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unknown"/>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1.xml" ContentType="application/vnd.openxmlformats-officedocument.presentationml.tags+xml"/>
  <Override PartName="/ppt/notesSlides/notesSlide64.xml" ContentType="application/vnd.openxmlformats-officedocument.presentationml.notesSlide+xml"/>
  <Override PartName="/ppt/tags/tag2.xml" ContentType="application/vnd.openxmlformats-officedocument.presentationml.tags+xml"/>
  <Override PartName="/ppt/notesSlides/notesSlide65.xml" ContentType="application/vnd.openxmlformats-officedocument.presentationml.notesSlide+xml"/>
  <Override PartName="/ppt/tags/tag3.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8.xml" ContentType="application/vnd.openxmlformats-officedocument.presentationml.notesSlide+xml"/>
  <Override PartName="/ppt/tags/tag6.xml" ContentType="application/vnd.openxmlformats-officedocument.presentationml.tags+xml"/>
  <Override PartName="/ppt/notesSlides/notesSlide69.xml" ContentType="application/vnd.openxmlformats-officedocument.presentationml.notesSlide+xml"/>
  <Override PartName="/ppt/charts/chart1.xml" ContentType="application/vnd.openxmlformats-officedocument.drawingml.chart+xml"/>
  <Override PartName="/ppt/notesSlides/notesSlide70.xml" ContentType="application/vnd.openxmlformats-officedocument.presentationml.notesSlide+xml"/>
  <Override PartName="/ppt/tags/tag7.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8.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9.xml" ContentType="application/vnd.openxmlformats-officedocument.presentationml.tags+xml"/>
  <Override PartName="/ppt/notesSlides/notesSlide90.xml" ContentType="application/vnd.openxmlformats-officedocument.presentationml.notesSlide+xml"/>
  <Override PartName="/ppt/tags/tag10.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11.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12.xml" ContentType="application/vnd.openxmlformats-officedocument.presentationml.tags+xml"/>
  <Override PartName="/ppt/notesSlides/notesSlide10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03.xml" ContentType="application/vnd.openxmlformats-officedocument.presentationml.notesSlide+xml"/>
  <Override PartName="/ppt/charts/chart6.xml" ContentType="application/vnd.openxmlformats-officedocument.drawingml.chart+xml"/>
  <Override PartName="/ppt/notesSlides/notesSlide10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8"/>
  </p:notesMasterIdLst>
  <p:sldIdLst>
    <p:sldId id="256" r:id="rId2"/>
    <p:sldId id="257" r:id="rId3"/>
    <p:sldId id="259" r:id="rId4"/>
    <p:sldId id="264" r:id="rId5"/>
    <p:sldId id="301" r:id="rId6"/>
    <p:sldId id="260" r:id="rId7"/>
    <p:sldId id="262" r:id="rId8"/>
    <p:sldId id="265" r:id="rId9"/>
    <p:sldId id="263" r:id="rId10"/>
    <p:sldId id="407" r:id="rId11"/>
    <p:sldId id="266" r:id="rId12"/>
    <p:sldId id="268" r:id="rId13"/>
    <p:sldId id="287" r:id="rId14"/>
    <p:sldId id="271" r:id="rId15"/>
    <p:sldId id="273" r:id="rId16"/>
    <p:sldId id="274" r:id="rId17"/>
    <p:sldId id="275" r:id="rId18"/>
    <p:sldId id="276" r:id="rId19"/>
    <p:sldId id="277" r:id="rId20"/>
    <p:sldId id="278" r:id="rId21"/>
    <p:sldId id="279" r:id="rId22"/>
    <p:sldId id="280" r:id="rId23"/>
    <p:sldId id="281" r:id="rId24"/>
    <p:sldId id="267" r:id="rId25"/>
    <p:sldId id="282" r:id="rId26"/>
    <p:sldId id="283" r:id="rId27"/>
    <p:sldId id="269" r:id="rId28"/>
    <p:sldId id="284" r:id="rId29"/>
    <p:sldId id="286" r:id="rId30"/>
    <p:sldId id="297" r:id="rId31"/>
    <p:sldId id="300" r:id="rId32"/>
    <p:sldId id="298" r:id="rId33"/>
    <p:sldId id="299" r:id="rId34"/>
    <p:sldId id="288" r:id="rId35"/>
    <p:sldId id="289" r:id="rId36"/>
    <p:sldId id="408" r:id="rId37"/>
    <p:sldId id="409" r:id="rId38"/>
    <p:sldId id="290" r:id="rId39"/>
    <p:sldId id="292" r:id="rId40"/>
    <p:sldId id="324" r:id="rId41"/>
    <p:sldId id="293" r:id="rId42"/>
    <p:sldId id="325" r:id="rId43"/>
    <p:sldId id="358" r:id="rId44"/>
    <p:sldId id="296" r:id="rId45"/>
    <p:sldId id="310" r:id="rId46"/>
    <p:sldId id="302" r:id="rId47"/>
    <p:sldId id="303" r:id="rId48"/>
    <p:sldId id="309" r:id="rId49"/>
    <p:sldId id="312" r:id="rId50"/>
    <p:sldId id="313" r:id="rId51"/>
    <p:sldId id="314" r:id="rId52"/>
    <p:sldId id="315" r:id="rId53"/>
    <p:sldId id="316" r:id="rId54"/>
    <p:sldId id="317" r:id="rId55"/>
    <p:sldId id="304" r:id="rId56"/>
    <p:sldId id="357" r:id="rId57"/>
    <p:sldId id="306" r:id="rId58"/>
    <p:sldId id="347" r:id="rId59"/>
    <p:sldId id="379" r:id="rId60"/>
    <p:sldId id="380" r:id="rId61"/>
    <p:sldId id="319" r:id="rId62"/>
    <p:sldId id="305" r:id="rId63"/>
    <p:sldId id="327" r:id="rId64"/>
    <p:sldId id="328" r:id="rId65"/>
    <p:sldId id="410" r:id="rId66"/>
    <p:sldId id="411" r:id="rId67"/>
    <p:sldId id="412" r:id="rId68"/>
    <p:sldId id="413" r:id="rId69"/>
    <p:sldId id="414" r:id="rId70"/>
    <p:sldId id="415" r:id="rId71"/>
    <p:sldId id="416" r:id="rId72"/>
    <p:sldId id="417" r:id="rId73"/>
    <p:sldId id="418" r:id="rId74"/>
    <p:sldId id="419" r:id="rId75"/>
    <p:sldId id="420" r:id="rId76"/>
    <p:sldId id="422" r:id="rId77"/>
    <p:sldId id="423" r:id="rId78"/>
    <p:sldId id="424" r:id="rId79"/>
    <p:sldId id="425" r:id="rId80"/>
    <p:sldId id="426" r:id="rId81"/>
    <p:sldId id="427" r:id="rId82"/>
    <p:sldId id="428" r:id="rId83"/>
    <p:sldId id="429" r:id="rId84"/>
    <p:sldId id="430" r:id="rId85"/>
    <p:sldId id="433" r:id="rId86"/>
    <p:sldId id="434" r:id="rId87"/>
    <p:sldId id="435" r:id="rId88"/>
    <p:sldId id="436" r:id="rId89"/>
    <p:sldId id="437" r:id="rId90"/>
    <p:sldId id="438" r:id="rId91"/>
    <p:sldId id="439" r:id="rId92"/>
    <p:sldId id="440" r:id="rId93"/>
    <p:sldId id="441" r:id="rId94"/>
    <p:sldId id="442" r:id="rId95"/>
    <p:sldId id="443" r:id="rId96"/>
    <p:sldId id="446" r:id="rId97"/>
    <p:sldId id="447" r:id="rId98"/>
    <p:sldId id="448" r:id="rId99"/>
    <p:sldId id="449" r:id="rId100"/>
    <p:sldId id="450" r:id="rId101"/>
    <p:sldId id="451" r:id="rId102"/>
    <p:sldId id="452" r:id="rId103"/>
    <p:sldId id="453" r:id="rId104"/>
    <p:sldId id="454" r:id="rId105"/>
    <p:sldId id="455" r:id="rId106"/>
    <p:sldId id="456" r:id="rId107"/>
    <p:sldId id="457" r:id="rId108"/>
    <p:sldId id="458" r:id="rId109"/>
    <p:sldId id="459" r:id="rId110"/>
    <p:sldId id="460" r:id="rId111"/>
    <p:sldId id="461" r:id="rId112"/>
    <p:sldId id="462" r:id="rId113"/>
    <p:sldId id="463" r:id="rId114"/>
    <p:sldId id="464" r:id="rId115"/>
    <p:sldId id="465" r:id="rId116"/>
    <p:sldId id="466" r:id="rId117"/>
    <p:sldId id="467" r:id="rId118"/>
    <p:sldId id="468" r:id="rId119"/>
    <p:sldId id="469" r:id="rId120"/>
    <p:sldId id="470" r:id="rId121"/>
    <p:sldId id="471" r:id="rId122"/>
    <p:sldId id="472" r:id="rId123"/>
    <p:sldId id="475" r:id="rId124"/>
    <p:sldId id="476" r:id="rId125"/>
    <p:sldId id="477" r:id="rId126"/>
    <p:sldId id="478" r:id="rId127"/>
    <p:sldId id="479" r:id="rId128"/>
    <p:sldId id="480" r:id="rId129"/>
    <p:sldId id="481" r:id="rId130"/>
    <p:sldId id="482" r:id="rId131"/>
    <p:sldId id="483" r:id="rId132"/>
    <p:sldId id="484" r:id="rId133"/>
    <p:sldId id="485" r:id="rId134"/>
    <p:sldId id="486" r:id="rId135"/>
    <p:sldId id="487" r:id="rId136"/>
    <p:sldId id="488" r:id="rId137"/>
    <p:sldId id="489" r:id="rId138"/>
    <p:sldId id="490" r:id="rId139"/>
    <p:sldId id="491" r:id="rId140"/>
    <p:sldId id="492" r:id="rId141"/>
    <p:sldId id="493" r:id="rId142"/>
    <p:sldId id="494" r:id="rId143"/>
    <p:sldId id="495" r:id="rId144"/>
    <p:sldId id="496" r:id="rId145"/>
    <p:sldId id="497" r:id="rId146"/>
    <p:sldId id="498" r:id="rId147"/>
    <p:sldId id="499" r:id="rId148"/>
    <p:sldId id="500" r:id="rId149"/>
    <p:sldId id="501" r:id="rId150"/>
    <p:sldId id="502" r:id="rId151"/>
    <p:sldId id="503" r:id="rId152"/>
    <p:sldId id="504" r:id="rId153"/>
    <p:sldId id="505" r:id="rId154"/>
    <p:sldId id="506" r:id="rId155"/>
    <p:sldId id="507" r:id="rId156"/>
    <p:sldId id="508" r:id="rId157"/>
    <p:sldId id="509" r:id="rId158"/>
    <p:sldId id="510" r:id="rId159"/>
    <p:sldId id="511" r:id="rId160"/>
    <p:sldId id="512" r:id="rId161"/>
    <p:sldId id="513" r:id="rId162"/>
    <p:sldId id="514" r:id="rId163"/>
    <p:sldId id="515" r:id="rId164"/>
    <p:sldId id="516" r:id="rId165"/>
    <p:sldId id="517" r:id="rId166"/>
    <p:sldId id="518" r:id="rId167"/>
    <p:sldId id="519" r:id="rId168"/>
    <p:sldId id="520" r:id="rId169"/>
    <p:sldId id="521" r:id="rId170"/>
    <p:sldId id="522" r:id="rId171"/>
    <p:sldId id="523" r:id="rId172"/>
    <p:sldId id="524" r:id="rId173"/>
    <p:sldId id="525" r:id="rId174"/>
    <p:sldId id="526" r:id="rId175"/>
    <p:sldId id="527" r:id="rId176"/>
    <p:sldId id="528" r:id="rId177"/>
    <p:sldId id="529" r:id="rId178"/>
    <p:sldId id="530" r:id="rId179"/>
    <p:sldId id="531" r:id="rId180"/>
    <p:sldId id="532" r:id="rId181"/>
    <p:sldId id="356" r:id="rId182"/>
    <p:sldId id="367" r:id="rId183"/>
    <p:sldId id="360" r:id="rId184"/>
    <p:sldId id="362" r:id="rId185"/>
    <p:sldId id="363" r:id="rId186"/>
    <p:sldId id="365" r:id="rId187"/>
    <p:sldId id="364" r:id="rId188"/>
    <p:sldId id="366" r:id="rId189"/>
    <p:sldId id="368" r:id="rId190"/>
    <p:sldId id="370" r:id="rId191"/>
    <p:sldId id="369" r:id="rId192"/>
    <p:sldId id="372" r:id="rId193"/>
    <p:sldId id="373" r:id="rId194"/>
    <p:sldId id="374" r:id="rId195"/>
    <p:sldId id="371" r:id="rId196"/>
    <p:sldId id="375" r:id="rId197"/>
    <p:sldId id="376" r:id="rId198"/>
    <p:sldId id="377" r:id="rId199"/>
    <p:sldId id="381" r:id="rId200"/>
    <p:sldId id="378" r:id="rId201"/>
    <p:sldId id="382" r:id="rId202"/>
    <p:sldId id="383" r:id="rId203"/>
    <p:sldId id="384" r:id="rId204"/>
    <p:sldId id="385" r:id="rId205"/>
    <p:sldId id="386" r:id="rId206"/>
    <p:sldId id="388" r:id="rId207"/>
    <p:sldId id="387" r:id="rId208"/>
    <p:sldId id="392" r:id="rId209"/>
    <p:sldId id="389" r:id="rId210"/>
    <p:sldId id="391" r:id="rId211"/>
    <p:sldId id="394" r:id="rId212"/>
    <p:sldId id="395" r:id="rId213"/>
    <p:sldId id="396" r:id="rId214"/>
    <p:sldId id="397" r:id="rId215"/>
    <p:sldId id="398" r:id="rId216"/>
    <p:sldId id="399" r:id="rId2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9523" autoAdjust="0"/>
  </p:normalViewPr>
  <p:slideViewPr>
    <p:cSldViewPr>
      <p:cViewPr>
        <p:scale>
          <a:sx n="141" d="100"/>
          <a:sy n="141" d="100"/>
        </p:scale>
        <p:origin x="-786" y="12"/>
      </p:cViewPr>
      <p:guideLst>
        <p:guide orient="horz" pos="2160"/>
        <p:guide pos="2880"/>
      </p:guideLst>
    </p:cSldViewPr>
  </p:slideViewPr>
  <p:outlineViewPr>
    <p:cViewPr>
      <p:scale>
        <a:sx n="33" d="100"/>
        <a:sy n="33" d="100"/>
      </p:scale>
      <p:origin x="0" y="5910"/>
    </p:cViewPr>
  </p:outlineViewPr>
  <p:notesTextViewPr>
    <p:cViewPr>
      <p:scale>
        <a:sx n="100" d="100"/>
        <a:sy n="100" d="100"/>
      </p:scale>
      <p:origin x="0" y="0"/>
    </p:cViewPr>
  </p:notesTextViewPr>
  <p:sorterViewPr>
    <p:cViewPr>
      <p:scale>
        <a:sx n="100" d="100"/>
        <a:sy n="100" d="100"/>
      </p:scale>
      <p:origin x="0" y="-6513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MappeHD:Users:akyrola:Projects:GraphCHI:presentations:comparisonchar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ppeHD:Users:akyrola:Projects:GraphCHI:presentations:comparisonchar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ppeHD:Users:akyrola:Projects:GraphCHI:presentations:comparisonchar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ppeHD:Users:akyrola:Projects:GraphCHI:presentations:comparisonchar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ppeHD:Users:akyrola:Projects:GraphCHI:osdi-graphchi:plots:scalability_ss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ppeHD:Users:akyrola:Projects:GraphCHI:presentations:bottleneck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ppeHD:Users:akyrola:Projects:GraphCHI:presentations:bottleneck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MapReduceBP</c:v>
                </c:pt>
              </c:strCache>
            </c:strRef>
          </c:tx>
          <c:xVal>
            <c:numRef>
              <c:f>Sheet1!$A$2:$A$9</c:f>
              <c:numCache>
                <c:formatCode>General</c:formatCode>
                <c:ptCount val="8"/>
                <c:pt idx="0">
                  <c:v>1</c:v>
                </c:pt>
                <c:pt idx="1">
                  <c:v>2</c:v>
                </c:pt>
                <c:pt idx="2">
                  <c:v>3</c:v>
                </c:pt>
                <c:pt idx="3">
                  <c:v>4</c:v>
                </c:pt>
                <c:pt idx="4">
                  <c:v>5</c:v>
                </c:pt>
                <c:pt idx="5">
                  <c:v>6</c:v>
                </c:pt>
                <c:pt idx="6">
                  <c:v>7</c:v>
                </c:pt>
                <c:pt idx="7">
                  <c:v>8</c:v>
                </c:pt>
              </c:numCache>
            </c:numRef>
          </c:xVal>
          <c:yVal>
            <c:numRef>
              <c:f>Sheet1!$B$2:$B$9</c:f>
              <c:numCache>
                <c:formatCode>General</c:formatCode>
                <c:ptCount val="8"/>
                <c:pt idx="0">
                  <c:v>8000</c:v>
                </c:pt>
                <c:pt idx="1">
                  <c:v>3999</c:v>
                </c:pt>
                <c:pt idx="2">
                  <c:v>2800</c:v>
                </c:pt>
                <c:pt idx="3">
                  <c:v>2000</c:v>
                </c:pt>
                <c:pt idx="4">
                  <c:v>1800</c:v>
                </c:pt>
                <c:pt idx="5">
                  <c:v>1500</c:v>
                </c:pt>
                <c:pt idx="6">
                  <c:v>1300</c:v>
                </c:pt>
                <c:pt idx="7">
                  <c:v>1200</c:v>
                </c:pt>
              </c:numCache>
            </c:numRef>
          </c:yVal>
          <c:smooth val="0"/>
        </c:ser>
        <c:ser>
          <c:idx val="1"/>
          <c:order val="1"/>
          <c:tx>
            <c:strRef>
              <c:f>Sheet1!$C$1</c:f>
              <c:strCache>
                <c:ptCount val="1"/>
                <c:pt idx="0">
                  <c:v>SplashBP</c:v>
                </c:pt>
              </c:strCache>
            </c:strRef>
          </c:tx>
          <c:xVal>
            <c:numRef>
              <c:f>Sheet1!$A$2:$A$9</c:f>
              <c:numCache>
                <c:formatCode>General</c:formatCode>
                <c:ptCount val="8"/>
                <c:pt idx="0">
                  <c:v>1</c:v>
                </c:pt>
                <c:pt idx="1">
                  <c:v>2</c:v>
                </c:pt>
                <c:pt idx="2">
                  <c:v>3</c:v>
                </c:pt>
                <c:pt idx="3">
                  <c:v>4</c:v>
                </c:pt>
                <c:pt idx="4">
                  <c:v>5</c:v>
                </c:pt>
                <c:pt idx="5">
                  <c:v>6</c:v>
                </c:pt>
                <c:pt idx="6">
                  <c:v>7</c:v>
                </c:pt>
                <c:pt idx="7">
                  <c:v>8</c:v>
                </c:pt>
              </c:numCache>
            </c:numRef>
          </c:xVal>
          <c:yVal>
            <c:numRef>
              <c:f>Sheet1!$C$2:$C$9</c:f>
              <c:numCache>
                <c:formatCode>General</c:formatCode>
                <c:ptCount val="8"/>
                <c:pt idx="0">
                  <c:v>1000</c:v>
                </c:pt>
                <c:pt idx="1">
                  <c:v>500</c:v>
                </c:pt>
                <c:pt idx="2">
                  <c:v>333.33333333333331</c:v>
                </c:pt>
                <c:pt idx="3">
                  <c:v>250</c:v>
                </c:pt>
                <c:pt idx="4">
                  <c:v>200</c:v>
                </c:pt>
                <c:pt idx="5">
                  <c:v>166.66666666666615</c:v>
                </c:pt>
                <c:pt idx="6">
                  <c:v>142.85714285714369</c:v>
                </c:pt>
                <c:pt idx="7">
                  <c:v>125</c:v>
                </c:pt>
              </c:numCache>
            </c:numRef>
          </c:yVal>
          <c:smooth val="0"/>
        </c:ser>
        <c:dLbls>
          <c:showLegendKey val="0"/>
          <c:showVal val="0"/>
          <c:showCatName val="0"/>
          <c:showSerName val="0"/>
          <c:showPercent val="0"/>
          <c:showBubbleSize val="0"/>
        </c:dLbls>
        <c:axId val="159419776"/>
        <c:axId val="159434240"/>
      </c:scatterChart>
      <c:valAx>
        <c:axId val="159419776"/>
        <c:scaling>
          <c:orientation val="minMax"/>
          <c:max val="8"/>
          <c:min val="1"/>
        </c:scaling>
        <c:delete val="0"/>
        <c:axPos val="b"/>
        <c:title>
          <c:tx>
            <c:rich>
              <a:bodyPr/>
              <a:lstStyle/>
              <a:p>
                <a:pPr>
                  <a:defRPr/>
                </a:pPr>
                <a:r>
                  <a:rPr lang="en-US" dirty="0" smtClean="0"/>
                  <a:t>Number</a:t>
                </a:r>
                <a:r>
                  <a:rPr lang="en-US" baseline="0" dirty="0" smtClean="0"/>
                  <a:t> of CPUs</a:t>
                </a:r>
                <a:endParaRPr lang="en-US" dirty="0"/>
              </a:p>
            </c:rich>
          </c:tx>
          <c:layout>
            <c:manualLayout>
              <c:xMode val="edge"/>
              <c:yMode val="edge"/>
              <c:x val="0.47358906616936042"/>
              <c:y val="0.83342377039826498"/>
            </c:manualLayout>
          </c:layout>
          <c:overlay val="0"/>
        </c:title>
        <c:numFmt formatCode="General" sourceLinked="1"/>
        <c:majorTickMark val="out"/>
        <c:minorTickMark val="none"/>
        <c:tickLblPos val="nextTo"/>
        <c:crossAx val="159434240"/>
        <c:crosses val="autoZero"/>
        <c:crossBetween val="midCat"/>
        <c:majorUnit val="1"/>
      </c:valAx>
      <c:valAx>
        <c:axId val="159434240"/>
        <c:scaling>
          <c:orientation val="minMax"/>
        </c:scaling>
        <c:delete val="0"/>
        <c:axPos val="l"/>
        <c:majorGridlines>
          <c:spPr>
            <a:ln>
              <a:noFill/>
            </a:ln>
          </c:spPr>
        </c:majorGridlines>
        <c:title>
          <c:tx>
            <c:rich>
              <a:bodyPr rot="-5400000" vert="horz"/>
              <a:lstStyle/>
              <a:p>
                <a:pPr>
                  <a:defRPr/>
                </a:pPr>
                <a:r>
                  <a:rPr lang="en-US" dirty="0" smtClean="0"/>
                  <a:t>Runtime in Seconds</a:t>
                </a:r>
                <a:endParaRPr lang="en-US" dirty="0"/>
              </a:p>
            </c:rich>
          </c:tx>
          <c:overlay val="0"/>
        </c:title>
        <c:numFmt formatCode="General" sourceLinked="1"/>
        <c:majorTickMark val="out"/>
        <c:minorTickMark val="none"/>
        <c:tickLblPos val="nextTo"/>
        <c:crossAx val="159419776"/>
        <c:crosses val="autoZero"/>
        <c:crossBetween val="midCat"/>
      </c:valAx>
    </c:plotArea>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b="0" i="1"/>
            </a:pPr>
            <a:r>
              <a:rPr lang="en-US" sz="1400" b="0" i="1" dirty="0" smtClean="0"/>
              <a:t>Netflix (99</a:t>
            </a:r>
            <a:r>
              <a:rPr lang="en-US" sz="1400" b="0" i="1" baseline="0" dirty="0" smtClean="0"/>
              <a:t>B edges)</a:t>
            </a:r>
            <a:endParaRPr lang="en-US" sz="1400" b="0" i="1" dirty="0"/>
          </a:p>
        </c:rich>
      </c:tx>
      <c:overlay val="0"/>
    </c:title>
    <c:autoTitleDeleted val="0"/>
    <c:plotArea>
      <c:layout>
        <c:manualLayout>
          <c:layoutTarget val="inner"/>
          <c:xMode val="edge"/>
          <c:yMode val="edge"/>
          <c:x val="4.5383401638669246E-2"/>
          <c:y val="5.0574260114037498E-2"/>
          <c:w val="0.90272642524742197"/>
          <c:h val="0.67157163544212184"/>
        </c:manualLayout>
      </c:layout>
      <c:barChart>
        <c:barDir val="bar"/>
        <c:grouping val="clustered"/>
        <c:varyColors val="0"/>
        <c:ser>
          <c:idx val="0"/>
          <c:order val="0"/>
          <c:tx>
            <c:strRef>
              <c:f>'Sheet1 (2)'!$B$1</c:f>
              <c:strCache>
                <c:ptCount val="1"/>
                <c:pt idx="0">
                  <c:v>GraphLab v1 (8 cores)</c:v>
                </c:pt>
              </c:strCache>
            </c:strRef>
          </c:tx>
          <c:invertIfNegative val="0"/>
          <c:dLbls>
            <c:dLbl>
              <c:idx val="0"/>
              <c:layout>
                <c:manualLayout>
                  <c:x val="7.3991172776500067E-2"/>
                  <c:y val="6.0624038374513495E-2"/>
                </c:manualLayout>
              </c:layout>
              <c:spPr>
                <a:solidFill>
                  <a:schemeClr val="bg1"/>
                </a:solidFill>
              </c:spPr>
              <c:txPr>
                <a:bodyPr lIns="2">
                  <a:spAutoFit/>
                </a:bodyPr>
                <a:lstStyle/>
                <a:p>
                  <a:pPr>
                    <a:defRPr sz="1200" b="1"/>
                  </a:pPr>
                  <a:endParaRPr lang="de-DE"/>
                </a:p>
              </c:txPr>
              <c:dLblPos val="outEnd"/>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layout/>
                </c:ext>
              </c:extLst>
            </c:dLbl>
            <c:spPr>
              <a:solidFill>
                <a:schemeClr val="bg1"/>
              </a:solidFill>
            </c:spPr>
            <c:txPr>
              <a:bodyPr/>
              <a:lstStyle/>
              <a:p>
                <a:pPr>
                  <a:defRPr sz="1200" b="1"/>
                </a:pPr>
                <a:endParaRPr lang="de-DE"/>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 (2)'!$A$2</c:f>
              <c:strCache>
                <c:ptCount val="1"/>
                <c:pt idx="0">
                  <c:v>Netflix (100M)</c:v>
                </c:pt>
              </c:strCache>
            </c:strRef>
          </c:cat>
          <c:val>
            <c:numRef>
              <c:f>'Sheet1 (2)'!$B$2</c:f>
              <c:numCache>
                <c:formatCode>General</c:formatCode>
                <c:ptCount val="1"/>
                <c:pt idx="0">
                  <c:v>4.7</c:v>
                </c:pt>
              </c:numCache>
            </c:numRef>
          </c:val>
        </c:ser>
        <c:ser>
          <c:idx val="1"/>
          <c:order val="1"/>
          <c:tx>
            <c:strRef>
              <c:f>'Sheet1 (2)'!$C$1</c:f>
              <c:strCache>
                <c:ptCount val="1"/>
                <c:pt idx="0">
                  <c:v>GraphChi (Mac Mini)</c:v>
                </c:pt>
              </c:strCache>
            </c:strRef>
          </c:tx>
          <c:invertIfNegative val="0"/>
          <c:dLbls>
            <c:dLbl>
              <c:idx val="0"/>
              <c:spPr/>
              <c:txPr>
                <a:bodyPr lIns="2">
                  <a:spAutoFit/>
                </a:bodyPr>
                <a:lstStyle/>
                <a:p>
                  <a:pPr>
                    <a:defRPr sz="1200" b="1"/>
                  </a:pPr>
                  <a:endParaRPr lang="de-DE"/>
                </a:p>
              </c:txPr>
              <c:dLblPos val="inEnd"/>
              <c:showLegendKey val="0"/>
              <c:showVal val="0"/>
              <c:showCatName val="0"/>
              <c:showSerName val="1"/>
              <c:showPercent val="0"/>
              <c:showBubbleSize val="0"/>
            </c:dLbl>
            <c:spPr>
              <a:noFill/>
              <a:ln>
                <a:noFill/>
              </a:ln>
              <a:effectLst/>
            </c:sp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 (2)'!$A$2</c:f>
              <c:strCache>
                <c:ptCount val="1"/>
                <c:pt idx="0">
                  <c:v>Netflix (100M)</c:v>
                </c:pt>
              </c:strCache>
            </c:strRef>
          </c:cat>
          <c:val>
            <c:numRef>
              <c:f>'Sheet1 (2)'!$C$2</c:f>
              <c:numCache>
                <c:formatCode>General</c:formatCode>
                <c:ptCount val="1"/>
                <c:pt idx="0">
                  <c:v>9.8000000000000007</c:v>
                </c:pt>
              </c:numCache>
            </c:numRef>
          </c:val>
        </c:ser>
        <c:dLbls>
          <c:showLegendKey val="0"/>
          <c:showVal val="0"/>
          <c:showCatName val="0"/>
          <c:showSerName val="0"/>
          <c:showPercent val="0"/>
          <c:showBubbleSize val="0"/>
        </c:dLbls>
        <c:gapWidth val="150"/>
        <c:axId val="168659200"/>
        <c:axId val="168677376"/>
      </c:barChart>
      <c:catAx>
        <c:axId val="168659200"/>
        <c:scaling>
          <c:orientation val="minMax"/>
        </c:scaling>
        <c:delete val="1"/>
        <c:axPos val="l"/>
        <c:numFmt formatCode="General" sourceLinked="0"/>
        <c:majorTickMark val="out"/>
        <c:minorTickMark val="none"/>
        <c:tickLblPos val="none"/>
        <c:crossAx val="168677376"/>
        <c:crosses val="autoZero"/>
        <c:auto val="1"/>
        <c:lblAlgn val="ctr"/>
        <c:lblOffset val="100"/>
        <c:noMultiLvlLbl val="0"/>
      </c:catAx>
      <c:valAx>
        <c:axId val="168677376"/>
        <c:scaling>
          <c:orientation val="minMax"/>
        </c:scaling>
        <c:delete val="0"/>
        <c:axPos val="b"/>
        <c:title>
          <c:tx>
            <c:rich>
              <a:bodyPr/>
              <a:lstStyle/>
              <a:p>
                <a:pPr>
                  <a:defRPr/>
                </a:pPr>
                <a:r>
                  <a:rPr lang="en-US"/>
                  <a:t>Minutes</a:t>
                </a:r>
              </a:p>
            </c:rich>
          </c:tx>
          <c:overlay val="0"/>
        </c:title>
        <c:numFmt formatCode="General" sourceLinked="1"/>
        <c:majorTickMark val="out"/>
        <c:minorTickMark val="none"/>
        <c:tickLblPos val="nextTo"/>
        <c:crossAx val="168659200"/>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b="0" i="1" dirty="0" smtClean="0"/>
              <a:t>Twitter-2010</a:t>
            </a:r>
            <a:r>
              <a:rPr lang="en-US" sz="1400" b="0" i="1" baseline="0" dirty="0" smtClean="0"/>
              <a:t> (1.5B edges)</a:t>
            </a:r>
            <a:endParaRPr lang="en-US" sz="1400" b="0" i="1" dirty="0"/>
          </a:p>
        </c:rich>
      </c:tx>
      <c:overlay val="0"/>
    </c:title>
    <c:autoTitleDeleted val="0"/>
    <c:plotArea>
      <c:layout>
        <c:manualLayout>
          <c:layoutTarget val="inner"/>
          <c:xMode val="edge"/>
          <c:yMode val="edge"/>
          <c:x val="4.2802682388123466E-2"/>
          <c:y val="4.8136761466712003E-2"/>
          <c:w val="0.90787018924466056"/>
          <c:h val="0.66817804726783681"/>
        </c:manualLayout>
      </c:layout>
      <c:barChart>
        <c:barDir val="bar"/>
        <c:grouping val="clustered"/>
        <c:varyColors val="0"/>
        <c:ser>
          <c:idx val="0"/>
          <c:order val="0"/>
          <c:tx>
            <c:strRef>
              <c:f>Sheet1!$B$1</c:f>
              <c:strCache>
                <c:ptCount val="1"/>
                <c:pt idx="0">
                  <c:v>Spark (50 machines)</c:v>
                </c:pt>
              </c:strCache>
            </c:strRef>
          </c:tx>
          <c:invertIfNegative val="0"/>
          <c:dLbls>
            <c:spPr>
              <a:noFill/>
              <a:ln>
                <a:noFill/>
              </a:ln>
              <a:effectLst/>
            </c:spPr>
            <c:txPr>
              <a:bodyPr/>
              <a:lstStyle/>
              <a:p>
                <a:pPr>
                  <a:defRPr sz="1100" b="1"/>
                </a:pPr>
                <a:endParaRPr lang="de-DE"/>
              </a:p>
            </c:txPr>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Twitter-2010 (1.5B)</c:v>
                </c:pt>
              </c:strCache>
            </c:strRef>
          </c:cat>
          <c:val>
            <c:numRef>
              <c:f>Sheet1!$B$2</c:f>
              <c:numCache>
                <c:formatCode>General</c:formatCode>
                <c:ptCount val="1"/>
                <c:pt idx="0">
                  <c:v>8.1</c:v>
                </c:pt>
              </c:numCache>
            </c:numRef>
          </c:val>
        </c:ser>
        <c:ser>
          <c:idx val="1"/>
          <c:order val="1"/>
          <c:tx>
            <c:strRef>
              <c:f>Sheet1!$C$1</c:f>
              <c:strCache>
                <c:ptCount val="1"/>
                <c:pt idx="0">
                  <c:v>GraphChi (Mac Mini)</c:v>
                </c:pt>
              </c:strCache>
            </c:strRef>
          </c:tx>
          <c:invertIfNegative val="0"/>
          <c:dLbls>
            <c:spPr>
              <a:noFill/>
              <a:ln>
                <a:noFill/>
              </a:ln>
              <a:effectLst/>
            </c:spPr>
            <c:txPr>
              <a:bodyPr/>
              <a:lstStyle/>
              <a:p>
                <a:pPr>
                  <a:defRPr sz="1200" b="1" i="0"/>
                </a:pPr>
                <a:endParaRPr lang="de-DE"/>
              </a:p>
            </c:txPr>
            <c:dLblPos val="inEnd"/>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Twitter-2010 (1.5B)</c:v>
                </c:pt>
              </c:strCache>
            </c:strRef>
          </c:cat>
          <c:val>
            <c:numRef>
              <c:f>Sheet1!$C$2</c:f>
              <c:numCache>
                <c:formatCode>General</c:formatCode>
                <c:ptCount val="1"/>
                <c:pt idx="0">
                  <c:v>13.2</c:v>
                </c:pt>
              </c:numCache>
            </c:numRef>
          </c:val>
        </c:ser>
        <c:dLbls>
          <c:showLegendKey val="0"/>
          <c:showVal val="0"/>
          <c:showCatName val="0"/>
          <c:showSerName val="1"/>
          <c:showPercent val="0"/>
          <c:showBubbleSize val="0"/>
        </c:dLbls>
        <c:gapWidth val="150"/>
        <c:axId val="168982784"/>
        <c:axId val="168984576"/>
      </c:barChart>
      <c:catAx>
        <c:axId val="168982784"/>
        <c:scaling>
          <c:orientation val="minMax"/>
        </c:scaling>
        <c:delete val="1"/>
        <c:axPos val="l"/>
        <c:numFmt formatCode="General" sourceLinked="0"/>
        <c:majorTickMark val="out"/>
        <c:minorTickMark val="none"/>
        <c:tickLblPos val="none"/>
        <c:crossAx val="168984576"/>
        <c:crosses val="autoZero"/>
        <c:auto val="1"/>
        <c:lblAlgn val="ctr"/>
        <c:lblOffset val="100"/>
        <c:noMultiLvlLbl val="0"/>
      </c:catAx>
      <c:valAx>
        <c:axId val="168984576"/>
        <c:scaling>
          <c:orientation val="minMax"/>
        </c:scaling>
        <c:delete val="0"/>
        <c:axPos val="b"/>
        <c:title>
          <c:tx>
            <c:rich>
              <a:bodyPr/>
              <a:lstStyle/>
              <a:p>
                <a:pPr>
                  <a:defRPr/>
                </a:pPr>
                <a:r>
                  <a:rPr lang="en-US"/>
                  <a:t>Minutes</a:t>
                </a:r>
              </a:p>
            </c:rich>
          </c:tx>
          <c:overlay val="0"/>
        </c:title>
        <c:numFmt formatCode="General" sourceLinked="1"/>
        <c:majorTickMark val="out"/>
        <c:minorTickMark val="none"/>
        <c:tickLblPos val="nextTo"/>
        <c:crossAx val="16898278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b="0" i="1"/>
            </a:pPr>
            <a:r>
              <a:rPr lang="en-US" sz="1400" b="0" i="1" dirty="0" smtClean="0"/>
              <a:t>Yahoo-web</a:t>
            </a:r>
            <a:r>
              <a:rPr lang="en-US" sz="1400" b="0" i="1" baseline="0" dirty="0" smtClean="0"/>
              <a:t> (6.7B edges)</a:t>
            </a:r>
            <a:endParaRPr lang="en-US" sz="1400" b="0" i="1" dirty="0"/>
          </a:p>
        </c:rich>
      </c:tx>
      <c:overlay val="0"/>
    </c:title>
    <c:autoTitleDeleted val="0"/>
    <c:plotArea>
      <c:layout>
        <c:manualLayout>
          <c:layoutTarget val="inner"/>
          <c:xMode val="edge"/>
          <c:yMode val="edge"/>
          <c:x val="4.4907031657803187E-2"/>
          <c:y val="4.8344385728257451E-2"/>
          <c:w val="0.90291954726272849"/>
          <c:h val="0.7077829097503785"/>
        </c:manualLayout>
      </c:layout>
      <c:barChart>
        <c:barDir val="bar"/>
        <c:grouping val="clustered"/>
        <c:varyColors val="0"/>
        <c:ser>
          <c:idx val="0"/>
          <c:order val="0"/>
          <c:tx>
            <c:strRef>
              <c:f>Sheet1!$B$19</c:f>
              <c:strCache>
                <c:ptCount val="1"/>
                <c:pt idx="0">
                  <c:v>Pegasus / Hadoop (100 machines)</c:v>
                </c:pt>
              </c:strCache>
            </c:strRef>
          </c:tx>
          <c:invertIfNegative val="0"/>
          <c:dLbls>
            <c:dLbl>
              <c:idx val="0"/>
              <c:layout>
                <c:manualLayout>
                  <c:x val="4.4944050431209399E-3"/>
                  <c:y val="8.0574789607560302E-2"/>
                </c:manualLayout>
              </c:layout>
              <c:dLblPos val="outEnd"/>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a:lstStyle/>
              <a:p>
                <a:pPr>
                  <a:defRPr sz="1200" b="1"/>
                </a:pPr>
                <a:endParaRPr lang="de-DE"/>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Sheet1!$A$20</c:f>
              <c:strCache>
                <c:ptCount val="1"/>
                <c:pt idx="0">
                  <c:v>Yahoo-web (6.7B)</c:v>
                </c:pt>
              </c:strCache>
            </c:strRef>
          </c:cat>
          <c:val>
            <c:numRef>
              <c:f>Sheet1!$B$20</c:f>
              <c:numCache>
                <c:formatCode>General</c:formatCode>
                <c:ptCount val="1"/>
                <c:pt idx="0">
                  <c:v>22</c:v>
                </c:pt>
              </c:numCache>
            </c:numRef>
          </c:val>
        </c:ser>
        <c:ser>
          <c:idx val="1"/>
          <c:order val="1"/>
          <c:tx>
            <c:strRef>
              <c:f>Sheet1!$C$19</c:f>
              <c:strCache>
                <c:ptCount val="1"/>
                <c:pt idx="0">
                  <c:v>GraphChi (Mac Mini)</c:v>
                </c:pt>
              </c:strCache>
            </c:strRef>
          </c:tx>
          <c:invertIfNegative val="0"/>
          <c:dLbls>
            <c:spPr>
              <a:noFill/>
              <a:ln>
                <a:noFill/>
              </a:ln>
              <a:effectLst/>
            </c:spPr>
            <c:txPr>
              <a:bodyPr/>
              <a:lstStyle/>
              <a:p>
                <a:pPr>
                  <a:defRPr sz="1200" b="1"/>
                </a:pPr>
                <a:endParaRPr lang="de-DE"/>
              </a:p>
            </c:txPr>
            <c:dLblPos val="inEnd"/>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cat>
            <c:strRef>
              <c:f>Sheet1!$A$20</c:f>
              <c:strCache>
                <c:ptCount val="1"/>
                <c:pt idx="0">
                  <c:v>Yahoo-web (6.7B)</c:v>
                </c:pt>
              </c:strCache>
            </c:strRef>
          </c:cat>
          <c:val>
            <c:numRef>
              <c:f>Sheet1!$C$20</c:f>
              <c:numCache>
                <c:formatCode>General</c:formatCode>
                <c:ptCount val="1"/>
                <c:pt idx="0">
                  <c:v>27</c:v>
                </c:pt>
              </c:numCache>
            </c:numRef>
          </c:val>
        </c:ser>
        <c:dLbls>
          <c:showLegendKey val="0"/>
          <c:showVal val="0"/>
          <c:showCatName val="0"/>
          <c:showSerName val="0"/>
          <c:showPercent val="0"/>
          <c:showBubbleSize val="0"/>
        </c:dLbls>
        <c:gapWidth val="150"/>
        <c:axId val="169002880"/>
        <c:axId val="169004416"/>
      </c:barChart>
      <c:catAx>
        <c:axId val="169002880"/>
        <c:scaling>
          <c:orientation val="minMax"/>
        </c:scaling>
        <c:delete val="1"/>
        <c:axPos val="l"/>
        <c:numFmt formatCode="General" sourceLinked="0"/>
        <c:majorTickMark val="out"/>
        <c:minorTickMark val="none"/>
        <c:tickLblPos val="none"/>
        <c:crossAx val="169004416"/>
        <c:crosses val="autoZero"/>
        <c:auto val="1"/>
        <c:lblAlgn val="ctr"/>
        <c:lblOffset val="100"/>
        <c:noMultiLvlLbl val="0"/>
      </c:catAx>
      <c:valAx>
        <c:axId val="169004416"/>
        <c:scaling>
          <c:orientation val="minMax"/>
        </c:scaling>
        <c:delete val="0"/>
        <c:axPos val="b"/>
        <c:title>
          <c:tx>
            <c:rich>
              <a:bodyPr/>
              <a:lstStyle/>
              <a:p>
                <a:pPr>
                  <a:defRPr/>
                </a:pPr>
                <a:r>
                  <a:rPr lang="en-US"/>
                  <a:t>Minutes</a:t>
                </a:r>
              </a:p>
            </c:rich>
          </c:tx>
          <c:overlay val="0"/>
        </c:title>
        <c:numFmt formatCode="General" sourceLinked="1"/>
        <c:majorTickMark val="out"/>
        <c:minorTickMark val="none"/>
        <c:tickLblPos val="nextTo"/>
        <c:crossAx val="16900288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b="0" i="1"/>
              <a:t>twitter-2010 (1.5B edges)</a:t>
            </a:r>
          </a:p>
        </c:rich>
      </c:tx>
      <c:layout>
        <c:manualLayout>
          <c:xMode val="edge"/>
          <c:yMode val="edge"/>
          <c:x val="0.261441646199152"/>
          <c:y val="9.549493045324052E-2"/>
        </c:manualLayout>
      </c:layout>
      <c:overlay val="0"/>
    </c:title>
    <c:autoTitleDeleted val="0"/>
    <c:plotArea>
      <c:layout>
        <c:manualLayout>
          <c:layoutTarget val="inner"/>
          <c:xMode val="edge"/>
          <c:yMode val="edge"/>
          <c:x val="4.4150205705255699E-2"/>
          <c:y val="6.0185185185185161E-2"/>
          <c:w val="0.92936190502138749"/>
          <c:h val="0.71598789734616552"/>
        </c:manualLayout>
      </c:layout>
      <c:barChart>
        <c:barDir val="bar"/>
        <c:grouping val="clustered"/>
        <c:varyColors val="0"/>
        <c:ser>
          <c:idx val="0"/>
          <c:order val="0"/>
          <c:tx>
            <c:strRef>
              <c:f>'Sheet1 (2)'!$B$19</c:f>
              <c:strCache>
                <c:ptCount val="1"/>
                <c:pt idx="0">
                  <c:v>Hadoop (1636 machines)</c:v>
                </c:pt>
              </c:strCache>
            </c:strRef>
          </c:tx>
          <c:invertIfNegative val="0"/>
          <c:dLbls>
            <c:spPr>
              <a:noFill/>
              <a:ln>
                <a:noFill/>
              </a:ln>
              <a:effectLst/>
            </c:spPr>
            <c:txPr>
              <a:bodyPr/>
              <a:lstStyle/>
              <a:p>
                <a:pPr>
                  <a:defRPr sz="1200" b="1"/>
                </a:pPr>
                <a:endParaRPr lang="de-DE"/>
              </a:p>
            </c:txPr>
            <c:dLblPos val="inEnd"/>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cat>
            <c:strRef>
              <c:f>'Sheet1 (2)'!$A$20</c:f>
              <c:strCache>
                <c:ptCount val="1"/>
                <c:pt idx="0">
                  <c:v>Twitter-2010 (1.5B)</c:v>
                </c:pt>
              </c:strCache>
            </c:strRef>
          </c:cat>
          <c:val>
            <c:numRef>
              <c:f>'Sheet1 (2)'!$B$20</c:f>
              <c:numCache>
                <c:formatCode>General</c:formatCode>
                <c:ptCount val="1"/>
                <c:pt idx="0">
                  <c:v>423</c:v>
                </c:pt>
              </c:numCache>
            </c:numRef>
          </c:val>
        </c:ser>
        <c:ser>
          <c:idx val="1"/>
          <c:order val="1"/>
          <c:tx>
            <c:strRef>
              <c:f>'Sheet1 (2)'!$C$19</c:f>
              <c:strCache>
                <c:ptCount val="1"/>
                <c:pt idx="0">
                  <c:v>GraphChi (Mac Mini)</c:v>
                </c:pt>
              </c:strCache>
            </c:strRef>
          </c:tx>
          <c:invertIfNegative val="0"/>
          <c:dLbls>
            <c:spPr>
              <a:noFill/>
              <a:ln>
                <a:noFill/>
              </a:ln>
              <a:effectLst/>
            </c:spPr>
            <c:txPr>
              <a:bodyPr/>
              <a:lstStyle/>
              <a:p>
                <a:pPr>
                  <a:defRPr sz="1200" b="1"/>
                </a:pPr>
                <a:endParaRPr lang="de-DE"/>
              </a:p>
            </c:txPr>
            <c:showLegendKey val="0"/>
            <c:showVal val="0"/>
            <c:showCatName val="0"/>
            <c:showSerName val="1"/>
            <c:showPercent val="0"/>
            <c:showBubbleSize val="0"/>
            <c:showLeaderLines val="0"/>
            <c:extLst>
              <c:ext xmlns:c15="http://schemas.microsoft.com/office/drawing/2012/chart" uri="{CE6537A1-D6FC-4f65-9D91-7224C49458BB}">
                <c15:layout/>
                <c15:showLeaderLines val="0"/>
              </c:ext>
            </c:extLst>
          </c:dLbls>
          <c:cat>
            <c:strRef>
              <c:f>'Sheet1 (2)'!$A$20</c:f>
              <c:strCache>
                <c:ptCount val="1"/>
                <c:pt idx="0">
                  <c:v>Twitter-2010 (1.5B)</c:v>
                </c:pt>
              </c:strCache>
            </c:strRef>
          </c:cat>
          <c:val>
            <c:numRef>
              <c:f>'Sheet1 (2)'!$C$20</c:f>
              <c:numCache>
                <c:formatCode>General</c:formatCode>
                <c:ptCount val="1"/>
                <c:pt idx="0">
                  <c:v>50</c:v>
                </c:pt>
              </c:numCache>
            </c:numRef>
          </c:val>
        </c:ser>
        <c:dLbls>
          <c:showLegendKey val="0"/>
          <c:showVal val="0"/>
          <c:showCatName val="0"/>
          <c:showSerName val="0"/>
          <c:showPercent val="0"/>
          <c:showBubbleSize val="0"/>
        </c:dLbls>
        <c:gapWidth val="150"/>
        <c:axId val="168728448"/>
        <c:axId val="168729984"/>
      </c:barChart>
      <c:catAx>
        <c:axId val="168728448"/>
        <c:scaling>
          <c:orientation val="minMax"/>
        </c:scaling>
        <c:delete val="1"/>
        <c:axPos val="l"/>
        <c:numFmt formatCode="General" sourceLinked="0"/>
        <c:majorTickMark val="out"/>
        <c:minorTickMark val="none"/>
        <c:tickLblPos val="none"/>
        <c:crossAx val="168729984"/>
        <c:crosses val="autoZero"/>
        <c:auto val="1"/>
        <c:lblAlgn val="ctr"/>
        <c:lblOffset val="100"/>
        <c:noMultiLvlLbl val="0"/>
      </c:catAx>
      <c:valAx>
        <c:axId val="168729984"/>
        <c:scaling>
          <c:orientation val="minMax"/>
        </c:scaling>
        <c:delete val="0"/>
        <c:axPos val="b"/>
        <c:title>
          <c:tx>
            <c:rich>
              <a:bodyPr/>
              <a:lstStyle/>
              <a:p>
                <a:pPr>
                  <a:defRPr/>
                </a:pPr>
                <a:r>
                  <a:rPr lang="en-US"/>
                  <a:t>Minutes</a:t>
                </a:r>
              </a:p>
            </c:rich>
          </c:tx>
          <c:overlay val="0"/>
        </c:title>
        <c:numFmt formatCode="General" sourceLinked="1"/>
        <c:majorTickMark val="out"/>
        <c:minorTickMark val="none"/>
        <c:tickLblPos val="nextTo"/>
        <c:crossAx val="168728448"/>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xPr>
        <a:bodyPr/>
        <a:lstStyle/>
        <a:p>
          <a:pPr>
            <a:defRPr>
              <a:latin typeface="Gill Sans MT"/>
              <a:cs typeface="Gill Sans MT"/>
            </a:defRPr>
          </a:pPr>
          <a:endParaRPr lang="de-DE"/>
        </a:p>
      </c:txPr>
    </c:title>
    <c:autoTitleDeleted val="0"/>
    <c:plotArea>
      <c:layout/>
      <c:scatterChart>
        <c:scatterStyle val="lineMarker"/>
        <c:varyColors val="0"/>
        <c:ser>
          <c:idx val="1"/>
          <c:order val="0"/>
          <c:tx>
            <c:strRef>
              <c:f>scalability_ssd.csv!$A$24</c:f>
              <c:strCache>
                <c:ptCount val="1"/>
                <c:pt idx="0">
                  <c:v>PageRank -- throughput (Mac Mini, SSD)</c:v>
                </c:pt>
              </c:strCache>
            </c:strRef>
          </c:tx>
          <c:spPr>
            <a:ln w="47625">
              <a:noFill/>
            </a:ln>
          </c:spPr>
          <c:marker>
            <c:symbol val="plus"/>
            <c:size val="14"/>
            <c:spPr>
              <a:ln w="38100">
                <a:solidFill>
                  <a:schemeClr val="accent2"/>
                </a:solidFill>
              </a:ln>
            </c:spPr>
          </c:marker>
          <c:dLbls>
            <c:dLbl>
              <c:idx val="0"/>
              <c:layout>
                <c:manualLayout>
                  <c:x val="-4.7026064288702998E-2"/>
                  <c:y val="-5.3788431463691291E-2"/>
                </c:manualLayout>
              </c:layout>
              <c:tx>
                <c:rich>
                  <a:bodyPr/>
                  <a:lstStyle/>
                  <a:p>
                    <a:r>
                      <a:rPr lang="en-US" sz="1600">
                        <a:latin typeface="Gill Sans MT"/>
                        <a:cs typeface="Gill Sans MT"/>
                      </a:rPr>
                      <a:t>domain</a:t>
                    </a:r>
                    <a:endParaRPr lang="en-US"/>
                  </a:p>
                </c:rich>
              </c:tx>
              <c:showLegendKey val="0"/>
              <c:showVal val="1"/>
              <c:showCatName val="1"/>
              <c:showSerName val="0"/>
              <c:showPercent val="0"/>
              <c:showBubbleSize val="0"/>
              <c:extLst>
                <c:ext xmlns:c15="http://schemas.microsoft.com/office/drawing/2012/chart" uri="{CE6537A1-D6FC-4f65-9D91-7224C49458BB}">
                  <c15:layout/>
                </c:ext>
              </c:extLst>
            </c:dLbl>
            <c:dLbl>
              <c:idx val="1"/>
              <c:tx>
                <c:rich>
                  <a:bodyPr/>
                  <a:lstStyle/>
                  <a:p>
                    <a:r>
                      <a:rPr lang="en-US" sz="1600" dirty="0">
                        <a:latin typeface="Gill Sans MT"/>
                        <a:cs typeface="Gill Sans MT"/>
                      </a:rPr>
                      <a:t>twitter-2010</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dLbl>
              <c:idx val="2"/>
              <c:tx>
                <c:rich>
                  <a:bodyPr/>
                  <a:lstStyle/>
                  <a:p>
                    <a:r>
                      <a:rPr lang="en-US" sz="1600">
                        <a:latin typeface="Gill Sans MT"/>
                        <a:cs typeface="Gill Sans MT"/>
                      </a:rPr>
                      <a:t>uk-2007-05</a:t>
                    </a:r>
                    <a:endParaRPr lang="en-US"/>
                  </a:p>
                </c:rich>
              </c:tx>
              <c:showLegendKey val="0"/>
              <c:showVal val="1"/>
              <c:showCatName val="1"/>
              <c:showSerName val="0"/>
              <c:showPercent val="0"/>
              <c:showBubbleSize val="0"/>
              <c:extLst>
                <c:ext xmlns:c15="http://schemas.microsoft.com/office/drawing/2012/chart" uri="{CE6537A1-D6FC-4f65-9D91-7224C49458BB}">
                  <c15:layout/>
                </c:ext>
              </c:extLst>
            </c:dLbl>
            <c:dLbl>
              <c:idx val="3"/>
              <c:tx>
                <c:rich>
                  <a:bodyPr/>
                  <a:lstStyle/>
                  <a:p>
                    <a:r>
                      <a:rPr lang="en-US" sz="1600">
                        <a:latin typeface="Gill Sans MT"/>
                        <a:cs typeface="Gill Sans MT"/>
                      </a:rPr>
                      <a:t>uk-union</a:t>
                    </a:r>
                    <a:endParaRPr lang="en-US"/>
                  </a:p>
                </c:rich>
              </c:tx>
              <c:showLegendKey val="0"/>
              <c:showVal val="1"/>
              <c:showCatName val="1"/>
              <c:showSerName val="0"/>
              <c:showPercent val="0"/>
              <c:showBubbleSize val="0"/>
              <c:extLst>
                <c:ext xmlns:c15="http://schemas.microsoft.com/office/drawing/2012/chart" uri="{CE6537A1-D6FC-4f65-9D91-7224C49458BB}">
                  <c15:layout/>
                </c:ext>
              </c:extLst>
            </c:dLbl>
            <c:dLbl>
              <c:idx val="4"/>
              <c:layout>
                <c:manualLayout>
                  <c:x val="-0.103019538188277"/>
                  <c:y val="-3.8600723763570606E-2"/>
                </c:manualLayout>
              </c:layout>
              <c:tx>
                <c:rich>
                  <a:bodyPr/>
                  <a:lstStyle/>
                  <a:p>
                    <a:r>
                      <a:rPr lang="en-US" sz="1600">
                        <a:latin typeface="Gill Sans MT"/>
                        <a:cs typeface="Gill Sans MT"/>
                      </a:rPr>
                      <a:t>yahoo-web</a:t>
                    </a:r>
                    <a:endParaRPr lang="en-US"/>
                  </a:p>
                </c:rich>
              </c:tx>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a:latin typeface="Gill Sans MT"/>
                    <a:cs typeface="Gill Sans MT"/>
                  </a:defRPr>
                </a:pPr>
                <a:endParaRPr lang="de-DE"/>
              </a:p>
            </c:txP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trendline>
            <c:spPr>
              <a:ln w="47625">
                <a:solidFill>
                  <a:schemeClr val="accent3">
                    <a:lumMod val="75000"/>
                    <a:alpha val="82000"/>
                  </a:schemeClr>
                </a:solidFill>
                <a:prstDash val="sysDot"/>
              </a:ln>
            </c:spPr>
            <c:trendlineType val="linear"/>
            <c:dispRSqr val="0"/>
            <c:dispEq val="0"/>
          </c:trendline>
          <c:xVal>
            <c:numRef>
              <c:f>scalability_ssd.csv!$B$23:$F$23</c:f>
              <c:numCache>
                <c:formatCode>0.00E+00</c:formatCode>
                <c:ptCount val="5"/>
                <c:pt idx="0">
                  <c:v>355527863</c:v>
                </c:pt>
                <c:pt idx="1">
                  <c:v>1468365124</c:v>
                </c:pt>
                <c:pt idx="2">
                  <c:v>3717169633</c:v>
                </c:pt>
                <c:pt idx="3">
                  <c:v>5507679692</c:v>
                </c:pt>
                <c:pt idx="4">
                  <c:v>6636600767</c:v>
                </c:pt>
              </c:numCache>
            </c:numRef>
          </c:xVal>
          <c:yVal>
            <c:numRef>
              <c:f>scalability_ssd.csv!$B$24:$F$24</c:f>
              <c:numCache>
                <c:formatCode>0.00E+00</c:formatCode>
                <c:ptCount val="5"/>
                <c:pt idx="0">
                  <c:v>19063788.27</c:v>
                </c:pt>
                <c:pt idx="1">
                  <c:v>17848529.629999999</c:v>
                </c:pt>
                <c:pt idx="2">
                  <c:v>22814971.899999999</c:v>
                </c:pt>
                <c:pt idx="3">
                  <c:v>21752983.100000001</c:v>
                </c:pt>
                <c:pt idx="4">
                  <c:v>10757345.78999999</c:v>
                </c:pt>
              </c:numCache>
            </c:numRef>
          </c:yVal>
          <c:smooth val="0"/>
        </c:ser>
        <c:dLbls>
          <c:showLegendKey val="0"/>
          <c:showVal val="0"/>
          <c:showCatName val="1"/>
          <c:showSerName val="0"/>
          <c:showPercent val="0"/>
          <c:showBubbleSize val="0"/>
        </c:dLbls>
        <c:axId val="168432768"/>
        <c:axId val="168434688"/>
      </c:scatterChart>
      <c:valAx>
        <c:axId val="168432768"/>
        <c:scaling>
          <c:orientation val="minMax"/>
        </c:scaling>
        <c:delete val="0"/>
        <c:axPos val="b"/>
        <c:numFmt formatCode="0.00E+00" sourceLinked="1"/>
        <c:majorTickMark val="out"/>
        <c:minorTickMark val="none"/>
        <c:tickLblPos val="nextTo"/>
        <c:txPr>
          <a:bodyPr/>
          <a:lstStyle/>
          <a:p>
            <a:pPr>
              <a:defRPr sz="1200"/>
            </a:pPr>
            <a:endParaRPr lang="de-DE"/>
          </a:p>
        </c:txPr>
        <c:crossAx val="168434688"/>
        <c:crosses val="autoZero"/>
        <c:crossBetween val="midCat"/>
        <c:dispUnits>
          <c:builtInUnit val="billions"/>
          <c:dispUnitsLbl/>
        </c:dispUnits>
      </c:valAx>
      <c:valAx>
        <c:axId val="168434688"/>
        <c:scaling>
          <c:orientation val="minMax"/>
        </c:scaling>
        <c:delete val="0"/>
        <c:axPos val="l"/>
        <c:majorGridlines/>
        <c:numFmt formatCode="0.00E+00" sourceLinked="1"/>
        <c:majorTickMark val="out"/>
        <c:minorTickMark val="none"/>
        <c:tickLblPos val="nextTo"/>
        <c:txPr>
          <a:bodyPr/>
          <a:lstStyle/>
          <a:p>
            <a:pPr>
              <a:defRPr sz="1200"/>
            </a:pPr>
            <a:endParaRPr lang="de-DE"/>
          </a:p>
        </c:txPr>
        <c:crossAx val="168432768"/>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i="1"/>
            </a:pPr>
            <a:r>
              <a:rPr lang="en-US" i="1"/>
              <a:t>Matrix Factorization</a:t>
            </a:r>
            <a:r>
              <a:rPr lang="en-US" i="1" baseline="0"/>
              <a:t> (ALS)</a:t>
            </a:r>
            <a:endParaRPr lang="en-US" i="1"/>
          </a:p>
        </c:rich>
      </c:tx>
      <c:overlay val="0"/>
    </c:title>
    <c:autoTitleDeleted val="0"/>
    <c:plotArea>
      <c:layout/>
      <c:areaChart>
        <c:grouping val="stacked"/>
        <c:varyColors val="0"/>
        <c:ser>
          <c:idx val="1"/>
          <c:order val="0"/>
          <c:tx>
            <c:strRef>
              <c:f>'Sheet1 (2)'!$B$5</c:f>
              <c:strCache>
                <c:ptCount val="1"/>
                <c:pt idx="0">
                  <c:v>Loading</c:v>
                </c:pt>
              </c:strCache>
            </c:strRef>
          </c:tx>
          <c:spPr>
            <a:solidFill>
              <a:schemeClr val="accent1">
                <a:lumMod val="75000"/>
              </a:schemeClr>
            </a:solidFill>
          </c:spPr>
          <c:cat>
            <c:numRef>
              <c:f>'Sheet1 (2)'!$A$6:$A$8</c:f>
              <c:numCache>
                <c:formatCode>General</c:formatCode>
                <c:ptCount val="3"/>
                <c:pt idx="0">
                  <c:v>1</c:v>
                </c:pt>
                <c:pt idx="1">
                  <c:v>2</c:v>
                </c:pt>
                <c:pt idx="2">
                  <c:v>4</c:v>
                </c:pt>
              </c:numCache>
            </c:numRef>
          </c:cat>
          <c:val>
            <c:numRef>
              <c:f>'Sheet1 (2)'!$B$6:$B$8</c:f>
              <c:numCache>
                <c:formatCode>General</c:formatCode>
                <c:ptCount val="3"/>
                <c:pt idx="0">
                  <c:v>31</c:v>
                </c:pt>
                <c:pt idx="1">
                  <c:v>25.6</c:v>
                </c:pt>
                <c:pt idx="2">
                  <c:v>25.3</c:v>
                </c:pt>
              </c:numCache>
            </c:numRef>
          </c:val>
        </c:ser>
        <c:ser>
          <c:idx val="2"/>
          <c:order val="1"/>
          <c:tx>
            <c:strRef>
              <c:f>'Sheet1 (2)'!$C$5</c:f>
              <c:strCache>
                <c:ptCount val="1"/>
                <c:pt idx="0">
                  <c:v>Computation</c:v>
                </c:pt>
              </c:strCache>
            </c:strRef>
          </c:tx>
          <c:cat>
            <c:numRef>
              <c:f>'Sheet1 (2)'!$A$6:$A$8</c:f>
              <c:numCache>
                <c:formatCode>General</c:formatCode>
                <c:ptCount val="3"/>
                <c:pt idx="0">
                  <c:v>1</c:v>
                </c:pt>
                <c:pt idx="1">
                  <c:v>2</c:v>
                </c:pt>
                <c:pt idx="2">
                  <c:v>4</c:v>
                </c:pt>
              </c:numCache>
            </c:numRef>
          </c:cat>
          <c:val>
            <c:numRef>
              <c:f>'Sheet1 (2)'!$C$6:$C$8</c:f>
              <c:numCache>
                <c:formatCode>General</c:formatCode>
                <c:ptCount val="3"/>
                <c:pt idx="0">
                  <c:v>121.3</c:v>
                </c:pt>
                <c:pt idx="1">
                  <c:v>78.25</c:v>
                </c:pt>
                <c:pt idx="2">
                  <c:v>59.4</c:v>
                </c:pt>
              </c:numCache>
            </c:numRef>
          </c:val>
        </c:ser>
        <c:dLbls>
          <c:showLegendKey val="0"/>
          <c:showVal val="0"/>
          <c:showCatName val="0"/>
          <c:showSerName val="0"/>
          <c:showPercent val="0"/>
          <c:showBubbleSize val="0"/>
        </c:dLbls>
        <c:axId val="168517632"/>
        <c:axId val="168519552"/>
      </c:areaChart>
      <c:catAx>
        <c:axId val="168517632"/>
        <c:scaling>
          <c:orientation val="minMax"/>
        </c:scaling>
        <c:delete val="0"/>
        <c:axPos val="b"/>
        <c:title>
          <c:tx>
            <c:rich>
              <a:bodyPr/>
              <a:lstStyle/>
              <a:p>
                <a:pPr>
                  <a:defRPr sz="1600"/>
                </a:pPr>
                <a:r>
                  <a:rPr lang="en-US" sz="1600"/>
                  <a:t>Number of threads</a:t>
                </a:r>
              </a:p>
            </c:rich>
          </c:tx>
          <c:overlay val="0"/>
        </c:title>
        <c:numFmt formatCode="General" sourceLinked="1"/>
        <c:majorTickMark val="none"/>
        <c:minorTickMark val="none"/>
        <c:tickLblPos val="nextTo"/>
        <c:txPr>
          <a:bodyPr/>
          <a:lstStyle/>
          <a:p>
            <a:pPr>
              <a:defRPr sz="1400" b="1"/>
            </a:pPr>
            <a:endParaRPr lang="de-DE"/>
          </a:p>
        </c:txPr>
        <c:crossAx val="168519552"/>
        <c:crosses val="autoZero"/>
        <c:auto val="1"/>
        <c:lblAlgn val="ctr"/>
        <c:lblOffset val="100"/>
        <c:noMultiLvlLbl val="0"/>
      </c:catAx>
      <c:valAx>
        <c:axId val="168519552"/>
        <c:scaling>
          <c:orientation val="minMax"/>
        </c:scaling>
        <c:delete val="0"/>
        <c:axPos val="l"/>
        <c:majorGridlines/>
        <c:title>
          <c:tx>
            <c:rich>
              <a:bodyPr rot="-5400000" vert="horz"/>
              <a:lstStyle/>
              <a:p>
                <a:pPr>
                  <a:defRPr sz="1600"/>
                </a:pPr>
                <a:r>
                  <a:rPr lang="en-US" sz="1600"/>
                  <a:t>Runtime (seconds)</a:t>
                </a:r>
              </a:p>
            </c:rich>
          </c:tx>
          <c:overlay val="0"/>
        </c:title>
        <c:numFmt formatCode="General" sourceLinked="1"/>
        <c:majorTickMark val="none"/>
        <c:minorTickMark val="none"/>
        <c:tickLblPos val="nextTo"/>
        <c:crossAx val="168517632"/>
        <c:crosses val="autoZero"/>
        <c:crossBetween val="midCat"/>
      </c:valAx>
    </c:plotArea>
    <c:legend>
      <c:legendPos val="t"/>
      <c:overlay val="0"/>
      <c:txPr>
        <a:bodyPr/>
        <a:lstStyle/>
        <a:p>
          <a:pPr>
            <a:defRPr sz="2000" b="1"/>
          </a:pPr>
          <a:endParaRPr lang="de-DE"/>
        </a:p>
      </c:txPr>
    </c:legend>
    <c:plotVisOnly val="1"/>
    <c:dispBlanksAs val="zero"/>
    <c:showDLblsOverMax val="0"/>
  </c:chart>
  <c:spPr>
    <a:ln>
      <a:solidFill>
        <a:schemeClr val="bg2">
          <a:lumMod val="25000"/>
        </a:schemeClr>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i="1"/>
            </a:pPr>
            <a:r>
              <a:rPr lang="en-US" i="1"/>
              <a:t>Connected Components</a:t>
            </a:r>
          </a:p>
        </c:rich>
      </c:tx>
      <c:overlay val="0"/>
    </c:title>
    <c:autoTitleDeleted val="0"/>
    <c:plotArea>
      <c:layout/>
      <c:areaChart>
        <c:grouping val="stacked"/>
        <c:varyColors val="0"/>
        <c:ser>
          <c:idx val="1"/>
          <c:order val="0"/>
          <c:tx>
            <c:strRef>
              <c:f>Sheet1!$B$5</c:f>
              <c:strCache>
                <c:ptCount val="1"/>
                <c:pt idx="0">
                  <c:v>Loading</c:v>
                </c:pt>
              </c:strCache>
            </c:strRef>
          </c:tx>
          <c:spPr>
            <a:solidFill>
              <a:schemeClr val="accent1">
                <a:lumMod val="75000"/>
              </a:schemeClr>
            </a:solidFill>
          </c:spPr>
          <c:cat>
            <c:numRef>
              <c:f>Sheet1!$A$6:$A$8</c:f>
              <c:numCache>
                <c:formatCode>General</c:formatCode>
                <c:ptCount val="3"/>
                <c:pt idx="0">
                  <c:v>1</c:v>
                </c:pt>
                <c:pt idx="1">
                  <c:v>2</c:v>
                </c:pt>
                <c:pt idx="2">
                  <c:v>4</c:v>
                </c:pt>
              </c:numCache>
            </c:numRef>
          </c:cat>
          <c:val>
            <c:numRef>
              <c:f>Sheet1!$B$6:$B$8</c:f>
              <c:numCache>
                <c:formatCode>General</c:formatCode>
                <c:ptCount val="3"/>
                <c:pt idx="0">
                  <c:v>829.7</c:v>
                </c:pt>
                <c:pt idx="1">
                  <c:v>678</c:v>
                </c:pt>
                <c:pt idx="2">
                  <c:v>685.52</c:v>
                </c:pt>
              </c:numCache>
            </c:numRef>
          </c:val>
        </c:ser>
        <c:ser>
          <c:idx val="2"/>
          <c:order val="1"/>
          <c:tx>
            <c:strRef>
              <c:f>Sheet1!$C$5</c:f>
              <c:strCache>
                <c:ptCount val="1"/>
                <c:pt idx="0">
                  <c:v>Computation</c:v>
                </c:pt>
              </c:strCache>
            </c:strRef>
          </c:tx>
          <c:cat>
            <c:numRef>
              <c:f>Sheet1!$A$6:$A$8</c:f>
              <c:numCache>
                <c:formatCode>General</c:formatCode>
                <c:ptCount val="3"/>
                <c:pt idx="0">
                  <c:v>1</c:v>
                </c:pt>
                <c:pt idx="1">
                  <c:v>2</c:v>
                </c:pt>
                <c:pt idx="2">
                  <c:v>4</c:v>
                </c:pt>
              </c:numCache>
            </c:numRef>
          </c:cat>
          <c:val>
            <c:numRef>
              <c:f>Sheet1!$C$6:$C$8</c:f>
              <c:numCache>
                <c:formatCode>General</c:formatCode>
                <c:ptCount val="3"/>
                <c:pt idx="0">
                  <c:v>121.2</c:v>
                </c:pt>
                <c:pt idx="1">
                  <c:v>122.46000000000002</c:v>
                </c:pt>
                <c:pt idx="2">
                  <c:v>122.459</c:v>
                </c:pt>
              </c:numCache>
            </c:numRef>
          </c:val>
        </c:ser>
        <c:dLbls>
          <c:showLegendKey val="0"/>
          <c:showVal val="0"/>
          <c:showCatName val="0"/>
          <c:showSerName val="0"/>
          <c:showPercent val="0"/>
          <c:showBubbleSize val="0"/>
        </c:dLbls>
        <c:axId val="168557568"/>
        <c:axId val="168887424"/>
      </c:areaChart>
      <c:catAx>
        <c:axId val="168557568"/>
        <c:scaling>
          <c:orientation val="minMax"/>
        </c:scaling>
        <c:delete val="0"/>
        <c:axPos val="b"/>
        <c:title>
          <c:tx>
            <c:rich>
              <a:bodyPr/>
              <a:lstStyle/>
              <a:p>
                <a:pPr>
                  <a:defRPr sz="1600"/>
                </a:pPr>
                <a:r>
                  <a:rPr lang="en-US" sz="1600"/>
                  <a:t>Number of threads</a:t>
                </a:r>
              </a:p>
            </c:rich>
          </c:tx>
          <c:overlay val="0"/>
        </c:title>
        <c:numFmt formatCode="General" sourceLinked="1"/>
        <c:majorTickMark val="none"/>
        <c:minorTickMark val="none"/>
        <c:tickLblPos val="nextTo"/>
        <c:txPr>
          <a:bodyPr/>
          <a:lstStyle/>
          <a:p>
            <a:pPr>
              <a:defRPr sz="1400" b="1"/>
            </a:pPr>
            <a:endParaRPr lang="de-DE"/>
          </a:p>
        </c:txPr>
        <c:crossAx val="168887424"/>
        <c:crosses val="autoZero"/>
        <c:auto val="1"/>
        <c:lblAlgn val="ctr"/>
        <c:lblOffset val="100"/>
        <c:noMultiLvlLbl val="0"/>
      </c:catAx>
      <c:valAx>
        <c:axId val="168887424"/>
        <c:scaling>
          <c:orientation val="minMax"/>
        </c:scaling>
        <c:delete val="0"/>
        <c:axPos val="l"/>
        <c:majorGridlines/>
        <c:title>
          <c:tx>
            <c:rich>
              <a:bodyPr rot="-5400000" vert="horz"/>
              <a:lstStyle/>
              <a:p>
                <a:pPr>
                  <a:defRPr sz="1600"/>
                </a:pPr>
                <a:r>
                  <a:rPr lang="en-US" sz="1600"/>
                  <a:t>Runtime (seconds)</a:t>
                </a:r>
              </a:p>
            </c:rich>
          </c:tx>
          <c:overlay val="0"/>
        </c:title>
        <c:numFmt formatCode="General" sourceLinked="1"/>
        <c:majorTickMark val="none"/>
        <c:minorTickMark val="none"/>
        <c:tickLblPos val="nextTo"/>
        <c:crossAx val="168557568"/>
        <c:crosses val="autoZero"/>
        <c:crossBetween val="midCat"/>
      </c:valAx>
    </c:plotArea>
    <c:legend>
      <c:legendPos val="t"/>
      <c:overlay val="0"/>
      <c:txPr>
        <a:bodyPr/>
        <a:lstStyle/>
        <a:p>
          <a:pPr>
            <a:defRPr sz="2000" b="1"/>
          </a:pPr>
          <a:endParaRPr lang="de-DE"/>
        </a:p>
      </c:txPr>
    </c:legend>
    <c:plotVisOnly val="1"/>
    <c:dispBlanksAs val="zero"/>
    <c:showDLblsOverMax val="0"/>
  </c:chart>
  <c:spPr>
    <a:ln>
      <a:solidFill>
        <a:schemeClr val="bg2">
          <a:lumMod val="25000"/>
        </a:schemeClr>
      </a:solid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64.emf"/><Relationship Id="rId4" Type="http://schemas.openxmlformats.org/officeDocument/2006/relationships/image" Target="../media/image6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image" Target="../media/image82.emf"/><Relationship Id="rId4" Type="http://schemas.openxmlformats.org/officeDocument/2006/relationships/image" Target="../media/image8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image" Target="../media/image86.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image" Target="../media/image89.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ABBB15-D14F-4A0D-820B-DF56495B8370}" type="datetimeFigureOut">
              <a:rPr lang="en-US" smtClean="0"/>
              <a:pPr/>
              <a:t>9/11/2014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8C8556-7D63-4D18-9149-10D9CAC91C39}" type="slidenum">
              <a:rPr lang="en-US" smtClean="0"/>
              <a:pPr/>
              <a:t>‹#›</a:t>
            </a:fld>
            <a:endParaRPr lang="en-US"/>
          </a:p>
        </p:txBody>
      </p:sp>
    </p:spTree>
    <p:extLst>
      <p:ext uri="{BB962C8B-B14F-4D97-AF65-F5344CB8AC3E}">
        <p14:creationId xmlns:p14="http://schemas.microsoft.com/office/powerpoint/2010/main" val="262352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important factor to evaluate is that is this system any good?  Can you use it for anything? </a:t>
            </a:r>
            <a:r>
              <a:rPr lang="en-US" dirty="0" err="1" smtClean="0"/>
              <a:t>GraphChi</a:t>
            </a:r>
            <a:r>
              <a:rPr lang="en-US" baseline="0" dirty="0" smtClean="0"/>
              <a:t> </a:t>
            </a:r>
            <a:r>
              <a:rPr lang="en-US" baseline="0" dirty="0"/>
              <a:t>is an early project, but we already have a great variety of algorithms implement on it. I think it is safe to say, that the system can be used for many purposes</a:t>
            </a:r>
            <a:r>
              <a:rPr lang="en-US" baseline="0" dirty="0" smtClean="0"/>
              <a:t>. I don’t know of a better way to evaluate the usability of a system than listing what it has been used for.  There are over a thousand of downloads of the source code + checkouts which we cannot track, and we know many people are already using the algorithms of </a:t>
            </a:r>
            <a:r>
              <a:rPr lang="en-US" baseline="0" dirty="0" err="1" smtClean="0"/>
              <a:t>GraphChi</a:t>
            </a:r>
            <a:r>
              <a:rPr lang="en-US" baseline="0" dirty="0" smtClean="0"/>
              <a:t> and also implementing their own. Most of these </a:t>
            </a:r>
            <a:r>
              <a:rPr lang="en-US" baseline="0" dirty="0" err="1" smtClean="0"/>
              <a:t>algos</a:t>
            </a:r>
            <a:r>
              <a:rPr lang="en-US" baseline="0" dirty="0" smtClean="0"/>
              <a:t> are now available only in the C++ edition, apart from the random walk system which is only in the Java version.</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a:pPr/>
              <a:t>112</a:t>
            </a:fld>
            <a:endParaRPr lang="en-US"/>
          </a:p>
        </p:txBody>
      </p:sp>
    </p:spTree>
    <p:extLst>
      <p:ext uri="{BB962C8B-B14F-4D97-AF65-F5344CB8AC3E}">
        <p14:creationId xmlns:p14="http://schemas.microsoft.com/office/powerpoint/2010/main" val="22386396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same graphs are typically used for benchmarking distributed graph processing systems.</a:t>
            </a:r>
          </a:p>
          <a:p>
            <a:endParaRPr lang="en-US" dirty="0"/>
          </a:p>
        </p:txBody>
      </p:sp>
      <p:sp>
        <p:nvSpPr>
          <p:cNvPr id="4" name="Slide Number Placeholder 3"/>
          <p:cNvSpPr>
            <a:spLocks noGrp="1"/>
          </p:cNvSpPr>
          <p:nvPr>
            <p:ph type="sldNum" sz="quarter" idx="10"/>
          </p:nvPr>
        </p:nvSpPr>
        <p:spPr/>
        <p:txBody>
          <a:bodyPr/>
          <a:lstStyle/>
          <a:p>
            <a:fld id="{518CD54B-A338-A741-9207-EF271D26B96E}" type="slidenum">
              <a:rPr lang="en-US" smtClean="0"/>
              <a:pPr/>
              <a:t>113</a:t>
            </a:fld>
            <a:endParaRPr lang="en-US"/>
          </a:p>
        </p:txBody>
      </p:sp>
    </p:spTree>
    <p:extLst>
      <p:ext uri="{BB962C8B-B14F-4D97-AF65-F5344CB8AC3E}">
        <p14:creationId xmlns:p14="http://schemas.microsoft.com/office/powerpoint/2010/main" val="26712897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Unfortunately</a:t>
            </a:r>
            <a:r>
              <a:rPr lang="en-US" baseline="0" dirty="0" smtClean="0"/>
              <a:t> the literature is abundant with </a:t>
            </a:r>
            <a:r>
              <a:rPr lang="en-US" baseline="0" dirty="0" err="1" smtClean="0"/>
              <a:t>Pagerank</a:t>
            </a:r>
            <a:r>
              <a:rPr lang="en-US" baseline="0" dirty="0" smtClean="0"/>
              <a:t> experiments, but not much more. </a:t>
            </a:r>
            <a:r>
              <a:rPr lang="en-US" baseline="0" dirty="0" err="1" smtClean="0"/>
              <a:t>Pagerank</a:t>
            </a:r>
            <a:r>
              <a:rPr lang="en-US" baseline="0" dirty="0" smtClean="0"/>
              <a:t> is really not that interesting, and quite simple solutions work. Nevertheless, we get some idea. Pegasus is a </a:t>
            </a:r>
            <a:r>
              <a:rPr lang="en-US" baseline="0" dirty="0" err="1" smtClean="0"/>
              <a:t>hadoop</a:t>
            </a:r>
            <a:r>
              <a:rPr lang="en-US" baseline="0" dirty="0" smtClean="0"/>
              <a:t>-based graph mining system, and it has been used to implement a wide range of different algorithms. The best comparable result we got was for a machine learning </a:t>
            </a:r>
            <a:r>
              <a:rPr lang="en-US" baseline="0" dirty="0" err="1" smtClean="0"/>
              <a:t>algo</a:t>
            </a:r>
            <a:r>
              <a:rPr lang="en-US" baseline="0" dirty="0" smtClean="0"/>
              <a:t> “belief propagation”. Mac Mini can roughly match a 100node cluster of Pegasus. This also highlights the inefficiency of </a:t>
            </a:r>
            <a:r>
              <a:rPr lang="en-US" baseline="0" dirty="0" err="1" smtClean="0"/>
              <a:t>MapReduce</a:t>
            </a:r>
            <a:r>
              <a:rPr lang="en-US" baseline="0" dirty="0" smtClean="0"/>
              <a:t>.  That said, the </a:t>
            </a:r>
            <a:r>
              <a:rPr lang="en-US" baseline="0" dirty="0" err="1" smtClean="0"/>
              <a:t>Hadoop</a:t>
            </a:r>
            <a:r>
              <a:rPr lang="en-US" baseline="0" dirty="0" smtClean="0"/>
              <a:t> ecosystem is pretty solid, and people choose it for the simplicity.  Matrix factorization has been one of the core </a:t>
            </a:r>
            <a:r>
              <a:rPr lang="en-US" baseline="0" dirty="0" err="1" smtClean="0"/>
              <a:t>Graphlab</a:t>
            </a:r>
            <a:r>
              <a:rPr lang="en-US" baseline="0" dirty="0" smtClean="0"/>
              <a:t> applications, and here we show that our performance is pretty good compared to </a:t>
            </a:r>
            <a:r>
              <a:rPr lang="en-US" baseline="0" dirty="0" err="1" smtClean="0"/>
              <a:t>GraphLab</a:t>
            </a:r>
            <a:r>
              <a:rPr lang="en-US" baseline="0" dirty="0" smtClean="0"/>
              <a:t> running on a slightly older 8-core server.  Last, triangle counting, which is a heavy-duty social network analysis algorithm. A paper in VLDB couple of years ago introduced a </a:t>
            </a:r>
            <a:r>
              <a:rPr lang="en-US" baseline="0" dirty="0" err="1" smtClean="0"/>
              <a:t>Hadoop</a:t>
            </a:r>
            <a:r>
              <a:rPr lang="en-US" baseline="0" dirty="0" smtClean="0"/>
              <a:t> algorithm for counting triangles. This comparison is a bit stunning. But, I remind that these are prior to </a:t>
            </a:r>
            <a:r>
              <a:rPr lang="en-US" baseline="0" dirty="0" err="1" smtClean="0"/>
              <a:t>PowerGraph</a:t>
            </a:r>
            <a:r>
              <a:rPr lang="en-US" baseline="0" dirty="0" smtClean="0"/>
              <a:t>: in OSDI, the map changed totally!   </a:t>
            </a:r>
          </a:p>
          <a:p>
            <a:endParaRPr lang="en-US" baseline="0" dirty="0" smtClean="0"/>
          </a:p>
          <a:p>
            <a:r>
              <a:rPr lang="en-US" baseline="0" dirty="0" smtClean="0"/>
              <a:t>However, we are confident in saying, that </a:t>
            </a:r>
            <a:r>
              <a:rPr lang="en-US" baseline="0" dirty="0" err="1" smtClean="0"/>
              <a:t>GraphChi</a:t>
            </a:r>
            <a:r>
              <a:rPr lang="en-US" baseline="0" dirty="0" smtClean="0"/>
              <a:t> is fast enough </a:t>
            </a:r>
            <a:r>
              <a:rPr lang="en-US" baseline="0" dirty="0" err="1" smtClean="0"/>
              <a:t>fo</a:t>
            </a:r>
            <a:r>
              <a:rPr lang="en-US" baseline="0" dirty="0" smtClean="0"/>
              <a:t> </a:t>
            </a:r>
            <a:r>
              <a:rPr lang="en-US" baseline="0" dirty="0" err="1" smtClean="0"/>
              <a:t>rmany</a:t>
            </a:r>
            <a:r>
              <a:rPr lang="en-US" baseline="0" dirty="0" smtClean="0"/>
              <a:t> purposes. And indeed, it can solve as big problems as the other systems have been shown to execute. It is limited by the disk space.</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a:pPr/>
              <a:t>114</a:t>
            </a:fld>
            <a:endParaRPr lang="en-US"/>
          </a:p>
        </p:txBody>
      </p:sp>
    </p:spTree>
    <p:extLst>
      <p:ext uri="{BB962C8B-B14F-4D97-AF65-F5344CB8AC3E}">
        <p14:creationId xmlns:p14="http://schemas.microsoft.com/office/powerpoint/2010/main" val="20089031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in this plot, the x-axis</a:t>
            </a:r>
            <a:r>
              <a:rPr lang="en-US" baseline="0" dirty="0" smtClean="0"/>
              <a:t> is the size of the graph as the number of edges. All the experiment graphs are presented here. On the y-axis, we have the performance: how many edges processed by second. Now the dots present different experiments (averaged), and the read line is a least-squares fit.  On SSD, the </a:t>
            </a:r>
            <a:r>
              <a:rPr lang="en-US" baseline="0" dirty="0" err="1" smtClean="0"/>
              <a:t>throuhgput</a:t>
            </a:r>
            <a:r>
              <a:rPr lang="en-US" baseline="0" dirty="0" smtClean="0"/>
              <a:t> remains very closely constant when the graph size increases. Note that the structure of the graph actually has an effect on performance, but only by a factor of two. The largest graph, yahoo-web, has a challenging structure, and thus its results are comparatively worse.</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lang="en-US" smtClean="0"/>
              <a:pPr/>
              <a:t>115</a:t>
            </a:fld>
            <a:endParaRPr lang="en-US"/>
          </a:p>
        </p:txBody>
      </p:sp>
    </p:spTree>
    <p:extLst>
      <p:ext uri="{BB962C8B-B14F-4D97-AF65-F5344CB8AC3E}">
        <p14:creationId xmlns:p14="http://schemas.microsoft.com/office/powerpoint/2010/main" val="25452591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Amdhal’s law</a:t>
            </a:r>
          </a:p>
        </p:txBody>
      </p:sp>
      <p:sp>
        <p:nvSpPr>
          <p:cNvPr id="4" name="Slide Number Placeholder 3"/>
          <p:cNvSpPr>
            <a:spLocks noGrp="1"/>
          </p:cNvSpPr>
          <p:nvPr>
            <p:ph type="sldNum" sz="quarter" idx="10"/>
          </p:nvPr>
        </p:nvSpPr>
        <p:spPr/>
        <p:txBody>
          <a:bodyPr/>
          <a:lstStyle/>
          <a:p>
            <a:fld id="{518CD54B-A338-A741-9207-EF271D26B96E}" type="slidenum">
              <a:rPr lang="en-US"/>
              <a:pPr/>
              <a:t>116</a:t>
            </a:fld>
            <a:endParaRPr lang="en-US"/>
          </a:p>
        </p:txBody>
      </p:sp>
    </p:spTree>
    <p:extLst>
      <p:ext uri="{BB962C8B-B14F-4D97-AF65-F5344CB8AC3E}">
        <p14:creationId xmlns:p14="http://schemas.microsoft.com/office/powerpoint/2010/main" val="32392243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117</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118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119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120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121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122</a:t>
            </a:fld>
            <a:endParaRPr lang="en-US" altLang="en-US" sz="1200"/>
          </a:p>
        </p:txBody>
      </p:sp>
    </p:spTree>
    <p:extLst>
      <p:ext uri="{BB962C8B-B14F-4D97-AF65-F5344CB8AC3E}">
        <p14:creationId xmlns:p14="http://schemas.microsoft.com/office/powerpoint/2010/main" val="35462378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 from</a:t>
            </a:r>
            <a:r>
              <a:rPr lang="en-US" baseline="0" dirty="0" smtClean="0"/>
              <a:t>: http://research.microsoft.com/en-us/people/samehe/</a:t>
            </a:r>
          </a:p>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33440606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41015013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9228408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points:</a:t>
            </a:r>
            <a:r>
              <a:rPr lang="en-US" baseline="0" dirty="0" smtClean="0"/>
              <a:t> </a:t>
            </a:r>
          </a:p>
          <a:p>
            <a:r>
              <a:rPr lang="en-US" baseline="0" dirty="0" smtClean="0"/>
              <a:t>1- this much better than writing a navigational program.</a:t>
            </a:r>
          </a:p>
          <a:p>
            <a:r>
              <a:rPr lang="en-US" baseline="0" dirty="0" smtClean="0"/>
              <a:t>2- Query is declarative, therefore we can optimize it.</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27711273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 back</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389126086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such thing as Basic SQL and RL.</a:t>
            </a:r>
          </a:p>
          <a:p>
            <a:r>
              <a:rPr lang="en-US" dirty="0" smtClean="0"/>
              <a:t>SQL Extend by recursion and transitive closures</a:t>
            </a:r>
          </a:p>
          <a:p>
            <a:r>
              <a:rPr lang="en-US" dirty="0" smtClean="0"/>
              <a:t>RL</a:t>
            </a:r>
            <a:r>
              <a:rPr lang="en-US" baseline="0" dirty="0" smtClean="0"/>
              <a:t> extended by shortest paths.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32843439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32558630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-&gt; Reachability Backend</a:t>
            </a:r>
            <a:endParaRPr lang="en-US" b="1"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42494616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Horton Arch. Figure.</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115557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Termination?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11833508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Photo</a:t>
            </a:r>
            <a:r>
              <a:rPr lang="en-US" baseline="0" dirty="0" smtClean="0"/>
              <a:t> tags Alice</a:t>
            </a:r>
          </a:p>
          <a:p>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33860869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Batching messages</a:t>
            </a:r>
          </a:p>
          <a:p>
            <a:r>
              <a:rPr lang="en-US" dirty="0" smtClean="0"/>
              <a:t>Bulk synch</a:t>
            </a:r>
          </a:p>
          <a:p>
            <a:r>
              <a:rPr lang="en-US" dirty="0" smtClean="0"/>
              <a:t>Steps</a:t>
            </a:r>
            <a:r>
              <a:rPr lang="en-US" baseline="0" dirty="0" smtClean="0"/>
              <a:t> are computation, then communication</a:t>
            </a:r>
          </a:p>
          <a:p>
            <a:r>
              <a:rPr lang="en-US" baseline="0" dirty="0" smtClean="0"/>
              <a:t>Message contents: which state in </a:t>
            </a:r>
            <a:r>
              <a:rPr lang="en-US" baseline="0" dirty="0" err="1" smtClean="0"/>
              <a:t>fsm</a:t>
            </a:r>
            <a:r>
              <a:rPr lang="en-US" baseline="0" dirty="0" smtClean="0"/>
              <a:t> + partial path so far</a:t>
            </a:r>
          </a:p>
          <a:p>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33855533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Steps</a:t>
            </a:r>
            <a:r>
              <a:rPr lang="en-US" baseline="0" dirty="0" smtClean="0"/>
              <a:t> are computation, then communication</a:t>
            </a:r>
          </a:p>
          <a:p>
            <a:r>
              <a:rPr lang="en-US" baseline="0" dirty="0" smtClean="0"/>
              <a:t>Message contents: which state in </a:t>
            </a:r>
            <a:r>
              <a:rPr lang="en-US" baseline="0" dirty="0" err="1" smtClean="0"/>
              <a:t>fsm</a:t>
            </a:r>
            <a:r>
              <a:rPr lang="en-US" baseline="0" dirty="0" smtClean="0"/>
              <a:t> + partial path so far</a:t>
            </a:r>
          </a:p>
          <a:p>
            <a:r>
              <a:rPr lang="en-US" dirty="0" smtClean="0"/>
              <a:t>Batching messages</a:t>
            </a:r>
          </a:p>
          <a:p>
            <a:r>
              <a:rPr lang="en-US" dirty="0" smtClean="0"/>
              <a:t>Bulk synch</a:t>
            </a:r>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30813056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Interface of the query engine</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39708498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132686885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Horton can perform</a:t>
            </a:r>
            <a:r>
              <a:rPr lang="en-US" baseline="0" dirty="0" smtClean="0"/>
              <a:t> query optimization because </a:t>
            </a:r>
            <a:r>
              <a:rPr lang="en-US" dirty="0" smtClean="0"/>
              <a:t>our</a:t>
            </a:r>
            <a:r>
              <a:rPr lang="en-US" baseline="0" dirty="0" smtClean="0"/>
              <a:t> </a:t>
            </a:r>
            <a:r>
              <a:rPr lang="en-US" dirty="0" smtClean="0"/>
              <a:t>queries are declarative.</a:t>
            </a:r>
            <a:r>
              <a:rPr lang="en-US" baseline="0" dirty="0" smtClean="0"/>
              <a:t> In Contrast,  if we write a procedural program, and specify how to visit nodes and traverse graph.  It would be hard to perform system-level optimization.</a:t>
            </a:r>
          </a:p>
          <a:p>
            <a:endParaRPr lang="en-US" baseline="0" dirty="0" smtClean="0"/>
          </a:p>
          <a:p>
            <a:r>
              <a:rPr lang="en-US" baseline="0" dirty="0" smtClean="0"/>
              <a:t>So having a declarative language not only makes user’s job easier but also make system-level optimization possible and help query to run more efficiently.</a:t>
            </a:r>
          </a:p>
          <a:p>
            <a:endParaRPr lang="en-US" baseline="0" dirty="0" smtClean="0"/>
          </a:p>
          <a:p>
            <a:endParaRPr lang="en-US" baseline="0" dirty="0" smtClean="0"/>
          </a:p>
          <a:p>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42221742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solidFill>
                  <a:schemeClr val="tx1"/>
                </a:solidFill>
              </a:rPr>
              <a:t>Decide execution</a:t>
            </a:r>
            <a:r>
              <a:rPr lang="en-US" baseline="0" dirty="0" smtClean="0">
                <a:solidFill>
                  <a:schemeClr val="tx1"/>
                </a:solidFill>
              </a:rPr>
              <a:t> sequence of predicates to give an efficient plan.</a:t>
            </a:r>
          </a:p>
          <a:p>
            <a:pPr algn="just"/>
            <a:endParaRPr lang="en-US" baseline="0" dirty="0" smtClean="0">
              <a:solidFill>
                <a:schemeClr val="tx1"/>
              </a:solidFill>
            </a:endParaRPr>
          </a:p>
          <a:p>
            <a:pPr algn="just"/>
            <a:r>
              <a:rPr lang="en-US" baseline="0" dirty="0" smtClean="0">
                <a:solidFill>
                  <a:schemeClr val="tx1"/>
                </a:solidFill>
              </a:rPr>
              <a:t>Same matching results, different execution cost.</a:t>
            </a:r>
          </a:p>
          <a:p>
            <a:pPr algn="just"/>
            <a:endParaRPr lang="en-US" baseline="0" dirty="0" smtClean="0">
              <a:solidFill>
                <a:schemeClr val="tx1"/>
              </a:solidFill>
            </a:endParaRPr>
          </a:p>
          <a:p>
            <a:pPr algn="just"/>
            <a:r>
              <a:rPr lang="en-US" baseline="0" dirty="0" smtClean="0">
                <a:solidFill>
                  <a:schemeClr val="tx1"/>
                </a:solidFill>
              </a:rPr>
              <a:t>We see why in next slide</a:t>
            </a:r>
          </a:p>
          <a:p>
            <a:pPr algn="just"/>
            <a:endParaRPr lang="en-US" dirty="0">
              <a:solidFill>
                <a:schemeClr val="tx1"/>
              </a:solidFill>
            </a:endParaRPr>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39409596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36051975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1482402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359979874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57849420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large graphs, the cost difference could be orders of magnitude. </a:t>
            </a:r>
          </a:p>
          <a:p>
            <a:endParaRPr lang="en-US" baseline="0" dirty="0" smtClean="0"/>
          </a:p>
          <a:p>
            <a:r>
              <a:rPr lang="en-US" baseline="0" dirty="0" smtClean="0"/>
              <a:t>Motivate us to find a good predicate order.</a:t>
            </a:r>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30348694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question is how to do it.</a:t>
            </a:r>
          </a:p>
          <a:p>
            <a:r>
              <a:rPr lang="en-US" dirty="0" smtClean="0"/>
              <a:t>to decide a</a:t>
            </a:r>
            <a:r>
              <a:rPr lang="en-US" baseline="0" dirty="0" smtClean="0"/>
              <a:t> good predicate order, </a:t>
            </a:r>
          </a:p>
          <a:p>
            <a:endParaRPr lang="en-US" baseline="0" dirty="0" smtClean="0"/>
          </a:p>
          <a:p>
            <a:r>
              <a:rPr lang="en-US" baseline="0" dirty="0" smtClean="0"/>
              <a:t>Basically, two parts to figure out: cost estimation and enumeration algorithm</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23061288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types of statistics:</a:t>
            </a:r>
          </a:p>
          <a:p>
            <a:pPr marL="171450" indent="-171450">
              <a:buFont typeface="Arial" charset="0"/>
              <a:buChar char="•"/>
            </a:pPr>
            <a:r>
              <a:rPr lang="en-US" baseline="0" dirty="0" smtClean="0"/>
              <a:t>Selectivity of node predicates</a:t>
            </a:r>
          </a:p>
          <a:p>
            <a:pPr marL="171450" indent="-171450">
              <a:buFont typeface="Arial" charset="0"/>
              <a:buChar char="•"/>
            </a:pPr>
            <a:r>
              <a:rPr lang="en-US" baseline="0" dirty="0" err="1" smtClean="0"/>
              <a:t>Fanout</a:t>
            </a:r>
            <a:r>
              <a:rPr lang="en-US" baseline="0" dirty="0" smtClean="0"/>
              <a:t> of edges</a:t>
            </a:r>
          </a:p>
          <a:p>
            <a:pPr marL="171450" indent="-171450">
              <a:buFont typeface="Arial" charset="0"/>
              <a:buChar char="•"/>
            </a:pPr>
            <a:endParaRPr lang="en-US" baseline="0" dirty="0" smtClean="0"/>
          </a:p>
          <a:p>
            <a:pPr marL="0" indent="0">
              <a:buFont typeface="Arial" charset="0"/>
              <a:buNone/>
            </a:pPr>
            <a:r>
              <a:rPr lang="en-US" baseline="0" dirty="0" smtClean="0"/>
              <a:t>Each person, how many friend-of edge it has.</a:t>
            </a:r>
          </a:p>
          <a:p>
            <a:pPr marL="0" indent="0">
              <a:buFont typeface="Arial" charset="0"/>
              <a:buNone/>
            </a:pPr>
            <a:endParaRPr lang="en-US" baseline="0" dirty="0" smtClean="0"/>
          </a:p>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28983578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183123319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r>
              <a:rPr lang="en-US" baseline="0" dirty="0" smtClean="0"/>
              <a:t> is a person, each person has average number of tagged edges equal to 2.2, therefore, the cost of finding Mike tagged photo is 1*2.2</a:t>
            </a:r>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302550354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Estimated cost can</a:t>
            </a:r>
            <a:r>
              <a:rPr lang="en-US" baseline="0" dirty="0" smtClean="0"/>
              <a:t> be different from actual cost.  But with good </a:t>
            </a:r>
            <a:r>
              <a:rPr lang="en-US" baseline="0" dirty="0" err="1" smtClean="0"/>
              <a:t>statitics</a:t>
            </a:r>
            <a:r>
              <a:rPr lang="en-US" baseline="0" dirty="0" smtClean="0"/>
              <a:t>, good estimation.</a:t>
            </a:r>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145176168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to enumerate different predicate orders</a:t>
            </a:r>
          </a:p>
          <a:p>
            <a:endParaRPr lang="en-US" baseline="0" dirty="0" smtClean="0"/>
          </a:p>
          <a:p>
            <a:r>
              <a:rPr lang="en-US" baseline="0" dirty="0" smtClean="0"/>
              <a:t>We can also split the query into two </a:t>
            </a:r>
            <a:r>
              <a:rPr lang="en-US" baseline="0" dirty="0" err="1" smtClean="0"/>
              <a:t>subqueries</a:t>
            </a:r>
            <a:endParaRPr lang="en-US" baseline="0" dirty="0" smtClean="0"/>
          </a:p>
          <a:p>
            <a:r>
              <a:rPr lang="en-US" baseline="0" dirty="0" smtClean="0"/>
              <a:t>Join the results together</a:t>
            </a:r>
          </a:p>
          <a:p>
            <a:endParaRPr lang="en-US" baseline="0" dirty="0" smtClean="0"/>
          </a:p>
          <a:p>
            <a:r>
              <a:rPr lang="en-US" baseline="0" dirty="0" smtClean="0"/>
              <a:t>Also note that, split and join can be done recursively.</a:t>
            </a:r>
          </a:p>
          <a:p>
            <a:endParaRPr lang="en-US" baseline="0" dirty="0" smtClean="0"/>
          </a:p>
          <a:p>
            <a:r>
              <a:rPr lang="en-US" baseline="0" dirty="0" smtClean="0"/>
              <a:t>To formulate it as a mathematical model, here is how we do it.</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365893740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Selectivity: the number of matching paths satisfied the query, which can be estimated using statistics.</a:t>
            </a:r>
            <a:endParaRPr lang="en-US" dirty="0" smtClean="0"/>
          </a:p>
          <a:p>
            <a:endParaRPr lang="en-US" dirty="0" smtClean="0"/>
          </a:p>
          <a:p>
            <a:r>
              <a:rPr lang="en-US" dirty="0" smtClean="0"/>
              <a:t>Cost:</a:t>
            </a:r>
            <a:r>
              <a:rPr lang="en-US" baseline="0" dirty="0" smtClean="0"/>
              <a:t> </a:t>
            </a:r>
            <a:r>
              <a:rPr lang="en-US" dirty="0" smtClean="0"/>
              <a:t>the number of nodes and edges we need to visit to answer</a:t>
            </a:r>
            <a:r>
              <a:rPr lang="en-US" baseline="0" dirty="0" smtClean="0"/>
              <a:t> the query.</a:t>
            </a:r>
          </a:p>
          <a:p>
            <a:endParaRPr lang="en-US" baseline="0" dirty="0" smtClean="0"/>
          </a:p>
          <a:p>
            <a:r>
              <a:rPr lang="en-US" baseline="0" dirty="0" smtClean="0"/>
              <a:t>Here we have a recursive formula to compute the minimal cost of a query</a:t>
            </a:r>
          </a:p>
          <a:p>
            <a:r>
              <a:rPr lang="en-US" baseline="0" dirty="0" smtClean="0"/>
              <a:t>Minimal cost can be expressed as the min of three parts:</a:t>
            </a:r>
          </a:p>
          <a:p>
            <a:pPr marL="0" indent="0">
              <a:buNone/>
            </a:pPr>
            <a:r>
              <a:rPr lang="en-US" baseline="0" dirty="0" smtClean="0"/>
              <a:t>Split the query at any node and join the results together.  Here the cost is the cost of </a:t>
            </a:r>
            <a:r>
              <a:rPr lang="en-US" baseline="0" dirty="0" err="1" smtClean="0"/>
              <a:t>subqueries</a:t>
            </a:r>
            <a:r>
              <a:rPr lang="en-US" baseline="0" dirty="0" smtClean="0"/>
              <a:t> </a:t>
            </a:r>
            <a:r>
              <a:rPr lang="en-US" baseline="0" dirty="0" err="1" smtClean="0"/>
              <a:t>pls</a:t>
            </a:r>
            <a:r>
              <a:rPr lang="en-US" baseline="0" dirty="0" smtClean="0"/>
              <a:t> the cost of join operation.</a:t>
            </a:r>
          </a:p>
          <a:p>
            <a:endParaRPr lang="en-US" baseline="0" dirty="0" smtClean="0"/>
          </a:p>
          <a:p>
            <a:r>
              <a:rPr lang="en-US" baseline="0" dirty="0" smtClean="0"/>
              <a:t>Recursive formula, </a:t>
            </a:r>
            <a:r>
              <a:rPr lang="en-US" baseline="0" dirty="0" err="1" smtClean="0"/>
              <a:t>subqueries</a:t>
            </a:r>
            <a:r>
              <a:rPr lang="en-US" baseline="0" dirty="0" smtClean="0"/>
              <a:t> can be divided and join again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Does not depend on the graph size</a:t>
            </a:r>
          </a:p>
          <a:p>
            <a:endParaRPr lang="en-US" baseline="0" dirty="0" smtClean="0"/>
          </a:p>
          <a:p>
            <a:r>
              <a:rPr lang="en-US" baseline="0" dirty="0" smtClean="0"/>
              <a:t>We apply dynamic programming.</a:t>
            </a:r>
          </a:p>
          <a:p>
            <a:r>
              <a:rPr lang="en-US" baseline="0" dirty="0" smtClean="0"/>
              <a:t>Store intermediate results for the optimal cost of </a:t>
            </a:r>
            <a:r>
              <a:rPr lang="en-US" baseline="0" dirty="0" err="1" smtClean="0"/>
              <a:t>subqueries</a:t>
            </a:r>
            <a:r>
              <a:rPr lang="en-US" baseline="0" dirty="0" smtClean="0"/>
              <a:t>.</a:t>
            </a:r>
          </a:p>
          <a:p>
            <a:r>
              <a:rPr lang="en-US" baseline="0" dirty="0" smtClean="0"/>
              <a:t>Reduce complexity to ..</a:t>
            </a:r>
          </a:p>
          <a:p>
            <a:r>
              <a:rPr lang="en-US" baseline="0" dirty="0" smtClean="0"/>
              <a:t>Often query won’t be so long.  This </a:t>
            </a:r>
            <a:r>
              <a:rPr lang="en-US" baseline="0" dirty="0" err="1" smtClean="0"/>
              <a:t>complexiblity</a:t>
            </a:r>
            <a:r>
              <a:rPr lang="en-US" baseline="0" dirty="0" smtClean="0"/>
              <a:t> is manageable.  This formulation leads to an optimal solution with minimum cost.</a:t>
            </a:r>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1290440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16</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252990665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evaluate the ideas, we implemented a prototype system.</a:t>
            </a:r>
          </a:p>
          <a:p>
            <a:endParaRPr lang="en-US" dirty="0" smtClean="0"/>
          </a:p>
          <a:p>
            <a:r>
              <a:rPr lang="en-US" dirty="0" smtClean="0"/>
              <a:t>Small</a:t>
            </a:r>
            <a:r>
              <a:rPr lang="en-US" baseline="0" dirty="0" smtClean="0"/>
              <a:t> graph.  Use it to query optimization.</a:t>
            </a:r>
            <a:endParaRPr lang="en-US" dirty="0" smtClean="0"/>
          </a:p>
          <a:p>
            <a:r>
              <a:rPr lang="en-US" dirty="0" smtClean="0"/>
              <a:t>The actual graph Horton manages is much larger.  </a:t>
            </a:r>
            <a:r>
              <a:rPr lang="en-US" smtClean="0"/>
              <a:t>Andrew</a:t>
            </a:r>
            <a:r>
              <a:rPr lang="en-US" baseline="0" smtClean="0"/>
              <a:t> show us later today.</a:t>
            </a:r>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13683980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evaluate the ideas, we implemented a prototype system.</a:t>
            </a:r>
          </a:p>
          <a:p>
            <a:endParaRPr lang="en-US" dirty="0" smtClean="0"/>
          </a:p>
          <a:p>
            <a:r>
              <a:rPr lang="en-US" dirty="0" smtClean="0"/>
              <a:t>Small</a:t>
            </a:r>
            <a:r>
              <a:rPr lang="en-US" baseline="0" dirty="0" smtClean="0"/>
              <a:t> graph.  Use it to query optimization.</a:t>
            </a:r>
            <a:endParaRPr lang="en-US" dirty="0" smtClean="0"/>
          </a:p>
          <a:p>
            <a:r>
              <a:rPr lang="en-US" dirty="0" smtClean="0"/>
              <a:t>The actual graph Horton manages is much larger.  </a:t>
            </a:r>
            <a:r>
              <a:rPr lang="en-US" smtClean="0"/>
              <a:t>Andrew</a:t>
            </a:r>
            <a:r>
              <a:rPr lang="en-US" baseline="0" smtClean="0"/>
              <a:t> show us later today.</a:t>
            </a:r>
            <a:endParaRPr lang="en-US" dirty="0"/>
          </a:p>
        </p:txBody>
      </p:sp>
      <p:sp>
        <p:nvSpPr>
          <p:cNvPr id="4" name="Slide Number Placeholder 3"/>
          <p:cNvSpPr>
            <a:spLocks noGrp="1"/>
          </p:cNvSpPr>
          <p:nvPr>
            <p:ph type="sldNum" sz="quarter" idx="10"/>
          </p:nvPr>
        </p:nvSpPr>
        <p:spPr/>
        <p:txBody>
          <a:bodyPr/>
          <a:lstStyle/>
          <a:p>
            <a:fld id="{442524ED-B536-4AAD-991D-68351F308305}"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183210433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7: Query execution time (using the real graph) while varying number of partition servers from 1 to 10.</a:t>
            </a:r>
          </a:p>
          <a:p>
            <a:endParaRPr lang="en-US" dirty="0" smtClean="0"/>
          </a:p>
          <a:p>
            <a:pPr marL="0">
              <a:buFont typeface="Arial" pitchFamily="34" charset="0"/>
              <a:buChar char="•"/>
            </a:pPr>
            <a:r>
              <a:rPr lang="en-US" dirty="0" smtClean="0"/>
              <a:t>Codebook graph</a:t>
            </a:r>
          </a:p>
          <a:p>
            <a:pPr marL="480060" lvl="2"/>
            <a:r>
              <a:rPr lang="en-US" dirty="0" smtClean="0"/>
              <a:t>Fits in one server</a:t>
            </a:r>
          </a:p>
          <a:p>
            <a:pPr marL="480060" lvl="2"/>
            <a:r>
              <a:rPr lang="en-US" dirty="0" smtClean="0"/>
              <a:t>Vary servers from 1 to 10</a:t>
            </a:r>
          </a:p>
          <a:p>
            <a:pPr marL="114300" lvl="1"/>
            <a:r>
              <a:rPr lang="en-US" dirty="0" smtClean="0"/>
              <a:t>Execution time </a:t>
            </a:r>
          </a:p>
          <a:p>
            <a:pPr marL="480060" lvl="2"/>
            <a:r>
              <a:rPr lang="en-US" dirty="0" smtClean="0"/>
              <a:t>Queries Q1, Q2, Q3, Q4</a:t>
            </a:r>
          </a:p>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val="365157656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Table 4: Execution time for 1024 million nodes, 5120 million</a:t>
            </a:r>
          </a:p>
          <a:p>
            <a:r>
              <a:rPr lang="en-US" sz="1200" b="1" i="0" u="none" strike="noStrike" kern="1200" baseline="0" dirty="0" smtClean="0">
                <a:solidFill>
                  <a:schemeClr val="tx1"/>
                </a:solidFill>
                <a:latin typeface="+mn-lt"/>
                <a:ea typeface="+mn-ea"/>
                <a:cs typeface="+mn-cs"/>
              </a:rPr>
              <a:t>edges synthetic graph deployed on 16 partition servers.</a:t>
            </a:r>
          </a:p>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val="9455560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5: Impact of query optimization on the query execution time (using the synthetic graphs) on a single server.</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158</a:t>
            </a:fld>
            <a:endParaRPr lang="en-US">
              <a:solidFill>
                <a:prstClr val="black"/>
              </a:solidFill>
            </a:endParaRPr>
          </a:p>
        </p:txBody>
      </p:sp>
    </p:spTree>
    <p:extLst>
      <p:ext uri="{BB962C8B-B14F-4D97-AF65-F5344CB8AC3E}">
        <p14:creationId xmlns:p14="http://schemas.microsoft.com/office/powerpoint/2010/main" val="245727392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Pattern matching</a:t>
            </a:r>
            <a:endParaRPr lang="en-US" baseline="0" dirty="0" smtClean="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159</a:t>
            </a:fld>
            <a:endParaRPr lang="en-US">
              <a:solidFill>
                <a:prstClr val="black"/>
              </a:solidFill>
            </a:endParaRPr>
          </a:p>
        </p:txBody>
      </p:sp>
    </p:spTree>
    <p:extLst>
      <p:ext uri="{BB962C8B-B14F-4D97-AF65-F5344CB8AC3E}">
        <p14:creationId xmlns:p14="http://schemas.microsoft.com/office/powerpoint/2010/main" val="6897878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Sameh</a:t>
            </a:r>
            <a:r>
              <a:rPr lang="en-US" baseline="0" dirty="0" smtClean="0"/>
              <a:t> is to extend </a:t>
            </a:r>
            <a:r>
              <a:rPr lang="en-US" baseline="0" smtClean="0"/>
              <a:t>query language.</a:t>
            </a:r>
            <a:endParaRPr lang="en-US"/>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val="33435114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to execute regular expression queries, </a:t>
            </a:r>
          </a:p>
          <a:p>
            <a:r>
              <a:rPr lang="en-US" baseline="0" dirty="0" smtClean="0"/>
              <a:t>Execute pattern matching queries</a:t>
            </a:r>
          </a:p>
          <a:p>
            <a:r>
              <a:rPr lang="en-US" baseline="0" dirty="0" smtClean="0"/>
              <a:t>At pattern matching queries, Two graphs: the query itself is a small graph: Pattern graph, </a:t>
            </a:r>
            <a:r>
              <a:rPr lang="en-US" baseline="0" dirty="0" err="1" smtClean="0"/>
              <a:t>vs</a:t>
            </a:r>
            <a:r>
              <a:rPr lang="en-US" baseline="0" dirty="0" smtClean="0"/>
              <a:t> underlying graph, base graph</a:t>
            </a:r>
          </a:p>
          <a:p>
            <a:endParaRPr lang="en-US" dirty="0" smtClean="0"/>
          </a:p>
          <a:p>
            <a:r>
              <a:rPr lang="en-US" dirty="0" smtClean="0"/>
              <a:t>Pattern matching is to search pattern graph on the</a:t>
            </a:r>
            <a:r>
              <a:rPr lang="en-US" baseline="0" dirty="0" smtClean="0"/>
              <a:t> base graph.  </a:t>
            </a:r>
            <a:endParaRPr lang="en-US" dirty="0" smtClean="0"/>
          </a:p>
          <a:p>
            <a:r>
              <a:rPr lang="en-US" baseline="0" dirty="0" smtClean="0"/>
              <a:t>It is a graph isomorphism problem.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161</a:t>
            </a:fld>
            <a:endParaRPr lang="en-US">
              <a:solidFill>
                <a:prstClr val="black"/>
              </a:solidFill>
            </a:endParaRPr>
          </a:p>
        </p:txBody>
      </p:sp>
    </p:spTree>
    <p:extLst>
      <p:ext uri="{BB962C8B-B14F-4D97-AF65-F5344CB8AC3E}">
        <p14:creationId xmlns:p14="http://schemas.microsoft.com/office/powerpoint/2010/main" val="389375602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Slides from</a:t>
            </a:r>
            <a:r>
              <a:rPr lang="en-US" baseline="0" dirty="0" smtClean="0"/>
              <a:t>: http://research.microsoft.com/en-us/people/samehe/</a:t>
            </a:r>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val="3933132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17</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23314585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164</a:t>
            </a:fld>
            <a:endParaRPr lang="en-US">
              <a:solidFill>
                <a:prstClr val="black"/>
              </a:solidFill>
            </a:endParaRPr>
          </a:p>
        </p:txBody>
      </p:sp>
    </p:spTree>
    <p:extLst>
      <p:ext uri="{BB962C8B-B14F-4D97-AF65-F5344CB8AC3E}">
        <p14:creationId xmlns:p14="http://schemas.microsoft.com/office/powerpoint/2010/main" val="304965135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38729444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Benefits</a:t>
            </a:r>
            <a:r>
              <a:rPr lang="en-US" baseline="0" dirty="0" smtClean="0"/>
              <a:t> of both solutions</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val="8033015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way</a:t>
            </a:r>
          </a:p>
          <a:p>
            <a:r>
              <a:rPr lang="en-US" dirty="0" smtClean="0"/>
              <a:t>Fully decomposed model</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131958700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168</a:t>
            </a:fld>
            <a:endParaRPr lang="en-US">
              <a:solidFill>
                <a:prstClr val="black"/>
              </a:solidFill>
            </a:endParaRPr>
          </a:p>
        </p:txBody>
      </p:sp>
    </p:spTree>
    <p:extLst>
      <p:ext uri="{BB962C8B-B14F-4D97-AF65-F5344CB8AC3E}">
        <p14:creationId xmlns:p14="http://schemas.microsoft.com/office/powerpoint/2010/main" val="42229367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home slide</a:t>
            </a:r>
          </a:p>
          <a:p>
            <a:r>
              <a:rPr lang="en-US" dirty="0" smtClean="0"/>
              <a:t>Show three parts next: algebraic plan, front-end compilation, backend compilation</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169</a:t>
            </a:fld>
            <a:endParaRPr lang="en-US">
              <a:solidFill>
                <a:prstClr val="black"/>
              </a:solidFill>
            </a:endParaRPr>
          </a:p>
        </p:txBody>
      </p:sp>
    </p:spTree>
    <p:extLst>
      <p:ext uri="{BB962C8B-B14F-4D97-AF65-F5344CB8AC3E}">
        <p14:creationId xmlns:p14="http://schemas.microsoft.com/office/powerpoint/2010/main" val="28617112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Halfway</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170</a:t>
            </a:fld>
            <a:endParaRPr lang="en-US">
              <a:solidFill>
                <a:prstClr val="black"/>
              </a:solidFill>
            </a:endParaRPr>
          </a:p>
        </p:txBody>
      </p:sp>
    </p:spTree>
    <p:extLst>
      <p:ext uri="{BB962C8B-B14F-4D97-AF65-F5344CB8AC3E}">
        <p14:creationId xmlns:p14="http://schemas.microsoft.com/office/powerpoint/2010/main" val="2251292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lvl="1"/>
            <a:r>
              <a:rPr lang="en-US" dirty="0" smtClean="0"/>
              <a:t>Query plan is a tree </a:t>
            </a:r>
          </a:p>
          <a:p>
            <a:pPr marL="114300" lvl="1"/>
            <a:r>
              <a:rPr lang="en-US" dirty="0" smtClean="0"/>
              <a:t>Not</a:t>
            </a:r>
            <a:r>
              <a:rPr lang="en-US" baseline="0" dirty="0" smtClean="0"/>
              <a:t> minimal set</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171</a:t>
            </a:fld>
            <a:endParaRPr lang="en-US">
              <a:solidFill>
                <a:prstClr val="black"/>
              </a:solidFill>
            </a:endParaRPr>
          </a:p>
        </p:txBody>
      </p:sp>
    </p:spTree>
    <p:extLst>
      <p:ext uri="{BB962C8B-B14F-4D97-AF65-F5344CB8AC3E}">
        <p14:creationId xmlns:p14="http://schemas.microsoft.com/office/powerpoint/2010/main" val="185277991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134106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a:t>
            </a:r>
            <a:r>
              <a:rPr lang="en-US" baseline="0" dirty="0" smtClean="0"/>
              <a:t> a set of nodes and attribute name, it retrieves attribute values</a:t>
            </a:r>
          </a:p>
          <a:p>
            <a:r>
              <a:rPr lang="en-US" baseline="0" dirty="0" smtClean="0"/>
              <a:t>Friends of Alice</a:t>
            </a:r>
          </a:p>
          <a:p>
            <a:r>
              <a:rPr lang="en-US" baseline="0" dirty="0" smtClean="0"/>
              <a:t>Two sets of nodes, find connected pairs</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40510488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148349873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359658040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176</a:t>
            </a:fld>
            <a:endParaRPr lang="en-US">
              <a:solidFill>
                <a:prstClr val="black"/>
              </a:solidFill>
            </a:endParaRPr>
          </a:p>
        </p:txBody>
      </p:sp>
    </p:spTree>
    <p:extLst>
      <p:ext uri="{BB962C8B-B14F-4D97-AF65-F5344CB8AC3E}">
        <p14:creationId xmlns:p14="http://schemas.microsoft.com/office/powerpoint/2010/main" val="359802889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val="310889363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val="207605462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saw similar performance</a:t>
            </a:r>
            <a:r>
              <a:rPr lang="en-US" baseline="0" dirty="0" smtClean="0"/>
              <a:t> patterns for the synthetic data</a:t>
            </a:r>
            <a:endParaRPr lang="en-US" dirty="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val="70139492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better</a:t>
            </a:r>
            <a:r>
              <a:rPr lang="en-US" baseline="0" dirty="0" smtClean="0"/>
              <a:t> than Neo4j</a:t>
            </a:r>
            <a:r>
              <a:rPr lang="en-US" baseline="0" dirty="0"/>
              <a:t> </a:t>
            </a:r>
            <a:r>
              <a:rPr lang="en-US" baseline="0" dirty="0" smtClean="0"/>
              <a:t>– declarative queries</a:t>
            </a:r>
          </a:p>
          <a:p>
            <a:r>
              <a:rPr lang="en-US" baseline="0" dirty="0" smtClean="0"/>
              <a:t>Neo4j Optimized required good knowledge of graph – Hybrid is better</a:t>
            </a:r>
          </a:p>
          <a:p>
            <a:r>
              <a:rPr lang="en-US" baseline="0" dirty="0" smtClean="0"/>
              <a:t>One case when Neo4j optimized is better is when attributes of path nodes and edges are required.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DF28089-0F18-4C7F-85CE-E35D80E2B41E}" type="slidenum">
              <a:rPr lang="en-US" smtClean="0">
                <a:solidFill>
                  <a:prstClr val="black"/>
                </a:solidFill>
              </a:rPr>
              <a:pPr/>
              <a:t>180</a:t>
            </a:fld>
            <a:endParaRPr lang="en-US">
              <a:solidFill>
                <a:prstClr val="black"/>
              </a:solidFill>
            </a:endParaRPr>
          </a:p>
        </p:txBody>
      </p:sp>
    </p:spTree>
    <p:extLst>
      <p:ext uri="{BB962C8B-B14F-4D97-AF65-F5344CB8AC3E}">
        <p14:creationId xmlns:p14="http://schemas.microsoft.com/office/powerpoint/2010/main" val="186788292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181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182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183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184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185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186</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187</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188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189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196</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197</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199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206</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207</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209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210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211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212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213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214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215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216</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26</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27</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29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36</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37</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39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6</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46</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47</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49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7</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56</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57</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59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60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61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62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63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64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65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 are taken from: http://www.sfbayacm.org/event/graphlab-distributed-abstraction-machine-learning-cloud</a:t>
            </a:r>
          </a:p>
          <a:p>
            <a:r>
              <a:rPr lang="en-US" dirty="0" smtClean="0"/>
              <a:t>http://graphlab.org/resources/publications.html</a:t>
            </a:r>
          </a:p>
          <a:p>
            <a:endParaRPr lang="en-US" dirty="0" smtClean="0"/>
          </a:p>
        </p:txBody>
      </p:sp>
      <p:sp>
        <p:nvSpPr>
          <p:cNvPr id="4" name="Slide Number Placeholder 3"/>
          <p:cNvSpPr>
            <a:spLocks noGrp="1"/>
          </p:cNvSpPr>
          <p:nvPr>
            <p:ph type="sldNum" sz="quarter" idx="10"/>
          </p:nvPr>
        </p:nvSpPr>
        <p:spPr/>
        <p:txBody>
          <a:bodyPr/>
          <a:lstStyle/>
          <a:p>
            <a:fld id="{428C8556-7D63-4D18-9149-10D9CAC91C39}" type="slidenum">
              <a:rPr lang="en-US" smtClean="0"/>
              <a:pPr/>
              <a:t>66</a:t>
            </a:fld>
            <a:endParaRPr lang="en-US"/>
          </a:p>
        </p:txBody>
      </p:sp>
    </p:spTree>
    <p:extLst>
      <p:ext uri="{BB962C8B-B14F-4D97-AF65-F5344CB8AC3E}">
        <p14:creationId xmlns:p14="http://schemas.microsoft.com/office/powerpoint/2010/main" val="1624569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40F1E5-AD06-4561-BD73-71867974E0BE}" type="slidenum">
              <a:rPr lang="en-US" smtClean="0"/>
              <a:pPr/>
              <a:t>68</a:t>
            </a:fld>
            <a:endParaRPr lang="en-US"/>
          </a:p>
        </p:txBody>
      </p:sp>
    </p:spTree>
    <p:extLst>
      <p:ext uri="{BB962C8B-B14F-4D97-AF65-F5344CB8AC3E}">
        <p14:creationId xmlns:p14="http://schemas.microsoft.com/office/powerpoint/2010/main" val="33824641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Consider the following</a:t>
            </a:r>
            <a:r>
              <a:rPr lang="en-US" baseline="0" dirty="0" smtClean="0"/>
              <a:t> cyclic factor graph.  For simplicity lets collapse &lt;click&gt; the factors the edges.  Although this model is highly cyclic, hidden in the structure and factors &lt;click&gt; is a sequential path or backbone of strong dependences among the variables. &lt;click&gt;</a:t>
            </a:r>
            <a:endParaRPr lang="en-US" dirty="0" smtClean="0"/>
          </a:p>
          <a:p>
            <a:endParaRPr lang="en-US" dirty="0"/>
          </a:p>
        </p:txBody>
      </p:sp>
      <p:sp>
        <p:nvSpPr>
          <p:cNvPr id="4" name="Slide Number Placeholder 3"/>
          <p:cNvSpPr>
            <a:spLocks noGrp="1"/>
          </p:cNvSpPr>
          <p:nvPr>
            <p:ph type="sldNum" sz="quarter" idx="10"/>
          </p:nvPr>
        </p:nvSpPr>
        <p:spPr/>
        <p:txBody>
          <a:bodyPr/>
          <a:lstStyle/>
          <a:p>
            <a:fld id="{665B5BF8-25FD-433C-B671-01541186FB72}"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0247644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hidden</a:t>
            </a:r>
            <a:r>
              <a:rPr lang="en-US" baseline="0" dirty="0" smtClean="0"/>
              <a:t> sequential structure takes the form of the standard chain graphical model.  Lets see how the naturally parallel algorithm performs on this chain </a:t>
            </a:r>
            <a:r>
              <a:rPr lang="en-US" baseline="0" smtClean="0"/>
              <a:t>graphical models </a:t>
            </a:r>
            <a:r>
              <a:rPr lang="en-US" baseline="0" dirty="0" smtClean="0"/>
              <a:t>&lt;click&gt;.</a:t>
            </a:r>
          </a:p>
          <a:p>
            <a:endParaRPr lang="en-US" baseline="0" dirty="0" smtClean="0"/>
          </a:p>
        </p:txBody>
      </p:sp>
      <p:sp>
        <p:nvSpPr>
          <p:cNvPr id="4" name="Slide Number Placeholder 3"/>
          <p:cNvSpPr>
            <a:spLocks noGrp="1"/>
          </p:cNvSpPr>
          <p:nvPr>
            <p:ph type="sldNum" sz="quarter" idx="10"/>
          </p:nvPr>
        </p:nvSpPr>
        <p:spPr/>
        <p:txBody>
          <a:bodyPr/>
          <a:lstStyle/>
          <a:p>
            <a:fld id="{665B5BF8-25FD-433C-B671-01541186FB72}"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3505776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Suppose we introduce evidence at both ends of the chain.  Using 2n processors we can compute one iteration of messages entirely in parallel.  However notice that after two iterations of parallel message computations the evidence on opposite ends has only traveled two vertices.  It will take n parallel iterations for the evidence to cross the graph.</a:t>
            </a:r>
          </a:p>
          <a:p>
            <a:endParaRPr lang="en-US" baseline="0" dirty="0" smtClean="0"/>
          </a:p>
          <a:p>
            <a:r>
              <a:rPr lang="en-US" baseline="0" dirty="0" smtClean="0"/>
              <a:t>&lt;click&gt; Therefore, using p processors it will take 2n / p time to complete a single iteration and so it will take 2n^2/p time to compute the exact </a:t>
            </a:r>
            <a:r>
              <a:rPr lang="en-US" baseline="0" dirty="0" err="1" smtClean="0"/>
              <a:t>marginals</a:t>
            </a:r>
            <a:r>
              <a:rPr lang="en-US" baseline="0" dirty="0" smtClean="0"/>
              <a:t>. </a:t>
            </a:r>
          </a:p>
          <a:p>
            <a:endParaRPr lang="en-US" baseline="0" dirty="0" smtClean="0"/>
          </a:p>
          <a:p>
            <a:r>
              <a:rPr lang="en-US" baseline="0" dirty="0" smtClean="0"/>
              <a:t>We might now ask “what is the optimal sequential running time on the chain.” </a:t>
            </a:r>
          </a:p>
          <a:p>
            <a:endParaRPr lang="en-US" baseline="0" dirty="0" smtClean="0"/>
          </a:p>
        </p:txBody>
      </p:sp>
      <p:sp>
        <p:nvSpPr>
          <p:cNvPr id="4" name="Slide Number Placeholder 3"/>
          <p:cNvSpPr>
            <a:spLocks noGrp="1"/>
          </p:cNvSpPr>
          <p:nvPr>
            <p:ph type="sldNum" sz="quarter" idx="10"/>
          </p:nvPr>
        </p:nvSpPr>
        <p:spPr/>
        <p:txBody>
          <a:bodyPr/>
          <a:lstStyle/>
          <a:p>
            <a:fld id="{665B5BF8-25FD-433C-B671-01541186FB72}"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6187030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picture of sad Joey.  “Again,</a:t>
            </a:r>
            <a:r>
              <a:rPr lang="en-US" baseline="0" dirty="0" smtClean="0"/>
              <a:t> we want to avoid this type of problem-specific tedious labor”</a:t>
            </a:r>
            <a:endParaRPr lang="en-US" dirty="0"/>
          </a:p>
        </p:txBody>
      </p:sp>
      <p:sp>
        <p:nvSpPr>
          <p:cNvPr id="4" name="Slide Number Placeholder 3"/>
          <p:cNvSpPr>
            <a:spLocks noGrp="1"/>
          </p:cNvSpPr>
          <p:nvPr>
            <p:ph type="sldNum" sz="quarter" idx="10"/>
          </p:nvPr>
        </p:nvSpPr>
        <p:spPr/>
        <p:txBody>
          <a:bodyPr/>
          <a:lstStyle/>
          <a:p>
            <a:fld id="{6040F1E5-AD06-4561-BD73-71867974E0BE}" type="slidenum">
              <a:rPr lang="en-US" smtClean="0"/>
              <a:pPr/>
              <a:t>73</a:t>
            </a:fld>
            <a:endParaRPr lang="en-US"/>
          </a:p>
        </p:txBody>
      </p:sp>
    </p:spTree>
    <p:extLst>
      <p:ext uri="{BB962C8B-B14F-4D97-AF65-F5344CB8AC3E}">
        <p14:creationId xmlns:p14="http://schemas.microsoft.com/office/powerpoint/2010/main" val="576030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9404" eaLnBrk="0" fontAlgn="base" hangingPunct="0">
              <a:spcBef>
                <a:spcPct val="30000"/>
              </a:spcBef>
              <a:spcAft>
                <a:spcPct val="0"/>
              </a:spcAft>
              <a:defRPr/>
            </a:pPr>
            <a:endParaRPr lang="en-US" baseline="0" dirty="0" smtClean="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pPr>
                <a:defRPr/>
              </a:pPr>
              <a:t>74</a:t>
            </a:fld>
            <a:endParaRPr lang="en-US"/>
          </a:p>
        </p:txBody>
      </p:sp>
    </p:spTree>
    <p:extLst>
      <p:ext uri="{BB962C8B-B14F-4D97-AF65-F5344CB8AC3E}">
        <p14:creationId xmlns:p14="http://schemas.microsoft.com/office/powerpoint/2010/main" val="19703442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pPr>
                <a:defRPr/>
              </a:pPr>
              <a:t>75</a:t>
            </a:fld>
            <a:endParaRPr lang="en-US"/>
          </a:p>
        </p:txBody>
      </p:sp>
    </p:spTree>
    <p:extLst>
      <p:ext uri="{BB962C8B-B14F-4D97-AF65-F5344CB8AC3E}">
        <p14:creationId xmlns:p14="http://schemas.microsoft.com/office/powerpoint/2010/main" val="2539110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pPr>
                <a:defRPr/>
              </a:pPr>
              <a:t>76</a:t>
            </a:fld>
            <a:endParaRPr lang="en-US"/>
          </a:p>
        </p:txBody>
      </p:sp>
    </p:spTree>
    <p:extLst>
      <p:ext uri="{BB962C8B-B14F-4D97-AF65-F5344CB8AC3E}">
        <p14:creationId xmlns:p14="http://schemas.microsoft.com/office/powerpoint/2010/main" val="21928045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dirty="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77</a:t>
            </a:fld>
            <a:endParaRPr lang="en-US" altLang="en-US" sz="1200" dirty="0"/>
          </a:p>
        </p:txBody>
      </p:sp>
    </p:spTree>
    <p:extLst>
      <p:ext uri="{BB962C8B-B14F-4D97-AF65-F5344CB8AC3E}">
        <p14:creationId xmlns:p14="http://schemas.microsoft.com/office/powerpoint/2010/main" val="14957913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78</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79</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80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81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82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some people who have</a:t>
            </a:r>
            <a:r>
              <a:rPr lang="en-US" baseline="0" dirty="0" smtClean="0"/>
              <a:t> claimed that ML is resilient to “soft-computation”</a:t>
            </a:r>
          </a:p>
          <a:p>
            <a:r>
              <a:rPr lang="en-US" baseline="0" dirty="0" smtClean="0"/>
              <a:t>-- ask me afterwards  I can give a number of examples</a:t>
            </a:r>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pPr>
                <a:defRPr/>
              </a:pPr>
              <a:t>84</a:t>
            </a:fld>
            <a:endParaRPr lang="en-US"/>
          </a:p>
        </p:txBody>
      </p:sp>
    </p:spTree>
    <p:extLst>
      <p:ext uri="{BB962C8B-B14F-4D97-AF65-F5344CB8AC3E}">
        <p14:creationId xmlns:p14="http://schemas.microsoft.com/office/powerpoint/2010/main" val="3345700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10</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pPr>
                <a:defRPr/>
              </a:pPr>
              <a:t>85</a:t>
            </a:fld>
            <a:endParaRPr lang="en-US"/>
          </a:p>
        </p:txBody>
      </p:sp>
    </p:spTree>
    <p:extLst>
      <p:ext uri="{BB962C8B-B14F-4D97-AF65-F5344CB8AC3E}">
        <p14:creationId xmlns:p14="http://schemas.microsoft.com/office/powerpoint/2010/main" val="41311123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solidFill>
                  <a:prstClr val="black"/>
                </a:solidFill>
                <a:latin typeface="Calibri"/>
              </a:rPr>
              <a:pPr>
                <a:defRPr/>
              </a:pPr>
              <a:t>86</a:t>
            </a:fld>
            <a:endParaRPr lang="en-US">
              <a:solidFill>
                <a:prstClr val="black"/>
              </a:solidFill>
              <a:latin typeface="Calibri"/>
            </a:endParaRPr>
          </a:p>
        </p:txBody>
      </p:sp>
    </p:spTree>
    <p:extLst>
      <p:ext uri="{BB962C8B-B14F-4D97-AF65-F5344CB8AC3E}">
        <p14:creationId xmlns:p14="http://schemas.microsoft.com/office/powerpoint/2010/main" val="18662636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pPr>
                <a:defRPr/>
              </a:pPr>
              <a:t>89</a:t>
            </a:fld>
            <a:endParaRPr lang="en-US"/>
          </a:p>
        </p:txBody>
      </p:sp>
    </p:spTree>
    <p:extLst>
      <p:ext uri="{BB962C8B-B14F-4D97-AF65-F5344CB8AC3E}">
        <p14:creationId xmlns:p14="http://schemas.microsoft.com/office/powerpoint/2010/main" val="15049335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91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92</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93</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94</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95</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Slides from: http://www.cs.cmu.edu/~akyrola/files/osditalk-graphchi.pptx and https://www.usenix.org/sites/default/files/conference/protected-files/kyrola_osdi12_slides.pdf</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18CD54B-A338-A741-9207-EF271D26B96E}" type="slidenum">
              <a:rPr/>
              <a:pPr/>
              <a:t>96</a:t>
            </a:fld>
            <a:endParaRPr lang="en-US"/>
          </a:p>
        </p:txBody>
      </p:sp>
    </p:spTree>
    <p:extLst>
      <p:ext uri="{BB962C8B-B14F-4D97-AF65-F5344CB8AC3E}">
        <p14:creationId xmlns:p14="http://schemas.microsoft.com/office/powerpoint/2010/main" val="35975084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Problem</a:t>
            </a:r>
            <a:r>
              <a:rPr lang="en-US" baseline="0" dirty="0" smtClean="0"/>
              <a:t>s with </a:t>
            </a:r>
            <a:r>
              <a:rPr lang="en-US" dirty="0" smtClean="0"/>
              <a:t>Big Graphs are really quite different than with rest of the Big Data. Why is that?</a:t>
            </a:r>
            <a:r>
              <a:rPr lang="en-US" baseline="0" dirty="0" smtClean="0"/>
              <a:t> </a:t>
            </a:r>
          </a:p>
          <a:p>
            <a:endParaRPr lang="en-US" baseline="0" dirty="0" smtClean="0"/>
          </a:p>
          <a:p>
            <a:r>
              <a:rPr lang="en-US" baseline="0" dirty="0" smtClean="0"/>
              <a:t>Well, when we compute on graphs, we are interested about the structure. Facebook just last week announced that their network had about 140 billion connections. I believe it is the biggest graph out there. However, storing this network on a disk would take only roughly 1 terabyte of space. It is tiny! Smaller than tiny!</a:t>
            </a:r>
          </a:p>
          <a:p>
            <a:endParaRPr lang="en-US" baseline="0" dirty="0" smtClean="0"/>
          </a:p>
          <a:p>
            <a:r>
              <a:rPr lang="en-US" baseline="0" dirty="0" smtClean="0"/>
              <a:t>The reason why Big Graphs are so hard from system perspective is therefore in the computation. Joey already talked about this, so I will be brief.</a:t>
            </a:r>
          </a:p>
          <a:p>
            <a:endParaRPr lang="en-US" baseline="0" dirty="0" smtClean="0"/>
          </a:p>
          <a:p>
            <a:r>
              <a:rPr lang="en-US" dirty="0" smtClean="0"/>
              <a:t>These</a:t>
            </a:r>
            <a:r>
              <a:rPr lang="en-US" baseline="0" dirty="0" smtClean="0"/>
              <a:t> so called natural graphs are challenging, because they very asymmetric structure. Look at the picture of the Twitter graph. Let me give an example: Lady Gaga has 30 million followers ---- I have only 300 of them --- and my advisor does not have even thirty. </a:t>
            </a:r>
          </a:p>
          <a:p>
            <a:endParaRPr lang="en-US" baseline="0" dirty="0" smtClean="0"/>
          </a:p>
          <a:p>
            <a:r>
              <a:rPr lang="en-US" baseline="0" dirty="0" smtClean="0"/>
              <a:t>This extreme skew makes distributing the computation very hard. It is hard to split the problem into components of even size, which would not be very connected to each other. </a:t>
            </a:r>
            <a:r>
              <a:rPr lang="en-US" baseline="0" dirty="0" err="1" smtClean="0"/>
              <a:t>PowerGraph</a:t>
            </a:r>
            <a:r>
              <a:rPr lang="en-US" baseline="0" dirty="0" smtClean="0"/>
              <a:t> has a neat solution to this.</a:t>
            </a:r>
          </a:p>
          <a:p>
            <a:endParaRPr lang="en-US" baseline="0" dirty="0" smtClean="0"/>
          </a:p>
          <a:p>
            <a:r>
              <a:rPr lang="en-US" baseline="0" dirty="0" smtClean="0"/>
              <a:t>But let me now introduce a completely different approach to the problem.</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a:pPr/>
              <a:t>97</a:t>
            </a:fld>
            <a:endParaRPr lang="en-US"/>
          </a:p>
        </p:txBody>
      </p:sp>
    </p:spTree>
    <p:extLst>
      <p:ext uri="{BB962C8B-B14F-4D97-AF65-F5344CB8AC3E}">
        <p14:creationId xmlns:p14="http://schemas.microsoft.com/office/powerpoint/2010/main" val="1119030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bwMode="auto">
          <a:xfrm>
            <a:off x="685480" y="4400000"/>
            <a:ext cx="5487041" cy="3601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宋体" panose="02010600030101010101" pitchFamily="2" charset="-122"/>
            </a:endParaRPr>
          </a:p>
        </p:txBody>
      </p:sp>
      <p:sp>
        <p:nvSpPr>
          <p:cNvPr id="235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DB2218-CDF8-448F-83BB-D5C147F6F5C7}" type="datetime1">
              <a:rPr lang="en-US" altLang="en-US"/>
              <a:pPr/>
              <a:t>9/11/2014</a:t>
            </a:fld>
            <a:endParaRPr lang="en-US" altLang="en-US" sz="1200"/>
          </a:p>
        </p:txBody>
      </p:sp>
      <p:sp>
        <p:nvSpPr>
          <p:cNvPr id="235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68510C-BA49-4914-BBEA-CB2E5499F557}" type="slidenum">
              <a:rPr lang="en-US" altLang="en-US"/>
              <a:pPr/>
              <a:t>11</a:t>
            </a:fld>
            <a:endParaRPr lang="en-US" altLang="en-US" sz="1200"/>
          </a:p>
        </p:txBody>
      </p:sp>
    </p:spTree>
    <p:extLst>
      <p:ext uri="{BB962C8B-B14F-4D97-AF65-F5344CB8AC3E}">
        <p14:creationId xmlns:p14="http://schemas.microsoft.com/office/powerpoint/2010/main" val="14957913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want to take first the point of view of those folks who develop algorithms on our systems. </a:t>
            </a:r>
          </a:p>
          <a:p>
            <a:endParaRPr lang="en-US" baseline="0" dirty="0" smtClean="0"/>
          </a:p>
          <a:p>
            <a:r>
              <a:rPr lang="en-US" baseline="0" dirty="0" smtClean="0"/>
              <a:t>Unfortunately, it is still hard, cumbersome, to write distributed algorithms. Even if you have some nice abstraction, you still need to understand what is happening.</a:t>
            </a:r>
          </a:p>
          <a:p>
            <a:endParaRPr lang="en-US" baseline="0" dirty="0" smtClean="0"/>
          </a:p>
          <a:p>
            <a:r>
              <a:rPr lang="en-US" baseline="0" dirty="0" smtClean="0"/>
              <a:t>I think this motivation is quite clear to everyone in this room, so let me give just one example.</a:t>
            </a:r>
          </a:p>
          <a:p>
            <a:endParaRPr lang="en-US" baseline="0" dirty="0" smtClean="0"/>
          </a:p>
          <a:p>
            <a:r>
              <a:rPr lang="en-US" baseline="0" dirty="0" smtClean="0"/>
              <a:t>Debugging. Some people write bugs. Now to find out what crashed a cluster can be really difficult. You need to analyze logs of many nodes and understand all the middleware.</a:t>
            </a:r>
          </a:p>
          <a:p>
            <a:endParaRPr lang="en-US" baseline="0" dirty="0" smtClean="0"/>
          </a:p>
          <a:p>
            <a:r>
              <a:rPr lang="en-US" baseline="0" dirty="0" smtClean="0"/>
              <a:t>Compare this to if you can run the same big problems on your own machine. Then you just use your favorite IDE and its debugger. It is a huge difference in productivity.</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a:pPr/>
              <a:t>98</a:t>
            </a:fld>
            <a:endParaRPr lang="en-US"/>
          </a:p>
        </p:txBody>
      </p:sp>
    </p:spTree>
    <p:extLst>
      <p:ext uri="{BB962C8B-B14F-4D97-AF65-F5344CB8AC3E}">
        <p14:creationId xmlns:p14="http://schemas.microsoft.com/office/powerpoint/2010/main" val="10566047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Another, perhaps a bit surprising</a:t>
            </a:r>
            <a:r>
              <a:rPr lang="en-US" baseline="0" dirty="0" smtClean="0"/>
              <a:t> motivation comes from thinking about scalability in large scale.</a:t>
            </a:r>
          </a:p>
          <a:p>
            <a:endParaRPr lang="en-US" baseline="0" dirty="0" smtClean="0"/>
          </a:p>
          <a:p>
            <a:r>
              <a:rPr lang="en-US" baseline="0" dirty="0" smtClean="0"/>
              <a:t>The industry wants to compute many tasks on the same graph. For example, to compute personalized</a:t>
            </a:r>
          </a:p>
          <a:p>
            <a:r>
              <a:rPr lang="en-US" baseline="0" dirty="0" smtClean="0"/>
              <a:t>Recommendations, same task is computed for people in different countries, different interests groups, etc.</a:t>
            </a:r>
          </a:p>
          <a:p>
            <a:endParaRPr lang="en-US" baseline="0" dirty="0" smtClean="0"/>
          </a:p>
          <a:p>
            <a:r>
              <a:rPr lang="en-US" baseline="0" dirty="0" smtClean="0"/>
              <a:t>Currently: you need a cluster just to compute one single task. To compute tasks faster, you grow the cluster.</a:t>
            </a:r>
          </a:p>
          <a:p>
            <a:endParaRPr lang="en-US" baseline="0" dirty="0" smtClean="0"/>
          </a:p>
          <a:p>
            <a:r>
              <a:rPr lang="en-US" baseline="0" dirty="0" smtClean="0"/>
              <a:t>But this work allows a different way. Since one machine can handle one big task, you can dedicate one task</a:t>
            </a:r>
          </a:p>
          <a:p>
            <a:r>
              <a:rPr lang="en-US" baseline="0" dirty="0" smtClean="0"/>
              <a:t>Per machine.</a:t>
            </a:r>
          </a:p>
          <a:p>
            <a:endParaRPr lang="en-US" baseline="0" dirty="0" smtClean="0"/>
          </a:p>
          <a:p>
            <a:r>
              <a:rPr lang="en-US" baseline="0" dirty="0" smtClean="0"/>
              <a:t>Why does this make sense?  </a:t>
            </a:r>
          </a:p>
          <a:p>
            <a:r>
              <a:rPr lang="en-US" baseline="0" dirty="0" smtClean="0"/>
              <a:t> * Clusters are complex, and expensive to scale.</a:t>
            </a:r>
          </a:p>
          <a:p>
            <a:r>
              <a:rPr lang="en-US" baseline="0" dirty="0" smtClean="0"/>
              <a:t> * while in this new model, it is very simple as nodes do not talk to each other, and</a:t>
            </a:r>
          </a:p>
          <a:p>
            <a:r>
              <a:rPr lang="en-US" baseline="0" dirty="0" smtClean="0"/>
              <a:t>  you can double the throughput by doubling the machines</a:t>
            </a:r>
          </a:p>
          <a:p>
            <a:endParaRPr lang="en-US" baseline="0" dirty="0" smtClean="0"/>
          </a:p>
          <a:p>
            <a:endParaRPr lang="en-US" baseline="0" dirty="0" smtClean="0"/>
          </a:p>
          <a:p>
            <a:endParaRPr lang="en-US" baseline="0" dirty="0" smtClean="0"/>
          </a:p>
          <a:p>
            <a:r>
              <a:rPr lang="en-US" baseline="0" dirty="0" smtClean="0"/>
              <a:t>There are other motivations as well, such as reducing costs and energy. But let’s move on.</a:t>
            </a:r>
          </a:p>
        </p:txBody>
      </p:sp>
      <p:sp>
        <p:nvSpPr>
          <p:cNvPr id="4" name="Slide Number Placeholder 3"/>
          <p:cNvSpPr>
            <a:spLocks noGrp="1"/>
          </p:cNvSpPr>
          <p:nvPr>
            <p:ph type="sldNum" sz="quarter" idx="10"/>
          </p:nvPr>
        </p:nvSpPr>
        <p:spPr/>
        <p:txBody>
          <a:bodyPr/>
          <a:lstStyle/>
          <a:p>
            <a:fld id="{518CD54B-A338-A741-9207-EF271D26B96E}" type="slidenum">
              <a:rPr lang="en-US" smtClean="0"/>
              <a:pPr/>
              <a:t>99</a:t>
            </a:fld>
            <a:endParaRPr lang="en-US"/>
          </a:p>
        </p:txBody>
      </p:sp>
    </p:spTree>
    <p:extLst>
      <p:ext uri="{BB962C8B-B14F-4D97-AF65-F5344CB8AC3E}">
        <p14:creationId xmlns:p14="http://schemas.microsoft.com/office/powerpoint/2010/main" val="42899204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now discuss what is the computational setting of this work. Let’s first introduce</a:t>
            </a:r>
            <a:r>
              <a:rPr lang="en-US" baseline="0" dirty="0" smtClean="0"/>
              <a:t> the basic computational model. </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a:pPr/>
              <a:t>100</a:t>
            </a:fld>
            <a:endParaRPr lang="en-US"/>
          </a:p>
        </p:txBody>
      </p:sp>
    </p:spTree>
    <p:extLst>
      <p:ext uri="{BB962C8B-B14F-4D97-AF65-F5344CB8AC3E}">
        <p14:creationId xmlns:p14="http://schemas.microsoft.com/office/powerpoint/2010/main" val="12069115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like</a:t>
            </a:r>
            <a:r>
              <a:rPr lang="en-US" baseline="0" dirty="0" smtClean="0"/>
              <a:t> a vertex was used by the Google </a:t>
            </a:r>
            <a:r>
              <a:rPr lang="en-US" baseline="0" dirty="0" err="1" smtClean="0"/>
              <a:t>Pregel</a:t>
            </a:r>
            <a:r>
              <a:rPr lang="en-US" baseline="0" dirty="0" smtClean="0"/>
              <a:t> paper, and also adopted by </a:t>
            </a:r>
            <a:r>
              <a:rPr lang="en-US" baseline="0" dirty="0" err="1" smtClean="0"/>
              <a:t>GraphLab</a:t>
            </a:r>
            <a:r>
              <a:rPr lang="en-US" baseline="0" dirty="0" smtClean="0"/>
              <a:t>. Historical similar idea was used in the systolic computation or connection machine architectures, but with regular networks.  Now, we had the data model where we associate a value with every vertex and edge, shown in the picture. As the primary computation model, user defines an update-function that operates on a vertex, and can access the values of the neighboring edges (shown in red). That is, we modify the data directly in the graph, one vertex a time. Of course, we can parallelize this, and take into account that neighboring vertices that share an edge should not be updated simultaneously (in general).</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lang="en-US" smtClean="0"/>
              <a:pPr/>
              <a:t>101</a:t>
            </a:fld>
            <a:endParaRPr lang="en-US"/>
          </a:p>
        </p:txBody>
      </p:sp>
    </p:spTree>
    <p:extLst>
      <p:ext uri="{BB962C8B-B14F-4D97-AF65-F5344CB8AC3E}">
        <p14:creationId xmlns:p14="http://schemas.microsoft.com/office/powerpoint/2010/main" val="23382048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 briefly demonstrate why disk-based graph computation was not</a:t>
            </a:r>
            <a:r>
              <a:rPr lang="en-US" baseline="0" dirty="0" smtClean="0"/>
              <a:t> a trivial problem. Perhaps we can assume it wasn’t, because no such system as stated in the goals clearly existed. But it makes sense to analyze why solving the problem required a small innovation, worthy of an OSDI publication.  The main problem has been stated on the slide:  random access, </a:t>
            </a:r>
            <a:r>
              <a:rPr lang="en-US" baseline="0" dirty="0" err="1" smtClean="0"/>
              <a:t>i.e</a:t>
            </a:r>
            <a:r>
              <a:rPr lang="en-US" baseline="0" dirty="0" smtClean="0"/>
              <a:t> when you need to read many times from many different locations on disk, is slow. This is especially true with hard drives: seek times are several milliseconds. On SSD, random access is much faster, but still far a far cry from the performance of RAM. Let’s now study this a bit.</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lang="en-US" smtClean="0"/>
              <a:pPr/>
              <a:t>102</a:t>
            </a:fld>
            <a:endParaRPr lang="en-US"/>
          </a:p>
        </p:txBody>
      </p:sp>
    </p:spTree>
    <p:extLst>
      <p:ext uri="{BB962C8B-B14F-4D97-AF65-F5344CB8AC3E}">
        <p14:creationId xmlns:p14="http://schemas.microsoft.com/office/powerpoint/2010/main" val="42923882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in the table I have snippet of a simple straightforward storage of a graph as adjacency sets. For each vertex, we have a list of its in-neighbors, and out-neighbors, with associated values. Now let’s say when update vertex 5, we change the value of its in-edge from  vertex 19.  As vertex 19 has the out-edge, we need to update its value in 19’s list.  This incurs a random write.</a:t>
            </a:r>
          </a:p>
          <a:p>
            <a:r>
              <a:rPr lang="en-US" baseline="0" dirty="0" smtClean="0"/>
              <a:t>Now, perhaps we can solve this as following: each vertex only stores its out-neighbors directly, but in-neighbors are stored as file pointers to their primary storage at the neighbors out-edge list. In this case, when we load vertex 5, we need to do a random read to fetch the value of the in-edge.  Random read is better, much better, than random write – but, in our experiments, even on SSD, it is way too slow. One additional reason is the overhead of a system call. Perhaps a direct access to the SSD would help, but as we came up with a simpler solution that works even on a rotational hard drive, we </a:t>
            </a:r>
            <a:r>
              <a:rPr lang="en-US" baseline="0" dirty="0" err="1" smtClean="0"/>
              <a:t>abandonded</a:t>
            </a:r>
            <a:r>
              <a:rPr lang="en-US" baseline="0" dirty="0" smtClean="0"/>
              <a:t> this approach.</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lang="en-US" smtClean="0"/>
              <a:pPr/>
              <a:t>103</a:t>
            </a:fld>
            <a:endParaRPr lang="en-US"/>
          </a:p>
        </p:txBody>
      </p:sp>
    </p:spTree>
    <p:extLst>
      <p:ext uri="{BB962C8B-B14F-4D97-AF65-F5344CB8AC3E}">
        <p14:creationId xmlns:p14="http://schemas.microsoft.com/office/powerpoint/2010/main" val="32417346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basic approach is that PSW loads one sub-graph of the graph a time, computes the update-functions for it, and saves the modifications back to disk. We will show soon how the sub-graphs are defined, and how we do this without doing almost no random access. Now, we usually use this for ITERATIVE computation. That is, we process all graph in sequence, to finish a full iteration, and then move to a next one.</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lang="en-US" smtClean="0"/>
              <a:pPr/>
              <a:t>104</a:t>
            </a:fld>
            <a:endParaRPr lang="en-US"/>
          </a:p>
        </p:txBody>
      </p:sp>
    </p:spTree>
    <p:extLst>
      <p:ext uri="{BB962C8B-B14F-4D97-AF65-F5344CB8AC3E}">
        <p14:creationId xmlns:p14="http://schemas.microsoft.com/office/powerpoint/2010/main" val="16744851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are the sub-graphs defined?</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lang="en-US" smtClean="0"/>
              <a:pPr/>
              <a:t>105</a:t>
            </a:fld>
            <a:endParaRPr lang="en-US"/>
          </a:p>
        </p:txBody>
      </p:sp>
    </p:spTree>
    <p:extLst>
      <p:ext uri="{BB962C8B-B14F-4D97-AF65-F5344CB8AC3E}">
        <p14:creationId xmlns:p14="http://schemas.microsoft.com/office/powerpoint/2010/main" val="13884684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show an example</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lang="en-US" smtClean="0"/>
              <a:pPr/>
              <a:t>106</a:t>
            </a:fld>
            <a:endParaRPr lang="en-US"/>
          </a:p>
        </p:txBody>
      </p:sp>
    </p:spTree>
    <p:extLst>
      <p:ext uri="{BB962C8B-B14F-4D97-AF65-F5344CB8AC3E}">
        <p14:creationId xmlns:p14="http://schemas.microsoft.com/office/powerpoint/2010/main" val="18907246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when</a:t>
            </a:r>
            <a:r>
              <a:rPr lang="en-US" baseline="0" dirty="0" smtClean="0"/>
              <a:t> we have the sub-graph in memory, </a:t>
            </a:r>
            <a:r>
              <a:rPr lang="en-US" baseline="0" dirty="0" err="1" smtClean="0"/>
              <a:t>i.e</a:t>
            </a:r>
            <a:r>
              <a:rPr lang="en-US" baseline="0" dirty="0" smtClean="0"/>
              <a:t> for all vertices in the sub-graph we have all their in- and out-edges, we can execute the update-functions.  Now comes important thing to understand:  as we loaded the edges from disk, these large blocks are stored in memory. When we then create the graph objects – vertices and edges – the edge object will have a pointer to the data block. I have changed the figure to show that actually all data blocks are represented by pointers, pointing in to the blocks loaded from disk.  Now:  if two vertices share an edge, they will </a:t>
            </a:r>
            <a:r>
              <a:rPr lang="en-US" baseline="0" dirty="0" err="1" smtClean="0"/>
              <a:t>immediatelly</a:t>
            </a:r>
            <a:r>
              <a:rPr lang="en-US" baseline="0" dirty="0" smtClean="0"/>
              <a:t> observe change made by the other one since their edge pointers point to the same address.  </a:t>
            </a:r>
            <a:endParaRPr lang="en-US" dirty="0"/>
          </a:p>
        </p:txBody>
      </p:sp>
      <p:sp>
        <p:nvSpPr>
          <p:cNvPr id="4" name="Slide Number Placeholder 3"/>
          <p:cNvSpPr>
            <a:spLocks noGrp="1"/>
          </p:cNvSpPr>
          <p:nvPr>
            <p:ph type="sldNum" sz="quarter" idx="10"/>
          </p:nvPr>
        </p:nvSpPr>
        <p:spPr/>
        <p:txBody>
          <a:bodyPr/>
          <a:lstStyle/>
          <a:p>
            <a:fld id="{518CD54B-A338-A741-9207-EF271D26B96E}" type="slidenum">
              <a:rPr lang="en-US" smtClean="0"/>
              <a:pPr/>
              <a:t>110</a:t>
            </a:fld>
            <a:endParaRPr lang="en-US"/>
          </a:p>
        </p:txBody>
      </p:sp>
    </p:spTree>
    <p:extLst>
      <p:ext uri="{BB962C8B-B14F-4D97-AF65-F5344CB8AC3E}">
        <p14:creationId xmlns:p14="http://schemas.microsoft.com/office/powerpoint/2010/main" val="3461000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325" y="64825"/>
            <a:ext cx="7543800" cy="1101725"/>
          </a:xfrm>
        </p:spPr>
        <p:txBody>
          <a:bodyPr/>
          <a:lstStyle/>
          <a:p>
            <a:r>
              <a:rPr lang="en-US" dirty="0" smtClean="0"/>
              <a:t>Click to edit Master title style</a:t>
            </a:r>
            <a:endParaRPr lang="en-US" dirty="0"/>
          </a:p>
        </p:txBody>
      </p:sp>
      <p:sp>
        <p:nvSpPr>
          <p:cNvPr id="3" name="Date Placeholder 3"/>
          <p:cNvSpPr>
            <a:spLocks noGrp="1" noChangeArrowheads="1"/>
          </p:cNvSpPr>
          <p:nvPr>
            <p:ph type="dt" sz="half" idx="10"/>
          </p:nvPr>
        </p:nvSpPr>
        <p:spPr/>
        <p:txBody>
          <a:bodyPr/>
          <a:lstStyle>
            <a:lvl1pPr>
              <a:defRPr smtClean="0"/>
            </a:lvl1pPr>
          </a:lstStyle>
          <a:p>
            <a:pPr>
              <a:defRPr/>
            </a:pPr>
            <a:fld id="{0C6D9CB7-2673-46DA-8018-DA218BE57D7C}" type="datetime1">
              <a:rPr lang="en-US" altLang="en-US"/>
              <a:pPr>
                <a:defRPr/>
              </a:pPr>
              <a:t>9/11/2014</a:t>
            </a:fld>
            <a:endParaRPr lang="en-US" altLang="en-US" sz="1800">
              <a:solidFill>
                <a:schemeClr val="tx1"/>
              </a:solidFill>
            </a:endParaRPr>
          </a:p>
        </p:txBody>
      </p:sp>
      <p:sp>
        <p:nvSpPr>
          <p:cNvPr id="4" name="Footer Placeholder 4"/>
          <p:cNvSpPr>
            <a:spLocks noGrp="1" noChangeArrowheads="1"/>
          </p:cNvSpPr>
          <p:nvPr>
            <p:ph type="ftr" sz="quarter" idx="11"/>
          </p:nvPr>
        </p:nvSpPr>
        <p:spPr/>
        <p:txBody>
          <a:bodyPr/>
          <a:lstStyle>
            <a:lvl1pPr>
              <a:defRPr smtClean="0"/>
            </a:lvl1pPr>
          </a:lstStyle>
          <a:p>
            <a:pPr>
              <a:defRPr/>
            </a:pPr>
            <a:endParaRPr lang="en-US" altLang="en-US"/>
          </a:p>
        </p:txBody>
      </p:sp>
      <p:sp>
        <p:nvSpPr>
          <p:cNvPr id="5" name="Slide Number Placeholder 5"/>
          <p:cNvSpPr>
            <a:spLocks noGrp="1" noChangeArrowheads="1"/>
          </p:cNvSpPr>
          <p:nvPr>
            <p:ph type="sldNum" sz="quarter" idx="12"/>
          </p:nvPr>
        </p:nvSpPr>
        <p:spPr/>
        <p:txBody>
          <a:bodyPr/>
          <a:lstStyle>
            <a:lvl1pPr>
              <a:defRPr smtClean="0"/>
            </a:lvl1pPr>
          </a:lstStyle>
          <a:p>
            <a:pPr>
              <a:defRPr/>
            </a:pPr>
            <a:fld id="{B1DF5AF0-A6A1-4215-96D2-5895980EEBFD}" type="slidenum">
              <a:rPr lang="en-US" altLang="en-US"/>
              <a:pPr>
                <a:defRPr/>
              </a:pPr>
              <a:t>‹#›</a:t>
            </a:fld>
            <a:endParaRPr lang="en-US" altLang="en-US" sz="1800">
              <a:solidFill>
                <a:schemeClr val="tx1"/>
              </a:solidFill>
            </a:endParaRPr>
          </a:p>
        </p:txBody>
      </p:sp>
    </p:spTree>
    <p:extLst>
      <p:ext uri="{BB962C8B-B14F-4D97-AF65-F5344CB8AC3E}">
        <p14:creationId xmlns:p14="http://schemas.microsoft.com/office/powerpoint/2010/main" val="15427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61.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2.xml"/><Relationship Id="rId7" Type="http://schemas.openxmlformats.org/officeDocument/2006/relationships/chart" Target="../charts/chart5.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21.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5.gif"/></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18.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24.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3.emf"/><Relationship Id="rId5" Type="http://schemas.openxmlformats.org/officeDocument/2006/relationships/oleObject" Target="../embeddings/oleObject14.bin"/><Relationship Id="rId4" Type="http://schemas.openxmlformats.org/officeDocument/2006/relationships/image" Target="../media/image62.emf"/></Relationships>
</file>

<file path=ppt/slides/_rels/slide125.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5.gif"/><Relationship Id="rId3" Type="http://schemas.openxmlformats.org/officeDocument/2006/relationships/notesSlide" Target="../notesSlides/notesSlide112.xml"/><Relationship Id="rId7" Type="http://schemas.openxmlformats.org/officeDocument/2006/relationships/image" Target="../media/image65.emf"/><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16.bin"/><Relationship Id="rId11" Type="http://schemas.openxmlformats.org/officeDocument/2006/relationships/image" Target="../media/image67.emf"/><Relationship Id="rId5" Type="http://schemas.openxmlformats.org/officeDocument/2006/relationships/image" Target="../media/image64.e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66.emf"/></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1.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gif"/><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1.xml"/><Relationship Id="rId7"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69.emf"/><Relationship Id="rId5" Type="http://schemas.openxmlformats.org/officeDocument/2006/relationships/oleObject" Target="../embeddings/oleObject19.bin"/><Relationship Id="rId4" Type="http://schemas.openxmlformats.org/officeDocument/2006/relationships/image" Target="../media/image70.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2.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4.png"/><Relationship Id="rId5" Type="http://schemas.openxmlformats.org/officeDocument/2006/relationships/image" Target="../media/image72.emf"/><Relationship Id="rId4" Type="http://schemas.openxmlformats.org/officeDocument/2006/relationships/oleObject" Target="../embeddings/oleObject20.bin"/></Relationships>
</file>

<file path=ppt/slides/_rels/slide1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23.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71.jpeg"/><Relationship Id="rId5" Type="http://schemas.openxmlformats.org/officeDocument/2006/relationships/image" Target="../media/image73.emf"/><Relationship Id="rId4" Type="http://schemas.openxmlformats.org/officeDocument/2006/relationships/oleObject" Target="../embeddings/oleObject21.bin"/><Relationship Id="rId9" Type="http://schemas.openxmlformats.org/officeDocument/2006/relationships/image" Target="../media/image5.gif"/></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74.emf"/><Relationship Id="rId4" Type="http://schemas.openxmlformats.org/officeDocument/2006/relationships/oleObject" Target="../embeddings/oleObject22.bin"/></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gif"/><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7.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4.png"/><Relationship Id="rId5" Type="http://schemas.openxmlformats.org/officeDocument/2006/relationships/image" Target="../media/image75.emf"/><Relationship Id="rId4" Type="http://schemas.openxmlformats.org/officeDocument/2006/relationships/oleObject" Target="../embeddings/oleObject23.bin"/></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28.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4.png"/><Relationship Id="rId5" Type="http://schemas.openxmlformats.org/officeDocument/2006/relationships/image" Target="../media/image76.emf"/><Relationship Id="rId4" Type="http://schemas.openxmlformats.org/officeDocument/2006/relationships/oleObject" Target="../embeddings/oleObject24.bin"/></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29.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4.png"/><Relationship Id="rId5" Type="http://schemas.openxmlformats.org/officeDocument/2006/relationships/image" Target="../media/image77.emf"/><Relationship Id="rId4" Type="http://schemas.openxmlformats.org/officeDocument/2006/relationships/oleObject" Target="../embeddings/oleObject25.bin"/></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30.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4.png"/><Relationship Id="rId5" Type="http://schemas.openxmlformats.org/officeDocument/2006/relationships/image" Target="../media/image78.emf"/><Relationship Id="rId4" Type="http://schemas.openxmlformats.org/officeDocument/2006/relationships/oleObject" Target="../embeddings/oleObject26.bin"/></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31.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4.png"/><Relationship Id="rId5" Type="http://schemas.openxmlformats.org/officeDocument/2006/relationships/image" Target="../media/image79.emf"/><Relationship Id="rId4" Type="http://schemas.openxmlformats.org/officeDocument/2006/relationships/oleObject" Target="../embeddings/oleObject27.bin"/></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4.png"/><Relationship Id="rId5" Type="http://schemas.openxmlformats.org/officeDocument/2006/relationships/image" Target="../media/image80.emf"/><Relationship Id="rId4" Type="http://schemas.openxmlformats.org/officeDocument/2006/relationships/oleObject" Target="../embeddings/oleObject28.bin"/></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81.emf"/><Relationship Id="rId4" Type="http://schemas.openxmlformats.org/officeDocument/2006/relationships/oleObject" Target="../embeddings/oleObject29.bin"/></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81.emf"/><Relationship Id="rId4" Type="http://schemas.openxmlformats.org/officeDocument/2006/relationships/oleObject" Target="../embeddings/oleObject30.bin"/></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vmlDrawing" Target="../drawings/vmlDrawing27.vml"/><Relationship Id="rId5" Type="http://schemas.openxmlformats.org/officeDocument/2006/relationships/image" Target="../media/image81.emf"/><Relationship Id="rId4" Type="http://schemas.openxmlformats.org/officeDocument/2006/relationships/oleObject" Target="../embeddings/oleObject3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5.gif"/><Relationship Id="rId4" Type="http://schemas.openxmlformats.org/officeDocument/2006/relationships/image" Target="../media/image4.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81.emf"/><Relationship Id="rId4" Type="http://schemas.openxmlformats.org/officeDocument/2006/relationships/oleObject" Target="../embeddings/oleObject32.bin"/></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56.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85.emf"/><Relationship Id="rId3" Type="http://schemas.openxmlformats.org/officeDocument/2006/relationships/notesSlide" Target="../notesSlides/notesSlide143.xml"/><Relationship Id="rId7" Type="http://schemas.openxmlformats.org/officeDocument/2006/relationships/image" Target="../media/image82.emf"/><Relationship Id="rId12"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33.bin"/><Relationship Id="rId11" Type="http://schemas.openxmlformats.org/officeDocument/2006/relationships/image" Target="../media/image84.emf"/><Relationship Id="rId5" Type="http://schemas.openxmlformats.org/officeDocument/2006/relationships/image" Target="../media/image5.gif"/><Relationship Id="rId10" Type="http://schemas.openxmlformats.org/officeDocument/2006/relationships/oleObject" Target="../embeddings/oleObject35.bin"/><Relationship Id="rId4" Type="http://schemas.openxmlformats.org/officeDocument/2006/relationships/image" Target="../media/image4.png"/><Relationship Id="rId9" Type="http://schemas.openxmlformats.org/officeDocument/2006/relationships/image" Target="../media/image83.emf"/></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58.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145.xml"/><Relationship Id="rId7" Type="http://schemas.openxmlformats.org/officeDocument/2006/relationships/image" Target="../media/image87.emf"/><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38.bin"/><Relationship Id="rId11" Type="http://schemas.openxmlformats.org/officeDocument/2006/relationships/image" Target="../media/image5.gif"/><Relationship Id="rId5" Type="http://schemas.openxmlformats.org/officeDocument/2006/relationships/image" Target="../media/image86.emf"/><Relationship Id="rId10" Type="http://schemas.openxmlformats.org/officeDocument/2006/relationships/image" Target="../media/image4.png"/><Relationship Id="rId4" Type="http://schemas.openxmlformats.org/officeDocument/2006/relationships/oleObject" Target="../embeddings/oleObject37.bin"/><Relationship Id="rId9" Type="http://schemas.openxmlformats.org/officeDocument/2006/relationships/image" Target="../media/image88.emf"/></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5.gif"/><Relationship Id="rId4" Type="http://schemas.openxmlformats.org/officeDocument/2006/relationships/image" Target="../media/image4.png"/></Relationships>
</file>

<file path=ppt/slides/_rels/slide160.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147.xml"/><Relationship Id="rId7" Type="http://schemas.openxmlformats.org/officeDocument/2006/relationships/image" Target="../media/image90.emf"/><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oleObject" Target="../embeddings/oleObject41.bin"/><Relationship Id="rId5" Type="http://schemas.openxmlformats.org/officeDocument/2006/relationships/image" Target="../media/image89.emf"/><Relationship Id="rId4" Type="http://schemas.openxmlformats.org/officeDocument/2006/relationships/oleObject" Target="../embeddings/oleObject40.bin"/><Relationship Id="rId9" Type="http://schemas.openxmlformats.org/officeDocument/2006/relationships/image" Target="../media/image91.emf"/></Relationships>
</file>

<file path=ppt/slides/_rels/slide1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48.xml"/><Relationship Id="rId7" Type="http://schemas.openxmlformats.org/officeDocument/2006/relationships/image" Target="../media/image93.e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44.bin"/><Relationship Id="rId5" Type="http://schemas.openxmlformats.org/officeDocument/2006/relationships/image" Target="../media/image92.emf"/><Relationship Id="rId4" Type="http://schemas.openxmlformats.org/officeDocument/2006/relationships/oleObject" Target="../embeddings/oleObject43.bin"/><Relationship Id="rId9" Type="http://schemas.openxmlformats.org/officeDocument/2006/relationships/image" Target="../media/image5.gif"/></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94.emf"/><Relationship Id="rId4" Type="http://schemas.openxmlformats.org/officeDocument/2006/relationships/oleObject" Target="../embeddings/oleObject45.bin"/></Relationships>
</file>

<file path=ppt/slides/_rels/slide16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96.emf"/><Relationship Id="rId5" Type="http://schemas.openxmlformats.org/officeDocument/2006/relationships/image" Target="../media/image63.emf"/><Relationship Id="rId4" Type="http://schemas.openxmlformats.org/officeDocument/2006/relationships/oleObject" Target="../embeddings/oleObject46.bin"/></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96.emf"/><Relationship Id="rId5" Type="http://schemas.openxmlformats.org/officeDocument/2006/relationships/image" Target="../media/image63.emf"/><Relationship Id="rId4" Type="http://schemas.openxmlformats.org/officeDocument/2006/relationships/oleObject" Target="../embeddings/oleObject47.bin"/></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96.emf"/><Relationship Id="rId5" Type="http://schemas.openxmlformats.org/officeDocument/2006/relationships/image" Target="../media/image63.emf"/><Relationship Id="rId4" Type="http://schemas.openxmlformats.org/officeDocument/2006/relationships/oleObject" Target="../embeddings/oleObject48.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5.gif"/><Relationship Id="rId4" Type="http://schemas.openxmlformats.org/officeDocument/2006/relationships/image" Target="../media/image4.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7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17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png"/></Relationships>
</file>

<file path=ppt/slides/_rels/slide17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5.gif"/><Relationship Id="rId4" Type="http://schemas.openxmlformats.org/officeDocument/2006/relationships/image" Target="../media/image4.png"/></Relationships>
</file>

<file path=ppt/slides/_rels/slide18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8.xml"/><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21.jpeg"/><Relationship Id="rId4" Type="http://schemas.openxmlformats.org/officeDocument/2006/relationships/image" Target="../media/image18.png"/></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9.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18.png"/></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0.xml"/><Relationship Id="rId1" Type="http://schemas.openxmlformats.org/officeDocument/2006/relationships/slideLayout" Target="../slideLayouts/slideLayout12.xml"/><Relationship Id="rId5" Type="http://schemas.openxmlformats.org/officeDocument/2006/relationships/image" Target="../media/image102.emf"/><Relationship Id="rId4" Type="http://schemas.openxmlformats.org/officeDocument/2006/relationships/image" Target="../media/image5.gif"/></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5.gif"/></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4.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75.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5.gif"/></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6.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10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5.gif"/><Relationship Id="rId4" Type="http://schemas.openxmlformats.org/officeDocument/2006/relationships/image" Target="../media/image4.png"/></Relationships>
</file>

<file path=ppt/slides/_rels/slide190.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notesSlide" Target="../notesSlides/notesSlide177.xml"/><Relationship Id="rId7" Type="http://schemas.openxmlformats.org/officeDocument/2006/relationships/image" Target="../media/image107.wmf"/><Relationship Id="rId12" Type="http://schemas.openxmlformats.org/officeDocument/2006/relationships/image" Target="../media/image5.gif"/><Relationship Id="rId2" Type="http://schemas.openxmlformats.org/officeDocument/2006/relationships/slideLayout" Target="../slideLayouts/slideLayout12.xml"/><Relationship Id="rId1" Type="http://schemas.openxmlformats.org/officeDocument/2006/relationships/vmlDrawing" Target="../drawings/vmlDrawing37.vml"/><Relationship Id="rId6" Type="http://schemas.openxmlformats.org/officeDocument/2006/relationships/oleObject" Target="../embeddings/oleObject49.bin"/><Relationship Id="rId11" Type="http://schemas.openxmlformats.org/officeDocument/2006/relationships/image" Target="../media/image109.wmf"/><Relationship Id="rId5" Type="http://schemas.openxmlformats.org/officeDocument/2006/relationships/image" Target="../media/image106.png"/><Relationship Id="rId10" Type="http://schemas.openxmlformats.org/officeDocument/2006/relationships/oleObject" Target="../embeddings/oleObject51.bin"/><Relationship Id="rId4" Type="http://schemas.openxmlformats.org/officeDocument/2006/relationships/image" Target="../media/image4.png"/><Relationship Id="rId9" Type="http://schemas.openxmlformats.org/officeDocument/2006/relationships/image" Target="../media/image108.wmf"/></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1.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18.png"/><Relationship Id="rId4" Type="http://schemas.openxmlformats.org/officeDocument/2006/relationships/image" Target="../media/image5.gif"/></Relationships>
</file>

<file path=ppt/slides/_rels/slide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2.xml"/><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21.jpeg"/><Relationship Id="rId4" Type="http://schemas.openxmlformats.org/officeDocument/2006/relationships/image" Target="../media/image18.png"/></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3.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18.png"/></Relationships>
</file>

<file path=ppt/slides/_rels/slide1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4.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18.png"/></Relationships>
</file>

<file path=ppt/slides/_rels/slide1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5.xml"/><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image" Target="../media/image18.png"/><Relationship Id="rId4" Type="http://schemas.openxmlformats.org/officeDocument/2006/relationships/image" Target="../media/image5.gif"/></Relationships>
</file>

<file path=ppt/slides/_rels/slide1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5.gif"/><Relationship Id="rId4" Type="http://schemas.openxmlformats.org/officeDocument/2006/relationships/image" Target="../media/image4.png"/></Relationships>
</file>

<file path=ppt/slides/_rels/slide20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jpeg"/><Relationship Id="rId2" Type="http://schemas.openxmlformats.org/officeDocument/2006/relationships/notesSlide" Target="../notesSlides/notesSlide18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5.gif"/></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2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5.gif"/></Relationships>
</file>

<file path=ppt/slides/_rels/slide2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5.gif"/></Relationships>
</file>

<file path=ppt/slides/_rels/slide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1.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jpeg"/><Relationship Id="rId2" Type="http://schemas.openxmlformats.org/officeDocument/2006/relationships/notesSlide" Target="../notesSlides/notesSlide19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5.gif"/></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3.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18.png"/><Relationship Id="rId4" Type="http://schemas.openxmlformats.org/officeDocument/2006/relationships/image" Target="../media/image5.gif"/></Relationships>
</file>

<file path=ppt/slides/_rels/slide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4.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18.png"/><Relationship Id="rId4" Type="http://schemas.openxmlformats.org/officeDocument/2006/relationships/image" Target="../media/image5.gif"/></Relationships>
</file>

<file path=ppt/slides/_rels/slide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5.gif"/><Relationship Id="rId4" Type="http://schemas.openxmlformats.org/officeDocument/2006/relationships/image" Target="../media/image4.png"/></Relationships>
</file>

<file path=ppt/slides/_rels/slide2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7.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8.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9.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0.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1.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2.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3.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image" Target="../media/image5.gif"/><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image" Target="../media/image5.gi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18.png"/><Relationship Id="rId4" Type="http://schemas.openxmlformats.org/officeDocument/2006/relationships/image" Target="../media/image5.gif"/></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4.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5.gif"/></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24.png"/><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24.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5.gif"/></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18.png"/><Relationship Id="rId4" Type="http://schemas.openxmlformats.org/officeDocument/2006/relationships/image" Target="../media/image5.gif"/></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5.gif"/></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6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notesSlide" Target="../notesSlides/notesSlide64.xml"/><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slideLayout" Target="../slideLayouts/slideLayout2.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tags" Target="../tags/tag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wmf"/><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gif"/><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gif"/><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7.png"/><Relationship Id="rId4" Type="http://schemas.openxmlformats.org/officeDocument/2006/relationships/notesSlide" Target="../notesSlides/notesSlide6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chart" Target="../charts/chart1.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5.gif"/><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4.png"/><Relationship Id="rId5" Type="http://schemas.openxmlformats.org/officeDocument/2006/relationships/image" Target="../media/image48.emf"/><Relationship Id="rId4" Type="http://schemas.openxmlformats.org/officeDocument/2006/relationships/oleObject" Target="../embeddings/oleObject12.bin"/></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gif"/></Relationships>
</file>

<file path=ppt/slides/_rels/slide8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9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5.gif"/></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85.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18.png"/><Relationship Id="rId4" Type="http://schemas.openxmlformats.org/officeDocument/2006/relationships/image" Target="../media/image5.gif"/></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gif"/></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9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gif"/><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3.png"/><Relationship Id="rId4" Type="http://schemas.openxmlformats.org/officeDocument/2006/relationships/image" Target="../media/image5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55.png"/><Relationship Id="rId4" Type="http://schemas.openxmlformats.org/officeDocument/2006/relationships/image" Target="../media/image54.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57.emf"/><Relationship Id="rId4" Type="http://schemas.openxmlformats.org/officeDocument/2006/relationships/image" Target="../media/image5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30250" y="1905000"/>
            <a:ext cx="7681913" cy="1523495"/>
          </a:xfrm>
          <a:prstGeom prst="rect">
            <a:avLst/>
          </a:prstGeom>
        </p:spPr>
        <p:txBody>
          <a:bodyPr vert="horz" wrap="square" lIns="0" tIns="0" rIns="0" bIns="0" rtlCol="0" anchor="t">
            <a:no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uLnTx/>
                <a:uFillTx/>
                <a:latin typeface="+mj-lt"/>
                <a:ea typeface="+mn-ea"/>
                <a:cs typeface="Arial" charset="0"/>
              </a:rPr>
              <a:t>Systems for Big-Graphs</a:t>
            </a:r>
            <a:endParaRPr kumimoji="0" lang="en-US" sz="5400" b="0" i="0" u="none" strike="noStrike" kern="1200" cap="none" spc="-150" normalizeH="0" baseline="0" noProof="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uLnTx/>
              <a:uFillTx/>
              <a:latin typeface="+mj-lt"/>
              <a:ea typeface="+mn-ea"/>
              <a:cs typeface="Arial" charset="0"/>
            </a:endParaRPr>
          </a:p>
        </p:txBody>
      </p:sp>
      <p:sp>
        <p:nvSpPr>
          <p:cNvPr id="5" name="Subtitle 2"/>
          <p:cNvSpPr txBox="1">
            <a:spLocks/>
          </p:cNvSpPr>
          <p:nvPr/>
        </p:nvSpPr>
        <p:spPr>
          <a:xfrm>
            <a:off x="838200" y="4572000"/>
            <a:ext cx="4070351" cy="1751012"/>
          </a:xfrm>
          <a:prstGeom prst="rect">
            <a:avLst/>
          </a:prstGeom>
        </p:spPr>
        <p:txBody>
          <a:bodyPr vert="horz" lIns="0" tIns="0" rIns="0" bIns="0" rtlCol="0">
            <a:normAutofit/>
          </a:bodyPr>
          <a:lstStyle/>
          <a:p>
            <a:pPr marL="0" marR="0" lvl="0" indent="0" defTabSz="914363"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Andalus" pitchFamily="18" charset="-78"/>
                <a:cs typeface="Andalus" pitchFamily="18" charset="-78"/>
              </a:rPr>
              <a:t>Arijit</a:t>
            </a:r>
            <a:r>
              <a:rPr kumimoji="0" lang="en-US" sz="3200" b="0" i="0" u="none" strike="noStrike" kern="1200" cap="none" spc="0" normalizeH="0" baseline="0" noProof="0" dirty="0" smtClean="0">
                <a:ln>
                  <a:noFill/>
                </a:ln>
                <a:solidFill>
                  <a:srgbClr val="000000"/>
                </a:solidFill>
                <a:effectLst/>
                <a:uLnTx/>
                <a:uFillTx/>
                <a:latin typeface="Andalus" pitchFamily="18" charset="-78"/>
                <a:cs typeface="Andalus" pitchFamily="18" charset="-78"/>
              </a:rPr>
              <a:t> Khan</a:t>
            </a:r>
          </a:p>
          <a:p>
            <a:pPr marL="0" marR="0" lvl="0" indent="0" defTabSz="914363"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rgbClr val="000000"/>
              </a:solidFill>
              <a:effectLst/>
              <a:uLnTx/>
              <a:uFillTx/>
              <a:latin typeface="Andalus" pitchFamily="18" charset="-78"/>
              <a:cs typeface="Andalus" pitchFamily="18" charset="-78"/>
            </a:endParaRPr>
          </a:p>
          <a:p>
            <a:pPr marL="0" marR="0" lvl="0" indent="0" defTabSz="914363" rtl="0" eaLnBrk="1" fontAlgn="auto" latinLnBrk="0" hangingPunct="1">
              <a:lnSpc>
                <a:spcPct val="90000"/>
              </a:lnSpc>
              <a:spcBef>
                <a:spcPts val="0"/>
              </a:spcBef>
              <a:spcAft>
                <a:spcPts val="0"/>
              </a:spcAft>
              <a:buClrTx/>
              <a:buSzTx/>
              <a:buFontTx/>
              <a:buNone/>
              <a:tabLst/>
              <a:defRPr/>
            </a:pPr>
            <a:r>
              <a:rPr lang="en-US" sz="3200" dirty="0" smtClean="0">
                <a:solidFill>
                  <a:srgbClr val="000000"/>
                </a:solidFill>
                <a:latin typeface="Andalus" pitchFamily="18" charset="-78"/>
                <a:cs typeface="Andalus" pitchFamily="18" charset="-78"/>
              </a:rPr>
              <a:t>Systems Group</a:t>
            </a:r>
            <a:endParaRPr kumimoji="0" lang="en-US" sz="1100" b="0" i="0" u="none" strike="noStrike" kern="1200" cap="none" spc="0" normalizeH="0" baseline="0" noProof="0" dirty="0" smtClean="0">
              <a:ln>
                <a:noFill/>
              </a:ln>
              <a:solidFill>
                <a:srgbClr val="000000"/>
              </a:solidFill>
              <a:effectLst/>
              <a:uLnTx/>
              <a:uFillTx/>
              <a:latin typeface="Andalus" pitchFamily="18" charset="-78"/>
              <a:cs typeface="Andalus" pitchFamily="18" charset="-78"/>
            </a:endParaRPr>
          </a:p>
          <a:p>
            <a:pPr marL="0" marR="0" lvl="0" indent="0" defTabSz="914363"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Andalus" pitchFamily="18" charset="-78"/>
                <a:cs typeface="Andalus" pitchFamily="18" charset="-78"/>
              </a:rPr>
              <a:t>ETH Zurich</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ubtitle 2"/>
          <p:cNvSpPr txBox="1">
            <a:spLocks/>
          </p:cNvSpPr>
          <p:nvPr/>
        </p:nvSpPr>
        <p:spPr>
          <a:xfrm>
            <a:off x="5530849" y="4572000"/>
            <a:ext cx="4070351" cy="1751012"/>
          </a:xfrm>
          <a:prstGeom prst="rect">
            <a:avLst/>
          </a:prstGeom>
        </p:spPr>
        <p:txBody>
          <a:bodyPr vert="horz" lIns="0" tIns="0" rIns="0" bIns="0" rtlCol="0">
            <a:normAutofit/>
          </a:bodyPr>
          <a:lstStyle/>
          <a:p>
            <a:pPr marL="0" marR="0" lvl="0" indent="0" algn="l" defTabSz="914363" rtl="0" eaLnBrk="1" fontAlgn="auto" latinLnBrk="0" hangingPunct="1">
              <a:lnSpc>
                <a:spcPct val="90000"/>
              </a:lnSpc>
              <a:spcBef>
                <a:spcPts val="0"/>
              </a:spcBef>
              <a:spcAft>
                <a:spcPts val="0"/>
              </a:spcAft>
              <a:buClrTx/>
              <a:buSzTx/>
              <a:buFontTx/>
              <a:buNone/>
              <a:tabLst/>
              <a:defRPr/>
            </a:pPr>
            <a:r>
              <a:rPr lang="en-US" sz="3200" dirty="0" err="1" smtClean="0">
                <a:solidFill>
                  <a:srgbClr val="000000"/>
                </a:solidFill>
                <a:latin typeface="Andalus" pitchFamily="18" charset="-78"/>
                <a:cs typeface="Andalus" pitchFamily="18" charset="-78"/>
              </a:rPr>
              <a:t>Sameh</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Elnikety</a:t>
            </a:r>
            <a:endParaRPr kumimoji="0" lang="en-US" sz="3200" b="0" i="0" u="none" strike="noStrike" kern="1200" cap="none" spc="0" normalizeH="0" baseline="0" noProof="0" dirty="0" smtClean="0">
              <a:ln>
                <a:noFill/>
              </a:ln>
              <a:solidFill>
                <a:srgbClr val="000000"/>
              </a:solidFill>
              <a:effectLst/>
              <a:uLnTx/>
              <a:uFillTx/>
              <a:latin typeface="Andalus" pitchFamily="18" charset="-78"/>
              <a:cs typeface="Andalus" pitchFamily="18" charset="-78"/>
            </a:endParaRPr>
          </a:p>
          <a:p>
            <a:pPr marL="0" marR="0" lvl="0" indent="0" algn="l" defTabSz="914363"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rgbClr val="000000"/>
              </a:solidFill>
              <a:effectLst/>
              <a:uLnTx/>
              <a:uFillTx/>
              <a:latin typeface="Andalus" pitchFamily="18" charset="-78"/>
              <a:cs typeface="Andalus" pitchFamily="18" charset="-78"/>
            </a:endParaRPr>
          </a:p>
          <a:p>
            <a:pPr marL="0" marR="0" lvl="0" indent="0" algn="l" defTabSz="914363" rtl="0" eaLnBrk="1" fontAlgn="auto" latinLnBrk="0" hangingPunct="1">
              <a:lnSpc>
                <a:spcPct val="90000"/>
              </a:lnSpc>
              <a:spcBef>
                <a:spcPts val="0"/>
              </a:spcBef>
              <a:spcAft>
                <a:spcPts val="0"/>
              </a:spcAft>
              <a:buClrTx/>
              <a:buSzTx/>
              <a:buFontTx/>
              <a:buNone/>
              <a:tabLst/>
              <a:defRPr/>
            </a:pPr>
            <a:r>
              <a:rPr lang="en-US" sz="3200" noProof="0" dirty="0" smtClean="0">
                <a:solidFill>
                  <a:srgbClr val="000000"/>
                </a:solidFill>
                <a:latin typeface="Andalus" pitchFamily="18" charset="-78"/>
                <a:cs typeface="Andalus" pitchFamily="18" charset="-78"/>
              </a:rPr>
              <a:t>Microsoft Research</a:t>
            </a:r>
            <a:endParaRPr kumimoji="0" lang="en-US" sz="1100" b="0" i="0" u="none" strike="noStrike" kern="1200" cap="none" spc="0" normalizeH="0" baseline="0" noProof="0" dirty="0" smtClean="0">
              <a:ln>
                <a:noFill/>
              </a:ln>
              <a:solidFill>
                <a:srgbClr val="000000"/>
              </a:solidFill>
              <a:effectLst/>
              <a:uLnTx/>
              <a:uFillTx/>
              <a:latin typeface="Andalus" pitchFamily="18" charset="-78"/>
              <a:cs typeface="Andalus" pitchFamily="18" charset="-78"/>
            </a:endParaRPr>
          </a:p>
          <a:p>
            <a:pPr marL="0" marR="0" lvl="0" indent="0" algn="l" defTabSz="914363"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Andalus" pitchFamily="18" charset="-78"/>
                <a:cs typeface="Andalus" pitchFamily="18" charset="-78"/>
              </a:rPr>
              <a:t>Redmond, WA</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381000" y="1524000"/>
            <a:ext cx="6324600" cy="12192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10</a:t>
            </a:fld>
            <a:endParaRPr lang="en-US" altLang="en-US" sz="1800"/>
          </a:p>
        </p:txBody>
      </p:sp>
      <p:sp>
        <p:nvSpPr>
          <p:cNvPr id="49" name="Title 1"/>
          <p:cNvSpPr>
            <a:spLocks noGrp="1"/>
          </p:cNvSpPr>
          <p:nvPr>
            <p:ph type="title"/>
          </p:nvPr>
        </p:nvSpPr>
        <p:spPr>
          <a:xfrm>
            <a:off x="304800" y="304800"/>
            <a:ext cx="6400800" cy="685800"/>
          </a:xfrm>
        </p:spPr>
        <p:txBody>
          <a:bodyPr>
            <a:noAutofit/>
          </a:bodyPr>
          <a:lstStyle/>
          <a:p>
            <a:pPr algn="l"/>
            <a:r>
              <a:rPr lang="en-US" sz="4800" b="1" dirty="0" smtClean="0"/>
              <a:t>Tutorial Outline</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457200" y="1600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Examples of Graph Computations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Offline Graph Analytics (Page Rank Computation)</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Online Graph Querying (Reachability Query)</a:t>
            </a: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28541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Systems for Offline Graph Analytics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MapReduce, PEGASUS, </a:t>
            </a:r>
            <a:r>
              <a:rPr lang="en-US" sz="2000" dirty="0" err="1" smtClean="0">
                <a:solidFill>
                  <a:schemeClr val="tx1"/>
                </a:solidFill>
                <a:latin typeface="Calibri" panose="020F0502020204030204" pitchFamily="34" charset="0"/>
                <a:cs typeface="Calibri" panose="020F0502020204030204" pitchFamily="34" charset="0"/>
              </a:rPr>
              <a:t>Pregel</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GraphLab</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GraphChi</a:t>
            </a:r>
            <a:r>
              <a:rPr lang="en-US" sz="2000" dirty="0" smtClean="0">
                <a:solidFill>
                  <a:schemeClr val="tx1"/>
                </a:solidFill>
                <a:latin typeface="Calibri" panose="020F0502020204030204" pitchFamily="34" charset="0"/>
                <a:cs typeface="Calibri" panose="020F0502020204030204" pitchFamily="34" charset="0"/>
              </a:rPr>
              <a:t> </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457200" y="40733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Systems for Online Graph Querying</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Trinity, Horton, GSPARQL, </a:t>
            </a:r>
            <a:r>
              <a:rPr lang="en-US" sz="2000" dirty="0" err="1" smtClean="0">
                <a:latin typeface="Calibri" panose="020F0502020204030204" pitchFamily="34" charset="0"/>
                <a:cs typeface="Calibri" panose="020F0502020204030204" pitchFamily="34" charset="0"/>
              </a:rPr>
              <a:t>NScale</a:t>
            </a:r>
            <a:endParaRPr lang="en-US" sz="20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457200" y="4987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Graph Partitioning and Workload Balancing</a:t>
            </a:r>
          </a:p>
          <a:p>
            <a:pPr marL="854075" lvl="1" indent="-396875" algn="just" defTabSz="914363">
              <a:lnSpc>
                <a:spcPct val="90000"/>
              </a:lnSpc>
              <a:spcBef>
                <a:spcPct val="20000"/>
              </a:spcBef>
              <a:buFont typeface="Wingdings" pitchFamily="2" charset="2"/>
              <a:buChar char="q"/>
              <a:defRPr/>
            </a:pPr>
            <a:r>
              <a:rPr lang="en-US" sz="2000" dirty="0" err="1" smtClean="0">
                <a:solidFill>
                  <a:schemeClr val="tx1"/>
                </a:solidFill>
                <a:latin typeface="Calibri" panose="020F0502020204030204" pitchFamily="34" charset="0"/>
                <a:cs typeface="Calibri" panose="020F0502020204030204" pitchFamily="34" charset="0"/>
              </a:rPr>
              <a:t>PowerGraph</a:t>
            </a:r>
            <a:r>
              <a:rPr lang="en-US" sz="2000" dirty="0" smtClean="0">
                <a:solidFill>
                  <a:schemeClr val="tx1"/>
                </a:solidFill>
                <a:latin typeface="Calibri" panose="020F0502020204030204" pitchFamily="34" charset="0"/>
                <a:cs typeface="Calibri" panose="020F0502020204030204" pitchFamily="34" charset="0"/>
              </a:rPr>
              <a:t>, SEDGE, MIZAN</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457200" y="60545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Open Problems</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600" cy="1143000"/>
          </a:xfrm>
        </p:spPr>
        <p:txBody>
          <a:bodyPr/>
          <a:lstStyle/>
          <a:p>
            <a:r>
              <a:rPr lang="en-US" b="1" dirty="0"/>
              <a:t>Computational Model</a:t>
            </a:r>
          </a:p>
        </p:txBody>
      </p:sp>
      <p:sp>
        <p:nvSpPr>
          <p:cNvPr id="3" name="Content Placeholder 2"/>
          <p:cNvSpPr>
            <a:spLocks noGrp="1"/>
          </p:cNvSpPr>
          <p:nvPr>
            <p:ph idx="1"/>
          </p:nvPr>
        </p:nvSpPr>
        <p:spPr>
          <a:xfrm>
            <a:off x="457200" y="1417638"/>
            <a:ext cx="5107359" cy="4708525"/>
          </a:xfrm>
        </p:spPr>
        <p:txBody>
          <a:bodyPr>
            <a:noAutofit/>
          </a:bodyPr>
          <a:lstStyle/>
          <a:p>
            <a:r>
              <a:rPr lang="en-US" sz="2800" dirty="0"/>
              <a:t>Graph G = (V, E) </a:t>
            </a:r>
          </a:p>
          <a:p>
            <a:pPr lvl="1"/>
            <a:r>
              <a:rPr lang="en-US" sz="2400" b="1" dirty="0"/>
              <a:t>directed edges</a:t>
            </a:r>
            <a:r>
              <a:rPr lang="en-US" sz="2400" dirty="0"/>
              <a:t>: e = (source, destination)</a:t>
            </a:r>
          </a:p>
          <a:p>
            <a:pPr lvl="1"/>
            <a:r>
              <a:rPr lang="en-US" sz="2400" dirty="0"/>
              <a:t>each edge and vertex </a:t>
            </a:r>
            <a:r>
              <a:rPr lang="en-US" sz="2400" b="1" dirty="0"/>
              <a:t>associated with a value</a:t>
            </a:r>
            <a:r>
              <a:rPr lang="en-US" sz="2400" dirty="0"/>
              <a:t> (user-defined type</a:t>
            </a:r>
            <a:r>
              <a:rPr lang="en-US" sz="2400" dirty="0" smtClean="0"/>
              <a:t>)</a:t>
            </a:r>
            <a:endParaRPr lang="en-US" sz="2400" dirty="0"/>
          </a:p>
          <a:p>
            <a:pPr lvl="1"/>
            <a:r>
              <a:rPr lang="en-US" sz="2400" dirty="0"/>
              <a:t>vertex and edge </a:t>
            </a:r>
            <a:r>
              <a:rPr lang="en-US" sz="2400" b="1" dirty="0"/>
              <a:t>values can be </a:t>
            </a:r>
            <a:r>
              <a:rPr lang="en-US" sz="2400" b="1" dirty="0" smtClean="0"/>
              <a:t>modified</a:t>
            </a:r>
            <a:endParaRPr lang="en-US" sz="2400" b="1" dirty="0"/>
          </a:p>
          <a:p>
            <a:pPr lvl="2"/>
            <a:r>
              <a:rPr lang="en-US" sz="2000" dirty="0"/>
              <a:t>(</a:t>
            </a:r>
            <a:r>
              <a:rPr lang="en-US" sz="2000" dirty="0" smtClean="0"/>
              <a:t>structure </a:t>
            </a:r>
            <a:r>
              <a:rPr lang="en-US" sz="2000" dirty="0"/>
              <a:t>modification also </a:t>
            </a:r>
            <a:r>
              <a:rPr lang="en-US" sz="2000" dirty="0" smtClean="0"/>
              <a:t>supported)</a:t>
            </a:r>
            <a:endParaRPr lang="en-US" sz="2800" dirty="0"/>
          </a:p>
          <a:p>
            <a:pPr lvl="1"/>
            <a:endParaRPr lang="en-US" sz="2400" dirty="0"/>
          </a:p>
          <a:p>
            <a:pPr lvl="1"/>
            <a:endParaRPr lang="en-US" sz="2400" dirty="0"/>
          </a:p>
        </p:txBody>
      </p:sp>
      <p:grpSp>
        <p:nvGrpSpPr>
          <p:cNvPr id="4" name="Group 3"/>
          <p:cNvGrpSpPr/>
          <p:nvPr/>
        </p:nvGrpSpPr>
        <p:grpSpPr>
          <a:xfrm>
            <a:off x="5442145" y="4154155"/>
            <a:ext cx="3672402" cy="2051479"/>
            <a:chOff x="76200" y="1981200"/>
            <a:chExt cx="4572001" cy="2554014"/>
          </a:xfrm>
        </p:grpSpPr>
        <p:cxnSp>
          <p:nvCxnSpPr>
            <p:cNvPr id="5" name="Curved Connector 4"/>
            <p:cNvCxnSpPr/>
            <p:nvPr/>
          </p:nvCxnSpPr>
          <p:spPr>
            <a:xfrm rot="5400000" flipH="1" flipV="1">
              <a:off x="3340100" y="1854200"/>
              <a:ext cx="1588" cy="1315384"/>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6" name="Curved Connector 5"/>
            <p:cNvCxnSpPr/>
            <p:nvPr/>
          </p:nvCxnSpPr>
          <p:spPr>
            <a:xfrm rot="5400000" flipH="1" flipV="1">
              <a:off x="1435100" y="1803400"/>
              <a:ext cx="1588" cy="1416984"/>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7" name="Curved Connector 6"/>
            <p:cNvCxnSpPr/>
            <p:nvPr/>
          </p:nvCxnSpPr>
          <p:spPr>
            <a:xfrm rot="5400000">
              <a:off x="3562350" y="3333750"/>
              <a:ext cx="876300" cy="533400"/>
            </a:xfrm>
            <a:prstGeom prst="curvedConnector2">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8" name="Curved Connector 7"/>
            <p:cNvCxnSpPr/>
            <p:nvPr/>
          </p:nvCxnSpPr>
          <p:spPr>
            <a:xfrm rot="5400000">
              <a:off x="1435100" y="2342216"/>
              <a:ext cx="1588" cy="1416984"/>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9" name="Can 8"/>
            <p:cNvSpPr/>
            <p:nvPr/>
          </p:nvSpPr>
          <p:spPr>
            <a:xfrm>
              <a:off x="1143000" y="31242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sp>
          <p:nvSpPr>
            <p:cNvPr id="10" name="Can 9"/>
            <p:cNvSpPr/>
            <p:nvPr/>
          </p:nvSpPr>
          <p:spPr>
            <a:xfrm>
              <a:off x="1143000" y="19812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sp>
          <p:nvSpPr>
            <p:cNvPr id="11" name="Can 10"/>
            <p:cNvSpPr/>
            <p:nvPr/>
          </p:nvSpPr>
          <p:spPr>
            <a:xfrm>
              <a:off x="3048000" y="19812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sp>
          <p:nvSpPr>
            <p:cNvPr id="12" name="Can 11"/>
            <p:cNvSpPr/>
            <p:nvPr/>
          </p:nvSpPr>
          <p:spPr>
            <a:xfrm>
              <a:off x="3962400" y="34290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nvGrpSpPr>
            <p:cNvPr id="13" name="Group 24"/>
            <p:cNvGrpSpPr/>
            <p:nvPr/>
          </p:nvGrpSpPr>
          <p:grpSpPr>
            <a:xfrm>
              <a:off x="3886201" y="2400300"/>
              <a:ext cx="762000" cy="762001"/>
              <a:chOff x="5257801" y="2400300"/>
              <a:chExt cx="762000" cy="762001"/>
            </a:xfrm>
          </p:grpSpPr>
          <p:sp>
            <p:nvSpPr>
              <p:cNvPr id="28" name="Oval 1"/>
              <p:cNvSpPr/>
              <p:nvPr/>
            </p:nvSpPr>
            <p:spPr>
              <a:xfrm>
                <a:off x="5257801" y="2400300"/>
                <a:ext cx="762000" cy="76200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dirty="0">
                  <a:solidFill>
                    <a:schemeClr val="tx1"/>
                  </a:solidFill>
                </a:endParaRPr>
              </a:p>
            </p:txBody>
          </p:sp>
          <p:sp>
            <p:nvSpPr>
              <p:cNvPr id="29" name="Can 13"/>
              <p:cNvSpPr/>
              <p:nvPr/>
            </p:nvSpPr>
            <p:spPr>
              <a:xfrm>
                <a:off x="53721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grpSp>
          <p:nvGrpSpPr>
            <p:cNvPr id="14" name="Group 25"/>
            <p:cNvGrpSpPr/>
            <p:nvPr/>
          </p:nvGrpSpPr>
          <p:grpSpPr>
            <a:xfrm>
              <a:off x="2032000" y="2400300"/>
              <a:ext cx="762000" cy="762000"/>
              <a:chOff x="3403600" y="2400300"/>
              <a:chExt cx="762000" cy="762000"/>
            </a:xfrm>
          </p:grpSpPr>
          <p:sp>
            <p:nvSpPr>
              <p:cNvPr id="26" name="Oval 4"/>
              <p:cNvSpPr/>
              <p:nvPr/>
            </p:nvSpPr>
            <p:spPr>
              <a:xfrm>
                <a:off x="34036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100" dirty="0" smtClean="0">
                  <a:solidFill>
                    <a:schemeClr val="tx1"/>
                  </a:solidFill>
                </a:endParaRPr>
              </a:p>
            </p:txBody>
          </p:sp>
          <p:sp>
            <p:nvSpPr>
              <p:cNvPr id="27" name="Can 14"/>
              <p:cNvSpPr/>
              <p:nvPr/>
            </p:nvSpPr>
            <p:spPr>
              <a:xfrm>
                <a:off x="35179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grpSp>
          <p:nvGrpSpPr>
            <p:cNvPr id="15" name="Group 26"/>
            <p:cNvGrpSpPr/>
            <p:nvPr/>
          </p:nvGrpSpPr>
          <p:grpSpPr>
            <a:xfrm>
              <a:off x="76200" y="2400300"/>
              <a:ext cx="762000" cy="762000"/>
              <a:chOff x="1447800" y="2400300"/>
              <a:chExt cx="762000" cy="762000"/>
            </a:xfrm>
          </p:grpSpPr>
          <p:sp>
            <p:nvSpPr>
              <p:cNvPr id="24" name="Oval 23"/>
              <p:cNvSpPr/>
              <p:nvPr/>
            </p:nvSpPr>
            <p:spPr>
              <a:xfrm>
                <a:off x="14478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dirty="0">
                  <a:solidFill>
                    <a:schemeClr val="tx1"/>
                  </a:solidFill>
                </a:endParaRPr>
              </a:p>
            </p:txBody>
          </p:sp>
          <p:sp>
            <p:nvSpPr>
              <p:cNvPr id="25" name="Can 15"/>
              <p:cNvSpPr/>
              <p:nvPr/>
            </p:nvSpPr>
            <p:spPr>
              <a:xfrm>
                <a:off x="15621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grpSp>
          <p:nvGrpSpPr>
            <p:cNvPr id="16" name="Group 23"/>
            <p:cNvGrpSpPr/>
            <p:nvPr/>
          </p:nvGrpSpPr>
          <p:grpSpPr>
            <a:xfrm>
              <a:off x="2971800" y="3581400"/>
              <a:ext cx="762000" cy="762000"/>
              <a:chOff x="6934200" y="2400300"/>
              <a:chExt cx="762000" cy="762000"/>
            </a:xfrm>
          </p:grpSpPr>
          <p:sp>
            <p:nvSpPr>
              <p:cNvPr id="22" name="Oval 21"/>
              <p:cNvSpPr/>
              <p:nvPr/>
            </p:nvSpPr>
            <p:spPr>
              <a:xfrm>
                <a:off x="69342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dirty="0">
                  <a:solidFill>
                    <a:schemeClr val="tx1"/>
                  </a:solidFill>
                </a:endParaRPr>
              </a:p>
            </p:txBody>
          </p:sp>
          <p:sp>
            <p:nvSpPr>
              <p:cNvPr id="23" name="Can 16"/>
              <p:cNvSpPr/>
              <p:nvPr/>
            </p:nvSpPr>
            <p:spPr>
              <a:xfrm>
                <a:off x="70485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grpSp>
          <p:nvGrpSpPr>
            <p:cNvPr id="17" name="Group 33"/>
            <p:cNvGrpSpPr/>
            <p:nvPr/>
          </p:nvGrpSpPr>
          <p:grpSpPr>
            <a:xfrm>
              <a:off x="1114618" y="3773214"/>
              <a:ext cx="762000" cy="762000"/>
              <a:chOff x="6982018" y="2592114"/>
              <a:chExt cx="762000" cy="762000"/>
            </a:xfrm>
          </p:grpSpPr>
          <p:sp>
            <p:nvSpPr>
              <p:cNvPr id="20" name="Oval 19"/>
              <p:cNvSpPr/>
              <p:nvPr/>
            </p:nvSpPr>
            <p:spPr>
              <a:xfrm>
                <a:off x="6982018" y="2592114"/>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dirty="0">
                  <a:solidFill>
                    <a:schemeClr val="tx1"/>
                  </a:solidFill>
                </a:endParaRPr>
              </a:p>
            </p:txBody>
          </p:sp>
          <p:sp>
            <p:nvSpPr>
              <p:cNvPr id="21" name="Can 20"/>
              <p:cNvSpPr/>
              <p:nvPr/>
            </p:nvSpPr>
            <p:spPr>
              <a:xfrm>
                <a:off x="7094484" y="2755024"/>
                <a:ext cx="533400" cy="380999"/>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cxnSp>
          <p:nvCxnSpPr>
            <p:cNvPr id="18" name="Curved Connector 7"/>
            <p:cNvCxnSpPr>
              <a:endCxn id="20" idx="6"/>
            </p:cNvCxnSpPr>
            <p:nvPr/>
          </p:nvCxnSpPr>
          <p:spPr>
            <a:xfrm rot="5400000">
              <a:off x="1648852" y="3390064"/>
              <a:ext cx="991916" cy="536383"/>
            </a:xfrm>
            <a:prstGeom prst="curvedConnector2">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19" name="Can 18"/>
            <p:cNvSpPr/>
            <p:nvPr/>
          </p:nvSpPr>
          <p:spPr>
            <a:xfrm>
              <a:off x="2133600" y="34290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sp>
        <p:nvSpPr>
          <p:cNvPr id="31" name="Footer Placeholder 30"/>
          <p:cNvSpPr>
            <a:spLocks noGrp="1"/>
          </p:cNvSpPr>
          <p:nvPr>
            <p:ph type="ftr" sz="quarter" idx="11"/>
          </p:nvPr>
        </p:nvSpPr>
        <p:spPr/>
        <p:txBody>
          <a:bodyPr/>
          <a:lstStyle/>
          <a:p>
            <a:r>
              <a:rPr lang="en-US" dirty="0" err="1"/>
              <a:t>GraphChi</a:t>
            </a:r>
            <a:r>
              <a:rPr lang="en-US" dirty="0"/>
              <a:t> – </a:t>
            </a:r>
            <a:r>
              <a:rPr lang="en-US" dirty="0" err="1"/>
              <a:t>Aapo</a:t>
            </a:r>
            <a:r>
              <a:rPr lang="en-US" dirty="0"/>
              <a:t> </a:t>
            </a:r>
            <a:r>
              <a:rPr lang="en-US" dirty="0" err="1"/>
              <a:t>Kyrola</a:t>
            </a:r>
            <a:endParaRPr lang="en-US" dirty="0"/>
          </a:p>
        </p:txBody>
      </p:sp>
      <p:sp>
        <p:nvSpPr>
          <p:cNvPr id="32" name="Oval 31"/>
          <p:cNvSpPr/>
          <p:nvPr/>
        </p:nvSpPr>
        <p:spPr>
          <a:xfrm>
            <a:off x="5968394" y="1716109"/>
            <a:ext cx="746464" cy="729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33" name="Oval 32"/>
          <p:cNvSpPr/>
          <p:nvPr/>
        </p:nvSpPr>
        <p:spPr>
          <a:xfrm>
            <a:off x="7830783" y="1716109"/>
            <a:ext cx="746464" cy="729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cxnSp>
        <p:nvCxnSpPr>
          <p:cNvPr id="35" name="Straight Arrow Connector 34"/>
          <p:cNvCxnSpPr>
            <a:stCxn id="32" idx="6"/>
            <a:endCxn id="33" idx="2"/>
          </p:cNvCxnSpPr>
          <p:nvPr/>
        </p:nvCxnSpPr>
        <p:spPr>
          <a:xfrm>
            <a:off x="6714858" y="2080782"/>
            <a:ext cx="11159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109236" y="1716109"/>
            <a:ext cx="312280" cy="400110"/>
          </a:xfrm>
          <a:prstGeom prst="rect">
            <a:avLst/>
          </a:prstGeom>
          <a:noFill/>
        </p:spPr>
        <p:txBody>
          <a:bodyPr wrap="none" rtlCol="0">
            <a:spAutoFit/>
          </a:bodyPr>
          <a:lstStyle/>
          <a:p>
            <a:r>
              <a:rPr lang="en-US" sz="2000" dirty="0"/>
              <a:t>e</a:t>
            </a:r>
          </a:p>
        </p:txBody>
      </p:sp>
      <p:sp>
        <p:nvSpPr>
          <p:cNvPr id="37" name="TextBox 36"/>
          <p:cNvSpPr txBox="1"/>
          <p:nvPr/>
        </p:nvSpPr>
        <p:spPr>
          <a:xfrm>
            <a:off x="6304037" y="2591324"/>
            <a:ext cx="2504476" cy="646331"/>
          </a:xfrm>
          <a:prstGeom prst="rect">
            <a:avLst/>
          </a:prstGeom>
          <a:noFill/>
        </p:spPr>
        <p:txBody>
          <a:bodyPr wrap="square" rtlCol="0">
            <a:spAutoFit/>
          </a:bodyPr>
          <a:lstStyle/>
          <a:p>
            <a:r>
              <a:rPr lang="en-US" dirty="0" smtClean="0"/>
              <a:t>Terms:  </a:t>
            </a:r>
            <a:r>
              <a:rPr lang="en-US" b="1" dirty="0"/>
              <a:t>e </a:t>
            </a:r>
            <a:r>
              <a:rPr lang="en-US" dirty="0"/>
              <a:t>is an </a:t>
            </a:r>
            <a:r>
              <a:rPr lang="en-US" b="1" dirty="0"/>
              <a:t>out-edge </a:t>
            </a:r>
            <a:r>
              <a:rPr lang="en-US" dirty="0"/>
              <a:t>of A, and </a:t>
            </a:r>
            <a:r>
              <a:rPr lang="en-US" b="1" dirty="0"/>
              <a:t>in-edge </a:t>
            </a:r>
            <a:r>
              <a:rPr lang="en-US" dirty="0"/>
              <a:t>of B.</a:t>
            </a:r>
          </a:p>
        </p:txBody>
      </p:sp>
      <p:sp>
        <p:nvSpPr>
          <p:cNvPr id="38"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81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39"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40"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552565515"/>
      </p:ext>
    </p:extLst>
  </p:cSld>
  <p:clrMapOvr>
    <a:masterClrMapping/>
  </p:clrMapOvr>
  <mc:AlternateContent xmlns:mc="http://schemas.openxmlformats.org/markup-compatibility/2006" xmlns:p14="http://schemas.microsoft.com/office/powerpoint/2010/main">
    <mc:Choice Requires="p14">
      <p:transition spd="slow" p14:dur="2000" advTm="43194"/>
    </mc:Choice>
    <mc:Fallback xmlns="">
      <p:transition spd="slow" advTm="43194"/>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Curved Connector 36"/>
          <p:cNvCxnSpPr/>
          <p:nvPr/>
        </p:nvCxnSpPr>
        <p:spPr>
          <a:xfrm rot="5400000" flipH="1" flipV="1">
            <a:off x="3568142" y="3445302"/>
            <a:ext cx="1695" cy="1253777"/>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8" name="Curved Connector 37"/>
          <p:cNvCxnSpPr/>
          <p:nvPr/>
        </p:nvCxnSpPr>
        <p:spPr>
          <a:xfrm rot="5400000" flipH="1" flipV="1">
            <a:off x="1752364" y="3396881"/>
            <a:ext cx="1695" cy="1350619"/>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9" name="Curved Connector 38"/>
          <p:cNvCxnSpPr/>
          <p:nvPr/>
        </p:nvCxnSpPr>
        <p:spPr>
          <a:xfrm rot="5400000">
            <a:off x="3730161" y="4979561"/>
            <a:ext cx="935083" cy="508418"/>
          </a:xfrm>
          <a:prstGeom prst="curvedConnector2">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0" name="Curved Connector 39"/>
          <p:cNvCxnSpPr/>
          <p:nvPr/>
        </p:nvCxnSpPr>
        <p:spPr>
          <a:xfrm rot="5400000">
            <a:off x="1752364" y="3971841"/>
            <a:ext cx="1695" cy="1350619"/>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41" name="Can 40"/>
          <p:cNvSpPr/>
          <p:nvPr/>
        </p:nvSpPr>
        <p:spPr>
          <a:xfrm>
            <a:off x="1474036" y="4725573"/>
            <a:ext cx="508418" cy="406558"/>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sp>
        <p:nvSpPr>
          <p:cNvPr id="42" name="Can 41"/>
          <p:cNvSpPr/>
          <p:nvPr/>
        </p:nvSpPr>
        <p:spPr>
          <a:xfrm>
            <a:off x="1474036" y="3505899"/>
            <a:ext cx="508418" cy="406558"/>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sp>
        <p:nvSpPr>
          <p:cNvPr id="43" name="Can 42"/>
          <p:cNvSpPr/>
          <p:nvPr/>
        </p:nvSpPr>
        <p:spPr>
          <a:xfrm>
            <a:off x="3289814" y="3505899"/>
            <a:ext cx="508418" cy="406558"/>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sp>
        <p:nvSpPr>
          <p:cNvPr id="44" name="Can 43"/>
          <p:cNvSpPr/>
          <p:nvPr/>
        </p:nvSpPr>
        <p:spPr>
          <a:xfrm>
            <a:off x="4161387" y="5050819"/>
            <a:ext cx="508418" cy="406558"/>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nvGrpSpPr>
          <p:cNvPr id="4" name="Group 24"/>
          <p:cNvGrpSpPr/>
          <p:nvPr/>
        </p:nvGrpSpPr>
        <p:grpSpPr>
          <a:xfrm>
            <a:off x="4088757" y="3953113"/>
            <a:ext cx="726311" cy="813117"/>
            <a:chOff x="5257801" y="2400300"/>
            <a:chExt cx="762000" cy="762001"/>
          </a:xfrm>
        </p:grpSpPr>
        <p:sp>
          <p:nvSpPr>
            <p:cNvPr id="60" name="Oval 1"/>
            <p:cNvSpPr/>
            <p:nvPr/>
          </p:nvSpPr>
          <p:spPr>
            <a:xfrm>
              <a:off x="5257801" y="2400300"/>
              <a:ext cx="762000" cy="76200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dirty="0">
                <a:solidFill>
                  <a:schemeClr val="tx1"/>
                </a:solidFill>
              </a:endParaRPr>
            </a:p>
          </p:txBody>
        </p:sp>
        <p:sp>
          <p:nvSpPr>
            <p:cNvPr id="61" name="Can 13"/>
            <p:cNvSpPr/>
            <p:nvPr/>
          </p:nvSpPr>
          <p:spPr>
            <a:xfrm>
              <a:off x="53721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grpSp>
        <p:nvGrpSpPr>
          <p:cNvPr id="6" name="Group 25"/>
          <p:cNvGrpSpPr/>
          <p:nvPr/>
        </p:nvGrpSpPr>
        <p:grpSpPr>
          <a:xfrm>
            <a:off x="2321399" y="3953113"/>
            <a:ext cx="726311" cy="813116"/>
            <a:chOff x="3403600" y="2400300"/>
            <a:chExt cx="762000" cy="762000"/>
          </a:xfrm>
        </p:grpSpPr>
        <p:sp>
          <p:nvSpPr>
            <p:cNvPr id="58" name="Oval 4"/>
            <p:cNvSpPr/>
            <p:nvPr/>
          </p:nvSpPr>
          <p:spPr>
            <a:xfrm>
              <a:off x="34036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100" dirty="0" smtClean="0">
                <a:solidFill>
                  <a:schemeClr val="tx1"/>
                </a:solidFill>
              </a:endParaRPr>
            </a:p>
          </p:txBody>
        </p:sp>
        <p:sp>
          <p:nvSpPr>
            <p:cNvPr id="59" name="Can 14"/>
            <p:cNvSpPr/>
            <p:nvPr/>
          </p:nvSpPr>
          <p:spPr>
            <a:xfrm>
              <a:off x="35179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grpSp>
        <p:nvGrpSpPr>
          <p:cNvPr id="7" name="Group 26"/>
          <p:cNvGrpSpPr/>
          <p:nvPr/>
        </p:nvGrpSpPr>
        <p:grpSpPr>
          <a:xfrm>
            <a:off x="457200" y="3953113"/>
            <a:ext cx="726311" cy="813116"/>
            <a:chOff x="1447800" y="2400300"/>
            <a:chExt cx="762000" cy="762000"/>
          </a:xfrm>
        </p:grpSpPr>
        <p:sp>
          <p:nvSpPr>
            <p:cNvPr id="56" name="Oval 55"/>
            <p:cNvSpPr/>
            <p:nvPr/>
          </p:nvSpPr>
          <p:spPr>
            <a:xfrm>
              <a:off x="14478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dirty="0">
                <a:solidFill>
                  <a:schemeClr val="tx1"/>
                </a:solidFill>
              </a:endParaRPr>
            </a:p>
          </p:txBody>
        </p:sp>
        <p:sp>
          <p:nvSpPr>
            <p:cNvPr id="57" name="Can 15"/>
            <p:cNvSpPr/>
            <p:nvPr/>
          </p:nvSpPr>
          <p:spPr>
            <a:xfrm>
              <a:off x="15621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grpSp>
        <p:nvGrpSpPr>
          <p:cNvPr id="8" name="Group 23"/>
          <p:cNvGrpSpPr/>
          <p:nvPr/>
        </p:nvGrpSpPr>
        <p:grpSpPr>
          <a:xfrm>
            <a:off x="3217182" y="5213442"/>
            <a:ext cx="726311" cy="813116"/>
            <a:chOff x="6934200" y="2400300"/>
            <a:chExt cx="762000" cy="762000"/>
          </a:xfrm>
        </p:grpSpPr>
        <p:sp>
          <p:nvSpPr>
            <p:cNvPr id="54" name="Oval 53"/>
            <p:cNvSpPr/>
            <p:nvPr/>
          </p:nvSpPr>
          <p:spPr>
            <a:xfrm>
              <a:off x="69342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dirty="0">
                <a:solidFill>
                  <a:schemeClr val="tx1"/>
                </a:solidFill>
              </a:endParaRPr>
            </a:p>
          </p:txBody>
        </p:sp>
        <p:sp>
          <p:nvSpPr>
            <p:cNvPr id="55" name="Can 16"/>
            <p:cNvSpPr/>
            <p:nvPr/>
          </p:nvSpPr>
          <p:spPr>
            <a:xfrm>
              <a:off x="70485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grpSp>
        <p:nvGrpSpPr>
          <p:cNvPr id="9" name="Group 33"/>
          <p:cNvGrpSpPr/>
          <p:nvPr/>
        </p:nvGrpSpPr>
        <p:grpSpPr>
          <a:xfrm>
            <a:off x="1446983" y="5418123"/>
            <a:ext cx="726311" cy="813116"/>
            <a:chOff x="6982018" y="2592114"/>
            <a:chExt cx="762000" cy="762000"/>
          </a:xfrm>
        </p:grpSpPr>
        <p:sp>
          <p:nvSpPr>
            <p:cNvPr id="52" name="Oval 51"/>
            <p:cNvSpPr/>
            <p:nvPr/>
          </p:nvSpPr>
          <p:spPr>
            <a:xfrm>
              <a:off x="6982018" y="2592114"/>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dirty="0">
                <a:solidFill>
                  <a:schemeClr val="tx1"/>
                </a:solidFill>
              </a:endParaRPr>
            </a:p>
          </p:txBody>
        </p:sp>
        <p:sp>
          <p:nvSpPr>
            <p:cNvPr id="53" name="Can 52"/>
            <p:cNvSpPr/>
            <p:nvPr/>
          </p:nvSpPr>
          <p:spPr>
            <a:xfrm>
              <a:off x="7094484" y="2755024"/>
              <a:ext cx="533400" cy="380999"/>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grpSp>
      <p:cxnSp>
        <p:nvCxnSpPr>
          <p:cNvPr id="50" name="Curved Connector 7"/>
          <p:cNvCxnSpPr>
            <a:endCxn id="52" idx="6"/>
          </p:cNvCxnSpPr>
          <p:nvPr/>
        </p:nvCxnSpPr>
        <p:spPr>
          <a:xfrm rot="5400000">
            <a:off x="1899698" y="5039823"/>
            <a:ext cx="1058455" cy="511261"/>
          </a:xfrm>
          <a:prstGeom prst="curvedConnector2">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51" name="Can 50"/>
          <p:cNvSpPr/>
          <p:nvPr/>
        </p:nvSpPr>
        <p:spPr>
          <a:xfrm>
            <a:off x="2418240" y="5050819"/>
            <a:ext cx="508418" cy="406558"/>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Data</a:t>
            </a:r>
            <a:endParaRPr lang="en-US" sz="800" dirty="0"/>
          </a:p>
        </p:txBody>
      </p:sp>
      <p:sp>
        <p:nvSpPr>
          <p:cNvPr id="2" name="Title 1"/>
          <p:cNvSpPr>
            <a:spLocks noGrp="1"/>
          </p:cNvSpPr>
          <p:nvPr>
            <p:ph type="title"/>
          </p:nvPr>
        </p:nvSpPr>
        <p:spPr>
          <a:xfrm>
            <a:off x="0" y="274638"/>
            <a:ext cx="7620000" cy="1143000"/>
          </a:xfrm>
        </p:spPr>
        <p:txBody>
          <a:bodyPr/>
          <a:lstStyle/>
          <a:p>
            <a:r>
              <a:rPr lang="en-US" b="1" dirty="0"/>
              <a:t>Vertex-centric Programming</a:t>
            </a:r>
          </a:p>
        </p:txBody>
      </p:sp>
      <p:sp>
        <p:nvSpPr>
          <p:cNvPr id="3" name="Content Placeholder 2"/>
          <p:cNvSpPr>
            <a:spLocks noGrp="1"/>
          </p:cNvSpPr>
          <p:nvPr>
            <p:ph idx="1"/>
          </p:nvPr>
        </p:nvSpPr>
        <p:spPr>
          <a:xfrm>
            <a:off x="457200" y="1548580"/>
            <a:ext cx="8229600" cy="1817185"/>
          </a:xfrm>
        </p:spPr>
        <p:txBody>
          <a:bodyPr>
            <a:normAutofit fontScale="92500"/>
          </a:bodyPr>
          <a:lstStyle/>
          <a:p>
            <a:r>
              <a:rPr lang="en-US" dirty="0" smtClean="0"/>
              <a:t>“Think like a vertex”</a:t>
            </a:r>
          </a:p>
          <a:p>
            <a:r>
              <a:rPr lang="en-US" dirty="0" smtClean="0"/>
              <a:t>Popularized by the </a:t>
            </a:r>
            <a:r>
              <a:rPr lang="en-US" dirty="0" err="1" smtClean="0"/>
              <a:t>Pregel</a:t>
            </a:r>
            <a:r>
              <a:rPr lang="en-US" dirty="0" smtClean="0"/>
              <a:t> and </a:t>
            </a:r>
            <a:r>
              <a:rPr lang="en-US" dirty="0" err="1" smtClean="0"/>
              <a:t>GraphLab</a:t>
            </a:r>
            <a:r>
              <a:rPr lang="en-US" dirty="0" smtClean="0"/>
              <a:t> projects</a:t>
            </a:r>
          </a:p>
          <a:p>
            <a:pPr lvl="1"/>
            <a:r>
              <a:rPr lang="en-US" sz="2000" dirty="0" smtClean="0"/>
              <a:t>Historically, systolic computation and the Connection Machine</a:t>
            </a:r>
            <a:endParaRPr lang="en-US" sz="2000" dirty="0"/>
          </a:p>
        </p:txBody>
      </p:sp>
      <p:cxnSp>
        <p:nvCxnSpPr>
          <p:cNvPr id="35" name="Straight Connector 34"/>
          <p:cNvCxnSpPr/>
          <p:nvPr/>
        </p:nvCxnSpPr>
        <p:spPr>
          <a:xfrm>
            <a:off x="0" y="3087003"/>
            <a:ext cx="9144000" cy="0"/>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3175310" y="4548388"/>
            <a:ext cx="1826894" cy="14627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 name="TextBox 4"/>
          <p:cNvSpPr txBox="1"/>
          <p:nvPr/>
        </p:nvSpPr>
        <p:spPr>
          <a:xfrm>
            <a:off x="5024812" y="4249037"/>
            <a:ext cx="3878159" cy="1015663"/>
          </a:xfrm>
          <a:prstGeom prst="rect">
            <a:avLst/>
          </a:prstGeom>
          <a:noFill/>
        </p:spPr>
        <p:txBody>
          <a:bodyPr wrap="square" rtlCol="0">
            <a:spAutoFit/>
          </a:bodyPr>
          <a:lstStyle/>
          <a:p>
            <a:r>
              <a:rPr lang="en-US" sz="3600" b="1" dirty="0" err="1" smtClean="0"/>
              <a:t>MyFunc</a:t>
            </a:r>
            <a:r>
              <a:rPr lang="en-US" sz="3600" dirty="0" smtClean="0"/>
              <a:t>(vertex) </a:t>
            </a:r>
          </a:p>
          <a:p>
            <a:r>
              <a:rPr lang="en-US" sz="2400" dirty="0" smtClean="0"/>
              <a:t>{ // modify neighborhood }</a:t>
            </a:r>
          </a:p>
        </p:txBody>
      </p:sp>
      <p:grpSp>
        <p:nvGrpSpPr>
          <p:cNvPr id="10" name="Group 3"/>
          <p:cNvGrpSpPr/>
          <p:nvPr/>
        </p:nvGrpSpPr>
        <p:grpSpPr>
          <a:xfrm>
            <a:off x="1474036" y="3505899"/>
            <a:ext cx="2324196" cy="1951478"/>
            <a:chOff x="1626436" y="3658299"/>
            <a:chExt cx="2324196" cy="1951478"/>
          </a:xfrm>
        </p:grpSpPr>
        <p:sp>
          <p:nvSpPr>
            <p:cNvPr id="69" name="Can 68"/>
            <p:cNvSpPr/>
            <p:nvPr/>
          </p:nvSpPr>
          <p:spPr>
            <a:xfrm>
              <a:off x="1626436" y="4877973"/>
              <a:ext cx="508418" cy="406558"/>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smtClean="0"/>
                <a:t>Data</a:t>
              </a:r>
              <a:endParaRPr lang="en-US" sz="800" dirty="0"/>
            </a:p>
          </p:txBody>
        </p:sp>
        <p:sp>
          <p:nvSpPr>
            <p:cNvPr id="70" name="Can 69"/>
            <p:cNvSpPr/>
            <p:nvPr/>
          </p:nvSpPr>
          <p:spPr>
            <a:xfrm>
              <a:off x="1626436" y="3658299"/>
              <a:ext cx="508418" cy="406558"/>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smtClean="0"/>
                <a:t>Data</a:t>
              </a:r>
              <a:endParaRPr lang="en-US" sz="800" dirty="0"/>
            </a:p>
          </p:txBody>
        </p:sp>
        <p:sp>
          <p:nvSpPr>
            <p:cNvPr id="71" name="Can 70"/>
            <p:cNvSpPr/>
            <p:nvPr/>
          </p:nvSpPr>
          <p:spPr>
            <a:xfrm>
              <a:off x="3442214" y="3658299"/>
              <a:ext cx="508418" cy="406558"/>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smtClean="0"/>
                <a:t>Data</a:t>
              </a:r>
              <a:endParaRPr lang="en-US" sz="800" dirty="0"/>
            </a:p>
          </p:txBody>
        </p:sp>
        <p:grpSp>
          <p:nvGrpSpPr>
            <p:cNvPr id="11" name="Group 25"/>
            <p:cNvGrpSpPr/>
            <p:nvPr/>
          </p:nvGrpSpPr>
          <p:grpSpPr>
            <a:xfrm>
              <a:off x="2473799" y="4105513"/>
              <a:ext cx="726311" cy="813116"/>
              <a:chOff x="3403600" y="2400300"/>
              <a:chExt cx="762000" cy="762000"/>
            </a:xfrm>
          </p:grpSpPr>
          <p:sp>
            <p:nvSpPr>
              <p:cNvPr id="73" name="Oval 4"/>
              <p:cNvSpPr/>
              <p:nvPr/>
            </p:nvSpPr>
            <p:spPr>
              <a:xfrm>
                <a:off x="3403600" y="2400300"/>
                <a:ext cx="762000" cy="76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100" dirty="0" smtClean="0">
                  <a:solidFill>
                    <a:schemeClr val="tx1"/>
                  </a:solidFill>
                </a:endParaRPr>
              </a:p>
            </p:txBody>
          </p:sp>
          <p:sp>
            <p:nvSpPr>
              <p:cNvPr id="74" name="Can 14"/>
              <p:cNvSpPr/>
              <p:nvPr/>
            </p:nvSpPr>
            <p:spPr>
              <a:xfrm>
                <a:off x="3517900" y="2590800"/>
                <a:ext cx="533400" cy="381000"/>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smtClean="0"/>
                  <a:t>Data</a:t>
                </a:r>
                <a:endParaRPr lang="en-US" sz="800" dirty="0"/>
              </a:p>
            </p:txBody>
          </p:sp>
        </p:grpSp>
        <p:sp>
          <p:nvSpPr>
            <p:cNvPr id="75" name="Can 74"/>
            <p:cNvSpPr/>
            <p:nvPr/>
          </p:nvSpPr>
          <p:spPr>
            <a:xfrm>
              <a:off x="2570640" y="5203219"/>
              <a:ext cx="508418" cy="406558"/>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smtClean="0"/>
                <a:t>Data</a:t>
              </a:r>
              <a:endParaRPr lang="en-US" sz="800" dirty="0"/>
            </a:p>
          </p:txBody>
        </p:sp>
      </p:grpSp>
      <p:sp>
        <p:nvSpPr>
          <p:cNvPr id="45"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a:solidFill>
                  <a:srgbClr val="000000"/>
                </a:solidFill>
                <a:latin typeface="Trebuchet MS"/>
              </a:rPr>
              <a:t>8</a:t>
            </a:r>
            <a:r>
              <a:rPr lang="en-US" kern="0" dirty="0" smtClean="0">
                <a:solidFill>
                  <a:srgbClr val="000000"/>
                </a:solidFill>
                <a:latin typeface="Trebuchet MS"/>
              </a:rPr>
              <a:t>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46"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47"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1015940886"/>
      </p:ext>
    </p:extLst>
  </p:cSld>
  <p:clrMapOvr>
    <a:masterClrMapping/>
  </p:clrMapOvr>
  <mc:AlternateContent xmlns:mc="http://schemas.openxmlformats.org/markup-compatibility/2006" xmlns:p14="http://schemas.microsoft.com/office/powerpoint/2010/main">
    <mc:Choice Requires="p14">
      <p:transition spd="slow" p14:dur="2000" advTm="30650"/>
    </mc:Choice>
    <mc:Fallback xmlns="">
      <p:transition spd="slow" advTm="30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indefinite" fill="hold" nodeType="afterEffect">
                                  <p:stCondLst>
                                    <p:cond delay="0"/>
                                  </p:stCondLst>
                                  <p:childTnLst>
                                    <p:animEffect transition="out" filter="fade">
                                      <p:cBhvr>
                                        <p:cTn id="9" dur="1000" tmFilter="0, 0; .2, .5; .8, .5; 1, 0"/>
                                        <p:tgtEl>
                                          <p:spTgt spid="10"/>
                                        </p:tgtEl>
                                      </p:cBhvr>
                                    </p:animEffect>
                                    <p:animScale>
                                      <p:cBhvr>
                                        <p:cTn id="10" dur="500" autoRev="1" fill="hold"/>
                                        <p:tgtEl>
                                          <p:spTgt spid="10"/>
                                        </p:tgtEl>
                                      </p:cBhvr>
                                      <p:by x="105000" y="105000"/>
                                    </p:animScale>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The Main Challenge of Disk-based Graph Computation:</a:t>
            </a:r>
            <a:endParaRPr lang="en-US" dirty="0"/>
          </a:p>
        </p:txBody>
      </p:sp>
      <p:sp>
        <p:nvSpPr>
          <p:cNvPr id="5" name="Subtitle 4"/>
          <p:cNvSpPr>
            <a:spLocks noGrp="1"/>
          </p:cNvSpPr>
          <p:nvPr>
            <p:ph type="subTitle" idx="1"/>
          </p:nvPr>
        </p:nvSpPr>
        <p:spPr/>
        <p:txBody>
          <a:bodyPr/>
          <a:lstStyle/>
          <a:p>
            <a:r>
              <a:rPr lang="en-US" dirty="0" smtClean="0">
                <a:solidFill>
                  <a:schemeClr val="tx1"/>
                </a:solidFill>
              </a:rPr>
              <a:t>Random Access</a:t>
            </a:r>
            <a:endParaRPr lang="en-US" dirty="0">
              <a:solidFill>
                <a:schemeClr val="tx1"/>
              </a:solidFill>
            </a:endParaRPr>
          </a:p>
        </p:txBody>
      </p:sp>
      <p:sp>
        <p:nvSpPr>
          <p:cNvPr id="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83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7"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8"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955516043"/>
      </p:ext>
    </p:extLst>
  </p:cSld>
  <p:clrMapOvr>
    <a:masterClrMapping/>
  </p:clrMapOvr>
  <mc:AlternateContent xmlns:mc="http://schemas.openxmlformats.org/markup-compatibility/2006" xmlns:p14="http://schemas.microsoft.com/office/powerpoint/2010/main">
    <mc:Choice Requires="p14">
      <p:transition spd="slow" p14:dur="2000" advTm="14533"/>
    </mc:Choice>
    <mc:Fallback xmlns="">
      <p:transition spd="slow" advTm="14533"/>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7852"/>
            <a:ext cx="8229600" cy="1143000"/>
          </a:xfrm>
        </p:spPr>
        <p:txBody>
          <a:bodyPr/>
          <a:lstStyle/>
          <a:p>
            <a:r>
              <a:rPr lang="en-US" b="1" dirty="0"/>
              <a:t>Random Access Problem</a:t>
            </a:r>
          </a:p>
        </p:txBody>
      </p:sp>
      <p:graphicFrame>
        <p:nvGraphicFramePr>
          <p:cNvPr id="5" name="Table 4"/>
          <p:cNvGraphicFramePr>
            <a:graphicFrameLocks noGrp="1"/>
          </p:cNvGraphicFramePr>
          <p:nvPr>
            <p:extLst/>
          </p:nvPr>
        </p:nvGraphicFramePr>
        <p:xfrm>
          <a:off x="796495" y="2783452"/>
          <a:ext cx="6589997" cy="1483360"/>
        </p:xfrm>
        <a:graphic>
          <a:graphicData uri="http://schemas.openxmlformats.org/drawingml/2006/table">
            <a:tbl>
              <a:tblPr firstRow="1" bandRow="1">
                <a:tableStyleId>{5C22544A-7EE6-4342-B048-85BDC9FD1C3A}</a:tableStyleId>
              </a:tblPr>
              <a:tblGrid>
                <a:gridCol w="1045789"/>
                <a:gridCol w="3347542"/>
                <a:gridCol w="2196666"/>
              </a:tblGrid>
              <a:tr h="370840">
                <a:tc>
                  <a:txBody>
                    <a:bodyPr/>
                    <a:lstStyle/>
                    <a:p>
                      <a:r>
                        <a:rPr lang="en-US"/>
                        <a:t>vertex</a:t>
                      </a:r>
                    </a:p>
                  </a:txBody>
                  <a:tcPr/>
                </a:tc>
                <a:tc>
                  <a:txBody>
                    <a:bodyPr/>
                    <a:lstStyle/>
                    <a:p>
                      <a:r>
                        <a:rPr lang="en-US"/>
                        <a:t>in-neighbors</a:t>
                      </a:r>
                    </a:p>
                  </a:txBody>
                  <a:tcPr/>
                </a:tc>
                <a:tc>
                  <a:txBody>
                    <a:bodyPr/>
                    <a:lstStyle/>
                    <a:p>
                      <a:r>
                        <a:rPr lang="en-US"/>
                        <a:t>out-neighbors</a:t>
                      </a:r>
                    </a:p>
                  </a:txBody>
                  <a:tcPr/>
                </a:tc>
              </a:tr>
              <a:tr h="370840">
                <a:tc>
                  <a:txBody>
                    <a:bodyPr/>
                    <a:lstStyle/>
                    <a:p>
                      <a:r>
                        <a:rPr lang="en-US"/>
                        <a:t>5</a:t>
                      </a:r>
                    </a:p>
                  </a:txBody>
                  <a:tcPr/>
                </a:tc>
                <a:tc>
                  <a:txBody>
                    <a:bodyPr/>
                    <a:lstStyle/>
                    <a:p>
                      <a:r>
                        <a:rPr lang="en-US" b="1"/>
                        <a:t>3</a:t>
                      </a:r>
                      <a:r>
                        <a:rPr lang="en-US"/>
                        <a:t>:2.3, </a:t>
                      </a:r>
                      <a:r>
                        <a:rPr lang="en-US" b="1">
                          <a:solidFill>
                            <a:schemeClr val="accent2"/>
                          </a:solidFill>
                        </a:rPr>
                        <a:t>19</a:t>
                      </a:r>
                      <a:r>
                        <a:rPr lang="en-US">
                          <a:solidFill>
                            <a:schemeClr val="accent2"/>
                          </a:solidFill>
                        </a:rPr>
                        <a:t>:</a:t>
                      </a:r>
                      <a:r>
                        <a:rPr lang="en-US" baseline="0">
                          <a:solidFill>
                            <a:schemeClr val="accent2"/>
                          </a:solidFill>
                        </a:rPr>
                        <a:t> 1.3</a:t>
                      </a:r>
                      <a:r>
                        <a:rPr lang="en-US" baseline="0"/>
                        <a:t>, </a:t>
                      </a:r>
                      <a:r>
                        <a:rPr lang="en-US" b="1" baseline="0"/>
                        <a:t>49</a:t>
                      </a:r>
                      <a:r>
                        <a:rPr lang="en-US" baseline="0"/>
                        <a:t>: 0.65,...</a:t>
                      </a:r>
                      <a:endParaRPr lang="en-US"/>
                    </a:p>
                  </a:txBody>
                  <a:tcPr/>
                </a:tc>
                <a:tc>
                  <a:txBody>
                    <a:bodyPr/>
                    <a:lstStyle/>
                    <a:p>
                      <a:r>
                        <a:rPr lang="en-US" b="1"/>
                        <a:t>781</a:t>
                      </a:r>
                      <a:r>
                        <a:rPr lang="en-US"/>
                        <a:t>:</a:t>
                      </a:r>
                      <a:r>
                        <a:rPr lang="en-US" baseline="0"/>
                        <a:t> 2.3, </a:t>
                      </a:r>
                      <a:r>
                        <a:rPr lang="en-US" b="1" baseline="0"/>
                        <a:t>881</a:t>
                      </a:r>
                      <a:r>
                        <a:rPr lang="en-US" baseline="0"/>
                        <a:t>: 4.2..</a:t>
                      </a:r>
                      <a:endParaRPr lang="en-US"/>
                    </a:p>
                  </a:txBody>
                  <a:tcPr/>
                </a:tc>
              </a:tr>
              <a:tr h="370840">
                <a:tc>
                  <a:txBody>
                    <a:bodyPr/>
                    <a:lstStyle/>
                    <a:p>
                      <a:r>
                        <a:rPr lang="en-US"/>
                        <a:t>....</a:t>
                      </a:r>
                    </a:p>
                  </a:txBody>
                  <a:tcPr/>
                </a:tc>
                <a:tc>
                  <a:txBody>
                    <a:bodyPr/>
                    <a:lstStyle/>
                    <a:p>
                      <a:endParaRPr lang="en-US"/>
                    </a:p>
                  </a:txBody>
                  <a:tcPr/>
                </a:tc>
                <a:tc>
                  <a:txBody>
                    <a:bodyPr/>
                    <a:lstStyle/>
                    <a:p>
                      <a:endParaRPr lang="en-US"/>
                    </a:p>
                  </a:txBody>
                  <a:tcPr/>
                </a:tc>
              </a:tr>
              <a:tr h="370840">
                <a:tc>
                  <a:txBody>
                    <a:bodyPr/>
                    <a:lstStyle/>
                    <a:p>
                      <a:r>
                        <a:rPr lang="en-US"/>
                        <a:t>19</a:t>
                      </a:r>
                    </a:p>
                  </a:txBody>
                  <a:tcPr/>
                </a:tc>
                <a:tc>
                  <a:txBody>
                    <a:bodyPr/>
                    <a:lstStyle/>
                    <a:p>
                      <a:r>
                        <a:rPr lang="en-US" b="1"/>
                        <a:t>3</a:t>
                      </a:r>
                      <a:r>
                        <a:rPr lang="en-US"/>
                        <a:t>: 1.4, </a:t>
                      </a:r>
                      <a:r>
                        <a:rPr lang="en-US" b="1"/>
                        <a:t>9</a:t>
                      </a:r>
                      <a:r>
                        <a:rPr lang="en-US"/>
                        <a:t>: 12.1,</a:t>
                      </a:r>
                      <a:r>
                        <a:rPr lang="en-US" baseline="0"/>
                        <a:t> ...</a:t>
                      </a:r>
                      <a:endParaRPr lang="en-US"/>
                    </a:p>
                  </a:txBody>
                  <a:tcPr/>
                </a:tc>
                <a:tc>
                  <a:txBody>
                    <a:bodyPr/>
                    <a:lstStyle/>
                    <a:p>
                      <a:r>
                        <a:rPr lang="en-US" b="1">
                          <a:solidFill>
                            <a:srgbClr val="C0504D"/>
                          </a:solidFill>
                        </a:rPr>
                        <a:t>5</a:t>
                      </a:r>
                      <a:r>
                        <a:rPr lang="en-US">
                          <a:solidFill>
                            <a:srgbClr val="C0504D"/>
                          </a:solidFill>
                        </a:rPr>
                        <a:t>: 1.3</a:t>
                      </a:r>
                      <a:r>
                        <a:rPr lang="en-US"/>
                        <a:t>, 28: 2.2, ...</a:t>
                      </a:r>
                    </a:p>
                  </a:txBody>
                  <a:tcPr/>
                </a:tc>
              </a:tr>
            </a:tbl>
          </a:graphicData>
        </a:graphic>
      </p:graphicFrame>
      <p:cxnSp>
        <p:nvCxnSpPr>
          <p:cNvPr id="7" name="Straight Arrow Connector 6"/>
          <p:cNvCxnSpPr/>
          <p:nvPr/>
        </p:nvCxnSpPr>
        <p:spPr>
          <a:xfrm rot="10800000">
            <a:off x="3131211" y="3532672"/>
            <a:ext cx="2123015" cy="583855"/>
          </a:xfrm>
          <a:prstGeom prst="straightConnector1">
            <a:avLst/>
          </a:prstGeom>
          <a:ln>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Content Placeholder 2"/>
          <p:cNvSpPr txBox="1">
            <a:spLocks/>
          </p:cNvSpPr>
          <p:nvPr/>
        </p:nvSpPr>
        <p:spPr>
          <a:xfrm>
            <a:off x="457200" y="4430845"/>
            <a:ext cx="8229600" cy="71690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Gill Sans MT"/>
                <a:ea typeface="+mn-ea"/>
                <a:cs typeface="Gill Sans MT"/>
              </a:rPr>
              <a:t>... or with file index pointers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Gill Sans MT"/>
              <a:ea typeface="+mn-ea"/>
              <a:cs typeface="Gill Sans MT"/>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Gill Sans MT"/>
              <a:ea typeface="+mn-ea"/>
              <a:cs typeface="Gill Sans MT"/>
            </a:endParaRPr>
          </a:p>
        </p:txBody>
      </p:sp>
      <p:graphicFrame>
        <p:nvGraphicFramePr>
          <p:cNvPr id="9" name="Table 8"/>
          <p:cNvGraphicFramePr>
            <a:graphicFrameLocks noGrp="1"/>
          </p:cNvGraphicFramePr>
          <p:nvPr>
            <p:extLst/>
          </p:nvPr>
        </p:nvGraphicFramePr>
        <p:xfrm>
          <a:off x="728350" y="4888375"/>
          <a:ext cx="7126329" cy="1483360"/>
        </p:xfrm>
        <a:graphic>
          <a:graphicData uri="http://schemas.openxmlformats.org/drawingml/2006/table">
            <a:tbl>
              <a:tblPr firstRow="1" bandRow="1">
                <a:tableStyleId>{5C22544A-7EE6-4342-B048-85BDC9FD1C3A}</a:tableStyleId>
              </a:tblPr>
              <a:tblGrid>
                <a:gridCol w="960854"/>
                <a:gridCol w="4197749"/>
                <a:gridCol w="1967726"/>
              </a:tblGrid>
              <a:tr h="370840">
                <a:tc>
                  <a:txBody>
                    <a:bodyPr/>
                    <a:lstStyle/>
                    <a:p>
                      <a:r>
                        <a:rPr lang="en-US"/>
                        <a:t>vertex</a:t>
                      </a:r>
                    </a:p>
                  </a:txBody>
                  <a:tcPr/>
                </a:tc>
                <a:tc>
                  <a:txBody>
                    <a:bodyPr/>
                    <a:lstStyle/>
                    <a:p>
                      <a:r>
                        <a:rPr lang="en-US"/>
                        <a:t>in-neighbor-ptr</a:t>
                      </a:r>
                    </a:p>
                  </a:txBody>
                  <a:tcPr/>
                </a:tc>
                <a:tc>
                  <a:txBody>
                    <a:bodyPr/>
                    <a:lstStyle/>
                    <a:p>
                      <a:r>
                        <a:rPr lang="en-US"/>
                        <a:t>out-neighbors</a:t>
                      </a:r>
                    </a:p>
                  </a:txBody>
                  <a:tcPr/>
                </a:tc>
              </a:tr>
              <a:tr h="370840">
                <a:tc>
                  <a:txBody>
                    <a:bodyPr/>
                    <a:lstStyle/>
                    <a:p>
                      <a:r>
                        <a:rPr lang="en-US"/>
                        <a:t>5</a:t>
                      </a:r>
                    </a:p>
                  </a:txBody>
                  <a:tcPr/>
                </a:tc>
                <a:tc>
                  <a:txBody>
                    <a:bodyPr/>
                    <a:lstStyle/>
                    <a:p>
                      <a:r>
                        <a:rPr lang="en-US" b="1"/>
                        <a:t>3</a:t>
                      </a:r>
                      <a:r>
                        <a:rPr lang="en-US"/>
                        <a:t>: </a:t>
                      </a:r>
                      <a:r>
                        <a:rPr lang="en-US" u="sng"/>
                        <a:t>881</a:t>
                      </a:r>
                      <a:r>
                        <a:rPr lang="en-US"/>
                        <a:t>, </a:t>
                      </a:r>
                      <a:r>
                        <a:rPr lang="en-US" b="1">
                          <a:solidFill>
                            <a:schemeClr val="accent2"/>
                          </a:solidFill>
                        </a:rPr>
                        <a:t>19</a:t>
                      </a:r>
                      <a:r>
                        <a:rPr lang="en-US">
                          <a:solidFill>
                            <a:schemeClr val="accent2"/>
                          </a:solidFill>
                        </a:rPr>
                        <a:t>:</a:t>
                      </a:r>
                      <a:r>
                        <a:rPr lang="en-US" baseline="0">
                          <a:solidFill>
                            <a:schemeClr val="accent2"/>
                          </a:solidFill>
                        </a:rPr>
                        <a:t> </a:t>
                      </a:r>
                      <a:r>
                        <a:rPr lang="en-US" u="sng" baseline="0">
                          <a:solidFill>
                            <a:schemeClr val="accent2"/>
                          </a:solidFill>
                        </a:rPr>
                        <a:t>10092</a:t>
                      </a:r>
                      <a:r>
                        <a:rPr lang="en-US" baseline="0"/>
                        <a:t>, </a:t>
                      </a:r>
                      <a:r>
                        <a:rPr lang="en-US" b="1" baseline="0"/>
                        <a:t>49</a:t>
                      </a:r>
                      <a:r>
                        <a:rPr lang="en-US" baseline="0"/>
                        <a:t>: </a:t>
                      </a:r>
                      <a:r>
                        <a:rPr lang="en-US" u="sng" baseline="0"/>
                        <a:t>20763</a:t>
                      </a:r>
                      <a:r>
                        <a:rPr lang="en-US" baseline="0"/>
                        <a:t>,...</a:t>
                      </a:r>
                      <a:endParaRPr lang="en-US"/>
                    </a:p>
                  </a:txBody>
                  <a:tcPr/>
                </a:tc>
                <a:tc>
                  <a:txBody>
                    <a:bodyPr/>
                    <a:lstStyle/>
                    <a:p>
                      <a:r>
                        <a:rPr lang="en-US" b="1"/>
                        <a:t>781</a:t>
                      </a:r>
                      <a:r>
                        <a:rPr lang="en-US"/>
                        <a:t>:</a:t>
                      </a:r>
                      <a:r>
                        <a:rPr lang="en-US" baseline="0"/>
                        <a:t> 2.3, </a:t>
                      </a:r>
                      <a:r>
                        <a:rPr lang="en-US" b="1" baseline="0"/>
                        <a:t>881</a:t>
                      </a:r>
                      <a:r>
                        <a:rPr lang="en-US" baseline="0"/>
                        <a:t>: 4.2..</a:t>
                      </a:r>
                      <a:endParaRPr lang="en-US"/>
                    </a:p>
                  </a:txBody>
                  <a:tcPr/>
                </a:tc>
              </a:tr>
              <a:tr h="370840">
                <a:tc>
                  <a:txBody>
                    <a:bodyPr/>
                    <a:lstStyle/>
                    <a:p>
                      <a:r>
                        <a:rPr lang="en-US"/>
                        <a:t>....</a:t>
                      </a:r>
                    </a:p>
                  </a:txBody>
                  <a:tcPr/>
                </a:tc>
                <a:tc>
                  <a:txBody>
                    <a:bodyPr/>
                    <a:lstStyle/>
                    <a:p>
                      <a:endParaRPr lang="en-US"/>
                    </a:p>
                  </a:txBody>
                  <a:tcPr/>
                </a:tc>
                <a:tc>
                  <a:txBody>
                    <a:bodyPr/>
                    <a:lstStyle/>
                    <a:p>
                      <a:endParaRPr lang="en-US"/>
                    </a:p>
                  </a:txBody>
                  <a:tcPr/>
                </a:tc>
              </a:tr>
              <a:tr h="370840">
                <a:tc>
                  <a:txBody>
                    <a:bodyPr/>
                    <a:lstStyle/>
                    <a:p>
                      <a:r>
                        <a:rPr lang="en-US"/>
                        <a:t>19</a:t>
                      </a:r>
                    </a:p>
                  </a:txBody>
                  <a:tcPr/>
                </a:tc>
                <a:tc>
                  <a:txBody>
                    <a:bodyPr/>
                    <a:lstStyle/>
                    <a:p>
                      <a:r>
                        <a:rPr lang="en-US" b="1"/>
                        <a:t>3</a:t>
                      </a:r>
                      <a:r>
                        <a:rPr lang="en-US"/>
                        <a:t>: </a:t>
                      </a:r>
                      <a:r>
                        <a:rPr lang="en-US" u="sng"/>
                        <a:t>882</a:t>
                      </a:r>
                      <a:r>
                        <a:rPr lang="en-US" u="none"/>
                        <a:t>, </a:t>
                      </a:r>
                      <a:r>
                        <a:rPr lang="en-US" b="1"/>
                        <a:t>9</a:t>
                      </a:r>
                      <a:r>
                        <a:rPr lang="en-US"/>
                        <a:t>: </a:t>
                      </a:r>
                      <a:r>
                        <a:rPr lang="en-US" u="sng"/>
                        <a:t>2872</a:t>
                      </a:r>
                      <a:r>
                        <a:rPr lang="en-US"/>
                        <a:t>,</a:t>
                      </a:r>
                      <a:r>
                        <a:rPr lang="en-US" baseline="0"/>
                        <a:t> ...</a:t>
                      </a:r>
                      <a:endParaRPr lang="en-US"/>
                    </a:p>
                  </a:txBody>
                  <a:tcPr/>
                </a:tc>
                <a:tc>
                  <a:txBody>
                    <a:bodyPr/>
                    <a:lstStyle/>
                    <a:p>
                      <a:r>
                        <a:rPr lang="en-US" b="1" dirty="0">
                          <a:solidFill>
                            <a:srgbClr val="C0504D"/>
                          </a:solidFill>
                        </a:rPr>
                        <a:t>5</a:t>
                      </a:r>
                      <a:r>
                        <a:rPr lang="en-US" dirty="0">
                          <a:solidFill>
                            <a:srgbClr val="C0504D"/>
                          </a:solidFill>
                        </a:rPr>
                        <a:t>: 1.3</a:t>
                      </a:r>
                      <a:r>
                        <a:rPr lang="en-US" dirty="0"/>
                        <a:t>, 28: 2.2, ...</a:t>
                      </a:r>
                    </a:p>
                  </a:txBody>
                  <a:tcPr/>
                </a:tc>
              </a:tr>
            </a:tbl>
          </a:graphicData>
        </a:graphic>
      </p:graphicFrame>
      <p:cxnSp>
        <p:nvCxnSpPr>
          <p:cNvPr id="10" name="Straight Arrow Connector 9"/>
          <p:cNvCxnSpPr/>
          <p:nvPr/>
        </p:nvCxnSpPr>
        <p:spPr>
          <a:xfrm>
            <a:off x="3315396" y="5648335"/>
            <a:ext cx="2568948" cy="639870"/>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51737" y="3292451"/>
            <a:ext cx="128932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t>Random write</a:t>
            </a:r>
          </a:p>
        </p:txBody>
      </p:sp>
      <p:sp>
        <p:nvSpPr>
          <p:cNvPr id="12" name="TextBox 11"/>
          <p:cNvSpPr txBox="1"/>
          <p:nvPr/>
        </p:nvSpPr>
        <p:spPr>
          <a:xfrm>
            <a:off x="7912843" y="5441509"/>
            <a:ext cx="110186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t>Random read</a:t>
            </a:r>
          </a:p>
        </p:txBody>
      </p:sp>
      <p:sp>
        <p:nvSpPr>
          <p:cNvPr id="13" name="TextBox 12"/>
          <p:cNvSpPr txBox="1"/>
          <p:nvPr/>
        </p:nvSpPr>
        <p:spPr>
          <a:xfrm>
            <a:off x="5237675" y="5812689"/>
            <a:ext cx="726659"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i="1"/>
              <a:t>read</a:t>
            </a:r>
          </a:p>
        </p:txBody>
      </p:sp>
      <p:sp>
        <p:nvSpPr>
          <p:cNvPr id="14" name="TextBox 13"/>
          <p:cNvSpPr txBox="1"/>
          <p:nvPr/>
        </p:nvSpPr>
        <p:spPr>
          <a:xfrm>
            <a:off x="4172373" y="3532672"/>
            <a:ext cx="158596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i="1"/>
              <a:t>synchronize</a:t>
            </a:r>
          </a:p>
        </p:txBody>
      </p:sp>
      <p:sp>
        <p:nvSpPr>
          <p:cNvPr id="16" name="Content Placeholder 2"/>
          <p:cNvSpPr>
            <a:spLocks noGrp="1"/>
          </p:cNvSpPr>
          <p:nvPr>
            <p:ph idx="1"/>
          </p:nvPr>
        </p:nvSpPr>
        <p:spPr>
          <a:xfrm>
            <a:off x="457200" y="2219038"/>
            <a:ext cx="8229600" cy="716905"/>
          </a:xfrm>
        </p:spPr>
        <p:txBody>
          <a:bodyPr>
            <a:normAutofit/>
          </a:bodyPr>
          <a:lstStyle/>
          <a:p>
            <a:r>
              <a:rPr lang="en-US" sz="2800" dirty="0"/>
              <a:t>Symmetrized adjacency file with values,</a:t>
            </a:r>
          </a:p>
          <a:p>
            <a:endParaRPr lang="en-US" sz="2800" dirty="0"/>
          </a:p>
          <a:p>
            <a:endParaRPr lang="en-US" sz="2800" dirty="0"/>
          </a:p>
        </p:txBody>
      </p:sp>
      <p:sp>
        <p:nvSpPr>
          <p:cNvPr id="21" name="Oval 20"/>
          <p:cNvSpPr/>
          <p:nvPr/>
        </p:nvSpPr>
        <p:spPr bwMode="auto">
          <a:xfrm>
            <a:off x="3505200" y="1371600"/>
            <a:ext cx="457200" cy="45720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Tahoma" pitchFamily="-64" charset="0"/>
              </a:rPr>
              <a:t>5</a:t>
            </a:r>
          </a:p>
        </p:txBody>
      </p:sp>
      <p:sp>
        <p:nvSpPr>
          <p:cNvPr id="22" name="Oval 21"/>
          <p:cNvSpPr/>
          <p:nvPr/>
        </p:nvSpPr>
        <p:spPr bwMode="auto">
          <a:xfrm>
            <a:off x="2209800" y="1371600"/>
            <a:ext cx="457200" cy="457200"/>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Tahoma" pitchFamily="-64" charset="0"/>
              </a:rPr>
              <a:t>19</a:t>
            </a:r>
          </a:p>
        </p:txBody>
      </p:sp>
      <p:sp>
        <p:nvSpPr>
          <p:cNvPr id="23" name="Oval 22"/>
          <p:cNvSpPr/>
          <p:nvPr/>
        </p:nvSpPr>
        <p:spPr bwMode="auto">
          <a:xfrm>
            <a:off x="5029200" y="1752600"/>
            <a:ext cx="457200" cy="457200"/>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ahoma" pitchFamily="-64" charset="0"/>
            </a:endParaRPr>
          </a:p>
        </p:txBody>
      </p:sp>
      <p:sp>
        <p:nvSpPr>
          <p:cNvPr id="24" name="Oval 23"/>
          <p:cNvSpPr/>
          <p:nvPr/>
        </p:nvSpPr>
        <p:spPr bwMode="auto">
          <a:xfrm>
            <a:off x="5029200" y="914400"/>
            <a:ext cx="457200" cy="457200"/>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ahoma" pitchFamily="-64" charset="0"/>
            </a:endParaRPr>
          </a:p>
        </p:txBody>
      </p:sp>
      <p:cxnSp>
        <p:nvCxnSpPr>
          <p:cNvPr id="25" name="Straight Arrow Connector 24"/>
          <p:cNvCxnSpPr>
            <a:stCxn id="22" idx="6"/>
            <a:endCxn id="21" idx="2"/>
          </p:cNvCxnSpPr>
          <p:nvPr/>
        </p:nvCxnSpPr>
        <p:spPr bwMode="auto">
          <a:xfrm>
            <a:off x="2667000" y="1600200"/>
            <a:ext cx="838200" cy="0"/>
          </a:xfrm>
          <a:prstGeom prst="straightConnector1">
            <a:avLst/>
          </a:prstGeom>
          <a:noFill/>
          <a:ln w="38100" cap="flat" cmpd="sng" algn="ctr">
            <a:solidFill>
              <a:srgbClr val="4F81BD"/>
            </a:solidFill>
            <a:prstDash val="solid"/>
            <a:round/>
            <a:headEnd type="none"/>
            <a:tailEnd type="arrow"/>
          </a:ln>
          <a:effectLst/>
        </p:spPr>
      </p:cxnSp>
      <p:cxnSp>
        <p:nvCxnSpPr>
          <p:cNvPr id="26" name="Straight Arrow Connector 25"/>
          <p:cNvCxnSpPr>
            <a:stCxn id="23" idx="2"/>
            <a:endCxn id="21" idx="6"/>
          </p:cNvCxnSpPr>
          <p:nvPr/>
        </p:nvCxnSpPr>
        <p:spPr bwMode="auto">
          <a:xfrm flipH="1" flipV="1">
            <a:off x="3962400" y="1600200"/>
            <a:ext cx="1066800" cy="381000"/>
          </a:xfrm>
          <a:prstGeom prst="straightConnector1">
            <a:avLst/>
          </a:prstGeom>
          <a:noFill/>
          <a:ln w="38100" cap="flat" cmpd="sng" algn="ctr">
            <a:solidFill>
              <a:srgbClr val="4F81BD"/>
            </a:solidFill>
            <a:prstDash val="solid"/>
            <a:round/>
            <a:headEnd type="none"/>
            <a:tailEnd type="arrow"/>
          </a:ln>
          <a:effectLst/>
        </p:spPr>
      </p:cxnSp>
      <p:cxnSp>
        <p:nvCxnSpPr>
          <p:cNvPr id="27" name="Straight Arrow Connector 26"/>
          <p:cNvCxnSpPr>
            <a:stCxn id="21" idx="6"/>
            <a:endCxn id="24" idx="2"/>
          </p:cNvCxnSpPr>
          <p:nvPr/>
        </p:nvCxnSpPr>
        <p:spPr bwMode="auto">
          <a:xfrm flipV="1">
            <a:off x="3962400" y="1143000"/>
            <a:ext cx="1066800" cy="457200"/>
          </a:xfrm>
          <a:prstGeom prst="straightConnector1">
            <a:avLst/>
          </a:prstGeom>
          <a:noFill/>
          <a:ln w="38100" cap="flat" cmpd="sng" algn="ctr">
            <a:solidFill>
              <a:srgbClr val="4F81BD"/>
            </a:solidFill>
            <a:prstDash val="solid"/>
            <a:round/>
            <a:headEnd type="arrow"/>
            <a:tailEnd type="none"/>
          </a:ln>
          <a:effectLst/>
        </p:spPr>
      </p:cxnSp>
      <p:sp>
        <p:nvSpPr>
          <p:cNvPr id="2" name="TextBox 1"/>
          <p:cNvSpPr txBox="1"/>
          <p:nvPr/>
        </p:nvSpPr>
        <p:spPr>
          <a:xfrm>
            <a:off x="2289269" y="3402500"/>
            <a:ext cx="4130800"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smtClean="0"/>
              <a:t>For sufficient performance, millions of random accesses / second would be needed. Even for SSD, this is too much.</a:t>
            </a:r>
            <a:endParaRPr lang="en-US" sz="2400" dirty="0"/>
          </a:p>
        </p:txBody>
      </p:sp>
      <p:sp>
        <p:nvSpPr>
          <p:cNvPr id="28"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Trebuchet MS"/>
              </a:rPr>
              <a:t>84/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ustDataLst>
      <p:tags r:id="rId1"/>
    </p:custDataLst>
    <p:extLst>
      <p:ext uri="{BB962C8B-B14F-4D97-AF65-F5344CB8AC3E}">
        <p14:creationId xmlns:p14="http://schemas.microsoft.com/office/powerpoint/2010/main" val="3480097394"/>
      </p:ext>
    </p:extLst>
  </p:cSld>
  <p:clrMapOvr>
    <a:masterClrMapping/>
  </p:clrMapOvr>
  <mc:AlternateContent xmlns:mc="http://schemas.openxmlformats.org/markup-compatibility/2006" xmlns:p14="http://schemas.microsoft.com/office/powerpoint/2010/main">
    <mc:Choice Requires="p14">
      <p:transition spd="slow" p14:dur="2000" advTm="83608"/>
    </mc:Choice>
    <mc:Fallback xmlns="">
      <p:transition spd="slow" advTm="83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2" grpId="1" animBg="1"/>
      <p:bldP spid="13" grpId="0" animBg="1"/>
      <p:bldP spid="14" grpId="0" animBg="1"/>
      <p:bldP spid="16" grpId="0" build="p"/>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Parallel Sliding Windows: Phases</a:t>
            </a:r>
            <a:endParaRPr lang="en-US" b="1"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PSW processes the graph one </a:t>
            </a:r>
            <a:r>
              <a:rPr lang="en-US" b="1" dirty="0" smtClean="0"/>
              <a:t>sub-graph </a:t>
            </a:r>
            <a:r>
              <a:rPr lang="en-US" dirty="0" smtClean="0"/>
              <a:t>a time:</a:t>
            </a:r>
          </a:p>
          <a:p>
            <a:endParaRPr lang="en-US" dirty="0"/>
          </a:p>
          <a:p>
            <a:endParaRPr lang="en-US" dirty="0" smtClean="0"/>
          </a:p>
          <a:p>
            <a:endParaRPr lang="en-US" dirty="0"/>
          </a:p>
          <a:p>
            <a:pPr marL="571500" indent="-514350"/>
            <a:r>
              <a:rPr lang="en-US" dirty="0" smtClean="0"/>
              <a:t>In one </a:t>
            </a:r>
            <a:r>
              <a:rPr lang="en-US" b="1" dirty="0" smtClean="0"/>
              <a:t>iteration</a:t>
            </a:r>
            <a:r>
              <a:rPr lang="en-US" dirty="0" smtClean="0"/>
              <a:t>, the whole graph is processed.</a:t>
            </a:r>
          </a:p>
          <a:p>
            <a:pPr marL="971550" lvl="1" indent="-514350"/>
            <a:r>
              <a:rPr lang="en-US" dirty="0" smtClean="0"/>
              <a:t>And typically, next iteration is started.</a:t>
            </a:r>
          </a:p>
          <a:p>
            <a:pPr marL="971550" lvl="1" indent="-514350">
              <a:buFont typeface="+mj-lt"/>
              <a:buAutoNum type="arabicPeriod"/>
            </a:pPr>
            <a:endParaRPr lang="en-US" dirty="0"/>
          </a:p>
          <a:p>
            <a:pPr marL="971550" lvl="1" indent="-514350">
              <a:buFont typeface="+mj-lt"/>
              <a:buAutoNum type="arabicPeriod"/>
            </a:pPr>
            <a:endParaRPr lang="en-US" dirty="0"/>
          </a:p>
        </p:txBody>
      </p:sp>
      <p:graphicFrame>
        <p:nvGraphicFramePr>
          <p:cNvPr id="4" name="Table 3"/>
          <p:cNvGraphicFramePr>
            <a:graphicFrameLocks noGrp="1"/>
          </p:cNvGraphicFramePr>
          <p:nvPr>
            <p:extLst/>
          </p:nvPr>
        </p:nvGraphicFramePr>
        <p:xfrm>
          <a:off x="2149251" y="2921984"/>
          <a:ext cx="1406750" cy="1249734"/>
        </p:xfrm>
        <a:graphic>
          <a:graphicData uri="http://schemas.openxmlformats.org/drawingml/2006/table">
            <a:tbl>
              <a:tblPr firstRow="1" bandRow="1">
                <a:tableStyleId>{5940675A-B579-460E-94D1-54222C63F5DA}</a:tableStyleId>
              </a:tblPr>
              <a:tblGrid>
                <a:gridCol w="1406750"/>
              </a:tblGrid>
              <a:tr h="416578">
                <a:tc>
                  <a:txBody>
                    <a:bodyPr/>
                    <a:lstStyle/>
                    <a:p>
                      <a:r>
                        <a:rPr lang="en-US" sz="1800">
                          <a:latin typeface="Gill Sans MT"/>
                          <a:cs typeface="Gill Sans MT"/>
                        </a:rPr>
                        <a:t>1. Load</a:t>
                      </a:r>
                    </a:p>
                  </a:txBody>
                  <a:tcPr>
                    <a:solidFill>
                      <a:srgbClr val="C0504D"/>
                    </a:solidFill>
                  </a:tcPr>
                </a:tc>
              </a:tr>
              <a:tr h="416578">
                <a:tc>
                  <a:txBody>
                    <a:bodyPr/>
                    <a:lstStyle/>
                    <a:p>
                      <a:r>
                        <a:rPr lang="en-US" sz="1800" dirty="0">
                          <a:latin typeface="Gill Sans MT"/>
                          <a:cs typeface="Gill Sans MT"/>
                        </a:rPr>
                        <a:t>2. Compute</a:t>
                      </a:r>
                    </a:p>
                  </a:txBody>
                  <a:tcPr>
                    <a:solidFill>
                      <a:srgbClr val="FFFF00"/>
                    </a:solidFill>
                  </a:tcPr>
                </a:tc>
              </a:tr>
              <a:tr h="416578">
                <a:tc>
                  <a:txBody>
                    <a:bodyPr/>
                    <a:lstStyle/>
                    <a:p>
                      <a:r>
                        <a:rPr lang="en-US" sz="1800" dirty="0">
                          <a:latin typeface="Gill Sans MT"/>
                          <a:cs typeface="Gill Sans MT"/>
                        </a:rPr>
                        <a:t>3. Write</a:t>
                      </a:r>
                    </a:p>
                  </a:txBody>
                  <a:tcPr>
                    <a:solidFill>
                      <a:srgbClr val="008000"/>
                    </a:solidFill>
                  </a:tcPr>
                </a:tc>
              </a:tr>
            </a:tbl>
          </a:graphicData>
        </a:graphic>
      </p:graphicFrame>
      <p:sp>
        <p:nvSpPr>
          <p:cNvPr id="5"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85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831828652"/>
      </p:ext>
    </p:extLst>
  </p:cSld>
  <p:clrMapOvr>
    <a:masterClrMapping/>
  </p:clrMapOvr>
  <mc:AlternateContent xmlns:mc="http://schemas.openxmlformats.org/markup-compatibility/2006" xmlns:p14="http://schemas.microsoft.com/office/powerpoint/2010/main">
    <mc:Choice Requires="p14">
      <p:transition spd="slow" p14:dur="2000" advTm="25052"/>
    </mc:Choice>
    <mc:Fallback xmlns="">
      <p:transition spd="slow" advTm="25052"/>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ontent Placeholder 2"/>
          <p:cNvSpPr>
            <a:spLocks noGrp="1"/>
          </p:cNvSpPr>
          <p:nvPr>
            <p:ph idx="1"/>
          </p:nvPr>
        </p:nvSpPr>
        <p:spPr>
          <a:xfrm>
            <a:off x="457200" y="1600200"/>
            <a:ext cx="8229600" cy="4525963"/>
          </a:xfrm>
        </p:spPr>
        <p:txBody>
          <a:bodyPr>
            <a:normAutofit/>
          </a:bodyPr>
          <a:lstStyle/>
          <a:p>
            <a:r>
              <a:rPr lang="en-US" sz="2400" dirty="0" smtClean="0"/>
              <a:t>Vertices are numbered from 1 to n</a:t>
            </a:r>
          </a:p>
          <a:p>
            <a:pPr lvl="1"/>
            <a:r>
              <a:rPr lang="en-US" sz="2400" b="1" dirty="0" smtClean="0"/>
              <a:t>P </a:t>
            </a:r>
            <a:r>
              <a:rPr lang="en-US" sz="2400" dirty="0" smtClean="0"/>
              <a:t>intervals, each associated with a </a:t>
            </a:r>
            <a:r>
              <a:rPr lang="en-US" sz="2400" b="1" dirty="0" smtClean="0"/>
              <a:t>shard </a:t>
            </a:r>
            <a:r>
              <a:rPr lang="en-US" sz="2400" dirty="0" smtClean="0"/>
              <a:t>on disk.</a:t>
            </a:r>
            <a:endParaRPr lang="en-US" sz="2400" b="1" dirty="0" smtClean="0"/>
          </a:p>
          <a:p>
            <a:pPr lvl="1"/>
            <a:r>
              <a:rPr lang="en-US" sz="2400" b="1" dirty="0"/>
              <a:t>s</a:t>
            </a:r>
            <a:r>
              <a:rPr lang="en-US" sz="2400" b="1" dirty="0" smtClean="0"/>
              <a:t>ub-graph = </a:t>
            </a:r>
            <a:r>
              <a:rPr lang="en-US" sz="2400" dirty="0" smtClean="0"/>
              <a:t>interval of vertices</a:t>
            </a:r>
            <a:endParaRPr lang="en-US" sz="2000" dirty="0"/>
          </a:p>
        </p:txBody>
      </p:sp>
      <p:sp>
        <p:nvSpPr>
          <p:cNvPr id="2" name="Title 1"/>
          <p:cNvSpPr>
            <a:spLocks noGrp="1"/>
          </p:cNvSpPr>
          <p:nvPr>
            <p:ph type="title"/>
          </p:nvPr>
        </p:nvSpPr>
        <p:spPr>
          <a:xfrm>
            <a:off x="0" y="152400"/>
            <a:ext cx="8229600" cy="1143000"/>
          </a:xfrm>
        </p:spPr>
        <p:txBody>
          <a:bodyPr>
            <a:normAutofit/>
          </a:bodyPr>
          <a:lstStyle/>
          <a:p>
            <a:r>
              <a:rPr lang="en-US" b="1" dirty="0" smtClean="0"/>
              <a:t>PSW:  Shards and Intervals</a:t>
            </a:r>
            <a:endParaRPr lang="en-US" b="1" dirty="0"/>
          </a:p>
        </p:txBody>
      </p:sp>
      <p:grpSp>
        <p:nvGrpSpPr>
          <p:cNvPr id="3" name="Group 4"/>
          <p:cNvGrpSpPr/>
          <p:nvPr/>
        </p:nvGrpSpPr>
        <p:grpSpPr>
          <a:xfrm>
            <a:off x="1862435" y="5368090"/>
            <a:ext cx="1127125" cy="988259"/>
            <a:chOff x="825499" y="2622550"/>
            <a:chExt cx="1127125" cy="988259"/>
          </a:xfrm>
        </p:grpSpPr>
        <p:sp>
          <p:nvSpPr>
            <p:cNvPr id="6" name="Document 5"/>
            <p:cNvSpPr/>
            <p:nvPr/>
          </p:nvSpPr>
          <p:spPr>
            <a:xfrm>
              <a:off x="1054100" y="2622550"/>
              <a:ext cx="520700" cy="618927"/>
            </a:xfrm>
            <a:prstGeom prst="flowChartDocument">
              <a:avLst/>
            </a:prstGeom>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TextBox 6"/>
            <p:cNvSpPr txBox="1"/>
            <p:nvPr/>
          </p:nvSpPr>
          <p:spPr>
            <a:xfrm>
              <a:off x="825499" y="3241477"/>
              <a:ext cx="1127125" cy="369332"/>
            </a:xfrm>
            <a:prstGeom prst="rect">
              <a:avLst/>
            </a:prstGeom>
            <a:noFill/>
          </p:spPr>
          <p:txBody>
            <a:bodyPr wrap="square" rtlCol="0">
              <a:spAutoFit/>
            </a:bodyPr>
            <a:lstStyle/>
            <a:p>
              <a:pPr algn="ctr"/>
              <a:r>
                <a:rPr lang="en-US"/>
                <a:t>shard(1)</a:t>
              </a:r>
            </a:p>
          </p:txBody>
        </p:sp>
      </p:grpSp>
      <p:sp>
        <p:nvSpPr>
          <p:cNvPr id="8" name="Rectangle 7"/>
          <p:cNvSpPr/>
          <p:nvPr/>
        </p:nvSpPr>
        <p:spPr>
          <a:xfrm>
            <a:off x="1744961" y="3850440"/>
            <a:ext cx="5918200" cy="80010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p:cNvSpPr/>
          <p:nvPr/>
        </p:nvSpPr>
        <p:spPr>
          <a:xfrm>
            <a:off x="1744961" y="3850440"/>
            <a:ext cx="1244600" cy="8001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interval(1)</a:t>
            </a:r>
          </a:p>
        </p:txBody>
      </p:sp>
      <p:sp>
        <p:nvSpPr>
          <p:cNvPr id="10" name="Rectangle 9"/>
          <p:cNvSpPr/>
          <p:nvPr/>
        </p:nvSpPr>
        <p:spPr>
          <a:xfrm>
            <a:off x="2989561" y="3850440"/>
            <a:ext cx="1524000" cy="8001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interval(2)</a:t>
            </a:r>
          </a:p>
        </p:txBody>
      </p:sp>
      <p:sp>
        <p:nvSpPr>
          <p:cNvPr id="11" name="Rectangle 10"/>
          <p:cNvSpPr/>
          <p:nvPr/>
        </p:nvSpPr>
        <p:spPr>
          <a:xfrm>
            <a:off x="6424911" y="3850440"/>
            <a:ext cx="1238250" cy="8001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interval(P)</a:t>
            </a:r>
          </a:p>
        </p:txBody>
      </p:sp>
      <p:sp>
        <p:nvSpPr>
          <p:cNvPr id="12" name="Rectangle 11"/>
          <p:cNvSpPr/>
          <p:nvPr/>
        </p:nvSpPr>
        <p:spPr>
          <a:xfrm>
            <a:off x="4513561" y="3850440"/>
            <a:ext cx="1911350" cy="793750"/>
          </a:xfrm>
          <a:prstGeom prst="rect">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 name="Group 12"/>
          <p:cNvGrpSpPr/>
          <p:nvPr/>
        </p:nvGrpSpPr>
        <p:grpSpPr>
          <a:xfrm>
            <a:off x="3246737" y="5368091"/>
            <a:ext cx="1009650" cy="988259"/>
            <a:chOff x="825500" y="2622550"/>
            <a:chExt cx="1009650" cy="988259"/>
          </a:xfrm>
        </p:grpSpPr>
        <p:sp>
          <p:nvSpPr>
            <p:cNvPr id="14" name="Document 13"/>
            <p:cNvSpPr/>
            <p:nvPr/>
          </p:nvSpPr>
          <p:spPr>
            <a:xfrm>
              <a:off x="1054100" y="2622550"/>
              <a:ext cx="520700" cy="618927"/>
            </a:xfrm>
            <a:prstGeom prst="flowChartDocument">
              <a:avLst/>
            </a:prstGeom>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TextBox 14"/>
            <p:cNvSpPr txBox="1"/>
            <p:nvPr/>
          </p:nvSpPr>
          <p:spPr>
            <a:xfrm>
              <a:off x="825500" y="3241477"/>
              <a:ext cx="1009650" cy="369332"/>
            </a:xfrm>
            <a:prstGeom prst="rect">
              <a:avLst/>
            </a:prstGeom>
            <a:noFill/>
          </p:spPr>
          <p:txBody>
            <a:bodyPr wrap="square" rtlCol="0">
              <a:spAutoFit/>
            </a:bodyPr>
            <a:lstStyle/>
            <a:p>
              <a:pPr algn="ctr"/>
              <a:r>
                <a:rPr lang="en-US"/>
                <a:t>shard</a:t>
              </a:r>
              <a:r>
                <a:rPr lang="en-US" sz="1600"/>
                <a:t>(2)</a:t>
              </a:r>
            </a:p>
          </p:txBody>
        </p:sp>
      </p:grpSp>
      <p:grpSp>
        <p:nvGrpSpPr>
          <p:cNvPr id="5" name="Group 15"/>
          <p:cNvGrpSpPr/>
          <p:nvPr/>
        </p:nvGrpSpPr>
        <p:grpSpPr>
          <a:xfrm>
            <a:off x="6539211" y="5368090"/>
            <a:ext cx="1123950" cy="988259"/>
            <a:chOff x="825500" y="2622550"/>
            <a:chExt cx="1123950" cy="988259"/>
          </a:xfrm>
        </p:grpSpPr>
        <p:sp>
          <p:nvSpPr>
            <p:cNvPr id="17" name="Document 16"/>
            <p:cNvSpPr/>
            <p:nvPr/>
          </p:nvSpPr>
          <p:spPr>
            <a:xfrm>
              <a:off x="1054100" y="2622550"/>
              <a:ext cx="520700" cy="618927"/>
            </a:xfrm>
            <a:prstGeom prst="flowChartDocument">
              <a:avLst/>
            </a:prstGeom>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TextBox 17"/>
            <p:cNvSpPr txBox="1"/>
            <p:nvPr/>
          </p:nvSpPr>
          <p:spPr>
            <a:xfrm>
              <a:off x="825500" y="3241477"/>
              <a:ext cx="1123950" cy="369332"/>
            </a:xfrm>
            <a:prstGeom prst="rect">
              <a:avLst/>
            </a:prstGeom>
            <a:noFill/>
          </p:spPr>
          <p:txBody>
            <a:bodyPr wrap="square" rtlCol="0">
              <a:spAutoFit/>
            </a:bodyPr>
            <a:lstStyle/>
            <a:p>
              <a:pPr algn="ctr"/>
              <a:r>
                <a:rPr lang="en-US" dirty="0"/>
                <a:t>shard(P)</a:t>
              </a:r>
            </a:p>
          </p:txBody>
        </p:sp>
      </p:grpSp>
      <p:sp>
        <p:nvSpPr>
          <p:cNvPr id="19" name="TextBox 18"/>
          <p:cNvSpPr txBox="1"/>
          <p:nvPr/>
        </p:nvSpPr>
        <p:spPr>
          <a:xfrm>
            <a:off x="1588439" y="3481108"/>
            <a:ext cx="313044" cy="369332"/>
          </a:xfrm>
          <a:prstGeom prst="rect">
            <a:avLst/>
          </a:prstGeom>
          <a:noFill/>
        </p:spPr>
        <p:txBody>
          <a:bodyPr wrap="none" rtlCol="0">
            <a:spAutoFit/>
          </a:bodyPr>
          <a:lstStyle/>
          <a:p>
            <a:r>
              <a:rPr lang="en-US"/>
              <a:t>1</a:t>
            </a:r>
          </a:p>
        </p:txBody>
      </p:sp>
      <p:sp>
        <p:nvSpPr>
          <p:cNvPr id="20" name="TextBox 19"/>
          <p:cNvSpPr txBox="1"/>
          <p:nvPr/>
        </p:nvSpPr>
        <p:spPr>
          <a:xfrm>
            <a:off x="7433884" y="3481108"/>
            <a:ext cx="305943" cy="369332"/>
          </a:xfrm>
          <a:prstGeom prst="rect">
            <a:avLst/>
          </a:prstGeom>
          <a:noFill/>
        </p:spPr>
        <p:txBody>
          <a:bodyPr wrap="none" rtlCol="0">
            <a:spAutoFit/>
          </a:bodyPr>
          <a:lstStyle/>
          <a:p>
            <a:r>
              <a:rPr lang="en-US" dirty="0" smtClean="0"/>
              <a:t>n</a:t>
            </a:r>
            <a:endParaRPr lang="en-US" dirty="0"/>
          </a:p>
        </p:txBody>
      </p:sp>
      <p:sp>
        <p:nvSpPr>
          <p:cNvPr id="21" name="TextBox 20"/>
          <p:cNvSpPr txBox="1"/>
          <p:nvPr/>
        </p:nvSpPr>
        <p:spPr>
          <a:xfrm>
            <a:off x="2848244" y="3481108"/>
            <a:ext cx="398492" cy="369332"/>
          </a:xfrm>
          <a:prstGeom prst="rect">
            <a:avLst/>
          </a:prstGeom>
          <a:noFill/>
        </p:spPr>
        <p:txBody>
          <a:bodyPr wrap="none" rtlCol="0">
            <a:spAutoFit/>
          </a:bodyPr>
          <a:lstStyle/>
          <a:p>
            <a:r>
              <a:rPr lang="en-US"/>
              <a:t>v</a:t>
            </a:r>
            <a:r>
              <a:rPr lang="en-US" baseline="-25000"/>
              <a:t>1</a:t>
            </a:r>
            <a:endParaRPr lang="en-US"/>
          </a:p>
        </p:txBody>
      </p:sp>
      <p:sp>
        <p:nvSpPr>
          <p:cNvPr id="22" name="TextBox 21"/>
          <p:cNvSpPr txBox="1"/>
          <p:nvPr/>
        </p:nvSpPr>
        <p:spPr>
          <a:xfrm>
            <a:off x="4333365" y="3481108"/>
            <a:ext cx="398492" cy="369332"/>
          </a:xfrm>
          <a:prstGeom prst="rect">
            <a:avLst/>
          </a:prstGeom>
          <a:noFill/>
        </p:spPr>
        <p:txBody>
          <a:bodyPr wrap="none" rtlCol="0">
            <a:spAutoFit/>
          </a:bodyPr>
          <a:lstStyle/>
          <a:p>
            <a:r>
              <a:rPr lang="en-US"/>
              <a:t>v</a:t>
            </a:r>
            <a:r>
              <a:rPr lang="en-US" baseline="-25000"/>
              <a:t>2</a:t>
            </a:r>
            <a:endParaRPr lang="en-US"/>
          </a:p>
        </p:txBody>
      </p:sp>
      <p:cxnSp>
        <p:nvCxnSpPr>
          <p:cNvPr id="23" name="Straight Connector 22"/>
          <p:cNvCxnSpPr>
            <a:stCxn id="9" idx="2"/>
            <a:endCxn id="6" idx="0"/>
          </p:cNvCxnSpPr>
          <p:nvPr/>
        </p:nvCxnSpPr>
        <p:spPr>
          <a:xfrm rot="5400000">
            <a:off x="2000549" y="5001378"/>
            <a:ext cx="717550" cy="15875"/>
          </a:xfrm>
          <a:prstGeom prst="line">
            <a:avLst/>
          </a:prstGeom>
          <a:ln>
            <a:solidFill>
              <a:schemeClr val="tx1"/>
            </a:solidFill>
            <a:headEnd type="oval" w="lg" len="lg"/>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0" idx="2"/>
            <a:endCxn id="14" idx="0"/>
          </p:cNvCxnSpPr>
          <p:nvPr/>
        </p:nvCxnSpPr>
        <p:spPr>
          <a:xfrm rot="5400000">
            <a:off x="3384849" y="5001378"/>
            <a:ext cx="717551" cy="15874"/>
          </a:xfrm>
          <a:prstGeom prst="line">
            <a:avLst/>
          </a:prstGeom>
          <a:ln>
            <a:solidFill>
              <a:schemeClr val="tx1"/>
            </a:solidFill>
            <a:headEnd type="oval" w="lg" len="lg"/>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1" idx="2"/>
            <a:endCxn id="17" idx="0"/>
          </p:cNvCxnSpPr>
          <p:nvPr/>
        </p:nvCxnSpPr>
        <p:spPr>
          <a:xfrm rot="5400000">
            <a:off x="6677324" y="5001378"/>
            <a:ext cx="717550" cy="15875"/>
          </a:xfrm>
          <a:prstGeom prst="line">
            <a:avLst/>
          </a:prstGeom>
          <a:ln>
            <a:solidFill>
              <a:schemeClr val="tx1"/>
            </a:solidFill>
            <a:headEnd type="oval" w="lg" len="lg"/>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100936" y="5614152"/>
            <a:ext cx="895350" cy="1588"/>
          </a:xfrm>
          <a:prstGeom prst="line">
            <a:avLst/>
          </a:prstGeom>
          <a:ln w="79375"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28" name="Footer Placeholder 27"/>
          <p:cNvSpPr>
            <a:spLocks noGrp="1"/>
          </p:cNvSpPr>
          <p:nvPr>
            <p:ph type="ftr" sz="quarter" idx="11"/>
          </p:nvPr>
        </p:nvSpPr>
        <p:spPr/>
        <p:txBody>
          <a:bodyPr/>
          <a:lstStyle/>
          <a:p>
            <a:r>
              <a:rPr lang="en-US" dirty="0" err="1"/>
              <a:t>GraphChi</a:t>
            </a:r>
            <a:r>
              <a:rPr lang="en-US" dirty="0"/>
              <a:t> – </a:t>
            </a:r>
            <a:r>
              <a:rPr lang="en-US" dirty="0" err="1"/>
              <a:t>Aapo</a:t>
            </a:r>
            <a:r>
              <a:rPr lang="en-US" dirty="0"/>
              <a:t> </a:t>
            </a:r>
            <a:r>
              <a:rPr lang="en-US" dirty="0" err="1"/>
              <a:t>Kyrola</a:t>
            </a:r>
            <a:endParaRPr lang="en-US" dirty="0"/>
          </a:p>
        </p:txBody>
      </p:sp>
      <p:graphicFrame>
        <p:nvGraphicFramePr>
          <p:cNvPr id="29" name="Table 28"/>
          <p:cNvGraphicFramePr>
            <a:graphicFrameLocks noGrp="1"/>
          </p:cNvGraphicFramePr>
          <p:nvPr>
            <p:extLst/>
          </p:nvPr>
        </p:nvGraphicFramePr>
        <p:xfrm>
          <a:off x="7433884" y="147266"/>
          <a:ext cx="1546290" cy="1249734"/>
        </p:xfrm>
        <a:graphic>
          <a:graphicData uri="http://schemas.openxmlformats.org/drawingml/2006/table">
            <a:tbl>
              <a:tblPr firstRow="1" bandRow="1">
                <a:tableStyleId>{5940675A-B579-460E-94D1-54222C63F5DA}</a:tableStyleId>
              </a:tblPr>
              <a:tblGrid>
                <a:gridCol w="1546290"/>
              </a:tblGrid>
              <a:tr h="416578">
                <a:tc>
                  <a:txBody>
                    <a:bodyPr/>
                    <a:lstStyle/>
                    <a:p>
                      <a:r>
                        <a:rPr lang="en-US" sz="1800">
                          <a:latin typeface="Gill Sans MT"/>
                          <a:cs typeface="Gill Sans MT"/>
                        </a:rPr>
                        <a:t>1. Load</a:t>
                      </a:r>
                    </a:p>
                  </a:txBody>
                  <a:tcPr>
                    <a:solidFill>
                      <a:srgbClr val="C0504D"/>
                    </a:solidFill>
                  </a:tcPr>
                </a:tc>
              </a:tr>
              <a:tr h="416578">
                <a:tc>
                  <a:txBody>
                    <a:bodyPr/>
                    <a:lstStyle/>
                    <a:p>
                      <a:r>
                        <a:rPr lang="en-US" sz="1800">
                          <a:latin typeface="Gill Sans MT"/>
                          <a:cs typeface="Gill Sans MT"/>
                        </a:rPr>
                        <a:t>2. Compute</a:t>
                      </a:r>
                    </a:p>
                  </a:txBody>
                  <a:tcPr/>
                </a:tc>
              </a:tr>
              <a:tr h="416578">
                <a:tc>
                  <a:txBody>
                    <a:bodyPr/>
                    <a:lstStyle/>
                    <a:p>
                      <a:r>
                        <a:rPr lang="en-US" sz="1800" dirty="0">
                          <a:latin typeface="Gill Sans MT"/>
                          <a:cs typeface="Gill Sans MT"/>
                        </a:rPr>
                        <a:t>3. Write</a:t>
                      </a:r>
                    </a:p>
                  </a:txBody>
                  <a:tcPr/>
                </a:tc>
              </a:tr>
            </a:tbl>
          </a:graphicData>
        </a:graphic>
      </p:graphicFrame>
      <p:sp>
        <p:nvSpPr>
          <p:cNvPr id="30"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86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91987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ppt_y</p:attrName>
                                        </p:attrNameLst>
                                      </p:cBhvr>
                                      <p:tavLst>
                                        <p:tav tm="0">
                                          <p:val>
                                            <p:strVal val="#ppt_y+#ppt_h*1.125000"/>
                                          </p:val>
                                        </p:tav>
                                        <p:tav tm="100000">
                                          <p:val>
                                            <p:strVal val="#ppt_y"/>
                                          </p:val>
                                        </p:tav>
                                      </p:tavLst>
                                    </p:anim>
                                    <p:animEffect transition="in" filter="wipe(up)">
                                      <p:cBhvr>
                                        <p:cTn id="28" dur="500"/>
                                        <p:tgtEl>
                                          <p:spTgt spid="23"/>
                                        </p:tgtEl>
                                      </p:cBhvr>
                                    </p:animEffect>
                                  </p:childTnLst>
                                </p:cTn>
                              </p:par>
                              <p:par>
                                <p:cTn id="29" presetID="1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p:tgtEl>
                                          <p:spTgt spid="3"/>
                                        </p:tgtEl>
                                        <p:attrNameLst>
                                          <p:attrName>ppt_y</p:attrName>
                                        </p:attrNameLst>
                                      </p:cBhvr>
                                      <p:tavLst>
                                        <p:tav tm="0">
                                          <p:val>
                                            <p:strVal val="#ppt_y+#ppt_h*1.125000"/>
                                          </p:val>
                                        </p:tav>
                                        <p:tav tm="100000">
                                          <p:val>
                                            <p:strVal val="#ppt_y"/>
                                          </p:val>
                                        </p:tav>
                                      </p:tavLst>
                                    </p:anim>
                                    <p:animEffect transition="in" filter="wipe(up)">
                                      <p:cBhvr>
                                        <p:cTn id="32" dur="500"/>
                                        <p:tgtEl>
                                          <p:spTgt spid="3"/>
                                        </p:tgtEl>
                                      </p:cBhvr>
                                    </p:animEffect>
                                  </p:childTnLst>
                                </p:cTn>
                              </p:par>
                              <p:par>
                                <p:cTn id="33" presetID="1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p:tgtEl>
                                          <p:spTgt spid="24"/>
                                        </p:tgtEl>
                                        <p:attrNameLst>
                                          <p:attrName>ppt_y</p:attrName>
                                        </p:attrNameLst>
                                      </p:cBhvr>
                                      <p:tavLst>
                                        <p:tav tm="0">
                                          <p:val>
                                            <p:strVal val="#ppt_y+#ppt_h*1.125000"/>
                                          </p:val>
                                        </p:tav>
                                        <p:tav tm="100000">
                                          <p:val>
                                            <p:strVal val="#ppt_y"/>
                                          </p:val>
                                        </p:tav>
                                      </p:tavLst>
                                    </p:anim>
                                    <p:animEffect transition="in" filter="wipe(up)">
                                      <p:cBhvr>
                                        <p:cTn id="36" dur="500"/>
                                        <p:tgtEl>
                                          <p:spTgt spid="24"/>
                                        </p:tgtEl>
                                      </p:cBhvr>
                                    </p:animEffect>
                                  </p:childTnLst>
                                </p:cTn>
                              </p:par>
                              <p:par>
                                <p:cTn id="37" presetID="1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p:tgtEl>
                                          <p:spTgt spid="4"/>
                                        </p:tgtEl>
                                        <p:attrNameLst>
                                          <p:attrName>ppt_y</p:attrName>
                                        </p:attrNameLst>
                                      </p:cBhvr>
                                      <p:tavLst>
                                        <p:tav tm="0">
                                          <p:val>
                                            <p:strVal val="#ppt_y+#ppt_h*1.125000"/>
                                          </p:val>
                                        </p:tav>
                                        <p:tav tm="100000">
                                          <p:val>
                                            <p:strVal val="#ppt_y"/>
                                          </p:val>
                                        </p:tav>
                                      </p:tavLst>
                                    </p:anim>
                                    <p:animEffect transition="in" filter="wipe(up)">
                                      <p:cBhvr>
                                        <p:cTn id="40" dur="500"/>
                                        <p:tgtEl>
                                          <p:spTgt spid="4"/>
                                        </p:tgtEl>
                                      </p:cBhvr>
                                    </p:animEffect>
                                  </p:childTnLst>
                                </p:cTn>
                              </p:par>
                              <p:par>
                                <p:cTn id="41" presetID="1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p:tgtEl>
                                          <p:spTgt spid="25"/>
                                        </p:tgtEl>
                                        <p:attrNameLst>
                                          <p:attrName>ppt_y</p:attrName>
                                        </p:attrNameLst>
                                      </p:cBhvr>
                                      <p:tavLst>
                                        <p:tav tm="0">
                                          <p:val>
                                            <p:strVal val="#ppt_y+#ppt_h*1.125000"/>
                                          </p:val>
                                        </p:tav>
                                        <p:tav tm="100000">
                                          <p:val>
                                            <p:strVal val="#ppt_y"/>
                                          </p:val>
                                        </p:tav>
                                      </p:tavLst>
                                    </p:anim>
                                    <p:animEffect transition="in" filter="wipe(up)">
                                      <p:cBhvr>
                                        <p:cTn id="44" dur="500"/>
                                        <p:tgtEl>
                                          <p:spTgt spid="25"/>
                                        </p:tgtEl>
                                      </p:cBhvr>
                                    </p:animEffect>
                                  </p:childTnLst>
                                </p:cTn>
                              </p:par>
                              <p:par>
                                <p:cTn id="45" presetID="12" presetClass="entr" presetSubtype="4"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p:tgtEl>
                                          <p:spTgt spid="5"/>
                                        </p:tgtEl>
                                        <p:attrNameLst>
                                          <p:attrName>ppt_y</p:attrName>
                                        </p:attrNameLst>
                                      </p:cBhvr>
                                      <p:tavLst>
                                        <p:tav tm="0">
                                          <p:val>
                                            <p:strVal val="#ppt_y+#ppt_h*1.125000"/>
                                          </p:val>
                                        </p:tav>
                                        <p:tav tm="100000">
                                          <p:val>
                                            <p:strVal val="#ppt_y"/>
                                          </p:val>
                                        </p:tav>
                                      </p:tavLst>
                                    </p:anim>
                                    <p:animEffect transition="in" filter="wipe(up)">
                                      <p:cBhvr>
                                        <p:cTn id="48" dur="500"/>
                                        <p:tgtEl>
                                          <p:spTgt spid="5"/>
                                        </p:tgtEl>
                                      </p:cBhvr>
                                    </p:animEffec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1" grpId="0"/>
      <p:bldP spid="2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PSW: Layout</a:t>
            </a:r>
            <a:endParaRPr lang="en-US" b="1" dirty="0"/>
          </a:p>
        </p:txBody>
      </p:sp>
      <p:sp>
        <p:nvSpPr>
          <p:cNvPr id="8" name="TextBox 7"/>
          <p:cNvSpPr txBox="1"/>
          <p:nvPr/>
        </p:nvSpPr>
        <p:spPr>
          <a:xfrm>
            <a:off x="1741814" y="2486878"/>
            <a:ext cx="893506" cy="369332"/>
          </a:xfrm>
          <a:prstGeom prst="rect">
            <a:avLst/>
          </a:prstGeom>
          <a:noFill/>
        </p:spPr>
        <p:txBody>
          <a:bodyPr wrap="none" rtlCol="0">
            <a:spAutoFit/>
          </a:bodyPr>
          <a:lstStyle/>
          <a:p>
            <a:r>
              <a:rPr lang="en-US" dirty="0" smtClean="0">
                <a:solidFill>
                  <a:srgbClr val="FFFFFF"/>
                </a:solidFill>
              </a:rPr>
              <a:t>Shard 1</a:t>
            </a:r>
            <a:endParaRPr lang="en-US" dirty="0">
              <a:solidFill>
                <a:srgbClr val="FFFFFF"/>
              </a:solidFill>
            </a:endParaRPr>
          </a:p>
        </p:txBody>
      </p:sp>
      <p:sp>
        <p:nvSpPr>
          <p:cNvPr id="16" name="TextBox 15"/>
          <p:cNvSpPr txBox="1"/>
          <p:nvPr/>
        </p:nvSpPr>
        <p:spPr>
          <a:xfrm>
            <a:off x="1617157" y="5705325"/>
            <a:ext cx="6475451" cy="400110"/>
          </a:xfrm>
          <a:prstGeom prst="rect">
            <a:avLst/>
          </a:prstGeom>
          <a:noFill/>
        </p:spPr>
        <p:txBody>
          <a:bodyPr wrap="none" rtlCol="0">
            <a:spAutoFit/>
          </a:bodyPr>
          <a:lstStyle/>
          <a:p>
            <a:r>
              <a:rPr lang="en-US" sz="2000" dirty="0" smtClean="0"/>
              <a:t>Shards small enough to fit in memory; balance size of shards</a:t>
            </a:r>
            <a:endParaRPr lang="en-US" sz="2000" dirty="0"/>
          </a:p>
        </p:txBody>
      </p:sp>
      <p:sp>
        <p:nvSpPr>
          <p:cNvPr id="17" name="TextBox 16"/>
          <p:cNvSpPr txBox="1"/>
          <p:nvPr/>
        </p:nvSpPr>
        <p:spPr>
          <a:xfrm>
            <a:off x="921433" y="1212334"/>
            <a:ext cx="5717769" cy="369332"/>
          </a:xfrm>
          <a:prstGeom prst="rect">
            <a:avLst/>
          </a:prstGeom>
          <a:noFill/>
        </p:spPr>
        <p:txBody>
          <a:bodyPr wrap="none" rtlCol="0">
            <a:spAutoFit/>
          </a:bodyPr>
          <a:lstStyle/>
          <a:p>
            <a:r>
              <a:rPr lang="en-US" dirty="0" smtClean="0"/>
              <a:t>Shard: in-edges for </a:t>
            </a:r>
            <a:r>
              <a:rPr lang="en-US" b="1" dirty="0" smtClean="0"/>
              <a:t>interval </a:t>
            </a:r>
            <a:r>
              <a:rPr lang="en-US" dirty="0" smtClean="0"/>
              <a:t>of vertices; sorted by source-id</a:t>
            </a:r>
            <a:endParaRPr lang="en-US" dirty="0"/>
          </a:p>
        </p:txBody>
      </p:sp>
      <p:sp>
        <p:nvSpPr>
          <p:cNvPr id="18" name="TextBox 17"/>
          <p:cNvSpPr txBox="1"/>
          <p:nvPr/>
        </p:nvSpPr>
        <p:spPr>
          <a:xfrm rot="16200000">
            <a:off x="-355070" y="3446538"/>
            <a:ext cx="3006327" cy="707886"/>
          </a:xfrm>
          <a:prstGeom prst="rect">
            <a:avLst/>
          </a:prstGeom>
          <a:noFill/>
        </p:spPr>
        <p:txBody>
          <a:bodyPr wrap="none" rtlCol="0">
            <a:spAutoFit/>
          </a:bodyPr>
          <a:lstStyle/>
          <a:p>
            <a:pPr algn="ctr"/>
            <a:r>
              <a:rPr lang="en-US" sz="2000" dirty="0" smtClean="0"/>
              <a:t>in-edges for vertices 1..100</a:t>
            </a:r>
            <a:br>
              <a:rPr lang="en-US" sz="2000" dirty="0" smtClean="0"/>
            </a:br>
            <a:r>
              <a:rPr lang="en-US" sz="2000" dirty="0" smtClean="0"/>
              <a:t>sorted by </a:t>
            </a:r>
            <a:r>
              <a:rPr lang="en-US" sz="2000" dirty="0" err="1" smtClean="0"/>
              <a:t>source_id</a:t>
            </a:r>
            <a:endParaRPr lang="en-US" sz="2000" dirty="0"/>
          </a:p>
        </p:txBody>
      </p:sp>
      <p:cxnSp>
        <p:nvCxnSpPr>
          <p:cNvPr id="20" name="Straight Arrow Connector 19"/>
          <p:cNvCxnSpPr/>
          <p:nvPr/>
        </p:nvCxnSpPr>
        <p:spPr>
          <a:xfrm>
            <a:off x="681083" y="2297317"/>
            <a:ext cx="0" cy="28743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bwMode="auto">
          <a:xfrm>
            <a:off x="1533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2" name="Rectangle 21"/>
          <p:cNvSpPr/>
          <p:nvPr/>
        </p:nvSpPr>
        <p:spPr bwMode="auto">
          <a:xfrm>
            <a:off x="3438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3" name="Rectangle 22"/>
          <p:cNvSpPr/>
          <p:nvPr/>
        </p:nvSpPr>
        <p:spPr bwMode="auto">
          <a:xfrm>
            <a:off x="5343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4" name="Rectangle 23"/>
          <p:cNvSpPr/>
          <p:nvPr/>
        </p:nvSpPr>
        <p:spPr bwMode="auto">
          <a:xfrm>
            <a:off x="7248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3" name="Group 24"/>
          <p:cNvGrpSpPr/>
          <p:nvPr/>
        </p:nvGrpSpPr>
        <p:grpSpPr>
          <a:xfrm>
            <a:off x="1686202" y="1597620"/>
            <a:ext cx="6863234" cy="646331"/>
            <a:chOff x="1686202" y="1597620"/>
            <a:chExt cx="6863234" cy="646331"/>
          </a:xfrm>
        </p:grpSpPr>
        <p:sp>
          <p:nvSpPr>
            <p:cNvPr id="26" name="TextBox 25"/>
            <p:cNvSpPr txBox="1"/>
            <p:nvPr/>
          </p:nvSpPr>
          <p:spPr>
            <a:xfrm>
              <a:off x="1686202" y="1597620"/>
              <a:ext cx="942310" cy="646331"/>
            </a:xfrm>
            <a:prstGeom prst="rect">
              <a:avLst/>
            </a:prstGeom>
            <a:noFill/>
          </p:spPr>
          <p:txBody>
            <a:bodyPr wrap="none" rtlCol="0">
              <a:spAutoFit/>
            </a:bodyPr>
            <a:lstStyle/>
            <a:p>
              <a:pPr algn="ctr"/>
              <a:r>
                <a:rPr lang="en-US" dirty="0" smtClean="0"/>
                <a:t>Vertices</a:t>
              </a:r>
              <a:br>
                <a:rPr lang="en-US" dirty="0" smtClean="0"/>
              </a:br>
              <a:r>
                <a:rPr lang="en-US" dirty="0" smtClean="0"/>
                <a:t>1..100</a:t>
              </a:r>
              <a:endParaRPr lang="en-US" dirty="0"/>
            </a:p>
          </p:txBody>
        </p:sp>
        <p:sp>
          <p:nvSpPr>
            <p:cNvPr id="27" name="TextBox 26"/>
            <p:cNvSpPr txBox="1"/>
            <p:nvPr/>
          </p:nvSpPr>
          <p:spPr>
            <a:xfrm>
              <a:off x="3560770" y="1597620"/>
              <a:ext cx="1003174" cy="646331"/>
            </a:xfrm>
            <a:prstGeom prst="rect">
              <a:avLst/>
            </a:prstGeom>
            <a:noFill/>
          </p:spPr>
          <p:txBody>
            <a:bodyPr wrap="none" rtlCol="0">
              <a:spAutoFit/>
            </a:bodyPr>
            <a:lstStyle/>
            <a:p>
              <a:pPr algn="ctr"/>
              <a:r>
                <a:rPr lang="en-US" dirty="0" smtClean="0"/>
                <a:t>Vertices</a:t>
              </a:r>
              <a:br>
                <a:rPr lang="en-US" dirty="0" smtClean="0"/>
              </a:br>
              <a:r>
                <a:rPr lang="en-US" dirty="0" smtClean="0"/>
                <a:t>101..700</a:t>
              </a:r>
              <a:endParaRPr lang="en-US" dirty="0"/>
            </a:p>
          </p:txBody>
        </p:sp>
        <p:sp>
          <p:nvSpPr>
            <p:cNvPr id="28" name="TextBox 27"/>
            <p:cNvSpPr txBox="1"/>
            <p:nvPr/>
          </p:nvSpPr>
          <p:spPr>
            <a:xfrm>
              <a:off x="5407273" y="1597620"/>
              <a:ext cx="1120168" cy="646331"/>
            </a:xfrm>
            <a:prstGeom prst="rect">
              <a:avLst/>
            </a:prstGeom>
            <a:noFill/>
          </p:spPr>
          <p:txBody>
            <a:bodyPr wrap="none" rtlCol="0">
              <a:spAutoFit/>
            </a:bodyPr>
            <a:lstStyle/>
            <a:p>
              <a:pPr algn="ctr"/>
              <a:r>
                <a:rPr lang="en-US" dirty="0" smtClean="0"/>
                <a:t>Vertices</a:t>
              </a:r>
              <a:br>
                <a:rPr lang="en-US" dirty="0" smtClean="0"/>
              </a:br>
              <a:r>
                <a:rPr lang="en-US" dirty="0" smtClean="0"/>
                <a:t>701..1000</a:t>
              </a:r>
              <a:endParaRPr lang="en-US" dirty="0"/>
            </a:p>
          </p:txBody>
        </p:sp>
        <p:sp>
          <p:nvSpPr>
            <p:cNvPr id="29" name="TextBox 28"/>
            <p:cNvSpPr txBox="1"/>
            <p:nvPr/>
          </p:nvSpPr>
          <p:spPr>
            <a:xfrm>
              <a:off x="7195279" y="1597620"/>
              <a:ext cx="1354157" cy="646331"/>
            </a:xfrm>
            <a:prstGeom prst="rect">
              <a:avLst/>
            </a:prstGeom>
            <a:noFill/>
          </p:spPr>
          <p:txBody>
            <a:bodyPr wrap="none" rtlCol="0">
              <a:spAutoFit/>
            </a:bodyPr>
            <a:lstStyle/>
            <a:p>
              <a:pPr algn="ctr"/>
              <a:r>
                <a:rPr lang="en-US" dirty="0" smtClean="0"/>
                <a:t>Vertices</a:t>
              </a:r>
              <a:br>
                <a:rPr lang="en-US" dirty="0" smtClean="0"/>
              </a:br>
              <a:r>
                <a:rPr lang="en-US" dirty="0" smtClean="0"/>
                <a:t>1001..10000</a:t>
              </a:r>
              <a:endParaRPr lang="en-US" dirty="0"/>
            </a:p>
          </p:txBody>
        </p:sp>
      </p:grpSp>
      <p:grpSp>
        <p:nvGrpSpPr>
          <p:cNvPr id="4" name="Group 33"/>
          <p:cNvGrpSpPr/>
          <p:nvPr/>
        </p:nvGrpSpPr>
        <p:grpSpPr>
          <a:xfrm>
            <a:off x="1707096" y="2447488"/>
            <a:ext cx="6663812" cy="369332"/>
            <a:chOff x="1707096" y="2447488"/>
            <a:chExt cx="6663812" cy="369332"/>
          </a:xfrm>
        </p:grpSpPr>
        <p:sp>
          <p:nvSpPr>
            <p:cNvPr id="30" name="TextBox 29"/>
            <p:cNvSpPr txBox="1"/>
            <p:nvPr/>
          </p:nvSpPr>
          <p:spPr>
            <a:xfrm>
              <a:off x="3612096" y="2447488"/>
              <a:ext cx="893506" cy="369332"/>
            </a:xfrm>
            <a:prstGeom prst="rect">
              <a:avLst/>
            </a:prstGeom>
            <a:noFill/>
          </p:spPr>
          <p:txBody>
            <a:bodyPr wrap="none" rtlCol="0">
              <a:spAutoFit/>
            </a:bodyPr>
            <a:lstStyle/>
            <a:p>
              <a:r>
                <a:rPr lang="en-US" dirty="0" smtClean="0">
                  <a:solidFill>
                    <a:srgbClr val="FFFFFF"/>
                  </a:solidFill>
                </a:rPr>
                <a:t>Shard 2</a:t>
              </a:r>
              <a:endParaRPr lang="en-US" dirty="0">
                <a:solidFill>
                  <a:srgbClr val="FFFFFF"/>
                </a:solidFill>
              </a:endParaRPr>
            </a:p>
          </p:txBody>
        </p:sp>
        <p:sp>
          <p:nvSpPr>
            <p:cNvPr id="31" name="TextBox 30"/>
            <p:cNvSpPr txBox="1"/>
            <p:nvPr/>
          </p:nvSpPr>
          <p:spPr>
            <a:xfrm>
              <a:off x="5496202" y="2447488"/>
              <a:ext cx="893506" cy="369332"/>
            </a:xfrm>
            <a:prstGeom prst="rect">
              <a:avLst/>
            </a:prstGeom>
            <a:noFill/>
          </p:spPr>
          <p:txBody>
            <a:bodyPr wrap="none" rtlCol="0">
              <a:spAutoFit/>
            </a:bodyPr>
            <a:lstStyle/>
            <a:p>
              <a:r>
                <a:rPr lang="en-US" dirty="0" smtClean="0">
                  <a:solidFill>
                    <a:srgbClr val="FFFFFF"/>
                  </a:solidFill>
                </a:rPr>
                <a:t>Shard 3</a:t>
              </a:r>
            </a:p>
          </p:txBody>
        </p:sp>
        <p:sp>
          <p:nvSpPr>
            <p:cNvPr id="32" name="TextBox 31"/>
            <p:cNvSpPr txBox="1"/>
            <p:nvPr/>
          </p:nvSpPr>
          <p:spPr>
            <a:xfrm>
              <a:off x="7477402" y="2447488"/>
              <a:ext cx="893506" cy="369332"/>
            </a:xfrm>
            <a:prstGeom prst="rect">
              <a:avLst/>
            </a:prstGeom>
            <a:noFill/>
          </p:spPr>
          <p:txBody>
            <a:bodyPr wrap="none" rtlCol="0">
              <a:spAutoFit/>
            </a:bodyPr>
            <a:lstStyle/>
            <a:p>
              <a:r>
                <a:rPr lang="en-US" dirty="0" smtClean="0">
                  <a:solidFill>
                    <a:srgbClr val="FFFFFF"/>
                  </a:solidFill>
                </a:rPr>
                <a:t>Shard 4</a:t>
              </a:r>
              <a:endParaRPr lang="en-US" dirty="0">
                <a:solidFill>
                  <a:srgbClr val="FFFFFF"/>
                </a:solidFill>
              </a:endParaRPr>
            </a:p>
          </p:txBody>
        </p:sp>
        <p:sp>
          <p:nvSpPr>
            <p:cNvPr id="33" name="TextBox 32"/>
            <p:cNvSpPr txBox="1"/>
            <p:nvPr/>
          </p:nvSpPr>
          <p:spPr>
            <a:xfrm>
              <a:off x="1707096" y="2447488"/>
              <a:ext cx="893506" cy="369332"/>
            </a:xfrm>
            <a:prstGeom prst="rect">
              <a:avLst/>
            </a:prstGeom>
            <a:noFill/>
          </p:spPr>
          <p:txBody>
            <a:bodyPr wrap="none" rtlCol="0">
              <a:spAutoFit/>
            </a:bodyPr>
            <a:lstStyle/>
            <a:p>
              <a:r>
                <a:rPr lang="en-US" dirty="0" smtClean="0">
                  <a:solidFill>
                    <a:srgbClr val="FFFFFF"/>
                  </a:solidFill>
                </a:rPr>
                <a:t>Shard 1</a:t>
              </a:r>
              <a:endParaRPr lang="en-US" dirty="0">
                <a:solidFill>
                  <a:srgbClr val="FFFFFF"/>
                </a:solidFill>
              </a:endParaRPr>
            </a:p>
          </p:txBody>
        </p:sp>
      </p:grpSp>
      <p:graphicFrame>
        <p:nvGraphicFramePr>
          <p:cNvPr id="35" name="Table 34"/>
          <p:cNvGraphicFramePr>
            <a:graphicFrameLocks noGrp="1"/>
          </p:cNvGraphicFramePr>
          <p:nvPr>
            <p:extLst/>
          </p:nvPr>
        </p:nvGraphicFramePr>
        <p:xfrm>
          <a:off x="7433884" y="147266"/>
          <a:ext cx="1546290" cy="1249734"/>
        </p:xfrm>
        <a:graphic>
          <a:graphicData uri="http://schemas.openxmlformats.org/drawingml/2006/table">
            <a:tbl>
              <a:tblPr firstRow="1" bandRow="1">
                <a:tableStyleId>{5940675A-B579-460E-94D1-54222C63F5DA}</a:tableStyleId>
              </a:tblPr>
              <a:tblGrid>
                <a:gridCol w="1546290"/>
              </a:tblGrid>
              <a:tr h="416578">
                <a:tc>
                  <a:txBody>
                    <a:bodyPr/>
                    <a:lstStyle/>
                    <a:p>
                      <a:r>
                        <a:rPr lang="en-US" sz="1800">
                          <a:latin typeface="Gill Sans MT"/>
                          <a:cs typeface="Gill Sans MT"/>
                        </a:rPr>
                        <a:t>1. Load</a:t>
                      </a:r>
                    </a:p>
                  </a:txBody>
                  <a:tcPr>
                    <a:solidFill>
                      <a:srgbClr val="C0504D"/>
                    </a:solidFill>
                  </a:tcPr>
                </a:tc>
              </a:tr>
              <a:tr h="416578">
                <a:tc>
                  <a:txBody>
                    <a:bodyPr/>
                    <a:lstStyle/>
                    <a:p>
                      <a:r>
                        <a:rPr lang="en-US" sz="1800">
                          <a:latin typeface="Gill Sans MT"/>
                          <a:cs typeface="Gill Sans MT"/>
                        </a:rPr>
                        <a:t>2. Compute</a:t>
                      </a:r>
                    </a:p>
                  </a:txBody>
                  <a:tcPr/>
                </a:tc>
              </a:tr>
              <a:tr h="416578">
                <a:tc>
                  <a:txBody>
                    <a:bodyPr/>
                    <a:lstStyle/>
                    <a:p>
                      <a:r>
                        <a:rPr lang="en-US" sz="1800" dirty="0">
                          <a:latin typeface="Gill Sans MT"/>
                          <a:cs typeface="Gill Sans MT"/>
                        </a:rPr>
                        <a:t>3. Write</a:t>
                      </a:r>
                    </a:p>
                  </a:txBody>
                  <a:tcPr/>
                </a:tc>
              </a:tr>
            </a:tbl>
          </a:graphicData>
        </a:graphic>
      </p:graphicFrame>
      <p:sp>
        <p:nvSpPr>
          <p:cNvPr id="25"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87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8352523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33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 name="Rectangle 4"/>
          <p:cNvSpPr/>
          <p:nvPr/>
        </p:nvSpPr>
        <p:spPr bwMode="auto">
          <a:xfrm>
            <a:off x="3438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 name="Rectangle 5"/>
          <p:cNvSpPr/>
          <p:nvPr/>
        </p:nvSpPr>
        <p:spPr bwMode="auto">
          <a:xfrm>
            <a:off x="5343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 name="Rectangle 6"/>
          <p:cNvSpPr/>
          <p:nvPr/>
        </p:nvSpPr>
        <p:spPr bwMode="auto">
          <a:xfrm>
            <a:off x="7248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2" name="Group 18"/>
          <p:cNvGrpSpPr/>
          <p:nvPr/>
        </p:nvGrpSpPr>
        <p:grpSpPr>
          <a:xfrm>
            <a:off x="1686202" y="1597620"/>
            <a:ext cx="6863234" cy="646331"/>
            <a:chOff x="1686202" y="1597620"/>
            <a:chExt cx="6863234" cy="646331"/>
          </a:xfrm>
        </p:grpSpPr>
        <p:sp>
          <p:nvSpPr>
            <p:cNvPr id="12" name="TextBox 11"/>
            <p:cNvSpPr txBox="1"/>
            <p:nvPr/>
          </p:nvSpPr>
          <p:spPr>
            <a:xfrm>
              <a:off x="1686202" y="1597620"/>
              <a:ext cx="942310" cy="646331"/>
            </a:xfrm>
            <a:prstGeom prst="rect">
              <a:avLst/>
            </a:prstGeom>
            <a:noFill/>
          </p:spPr>
          <p:txBody>
            <a:bodyPr wrap="none" rtlCol="0">
              <a:spAutoFit/>
            </a:bodyPr>
            <a:lstStyle/>
            <a:p>
              <a:pPr algn="ctr"/>
              <a:r>
                <a:rPr lang="en-US" dirty="0" smtClean="0"/>
                <a:t>Vertices</a:t>
              </a:r>
              <a:br>
                <a:rPr lang="en-US" dirty="0" smtClean="0"/>
              </a:br>
              <a:r>
                <a:rPr lang="en-US" dirty="0" smtClean="0"/>
                <a:t>1..100</a:t>
              </a:r>
              <a:endParaRPr lang="en-US" dirty="0"/>
            </a:p>
          </p:txBody>
        </p:sp>
        <p:sp>
          <p:nvSpPr>
            <p:cNvPr id="13" name="TextBox 12"/>
            <p:cNvSpPr txBox="1"/>
            <p:nvPr/>
          </p:nvSpPr>
          <p:spPr>
            <a:xfrm>
              <a:off x="3560770" y="1597620"/>
              <a:ext cx="1003174" cy="646331"/>
            </a:xfrm>
            <a:prstGeom prst="rect">
              <a:avLst/>
            </a:prstGeom>
            <a:noFill/>
          </p:spPr>
          <p:txBody>
            <a:bodyPr wrap="none" rtlCol="0">
              <a:spAutoFit/>
            </a:bodyPr>
            <a:lstStyle/>
            <a:p>
              <a:pPr algn="ctr"/>
              <a:r>
                <a:rPr lang="en-US" dirty="0" smtClean="0"/>
                <a:t>Vertices</a:t>
              </a:r>
              <a:br>
                <a:rPr lang="en-US" dirty="0" smtClean="0"/>
              </a:br>
              <a:r>
                <a:rPr lang="en-US" dirty="0" smtClean="0"/>
                <a:t>101..700</a:t>
              </a:r>
              <a:endParaRPr lang="en-US" dirty="0"/>
            </a:p>
          </p:txBody>
        </p:sp>
        <p:sp>
          <p:nvSpPr>
            <p:cNvPr id="14" name="TextBox 13"/>
            <p:cNvSpPr txBox="1"/>
            <p:nvPr/>
          </p:nvSpPr>
          <p:spPr>
            <a:xfrm>
              <a:off x="5407273" y="1597620"/>
              <a:ext cx="1120168" cy="646331"/>
            </a:xfrm>
            <a:prstGeom prst="rect">
              <a:avLst/>
            </a:prstGeom>
            <a:noFill/>
          </p:spPr>
          <p:txBody>
            <a:bodyPr wrap="none" rtlCol="0">
              <a:spAutoFit/>
            </a:bodyPr>
            <a:lstStyle/>
            <a:p>
              <a:pPr algn="ctr"/>
              <a:r>
                <a:rPr lang="en-US" dirty="0" smtClean="0"/>
                <a:t>Vertices</a:t>
              </a:r>
              <a:br>
                <a:rPr lang="en-US" dirty="0" smtClean="0"/>
              </a:br>
              <a:r>
                <a:rPr lang="en-US" dirty="0" smtClean="0"/>
                <a:t>701..1000</a:t>
              </a:r>
              <a:endParaRPr lang="en-US" dirty="0"/>
            </a:p>
          </p:txBody>
        </p:sp>
        <p:sp>
          <p:nvSpPr>
            <p:cNvPr id="15" name="TextBox 14"/>
            <p:cNvSpPr txBox="1"/>
            <p:nvPr/>
          </p:nvSpPr>
          <p:spPr>
            <a:xfrm>
              <a:off x="7195279" y="1597620"/>
              <a:ext cx="1354157" cy="646331"/>
            </a:xfrm>
            <a:prstGeom prst="rect">
              <a:avLst/>
            </a:prstGeom>
            <a:noFill/>
          </p:spPr>
          <p:txBody>
            <a:bodyPr wrap="none" rtlCol="0">
              <a:spAutoFit/>
            </a:bodyPr>
            <a:lstStyle/>
            <a:p>
              <a:pPr algn="ctr"/>
              <a:r>
                <a:rPr lang="en-US" dirty="0" smtClean="0"/>
                <a:t>Vertices</a:t>
              </a:r>
              <a:br>
                <a:rPr lang="en-US" dirty="0" smtClean="0"/>
              </a:br>
              <a:r>
                <a:rPr lang="en-US" dirty="0" smtClean="0"/>
                <a:t>1001..10000</a:t>
              </a:r>
              <a:endParaRPr lang="en-US" dirty="0"/>
            </a:p>
          </p:txBody>
        </p:sp>
      </p:grpSp>
      <p:grpSp>
        <p:nvGrpSpPr>
          <p:cNvPr id="17" name="Group 22"/>
          <p:cNvGrpSpPr/>
          <p:nvPr/>
        </p:nvGrpSpPr>
        <p:grpSpPr>
          <a:xfrm>
            <a:off x="228720" y="3478462"/>
            <a:ext cx="2273128" cy="2838935"/>
            <a:chOff x="228720" y="3935662"/>
            <a:chExt cx="2273128" cy="2838935"/>
          </a:xfrm>
        </p:grpSpPr>
        <p:sp>
          <p:nvSpPr>
            <p:cNvPr id="3" name="TextBox 2"/>
            <p:cNvSpPr txBox="1"/>
            <p:nvPr/>
          </p:nvSpPr>
          <p:spPr>
            <a:xfrm>
              <a:off x="228720" y="5943600"/>
              <a:ext cx="2273128" cy="830997"/>
            </a:xfrm>
            <a:prstGeom prst="rect">
              <a:avLst/>
            </a:prstGeom>
            <a:noFill/>
          </p:spPr>
          <p:txBody>
            <a:bodyPr wrap="none" rtlCol="0">
              <a:spAutoFit/>
            </a:bodyPr>
            <a:lstStyle/>
            <a:p>
              <a:pPr algn="ctr"/>
              <a:r>
                <a:rPr lang="en-US" sz="2400" dirty="0" smtClean="0"/>
                <a:t>Load all in-edges</a:t>
              </a:r>
              <a:br>
                <a:rPr lang="en-US" sz="2400" dirty="0" smtClean="0"/>
              </a:br>
              <a:r>
                <a:rPr lang="en-US" sz="2400" dirty="0" smtClean="0"/>
                <a:t>in memory </a:t>
              </a:r>
              <a:endParaRPr lang="en-US" sz="2400" dirty="0"/>
            </a:p>
          </p:txBody>
        </p:sp>
        <p:cxnSp>
          <p:nvCxnSpPr>
            <p:cNvPr id="20" name="Straight Arrow Connector 19"/>
            <p:cNvCxnSpPr>
              <a:stCxn id="3" idx="0"/>
            </p:cNvCxnSpPr>
            <p:nvPr/>
          </p:nvCxnSpPr>
          <p:spPr bwMode="auto">
            <a:xfrm flipV="1">
              <a:off x="1365284" y="3935662"/>
              <a:ext cx="788565" cy="2007938"/>
            </a:xfrm>
            <a:prstGeom prst="straightConnector1">
              <a:avLst/>
            </a:prstGeom>
            <a:noFill/>
            <a:ln w="38100" cap="flat" cmpd="sng" algn="ctr">
              <a:solidFill>
                <a:schemeClr val="accent1"/>
              </a:solidFill>
              <a:prstDash val="solid"/>
              <a:round/>
              <a:headEnd type="none" w="med" len="med"/>
              <a:tailEnd type="arrow"/>
            </a:ln>
            <a:effectLst/>
          </p:spPr>
        </p:cxnSp>
      </p:grpSp>
      <p:sp>
        <p:nvSpPr>
          <p:cNvPr id="22" name="TextBox 21"/>
          <p:cNvSpPr txBox="1"/>
          <p:nvPr/>
        </p:nvSpPr>
        <p:spPr>
          <a:xfrm>
            <a:off x="685800" y="1156028"/>
            <a:ext cx="4423657" cy="461665"/>
          </a:xfrm>
          <a:prstGeom prst="rect">
            <a:avLst/>
          </a:prstGeom>
          <a:noFill/>
        </p:spPr>
        <p:txBody>
          <a:bodyPr wrap="none" rtlCol="0">
            <a:spAutoFit/>
          </a:bodyPr>
          <a:lstStyle/>
          <a:p>
            <a:r>
              <a:rPr lang="en-US" sz="2400" b="1" dirty="0" smtClean="0"/>
              <a:t>Load </a:t>
            </a:r>
            <a:r>
              <a:rPr lang="en-US" sz="2400" b="1" dirty="0" err="1" smtClean="0"/>
              <a:t>subgraph</a:t>
            </a:r>
            <a:r>
              <a:rPr lang="en-US" sz="2400" b="1" dirty="0" smtClean="0"/>
              <a:t> for vertices 1..100</a:t>
            </a:r>
            <a:endParaRPr lang="en-US" sz="2400" b="1" dirty="0"/>
          </a:p>
        </p:txBody>
      </p:sp>
      <p:sp>
        <p:nvSpPr>
          <p:cNvPr id="24" name="TextBox 23"/>
          <p:cNvSpPr txBox="1"/>
          <p:nvPr/>
        </p:nvSpPr>
        <p:spPr>
          <a:xfrm>
            <a:off x="2652409" y="5631055"/>
            <a:ext cx="6126547" cy="9541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dirty="0" smtClean="0"/>
              <a:t>What about out-edges? </a:t>
            </a:r>
          </a:p>
          <a:p>
            <a:r>
              <a:rPr lang="en-US" sz="2800" dirty="0" smtClean="0"/>
              <a:t>      Arranged in sequence in other shards</a:t>
            </a:r>
            <a:endParaRPr lang="en-US" sz="2800" dirty="0"/>
          </a:p>
        </p:txBody>
      </p:sp>
      <p:sp>
        <p:nvSpPr>
          <p:cNvPr id="25" name="Rectangle 24"/>
          <p:cNvSpPr/>
          <p:nvPr/>
        </p:nvSpPr>
        <p:spPr bwMode="auto">
          <a:xfrm>
            <a:off x="3408024" y="2283420"/>
            <a:ext cx="1371600" cy="6858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 name="TextBox 8"/>
          <p:cNvSpPr txBox="1"/>
          <p:nvPr/>
        </p:nvSpPr>
        <p:spPr>
          <a:xfrm>
            <a:off x="3612096" y="2447488"/>
            <a:ext cx="893506" cy="369332"/>
          </a:xfrm>
          <a:prstGeom prst="rect">
            <a:avLst/>
          </a:prstGeom>
          <a:noFill/>
        </p:spPr>
        <p:txBody>
          <a:bodyPr wrap="none" rtlCol="0">
            <a:spAutoFit/>
          </a:bodyPr>
          <a:lstStyle/>
          <a:p>
            <a:r>
              <a:rPr lang="en-US" dirty="0" smtClean="0">
                <a:solidFill>
                  <a:srgbClr val="FFFFFF"/>
                </a:solidFill>
              </a:rPr>
              <a:t>Shard 2</a:t>
            </a:r>
            <a:endParaRPr lang="en-US" dirty="0">
              <a:solidFill>
                <a:srgbClr val="FFFFFF"/>
              </a:solidFill>
            </a:endParaRPr>
          </a:p>
        </p:txBody>
      </p:sp>
      <p:sp>
        <p:nvSpPr>
          <p:cNvPr id="26" name="Rectangle 25"/>
          <p:cNvSpPr/>
          <p:nvPr/>
        </p:nvSpPr>
        <p:spPr bwMode="auto">
          <a:xfrm>
            <a:off x="5313024" y="2283420"/>
            <a:ext cx="1371600" cy="9144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7" name="Rectangle 26"/>
          <p:cNvSpPr/>
          <p:nvPr/>
        </p:nvSpPr>
        <p:spPr bwMode="auto">
          <a:xfrm>
            <a:off x="7218024" y="2283420"/>
            <a:ext cx="1371600" cy="5334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 name="TextBox 9"/>
          <p:cNvSpPr txBox="1"/>
          <p:nvPr/>
        </p:nvSpPr>
        <p:spPr>
          <a:xfrm>
            <a:off x="5496202" y="2447488"/>
            <a:ext cx="893506" cy="369332"/>
          </a:xfrm>
          <a:prstGeom prst="rect">
            <a:avLst/>
          </a:prstGeom>
          <a:noFill/>
        </p:spPr>
        <p:txBody>
          <a:bodyPr wrap="none" rtlCol="0">
            <a:spAutoFit/>
          </a:bodyPr>
          <a:lstStyle/>
          <a:p>
            <a:r>
              <a:rPr lang="en-US" dirty="0" smtClean="0">
                <a:solidFill>
                  <a:srgbClr val="FFFFFF"/>
                </a:solidFill>
              </a:rPr>
              <a:t>Shard 3</a:t>
            </a:r>
          </a:p>
        </p:txBody>
      </p:sp>
      <p:sp>
        <p:nvSpPr>
          <p:cNvPr id="29" name="Rectangle 28"/>
          <p:cNvSpPr/>
          <p:nvPr/>
        </p:nvSpPr>
        <p:spPr bwMode="auto">
          <a:xfrm>
            <a:off x="1504865" y="2264986"/>
            <a:ext cx="1371600" cy="914400"/>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 name="TextBox 10"/>
          <p:cNvSpPr txBox="1"/>
          <p:nvPr/>
        </p:nvSpPr>
        <p:spPr>
          <a:xfrm>
            <a:off x="7477402" y="2447488"/>
            <a:ext cx="893506" cy="369332"/>
          </a:xfrm>
          <a:prstGeom prst="rect">
            <a:avLst/>
          </a:prstGeom>
          <a:noFill/>
        </p:spPr>
        <p:txBody>
          <a:bodyPr wrap="none" rtlCol="0">
            <a:spAutoFit/>
          </a:bodyPr>
          <a:lstStyle/>
          <a:p>
            <a:r>
              <a:rPr lang="en-US" dirty="0" smtClean="0">
                <a:solidFill>
                  <a:srgbClr val="FFFFFF"/>
                </a:solidFill>
              </a:rPr>
              <a:t>Shard 4</a:t>
            </a:r>
            <a:endParaRPr lang="en-US" dirty="0">
              <a:solidFill>
                <a:srgbClr val="FFFFFF"/>
              </a:solidFill>
            </a:endParaRPr>
          </a:p>
        </p:txBody>
      </p:sp>
      <p:sp>
        <p:nvSpPr>
          <p:cNvPr id="16" name="Title 15"/>
          <p:cNvSpPr>
            <a:spLocks noGrp="1"/>
          </p:cNvSpPr>
          <p:nvPr>
            <p:ph type="title"/>
          </p:nvPr>
        </p:nvSpPr>
        <p:spPr>
          <a:xfrm>
            <a:off x="76200" y="0"/>
            <a:ext cx="8229600" cy="1143000"/>
          </a:xfrm>
        </p:spPr>
        <p:txBody>
          <a:bodyPr/>
          <a:lstStyle/>
          <a:p>
            <a:r>
              <a:rPr lang="en-US" b="1" dirty="0" smtClean="0"/>
              <a:t>PSW: Loading Sub-graph</a:t>
            </a:r>
            <a:endParaRPr lang="en-US" b="1" dirty="0"/>
          </a:p>
        </p:txBody>
      </p:sp>
      <p:sp>
        <p:nvSpPr>
          <p:cNvPr id="8" name="TextBox 7"/>
          <p:cNvSpPr txBox="1"/>
          <p:nvPr/>
        </p:nvSpPr>
        <p:spPr>
          <a:xfrm>
            <a:off x="1707096" y="2447488"/>
            <a:ext cx="893506" cy="369332"/>
          </a:xfrm>
          <a:prstGeom prst="rect">
            <a:avLst/>
          </a:prstGeom>
          <a:noFill/>
        </p:spPr>
        <p:txBody>
          <a:bodyPr wrap="none" rtlCol="0">
            <a:spAutoFit/>
          </a:bodyPr>
          <a:lstStyle/>
          <a:p>
            <a:r>
              <a:rPr lang="en-US" dirty="0" smtClean="0">
                <a:solidFill>
                  <a:srgbClr val="FFFFFF"/>
                </a:solidFill>
              </a:rPr>
              <a:t>Shard 1</a:t>
            </a:r>
            <a:endParaRPr lang="en-US" dirty="0">
              <a:solidFill>
                <a:srgbClr val="FFFFFF"/>
              </a:solidFill>
            </a:endParaRPr>
          </a:p>
        </p:txBody>
      </p:sp>
      <p:sp>
        <p:nvSpPr>
          <p:cNvPr id="30" name="TextBox 29"/>
          <p:cNvSpPr txBox="1"/>
          <p:nvPr/>
        </p:nvSpPr>
        <p:spPr>
          <a:xfrm rot="16200000">
            <a:off x="-355070" y="3446538"/>
            <a:ext cx="3006327" cy="707886"/>
          </a:xfrm>
          <a:prstGeom prst="rect">
            <a:avLst/>
          </a:prstGeom>
          <a:noFill/>
        </p:spPr>
        <p:txBody>
          <a:bodyPr wrap="none" rtlCol="0">
            <a:spAutoFit/>
          </a:bodyPr>
          <a:lstStyle/>
          <a:p>
            <a:pPr algn="ctr"/>
            <a:r>
              <a:rPr lang="en-US" sz="2000" dirty="0" smtClean="0"/>
              <a:t>in-edges for vertices 1..100</a:t>
            </a:r>
            <a:br>
              <a:rPr lang="en-US" sz="2000" dirty="0" smtClean="0"/>
            </a:br>
            <a:r>
              <a:rPr lang="en-US" sz="2000" dirty="0" smtClean="0"/>
              <a:t>sorted by </a:t>
            </a:r>
            <a:r>
              <a:rPr lang="en-US" sz="2000" dirty="0" err="1" smtClean="0"/>
              <a:t>source_id</a:t>
            </a:r>
            <a:endParaRPr lang="en-US" sz="2000" dirty="0"/>
          </a:p>
        </p:txBody>
      </p:sp>
      <p:cxnSp>
        <p:nvCxnSpPr>
          <p:cNvPr id="31" name="Straight Arrow Connector 30"/>
          <p:cNvCxnSpPr/>
          <p:nvPr/>
        </p:nvCxnSpPr>
        <p:spPr>
          <a:xfrm>
            <a:off x="681083" y="2297317"/>
            <a:ext cx="0" cy="28743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2" name="Table 31"/>
          <p:cNvGraphicFramePr>
            <a:graphicFrameLocks noGrp="1"/>
          </p:cNvGraphicFramePr>
          <p:nvPr>
            <p:extLst/>
          </p:nvPr>
        </p:nvGraphicFramePr>
        <p:xfrm>
          <a:off x="7433884" y="147266"/>
          <a:ext cx="1546290" cy="1249734"/>
        </p:xfrm>
        <a:graphic>
          <a:graphicData uri="http://schemas.openxmlformats.org/drawingml/2006/table">
            <a:tbl>
              <a:tblPr firstRow="1" bandRow="1">
                <a:tableStyleId>{5940675A-B579-460E-94D1-54222C63F5DA}</a:tableStyleId>
              </a:tblPr>
              <a:tblGrid>
                <a:gridCol w="1546290"/>
              </a:tblGrid>
              <a:tr h="416578">
                <a:tc>
                  <a:txBody>
                    <a:bodyPr/>
                    <a:lstStyle/>
                    <a:p>
                      <a:r>
                        <a:rPr lang="en-US" sz="1800" dirty="0">
                          <a:latin typeface="Gill Sans MT"/>
                          <a:cs typeface="Gill Sans MT"/>
                        </a:rPr>
                        <a:t>1. Load</a:t>
                      </a:r>
                    </a:p>
                  </a:txBody>
                  <a:tcPr>
                    <a:solidFill>
                      <a:srgbClr val="C0504D"/>
                    </a:solidFill>
                  </a:tcPr>
                </a:tc>
              </a:tr>
              <a:tr h="416578">
                <a:tc>
                  <a:txBody>
                    <a:bodyPr/>
                    <a:lstStyle/>
                    <a:p>
                      <a:r>
                        <a:rPr lang="en-US" sz="1800">
                          <a:latin typeface="Gill Sans MT"/>
                          <a:cs typeface="Gill Sans MT"/>
                        </a:rPr>
                        <a:t>2. Compute</a:t>
                      </a:r>
                    </a:p>
                  </a:txBody>
                  <a:tcPr/>
                </a:tc>
              </a:tr>
              <a:tr h="416578">
                <a:tc>
                  <a:txBody>
                    <a:bodyPr/>
                    <a:lstStyle/>
                    <a:p>
                      <a:r>
                        <a:rPr lang="en-US" sz="1800" dirty="0">
                          <a:latin typeface="Gill Sans MT"/>
                          <a:cs typeface="Gill Sans MT"/>
                        </a:rPr>
                        <a:t>3. Write</a:t>
                      </a:r>
                    </a:p>
                  </a:txBody>
                  <a:tcPr/>
                </a:tc>
              </a:tr>
            </a:tbl>
          </a:graphicData>
        </a:graphic>
      </p:graphicFrame>
    </p:spTree>
    <p:extLst>
      <p:ext uri="{BB962C8B-B14F-4D97-AF65-F5344CB8AC3E}">
        <p14:creationId xmlns:p14="http://schemas.microsoft.com/office/powerpoint/2010/main" val="260043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2000" fill="hold"/>
                                        <p:tgtEl>
                                          <p:spTgt spid="4"/>
                                        </p:tgtEl>
                                        <p:attrNameLst>
                                          <p:attrName>fillcolor</p:attrName>
                                        </p:attrNameLst>
                                      </p:cBhvr>
                                      <p:to>
                                        <a:schemeClr val="accent2"/>
                                      </p:to>
                                    </p:animClr>
                                    <p:set>
                                      <p:cBhvr>
                                        <p:cTn id="11" dur="2000" fill="hold"/>
                                        <p:tgtEl>
                                          <p:spTgt spid="4"/>
                                        </p:tgtEl>
                                        <p:attrNameLst>
                                          <p:attrName>fill.type</p:attrName>
                                        </p:attrNameLst>
                                      </p:cBhvr>
                                      <p:to>
                                        <p:strVal val="solid"/>
                                      </p:to>
                                    </p:set>
                                    <p:set>
                                      <p:cBhvr>
                                        <p:cTn id="12" dur="2000" fill="hold"/>
                                        <p:tgtEl>
                                          <p:spTgt spid="4"/>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animBg="1"/>
      <p:bldP spid="25" grpId="0" animBg="1"/>
      <p:bldP spid="26" grpId="0" animBg="1"/>
      <p:bldP spid="27" grpId="0" animBg="1"/>
      <p:bldP spid="2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33802" y="2283420"/>
            <a:ext cx="1295400" cy="30480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 name="Rectangle 4"/>
          <p:cNvSpPr/>
          <p:nvPr/>
        </p:nvSpPr>
        <p:spPr bwMode="auto">
          <a:xfrm>
            <a:off x="3438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 name="Rectangle 5"/>
          <p:cNvSpPr/>
          <p:nvPr/>
        </p:nvSpPr>
        <p:spPr bwMode="auto">
          <a:xfrm>
            <a:off x="5343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 name="Rectangle 6"/>
          <p:cNvSpPr/>
          <p:nvPr/>
        </p:nvSpPr>
        <p:spPr bwMode="auto">
          <a:xfrm>
            <a:off x="7248802" y="2283420"/>
            <a:ext cx="1295400" cy="3048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 name="TextBox 7"/>
          <p:cNvSpPr txBox="1"/>
          <p:nvPr/>
        </p:nvSpPr>
        <p:spPr>
          <a:xfrm>
            <a:off x="1707096" y="2447488"/>
            <a:ext cx="893506" cy="369332"/>
          </a:xfrm>
          <a:prstGeom prst="rect">
            <a:avLst/>
          </a:prstGeom>
          <a:noFill/>
        </p:spPr>
        <p:txBody>
          <a:bodyPr wrap="none" rtlCol="0">
            <a:spAutoFit/>
          </a:bodyPr>
          <a:lstStyle/>
          <a:p>
            <a:r>
              <a:rPr lang="en-US" dirty="0" smtClean="0">
                <a:solidFill>
                  <a:srgbClr val="FFFFFF"/>
                </a:solidFill>
              </a:rPr>
              <a:t>Shard 1</a:t>
            </a:r>
            <a:endParaRPr lang="en-US" dirty="0">
              <a:solidFill>
                <a:srgbClr val="FFFFFF"/>
              </a:solidFill>
            </a:endParaRPr>
          </a:p>
        </p:txBody>
      </p:sp>
      <p:grpSp>
        <p:nvGrpSpPr>
          <p:cNvPr id="2" name="Group 22"/>
          <p:cNvGrpSpPr/>
          <p:nvPr/>
        </p:nvGrpSpPr>
        <p:grpSpPr>
          <a:xfrm>
            <a:off x="228720" y="3956981"/>
            <a:ext cx="3830129" cy="2323606"/>
            <a:chOff x="228720" y="4450991"/>
            <a:chExt cx="3830129" cy="2323606"/>
          </a:xfrm>
        </p:grpSpPr>
        <p:sp>
          <p:nvSpPr>
            <p:cNvPr id="3" name="TextBox 2"/>
            <p:cNvSpPr txBox="1"/>
            <p:nvPr/>
          </p:nvSpPr>
          <p:spPr>
            <a:xfrm>
              <a:off x="228720" y="5943600"/>
              <a:ext cx="2273128" cy="830997"/>
            </a:xfrm>
            <a:prstGeom prst="rect">
              <a:avLst/>
            </a:prstGeom>
            <a:noFill/>
          </p:spPr>
          <p:txBody>
            <a:bodyPr wrap="none" rtlCol="0">
              <a:spAutoFit/>
            </a:bodyPr>
            <a:lstStyle/>
            <a:p>
              <a:pPr algn="ctr"/>
              <a:r>
                <a:rPr lang="en-US" sz="2400" dirty="0" smtClean="0">
                  <a:latin typeface="Gill Sans MT"/>
                  <a:cs typeface="Gill Sans MT"/>
                </a:rPr>
                <a:t>Load all in-edges</a:t>
              </a:r>
              <a:br>
                <a:rPr lang="en-US" sz="2400" dirty="0" smtClean="0">
                  <a:latin typeface="Gill Sans MT"/>
                  <a:cs typeface="Gill Sans MT"/>
                </a:rPr>
              </a:br>
              <a:r>
                <a:rPr lang="en-US" sz="2400" dirty="0" smtClean="0">
                  <a:latin typeface="Gill Sans MT"/>
                  <a:cs typeface="Gill Sans MT"/>
                </a:rPr>
                <a:t>in memory </a:t>
              </a:r>
              <a:endParaRPr lang="en-US" sz="2400" dirty="0">
                <a:latin typeface="Gill Sans MT"/>
                <a:cs typeface="Gill Sans MT"/>
              </a:endParaRPr>
            </a:p>
          </p:txBody>
        </p:sp>
        <p:cxnSp>
          <p:nvCxnSpPr>
            <p:cNvPr id="20" name="Straight Arrow Connector 19"/>
            <p:cNvCxnSpPr>
              <a:stCxn id="3" idx="0"/>
            </p:cNvCxnSpPr>
            <p:nvPr/>
          </p:nvCxnSpPr>
          <p:spPr bwMode="auto">
            <a:xfrm flipV="1">
              <a:off x="1365284" y="4450991"/>
              <a:ext cx="2693565" cy="1492609"/>
            </a:xfrm>
            <a:prstGeom prst="straightConnector1">
              <a:avLst/>
            </a:prstGeom>
            <a:noFill/>
            <a:ln w="38100" cap="flat" cmpd="sng" algn="ctr">
              <a:solidFill>
                <a:schemeClr val="accent1"/>
              </a:solidFill>
              <a:prstDash val="solid"/>
              <a:round/>
              <a:headEnd type="none" w="med" len="med"/>
              <a:tailEnd type="arrow"/>
            </a:ln>
            <a:effectLst/>
          </p:spPr>
        </p:cxnSp>
      </p:grpSp>
      <p:sp>
        <p:nvSpPr>
          <p:cNvPr id="22" name="TextBox 21"/>
          <p:cNvSpPr txBox="1"/>
          <p:nvPr/>
        </p:nvSpPr>
        <p:spPr>
          <a:xfrm>
            <a:off x="758477" y="1048616"/>
            <a:ext cx="4737194" cy="461665"/>
          </a:xfrm>
          <a:prstGeom prst="rect">
            <a:avLst/>
          </a:prstGeom>
          <a:noFill/>
        </p:spPr>
        <p:txBody>
          <a:bodyPr wrap="none" rtlCol="0">
            <a:spAutoFit/>
          </a:bodyPr>
          <a:lstStyle/>
          <a:p>
            <a:r>
              <a:rPr lang="en-US" sz="2400" b="1" dirty="0" smtClean="0"/>
              <a:t>Load </a:t>
            </a:r>
            <a:r>
              <a:rPr lang="en-US" sz="2400" b="1" dirty="0" err="1" smtClean="0"/>
              <a:t>subgraph</a:t>
            </a:r>
            <a:r>
              <a:rPr lang="en-US" sz="2400" b="1" dirty="0" smtClean="0"/>
              <a:t> for vertices 101..700</a:t>
            </a:r>
            <a:endParaRPr lang="en-US" sz="2400" b="1" dirty="0"/>
          </a:p>
        </p:txBody>
      </p:sp>
      <p:sp>
        <p:nvSpPr>
          <p:cNvPr id="25" name="Rectangle 24"/>
          <p:cNvSpPr/>
          <p:nvPr/>
        </p:nvSpPr>
        <p:spPr bwMode="auto">
          <a:xfrm>
            <a:off x="3408024" y="2283420"/>
            <a:ext cx="1371600" cy="6858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 name="TextBox 8"/>
          <p:cNvSpPr txBox="1"/>
          <p:nvPr/>
        </p:nvSpPr>
        <p:spPr>
          <a:xfrm>
            <a:off x="3612096" y="2447488"/>
            <a:ext cx="893506" cy="369332"/>
          </a:xfrm>
          <a:prstGeom prst="rect">
            <a:avLst/>
          </a:prstGeom>
          <a:noFill/>
        </p:spPr>
        <p:txBody>
          <a:bodyPr wrap="none" rtlCol="0">
            <a:spAutoFit/>
          </a:bodyPr>
          <a:lstStyle/>
          <a:p>
            <a:r>
              <a:rPr lang="en-US" dirty="0" smtClean="0">
                <a:solidFill>
                  <a:srgbClr val="FFFFFF"/>
                </a:solidFill>
              </a:rPr>
              <a:t>Shard 2</a:t>
            </a:r>
            <a:endParaRPr lang="en-US" dirty="0">
              <a:solidFill>
                <a:srgbClr val="FFFFFF"/>
              </a:solidFill>
            </a:endParaRPr>
          </a:p>
        </p:txBody>
      </p:sp>
      <p:sp>
        <p:nvSpPr>
          <p:cNvPr id="26" name="Rectangle 25"/>
          <p:cNvSpPr/>
          <p:nvPr/>
        </p:nvSpPr>
        <p:spPr bwMode="auto">
          <a:xfrm>
            <a:off x="5313024" y="2283420"/>
            <a:ext cx="1371600" cy="9144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7" name="Rectangle 26"/>
          <p:cNvSpPr/>
          <p:nvPr/>
        </p:nvSpPr>
        <p:spPr bwMode="auto">
          <a:xfrm>
            <a:off x="7218024" y="2283420"/>
            <a:ext cx="1371600" cy="5334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 name="TextBox 9"/>
          <p:cNvSpPr txBox="1"/>
          <p:nvPr/>
        </p:nvSpPr>
        <p:spPr>
          <a:xfrm>
            <a:off x="5496202" y="2447488"/>
            <a:ext cx="893506" cy="369332"/>
          </a:xfrm>
          <a:prstGeom prst="rect">
            <a:avLst/>
          </a:prstGeom>
          <a:noFill/>
        </p:spPr>
        <p:txBody>
          <a:bodyPr wrap="none" rtlCol="0">
            <a:spAutoFit/>
          </a:bodyPr>
          <a:lstStyle/>
          <a:p>
            <a:r>
              <a:rPr lang="en-US" dirty="0" smtClean="0">
                <a:solidFill>
                  <a:srgbClr val="FFFFFF"/>
                </a:solidFill>
              </a:rPr>
              <a:t>Shard 3</a:t>
            </a:r>
          </a:p>
        </p:txBody>
      </p:sp>
      <p:sp>
        <p:nvSpPr>
          <p:cNvPr id="11" name="TextBox 10"/>
          <p:cNvSpPr txBox="1"/>
          <p:nvPr/>
        </p:nvSpPr>
        <p:spPr>
          <a:xfrm>
            <a:off x="7477402" y="2447488"/>
            <a:ext cx="893506" cy="369332"/>
          </a:xfrm>
          <a:prstGeom prst="rect">
            <a:avLst/>
          </a:prstGeom>
          <a:noFill/>
        </p:spPr>
        <p:txBody>
          <a:bodyPr wrap="none" rtlCol="0">
            <a:spAutoFit/>
          </a:bodyPr>
          <a:lstStyle/>
          <a:p>
            <a:r>
              <a:rPr lang="en-US" dirty="0" smtClean="0">
                <a:solidFill>
                  <a:srgbClr val="FFFFFF"/>
                </a:solidFill>
              </a:rPr>
              <a:t>Shard 4</a:t>
            </a:r>
            <a:endParaRPr lang="en-US" dirty="0">
              <a:solidFill>
                <a:srgbClr val="FFFFFF"/>
              </a:solidFill>
            </a:endParaRPr>
          </a:p>
        </p:txBody>
      </p:sp>
      <p:sp>
        <p:nvSpPr>
          <p:cNvPr id="28" name="Rectangle 27"/>
          <p:cNvSpPr/>
          <p:nvPr/>
        </p:nvSpPr>
        <p:spPr bwMode="auto">
          <a:xfrm>
            <a:off x="1503024" y="2816820"/>
            <a:ext cx="1371600" cy="6858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 name="Title 15"/>
          <p:cNvSpPr>
            <a:spLocks noGrp="1"/>
          </p:cNvSpPr>
          <p:nvPr>
            <p:ph type="title"/>
          </p:nvPr>
        </p:nvSpPr>
        <p:spPr>
          <a:xfrm>
            <a:off x="0" y="0"/>
            <a:ext cx="8229600" cy="1143000"/>
          </a:xfrm>
        </p:spPr>
        <p:txBody>
          <a:bodyPr/>
          <a:lstStyle/>
          <a:p>
            <a:r>
              <a:rPr lang="en-US" b="1" dirty="0" smtClean="0"/>
              <a:t>PSW: Loading Sub-graph</a:t>
            </a:r>
            <a:endParaRPr lang="en-US" b="1" dirty="0"/>
          </a:p>
        </p:txBody>
      </p:sp>
      <p:grpSp>
        <p:nvGrpSpPr>
          <p:cNvPr id="12" name="Group 31"/>
          <p:cNvGrpSpPr/>
          <p:nvPr/>
        </p:nvGrpSpPr>
        <p:grpSpPr>
          <a:xfrm>
            <a:off x="1686202" y="1597620"/>
            <a:ext cx="6863234" cy="646331"/>
            <a:chOff x="1686202" y="1597620"/>
            <a:chExt cx="6863234" cy="646331"/>
          </a:xfrm>
        </p:grpSpPr>
        <p:sp>
          <p:nvSpPr>
            <p:cNvPr id="33" name="TextBox 32"/>
            <p:cNvSpPr txBox="1"/>
            <p:nvPr/>
          </p:nvSpPr>
          <p:spPr>
            <a:xfrm>
              <a:off x="1686202" y="1597620"/>
              <a:ext cx="942310" cy="646331"/>
            </a:xfrm>
            <a:prstGeom prst="rect">
              <a:avLst/>
            </a:prstGeom>
            <a:noFill/>
          </p:spPr>
          <p:txBody>
            <a:bodyPr wrap="none" rtlCol="0">
              <a:spAutoFit/>
            </a:bodyPr>
            <a:lstStyle/>
            <a:p>
              <a:pPr algn="ctr"/>
              <a:r>
                <a:rPr lang="en-US" dirty="0" smtClean="0"/>
                <a:t>Vertices</a:t>
              </a:r>
              <a:br>
                <a:rPr lang="en-US" dirty="0" smtClean="0"/>
              </a:br>
              <a:r>
                <a:rPr lang="en-US" dirty="0" smtClean="0"/>
                <a:t>1..100</a:t>
              </a:r>
              <a:endParaRPr lang="en-US" dirty="0"/>
            </a:p>
          </p:txBody>
        </p:sp>
        <p:sp>
          <p:nvSpPr>
            <p:cNvPr id="34" name="TextBox 33"/>
            <p:cNvSpPr txBox="1"/>
            <p:nvPr/>
          </p:nvSpPr>
          <p:spPr>
            <a:xfrm>
              <a:off x="3560770" y="1597620"/>
              <a:ext cx="1003174" cy="646331"/>
            </a:xfrm>
            <a:prstGeom prst="rect">
              <a:avLst/>
            </a:prstGeom>
            <a:noFill/>
          </p:spPr>
          <p:txBody>
            <a:bodyPr wrap="none" rtlCol="0">
              <a:spAutoFit/>
            </a:bodyPr>
            <a:lstStyle/>
            <a:p>
              <a:pPr algn="ctr"/>
              <a:r>
                <a:rPr lang="en-US" dirty="0" smtClean="0"/>
                <a:t>Vertices</a:t>
              </a:r>
              <a:br>
                <a:rPr lang="en-US" dirty="0" smtClean="0"/>
              </a:br>
              <a:r>
                <a:rPr lang="en-US" dirty="0" smtClean="0"/>
                <a:t>101..700</a:t>
              </a:r>
              <a:endParaRPr lang="en-US" dirty="0"/>
            </a:p>
          </p:txBody>
        </p:sp>
        <p:sp>
          <p:nvSpPr>
            <p:cNvPr id="35" name="TextBox 34"/>
            <p:cNvSpPr txBox="1"/>
            <p:nvPr/>
          </p:nvSpPr>
          <p:spPr>
            <a:xfrm>
              <a:off x="5407273" y="1597620"/>
              <a:ext cx="1120168" cy="646331"/>
            </a:xfrm>
            <a:prstGeom prst="rect">
              <a:avLst/>
            </a:prstGeom>
            <a:noFill/>
          </p:spPr>
          <p:txBody>
            <a:bodyPr wrap="none" rtlCol="0">
              <a:spAutoFit/>
            </a:bodyPr>
            <a:lstStyle/>
            <a:p>
              <a:pPr algn="ctr"/>
              <a:r>
                <a:rPr lang="en-US" dirty="0" smtClean="0"/>
                <a:t>Vertices</a:t>
              </a:r>
              <a:br>
                <a:rPr lang="en-US" dirty="0" smtClean="0"/>
              </a:br>
              <a:r>
                <a:rPr lang="en-US" dirty="0" smtClean="0"/>
                <a:t>701..1000</a:t>
              </a:r>
              <a:endParaRPr lang="en-US" dirty="0"/>
            </a:p>
          </p:txBody>
        </p:sp>
        <p:sp>
          <p:nvSpPr>
            <p:cNvPr id="36" name="TextBox 35"/>
            <p:cNvSpPr txBox="1"/>
            <p:nvPr/>
          </p:nvSpPr>
          <p:spPr>
            <a:xfrm>
              <a:off x="7195279" y="1597620"/>
              <a:ext cx="1354157" cy="646331"/>
            </a:xfrm>
            <a:prstGeom prst="rect">
              <a:avLst/>
            </a:prstGeom>
            <a:noFill/>
          </p:spPr>
          <p:txBody>
            <a:bodyPr wrap="none" rtlCol="0">
              <a:spAutoFit/>
            </a:bodyPr>
            <a:lstStyle/>
            <a:p>
              <a:pPr algn="ctr"/>
              <a:r>
                <a:rPr lang="en-US" dirty="0" smtClean="0"/>
                <a:t>Vertices</a:t>
              </a:r>
              <a:br>
                <a:rPr lang="en-US" dirty="0" smtClean="0"/>
              </a:br>
              <a:r>
                <a:rPr lang="en-US" dirty="0" smtClean="0"/>
                <a:t>1001..10000</a:t>
              </a:r>
              <a:endParaRPr lang="en-US" dirty="0"/>
            </a:p>
          </p:txBody>
        </p:sp>
      </p:grpSp>
      <p:sp>
        <p:nvSpPr>
          <p:cNvPr id="37" name="Rectangle 36"/>
          <p:cNvSpPr/>
          <p:nvPr/>
        </p:nvSpPr>
        <p:spPr bwMode="auto">
          <a:xfrm>
            <a:off x="3391457" y="2950814"/>
            <a:ext cx="1371600" cy="785311"/>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 name="TextBox 20"/>
          <p:cNvSpPr txBox="1"/>
          <p:nvPr/>
        </p:nvSpPr>
        <p:spPr>
          <a:xfrm>
            <a:off x="5638801" y="5791200"/>
            <a:ext cx="3505200" cy="830997"/>
          </a:xfrm>
          <a:prstGeom prst="rect">
            <a:avLst/>
          </a:prstGeom>
          <a:noFill/>
        </p:spPr>
        <p:txBody>
          <a:bodyPr wrap="square" rtlCol="0">
            <a:spAutoFit/>
          </a:bodyPr>
          <a:lstStyle/>
          <a:p>
            <a:r>
              <a:rPr lang="en-US" sz="2400" dirty="0" smtClean="0">
                <a:latin typeface="Gill Sans MT"/>
                <a:cs typeface="Gill Sans MT"/>
              </a:rPr>
              <a:t>Out-edge blocks</a:t>
            </a:r>
          </a:p>
          <a:p>
            <a:r>
              <a:rPr lang="en-US" sz="2400" dirty="0">
                <a:latin typeface="Gill Sans MT"/>
                <a:cs typeface="Gill Sans MT"/>
              </a:rPr>
              <a:t>i</a:t>
            </a:r>
            <a:r>
              <a:rPr lang="en-US" sz="2400" dirty="0" smtClean="0">
                <a:latin typeface="Gill Sans MT"/>
                <a:cs typeface="Gill Sans MT"/>
              </a:rPr>
              <a:t>n memory</a:t>
            </a:r>
            <a:endParaRPr lang="en-US" sz="2400" dirty="0">
              <a:latin typeface="Gill Sans MT"/>
              <a:cs typeface="Gill Sans MT"/>
            </a:endParaRPr>
          </a:p>
        </p:txBody>
      </p:sp>
      <p:cxnSp>
        <p:nvCxnSpPr>
          <p:cNvPr id="39" name="Straight Arrow Connector 38"/>
          <p:cNvCxnSpPr/>
          <p:nvPr/>
        </p:nvCxnSpPr>
        <p:spPr>
          <a:xfrm flipH="1" flipV="1">
            <a:off x="2501848" y="3197820"/>
            <a:ext cx="3887860" cy="2581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6389708" y="3736125"/>
            <a:ext cx="805571" cy="20429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7477402" y="3349630"/>
            <a:ext cx="750817" cy="24294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flipV="1">
            <a:off x="4233759" y="3502620"/>
            <a:ext cx="2450865" cy="22764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rot="16200000">
            <a:off x="-355070" y="3446538"/>
            <a:ext cx="3006327" cy="707886"/>
          </a:xfrm>
          <a:prstGeom prst="rect">
            <a:avLst/>
          </a:prstGeom>
          <a:noFill/>
        </p:spPr>
        <p:txBody>
          <a:bodyPr wrap="none" rtlCol="0">
            <a:spAutoFit/>
          </a:bodyPr>
          <a:lstStyle/>
          <a:p>
            <a:pPr algn="ctr"/>
            <a:r>
              <a:rPr lang="en-US" sz="2000" dirty="0" smtClean="0"/>
              <a:t>in-edges for vertices 1..100</a:t>
            </a:r>
            <a:br>
              <a:rPr lang="en-US" sz="2000" dirty="0" smtClean="0"/>
            </a:br>
            <a:r>
              <a:rPr lang="en-US" sz="2000" dirty="0" smtClean="0"/>
              <a:t>sorted by </a:t>
            </a:r>
            <a:r>
              <a:rPr lang="en-US" sz="2000" dirty="0" err="1" smtClean="0"/>
              <a:t>source_id</a:t>
            </a:r>
            <a:endParaRPr lang="en-US" sz="2000" dirty="0"/>
          </a:p>
        </p:txBody>
      </p:sp>
      <p:cxnSp>
        <p:nvCxnSpPr>
          <p:cNvPr id="47" name="Straight Arrow Connector 46"/>
          <p:cNvCxnSpPr/>
          <p:nvPr/>
        </p:nvCxnSpPr>
        <p:spPr>
          <a:xfrm>
            <a:off x="681083" y="2297317"/>
            <a:ext cx="0" cy="28743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8" name="Table 37"/>
          <p:cNvGraphicFramePr>
            <a:graphicFrameLocks noGrp="1"/>
          </p:cNvGraphicFramePr>
          <p:nvPr>
            <p:extLst/>
          </p:nvPr>
        </p:nvGraphicFramePr>
        <p:xfrm>
          <a:off x="7433884" y="147266"/>
          <a:ext cx="1546290" cy="1249734"/>
        </p:xfrm>
        <a:graphic>
          <a:graphicData uri="http://schemas.openxmlformats.org/drawingml/2006/table">
            <a:tbl>
              <a:tblPr firstRow="1" bandRow="1">
                <a:tableStyleId>{5940675A-B579-460E-94D1-54222C63F5DA}</a:tableStyleId>
              </a:tblPr>
              <a:tblGrid>
                <a:gridCol w="1546290"/>
              </a:tblGrid>
              <a:tr h="416578">
                <a:tc>
                  <a:txBody>
                    <a:bodyPr/>
                    <a:lstStyle/>
                    <a:p>
                      <a:r>
                        <a:rPr lang="en-US" sz="1800">
                          <a:latin typeface="Gill Sans MT"/>
                          <a:cs typeface="Gill Sans MT"/>
                        </a:rPr>
                        <a:t>1. Load</a:t>
                      </a:r>
                    </a:p>
                  </a:txBody>
                  <a:tcPr>
                    <a:solidFill>
                      <a:srgbClr val="C0504D"/>
                    </a:solidFill>
                  </a:tcPr>
                </a:tc>
              </a:tr>
              <a:tr h="416578">
                <a:tc>
                  <a:txBody>
                    <a:bodyPr/>
                    <a:lstStyle/>
                    <a:p>
                      <a:r>
                        <a:rPr lang="en-US" sz="1800">
                          <a:latin typeface="Gill Sans MT"/>
                          <a:cs typeface="Gill Sans MT"/>
                        </a:rPr>
                        <a:t>2. Compute</a:t>
                      </a:r>
                    </a:p>
                  </a:txBody>
                  <a:tcPr/>
                </a:tc>
              </a:tr>
              <a:tr h="416578">
                <a:tc>
                  <a:txBody>
                    <a:bodyPr/>
                    <a:lstStyle/>
                    <a:p>
                      <a:r>
                        <a:rPr lang="en-US" sz="1800" dirty="0">
                          <a:latin typeface="Gill Sans MT"/>
                          <a:cs typeface="Gill Sans MT"/>
                        </a:rPr>
                        <a:t>3. Write</a:t>
                      </a:r>
                    </a:p>
                  </a:txBody>
                  <a:tcPr/>
                </a:tc>
              </a:tr>
            </a:tbl>
          </a:graphicData>
        </a:graphic>
      </p:graphicFrame>
      <p:sp>
        <p:nvSpPr>
          <p:cNvPr id="40"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89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91225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chemeClr val="accent1"/>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cTn>
                              </p:par>
                            </p:childTnLst>
                          </p:cTn>
                        </p:par>
                        <p:par>
                          <p:cTn id="9" fill="hold">
                            <p:stCondLst>
                              <p:cond delay="1000"/>
                            </p:stCondLst>
                            <p:childTnLst>
                              <p:par>
                                <p:cTn id="10" presetID="1" presetClass="exit"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hidden"/>
                                      </p:to>
                                    </p:se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1" presetClass="emph" presetSubtype="2" fill="hold" nodeType="afterEffect">
                                  <p:stCondLst>
                                    <p:cond delay="0"/>
                                  </p:stCondLst>
                                  <p:childTnLst>
                                    <p:animClr clrSpc="rgb" dir="cw">
                                      <p:cBhvr>
                                        <p:cTn id="18" dur="1000" fill="hold"/>
                                        <p:tgtEl>
                                          <p:spTgt spid="5"/>
                                        </p:tgtEl>
                                        <p:attrNameLst>
                                          <p:attrName>fillcolor</p:attrName>
                                        </p:attrNameLst>
                                      </p:cBhvr>
                                      <p:to>
                                        <a:schemeClr val="accent2"/>
                                      </p:to>
                                    </p:animClr>
                                    <p:set>
                                      <p:cBhvr>
                                        <p:cTn id="19" dur="1000" fill="hold"/>
                                        <p:tgtEl>
                                          <p:spTgt spid="5"/>
                                        </p:tgtEl>
                                        <p:attrNameLst>
                                          <p:attrName>fill.type</p:attrName>
                                        </p:attrNameLst>
                                      </p:cBhvr>
                                      <p:to>
                                        <p:strVal val="solid"/>
                                      </p:to>
                                    </p:set>
                                    <p:set>
                                      <p:cBhvr>
                                        <p:cTn id="20" dur="1000" fill="hold"/>
                                        <p:tgtEl>
                                          <p:spTgt spid="5"/>
                                        </p:tgtEl>
                                        <p:attrNameLst>
                                          <p:attrName>fill.on</p:attrName>
                                        </p:attrNameLst>
                                      </p:cBhvr>
                                      <p:to>
                                        <p:strVal val="true"/>
                                      </p:to>
                                    </p:set>
                                  </p:childTnLst>
                                </p:cTn>
                              </p:par>
                            </p:childTnLst>
                          </p:cTn>
                        </p:par>
                        <p:par>
                          <p:cTn id="21" fill="hold">
                            <p:stCondLst>
                              <p:cond delay="2500"/>
                            </p:stCondLst>
                            <p:childTnLst>
                              <p:par>
                                <p:cTn id="22" presetID="42" presetClass="path" presetSubtype="0" accel="50000" decel="50000" fill="hold" grpId="0" nodeType="afterEffect">
                                  <p:stCondLst>
                                    <p:cond delay="0"/>
                                  </p:stCondLst>
                                  <p:childTnLst>
                                    <p:animMotion origin="layout" path="M -1.63457E-6 9.86568E-7 L -1.63457E-6 0.12228 " pathEditMode="relative" rAng="0" ptsTypes="AA">
                                      <p:cBhvr>
                                        <p:cTn id="23" dur="1000" fill="hold"/>
                                        <p:tgtEl>
                                          <p:spTgt spid="26"/>
                                        </p:tgtEl>
                                        <p:attrNameLst>
                                          <p:attrName>ppt_x</p:attrName>
                                          <p:attrName>ppt_y</p:attrName>
                                        </p:attrNameLst>
                                      </p:cBhvr>
                                      <p:rCtr x="0" y="6114"/>
                                    </p:animMotion>
                                  </p:childTnLst>
                                </p:cTn>
                              </p:par>
                            </p:childTnLst>
                          </p:cTn>
                        </p:par>
                        <p:par>
                          <p:cTn id="24" fill="hold">
                            <p:stCondLst>
                              <p:cond delay="3500"/>
                            </p:stCondLst>
                            <p:childTnLst>
                              <p:par>
                                <p:cTn id="25" presetID="42" presetClass="path" presetSubtype="0" accel="50000" decel="50000" fill="hold" grpId="0" nodeType="afterEffect">
                                  <p:stCondLst>
                                    <p:cond delay="0"/>
                                  </p:stCondLst>
                                  <p:childTnLst>
                                    <p:animMotion origin="layout" path="M 3.48256E-6 1.63038E-6 L 3.48256E-6 0.09449 " pathEditMode="relative" rAng="0" ptsTypes="AA">
                                      <p:cBhvr>
                                        <p:cTn id="26" dur="1000" fill="hold"/>
                                        <p:tgtEl>
                                          <p:spTgt spid="27"/>
                                        </p:tgtEl>
                                        <p:attrNameLst>
                                          <p:attrName>ppt_x</p:attrName>
                                          <p:attrName>ppt_y</p:attrName>
                                        </p:attrNameLst>
                                      </p:cBhvr>
                                      <p:rCtr x="0" y="4724"/>
                                    </p:animMotion>
                                  </p:childTnLst>
                                </p:cTn>
                              </p:par>
                            </p:childTnLst>
                          </p:cTn>
                        </p:par>
                        <p:par>
                          <p:cTn id="27" fill="hold">
                            <p:stCondLst>
                              <p:cond delay="4500"/>
                            </p:stCondLst>
                            <p:childTnLst>
                              <p:par>
                                <p:cTn id="28" presetID="9"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dissolve">
                                      <p:cBhvr>
                                        <p:cTn id="30" dur="500"/>
                                        <p:tgtEl>
                                          <p:spTgt spid="28"/>
                                        </p:tgtEl>
                                      </p:cBhvr>
                                    </p:animEffect>
                                  </p:childTnLst>
                                </p:cTn>
                              </p:par>
                            </p:childTnLst>
                          </p:cTn>
                        </p:par>
                        <p:par>
                          <p:cTn id="31" fill="hold">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par>
                          <p:cTn id="35" fill="hold">
                            <p:stCondLst>
                              <p:cond delay="5500"/>
                            </p:stCondLst>
                            <p:childTnLst>
                              <p:par>
                                <p:cTn id="36" presetID="55" presetClass="entr" presetSubtype="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500" fill="hold"/>
                                        <p:tgtEl>
                                          <p:spTgt spid="45"/>
                                        </p:tgtEl>
                                        <p:attrNameLst>
                                          <p:attrName>ppt_w</p:attrName>
                                        </p:attrNameLst>
                                      </p:cBhvr>
                                      <p:tavLst>
                                        <p:tav tm="0">
                                          <p:val>
                                            <p:strVal val="#ppt_w*0.70"/>
                                          </p:val>
                                        </p:tav>
                                        <p:tav tm="100000">
                                          <p:val>
                                            <p:strVal val="#ppt_w"/>
                                          </p:val>
                                        </p:tav>
                                      </p:tavLst>
                                    </p:anim>
                                    <p:anim calcmode="lin" valueType="num">
                                      <p:cBhvr>
                                        <p:cTn id="39" dur="500" fill="hold"/>
                                        <p:tgtEl>
                                          <p:spTgt spid="45"/>
                                        </p:tgtEl>
                                        <p:attrNameLst>
                                          <p:attrName>ppt_h</p:attrName>
                                        </p:attrNameLst>
                                      </p:cBhvr>
                                      <p:tavLst>
                                        <p:tav tm="0">
                                          <p:val>
                                            <p:strVal val="#ppt_h"/>
                                          </p:val>
                                        </p:tav>
                                        <p:tav tm="100000">
                                          <p:val>
                                            <p:strVal val="#ppt_h"/>
                                          </p:val>
                                        </p:tav>
                                      </p:tavLst>
                                    </p:anim>
                                    <p:animEffect transition="in" filter="fade">
                                      <p:cBhvr>
                                        <p:cTn id="40" dur="500"/>
                                        <p:tgtEl>
                                          <p:spTgt spid="45"/>
                                        </p:tgtEl>
                                      </p:cBhvr>
                                    </p:animEffect>
                                  </p:childTnLst>
                                </p:cTn>
                              </p:par>
                              <p:par>
                                <p:cTn id="41" presetID="55"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strVal val="#ppt_w*0.70"/>
                                          </p:val>
                                        </p:tav>
                                        <p:tav tm="100000">
                                          <p:val>
                                            <p:strVal val="#ppt_w"/>
                                          </p:val>
                                        </p:tav>
                                      </p:tavLst>
                                    </p:anim>
                                    <p:anim calcmode="lin" valueType="num">
                                      <p:cBhvr>
                                        <p:cTn id="44" dur="500" fill="hold"/>
                                        <p:tgtEl>
                                          <p:spTgt spid="39"/>
                                        </p:tgtEl>
                                        <p:attrNameLst>
                                          <p:attrName>ppt_h</p:attrName>
                                        </p:attrNameLst>
                                      </p:cBhvr>
                                      <p:tavLst>
                                        <p:tav tm="0">
                                          <p:val>
                                            <p:strVal val="#ppt_h"/>
                                          </p:val>
                                        </p:tav>
                                        <p:tav tm="100000">
                                          <p:val>
                                            <p:strVal val="#ppt_h"/>
                                          </p:val>
                                        </p:tav>
                                      </p:tavLst>
                                    </p:anim>
                                    <p:animEffect transition="in" filter="fade">
                                      <p:cBhvr>
                                        <p:cTn id="45" dur="500"/>
                                        <p:tgtEl>
                                          <p:spTgt spid="39"/>
                                        </p:tgtEl>
                                      </p:cBhvr>
                                    </p:animEffect>
                                  </p:childTnLst>
                                </p:cTn>
                              </p:par>
                              <p:par>
                                <p:cTn id="46" presetID="55"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strVal val="#ppt_w*0.70"/>
                                          </p:val>
                                        </p:tav>
                                        <p:tav tm="100000">
                                          <p:val>
                                            <p:strVal val="#ppt_w"/>
                                          </p:val>
                                        </p:tav>
                                      </p:tavLst>
                                    </p:anim>
                                    <p:anim calcmode="lin" valueType="num">
                                      <p:cBhvr>
                                        <p:cTn id="49" dur="500" fill="hold"/>
                                        <p:tgtEl>
                                          <p:spTgt spid="41"/>
                                        </p:tgtEl>
                                        <p:attrNameLst>
                                          <p:attrName>ppt_h</p:attrName>
                                        </p:attrNameLst>
                                      </p:cBhvr>
                                      <p:tavLst>
                                        <p:tav tm="0">
                                          <p:val>
                                            <p:strVal val="#ppt_h"/>
                                          </p:val>
                                        </p:tav>
                                        <p:tav tm="100000">
                                          <p:val>
                                            <p:strVal val="#ppt_h"/>
                                          </p:val>
                                        </p:tav>
                                      </p:tavLst>
                                    </p:anim>
                                    <p:animEffect transition="in" filter="fade">
                                      <p:cBhvr>
                                        <p:cTn id="50" dur="500"/>
                                        <p:tgtEl>
                                          <p:spTgt spid="41"/>
                                        </p:tgtEl>
                                      </p:cBhvr>
                                    </p:animEffect>
                                  </p:childTnLst>
                                </p:cTn>
                              </p:par>
                              <p:par>
                                <p:cTn id="51" presetID="55"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p:cTn id="53" dur="500" fill="hold"/>
                                        <p:tgtEl>
                                          <p:spTgt spid="43"/>
                                        </p:tgtEl>
                                        <p:attrNameLst>
                                          <p:attrName>ppt_w</p:attrName>
                                        </p:attrNameLst>
                                      </p:cBhvr>
                                      <p:tavLst>
                                        <p:tav tm="0">
                                          <p:val>
                                            <p:strVal val="#ppt_w*0.70"/>
                                          </p:val>
                                        </p:tav>
                                        <p:tav tm="100000">
                                          <p:val>
                                            <p:strVal val="#ppt_w"/>
                                          </p:val>
                                        </p:tav>
                                      </p:tavLst>
                                    </p:anim>
                                    <p:anim calcmode="lin" valueType="num">
                                      <p:cBhvr>
                                        <p:cTn id="54" dur="500" fill="hold"/>
                                        <p:tgtEl>
                                          <p:spTgt spid="43"/>
                                        </p:tgtEl>
                                        <p:attrNameLst>
                                          <p:attrName>ppt_h</p:attrName>
                                        </p:attrNameLst>
                                      </p:cBhvr>
                                      <p:tavLst>
                                        <p:tav tm="0">
                                          <p:val>
                                            <p:strVal val="#ppt_h"/>
                                          </p:val>
                                        </p:tav>
                                        <p:tav tm="100000">
                                          <p:val>
                                            <p:strVal val="#ppt_h"/>
                                          </p:val>
                                        </p:tav>
                                      </p:tavLst>
                                    </p:anim>
                                    <p:animEffect transition="in" filter="fade">
                                      <p:cBhvr>
                                        <p:cTn id="55" dur="500"/>
                                        <p:tgtEl>
                                          <p:spTgt spid="43"/>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7" grpId="0" animBg="1"/>
      <p:bldP spid="2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229600" cy="1143000"/>
          </a:xfrm>
        </p:spPr>
        <p:txBody>
          <a:bodyPr/>
          <a:lstStyle/>
          <a:p>
            <a:r>
              <a:rPr lang="en-US" b="1" dirty="0"/>
              <a:t>PSW </a:t>
            </a:r>
            <a:r>
              <a:rPr lang="en-US" b="1" dirty="0" smtClean="0"/>
              <a:t>Load-Phase</a:t>
            </a:r>
            <a:endParaRPr lang="en-US" b="1" dirty="0"/>
          </a:p>
        </p:txBody>
      </p:sp>
      <p:pic>
        <p:nvPicPr>
          <p:cNvPr id="5" name="pswanim.mov">
            <a:hlinkClick r:id="" action="ppaction://media"/>
            <a:hlinkHover r:id="" action="ppaction://ole?verb=0"/>
          </p:cNvPr>
          <p:cNvPicPr>
            <a:picLocks noGrp="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2934834" y="3132276"/>
            <a:ext cx="3898900" cy="2924175"/>
          </a:xfrm>
        </p:spPr>
      </p:pic>
      <p:sp>
        <p:nvSpPr>
          <p:cNvPr id="6" name="Content Placeholder 2"/>
          <p:cNvSpPr txBox="1">
            <a:spLocks/>
          </p:cNvSpPr>
          <p:nvPr/>
        </p:nvSpPr>
        <p:spPr>
          <a:xfrm>
            <a:off x="1333569" y="1811879"/>
            <a:ext cx="7069651" cy="1217748"/>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Gill Sans MT"/>
                <a:ea typeface="+mn-ea"/>
                <a:cs typeface="Gill Sans MT"/>
              </a:defRPr>
            </a:lvl1pPr>
            <a:lvl2pPr marL="742950" indent="-285750" algn="l" defTabSz="457200" rtl="0" eaLnBrk="1" latinLnBrk="0" hangingPunct="1">
              <a:spcBef>
                <a:spcPct val="20000"/>
              </a:spcBef>
              <a:buFont typeface="Arial"/>
              <a:buChar char="–"/>
              <a:defRPr sz="2800" kern="1200">
                <a:solidFill>
                  <a:schemeClr val="tx1"/>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chemeClr val="tx1"/>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chemeClr val="tx1"/>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rPr>
              <a:t>Only P large reads for each interval.</a:t>
            </a:r>
          </a:p>
          <a:p>
            <a:pPr marL="0" indent="0" algn="ctr">
              <a:buNone/>
            </a:pPr>
            <a:r>
              <a:rPr lang="en-US" sz="3200" dirty="0" smtClean="0">
                <a:solidFill>
                  <a:schemeClr val="bg1"/>
                </a:solidFill>
              </a:rPr>
              <a:t>P</a:t>
            </a:r>
            <a:r>
              <a:rPr lang="en-US" sz="3200" baseline="30000" dirty="0" smtClean="0">
                <a:solidFill>
                  <a:schemeClr val="bg1"/>
                </a:solidFill>
              </a:rPr>
              <a:t>2</a:t>
            </a:r>
            <a:r>
              <a:rPr lang="en-US" sz="3200" dirty="0" smtClean="0">
                <a:solidFill>
                  <a:schemeClr val="bg1"/>
                </a:solidFill>
              </a:rPr>
              <a:t> reads on one full pass. </a:t>
            </a:r>
          </a:p>
          <a:p>
            <a:pPr lvl="1" algn="ctr"/>
            <a:endParaRPr lang="en-US" dirty="0">
              <a:solidFill>
                <a:schemeClr val="bg1"/>
              </a:solidFill>
            </a:endParaRPr>
          </a:p>
        </p:txBody>
      </p:sp>
      <p:sp>
        <p:nvSpPr>
          <p:cNvPr id="8" name="Footer Placeholder 7"/>
          <p:cNvSpPr>
            <a:spLocks noGrp="1"/>
          </p:cNvSpPr>
          <p:nvPr>
            <p:ph type="ftr" sz="quarter" idx="11"/>
          </p:nvPr>
        </p:nvSpPr>
        <p:spPr/>
        <p:txBody>
          <a:bodyPr/>
          <a:lstStyle/>
          <a:p>
            <a:r>
              <a:rPr lang="en-US" dirty="0" err="1"/>
              <a:t>GraphChi</a:t>
            </a:r>
            <a:r>
              <a:rPr lang="en-US" dirty="0"/>
              <a:t> – </a:t>
            </a:r>
            <a:r>
              <a:rPr lang="en-US" dirty="0" err="1"/>
              <a:t>Aapo</a:t>
            </a:r>
            <a:r>
              <a:rPr lang="en-US" dirty="0"/>
              <a:t> </a:t>
            </a:r>
            <a:r>
              <a:rPr lang="en-US" dirty="0" err="1"/>
              <a:t>Kyrola</a:t>
            </a:r>
            <a:endParaRPr lang="en-US" dirty="0"/>
          </a:p>
        </p:txBody>
      </p:sp>
      <p:graphicFrame>
        <p:nvGraphicFramePr>
          <p:cNvPr id="10" name="Table 9"/>
          <p:cNvGraphicFramePr>
            <a:graphicFrameLocks noGrp="1"/>
          </p:cNvGraphicFramePr>
          <p:nvPr>
            <p:extLst/>
          </p:nvPr>
        </p:nvGraphicFramePr>
        <p:xfrm>
          <a:off x="7433884" y="147266"/>
          <a:ext cx="1546290" cy="1249734"/>
        </p:xfrm>
        <a:graphic>
          <a:graphicData uri="http://schemas.openxmlformats.org/drawingml/2006/table">
            <a:tbl>
              <a:tblPr firstRow="1" bandRow="1">
                <a:tableStyleId>{5940675A-B579-460E-94D1-54222C63F5DA}</a:tableStyleId>
              </a:tblPr>
              <a:tblGrid>
                <a:gridCol w="1546290"/>
              </a:tblGrid>
              <a:tr h="416578">
                <a:tc>
                  <a:txBody>
                    <a:bodyPr/>
                    <a:lstStyle/>
                    <a:p>
                      <a:r>
                        <a:rPr lang="en-US" sz="1800">
                          <a:latin typeface="Gill Sans MT"/>
                          <a:cs typeface="Gill Sans MT"/>
                        </a:rPr>
                        <a:t>1. Load</a:t>
                      </a:r>
                    </a:p>
                  </a:txBody>
                  <a:tcPr>
                    <a:solidFill>
                      <a:srgbClr val="C0504D"/>
                    </a:solidFill>
                  </a:tcPr>
                </a:tc>
              </a:tr>
              <a:tr h="416578">
                <a:tc>
                  <a:txBody>
                    <a:bodyPr/>
                    <a:lstStyle/>
                    <a:p>
                      <a:r>
                        <a:rPr lang="en-US" sz="1800">
                          <a:latin typeface="Gill Sans MT"/>
                          <a:cs typeface="Gill Sans MT"/>
                        </a:rPr>
                        <a:t>2. Compute</a:t>
                      </a:r>
                    </a:p>
                  </a:txBody>
                  <a:tcPr/>
                </a:tc>
              </a:tr>
              <a:tr h="416578">
                <a:tc>
                  <a:txBody>
                    <a:bodyPr/>
                    <a:lstStyle/>
                    <a:p>
                      <a:r>
                        <a:rPr lang="en-US" sz="1800" dirty="0">
                          <a:latin typeface="Gill Sans MT"/>
                          <a:cs typeface="Gill Sans MT"/>
                        </a:rPr>
                        <a:t>3. Write</a:t>
                      </a:r>
                    </a:p>
                  </a:txBody>
                  <a:tcPr/>
                </a:tc>
              </a:tr>
            </a:tbl>
          </a:graphicData>
        </a:graphic>
      </p:graphicFrame>
      <p:sp>
        <p:nvSpPr>
          <p:cNvPr id="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90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691022262"/>
      </p:ext>
    </p:extLst>
  </p:cSld>
  <p:clrMapOvr>
    <a:masterClrMapping/>
  </p:clrMapOvr>
  <mc:AlternateContent xmlns:mc="http://schemas.openxmlformats.org/markup-compatibility/2006" xmlns:p14="http://schemas.microsoft.com/office/powerpoint/2010/main">
    <mc:Choice Requires="p14">
      <p:transition spd="slow" p14:dur="2000" advTm="12671"/>
    </mc:Choice>
    <mc:Fallback xmlns="">
      <p:transition spd="slow" advTm="1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0" objId="5"/>
        <p14:playEvt time="8048" objId="5"/>
        <p14:stopEvt time="12671"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81000" y="457200"/>
            <a:ext cx="6400800" cy="533400"/>
          </a:xfrm>
        </p:spPr>
        <p:txBody>
          <a:bodyPr>
            <a:noAutofit/>
          </a:bodyPr>
          <a:lstStyle/>
          <a:p>
            <a:pPr algn="l"/>
            <a:r>
              <a:rPr lang="en-US" b="1" dirty="0" smtClean="0"/>
              <a:t>Two Types of </a:t>
            </a:r>
            <a:br>
              <a:rPr lang="en-US" b="1" dirty="0" smtClean="0"/>
            </a:br>
            <a:r>
              <a:rPr lang="en-US" b="1" dirty="0" smtClean="0"/>
              <a:t>Graph Computation</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457200" y="1905000"/>
            <a:ext cx="77724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Offline Graph Analytics</a:t>
            </a:r>
          </a:p>
          <a:p>
            <a:pPr marL="396875" indent="-396875" algn="just" defTabSz="914363" fontAlgn="auto">
              <a:lnSpc>
                <a:spcPct val="90000"/>
              </a:lnSpc>
              <a:spcBef>
                <a:spcPct val="20000"/>
              </a:spcBef>
              <a:spcAft>
                <a:spcPts val="0"/>
              </a:spcAft>
              <a:buBlip>
                <a:blip r:embed="rId5"/>
              </a:buBlip>
              <a:defRPr/>
            </a:pPr>
            <a:endParaRPr lang="en-US" sz="1000" b="1" dirty="0" smtClean="0">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dirty="0" smtClean="0">
                <a:latin typeface="+mj-lt"/>
                <a:cs typeface="Calibri" panose="020F0502020204030204" pitchFamily="34" charset="0"/>
              </a:rPr>
              <a:t>Iterative, batch processing over the entire graph dataset</a:t>
            </a:r>
          </a:p>
          <a:p>
            <a:pPr marL="854075" lvl="1" indent="-396875" algn="just" defTabSz="914363">
              <a:lnSpc>
                <a:spcPct val="90000"/>
              </a:lnSpc>
              <a:spcBef>
                <a:spcPct val="20000"/>
              </a:spcBef>
              <a:defRPr/>
            </a:pPr>
            <a:endParaRPr lang="en-US" sz="1000" dirty="0" smtClean="0">
              <a:latin typeface="+mj-lt"/>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b="1" dirty="0" smtClean="0">
                <a:latin typeface="+mj-lt"/>
                <a:cs typeface="Calibri" panose="020F0502020204030204" pitchFamily="34" charset="0"/>
              </a:rPr>
              <a:t>Example:</a:t>
            </a:r>
            <a:r>
              <a:rPr lang="en-US" dirty="0" smtClean="0">
                <a:latin typeface="+mj-lt"/>
                <a:cs typeface="Calibri" panose="020F0502020204030204" pitchFamily="34" charset="0"/>
              </a:rPr>
              <a:t> </a:t>
            </a:r>
            <a:r>
              <a:rPr lang="en-US" dirty="0" err="1" smtClean="0"/>
              <a:t>PageRank</a:t>
            </a:r>
            <a:r>
              <a:rPr lang="en-US" dirty="0" smtClean="0"/>
              <a:t>, Clustering, Strongly Connected Components, Diameter Finding, Graph Pattern Mining, Machine Learning/ Data Mining (MLDM) algorithms (e.g., Belief Propagation, Gaussian Non-negative Matrix Factorization)</a:t>
            </a:r>
            <a:endParaRPr lang="en-US" sz="48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4454345"/>
            <a:ext cx="77724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Online Graph Querying</a:t>
            </a:r>
          </a:p>
          <a:p>
            <a:pPr marL="396875" indent="-396875" algn="just" defTabSz="914363" fontAlgn="auto">
              <a:lnSpc>
                <a:spcPct val="90000"/>
              </a:lnSpc>
              <a:spcBef>
                <a:spcPct val="20000"/>
              </a:spcBef>
              <a:spcAft>
                <a:spcPts val="0"/>
              </a:spcAft>
              <a:buBlip>
                <a:blip r:embed="rId5"/>
              </a:buBlip>
              <a:defRPr/>
            </a:pPr>
            <a:endParaRPr lang="en-US" sz="1000" b="1" dirty="0" smtClean="0">
              <a:latin typeface="Calibri" panose="020F0502020204030204" pitchFamily="34" charset="0"/>
              <a:cs typeface="Calibri" panose="020F0502020204030204" pitchFamily="34" charset="0"/>
            </a:endParaRPr>
          </a:p>
          <a:p>
            <a:pPr lvl="1">
              <a:buFont typeface="Wingdings" pitchFamily="2" charset="2"/>
              <a:buChar char="q"/>
            </a:pPr>
            <a:r>
              <a:rPr lang="en-US" dirty="0" smtClean="0">
                <a:latin typeface="Calibri" panose="020F0502020204030204" pitchFamily="34" charset="0"/>
                <a:cs typeface="Calibri" panose="020F0502020204030204" pitchFamily="34" charset="0"/>
              </a:rPr>
              <a:t>  Explore a small fraction of the entire graph dataset</a:t>
            </a:r>
          </a:p>
          <a:p>
            <a:pPr lvl="1">
              <a:buFont typeface="Wingdings" pitchFamily="2" charset="2"/>
              <a:buChar char="q"/>
            </a:pPr>
            <a:endParaRPr lang="en-US" sz="1000" dirty="0" smtClean="0">
              <a:latin typeface="Calibri" panose="020F0502020204030204" pitchFamily="34" charset="0"/>
              <a:cs typeface="Calibri" panose="020F0502020204030204" pitchFamily="34" charset="0"/>
            </a:endParaRPr>
          </a:p>
          <a:p>
            <a:pPr lvl="1">
              <a:buFont typeface="Wingdings" pitchFamily="2" charset="2"/>
              <a:buChar char="q"/>
            </a:pPr>
            <a:r>
              <a:rPr lang="en-US" b="1"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Real-time response, online graph traversal </a:t>
            </a:r>
          </a:p>
          <a:p>
            <a:pPr lvl="1">
              <a:buFont typeface="Wingdings" pitchFamily="2" charset="2"/>
              <a:buChar char="q"/>
            </a:pPr>
            <a:endParaRPr lang="en-US" sz="1000" dirty="0" smtClean="0">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b="1" dirty="0" smtClean="0">
                <a:latin typeface="Calibri" panose="020F0502020204030204" pitchFamily="34" charset="0"/>
                <a:cs typeface="Calibri" panose="020F0502020204030204" pitchFamily="34" charset="0"/>
              </a:rPr>
              <a:t>Example:</a:t>
            </a:r>
            <a:r>
              <a:rPr lang="en-US" dirty="0" smtClean="0">
                <a:latin typeface="Calibri" panose="020F0502020204030204" pitchFamily="34" charset="0"/>
                <a:cs typeface="Calibri" panose="020F0502020204030204" pitchFamily="34" charset="0"/>
              </a:rPr>
              <a:t> Reachability, Shortest-Path, Graph Pattern Matching, SPARQL queries</a:t>
            </a:r>
          </a:p>
          <a:p>
            <a:pPr marL="1311275" lvl="2" indent="-396875" algn="just" defTabSz="914363">
              <a:lnSpc>
                <a:spcPct val="90000"/>
              </a:lnSpc>
              <a:spcBef>
                <a:spcPct val="20000"/>
              </a:spcBef>
              <a:buFont typeface="Wingdings" pitchFamily="2" charset="2"/>
              <a:buChar char="q"/>
              <a:defRPr/>
            </a:pPr>
            <a:endParaRPr lang="en-US" sz="20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Screen Shot 2012-09-25 at 11.21.40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9160" y="4606780"/>
            <a:ext cx="1161280" cy="1178358"/>
          </a:xfrm>
          <a:prstGeom prst="rect">
            <a:avLst/>
          </a:prstGeom>
        </p:spPr>
      </p:pic>
      <p:sp>
        <p:nvSpPr>
          <p:cNvPr id="2" name="Title 1"/>
          <p:cNvSpPr>
            <a:spLocks noGrp="1"/>
          </p:cNvSpPr>
          <p:nvPr>
            <p:ph type="title"/>
          </p:nvPr>
        </p:nvSpPr>
        <p:spPr>
          <a:xfrm>
            <a:off x="76200" y="76200"/>
            <a:ext cx="8229600" cy="1143000"/>
          </a:xfrm>
        </p:spPr>
        <p:txBody>
          <a:bodyPr/>
          <a:lstStyle/>
          <a:p>
            <a:r>
              <a:rPr lang="en-US" b="1" dirty="0" smtClean="0"/>
              <a:t>PSW: Execute updates</a:t>
            </a:r>
            <a:endParaRPr lang="en-US" b="1" dirty="0"/>
          </a:p>
        </p:txBody>
      </p:sp>
      <p:sp>
        <p:nvSpPr>
          <p:cNvPr id="3" name="Content Placeholder 2"/>
          <p:cNvSpPr>
            <a:spLocks noGrp="1"/>
          </p:cNvSpPr>
          <p:nvPr>
            <p:ph idx="1"/>
          </p:nvPr>
        </p:nvSpPr>
        <p:spPr>
          <a:xfrm>
            <a:off x="457200" y="1600200"/>
            <a:ext cx="8077348" cy="3737007"/>
          </a:xfrm>
        </p:spPr>
        <p:txBody>
          <a:bodyPr>
            <a:normAutofit/>
          </a:bodyPr>
          <a:lstStyle/>
          <a:p>
            <a:r>
              <a:rPr lang="en-US" sz="2800" dirty="0" smtClean="0"/>
              <a:t>Update-function is executed on interval’s vertices</a:t>
            </a:r>
          </a:p>
          <a:p>
            <a:r>
              <a:rPr lang="en-US" sz="2800" dirty="0" smtClean="0"/>
              <a:t>Edges have pointers to the loaded data blocks</a:t>
            </a:r>
          </a:p>
          <a:p>
            <a:pPr lvl="1"/>
            <a:r>
              <a:rPr lang="en-US" sz="2400" dirty="0" smtClean="0"/>
              <a:t>Changes take effect immediately </a:t>
            </a:r>
            <a:r>
              <a:rPr lang="en-US" sz="2400" dirty="0" smtClean="0">
                <a:sym typeface="Wingdings"/>
              </a:rPr>
              <a:t> asynchronous.</a:t>
            </a:r>
            <a:endParaRPr lang="en-US" sz="2400" dirty="0" smtClean="0"/>
          </a:p>
        </p:txBody>
      </p:sp>
      <p:grpSp>
        <p:nvGrpSpPr>
          <p:cNvPr id="4" name="Group 6"/>
          <p:cNvGrpSpPr/>
          <p:nvPr/>
        </p:nvGrpSpPr>
        <p:grpSpPr>
          <a:xfrm>
            <a:off x="457200" y="4190494"/>
            <a:ext cx="3539206" cy="2049877"/>
            <a:chOff x="76200" y="1981200"/>
            <a:chExt cx="4572001" cy="2554014"/>
          </a:xfrm>
        </p:grpSpPr>
        <p:cxnSp>
          <p:nvCxnSpPr>
            <p:cNvPr id="8" name="Curved Connector 7"/>
            <p:cNvCxnSpPr/>
            <p:nvPr/>
          </p:nvCxnSpPr>
          <p:spPr>
            <a:xfrm rot="5400000" flipH="1" flipV="1">
              <a:off x="3340100" y="1854200"/>
              <a:ext cx="1588" cy="1315384"/>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9" name="Curved Connector 8"/>
            <p:cNvCxnSpPr/>
            <p:nvPr/>
          </p:nvCxnSpPr>
          <p:spPr>
            <a:xfrm rot="5400000" flipH="1" flipV="1">
              <a:off x="1435100" y="1803400"/>
              <a:ext cx="1588" cy="1416984"/>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0" name="Curved Connector 9"/>
            <p:cNvCxnSpPr/>
            <p:nvPr/>
          </p:nvCxnSpPr>
          <p:spPr>
            <a:xfrm rot="5400000">
              <a:off x="3562350" y="3333750"/>
              <a:ext cx="876300" cy="533400"/>
            </a:xfrm>
            <a:prstGeom prst="curvedConnector2">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1" name="Curved Connector 10"/>
            <p:cNvCxnSpPr/>
            <p:nvPr/>
          </p:nvCxnSpPr>
          <p:spPr>
            <a:xfrm rot="5400000">
              <a:off x="1435100" y="2342216"/>
              <a:ext cx="1588" cy="1416984"/>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12" name="Can 11"/>
            <p:cNvSpPr/>
            <p:nvPr/>
          </p:nvSpPr>
          <p:spPr>
            <a:xfrm>
              <a:off x="1143000" y="31242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sp>
          <p:nvSpPr>
            <p:cNvPr id="13" name="Can 12"/>
            <p:cNvSpPr/>
            <p:nvPr/>
          </p:nvSpPr>
          <p:spPr>
            <a:xfrm>
              <a:off x="1143000" y="19812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sp>
          <p:nvSpPr>
            <p:cNvPr id="14" name="Can 13"/>
            <p:cNvSpPr/>
            <p:nvPr/>
          </p:nvSpPr>
          <p:spPr>
            <a:xfrm>
              <a:off x="3048000" y="19812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sp>
          <p:nvSpPr>
            <p:cNvPr id="15" name="Can 14"/>
            <p:cNvSpPr/>
            <p:nvPr/>
          </p:nvSpPr>
          <p:spPr>
            <a:xfrm>
              <a:off x="3962400" y="34290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nvGrpSpPr>
            <p:cNvPr id="5" name="Group 24"/>
            <p:cNvGrpSpPr/>
            <p:nvPr/>
          </p:nvGrpSpPr>
          <p:grpSpPr>
            <a:xfrm>
              <a:off x="3886201" y="2400300"/>
              <a:ext cx="762000" cy="762001"/>
              <a:chOff x="5257801" y="2400300"/>
              <a:chExt cx="762000" cy="762001"/>
            </a:xfrm>
          </p:grpSpPr>
          <p:sp>
            <p:nvSpPr>
              <p:cNvPr id="31" name="Oval 1"/>
              <p:cNvSpPr/>
              <p:nvPr/>
            </p:nvSpPr>
            <p:spPr>
              <a:xfrm>
                <a:off x="5257801" y="2400300"/>
                <a:ext cx="762000" cy="76200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00" dirty="0">
                  <a:solidFill>
                    <a:schemeClr val="tx1"/>
                  </a:solidFill>
                </a:endParaRPr>
              </a:p>
            </p:txBody>
          </p:sp>
          <p:sp>
            <p:nvSpPr>
              <p:cNvPr id="32" name="Can 13"/>
              <p:cNvSpPr/>
              <p:nvPr/>
            </p:nvSpPr>
            <p:spPr>
              <a:xfrm>
                <a:off x="53721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grpSp>
          <p:nvGrpSpPr>
            <p:cNvPr id="6" name="Group 25"/>
            <p:cNvGrpSpPr/>
            <p:nvPr/>
          </p:nvGrpSpPr>
          <p:grpSpPr>
            <a:xfrm>
              <a:off x="2032000" y="2400300"/>
              <a:ext cx="762000" cy="762000"/>
              <a:chOff x="3403600" y="2400300"/>
              <a:chExt cx="762000" cy="762000"/>
            </a:xfrm>
          </p:grpSpPr>
          <p:sp>
            <p:nvSpPr>
              <p:cNvPr id="29" name="Oval 4"/>
              <p:cNvSpPr/>
              <p:nvPr/>
            </p:nvSpPr>
            <p:spPr>
              <a:xfrm>
                <a:off x="34036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dirty="0" smtClean="0">
                  <a:solidFill>
                    <a:schemeClr val="tx1"/>
                  </a:solidFill>
                </a:endParaRPr>
              </a:p>
            </p:txBody>
          </p:sp>
          <p:sp>
            <p:nvSpPr>
              <p:cNvPr id="30" name="Can 14"/>
              <p:cNvSpPr/>
              <p:nvPr/>
            </p:nvSpPr>
            <p:spPr>
              <a:xfrm>
                <a:off x="35179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grpSp>
          <p:nvGrpSpPr>
            <p:cNvPr id="7" name="Group 26"/>
            <p:cNvGrpSpPr/>
            <p:nvPr/>
          </p:nvGrpSpPr>
          <p:grpSpPr>
            <a:xfrm>
              <a:off x="76200" y="2400300"/>
              <a:ext cx="762000" cy="762000"/>
              <a:chOff x="1447800" y="2400300"/>
              <a:chExt cx="762000" cy="762000"/>
            </a:xfrm>
          </p:grpSpPr>
          <p:sp>
            <p:nvSpPr>
              <p:cNvPr id="27" name="Oval 26"/>
              <p:cNvSpPr/>
              <p:nvPr/>
            </p:nvSpPr>
            <p:spPr>
              <a:xfrm>
                <a:off x="14478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00" dirty="0">
                  <a:solidFill>
                    <a:schemeClr val="tx1"/>
                  </a:solidFill>
                </a:endParaRPr>
              </a:p>
            </p:txBody>
          </p:sp>
          <p:sp>
            <p:nvSpPr>
              <p:cNvPr id="28" name="Can 15"/>
              <p:cNvSpPr/>
              <p:nvPr/>
            </p:nvSpPr>
            <p:spPr>
              <a:xfrm>
                <a:off x="15621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grpSp>
          <p:nvGrpSpPr>
            <p:cNvPr id="16" name="Group 23"/>
            <p:cNvGrpSpPr/>
            <p:nvPr/>
          </p:nvGrpSpPr>
          <p:grpSpPr>
            <a:xfrm>
              <a:off x="2971800" y="3581400"/>
              <a:ext cx="762000" cy="762000"/>
              <a:chOff x="6934200" y="2400300"/>
              <a:chExt cx="762000" cy="762000"/>
            </a:xfrm>
          </p:grpSpPr>
          <p:sp>
            <p:nvSpPr>
              <p:cNvPr id="25" name="Oval 24"/>
              <p:cNvSpPr/>
              <p:nvPr/>
            </p:nvSpPr>
            <p:spPr>
              <a:xfrm>
                <a:off x="69342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00" dirty="0">
                  <a:solidFill>
                    <a:schemeClr val="tx1"/>
                  </a:solidFill>
                </a:endParaRPr>
              </a:p>
            </p:txBody>
          </p:sp>
          <p:sp>
            <p:nvSpPr>
              <p:cNvPr id="26" name="Can 16"/>
              <p:cNvSpPr/>
              <p:nvPr/>
            </p:nvSpPr>
            <p:spPr>
              <a:xfrm>
                <a:off x="70485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grpSp>
          <p:nvGrpSpPr>
            <p:cNvPr id="17" name="Group 33"/>
            <p:cNvGrpSpPr/>
            <p:nvPr/>
          </p:nvGrpSpPr>
          <p:grpSpPr>
            <a:xfrm>
              <a:off x="1114618" y="3773214"/>
              <a:ext cx="762000" cy="762000"/>
              <a:chOff x="6982018" y="2592114"/>
              <a:chExt cx="762000" cy="762000"/>
            </a:xfrm>
          </p:grpSpPr>
          <p:sp>
            <p:nvSpPr>
              <p:cNvPr id="23" name="Oval 22"/>
              <p:cNvSpPr/>
              <p:nvPr/>
            </p:nvSpPr>
            <p:spPr>
              <a:xfrm>
                <a:off x="6982018" y="2592114"/>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00" dirty="0">
                  <a:solidFill>
                    <a:schemeClr val="tx1"/>
                  </a:solidFill>
                </a:endParaRPr>
              </a:p>
            </p:txBody>
          </p:sp>
          <p:sp>
            <p:nvSpPr>
              <p:cNvPr id="24" name="Can 23"/>
              <p:cNvSpPr/>
              <p:nvPr/>
            </p:nvSpPr>
            <p:spPr>
              <a:xfrm>
                <a:off x="7094484" y="2755024"/>
                <a:ext cx="533400" cy="380999"/>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cxnSp>
          <p:nvCxnSpPr>
            <p:cNvPr id="21" name="Curved Connector 7"/>
            <p:cNvCxnSpPr>
              <a:endCxn id="23" idx="6"/>
            </p:cNvCxnSpPr>
            <p:nvPr/>
          </p:nvCxnSpPr>
          <p:spPr>
            <a:xfrm rot="5400000">
              <a:off x="1648852" y="3390064"/>
              <a:ext cx="991916" cy="536383"/>
            </a:xfrm>
            <a:prstGeom prst="curvedConnector2">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22" name="Can 21"/>
            <p:cNvSpPr/>
            <p:nvPr/>
          </p:nvSpPr>
          <p:spPr>
            <a:xfrm>
              <a:off x="2133600" y="34290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sp>
        <p:nvSpPr>
          <p:cNvPr id="33" name="Rectangle 32"/>
          <p:cNvSpPr/>
          <p:nvPr/>
        </p:nvSpPr>
        <p:spPr>
          <a:xfrm>
            <a:off x="4643102" y="3732671"/>
            <a:ext cx="987391" cy="1213409"/>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85000"/>
                    <a:lumOff val="15000"/>
                  </a:schemeClr>
                </a:solidFill>
              </a:rPr>
              <a:t>Block X</a:t>
            </a:r>
            <a:endParaRPr lang="en-US" sz="1600" dirty="0">
              <a:solidFill>
                <a:schemeClr val="tx1">
                  <a:lumMod val="85000"/>
                  <a:lumOff val="15000"/>
                </a:schemeClr>
              </a:solidFill>
            </a:endParaRPr>
          </a:p>
        </p:txBody>
      </p:sp>
      <p:sp>
        <p:nvSpPr>
          <p:cNvPr id="34" name="Rectangle 33"/>
          <p:cNvSpPr/>
          <p:nvPr/>
        </p:nvSpPr>
        <p:spPr>
          <a:xfrm>
            <a:off x="4643102" y="5131989"/>
            <a:ext cx="987391" cy="1318781"/>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85000"/>
                    <a:lumOff val="15000"/>
                  </a:schemeClr>
                </a:solidFill>
              </a:rPr>
              <a:t>Block Y</a:t>
            </a:r>
            <a:endParaRPr lang="en-US" sz="1600" dirty="0">
              <a:solidFill>
                <a:schemeClr val="tx1">
                  <a:lumMod val="85000"/>
                  <a:lumOff val="15000"/>
                </a:schemeClr>
              </a:solidFill>
            </a:endParaRPr>
          </a:p>
        </p:txBody>
      </p:sp>
      <p:cxnSp>
        <p:nvCxnSpPr>
          <p:cNvPr id="36" name="Straight Arrow Connector 35"/>
          <p:cNvCxnSpPr>
            <a:stCxn id="13" idx="4"/>
          </p:cNvCxnSpPr>
          <p:nvPr/>
        </p:nvCxnSpPr>
        <p:spPr>
          <a:xfrm flipV="1">
            <a:off x="1695922" y="3995401"/>
            <a:ext cx="3449852" cy="3479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5" idx="4"/>
          </p:cNvCxnSpPr>
          <p:nvPr/>
        </p:nvCxnSpPr>
        <p:spPr>
          <a:xfrm>
            <a:off x="3878431" y="5505410"/>
            <a:ext cx="1370183" cy="1223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0"/>
          </p:cNvCxnSpPr>
          <p:nvPr/>
        </p:nvCxnSpPr>
        <p:spPr>
          <a:xfrm>
            <a:off x="2964137" y="4266943"/>
            <a:ext cx="1969985" cy="279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22" idx="4"/>
          </p:cNvCxnSpPr>
          <p:nvPr/>
        </p:nvCxnSpPr>
        <p:spPr>
          <a:xfrm>
            <a:off x="2462749" y="5505410"/>
            <a:ext cx="2785865" cy="5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864938" y="4546838"/>
            <a:ext cx="1669610"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smtClean="0"/>
              <a:t>Deterministic scheduling prevents races between neighboring vertices.</a:t>
            </a:r>
            <a:endParaRPr lang="en-US" sz="1600" dirty="0"/>
          </a:p>
        </p:txBody>
      </p:sp>
      <p:sp>
        <p:nvSpPr>
          <p:cNvPr id="40" name="Footer Placeholder 39"/>
          <p:cNvSpPr>
            <a:spLocks noGrp="1"/>
          </p:cNvSpPr>
          <p:nvPr>
            <p:ph type="ftr" sz="quarter" idx="11"/>
          </p:nvPr>
        </p:nvSpPr>
        <p:spPr/>
        <p:txBody>
          <a:bodyPr/>
          <a:lstStyle/>
          <a:p>
            <a:r>
              <a:rPr lang="en-US" dirty="0" err="1"/>
              <a:t>GraphChi</a:t>
            </a:r>
            <a:r>
              <a:rPr lang="en-US" dirty="0"/>
              <a:t> – </a:t>
            </a:r>
            <a:r>
              <a:rPr lang="en-US" dirty="0" err="1"/>
              <a:t>Aapo</a:t>
            </a:r>
            <a:r>
              <a:rPr lang="en-US" dirty="0"/>
              <a:t> </a:t>
            </a:r>
            <a:r>
              <a:rPr lang="en-US" dirty="0" err="1"/>
              <a:t>Kyrola</a:t>
            </a:r>
            <a:endParaRPr lang="en-US" dirty="0"/>
          </a:p>
        </p:txBody>
      </p:sp>
      <p:graphicFrame>
        <p:nvGraphicFramePr>
          <p:cNvPr id="41" name="Table 40"/>
          <p:cNvGraphicFramePr>
            <a:graphicFrameLocks noGrp="1"/>
          </p:cNvGraphicFramePr>
          <p:nvPr>
            <p:extLst/>
          </p:nvPr>
        </p:nvGraphicFramePr>
        <p:xfrm>
          <a:off x="7704667" y="147266"/>
          <a:ext cx="1275507" cy="1249734"/>
        </p:xfrm>
        <a:graphic>
          <a:graphicData uri="http://schemas.openxmlformats.org/drawingml/2006/table">
            <a:tbl>
              <a:tblPr firstRow="1" bandRow="1">
                <a:tableStyleId>{5940675A-B579-460E-94D1-54222C63F5DA}</a:tableStyleId>
              </a:tblPr>
              <a:tblGrid>
                <a:gridCol w="1275507"/>
              </a:tblGrid>
              <a:tr h="416578">
                <a:tc>
                  <a:txBody>
                    <a:bodyPr/>
                    <a:lstStyle/>
                    <a:p>
                      <a:r>
                        <a:rPr lang="en-US" sz="1800">
                          <a:latin typeface="Gill Sans MT"/>
                          <a:cs typeface="Gill Sans MT"/>
                        </a:rPr>
                        <a:t>1. Load</a:t>
                      </a:r>
                    </a:p>
                  </a:txBody>
                  <a:tcPr>
                    <a:noFill/>
                  </a:tcPr>
                </a:tc>
              </a:tr>
              <a:tr h="416578">
                <a:tc>
                  <a:txBody>
                    <a:bodyPr/>
                    <a:lstStyle/>
                    <a:p>
                      <a:r>
                        <a:rPr lang="en-US" sz="1800">
                          <a:latin typeface="Gill Sans MT"/>
                          <a:cs typeface="Gill Sans MT"/>
                        </a:rPr>
                        <a:t>2. Compute</a:t>
                      </a:r>
                    </a:p>
                  </a:txBody>
                  <a:tcPr>
                    <a:solidFill>
                      <a:srgbClr val="FFFF00"/>
                    </a:solidFill>
                  </a:tcPr>
                </a:tc>
              </a:tr>
              <a:tr h="416578">
                <a:tc>
                  <a:txBody>
                    <a:bodyPr/>
                    <a:lstStyle/>
                    <a:p>
                      <a:r>
                        <a:rPr lang="en-US" sz="1800" dirty="0">
                          <a:latin typeface="Gill Sans MT"/>
                          <a:cs typeface="Gill Sans MT"/>
                        </a:rPr>
                        <a:t>3. Write</a:t>
                      </a:r>
                    </a:p>
                  </a:txBody>
                  <a:tcPr/>
                </a:tc>
              </a:tr>
            </a:tbl>
          </a:graphicData>
        </a:graphic>
      </p:graphicFrame>
      <p:sp>
        <p:nvSpPr>
          <p:cNvPr id="42"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91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652095632"/>
      </p:ext>
    </p:extLst>
  </p:cSld>
  <p:clrMapOvr>
    <a:masterClrMapping/>
  </p:clrMapOvr>
  <mc:AlternateContent xmlns:mc="http://schemas.openxmlformats.org/markup-compatibility/2006" xmlns:p14="http://schemas.microsoft.com/office/powerpoint/2010/main">
    <mc:Choice Requires="p14">
      <p:transition spd="slow" p14:dur="2000" advTm="42415"/>
    </mc:Choice>
    <mc:Fallback xmlns="">
      <p:transition spd="slow" advTm="424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0" presetClass="path" presetSubtype="0" accel="50000" decel="50000" fill="hold" grpId="0" nodeType="withEffect">
                                  <p:stCondLst>
                                    <p:cond delay="0"/>
                                  </p:stCondLst>
                                  <p:childTnLst>
                                    <p:animMotion origin="layout" path="M 0.08659 0.09367 L -6.81936E-7 9.89824E-7 " pathEditMode="relative" ptsTypes="AA">
                                      <p:cBhvr>
                                        <p:cTn id="10" dur="1000" fill="hold"/>
                                        <p:tgtEl>
                                          <p:spTgt spid="33"/>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8676 -0.13459 L -3.10082E-6 7.48381E-6 " pathEditMode="relative" ptsTypes="AA">
                                      <p:cBhvr>
                                        <p:cTn id="12" dur="1000" fill="hold"/>
                                        <p:tgtEl>
                                          <p:spTgt spid="34"/>
                                        </p:tgtEl>
                                        <p:attrNameLst>
                                          <p:attrName>ppt_x</p:attrName>
                                          <p:attrName>ppt_y</p:attrName>
                                        </p:attrNameLst>
                                      </p:cBhvr>
                                    </p:animMotion>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p:tgtEl>
                                          <p:spTgt spid="36"/>
                                        </p:tgtEl>
                                        <p:attrNameLst>
                                          <p:attrName>ppt_x</p:attrName>
                                        </p:attrNameLst>
                                      </p:cBhvr>
                                      <p:tavLst>
                                        <p:tav tm="0">
                                          <p:val>
                                            <p:strVal val="#ppt_x-#ppt_w*1.125000"/>
                                          </p:val>
                                        </p:tav>
                                        <p:tav tm="100000">
                                          <p:val>
                                            <p:strVal val="#ppt_x"/>
                                          </p:val>
                                        </p:tav>
                                      </p:tavLst>
                                    </p:anim>
                                    <p:animEffect transition="in" filter="wipe(right)">
                                      <p:cBhvr>
                                        <p:cTn id="17" dur="500"/>
                                        <p:tgtEl>
                                          <p:spTgt spid="36"/>
                                        </p:tgtEl>
                                      </p:cBhvr>
                                    </p:animEffect>
                                  </p:childTnLst>
                                </p:cTn>
                              </p:par>
                              <p:par>
                                <p:cTn id="18" presetID="12" presetClass="entr" presetSubtype="8"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500"/>
                                        <p:tgtEl>
                                          <p:spTgt spid="44"/>
                                        </p:tgtEl>
                                        <p:attrNameLst>
                                          <p:attrName>ppt_x</p:attrName>
                                        </p:attrNameLst>
                                      </p:cBhvr>
                                      <p:tavLst>
                                        <p:tav tm="0">
                                          <p:val>
                                            <p:strVal val="#ppt_x-#ppt_w*1.125000"/>
                                          </p:val>
                                        </p:tav>
                                        <p:tav tm="100000">
                                          <p:val>
                                            <p:strVal val="#ppt_x"/>
                                          </p:val>
                                        </p:tav>
                                      </p:tavLst>
                                    </p:anim>
                                    <p:animEffect transition="in" filter="wipe(right)">
                                      <p:cBhvr>
                                        <p:cTn id="21" dur="500"/>
                                        <p:tgtEl>
                                          <p:spTgt spid="44"/>
                                        </p:tgtEl>
                                      </p:cBhvr>
                                    </p:animEffect>
                                  </p:childTnLst>
                                </p:cTn>
                              </p:par>
                              <p:par>
                                <p:cTn id="22" presetID="12" presetClass="entr" presetSubtype="8"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p:tgtEl>
                                          <p:spTgt spid="39"/>
                                        </p:tgtEl>
                                        <p:attrNameLst>
                                          <p:attrName>ppt_x</p:attrName>
                                        </p:attrNameLst>
                                      </p:cBhvr>
                                      <p:tavLst>
                                        <p:tav tm="0">
                                          <p:val>
                                            <p:strVal val="#ppt_x-#ppt_w*1.125000"/>
                                          </p:val>
                                        </p:tav>
                                        <p:tav tm="100000">
                                          <p:val>
                                            <p:strVal val="#ppt_x"/>
                                          </p:val>
                                        </p:tav>
                                      </p:tavLst>
                                    </p:anim>
                                    <p:animEffect transition="in" filter="wipe(right)">
                                      <p:cBhvr>
                                        <p:cTn id="25" dur="500"/>
                                        <p:tgtEl>
                                          <p:spTgt spid="39"/>
                                        </p:tgtEl>
                                      </p:cBhvr>
                                    </p:animEffect>
                                  </p:childTnLst>
                                </p:cTn>
                              </p:par>
                              <p:par>
                                <p:cTn id="26" presetID="12" presetClass="entr" presetSubtype="8"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500"/>
                                        <p:tgtEl>
                                          <p:spTgt spid="46"/>
                                        </p:tgtEl>
                                        <p:attrNameLst>
                                          <p:attrName>ppt_x</p:attrName>
                                        </p:attrNameLst>
                                      </p:cBhvr>
                                      <p:tavLst>
                                        <p:tav tm="0">
                                          <p:val>
                                            <p:strVal val="#ppt_x-#ppt_w*1.125000"/>
                                          </p:val>
                                        </p:tav>
                                        <p:tav tm="100000">
                                          <p:val>
                                            <p:strVal val="#ppt_x"/>
                                          </p:val>
                                        </p:tav>
                                      </p:tavLst>
                                    </p:anim>
                                    <p:animEffect transition="in" filter="wipe(right)">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normAutofit/>
          </a:bodyPr>
          <a:lstStyle/>
          <a:p>
            <a:r>
              <a:rPr lang="en-US" sz="3200" b="1" dirty="0" smtClean="0"/>
              <a:t>PSW:  Commit to Disk</a:t>
            </a:r>
            <a:endParaRPr lang="en-US" sz="3200" b="1" dirty="0"/>
          </a:p>
        </p:txBody>
      </p:sp>
      <p:sp>
        <p:nvSpPr>
          <p:cNvPr id="3" name="Content Placeholder 2"/>
          <p:cNvSpPr>
            <a:spLocks noGrp="1"/>
          </p:cNvSpPr>
          <p:nvPr>
            <p:ph idx="1"/>
          </p:nvPr>
        </p:nvSpPr>
        <p:spPr>
          <a:xfrm>
            <a:off x="457200" y="1321213"/>
            <a:ext cx="8229600" cy="4525963"/>
          </a:xfrm>
        </p:spPr>
        <p:txBody>
          <a:bodyPr>
            <a:normAutofit/>
          </a:bodyPr>
          <a:lstStyle/>
          <a:p>
            <a:r>
              <a:rPr lang="en-US" sz="2800" dirty="0" smtClean="0"/>
              <a:t>In write phase, the blocks are written </a:t>
            </a:r>
            <a:r>
              <a:rPr lang="en-US" sz="2800" i="1" dirty="0" smtClean="0"/>
              <a:t>back</a:t>
            </a:r>
            <a:r>
              <a:rPr lang="en-US" sz="2800" dirty="0" smtClean="0"/>
              <a:t> to disk</a:t>
            </a:r>
          </a:p>
          <a:p>
            <a:pPr lvl="1"/>
            <a:r>
              <a:rPr lang="en-US" sz="2400" dirty="0" smtClean="0"/>
              <a:t>Next load-phase sees the preceding writes </a:t>
            </a:r>
            <a:r>
              <a:rPr lang="en-US" sz="2400" dirty="0" smtClean="0">
                <a:sym typeface="Wingdings"/>
              </a:rPr>
              <a:t> asynchronous.</a:t>
            </a:r>
            <a:endParaRPr lang="en-US" sz="2400" dirty="0"/>
          </a:p>
        </p:txBody>
      </p:sp>
      <p:sp>
        <p:nvSpPr>
          <p:cNvPr id="6" name="Footer Placeholder 5"/>
          <p:cNvSpPr>
            <a:spLocks noGrp="1"/>
          </p:cNvSpPr>
          <p:nvPr>
            <p:ph type="ftr" sz="quarter" idx="11"/>
          </p:nvPr>
        </p:nvSpPr>
        <p:spPr/>
        <p:txBody>
          <a:bodyPr/>
          <a:lstStyle/>
          <a:p>
            <a:r>
              <a:rPr lang="en-US" dirty="0" err="1"/>
              <a:t>GraphChi</a:t>
            </a:r>
            <a:r>
              <a:rPr lang="en-US" dirty="0"/>
              <a:t> – Aapo </a:t>
            </a:r>
            <a:r>
              <a:rPr lang="en-US" dirty="0" err="1"/>
              <a:t>Kyrola</a:t>
            </a:r>
            <a:endParaRPr lang="en-US" dirty="0"/>
          </a:p>
        </p:txBody>
      </p:sp>
      <p:graphicFrame>
        <p:nvGraphicFramePr>
          <p:cNvPr id="7" name="Table 6"/>
          <p:cNvGraphicFramePr>
            <a:graphicFrameLocks noGrp="1"/>
          </p:cNvGraphicFramePr>
          <p:nvPr>
            <p:extLst/>
          </p:nvPr>
        </p:nvGraphicFramePr>
        <p:xfrm>
          <a:off x="7670800" y="147266"/>
          <a:ext cx="1309374" cy="1249734"/>
        </p:xfrm>
        <a:graphic>
          <a:graphicData uri="http://schemas.openxmlformats.org/drawingml/2006/table">
            <a:tbl>
              <a:tblPr firstRow="1" bandRow="1">
                <a:tableStyleId>{5940675A-B579-460E-94D1-54222C63F5DA}</a:tableStyleId>
              </a:tblPr>
              <a:tblGrid>
                <a:gridCol w="1309374"/>
              </a:tblGrid>
              <a:tr h="416578">
                <a:tc>
                  <a:txBody>
                    <a:bodyPr/>
                    <a:lstStyle/>
                    <a:p>
                      <a:r>
                        <a:rPr lang="en-US" sz="1800">
                          <a:latin typeface="Gill Sans MT"/>
                          <a:cs typeface="Gill Sans MT"/>
                        </a:rPr>
                        <a:t>1. Load</a:t>
                      </a:r>
                    </a:p>
                  </a:txBody>
                  <a:tcPr>
                    <a:noFill/>
                  </a:tcPr>
                </a:tc>
              </a:tr>
              <a:tr h="416578">
                <a:tc>
                  <a:txBody>
                    <a:bodyPr/>
                    <a:lstStyle/>
                    <a:p>
                      <a:r>
                        <a:rPr lang="en-US" sz="1800" dirty="0">
                          <a:latin typeface="Gill Sans MT"/>
                          <a:cs typeface="Gill Sans MT"/>
                        </a:rPr>
                        <a:t>2. Compute</a:t>
                      </a:r>
                    </a:p>
                  </a:txBody>
                  <a:tcPr>
                    <a:noFill/>
                  </a:tcPr>
                </a:tc>
              </a:tr>
              <a:tr h="416578">
                <a:tc>
                  <a:txBody>
                    <a:bodyPr/>
                    <a:lstStyle/>
                    <a:p>
                      <a:r>
                        <a:rPr lang="en-US" sz="1800" dirty="0">
                          <a:latin typeface="Gill Sans MT"/>
                          <a:cs typeface="Gill Sans MT"/>
                        </a:rPr>
                        <a:t>3. Write</a:t>
                      </a:r>
                    </a:p>
                  </a:txBody>
                  <a:tcPr>
                    <a:solidFill>
                      <a:srgbClr val="008000"/>
                    </a:solidFill>
                  </a:tcPr>
                </a:tc>
              </a:tr>
            </a:tbl>
          </a:graphicData>
        </a:graphic>
      </p:graphicFrame>
      <p:pic>
        <p:nvPicPr>
          <p:cNvPr id="9" name="Picture 8" descr="Screen Shot 2012-09-25 at 11.21.4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9160" y="4606780"/>
            <a:ext cx="1161280" cy="1178358"/>
          </a:xfrm>
          <a:prstGeom prst="rect">
            <a:avLst/>
          </a:prstGeom>
        </p:spPr>
      </p:pic>
      <p:grpSp>
        <p:nvGrpSpPr>
          <p:cNvPr id="4" name="Group 9"/>
          <p:cNvGrpSpPr/>
          <p:nvPr/>
        </p:nvGrpSpPr>
        <p:grpSpPr>
          <a:xfrm>
            <a:off x="457200" y="4190494"/>
            <a:ext cx="3539206" cy="2049877"/>
            <a:chOff x="76200" y="1981200"/>
            <a:chExt cx="4572001" cy="2554014"/>
          </a:xfrm>
        </p:grpSpPr>
        <p:cxnSp>
          <p:nvCxnSpPr>
            <p:cNvPr id="11" name="Curved Connector 10"/>
            <p:cNvCxnSpPr/>
            <p:nvPr/>
          </p:nvCxnSpPr>
          <p:spPr>
            <a:xfrm rot="5400000" flipH="1" flipV="1">
              <a:off x="3340100" y="1854200"/>
              <a:ext cx="1588" cy="1315384"/>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2" name="Curved Connector 11"/>
            <p:cNvCxnSpPr/>
            <p:nvPr/>
          </p:nvCxnSpPr>
          <p:spPr>
            <a:xfrm rot="5400000" flipH="1" flipV="1">
              <a:off x="1435100" y="1803400"/>
              <a:ext cx="1588" cy="1416984"/>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3" name="Curved Connector 12"/>
            <p:cNvCxnSpPr/>
            <p:nvPr/>
          </p:nvCxnSpPr>
          <p:spPr>
            <a:xfrm rot="5400000">
              <a:off x="3562350" y="3333750"/>
              <a:ext cx="876300" cy="533400"/>
            </a:xfrm>
            <a:prstGeom prst="curvedConnector2">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4" name="Curved Connector 13"/>
            <p:cNvCxnSpPr/>
            <p:nvPr/>
          </p:nvCxnSpPr>
          <p:spPr>
            <a:xfrm rot="5400000">
              <a:off x="1435100" y="2342216"/>
              <a:ext cx="1588" cy="1416984"/>
            </a:xfrm>
            <a:prstGeom prst="curvedConnector3">
              <a:avLst>
                <a:gd name="adj1" fmla="val 21422670"/>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15" name="Can 14"/>
            <p:cNvSpPr/>
            <p:nvPr/>
          </p:nvSpPr>
          <p:spPr>
            <a:xfrm>
              <a:off x="1143000" y="31242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sp>
          <p:nvSpPr>
            <p:cNvPr id="16" name="Can 15"/>
            <p:cNvSpPr/>
            <p:nvPr/>
          </p:nvSpPr>
          <p:spPr>
            <a:xfrm>
              <a:off x="1143000" y="19812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sp>
          <p:nvSpPr>
            <p:cNvPr id="17" name="Can 16"/>
            <p:cNvSpPr/>
            <p:nvPr/>
          </p:nvSpPr>
          <p:spPr>
            <a:xfrm>
              <a:off x="3048000" y="19812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sp>
          <p:nvSpPr>
            <p:cNvPr id="18" name="Can 17"/>
            <p:cNvSpPr/>
            <p:nvPr/>
          </p:nvSpPr>
          <p:spPr>
            <a:xfrm>
              <a:off x="3962400" y="34290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nvGrpSpPr>
            <p:cNvPr id="10" name="Group 24"/>
            <p:cNvGrpSpPr/>
            <p:nvPr/>
          </p:nvGrpSpPr>
          <p:grpSpPr>
            <a:xfrm>
              <a:off x="3886201" y="2400300"/>
              <a:ext cx="762000" cy="762001"/>
              <a:chOff x="5257801" y="2400300"/>
              <a:chExt cx="762000" cy="762001"/>
            </a:xfrm>
          </p:grpSpPr>
          <p:sp>
            <p:nvSpPr>
              <p:cNvPr id="34" name="Oval 1"/>
              <p:cNvSpPr/>
              <p:nvPr/>
            </p:nvSpPr>
            <p:spPr>
              <a:xfrm>
                <a:off x="5257801" y="2400300"/>
                <a:ext cx="762000" cy="76200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00" dirty="0">
                  <a:solidFill>
                    <a:schemeClr val="tx1"/>
                  </a:solidFill>
                </a:endParaRPr>
              </a:p>
            </p:txBody>
          </p:sp>
          <p:sp>
            <p:nvSpPr>
              <p:cNvPr id="35" name="Can 13"/>
              <p:cNvSpPr/>
              <p:nvPr/>
            </p:nvSpPr>
            <p:spPr>
              <a:xfrm>
                <a:off x="53721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grpSp>
          <p:nvGrpSpPr>
            <p:cNvPr id="19" name="Group 25"/>
            <p:cNvGrpSpPr/>
            <p:nvPr/>
          </p:nvGrpSpPr>
          <p:grpSpPr>
            <a:xfrm>
              <a:off x="2032000" y="2400300"/>
              <a:ext cx="762000" cy="762000"/>
              <a:chOff x="3403600" y="2400300"/>
              <a:chExt cx="762000" cy="762000"/>
            </a:xfrm>
          </p:grpSpPr>
          <p:sp>
            <p:nvSpPr>
              <p:cNvPr id="32" name="Oval 4"/>
              <p:cNvSpPr/>
              <p:nvPr/>
            </p:nvSpPr>
            <p:spPr>
              <a:xfrm>
                <a:off x="34036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dirty="0" smtClean="0">
                  <a:solidFill>
                    <a:schemeClr val="tx1"/>
                  </a:solidFill>
                </a:endParaRPr>
              </a:p>
            </p:txBody>
          </p:sp>
          <p:sp>
            <p:nvSpPr>
              <p:cNvPr id="33" name="Can 14"/>
              <p:cNvSpPr/>
              <p:nvPr/>
            </p:nvSpPr>
            <p:spPr>
              <a:xfrm>
                <a:off x="35179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grpSp>
          <p:nvGrpSpPr>
            <p:cNvPr id="20" name="Group 26"/>
            <p:cNvGrpSpPr/>
            <p:nvPr/>
          </p:nvGrpSpPr>
          <p:grpSpPr>
            <a:xfrm>
              <a:off x="76200" y="2400300"/>
              <a:ext cx="762000" cy="762000"/>
              <a:chOff x="1447800" y="2400300"/>
              <a:chExt cx="762000" cy="762000"/>
            </a:xfrm>
          </p:grpSpPr>
          <p:sp>
            <p:nvSpPr>
              <p:cNvPr id="30" name="Oval 29"/>
              <p:cNvSpPr/>
              <p:nvPr/>
            </p:nvSpPr>
            <p:spPr>
              <a:xfrm>
                <a:off x="14478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00" dirty="0">
                  <a:solidFill>
                    <a:schemeClr val="tx1"/>
                  </a:solidFill>
                </a:endParaRPr>
              </a:p>
            </p:txBody>
          </p:sp>
          <p:sp>
            <p:nvSpPr>
              <p:cNvPr id="31" name="Can 15"/>
              <p:cNvSpPr/>
              <p:nvPr/>
            </p:nvSpPr>
            <p:spPr>
              <a:xfrm>
                <a:off x="15621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grpSp>
          <p:nvGrpSpPr>
            <p:cNvPr id="21" name="Group 23"/>
            <p:cNvGrpSpPr/>
            <p:nvPr/>
          </p:nvGrpSpPr>
          <p:grpSpPr>
            <a:xfrm>
              <a:off x="2971800" y="3581400"/>
              <a:ext cx="762000" cy="762000"/>
              <a:chOff x="6934200" y="2400300"/>
              <a:chExt cx="762000" cy="762000"/>
            </a:xfrm>
          </p:grpSpPr>
          <p:sp>
            <p:nvSpPr>
              <p:cNvPr id="28" name="Oval 27"/>
              <p:cNvSpPr/>
              <p:nvPr/>
            </p:nvSpPr>
            <p:spPr>
              <a:xfrm>
                <a:off x="6934200" y="2400300"/>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00" dirty="0">
                  <a:solidFill>
                    <a:schemeClr val="tx1"/>
                  </a:solidFill>
                </a:endParaRPr>
              </a:p>
            </p:txBody>
          </p:sp>
          <p:sp>
            <p:nvSpPr>
              <p:cNvPr id="29" name="Can 16"/>
              <p:cNvSpPr/>
              <p:nvPr/>
            </p:nvSpPr>
            <p:spPr>
              <a:xfrm>
                <a:off x="7048500" y="25908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grpSp>
          <p:nvGrpSpPr>
            <p:cNvPr id="22" name="Group 33"/>
            <p:cNvGrpSpPr/>
            <p:nvPr/>
          </p:nvGrpSpPr>
          <p:grpSpPr>
            <a:xfrm>
              <a:off x="1114618" y="3773214"/>
              <a:ext cx="762000" cy="762000"/>
              <a:chOff x="6982018" y="2592114"/>
              <a:chExt cx="762000" cy="762000"/>
            </a:xfrm>
          </p:grpSpPr>
          <p:sp>
            <p:nvSpPr>
              <p:cNvPr id="26" name="Oval 25"/>
              <p:cNvSpPr/>
              <p:nvPr/>
            </p:nvSpPr>
            <p:spPr>
              <a:xfrm>
                <a:off x="6982018" y="2592114"/>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00" dirty="0">
                  <a:solidFill>
                    <a:schemeClr val="tx1"/>
                  </a:solidFill>
                </a:endParaRPr>
              </a:p>
            </p:txBody>
          </p:sp>
          <p:sp>
            <p:nvSpPr>
              <p:cNvPr id="27" name="Can 26"/>
              <p:cNvSpPr/>
              <p:nvPr/>
            </p:nvSpPr>
            <p:spPr>
              <a:xfrm>
                <a:off x="7094484" y="2755024"/>
                <a:ext cx="533400" cy="380999"/>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cxnSp>
          <p:nvCxnSpPr>
            <p:cNvPr id="24" name="Curved Connector 7"/>
            <p:cNvCxnSpPr>
              <a:endCxn id="26" idx="6"/>
            </p:cNvCxnSpPr>
            <p:nvPr/>
          </p:nvCxnSpPr>
          <p:spPr>
            <a:xfrm rot="5400000">
              <a:off x="1648852" y="3390064"/>
              <a:ext cx="991916" cy="536383"/>
            </a:xfrm>
            <a:prstGeom prst="curvedConnector2">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25" name="Can 24"/>
            <p:cNvSpPr/>
            <p:nvPr/>
          </p:nvSpPr>
          <p:spPr>
            <a:xfrm>
              <a:off x="2133600" y="3429000"/>
              <a:ext cx="533400" cy="38100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00" dirty="0" smtClean="0"/>
                <a:t>&amp;Data</a:t>
              </a:r>
              <a:endParaRPr lang="en-US" sz="700" dirty="0"/>
            </a:p>
          </p:txBody>
        </p:sp>
      </p:grpSp>
      <p:sp>
        <p:nvSpPr>
          <p:cNvPr id="36" name="Rectangle 35"/>
          <p:cNvSpPr/>
          <p:nvPr/>
        </p:nvSpPr>
        <p:spPr>
          <a:xfrm>
            <a:off x="4643102" y="3732671"/>
            <a:ext cx="987391" cy="1213409"/>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85000"/>
                    <a:lumOff val="15000"/>
                  </a:schemeClr>
                </a:solidFill>
              </a:rPr>
              <a:t>Block X</a:t>
            </a:r>
            <a:endParaRPr lang="en-US" sz="1600" dirty="0">
              <a:solidFill>
                <a:schemeClr val="tx1">
                  <a:lumMod val="85000"/>
                  <a:lumOff val="15000"/>
                </a:schemeClr>
              </a:solidFill>
            </a:endParaRPr>
          </a:p>
        </p:txBody>
      </p:sp>
      <p:sp>
        <p:nvSpPr>
          <p:cNvPr id="37" name="Rectangle 36"/>
          <p:cNvSpPr/>
          <p:nvPr/>
        </p:nvSpPr>
        <p:spPr>
          <a:xfrm>
            <a:off x="4643102" y="5131989"/>
            <a:ext cx="987391" cy="1318781"/>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85000"/>
                    <a:lumOff val="15000"/>
                  </a:schemeClr>
                </a:solidFill>
              </a:rPr>
              <a:t>Block Y</a:t>
            </a:r>
            <a:endParaRPr lang="en-US" sz="1600" dirty="0">
              <a:solidFill>
                <a:schemeClr val="tx1">
                  <a:lumMod val="85000"/>
                  <a:lumOff val="15000"/>
                </a:schemeClr>
              </a:solidFill>
            </a:endParaRPr>
          </a:p>
        </p:txBody>
      </p:sp>
      <p:cxnSp>
        <p:nvCxnSpPr>
          <p:cNvPr id="38" name="Straight Arrow Connector 37"/>
          <p:cNvCxnSpPr>
            <a:stCxn id="16" idx="4"/>
          </p:cNvCxnSpPr>
          <p:nvPr/>
        </p:nvCxnSpPr>
        <p:spPr>
          <a:xfrm flipV="1">
            <a:off x="1695922" y="3995401"/>
            <a:ext cx="3449852" cy="3479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8" idx="4"/>
          </p:cNvCxnSpPr>
          <p:nvPr/>
        </p:nvCxnSpPr>
        <p:spPr>
          <a:xfrm>
            <a:off x="3878431" y="5505410"/>
            <a:ext cx="1370183" cy="1223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7" idx="0"/>
          </p:cNvCxnSpPr>
          <p:nvPr/>
        </p:nvCxnSpPr>
        <p:spPr>
          <a:xfrm>
            <a:off x="2964137" y="4266943"/>
            <a:ext cx="1969985" cy="279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25" idx="4"/>
          </p:cNvCxnSpPr>
          <p:nvPr/>
        </p:nvCxnSpPr>
        <p:spPr>
          <a:xfrm>
            <a:off x="2462749" y="5505410"/>
            <a:ext cx="2785865" cy="5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03876" y="2958396"/>
            <a:ext cx="7278451" cy="138499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smtClean="0"/>
              <a:t>In total: </a:t>
            </a:r>
          </a:p>
          <a:p>
            <a:pPr algn="ctr"/>
            <a:r>
              <a:rPr lang="en-US" sz="2800" dirty="0" smtClean="0"/>
              <a:t>P</a:t>
            </a:r>
            <a:r>
              <a:rPr lang="en-US" sz="2800" baseline="30000" dirty="0" smtClean="0"/>
              <a:t>2</a:t>
            </a:r>
            <a:r>
              <a:rPr lang="en-US" sz="2800" dirty="0" smtClean="0"/>
              <a:t> reads and writes / full pass on the graph.</a:t>
            </a:r>
          </a:p>
          <a:p>
            <a:pPr algn="ctr"/>
            <a:r>
              <a:rPr lang="en-US" sz="2800" dirty="0" smtClean="0">
                <a:sym typeface="Wingdings"/>
              </a:rPr>
              <a:t> Performs well on </a:t>
            </a:r>
            <a:r>
              <a:rPr lang="en-US" sz="2800" i="1" dirty="0" smtClean="0">
                <a:sym typeface="Wingdings"/>
              </a:rPr>
              <a:t>both</a:t>
            </a:r>
            <a:r>
              <a:rPr lang="en-US" sz="2800" dirty="0" smtClean="0">
                <a:sym typeface="Wingdings"/>
              </a:rPr>
              <a:t> SSD and hard drive.</a:t>
            </a:r>
            <a:endParaRPr lang="en-US" sz="2800" dirty="0"/>
          </a:p>
        </p:txBody>
      </p:sp>
      <p:sp>
        <p:nvSpPr>
          <p:cNvPr id="42"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92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543271537"/>
      </p:ext>
    </p:extLst>
  </p:cSld>
  <p:clrMapOvr>
    <a:masterClrMapping/>
  </p:clrMapOvr>
  <mc:AlternateContent xmlns:mc="http://schemas.openxmlformats.org/markup-compatibility/2006" xmlns:p14="http://schemas.microsoft.com/office/powerpoint/2010/main">
    <mc:Choice Requires="p14">
      <p:transition spd="slow" p14:dur="2000" advTm="34463"/>
    </mc:Choice>
    <mc:Fallback xmlns="">
      <p:transition spd="slow" advTm="34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childTnLst>
                          </p:cTn>
                        </p:par>
                        <p:par>
                          <p:cTn id="17" fill="hold">
                            <p:stCondLst>
                              <p:cond delay="500"/>
                            </p:stCondLst>
                            <p:childTnLst>
                              <p:par>
                                <p:cTn id="18" presetID="0" presetClass="path" presetSubtype="0" accel="50000" decel="50000" fill="hold" grpId="0" nodeType="afterEffect">
                                  <p:stCondLst>
                                    <p:cond delay="0"/>
                                  </p:stCondLst>
                                  <p:childTnLst>
                                    <p:animMotion origin="layout" path="M -6.94686E-7 1.47325E-6 L 0.10716 0.10215 " pathEditMode="relative" rAng="0" ptsTypes="AA">
                                      <p:cBhvr>
                                        <p:cTn id="19" dur="2000" fill="hold"/>
                                        <p:tgtEl>
                                          <p:spTgt spid="36"/>
                                        </p:tgtEl>
                                        <p:attrNameLst>
                                          <p:attrName>ppt_x</p:attrName>
                                          <p:attrName>ppt_y</p:attrName>
                                        </p:attrNameLst>
                                      </p:cBhvr>
                                      <p:rCtr x="5349" y="5096"/>
                                    </p:animMotion>
                                  </p:childTnLst>
                                </p:cTn>
                              </p:par>
                              <p:par>
                                <p:cTn id="20" presetID="0" presetClass="path" presetSubtype="0" accel="50000" decel="50000" fill="hold" grpId="0" nodeType="withEffect">
                                  <p:stCondLst>
                                    <p:cond delay="0"/>
                                  </p:stCondLst>
                                  <p:childTnLst>
                                    <p:animMotion origin="layout" path="M -6.94686E-7 -1.27172E-6 L 0.07676 -0.08895 " pathEditMode="relative" rAng="0" ptsTypes="AA">
                                      <p:cBhvr>
                                        <p:cTn id="21" dur="2000" fill="hold"/>
                                        <p:tgtEl>
                                          <p:spTgt spid="37"/>
                                        </p:tgtEl>
                                        <p:attrNameLst>
                                          <p:attrName>ppt_x</p:attrName>
                                          <p:attrName>ppt_y</p:attrName>
                                        </p:attrNameLst>
                                      </p:cBhvr>
                                      <p:rCtr x="3838" y="-4448"/>
                                    </p:animMotion>
                                  </p:childTnLst>
                                </p:cTn>
                              </p:par>
                            </p:childTnLst>
                          </p:cTn>
                        </p:par>
                        <p:par>
                          <p:cTn id="22" fill="hold">
                            <p:stCondLst>
                              <p:cond delay="2500"/>
                            </p:stCondLst>
                            <p:childTnLst>
                              <p:par>
                                <p:cTn id="23" presetID="53" presetClass="exit" presetSubtype="32" fill="hold" grpId="1" nodeType="afterEffect">
                                  <p:stCondLst>
                                    <p:cond delay="0"/>
                                  </p:stCondLst>
                                  <p:childTnLst>
                                    <p:anim calcmode="lin" valueType="num">
                                      <p:cBhvr>
                                        <p:cTn id="24" dur="500"/>
                                        <p:tgtEl>
                                          <p:spTgt spid="36"/>
                                        </p:tgtEl>
                                        <p:attrNameLst>
                                          <p:attrName>ppt_w</p:attrName>
                                        </p:attrNameLst>
                                      </p:cBhvr>
                                      <p:tavLst>
                                        <p:tav tm="0">
                                          <p:val>
                                            <p:strVal val="ppt_w"/>
                                          </p:val>
                                        </p:tav>
                                        <p:tav tm="100000">
                                          <p:val>
                                            <p:fltVal val="0"/>
                                          </p:val>
                                        </p:tav>
                                      </p:tavLst>
                                    </p:anim>
                                    <p:anim calcmode="lin" valueType="num">
                                      <p:cBhvr>
                                        <p:cTn id="25" dur="500"/>
                                        <p:tgtEl>
                                          <p:spTgt spid="36"/>
                                        </p:tgtEl>
                                        <p:attrNameLst>
                                          <p:attrName>ppt_h</p:attrName>
                                        </p:attrNameLst>
                                      </p:cBhvr>
                                      <p:tavLst>
                                        <p:tav tm="0">
                                          <p:val>
                                            <p:strVal val="ppt_h"/>
                                          </p:val>
                                        </p:tav>
                                        <p:tav tm="100000">
                                          <p:val>
                                            <p:fltVal val="0"/>
                                          </p:val>
                                        </p:tav>
                                      </p:tavLst>
                                    </p:anim>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37"/>
                                        </p:tgtEl>
                                        <p:attrNameLst>
                                          <p:attrName>ppt_w</p:attrName>
                                        </p:attrNameLst>
                                      </p:cBhvr>
                                      <p:tavLst>
                                        <p:tav tm="0">
                                          <p:val>
                                            <p:strVal val="ppt_w"/>
                                          </p:val>
                                        </p:tav>
                                        <p:tav tm="100000">
                                          <p:val>
                                            <p:fltVal val="0"/>
                                          </p:val>
                                        </p:tav>
                                      </p:tavLst>
                                    </p:anim>
                                    <p:anim calcmode="lin" valueType="num">
                                      <p:cBhvr>
                                        <p:cTn id="30" dur="500"/>
                                        <p:tgtEl>
                                          <p:spTgt spid="37"/>
                                        </p:tgtEl>
                                        <p:attrNameLst>
                                          <p:attrName>ppt_h</p:attrName>
                                        </p:attrNameLst>
                                      </p:cBhvr>
                                      <p:tavLst>
                                        <p:tav tm="0">
                                          <p:val>
                                            <p:strVal val="ppt_h"/>
                                          </p:val>
                                        </p:tav>
                                        <p:tav tm="100000">
                                          <p:val>
                                            <p:fltVal val="0"/>
                                          </p:val>
                                        </p:tav>
                                      </p:tavLst>
                                    </p:anim>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8" grpId="0" animBg="1"/>
    </p:bldLst>
  </p:timing>
  <p:extLst mod="1">
    <p:ext uri="{E180D4A7-C9FB-4DFB-919C-405C955672EB}">
      <p14:showEvtLst xmlns:p14="http://schemas.microsoft.com/office/powerpoint/2010/main">
        <p14:playEvt time="0" objId="4"/>
        <p14:stopEvt time="8015" objId="4"/>
      </p14:showEvtLst>
    </p:ext>
  </p:extLs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1143000"/>
          </a:xfrm>
        </p:spPr>
        <p:txBody>
          <a:bodyPr>
            <a:normAutofit fontScale="90000"/>
          </a:bodyPr>
          <a:lstStyle/>
          <a:p>
            <a:r>
              <a:rPr lang="en-US" b="1" dirty="0"/>
              <a:t>Evaluation: Is PSW expressive enough?</a:t>
            </a:r>
          </a:p>
        </p:txBody>
      </p:sp>
      <p:sp>
        <p:nvSpPr>
          <p:cNvPr id="4" name="Content Placeholder 3"/>
          <p:cNvSpPr>
            <a:spLocks noGrp="1"/>
          </p:cNvSpPr>
          <p:nvPr>
            <p:ph sz="half" idx="1"/>
          </p:nvPr>
        </p:nvSpPr>
        <p:spPr/>
        <p:txBody>
          <a:bodyPr>
            <a:normAutofit lnSpcReduction="10000"/>
          </a:bodyPr>
          <a:lstStyle/>
          <a:p>
            <a:pPr>
              <a:buNone/>
            </a:pPr>
            <a:r>
              <a:rPr lang="en-US" b="1" dirty="0"/>
              <a:t>Graph Mining</a:t>
            </a:r>
          </a:p>
          <a:p>
            <a:pPr lvl="1"/>
            <a:r>
              <a:rPr lang="en-US" dirty="0"/>
              <a:t>Connected components</a:t>
            </a:r>
          </a:p>
          <a:p>
            <a:pPr lvl="1"/>
            <a:r>
              <a:rPr lang="en-US" dirty="0"/>
              <a:t>Approx. shortest paths</a:t>
            </a:r>
          </a:p>
          <a:p>
            <a:pPr lvl="1"/>
            <a:r>
              <a:rPr lang="en-US" dirty="0"/>
              <a:t>Triangle counting</a:t>
            </a:r>
          </a:p>
          <a:p>
            <a:pPr lvl="1"/>
            <a:r>
              <a:rPr lang="en-US" dirty="0"/>
              <a:t>Community Detection</a:t>
            </a:r>
          </a:p>
          <a:p>
            <a:pPr>
              <a:buNone/>
            </a:pPr>
            <a:r>
              <a:rPr lang="en-US" b="1" dirty="0" err="1" smtClean="0"/>
              <a:t>SpMV</a:t>
            </a:r>
            <a:endParaRPr lang="en-US" b="1" dirty="0"/>
          </a:p>
          <a:p>
            <a:pPr lvl="1"/>
            <a:r>
              <a:rPr lang="en-US" dirty="0"/>
              <a:t>PageRank</a:t>
            </a:r>
          </a:p>
          <a:p>
            <a:pPr lvl="1"/>
            <a:r>
              <a:rPr lang="en-US" dirty="0"/>
              <a:t>Generic</a:t>
            </a:r>
          </a:p>
          <a:p>
            <a:pPr>
              <a:buNone/>
            </a:pPr>
            <a:r>
              <a:rPr lang="en-US" b="1" dirty="0"/>
              <a:t>Recommendations</a:t>
            </a:r>
          </a:p>
          <a:p>
            <a:pPr lvl="1"/>
            <a:r>
              <a:rPr lang="en-US" dirty="0"/>
              <a:t>Random </a:t>
            </a:r>
            <a:r>
              <a:rPr lang="en-US" dirty="0" smtClean="0"/>
              <a:t>walks</a:t>
            </a:r>
            <a:endParaRPr lang="en-US" dirty="0"/>
          </a:p>
        </p:txBody>
      </p:sp>
      <p:sp>
        <p:nvSpPr>
          <p:cNvPr id="5" name="Content Placeholder 4"/>
          <p:cNvSpPr>
            <a:spLocks noGrp="1"/>
          </p:cNvSpPr>
          <p:nvPr>
            <p:ph sz="half" idx="2"/>
          </p:nvPr>
        </p:nvSpPr>
        <p:spPr/>
        <p:txBody>
          <a:bodyPr>
            <a:normAutofit lnSpcReduction="10000"/>
          </a:bodyPr>
          <a:lstStyle/>
          <a:p>
            <a:pPr>
              <a:buNone/>
            </a:pPr>
            <a:r>
              <a:rPr lang="en-US" b="1"/>
              <a:t>Collaborative Filtering </a:t>
            </a:r>
            <a:r>
              <a:rPr lang="en-US" sz="1730" b="1"/>
              <a:t>(by Danny Bickson)</a:t>
            </a:r>
          </a:p>
          <a:p>
            <a:pPr lvl="1"/>
            <a:r>
              <a:rPr lang="en-US"/>
              <a:t>ALS</a:t>
            </a:r>
          </a:p>
          <a:p>
            <a:pPr lvl="1"/>
            <a:r>
              <a:rPr lang="en-US"/>
              <a:t>SGD</a:t>
            </a:r>
          </a:p>
          <a:p>
            <a:pPr lvl="1"/>
            <a:r>
              <a:rPr lang="en-US"/>
              <a:t>Sparse-ALS</a:t>
            </a:r>
          </a:p>
          <a:p>
            <a:pPr lvl="1"/>
            <a:r>
              <a:rPr lang="en-US"/>
              <a:t>SVD, SVD++</a:t>
            </a:r>
          </a:p>
          <a:p>
            <a:pPr lvl="1"/>
            <a:r>
              <a:rPr lang="en-US"/>
              <a:t>Item-CF</a:t>
            </a:r>
          </a:p>
          <a:p>
            <a:pPr>
              <a:buNone/>
            </a:pPr>
            <a:r>
              <a:rPr lang="en-US" b="1"/>
              <a:t>Probabilistic Graphical Models</a:t>
            </a:r>
          </a:p>
          <a:p>
            <a:pPr lvl="1"/>
            <a:r>
              <a:rPr lang="en-US"/>
              <a:t>Belief Propagation</a:t>
            </a:r>
          </a:p>
          <a:p>
            <a:pPr lvl="1"/>
            <a:endParaRPr lang="en-US"/>
          </a:p>
        </p:txBody>
      </p:sp>
      <p:sp>
        <p:nvSpPr>
          <p:cNvPr id="6" name="TextBox 5"/>
          <p:cNvSpPr txBox="1"/>
          <p:nvPr/>
        </p:nvSpPr>
        <p:spPr>
          <a:xfrm>
            <a:off x="2197286" y="6306700"/>
            <a:ext cx="5148528"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a:t>Algorithms implemented for </a:t>
            </a:r>
            <a:r>
              <a:rPr lang="en-US" sz="1600" dirty="0" err="1"/>
              <a:t>GraphChi</a:t>
            </a:r>
            <a:r>
              <a:rPr lang="en-US" sz="1600" dirty="0"/>
              <a:t> (Oct 2012)</a:t>
            </a:r>
          </a:p>
        </p:txBody>
      </p:sp>
      <p:sp>
        <p:nvSpPr>
          <p:cNvPr id="7"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93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2672892423"/>
      </p:ext>
    </p:extLst>
  </p:cSld>
  <p:clrMapOvr>
    <a:masterClrMapping/>
  </p:clrMapOvr>
  <mc:AlternateContent xmlns:mc="http://schemas.openxmlformats.org/markup-compatibility/2006" xmlns:p14="http://schemas.microsoft.com/office/powerpoint/2010/main">
    <mc:Choice Requires="p14">
      <p:transition spd="slow" p14:dur="2000" advTm="33724"/>
    </mc:Choice>
    <mc:Fallback xmlns="">
      <p:transition spd="slow" advTm="33724"/>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Experiment Setting</a:t>
            </a:r>
            <a:endParaRPr lang="en-US" b="1" dirty="0"/>
          </a:p>
        </p:txBody>
      </p:sp>
      <p:sp>
        <p:nvSpPr>
          <p:cNvPr id="3" name="Content Placeholder 2"/>
          <p:cNvSpPr>
            <a:spLocks noGrp="1"/>
          </p:cNvSpPr>
          <p:nvPr>
            <p:ph idx="1"/>
          </p:nvPr>
        </p:nvSpPr>
        <p:spPr>
          <a:xfrm>
            <a:off x="457200" y="1518270"/>
            <a:ext cx="8229600" cy="4525963"/>
          </a:xfrm>
        </p:spPr>
        <p:txBody>
          <a:bodyPr>
            <a:normAutofit/>
          </a:bodyPr>
          <a:lstStyle/>
          <a:p>
            <a:r>
              <a:rPr lang="en-US" sz="2400" dirty="0"/>
              <a:t>Mac Mini (Apple Inc.)</a:t>
            </a:r>
          </a:p>
          <a:p>
            <a:pPr lvl="1"/>
            <a:r>
              <a:rPr lang="en-US" sz="2400" dirty="0"/>
              <a:t>8 GB RAM</a:t>
            </a:r>
          </a:p>
          <a:p>
            <a:pPr lvl="1"/>
            <a:r>
              <a:rPr lang="en-US" sz="2400" dirty="0"/>
              <a:t>256 GB SSD, 1TB hard drive</a:t>
            </a:r>
          </a:p>
          <a:p>
            <a:pPr lvl="1"/>
            <a:r>
              <a:rPr lang="en-US" sz="2400" dirty="0"/>
              <a:t>Intel Core i5, 2.5 GHz</a:t>
            </a:r>
          </a:p>
          <a:p>
            <a:r>
              <a:rPr lang="en-US" sz="2400" dirty="0"/>
              <a:t>Experiment graphs:</a:t>
            </a:r>
          </a:p>
        </p:txBody>
      </p:sp>
      <p:grpSp>
        <p:nvGrpSpPr>
          <p:cNvPr id="4" name="Group 5"/>
          <p:cNvGrpSpPr/>
          <p:nvPr/>
        </p:nvGrpSpPr>
        <p:grpSpPr>
          <a:xfrm>
            <a:off x="5506455" y="1894821"/>
            <a:ext cx="3180345" cy="1281121"/>
            <a:chOff x="630217" y="1321289"/>
            <a:chExt cx="7830611" cy="3154363"/>
          </a:xfrm>
        </p:grpSpPr>
        <p:pic>
          <p:nvPicPr>
            <p:cNvPr id="7" name="Picture 6"/>
            <p:cNvPicPr>
              <a:picLocks noChangeAspect="1"/>
            </p:cNvPicPr>
            <p:nvPr/>
          </p:nvPicPr>
          <p:blipFill>
            <a:blip r:embed="rId3" cstate="print"/>
            <a:stretch>
              <a:fillRect/>
            </a:stretch>
          </p:blipFill>
          <p:spPr>
            <a:xfrm>
              <a:off x="630217" y="1724308"/>
              <a:ext cx="3811026" cy="2751344"/>
            </a:xfrm>
            <a:prstGeom prst="rect">
              <a:avLst/>
            </a:prstGeom>
          </p:spPr>
        </p:pic>
        <p:pic>
          <p:nvPicPr>
            <p:cNvPr id="8" name="Picture 7" descr="Screen shot 2012-01-30 at 2.58.29 PM.png"/>
            <p:cNvPicPr>
              <a:picLocks noChangeAspect="1"/>
            </p:cNvPicPr>
            <p:nvPr/>
          </p:nvPicPr>
          <p:blipFill>
            <a:blip r:embed="rId4" cstate="print"/>
            <a:stretch>
              <a:fillRect/>
            </a:stretch>
          </p:blipFill>
          <p:spPr>
            <a:xfrm>
              <a:off x="5003252" y="1321289"/>
              <a:ext cx="3074961" cy="2843761"/>
            </a:xfrm>
            <a:prstGeom prst="rect">
              <a:avLst/>
            </a:prstGeom>
          </p:spPr>
        </p:pic>
        <p:sp>
          <p:nvSpPr>
            <p:cNvPr id="9" name="Oval 8"/>
            <p:cNvSpPr/>
            <p:nvPr/>
          </p:nvSpPr>
          <p:spPr>
            <a:xfrm>
              <a:off x="4826000" y="1321289"/>
              <a:ext cx="3634828" cy="2843761"/>
            </a:xfrm>
            <a:prstGeom prst="ellipse">
              <a:avLst/>
            </a:prstGeom>
            <a:gradFill flip="none" rotWithShape="1">
              <a:gsLst>
                <a:gs pos="0">
                  <a:schemeClr val="accent1">
                    <a:tint val="100000"/>
                    <a:shade val="100000"/>
                    <a:satMod val="130000"/>
                    <a:alpha val="22000"/>
                  </a:schemeClr>
                </a:gs>
                <a:gs pos="100000">
                  <a:schemeClr val="accent1">
                    <a:tint val="50000"/>
                    <a:shade val="100000"/>
                    <a:satMod val="350000"/>
                    <a:alpha val="22000"/>
                  </a:schemeClr>
                </a:gs>
              </a:gsLst>
              <a:lin ang="16200000" scaled="0"/>
              <a:tileRect/>
            </a:gradFill>
            <a:ln>
              <a:solidFill>
                <a:schemeClr val="accent1">
                  <a:shade val="95000"/>
                  <a:satMod val="105000"/>
                  <a:alpha val="4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3967655" y="2496203"/>
              <a:ext cx="858345" cy="543034"/>
            </a:xfrm>
            <a:prstGeom prst="leftArrow">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accent1">
                  <a:shade val="95000"/>
                  <a:satMod val="105000"/>
                  <a:alpha val="3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5" name="Table 4"/>
          <p:cNvGraphicFramePr>
            <a:graphicFrameLocks noGrp="1"/>
          </p:cNvGraphicFramePr>
          <p:nvPr>
            <p:extLst/>
          </p:nvPr>
        </p:nvGraphicFramePr>
        <p:xfrm>
          <a:off x="798586" y="3896631"/>
          <a:ext cx="8074205" cy="2503753"/>
        </p:xfrm>
        <a:graphic>
          <a:graphicData uri="http://schemas.openxmlformats.org/drawingml/2006/table">
            <a:tbl>
              <a:tblPr firstRow="1" bandRow="1">
                <a:tableStyleId>{7E9639D4-E3E2-4D34-9284-5A2195B3D0D7}</a:tableStyleId>
              </a:tblPr>
              <a:tblGrid>
                <a:gridCol w="1614841"/>
                <a:gridCol w="1614841"/>
                <a:gridCol w="1614841"/>
                <a:gridCol w="1614841"/>
                <a:gridCol w="1614841"/>
              </a:tblGrid>
              <a:tr h="347966">
                <a:tc>
                  <a:txBody>
                    <a:bodyPr/>
                    <a:lstStyle/>
                    <a:p>
                      <a:r>
                        <a:rPr lang="en-US" sz="1700" dirty="0" smtClean="0"/>
                        <a:t>Graph</a:t>
                      </a:r>
                      <a:endParaRPr lang="en-US" sz="1700" b="1" dirty="0"/>
                    </a:p>
                  </a:txBody>
                  <a:tcPr marL="86992" marR="86992" marT="43496" marB="43496"/>
                </a:tc>
                <a:tc>
                  <a:txBody>
                    <a:bodyPr/>
                    <a:lstStyle/>
                    <a:p>
                      <a:r>
                        <a:rPr lang="en-US" sz="1700" dirty="0" smtClean="0"/>
                        <a:t>Vertices</a:t>
                      </a:r>
                      <a:endParaRPr lang="en-US" sz="1700" b="1" dirty="0"/>
                    </a:p>
                  </a:txBody>
                  <a:tcPr marL="86992" marR="86992" marT="43496" marB="43496"/>
                </a:tc>
                <a:tc>
                  <a:txBody>
                    <a:bodyPr/>
                    <a:lstStyle/>
                    <a:p>
                      <a:r>
                        <a:rPr lang="en-US" sz="1700" dirty="0" smtClean="0"/>
                        <a:t>Edges</a:t>
                      </a:r>
                      <a:endParaRPr lang="en-US" sz="1700" b="1" dirty="0"/>
                    </a:p>
                  </a:txBody>
                  <a:tcPr marL="86992" marR="86992" marT="43496" marB="43496"/>
                </a:tc>
                <a:tc>
                  <a:txBody>
                    <a:bodyPr/>
                    <a:lstStyle/>
                    <a:p>
                      <a:r>
                        <a:rPr lang="en-US" sz="1700" dirty="0" smtClean="0"/>
                        <a:t>P (shards)</a:t>
                      </a:r>
                      <a:endParaRPr lang="en-US" sz="1700" b="1" dirty="0"/>
                    </a:p>
                  </a:txBody>
                  <a:tcPr marL="86992" marR="86992" marT="43496" marB="43496"/>
                </a:tc>
                <a:tc>
                  <a:txBody>
                    <a:bodyPr/>
                    <a:lstStyle/>
                    <a:p>
                      <a:r>
                        <a:rPr lang="en-US" sz="1700" dirty="0" smtClean="0"/>
                        <a:t>Preprocessing</a:t>
                      </a:r>
                      <a:endParaRPr lang="en-US" sz="1700" b="1" dirty="0"/>
                    </a:p>
                  </a:txBody>
                  <a:tcPr marL="86992" marR="86992" marT="43496" marB="43496"/>
                </a:tc>
              </a:tr>
              <a:tr h="352799">
                <a:tc>
                  <a:txBody>
                    <a:bodyPr/>
                    <a:lstStyle/>
                    <a:p>
                      <a:r>
                        <a:rPr lang="en-US" sz="1700" dirty="0" smtClean="0"/>
                        <a:t>live-journal</a:t>
                      </a:r>
                      <a:endParaRPr lang="en-US" sz="1700" dirty="0"/>
                    </a:p>
                  </a:txBody>
                  <a:tcPr marL="86992" marR="86992" marT="43496" marB="43496"/>
                </a:tc>
                <a:tc>
                  <a:txBody>
                    <a:bodyPr/>
                    <a:lstStyle/>
                    <a:p>
                      <a:r>
                        <a:rPr lang="en-US" sz="1700" dirty="0" smtClean="0"/>
                        <a:t>4.8M</a:t>
                      </a:r>
                      <a:endParaRPr lang="en-US" sz="1700" dirty="0"/>
                    </a:p>
                  </a:txBody>
                  <a:tcPr marL="86992" marR="86992" marT="43496" marB="43496"/>
                </a:tc>
                <a:tc>
                  <a:txBody>
                    <a:bodyPr/>
                    <a:lstStyle/>
                    <a:p>
                      <a:r>
                        <a:rPr lang="en-US" sz="1700" b="1" dirty="0" smtClean="0"/>
                        <a:t>69M</a:t>
                      </a:r>
                      <a:endParaRPr lang="en-US" sz="1700" b="1" dirty="0"/>
                    </a:p>
                  </a:txBody>
                  <a:tcPr marL="86992" marR="86992" marT="43496" marB="43496">
                    <a:solidFill>
                      <a:srgbClr val="FAC090"/>
                    </a:solidFill>
                  </a:tcPr>
                </a:tc>
                <a:tc>
                  <a:txBody>
                    <a:bodyPr/>
                    <a:lstStyle/>
                    <a:p>
                      <a:r>
                        <a:rPr lang="en-US" sz="1700" dirty="0" smtClean="0"/>
                        <a:t>3</a:t>
                      </a:r>
                      <a:endParaRPr lang="en-US" sz="1700" dirty="0"/>
                    </a:p>
                  </a:txBody>
                  <a:tcPr marL="86992" marR="86992" marT="43496" marB="43496"/>
                </a:tc>
                <a:tc>
                  <a:txBody>
                    <a:bodyPr/>
                    <a:lstStyle/>
                    <a:p>
                      <a:r>
                        <a:rPr lang="en-US" sz="1700" dirty="0" smtClean="0"/>
                        <a:t>0.5 min</a:t>
                      </a:r>
                    </a:p>
                  </a:txBody>
                  <a:tcPr marL="86992" marR="86992" marT="43496" marB="43496"/>
                </a:tc>
              </a:tr>
              <a:tr h="352799">
                <a:tc>
                  <a:txBody>
                    <a:bodyPr/>
                    <a:lstStyle/>
                    <a:p>
                      <a:r>
                        <a:rPr lang="en-US" sz="1700" dirty="0" err="1" smtClean="0"/>
                        <a:t>netflix</a:t>
                      </a:r>
                      <a:endParaRPr lang="en-US" sz="1700" dirty="0"/>
                    </a:p>
                  </a:txBody>
                  <a:tcPr marL="86992" marR="86992" marT="43496" marB="43496"/>
                </a:tc>
                <a:tc>
                  <a:txBody>
                    <a:bodyPr/>
                    <a:lstStyle/>
                    <a:p>
                      <a:r>
                        <a:rPr lang="en-US" sz="1700" dirty="0" smtClean="0"/>
                        <a:t>0.5M</a:t>
                      </a:r>
                      <a:endParaRPr lang="en-US" sz="1700" dirty="0"/>
                    </a:p>
                  </a:txBody>
                  <a:tcPr marL="86992" marR="86992" marT="43496" marB="43496"/>
                </a:tc>
                <a:tc>
                  <a:txBody>
                    <a:bodyPr/>
                    <a:lstStyle/>
                    <a:p>
                      <a:r>
                        <a:rPr lang="en-US" sz="1700" b="1" dirty="0" smtClean="0"/>
                        <a:t>99M</a:t>
                      </a:r>
                      <a:endParaRPr lang="en-US" sz="1700" b="1" dirty="0"/>
                    </a:p>
                  </a:txBody>
                  <a:tcPr marL="86992" marR="86992" marT="43496" marB="43496">
                    <a:solidFill>
                      <a:srgbClr val="FAC090"/>
                    </a:solidFill>
                  </a:tcPr>
                </a:tc>
                <a:tc>
                  <a:txBody>
                    <a:bodyPr/>
                    <a:lstStyle/>
                    <a:p>
                      <a:r>
                        <a:rPr lang="en-US" sz="1700" dirty="0" smtClean="0"/>
                        <a:t>20</a:t>
                      </a:r>
                      <a:endParaRPr lang="en-US" sz="1700" dirty="0"/>
                    </a:p>
                  </a:txBody>
                  <a:tcPr marL="86992" marR="86992" marT="43496" marB="43496"/>
                </a:tc>
                <a:tc>
                  <a:txBody>
                    <a:bodyPr/>
                    <a:lstStyle/>
                    <a:p>
                      <a:r>
                        <a:rPr lang="en-US" sz="1700" dirty="0" smtClean="0"/>
                        <a:t>1 min</a:t>
                      </a:r>
                      <a:endParaRPr lang="en-US" sz="1700" dirty="0"/>
                    </a:p>
                  </a:txBody>
                  <a:tcPr marL="86992" marR="86992" marT="43496" marB="43496"/>
                </a:tc>
              </a:tr>
              <a:tr h="352799">
                <a:tc>
                  <a:txBody>
                    <a:bodyPr/>
                    <a:lstStyle/>
                    <a:p>
                      <a:r>
                        <a:rPr lang="en-US" sz="1700" dirty="0" smtClean="0"/>
                        <a:t>twitter-2010</a:t>
                      </a:r>
                      <a:endParaRPr lang="en-US" sz="1700" dirty="0"/>
                    </a:p>
                  </a:txBody>
                  <a:tcPr marL="86992" marR="86992" marT="43496" marB="43496"/>
                </a:tc>
                <a:tc>
                  <a:txBody>
                    <a:bodyPr/>
                    <a:lstStyle/>
                    <a:p>
                      <a:r>
                        <a:rPr lang="en-US" sz="1700" dirty="0" smtClean="0"/>
                        <a:t>42M</a:t>
                      </a:r>
                      <a:endParaRPr lang="en-US" sz="1700" dirty="0"/>
                    </a:p>
                  </a:txBody>
                  <a:tcPr marL="86992" marR="86992" marT="43496" marB="43496"/>
                </a:tc>
                <a:tc>
                  <a:txBody>
                    <a:bodyPr/>
                    <a:lstStyle/>
                    <a:p>
                      <a:r>
                        <a:rPr lang="en-US" sz="1700" b="1" dirty="0" smtClean="0"/>
                        <a:t>1.5B</a:t>
                      </a:r>
                      <a:endParaRPr lang="en-US" sz="1700" b="1" dirty="0"/>
                    </a:p>
                  </a:txBody>
                  <a:tcPr marL="86992" marR="86992" marT="43496" marB="43496">
                    <a:solidFill>
                      <a:srgbClr val="FAC090"/>
                    </a:solidFill>
                  </a:tcPr>
                </a:tc>
                <a:tc>
                  <a:txBody>
                    <a:bodyPr/>
                    <a:lstStyle/>
                    <a:p>
                      <a:r>
                        <a:rPr lang="en-US" sz="1700" dirty="0" smtClean="0"/>
                        <a:t>20</a:t>
                      </a:r>
                      <a:endParaRPr lang="en-US" sz="1700" dirty="0"/>
                    </a:p>
                  </a:txBody>
                  <a:tcPr marL="86992" marR="86992" marT="43496" marB="43496"/>
                </a:tc>
                <a:tc>
                  <a:txBody>
                    <a:bodyPr/>
                    <a:lstStyle/>
                    <a:p>
                      <a:r>
                        <a:rPr lang="en-US" sz="1700" dirty="0" smtClean="0"/>
                        <a:t>2 min</a:t>
                      </a:r>
                      <a:endParaRPr lang="en-US" sz="1700" dirty="0"/>
                    </a:p>
                  </a:txBody>
                  <a:tcPr marL="86992" marR="86992" marT="43496" marB="43496"/>
                </a:tc>
              </a:tr>
              <a:tr h="352799">
                <a:tc>
                  <a:txBody>
                    <a:bodyPr/>
                    <a:lstStyle/>
                    <a:p>
                      <a:r>
                        <a:rPr lang="en-US" sz="1700" dirty="0" smtClean="0"/>
                        <a:t>uk-2007-05</a:t>
                      </a:r>
                      <a:endParaRPr lang="en-US" sz="1700" dirty="0"/>
                    </a:p>
                  </a:txBody>
                  <a:tcPr marL="86992" marR="86992" marT="43496" marB="43496"/>
                </a:tc>
                <a:tc>
                  <a:txBody>
                    <a:bodyPr/>
                    <a:lstStyle/>
                    <a:p>
                      <a:r>
                        <a:rPr lang="en-US" sz="1700" dirty="0" smtClean="0"/>
                        <a:t>106M</a:t>
                      </a:r>
                      <a:endParaRPr lang="en-US" sz="1700" dirty="0"/>
                    </a:p>
                  </a:txBody>
                  <a:tcPr marL="86992" marR="86992" marT="43496" marB="43496"/>
                </a:tc>
                <a:tc>
                  <a:txBody>
                    <a:bodyPr/>
                    <a:lstStyle/>
                    <a:p>
                      <a:r>
                        <a:rPr lang="en-US" sz="1700" b="1" dirty="0" smtClean="0"/>
                        <a:t>3.7B</a:t>
                      </a:r>
                      <a:endParaRPr lang="en-US" sz="1700" b="1" dirty="0"/>
                    </a:p>
                  </a:txBody>
                  <a:tcPr marL="86992" marR="86992" marT="43496" marB="43496">
                    <a:solidFill>
                      <a:srgbClr val="FAC090"/>
                    </a:solidFill>
                  </a:tcPr>
                </a:tc>
                <a:tc>
                  <a:txBody>
                    <a:bodyPr/>
                    <a:lstStyle/>
                    <a:p>
                      <a:r>
                        <a:rPr lang="en-US" sz="1700" dirty="0" smtClean="0"/>
                        <a:t>40</a:t>
                      </a:r>
                      <a:endParaRPr lang="en-US" sz="1700" dirty="0"/>
                    </a:p>
                  </a:txBody>
                  <a:tcPr marL="86992" marR="86992" marT="43496" marB="43496"/>
                </a:tc>
                <a:tc>
                  <a:txBody>
                    <a:bodyPr/>
                    <a:lstStyle/>
                    <a:p>
                      <a:r>
                        <a:rPr lang="en-US" sz="1700" dirty="0" smtClean="0"/>
                        <a:t>31 min</a:t>
                      </a:r>
                      <a:endParaRPr lang="en-US" sz="1700" dirty="0"/>
                    </a:p>
                  </a:txBody>
                  <a:tcPr marL="86992" marR="86992" marT="43496" marB="43496"/>
                </a:tc>
              </a:tr>
              <a:tr h="352799">
                <a:tc>
                  <a:txBody>
                    <a:bodyPr/>
                    <a:lstStyle/>
                    <a:p>
                      <a:r>
                        <a:rPr lang="en-US" sz="1700" dirty="0" err="1" smtClean="0"/>
                        <a:t>uk</a:t>
                      </a:r>
                      <a:r>
                        <a:rPr lang="en-US" sz="1700" dirty="0" smtClean="0"/>
                        <a:t>-union</a:t>
                      </a:r>
                      <a:endParaRPr lang="en-US" sz="1700" dirty="0"/>
                    </a:p>
                  </a:txBody>
                  <a:tcPr marL="86992" marR="86992" marT="43496" marB="43496"/>
                </a:tc>
                <a:tc>
                  <a:txBody>
                    <a:bodyPr/>
                    <a:lstStyle/>
                    <a:p>
                      <a:r>
                        <a:rPr lang="en-US" sz="1700" dirty="0" smtClean="0"/>
                        <a:t>133M</a:t>
                      </a:r>
                      <a:endParaRPr lang="en-US" sz="1700" dirty="0"/>
                    </a:p>
                  </a:txBody>
                  <a:tcPr marL="86992" marR="86992" marT="43496" marB="43496"/>
                </a:tc>
                <a:tc>
                  <a:txBody>
                    <a:bodyPr/>
                    <a:lstStyle/>
                    <a:p>
                      <a:r>
                        <a:rPr lang="en-US" sz="1700" b="1" dirty="0" smtClean="0"/>
                        <a:t>5.4B</a:t>
                      </a:r>
                      <a:endParaRPr lang="en-US" sz="1700" b="1" dirty="0"/>
                    </a:p>
                  </a:txBody>
                  <a:tcPr marL="86992" marR="86992" marT="43496" marB="43496">
                    <a:solidFill>
                      <a:srgbClr val="FAC090"/>
                    </a:solidFill>
                  </a:tcPr>
                </a:tc>
                <a:tc>
                  <a:txBody>
                    <a:bodyPr/>
                    <a:lstStyle/>
                    <a:p>
                      <a:r>
                        <a:rPr lang="en-US" sz="1700" dirty="0" smtClean="0"/>
                        <a:t>50</a:t>
                      </a:r>
                      <a:endParaRPr lang="en-US" sz="1700" dirty="0"/>
                    </a:p>
                  </a:txBody>
                  <a:tcPr marL="86992" marR="86992" marT="43496" marB="43496"/>
                </a:tc>
                <a:tc>
                  <a:txBody>
                    <a:bodyPr/>
                    <a:lstStyle/>
                    <a:p>
                      <a:r>
                        <a:rPr lang="en-US" sz="1700" dirty="0" smtClean="0"/>
                        <a:t>33 min</a:t>
                      </a:r>
                      <a:endParaRPr lang="en-US" sz="1700" dirty="0"/>
                    </a:p>
                  </a:txBody>
                  <a:tcPr marL="86992" marR="86992" marT="43496" marB="43496"/>
                </a:tc>
              </a:tr>
              <a:tr h="352799">
                <a:tc>
                  <a:txBody>
                    <a:bodyPr/>
                    <a:lstStyle/>
                    <a:p>
                      <a:r>
                        <a:rPr lang="en-US" sz="2000" dirty="0" smtClean="0"/>
                        <a:t>yahoo-web</a:t>
                      </a:r>
                      <a:endParaRPr lang="en-US" sz="2000" dirty="0"/>
                    </a:p>
                  </a:txBody>
                  <a:tcPr marL="86992" marR="86992" marT="43496" marB="43496">
                    <a:solidFill>
                      <a:schemeClr val="accent2">
                        <a:lumMod val="60000"/>
                        <a:lumOff val="40000"/>
                      </a:schemeClr>
                    </a:solidFill>
                  </a:tcPr>
                </a:tc>
                <a:tc>
                  <a:txBody>
                    <a:bodyPr/>
                    <a:lstStyle/>
                    <a:p>
                      <a:r>
                        <a:rPr lang="en-US" sz="2000" dirty="0" smtClean="0"/>
                        <a:t>1.4B</a:t>
                      </a:r>
                      <a:endParaRPr lang="en-US" sz="2000" dirty="0"/>
                    </a:p>
                  </a:txBody>
                  <a:tcPr marL="86992" marR="86992" marT="43496" marB="43496">
                    <a:solidFill>
                      <a:schemeClr val="accent2">
                        <a:lumMod val="60000"/>
                        <a:lumOff val="40000"/>
                      </a:schemeClr>
                    </a:solidFill>
                  </a:tcPr>
                </a:tc>
                <a:tc>
                  <a:txBody>
                    <a:bodyPr/>
                    <a:lstStyle/>
                    <a:p>
                      <a:r>
                        <a:rPr lang="en-US" sz="2000" b="1" dirty="0" smtClean="0"/>
                        <a:t>6.6B</a:t>
                      </a:r>
                      <a:endParaRPr lang="en-US" sz="2000" b="1" dirty="0"/>
                    </a:p>
                  </a:txBody>
                  <a:tcPr marL="86992" marR="86992" marT="43496" marB="43496">
                    <a:solidFill>
                      <a:schemeClr val="accent2">
                        <a:lumMod val="60000"/>
                        <a:lumOff val="40000"/>
                      </a:schemeClr>
                    </a:solidFill>
                  </a:tcPr>
                </a:tc>
                <a:tc>
                  <a:txBody>
                    <a:bodyPr/>
                    <a:lstStyle/>
                    <a:p>
                      <a:r>
                        <a:rPr lang="en-US" sz="2000" dirty="0" smtClean="0"/>
                        <a:t>50</a:t>
                      </a:r>
                      <a:endParaRPr lang="en-US" sz="2000" dirty="0"/>
                    </a:p>
                  </a:txBody>
                  <a:tcPr marL="86992" marR="86992" marT="43496" marB="43496">
                    <a:solidFill>
                      <a:schemeClr val="accent2">
                        <a:lumMod val="60000"/>
                        <a:lumOff val="40000"/>
                      </a:schemeClr>
                    </a:solidFill>
                  </a:tcPr>
                </a:tc>
                <a:tc>
                  <a:txBody>
                    <a:bodyPr/>
                    <a:lstStyle/>
                    <a:p>
                      <a:r>
                        <a:rPr lang="en-US" sz="2000" dirty="0" smtClean="0"/>
                        <a:t>37 min</a:t>
                      </a:r>
                      <a:endParaRPr lang="en-US" sz="2000" dirty="0"/>
                    </a:p>
                  </a:txBody>
                  <a:tcPr marL="86992" marR="86992" marT="43496" marB="43496">
                    <a:solidFill>
                      <a:schemeClr val="accent2">
                        <a:lumMod val="60000"/>
                        <a:lumOff val="40000"/>
                      </a:schemeClr>
                    </a:solidFill>
                  </a:tcPr>
                </a:tc>
              </a:tr>
            </a:tbl>
          </a:graphicData>
        </a:graphic>
      </p:graphicFrame>
      <p:sp>
        <p:nvSpPr>
          <p:cNvPr id="1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94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2" name="Picture 6"/>
          <p:cNvPicPr>
            <a:picLocks noChangeAspect="1" noChangeArrowheads="1"/>
          </p:cNvPicPr>
          <p:nvPr/>
        </p:nvPicPr>
        <p:blipFill>
          <a:blip r:embed="rId5" cstate="print"/>
          <a:srcRect/>
          <a:stretch>
            <a:fillRect/>
          </a:stretch>
        </p:blipFill>
        <p:spPr bwMode="auto">
          <a:xfrm>
            <a:off x="7310765" y="0"/>
            <a:ext cx="1833235" cy="476250"/>
          </a:xfrm>
          <a:prstGeom prst="rect">
            <a:avLst/>
          </a:prstGeom>
          <a:noFill/>
          <a:ln w="9525">
            <a:noFill/>
            <a:miter lim="800000"/>
            <a:headEnd/>
            <a:tailEnd/>
          </a:ln>
        </p:spPr>
      </p:pic>
      <p:pic>
        <p:nvPicPr>
          <p:cNvPr id="13" name="Picture 11" descr="C:\Users\arijit\Desktop\microsoft-research.gif"/>
          <p:cNvPicPr>
            <a:picLocks noChangeAspect="1" noChangeArrowheads="1"/>
          </p:cNvPicPr>
          <p:nvPr/>
        </p:nvPicPr>
        <p:blipFill>
          <a:blip r:embed="rId6"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469692120"/>
      </p:ext>
    </p:extLst>
  </p:cSld>
  <p:clrMapOvr>
    <a:masterClrMapping/>
  </p:clrMapOvr>
  <mc:AlternateContent xmlns:mc="http://schemas.openxmlformats.org/markup-compatibility/2006" xmlns:p14="http://schemas.microsoft.com/office/powerpoint/2010/main">
    <mc:Choice Requires="p14">
      <p:transition spd="slow" p14:dur="2000" advTm="32205"/>
    </mc:Choice>
    <mc:Fallback xmlns="">
      <p:transition spd="slow" advTm="32205"/>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chor="t">
            <a:normAutofit/>
          </a:bodyPr>
          <a:lstStyle/>
          <a:p>
            <a:r>
              <a:rPr lang="en-US" b="1" dirty="0" smtClean="0"/>
              <a:t>Comparison to Existing Systems</a:t>
            </a:r>
            <a:endParaRPr lang="en-US" b="1" dirty="0"/>
          </a:p>
        </p:txBody>
      </p:sp>
      <p:sp>
        <p:nvSpPr>
          <p:cNvPr id="7" name="TextBox 6"/>
          <p:cNvSpPr txBox="1"/>
          <p:nvPr/>
        </p:nvSpPr>
        <p:spPr>
          <a:xfrm>
            <a:off x="2358570" y="6395657"/>
            <a:ext cx="6785429" cy="461665"/>
          </a:xfrm>
          <a:prstGeom prst="rect">
            <a:avLst/>
          </a:prstGeom>
          <a:noFill/>
        </p:spPr>
        <p:txBody>
          <a:bodyPr wrap="square" rtlCol="0">
            <a:spAutoFit/>
          </a:bodyPr>
          <a:lstStyle/>
          <a:p>
            <a:r>
              <a:rPr lang="en-US" sz="1200" i="1" dirty="0" smtClean="0"/>
              <a:t>Notes: </a:t>
            </a:r>
            <a:r>
              <a:rPr lang="en-US" sz="1200" i="1" dirty="0"/>
              <a:t>comparison results do not include time to transfer the data to cluster</a:t>
            </a:r>
            <a:r>
              <a:rPr lang="en-US" sz="1200" i="1" dirty="0" smtClean="0"/>
              <a:t>, preprocessing, </a:t>
            </a:r>
            <a:r>
              <a:rPr lang="en-US" sz="1200" i="1" dirty="0"/>
              <a:t>or the time to load the graph from disk</a:t>
            </a:r>
            <a:r>
              <a:rPr lang="en-US" sz="1200" i="1" dirty="0" smtClean="0"/>
              <a:t>. </a:t>
            </a:r>
            <a:r>
              <a:rPr lang="en-US" sz="1200" i="1" dirty="0" err="1" smtClean="0"/>
              <a:t>GraphChi</a:t>
            </a:r>
            <a:r>
              <a:rPr lang="en-US" sz="1200" i="1" dirty="0" smtClean="0"/>
              <a:t> computes asynchronously, while all but </a:t>
            </a:r>
            <a:r>
              <a:rPr lang="en-US" sz="1200" i="1" dirty="0" err="1" smtClean="0"/>
              <a:t>GraphLab</a:t>
            </a:r>
            <a:r>
              <a:rPr lang="en-US" sz="1200" i="1" dirty="0" smtClean="0"/>
              <a:t> synchronously. </a:t>
            </a:r>
            <a:endParaRPr lang="en-US" sz="1200" i="1" dirty="0"/>
          </a:p>
        </p:txBody>
      </p:sp>
      <p:sp>
        <p:nvSpPr>
          <p:cNvPr id="9" name="TextBox 8"/>
          <p:cNvSpPr txBox="1"/>
          <p:nvPr/>
        </p:nvSpPr>
        <p:spPr>
          <a:xfrm>
            <a:off x="457200" y="1029947"/>
            <a:ext cx="3882015" cy="369332"/>
          </a:xfrm>
          <a:prstGeom prst="rect">
            <a:avLst/>
          </a:prstGeom>
          <a:solidFill>
            <a:schemeClr val="tx1"/>
          </a:solidFill>
        </p:spPr>
        <p:txBody>
          <a:bodyPr wrap="square" rtlCol="0">
            <a:spAutoFit/>
          </a:bodyPr>
          <a:lstStyle/>
          <a:p>
            <a:r>
              <a:rPr lang="en-US" b="1" dirty="0" smtClean="0">
                <a:solidFill>
                  <a:schemeClr val="bg1"/>
                </a:solidFill>
              </a:rPr>
              <a:t>PageRank</a:t>
            </a:r>
            <a:endParaRPr lang="en-US" b="1" dirty="0">
              <a:solidFill>
                <a:schemeClr val="bg1"/>
              </a:solidFill>
            </a:endParaRPr>
          </a:p>
        </p:txBody>
      </p:sp>
      <p:sp>
        <p:nvSpPr>
          <p:cNvPr id="16" name="TextBox 15"/>
          <p:cNvSpPr txBox="1"/>
          <p:nvPr/>
        </p:nvSpPr>
        <p:spPr>
          <a:xfrm>
            <a:off x="4731104" y="1029947"/>
            <a:ext cx="4295119" cy="369332"/>
          </a:xfrm>
          <a:prstGeom prst="rect">
            <a:avLst/>
          </a:prstGeom>
          <a:solidFill>
            <a:srgbClr val="000000"/>
          </a:solidFill>
        </p:spPr>
        <p:txBody>
          <a:bodyPr wrap="square" rtlCol="0">
            <a:spAutoFit/>
          </a:bodyPr>
          <a:lstStyle/>
          <a:p>
            <a:r>
              <a:rPr lang="en-US" b="1" dirty="0" err="1" smtClean="0">
                <a:solidFill>
                  <a:schemeClr val="bg1"/>
                </a:solidFill>
              </a:rPr>
              <a:t>WebGraph</a:t>
            </a:r>
            <a:r>
              <a:rPr lang="en-US" b="1" dirty="0">
                <a:solidFill>
                  <a:schemeClr val="bg1"/>
                </a:solidFill>
              </a:rPr>
              <a:t> </a:t>
            </a:r>
            <a:r>
              <a:rPr lang="en-US" b="1" dirty="0" smtClean="0">
                <a:solidFill>
                  <a:schemeClr val="bg1"/>
                </a:solidFill>
              </a:rPr>
              <a:t>Belief Propagation </a:t>
            </a:r>
            <a:r>
              <a:rPr lang="en-US" sz="1400" b="1" dirty="0" smtClean="0">
                <a:solidFill>
                  <a:schemeClr val="bg1"/>
                </a:solidFill>
              </a:rPr>
              <a:t>(U Kang et </a:t>
            </a:r>
            <a:r>
              <a:rPr lang="en-US" sz="1400" b="1" dirty="0">
                <a:solidFill>
                  <a:schemeClr val="bg1"/>
                </a:solidFill>
              </a:rPr>
              <a:t>a</a:t>
            </a:r>
            <a:r>
              <a:rPr lang="en-US" sz="1400" b="1" dirty="0" smtClean="0">
                <a:solidFill>
                  <a:schemeClr val="bg1"/>
                </a:solidFill>
              </a:rPr>
              <a:t>l.)</a:t>
            </a:r>
            <a:endParaRPr lang="en-US" sz="1400" b="1" dirty="0">
              <a:solidFill>
                <a:schemeClr val="bg1"/>
              </a:solidFill>
            </a:endParaRPr>
          </a:p>
        </p:txBody>
      </p:sp>
      <p:sp>
        <p:nvSpPr>
          <p:cNvPr id="17" name="TextBox 16"/>
          <p:cNvSpPr txBox="1"/>
          <p:nvPr/>
        </p:nvSpPr>
        <p:spPr>
          <a:xfrm>
            <a:off x="457200" y="3577600"/>
            <a:ext cx="3882015" cy="369332"/>
          </a:xfrm>
          <a:prstGeom prst="rect">
            <a:avLst/>
          </a:prstGeom>
          <a:solidFill>
            <a:srgbClr val="000000"/>
          </a:solidFill>
        </p:spPr>
        <p:txBody>
          <a:bodyPr wrap="square" rtlCol="0">
            <a:spAutoFit/>
          </a:bodyPr>
          <a:lstStyle/>
          <a:p>
            <a:r>
              <a:rPr lang="en-US" b="1" dirty="0" smtClean="0">
                <a:solidFill>
                  <a:schemeClr val="bg1"/>
                </a:solidFill>
              </a:rPr>
              <a:t>Matrix Factorization (Alt. Least </a:t>
            </a:r>
            <a:r>
              <a:rPr lang="en-US" b="1" dirty="0" err="1" smtClean="0">
                <a:solidFill>
                  <a:schemeClr val="bg1"/>
                </a:solidFill>
              </a:rPr>
              <a:t>Sqr</a:t>
            </a:r>
            <a:r>
              <a:rPr lang="en-US" b="1" dirty="0" smtClean="0">
                <a:solidFill>
                  <a:schemeClr val="bg1"/>
                </a:solidFill>
              </a:rPr>
              <a:t>.)</a:t>
            </a:r>
            <a:endParaRPr lang="en-US" b="1" dirty="0">
              <a:solidFill>
                <a:schemeClr val="bg1"/>
              </a:solidFill>
            </a:endParaRPr>
          </a:p>
        </p:txBody>
      </p:sp>
      <p:sp>
        <p:nvSpPr>
          <p:cNvPr id="18" name="TextBox 17"/>
          <p:cNvSpPr txBox="1"/>
          <p:nvPr/>
        </p:nvSpPr>
        <p:spPr>
          <a:xfrm>
            <a:off x="4731105" y="3577600"/>
            <a:ext cx="4295118" cy="369332"/>
          </a:xfrm>
          <a:prstGeom prst="rect">
            <a:avLst/>
          </a:prstGeom>
          <a:solidFill>
            <a:srgbClr val="000000"/>
          </a:solidFill>
        </p:spPr>
        <p:txBody>
          <a:bodyPr wrap="square" rtlCol="0">
            <a:spAutoFit/>
          </a:bodyPr>
          <a:lstStyle/>
          <a:p>
            <a:r>
              <a:rPr lang="en-US" b="1" dirty="0" smtClean="0">
                <a:solidFill>
                  <a:srgbClr val="FFFFFF"/>
                </a:solidFill>
              </a:rPr>
              <a:t>Triangle Counting</a:t>
            </a:r>
            <a:endParaRPr lang="en-US" b="1" dirty="0">
              <a:solidFill>
                <a:srgbClr val="FFFFFF"/>
              </a:solidFill>
            </a:endParaRPr>
          </a:p>
        </p:txBody>
      </p:sp>
      <p:graphicFrame>
        <p:nvGraphicFramePr>
          <p:cNvPr id="26" name="Chart 25"/>
          <p:cNvGraphicFramePr>
            <a:graphicFrameLocks/>
          </p:cNvGraphicFramePr>
          <p:nvPr>
            <p:extLst/>
          </p:nvPr>
        </p:nvGraphicFramePr>
        <p:xfrm>
          <a:off x="256249" y="4056272"/>
          <a:ext cx="4250034"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p:cNvGraphicFramePr>
            <a:graphicFrameLocks/>
          </p:cNvGraphicFramePr>
          <p:nvPr>
            <p:extLst/>
          </p:nvPr>
        </p:nvGraphicFramePr>
        <p:xfrm>
          <a:off x="256249" y="1576457"/>
          <a:ext cx="4082966" cy="21106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hart 27"/>
          <p:cNvGraphicFramePr>
            <a:graphicFrameLocks/>
          </p:cNvGraphicFramePr>
          <p:nvPr>
            <p:extLst/>
          </p:nvPr>
        </p:nvGraphicFramePr>
        <p:xfrm>
          <a:off x="4731104" y="1576457"/>
          <a:ext cx="4295118" cy="20490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Chart 28"/>
          <p:cNvGraphicFramePr>
            <a:graphicFrameLocks/>
          </p:cNvGraphicFramePr>
          <p:nvPr>
            <p:extLst/>
          </p:nvPr>
        </p:nvGraphicFramePr>
        <p:xfrm>
          <a:off x="4797818" y="3941208"/>
          <a:ext cx="4091850" cy="2260853"/>
        </p:xfrm>
        <a:graphic>
          <a:graphicData uri="http://schemas.openxmlformats.org/drawingml/2006/chart">
            <c:chart xmlns:c="http://schemas.openxmlformats.org/drawingml/2006/chart" xmlns:r="http://schemas.openxmlformats.org/officeDocument/2006/relationships" r:id="rId7"/>
          </a:graphicData>
        </a:graphic>
      </p:graphicFrame>
      <p:sp>
        <p:nvSpPr>
          <p:cNvPr id="3" name="TextBox 2"/>
          <p:cNvSpPr txBox="1"/>
          <p:nvPr/>
        </p:nvSpPr>
        <p:spPr>
          <a:xfrm>
            <a:off x="1338230" y="1506143"/>
            <a:ext cx="6950600" cy="2554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b="1" dirty="0" smtClean="0"/>
              <a:t>On a Mac Mini:</a:t>
            </a:r>
          </a:p>
          <a:p>
            <a:pPr marL="285750" indent="-285750">
              <a:buFont typeface="Wingdings" charset="2"/>
              <a:buChar char="ü"/>
            </a:pPr>
            <a:r>
              <a:rPr lang="en-US" sz="3200" dirty="0" err="1" smtClean="0"/>
              <a:t>GraphChi</a:t>
            </a:r>
            <a:r>
              <a:rPr lang="en-US" sz="3200" dirty="0" smtClean="0"/>
              <a:t> can solve as big problems as existing large-scale systems.</a:t>
            </a:r>
          </a:p>
          <a:p>
            <a:pPr marL="285750" indent="-285750">
              <a:buFont typeface="Wingdings" charset="2"/>
              <a:buChar char="ü"/>
            </a:pPr>
            <a:r>
              <a:rPr lang="en-US" sz="3200" dirty="0" smtClean="0"/>
              <a:t>Comparable performance.</a:t>
            </a:r>
          </a:p>
          <a:p>
            <a:endParaRPr lang="en-US" sz="3200" dirty="0"/>
          </a:p>
        </p:txBody>
      </p:sp>
    </p:spTree>
    <p:custDataLst>
      <p:tags r:id="rId1"/>
    </p:custDataLst>
    <p:extLst>
      <p:ext uri="{BB962C8B-B14F-4D97-AF65-F5344CB8AC3E}">
        <p14:creationId xmlns:p14="http://schemas.microsoft.com/office/powerpoint/2010/main" val="1831151067"/>
      </p:ext>
    </p:extLst>
  </p:cSld>
  <p:clrMapOvr>
    <a:masterClrMapping/>
  </p:clrMapOvr>
  <mc:AlternateContent xmlns:mc="http://schemas.openxmlformats.org/markup-compatibility/2006" xmlns:p14="http://schemas.microsoft.com/office/powerpoint/2010/main">
    <mc:Choice Requires="p14">
      <p:transition spd="slow" p14:dur="2000" advTm="123601"/>
    </mc:Choice>
    <mc:Fallback xmlns="">
      <p:transition spd="slow" advTm="123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7">
                                            <p:graphicEl>
                                              <a:chart seriesIdx="0" categoryIdx="0" bldStep="ptInSeries"/>
                                            </p:graphicEl>
                                          </p:spTgt>
                                        </p:tgtEl>
                                        <p:attrNameLst>
                                          <p:attrName>style.visibility</p:attrName>
                                        </p:attrNameLst>
                                      </p:cBhvr>
                                      <p:to>
                                        <p:strVal val="visible"/>
                                      </p:to>
                                    </p:set>
                                    <p:anim calcmode="lin" valueType="num">
                                      <p:cBhvr additive="base">
                                        <p:cTn id="7" dur="500"/>
                                        <p:tgtEl>
                                          <p:spTgt spid="27">
                                            <p:graphicEl>
                                              <a:chart seriesIdx="0" categoryIdx="0" bldStep="ptInSeries"/>
                                            </p:graphicEl>
                                          </p:spTgt>
                                        </p:tgtEl>
                                        <p:attrNameLst>
                                          <p:attrName>ppt_x</p:attrName>
                                        </p:attrNameLst>
                                      </p:cBhvr>
                                      <p:tavLst>
                                        <p:tav tm="0">
                                          <p:val>
                                            <p:strVal val="#ppt_x-#ppt_w*1.125000"/>
                                          </p:val>
                                        </p:tav>
                                        <p:tav tm="100000">
                                          <p:val>
                                            <p:strVal val="#ppt_x"/>
                                          </p:val>
                                        </p:tav>
                                      </p:tavLst>
                                    </p:anim>
                                    <p:animEffect transition="in" filter="wipe(right)">
                                      <p:cBhvr>
                                        <p:cTn id="8" dur="500"/>
                                        <p:tgtEl>
                                          <p:spTgt spid="27">
                                            <p:graphicEl>
                                              <a:chart seriesIdx="0" categoryIdx="0" bldStep="ptInSeries"/>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8">
                                            <p:graphicEl>
                                              <a:chart seriesIdx="0" categoryIdx="0" bldStep="ptInSeries"/>
                                            </p:graphicEl>
                                          </p:spTgt>
                                        </p:tgtEl>
                                        <p:attrNameLst>
                                          <p:attrName>style.visibility</p:attrName>
                                        </p:attrNameLst>
                                      </p:cBhvr>
                                      <p:to>
                                        <p:strVal val="visible"/>
                                      </p:to>
                                    </p:set>
                                    <p:anim calcmode="lin" valueType="num">
                                      <p:cBhvr additive="base">
                                        <p:cTn id="13" dur="500"/>
                                        <p:tgtEl>
                                          <p:spTgt spid="28">
                                            <p:graphicEl>
                                              <a:chart seriesIdx="0" categoryIdx="0" bldStep="ptInSeries"/>
                                            </p:graphicEl>
                                          </p:spTgt>
                                        </p:tgtEl>
                                        <p:attrNameLst>
                                          <p:attrName>ppt_x</p:attrName>
                                        </p:attrNameLst>
                                      </p:cBhvr>
                                      <p:tavLst>
                                        <p:tav tm="0">
                                          <p:val>
                                            <p:strVal val="#ppt_x-#ppt_w*1.125000"/>
                                          </p:val>
                                        </p:tav>
                                        <p:tav tm="100000">
                                          <p:val>
                                            <p:strVal val="#ppt_x"/>
                                          </p:val>
                                        </p:tav>
                                      </p:tavLst>
                                    </p:anim>
                                    <p:animEffect transition="in" filter="wipe(right)">
                                      <p:cBhvr>
                                        <p:cTn id="14" dur="500"/>
                                        <p:tgtEl>
                                          <p:spTgt spid="28">
                                            <p:graphicEl>
                                              <a:chart seriesIdx="0" categoryIdx="0" bldStep="ptInSeries"/>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6">
                                            <p:graphicEl>
                                              <a:chart seriesIdx="0" categoryIdx="0" bldStep="ptInSeries"/>
                                            </p:graphicEl>
                                          </p:spTgt>
                                        </p:tgtEl>
                                        <p:attrNameLst>
                                          <p:attrName>style.visibility</p:attrName>
                                        </p:attrNameLst>
                                      </p:cBhvr>
                                      <p:to>
                                        <p:strVal val="visible"/>
                                      </p:to>
                                    </p:set>
                                    <p:anim calcmode="lin" valueType="num">
                                      <p:cBhvr additive="base">
                                        <p:cTn id="19" dur="500"/>
                                        <p:tgtEl>
                                          <p:spTgt spid="26">
                                            <p:graphicEl>
                                              <a:chart seriesIdx="0" categoryIdx="0" bldStep="ptInSeries"/>
                                            </p:graphicEl>
                                          </p:spTgt>
                                        </p:tgtEl>
                                        <p:attrNameLst>
                                          <p:attrName>ppt_x</p:attrName>
                                        </p:attrNameLst>
                                      </p:cBhvr>
                                      <p:tavLst>
                                        <p:tav tm="0">
                                          <p:val>
                                            <p:strVal val="#ppt_x-#ppt_w*1.125000"/>
                                          </p:val>
                                        </p:tav>
                                        <p:tav tm="100000">
                                          <p:val>
                                            <p:strVal val="#ppt_x"/>
                                          </p:val>
                                        </p:tav>
                                      </p:tavLst>
                                    </p:anim>
                                    <p:animEffect transition="in" filter="wipe(right)">
                                      <p:cBhvr>
                                        <p:cTn id="20" dur="500"/>
                                        <p:tgtEl>
                                          <p:spTgt spid="26">
                                            <p:graphicEl>
                                              <a:chart seriesIdx="0" categoryIdx="0" bldStep="ptIn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29">
                                            <p:graphicEl>
                                              <a:chart seriesIdx="0" categoryIdx="0" bldStep="ptInSeries"/>
                                            </p:graphicEl>
                                          </p:spTgt>
                                        </p:tgtEl>
                                        <p:attrNameLst>
                                          <p:attrName>style.visibility</p:attrName>
                                        </p:attrNameLst>
                                      </p:cBhvr>
                                      <p:to>
                                        <p:strVal val="visible"/>
                                      </p:to>
                                    </p:set>
                                    <p:anim calcmode="lin" valueType="num">
                                      <p:cBhvr additive="base">
                                        <p:cTn id="25" dur="500"/>
                                        <p:tgtEl>
                                          <p:spTgt spid="29">
                                            <p:graphicEl>
                                              <a:chart seriesIdx="0" categoryIdx="0" bldStep="ptInSeries"/>
                                            </p:graphicEl>
                                          </p:spTgt>
                                        </p:tgtEl>
                                        <p:attrNameLst>
                                          <p:attrName>ppt_x</p:attrName>
                                        </p:attrNameLst>
                                      </p:cBhvr>
                                      <p:tavLst>
                                        <p:tav tm="0">
                                          <p:val>
                                            <p:strVal val="#ppt_x-#ppt_w*1.125000"/>
                                          </p:val>
                                        </p:tav>
                                        <p:tav tm="100000">
                                          <p:val>
                                            <p:strVal val="#ppt_x"/>
                                          </p:val>
                                        </p:tav>
                                      </p:tavLst>
                                    </p:anim>
                                    <p:animEffect transition="in" filter="wipe(right)">
                                      <p:cBhvr>
                                        <p:cTn id="26" dur="500"/>
                                        <p:tgtEl>
                                          <p:spTgt spid="29">
                                            <p:graphicEl>
                                              <a:chart seriesIdx="0" categoryIdx="0" bldStep="ptIn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Sub>
          <a:bldChart bld="seriesEl"/>
        </p:bldSub>
      </p:bldGraphic>
      <p:bldGraphic spid="27" grpId="0">
        <p:bldSub>
          <a:bldChart bld="seriesEl"/>
        </p:bldSub>
      </p:bldGraphic>
      <p:bldGraphic spid="28" grpId="0">
        <p:bldSub>
          <a:bldChart bld="seriesEl"/>
        </p:bldSub>
      </p:bldGraphic>
      <p:bldGraphic spid="29" grpId="0">
        <p:bldSub>
          <a:bldChart bld="seriesEl"/>
        </p:bldSub>
      </p:bldGraphic>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t>Scalability	 / Input Size [SSD]</a:t>
            </a:r>
          </a:p>
        </p:txBody>
      </p:sp>
      <p:sp>
        <p:nvSpPr>
          <p:cNvPr id="3" name="Content Placeholder 2"/>
          <p:cNvSpPr>
            <a:spLocks noGrp="1"/>
          </p:cNvSpPr>
          <p:nvPr>
            <p:ph idx="1"/>
          </p:nvPr>
        </p:nvSpPr>
        <p:spPr>
          <a:xfrm>
            <a:off x="457200" y="1600200"/>
            <a:ext cx="8229600" cy="1182265"/>
          </a:xfrm>
        </p:spPr>
        <p:txBody>
          <a:bodyPr>
            <a:normAutofit/>
          </a:bodyPr>
          <a:lstStyle/>
          <a:p>
            <a:r>
              <a:rPr lang="en-US" sz="2600" dirty="0"/>
              <a:t>Throughput: number of edges processed / second.</a:t>
            </a:r>
          </a:p>
        </p:txBody>
      </p:sp>
      <p:sp>
        <p:nvSpPr>
          <p:cNvPr id="5" name="TextBox 4"/>
          <p:cNvSpPr txBox="1"/>
          <p:nvPr/>
        </p:nvSpPr>
        <p:spPr>
          <a:xfrm>
            <a:off x="6795593" y="2545672"/>
            <a:ext cx="2149979"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t>Conclusion: </a:t>
            </a:r>
            <a:r>
              <a:rPr lang="en-US" dirty="0" smtClean="0"/>
              <a:t>the </a:t>
            </a:r>
            <a:r>
              <a:rPr lang="en-US" dirty="0"/>
              <a:t>throughput remains roughly constant when graph size is increased.  </a:t>
            </a:r>
          </a:p>
        </p:txBody>
      </p:sp>
      <p:sp>
        <p:nvSpPr>
          <p:cNvPr id="8" name="TextBox 7"/>
          <p:cNvSpPr txBox="1"/>
          <p:nvPr/>
        </p:nvSpPr>
        <p:spPr>
          <a:xfrm>
            <a:off x="6795594" y="4661304"/>
            <a:ext cx="1891206"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err="1" smtClean="0"/>
              <a:t>GraphChi</a:t>
            </a:r>
            <a:r>
              <a:rPr lang="en-US" dirty="0" smtClean="0"/>
              <a:t> with hard-drive is ~ 2x slower than SSD (if computational cost low).</a:t>
            </a:r>
            <a:endParaRPr lang="en-US" dirty="0"/>
          </a:p>
        </p:txBody>
      </p:sp>
      <p:sp>
        <p:nvSpPr>
          <p:cNvPr id="6" name="TextBox 5"/>
          <p:cNvSpPr txBox="1"/>
          <p:nvPr/>
        </p:nvSpPr>
        <p:spPr>
          <a:xfrm>
            <a:off x="3272511" y="6323436"/>
            <a:ext cx="2866692" cy="338554"/>
          </a:xfrm>
          <a:prstGeom prst="rect">
            <a:avLst/>
          </a:prstGeom>
          <a:noFill/>
        </p:spPr>
        <p:txBody>
          <a:bodyPr wrap="square" rtlCol="0">
            <a:spAutoFit/>
          </a:bodyPr>
          <a:lstStyle/>
          <a:p>
            <a:r>
              <a:rPr lang="en-US" sz="1600" b="1" dirty="0" smtClean="0">
                <a:latin typeface="Gill Sans MT"/>
                <a:cs typeface="Gill Sans MT"/>
              </a:rPr>
              <a:t>Graph size </a:t>
            </a:r>
            <a:r>
              <a:rPr lang="en-US" sz="1600" b="1" dirty="0" smtClean="0">
                <a:latin typeface="Gill Sans MT"/>
                <a:cs typeface="Gill Sans MT"/>
                <a:sym typeface="Wingdings"/>
              </a:rPr>
              <a:t></a:t>
            </a:r>
            <a:endParaRPr lang="en-US" sz="1600" b="1" dirty="0">
              <a:latin typeface="Gill Sans MT"/>
              <a:cs typeface="Gill Sans MT"/>
            </a:endParaRPr>
          </a:p>
        </p:txBody>
      </p:sp>
      <p:graphicFrame>
        <p:nvGraphicFramePr>
          <p:cNvPr id="10" name="Chart 9"/>
          <p:cNvGraphicFramePr>
            <a:graphicFrameLocks/>
          </p:cNvGraphicFramePr>
          <p:nvPr>
            <p:extLst/>
          </p:nvPr>
        </p:nvGraphicFramePr>
        <p:xfrm>
          <a:off x="846080" y="2545672"/>
          <a:ext cx="5759345" cy="3777764"/>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rot="5400000" flipV="1">
            <a:off x="-272984" y="4075127"/>
            <a:ext cx="1868796" cy="369332"/>
          </a:xfrm>
          <a:prstGeom prst="rect">
            <a:avLst/>
          </a:prstGeom>
        </p:spPr>
        <p:txBody>
          <a:bodyPr wrap="none">
            <a:spAutoFit/>
          </a:bodyPr>
          <a:lstStyle/>
          <a:p>
            <a:r>
              <a:rPr lang="en-US" b="1" dirty="0" smtClean="0">
                <a:latin typeface="Gill Sans MT"/>
                <a:cs typeface="Gill Sans MT"/>
              </a:rPr>
              <a:t>Performance </a:t>
            </a:r>
            <a:r>
              <a:rPr lang="en-US" b="1" dirty="0" smtClean="0">
                <a:latin typeface="Gill Sans MT"/>
                <a:cs typeface="Gill Sans MT"/>
                <a:sym typeface="Wingdings"/>
              </a:rPr>
              <a:t></a:t>
            </a:r>
            <a:endParaRPr lang="en-US" b="1" dirty="0">
              <a:latin typeface="Gill Sans MT"/>
              <a:cs typeface="Gill Sans MT"/>
            </a:endParaRPr>
          </a:p>
        </p:txBody>
      </p:sp>
      <p:sp>
        <p:nvSpPr>
          <p:cNvPr id="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96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2156786377"/>
      </p:ext>
    </p:extLst>
  </p:cSld>
  <p:clrMapOvr>
    <a:masterClrMapping/>
  </p:clrMapOvr>
  <mc:AlternateContent xmlns:mc="http://schemas.openxmlformats.org/markup-compatibility/2006" xmlns:p14="http://schemas.microsoft.com/office/powerpoint/2010/main">
    <mc:Choice Requires="p14">
      <p:transition spd="slow" p14:dur="2000" advTm="51129"/>
    </mc:Choice>
    <mc:Fallback xmlns="">
      <p:transition spd="slow" advTm="511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left)">
                                      <p:cBhvr>
                                        <p:cTn id="7" dur="1000"/>
                                        <p:tgtEl>
                                          <p:spTgt spid="1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left)">
                                      <p:cBhvr>
                                        <p:cTn id="12" dur="1000"/>
                                        <p:tgtEl>
                                          <p:spTgt spid="10">
                                            <p:graphicEl>
                                              <a:chart seriesIdx="0" categoryIdx="-4" bldStep="series"/>
                                            </p:graphicEl>
                                          </p:spTgt>
                                        </p:tgtEl>
                                      </p:cBhvr>
                                    </p:animEffect>
                                  </p:childTnLst>
                                </p:cTn>
                              </p:par>
                            </p:childTnLst>
                          </p:cTn>
                        </p:par>
                        <p:par>
                          <p:cTn id="13" fill="hold">
                            <p:stCondLst>
                              <p:cond delay="1000"/>
                            </p:stCondLst>
                            <p:childTnLst>
                              <p:par>
                                <p:cTn id="14" presetID="9"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Graphic spid="10" grpId="0">
        <p:bldSub>
          <a:bldChart bld="series"/>
        </p:bldSub>
      </p:bldGraphic>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Bottlenecks / Multicore</a:t>
            </a:r>
          </a:p>
        </p:txBody>
      </p:sp>
      <p:sp>
        <p:nvSpPr>
          <p:cNvPr id="5" name="TextBox 4"/>
          <p:cNvSpPr txBox="1"/>
          <p:nvPr/>
        </p:nvSpPr>
        <p:spPr>
          <a:xfrm>
            <a:off x="2753136" y="6343460"/>
            <a:ext cx="5002178" cy="307777"/>
          </a:xfrm>
          <a:prstGeom prst="rect">
            <a:avLst/>
          </a:prstGeom>
          <a:noFill/>
        </p:spPr>
        <p:txBody>
          <a:bodyPr wrap="square" rtlCol="0">
            <a:spAutoFit/>
          </a:bodyPr>
          <a:lstStyle/>
          <a:p>
            <a:r>
              <a:rPr lang="en-US" sz="1400" i="1" dirty="0"/>
              <a:t>Experiment on MacBook Pro with 4 cores / SSD.</a:t>
            </a:r>
          </a:p>
        </p:txBody>
      </p:sp>
      <p:sp>
        <p:nvSpPr>
          <p:cNvPr id="7" name="Content Placeholder 2"/>
          <p:cNvSpPr>
            <a:spLocks noGrp="1"/>
          </p:cNvSpPr>
          <p:nvPr>
            <p:ph idx="1"/>
          </p:nvPr>
        </p:nvSpPr>
        <p:spPr>
          <a:xfrm>
            <a:off x="457200" y="1205877"/>
            <a:ext cx="8229600" cy="1182265"/>
          </a:xfrm>
        </p:spPr>
        <p:txBody>
          <a:bodyPr>
            <a:normAutofit/>
          </a:bodyPr>
          <a:lstStyle/>
          <a:p>
            <a:r>
              <a:rPr lang="en-US" sz="2200" dirty="0"/>
              <a:t>Computationally intensive applications benefit substantially from parallel execution</a:t>
            </a:r>
            <a:r>
              <a:rPr lang="en-US" sz="2200" dirty="0" smtClean="0"/>
              <a:t>.</a:t>
            </a:r>
          </a:p>
          <a:p>
            <a:r>
              <a:rPr lang="en-US" sz="2200" dirty="0" err="1" smtClean="0"/>
              <a:t>GraphChi</a:t>
            </a:r>
            <a:r>
              <a:rPr lang="en-US" sz="2200" dirty="0" smtClean="0"/>
              <a:t> saturates SSD I/O with 2 threads.</a:t>
            </a:r>
            <a:endParaRPr lang="en-US" sz="2200" dirty="0"/>
          </a:p>
        </p:txBody>
      </p:sp>
      <p:graphicFrame>
        <p:nvGraphicFramePr>
          <p:cNvPr id="6" name="Chart 5"/>
          <p:cNvGraphicFramePr>
            <a:graphicFrameLocks/>
          </p:cNvGraphicFramePr>
          <p:nvPr>
            <p:extLst/>
          </p:nvPr>
        </p:nvGraphicFramePr>
        <p:xfrm>
          <a:off x="4919621" y="2812690"/>
          <a:ext cx="3767180" cy="32112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nvPr>
        </p:nvGraphicFramePr>
        <p:xfrm>
          <a:off x="616353" y="2822588"/>
          <a:ext cx="3736998" cy="3185563"/>
        </p:xfrm>
        <a:graphic>
          <a:graphicData uri="http://schemas.openxmlformats.org/drawingml/2006/chart">
            <c:chart xmlns:c="http://schemas.openxmlformats.org/drawingml/2006/chart" xmlns:r="http://schemas.openxmlformats.org/officeDocument/2006/relationships" r:id="rId4"/>
          </a:graphicData>
        </a:graphic>
      </p:graphicFrame>
      <p:sp>
        <p:nvSpPr>
          <p:cNvPr id="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97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760683743"/>
      </p:ext>
    </p:extLst>
  </p:cSld>
  <p:clrMapOvr>
    <a:masterClrMapping/>
  </p:clrMapOvr>
  <mc:AlternateContent xmlns:mc="http://schemas.openxmlformats.org/markup-compatibility/2006" xmlns:p14="http://schemas.microsoft.com/office/powerpoint/2010/main">
    <mc:Choice Requires="p14">
      <p:transition spd="slow" p14:dur="2000" advTm="37753"/>
    </mc:Choice>
    <mc:Fallback xmlns="">
      <p:transition spd="slow" advTm="377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7" dur="500"/>
                                        <p:tgtEl>
                                          <p:spTgt spid="8">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left)">
                                      <p:cBhvr>
                                        <p:cTn id="12" dur="500"/>
                                        <p:tgtEl>
                                          <p:spTgt spid="8">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17" dur="500"/>
                                        <p:tgtEl>
                                          <p:spTgt spid="6">
                                            <p:graphicEl>
                                              <a:chart seriesIdx="0"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22" dur="500"/>
                                        <p:tgtEl>
                                          <p:spTgt spid="6">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Graphic spid="8" grpId="0">
        <p:bldSub>
          <a:bldChart bld="series"/>
        </p:bldSub>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152400"/>
            <a:ext cx="6400800" cy="685800"/>
          </a:xfrm>
        </p:spPr>
        <p:txBody>
          <a:bodyPr>
            <a:noAutofit/>
          </a:bodyPr>
          <a:lstStyle/>
          <a:p>
            <a:pPr algn="l"/>
            <a:r>
              <a:rPr lang="en-US" sz="4800" b="1" dirty="0" smtClean="0"/>
              <a:t>Problems with </a:t>
            </a:r>
            <a:r>
              <a:rPr lang="en-US" sz="4800" b="1" dirty="0" err="1" smtClean="0"/>
              <a:t>GraphChi</a:t>
            </a:r>
            <a:r>
              <a:rPr lang="en-US" sz="4800" b="1" dirty="0" smtClean="0"/>
              <a:t> </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36" name="Content Placeholder 2"/>
          <p:cNvSpPr txBox="1">
            <a:spLocks noChangeArrowheads="1"/>
          </p:cNvSpPr>
          <p:nvPr/>
        </p:nvSpPr>
        <p:spPr>
          <a:xfrm>
            <a:off x="457200" y="2286000"/>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200" dirty="0" smtClean="0">
                <a:solidFill>
                  <a:schemeClr val="tx1">
                    <a:lumMod val="95000"/>
                    <a:lumOff val="5000"/>
                  </a:schemeClr>
                </a:solidFill>
                <a:latin typeface="Calibri" pitchFamily="34" charset="0"/>
              </a:rPr>
              <a:t>High preprocessing cost to create balanced shards and sort the edges in shards</a:t>
            </a:r>
          </a:p>
        </p:txBody>
      </p:sp>
      <p:sp>
        <p:nvSpPr>
          <p:cNvPr id="38" name="Content Placeholder 2"/>
          <p:cNvSpPr txBox="1">
            <a:spLocks noChangeArrowheads="1"/>
          </p:cNvSpPr>
          <p:nvPr/>
        </p:nvSpPr>
        <p:spPr>
          <a:xfrm>
            <a:off x="457200" y="3158945"/>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200" dirty="0" smtClean="0">
                <a:solidFill>
                  <a:schemeClr val="tx1">
                    <a:lumMod val="95000"/>
                    <a:lumOff val="5000"/>
                  </a:schemeClr>
                </a:solidFill>
                <a:latin typeface="Calibri" pitchFamily="34" charset="0"/>
              </a:rPr>
              <a:t>X-Stream </a:t>
            </a:r>
            <a:r>
              <a:rPr lang="en-US" altLang="zh-CN" sz="2200" dirty="0" smtClean="0">
                <a:solidFill>
                  <a:schemeClr val="tx1">
                    <a:lumMod val="95000"/>
                    <a:lumOff val="5000"/>
                  </a:schemeClr>
                </a:solidFill>
                <a:latin typeface="Calibri" pitchFamily="34" charset="0"/>
                <a:sym typeface="Wingdings" pitchFamily="2" charset="2"/>
              </a:rPr>
              <a:t> Streaming Partitions [SOSP ‘13]</a:t>
            </a:r>
            <a:endParaRPr lang="en-US" altLang="zh-CN" sz="2200"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533400" y="1600200"/>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200" dirty="0" smtClean="0">
                <a:solidFill>
                  <a:schemeClr val="tx1">
                    <a:lumMod val="95000"/>
                    <a:lumOff val="5000"/>
                  </a:schemeClr>
                </a:solidFill>
                <a:latin typeface="Calibri" pitchFamily="34" charset="0"/>
              </a:rPr>
              <a:t>30-35 times slower than </a:t>
            </a:r>
            <a:r>
              <a:rPr lang="en-US" altLang="zh-CN" sz="2200" dirty="0" err="1" smtClean="0">
                <a:solidFill>
                  <a:schemeClr val="tx1">
                    <a:lumMod val="95000"/>
                    <a:lumOff val="5000"/>
                  </a:schemeClr>
                </a:solidFill>
                <a:latin typeface="Calibri" pitchFamily="34" charset="0"/>
              </a:rPr>
              <a:t>GraphLab</a:t>
            </a:r>
            <a:r>
              <a:rPr lang="en-US" altLang="zh-CN" sz="2200" dirty="0" smtClean="0">
                <a:solidFill>
                  <a:schemeClr val="tx1">
                    <a:lumMod val="95000"/>
                    <a:lumOff val="5000"/>
                  </a:schemeClr>
                </a:solidFill>
                <a:latin typeface="Calibri" pitchFamily="34" charset="0"/>
              </a:rPr>
              <a:t> (distributed memory)</a:t>
            </a:r>
          </a:p>
        </p:txBody>
      </p:sp>
      <p:sp>
        <p:nvSpPr>
          <p:cNvPr id="1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98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1447800" y="2743200"/>
            <a:ext cx="6400800" cy="685800"/>
          </a:xfrm>
        </p:spPr>
        <p:txBody>
          <a:bodyPr>
            <a:noAutofit/>
          </a:bodyPr>
          <a:lstStyle/>
          <a:p>
            <a:r>
              <a:rPr lang="en-US" sz="4800" dirty="0" smtClean="0"/>
              <a:t>End of First Session </a:t>
            </a:r>
            <a:endParaRPr lang="en-US" sz="48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381000" y="4114800"/>
            <a:ext cx="6248400" cy="23622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119</a:t>
            </a:fld>
            <a:endParaRPr lang="en-US" altLang="en-US" sz="1800"/>
          </a:p>
        </p:txBody>
      </p:sp>
      <p:sp>
        <p:nvSpPr>
          <p:cNvPr id="49" name="Title 1"/>
          <p:cNvSpPr>
            <a:spLocks noGrp="1"/>
          </p:cNvSpPr>
          <p:nvPr>
            <p:ph type="title"/>
          </p:nvPr>
        </p:nvSpPr>
        <p:spPr>
          <a:xfrm>
            <a:off x="304800" y="304800"/>
            <a:ext cx="6400800" cy="685800"/>
          </a:xfrm>
        </p:spPr>
        <p:txBody>
          <a:bodyPr>
            <a:noAutofit/>
          </a:bodyPr>
          <a:lstStyle/>
          <a:p>
            <a:pPr algn="l"/>
            <a:r>
              <a:rPr lang="en-US" sz="4800" b="1" dirty="0" smtClean="0"/>
              <a:t>Tutorial Outline</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sp>
        <p:nvSpPr>
          <p:cNvPr id="9" name="Content Placeholder 2"/>
          <p:cNvSpPr txBox="1">
            <a:spLocks noChangeArrowheads="1"/>
          </p:cNvSpPr>
          <p:nvPr/>
        </p:nvSpPr>
        <p:spPr>
          <a:xfrm>
            <a:off x="457200" y="1600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Examples of Graph Computations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Offline Graph Analytics (Page Rank Computation)</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Online Graph Querying (Reachability Query)</a:t>
            </a: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28541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Systems for Offline Graph Analytics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MapReduce, PEGASUS, </a:t>
            </a:r>
            <a:r>
              <a:rPr lang="en-US" sz="2000" dirty="0" err="1" smtClean="0">
                <a:solidFill>
                  <a:schemeClr val="tx1"/>
                </a:solidFill>
                <a:latin typeface="Calibri" panose="020F0502020204030204" pitchFamily="34" charset="0"/>
                <a:cs typeface="Calibri" panose="020F0502020204030204" pitchFamily="34" charset="0"/>
              </a:rPr>
              <a:t>Pregel</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GraphLab</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GraphChi</a:t>
            </a:r>
            <a:r>
              <a:rPr lang="en-US" sz="2000" dirty="0" smtClean="0">
                <a:solidFill>
                  <a:schemeClr val="tx1"/>
                </a:solidFill>
                <a:latin typeface="Calibri" panose="020F0502020204030204" pitchFamily="34" charset="0"/>
                <a:cs typeface="Calibri" panose="020F0502020204030204" pitchFamily="34" charset="0"/>
              </a:rPr>
              <a:t> </a:t>
            </a: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457200" y="41910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Systems for Online Graph Querying</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Horton, GSPARQL</a:t>
            </a:r>
            <a:endParaRPr lang="en-US" sz="20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457200" y="50639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Graph Partitioning and Workload Balancing</a:t>
            </a:r>
          </a:p>
          <a:p>
            <a:pPr marL="854075" lvl="1" indent="-396875" algn="just" defTabSz="914363">
              <a:lnSpc>
                <a:spcPct val="90000"/>
              </a:lnSpc>
              <a:spcBef>
                <a:spcPct val="20000"/>
              </a:spcBef>
              <a:buFont typeface="Wingdings" pitchFamily="2" charset="2"/>
              <a:buChar char="q"/>
              <a:defRPr/>
            </a:pPr>
            <a:r>
              <a:rPr lang="en-US" sz="2000" dirty="0" err="1" smtClean="0">
                <a:solidFill>
                  <a:schemeClr val="tx1"/>
                </a:solidFill>
                <a:latin typeface="Calibri" panose="020F0502020204030204" pitchFamily="34" charset="0"/>
                <a:cs typeface="Calibri" panose="020F0502020204030204" pitchFamily="34" charset="0"/>
              </a:rPr>
              <a:t>PowerGraph</a:t>
            </a:r>
            <a:r>
              <a:rPr lang="en-US" sz="2000" dirty="0" smtClean="0">
                <a:solidFill>
                  <a:schemeClr val="tx1"/>
                </a:solidFill>
                <a:latin typeface="Calibri" panose="020F0502020204030204" pitchFamily="34" charset="0"/>
                <a:cs typeface="Calibri" panose="020F0502020204030204" pitchFamily="34" charset="0"/>
              </a:rPr>
              <a:t>, SEDGE, MIZAN</a:t>
            </a:r>
          </a:p>
          <a:p>
            <a:pPr marL="396875" indent="-396875" algn="just" defTabSz="914363" fontAlgn="auto">
              <a:lnSpc>
                <a:spcPct val="90000"/>
              </a:lnSpc>
              <a:spcBef>
                <a:spcPct val="20000"/>
              </a:spcBef>
              <a:spcAft>
                <a:spcPts val="0"/>
              </a:spcAft>
              <a:buBlip>
                <a:blip r:embed="rId4"/>
              </a:buBlip>
              <a:defRPr/>
            </a:pPr>
            <a:endParaRPr lang="en-US" altLang="zh-CN" b="1"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457200" y="59436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Open Problems</a:t>
            </a: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24" name="Rounded Rectangle 23"/>
          <p:cNvSpPr/>
          <p:nvPr/>
        </p:nvSpPr>
        <p:spPr>
          <a:xfrm>
            <a:off x="6844145" y="4648200"/>
            <a:ext cx="1995055"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Second Session (3:45-5:15PM)</a:t>
            </a:r>
            <a:endParaRPr lang="en-US" sz="2000" b="1" dirty="0">
              <a:solidFill>
                <a:schemeClr val="tx1"/>
              </a:solidFill>
            </a:endParaRPr>
          </a:p>
        </p:txBody>
      </p:sp>
      <p:pic>
        <p:nvPicPr>
          <p:cNvPr id="19" name="Picture 2" descr="http://solidwize.com/wp-content/uploads/2012/04/Green-Check-Mark.jpg"/>
          <p:cNvPicPr>
            <a:picLocks noChangeAspect="1" noChangeArrowheads="1"/>
          </p:cNvPicPr>
          <p:nvPr/>
        </p:nvPicPr>
        <p:blipFill>
          <a:blip r:embed="rId5" cstate="print"/>
          <a:srcRect/>
          <a:stretch>
            <a:fillRect/>
          </a:stretch>
        </p:blipFill>
        <p:spPr bwMode="auto">
          <a:xfrm>
            <a:off x="6724650" y="2438400"/>
            <a:ext cx="2419350" cy="1524000"/>
          </a:xfrm>
          <a:prstGeom prst="rect">
            <a:avLst/>
          </a:prstGeom>
          <a:noFill/>
        </p:spPr>
      </p:pic>
      <p:pic>
        <p:nvPicPr>
          <p:cNvPr id="104450" name="Picture 2" descr="http://solidwize.com/wp-content/uploads/2012/04/Green-Check-Mark.jpg"/>
          <p:cNvPicPr>
            <a:picLocks noChangeAspect="1" noChangeArrowheads="1"/>
          </p:cNvPicPr>
          <p:nvPr/>
        </p:nvPicPr>
        <p:blipFill>
          <a:blip r:embed="rId5" cstate="print"/>
          <a:srcRect/>
          <a:stretch>
            <a:fillRect/>
          </a:stretch>
        </p:blipFill>
        <p:spPr bwMode="auto">
          <a:xfrm>
            <a:off x="6724650" y="1066800"/>
            <a:ext cx="2419350" cy="1524000"/>
          </a:xfrm>
          <a:prstGeom prst="rect">
            <a:avLst/>
          </a:prstGeom>
          <a:noFill/>
        </p:spPr>
      </p:pic>
      <p:pic>
        <p:nvPicPr>
          <p:cNvPr id="53" name="Picture 11" descr="C:\Users\arijit\Desktop\microsoft-research.gif"/>
          <p:cNvPicPr>
            <a:picLocks noChangeAspect="1" noChangeArrowheads="1"/>
          </p:cNvPicPr>
          <p:nvPr/>
        </p:nvPicPr>
        <p:blipFill>
          <a:blip r:embed="rId6" cstate="print"/>
          <a:srcRect/>
          <a:stretch>
            <a:fillRect/>
          </a:stretch>
        </p:blipFill>
        <p:spPr bwMode="auto">
          <a:xfrm>
            <a:off x="7343776" y="457200"/>
            <a:ext cx="1800224" cy="633413"/>
          </a:xfrm>
          <a:prstGeom prst="rect">
            <a:avLst/>
          </a:prstGeom>
          <a:noFill/>
        </p:spPr>
      </p:pic>
      <p:sp>
        <p:nvSpPr>
          <p:cNvPr id="17"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99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222539653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12</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pic>
        <p:nvPicPr>
          <p:cNvPr id="27" name="Picture 4" descr="PageRank-hi-res.gif"/>
          <p:cNvPicPr>
            <a:picLocks noChangeAspect="1"/>
          </p:cNvPicPr>
          <p:nvPr/>
        </p:nvPicPr>
        <p:blipFill>
          <a:blip r:embed="rId5" cstate="print"/>
          <a:srcRect/>
          <a:stretch>
            <a:fillRect/>
          </a:stretch>
        </p:blipFill>
        <p:spPr bwMode="auto">
          <a:xfrm>
            <a:off x="757237" y="1603375"/>
            <a:ext cx="7091363" cy="4340225"/>
          </a:xfrm>
          <a:prstGeom prst="rect">
            <a:avLst/>
          </a:prstGeom>
          <a:noFill/>
          <a:ln w="9525">
            <a:noFill/>
            <a:miter lim="800000"/>
            <a:headEnd/>
            <a:tailEnd/>
          </a:ln>
        </p:spPr>
      </p:pic>
      <p:sp>
        <p:nvSpPr>
          <p:cNvPr id="29" name="TextBox 28"/>
          <p:cNvSpPr txBox="1"/>
          <p:nvPr/>
        </p:nvSpPr>
        <p:spPr>
          <a:xfrm>
            <a:off x="152400" y="6412468"/>
            <a:ext cx="5715000" cy="369332"/>
          </a:xfrm>
          <a:prstGeom prst="rect">
            <a:avLst/>
          </a:prstGeom>
          <a:noFill/>
        </p:spPr>
        <p:txBody>
          <a:bodyPr wrap="square" rtlCol="0">
            <a:spAutoFit/>
          </a:bodyPr>
          <a:lstStyle/>
          <a:p>
            <a:r>
              <a:rPr lang="en-US" b="1" dirty="0" smtClean="0"/>
              <a:t>Acknowledgement: I. </a:t>
            </a:r>
            <a:r>
              <a:rPr lang="en-US" b="1" dirty="0" err="1" smtClean="0"/>
              <a:t>Mele</a:t>
            </a:r>
            <a:r>
              <a:rPr lang="en-US" b="1" dirty="0" smtClean="0"/>
              <a:t>, Web Information Retrieval </a:t>
            </a:r>
            <a:endParaRPr lang="en-US" b="1" dirty="0"/>
          </a:p>
        </p:txBody>
      </p:sp>
      <p:sp>
        <p:nvSpPr>
          <p:cNvPr id="1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11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120</a:t>
            </a:fld>
            <a:endParaRPr lang="en-US" altLang="en-US" sz="1800"/>
          </a:p>
        </p:txBody>
      </p:sp>
      <p:sp>
        <p:nvSpPr>
          <p:cNvPr id="49" name="Title 1"/>
          <p:cNvSpPr>
            <a:spLocks noGrp="1"/>
          </p:cNvSpPr>
          <p:nvPr>
            <p:ph type="title"/>
          </p:nvPr>
        </p:nvSpPr>
        <p:spPr>
          <a:xfrm>
            <a:off x="304800" y="304800"/>
            <a:ext cx="6400800" cy="685800"/>
          </a:xfrm>
        </p:spPr>
        <p:txBody>
          <a:bodyPr>
            <a:noAutofit/>
          </a:bodyPr>
          <a:lstStyle/>
          <a:p>
            <a:pPr algn="l"/>
            <a:r>
              <a:rPr lang="en-US" sz="4000" b="1" dirty="0" smtClean="0"/>
              <a:t>Online Graph Queries: Examples</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sp>
        <p:nvSpPr>
          <p:cNvPr id="9" name="Content Placeholder 2"/>
          <p:cNvSpPr txBox="1">
            <a:spLocks noChangeArrowheads="1"/>
          </p:cNvSpPr>
          <p:nvPr/>
        </p:nvSpPr>
        <p:spPr>
          <a:xfrm>
            <a:off x="457200" y="1600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Shortest Path</a:t>
            </a: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28541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Subgraph Isomorphism</a:t>
            </a:r>
            <a:endParaRPr lang="en-US" altLang="zh-CN" sz="2400" b="1"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457200" y="35399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Graph Pattern Matching</a:t>
            </a: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457200" y="4225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SPARQL Queries</a:t>
            </a:r>
            <a:endParaRPr lang="en-US" altLang="zh-CN" b="1" dirty="0" smtClean="0">
              <a:solidFill>
                <a:schemeClr val="tx1">
                  <a:lumMod val="95000"/>
                  <a:lumOff val="5000"/>
                </a:schemeClr>
              </a:solidFill>
              <a:latin typeface="Calibri" pitchFamily="34" charset="0"/>
            </a:endParaRPr>
          </a:p>
        </p:txBody>
      </p:sp>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7"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18" name="Content Placeholder 2"/>
          <p:cNvSpPr txBox="1">
            <a:spLocks noChangeArrowheads="1"/>
          </p:cNvSpPr>
          <p:nvPr/>
        </p:nvSpPr>
        <p:spPr>
          <a:xfrm>
            <a:off x="457200" y="22445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Reachability</a:t>
            </a:r>
            <a:endParaRPr lang="en-US" altLang="zh-CN" sz="2400" b="1" dirty="0" smtClean="0">
              <a:solidFill>
                <a:schemeClr val="tx1">
                  <a:lumMod val="95000"/>
                  <a:lumOff val="5000"/>
                </a:schemeClr>
              </a:solidFill>
              <a:latin typeface="Calibri" pitchFamily="34" charset="0"/>
            </a:endParaRPr>
          </a:p>
        </p:txBody>
      </p:sp>
    </p:spTree>
    <p:extLst>
      <p:ext uri="{BB962C8B-B14F-4D97-AF65-F5344CB8AC3E}">
        <p14:creationId xmlns:p14="http://schemas.microsoft.com/office/powerpoint/2010/main" val="2551326302"/>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121</a:t>
            </a:fld>
            <a:endParaRPr lang="en-US" altLang="en-US" sz="1800"/>
          </a:p>
        </p:txBody>
      </p:sp>
      <p:sp>
        <p:nvSpPr>
          <p:cNvPr id="49" name="Title 1"/>
          <p:cNvSpPr>
            <a:spLocks noGrp="1"/>
          </p:cNvSpPr>
          <p:nvPr>
            <p:ph type="title"/>
          </p:nvPr>
        </p:nvSpPr>
        <p:spPr>
          <a:xfrm>
            <a:off x="304800" y="228600"/>
            <a:ext cx="6400800" cy="685800"/>
          </a:xfrm>
        </p:spPr>
        <p:txBody>
          <a:bodyPr>
            <a:noAutofit/>
          </a:bodyPr>
          <a:lstStyle/>
          <a:p>
            <a:pPr algn="l"/>
            <a:r>
              <a:rPr lang="en-US" sz="4000" b="1" dirty="0" smtClean="0"/>
              <a:t>Systems for Online Graph Queries</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Content Placeholder 2"/>
          <p:cNvSpPr txBox="1">
            <a:spLocks noChangeArrowheads="1"/>
          </p:cNvSpPr>
          <p:nvPr/>
        </p:nvSpPr>
        <p:spPr>
          <a:xfrm>
            <a:off x="304800" y="1371600"/>
            <a:ext cx="8305800" cy="422455"/>
          </a:xfrm>
          <a:prstGeom prst="rect">
            <a:avLst/>
          </a:prstGeom>
        </p:spPr>
        <p:txBody>
          <a:bodyPr/>
          <a:lstStyle/>
          <a:p>
            <a:pPr marL="396875" indent="-396875" algn="just" defTabSz="914363">
              <a:lnSpc>
                <a:spcPct val="90000"/>
              </a:lnSpc>
              <a:spcBef>
                <a:spcPct val="20000"/>
              </a:spcBef>
              <a:buBlip>
                <a:blip r:embed="rId5"/>
              </a:buBlip>
              <a:defRPr/>
            </a:pPr>
            <a:r>
              <a:rPr lang="en-US" sz="2400" dirty="0">
                <a:solidFill>
                  <a:schemeClr val="accent2">
                    <a:lumMod val="75000"/>
                  </a:schemeClr>
                </a:solidFill>
                <a:latin typeface="Calibri" panose="020F0502020204030204" pitchFamily="34" charset="0"/>
                <a:cs typeface="Calibri" panose="020F0502020204030204" pitchFamily="34" charset="0"/>
              </a:rPr>
              <a:t>HORTON</a:t>
            </a:r>
            <a:r>
              <a:rPr lang="en-US" sz="2400" dirty="0">
                <a:latin typeface="Calibri" panose="020F0502020204030204" pitchFamily="34" charset="0"/>
                <a:cs typeface="Calibri" panose="020F0502020204030204" pitchFamily="34" charset="0"/>
              </a:rPr>
              <a:t> [M. Sarwat et. al., VLDB’14]</a:t>
            </a:r>
          </a:p>
          <a:p>
            <a:pPr marL="396875" indent="-396875" algn="just" defTabSz="914363" fontAlgn="auto">
              <a:lnSpc>
                <a:spcPct val="90000"/>
              </a:lnSpc>
              <a:spcBef>
                <a:spcPct val="20000"/>
              </a:spcBef>
              <a:spcAft>
                <a:spcPts val="0"/>
              </a:spcAft>
              <a:buBlip>
                <a:blip r:embed="rId5"/>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G-SPARQL</a:t>
            </a:r>
            <a:r>
              <a:rPr lang="en-US" sz="2400" b="1" dirty="0" smtClean="0">
                <a:solidFill>
                  <a:schemeClr val="accent2">
                    <a:lumMod val="75000"/>
                  </a:schemeClr>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[S. </a:t>
            </a:r>
            <a:r>
              <a:rPr lang="en-US" sz="2000" dirty="0" err="1" smtClean="0">
                <a:latin typeface="Calibri" panose="020F0502020204030204" pitchFamily="34" charset="0"/>
                <a:cs typeface="Calibri" panose="020F0502020204030204" pitchFamily="34" charset="0"/>
              </a:rPr>
              <a:t>Sakr</a:t>
            </a:r>
            <a:r>
              <a:rPr lang="en-US" sz="2000" dirty="0" smtClean="0">
                <a:latin typeface="Calibri" panose="020F0502020204030204" pitchFamily="34" charset="0"/>
                <a:cs typeface="Calibri" panose="020F0502020204030204" pitchFamily="34" charset="0"/>
              </a:rPr>
              <a:t> et. al., CIKM’12]</a:t>
            </a:r>
          </a:p>
          <a:p>
            <a:pPr marL="396875" indent="-396875" algn="just" defTabSz="914363" fontAlgn="auto">
              <a:lnSpc>
                <a:spcPct val="90000"/>
              </a:lnSpc>
              <a:spcBef>
                <a:spcPct val="20000"/>
              </a:spcBef>
              <a:spcAft>
                <a:spcPts val="0"/>
              </a:spcAft>
              <a:buBlip>
                <a:blip r:embed="rId5"/>
              </a:buBlip>
              <a:defRPr/>
            </a:pP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TRINITY</a:t>
            </a:r>
            <a:r>
              <a:rPr lang="en-US" sz="24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[B. </a:t>
            </a:r>
            <a:r>
              <a:rPr lang="en-US" sz="2000" dirty="0" err="1" smtClean="0">
                <a:latin typeface="Calibri" panose="020F0502020204030204" pitchFamily="34" charset="0"/>
                <a:cs typeface="Calibri" panose="020F0502020204030204" pitchFamily="34" charset="0"/>
              </a:rPr>
              <a:t>Shao</a:t>
            </a:r>
            <a:r>
              <a:rPr lang="en-US" sz="2000" dirty="0" smtClean="0"/>
              <a:t> et. al., SIGMOD’13</a:t>
            </a:r>
            <a:r>
              <a:rPr lang="en-US" sz="2000" dirty="0" smtClean="0">
                <a:latin typeface="Calibri" panose="020F0502020204030204" pitchFamily="34" charset="0"/>
                <a:cs typeface="Calibri" panose="020F0502020204030204" pitchFamily="34" charset="0"/>
              </a:rPr>
              <a:t>]</a:t>
            </a: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dirty="0" smtClean="0">
                <a:solidFill>
                  <a:schemeClr val="accent2">
                    <a:lumMod val="75000"/>
                  </a:schemeClr>
                </a:solidFill>
                <a:latin typeface="Calibri" pitchFamily="34" charset="0"/>
              </a:rPr>
              <a:t>NSCALE</a:t>
            </a:r>
            <a:r>
              <a:rPr lang="en-US" altLang="zh-CN" sz="2400" dirty="0" smtClean="0">
                <a:solidFill>
                  <a:schemeClr val="tx1">
                    <a:lumMod val="95000"/>
                    <a:lumOff val="5000"/>
                  </a:schemeClr>
                </a:solidFill>
                <a:latin typeface="Calibri" pitchFamily="34" charset="0"/>
              </a:rPr>
              <a:t> </a:t>
            </a:r>
            <a:r>
              <a:rPr lang="en-US" altLang="zh-CN" sz="2000" dirty="0" smtClean="0">
                <a:solidFill>
                  <a:schemeClr val="tx1">
                    <a:lumMod val="95000"/>
                    <a:lumOff val="5000"/>
                  </a:schemeClr>
                </a:solidFill>
                <a:latin typeface="Calibri" pitchFamily="34" charset="0"/>
              </a:rPr>
              <a:t>[A. </a:t>
            </a:r>
            <a:r>
              <a:rPr lang="en-US" altLang="zh-CN" sz="2000" dirty="0" err="1" smtClean="0">
                <a:solidFill>
                  <a:schemeClr val="tx1">
                    <a:lumMod val="95000"/>
                    <a:lumOff val="5000"/>
                  </a:schemeClr>
                </a:solidFill>
                <a:latin typeface="Calibri" pitchFamily="34" charset="0"/>
              </a:rPr>
              <a:t>Quamar</a:t>
            </a:r>
            <a:r>
              <a:rPr lang="en-US" altLang="zh-CN" sz="2000" dirty="0" smtClean="0">
                <a:solidFill>
                  <a:schemeClr val="tx1">
                    <a:lumMod val="95000"/>
                    <a:lumOff val="5000"/>
                  </a:schemeClr>
                </a:solidFill>
                <a:latin typeface="Calibri" pitchFamily="34" charset="0"/>
              </a:rPr>
              <a:t> </a:t>
            </a:r>
            <a:r>
              <a:rPr lang="en-US" sz="2000" dirty="0" smtClean="0"/>
              <a:t>et. al.,  </a:t>
            </a:r>
            <a:r>
              <a:rPr lang="en-US" sz="2000" dirty="0" err="1" smtClean="0"/>
              <a:t>arXiv</a:t>
            </a:r>
            <a:r>
              <a:rPr lang="en-US" altLang="zh-CN" sz="2000" dirty="0" smtClean="0">
                <a:solidFill>
                  <a:schemeClr val="tx1">
                    <a:lumMod val="95000"/>
                    <a:lumOff val="5000"/>
                  </a:schemeClr>
                </a:solidFill>
                <a:latin typeface="Calibri" pitchFamily="34" charset="0"/>
              </a:rPr>
              <a:t>]</a:t>
            </a:r>
          </a:p>
          <a:p>
            <a:pPr marL="396875" indent="-396875" algn="just" defTabSz="914363" fontAlgn="auto">
              <a:lnSpc>
                <a:spcPct val="90000"/>
              </a:lnSpc>
              <a:spcBef>
                <a:spcPct val="20000"/>
              </a:spcBef>
              <a:spcAft>
                <a:spcPts val="0"/>
              </a:spcAft>
              <a:buBlip>
                <a:blip r:embed="rId5"/>
              </a:buBlip>
              <a:defRPr/>
            </a:pPr>
            <a:endParaRPr lang="en-US" altLang="zh-CN" sz="7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sz="2400" dirty="0" smtClean="0">
                <a:solidFill>
                  <a:schemeClr val="accent2">
                    <a:lumMod val="75000"/>
                  </a:schemeClr>
                </a:solidFill>
                <a:latin typeface="Calibri" pitchFamily="34" charset="0"/>
                <a:cs typeface="Calibri" panose="020F0502020204030204" pitchFamily="34" charset="0"/>
              </a:rPr>
              <a:t>LIGRA</a:t>
            </a:r>
            <a:r>
              <a:rPr lang="en-US" sz="2400" dirty="0" smtClean="0">
                <a:solidFill>
                  <a:schemeClr val="tx1">
                    <a:lumMod val="95000"/>
                    <a:lumOff val="5000"/>
                  </a:schemeClr>
                </a:solidFill>
                <a:latin typeface="Calibri" pitchFamily="34" charset="0"/>
                <a:cs typeface="Calibri" panose="020F0502020204030204" pitchFamily="34" charset="0"/>
              </a:rPr>
              <a:t> </a:t>
            </a:r>
            <a:r>
              <a:rPr lang="en-US" sz="2000" dirty="0" smtClean="0">
                <a:solidFill>
                  <a:schemeClr val="tx1">
                    <a:lumMod val="95000"/>
                    <a:lumOff val="5000"/>
                  </a:schemeClr>
                </a:solidFill>
                <a:latin typeface="Calibri" pitchFamily="34" charset="0"/>
                <a:cs typeface="Calibri" panose="020F0502020204030204" pitchFamily="34" charset="0"/>
              </a:rPr>
              <a:t>[J. Shun</a:t>
            </a:r>
            <a:r>
              <a:rPr lang="en-US" sz="2000" dirty="0" smtClean="0"/>
              <a:t> et. al.,  </a:t>
            </a:r>
            <a:r>
              <a:rPr lang="en-US" sz="2000" dirty="0" err="1" smtClean="0"/>
              <a:t>PPoPP</a:t>
            </a:r>
            <a:r>
              <a:rPr lang="en-US" sz="2000" dirty="0" smtClean="0"/>
              <a:t> ‘13</a:t>
            </a:r>
            <a:r>
              <a:rPr lang="en-US" sz="2000" dirty="0" smtClean="0">
                <a:solidFill>
                  <a:schemeClr val="tx1">
                    <a:lumMod val="95000"/>
                    <a:lumOff val="5000"/>
                  </a:schemeClr>
                </a:solidFill>
                <a:latin typeface="Calibri" pitchFamily="34" charset="0"/>
                <a:cs typeface="Calibri" panose="020F0502020204030204" pitchFamily="34" charset="0"/>
              </a:rPr>
              <a:t>]</a:t>
            </a:r>
            <a:endParaRPr lang="en-US" altLang="zh-CN" sz="20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sz="700"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altLang="zh-CN" sz="2400" dirty="0" smtClean="0">
                <a:solidFill>
                  <a:schemeClr val="accent2">
                    <a:lumMod val="75000"/>
                  </a:schemeClr>
                </a:solidFill>
                <a:latin typeface="Calibri" pitchFamily="34" charset="0"/>
              </a:rPr>
              <a:t>GRAPPA</a:t>
            </a:r>
            <a:r>
              <a:rPr lang="en-US" altLang="zh-CN" sz="2400" b="1" dirty="0" smtClean="0">
                <a:solidFill>
                  <a:schemeClr val="accent2">
                    <a:lumMod val="75000"/>
                  </a:schemeClr>
                </a:solidFill>
                <a:latin typeface="Calibri" pitchFamily="34" charset="0"/>
              </a:rPr>
              <a:t> </a:t>
            </a:r>
            <a:r>
              <a:rPr lang="en-US" altLang="zh-CN" sz="2000" dirty="0" smtClean="0">
                <a:solidFill>
                  <a:schemeClr val="tx1">
                    <a:lumMod val="95000"/>
                    <a:lumOff val="5000"/>
                  </a:schemeClr>
                </a:solidFill>
                <a:latin typeface="Calibri" pitchFamily="34" charset="0"/>
              </a:rPr>
              <a:t>[J. Nelson</a:t>
            </a:r>
            <a:r>
              <a:rPr lang="en-US" sz="2000" dirty="0" smtClean="0"/>
              <a:t> et. al., </a:t>
            </a:r>
            <a:r>
              <a:rPr lang="en-US" sz="2000" dirty="0" err="1" smtClean="0"/>
              <a:t>Hotpar</a:t>
            </a:r>
            <a:r>
              <a:rPr lang="en-US" sz="2000" dirty="0" smtClean="0"/>
              <a:t> ‘11</a:t>
            </a:r>
            <a:r>
              <a:rPr lang="en-US" altLang="zh-CN" sz="2000" dirty="0" smtClean="0">
                <a:solidFill>
                  <a:schemeClr val="tx1">
                    <a:lumMod val="95000"/>
                    <a:lumOff val="5000"/>
                  </a:schemeClr>
                </a:solidFill>
                <a:latin typeface="Calibri" pitchFamily="34" charset="0"/>
              </a:rPr>
              <a:t>]</a:t>
            </a:r>
          </a:p>
          <a:p>
            <a:pPr marL="396875" indent="-396875" algn="just" defTabSz="914363">
              <a:lnSpc>
                <a:spcPct val="90000"/>
              </a:lnSpc>
              <a:spcBef>
                <a:spcPct val="20000"/>
              </a:spcBef>
              <a:buBlip>
                <a:blip r:embed="rId5"/>
              </a:buBlip>
              <a:defRPr/>
            </a:pPr>
            <a:endParaRPr lang="en-US" altLang="zh-CN" sz="7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400" dirty="0" smtClean="0">
                <a:solidFill>
                  <a:schemeClr val="accent2">
                    <a:lumMod val="75000"/>
                  </a:schemeClr>
                </a:solidFill>
                <a:latin typeface="Calibri" pitchFamily="34" charset="0"/>
              </a:rPr>
              <a:t>GALIOS </a:t>
            </a:r>
            <a:r>
              <a:rPr lang="en-US" altLang="zh-CN" sz="2000" dirty="0" smtClean="0">
                <a:latin typeface="Calibri" pitchFamily="34" charset="0"/>
              </a:rPr>
              <a:t>[D. Nguyen et. al.,  SOSP ‘13]</a:t>
            </a:r>
          </a:p>
          <a:p>
            <a:pPr marL="1311275" lvl="2" indent="-396875" algn="just" defTabSz="914363">
              <a:lnSpc>
                <a:spcPct val="90000"/>
              </a:lnSpc>
              <a:spcBef>
                <a:spcPct val="20000"/>
              </a:spcBef>
              <a:buFontTx/>
              <a:buChar char="-"/>
              <a:defRPr/>
            </a:pPr>
            <a:endParaRPr lang="en-US" altLang="zh-CN" sz="700" dirty="0" smtClean="0">
              <a:latin typeface="Calibri" pitchFamily="34" charset="0"/>
            </a:endParaRPr>
          </a:p>
          <a:p>
            <a:pPr marL="396875" lvl="0" indent="-396875" algn="just" defTabSz="914363">
              <a:lnSpc>
                <a:spcPct val="90000"/>
              </a:lnSpc>
              <a:spcBef>
                <a:spcPct val="20000"/>
              </a:spcBef>
              <a:buBlip>
                <a:blip r:embed="rId5"/>
              </a:buBlip>
              <a:defRPr/>
            </a:pPr>
            <a:r>
              <a:rPr lang="en-US" altLang="zh-CN" sz="2400" dirty="0" smtClean="0">
                <a:solidFill>
                  <a:srgbClr val="C0504D">
                    <a:lumMod val="75000"/>
                  </a:srgbClr>
                </a:solidFill>
                <a:latin typeface="Calibri" pitchFamily="34" charset="0"/>
              </a:rPr>
              <a:t>Green-Marl </a:t>
            </a:r>
            <a:r>
              <a:rPr lang="en-US" altLang="zh-CN" sz="2000" dirty="0" smtClean="0">
                <a:latin typeface="Calibri" pitchFamily="34" charset="0"/>
              </a:rPr>
              <a:t>[S. Hong et. al., ASPLOS ‘12]</a:t>
            </a:r>
          </a:p>
          <a:p>
            <a:pPr marL="396875" lvl="0" indent="-396875" algn="just" defTabSz="914363">
              <a:lnSpc>
                <a:spcPct val="90000"/>
              </a:lnSpc>
              <a:spcBef>
                <a:spcPct val="20000"/>
              </a:spcBef>
              <a:buBlip>
                <a:blip r:embed="rId5"/>
              </a:buBlip>
              <a:defRPr/>
            </a:pPr>
            <a:endParaRPr lang="en-US" altLang="zh-CN" sz="500" dirty="0" smtClean="0">
              <a:solidFill>
                <a:schemeClr val="accent2"/>
              </a:solidFill>
              <a:latin typeface="Calibri" pitchFamily="34" charset="0"/>
            </a:endParaRPr>
          </a:p>
          <a:p>
            <a:pPr marL="396875" indent="-396875" algn="just" defTabSz="914363">
              <a:lnSpc>
                <a:spcPct val="90000"/>
              </a:lnSpc>
              <a:spcBef>
                <a:spcPct val="20000"/>
              </a:spcBef>
              <a:buBlip>
                <a:blip r:embed="rId5"/>
              </a:buBlip>
              <a:defRPr/>
            </a:pPr>
            <a:r>
              <a:rPr lang="en-US" altLang="zh-CN" sz="2400" dirty="0" smtClean="0">
                <a:solidFill>
                  <a:srgbClr val="C0504D">
                    <a:lumMod val="75000"/>
                  </a:srgbClr>
                </a:solidFill>
                <a:latin typeface="Calibri" pitchFamily="34" charset="0"/>
              </a:rPr>
              <a:t>BLAS</a:t>
            </a:r>
            <a:r>
              <a:rPr lang="en-US" altLang="zh-CN" sz="2000" dirty="0" smtClean="0">
                <a:latin typeface="Calibri" pitchFamily="34" charset="0"/>
              </a:rPr>
              <a:t> [A. </a:t>
            </a:r>
            <a:r>
              <a:rPr lang="en-US" altLang="zh-CN" sz="2000" dirty="0" err="1" smtClean="0">
                <a:latin typeface="Calibri" pitchFamily="34" charset="0"/>
              </a:rPr>
              <a:t>Buluc</a:t>
            </a:r>
            <a:r>
              <a:rPr lang="en-US" altLang="zh-CN" sz="2000" dirty="0" smtClean="0">
                <a:latin typeface="Calibri" pitchFamily="34" charset="0"/>
              </a:rPr>
              <a:t> et. al., J.  High-</a:t>
            </a:r>
            <a:r>
              <a:rPr lang="en-US" altLang="zh-CN" sz="2000" dirty="0" err="1" smtClean="0">
                <a:latin typeface="Calibri" pitchFamily="34" charset="0"/>
              </a:rPr>
              <a:t>Perormance</a:t>
            </a:r>
            <a:r>
              <a:rPr lang="en-US" altLang="zh-CN" sz="2000" dirty="0" smtClean="0">
                <a:latin typeface="Calibri" pitchFamily="34" charset="0"/>
              </a:rPr>
              <a:t> Comp. ‘11]</a:t>
            </a:r>
          </a:p>
          <a:p>
            <a:pPr marL="396875" indent="-396875" algn="just" defTabSz="914363">
              <a:lnSpc>
                <a:spcPct val="90000"/>
              </a:lnSpc>
              <a:spcBef>
                <a:spcPct val="20000"/>
              </a:spcBef>
              <a:buBlip>
                <a:blip r:embed="rId5"/>
              </a:buBlip>
              <a:defRPr/>
            </a:pPr>
            <a:endParaRPr lang="en-US" altLang="zh-CN" sz="500" dirty="0" smtClean="0">
              <a:latin typeface="Calibri" pitchFamily="34" charset="0"/>
            </a:endParaRPr>
          </a:p>
          <a:p>
            <a:pPr marL="396875" indent="-396875" algn="just" defTabSz="914363" fontAlgn="auto">
              <a:lnSpc>
                <a:spcPct val="90000"/>
              </a:lnSpc>
              <a:spcBef>
                <a:spcPct val="20000"/>
              </a:spcBef>
              <a:spcAft>
                <a:spcPts val="0"/>
              </a:spcAft>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0"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355841624"/>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04800" y="1295400"/>
            <a:ext cx="5943600" cy="990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122</a:t>
            </a:fld>
            <a:endParaRPr lang="en-US" altLang="en-US" sz="1800"/>
          </a:p>
        </p:txBody>
      </p:sp>
      <p:sp>
        <p:nvSpPr>
          <p:cNvPr id="49" name="Title 1"/>
          <p:cNvSpPr>
            <a:spLocks noGrp="1"/>
          </p:cNvSpPr>
          <p:nvPr>
            <p:ph type="title"/>
          </p:nvPr>
        </p:nvSpPr>
        <p:spPr>
          <a:xfrm>
            <a:off x="304800" y="228600"/>
            <a:ext cx="6400800" cy="685800"/>
          </a:xfrm>
        </p:spPr>
        <p:txBody>
          <a:bodyPr>
            <a:noAutofit/>
          </a:bodyPr>
          <a:lstStyle/>
          <a:p>
            <a:pPr algn="l"/>
            <a:r>
              <a:rPr lang="en-US" sz="4000" b="1" dirty="0" smtClean="0"/>
              <a:t>Systems for Online Graph Queries</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Content Placeholder 2"/>
          <p:cNvSpPr txBox="1">
            <a:spLocks noChangeArrowheads="1"/>
          </p:cNvSpPr>
          <p:nvPr/>
        </p:nvSpPr>
        <p:spPr>
          <a:xfrm>
            <a:off x="304800" y="1371600"/>
            <a:ext cx="8305800" cy="422455"/>
          </a:xfrm>
          <a:prstGeom prst="rect">
            <a:avLst/>
          </a:prstGeom>
        </p:spPr>
        <p:txBody>
          <a:bodyPr/>
          <a:lstStyle/>
          <a:p>
            <a:pPr marL="396875" indent="-396875" algn="just" defTabSz="914363">
              <a:lnSpc>
                <a:spcPct val="90000"/>
              </a:lnSpc>
              <a:spcBef>
                <a:spcPct val="20000"/>
              </a:spcBef>
              <a:buBlip>
                <a:blip r:embed="rId5"/>
              </a:buBlip>
              <a:defRPr/>
            </a:pPr>
            <a:r>
              <a:rPr lang="en-US" sz="2400" dirty="0">
                <a:solidFill>
                  <a:schemeClr val="accent2">
                    <a:lumMod val="75000"/>
                  </a:schemeClr>
                </a:solidFill>
                <a:latin typeface="Calibri" panose="020F0502020204030204" pitchFamily="34" charset="0"/>
                <a:cs typeface="Calibri" panose="020F0502020204030204" pitchFamily="34" charset="0"/>
              </a:rPr>
              <a:t>HORTON</a:t>
            </a:r>
            <a:r>
              <a:rPr lang="en-US" sz="2400" dirty="0">
                <a:latin typeface="Calibri" panose="020F0502020204030204" pitchFamily="34" charset="0"/>
                <a:cs typeface="Calibri" panose="020F0502020204030204" pitchFamily="34" charset="0"/>
              </a:rPr>
              <a:t> [M. Sarwat et. al., VLDB’14]</a:t>
            </a:r>
          </a:p>
          <a:p>
            <a:pPr marL="396875" indent="-396875" algn="just" defTabSz="914363" fontAlgn="auto">
              <a:lnSpc>
                <a:spcPct val="90000"/>
              </a:lnSpc>
              <a:spcBef>
                <a:spcPct val="20000"/>
              </a:spcBef>
              <a:spcAft>
                <a:spcPts val="0"/>
              </a:spcAft>
              <a:buBlip>
                <a:blip r:embed="rId5"/>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G-SPARQL</a:t>
            </a:r>
            <a:r>
              <a:rPr lang="en-US" sz="2400" b="1" dirty="0" smtClean="0">
                <a:solidFill>
                  <a:schemeClr val="accent2">
                    <a:lumMod val="75000"/>
                  </a:schemeClr>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[S. </a:t>
            </a:r>
            <a:r>
              <a:rPr lang="en-US" sz="2000" dirty="0" err="1" smtClean="0">
                <a:latin typeface="Calibri" panose="020F0502020204030204" pitchFamily="34" charset="0"/>
                <a:cs typeface="Calibri" panose="020F0502020204030204" pitchFamily="34" charset="0"/>
              </a:rPr>
              <a:t>Sakr</a:t>
            </a:r>
            <a:r>
              <a:rPr lang="en-US" sz="2000" dirty="0" smtClean="0">
                <a:latin typeface="Calibri" panose="020F0502020204030204" pitchFamily="34" charset="0"/>
                <a:cs typeface="Calibri" panose="020F0502020204030204" pitchFamily="34" charset="0"/>
              </a:rPr>
              <a:t> et. al., CIKM’12]</a:t>
            </a:r>
          </a:p>
          <a:p>
            <a:pPr marL="396875" indent="-396875" algn="just" defTabSz="914363" fontAlgn="auto">
              <a:lnSpc>
                <a:spcPct val="90000"/>
              </a:lnSpc>
              <a:spcBef>
                <a:spcPct val="20000"/>
              </a:spcBef>
              <a:spcAft>
                <a:spcPts val="0"/>
              </a:spcAft>
              <a:buBlip>
                <a:blip r:embed="rId5"/>
              </a:buBlip>
              <a:defRPr/>
            </a:pP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TRINITY</a:t>
            </a:r>
            <a:r>
              <a:rPr lang="en-US" sz="24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[B. </a:t>
            </a:r>
            <a:r>
              <a:rPr lang="en-US" sz="2000" dirty="0" err="1" smtClean="0">
                <a:latin typeface="Calibri" panose="020F0502020204030204" pitchFamily="34" charset="0"/>
                <a:cs typeface="Calibri" panose="020F0502020204030204" pitchFamily="34" charset="0"/>
              </a:rPr>
              <a:t>Shao</a:t>
            </a:r>
            <a:r>
              <a:rPr lang="en-US" sz="2000" dirty="0" smtClean="0"/>
              <a:t> et. al., SIGMOD’13</a:t>
            </a:r>
            <a:r>
              <a:rPr lang="en-US" sz="2000" dirty="0" smtClean="0">
                <a:latin typeface="Calibri" panose="020F0502020204030204" pitchFamily="34" charset="0"/>
                <a:cs typeface="Calibri" panose="020F0502020204030204" pitchFamily="34" charset="0"/>
              </a:rPr>
              <a:t>]</a:t>
            </a: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dirty="0" smtClean="0">
                <a:solidFill>
                  <a:schemeClr val="accent2">
                    <a:lumMod val="75000"/>
                  </a:schemeClr>
                </a:solidFill>
                <a:latin typeface="Calibri" pitchFamily="34" charset="0"/>
              </a:rPr>
              <a:t>NSCALE</a:t>
            </a:r>
            <a:r>
              <a:rPr lang="en-US" altLang="zh-CN" sz="2400" dirty="0" smtClean="0">
                <a:solidFill>
                  <a:schemeClr val="tx1">
                    <a:lumMod val="95000"/>
                    <a:lumOff val="5000"/>
                  </a:schemeClr>
                </a:solidFill>
                <a:latin typeface="Calibri" pitchFamily="34" charset="0"/>
              </a:rPr>
              <a:t> </a:t>
            </a:r>
            <a:r>
              <a:rPr lang="en-US" altLang="zh-CN" sz="2000" dirty="0" smtClean="0">
                <a:solidFill>
                  <a:schemeClr val="tx1">
                    <a:lumMod val="95000"/>
                    <a:lumOff val="5000"/>
                  </a:schemeClr>
                </a:solidFill>
                <a:latin typeface="Calibri" pitchFamily="34" charset="0"/>
              </a:rPr>
              <a:t>[A. </a:t>
            </a:r>
            <a:r>
              <a:rPr lang="en-US" altLang="zh-CN" sz="2000" dirty="0" err="1" smtClean="0">
                <a:solidFill>
                  <a:schemeClr val="tx1">
                    <a:lumMod val="95000"/>
                    <a:lumOff val="5000"/>
                  </a:schemeClr>
                </a:solidFill>
                <a:latin typeface="Calibri" pitchFamily="34" charset="0"/>
              </a:rPr>
              <a:t>Quamar</a:t>
            </a:r>
            <a:r>
              <a:rPr lang="en-US" altLang="zh-CN" sz="2000" dirty="0" smtClean="0">
                <a:solidFill>
                  <a:schemeClr val="tx1">
                    <a:lumMod val="95000"/>
                    <a:lumOff val="5000"/>
                  </a:schemeClr>
                </a:solidFill>
                <a:latin typeface="Calibri" pitchFamily="34" charset="0"/>
              </a:rPr>
              <a:t> </a:t>
            </a:r>
            <a:r>
              <a:rPr lang="en-US" sz="2000" dirty="0" smtClean="0"/>
              <a:t>et. al.,  </a:t>
            </a:r>
            <a:r>
              <a:rPr lang="en-US" sz="2000" dirty="0" err="1" smtClean="0"/>
              <a:t>arXiv</a:t>
            </a:r>
            <a:r>
              <a:rPr lang="en-US" altLang="zh-CN" sz="2000" dirty="0" smtClean="0">
                <a:solidFill>
                  <a:schemeClr val="tx1">
                    <a:lumMod val="95000"/>
                    <a:lumOff val="5000"/>
                  </a:schemeClr>
                </a:solidFill>
                <a:latin typeface="Calibri" pitchFamily="34" charset="0"/>
              </a:rPr>
              <a:t>]</a:t>
            </a:r>
          </a:p>
          <a:p>
            <a:pPr marL="396875" indent="-396875" algn="just" defTabSz="914363" fontAlgn="auto">
              <a:lnSpc>
                <a:spcPct val="90000"/>
              </a:lnSpc>
              <a:spcBef>
                <a:spcPct val="20000"/>
              </a:spcBef>
              <a:spcAft>
                <a:spcPts val="0"/>
              </a:spcAft>
              <a:buBlip>
                <a:blip r:embed="rId5"/>
              </a:buBlip>
              <a:defRPr/>
            </a:pPr>
            <a:endParaRPr lang="en-US" altLang="zh-CN" sz="7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sz="2400" dirty="0" smtClean="0">
                <a:solidFill>
                  <a:schemeClr val="accent2">
                    <a:lumMod val="75000"/>
                  </a:schemeClr>
                </a:solidFill>
                <a:latin typeface="Calibri" pitchFamily="34" charset="0"/>
                <a:cs typeface="Calibri" panose="020F0502020204030204" pitchFamily="34" charset="0"/>
              </a:rPr>
              <a:t>LIGRA</a:t>
            </a:r>
            <a:r>
              <a:rPr lang="en-US" sz="2400" dirty="0" smtClean="0">
                <a:solidFill>
                  <a:schemeClr val="tx1">
                    <a:lumMod val="95000"/>
                    <a:lumOff val="5000"/>
                  </a:schemeClr>
                </a:solidFill>
                <a:latin typeface="Calibri" pitchFamily="34" charset="0"/>
                <a:cs typeface="Calibri" panose="020F0502020204030204" pitchFamily="34" charset="0"/>
              </a:rPr>
              <a:t> </a:t>
            </a:r>
            <a:r>
              <a:rPr lang="en-US" sz="2000" dirty="0" smtClean="0">
                <a:solidFill>
                  <a:schemeClr val="tx1">
                    <a:lumMod val="95000"/>
                    <a:lumOff val="5000"/>
                  </a:schemeClr>
                </a:solidFill>
                <a:latin typeface="Calibri" pitchFamily="34" charset="0"/>
                <a:cs typeface="Calibri" panose="020F0502020204030204" pitchFamily="34" charset="0"/>
              </a:rPr>
              <a:t>[J. Shun</a:t>
            </a:r>
            <a:r>
              <a:rPr lang="en-US" sz="2000" dirty="0" smtClean="0"/>
              <a:t> et. al.,  </a:t>
            </a:r>
            <a:r>
              <a:rPr lang="en-US" sz="2000" dirty="0" err="1" smtClean="0"/>
              <a:t>PPoPP</a:t>
            </a:r>
            <a:r>
              <a:rPr lang="en-US" sz="2000" dirty="0" smtClean="0"/>
              <a:t> ‘13</a:t>
            </a:r>
            <a:r>
              <a:rPr lang="en-US" sz="2000" dirty="0" smtClean="0">
                <a:solidFill>
                  <a:schemeClr val="tx1">
                    <a:lumMod val="95000"/>
                    <a:lumOff val="5000"/>
                  </a:schemeClr>
                </a:solidFill>
                <a:latin typeface="Calibri" pitchFamily="34" charset="0"/>
                <a:cs typeface="Calibri" panose="020F0502020204030204" pitchFamily="34" charset="0"/>
              </a:rPr>
              <a:t>]</a:t>
            </a:r>
            <a:endParaRPr lang="en-US" altLang="zh-CN" sz="20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sz="700"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altLang="zh-CN" sz="2400" dirty="0" smtClean="0">
                <a:solidFill>
                  <a:schemeClr val="accent2">
                    <a:lumMod val="75000"/>
                  </a:schemeClr>
                </a:solidFill>
                <a:latin typeface="Calibri" pitchFamily="34" charset="0"/>
              </a:rPr>
              <a:t>GRAPPA</a:t>
            </a:r>
            <a:r>
              <a:rPr lang="en-US" altLang="zh-CN" sz="2400" b="1" dirty="0" smtClean="0">
                <a:solidFill>
                  <a:schemeClr val="accent2">
                    <a:lumMod val="75000"/>
                  </a:schemeClr>
                </a:solidFill>
                <a:latin typeface="Calibri" pitchFamily="34" charset="0"/>
              </a:rPr>
              <a:t> </a:t>
            </a:r>
            <a:r>
              <a:rPr lang="en-US" altLang="zh-CN" sz="2000" dirty="0" smtClean="0">
                <a:solidFill>
                  <a:schemeClr val="tx1">
                    <a:lumMod val="95000"/>
                    <a:lumOff val="5000"/>
                  </a:schemeClr>
                </a:solidFill>
                <a:latin typeface="Calibri" pitchFamily="34" charset="0"/>
              </a:rPr>
              <a:t>[J. Nelson</a:t>
            </a:r>
            <a:r>
              <a:rPr lang="en-US" sz="2000" dirty="0" smtClean="0"/>
              <a:t> et. al., </a:t>
            </a:r>
            <a:r>
              <a:rPr lang="en-US" sz="2000" dirty="0" err="1" smtClean="0"/>
              <a:t>Hotpar</a:t>
            </a:r>
            <a:r>
              <a:rPr lang="en-US" sz="2000" dirty="0" smtClean="0"/>
              <a:t> ‘11</a:t>
            </a:r>
            <a:r>
              <a:rPr lang="en-US" altLang="zh-CN" sz="2000" dirty="0" smtClean="0">
                <a:solidFill>
                  <a:schemeClr val="tx1">
                    <a:lumMod val="95000"/>
                    <a:lumOff val="5000"/>
                  </a:schemeClr>
                </a:solidFill>
                <a:latin typeface="Calibri" pitchFamily="34" charset="0"/>
              </a:rPr>
              <a:t>]</a:t>
            </a:r>
          </a:p>
          <a:p>
            <a:pPr marL="396875" indent="-396875" algn="just" defTabSz="914363">
              <a:lnSpc>
                <a:spcPct val="90000"/>
              </a:lnSpc>
              <a:spcBef>
                <a:spcPct val="20000"/>
              </a:spcBef>
              <a:buBlip>
                <a:blip r:embed="rId5"/>
              </a:buBlip>
              <a:defRPr/>
            </a:pPr>
            <a:endParaRPr lang="en-US" altLang="zh-CN" sz="7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400" dirty="0" smtClean="0">
                <a:solidFill>
                  <a:schemeClr val="accent2">
                    <a:lumMod val="75000"/>
                  </a:schemeClr>
                </a:solidFill>
                <a:latin typeface="Calibri" pitchFamily="34" charset="0"/>
              </a:rPr>
              <a:t>GALIOS </a:t>
            </a:r>
            <a:r>
              <a:rPr lang="en-US" altLang="zh-CN" sz="2000" dirty="0" smtClean="0">
                <a:latin typeface="Calibri" pitchFamily="34" charset="0"/>
              </a:rPr>
              <a:t>[D. Nguyen et. al.,  SOSP ‘13]</a:t>
            </a:r>
          </a:p>
          <a:p>
            <a:pPr marL="1311275" lvl="2" indent="-396875" algn="just" defTabSz="914363">
              <a:lnSpc>
                <a:spcPct val="90000"/>
              </a:lnSpc>
              <a:spcBef>
                <a:spcPct val="20000"/>
              </a:spcBef>
              <a:buFontTx/>
              <a:buChar char="-"/>
              <a:defRPr/>
            </a:pPr>
            <a:endParaRPr lang="en-US" altLang="zh-CN" sz="700" dirty="0" smtClean="0">
              <a:latin typeface="Calibri" pitchFamily="34" charset="0"/>
            </a:endParaRPr>
          </a:p>
          <a:p>
            <a:pPr marL="396875" lvl="0" indent="-396875" algn="just" defTabSz="914363">
              <a:lnSpc>
                <a:spcPct val="90000"/>
              </a:lnSpc>
              <a:spcBef>
                <a:spcPct val="20000"/>
              </a:spcBef>
              <a:buBlip>
                <a:blip r:embed="rId5"/>
              </a:buBlip>
              <a:defRPr/>
            </a:pPr>
            <a:r>
              <a:rPr lang="en-US" altLang="zh-CN" sz="2400" dirty="0" smtClean="0">
                <a:solidFill>
                  <a:srgbClr val="C0504D">
                    <a:lumMod val="75000"/>
                  </a:srgbClr>
                </a:solidFill>
                <a:latin typeface="Calibri" pitchFamily="34" charset="0"/>
              </a:rPr>
              <a:t>Green-Marl </a:t>
            </a:r>
            <a:r>
              <a:rPr lang="en-US" altLang="zh-CN" sz="2000" dirty="0" smtClean="0">
                <a:latin typeface="Calibri" pitchFamily="34" charset="0"/>
              </a:rPr>
              <a:t>[S. Hong et. al., ASPLOS ‘12]</a:t>
            </a:r>
          </a:p>
          <a:p>
            <a:pPr marL="396875" lvl="0" indent="-396875" algn="just" defTabSz="914363">
              <a:lnSpc>
                <a:spcPct val="90000"/>
              </a:lnSpc>
              <a:spcBef>
                <a:spcPct val="20000"/>
              </a:spcBef>
              <a:buBlip>
                <a:blip r:embed="rId5"/>
              </a:buBlip>
              <a:defRPr/>
            </a:pPr>
            <a:endParaRPr lang="en-US" altLang="zh-CN" sz="500" dirty="0" smtClean="0">
              <a:solidFill>
                <a:schemeClr val="accent2"/>
              </a:solidFill>
              <a:latin typeface="Calibri" pitchFamily="34" charset="0"/>
            </a:endParaRPr>
          </a:p>
          <a:p>
            <a:pPr marL="396875" indent="-396875" algn="just" defTabSz="914363">
              <a:lnSpc>
                <a:spcPct val="90000"/>
              </a:lnSpc>
              <a:spcBef>
                <a:spcPct val="20000"/>
              </a:spcBef>
              <a:buBlip>
                <a:blip r:embed="rId5"/>
              </a:buBlip>
              <a:defRPr/>
            </a:pPr>
            <a:r>
              <a:rPr lang="en-US" altLang="zh-CN" sz="2400" dirty="0" smtClean="0">
                <a:solidFill>
                  <a:srgbClr val="C0504D">
                    <a:lumMod val="75000"/>
                  </a:srgbClr>
                </a:solidFill>
                <a:latin typeface="Calibri" pitchFamily="34" charset="0"/>
              </a:rPr>
              <a:t>BLAS</a:t>
            </a:r>
            <a:r>
              <a:rPr lang="en-US" altLang="zh-CN" sz="2000" dirty="0" smtClean="0">
                <a:latin typeface="Calibri" pitchFamily="34" charset="0"/>
              </a:rPr>
              <a:t> [A. </a:t>
            </a:r>
            <a:r>
              <a:rPr lang="en-US" altLang="zh-CN" sz="2000" dirty="0" err="1" smtClean="0">
                <a:latin typeface="Calibri" pitchFamily="34" charset="0"/>
              </a:rPr>
              <a:t>Buluc</a:t>
            </a:r>
            <a:r>
              <a:rPr lang="en-US" altLang="zh-CN" sz="2000" dirty="0" smtClean="0">
                <a:latin typeface="Calibri" pitchFamily="34" charset="0"/>
              </a:rPr>
              <a:t> et. al., J.  High-</a:t>
            </a:r>
            <a:r>
              <a:rPr lang="en-US" altLang="zh-CN" sz="2000" dirty="0" err="1" smtClean="0">
                <a:latin typeface="Calibri" pitchFamily="34" charset="0"/>
              </a:rPr>
              <a:t>Perormance</a:t>
            </a:r>
            <a:r>
              <a:rPr lang="en-US" altLang="zh-CN" sz="2000" dirty="0" smtClean="0">
                <a:latin typeface="Calibri" pitchFamily="34" charset="0"/>
              </a:rPr>
              <a:t> Comp. ‘11]</a:t>
            </a:r>
          </a:p>
          <a:p>
            <a:pPr marL="396875" indent="-396875" algn="just" defTabSz="914363">
              <a:lnSpc>
                <a:spcPct val="90000"/>
              </a:lnSpc>
              <a:spcBef>
                <a:spcPct val="20000"/>
              </a:spcBef>
              <a:buBlip>
                <a:blip r:embed="rId5"/>
              </a:buBlip>
              <a:defRPr/>
            </a:pPr>
            <a:endParaRPr lang="en-US" altLang="zh-CN" sz="500" dirty="0" smtClean="0">
              <a:latin typeface="Calibri" pitchFamily="34" charset="0"/>
            </a:endParaRPr>
          </a:p>
          <a:p>
            <a:pPr marL="396875" indent="-396875" algn="just" defTabSz="914363" fontAlgn="auto">
              <a:lnSpc>
                <a:spcPct val="90000"/>
              </a:lnSpc>
              <a:spcBef>
                <a:spcPct val="20000"/>
              </a:spcBef>
              <a:spcAft>
                <a:spcPts val="0"/>
              </a:spcAft>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96829349"/>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447800"/>
            <a:ext cx="8686800" cy="1524000"/>
          </a:xfrm>
          <a:solidFill>
            <a:schemeClr val="bg1">
              <a:alpha val="50000"/>
            </a:schemeClr>
          </a:solidFill>
        </p:spPr>
        <p:txBody>
          <a:bodyPr>
            <a:noAutofit/>
          </a:bodyPr>
          <a:lstStyle/>
          <a:p>
            <a:r>
              <a:rPr lang="en-US" sz="2800" b="1" dirty="0"/>
              <a:t>Horton+: A Distributed System for Processing </a:t>
            </a:r>
            <a:br>
              <a:rPr lang="en-US" sz="2800" b="1" dirty="0"/>
            </a:br>
            <a:r>
              <a:rPr lang="en-US" sz="2800" b="1" dirty="0"/>
              <a:t>Declarative Reachability Queries</a:t>
            </a:r>
            <a:br>
              <a:rPr lang="en-US" sz="2800" b="1" dirty="0"/>
            </a:br>
            <a:r>
              <a:rPr lang="en-US" sz="2800" b="1" dirty="0"/>
              <a:t> over Partitioned Graphs</a:t>
            </a:r>
          </a:p>
        </p:txBody>
      </p:sp>
      <p:sp>
        <p:nvSpPr>
          <p:cNvPr id="3" name="Subtitle 2"/>
          <p:cNvSpPr>
            <a:spLocks noGrp="1"/>
          </p:cNvSpPr>
          <p:nvPr>
            <p:ph type="subTitle" idx="1"/>
          </p:nvPr>
        </p:nvSpPr>
        <p:spPr>
          <a:xfrm>
            <a:off x="685800" y="3657600"/>
            <a:ext cx="7772400" cy="1828800"/>
          </a:xfrm>
        </p:spPr>
        <p:txBody>
          <a:bodyPr>
            <a:noAutofit/>
          </a:bodyPr>
          <a:lstStyle/>
          <a:p>
            <a:pPr algn="l">
              <a:lnSpc>
                <a:spcPct val="120000"/>
              </a:lnSpc>
            </a:pPr>
            <a:r>
              <a:rPr lang="en-US" sz="2000" b="1" dirty="0"/>
              <a:t>Mohamed Sarwat (Arizona State University)</a:t>
            </a:r>
          </a:p>
          <a:p>
            <a:pPr algn="l">
              <a:lnSpc>
                <a:spcPct val="120000"/>
              </a:lnSpc>
            </a:pPr>
            <a:r>
              <a:rPr lang="en-US" sz="2000" b="1" dirty="0"/>
              <a:t>Sameh Elnikety (Microsoft Research)</a:t>
            </a:r>
          </a:p>
          <a:p>
            <a:pPr algn="l">
              <a:lnSpc>
                <a:spcPct val="120000"/>
              </a:lnSpc>
            </a:pPr>
            <a:r>
              <a:rPr lang="en-US" sz="2000" b="1" dirty="0"/>
              <a:t>Yuxiong He (Microsoft Research)</a:t>
            </a:r>
          </a:p>
          <a:p>
            <a:pPr algn="l">
              <a:lnSpc>
                <a:spcPct val="120000"/>
              </a:lnSpc>
            </a:pPr>
            <a:r>
              <a:rPr lang="en-US" sz="2000" b="1" dirty="0"/>
              <a:t>Mohamed Mokbel (University of Minnesota)</a:t>
            </a:r>
          </a:p>
        </p:txBody>
      </p:sp>
      <p:pic>
        <p:nvPicPr>
          <p:cNvPr id="4"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6" name="Rectangle 5"/>
          <p:cNvSpPr/>
          <p:nvPr/>
        </p:nvSpPr>
        <p:spPr>
          <a:xfrm>
            <a:off x="457200" y="6172200"/>
            <a:ext cx="8229600" cy="338554"/>
          </a:xfrm>
          <a:prstGeom prst="rect">
            <a:avLst/>
          </a:prstGeom>
        </p:spPr>
        <p:txBody>
          <a:bodyPr wrap="square">
            <a:spAutoFit/>
          </a:bodyPr>
          <a:lstStyle/>
          <a:p>
            <a:r>
              <a:rPr lang="en-US" sz="1600" dirty="0"/>
              <a:t>Slides from: http://research.microsoft.com/en-us/people/samehe/</a:t>
            </a:r>
          </a:p>
        </p:txBody>
      </p:sp>
    </p:spTree>
    <p:extLst>
      <p:ext uri="{BB962C8B-B14F-4D97-AF65-F5344CB8AC3E}">
        <p14:creationId xmlns:p14="http://schemas.microsoft.com/office/powerpoint/2010/main" val="2662406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Motivation</a:t>
            </a:r>
            <a:endParaRPr lang="en-US" dirty="0"/>
          </a:p>
        </p:txBody>
      </p:sp>
      <p:sp>
        <p:nvSpPr>
          <p:cNvPr id="3" name="Content Placeholder 2"/>
          <p:cNvSpPr>
            <a:spLocks noGrp="1"/>
          </p:cNvSpPr>
          <p:nvPr>
            <p:ph idx="1"/>
          </p:nvPr>
        </p:nvSpPr>
        <p:spPr>
          <a:xfrm>
            <a:off x="457200" y="1714500"/>
            <a:ext cx="8229600" cy="4000500"/>
          </a:xfrm>
          <a:ln>
            <a:noFill/>
          </a:ln>
        </p:spPr>
        <p:txBody>
          <a:bodyPr>
            <a:normAutofit fontScale="85000" lnSpcReduction="20000"/>
          </a:bodyPr>
          <a:lstStyle/>
          <a:p>
            <a:pPr marL="114300" lvl="1"/>
            <a:r>
              <a:rPr lang="en-US" b="1" dirty="0" smtClean="0"/>
              <a:t>Social network</a:t>
            </a:r>
          </a:p>
          <a:p>
            <a:pPr marL="114300" lvl="1"/>
            <a:endParaRPr lang="en-US" dirty="0"/>
          </a:p>
          <a:p>
            <a:pPr marL="114300" lvl="1"/>
            <a:endParaRPr lang="en-US" dirty="0" smtClean="0"/>
          </a:p>
          <a:p>
            <a:pPr marL="114300" lvl="1"/>
            <a:endParaRPr lang="en-US" dirty="0"/>
          </a:p>
          <a:p>
            <a:pPr marL="114300" lvl="1"/>
            <a:endParaRPr lang="en-US" dirty="0" smtClean="0"/>
          </a:p>
          <a:p>
            <a:pPr marL="114300" lvl="1"/>
            <a:endParaRPr lang="en-US" dirty="0"/>
          </a:p>
          <a:p>
            <a:pPr marL="114300" lvl="1"/>
            <a:endParaRPr lang="en-US" dirty="0" smtClean="0"/>
          </a:p>
          <a:p>
            <a:pPr marL="114300" lvl="1"/>
            <a:r>
              <a:rPr lang="en-US" b="1" dirty="0" smtClean="0"/>
              <a:t>Queries</a:t>
            </a:r>
          </a:p>
          <a:p>
            <a:pPr marL="480060" lvl="2"/>
            <a:r>
              <a:rPr lang="en-US" dirty="0" smtClean="0"/>
              <a:t>Find Alice’s friends</a:t>
            </a:r>
          </a:p>
          <a:p>
            <a:pPr marL="480060" lvl="2"/>
            <a:r>
              <a:rPr lang="en-US" dirty="0" smtClean="0"/>
              <a:t>How Alice &amp; Ed are connected</a:t>
            </a:r>
          </a:p>
          <a:p>
            <a:pPr marL="480060" lvl="2"/>
            <a:r>
              <a:rPr lang="en-US" dirty="0" smtClean="0"/>
              <a:t>Find Alice’s photos with friends</a:t>
            </a:r>
          </a:p>
        </p:txBody>
      </p:sp>
      <p:graphicFrame>
        <p:nvGraphicFramePr>
          <p:cNvPr id="6" name="Object 5"/>
          <p:cNvGraphicFramePr>
            <a:graphicFrameLocks noChangeAspect="1"/>
          </p:cNvGraphicFramePr>
          <p:nvPr>
            <p:extLst/>
          </p:nvPr>
        </p:nvGraphicFramePr>
        <p:xfrm>
          <a:off x="3892550" y="914401"/>
          <a:ext cx="5187950" cy="4962525"/>
        </p:xfrm>
        <a:graphic>
          <a:graphicData uri="http://schemas.openxmlformats.org/presentationml/2006/ole">
            <mc:AlternateContent xmlns:mc="http://schemas.openxmlformats.org/markup-compatibility/2006">
              <mc:Choice xmlns:v="urn:schemas-microsoft-com:vml" Requires="v">
                <p:oleObj spid="_x0000_s267320" name="Visio" r:id="rId3" imgW="6609613" imgH="6560766" progId="Visio.Drawing.11">
                  <p:embed/>
                </p:oleObj>
              </mc:Choice>
              <mc:Fallback>
                <p:oleObj name="Visio" r:id="rId3" imgW="6609613" imgH="656076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550" y="914401"/>
                        <a:ext cx="5187950" cy="496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nvPr>
        </p:nvGraphicFramePr>
        <p:xfrm>
          <a:off x="3886200" y="914401"/>
          <a:ext cx="5187950" cy="4962525"/>
        </p:xfrm>
        <a:graphic>
          <a:graphicData uri="http://schemas.openxmlformats.org/presentationml/2006/ole">
            <mc:AlternateContent xmlns:mc="http://schemas.openxmlformats.org/markup-compatibility/2006">
              <mc:Choice xmlns:v="urn:schemas-microsoft-com:vml" Requires="v">
                <p:oleObj spid="_x0000_s267321" name="Visio" r:id="rId5" imgW="6609613" imgH="6560766" progId="Visio.Drawing.11">
                  <p:embed/>
                </p:oleObj>
              </mc:Choice>
              <mc:Fallback>
                <p:oleObj name="Visio" r:id="rId5" imgW="6609613" imgH="656076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914401"/>
                        <a:ext cx="5187950" cy="496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9" name="Picture 6"/>
          <p:cNvPicPr>
            <a:picLocks noChangeAspect="1" noChangeArrowheads="1"/>
          </p:cNvPicPr>
          <p:nvPr/>
        </p:nvPicPr>
        <p:blipFill>
          <a:blip r:embed="rId7" cstate="print"/>
          <a:srcRect/>
          <a:stretch>
            <a:fillRect/>
          </a:stretch>
        </p:blipFill>
        <p:spPr bwMode="auto">
          <a:xfrm>
            <a:off x="7310765" y="0"/>
            <a:ext cx="1833235" cy="476250"/>
          </a:xfrm>
          <a:prstGeom prst="rect">
            <a:avLst/>
          </a:prstGeom>
          <a:noFill/>
          <a:ln w="9525">
            <a:noFill/>
            <a:miter lim="800000"/>
            <a:headEnd/>
            <a:tailEnd/>
          </a:ln>
        </p:spPr>
      </p:pic>
      <p:pic>
        <p:nvPicPr>
          <p:cNvPr id="10" name="Picture 11" descr="C:\Users\arijit\Desktop\microsoft-research.gif"/>
          <p:cNvPicPr>
            <a:picLocks noChangeAspect="1" noChangeArrowheads="1"/>
          </p:cNvPicPr>
          <p:nvPr/>
        </p:nvPicPr>
        <p:blipFill>
          <a:blip r:embed="rId8"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91459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Model</a:t>
            </a:r>
            <a:endParaRPr lang="en-US" dirty="0"/>
          </a:p>
        </p:txBody>
      </p:sp>
      <p:sp>
        <p:nvSpPr>
          <p:cNvPr id="3" name="Content Placeholder 2"/>
          <p:cNvSpPr>
            <a:spLocks noGrp="1"/>
          </p:cNvSpPr>
          <p:nvPr>
            <p:ph idx="1"/>
          </p:nvPr>
        </p:nvSpPr>
        <p:spPr>
          <a:xfrm>
            <a:off x="457200" y="1714500"/>
            <a:ext cx="8229600" cy="3371850"/>
          </a:xfrm>
          <a:ln>
            <a:noFill/>
          </a:ln>
        </p:spPr>
        <p:txBody>
          <a:bodyPr>
            <a:normAutofit/>
          </a:bodyPr>
          <a:lstStyle/>
          <a:p>
            <a:pPr marL="114300" lvl="1"/>
            <a:r>
              <a:rPr lang="en-US" dirty="0" smtClean="0"/>
              <a:t>Attributed multi-graph</a:t>
            </a:r>
          </a:p>
          <a:p>
            <a:pPr marL="114300" lvl="1"/>
            <a:r>
              <a:rPr lang="en-US" dirty="0" smtClean="0"/>
              <a:t>Node</a:t>
            </a:r>
          </a:p>
          <a:p>
            <a:pPr marL="480060" lvl="2"/>
            <a:r>
              <a:rPr lang="en-US" dirty="0" smtClean="0"/>
              <a:t>Represent entities</a:t>
            </a:r>
          </a:p>
          <a:p>
            <a:pPr marL="480060" lvl="2"/>
            <a:r>
              <a:rPr lang="en-US" dirty="0" smtClean="0"/>
              <a:t>ID, type, attributes</a:t>
            </a:r>
          </a:p>
          <a:p>
            <a:pPr marL="114300" lvl="1"/>
            <a:r>
              <a:rPr lang="en-US" dirty="0" smtClean="0"/>
              <a:t>Edge</a:t>
            </a:r>
          </a:p>
          <a:p>
            <a:pPr marL="480060" lvl="2"/>
            <a:r>
              <a:rPr lang="en-US" dirty="0" smtClean="0"/>
              <a:t>Represent binary relationship</a:t>
            </a:r>
          </a:p>
          <a:p>
            <a:pPr marL="480060" lvl="2"/>
            <a:r>
              <a:rPr lang="en-US" dirty="0" smtClean="0"/>
              <a:t>Type, direction, weight, </a:t>
            </a:r>
            <a:r>
              <a:rPr lang="en-US" dirty="0" err="1" smtClean="0"/>
              <a:t>attrs</a:t>
            </a:r>
            <a:endParaRPr lang="en-US" dirty="0" smtClean="0"/>
          </a:p>
        </p:txBody>
      </p:sp>
      <p:graphicFrame>
        <p:nvGraphicFramePr>
          <p:cNvPr id="4" name="Object 3"/>
          <p:cNvGraphicFramePr>
            <a:graphicFrameLocks noChangeAspect="1"/>
          </p:cNvGraphicFramePr>
          <p:nvPr>
            <p:extLst/>
          </p:nvPr>
        </p:nvGraphicFramePr>
        <p:xfrm>
          <a:off x="3879850" y="914401"/>
          <a:ext cx="5187950" cy="4962525"/>
        </p:xfrm>
        <a:graphic>
          <a:graphicData uri="http://schemas.openxmlformats.org/presentationml/2006/ole">
            <mc:AlternateContent xmlns:mc="http://schemas.openxmlformats.org/markup-compatibility/2006">
              <mc:Choice xmlns:v="urn:schemas-microsoft-com:vml" Requires="v">
                <p:oleObj spid="_x0000_s268398" name="Visio" r:id="rId4" imgW="6609613" imgH="6560766" progId="Visio.Drawing.11">
                  <p:embed/>
                </p:oleObj>
              </mc:Choice>
              <mc:Fallback>
                <p:oleObj name="Visio" r:id="rId4" imgW="6609613" imgH="656076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9850" y="914401"/>
                        <a:ext cx="5187950" cy="496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nvPr>
        </p:nvGraphicFramePr>
        <p:xfrm>
          <a:off x="3873500" y="914401"/>
          <a:ext cx="5187950" cy="4962525"/>
        </p:xfrm>
        <a:graphic>
          <a:graphicData uri="http://schemas.openxmlformats.org/presentationml/2006/ole">
            <mc:AlternateContent xmlns:mc="http://schemas.openxmlformats.org/markup-compatibility/2006">
              <mc:Choice xmlns:v="urn:schemas-microsoft-com:vml" Requires="v">
                <p:oleObj spid="_x0000_s268399" name="Visio" r:id="rId6" imgW="6609613" imgH="6560766" progId="Visio.Drawing.11">
                  <p:embed/>
                </p:oleObj>
              </mc:Choice>
              <mc:Fallback>
                <p:oleObj name="Visio" r:id="rId6" imgW="6609613" imgH="6560766"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3500" y="914401"/>
                        <a:ext cx="5187950" cy="496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06989827"/>
              </p:ext>
            </p:extLst>
          </p:nvPr>
        </p:nvGraphicFramePr>
        <p:xfrm>
          <a:off x="990601" y="5105400"/>
          <a:ext cx="3267075" cy="838200"/>
        </p:xfrm>
        <a:graphic>
          <a:graphicData uri="http://schemas.openxmlformats.org/presentationml/2006/ole">
            <mc:AlternateContent xmlns:mc="http://schemas.openxmlformats.org/markup-compatibility/2006">
              <mc:Choice xmlns:v="urn:schemas-microsoft-com:vml" Requires="v">
                <p:oleObj spid="_x0000_s268400" name="Visio" r:id="rId8" imgW="4079548" imgH="1111655" progId="Visio.Drawing.11">
                  <p:embed/>
                </p:oleObj>
              </mc:Choice>
              <mc:Fallback>
                <p:oleObj name="Visio" r:id="rId8" imgW="4079548" imgH="1111655"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1" y="5105400"/>
                        <a:ext cx="32670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42443707"/>
              </p:ext>
            </p:extLst>
          </p:nvPr>
        </p:nvGraphicFramePr>
        <p:xfrm>
          <a:off x="1000126" y="5867400"/>
          <a:ext cx="3267075" cy="838200"/>
        </p:xfrm>
        <a:graphic>
          <a:graphicData uri="http://schemas.openxmlformats.org/presentationml/2006/ole">
            <mc:AlternateContent xmlns:mc="http://schemas.openxmlformats.org/markup-compatibility/2006">
              <mc:Choice xmlns:v="urn:schemas-microsoft-com:vml" Requires="v">
                <p:oleObj spid="_x0000_s268401" name="Visio" r:id="rId10" imgW="4067030" imgH="1095375" progId="Visio.Drawing.11">
                  <p:embed/>
                </p:oleObj>
              </mc:Choice>
              <mc:Fallback>
                <p:oleObj name="Visio" r:id="rId10" imgW="4067030" imgH="1095375"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0126" y="5867400"/>
                        <a:ext cx="32670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28600" y="5410200"/>
            <a:ext cx="615874" cy="400110"/>
          </a:xfrm>
          <a:prstGeom prst="rect">
            <a:avLst/>
          </a:prstGeom>
          <a:noFill/>
        </p:spPr>
        <p:txBody>
          <a:bodyPr wrap="none" rtlCol="0">
            <a:spAutoFit/>
          </a:bodyPr>
          <a:lstStyle/>
          <a:p>
            <a:r>
              <a:rPr lang="en-US" sz="2000" b="1" dirty="0">
                <a:solidFill>
                  <a:prstClr val="black"/>
                </a:solidFill>
              </a:rPr>
              <a:t>App</a:t>
            </a:r>
          </a:p>
        </p:txBody>
      </p:sp>
      <p:sp>
        <p:nvSpPr>
          <p:cNvPr id="10" name="TextBox 9"/>
          <p:cNvSpPr txBox="1"/>
          <p:nvPr/>
        </p:nvSpPr>
        <p:spPr>
          <a:xfrm>
            <a:off x="211347" y="6172200"/>
            <a:ext cx="937180" cy="400110"/>
          </a:xfrm>
          <a:prstGeom prst="rect">
            <a:avLst/>
          </a:prstGeom>
          <a:noFill/>
        </p:spPr>
        <p:txBody>
          <a:bodyPr wrap="none" rtlCol="0">
            <a:spAutoFit/>
          </a:bodyPr>
          <a:lstStyle/>
          <a:p>
            <a:r>
              <a:rPr lang="en-US" sz="2000" b="1" dirty="0">
                <a:solidFill>
                  <a:prstClr val="black"/>
                </a:solidFill>
              </a:rPr>
              <a:t>Horton</a:t>
            </a:r>
          </a:p>
        </p:txBody>
      </p:sp>
      <p:sp>
        <p:nvSpPr>
          <p:cNvPr id="12"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1" name="Picture 6"/>
          <p:cNvPicPr>
            <a:picLocks noChangeAspect="1" noChangeArrowheads="1"/>
          </p:cNvPicPr>
          <p:nvPr/>
        </p:nvPicPr>
        <p:blipFill>
          <a:blip r:embed="rId12" cstate="print"/>
          <a:srcRect/>
          <a:stretch>
            <a:fillRect/>
          </a:stretch>
        </p:blipFill>
        <p:spPr bwMode="auto">
          <a:xfrm>
            <a:off x="7310765" y="0"/>
            <a:ext cx="1833235" cy="476250"/>
          </a:xfrm>
          <a:prstGeom prst="rect">
            <a:avLst/>
          </a:prstGeom>
          <a:noFill/>
          <a:ln w="9525">
            <a:noFill/>
            <a:miter lim="800000"/>
            <a:headEnd/>
            <a:tailEnd/>
          </a:ln>
        </p:spPr>
      </p:pic>
      <p:pic>
        <p:nvPicPr>
          <p:cNvPr id="13" name="Picture 11" descr="C:\Users\arijit\Desktop\microsoft-research.gif"/>
          <p:cNvPicPr>
            <a:picLocks noChangeAspect="1" noChangeArrowheads="1"/>
          </p:cNvPicPr>
          <p:nvPr/>
        </p:nvPicPr>
        <p:blipFill>
          <a:blip r:embed="rId13"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380842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600" cy="1143000"/>
          </a:xfrm>
        </p:spPr>
        <p:txBody>
          <a:bodyPr>
            <a:normAutofit/>
          </a:bodyPr>
          <a:lstStyle/>
          <a:p>
            <a:r>
              <a:rPr lang="en-US" dirty="0" smtClean="0"/>
              <a:t>Horton+ Contributions</a:t>
            </a:r>
            <a:endParaRPr lang="en-US" dirty="0"/>
          </a:p>
        </p:txBody>
      </p:sp>
      <p:sp>
        <p:nvSpPr>
          <p:cNvPr id="3" name="Content Placeholder 2"/>
          <p:cNvSpPr>
            <a:spLocks noGrp="1"/>
          </p:cNvSpPr>
          <p:nvPr>
            <p:ph idx="1"/>
          </p:nvPr>
        </p:nvSpPr>
        <p:spPr>
          <a:xfrm>
            <a:off x="457200" y="1714500"/>
            <a:ext cx="8229600" cy="3371850"/>
          </a:xfrm>
          <a:ln>
            <a:noFill/>
          </a:ln>
        </p:spPr>
        <p:txBody>
          <a:bodyPr>
            <a:normAutofit/>
          </a:bodyPr>
          <a:lstStyle/>
          <a:p>
            <a:pPr marL="114300" indent="-457200">
              <a:buFont typeface="+mj-lt"/>
              <a:buAutoNum type="arabicPeriod"/>
            </a:pPr>
            <a:r>
              <a:rPr lang="en-US" dirty="0" smtClean="0"/>
              <a:t>Defining reachability queries formally</a:t>
            </a:r>
          </a:p>
          <a:p>
            <a:pPr marL="114300" indent="-457200">
              <a:buFont typeface="+mj-lt"/>
              <a:buAutoNum type="arabicPeriod"/>
            </a:pPr>
            <a:r>
              <a:rPr lang="en-US" dirty="0" smtClean="0"/>
              <a:t>Introducing graph operators for distributed graph engine</a:t>
            </a:r>
          </a:p>
          <a:p>
            <a:pPr marL="114300" indent="-457200">
              <a:buFont typeface="+mj-lt"/>
              <a:buAutoNum type="arabicPeriod"/>
            </a:pPr>
            <a:r>
              <a:rPr lang="en-US" dirty="0" smtClean="0"/>
              <a:t>Developing query optimizer</a:t>
            </a:r>
          </a:p>
          <a:p>
            <a:pPr marL="114300" indent="-457200">
              <a:buFont typeface="+mj-lt"/>
              <a:buAutoNum type="arabicPeriod"/>
            </a:pPr>
            <a:r>
              <a:rPr lang="en-US" dirty="0" smtClean="0"/>
              <a:t>Evaluating the techniques experimentally</a:t>
            </a:r>
          </a:p>
        </p:txBody>
      </p:sp>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5"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7"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26431905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696200" cy="1143000"/>
          </a:xfrm>
        </p:spPr>
        <p:txBody>
          <a:bodyPr>
            <a:normAutofit/>
          </a:bodyPr>
          <a:lstStyle/>
          <a:p>
            <a:r>
              <a:rPr lang="en-US" dirty="0" smtClean="0"/>
              <a:t>Graph Reachability Queries</a:t>
            </a:r>
            <a:endParaRPr lang="en-US" dirty="0"/>
          </a:p>
        </p:txBody>
      </p:sp>
      <p:sp>
        <p:nvSpPr>
          <p:cNvPr id="3" name="Content Placeholder 2"/>
          <p:cNvSpPr>
            <a:spLocks noGrp="1"/>
          </p:cNvSpPr>
          <p:nvPr>
            <p:ph idx="1"/>
          </p:nvPr>
        </p:nvSpPr>
        <p:spPr>
          <a:xfrm>
            <a:off x="457200" y="1714500"/>
            <a:ext cx="8229600" cy="3848100"/>
          </a:xfrm>
          <a:ln>
            <a:noFill/>
          </a:ln>
        </p:spPr>
        <p:txBody>
          <a:bodyPr>
            <a:normAutofit fontScale="85000" lnSpcReduction="10000"/>
          </a:bodyPr>
          <a:lstStyle/>
          <a:p>
            <a:pPr marL="114300" lvl="1"/>
            <a:r>
              <a:rPr lang="en-US" b="1" dirty="0" smtClean="0"/>
              <a:t>Query is a regular expression</a:t>
            </a:r>
          </a:p>
          <a:p>
            <a:pPr marL="480060" lvl="2"/>
            <a:r>
              <a:rPr lang="en-US" dirty="0" smtClean="0"/>
              <a:t>Sequence of node and edge predicates</a:t>
            </a:r>
            <a:endParaRPr lang="en-US" b="1" dirty="0" smtClean="0"/>
          </a:p>
          <a:p>
            <a:pPr marL="594360" lvl="2" indent="-342900">
              <a:buFont typeface="+mj-lt"/>
              <a:buAutoNum type="arabicPeriod"/>
            </a:pPr>
            <a:r>
              <a:rPr lang="en-US" dirty="0"/>
              <a:t>Hello world in reachability</a:t>
            </a:r>
          </a:p>
          <a:p>
            <a:pPr marL="937260" lvl="3"/>
            <a:r>
              <a:rPr lang="en-US" dirty="0" smtClean="0">
                <a:solidFill>
                  <a:srgbClr val="FF0000"/>
                </a:solidFill>
              </a:rPr>
              <a:t>Photo-Tags-’Alice’</a:t>
            </a:r>
          </a:p>
          <a:p>
            <a:pPr marL="937260" lvl="3"/>
            <a:r>
              <a:rPr lang="en-US" dirty="0" smtClean="0"/>
              <a:t>Search for path with </a:t>
            </a:r>
            <a:r>
              <a:rPr lang="en-US" b="1" dirty="0" smtClean="0"/>
              <a:t>node:</a:t>
            </a:r>
            <a:r>
              <a:rPr lang="en-US" dirty="0" smtClean="0"/>
              <a:t> type=Photo, </a:t>
            </a:r>
            <a:r>
              <a:rPr lang="en-US" b="1" dirty="0" smtClean="0"/>
              <a:t>edge:</a:t>
            </a:r>
            <a:r>
              <a:rPr lang="en-US" dirty="0" smtClean="0"/>
              <a:t> type=Tags, </a:t>
            </a:r>
            <a:r>
              <a:rPr lang="en-US" b="1" dirty="0" smtClean="0"/>
              <a:t>node:</a:t>
            </a:r>
            <a:r>
              <a:rPr lang="en-US" dirty="0" smtClean="0"/>
              <a:t> id=‘Alice’</a:t>
            </a:r>
          </a:p>
          <a:p>
            <a:pPr marL="594360" lvl="2" indent="-342900">
              <a:buFont typeface="+mj-lt"/>
              <a:buAutoNum type="arabicPeriod"/>
            </a:pPr>
            <a:r>
              <a:rPr lang="en-US" dirty="0" smtClean="0"/>
              <a:t>Attribute predicate</a:t>
            </a:r>
          </a:p>
          <a:p>
            <a:pPr marL="937260" lvl="3"/>
            <a:r>
              <a:rPr lang="en-US" dirty="0" smtClean="0">
                <a:solidFill>
                  <a:srgbClr val="FF0000"/>
                </a:solidFill>
              </a:rPr>
              <a:t>Photo{</a:t>
            </a:r>
            <a:r>
              <a:rPr lang="en-US" dirty="0" err="1" smtClean="0">
                <a:solidFill>
                  <a:srgbClr val="FF0000"/>
                </a:solidFill>
              </a:rPr>
              <a:t>date.year</a:t>
            </a:r>
            <a:r>
              <a:rPr lang="en-US" dirty="0" smtClean="0">
                <a:solidFill>
                  <a:srgbClr val="FF0000"/>
                </a:solidFill>
              </a:rPr>
              <a:t>=‘2012’}-Tags-’Alice’</a:t>
            </a:r>
          </a:p>
          <a:p>
            <a:pPr marL="594360" lvl="2" indent="-342900">
              <a:buFont typeface="+mj-lt"/>
              <a:buAutoNum type="arabicPeriod"/>
            </a:pPr>
            <a:r>
              <a:rPr lang="en-US" dirty="0"/>
              <a:t>Or</a:t>
            </a:r>
          </a:p>
          <a:p>
            <a:pPr marL="1051560" lvl="3" indent="-342900"/>
            <a:r>
              <a:rPr lang="en-US" dirty="0">
                <a:solidFill>
                  <a:srgbClr val="FF0000"/>
                </a:solidFill>
              </a:rPr>
              <a:t>(Photo | video)-Tags-’Alice’</a:t>
            </a:r>
          </a:p>
          <a:p>
            <a:pPr marL="594360" lvl="2" indent="-342900">
              <a:buFont typeface="+mj-lt"/>
              <a:buAutoNum type="arabicPeriod"/>
            </a:pPr>
            <a:r>
              <a:rPr lang="en-US" dirty="0" smtClean="0"/>
              <a:t>Closure for path with arbitrary length </a:t>
            </a:r>
          </a:p>
          <a:p>
            <a:pPr marL="937260" lvl="3"/>
            <a:r>
              <a:rPr lang="en-US" dirty="0" smtClean="0">
                <a:solidFill>
                  <a:srgbClr val="FF0000"/>
                </a:solidFill>
              </a:rPr>
              <a:t>‘Alice’(-Manages-Person)*</a:t>
            </a:r>
          </a:p>
          <a:p>
            <a:pPr marL="937260" lvl="3"/>
            <a:r>
              <a:rPr lang="en-US" dirty="0" smtClean="0"/>
              <a:t>Kleene </a:t>
            </a:r>
            <a:r>
              <a:rPr lang="en-US" dirty="0"/>
              <a:t>star </a:t>
            </a:r>
            <a:r>
              <a:rPr lang="en-US" dirty="0" smtClean="0"/>
              <a:t>to find </a:t>
            </a:r>
            <a:r>
              <a:rPr lang="en-US" dirty="0"/>
              <a:t>Alice’s org </a:t>
            </a:r>
            <a:r>
              <a:rPr lang="en-US" dirty="0" smtClean="0"/>
              <a:t>chart</a:t>
            </a:r>
            <a:endParaRPr lang="en-US" dirty="0"/>
          </a:p>
          <a:p>
            <a:pPr marL="480060" lvl="2"/>
            <a:endParaRPr lang="en-US" b="1" dirty="0" smtClean="0">
              <a:solidFill>
                <a:srgbClr val="FF0000"/>
              </a:solidFill>
            </a:endParaRPr>
          </a:p>
        </p:txBody>
      </p:sp>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5"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7"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366376648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543800" cy="1143000"/>
          </a:xfrm>
        </p:spPr>
        <p:txBody>
          <a:bodyPr>
            <a:normAutofit/>
          </a:bodyPr>
          <a:lstStyle/>
          <a:p>
            <a:r>
              <a:rPr lang="en-US" dirty="0" smtClean="0"/>
              <a:t>Declarative Query Language </a:t>
            </a:r>
            <a:endParaRPr lang="en-US" dirty="0"/>
          </a:p>
        </p:txBody>
      </p:sp>
      <p:graphicFrame>
        <p:nvGraphicFramePr>
          <p:cNvPr id="6" name="Content Placeholder 5"/>
          <p:cNvGraphicFramePr>
            <a:graphicFrameLocks noGrp="1"/>
          </p:cNvGraphicFramePr>
          <p:nvPr>
            <p:ph idx="1"/>
            <p:extLst/>
          </p:nvPr>
        </p:nvGraphicFramePr>
        <p:xfrm>
          <a:off x="457200" y="1714500"/>
          <a:ext cx="8229600" cy="3997960"/>
        </p:xfrm>
        <a:graphic>
          <a:graphicData uri="http://schemas.openxmlformats.org/drawingml/2006/table">
            <a:tbl>
              <a:tblPr firstRow="1" bandRow="1">
                <a:tableStyleId>{5C22544A-7EE6-4342-B048-85BDC9FD1C3A}</a:tableStyleId>
              </a:tblPr>
              <a:tblGrid>
                <a:gridCol w="2971800"/>
                <a:gridCol w="5257800"/>
              </a:tblGrid>
              <a:tr h="370840">
                <a:tc>
                  <a:txBody>
                    <a:bodyPr/>
                    <a:lstStyle/>
                    <a:p>
                      <a:r>
                        <a:rPr lang="en-US" sz="2800" dirty="0" smtClean="0">
                          <a:solidFill>
                            <a:schemeClr val="tx1"/>
                          </a:solidFill>
                        </a:rPr>
                        <a:t>Declarative</a:t>
                      </a:r>
                      <a:endParaRPr lang="en-US" sz="2800" dirty="0">
                        <a:solidFill>
                          <a:schemeClr val="tx1"/>
                        </a:solidFill>
                      </a:endParaRPr>
                    </a:p>
                  </a:txBody>
                  <a:tcPr>
                    <a:noFill/>
                  </a:tcPr>
                </a:tc>
                <a:tc>
                  <a:txBody>
                    <a:bodyPr/>
                    <a:lstStyle/>
                    <a:p>
                      <a:r>
                        <a:rPr lang="en-US" sz="2800" dirty="0" smtClean="0">
                          <a:solidFill>
                            <a:schemeClr val="tx1"/>
                          </a:solidFill>
                        </a:rPr>
                        <a:t>Navigational</a:t>
                      </a:r>
                      <a:endParaRPr lang="en-US" sz="2800" dirty="0"/>
                    </a:p>
                  </a:txBody>
                  <a:tcPr>
                    <a:noFill/>
                  </a:tcPr>
                </a:tc>
              </a:tr>
              <a:tr h="370840">
                <a:tc>
                  <a:txBody>
                    <a:bodyPr/>
                    <a:lstStyle/>
                    <a:p>
                      <a:endParaRPr lang="en-US" dirty="0" smtClean="0">
                        <a:solidFill>
                          <a:schemeClr val="tx1"/>
                        </a:solidFill>
                      </a:endParaRPr>
                    </a:p>
                    <a:p>
                      <a:r>
                        <a:rPr lang="en-US" dirty="0" smtClean="0">
                          <a:solidFill>
                            <a:schemeClr val="tx1"/>
                          </a:solidFill>
                        </a:rPr>
                        <a:t>Photo-</a:t>
                      </a:r>
                      <a:r>
                        <a:rPr lang="en-US" baseline="0" dirty="0" smtClean="0">
                          <a:solidFill>
                            <a:schemeClr val="tx1"/>
                          </a:solidFill>
                        </a:rPr>
                        <a:t>Tags-’Alice’</a:t>
                      </a:r>
                      <a:endParaRPr lang="en-US" dirty="0">
                        <a:solidFill>
                          <a:schemeClr val="tx1"/>
                        </a:solidFill>
                      </a:endParaRPr>
                    </a:p>
                  </a:txBody>
                  <a:tcPr>
                    <a:noFill/>
                  </a:tcPr>
                </a:tc>
                <a:tc>
                  <a:txBody>
                    <a:bodyPr/>
                    <a:lstStyle/>
                    <a:p>
                      <a:endParaRPr lang="en-US" dirty="0" smtClean="0"/>
                    </a:p>
                    <a:p>
                      <a:r>
                        <a:rPr lang="en-US" dirty="0" err="1" smtClean="0"/>
                        <a:t>Foreach</a:t>
                      </a:r>
                      <a:r>
                        <a:rPr lang="en-US" baseline="0" dirty="0" smtClean="0"/>
                        <a:t>( n1 in </a:t>
                      </a:r>
                      <a:r>
                        <a:rPr lang="en-US" baseline="0" dirty="0" err="1" smtClean="0"/>
                        <a:t>graph.Nodes.SelectByType</a:t>
                      </a:r>
                      <a:r>
                        <a:rPr lang="en-US" baseline="0" dirty="0" smtClean="0"/>
                        <a:t>(Photo) ) </a:t>
                      </a:r>
                    </a:p>
                    <a:p>
                      <a:r>
                        <a:rPr lang="en-US" baseline="0" dirty="0" smtClean="0"/>
                        <a:t>{</a:t>
                      </a:r>
                    </a:p>
                    <a:p>
                      <a:r>
                        <a:rPr lang="en-US" baseline="0" dirty="0" smtClean="0"/>
                        <a:t>    </a:t>
                      </a:r>
                      <a:r>
                        <a:rPr lang="en-US" baseline="0" dirty="0" err="1" smtClean="0"/>
                        <a:t>Foreach</a:t>
                      </a:r>
                      <a:r>
                        <a:rPr lang="en-US" baseline="0" dirty="0" smtClean="0"/>
                        <a:t>( n2 in n1.GetNeighboursByEdgeType(Tags)</a:t>
                      </a:r>
                    </a:p>
                    <a:p>
                      <a:r>
                        <a:rPr lang="en-US" baseline="0" dirty="0" smtClean="0"/>
                        <a:t>    {</a:t>
                      </a:r>
                    </a:p>
                    <a:p>
                      <a:r>
                        <a:rPr lang="en-US" baseline="0" dirty="0" smtClean="0"/>
                        <a:t>        If(node2.id == ‘Alice’)</a:t>
                      </a:r>
                    </a:p>
                    <a:p>
                      <a:r>
                        <a:rPr lang="en-US" baseline="0" dirty="0" smtClean="0"/>
                        <a:t>        {</a:t>
                      </a:r>
                    </a:p>
                    <a:p>
                      <a:r>
                        <a:rPr lang="en-US" baseline="0" dirty="0" smtClean="0"/>
                        <a:t>            return path(node1, Tags, node2)</a:t>
                      </a:r>
                    </a:p>
                    <a:p>
                      <a:r>
                        <a:rPr lang="en-US" baseline="0" dirty="0" smtClean="0"/>
                        <a:t>         }</a:t>
                      </a:r>
                    </a:p>
                    <a:p>
                      <a:r>
                        <a:rPr lang="en-US" baseline="0" dirty="0" smtClean="0"/>
                        <a:t>      }</a:t>
                      </a:r>
                    </a:p>
                    <a:p>
                      <a:r>
                        <a:rPr lang="en-US" baseline="0" dirty="0" smtClean="0"/>
                        <a:t>}</a:t>
                      </a:r>
                    </a:p>
                  </a:txBody>
                  <a:tcPr>
                    <a:noFill/>
                  </a:tcPr>
                </a:tc>
              </a:tr>
              <a:tr h="370840">
                <a:tc>
                  <a:txBody>
                    <a:bodyPr/>
                    <a:lstStyle/>
                    <a:p>
                      <a:endParaRPr lang="en-US" dirty="0">
                        <a:solidFill>
                          <a:schemeClr val="tx1"/>
                        </a:solidFill>
                      </a:endParaRPr>
                    </a:p>
                  </a:txBody>
                  <a:tcPr>
                    <a:noFill/>
                  </a:tcPr>
                </a:tc>
                <a:tc>
                  <a:txBody>
                    <a:bodyPr/>
                    <a:lstStyle/>
                    <a:p>
                      <a:endParaRPr lang="en-US" dirty="0"/>
                    </a:p>
                  </a:txBody>
                  <a:tcPr>
                    <a:noFill/>
                  </a:tcPr>
                </a:tc>
              </a:tr>
            </a:tbl>
          </a:graphicData>
        </a:graphic>
      </p:graphicFrame>
      <p:sp>
        <p:nvSpPr>
          <p:cNvPr id="5"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7"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8"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1409652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543800" cy="1143000"/>
          </a:xfrm>
        </p:spPr>
        <p:txBody>
          <a:bodyPr>
            <a:normAutofit/>
          </a:bodyPr>
          <a:lstStyle/>
          <a:p>
            <a:r>
              <a:rPr lang="en-US" dirty="0" smtClean="0"/>
              <a:t>Comparison to SQL &amp; SPARQL</a:t>
            </a:r>
            <a:endParaRPr lang="en-US" dirty="0"/>
          </a:p>
        </p:txBody>
      </p:sp>
      <p:sp>
        <p:nvSpPr>
          <p:cNvPr id="7" name="Oval 6"/>
          <p:cNvSpPr/>
          <p:nvPr/>
        </p:nvSpPr>
        <p:spPr>
          <a:xfrm>
            <a:off x="2895600" y="2133600"/>
            <a:ext cx="3733800" cy="2209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rPr>
              <a:t>SQL</a:t>
            </a:r>
          </a:p>
        </p:txBody>
      </p:sp>
      <p:sp>
        <p:nvSpPr>
          <p:cNvPr id="8" name="Oval 7"/>
          <p:cNvSpPr/>
          <p:nvPr/>
        </p:nvSpPr>
        <p:spPr>
          <a:xfrm>
            <a:off x="5638800" y="2514600"/>
            <a:ext cx="2743200" cy="144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rPr>
              <a:t>RL</a:t>
            </a:r>
          </a:p>
        </p:txBody>
      </p:sp>
      <p:sp>
        <p:nvSpPr>
          <p:cNvPr id="6" name="Content Placeholder 2"/>
          <p:cNvSpPr>
            <a:spLocks noGrp="1"/>
          </p:cNvSpPr>
          <p:nvPr>
            <p:ph idx="1"/>
          </p:nvPr>
        </p:nvSpPr>
        <p:spPr>
          <a:xfrm>
            <a:off x="457200" y="1790700"/>
            <a:ext cx="8229600" cy="4000500"/>
          </a:xfrm>
          <a:ln>
            <a:noFill/>
          </a:ln>
        </p:spPr>
        <p:txBody>
          <a:bodyPr>
            <a:normAutofit fontScale="92500" lnSpcReduction="20000"/>
          </a:bodyPr>
          <a:lstStyle/>
          <a:p>
            <a:pPr marL="171450" lvl="1"/>
            <a:r>
              <a:rPr lang="en-US" b="1" dirty="0" smtClean="0"/>
              <a:t>SQL</a:t>
            </a:r>
          </a:p>
          <a:p>
            <a:pPr marL="171450" lvl="1"/>
            <a:endParaRPr lang="en-US" dirty="0"/>
          </a:p>
          <a:p>
            <a:pPr marL="171450" lvl="1"/>
            <a:endParaRPr lang="en-US" dirty="0" smtClean="0"/>
          </a:p>
          <a:p>
            <a:pPr marL="171450" lvl="1"/>
            <a:endParaRPr lang="en-US" dirty="0"/>
          </a:p>
          <a:p>
            <a:pPr marL="171450" lvl="1"/>
            <a:endParaRPr lang="en-US" dirty="0"/>
          </a:p>
          <a:p>
            <a:pPr marL="171450" lvl="1"/>
            <a:endParaRPr lang="en-US" dirty="0" smtClean="0"/>
          </a:p>
          <a:p>
            <a:pPr marL="171450" lvl="1"/>
            <a:endParaRPr lang="en-US" dirty="0"/>
          </a:p>
          <a:p>
            <a:pPr marL="171450" lvl="1"/>
            <a:r>
              <a:rPr lang="en-US" b="1" dirty="0" smtClean="0"/>
              <a:t>SPARQL</a:t>
            </a:r>
          </a:p>
          <a:p>
            <a:pPr marL="537210" lvl="2"/>
            <a:r>
              <a:rPr lang="en-US" dirty="0" smtClean="0"/>
              <a:t>Pattern matching</a:t>
            </a:r>
          </a:p>
          <a:p>
            <a:pPr marL="994410" lvl="3"/>
            <a:r>
              <a:rPr lang="en-US" dirty="0" smtClean="0"/>
              <a:t>Find sub-graph in a bigger graph</a:t>
            </a:r>
          </a:p>
        </p:txBody>
      </p:sp>
      <p:sp>
        <p:nvSpPr>
          <p:cNvPr id="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0"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11"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3741284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13</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sp>
        <p:nvSpPr>
          <p:cNvPr id="11" name="Oval 10"/>
          <p:cNvSpPr/>
          <p:nvPr/>
        </p:nvSpPr>
        <p:spPr>
          <a:xfrm>
            <a:off x="381000" y="20574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12" name="Oval 11"/>
          <p:cNvSpPr/>
          <p:nvPr/>
        </p:nvSpPr>
        <p:spPr>
          <a:xfrm>
            <a:off x="381000" y="33528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14" name="Oval 13"/>
          <p:cNvSpPr/>
          <p:nvPr/>
        </p:nvSpPr>
        <p:spPr>
          <a:xfrm>
            <a:off x="1905000" y="20574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15" name="Oval 14"/>
          <p:cNvSpPr/>
          <p:nvPr/>
        </p:nvSpPr>
        <p:spPr>
          <a:xfrm>
            <a:off x="1905000" y="33528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17" name="Freeform 16"/>
          <p:cNvSpPr/>
          <p:nvPr/>
        </p:nvSpPr>
        <p:spPr>
          <a:xfrm>
            <a:off x="838199" y="1798321"/>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1048043" y="2307102"/>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724486" y="2672862"/>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1019908" y="2518117"/>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907366" y="2602523"/>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963637" y="2630658"/>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1048043" y="3742006"/>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286000" y="2672862"/>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026" name="Object 2"/>
          <p:cNvGraphicFramePr>
            <a:graphicFrameLocks noChangeAspect="1"/>
          </p:cNvGraphicFramePr>
          <p:nvPr/>
        </p:nvGraphicFramePr>
        <p:xfrm>
          <a:off x="4267200" y="1593490"/>
          <a:ext cx="4114800" cy="1143000"/>
        </p:xfrm>
        <a:graphic>
          <a:graphicData uri="http://schemas.openxmlformats.org/presentationml/2006/ole">
            <mc:AlternateContent xmlns:mc="http://schemas.openxmlformats.org/markup-compatibility/2006">
              <mc:Choice xmlns:v="urn:schemas-microsoft-com:vml" Requires="v">
                <p:oleObj spid="_x0000_s53279"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59349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Content Placeholder 2"/>
          <p:cNvSpPr txBox="1">
            <a:spLocks noChangeArrowheads="1"/>
          </p:cNvSpPr>
          <p:nvPr/>
        </p:nvSpPr>
        <p:spPr>
          <a:xfrm>
            <a:off x="4407374" y="3117490"/>
            <a:ext cx="4127025" cy="422455"/>
          </a:xfrm>
          <a:prstGeom prst="rect">
            <a:avLst/>
          </a:prstGeom>
        </p:spPr>
        <p:txBody>
          <a:bodyPr/>
          <a:lstStyle/>
          <a:p>
            <a:pPr marL="396875" indent="-396875" algn="just" defTabSz="914363" fontAlgn="auto">
              <a:lnSpc>
                <a:spcPct val="90000"/>
              </a:lnSpc>
              <a:spcBef>
                <a:spcPct val="20000"/>
              </a:spcBef>
              <a:spcAft>
                <a:spcPts val="0"/>
              </a:spcAft>
              <a:buBlip>
                <a:blip r:embed="rId8"/>
              </a:buBlip>
              <a:defRPr/>
            </a:pPr>
            <a:r>
              <a:rPr lang="en-US" sz="2400" dirty="0" smtClean="0">
                <a:solidFill>
                  <a:schemeClr val="tx1"/>
                </a:solidFill>
                <a:latin typeface="Calibri" panose="020F0502020204030204" pitchFamily="34" charset="0"/>
                <a:cs typeface="Calibri" panose="020F0502020204030204" pitchFamily="34" charset="0"/>
              </a:rPr>
              <a:t>PR(u): Page Rank of node u</a:t>
            </a:r>
          </a:p>
          <a:p>
            <a:pPr marL="396875" indent="-396875" algn="just" defTabSz="914363" fontAlgn="auto">
              <a:lnSpc>
                <a:spcPct val="90000"/>
              </a:lnSpc>
              <a:spcBef>
                <a:spcPct val="20000"/>
              </a:spcBef>
              <a:spcAft>
                <a:spcPts val="0"/>
              </a:spcAft>
              <a:buBlip>
                <a:blip r:embed="rId8"/>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8"/>
              </a:buBlip>
              <a:defRPr/>
            </a:pPr>
            <a:endParaRPr lang="en-US" altLang="zh-CN" sz="2400" b="1" dirty="0" smtClean="0">
              <a:solidFill>
                <a:schemeClr val="tx1">
                  <a:lumMod val="95000"/>
                  <a:lumOff val="5000"/>
                </a:schemeClr>
              </a:solidFill>
              <a:latin typeface="Calibri" pitchFamily="34" charset="0"/>
            </a:endParaRPr>
          </a:p>
        </p:txBody>
      </p:sp>
      <p:sp>
        <p:nvSpPr>
          <p:cNvPr id="26" name="Content Placeholder 2"/>
          <p:cNvSpPr txBox="1">
            <a:spLocks noChangeArrowheads="1"/>
          </p:cNvSpPr>
          <p:nvPr/>
        </p:nvSpPr>
        <p:spPr>
          <a:xfrm>
            <a:off x="4419600" y="3616145"/>
            <a:ext cx="4114800" cy="422455"/>
          </a:xfrm>
          <a:prstGeom prst="rect">
            <a:avLst/>
          </a:prstGeom>
        </p:spPr>
        <p:txBody>
          <a:bodyPr/>
          <a:lstStyle/>
          <a:p>
            <a:pPr marL="396875" indent="-396875" algn="just" defTabSz="914363" fontAlgn="auto">
              <a:lnSpc>
                <a:spcPct val="90000"/>
              </a:lnSpc>
              <a:spcBef>
                <a:spcPct val="20000"/>
              </a:spcBef>
              <a:spcAft>
                <a:spcPts val="0"/>
              </a:spcAft>
              <a:buBlip>
                <a:blip r:embed="rId8"/>
              </a:buBlip>
              <a:defRPr/>
            </a:pPr>
            <a:r>
              <a:rPr lang="en-US" sz="2400" dirty="0" smtClean="0">
                <a:latin typeface="Calibri" panose="020F0502020204030204" pitchFamily="34" charset="0"/>
                <a:cs typeface="Calibri" panose="020F0502020204030204" pitchFamily="34" charset="0"/>
              </a:rPr>
              <a:t>F</a:t>
            </a:r>
            <a:r>
              <a:rPr lang="en-US" sz="2400" baseline="-25000" dirty="0" smtClean="0">
                <a:latin typeface="Calibri" panose="020F0502020204030204" pitchFamily="34" charset="0"/>
                <a:cs typeface="Calibri" panose="020F0502020204030204" pitchFamily="34" charset="0"/>
              </a:rPr>
              <a:t>u</a:t>
            </a:r>
            <a:r>
              <a:rPr lang="en-US" sz="2400" dirty="0" smtClean="0">
                <a:solidFill>
                  <a:schemeClr val="tx1"/>
                </a:solidFill>
                <a:latin typeface="Calibri" panose="020F0502020204030204" pitchFamily="34" charset="0"/>
                <a:cs typeface="Calibri" panose="020F0502020204030204" pitchFamily="34" charset="0"/>
              </a:rPr>
              <a:t>: Out-neighbors of node u</a:t>
            </a:r>
          </a:p>
          <a:p>
            <a:pPr marL="396875" indent="-396875" algn="just" defTabSz="914363" fontAlgn="auto">
              <a:lnSpc>
                <a:spcPct val="90000"/>
              </a:lnSpc>
              <a:spcBef>
                <a:spcPct val="20000"/>
              </a:spcBef>
              <a:spcAft>
                <a:spcPts val="0"/>
              </a:spcAft>
              <a:buBlip>
                <a:blip r:embed="rId8"/>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8"/>
              </a:buBlip>
              <a:defRPr/>
            </a:pPr>
            <a:endParaRPr lang="en-US" altLang="zh-CN" sz="2400" b="1" dirty="0" smtClean="0">
              <a:solidFill>
                <a:schemeClr val="tx1">
                  <a:lumMod val="95000"/>
                  <a:lumOff val="5000"/>
                </a:schemeClr>
              </a:solidFill>
              <a:latin typeface="Calibri" pitchFamily="34" charset="0"/>
            </a:endParaRPr>
          </a:p>
        </p:txBody>
      </p:sp>
      <p:sp>
        <p:nvSpPr>
          <p:cNvPr id="28" name="Content Placeholder 2"/>
          <p:cNvSpPr txBox="1">
            <a:spLocks noChangeArrowheads="1"/>
          </p:cNvSpPr>
          <p:nvPr/>
        </p:nvSpPr>
        <p:spPr>
          <a:xfrm>
            <a:off x="4419600" y="4225745"/>
            <a:ext cx="4114800" cy="422455"/>
          </a:xfrm>
          <a:prstGeom prst="rect">
            <a:avLst/>
          </a:prstGeom>
        </p:spPr>
        <p:txBody>
          <a:bodyPr/>
          <a:lstStyle/>
          <a:p>
            <a:pPr marL="396875" indent="-396875" algn="just" defTabSz="914363" fontAlgn="auto">
              <a:lnSpc>
                <a:spcPct val="90000"/>
              </a:lnSpc>
              <a:spcBef>
                <a:spcPct val="20000"/>
              </a:spcBef>
              <a:spcAft>
                <a:spcPts val="0"/>
              </a:spcAft>
              <a:buBlip>
                <a:blip r:embed="rId8"/>
              </a:buBlip>
              <a:defRPr/>
            </a:pPr>
            <a:r>
              <a:rPr lang="en-US" sz="2400" dirty="0" smtClean="0">
                <a:latin typeface="Calibri" panose="020F0502020204030204" pitchFamily="34" charset="0"/>
                <a:cs typeface="Calibri" panose="020F0502020204030204" pitchFamily="34" charset="0"/>
              </a:rPr>
              <a:t>B</a:t>
            </a:r>
            <a:r>
              <a:rPr lang="en-US" sz="2400" baseline="-25000" dirty="0" smtClean="0">
                <a:latin typeface="Calibri" panose="020F0502020204030204" pitchFamily="34" charset="0"/>
                <a:cs typeface="Calibri" panose="020F0502020204030204" pitchFamily="34" charset="0"/>
              </a:rPr>
              <a:t>u</a:t>
            </a:r>
            <a:r>
              <a:rPr lang="en-US" sz="2400" dirty="0" smtClean="0">
                <a:solidFill>
                  <a:schemeClr val="tx1"/>
                </a:solidFill>
                <a:latin typeface="Calibri" panose="020F0502020204030204" pitchFamily="34" charset="0"/>
                <a:cs typeface="Calibri" panose="020F0502020204030204" pitchFamily="34" charset="0"/>
              </a:rPr>
              <a:t>: In-neighbors of node u</a:t>
            </a:r>
          </a:p>
          <a:p>
            <a:pPr marL="396875" indent="-396875" algn="just" defTabSz="914363" fontAlgn="auto">
              <a:lnSpc>
                <a:spcPct val="90000"/>
              </a:lnSpc>
              <a:spcBef>
                <a:spcPct val="20000"/>
              </a:spcBef>
              <a:spcAft>
                <a:spcPts val="0"/>
              </a:spcAft>
              <a:buBlip>
                <a:blip r:embed="rId8"/>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8"/>
              </a:buBlip>
              <a:defRPr/>
            </a:pPr>
            <a:endParaRPr lang="en-US" altLang="zh-CN" sz="2400" b="1" dirty="0" smtClean="0">
              <a:solidFill>
                <a:schemeClr val="tx1">
                  <a:lumMod val="95000"/>
                  <a:lumOff val="5000"/>
                </a:schemeClr>
              </a:solidFill>
              <a:latin typeface="Calibri" pitchFamily="34" charset="0"/>
            </a:endParaRPr>
          </a:p>
        </p:txBody>
      </p:sp>
      <p:sp>
        <p:nvSpPr>
          <p:cNvPr id="27"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3"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00200"/>
            <a:ext cx="91440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1866900" y="2651788"/>
            <a:ext cx="1828800" cy="64002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304800" y="3185188"/>
            <a:ext cx="1219200" cy="64002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122807" y="1889788"/>
            <a:ext cx="1431474" cy="64002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2286000" y="1890072"/>
            <a:ext cx="1219200" cy="64002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4573917" y="3108988"/>
            <a:ext cx="1219200" cy="64002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6400800" y="4876800"/>
            <a:ext cx="1219200" cy="64002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itle 1"/>
          <p:cNvSpPr>
            <a:spLocks noGrp="1"/>
          </p:cNvSpPr>
          <p:nvPr>
            <p:ph type="title"/>
          </p:nvPr>
        </p:nvSpPr>
        <p:spPr>
          <a:xfrm>
            <a:off x="457200" y="381000"/>
            <a:ext cx="8229600" cy="857250"/>
          </a:xfrm>
        </p:spPr>
        <p:txBody>
          <a:bodyPr/>
          <a:lstStyle/>
          <a:p>
            <a:r>
              <a:rPr lang="en-US" dirty="0" smtClean="0"/>
              <a:t>Example App: </a:t>
            </a:r>
            <a:r>
              <a:rPr lang="en-US" dirty="0" err="1" smtClean="0"/>
              <a:t>CodeBook</a:t>
            </a:r>
            <a:endParaRPr lang="en-US" dirty="0"/>
          </a:p>
        </p:txBody>
      </p:sp>
      <p:sp>
        <p:nvSpPr>
          <p:cNvPr id="1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98219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3"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 name="Rectangle 1"/>
          <p:cNvSpPr/>
          <p:nvPr/>
        </p:nvSpPr>
        <p:spPr>
          <a:xfrm>
            <a:off x="-19050" y="1657352"/>
            <a:ext cx="9172575" cy="4524315"/>
          </a:xfrm>
          <a:prstGeom prst="rect">
            <a:avLst/>
          </a:prstGeom>
        </p:spPr>
        <p:txBody>
          <a:bodyPr wrap="square">
            <a:spAutoFit/>
          </a:bodyPr>
          <a:lstStyle/>
          <a:p>
            <a:pPr marL="342900" indent="-342900">
              <a:buFont typeface="+mj-lt"/>
              <a:buAutoNum type="arabicPeriod"/>
            </a:pPr>
            <a:r>
              <a:rPr lang="en-US" dirty="0">
                <a:solidFill>
                  <a:prstClr val="black"/>
                </a:solidFill>
              </a:rPr>
              <a:t>Person, </a:t>
            </a:r>
            <a:r>
              <a:rPr lang="en-US" dirty="0" err="1">
                <a:solidFill>
                  <a:prstClr val="black"/>
                </a:solidFill>
              </a:rPr>
              <a:t>FileOwner</a:t>
            </a:r>
            <a:r>
              <a:rPr lang="en-US" dirty="0">
                <a:solidFill>
                  <a:prstClr val="black"/>
                </a:solidFill>
              </a:rPr>
              <a:t>&gt;, </a:t>
            </a:r>
            <a:r>
              <a:rPr lang="en-US" dirty="0" err="1">
                <a:solidFill>
                  <a:prstClr val="black"/>
                </a:solidFill>
              </a:rPr>
              <a:t>TFSFile</a:t>
            </a:r>
            <a:r>
              <a:rPr lang="en-US" dirty="0">
                <a:solidFill>
                  <a:prstClr val="black"/>
                </a:solidFill>
              </a:rPr>
              <a:t>, </a:t>
            </a:r>
            <a:r>
              <a:rPr lang="en-US" dirty="0" err="1">
                <a:solidFill>
                  <a:prstClr val="black"/>
                </a:solidFill>
              </a:rPr>
              <a:t>FileOwner</a:t>
            </a:r>
            <a:r>
              <a:rPr lang="en-US" dirty="0">
                <a:solidFill>
                  <a:prstClr val="black"/>
                </a:solidFill>
              </a:rPr>
              <a:t>&lt;, Person</a:t>
            </a:r>
            <a:br>
              <a:rPr lang="en-US" dirty="0">
                <a:solidFill>
                  <a:prstClr val="black"/>
                </a:solidFill>
              </a:rPr>
            </a:br>
            <a:endParaRPr lang="en-US" dirty="0">
              <a:solidFill>
                <a:prstClr val="black"/>
              </a:solidFill>
            </a:endParaRPr>
          </a:p>
          <a:p>
            <a:pPr marL="342900" indent="-342900">
              <a:buFont typeface="+mj-lt"/>
              <a:buAutoNum type="arabicPeriod"/>
            </a:pPr>
            <a:r>
              <a:rPr lang="en-US" dirty="0">
                <a:solidFill>
                  <a:prstClr val="black"/>
                </a:solidFill>
              </a:rPr>
              <a:t>Person, </a:t>
            </a:r>
            <a:r>
              <a:rPr lang="en-US" dirty="0" err="1">
                <a:solidFill>
                  <a:prstClr val="black"/>
                </a:solidFill>
              </a:rPr>
              <a:t>DiscussionOwner</a:t>
            </a:r>
            <a:r>
              <a:rPr lang="en-US" dirty="0">
                <a:solidFill>
                  <a:prstClr val="black"/>
                </a:solidFill>
              </a:rPr>
              <a:t>&gt;, Discussion, </a:t>
            </a:r>
            <a:r>
              <a:rPr lang="en-US" dirty="0" err="1">
                <a:solidFill>
                  <a:prstClr val="black"/>
                </a:solidFill>
              </a:rPr>
              <a:t>DiscussionOwner</a:t>
            </a:r>
            <a:r>
              <a:rPr lang="en-US" dirty="0">
                <a:solidFill>
                  <a:prstClr val="black"/>
                </a:solidFill>
              </a:rPr>
              <a:t>&lt;, Person</a:t>
            </a:r>
            <a:br>
              <a:rPr lang="en-US" dirty="0">
                <a:solidFill>
                  <a:prstClr val="black"/>
                </a:solidFill>
              </a:rPr>
            </a:br>
            <a:endParaRPr lang="en-US" dirty="0">
              <a:solidFill>
                <a:prstClr val="black"/>
              </a:solidFill>
            </a:endParaRPr>
          </a:p>
          <a:p>
            <a:pPr marL="342900" indent="-342900">
              <a:buFont typeface="+mj-lt"/>
              <a:buAutoNum type="arabicPeriod"/>
            </a:pPr>
            <a:r>
              <a:rPr lang="en-US" dirty="0">
                <a:solidFill>
                  <a:prstClr val="black"/>
                </a:solidFill>
              </a:rPr>
              <a:t>Person, </a:t>
            </a:r>
            <a:r>
              <a:rPr lang="en-US" dirty="0" err="1">
                <a:solidFill>
                  <a:prstClr val="black"/>
                </a:solidFill>
              </a:rPr>
              <a:t>WorkItemOwner</a:t>
            </a:r>
            <a:r>
              <a:rPr lang="en-US" dirty="0">
                <a:solidFill>
                  <a:prstClr val="black"/>
                </a:solidFill>
              </a:rPr>
              <a:t>&gt;, </a:t>
            </a:r>
            <a:r>
              <a:rPr lang="en-US" dirty="0" err="1">
                <a:solidFill>
                  <a:prstClr val="black"/>
                </a:solidFill>
              </a:rPr>
              <a:t>TFSWorkItem</a:t>
            </a:r>
            <a:r>
              <a:rPr lang="en-US" dirty="0">
                <a:solidFill>
                  <a:prstClr val="black"/>
                </a:solidFill>
              </a:rPr>
              <a:t>, </a:t>
            </a:r>
            <a:r>
              <a:rPr lang="en-US" dirty="0" err="1">
                <a:solidFill>
                  <a:prstClr val="black"/>
                </a:solidFill>
              </a:rPr>
              <a:t>WorkItemOwner</a:t>
            </a:r>
            <a:r>
              <a:rPr lang="en-US" dirty="0">
                <a:solidFill>
                  <a:prstClr val="black"/>
                </a:solidFill>
              </a:rPr>
              <a:t>&lt; ,Person</a:t>
            </a:r>
            <a:br>
              <a:rPr lang="en-US" dirty="0">
                <a:solidFill>
                  <a:prstClr val="black"/>
                </a:solidFill>
              </a:rPr>
            </a:br>
            <a:endParaRPr lang="en-US" dirty="0">
              <a:solidFill>
                <a:prstClr val="black"/>
              </a:solidFill>
            </a:endParaRPr>
          </a:p>
          <a:p>
            <a:pPr marL="342900" indent="-342900">
              <a:buFont typeface="+mj-lt"/>
              <a:buAutoNum type="arabicPeriod"/>
            </a:pPr>
            <a:r>
              <a:rPr lang="en-US" dirty="0">
                <a:solidFill>
                  <a:prstClr val="black"/>
                </a:solidFill>
              </a:rPr>
              <a:t>Person, Manages&lt;, Person, Manages&gt;, Person</a:t>
            </a:r>
            <a:br>
              <a:rPr lang="en-US" dirty="0">
                <a:solidFill>
                  <a:prstClr val="black"/>
                </a:solidFill>
              </a:rPr>
            </a:br>
            <a:endParaRPr lang="en-US" dirty="0">
              <a:solidFill>
                <a:prstClr val="black"/>
              </a:solidFill>
            </a:endParaRPr>
          </a:p>
          <a:p>
            <a:pPr marL="342900" indent="-342900">
              <a:buFont typeface="+mj-lt"/>
              <a:buAutoNum type="arabicPeriod"/>
            </a:pPr>
            <a:r>
              <a:rPr lang="en-US" dirty="0">
                <a:solidFill>
                  <a:prstClr val="black"/>
                </a:solidFill>
              </a:rPr>
              <a:t>Person, </a:t>
            </a:r>
            <a:r>
              <a:rPr lang="en-US" dirty="0" err="1">
                <a:solidFill>
                  <a:prstClr val="black"/>
                </a:solidFill>
              </a:rPr>
              <a:t>WorkItemOwner</a:t>
            </a:r>
            <a:r>
              <a:rPr lang="en-US" dirty="0">
                <a:solidFill>
                  <a:prstClr val="black"/>
                </a:solidFill>
              </a:rPr>
              <a:t>&gt;, </a:t>
            </a:r>
            <a:r>
              <a:rPr lang="en-US" dirty="0" err="1">
                <a:solidFill>
                  <a:prstClr val="black"/>
                </a:solidFill>
              </a:rPr>
              <a:t>TFSWorkItem</a:t>
            </a:r>
            <a:r>
              <a:rPr lang="en-US" dirty="0">
                <a:solidFill>
                  <a:prstClr val="black"/>
                </a:solidFill>
              </a:rPr>
              <a:t>, Mentions&gt;, </a:t>
            </a:r>
            <a:r>
              <a:rPr lang="en-US" dirty="0" err="1">
                <a:solidFill>
                  <a:prstClr val="black"/>
                </a:solidFill>
              </a:rPr>
              <a:t>TFSFile</a:t>
            </a:r>
            <a:r>
              <a:rPr lang="en-US" dirty="0">
                <a:solidFill>
                  <a:prstClr val="black"/>
                </a:solidFill>
              </a:rPr>
              <a:t>, Mentions&gt;, </a:t>
            </a:r>
            <a:r>
              <a:rPr lang="en-US" dirty="0" err="1">
                <a:solidFill>
                  <a:prstClr val="black"/>
                </a:solidFill>
              </a:rPr>
              <a:t>TFSWorkItem</a:t>
            </a:r>
            <a:r>
              <a:rPr lang="en-US" dirty="0">
                <a:solidFill>
                  <a:prstClr val="black"/>
                </a:solidFill>
              </a:rPr>
              <a:t>, </a:t>
            </a:r>
            <a:r>
              <a:rPr lang="en-US" dirty="0" err="1">
                <a:solidFill>
                  <a:prstClr val="black"/>
                </a:solidFill>
              </a:rPr>
              <a:t>WorkItemOwner</a:t>
            </a:r>
            <a:r>
              <a:rPr lang="en-US" dirty="0">
                <a:solidFill>
                  <a:prstClr val="black"/>
                </a:solidFill>
              </a:rPr>
              <a:t>&lt;,  Person</a:t>
            </a:r>
            <a:br>
              <a:rPr lang="en-US" dirty="0">
                <a:solidFill>
                  <a:prstClr val="black"/>
                </a:solidFill>
              </a:rPr>
            </a:br>
            <a:endParaRPr lang="en-US" dirty="0">
              <a:solidFill>
                <a:prstClr val="black"/>
              </a:solidFill>
            </a:endParaRPr>
          </a:p>
          <a:p>
            <a:pPr marL="342900" indent="-342900">
              <a:buFont typeface="+mj-lt"/>
              <a:buAutoNum type="arabicPeriod"/>
            </a:pPr>
            <a:r>
              <a:rPr lang="en-US" dirty="0">
                <a:solidFill>
                  <a:prstClr val="black"/>
                </a:solidFill>
              </a:rPr>
              <a:t>Person, </a:t>
            </a:r>
            <a:r>
              <a:rPr lang="en-US" dirty="0" err="1">
                <a:solidFill>
                  <a:prstClr val="black"/>
                </a:solidFill>
              </a:rPr>
              <a:t>WorkItemOwner</a:t>
            </a:r>
            <a:r>
              <a:rPr lang="en-US" dirty="0">
                <a:solidFill>
                  <a:prstClr val="black"/>
                </a:solidFill>
              </a:rPr>
              <a:t>&gt;, </a:t>
            </a:r>
            <a:r>
              <a:rPr lang="en-US" dirty="0" err="1">
                <a:solidFill>
                  <a:prstClr val="black"/>
                </a:solidFill>
              </a:rPr>
              <a:t>TFSWorkItem</a:t>
            </a:r>
            <a:r>
              <a:rPr lang="en-US" dirty="0">
                <a:solidFill>
                  <a:prstClr val="black"/>
                </a:solidFill>
              </a:rPr>
              <a:t>, Mentions&gt;, </a:t>
            </a:r>
            <a:r>
              <a:rPr lang="en-US" dirty="0" err="1">
                <a:solidFill>
                  <a:prstClr val="black"/>
                </a:solidFill>
              </a:rPr>
              <a:t>TFSFile</a:t>
            </a:r>
            <a:r>
              <a:rPr lang="en-US" dirty="0">
                <a:solidFill>
                  <a:prstClr val="black"/>
                </a:solidFill>
              </a:rPr>
              <a:t>, </a:t>
            </a:r>
            <a:r>
              <a:rPr lang="en-US" dirty="0" err="1">
                <a:solidFill>
                  <a:prstClr val="black"/>
                </a:solidFill>
              </a:rPr>
              <a:t>FileOwner</a:t>
            </a:r>
            <a:r>
              <a:rPr lang="en-US" dirty="0">
                <a:solidFill>
                  <a:prstClr val="black"/>
                </a:solidFill>
              </a:rPr>
              <a:t>&lt;, Person</a:t>
            </a:r>
            <a:br>
              <a:rPr lang="en-US" dirty="0">
                <a:solidFill>
                  <a:prstClr val="black"/>
                </a:solidFill>
              </a:rPr>
            </a:br>
            <a:endParaRPr lang="en-US" dirty="0">
              <a:solidFill>
                <a:prstClr val="black"/>
              </a:solidFill>
            </a:endParaRPr>
          </a:p>
          <a:p>
            <a:pPr marL="342900" indent="-342900">
              <a:buFont typeface="+mj-lt"/>
              <a:buAutoNum type="arabicPeriod"/>
            </a:pPr>
            <a:r>
              <a:rPr lang="en-US" dirty="0">
                <a:solidFill>
                  <a:prstClr val="black"/>
                </a:solidFill>
              </a:rPr>
              <a:t>Person, </a:t>
            </a:r>
            <a:r>
              <a:rPr lang="en-US" dirty="0" err="1">
                <a:solidFill>
                  <a:prstClr val="black"/>
                </a:solidFill>
              </a:rPr>
              <a:t>FileOwner</a:t>
            </a:r>
            <a:r>
              <a:rPr lang="en-US" dirty="0">
                <a:solidFill>
                  <a:prstClr val="black"/>
                </a:solidFill>
              </a:rPr>
              <a:t>&gt;, </a:t>
            </a:r>
            <a:r>
              <a:rPr lang="en-US" dirty="0" err="1">
                <a:solidFill>
                  <a:prstClr val="black"/>
                </a:solidFill>
              </a:rPr>
              <a:t>TFSFile</a:t>
            </a:r>
            <a:r>
              <a:rPr lang="en-US" dirty="0">
                <a:solidFill>
                  <a:prstClr val="black"/>
                </a:solidFill>
              </a:rPr>
              <a:t>, Mentions&gt;, </a:t>
            </a:r>
            <a:r>
              <a:rPr lang="en-US" dirty="0" err="1">
                <a:solidFill>
                  <a:prstClr val="black"/>
                </a:solidFill>
              </a:rPr>
              <a:t>TFSWorkItem</a:t>
            </a:r>
            <a:r>
              <a:rPr lang="en-US" dirty="0">
                <a:solidFill>
                  <a:prstClr val="black"/>
                </a:solidFill>
              </a:rPr>
              <a:t>, Mentions&gt;, </a:t>
            </a:r>
            <a:r>
              <a:rPr lang="en-US" dirty="0" err="1">
                <a:solidFill>
                  <a:prstClr val="black"/>
                </a:solidFill>
              </a:rPr>
              <a:t>TFSFile</a:t>
            </a:r>
            <a:r>
              <a:rPr lang="en-US" dirty="0">
                <a:solidFill>
                  <a:prstClr val="black"/>
                </a:solidFill>
              </a:rPr>
              <a:t>,   </a:t>
            </a:r>
            <a:r>
              <a:rPr lang="en-US" dirty="0" err="1">
                <a:solidFill>
                  <a:prstClr val="black"/>
                </a:solidFill>
              </a:rPr>
              <a:t>FileOwner</a:t>
            </a:r>
            <a:r>
              <a:rPr lang="en-US" dirty="0">
                <a:solidFill>
                  <a:prstClr val="black"/>
                </a:solidFill>
              </a:rPr>
              <a:t>&lt;, Person</a:t>
            </a:r>
            <a:r>
              <a:rPr lang="en-US" b="1" dirty="0">
                <a:solidFill>
                  <a:prstClr val="black"/>
                </a:solidFill>
              </a:rPr>
              <a:t/>
            </a:r>
            <a:br>
              <a:rPr lang="en-US" b="1" dirty="0">
                <a:solidFill>
                  <a:prstClr val="black"/>
                </a:solidFill>
              </a:rPr>
            </a:br>
            <a:endParaRPr lang="en-US" b="1" dirty="0">
              <a:solidFill>
                <a:prstClr val="black"/>
              </a:solidFill>
            </a:endParaRPr>
          </a:p>
        </p:txBody>
      </p:sp>
      <p:sp>
        <p:nvSpPr>
          <p:cNvPr id="8" name="Title 1"/>
          <p:cNvSpPr>
            <a:spLocks noGrp="1"/>
          </p:cNvSpPr>
          <p:nvPr>
            <p:ph type="title"/>
          </p:nvPr>
        </p:nvSpPr>
        <p:spPr>
          <a:xfrm>
            <a:off x="457200" y="381000"/>
            <a:ext cx="8229600" cy="857250"/>
          </a:xfrm>
        </p:spPr>
        <p:txBody>
          <a:bodyPr>
            <a:normAutofit/>
          </a:bodyPr>
          <a:lstStyle/>
          <a:p>
            <a:r>
              <a:rPr lang="en-US" sz="3600" dirty="0" smtClean="0"/>
              <a:t>Example App: </a:t>
            </a:r>
            <a:r>
              <a:rPr lang="en-US" sz="3600" dirty="0" err="1" smtClean="0"/>
              <a:t>CodeBook</a:t>
            </a:r>
            <a:r>
              <a:rPr lang="en-US" sz="3600" dirty="0" smtClean="0"/>
              <a:t> – Colleague Query</a:t>
            </a:r>
            <a:endParaRPr lang="en-US" sz="3600" dirty="0"/>
          </a:p>
        </p:txBody>
      </p:sp>
      <p:sp>
        <p:nvSpPr>
          <p:cNvPr id="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2249698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Backend: Execution Engine</a:t>
            </a:r>
            <a:endParaRPr lang="en-US" dirty="0"/>
          </a:p>
        </p:txBody>
      </p:sp>
      <p:sp>
        <p:nvSpPr>
          <p:cNvPr id="3" name="Content Placeholder 2"/>
          <p:cNvSpPr>
            <a:spLocks noGrp="1"/>
          </p:cNvSpPr>
          <p:nvPr>
            <p:ph idx="1"/>
          </p:nvPr>
        </p:nvSpPr>
        <p:spPr>
          <a:xfrm>
            <a:off x="457200" y="1714500"/>
            <a:ext cx="8229600" cy="3371850"/>
          </a:xfrm>
          <a:ln>
            <a:noFill/>
          </a:ln>
        </p:spPr>
        <p:txBody>
          <a:bodyPr>
            <a:normAutofit/>
          </a:bodyPr>
          <a:lstStyle/>
          <a:p>
            <a:pPr marL="228600" lvl="1" indent="-342900">
              <a:buFont typeface="+mj-lt"/>
              <a:buAutoNum type="arabicPeriod"/>
            </a:pPr>
            <a:r>
              <a:rPr lang="en-US" dirty="0" smtClean="0"/>
              <a:t>Compile into algebraic plan</a:t>
            </a:r>
          </a:p>
          <a:p>
            <a:pPr marL="228600" lvl="1" indent="-342900">
              <a:buFont typeface="+mj-lt"/>
              <a:buAutoNum type="arabicPeriod"/>
            </a:pPr>
            <a:r>
              <a:rPr lang="en-US" dirty="0" smtClean="0"/>
              <a:t>Optimize query plan</a:t>
            </a:r>
          </a:p>
          <a:p>
            <a:pPr marL="228600" lvl="1" indent="-342900">
              <a:buFont typeface="+mj-lt"/>
              <a:buAutoNum type="arabicPeriod"/>
            </a:pPr>
            <a:r>
              <a:rPr lang="en-US" dirty="0" smtClean="0"/>
              <a:t>Process query plan using distributed BFS</a:t>
            </a:r>
          </a:p>
        </p:txBody>
      </p:sp>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109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74281615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038600" y="2000249"/>
            <a:ext cx="4876800" cy="139065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prstClr val="black"/>
              </a:solidFill>
            </a:endParaRPr>
          </a:p>
        </p:txBody>
      </p:sp>
      <p:sp>
        <p:nvSpPr>
          <p:cNvPr id="4" name="Rectangle 5"/>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8" name="Rounded Rectangle 7"/>
          <p:cNvSpPr/>
          <p:nvPr/>
        </p:nvSpPr>
        <p:spPr>
          <a:xfrm>
            <a:off x="173356" y="2495551"/>
            <a:ext cx="2722244" cy="42862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‘Alice’-Tags-Photo</a:t>
            </a:r>
          </a:p>
        </p:txBody>
      </p:sp>
      <p:sp>
        <p:nvSpPr>
          <p:cNvPr id="5" name="Oval 4"/>
          <p:cNvSpPr/>
          <p:nvPr/>
        </p:nvSpPr>
        <p:spPr>
          <a:xfrm>
            <a:off x="6858003" y="2452691"/>
            <a:ext cx="609599" cy="419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S2</a:t>
            </a:r>
          </a:p>
        </p:txBody>
      </p:sp>
      <p:sp>
        <p:nvSpPr>
          <p:cNvPr id="14" name="Oval 13"/>
          <p:cNvSpPr/>
          <p:nvPr/>
        </p:nvSpPr>
        <p:spPr>
          <a:xfrm>
            <a:off x="4343402" y="2452691"/>
            <a:ext cx="609599" cy="41909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S0</a:t>
            </a:r>
          </a:p>
        </p:txBody>
      </p:sp>
      <p:sp>
        <p:nvSpPr>
          <p:cNvPr id="15" name="Oval 14"/>
          <p:cNvSpPr/>
          <p:nvPr/>
        </p:nvSpPr>
        <p:spPr>
          <a:xfrm>
            <a:off x="5638803" y="2452691"/>
            <a:ext cx="609599" cy="419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S1</a:t>
            </a:r>
          </a:p>
        </p:txBody>
      </p:sp>
      <p:sp>
        <p:nvSpPr>
          <p:cNvPr id="16" name="Oval 15"/>
          <p:cNvSpPr/>
          <p:nvPr/>
        </p:nvSpPr>
        <p:spPr>
          <a:xfrm>
            <a:off x="8077203" y="2452691"/>
            <a:ext cx="609599" cy="4190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S3</a:t>
            </a:r>
          </a:p>
        </p:txBody>
      </p:sp>
      <p:sp>
        <p:nvSpPr>
          <p:cNvPr id="13" name="Right Arrow 12"/>
          <p:cNvSpPr/>
          <p:nvPr/>
        </p:nvSpPr>
        <p:spPr>
          <a:xfrm>
            <a:off x="3048000" y="2535269"/>
            <a:ext cx="838200" cy="3634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Curved Connector 22"/>
          <p:cNvCxnSpPr>
            <a:stCxn id="14" idx="7"/>
            <a:endCxn id="15" idx="1"/>
          </p:cNvCxnSpPr>
          <p:nvPr/>
        </p:nvCxnSpPr>
        <p:spPr>
          <a:xfrm rot="5400000" flipH="1" flipV="1">
            <a:off x="5297489" y="2081890"/>
            <a:ext cx="9525" cy="864350"/>
          </a:xfrm>
          <a:prstGeom prst="curvedConnector3">
            <a:avLst>
              <a:gd name="adj1" fmla="val 2444362"/>
            </a:avLst>
          </a:prstGeom>
          <a:ln>
            <a:tailEnd type="arrow"/>
          </a:ln>
        </p:spPr>
        <p:style>
          <a:lnRef idx="1">
            <a:schemeClr val="dk1"/>
          </a:lnRef>
          <a:fillRef idx="0">
            <a:schemeClr val="dk1"/>
          </a:fillRef>
          <a:effectRef idx="0">
            <a:schemeClr val="dk1"/>
          </a:effectRef>
          <a:fontRef idx="minor">
            <a:schemeClr val="tx1"/>
          </a:fontRef>
        </p:style>
      </p:cxnSp>
      <p:cxnSp>
        <p:nvCxnSpPr>
          <p:cNvPr id="28" name="Curved Connector 27"/>
          <p:cNvCxnSpPr>
            <a:stCxn id="15" idx="7"/>
            <a:endCxn id="5" idx="0"/>
          </p:cNvCxnSpPr>
          <p:nvPr/>
        </p:nvCxnSpPr>
        <p:spPr>
          <a:xfrm rot="5400000" flipH="1" flipV="1">
            <a:off x="6630275" y="1981541"/>
            <a:ext cx="61376" cy="1003675"/>
          </a:xfrm>
          <a:prstGeom prst="curvedConnector3">
            <a:avLst>
              <a:gd name="adj1" fmla="val 379346"/>
            </a:avLst>
          </a:prstGeom>
          <a:ln>
            <a:tailEnd type="arrow"/>
          </a:ln>
        </p:spPr>
        <p:style>
          <a:lnRef idx="1">
            <a:schemeClr val="dk1"/>
          </a:lnRef>
          <a:fillRef idx="0">
            <a:schemeClr val="dk1"/>
          </a:fillRef>
          <a:effectRef idx="0">
            <a:schemeClr val="dk1"/>
          </a:effectRef>
          <a:fontRef idx="minor">
            <a:schemeClr val="tx1"/>
          </a:fontRef>
        </p:style>
      </p:cxnSp>
      <p:cxnSp>
        <p:nvCxnSpPr>
          <p:cNvPr id="31" name="Curved Connector 30"/>
          <p:cNvCxnSpPr>
            <a:stCxn id="5" idx="7"/>
            <a:endCxn id="16" idx="1"/>
          </p:cNvCxnSpPr>
          <p:nvPr/>
        </p:nvCxnSpPr>
        <p:spPr>
          <a:xfrm rot="5400000" flipH="1" flipV="1">
            <a:off x="7773989" y="2119992"/>
            <a:ext cx="9525" cy="788149"/>
          </a:xfrm>
          <a:prstGeom prst="curvedConnector3">
            <a:avLst>
              <a:gd name="adj1" fmla="val 2444362"/>
            </a:avLst>
          </a:prstGeom>
          <a:ln>
            <a:tailEnd type="arrow"/>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5060952" y="2057401"/>
            <a:ext cx="577850" cy="276999"/>
          </a:xfrm>
          <a:prstGeom prst="rect">
            <a:avLst/>
          </a:prstGeom>
          <a:noFill/>
        </p:spPr>
        <p:txBody>
          <a:bodyPr wrap="square" rtlCol="0">
            <a:spAutoFit/>
          </a:bodyPr>
          <a:lstStyle/>
          <a:p>
            <a:r>
              <a:rPr lang="en-US" sz="1200" b="1" dirty="0">
                <a:solidFill>
                  <a:prstClr val="black"/>
                </a:solidFill>
              </a:rPr>
              <a:t>‘Alice’</a:t>
            </a:r>
          </a:p>
        </p:txBody>
      </p:sp>
      <p:sp>
        <p:nvSpPr>
          <p:cNvPr id="35" name="TextBox 34"/>
          <p:cNvSpPr txBox="1"/>
          <p:nvPr/>
        </p:nvSpPr>
        <p:spPr>
          <a:xfrm>
            <a:off x="6400800" y="2057401"/>
            <a:ext cx="716280" cy="276999"/>
          </a:xfrm>
          <a:prstGeom prst="rect">
            <a:avLst/>
          </a:prstGeom>
          <a:noFill/>
        </p:spPr>
        <p:txBody>
          <a:bodyPr wrap="square" rtlCol="0">
            <a:spAutoFit/>
          </a:bodyPr>
          <a:lstStyle/>
          <a:p>
            <a:r>
              <a:rPr lang="en-US" sz="1200" b="1" dirty="0">
                <a:solidFill>
                  <a:prstClr val="black"/>
                </a:solidFill>
              </a:rPr>
              <a:t>Tags</a:t>
            </a:r>
          </a:p>
        </p:txBody>
      </p:sp>
      <p:sp>
        <p:nvSpPr>
          <p:cNvPr id="36" name="TextBox 35"/>
          <p:cNvSpPr txBox="1"/>
          <p:nvPr/>
        </p:nvSpPr>
        <p:spPr>
          <a:xfrm>
            <a:off x="7467601" y="2057401"/>
            <a:ext cx="624841" cy="276999"/>
          </a:xfrm>
          <a:prstGeom prst="rect">
            <a:avLst/>
          </a:prstGeom>
          <a:noFill/>
        </p:spPr>
        <p:txBody>
          <a:bodyPr wrap="square" rtlCol="0">
            <a:spAutoFit/>
          </a:bodyPr>
          <a:lstStyle/>
          <a:p>
            <a:r>
              <a:rPr lang="en-US" sz="1200" b="1" dirty="0">
                <a:solidFill>
                  <a:prstClr val="black"/>
                </a:solidFill>
              </a:rPr>
              <a:t>Photo</a:t>
            </a:r>
          </a:p>
        </p:txBody>
      </p:sp>
      <p:cxnSp>
        <p:nvCxnSpPr>
          <p:cNvPr id="33" name="Straight Arrow Connector 32"/>
          <p:cNvCxnSpPr>
            <a:endCxn id="14" idx="2"/>
          </p:cNvCxnSpPr>
          <p:nvPr/>
        </p:nvCxnSpPr>
        <p:spPr>
          <a:xfrm>
            <a:off x="4114800" y="2662240"/>
            <a:ext cx="2286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8" name="Title 1"/>
          <p:cNvSpPr>
            <a:spLocks noGrp="1"/>
          </p:cNvSpPr>
          <p:nvPr>
            <p:ph type="title"/>
          </p:nvPr>
        </p:nvSpPr>
        <p:spPr>
          <a:xfrm>
            <a:off x="457200" y="304800"/>
            <a:ext cx="8229600" cy="857250"/>
          </a:xfrm>
        </p:spPr>
        <p:txBody>
          <a:bodyPr>
            <a:normAutofit/>
          </a:bodyPr>
          <a:lstStyle/>
          <a:p>
            <a:r>
              <a:rPr lang="en-US" dirty="0" smtClean="0"/>
              <a:t>Compile into Algebraic Query Plan</a:t>
            </a:r>
            <a:endParaRPr lang="en-US" dirty="0"/>
          </a:p>
        </p:txBody>
      </p:sp>
      <p:sp>
        <p:nvSpPr>
          <p:cNvPr id="34" name="Rounded Rectangle 33"/>
          <p:cNvSpPr/>
          <p:nvPr/>
        </p:nvSpPr>
        <p:spPr>
          <a:xfrm>
            <a:off x="4038600" y="3943348"/>
            <a:ext cx="4876800" cy="139065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prstClr val="black"/>
              </a:solidFill>
            </a:endParaRPr>
          </a:p>
        </p:txBody>
      </p:sp>
      <p:sp>
        <p:nvSpPr>
          <p:cNvPr id="37" name="Rounded Rectangle 36"/>
          <p:cNvSpPr/>
          <p:nvPr/>
        </p:nvSpPr>
        <p:spPr>
          <a:xfrm>
            <a:off x="173356" y="4438650"/>
            <a:ext cx="2722244" cy="42862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‘Alice’(-Manages-Person)*</a:t>
            </a:r>
          </a:p>
        </p:txBody>
      </p:sp>
      <p:sp>
        <p:nvSpPr>
          <p:cNvPr id="44" name="Oval 43"/>
          <p:cNvSpPr/>
          <p:nvPr/>
        </p:nvSpPr>
        <p:spPr>
          <a:xfrm>
            <a:off x="7467602" y="4395790"/>
            <a:ext cx="609599" cy="419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S2</a:t>
            </a:r>
          </a:p>
        </p:txBody>
      </p:sp>
      <p:sp>
        <p:nvSpPr>
          <p:cNvPr id="45" name="Oval 44"/>
          <p:cNvSpPr/>
          <p:nvPr/>
        </p:nvSpPr>
        <p:spPr>
          <a:xfrm>
            <a:off x="4953001" y="4395790"/>
            <a:ext cx="609599" cy="41909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S0</a:t>
            </a:r>
          </a:p>
        </p:txBody>
      </p:sp>
      <p:sp>
        <p:nvSpPr>
          <p:cNvPr id="47" name="Oval 46"/>
          <p:cNvSpPr/>
          <p:nvPr/>
        </p:nvSpPr>
        <p:spPr>
          <a:xfrm>
            <a:off x="6248402" y="4395790"/>
            <a:ext cx="609599" cy="4190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S1</a:t>
            </a:r>
          </a:p>
        </p:txBody>
      </p:sp>
      <p:sp>
        <p:nvSpPr>
          <p:cNvPr id="53" name="Right Arrow 52"/>
          <p:cNvSpPr/>
          <p:nvPr/>
        </p:nvSpPr>
        <p:spPr>
          <a:xfrm>
            <a:off x="3048000" y="4478368"/>
            <a:ext cx="838200" cy="3634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4" name="Curved Connector 53"/>
          <p:cNvCxnSpPr>
            <a:stCxn id="45" idx="7"/>
            <a:endCxn id="47" idx="1"/>
          </p:cNvCxnSpPr>
          <p:nvPr/>
        </p:nvCxnSpPr>
        <p:spPr>
          <a:xfrm rot="5400000" flipH="1" flipV="1">
            <a:off x="5907088" y="4024989"/>
            <a:ext cx="9525" cy="864350"/>
          </a:xfrm>
          <a:prstGeom prst="curvedConnector3">
            <a:avLst>
              <a:gd name="adj1" fmla="val 2444362"/>
            </a:avLst>
          </a:prstGeom>
          <a:ln>
            <a:tailEnd type="arrow"/>
          </a:ln>
        </p:spPr>
        <p:style>
          <a:lnRef idx="1">
            <a:schemeClr val="dk1"/>
          </a:lnRef>
          <a:fillRef idx="0">
            <a:schemeClr val="dk1"/>
          </a:fillRef>
          <a:effectRef idx="0">
            <a:schemeClr val="dk1"/>
          </a:effectRef>
          <a:fontRef idx="minor">
            <a:schemeClr val="tx1"/>
          </a:fontRef>
        </p:style>
      </p:cxnSp>
      <p:cxnSp>
        <p:nvCxnSpPr>
          <p:cNvPr id="55" name="Curved Connector 54"/>
          <p:cNvCxnSpPr>
            <a:stCxn id="47" idx="7"/>
            <a:endCxn id="44" idx="0"/>
          </p:cNvCxnSpPr>
          <p:nvPr/>
        </p:nvCxnSpPr>
        <p:spPr>
          <a:xfrm rot="5400000" flipH="1" flipV="1">
            <a:off x="7239874" y="3924640"/>
            <a:ext cx="61376" cy="1003675"/>
          </a:xfrm>
          <a:prstGeom prst="curvedConnector3">
            <a:avLst>
              <a:gd name="adj1" fmla="val 379346"/>
            </a:avLst>
          </a:prstGeom>
          <a:ln>
            <a:tailEnd type="arrow"/>
          </a:ln>
        </p:spPr>
        <p:style>
          <a:lnRef idx="1">
            <a:schemeClr val="dk1"/>
          </a:lnRef>
          <a:fillRef idx="0">
            <a:schemeClr val="dk1"/>
          </a:fillRef>
          <a:effectRef idx="0">
            <a:schemeClr val="dk1"/>
          </a:effectRef>
          <a:fontRef idx="minor">
            <a:schemeClr val="tx1"/>
          </a:fontRef>
        </p:style>
      </p:cxnSp>
      <p:cxnSp>
        <p:nvCxnSpPr>
          <p:cNvPr id="56" name="Curved Connector 55"/>
          <p:cNvCxnSpPr>
            <a:stCxn id="44" idx="4"/>
            <a:endCxn id="47" idx="5"/>
          </p:cNvCxnSpPr>
          <p:nvPr/>
        </p:nvCxnSpPr>
        <p:spPr>
          <a:xfrm rot="5400000" flipH="1">
            <a:off x="7239876" y="4282364"/>
            <a:ext cx="61376" cy="1003675"/>
          </a:xfrm>
          <a:prstGeom prst="curvedConnector3">
            <a:avLst>
              <a:gd name="adj1" fmla="val -372458"/>
            </a:avLst>
          </a:prstGeom>
          <a:ln>
            <a:tailEnd type="arrow"/>
          </a:ln>
        </p:spPr>
        <p:style>
          <a:lnRef idx="1">
            <a:schemeClr val="dk1"/>
          </a:lnRef>
          <a:fillRef idx="0">
            <a:schemeClr val="dk1"/>
          </a:fillRef>
          <a:effectRef idx="0">
            <a:schemeClr val="dk1"/>
          </a:effectRef>
          <a:fontRef idx="minor">
            <a:schemeClr val="tx1"/>
          </a:fontRef>
        </p:style>
      </p:cxnSp>
      <p:sp>
        <p:nvSpPr>
          <p:cNvPr id="57" name="TextBox 56"/>
          <p:cNvSpPr txBox="1"/>
          <p:nvPr/>
        </p:nvSpPr>
        <p:spPr>
          <a:xfrm>
            <a:off x="5638800" y="3990202"/>
            <a:ext cx="673474" cy="276999"/>
          </a:xfrm>
          <a:prstGeom prst="rect">
            <a:avLst/>
          </a:prstGeom>
          <a:noFill/>
        </p:spPr>
        <p:txBody>
          <a:bodyPr wrap="square" rtlCol="0">
            <a:spAutoFit/>
          </a:bodyPr>
          <a:lstStyle/>
          <a:p>
            <a:r>
              <a:rPr lang="en-US" sz="1200" b="1" dirty="0">
                <a:solidFill>
                  <a:prstClr val="black"/>
                </a:solidFill>
              </a:rPr>
              <a:t>‘Alice’</a:t>
            </a:r>
          </a:p>
        </p:txBody>
      </p:sp>
      <p:sp>
        <p:nvSpPr>
          <p:cNvPr id="58" name="TextBox 57"/>
          <p:cNvSpPr txBox="1"/>
          <p:nvPr/>
        </p:nvSpPr>
        <p:spPr>
          <a:xfrm>
            <a:off x="6857999" y="3962401"/>
            <a:ext cx="1051562" cy="276999"/>
          </a:xfrm>
          <a:prstGeom prst="rect">
            <a:avLst/>
          </a:prstGeom>
          <a:noFill/>
        </p:spPr>
        <p:txBody>
          <a:bodyPr wrap="square" rtlCol="0">
            <a:spAutoFit/>
          </a:bodyPr>
          <a:lstStyle/>
          <a:p>
            <a:r>
              <a:rPr lang="en-US" sz="1200" b="1" dirty="0">
                <a:solidFill>
                  <a:prstClr val="black"/>
                </a:solidFill>
              </a:rPr>
              <a:t>Manages</a:t>
            </a:r>
          </a:p>
        </p:txBody>
      </p:sp>
      <p:sp>
        <p:nvSpPr>
          <p:cNvPr id="59" name="TextBox 58"/>
          <p:cNvSpPr txBox="1"/>
          <p:nvPr/>
        </p:nvSpPr>
        <p:spPr>
          <a:xfrm>
            <a:off x="6934199" y="4980802"/>
            <a:ext cx="624841" cy="276999"/>
          </a:xfrm>
          <a:prstGeom prst="rect">
            <a:avLst/>
          </a:prstGeom>
          <a:noFill/>
        </p:spPr>
        <p:txBody>
          <a:bodyPr wrap="square" rtlCol="0">
            <a:spAutoFit/>
          </a:bodyPr>
          <a:lstStyle/>
          <a:p>
            <a:r>
              <a:rPr lang="en-US" sz="1200" b="1" dirty="0">
                <a:solidFill>
                  <a:prstClr val="black"/>
                </a:solidFill>
              </a:rPr>
              <a:t>Person</a:t>
            </a:r>
          </a:p>
        </p:txBody>
      </p:sp>
      <p:cxnSp>
        <p:nvCxnSpPr>
          <p:cNvPr id="60" name="Straight Arrow Connector 59"/>
          <p:cNvCxnSpPr>
            <a:endCxn id="45" idx="2"/>
          </p:cNvCxnSpPr>
          <p:nvPr/>
        </p:nvCxnSpPr>
        <p:spPr>
          <a:xfrm>
            <a:off x="4724399" y="4605339"/>
            <a:ext cx="2286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2"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110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1766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4" grpId="0" animBg="1"/>
      <p:bldP spid="45" grpId="0" animBg="1"/>
      <p:bldP spid="47" grpId="0" animBg="1"/>
      <p:bldP spid="53" grpId="0" animBg="1"/>
      <p:bldP spid="57" grpId="0"/>
      <p:bldP spid="58" grpId="0"/>
      <p:bldP spid="5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038600" y="1657350"/>
            <a:ext cx="4876800" cy="8572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prstClr val="black"/>
              </a:solidFill>
            </a:endParaRPr>
          </a:p>
        </p:txBody>
      </p:sp>
      <p:sp>
        <p:nvSpPr>
          <p:cNvPr id="4" name="Rectangle 5"/>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8" name="Rounded Rectangle 7"/>
          <p:cNvSpPr/>
          <p:nvPr/>
        </p:nvSpPr>
        <p:spPr>
          <a:xfrm>
            <a:off x="173357" y="1885951"/>
            <a:ext cx="2188845" cy="42862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‘Alice’-Tags-Photo</a:t>
            </a:r>
          </a:p>
        </p:txBody>
      </p:sp>
      <p:sp>
        <p:nvSpPr>
          <p:cNvPr id="10" name="Rounded Rectangle 9"/>
          <p:cNvSpPr/>
          <p:nvPr/>
        </p:nvSpPr>
        <p:spPr>
          <a:xfrm>
            <a:off x="3209925" y="2819400"/>
            <a:ext cx="2165350" cy="2857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prstClr val="black"/>
                </a:solidFill>
              </a:rPr>
              <a:t>Breadth First Search</a:t>
            </a:r>
          </a:p>
        </p:txBody>
      </p:sp>
      <p:sp>
        <p:nvSpPr>
          <p:cNvPr id="11" name="Rounded Rectangle 10"/>
          <p:cNvSpPr/>
          <p:nvPr/>
        </p:nvSpPr>
        <p:spPr>
          <a:xfrm>
            <a:off x="152400" y="4088012"/>
            <a:ext cx="2362200" cy="122693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Answer Paths:</a:t>
            </a:r>
          </a:p>
          <a:p>
            <a:r>
              <a:rPr lang="en-US" dirty="0">
                <a:solidFill>
                  <a:prstClr val="black"/>
                </a:solidFill>
              </a:rPr>
              <a:t>‘Alice’-Tags-Photo1</a:t>
            </a:r>
            <a:br>
              <a:rPr lang="en-US" dirty="0">
                <a:solidFill>
                  <a:prstClr val="black"/>
                </a:solidFill>
              </a:rPr>
            </a:br>
            <a:r>
              <a:rPr lang="en-US" dirty="0">
                <a:solidFill>
                  <a:prstClr val="black"/>
                </a:solidFill>
              </a:rPr>
              <a:t>‘Alice’-Tags-Photo8</a:t>
            </a:r>
          </a:p>
        </p:txBody>
      </p:sp>
      <p:sp>
        <p:nvSpPr>
          <p:cNvPr id="5" name="Oval 4"/>
          <p:cNvSpPr/>
          <p:nvPr/>
        </p:nvSpPr>
        <p:spPr>
          <a:xfrm>
            <a:off x="6858003" y="1843091"/>
            <a:ext cx="609599" cy="419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S2</a:t>
            </a:r>
          </a:p>
        </p:txBody>
      </p:sp>
      <p:sp>
        <p:nvSpPr>
          <p:cNvPr id="14" name="Oval 13"/>
          <p:cNvSpPr/>
          <p:nvPr/>
        </p:nvSpPr>
        <p:spPr>
          <a:xfrm>
            <a:off x="4343402" y="1843091"/>
            <a:ext cx="609599" cy="41909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S0</a:t>
            </a:r>
          </a:p>
        </p:txBody>
      </p:sp>
      <p:sp>
        <p:nvSpPr>
          <p:cNvPr id="15" name="Oval 14"/>
          <p:cNvSpPr/>
          <p:nvPr/>
        </p:nvSpPr>
        <p:spPr>
          <a:xfrm>
            <a:off x="5638803" y="1843091"/>
            <a:ext cx="609599" cy="419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S1</a:t>
            </a:r>
          </a:p>
        </p:txBody>
      </p:sp>
      <p:sp>
        <p:nvSpPr>
          <p:cNvPr id="16" name="Oval 15"/>
          <p:cNvSpPr/>
          <p:nvPr/>
        </p:nvSpPr>
        <p:spPr>
          <a:xfrm>
            <a:off x="8077203" y="1843091"/>
            <a:ext cx="609599" cy="4190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S3</a:t>
            </a:r>
          </a:p>
        </p:txBody>
      </p:sp>
      <p:sp>
        <p:nvSpPr>
          <p:cNvPr id="13" name="Right Arrow 12"/>
          <p:cNvSpPr/>
          <p:nvPr/>
        </p:nvSpPr>
        <p:spPr>
          <a:xfrm>
            <a:off x="2590800" y="1925669"/>
            <a:ext cx="1143000" cy="3634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Curved Connector 22"/>
          <p:cNvCxnSpPr>
            <a:stCxn id="14" idx="7"/>
            <a:endCxn id="15" idx="1"/>
          </p:cNvCxnSpPr>
          <p:nvPr/>
        </p:nvCxnSpPr>
        <p:spPr>
          <a:xfrm rot="5400000" flipH="1" flipV="1">
            <a:off x="5297489" y="1472290"/>
            <a:ext cx="9525" cy="864350"/>
          </a:xfrm>
          <a:prstGeom prst="curvedConnector3">
            <a:avLst>
              <a:gd name="adj1" fmla="val 2444362"/>
            </a:avLst>
          </a:prstGeom>
          <a:ln>
            <a:tailEnd type="arrow"/>
          </a:ln>
        </p:spPr>
        <p:style>
          <a:lnRef idx="1">
            <a:schemeClr val="dk1"/>
          </a:lnRef>
          <a:fillRef idx="0">
            <a:schemeClr val="dk1"/>
          </a:fillRef>
          <a:effectRef idx="0">
            <a:schemeClr val="dk1"/>
          </a:effectRef>
          <a:fontRef idx="minor">
            <a:schemeClr val="tx1"/>
          </a:fontRef>
        </p:style>
      </p:cxnSp>
      <p:cxnSp>
        <p:nvCxnSpPr>
          <p:cNvPr id="28" name="Curved Connector 27"/>
          <p:cNvCxnSpPr>
            <a:stCxn id="15" idx="7"/>
            <a:endCxn id="5" idx="0"/>
          </p:cNvCxnSpPr>
          <p:nvPr/>
        </p:nvCxnSpPr>
        <p:spPr>
          <a:xfrm rot="5400000" flipH="1" flipV="1">
            <a:off x="6630275" y="1371941"/>
            <a:ext cx="61376" cy="1003675"/>
          </a:xfrm>
          <a:prstGeom prst="curvedConnector3">
            <a:avLst>
              <a:gd name="adj1" fmla="val 379346"/>
            </a:avLst>
          </a:prstGeom>
          <a:ln>
            <a:tailEnd type="arrow"/>
          </a:ln>
        </p:spPr>
        <p:style>
          <a:lnRef idx="1">
            <a:schemeClr val="dk1"/>
          </a:lnRef>
          <a:fillRef idx="0">
            <a:schemeClr val="dk1"/>
          </a:fillRef>
          <a:effectRef idx="0">
            <a:schemeClr val="dk1"/>
          </a:effectRef>
          <a:fontRef idx="minor">
            <a:schemeClr val="tx1"/>
          </a:fontRef>
        </p:style>
      </p:cxnSp>
      <p:cxnSp>
        <p:nvCxnSpPr>
          <p:cNvPr id="31" name="Curved Connector 30"/>
          <p:cNvCxnSpPr>
            <a:stCxn id="5" idx="7"/>
            <a:endCxn id="16" idx="1"/>
          </p:cNvCxnSpPr>
          <p:nvPr/>
        </p:nvCxnSpPr>
        <p:spPr>
          <a:xfrm rot="5400000" flipH="1" flipV="1">
            <a:off x="7773989" y="1510392"/>
            <a:ext cx="9525" cy="788149"/>
          </a:xfrm>
          <a:prstGeom prst="curvedConnector3">
            <a:avLst>
              <a:gd name="adj1" fmla="val 2444362"/>
            </a:avLst>
          </a:prstGeom>
          <a:ln>
            <a:tailEnd type="arrow"/>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5029201" y="1475602"/>
            <a:ext cx="600493" cy="276999"/>
          </a:xfrm>
          <a:prstGeom prst="rect">
            <a:avLst/>
          </a:prstGeom>
          <a:noFill/>
        </p:spPr>
        <p:txBody>
          <a:bodyPr wrap="square" rtlCol="0">
            <a:spAutoFit/>
          </a:bodyPr>
          <a:lstStyle/>
          <a:p>
            <a:r>
              <a:rPr lang="en-US" sz="1200" b="1" dirty="0">
                <a:solidFill>
                  <a:prstClr val="black"/>
                </a:solidFill>
              </a:rPr>
              <a:t>‘Alice’</a:t>
            </a:r>
          </a:p>
        </p:txBody>
      </p:sp>
      <p:sp>
        <p:nvSpPr>
          <p:cNvPr id="35" name="TextBox 34"/>
          <p:cNvSpPr txBox="1"/>
          <p:nvPr/>
        </p:nvSpPr>
        <p:spPr>
          <a:xfrm>
            <a:off x="6278880" y="1493046"/>
            <a:ext cx="716280" cy="276999"/>
          </a:xfrm>
          <a:prstGeom prst="rect">
            <a:avLst/>
          </a:prstGeom>
          <a:noFill/>
        </p:spPr>
        <p:txBody>
          <a:bodyPr wrap="square" rtlCol="0">
            <a:spAutoFit/>
          </a:bodyPr>
          <a:lstStyle/>
          <a:p>
            <a:r>
              <a:rPr lang="en-US" sz="1200" b="1" dirty="0">
                <a:solidFill>
                  <a:prstClr val="black"/>
                </a:solidFill>
              </a:rPr>
              <a:t>Tags</a:t>
            </a:r>
          </a:p>
        </p:txBody>
      </p:sp>
      <p:sp>
        <p:nvSpPr>
          <p:cNvPr id="36" name="TextBox 35"/>
          <p:cNvSpPr txBox="1"/>
          <p:nvPr/>
        </p:nvSpPr>
        <p:spPr>
          <a:xfrm>
            <a:off x="7564280" y="1485902"/>
            <a:ext cx="624841" cy="276999"/>
          </a:xfrm>
          <a:prstGeom prst="rect">
            <a:avLst/>
          </a:prstGeom>
          <a:noFill/>
        </p:spPr>
        <p:txBody>
          <a:bodyPr wrap="square" rtlCol="0">
            <a:spAutoFit/>
          </a:bodyPr>
          <a:lstStyle/>
          <a:p>
            <a:r>
              <a:rPr lang="en-US" sz="1200" b="1" dirty="0">
                <a:solidFill>
                  <a:prstClr val="black"/>
                </a:solidFill>
              </a:rPr>
              <a:t>Photo</a:t>
            </a:r>
          </a:p>
        </p:txBody>
      </p:sp>
      <p:cxnSp>
        <p:nvCxnSpPr>
          <p:cNvPr id="33" name="Straight Arrow Connector 32"/>
          <p:cNvCxnSpPr>
            <a:endCxn id="14" idx="2"/>
          </p:cNvCxnSpPr>
          <p:nvPr/>
        </p:nvCxnSpPr>
        <p:spPr>
          <a:xfrm>
            <a:off x="4114800" y="2052640"/>
            <a:ext cx="2286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9" name="Right Arrow 38"/>
          <p:cNvSpPr/>
          <p:nvPr/>
        </p:nvSpPr>
        <p:spPr>
          <a:xfrm rot="5400000">
            <a:off x="6248400" y="2500884"/>
            <a:ext cx="457200" cy="4846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ight Arrow 40"/>
          <p:cNvSpPr/>
          <p:nvPr/>
        </p:nvSpPr>
        <p:spPr>
          <a:xfrm flipH="1">
            <a:off x="2590800" y="4572000"/>
            <a:ext cx="1219200" cy="3634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609" name="Picture 9" descr="C:\Users\t-melsay\Desktop\200px-False_X_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5713" y="2849762"/>
            <a:ext cx="266201" cy="228599"/>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1"/>
          <p:cNvSpPr>
            <a:spLocks noGrp="1"/>
          </p:cNvSpPr>
          <p:nvPr>
            <p:ph type="title"/>
          </p:nvPr>
        </p:nvSpPr>
        <p:spPr>
          <a:xfrm>
            <a:off x="457200" y="304800"/>
            <a:ext cx="8229600" cy="857250"/>
          </a:xfrm>
        </p:spPr>
        <p:txBody>
          <a:bodyPr>
            <a:normAutofit/>
          </a:bodyPr>
          <a:lstStyle/>
          <a:p>
            <a:r>
              <a:rPr lang="en-US" dirty="0" smtClean="0"/>
              <a:t>Centralized Query Execution</a:t>
            </a:r>
            <a:endParaRPr lang="en-US" dirty="0"/>
          </a:p>
        </p:txBody>
      </p:sp>
      <p:graphicFrame>
        <p:nvGraphicFramePr>
          <p:cNvPr id="7" name="Object 6"/>
          <p:cNvGraphicFramePr>
            <a:graphicFrameLocks noChangeAspect="1"/>
          </p:cNvGraphicFramePr>
          <p:nvPr>
            <p:extLst/>
          </p:nvPr>
        </p:nvGraphicFramePr>
        <p:xfrm>
          <a:off x="5029200" y="2338676"/>
          <a:ext cx="3657600" cy="3498671"/>
        </p:xfrm>
        <a:graphic>
          <a:graphicData uri="http://schemas.openxmlformats.org/presentationml/2006/ole">
            <mc:AlternateContent xmlns:mc="http://schemas.openxmlformats.org/markup-compatibility/2006">
              <mc:Choice xmlns:v="urn:schemas-microsoft-com:vml" Requires="v">
                <p:oleObj spid="_x0000_s269341" name="Visio" r:id="rId5" imgW="6609613" imgH="6560766" progId="Visio.Drawing.11">
                  <p:embed/>
                </p:oleObj>
              </mc:Choice>
              <mc:Fallback>
                <p:oleObj name="Visio" r:id="rId5" imgW="6609613" imgH="656076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338676"/>
                        <a:ext cx="3657600" cy="34986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9" name="Picture 8" descr="C:\Users\t-melsay\Desktop\CheckMa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7089" y="2569964"/>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t-melsay\Desktop\200px-False_X_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5714" y="3192661"/>
            <a:ext cx="266201" cy="2285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C:\Users\t-melsay\Desktop\200px-False_X_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9904" y="3306960"/>
            <a:ext cx="266201" cy="22859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C:\Users\t-melsay\Desktop\200px-False_X_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1179" y="3301005"/>
            <a:ext cx="266201" cy="2285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Users\t-melsay\Desktop\CheckMa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6212" y="2884289"/>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C:\Users\t-melsay\Desktop\CheckMa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6212" y="3162298"/>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C:\Users\t-melsay\Desktop\CheckMa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7751" y="3027164"/>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C:\Users\t-melsay\Desktop\CheckMa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7750" y="3581400"/>
            <a:ext cx="180975" cy="289322"/>
          </a:xfrm>
          <a:prstGeom prst="rect">
            <a:avLst/>
          </a:prstGeom>
          <a:noFill/>
          <a:extLst>
            <a:ext uri="{909E8E84-426E-40DD-AFC4-6F175D3DCCD1}">
              <a14:hiddenFill xmlns:a14="http://schemas.microsoft.com/office/drawing/2010/main">
                <a:solidFill>
                  <a:srgbClr val="FFFFFF"/>
                </a:solidFill>
              </a14:hiddenFill>
            </a:ext>
          </a:extLst>
        </p:spPr>
      </p:pic>
      <p:sp>
        <p:nvSpPr>
          <p:cNvPr id="34"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111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53052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60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5" grpId="0" animBg="1"/>
      <p:bldP spid="14" grpId="0" animBg="1"/>
      <p:bldP spid="15" grpId="0" animBg="1"/>
      <p:bldP spid="16" grpId="0" animBg="1"/>
      <p:bldP spid="13" grpId="0" animBg="1"/>
      <p:bldP spid="30" grpId="0"/>
      <p:bldP spid="35" grpId="0"/>
      <p:bldP spid="36" grpId="0"/>
      <p:bldP spid="39" grpId="0" animBg="1"/>
      <p:bldP spid="4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7" name="Object 6"/>
          <p:cNvGraphicFramePr>
            <a:graphicFrameLocks noChangeAspect="1"/>
          </p:cNvGraphicFramePr>
          <p:nvPr>
            <p:extLst/>
          </p:nvPr>
        </p:nvGraphicFramePr>
        <p:xfrm>
          <a:off x="5791201" y="2133600"/>
          <a:ext cx="3165979" cy="3028412"/>
        </p:xfrm>
        <a:graphic>
          <a:graphicData uri="http://schemas.openxmlformats.org/presentationml/2006/ole">
            <mc:AlternateContent xmlns:mc="http://schemas.openxmlformats.org/markup-compatibility/2006">
              <mc:Choice xmlns:v="urn:schemas-microsoft-com:vml" Requires="v">
                <p:oleObj spid="_x0000_s270365" name="Visio" r:id="rId4" imgW="6609613" imgH="6560766" progId="Visio.Drawing.11">
                  <p:embed/>
                </p:oleObj>
              </mc:Choice>
              <mc:Fallback>
                <p:oleObj name="Visio" r:id="rId4" imgW="6609613" imgH="656076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1" y="2133600"/>
                        <a:ext cx="3165979" cy="3028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Freeform 26"/>
          <p:cNvSpPr/>
          <p:nvPr/>
        </p:nvSpPr>
        <p:spPr>
          <a:xfrm>
            <a:off x="6865326" y="2178808"/>
            <a:ext cx="1310579" cy="3355559"/>
          </a:xfrm>
          <a:custGeom>
            <a:avLst/>
            <a:gdLst>
              <a:gd name="connsiteX0" fmla="*/ 1310579 w 1310579"/>
              <a:gd name="connsiteY0" fmla="*/ 0 h 3309774"/>
              <a:gd name="connsiteX1" fmla="*/ 1051271 w 1310579"/>
              <a:gd name="connsiteY1" fmla="*/ 736979 h 3309774"/>
              <a:gd name="connsiteX2" fmla="*/ 716901 w 1310579"/>
              <a:gd name="connsiteY2" fmla="*/ 1071349 h 3309774"/>
              <a:gd name="connsiteX3" fmla="*/ 102752 w 1310579"/>
              <a:gd name="connsiteY3" fmla="*/ 2374711 h 3309774"/>
              <a:gd name="connsiteX4" fmla="*/ 7217 w 1310579"/>
              <a:gd name="connsiteY4" fmla="*/ 3227696 h 3309774"/>
              <a:gd name="connsiteX5" fmla="*/ 14041 w 1310579"/>
              <a:gd name="connsiteY5" fmla="*/ 3227696 h 33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79" h="3309774">
                <a:moveTo>
                  <a:pt x="1310579" y="0"/>
                </a:moveTo>
                <a:cubicBezTo>
                  <a:pt x="1230398" y="279210"/>
                  <a:pt x="1150217" y="558421"/>
                  <a:pt x="1051271" y="736979"/>
                </a:cubicBezTo>
                <a:cubicBezTo>
                  <a:pt x="952325" y="915537"/>
                  <a:pt x="874987" y="798394"/>
                  <a:pt x="716901" y="1071349"/>
                </a:cubicBezTo>
                <a:cubicBezTo>
                  <a:pt x="558815" y="1344304"/>
                  <a:pt x="221033" y="2015320"/>
                  <a:pt x="102752" y="2374711"/>
                </a:cubicBezTo>
                <a:cubicBezTo>
                  <a:pt x="-15529" y="2734102"/>
                  <a:pt x="22002" y="3085532"/>
                  <a:pt x="7217" y="3227696"/>
                </a:cubicBezTo>
                <a:cubicBezTo>
                  <a:pt x="-7568" y="3369860"/>
                  <a:pt x="3236" y="3298778"/>
                  <a:pt x="14041" y="3227696"/>
                </a:cubicBezTo>
              </a:path>
            </a:pathLst>
          </a:cu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8" name="TextBox 67"/>
          <p:cNvSpPr txBox="1"/>
          <p:nvPr/>
        </p:nvSpPr>
        <p:spPr>
          <a:xfrm>
            <a:off x="7771623" y="5149334"/>
            <a:ext cx="1188467" cy="369332"/>
          </a:xfrm>
          <a:prstGeom prst="rect">
            <a:avLst/>
          </a:prstGeom>
          <a:noFill/>
        </p:spPr>
        <p:txBody>
          <a:bodyPr wrap="none" rtlCol="0">
            <a:spAutoFit/>
          </a:bodyPr>
          <a:lstStyle/>
          <a:p>
            <a:r>
              <a:rPr lang="en-US" b="1" dirty="0">
                <a:solidFill>
                  <a:prstClr val="black"/>
                </a:solidFill>
              </a:rPr>
              <a:t>Partition 2</a:t>
            </a:r>
          </a:p>
        </p:txBody>
      </p:sp>
      <p:sp>
        <p:nvSpPr>
          <p:cNvPr id="92" name="TextBox 91"/>
          <p:cNvSpPr txBox="1"/>
          <p:nvPr/>
        </p:nvSpPr>
        <p:spPr>
          <a:xfrm>
            <a:off x="6613236" y="2133600"/>
            <a:ext cx="1188467" cy="369332"/>
          </a:xfrm>
          <a:prstGeom prst="rect">
            <a:avLst/>
          </a:prstGeom>
          <a:noFill/>
        </p:spPr>
        <p:txBody>
          <a:bodyPr wrap="none" rtlCol="0">
            <a:spAutoFit/>
          </a:bodyPr>
          <a:lstStyle/>
          <a:p>
            <a:r>
              <a:rPr lang="en-US" b="1" dirty="0">
                <a:solidFill>
                  <a:prstClr val="black"/>
                </a:solidFill>
              </a:rPr>
              <a:t>Partition 1</a:t>
            </a:r>
          </a:p>
        </p:txBody>
      </p:sp>
      <p:sp>
        <p:nvSpPr>
          <p:cNvPr id="10" name="Rounded Rectangle 9"/>
          <p:cNvSpPr/>
          <p:nvPr/>
        </p:nvSpPr>
        <p:spPr>
          <a:xfrm>
            <a:off x="2982520" y="1628776"/>
            <a:ext cx="3418280" cy="27622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‘Alice’-Tags-Photo-Tags-’Bob’</a:t>
            </a:r>
          </a:p>
        </p:txBody>
      </p:sp>
      <p:sp>
        <p:nvSpPr>
          <p:cNvPr id="11" name="Title 1"/>
          <p:cNvSpPr>
            <a:spLocks noGrp="1"/>
          </p:cNvSpPr>
          <p:nvPr>
            <p:ph type="title"/>
          </p:nvPr>
        </p:nvSpPr>
        <p:spPr>
          <a:xfrm>
            <a:off x="457200" y="152400"/>
            <a:ext cx="8229600" cy="666750"/>
          </a:xfrm>
        </p:spPr>
        <p:txBody>
          <a:bodyPr>
            <a:normAutofit/>
          </a:bodyPr>
          <a:lstStyle/>
          <a:p>
            <a:r>
              <a:rPr lang="en-US" sz="3200" dirty="0"/>
              <a:t>Distributed</a:t>
            </a:r>
            <a:r>
              <a:rPr lang="en-US" sz="2800" dirty="0"/>
              <a:t> Query Execution</a:t>
            </a:r>
          </a:p>
        </p:txBody>
      </p:sp>
      <p:sp>
        <p:nvSpPr>
          <p:cNvPr id="12"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112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3" name="Picture 6"/>
          <p:cNvPicPr>
            <a:picLocks noChangeAspect="1" noChangeArrowheads="1"/>
          </p:cNvPicPr>
          <p:nvPr/>
        </p:nvPicPr>
        <p:blipFill>
          <a:blip r:embed="rId6" cstate="print"/>
          <a:srcRect/>
          <a:stretch>
            <a:fillRect/>
          </a:stretch>
        </p:blipFill>
        <p:spPr bwMode="auto">
          <a:xfrm>
            <a:off x="7310765" y="0"/>
            <a:ext cx="1833235" cy="476250"/>
          </a:xfrm>
          <a:prstGeom prst="rect">
            <a:avLst/>
          </a:prstGeom>
          <a:noFill/>
          <a:ln w="9525">
            <a:noFill/>
            <a:miter lim="800000"/>
            <a:headEnd/>
            <a:tailEnd/>
          </a:ln>
        </p:spPr>
      </p:pic>
      <p:pic>
        <p:nvPicPr>
          <p:cNvPr id="14" name="Picture 11" descr="C:\Users\arijit\Desktop\microsoft-research.gif"/>
          <p:cNvPicPr>
            <a:picLocks noChangeAspect="1" noChangeArrowheads="1"/>
          </p:cNvPicPr>
          <p:nvPr/>
        </p:nvPicPr>
        <p:blipFill>
          <a:blip r:embed="rId7"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49213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8" grpId="0"/>
      <p:bldP spid="9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8" name="Rounded Rectangle 7"/>
          <p:cNvSpPr/>
          <p:nvPr/>
        </p:nvSpPr>
        <p:spPr>
          <a:xfrm>
            <a:off x="2982520" y="1628776"/>
            <a:ext cx="3418280" cy="27622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‘Alice’-Tags-Photo-Tags-‘Bob’</a:t>
            </a:r>
          </a:p>
        </p:txBody>
      </p:sp>
      <p:sp>
        <p:nvSpPr>
          <p:cNvPr id="5" name="Oval 4"/>
          <p:cNvSpPr/>
          <p:nvPr/>
        </p:nvSpPr>
        <p:spPr>
          <a:xfrm>
            <a:off x="4764208" y="3414711"/>
            <a:ext cx="609599" cy="419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S2</a:t>
            </a:r>
          </a:p>
        </p:txBody>
      </p:sp>
      <p:sp>
        <p:nvSpPr>
          <p:cNvPr id="14" name="Oval 13"/>
          <p:cNvSpPr/>
          <p:nvPr/>
        </p:nvSpPr>
        <p:spPr>
          <a:xfrm>
            <a:off x="4724402" y="2057401"/>
            <a:ext cx="609599" cy="41909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S0</a:t>
            </a:r>
          </a:p>
        </p:txBody>
      </p:sp>
      <p:sp>
        <p:nvSpPr>
          <p:cNvPr id="15" name="Oval 14"/>
          <p:cNvSpPr/>
          <p:nvPr/>
        </p:nvSpPr>
        <p:spPr>
          <a:xfrm>
            <a:off x="4744874" y="2748602"/>
            <a:ext cx="609599" cy="419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S1</a:t>
            </a:r>
          </a:p>
        </p:txBody>
      </p:sp>
      <p:sp>
        <p:nvSpPr>
          <p:cNvPr id="16" name="Oval 15"/>
          <p:cNvSpPr/>
          <p:nvPr/>
        </p:nvSpPr>
        <p:spPr>
          <a:xfrm>
            <a:off x="4772169" y="4024311"/>
            <a:ext cx="609599" cy="41909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S3</a:t>
            </a:r>
          </a:p>
        </p:txBody>
      </p:sp>
      <p:cxnSp>
        <p:nvCxnSpPr>
          <p:cNvPr id="23" name="Curved Connector 22"/>
          <p:cNvCxnSpPr/>
          <p:nvPr/>
        </p:nvCxnSpPr>
        <p:spPr>
          <a:xfrm rot="5400000">
            <a:off x="4910228" y="2496309"/>
            <a:ext cx="333478" cy="195054"/>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28" name="Curved Connector 27"/>
          <p:cNvCxnSpPr>
            <a:stCxn id="15" idx="5"/>
            <a:endCxn id="5" idx="0"/>
          </p:cNvCxnSpPr>
          <p:nvPr/>
        </p:nvCxnSpPr>
        <p:spPr>
          <a:xfrm rot="5400000">
            <a:off x="5012910" y="3162423"/>
            <a:ext cx="308386" cy="196191"/>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31" name="Curved Connector 30"/>
          <p:cNvCxnSpPr>
            <a:stCxn id="5" idx="5"/>
            <a:endCxn id="16" idx="1"/>
          </p:cNvCxnSpPr>
          <p:nvPr/>
        </p:nvCxnSpPr>
        <p:spPr>
          <a:xfrm rot="5400000">
            <a:off x="4916362" y="3717514"/>
            <a:ext cx="313253" cy="42309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5257239" y="2455337"/>
            <a:ext cx="602763" cy="276999"/>
          </a:xfrm>
          <a:prstGeom prst="rect">
            <a:avLst/>
          </a:prstGeom>
          <a:noFill/>
        </p:spPr>
        <p:txBody>
          <a:bodyPr wrap="square" rtlCol="0">
            <a:spAutoFit/>
          </a:bodyPr>
          <a:lstStyle/>
          <a:p>
            <a:r>
              <a:rPr lang="en-US" sz="1200" b="1" dirty="0">
                <a:solidFill>
                  <a:prstClr val="black"/>
                </a:solidFill>
              </a:rPr>
              <a:t>‘Alice’</a:t>
            </a:r>
          </a:p>
        </p:txBody>
      </p:sp>
      <p:sp>
        <p:nvSpPr>
          <p:cNvPr id="35" name="TextBox 34"/>
          <p:cNvSpPr txBox="1"/>
          <p:nvPr/>
        </p:nvSpPr>
        <p:spPr>
          <a:xfrm>
            <a:off x="5257238" y="3100675"/>
            <a:ext cx="716280" cy="276999"/>
          </a:xfrm>
          <a:prstGeom prst="rect">
            <a:avLst/>
          </a:prstGeom>
          <a:noFill/>
        </p:spPr>
        <p:txBody>
          <a:bodyPr wrap="square" rtlCol="0">
            <a:spAutoFit/>
          </a:bodyPr>
          <a:lstStyle/>
          <a:p>
            <a:r>
              <a:rPr lang="en-US" sz="1200" b="1" dirty="0">
                <a:solidFill>
                  <a:prstClr val="black"/>
                </a:solidFill>
              </a:rPr>
              <a:t>Tags</a:t>
            </a:r>
          </a:p>
        </p:txBody>
      </p:sp>
      <p:sp>
        <p:nvSpPr>
          <p:cNvPr id="36" name="TextBox 35"/>
          <p:cNvSpPr txBox="1"/>
          <p:nvPr/>
        </p:nvSpPr>
        <p:spPr>
          <a:xfrm>
            <a:off x="5257801" y="3772433"/>
            <a:ext cx="624841" cy="276999"/>
          </a:xfrm>
          <a:prstGeom prst="rect">
            <a:avLst/>
          </a:prstGeom>
          <a:noFill/>
        </p:spPr>
        <p:txBody>
          <a:bodyPr wrap="square" rtlCol="0">
            <a:spAutoFit/>
          </a:bodyPr>
          <a:lstStyle/>
          <a:p>
            <a:r>
              <a:rPr lang="en-US" sz="1200" b="1" dirty="0">
                <a:solidFill>
                  <a:prstClr val="black"/>
                </a:solidFill>
              </a:rPr>
              <a:t>Photo</a:t>
            </a:r>
          </a:p>
        </p:txBody>
      </p:sp>
      <p:cxnSp>
        <p:nvCxnSpPr>
          <p:cNvPr id="33" name="Straight Arrow Connector 32"/>
          <p:cNvCxnSpPr>
            <a:endCxn id="14" idx="2"/>
          </p:cNvCxnSpPr>
          <p:nvPr/>
        </p:nvCxnSpPr>
        <p:spPr>
          <a:xfrm>
            <a:off x="4495800" y="2266950"/>
            <a:ext cx="2286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8" name="Title 1"/>
          <p:cNvSpPr>
            <a:spLocks noGrp="1"/>
          </p:cNvSpPr>
          <p:nvPr>
            <p:ph type="title"/>
          </p:nvPr>
        </p:nvSpPr>
        <p:spPr>
          <a:xfrm>
            <a:off x="457200" y="152400"/>
            <a:ext cx="8229600" cy="666750"/>
          </a:xfrm>
        </p:spPr>
        <p:txBody>
          <a:bodyPr>
            <a:normAutofit/>
          </a:bodyPr>
          <a:lstStyle/>
          <a:p>
            <a:r>
              <a:rPr lang="en-US" sz="3200" dirty="0"/>
              <a:t>Distributed</a:t>
            </a:r>
            <a:r>
              <a:rPr lang="en-US" sz="2800" dirty="0"/>
              <a:t> Query Execution</a:t>
            </a:r>
          </a:p>
        </p:txBody>
      </p:sp>
      <p:graphicFrame>
        <p:nvGraphicFramePr>
          <p:cNvPr id="7" name="Object 6"/>
          <p:cNvGraphicFramePr>
            <a:graphicFrameLocks noChangeAspect="1"/>
          </p:cNvGraphicFramePr>
          <p:nvPr>
            <p:extLst/>
          </p:nvPr>
        </p:nvGraphicFramePr>
        <p:xfrm>
          <a:off x="5791201" y="2133600"/>
          <a:ext cx="3165979" cy="3028412"/>
        </p:xfrm>
        <a:graphic>
          <a:graphicData uri="http://schemas.openxmlformats.org/presentationml/2006/ole">
            <mc:AlternateContent xmlns:mc="http://schemas.openxmlformats.org/markup-compatibility/2006">
              <mc:Choice xmlns:v="urn:schemas-microsoft-com:vml" Requires="v">
                <p:oleObj spid="_x0000_s271389" name="Visio" r:id="rId4" imgW="6609613" imgH="6560766" progId="Visio.Drawing.11">
                  <p:embed/>
                </p:oleObj>
              </mc:Choice>
              <mc:Fallback>
                <p:oleObj name="Visio" r:id="rId4" imgW="6609613" imgH="656076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1" y="2133600"/>
                        <a:ext cx="3165979" cy="3028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792641" y="4672012"/>
            <a:ext cx="609599" cy="419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S4</a:t>
            </a:r>
          </a:p>
        </p:txBody>
      </p:sp>
      <p:sp>
        <p:nvSpPr>
          <p:cNvPr id="45" name="Oval 44"/>
          <p:cNvSpPr/>
          <p:nvPr/>
        </p:nvSpPr>
        <p:spPr>
          <a:xfrm>
            <a:off x="4800602" y="5281612"/>
            <a:ext cx="609599" cy="4190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S5</a:t>
            </a:r>
          </a:p>
        </p:txBody>
      </p:sp>
      <p:cxnSp>
        <p:nvCxnSpPr>
          <p:cNvPr id="47" name="Curved Connector 46"/>
          <p:cNvCxnSpPr>
            <a:stCxn id="44" idx="5"/>
            <a:endCxn id="45" idx="1"/>
          </p:cNvCxnSpPr>
          <p:nvPr/>
        </p:nvCxnSpPr>
        <p:spPr>
          <a:xfrm rot="5400000">
            <a:off x="4944795" y="4974815"/>
            <a:ext cx="313253" cy="42309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48" name="Curved Connector 47"/>
          <p:cNvCxnSpPr>
            <a:stCxn id="16" idx="5"/>
            <a:endCxn id="44" idx="0"/>
          </p:cNvCxnSpPr>
          <p:nvPr/>
        </p:nvCxnSpPr>
        <p:spPr>
          <a:xfrm rot="5400000">
            <a:off x="5049978" y="4429497"/>
            <a:ext cx="289978" cy="195053"/>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53" name="TextBox 52"/>
          <p:cNvSpPr txBox="1"/>
          <p:nvPr/>
        </p:nvSpPr>
        <p:spPr>
          <a:xfrm>
            <a:off x="5303520" y="4443410"/>
            <a:ext cx="716280" cy="276999"/>
          </a:xfrm>
          <a:prstGeom prst="rect">
            <a:avLst/>
          </a:prstGeom>
          <a:noFill/>
        </p:spPr>
        <p:txBody>
          <a:bodyPr wrap="square" rtlCol="0">
            <a:spAutoFit/>
          </a:bodyPr>
          <a:lstStyle/>
          <a:p>
            <a:r>
              <a:rPr lang="en-US" sz="1200" b="1" dirty="0">
                <a:solidFill>
                  <a:prstClr val="black"/>
                </a:solidFill>
              </a:rPr>
              <a:t>Tags</a:t>
            </a:r>
          </a:p>
        </p:txBody>
      </p:sp>
      <p:sp>
        <p:nvSpPr>
          <p:cNvPr id="54" name="TextBox 53"/>
          <p:cNvSpPr txBox="1"/>
          <p:nvPr/>
        </p:nvSpPr>
        <p:spPr>
          <a:xfrm>
            <a:off x="5341494" y="5057143"/>
            <a:ext cx="624841" cy="276999"/>
          </a:xfrm>
          <a:prstGeom prst="rect">
            <a:avLst/>
          </a:prstGeom>
          <a:noFill/>
        </p:spPr>
        <p:txBody>
          <a:bodyPr wrap="square" rtlCol="0">
            <a:spAutoFit/>
          </a:bodyPr>
          <a:lstStyle/>
          <a:p>
            <a:r>
              <a:rPr lang="en-US" sz="1200" b="1" dirty="0">
                <a:solidFill>
                  <a:prstClr val="black"/>
                </a:solidFill>
              </a:rPr>
              <a:t>‘Bob’</a:t>
            </a:r>
          </a:p>
        </p:txBody>
      </p:sp>
      <p:sp>
        <p:nvSpPr>
          <p:cNvPr id="27" name="Freeform 26"/>
          <p:cNvSpPr/>
          <p:nvPr/>
        </p:nvSpPr>
        <p:spPr>
          <a:xfrm>
            <a:off x="6865326" y="2178808"/>
            <a:ext cx="1310579" cy="3355559"/>
          </a:xfrm>
          <a:custGeom>
            <a:avLst/>
            <a:gdLst>
              <a:gd name="connsiteX0" fmla="*/ 1310579 w 1310579"/>
              <a:gd name="connsiteY0" fmla="*/ 0 h 3309774"/>
              <a:gd name="connsiteX1" fmla="*/ 1051271 w 1310579"/>
              <a:gd name="connsiteY1" fmla="*/ 736979 h 3309774"/>
              <a:gd name="connsiteX2" fmla="*/ 716901 w 1310579"/>
              <a:gd name="connsiteY2" fmla="*/ 1071349 h 3309774"/>
              <a:gd name="connsiteX3" fmla="*/ 102752 w 1310579"/>
              <a:gd name="connsiteY3" fmla="*/ 2374711 h 3309774"/>
              <a:gd name="connsiteX4" fmla="*/ 7217 w 1310579"/>
              <a:gd name="connsiteY4" fmla="*/ 3227696 h 3309774"/>
              <a:gd name="connsiteX5" fmla="*/ 14041 w 1310579"/>
              <a:gd name="connsiteY5" fmla="*/ 3227696 h 33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79" h="3309774">
                <a:moveTo>
                  <a:pt x="1310579" y="0"/>
                </a:moveTo>
                <a:cubicBezTo>
                  <a:pt x="1230398" y="279210"/>
                  <a:pt x="1150217" y="558421"/>
                  <a:pt x="1051271" y="736979"/>
                </a:cubicBezTo>
                <a:cubicBezTo>
                  <a:pt x="952325" y="915537"/>
                  <a:pt x="874987" y="798394"/>
                  <a:pt x="716901" y="1071349"/>
                </a:cubicBezTo>
                <a:cubicBezTo>
                  <a:pt x="558815" y="1344304"/>
                  <a:pt x="221033" y="2015320"/>
                  <a:pt x="102752" y="2374711"/>
                </a:cubicBezTo>
                <a:cubicBezTo>
                  <a:pt x="-15529" y="2734102"/>
                  <a:pt x="22002" y="3085532"/>
                  <a:pt x="7217" y="3227696"/>
                </a:cubicBezTo>
                <a:cubicBezTo>
                  <a:pt x="-7568" y="3369860"/>
                  <a:pt x="3236" y="3298778"/>
                  <a:pt x="14041" y="3227696"/>
                </a:cubicBezTo>
              </a:path>
            </a:pathLst>
          </a:cu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9" name="Oval 28"/>
          <p:cNvSpPr/>
          <p:nvPr/>
        </p:nvSpPr>
        <p:spPr>
          <a:xfrm>
            <a:off x="1524000" y="2476500"/>
            <a:ext cx="457200" cy="419279"/>
          </a:xfrm>
          <a:prstGeom prst="ellipse">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800" dirty="0">
                <a:solidFill>
                  <a:prstClr val="black"/>
                </a:solidFill>
              </a:rPr>
              <a:t>Alice</a:t>
            </a:r>
          </a:p>
        </p:txBody>
      </p:sp>
      <p:cxnSp>
        <p:nvCxnSpPr>
          <p:cNvPr id="55" name="Straight Connector 54"/>
          <p:cNvCxnSpPr/>
          <p:nvPr/>
        </p:nvCxnSpPr>
        <p:spPr>
          <a:xfrm>
            <a:off x="2575559" y="2057400"/>
            <a:ext cx="0" cy="3962400"/>
          </a:xfrm>
          <a:prstGeom prst="line">
            <a:avLst/>
          </a:prstGeom>
          <a:ln/>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a:off x="609600" y="3276600"/>
            <a:ext cx="4953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09600" y="4572000"/>
            <a:ext cx="4953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2895600" y="3664684"/>
            <a:ext cx="457200" cy="450116"/>
          </a:xfrm>
          <a:prstGeom prst="ellipse">
            <a:avLst/>
          </a:prstGeom>
          <a:solidFill>
            <a:schemeClr val="tx2"/>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prstClr val="white"/>
                </a:solidFill>
              </a:rPr>
              <a:t>Photo1</a:t>
            </a:r>
          </a:p>
        </p:txBody>
      </p:sp>
      <p:sp>
        <p:nvSpPr>
          <p:cNvPr id="63" name="Oval 62"/>
          <p:cNvSpPr/>
          <p:nvPr/>
        </p:nvSpPr>
        <p:spPr>
          <a:xfrm>
            <a:off x="3444595" y="3664684"/>
            <a:ext cx="457200" cy="450116"/>
          </a:xfrm>
          <a:prstGeom prst="ellipse">
            <a:avLst/>
          </a:prstGeom>
          <a:solidFill>
            <a:schemeClr val="tx2"/>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prstClr val="white"/>
                </a:solidFill>
              </a:rPr>
              <a:t>Photo8</a:t>
            </a:r>
          </a:p>
        </p:txBody>
      </p:sp>
      <p:sp>
        <p:nvSpPr>
          <p:cNvPr id="59" name="TextBox 58"/>
          <p:cNvSpPr txBox="1"/>
          <p:nvPr/>
        </p:nvSpPr>
        <p:spPr>
          <a:xfrm>
            <a:off x="184732" y="2363003"/>
            <a:ext cx="779765" cy="369332"/>
          </a:xfrm>
          <a:prstGeom prst="rect">
            <a:avLst/>
          </a:prstGeom>
          <a:noFill/>
        </p:spPr>
        <p:txBody>
          <a:bodyPr wrap="none" rtlCol="0">
            <a:spAutoFit/>
          </a:bodyPr>
          <a:lstStyle/>
          <a:p>
            <a:r>
              <a:rPr lang="en-US" b="1" dirty="0">
                <a:solidFill>
                  <a:prstClr val="black"/>
                </a:solidFill>
              </a:rPr>
              <a:t>Step 1</a:t>
            </a:r>
          </a:p>
        </p:txBody>
      </p:sp>
      <p:sp>
        <p:nvSpPr>
          <p:cNvPr id="65" name="TextBox 64"/>
          <p:cNvSpPr txBox="1"/>
          <p:nvPr/>
        </p:nvSpPr>
        <p:spPr>
          <a:xfrm>
            <a:off x="228601" y="3440668"/>
            <a:ext cx="779765" cy="369332"/>
          </a:xfrm>
          <a:prstGeom prst="rect">
            <a:avLst/>
          </a:prstGeom>
          <a:noFill/>
        </p:spPr>
        <p:txBody>
          <a:bodyPr wrap="none" rtlCol="0">
            <a:spAutoFit/>
          </a:bodyPr>
          <a:lstStyle/>
          <a:p>
            <a:r>
              <a:rPr lang="en-US" b="1" dirty="0">
                <a:solidFill>
                  <a:prstClr val="black"/>
                </a:solidFill>
              </a:rPr>
              <a:t>Step 2</a:t>
            </a:r>
          </a:p>
        </p:txBody>
      </p:sp>
      <p:sp>
        <p:nvSpPr>
          <p:cNvPr id="66" name="TextBox 65"/>
          <p:cNvSpPr txBox="1"/>
          <p:nvPr/>
        </p:nvSpPr>
        <p:spPr>
          <a:xfrm>
            <a:off x="228601" y="4888468"/>
            <a:ext cx="779765" cy="369332"/>
          </a:xfrm>
          <a:prstGeom prst="rect">
            <a:avLst/>
          </a:prstGeom>
          <a:noFill/>
        </p:spPr>
        <p:txBody>
          <a:bodyPr wrap="none" rtlCol="0">
            <a:spAutoFit/>
          </a:bodyPr>
          <a:lstStyle/>
          <a:p>
            <a:r>
              <a:rPr lang="en-US" b="1" dirty="0">
                <a:solidFill>
                  <a:prstClr val="black"/>
                </a:solidFill>
              </a:rPr>
              <a:t>Step 3</a:t>
            </a:r>
          </a:p>
        </p:txBody>
      </p:sp>
      <p:sp>
        <p:nvSpPr>
          <p:cNvPr id="67" name="TextBox 66"/>
          <p:cNvSpPr txBox="1"/>
          <p:nvPr/>
        </p:nvSpPr>
        <p:spPr>
          <a:xfrm>
            <a:off x="1000672" y="1916668"/>
            <a:ext cx="1188467" cy="369332"/>
          </a:xfrm>
          <a:prstGeom prst="rect">
            <a:avLst/>
          </a:prstGeom>
          <a:noFill/>
        </p:spPr>
        <p:txBody>
          <a:bodyPr wrap="none" rtlCol="0">
            <a:spAutoFit/>
          </a:bodyPr>
          <a:lstStyle/>
          <a:p>
            <a:r>
              <a:rPr lang="en-US" b="1" dirty="0">
                <a:solidFill>
                  <a:prstClr val="black"/>
                </a:solidFill>
              </a:rPr>
              <a:t>Partition 1</a:t>
            </a:r>
          </a:p>
        </p:txBody>
      </p:sp>
      <p:sp>
        <p:nvSpPr>
          <p:cNvPr id="68" name="TextBox 67"/>
          <p:cNvSpPr txBox="1"/>
          <p:nvPr/>
        </p:nvSpPr>
        <p:spPr>
          <a:xfrm>
            <a:off x="7771623" y="5149334"/>
            <a:ext cx="1188467" cy="369332"/>
          </a:xfrm>
          <a:prstGeom prst="rect">
            <a:avLst/>
          </a:prstGeom>
          <a:noFill/>
        </p:spPr>
        <p:txBody>
          <a:bodyPr wrap="none" rtlCol="0">
            <a:spAutoFit/>
          </a:bodyPr>
          <a:lstStyle/>
          <a:p>
            <a:r>
              <a:rPr lang="en-US" b="1" dirty="0">
                <a:solidFill>
                  <a:prstClr val="black"/>
                </a:solidFill>
              </a:rPr>
              <a:t>Partition 2</a:t>
            </a:r>
          </a:p>
        </p:txBody>
      </p:sp>
      <p:cxnSp>
        <p:nvCxnSpPr>
          <p:cNvPr id="25601" name="Straight Connector 25600"/>
          <p:cNvCxnSpPr>
            <a:stCxn id="29" idx="5"/>
            <a:endCxn id="62" idx="1"/>
          </p:cNvCxnSpPr>
          <p:nvPr/>
        </p:nvCxnSpPr>
        <p:spPr>
          <a:xfrm>
            <a:off x="1914245" y="2834376"/>
            <a:ext cx="1048310" cy="8962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29" idx="5"/>
            <a:endCxn id="63" idx="0"/>
          </p:cNvCxnSpPr>
          <p:nvPr/>
        </p:nvCxnSpPr>
        <p:spPr>
          <a:xfrm>
            <a:off x="1914245" y="2834376"/>
            <a:ext cx="1758950" cy="8303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352800" y="4914722"/>
            <a:ext cx="457200" cy="419279"/>
          </a:xfrm>
          <a:prstGeom prst="ellipse">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800" dirty="0">
                <a:solidFill>
                  <a:prstClr val="black"/>
                </a:solidFill>
              </a:rPr>
              <a:t>Bob</a:t>
            </a:r>
          </a:p>
        </p:txBody>
      </p:sp>
      <p:cxnSp>
        <p:nvCxnSpPr>
          <p:cNvPr id="87" name="Straight Connector 86"/>
          <p:cNvCxnSpPr>
            <a:stCxn id="86" idx="0"/>
          </p:cNvCxnSpPr>
          <p:nvPr/>
        </p:nvCxnSpPr>
        <p:spPr>
          <a:xfrm flipV="1">
            <a:off x="3581401" y="4114801"/>
            <a:ext cx="91795" cy="7999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615" name="Oval 25614"/>
          <p:cNvSpPr/>
          <p:nvPr/>
        </p:nvSpPr>
        <p:spPr>
          <a:xfrm>
            <a:off x="2514601" y="3076980"/>
            <a:ext cx="121919" cy="428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TextBox 91"/>
          <p:cNvSpPr txBox="1"/>
          <p:nvPr/>
        </p:nvSpPr>
        <p:spPr>
          <a:xfrm>
            <a:off x="6613236" y="2133600"/>
            <a:ext cx="1188467" cy="369332"/>
          </a:xfrm>
          <a:prstGeom prst="rect">
            <a:avLst/>
          </a:prstGeom>
          <a:noFill/>
        </p:spPr>
        <p:txBody>
          <a:bodyPr wrap="none" rtlCol="0">
            <a:spAutoFit/>
          </a:bodyPr>
          <a:lstStyle/>
          <a:p>
            <a:r>
              <a:rPr lang="en-US" b="1" dirty="0">
                <a:solidFill>
                  <a:prstClr val="black"/>
                </a:solidFill>
              </a:rPr>
              <a:t>Partition 1</a:t>
            </a:r>
          </a:p>
        </p:txBody>
      </p:sp>
      <p:sp>
        <p:nvSpPr>
          <p:cNvPr id="49" name="TextBox 48"/>
          <p:cNvSpPr txBox="1"/>
          <p:nvPr/>
        </p:nvSpPr>
        <p:spPr>
          <a:xfrm>
            <a:off x="2743201" y="1916668"/>
            <a:ext cx="1188467" cy="369332"/>
          </a:xfrm>
          <a:prstGeom prst="rect">
            <a:avLst/>
          </a:prstGeom>
          <a:noFill/>
        </p:spPr>
        <p:txBody>
          <a:bodyPr wrap="none" rtlCol="0">
            <a:spAutoFit/>
          </a:bodyPr>
          <a:lstStyle/>
          <a:p>
            <a:r>
              <a:rPr lang="en-US" b="1" dirty="0">
                <a:solidFill>
                  <a:prstClr val="black"/>
                </a:solidFill>
              </a:rPr>
              <a:t>Partition 2</a:t>
            </a:r>
          </a:p>
        </p:txBody>
      </p:sp>
      <p:cxnSp>
        <p:nvCxnSpPr>
          <p:cNvPr id="50" name="Straight Connector 49"/>
          <p:cNvCxnSpPr/>
          <p:nvPr/>
        </p:nvCxnSpPr>
        <p:spPr>
          <a:xfrm>
            <a:off x="4114800" y="2057400"/>
            <a:ext cx="0" cy="3962400"/>
          </a:xfrm>
          <a:prstGeom prst="line">
            <a:avLst/>
          </a:prstGeom>
          <a:ln/>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4114800" y="1905000"/>
            <a:ext cx="598434" cy="369332"/>
          </a:xfrm>
          <a:prstGeom prst="rect">
            <a:avLst/>
          </a:prstGeom>
          <a:noFill/>
        </p:spPr>
        <p:txBody>
          <a:bodyPr wrap="none" rtlCol="0">
            <a:spAutoFit/>
          </a:bodyPr>
          <a:lstStyle/>
          <a:p>
            <a:r>
              <a:rPr lang="en-US" b="1" dirty="0">
                <a:solidFill>
                  <a:prstClr val="black"/>
                </a:solidFill>
              </a:rPr>
              <a:t>FSM</a:t>
            </a:r>
          </a:p>
        </p:txBody>
      </p:sp>
      <p:pic>
        <p:nvPicPr>
          <p:cNvPr id="52"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0026" y="2301478"/>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 descr="C:\Users\t-melsay\Desktop\200px-False_X_mar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6601" y="2895602"/>
            <a:ext cx="266201" cy="22859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9" descr="C:\Users\t-melsay\Desktop\200px-False_X_mar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0791" y="2971802"/>
            <a:ext cx="266201" cy="22859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descr="C:\Users\t-melsay\Desktop\200px-False_X_mar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9600" y="3200401"/>
            <a:ext cx="266201" cy="22859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7099" y="2676525"/>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7099" y="2954534"/>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5401" y="2667000"/>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5401" y="3200400"/>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9" descr="C:\Users\t-melsay\Desktop\200px-False_X_mar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1" y="2590802"/>
            <a:ext cx="266201" cy="2285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6801" y="3673078"/>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6946" y="1339453"/>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1" y="1339453"/>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4826" y="1339453"/>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4426" y="1339453"/>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1" y="1339453"/>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1626" y="2101334"/>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3288" y="2771656"/>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1" y="3429000"/>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1" y="4038600"/>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1" y="4739878"/>
            <a:ext cx="180975" cy="28932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C:\Users\t-melsay\Desktop\Check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7826" y="5349478"/>
            <a:ext cx="180975" cy="289322"/>
          </a:xfrm>
          <a:prstGeom prst="rect">
            <a:avLst/>
          </a:prstGeom>
          <a:noFill/>
          <a:extLst>
            <a:ext uri="{909E8E84-426E-40DD-AFC4-6F175D3DCCD1}">
              <a14:hiddenFill xmlns:a14="http://schemas.microsoft.com/office/drawing/2010/main">
                <a:solidFill>
                  <a:srgbClr val="FFFFFF"/>
                </a:solidFill>
              </a14:hiddenFill>
            </a:ext>
          </a:extLst>
        </p:spPr>
      </p:pic>
      <p:sp>
        <p:nvSpPr>
          <p:cNvPr id="7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113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79" name="Picture 6"/>
          <p:cNvPicPr>
            <a:picLocks noChangeAspect="1" noChangeArrowheads="1"/>
          </p:cNvPicPr>
          <p:nvPr/>
        </p:nvPicPr>
        <p:blipFill>
          <a:blip r:embed="rId8" cstate="print"/>
          <a:srcRect/>
          <a:stretch>
            <a:fillRect/>
          </a:stretch>
        </p:blipFill>
        <p:spPr bwMode="auto">
          <a:xfrm>
            <a:off x="7310765" y="0"/>
            <a:ext cx="1833235" cy="476250"/>
          </a:xfrm>
          <a:prstGeom prst="rect">
            <a:avLst/>
          </a:prstGeom>
          <a:noFill/>
          <a:ln w="9525">
            <a:noFill/>
            <a:miter lim="800000"/>
            <a:headEnd/>
            <a:tailEnd/>
          </a:ln>
        </p:spPr>
      </p:pic>
      <p:pic>
        <p:nvPicPr>
          <p:cNvPr id="80" name="Picture 11" descr="C:\Users\arijit\Desktop\microsoft-research.gif"/>
          <p:cNvPicPr>
            <a:picLocks noChangeAspect="1" noChangeArrowheads="1"/>
          </p:cNvPicPr>
          <p:nvPr/>
        </p:nvPicPr>
        <p:blipFill>
          <a:blip r:embed="rId9"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10561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60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9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2" grpId="0" animBg="1"/>
      <p:bldP spid="63" grpId="0" animBg="1"/>
      <p:bldP spid="59" grpId="0"/>
      <p:bldP spid="65" grpId="0"/>
      <p:bldP spid="66" grpId="0"/>
      <p:bldP spid="67" grpId="0"/>
      <p:bldP spid="86" grpId="0" animBg="1"/>
      <p:bldP spid="25615" grpId="0" animBg="1"/>
      <p:bldP spid="4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Algebraic Operators</a:t>
            </a:r>
            <a:endParaRPr lang="en-US" dirty="0"/>
          </a:p>
        </p:txBody>
      </p:sp>
      <p:sp>
        <p:nvSpPr>
          <p:cNvPr id="3" name="Content Placeholder 2"/>
          <p:cNvSpPr>
            <a:spLocks noGrp="1"/>
          </p:cNvSpPr>
          <p:nvPr>
            <p:ph idx="1"/>
          </p:nvPr>
        </p:nvSpPr>
        <p:spPr>
          <a:xfrm>
            <a:off x="457200" y="1295400"/>
            <a:ext cx="8229600" cy="3371850"/>
          </a:xfrm>
          <a:ln>
            <a:noFill/>
          </a:ln>
        </p:spPr>
        <p:txBody>
          <a:bodyPr>
            <a:normAutofit/>
          </a:bodyPr>
          <a:lstStyle/>
          <a:p>
            <a:pPr marL="228600" lvl="1" indent="-342900">
              <a:buFont typeface="+mj-lt"/>
              <a:buAutoNum type="arabicPeriod"/>
            </a:pPr>
            <a:r>
              <a:rPr lang="en-US" b="1" dirty="0" smtClean="0"/>
              <a:t>Select</a:t>
            </a:r>
          </a:p>
          <a:p>
            <a:pPr marL="594360" lvl="2" indent="-342900"/>
            <a:r>
              <a:rPr lang="en-US" dirty="0" smtClean="0"/>
              <a:t>Find set of starting nodes</a:t>
            </a:r>
          </a:p>
          <a:p>
            <a:pPr marL="228600" lvl="1" indent="-342900">
              <a:buFont typeface="+mj-lt"/>
              <a:buAutoNum type="arabicPeriod"/>
            </a:pPr>
            <a:r>
              <a:rPr lang="en-US" b="1" dirty="0" smtClean="0"/>
              <a:t>Traverse</a:t>
            </a:r>
          </a:p>
          <a:p>
            <a:pPr marL="594360" lvl="2" indent="-342900"/>
            <a:r>
              <a:rPr lang="en-US" dirty="0" smtClean="0"/>
              <a:t>Traverse graph to construct paths</a:t>
            </a:r>
          </a:p>
          <a:p>
            <a:pPr marL="228600" lvl="1" indent="-342900">
              <a:buFont typeface="+mj-lt"/>
              <a:buAutoNum type="arabicPeriod"/>
            </a:pPr>
            <a:r>
              <a:rPr lang="en-US" b="1" dirty="0" smtClean="0"/>
              <a:t>Join</a:t>
            </a:r>
          </a:p>
          <a:p>
            <a:pPr marL="594360" lvl="2" indent="-342900"/>
            <a:r>
              <a:rPr lang="en-US" dirty="0" smtClean="0"/>
              <a:t>Construct longer paths</a:t>
            </a:r>
          </a:p>
        </p:txBody>
      </p:sp>
      <p:sp>
        <p:nvSpPr>
          <p:cNvPr id="5" name="Rounded Rectangle 4"/>
          <p:cNvSpPr/>
          <p:nvPr/>
        </p:nvSpPr>
        <p:spPr>
          <a:xfrm>
            <a:off x="4093844" y="3714748"/>
            <a:ext cx="4876800" cy="139065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prstClr val="black"/>
              </a:solidFill>
            </a:endParaRPr>
          </a:p>
        </p:txBody>
      </p:sp>
      <p:sp>
        <p:nvSpPr>
          <p:cNvPr id="6" name="Rounded Rectangle 5"/>
          <p:cNvSpPr/>
          <p:nvPr/>
        </p:nvSpPr>
        <p:spPr>
          <a:xfrm>
            <a:off x="228600" y="4210050"/>
            <a:ext cx="2722244" cy="42862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‘Alice’-Tags-Photo</a:t>
            </a:r>
          </a:p>
        </p:txBody>
      </p:sp>
      <p:sp>
        <p:nvSpPr>
          <p:cNvPr id="7" name="Oval 6"/>
          <p:cNvSpPr/>
          <p:nvPr/>
        </p:nvSpPr>
        <p:spPr>
          <a:xfrm>
            <a:off x="6913247" y="4167190"/>
            <a:ext cx="609599" cy="419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S2</a:t>
            </a:r>
          </a:p>
        </p:txBody>
      </p:sp>
      <p:sp>
        <p:nvSpPr>
          <p:cNvPr id="8" name="Oval 7"/>
          <p:cNvSpPr/>
          <p:nvPr/>
        </p:nvSpPr>
        <p:spPr>
          <a:xfrm>
            <a:off x="4398646" y="4167190"/>
            <a:ext cx="609599" cy="41909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S0</a:t>
            </a:r>
          </a:p>
        </p:txBody>
      </p:sp>
      <p:sp>
        <p:nvSpPr>
          <p:cNvPr id="9" name="Oval 8"/>
          <p:cNvSpPr/>
          <p:nvPr/>
        </p:nvSpPr>
        <p:spPr>
          <a:xfrm>
            <a:off x="5694047" y="4167190"/>
            <a:ext cx="609599" cy="419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S1</a:t>
            </a:r>
          </a:p>
        </p:txBody>
      </p:sp>
      <p:sp>
        <p:nvSpPr>
          <p:cNvPr id="10" name="Oval 9"/>
          <p:cNvSpPr/>
          <p:nvPr/>
        </p:nvSpPr>
        <p:spPr>
          <a:xfrm>
            <a:off x="8132447" y="4167190"/>
            <a:ext cx="609599" cy="4190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a:solidFill>
                    <a:prstClr val="black"/>
                  </a:solidFill>
                </a:ln>
                <a:solidFill>
                  <a:prstClr val="black"/>
                </a:solidFill>
              </a:rPr>
              <a:t>S3</a:t>
            </a:r>
          </a:p>
        </p:txBody>
      </p:sp>
      <p:sp>
        <p:nvSpPr>
          <p:cNvPr id="11" name="Right Arrow 10"/>
          <p:cNvSpPr/>
          <p:nvPr/>
        </p:nvSpPr>
        <p:spPr>
          <a:xfrm>
            <a:off x="3103244" y="4208526"/>
            <a:ext cx="838200" cy="3634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Curved Connector 11"/>
          <p:cNvCxnSpPr>
            <a:stCxn id="8" idx="7"/>
            <a:endCxn id="9" idx="1"/>
          </p:cNvCxnSpPr>
          <p:nvPr/>
        </p:nvCxnSpPr>
        <p:spPr>
          <a:xfrm rot="5400000" flipH="1" flipV="1">
            <a:off x="5352733" y="3796389"/>
            <a:ext cx="9525" cy="864350"/>
          </a:xfrm>
          <a:prstGeom prst="curvedConnector3">
            <a:avLst>
              <a:gd name="adj1" fmla="val 2444362"/>
            </a:avLst>
          </a:prstGeom>
          <a:ln>
            <a:tailEnd type="arrow"/>
          </a:ln>
        </p:spPr>
        <p:style>
          <a:lnRef idx="1">
            <a:schemeClr val="dk1"/>
          </a:lnRef>
          <a:fillRef idx="0">
            <a:schemeClr val="dk1"/>
          </a:fillRef>
          <a:effectRef idx="0">
            <a:schemeClr val="dk1"/>
          </a:effectRef>
          <a:fontRef idx="minor">
            <a:schemeClr val="tx1"/>
          </a:fontRef>
        </p:style>
      </p:cxnSp>
      <p:cxnSp>
        <p:nvCxnSpPr>
          <p:cNvPr id="13" name="Curved Connector 12"/>
          <p:cNvCxnSpPr>
            <a:stCxn id="9" idx="7"/>
            <a:endCxn id="7" idx="0"/>
          </p:cNvCxnSpPr>
          <p:nvPr/>
        </p:nvCxnSpPr>
        <p:spPr>
          <a:xfrm rot="5400000" flipH="1" flipV="1">
            <a:off x="6685519" y="3696040"/>
            <a:ext cx="61376" cy="1003675"/>
          </a:xfrm>
          <a:prstGeom prst="curvedConnector3">
            <a:avLst>
              <a:gd name="adj1" fmla="val 379346"/>
            </a:avLst>
          </a:prstGeom>
          <a:ln>
            <a:tailEnd type="arrow"/>
          </a:ln>
        </p:spPr>
        <p:style>
          <a:lnRef idx="1">
            <a:schemeClr val="dk1"/>
          </a:lnRef>
          <a:fillRef idx="0">
            <a:schemeClr val="dk1"/>
          </a:fillRef>
          <a:effectRef idx="0">
            <a:schemeClr val="dk1"/>
          </a:effectRef>
          <a:fontRef idx="minor">
            <a:schemeClr val="tx1"/>
          </a:fontRef>
        </p:style>
      </p:cxnSp>
      <p:cxnSp>
        <p:nvCxnSpPr>
          <p:cNvPr id="14" name="Curved Connector 13"/>
          <p:cNvCxnSpPr>
            <a:stCxn id="7" idx="7"/>
            <a:endCxn id="10" idx="1"/>
          </p:cNvCxnSpPr>
          <p:nvPr/>
        </p:nvCxnSpPr>
        <p:spPr>
          <a:xfrm rot="5400000" flipH="1" flipV="1">
            <a:off x="7829233" y="3834491"/>
            <a:ext cx="9525" cy="788149"/>
          </a:xfrm>
          <a:prstGeom prst="curvedConnector3">
            <a:avLst>
              <a:gd name="adj1" fmla="val 2444362"/>
            </a:avLst>
          </a:prstGeom>
          <a:ln>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5116196" y="3771900"/>
            <a:ext cx="577850" cy="276999"/>
          </a:xfrm>
          <a:prstGeom prst="rect">
            <a:avLst/>
          </a:prstGeom>
          <a:noFill/>
        </p:spPr>
        <p:txBody>
          <a:bodyPr wrap="square" rtlCol="0">
            <a:spAutoFit/>
          </a:bodyPr>
          <a:lstStyle/>
          <a:p>
            <a:r>
              <a:rPr lang="en-US" sz="1200" b="1" dirty="0">
                <a:solidFill>
                  <a:prstClr val="black"/>
                </a:solidFill>
              </a:rPr>
              <a:t>‘Alice’</a:t>
            </a:r>
          </a:p>
        </p:txBody>
      </p:sp>
      <p:sp>
        <p:nvSpPr>
          <p:cNvPr id="16" name="TextBox 15"/>
          <p:cNvSpPr txBox="1"/>
          <p:nvPr/>
        </p:nvSpPr>
        <p:spPr>
          <a:xfrm>
            <a:off x="6456044" y="3771900"/>
            <a:ext cx="716280" cy="276999"/>
          </a:xfrm>
          <a:prstGeom prst="rect">
            <a:avLst/>
          </a:prstGeom>
          <a:noFill/>
        </p:spPr>
        <p:txBody>
          <a:bodyPr wrap="square" rtlCol="0">
            <a:spAutoFit/>
          </a:bodyPr>
          <a:lstStyle/>
          <a:p>
            <a:r>
              <a:rPr lang="en-US" sz="1200" b="1" dirty="0">
                <a:solidFill>
                  <a:prstClr val="black"/>
                </a:solidFill>
              </a:rPr>
              <a:t>Tags</a:t>
            </a:r>
          </a:p>
        </p:txBody>
      </p:sp>
      <p:sp>
        <p:nvSpPr>
          <p:cNvPr id="17" name="TextBox 16"/>
          <p:cNvSpPr txBox="1"/>
          <p:nvPr/>
        </p:nvSpPr>
        <p:spPr>
          <a:xfrm>
            <a:off x="7522845" y="3771900"/>
            <a:ext cx="624841" cy="276999"/>
          </a:xfrm>
          <a:prstGeom prst="rect">
            <a:avLst/>
          </a:prstGeom>
          <a:noFill/>
        </p:spPr>
        <p:txBody>
          <a:bodyPr wrap="square" rtlCol="0">
            <a:spAutoFit/>
          </a:bodyPr>
          <a:lstStyle/>
          <a:p>
            <a:r>
              <a:rPr lang="en-US" sz="1200" b="1" dirty="0">
                <a:solidFill>
                  <a:prstClr val="black"/>
                </a:solidFill>
              </a:rPr>
              <a:t>Photo</a:t>
            </a:r>
          </a:p>
        </p:txBody>
      </p:sp>
      <p:cxnSp>
        <p:nvCxnSpPr>
          <p:cNvPr id="18" name="Straight Arrow Connector 17"/>
          <p:cNvCxnSpPr>
            <a:endCxn id="8" idx="2"/>
          </p:cNvCxnSpPr>
          <p:nvPr/>
        </p:nvCxnSpPr>
        <p:spPr>
          <a:xfrm>
            <a:off x="4170044" y="4376739"/>
            <a:ext cx="2286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114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9"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21"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6250882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5" name="Object 4"/>
          <p:cNvGraphicFramePr>
            <a:graphicFrameLocks noChangeAspect="1"/>
          </p:cNvGraphicFramePr>
          <p:nvPr>
            <p:extLst/>
          </p:nvPr>
        </p:nvGraphicFramePr>
        <p:xfrm>
          <a:off x="778130" y="1600200"/>
          <a:ext cx="7756271" cy="4005230"/>
        </p:xfrm>
        <a:graphic>
          <a:graphicData uri="http://schemas.openxmlformats.org/presentationml/2006/ole">
            <mc:AlternateContent xmlns:mc="http://schemas.openxmlformats.org/markup-compatibility/2006">
              <mc:Choice xmlns:v="urn:schemas-microsoft-com:vml" Requires="v">
                <p:oleObj spid="_x0000_s272413" name="Visio" r:id="rId4" imgW="8029536" imgH="4133850" progId="Visio.Drawing.11">
                  <p:embed/>
                </p:oleObj>
              </mc:Choice>
              <mc:Fallback>
                <p:oleObj name="Visio" r:id="rId4" imgW="8029536" imgH="413385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130" y="1600200"/>
                        <a:ext cx="7756271" cy="4005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1"/>
          <p:cNvSpPr>
            <a:spLocks noGrp="1"/>
          </p:cNvSpPr>
          <p:nvPr>
            <p:ph type="title"/>
          </p:nvPr>
        </p:nvSpPr>
        <p:spPr>
          <a:xfrm>
            <a:off x="457200" y="304800"/>
            <a:ext cx="8229600" cy="857250"/>
          </a:xfrm>
        </p:spPr>
        <p:txBody>
          <a:bodyPr>
            <a:normAutofit fontScale="90000"/>
          </a:bodyPr>
          <a:lstStyle/>
          <a:p>
            <a:r>
              <a:rPr lang="en-US" dirty="0" smtClean="0"/>
              <a:t>Architecture Distributed Execution Engine</a:t>
            </a:r>
            <a:endParaRPr lang="en-US" dirty="0"/>
          </a:p>
        </p:txBody>
      </p:sp>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115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58092281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Query Optimization</a:t>
            </a:r>
            <a:endParaRPr lang="en-US" dirty="0"/>
          </a:p>
        </p:txBody>
      </p:sp>
      <p:sp>
        <p:nvSpPr>
          <p:cNvPr id="3" name="Content Placeholder 2"/>
          <p:cNvSpPr>
            <a:spLocks noGrp="1"/>
          </p:cNvSpPr>
          <p:nvPr>
            <p:ph idx="1"/>
          </p:nvPr>
        </p:nvSpPr>
        <p:spPr>
          <a:xfrm>
            <a:off x="457200" y="1828800"/>
            <a:ext cx="8229600" cy="3371850"/>
          </a:xfrm>
          <a:ln>
            <a:noFill/>
          </a:ln>
        </p:spPr>
        <p:txBody>
          <a:bodyPr>
            <a:normAutofit fontScale="92500" lnSpcReduction="10000"/>
          </a:bodyPr>
          <a:lstStyle/>
          <a:p>
            <a:pPr marL="114300" lvl="1"/>
            <a:r>
              <a:rPr lang="en-US" b="1" dirty="0" smtClean="0"/>
              <a:t>Input</a:t>
            </a:r>
            <a:endParaRPr lang="en-US" b="1" dirty="0"/>
          </a:p>
          <a:p>
            <a:pPr marL="480060" lvl="2"/>
            <a:r>
              <a:rPr lang="en-US" dirty="0" smtClean="0"/>
              <a:t>Query plan + Graph statistics</a:t>
            </a:r>
          </a:p>
          <a:p>
            <a:pPr marL="114300" lvl="1"/>
            <a:r>
              <a:rPr lang="en-US" b="1" dirty="0" smtClean="0"/>
              <a:t>Output</a:t>
            </a:r>
            <a:endParaRPr lang="en-US" b="1" dirty="0"/>
          </a:p>
          <a:p>
            <a:pPr marL="480060" lvl="2"/>
            <a:r>
              <a:rPr lang="en-US" dirty="0"/>
              <a:t>O</a:t>
            </a:r>
            <a:r>
              <a:rPr lang="en-US" dirty="0" smtClean="0"/>
              <a:t>ptimized query plan</a:t>
            </a:r>
          </a:p>
          <a:p>
            <a:pPr marL="114300" lvl="1"/>
            <a:r>
              <a:rPr lang="en-US" b="1" dirty="0" smtClean="0"/>
              <a:t>Technique</a:t>
            </a:r>
          </a:p>
          <a:p>
            <a:pPr marL="480060" lvl="2"/>
            <a:r>
              <a:rPr lang="en-US" dirty="0" smtClean="0"/>
              <a:t>Enumerate query plans</a:t>
            </a:r>
          </a:p>
          <a:p>
            <a:pPr marL="480060" lvl="2"/>
            <a:r>
              <a:rPr lang="en-US" dirty="0" smtClean="0"/>
              <a:t>Evaluate </a:t>
            </a:r>
            <a:r>
              <a:rPr lang="en-US" dirty="0"/>
              <a:t>their costs using graph </a:t>
            </a:r>
            <a:r>
              <a:rPr lang="en-US" dirty="0" smtClean="0"/>
              <a:t>statistics</a:t>
            </a:r>
          </a:p>
          <a:p>
            <a:pPr marL="480060" lvl="2"/>
            <a:r>
              <a:rPr lang="en-US" dirty="0" smtClean="0"/>
              <a:t>Find </a:t>
            </a:r>
            <a:r>
              <a:rPr lang="en-US" dirty="0"/>
              <a:t>the plan with minimum </a:t>
            </a:r>
            <a:r>
              <a:rPr lang="en-US" dirty="0" smtClean="0"/>
              <a:t>cost</a:t>
            </a:r>
            <a:endParaRPr lang="en-US" dirty="0"/>
          </a:p>
          <a:p>
            <a:pPr marL="251460" lvl="2" indent="0">
              <a:buNone/>
            </a:pPr>
            <a:endParaRPr lang="en-US" dirty="0" smtClean="0"/>
          </a:p>
        </p:txBody>
      </p:sp>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116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5"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7"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521074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14</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sp>
        <p:nvSpPr>
          <p:cNvPr id="11" name="Oval 10"/>
          <p:cNvSpPr/>
          <p:nvPr/>
        </p:nvSpPr>
        <p:spPr>
          <a:xfrm>
            <a:off x="381000" y="20574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12" name="Oval 11"/>
          <p:cNvSpPr/>
          <p:nvPr/>
        </p:nvSpPr>
        <p:spPr>
          <a:xfrm>
            <a:off x="381000" y="33528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14" name="Oval 13"/>
          <p:cNvSpPr/>
          <p:nvPr/>
        </p:nvSpPr>
        <p:spPr>
          <a:xfrm>
            <a:off x="1905000" y="20574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15" name="Oval 14"/>
          <p:cNvSpPr/>
          <p:nvPr/>
        </p:nvSpPr>
        <p:spPr>
          <a:xfrm>
            <a:off x="1905000" y="33528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17" name="Freeform 16"/>
          <p:cNvSpPr/>
          <p:nvPr/>
        </p:nvSpPr>
        <p:spPr>
          <a:xfrm>
            <a:off x="838199" y="1798321"/>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1048043" y="2307102"/>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724486" y="2672862"/>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1019908" y="2518117"/>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907366" y="2602523"/>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963637" y="2630658"/>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1048043" y="3742006"/>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286000" y="2649416"/>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026" name="Object 2"/>
          <p:cNvGraphicFramePr>
            <a:graphicFrameLocks noChangeAspect="1"/>
          </p:cNvGraphicFramePr>
          <p:nvPr/>
        </p:nvGraphicFramePr>
        <p:xfrm>
          <a:off x="4267200" y="1600200"/>
          <a:ext cx="4114800" cy="1143000"/>
        </p:xfrm>
        <a:graphic>
          <a:graphicData uri="http://schemas.openxmlformats.org/presentationml/2006/ole">
            <mc:AlternateContent xmlns:mc="http://schemas.openxmlformats.org/markup-compatibility/2006">
              <mc:Choice xmlns:v="urn:schemas-microsoft-com:vml" Requires="v">
                <p:oleObj spid="_x0000_s4127"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0020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Table 29"/>
          <p:cNvGraphicFramePr>
            <a:graphicFrameLocks noGrp="1"/>
          </p:cNvGraphicFramePr>
          <p:nvPr/>
        </p:nvGraphicFramePr>
        <p:xfrm>
          <a:off x="3048000" y="3505200"/>
          <a:ext cx="1828800" cy="1854200"/>
        </p:xfrm>
        <a:graphic>
          <a:graphicData uri="http://schemas.openxmlformats.org/drawingml/2006/table">
            <a:tbl>
              <a:tblPr firstRow="1" bandRow="1">
                <a:tableStyleId>{616DA210-FB5B-4158-B5E0-FEB733F419BA}</a:tableStyleId>
              </a:tblPr>
              <a:tblGrid>
                <a:gridCol w="838200"/>
                <a:gridCol w="990600"/>
              </a:tblGrid>
              <a:tr h="370840">
                <a:tc>
                  <a:txBody>
                    <a:bodyPr/>
                    <a:lstStyle/>
                    <a:p>
                      <a:pPr algn="ctr"/>
                      <a:endParaRPr lang="en-US" dirty="0"/>
                    </a:p>
                  </a:txBody>
                  <a:tcPr/>
                </a:tc>
                <a:tc>
                  <a:txBody>
                    <a:bodyPr/>
                    <a:lstStyle/>
                    <a:p>
                      <a:pPr algn="ctr"/>
                      <a:r>
                        <a:rPr lang="en-US" dirty="0" smtClean="0"/>
                        <a:t>K=0</a:t>
                      </a:r>
                      <a:endParaRPr lang="en-US" dirty="0"/>
                    </a:p>
                  </a:txBody>
                  <a:tcPr/>
                </a:tc>
              </a:tr>
              <a:tr h="370840">
                <a:tc>
                  <a:txBody>
                    <a:bodyPr/>
                    <a:lstStyle/>
                    <a:p>
                      <a:pPr algn="ctr"/>
                      <a:r>
                        <a:rPr lang="en-US" b="1" dirty="0" smtClean="0"/>
                        <a:t>PR(V</a:t>
                      </a:r>
                      <a:r>
                        <a:rPr lang="en-US" b="1" baseline="-25000" dirty="0" smtClean="0"/>
                        <a:t>1</a:t>
                      </a:r>
                      <a:r>
                        <a:rPr lang="en-US" b="1" dirty="0" smtClean="0"/>
                        <a:t>)</a:t>
                      </a:r>
                      <a:endParaRPr lang="en-US" b="1" dirty="0"/>
                    </a:p>
                  </a:txBody>
                  <a:tcPr/>
                </a:tc>
                <a:tc>
                  <a:txBody>
                    <a:bodyPr/>
                    <a:lstStyle/>
                    <a:p>
                      <a:pPr algn="ctr"/>
                      <a:r>
                        <a:rPr lang="en-US" b="1" dirty="0" smtClean="0"/>
                        <a:t>0.25</a:t>
                      </a:r>
                      <a:endParaRPr lang="en-US" b="1" dirty="0"/>
                    </a:p>
                  </a:txBody>
                  <a:tcPr/>
                </a:tc>
              </a:tr>
              <a:tr h="370840">
                <a:tc>
                  <a:txBody>
                    <a:bodyPr/>
                    <a:lstStyle/>
                    <a:p>
                      <a:pPr algn="ctr"/>
                      <a:r>
                        <a:rPr lang="en-US" b="1" dirty="0" smtClean="0"/>
                        <a:t>PR(V</a:t>
                      </a:r>
                      <a:r>
                        <a:rPr lang="en-US" b="1" baseline="-25000" dirty="0" smtClean="0"/>
                        <a:t>2</a:t>
                      </a:r>
                      <a:r>
                        <a:rPr lang="en-US" b="1" dirty="0" smtClean="0"/>
                        <a:t>)</a:t>
                      </a:r>
                      <a:endParaRPr lang="en-US" b="1" dirty="0"/>
                    </a:p>
                  </a:txBody>
                  <a:tcPr/>
                </a:tc>
                <a:tc>
                  <a:txBody>
                    <a:bodyPr/>
                    <a:lstStyle/>
                    <a:p>
                      <a:pPr algn="ctr"/>
                      <a:r>
                        <a:rPr lang="en-US" b="1" dirty="0" smtClean="0"/>
                        <a:t>0.25</a:t>
                      </a:r>
                      <a:endParaRPr lang="en-US" b="1" dirty="0"/>
                    </a:p>
                  </a:txBody>
                  <a:tcPr/>
                </a:tc>
              </a:tr>
              <a:tr h="370840">
                <a:tc>
                  <a:txBody>
                    <a:bodyPr/>
                    <a:lstStyle/>
                    <a:p>
                      <a:pPr algn="ctr"/>
                      <a:r>
                        <a:rPr lang="en-US" b="1" dirty="0" smtClean="0"/>
                        <a:t>PR(V</a:t>
                      </a:r>
                      <a:r>
                        <a:rPr lang="en-US" b="1" baseline="-25000" dirty="0" smtClean="0"/>
                        <a:t>3</a:t>
                      </a:r>
                      <a:r>
                        <a:rPr lang="en-US" b="1" dirty="0" smtClean="0"/>
                        <a:t>)</a:t>
                      </a:r>
                      <a:endParaRPr lang="en-US" b="1" dirty="0"/>
                    </a:p>
                  </a:txBody>
                  <a:tcPr/>
                </a:tc>
                <a:tc>
                  <a:txBody>
                    <a:bodyPr/>
                    <a:lstStyle/>
                    <a:p>
                      <a:pPr algn="ctr"/>
                      <a:r>
                        <a:rPr lang="en-US" b="1" dirty="0" smtClean="0"/>
                        <a:t>0.25</a:t>
                      </a:r>
                      <a:endParaRPr lang="en-US" b="1" dirty="0"/>
                    </a:p>
                  </a:txBody>
                  <a:tcPr/>
                </a:tc>
              </a:tr>
              <a:tr h="370840">
                <a:tc>
                  <a:txBody>
                    <a:bodyPr/>
                    <a:lstStyle/>
                    <a:p>
                      <a:pPr algn="ctr"/>
                      <a:r>
                        <a:rPr lang="en-US" b="1" dirty="0" smtClean="0"/>
                        <a:t>PR(V</a:t>
                      </a:r>
                      <a:r>
                        <a:rPr lang="en-US" b="1" baseline="-25000" dirty="0" smtClean="0"/>
                        <a:t>4</a:t>
                      </a:r>
                      <a:r>
                        <a:rPr lang="en-US" b="1" dirty="0" smtClean="0"/>
                        <a:t>)</a:t>
                      </a:r>
                      <a:endParaRPr lang="en-US" b="1" dirty="0"/>
                    </a:p>
                  </a:txBody>
                  <a:tcPr/>
                </a:tc>
                <a:tc>
                  <a:txBody>
                    <a:bodyPr/>
                    <a:lstStyle/>
                    <a:p>
                      <a:pPr algn="ctr"/>
                      <a:r>
                        <a:rPr lang="en-US" b="1" dirty="0" smtClean="0"/>
                        <a:t>0.25</a:t>
                      </a:r>
                      <a:endParaRPr lang="en-US" b="1" dirty="0"/>
                    </a:p>
                  </a:txBody>
                  <a:tcPr/>
                </a:tc>
              </a:tr>
            </a:tbl>
          </a:graphicData>
        </a:graphic>
      </p:graphicFrame>
      <p:sp>
        <p:nvSpPr>
          <p:cNvPr id="25"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Trebuchet MS"/>
              </a:rPr>
              <a:t>13/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38200" y="1543051"/>
            <a:ext cx="6858000" cy="3619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Find Mike’s photo that is also tagged by at least one of his friends</a:t>
            </a:r>
          </a:p>
        </p:txBody>
      </p:sp>
      <p:sp>
        <p:nvSpPr>
          <p:cNvPr id="10" name="Rounded Rectangle 9"/>
          <p:cNvSpPr/>
          <p:nvPr/>
        </p:nvSpPr>
        <p:spPr>
          <a:xfrm>
            <a:off x="1181101" y="4572000"/>
            <a:ext cx="6781801" cy="4572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black"/>
                </a:solidFill>
              </a:rPr>
              <a:t>‘Mike’-Tagged-Photo-Tagged-Person-</a:t>
            </a:r>
            <a:r>
              <a:rPr lang="en-US" sz="2400" dirty="0" err="1">
                <a:solidFill>
                  <a:prstClr val="black"/>
                </a:solidFill>
              </a:rPr>
              <a:t>FriendOf</a:t>
            </a:r>
            <a:r>
              <a:rPr lang="en-US" sz="2400" dirty="0">
                <a:solidFill>
                  <a:prstClr val="black"/>
                </a:solidFill>
              </a:rPr>
              <a:t>-‘Mike’</a:t>
            </a:r>
          </a:p>
        </p:txBody>
      </p:sp>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3" name="Right Arrow 12"/>
          <p:cNvSpPr/>
          <p:nvPr/>
        </p:nvSpPr>
        <p:spPr>
          <a:xfrm>
            <a:off x="1219200" y="5143500"/>
            <a:ext cx="1143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flipH="1">
            <a:off x="6629400" y="5143500"/>
            <a:ext cx="116205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2" name="Object 1"/>
          <p:cNvGraphicFramePr>
            <a:graphicFrameLocks noChangeAspect="1"/>
          </p:cNvGraphicFramePr>
          <p:nvPr>
            <p:extLst/>
          </p:nvPr>
        </p:nvGraphicFramePr>
        <p:xfrm>
          <a:off x="1790702" y="1971676"/>
          <a:ext cx="5905499" cy="2584971"/>
        </p:xfrm>
        <a:graphic>
          <a:graphicData uri="http://schemas.openxmlformats.org/presentationml/2006/ole">
            <mc:AlternateContent xmlns:mc="http://schemas.openxmlformats.org/markup-compatibility/2006">
              <mc:Choice xmlns:v="urn:schemas-microsoft-com:vml" Requires="v">
                <p:oleObj spid="_x0000_s273437" name="Visio" r:id="rId4" imgW="6539108" imgH="4476885" progId="Visio.Drawing.11">
                  <p:embed/>
                </p:oleObj>
              </mc:Choice>
              <mc:Fallback>
                <p:oleObj name="Visio" r:id="rId4" imgW="6539108" imgH="447688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2" y="1971676"/>
                        <a:ext cx="5905499" cy="25849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0" y="5029201"/>
            <a:ext cx="1295400" cy="646331"/>
          </a:xfrm>
          <a:prstGeom prst="rect">
            <a:avLst/>
          </a:prstGeom>
          <a:noFill/>
        </p:spPr>
        <p:txBody>
          <a:bodyPr wrap="square" rtlCol="0">
            <a:spAutoFit/>
          </a:bodyPr>
          <a:lstStyle/>
          <a:p>
            <a:r>
              <a:rPr lang="en-US" b="1" dirty="0">
                <a:solidFill>
                  <a:prstClr val="black"/>
                </a:solidFill>
              </a:rPr>
              <a:t>Execute left to right</a:t>
            </a:r>
          </a:p>
        </p:txBody>
      </p:sp>
      <p:sp>
        <p:nvSpPr>
          <p:cNvPr id="17" name="TextBox 16"/>
          <p:cNvSpPr txBox="1"/>
          <p:nvPr/>
        </p:nvSpPr>
        <p:spPr>
          <a:xfrm>
            <a:off x="7772400" y="5048935"/>
            <a:ext cx="1447800" cy="646331"/>
          </a:xfrm>
          <a:prstGeom prst="rect">
            <a:avLst/>
          </a:prstGeom>
          <a:noFill/>
        </p:spPr>
        <p:txBody>
          <a:bodyPr wrap="square" rtlCol="0">
            <a:spAutoFit/>
          </a:bodyPr>
          <a:lstStyle/>
          <a:p>
            <a:r>
              <a:rPr lang="en-US" b="1" dirty="0">
                <a:solidFill>
                  <a:prstClr val="black"/>
                </a:solidFill>
              </a:rPr>
              <a:t>Execute right to left</a:t>
            </a:r>
          </a:p>
        </p:txBody>
      </p:sp>
      <p:sp>
        <p:nvSpPr>
          <p:cNvPr id="12" name="TextBox 11"/>
          <p:cNvSpPr txBox="1"/>
          <p:nvPr/>
        </p:nvSpPr>
        <p:spPr>
          <a:xfrm>
            <a:off x="2745003" y="5143501"/>
            <a:ext cx="3579598" cy="646331"/>
          </a:xfrm>
          <a:prstGeom prst="rect">
            <a:avLst/>
          </a:prstGeom>
          <a:noFill/>
        </p:spPr>
        <p:txBody>
          <a:bodyPr wrap="square" rtlCol="0">
            <a:spAutoFit/>
          </a:bodyPr>
          <a:lstStyle/>
          <a:p>
            <a:r>
              <a:rPr lang="en-US" dirty="0">
                <a:solidFill>
                  <a:srgbClr val="FF0000"/>
                </a:solidFill>
              </a:rPr>
              <a:t>Different predicate orders can result in different execution costs.</a:t>
            </a:r>
          </a:p>
        </p:txBody>
      </p:sp>
      <p:sp>
        <p:nvSpPr>
          <p:cNvPr id="15" name="Title 1"/>
          <p:cNvSpPr txBox="1">
            <a:spLocks/>
          </p:cNvSpPr>
          <p:nvPr/>
        </p:nvSpPr>
        <p:spPr>
          <a:xfrm>
            <a:off x="381000" y="228600"/>
            <a:ext cx="8229600" cy="7239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400" kern="1200">
                <a:solidFill>
                  <a:schemeClr val="tx2">
                    <a:lumMod val="75000"/>
                  </a:schemeClr>
                </a:solidFill>
                <a:latin typeface="Segoe UI" pitchFamily="34" charset="0"/>
                <a:ea typeface="+mj-ea"/>
                <a:cs typeface="Segoe UI" pitchFamily="34" charset="0"/>
              </a:defRPr>
            </a:lvl1pPr>
          </a:lstStyle>
          <a:p>
            <a:r>
              <a:rPr lang="en-US" sz="3200" smtClean="0"/>
              <a:t>Predicate Ordering</a:t>
            </a:r>
            <a:endParaRPr lang="en-US" sz="3200" dirty="0"/>
          </a:p>
        </p:txBody>
      </p:sp>
      <p:sp>
        <p:nvSpPr>
          <p:cNvPr id="1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117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8" name="Picture 6"/>
          <p:cNvPicPr>
            <a:picLocks noChangeAspect="1" noChangeArrowheads="1"/>
          </p:cNvPicPr>
          <p:nvPr/>
        </p:nvPicPr>
        <p:blipFill>
          <a:blip r:embed="rId6" cstate="print"/>
          <a:srcRect/>
          <a:stretch>
            <a:fillRect/>
          </a:stretch>
        </p:blipFill>
        <p:spPr bwMode="auto">
          <a:xfrm>
            <a:off x="7310765" y="0"/>
            <a:ext cx="1833235" cy="476250"/>
          </a:xfrm>
          <a:prstGeom prst="rect">
            <a:avLst/>
          </a:prstGeom>
          <a:noFill/>
          <a:ln w="9525">
            <a:noFill/>
            <a:miter lim="800000"/>
            <a:headEnd/>
            <a:tailEnd/>
          </a:ln>
        </p:spPr>
      </p:pic>
      <p:pic>
        <p:nvPicPr>
          <p:cNvPr id="19" name="Picture 11" descr="C:\Users\arijit\Desktop\microsoft-research.gif"/>
          <p:cNvPicPr>
            <a:picLocks noChangeAspect="1" noChangeArrowheads="1"/>
          </p:cNvPicPr>
          <p:nvPr/>
        </p:nvPicPr>
        <p:blipFill>
          <a:blip r:embed="rId7"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60284102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181101" y="4572000"/>
            <a:ext cx="6781801" cy="4572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black"/>
                </a:solidFill>
              </a:rPr>
              <a:t>‘Mike’-Tagged-Photo-Tagged-Person-</a:t>
            </a:r>
            <a:r>
              <a:rPr lang="en-US" sz="2400" dirty="0" err="1">
                <a:solidFill>
                  <a:prstClr val="black"/>
                </a:solidFill>
              </a:rPr>
              <a:t>FriendOf</a:t>
            </a:r>
            <a:r>
              <a:rPr lang="en-US" sz="2400" dirty="0">
                <a:solidFill>
                  <a:prstClr val="black"/>
                </a:solidFill>
              </a:rPr>
              <a:t>-‘Mike’</a:t>
            </a:r>
          </a:p>
        </p:txBody>
      </p:sp>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3" name="Right Arrow 12"/>
          <p:cNvSpPr/>
          <p:nvPr/>
        </p:nvSpPr>
        <p:spPr>
          <a:xfrm>
            <a:off x="1219200" y="5143500"/>
            <a:ext cx="1143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2" name="Object 1"/>
          <p:cNvGraphicFramePr>
            <a:graphicFrameLocks noChangeAspect="1"/>
          </p:cNvGraphicFramePr>
          <p:nvPr>
            <p:extLst/>
          </p:nvPr>
        </p:nvGraphicFramePr>
        <p:xfrm>
          <a:off x="1790702" y="1971676"/>
          <a:ext cx="5905499" cy="2584971"/>
        </p:xfrm>
        <a:graphic>
          <a:graphicData uri="http://schemas.openxmlformats.org/presentationml/2006/ole">
            <mc:AlternateContent xmlns:mc="http://schemas.openxmlformats.org/markup-compatibility/2006">
              <mc:Choice xmlns:v="urn:schemas-microsoft-com:vml" Requires="v">
                <p:oleObj spid="_x0000_s274461" name="Visio" r:id="rId4" imgW="6539108" imgH="4476885" progId="Visio.Drawing.11">
                  <p:embed/>
                </p:oleObj>
              </mc:Choice>
              <mc:Fallback>
                <p:oleObj name="Visio" r:id="rId4" imgW="6539108" imgH="447688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2" y="1971676"/>
                        <a:ext cx="5905499" cy="25849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3"/>
          <p:cNvGrpSpPr/>
          <p:nvPr/>
        </p:nvGrpSpPr>
        <p:grpSpPr>
          <a:xfrm>
            <a:off x="5562600" y="3048000"/>
            <a:ext cx="1524000" cy="1066800"/>
            <a:chOff x="5562600" y="2190750"/>
            <a:chExt cx="1524000" cy="1066800"/>
          </a:xfrm>
        </p:grpSpPr>
        <p:cxnSp>
          <p:nvCxnSpPr>
            <p:cNvPr id="6" name="Straight Connector 5"/>
            <p:cNvCxnSpPr/>
            <p:nvPr/>
          </p:nvCxnSpPr>
          <p:spPr>
            <a:xfrm flipV="1">
              <a:off x="6400800" y="2190750"/>
              <a:ext cx="609600" cy="30480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6400800" y="2571750"/>
              <a:ext cx="685800" cy="60960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5562600" y="2724150"/>
              <a:ext cx="304800" cy="53340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24" name="TextBox 23"/>
          <p:cNvSpPr txBox="1"/>
          <p:nvPr/>
        </p:nvSpPr>
        <p:spPr>
          <a:xfrm>
            <a:off x="0" y="5029201"/>
            <a:ext cx="1295400" cy="646331"/>
          </a:xfrm>
          <a:prstGeom prst="rect">
            <a:avLst/>
          </a:prstGeom>
          <a:noFill/>
        </p:spPr>
        <p:txBody>
          <a:bodyPr wrap="square" rtlCol="0">
            <a:spAutoFit/>
          </a:bodyPr>
          <a:lstStyle/>
          <a:p>
            <a:r>
              <a:rPr lang="en-US" b="1" dirty="0">
                <a:solidFill>
                  <a:prstClr val="black"/>
                </a:solidFill>
              </a:rPr>
              <a:t>Execute left to right</a:t>
            </a:r>
          </a:p>
        </p:txBody>
      </p:sp>
      <p:sp>
        <p:nvSpPr>
          <p:cNvPr id="14" name="Rounded Rectangle 13"/>
          <p:cNvSpPr/>
          <p:nvPr/>
        </p:nvSpPr>
        <p:spPr>
          <a:xfrm>
            <a:off x="838200" y="1543051"/>
            <a:ext cx="6858000" cy="3619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Find Mike’s photo that is also tagged by at least one of his friends</a:t>
            </a:r>
          </a:p>
        </p:txBody>
      </p:sp>
      <p:sp>
        <p:nvSpPr>
          <p:cNvPr id="15" name="Title 1"/>
          <p:cNvSpPr>
            <a:spLocks noGrp="1"/>
          </p:cNvSpPr>
          <p:nvPr>
            <p:ph type="title"/>
          </p:nvPr>
        </p:nvSpPr>
        <p:spPr>
          <a:xfrm>
            <a:off x="381000" y="228600"/>
            <a:ext cx="8229600" cy="723900"/>
          </a:xfrm>
        </p:spPr>
        <p:txBody>
          <a:bodyPr>
            <a:normAutofit/>
          </a:bodyPr>
          <a:lstStyle/>
          <a:p>
            <a:r>
              <a:rPr lang="en-US" sz="3200" dirty="0"/>
              <a:t>Predicate Ordering</a:t>
            </a:r>
          </a:p>
        </p:txBody>
      </p:sp>
      <p:sp>
        <p:nvSpPr>
          <p:cNvPr id="1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118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9" name="Picture 6"/>
          <p:cNvPicPr>
            <a:picLocks noChangeAspect="1" noChangeArrowheads="1"/>
          </p:cNvPicPr>
          <p:nvPr/>
        </p:nvPicPr>
        <p:blipFill>
          <a:blip r:embed="rId6" cstate="print"/>
          <a:srcRect/>
          <a:stretch>
            <a:fillRect/>
          </a:stretch>
        </p:blipFill>
        <p:spPr bwMode="auto">
          <a:xfrm>
            <a:off x="7310765" y="0"/>
            <a:ext cx="1833235" cy="476250"/>
          </a:xfrm>
          <a:prstGeom prst="rect">
            <a:avLst/>
          </a:prstGeom>
          <a:noFill/>
          <a:ln w="9525">
            <a:noFill/>
            <a:miter lim="800000"/>
            <a:headEnd/>
            <a:tailEnd/>
          </a:ln>
        </p:spPr>
      </p:pic>
      <p:pic>
        <p:nvPicPr>
          <p:cNvPr id="20" name="Picture 11" descr="C:\Users\arijit\Desktop\microsoft-research.gif"/>
          <p:cNvPicPr>
            <a:picLocks noChangeAspect="1" noChangeArrowheads="1"/>
          </p:cNvPicPr>
          <p:nvPr/>
        </p:nvPicPr>
        <p:blipFill>
          <a:blip r:embed="rId7"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75592959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181101" y="4572000"/>
            <a:ext cx="6781801" cy="4572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black"/>
                </a:solidFill>
              </a:rPr>
              <a:t>‘Mike’-Tagged-Photo-Tagged-Person-</a:t>
            </a:r>
            <a:r>
              <a:rPr lang="en-US" sz="2400" dirty="0" err="1">
                <a:solidFill>
                  <a:prstClr val="black"/>
                </a:solidFill>
              </a:rPr>
              <a:t>FriendOf</a:t>
            </a:r>
            <a:r>
              <a:rPr lang="en-US" sz="2400" dirty="0">
                <a:solidFill>
                  <a:prstClr val="black"/>
                </a:solidFill>
              </a:rPr>
              <a:t>-‘Mike’</a:t>
            </a:r>
          </a:p>
        </p:txBody>
      </p:sp>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3" name="Right Arrow 12"/>
          <p:cNvSpPr/>
          <p:nvPr/>
        </p:nvSpPr>
        <p:spPr>
          <a:xfrm>
            <a:off x="1219200" y="5143500"/>
            <a:ext cx="1143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2" name="Object 1"/>
          <p:cNvGraphicFramePr>
            <a:graphicFrameLocks noChangeAspect="1"/>
          </p:cNvGraphicFramePr>
          <p:nvPr>
            <p:extLst/>
          </p:nvPr>
        </p:nvGraphicFramePr>
        <p:xfrm>
          <a:off x="1790702" y="1971676"/>
          <a:ext cx="5905499" cy="2584971"/>
        </p:xfrm>
        <a:graphic>
          <a:graphicData uri="http://schemas.openxmlformats.org/presentationml/2006/ole">
            <mc:AlternateContent xmlns:mc="http://schemas.openxmlformats.org/markup-compatibility/2006">
              <mc:Choice xmlns:v="urn:schemas-microsoft-com:vml" Requires="v">
                <p:oleObj spid="_x0000_s275485" name="Visio" r:id="rId4" imgW="6539108" imgH="4476885" progId="Visio.Drawing.11">
                  <p:embed/>
                </p:oleObj>
              </mc:Choice>
              <mc:Fallback>
                <p:oleObj name="Visio" r:id="rId4" imgW="6539108" imgH="447688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2" y="1971676"/>
                        <a:ext cx="5905499" cy="25849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3"/>
          <p:cNvGrpSpPr/>
          <p:nvPr/>
        </p:nvGrpSpPr>
        <p:grpSpPr>
          <a:xfrm>
            <a:off x="5562600" y="3048000"/>
            <a:ext cx="1524000" cy="1066800"/>
            <a:chOff x="5562600" y="2190750"/>
            <a:chExt cx="1524000" cy="1066800"/>
          </a:xfrm>
        </p:grpSpPr>
        <p:cxnSp>
          <p:nvCxnSpPr>
            <p:cNvPr id="6" name="Straight Connector 5"/>
            <p:cNvCxnSpPr/>
            <p:nvPr/>
          </p:nvCxnSpPr>
          <p:spPr>
            <a:xfrm flipV="1">
              <a:off x="6400800" y="2190750"/>
              <a:ext cx="609600" cy="30480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6400800" y="2571750"/>
              <a:ext cx="685800" cy="60960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5562600" y="2724150"/>
              <a:ext cx="304800" cy="53340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grpSp>
      <p:cxnSp>
        <p:nvCxnSpPr>
          <p:cNvPr id="14" name="Straight Connector 13"/>
          <p:cNvCxnSpPr/>
          <p:nvPr/>
        </p:nvCxnSpPr>
        <p:spPr>
          <a:xfrm>
            <a:off x="4876800" y="3200400"/>
            <a:ext cx="685800" cy="908050"/>
          </a:xfrm>
          <a:prstGeom prst="line">
            <a:avLst/>
          </a:prstGeom>
          <a:ln>
            <a:headEnd type="triangle"/>
            <a:tailEnd type="none"/>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V="1">
            <a:off x="3352800" y="3200400"/>
            <a:ext cx="876300" cy="152402"/>
          </a:xfrm>
          <a:prstGeom prst="line">
            <a:avLst/>
          </a:prstGeom>
          <a:ln>
            <a:headEnd type="triangle"/>
            <a:tailEnd type="none"/>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4614860" y="2470150"/>
            <a:ext cx="757240" cy="533400"/>
          </a:xfrm>
          <a:prstGeom prst="line">
            <a:avLst/>
          </a:prstGeom>
          <a:ln>
            <a:headEnd type="triangle"/>
            <a:tailEnd type="none"/>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0" y="5029201"/>
            <a:ext cx="1295400" cy="646331"/>
          </a:xfrm>
          <a:prstGeom prst="rect">
            <a:avLst/>
          </a:prstGeom>
          <a:noFill/>
        </p:spPr>
        <p:txBody>
          <a:bodyPr wrap="square" rtlCol="0">
            <a:spAutoFit/>
          </a:bodyPr>
          <a:lstStyle/>
          <a:p>
            <a:r>
              <a:rPr lang="en-US" b="1" dirty="0">
                <a:solidFill>
                  <a:prstClr val="black"/>
                </a:solidFill>
              </a:rPr>
              <a:t>Execute left to right</a:t>
            </a:r>
          </a:p>
        </p:txBody>
      </p:sp>
      <p:sp>
        <p:nvSpPr>
          <p:cNvPr id="16" name="Rounded Rectangle 15"/>
          <p:cNvSpPr/>
          <p:nvPr/>
        </p:nvSpPr>
        <p:spPr>
          <a:xfrm>
            <a:off x="838200" y="1543051"/>
            <a:ext cx="6858000" cy="3619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Find Mike’s photo that is also tagged by at least one of his friends</a:t>
            </a:r>
          </a:p>
        </p:txBody>
      </p:sp>
      <p:sp>
        <p:nvSpPr>
          <p:cNvPr id="22" name="Title 1"/>
          <p:cNvSpPr>
            <a:spLocks noGrp="1"/>
          </p:cNvSpPr>
          <p:nvPr>
            <p:ph type="title"/>
          </p:nvPr>
        </p:nvSpPr>
        <p:spPr>
          <a:xfrm>
            <a:off x="381000" y="228600"/>
            <a:ext cx="8229600" cy="723900"/>
          </a:xfrm>
        </p:spPr>
        <p:txBody>
          <a:bodyPr>
            <a:normAutofit/>
          </a:bodyPr>
          <a:lstStyle/>
          <a:p>
            <a:r>
              <a:rPr lang="en-US" sz="3200" dirty="0"/>
              <a:t>Predicate Ordering</a:t>
            </a:r>
          </a:p>
        </p:txBody>
      </p:sp>
      <p:sp>
        <p:nvSpPr>
          <p:cNvPr id="2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119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23" name="Picture 6"/>
          <p:cNvPicPr>
            <a:picLocks noChangeAspect="1" noChangeArrowheads="1"/>
          </p:cNvPicPr>
          <p:nvPr/>
        </p:nvPicPr>
        <p:blipFill>
          <a:blip r:embed="rId6" cstate="print"/>
          <a:srcRect/>
          <a:stretch>
            <a:fillRect/>
          </a:stretch>
        </p:blipFill>
        <p:spPr bwMode="auto">
          <a:xfrm>
            <a:off x="7310765" y="0"/>
            <a:ext cx="1833235" cy="476250"/>
          </a:xfrm>
          <a:prstGeom prst="rect">
            <a:avLst/>
          </a:prstGeom>
          <a:noFill/>
          <a:ln w="9525">
            <a:noFill/>
            <a:miter lim="800000"/>
            <a:headEnd/>
            <a:tailEnd/>
          </a:ln>
        </p:spPr>
      </p:pic>
      <p:pic>
        <p:nvPicPr>
          <p:cNvPr id="24" name="Picture 11" descr="C:\Users\arijit\Desktop\microsoft-research.gif"/>
          <p:cNvPicPr>
            <a:picLocks noChangeAspect="1" noChangeArrowheads="1"/>
          </p:cNvPicPr>
          <p:nvPr/>
        </p:nvPicPr>
        <p:blipFill>
          <a:blip r:embed="rId7"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10039107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181101" y="4572000"/>
            <a:ext cx="6781801" cy="4572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black"/>
                </a:solidFill>
              </a:rPr>
              <a:t>‘Mike’-Tagged-Photo-Tagged-Person-</a:t>
            </a:r>
            <a:r>
              <a:rPr lang="en-US" sz="2400" dirty="0" err="1">
                <a:solidFill>
                  <a:prstClr val="black"/>
                </a:solidFill>
              </a:rPr>
              <a:t>FriendOf</a:t>
            </a:r>
            <a:r>
              <a:rPr lang="en-US" sz="2400" dirty="0">
                <a:solidFill>
                  <a:prstClr val="black"/>
                </a:solidFill>
              </a:rPr>
              <a:t>-‘Mike’</a:t>
            </a:r>
          </a:p>
        </p:txBody>
      </p:sp>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3" name="Right Arrow 12"/>
          <p:cNvSpPr/>
          <p:nvPr/>
        </p:nvSpPr>
        <p:spPr>
          <a:xfrm>
            <a:off x="1219200" y="5143500"/>
            <a:ext cx="1143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2" name="Object 1"/>
          <p:cNvGraphicFramePr>
            <a:graphicFrameLocks noChangeAspect="1"/>
          </p:cNvGraphicFramePr>
          <p:nvPr>
            <p:extLst/>
          </p:nvPr>
        </p:nvGraphicFramePr>
        <p:xfrm>
          <a:off x="1790702" y="1971676"/>
          <a:ext cx="5905499" cy="2584971"/>
        </p:xfrm>
        <a:graphic>
          <a:graphicData uri="http://schemas.openxmlformats.org/presentationml/2006/ole">
            <mc:AlternateContent xmlns:mc="http://schemas.openxmlformats.org/markup-compatibility/2006">
              <mc:Choice xmlns:v="urn:schemas-microsoft-com:vml" Requires="v">
                <p:oleObj spid="_x0000_s276509" name="Visio" r:id="rId4" imgW="6539108" imgH="4476885" progId="Visio.Drawing.11">
                  <p:embed/>
                </p:oleObj>
              </mc:Choice>
              <mc:Fallback>
                <p:oleObj name="Visio" r:id="rId4" imgW="6539108" imgH="447688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2" y="1971676"/>
                        <a:ext cx="5905499" cy="25849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V="1">
            <a:off x="6400800" y="3048000"/>
            <a:ext cx="609600" cy="30480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6400800" y="3429000"/>
            <a:ext cx="685800" cy="60960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5562600" y="3581400"/>
            <a:ext cx="304800" cy="533400"/>
          </a:xfrm>
          <a:prstGeom prst="line">
            <a:avLst/>
          </a:prstGeom>
          <a:ln>
            <a:solidFill>
              <a:schemeClr val="bg1">
                <a:lumMod val="65000"/>
              </a:schemeClr>
            </a:solidFill>
            <a:tailEnd type="triangle"/>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4876800" y="3200400"/>
            <a:ext cx="685800" cy="90805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V="1">
            <a:off x="3352800" y="3200400"/>
            <a:ext cx="876300" cy="152402"/>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4614860" y="2470150"/>
            <a:ext cx="757240" cy="53340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0" y="5029201"/>
            <a:ext cx="1295400" cy="646331"/>
          </a:xfrm>
          <a:prstGeom prst="rect">
            <a:avLst/>
          </a:prstGeom>
          <a:noFill/>
        </p:spPr>
        <p:txBody>
          <a:bodyPr wrap="square" rtlCol="0">
            <a:spAutoFit/>
          </a:bodyPr>
          <a:lstStyle/>
          <a:p>
            <a:r>
              <a:rPr lang="en-US" b="1" dirty="0">
                <a:solidFill>
                  <a:prstClr val="black"/>
                </a:solidFill>
              </a:rPr>
              <a:t>Execute left to right</a:t>
            </a:r>
          </a:p>
        </p:txBody>
      </p:sp>
      <p:sp>
        <p:nvSpPr>
          <p:cNvPr id="16" name="Rounded Rectangle 15"/>
          <p:cNvSpPr/>
          <p:nvPr/>
        </p:nvSpPr>
        <p:spPr>
          <a:xfrm>
            <a:off x="838200" y="1543051"/>
            <a:ext cx="6858000" cy="3619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Find Mike’s photo that is also tagged by at least one of his friends</a:t>
            </a:r>
          </a:p>
        </p:txBody>
      </p:sp>
      <p:sp>
        <p:nvSpPr>
          <p:cNvPr id="22" name="Title 1"/>
          <p:cNvSpPr>
            <a:spLocks noGrp="1"/>
          </p:cNvSpPr>
          <p:nvPr>
            <p:ph type="title"/>
          </p:nvPr>
        </p:nvSpPr>
        <p:spPr>
          <a:xfrm>
            <a:off x="381000" y="228600"/>
            <a:ext cx="8229600" cy="723900"/>
          </a:xfrm>
        </p:spPr>
        <p:txBody>
          <a:bodyPr>
            <a:normAutofit/>
          </a:bodyPr>
          <a:lstStyle/>
          <a:p>
            <a:r>
              <a:rPr lang="en-US" sz="3200" dirty="0"/>
              <a:t>Predicate Ordering</a:t>
            </a:r>
          </a:p>
        </p:txBody>
      </p:sp>
      <p:sp>
        <p:nvSpPr>
          <p:cNvPr id="2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23" name="Picture 6"/>
          <p:cNvPicPr>
            <a:picLocks noChangeAspect="1" noChangeArrowheads="1"/>
          </p:cNvPicPr>
          <p:nvPr/>
        </p:nvPicPr>
        <p:blipFill>
          <a:blip r:embed="rId6" cstate="print"/>
          <a:srcRect/>
          <a:stretch>
            <a:fillRect/>
          </a:stretch>
        </p:blipFill>
        <p:spPr bwMode="auto">
          <a:xfrm>
            <a:off x="7310765" y="0"/>
            <a:ext cx="1833235" cy="476250"/>
          </a:xfrm>
          <a:prstGeom prst="rect">
            <a:avLst/>
          </a:prstGeom>
          <a:noFill/>
          <a:ln w="9525">
            <a:noFill/>
            <a:miter lim="800000"/>
            <a:headEnd/>
            <a:tailEnd/>
          </a:ln>
        </p:spPr>
      </p:pic>
      <p:pic>
        <p:nvPicPr>
          <p:cNvPr id="24" name="Picture 11" descr="C:\Users\arijit\Desktop\microsoft-research.gif"/>
          <p:cNvPicPr>
            <a:picLocks noChangeAspect="1" noChangeArrowheads="1"/>
          </p:cNvPicPr>
          <p:nvPr/>
        </p:nvPicPr>
        <p:blipFill>
          <a:blip r:embed="rId7"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8323936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181101" y="4572000"/>
            <a:ext cx="6781801" cy="4572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black"/>
                </a:solidFill>
              </a:rPr>
              <a:t>‘Mike’-Tagged-Photo-Tagged-Person-</a:t>
            </a:r>
            <a:r>
              <a:rPr lang="en-US" sz="2400" dirty="0" err="1">
                <a:solidFill>
                  <a:prstClr val="black"/>
                </a:solidFill>
              </a:rPr>
              <a:t>FriendOf</a:t>
            </a:r>
            <a:r>
              <a:rPr lang="en-US" sz="2400" dirty="0">
                <a:solidFill>
                  <a:prstClr val="black"/>
                </a:solidFill>
              </a:rPr>
              <a:t>-‘Mike’</a:t>
            </a:r>
          </a:p>
        </p:txBody>
      </p:sp>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3" name="Right Arrow 12"/>
          <p:cNvSpPr/>
          <p:nvPr/>
        </p:nvSpPr>
        <p:spPr>
          <a:xfrm>
            <a:off x="1219200" y="5143500"/>
            <a:ext cx="1143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2" name="Object 1"/>
          <p:cNvGraphicFramePr>
            <a:graphicFrameLocks noChangeAspect="1"/>
          </p:cNvGraphicFramePr>
          <p:nvPr>
            <p:extLst/>
          </p:nvPr>
        </p:nvGraphicFramePr>
        <p:xfrm>
          <a:off x="1790702" y="1971676"/>
          <a:ext cx="5905499" cy="2584971"/>
        </p:xfrm>
        <a:graphic>
          <a:graphicData uri="http://schemas.openxmlformats.org/presentationml/2006/ole">
            <mc:AlternateContent xmlns:mc="http://schemas.openxmlformats.org/markup-compatibility/2006">
              <mc:Choice xmlns:v="urn:schemas-microsoft-com:vml" Requires="v">
                <p:oleObj spid="_x0000_s277533" name="Visio" r:id="rId4" imgW="6539108" imgH="4476885" progId="Visio.Drawing.11">
                  <p:embed/>
                </p:oleObj>
              </mc:Choice>
              <mc:Fallback>
                <p:oleObj name="Visio" r:id="rId4" imgW="6539108" imgH="447688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2" y="1971676"/>
                        <a:ext cx="5905499" cy="25849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V="1">
            <a:off x="6400800" y="3048000"/>
            <a:ext cx="609600" cy="30480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6400800" y="3429000"/>
            <a:ext cx="685800" cy="609600"/>
          </a:xfrm>
          <a:prstGeom prst="line">
            <a:avLst/>
          </a:prstGeom>
          <a:ln>
            <a:solidFill>
              <a:schemeClr val="bg1">
                <a:lumMod val="65000"/>
              </a:schemeClr>
            </a:solidFill>
            <a:tailEnd type="triangle"/>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5562600" y="3581400"/>
            <a:ext cx="304800" cy="533400"/>
          </a:xfrm>
          <a:prstGeom prst="line">
            <a:avLst/>
          </a:prstGeom>
          <a:ln>
            <a:solidFill>
              <a:schemeClr val="bg1">
                <a:lumMod val="65000"/>
              </a:schemeClr>
            </a:solidFill>
            <a:tailEnd type="triangle"/>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a:off x="4876800" y="3200400"/>
            <a:ext cx="685800" cy="90805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flipH="1">
            <a:off x="5638800" y="3581400"/>
            <a:ext cx="304800" cy="52705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a:off x="6324600" y="3505200"/>
            <a:ext cx="609600" cy="53340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cxnSp>
        <p:nvCxnSpPr>
          <p:cNvPr id="31" name="Straight Connector 30"/>
          <p:cNvCxnSpPr/>
          <p:nvPr/>
        </p:nvCxnSpPr>
        <p:spPr>
          <a:xfrm>
            <a:off x="5715000" y="2286000"/>
            <a:ext cx="1600200" cy="533400"/>
          </a:xfrm>
          <a:prstGeom prst="line">
            <a:avLst/>
          </a:prstGeom>
          <a:ln>
            <a:headEnd type="triangle"/>
            <a:tailEnd type="none"/>
          </a:ln>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flipV="1">
            <a:off x="4572000" y="2438400"/>
            <a:ext cx="685800" cy="53340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cxnSp>
        <p:nvCxnSpPr>
          <p:cNvPr id="44" name="Straight Connector 43"/>
          <p:cNvCxnSpPr/>
          <p:nvPr/>
        </p:nvCxnSpPr>
        <p:spPr>
          <a:xfrm flipV="1">
            <a:off x="3352800" y="3200400"/>
            <a:ext cx="876300" cy="152402"/>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cxnSp>
        <p:nvCxnSpPr>
          <p:cNvPr id="49" name="Straight Connector 48"/>
          <p:cNvCxnSpPr/>
          <p:nvPr/>
        </p:nvCxnSpPr>
        <p:spPr>
          <a:xfrm flipV="1">
            <a:off x="6400800" y="3124200"/>
            <a:ext cx="609600" cy="30480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cxnSp>
        <p:nvCxnSpPr>
          <p:cNvPr id="52" name="Straight Connector 51"/>
          <p:cNvCxnSpPr/>
          <p:nvPr/>
        </p:nvCxnSpPr>
        <p:spPr>
          <a:xfrm flipH="1" flipV="1">
            <a:off x="5410200" y="2514600"/>
            <a:ext cx="609600" cy="685800"/>
          </a:xfrm>
          <a:prstGeom prst="line">
            <a:avLst/>
          </a:prstGeom>
          <a:ln>
            <a:headEnd type="triangle"/>
            <a:tailEnd type="none"/>
          </a:ln>
        </p:spPr>
        <p:style>
          <a:lnRef idx="2">
            <a:schemeClr val="accent2"/>
          </a:lnRef>
          <a:fillRef idx="0">
            <a:schemeClr val="accent2"/>
          </a:fillRef>
          <a:effectRef idx="1">
            <a:schemeClr val="accent2"/>
          </a:effectRef>
          <a:fontRef idx="minor">
            <a:schemeClr val="tx1"/>
          </a:fontRef>
        </p:style>
      </p:cxnSp>
      <p:cxnSp>
        <p:nvCxnSpPr>
          <p:cNvPr id="55" name="Straight Connector 54"/>
          <p:cNvCxnSpPr/>
          <p:nvPr/>
        </p:nvCxnSpPr>
        <p:spPr>
          <a:xfrm>
            <a:off x="5486400" y="2438400"/>
            <a:ext cx="609600" cy="76200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cxnSp>
        <p:nvCxnSpPr>
          <p:cNvPr id="59" name="Straight Connector 58"/>
          <p:cNvCxnSpPr/>
          <p:nvPr/>
        </p:nvCxnSpPr>
        <p:spPr>
          <a:xfrm flipH="1">
            <a:off x="4686300" y="2470150"/>
            <a:ext cx="685800" cy="53340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1066800" y="5455682"/>
            <a:ext cx="1525802" cy="369332"/>
          </a:xfrm>
          <a:prstGeom prst="rect">
            <a:avLst/>
          </a:prstGeom>
          <a:noFill/>
        </p:spPr>
        <p:txBody>
          <a:bodyPr wrap="none" rtlCol="0">
            <a:spAutoFit/>
          </a:bodyPr>
          <a:lstStyle/>
          <a:p>
            <a:r>
              <a:rPr lang="en-US" dirty="0">
                <a:solidFill>
                  <a:prstClr val="black"/>
                </a:solidFill>
              </a:rPr>
              <a:t>Total cost = 14</a:t>
            </a:r>
          </a:p>
        </p:txBody>
      </p:sp>
      <p:sp>
        <p:nvSpPr>
          <p:cNvPr id="26" name="TextBox 25"/>
          <p:cNvSpPr txBox="1"/>
          <p:nvPr/>
        </p:nvSpPr>
        <p:spPr>
          <a:xfrm>
            <a:off x="0" y="5029201"/>
            <a:ext cx="1295400" cy="646331"/>
          </a:xfrm>
          <a:prstGeom prst="rect">
            <a:avLst/>
          </a:prstGeom>
          <a:noFill/>
        </p:spPr>
        <p:txBody>
          <a:bodyPr wrap="square" rtlCol="0">
            <a:spAutoFit/>
          </a:bodyPr>
          <a:lstStyle/>
          <a:p>
            <a:r>
              <a:rPr lang="en-US" b="1" dirty="0">
                <a:solidFill>
                  <a:prstClr val="black"/>
                </a:solidFill>
              </a:rPr>
              <a:t>Execute left to right</a:t>
            </a:r>
          </a:p>
        </p:txBody>
      </p:sp>
      <p:sp>
        <p:nvSpPr>
          <p:cNvPr id="27" name="Title 1"/>
          <p:cNvSpPr>
            <a:spLocks noGrp="1"/>
          </p:cNvSpPr>
          <p:nvPr>
            <p:ph type="title"/>
          </p:nvPr>
        </p:nvSpPr>
        <p:spPr>
          <a:xfrm>
            <a:off x="381000" y="228600"/>
            <a:ext cx="8229600" cy="723900"/>
          </a:xfrm>
        </p:spPr>
        <p:txBody>
          <a:bodyPr>
            <a:normAutofit/>
          </a:bodyPr>
          <a:lstStyle/>
          <a:p>
            <a:r>
              <a:rPr lang="en-US" sz="3200" dirty="0"/>
              <a:t>Predicate Ordering</a:t>
            </a:r>
          </a:p>
        </p:txBody>
      </p:sp>
      <p:sp>
        <p:nvSpPr>
          <p:cNvPr id="23" name="Rounded Rectangle 22"/>
          <p:cNvSpPr/>
          <p:nvPr/>
        </p:nvSpPr>
        <p:spPr>
          <a:xfrm>
            <a:off x="838200" y="1543051"/>
            <a:ext cx="6858000" cy="3619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Find Mike’s photo that is also tagged by at least one of his friends</a:t>
            </a:r>
          </a:p>
        </p:txBody>
      </p:sp>
      <p:sp>
        <p:nvSpPr>
          <p:cNvPr id="24"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28" name="Picture 6"/>
          <p:cNvPicPr>
            <a:picLocks noChangeAspect="1" noChangeArrowheads="1"/>
          </p:cNvPicPr>
          <p:nvPr/>
        </p:nvPicPr>
        <p:blipFill>
          <a:blip r:embed="rId6" cstate="print"/>
          <a:srcRect/>
          <a:stretch>
            <a:fillRect/>
          </a:stretch>
        </p:blipFill>
        <p:spPr bwMode="auto">
          <a:xfrm>
            <a:off x="7310765" y="0"/>
            <a:ext cx="1833235" cy="476250"/>
          </a:xfrm>
          <a:prstGeom prst="rect">
            <a:avLst/>
          </a:prstGeom>
          <a:noFill/>
          <a:ln w="9525">
            <a:noFill/>
            <a:miter lim="800000"/>
            <a:headEnd/>
            <a:tailEnd/>
          </a:ln>
        </p:spPr>
      </p:pic>
      <p:pic>
        <p:nvPicPr>
          <p:cNvPr id="29" name="Picture 11" descr="C:\Users\arijit\Desktop\microsoft-research.gif"/>
          <p:cNvPicPr>
            <a:picLocks noChangeAspect="1" noChangeArrowheads="1"/>
          </p:cNvPicPr>
          <p:nvPr/>
        </p:nvPicPr>
        <p:blipFill>
          <a:blip r:embed="rId7"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73495735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181101" y="4572000"/>
            <a:ext cx="6781801" cy="4572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black"/>
                </a:solidFill>
              </a:rPr>
              <a:t>‘Mike’-Tagged-Photo-Tagged-Person-</a:t>
            </a:r>
            <a:r>
              <a:rPr lang="en-US" sz="2400" dirty="0" err="1">
                <a:solidFill>
                  <a:prstClr val="black"/>
                </a:solidFill>
              </a:rPr>
              <a:t>FriendOf</a:t>
            </a:r>
            <a:r>
              <a:rPr lang="en-US" sz="2400" dirty="0">
                <a:solidFill>
                  <a:prstClr val="black"/>
                </a:solidFill>
              </a:rPr>
              <a:t>-‘Mike’</a:t>
            </a:r>
          </a:p>
        </p:txBody>
      </p:sp>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3" name="Right Arrow 12"/>
          <p:cNvSpPr/>
          <p:nvPr/>
        </p:nvSpPr>
        <p:spPr>
          <a:xfrm>
            <a:off x="1219200" y="5143500"/>
            <a:ext cx="1143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0" y="5029201"/>
            <a:ext cx="1295400" cy="646331"/>
          </a:xfrm>
          <a:prstGeom prst="rect">
            <a:avLst/>
          </a:prstGeom>
          <a:noFill/>
        </p:spPr>
        <p:txBody>
          <a:bodyPr wrap="square" rtlCol="0">
            <a:spAutoFit/>
          </a:bodyPr>
          <a:lstStyle/>
          <a:p>
            <a:r>
              <a:rPr lang="en-US" b="1" dirty="0">
                <a:solidFill>
                  <a:prstClr val="black"/>
                </a:solidFill>
              </a:rPr>
              <a:t>Execute left to right</a:t>
            </a:r>
          </a:p>
        </p:txBody>
      </p:sp>
      <p:graphicFrame>
        <p:nvGraphicFramePr>
          <p:cNvPr id="2" name="Object 1"/>
          <p:cNvGraphicFramePr>
            <a:graphicFrameLocks noChangeAspect="1"/>
          </p:cNvGraphicFramePr>
          <p:nvPr>
            <p:extLst/>
          </p:nvPr>
        </p:nvGraphicFramePr>
        <p:xfrm>
          <a:off x="1790702" y="1971676"/>
          <a:ext cx="5905499" cy="2584971"/>
        </p:xfrm>
        <a:graphic>
          <a:graphicData uri="http://schemas.openxmlformats.org/presentationml/2006/ole">
            <mc:AlternateContent xmlns:mc="http://schemas.openxmlformats.org/markup-compatibility/2006">
              <mc:Choice xmlns:v="urn:schemas-microsoft-com:vml" Requires="v">
                <p:oleObj spid="_x0000_s278556" name="Visio" r:id="rId4" imgW="6539108" imgH="4476885" progId="Visio.Drawing.11">
                  <p:embed/>
                </p:oleObj>
              </mc:Choice>
              <mc:Fallback>
                <p:oleObj name="Visio" r:id="rId4" imgW="6539108" imgH="447688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2" y="1971676"/>
                        <a:ext cx="5905499" cy="25849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1" name="Straight Connector 30"/>
          <p:cNvCxnSpPr/>
          <p:nvPr/>
        </p:nvCxnSpPr>
        <p:spPr>
          <a:xfrm>
            <a:off x="5715000" y="2286000"/>
            <a:ext cx="1600200" cy="533400"/>
          </a:xfrm>
          <a:prstGeom prst="line">
            <a:avLst/>
          </a:prstGeom>
          <a:ln>
            <a:headEnd type="none"/>
            <a:tailEnd type="triangle"/>
          </a:ln>
        </p:spPr>
        <p:style>
          <a:lnRef idx="2">
            <a:schemeClr val="accent2"/>
          </a:lnRef>
          <a:fillRef idx="0">
            <a:schemeClr val="accent2"/>
          </a:fillRef>
          <a:effectRef idx="1">
            <a:schemeClr val="accent2"/>
          </a:effectRef>
          <a:fontRef idx="minor">
            <a:schemeClr val="tx1"/>
          </a:fontRef>
        </p:style>
      </p:cxnSp>
      <p:cxnSp>
        <p:nvCxnSpPr>
          <p:cNvPr id="49" name="Straight Connector 48"/>
          <p:cNvCxnSpPr/>
          <p:nvPr/>
        </p:nvCxnSpPr>
        <p:spPr>
          <a:xfrm flipV="1">
            <a:off x="6400800" y="3048000"/>
            <a:ext cx="609600" cy="304800"/>
          </a:xfrm>
          <a:prstGeom prst="line">
            <a:avLst/>
          </a:prstGeom>
          <a:ln>
            <a:headEnd type="triangle"/>
            <a:tailEnd type="none"/>
          </a:ln>
        </p:spPr>
        <p:style>
          <a:lnRef idx="2">
            <a:schemeClr val="accent2"/>
          </a:lnRef>
          <a:fillRef idx="0">
            <a:schemeClr val="accent2"/>
          </a:fillRef>
          <a:effectRef idx="1">
            <a:schemeClr val="accent2"/>
          </a:effectRef>
          <a:fontRef idx="minor">
            <a:schemeClr val="tx1"/>
          </a:fontRef>
        </p:style>
      </p:cxnSp>
      <p:cxnSp>
        <p:nvCxnSpPr>
          <p:cNvPr id="55" name="Straight Connector 54"/>
          <p:cNvCxnSpPr/>
          <p:nvPr/>
        </p:nvCxnSpPr>
        <p:spPr>
          <a:xfrm>
            <a:off x="5410200" y="2438400"/>
            <a:ext cx="685800" cy="762000"/>
          </a:xfrm>
          <a:prstGeom prst="line">
            <a:avLst/>
          </a:prstGeom>
          <a:ln>
            <a:headEnd type="triangle"/>
            <a:tailEnd type="none"/>
          </a:ln>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1066800" y="5455682"/>
            <a:ext cx="1525802" cy="369332"/>
          </a:xfrm>
          <a:prstGeom prst="rect">
            <a:avLst/>
          </a:prstGeom>
          <a:noFill/>
        </p:spPr>
        <p:txBody>
          <a:bodyPr wrap="none" rtlCol="0">
            <a:spAutoFit/>
          </a:bodyPr>
          <a:lstStyle/>
          <a:p>
            <a:r>
              <a:rPr lang="en-US" dirty="0">
                <a:solidFill>
                  <a:prstClr val="black"/>
                </a:solidFill>
              </a:rPr>
              <a:t>Total cost = 14</a:t>
            </a:r>
          </a:p>
        </p:txBody>
      </p:sp>
      <p:cxnSp>
        <p:nvCxnSpPr>
          <p:cNvPr id="24" name="Straight Connector 23"/>
          <p:cNvCxnSpPr/>
          <p:nvPr/>
        </p:nvCxnSpPr>
        <p:spPr>
          <a:xfrm flipV="1">
            <a:off x="5715000" y="2209800"/>
            <a:ext cx="1143000" cy="76200"/>
          </a:xfrm>
          <a:prstGeom prst="line">
            <a:avLst/>
          </a:prstGeom>
          <a:ln>
            <a:solidFill>
              <a:schemeClr val="bg1">
                <a:lumMod val="65000"/>
              </a:schemeClr>
            </a:solidFill>
            <a:headEnd type="none"/>
            <a:tailEnd type="triangle"/>
          </a:ln>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5715000" y="2362200"/>
            <a:ext cx="1447800" cy="53340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flipV="1">
            <a:off x="5676900" y="2133600"/>
            <a:ext cx="1181100" cy="76200"/>
          </a:xfrm>
          <a:prstGeom prst="line">
            <a:avLst/>
          </a:prstGeom>
          <a:ln>
            <a:solidFill>
              <a:schemeClr val="bg1">
                <a:lumMod val="65000"/>
              </a:schemeClr>
            </a:solidFill>
            <a:headEnd type="triangle"/>
            <a:tailEnd type="none"/>
          </a:ln>
        </p:spPr>
        <p:style>
          <a:lnRef idx="2">
            <a:schemeClr val="accent2"/>
          </a:lnRef>
          <a:fillRef idx="0">
            <a:schemeClr val="accent2"/>
          </a:fillRef>
          <a:effectRef idx="1">
            <a:schemeClr val="accent2"/>
          </a:effectRef>
          <a:fontRef idx="minor">
            <a:schemeClr val="tx1"/>
          </a:fontRef>
        </p:style>
      </p:cxnSp>
      <p:sp>
        <p:nvSpPr>
          <p:cNvPr id="34" name="Right Arrow 33"/>
          <p:cNvSpPr/>
          <p:nvPr/>
        </p:nvSpPr>
        <p:spPr>
          <a:xfrm flipH="1">
            <a:off x="6629400" y="5143500"/>
            <a:ext cx="116205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p:nvSpPr>
        <p:spPr>
          <a:xfrm>
            <a:off x="7772400" y="5048935"/>
            <a:ext cx="1447800" cy="646331"/>
          </a:xfrm>
          <a:prstGeom prst="rect">
            <a:avLst/>
          </a:prstGeom>
          <a:noFill/>
        </p:spPr>
        <p:txBody>
          <a:bodyPr wrap="square" rtlCol="0">
            <a:spAutoFit/>
          </a:bodyPr>
          <a:lstStyle/>
          <a:p>
            <a:r>
              <a:rPr lang="en-US" b="1" dirty="0">
                <a:solidFill>
                  <a:prstClr val="black"/>
                </a:solidFill>
              </a:rPr>
              <a:t>Execute right to left</a:t>
            </a:r>
          </a:p>
        </p:txBody>
      </p:sp>
      <p:sp>
        <p:nvSpPr>
          <p:cNvPr id="38" name="TextBox 37"/>
          <p:cNvSpPr txBox="1"/>
          <p:nvPr/>
        </p:nvSpPr>
        <p:spPr>
          <a:xfrm>
            <a:off x="6439816" y="5454650"/>
            <a:ext cx="1408784" cy="369332"/>
          </a:xfrm>
          <a:prstGeom prst="rect">
            <a:avLst/>
          </a:prstGeom>
          <a:noFill/>
        </p:spPr>
        <p:txBody>
          <a:bodyPr wrap="none" rtlCol="0">
            <a:spAutoFit/>
          </a:bodyPr>
          <a:lstStyle/>
          <a:p>
            <a:r>
              <a:rPr lang="en-US" dirty="0">
                <a:solidFill>
                  <a:prstClr val="black"/>
                </a:solidFill>
              </a:rPr>
              <a:t>Total cost = 7</a:t>
            </a:r>
          </a:p>
        </p:txBody>
      </p:sp>
      <p:sp>
        <p:nvSpPr>
          <p:cNvPr id="39" name="TextBox 38"/>
          <p:cNvSpPr txBox="1"/>
          <p:nvPr/>
        </p:nvSpPr>
        <p:spPr>
          <a:xfrm>
            <a:off x="2745003" y="5143501"/>
            <a:ext cx="3579598" cy="646331"/>
          </a:xfrm>
          <a:prstGeom prst="rect">
            <a:avLst/>
          </a:prstGeom>
          <a:noFill/>
        </p:spPr>
        <p:txBody>
          <a:bodyPr wrap="square" rtlCol="0">
            <a:spAutoFit/>
          </a:bodyPr>
          <a:lstStyle/>
          <a:p>
            <a:r>
              <a:rPr lang="en-US" dirty="0">
                <a:solidFill>
                  <a:srgbClr val="FF0000"/>
                </a:solidFill>
              </a:rPr>
              <a:t>Different predicate orders can result in different execution costs.</a:t>
            </a:r>
          </a:p>
        </p:txBody>
      </p:sp>
      <p:sp>
        <p:nvSpPr>
          <p:cNvPr id="22" name="Rounded Rectangle 21"/>
          <p:cNvSpPr/>
          <p:nvPr/>
        </p:nvSpPr>
        <p:spPr>
          <a:xfrm>
            <a:off x="838200" y="1543051"/>
            <a:ext cx="6858000" cy="3619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Find Mike’s photo that is also tagged by at least one of his friends</a:t>
            </a:r>
          </a:p>
        </p:txBody>
      </p:sp>
      <p:sp>
        <p:nvSpPr>
          <p:cNvPr id="23" name="Title 1"/>
          <p:cNvSpPr>
            <a:spLocks noGrp="1"/>
          </p:cNvSpPr>
          <p:nvPr>
            <p:ph type="title"/>
          </p:nvPr>
        </p:nvSpPr>
        <p:spPr>
          <a:xfrm>
            <a:off x="381000" y="228600"/>
            <a:ext cx="8229600" cy="723900"/>
          </a:xfrm>
        </p:spPr>
        <p:txBody>
          <a:bodyPr>
            <a:normAutofit/>
          </a:bodyPr>
          <a:lstStyle/>
          <a:p>
            <a:r>
              <a:rPr lang="en-US" sz="3200" dirty="0"/>
              <a:t>Predicate Ordering</a:t>
            </a:r>
          </a:p>
        </p:txBody>
      </p:sp>
      <p:sp>
        <p:nvSpPr>
          <p:cNvPr id="2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25" name="Picture 6"/>
          <p:cNvPicPr>
            <a:picLocks noChangeAspect="1" noChangeArrowheads="1"/>
          </p:cNvPicPr>
          <p:nvPr/>
        </p:nvPicPr>
        <p:blipFill>
          <a:blip r:embed="rId6" cstate="print"/>
          <a:srcRect/>
          <a:stretch>
            <a:fillRect/>
          </a:stretch>
        </p:blipFill>
        <p:spPr bwMode="auto">
          <a:xfrm>
            <a:off x="7310765" y="0"/>
            <a:ext cx="1833235" cy="476250"/>
          </a:xfrm>
          <a:prstGeom prst="rect">
            <a:avLst/>
          </a:prstGeom>
          <a:noFill/>
          <a:ln w="9525">
            <a:noFill/>
            <a:miter lim="800000"/>
            <a:headEnd/>
            <a:tailEnd/>
          </a:ln>
        </p:spPr>
      </p:pic>
      <p:pic>
        <p:nvPicPr>
          <p:cNvPr id="26" name="Picture 11" descr="C:\Users\arijit\Desktop\microsoft-research.gif"/>
          <p:cNvPicPr>
            <a:picLocks noChangeAspect="1" noChangeArrowheads="1"/>
          </p:cNvPicPr>
          <p:nvPr/>
        </p:nvPicPr>
        <p:blipFill>
          <a:blip r:embed="rId7"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388969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t>
            </a:r>
            <a:r>
              <a:rPr lang="en-US" dirty="0"/>
              <a:t>D</a:t>
            </a:r>
            <a:r>
              <a:rPr lang="en-US" dirty="0" smtClean="0"/>
              <a:t>ecide Predicate Ordering?</a:t>
            </a:r>
            <a:endParaRPr lang="en-US" dirty="0"/>
          </a:p>
        </p:txBody>
      </p:sp>
      <p:sp>
        <p:nvSpPr>
          <p:cNvPr id="3" name="Content Placeholder 2"/>
          <p:cNvSpPr>
            <a:spLocks noGrp="1"/>
          </p:cNvSpPr>
          <p:nvPr>
            <p:ph idx="1"/>
          </p:nvPr>
        </p:nvSpPr>
        <p:spPr>
          <a:xfrm>
            <a:off x="457200" y="1905000"/>
            <a:ext cx="8229600" cy="3067050"/>
          </a:xfrm>
        </p:spPr>
        <p:txBody>
          <a:bodyPr/>
          <a:lstStyle/>
          <a:p>
            <a:pPr>
              <a:buFont typeface="Arial" pitchFamily="34" charset="0"/>
              <a:buChar char="•"/>
            </a:pPr>
            <a:r>
              <a:rPr lang="en-US" dirty="0" smtClean="0"/>
              <a:t>Enumerate execution sequences of predicates</a:t>
            </a:r>
          </a:p>
          <a:p>
            <a:pPr>
              <a:buFont typeface="Arial" pitchFamily="34" charset="0"/>
              <a:buChar char="•"/>
            </a:pPr>
            <a:r>
              <a:rPr lang="en-US" dirty="0" smtClean="0"/>
              <a:t>Estimate their costs using graph statistics</a:t>
            </a:r>
          </a:p>
          <a:p>
            <a:pPr>
              <a:buFont typeface="Arial" pitchFamily="34" charset="0"/>
              <a:buChar char="•"/>
            </a:pPr>
            <a:r>
              <a:rPr lang="en-US" dirty="0" smtClean="0"/>
              <a:t>Find the sequence with minimum cost</a:t>
            </a:r>
            <a:endParaRPr lang="en-US" dirty="0"/>
          </a:p>
        </p:txBody>
      </p:sp>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232578748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8" name="TextBox 7"/>
          <p:cNvSpPr txBox="1"/>
          <p:nvPr/>
        </p:nvSpPr>
        <p:spPr>
          <a:xfrm>
            <a:off x="914400" y="1528834"/>
            <a:ext cx="1752600" cy="369332"/>
          </a:xfrm>
          <a:prstGeom prst="rect">
            <a:avLst/>
          </a:prstGeom>
          <a:noFill/>
        </p:spPr>
        <p:txBody>
          <a:bodyPr wrap="square" rtlCol="0">
            <a:spAutoFit/>
          </a:bodyPr>
          <a:lstStyle/>
          <a:p>
            <a:r>
              <a:rPr lang="en-US" dirty="0">
                <a:solidFill>
                  <a:prstClr val="black"/>
                </a:solidFill>
              </a:rPr>
              <a:t>Graph Statistics</a:t>
            </a:r>
          </a:p>
        </p:txBody>
      </p:sp>
      <p:sp>
        <p:nvSpPr>
          <p:cNvPr id="15" name="Rounded Rectangle 14"/>
          <p:cNvSpPr/>
          <p:nvPr/>
        </p:nvSpPr>
        <p:spPr>
          <a:xfrm>
            <a:off x="184731" y="3867150"/>
            <a:ext cx="5682669" cy="62865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prstClr val="black"/>
                </a:solidFill>
              </a:rPr>
              <a:t>Left to right</a:t>
            </a:r>
            <a:endParaRPr lang="en-US" dirty="0">
              <a:solidFill>
                <a:prstClr val="black"/>
              </a:solidFill>
            </a:endParaRPr>
          </a:p>
          <a:p>
            <a:r>
              <a:rPr lang="en-US" dirty="0">
                <a:solidFill>
                  <a:prstClr val="black"/>
                </a:solidFill>
              </a:rPr>
              <a:t>‘Mike’-Tagged-Photo-Tagged-Person-</a:t>
            </a:r>
            <a:r>
              <a:rPr lang="en-US" dirty="0" err="1">
                <a:solidFill>
                  <a:prstClr val="black"/>
                </a:solidFill>
              </a:rPr>
              <a:t>FriendOf</a:t>
            </a:r>
            <a:r>
              <a:rPr lang="en-US" dirty="0">
                <a:solidFill>
                  <a:prstClr val="black"/>
                </a:solidFill>
              </a:rPr>
              <a:t>-‘Mike’</a:t>
            </a:r>
          </a:p>
        </p:txBody>
      </p:sp>
      <p:sp>
        <p:nvSpPr>
          <p:cNvPr id="9" name="TextBox 8"/>
          <p:cNvSpPr txBox="1"/>
          <p:nvPr/>
        </p:nvSpPr>
        <p:spPr>
          <a:xfrm>
            <a:off x="216480" y="4495801"/>
            <a:ext cx="8927520" cy="646331"/>
          </a:xfrm>
          <a:prstGeom prst="rect">
            <a:avLst/>
          </a:prstGeom>
          <a:noFill/>
        </p:spPr>
        <p:txBody>
          <a:bodyPr wrap="square" rtlCol="0">
            <a:spAutoFit/>
          </a:bodyPr>
          <a:lstStyle/>
          <a:p>
            <a:r>
              <a:rPr lang="en-US" dirty="0" err="1">
                <a:solidFill>
                  <a:prstClr val="black"/>
                </a:solidFill>
              </a:rPr>
              <a:t>EstimatedCost</a:t>
            </a:r>
            <a:r>
              <a:rPr lang="en-US" dirty="0">
                <a:solidFill>
                  <a:prstClr val="black"/>
                </a:solidFill>
              </a:rPr>
              <a:t> =  ???</a:t>
            </a:r>
          </a:p>
          <a:p>
            <a:r>
              <a:rPr lang="en-US" dirty="0">
                <a:solidFill>
                  <a:prstClr val="black"/>
                </a:solidFill>
              </a:rPr>
              <a:t>	</a:t>
            </a:r>
          </a:p>
        </p:txBody>
      </p:sp>
      <p:sp>
        <p:nvSpPr>
          <p:cNvPr id="14" name="Title 1"/>
          <p:cNvSpPr>
            <a:spLocks noGrp="1"/>
          </p:cNvSpPr>
          <p:nvPr>
            <p:ph type="title"/>
          </p:nvPr>
        </p:nvSpPr>
        <p:spPr>
          <a:xfrm>
            <a:off x="381000" y="228600"/>
            <a:ext cx="8229600" cy="723900"/>
          </a:xfrm>
        </p:spPr>
        <p:txBody>
          <a:bodyPr>
            <a:normAutofit/>
          </a:bodyPr>
          <a:lstStyle/>
          <a:p>
            <a:r>
              <a:rPr lang="en-US" sz="3200" dirty="0"/>
              <a:t>Cost Estimation using Graph Statistics</a:t>
            </a:r>
          </a:p>
        </p:txBody>
      </p:sp>
      <p:graphicFrame>
        <p:nvGraphicFramePr>
          <p:cNvPr id="16" name="Table 15"/>
          <p:cNvGraphicFramePr>
            <a:graphicFrameLocks noGrp="1"/>
          </p:cNvGraphicFramePr>
          <p:nvPr>
            <p:extLst/>
          </p:nvPr>
        </p:nvGraphicFramePr>
        <p:xfrm>
          <a:off x="190500" y="2895600"/>
          <a:ext cx="3200400" cy="845820"/>
        </p:xfrm>
        <a:graphic>
          <a:graphicData uri="http://schemas.openxmlformats.org/drawingml/2006/table">
            <a:tbl>
              <a:tblPr firstRow="1" bandRow="1">
                <a:tableStyleId>{5C22544A-7EE6-4342-B048-85BDC9FD1C3A}</a:tableStyleId>
              </a:tblPr>
              <a:tblGrid>
                <a:gridCol w="1066800"/>
                <a:gridCol w="1066800"/>
                <a:gridCol w="1066800"/>
              </a:tblGrid>
              <a:tr h="229017">
                <a:tc>
                  <a:txBody>
                    <a:bodyPr/>
                    <a:lstStyle/>
                    <a:p>
                      <a:endParaRPr lang="en-US" sz="1400" dirty="0"/>
                    </a:p>
                  </a:txBody>
                  <a:tcPr marT="34290" marB="34290"/>
                </a:tc>
                <a:tc>
                  <a:txBody>
                    <a:bodyPr/>
                    <a:lstStyle/>
                    <a:p>
                      <a:r>
                        <a:rPr lang="en-US" sz="1400" dirty="0" err="1" smtClean="0"/>
                        <a:t>FriendOf</a:t>
                      </a:r>
                      <a:endParaRPr lang="en-US" sz="1400" dirty="0"/>
                    </a:p>
                  </a:txBody>
                  <a:tcPr marT="34290" marB="34290"/>
                </a:tc>
                <a:tc>
                  <a:txBody>
                    <a:bodyPr/>
                    <a:lstStyle/>
                    <a:p>
                      <a:r>
                        <a:rPr lang="en-US" sz="1400" dirty="0" smtClean="0"/>
                        <a:t>Tagged</a:t>
                      </a:r>
                      <a:endParaRPr lang="en-US" sz="1400" dirty="0"/>
                    </a:p>
                  </a:txBody>
                  <a:tcPr marT="34290" marB="34290"/>
                </a:tc>
              </a:tr>
              <a:tr h="229017">
                <a:tc>
                  <a:txBody>
                    <a:bodyPr/>
                    <a:lstStyle/>
                    <a:p>
                      <a:r>
                        <a:rPr lang="en-US" sz="1400" b="1" dirty="0" smtClean="0"/>
                        <a:t>Person</a:t>
                      </a:r>
                      <a:endParaRPr lang="en-US" sz="1400" b="1" dirty="0"/>
                    </a:p>
                  </a:txBody>
                  <a:tcPr marT="34290" marB="34290"/>
                </a:tc>
                <a:tc>
                  <a:txBody>
                    <a:bodyPr/>
                    <a:lstStyle/>
                    <a:p>
                      <a:r>
                        <a:rPr lang="en-US" sz="1400" dirty="0" smtClean="0"/>
                        <a:t>1.2</a:t>
                      </a:r>
                      <a:endParaRPr lang="en-US" sz="1400" dirty="0"/>
                    </a:p>
                  </a:txBody>
                  <a:tcPr marT="34290" marB="34290"/>
                </a:tc>
                <a:tc>
                  <a:txBody>
                    <a:bodyPr/>
                    <a:lstStyle/>
                    <a:p>
                      <a:r>
                        <a:rPr lang="en-US" sz="1400" dirty="0" smtClean="0"/>
                        <a:t>2.2</a:t>
                      </a:r>
                      <a:endParaRPr lang="en-US" sz="1400" dirty="0"/>
                    </a:p>
                  </a:txBody>
                  <a:tcPr marT="34290" marB="34290"/>
                </a:tc>
              </a:tr>
              <a:tr h="229017">
                <a:tc>
                  <a:txBody>
                    <a:bodyPr/>
                    <a:lstStyle/>
                    <a:p>
                      <a:r>
                        <a:rPr lang="en-US" sz="1400" b="1" dirty="0" smtClean="0"/>
                        <a:t>Photo</a:t>
                      </a:r>
                      <a:endParaRPr lang="en-US" sz="1400" b="1" dirty="0"/>
                    </a:p>
                  </a:txBody>
                  <a:tcPr marT="34290" marB="34290"/>
                </a:tc>
                <a:tc>
                  <a:txBody>
                    <a:bodyPr/>
                    <a:lstStyle/>
                    <a:p>
                      <a:r>
                        <a:rPr lang="en-US" sz="1400" dirty="0" smtClean="0"/>
                        <a:t>N/A </a:t>
                      </a:r>
                      <a:endParaRPr lang="en-US" sz="1400" dirty="0"/>
                    </a:p>
                  </a:txBody>
                  <a:tcPr marT="34290" marB="34290"/>
                </a:tc>
                <a:tc>
                  <a:txBody>
                    <a:bodyPr/>
                    <a:lstStyle/>
                    <a:p>
                      <a:r>
                        <a:rPr lang="en-US" sz="1400" dirty="0" smtClean="0"/>
                        <a:t>1.6</a:t>
                      </a:r>
                      <a:endParaRPr lang="en-US" sz="1400" dirty="0"/>
                    </a:p>
                  </a:txBody>
                  <a:tcPr marT="34290" marB="34290"/>
                </a:tc>
              </a:tr>
            </a:tbl>
          </a:graphicData>
        </a:graphic>
      </p:graphicFrame>
      <p:graphicFrame>
        <p:nvGraphicFramePr>
          <p:cNvPr id="6" name="Object 5"/>
          <p:cNvGraphicFramePr>
            <a:graphicFrameLocks noChangeAspect="1"/>
          </p:cNvGraphicFramePr>
          <p:nvPr>
            <p:extLst/>
          </p:nvPr>
        </p:nvGraphicFramePr>
        <p:xfrm>
          <a:off x="3886202" y="1600200"/>
          <a:ext cx="5085399" cy="2457450"/>
        </p:xfrm>
        <a:graphic>
          <a:graphicData uri="http://schemas.openxmlformats.org/presentationml/2006/ole">
            <mc:AlternateContent xmlns:mc="http://schemas.openxmlformats.org/markup-compatibility/2006">
              <mc:Choice xmlns:v="urn:schemas-microsoft-com:vml" Requires="v">
                <p:oleObj spid="_x0000_s279580" name="Visio" r:id="rId4" imgW="6539108" imgH="4476885" progId="Visio.Drawing.11">
                  <p:embed/>
                </p:oleObj>
              </mc:Choice>
              <mc:Fallback>
                <p:oleObj name="Visio" r:id="rId4" imgW="6539108" imgH="447688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2" y="1600200"/>
                        <a:ext cx="5085399" cy="245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Table 1"/>
          <p:cNvGraphicFramePr>
            <a:graphicFrameLocks noGrp="1"/>
          </p:cNvGraphicFramePr>
          <p:nvPr>
            <p:extLst/>
          </p:nvPr>
        </p:nvGraphicFramePr>
        <p:xfrm>
          <a:off x="838200" y="1905000"/>
          <a:ext cx="1844332" cy="914400"/>
        </p:xfrm>
        <a:graphic>
          <a:graphicData uri="http://schemas.openxmlformats.org/drawingml/2006/table">
            <a:tbl>
              <a:tblPr firstRow="1" bandRow="1">
                <a:tableStyleId>{5C22544A-7EE6-4342-B048-85BDC9FD1C3A}</a:tableStyleId>
              </a:tblPr>
              <a:tblGrid>
                <a:gridCol w="1096758"/>
                <a:gridCol w="747574"/>
              </a:tblGrid>
              <a:tr h="266700">
                <a:tc>
                  <a:txBody>
                    <a:bodyPr/>
                    <a:lstStyle/>
                    <a:p>
                      <a:r>
                        <a:rPr lang="en-US" sz="1400" dirty="0" smtClean="0"/>
                        <a:t>Node type</a:t>
                      </a:r>
                      <a:endParaRPr lang="en-US" sz="1400" dirty="0"/>
                    </a:p>
                  </a:txBody>
                  <a:tcPr/>
                </a:tc>
                <a:tc>
                  <a:txBody>
                    <a:bodyPr/>
                    <a:lstStyle/>
                    <a:p>
                      <a:r>
                        <a:rPr lang="en-US" sz="1400" dirty="0" smtClean="0"/>
                        <a:t>#nodes</a:t>
                      </a:r>
                      <a:endParaRPr lang="en-US" sz="1400" dirty="0"/>
                    </a:p>
                  </a:txBody>
                  <a:tcPr/>
                </a:tc>
              </a:tr>
              <a:tr h="266700">
                <a:tc>
                  <a:txBody>
                    <a:bodyPr/>
                    <a:lstStyle/>
                    <a:p>
                      <a:r>
                        <a:rPr lang="en-US" sz="1400" b="1" dirty="0" smtClean="0"/>
                        <a:t>Person</a:t>
                      </a:r>
                      <a:endParaRPr lang="en-US" sz="1400" b="1" dirty="0"/>
                    </a:p>
                  </a:txBody>
                  <a:tcPr/>
                </a:tc>
                <a:tc>
                  <a:txBody>
                    <a:bodyPr/>
                    <a:lstStyle/>
                    <a:p>
                      <a:r>
                        <a:rPr lang="en-US" sz="1400" dirty="0" smtClean="0"/>
                        <a:t>5</a:t>
                      </a:r>
                      <a:endParaRPr lang="en-US" sz="1400" dirty="0"/>
                    </a:p>
                  </a:txBody>
                  <a:tcPr/>
                </a:tc>
              </a:tr>
              <a:tr h="266700">
                <a:tc>
                  <a:txBody>
                    <a:bodyPr/>
                    <a:lstStyle/>
                    <a:p>
                      <a:r>
                        <a:rPr lang="en-US" sz="1400" b="1" dirty="0" smtClean="0"/>
                        <a:t>Photo</a:t>
                      </a:r>
                      <a:endParaRPr lang="en-US" sz="1400" b="1" dirty="0"/>
                    </a:p>
                  </a:txBody>
                  <a:tcPr/>
                </a:tc>
                <a:tc>
                  <a:txBody>
                    <a:bodyPr/>
                    <a:lstStyle/>
                    <a:p>
                      <a:r>
                        <a:rPr lang="en-US" sz="1400" dirty="0" smtClean="0"/>
                        <a:t>7</a:t>
                      </a:r>
                      <a:endParaRPr lang="en-US" sz="1400" dirty="0"/>
                    </a:p>
                  </a:txBody>
                  <a:tcPr/>
                </a:tc>
              </a:tr>
            </a:tbl>
          </a:graphicData>
        </a:graphic>
      </p:graphicFrame>
      <p:sp>
        <p:nvSpPr>
          <p:cNvPr id="1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6184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5" name="Rounded Rectangle 14"/>
          <p:cNvSpPr/>
          <p:nvPr/>
        </p:nvSpPr>
        <p:spPr>
          <a:xfrm>
            <a:off x="184731" y="3867150"/>
            <a:ext cx="5682669" cy="62865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prstClr val="black"/>
                </a:solidFill>
              </a:rPr>
              <a:t>Left to right</a:t>
            </a:r>
            <a:endParaRPr lang="en-US" dirty="0">
              <a:solidFill>
                <a:prstClr val="black"/>
              </a:solidFill>
            </a:endParaRPr>
          </a:p>
          <a:p>
            <a:r>
              <a:rPr lang="en-US" dirty="0">
                <a:solidFill>
                  <a:prstClr val="black"/>
                </a:solidFill>
              </a:rPr>
              <a:t>‘Mike’-Tagged-Photo-Tagged-Person-</a:t>
            </a:r>
            <a:r>
              <a:rPr lang="en-US" dirty="0" err="1">
                <a:solidFill>
                  <a:prstClr val="black"/>
                </a:solidFill>
              </a:rPr>
              <a:t>FriendOf</a:t>
            </a:r>
            <a:r>
              <a:rPr lang="en-US" dirty="0">
                <a:solidFill>
                  <a:prstClr val="black"/>
                </a:solidFill>
              </a:rPr>
              <a:t>-‘Mike’</a:t>
            </a:r>
          </a:p>
        </p:txBody>
      </p:sp>
      <p:sp>
        <p:nvSpPr>
          <p:cNvPr id="9" name="TextBox 8"/>
          <p:cNvSpPr txBox="1"/>
          <p:nvPr/>
        </p:nvSpPr>
        <p:spPr>
          <a:xfrm>
            <a:off x="216480" y="4495801"/>
            <a:ext cx="8927520" cy="646331"/>
          </a:xfrm>
          <a:prstGeom prst="rect">
            <a:avLst/>
          </a:prstGeom>
          <a:noFill/>
        </p:spPr>
        <p:txBody>
          <a:bodyPr wrap="square" rtlCol="0">
            <a:spAutoFit/>
          </a:bodyPr>
          <a:lstStyle/>
          <a:p>
            <a:r>
              <a:rPr lang="en-US" dirty="0" err="1">
                <a:solidFill>
                  <a:prstClr val="black"/>
                </a:solidFill>
              </a:rPr>
              <a:t>EstimatedCost</a:t>
            </a:r>
            <a:r>
              <a:rPr lang="en-US" dirty="0">
                <a:solidFill>
                  <a:prstClr val="black"/>
                </a:solidFill>
              </a:rPr>
              <a:t> =  1                 	[find Mike]</a:t>
            </a:r>
          </a:p>
          <a:p>
            <a:r>
              <a:rPr lang="en-US" dirty="0">
                <a:solidFill>
                  <a:prstClr val="black"/>
                </a:solidFill>
              </a:rPr>
              <a:t>	</a:t>
            </a:r>
          </a:p>
        </p:txBody>
      </p:sp>
      <p:sp>
        <p:nvSpPr>
          <p:cNvPr id="14" name="Title 1"/>
          <p:cNvSpPr>
            <a:spLocks noGrp="1"/>
          </p:cNvSpPr>
          <p:nvPr>
            <p:ph type="title"/>
          </p:nvPr>
        </p:nvSpPr>
        <p:spPr>
          <a:xfrm>
            <a:off x="381000" y="152400"/>
            <a:ext cx="8229600" cy="723900"/>
          </a:xfrm>
        </p:spPr>
        <p:txBody>
          <a:bodyPr>
            <a:normAutofit/>
          </a:bodyPr>
          <a:lstStyle/>
          <a:p>
            <a:r>
              <a:rPr lang="en-US" sz="3200" dirty="0"/>
              <a:t>Cost Estimation using Graph Statistics</a:t>
            </a:r>
          </a:p>
        </p:txBody>
      </p:sp>
      <p:graphicFrame>
        <p:nvGraphicFramePr>
          <p:cNvPr id="6" name="Object 5"/>
          <p:cNvGraphicFramePr>
            <a:graphicFrameLocks noChangeAspect="1"/>
          </p:cNvGraphicFramePr>
          <p:nvPr>
            <p:extLst/>
          </p:nvPr>
        </p:nvGraphicFramePr>
        <p:xfrm>
          <a:off x="3886202" y="1600200"/>
          <a:ext cx="5085399" cy="2457450"/>
        </p:xfrm>
        <a:graphic>
          <a:graphicData uri="http://schemas.openxmlformats.org/presentationml/2006/ole">
            <mc:AlternateContent xmlns:mc="http://schemas.openxmlformats.org/markup-compatibility/2006">
              <mc:Choice xmlns:v="urn:schemas-microsoft-com:vml" Requires="v">
                <p:oleObj spid="_x0000_s280604" name="Visio" r:id="rId4" imgW="6539108" imgH="4476885" progId="Visio.Drawing.11">
                  <p:embed/>
                </p:oleObj>
              </mc:Choice>
              <mc:Fallback>
                <p:oleObj name="Visio" r:id="rId4" imgW="6539108" imgH="447688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2" y="1600200"/>
                        <a:ext cx="5085399" cy="245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914400" y="1528834"/>
            <a:ext cx="1752600" cy="369332"/>
          </a:xfrm>
          <a:prstGeom prst="rect">
            <a:avLst/>
          </a:prstGeom>
          <a:noFill/>
        </p:spPr>
        <p:txBody>
          <a:bodyPr wrap="square" rtlCol="0">
            <a:spAutoFit/>
          </a:bodyPr>
          <a:lstStyle/>
          <a:p>
            <a:r>
              <a:rPr lang="en-US" dirty="0">
                <a:solidFill>
                  <a:prstClr val="black"/>
                </a:solidFill>
              </a:rPr>
              <a:t>Graph Statistics</a:t>
            </a:r>
          </a:p>
        </p:txBody>
      </p:sp>
      <p:graphicFrame>
        <p:nvGraphicFramePr>
          <p:cNvPr id="11" name="Table 10"/>
          <p:cNvGraphicFramePr>
            <a:graphicFrameLocks noGrp="1"/>
          </p:cNvGraphicFramePr>
          <p:nvPr>
            <p:extLst/>
          </p:nvPr>
        </p:nvGraphicFramePr>
        <p:xfrm>
          <a:off x="190500" y="2895600"/>
          <a:ext cx="3200400" cy="845820"/>
        </p:xfrm>
        <a:graphic>
          <a:graphicData uri="http://schemas.openxmlformats.org/drawingml/2006/table">
            <a:tbl>
              <a:tblPr firstRow="1" bandRow="1">
                <a:tableStyleId>{5C22544A-7EE6-4342-B048-85BDC9FD1C3A}</a:tableStyleId>
              </a:tblPr>
              <a:tblGrid>
                <a:gridCol w="1066800"/>
                <a:gridCol w="1066800"/>
                <a:gridCol w="1066800"/>
              </a:tblGrid>
              <a:tr h="229017">
                <a:tc>
                  <a:txBody>
                    <a:bodyPr/>
                    <a:lstStyle/>
                    <a:p>
                      <a:endParaRPr lang="en-US" sz="1400" dirty="0"/>
                    </a:p>
                  </a:txBody>
                  <a:tcPr marT="34290" marB="34290"/>
                </a:tc>
                <a:tc>
                  <a:txBody>
                    <a:bodyPr/>
                    <a:lstStyle/>
                    <a:p>
                      <a:r>
                        <a:rPr lang="en-US" sz="1400" dirty="0" err="1" smtClean="0"/>
                        <a:t>FriendOf</a:t>
                      </a:r>
                      <a:endParaRPr lang="en-US" sz="1400" dirty="0"/>
                    </a:p>
                  </a:txBody>
                  <a:tcPr marT="34290" marB="34290"/>
                </a:tc>
                <a:tc>
                  <a:txBody>
                    <a:bodyPr/>
                    <a:lstStyle/>
                    <a:p>
                      <a:r>
                        <a:rPr lang="en-US" sz="1400" dirty="0" smtClean="0"/>
                        <a:t>Tagged</a:t>
                      </a:r>
                      <a:endParaRPr lang="en-US" sz="1400" dirty="0"/>
                    </a:p>
                  </a:txBody>
                  <a:tcPr marT="34290" marB="34290"/>
                </a:tc>
              </a:tr>
              <a:tr h="229017">
                <a:tc>
                  <a:txBody>
                    <a:bodyPr/>
                    <a:lstStyle/>
                    <a:p>
                      <a:r>
                        <a:rPr lang="en-US" sz="1400" b="1" dirty="0" smtClean="0"/>
                        <a:t>Person</a:t>
                      </a:r>
                      <a:endParaRPr lang="en-US" sz="1400" b="1" dirty="0"/>
                    </a:p>
                  </a:txBody>
                  <a:tcPr marT="34290" marB="34290"/>
                </a:tc>
                <a:tc>
                  <a:txBody>
                    <a:bodyPr/>
                    <a:lstStyle/>
                    <a:p>
                      <a:r>
                        <a:rPr lang="en-US" sz="1400" dirty="0" smtClean="0"/>
                        <a:t>1.2</a:t>
                      </a:r>
                      <a:endParaRPr lang="en-US" sz="1400" dirty="0"/>
                    </a:p>
                  </a:txBody>
                  <a:tcPr marT="34290" marB="34290"/>
                </a:tc>
                <a:tc>
                  <a:txBody>
                    <a:bodyPr/>
                    <a:lstStyle/>
                    <a:p>
                      <a:r>
                        <a:rPr lang="en-US" sz="1400" dirty="0" smtClean="0"/>
                        <a:t>2.2</a:t>
                      </a:r>
                      <a:endParaRPr lang="en-US" sz="1400" dirty="0"/>
                    </a:p>
                  </a:txBody>
                  <a:tcPr marT="34290" marB="34290"/>
                </a:tc>
              </a:tr>
              <a:tr h="229017">
                <a:tc>
                  <a:txBody>
                    <a:bodyPr/>
                    <a:lstStyle/>
                    <a:p>
                      <a:r>
                        <a:rPr lang="en-US" sz="1400" b="1" dirty="0" smtClean="0"/>
                        <a:t>Photo</a:t>
                      </a:r>
                      <a:endParaRPr lang="en-US" sz="1400" b="1" dirty="0"/>
                    </a:p>
                  </a:txBody>
                  <a:tcPr marT="34290" marB="34290"/>
                </a:tc>
                <a:tc>
                  <a:txBody>
                    <a:bodyPr/>
                    <a:lstStyle/>
                    <a:p>
                      <a:r>
                        <a:rPr lang="en-US" sz="1400" dirty="0" smtClean="0"/>
                        <a:t>N/A </a:t>
                      </a:r>
                      <a:endParaRPr lang="en-US" sz="1400" dirty="0"/>
                    </a:p>
                  </a:txBody>
                  <a:tcPr marT="34290" marB="34290"/>
                </a:tc>
                <a:tc>
                  <a:txBody>
                    <a:bodyPr/>
                    <a:lstStyle/>
                    <a:p>
                      <a:r>
                        <a:rPr lang="en-US" sz="1400" dirty="0" smtClean="0"/>
                        <a:t>1.6</a:t>
                      </a:r>
                      <a:endParaRPr lang="en-US" sz="1400" dirty="0"/>
                    </a:p>
                  </a:txBody>
                  <a:tcPr marT="34290" marB="34290"/>
                </a:tc>
              </a:tr>
            </a:tbl>
          </a:graphicData>
        </a:graphic>
      </p:graphicFrame>
      <p:graphicFrame>
        <p:nvGraphicFramePr>
          <p:cNvPr id="12" name="Table 11"/>
          <p:cNvGraphicFramePr>
            <a:graphicFrameLocks noGrp="1"/>
          </p:cNvGraphicFramePr>
          <p:nvPr>
            <p:extLst/>
          </p:nvPr>
        </p:nvGraphicFramePr>
        <p:xfrm>
          <a:off x="838200" y="1905000"/>
          <a:ext cx="1844332" cy="914400"/>
        </p:xfrm>
        <a:graphic>
          <a:graphicData uri="http://schemas.openxmlformats.org/drawingml/2006/table">
            <a:tbl>
              <a:tblPr firstRow="1" bandRow="1">
                <a:tableStyleId>{5C22544A-7EE6-4342-B048-85BDC9FD1C3A}</a:tableStyleId>
              </a:tblPr>
              <a:tblGrid>
                <a:gridCol w="1096758"/>
                <a:gridCol w="747574"/>
              </a:tblGrid>
              <a:tr h="266700">
                <a:tc>
                  <a:txBody>
                    <a:bodyPr/>
                    <a:lstStyle/>
                    <a:p>
                      <a:r>
                        <a:rPr lang="en-US" sz="1400" dirty="0" smtClean="0"/>
                        <a:t>Node type</a:t>
                      </a:r>
                      <a:endParaRPr lang="en-US" sz="1400" dirty="0"/>
                    </a:p>
                  </a:txBody>
                  <a:tcPr/>
                </a:tc>
                <a:tc>
                  <a:txBody>
                    <a:bodyPr/>
                    <a:lstStyle/>
                    <a:p>
                      <a:r>
                        <a:rPr lang="en-US" sz="1400" dirty="0" smtClean="0"/>
                        <a:t>#nodes</a:t>
                      </a:r>
                      <a:endParaRPr lang="en-US" sz="1400" dirty="0"/>
                    </a:p>
                  </a:txBody>
                  <a:tcPr/>
                </a:tc>
              </a:tr>
              <a:tr h="266700">
                <a:tc>
                  <a:txBody>
                    <a:bodyPr/>
                    <a:lstStyle/>
                    <a:p>
                      <a:r>
                        <a:rPr lang="en-US" sz="1400" b="1" dirty="0" smtClean="0"/>
                        <a:t>Person</a:t>
                      </a:r>
                      <a:endParaRPr lang="en-US" sz="1400" b="1" dirty="0"/>
                    </a:p>
                  </a:txBody>
                  <a:tcPr/>
                </a:tc>
                <a:tc>
                  <a:txBody>
                    <a:bodyPr/>
                    <a:lstStyle/>
                    <a:p>
                      <a:r>
                        <a:rPr lang="en-US" sz="1400" dirty="0" smtClean="0"/>
                        <a:t>5</a:t>
                      </a:r>
                      <a:endParaRPr lang="en-US" sz="1400" dirty="0"/>
                    </a:p>
                  </a:txBody>
                  <a:tcPr/>
                </a:tc>
              </a:tr>
              <a:tr h="266700">
                <a:tc>
                  <a:txBody>
                    <a:bodyPr/>
                    <a:lstStyle/>
                    <a:p>
                      <a:r>
                        <a:rPr lang="en-US" sz="1400" b="1" dirty="0" smtClean="0"/>
                        <a:t>Photo</a:t>
                      </a:r>
                      <a:endParaRPr lang="en-US" sz="1400" b="1" dirty="0"/>
                    </a:p>
                  </a:txBody>
                  <a:tcPr/>
                </a:tc>
                <a:tc>
                  <a:txBody>
                    <a:bodyPr/>
                    <a:lstStyle/>
                    <a:p>
                      <a:r>
                        <a:rPr lang="en-US" sz="1400" dirty="0" smtClean="0"/>
                        <a:t>7</a:t>
                      </a:r>
                      <a:endParaRPr lang="en-US" sz="1400" dirty="0"/>
                    </a:p>
                  </a:txBody>
                  <a:tcPr/>
                </a:tc>
              </a:tr>
            </a:tbl>
          </a:graphicData>
        </a:graphic>
      </p:graphicFrame>
      <p:sp>
        <p:nvSpPr>
          <p:cNvPr id="13"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257672870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5" name="Rounded Rectangle 14"/>
          <p:cNvSpPr/>
          <p:nvPr/>
        </p:nvSpPr>
        <p:spPr>
          <a:xfrm>
            <a:off x="184731" y="3867150"/>
            <a:ext cx="5682669" cy="62865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prstClr val="black"/>
                </a:solidFill>
              </a:rPr>
              <a:t>Left to right</a:t>
            </a:r>
            <a:endParaRPr lang="en-US" dirty="0">
              <a:solidFill>
                <a:prstClr val="black"/>
              </a:solidFill>
            </a:endParaRPr>
          </a:p>
          <a:p>
            <a:r>
              <a:rPr lang="en-US" dirty="0">
                <a:solidFill>
                  <a:prstClr val="black"/>
                </a:solidFill>
              </a:rPr>
              <a:t>‘Mike’-Tagged-Photo-Tagged-Person-</a:t>
            </a:r>
            <a:r>
              <a:rPr lang="en-US" dirty="0" err="1">
                <a:solidFill>
                  <a:prstClr val="black"/>
                </a:solidFill>
              </a:rPr>
              <a:t>FriendOf</a:t>
            </a:r>
            <a:r>
              <a:rPr lang="en-US" dirty="0">
                <a:solidFill>
                  <a:prstClr val="black"/>
                </a:solidFill>
              </a:rPr>
              <a:t>-‘Mike</a:t>
            </a:r>
          </a:p>
        </p:txBody>
      </p:sp>
      <p:sp>
        <p:nvSpPr>
          <p:cNvPr id="9" name="TextBox 8"/>
          <p:cNvSpPr txBox="1"/>
          <p:nvPr/>
        </p:nvSpPr>
        <p:spPr>
          <a:xfrm>
            <a:off x="216480" y="4495800"/>
            <a:ext cx="8927520" cy="923330"/>
          </a:xfrm>
          <a:prstGeom prst="rect">
            <a:avLst/>
          </a:prstGeom>
          <a:noFill/>
        </p:spPr>
        <p:txBody>
          <a:bodyPr wrap="square" rtlCol="0">
            <a:spAutoFit/>
          </a:bodyPr>
          <a:lstStyle/>
          <a:p>
            <a:r>
              <a:rPr lang="en-US" dirty="0" err="1">
                <a:solidFill>
                  <a:prstClr val="black"/>
                </a:solidFill>
              </a:rPr>
              <a:t>EstimatedCost</a:t>
            </a:r>
            <a:r>
              <a:rPr lang="en-US" dirty="0">
                <a:solidFill>
                  <a:prstClr val="black"/>
                </a:solidFill>
              </a:rPr>
              <a:t> =  1                 	[find ‘Mike’]</a:t>
            </a:r>
          </a:p>
          <a:p>
            <a:r>
              <a:rPr lang="en-US" dirty="0">
                <a:solidFill>
                  <a:prstClr val="black"/>
                </a:solidFill>
              </a:rPr>
              <a:t>	+ (1* 2.2)       	[find ‘Mike’-Tagged-Photo]</a:t>
            </a:r>
          </a:p>
          <a:p>
            <a:r>
              <a:rPr lang="en-US" dirty="0">
                <a:solidFill>
                  <a:prstClr val="black"/>
                </a:solidFill>
              </a:rPr>
              <a:t>                 </a:t>
            </a:r>
          </a:p>
        </p:txBody>
      </p:sp>
      <p:sp>
        <p:nvSpPr>
          <p:cNvPr id="14" name="Title 1"/>
          <p:cNvSpPr>
            <a:spLocks noGrp="1"/>
          </p:cNvSpPr>
          <p:nvPr>
            <p:ph type="title"/>
          </p:nvPr>
        </p:nvSpPr>
        <p:spPr>
          <a:xfrm>
            <a:off x="381000" y="152400"/>
            <a:ext cx="8229600" cy="723900"/>
          </a:xfrm>
        </p:spPr>
        <p:txBody>
          <a:bodyPr>
            <a:normAutofit/>
          </a:bodyPr>
          <a:lstStyle/>
          <a:p>
            <a:r>
              <a:rPr lang="en-US" sz="3200" dirty="0"/>
              <a:t>Cost Estimation using Graph Statistics</a:t>
            </a:r>
          </a:p>
        </p:txBody>
      </p:sp>
      <p:graphicFrame>
        <p:nvGraphicFramePr>
          <p:cNvPr id="6" name="Object 5"/>
          <p:cNvGraphicFramePr>
            <a:graphicFrameLocks noChangeAspect="1"/>
          </p:cNvGraphicFramePr>
          <p:nvPr>
            <p:extLst/>
          </p:nvPr>
        </p:nvGraphicFramePr>
        <p:xfrm>
          <a:off x="3886202" y="1600200"/>
          <a:ext cx="5085399" cy="2457450"/>
        </p:xfrm>
        <a:graphic>
          <a:graphicData uri="http://schemas.openxmlformats.org/presentationml/2006/ole">
            <mc:AlternateContent xmlns:mc="http://schemas.openxmlformats.org/markup-compatibility/2006">
              <mc:Choice xmlns:v="urn:schemas-microsoft-com:vml" Requires="v">
                <p:oleObj spid="_x0000_s281628" name="Visio" r:id="rId4" imgW="6539108" imgH="4476885" progId="Visio.Drawing.11">
                  <p:embed/>
                </p:oleObj>
              </mc:Choice>
              <mc:Fallback>
                <p:oleObj name="Visio" r:id="rId4" imgW="6539108" imgH="447688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2" y="1600200"/>
                        <a:ext cx="5085399" cy="245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Oval 1"/>
          <p:cNvSpPr/>
          <p:nvPr/>
        </p:nvSpPr>
        <p:spPr>
          <a:xfrm>
            <a:off x="4038600" y="4724400"/>
            <a:ext cx="1600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914400" y="1528834"/>
            <a:ext cx="1752600" cy="369332"/>
          </a:xfrm>
          <a:prstGeom prst="rect">
            <a:avLst/>
          </a:prstGeom>
          <a:noFill/>
        </p:spPr>
        <p:txBody>
          <a:bodyPr wrap="square" rtlCol="0">
            <a:spAutoFit/>
          </a:bodyPr>
          <a:lstStyle/>
          <a:p>
            <a:r>
              <a:rPr lang="en-US" dirty="0">
                <a:solidFill>
                  <a:prstClr val="black"/>
                </a:solidFill>
              </a:rPr>
              <a:t>Graph Statistics</a:t>
            </a:r>
          </a:p>
        </p:txBody>
      </p:sp>
      <p:graphicFrame>
        <p:nvGraphicFramePr>
          <p:cNvPr id="12" name="Table 11"/>
          <p:cNvGraphicFramePr>
            <a:graphicFrameLocks noGrp="1"/>
          </p:cNvGraphicFramePr>
          <p:nvPr>
            <p:extLst/>
          </p:nvPr>
        </p:nvGraphicFramePr>
        <p:xfrm>
          <a:off x="190500" y="2895600"/>
          <a:ext cx="3200400" cy="845820"/>
        </p:xfrm>
        <a:graphic>
          <a:graphicData uri="http://schemas.openxmlformats.org/drawingml/2006/table">
            <a:tbl>
              <a:tblPr firstRow="1" bandRow="1">
                <a:tableStyleId>{5C22544A-7EE6-4342-B048-85BDC9FD1C3A}</a:tableStyleId>
              </a:tblPr>
              <a:tblGrid>
                <a:gridCol w="1066800"/>
                <a:gridCol w="1066800"/>
                <a:gridCol w="1066800"/>
              </a:tblGrid>
              <a:tr h="229017">
                <a:tc>
                  <a:txBody>
                    <a:bodyPr/>
                    <a:lstStyle/>
                    <a:p>
                      <a:endParaRPr lang="en-US" sz="1400" dirty="0"/>
                    </a:p>
                  </a:txBody>
                  <a:tcPr marT="34290" marB="34290"/>
                </a:tc>
                <a:tc>
                  <a:txBody>
                    <a:bodyPr/>
                    <a:lstStyle/>
                    <a:p>
                      <a:r>
                        <a:rPr lang="en-US" sz="1400" dirty="0" err="1" smtClean="0"/>
                        <a:t>FriendOf</a:t>
                      </a:r>
                      <a:endParaRPr lang="en-US" sz="1400" dirty="0"/>
                    </a:p>
                  </a:txBody>
                  <a:tcPr marT="34290" marB="34290"/>
                </a:tc>
                <a:tc>
                  <a:txBody>
                    <a:bodyPr/>
                    <a:lstStyle/>
                    <a:p>
                      <a:r>
                        <a:rPr lang="en-US" sz="1400" dirty="0" smtClean="0"/>
                        <a:t>Tagged</a:t>
                      </a:r>
                      <a:endParaRPr lang="en-US" sz="1400" dirty="0"/>
                    </a:p>
                  </a:txBody>
                  <a:tcPr marT="34290" marB="34290"/>
                </a:tc>
              </a:tr>
              <a:tr h="229017">
                <a:tc>
                  <a:txBody>
                    <a:bodyPr/>
                    <a:lstStyle/>
                    <a:p>
                      <a:r>
                        <a:rPr lang="en-US" sz="1400" b="1" dirty="0" smtClean="0"/>
                        <a:t>Person</a:t>
                      </a:r>
                      <a:endParaRPr lang="en-US" sz="1400" b="1" dirty="0"/>
                    </a:p>
                  </a:txBody>
                  <a:tcPr marT="34290" marB="34290"/>
                </a:tc>
                <a:tc>
                  <a:txBody>
                    <a:bodyPr/>
                    <a:lstStyle/>
                    <a:p>
                      <a:r>
                        <a:rPr lang="en-US" sz="1400" dirty="0" smtClean="0"/>
                        <a:t>1.2</a:t>
                      </a:r>
                      <a:endParaRPr lang="en-US" sz="1400" dirty="0"/>
                    </a:p>
                  </a:txBody>
                  <a:tcPr marT="34290" marB="34290"/>
                </a:tc>
                <a:tc>
                  <a:txBody>
                    <a:bodyPr/>
                    <a:lstStyle/>
                    <a:p>
                      <a:r>
                        <a:rPr lang="en-US" sz="1400" dirty="0" smtClean="0"/>
                        <a:t>2.2</a:t>
                      </a:r>
                      <a:endParaRPr lang="en-US" sz="1400" dirty="0"/>
                    </a:p>
                  </a:txBody>
                  <a:tcPr marT="34290" marB="34290"/>
                </a:tc>
              </a:tr>
              <a:tr h="229017">
                <a:tc>
                  <a:txBody>
                    <a:bodyPr/>
                    <a:lstStyle/>
                    <a:p>
                      <a:r>
                        <a:rPr lang="en-US" sz="1400" b="1" dirty="0" smtClean="0"/>
                        <a:t>Photo</a:t>
                      </a:r>
                      <a:endParaRPr lang="en-US" sz="1400" b="1" dirty="0"/>
                    </a:p>
                  </a:txBody>
                  <a:tcPr marT="34290" marB="34290"/>
                </a:tc>
                <a:tc>
                  <a:txBody>
                    <a:bodyPr/>
                    <a:lstStyle/>
                    <a:p>
                      <a:r>
                        <a:rPr lang="en-US" sz="1400" dirty="0" smtClean="0"/>
                        <a:t>N/A </a:t>
                      </a:r>
                      <a:endParaRPr lang="en-US" sz="1400" dirty="0"/>
                    </a:p>
                  </a:txBody>
                  <a:tcPr marT="34290" marB="34290"/>
                </a:tc>
                <a:tc>
                  <a:txBody>
                    <a:bodyPr/>
                    <a:lstStyle/>
                    <a:p>
                      <a:r>
                        <a:rPr lang="en-US" sz="1400" dirty="0" smtClean="0"/>
                        <a:t>1.6</a:t>
                      </a:r>
                      <a:endParaRPr lang="en-US" sz="1400" dirty="0"/>
                    </a:p>
                  </a:txBody>
                  <a:tcPr marT="34290" marB="34290"/>
                </a:tc>
              </a:tr>
            </a:tbl>
          </a:graphicData>
        </a:graphic>
      </p:graphicFrame>
      <p:graphicFrame>
        <p:nvGraphicFramePr>
          <p:cNvPr id="13" name="Table 12"/>
          <p:cNvGraphicFramePr>
            <a:graphicFrameLocks noGrp="1"/>
          </p:cNvGraphicFramePr>
          <p:nvPr>
            <p:extLst/>
          </p:nvPr>
        </p:nvGraphicFramePr>
        <p:xfrm>
          <a:off x="838200" y="1905000"/>
          <a:ext cx="1844332" cy="914400"/>
        </p:xfrm>
        <a:graphic>
          <a:graphicData uri="http://schemas.openxmlformats.org/drawingml/2006/table">
            <a:tbl>
              <a:tblPr firstRow="1" bandRow="1">
                <a:tableStyleId>{5C22544A-7EE6-4342-B048-85BDC9FD1C3A}</a:tableStyleId>
              </a:tblPr>
              <a:tblGrid>
                <a:gridCol w="1096758"/>
                <a:gridCol w="747574"/>
              </a:tblGrid>
              <a:tr h="266700">
                <a:tc>
                  <a:txBody>
                    <a:bodyPr/>
                    <a:lstStyle/>
                    <a:p>
                      <a:r>
                        <a:rPr lang="en-US" sz="1400" dirty="0" smtClean="0"/>
                        <a:t>Node type</a:t>
                      </a:r>
                      <a:endParaRPr lang="en-US" sz="1400" dirty="0"/>
                    </a:p>
                  </a:txBody>
                  <a:tcPr/>
                </a:tc>
                <a:tc>
                  <a:txBody>
                    <a:bodyPr/>
                    <a:lstStyle/>
                    <a:p>
                      <a:r>
                        <a:rPr lang="en-US" sz="1400" dirty="0" smtClean="0"/>
                        <a:t>#nodes</a:t>
                      </a:r>
                      <a:endParaRPr lang="en-US" sz="1400" dirty="0"/>
                    </a:p>
                  </a:txBody>
                  <a:tcPr/>
                </a:tc>
              </a:tr>
              <a:tr h="266700">
                <a:tc>
                  <a:txBody>
                    <a:bodyPr/>
                    <a:lstStyle/>
                    <a:p>
                      <a:r>
                        <a:rPr lang="en-US" sz="1400" b="1" dirty="0" smtClean="0"/>
                        <a:t>Person</a:t>
                      </a:r>
                      <a:endParaRPr lang="en-US" sz="1400" b="1" dirty="0"/>
                    </a:p>
                  </a:txBody>
                  <a:tcPr/>
                </a:tc>
                <a:tc>
                  <a:txBody>
                    <a:bodyPr/>
                    <a:lstStyle/>
                    <a:p>
                      <a:r>
                        <a:rPr lang="en-US" sz="1400" dirty="0" smtClean="0"/>
                        <a:t>5</a:t>
                      </a:r>
                      <a:endParaRPr lang="en-US" sz="1400" dirty="0"/>
                    </a:p>
                  </a:txBody>
                  <a:tcPr/>
                </a:tc>
              </a:tr>
              <a:tr h="266700">
                <a:tc>
                  <a:txBody>
                    <a:bodyPr/>
                    <a:lstStyle/>
                    <a:p>
                      <a:r>
                        <a:rPr lang="en-US" sz="1400" b="1" dirty="0" smtClean="0"/>
                        <a:t>Photo</a:t>
                      </a:r>
                      <a:endParaRPr lang="en-US" sz="1400" b="1" dirty="0"/>
                    </a:p>
                  </a:txBody>
                  <a:tcPr/>
                </a:tc>
                <a:tc>
                  <a:txBody>
                    <a:bodyPr/>
                    <a:lstStyle/>
                    <a:p>
                      <a:r>
                        <a:rPr lang="en-US" sz="1400" dirty="0" smtClean="0"/>
                        <a:t>7</a:t>
                      </a:r>
                      <a:endParaRPr lang="en-US" sz="1400" dirty="0"/>
                    </a:p>
                  </a:txBody>
                  <a:tcPr/>
                </a:tc>
              </a:tr>
            </a:tbl>
          </a:graphicData>
        </a:graphic>
      </p:graphicFrame>
      <p:sp>
        <p:nvSpPr>
          <p:cNvPr id="10" name="Oval 9"/>
          <p:cNvSpPr/>
          <p:nvPr/>
        </p:nvSpPr>
        <p:spPr>
          <a:xfrm>
            <a:off x="2209800" y="3124200"/>
            <a:ext cx="609600" cy="3863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665753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15</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sp>
        <p:nvSpPr>
          <p:cNvPr id="11" name="Oval 10"/>
          <p:cNvSpPr/>
          <p:nvPr/>
        </p:nvSpPr>
        <p:spPr>
          <a:xfrm>
            <a:off x="381000" y="20574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12" name="Oval 11"/>
          <p:cNvSpPr/>
          <p:nvPr/>
        </p:nvSpPr>
        <p:spPr>
          <a:xfrm>
            <a:off x="381000" y="33528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14" name="Oval 13"/>
          <p:cNvSpPr/>
          <p:nvPr/>
        </p:nvSpPr>
        <p:spPr>
          <a:xfrm>
            <a:off x="1905000" y="20574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15" name="Oval 14"/>
          <p:cNvSpPr/>
          <p:nvPr/>
        </p:nvSpPr>
        <p:spPr>
          <a:xfrm>
            <a:off x="1905000" y="33528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17" name="Freeform 16"/>
          <p:cNvSpPr/>
          <p:nvPr/>
        </p:nvSpPr>
        <p:spPr>
          <a:xfrm>
            <a:off x="838199" y="1798321"/>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1048043" y="2307102"/>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724486" y="2672862"/>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1019908" y="2518117"/>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907366" y="2602523"/>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963637" y="2630658"/>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1048043" y="3742006"/>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286000" y="2649416"/>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026" name="Object 2"/>
          <p:cNvGraphicFramePr>
            <a:graphicFrameLocks noChangeAspect="1"/>
          </p:cNvGraphicFramePr>
          <p:nvPr/>
        </p:nvGraphicFramePr>
        <p:xfrm>
          <a:off x="4267200" y="1600200"/>
          <a:ext cx="4114800" cy="1143000"/>
        </p:xfrm>
        <a:graphic>
          <a:graphicData uri="http://schemas.openxmlformats.org/presentationml/2006/ole">
            <mc:AlternateContent xmlns:mc="http://schemas.openxmlformats.org/markup-compatibility/2006">
              <mc:Choice xmlns:v="urn:schemas-microsoft-com:vml" Requires="v">
                <p:oleObj spid="_x0000_s6175"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0020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Table 29"/>
          <p:cNvGraphicFramePr>
            <a:graphicFrameLocks noGrp="1"/>
          </p:cNvGraphicFramePr>
          <p:nvPr/>
        </p:nvGraphicFramePr>
        <p:xfrm>
          <a:off x="3048000" y="3505200"/>
          <a:ext cx="2743199" cy="1940560"/>
        </p:xfrm>
        <a:graphic>
          <a:graphicData uri="http://schemas.openxmlformats.org/drawingml/2006/table">
            <a:tbl>
              <a:tblPr firstRow="1" bandRow="1">
                <a:tableStyleId>{616DA210-FB5B-4158-B5E0-FEB733F419BA}</a:tableStyleId>
              </a:tblPr>
              <a:tblGrid>
                <a:gridCol w="815545"/>
                <a:gridCol w="963827"/>
                <a:gridCol w="963827"/>
              </a:tblGrid>
              <a:tr h="370840">
                <a:tc>
                  <a:txBody>
                    <a:bodyPr/>
                    <a:lstStyle/>
                    <a:p>
                      <a:pPr algn="ctr"/>
                      <a:endParaRPr lang="en-US" dirty="0"/>
                    </a:p>
                  </a:txBody>
                  <a:tcPr/>
                </a:tc>
                <a:tc>
                  <a:txBody>
                    <a:bodyPr/>
                    <a:lstStyle/>
                    <a:p>
                      <a:pPr algn="ctr"/>
                      <a:r>
                        <a:rPr lang="en-US" dirty="0" smtClean="0"/>
                        <a:t>K=0</a:t>
                      </a:r>
                      <a:endParaRPr lang="en-US" dirty="0"/>
                    </a:p>
                  </a:txBody>
                  <a:tcPr/>
                </a:tc>
                <a:tc>
                  <a:txBody>
                    <a:bodyPr/>
                    <a:lstStyle/>
                    <a:p>
                      <a:pPr algn="ctr"/>
                      <a:r>
                        <a:rPr lang="en-US" dirty="0" smtClean="0"/>
                        <a:t>K=1</a:t>
                      </a:r>
                      <a:endParaRPr lang="en-US" dirty="0"/>
                    </a:p>
                  </a:txBody>
                  <a:tcPr/>
                </a:tc>
              </a:tr>
              <a:tr h="370840">
                <a:tc>
                  <a:txBody>
                    <a:bodyPr/>
                    <a:lstStyle/>
                    <a:p>
                      <a:pPr algn="ctr"/>
                      <a:r>
                        <a:rPr lang="en-US" b="1" dirty="0" smtClean="0"/>
                        <a:t>PR(V</a:t>
                      </a:r>
                      <a:r>
                        <a:rPr lang="en-US" b="1" baseline="-25000" dirty="0" smtClean="0"/>
                        <a:t>1</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sz="2400" b="1" dirty="0" smtClean="0">
                          <a:solidFill>
                            <a:srgbClr val="FF0000"/>
                          </a:solidFill>
                        </a:rPr>
                        <a:t>?</a:t>
                      </a:r>
                      <a:endParaRPr lang="en-US" sz="2400" b="1" dirty="0">
                        <a:solidFill>
                          <a:srgbClr val="FF0000"/>
                        </a:solidFill>
                      </a:endParaRPr>
                    </a:p>
                  </a:txBody>
                  <a:tcPr/>
                </a:tc>
              </a:tr>
              <a:tr h="370840">
                <a:tc>
                  <a:txBody>
                    <a:bodyPr/>
                    <a:lstStyle/>
                    <a:p>
                      <a:pPr algn="ctr"/>
                      <a:r>
                        <a:rPr lang="en-US" b="1" dirty="0" smtClean="0"/>
                        <a:t>PR(V</a:t>
                      </a:r>
                      <a:r>
                        <a:rPr lang="en-US" b="1" baseline="-25000" dirty="0" smtClean="0"/>
                        <a:t>2</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endParaRPr lang="en-US" b="1" dirty="0"/>
                    </a:p>
                  </a:txBody>
                  <a:tcPr/>
                </a:tc>
              </a:tr>
              <a:tr h="370840">
                <a:tc>
                  <a:txBody>
                    <a:bodyPr/>
                    <a:lstStyle/>
                    <a:p>
                      <a:pPr algn="ctr"/>
                      <a:r>
                        <a:rPr lang="en-US" b="1" dirty="0" smtClean="0"/>
                        <a:t>PR(V</a:t>
                      </a:r>
                      <a:r>
                        <a:rPr lang="en-US" b="1" baseline="-25000" dirty="0" smtClean="0"/>
                        <a:t>3</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endParaRPr lang="en-US" b="1" dirty="0"/>
                    </a:p>
                  </a:txBody>
                  <a:tcPr/>
                </a:tc>
              </a:tr>
              <a:tr h="370840">
                <a:tc>
                  <a:txBody>
                    <a:bodyPr/>
                    <a:lstStyle/>
                    <a:p>
                      <a:pPr algn="ctr"/>
                      <a:r>
                        <a:rPr lang="en-US" b="1" dirty="0" smtClean="0"/>
                        <a:t>PR(V</a:t>
                      </a:r>
                      <a:r>
                        <a:rPr lang="en-US" b="1" baseline="-25000" dirty="0" smtClean="0"/>
                        <a:t>4</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endParaRPr lang="en-US" b="1" dirty="0"/>
                    </a:p>
                  </a:txBody>
                  <a:tcPr/>
                </a:tc>
              </a:tr>
            </a:tbl>
          </a:graphicData>
        </a:graphic>
      </p:graphicFrame>
      <p:sp>
        <p:nvSpPr>
          <p:cNvPr id="25"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14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5" name="Rounded Rectangle 14"/>
          <p:cNvSpPr/>
          <p:nvPr/>
        </p:nvSpPr>
        <p:spPr>
          <a:xfrm>
            <a:off x="184731" y="3867150"/>
            <a:ext cx="5682669" cy="62865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prstClr val="black"/>
                </a:solidFill>
              </a:rPr>
              <a:t>Left to right</a:t>
            </a:r>
            <a:endParaRPr lang="en-US" dirty="0">
              <a:solidFill>
                <a:prstClr val="black"/>
              </a:solidFill>
            </a:endParaRPr>
          </a:p>
          <a:p>
            <a:r>
              <a:rPr lang="en-US" dirty="0">
                <a:solidFill>
                  <a:prstClr val="black"/>
                </a:solidFill>
              </a:rPr>
              <a:t>‘Mike’-Tagged-Photo-Tagged-Person-</a:t>
            </a:r>
            <a:r>
              <a:rPr lang="en-US" dirty="0" err="1">
                <a:solidFill>
                  <a:prstClr val="black"/>
                </a:solidFill>
              </a:rPr>
              <a:t>FriendOf</a:t>
            </a:r>
            <a:r>
              <a:rPr lang="en-US" dirty="0">
                <a:solidFill>
                  <a:prstClr val="black"/>
                </a:solidFill>
              </a:rPr>
              <a:t>-‘Mike’</a:t>
            </a:r>
          </a:p>
        </p:txBody>
      </p:sp>
      <p:sp>
        <p:nvSpPr>
          <p:cNvPr id="9" name="TextBox 8"/>
          <p:cNvSpPr txBox="1"/>
          <p:nvPr/>
        </p:nvSpPr>
        <p:spPr>
          <a:xfrm>
            <a:off x="216480" y="4495800"/>
            <a:ext cx="8927520" cy="1477328"/>
          </a:xfrm>
          <a:prstGeom prst="rect">
            <a:avLst/>
          </a:prstGeom>
          <a:noFill/>
        </p:spPr>
        <p:txBody>
          <a:bodyPr wrap="square" rtlCol="0">
            <a:spAutoFit/>
          </a:bodyPr>
          <a:lstStyle/>
          <a:p>
            <a:r>
              <a:rPr lang="en-US" dirty="0" err="1">
                <a:solidFill>
                  <a:prstClr val="black"/>
                </a:solidFill>
              </a:rPr>
              <a:t>EstimatedCost</a:t>
            </a:r>
            <a:r>
              <a:rPr lang="en-US" dirty="0">
                <a:solidFill>
                  <a:prstClr val="black"/>
                </a:solidFill>
              </a:rPr>
              <a:t> =  1                 	[find ‘Mike’]</a:t>
            </a:r>
          </a:p>
          <a:p>
            <a:r>
              <a:rPr lang="en-US" dirty="0">
                <a:solidFill>
                  <a:prstClr val="black"/>
                </a:solidFill>
              </a:rPr>
              <a:t>	+ (1* 2.2)       	[find ‘Mike’-Tagged-Photo]</a:t>
            </a:r>
          </a:p>
          <a:p>
            <a:r>
              <a:rPr lang="en-US" dirty="0">
                <a:solidFill>
                  <a:prstClr val="black"/>
                </a:solidFill>
              </a:rPr>
              <a:t>                 	+ (2.2 * 1.6)   	[find ‘Mike’-Tagged-Photo-Tagged-Person]</a:t>
            </a:r>
          </a:p>
          <a:p>
            <a:r>
              <a:rPr lang="en-US" dirty="0">
                <a:solidFill>
                  <a:prstClr val="black"/>
                </a:solidFill>
              </a:rPr>
              <a:t>	+ (2.2 * 1.6 * 1.2) 	[find ‘Mike’-Tagged-Photo-Tagged-Person-</a:t>
            </a:r>
            <a:r>
              <a:rPr lang="en-US" dirty="0" err="1">
                <a:solidFill>
                  <a:prstClr val="black"/>
                </a:solidFill>
              </a:rPr>
              <a:t>FriendOf</a:t>
            </a:r>
            <a:r>
              <a:rPr lang="en-US" dirty="0">
                <a:solidFill>
                  <a:prstClr val="black"/>
                </a:solidFill>
              </a:rPr>
              <a:t>-‘Mike’]</a:t>
            </a:r>
          </a:p>
          <a:p>
            <a:r>
              <a:rPr lang="en-US" dirty="0">
                <a:solidFill>
                  <a:prstClr val="black"/>
                </a:solidFill>
              </a:rPr>
              <a:t>                 	= </a:t>
            </a:r>
            <a:r>
              <a:rPr lang="en-US" b="1" dirty="0">
                <a:solidFill>
                  <a:prstClr val="black"/>
                </a:solidFill>
              </a:rPr>
              <a:t>11</a:t>
            </a:r>
            <a:endParaRPr lang="en-US" dirty="0">
              <a:solidFill>
                <a:prstClr val="black"/>
              </a:solidFill>
            </a:endParaRPr>
          </a:p>
        </p:txBody>
      </p:sp>
      <p:sp>
        <p:nvSpPr>
          <p:cNvPr id="14" name="Title 1"/>
          <p:cNvSpPr>
            <a:spLocks noGrp="1"/>
          </p:cNvSpPr>
          <p:nvPr>
            <p:ph type="title"/>
          </p:nvPr>
        </p:nvSpPr>
        <p:spPr>
          <a:xfrm>
            <a:off x="381000" y="228600"/>
            <a:ext cx="8229600" cy="723900"/>
          </a:xfrm>
        </p:spPr>
        <p:txBody>
          <a:bodyPr>
            <a:normAutofit/>
          </a:bodyPr>
          <a:lstStyle/>
          <a:p>
            <a:r>
              <a:rPr lang="en-US" sz="3200" dirty="0"/>
              <a:t>Cost Estimation using Graph Statistics</a:t>
            </a:r>
          </a:p>
        </p:txBody>
      </p:sp>
      <p:graphicFrame>
        <p:nvGraphicFramePr>
          <p:cNvPr id="6" name="Object 5"/>
          <p:cNvGraphicFramePr>
            <a:graphicFrameLocks noChangeAspect="1"/>
          </p:cNvGraphicFramePr>
          <p:nvPr>
            <p:extLst/>
          </p:nvPr>
        </p:nvGraphicFramePr>
        <p:xfrm>
          <a:off x="3886202" y="1600200"/>
          <a:ext cx="5085399" cy="2457450"/>
        </p:xfrm>
        <a:graphic>
          <a:graphicData uri="http://schemas.openxmlformats.org/presentationml/2006/ole">
            <mc:AlternateContent xmlns:mc="http://schemas.openxmlformats.org/markup-compatibility/2006">
              <mc:Choice xmlns:v="urn:schemas-microsoft-com:vml" Requires="v">
                <p:oleObj spid="_x0000_s282652" name="Visio" r:id="rId4" imgW="6539108" imgH="4476885" progId="Visio.Drawing.11">
                  <p:embed/>
                </p:oleObj>
              </mc:Choice>
              <mc:Fallback>
                <p:oleObj name="Visio" r:id="rId4" imgW="6539108" imgH="447688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2" y="1600200"/>
                        <a:ext cx="5085399" cy="245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914400" y="1528834"/>
            <a:ext cx="1752600" cy="369332"/>
          </a:xfrm>
          <a:prstGeom prst="rect">
            <a:avLst/>
          </a:prstGeom>
          <a:noFill/>
        </p:spPr>
        <p:txBody>
          <a:bodyPr wrap="square" rtlCol="0">
            <a:spAutoFit/>
          </a:bodyPr>
          <a:lstStyle/>
          <a:p>
            <a:r>
              <a:rPr lang="en-US" dirty="0">
                <a:solidFill>
                  <a:prstClr val="black"/>
                </a:solidFill>
              </a:rPr>
              <a:t>Graph Statistics</a:t>
            </a:r>
          </a:p>
        </p:txBody>
      </p:sp>
      <p:graphicFrame>
        <p:nvGraphicFramePr>
          <p:cNvPr id="11" name="Table 10"/>
          <p:cNvGraphicFramePr>
            <a:graphicFrameLocks noGrp="1"/>
          </p:cNvGraphicFramePr>
          <p:nvPr>
            <p:extLst/>
          </p:nvPr>
        </p:nvGraphicFramePr>
        <p:xfrm>
          <a:off x="190500" y="2895600"/>
          <a:ext cx="3200400" cy="845820"/>
        </p:xfrm>
        <a:graphic>
          <a:graphicData uri="http://schemas.openxmlformats.org/drawingml/2006/table">
            <a:tbl>
              <a:tblPr firstRow="1" bandRow="1">
                <a:tableStyleId>{5C22544A-7EE6-4342-B048-85BDC9FD1C3A}</a:tableStyleId>
              </a:tblPr>
              <a:tblGrid>
                <a:gridCol w="1066800"/>
                <a:gridCol w="1066800"/>
                <a:gridCol w="1066800"/>
              </a:tblGrid>
              <a:tr h="229017">
                <a:tc>
                  <a:txBody>
                    <a:bodyPr/>
                    <a:lstStyle/>
                    <a:p>
                      <a:endParaRPr lang="en-US" sz="1400" dirty="0"/>
                    </a:p>
                  </a:txBody>
                  <a:tcPr marT="34290" marB="34290"/>
                </a:tc>
                <a:tc>
                  <a:txBody>
                    <a:bodyPr/>
                    <a:lstStyle/>
                    <a:p>
                      <a:r>
                        <a:rPr lang="en-US" sz="1400" dirty="0" err="1" smtClean="0"/>
                        <a:t>FriendOf</a:t>
                      </a:r>
                      <a:endParaRPr lang="en-US" sz="1400" dirty="0"/>
                    </a:p>
                  </a:txBody>
                  <a:tcPr marT="34290" marB="34290"/>
                </a:tc>
                <a:tc>
                  <a:txBody>
                    <a:bodyPr/>
                    <a:lstStyle/>
                    <a:p>
                      <a:r>
                        <a:rPr lang="en-US" sz="1400" dirty="0" smtClean="0"/>
                        <a:t>Tagged</a:t>
                      </a:r>
                      <a:endParaRPr lang="en-US" sz="1400" dirty="0"/>
                    </a:p>
                  </a:txBody>
                  <a:tcPr marT="34290" marB="34290"/>
                </a:tc>
              </a:tr>
              <a:tr h="229017">
                <a:tc>
                  <a:txBody>
                    <a:bodyPr/>
                    <a:lstStyle/>
                    <a:p>
                      <a:r>
                        <a:rPr lang="en-US" sz="1400" b="1" dirty="0" smtClean="0"/>
                        <a:t>Person</a:t>
                      </a:r>
                      <a:endParaRPr lang="en-US" sz="1400" b="1" dirty="0"/>
                    </a:p>
                  </a:txBody>
                  <a:tcPr marT="34290" marB="34290"/>
                </a:tc>
                <a:tc>
                  <a:txBody>
                    <a:bodyPr/>
                    <a:lstStyle/>
                    <a:p>
                      <a:r>
                        <a:rPr lang="en-US" sz="1400" dirty="0" smtClean="0"/>
                        <a:t>1.2</a:t>
                      </a:r>
                      <a:endParaRPr lang="en-US" sz="1400" dirty="0"/>
                    </a:p>
                  </a:txBody>
                  <a:tcPr marT="34290" marB="34290"/>
                </a:tc>
                <a:tc>
                  <a:txBody>
                    <a:bodyPr/>
                    <a:lstStyle/>
                    <a:p>
                      <a:r>
                        <a:rPr lang="en-US" sz="1400" dirty="0" smtClean="0"/>
                        <a:t>2.2</a:t>
                      </a:r>
                      <a:endParaRPr lang="en-US" sz="1400" dirty="0"/>
                    </a:p>
                  </a:txBody>
                  <a:tcPr marT="34290" marB="34290"/>
                </a:tc>
              </a:tr>
              <a:tr h="229017">
                <a:tc>
                  <a:txBody>
                    <a:bodyPr/>
                    <a:lstStyle/>
                    <a:p>
                      <a:r>
                        <a:rPr lang="en-US" sz="1400" b="1" dirty="0" smtClean="0"/>
                        <a:t>Photo</a:t>
                      </a:r>
                      <a:endParaRPr lang="en-US" sz="1400" b="1" dirty="0"/>
                    </a:p>
                  </a:txBody>
                  <a:tcPr marT="34290" marB="34290"/>
                </a:tc>
                <a:tc>
                  <a:txBody>
                    <a:bodyPr/>
                    <a:lstStyle/>
                    <a:p>
                      <a:r>
                        <a:rPr lang="en-US" sz="1400" dirty="0" smtClean="0"/>
                        <a:t>N/A </a:t>
                      </a:r>
                      <a:endParaRPr lang="en-US" sz="1400" dirty="0"/>
                    </a:p>
                  </a:txBody>
                  <a:tcPr marT="34290" marB="34290"/>
                </a:tc>
                <a:tc>
                  <a:txBody>
                    <a:bodyPr/>
                    <a:lstStyle/>
                    <a:p>
                      <a:r>
                        <a:rPr lang="en-US" sz="1400" dirty="0" smtClean="0"/>
                        <a:t>1.6</a:t>
                      </a:r>
                      <a:endParaRPr lang="en-US" sz="1400" dirty="0"/>
                    </a:p>
                  </a:txBody>
                  <a:tcPr marT="34290" marB="34290"/>
                </a:tc>
              </a:tr>
            </a:tbl>
          </a:graphicData>
        </a:graphic>
      </p:graphicFrame>
      <p:graphicFrame>
        <p:nvGraphicFramePr>
          <p:cNvPr id="12" name="Table 11"/>
          <p:cNvGraphicFramePr>
            <a:graphicFrameLocks noGrp="1"/>
          </p:cNvGraphicFramePr>
          <p:nvPr>
            <p:extLst/>
          </p:nvPr>
        </p:nvGraphicFramePr>
        <p:xfrm>
          <a:off x="838200" y="1905000"/>
          <a:ext cx="1844332" cy="914400"/>
        </p:xfrm>
        <a:graphic>
          <a:graphicData uri="http://schemas.openxmlformats.org/drawingml/2006/table">
            <a:tbl>
              <a:tblPr firstRow="1" bandRow="1">
                <a:tableStyleId>{5C22544A-7EE6-4342-B048-85BDC9FD1C3A}</a:tableStyleId>
              </a:tblPr>
              <a:tblGrid>
                <a:gridCol w="1096758"/>
                <a:gridCol w="747574"/>
              </a:tblGrid>
              <a:tr h="266700">
                <a:tc>
                  <a:txBody>
                    <a:bodyPr/>
                    <a:lstStyle/>
                    <a:p>
                      <a:r>
                        <a:rPr lang="en-US" sz="1400" dirty="0" smtClean="0"/>
                        <a:t>Node type</a:t>
                      </a:r>
                      <a:endParaRPr lang="en-US" sz="1400" dirty="0"/>
                    </a:p>
                  </a:txBody>
                  <a:tcPr/>
                </a:tc>
                <a:tc>
                  <a:txBody>
                    <a:bodyPr/>
                    <a:lstStyle/>
                    <a:p>
                      <a:r>
                        <a:rPr lang="en-US" sz="1400" dirty="0" smtClean="0"/>
                        <a:t>#nodes</a:t>
                      </a:r>
                      <a:endParaRPr lang="en-US" sz="1400" dirty="0"/>
                    </a:p>
                  </a:txBody>
                  <a:tcPr/>
                </a:tc>
              </a:tr>
              <a:tr h="266700">
                <a:tc>
                  <a:txBody>
                    <a:bodyPr/>
                    <a:lstStyle/>
                    <a:p>
                      <a:r>
                        <a:rPr lang="en-US" sz="1400" b="1" dirty="0" smtClean="0"/>
                        <a:t>Person</a:t>
                      </a:r>
                      <a:endParaRPr lang="en-US" sz="1400" b="1" dirty="0"/>
                    </a:p>
                  </a:txBody>
                  <a:tcPr/>
                </a:tc>
                <a:tc>
                  <a:txBody>
                    <a:bodyPr/>
                    <a:lstStyle/>
                    <a:p>
                      <a:r>
                        <a:rPr lang="en-US" sz="1400" dirty="0" smtClean="0"/>
                        <a:t>5</a:t>
                      </a:r>
                      <a:endParaRPr lang="en-US" sz="1400" dirty="0"/>
                    </a:p>
                  </a:txBody>
                  <a:tcPr/>
                </a:tc>
              </a:tr>
              <a:tr h="266700">
                <a:tc>
                  <a:txBody>
                    <a:bodyPr/>
                    <a:lstStyle/>
                    <a:p>
                      <a:r>
                        <a:rPr lang="en-US" sz="1400" b="1" dirty="0" smtClean="0"/>
                        <a:t>Photo</a:t>
                      </a:r>
                      <a:endParaRPr lang="en-US" sz="1400" b="1" dirty="0"/>
                    </a:p>
                  </a:txBody>
                  <a:tcPr/>
                </a:tc>
                <a:tc>
                  <a:txBody>
                    <a:bodyPr/>
                    <a:lstStyle/>
                    <a:p>
                      <a:r>
                        <a:rPr lang="en-US" sz="1400" dirty="0" smtClean="0"/>
                        <a:t>7</a:t>
                      </a:r>
                      <a:endParaRPr lang="en-US" sz="1400" dirty="0"/>
                    </a:p>
                  </a:txBody>
                  <a:tcPr/>
                </a:tc>
              </a:tr>
            </a:tbl>
          </a:graphicData>
        </a:graphic>
      </p:graphicFrame>
      <p:sp>
        <p:nvSpPr>
          <p:cNvPr id="13"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21007068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66800" y="2228850"/>
            <a:ext cx="6934200" cy="4572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prstClr val="black"/>
                </a:solidFill>
              </a:rPr>
              <a:t>Plan1</a:t>
            </a:r>
            <a:endParaRPr lang="en-US" dirty="0">
              <a:solidFill>
                <a:prstClr val="black"/>
              </a:solidFill>
            </a:endParaRPr>
          </a:p>
          <a:p>
            <a:r>
              <a:rPr lang="en-US" dirty="0">
                <a:solidFill>
                  <a:prstClr val="black"/>
                </a:solidFill>
              </a:rPr>
              <a:t>‘Mike’-Tagged-Photo-Tagged-Person-</a:t>
            </a:r>
            <a:r>
              <a:rPr lang="en-US" dirty="0" err="1">
                <a:solidFill>
                  <a:prstClr val="black"/>
                </a:solidFill>
              </a:rPr>
              <a:t>FriendOf</a:t>
            </a:r>
            <a:r>
              <a:rPr lang="en-US" dirty="0">
                <a:solidFill>
                  <a:prstClr val="black"/>
                </a:solidFill>
              </a:rPr>
              <a:t>-‘Mike’</a:t>
            </a:r>
          </a:p>
        </p:txBody>
      </p:sp>
      <p:sp>
        <p:nvSpPr>
          <p:cNvPr id="11" name="Rounded Rectangle 10"/>
          <p:cNvSpPr/>
          <p:nvPr/>
        </p:nvSpPr>
        <p:spPr>
          <a:xfrm>
            <a:off x="1059180" y="2743200"/>
            <a:ext cx="6941820" cy="4572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prstClr val="black"/>
                </a:solidFill>
              </a:rPr>
              <a:t>Plan2</a:t>
            </a:r>
          </a:p>
          <a:p>
            <a:r>
              <a:rPr lang="en-US" dirty="0">
                <a:solidFill>
                  <a:prstClr val="black"/>
                </a:solidFill>
              </a:rPr>
              <a:t>‘Mike’-</a:t>
            </a:r>
            <a:r>
              <a:rPr lang="en-US" dirty="0" err="1">
                <a:solidFill>
                  <a:prstClr val="black"/>
                </a:solidFill>
              </a:rPr>
              <a:t>FriendOf</a:t>
            </a:r>
            <a:r>
              <a:rPr lang="en-US" dirty="0">
                <a:solidFill>
                  <a:prstClr val="black"/>
                </a:solidFill>
              </a:rPr>
              <a:t>-Person-Tagged-Photo-Tagged-‘Mike’</a:t>
            </a:r>
          </a:p>
        </p:txBody>
      </p:sp>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3" name="Rounded Rectangle 12"/>
          <p:cNvSpPr/>
          <p:nvPr/>
        </p:nvSpPr>
        <p:spPr>
          <a:xfrm>
            <a:off x="1066800" y="3268980"/>
            <a:ext cx="6934200" cy="4457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prstClr val="black"/>
                </a:solidFill>
              </a:rPr>
              <a:t>Plan3</a:t>
            </a:r>
          </a:p>
          <a:p>
            <a:r>
              <a:rPr lang="en-US" dirty="0">
                <a:solidFill>
                  <a:prstClr val="black"/>
                </a:solidFill>
              </a:rPr>
              <a:t>(‘Mike’-</a:t>
            </a:r>
            <a:r>
              <a:rPr lang="en-US" dirty="0" err="1">
                <a:solidFill>
                  <a:prstClr val="black"/>
                </a:solidFill>
              </a:rPr>
              <a:t>FriendOf</a:t>
            </a:r>
            <a:r>
              <a:rPr lang="en-US" dirty="0">
                <a:solidFill>
                  <a:prstClr val="black"/>
                </a:solidFill>
              </a:rPr>
              <a:t>-</a:t>
            </a:r>
            <a:r>
              <a:rPr lang="en-US" b="1" u="sng" dirty="0">
                <a:solidFill>
                  <a:prstClr val="black"/>
                </a:solidFill>
              </a:rPr>
              <a:t>Person</a:t>
            </a:r>
            <a:r>
              <a:rPr lang="en-US" dirty="0">
                <a:solidFill>
                  <a:prstClr val="black"/>
                </a:solidFill>
              </a:rPr>
              <a:t>)   </a:t>
            </a:r>
            <a:r>
              <a:rPr lang="en-US" b="1" dirty="0">
                <a:solidFill>
                  <a:prstClr val="black"/>
                </a:solidFill>
              </a:rPr>
              <a:t>⋈ </a:t>
            </a:r>
            <a:r>
              <a:rPr lang="en-US" dirty="0">
                <a:solidFill>
                  <a:prstClr val="black"/>
                </a:solidFill>
              </a:rPr>
              <a:t>	 (</a:t>
            </a:r>
            <a:r>
              <a:rPr lang="en-US" b="1" u="sng" dirty="0">
                <a:solidFill>
                  <a:prstClr val="black"/>
                </a:solidFill>
              </a:rPr>
              <a:t>Person</a:t>
            </a:r>
            <a:r>
              <a:rPr lang="en-US" dirty="0">
                <a:solidFill>
                  <a:prstClr val="black"/>
                </a:solidFill>
              </a:rPr>
              <a:t>-Tagged-Photo-Tagged-‘Mike’)</a:t>
            </a:r>
          </a:p>
        </p:txBody>
      </p:sp>
      <p:sp>
        <p:nvSpPr>
          <p:cNvPr id="14" name="Rounded Rectangle 13"/>
          <p:cNvSpPr/>
          <p:nvPr/>
        </p:nvSpPr>
        <p:spPr>
          <a:xfrm>
            <a:off x="1066800" y="3771900"/>
            <a:ext cx="6934200" cy="4572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prstClr val="black"/>
                </a:solidFill>
              </a:rPr>
              <a:t>Plan4</a:t>
            </a:r>
          </a:p>
          <a:p>
            <a:r>
              <a:rPr lang="en-US" dirty="0">
                <a:solidFill>
                  <a:prstClr val="black"/>
                </a:solidFill>
              </a:rPr>
              <a:t>(‘Mike’-</a:t>
            </a:r>
            <a:r>
              <a:rPr lang="en-US" dirty="0" err="1">
                <a:solidFill>
                  <a:prstClr val="black"/>
                </a:solidFill>
              </a:rPr>
              <a:t>FriendOf</a:t>
            </a:r>
            <a:r>
              <a:rPr lang="en-US" dirty="0">
                <a:solidFill>
                  <a:prstClr val="black"/>
                </a:solidFill>
              </a:rPr>
              <a:t>-Person-Tagged-</a:t>
            </a:r>
            <a:r>
              <a:rPr lang="en-US" b="1" u="sng" dirty="0">
                <a:solidFill>
                  <a:prstClr val="black"/>
                </a:solidFill>
              </a:rPr>
              <a:t>Photo</a:t>
            </a:r>
            <a:r>
              <a:rPr lang="en-US" dirty="0">
                <a:solidFill>
                  <a:prstClr val="black"/>
                </a:solidFill>
              </a:rPr>
              <a:t>)   </a:t>
            </a:r>
            <a:r>
              <a:rPr lang="en-US" b="1" dirty="0">
                <a:solidFill>
                  <a:prstClr val="black"/>
                </a:solidFill>
              </a:rPr>
              <a:t>⋈  </a:t>
            </a:r>
            <a:r>
              <a:rPr lang="en-US" dirty="0">
                <a:solidFill>
                  <a:prstClr val="black"/>
                </a:solidFill>
              </a:rPr>
              <a:t> (</a:t>
            </a:r>
            <a:r>
              <a:rPr lang="en-US" b="1" u="sng" dirty="0">
                <a:solidFill>
                  <a:prstClr val="black"/>
                </a:solidFill>
              </a:rPr>
              <a:t>Photo</a:t>
            </a:r>
            <a:r>
              <a:rPr lang="en-US" dirty="0">
                <a:solidFill>
                  <a:prstClr val="black"/>
                </a:solidFill>
              </a:rPr>
              <a:t>-Tagged-‘Mike’)</a:t>
            </a:r>
          </a:p>
        </p:txBody>
      </p:sp>
      <p:sp>
        <p:nvSpPr>
          <p:cNvPr id="3" name="TextBox 2"/>
          <p:cNvSpPr txBox="1"/>
          <p:nvPr/>
        </p:nvSpPr>
        <p:spPr>
          <a:xfrm>
            <a:off x="4412713" y="4114800"/>
            <a:ext cx="266420" cy="1938992"/>
          </a:xfrm>
          <a:prstGeom prst="rect">
            <a:avLst/>
          </a:prstGeom>
          <a:noFill/>
        </p:spPr>
        <p:txBody>
          <a:bodyPr wrap="none" rtlCol="0">
            <a:spAutoFit/>
          </a:bodyPr>
          <a:lstStyle/>
          <a:p>
            <a:r>
              <a:rPr lang="en-US" sz="2400" b="1" dirty="0">
                <a:solidFill>
                  <a:prstClr val="black"/>
                </a:solidFill>
              </a:rPr>
              <a:t>.</a:t>
            </a:r>
          </a:p>
          <a:p>
            <a:r>
              <a:rPr lang="en-US" sz="2400" b="1" dirty="0">
                <a:solidFill>
                  <a:prstClr val="black"/>
                </a:solidFill>
              </a:rPr>
              <a:t>.</a:t>
            </a:r>
          </a:p>
          <a:p>
            <a:r>
              <a:rPr lang="en-US" sz="2400" b="1" dirty="0">
                <a:solidFill>
                  <a:prstClr val="black"/>
                </a:solidFill>
              </a:rPr>
              <a:t>.</a:t>
            </a:r>
          </a:p>
          <a:p>
            <a:r>
              <a:rPr lang="en-US" sz="2400" b="1" dirty="0">
                <a:solidFill>
                  <a:prstClr val="black"/>
                </a:solidFill>
              </a:rPr>
              <a:t>.</a:t>
            </a:r>
          </a:p>
          <a:p>
            <a:r>
              <a:rPr lang="en-US" sz="2400" b="1" dirty="0">
                <a:solidFill>
                  <a:prstClr val="black"/>
                </a:solidFill>
              </a:rPr>
              <a:t>.</a:t>
            </a:r>
          </a:p>
        </p:txBody>
      </p:sp>
      <p:sp>
        <p:nvSpPr>
          <p:cNvPr id="12" name="Title 1"/>
          <p:cNvSpPr>
            <a:spLocks noGrp="1"/>
          </p:cNvSpPr>
          <p:nvPr>
            <p:ph type="title"/>
          </p:nvPr>
        </p:nvSpPr>
        <p:spPr>
          <a:xfrm>
            <a:off x="381000" y="152400"/>
            <a:ext cx="8229600" cy="723900"/>
          </a:xfrm>
        </p:spPr>
        <p:txBody>
          <a:bodyPr>
            <a:normAutofit/>
          </a:bodyPr>
          <a:lstStyle/>
          <a:p>
            <a:r>
              <a:rPr lang="en-US" sz="3200" dirty="0"/>
              <a:t>Plan Enumeration</a:t>
            </a:r>
          </a:p>
        </p:txBody>
      </p:sp>
      <p:sp>
        <p:nvSpPr>
          <p:cNvPr id="15" name="Rounded Rectangle 14"/>
          <p:cNvSpPr/>
          <p:nvPr/>
        </p:nvSpPr>
        <p:spPr>
          <a:xfrm>
            <a:off x="1143000" y="1543051"/>
            <a:ext cx="6858000" cy="3619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black"/>
                </a:solidFill>
              </a:rPr>
              <a:t>Find Mike’s photo that is also tagged by at least one of his friends</a:t>
            </a:r>
          </a:p>
        </p:txBody>
      </p:sp>
      <p:sp>
        <p:nvSpPr>
          <p:cNvPr id="1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410453704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 name="Rectangle 1"/>
          <p:cNvSpPr/>
          <p:nvPr/>
        </p:nvSpPr>
        <p:spPr>
          <a:xfrm>
            <a:off x="457200" y="1706196"/>
            <a:ext cx="8229600" cy="1446550"/>
          </a:xfrm>
          <a:prstGeom prst="rect">
            <a:avLst/>
          </a:prstGeom>
        </p:spPr>
        <p:txBody>
          <a:bodyPr wrap="square">
            <a:spAutoFit/>
          </a:bodyPr>
          <a:lstStyle/>
          <a:p>
            <a:r>
              <a:rPr lang="en-US" sz="2000" dirty="0">
                <a:solidFill>
                  <a:prstClr val="black"/>
                </a:solidFill>
              </a:rPr>
              <a:t>Query:  Q[1, n] = N</a:t>
            </a:r>
            <a:r>
              <a:rPr lang="en-US" sz="2000" baseline="-25000" dirty="0">
                <a:solidFill>
                  <a:prstClr val="black"/>
                </a:solidFill>
              </a:rPr>
              <a:t>1</a:t>
            </a:r>
            <a:r>
              <a:rPr lang="en-US" sz="2000" dirty="0">
                <a:solidFill>
                  <a:prstClr val="black"/>
                </a:solidFill>
              </a:rPr>
              <a:t> E</a:t>
            </a:r>
            <a:r>
              <a:rPr lang="en-US" sz="2000" baseline="-25000" dirty="0">
                <a:solidFill>
                  <a:prstClr val="black"/>
                </a:solidFill>
              </a:rPr>
              <a:t>1</a:t>
            </a:r>
            <a:r>
              <a:rPr lang="en-US" sz="2000" dirty="0">
                <a:solidFill>
                  <a:prstClr val="black"/>
                </a:solidFill>
              </a:rPr>
              <a:t> N</a:t>
            </a:r>
            <a:r>
              <a:rPr lang="en-US" sz="2000" baseline="-25000" dirty="0">
                <a:solidFill>
                  <a:prstClr val="black"/>
                </a:solidFill>
              </a:rPr>
              <a:t>2</a:t>
            </a:r>
            <a:r>
              <a:rPr lang="en-US" sz="2000" dirty="0">
                <a:solidFill>
                  <a:prstClr val="black"/>
                </a:solidFill>
              </a:rPr>
              <a:t> E</a:t>
            </a:r>
            <a:r>
              <a:rPr lang="en-US" sz="2000" baseline="-25000" dirty="0">
                <a:solidFill>
                  <a:prstClr val="black"/>
                </a:solidFill>
              </a:rPr>
              <a:t>2 </a:t>
            </a:r>
            <a:r>
              <a:rPr lang="en-US" sz="2000" dirty="0">
                <a:solidFill>
                  <a:prstClr val="black"/>
                </a:solidFill>
              </a:rPr>
              <a:t>…… N</a:t>
            </a:r>
            <a:r>
              <a:rPr lang="en-US" sz="2000" baseline="-25000" dirty="0">
                <a:solidFill>
                  <a:prstClr val="black"/>
                </a:solidFill>
              </a:rPr>
              <a:t>n-1</a:t>
            </a:r>
            <a:r>
              <a:rPr lang="en-US" sz="2000" dirty="0">
                <a:solidFill>
                  <a:prstClr val="black"/>
                </a:solidFill>
              </a:rPr>
              <a:t> E</a:t>
            </a:r>
            <a:r>
              <a:rPr lang="en-US" sz="2000" baseline="-25000" dirty="0">
                <a:solidFill>
                  <a:prstClr val="black"/>
                </a:solidFill>
              </a:rPr>
              <a:t>n-1</a:t>
            </a:r>
            <a:r>
              <a:rPr lang="en-US" sz="2000" dirty="0">
                <a:solidFill>
                  <a:prstClr val="black"/>
                </a:solidFill>
              </a:rPr>
              <a:t> </a:t>
            </a:r>
            <a:r>
              <a:rPr lang="en-US" sz="2000" dirty="0" err="1">
                <a:solidFill>
                  <a:prstClr val="black"/>
                </a:solidFill>
              </a:rPr>
              <a:t>N</a:t>
            </a:r>
            <a:r>
              <a:rPr lang="en-US" sz="2000" baseline="-25000" dirty="0" err="1">
                <a:solidFill>
                  <a:prstClr val="black"/>
                </a:solidFill>
              </a:rPr>
              <a:t>n</a:t>
            </a:r>
            <a:r>
              <a:rPr lang="en-US" sz="2000" dirty="0">
                <a:solidFill>
                  <a:prstClr val="black"/>
                </a:solidFill>
              </a:rPr>
              <a:t> </a:t>
            </a:r>
          </a:p>
          <a:p>
            <a:r>
              <a:rPr lang="en-US" sz="2000" dirty="0">
                <a:solidFill>
                  <a:prstClr val="black"/>
                </a:solidFill>
              </a:rPr>
              <a:t>Selectivity of query Q[</a:t>
            </a:r>
            <a:r>
              <a:rPr lang="en-US" sz="2000" dirty="0" err="1">
                <a:solidFill>
                  <a:prstClr val="black"/>
                </a:solidFill>
              </a:rPr>
              <a:t>i,j</a:t>
            </a:r>
            <a:r>
              <a:rPr lang="en-US" sz="2000" dirty="0">
                <a:solidFill>
                  <a:prstClr val="black"/>
                </a:solidFill>
              </a:rPr>
              <a:t>] : </a:t>
            </a:r>
            <a:r>
              <a:rPr lang="en-US" sz="2000" dirty="0" err="1">
                <a:solidFill>
                  <a:prstClr val="black"/>
                </a:solidFill>
              </a:rPr>
              <a:t>Sel</a:t>
            </a:r>
            <a:r>
              <a:rPr lang="en-US" sz="2000" dirty="0">
                <a:solidFill>
                  <a:prstClr val="black"/>
                </a:solidFill>
              </a:rPr>
              <a:t>(Q[</a:t>
            </a:r>
            <a:r>
              <a:rPr lang="en-US" sz="2000" dirty="0" err="1">
                <a:solidFill>
                  <a:prstClr val="black"/>
                </a:solidFill>
              </a:rPr>
              <a:t>i,j</a:t>
            </a:r>
            <a:r>
              <a:rPr lang="en-US" sz="2000" dirty="0">
                <a:solidFill>
                  <a:prstClr val="black"/>
                </a:solidFill>
              </a:rPr>
              <a:t>]) </a:t>
            </a:r>
          </a:p>
          <a:p>
            <a:r>
              <a:rPr lang="en-US" sz="2000" dirty="0">
                <a:solidFill>
                  <a:prstClr val="black"/>
                </a:solidFill>
              </a:rPr>
              <a:t>Minimum cost of query Q[</a:t>
            </a:r>
            <a:r>
              <a:rPr lang="en-US" sz="2000" dirty="0" err="1">
                <a:solidFill>
                  <a:prstClr val="black"/>
                </a:solidFill>
              </a:rPr>
              <a:t>i,j</a:t>
            </a:r>
            <a:r>
              <a:rPr lang="en-US" sz="2000" dirty="0">
                <a:solidFill>
                  <a:prstClr val="black"/>
                </a:solidFill>
              </a:rPr>
              <a:t>] : F(Q[</a:t>
            </a:r>
            <a:r>
              <a:rPr lang="en-US" sz="2000" dirty="0" err="1">
                <a:solidFill>
                  <a:prstClr val="black"/>
                </a:solidFill>
              </a:rPr>
              <a:t>i,j</a:t>
            </a:r>
            <a:r>
              <a:rPr lang="en-US" sz="2000" dirty="0">
                <a:solidFill>
                  <a:prstClr val="black"/>
                </a:solidFill>
              </a:rPr>
              <a:t>]) </a:t>
            </a:r>
          </a:p>
          <a:p>
            <a:endParaRPr lang="en-US" sz="2000" dirty="0">
              <a:solidFill>
                <a:prstClr val="black"/>
              </a:solidFill>
            </a:endParaRPr>
          </a:p>
          <a:p>
            <a:endParaRPr lang="en-US" sz="800" dirty="0">
              <a:solidFill>
                <a:prstClr val="black"/>
              </a:solidFill>
            </a:endParaRPr>
          </a:p>
        </p:txBody>
      </p:sp>
      <p:sp>
        <p:nvSpPr>
          <p:cNvPr id="6" name="Title 1"/>
          <p:cNvSpPr>
            <a:spLocks noGrp="1"/>
          </p:cNvSpPr>
          <p:nvPr>
            <p:ph type="title"/>
          </p:nvPr>
        </p:nvSpPr>
        <p:spPr>
          <a:xfrm>
            <a:off x="381000" y="152400"/>
            <a:ext cx="8229600" cy="723900"/>
          </a:xfrm>
        </p:spPr>
        <p:txBody>
          <a:bodyPr>
            <a:normAutofit/>
          </a:bodyPr>
          <a:lstStyle/>
          <a:p>
            <a:r>
              <a:rPr lang="en-US" sz="3200" dirty="0"/>
              <a:t>Enumeration Algorithm</a:t>
            </a:r>
          </a:p>
        </p:txBody>
      </p:sp>
      <p:sp>
        <p:nvSpPr>
          <p:cNvPr id="3" name="Rectangle 2"/>
          <p:cNvSpPr/>
          <p:nvPr/>
        </p:nvSpPr>
        <p:spPr>
          <a:xfrm>
            <a:off x="450850" y="4724401"/>
            <a:ext cx="6978650" cy="1015663"/>
          </a:xfrm>
          <a:prstGeom prst="rect">
            <a:avLst/>
          </a:prstGeom>
        </p:spPr>
        <p:txBody>
          <a:bodyPr wrap="square">
            <a:spAutoFit/>
          </a:bodyPr>
          <a:lstStyle/>
          <a:p>
            <a:r>
              <a:rPr lang="en-US" sz="2000" dirty="0">
                <a:solidFill>
                  <a:prstClr val="black"/>
                </a:solidFill>
              </a:rPr>
              <a:t>Apply dynamic programming </a:t>
            </a:r>
          </a:p>
          <a:p>
            <a:pPr marL="342900" indent="-342900">
              <a:buFont typeface="Arial" pitchFamily="34" charset="0"/>
              <a:buChar char="•"/>
            </a:pPr>
            <a:r>
              <a:rPr lang="en-US" sz="2000" dirty="0">
                <a:solidFill>
                  <a:prstClr val="black"/>
                </a:solidFill>
              </a:rPr>
              <a:t>Store intermediate results of all F(Q[</a:t>
            </a:r>
            <a:r>
              <a:rPr lang="en-US" sz="2000" dirty="0" err="1">
                <a:solidFill>
                  <a:prstClr val="black"/>
                </a:solidFill>
              </a:rPr>
              <a:t>i,j</a:t>
            </a:r>
            <a:r>
              <a:rPr lang="en-US" sz="2000" dirty="0">
                <a:solidFill>
                  <a:prstClr val="black"/>
                </a:solidFill>
              </a:rPr>
              <a:t>]) pairs</a:t>
            </a:r>
          </a:p>
          <a:p>
            <a:pPr marL="342900" indent="-342900">
              <a:buFont typeface="Arial" pitchFamily="34" charset="0"/>
              <a:buChar char="•"/>
            </a:pPr>
            <a:r>
              <a:rPr lang="en-US" sz="2000" dirty="0">
                <a:solidFill>
                  <a:prstClr val="black"/>
                </a:solidFill>
              </a:rPr>
              <a:t>Complexity: O(n</a:t>
            </a:r>
            <a:r>
              <a:rPr lang="en-US" sz="2000" baseline="30000" dirty="0">
                <a:solidFill>
                  <a:prstClr val="black"/>
                </a:solidFill>
              </a:rPr>
              <a:t>3</a:t>
            </a:r>
            <a:r>
              <a:rPr lang="en-US" sz="2000" dirty="0">
                <a:solidFill>
                  <a:prstClr val="black"/>
                </a:solidFill>
              </a:rPr>
              <a:t>)</a:t>
            </a:r>
          </a:p>
        </p:txBody>
      </p:sp>
      <p:sp>
        <p:nvSpPr>
          <p:cNvPr id="4" name="Rectangle 3"/>
          <p:cNvSpPr/>
          <p:nvPr/>
        </p:nvSpPr>
        <p:spPr>
          <a:xfrm>
            <a:off x="457200" y="2786896"/>
            <a:ext cx="7620000" cy="1785104"/>
          </a:xfrm>
          <a:prstGeom prst="rect">
            <a:avLst/>
          </a:prstGeom>
        </p:spPr>
        <p:txBody>
          <a:bodyPr wrap="square">
            <a:spAutoFit/>
          </a:bodyPr>
          <a:lstStyle/>
          <a:p>
            <a:r>
              <a:rPr lang="en-US" dirty="0">
                <a:solidFill>
                  <a:prstClr val="black"/>
                </a:solidFill>
              </a:rPr>
              <a:t>F(Q[</a:t>
            </a:r>
            <a:r>
              <a:rPr lang="en-US" dirty="0" err="1">
                <a:solidFill>
                  <a:prstClr val="black"/>
                </a:solidFill>
              </a:rPr>
              <a:t>i,j</a:t>
            </a:r>
            <a:r>
              <a:rPr lang="en-US" dirty="0">
                <a:solidFill>
                  <a:prstClr val="black"/>
                </a:solidFill>
              </a:rPr>
              <a:t>]) = min{              </a:t>
            </a:r>
          </a:p>
          <a:p>
            <a:r>
              <a:rPr lang="en-US" dirty="0">
                <a:solidFill>
                  <a:prstClr val="black"/>
                </a:solidFill>
              </a:rPr>
              <a:t>	         </a:t>
            </a:r>
            <a:r>
              <a:rPr lang="en-US" dirty="0" err="1">
                <a:solidFill>
                  <a:prstClr val="black"/>
                </a:solidFill>
              </a:rPr>
              <a:t>SequentialCost_LR</a:t>
            </a:r>
            <a:r>
              <a:rPr lang="en-US" dirty="0">
                <a:solidFill>
                  <a:prstClr val="black"/>
                </a:solidFill>
              </a:rPr>
              <a:t>(Q[</a:t>
            </a:r>
            <a:r>
              <a:rPr lang="en-US" dirty="0" err="1">
                <a:solidFill>
                  <a:prstClr val="black"/>
                </a:solidFill>
              </a:rPr>
              <a:t>i,j</a:t>
            </a:r>
            <a:r>
              <a:rPr lang="en-US" dirty="0">
                <a:solidFill>
                  <a:prstClr val="black"/>
                </a:solidFill>
              </a:rPr>
              <a:t>]), </a:t>
            </a:r>
          </a:p>
          <a:p>
            <a:r>
              <a:rPr lang="en-US" dirty="0">
                <a:solidFill>
                  <a:prstClr val="black"/>
                </a:solidFill>
              </a:rPr>
              <a:t>	         </a:t>
            </a:r>
            <a:r>
              <a:rPr lang="en-US" dirty="0" err="1">
                <a:solidFill>
                  <a:prstClr val="black"/>
                </a:solidFill>
              </a:rPr>
              <a:t>SequentialCost_RL</a:t>
            </a:r>
            <a:r>
              <a:rPr lang="en-US" dirty="0">
                <a:solidFill>
                  <a:prstClr val="black"/>
                </a:solidFill>
              </a:rPr>
              <a:t>(Q[</a:t>
            </a:r>
            <a:r>
              <a:rPr lang="en-US" dirty="0" err="1">
                <a:solidFill>
                  <a:prstClr val="black"/>
                </a:solidFill>
              </a:rPr>
              <a:t>i,j</a:t>
            </a:r>
            <a:r>
              <a:rPr lang="en-US" dirty="0">
                <a:solidFill>
                  <a:prstClr val="black"/>
                </a:solidFill>
              </a:rPr>
              <a:t>]),</a:t>
            </a:r>
          </a:p>
          <a:p>
            <a:r>
              <a:rPr lang="en-US" dirty="0">
                <a:solidFill>
                  <a:prstClr val="black"/>
                </a:solidFill>
              </a:rPr>
              <a:t>	         min_{i&lt;k&lt;j}  (F(Q[</a:t>
            </a:r>
            <a:r>
              <a:rPr lang="en-US" dirty="0" err="1">
                <a:solidFill>
                  <a:prstClr val="black"/>
                </a:solidFill>
              </a:rPr>
              <a:t>i,k</a:t>
            </a:r>
            <a:r>
              <a:rPr lang="en-US" dirty="0">
                <a:solidFill>
                  <a:prstClr val="black"/>
                </a:solidFill>
              </a:rPr>
              <a:t>]) + F(Q[</a:t>
            </a:r>
            <a:r>
              <a:rPr lang="en-US" dirty="0" err="1">
                <a:solidFill>
                  <a:prstClr val="black"/>
                </a:solidFill>
              </a:rPr>
              <a:t>k,j</a:t>
            </a:r>
            <a:r>
              <a:rPr lang="en-US" dirty="0">
                <a:solidFill>
                  <a:prstClr val="black"/>
                </a:solidFill>
              </a:rPr>
              <a:t>]) + </a:t>
            </a:r>
            <a:r>
              <a:rPr lang="en-US" dirty="0" err="1">
                <a:solidFill>
                  <a:prstClr val="black"/>
                </a:solidFill>
              </a:rPr>
              <a:t>Sel</a:t>
            </a:r>
            <a:r>
              <a:rPr lang="en-US" dirty="0">
                <a:solidFill>
                  <a:prstClr val="black"/>
                </a:solidFill>
              </a:rPr>
              <a:t>(Q[</a:t>
            </a:r>
            <a:r>
              <a:rPr lang="en-US" dirty="0" err="1">
                <a:solidFill>
                  <a:prstClr val="black"/>
                </a:solidFill>
              </a:rPr>
              <a:t>i,k</a:t>
            </a:r>
            <a:r>
              <a:rPr lang="en-US" dirty="0">
                <a:solidFill>
                  <a:prstClr val="black"/>
                </a:solidFill>
              </a:rPr>
              <a:t>])*</a:t>
            </a:r>
            <a:r>
              <a:rPr lang="en-US" dirty="0" err="1">
                <a:solidFill>
                  <a:prstClr val="black"/>
                </a:solidFill>
              </a:rPr>
              <a:t>Sel</a:t>
            </a:r>
            <a:r>
              <a:rPr lang="en-US" dirty="0">
                <a:solidFill>
                  <a:prstClr val="black"/>
                </a:solidFill>
              </a:rPr>
              <a:t>(Q[</a:t>
            </a:r>
            <a:r>
              <a:rPr lang="en-US" dirty="0" err="1">
                <a:solidFill>
                  <a:prstClr val="black"/>
                </a:solidFill>
              </a:rPr>
              <a:t>k,j</a:t>
            </a:r>
            <a:r>
              <a:rPr lang="en-US" dirty="0">
                <a:solidFill>
                  <a:prstClr val="black"/>
                </a:solidFill>
              </a:rPr>
              <a:t>]))</a:t>
            </a:r>
          </a:p>
          <a:p>
            <a:r>
              <a:rPr lang="en-US" dirty="0">
                <a:solidFill>
                  <a:prstClr val="black"/>
                </a:solidFill>
              </a:rPr>
              <a:t>	  }	</a:t>
            </a:r>
            <a:r>
              <a:rPr lang="en-US" sz="2000" dirty="0">
                <a:solidFill>
                  <a:prstClr val="black"/>
                </a:solidFill>
              </a:rPr>
              <a:t>						</a:t>
            </a:r>
          </a:p>
          <a:p>
            <a:r>
              <a:rPr lang="en-US" dirty="0">
                <a:solidFill>
                  <a:prstClr val="black"/>
                </a:solidFill>
              </a:rPr>
              <a:t>Base step: F(Q</a:t>
            </a:r>
            <a:r>
              <a:rPr lang="en-US" baseline="-25000" dirty="0">
                <a:solidFill>
                  <a:prstClr val="black"/>
                </a:solidFill>
              </a:rPr>
              <a:t>i</a:t>
            </a:r>
            <a:r>
              <a:rPr lang="en-US" dirty="0">
                <a:solidFill>
                  <a:prstClr val="black"/>
                </a:solidFill>
              </a:rPr>
              <a:t>) = F(N</a:t>
            </a:r>
            <a:r>
              <a:rPr lang="en-US" baseline="-25000" dirty="0">
                <a:solidFill>
                  <a:prstClr val="black"/>
                </a:solidFill>
              </a:rPr>
              <a:t>i</a:t>
            </a:r>
            <a:r>
              <a:rPr lang="en-US" dirty="0">
                <a:solidFill>
                  <a:prstClr val="black"/>
                </a:solidFill>
              </a:rPr>
              <a:t>) = Cost of matching predicate N</a:t>
            </a:r>
            <a:r>
              <a:rPr lang="en-US" baseline="-25000" dirty="0">
                <a:solidFill>
                  <a:prstClr val="black"/>
                </a:solidFill>
              </a:rPr>
              <a:t>i</a:t>
            </a:r>
            <a:endParaRPr lang="en-US" dirty="0">
              <a:solidFill>
                <a:prstClr val="black"/>
              </a:solidFill>
            </a:endParaRPr>
          </a:p>
        </p:txBody>
      </p:sp>
      <p:sp>
        <p:nvSpPr>
          <p:cNvPr id="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129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8"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10"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62286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60" y="1828800"/>
            <a:ext cx="8229600" cy="3371850"/>
          </a:xfrm>
        </p:spPr>
        <p:txBody>
          <a:bodyPr>
            <a:normAutofit/>
          </a:bodyPr>
          <a:lstStyle/>
          <a:p>
            <a:pPr>
              <a:buFont typeface="Arial" panose="020B0604020202020204" pitchFamily="34" charset="0"/>
              <a:buChar char="•"/>
            </a:pPr>
            <a:r>
              <a:rPr lang="en-US" dirty="0" smtClean="0"/>
              <a:t>Dynamic programming framework </a:t>
            </a:r>
          </a:p>
          <a:p>
            <a:pPr>
              <a:buFont typeface="Arial" panose="020B0604020202020204" pitchFamily="34" charset="0"/>
              <a:buChar char="•"/>
            </a:pPr>
            <a:r>
              <a:rPr lang="en-US" dirty="0" smtClean="0"/>
              <a:t>Rewrites query plan using graph statistics</a:t>
            </a:r>
          </a:p>
          <a:p>
            <a:pPr>
              <a:buFont typeface="Arial" panose="020B0604020202020204" pitchFamily="34" charset="0"/>
              <a:buChar char="•"/>
            </a:pPr>
            <a:r>
              <a:rPr lang="en-US" dirty="0" smtClean="0"/>
              <a:t>Minimize number of visited nodes</a:t>
            </a:r>
          </a:p>
        </p:txBody>
      </p:sp>
      <p:sp>
        <p:nvSpPr>
          <p:cNvPr id="5" name="Title 1"/>
          <p:cNvSpPr>
            <a:spLocks noGrp="1"/>
          </p:cNvSpPr>
          <p:nvPr>
            <p:ph type="title"/>
          </p:nvPr>
        </p:nvSpPr>
        <p:spPr>
          <a:xfrm>
            <a:off x="0" y="228600"/>
            <a:ext cx="8229600" cy="723900"/>
          </a:xfrm>
        </p:spPr>
        <p:txBody>
          <a:bodyPr>
            <a:normAutofit/>
          </a:bodyPr>
          <a:lstStyle/>
          <a:p>
            <a:r>
              <a:rPr lang="en-US" sz="3200" dirty="0"/>
              <a:t>Summary of Query Optimization</a:t>
            </a:r>
          </a:p>
        </p:txBody>
      </p:sp>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130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7"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8"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159731693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60" y="1771650"/>
            <a:ext cx="8229600" cy="3886200"/>
          </a:xfrm>
        </p:spPr>
        <p:txBody>
          <a:bodyPr>
            <a:normAutofit lnSpcReduction="10000"/>
          </a:bodyPr>
          <a:lstStyle/>
          <a:p>
            <a:r>
              <a:rPr lang="en-US" dirty="0" smtClean="0"/>
              <a:t>Graphs</a:t>
            </a:r>
            <a:endParaRPr lang="en-US" dirty="0"/>
          </a:p>
          <a:p>
            <a:pPr lvl="1"/>
            <a:r>
              <a:rPr lang="en-US" dirty="0" smtClean="0"/>
              <a:t>Real dataset (codebook graph: 4M nodes, 14M edges, 20 types) </a:t>
            </a:r>
          </a:p>
          <a:p>
            <a:pPr lvl="1"/>
            <a:r>
              <a:rPr lang="en-US" dirty="0" smtClean="0"/>
              <a:t>Synthetic dataset (RMAT graph, 1024M nodes, 5120M edges)</a:t>
            </a:r>
            <a:endParaRPr lang="en-US" dirty="0"/>
          </a:p>
          <a:p>
            <a:r>
              <a:rPr lang="en-US" dirty="0" smtClean="0"/>
              <a:t>Machines</a:t>
            </a:r>
            <a:endParaRPr lang="en-US" dirty="0"/>
          </a:p>
          <a:p>
            <a:pPr lvl="1"/>
            <a:r>
              <a:rPr lang="en-US" dirty="0" smtClean="0"/>
              <a:t>Commodity servers </a:t>
            </a:r>
            <a:endParaRPr lang="en-US" dirty="0"/>
          </a:p>
          <a:p>
            <a:pPr lvl="1"/>
            <a:r>
              <a:rPr lang="en-US" dirty="0"/>
              <a:t>Intel Core 2 Duo 2.26 </a:t>
            </a:r>
            <a:r>
              <a:rPr lang="en-US" dirty="0" smtClean="0"/>
              <a:t>GHz, 16 </a:t>
            </a:r>
            <a:r>
              <a:rPr lang="en-US" dirty="0"/>
              <a:t>GB </a:t>
            </a:r>
            <a:r>
              <a:rPr lang="en-US" dirty="0" smtClean="0"/>
              <a:t>ram</a:t>
            </a:r>
            <a:endParaRPr lang="en-US" dirty="0"/>
          </a:p>
        </p:txBody>
      </p:sp>
      <p:sp>
        <p:nvSpPr>
          <p:cNvPr id="4" name="Title 1"/>
          <p:cNvSpPr>
            <a:spLocks noGrp="1"/>
          </p:cNvSpPr>
          <p:nvPr>
            <p:ph type="title"/>
          </p:nvPr>
        </p:nvSpPr>
        <p:spPr>
          <a:xfrm>
            <a:off x="381000" y="304800"/>
            <a:ext cx="8229600" cy="723900"/>
          </a:xfrm>
        </p:spPr>
        <p:txBody>
          <a:bodyPr>
            <a:normAutofit/>
          </a:bodyPr>
          <a:lstStyle/>
          <a:p>
            <a:r>
              <a:rPr lang="en-US" sz="3200" dirty="0"/>
              <a:t>Experimental Evaluation</a:t>
            </a:r>
          </a:p>
        </p:txBody>
      </p:sp>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131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5"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7"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43638297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60" y="1771650"/>
            <a:ext cx="8229600" cy="3886200"/>
          </a:xfrm>
        </p:spPr>
        <p:txBody>
          <a:bodyPr>
            <a:normAutofit fontScale="47500" lnSpcReduction="20000"/>
          </a:bodyPr>
          <a:lstStyle/>
          <a:p>
            <a:pPr marL="0" indent="0">
              <a:buNone/>
            </a:pPr>
            <a:r>
              <a:rPr lang="en-US" b="1" dirty="0" smtClean="0"/>
              <a:t>Q1</a:t>
            </a:r>
            <a:r>
              <a:rPr lang="en-US" b="1" dirty="0"/>
              <a:t>: Short</a:t>
            </a:r>
          </a:p>
          <a:p>
            <a:pPr marL="0" indent="0">
              <a:buNone/>
            </a:pPr>
            <a:r>
              <a:rPr lang="en-US" dirty="0"/>
              <a:t>Find the person who committed </a:t>
            </a:r>
            <a:r>
              <a:rPr lang="en-US" dirty="0" err="1"/>
              <a:t>checkin</a:t>
            </a:r>
            <a:r>
              <a:rPr lang="en-US" dirty="0"/>
              <a:t> 400 and the </a:t>
            </a:r>
            <a:r>
              <a:rPr lang="en-US" dirty="0" err="1"/>
              <a:t>WorkItemRevisions</a:t>
            </a:r>
            <a:r>
              <a:rPr lang="en-US" dirty="0"/>
              <a:t> it modifies:</a:t>
            </a:r>
          </a:p>
          <a:p>
            <a:pPr marL="0" indent="0">
              <a:buNone/>
            </a:pPr>
            <a:r>
              <a:rPr lang="en-US" dirty="0">
                <a:latin typeface="Courier New" panose="02070309020205020404" pitchFamily="49" charset="0"/>
                <a:cs typeface="Courier New" panose="02070309020205020404" pitchFamily="49" charset="0"/>
              </a:rPr>
              <a:t>Person-Committer-</a:t>
            </a:r>
            <a:r>
              <a:rPr lang="en-US" dirty="0" err="1">
                <a:latin typeface="Courier New" panose="02070309020205020404" pitchFamily="49" charset="0"/>
                <a:cs typeface="Courier New" panose="02070309020205020404" pitchFamily="49" charset="0"/>
              </a:rPr>
              <a:t>Checkin</a:t>
            </a:r>
            <a:r>
              <a:rPr lang="en-US" dirty="0">
                <a:latin typeface="Courier New" panose="02070309020205020404" pitchFamily="49" charset="0"/>
                <a:cs typeface="Courier New" panose="02070309020205020404" pitchFamily="49" charset="0"/>
              </a:rPr>
              <a:t>{id=400}-Modifies-</a:t>
            </a:r>
            <a:r>
              <a:rPr lang="en-US" dirty="0" err="1">
                <a:latin typeface="Courier New" panose="02070309020205020404" pitchFamily="49" charset="0"/>
                <a:cs typeface="Courier New" panose="02070309020205020404" pitchFamily="49" charset="0"/>
              </a:rPr>
              <a:t>WorkItemRevision</a:t>
            </a:r>
            <a:endParaRPr lang="en-US" dirty="0">
              <a:latin typeface="Courier New" panose="02070309020205020404" pitchFamily="49" charset="0"/>
              <a:cs typeface="Courier New" panose="02070309020205020404" pitchFamily="49" charset="0"/>
            </a:endParaRPr>
          </a:p>
          <a:p>
            <a:pPr marL="0" indent="0">
              <a:buNone/>
            </a:pPr>
            <a:endParaRPr lang="en-US" dirty="0"/>
          </a:p>
          <a:p>
            <a:pPr marL="0" indent="0">
              <a:buNone/>
            </a:pPr>
            <a:r>
              <a:rPr lang="en-US" b="1" dirty="0"/>
              <a:t>Q2: Selective </a:t>
            </a:r>
          </a:p>
          <a:p>
            <a:pPr marL="0" indent="0">
              <a:buNone/>
            </a:pPr>
            <a:r>
              <a:rPr lang="en-US" dirty="0"/>
              <a:t>Find Dave’s </a:t>
            </a:r>
            <a:r>
              <a:rPr lang="en-US" dirty="0" err="1"/>
              <a:t>checkins</a:t>
            </a:r>
            <a:r>
              <a:rPr lang="en-US" dirty="0"/>
              <a:t> that modified a </a:t>
            </a:r>
            <a:r>
              <a:rPr lang="en-US" dirty="0" err="1"/>
              <a:t>WorkItem</a:t>
            </a:r>
            <a:r>
              <a:rPr lang="en-US" dirty="0"/>
              <a:t> create by Tim:</a:t>
            </a:r>
          </a:p>
          <a:p>
            <a:pPr marL="0" indent="0">
              <a:buNone/>
            </a:pPr>
            <a:r>
              <a:rPr lang="en-US" dirty="0">
                <a:latin typeface="Courier New" panose="02070309020205020404" pitchFamily="49" charset="0"/>
                <a:cs typeface="Courier New" panose="02070309020205020404" pitchFamily="49" charset="0"/>
              </a:rPr>
              <a:t>‘Dave’-Committer-</a:t>
            </a:r>
            <a:r>
              <a:rPr lang="en-US" dirty="0" err="1">
                <a:latin typeface="Courier New" panose="02070309020205020404" pitchFamily="49" charset="0"/>
                <a:cs typeface="Courier New" panose="02070309020205020404" pitchFamily="49" charset="0"/>
              </a:rPr>
              <a:t>Checkin</a:t>
            </a:r>
            <a:r>
              <a:rPr lang="en-US" dirty="0">
                <a:latin typeface="Courier New" panose="02070309020205020404" pitchFamily="49" charset="0"/>
                <a:cs typeface="Courier New" panose="02070309020205020404" pitchFamily="49" charset="0"/>
              </a:rPr>
              <a:t>-Modifies-</a:t>
            </a:r>
            <a:r>
              <a:rPr lang="en-US" dirty="0" err="1">
                <a:latin typeface="Courier New" panose="02070309020205020404" pitchFamily="49" charset="0"/>
                <a:cs typeface="Courier New" panose="02070309020205020404" pitchFamily="49" charset="0"/>
              </a:rPr>
              <a:t>WorkItem</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CreatedBy</a:t>
            </a:r>
            <a:r>
              <a:rPr lang="en-US" dirty="0">
                <a:latin typeface="Courier New" panose="02070309020205020404" pitchFamily="49" charset="0"/>
                <a:cs typeface="Courier New" panose="02070309020205020404" pitchFamily="49" charset="0"/>
              </a:rPr>
              <a:t>-’Tim’</a:t>
            </a:r>
          </a:p>
          <a:p>
            <a:pPr marL="0" indent="0">
              <a:buNone/>
            </a:pPr>
            <a:endParaRPr lang="en-US" dirty="0"/>
          </a:p>
          <a:p>
            <a:pPr marL="0" indent="0">
              <a:buNone/>
            </a:pPr>
            <a:r>
              <a:rPr lang="en-US" b="1" dirty="0"/>
              <a:t>Q3: Report</a:t>
            </a:r>
          </a:p>
          <a:p>
            <a:pPr marL="0" indent="0">
              <a:buNone/>
            </a:pPr>
            <a:r>
              <a:rPr lang="en-US" dirty="0"/>
              <a:t>For each </a:t>
            </a:r>
            <a:r>
              <a:rPr lang="en-US" dirty="0" err="1"/>
              <a:t>checkin</a:t>
            </a:r>
            <a:r>
              <a:rPr lang="en-US" dirty="0"/>
              <a:t>, find the person (and his/her manager) who committer it as well as all the work items and their </a:t>
            </a:r>
            <a:r>
              <a:rPr lang="en-US" dirty="0" err="1"/>
              <a:t>WebURLs</a:t>
            </a:r>
            <a:r>
              <a:rPr lang="en-US" dirty="0"/>
              <a:t> that are modified by that </a:t>
            </a:r>
            <a:r>
              <a:rPr lang="en-US" dirty="0" err="1"/>
              <a:t>checkin</a:t>
            </a:r>
            <a:r>
              <a:rPr lang="en-US" dirty="0"/>
              <a:t>:</a:t>
            </a:r>
          </a:p>
          <a:p>
            <a:pPr marL="0" indent="0">
              <a:buNone/>
            </a:pPr>
            <a:r>
              <a:rPr lang="en-US" dirty="0">
                <a:latin typeface="Courier New" panose="02070309020205020404" pitchFamily="49" charset="0"/>
                <a:cs typeface="Courier New" panose="02070309020205020404" pitchFamily="49" charset="0"/>
              </a:rPr>
              <a:t>Person-Manages-Person-Committer-Checkin-Modifies-WorkItemRevision-Modifies-WorkItem-Links-WebURL</a:t>
            </a:r>
          </a:p>
          <a:p>
            <a:pPr marL="0" indent="0">
              <a:buNone/>
            </a:pPr>
            <a:endParaRPr lang="en-US" dirty="0">
              <a:latin typeface="Courier New" panose="02070309020205020404" pitchFamily="49" charset="0"/>
              <a:cs typeface="Courier New" panose="02070309020205020404" pitchFamily="49" charset="0"/>
            </a:endParaRPr>
          </a:p>
          <a:p>
            <a:pPr marL="0" indent="0">
              <a:buNone/>
            </a:pPr>
            <a:r>
              <a:rPr lang="en-US" b="1" dirty="0"/>
              <a:t>Q4: Closure</a:t>
            </a:r>
          </a:p>
          <a:p>
            <a:pPr marL="0" indent="0">
              <a:buNone/>
            </a:pPr>
            <a:r>
              <a:rPr lang="en-US" dirty="0"/>
              <a:t>Retrieve all </a:t>
            </a:r>
            <a:r>
              <a:rPr lang="en-US" dirty="0" err="1"/>
              <a:t>checkins</a:t>
            </a:r>
            <a:r>
              <a:rPr lang="en-US" dirty="0"/>
              <a:t> that any employee in Dave organizational chart (working under him) committed:</a:t>
            </a:r>
          </a:p>
          <a:p>
            <a:pPr marL="0" indent="0">
              <a:buNone/>
            </a:pPr>
            <a:r>
              <a:rPr lang="en-US" dirty="0">
                <a:latin typeface="Courier New" panose="02070309020205020404" pitchFamily="49" charset="0"/>
                <a:cs typeface="Courier New" panose="02070309020205020404" pitchFamily="49" charset="0"/>
              </a:rPr>
              <a:t>‘Dave’(-Manages-Person)*-</a:t>
            </a:r>
            <a:r>
              <a:rPr lang="en-US" dirty="0" err="1">
                <a:latin typeface="Courier New" panose="02070309020205020404" pitchFamily="49" charset="0"/>
                <a:cs typeface="Courier New" panose="02070309020205020404" pitchFamily="49" charset="0"/>
              </a:rPr>
              <a:t>Checkin</a:t>
            </a:r>
            <a:endParaRPr lang="en-US" dirty="0">
              <a:latin typeface="Courier New" panose="02070309020205020404" pitchFamily="49" charset="0"/>
              <a:cs typeface="Courier New" panose="02070309020205020404" pitchFamily="49" charset="0"/>
            </a:endParaRPr>
          </a:p>
          <a:p>
            <a:endParaRPr lang="en-US" dirty="0">
              <a:latin typeface="Courier New" panose="02070309020205020404" pitchFamily="49" charset="0"/>
              <a:cs typeface="Courier New" panose="02070309020205020404" pitchFamily="49" charset="0"/>
            </a:endParaRPr>
          </a:p>
        </p:txBody>
      </p:sp>
      <p:sp>
        <p:nvSpPr>
          <p:cNvPr id="4" name="Title 1"/>
          <p:cNvSpPr>
            <a:spLocks noGrp="1"/>
          </p:cNvSpPr>
          <p:nvPr>
            <p:ph type="title"/>
          </p:nvPr>
        </p:nvSpPr>
        <p:spPr>
          <a:xfrm>
            <a:off x="381000" y="381000"/>
            <a:ext cx="8229600" cy="723900"/>
          </a:xfrm>
        </p:spPr>
        <p:txBody>
          <a:bodyPr>
            <a:normAutofit/>
          </a:bodyPr>
          <a:lstStyle/>
          <a:p>
            <a:r>
              <a:rPr lang="en-US" sz="3200" dirty="0"/>
              <a:t>Query Workload</a:t>
            </a:r>
          </a:p>
        </p:txBody>
      </p:sp>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132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5"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7"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85699779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81000" y="304800"/>
            <a:ext cx="8229600" cy="723900"/>
          </a:xfrm>
        </p:spPr>
        <p:txBody>
          <a:bodyPr>
            <a:normAutofit/>
          </a:bodyPr>
          <a:lstStyle/>
          <a:p>
            <a:pPr algn="l"/>
            <a:r>
              <a:rPr lang="en-US" sz="3200" dirty="0"/>
              <a:t>Query Execution </a:t>
            </a:r>
            <a:r>
              <a:rPr lang="en-US" sz="3200" dirty="0" smtClean="0"/>
              <a:t>Time (Small Graph)</a:t>
            </a:r>
            <a:endParaRPr lang="en-US" sz="3200" dirty="0"/>
          </a:p>
        </p:txBody>
      </p:sp>
      <p:sp>
        <p:nvSpPr>
          <p:cNvPr id="1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133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4"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15"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graphicFrame>
        <p:nvGraphicFramePr>
          <p:cNvPr id="16" name="Object 15"/>
          <p:cNvGraphicFramePr>
            <a:graphicFrameLocks noChangeAspect="1"/>
          </p:cNvGraphicFramePr>
          <p:nvPr>
            <p:extLst>
              <p:ext uri="{D42A27DB-BD31-4B8C-83A1-F6EECF244321}">
                <p14:modId xmlns:p14="http://schemas.microsoft.com/office/powerpoint/2010/main" val="2860734419"/>
              </p:ext>
            </p:extLst>
          </p:nvPr>
        </p:nvGraphicFramePr>
        <p:xfrm>
          <a:off x="857250" y="1524000"/>
          <a:ext cx="3267075" cy="2047875"/>
        </p:xfrm>
        <a:graphic>
          <a:graphicData uri="http://schemas.openxmlformats.org/presentationml/2006/ole">
            <mc:AlternateContent xmlns:mc="http://schemas.openxmlformats.org/markup-compatibility/2006">
              <mc:Choice xmlns:v="urn:schemas-microsoft-com:vml" Requires="v">
                <p:oleObj spid="_x0000_s283731" name="Acrobat Document" r:id="rId6" imgW="3266773" imgH="2047875" progId="AcroExch.Document.7">
                  <p:embed/>
                </p:oleObj>
              </mc:Choice>
              <mc:Fallback>
                <p:oleObj name="Acrobat Document" r:id="rId6" imgW="3266773" imgH="2047875" progId="AcroExch.Document.7">
                  <p:embed/>
                  <p:pic>
                    <p:nvPicPr>
                      <p:cNvPr id="0" name=""/>
                      <p:cNvPicPr/>
                      <p:nvPr/>
                    </p:nvPicPr>
                    <p:blipFill>
                      <a:blip r:embed="rId7"/>
                      <a:stretch>
                        <a:fillRect/>
                      </a:stretch>
                    </p:blipFill>
                    <p:spPr>
                      <a:xfrm>
                        <a:off x="857250" y="1524000"/>
                        <a:ext cx="3267075" cy="204787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648999504"/>
              </p:ext>
            </p:extLst>
          </p:nvPr>
        </p:nvGraphicFramePr>
        <p:xfrm>
          <a:off x="5067300" y="1524000"/>
          <a:ext cx="3267075" cy="2047875"/>
        </p:xfrm>
        <a:graphic>
          <a:graphicData uri="http://schemas.openxmlformats.org/presentationml/2006/ole">
            <mc:AlternateContent xmlns:mc="http://schemas.openxmlformats.org/markup-compatibility/2006">
              <mc:Choice xmlns:v="urn:schemas-microsoft-com:vml" Requires="v">
                <p:oleObj spid="_x0000_s283732" name="Acrobat Document" r:id="rId8" imgW="3266773" imgH="2047875" progId="AcroExch.Document.7">
                  <p:embed/>
                </p:oleObj>
              </mc:Choice>
              <mc:Fallback>
                <p:oleObj name="Acrobat Document" r:id="rId8" imgW="3266773" imgH="2047875" progId="AcroExch.Document.7">
                  <p:embed/>
                  <p:pic>
                    <p:nvPicPr>
                      <p:cNvPr id="0" name=""/>
                      <p:cNvPicPr/>
                      <p:nvPr/>
                    </p:nvPicPr>
                    <p:blipFill>
                      <a:blip r:embed="rId9"/>
                      <a:stretch>
                        <a:fillRect/>
                      </a:stretch>
                    </p:blipFill>
                    <p:spPr>
                      <a:xfrm>
                        <a:off x="5067300" y="1524000"/>
                        <a:ext cx="3267075" cy="204787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30741113"/>
              </p:ext>
            </p:extLst>
          </p:nvPr>
        </p:nvGraphicFramePr>
        <p:xfrm>
          <a:off x="5067300" y="3990975"/>
          <a:ext cx="3314700" cy="2028825"/>
        </p:xfrm>
        <a:graphic>
          <a:graphicData uri="http://schemas.openxmlformats.org/presentationml/2006/ole">
            <mc:AlternateContent xmlns:mc="http://schemas.openxmlformats.org/markup-compatibility/2006">
              <mc:Choice xmlns:v="urn:schemas-microsoft-com:vml" Requires="v">
                <p:oleObj spid="_x0000_s283733" name="Acrobat Document" r:id="rId10" imgW="3314542" imgH="2028825" progId="AcroExch.Document.7">
                  <p:embed/>
                </p:oleObj>
              </mc:Choice>
              <mc:Fallback>
                <p:oleObj name="Acrobat Document" r:id="rId10" imgW="3314542" imgH="2028825" progId="AcroExch.Document.7">
                  <p:embed/>
                  <p:pic>
                    <p:nvPicPr>
                      <p:cNvPr id="0" name=""/>
                      <p:cNvPicPr/>
                      <p:nvPr/>
                    </p:nvPicPr>
                    <p:blipFill>
                      <a:blip r:embed="rId11"/>
                      <a:stretch>
                        <a:fillRect/>
                      </a:stretch>
                    </p:blipFill>
                    <p:spPr>
                      <a:xfrm>
                        <a:off x="5067300" y="3990975"/>
                        <a:ext cx="3314700" cy="202882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905740253"/>
              </p:ext>
            </p:extLst>
          </p:nvPr>
        </p:nvGraphicFramePr>
        <p:xfrm>
          <a:off x="838200" y="3939726"/>
          <a:ext cx="3286125" cy="2047875"/>
        </p:xfrm>
        <a:graphic>
          <a:graphicData uri="http://schemas.openxmlformats.org/presentationml/2006/ole">
            <mc:AlternateContent xmlns:mc="http://schemas.openxmlformats.org/markup-compatibility/2006">
              <mc:Choice xmlns:v="urn:schemas-microsoft-com:vml" Requires="v">
                <p:oleObj spid="_x0000_s283734" name="Acrobat Document" r:id="rId12" imgW="3285691" imgH="2047875" progId="AcroExch.Document.7">
                  <p:embed/>
                </p:oleObj>
              </mc:Choice>
              <mc:Fallback>
                <p:oleObj name="Acrobat Document" r:id="rId12" imgW="3285691" imgH="2047875" progId="AcroExch.Document.7">
                  <p:embed/>
                  <p:pic>
                    <p:nvPicPr>
                      <p:cNvPr id="0" name=""/>
                      <p:cNvPicPr/>
                      <p:nvPr/>
                    </p:nvPicPr>
                    <p:blipFill>
                      <a:blip r:embed="rId13"/>
                      <a:stretch>
                        <a:fillRect/>
                      </a:stretch>
                    </p:blipFill>
                    <p:spPr>
                      <a:xfrm>
                        <a:off x="838200" y="3939726"/>
                        <a:ext cx="3286125" cy="2047875"/>
                      </a:xfrm>
                      <a:prstGeom prst="rect">
                        <a:avLst/>
                      </a:prstGeom>
                    </p:spPr>
                  </p:pic>
                </p:oleObj>
              </mc:Fallback>
            </mc:AlternateContent>
          </a:graphicData>
        </a:graphic>
      </p:graphicFrame>
    </p:spTree>
    <p:extLst>
      <p:ext uri="{BB962C8B-B14F-4D97-AF65-F5344CB8AC3E}">
        <p14:creationId xmlns:p14="http://schemas.microsoft.com/office/powerpoint/2010/main" val="2001312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81000" y="304800"/>
            <a:ext cx="8229600" cy="723900"/>
          </a:xfrm>
        </p:spPr>
        <p:txBody>
          <a:bodyPr>
            <a:normAutofit/>
          </a:bodyPr>
          <a:lstStyle/>
          <a:p>
            <a:r>
              <a:rPr lang="en-US" sz="3200" dirty="0"/>
              <a:t>Query Execution Time</a:t>
            </a:r>
          </a:p>
        </p:txBody>
      </p:sp>
      <p:sp>
        <p:nvSpPr>
          <p:cNvPr id="8" name="Content Placeholder 2"/>
          <p:cNvSpPr>
            <a:spLocks noGrp="1"/>
          </p:cNvSpPr>
          <p:nvPr>
            <p:ph idx="1"/>
          </p:nvPr>
        </p:nvSpPr>
        <p:spPr>
          <a:xfrm>
            <a:off x="304800" y="1714500"/>
            <a:ext cx="8686800" cy="3924300"/>
          </a:xfrm>
          <a:ln>
            <a:noFill/>
          </a:ln>
        </p:spPr>
        <p:txBody>
          <a:bodyPr>
            <a:normAutofit/>
          </a:bodyPr>
          <a:lstStyle/>
          <a:p>
            <a:pPr marL="0">
              <a:buFont typeface="Arial" pitchFamily="34" charset="0"/>
              <a:buChar char="•"/>
            </a:pPr>
            <a:r>
              <a:rPr lang="en-US" dirty="0" smtClean="0"/>
              <a:t>RMAT graph </a:t>
            </a:r>
            <a:endParaRPr lang="en-US" dirty="0"/>
          </a:p>
          <a:p>
            <a:pPr marL="480060" lvl="2"/>
            <a:r>
              <a:rPr lang="en-US" dirty="0" smtClean="0"/>
              <a:t>does not fit in one server, 1024 M nodes, 5120 M edges</a:t>
            </a:r>
          </a:p>
          <a:p>
            <a:pPr marL="0">
              <a:buFont typeface="Arial" pitchFamily="34" charset="0"/>
              <a:buChar char="•"/>
            </a:pPr>
            <a:r>
              <a:rPr lang="en-US" dirty="0"/>
              <a:t>16 </a:t>
            </a:r>
            <a:r>
              <a:rPr lang="en-US" dirty="0" smtClean="0"/>
              <a:t>partition servers</a:t>
            </a:r>
            <a:endParaRPr lang="en-US" dirty="0"/>
          </a:p>
          <a:p>
            <a:pPr marL="0">
              <a:buFont typeface="Arial" pitchFamily="34" charset="0"/>
              <a:buChar char="•"/>
            </a:pPr>
            <a:r>
              <a:rPr lang="en-US" dirty="0" smtClean="0"/>
              <a:t>Execution time dominated by computations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45268373"/>
              </p:ext>
            </p:extLst>
          </p:nvPr>
        </p:nvGraphicFramePr>
        <p:xfrm>
          <a:off x="1447800" y="4155440"/>
          <a:ext cx="6658304" cy="1483360"/>
        </p:xfrm>
        <a:graphic>
          <a:graphicData uri="http://schemas.openxmlformats.org/drawingml/2006/table">
            <a:tbl>
              <a:tblPr firstRow="1" bandRow="1">
                <a:tableStyleId>{5C22544A-7EE6-4342-B048-85BDC9FD1C3A}</a:tableStyleId>
              </a:tblPr>
              <a:tblGrid>
                <a:gridCol w="1363230"/>
                <a:gridCol w="1965922"/>
                <a:gridCol w="1728953"/>
                <a:gridCol w="1600199"/>
              </a:tblGrid>
              <a:tr h="370840">
                <a:tc>
                  <a:txBody>
                    <a:bodyPr/>
                    <a:lstStyle/>
                    <a:p>
                      <a:r>
                        <a:rPr lang="en-US" dirty="0" smtClean="0"/>
                        <a:t>Query</a:t>
                      </a:r>
                      <a:endParaRPr lang="en-US" dirty="0"/>
                    </a:p>
                  </a:txBody>
                  <a:tcPr/>
                </a:tc>
                <a:tc>
                  <a:txBody>
                    <a:bodyPr/>
                    <a:lstStyle/>
                    <a:p>
                      <a:r>
                        <a:rPr lang="en-US" dirty="0" smtClean="0"/>
                        <a:t>Total Execution</a:t>
                      </a:r>
                      <a:endParaRPr lang="en-US" dirty="0"/>
                    </a:p>
                  </a:txBody>
                  <a:tcPr/>
                </a:tc>
                <a:tc>
                  <a:txBody>
                    <a:bodyPr/>
                    <a:lstStyle/>
                    <a:p>
                      <a:r>
                        <a:rPr lang="en-US" dirty="0" smtClean="0"/>
                        <a:t>Communication</a:t>
                      </a:r>
                      <a:endParaRPr lang="en-US" dirty="0"/>
                    </a:p>
                  </a:txBody>
                  <a:tcPr/>
                </a:tc>
                <a:tc>
                  <a:txBody>
                    <a:bodyPr/>
                    <a:lstStyle/>
                    <a:p>
                      <a:r>
                        <a:rPr lang="en-US" dirty="0" smtClean="0"/>
                        <a:t>Computation</a:t>
                      </a:r>
                      <a:endParaRPr lang="en-US" dirty="0"/>
                    </a:p>
                  </a:txBody>
                  <a:tcPr/>
                </a:tc>
              </a:tr>
              <a:tr h="370840">
                <a:tc>
                  <a:txBody>
                    <a:bodyPr/>
                    <a:lstStyle/>
                    <a:p>
                      <a:r>
                        <a:rPr lang="en-US" dirty="0" smtClean="0"/>
                        <a:t>Q1</a:t>
                      </a:r>
                      <a:endParaRPr lang="en-US" dirty="0"/>
                    </a:p>
                  </a:txBody>
                  <a:tcPr/>
                </a:tc>
                <a:tc>
                  <a:txBody>
                    <a:bodyPr/>
                    <a:lstStyle/>
                    <a:p>
                      <a:r>
                        <a:rPr lang="en-US" sz="1800" b="0" i="0" u="none" strike="noStrike" kern="1200" baseline="0" dirty="0" smtClean="0">
                          <a:solidFill>
                            <a:schemeClr val="dk1"/>
                          </a:solidFill>
                          <a:latin typeface="+mn-lt"/>
                          <a:ea typeface="+mn-ea"/>
                          <a:cs typeface="+mn-cs"/>
                        </a:rPr>
                        <a:t>47.588 sec</a:t>
                      </a:r>
                      <a:endParaRPr lang="en-US" dirty="0"/>
                    </a:p>
                  </a:txBody>
                  <a:tcPr/>
                </a:tc>
                <a:tc>
                  <a:txBody>
                    <a:bodyPr/>
                    <a:lstStyle/>
                    <a:p>
                      <a:r>
                        <a:rPr lang="en-US" sz="1800" b="0" i="0" u="none" strike="noStrike" kern="1200" baseline="0" dirty="0" smtClean="0">
                          <a:solidFill>
                            <a:schemeClr val="dk1"/>
                          </a:solidFill>
                          <a:latin typeface="+mn-lt"/>
                          <a:ea typeface="+mn-ea"/>
                          <a:cs typeface="+mn-cs"/>
                        </a:rPr>
                        <a:t>0.723 sec</a:t>
                      </a:r>
                      <a:endParaRPr lang="en-US" dirty="0"/>
                    </a:p>
                  </a:txBody>
                  <a:tcPr/>
                </a:tc>
                <a:tc>
                  <a:txBody>
                    <a:bodyPr/>
                    <a:lstStyle/>
                    <a:p>
                      <a:r>
                        <a:rPr lang="en-US" sz="1800" b="0" i="0" u="none" strike="noStrike" kern="1200" baseline="0" dirty="0" smtClean="0">
                          <a:solidFill>
                            <a:schemeClr val="dk1"/>
                          </a:solidFill>
                          <a:latin typeface="+mn-lt"/>
                          <a:ea typeface="+mn-ea"/>
                          <a:cs typeface="+mn-cs"/>
                        </a:rPr>
                        <a:t>46.865 sec</a:t>
                      </a:r>
                      <a:endParaRPr lang="en-US" dirty="0"/>
                    </a:p>
                  </a:txBody>
                  <a:tcPr/>
                </a:tc>
              </a:tr>
              <a:tr h="370840">
                <a:tc>
                  <a:txBody>
                    <a:bodyPr/>
                    <a:lstStyle/>
                    <a:p>
                      <a:r>
                        <a:rPr lang="en-US" dirty="0" smtClean="0"/>
                        <a:t>Q2</a:t>
                      </a:r>
                      <a:endParaRPr lang="en-US" dirty="0"/>
                    </a:p>
                  </a:txBody>
                  <a:tcPr/>
                </a:tc>
                <a:tc>
                  <a:txBody>
                    <a:bodyPr/>
                    <a:lstStyle/>
                    <a:p>
                      <a:r>
                        <a:rPr lang="en-US" sz="1800" b="0" i="0" u="none" strike="noStrike" kern="1200" baseline="0" dirty="0" smtClean="0">
                          <a:solidFill>
                            <a:schemeClr val="dk1"/>
                          </a:solidFill>
                          <a:latin typeface="+mn-lt"/>
                          <a:ea typeface="+mn-ea"/>
                          <a:cs typeface="+mn-cs"/>
                        </a:rPr>
                        <a:t>06.294 sec</a:t>
                      </a:r>
                      <a:endParaRPr lang="en-US" dirty="0"/>
                    </a:p>
                  </a:txBody>
                  <a:tcPr/>
                </a:tc>
                <a:tc>
                  <a:txBody>
                    <a:bodyPr/>
                    <a:lstStyle/>
                    <a:p>
                      <a:r>
                        <a:rPr lang="en-US" sz="1800" b="0" i="0" u="none" strike="noStrike" kern="1200" baseline="0" dirty="0" smtClean="0">
                          <a:solidFill>
                            <a:schemeClr val="dk1"/>
                          </a:solidFill>
                          <a:latin typeface="+mn-lt"/>
                          <a:ea typeface="+mn-ea"/>
                          <a:cs typeface="+mn-cs"/>
                        </a:rPr>
                        <a:t>0.693 sec </a:t>
                      </a:r>
                      <a:endParaRPr lang="en-US" dirty="0"/>
                    </a:p>
                  </a:txBody>
                  <a:tcPr/>
                </a:tc>
                <a:tc>
                  <a:txBody>
                    <a:bodyPr/>
                    <a:lstStyle/>
                    <a:p>
                      <a:r>
                        <a:rPr lang="en-US" sz="1800" b="0" i="0" u="none" strike="noStrike" kern="1200" baseline="0" dirty="0" smtClean="0">
                          <a:solidFill>
                            <a:schemeClr val="dk1"/>
                          </a:solidFill>
                          <a:latin typeface="+mn-lt"/>
                          <a:ea typeface="+mn-ea"/>
                          <a:cs typeface="+mn-cs"/>
                        </a:rPr>
                        <a:t>05.601 sec</a:t>
                      </a:r>
                      <a:endParaRPr lang="en-US" dirty="0"/>
                    </a:p>
                  </a:txBody>
                  <a:tcPr/>
                </a:tc>
              </a:tr>
              <a:tr h="370840">
                <a:tc>
                  <a:txBody>
                    <a:bodyPr/>
                    <a:lstStyle/>
                    <a:p>
                      <a:r>
                        <a:rPr lang="en-US" dirty="0" smtClean="0"/>
                        <a:t>Q3</a:t>
                      </a:r>
                      <a:endParaRPr lang="en-US" dirty="0"/>
                    </a:p>
                  </a:txBody>
                  <a:tcPr/>
                </a:tc>
                <a:tc>
                  <a:txBody>
                    <a:bodyPr/>
                    <a:lstStyle/>
                    <a:p>
                      <a:r>
                        <a:rPr lang="en-US" dirty="0" smtClean="0"/>
                        <a:t>92.593 sec</a:t>
                      </a:r>
                      <a:endParaRPr lang="en-US" dirty="0"/>
                    </a:p>
                  </a:txBody>
                  <a:tcPr/>
                </a:tc>
                <a:tc>
                  <a:txBody>
                    <a:bodyPr/>
                    <a:lstStyle/>
                    <a:p>
                      <a:r>
                        <a:rPr lang="en-US" dirty="0" smtClean="0"/>
                        <a:t>1.258 sec</a:t>
                      </a:r>
                      <a:endParaRPr lang="en-US" dirty="0"/>
                    </a:p>
                  </a:txBody>
                  <a:tcPr/>
                </a:tc>
                <a:tc>
                  <a:txBody>
                    <a:bodyPr/>
                    <a:lstStyle/>
                    <a:p>
                      <a:r>
                        <a:rPr lang="en-US" dirty="0" smtClean="0"/>
                        <a:t>91.325 sec</a:t>
                      </a:r>
                      <a:endParaRPr lang="en-US" dirty="0"/>
                    </a:p>
                  </a:txBody>
                  <a:tcPr/>
                </a:tc>
              </a:tr>
            </a:tbl>
          </a:graphicData>
        </a:graphic>
      </p:graphicFrame>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134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9"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10"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358695459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140764" y="3411622"/>
          <a:ext cx="2754836" cy="1905214"/>
        </p:xfrm>
        <a:graphic>
          <a:graphicData uri="http://schemas.openxmlformats.org/presentationml/2006/ole">
            <mc:AlternateContent xmlns:mc="http://schemas.openxmlformats.org/markup-compatibility/2006">
              <mc:Choice xmlns:v="urn:schemas-microsoft-com:vml" Requires="v">
                <p:oleObj spid="_x0000_s284752" name="Acrobat Document" r:id="rId4" imgW="2327040" imgH="1598400" progId="">
                  <p:embed/>
                </p:oleObj>
              </mc:Choice>
              <mc:Fallback>
                <p:oleObj name="Acrobat Document" r:id="rId4" imgW="2327040" imgH="1598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64" y="3411622"/>
                        <a:ext cx="2754836" cy="19052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nvPr>
        </p:nvGraphicFramePr>
        <p:xfrm>
          <a:off x="6236764" y="3411622"/>
          <a:ext cx="2754836" cy="1913796"/>
        </p:xfrm>
        <a:graphic>
          <a:graphicData uri="http://schemas.openxmlformats.org/presentationml/2006/ole">
            <mc:AlternateContent xmlns:mc="http://schemas.openxmlformats.org/markup-compatibility/2006">
              <mc:Choice xmlns:v="urn:schemas-microsoft-com:vml" Requires="v">
                <p:oleObj spid="_x0000_s284753" name="Acrobat Document" r:id="rId6" imgW="2327040" imgH="1605600" progId="">
                  <p:embed/>
                </p:oleObj>
              </mc:Choice>
              <mc:Fallback>
                <p:oleObj name="Acrobat Document" r:id="rId6" imgW="2327040" imgH="16056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6764" y="3411622"/>
                        <a:ext cx="2754836" cy="19137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nvPr>
        </p:nvGraphicFramePr>
        <p:xfrm>
          <a:off x="3180182" y="3411622"/>
          <a:ext cx="2772000" cy="1922378"/>
        </p:xfrm>
        <a:graphic>
          <a:graphicData uri="http://schemas.openxmlformats.org/presentationml/2006/ole">
            <mc:AlternateContent xmlns:mc="http://schemas.openxmlformats.org/markup-compatibility/2006">
              <mc:Choice xmlns:v="urn:schemas-microsoft-com:vml" Requires="v">
                <p:oleObj spid="_x0000_s284754" name="Acrobat Document" r:id="rId8" imgW="2341440" imgH="1612800" progId="">
                  <p:embed/>
                </p:oleObj>
              </mc:Choice>
              <mc:Fallback>
                <p:oleObj name="Acrobat Document" r:id="rId8" imgW="2341440" imgH="16128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0182" y="3411622"/>
                        <a:ext cx="2772000" cy="19223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itle 1"/>
          <p:cNvSpPr>
            <a:spLocks noGrp="1"/>
          </p:cNvSpPr>
          <p:nvPr>
            <p:ph type="title"/>
          </p:nvPr>
        </p:nvSpPr>
        <p:spPr>
          <a:xfrm>
            <a:off x="381000" y="304800"/>
            <a:ext cx="8229600" cy="723900"/>
          </a:xfrm>
        </p:spPr>
        <p:txBody>
          <a:bodyPr>
            <a:normAutofit/>
          </a:bodyPr>
          <a:lstStyle/>
          <a:p>
            <a:r>
              <a:rPr lang="en-US" sz="3200" dirty="0"/>
              <a:t>Query Optimization</a:t>
            </a:r>
          </a:p>
        </p:txBody>
      </p:sp>
      <p:sp>
        <p:nvSpPr>
          <p:cNvPr id="8" name="Content Placeholder 2"/>
          <p:cNvSpPr>
            <a:spLocks noGrp="1"/>
          </p:cNvSpPr>
          <p:nvPr>
            <p:ph idx="1"/>
          </p:nvPr>
        </p:nvSpPr>
        <p:spPr>
          <a:xfrm>
            <a:off x="304800" y="1143000"/>
            <a:ext cx="8686800" cy="3924300"/>
          </a:xfrm>
          <a:ln>
            <a:noFill/>
          </a:ln>
        </p:spPr>
        <p:txBody>
          <a:bodyPr>
            <a:normAutofit/>
          </a:bodyPr>
          <a:lstStyle/>
          <a:p>
            <a:pPr marL="0">
              <a:buFont typeface="Arial" pitchFamily="34" charset="0"/>
              <a:buChar char="•"/>
            </a:pPr>
            <a:r>
              <a:rPr lang="en-US" dirty="0" smtClean="0"/>
              <a:t>Synthetic graphs</a:t>
            </a:r>
          </a:p>
          <a:p>
            <a:pPr marL="480060" lvl="2"/>
            <a:r>
              <a:rPr lang="en-US" dirty="0"/>
              <a:t>Vary graph </a:t>
            </a:r>
            <a:r>
              <a:rPr lang="en-US" dirty="0" smtClean="0"/>
              <a:t>size</a:t>
            </a:r>
          </a:p>
          <a:p>
            <a:pPr marL="0">
              <a:buFont typeface="Arial" pitchFamily="34" charset="0"/>
              <a:buChar char="•"/>
            </a:pPr>
            <a:r>
              <a:rPr lang="en-US" dirty="0" smtClean="0"/>
              <a:t>Centralized (1 Server)</a:t>
            </a:r>
          </a:p>
          <a:p>
            <a:pPr marL="0">
              <a:buFont typeface="Arial" pitchFamily="34" charset="0"/>
              <a:buChar char="•"/>
            </a:pPr>
            <a:r>
              <a:rPr lang="en-US" dirty="0" smtClean="0"/>
              <a:t>Execution time for queries Q1, Q2, Q3 </a:t>
            </a:r>
            <a:endParaRPr lang="en-US" dirty="0"/>
          </a:p>
        </p:txBody>
      </p:sp>
      <p:sp>
        <p:nvSpPr>
          <p:cNvPr id="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135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0" name="Picture 6"/>
          <p:cNvPicPr>
            <a:picLocks noChangeAspect="1" noChangeArrowheads="1"/>
          </p:cNvPicPr>
          <p:nvPr/>
        </p:nvPicPr>
        <p:blipFill>
          <a:blip r:embed="rId10" cstate="print"/>
          <a:srcRect/>
          <a:stretch>
            <a:fillRect/>
          </a:stretch>
        </p:blipFill>
        <p:spPr bwMode="auto">
          <a:xfrm>
            <a:off x="7310765" y="0"/>
            <a:ext cx="1833235" cy="476250"/>
          </a:xfrm>
          <a:prstGeom prst="rect">
            <a:avLst/>
          </a:prstGeom>
          <a:noFill/>
          <a:ln w="9525">
            <a:noFill/>
            <a:miter lim="800000"/>
            <a:headEnd/>
            <a:tailEnd/>
          </a:ln>
        </p:spPr>
      </p:pic>
      <p:pic>
        <p:nvPicPr>
          <p:cNvPr id="11" name="Picture 11" descr="C:\Users\arijit\Desktop\microsoft-research.gif"/>
          <p:cNvPicPr>
            <a:picLocks noChangeAspect="1" noChangeArrowheads="1"/>
          </p:cNvPicPr>
          <p:nvPr/>
        </p:nvPicPr>
        <p:blipFill>
          <a:blip r:embed="rId11"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7524758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 Reachability </a:t>
            </a:r>
            <a:r>
              <a:rPr lang="en-US" dirty="0" smtClean="0"/>
              <a:t>Queries</a:t>
            </a:r>
            <a:endParaRPr lang="en-US" dirty="0"/>
          </a:p>
        </p:txBody>
      </p:sp>
      <p:sp>
        <p:nvSpPr>
          <p:cNvPr id="3" name="Content Placeholder 2"/>
          <p:cNvSpPr>
            <a:spLocks noGrp="1"/>
          </p:cNvSpPr>
          <p:nvPr>
            <p:ph idx="1"/>
          </p:nvPr>
        </p:nvSpPr>
        <p:spPr>
          <a:xfrm>
            <a:off x="304800" y="1714500"/>
            <a:ext cx="8686800" cy="3924300"/>
          </a:xfrm>
          <a:ln>
            <a:noFill/>
          </a:ln>
        </p:spPr>
        <p:txBody>
          <a:bodyPr>
            <a:normAutofit fontScale="92500" lnSpcReduction="20000"/>
          </a:bodyPr>
          <a:lstStyle/>
          <a:p>
            <a:pPr marL="0">
              <a:buFont typeface="Arial" pitchFamily="34" charset="0"/>
              <a:buChar char="•"/>
            </a:pPr>
            <a:r>
              <a:rPr lang="en-US" b="1" dirty="0" smtClean="0"/>
              <a:t>Query language</a:t>
            </a:r>
          </a:p>
          <a:p>
            <a:pPr marL="480060" lvl="2"/>
            <a:r>
              <a:rPr lang="en-US" dirty="0" smtClean="0"/>
              <a:t>Regular expression</a:t>
            </a:r>
            <a:r>
              <a:rPr lang="en-US" dirty="0"/>
              <a:t>s</a:t>
            </a:r>
          </a:p>
          <a:p>
            <a:pPr marL="0">
              <a:buFont typeface="Arial" pitchFamily="34" charset="0"/>
              <a:buChar char="•"/>
            </a:pPr>
            <a:r>
              <a:rPr lang="en-US" b="1" dirty="0" smtClean="0"/>
              <a:t>Distributed execution engine</a:t>
            </a:r>
          </a:p>
          <a:p>
            <a:pPr marL="480060" lvl="2"/>
            <a:r>
              <a:rPr lang="en-US" dirty="0" smtClean="0"/>
              <a:t>Distributed BFS graph traversal</a:t>
            </a:r>
          </a:p>
          <a:p>
            <a:pPr>
              <a:buFont typeface="Arial" pitchFamily="34" charset="0"/>
              <a:buChar char="•"/>
            </a:pPr>
            <a:r>
              <a:rPr lang="en-US" b="1" dirty="0" smtClean="0"/>
              <a:t>Graph </a:t>
            </a:r>
            <a:r>
              <a:rPr lang="en-US" b="1" dirty="0"/>
              <a:t>query </a:t>
            </a:r>
            <a:r>
              <a:rPr lang="en-US" b="1" dirty="0" smtClean="0"/>
              <a:t>optimizer</a:t>
            </a:r>
          </a:p>
          <a:p>
            <a:pPr marL="480060" lvl="2"/>
            <a:r>
              <a:rPr lang="en-US" dirty="0" smtClean="0"/>
              <a:t>Rewrite query plan </a:t>
            </a:r>
          </a:p>
          <a:p>
            <a:pPr marL="480060" lvl="2"/>
            <a:r>
              <a:rPr lang="en-US" dirty="0" smtClean="0"/>
              <a:t>Predicate ordering</a:t>
            </a:r>
          </a:p>
          <a:p>
            <a:pPr marL="114300" lvl="1"/>
            <a:r>
              <a:rPr lang="en-US" b="1" dirty="0" smtClean="0"/>
              <a:t>Experimental </a:t>
            </a:r>
            <a:r>
              <a:rPr lang="en-US" b="1" dirty="0"/>
              <a:t>results</a:t>
            </a:r>
          </a:p>
          <a:p>
            <a:pPr marL="480060" lvl="2"/>
            <a:r>
              <a:rPr lang="en-US" dirty="0" smtClean="0"/>
              <a:t>Process </a:t>
            </a:r>
            <a:r>
              <a:rPr lang="en-US" dirty="0"/>
              <a:t>reachability queries on partitioned graphs</a:t>
            </a:r>
          </a:p>
          <a:p>
            <a:pPr marL="480060" lvl="2"/>
            <a:r>
              <a:rPr lang="en-US" dirty="0" smtClean="0"/>
              <a:t>Query optimizer is effective</a:t>
            </a:r>
          </a:p>
        </p:txBody>
      </p:sp>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136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505852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16</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sp>
        <p:nvSpPr>
          <p:cNvPr id="11" name="Oval 10"/>
          <p:cNvSpPr/>
          <p:nvPr/>
        </p:nvSpPr>
        <p:spPr>
          <a:xfrm>
            <a:off x="304800" y="1981200"/>
            <a:ext cx="685800" cy="609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12" name="Oval 11"/>
          <p:cNvSpPr/>
          <p:nvPr/>
        </p:nvSpPr>
        <p:spPr>
          <a:xfrm>
            <a:off x="304800" y="32766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14" name="Oval 13"/>
          <p:cNvSpPr/>
          <p:nvPr/>
        </p:nvSpPr>
        <p:spPr>
          <a:xfrm>
            <a:off x="1828800" y="1981200"/>
            <a:ext cx="685800" cy="6096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15" name="Oval 14"/>
          <p:cNvSpPr/>
          <p:nvPr/>
        </p:nvSpPr>
        <p:spPr>
          <a:xfrm>
            <a:off x="1828800" y="3276600"/>
            <a:ext cx="685800" cy="6096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17" name="Freeform 16"/>
          <p:cNvSpPr/>
          <p:nvPr/>
        </p:nvSpPr>
        <p:spPr>
          <a:xfrm>
            <a:off x="761999" y="1722121"/>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rgbClr val="FF000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971843" y="2230902"/>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48286" y="2596662"/>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943708" y="2441917"/>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831166" y="2526323"/>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rgbClr val="FF000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87437" y="2554458"/>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971843" y="3665806"/>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209800" y="2573216"/>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026" name="Object 2"/>
          <p:cNvGraphicFramePr>
            <a:graphicFrameLocks noChangeAspect="1"/>
          </p:cNvGraphicFramePr>
          <p:nvPr/>
        </p:nvGraphicFramePr>
        <p:xfrm>
          <a:off x="4267200" y="1600200"/>
          <a:ext cx="4114800" cy="1143000"/>
        </p:xfrm>
        <a:graphic>
          <a:graphicData uri="http://schemas.openxmlformats.org/presentationml/2006/ole">
            <mc:AlternateContent xmlns:mc="http://schemas.openxmlformats.org/markup-compatibility/2006">
              <mc:Choice xmlns:v="urn:schemas-microsoft-com:vml" Requires="v">
                <p:oleObj spid="_x0000_s7199"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0020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Table 29"/>
          <p:cNvGraphicFramePr>
            <a:graphicFrameLocks noGrp="1"/>
          </p:cNvGraphicFramePr>
          <p:nvPr/>
        </p:nvGraphicFramePr>
        <p:xfrm>
          <a:off x="3048000" y="3505200"/>
          <a:ext cx="2743199" cy="1940560"/>
        </p:xfrm>
        <a:graphic>
          <a:graphicData uri="http://schemas.openxmlformats.org/drawingml/2006/table">
            <a:tbl>
              <a:tblPr firstRow="1" bandRow="1">
                <a:tableStyleId>{616DA210-FB5B-4158-B5E0-FEB733F419BA}</a:tableStyleId>
              </a:tblPr>
              <a:tblGrid>
                <a:gridCol w="815545"/>
                <a:gridCol w="963827"/>
                <a:gridCol w="963827"/>
              </a:tblGrid>
              <a:tr h="370840">
                <a:tc>
                  <a:txBody>
                    <a:bodyPr/>
                    <a:lstStyle/>
                    <a:p>
                      <a:pPr algn="ctr"/>
                      <a:endParaRPr lang="en-US" dirty="0"/>
                    </a:p>
                  </a:txBody>
                  <a:tcPr/>
                </a:tc>
                <a:tc>
                  <a:txBody>
                    <a:bodyPr/>
                    <a:lstStyle/>
                    <a:p>
                      <a:pPr algn="ctr"/>
                      <a:r>
                        <a:rPr lang="en-US" dirty="0" smtClean="0"/>
                        <a:t>K=0</a:t>
                      </a:r>
                      <a:endParaRPr lang="en-US" dirty="0"/>
                    </a:p>
                  </a:txBody>
                  <a:tcPr/>
                </a:tc>
                <a:tc>
                  <a:txBody>
                    <a:bodyPr/>
                    <a:lstStyle/>
                    <a:p>
                      <a:pPr algn="ctr"/>
                      <a:r>
                        <a:rPr lang="en-US" dirty="0" smtClean="0"/>
                        <a:t>K=1</a:t>
                      </a:r>
                      <a:endParaRPr lang="en-US" dirty="0"/>
                    </a:p>
                  </a:txBody>
                  <a:tcPr/>
                </a:tc>
              </a:tr>
              <a:tr h="370840">
                <a:tc>
                  <a:txBody>
                    <a:bodyPr/>
                    <a:lstStyle/>
                    <a:p>
                      <a:pPr algn="ctr"/>
                      <a:r>
                        <a:rPr lang="en-US" b="1" dirty="0" smtClean="0"/>
                        <a:t>PR(V</a:t>
                      </a:r>
                      <a:r>
                        <a:rPr lang="en-US" b="1" baseline="-25000" dirty="0" smtClean="0"/>
                        <a:t>1</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sz="2400" b="1" dirty="0" smtClean="0">
                          <a:solidFill>
                            <a:srgbClr val="FF0000"/>
                          </a:solidFill>
                        </a:rPr>
                        <a:t>?</a:t>
                      </a:r>
                      <a:endParaRPr lang="en-US" sz="2400" b="1" dirty="0">
                        <a:solidFill>
                          <a:srgbClr val="FF0000"/>
                        </a:solidFill>
                      </a:endParaRPr>
                    </a:p>
                  </a:txBody>
                  <a:tcPr/>
                </a:tc>
              </a:tr>
              <a:tr h="370840">
                <a:tc>
                  <a:txBody>
                    <a:bodyPr/>
                    <a:lstStyle/>
                    <a:p>
                      <a:pPr algn="ctr"/>
                      <a:r>
                        <a:rPr lang="en-US" b="1" dirty="0" smtClean="0"/>
                        <a:t>PR(V</a:t>
                      </a:r>
                      <a:r>
                        <a:rPr lang="en-US" b="1" baseline="-25000" dirty="0" smtClean="0"/>
                        <a:t>2</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endParaRPr lang="en-US" b="1" dirty="0"/>
                    </a:p>
                  </a:txBody>
                  <a:tcPr/>
                </a:tc>
              </a:tr>
              <a:tr h="370840">
                <a:tc>
                  <a:txBody>
                    <a:bodyPr/>
                    <a:lstStyle/>
                    <a:p>
                      <a:pPr algn="ctr"/>
                      <a:r>
                        <a:rPr lang="en-US" b="1" dirty="0" smtClean="0"/>
                        <a:t>PR(V</a:t>
                      </a:r>
                      <a:r>
                        <a:rPr lang="en-US" b="1" baseline="-25000" dirty="0" smtClean="0"/>
                        <a:t>3</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endParaRPr lang="en-US" b="1" dirty="0"/>
                    </a:p>
                  </a:txBody>
                  <a:tcPr/>
                </a:tc>
              </a:tr>
              <a:tr h="370840">
                <a:tc>
                  <a:txBody>
                    <a:bodyPr/>
                    <a:lstStyle/>
                    <a:p>
                      <a:pPr algn="ctr"/>
                      <a:r>
                        <a:rPr lang="en-US" b="1" dirty="0" smtClean="0"/>
                        <a:t>PR(V</a:t>
                      </a:r>
                      <a:r>
                        <a:rPr lang="en-US" b="1" baseline="-25000" dirty="0" smtClean="0"/>
                        <a:t>4</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endParaRPr lang="en-US" b="1" dirty="0"/>
                    </a:p>
                  </a:txBody>
                  <a:tcPr/>
                </a:tc>
              </a:tr>
            </a:tbl>
          </a:graphicData>
        </a:graphic>
      </p:graphicFrame>
      <p:sp>
        <p:nvSpPr>
          <p:cNvPr id="25" name="TextBox 24"/>
          <p:cNvSpPr txBox="1"/>
          <p:nvPr/>
        </p:nvSpPr>
        <p:spPr>
          <a:xfrm>
            <a:off x="1143000" y="1371600"/>
            <a:ext cx="593432" cy="369332"/>
          </a:xfrm>
          <a:prstGeom prst="rect">
            <a:avLst/>
          </a:prstGeom>
          <a:noFill/>
        </p:spPr>
        <p:txBody>
          <a:bodyPr wrap="none" rtlCol="0">
            <a:spAutoFit/>
          </a:bodyPr>
          <a:lstStyle/>
          <a:p>
            <a:r>
              <a:rPr lang="en-US" b="1" dirty="0" smtClean="0">
                <a:solidFill>
                  <a:srgbClr val="FF0000"/>
                </a:solidFill>
              </a:rPr>
              <a:t>0.25</a:t>
            </a:r>
            <a:endParaRPr lang="en-US" b="1" dirty="0">
              <a:solidFill>
                <a:srgbClr val="FF0000"/>
              </a:solidFill>
            </a:endParaRPr>
          </a:p>
        </p:txBody>
      </p:sp>
      <p:sp>
        <p:nvSpPr>
          <p:cNvPr id="26" name="TextBox 25"/>
          <p:cNvSpPr txBox="1"/>
          <p:nvPr/>
        </p:nvSpPr>
        <p:spPr>
          <a:xfrm>
            <a:off x="2286000" y="2754868"/>
            <a:ext cx="596638" cy="369332"/>
          </a:xfrm>
          <a:prstGeom prst="rect">
            <a:avLst/>
          </a:prstGeom>
          <a:noFill/>
        </p:spPr>
        <p:txBody>
          <a:bodyPr wrap="none" rtlCol="0">
            <a:spAutoFit/>
          </a:bodyPr>
          <a:lstStyle/>
          <a:p>
            <a:r>
              <a:rPr lang="en-US" b="1" dirty="0" smtClean="0">
                <a:solidFill>
                  <a:srgbClr val="FF0000"/>
                </a:solidFill>
              </a:rPr>
              <a:t>0.12</a:t>
            </a:r>
            <a:endParaRPr lang="en-US" b="1" dirty="0">
              <a:solidFill>
                <a:srgbClr val="FF0000"/>
              </a:solidFill>
            </a:endParaRPr>
          </a:p>
        </p:txBody>
      </p:sp>
      <p:sp>
        <p:nvSpPr>
          <p:cNvPr id="28" name="TextBox 27"/>
          <p:cNvSpPr txBox="1"/>
          <p:nvPr/>
        </p:nvSpPr>
        <p:spPr>
          <a:xfrm>
            <a:off x="1219200" y="3059668"/>
            <a:ext cx="596638" cy="369332"/>
          </a:xfrm>
          <a:prstGeom prst="rect">
            <a:avLst/>
          </a:prstGeom>
          <a:noFill/>
        </p:spPr>
        <p:txBody>
          <a:bodyPr wrap="none" rtlCol="0">
            <a:spAutoFit/>
          </a:bodyPr>
          <a:lstStyle/>
          <a:p>
            <a:r>
              <a:rPr lang="en-US" b="1" dirty="0" smtClean="0">
                <a:solidFill>
                  <a:srgbClr val="FF0000"/>
                </a:solidFill>
              </a:rPr>
              <a:t>0.12</a:t>
            </a:r>
            <a:endParaRPr lang="en-US" b="1" dirty="0">
              <a:solidFill>
                <a:srgbClr val="FF0000"/>
              </a:solidFill>
            </a:endParaRPr>
          </a:p>
        </p:txBody>
      </p:sp>
      <p:sp>
        <p:nvSpPr>
          <p:cNvPr id="2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Pattern Matching </a:t>
            </a:r>
            <a:r>
              <a:rPr lang="en-US" dirty="0" err="1" smtClean="0"/>
              <a:t>v.s</a:t>
            </a:r>
            <a:r>
              <a:rPr lang="en-US" dirty="0" smtClean="0"/>
              <a:t>. Reachability</a:t>
            </a:r>
            <a:endParaRPr lang="en-US" dirty="0"/>
          </a:p>
        </p:txBody>
      </p:sp>
      <p:sp>
        <p:nvSpPr>
          <p:cNvPr id="3" name="Content Placeholder 2"/>
          <p:cNvSpPr>
            <a:spLocks noGrp="1"/>
          </p:cNvSpPr>
          <p:nvPr>
            <p:ph idx="1"/>
          </p:nvPr>
        </p:nvSpPr>
        <p:spPr>
          <a:xfrm>
            <a:off x="457200" y="1714500"/>
            <a:ext cx="8229600" cy="3924300"/>
          </a:xfrm>
          <a:ln>
            <a:noFill/>
          </a:ln>
        </p:spPr>
        <p:txBody>
          <a:bodyPr>
            <a:normAutofit fontScale="92500" lnSpcReduction="20000"/>
          </a:bodyPr>
          <a:lstStyle/>
          <a:p>
            <a:pPr marL="114300" lvl="1"/>
            <a:r>
              <a:rPr lang="en-US" b="1" dirty="0" smtClean="0"/>
              <a:t>From: </a:t>
            </a:r>
            <a:r>
              <a:rPr lang="en-US" dirty="0" smtClean="0"/>
              <a:t>path</a:t>
            </a:r>
          </a:p>
          <a:p>
            <a:pPr marL="480060" lvl="2"/>
            <a:r>
              <a:rPr lang="en-US" dirty="0" smtClean="0"/>
              <a:t>Regular language</a:t>
            </a:r>
          </a:p>
          <a:p>
            <a:pPr marL="480060" lvl="2"/>
            <a:r>
              <a:rPr lang="en-US" dirty="0" smtClean="0"/>
              <a:t>Find paths</a:t>
            </a:r>
          </a:p>
          <a:p>
            <a:pPr marL="937260" lvl="3"/>
            <a:endParaRPr lang="en-US" dirty="0" smtClean="0"/>
          </a:p>
          <a:p>
            <a:pPr marL="937260" lvl="3"/>
            <a:endParaRPr lang="en-US" dirty="0" smtClean="0"/>
          </a:p>
          <a:p>
            <a:pPr marL="937260" lvl="3"/>
            <a:endParaRPr lang="en-US" dirty="0" smtClean="0"/>
          </a:p>
          <a:p>
            <a:pPr marL="937260" lvl="3"/>
            <a:endParaRPr lang="en-US" dirty="0" smtClean="0"/>
          </a:p>
          <a:p>
            <a:pPr marL="937260" lvl="3"/>
            <a:endParaRPr lang="en-US" dirty="0" smtClean="0"/>
          </a:p>
          <a:p>
            <a:pPr marL="114300" lvl="1"/>
            <a:r>
              <a:rPr lang="en-US" b="1" dirty="0" smtClean="0"/>
              <a:t>To:</a:t>
            </a:r>
            <a:r>
              <a:rPr lang="en-US" dirty="0" smtClean="0"/>
              <a:t> sub-graph matching</a:t>
            </a:r>
          </a:p>
          <a:p>
            <a:pPr marL="480060" lvl="2"/>
            <a:r>
              <a:rPr lang="en-US" dirty="0" smtClean="0"/>
              <a:t>Context-sensitive language</a:t>
            </a:r>
          </a:p>
          <a:p>
            <a:pPr marL="480060" lvl="2"/>
            <a:r>
              <a:rPr lang="en-US" dirty="0"/>
              <a:t>Find </a:t>
            </a:r>
            <a:r>
              <a:rPr lang="en-US" dirty="0" smtClean="0"/>
              <a:t>sub-graphs </a:t>
            </a:r>
            <a:endParaRPr lang="en-US" dirty="0"/>
          </a:p>
          <a:p>
            <a:pPr marL="251460" lvl="2" indent="0">
              <a:buNone/>
            </a:pPr>
            <a:endParaRPr lang="en-US" dirty="0" smtClean="0"/>
          </a:p>
        </p:txBody>
      </p:sp>
      <p:graphicFrame>
        <p:nvGraphicFramePr>
          <p:cNvPr id="4" name="Object 3"/>
          <p:cNvGraphicFramePr>
            <a:graphicFrameLocks noChangeAspect="1"/>
          </p:cNvGraphicFramePr>
          <p:nvPr>
            <p:extLst/>
          </p:nvPr>
        </p:nvGraphicFramePr>
        <p:xfrm>
          <a:off x="4654551" y="1757364"/>
          <a:ext cx="4202113" cy="1474787"/>
        </p:xfrm>
        <a:graphic>
          <a:graphicData uri="http://schemas.openxmlformats.org/presentationml/2006/ole">
            <mc:AlternateContent xmlns:mc="http://schemas.openxmlformats.org/markup-compatibility/2006">
              <mc:Choice xmlns:v="urn:schemas-microsoft-com:vml" Requires="v">
                <p:oleObj spid="_x0000_s285776" name="Visio" r:id="rId4" imgW="5338097" imgH="2004168" progId="Visio.Drawing.11">
                  <p:embed/>
                </p:oleObj>
              </mc:Choice>
              <mc:Fallback>
                <p:oleObj name="Visio" r:id="rId4" imgW="5338097" imgH="200416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4551" y="1757364"/>
                        <a:ext cx="4202113" cy="1474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nvPr>
        </p:nvGraphicFramePr>
        <p:xfrm>
          <a:off x="5715001" y="3396303"/>
          <a:ext cx="3330575" cy="1808163"/>
        </p:xfrm>
        <a:graphic>
          <a:graphicData uri="http://schemas.openxmlformats.org/presentationml/2006/ole">
            <mc:AlternateContent xmlns:mc="http://schemas.openxmlformats.org/markup-compatibility/2006">
              <mc:Choice xmlns:v="urn:schemas-microsoft-com:vml" Requires="v">
                <p:oleObj spid="_x0000_s285777" name="Visio" r:id="rId6" imgW="4149512" imgH="2390032" progId="Visio.Drawing.11">
                  <p:embed/>
                </p:oleObj>
              </mc:Choice>
              <mc:Fallback>
                <p:oleObj name="Visio" r:id="rId6" imgW="4149512" imgH="239003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1" y="3396303"/>
                        <a:ext cx="3330575" cy="1808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nvPr>
        </p:nvGraphicFramePr>
        <p:xfrm>
          <a:off x="3635376" y="4179888"/>
          <a:ext cx="2613025" cy="1549400"/>
        </p:xfrm>
        <a:graphic>
          <a:graphicData uri="http://schemas.openxmlformats.org/presentationml/2006/ole">
            <mc:AlternateContent xmlns:mc="http://schemas.openxmlformats.org/markup-compatibility/2006">
              <mc:Choice xmlns:v="urn:schemas-microsoft-com:vml" Requires="v">
                <p:oleObj spid="_x0000_s285778" name="Visio" r:id="rId8" imgW="3236463" imgH="2121711" progId="Visio.Drawing.11">
                  <p:embed/>
                </p:oleObj>
              </mc:Choice>
              <mc:Fallback>
                <p:oleObj name="Visio" r:id="rId8" imgW="3236463" imgH="212171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376" y="4179888"/>
                        <a:ext cx="2613025" cy="154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137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428010256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Matching</a:t>
            </a:r>
            <a:endParaRPr lang="en-US" dirty="0"/>
          </a:p>
        </p:txBody>
      </p:sp>
      <p:sp>
        <p:nvSpPr>
          <p:cNvPr id="3" name="Content Placeholder 2"/>
          <p:cNvSpPr>
            <a:spLocks noGrp="1"/>
          </p:cNvSpPr>
          <p:nvPr>
            <p:ph idx="1"/>
          </p:nvPr>
        </p:nvSpPr>
        <p:spPr>
          <a:xfrm>
            <a:off x="457200" y="1720187"/>
            <a:ext cx="8229600" cy="3371850"/>
          </a:xfrm>
        </p:spPr>
        <p:txBody>
          <a:bodyPr>
            <a:normAutofit/>
          </a:bodyPr>
          <a:lstStyle/>
          <a:p>
            <a:pPr>
              <a:buFont typeface="Arial" pitchFamily="34" charset="0"/>
              <a:buChar char="•"/>
            </a:pPr>
            <a:r>
              <a:rPr lang="en-US" dirty="0" smtClean="0"/>
              <a:t>Find sub-graph (with predicates) on a data graph</a:t>
            </a:r>
          </a:p>
        </p:txBody>
      </p:sp>
      <p:graphicFrame>
        <p:nvGraphicFramePr>
          <p:cNvPr id="5" name="Object 4"/>
          <p:cNvGraphicFramePr>
            <a:graphicFrameLocks noChangeAspect="1"/>
          </p:cNvGraphicFramePr>
          <p:nvPr>
            <p:extLst/>
          </p:nvPr>
        </p:nvGraphicFramePr>
        <p:xfrm>
          <a:off x="-76200" y="3048000"/>
          <a:ext cx="3962400" cy="1474788"/>
        </p:xfrm>
        <a:graphic>
          <a:graphicData uri="http://schemas.openxmlformats.org/presentationml/2006/ole">
            <mc:AlternateContent xmlns:mc="http://schemas.openxmlformats.org/markup-compatibility/2006">
              <mc:Choice xmlns:v="urn:schemas-microsoft-com:vml" Requires="v">
                <p:oleObj spid="_x0000_s286774" name="Visio" r:id="rId4" imgW="5338097" imgH="2004168" progId="Visio.Drawing.11">
                  <p:embed/>
                </p:oleObj>
              </mc:Choice>
              <mc:Fallback>
                <p:oleObj name="Visio" r:id="rId4" imgW="5338097" imgH="200416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048000"/>
                        <a:ext cx="3962400" cy="1474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1066801" y="4724400"/>
            <a:ext cx="1196225" cy="369332"/>
          </a:xfrm>
          <a:prstGeom prst="rect">
            <a:avLst/>
          </a:prstGeom>
        </p:spPr>
        <p:txBody>
          <a:bodyPr wrap="none">
            <a:spAutoFit/>
          </a:bodyPr>
          <a:lstStyle/>
          <a:p>
            <a:r>
              <a:rPr lang="en-US" dirty="0">
                <a:solidFill>
                  <a:prstClr val="black"/>
                </a:solidFill>
              </a:rPr>
              <a:t>Sub-graph </a:t>
            </a:r>
          </a:p>
        </p:txBody>
      </p:sp>
      <p:graphicFrame>
        <p:nvGraphicFramePr>
          <p:cNvPr id="7" name="Object 6"/>
          <p:cNvGraphicFramePr>
            <a:graphicFrameLocks noChangeAspect="1"/>
          </p:cNvGraphicFramePr>
          <p:nvPr>
            <p:extLst/>
          </p:nvPr>
        </p:nvGraphicFramePr>
        <p:xfrm>
          <a:off x="4648200" y="1905000"/>
          <a:ext cx="3622512" cy="3465108"/>
        </p:xfrm>
        <a:graphic>
          <a:graphicData uri="http://schemas.openxmlformats.org/presentationml/2006/ole">
            <mc:AlternateContent xmlns:mc="http://schemas.openxmlformats.org/markup-compatibility/2006">
              <mc:Choice xmlns:v="urn:schemas-microsoft-com:vml" Requires="v">
                <p:oleObj spid="_x0000_s286775" name="Visio" r:id="rId6" imgW="6609613" imgH="6560766" progId="Visio.Drawing.11">
                  <p:embed/>
                </p:oleObj>
              </mc:Choice>
              <mc:Fallback>
                <p:oleObj name="Visio" r:id="rId6" imgW="6609613" imgH="6560766"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1905000"/>
                        <a:ext cx="3622512" cy="34651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5943600" y="5425101"/>
            <a:ext cx="1265026" cy="369332"/>
          </a:xfrm>
          <a:prstGeom prst="rect">
            <a:avLst/>
          </a:prstGeom>
        </p:spPr>
        <p:txBody>
          <a:bodyPr wrap="none">
            <a:spAutoFit/>
          </a:bodyPr>
          <a:lstStyle/>
          <a:p>
            <a:r>
              <a:rPr lang="en-US" dirty="0">
                <a:solidFill>
                  <a:prstClr val="black"/>
                </a:solidFill>
              </a:rPr>
              <a:t>Data graph </a:t>
            </a:r>
          </a:p>
        </p:txBody>
      </p:sp>
      <p:sp>
        <p:nvSpPr>
          <p:cNvPr id="10"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138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9" name="Picture 6"/>
          <p:cNvPicPr>
            <a:picLocks noChangeAspect="1" noChangeArrowheads="1"/>
          </p:cNvPicPr>
          <p:nvPr/>
        </p:nvPicPr>
        <p:blipFill>
          <a:blip r:embed="rId8" cstate="print"/>
          <a:srcRect/>
          <a:stretch>
            <a:fillRect/>
          </a:stretch>
        </p:blipFill>
        <p:spPr bwMode="auto">
          <a:xfrm>
            <a:off x="7310765" y="0"/>
            <a:ext cx="1833235" cy="476250"/>
          </a:xfrm>
          <a:prstGeom prst="rect">
            <a:avLst/>
          </a:prstGeom>
          <a:noFill/>
          <a:ln w="9525">
            <a:noFill/>
            <a:miter lim="800000"/>
            <a:headEnd/>
            <a:tailEnd/>
          </a:ln>
        </p:spPr>
      </p:pic>
      <p:pic>
        <p:nvPicPr>
          <p:cNvPr id="11" name="Picture 11" descr="C:\Users\arijit\Desktop\microsoft-research.gif"/>
          <p:cNvPicPr>
            <a:picLocks noChangeAspect="1" noChangeArrowheads="1"/>
          </p:cNvPicPr>
          <p:nvPr/>
        </p:nvPicPr>
        <p:blipFill>
          <a:blip r:embed="rId9"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06406714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600201"/>
            <a:ext cx="8077200" cy="1123949"/>
          </a:xfrm>
          <a:solidFill>
            <a:schemeClr val="bg1">
              <a:alpha val="50000"/>
            </a:schemeClr>
          </a:solidFill>
        </p:spPr>
        <p:txBody>
          <a:bodyPr>
            <a:noAutofit/>
          </a:bodyPr>
          <a:lstStyle/>
          <a:p>
            <a:r>
              <a:rPr lang="en-US" sz="3600" dirty="0"/>
              <a:t>G-SPARQL: A Hybrid Engine for Querying Large Attributed Graphs </a:t>
            </a:r>
          </a:p>
        </p:txBody>
      </p:sp>
      <p:graphicFrame>
        <p:nvGraphicFramePr>
          <p:cNvPr id="4" name="Table 3"/>
          <p:cNvGraphicFramePr>
            <a:graphicFrameLocks noGrp="1"/>
          </p:cNvGraphicFramePr>
          <p:nvPr>
            <p:extLst>
              <p:ext uri="{D42A27DB-BD31-4B8C-83A1-F6EECF244321}">
                <p14:modId xmlns:p14="http://schemas.microsoft.com/office/powerpoint/2010/main" val="4082168423"/>
              </p:ext>
            </p:extLst>
          </p:nvPr>
        </p:nvGraphicFramePr>
        <p:xfrm>
          <a:off x="152400" y="3505200"/>
          <a:ext cx="8915400" cy="1371600"/>
        </p:xfrm>
        <a:graphic>
          <a:graphicData uri="http://schemas.openxmlformats.org/drawingml/2006/table">
            <a:tbl>
              <a:tblPr firstRow="1" bandRow="1">
                <a:tableStyleId>{5C22544A-7EE6-4342-B048-85BDC9FD1C3A}</a:tableStyleId>
              </a:tblPr>
              <a:tblGrid>
                <a:gridCol w="2971800"/>
                <a:gridCol w="2971800"/>
                <a:gridCol w="2971800"/>
              </a:tblGrid>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baseline="0" dirty="0" smtClean="0">
                          <a:solidFill>
                            <a:schemeClr val="tx2">
                              <a:lumMod val="60000"/>
                              <a:lumOff val="40000"/>
                            </a:schemeClr>
                          </a:solidFill>
                          <a:latin typeface="Segoe UI" pitchFamily="34" charset="0"/>
                          <a:ea typeface="+mn-ea"/>
                          <a:cs typeface="Segoe UI" pitchFamily="34" charset="0"/>
                        </a:rPr>
                        <a:t>Sherif </a:t>
                      </a:r>
                      <a:r>
                        <a:rPr lang="en-US" sz="2400" b="0" kern="1200" baseline="0" dirty="0" err="1" smtClean="0">
                          <a:solidFill>
                            <a:schemeClr val="tx2">
                              <a:lumMod val="60000"/>
                              <a:lumOff val="40000"/>
                            </a:schemeClr>
                          </a:solidFill>
                          <a:latin typeface="Segoe UI" pitchFamily="34" charset="0"/>
                          <a:ea typeface="+mn-ea"/>
                          <a:cs typeface="Segoe UI" pitchFamily="34" charset="0"/>
                        </a:rPr>
                        <a:t>Sakr</a:t>
                      </a:r>
                      <a:endParaRPr lang="en-US" sz="2400" b="0" kern="1200" baseline="0" dirty="0">
                        <a:solidFill>
                          <a:schemeClr val="tx2">
                            <a:lumMod val="60000"/>
                            <a:lumOff val="40000"/>
                          </a:schemeClr>
                        </a:solidFill>
                        <a:latin typeface="Segoe UI" pitchFamily="34" charset="0"/>
                        <a:ea typeface="+mn-ea"/>
                        <a:cs typeface="Segoe UI" pitchFamily="34" charset="0"/>
                      </a:endParaRPr>
                    </a:p>
                  </a:txBody>
                  <a:tcPr>
                    <a:noFill/>
                  </a:tcPr>
                </a:tc>
                <a:tc>
                  <a:txBody>
                    <a:bodyPr/>
                    <a:lstStyle/>
                    <a:p>
                      <a:pPr algn="ctr"/>
                      <a:r>
                        <a:rPr lang="en-US" sz="2400" b="0" u="none" kern="1200" baseline="0" dirty="0" smtClean="0">
                          <a:solidFill>
                            <a:schemeClr val="tx2">
                              <a:lumMod val="60000"/>
                              <a:lumOff val="40000"/>
                            </a:schemeClr>
                          </a:solidFill>
                          <a:latin typeface="Segoe UI" pitchFamily="34" charset="0"/>
                          <a:ea typeface="+mn-ea"/>
                          <a:cs typeface="Segoe UI" pitchFamily="34" charset="0"/>
                        </a:rPr>
                        <a:t>Sameh Elnikety</a:t>
                      </a:r>
                      <a:endParaRPr lang="en-US" sz="2400" b="0" u="none" kern="1200" baseline="0" dirty="0">
                        <a:solidFill>
                          <a:schemeClr val="tx2">
                            <a:lumMod val="60000"/>
                            <a:lumOff val="40000"/>
                          </a:schemeClr>
                        </a:solidFill>
                        <a:latin typeface="Segoe UI" pitchFamily="34" charset="0"/>
                        <a:ea typeface="+mn-ea"/>
                        <a:cs typeface="Segoe UI" pitchFamily="34" charset="0"/>
                      </a:endParaRPr>
                    </a:p>
                  </a:txBody>
                  <a:tcPr>
                    <a:noFill/>
                  </a:tcPr>
                </a:tc>
                <a:tc>
                  <a:txBody>
                    <a:bodyPr/>
                    <a:lstStyle/>
                    <a:p>
                      <a:pPr algn="ctr"/>
                      <a:r>
                        <a:rPr lang="en-US" sz="2400" b="0" kern="1200" baseline="0" dirty="0" smtClean="0">
                          <a:solidFill>
                            <a:schemeClr val="tx2">
                              <a:lumMod val="60000"/>
                              <a:lumOff val="40000"/>
                            </a:schemeClr>
                          </a:solidFill>
                          <a:latin typeface="Segoe UI" pitchFamily="34" charset="0"/>
                          <a:ea typeface="+mn-ea"/>
                          <a:cs typeface="Segoe UI" pitchFamily="34" charset="0"/>
                        </a:rPr>
                        <a:t>Yuxiong He</a:t>
                      </a:r>
                      <a:endParaRPr lang="en-US" sz="2400" b="0" kern="1200" baseline="0" dirty="0">
                        <a:solidFill>
                          <a:schemeClr val="tx2">
                            <a:lumMod val="60000"/>
                            <a:lumOff val="40000"/>
                          </a:schemeClr>
                        </a:solidFill>
                        <a:latin typeface="Segoe UI" pitchFamily="34" charset="0"/>
                        <a:ea typeface="+mn-ea"/>
                        <a:cs typeface="Segoe UI" pitchFamily="34" charset="0"/>
                      </a:endParaRPr>
                    </a:p>
                  </a:txBody>
                  <a:tcPr>
                    <a:noFill/>
                  </a:tcPr>
                </a:tc>
              </a:tr>
              <a:tr h="370840">
                <a:tc>
                  <a:txBody>
                    <a:bodyPr/>
                    <a:lstStyle/>
                    <a:p>
                      <a:pPr algn="ctr"/>
                      <a:r>
                        <a:rPr lang="en-US" sz="1800" b="0" kern="1200" baseline="0" dirty="0" smtClean="0">
                          <a:solidFill>
                            <a:schemeClr val="tx2">
                              <a:lumMod val="60000"/>
                              <a:lumOff val="40000"/>
                            </a:schemeClr>
                          </a:solidFill>
                          <a:latin typeface="Segoe UI" pitchFamily="34" charset="0"/>
                          <a:ea typeface="+mn-ea"/>
                          <a:cs typeface="Segoe UI" pitchFamily="34" charset="0"/>
                        </a:rPr>
                        <a:t>NICTA &amp; UNSW</a:t>
                      </a:r>
                      <a:br>
                        <a:rPr lang="en-US" sz="1800" b="0" kern="1200" baseline="0" dirty="0" smtClean="0">
                          <a:solidFill>
                            <a:schemeClr val="tx2">
                              <a:lumMod val="60000"/>
                              <a:lumOff val="40000"/>
                            </a:schemeClr>
                          </a:solidFill>
                          <a:latin typeface="Segoe UI" pitchFamily="34" charset="0"/>
                          <a:ea typeface="+mn-ea"/>
                          <a:cs typeface="Segoe UI" pitchFamily="34" charset="0"/>
                        </a:rPr>
                      </a:br>
                      <a:r>
                        <a:rPr lang="en-US" sz="1800" b="0" kern="1200" baseline="0" dirty="0" smtClean="0">
                          <a:solidFill>
                            <a:schemeClr val="tx2">
                              <a:lumMod val="60000"/>
                              <a:lumOff val="40000"/>
                            </a:schemeClr>
                          </a:solidFill>
                          <a:latin typeface="Segoe UI" pitchFamily="34" charset="0"/>
                          <a:ea typeface="+mn-ea"/>
                          <a:cs typeface="Segoe UI" pitchFamily="34" charset="0"/>
                        </a:rPr>
                        <a:t>Sydney, Australia</a:t>
                      </a:r>
                      <a:endParaRPr lang="en-US" sz="1800" b="0" kern="1200" baseline="0" dirty="0">
                        <a:solidFill>
                          <a:schemeClr val="tx2">
                            <a:lumMod val="60000"/>
                            <a:lumOff val="40000"/>
                          </a:schemeClr>
                        </a:solidFill>
                        <a:latin typeface="Segoe UI" pitchFamily="34" charset="0"/>
                        <a:ea typeface="+mn-ea"/>
                        <a:cs typeface="Segoe UI" pitchFamily="34" charset="0"/>
                      </a:endParaRPr>
                    </a:p>
                  </a:txBody>
                  <a:tcPr>
                    <a:noFill/>
                  </a:tcPr>
                </a:tc>
                <a:tc>
                  <a:txBody>
                    <a:bodyPr/>
                    <a:lstStyle/>
                    <a:p>
                      <a:pPr algn="ctr"/>
                      <a:r>
                        <a:rPr lang="en-US" sz="1800" b="0" kern="1200" baseline="0" dirty="0" smtClean="0">
                          <a:solidFill>
                            <a:schemeClr val="tx2">
                              <a:lumMod val="60000"/>
                              <a:lumOff val="40000"/>
                            </a:schemeClr>
                          </a:solidFill>
                          <a:latin typeface="Segoe UI" pitchFamily="34" charset="0"/>
                          <a:ea typeface="+mn-ea"/>
                          <a:cs typeface="Segoe UI" pitchFamily="34" charset="0"/>
                        </a:rPr>
                        <a:t>Microsoft Research</a:t>
                      </a:r>
                    </a:p>
                    <a:p>
                      <a:pPr algn="ctr"/>
                      <a:r>
                        <a:rPr lang="en-US" sz="1800" b="0" kern="1200" baseline="0" dirty="0" smtClean="0">
                          <a:solidFill>
                            <a:schemeClr val="tx2">
                              <a:lumMod val="60000"/>
                              <a:lumOff val="40000"/>
                            </a:schemeClr>
                          </a:solidFill>
                          <a:latin typeface="Segoe UI" pitchFamily="34" charset="0"/>
                          <a:ea typeface="+mn-ea"/>
                          <a:cs typeface="Segoe UI" pitchFamily="34" charset="0"/>
                        </a:rPr>
                        <a:t>Redmond, WA</a:t>
                      </a:r>
                    </a:p>
                    <a:p>
                      <a:pPr algn="ctr"/>
                      <a:endParaRPr lang="en-US" sz="1800" b="0" kern="1200" baseline="0" dirty="0" smtClean="0">
                        <a:solidFill>
                          <a:schemeClr val="tx2">
                            <a:lumMod val="60000"/>
                            <a:lumOff val="40000"/>
                          </a:schemeClr>
                        </a:solidFill>
                        <a:latin typeface="Segoe UI" pitchFamily="34" charset="0"/>
                        <a:ea typeface="+mn-ea"/>
                        <a:cs typeface="Segoe UI" pitchFamily="34" charset="0"/>
                      </a:endParaRPr>
                    </a:p>
                  </a:txBody>
                  <a:tcPr>
                    <a:noFill/>
                  </a:tcPr>
                </a:tc>
                <a:tc>
                  <a:txBody>
                    <a:bodyPr/>
                    <a:lstStyle/>
                    <a:p>
                      <a:pPr algn="ctr"/>
                      <a:r>
                        <a:rPr lang="en-US" sz="1800" b="0" kern="1200" baseline="0" dirty="0" smtClean="0">
                          <a:solidFill>
                            <a:schemeClr val="tx2">
                              <a:lumMod val="60000"/>
                              <a:lumOff val="40000"/>
                            </a:schemeClr>
                          </a:solidFill>
                          <a:latin typeface="Segoe UI" pitchFamily="34" charset="0"/>
                          <a:ea typeface="+mn-ea"/>
                          <a:cs typeface="Segoe UI" pitchFamily="34" charset="0"/>
                        </a:rPr>
                        <a:t>Microsoft Research</a:t>
                      </a:r>
                    </a:p>
                    <a:p>
                      <a:pPr algn="ctr"/>
                      <a:r>
                        <a:rPr lang="en-US" sz="1800" b="0" kern="1200" baseline="0" dirty="0" smtClean="0">
                          <a:solidFill>
                            <a:schemeClr val="tx2">
                              <a:lumMod val="60000"/>
                              <a:lumOff val="40000"/>
                            </a:schemeClr>
                          </a:solidFill>
                          <a:latin typeface="Segoe UI" pitchFamily="34" charset="0"/>
                          <a:ea typeface="+mn-ea"/>
                          <a:cs typeface="Segoe UI" pitchFamily="34" charset="0"/>
                        </a:rPr>
                        <a:t>Redmond, WA</a:t>
                      </a:r>
                      <a:endParaRPr lang="en-US" sz="1800" b="0" kern="1200" baseline="0" dirty="0">
                        <a:solidFill>
                          <a:schemeClr val="tx2">
                            <a:lumMod val="60000"/>
                            <a:lumOff val="40000"/>
                          </a:schemeClr>
                        </a:solidFill>
                        <a:latin typeface="Segoe UI" pitchFamily="34" charset="0"/>
                        <a:ea typeface="+mn-ea"/>
                        <a:cs typeface="Segoe UI" pitchFamily="34" charset="0"/>
                      </a:endParaRPr>
                    </a:p>
                  </a:txBody>
                  <a:tcPr>
                    <a:noFill/>
                  </a:tcPr>
                </a:tc>
              </a:tr>
            </a:tbl>
          </a:graphicData>
        </a:graphic>
      </p:graphicFrame>
      <p:pic>
        <p:nvPicPr>
          <p:cNvPr id="5"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6"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3" name="Rectangle 2"/>
          <p:cNvSpPr/>
          <p:nvPr/>
        </p:nvSpPr>
        <p:spPr>
          <a:xfrm>
            <a:off x="304800" y="5943600"/>
            <a:ext cx="8534400" cy="338554"/>
          </a:xfrm>
          <a:prstGeom prst="rect">
            <a:avLst/>
          </a:prstGeom>
        </p:spPr>
        <p:txBody>
          <a:bodyPr wrap="square">
            <a:spAutoFit/>
          </a:bodyPr>
          <a:lstStyle/>
          <a:p>
            <a:r>
              <a:rPr lang="en-US" sz="1600" dirty="0"/>
              <a:t>Slides from http://research.microsoft.com/en-us/people/samehe/gsparql.cikm2012.pptx</a:t>
            </a:r>
          </a:p>
        </p:txBody>
      </p:sp>
    </p:spTree>
    <p:extLst>
      <p:ext uri="{BB962C8B-B14F-4D97-AF65-F5344CB8AC3E}">
        <p14:creationId xmlns:p14="http://schemas.microsoft.com/office/powerpoint/2010/main" val="241247179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G-SPARQL Query Language</a:t>
            </a:r>
            <a:endParaRPr lang="en-US" dirty="0"/>
          </a:p>
        </p:txBody>
      </p:sp>
      <p:sp>
        <p:nvSpPr>
          <p:cNvPr id="3" name="Content Placeholder 2"/>
          <p:cNvSpPr>
            <a:spLocks noGrp="1"/>
          </p:cNvSpPr>
          <p:nvPr>
            <p:ph idx="1"/>
          </p:nvPr>
        </p:nvSpPr>
        <p:spPr>
          <a:xfrm>
            <a:off x="457200" y="1714500"/>
            <a:ext cx="8229600" cy="4000500"/>
          </a:xfrm>
          <a:ln>
            <a:noFill/>
          </a:ln>
        </p:spPr>
        <p:txBody>
          <a:bodyPr>
            <a:normAutofit fontScale="92500" lnSpcReduction="20000"/>
          </a:bodyPr>
          <a:lstStyle/>
          <a:p>
            <a:pPr marL="114300" lvl="1"/>
            <a:r>
              <a:rPr lang="en-US" dirty="0" smtClean="0"/>
              <a:t>Extends a subset of SPARQL</a:t>
            </a:r>
          </a:p>
          <a:p>
            <a:pPr marL="480060" lvl="2"/>
            <a:r>
              <a:rPr lang="en-US" dirty="0" smtClean="0"/>
              <a:t>Based on triple pattern:</a:t>
            </a:r>
          </a:p>
          <a:p>
            <a:pPr marL="251460" lvl="2" indent="0">
              <a:buNone/>
            </a:pPr>
            <a:r>
              <a:rPr lang="en-US" dirty="0"/>
              <a:t> </a:t>
            </a:r>
            <a:r>
              <a:rPr lang="en-US" dirty="0" smtClean="0"/>
              <a:t>   (subject, predicate, object)</a:t>
            </a:r>
          </a:p>
          <a:p>
            <a:pPr marL="114300" lvl="1"/>
            <a:endParaRPr lang="en-US" dirty="0" smtClean="0"/>
          </a:p>
          <a:p>
            <a:pPr marL="114300" lvl="1"/>
            <a:r>
              <a:rPr lang="en-US" dirty="0" smtClean="0"/>
              <a:t>Sub-graph matching patterns on</a:t>
            </a:r>
          </a:p>
          <a:p>
            <a:pPr marL="480060" lvl="2"/>
            <a:r>
              <a:rPr lang="en-US" dirty="0"/>
              <a:t>Graph structure</a:t>
            </a:r>
          </a:p>
          <a:p>
            <a:pPr marL="480060" lvl="2"/>
            <a:r>
              <a:rPr lang="en-US" dirty="0" smtClean="0"/>
              <a:t>Node attribute</a:t>
            </a:r>
          </a:p>
          <a:p>
            <a:pPr marL="480060" lvl="2"/>
            <a:r>
              <a:rPr lang="en-US" dirty="0" smtClean="0"/>
              <a:t>Edge attribute</a:t>
            </a:r>
          </a:p>
          <a:p>
            <a:pPr marL="114300" lvl="1"/>
            <a:r>
              <a:rPr lang="en-US" dirty="0" smtClean="0"/>
              <a:t>Reachability patterns on</a:t>
            </a:r>
          </a:p>
          <a:p>
            <a:pPr marL="480060" lvl="2"/>
            <a:r>
              <a:rPr lang="en-US" dirty="0" smtClean="0"/>
              <a:t>Path</a:t>
            </a:r>
          </a:p>
          <a:p>
            <a:pPr marL="480060" lvl="2"/>
            <a:r>
              <a:rPr lang="en-US" dirty="0" smtClean="0"/>
              <a:t>Shortest path</a:t>
            </a:r>
          </a:p>
        </p:txBody>
      </p:sp>
      <p:graphicFrame>
        <p:nvGraphicFramePr>
          <p:cNvPr id="5" name="Object 4"/>
          <p:cNvGraphicFramePr>
            <a:graphicFrameLocks noChangeAspect="1"/>
          </p:cNvGraphicFramePr>
          <p:nvPr>
            <p:extLst/>
          </p:nvPr>
        </p:nvGraphicFramePr>
        <p:xfrm>
          <a:off x="4495800" y="990600"/>
          <a:ext cx="4076962" cy="2400300"/>
        </p:xfrm>
        <a:graphic>
          <a:graphicData uri="http://schemas.openxmlformats.org/presentationml/2006/ole">
            <mc:AlternateContent xmlns:mc="http://schemas.openxmlformats.org/markup-compatibility/2006">
              <mc:Choice xmlns:v="urn:schemas-microsoft-com:vml" Requires="v">
                <p:oleObj spid="_x0000_s287772" name="Visio" r:id="rId4" imgW="2038481" imgH="1200150" progId="Visio.Drawing.11">
                  <p:embed/>
                </p:oleObj>
              </mc:Choice>
              <mc:Fallback>
                <p:oleObj name="Visio" r:id="rId4" imgW="2038481" imgH="120015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990600"/>
                        <a:ext cx="4076962" cy="240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139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69399025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G-SPARQL Syntax</a:t>
            </a:r>
            <a:endParaRPr lang="en-US" dirty="0"/>
          </a:p>
        </p:txBody>
      </p:sp>
      <p:pic>
        <p:nvPicPr>
          <p:cNvPr id="6" name="Picture 5"/>
          <p:cNvPicPr>
            <a:picLocks noChangeAspect="1"/>
          </p:cNvPicPr>
          <p:nvPr/>
        </p:nvPicPr>
        <p:blipFill>
          <a:blip r:embed="rId3" cstate="print"/>
          <a:stretch>
            <a:fillRect/>
          </a:stretch>
        </p:blipFill>
        <p:spPr>
          <a:xfrm>
            <a:off x="1281669" y="1651438"/>
            <a:ext cx="6921117" cy="4139762"/>
          </a:xfrm>
          <a:prstGeom prst="rect">
            <a:avLst/>
          </a:prstGeom>
        </p:spPr>
      </p:pic>
      <p:sp>
        <p:nvSpPr>
          <p:cNvPr id="3" name="Rectangle 2"/>
          <p:cNvSpPr/>
          <p:nvPr/>
        </p:nvSpPr>
        <p:spPr>
          <a:xfrm>
            <a:off x="1102451" y="2749112"/>
            <a:ext cx="7279550" cy="222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102450" y="2286000"/>
            <a:ext cx="7279550" cy="222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102450" y="3434912"/>
            <a:ext cx="7279550" cy="222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140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0"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11"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67224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G-SPARQL Reachability</a:t>
            </a:r>
            <a:endParaRPr lang="en-US" dirty="0"/>
          </a:p>
        </p:txBody>
      </p:sp>
      <p:sp>
        <p:nvSpPr>
          <p:cNvPr id="6" name="Content Placeholder 2"/>
          <p:cNvSpPr txBox="1">
            <a:spLocks/>
          </p:cNvSpPr>
          <p:nvPr/>
        </p:nvSpPr>
        <p:spPr>
          <a:xfrm>
            <a:off x="457200" y="1714500"/>
            <a:ext cx="8229600" cy="3371850"/>
          </a:xfrm>
          <a:prstGeom prst="rect">
            <a:avLst/>
          </a:prstGeom>
          <a:ln>
            <a:no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None/>
              <a:defRPr sz="2000" kern="1200" baseline="0">
                <a:solidFill>
                  <a:schemeClr val="tx1">
                    <a:lumMod val="75000"/>
                    <a:lumOff val="25000"/>
                  </a:schemeClr>
                </a:solidFill>
                <a:latin typeface="Segoe UI" pitchFamily="34" charset="0"/>
                <a:ea typeface="+mn-ea"/>
                <a:cs typeface="Segoe UI" pitchFamily="34" charset="0"/>
              </a:defRPr>
            </a:lvl1pPr>
            <a:lvl2pPr marL="45720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Segoe UI" pitchFamily="34" charset="0"/>
                <a:ea typeface="+mn-ea"/>
                <a:cs typeface="Segoe UI" pitchFamily="34" charset="0"/>
              </a:defRPr>
            </a:lvl2pPr>
            <a:lvl3pPr marL="822960" indent="-228600" algn="l" defTabSz="914400" rtl="0" eaLnBrk="1" latinLnBrk="0" hangingPunct="1">
              <a:spcBef>
                <a:spcPct val="20000"/>
              </a:spcBef>
              <a:buFont typeface="Calibri" pitchFamily="34" charset="0"/>
              <a:buChar char="–"/>
              <a:defRPr sz="1800" b="0" kern="1200">
                <a:solidFill>
                  <a:schemeClr val="tx1">
                    <a:lumMod val="75000"/>
                    <a:lumOff val="25000"/>
                  </a:schemeClr>
                </a:solidFill>
                <a:latin typeface="Segoe UI" pitchFamily="34" charset="0"/>
                <a:ea typeface="+mn-ea"/>
                <a:cs typeface="Segoe UI" pitchFamily="34" charset="0"/>
              </a:defRPr>
            </a:lvl3pPr>
            <a:lvl4pPr marL="128016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a:r>
              <a:rPr lang="en-US" dirty="0">
                <a:solidFill>
                  <a:prstClr val="black">
                    <a:lumMod val="75000"/>
                    <a:lumOff val="25000"/>
                  </a:prstClr>
                </a:solidFill>
              </a:rPr>
              <a:t>Path</a:t>
            </a:r>
          </a:p>
          <a:p>
            <a:pPr marL="480060" lvl="2"/>
            <a:r>
              <a:rPr lang="en-US" dirty="0">
                <a:solidFill>
                  <a:prstClr val="black">
                    <a:lumMod val="75000"/>
                    <a:lumOff val="25000"/>
                  </a:prstClr>
                </a:solidFill>
              </a:rPr>
              <a:t>Subject   ??</a:t>
            </a:r>
            <a:r>
              <a:rPr lang="en-US" dirty="0" err="1">
                <a:solidFill>
                  <a:prstClr val="black">
                    <a:lumMod val="75000"/>
                    <a:lumOff val="25000"/>
                  </a:prstClr>
                </a:solidFill>
              </a:rPr>
              <a:t>PathVar</a:t>
            </a:r>
            <a:r>
              <a:rPr lang="en-US" dirty="0">
                <a:solidFill>
                  <a:prstClr val="black">
                    <a:lumMod val="75000"/>
                    <a:lumOff val="25000"/>
                  </a:prstClr>
                </a:solidFill>
              </a:rPr>
              <a:t>   Object</a:t>
            </a:r>
          </a:p>
          <a:p>
            <a:pPr marL="480060" lvl="2"/>
            <a:endParaRPr lang="en-US" dirty="0">
              <a:solidFill>
                <a:prstClr val="black">
                  <a:lumMod val="75000"/>
                  <a:lumOff val="25000"/>
                </a:prstClr>
              </a:solidFill>
            </a:endParaRPr>
          </a:p>
          <a:p>
            <a:pPr marL="114300" lvl="1"/>
            <a:r>
              <a:rPr lang="en-US" dirty="0">
                <a:solidFill>
                  <a:prstClr val="black">
                    <a:lumMod val="75000"/>
                    <a:lumOff val="25000"/>
                  </a:prstClr>
                </a:solidFill>
              </a:rPr>
              <a:t>Shortest path</a:t>
            </a:r>
          </a:p>
          <a:p>
            <a:pPr marL="480060" lvl="2"/>
            <a:r>
              <a:rPr lang="en-US" dirty="0">
                <a:solidFill>
                  <a:prstClr val="black">
                    <a:lumMod val="75000"/>
                    <a:lumOff val="25000"/>
                  </a:prstClr>
                </a:solidFill>
              </a:rPr>
              <a:t>Subject   ?*</a:t>
            </a:r>
            <a:r>
              <a:rPr lang="en-US" dirty="0" err="1">
                <a:solidFill>
                  <a:prstClr val="black">
                    <a:lumMod val="75000"/>
                    <a:lumOff val="25000"/>
                  </a:prstClr>
                </a:solidFill>
              </a:rPr>
              <a:t>PathVar</a:t>
            </a:r>
            <a:r>
              <a:rPr lang="en-US" dirty="0">
                <a:solidFill>
                  <a:prstClr val="black">
                    <a:lumMod val="75000"/>
                    <a:lumOff val="25000"/>
                  </a:prstClr>
                </a:solidFill>
              </a:rPr>
              <a:t>   Object</a:t>
            </a:r>
          </a:p>
          <a:p>
            <a:pPr marL="480060" lvl="2"/>
            <a:endParaRPr lang="en-US" dirty="0">
              <a:solidFill>
                <a:prstClr val="black">
                  <a:lumMod val="75000"/>
                  <a:lumOff val="25000"/>
                </a:prstClr>
              </a:solidFill>
            </a:endParaRPr>
          </a:p>
          <a:p>
            <a:pPr marL="114300" lvl="1"/>
            <a:r>
              <a:rPr lang="en-US" dirty="0">
                <a:solidFill>
                  <a:prstClr val="black">
                    <a:lumMod val="75000"/>
                    <a:lumOff val="25000"/>
                  </a:prstClr>
                </a:solidFill>
              </a:rPr>
              <a:t>Path filters</a:t>
            </a:r>
          </a:p>
          <a:p>
            <a:pPr marL="480060" lvl="2"/>
            <a:r>
              <a:rPr lang="en-US" dirty="0">
                <a:solidFill>
                  <a:prstClr val="black">
                    <a:lumMod val="75000"/>
                    <a:lumOff val="25000"/>
                  </a:prstClr>
                </a:solidFill>
              </a:rPr>
              <a:t>Path length</a:t>
            </a:r>
          </a:p>
          <a:p>
            <a:pPr marL="480060" lvl="2"/>
            <a:r>
              <a:rPr lang="en-US" dirty="0">
                <a:solidFill>
                  <a:prstClr val="black">
                    <a:lumMod val="75000"/>
                    <a:lumOff val="25000"/>
                  </a:prstClr>
                </a:solidFill>
              </a:rPr>
              <a:t>All edges</a:t>
            </a:r>
          </a:p>
          <a:p>
            <a:pPr marL="480060" lvl="2"/>
            <a:r>
              <a:rPr lang="en-US" dirty="0">
                <a:solidFill>
                  <a:prstClr val="black">
                    <a:lumMod val="75000"/>
                    <a:lumOff val="25000"/>
                  </a:prstClr>
                </a:solidFill>
              </a:rPr>
              <a:t>All nodes</a:t>
            </a:r>
          </a:p>
        </p:txBody>
      </p:sp>
      <p:sp>
        <p:nvSpPr>
          <p:cNvPr id="5"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141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36858232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Hybrid Execution Engine</a:t>
            </a:r>
            <a:endParaRPr lang="en-US" dirty="0"/>
          </a:p>
        </p:txBody>
      </p:sp>
      <p:sp>
        <p:nvSpPr>
          <p:cNvPr id="3" name="Content Placeholder 2"/>
          <p:cNvSpPr>
            <a:spLocks noGrp="1"/>
          </p:cNvSpPr>
          <p:nvPr>
            <p:ph idx="1"/>
          </p:nvPr>
        </p:nvSpPr>
        <p:spPr>
          <a:xfrm>
            <a:off x="457200" y="1714500"/>
            <a:ext cx="6248400" cy="3771900"/>
          </a:xfrm>
          <a:ln>
            <a:noFill/>
          </a:ln>
        </p:spPr>
        <p:txBody>
          <a:bodyPr>
            <a:normAutofit fontScale="85000" lnSpcReduction="20000"/>
          </a:bodyPr>
          <a:lstStyle/>
          <a:p>
            <a:pPr marL="114300" lvl="1"/>
            <a:r>
              <a:rPr lang="en-US" dirty="0" smtClean="0"/>
              <a:t>Reachability queries</a:t>
            </a:r>
          </a:p>
          <a:p>
            <a:pPr marL="480060" lvl="2"/>
            <a:r>
              <a:rPr lang="en-US" b="1" dirty="0" smtClean="0"/>
              <a:t>Main </a:t>
            </a:r>
            <a:r>
              <a:rPr lang="en-US" b="1" dirty="0"/>
              <a:t>memory algorithms</a:t>
            </a:r>
          </a:p>
          <a:p>
            <a:pPr marL="480060" lvl="2"/>
            <a:r>
              <a:rPr lang="en-US" dirty="0" smtClean="0"/>
              <a:t>Example: BFS </a:t>
            </a:r>
            <a:r>
              <a:rPr lang="en-US" dirty="0"/>
              <a:t>and </a:t>
            </a:r>
            <a:r>
              <a:rPr lang="en-US" dirty="0" err="1"/>
              <a:t>Dijkstra’s</a:t>
            </a:r>
            <a:r>
              <a:rPr lang="en-US" dirty="0"/>
              <a:t> </a:t>
            </a:r>
            <a:r>
              <a:rPr lang="en-US" dirty="0" smtClean="0"/>
              <a:t>algorithm</a:t>
            </a:r>
          </a:p>
          <a:p>
            <a:pPr marL="480060" lvl="2"/>
            <a:endParaRPr lang="en-US" dirty="0"/>
          </a:p>
          <a:p>
            <a:pPr marL="114300" lvl="1"/>
            <a:r>
              <a:rPr lang="en-US" dirty="0" smtClean="0"/>
              <a:t>Pattern matching queries</a:t>
            </a:r>
          </a:p>
          <a:p>
            <a:pPr marL="480060" lvl="2"/>
            <a:r>
              <a:rPr lang="en-US" b="1" dirty="0" smtClean="0"/>
              <a:t>Relational database</a:t>
            </a:r>
          </a:p>
          <a:p>
            <a:pPr marL="480060" lvl="2"/>
            <a:r>
              <a:rPr lang="en-US" dirty="0" smtClean="0"/>
              <a:t>Indexing</a:t>
            </a:r>
          </a:p>
          <a:p>
            <a:pPr marL="937260" lvl="3"/>
            <a:r>
              <a:rPr lang="en-US" dirty="0" smtClean="0"/>
              <a:t>Example: B-tree</a:t>
            </a:r>
          </a:p>
          <a:p>
            <a:pPr marL="480060" lvl="2"/>
            <a:r>
              <a:rPr lang="en-US" dirty="0" smtClean="0"/>
              <a:t>Query optimizations, </a:t>
            </a:r>
          </a:p>
          <a:p>
            <a:pPr marL="937260" lvl="3"/>
            <a:r>
              <a:rPr lang="en-US" dirty="0" smtClean="0"/>
              <a:t>Example: selectivity estimation, and join ordering</a:t>
            </a:r>
          </a:p>
          <a:p>
            <a:pPr marL="480060" lvl="2"/>
            <a:r>
              <a:rPr lang="en-US" dirty="0" smtClean="0"/>
              <a:t>Recursive queries</a:t>
            </a:r>
          </a:p>
          <a:p>
            <a:pPr marL="937260" lvl="3"/>
            <a:r>
              <a:rPr lang="en-US" dirty="0" smtClean="0"/>
              <a:t>Not efficient: large intermediate results and multiple joins</a:t>
            </a:r>
          </a:p>
        </p:txBody>
      </p:sp>
      <p:sp>
        <p:nvSpPr>
          <p:cNvPr id="5" name="Rounded Rectangle 4"/>
          <p:cNvSpPr/>
          <p:nvPr/>
        </p:nvSpPr>
        <p:spPr>
          <a:xfrm>
            <a:off x="7154651" y="1587850"/>
            <a:ext cx="1778533" cy="1064208"/>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prstClr val="black"/>
              </a:solidFill>
            </a:endParaRPr>
          </a:p>
        </p:txBody>
      </p:sp>
      <p:sp>
        <p:nvSpPr>
          <p:cNvPr id="6" name="Flowchart: Magnetic Disk 5"/>
          <p:cNvSpPr/>
          <p:nvPr/>
        </p:nvSpPr>
        <p:spPr>
          <a:xfrm>
            <a:off x="7154651" y="3124200"/>
            <a:ext cx="1778532" cy="1649296"/>
          </a:xfrm>
          <a:prstGeom prst="flowChartMagneticDisk">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b="1" dirty="0">
              <a:solidFill>
                <a:prstClr val="white"/>
              </a:solidFill>
            </a:endParaRPr>
          </a:p>
        </p:txBody>
      </p:sp>
      <p:graphicFrame>
        <p:nvGraphicFramePr>
          <p:cNvPr id="7" name="Object 6"/>
          <p:cNvGraphicFramePr>
            <a:graphicFrameLocks noChangeAspect="1"/>
          </p:cNvGraphicFramePr>
          <p:nvPr>
            <p:extLst/>
          </p:nvPr>
        </p:nvGraphicFramePr>
        <p:xfrm>
          <a:off x="7476329" y="1524000"/>
          <a:ext cx="1135175" cy="1085850"/>
        </p:xfrm>
        <a:graphic>
          <a:graphicData uri="http://schemas.openxmlformats.org/presentationml/2006/ole">
            <mc:AlternateContent xmlns:mc="http://schemas.openxmlformats.org/markup-compatibility/2006">
              <mc:Choice xmlns:v="urn:schemas-microsoft-com:vml" Requires="v">
                <p:oleObj spid="_x0000_s288796" name="Visio" r:id="rId4" imgW="6609613" imgH="6560766" progId="Visio.Drawing.11">
                  <p:embed/>
                </p:oleObj>
              </mc:Choice>
              <mc:Fallback>
                <p:oleObj name="Visio" r:id="rId4" imgW="6609613" imgH="656076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6329" y="1524000"/>
                        <a:ext cx="1135175"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p:cNvPicPr>
            <a:picLocks noChangeAspect="1"/>
          </p:cNvPicPr>
          <p:nvPr/>
        </p:nvPicPr>
        <p:blipFill>
          <a:blip r:embed="rId6" cstate="print"/>
          <a:stretch>
            <a:fillRect/>
          </a:stretch>
        </p:blipFill>
        <p:spPr>
          <a:xfrm>
            <a:off x="7239000" y="3725464"/>
            <a:ext cx="1642550" cy="716685"/>
          </a:xfrm>
          <a:prstGeom prst="rect">
            <a:avLst/>
          </a:prstGeom>
        </p:spPr>
      </p:pic>
      <p:sp>
        <p:nvSpPr>
          <p:cNvPr id="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142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295335150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Graph Representation</a:t>
            </a:r>
            <a:endParaRPr lang="en-US" dirty="0"/>
          </a:p>
        </p:txBody>
      </p:sp>
      <p:graphicFrame>
        <p:nvGraphicFramePr>
          <p:cNvPr id="5" name="Group 526"/>
          <p:cNvGraphicFramePr>
            <a:graphicFrameLocks noGrp="1"/>
          </p:cNvGraphicFramePr>
          <p:nvPr>
            <p:extLst/>
          </p:nvPr>
        </p:nvGraphicFramePr>
        <p:xfrm>
          <a:off x="609601" y="2058353"/>
          <a:ext cx="1320800" cy="2468880"/>
        </p:xfrm>
        <a:graphic>
          <a:graphicData uri="http://schemas.openxmlformats.org/drawingml/2006/table">
            <a:tbl>
              <a:tblPr/>
              <a:tblGrid>
                <a:gridCol w="388874"/>
                <a:gridCol w="931926"/>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John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Paper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Alice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Microsoft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VLDB’12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Paper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bg1"/>
                          </a:solidFill>
                          <a:effectLst/>
                          <a:latin typeface="Arial" panose="020B0604020202020204" pitchFamily="34" charset="0"/>
                        </a:rPr>
                        <a:t>UNSW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bg1"/>
                          </a:solidFill>
                          <a:effectLst/>
                          <a:latin typeface="Arial" panose="020B0604020202020204" pitchFamily="34" charset="0"/>
                        </a:rPr>
                        <a:t>Smith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bl>
          </a:graphicData>
        </a:graphic>
      </p:graphicFrame>
      <p:graphicFrame>
        <p:nvGraphicFramePr>
          <p:cNvPr id="6" name="Group 489"/>
          <p:cNvGraphicFramePr>
            <a:graphicFrameLocks noGrp="1"/>
          </p:cNvGraphicFramePr>
          <p:nvPr>
            <p:extLst/>
          </p:nvPr>
        </p:nvGraphicFramePr>
        <p:xfrm>
          <a:off x="2001838" y="2056765"/>
          <a:ext cx="1031875" cy="1097280"/>
        </p:xfrm>
        <a:graphic>
          <a:graphicData uri="http://schemas.openxmlformats.org/drawingml/2006/table">
            <a:tbl>
              <a:tblPr/>
              <a:tblGrid>
                <a:gridCol w="384175"/>
                <a:gridCol w="6477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 name="Group 490"/>
          <p:cNvGraphicFramePr>
            <a:graphicFrameLocks noGrp="1"/>
          </p:cNvGraphicFramePr>
          <p:nvPr>
            <p:extLst/>
          </p:nvPr>
        </p:nvGraphicFramePr>
        <p:xfrm>
          <a:off x="3130551" y="2056765"/>
          <a:ext cx="1031875" cy="548640"/>
        </p:xfrm>
        <a:graphic>
          <a:graphicData uri="http://schemas.openxmlformats.org/drawingml/2006/table">
            <a:tbl>
              <a:tblPr/>
              <a:tblGrid>
                <a:gridCol w="384175"/>
                <a:gridCol w="6477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518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8" name="Group 529"/>
          <p:cNvGraphicFramePr>
            <a:graphicFrameLocks noGrp="1"/>
          </p:cNvGraphicFramePr>
          <p:nvPr>
            <p:extLst/>
          </p:nvPr>
        </p:nvGraphicFramePr>
        <p:xfrm>
          <a:off x="4235451" y="2056765"/>
          <a:ext cx="1222375" cy="822960"/>
        </p:xfrm>
        <a:graphic>
          <a:graphicData uri="http://schemas.openxmlformats.org/drawingml/2006/table">
            <a:tbl>
              <a:tblPr/>
              <a:tblGrid>
                <a:gridCol w="409575"/>
                <a:gridCol w="8128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Sydney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Istanbul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 name="Group 502"/>
          <p:cNvGraphicFramePr>
            <a:graphicFrameLocks noGrp="1"/>
          </p:cNvGraphicFramePr>
          <p:nvPr>
            <p:extLst/>
          </p:nvPr>
        </p:nvGraphicFramePr>
        <p:xfrm>
          <a:off x="5530851" y="2056765"/>
          <a:ext cx="1031875" cy="822960"/>
        </p:xfrm>
        <a:graphic>
          <a:graphicData uri="http://schemas.openxmlformats.org/drawingml/2006/table">
            <a:tbl>
              <a:tblPr/>
              <a:tblGrid>
                <a:gridCol w="384175"/>
                <a:gridCol w="6477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XML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graph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 name="Group 503"/>
          <p:cNvGraphicFramePr>
            <a:graphicFrameLocks noGrp="1"/>
          </p:cNvGraphicFramePr>
          <p:nvPr>
            <p:extLst/>
          </p:nvPr>
        </p:nvGraphicFramePr>
        <p:xfrm>
          <a:off x="6683376" y="2056765"/>
          <a:ext cx="1031875" cy="548640"/>
        </p:xfrm>
        <a:graphic>
          <a:graphicData uri="http://schemas.openxmlformats.org/drawingml/2006/table">
            <a:tbl>
              <a:tblPr/>
              <a:tblGrid>
                <a:gridCol w="384175"/>
                <a:gridCol w="6477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Demo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1" name="Group 531"/>
          <p:cNvGraphicFramePr>
            <a:graphicFrameLocks noGrp="1"/>
          </p:cNvGraphicFramePr>
          <p:nvPr>
            <p:extLst/>
          </p:nvPr>
        </p:nvGraphicFramePr>
        <p:xfrm>
          <a:off x="2011363" y="3612515"/>
          <a:ext cx="1247775" cy="822960"/>
        </p:xfrm>
        <a:graphic>
          <a:graphicData uri="http://schemas.openxmlformats.org/drawingml/2006/table">
            <a:tbl>
              <a:tblPr/>
              <a:tblGrid>
                <a:gridCol w="384175"/>
                <a:gridCol w="8636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USA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Australia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2" name="Group 507"/>
          <p:cNvGraphicFramePr>
            <a:graphicFrameLocks noGrp="1"/>
          </p:cNvGraphicFramePr>
          <p:nvPr>
            <p:extLst/>
          </p:nvPr>
        </p:nvGraphicFramePr>
        <p:xfrm>
          <a:off x="7835901" y="2042478"/>
          <a:ext cx="1031875" cy="822960"/>
        </p:xfrm>
        <a:graphic>
          <a:graphicData uri="http://schemas.openxmlformats.org/drawingml/2006/table">
            <a:tbl>
              <a:tblPr/>
              <a:tblGrid>
                <a:gridCol w="384175"/>
                <a:gridCol w="6477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1975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1949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3" name="Group 248"/>
          <p:cNvGraphicFramePr>
            <a:graphicFrameLocks noGrp="1"/>
          </p:cNvGraphicFramePr>
          <p:nvPr>
            <p:extLst/>
          </p:nvPr>
        </p:nvGraphicFramePr>
        <p:xfrm>
          <a:off x="3346450" y="3142615"/>
          <a:ext cx="1319212" cy="1371600"/>
        </p:xfrm>
        <a:graphic>
          <a:graphicData uri="http://schemas.openxmlformats.org/drawingml/2006/table">
            <a:tbl>
              <a:tblPr/>
              <a:tblGrid>
                <a:gridCol w="455612"/>
                <a:gridCol w="431800"/>
                <a:gridCol w="4318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err="1" smtClean="0">
                          <a:ln>
                            <a:noFill/>
                          </a:ln>
                          <a:solidFill>
                            <a:schemeClr val="bg1"/>
                          </a:solidFill>
                          <a:effectLst/>
                          <a:latin typeface="Arial" panose="020B0604020202020204" pitchFamily="34" charset="0"/>
                        </a:rPr>
                        <a:t>eID</a:t>
                      </a:r>
                      <a:endParaRPr kumimoji="0" lang="en-AU" sz="1200" b="1" i="0" u="none" strike="noStrike" cap="none" normalizeH="0" baseline="0" dirty="0" smtClean="0">
                        <a:ln>
                          <a:noFill/>
                        </a:ln>
                        <a:solidFill>
                          <a:schemeClr val="bg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sID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dID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tx1"/>
                          </a:solidFill>
                          <a:effectLst/>
                          <a:latin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r>
            </a:tbl>
          </a:graphicData>
        </a:graphic>
      </p:graphicFrame>
      <p:sp>
        <p:nvSpPr>
          <p:cNvPr id="14" name="Text Box 227"/>
          <p:cNvSpPr txBox="1">
            <a:spLocks noChangeArrowheads="1"/>
          </p:cNvSpPr>
          <p:nvPr/>
        </p:nvSpPr>
        <p:spPr bwMode="auto">
          <a:xfrm>
            <a:off x="760412" y="1793240"/>
            <a:ext cx="11699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dirty="0">
                <a:solidFill>
                  <a:prstClr val="black"/>
                </a:solidFill>
              </a:rPr>
              <a:t>Node Label</a:t>
            </a:r>
          </a:p>
        </p:txBody>
      </p:sp>
      <p:sp>
        <p:nvSpPr>
          <p:cNvPr id="15" name="Text Box 228"/>
          <p:cNvSpPr txBox="1">
            <a:spLocks noChangeArrowheads="1"/>
          </p:cNvSpPr>
          <p:nvPr/>
        </p:nvSpPr>
        <p:spPr bwMode="auto">
          <a:xfrm>
            <a:off x="2001838" y="1793240"/>
            <a:ext cx="1058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age</a:t>
            </a:r>
          </a:p>
        </p:txBody>
      </p:sp>
      <p:sp>
        <p:nvSpPr>
          <p:cNvPr id="16" name="Text Box 229"/>
          <p:cNvSpPr txBox="1">
            <a:spLocks noChangeArrowheads="1"/>
          </p:cNvSpPr>
          <p:nvPr/>
        </p:nvSpPr>
        <p:spPr bwMode="auto">
          <a:xfrm>
            <a:off x="3079750" y="1793240"/>
            <a:ext cx="10588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office</a:t>
            </a:r>
          </a:p>
        </p:txBody>
      </p:sp>
      <p:sp>
        <p:nvSpPr>
          <p:cNvPr id="17" name="Text Box 230"/>
          <p:cNvSpPr txBox="1">
            <a:spLocks noChangeArrowheads="1"/>
          </p:cNvSpPr>
          <p:nvPr/>
        </p:nvSpPr>
        <p:spPr bwMode="auto">
          <a:xfrm>
            <a:off x="4184650" y="1793240"/>
            <a:ext cx="1130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location</a:t>
            </a:r>
          </a:p>
        </p:txBody>
      </p:sp>
      <p:sp>
        <p:nvSpPr>
          <p:cNvPr id="18" name="Text Box 231"/>
          <p:cNvSpPr txBox="1">
            <a:spLocks noChangeArrowheads="1"/>
          </p:cNvSpPr>
          <p:nvPr/>
        </p:nvSpPr>
        <p:spPr bwMode="auto">
          <a:xfrm>
            <a:off x="5480050" y="1793240"/>
            <a:ext cx="10588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keyword</a:t>
            </a:r>
          </a:p>
        </p:txBody>
      </p:sp>
      <p:sp>
        <p:nvSpPr>
          <p:cNvPr id="19" name="Text Box 234"/>
          <p:cNvSpPr txBox="1">
            <a:spLocks noChangeArrowheads="1"/>
          </p:cNvSpPr>
          <p:nvPr/>
        </p:nvSpPr>
        <p:spPr bwMode="auto">
          <a:xfrm>
            <a:off x="6632575" y="1802765"/>
            <a:ext cx="10588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type</a:t>
            </a:r>
          </a:p>
        </p:txBody>
      </p:sp>
      <p:sp>
        <p:nvSpPr>
          <p:cNvPr id="20" name="Text Box 235"/>
          <p:cNvSpPr txBox="1">
            <a:spLocks noChangeArrowheads="1"/>
          </p:cNvSpPr>
          <p:nvPr/>
        </p:nvSpPr>
        <p:spPr bwMode="auto">
          <a:xfrm>
            <a:off x="7856538" y="1767840"/>
            <a:ext cx="1058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established</a:t>
            </a:r>
          </a:p>
        </p:txBody>
      </p:sp>
      <p:sp>
        <p:nvSpPr>
          <p:cNvPr id="21" name="Text Box 236"/>
          <p:cNvSpPr txBox="1">
            <a:spLocks noChangeArrowheads="1"/>
          </p:cNvSpPr>
          <p:nvPr/>
        </p:nvSpPr>
        <p:spPr bwMode="auto">
          <a:xfrm>
            <a:off x="1963738" y="3348990"/>
            <a:ext cx="12239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country</a:t>
            </a:r>
          </a:p>
        </p:txBody>
      </p:sp>
      <p:sp>
        <p:nvSpPr>
          <p:cNvPr id="22" name="Text Box 238"/>
          <p:cNvSpPr txBox="1">
            <a:spLocks noChangeArrowheads="1"/>
          </p:cNvSpPr>
          <p:nvPr/>
        </p:nvSpPr>
        <p:spPr bwMode="auto">
          <a:xfrm>
            <a:off x="3370262" y="2893379"/>
            <a:ext cx="1295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authorOf</a:t>
            </a:r>
          </a:p>
        </p:txBody>
      </p:sp>
      <p:graphicFrame>
        <p:nvGraphicFramePr>
          <p:cNvPr id="23" name="Group 508"/>
          <p:cNvGraphicFramePr>
            <a:graphicFrameLocks noGrp="1"/>
          </p:cNvGraphicFramePr>
          <p:nvPr>
            <p:extLst/>
          </p:nvPr>
        </p:nvGraphicFramePr>
        <p:xfrm>
          <a:off x="4738688" y="3195003"/>
          <a:ext cx="1319213" cy="1097280"/>
        </p:xfrm>
        <a:graphic>
          <a:graphicData uri="http://schemas.openxmlformats.org/drawingml/2006/table">
            <a:tbl>
              <a:tblPr/>
              <a:tblGrid>
                <a:gridCol w="455613"/>
                <a:gridCol w="431800"/>
                <a:gridCol w="4318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err="1" smtClean="0">
                          <a:ln>
                            <a:noFill/>
                          </a:ln>
                          <a:solidFill>
                            <a:schemeClr val="bg1"/>
                          </a:solidFill>
                          <a:effectLst/>
                          <a:latin typeface="Arial" panose="020B0604020202020204" pitchFamily="34" charset="0"/>
                        </a:rPr>
                        <a:t>eID</a:t>
                      </a:r>
                      <a:endParaRPr kumimoji="0" lang="en-AU" sz="1200" b="1" i="0" u="none" strike="noStrike" cap="none" normalizeH="0" baseline="0" dirty="0" smtClean="0">
                        <a:ln>
                          <a:noFill/>
                        </a:ln>
                        <a:solidFill>
                          <a:schemeClr val="bg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sID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dID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r>
            </a:tbl>
          </a:graphicData>
        </a:graphic>
      </p:graphicFrame>
      <p:sp>
        <p:nvSpPr>
          <p:cNvPr id="24" name="Text Box 275"/>
          <p:cNvSpPr txBox="1">
            <a:spLocks noChangeArrowheads="1"/>
          </p:cNvSpPr>
          <p:nvPr/>
        </p:nvSpPr>
        <p:spPr bwMode="auto">
          <a:xfrm>
            <a:off x="4762500" y="2920365"/>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affiliated</a:t>
            </a:r>
          </a:p>
        </p:txBody>
      </p:sp>
      <p:graphicFrame>
        <p:nvGraphicFramePr>
          <p:cNvPr id="25" name="Group 509"/>
          <p:cNvGraphicFramePr>
            <a:graphicFrameLocks noGrp="1"/>
          </p:cNvGraphicFramePr>
          <p:nvPr>
            <p:extLst/>
          </p:nvPr>
        </p:nvGraphicFramePr>
        <p:xfrm>
          <a:off x="6129338" y="3195003"/>
          <a:ext cx="1319213" cy="822960"/>
        </p:xfrm>
        <a:graphic>
          <a:graphicData uri="http://schemas.openxmlformats.org/drawingml/2006/table">
            <a:tbl>
              <a:tblPr/>
              <a:tblGrid>
                <a:gridCol w="455613"/>
                <a:gridCol w="431800"/>
                <a:gridCol w="4318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eID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sID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dID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r>
            </a:tbl>
          </a:graphicData>
        </a:graphic>
      </p:graphicFrame>
      <p:sp>
        <p:nvSpPr>
          <p:cNvPr id="26" name="Text Box 302"/>
          <p:cNvSpPr txBox="1">
            <a:spLocks noChangeArrowheads="1"/>
          </p:cNvSpPr>
          <p:nvPr/>
        </p:nvSpPr>
        <p:spPr bwMode="auto">
          <a:xfrm>
            <a:off x="6153150" y="2920365"/>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published</a:t>
            </a:r>
          </a:p>
        </p:txBody>
      </p:sp>
      <p:graphicFrame>
        <p:nvGraphicFramePr>
          <p:cNvPr id="27" name="Group 510"/>
          <p:cNvGraphicFramePr>
            <a:graphicFrameLocks noGrp="1"/>
          </p:cNvGraphicFramePr>
          <p:nvPr>
            <p:extLst/>
          </p:nvPr>
        </p:nvGraphicFramePr>
        <p:xfrm>
          <a:off x="7523163" y="3195003"/>
          <a:ext cx="1319213" cy="548640"/>
        </p:xfrm>
        <a:graphic>
          <a:graphicData uri="http://schemas.openxmlformats.org/drawingml/2006/table">
            <a:tbl>
              <a:tblPr/>
              <a:tblGrid>
                <a:gridCol w="455613"/>
                <a:gridCol w="431800"/>
                <a:gridCol w="4318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err="1" smtClean="0">
                          <a:ln>
                            <a:noFill/>
                          </a:ln>
                          <a:solidFill>
                            <a:schemeClr val="bg1"/>
                          </a:solidFill>
                          <a:effectLst/>
                          <a:latin typeface="Arial" panose="020B0604020202020204" pitchFamily="34" charset="0"/>
                        </a:rPr>
                        <a:t>eID</a:t>
                      </a:r>
                      <a:endParaRPr kumimoji="0" lang="en-AU" sz="1200" b="1" i="0" u="none" strike="noStrike" cap="none" normalizeH="0" baseline="0" dirty="0" smtClean="0">
                        <a:ln>
                          <a:noFill/>
                        </a:ln>
                        <a:solidFill>
                          <a:schemeClr val="bg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sID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dID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r>
            </a:tbl>
          </a:graphicData>
        </a:graphic>
      </p:graphicFrame>
      <p:sp>
        <p:nvSpPr>
          <p:cNvPr id="28" name="Text Box 329"/>
          <p:cNvSpPr txBox="1">
            <a:spLocks noChangeArrowheads="1"/>
          </p:cNvSpPr>
          <p:nvPr/>
        </p:nvSpPr>
        <p:spPr bwMode="auto">
          <a:xfrm>
            <a:off x="7546975" y="2920365"/>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citedBy</a:t>
            </a:r>
          </a:p>
        </p:txBody>
      </p:sp>
      <p:graphicFrame>
        <p:nvGraphicFramePr>
          <p:cNvPr id="29" name="Group 511"/>
          <p:cNvGraphicFramePr>
            <a:graphicFrameLocks noGrp="1"/>
          </p:cNvGraphicFramePr>
          <p:nvPr>
            <p:extLst/>
          </p:nvPr>
        </p:nvGraphicFramePr>
        <p:xfrm>
          <a:off x="2433638" y="4815840"/>
          <a:ext cx="1319213" cy="548640"/>
        </p:xfrm>
        <a:graphic>
          <a:graphicData uri="http://schemas.openxmlformats.org/drawingml/2006/table">
            <a:tbl>
              <a:tblPr/>
              <a:tblGrid>
                <a:gridCol w="455613"/>
                <a:gridCol w="431800"/>
                <a:gridCol w="4318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err="1" smtClean="0">
                          <a:ln>
                            <a:noFill/>
                          </a:ln>
                          <a:solidFill>
                            <a:schemeClr val="bg1"/>
                          </a:solidFill>
                          <a:effectLst/>
                          <a:latin typeface="Arial" panose="020B0604020202020204" pitchFamily="34" charset="0"/>
                        </a:rPr>
                        <a:t>eID</a:t>
                      </a:r>
                      <a:endParaRPr kumimoji="0" lang="en-AU" sz="1200" b="1" i="0" u="none" strike="noStrike" cap="none" normalizeH="0" baseline="0" dirty="0" smtClean="0">
                        <a:ln>
                          <a:noFill/>
                        </a:ln>
                        <a:solidFill>
                          <a:schemeClr val="bg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sID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dID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r>
            </a:tbl>
          </a:graphicData>
        </a:graphic>
      </p:graphicFrame>
      <p:sp>
        <p:nvSpPr>
          <p:cNvPr id="30" name="Text Box 356"/>
          <p:cNvSpPr txBox="1">
            <a:spLocks noChangeArrowheads="1"/>
          </p:cNvSpPr>
          <p:nvPr/>
        </p:nvSpPr>
        <p:spPr bwMode="auto">
          <a:xfrm>
            <a:off x="2457450" y="454279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supervise</a:t>
            </a:r>
          </a:p>
        </p:txBody>
      </p:sp>
      <p:graphicFrame>
        <p:nvGraphicFramePr>
          <p:cNvPr id="31" name="Group 512"/>
          <p:cNvGraphicFramePr>
            <a:graphicFrameLocks noGrp="1"/>
          </p:cNvGraphicFramePr>
          <p:nvPr>
            <p:extLst/>
          </p:nvPr>
        </p:nvGraphicFramePr>
        <p:xfrm>
          <a:off x="706438" y="4815840"/>
          <a:ext cx="1319213" cy="548640"/>
        </p:xfrm>
        <a:graphic>
          <a:graphicData uri="http://schemas.openxmlformats.org/drawingml/2006/table">
            <a:tbl>
              <a:tblPr/>
              <a:tblGrid>
                <a:gridCol w="455613"/>
                <a:gridCol w="431800"/>
                <a:gridCol w="4318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dirty="0" err="1" smtClean="0">
                          <a:ln>
                            <a:noFill/>
                          </a:ln>
                          <a:solidFill>
                            <a:schemeClr val="bg1"/>
                          </a:solidFill>
                          <a:effectLst/>
                          <a:latin typeface="Arial" panose="020B0604020202020204" pitchFamily="34" charset="0"/>
                        </a:rPr>
                        <a:t>eID</a:t>
                      </a:r>
                      <a:endParaRPr kumimoji="0" lang="en-AU" sz="1200" b="1" i="0" u="none" strike="noStrike" cap="none" normalizeH="0" baseline="0" dirty="0" smtClean="0">
                        <a:ln>
                          <a:noFill/>
                        </a:ln>
                        <a:solidFill>
                          <a:schemeClr val="bg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sID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dID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r>
            </a:tbl>
          </a:graphicData>
        </a:graphic>
      </p:graphicFrame>
      <p:sp>
        <p:nvSpPr>
          <p:cNvPr id="32" name="Text Box 383"/>
          <p:cNvSpPr txBox="1">
            <a:spLocks noChangeArrowheads="1"/>
          </p:cNvSpPr>
          <p:nvPr/>
        </p:nvSpPr>
        <p:spPr bwMode="auto">
          <a:xfrm>
            <a:off x="730250" y="454279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know</a:t>
            </a:r>
          </a:p>
        </p:txBody>
      </p:sp>
      <p:graphicFrame>
        <p:nvGraphicFramePr>
          <p:cNvPr id="33" name="Group 523"/>
          <p:cNvGraphicFramePr>
            <a:graphicFrameLocks noGrp="1"/>
          </p:cNvGraphicFramePr>
          <p:nvPr>
            <p:extLst/>
          </p:nvPr>
        </p:nvGraphicFramePr>
        <p:xfrm>
          <a:off x="4211638" y="4587240"/>
          <a:ext cx="1895475" cy="822960"/>
        </p:xfrm>
        <a:graphic>
          <a:graphicData uri="http://schemas.openxmlformats.org/drawingml/2006/table">
            <a:tbl>
              <a:tblPr/>
              <a:tblGrid>
                <a:gridCol w="384175"/>
                <a:gridCol w="15113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Senior Researcher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Professor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r>
            </a:tbl>
          </a:graphicData>
        </a:graphic>
      </p:graphicFrame>
      <p:sp>
        <p:nvSpPr>
          <p:cNvPr id="34" name="Text Box 405"/>
          <p:cNvSpPr txBox="1">
            <a:spLocks noChangeArrowheads="1"/>
          </p:cNvSpPr>
          <p:nvPr/>
        </p:nvSpPr>
        <p:spPr bwMode="auto">
          <a:xfrm>
            <a:off x="4162426" y="4336415"/>
            <a:ext cx="1944687" cy="27463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dirty="0">
                <a:solidFill>
                  <a:prstClr val="black"/>
                </a:solidFill>
              </a:rPr>
              <a:t>title</a:t>
            </a:r>
          </a:p>
        </p:txBody>
      </p:sp>
      <p:graphicFrame>
        <p:nvGraphicFramePr>
          <p:cNvPr id="35" name="Group 525"/>
          <p:cNvGraphicFramePr>
            <a:graphicFrameLocks noGrp="1"/>
          </p:cNvGraphicFramePr>
          <p:nvPr>
            <p:extLst/>
          </p:nvPr>
        </p:nvGraphicFramePr>
        <p:xfrm>
          <a:off x="7810501" y="4003040"/>
          <a:ext cx="1031875" cy="1371600"/>
        </p:xfrm>
        <a:graphic>
          <a:graphicData uri="http://schemas.openxmlformats.org/drawingml/2006/table">
            <a:tbl>
              <a:tblPr/>
              <a:tblGrid>
                <a:gridCol w="384175"/>
                <a:gridCol w="6477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r>
            </a:tbl>
          </a:graphicData>
        </a:graphic>
      </p:graphicFrame>
      <p:sp>
        <p:nvSpPr>
          <p:cNvPr id="36" name="Text Box 426"/>
          <p:cNvSpPr txBox="1">
            <a:spLocks noChangeArrowheads="1"/>
          </p:cNvSpPr>
          <p:nvPr/>
        </p:nvSpPr>
        <p:spPr bwMode="auto">
          <a:xfrm>
            <a:off x="7762875" y="3739515"/>
            <a:ext cx="1058862" cy="27463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order</a:t>
            </a:r>
          </a:p>
        </p:txBody>
      </p:sp>
      <p:graphicFrame>
        <p:nvGraphicFramePr>
          <p:cNvPr id="37" name="Group 524"/>
          <p:cNvGraphicFramePr>
            <a:graphicFrameLocks noGrp="1"/>
          </p:cNvGraphicFramePr>
          <p:nvPr>
            <p:extLst/>
          </p:nvPr>
        </p:nvGraphicFramePr>
        <p:xfrm>
          <a:off x="6443663" y="4587240"/>
          <a:ext cx="1031875" cy="822960"/>
        </p:xfrm>
        <a:graphic>
          <a:graphicData uri="http://schemas.openxmlformats.org/drawingml/2006/table">
            <a:tbl>
              <a:tblPr/>
              <a:tblGrid>
                <a:gridCol w="384175"/>
                <a:gridCol w="647700"/>
              </a:tblGrid>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1" i="0" u="none" strike="noStrike" cap="none" normalizeH="0" baseline="0" smtClean="0">
                          <a:ln>
                            <a:noFill/>
                          </a:ln>
                          <a:solidFill>
                            <a:schemeClr val="bg1"/>
                          </a:solidFill>
                          <a:effectLst/>
                          <a:latin typeface="Arial" panose="020B0604020202020204"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61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160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AU" sz="12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r>
            </a:tbl>
          </a:graphicData>
        </a:graphic>
      </p:graphicFrame>
      <p:sp>
        <p:nvSpPr>
          <p:cNvPr id="38" name="Text Box 447"/>
          <p:cNvSpPr txBox="1">
            <a:spLocks noChangeArrowheads="1"/>
          </p:cNvSpPr>
          <p:nvPr/>
        </p:nvSpPr>
        <p:spPr bwMode="auto">
          <a:xfrm>
            <a:off x="6396038" y="4311015"/>
            <a:ext cx="1058863" cy="27463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1200" b="1">
                <a:solidFill>
                  <a:prstClr val="black"/>
                </a:solidFill>
              </a:rPr>
              <a:t>month</a:t>
            </a:r>
          </a:p>
        </p:txBody>
      </p:sp>
      <p:sp>
        <p:nvSpPr>
          <p:cNvPr id="3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143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40"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41"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136123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4" grpId="0"/>
      <p:bldP spid="26" grpId="0"/>
      <p:bldP spid="28" grpId="0"/>
      <p:bldP spid="30" grpId="0"/>
      <p:bldP spid="32" grpId="0"/>
      <p:bldP spid="34" grpId="0"/>
      <p:bldP spid="36" grpId="0"/>
      <p:bldP spid="38"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Hybrid Execution Engine: interfaces</a:t>
            </a:r>
            <a:endParaRPr lang="en-US" dirty="0"/>
          </a:p>
        </p:txBody>
      </p:sp>
      <p:sp>
        <p:nvSpPr>
          <p:cNvPr id="5" name="Rounded Rectangle 4"/>
          <p:cNvSpPr/>
          <p:nvPr/>
        </p:nvSpPr>
        <p:spPr>
          <a:xfrm>
            <a:off x="7154651" y="2214188"/>
            <a:ext cx="1778533" cy="1064208"/>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prstClr val="black"/>
              </a:solidFill>
            </a:endParaRPr>
          </a:p>
        </p:txBody>
      </p:sp>
      <p:sp>
        <p:nvSpPr>
          <p:cNvPr id="6" name="Flowchart: Magnetic Disk 5"/>
          <p:cNvSpPr/>
          <p:nvPr/>
        </p:nvSpPr>
        <p:spPr>
          <a:xfrm>
            <a:off x="7154651" y="3373204"/>
            <a:ext cx="1778532" cy="1649296"/>
          </a:xfrm>
          <a:prstGeom prst="flowChartMagneticDisk">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b="1" dirty="0">
              <a:solidFill>
                <a:prstClr val="white"/>
              </a:solidFill>
            </a:endParaRPr>
          </a:p>
        </p:txBody>
      </p:sp>
      <p:graphicFrame>
        <p:nvGraphicFramePr>
          <p:cNvPr id="7" name="Object 6"/>
          <p:cNvGraphicFramePr>
            <a:graphicFrameLocks noChangeAspect="1"/>
          </p:cNvGraphicFramePr>
          <p:nvPr>
            <p:extLst/>
          </p:nvPr>
        </p:nvGraphicFramePr>
        <p:xfrm>
          <a:off x="7476329" y="2150338"/>
          <a:ext cx="1135175" cy="1085850"/>
        </p:xfrm>
        <a:graphic>
          <a:graphicData uri="http://schemas.openxmlformats.org/presentationml/2006/ole">
            <mc:AlternateContent xmlns:mc="http://schemas.openxmlformats.org/markup-compatibility/2006">
              <mc:Choice xmlns:v="urn:schemas-microsoft-com:vml" Requires="v">
                <p:oleObj spid="_x0000_s289820" name="Visio" r:id="rId4" imgW="6609613" imgH="6560766" progId="Visio.Drawing.11">
                  <p:embed/>
                </p:oleObj>
              </mc:Choice>
              <mc:Fallback>
                <p:oleObj name="Visio" r:id="rId4" imgW="6609613" imgH="656076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6329" y="2150338"/>
                        <a:ext cx="1135175"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p:nvPicPr>
        <p:blipFill>
          <a:blip r:embed="rId6" cstate="print"/>
          <a:stretch>
            <a:fillRect/>
          </a:stretch>
        </p:blipFill>
        <p:spPr>
          <a:xfrm>
            <a:off x="7239000" y="3974468"/>
            <a:ext cx="1642550" cy="716685"/>
          </a:xfrm>
          <a:prstGeom prst="rect">
            <a:avLst/>
          </a:prstGeom>
        </p:spPr>
      </p:pic>
      <p:sp>
        <p:nvSpPr>
          <p:cNvPr id="8" name="TextBox 7"/>
          <p:cNvSpPr txBox="1"/>
          <p:nvPr/>
        </p:nvSpPr>
        <p:spPr>
          <a:xfrm>
            <a:off x="76200" y="3161358"/>
            <a:ext cx="1285884" cy="584775"/>
          </a:xfrm>
          <a:prstGeom prst="rect">
            <a:avLst/>
          </a:prstGeom>
          <a:noFill/>
        </p:spPr>
        <p:txBody>
          <a:bodyPr wrap="square" rtlCol="0">
            <a:spAutoFit/>
          </a:bodyPr>
          <a:lstStyle/>
          <a:p>
            <a:pPr algn="ctr"/>
            <a:r>
              <a:rPr lang="en-AU" sz="1600" b="1" dirty="0">
                <a:solidFill>
                  <a:prstClr val="black"/>
                </a:solidFill>
              </a:rPr>
              <a:t>G-SPARQL </a:t>
            </a:r>
          </a:p>
          <a:p>
            <a:pPr algn="ctr"/>
            <a:r>
              <a:rPr lang="en-AU" sz="1600" b="1" dirty="0">
                <a:solidFill>
                  <a:prstClr val="black"/>
                </a:solidFill>
              </a:rPr>
              <a:t>query</a:t>
            </a:r>
          </a:p>
        </p:txBody>
      </p:sp>
      <p:cxnSp>
        <p:nvCxnSpPr>
          <p:cNvPr id="11" name="Straight Arrow Connector 10"/>
          <p:cNvCxnSpPr/>
          <p:nvPr/>
        </p:nvCxnSpPr>
        <p:spPr>
          <a:xfrm flipV="1">
            <a:off x="5976874" y="2746292"/>
            <a:ext cx="1177776" cy="735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76875" y="3481732"/>
            <a:ext cx="1177777" cy="7161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943149">
            <a:off x="5821438" y="3850800"/>
            <a:ext cx="1285884" cy="584775"/>
          </a:xfrm>
          <a:prstGeom prst="rect">
            <a:avLst/>
          </a:prstGeom>
          <a:noFill/>
        </p:spPr>
        <p:txBody>
          <a:bodyPr wrap="square" rtlCol="0">
            <a:spAutoFit/>
          </a:bodyPr>
          <a:lstStyle/>
          <a:p>
            <a:pPr algn="ctr"/>
            <a:r>
              <a:rPr lang="en-AU" sz="1600" b="1" dirty="0">
                <a:solidFill>
                  <a:prstClr val="black"/>
                </a:solidFill>
              </a:rPr>
              <a:t>SQL commands</a:t>
            </a:r>
          </a:p>
        </p:txBody>
      </p:sp>
      <p:sp>
        <p:nvSpPr>
          <p:cNvPr id="14" name="TextBox 13"/>
          <p:cNvSpPr txBox="1"/>
          <p:nvPr/>
        </p:nvSpPr>
        <p:spPr>
          <a:xfrm rot="19713740">
            <a:off x="5836840" y="2502221"/>
            <a:ext cx="1285884" cy="584775"/>
          </a:xfrm>
          <a:prstGeom prst="rect">
            <a:avLst/>
          </a:prstGeom>
          <a:noFill/>
        </p:spPr>
        <p:txBody>
          <a:bodyPr wrap="square" rtlCol="0">
            <a:spAutoFit/>
          </a:bodyPr>
          <a:lstStyle/>
          <a:p>
            <a:pPr algn="ctr"/>
            <a:r>
              <a:rPr lang="en-AU" sz="1600" b="1" dirty="0">
                <a:solidFill>
                  <a:prstClr val="black"/>
                </a:solidFill>
              </a:rPr>
              <a:t>Traversal</a:t>
            </a:r>
          </a:p>
          <a:p>
            <a:pPr algn="ctr"/>
            <a:r>
              <a:rPr lang="en-AU" sz="1600" b="1" dirty="0">
                <a:solidFill>
                  <a:prstClr val="black"/>
                </a:solidFill>
              </a:rPr>
              <a:t>operations</a:t>
            </a:r>
          </a:p>
        </p:txBody>
      </p:sp>
      <p:sp>
        <p:nvSpPr>
          <p:cNvPr id="15"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144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68864510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Intermediate Language &amp; Compilation</a:t>
            </a:r>
            <a:endParaRPr lang="en-US" dirty="0"/>
          </a:p>
        </p:txBody>
      </p:sp>
      <p:sp>
        <p:nvSpPr>
          <p:cNvPr id="5" name="TextBox 4"/>
          <p:cNvSpPr txBox="1"/>
          <p:nvPr/>
        </p:nvSpPr>
        <p:spPr>
          <a:xfrm>
            <a:off x="4971034" y="3066234"/>
            <a:ext cx="1005840" cy="830997"/>
          </a:xfrm>
          <a:prstGeom prst="rect">
            <a:avLst/>
          </a:prstGeom>
          <a:noFill/>
        </p:spPr>
        <p:txBody>
          <a:bodyPr wrap="square" rtlCol="0" anchor="ctr">
            <a:spAutoFit/>
          </a:bodyPr>
          <a:lstStyle/>
          <a:p>
            <a:pPr algn="ctr"/>
            <a:r>
              <a:rPr lang="en-AU" sz="1600" b="1" dirty="0">
                <a:solidFill>
                  <a:prstClr val="black"/>
                </a:solidFill>
              </a:rPr>
              <a:t>Physical execution plan</a:t>
            </a:r>
          </a:p>
        </p:txBody>
      </p:sp>
      <p:cxnSp>
        <p:nvCxnSpPr>
          <p:cNvPr id="8" name="Straight Arrow Connector 7"/>
          <p:cNvCxnSpPr>
            <a:stCxn id="5" idx="3"/>
          </p:cNvCxnSpPr>
          <p:nvPr/>
        </p:nvCxnSpPr>
        <p:spPr>
          <a:xfrm flipV="1">
            <a:off x="5976874" y="2746292"/>
            <a:ext cx="1177776" cy="735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3"/>
          </p:cNvCxnSpPr>
          <p:nvPr/>
        </p:nvCxnSpPr>
        <p:spPr>
          <a:xfrm>
            <a:off x="5976875" y="3481732"/>
            <a:ext cx="1177777" cy="7161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943149">
            <a:off x="5821438" y="3850800"/>
            <a:ext cx="1285884" cy="584775"/>
          </a:xfrm>
          <a:prstGeom prst="rect">
            <a:avLst/>
          </a:prstGeom>
          <a:noFill/>
        </p:spPr>
        <p:txBody>
          <a:bodyPr wrap="square" rtlCol="0">
            <a:spAutoFit/>
          </a:bodyPr>
          <a:lstStyle/>
          <a:p>
            <a:pPr algn="ctr"/>
            <a:r>
              <a:rPr lang="en-AU" sz="1600" b="1" dirty="0">
                <a:solidFill>
                  <a:prstClr val="black"/>
                </a:solidFill>
              </a:rPr>
              <a:t>SQL commands</a:t>
            </a:r>
          </a:p>
        </p:txBody>
      </p:sp>
      <p:sp>
        <p:nvSpPr>
          <p:cNvPr id="11" name="TextBox 10"/>
          <p:cNvSpPr txBox="1"/>
          <p:nvPr/>
        </p:nvSpPr>
        <p:spPr>
          <a:xfrm rot="19713740">
            <a:off x="5836840" y="2502221"/>
            <a:ext cx="1285884" cy="584775"/>
          </a:xfrm>
          <a:prstGeom prst="rect">
            <a:avLst/>
          </a:prstGeom>
          <a:noFill/>
        </p:spPr>
        <p:txBody>
          <a:bodyPr wrap="square" rtlCol="0">
            <a:spAutoFit/>
          </a:bodyPr>
          <a:lstStyle/>
          <a:p>
            <a:pPr algn="ctr"/>
            <a:r>
              <a:rPr lang="en-AU" sz="1600" b="1" dirty="0">
                <a:solidFill>
                  <a:prstClr val="black"/>
                </a:solidFill>
              </a:rPr>
              <a:t>Traversal</a:t>
            </a:r>
          </a:p>
          <a:p>
            <a:pPr algn="ctr"/>
            <a:r>
              <a:rPr lang="en-AU" sz="1600" b="1" dirty="0">
                <a:solidFill>
                  <a:prstClr val="black"/>
                </a:solidFill>
              </a:rPr>
              <a:t>operations</a:t>
            </a:r>
          </a:p>
        </p:txBody>
      </p:sp>
      <p:sp>
        <p:nvSpPr>
          <p:cNvPr id="12" name="TextBox 11"/>
          <p:cNvSpPr txBox="1"/>
          <p:nvPr/>
        </p:nvSpPr>
        <p:spPr>
          <a:xfrm>
            <a:off x="76200" y="3161358"/>
            <a:ext cx="1285884" cy="584775"/>
          </a:xfrm>
          <a:prstGeom prst="rect">
            <a:avLst/>
          </a:prstGeom>
          <a:noFill/>
        </p:spPr>
        <p:txBody>
          <a:bodyPr wrap="square" rtlCol="0">
            <a:spAutoFit/>
          </a:bodyPr>
          <a:lstStyle/>
          <a:p>
            <a:pPr algn="ctr"/>
            <a:r>
              <a:rPr lang="en-AU" sz="1600" b="1" dirty="0">
                <a:solidFill>
                  <a:prstClr val="black"/>
                </a:solidFill>
              </a:rPr>
              <a:t>G-SPARQL </a:t>
            </a:r>
          </a:p>
          <a:p>
            <a:pPr algn="ctr"/>
            <a:r>
              <a:rPr lang="en-AU" sz="1600" b="1" dirty="0">
                <a:solidFill>
                  <a:prstClr val="black"/>
                </a:solidFill>
              </a:rPr>
              <a:t>query</a:t>
            </a:r>
          </a:p>
        </p:txBody>
      </p:sp>
      <p:sp>
        <p:nvSpPr>
          <p:cNvPr id="13" name="TextBox 12"/>
          <p:cNvSpPr txBox="1"/>
          <p:nvPr/>
        </p:nvSpPr>
        <p:spPr>
          <a:xfrm>
            <a:off x="2483320" y="3161358"/>
            <a:ext cx="1285884" cy="584775"/>
          </a:xfrm>
          <a:prstGeom prst="rect">
            <a:avLst/>
          </a:prstGeom>
          <a:noFill/>
        </p:spPr>
        <p:txBody>
          <a:bodyPr wrap="square" rtlCol="0">
            <a:spAutoFit/>
          </a:bodyPr>
          <a:lstStyle/>
          <a:p>
            <a:pPr algn="ctr"/>
            <a:r>
              <a:rPr lang="en-AU" sz="1600" b="1" dirty="0">
                <a:solidFill>
                  <a:prstClr val="black"/>
                </a:solidFill>
              </a:rPr>
              <a:t>Algebraic query plan</a:t>
            </a:r>
          </a:p>
        </p:txBody>
      </p:sp>
      <p:sp>
        <p:nvSpPr>
          <p:cNvPr id="14" name="Right Arrow 13"/>
          <p:cNvSpPr/>
          <p:nvPr/>
        </p:nvSpPr>
        <p:spPr>
          <a:xfrm>
            <a:off x="1219208" y="3388942"/>
            <a:ext cx="1357322" cy="192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5" name="TextBox 14"/>
          <p:cNvSpPr txBox="1"/>
          <p:nvPr/>
        </p:nvSpPr>
        <p:spPr>
          <a:xfrm>
            <a:off x="1219208" y="2718245"/>
            <a:ext cx="1285884" cy="584775"/>
          </a:xfrm>
          <a:prstGeom prst="rect">
            <a:avLst/>
          </a:prstGeom>
          <a:noFill/>
        </p:spPr>
        <p:txBody>
          <a:bodyPr wrap="square" rtlCol="0">
            <a:spAutoFit/>
          </a:bodyPr>
          <a:lstStyle/>
          <a:p>
            <a:pPr algn="ctr"/>
            <a:r>
              <a:rPr lang="en-AU" sz="1600" b="1" dirty="0">
                <a:solidFill>
                  <a:prstClr val="black"/>
                </a:solidFill>
              </a:rPr>
              <a:t>Front-end compilation</a:t>
            </a:r>
          </a:p>
        </p:txBody>
      </p:sp>
      <p:sp>
        <p:nvSpPr>
          <p:cNvPr id="16" name="Right Arrow 15"/>
          <p:cNvSpPr/>
          <p:nvPr/>
        </p:nvSpPr>
        <p:spPr>
          <a:xfrm>
            <a:off x="3648100" y="3380441"/>
            <a:ext cx="1357322" cy="222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7" name="TextBox 16"/>
          <p:cNvSpPr txBox="1"/>
          <p:nvPr/>
        </p:nvSpPr>
        <p:spPr>
          <a:xfrm>
            <a:off x="3648100" y="3603826"/>
            <a:ext cx="1285884" cy="338554"/>
          </a:xfrm>
          <a:prstGeom prst="rect">
            <a:avLst/>
          </a:prstGeom>
          <a:noFill/>
        </p:spPr>
        <p:txBody>
          <a:bodyPr wrap="square" rtlCol="0">
            <a:spAutoFit/>
          </a:bodyPr>
          <a:lstStyle/>
          <a:p>
            <a:pPr algn="ctr"/>
            <a:r>
              <a:rPr lang="en-AU" sz="1600" b="1" dirty="0">
                <a:solidFill>
                  <a:prstClr val="black"/>
                </a:solidFill>
              </a:rPr>
              <a:t>Step 2</a:t>
            </a:r>
          </a:p>
        </p:txBody>
      </p:sp>
      <p:sp>
        <p:nvSpPr>
          <p:cNvPr id="18" name="TextBox 17"/>
          <p:cNvSpPr txBox="1"/>
          <p:nvPr/>
        </p:nvSpPr>
        <p:spPr>
          <a:xfrm>
            <a:off x="3649810" y="2718245"/>
            <a:ext cx="1285884" cy="584775"/>
          </a:xfrm>
          <a:prstGeom prst="rect">
            <a:avLst/>
          </a:prstGeom>
          <a:noFill/>
        </p:spPr>
        <p:txBody>
          <a:bodyPr wrap="square" rtlCol="0">
            <a:spAutoFit/>
          </a:bodyPr>
          <a:lstStyle/>
          <a:p>
            <a:pPr algn="ctr"/>
            <a:r>
              <a:rPr lang="en-AU" sz="1600" b="1" dirty="0">
                <a:solidFill>
                  <a:prstClr val="black"/>
                </a:solidFill>
              </a:rPr>
              <a:t>Back-end compilation</a:t>
            </a:r>
          </a:p>
        </p:txBody>
      </p:sp>
      <p:sp>
        <p:nvSpPr>
          <p:cNvPr id="19" name="TextBox 18"/>
          <p:cNvSpPr txBox="1"/>
          <p:nvPr/>
        </p:nvSpPr>
        <p:spPr>
          <a:xfrm>
            <a:off x="1191278" y="3603826"/>
            <a:ext cx="1285884" cy="338554"/>
          </a:xfrm>
          <a:prstGeom prst="rect">
            <a:avLst/>
          </a:prstGeom>
          <a:noFill/>
        </p:spPr>
        <p:txBody>
          <a:bodyPr wrap="square" rtlCol="0">
            <a:spAutoFit/>
          </a:bodyPr>
          <a:lstStyle/>
          <a:p>
            <a:pPr algn="ctr"/>
            <a:r>
              <a:rPr lang="en-AU" sz="1600" b="1" dirty="0">
                <a:solidFill>
                  <a:prstClr val="black"/>
                </a:solidFill>
              </a:rPr>
              <a:t>Step 1</a:t>
            </a:r>
          </a:p>
        </p:txBody>
      </p:sp>
      <p:sp>
        <p:nvSpPr>
          <p:cNvPr id="24" name="Rounded Rectangle 23"/>
          <p:cNvSpPr/>
          <p:nvPr/>
        </p:nvSpPr>
        <p:spPr>
          <a:xfrm>
            <a:off x="7154651" y="2214188"/>
            <a:ext cx="1778533" cy="1064208"/>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prstClr val="black"/>
              </a:solidFill>
            </a:endParaRPr>
          </a:p>
        </p:txBody>
      </p:sp>
      <p:sp>
        <p:nvSpPr>
          <p:cNvPr id="25" name="Flowchart: Magnetic Disk 24"/>
          <p:cNvSpPr/>
          <p:nvPr/>
        </p:nvSpPr>
        <p:spPr>
          <a:xfrm>
            <a:off x="7154651" y="3373204"/>
            <a:ext cx="1778532" cy="1649296"/>
          </a:xfrm>
          <a:prstGeom prst="flowChartMagneticDisk">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b="1" dirty="0">
              <a:solidFill>
                <a:prstClr val="white"/>
              </a:solidFill>
            </a:endParaRPr>
          </a:p>
        </p:txBody>
      </p:sp>
      <p:graphicFrame>
        <p:nvGraphicFramePr>
          <p:cNvPr id="26" name="Object 25"/>
          <p:cNvGraphicFramePr>
            <a:graphicFrameLocks noChangeAspect="1"/>
          </p:cNvGraphicFramePr>
          <p:nvPr>
            <p:extLst/>
          </p:nvPr>
        </p:nvGraphicFramePr>
        <p:xfrm>
          <a:off x="7476329" y="2150338"/>
          <a:ext cx="1135175" cy="1085850"/>
        </p:xfrm>
        <a:graphic>
          <a:graphicData uri="http://schemas.openxmlformats.org/presentationml/2006/ole">
            <mc:AlternateContent xmlns:mc="http://schemas.openxmlformats.org/markup-compatibility/2006">
              <mc:Choice xmlns:v="urn:schemas-microsoft-com:vml" Requires="v">
                <p:oleObj spid="_x0000_s290844" name="Visio" r:id="rId4" imgW="6609613" imgH="6560766" progId="Visio.Drawing.11">
                  <p:embed/>
                </p:oleObj>
              </mc:Choice>
              <mc:Fallback>
                <p:oleObj name="Visio" r:id="rId4" imgW="6609613" imgH="656076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6329" y="2150338"/>
                        <a:ext cx="1135175"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 name="Picture 26"/>
          <p:cNvPicPr>
            <a:picLocks noChangeAspect="1"/>
          </p:cNvPicPr>
          <p:nvPr/>
        </p:nvPicPr>
        <p:blipFill>
          <a:blip r:embed="rId6" cstate="print"/>
          <a:stretch>
            <a:fillRect/>
          </a:stretch>
        </p:blipFill>
        <p:spPr>
          <a:xfrm>
            <a:off x="7239000" y="3974468"/>
            <a:ext cx="1642550" cy="716685"/>
          </a:xfrm>
          <a:prstGeom prst="rect">
            <a:avLst/>
          </a:prstGeom>
        </p:spPr>
      </p:pic>
      <p:sp>
        <p:nvSpPr>
          <p:cNvPr id="2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145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715478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sp>
        <p:nvSpPr>
          <p:cNvPr id="11" name="Oval 10"/>
          <p:cNvSpPr/>
          <p:nvPr/>
        </p:nvSpPr>
        <p:spPr>
          <a:xfrm>
            <a:off x="317762" y="1981200"/>
            <a:ext cx="685800" cy="609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12" name="Oval 11"/>
          <p:cNvSpPr/>
          <p:nvPr/>
        </p:nvSpPr>
        <p:spPr>
          <a:xfrm>
            <a:off x="317762" y="3276600"/>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14" name="Oval 13"/>
          <p:cNvSpPr/>
          <p:nvPr/>
        </p:nvSpPr>
        <p:spPr>
          <a:xfrm>
            <a:off x="1841762" y="1981200"/>
            <a:ext cx="685800" cy="6096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15" name="Oval 14"/>
          <p:cNvSpPr/>
          <p:nvPr/>
        </p:nvSpPr>
        <p:spPr>
          <a:xfrm>
            <a:off x="1841762" y="3276600"/>
            <a:ext cx="685800" cy="6096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17" name="Freeform 16"/>
          <p:cNvSpPr/>
          <p:nvPr/>
        </p:nvSpPr>
        <p:spPr>
          <a:xfrm>
            <a:off x="774961" y="1722121"/>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rgbClr val="FF000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984805" y="2230902"/>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61248" y="2596662"/>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956670" y="2441917"/>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844128" y="2526323"/>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rgbClr val="FF000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900399" y="2554458"/>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984805" y="3665806"/>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222762" y="2573216"/>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026" name="Object 2"/>
          <p:cNvGraphicFramePr>
            <a:graphicFrameLocks noChangeAspect="1"/>
          </p:cNvGraphicFramePr>
          <p:nvPr/>
        </p:nvGraphicFramePr>
        <p:xfrm>
          <a:off x="4267200" y="1600200"/>
          <a:ext cx="4114800" cy="1143000"/>
        </p:xfrm>
        <a:graphic>
          <a:graphicData uri="http://schemas.openxmlformats.org/presentationml/2006/ole">
            <mc:AlternateContent xmlns:mc="http://schemas.openxmlformats.org/markup-compatibility/2006">
              <mc:Choice xmlns:v="urn:schemas-microsoft-com:vml" Requires="v">
                <p:oleObj spid="_x0000_s8223"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0020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Table 29"/>
          <p:cNvGraphicFramePr>
            <a:graphicFrameLocks noGrp="1"/>
          </p:cNvGraphicFramePr>
          <p:nvPr/>
        </p:nvGraphicFramePr>
        <p:xfrm>
          <a:off x="3048000" y="3505200"/>
          <a:ext cx="2743199" cy="1854200"/>
        </p:xfrm>
        <a:graphic>
          <a:graphicData uri="http://schemas.openxmlformats.org/drawingml/2006/table">
            <a:tbl>
              <a:tblPr firstRow="1" bandRow="1">
                <a:tableStyleId>{616DA210-FB5B-4158-B5E0-FEB733F419BA}</a:tableStyleId>
              </a:tblPr>
              <a:tblGrid>
                <a:gridCol w="815545"/>
                <a:gridCol w="963827"/>
                <a:gridCol w="963827"/>
              </a:tblGrid>
              <a:tr h="370840">
                <a:tc>
                  <a:txBody>
                    <a:bodyPr/>
                    <a:lstStyle/>
                    <a:p>
                      <a:pPr algn="ctr"/>
                      <a:endParaRPr lang="en-US" dirty="0"/>
                    </a:p>
                  </a:txBody>
                  <a:tcPr/>
                </a:tc>
                <a:tc>
                  <a:txBody>
                    <a:bodyPr/>
                    <a:lstStyle/>
                    <a:p>
                      <a:pPr algn="ctr"/>
                      <a:r>
                        <a:rPr lang="en-US" dirty="0" smtClean="0"/>
                        <a:t>K=0</a:t>
                      </a:r>
                      <a:endParaRPr lang="en-US" dirty="0"/>
                    </a:p>
                  </a:txBody>
                  <a:tcPr/>
                </a:tc>
                <a:tc>
                  <a:txBody>
                    <a:bodyPr/>
                    <a:lstStyle/>
                    <a:p>
                      <a:pPr algn="ctr"/>
                      <a:r>
                        <a:rPr lang="en-US" dirty="0" smtClean="0"/>
                        <a:t>K=1</a:t>
                      </a:r>
                      <a:endParaRPr lang="en-US" dirty="0"/>
                    </a:p>
                  </a:txBody>
                  <a:tcPr/>
                </a:tc>
              </a:tr>
              <a:tr h="370840">
                <a:tc>
                  <a:txBody>
                    <a:bodyPr/>
                    <a:lstStyle/>
                    <a:p>
                      <a:pPr algn="ctr"/>
                      <a:r>
                        <a:rPr lang="en-US" b="1" dirty="0" smtClean="0"/>
                        <a:t>PR(V</a:t>
                      </a:r>
                      <a:r>
                        <a:rPr lang="en-US" b="1" baseline="-25000" dirty="0" smtClean="0"/>
                        <a:t>1</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0.37</a:t>
                      </a:r>
                      <a:endParaRPr lang="en-US" sz="2400" b="1" dirty="0">
                        <a:solidFill>
                          <a:srgbClr val="FF0000"/>
                        </a:solidFill>
                      </a:endParaRPr>
                    </a:p>
                  </a:txBody>
                  <a:tcPr/>
                </a:tc>
              </a:tr>
              <a:tr h="370840">
                <a:tc>
                  <a:txBody>
                    <a:bodyPr/>
                    <a:lstStyle/>
                    <a:p>
                      <a:pPr algn="ctr"/>
                      <a:r>
                        <a:rPr lang="en-US" b="1" dirty="0" smtClean="0"/>
                        <a:t>PR(V</a:t>
                      </a:r>
                      <a:r>
                        <a:rPr lang="en-US" b="1" baseline="-25000" dirty="0" smtClean="0"/>
                        <a:t>2</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endParaRPr lang="en-US" b="1" dirty="0"/>
                    </a:p>
                  </a:txBody>
                  <a:tcPr/>
                </a:tc>
              </a:tr>
              <a:tr h="370840">
                <a:tc>
                  <a:txBody>
                    <a:bodyPr/>
                    <a:lstStyle/>
                    <a:p>
                      <a:pPr algn="ctr"/>
                      <a:r>
                        <a:rPr lang="en-US" b="1" dirty="0" smtClean="0"/>
                        <a:t>PR(V</a:t>
                      </a:r>
                      <a:r>
                        <a:rPr lang="en-US" b="1" baseline="-25000" dirty="0" smtClean="0"/>
                        <a:t>3</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endParaRPr lang="en-US" b="1" dirty="0"/>
                    </a:p>
                  </a:txBody>
                  <a:tcPr/>
                </a:tc>
              </a:tr>
              <a:tr h="370840">
                <a:tc>
                  <a:txBody>
                    <a:bodyPr/>
                    <a:lstStyle/>
                    <a:p>
                      <a:pPr algn="ctr"/>
                      <a:r>
                        <a:rPr lang="en-US" b="1" dirty="0" smtClean="0"/>
                        <a:t>PR(V</a:t>
                      </a:r>
                      <a:r>
                        <a:rPr lang="en-US" b="1" baseline="-25000" dirty="0" smtClean="0"/>
                        <a:t>4</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endParaRPr lang="en-US" b="1" dirty="0"/>
                    </a:p>
                  </a:txBody>
                  <a:tcPr/>
                </a:tc>
              </a:tr>
            </a:tbl>
          </a:graphicData>
        </a:graphic>
      </p:graphicFrame>
      <p:sp>
        <p:nvSpPr>
          <p:cNvPr id="25" name="TextBox 24"/>
          <p:cNvSpPr txBox="1"/>
          <p:nvPr/>
        </p:nvSpPr>
        <p:spPr>
          <a:xfrm>
            <a:off x="1155962" y="1371600"/>
            <a:ext cx="593432" cy="369332"/>
          </a:xfrm>
          <a:prstGeom prst="rect">
            <a:avLst/>
          </a:prstGeom>
          <a:noFill/>
        </p:spPr>
        <p:txBody>
          <a:bodyPr wrap="none" rtlCol="0">
            <a:spAutoFit/>
          </a:bodyPr>
          <a:lstStyle/>
          <a:p>
            <a:r>
              <a:rPr lang="en-US" b="1" dirty="0" smtClean="0">
                <a:solidFill>
                  <a:srgbClr val="FF0000"/>
                </a:solidFill>
              </a:rPr>
              <a:t>0.25</a:t>
            </a:r>
            <a:endParaRPr lang="en-US" b="1" dirty="0">
              <a:solidFill>
                <a:srgbClr val="FF0000"/>
              </a:solidFill>
            </a:endParaRPr>
          </a:p>
        </p:txBody>
      </p:sp>
      <p:sp>
        <p:nvSpPr>
          <p:cNvPr id="26" name="TextBox 25"/>
          <p:cNvSpPr txBox="1"/>
          <p:nvPr/>
        </p:nvSpPr>
        <p:spPr>
          <a:xfrm>
            <a:off x="2298962" y="2754868"/>
            <a:ext cx="596638" cy="369332"/>
          </a:xfrm>
          <a:prstGeom prst="rect">
            <a:avLst/>
          </a:prstGeom>
          <a:noFill/>
        </p:spPr>
        <p:txBody>
          <a:bodyPr wrap="none" rtlCol="0">
            <a:spAutoFit/>
          </a:bodyPr>
          <a:lstStyle/>
          <a:p>
            <a:r>
              <a:rPr lang="en-US" b="1" dirty="0" smtClean="0">
                <a:solidFill>
                  <a:srgbClr val="FF0000"/>
                </a:solidFill>
              </a:rPr>
              <a:t>0.12</a:t>
            </a:r>
            <a:endParaRPr lang="en-US" b="1" dirty="0">
              <a:solidFill>
                <a:srgbClr val="FF0000"/>
              </a:solidFill>
            </a:endParaRPr>
          </a:p>
        </p:txBody>
      </p:sp>
      <p:sp>
        <p:nvSpPr>
          <p:cNvPr id="28" name="TextBox 27"/>
          <p:cNvSpPr txBox="1"/>
          <p:nvPr/>
        </p:nvSpPr>
        <p:spPr>
          <a:xfrm>
            <a:off x="1232162" y="3059668"/>
            <a:ext cx="596638" cy="369332"/>
          </a:xfrm>
          <a:prstGeom prst="rect">
            <a:avLst/>
          </a:prstGeom>
          <a:noFill/>
        </p:spPr>
        <p:txBody>
          <a:bodyPr wrap="none" rtlCol="0">
            <a:spAutoFit/>
          </a:bodyPr>
          <a:lstStyle/>
          <a:p>
            <a:r>
              <a:rPr lang="en-US" b="1" dirty="0" smtClean="0">
                <a:solidFill>
                  <a:srgbClr val="FF0000"/>
                </a:solidFill>
              </a:rPr>
              <a:t>0.12</a:t>
            </a:r>
            <a:endParaRPr lang="en-US" b="1" dirty="0">
              <a:solidFill>
                <a:srgbClr val="FF0000"/>
              </a:solidFill>
            </a:endParaRPr>
          </a:p>
        </p:txBody>
      </p:sp>
      <p:sp>
        <p:nvSpPr>
          <p:cNvPr id="2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Trebuchet MS"/>
              </a:rPr>
              <a:t>16/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Intermediate Language</a:t>
            </a:r>
            <a:endParaRPr lang="en-US" dirty="0"/>
          </a:p>
        </p:txBody>
      </p:sp>
      <p:sp>
        <p:nvSpPr>
          <p:cNvPr id="3" name="Content Placeholder 2"/>
          <p:cNvSpPr>
            <a:spLocks noGrp="1"/>
          </p:cNvSpPr>
          <p:nvPr>
            <p:ph idx="1"/>
          </p:nvPr>
        </p:nvSpPr>
        <p:spPr>
          <a:xfrm>
            <a:off x="457200" y="1714500"/>
            <a:ext cx="8229600" cy="3371850"/>
          </a:xfrm>
          <a:ln>
            <a:noFill/>
          </a:ln>
        </p:spPr>
        <p:txBody>
          <a:bodyPr>
            <a:normAutofit lnSpcReduction="10000"/>
          </a:bodyPr>
          <a:lstStyle/>
          <a:p>
            <a:pPr marL="114300" lvl="1"/>
            <a:r>
              <a:rPr lang="en-US" dirty="0" smtClean="0"/>
              <a:t>Objective</a:t>
            </a:r>
          </a:p>
          <a:p>
            <a:pPr marL="480060" lvl="2"/>
            <a:r>
              <a:rPr lang="en-US" dirty="0" smtClean="0"/>
              <a:t>Generate query plan and chop it</a:t>
            </a:r>
          </a:p>
          <a:p>
            <a:pPr marL="937260" lvl="3"/>
            <a:r>
              <a:rPr lang="en-US" dirty="0"/>
              <a:t>Reachability part -&gt; </a:t>
            </a:r>
            <a:r>
              <a:rPr lang="en-US" dirty="0" smtClean="0"/>
              <a:t>main-memory algorithms on </a:t>
            </a:r>
            <a:r>
              <a:rPr lang="en-US" dirty="0"/>
              <a:t>topology</a:t>
            </a:r>
          </a:p>
          <a:p>
            <a:pPr marL="937260" lvl="3"/>
            <a:r>
              <a:rPr lang="en-US" dirty="0" smtClean="0"/>
              <a:t>Pattern matching part -&gt; relational database</a:t>
            </a:r>
          </a:p>
          <a:p>
            <a:pPr marL="480060" lvl="2"/>
            <a:r>
              <a:rPr lang="en-US" dirty="0" smtClean="0"/>
              <a:t>Optimizations</a:t>
            </a:r>
          </a:p>
          <a:p>
            <a:pPr marL="114300" lvl="1"/>
            <a:r>
              <a:rPr lang="en-US" dirty="0" smtClean="0"/>
              <a:t>Features</a:t>
            </a:r>
          </a:p>
          <a:p>
            <a:pPr marL="480060" lvl="2"/>
            <a:r>
              <a:rPr lang="en-US" dirty="0" smtClean="0"/>
              <a:t>Independent of execution engine and graph representation</a:t>
            </a:r>
          </a:p>
          <a:p>
            <a:pPr marL="480060" lvl="2"/>
            <a:r>
              <a:rPr lang="en-US" dirty="0" smtClean="0"/>
              <a:t>Algebraic query plan</a:t>
            </a:r>
          </a:p>
        </p:txBody>
      </p:sp>
      <p:sp>
        <p:nvSpPr>
          <p:cNvPr id="5"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146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59667955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G-SPARQL Algebra</a:t>
            </a:r>
            <a:endParaRPr lang="en-US" dirty="0"/>
          </a:p>
        </p:txBody>
      </p:sp>
      <p:sp>
        <p:nvSpPr>
          <p:cNvPr id="3" name="Content Placeholder 2"/>
          <p:cNvSpPr>
            <a:spLocks noGrp="1"/>
          </p:cNvSpPr>
          <p:nvPr>
            <p:ph idx="1"/>
          </p:nvPr>
        </p:nvSpPr>
        <p:spPr>
          <a:xfrm>
            <a:off x="457200" y="1714500"/>
            <a:ext cx="8229600" cy="3371850"/>
          </a:xfrm>
          <a:ln>
            <a:noFill/>
          </a:ln>
        </p:spPr>
        <p:txBody>
          <a:bodyPr>
            <a:normAutofit/>
          </a:bodyPr>
          <a:lstStyle/>
          <a:p>
            <a:pPr marL="114300" lvl="1"/>
            <a:r>
              <a:rPr lang="en-US" dirty="0" smtClean="0"/>
              <a:t>Variant of “Tuple Algebra”</a:t>
            </a:r>
          </a:p>
          <a:p>
            <a:pPr marL="114300" lvl="1"/>
            <a:r>
              <a:rPr lang="en-US" dirty="0" smtClean="0"/>
              <a:t>Algebra details</a:t>
            </a:r>
          </a:p>
          <a:p>
            <a:pPr marL="480060" lvl="2"/>
            <a:r>
              <a:rPr lang="en-US" dirty="0" smtClean="0"/>
              <a:t>Data: tuples</a:t>
            </a:r>
          </a:p>
          <a:p>
            <a:pPr marL="937260" lvl="3"/>
            <a:r>
              <a:rPr lang="en-US" dirty="0" smtClean="0"/>
              <a:t>Sets of nodes, edges, paths.</a:t>
            </a:r>
          </a:p>
          <a:p>
            <a:pPr marL="480060" lvl="2"/>
            <a:r>
              <a:rPr lang="en-US" dirty="0" smtClean="0"/>
              <a:t>Operators</a:t>
            </a:r>
          </a:p>
          <a:p>
            <a:pPr marL="937260" lvl="3"/>
            <a:r>
              <a:rPr lang="en-US" dirty="0" smtClean="0"/>
              <a:t>Relational: select, project, join</a:t>
            </a:r>
          </a:p>
          <a:p>
            <a:pPr marL="937260" lvl="3"/>
            <a:r>
              <a:rPr lang="en-US" dirty="0" smtClean="0"/>
              <a:t>Graph specific: node</a:t>
            </a:r>
            <a:r>
              <a:rPr lang="en-US" dirty="0"/>
              <a:t> </a:t>
            </a:r>
            <a:r>
              <a:rPr lang="en-US" dirty="0" smtClean="0"/>
              <a:t>and edge attributes, adjacency</a:t>
            </a:r>
          </a:p>
          <a:p>
            <a:pPr marL="937260" lvl="3"/>
            <a:r>
              <a:rPr lang="en-US" dirty="0" smtClean="0"/>
              <a:t>Path operators</a:t>
            </a:r>
          </a:p>
        </p:txBody>
      </p:sp>
      <p:sp>
        <p:nvSpPr>
          <p:cNvPr id="5"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147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6"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7"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58612633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srcRect t="7143" b="35307"/>
          <a:stretch/>
        </p:blipFill>
        <p:spPr>
          <a:xfrm>
            <a:off x="1533440" y="857250"/>
            <a:ext cx="7610560" cy="3105150"/>
          </a:xfrm>
          <a:prstGeom prst="rect">
            <a:avLst/>
          </a:prstGeom>
        </p:spPr>
      </p:pic>
      <p:sp>
        <p:nvSpPr>
          <p:cNvPr id="2" name="Rectangle 1"/>
          <p:cNvSpPr/>
          <p:nvPr/>
        </p:nvSpPr>
        <p:spPr>
          <a:xfrm>
            <a:off x="0" y="1981200"/>
            <a:ext cx="153344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Relational</a:t>
            </a:r>
          </a:p>
        </p:txBody>
      </p:sp>
      <p:pic>
        <p:nvPicPr>
          <p:cNvPr id="3" name="Picture 2"/>
          <p:cNvPicPr>
            <a:picLocks noChangeAspect="1"/>
          </p:cNvPicPr>
          <p:nvPr/>
        </p:nvPicPr>
        <p:blipFill>
          <a:blip r:embed="rId4" cstate="print"/>
          <a:stretch>
            <a:fillRect/>
          </a:stretch>
        </p:blipFill>
        <p:spPr>
          <a:xfrm>
            <a:off x="4024" y="4267201"/>
            <a:ext cx="9139976" cy="1032113"/>
          </a:xfrm>
          <a:prstGeom prst="rect">
            <a:avLst/>
          </a:prstGeom>
        </p:spPr>
      </p:pic>
      <p:sp>
        <p:nvSpPr>
          <p:cNvPr id="7"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148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418259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srcRect t="63281"/>
          <a:stretch/>
        </p:blipFill>
        <p:spPr>
          <a:xfrm>
            <a:off x="1533440" y="4038600"/>
            <a:ext cx="7610560" cy="1981200"/>
          </a:xfrm>
          <a:prstGeom prst="rect">
            <a:avLst/>
          </a:prstGeom>
        </p:spPr>
      </p:pic>
      <p:pic>
        <p:nvPicPr>
          <p:cNvPr id="7" name="Picture 6"/>
          <p:cNvPicPr>
            <a:picLocks noChangeAspect="1"/>
          </p:cNvPicPr>
          <p:nvPr/>
        </p:nvPicPr>
        <p:blipFill rotWithShape="1">
          <a:blip r:embed="rId3" cstate="print"/>
          <a:srcRect t="7143" b="35307"/>
          <a:stretch/>
        </p:blipFill>
        <p:spPr>
          <a:xfrm>
            <a:off x="1533440" y="857250"/>
            <a:ext cx="7610560" cy="3105150"/>
          </a:xfrm>
          <a:prstGeom prst="rect">
            <a:avLst/>
          </a:prstGeom>
        </p:spPr>
      </p:pic>
      <p:sp>
        <p:nvSpPr>
          <p:cNvPr id="5" name="Rectangle 4"/>
          <p:cNvSpPr/>
          <p:nvPr/>
        </p:nvSpPr>
        <p:spPr>
          <a:xfrm>
            <a:off x="0" y="1981200"/>
            <a:ext cx="153344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Relational</a:t>
            </a:r>
          </a:p>
        </p:txBody>
      </p:sp>
      <p:sp>
        <p:nvSpPr>
          <p:cNvPr id="8" name="Rectangle 7"/>
          <p:cNvSpPr/>
          <p:nvPr/>
        </p:nvSpPr>
        <p:spPr>
          <a:xfrm>
            <a:off x="0" y="4572000"/>
            <a:ext cx="153344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NOT Relational</a:t>
            </a:r>
          </a:p>
        </p:txBody>
      </p:sp>
      <p:sp>
        <p:nvSpPr>
          <p:cNvPr id="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149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22617588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Front-end Compilation (Step 1)</a:t>
            </a:r>
            <a:endParaRPr lang="en-US" dirty="0"/>
          </a:p>
        </p:txBody>
      </p:sp>
      <p:sp>
        <p:nvSpPr>
          <p:cNvPr id="3" name="Content Placeholder 2"/>
          <p:cNvSpPr>
            <a:spLocks noGrp="1"/>
          </p:cNvSpPr>
          <p:nvPr>
            <p:ph idx="1"/>
          </p:nvPr>
        </p:nvSpPr>
        <p:spPr>
          <a:xfrm>
            <a:off x="457200" y="1714500"/>
            <a:ext cx="8229600" cy="3371850"/>
          </a:xfrm>
          <a:ln>
            <a:noFill/>
          </a:ln>
        </p:spPr>
        <p:txBody>
          <a:bodyPr>
            <a:normAutofit fontScale="92500" lnSpcReduction="20000"/>
          </a:bodyPr>
          <a:lstStyle/>
          <a:p>
            <a:pPr marL="114300" lvl="1"/>
            <a:r>
              <a:rPr lang="en-US" dirty="0" smtClean="0"/>
              <a:t>Input</a:t>
            </a:r>
          </a:p>
          <a:p>
            <a:pPr marL="480060" lvl="2"/>
            <a:r>
              <a:rPr lang="en-US" dirty="0" smtClean="0"/>
              <a:t>G-SPARQL query</a:t>
            </a:r>
          </a:p>
          <a:p>
            <a:pPr marL="114300" lvl="1"/>
            <a:r>
              <a:rPr lang="en-US" dirty="0" smtClean="0"/>
              <a:t>Output</a:t>
            </a:r>
          </a:p>
          <a:p>
            <a:pPr marL="480060" lvl="2"/>
            <a:r>
              <a:rPr lang="en-US" dirty="0" smtClean="0"/>
              <a:t>Algebraic query plan</a:t>
            </a:r>
          </a:p>
          <a:p>
            <a:pPr marL="114300" lvl="1"/>
            <a:r>
              <a:rPr lang="en-US" dirty="0" smtClean="0"/>
              <a:t>Technique</a:t>
            </a:r>
          </a:p>
          <a:p>
            <a:pPr marL="480060" lvl="2"/>
            <a:r>
              <a:rPr lang="en-US" dirty="0" smtClean="0"/>
              <a:t>Map</a:t>
            </a:r>
          </a:p>
          <a:p>
            <a:pPr marL="937260" lvl="3"/>
            <a:r>
              <a:rPr lang="en-US" dirty="0" smtClean="0"/>
              <a:t>from triple patterns</a:t>
            </a:r>
          </a:p>
          <a:p>
            <a:pPr marL="937260" lvl="3"/>
            <a:r>
              <a:rPr lang="en-US" dirty="0" smtClean="0"/>
              <a:t>To G-SPARQL operators</a:t>
            </a:r>
          </a:p>
          <a:p>
            <a:pPr marL="480060" lvl="2"/>
            <a:r>
              <a:rPr lang="en-US" dirty="0" smtClean="0"/>
              <a:t>Use inference rules</a:t>
            </a:r>
          </a:p>
        </p:txBody>
      </p:sp>
      <p:sp>
        <p:nvSpPr>
          <p:cNvPr id="5"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53416930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Front-end Compilation: Optimizations</a:t>
            </a:r>
            <a:endParaRPr lang="en-US" dirty="0"/>
          </a:p>
        </p:txBody>
      </p:sp>
      <p:sp>
        <p:nvSpPr>
          <p:cNvPr id="3" name="Content Placeholder 2"/>
          <p:cNvSpPr>
            <a:spLocks noGrp="1"/>
          </p:cNvSpPr>
          <p:nvPr>
            <p:ph idx="1"/>
          </p:nvPr>
        </p:nvSpPr>
        <p:spPr>
          <a:xfrm>
            <a:off x="457200" y="1714500"/>
            <a:ext cx="8229600" cy="3894137"/>
          </a:xfrm>
          <a:ln>
            <a:noFill/>
          </a:ln>
        </p:spPr>
        <p:txBody>
          <a:bodyPr>
            <a:normAutofit lnSpcReduction="10000"/>
          </a:bodyPr>
          <a:lstStyle/>
          <a:p>
            <a:pPr marL="114300" lvl="1"/>
            <a:r>
              <a:rPr lang="en-US" dirty="0" smtClean="0"/>
              <a:t>Objective</a:t>
            </a:r>
          </a:p>
          <a:p>
            <a:pPr marL="480060" lvl="2"/>
            <a:r>
              <a:rPr lang="en-US" dirty="0" smtClean="0"/>
              <a:t>Delay execution of traversal operations</a:t>
            </a:r>
          </a:p>
          <a:p>
            <a:pPr marL="114300" lvl="1"/>
            <a:r>
              <a:rPr lang="en-US" dirty="0" smtClean="0"/>
              <a:t>Technique</a:t>
            </a:r>
          </a:p>
          <a:p>
            <a:pPr marL="480060" lvl="2"/>
            <a:r>
              <a:rPr lang="en-US" dirty="0" smtClean="0"/>
              <a:t>Order triple patterns, based on restrictiveness</a:t>
            </a:r>
          </a:p>
          <a:p>
            <a:pPr marL="114300" lvl="1"/>
            <a:r>
              <a:rPr lang="en-US" dirty="0" smtClean="0"/>
              <a:t>Heuristics</a:t>
            </a:r>
          </a:p>
          <a:p>
            <a:pPr marL="480060" lvl="2"/>
            <a:r>
              <a:rPr lang="en-US" dirty="0" smtClean="0"/>
              <a:t>Triple pattern P1 is more restrictive than P2</a:t>
            </a:r>
          </a:p>
          <a:p>
            <a:pPr marL="1051560" lvl="3" indent="-342900">
              <a:buFont typeface="+mj-lt"/>
              <a:buAutoNum type="arabicPeriod"/>
            </a:pPr>
            <a:r>
              <a:rPr lang="en-US" dirty="0" smtClean="0"/>
              <a:t>P1 has fewer path variables than P2</a:t>
            </a:r>
          </a:p>
          <a:p>
            <a:pPr marL="1051560" lvl="3" indent="-342900">
              <a:buFont typeface="+mj-lt"/>
              <a:buAutoNum type="arabicPeriod"/>
            </a:pPr>
            <a:r>
              <a:rPr lang="en-US" dirty="0" smtClean="0"/>
              <a:t>P1 has fewer variables than P2</a:t>
            </a:r>
          </a:p>
          <a:p>
            <a:pPr marL="1051560" lvl="3" indent="-342900">
              <a:buFont typeface="+mj-lt"/>
              <a:buAutoNum type="arabicPeriod"/>
            </a:pPr>
            <a:r>
              <a:rPr lang="en-US" dirty="0" smtClean="0"/>
              <a:t>P1’s variables have more filter statements than P2’s variables</a:t>
            </a:r>
          </a:p>
        </p:txBody>
      </p:sp>
      <p:sp>
        <p:nvSpPr>
          <p:cNvPr id="5"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160291692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Back-end Compilation (Step 2)</a:t>
            </a:r>
            <a:endParaRPr lang="en-US" dirty="0"/>
          </a:p>
        </p:txBody>
      </p:sp>
      <p:sp>
        <p:nvSpPr>
          <p:cNvPr id="3" name="Content Placeholder 2"/>
          <p:cNvSpPr>
            <a:spLocks noGrp="1"/>
          </p:cNvSpPr>
          <p:nvPr>
            <p:ph idx="1"/>
          </p:nvPr>
        </p:nvSpPr>
        <p:spPr>
          <a:xfrm>
            <a:off x="457200" y="1714500"/>
            <a:ext cx="8229600" cy="4152900"/>
          </a:xfrm>
          <a:ln>
            <a:noFill/>
          </a:ln>
        </p:spPr>
        <p:txBody>
          <a:bodyPr>
            <a:normAutofit fontScale="92500" lnSpcReduction="20000"/>
          </a:bodyPr>
          <a:lstStyle/>
          <a:p>
            <a:pPr marL="114300" lvl="1"/>
            <a:r>
              <a:rPr lang="en-US" dirty="0" smtClean="0"/>
              <a:t>Input</a:t>
            </a:r>
          </a:p>
          <a:p>
            <a:pPr marL="480060" lvl="2"/>
            <a:r>
              <a:rPr lang="en-US" dirty="0" smtClean="0"/>
              <a:t>G-SPARQL algebraic plan</a:t>
            </a:r>
          </a:p>
          <a:p>
            <a:pPr marL="114300" lvl="1"/>
            <a:r>
              <a:rPr lang="en-US" dirty="0" smtClean="0"/>
              <a:t>Output</a:t>
            </a:r>
          </a:p>
          <a:p>
            <a:pPr marL="480060" lvl="2"/>
            <a:r>
              <a:rPr lang="en-US" dirty="0" smtClean="0"/>
              <a:t>SQL commands</a:t>
            </a:r>
          </a:p>
          <a:p>
            <a:pPr marL="480060" lvl="2"/>
            <a:r>
              <a:rPr lang="en-US" dirty="0" smtClean="0"/>
              <a:t>Traversal operations</a:t>
            </a:r>
          </a:p>
          <a:p>
            <a:pPr marL="114300" lvl="1"/>
            <a:r>
              <a:rPr lang="en-US" dirty="0" smtClean="0"/>
              <a:t>Technique</a:t>
            </a:r>
          </a:p>
          <a:p>
            <a:pPr marL="480060" lvl="2"/>
            <a:r>
              <a:rPr lang="en-US" dirty="0" smtClean="0"/>
              <a:t>Substitute G-SPARLQ relational operators with SPJ</a:t>
            </a:r>
          </a:p>
          <a:p>
            <a:pPr marL="480060" lvl="2"/>
            <a:r>
              <a:rPr lang="en-US" dirty="0" smtClean="0"/>
              <a:t>Traverse </a:t>
            </a:r>
          </a:p>
          <a:p>
            <a:pPr marL="937260" lvl="3"/>
            <a:r>
              <a:rPr lang="en-US" dirty="0" smtClean="0"/>
              <a:t>Bottom up</a:t>
            </a:r>
          </a:p>
          <a:p>
            <a:pPr marL="937260" lvl="3"/>
            <a:r>
              <a:rPr lang="en-US" dirty="0" smtClean="0"/>
              <a:t>Stop when reaching root or reaching non-relational operator</a:t>
            </a:r>
          </a:p>
          <a:p>
            <a:pPr marL="937260" lvl="3"/>
            <a:r>
              <a:rPr lang="en-US" dirty="0" smtClean="0"/>
              <a:t>Transform relational algebra to SQL commands </a:t>
            </a:r>
          </a:p>
          <a:p>
            <a:pPr marL="480060" lvl="2"/>
            <a:r>
              <a:rPr lang="en-US" dirty="0" smtClean="0"/>
              <a:t>Send non-relational commands to main memory algorithms</a:t>
            </a:r>
          </a:p>
        </p:txBody>
      </p:sp>
      <p:sp>
        <p:nvSpPr>
          <p:cNvPr id="5"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84199918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Back-end Compilation: Optimizations</a:t>
            </a:r>
            <a:endParaRPr lang="en-US" dirty="0"/>
          </a:p>
        </p:txBody>
      </p:sp>
      <p:sp>
        <p:nvSpPr>
          <p:cNvPr id="3" name="Content Placeholder 2"/>
          <p:cNvSpPr>
            <a:spLocks noGrp="1"/>
          </p:cNvSpPr>
          <p:nvPr>
            <p:ph idx="1"/>
          </p:nvPr>
        </p:nvSpPr>
        <p:spPr>
          <a:xfrm>
            <a:off x="457200" y="1714500"/>
            <a:ext cx="8229600" cy="3371850"/>
          </a:xfrm>
          <a:ln>
            <a:noFill/>
          </a:ln>
        </p:spPr>
        <p:txBody>
          <a:bodyPr>
            <a:normAutofit/>
          </a:bodyPr>
          <a:lstStyle/>
          <a:p>
            <a:pPr marL="114300" lvl="1"/>
            <a:r>
              <a:rPr lang="en-US" dirty="0" smtClean="0"/>
              <a:t>Optimize </a:t>
            </a:r>
            <a:r>
              <a:rPr lang="en-US" dirty="0"/>
              <a:t>a fragment </a:t>
            </a:r>
            <a:r>
              <a:rPr lang="en-US" dirty="0" smtClean="0"/>
              <a:t>of query plan</a:t>
            </a:r>
          </a:p>
          <a:p>
            <a:pPr marL="480060" lvl="2"/>
            <a:r>
              <a:rPr lang="en-US" dirty="0" smtClean="0"/>
              <a:t>Before generating SQL command</a:t>
            </a:r>
          </a:p>
          <a:p>
            <a:pPr marL="114300" lvl="1"/>
            <a:r>
              <a:rPr lang="en-US" dirty="0" smtClean="0"/>
              <a:t>All </a:t>
            </a:r>
            <a:r>
              <a:rPr lang="en-US" dirty="0"/>
              <a:t>operators are </a:t>
            </a:r>
            <a:r>
              <a:rPr lang="en-US" dirty="0" smtClean="0"/>
              <a:t>Select/Project/Join</a:t>
            </a:r>
          </a:p>
          <a:p>
            <a:pPr marL="114300" lvl="1"/>
            <a:r>
              <a:rPr lang="en-US" dirty="0" smtClean="0"/>
              <a:t>Apply standard techniques</a:t>
            </a:r>
          </a:p>
          <a:p>
            <a:pPr marL="480060" lvl="2"/>
            <a:r>
              <a:rPr lang="en-US" dirty="0" smtClean="0"/>
              <a:t>For example pushing selection</a:t>
            </a:r>
          </a:p>
        </p:txBody>
      </p:sp>
      <p:sp>
        <p:nvSpPr>
          <p:cNvPr id="5"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35921928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Query Plan</a:t>
            </a:r>
            <a:endParaRPr lang="en-US" dirty="0"/>
          </a:p>
        </p:txBody>
      </p:sp>
      <p:pic>
        <p:nvPicPr>
          <p:cNvPr id="5" name="Picture 4"/>
          <p:cNvPicPr>
            <a:picLocks noChangeAspect="1"/>
          </p:cNvPicPr>
          <p:nvPr/>
        </p:nvPicPr>
        <p:blipFill>
          <a:blip r:embed="rId3" cstate="print"/>
          <a:stretch>
            <a:fillRect/>
          </a:stretch>
        </p:blipFill>
        <p:spPr>
          <a:xfrm>
            <a:off x="1828800" y="1676400"/>
            <a:ext cx="5334000" cy="4249220"/>
          </a:xfrm>
          <a:prstGeom prst="rect">
            <a:avLst/>
          </a:prstGeom>
        </p:spPr>
      </p:pic>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7"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8"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395016526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on Real Dataset</a:t>
            </a:r>
            <a:endParaRPr lang="en-US" dirty="0"/>
          </a:p>
        </p:txBody>
      </p:sp>
      <p:pic>
        <p:nvPicPr>
          <p:cNvPr id="5" name="Picture 4"/>
          <p:cNvPicPr>
            <a:picLocks noChangeAspect="1"/>
          </p:cNvPicPr>
          <p:nvPr/>
        </p:nvPicPr>
        <p:blipFill>
          <a:blip r:embed="rId3" cstate="print"/>
          <a:stretch>
            <a:fillRect/>
          </a:stretch>
        </p:blipFill>
        <p:spPr>
          <a:xfrm>
            <a:off x="0" y="2514601"/>
            <a:ext cx="9067800" cy="1934299"/>
          </a:xfrm>
          <a:prstGeom prst="rect">
            <a:avLst/>
          </a:prstGeom>
        </p:spPr>
      </p:pic>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19871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18</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graphicFrame>
        <p:nvGraphicFramePr>
          <p:cNvPr id="1026" name="Object 2"/>
          <p:cNvGraphicFramePr>
            <a:graphicFrameLocks noChangeAspect="1"/>
          </p:cNvGraphicFramePr>
          <p:nvPr/>
        </p:nvGraphicFramePr>
        <p:xfrm>
          <a:off x="4267200" y="1600200"/>
          <a:ext cx="4114800" cy="1143000"/>
        </p:xfrm>
        <a:graphic>
          <a:graphicData uri="http://schemas.openxmlformats.org/presentationml/2006/ole">
            <mc:AlternateContent xmlns:mc="http://schemas.openxmlformats.org/markup-compatibility/2006">
              <mc:Choice xmlns:v="urn:schemas-microsoft-com:vml" Requires="v">
                <p:oleObj spid="_x0000_s9247"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0020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Table 29"/>
          <p:cNvGraphicFramePr>
            <a:graphicFrameLocks noGrp="1"/>
          </p:cNvGraphicFramePr>
          <p:nvPr/>
        </p:nvGraphicFramePr>
        <p:xfrm>
          <a:off x="3048000" y="3505200"/>
          <a:ext cx="2743199" cy="1854200"/>
        </p:xfrm>
        <a:graphic>
          <a:graphicData uri="http://schemas.openxmlformats.org/drawingml/2006/table">
            <a:tbl>
              <a:tblPr firstRow="1" bandRow="1">
                <a:tableStyleId>{616DA210-FB5B-4158-B5E0-FEB733F419BA}</a:tableStyleId>
              </a:tblPr>
              <a:tblGrid>
                <a:gridCol w="815545"/>
                <a:gridCol w="963827"/>
                <a:gridCol w="963827"/>
              </a:tblGrid>
              <a:tr h="370840">
                <a:tc>
                  <a:txBody>
                    <a:bodyPr/>
                    <a:lstStyle/>
                    <a:p>
                      <a:pPr algn="ctr"/>
                      <a:endParaRPr lang="en-US" dirty="0"/>
                    </a:p>
                  </a:txBody>
                  <a:tcPr/>
                </a:tc>
                <a:tc>
                  <a:txBody>
                    <a:bodyPr/>
                    <a:lstStyle/>
                    <a:p>
                      <a:pPr algn="ctr"/>
                      <a:r>
                        <a:rPr lang="en-US" dirty="0" smtClean="0"/>
                        <a:t>K=0</a:t>
                      </a:r>
                      <a:endParaRPr lang="en-US" dirty="0"/>
                    </a:p>
                  </a:txBody>
                  <a:tcPr/>
                </a:tc>
                <a:tc>
                  <a:txBody>
                    <a:bodyPr/>
                    <a:lstStyle/>
                    <a:p>
                      <a:pPr algn="ctr"/>
                      <a:r>
                        <a:rPr lang="en-US" dirty="0" smtClean="0"/>
                        <a:t>K=1</a:t>
                      </a:r>
                      <a:endParaRPr lang="en-US" dirty="0"/>
                    </a:p>
                  </a:txBody>
                  <a:tcPr/>
                </a:tc>
              </a:tr>
              <a:tr h="370840">
                <a:tc>
                  <a:txBody>
                    <a:bodyPr/>
                    <a:lstStyle/>
                    <a:p>
                      <a:pPr algn="ctr"/>
                      <a:r>
                        <a:rPr lang="en-US" b="1" dirty="0" smtClean="0"/>
                        <a:t>PR(V</a:t>
                      </a:r>
                      <a:r>
                        <a:rPr lang="en-US" b="1" baseline="-25000" dirty="0" smtClean="0"/>
                        <a:t>1</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0.37</a:t>
                      </a:r>
                      <a:endParaRPr lang="en-US" sz="2400" b="1" dirty="0">
                        <a:solidFill>
                          <a:srgbClr val="FF0000"/>
                        </a:solidFill>
                      </a:endParaRPr>
                    </a:p>
                  </a:txBody>
                  <a:tcPr/>
                </a:tc>
              </a:tr>
              <a:tr h="370840">
                <a:tc>
                  <a:txBody>
                    <a:bodyPr/>
                    <a:lstStyle/>
                    <a:p>
                      <a:pPr algn="ctr"/>
                      <a:r>
                        <a:rPr lang="en-US" b="1" dirty="0" smtClean="0"/>
                        <a:t>PR(V</a:t>
                      </a:r>
                      <a:r>
                        <a:rPr lang="en-US" b="1" baseline="-25000" dirty="0" smtClean="0"/>
                        <a:t>2</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0.08</a:t>
                      </a:r>
                      <a:endParaRPr lang="en-US" b="1" dirty="0"/>
                    </a:p>
                  </a:txBody>
                  <a:tcPr/>
                </a:tc>
              </a:tr>
              <a:tr h="370840">
                <a:tc>
                  <a:txBody>
                    <a:bodyPr/>
                    <a:lstStyle/>
                    <a:p>
                      <a:pPr algn="ctr"/>
                      <a:r>
                        <a:rPr lang="en-US" b="1" dirty="0" smtClean="0"/>
                        <a:t>PR(V</a:t>
                      </a:r>
                      <a:r>
                        <a:rPr lang="en-US" b="1" baseline="-25000" dirty="0" smtClean="0"/>
                        <a:t>3</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0.33</a:t>
                      </a:r>
                      <a:endParaRPr lang="en-US" b="1" dirty="0"/>
                    </a:p>
                  </a:txBody>
                  <a:tcPr/>
                </a:tc>
              </a:tr>
              <a:tr h="370840">
                <a:tc>
                  <a:txBody>
                    <a:bodyPr/>
                    <a:lstStyle/>
                    <a:p>
                      <a:pPr algn="ctr"/>
                      <a:r>
                        <a:rPr lang="en-US" b="1" dirty="0" smtClean="0"/>
                        <a:t>PR(V</a:t>
                      </a:r>
                      <a:r>
                        <a:rPr lang="en-US" b="1" baseline="-25000" dirty="0" smtClean="0"/>
                        <a:t>4</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0.20</a:t>
                      </a:r>
                      <a:endParaRPr lang="en-US" b="1" dirty="0"/>
                    </a:p>
                  </a:txBody>
                  <a:tcPr/>
                </a:tc>
              </a:tr>
            </a:tbl>
          </a:graphicData>
        </a:graphic>
      </p:graphicFrame>
      <p:sp>
        <p:nvSpPr>
          <p:cNvPr id="32" name="Oval 31"/>
          <p:cNvSpPr/>
          <p:nvPr/>
        </p:nvSpPr>
        <p:spPr>
          <a:xfrm>
            <a:off x="228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33" name="Oval 32"/>
          <p:cNvSpPr/>
          <p:nvPr/>
        </p:nvSpPr>
        <p:spPr>
          <a:xfrm>
            <a:off x="228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34" name="Oval 33"/>
          <p:cNvSpPr/>
          <p:nvPr/>
        </p:nvSpPr>
        <p:spPr>
          <a:xfrm>
            <a:off x="1752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35" name="Oval 34"/>
          <p:cNvSpPr/>
          <p:nvPr/>
        </p:nvSpPr>
        <p:spPr>
          <a:xfrm>
            <a:off x="1752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36" name="Freeform 35"/>
          <p:cNvSpPr/>
          <p:nvPr/>
        </p:nvSpPr>
        <p:spPr>
          <a:xfrm>
            <a:off x="685799" y="15240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895643" y="20327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572086" y="23985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867508" y="22437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754966" y="23282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11237" y="23563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895643" y="3467685"/>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133600" y="23750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Response time on ACM Bibliographic Network</a:t>
            </a:r>
            <a:endParaRPr lang="en-US" dirty="0"/>
          </a:p>
        </p:txBody>
      </p:sp>
      <p:sp>
        <p:nvSpPr>
          <p:cNvPr id="4" name="Slide Number Placeholder 3"/>
          <p:cNvSpPr>
            <a:spLocks noGrp="1"/>
          </p:cNvSpPr>
          <p:nvPr>
            <p:ph type="sldNum" sz="quarter" idx="4294967295"/>
          </p:nvPr>
        </p:nvSpPr>
        <p:spPr>
          <a:xfrm>
            <a:off x="6553200" y="5969001"/>
            <a:ext cx="2133600" cy="366183"/>
          </a:xfrm>
          <a:prstGeom prst="rect">
            <a:avLst/>
          </a:prstGeom>
        </p:spPr>
        <p:txBody>
          <a:bodyPr/>
          <a:lstStyle/>
          <a:p>
            <a:fld id="{810DBF6D-9834-4BBD-AFE8-92C16F574389}" type="slidenum">
              <a:rPr lang="en-US" smtClean="0">
                <a:solidFill>
                  <a:prstClr val="black"/>
                </a:solidFill>
              </a:rPr>
              <a:pPr/>
              <a:t>180</a:t>
            </a:fld>
            <a:endParaRPr lang="en-US" dirty="0">
              <a:solidFill>
                <a:prstClr val="black"/>
              </a:solidFill>
            </a:endParaRPr>
          </a:p>
        </p:txBody>
      </p:sp>
      <p:pic>
        <p:nvPicPr>
          <p:cNvPr id="5" name="Picture 4"/>
          <p:cNvPicPr>
            <a:picLocks noChangeAspect="1"/>
          </p:cNvPicPr>
          <p:nvPr/>
        </p:nvPicPr>
        <p:blipFill>
          <a:blip r:embed="rId3" cstate="print"/>
          <a:stretch>
            <a:fillRect/>
          </a:stretch>
        </p:blipFill>
        <p:spPr>
          <a:xfrm>
            <a:off x="762000" y="1600201"/>
            <a:ext cx="7543800" cy="4399175"/>
          </a:xfrm>
          <a:prstGeom prst="rect">
            <a:avLst/>
          </a:prstGeom>
        </p:spPr>
      </p:pic>
      <p:sp>
        <p:nvSpPr>
          <p:cNvPr id="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12136914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57200" y="5029200"/>
            <a:ext cx="6248400"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181</a:t>
            </a:fld>
            <a:endParaRPr lang="en-US" altLang="en-US" sz="1800"/>
          </a:p>
        </p:txBody>
      </p:sp>
      <p:sp>
        <p:nvSpPr>
          <p:cNvPr id="49" name="Title 1"/>
          <p:cNvSpPr>
            <a:spLocks noGrp="1"/>
          </p:cNvSpPr>
          <p:nvPr>
            <p:ph type="title"/>
          </p:nvPr>
        </p:nvSpPr>
        <p:spPr>
          <a:xfrm>
            <a:off x="304800" y="304800"/>
            <a:ext cx="6400800" cy="685800"/>
          </a:xfrm>
        </p:spPr>
        <p:txBody>
          <a:bodyPr>
            <a:noAutofit/>
          </a:bodyPr>
          <a:lstStyle/>
          <a:p>
            <a:pPr algn="l"/>
            <a:r>
              <a:rPr lang="en-US" sz="4800" b="1" dirty="0" smtClean="0"/>
              <a:t>Tutorial Outline</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sp>
        <p:nvSpPr>
          <p:cNvPr id="9" name="Content Placeholder 2"/>
          <p:cNvSpPr txBox="1">
            <a:spLocks noChangeArrowheads="1"/>
          </p:cNvSpPr>
          <p:nvPr/>
        </p:nvSpPr>
        <p:spPr>
          <a:xfrm>
            <a:off x="457200" y="1600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Examples of Graph Computations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Offline Graph Analytics (Page Rank Computation)</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Online Graph Querying (Reachability Query)</a:t>
            </a: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28541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Systems for Offline Graph Analytics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MapReduce, PEGASUS, </a:t>
            </a:r>
            <a:r>
              <a:rPr lang="en-US" sz="2000" dirty="0" err="1" smtClean="0">
                <a:solidFill>
                  <a:schemeClr val="tx1"/>
                </a:solidFill>
                <a:latin typeface="Calibri" panose="020F0502020204030204" pitchFamily="34" charset="0"/>
                <a:cs typeface="Calibri" panose="020F0502020204030204" pitchFamily="34" charset="0"/>
              </a:rPr>
              <a:t>Pregel</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GraphLab</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GraphChi</a:t>
            </a:r>
            <a:r>
              <a:rPr lang="en-US" sz="2000" dirty="0" smtClean="0">
                <a:solidFill>
                  <a:schemeClr val="tx1"/>
                </a:solidFill>
                <a:latin typeface="Calibri" panose="020F0502020204030204" pitchFamily="34" charset="0"/>
                <a:cs typeface="Calibri" panose="020F0502020204030204" pitchFamily="34" charset="0"/>
              </a:rPr>
              <a:t> </a:t>
            </a: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457200" y="50639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Graph Partitioning and Workload Balancing</a:t>
            </a:r>
          </a:p>
          <a:p>
            <a:pPr marL="854075" lvl="1" indent="-396875" algn="just" defTabSz="914363">
              <a:lnSpc>
                <a:spcPct val="90000"/>
              </a:lnSpc>
              <a:spcBef>
                <a:spcPct val="20000"/>
              </a:spcBef>
              <a:buFont typeface="Wingdings" pitchFamily="2" charset="2"/>
              <a:buChar char="q"/>
              <a:defRPr/>
            </a:pPr>
            <a:r>
              <a:rPr lang="en-US" sz="2000" dirty="0" err="1" smtClean="0">
                <a:solidFill>
                  <a:schemeClr val="tx1"/>
                </a:solidFill>
                <a:latin typeface="Calibri" panose="020F0502020204030204" pitchFamily="34" charset="0"/>
                <a:cs typeface="Calibri" panose="020F0502020204030204" pitchFamily="34" charset="0"/>
              </a:rPr>
              <a:t>PowerGraph</a:t>
            </a:r>
            <a:r>
              <a:rPr lang="en-US" sz="2000" dirty="0" smtClean="0">
                <a:solidFill>
                  <a:schemeClr val="tx1"/>
                </a:solidFill>
                <a:latin typeface="Calibri" panose="020F0502020204030204" pitchFamily="34" charset="0"/>
                <a:cs typeface="Calibri" panose="020F0502020204030204" pitchFamily="34" charset="0"/>
              </a:rPr>
              <a:t>, SEDGE, MIZAN</a:t>
            </a:r>
          </a:p>
          <a:p>
            <a:pPr marL="396875" indent="-396875" algn="just" defTabSz="914363" fontAlgn="auto">
              <a:lnSpc>
                <a:spcPct val="90000"/>
              </a:lnSpc>
              <a:spcBef>
                <a:spcPct val="20000"/>
              </a:spcBef>
              <a:spcAft>
                <a:spcPts val="0"/>
              </a:spcAft>
              <a:buBlip>
                <a:blip r:embed="rId4"/>
              </a:buBlip>
              <a:defRPr/>
            </a:pPr>
            <a:endParaRPr lang="en-US" altLang="zh-CN" b="1"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457200" y="59436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Open Problems</a:t>
            </a: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pic>
        <p:nvPicPr>
          <p:cNvPr id="104450" name="Picture 2" descr="http://solidwize.com/wp-content/uploads/2012/04/Green-Check-Mark.jpg"/>
          <p:cNvPicPr>
            <a:picLocks noChangeAspect="1" noChangeArrowheads="1"/>
          </p:cNvPicPr>
          <p:nvPr/>
        </p:nvPicPr>
        <p:blipFill>
          <a:blip r:embed="rId5" cstate="print"/>
          <a:srcRect/>
          <a:stretch>
            <a:fillRect/>
          </a:stretch>
        </p:blipFill>
        <p:spPr bwMode="auto">
          <a:xfrm>
            <a:off x="6553200" y="1066800"/>
            <a:ext cx="2419350" cy="1524000"/>
          </a:xfrm>
          <a:prstGeom prst="rect">
            <a:avLst/>
          </a:prstGeom>
          <a:noFill/>
        </p:spPr>
      </p:pic>
      <p:pic>
        <p:nvPicPr>
          <p:cNvPr id="53" name="Picture 11" descr="C:\Users\arijit\Desktop\microsoft-research.gif"/>
          <p:cNvPicPr>
            <a:picLocks noChangeAspect="1" noChangeArrowheads="1"/>
          </p:cNvPicPr>
          <p:nvPr/>
        </p:nvPicPr>
        <p:blipFill>
          <a:blip r:embed="rId6" cstate="print"/>
          <a:srcRect/>
          <a:stretch>
            <a:fillRect/>
          </a:stretch>
        </p:blipFill>
        <p:spPr bwMode="auto">
          <a:xfrm>
            <a:off x="7343776" y="457200"/>
            <a:ext cx="1800224" cy="633413"/>
          </a:xfrm>
          <a:prstGeom prst="rect">
            <a:avLst/>
          </a:prstGeom>
          <a:noFill/>
        </p:spPr>
      </p:pic>
      <p:pic>
        <p:nvPicPr>
          <p:cNvPr id="17" name="Picture 2" descr="http://solidwize.com/wp-content/uploads/2012/04/Green-Check-Mark.jpg"/>
          <p:cNvPicPr>
            <a:picLocks noChangeAspect="1" noChangeArrowheads="1"/>
          </p:cNvPicPr>
          <p:nvPr/>
        </p:nvPicPr>
        <p:blipFill>
          <a:blip r:embed="rId5" cstate="print"/>
          <a:srcRect/>
          <a:stretch>
            <a:fillRect/>
          </a:stretch>
        </p:blipFill>
        <p:spPr bwMode="auto">
          <a:xfrm>
            <a:off x="6724650" y="3657600"/>
            <a:ext cx="2419350" cy="1524000"/>
          </a:xfrm>
          <a:prstGeom prst="rect">
            <a:avLst/>
          </a:prstGeom>
          <a:noFill/>
        </p:spPr>
      </p:pic>
      <p:pic>
        <p:nvPicPr>
          <p:cNvPr id="19" name="Picture 2" descr="http://solidwize.com/wp-content/uploads/2012/04/Green-Check-Mark.jpg"/>
          <p:cNvPicPr>
            <a:picLocks noChangeAspect="1" noChangeArrowheads="1"/>
          </p:cNvPicPr>
          <p:nvPr/>
        </p:nvPicPr>
        <p:blipFill>
          <a:blip r:embed="rId5" cstate="print"/>
          <a:srcRect/>
          <a:stretch>
            <a:fillRect/>
          </a:stretch>
        </p:blipFill>
        <p:spPr bwMode="auto">
          <a:xfrm>
            <a:off x="6629400" y="2438400"/>
            <a:ext cx="2419350" cy="1524000"/>
          </a:xfrm>
          <a:prstGeom prst="rect">
            <a:avLst/>
          </a:prstGeom>
          <a:noFill/>
        </p:spPr>
      </p:pic>
      <p:sp>
        <p:nvSpPr>
          <p:cNvPr id="11" name="Content Placeholder 2"/>
          <p:cNvSpPr txBox="1">
            <a:spLocks noChangeArrowheads="1"/>
          </p:cNvSpPr>
          <p:nvPr/>
        </p:nvSpPr>
        <p:spPr>
          <a:xfrm>
            <a:off x="457200" y="41910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Systems for Online Graph Querying</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Trinity, Horton, GSPARQL, </a:t>
            </a:r>
            <a:r>
              <a:rPr lang="en-US" sz="2000" dirty="0" err="1" smtClean="0">
                <a:latin typeface="Calibri" panose="020F0502020204030204" pitchFamily="34" charset="0"/>
                <a:cs typeface="Calibri" panose="020F0502020204030204" pitchFamily="34" charset="0"/>
              </a:rPr>
              <a:t>NScale</a:t>
            </a:r>
            <a:endParaRPr lang="en-US" sz="20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2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914400" y="5486400"/>
            <a:ext cx="6248400" cy="3810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914400" y="4267200"/>
            <a:ext cx="6248400" cy="3810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914400" y="2971800"/>
            <a:ext cx="6248400" cy="4572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914400" y="2133600"/>
            <a:ext cx="6248400" cy="4572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182</a:t>
            </a:fld>
            <a:endParaRPr lang="en-US" altLang="en-US" sz="1800"/>
          </a:p>
        </p:txBody>
      </p:sp>
      <p:sp>
        <p:nvSpPr>
          <p:cNvPr id="49" name="Title 1"/>
          <p:cNvSpPr>
            <a:spLocks noGrp="1"/>
          </p:cNvSpPr>
          <p:nvPr>
            <p:ph type="title"/>
          </p:nvPr>
        </p:nvSpPr>
        <p:spPr>
          <a:xfrm>
            <a:off x="304800" y="304800"/>
            <a:ext cx="6400800" cy="685800"/>
          </a:xfrm>
        </p:spPr>
        <p:txBody>
          <a:bodyPr>
            <a:noAutofit/>
          </a:bodyPr>
          <a:lstStyle/>
          <a:p>
            <a:pPr algn="l"/>
            <a:r>
              <a:rPr lang="en-US" sz="4200" b="1" dirty="0" smtClean="0"/>
              <a:t>Graph Partitioning and Workload Balancing</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sp>
        <p:nvSpPr>
          <p:cNvPr id="9" name="Content Placeholder 2"/>
          <p:cNvSpPr txBox="1">
            <a:spLocks noChangeArrowheads="1"/>
          </p:cNvSpPr>
          <p:nvPr/>
        </p:nvSpPr>
        <p:spPr>
          <a:xfrm>
            <a:off x="457200" y="1600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One Time Partitioning</a:t>
            </a:r>
          </a:p>
          <a:p>
            <a:pPr marL="396875" indent="-396875" algn="just" defTabSz="914363" fontAlgn="auto">
              <a:lnSpc>
                <a:spcPct val="90000"/>
              </a:lnSpc>
              <a:spcBef>
                <a:spcPct val="20000"/>
              </a:spcBef>
              <a:spcAft>
                <a:spcPts val="0"/>
              </a:spcAft>
              <a:buBlip>
                <a:blip r:embed="rId4"/>
              </a:buBlip>
              <a:defRPr/>
            </a:pPr>
            <a:endParaRPr lang="en-US" sz="1000" b="1" dirty="0" smtClean="0">
              <a:solidFill>
                <a:schemeClr val="accent2">
                  <a:lumMod val="75000"/>
                </a:schemeClr>
              </a:solidFill>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sz="2400" dirty="0" err="1" smtClean="0">
                <a:latin typeface="Calibri" panose="020F0502020204030204" pitchFamily="34" charset="0"/>
                <a:cs typeface="Calibri" panose="020F0502020204030204" pitchFamily="34" charset="0"/>
              </a:rPr>
              <a:t>PowerGraph</a:t>
            </a:r>
            <a:r>
              <a:rPr lang="en-US" sz="2400" dirty="0" smtClean="0">
                <a:latin typeface="Calibri" panose="020F0502020204030204" pitchFamily="34" charset="0"/>
                <a:cs typeface="Calibri" panose="020F0502020204030204" pitchFamily="34" charset="0"/>
              </a:rPr>
              <a:t> </a:t>
            </a:r>
            <a:r>
              <a:rPr lang="en-US" dirty="0" smtClean="0">
                <a:latin typeface="+mj-lt"/>
                <a:cs typeface="Calibri" panose="020F0502020204030204" pitchFamily="34" charset="0"/>
              </a:rPr>
              <a:t>[</a:t>
            </a:r>
            <a:r>
              <a:rPr lang="en-US" dirty="0" smtClean="0">
                <a:latin typeface="+mj-lt"/>
              </a:rPr>
              <a:t>J. Gonzalez et. al., OSDI ‘12</a:t>
            </a:r>
            <a:r>
              <a:rPr lang="en-US" dirty="0" smtClean="0">
                <a:latin typeface="+mj-lt"/>
                <a:cs typeface="Calibri" panose="020F0502020204030204" pitchFamily="34" charset="0"/>
              </a:rPr>
              <a:t>]</a:t>
            </a:r>
            <a:endParaRPr lang="en-US" dirty="0" smtClean="0">
              <a:solidFill>
                <a:schemeClr val="tx1"/>
              </a:solidFill>
              <a:latin typeface="+mj-lt"/>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sz="2400" dirty="0" err="1" smtClean="0">
                <a:latin typeface="Calibri" panose="020F0502020204030204" pitchFamily="34" charset="0"/>
                <a:cs typeface="Calibri" panose="020F0502020204030204" pitchFamily="34" charset="0"/>
              </a:rPr>
              <a:t>LFGraph</a:t>
            </a:r>
            <a:r>
              <a:rPr lang="en-US" sz="2400"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[I. </a:t>
            </a:r>
            <a:r>
              <a:rPr lang="en-US" dirty="0" err="1" smtClean="0">
                <a:latin typeface="Calibri" panose="020F0502020204030204" pitchFamily="34" charset="0"/>
                <a:cs typeface="Calibri" panose="020F0502020204030204" pitchFamily="34" charset="0"/>
              </a:rPr>
              <a:t>Hoque</a:t>
            </a:r>
            <a:r>
              <a:rPr lang="en-US" dirty="0" smtClean="0">
                <a:latin typeface="Calibri" panose="020F0502020204030204" pitchFamily="34" charset="0"/>
                <a:cs typeface="Calibri" panose="020F0502020204030204" pitchFamily="34" charset="0"/>
              </a:rPr>
              <a:t> et. al., TRIOS ‘13]</a:t>
            </a:r>
          </a:p>
          <a:p>
            <a:pPr marL="854075" lvl="1" indent="-396875" algn="just" defTabSz="914363">
              <a:lnSpc>
                <a:spcPct val="90000"/>
              </a:lnSpc>
              <a:spcBef>
                <a:spcPct val="20000"/>
              </a:spcBef>
              <a:buFont typeface="Wingdings" pitchFamily="2" charset="2"/>
              <a:buChar char="q"/>
              <a:defRPr/>
            </a:pPr>
            <a:r>
              <a:rPr lang="en-US" sz="2400" dirty="0" smtClean="0">
                <a:latin typeface="Calibri" panose="020F0502020204030204" pitchFamily="34" charset="0"/>
                <a:cs typeface="Calibri" panose="020F0502020204030204" pitchFamily="34" charset="0"/>
              </a:rPr>
              <a:t>SEDGE </a:t>
            </a:r>
            <a:r>
              <a:rPr lang="en-US" dirty="0" smtClean="0">
                <a:latin typeface="Calibri" panose="020F0502020204030204" pitchFamily="34" charset="0"/>
                <a:cs typeface="Calibri" panose="020F0502020204030204" pitchFamily="34" charset="0"/>
              </a:rPr>
              <a:t>[S. Yang et al., SIGMOD ‘12]</a:t>
            </a: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36923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Dynamic Re-partitioning</a:t>
            </a:r>
          </a:p>
          <a:p>
            <a:pPr marL="396875" indent="-396875" algn="just" defTabSz="914363" fontAlgn="auto">
              <a:lnSpc>
                <a:spcPct val="90000"/>
              </a:lnSpc>
              <a:spcBef>
                <a:spcPct val="20000"/>
              </a:spcBef>
              <a:spcAft>
                <a:spcPts val="0"/>
              </a:spcAft>
              <a:buBlip>
                <a:blip r:embed="rId4"/>
              </a:buBlip>
              <a:defRPr/>
            </a:pPr>
            <a:endParaRPr lang="en-US" sz="1000" b="1" dirty="0" smtClean="0">
              <a:solidFill>
                <a:schemeClr val="accent2">
                  <a:lumMod val="75000"/>
                </a:schemeClr>
              </a:solidFill>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sz="2400" dirty="0" err="1" smtClean="0">
                <a:latin typeface="Calibri" panose="020F0502020204030204" pitchFamily="34" charset="0"/>
                <a:cs typeface="Calibri" panose="020F0502020204030204" pitchFamily="34" charset="0"/>
              </a:rPr>
              <a:t>Mizan</a:t>
            </a:r>
            <a:r>
              <a:rPr lang="en-US" sz="2400"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[Z. </a:t>
            </a:r>
            <a:r>
              <a:rPr lang="en-US" dirty="0" err="1" smtClean="0">
                <a:latin typeface="Calibri" panose="020F0502020204030204" pitchFamily="34" charset="0"/>
                <a:cs typeface="Calibri" panose="020F0502020204030204" pitchFamily="34" charset="0"/>
              </a:rPr>
              <a:t>Khayyat</a:t>
            </a:r>
            <a:r>
              <a:rPr lang="en-US" dirty="0" smtClean="0">
                <a:latin typeface="Calibri" panose="020F0502020204030204" pitchFamily="34" charset="0"/>
                <a:cs typeface="Calibri" panose="020F0502020204030204" pitchFamily="34" charset="0"/>
              </a:rPr>
              <a:t> et. al., </a:t>
            </a:r>
            <a:r>
              <a:rPr lang="en-US" dirty="0" err="1" smtClean="0">
                <a:latin typeface="Calibri" panose="020F0502020204030204" pitchFamily="34" charset="0"/>
                <a:cs typeface="Calibri" panose="020F0502020204030204" pitchFamily="34" charset="0"/>
              </a:rPr>
              <a:t>Eurosys</a:t>
            </a:r>
            <a:r>
              <a:rPr lang="en-US" dirty="0" smtClean="0">
                <a:latin typeface="Calibri" panose="020F0502020204030204" pitchFamily="34" charset="0"/>
                <a:cs typeface="Calibri" panose="020F0502020204030204" pitchFamily="34" charset="0"/>
              </a:rPr>
              <a:t> ‘13]</a:t>
            </a:r>
            <a:endParaRPr lang="en-US" dirty="0" smtClean="0">
              <a:solidFill>
                <a:schemeClr val="tx1"/>
              </a:solidFill>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sz="2400" dirty="0" smtClean="0">
                <a:latin typeface="Calibri" panose="020F0502020204030204" pitchFamily="34" charset="0"/>
                <a:cs typeface="Calibri" panose="020F0502020204030204" pitchFamily="34" charset="0"/>
              </a:rPr>
              <a:t>Push-Pull Replication </a:t>
            </a:r>
            <a:r>
              <a:rPr lang="en-US" dirty="0" smtClean="0">
                <a:latin typeface="Calibri" panose="020F0502020204030204" pitchFamily="34" charset="0"/>
                <a:cs typeface="Calibri" panose="020F0502020204030204" pitchFamily="34" charset="0"/>
              </a:rPr>
              <a:t>[J. </a:t>
            </a:r>
            <a:r>
              <a:rPr lang="en-US" dirty="0" err="1" smtClean="0">
                <a:latin typeface="Calibri" panose="020F0502020204030204" pitchFamily="34" charset="0"/>
                <a:cs typeface="Calibri" panose="020F0502020204030204" pitchFamily="34" charset="0"/>
              </a:rPr>
              <a:t>Mondal</a:t>
            </a:r>
            <a:r>
              <a:rPr lang="en-US" dirty="0" smtClean="0">
                <a:latin typeface="Calibri" panose="020F0502020204030204" pitchFamily="34" charset="0"/>
                <a:cs typeface="Calibri" panose="020F0502020204030204" pitchFamily="34" charset="0"/>
              </a:rPr>
              <a:t> et. al., SIGMOD ‘12]</a:t>
            </a:r>
          </a:p>
          <a:p>
            <a:pPr marL="854075" lvl="1" indent="-396875" algn="just" defTabSz="914363">
              <a:lnSpc>
                <a:spcPct val="90000"/>
              </a:lnSpc>
              <a:spcBef>
                <a:spcPct val="20000"/>
              </a:spcBef>
              <a:buFont typeface="Wingdings" pitchFamily="2" charset="2"/>
              <a:buChar char="q"/>
              <a:defRPr/>
            </a:pPr>
            <a:r>
              <a:rPr lang="en-US" sz="2400" dirty="0" smtClean="0">
                <a:solidFill>
                  <a:schemeClr val="tx1"/>
                </a:solidFill>
                <a:latin typeface="Calibri" panose="020F0502020204030204" pitchFamily="34" charset="0"/>
                <a:cs typeface="Calibri" panose="020F0502020204030204" pitchFamily="34" charset="0"/>
              </a:rPr>
              <a:t>Wind </a:t>
            </a:r>
            <a:r>
              <a:rPr lang="en-US" dirty="0" smtClean="0">
                <a:solidFill>
                  <a:schemeClr val="tx1"/>
                </a:solidFill>
                <a:latin typeface="Calibri" panose="020F0502020204030204" pitchFamily="34" charset="0"/>
                <a:cs typeface="Calibri" panose="020F0502020204030204" pitchFamily="34" charset="0"/>
              </a:rPr>
              <a:t>[Z. Shang et. al., ICDE ‘13]</a:t>
            </a:r>
          </a:p>
          <a:p>
            <a:pPr marL="854075" lvl="1" indent="-396875" algn="just" defTabSz="914363">
              <a:lnSpc>
                <a:spcPct val="90000"/>
              </a:lnSpc>
              <a:spcBef>
                <a:spcPct val="20000"/>
              </a:spcBef>
              <a:buFont typeface="Wingdings" pitchFamily="2" charset="2"/>
              <a:buChar char="q"/>
              <a:defRPr/>
            </a:pPr>
            <a:r>
              <a:rPr lang="en-US" sz="2400" dirty="0" smtClean="0">
                <a:latin typeface="Calibri" panose="020F0502020204030204" pitchFamily="34" charset="0"/>
                <a:cs typeface="Calibri" panose="020F0502020204030204" pitchFamily="34" charset="0"/>
              </a:rPr>
              <a:t>SEDGE </a:t>
            </a:r>
            <a:r>
              <a:rPr lang="en-US" dirty="0" smtClean="0">
                <a:latin typeface="Calibri" panose="020F0502020204030204" pitchFamily="34" charset="0"/>
                <a:cs typeface="Calibri" panose="020F0502020204030204" pitchFamily="34" charset="0"/>
              </a:rPr>
              <a:t>[S. Yang et. al., SIGMOD ‘12]</a:t>
            </a:r>
            <a:endParaRPr lang="en-US"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0"/>
            <a:ext cx="6705600" cy="685800"/>
          </a:xfrm>
        </p:spPr>
        <p:txBody>
          <a:bodyPr>
            <a:noAutofit/>
          </a:bodyPr>
          <a:lstStyle/>
          <a:p>
            <a:pPr algn="l"/>
            <a:r>
              <a:rPr lang="en-US" sz="4800" b="1" dirty="0" err="1" smtClean="0"/>
              <a:t>PowerGraph</a:t>
            </a:r>
            <a:r>
              <a:rPr lang="en-US" sz="4800" b="1" dirty="0" smtClean="0"/>
              <a:t>: Motivation</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pic>
        <p:nvPicPr>
          <p:cNvPr id="35" name="Picture 34" descr="yahoodeg.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 y="990600"/>
            <a:ext cx="7696200" cy="5357645"/>
          </a:xfrm>
          <a:prstGeom prst="rect">
            <a:avLst/>
          </a:prstGeom>
        </p:spPr>
      </p:pic>
      <p:grpSp>
        <p:nvGrpSpPr>
          <p:cNvPr id="36" name="Group 35"/>
          <p:cNvGrpSpPr/>
          <p:nvPr/>
        </p:nvGrpSpPr>
        <p:grpSpPr>
          <a:xfrm>
            <a:off x="4572000" y="2209800"/>
            <a:ext cx="4038600" cy="3803804"/>
            <a:chOff x="4648200" y="2667000"/>
            <a:chExt cx="4038600" cy="3803804"/>
          </a:xfrm>
        </p:grpSpPr>
        <p:sp>
          <p:nvSpPr>
            <p:cNvPr id="37" name="TextBox 36"/>
            <p:cNvSpPr txBox="1"/>
            <p:nvPr/>
          </p:nvSpPr>
          <p:spPr>
            <a:xfrm>
              <a:off x="4648200" y="2667000"/>
              <a:ext cx="4038600" cy="138499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400"/>
              <a:r>
                <a:rPr lang="en-US" sz="2800" b="1" dirty="0" smtClean="0">
                  <a:solidFill>
                    <a:prstClr val="black"/>
                  </a:solidFill>
                  <a:latin typeface="Calibri"/>
                </a:rPr>
                <a:t>Top 1% of vertices are adjacent to</a:t>
              </a:r>
            </a:p>
            <a:p>
              <a:pPr algn="ctr" defTabSz="914400"/>
              <a:r>
                <a:rPr lang="en-US" sz="2800" b="1" dirty="0" smtClean="0">
                  <a:solidFill>
                    <a:prstClr val="black"/>
                  </a:solidFill>
                  <a:latin typeface="Calibri"/>
                </a:rPr>
                <a:t>50% </a:t>
              </a:r>
              <a:r>
                <a:rPr lang="en-US" sz="2800" b="1" dirty="0">
                  <a:solidFill>
                    <a:prstClr val="black"/>
                  </a:solidFill>
                  <a:latin typeface="Calibri"/>
                </a:rPr>
                <a:t>of the edges!</a:t>
              </a:r>
            </a:p>
          </p:txBody>
        </p:sp>
        <p:sp>
          <p:nvSpPr>
            <p:cNvPr id="38" name="Oval 37"/>
            <p:cNvSpPr/>
            <p:nvPr/>
          </p:nvSpPr>
          <p:spPr bwMode="auto">
            <a:xfrm>
              <a:off x="5715000" y="5562600"/>
              <a:ext cx="1752600" cy="908204"/>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cxnSp>
          <p:nvCxnSpPr>
            <p:cNvPr id="39" name="Straight Arrow Connector 38"/>
            <p:cNvCxnSpPr>
              <a:stCxn id="37" idx="2"/>
              <a:endCxn id="38" idx="0"/>
            </p:cNvCxnSpPr>
            <p:nvPr/>
          </p:nvCxnSpPr>
          <p:spPr bwMode="auto">
            <a:xfrm flipH="1">
              <a:off x="6591300" y="4051995"/>
              <a:ext cx="76200" cy="1510605"/>
            </a:xfrm>
            <a:prstGeom prst="straightConnector1">
              <a:avLst/>
            </a:prstGeom>
            <a:ln>
              <a:headEnd type="none" w="med" len="med"/>
              <a:tailEnd type="arrow"/>
            </a:ln>
          </p:spPr>
          <p:style>
            <a:lnRef idx="2">
              <a:schemeClr val="accent2"/>
            </a:lnRef>
            <a:fillRef idx="1">
              <a:schemeClr val="lt1"/>
            </a:fillRef>
            <a:effectRef idx="0">
              <a:schemeClr val="accent2"/>
            </a:effectRef>
            <a:fontRef idx="minor">
              <a:schemeClr val="dk1"/>
            </a:fontRef>
          </p:style>
        </p:cxnSp>
      </p:grpSp>
      <p:sp>
        <p:nvSpPr>
          <p:cNvPr id="40" name="Rectangle 39"/>
          <p:cNvSpPr/>
          <p:nvPr/>
        </p:nvSpPr>
        <p:spPr>
          <a:xfrm>
            <a:off x="4495800" y="2209800"/>
            <a:ext cx="4191000" cy="1524000"/>
          </a:xfrm>
          <a:prstGeom prst="rect">
            <a:avLst/>
          </a:prstGeom>
          <a:solidFill>
            <a:schemeClr val="tx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smtClean="0"/>
              <a:t>High-Degree </a:t>
            </a:r>
          </a:p>
          <a:p>
            <a:pPr algn="ctr"/>
            <a:r>
              <a:rPr lang="en-US" sz="3600" dirty="0" smtClean="0"/>
              <a:t>Vertices</a:t>
            </a:r>
            <a:endParaRPr lang="en-US" sz="3600" dirty="0"/>
          </a:p>
        </p:txBody>
      </p:sp>
      <p:sp>
        <p:nvSpPr>
          <p:cNvPr id="42" name="TextBox 41"/>
          <p:cNvSpPr txBox="1"/>
          <p:nvPr/>
        </p:nvSpPr>
        <p:spPr>
          <a:xfrm rot="16200000">
            <a:off x="-1098132" y="3029459"/>
            <a:ext cx="3024285" cy="523220"/>
          </a:xfrm>
          <a:prstGeom prst="rect">
            <a:avLst/>
          </a:prstGeom>
          <a:solidFill>
            <a:schemeClr val="bg1"/>
          </a:solidFill>
        </p:spPr>
        <p:txBody>
          <a:bodyPr wrap="none" rtlCol="0">
            <a:spAutoFit/>
          </a:bodyPr>
          <a:lstStyle/>
          <a:p>
            <a:r>
              <a:rPr lang="en-US" sz="2800" dirty="0" smtClean="0"/>
              <a:t>Number of Vertices</a:t>
            </a:r>
            <a:endParaRPr lang="en-US" sz="2800" dirty="0"/>
          </a:p>
        </p:txBody>
      </p:sp>
      <p:sp>
        <p:nvSpPr>
          <p:cNvPr id="43" name="TextBox 42"/>
          <p:cNvSpPr txBox="1"/>
          <p:nvPr/>
        </p:nvSpPr>
        <p:spPr>
          <a:xfrm>
            <a:off x="1255248" y="4876800"/>
            <a:ext cx="2801568" cy="707886"/>
          </a:xfrm>
          <a:prstGeom prst="rect">
            <a:avLst/>
          </a:prstGeom>
          <a:noFill/>
        </p:spPr>
        <p:txBody>
          <a:bodyPr wrap="none" rtlCol="0">
            <a:spAutoFit/>
          </a:bodyPr>
          <a:lstStyle/>
          <a:p>
            <a:r>
              <a:rPr lang="en-US" sz="2000" dirty="0" smtClean="0">
                <a:solidFill>
                  <a:schemeClr val="tx2"/>
                </a:solidFill>
              </a:rPr>
              <a:t>AltaVista </a:t>
            </a:r>
            <a:r>
              <a:rPr lang="en-US" sz="2000" dirty="0" err="1" smtClean="0">
                <a:solidFill>
                  <a:schemeClr val="tx2"/>
                </a:solidFill>
              </a:rPr>
              <a:t>WebGraph</a:t>
            </a:r>
            <a:endParaRPr lang="en-US" sz="2000" dirty="0" smtClean="0">
              <a:solidFill>
                <a:schemeClr val="tx2"/>
              </a:solidFill>
            </a:endParaRPr>
          </a:p>
          <a:p>
            <a:r>
              <a:rPr lang="en-US" sz="2000" dirty="0" smtClean="0">
                <a:solidFill>
                  <a:schemeClr val="tx2"/>
                </a:solidFill>
              </a:rPr>
              <a:t>1.4B Vertices, 6.6B Edges</a:t>
            </a:r>
            <a:endParaRPr lang="en-US" sz="2000" dirty="0">
              <a:solidFill>
                <a:schemeClr val="tx2"/>
              </a:solidFill>
            </a:endParaRPr>
          </a:p>
        </p:txBody>
      </p:sp>
      <p:sp>
        <p:nvSpPr>
          <p:cNvPr id="44" name="TextBox 43"/>
          <p:cNvSpPr txBox="1"/>
          <p:nvPr/>
        </p:nvSpPr>
        <p:spPr>
          <a:xfrm>
            <a:off x="3886200" y="5791200"/>
            <a:ext cx="1385916" cy="584776"/>
          </a:xfrm>
          <a:prstGeom prst="rect">
            <a:avLst/>
          </a:prstGeom>
          <a:solidFill>
            <a:schemeClr val="bg1"/>
          </a:solidFill>
        </p:spPr>
        <p:txBody>
          <a:bodyPr wrap="none" rtlCol="0">
            <a:spAutoFit/>
          </a:bodyPr>
          <a:lstStyle/>
          <a:p>
            <a:r>
              <a:rPr lang="en-US" sz="3200" dirty="0" smtClean="0"/>
              <a:t>Degree</a:t>
            </a:r>
            <a:endParaRPr lang="en-US" sz="3200" dirty="0"/>
          </a:p>
        </p:txBody>
      </p:sp>
      <p:grpSp>
        <p:nvGrpSpPr>
          <p:cNvPr id="45" name="Group 44"/>
          <p:cNvGrpSpPr/>
          <p:nvPr/>
        </p:nvGrpSpPr>
        <p:grpSpPr>
          <a:xfrm>
            <a:off x="1104900" y="1103293"/>
            <a:ext cx="5905500" cy="954107"/>
            <a:chOff x="6286500" y="5105400"/>
            <a:chExt cx="5905500" cy="954107"/>
          </a:xfrm>
        </p:grpSpPr>
        <p:sp>
          <p:nvSpPr>
            <p:cNvPr id="46" name="TextBox 45"/>
            <p:cNvSpPr txBox="1"/>
            <p:nvPr/>
          </p:nvSpPr>
          <p:spPr>
            <a:xfrm>
              <a:off x="8153400" y="5105400"/>
              <a:ext cx="4038600" cy="95410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400"/>
              <a:r>
                <a:rPr lang="en-US" sz="2800" b="1" dirty="0" smtClean="0">
                  <a:solidFill>
                    <a:prstClr val="black"/>
                  </a:solidFill>
                  <a:latin typeface="Calibri"/>
                </a:rPr>
                <a:t>More than 10</a:t>
              </a:r>
              <a:r>
                <a:rPr lang="en-US" sz="2800" b="1" baseline="30000" dirty="0" smtClean="0">
                  <a:solidFill>
                    <a:prstClr val="black"/>
                  </a:solidFill>
                  <a:latin typeface="Calibri"/>
                </a:rPr>
                <a:t>8</a:t>
              </a:r>
              <a:r>
                <a:rPr lang="en-US" sz="2800" b="1" dirty="0" smtClean="0">
                  <a:solidFill>
                    <a:prstClr val="black"/>
                  </a:solidFill>
                  <a:latin typeface="Calibri"/>
                </a:rPr>
                <a:t> vertices </a:t>
              </a:r>
              <a:br>
                <a:rPr lang="en-US" sz="2800" b="1" dirty="0" smtClean="0">
                  <a:solidFill>
                    <a:prstClr val="black"/>
                  </a:solidFill>
                  <a:latin typeface="Calibri"/>
                </a:rPr>
              </a:br>
              <a:r>
                <a:rPr lang="en-US" sz="2800" b="1" dirty="0" smtClean="0">
                  <a:solidFill>
                    <a:prstClr val="black"/>
                  </a:solidFill>
                  <a:latin typeface="Calibri"/>
                </a:rPr>
                <a:t>have one neighbor.</a:t>
              </a:r>
            </a:p>
          </p:txBody>
        </p:sp>
        <p:sp>
          <p:nvSpPr>
            <p:cNvPr id="47" name="Oval 46"/>
            <p:cNvSpPr/>
            <p:nvPr/>
          </p:nvSpPr>
          <p:spPr bwMode="auto">
            <a:xfrm>
              <a:off x="6286500" y="5715000"/>
              <a:ext cx="304800" cy="304800"/>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cxnSp>
          <p:nvCxnSpPr>
            <p:cNvPr id="48" name="Straight Arrow Connector 47"/>
            <p:cNvCxnSpPr>
              <a:stCxn id="46" idx="1"/>
              <a:endCxn id="47" idx="6"/>
            </p:cNvCxnSpPr>
            <p:nvPr/>
          </p:nvCxnSpPr>
          <p:spPr bwMode="auto">
            <a:xfrm flipH="1">
              <a:off x="6591300" y="5582454"/>
              <a:ext cx="1562100" cy="284946"/>
            </a:xfrm>
            <a:prstGeom prst="straightConnector1">
              <a:avLst/>
            </a:prstGeom>
            <a:ln>
              <a:headEnd type="none" w="med" len="med"/>
              <a:tailEnd type="arrow"/>
            </a:ln>
          </p:spPr>
          <p:style>
            <a:lnRef idx="2">
              <a:schemeClr val="accent2"/>
            </a:lnRef>
            <a:fillRef idx="1">
              <a:schemeClr val="lt1"/>
            </a:fillRef>
            <a:effectRef idx="0">
              <a:schemeClr val="accent2"/>
            </a:effectRef>
            <a:fontRef idx="minor">
              <a:schemeClr val="dk1"/>
            </a:fontRef>
          </p:style>
        </p:cxnSp>
      </p:grpSp>
      <p:sp>
        <p:nvSpPr>
          <p:cNvPr id="54" name="TextBox 53"/>
          <p:cNvSpPr txBox="1"/>
          <p:nvPr/>
        </p:nvSpPr>
        <p:spPr>
          <a:xfrm>
            <a:off x="152400" y="6412468"/>
            <a:ext cx="4876800" cy="646331"/>
          </a:xfrm>
          <a:prstGeom prst="rect">
            <a:avLst/>
          </a:prstGeom>
          <a:noFill/>
        </p:spPr>
        <p:txBody>
          <a:bodyPr wrap="square" rtlCol="0">
            <a:spAutoFit/>
          </a:bodyPr>
          <a:lstStyle/>
          <a:p>
            <a:r>
              <a:rPr lang="en-US" b="1" dirty="0" smtClean="0"/>
              <a:t>Acknowledgement: J. Gonzalez, UC Berkeley</a:t>
            </a:r>
          </a:p>
          <a:p>
            <a:r>
              <a:rPr lang="en-US" b="1" dirty="0" smtClean="0"/>
              <a:t> </a:t>
            </a:r>
            <a:endParaRPr lang="en-US" b="1" dirty="0"/>
          </a:p>
        </p:txBody>
      </p:sp>
      <p:sp>
        <p:nvSpPr>
          <p:cNvPr id="23"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159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0"/>
            <a:ext cx="6858000" cy="685800"/>
          </a:xfrm>
        </p:spPr>
        <p:txBody>
          <a:bodyPr>
            <a:noAutofit/>
          </a:bodyPr>
          <a:lstStyle/>
          <a:p>
            <a:pPr algn="l"/>
            <a:r>
              <a:rPr lang="en-US" sz="3600" b="1" dirty="0" smtClean="0"/>
              <a:t>Difficulties with Power-Law Graphs</a:t>
            </a:r>
            <a:endParaRPr lang="en-US" sz="36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grpSp>
        <p:nvGrpSpPr>
          <p:cNvPr id="2" name="Group 23"/>
          <p:cNvGrpSpPr/>
          <p:nvPr/>
        </p:nvGrpSpPr>
        <p:grpSpPr>
          <a:xfrm>
            <a:off x="152400" y="3388719"/>
            <a:ext cx="3375797" cy="1886353"/>
            <a:chOff x="586603" y="4627378"/>
            <a:chExt cx="3375797" cy="1886353"/>
          </a:xfrm>
        </p:grpSpPr>
        <p:grpSp>
          <p:nvGrpSpPr>
            <p:cNvPr id="3" name="Group 35"/>
            <p:cNvGrpSpPr/>
            <p:nvPr/>
          </p:nvGrpSpPr>
          <p:grpSpPr>
            <a:xfrm>
              <a:off x="1545766" y="4627378"/>
              <a:ext cx="1384421" cy="1145974"/>
              <a:chOff x="548131" y="3676332"/>
              <a:chExt cx="1769669" cy="1464869"/>
            </a:xfrm>
          </p:grpSpPr>
          <p:cxnSp>
            <p:nvCxnSpPr>
              <p:cNvPr id="27" name="Straight Connector 26"/>
              <p:cNvCxnSpPr>
                <a:stCxn id="57" idx="5"/>
                <a:endCxn id="41" idx="1"/>
              </p:cNvCxnSpPr>
              <p:nvPr/>
            </p:nvCxnSpPr>
            <p:spPr>
              <a:xfrm>
                <a:off x="1031885" y="4054023"/>
                <a:ext cx="322717" cy="286406"/>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a:stCxn id="41" idx="7"/>
                <a:endCxn id="61" idx="3"/>
              </p:cNvCxnSpPr>
              <p:nvPr/>
            </p:nvCxnSpPr>
            <p:spPr>
              <a:xfrm flipV="1">
                <a:off x="1511329" y="4054023"/>
                <a:ext cx="360177" cy="286406"/>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a:stCxn id="45" idx="4"/>
                <a:endCxn id="41" idx="0"/>
              </p:cNvCxnSpPr>
              <p:nvPr/>
            </p:nvCxnSpPr>
            <p:spPr>
              <a:xfrm flipH="1">
                <a:off x="1432966" y="3897977"/>
                <a:ext cx="1332" cy="409993"/>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a:stCxn id="41" idx="6"/>
                <a:endCxn id="60" idx="2"/>
              </p:cNvCxnSpPr>
              <p:nvPr/>
            </p:nvCxnSpPr>
            <p:spPr>
              <a:xfrm>
                <a:off x="1543788"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a:stCxn id="56" idx="6"/>
                <a:endCxn id="41" idx="2"/>
              </p:cNvCxnSpPr>
              <p:nvPr/>
            </p:nvCxnSpPr>
            <p:spPr>
              <a:xfrm>
                <a:off x="769776"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a:stCxn id="41" idx="4"/>
                <a:endCxn id="55" idx="0"/>
              </p:cNvCxnSpPr>
              <p:nvPr/>
            </p:nvCxnSpPr>
            <p:spPr>
              <a:xfrm>
                <a:off x="1432966" y="4529615"/>
                <a:ext cx="1332" cy="389941"/>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a:stCxn id="41" idx="3"/>
                <a:endCxn id="58" idx="7"/>
              </p:cNvCxnSpPr>
              <p:nvPr/>
            </p:nvCxnSpPr>
            <p:spPr>
              <a:xfrm flipH="1">
                <a:off x="1031885" y="4497156"/>
                <a:ext cx="322717" cy="286427"/>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a:stCxn id="41" idx="5"/>
                <a:endCxn id="59" idx="1"/>
              </p:cNvCxnSpPr>
              <p:nvPr/>
            </p:nvCxnSpPr>
            <p:spPr>
              <a:xfrm>
                <a:off x="1511329" y="4497156"/>
                <a:ext cx="360177" cy="313163"/>
              </a:xfrm>
              <a:prstGeom prst="line">
                <a:avLst/>
              </a:prstGeom>
            </p:spPr>
            <p:style>
              <a:lnRef idx="3">
                <a:schemeClr val="dk1"/>
              </a:lnRef>
              <a:fillRef idx="0">
                <a:schemeClr val="dk1"/>
              </a:fillRef>
              <a:effectRef idx="2">
                <a:schemeClr val="dk1"/>
              </a:effectRef>
              <a:fontRef idx="minor">
                <a:schemeClr val="tx1"/>
              </a:fontRef>
            </p:style>
          </p:cxnSp>
          <p:sp>
            <p:nvSpPr>
              <p:cNvPr id="41" name="Oval 40"/>
              <p:cNvSpPr/>
              <p:nvPr/>
            </p:nvSpPr>
            <p:spPr>
              <a:xfrm>
                <a:off x="1322143"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Oval 44"/>
              <p:cNvSpPr/>
              <p:nvPr/>
            </p:nvSpPr>
            <p:spPr>
              <a:xfrm>
                <a:off x="1323475" y="3676332"/>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Oval 54"/>
              <p:cNvSpPr/>
              <p:nvPr/>
            </p:nvSpPr>
            <p:spPr>
              <a:xfrm>
                <a:off x="1323475" y="4919556"/>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Oval 55"/>
              <p:cNvSpPr/>
              <p:nvPr/>
            </p:nvSpPr>
            <p:spPr>
              <a:xfrm>
                <a:off x="548131"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Oval 56"/>
              <p:cNvSpPr/>
              <p:nvPr/>
            </p:nvSpPr>
            <p:spPr>
              <a:xfrm>
                <a:off x="842699"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Oval 57"/>
              <p:cNvSpPr/>
              <p:nvPr/>
            </p:nvSpPr>
            <p:spPr>
              <a:xfrm>
                <a:off x="842699" y="4751124"/>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Oval 58"/>
              <p:cNvSpPr/>
              <p:nvPr/>
            </p:nvSpPr>
            <p:spPr>
              <a:xfrm>
                <a:off x="1839047" y="477786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Oval 59"/>
              <p:cNvSpPr/>
              <p:nvPr/>
            </p:nvSpPr>
            <p:spPr>
              <a:xfrm>
                <a:off x="2096155"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Oval 60"/>
              <p:cNvSpPr/>
              <p:nvPr/>
            </p:nvSpPr>
            <p:spPr>
              <a:xfrm>
                <a:off x="1839047"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6" name="TextBox 25"/>
            <p:cNvSpPr txBox="1"/>
            <p:nvPr/>
          </p:nvSpPr>
          <p:spPr>
            <a:xfrm>
              <a:off x="586603" y="5867400"/>
              <a:ext cx="3375797" cy="646331"/>
            </a:xfrm>
            <a:prstGeom prst="rect">
              <a:avLst/>
            </a:prstGeom>
            <a:noFill/>
          </p:spPr>
          <p:txBody>
            <a:bodyPr wrap="none" rtlCol="0">
              <a:spAutoFit/>
            </a:bodyPr>
            <a:lstStyle/>
            <a:p>
              <a:pPr algn="ctr"/>
              <a:r>
                <a:rPr lang="en-US" dirty="0" smtClean="0"/>
                <a:t>Asynchronous Execution</a:t>
              </a:r>
              <a:br>
                <a:rPr lang="en-US" dirty="0" smtClean="0"/>
              </a:br>
              <a:r>
                <a:rPr lang="en-US" dirty="0" smtClean="0"/>
                <a:t>requires heavy locking (GraphLab)</a:t>
              </a:r>
              <a:endParaRPr lang="en-US" dirty="0"/>
            </a:p>
          </p:txBody>
        </p:sp>
      </p:grpSp>
      <p:sp>
        <p:nvSpPr>
          <p:cNvPr id="62" name="Oval 114"/>
          <p:cNvSpPr/>
          <p:nvPr/>
        </p:nvSpPr>
        <p:spPr>
          <a:xfrm>
            <a:off x="3977339" y="3200400"/>
            <a:ext cx="1890061" cy="1611416"/>
          </a:xfrm>
          <a:custGeom>
            <a:avLst/>
            <a:gdLst>
              <a:gd name="connsiteX0" fmla="*/ 0 w 1957294"/>
              <a:gd name="connsiteY0" fmla="*/ 824283 h 1648565"/>
              <a:gd name="connsiteX1" fmla="*/ 978647 w 1957294"/>
              <a:gd name="connsiteY1" fmla="*/ 0 h 1648565"/>
              <a:gd name="connsiteX2" fmla="*/ 1957294 w 1957294"/>
              <a:gd name="connsiteY2" fmla="*/ 824283 h 1648565"/>
              <a:gd name="connsiteX3" fmla="*/ 978647 w 1957294"/>
              <a:gd name="connsiteY3" fmla="*/ 1648566 h 1648565"/>
              <a:gd name="connsiteX4" fmla="*/ 0 w 1957294"/>
              <a:gd name="connsiteY4" fmla="*/ 824283 h 1648565"/>
              <a:gd name="connsiteX0" fmla="*/ 0 w 1983425"/>
              <a:gd name="connsiteY0" fmla="*/ 856857 h 1681140"/>
              <a:gd name="connsiteX1" fmla="*/ 978647 w 1983425"/>
              <a:gd name="connsiteY1" fmla="*/ 32574 h 1681140"/>
              <a:gd name="connsiteX2" fmla="*/ 1643529 w 1983425"/>
              <a:gd name="connsiteY2" fmla="*/ 232493 h 1681140"/>
              <a:gd name="connsiteX3" fmla="*/ 1957294 w 1983425"/>
              <a:gd name="connsiteY3" fmla="*/ 856857 h 1681140"/>
              <a:gd name="connsiteX4" fmla="*/ 978647 w 1983425"/>
              <a:gd name="connsiteY4" fmla="*/ 1681140 h 1681140"/>
              <a:gd name="connsiteX5" fmla="*/ 0 w 1983425"/>
              <a:gd name="connsiteY5" fmla="*/ 856857 h 1681140"/>
              <a:gd name="connsiteX0" fmla="*/ 22049 w 2005474"/>
              <a:gd name="connsiteY0" fmla="*/ 824998 h 1649281"/>
              <a:gd name="connsiteX1" fmla="*/ 373166 w 2005474"/>
              <a:gd name="connsiteY1" fmla="*/ 252927 h 1649281"/>
              <a:gd name="connsiteX2" fmla="*/ 1000696 w 2005474"/>
              <a:gd name="connsiteY2" fmla="*/ 715 h 1649281"/>
              <a:gd name="connsiteX3" fmla="*/ 1665578 w 2005474"/>
              <a:gd name="connsiteY3" fmla="*/ 200634 h 1649281"/>
              <a:gd name="connsiteX4" fmla="*/ 1979343 w 2005474"/>
              <a:gd name="connsiteY4" fmla="*/ 824998 h 1649281"/>
              <a:gd name="connsiteX5" fmla="*/ 1000696 w 2005474"/>
              <a:gd name="connsiteY5" fmla="*/ 1649281 h 1649281"/>
              <a:gd name="connsiteX6" fmla="*/ 22049 w 2005474"/>
              <a:gd name="connsiteY6" fmla="*/ 824998 h 1649281"/>
              <a:gd name="connsiteX0" fmla="*/ 61 w 1983486"/>
              <a:gd name="connsiteY0" fmla="*/ 824998 h 1674201"/>
              <a:gd name="connsiteX1" fmla="*/ 351178 w 1983486"/>
              <a:gd name="connsiteY1" fmla="*/ 252927 h 1674201"/>
              <a:gd name="connsiteX2" fmla="*/ 978708 w 1983486"/>
              <a:gd name="connsiteY2" fmla="*/ 715 h 1674201"/>
              <a:gd name="connsiteX3" fmla="*/ 1643590 w 1983486"/>
              <a:gd name="connsiteY3" fmla="*/ 200634 h 1674201"/>
              <a:gd name="connsiteX4" fmla="*/ 1957355 w 1983486"/>
              <a:gd name="connsiteY4" fmla="*/ 824998 h 1674201"/>
              <a:gd name="connsiteX5" fmla="*/ 978708 w 1983486"/>
              <a:gd name="connsiteY5" fmla="*/ 1649281 h 1674201"/>
              <a:gd name="connsiteX6" fmla="*/ 328767 w 1983486"/>
              <a:gd name="connsiteY6" fmla="*/ 1403397 h 1674201"/>
              <a:gd name="connsiteX7" fmla="*/ 61 w 1983486"/>
              <a:gd name="connsiteY7" fmla="*/ 824998 h 1674201"/>
              <a:gd name="connsiteX0" fmla="*/ 61 w 1959522"/>
              <a:gd name="connsiteY0" fmla="*/ 824998 h 1649328"/>
              <a:gd name="connsiteX1" fmla="*/ 351178 w 1959522"/>
              <a:gd name="connsiteY1" fmla="*/ 252927 h 1649328"/>
              <a:gd name="connsiteX2" fmla="*/ 978708 w 1959522"/>
              <a:gd name="connsiteY2" fmla="*/ 715 h 1649328"/>
              <a:gd name="connsiteX3" fmla="*/ 1643590 w 1959522"/>
              <a:gd name="connsiteY3" fmla="*/ 200634 h 1649328"/>
              <a:gd name="connsiteX4" fmla="*/ 1957355 w 1959522"/>
              <a:gd name="connsiteY4" fmla="*/ 824998 h 1649328"/>
              <a:gd name="connsiteX5" fmla="*/ 1606237 w 1959522"/>
              <a:gd name="connsiteY5" fmla="*/ 1418339 h 1649328"/>
              <a:gd name="connsiteX6" fmla="*/ 978708 w 1959522"/>
              <a:gd name="connsiteY6" fmla="*/ 1649281 h 1649328"/>
              <a:gd name="connsiteX7" fmla="*/ 328767 w 1959522"/>
              <a:gd name="connsiteY7" fmla="*/ 1403397 h 1649328"/>
              <a:gd name="connsiteX8" fmla="*/ 61 w 1959522"/>
              <a:gd name="connsiteY8" fmla="*/ 824998 h 1649328"/>
              <a:gd name="connsiteX0" fmla="*/ 61 w 1958869"/>
              <a:gd name="connsiteY0" fmla="*/ 824998 h 1649311"/>
              <a:gd name="connsiteX1" fmla="*/ 351178 w 1958869"/>
              <a:gd name="connsiteY1" fmla="*/ 252927 h 1649311"/>
              <a:gd name="connsiteX2" fmla="*/ 978708 w 1958869"/>
              <a:gd name="connsiteY2" fmla="*/ 715 h 1649311"/>
              <a:gd name="connsiteX3" fmla="*/ 1643590 w 1958869"/>
              <a:gd name="connsiteY3" fmla="*/ 200634 h 1649311"/>
              <a:gd name="connsiteX4" fmla="*/ 1957355 w 1958869"/>
              <a:gd name="connsiteY4" fmla="*/ 824998 h 1649311"/>
              <a:gd name="connsiteX5" fmla="*/ 1471767 w 1958869"/>
              <a:gd name="connsiteY5" fmla="*/ 992515 h 1649311"/>
              <a:gd name="connsiteX6" fmla="*/ 1606237 w 1958869"/>
              <a:gd name="connsiteY6" fmla="*/ 1418339 h 1649311"/>
              <a:gd name="connsiteX7" fmla="*/ 978708 w 1958869"/>
              <a:gd name="connsiteY7" fmla="*/ 1649281 h 1649311"/>
              <a:gd name="connsiteX8" fmla="*/ 328767 w 1958869"/>
              <a:gd name="connsiteY8" fmla="*/ 1403397 h 1649311"/>
              <a:gd name="connsiteX9" fmla="*/ 61 w 1958869"/>
              <a:gd name="connsiteY9" fmla="*/ 824998 h 1649311"/>
              <a:gd name="connsiteX0" fmla="*/ 61 w 1958869"/>
              <a:gd name="connsiteY0" fmla="*/ 824998 h 1653105"/>
              <a:gd name="connsiteX1" fmla="*/ 351178 w 1958869"/>
              <a:gd name="connsiteY1" fmla="*/ 252927 h 1653105"/>
              <a:gd name="connsiteX2" fmla="*/ 978708 w 1958869"/>
              <a:gd name="connsiteY2" fmla="*/ 715 h 1653105"/>
              <a:gd name="connsiteX3" fmla="*/ 1643590 w 1958869"/>
              <a:gd name="connsiteY3" fmla="*/ 200634 h 1653105"/>
              <a:gd name="connsiteX4" fmla="*/ 1957355 w 1958869"/>
              <a:gd name="connsiteY4" fmla="*/ 824998 h 1653105"/>
              <a:gd name="connsiteX5" fmla="*/ 1471767 w 1958869"/>
              <a:gd name="connsiteY5" fmla="*/ 992515 h 1653105"/>
              <a:gd name="connsiteX6" fmla="*/ 1606237 w 1958869"/>
              <a:gd name="connsiteY6" fmla="*/ 1418339 h 1653105"/>
              <a:gd name="connsiteX7" fmla="*/ 1172944 w 1958869"/>
              <a:gd name="connsiteY7" fmla="*/ 1231575 h 1653105"/>
              <a:gd name="connsiteX8" fmla="*/ 978708 w 1958869"/>
              <a:gd name="connsiteY8" fmla="*/ 1649281 h 1653105"/>
              <a:gd name="connsiteX9" fmla="*/ 328767 w 1958869"/>
              <a:gd name="connsiteY9" fmla="*/ 1403397 h 1653105"/>
              <a:gd name="connsiteX10" fmla="*/ 61 w 1958869"/>
              <a:gd name="connsiteY10" fmla="*/ 824998 h 1653105"/>
              <a:gd name="connsiteX0" fmla="*/ 61 w 1958869"/>
              <a:gd name="connsiteY0" fmla="*/ 824998 h 1649425"/>
              <a:gd name="connsiteX1" fmla="*/ 351178 w 1958869"/>
              <a:gd name="connsiteY1" fmla="*/ 252927 h 1649425"/>
              <a:gd name="connsiteX2" fmla="*/ 978708 w 1958869"/>
              <a:gd name="connsiteY2" fmla="*/ 715 h 1649425"/>
              <a:gd name="connsiteX3" fmla="*/ 1643590 w 1958869"/>
              <a:gd name="connsiteY3" fmla="*/ 200634 h 1649425"/>
              <a:gd name="connsiteX4" fmla="*/ 1957355 w 1958869"/>
              <a:gd name="connsiteY4" fmla="*/ 824998 h 1649425"/>
              <a:gd name="connsiteX5" fmla="*/ 1471767 w 1958869"/>
              <a:gd name="connsiteY5" fmla="*/ 992515 h 1649425"/>
              <a:gd name="connsiteX6" fmla="*/ 1606237 w 1958869"/>
              <a:gd name="connsiteY6" fmla="*/ 1418339 h 1649425"/>
              <a:gd name="connsiteX7" fmla="*/ 1172944 w 1958869"/>
              <a:gd name="connsiteY7" fmla="*/ 1231575 h 1649425"/>
              <a:gd name="connsiteX8" fmla="*/ 978708 w 1958869"/>
              <a:gd name="connsiteY8" fmla="*/ 1649281 h 1649425"/>
              <a:gd name="connsiteX9" fmla="*/ 814356 w 1958869"/>
              <a:gd name="connsiteY9" fmla="*/ 1179281 h 1649425"/>
              <a:gd name="connsiteX10" fmla="*/ 328767 w 1958869"/>
              <a:gd name="connsiteY10" fmla="*/ 1403397 h 1649425"/>
              <a:gd name="connsiteX11" fmla="*/ 61 w 1958869"/>
              <a:gd name="connsiteY11" fmla="*/ 824998 h 1649425"/>
              <a:gd name="connsiteX0" fmla="*/ 1821 w 1960629"/>
              <a:gd name="connsiteY0" fmla="*/ 824998 h 1649425"/>
              <a:gd name="connsiteX1" fmla="*/ 352938 w 1960629"/>
              <a:gd name="connsiteY1" fmla="*/ 252927 h 1649425"/>
              <a:gd name="connsiteX2" fmla="*/ 980468 w 1960629"/>
              <a:gd name="connsiteY2" fmla="*/ 715 h 1649425"/>
              <a:gd name="connsiteX3" fmla="*/ 1645350 w 1960629"/>
              <a:gd name="connsiteY3" fmla="*/ 200634 h 1649425"/>
              <a:gd name="connsiteX4" fmla="*/ 1959115 w 1960629"/>
              <a:gd name="connsiteY4" fmla="*/ 824998 h 1649425"/>
              <a:gd name="connsiteX5" fmla="*/ 1473527 w 1960629"/>
              <a:gd name="connsiteY5" fmla="*/ 992515 h 1649425"/>
              <a:gd name="connsiteX6" fmla="*/ 1607997 w 1960629"/>
              <a:gd name="connsiteY6" fmla="*/ 1418339 h 1649425"/>
              <a:gd name="connsiteX7" fmla="*/ 1174704 w 1960629"/>
              <a:gd name="connsiteY7" fmla="*/ 1231575 h 1649425"/>
              <a:gd name="connsiteX8" fmla="*/ 980468 w 1960629"/>
              <a:gd name="connsiteY8" fmla="*/ 1649281 h 1649425"/>
              <a:gd name="connsiteX9" fmla="*/ 816116 w 1960629"/>
              <a:gd name="connsiteY9" fmla="*/ 1179281 h 1649425"/>
              <a:gd name="connsiteX10" fmla="*/ 330527 w 1960629"/>
              <a:gd name="connsiteY10" fmla="*/ 1403397 h 1649425"/>
              <a:gd name="connsiteX11" fmla="*/ 494881 w 1960629"/>
              <a:gd name="connsiteY11" fmla="*/ 992516 h 1649425"/>
              <a:gd name="connsiteX12" fmla="*/ 1821 w 1960629"/>
              <a:gd name="connsiteY12" fmla="*/ 824998 h 1649425"/>
              <a:gd name="connsiteX0" fmla="*/ 3 w 1958811"/>
              <a:gd name="connsiteY0" fmla="*/ 824998 h 1649425"/>
              <a:gd name="connsiteX1" fmla="*/ 485592 w 1958811"/>
              <a:gd name="connsiteY1" fmla="*/ 663810 h 1649425"/>
              <a:gd name="connsiteX2" fmla="*/ 351120 w 1958811"/>
              <a:gd name="connsiteY2" fmla="*/ 252927 h 1649425"/>
              <a:gd name="connsiteX3" fmla="*/ 978650 w 1958811"/>
              <a:gd name="connsiteY3" fmla="*/ 715 h 1649425"/>
              <a:gd name="connsiteX4" fmla="*/ 1643532 w 1958811"/>
              <a:gd name="connsiteY4" fmla="*/ 200634 h 1649425"/>
              <a:gd name="connsiteX5" fmla="*/ 1957297 w 1958811"/>
              <a:gd name="connsiteY5" fmla="*/ 824998 h 1649425"/>
              <a:gd name="connsiteX6" fmla="*/ 1471709 w 1958811"/>
              <a:gd name="connsiteY6" fmla="*/ 992515 h 1649425"/>
              <a:gd name="connsiteX7" fmla="*/ 1606179 w 1958811"/>
              <a:gd name="connsiteY7" fmla="*/ 1418339 h 1649425"/>
              <a:gd name="connsiteX8" fmla="*/ 1172886 w 1958811"/>
              <a:gd name="connsiteY8" fmla="*/ 1231575 h 1649425"/>
              <a:gd name="connsiteX9" fmla="*/ 978650 w 1958811"/>
              <a:gd name="connsiteY9" fmla="*/ 1649281 h 1649425"/>
              <a:gd name="connsiteX10" fmla="*/ 814298 w 1958811"/>
              <a:gd name="connsiteY10" fmla="*/ 1179281 h 1649425"/>
              <a:gd name="connsiteX11" fmla="*/ 328709 w 1958811"/>
              <a:gd name="connsiteY11" fmla="*/ 1403397 h 1649425"/>
              <a:gd name="connsiteX12" fmla="*/ 493063 w 1958811"/>
              <a:gd name="connsiteY12" fmla="*/ 992516 h 1649425"/>
              <a:gd name="connsiteX13" fmla="*/ 3 w 1958811"/>
              <a:gd name="connsiteY13" fmla="*/ 824998 h 1649425"/>
              <a:gd name="connsiteX0" fmla="*/ 3 w 1958811"/>
              <a:gd name="connsiteY0" fmla="*/ 835454 h 1659881"/>
              <a:gd name="connsiteX1" fmla="*/ 485592 w 1958811"/>
              <a:gd name="connsiteY1" fmla="*/ 674266 h 1659881"/>
              <a:gd name="connsiteX2" fmla="*/ 351120 w 1958811"/>
              <a:gd name="connsiteY2" fmla="*/ 263383 h 1659881"/>
              <a:gd name="connsiteX3" fmla="*/ 814298 w 1958811"/>
              <a:gd name="connsiteY3" fmla="*/ 494972 h 1659881"/>
              <a:gd name="connsiteX4" fmla="*/ 978650 w 1958811"/>
              <a:gd name="connsiteY4" fmla="*/ 11171 h 1659881"/>
              <a:gd name="connsiteX5" fmla="*/ 1643532 w 1958811"/>
              <a:gd name="connsiteY5" fmla="*/ 211090 h 1659881"/>
              <a:gd name="connsiteX6" fmla="*/ 1957297 w 1958811"/>
              <a:gd name="connsiteY6" fmla="*/ 835454 h 1659881"/>
              <a:gd name="connsiteX7" fmla="*/ 1471709 w 1958811"/>
              <a:gd name="connsiteY7" fmla="*/ 1002971 h 1659881"/>
              <a:gd name="connsiteX8" fmla="*/ 1606179 w 1958811"/>
              <a:gd name="connsiteY8" fmla="*/ 1428795 h 1659881"/>
              <a:gd name="connsiteX9" fmla="*/ 1172886 w 1958811"/>
              <a:gd name="connsiteY9" fmla="*/ 1242031 h 1659881"/>
              <a:gd name="connsiteX10" fmla="*/ 978650 w 1958811"/>
              <a:gd name="connsiteY10" fmla="*/ 1659737 h 1659881"/>
              <a:gd name="connsiteX11" fmla="*/ 814298 w 1958811"/>
              <a:gd name="connsiteY11" fmla="*/ 1189737 h 1659881"/>
              <a:gd name="connsiteX12" fmla="*/ 328709 w 1958811"/>
              <a:gd name="connsiteY12" fmla="*/ 1413853 h 1659881"/>
              <a:gd name="connsiteX13" fmla="*/ 493063 w 1958811"/>
              <a:gd name="connsiteY13" fmla="*/ 1002972 h 1659881"/>
              <a:gd name="connsiteX14" fmla="*/ 3 w 1958811"/>
              <a:gd name="connsiteY14" fmla="*/ 835454 h 1659881"/>
              <a:gd name="connsiteX0" fmla="*/ 3 w 1958811"/>
              <a:gd name="connsiteY0" fmla="*/ 824327 h 1648754"/>
              <a:gd name="connsiteX1" fmla="*/ 485592 w 1958811"/>
              <a:gd name="connsiteY1" fmla="*/ 663139 h 1648754"/>
              <a:gd name="connsiteX2" fmla="*/ 351120 w 1958811"/>
              <a:gd name="connsiteY2" fmla="*/ 252256 h 1648754"/>
              <a:gd name="connsiteX3" fmla="*/ 814298 w 1958811"/>
              <a:gd name="connsiteY3" fmla="*/ 483845 h 1648754"/>
              <a:gd name="connsiteX4" fmla="*/ 978650 w 1958811"/>
              <a:gd name="connsiteY4" fmla="*/ 44 h 1648754"/>
              <a:gd name="connsiteX5" fmla="*/ 1180357 w 1958811"/>
              <a:gd name="connsiteY5" fmla="*/ 453963 h 1648754"/>
              <a:gd name="connsiteX6" fmla="*/ 1643532 w 1958811"/>
              <a:gd name="connsiteY6" fmla="*/ 199963 h 1648754"/>
              <a:gd name="connsiteX7" fmla="*/ 1957297 w 1958811"/>
              <a:gd name="connsiteY7" fmla="*/ 824327 h 1648754"/>
              <a:gd name="connsiteX8" fmla="*/ 1471709 w 1958811"/>
              <a:gd name="connsiteY8" fmla="*/ 991844 h 1648754"/>
              <a:gd name="connsiteX9" fmla="*/ 1606179 w 1958811"/>
              <a:gd name="connsiteY9" fmla="*/ 1417668 h 1648754"/>
              <a:gd name="connsiteX10" fmla="*/ 1172886 w 1958811"/>
              <a:gd name="connsiteY10" fmla="*/ 1230904 h 1648754"/>
              <a:gd name="connsiteX11" fmla="*/ 978650 w 1958811"/>
              <a:gd name="connsiteY11" fmla="*/ 1648610 h 1648754"/>
              <a:gd name="connsiteX12" fmla="*/ 814298 w 1958811"/>
              <a:gd name="connsiteY12" fmla="*/ 1178610 h 1648754"/>
              <a:gd name="connsiteX13" fmla="*/ 328709 w 1958811"/>
              <a:gd name="connsiteY13" fmla="*/ 1402726 h 1648754"/>
              <a:gd name="connsiteX14" fmla="*/ 493063 w 1958811"/>
              <a:gd name="connsiteY14" fmla="*/ 991845 h 1648754"/>
              <a:gd name="connsiteX15" fmla="*/ 3 w 1958811"/>
              <a:gd name="connsiteY15"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43532 w 1962531"/>
              <a:gd name="connsiteY6" fmla="*/ 199963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43532 w 1962531"/>
              <a:gd name="connsiteY6" fmla="*/ 199963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43532 w 1962531"/>
              <a:gd name="connsiteY6" fmla="*/ 199963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28709 w 1957297"/>
              <a:gd name="connsiteY14" fmla="*/ 140272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28709 w 1957297"/>
              <a:gd name="connsiteY14" fmla="*/ 140272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28709 w 1957297"/>
              <a:gd name="connsiteY14" fmla="*/ 140272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19944"/>
              <a:gd name="connsiteY0" fmla="*/ 824327 h 1611416"/>
              <a:gd name="connsiteX1" fmla="*/ 448239 w 1919944"/>
              <a:gd name="connsiteY1" fmla="*/ 663139 h 1611416"/>
              <a:gd name="connsiteX2" fmla="*/ 313767 w 1919944"/>
              <a:gd name="connsiteY2" fmla="*/ 252256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13767 w 1919944"/>
              <a:gd name="connsiteY2" fmla="*/ 252256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13767 w 1919944"/>
              <a:gd name="connsiteY2" fmla="*/ 252256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51119 w 1919944"/>
              <a:gd name="connsiteY2" fmla="*/ 237315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51119 w 1919944"/>
              <a:gd name="connsiteY2" fmla="*/ 237315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890061"/>
              <a:gd name="connsiteY0" fmla="*/ 824327 h 1611416"/>
              <a:gd name="connsiteX1" fmla="*/ 448239 w 1890061"/>
              <a:gd name="connsiteY1" fmla="*/ 663139 h 1611416"/>
              <a:gd name="connsiteX2" fmla="*/ 351119 w 1890061"/>
              <a:gd name="connsiteY2" fmla="*/ 237315 h 1611416"/>
              <a:gd name="connsiteX3" fmla="*/ 776945 w 1890061"/>
              <a:gd name="connsiteY3" fmla="*/ 483845 h 1611416"/>
              <a:gd name="connsiteX4" fmla="*/ 941297 w 1890061"/>
              <a:gd name="connsiteY4" fmla="*/ 44 h 1611416"/>
              <a:gd name="connsiteX5" fmla="*/ 1143004 w 1890061"/>
              <a:gd name="connsiteY5" fmla="*/ 453963 h 1611416"/>
              <a:gd name="connsiteX6" fmla="*/ 1598708 w 1890061"/>
              <a:gd name="connsiteY6" fmla="*/ 244787 h 1611416"/>
              <a:gd name="connsiteX7" fmla="*/ 1456768 w 1890061"/>
              <a:gd name="connsiteY7" fmla="*/ 648197 h 1611416"/>
              <a:gd name="connsiteX8" fmla="*/ 1890061 w 1890061"/>
              <a:gd name="connsiteY8" fmla="*/ 824327 h 1611416"/>
              <a:gd name="connsiteX9" fmla="*/ 1434356 w 1890061"/>
              <a:gd name="connsiteY9" fmla="*/ 991844 h 1611416"/>
              <a:gd name="connsiteX10" fmla="*/ 1568826 w 1890061"/>
              <a:gd name="connsiteY10" fmla="*/ 1417668 h 1611416"/>
              <a:gd name="connsiteX11" fmla="*/ 1135533 w 1890061"/>
              <a:gd name="connsiteY11" fmla="*/ 1230904 h 1611416"/>
              <a:gd name="connsiteX12" fmla="*/ 926356 w 1890061"/>
              <a:gd name="connsiteY12" fmla="*/ 1611257 h 1611416"/>
              <a:gd name="connsiteX13" fmla="*/ 776945 w 1890061"/>
              <a:gd name="connsiteY13" fmla="*/ 1178610 h 1611416"/>
              <a:gd name="connsiteX14" fmla="*/ 336179 w 1890061"/>
              <a:gd name="connsiteY14" fmla="*/ 1410196 h 1611416"/>
              <a:gd name="connsiteX15" fmla="*/ 455710 w 1890061"/>
              <a:gd name="connsiteY15" fmla="*/ 991845 h 1611416"/>
              <a:gd name="connsiteX16" fmla="*/ 3 w 1890061"/>
              <a:gd name="connsiteY16" fmla="*/ 824327 h 1611416"/>
              <a:gd name="connsiteX0" fmla="*/ 3 w 1890061"/>
              <a:gd name="connsiteY0" fmla="*/ 824327 h 1611416"/>
              <a:gd name="connsiteX1" fmla="*/ 448239 w 1890061"/>
              <a:gd name="connsiteY1" fmla="*/ 663139 h 1611416"/>
              <a:gd name="connsiteX2" fmla="*/ 351119 w 1890061"/>
              <a:gd name="connsiteY2" fmla="*/ 237315 h 1611416"/>
              <a:gd name="connsiteX3" fmla="*/ 776945 w 1890061"/>
              <a:gd name="connsiteY3" fmla="*/ 483845 h 1611416"/>
              <a:gd name="connsiteX4" fmla="*/ 941297 w 1890061"/>
              <a:gd name="connsiteY4" fmla="*/ 44 h 1611416"/>
              <a:gd name="connsiteX5" fmla="*/ 1143004 w 1890061"/>
              <a:gd name="connsiteY5" fmla="*/ 453963 h 1611416"/>
              <a:gd name="connsiteX6" fmla="*/ 1598708 w 1890061"/>
              <a:gd name="connsiteY6" fmla="*/ 244787 h 1611416"/>
              <a:gd name="connsiteX7" fmla="*/ 1456768 w 1890061"/>
              <a:gd name="connsiteY7" fmla="*/ 648197 h 1611416"/>
              <a:gd name="connsiteX8" fmla="*/ 1890061 w 1890061"/>
              <a:gd name="connsiteY8" fmla="*/ 824327 h 1611416"/>
              <a:gd name="connsiteX9" fmla="*/ 1434356 w 1890061"/>
              <a:gd name="connsiteY9" fmla="*/ 991844 h 1611416"/>
              <a:gd name="connsiteX10" fmla="*/ 1568826 w 1890061"/>
              <a:gd name="connsiteY10" fmla="*/ 1417668 h 1611416"/>
              <a:gd name="connsiteX11" fmla="*/ 1135533 w 1890061"/>
              <a:gd name="connsiteY11" fmla="*/ 1230904 h 1611416"/>
              <a:gd name="connsiteX12" fmla="*/ 926356 w 1890061"/>
              <a:gd name="connsiteY12" fmla="*/ 1611257 h 1611416"/>
              <a:gd name="connsiteX13" fmla="*/ 776945 w 1890061"/>
              <a:gd name="connsiteY13" fmla="*/ 1178610 h 1611416"/>
              <a:gd name="connsiteX14" fmla="*/ 336179 w 1890061"/>
              <a:gd name="connsiteY14" fmla="*/ 1410196 h 1611416"/>
              <a:gd name="connsiteX15" fmla="*/ 455710 w 1890061"/>
              <a:gd name="connsiteY15" fmla="*/ 991845 h 1611416"/>
              <a:gd name="connsiteX16" fmla="*/ 3 w 1890061"/>
              <a:gd name="connsiteY16" fmla="*/ 824327 h 161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061" h="1611416">
                <a:moveTo>
                  <a:pt x="3" y="824327"/>
                </a:moveTo>
                <a:cubicBezTo>
                  <a:pt x="-1242" y="523013"/>
                  <a:pt x="389720" y="758484"/>
                  <a:pt x="448239" y="663139"/>
                </a:cubicBezTo>
                <a:cubicBezTo>
                  <a:pt x="506758" y="567794"/>
                  <a:pt x="144433" y="415363"/>
                  <a:pt x="351119" y="237315"/>
                </a:cubicBezTo>
                <a:cubicBezTo>
                  <a:pt x="557805" y="59267"/>
                  <a:pt x="672357" y="525880"/>
                  <a:pt x="776945" y="483845"/>
                </a:cubicBezTo>
                <a:cubicBezTo>
                  <a:pt x="881533" y="441810"/>
                  <a:pt x="678581" y="5024"/>
                  <a:pt x="941297" y="44"/>
                </a:cubicBezTo>
                <a:cubicBezTo>
                  <a:pt x="1204013" y="-4936"/>
                  <a:pt x="1032190" y="420643"/>
                  <a:pt x="1143004" y="453963"/>
                </a:cubicBezTo>
                <a:cubicBezTo>
                  <a:pt x="1253818" y="487283"/>
                  <a:pt x="1378325" y="26895"/>
                  <a:pt x="1598708" y="244787"/>
                </a:cubicBezTo>
                <a:cubicBezTo>
                  <a:pt x="1819091" y="462679"/>
                  <a:pt x="1404474" y="544136"/>
                  <a:pt x="1456768" y="648197"/>
                </a:cubicBezTo>
                <a:cubicBezTo>
                  <a:pt x="1509062" y="752258"/>
                  <a:pt x="1890061" y="504337"/>
                  <a:pt x="1890061" y="824327"/>
                </a:cubicBezTo>
                <a:cubicBezTo>
                  <a:pt x="1890061" y="1144317"/>
                  <a:pt x="1492876" y="892954"/>
                  <a:pt x="1434356" y="991844"/>
                </a:cubicBezTo>
                <a:cubicBezTo>
                  <a:pt x="1375836" y="1090734"/>
                  <a:pt x="1750611" y="1204757"/>
                  <a:pt x="1568826" y="1417668"/>
                </a:cubicBezTo>
                <a:cubicBezTo>
                  <a:pt x="1387041" y="1630579"/>
                  <a:pt x="1240121" y="1192414"/>
                  <a:pt x="1135533" y="1230904"/>
                </a:cubicBezTo>
                <a:cubicBezTo>
                  <a:pt x="1030945" y="1269394"/>
                  <a:pt x="1217710" y="1619973"/>
                  <a:pt x="926356" y="1611257"/>
                </a:cubicBezTo>
                <a:cubicBezTo>
                  <a:pt x="635002" y="1602541"/>
                  <a:pt x="885268" y="1219591"/>
                  <a:pt x="776945" y="1178610"/>
                </a:cubicBezTo>
                <a:cubicBezTo>
                  <a:pt x="668622" y="1137629"/>
                  <a:pt x="514228" y="1594470"/>
                  <a:pt x="336179" y="1410196"/>
                </a:cubicBezTo>
                <a:cubicBezTo>
                  <a:pt x="158130" y="1225922"/>
                  <a:pt x="510494" y="1088245"/>
                  <a:pt x="455710" y="991845"/>
                </a:cubicBezTo>
                <a:cubicBezTo>
                  <a:pt x="400926" y="895445"/>
                  <a:pt x="1248" y="1125641"/>
                  <a:pt x="3" y="824327"/>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4" name="Group 62"/>
          <p:cNvGrpSpPr/>
          <p:nvPr/>
        </p:nvGrpSpPr>
        <p:grpSpPr>
          <a:xfrm>
            <a:off x="2133600" y="3311802"/>
            <a:ext cx="5562600" cy="2135129"/>
            <a:chOff x="2895747" y="1455201"/>
            <a:chExt cx="5562600" cy="2135129"/>
          </a:xfrm>
        </p:grpSpPr>
        <p:sp>
          <p:nvSpPr>
            <p:cNvPr id="64" name="Oval 63"/>
            <p:cNvSpPr/>
            <p:nvPr/>
          </p:nvSpPr>
          <p:spPr>
            <a:xfrm>
              <a:off x="5494017" y="1994839"/>
              <a:ext cx="393091" cy="39309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5" name="Group 17"/>
            <p:cNvGrpSpPr/>
            <p:nvPr/>
          </p:nvGrpSpPr>
          <p:grpSpPr>
            <a:xfrm>
              <a:off x="4808059" y="1455201"/>
              <a:ext cx="1769669" cy="1464869"/>
              <a:chOff x="548131" y="3676332"/>
              <a:chExt cx="1769669" cy="1464869"/>
            </a:xfrm>
          </p:grpSpPr>
          <p:cxnSp>
            <p:nvCxnSpPr>
              <p:cNvPr id="67" name="Straight Connector 66"/>
              <p:cNvCxnSpPr>
                <a:stCxn id="79" idx="5"/>
                <a:endCxn id="75" idx="1"/>
              </p:cNvCxnSpPr>
              <p:nvPr/>
            </p:nvCxnSpPr>
            <p:spPr>
              <a:xfrm>
                <a:off x="1031885" y="4054023"/>
                <a:ext cx="322717" cy="286406"/>
              </a:xfrm>
              <a:prstGeom prst="line">
                <a:avLst/>
              </a:prstGeom>
            </p:spPr>
            <p:style>
              <a:lnRef idx="3">
                <a:schemeClr val="dk1"/>
              </a:lnRef>
              <a:fillRef idx="0">
                <a:schemeClr val="dk1"/>
              </a:fillRef>
              <a:effectRef idx="2">
                <a:schemeClr val="dk1"/>
              </a:effectRef>
              <a:fontRef idx="minor">
                <a:schemeClr val="tx1"/>
              </a:fontRef>
            </p:style>
          </p:cxnSp>
          <p:cxnSp>
            <p:nvCxnSpPr>
              <p:cNvPr id="68" name="Straight Connector 67"/>
              <p:cNvCxnSpPr>
                <a:stCxn id="75" idx="7"/>
                <a:endCxn id="83" idx="3"/>
              </p:cNvCxnSpPr>
              <p:nvPr/>
            </p:nvCxnSpPr>
            <p:spPr>
              <a:xfrm flipV="1">
                <a:off x="1511329" y="4054023"/>
                <a:ext cx="360177" cy="286406"/>
              </a:xfrm>
              <a:prstGeom prst="line">
                <a:avLst/>
              </a:prstGeom>
            </p:spPr>
            <p:style>
              <a:lnRef idx="3">
                <a:schemeClr val="dk1"/>
              </a:lnRef>
              <a:fillRef idx="0">
                <a:schemeClr val="dk1"/>
              </a:fillRef>
              <a:effectRef idx="2">
                <a:schemeClr val="dk1"/>
              </a:effectRef>
              <a:fontRef idx="minor">
                <a:schemeClr val="tx1"/>
              </a:fontRef>
            </p:style>
          </p:cxnSp>
          <p:cxnSp>
            <p:nvCxnSpPr>
              <p:cNvPr id="69" name="Straight Connector 68"/>
              <p:cNvCxnSpPr>
                <a:stCxn id="76" idx="4"/>
                <a:endCxn id="75" idx="0"/>
              </p:cNvCxnSpPr>
              <p:nvPr/>
            </p:nvCxnSpPr>
            <p:spPr>
              <a:xfrm flipH="1">
                <a:off x="1432966" y="3897977"/>
                <a:ext cx="1332" cy="409993"/>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p:cNvCxnSpPr>
                <a:stCxn id="75" idx="6"/>
                <a:endCxn id="82" idx="2"/>
              </p:cNvCxnSpPr>
              <p:nvPr/>
            </p:nvCxnSpPr>
            <p:spPr>
              <a:xfrm>
                <a:off x="1543788"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p:cNvCxnSpPr>
                <a:stCxn id="78" idx="6"/>
                <a:endCxn id="75" idx="2"/>
              </p:cNvCxnSpPr>
              <p:nvPr/>
            </p:nvCxnSpPr>
            <p:spPr>
              <a:xfrm>
                <a:off x="769776"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72" name="Straight Connector 71"/>
              <p:cNvCxnSpPr>
                <a:stCxn id="75" idx="4"/>
                <a:endCxn id="77" idx="0"/>
              </p:cNvCxnSpPr>
              <p:nvPr/>
            </p:nvCxnSpPr>
            <p:spPr>
              <a:xfrm>
                <a:off x="1432966" y="4529615"/>
                <a:ext cx="1332" cy="389941"/>
              </a:xfrm>
              <a:prstGeom prst="line">
                <a:avLst/>
              </a:prstGeom>
            </p:spPr>
            <p:style>
              <a:lnRef idx="3">
                <a:schemeClr val="dk1"/>
              </a:lnRef>
              <a:fillRef idx="0">
                <a:schemeClr val="dk1"/>
              </a:fillRef>
              <a:effectRef idx="2">
                <a:schemeClr val="dk1"/>
              </a:effectRef>
              <a:fontRef idx="minor">
                <a:schemeClr val="tx1"/>
              </a:fontRef>
            </p:style>
          </p:cxnSp>
          <p:cxnSp>
            <p:nvCxnSpPr>
              <p:cNvPr id="73" name="Straight Connector 24"/>
              <p:cNvCxnSpPr>
                <a:stCxn id="75" idx="3"/>
                <a:endCxn id="80" idx="7"/>
              </p:cNvCxnSpPr>
              <p:nvPr/>
            </p:nvCxnSpPr>
            <p:spPr>
              <a:xfrm flipH="1">
                <a:off x="1031885" y="4497156"/>
                <a:ext cx="322717" cy="286427"/>
              </a:xfrm>
              <a:prstGeom prst="line">
                <a:avLst/>
              </a:prstGeom>
            </p:spPr>
            <p:style>
              <a:lnRef idx="3">
                <a:schemeClr val="dk1"/>
              </a:lnRef>
              <a:fillRef idx="0">
                <a:schemeClr val="dk1"/>
              </a:fillRef>
              <a:effectRef idx="2">
                <a:schemeClr val="dk1"/>
              </a:effectRef>
              <a:fontRef idx="minor">
                <a:schemeClr val="tx1"/>
              </a:fontRef>
            </p:style>
          </p:cxnSp>
          <p:cxnSp>
            <p:nvCxnSpPr>
              <p:cNvPr id="74" name="Straight Connector 73"/>
              <p:cNvCxnSpPr>
                <a:stCxn id="75" idx="5"/>
                <a:endCxn id="81" idx="1"/>
              </p:cNvCxnSpPr>
              <p:nvPr/>
            </p:nvCxnSpPr>
            <p:spPr>
              <a:xfrm>
                <a:off x="1511329" y="4497156"/>
                <a:ext cx="360177" cy="313163"/>
              </a:xfrm>
              <a:prstGeom prst="line">
                <a:avLst/>
              </a:prstGeom>
            </p:spPr>
            <p:style>
              <a:lnRef idx="3">
                <a:schemeClr val="dk1"/>
              </a:lnRef>
              <a:fillRef idx="0">
                <a:schemeClr val="dk1"/>
              </a:fillRef>
              <a:effectRef idx="2">
                <a:schemeClr val="dk1"/>
              </a:effectRef>
              <a:fontRef idx="minor">
                <a:schemeClr val="tx1"/>
              </a:fontRef>
            </p:style>
          </p:cxnSp>
          <p:sp>
            <p:nvSpPr>
              <p:cNvPr id="75" name="Oval 74"/>
              <p:cNvSpPr/>
              <p:nvPr/>
            </p:nvSpPr>
            <p:spPr>
              <a:xfrm>
                <a:off x="1322143"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Oval 75"/>
              <p:cNvSpPr/>
              <p:nvPr/>
            </p:nvSpPr>
            <p:spPr>
              <a:xfrm>
                <a:off x="1323475" y="3676332"/>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Oval 76"/>
              <p:cNvSpPr/>
              <p:nvPr/>
            </p:nvSpPr>
            <p:spPr>
              <a:xfrm>
                <a:off x="1323475" y="4919556"/>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Oval 77"/>
              <p:cNvSpPr/>
              <p:nvPr/>
            </p:nvSpPr>
            <p:spPr>
              <a:xfrm>
                <a:off x="548131"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Oval 78"/>
              <p:cNvSpPr/>
              <p:nvPr/>
            </p:nvSpPr>
            <p:spPr>
              <a:xfrm>
                <a:off x="842699"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Oval 79"/>
              <p:cNvSpPr/>
              <p:nvPr/>
            </p:nvSpPr>
            <p:spPr>
              <a:xfrm>
                <a:off x="842699" y="4751124"/>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Oval 80"/>
              <p:cNvSpPr/>
              <p:nvPr/>
            </p:nvSpPr>
            <p:spPr>
              <a:xfrm>
                <a:off x="1839047" y="477786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2" name="Oval 81"/>
              <p:cNvSpPr/>
              <p:nvPr/>
            </p:nvSpPr>
            <p:spPr>
              <a:xfrm>
                <a:off x="2096155"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3" name="Oval 82"/>
              <p:cNvSpPr/>
              <p:nvPr/>
            </p:nvSpPr>
            <p:spPr>
              <a:xfrm>
                <a:off x="1839047"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66" name="TextBox 65"/>
            <p:cNvSpPr txBox="1"/>
            <p:nvPr/>
          </p:nvSpPr>
          <p:spPr>
            <a:xfrm>
              <a:off x="2895747" y="2943999"/>
              <a:ext cx="5562600" cy="646331"/>
            </a:xfrm>
            <a:prstGeom prst="rect">
              <a:avLst/>
            </a:prstGeom>
            <a:noFill/>
          </p:spPr>
          <p:txBody>
            <a:bodyPr wrap="square" rtlCol="0">
              <a:spAutoFit/>
            </a:bodyPr>
            <a:lstStyle/>
            <a:p>
              <a:pPr algn="ctr"/>
              <a:r>
                <a:rPr lang="en-US" dirty="0" smtClean="0"/>
                <a:t>Touches a large fraction of </a:t>
              </a:r>
            </a:p>
            <a:p>
              <a:pPr algn="ctr"/>
              <a:r>
                <a:rPr lang="en-US" dirty="0" smtClean="0"/>
                <a:t>graph (</a:t>
              </a:r>
              <a:r>
                <a:rPr lang="en-US" dirty="0" err="1" smtClean="0"/>
                <a:t>GraphLab</a:t>
              </a:r>
              <a:r>
                <a:rPr lang="en-US" dirty="0" smtClean="0"/>
                <a:t>)</a:t>
              </a:r>
              <a:endParaRPr lang="en-US" dirty="0"/>
            </a:p>
          </p:txBody>
        </p:sp>
      </p:grpSp>
      <p:grpSp>
        <p:nvGrpSpPr>
          <p:cNvPr id="6" name="Group 104"/>
          <p:cNvGrpSpPr/>
          <p:nvPr/>
        </p:nvGrpSpPr>
        <p:grpSpPr>
          <a:xfrm>
            <a:off x="76200" y="914400"/>
            <a:ext cx="3352800" cy="1932801"/>
            <a:chOff x="1950112" y="1447800"/>
            <a:chExt cx="3352800" cy="1932801"/>
          </a:xfrm>
        </p:grpSpPr>
        <p:sp>
          <p:nvSpPr>
            <p:cNvPr id="106" name="Oval 105"/>
            <p:cNvSpPr/>
            <p:nvPr/>
          </p:nvSpPr>
          <p:spPr>
            <a:xfrm>
              <a:off x="3381001" y="1987438"/>
              <a:ext cx="393091" cy="39309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7" name="Group 7"/>
            <p:cNvGrpSpPr/>
            <p:nvPr/>
          </p:nvGrpSpPr>
          <p:grpSpPr>
            <a:xfrm>
              <a:off x="1950112" y="1447800"/>
              <a:ext cx="3352800" cy="1932801"/>
              <a:chOff x="1950112" y="1447800"/>
              <a:chExt cx="3352800" cy="1932801"/>
            </a:xfrm>
          </p:grpSpPr>
          <p:sp>
            <p:nvSpPr>
              <p:cNvPr id="108" name="TextBox 107"/>
              <p:cNvSpPr txBox="1"/>
              <p:nvPr/>
            </p:nvSpPr>
            <p:spPr>
              <a:xfrm>
                <a:off x="1950112" y="3011269"/>
                <a:ext cx="3352800" cy="369332"/>
              </a:xfrm>
              <a:prstGeom prst="rect">
                <a:avLst/>
              </a:prstGeom>
              <a:noFill/>
            </p:spPr>
            <p:txBody>
              <a:bodyPr wrap="square" rtlCol="0">
                <a:spAutoFit/>
              </a:bodyPr>
              <a:lstStyle/>
              <a:p>
                <a:pPr algn="ctr"/>
                <a:r>
                  <a:rPr lang="en-US" dirty="0" smtClean="0"/>
                  <a:t>Sends many messages (</a:t>
                </a:r>
                <a:r>
                  <a:rPr lang="en-US" dirty="0" err="1" smtClean="0"/>
                  <a:t>Pregel</a:t>
                </a:r>
                <a:r>
                  <a:rPr lang="en-US" dirty="0" smtClean="0"/>
                  <a:t>)</a:t>
                </a:r>
              </a:p>
            </p:txBody>
          </p:sp>
          <p:grpSp>
            <p:nvGrpSpPr>
              <p:cNvPr id="8" name="Group 17"/>
              <p:cNvGrpSpPr/>
              <p:nvPr/>
            </p:nvGrpSpPr>
            <p:grpSpPr>
              <a:xfrm>
                <a:off x="2695043" y="1447800"/>
                <a:ext cx="1769669" cy="1464869"/>
                <a:chOff x="548131" y="3676332"/>
                <a:chExt cx="1769669" cy="1464869"/>
              </a:xfrm>
            </p:grpSpPr>
            <p:cxnSp>
              <p:nvCxnSpPr>
                <p:cNvPr id="110" name="Straight Connector 109"/>
                <p:cNvCxnSpPr>
                  <a:stCxn id="122" idx="5"/>
                  <a:endCxn id="118" idx="1"/>
                </p:cNvCxnSpPr>
                <p:nvPr/>
              </p:nvCxnSpPr>
              <p:spPr>
                <a:xfrm>
                  <a:off x="1031885" y="4054023"/>
                  <a:ext cx="322717" cy="286406"/>
                </a:xfrm>
                <a:prstGeom prst="line">
                  <a:avLst/>
                </a:prstGeom>
              </p:spPr>
              <p:style>
                <a:lnRef idx="3">
                  <a:schemeClr val="dk1"/>
                </a:lnRef>
                <a:fillRef idx="0">
                  <a:schemeClr val="dk1"/>
                </a:fillRef>
                <a:effectRef idx="2">
                  <a:schemeClr val="dk1"/>
                </a:effectRef>
                <a:fontRef idx="minor">
                  <a:schemeClr val="tx1"/>
                </a:fontRef>
              </p:style>
            </p:cxnSp>
            <p:cxnSp>
              <p:nvCxnSpPr>
                <p:cNvPr id="111" name="Straight Connector 110"/>
                <p:cNvCxnSpPr>
                  <a:stCxn id="118" idx="7"/>
                  <a:endCxn id="126" idx="3"/>
                </p:cNvCxnSpPr>
                <p:nvPr/>
              </p:nvCxnSpPr>
              <p:spPr>
                <a:xfrm flipV="1">
                  <a:off x="1511329" y="4054023"/>
                  <a:ext cx="360177" cy="286406"/>
                </a:xfrm>
                <a:prstGeom prst="line">
                  <a:avLst/>
                </a:prstGeom>
              </p:spPr>
              <p:style>
                <a:lnRef idx="3">
                  <a:schemeClr val="dk1"/>
                </a:lnRef>
                <a:fillRef idx="0">
                  <a:schemeClr val="dk1"/>
                </a:fillRef>
                <a:effectRef idx="2">
                  <a:schemeClr val="dk1"/>
                </a:effectRef>
                <a:fontRef idx="minor">
                  <a:schemeClr val="tx1"/>
                </a:fontRef>
              </p:style>
            </p:cxnSp>
            <p:cxnSp>
              <p:nvCxnSpPr>
                <p:cNvPr id="112" name="Straight Connector 111"/>
                <p:cNvCxnSpPr>
                  <a:stCxn id="119" idx="4"/>
                  <a:endCxn id="118" idx="0"/>
                </p:cNvCxnSpPr>
                <p:nvPr/>
              </p:nvCxnSpPr>
              <p:spPr>
                <a:xfrm flipH="1">
                  <a:off x="1432966" y="3897977"/>
                  <a:ext cx="1332" cy="409993"/>
                </a:xfrm>
                <a:prstGeom prst="line">
                  <a:avLst/>
                </a:prstGeom>
              </p:spPr>
              <p:style>
                <a:lnRef idx="3">
                  <a:schemeClr val="dk1"/>
                </a:lnRef>
                <a:fillRef idx="0">
                  <a:schemeClr val="dk1"/>
                </a:fillRef>
                <a:effectRef idx="2">
                  <a:schemeClr val="dk1"/>
                </a:effectRef>
                <a:fontRef idx="minor">
                  <a:schemeClr val="tx1"/>
                </a:fontRef>
              </p:style>
            </p:cxnSp>
            <p:cxnSp>
              <p:nvCxnSpPr>
                <p:cNvPr id="113" name="Straight Connector 72"/>
                <p:cNvCxnSpPr>
                  <a:stCxn id="118" idx="6"/>
                  <a:endCxn id="125" idx="2"/>
                </p:cNvCxnSpPr>
                <p:nvPr/>
              </p:nvCxnSpPr>
              <p:spPr>
                <a:xfrm>
                  <a:off x="1543788"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114" name="Straight Connector 73"/>
                <p:cNvCxnSpPr>
                  <a:stCxn id="121" idx="6"/>
                  <a:endCxn id="118" idx="2"/>
                </p:cNvCxnSpPr>
                <p:nvPr/>
              </p:nvCxnSpPr>
              <p:spPr>
                <a:xfrm>
                  <a:off x="769776"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115" name="Straight Connector 114"/>
                <p:cNvCxnSpPr>
                  <a:stCxn id="118" idx="4"/>
                  <a:endCxn id="120" idx="0"/>
                </p:cNvCxnSpPr>
                <p:nvPr/>
              </p:nvCxnSpPr>
              <p:spPr>
                <a:xfrm>
                  <a:off x="1432966" y="4529615"/>
                  <a:ext cx="1332" cy="389941"/>
                </a:xfrm>
                <a:prstGeom prst="line">
                  <a:avLst/>
                </a:prstGeom>
              </p:spPr>
              <p:style>
                <a:lnRef idx="3">
                  <a:schemeClr val="dk1"/>
                </a:lnRef>
                <a:fillRef idx="0">
                  <a:schemeClr val="dk1"/>
                </a:fillRef>
                <a:effectRef idx="2">
                  <a:schemeClr val="dk1"/>
                </a:effectRef>
                <a:fontRef idx="minor">
                  <a:schemeClr val="tx1"/>
                </a:fontRef>
              </p:style>
            </p:cxnSp>
            <p:cxnSp>
              <p:nvCxnSpPr>
                <p:cNvPr id="116" name="Straight Connector 115"/>
                <p:cNvCxnSpPr>
                  <a:stCxn id="118" idx="3"/>
                  <a:endCxn id="123" idx="7"/>
                </p:cNvCxnSpPr>
                <p:nvPr/>
              </p:nvCxnSpPr>
              <p:spPr>
                <a:xfrm flipH="1">
                  <a:off x="1031885" y="4497156"/>
                  <a:ext cx="322717" cy="286427"/>
                </a:xfrm>
                <a:prstGeom prst="line">
                  <a:avLst/>
                </a:prstGeom>
              </p:spPr>
              <p:style>
                <a:lnRef idx="3">
                  <a:schemeClr val="dk1"/>
                </a:lnRef>
                <a:fillRef idx="0">
                  <a:schemeClr val="dk1"/>
                </a:fillRef>
                <a:effectRef idx="2">
                  <a:schemeClr val="dk1"/>
                </a:effectRef>
                <a:fontRef idx="minor">
                  <a:schemeClr val="tx1"/>
                </a:fontRef>
              </p:style>
            </p:cxnSp>
            <p:cxnSp>
              <p:nvCxnSpPr>
                <p:cNvPr id="117" name="Straight Connector 116"/>
                <p:cNvCxnSpPr>
                  <a:stCxn id="118" idx="5"/>
                  <a:endCxn id="124" idx="1"/>
                </p:cNvCxnSpPr>
                <p:nvPr/>
              </p:nvCxnSpPr>
              <p:spPr>
                <a:xfrm>
                  <a:off x="1511329" y="4497156"/>
                  <a:ext cx="360177" cy="313163"/>
                </a:xfrm>
                <a:prstGeom prst="line">
                  <a:avLst/>
                </a:prstGeom>
              </p:spPr>
              <p:style>
                <a:lnRef idx="3">
                  <a:schemeClr val="dk1"/>
                </a:lnRef>
                <a:fillRef idx="0">
                  <a:schemeClr val="dk1"/>
                </a:fillRef>
                <a:effectRef idx="2">
                  <a:schemeClr val="dk1"/>
                </a:effectRef>
                <a:fontRef idx="minor">
                  <a:schemeClr val="tx1"/>
                </a:fontRef>
              </p:style>
            </p:cxnSp>
            <p:sp>
              <p:nvSpPr>
                <p:cNvPr id="118" name="Oval 117"/>
                <p:cNvSpPr/>
                <p:nvPr/>
              </p:nvSpPr>
              <p:spPr>
                <a:xfrm>
                  <a:off x="1322143"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9" name="Oval 118"/>
                <p:cNvSpPr/>
                <p:nvPr/>
              </p:nvSpPr>
              <p:spPr>
                <a:xfrm>
                  <a:off x="1323475" y="3676332"/>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Oval 119"/>
                <p:cNvSpPr/>
                <p:nvPr/>
              </p:nvSpPr>
              <p:spPr>
                <a:xfrm>
                  <a:off x="1323475" y="4919556"/>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1" name="Oval 120"/>
                <p:cNvSpPr/>
                <p:nvPr/>
              </p:nvSpPr>
              <p:spPr>
                <a:xfrm>
                  <a:off x="548131"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2" name="Oval 121"/>
                <p:cNvSpPr/>
                <p:nvPr/>
              </p:nvSpPr>
              <p:spPr>
                <a:xfrm>
                  <a:off x="842699"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3" name="Oval 122"/>
                <p:cNvSpPr/>
                <p:nvPr/>
              </p:nvSpPr>
              <p:spPr>
                <a:xfrm>
                  <a:off x="842699" y="4751124"/>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4" name="Oval 123"/>
                <p:cNvSpPr/>
                <p:nvPr/>
              </p:nvSpPr>
              <p:spPr>
                <a:xfrm>
                  <a:off x="1839047" y="477786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5" name="Oval 124"/>
                <p:cNvSpPr/>
                <p:nvPr/>
              </p:nvSpPr>
              <p:spPr>
                <a:xfrm>
                  <a:off x="2096155"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6" name="Oval 125"/>
                <p:cNvSpPr/>
                <p:nvPr/>
              </p:nvSpPr>
              <p:spPr>
                <a:xfrm>
                  <a:off x="1839047"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grpSp>
        <p:nvGrpSpPr>
          <p:cNvPr id="9" name="Group 126"/>
          <p:cNvGrpSpPr/>
          <p:nvPr/>
        </p:nvGrpSpPr>
        <p:grpSpPr>
          <a:xfrm>
            <a:off x="1088744" y="1075163"/>
            <a:ext cx="1304544" cy="1143001"/>
            <a:chOff x="2937065" y="1608563"/>
            <a:chExt cx="1304544" cy="1143001"/>
          </a:xfrm>
        </p:grpSpPr>
        <p:grpSp>
          <p:nvGrpSpPr>
            <p:cNvPr id="10" name="Group 52"/>
            <p:cNvGrpSpPr/>
            <p:nvPr/>
          </p:nvGrpSpPr>
          <p:grpSpPr>
            <a:xfrm>
              <a:off x="3860609" y="2065763"/>
              <a:ext cx="381000" cy="86591"/>
              <a:chOff x="838200" y="4800600"/>
              <a:chExt cx="838200" cy="190500"/>
            </a:xfrm>
          </p:grpSpPr>
          <p:cxnSp>
            <p:nvCxnSpPr>
              <p:cNvPr id="164" name="Straight Arrow Connector 163"/>
              <p:cNvCxnSpPr/>
              <p:nvPr/>
            </p:nvCxnSpPr>
            <p:spPr bwMode="auto">
              <a:xfrm>
                <a:off x="1219200" y="4876800"/>
                <a:ext cx="457200" cy="1588"/>
              </a:xfrm>
              <a:prstGeom prst="straightConnector1">
                <a:avLst/>
              </a:prstGeom>
              <a:ln w="12700">
                <a:headEnd type="none" w="med" len="med"/>
                <a:tailEnd type="arrow"/>
              </a:ln>
              <a:effectLst/>
            </p:spPr>
            <p:style>
              <a:lnRef idx="3">
                <a:schemeClr val="dk1"/>
              </a:lnRef>
              <a:fillRef idx="0">
                <a:schemeClr val="dk1"/>
              </a:fillRef>
              <a:effectRef idx="2">
                <a:schemeClr val="dk1"/>
              </a:effectRef>
              <a:fontRef idx="minor">
                <a:schemeClr val="tx1"/>
              </a:fontRef>
            </p:style>
          </p:cxnSp>
          <p:grpSp>
            <p:nvGrpSpPr>
              <p:cNvPr id="11" name="Group 132"/>
              <p:cNvGrpSpPr/>
              <p:nvPr/>
            </p:nvGrpSpPr>
            <p:grpSpPr>
              <a:xfrm>
                <a:off x="838200" y="4800600"/>
                <a:ext cx="381000" cy="190500"/>
                <a:chOff x="762000" y="2971800"/>
                <a:chExt cx="838200" cy="381000"/>
              </a:xfrm>
            </p:grpSpPr>
            <p:sp>
              <p:nvSpPr>
                <p:cNvPr id="166" name="Rectangle 165"/>
                <p:cNvSpPr/>
                <p:nvPr/>
              </p:nvSpPr>
              <p:spPr bwMode="auto">
                <a:xfrm>
                  <a:off x="762000" y="2971800"/>
                  <a:ext cx="838200" cy="381000"/>
                </a:xfrm>
                <a:prstGeom prst="rect">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67" name="Isosceles Triangle 105"/>
                <p:cNvSpPr/>
                <p:nvPr/>
              </p:nvSpPr>
              <p:spPr bwMode="auto">
                <a:xfrm rot="10800000">
                  <a:off x="762000" y="2971800"/>
                  <a:ext cx="838200" cy="152400"/>
                </a:xfrm>
                <a:prstGeom prst="triangle">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grpSp>
        <p:grpSp>
          <p:nvGrpSpPr>
            <p:cNvPr id="12" name="Group 52"/>
            <p:cNvGrpSpPr/>
            <p:nvPr/>
          </p:nvGrpSpPr>
          <p:grpSpPr>
            <a:xfrm rot="19293823">
              <a:off x="3646375" y="1793805"/>
              <a:ext cx="381000" cy="86591"/>
              <a:chOff x="838200" y="4800600"/>
              <a:chExt cx="838200" cy="190500"/>
            </a:xfrm>
          </p:grpSpPr>
          <p:cxnSp>
            <p:nvCxnSpPr>
              <p:cNvPr id="160" name="Straight Arrow Connector 159"/>
              <p:cNvCxnSpPr/>
              <p:nvPr/>
            </p:nvCxnSpPr>
            <p:spPr bwMode="auto">
              <a:xfrm>
                <a:off x="1219200" y="4876800"/>
                <a:ext cx="457200" cy="1588"/>
              </a:xfrm>
              <a:prstGeom prst="straightConnector1">
                <a:avLst/>
              </a:prstGeom>
              <a:ln w="12700">
                <a:headEnd type="none" w="med" len="med"/>
                <a:tailEnd type="arrow"/>
              </a:ln>
              <a:effectLst/>
            </p:spPr>
            <p:style>
              <a:lnRef idx="3">
                <a:schemeClr val="dk1"/>
              </a:lnRef>
              <a:fillRef idx="0">
                <a:schemeClr val="dk1"/>
              </a:fillRef>
              <a:effectRef idx="2">
                <a:schemeClr val="dk1"/>
              </a:effectRef>
              <a:fontRef idx="minor">
                <a:schemeClr val="tx1"/>
              </a:fontRef>
            </p:style>
          </p:cxnSp>
          <p:grpSp>
            <p:nvGrpSpPr>
              <p:cNvPr id="13" name="Group 132"/>
              <p:cNvGrpSpPr/>
              <p:nvPr/>
            </p:nvGrpSpPr>
            <p:grpSpPr>
              <a:xfrm>
                <a:off x="838200" y="4800600"/>
                <a:ext cx="381000" cy="190500"/>
                <a:chOff x="762000" y="2971800"/>
                <a:chExt cx="838200" cy="381000"/>
              </a:xfrm>
            </p:grpSpPr>
            <p:sp>
              <p:nvSpPr>
                <p:cNvPr id="162" name="Rectangle 161"/>
                <p:cNvSpPr/>
                <p:nvPr/>
              </p:nvSpPr>
              <p:spPr bwMode="auto">
                <a:xfrm>
                  <a:off x="762000" y="2971800"/>
                  <a:ext cx="838200" cy="381000"/>
                </a:xfrm>
                <a:prstGeom prst="rect">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63" name="Isosceles Triangle 112"/>
                <p:cNvSpPr/>
                <p:nvPr/>
              </p:nvSpPr>
              <p:spPr bwMode="auto">
                <a:xfrm rot="10800000">
                  <a:off x="762000" y="2971800"/>
                  <a:ext cx="838200" cy="152400"/>
                </a:xfrm>
                <a:prstGeom prst="triangle">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grpSp>
        <p:grpSp>
          <p:nvGrpSpPr>
            <p:cNvPr id="14" name="Group 52"/>
            <p:cNvGrpSpPr/>
            <p:nvPr/>
          </p:nvGrpSpPr>
          <p:grpSpPr>
            <a:xfrm rot="16200000">
              <a:off x="3256205" y="1755767"/>
              <a:ext cx="381000" cy="86591"/>
              <a:chOff x="838200" y="4800600"/>
              <a:chExt cx="838200" cy="190500"/>
            </a:xfrm>
          </p:grpSpPr>
          <p:cxnSp>
            <p:nvCxnSpPr>
              <p:cNvPr id="156" name="Straight Arrow Connector 155"/>
              <p:cNvCxnSpPr/>
              <p:nvPr/>
            </p:nvCxnSpPr>
            <p:spPr bwMode="auto">
              <a:xfrm>
                <a:off x="1219200" y="4876800"/>
                <a:ext cx="457200" cy="1588"/>
              </a:xfrm>
              <a:prstGeom prst="straightConnector1">
                <a:avLst/>
              </a:prstGeom>
              <a:ln w="12700">
                <a:headEnd type="none" w="med" len="med"/>
                <a:tailEnd type="arrow"/>
              </a:ln>
              <a:effectLst/>
            </p:spPr>
            <p:style>
              <a:lnRef idx="3">
                <a:schemeClr val="dk1"/>
              </a:lnRef>
              <a:fillRef idx="0">
                <a:schemeClr val="dk1"/>
              </a:fillRef>
              <a:effectRef idx="2">
                <a:schemeClr val="dk1"/>
              </a:effectRef>
              <a:fontRef idx="minor">
                <a:schemeClr val="tx1"/>
              </a:fontRef>
            </p:style>
          </p:cxnSp>
          <p:grpSp>
            <p:nvGrpSpPr>
              <p:cNvPr id="15" name="Group 132"/>
              <p:cNvGrpSpPr/>
              <p:nvPr/>
            </p:nvGrpSpPr>
            <p:grpSpPr>
              <a:xfrm>
                <a:off x="838200" y="4800600"/>
                <a:ext cx="381000" cy="190500"/>
                <a:chOff x="762000" y="2971800"/>
                <a:chExt cx="838200" cy="381000"/>
              </a:xfrm>
            </p:grpSpPr>
            <p:sp>
              <p:nvSpPr>
                <p:cNvPr id="158" name="Rectangle 116"/>
                <p:cNvSpPr/>
                <p:nvPr/>
              </p:nvSpPr>
              <p:spPr bwMode="auto">
                <a:xfrm>
                  <a:off x="762000" y="2971800"/>
                  <a:ext cx="838200" cy="381000"/>
                </a:xfrm>
                <a:prstGeom prst="rect">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59" name="Isosceles Triangle 158"/>
                <p:cNvSpPr/>
                <p:nvPr/>
              </p:nvSpPr>
              <p:spPr bwMode="auto">
                <a:xfrm rot="10800000">
                  <a:off x="762000" y="2971800"/>
                  <a:ext cx="838200" cy="152400"/>
                </a:xfrm>
                <a:prstGeom prst="triangle">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grpSp>
        <p:grpSp>
          <p:nvGrpSpPr>
            <p:cNvPr id="16" name="Group 52"/>
            <p:cNvGrpSpPr/>
            <p:nvPr/>
          </p:nvGrpSpPr>
          <p:grpSpPr>
            <a:xfrm rot="13119278" flipV="1">
              <a:off x="2997228" y="1959185"/>
              <a:ext cx="381000" cy="86591"/>
              <a:chOff x="838200" y="4800600"/>
              <a:chExt cx="838200" cy="190500"/>
            </a:xfrm>
          </p:grpSpPr>
          <p:cxnSp>
            <p:nvCxnSpPr>
              <p:cNvPr id="152" name="Straight Arrow Connector 151"/>
              <p:cNvCxnSpPr/>
              <p:nvPr/>
            </p:nvCxnSpPr>
            <p:spPr bwMode="auto">
              <a:xfrm>
                <a:off x="1219200" y="4876800"/>
                <a:ext cx="457200" cy="1588"/>
              </a:xfrm>
              <a:prstGeom prst="straightConnector1">
                <a:avLst/>
              </a:prstGeom>
              <a:ln w="12700">
                <a:headEnd type="none" w="med" len="med"/>
                <a:tailEnd type="arrow"/>
              </a:ln>
              <a:effectLst/>
            </p:spPr>
            <p:style>
              <a:lnRef idx="3">
                <a:schemeClr val="dk1"/>
              </a:lnRef>
              <a:fillRef idx="0">
                <a:schemeClr val="dk1"/>
              </a:fillRef>
              <a:effectRef idx="2">
                <a:schemeClr val="dk1"/>
              </a:effectRef>
              <a:fontRef idx="minor">
                <a:schemeClr val="tx1"/>
              </a:fontRef>
            </p:style>
          </p:cxnSp>
          <p:grpSp>
            <p:nvGrpSpPr>
              <p:cNvPr id="17" name="Group 132"/>
              <p:cNvGrpSpPr/>
              <p:nvPr/>
            </p:nvGrpSpPr>
            <p:grpSpPr>
              <a:xfrm>
                <a:off x="838200" y="4800600"/>
                <a:ext cx="381000" cy="190500"/>
                <a:chOff x="762000" y="2971800"/>
                <a:chExt cx="838200" cy="381000"/>
              </a:xfrm>
            </p:grpSpPr>
            <p:sp>
              <p:nvSpPr>
                <p:cNvPr id="154" name="Rectangle 153"/>
                <p:cNvSpPr/>
                <p:nvPr/>
              </p:nvSpPr>
              <p:spPr bwMode="auto">
                <a:xfrm>
                  <a:off x="762000" y="2971800"/>
                  <a:ext cx="838200" cy="381000"/>
                </a:xfrm>
                <a:prstGeom prst="rect">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55" name="Isosceles Triangle 154"/>
                <p:cNvSpPr/>
                <p:nvPr/>
              </p:nvSpPr>
              <p:spPr bwMode="auto">
                <a:xfrm rot="10800000">
                  <a:off x="762000" y="2971800"/>
                  <a:ext cx="838200" cy="152400"/>
                </a:xfrm>
                <a:prstGeom prst="triangle">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grpSp>
        <p:grpSp>
          <p:nvGrpSpPr>
            <p:cNvPr id="18" name="Group 52"/>
            <p:cNvGrpSpPr/>
            <p:nvPr/>
          </p:nvGrpSpPr>
          <p:grpSpPr>
            <a:xfrm rot="10800000" flipV="1">
              <a:off x="2937065" y="2265102"/>
              <a:ext cx="381000" cy="86591"/>
              <a:chOff x="838200" y="4800600"/>
              <a:chExt cx="838200" cy="190500"/>
            </a:xfrm>
          </p:grpSpPr>
          <p:cxnSp>
            <p:nvCxnSpPr>
              <p:cNvPr id="148" name="Straight Arrow Connector 147"/>
              <p:cNvCxnSpPr/>
              <p:nvPr/>
            </p:nvCxnSpPr>
            <p:spPr bwMode="auto">
              <a:xfrm>
                <a:off x="1219200" y="4876800"/>
                <a:ext cx="457200" cy="1588"/>
              </a:xfrm>
              <a:prstGeom prst="straightConnector1">
                <a:avLst/>
              </a:prstGeom>
              <a:ln w="12700">
                <a:headEnd type="none" w="med" len="med"/>
                <a:tailEnd type="arrow"/>
              </a:ln>
              <a:effectLst/>
            </p:spPr>
            <p:style>
              <a:lnRef idx="3">
                <a:schemeClr val="dk1"/>
              </a:lnRef>
              <a:fillRef idx="0">
                <a:schemeClr val="dk1"/>
              </a:fillRef>
              <a:effectRef idx="2">
                <a:schemeClr val="dk1"/>
              </a:effectRef>
              <a:fontRef idx="minor">
                <a:schemeClr val="tx1"/>
              </a:fontRef>
            </p:style>
          </p:cxnSp>
          <p:grpSp>
            <p:nvGrpSpPr>
              <p:cNvPr id="19" name="Group 132"/>
              <p:cNvGrpSpPr/>
              <p:nvPr/>
            </p:nvGrpSpPr>
            <p:grpSpPr>
              <a:xfrm>
                <a:off x="838200" y="4800600"/>
                <a:ext cx="381000" cy="190500"/>
                <a:chOff x="762000" y="2971800"/>
                <a:chExt cx="838200" cy="381000"/>
              </a:xfrm>
            </p:grpSpPr>
            <p:sp>
              <p:nvSpPr>
                <p:cNvPr id="150" name="Rectangle 149"/>
                <p:cNvSpPr/>
                <p:nvPr/>
              </p:nvSpPr>
              <p:spPr bwMode="auto">
                <a:xfrm>
                  <a:off x="762000" y="2971800"/>
                  <a:ext cx="838200" cy="381000"/>
                </a:xfrm>
                <a:prstGeom prst="rect">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51" name="Isosceles Triangle 150"/>
                <p:cNvSpPr/>
                <p:nvPr/>
              </p:nvSpPr>
              <p:spPr bwMode="auto">
                <a:xfrm rot="10800000">
                  <a:off x="762000" y="2971800"/>
                  <a:ext cx="838200" cy="152400"/>
                </a:xfrm>
                <a:prstGeom prst="triangle">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grpSp>
        <p:grpSp>
          <p:nvGrpSpPr>
            <p:cNvPr id="20" name="Group 52"/>
            <p:cNvGrpSpPr/>
            <p:nvPr/>
          </p:nvGrpSpPr>
          <p:grpSpPr>
            <a:xfrm rot="8446622" flipV="1">
              <a:off x="3190352" y="2477724"/>
              <a:ext cx="381000" cy="86591"/>
              <a:chOff x="838200" y="4800600"/>
              <a:chExt cx="838200" cy="190500"/>
            </a:xfrm>
          </p:grpSpPr>
          <p:cxnSp>
            <p:nvCxnSpPr>
              <p:cNvPr id="144" name="Straight Arrow Connector 143"/>
              <p:cNvCxnSpPr/>
              <p:nvPr/>
            </p:nvCxnSpPr>
            <p:spPr bwMode="auto">
              <a:xfrm>
                <a:off x="1219200" y="4876800"/>
                <a:ext cx="457200" cy="1588"/>
              </a:xfrm>
              <a:prstGeom prst="straightConnector1">
                <a:avLst/>
              </a:prstGeom>
              <a:ln w="12700">
                <a:headEnd type="none" w="med" len="med"/>
                <a:tailEnd type="arrow"/>
              </a:ln>
              <a:effectLst/>
            </p:spPr>
            <p:style>
              <a:lnRef idx="3">
                <a:schemeClr val="dk1"/>
              </a:lnRef>
              <a:fillRef idx="0">
                <a:schemeClr val="dk1"/>
              </a:fillRef>
              <a:effectRef idx="2">
                <a:schemeClr val="dk1"/>
              </a:effectRef>
              <a:fontRef idx="minor">
                <a:schemeClr val="tx1"/>
              </a:fontRef>
            </p:style>
          </p:cxnSp>
          <p:grpSp>
            <p:nvGrpSpPr>
              <p:cNvPr id="21" name="Group 132"/>
              <p:cNvGrpSpPr/>
              <p:nvPr/>
            </p:nvGrpSpPr>
            <p:grpSpPr>
              <a:xfrm>
                <a:off x="838200" y="4800600"/>
                <a:ext cx="381000" cy="190500"/>
                <a:chOff x="762000" y="2971800"/>
                <a:chExt cx="838200" cy="381000"/>
              </a:xfrm>
            </p:grpSpPr>
            <p:sp>
              <p:nvSpPr>
                <p:cNvPr id="146" name="Rectangle 145"/>
                <p:cNvSpPr/>
                <p:nvPr/>
              </p:nvSpPr>
              <p:spPr bwMode="auto">
                <a:xfrm>
                  <a:off x="762000" y="2971800"/>
                  <a:ext cx="838200" cy="381000"/>
                </a:xfrm>
                <a:prstGeom prst="rect">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47" name="Isosceles Triangle 146"/>
                <p:cNvSpPr/>
                <p:nvPr/>
              </p:nvSpPr>
              <p:spPr bwMode="auto">
                <a:xfrm rot="10800000">
                  <a:off x="762000" y="2971800"/>
                  <a:ext cx="838200" cy="152400"/>
                </a:xfrm>
                <a:prstGeom prst="triangle">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grpSp>
        <p:grpSp>
          <p:nvGrpSpPr>
            <p:cNvPr id="22" name="Group 52"/>
            <p:cNvGrpSpPr/>
            <p:nvPr/>
          </p:nvGrpSpPr>
          <p:grpSpPr>
            <a:xfrm rot="5400000" flipV="1">
              <a:off x="3484805" y="2517768"/>
              <a:ext cx="381000" cy="86591"/>
              <a:chOff x="838200" y="4800600"/>
              <a:chExt cx="838200" cy="190500"/>
            </a:xfrm>
          </p:grpSpPr>
          <p:cxnSp>
            <p:nvCxnSpPr>
              <p:cNvPr id="140" name="Straight Arrow Connector 139"/>
              <p:cNvCxnSpPr/>
              <p:nvPr/>
            </p:nvCxnSpPr>
            <p:spPr bwMode="auto">
              <a:xfrm>
                <a:off x="1219200" y="4876800"/>
                <a:ext cx="457200" cy="1588"/>
              </a:xfrm>
              <a:prstGeom prst="straightConnector1">
                <a:avLst/>
              </a:prstGeom>
              <a:ln w="12700">
                <a:headEnd type="none" w="med" len="med"/>
                <a:tailEnd type="arrow"/>
              </a:ln>
              <a:effectLst/>
            </p:spPr>
            <p:style>
              <a:lnRef idx="3">
                <a:schemeClr val="dk1"/>
              </a:lnRef>
              <a:fillRef idx="0">
                <a:schemeClr val="dk1"/>
              </a:fillRef>
              <a:effectRef idx="2">
                <a:schemeClr val="dk1"/>
              </a:effectRef>
              <a:fontRef idx="minor">
                <a:schemeClr val="tx1"/>
              </a:fontRef>
            </p:style>
          </p:cxnSp>
          <p:grpSp>
            <p:nvGrpSpPr>
              <p:cNvPr id="24" name="Group 132"/>
              <p:cNvGrpSpPr/>
              <p:nvPr/>
            </p:nvGrpSpPr>
            <p:grpSpPr>
              <a:xfrm>
                <a:off x="838200" y="4800600"/>
                <a:ext cx="381000" cy="190500"/>
                <a:chOff x="762000" y="2971800"/>
                <a:chExt cx="838200" cy="381000"/>
              </a:xfrm>
            </p:grpSpPr>
            <p:sp>
              <p:nvSpPr>
                <p:cNvPr id="142" name="Rectangle 141"/>
                <p:cNvSpPr/>
                <p:nvPr/>
              </p:nvSpPr>
              <p:spPr bwMode="auto">
                <a:xfrm>
                  <a:off x="762000" y="2971800"/>
                  <a:ext cx="838200" cy="381000"/>
                </a:xfrm>
                <a:prstGeom prst="rect">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43" name="Isosceles Triangle 142"/>
                <p:cNvSpPr/>
                <p:nvPr/>
              </p:nvSpPr>
              <p:spPr bwMode="auto">
                <a:xfrm rot="10800000">
                  <a:off x="762000" y="2971800"/>
                  <a:ext cx="838200" cy="152400"/>
                </a:xfrm>
                <a:prstGeom prst="triangle">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grpSp>
        <p:grpSp>
          <p:nvGrpSpPr>
            <p:cNvPr id="25" name="Group 52"/>
            <p:cNvGrpSpPr/>
            <p:nvPr/>
          </p:nvGrpSpPr>
          <p:grpSpPr>
            <a:xfrm rot="2700000">
              <a:off x="3759226" y="2340186"/>
              <a:ext cx="381000" cy="86591"/>
              <a:chOff x="838200" y="4800600"/>
              <a:chExt cx="838200" cy="190500"/>
            </a:xfrm>
          </p:grpSpPr>
          <p:cxnSp>
            <p:nvCxnSpPr>
              <p:cNvPr id="136" name="Straight Arrow Connector 135"/>
              <p:cNvCxnSpPr/>
              <p:nvPr/>
            </p:nvCxnSpPr>
            <p:spPr bwMode="auto">
              <a:xfrm>
                <a:off x="1219200" y="4876800"/>
                <a:ext cx="457200" cy="1588"/>
              </a:xfrm>
              <a:prstGeom prst="straightConnector1">
                <a:avLst/>
              </a:prstGeom>
              <a:ln w="12700">
                <a:headEnd type="none" w="med" len="med"/>
                <a:tailEnd type="arrow"/>
              </a:ln>
              <a:effectLst/>
            </p:spPr>
            <p:style>
              <a:lnRef idx="3">
                <a:schemeClr val="dk1"/>
              </a:lnRef>
              <a:fillRef idx="0">
                <a:schemeClr val="dk1"/>
              </a:fillRef>
              <a:effectRef idx="2">
                <a:schemeClr val="dk1"/>
              </a:effectRef>
              <a:fontRef idx="minor">
                <a:schemeClr val="tx1"/>
              </a:fontRef>
            </p:style>
          </p:cxnSp>
          <p:grpSp>
            <p:nvGrpSpPr>
              <p:cNvPr id="35" name="Group 132"/>
              <p:cNvGrpSpPr/>
              <p:nvPr/>
            </p:nvGrpSpPr>
            <p:grpSpPr>
              <a:xfrm>
                <a:off x="838200" y="4800600"/>
                <a:ext cx="381000" cy="190500"/>
                <a:chOff x="762000" y="2971800"/>
                <a:chExt cx="838200" cy="381000"/>
              </a:xfrm>
            </p:grpSpPr>
            <p:sp>
              <p:nvSpPr>
                <p:cNvPr id="138" name="Rectangle 137"/>
                <p:cNvSpPr/>
                <p:nvPr/>
              </p:nvSpPr>
              <p:spPr bwMode="auto">
                <a:xfrm>
                  <a:off x="762000" y="2971800"/>
                  <a:ext cx="838200" cy="381000"/>
                </a:xfrm>
                <a:prstGeom prst="rect">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39" name="Isosceles Triangle 138"/>
                <p:cNvSpPr/>
                <p:nvPr/>
              </p:nvSpPr>
              <p:spPr bwMode="auto">
                <a:xfrm rot="10800000">
                  <a:off x="762000" y="2971800"/>
                  <a:ext cx="838200" cy="152400"/>
                </a:xfrm>
                <a:prstGeom prst="triangle">
                  <a:avLst/>
                </a:prstGeom>
                <a:solidFill>
                  <a:schemeClr val="accent6"/>
                </a:solidFill>
                <a:ln w="127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grpSp>
      </p:grpSp>
      <p:grpSp>
        <p:nvGrpSpPr>
          <p:cNvPr id="37" name="Group 167"/>
          <p:cNvGrpSpPr/>
          <p:nvPr/>
        </p:nvGrpSpPr>
        <p:grpSpPr>
          <a:xfrm>
            <a:off x="5867400" y="3351271"/>
            <a:ext cx="3200400" cy="2135129"/>
            <a:chOff x="-256033" y="1836201"/>
            <a:chExt cx="3200400" cy="2135129"/>
          </a:xfrm>
        </p:grpSpPr>
        <p:grpSp>
          <p:nvGrpSpPr>
            <p:cNvPr id="38" name="Group 17"/>
            <p:cNvGrpSpPr/>
            <p:nvPr/>
          </p:nvGrpSpPr>
          <p:grpSpPr>
            <a:xfrm>
              <a:off x="587034" y="1836201"/>
              <a:ext cx="1769669" cy="1464869"/>
              <a:chOff x="548131" y="3676332"/>
              <a:chExt cx="1769669" cy="1464869"/>
            </a:xfrm>
          </p:grpSpPr>
          <p:cxnSp>
            <p:nvCxnSpPr>
              <p:cNvPr id="171" name="Straight Connector 170"/>
              <p:cNvCxnSpPr>
                <a:stCxn id="183" idx="5"/>
                <a:endCxn id="179" idx="1"/>
              </p:cNvCxnSpPr>
              <p:nvPr/>
            </p:nvCxnSpPr>
            <p:spPr>
              <a:xfrm>
                <a:off x="1031885" y="4054023"/>
                <a:ext cx="322717" cy="286406"/>
              </a:xfrm>
              <a:prstGeom prst="line">
                <a:avLst/>
              </a:prstGeom>
            </p:spPr>
            <p:style>
              <a:lnRef idx="3">
                <a:schemeClr val="dk1"/>
              </a:lnRef>
              <a:fillRef idx="0">
                <a:schemeClr val="dk1"/>
              </a:fillRef>
              <a:effectRef idx="2">
                <a:schemeClr val="dk1"/>
              </a:effectRef>
              <a:fontRef idx="minor">
                <a:schemeClr val="tx1"/>
              </a:fontRef>
            </p:style>
          </p:cxnSp>
          <p:cxnSp>
            <p:nvCxnSpPr>
              <p:cNvPr id="172" name="Straight Connector 171"/>
              <p:cNvCxnSpPr>
                <a:stCxn id="179" idx="7"/>
                <a:endCxn id="187" idx="3"/>
              </p:cNvCxnSpPr>
              <p:nvPr/>
            </p:nvCxnSpPr>
            <p:spPr>
              <a:xfrm flipV="1">
                <a:off x="1511329" y="4054023"/>
                <a:ext cx="360177" cy="286406"/>
              </a:xfrm>
              <a:prstGeom prst="line">
                <a:avLst/>
              </a:prstGeom>
            </p:spPr>
            <p:style>
              <a:lnRef idx="3">
                <a:schemeClr val="dk1"/>
              </a:lnRef>
              <a:fillRef idx="0">
                <a:schemeClr val="dk1"/>
              </a:fillRef>
              <a:effectRef idx="2">
                <a:schemeClr val="dk1"/>
              </a:effectRef>
              <a:fontRef idx="minor">
                <a:schemeClr val="tx1"/>
              </a:fontRef>
            </p:style>
          </p:cxnSp>
          <p:cxnSp>
            <p:nvCxnSpPr>
              <p:cNvPr id="173" name="Straight Connector 172"/>
              <p:cNvCxnSpPr>
                <a:stCxn id="180" idx="4"/>
                <a:endCxn id="179" idx="0"/>
              </p:cNvCxnSpPr>
              <p:nvPr/>
            </p:nvCxnSpPr>
            <p:spPr>
              <a:xfrm flipH="1">
                <a:off x="1432966" y="3897977"/>
                <a:ext cx="1332" cy="409993"/>
              </a:xfrm>
              <a:prstGeom prst="line">
                <a:avLst/>
              </a:prstGeom>
            </p:spPr>
            <p:style>
              <a:lnRef idx="3">
                <a:schemeClr val="dk1"/>
              </a:lnRef>
              <a:fillRef idx="0">
                <a:schemeClr val="dk1"/>
              </a:fillRef>
              <a:effectRef idx="2">
                <a:schemeClr val="dk1"/>
              </a:effectRef>
              <a:fontRef idx="minor">
                <a:schemeClr val="tx1"/>
              </a:fontRef>
            </p:style>
          </p:cxnSp>
          <p:cxnSp>
            <p:nvCxnSpPr>
              <p:cNvPr id="174" name="Straight Connector 173"/>
              <p:cNvCxnSpPr>
                <a:stCxn id="179" idx="6"/>
                <a:endCxn id="186" idx="2"/>
              </p:cNvCxnSpPr>
              <p:nvPr/>
            </p:nvCxnSpPr>
            <p:spPr>
              <a:xfrm>
                <a:off x="1543788"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175" name="Straight Connector 174"/>
              <p:cNvCxnSpPr>
                <a:stCxn id="182" idx="6"/>
                <a:endCxn id="179" idx="2"/>
              </p:cNvCxnSpPr>
              <p:nvPr/>
            </p:nvCxnSpPr>
            <p:spPr>
              <a:xfrm>
                <a:off x="769776"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176" name="Straight Connector 175"/>
              <p:cNvCxnSpPr>
                <a:stCxn id="179" idx="4"/>
                <a:endCxn id="181" idx="0"/>
              </p:cNvCxnSpPr>
              <p:nvPr/>
            </p:nvCxnSpPr>
            <p:spPr>
              <a:xfrm>
                <a:off x="1432966" y="4529615"/>
                <a:ext cx="1332" cy="389941"/>
              </a:xfrm>
              <a:prstGeom prst="line">
                <a:avLst/>
              </a:prstGeom>
            </p:spPr>
            <p:style>
              <a:lnRef idx="3">
                <a:schemeClr val="dk1"/>
              </a:lnRef>
              <a:fillRef idx="0">
                <a:schemeClr val="dk1"/>
              </a:fillRef>
              <a:effectRef idx="2">
                <a:schemeClr val="dk1"/>
              </a:effectRef>
              <a:fontRef idx="minor">
                <a:schemeClr val="tx1"/>
              </a:fontRef>
            </p:style>
          </p:cxnSp>
          <p:cxnSp>
            <p:nvCxnSpPr>
              <p:cNvPr id="177" name="Straight Connector 176"/>
              <p:cNvCxnSpPr>
                <a:stCxn id="179" idx="3"/>
                <a:endCxn id="184" idx="7"/>
              </p:cNvCxnSpPr>
              <p:nvPr/>
            </p:nvCxnSpPr>
            <p:spPr>
              <a:xfrm flipH="1">
                <a:off x="1031885" y="4497156"/>
                <a:ext cx="322717" cy="286427"/>
              </a:xfrm>
              <a:prstGeom prst="line">
                <a:avLst/>
              </a:prstGeom>
            </p:spPr>
            <p:style>
              <a:lnRef idx="3">
                <a:schemeClr val="dk1"/>
              </a:lnRef>
              <a:fillRef idx="0">
                <a:schemeClr val="dk1"/>
              </a:fillRef>
              <a:effectRef idx="2">
                <a:schemeClr val="dk1"/>
              </a:effectRef>
              <a:fontRef idx="minor">
                <a:schemeClr val="tx1"/>
              </a:fontRef>
            </p:style>
          </p:cxnSp>
          <p:cxnSp>
            <p:nvCxnSpPr>
              <p:cNvPr id="178" name="Straight Connector 177"/>
              <p:cNvCxnSpPr>
                <a:stCxn id="179" idx="5"/>
                <a:endCxn id="185" idx="1"/>
              </p:cNvCxnSpPr>
              <p:nvPr/>
            </p:nvCxnSpPr>
            <p:spPr>
              <a:xfrm>
                <a:off x="1511329" y="4497156"/>
                <a:ext cx="360177" cy="313163"/>
              </a:xfrm>
              <a:prstGeom prst="line">
                <a:avLst/>
              </a:prstGeom>
            </p:spPr>
            <p:style>
              <a:lnRef idx="3">
                <a:schemeClr val="dk1"/>
              </a:lnRef>
              <a:fillRef idx="0">
                <a:schemeClr val="dk1"/>
              </a:fillRef>
              <a:effectRef idx="2">
                <a:schemeClr val="dk1"/>
              </a:effectRef>
              <a:fontRef idx="minor">
                <a:schemeClr val="tx1"/>
              </a:fontRef>
            </p:style>
          </p:cxnSp>
          <p:sp>
            <p:nvSpPr>
              <p:cNvPr id="179" name="Oval 178"/>
              <p:cNvSpPr/>
              <p:nvPr/>
            </p:nvSpPr>
            <p:spPr>
              <a:xfrm>
                <a:off x="1322143" y="4307970"/>
                <a:ext cx="221645" cy="22164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0" name="Oval 179"/>
              <p:cNvSpPr/>
              <p:nvPr/>
            </p:nvSpPr>
            <p:spPr>
              <a:xfrm>
                <a:off x="1323475" y="3676332"/>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1" name="Oval 180"/>
              <p:cNvSpPr/>
              <p:nvPr/>
            </p:nvSpPr>
            <p:spPr>
              <a:xfrm>
                <a:off x="1323475" y="4919556"/>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2" name="Oval 181"/>
              <p:cNvSpPr/>
              <p:nvPr/>
            </p:nvSpPr>
            <p:spPr>
              <a:xfrm>
                <a:off x="548131" y="4307970"/>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3" name="Oval 182"/>
              <p:cNvSpPr/>
              <p:nvPr/>
            </p:nvSpPr>
            <p:spPr>
              <a:xfrm>
                <a:off x="842699" y="3864837"/>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4" name="Oval 183"/>
              <p:cNvSpPr/>
              <p:nvPr/>
            </p:nvSpPr>
            <p:spPr>
              <a:xfrm>
                <a:off x="842699" y="4751124"/>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5" name="Oval 184"/>
              <p:cNvSpPr/>
              <p:nvPr/>
            </p:nvSpPr>
            <p:spPr>
              <a:xfrm>
                <a:off x="1839047" y="4777860"/>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6" name="Oval 185"/>
              <p:cNvSpPr/>
              <p:nvPr/>
            </p:nvSpPr>
            <p:spPr>
              <a:xfrm>
                <a:off x="2096155" y="4307970"/>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7" name="Oval 186"/>
              <p:cNvSpPr/>
              <p:nvPr/>
            </p:nvSpPr>
            <p:spPr>
              <a:xfrm>
                <a:off x="1839047" y="3864837"/>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70" name="TextBox 169"/>
            <p:cNvSpPr txBox="1"/>
            <p:nvPr/>
          </p:nvSpPr>
          <p:spPr>
            <a:xfrm>
              <a:off x="-256033" y="3324999"/>
              <a:ext cx="3200400" cy="646331"/>
            </a:xfrm>
            <a:prstGeom prst="rect">
              <a:avLst/>
            </a:prstGeom>
            <a:noFill/>
          </p:spPr>
          <p:txBody>
            <a:bodyPr wrap="square" rtlCol="0">
              <a:spAutoFit/>
            </a:bodyPr>
            <a:lstStyle/>
            <a:p>
              <a:pPr algn="ctr"/>
              <a:r>
                <a:rPr lang="en-US" dirty="0" smtClean="0"/>
                <a:t>Edge meta-data</a:t>
              </a:r>
              <a:br>
                <a:rPr lang="en-US" dirty="0" smtClean="0"/>
              </a:br>
              <a:r>
                <a:rPr lang="en-US" dirty="0" smtClean="0"/>
                <a:t>too large for single machine</a:t>
              </a:r>
            </a:p>
          </p:txBody>
        </p:sp>
      </p:grpSp>
      <p:sp>
        <p:nvSpPr>
          <p:cNvPr id="188" name="TextBox 187"/>
          <p:cNvSpPr txBox="1"/>
          <p:nvPr/>
        </p:nvSpPr>
        <p:spPr>
          <a:xfrm>
            <a:off x="3840502" y="2321202"/>
            <a:ext cx="3246098" cy="646331"/>
          </a:xfrm>
          <a:prstGeom prst="rect">
            <a:avLst/>
          </a:prstGeom>
          <a:noFill/>
        </p:spPr>
        <p:txBody>
          <a:bodyPr wrap="square" rtlCol="0">
            <a:spAutoFit/>
          </a:bodyPr>
          <a:lstStyle/>
          <a:p>
            <a:pPr algn="ctr"/>
            <a:r>
              <a:rPr lang="en-US" dirty="0" smtClean="0"/>
              <a:t>Synchronous Execution</a:t>
            </a:r>
            <a:br>
              <a:rPr lang="en-US" dirty="0" smtClean="0"/>
            </a:br>
            <a:r>
              <a:rPr lang="en-US" dirty="0" smtClean="0"/>
              <a:t>prone to stragglers (</a:t>
            </a:r>
            <a:r>
              <a:rPr lang="en-US" dirty="0" err="1" smtClean="0"/>
              <a:t>Pregel</a:t>
            </a:r>
            <a:r>
              <a:rPr lang="en-US" dirty="0" smtClean="0"/>
              <a:t>)</a:t>
            </a:r>
            <a:endParaRPr lang="en-US" dirty="0"/>
          </a:p>
        </p:txBody>
      </p:sp>
      <p:grpSp>
        <p:nvGrpSpPr>
          <p:cNvPr id="39" name="Group 188"/>
          <p:cNvGrpSpPr/>
          <p:nvPr/>
        </p:nvGrpSpPr>
        <p:grpSpPr>
          <a:xfrm>
            <a:off x="3505200" y="1066800"/>
            <a:ext cx="463869" cy="1219200"/>
            <a:chOff x="4572000" y="4572000"/>
            <a:chExt cx="463869" cy="1219200"/>
          </a:xfrm>
        </p:grpSpPr>
        <p:grpSp>
          <p:nvGrpSpPr>
            <p:cNvPr id="40" name="Group 274"/>
            <p:cNvGrpSpPr/>
            <p:nvPr/>
          </p:nvGrpSpPr>
          <p:grpSpPr>
            <a:xfrm>
              <a:off x="4572000" y="5407226"/>
              <a:ext cx="463869" cy="383974"/>
              <a:chOff x="5791200" y="5181600"/>
              <a:chExt cx="463869" cy="383974"/>
            </a:xfrm>
          </p:grpSpPr>
          <p:cxnSp>
            <p:nvCxnSpPr>
              <p:cNvPr id="215" name="Straight Connector 214"/>
              <p:cNvCxnSpPr>
                <a:stCxn id="227" idx="5"/>
                <a:endCxn id="223" idx="1"/>
              </p:cNvCxnSpPr>
              <p:nvPr/>
            </p:nvCxnSpPr>
            <p:spPr>
              <a:xfrm>
                <a:off x="5918003" y="5280601"/>
                <a:ext cx="84591" cy="75073"/>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16" name="Straight Connector 215"/>
              <p:cNvCxnSpPr>
                <a:stCxn id="223" idx="7"/>
                <a:endCxn id="231" idx="3"/>
              </p:cNvCxnSpPr>
              <p:nvPr/>
            </p:nvCxnSpPr>
            <p:spPr>
              <a:xfrm flipV="1">
                <a:off x="6043675" y="5280601"/>
                <a:ext cx="94410" cy="75073"/>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17" name="Straight Connector 216"/>
              <p:cNvCxnSpPr>
                <a:stCxn id="224" idx="4"/>
                <a:endCxn id="223" idx="0"/>
              </p:cNvCxnSpPr>
              <p:nvPr/>
            </p:nvCxnSpPr>
            <p:spPr>
              <a:xfrm flipH="1">
                <a:off x="6023135" y="5239698"/>
                <a:ext cx="349" cy="107468"/>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18" name="Straight Connector 217"/>
              <p:cNvCxnSpPr>
                <a:stCxn id="223" idx="6"/>
                <a:endCxn id="230" idx="2"/>
              </p:cNvCxnSpPr>
              <p:nvPr/>
            </p:nvCxnSpPr>
            <p:spPr>
              <a:xfrm>
                <a:off x="6052184" y="5376215"/>
                <a:ext cx="144787" cy="0"/>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19" name="Straight Connector 218"/>
              <p:cNvCxnSpPr>
                <a:stCxn id="226" idx="6"/>
                <a:endCxn id="223" idx="2"/>
              </p:cNvCxnSpPr>
              <p:nvPr/>
            </p:nvCxnSpPr>
            <p:spPr>
              <a:xfrm>
                <a:off x="5849298" y="5376215"/>
                <a:ext cx="144787" cy="0"/>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20" name="Straight Connector 219"/>
              <p:cNvCxnSpPr>
                <a:stCxn id="223" idx="4"/>
                <a:endCxn id="225" idx="0"/>
              </p:cNvCxnSpPr>
              <p:nvPr/>
            </p:nvCxnSpPr>
            <p:spPr>
              <a:xfrm>
                <a:off x="6023135" y="5405264"/>
                <a:ext cx="349" cy="102212"/>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21" name="Straight Connector 220"/>
              <p:cNvCxnSpPr>
                <a:stCxn id="223" idx="3"/>
                <a:endCxn id="228" idx="7"/>
              </p:cNvCxnSpPr>
              <p:nvPr/>
            </p:nvCxnSpPr>
            <p:spPr>
              <a:xfrm flipH="1">
                <a:off x="5918003" y="5396756"/>
                <a:ext cx="84591" cy="75079"/>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22" name="Straight Connector 221"/>
              <p:cNvCxnSpPr>
                <a:stCxn id="223" idx="5"/>
                <a:endCxn id="229" idx="1"/>
              </p:cNvCxnSpPr>
              <p:nvPr/>
            </p:nvCxnSpPr>
            <p:spPr>
              <a:xfrm>
                <a:off x="6043675" y="5396756"/>
                <a:ext cx="94410" cy="82087"/>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23" name="Oval 222"/>
              <p:cNvSpPr/>
              <p:nvPr/>
            </p:nvSpPr>
            <p:spPr>
              <a:xfrm>
                <a:off x="5994085" y="5347166"/>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4" name="Oval 223"/>
              <p:cNvSpPr/>
              <p:nvPr/>
            </p:nvSpPr>
            <p:spPr>
              <a:xfrm>
                <a:off x="5994435" y="51816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5" name="Oval 224"/>
              <p:cNvSpPr/>
              <p:nvPr/>
            </p:nvSpPr>
            <p:spPr>
              <a:xfrm>
                <a:off x="5994435" y="5507476"/>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6" name="Oval 225"/>
              <p:cNvSpPr/>
              <p:nvPr/>
            </p:nvSpPr>
            <p:spPr>
              <a:xfrm>
                <a:off x="5791200" y="5347166"/>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7" name="Oval 226"/>
              <p:cNvSpPr/>
              <p:nvPr/>
            </p:nvSpPr>
            <p:spPr>
              <a:xfrm>
                <a:off x="5868413" y="5231011"/>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8" name="Oval 227"/>
              <p:cNvSpPr/>
              <p:nvPr/>
            </p:nvSpPr>
            <p:spPr>
              <a:xfrm>
                <a:off x="5868413" y="5463326"/>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9" name="Oval 228"/>
              <p:cNvSpPr/>
              <p:nvPr/>
            </p:nvSpPr>
            <p:spPr>
              <a:xfrm>
                <a:off x="6129577" y="5470334"/>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0" name="Oval 229"/>
              <p:cNvSpPr/>
              <p:nvPr/>
            </p:nvSpPr>
            <p:spPr>
              <a:xfrm>
                <a:off x="6196971" y="5347166"/>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1" name="Oval 230"/>
              <p:cNvSpPr/>
              <p:nvPr/>
            </p:nvSpPr>
            <p:spPr>
              <a:xfrm>
                <a:off x="6129577" y="5231011"/>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2" name="Group 275"/>
            <p:cNvGrpSpPr/>
            <p:nvPr/>
          </p:nvGrpSpPr>
          <p:grpSpPr>
            <a:xfrm>
              <a:off x="4648200" y="4983480"/>
              <a:ext cx="260984" cy="58098"/>
              <a:chOff x="5911216" y="4953000"/>
              <a:chExt cx="260984" cy="58098"/>
            </a:xfrm>
          </p:grpSpPr>
          <p:cxnSp>
            <p:nvCxnSpPr>
              <p:cNvPr id="212" name="Straight Connector 211"/>
              <p:cNvCxnSpPr>
                <a:stCxn id="213" idx="6"/>
                <a:endCxn id="214"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13" name="Oval 212"/>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4" name="Oval 213"/>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3" name="Group 276"/>
            <p:cNvGrpSpPr/>
            <p:nvPr/>
          </p:nvGrpSpPr>
          <p:grpSpPr>
            <a:xfrm>
              <a:off x="4648200" y="4846320"/>
              <a:ext cx="260984" cy="58098"/>
              <a:chOff x="5911216" y="4953000"/>
              <a:chExt cx="260984" cy="58098"/>
            </a:xfrm>
          </p:grpSpPr>
          <p:cxnSp>
            <p:nvCxnSpPr>
              <p:cNvPr id="209" name="Straight Connector 208"/>
              <p:cNvCxnSpPr>
                <a:stCxn id="210" idx="6"/>
                <a:endCxn id="211"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10" name="Oval 209"/>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1" name="Oval 210"/>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4" name="Group 280"/>
            <p:cNvGrpSpPr/>
            <p:nvPr/>
          </p:nvGrpSpPr>
          <p:grpSpPr>
            <a:xfrm>
              <a:off x="4648200" y="4709160"/>
              <a:ext cx="260984" cy="58098"/>
              <a:chOff x="5911216" y="4953000"/>
              <a:chExt cx="260984" cy="58098"/>
            </a:xfrm>
          </p:grpSpPr>
          <p:cxnSp>
            <p:nvCxnSpPr>
              <p:cNvPr id="206" name="Straight Connector 205"/>
              <p:cNvCxnSpPr>
                <a:stCxn id="207" idx="6"/>
                <a:endCxn id="208"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07" name="Oval 206"/>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8" name="Oval 207"/>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6" name="Group 284"/>
            <p:cNvGrpSpPr/>
            <p:nvPr/>
          </p:nvGrpSpPr>
          <p:grpSpPr>
            <a:xfrm>
              <a:off x="4648200" y="4572000"/>
              <a:ext cx="260984" cy="58098"/>
              <a:chOff x="5911216" y="4953000"/>
              <a:chExt cx="260984" cy="58098"/>
            </a:xfrm>
          </p:grpSpPr>
          <p:cxnSp>
            <p:nvCxnSpPr>
              <p:cNvPr id="203" name="Straight Connector 202"/>
              <p:cNvCxnSpPr>
                <a:stCxn id="204" idx="6"/>
                <a:endCxn id="205"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04" name="Oval 203"/>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5" name="Oval 204"/>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7" name="Group 288"/>
            <p:cNvGrpSpPr/>
            <p:nvPr/>
          </p:nvGrpSpPr>
          <p:grpSpPr>
            <a:xfrm>
              <a:off x="4648200" y="5120640"/>
              <a:ext cx="260984" cy="58098"/>
              <a:chOff x="5911216" y="4953000"/>
              <a:chExt cx="260984" cy="58098"/>
            </a:xfrm>
          </p:grpSpPr>
          <p:cxnSp>
            <p:nvCxnSpPr>
              <p:cNvPr id="200" name="Straight Connector 199"/>
              <p:cNvCxnSpPr>
                <a:stCxn id="201" idx="6"/>
                <a:endCxn id="202"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01" name="Oval 200"/>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2" name="Oval 201"/>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8" name="Group 292"/>
            <p:cNvGrpSpPr/>
            <p:nvPr/>
          </p:nvGrpSpPr>
          <p:grpSpPr>
            <a:xfrm>
              <a:off x="4648200" y="5257800"/>
              <a:ext cx="260984" cy="58098"/>
              <a:chOff x="5911216" y="4953000"/>
              <a:chExt cx="260984" cy="58098"/>
            </a:xfrm>
          </p:grpSpPr>
          <p:cxnSp>
            <p:nvCxnSpPr>
              <p:cNvPr id="197" name="Straight Connector 196"/>
              <p:cNvCxnSpPr>
                <a:stCxn id="198" idx="6"/>
                <a:endCxn id="199"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198" name="Oval 197"/>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9" name="Oval 198"/>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54" name="Group 231"/>
          <p:cNvGrpSpPr/>
          <p:nvPr/>
        </p:nvGrpSpPr>
        <p:grpSpPr>
          <a:xfrm>
            <a:off x="5410200" y="1066800"/>
            <a:ext cx="463869" cy="1219200"/>
            <a:chOff x="6477000" y="4572000"/>
            <a:chExt cx="463869" cy="1219200"/>
          </a:xfrm>
        </p:grpSpPr>
        <p:grpSp>
          <p:nvGrpSpPr>
            <p:cNvPr id="63" name="Group 303"/>
            <p:cNvGrpSpPr/>
            <p:nvPr/>
          </p:nvGrpSpPr>
          <p:grpSpPr>
            <a:xfrm>
              <a:off x="6477000" y="5407226"/>
              <a:ext cx="463869" cy="383974"/>
              <a:chOff x="5791200" y="5181600"/>
              <a:chExt cx="463869" cy="383974"/>
            </a:xfrm>
          </p:grpSpPr>
          <p:cxnSp>
            <p:nvCxnSpPr>
              <p:cNvPr id="258" name="Straight Connector 257"/>
              <p:cNvCxnSpPr>
                <a:stCxn id="270" idx="5"/>
                <a:endCxn id="266" idx="1"/>
              </p:cNvCxnSpPr>
              <p:nvPr/>
            </p:nvCxnSpPr>
            <p:spPr>
              <a:xfrm>
                <a:off x="5918003" y="5280601"/>
                <a:ext cx="84591" cy="75073"/>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59" name="Straight Connector 258"/>
              <p:cNvCxnSpPr>
                <a:stCxn id="266" idx="7"/>
                <a:endCxn id="274" idx="3"/>
              </p:cNvCxnSpPr>
              <p:nvPr/>
            </p:nvCxnSpPr>
            <p:spPr>
              <a:xfrm flipV="1">
                <a:off x="6043675" y="5280601"/>
                <a:ext cx="94410" cy="75073"/>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60" name="Straight Connector 259"/>
              <p:cNvCxnSpPr>
                <a:stCxn id="267" idx="4"/>
                <a:endCxn id="266" idx="0"/>
              </p:cNvCxnSpPr>
              <p:nvPr/>
            </p:nvCxnSpPr>
            <p:spPr>
              <a:xfrm flipH="1">
                <a:off x="6023135" y="5239698"/>
                <a:ext cx="349" cy="107468"/>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61" name="Straight Connector 260"/>
              <p:cNvCxnSpPr>
                <a:stCxn id="266" idx="6"/>
                <a:endCxn id="273" idx="2"/>
              </p:cNvCxnSpPr>
              <p:nvPr/>
            </p:nvCxnSpPr>
            <p:spPr>
              <a:xfrm>
                <a:off x="6052184" y="5376215"/>
                <a:ext cx="144787" cy="0"/>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62" name="Straight Connector 261"/>
              <p:cNvCxnSpPr>
                <a:stCxn id="269" idx="6"/>
                <a:endCxn id="266" idx="2"/>
              </p:cNvCxnSpPr>
              <p:nvPr/>
            </p:nvCxnSpPr>
            <p:spPr>
              <a:xfrm>
                <a:off x="5849298" y="5376215"/>
                <a:ext cx="144787" cy="0"/>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63" name="Straight Connector 262"/>
              <p:cNvCxnSpPr>
                <a:stCxn id="266" idx="4"/>
                <a:endCxn id="268" idx="0"/>
              </p:cNvCxnSpPr>
              <p:nvPr/>
            </p:nvCxnSpPr>
            <p:spPr>
              <a:xfrm>
                <a:off x="6023135" y="5405264"/>
                <a:ext cx="349" cy="102212"/>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64" name="Straight Connector 263"/>
              <p:cNvCxnSpPr>
                <a:stCxn id="266" idx="3"/>
                <a:endCxn id="271" idx="7"/>
              </p:cNvCxnSpPr>
              <p:nvPr/>
            </p:nvCxnSpPr>
            <p:spPr>
              <a:xfrm flipH="1">
                <a:off x="5918003" y="5396756"/>
                <a:ext cx="84591" cy="75079"/>
              </a:xfrm>
              <a:prstGeom prst="line">
                <a:avLst/>
              </a:prstGeom>
              <a:ln w="19050"/>
              <a:effectLst/>
            </p:spPr>
            <p:style>
              <a:lnRef idx="3">
                <a:schemeClr val="dk1"/>
              </a:lnRef>
              <a:fillRef idx="0">
                <a:schemeClr val="dk1"/>
              </a:fillRef>
              <a:effectRef idx="2">
                <a:schemeClr val="dk1"/>
              </a:effectRef>
              <a:fontRef idx="minor">
                <a:schemeClr val="tx1"/>
              </a:fontRef>
            </p:style>
          </p:cxnSp>
          <p:cxnSp>
            <p:nvCxnSpPr>
              <p:cNvPr id="265" name="Straight Connector 264"/>
              <p:cNvCxnSpPr>
                <a:stCxn id="266" idx="5"/>
                <a:endCxn id="272" idx="1"/>
              </p:cNvCxnSpPr>
              <p:nvPr/>
            </p:nvCxnSpPr>
            <p:spPr>
              <a:xfrm>
                <a:off x="6043675" y="5396756"/>
                <a:ext cx="94410" cy="82087"/>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66" name="Oval 265"/>
              <p:cNvSpPr/>
              <p:nvPr/>
            </p:nvSpPr>
            <p:spPr>
              <a:xfrm>
                <a:off x="5994085" y="5347166"/>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7" name="Oval 266"/>
              <p:cNvSpPr/>
              <p:nvPr/>
            </p:nvSpPr>
            <p:spPr>
              <a:xfrm>
                <a:off x="5994435" y="51816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8" name="Oval 267"/>
              <p:cNvSpPr/>
              <p:nvPr/>
            </p:nvSpPr>
            <p:spPr>
              <a:xfrm>
                <a:off x="5994435" y="5507476"/>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9" name="Oval 268"/>
              <p:cNvSpPr/>
              <p:nvPr/>
            </p:nvSpPr>
            <p:spPr>
              <a:xfrm>
                <a:off x="5791200" y="5347166"/>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0" name="Oval 269"/>
              <p:cNvSpPr/>
              <p:nvPr/>
            </p:nvSpPr>
            <p:spPr>
              <a:xfrm>
                <a:off x="5868413" y="5231011"/>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1" name="Oval 270"/>
              <p:cNvSpPr/>
              <p:nvPr/>
            </p:nvSpPr>
            <p:spPr>
              <a:xfrm>
                <a:off x="5868413" y="5463326"/>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2" name="Oval 271"/>
              <p:cNvSpPr/>
              <p:nvPr/>
            </p:nvSpPr>
            <p:spPr>
              <a:xfrm>
                <a:off x="6129577" y="5470334"/>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3" name="Oval 272"/>
              <p:cNvSpPr/>
              <p:nvPr/>
            </p:nvSpPr>
            <p:spPr>
              <a:xfrm>
                <a:off x="6196971" y="5347166"/>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4" name="Oval 273"/>
              <p:cNvSpPr/>
              <p:nvPr/>
            </p:nvSpPr>
            <p:spPr>
              <a:xfrm>
                <a:off x="6129577" y="5231011"/>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5" name="Group 321"/>
            <p:cNvGrpSpPr/>
            <p:nvPr/>
          </p:nvGrpSpPr>
          <p:grpSpPr>
            <a:xfrm>
              <a:off x="6553200" y="4983480"/>
              <a:ext cx="260984" cy="58098"/>
              <a:chOff x="5911216" y="4953000"/>
              <a:chExt cx="260984" cy="58098"/>
            </a:xfrm>
          </p:grpSpPr>
          <p:cxnSp>
            <p:nvCxnSpPr>
              <p:cNvPr id="255" name="Straight Connector 254"/>
              <p:cNvCxnSpPr>
                <a:stCxn id="256" idx="6"/>
                <a:endCxn id="257"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56" name="Oval 255"/>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7" name="Oval 256"/>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4" name="Group 325"/>
            <p:cNvGrpSpPr/>
            <p:nvPr/>
          </p:nvGrpSpPr>
          <p:grpSpPr>
            <a:xfrm>
              <a:off x="6553200" y="4846320"/>
              <a:ext cx="260984" cy="58098"/>
              <a:chOff x="5911216" y="4953000"/>
              <a:chExt cx="260984" cy="58098"/>
            </a:xfrm>
          </p:grpSpPr>
          <p:cxnSp>
            <p:nvCxnSpPr>
              <p:cNvPr id="252" name="Straight Connector 251"/>
              <p:cNvCxnSpPr>
                <a:stCxn id="253" idx="6"/>
                <a:endCxn id="254"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53" name="Oval 252"/>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4" name="Oval 253"/>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5" name="Group 329"/>
            <p:cNvGrpSpPr/>
            <p:nvPr/>
          </p:nvGrpSpPr>
          <p:grpSpPr>
            <a:xfrm>
              <a:off x="6553200" y="4709160"/>
              <a:ext cx="260984" cy="58098"/>
              <a:chOff x="5911216" y="4953000"/>
              <a:chExt cx="260984" cy="58098"/>
            </a:xfrm>
          </p:grpSpPr>
          <p:cxnSp>
            <p:nvCxnSpPr>
              <p:cNvPr id="249" name="Straight Connector 248"/>
              <p:cNvCxnSpPr>
                <a:stCxn id="250" idx="6"/>
                <a:endCxn id="251"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50" name="Oval 249"/>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1" name="Oval 250"/>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6" name="Group 333"/>
            <p:cNvGrpSpPr/>
            <p:nvPr/>
          </p:nvGrpSpPr>
          <p:grpSpPr>
            <a:xfrm>
              <a:off x="6553200" y="4572000"/>
              <a:ext cx="260984" cy="58098"/>
              <a:chOff x="5911216" y="4953000"/>
              <a:chExt cx="260984" cy="58098"/>
            </a:xfrm>
          </p:grpSpPr>
          <p:cxnSp>
            <p:nvCxnSpPr>
              <p:cNvPr id="246" name="Straight Connector 245"/>
              <p:cNvCxnSpPr>
                <a:stCxn id="247" idx="6"/>
                <a:endCxn id="248"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47" name="Oval 246"/>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8" name="Oval 247"/>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7" name="Group 337"/>
            <p:cNvGrpSpPr/>
            <p:nvPr/>
          </p:nvGrpSpPr>
          <p:grpSpPr>
            <a:xfrm>
              <a:off x="6553200" y="5120640"/>
              <a:ext cx="260984" cy="58098"/>
              <a:chOff x="5911216" y="4953000"/>
              <a:chExt cx="260984" cy="58098"/>
            </a:xfrm>
          </p:grpSpPr>
          <p:cxnSp>
            <p:nvCxnSpPr>
              <p:cNvPr id="243" name="Straight Connector 242"/>
              <p:cNvCxnSpPr>
                <a:stCxn id="244" idx="6"/>
                <a:endCxn id="245"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44" name="Oval 243"/>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5" name="Oval 244"/>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8" name="Group 341"/>
            <p:cNvGrpSpPr/>
            <p:nvPr/>
          </p:nvGrpSpPr>
          <p:grpSpPr>
            <a:xfrm>
              <a:off x="6553200" y="5257800"/>
              <a:ext cx="260984" cy="58098"/>
              <a:chOff x="5911216" y="4953000"/>
              <a:chExt cx="260984" cy="58098"/>
            </a:xfrm>
          </p:grpSpPr>
          <p:cxnSp>
            <p:nvCxnSpPr>
              <p:cNvPr id="240" name="Straight Connector 239"/>
              <p:cNvCxnSpPr>
                <a:stCxn id="241" idx="6"/>
                <a:endCxn id="242" idx="2"/>
              </p:cNvCxnSpPr>
              <p:nvPr/>
            </p:nvCxnSpPr>
            <p:spPr>
              <a:xfrm>
                <a:off x="5969315" y="4982049"/>
                <a:ext cx="144787" cy="0"/>
              </a:xfrm>
              <a:prstGeom prst="line">
                <a:avLst/>
              </a:prstGeom>
              <a:ln w="19050"/>
              <a:effectLst/>
            </p:spPr>
            <p:style>
              <a:lnRef idx="3">
                <a:schemeClr val="dk1"/>
              </a:lnRef>
              <a:fillRef idx="0">
                <a:schemeClr val="dk1"/>
              </a:fillRef>
              <a:effectRef idx="2">
                <a:schemeClr val="dk1"/>
              </a:effectRef>
              <a:fontRef idx="minor">
                <a:schemeClr val="tx1"/>
              </a:fontRef>
            </p:style>
          </p:cxnSp>
          <p:sp>
            <p:nvSpPr>
              <p:cNvPr id="241" name="Oval 240"/>
              <p:cNvSpPr/>
              <p:nvPr/>
            </p:nvSpPr>
            <p:spPr>
              <a:xfrm>
                <a:off x="5911216"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2" name="Oval 241"/>
              <p:cNvSpPr/>
              <p:nvPr/>
            </p:nvSpPr>
            <p:spPr>
              <a:xfrm>
                <a:off x="6114102" y="4953000"/>
                <a:ext cx="58098" cy="58098"/>
              </a:xfrm>
              <a:prstGeom prst="ellipse">
                <a:avLst/>
              </a:prstGeom>
              <a:ln w="190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89" name="Group 274"/>
          <p:cNvGrpSpPr/>
          <p:nvPr/>
        </p:nvGrpSpPr>
        <p:grpSpPr>
          <a:xfrm>
            <a:off x="3962400" y="990600"/>
            <a:ext cx="1371600" cy="1295400"/>
            <a:chOff x="5029200" y="4495800"/>
            <a:chExt cx="1371600" cy="1295400"/>
          </a:xfrm>
        </p:grpSpPr>
        <p:cxnSp>
          <p:nvCxnSpPr>
            <p:cNvPr id="276" name="Straight Arrow Connector 275"/>
            <p:cNvCxnSpPr/>
            <p:nvPr/>
          </p:nvCxnSpPr>
          <p:spPr>
            <a:xfrm>
              <a:off x="5029200" y="4585063"/>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7" name="Straight Arrow Connector 276"/>
            <p:cNvCxnSpPr/>
            <p:nvPr/>
          </p:nvCxnSpPr>
          <p:spPr>
            <a:xfrm>
              <a:off x="5073535" y="5612476"/>
              <a:ext cx="12510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6400800" y="4495800"/>
              <a:ext cx="0" cy="1295400"/>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279" name="Straight Arrow Connector 278"/>
            <p:cNvCxnSpPr/>
            <p:nvPr/>
          </p:nvCxnSpPr>
          <p:spPr>
            <a:xfrm>
              <a:off x="5029200" y="4722223"/>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0" name="Straight Arrow Connector 279"/>
            <p:cNvCxnSpPr/>
            <p:nvPr/>
          </p:nvCxnSpPr>
          <p:spPr>
            <a:xfrm>
              <a:off x="5029200" y="4859383"/>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1" name="Straight Arrow Connector 280"/>
            <p:cNvCxnSpPr/>
            <p:nvPr/>
          </p:nvCxnSpPr>
          <p:spPr>
            <a:xfrm>
              <a:off x="5029200" y="4996543"/>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2" name="Straight Arrow Connector 281"/>
            <p:cNvCxnSpPr/>
            <p:nvPr/>
          </p:nvCxnSpPr>
          <p:spPr>
            <a:xfrm>
              <a:off x="5029200" y="5133703"/>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3" name="Straight Arrow Connector 282"/>
            <p:cNvCxnSpPr/>
            <p:nvPr/>
          </p:nvCxnSpPr>
          <p:spPr>
            <a:xfrm>
              <a:off x="5029200" y="5270863"/>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90" name="Group 283"/>
          <p:cNvGrpSpPr/>
          <p:nvPr/>
        </p:nvGrpSpPr>
        <p:grpSpPr>
          <a:xfrm>
            <a:off x="5885906" y="990600"/>
            <a:ext cx="1353094" cy="1295400"/>
            <a:chOff x="6952706" y="4495800"/>
            <a:chExt cx="1353094" cy="1295400"/>
          </a:xfrm>
        </p:grpSpPr>
        <p:cxnSp>
          <p:nvCxnSpPr>
            <p:cNvPr id="285" name="Straight Arrow Connector 284"/>
            <p:cNvCxnSpPr/>
            <p:nvPr/>
          </p:nvCxnSpPr>
          <p:spPr>
            <a:xfrm>
              <a:off x="6978535" y="5612476"/>
              <a:ext cx="12510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8305800" y="4495800"/>
              <a:ext cx="0" cy="1295400"/>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287" name="Straight Arrow Connector 286"/>
            <p:cNvCxnSpPr/>
            <p:nvPr/>
          </p:nvCxnSpPr>
          <p:spPr>
            <a:xfrm>
              <a:off x="6952706" y="459486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8" name="Straight Arrow Connector 287"/>
            <p:cNvCxnSpPr/>
            <p:nvPr/>
          </p:nvCxnSpPr>
          <p:spPr>
            <a:xfrm>
              <a:off x="6952706" y="473202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9" name="Straight Arrow Connector 288"/>
            <p:cNvCxnSpPr/>
            <p:nvPr/>
          </p:nvCxnSpPr>
          <p:spPr>
            <a:xfrm>
              <a:off x="6952706" y="486918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0" name="Straight Arrow Connector 289"/>
            <p:cNvCxnSpPr/>
            <p:nvPr/>
          </p:nvCxnSpPr>
          <p:spPr>
            <a:xfrm>
              <a:off x="6952706" y="500634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1" name="Straight Arrow Connector 290"/>
            <p:cNvCxnSpPr/>
            <p:nvPr/>
          </p:nvCxnSpPr>
          <p:spPr>
            <a:xfrm>
              <a:off x="6952706" y="514350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2" name="Straight Arrow Connector 291"/>
            <p:cNvCxnSpPr/>
            <p:nvPr/>
          </p:nvCxnSpPr>
          <p:spPr>
            <a:xfrm>
              <a:off x="6952706" y="528066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9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5171" y="2971800"/>
            <a:ext cx="437136" cy="440439"/>
          </a:xfrm>
          <a:prstGeom prst="rect">
            <a:avLst/>
          </a:prstGeom>
        </p:spPr>
      </p:pic>
      <p:grpSp>
        <p:nvGrpSpPr>
          <p:cNvPr id="91" name="Group 15"/>
          <p:cNvGrpSpPr/>
          <p:nvPr/>
        </p:nvGrpSpPr>
        <p:grpSpPr>
          <a:xfrm>
            <a:off x="783620" y="3257141"/>
            <a:ext cx="1844958" cy="1369154"/>
            <a:chOff x="1217823" y="4495800"/>
            <a:chExt cx="1844958" cy="1369154"/>
          </a:xfrm>
        </p:grpSpPr>
        <p:grpSp>
          <p:nvGrpSpPr>
            <p:cNvPr id="92" name="Group 80"/>
            <p:cNvGrpSpPr/>
            <p:nvPr/>
          </p:nvGrpSpPr>
          <p:grpSpPr>
            <a:xfrm>
              <a:off x="1686861" y="4651401"/>
              <a:ext cx="178693" cy="223367"/>
              <a:chOff x="5715000" y="5181600"/>
              <a:chExt cx="533400" cy="1005840"/>
            </a:xfrm>
          </p:grpSpPr>
          <p:sp>
            <p:nvSpPr>
              <p:cNvPr id="318" name="Oval 317"/>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9" name="Rectangle 318"/>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93" name="Group 83"/>
            <p:cNvGrpSpPr/>
            <p:nvPr/>
          </p:nvGrpSpPr>
          <p:grpSpPr>
            <a:xfrm>
              <a:off x="2145980" y="4495800"/>
              <a:ext cx="178693" cy="223367"/>
              <a:chOff x="5715000" y="5181600"/>
              <a:chExt cx="533400" cy="1005840"/>
            </a:xfrm>
          </p:grpSpPr>
          <p:sp>
            <p:nvSpPr>
              <p:cNvPr id="316" name="Oval 315"/>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7" name="Rectangle 316"/>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94" name="Group 86"/>
            <p:cNvGrpSpPr/>
            <p:nvPr/>
          </p:nvGrpSpPr>
          <p:grpSpPr>
            <a:xfrm>
              <a:off x="2639703" y="4650898"/>
              <a:ext cx="178693" cy="223367"/>
              <a:chOff x="5715000" y="5181600"/>
              <a:chExt cx="533400" cy="1005840"/>
            </a:xfrm>
          </p:grpSpPr>
          <p:sp>
            <p:nvSpPr>
              <p:cNvPr id="314" name="Oval 313"/>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5" name="Rectangle 314"/>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95" name="Group 89"/>
            <p:cNvGrpSpPr/>
            <p:nvPr/>
          </p:nvGrpSpPr>
          <p:grpSpPr>
            <a:xfrm>
              <a:off x="2884088" y="5071539"/>
              <a:ext cx="178693" cy="223367"/>
              <a:chOff x="5715000" y="5181600"/>
              <a:chExt cx="533400" cy="1005840"/>
            </a:xfrm>
          </p:grpSpPr>
          <p:sp>
            <p:nvSpPr>
              <p:cNvPr id="312" name="Oval 311"/>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3" name="Rectangle 312"/>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96" name="Group 92"/>
            <p:cNvGrpSpPr/>
            <p:nvPr/>
          </p:nvGrpSpPr>
          <p:grpSpPr>
            <a:xfrm>
              <a:off x="2667446" y="5468193"/>
              <a:ext cx="178693" cy="223367"/>
              <a:chOff x="5715000" y="5181600"/>
              <a:chExt cx="533400" cy="1005840"/>
            </a:xfrm>
          </p:grpSpPr>
          <p:sp>
            <p:nvSpPr>
              <p:cNvPr id="310" name="Oval 309"/>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1" name="Rectangle 310"/>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97" name="Group 95"/>
            <p:cNvGrpSpPr/>
            <p:nvPr/>
          </p:nvGrpSpPr>
          <p:grpSpPr>
            <a:xfrm>
              <a:off x="2154146" y="5641587"/>
              <a:ext cx="178693" cy="223367"/>
              <a:chOff x="5715000" y="5181600"/>
              <a:chExt cx="533400" cy="1005840"/>
            </a:xfrm>
          </p:grpSpPr>
          <p:sp>
            <p:nvSpPr>
              <p:cNvPr id="308" name="Oval 307"/>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9" name="Rectangle 308"/>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98" name="Group 98"/>
            <p:cNvGrpSpPr/>
            <p:nvPr/>
          </p:nvGrpSpPr>
          <p:grpSpPr>
            <a:xfrm>
              <a:off x="1667006" y="5493586"/>
              <a:ext cx="178693" cy="223367"/>
              <a:chOff x="5715000" y="5181600"/>
              <a:chExt cx="533400" cy="1005840"/>
            </a:xfrm>
          </p:grpSpPr>
          <p:sp>
            <p:nvSpPr>
              <p:cNvPr id="306" name="Oval 305"/>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7" name="Rectangle 306"/>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99" name="Group 101"/>
            <p:cNvGrpSpPr/>
            <p:nvPr/>
          </p:nvGrpSpPr>
          <p:grpSpPr>
            <a:xfrm>
              <a:off x="1456419" y="5084452"/>
              <a:ext cx="178693" cy="223367"/>
              <a:chOff x="5715000" y="5181600"/>
              <a:chExt cx="533400" cy="1005840"/>
            </a:xfrm>
          </p:grpSpPr>
          <p:sp>
            <p:nvSpPr>
              <p:cNvPr id="304" name="Oval 303"/>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5" name="Rectangle 304"/>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303" name="Rectangle 14"/>
            <p:cNvSpPr/>
            <p:nvPr/>
          </p:nvSpPr>
          <p:spPr>
            <a:xfrm>
              <a:off x="1217823" y="4922847"/>
              <a:ext cx="180179" cy="54086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0" name="Oval 296"/>
          <p:cNvSpPr/>
          <p:nvPr/>
        </p:nvSpPr>
        <p:spPr>
          <a:xfrm>
            <a:off x="4838184" y="3351560"/>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1" name="Oval 320"/>
          <p:cNvSpPr/>
          <p:nvPr/>
        </p:nvSpPr>
        <p:spPr>
          <a:xfrm>
            <a:off x="5353762" y="3536733"/>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2" name="Oval 321"/>
          <p:cNvSpPr/>
          <p:nvPr/>
        </p:nvSpPr>
        <p:spPr>
          <a:xfrm>
            <a:off x="5619336" y="3977062"/>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3" name="Oval 322"/>
          <p:cNvSpPr/>
          <p:nvPr/>
        </p:nvSpPr>
        <p:spPr>
          <a:xfrm>
            <a:off x="5353762" y="4451581"/>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4" name="Oval 323"/>
          <p:cNvSpPr/>
          <p:nvPr/>
        </p:nvSpPr>
        <p:spPr>
          <a:xfrm>
            <a:off x="4838160" y="4586163"/>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5" name="Oval 324"/>
          <p:cNvSpPr/>
          <p:nvPr/>
        </p:nvSpPr>
        <p:spPr>
          <a:xfrm>
            <a:off x="4368655" y="4424949"/>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6" name="Oval 325"/>
          <p:cNvSpPr/>
          <p:nvPr/>
        </p:nvSpPr>
        <p:spPr>
          <a:xfrm>
            <a:off x="4081880" y="3975611"/>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7" name="Oval 326"/>
          <p:cNvSpPr/>
          <p:nvPr/>
        </p:nvSpPr>
        <p:spPr>
          <a:xfrm>
            <a:off x="4362190" y="3525401"/>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4"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160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858000" cy="685800"/>
          </a:xfrm>
        </p:spPr>
        <p:txBody>
          <a:bodyPr>
            <a:noAutofit/>
          </a:bodyPr>
          <a:lstStyle/>
          <a:p>
            <a:pPr algn="l"/>
            <a:r>
              <a:rPr lang="en-US" sz="3600" b="1" dirty="0" smtClean="0"/>
              <a:t>Power-Law Graphs are Difficult to Balance-Partition</a:t>
            </a:r>
            <a:endParaRPr lang="en-US" sz="36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23" name="Content Placeholder 2"/>
          <p:cNvSpPr txBox="1">
            <a:spLocks noChangeArrowheads="1"/>
          </p:cNvSpPr>
          <p:nvPr/>
        </p:nvSpPr>
        <p:spPr>
          <a:xfrm>
            <a:off x="381000" y="1828800"/>
            <a:ext cx="8458200" cy="422455"/>
          </a:xfrm>
          <a:prstGeom prst="rect">
            <a:avLst/>
          </a:prstGeom>
        </p:spPr>
        <p:txBody>
          <a:bodyPr/>
          <a:lstStyle/>
          <a:p>
            <a:pPr marL="396875" indent="-396875"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Power-Law graphs do not have low-cost balanced cuts </a:t>
            </a:r>
            <a:r>
              <a:rPr lang="en-US" dirty="0" smtClean="0">
                <a:latin typeface="Calibri" panose="020F0502020204030204" pitchFamily="34" charset="0"/>
                <a:cs typeface="Calibri" panose="020F0502020204030204" pitchFamily="34" charset="0"/>
              </a:rPr>
              <a:t>[K. Lang. Tech. Report YRL-2004-036, Yahoo! Research]</a:t>
            </a:r>
          </a:p>
          <a:p>
            <a:pPr marL="396875" indent="-396875"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Traditional graph-partitioning algorithms perform poorly on Power-Law Graphs </a:t>
            </a:r>
            <a:r>
              <a:rPr lang="en-US" dirty="0" smtClean="0">
                <a:latin typeface="Calibri" panose="020F0502020204030204" pitchFamily="34" charset="0"/>
                <a:cs typeface="Calibri" panose="020F0502020204030204" pitchFamily="34" charset="0"/>
              </a:rPr>
              <a:t>[</a:t>
            </a:r>
            <a:r>
              <a:rPr lang="en-US" dirty="0" err="1" smtClean="0">
                <a:latin typeface="Calibri" panose="020F0502020204030204" pitchFamily="34" charset="0"/>
                <a:cs typeface="Calibri" panose="020F0502020204030204" pitchFamily="34" charset="0"/>
              </a:rPr>
              <a:t>Abou-Rjeili</a:t>
            </a:r>
            <a:r>
              <a:rPr lang="en-US" dirty="0" smtClean="0">
                <a:latin typeface="Calibri" panose="020F0502020204030204" pitchFamily="34" charset="0"/>
                <a:cs typeface="Calibri" panose="020F0502020204030204" pitchFamily="34" charset="0"/>
              </a:rPr>
              <a:t> et al., IPDPS 06]</a:t>
            </a:r>
          </a:p>
        </p:txBody>
      </p:sp>
      <p:sp>
        <p:nvSpPr>
          <p:cNvPr id="10"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161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858000" cy="685800"/>
          </a:xfrm>
        </p:spPr>
        <p:txBody>
          <a:bodyPr>
            <a:noAutofit/>
          </a:bodyPr>
          <a:lstStyle/>
          <a:p>
            <a:pPr algn="l"/>
            <a:r>
              <a:rPr lang="en-US" sz="3600" b="1" dirty="0" smtClean="0"/>
              <a:t>Vertex-Cut instead of Edge-Cut</a:t>
            </a:r>
            <a:endParaRPr lang="en-US" sz="36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23" name="Content Placeholder 2"/>
          <p:cNvSpPr txBox="1">
            <a:spLocks noChangeArrowheads="1"/>
          </p:cNvSpPr>
          <p:nvPr/>
        </p:nvSpPr>
        <p:spPr>
          <a:xfrm>
            <a:off x="228600" y="3886200"/>
            <a:ext cx="8915400" cy="422455"/>
          </a:xfrm>
          <a:prstGeom prst="rect">
            <a:avLst/>
          </a:prstGeom>
        </p:spPr>
        <p:txBody>
          <a:bodyPr/>
          <a:lstStyle/>
          <a:p>
            <a:pPr marL="396875" lvl="0" indent="-396875" defTabSz="914363">
              <a:lnSpc>
                <a:spcPct val="90000"/>
              </a:lnSpc>
              <a:spcBef>
                <a:spcPct val="20000"/>
              </a:spcBef>
              <a:buBlip>
                <a:blip r:embed="rId5"/>
              </a:buBlip>
              <a:defRPr/>
            </a:pPr>
            <a:r>
              <a:rPr lang="en-US" sz="2400" dirty="0" smtClean="0">
                <a:solidFill>
                  <a:srgbClr val="000000"/>
                </a:solidFill>
              </a:rPr>
              <a:t>Power-Law graphs have good vertex cuts. [Albert et al., Nature ‘00]</a:t>
            </a:r>
            <a:endParaRPr lang="en-US" sz="2400" dirty="0" smtClean="0">
              <a:latin typeface="Calibri" panose="020F0502020204030204" pitchFamily="34" charset="0"/>
              <a:cs typeface="Calibri" panose="020F0502020204030204" pitchFamily="34" charset="0"/>
            </a:endParaRPr>
          </a:p>
          <a:p>
            <a:pPr marL="396875" indent="-396875"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Communication is linear in the number of machines </a:t>
            </a:r>
            <a:br>
              <a:rPr lang="en-US" sz="2400" dirty="0" smtClean="0">
                <a:latin typeface="Calibri" panose="020F0502020204030204" pitchFamily="34" charset="0"/>
                <a:cs typeface="Calibri" panose="020F0502020204030204" pitchFamily="34" charset="0"/>
              </a:rPr>
            </a:br>
            <a:r>
              <a:rPr lang="en-US" sz="2400" dirty="0" smtClean="0">
                <a:latin typeface="Calibri" panose="020F0502020204030204" pitchFamily="34" charset="0"/>
                <a:cs typeface="Calibri" panose="020F0502020204030204" pitchFamily="34" charset="0"/>
              </a:rPr>
              <a:t>each vertex spans</a:t>
            </a:r>
          </a:p>
          <a:p>
            <a:pPr marL="396875" indent="-396875"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lvl="0" indent="-396875" defTabSz="914363">
              <a:lnSpc>
                <a:spcPct val="90000"/>
              </a:lnSpc>
              <a:spcBef>
                <a:spcPct val="20000"/>
              </a:spcBef>
              <a:buBlip>
                <a:blip r:embed="rId5"/>
              </a:buBlip>
              <a:defRPr/>
            </a:pPr>
            <a:r>
              <a:rPr lang="en-US" sz="2400" dirty="0" smtClean="0">
                <a:latin typeface="Calibri" panose="020F0502020204030204" pitchFamily="34" charset="0"/>
                <a:cs typeface="Calibri" panose="020F0502020204030204" pitchFamily="34" charset="0"/>
              </a:rPr>
              <a:t>A vertex-cut minimizes machines each vertex spans</a:t>
            </a:r>
          </a:p>
          <a:p>
            <a:pPr marL="396875" lvl="0" indent="-396875" defTabSz="914363">
              <a:lnSpc>
                <a:spcPct val="90000"/>
              </a:lnSpc>
              <a:spcBef>
                <a:spcPct val="20000"/>
              </a:spcBef>
              <a:buBlip>
                <a:blip r:embed="rId5"/>
              </a:buBlip>
              <a:defRPr/>
            </a:pPr>
            <a:endParaRPr lang="en-US" sz="500" dirty="0" smtClean="0">
              <a:latin typeface="Calibri" panose="020F0502020204030204" pitchFamily="34" charset="0"/>
              <a:cs typeface="Calibri" panose="020F0502020204030204" pitchFamily="34" charset="0"/>
            </a:endParaRPr>
          </a:p>
          <a:p>
            <a:pPr marL="396875" lvl="0" indent="-396875" defTabSz="914363">
              <a:lnSpc>
                <a:spcPct val="90000"/>
              </a:lnSpc>
              <a:spcBef>
                <a:spcPct val="20000"/>
              </a:spcBef>
              <a:buBlip>
                <a:blip r:embed="rId5"/>
              </a:buBlip>
              <a:defRPr/>
            </a:pPr>
            <a:r>
              <a:rPr lang="en-US" sz="2400" dirty="0" smtClean="0">
                <a:latin typeface="Calibri" panose="020F0502020204030204" pitchFamily="34" charset="0"/>
                <a:cs typeface="Calibri" panose="020F0502020204030204" pitchFamily="34" charset="0"/>
              </a:rPr>
              <a:t>Edges are evenly distributed over machines </a:t>
            </a:r>
            <a:r>
              <a:rPr lang="en-US" sz="2400" dirty="0" smtClean="0">
                <a:latin typeface="Calibri" panose="020F0502020204030204" pitchFamily="34" charset="0"/>
                <a:cs typeface="Calibri" panose="020F0502020204030204" pitchFamily="34" charset="0"/>
                <a:sym typeface="Wingdings" pitchFamily="2" charset="2"/>
              </a:rPr>
              <a:t> </a:t>
            </a:r>
            <a:r>
              <a:rPr lang="en-US" sz="2400" dirty="0" smtClean="0">
                <a:latin typeface="Calibri" panose="020F0502020204030204" pitchFamily="34" charset="0"/>
                <a:cs typeface="Calibri" panose="020F0502020204030204" pitchFamily="34" charset="0"/>
              </a:rPr>
              <a:t>improved work balance</a:t>
            </a:r>
          </a:p>
        </p:txBody>
      </p:sp>
      <p:grpSp>
        <p:nvGrpSpPr>
          <p:cNvPr id="9" name="Group 121"/>
          <p:cNvGrpSpPr/>
          <p:nvPr/>
        </p:nvGrpSpPr>
        <p:grpSpPr>
          <a:xfrm>
            <a:off x="1371600" y="1295400"/>
            <a:ext cx="5444788" cy="1828800"/>
            <a:chOff x="1184612" y="4648200"/>
            <a:chExt cx="5444788" cy="1828800"/>
          </a:xfrm>
        </p:grpSpPr>
        <p:sp>
          <p:nvSpPr>
            <p:cNvPr id="10" name="Rounded Rectangle 9"/>
            <p:cNvSpPr/>
            <p:nvPr/>
          </p:nvSpPr>
          <p:spPr bwMode="auto">
            <a:xfrm>
              <a:off x="3886200" y="4648200"/>
              <a:ext cx="1219200" cy="1828800"/>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solidFill>
                  <a:latin typeface="Tahoma" pitchFamily="-64" charset="0"/>
                </a:rPr>
                <a:t>Machine</a:t>
              </a:r>
              <a:r>
                <a:rPr kumimoji="0" lang="en-US" sz="2000" b="0" i="0" u="none" strike="noStrike" cap="none" normalizeH="0" baseline="0" dirty="0" smtClean="0">
                  <a:ln>
                    <a:noFill/>
                  </a:ln>
                  <a:solidFill>
                    <a:schemeClr val="tx1"/>
                  </a:solidFill>
                  <a:effectLst/>
                  <a:latin typeface="Tahoma" pitchFamily="-64" charset="0"/>
                </a:rPr>
                <a:t> 1</a:t>
              </a:r>
            </a:p>
          </p:txBody>
        </p:sp>
        <p:sp>
          <p:nvSpPr>
            <p:cNvPr id="11" name="Rounded Rectangle 10"/>
            <p:cNvSpPr/>
            <p:nvPr/>
          </p:nvSpPr>
          <p:spPr bwMode="auto">
            <a:xfrm>
              <a:off x="5410200" y="4648200"/>
              <a:ext cx="1219200" cy="1828800"/>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solidFill>
                  <a:latin typeface="Tahoma" pitchFamily="-64" charset="0"/>
                </a:rPr>
                <a:t>Machine</a:t>
              </a:r>
              <a:r>
                <a:rPr kumimoji="0" lang="en-US" sz="2000" b="0" i="0" u="none" strike="noStrike" cap="none" normalizeH="0" baseline="0" dirty="0" smtClean="0">
                  <a:ln>
                    <a:noFill/>
                  </a:ln>
                  <a:solidFill>
                    <a:schemeClr val="tx1"/>
                  </a:solidFill>
                  <a:effectLst/>
                  <a:latin typeface="Tahoma" pitchFamily="-64" charset="0"/>
                </a:rPr>
                <a:t> 2</a:t>
              </a:r>
            </a:p>
          </p:txBody>
        </p:sp>
        <p:grpSp>
          <p:nvGrpSpPr>
            <p:cNvPr id="12" name="Group 53"/>
            <p:cNvGrpSpPr/>
            <p:nvPr/>
          </p:nvGrpSpPr>
          <p:grpSpPr>
            <a:xfrm>
              <a:off x="1184612" y="4724400"/>
              <a:ext cx="1482388" cy="1389794"/>
              <a:chOff x="3285118" y="1219200"/>
              <a:chExt cx="2573765" cy="2413000"/>
            </a:xfrm>
          </p:grpSpPr>
          <p:cxnSp>
            <p:nvCxnSpPr>
              <p:cNvPr id="42" name="Straight Connector 41"/>
              <p:cNvCxnSpPr>
                <a:stCxn id="70" idx="5"/>
              </p:cNvCxnSpPr>
              <p:nvPr/>
            </p:nvCxnSpPr>
            <p:spPr>
              <a:xfrm>
                <a:off x="3698926" y="1999883"/>
                <a:ext cx="873075" cy="425817"/>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a:endCxn id="68" idx="3"/>
              </p:cNvCxnSpPr>
              <p:nvPr/>
            </p:nvCxnSpPr>
            <p:spPr>
              <a:xfrm flipV="1">
                <a:off x="4572001" y="1999883"/>
                <a:ext cx="903101" cy="425819"/>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p:cNvCxnSpPr>
                <a:endCxn id="69" idx="1"/>
              </p:cNvCxnSpPr>
              <p:nvPr/>
            </p:nvCxnSpPr>
            <p:spPr>
              <a:xfrm>
                <a:off x="4572001" y="2425700"/>
                <a:ext cx="873075" cy="394228"/>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flipH="1">
                <a:off x="3712046" y="2425700"/>
                <a:ext cx="859954" cy="381107"/>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p:cNvCxnSpPr>
                <a:stCxn id="63" idx="5"/>
                <a:endCxn id="59" idx="1"/>
              </p:cNvCxnSpPr>
              <p:nvPr/>
            </p:nvCxnSpPr>
            <p:spPr>
              <a:xfrm>
                <a:off x="4065801" y="1602981"/>
                <a:ext cx="388479" cy="716696"/>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p:cNvCxnSpPr>
                <a:stCxn id="59" idx="7"/>
                <a:endCxn id="67" idx="3"/>
              </p:cNvCxnSpPr>
              <p:nvPr/>
            </p:nvCxnSpPr>
            <p:spPr>
              <a:xfrm flipV="1">
                <a:off x="4662614" y="1602981"/>
                <a:ext cx="415586" cy="716696"/>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p:cNvCxnSpPr>
                <a:stCxn id="60" idx="4"/>
                <a:endCxn id="59" idx="0"/>
              </p:cNvCxnSpPr>
              <p:nvPr/>
            </p:nvCxnSpPr>
            <p:spPr>
              <a:xfrm>
                <a:off x="4558447" y="1513827"/>
                <a:ext cx="0" cy="762704"/>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p:cNvCxnSpPr>
                <a:stCxn id="59" idx="6"/>
                <a:endCxn id="66" idx="2"/>
              </p:cNvCxnSpPr>
              <p:nvPr/>
            </p:nvCxnSpPr>
            <p:spPr>
              <a:xfrm>
                <a:off x="4705761" y="2423844"/>
                <a:ext cx="858494" cy="0"/>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p:cNvCxnSpPr>
                <a:stCxn id="62" idx="6"/>
                <a:endCxn id="59" idx="2"/>
              </p:cNvCxnSpPr>
              <p:nvPr/>
            </p:nvCxnSpPr>
            <p:spPr>
              <a:xfrm>
                <a:off x="3579746" y="2423844"/>
                <a:ext cx="831388" cy="0"/>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p:cNvCxnSpPr>
                <a:stCxn id="59" idx="4"/>
                <a:endCxn id="61" idx="0"/>
              </p:cNvCxnSpPr>
              <p:nvPr/>
            </p:nvCxnSpPr>
            <p:spPr>
              <a:xfrm>
                <a:off x="4558447" y="2571158"/>
                <a:ext cx="0" cy="766416"/>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a:stCxn id="59" idx="3"/>
                <a:endCxn id="64" idx="7"/>
              </p:cNvCxnSpPr>
              <p:nvPr/>
            </p:nvCxnSpPr>
            <p:spPr>
              <a:xfrm flipH="1">
                <a:off x="4065801" y="2528011"/>
                <a:ext cx="388479" cy="688819"/>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a:stCxn id="59" idx="5"/>
                <a:endCxn id="65" idx="1"/>
              </p:cNvCxnSpPr>
              <p:nvPr/>
            </p:nvCxnSpPr>
            <p:spPr>
              <a:xfrm>
                <a:off x="4662614" y="2528011"/>
                <a:ext cx="415586" cy="688819"/>
              </a:xfrm>
              <a:prstGeom prst="line">
                <a:avLst/>
              </a:prstGeom>
            </p:spPr>
            <p:style>
              <a:lnRef idx="3">
                <a:schemeClr val="dk1"/>
              </a:lnRef>
              <a:fillRef idx="0">
                <a:schemeClr val="dk1"/>
              </a:fillRef>
              <a:effectRef idx="2">
                <a:schemeClr val="dk1"/>
              </a:effectRef>
              <a:fontRef idx="minor">
                <a:schemeClr val="tx1"/>
              </a:fontRef>
            </p:style>
          </p:cxnSp>
          <p:sp>
            <p:nvSpPr>
              <p:cNvPr id="59" name="Oval 58"/>
              <p:cNvSpPr/>
              <p:nvPr/>
            </p:nvSpPr>
            <p:spPr>
              <a:xfrm>
                <a:off x="4411133" y="2276531"/>
                <a:ext cx="294627" cy="294627"/>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a:t>Y</a:t>
                </a:r>
              </a:p>
            </p:txBody>
          </p:sp>
          <p:sp>
            <p:nvSpPr>
              <p:cNvPr id="60" name="Oval 59"/>
              <p:cNvSpPr/>
              <p:nvPr/>
            </p:nvSpPr>
            <p:spPr>
              <a:xfrm>
                <a:off x="4411133" y="1219200"/>
                <a:ext cx="294627" cy="2946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Oval 60"/>
              <p:cNvSpPr/>
              <p:nvPr/>
            </p:nvSpPr>
            <p:spPr>
              <a:xfrm>
                <a:off x="4411133" y="3337573"/>
                <a:ext cx="294627" cy="2946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3285118" y="2276530"/>
                <a:ext cx="294628" cy="2946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Oval 62"/>
              <p:cNvSpPr/>
              <p:nvPr/>
            </p:nvSpPr>
            <p:spPr>
              <a:xfrm>
                <a:off x="3814321" y="1351501"/>
                <a:ext cx="294628" cy="2946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Oval 63"/>
              <p:cNvSpPr/>
              <p:nvPr/>
            </p:nvSpPr>
            <p:spPr>
              <a:xfrm>
                <a:off x="3814321" y="3173683"/>
                <a:ext cx="294628" cy="2946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5035053" y="3173683"/>
                <a:ext cx="294628" cy="2946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Oval 65"/>
              <p:cNvSpPr/>
              <p:nvPr/>
            </p:nvSpPr>
            <p:spPr>
              <a:xfrm>
                <a:off x="5564255" y="2276530"/>
                <a:ext cx="294628" cy="2946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Oval 66"/>
              <p:cNvSpPr/>
              <p:nvPr/>
            </p:nvSpPr>
            <p:spPr>
              <a:xfrm>
                <a:off x="5035053" y="1351501"/>
                <a:ext cx="294628" cy="2946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8" name="Oval 67"/>
              <p:cNvSpPr/>
              <p:nvPr/>
            </p:nvSpPr>
            <p:spPr>
              <a:xfrm>
                <a:off x="5431955" y="1748402"/>
                <a:ext cx="294628" cy="2946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Oval 68"/>
              <p:cNvSpPr/>
              <p:nvPr/>
            </p:nvSpPr>
            <p:spPr>
              <a:xfrm>
                <a:off x="5401928" y="2776781"/>
                <a:ext cx="294628" cy="2946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Oval 69"/>
              <p:cNvSpPr/>
              <p:nvPr/>
            </p:nvSpPr>
            <p:spPr>
              <a:xfrm>
                <a:off x="3447445" y="1748402"/>
                <a:ext cx="294628" cy="2946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Oval 70"/>
              <p:cNvSpPr/>
              <p:nvPr/>
            </p:nvSpPr>
            <p:spPr>
              <a:xfrm>
                <a:off x="3447445" y="2776781"/>
                <a:ext cx="294628" cy="2946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3" name="Right Arrow 12"/>
            <p:cNvSpPr/>
            <p:nvPr/>
          </p:nvSpPr>
          <p:spPr bwMode="auto">
            <a:xfrm>
              <a:off x="3048000" y="5257800"/>
              <a:ext cx="457200" cy="381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4" name="Straight Connector 13"/>
            <p:cNvCxnSpPr>
              <a:stCxn id="25" idx="5"/>
            </p:cNvCxnSpPr>
            <p:nvPr/>
          </p:nvCxnSpPr>
          <p:spPr>
            <a:xfrm>
              <a:off x="4200737" y="5174043"/>
              <a:ext cx="502857" cy="245254"/>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4208294" y="5419297"/>
              <a:ext cx="495300" cy="219503"/>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a:stCxn id="22" idx="5"/>
            </p:cNvCxnSpPr>
            <p:nvPr/>
          </p:nvCxnSpPr>
          <p:spPr>
            <a:xfrm>
              <a:off x="4412043" y="4945443"/>
              <a:ext cx="223749" cy="412789"/>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a:stCxn id="20" idx="4"/>
            </p:cNvCxnSpPr>
            <p:nvPr/>
          </p:nvCxnSpPr>
          <p:spPr>
            <a:xfrm>
              <a:off x="4695788" y="4894094"/>
              <a:ext cx="0" cy="439288"/>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a:stCxn id="21" idx="6"/>
            </p:cNvCxnSpPr>
            <p:nvPr/>
          </p:nvCxnSpPr>
          <p:spPr>
            <a:xfrm>
              <a:off x="4132094" y="5418228"/>
              <a:ext cx="478847" cy="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a:endCxn id="24" idx="7"/>
            </p:cNvCxnSpPr>
            <p:nvPr/>
          </p:nvCxnSpPr>
          <p:spPr>
            <a:xfrm flipH="1">
              <a:off x="4412043" y="5478224"/>
              <a:ext cx="223749" cy="396733"/>
            </a:xfrm>
            <a:prstGeom prst="line">
              <a:avLst/>
            </a:prstGeom>
          </p:spPr>
          <p:style>
            <a:lnRef idx="3">
              <a:schemeClr val="dk1"/>
            </a:lnRef>
            <a:fillRef idx="0">
              <a:schemeClr val="dk1"/>
            </a:fillRef>
            <a:effectRef idx="2">
              <a:schemeClr val="dk1"/>
            </a:effectRef>
            <a:fontRef idx="minor">
              <a:schemeClr val="tx1"/>
            </a:fontRef>
          </p:style>
        </p:cxnSp>
        <p:sp>
          <p:nvSpPr>
            <p:cNvPr id="20" name="Oval 19"/>
            <p:cNvSpPr/>
            <p:nvPr/>
          </p:nvSpPr>
          <p:spPr>
            <a:xfrm>
              <a:off x="4610941" y="47244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p:cNvSpPr/>
            <p:nvPr/>
          </p:nvSpPr>
          <p:spPr>
            <a:xfrm>
              <a:off x="3962400" y="5333381"/>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p:cNvSpPr/>
            <p:nvPr/>
          </p:nvSpPr>
          <p:spPr>
            <a:xfrm>
              <a:off x="4267200" y="48006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23"/>
            <p:cNvSpPr/>
            <p:nvPr/>
          </p:nvSpPr>
          <p:spPr>
            <a:xfrm>
              <a:off x="4267200" y="58501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p:cNvSpPr/>
            <p:nvPr/>
          </p:nvSpPr>
          <p:spPr>
            <a:xfrm>
              <a:off x="4055894" y="50292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p:cNvSpPr/>
            <p:nvPr/>
          </p:nvSpPr>
          <p:spPr>
            <a:xfrm>
              <a:off x="4055894" y="56215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7" name="Straight Connector 26"/>
            <p:cNvCxnSpPr>
              <a:endCxn id="38" idx="3"/>
            </p:cNvCxnSpPr>
            <p:nvPr/>
          </p:nvCxnSpPr>
          <p:spPr>
            <a:xfrm flipV="1">
              <a:off x="5731453" y="5155849"/>
              <a:ext cx="520151" cy="245255"/>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a:endCxn id="39" idx="1"/>
            </p:cNvCxnSpPr>
            <p:nvPr/>
          </p:nvCxnSpPr>
          <p:spPr>
            <a:xfrm>
              <a:off x="5731453" y="5401103"/>
              <a:ext cx="502857" cy="227060"/>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a:endCxn id="37" idx="3"/>
            </p:cNvCxnSpPr>
            <p:nvPr/>
          </p:nvCxnSpPr>
          <p:spPr>
            <a:xfrm flipV="1">
              <a:off x="5783643" y="4927249"/>
              <a:ext cx="239361" cy="412789"/>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a:endCxn id="36" idx="2"/>
            </p:cNvCxnSpPr>
            <p:nvPr/>
          </p:nvCxnSpPr>
          <p:spPr>
            <a:xfrm>
              <a:off x="5808494" y="5400034"/>
              <a:ext cx="494459"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a:endCxn id="33" idx="0"/>
            </p:cNvCxnSpPr>
            <p:nvPr/>
          </p:nvCxnSpPr>
          <p:spPr>
            <a:xfrm>
              <a:off x="5723647" y="5425975"/>
              <a:ext cx="0" cy="441426"/>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a:endCxn id="35" idx="1"/>
            </p:cNvCxnSpPr>
            <p:nvPr/>
          </p:nvCxnSpPr>
          <p:spPr>
            <a:xfrm>
              <a:off x="5783643" y="5460030"/>
              <a:ext cx="239361" cy="396733"/>
            </a:xfrm>
            <a:prstGeom prst="line">
              <a:avLst/>
            </a:prstGeom>
          </p:spPr>
          <p:style>
            <a:lnRef idx="3">
              <a:schemeClr val="dk1"/>
            </a:lnRef>
            <a:fillRef idx="0">
              <a:schemeClr val="dk1"/>
            </a:fillRef>
            <a:effectRef idx="2">
              <a:schemeClr val="dk1"/>
            </a:effectRef>
            <a:fontRef idx="minor">
              <a:schemeClr val="tx1"/>
            </a:fontRef>
          </p:style>
        </p:cxnSp>
        <p:sp>
          <p:nvSpPr>
            <p:cNvPr id="33" name="Oval 32"/>
            <p:cNvSpPr/>
            <p:nvPr/>
          </p:nvSpPr>
          <p:spPr>
            <a:xfrm>
              <a:off x="5638800" y="58674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Oval 34"/>
            <p:cNvSpPr/>
            <p:nvPr/>
          </p:nvSpPr>
          <p:spPr>
            <a:xfrm>
              <a:off x="5998153" y="5831912"/>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Oval 35"/>
            <p:cNvSpPr/>
            <p:nvPr/>
          </p:nvSpPr>
          <p:spPr>
            <a:xfrm>
              <a:off x="6302953" y="5315187"/>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p:cNvSpPr/>
            <p:nvPr/>
          </p:nvSpPr>
          <p:spPr>
            <a:xfrm>
              <a:off x="5998153" y="47824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p:cNvSpPr/>
            <p:nvPr/>
          </p:nvSpPr>
          <p:spPr>
            <a:xfrm>
              <a:off x="6226753" y="50110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Oval 38"/>
            <p:cNvSpPr/>
            <p:nvPr/>
          </p:nvSpPr>
          <p:spPr>
            <a:xfrm>
              <a:off x="6209459" y="5603312"/>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Oval 39"/>
            <p:cNvSpPr/>
            <p:nvPr/>
          </p:nvSpPr>
          <p:spPr>
            <a:xfrm>
              <a:off x="4572001" y="5257800"/>
              <a:ext cx="1295400" cy="305419"/>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a:t>Y</a:t>
              </a:r>
            </a:p>
          </p:txBody>
        </p:sp>
      </p:grpSp>
      <p:sp>
        <p:nvSpPr>
          <p:cNvPr id="72" name="TextBox 71"/>
          <p:cNvSpPr txBox="1"/>
          <p:nvPr/>
        </p:nvSpPr>
        <p:spPr>
          <a:xfrm>
            <a:off x="2930188" y="3288268"/>
            <a:ext cx="3352800" cy="369332"/>
          </a:xfrm>
          <a:prstGeom prst="rect">
            <a:avLst/>
          </a:prstGeom>
          <a:noFill/>
        </p:spPr>
        <p:txBody>
          <a:bodyPr wrap="square" rtlCol="0">
            <a:spAutoFit/>
          </a:bodyPr>
          <a:lstStyle/>
          <a:p>
            <a:pPr algn="ctr"/>
            <a:r>
              <a:rPr lang="en-US" dirty="0" smtClean="0"/>
              <a:t>Vertex Cut (</a:t>
            </a:r>
            <a:r>
              <a:rPr lang="en-US" dirty="0" err="1" smtClean="0"/>
              <a:t>GraphLab</a:t>
            </a:r>
            <a:r>
              <a:rPr lang="en-US" dirty="0" smtClean="0"/>
              <a:t>)</a:t>
            </a:r>
          </a:p>
        </p:txBody>
      </p:sp>
      <p:sp>
        <p:nvSpPr>
          <p:cNvPr id="73"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162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858000" cy="685800"/>
          </a:xfrm>
        </p:spPr>
        <p:txBody>
          <a:bodyPr>
            <a:noAutofit/>
          </a:bodyPr>
          <a:lstStyle/>
          <a:p>
            <a:pPr algn="l"/>
            <a:r>
              <a:rPr lang="en-US" sz="4000" b="1" dirty="0" err="1" smtClean="0"/>
              <a:t>PowerGraph</a:t>
            </a:r>
            <a:r>
              <a:rPr lang="en-US" sz="4000" b="1" dirty="0" smtClean="0"/>
              <a:t> Framework</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Rectangle 8"/>
          <p:cNvSpPr/>
          <p:nvPr/>
        </p:nvSpPr>
        <p:spPr>
          <a:xfrm>
            <a:off x="5791200" y="1143000"/>
            <a:ext cx="2895600" cy="236220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3200" dirty="0" smtClean="0"/>
              <a:t>Machine 2</a:t>
            </a:r>
            <a:endParaRPr lang="en-US" sz="3200" dirty="0"/>
          </a:p>
        </p:txBody>
      </p:sp>
      <p:sp>
        <p:nvSpPr>
          <p:cNvPr id="10" name="Rectangle 9"/>
          <p:cNvSpPr/>
          <p:nvPr/>
        </p:nvSpPr>
        <p:spPr>
          <a:xfrm>
            <a:off x="2438400" y="1143000"/>
            <a:ext cx="2895600" cy="236220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3200" dirty="0" smtClean="0"/>
              <a:t>Machine 1</a:t>
            </a:r>
            <a:endParaRPr lang="en-US" sz="3200" dirty="0"/>
          </a:p>
        </p:txBody>
      </p:sp>
      <p:sp>
        <p:nvSpPr>
          <p:cNvPr id="11" name="Rectangle 10"/>
          <p:cNvSpPr/>
          <p:nvPr/>
        </p:nvSpPr>
        <p:spPr>
          <a:xfrm>
            <a:off x="5791200" y="3886200"/>
            <a:ext cx="2895600" cy="2362200"/>
          </a:xfrm>
          <a:prstGeom prst="rect">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3200" dirty="0" smtClean="0"/>
              <a:t>Machine 4</a:t>
            </a:r>
            <a:endParaRPr lang="en-US" sz="3200" dirty="0"/>
          </a:p>
        </p:txBody>
      </p:sp>
      <p:sp>
        <p:nvSpPr>
          <p:cNvPr id="12" name="Rectangle 11"/>
          <p:cNvSpPr/>
          <p:nvPr/>
        </p:nvSpPr>
        <p:spPr>
          <a:xfrm>
            <a:off x="2438400" y="3886200"/>
            <a:ext cx="2895600" cy="2362200"/>
          </a:xfrm>
          <a:prstGeom prst="rect">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3200" dirty="0" smtClean="0"/>
              <a:t>Machine 3</a:t>
            </a:r>
            <a:endParaRPr lang="en-US" sz="3200" dirty="0"/>
          </a:p>
        </p:txBody>
      </p:sp>
      <p:sp>
        <p:nvSpPr>
          <p:cNvPr id="13" name="Rounded Rectangle 12"/>
          <p:cNvSpPr/>
          <p:nvPr/>
        </p:nvSpPr>
        <p:spPr>
          <a:xfrm rot="13374097">
            <a:off x="3081035" y="2004975"/>
            <a:ext cx="1248530"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Rounded Rectangle 13"/>
          <p:cNvSpPr/>
          <p:nvPr/>
        </p:nvSpPr>
        <p:spPr>
          <a:xfrm rot="10800000">
            <a:off x="2819401" y="2274860"/>
            <a:ext cx="1390265"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Rounded Rectangle 14"/>
          <p:cNvSpPr/>
          <p:nvPr/>
        </p:nvSpPr>
        <p:spPr>
          <a:xfrm rot="8221805">
            <a:off x="3212256" y="4555335"/>
            <a:ext cx="1231714"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Rounded Rectangle 15"/>
          <p:cNvSpPr/>
          <p:nvPr/>
        </p:nvSpPr>
        <p:spPr>
          <a:xfrm rot="5400000">
            <a:off x="3529531" y="4671679"/>
            <a:ext cx="1179636"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Rounded Rectangle 16"/>
          <p:cNvSpPr/>
          <p:nvPr/>
        </p:nvSpPr>
        <p:spPr>
          <a:xfrm rot="16200000">
            <a:off x="6374111" y="2164679"/>
            <a:ext cx="1248530"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ounded Rectangle 17"/>
          <p:cNvSpPr/>
          <p:nvPr/>
        </p:nvSpPr>
        <p:spPr>
          <a:xfrm rot="19272643">
            <a:off x="6704422" y="2268365"/>
            <a:ext cx="1248530"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 name="Rounded Rectangle 18"/>
          <p:cNvSpPr/>
          <p:nvPr/>
        </p:nvSpPr>
        <p:spPr>
          <a:xfrm>
            <a:off x="6649330" y="4273325"/>
            <a:ext cx="1427870"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0" name="Rounded Rectangle 19"/>
          <p:cNvSpPr/>
          <p:nvPr/>
        </p:nvSpPr>
        <p:spPr>
          <a:xfrm rot="2506115">
            <a:off x="6551953" y="4571994"/>
            <a:ext cx="1301607"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 name="TextBox 20"/>
          <p:cNvSpPr txBox="1"/>
          <p:nvPr/>
        </p:nvSpPr>
        <p:spPr>
          <a:xfrm>
            <a:off x="2590800" y="2891135"/>
            <a:ext cx="429926"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l-GR" sz="2400" dirty="0" smtClean="0"/>
              <a:t>Σ</a:t>
            </a:r>
            <a:r>
              <a:rPr lang="en-US" sz="2400" baseline="-25000" dirty="0" smtClean="0"/>
              <a:t>1</a:t>
            </a:r>
            <a:endParaRPr lang="en-US" sz="2400" baseline="-25000" dirty="0"/>
          </a:p>
        </p:txBody>
      </p:sp>
      <p:sp>
        <p:nvSpPr>
          <p:cNvPr id="22" name="TextBox 21"/>
          <p:cNvSpPr txBox="1"/>
          <p:nvPr/>
        </p:nvSpPr>
        <p:spPr>
          <a:xfrm>
            <a:off x="6054345" y="2895600"/>
            <a:ext cx="429775"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l-GR" sz="2400" dirty="0" smtClean="0"/>
              <a:t>Σ</a:t>
            </a:r>
            <a:r>
              <a:rPr lang="en-US" sz="2400" baseline="-25000" dirty="0" smtClean="0"/>
              <a:t>2</a:t>
            </a:r>
            <a:endParaRPr lang="en-US" sz="2400" baseline="-25000" dirty="0"/>
          </a:p>
        </p:txBody>
      </p:sp>
      <p:sp>
        <p:nvSpPr>
          <p:cNvPr id="24" name="TextBox 23"/>
          <p:cNvSpPr txBox="1"/>
          <p:nvPr/>
        </p:nvSpPr>
        <p:spPr>
          <a:xfrm>
            <a:off x="2590800" y="4034135"/>
            <a:ext cx="429926"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l-GR" sz="2400" dirty="0" smtClean="0"/>
              <a:t>Σ</a:t>
            </a:r>
            <a:r>
              <a:rPr lang="en-US" sz="2400" baseline="-25000" dirty="0" smtClean="0"/>
              <a:t>3</a:t>
            </a:r>
            <a:endParaRPr lang="en-US" sz="2400" baseline="-25000" dirty="0"/>
          </a:p>
        </p:txBody>
      </p:sp>
      <p:sp>
        <p:nvSpPr>
          <p:cNvPr id="25" name="TextBox 24"/>
          <p:cNvSpPr txBox="1"/>
          <p:nvPr/>
        </p:nvSpPr>
        <p:spPr>
          <a:xfrm>
            <a:off x="6047074" y="4034135"/>
            <a:ext cx="429926"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l-GR" sz="2400" dirty="0" smtClean="0"/>
              <a:t>Σ</a:t>
            </a:r>
            <a:r>
              <a:rPr lang="en-US" sz="2400" baseline="-25000" dirty="0" smtClean="0"/>
              <a:t>4</a:t>
            </a:r>
            <a:endParaRPr lang="en-US" sz="2400" baseline="-25000" dirty="0"/>
          </a:p>
        </p:txBody>
      </p:sp>
      <p:sp>
        <p:nvSpPr>
          <p:cNvPr id="26" name="TextBox 25"/>
          <p:cNvSpPr txBox="1"/>
          <p:nvPr/>
        </p:nvSpPr>
        <p:spPr>
          <a:xfrm>
            <a:off x="2971800" y="2971800"/>
            <a:ext cx="1787669" cy="369332"/>
          </a:xfrm>
          <a:prstGeom prst="rect">
            <a:avLst/>
          </a:prstGeom>
          <a:noFill/>
        </p:spPr>
        <p:txBody>
          <a:bodyPr wrap="none" rtlCol="0">
            <a:spAutoFit/>
          </a:bodyPr>
          <a:lstStyle/>
          <a:p>
            <a:r>
              <a:rPr lang="en-US" dirty="0" smtClean="0"/>
              <a:t>+            +            +  </a:t>
            </a:r>
            <a:endParaRPr lang="en-US" dirty="0"/>
          </a:p>
        </p:txBody>
      </p:sp>
      <p:sp>
        <p:nvSpPr>
          <p:cNvPr id="27" name="Oval 26"/>
          <p:cNvSpPr/>
          <p:nvPr/>
        </p:nvSpPr>
        <p:spPr>
          <a:xfrm>
            <a:off x="3733800" y="2231202"/>
            <a:ext cx="533400" cy="5334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28" name="Group 27"/>
          <p:cNvGrpSpPr/>
          <p:nvPr/>
        </p:nvGrpSpPr>
        <p:grpSpPr>
          <a:xfrm>
            <a:off x="4419600" y="2989302"/>
            <a:ext cx="1253842" cy="837162"/>
            <a:chOff x="3352800" y="2590800"/>
            <a:chExt cx="1253842" cy="837162"/>
          </a:xfrm>
        </p:grpSpPr>
        <p:cxnSp>
          <p:nvCxnSpPr>
            <p:cNvPr id="29" name="Straight Connector 28"/>
            <p:cNvCxnSpPr>
              <a:stCxn id="33" idx="5"/>
              <a:endCxn id="31" idx="1"/>
            </p:cNvCxnSpPr>
            <p:nvPr/>
          </p:nvCxnSpPr>
          <p:spPr>
            <a:xfrm>
              <a:off x="3961997" y="2829044"/>
              <a:ext cx="406401" cy="360674"/>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a:stCxn id="32" idx="6"/>
              <a:endCxn id="31" idx="2"/>
            </p:cNvCxnSpPr>
            <p:nvPr/>
          </p:nvCxnSpPr>
          <p:spPr>
            <a:xfrm>
              <a:off x="3631920" y="3288403"/>
              <a:ext cx="695602" cy="0"/>
            </a:xfrm>
            <a:prstGeom prst="line">
              <a:avLst/>
            </a:prstGeom>
          </p:spPr>
          <p:style>
            <a:lnRef idx="3">
              <a:schemeClr val="dk1"/>
            </a:lnRef>
            <a:fillRef idx="0">
              <a:schemeClr val="dk1"/>
            </a:fillRef>
            <a:effectRef idx="2">
              <a:schemeClr val="dk1"/>
            </a:effectRef>
            <a:fontRef idx="minor">
              <a:schemeClr val="tx1"/>
            </a:fontRef>
          </p:style>
        </p:cxnSp>
        <p:sp>
          <p:nvSpPr>
            <p:cNvPr id="31" name="Oval 30"/>
            <p:cNvSpPr/>
            <p:nvPr/>
          </p:nvSpPr>
          <p:spPr>
            <a:xfrm>
              <a:off x="4327522" y="3148842"/>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a:t>Y</a:t>
              </a:r>
            </a:p>
          </p:txBody>
        </p:sp>
        <p:sp>
          <p:nvSpPr>
            <p:cNvPr id="32" name="Oval 31"/>
            <p:cNvSpPr/>
            <p:nvPr/>
          </p:nvSpPr>
          <p:spPr>
            <a:xfrm>
              <a:off x="3352800" y="3148842"/>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Oval 32"/>
            <p:cNvSpPr/>
            <p:nvPr/>
          </p:nvSpPr>
          <p:spPr>
            <a:xfrm>
              <a:off x="3723753" y="2590800"/>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5" name="Group 34"/>
          <p:cNvGrpSpPr/>
          <p:nvPr/>
        </p:nvGrpSpPr>
        <p:grpSpPr>
          <a:xfrm>
            <a:off x="5410200" y="2752953"/>
            <a:ext cx="930064" cy="1074549"/>
            <a:chOff x="5489414" y="1971179"/>
            <a:chExt cx="930064" cy="1074549"/>
          </a:xfrm>
        </p:grpSpPr>
        <p:cxnSp>
          <p:nvCxnSpPr>
            <p:cNvPr id="36" name="Straight Connector 35"/>
            <p:cNvCxnSpPr>
              <a:stCxn id="39" idx="7"/>
              <a:endCxn id="40" idx="3"/>
            </p:cNvCxnSpPr>
            <p:nvPr/>
          </p:nvCxnSpPr>
          <p:spPr>
            <a:xfrm flipV="1">
              <a:off x="5727659" y="2446810"/>
              <a:ext cx="453575" cy="360674"/>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a:stCxn id="38" idx="4"/>
              <a:endCxn id="39" idx="0"/>
            </p:cNvCxnSpPr>
            <p:nvPr/>
          </p:nvCxnSpPr>
          <p:spPr>
            <a:xfrm flipH="1">
              <a:off x="5628975" y="2250299"/>
              <a:ext cx="1677" cy="516309"/>
            </a:xfrm>
            <a:prstGeom prst="line">
              <a:avLst/>
            </a:prstGeom>
          </p:spPr>
          <p:style>
            <a:lnRef idx="3">
              <a:schemeClr val="dk1"/>
            </a:lnRef>
            <a:fillRef idx="0">
              <a:schemeClr val="dk1"/>
            </a:fillRef>
            <a:effectRef idx="2">
              <a:schemeClr val="dk1"/>
            </a:effectRef>
            <a:fontRef idx="minor">
              <a:schemeClr val="tx1"/>
            </a:fontRef>
          </p:style>
        </p:cxnSp>
        <p:sp>
          <p:nvSpPr>
            <p:cNvPr id="38" name="Oval 37"/>
            <p:cNvSpPr/>
            <p:nvPr/>
          </p:nvSpPr>
          <p:spPr>
            <a:xfrm>
              <a:off x="5491092" y="1971179"/>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Oval 38"/>
            <p:cNvSpPr/>
            <p:nvPr/>
          </p:nvSpPr>
          <p:spPr>
            <a:xfrm>
              <a:off x="5489414" y="2766608"/>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40" name="Oval 39"/>
            <p:cNvSpPr/>
            <p:nvPr/>
          </p:nvSpPr>
          <p:spPr>
            <a:xfrm>
              <a:off x="6140358" y="2208566"/>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1" name="Group 40"/>
          <p:cNvGrpSpPr/>
          <p:nvPr/>
        </p:nvGrpSpPr>
        <p:grpSpPr>
          <a:xfrm>
            <a:off x="4800600" y="3522702"/>
            <a:ext cx="884567" cy="1049298"/>
            <a:chOff x="3876153" y="3301242"/>
            <a:chExt cx="884567" cy="1049298"/>
          </a:xfrm>
        </p:grpSpPr>
        <p:cxnSp>
          <p:nvCxnSpPr>
            <p:cNvPr id="42" name="Straight Connector 41"/>
            <p:cNvCxnSpPr>
              <a:stCxn id="44" idx="4"/>
              <a:endCxn id="45" idx="0"/>
            </p:cNvCxnSpPr>
            <p:nvPr/>
          </p:nvCxnSpPr>
          <p:spPr>
            <a:xfrm>
              <a:off x="4619483" y="3580362"/>
              <a:ext cx="1677" cy="491057"/>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a:stCxn id="44" idx="3"/>
              <a:endCxn id="46" idx="7"/>
            </p:cNvCxnSpPr>
            <p:nvPr/>
          </p:nvCxnSpPr>
          <p:spPr>
            <a:xfrm flipH="1">
              <a:off x="4114397" y="3539486"/>
              <a:ext cx="406401" cy="360701"/>
            </a:xfrm>
            <a:prstGeom prst="line">
              <a:avLst/>
            </a:prstGeom>
          </p:spPr>
          <p:style>
            <a:lnRef idx="3">
              <a:schemeClr val="dk1"/>
            </a:lnRef>
            <a:fillRef idx="0">
              <a:schemeClr val="dk1"/>
            </a:fillRef>
            <a:effectRef idx="2">
              <a:schemeClr val="dk1"/>
            </a:effectRef>
            <a:fontRef idx="minor">
              <a:schemeClr val="tx1"/>
            </a:fontRef>
          </p:style>
        </p:cxnSp>
        <p:sp>
          <p:nvSpPr>
            <p:cNvPr id="44" name="Oval 43"/>
            <p:cNvSpPr/>
            <p:nvPr/>
          </p:nvSpPr>
          <p:spPr>
            <a:xfrm>
              <a:off x="4479922" y="3301242"/>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45" name="Oval 44"/>
            <p:cNvSpPr/>
            <p:nvPr/>
          </p:nvSpPr>
          <p:spPr>
            <a:xfrm>
              <a:off x="4481600" y="4071420"/>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Oval 45"/>
            <p:cNvSpPr/>
            <p:nvPr/>
          </p:nvSpPr>
          <p:spPr>
            <a:xfrm>
              <a:off x="3876153" y="3859311"/>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7" name="Group 46"/>
          <p:cNvGrpSpPr/>
          <p:nvPr/>
        </p:nvGrpSpPr>
        <p:grpSpPr>
          <a:xfrm>
            <a:off x="5410200" y="3522702"/>
            <a:ext cx="1253843" cy="870858"/>
            <a:chOff x="5489414" y="2766608"/>
            <a:chExt cx="1253843" cy="870858"/>
          </a:xfrm>
        </p:grpSpPr>
        <p:cxnSp>
          <p:nvCxnSpPr>
            <p:cNvPr id="48" name="Straight Connector 47"/>
            <p:cNvCxnSpPr>
              <a:stCxn id="55" idx="6"/>
              <a:endCxn id="57" idx="2"/>
            </p:cNvCxnSpPr>
            <p:nvPr/>
          </p:nvCxnSpPr>
          <p:spPr>
            <a:xfrm>
              <a:off x="5768535" y="2906169"/>
              <a:ext cx="695602" cy="0"/>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p:cNvCxnSpPr>
              <a:stCxn id="55" idx="5"/>
              <a:endCxn id="56" idx="1"/>
            </p:cNvCxnSpPr>
            <p:nvPr/>
          </p:nvCxnSpPr>
          <p:spPr>
            <a:xfrm>
              <a:off x="5727659" y="3004852"/>
              <a:ext cx="453575" cy="394370"/>
            </a:xfrm>
            <a:prstGeom prst="line">
              <a:avLst/>
            </a:prstGeom>
          </p:spPr>
          <p:style>
            <a:lnRef idx="3">
              <a:schemeClr val="dk1"/>
            </a:lnRef>
            <a:fillRef idx="0">
              <a:schemeClr val="dk1"/>
            </a:fillRef>
            <a:effectRef idx="2">
              <a:schemeClr val="dk1"/>
            </a:effectRef>
            <a:fontRef idx="minor">
              <a:schemeClr val="tx1"/>
            </a:fontRef>
          </p:style>
        </p:cxnSp>
        <p:sp>
          <p:nvSpPr>
            <p:cNvPr id="55" name="Oval 54"/>
            <p:cNvSpPr/>
            <p:nvPr/>
          </p:nvSpPr>
          <p:spPr>
            <a:xfrm>
              <a:off x="5489414" y="2766608"/>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56" name="Oval 55"/>
            <p:cNvSpPr/>
            <p:nvPr/>
          </p:nvSpPr>
          <p:spPr>
            <a:xfrm>
              <a:off x="6140358" y="3358346"/>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Oval 56"/>
            <p:cNvSpPr/>
            <p:nvPr/>
          </p:nvSpPr>
          <p:spPr>
            <a:xfrm>
              <a:off x="6464137" y="2766608"/>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8" name="Oval 57"/>
          <p:cNvSpPr/>
          <p:nvPr/>
        </p:nvSpPr>
        <p:spPr>
          <a:xfrm>
            <a:off x="3845642" y="2343926"/>
            <a:ext cx="304800" cy="3048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59" name="TextBox 58"/>
          <p:cNvSpPr txBox="1"/>
          <p:nvPr/>
        </p:nvSpPr>
        <p:spPr>
          <a:xfrm>
            <a:off x="3657600" y="2819400"/>
            <a:ext cx="533400" cy="569388"/>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91440" rtlCol="0" anchor="ctr">
            <a:noAutofit/>
          </a:bodyPr>
          <a:lstStyle/>
          <a:p>
            <a:pPr algn="ctr"/>
            <a:r>
              <a:rPr lang="el-GR" sz="3600" dirty="0" smtClean="0"/>
              <a:t>Σ</a:t>
            </a:r>
            <a:endParaRPr lang="en-US" sz="3600" baseline="-25000" dirty="0"/>
          </a:p>
        </p:txBody>
      </p:sp>
      <p:sp>
        <p:nvSpPr>
          <p:cNvPr id="60" name="Oval 59"/>
          <p:cNvSpPr/>
          <p:nvPr/>
        </p:nvSpPr>
        <p:spPr>
          <a:xfrm>
            <a:off x="3886200" y="2362200"/>
            <a:ext cx="304800" cy="3048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61" name="Oval 60"/>
          <p:cNvSpPr/>
          <p:nvPr/>
        </p:nvSpPr>
        <p:spPr>
          <a:xfrm>
            <a:off x="3962400" y="2438400"/>
            <a:ext cx="304800" cy="3048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62" name="Oval 61"/>
          <p:cNvSpPr/>
          <p:nvPr/>
        </p:nvSpPr>
        <p:spPr>
          <a:xfrm>
            <a:off x="3826336" y="2417980"/>
            <a:ext cx="304800" cy="3048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63" name="TextBox 62"/>
          <p:cNvSpPr txBox="1"/>
          <p:nvPr/>
        </p:nvSpPr>
        <p:spPr>
          <a:xfrm>
            <a:off x="311964" y="2162890"/>
            <a:ext cx="1773843" cy="769441"/>
          </a:xfrm>
          <a:prstGeom prst="rect">
            <a:avLst/>
          </a:prstGeom>
          <a:noFill/>
        </p:spPr>
        <p:txBody>
          <a:bodyPr wrap="none" rtlCol="0">
            <a:spAutoFit/>
          </a:bodyPr>
          <a:lstStyle/>
          <a:p>
            <a:r>
              <a:rPr lang="en-US" sz="4400" b="1" dirty="0" smtClean="0"/>
              <a:t>G</a:t>
            </a:r>
            <a:r>
              <a:rPr lang="en-US" sz="4400" dirty="0" smtClean="0"/>
              <a:t>ather</a:t>
            </a:r>
            <a:endParaRPr lang="en-US" sz="4400" dirty="0"/>
          </a:p>
        </p:txBody>
      </p:sp>
      <p:sp>
        <p:nvSpPr>
          <p:cNvPr id="64" name="TextBox 63"/>
          <p:cNvSpPr txBox="1"/>
          <p:nvPr/>
        </p:nvSpPr>
        <p:spPr>
          <a:xfrm>
            <a:off x="452527" y="3116759"/>
            <a:ext cx="1492716" cy="769441"/>
          </a:xfrm>
          <a:prstGeom prst="rect">
            <a:avLst/>
          </a:prstGeom>
          <a:noFill/>
        </p:spPr>
        <p:txBody>
          <a:bodyPr wrap="none" rtlCol="0">
            <a:spAutoFit/>
          </a:bodyPr>
          <a:lstStyle/>
          <a:p>
            <a:r>
              <a:rPr lang="en-US" sz="4400" b="1" dirty="0" smtClean="0"/>
              <a:t>A</a:t>
            </a:r>
            <a:r>
              <a:rPr lang="en-US" sz="4400" dirty="0" smtClean="0"/>
              <a:t>pply</a:t>
            </a:r>
            <a:endParaRPr lang="en-US" sz="4400" dirty="0"/>
          </a:p>
        </p:txBody>
      </p:sp>
      <p:sp>
        <p:nvSpPr>
          <p:cNvPr id="65" name="TextBox 64"/>
          <p:cNvSpPr txBox="1"/>
          <p:nvPr/>
        </p:nvSpPr>
        <p:spPr>
          <a:xfrm>
            <a:off x="304800" y="4107359"/>
            <a:ext cx="1788170" cy="769441"/>
          </a:xfrm>
          <a:prstGeom prst="rect">
            <a:avLst/>
          </a:prstGeom>
          <a:noFill/>
        </p:spPr>
        <p:txBody>
          <a:bodyPr wrap="none" rtlCol="0">
            <a:spAutoFit/>
          </a:bodyPr>
          <a:lstStyle/>
          <a:p>
            <a:r>
              <a:rPr lang="en-US" sz="4400" b="1" dirty="0" smtClean="0"/>
              <a:t>S</a:t>
            </a:r>
            <a:r>
              <a:rPr lang="en-US" sz="4400" dirty="0" smtClean="0"/>
              <a:t>catter</a:t>
            </a:r>
            <a:endParaRPr lang="en-US" sz="4400" dirty="0"/>
          </a:p>
        </p:txBody>
      </p:sp>
      <p:grpSp>
        <p:nvGrpSpPr>
          <p:cNvPr id="67" name="Group 66"/>
          <p:cNvGrpSpPr/>
          <p:nvPr/>
        </p:nvGrpSpPr>
        <p:grpSpPr>
          <a:xfrm>
            <a:off x="4189085" y="1828800"/>
            <a:ext cx="1086038" cy="404317"/>
            <a:chOff x="-1221115" y="1447800"/>
            <a:chExt cx="1086038" cy="404317"/>
          </a:xfrm>
        </p:grpSpPr>
        <p:sp>
          <p:nvSpPr>
            <p:cNvPr id="68" name="TextBox 67"/>
            <p:cNvSpPr txBox="1"/>
            <p:nvPr/>
          </p:nvSpPr>
          <p:spPr>
            <a:xfrm>
              <a:off x="-990600" y="1447800"/>
              <a:ext cx="855523" cy="369332"/>
            </a:xfrm>
            <a:prstGeom prst="rect">
              <a:avLst/>
            </a:prstGeom>
            <a:noFill/>
          </p:spPr>
          <p:txBody>
            <a:bodyPr wrap="none" rtlCol="0">
              <a:spAutoFit/>
            </a:bodyPr>
            <a:lstStyle/>
            <a:p>
              <a:r>
                <a:rPr lang="en-US" dirty="0" smtClean="0"/>
                <a:t>Master</a:t>
              </a:r>
              <a:endParaRPr lang="en-US" dirty="0"/>
            </a:p>
          </p:txBody>
        </p:sp>
        <p:cxnSp>
          <p:nvCxnSpPr>
            <p:cNvPr id="69" name="Straight Arrow Connector 68"/>
            <p:cNvCxnSpPr>
              <a:stCxn id="68" idx="1"/>
              <a:endCxn id="27" idx="7"/>
            </p:cNvCxnSpPr>
            <p:nvPr/>
          </p:nvCxnSpPr>
          <p:spPr>
            <a:xfrm flipH="1">
              <a:off x="-1221115" y="1632466"/>
              <a:ext cx="230515" cy="21965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70" name="Group 69"/>
          <p:cNvGrpSpPr/>
          <p:nvPr/>
        </p:nvGrpSpPr>
        <p:grpSpPr>
          <a:xfrm>
            <a:off x="7122666" y="2983468"/>
            <a:ext cx="1030734" cy="369332"/>
            <a:chOff x="-1221115" y="1447800"/>
            <a:chExt cx="1030734" cy="369332"/>
          </a:xfrm>
        </p:grpSpPr>
        <p:sp>
          <p:nvSpPr>
            <p:cNvPr id="71" name="TextBox 70"/>
            <p:cNvSpPr txBox="1"/>
            <p:nvPr/>
          </p:nvSpPr>
          <p:spPr>
            <a:xfrm>
              <a:off x="-990600" y="1447800"/>
              <a:ext cx="800219" cy="369332"/>
            </a:xfrm>
            <a:prstGeom prst="rect">
              <a:avLst/>
            </a:prstGeom>
            <a:noFill/>
          </p:spPr>
          <p:txBody>
            <a:bodyPr wrap="none" rtlCol="0">
              <a:spAutoFit/>
            </a:bodyPr>
            <a:lstStyle/>
            <a:p>
              <a:r>
                <a:rPr lang="en-US" dirty="0" smtClean="0">
                  <a:solidFill>
                    <a:schemeClr val="tx1">
                      <a:lumMod val="50000"/>
                      <a:lumOff val="50000"/>
                    </a:schemeClr>
                  </a:solidFill>
                </a:rPr>
                <a:t>Mirror</a:t>
              </a:r>
              <a:endParaRPr lang="en-US" dirty="0">
                <a:solidFill>
                  <a:schemeClr val="tx1">
                    <a:lumMod val="50000"/>
                    <a:lumOff val="50000"/>
                  </a:schemeClr>
                </a:solidFill>
              </a:endParaRPr>
            </a:p>
          </p:txBody>
        </p:sp>
        <p:cxnSp>
          <p:nvCxnSpPr>
            <p:cNvPr id="72" name="Straight Arrow Connector 71"/>
            <p:cNvCxnSpPr>
              <a:stCxn id="71" idx="1"/>
            </p:cNvCxnSpPr>
            <p:nvPr/>
          </p:nvCxnSpPr>
          <p:spPr>
            <a:xfrm flipH="1" flipV="1">
              <a:off x="-1221115" y="1447800"/>
              <a:ext cx="230515" cy="184666"/>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grpSp>
      <p:grpSp>
        <p:nvGrpSpPr>
          <p:cNvPr id="73" name="Group 72"/>
          <p:cNvGrpSpPr/>
          <p:nvPr/>
        </p:nvGrpSpPr>
        <p:grpSpPr>
          <a:xfrm>
            <a:off x="6174115" y="4724400"/>
            <a:ext cx="800219" cy="685800"/>
            <a:chOff x="-990600" y="1131332"/>
            <a:chExt cx="800219" cy="685800"/>
          </a:xfrm>
        </p:grpSpPr>
        <p:sp>
          <p:nvSpPr>
            <p:cNvPr id="74" name="TextBox 73"/>
            <p:cNvSpPr txBox="1"/>
            <p:nvPr/>
          </p:nvSpPr>
          <p:spPr>
            <a:xfrm>
              <a:off x="-990600" y="1447800"/>
              <a:ext cx="800219" cy="369332"/>
            </a:xfrm>
            <a:prstGeom prst="rect">
              <a:avLst/>
            </a:prstGeom>
            <a:noFill/>
          </p:spPr>
          <p:txBody>
            <a:bodyPr wrap="none" rtlCol="0">
              <a:spAutoFit/>
            </a:bodyPr>
            <a:lstStyle/>
            <a:p>
              <a:r>
                <a:rPr lang="en-US" dirty="0" smtClean="0">
                  <a:solidFill>
                    <a:schemeClr val="tx1">
                      <a:lumMod val="50000"/>
                      <a:lumOff val="50000"/>
                    </a:schemeClr>
                  </a:solidFill>
                </a:rPr>
                <a:t>Mirror</a:t>
              </a:r>
              <a:endParaRPr lang="en-US" dirty="0">
                <a:solidFill>
                  <a:schemeClr val="tx1">
                    <a:lumMod val="50000"/>
                    <a:lumOff val="50000"/>
                  </a:schemeClr>
                </a:solidFill>
              </a:endParaRPr>
            </a:p>
          </p:txBody>
        </p:sp>
        <p:cxnSp>
          <p:nvCxnSpPr>
            <p:cNvPr id="75" name="Straight Arrow Connector 74"/>
            <p:cNvCxnSpPr>
              <a:stCxn id="74" idx="0"/>
            </p:cNvCxnSpPr>
            <p:nvPr/>
          </p:nvCxnSpPr>
          <p:spPr>
            <a:xfrm flipV="1">
              <a:off x="-590490" y="1131332"/>
              <a:ext cx="131375" cy="31646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grpSp>
      <p:grpSp>
        <p:nvGrpSpPr>
          <p:cNvPr id="76" name="Group 75"/>
          <p:cNvGrpSpPr/>
          <p:nvPr/>
        </p:nvGrpSpPr>
        <p:grpSpPr>
          <a:xfrm>
            <a:off x="4419600" y="4572000"/>
            <a:ext cx="876419" cy="609600"/>
            <a:chOff x="-1066800" y="1207532"/>
            <a:chExt cx="876419" cy="609600"/>
          </a:xfrm>
        </p:grpSpPr>
        <p:sp>
          <p:nvSpPr>
            <p:cNvPr id="77" name="TextBox 76"/>
            <p:cNvSpPr txBox="1"/>
            <p:nvPr/>
          </p:nvSpPr>
          <p:spPr>
            <a:xfrm>
              <a:off x="-990600" y="1447800"/>
              <a:ext cx="800219" cy="369332"/>
            </a:xfrm>
            <a:prstGeom prst="rect">
              <a:avLst/>
            </a:prstGeom>
            <a:noFill/>
          </p:spPr>
          <p:txBody>
            <a:bodyPr wrap="none" rtlCol="0">
              <a:spAutoFit/>
            </a:bodyPr>
            <a:lstStyle/>
            <a:p>
              <a:r>
                <a:rPr lang="en-US" dirty="0" smtClean="0">
                  <a:solidFill>
                    <a:schemeClr val="tx1">
                      <a:lumMod val="50000"/>
                      <a:lumOff val="50000"/>
                    </a:schemeClr>
                  </a:solidFill>
                </a:rPr>
                <a:t>Mirror</a:t>
              </a:r>
              <a:endParaRPr lang="en-US" dirty="0">
                <a:solidFill>
                  <a:schemeClr val="tx1">
                    <a:lumMod val="50000"/>
                    <a:lumOff val="50000"/>
                  </a:schemeClr>
                </a:solidFill>
              </a:endParaRPr>
            </a:p>
          </p:txBody>
        </p:sp>
        <p:cxnSp>
          <p:nvCxnSpPr>
            <p:cNvPr id="78" name="Straight Arrow Connector 77"/>
            <p:cNvCxnSpPr/>
            <p:nvPr/>
          </p:nvCxnSpPr>
          <p:spPr>
            <a:xfrm flipH="1" flipV="1">
              <a:off x="-1066800" y="1207532"/>
              <a:ext cx="323910" cy="24026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grpSp>
      <p:sp>
        <p:nvSpPr>
          <p:cNvPr id="79" name="TextBox 78"/>
          <p:cNvSpPr txBox="1"/>
          <p:nvPr/>
        </p:nvSpPr>
        <p:spPr>
          <a:xfrm>
            <a:off x="228600" y="6488668"/>
            <a:ext cx="8382000" cy="369332"/>
          </a:xfrm>
          <a:prstGeom prst="rect">
            <a:avLst/>
          </a:prstGeom>
          <a:noFill/>
        </p:spPr>
        <p:txBody>
          <a:bodyPr wrap="square" rtlCol="0">
            <a:spAutoFit/>
          </a:bodyPr>
          <a:lstStyle/>
          <a:p>
            <a:r>
              <a:rPr lang="en-US" b="1" dirty="0" smtClean="0"/>
              <a:t>J. Gonzalez et. al., “</a:t>
            </a:r>
            <a:r>
              <a:rPr lang="en-US" b="1" dirty="0" err="1" smtClean="0"/>
              <a:t>PowerGraph</a:t>
            </a:r>
            <a:r>
              <a:rPr lang="en-US" b="1" dirty="0" smtClean="0"/>
              <a:t>”, OSDI ‘12</a:t>
            </a:r>
            <a:endParaRPr lang="en-US" b="1" dirty="0"/>
          </a:p>
        </p:txBody>
      </p:sp>
      <p:sp>
        <p:nvSpPr>
          <p:cNvPr id="8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163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8195E-6 -1.52903E-6 L -0.16852 -0.17441 " pathEditMode="relative" rAng="0" ptsTypes="AA">
                                      <p:cBhvr>
                                        <p:cTn id="6" dur="2000" fill="hold"/>
                                        <p:tgtEl>
                                          <p:spTgt spid="28"/>
                                        </p:tgtEl>
                                        <p:attrNameLst>
                                          <p:attrName>ppt_x</p:attrName>
                                          <p:attrName>ppt_y</p:attrName>
                                        </p:attrNameLst>
                                      </p:cBhvr>
                                      <p:rCtr x="-8435" y="-8721"/>
                                    </p:animMotion>
                                  </p:childTnLst>
                                </p:cTn>
                              </p:par>
                              <p:par>
                                <p:cTn id="7" presetID="0" presetClass="path" presetSubtype="0" accel="50000" decel="50000" fill="hold" nodeType="withEffect">
                                  <p:stCondLst>
                                    <p:cond delay="0"/>
                                  </p:stCondLst>
                                  <p:childTnLst>
                                    <p:animMotion origin="layout" path="M -1.80493E-6 7.16632E-6 L 0.15828 -0.13323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26345E-6 -3.82836E-6 L -0.15654 0.12098 " pathEditMode="relative" rAng="0" ptsTypes="AA">
                                      <p:cBhvr>
                                        <p:cTn id="10" dur="2000" fill="hold"/>
                                        <p:tgtEl>
                                          <p:spTgt spid="41"/>
                                        </p:tgtEl>
                                        <p:attrNameLst>
                                          <p:attrName>ppt_x</p:attrName>
                                          <p:attrName>ppt_y</p:attrName>
                                        </p:attrNameLst>
                                      </p:cBhvr>
                                      <p:rCtr x="-7827" y="6037"/>
                                    </p:animMotion>
                                  </p:childTnLst>
                                </p:cTn>
                              </p:par>
                              <p:par>
                                <p:cTn id="11" presetID="0" presetClass="path" presetSubtype="0" accel="50000" decel="50000" fill="hold" nodeType="withEffect">
                                  <p:stCondLst>
                                    <p:cond delay="0"/>
                                  </p:stCondLst>
                                  <p:childTnLst>
                                    <p:animMotion origin="layout" path="M 2.2874E-6 1.38793E-7 L 0.14804 0.12283 " pathEditMode="relative" rAng="0" ptsTypes="AA">
                                      <p:cBhvr>
                                        <p:cTn id="12" dur="2000" fill="hold"/>
                                        <p:tgtEl>
                                          <p:spTgt spid="47"/>
                                        </p:tgtEl>
                                        <p:attrNameLst>
                                          <p:attrName>ppt_x</p:attrName>
                                          <p:attrName>ppt_y</p:attrName>
                                        </p:attrNameLst>
                                      </p:cBhvr>
                                      <p:rCtr x="7393" y="6130"/>
                                    </p:animMotion>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800"/>
                                        <p:tgtEl>
                                          <p:spTgt spid="14"/>
                                        </p:tgtEl>
                                      </p:cBhvr>
                                    </p:animEffect>
                                  </p:childTnLst>
                                </p:cTn>
                              </p:par>
                              <p:par>
                                <p:cTn id="49" presetID="22" presetClass="entr" presetSubtype="4" fill="hold" grpId="0" nodeType="withEffect">
                                  <p:stCondLst>
                                    <p:cond delay="20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600"/>
                                        <p:tgtEl>
                                          <p:spTgt spid="1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700"/>
                                        <p:tgtEl>
                                          <p:spTgt spid="16"/>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up)">
                                      <p:cBhvr>
                                        <p:cTn id="57" dur="600"/>
                                        <p:tgtEl>
                                          <p:spTgt spid="17"/>
                                        </p:tgtEl>
                                      </p:cBhvr>
                                    </p:animEffect>
                                  </p:childTnLst>
                                </p:cTn>
                              </p:par>
                              <p:par>
                                <p:cTn id="58" presetID="22" presetClass="entr" presetSubtype="2" fill="hold" grpId="0" nodeType="withEffect">
                                  <p:stCondLst>
                                    <p:cond delay="100"/>
                                  </p:stCondLst>
                                  <p:childTnLst>
                                    <p:set>
                                      <p:cBhvr>
                                        <p:cTn id="59" dur="1" fill="hold">
                                          <p:stCondLst>
                                            <p:cond delay="0"/>
                                          </p:stCondLst>
                                        </p:cTn>
                                        <p:tgtEl>
                                          <p:spTgt spid="18"/>
                                        </p:tgtEl>
                                        <p:attrNameLst>
                                          <p:attrName>style.visibility</p:attrName>
                                        </p:attrNameLst>
                                      </p:cBhvr>
                                      <p:to>
                                        <p:strVal val="visible"/>
                                      </p:to>
                                    </p:set>
                                    <p:animEffect transition="in" filter="wipe(right)">
                                      <p:cBhvr>
                                        <p:cTn id="60" dur="700"/>
                                        <p:tgtEl>
                                          <p:spTgt spid="18"/>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right)">
                                      <p:cBhvr>
                                        <p:cTn id="63" dur="800"/>
                                        <p:tgtEl>
                                          <p:spTgt spid="1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7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9"/>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wipe(left)">
                                      <p:cBhvr>
                                        <p:cTn id="99" dur="2000"/>
                                        <p:tgtEl>
                                          <p:spTgt spid="26"/>
                                        </p:tgtEl>
                                      </p:cBhvr>
                                    </p:animEffect>
                                  </p:childTnLst>
                                </p:cTn>
                              </p:par>
                              <p:par>
                                <p:cTn id="100" presetID="0" presetClass="path" presetSubtype="0" accel="50000" decel="50000" fill="hold" grpId="0" nodeType="withEffect">
                                  <p:stCondLst>
                                    <p:cond delay="0"/>
                                  </p:stCondLst>
                                  <p:childTnLst>
                                    <p:animMotion origin="layout" path="M -4.25547E-6 2.26E-6 L -0.30597 -0.00023 " pathEditMode="relative" rAng="0" ptsTypes="AA">
                                      <p:cBhvr>
                                        <p:cTn id="101" dur="2000" fill="hold"/>
                                        <p:tgtEl>
                                          <p:spTgt spid="22"/>
                                        </p:tgtEl>
                                        <p:attrNameLst>
                                          <p:attrName>ppt_x</p:attrName>
                                          <p:attrName>ppt_y</p:attrName>
                                        </p:attrNameLst>
                                      </p:cBhvr>
                                      <p:rCtr x="-15307" y="-23"/>
                                    </p:animMotion>
                                  </p:childTnLst>
                                </p:cTn>
                              </p:par>
                              <p:par>
                                <p:cTn id="102" presetID="0" presetClass="path" presetSubtype="0" accel="50000" decel="50000" fill="hold" grpId="0" nodeType="withEffect">
                                  <p:stCondLst>
                                    <p:cond delay="0"/>
                                  </p:stCondLst>
                                  <p:childTnLst>
                                    <p:animMotion origin="layout" path="M -1.95765E-6 7.35832E-6 L 0.15828 -0.16654 " pathEditMode="relative" ptsTypes="AA">
                                      <p:cBhvr>
                                        <p:cTn id="103" dur="2000" fill="hold"/>
                                        <p:tgtEl>
                                          <p:spTgt spid="24"/>
                                        </p:tgtEl>
                                        <p:attrNameLst>
                                          <p:attrName>ppt_x</p:attrName>
                                          <p:attrName>ppt_y</p:attrName>
                                        </p:attrNameLst>
                                      </p:cBhvr>
                                    </p:animMotion>
                                  </p:childTnLst>
                                </p:cTn>
                              </p:par>
                              <p:par>
                                <p:cTn id="104" presetID="0" presetClass="path" presetSubtype="0" accel="50000" decel="50000" fill="hold" grpId="0" nodeType="withEffect">
                                  <p:stCondLst>
                                    <p:cond delay="0"/>
                                  </p:stCondLst>
                                  <p:childTnLst>
                                    <p:animMotion origin="layout" path="M -1.5932E-6 7.35832E-6 L -0.14162 -0.16654 " pathEditMode="relative" ptsTypes="AA">
                                      <p:cBhvr>
                                        <p:cTn id="105" dur="2000" fill="hold"/>
                                        <p:tgtEl>
                                          <p:spTgt spid="25"/>
                                        </p:tgtEl>
                                        <p:attrNameLst>
                                          <p:attrName>ppt_x</p:attrName>
                                          <p:attrName>ppt_y</p:attrName>
                                        </p:attrNameLst>
                                      </p:cBhvr>
                                    </p:animMotion>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21"/>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4"/>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22"/>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5"/>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26"/>
                                        </p:tgtEl>
                                        <p:attrNameLst>
                                          <p:attrName>style.visibility</p:attrName>
                                        </p:attrNameLst>
                                      </p:cBhvr>
                                      <p:to>
                                        <p:strVal val="hidden"/>
                                      </p:to>
                                    </p:set>
                                  </p:childTnLst>
                                </p:cTn>
                              </p:par>
                              <p:par>
                                <p:cTn id="118" presetID="1" presetClass="entr" presetSubtype="0" fill="hold" grpId="0" nodeType="withEffect">
                                  <p:stCondLst>
                                    <p:cond delay="0"/>
                                  </p:stCondLst>
                                  <p:childTnLst>
                                    <p:set>
                                      <p:cBhvr>
                                        <p:cTn id="119" dur="1" fill="hold">
                                          <p:stCondLst>
                                            <p:cond delay="0"/>
                                          </p:stCondLst>
                                        </p:cTn>
                                        <p:tgtEl>
                                          <p:spTgt spid="5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500" fill="hold"/>
                                        <p:tgtEl>
                                          <p:spTgt spid="63"/>
                                        </p:tgtEl>
                                        <p:attrNameLst>
                                          <p:attrName>style.color</p:attrName>
                                        </p:attrNameLst>
                                      </p:cBhvr>
                                      <p:to>
                                        <a:srgbClr val="B4B4B4"/>
                                      </p:to>
                                    </p:animClr>
                                  </p:childTnLst>
                                </p:cTn>
                              </p:par>
                            </p:childTnLst>
                          </p:cTn>
                        </p:par>
                        <p:par>
                          <p:cTn id="124" fill="hold">
                            <p:stCondLst>
                              <p:cond delay="500"/>
                            </p:stCondLst>
                            <p:childTnLst>
                              <p:par>
                                <p:cTn id="125" presetID="1" presetClass="entr" presetSubtype="0" fill="hold" grpId="0" nodeType="afterEffect">
                                  <p:stCondLst>
                                    <p:cond delay="0"/>
                                  </p:stCondLst>
                                  <p:childTnLst>
                                    <p:set>
                                      <p:cBhvr>
                                        <p:cTn id="126" dur="1" fill="hold">
                                          <p:stCondLst>
                                            <p:cond delay="0"/>
                                          </p:stCondLst>
                                        </p:cTn>
                                        <p:tgtEl>
                                          <p:spTgt spid="6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6" presetClass="entr" presetSubtype="32" fill="hold" grpId="0" nodeType="clickEffect">
                                  <p:stCondLst>
                                    <p:cond delay="0"/>
                                  </p:stCondLst>
                                  <p:childTnLst>
                                    <p:set>
                                      <p:cBhvr>
                                        <p:cTn id="130" dur="1" fill="hold">
                                          <p:stCondLst>
                                            <p:cond delay="0"/>
                                          </p:stCondLst>
                                        </p:cTn>
                                        <p:tgtEl>
                                          <p:spTgt spid="27"/>
                                        </p:tgtEl>
                                        <p:attrNameLst>
                                          <p:attrName>style.visibility</p:attrName>
                                        </p:attrNameLst>
                                      </p:cBhvr>
                                      <p:to>
                                        <p:strVal val="visible"/>
                                      </p:to>
                                    </p:set>
                                    <p:animEffect transition="in" filter="circle(out)">
                                      <p:cBhvr>
                                        <p:cTn id="131" dur="500"/>
                                        <p:tgtEl>
                                          <p:spTgt spid="27"/>
                                        </p:tgtEl>
                                      </p:cBhvr>
                                    </p:animEffec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grpId="1" nodeType="clickEffect">
                                  <p:stCondLst>
                                    <p:cond delay="0"/>
                                  </p:stCondLst>
                                  <p:childTnLst>
                                    <p:animMotion origin="layout" path="M 0 0 L 0.00486 -0.07873 " pathEditMode="relative" ptsTypes="AA">
                                      <p:cBhvr>
                                        <p:cTn id="135" dur="1000" fill="hold"/>
                                        <p:tgtEl>
                                          <p:spTgt spid="59"/>
                                        </p:tgtEl>
                                        <p:attrNameLst>
                                          <p:attrName>ppt_x</p:attrName>
                                          <p:attrName>ppt_y</p:attrName>
                                        </p:attrNameLst>
                                      </p:cBhvr>
                                    </p:animMotion>
                                  </p:childTnLst>
                                </p:cTn>
                              </p:par>
                              <p:par>
                                <p:cTn id="136" presetID="53" presetClass="exit" presetSubtype="32" fill="hold" grpId="2" nodeType="withEffect">
                                  <p:stCondLst>
                                    <p:cond delay="0"/>
                                  </p:stCondLst>
                                  <p:childTnLst>
                                    <p:anim calcmode="lin" valueType="num">
                                      <p:cBhvr>
                                        <p:cTn id="137" dur="1000"/>
                                        <p:tgtEl>
                                          <p:spTgt spid="59"/>
                                        </p:tgtEl>
                                        <p:attrNameLst>
                                          <p:attrName>ppt_w</p:attrName>
                                        </p:attrNameLst>
                                      </p:cBhvr>
                                      <p:tavLst>
                                        <p:tav tm="0">
                                          <p:val>
                                            <p:strVal val="ppt_w"/>
                                          </p:val>
                                        </p:tav>
                                        <p:tav tm="100000">
                                          <p:val>
                                            <p:fltVal val="0"/>
                                          </p:val>
                                        </p:tav>
                                      </p:tavLst>
                                    </p:anim>
                                    <p:anim calcmode="lin" valueType="num">
                                      <p:cBhvr>
                                        <p:cTn id="138" dur="1000"/>
                                        <p:tgtEl>
                                          <p:spTgt spid="59"/>
                                        </p:tgtEl>
                                        <p:attrNameLst>
                                          <p:attrName>ppt_h</p:attrName>
                                        </p:attrNameLst>
                                      </p:cBhvr>
                                      <p:tavLst>
                                        <p:tav tm="0">
                                          <p:val>
                                            <p:strVal val="ppt_h"/>
                                          </p:val>
                                        </p:tav>
                                        <p:tav tm="100000">
                                          <p:val>
                                            <p:fltVal val="0"/>
                                          </p:val>
                                        </p:tav>
                                      </p:tavLst>
                                    </p:anim>
                                    <p:animEffect transition="out" filter="fade">
                                      <p:cBhvr>
                                        <p:cTn id="139" dur="1000"/>
                                        <p:tgtEl>
                                          <p:spTgt spid="59"/>
                                        </p:tgtEl>
                                      </p:cBhvr>
                                    </p:animEffect>
                                    <p:set>
                                      <p:cBhvr>
                                        <p:cTn id="140" dur="1" fill="hold">
                                          <p:stCondLst>
                                            <p:cond delay="999"/>
                                          </p:stCondLst>
                                        </p:cTn>
                                        <p:tgtEl>
                                          <p:spTgt spid="59"/>
                                        </p:tgtEl>
                                        <p:attrNameLst>
                                          <p:attrName>style.visibility</p:attrName>
                                        </p:attrNameLst>
                                      </p:cBhvr>
                                      <p:to>
                                        <p:strVal val="hidden"/>
                                      </p:to>
                                    </p:set>
                                  </p:childTnLst>
                                </p:cTn>
                              </p:par>
                              <p:par>
                                <p:cTn id="141" presetID="53" presetClass="entr" presetSubtype="16" fill="hold" grpId="0" nodeType="withEffect">
                                  <p:stCondLst>
                                    <p:cond delay="0"/>
                                  </p:stCondLst>
                                  <p:childTnLst>
                                    <p:set>
                                      <p:cBhvr>
                                        <p:cTn id="142" dur="1" fill="hold">
                                          <p:stCondLst>
                                            <p:cond delay="0"/>
                                          </p:stCondLst>
                                        </p:cTn>
                                        <p:tgtEl>
                                          <p:spTgt spid="58"/>
                                        </p:tgtEl>
                                        <p:attrNameLst>
                                          <p:attrName>style.visibility</p:attrName>
                                        </p:attrNameLst>
                                      </p:cBhvr>
                                      <p:to>
                                        <p:strVal val="visible"/>
                                      </p:to>
                                    </p:set>
                                    <p:anim calcmode="lin" valueType="num">
                                      <p:cBhvr>
                                        <p:cTn id="143" dur="1000" fill="hold"/>
                                        <p:tgtEl>
                                          <p:spTgt spid="58"/>
                                        </p:tgtEl>
                                        <p:attrNameLst>
                                          <p:attrName>ppt_w</p:attrName>
                                        </p:attrNameLst>
                                      </p:cBhvr>
                                      <p:tavLst>
                                        <p:tav tm="0">
                                          <p:val>
                                            <p:fltVal val="0"/>
                                          </p:val>
                                        </p:tav>
                                        <p:tav tm="100000">
                                          <p:val>
                                            <p:strVal val="#ppt_w"/>
                                          </p:val>
                                        </p:tav>
                                      </p:tavLst>
                                    </p:anim>
                                    <p:anim calcmode="lin" valueType="num">
                                      <p:cBhvr>
                                        <p:cTn id="144" dur="1000" fill="hold"/>
                                        <p:tgtEl>
                                          <p:spTgt spid="58"/>
                                        </p:tgtEl>
                                        <p:attrNameLst>
                                          <p:attrName>ppt_h</p:attrName>
                                        </p:attrNameLst>
                                      </p:cBhvr>
                                      <p:tavLst>
                                        <p:tav tm="0">
                                          <p:val>
                                            <p:fltVal val="0"/>
                                          </p:val>
                                        </p:tav>
                                        <p:tav tm="100000">
                                          <p:val>
                                            <p:strVal val="#ppt_h"/>
                                          </p:val>
                                        </p:tav>
                                      </p:tavLst>
                                    </p:anim>
                                    <p:animEffect transition="in" filter="fade">
                                      <p:cBhvr>
                                        <p:cTn id="145" dur="1000"/>
                                        <p:tgtEl>
                                          <p:spTgt spid="58"/>
                                        </p:tgtEl>
                                      </p:cBhvr>
                                    </p:animEffec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27"/>
                                        </p:tgtEl>
                                        <p:attrNameLst>
                                          <p:attrName>style.visibility</p:attrName>
                                        </p:attrNameLst>
                                      </p:cBhvr>
                                      <p:to>
                                        <p:strVal val="hidden"/>
                                      </p:to>
                                    </p:set>
                                  </p:childTnLst>
                                </p:cTn>
                              </p:par>
                              <p:par>
                                <p:cTn id="150" presetID="1" presetClass="entr" presetSubtype="0" fill="hold" grpId="0" nodeType="withEffect">
                                  <p:stCondLst>
                                    <p:cond delay="0"/>
                                  </p:stCondLst>
                                  <p:childTnLst>
                                    <p:set>
                                      <p:cBhvr>
                                        <p:cTn id="151" dur="1" fill="hold">
                                          <p:stCondLst>
                                            <p:cond delay="0"/>
                                          </p:stCondLst>
                                        </p:cTn>
                                        <p:tgtEl>
                                          <p:spTgt spid="60"/>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61"/>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62"/>
                                        </p:tgtEl>
                                        <p:attrNameLst>
                                          <p:attrName>style.visibility</p:attrName>
                                        </p:attrNameLst>
                                      </p:cBhvr>
                                      <p:to>
                                        <p:strVal val="visible"/>
                                      </p:to>
                                    </p:set>
                                  </p:childTnLst>
                                </p:cTn>
                              </p:par>
                              <p:par>
                                <p:cTn id="156" presetID="0" presetClass="path" presetSubtype="0" accel="50000" decel="50000" fill="hold" grpId="1" nodeType="withEffect">
                                  <p:stCondLst>
                                    <p:cond delay="0"/>
                                  </p:stCondLst>
                                  <p:childTnLst>
                                    <p:animMotion origin="layout" path="M -0.01597 -0.00393 L 0.30439 0.279 " pathEditMode="relative" rAng="0" ptsTypes="AA">
                                      <p:cBhvr>
                                        <p:cTn id="157" dur="1000" fill="hold"/>
                                        <p:tgtEl>
                                          <p:spTgt spid="61"/>
                                        </p:tgtEl>
                                        <p:attrNameLst>
                                          <p:attrName>ppt_x</p:attrName>
                                          <p:attrName>ppt_y</p:attrName>
                                        </p:attrNameLst>
                                      </p:cBhvr>
                                      <p:rCtr x="16010" y="14147"/>
                                    </p:animMotion>
                                  </p:childTnLst>
                                </p:cTn>
                              </p:par>
                              <p:par>
                                <p:cTn id="158" presetID="0" presetClass="path" presetSubtype="0" accel="50000" decel="50000" fill="hold" grpId="1" nodeType="withEffect">
                                  <p:stCondLst>
                                    <p:cond delay="0"/>
                                  </p:stCondLst>
                                  <p:childTnLst>
                                    <p:animMotion origin="layout" path="M 3.78191E-6 2.43112E-6 L 0.32436 0.03727 " pathEditMode="relative" rAng="0" ptsTypes="AA">
                                      <p:cBhvr>
                                        <p:cTn id="159" dur="1000" fill="hold"/>
                                        <p:tgtEl>
                                          <p:spTgt spid="60"/>
                                        </p:tgtEl>
                                        <p:attrNameLst>
                                          <p:attrName>ppt_x</p:attrName>
                                          <p:attrName>ppt_y</p:attrName>
                                        </p:attrNameLst>
                                      </p:cBhvr>
                                      <p:rCtr x="16218" y="1852"/>
                                    </p:animMotion>
                                  </p:childTnLst>
                                </p:cTn>
                              </p:par>
                              <p:par>
                                <p:cTn id="160" presetID="0" presetClass="path" presetSubtype="0" accel="50000" decel="50000" fill="hold" grpId="1" nodeType="withEffect">
                                  <p:stCondLst>
                                    <p:cond delay="0"/>
                                  </p:stCondLst>
                                  <p:childTnLst>
                                    <p:animMotion origin="layout" path="M 3.78191E-6 2.43112E-6 L 0.01597 0.28178 " pathEditMode="relative" rAng="0" ptsTypes="AA">
                                      <p:cBhvr>
                                        <p:cTn id="161" dur="1000" fill="hold"/>
                                        <p:tgtEl>
                                          <p:spTgt spid="62"/>
                                        </p:tgtEl>
                                        <p:attrNameLst>
                                          <p:attrName>ppt_x</p:attrName>
                                          <p:attrName>ppt_y</p:attrName>
                                        </p:attrNameLst>
                                      </p:cBhvr>
                                      <p:rCtr x="799" y="14077"/>
                                    </p:animMotion>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65"/>
                                        </p:tgtEl>
                                        <p:attrNameLst>
                                          <p:attrName>style.visibility</p:attrName>
                                        </p:attrNameLst>
                                      </p:cBhvr>
                                      <p:to>
                                        <p:strVal val="visible"/>
                                      </p:to>
                                    </p:set>
                                  </p:childTnLst>
                                </p:cTn>
                              </p:par>
                              <p:par>
                                <p:cTn id="166" presetID="3" presetClass="emph" presetSubtype="2" fill="hold" grpId="1" nodeType="withEffect">
                                  <p:stCondLst>
                                    <p:cond delay="0"/>
                                  </p:stCondLst>
                                  <p:childTnLst>
                                    <p:animClr clrSpc="rgb" dir="cw">
                                      <p:cBhvr override="childStyle">
                                        <p:cTn id="167" dur="500" fill="hold"/>
                                        <p:tgtEl>
                                          <p:spTgt spid="64"/>
                                        </p:tgtEl>
                                        <p:attrNameLst>
                                          <p:attrName>style.color</p:attrName>
                                        </p:attrNameLst>
                                      </p:cBhvr>
                                      <p:to>
                                        <a:srgbClr val="B4B4B4"/>
                                      </p:to>
                                    </p:animClr>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2" nodeType="clickEffect">
                                  <p:stCondLst>
                                    <p:cond delay="0"/>
                                  </p:stCondLst>
                                  <p:childTnLst>
                                    <p:set>
                                      <p:cBhvr>
                                        <p:cTn id="171" dur="1" fill="hold">
                                          <p:stCondLst>
                                            <p:cond delay="0"/>
                                          </p:stCondLst>
                                        </p:cTn>
                                        <p:tgtEl>
                                          <p:spTgt spid="16"/>
                                        </p:tgtEl>
                                        <p:attrNameLst>
                                          <p:attrName>style.visibility</p:attrName>
                                        </p:attrNameLst>
                                      </p:cBhvr>
                                      <p:to>
                                        <p:strVal val="visible"/>
                                      </p:to>
                                    </p:set>
                                    <p:animEffect transition="in" filter="wipe(up)">
                                      <p:cBhvr>
                                        <p:cTn id="172" dur="500"/>
                                        <p:tgtEl>
                                          <p:spTgt spid="16"/>
                                        </p:tgtEl>
                                      </p:cBhvr>
                                    </p:animEffect>
                                  </p:childTnLst>
                                </p:cTn>
                              </p:par>
                              <p:par>
                                <p:cTn id="173" presetID="22" presetClass="entr" presetSubtype="2" fill="hold" grpId="2" nodeType="withEffect">
                                  <p:stCondLst>
                                    <p:cond delay="0"/>
                                  </p:stCondLst>
                                  <p:childTnLst>
                                    <p:set>
                                      <p:cBhvr>
                                        <p:cTn id="174" dur="1" fill="hold">
                                          <p:stCondLst>
                                            <p:cond delay="0"/>
                                          </p:stCondLst>
                                        </p:cTn>
                                        <p:tgtEl>
                                          <p:spTgt spid="15"/>
                                        </p:tgtEl>
                                        <p:attrNameLst>
                                          <p:attrName>style.visibility</p:attrName>
                                        </p:attrNameLst>
                                      </p:cBhvr>
                                      <p:to>
                                        <p:strVal val="visible"/>
                                      </p:to>
                                    </p:set>
                                    <p:animEffect transition="in" filter="wipe(right)">
                                      <p:cBhvr>
                                        <p:cTn id="175" dur="500"/>
                                        <p:tgtEl>
                                          <p:spTgt spid="15"/>
                                        </p:tgtEl>
                                      </p:cBhvr>
                                    </p:animEffect>
                                  </p:childTnLst>
                                </p:cTn>
                              </p:par>
                              <p:par>
                                <p:cTn id="176" presetID="22" presetClass="entr" presetSubtype="2" fill="hold" grpId="2" nodeType="withEffect">
                                  <p:stCondLst>
                                    <p:cond delay="0"/>
                                  </p:stCondLst>
                                  <p:childTnLst>
                                    <p:set>
                                      <p:cBhvr>
                                        <p:cTn id="177" dur="1" fill="hold">
                                          <p:stCondLst>
                                            <p:cond delay="0"/>
                                          </p:stCondLst>
                                        </p:cTn>
                                        <p:tgtEl>
                                          <p:spTgt spid="14"/>
                                        </p:tgtEl>
                                        <p:attrNameLst>
                                          <p:attrName>style.visibility</p:attrName>
                                        </p:attrNameLst>
                                      </p:cBhvr>
                                      <p:to>
                                        <p:strVal val="visible"/>
                                      </p:to>
                                    </p:set>
                                    <p:animEffect transition="in" filter="wipe(right)">
                                      <p:cBhvr>
                                        <p:cTn id="178" dur="500"/>
                                        <p:tgtEl>
                                          <p:spTgt spid="14"/>
                                        </p:tgtEl>
                                      </p:cBhvr>
                                    </p:animEffect>
                                  </p:childTnLst>
                                </p:cTn>
                              </p:par>
                              <p:par>
                                <p:cTn id="179" presetID="22" presetClass="entr" presetSubtype="4" fill="hold" grpId="2" nodeType="withEffect">
                                  <p:stCondLst>
                                    <p:cond delay="0"/>
                                  </p:stCondLst>
                                  <p:childTnLst>
                                    <p:set>
                                      <p:cBhvr>
                                        <p:cTn id="180" dur="1" fill="hold">
                                          <p:stCondLst>
                                            <p:cond delay="0"/>
                                          </p:stCondLst>
                                        </p:cTn>
                                        <p:tgtEl>
                                          <p:spTgt spid="13"/>
                                        </p:tgtEl>
                                        <p:attrNameLst>
                                          <p:attrName>style.visibility</p:attrName>
                                        </p:attrNameLst>
                                      </p:cBhvr>
                                      <p:to>
                                        <p:strVal val="visible"/>
                                      </p:to>
                                    </p:set>
                                    <p:animEffect transition="in" filter="wipe(down)">
                                      <p:cBhvr>
                                        <p:cTn id="181" dur="500"/>
                                        <p:tgtEl>
                                          <p:spTgt spid="13"/>
                                        </p:tgtEl>
                                      </p:cBhvr>
                                    </p:animEffect>
                                  </p:childTnLst>
                                </p:cTn>
                              </p:par>
                              <p:par>
                                <p:cTn id="182" presetID="22" presetClass="entr" presetSubtype="4" fill="hold" grpId="2" nodeType="withEffect">
                                  <p:stCondLst>
                                    <p:cond delay="0"/>
                                  </p:stCondLst>
                                  <p:childTnLst>
                                    <p:set>
                                      <p:cBhvr>
                                        <p:cTn id="183" dur="1" fill="hold">
                                          <p:stCondLst>
                                            <p:cond delay="0"/>
                                          </p:stCondLst>
                                        </p:cTn>
                                        <p:tgtEl>
                                          <p:spTgt spid="17"/>
                                        </p:tgtEl>
                                        <p:attrNameLst>
                                          <p:attrName>style.visibility</p:attrName>
                                        </p:attrNameLst>
                                      </p:cBhvr>
                                      <p:to>
                                        <p:strVal val="visible"/>
                                      </p:to>
                                    </p:set>
                                    <p:animEffect transition="in" filter="wipe(down)">
                                      <p:cBhvr>
                                        <p:cTn id="184" dur="500"/>
                                        <p:tgtEl>
                                          <p:spTgt spid="17"/>
                                        </p:tgtEl>
                                      </p:cBhvr>
                                    </p:animEffect>
                                  </p:childTnLst>
                                </p:cTn>
                              </p:par>
                              <p:par>
                                <p:cTn id="185" presetID="22" presetClass="entr" presetSubtype="4" fill="hold" grpId="2" nodeType="withEffect">
                                  <p:stCondLst>
                                    <p:cond delay="0"/>
                                  </p:stCondLst>
                                  <p:childTnLst>
                                    <p:set>
                                      <p:cBhvr>
                                        <p:cTn id="186" dur="1" fill="hold">
                                          <p:stCondLst>
                                            <p:cond delay="0"/>
                                          </p:stCondLst>
                                        </p:cTn>
                                        <p:tgtEl>
                                          <p:spTgt spid="18"/>
                                        </p:tgtEl>
                                        <p:attrNameLst>
                                          <p:attrName>style.visibility</p:attrName>
                                        </p:attrNameLst>
                                      </p:cBhvr>
                                      <p:to>
                                        <p:strVal val="visible"/>
                                      </p:to>
                                    </p:set>
                                    <p:animEffect transition="in" filter="wipe(down)">
                                      <p:cBhvr>
                                        <p:cTn id="187" dur="500"/>
                                        <p:tgtEl>
                                          <p:spTgt spid="18"/>
                                        </p:tgtEl>
                                      </p:cBhvr>
                                    </p:animEffect>
                                  </p:childTnLst>
                                </p:cTn>
                              </p:par>
                              <p:par>
                                <p:cTn id="188" presetID="22" presetClass="entr" presetSubtype="8" fill="hold" grpId="2" nodeType="withEffect">
                                  <p:stCondLst>
                                    <p:cond delay="0"/>
                                  </p:stCondLst>
                                  <p:childTnLst>
                                    <p:set>
                                      <p:cBhvr>
                                        <p:cTn id="189" dur="1" fill="hold">
                                          <p:stCondLst>
                                            <p:cond delay="0"/>
                                          </p:stCondLst>
                                        </p:cTn>
                                        <p:tgtEl>
                                          <p:spTgt spid="19"/>
                                        </p:tgtEl>
                                        <p:attrNameLst>
                                          <p:attrName>style.visibility</p:attrName>
                                        </p:attrNameLst>
                                      </p:cBhvr>
                                      <p:to>
                                        <p:strVal val="visible"/>
                                      </p:to>
                                    </p:set>
                                    <p:animEffect transition="in" filter="wipe(left)">
                                      <p:cBhvr>
                                        <p:cTn id="190" dur="500"/>
                                        <p:tgtEl>
                                          <p:spTgt spid="19"/>
                                        </p:tgtEl>
                                      </p:cBhvr>
                                    </p:animEffect>
                                  </p:childTnLst>
                                </p:cTn>
                              </p:par>
                              <p:par>
                                <p:cTn id="191" presetID="22" presetClass="entr" presetSubtype="8" fill="hold" grpId="2" nodeType="withEffect">
                                  <p:stCondLst>
                                    <p:cond delay="0"/>
                                  </p:stCondLst>
                                  <p:childTnLst>
                                    <p:set>
                                      <p:cBhvr>
                                        <p:cTn id="192" dur="1" fill="hold">
                                          <p:stCondLst>
                                            <p:cond delay="0"/>
                                          </p:stCondLst>
                                        </p:cTn>
                                        <p:tgtEl>
                                          <p:spTgt spid="20"/>
                                        </p:tgtEl>
                                        <p:attrNameLst>
                                          <p:attrName>style.visibility</p:attrName>
                                        </p:attrNameLst>
                                      </p:cBhvr>
                                      <p:to>
                                        <p:strVal val="visible"/>
                                      </p:to>
                                    </p:set>
                                    <p:animEffect transition="in" filter="wipe(left)">
                                      <p:cBhvr>
                                        <p:cTn id="19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2" grpId="2" animBg="1"/>
      <p:bldP spid="24" grpId="0" animBg="1"/>
      <p:bldP spid="24" grpId="1" animBg="1"/>
      <p:bldP spid="24" grpId="2" animBg="1"/>
      <p:bldP spid="25" grpId="0" animBg="1"/>
      <p:bldP spid="25" grpId="1" animBg="1"/>
      <p:bldP spid="25" grpId="2" animBg="1"/>
      <p:bldP spid="26" grpId="0"/>
      <p:bldP spid="26" grpId="1"/>
      <p:bldP spid="27" grpId="0" animBg="1"/>
      <p:bldP spid="27" grpId="1" animBg="1"/>
      <p:bldP spid="58" grpId="0" animBg="1"/>
      <p:bldP spid="59" grpId="0" animBg="1"/>
      <p:bldP spid="59" grpId="1" animBg="1"/>
      <p:bldP spid="59" grpId="2" animBg="1"/>
      <p:bldP spid="60" grpId="0" animBg="1"/>
      <p:bldP spid="60" grpId="1" animBg="1"/>
      <p:bldP spid="61" grpId="0" animBg="1"/>
      <p:bldP spid="61" grpId="1" animBg="1"/>
      <p:bldP spid="62" grpId="0" animBg="1"/>
      <p:bldP spid="62" grpId="1" animBg="1"/>
      <p:bldP spid="63" grpId="0"/>
      <p:bldP spid="63" grpId="1"/>
      <p:bldP spid="64" grpId="0"/>
      <p:bldP spid="64" grpId="1"/>
      <p:bldP spid="65"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858000" cy="685800"/>
          </a:xfrm>
        </p:spPr>
        <p:txBody>
          <a:bodyPr>
            <a:noAutofit/>
          </a:bodyPr>
          <a:lstStyle/>
          <a:p>
            <a:pPr algn="l"/>
            <a:r>
              <a:rPr lang="en-US" sz="3600" b="1" dirty="0" err="1" smtClean="0"/>
              <a:t>GraphLab</a:t>
            </a:r>
            <a:r>
              <a:rPr lang="en-US" sz="3600" b="1" dirty="0" smtClean="0"/>
              <a:t> vs. </a:t>
            </a:r>
            <a:r>
              <a:rPr lang="en-US" sz="3600" b="1" dirty="0" err="1" smtClean="0"/>
              <a:t>PowerGraph</a:t>
            </a:r>
            <a:endParaRPr lang="en-US" sz="36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pic>
        <p:nvPicPr>
          <p:cNvPr id="99331" name="Picture 3"/>
          <p:cNvPicPr>
            <a:picLocks noChangeAspect="1" noChangeArrowheads="1"/>
          </p:cNvPicPr>
          <p:nvPr/>
        </p:nvPicPr>
        <p:blipFill>
          <a:blip r:embed="rId5" cstate="print"/>
          <a:srcRect/>
          <a:stretch>
            <a:fillRect/>
          </a:stretch>
        </p:blipFill>
        <p:spPr bwMode="auto">
          <a:xfrm>
            <a:off x="152400" y="1524000"/>
            <a:ext cx="3886200" cy="2362200"/>
          </a:xfrm>
          <a:prstGeom prst="rect">
            <a:avLst/>
          </a:prstGeom>
          <a:noFill/>
          <a:ln w="9525">
            <a:noFill/>
            <a:miter lim="800000"/>
            <a:headEnd/>
            <a:tailEnd/>
          </a:ln>
        </p:spPr>
      </p:pic>
      <p:pic>
        <p:nvPicPr>
          <p:cNvPr id="99333" name="Picture 5"/>
          <p:cNvPicPr>
            <a:picLocks noChangeAspect="1" noChangeArrowheads="1"/>
          </p:cNvPicPr>
          <p:nvPr/>
        </p:nvPicPr>
        <p:blipFill>
          <a:blip r:embed="rId6" cstate="print"/>
          <a:srcRect/>
          <a:stretch>
            <a:fillRect/>
          </a:stretch>
        </p:blipFill>
        <p:spPr bwMode="auto">
          <a:xfrm>
            <a:off x="4876800" y="1524000"/>
            <a:ext cx="3886200" cy="2286000"/>
          </a:xfrm>
          <a:prstGeom prst="rect">
            <a:avLst/>
          </a:prstGeom>
          <a:noFill/>
          <a:ln w="9525">
            <a:noFill/>
            <a:miter lim="800000"/>
            <a:headEnd/>
            <a:tailEnd/>
          </a:ln>
        </p:spPr>
      </p:pic>
      <p:sp>
        <p:nvSpPr>
          <p:cNvPr id="72" name="TextBox 71"/>
          <p:cNvSpPr txBox="1"/>
          <p:nvPr/>
        </p:nvSpPr>
        <p:spPr>
          <a:xfrm>
            <a:off x="1407597" y="4001631"/>
            <a:ext cx="6021557" cy="2246769"/>
          </a:xfrm>
          <a:prstGeom prst="rect">
            <a:avLst/>
          </a:prstGeom>
          <a:solidFill>
            <a:schemeClr val="tx2">
              <a:lumMod val="60000"/>
              <a:lumOff val="40000"/>
            </a:schemeClr>
          </a:solidFill>
          <a:ln>
            <a:solidFill>
              <a:schemeClr val="tx1"/>
            </a:solidFill>
          </a:ln>
        </p:spPr>
        <p:txBody>
          <a:bodyPr wrap="square" rtlCol="0">
            <a:spAutoFit/>
          </a:bodyPr>
          <a:lstStyle/>
          <a:p>
            <a:r>
              <a:rPr lang="en-US" sz="2800" b="1" dirty="0" smtClean="0"/>
              <a:t> </a:t>
            </a:r>
          </a:p>
          <a:p>
            <a:pPr>
              <a:buFont typeface="Wingdings" pitchFamily="2" charset="2"/>
              <a:buChar char="q"/>
            </a:pPr>
            <a:r>
              <a:rPr lang="en-US" sz="2400" dirty="0" smtClean="0">
                <a:solidFill>
                  <a:schemeClr val="bg1"/>
                </a:solidFill>
              </a:rPr>
              <a:t> </a:t>
            </a:r>
            <a:r>
              <a:rPr lang="en-US" sz="2400" dirty="0" err="1" smtClean="0">
                <a:solidFill>
                  <a:schemeClr val="bg1"/>
                </a:solidFill>
              </a:rPr>
              <a:t>PowerGraph</a:t>
            </a:r>
            <a:r>
              <a:rPr lang="en-US" sz="2400" dirty="0" smtClean="0">
                <a:solidFill>
                  <a:schemeClr val="bg1"/>
                </a:solidFill>
              </a:rPr>
              <a:t> is about 15X faster than </a:t>
            </a:r>
            <a:r>
              <a:rPr lang="en-US" sz="2400" dirty="0" err="1" smtClean="0">
                <a:solidFill>
                  <a:schemeClr val="bg1"/>
                </a:solidFill>
              </a:rPr>
              <a:t>GraphLab</a:t>
            </a:r>
            <a:r>
              <a:rPr lang="en-US" sz="2400" dirty="0" smtClean="0">
                <a:solidFill>
                  <a:schemeClr val="bg1"/>
                </a:solidFill>
              </a:rPr>
              <a:t> for Page Rank computation</a:t>
            </a:r>
          </a:p>
          <a:p>
            <a:endParaRPr lang="en-US" sz="2400" dirty="0" smtClean="0">
              <a:solidFill>
                <a:schemeClr val="bg1"/>
              </a:solidFill>
            </a:endParaRPr>
          </a:p>
          <a:p>
            <a:r>
              <a:rPr lang="en-US" sz="2000" dirty="0" smtClean="0">
                <a:solidFill>
                  <a:schemeClr val="bg1"/>
                </a:solidFill>
              </a:rPr>
              <a:t>[J. Gonzalez et. al., OSDI ’13]</a:t>
            </a:r>
          </a:p>
          <a:p>
            <a:endParaRPr lang="en-US" sz="2000" dirty="0"/>
          </a:p>
        </p:txBody>
      </p:sp>
      <p:sp>
        <p:nvSpPr>
          <p:cNvPr id="1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164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2" name="Picture 2" descr="http://upload.wikimedia.org/wikipedia/commons/thumb/8/85/Smiley.svg/1024px-Smiley.svg.png"/>
          <p:cNvPicPr>
            <a:picLocks noChangeAspect="1" noChangeArrowheads="1"/>
          </p:cNvPicPr>
          <p:nvPr/>
        </p:nvPicPr>
        <p:blipFill>
          <a:blip r:embed="rId7" cstate="print"/>
          <a:srcRect/>
          <a:stretch>
            <a:fillRect/>
          </a:stretch>
        </p:blipFill>
        <p:spPr bwMode="auto">
          <a:xfrm>
            <a:off x="7696200" y="4648200"/>
            <a:ext cx="609600" cy="533401"/>
          </a:xfrm>
          <a:prstGeom prst="rect">
            <a:avLst/>
          </a:prstGeom>
          <a:noFill/>
        </p:spPr>
      </p:pic>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858000" cy="685800"/>
          </a:xfrm>
        </p:spPr>
        <p:txBody>
          <a:bodyPr>
            <a:noAutofit/>
          </a:bodyPr>
          <a:lstStyle/>
          <a:p>
            <a:pPr algn="l"/>
            <a:r>
              <a:rPr lang="en-US" sz="3600" b="1" dirty="0" smtClean="0"/>
              <a:t>SEDGE: Complementary Partition</a:t>
            </a:r>
            <a:endParaRPr lang="en-US" sz="36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11" name="Picture 1"/>
          <p:cNvPicPr>
            <a:picLocks noChangeAspect="1" noChangeArrowheads="1"/>
          </p:cNvPicPr>
          <p:nvPr/>
        </p:nvPicPr>
        <p:blipFill>
          <a:blip r:embed="rId4" cstate="print"/>
          <a:srcRect/>
          <a:stretch>
            <a:fillRect/>
          </a:stretch>
        </p:blipFill>
        <p:spPr bwMode="auto">
          <a:xfrm>
            <a:off x="1676400" y="990601"/>
            <a:ext cx="6248399" cy="2895599"/>
          </a:xfrm>
          <a:prstGeom prst="rect">
            <a:avLst/>
          </a:prstGeom>
          <a:noFill/>
          <a:ln w="9525">
            <a:noFill/>
            <a:miter lim="800000"/>
            <a:headEnd/>
            <a:tailEnd/>
          </a:ln>
        </p:spPr>
      </p:pic>
      <p:sp>
        <p:nvSpPr>
          <p:cNvPr id="12" name="TextBox 11"/>
          <p:cNvSpPr txBox="1"/>
          <p:nvPr/>
        </p:nvSpPr>
        <p:spPr>
          <a:xfrm>
            <a:off x="3200400" y="3669268"/>
            <a:ext cx="3336106" cy="369332"/>
          </a:xfrm>
          <a:prstGeom prst="rect">
            <a:avLst/>
          </a:prstGeom>
          <a:noFill/>
        </p:spPr>
        <p:txBody>
          <a:bodyPr wrap="none" rtlCol="0">
            <a:spAutoFit/>
          </a:bodyPr>
          <a:lstStyle/>
          <a:p>
            <a:r>
              <a:rPr lang="en-US" b="1" dirty="0" smtClean="0"/>
              <a:t>Complementary Graph Partitions</a:t>
            </a:r>
            <a:endParaRPr lang="en-US" b="1" dirty="0"/>
          </a:p>
        </p:txBody>
      </p:sp>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23" name="TextBox 22"/>
          <p:cNvSpPr txBox="1"/>
          <p:nvPr/>
        </p:nvSpPr>
        <p:spPr>
          <a:xfrm>
            <a:off x="228600" y="6488668"/>
            <a:ext cx="8382000" cy="369332"/>
          </a:xfrm>
          <a:prstGeom prst="rect">
            <a:avLst/>
          </a:prstGeom>
          <a:noFill/>
        </p:spPr>
        <p:txBody>
          <a:bodyPr wrap="square" rtlCol="0">
            <a:spAutoFit/>
          </a:bodyPr>
          <a:lstStyle/>
          <a:p>
            <a:r>
              <a:rPr lang="en-US" b="1" dirty="0" smtClean="0"/>
              <a:t>S. Yang et. al., “SEDGE”, SIGMOD ‘12</a:t>
            </a:r>
            <a:endParaRPr lang="en-US" b="1" dirty="0"/>
          </a:p>
        </p:txBody>
      </p:sp>
      <p:sp>
        <p:nvSpPr>
          <p:cNvPr id="13"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165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19</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graphicFrame>
        <p:nvGraphicFramePr>
          <p:cNvPr id="1026" name="Object 2"/>
          <p:cNvGraphicFramePr>
            <a:graphicFrameLocks noChangeAspect="1"/>
          </p:cNvGraphicFramePr>
          <p:nvPr/>
        </p:nvGraphicFramePr>
        <p:xfrm>
          <a:off x="4267200" y="1600200"/>
          <a:ext cx="4114800" cy="1143000"/>
        </p:xfrm>
        <a:graphic>
          <a:graphicData uri="http://schemas.openxmlformats.org/presentationml/2006/ole">
            <mc:AlternateContent xmlns:mc="http://schemas.openxmlformats.org/markup-compatibility/2006">
              <mc:Choice xmlns:v="urn:schemas-microsoft-com:vml" Requires="v">
                <p:oleObj spid="_x0000_s10271"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0020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Table 29"/>
          <p:cNvGraphicFramePr>
            <a:graphicFrameLocks noGrp="1"/>
          </p:cNvGraphicFramePr>
          <p:nvPr/>
        </p:nvGraphicFramePr>
        <p:xfrm>
          <a:off x="3048000" y="3505200"/>
          <a:ext cx="3657599" cy="1854200"/>
        </p:xfrm>
        <a:graphic>
          <a:graphicData uri="http://schemas.openxmlformats.org/drawingml/2006/table">
            <a:tbl>
              <a:tblPr firstRow="1" bandRow="1">
                <a:tableStyleId>{616DA210-FB5B-4158-B5E0-FEB733F419BA}</a:tableStyleId>
              </a:tblPr>
              <a:tblGrid>
                <a:gridCol w="804671"/>
                <a:gridCol w="950976"/>
                <a:gridCol w="950976"/>
                <a:gridCol w="950976"/>
              </a:tblGrid>
              <a:tr h="370840">
                <a:tc>
                  <a:txBody>
                    <a:bodyPr/>
                    <a:lstStyle/>
                    <a:p>
                      <a:pPr algn="ctr"/>
                      <a:endParaRPr lang="en-US" dirty="0"/>
                    </a:p>
                  </a:txBody>
                  <a:tcPr/>
                </a:tc>
                <a:tc>
                  <a:txBody>
                    <a:bodyPr/>
                    <a:lstStyle/>
                    <a:p>
                      <a:pPr algn="ctr"/>
                      <a:r>
                        <a:rPr lang="en-US" dirty="0" smtClean="0"/>
                        <a:t>K=0</a:t>
                      </a:r>
                      <a:endParaRPr lang="en-US" dirty="0"/>
                    </a:p>
                  </a:txBody>
                  <a:tcPr/>
                </a:tc>
                <a:tc>
                  <a:txBody>
                    <a:bodyPr/>
                    <a:lstStyle/>
                    <a:p>
                      <a:pPr algn="ctr"/>
                      <a:r>
                        <a:rPr lang="en-US" dirty="0" smtClean="0"/>
                        <a:t>K=1</a:t>
                      </a:r>
                      <a:endParaRPr lang="en-US" dirty="0"/>
                    </a:p>
                  </a:txBody>
                  <a:tcPr/>
                </a:tc>
                <a:tc>
                  <a:txBody>
                    <a:bodyPr/>
                    <a:lstStyle/>
                    <a:p>
                      <a:pPr algn="ctr"/>
                      <a:r>
                        <a:rPr lang="en-US" dirty="0" smtClean="0"/>
                        <a:t>K=2</a:t>
                      </a:r>
                      <a:endParaRPr lang="en-US" dirty="0"/>
                    </a:p>
                  </a:txBody>
                  <a:tcPr/>
                </a:tc>
              </a:tr>
              <a:tr h="370840">
                <a:tc>
                  <a:txBody>
                    <a:bodyPr/>
                    <a:lstStyle/>
                    <a:p>
                      <a:pPr algn="ctr"/>
                      <a:r>
                        <a:rPr lang="en-US" b="1" dirty="0" smtClean="0"/>
                        <a:t>PR(V</a:t>
                      </a:r>
                      <a:r>
                        <a:rPr lang="en-US" b="1" baseline="-25000" dirty="0" smtClean="0"/>
                        <a:t>1</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0.37</a:t>
                      </a:r>
                      <a:endParaRPr lang="en-US" sz="24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0.43</a:t>
                      </a:r>
                      <a:endParaRPr lang="en-US" sz="2400" b="1" dirty="0">
                        <a:solidFill>
                          <a:srgbClr val="FF0000"/>
                        </a:solidFill>
                      </a:endParaRPr>
                    </a:p>
                  </a:txBody>
                  <a:tcPr/>
                </a:tc>
              </a:tr>
              <a:tr h="370840">
                <a:tc>
                  <a:txBody>
                    <a:bodyPr/>
                    <a:lstStyle/>
                    <a:p>
                      <a:pPr algn="ctr"/>
                      <a:r>
                        <a:rPr lang="en-US" b="1" dirty="0" smtClean="0"/>
                        <a:t>PR(V</a:t>
                      </a:r>
                      <a:r>
                        <a:rPr lang="en-US" b="1" baseline="-25000" dirty="0" smtClean="0"/>
                        <a:t>2</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0.08</a:t>
                      </a:r>
                      <a:endParaRPr lang="en-US" b="1" dirty="0"/>
                    </a:p>
                  </a:txBody>
                  <a:tcPr/>
                </a:tc>
                <a:tc>
                  <a:txBody>
                    <a:bodyPr/>
                    <a:lstStyle/>
                    <a:p>
                      <a:pPr algn="ctr"/>
                      <a:r>
                        <a:rPr lang="en-US" b="1" dirty="0" smtClean="0"/>
                        <a:t>0.12</a:t>
                      </a:r>
                      <a:endParaRPr lang="en-US" b="1" dirty="0"/>
                    </a:p>
                  </a:txBody>
                  <a:tcPr/>
                </a:tc>
              </a:tr>
              <a:tr h="370840">
                <a:tc>
                  <a:txBody>
                    <a:bodyPr/>
                    <a:lstStyle/>
                    <a:p>
                      <a:pPr algn="ctr"/>
                      <a:r>
                        <a:rPr lang="en-US" b="1" dirty="0" smtClean="0"/>
                        <a:t>PR(V</a:t>
                      </a:r>
                      <a:r>
                        <a:rPr lang="en-US" b="1" baseline="-25000" dirty="0" smtClean="0"/>
                        <a:t>3</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0.33</a:t>
                      </a:r>
                      <a:endParaRPr lang="en-US" b="1" dirty="0"/>
                    </a:p>
                  </a:txBody>
                  <a:tcPr/>
                </a:tc>
                <a:tc>
                  <a:txBody>
                    <a:bodyPr/>
                    <a:lstStyle/>
                    <a:p>
                      <a:pPr algn="ctr"/>
                      <a:r>
                        <a:rPr lang="en-US" b="1" dirty="0" smtClean="0"/>
                        <a:t>0.27</a:t>
                      </a:r>
                      <a:endParaRPr lang="en-US" b="1" dirty="0"/>
                    </a:p>
                  </a:txBody>
                  <a:tcPr/>
                </a:tc>
              </a:tr>
              <a:tr h="370840">
                <a:tc>
                  <a:txBody>
                    <a:bodyPr/>
                    <a:lstStyle/>
                    <a:p>
                      <a:pPr algn="ctr"/>
                      <a:r>
                        <a:rPr lang="en-US" b="1" dirty="0" smtClean="0"/>
                        <a:t>PR(V</a:t>
                      </a:r>
                      <a:r>
                        <a:rPr lang="en-US" b="1" baseline="-25000" dirty="0" smtClean="0"/>
                        <a:t>4</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0.20</a:t>
                      </a:r>
                      <a:endParaRPr lang="en-US" b="1" dirty="0"/>
                    </a:p>
                  </a:txBody>
                  <a:tcPr/>
                </a:tc>
                <a:tc>
                  <a:txBody>
                    <a:bodyPr/>
                    <a:lstStyle/>
                    <a:p>
                      <a:pPr algn="ctr"/>
                      <a:r>
                        <a:rPr lang="en-US" b="1" dirty="0" smtClean="0"/>
                        <a:t>0.16</a:t>
                      </a:r>
                      <a:endParaRPr lang="en-US" b="1" dirty="0"/>
                    </a:p>
                  </a:txBody>
                  <a:tcPr/>
                </a:tc>
              </a:tr>
            </a:tbl>
          </a:graphicData>
        </a:graphic>
      </p:graphicFrame>
      <p:sp>
        <p:nvSpPr>
          <p:cNvPr id="32" name="Oval 31"/>
          <p:cNvSpPr/>
          <p:nvPr/>
        </p:nvSpPr>
        <p:spPr>
          <a:xfrm>
            <a:off x="228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33" name="Oval 32"/>
          <p:cNvSpPr/>
          <p:nvPr/>
        </p:nvSpPr>
        <p:spPr>
          <a:xfrm>
            <a:off x="228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34" name="Oval 33"/>
          <p:cNvSpPr/>
          <p:nvPr/>
        </p:nvSpPr>
        <p:spPr>
          <a:xfrm>
            <a:off x="1752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35" name="Oval 34"/>
          <p:cNvSpPr/>
          <p:nvPr/>
        </p:nvSpPr>
        <p:spPr>
          <a:xfrm>
            <a:off x="1752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36" name="Freeform 35"/>
          <p:cNvSpPr/>
          <p:nvPr/>
        </p:nvSpPr>
        <p:spPr>
          <a:xfrm>
            <a:off x="685799" y="15240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895643" y="20327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572086" y="23985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867508" y="22437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754966" y="23282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11237" y="23563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895643" y="3467685"/>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133600" y="23750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p:cNvSpPr/>
          <p:nvPr/>
        </p:nvSpPr>
        <p:spPr>
          <a:xfrm>
            <a:off x="5562600" y="2819400"/>
            <a:ext cx="3048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Iterative Batch Processing</a:t>
            </a:r>
            <a:endParaRPr lang="en-US" sz="2000" b="1" dirty="0"/>
          </a:p>
        </p:txBody>
      </p:sp>
      <p:sp>
        <p:nvSpPr>
          <p:cNvPr id="25"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858000" cy="685800"/>
          </a:xfrm>
        </p:spPr>
        <p:txBody>
          <a:bodyPr>
            <a:noAutofit/>
          </a:bodyPr>
          <a:lstStyle/>
          <a:p>
            <a:pPr algn="l"/>
            <a:r>
              <a:rPr lang="en-US" sz="3600" b="1" dirty="0" smtClean="0"/>
              <a:t>SEDGE: Complementary Partition</a:t>
            </a:r>
            <a:endParaRPr lang="en-US" sz="36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11" name="Picture 1"/>
          <p:cNvPicPr>
            <a:picLocks noChangeAspect="1" noChangeArrowheads="1"/>
          </p:cNvPicPr>
          <p:nvPr/>
        </p:nvPicPr>
        <p:blipFill>
          <a:blip r:embed="rId5" cstate="print"/>
          <a:srcRect/>
          <a:stretch>
            <a:fillRect/>
          </a:stretch>
        </p:blipFill>
        <p:spPr bwMode="auto">
          <a:xfrm>
            <a:off x="1676400" y="990601"/>
            <a:ext cx="6248399" cy="2895599"/>
          </a:xfrm>
          <a:prstGeom prst="rect">
            <a:avLst/>
          </a:prstGeom>
          <a:noFill/>
          <a:ln w="9525">
            <a:noFill/>
            <a:miter lim="800000"/>
            <a:headEnd/>
            <a:tailEnd/>
          </a:ln>
        </p:spPr>
      </p:pic>
      <p:sp>
        <p:nvSpPr>
          <p:cNvPr id="12" name="TextBox 11"/>
          <p:cNvSpPr txBox="1"/>
          <p:nvPr/>
        </p:nvSpPr>
        <p:spPr>
          <a:xfrm>
            <a:off x="3200400" y="3669268"/>
            <a:ext cx="3336106" cy="369332"/>
          </a:xfrm>
          <a:prstGeom prst="rect">
            <a:avLst/>
          </a:prstGeom>
          <a:noFill/>
        </p:spPr>
        <p:txBody>
          <a:bodyPr wrap="none" rtlCol="0">
            <a:spAutoFit/>
          </a:bodyPr>
          <a:lstStyle/>
          <a:p>
            <a:r>
              <a:rPr lang="en-US" b="1" dirty="0" smtClean="0"/>
              <a:t>Complementary Graph Partitions</a:t>
            </a:r>
            <a:endParaRPr lang="en-US" b="1" dirty="0"/>
          </a:p>
        </p:txBody>
      </p:sp>
      <p:graphicFrame>
        <p:nvGraphicFramePr>
          <p:cNvPr id="13" name="Object 12"/>
          <p:cNvGraphicFramePr>
            <a:graphicFrameLocks noChangeAspect="1"/>
          </p:cNvGraphicFramePr>
          <p:nvPr/>
        </p:nvGraphicFramePr>
        <p:xfrm>
          <a:off x="5181600" y="4343400"/>
          <a:ext cx="3657600" cy="1295400"/>
        </p:xfrm>
        <a:graphic>
          <a:graphicData uri="http://schemas.openxmlformats.org/presentationml/2006/ole">
            <mc:AlternateContent xmlns:mc="http://schemas.openxmlformats.org/markup-compatibility/2006">
              <mc:Choice xmlns:v="urn:schemas-microsoft-com:vml" Requires="v">
                <p:oleObj spid="_x0000_s101465" name="Equation" r:id="rId6" imgW="1219200" imgH="457200" progId="Equation.3">
                  <p:embed/>
                </p:oleObj>
              </mc:Choice>
              <mc:Fallback>
                <p:oleObj name="Equation" r:id="rId6" imgW="1219200" imgH="4572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343400"/>
                        <a:ext cx="36576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533400" y="4038600"/>
          <a:ext cx="2286000" cy="533400"/>
        </p:xfrm>
        <a:graphic>
          <a:graphicData uri="http://schemas.openxmlformats.org/presentationml/2006/ole">
            <mc:AlternateContent xmlns:mc="http://schemas.openxmlformats.org/markup-compatibility/2006">
              <mc:Choice xmlns:v="urn:schemas-microsoft-com:vml" Requires="v">
                <p:oleObj spid="_x0000_s101466" name="Equation" r:id="rId8" imgW="723586" imgH="190417" progId="Equation.3">
                  <p:embed/>
                </p:oleObj>
              </mc:Choice>
              <mc:Fallback>
                <p:oleObj name="Equation" r:id="rId8" imgW="723586" imgH="190417"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4038600"/>
                        <a:ext cx="22860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1219200" y="5638800"/>
          <a:ext cx="1676400" cy="609600"/>
        </p:xfrm>
        <a:graphic>
          <a:graphicData uri="http://schemas.openxmlformats.org/presentationml/2006/ole">
            <mc:AlternateContent xmlns:mc="http://schemas.openxmlformats.org/markup-compatibility/2006">
              <mc:Choice xmlns:v="urn:schemas-microsoft-com:vml" Requires="v">
                <p:oleObj spid="_x0000_s101467" name="Equation" r:id="rId10" imgW="698197" imgH="203112" progId="Equation.3">
                  <p:embed/>
                </p:oleObj>
              </mc:Choice>
              <mc:Fallback>
                <p:oleObj name="Equation" r:id="rId10" imgW="698197" imgH="203112" progId="Equation.3">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5638800"/>
                        <a:ext cx="16764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457200" y="5638800"/>
            <a:ext cx="685800" cy="584775"/>
          </a:xfrm>
          <a:prstGeom prst="rect">
            <a:avLst/>
          </a:prstGeom>
          <a:noFill/>
        </p:spPr>
        <p:txBody>
          <a:bodyPr wrap="square" rtlCol="0">
            <a:spAutoFit/>
          </a:bodyPr>
          <a:lstStyle/>
          <a:p>
            <a:r>
              <a:rPr lang="en-US" sz="3200" dirty="0" err="1" smtClean="0"/>
              <a:t>s.t</a:t>
            </a:r>
            <a:r>
              <a:rPr lang="en-US" sz="3200" dirty="0" smtClean="0"/>
              <a:t>.</a:t>
            </a:r>
            <a:endParaRPr lang="en-US" sz="3200" dirty="0"/>
          </a:p>
        </p:txBody>
      </p:sp>
      <p:cxnSp>
        <p:nvCxnSpPr>
          <p:cNvPr id="17" name="Straight Connector 16"/>
          <p:cNvCxnSpPr/>
          <p:nvPr/>
        </p:nvCxnSpPr>
        <p:spPr>
          <a:xfrm>
            <a:off x="2057400" y="4648200"/>
            <a:ext cx="2286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ular Callout 17"/>
          <p:cNvSpPr/>
          <p:nvPr/>
        </p:nvSpPr>
        <p:spPr>
          <a:xfrm>
            <a:off x="1752600" y="4953000"/>
            <a:ext cx="2133600" cy="533400"/>
          </a:xfrm>
          <a:prstGeom prst="wedgeRectCallout">
            <a:avLst>
              <a:gd name="adj1" fmla="val -30182"/>
              <a:gd name="adj2" fmla="val -96824"/>
            </a:avLst>
          </a:prstGeom>
          <a:solidFill>
            <a:srgbClr val="00B0F0">
              <a:alpha val="7000"/>
            </a:srgb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err="1" smtClean="0">
                <a:solidFill>
                  <a:srgbClr val="FF0000"/>
                </a:solidFill>
              </a:rPr>
              <a:t>Laplacian</a:t>
            </a:r>
            <a:r>
              <a:rPr lang="en-US" b="1" dirty="0" smtClean="0">
                <a:solidFill>
                  <a:srgbClr val="FF0000"/>
                </a:solidFill>
              </a:rPr>
              <a:t> Matrix</a:t>
            </a:r>
            <a:endParaRPr lang="en-US" b="1" dirty="0">
              <a:solidFill>
                <a:srgbClr val="FF0000"/>
              </a:solidFill>
            </a:endParaRPr>
          </a:p>
        </p:txBody>
      </p:sp>
      <p:cxnSp>
        <p:nvCxnSpPr>
          <p:cNvPr id="19" name="Straight Connector 18"/>
          <p:cNvCxnSpPr/>
          <p:nvPr/>
        </p:nvCxnSpPr>
        <p:spPr>
          <a:xfrm>
            <a:off x="1752600" y="6248400"/>
            <a:ext cx="2286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ular Callout 19"/>
          <p:cNvSpPr/>
          <p:nvPr/>
        </p:nvSpPr>
        <p:spPr>
          <a:xfrm>
            <a:off x="2743200" y="6172200"/>
            <a:ext cx="2133600" cy="533400"/>
          </a:xfrm>
          <a:prstGeom prst="wedgeRectCallout">
            <a:avLst>
              <a:gd name="adj1" fmla="val -83274"/>
              <a:gd name="adj2" fmla="val -32858"/>
            </a:avLst>
          </a:prstGeom>
          <a:solidFill>
            <a:srgbClr val="00B0F0">
              <a:alpha val="7000"/>
            </a:srgb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FF0000"/>
                </a:solidFill>
              </a:rPr>
              <a:t>Cut-Edges Limited </a:t>
            </a:r>
            <a:r>
              <a:rPr lang="en-US" b="1" dirty="0" err="1" smtClean="0">
                <a:solidFill>
                  <a:srgbClr val="FF0000"/>
                </a:solidFill>
              </a:rPr>
              <a:t>Laplacian</a:t>
            </a:r>
            <a:r>
              <a:rPr lang="en-US" b="1" dirty="0" smtClean="0">
                <a:solidFill>
                  <a:srgbClr val="FF0000"/>
                </a:solidFill>
              </a:rPr>
              <a:t> Matrix</a:t>
            </a:r>
            <a:endParaRPr lang="en-US" b="1" dirty="0">
              <a:solidFill>
                <a:srgbClr val="FF0000"/>
              </a:solidFill>
            </a:endParaRPr>
          </a:p>
        </p:txBody>
      </p:sp>
      <p:cxnSp>
        <p:nvCxnSpPr>
          <p:cNvPr id="21" name="Straight Connector 20"/>
          <p:cNvCxnSpPr/>
          <p:nvPr/>
        </p:nvCxnSpPr>
        <p:spPr>
          <a:xfrm>
            <a:off x="7467600" y="4876800"/>
            <a:ext cx="2286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ular Callout 21"/>
          <p:cNvSpPr/>
          <p:nvPr/>
        </p:nvSpPr>
        <p:spPr>
          <a:xfrm>
            <a:off x="6553200" y="5410200"/>
            <a:ext cx="2362200" cy="533400"/>
          </a:xfrm>
          <a:prstGeom prst="wedgeRectCallout">
            <a:avLst>
              <a:gd name="adj1" fmla="val -6432"/>
              <a:gd name="adj2" fmla="val -142879"/>
            </a:avLst>
          </a:prstGeom>
          <a:solidFill>
            <a:srgbClr val="00B0F0">
              <a:alpha val="7000"/>
            </a:srgb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FF0000"/>
                </a:solidFill>
              </a:rPr>
              <a:t>Lagrange Multiplier</a:t>
            </a:r>
            <a:endParaRPr lang="en-US" b="1" dirty="0">
              <a:solidFill>
                <a:srgbClr val="FF0000"/>
              </a:solidFill>
            </a:endParaRPr>
          </a:p>
        </p:txBody>
      </p:sp>
      <p:pic>
        <p:nvPicPr>
          <p:cNvPr id="53" name="Picture 11" descr="C:\Users\arijit\Desktop\microsoft-research.gif"/>
          <p:cNvPicPr>
            <a:picLocks noChangeAspect="1" noChangeArrowheads="1"/>
          </p:cNvPicPr>
          <p:nvPr/>
        </p:nvPicPr>
        <p:blipFill>
          <a:blip r:embed="rId12" cstate="print"/>
          <a:srcRect/>
          <a:stretch>
            <a:fillRect/>
          </a:stretch>
        </p:blipFill>
        <p:spPr bwMode="auto">
          <a:xfrm>
            <a:off x="7343776" y="457200"/>
            <a:ext cx="1800224" cy="633413"/>
          </a:xfrm>
          <a:prstGeom prst="rect">
            <a:avLst/>
          </a:prstGeom>
          <a:noFill/>
        </p:spPr>
      </p:pic>
      <p:sp>
        <p:nvSpPr>
          <p:cNvPr id="23"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166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858000" cy="685800"/>
          </a:xfrm>
        </p:spPr>
        <p:txBody>
          <a:bodyPr>
            <a:noAutofit/>
          </a:bodyPr>
          <a:lstStyle/>
          <a:p>
            <a:pPr algn="l"/>
            <a:r>
              <a:rPr lang="en-US" sz="3600" b="1" dirty="0" err="1" smtClean="0"/>
              <a:t>Mizan</a:t>
            </a:r>
            <a:r>
              <a:rPr lang="en-US" sz="3600" b="1" dirty="0" smtClean="0"/>
              <a:t>: Dynamic Re-Partition</a:t>
            </a:r>
            <a:endParaRPr lang="en-US" sz="36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TextBox 7"/>
          <p:cNvSpPr txBox="1"/>
          <p:nvPr/>
        </p:nvSpPr>
        <p:spPr>
          <a:xfrm>
            <a:off x="228600" y="6488668"/>
            <a:ext cx="8382000" cy="369332"/>
          </a:xfrm>
          <a:prstGeom prst="rect">
            <a:avLst/>
          </a:prstGeom>
          <a:noFill/>
        </p:spPr>
        <p:txBody>
          <a:bodyPr wrap="square" rtlCol="0">
            <a:spAutoFit/>
          </a:bodyPr>
          <a:lstStyle/>
          <a:p>
            <a:r>
              <a:rPr lang="en-US" b="1" dirty="0" smtClean="0"/>
              <a:t>Z. </a:t>
            </a:r>
            <a:r>
              <a:rPr lang="en-US" b="1" dirty="0" err="1" smtClean="0"/>
              <a:t>Khayyat</a:t>
            </a:r>
            <a:r>
              <a:rPr lang="en-US" b="1" dirty="0" smtClean="0"/>
              <a:t> et. al., </a:t>
            </a:r>
            <a:r>
              <a:rPr lang="en-US" b="1" dirty="0" err="1" smtClean="0"/>
              <a:t>Eurosys</a:t>
            </a:r>
            <a:r>
              <a:rPr lang="en-US" b="1" dirty="0" smtClean="0"/>
              <a:t> ‘13</a:t>
            </a:r>
            <a:endParaRPr lang="en-US" b="1" dirty="0"/>
          </a:p>
        </p:txBody>
      </p:sp>
      <p:sp>
        <p:nvSpPr>
          <p:cNvPr id="9" name="Content Placeholder 2"/>
          <p:cNvSpPr txBox="1">
            <a:spLocks noChangeArrowheads="1"/>
          </p:cNvSpPr>
          <p:nvPr/>
        </p:nvSpPr>
        <p:spPr>
          <a:xfrm>
            <a:off x="381000" y="1143000"/>
            <a:ext cx="8458200" cy="422455"/>
          </a:xfrm>
          <a:prstGeom prst="rect">
            <a:avLst/>
          </a:prstGeom>
        </p:spPr>
        <p:txBody>
          <a:bodyPr/>
          <a:lstStyle/>
          <a:p>
            <a:pPr marL="396875" indent="-396875"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Dynamic Load Balancing across </a:t>
            </a:r>
            <a:r>
              <a:rPr lang="en-US" sz="2400" dirty="0" err="1" smtClean="0">
                <a:latin typeface="Calibri" panose="020F0502020204030204" pitchFamily="34" charset="0"/>
                <a:cs typeface="Calibri" panose="020F0502020204030204" pitchFamily="34" charset="0"/>
              </a:rPr>
              <a:t>supersteps</a:t>
            </a:r>
            <a:r>
              <a:rPr lang="en-US" sz="2400" dirty="0" smtClean="0">
                <a:latin typeface="Calibri" panose="020F0502020204030204" pitchFamily="34" charset="0"/>
                <a:cs typeface="Calibri" panose="020F0502020204030204" pitchFamily="34" charset="0"/>
              </a:rPr>
              <a:t> in PREGEL</a:t>
            </a:r>
            <a:endParaRPr lang="en-US" dirty="0" smtClean="0">
              <a:latin typeface="Calibri" panose="020F0502020204030204" pitchFamily="34" charset="0"/>
              <a:cs typeface="Calibri" panose="020F0502020204030204" pitchFamily="34" charset="0"/>
            </a:endParaRPr>
          </a:p>
        </p:txBody>
      </p:sp>
      <p:sp>
        <p:nvSpPr>
          <p:cNvPr id="10" name="矩形 3"/>
          <p:cNvSpPr/>
          <p:nvPr/>
        </p:nvSpPr>
        <p:spPr>
          <a:xfrm>
            <a:off x="1752600" y="1963737"/>
            <a:ext cx="1147763" cy="431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altLang="zh-CN" dirty="0" smtClean="0">
                <a:solidFill>
                  <a:srgbClr val="000000"/>
                </a:solidFill>
                <a:latin typeface="Cambria Math" pitchFamily="18" charset="0"/>
              </a:rPr>
              <a:t>Worker 1</a:t>
            </a:r>
            <a:endParaRPr lang="zh-CN" altLang="en-US" dirty="0">
              <a:solidFill>
                <a:srgbClr val="000000"/>
              </a:solidFill>
              <a:latin typeface="Cambria Math" pitchFamily="18" charset="0"/>
            </a:endParaRPr>
          </a:p>
        </p:txBody>
      </p:sp>
      <p:sp>
        <p:nvSpPr>
          <p:cNvPr id="11" name="矩形 4"/>
          <p:cNvSpPr/>
          <p:nvPr/>
        </p:nvSpPr>
        <p:spPr>
          <a:xfrm>
            <a:off x="1752600" y="2547937"/>
            <a:ext cx="1147763" cy="431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altLang="zh-CN" dirty="0" smtClean="0">
                <a:solidFill>
                  <a:srgbClr val="000000"/>
                </a:solidFill>
                <a:latin typeface="Cambria Math" pitchFamily="18" charset="0"/>
              </a:rPr>
              <a:t>Worker 2</a:t>
            </a:r>
            <a:endParaRPr lang="zh-CN" altLang="en-US" dirty="0">
              <a:solidFill>
                <a:srgbClr val="000000"/>
              </a:solidFill>
              <a:latin typeface="Cambria Math" pitchFamily="18" charset="0"/>
            </a:endParaRPr>
          </a:p>
        </p:txBody>
      </p:sp>
      <p:sp>
        <p:nvSpPr>
          <p:cNvPr id="12" name="矩形 5"/>
          <p:cNvSpPr/>
          <p:nvPr/>
        </p:nvSpPr>
        <p:spPr>
          <a:xfrm>
            <a:off x="1752600" y="3403600"/>
            <a:ext cx="1147763" cy="431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altLang="zh-CN" dirty="0" smtClean="0">
                <a:solidFill>
                  <a:srgbClr val="000000"/>
                </a:solidFill>
                <a:latin typeface="Cambria Math" pitchFamily="18" charset="0"/>
              </a:rPr>
              <a:t>Worker n</a:t>
            </a:r>
            <a:endParaRPr lang="zh-CN" altLang="en-US" dirty="0">
              <a:solidFill>
                <a:srgbClr val="000000"/>
              </a:solidFill>
              <a:latin typeface="Cambria Math" pitchFamily="18" charset="0"/>
            </a:endParaRPr>
          </a:p>
        </p:txBody>
      </p:sp>
      <p:sp>
        <p:nvSpPr>
          <p:cNvPr id="13" name="矩形 1"/>
          <p:cNvSpPr/>
          <p:nvPr/>
        </p:nvSpPr>
        <p:spPr>
          <a:xfrm>
            <a:off x="2933700" y="2143125"/>
            <a:ext cx="792163" cy="73025"/>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endParaRPr lang="zh-CN" altLang="en-US">
              <a:solidFill>
                <a:srgbClr val="FFFFFF"/>
              </a:solidFill>
            </a:endParaRPr>
          </a:p>
        </p:txBody>
      </p:sp>
      <p:cxnSp>
        <p:nvCxnSpPr>
          <p:cNvPr id="14" name="直接连接符 6"/>
          <p:cNvCxnSpPr/>
          <p:nvPr/>
        </p:nvCxnSpPr>
        <p:spPr>
          <a:xfrm>
            <a:off x="1676400" y="1747837"/>
            <a:ext cx="0" cy="2447925"/>
          </a:xfrm>
          <a:prstGeom prst="line">
            <a:avLst/>
          </a:prstGeom>
        </p:spPr>
        <p:style>
          <a:lnRef idx="2">
            <a:schemeClr val="dk1"/>
          </a:lnRef>
          <a:fillRef idx="0">
            <a:schemeClr val="dk1"/>
          </a:fillRef>
          <a:effectRef idx="1">
            <a:schemeClr val="dk1"/>
          </a:effectRef>
          <a:fontRef idx="minor">
            <a:schemeClr val="tx1"/>
          </a:fontRef>
        </p:style>
      </p:cxnSp>
      <p:sp>
        <p:nvSpPr>
          <p:cNvPr id="15" name="矩形 10"/>
          <p:cNvSpPr/>
          <p:nvPr/>
        </p:nvSpPr>
        <p:spPr>
          <a:xfrm>
            <a:off x="2933700" y="2690812"/>
            <a:ext cx="398463" cy="73025"/>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endParaRPr lang="zh-CN" altLang="en-US">
              <a:solidFill>
                <a:srgbClr val="FFFFFF"/>
              </a:solidFill>
            </a:endParaRPr>
          </a:p>
        </p:txBody>
      </p:sp>
      <p:sp>
        <p:nvSpPr>
          <p:cNvPr id="16" name="矩形 11"/>
          <p:cNvSpPr/>
          <p:nvPr/>
        </p:nvSpPr>
        <p:spPr>
          <a:xfrm>
            <a:off x="2933700" y="3584575"/>
            <a:ext cx="254000" cy="71437"/>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endParaRPr lang="zh-CN" altLang="en-US">
              <a:solidFill>
                <a:srgbClr val="FFFFFF"/>
              </a:solidFill>
            </a:endParaRPr>
          </a:p>
        </p:txBody>
      </p:sp>
      <p:sp>
        <p:nvSpPr>
          <p:cNvPr id="17" name="矩形 12"/>
          <p:cNvSpPr/>
          <p:nvPr/>
        </p:nvSpPr>
        <p:spPr>
          <a:xfrm>
            <a:off x="3763963" y="2143125"/>
            <a:ext cx="431800" cy="7302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endParaRPr lang="zh-CN" altLang="en-US">
              <a:solidFill>
                <a:srgbClr val="FFFFFF"/>
              </a:solidFill>
            </a:endParaRPr>
          </a:p>
        </p:txBody>
      </p:sp>
      <p:sp>
        <p:nvSpPr>
          <p:cNvPr id="18" name="矩形 13"/>
          <p:cNvSpPr/>
          <p:nvPr/>
        </p:nvSpPr>
        <p:spPr>
          <a:xfrm>
            <a:off x="3368675" y="2690812"/>
            <a:ext cx="107950" cy="7302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endParaRPr lang="zh-CN" altLang="en-US">
              <a:solidFill>
                <a:srgbClr val="FFFFFF"/>
              </a:solidFill>
            </a:endParaRPr>
          </a:p>
        </p:txBody>
      </p:sp>
      <p:sp>
        <p:nvSpPr>
          <p:cNvPr id="19" name="矩形 14"/>
          <p:cNvSpPr/>
          <p:nvPr/>
        </p:nvSpPr>
        <p:spPr>
          <a:xfrm>
            <a:off x="3222625" y="3584575"/>
            <a:ext cx="325438" cy="71437"/>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endParaRPr lang="zh-CN" altLang="en-US">
              <a:solidFill>
                <a:srgbClr val="FFFFFF"/>
              </a:solidFill>
            </a:endParaRPr>
          </a:p>
        </p:txBody>
      </p:sp>
      <p:cxnSp>
        <p:nvCxnSpPr>
          <p:cNvPr id="20" name="直接连接符 15"/>
          <p:cNvCxnSpPr/>
          <p:nvPr/>
        </p:nvCxnSpPr>
        <p:spPr>
          <a:xfrm>
            <a:off x="4268788" y="1747837"/>
            <a:ext cx="0" cy="2447925"/>
          </a:xfrm>
          <a:prstGeom prst="line">
            <a:avLst/>
          </a:prstGeom>
        </p:spPr>
        <p:style>
          <a:lnRef idx="2">
            <a:schemeClr val="dk1"/>
          </a:lnRef>
          <a:fillRef idx="0">
            <a:schemeClr val="dk1"/>
          </a:fillRef>
          <a:effectRef idx="1">
            <a:schemeClr val="dk1"/>
          </a:effectRef>
          <a:fontRef idx="minor">
            <a:schemeClr val="tx1"/>
          </a:fontRef>
        </p:style>
      </p:cxnSp>
      <p:sp>
        <p:nvSpPr>
          <p:cNvPr id="21" name="矩形 16"/>
          <p:cNvSpPr/>
          <p:nvPr/>
        </p:nvSpPr>
        <p:spPr>
          <a:xfrm>
            <a:off x="4495800" y="1963737"/>
            <a:ext cx="1139825" cy="431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altLang="zh-CN" dirty="0" smtClean="0">
                <a:solidFill>
                  <a:srgbClr val="000000"/>
                </a:solidFill>
                <a:latin typeface="Cambria Math" pitchFamily="18" charset="0"/>
              </a:rPr>
              <a:t>Worker 1</a:t>
            </a:r>
            <a:endParaRPr lang="zh-CN" altLang="en-US" dirty="0">
              <a:solidFill>
                <a:srgbClr val="000000"/>
              </a:solidFill>
              <a:latin typeface="Cambria Math" pitchFamily="18" charset="0"/>
            </a:endParaRPr>
          </a:p>
        </p:txBody>
      </p:sp>
      <p:sp>
        <p:nvSpPr>
          <p:cNvPr id="22" name="矩形 17"/>
          <p:cNvSpPr/>
          <p:nvPr/>
        </p:nvSpPr>
        <p:spPr>
          <a:xfrm>
            <a:off x="4495800" y="2547937"/>
            <a:ext cx="1139825" cy="431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altLang="zh-CN" dirty="0" smtClean="0">
                <a:solidFill>
                  <a:srgbClr val="000000"/>
                </a:solidFill>
                <a:latin typeface="Cambria Math" pitchFamily="18" charset="0"/>
              </a:rPr>
              <a:t>Worker 2</a:t>
            </a:r>
            <a:endParaRPr lang="zh-CN" altLang="en-US" dirty="0">
              <a:solidFill>
                <a:srgbClr val="000000"/>
              </a:solidFill>
              <a:latin typeface="Cambria Math" pitchFamily="18" charset="0"/>
            </a:endParaRPr>
          </a:p>
        </p:txBody>
      </p:sp>
      <p:sp>
        <p:nvSpPr>
          <p:cNvPr id="23" name="矩形 18"/>
          <p:cNvSpPr/>
          <p:nvPr/>
        </p:nvSpPr>
        <p:spPr>
          <a:xfrm>
            <a:off x="4495800" y="3403600"/>
            <a:ext cx="1139825" cy="431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altLang="zh-CN" dirty="0" smtClean="0">
                <a:solidFill>
                  <a:srgbClr val="000000"/>
                </a:solidFill>
                <a:latin typeface="Cambria Math" pitchFamily="18" charset="0"/>
              </a:rPr>
              <a:t>Worker n</a:t>
            </a:r>
            <a:endParaRPr lang="zh-CN" altLang="en-US" dirty="0">
              <a:solidFill>
                <a:srgbClr val="000000"/>
              </a:solidFill>
              <a:latin typeface="Cambria Math" pitchFamily="18" charset="0"/>
            </a:endParaRPr>
          </a:p>
        </p:txBody>
      </p:sp>
      <p:sp>
        <p:nvSpPr>
          <p:cNvPr id="24" name="矩形 19"/>
          <p:cNvSpPr/>
          <p:nvPr/>
        </p:nvSpPr>
        <p:spPr>
          <a:xfrm>
            <a:off x="5668963" y="2143125"/>
            <a:ext cx="687387" cy="73025"/>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endParaRPr lang="zh-CN" altLang="en-US">
              <a:solidFill>
                <a:srgbClr val="FFFFFF"/>
              </a:solidFill>
            </a:endParaRPr>
          </a:p>
        </p:txBody>
      </p:sp>
      <p:cxnSp>
        <p:nvCxnSpPr>
          <p:cNvPr id="25" name="直接连接符 20"/>
          <p:cNvCxnSpPr/>
          <p:nvPr/>
        </p:nvCxnSpPr>
        <p:spPr>
          <a:xfrm>
            <a:off x="4411663" y="1747837"/>
            <a:ext cx="0" cy="2447925"/>
          </a:xfrm>
          <a:prstGeom prst="line">
            <a:avLst/>
          </a:prstGeom>
        </p:spPr>
        <p:style>
          <a:lnRef idx="2">
            <a:schemeClr val="dk1"/>
          </a:lnRef>
          <a:fillRef idx="0">
            <a:schemeClr val="dk1"/>
          </a:fillRef>
          <a:effectRef idx="1">
            <a:schemeClr val="dk1"/>
          </a:effectRef>
          <a:fontRef idx="minor">
            <a:schemeClr val="tx1"/>
          </a:fontRef>
        </p:style>
      </p:cxnSp>
      <p:sp>
        <p:nvSpPr>
          <p:cNvPr id="26" name="矩形 21"/>
          <p:cNvSpPr/>
          <p:nvPr/>
        </p:nvSpPr>
        <p:spPr>
          <a:xfrm>
            <a:off x="5668963" y="2690812"/>
            <a:ext cx="400050" cy="73025"/>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endParaRPr lang="zh-CN" altLang="en-US">
              <a:solidFill>
                <a:srgbClr val="FFFFFF"/>
              </a:solidFill>
            </a:endParaRPr>
          </a:p>
        </p:txBody>
      </p:sp>
      <p:sp>
        <p:nvSpPr>
          <p:cNvPr id="27" name="矩形 22"/>
          <p:cNvSpPr/>
          <p:nvPr/>
        </p:nvSpPr>
        <p:spPr>
          <a:xfrm>
            <a:off x="5668963" y="3584575"/>
            <a:ext cx="255587" cy="71437"/>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endParaRPr lang="zh-CN" altLang="en-US">
              <a:solidFill>
                <a:srgbClr val="FFFFFF"/>
              </a:solidFill>
            </a:endParaRPr>
          </a:p>
        </p:txBody>
      </p:sp>
      <p:sp>
        <p:nvSpPr>
          <p:cNvPr id="28" name="矩形 23"/>
          <p:cNvSpPr/>
          <p:nvPr/>
        </p:nvSpPr>
        <p:spPr>
          <a:xfrm>
            <a:off x="6408738" y="2143125"/>
            <a:ext cx="431800" cy="7302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endParaRPr lang="zh-CN" altLang="en-US">
              <a:solidFill>
                <a:srgbClr val="FFFFFF"/>
              </a:solidFill>
            </a:endParaRPr>
          </a:p>
        </p:txBody>
      </p:sp>
      <p:sp>
        <p:nvSpPr>
          <p:cNvPr id="29" name="矩形 24"/>
          <p:cNvSpPr/>
          <p:nvPr/>
        </p:nvSpPr>
        <p:spPr>
          <a:xfrm>
            <a:off x="6105525" y="2690812"/>
            <a:ext cx="106363" cy="7302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endParaRPr lang="zh-CN" altLang="en-US">
              <a:solidFill>
                <a:srgbClr val="FFFFFF"/>
              </a:solidFill>
            </a:endParaRPr>
          </a:p>
        </p:txBody>
      </p:sp>
      <p:sp>
        <p:nvSpPr>
          <p:cNvPr id="30" name="矩形 25"/>
          <p:cNvSpPr/>
          <p:nvPr/>
        </p:nvSpPr>
        <p:spPr>
          <a:xfrm>
            <a:off x="5959475" y="3584575"/>
            <a:ext cx="200025" cy="71437"/>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endParaRPr lang="zh-CN" altLang="en-US">
              <a:solidFill>
                <a:srgbClr val="FFFFFF"/>
              </a:solidFill>
            </a:endParaRPr>
          </a:p>
        </p:txBody>
      </p:sp>
      <p:cxnSp>
        <p:nvCxnSpPr>
          <p:cNvPr id="31" name="直接连接符 26"/>
          <p:cNvCxnSpPr/>
          <p:nvPr/>
        </p:nvCxnSpPr>
        <p:spPr>
          <a:xfrm>
            <a:off x="6932613" y="1747837"/>
            <a:ext cx="0" cy="2447925"/>
          </a:xfrm>
          <a:prstGeom prst="line">
            <a:avLst/>
          </a:prstGeom>
        </p:spPr>
        <p:style>
          <a:lnRef idx="2">
            <a:schemeClr val="dk1"/>
          </a:lnRef>
          <a:fillRef idx="0">
            <a:schemeClr val="dk1"/>
          </a:fillRef>
          <a:effectRef idx="1">
            <a:schemeClr val="dk1"/>
          </a:effectRef>
          <a:fontRef idx="minor">
            <a:schemeClr val="tx1"/>
          </a:fontRef>
        </p:style>
      </p:cxnSp>
      <p:sp>
        <p:nvSpPr>
          <p:cNvPr id="32" name="TextBox 9"/>
          <p:cNvSpPr txBox="1">
            <a:spLocks noChangeArrowheads="1"/>
          </p:cNvSpPr>
          <p:nvPr/>
        </p:nvSpPr>
        <p:spPr bwMode="auto">
          <a:xfrm>
            <a:off x="7148513" y="2547937"/>
            <a:ext cx="957262" cy="708025"/>
          </a:xfrm>
          <a:prstGeom prst="rect">
            <a:avLst/>
          </a:prstGeom>
          <a:noFill/>
          <a:ln w="9525">
            <a:noFill/>
            <a:miter lim="800000"/>
            <a:headEnd/>
            <a:tailEnd/>
          </a:ln>
        </p:spPr>
        <p:txBody>
          <a:bodyPr wrap="none">
            <a:spAutoFit/>
          </a:bodyPr>
          <a:lstStyle/>
          <a:p>
            <a:r>
              <a:rPr lang="en-US" altLang="zh-CN" sz="4000"/>
              <a:t>……</a:t>
            </a:r>
            <a:endParaRPr lang="zh-CN" altLang="en-US" sz="4000"/>
          </a:p>
        </p:txBody>
      </p:sp>
      <p:sp>
        <p:nvSpPr>
          <p:cNvPr id="33" name="矩形 29"/>
          <p:cNvSpPr/>
          <p:nvPr/>
        </p:nvSpPr>
        <p:spPr>
          <a:xfrm>
            <a:off x="6051550" y="4400550"/>
            <a:ext cx="431800" cy="73025"/>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endParaRPr lang="zh-CN" altLang="en-US">
              <a:solidFill>
                <a:srgbClr val="FFFFFF"/>
              </a:solidFill>
            </a:endParaRPr>
          </a:p>
        </p:txBody>
      </p:sp>
      <p:sp>
        <p:nvSpPr>
          <p:cNvPr id="35" name="矩形 30"/>
          <p:cNvSpPr/>
          <p:nvPr/>
        </p:nvSpPr>
        <p:spPr>
          <a:xfrm>
            <a:off x="6051550" y="4687888"/>
            <a:ext cx="431800" cy="7302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endParaRPr lang="zh-CN" altLang="en-US">
              <a:solidFill>
                <a:srgbClr val="FFFFFF"/>
              </a:solidFill>
            </a:endParaRPr>
          </a:p>
        </p:txBody>
      </p:sp>
      <p:sp>
        <p:nvSpPr>
          <p:cNvPr id="36" name="TextBox 27"/>
          <p:cNvSpPr txBox="1">
            <a:spLocks noChangeArrowheads="1"/>
          </p:cNvSpPr>
          <p:nvPr/>
        </p:nvSpPr>
        <p:spPr bwMode="auto">
          <a:xfrm>
            <a:off x="6575425" y="4267200"/>
            <a:ext cx="1327150" cy="338138"/>
          </a:xfrm>
          <a:prstGeom prst="rect">
            <a:avLst/>
          </a:prstGeom>
          <a:noFill/>
          <a:ln w="9525">
            <a:noFill/>
            <a:miter lim="800000"/>
            <a:headEnd/>
            <a:tailEnd/>
          </a:ln>
        </p:spPr>
        <p:txBody>
          <a:bodyPr wrap="none">
            <a:spAutoFit/>
          </a:bodyPr>
          <a:lstStyle/>
          <a:p>
            <a:r>
              <a:rPr lang="en-US" altLang="zh-CN" sz="1600"/>
              <a:t>Computation</a:t>
            </a:r>
            <a:endParaRPr lang="zh-CN" altLang="en-US" sz="1600"/>
          </a:p>
        </p:txBody>
      </p:sp>
      <p:sp>
        <p:nvSpPr>
          <p:cNvPr id="37" name="TextBox 32"/>
          <p:cNvSpPr txBox="1">
            <a:spLocks noChangeArrowheads="1"/>
          </p:cNvSpPr>
          <p:nvPr/>
        </p:nvSpPr>
        <p:spPr bwMode="auto">
          <a:xfrm>
            <a:off x="6575425" y="4556125"/>
            <a:ext cx="1577975" cy="338138"/>
          </a:xfrm>
          <a:prstGeom prst="rect">
            <a:avLst/>
          </a:prstGeom>
          <a:noFill/>
          <a:ln w="9525">
            <a:noFill/>
            <a:miter lim="800000"/>
            <a:headEnd/>
            <a:tailEnd/>
          </a:ln>
        </p:spPr>
        <p:txBody>
          <a:bodyPr wrap="none">
            <a:spAutoFit/>
          </a:bodyPr>
          <a:lstStyle/>
          <a:p>
            <a:r>
              <a:rPr lang="en-US" altLang="zh-CN" sz="1600"/>
              <a:t>Communication</a:t>
            </a:r>
            <a:endParaRPr lang="zh-CN" altLang="en-US" sz="1600"/>
          </a:p>
        </p:txBody>
      </p:sp>
      <p:sp>
        <p:nvSpPr>
          <p:cNvPr id="38" name="Content Placeholder 2"/>
          <p:cNvSpPr txBox="1">
            <a:spLocks noChangeArrowheads="1"/>
          </p:cNvSpPr>
          <p:nvPr/>
        </p:nvSpPr>
        <p:spPr>
          <a:xfrm>
            <a:off x="381000" y="4876800"/>
            <a:ext cx="8458200" cy="422455"/>
          </a:xfrm>
          <a:prstGeom prst="rect">
            <a:avLst/>
          </a:prstGeom>
        </p:spPr>
        <p:txBody>
          <a:bodyPr/>
          <a:lstStyle/>
          <a:p>
            <a:pPr marL="396875" indent="-396875"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Adaptive re-partitioning</a:t>
            </a:r>
          </a:p>
          <a:p>
            <a:pPr marL="396875" indent="-396875"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Agnostic to the graph structure</a:t>
            </a:r>
          </a:p>
          <a:p>
            <a:pPr marL="396875" indent="-396875"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Requires no apriori knowledge of  algorithm behavior</a:t>
            </a:r>
          </a:p>
          <a:p>
            <a:pPr marL="396875" indent="-396875" defTabSz="914363" fontAlgn="auto">
              <a:lnSpc>
                <a:spcPct val="90000"/>
              </a:lnSpc>
              <a:spcBef>
                <a:spcPct val="20000"/>
              </a:spcBef>
              <a:spcAft>
                <a:spcPts val="0"/>
              </a:spcAft>
              <a:buBlip>
                <a:blip r:embed="rId5"/>
              </a:buBlip>
              <a:defRPr/>
            </a:pPr>
            <a:endParaRPr lang="en-US" dirty="0" smtClean="0">
              <a:latin typeface="Calibri" panose="020F0502020204030204" pitchFamily="34" charset="0"/>
              <a:cs typeface="Calibri" panose="020F0502020204030204" pitchFamily="34" charset="0"/>
            </a:endParaRPr>
          </a:p>
        </p:txBody>
      </p:sp>
      <p:sp>
        <p:nvSpPr>
          <p:cNvPr id="3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167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152400"/>
            <a:ext cx="6858000" cy="685800"/>
          </a:xfrm>
        </p:spPr>
        <p:txBody>
          <a:bodyPr>
            <a:noAutofit/>
          </a:bodyPr>
          <a:lstStyle/>
          <a:p>
            <a:pPr algn="l"/>
            <a:r>
              <a:rPr lang="en-US" sz="3600" b="1" dirty="0" smtClean="0"/>
              <a:t>Graph Algorithms from PREGEL (BSP) Perspective</a:t>
            </a:r>
            <a:endParaRPr lang="en-US" sz="36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381000" y="1330145"/>
            <a:ext cx="5943600" cy="422455"/>
          </a:xfrm>
          <a:prstGeom prst="rect">
            <a:avLst/>
          </a:prstGeom>
        </p:spPr>
        <p:txBody>
          <a:bodyPr/>
          <a:lstStyle/>
          <a:p>
            <a:pPr marL="396875" lvl="1" indent="-396875" defTabSz="914363">
              <a:lnSpc>
                <a:spcPct val="90000"/>
              </a:lnSpc>
              <a:spcBef>
                <a:spcPct val="20000"/>
              </a:spcBef>
              <a:buBlip>
                <a:blip r:embed="rId5"/>
              </a:buBlip>
              <a:defRPr/>
            </a:pPr>
            <a:r>
              <a:rPr lang="en-US" sz="2400" dirty="0" smtClean="0">
                <a:latin typeface="Calibri" panose="020F0502020204030204" pitchFamily="34" charset="0"/>
                <a:cs typeface="Calibri" panose="020F0502020204030204" pitchFamily="34" charset="0"/>
              </a:rPr>
              <a:t>Stationary Graph Algorithms</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Matrix-vector multiplication</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Page Rank</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Finding weakly connected components</a:t>
            </a:r>
          </a:p>
          <a:p>
            <a:pPr marL="396875" lvl="1" indent="-396875"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lvl="1" indent="-396875" defTabSz="914363">
              <a:lnSpc>
                <a:spcPct val="90000"/>
              </a:lnSpc>
              <a:spcBef>
                <a:spcPct val="20000"/>
              </a:spcBef>
              <a:buBlip>
                <a:blip r:embed="rId5"/>
              </a:buBlip>
              <a:defRPr/>
            </a:pPr>
            <a:r>
              <a:rPr lang="en-US" sz="2400" dirty="0" smtClean="0">
                <a:latin typeface="Calibri" panose="020F0502020204030204" pitchFamily="34" charset="0"/>
                <a:cs typeface="Calibri" panose="020F0502020204030204" pitchFamily="34" charset="0"/>
              </a:rPr>
              <a:t>Non-stationary Graph Algorithms:</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DMST: distributed minimal spanning tree</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Online Graph queries – BFS, Reachability, Shortest Path, Subgraph isomorphism </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Advertisement propagation</a:t>
            </a:r>
          </a:p>
          <a:p>
            <a:pPr marL="396875" lvl="1" indent="-396875" defTabSz="914363">
              <a:lnSpc>
                <a:spcPct val="90000"/>
              </a:lnSpc>
              <a:spcBef>
                <a:spcPct val="20000"/>
              </a:spcBef>
              <a:buBlip>
                <a:blip r:embed="rId5"/>
              </a:buBlip>
              <a:defRPr/>
            </a:pPr>
            <a:endParaRPr lang="en-US" sz="2000" dirty="0" smtClean="0">
              <a:latin typeface="Calibri" panose="020F0502020204030204" pitchFamily="34" charset="0"/>
              <a:cs typeface="Calibri" panose="020F0502020204030204" pitchFamily="34" charset="0"/>
            </a:endParaRPr>
          </a:p>
        </p:txBody>
      </p:sp>
      <p:cxnSp>
        <p:nvCxnSpPr>
          <p:cNvPr id="41" name="Straight Connector 40"/>
          <p:cNvCxnSpPr/>
          <p:nvPr/>
        </p:nvCxnSpPr>
        <p:spPr>
          <a:xfrm>
            <a:off x="6248400" y="1295400"/>
            <a:ext cx="304800" cy="0"/>
          </a:xfrm>
          <a:prstGeom prst="line">
            <a:avLst/>
          </a:prstGeom>
          <a:ln w="22225">
            <a:head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248400" y="2971800"/>
            <a:ext cx="304800" cy="0"/>
          </a:xfrm>
          <a:prstGeom prst="line">
            <a:avLst/>
          </a:prstGeom>
          <a:ln w="22225">
            <a:headEnd type="arrow"/>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553200" y="1295400"/>
            <a:ext cx="0" cy="167640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6858000" y="1752600"/>
            <a:ext cx="1905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One-time </a:t>
            </a:r>
          </a:p>
          <a:p>
            <a:pPr algn="ctr"/>
            <a:r>
              <a:rPr lang="en-US" b="1" dirty="0" smtClean="0"/>
              <a:t>good-partitioning is sufficient</a:t>
            </a:r>
            <a:endParaRPr lang="en-US" b="1" dirty="0"/>
          </a:p>
        </p:txBody>
      </p:sp>
      <p:cxnSp>
        <p:nvCxnSpPr>
          <p:cNvPr id="57" name="Straight Connector 56"/>
          <p:cNvCxnSpPr/>
          <p:nvPr/>
        </p:nvCxnSpPr>
        <p:spPr>
          <a:xfrm>
            <a:off x="6324600" y="3200400"/>
            <a:ext cx="304800" cy="0"/>
          </a:xfrm>
          <a:prstGeom prst="line">
            <a:avLst/>
          </a:prstGeom>
          <a:ln w="22225">
            <a:head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24600" y="5257800"/>
            <a:ext cx="304800" cy="0"/>
          </a:xfrm>
          <a:prstGeom prst="line">
            <a:avLst/>
          </a:prstGeom>
          <a:ln w="22225">
            <a:headEnd type="arrow"/>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629400" y="3200400"/>
            <a:ext cx="0" cy="205740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6934200" y="3810000"/>
            <a:ext cx="1905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Needs to adaptively re-partition</a:t>
            </a:r>
            <a:endParaRPr lang="en-US" b="1" dirty="0"/>
          </a:p>
        </p:txBody>
      </p:sp>
      <p:sp>
        <p:nvSpPr>
          <p:cNvPr id="63" name="TextBox 62"/>
          <p:cNvSpPr txBox="1"/>
          <p:nvPr/>
        </p:nvSpPr>
        <p:spPr>
          <a:xfrm>
            <a:off x="228600" y="6488668"/>
            <a:ext cx="8382000" cy="369332"/>
          </a:xfrm>
          <a:prstGeom prst="rect">
            <a:avLst/>
          </a:prstGeom>
          <a:noFill/>
        </p:spPr>
        <p:txBody>
          <a:bodyPr wrap="square" rtlCol="0">
            <a:spAutoFit/>
          </a:bodyPr>
          <a:lstStyle/>
          <a:p>
            <a:r>
              <a:rPr lang="en-US" b="1" dirty="0" smtClean="0"/>
              <a:t>Z. </a:t>
            </a:r>
            <a:r>
              <a:rPr lang="en-US" b="1" dirty="0" err="1" smtClean="0"/>
              <a:t>Khayyat</a:t>
            </a:r>
            <a:r>
              <a:rPr lang="en-US" b="1" dirty="0" smtClean="0"/>
              <a:t> et. al., </a:t>
            </a:r>
            <a:r>
              <a:rPr lang="en-US" b="1" dirty="0" err="1" smtClean="0"/>
              <a:t>Eurosys</a:t>
            </a:r>
            <a:r>
              <a:rPr lang="en-US" b="1" dirty="0" smtClean="0"/>
              <a:t> ’13; </a:t>
            </a:r>
            <a:r>
              <a:rPr lang="da-DK" b="1" dirty="0" smtClean="0"/>
              <a:t>Z. Shang et. al., ICDE ‘13</a:t>
            </a:r>
            <a:r>
              <a:rPr lang="en-US" b="1" dirty="0" smtClean="0"/>
              <a:t> </a:t>
            </a:r>
            <a:endParaRPr lang="en-US" b="1" dirty="0"/>
          </a:p>
        </p:txBody>
      </p:sp>
      <p:sp>
        <p:nvSpPr>
          <p:cNvPr id="18"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168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152400"/>
            <a:ext cx="6858000" cy="685800"/>
          </a:xfrm>
        </p:spPr>
        <p:txBody>
          <a:bodyPr>
            <a:noAutofit/>
          </a:bodyPr>
          <a:lstStyle/>
          <a:p>
            <a:pPr algn="l"/>
            <a:r>
              <a:rPr lang="en-US" sz="3600" b="1" dirty="0" err="1" smtClean="0"/>
              <a:t>Mizan</a:t>
            </a:r>
            <a:r>
              <a:rPr lang="en-US" sz="3600" b="1" dirty="0" smtClean="0"/>
              <a:t> Technique</a:t>
            </a:r>
            <a:endParaRPr lang="en-US" sz="36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381000" y="1330145"/>
            <a:ext cx="6248400" cy="422455"/>
          </a:xfrm>
          <a:prstGeom prst="rect">
            <a:avLst/>
          </a:prstGeom>
        </p:spPr>
        <p:txBody>
          <a:bodyPr/>
          <a:lstStyle/>
          <a:p>
            <a:pPr marL="396875" lvl="1" indent="-396875" defTabSz="914363">
              <a:lnSpc>
                <a:spcPct val="90000"/>
              </a:lnSpc>
              <a:spcBef>
                <a:spcPct val="20000"/>
              </a:spcBef>
              <a:buBlip>
                <a:blip r:embed="rId5"/>
              </a:buBlip>
              <a:defRPr/>
            </a:pPr>
            <a:r>
              <a:rPr lang="en-US" sz="2400" dirty="0" smtClean="0">
                <a:latin typeface="Calibri" panose="020F0502020204030204" pitchFamily="34" charset="0"/>
                <a:cs typeface="Calibri" panose="020F0502020204030204" pitchFamily="34" charset="0"/>
              </a:rPr>
              <a:t>Monitoring:</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Outgoing Messages</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Incoming Messages</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Response Time</a:t>
            </a:r>
          </a:p>
          <a:p>
            <a:pPr marL="396875" lvl="1" indent="-396875"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lvl="1" indent="-396875" defTabSz="914363">
              <a:lnSpc>
                <a:spcPct val="90000"/>
              </a:lnSpc>
              <a:spcBef>
                <a:spcPct val="20000"/>
              </a:spcBef>
              <a:buBlip>
                <a:blip r:embed="rId5"/>
              </a:buBlip>
              <a:defRPr/>
            </a:pPr>
            <a:r>
              <a:rPr lang="en-US" sz="2400" dirty="0" smtClean="0">
                <a:latin typeface="Calibri" panose="020F0502020204030204" pitchFamily="34" charset="0"/>
                <a:cs typeface="Calibri" panose="020F0502020204030204" pitchFamily="34" charset="0"/>
              </a:rPr>
              <a:t>Migration Planning:</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Identify the source of imbalance</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Select the migration objective</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Pair over-utilized workers with under-utilized ones</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Select vertices to migrate</a:t>
            </a:r>
          </a:p>
          <a:p>
            <a:pPr marL="854075" lvl="2" indent="-396875"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Migrate vertices</a:t>
            </a:r>
          </a:p>
          <a:p>
            <a:pPr marL="396875" lvl="1" indent="-396875" defTabSz="914363">
              <a:lnSpc>
                <a:spcPct val="90000"/>
              </a:lnSpc>
              <a:spcBef>
                <a:spcPct val="20000"/>
              </a:spcBef>
              <a:defRPr/>
            </a:pPr>
            <a:endParaRPr lang="en-US" sz="2000" dirty="0" smtClean="0">
              <a:latin typeface="Calibri" panose="020F0502020204030204" pitchFamily="34" charset="0"/>
              <a:cs typeface="Calibri" panose="020F0502020204030204" pitchFamily="34" charset="0"/>
            </a:endParaRPr>
          </a:p>
        </p:txBody>
      </p:sp>
      <p:sp>
        <p:nvSpPr>
          <p:cNvPr id="63" name="TextBox 62"/>
          <p:cNvSpPr txBox="1"/>
          <p:nvPr/>
        </p:nvSpPr>
        <p:spPr>
          <a:xfrm>
            <a:off x="228600" y="6488668"/>
            <a:ext cx="8382000" cy="369332"/>
          </a:xfrm>
          <a:prstGeom prst="rect">
            <a:avLst/>
          </a:prstGeom>
          <a:noFill/>
        </p:spPr>
        <p:txBody>
          <a:bodyPr wrap="square" rtlCol="0">
            <a:spAutoFit/>
          </a:bodyPr>
          <a:lstStyle/>
          <a:p>
            <a:r>
              <a:rPr lang="en-US" b="1" dirty="0" smtClean="0"/>
              <a:t>Z. </a:t>
            </a:r>
            <a:r>
              <a:rPr lang="en-US" b="1" dirty="0" err="1" smtClean="0"/>
              <a:t>Khayyat</a:t>
            </a:r>
            <a:r>
              <a:rPr lang="en-US" b="1" dirty="0" smtClean="0"/>
              <a:t> et. al., </a:t>
            </a:r>
            <a:r>
              <a:rPr lang="en-US" b="1" dirty="0" err="1" smtClean="0"/>
              <a:t>Eurosys</a:t>
            </a:r>
            <a:r>
              <a:rPr lang="en-US" b="1" dirty="0" smtClean="0"/>
              <a:t> ’13 </a:t>
            </a:r>
            <a:endParaRPr lang="en-US" b="1" dirty="0"/>
          </a:p>
        </p:txBody>
      </p:sp>
      <p:sp>
        <p:nvSpPr>
          <p:cNvPr id="10"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169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152400"/>
            <a:ext cx="6858000" cy="685800"/>
          </a:xfrm>
        </p:spPr>
        <p:txBody>
          <a:bodyPr>
            <a:noAutofit/>
          </a:bodyPr>
          <a:lstStyle/>
          <a:p>
            <a:pPr algn="l"/>
            <a:r>
              <a:rPr lang="en-US" sz="3600" b="1" dirty="0" err="1" smtClean="0"/>
              <a:t>Mizan</a:t>
            </a:r>
            <a:r>
              <a:rPr lang="en-US" sz="3600" b="1" dirty="0" smtClean="0"/>
              <a:t> Technique</a:t>
            </a:r>
            <a:endParaRPr lang="en-US" sz="36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381000" y="1330145"/>
            <a:ext cx="6248400" cy="422455"/>
          </a:xfrm>
          <a:prstGeom prst="rect">
            <a:avLst/>
          </a:prstGeom>
        </p:spPr>
        <p:txBody>
          <a:bodyPr/>
          <a:lstStyle/>
          <a:p>
            <a:pPr marL="396875" lvl="1" indent="-396875" defTabSz="914363">
              <a:lnSpc>
                <a:spcPct val="90000"/>
              </a:lnSpc>
              <a:spcBef>
                <a:spcPct val="20000"/>
              </a:spcBef>
              <a:buBlip>
                <a:blip r:embed="rId5"/>
              </a:buBlip>
              <a:defRPr/>
            </a:pPr>
            <a:r>
              <a:rPr lang="en-US" sz="2400" dirty="0" smtClean="0">
                <a:solidFill>
                  <a:schemeClr val="accent2">
                    <a:lumMod val="60000"/>
                    <a:lumOff val="40000"/>
                  </a:schemeClr>
                </a:solidFill>
                <a:latin typeface="Calibri" panose="020F0502020204030204" pitchFamily="34" charset="0"/>
                <a:cs typeface="Calibri" panose="020F0502020204030204" pitchFamily="34" charset="0"/>
              </a:rPr>
              <a:t>Monitoring:</a:t>
            </a:r>
          </a:p>
          <a:p>
            <a:pPr marL="854075" lvl="2" indent="-396875" defTabSz="914363">
              <a:lnSpc>
                <a:spcPct val="90000"/>
              </a:lnSpc>
              <a:spcBef>
                <a:spcPct val="20000"/>
              </a:spcBef>
              <a:buFont typeface="Wingdings" pitchFamily="2" charset="2"/>
              <a:buChar char="q"/>
              <a:defRPr/>
            </a:pPr>
            <a:r>
              <a:rPr lang="en-US" sz="2000" dirty="0" smtClean="0">
                <a:solidFill>
                  <a:schemeClr val="accent2">
                    <a:lumMod val="60000"/>
                    <a:lumOff val="40000"/>
                  </a:schemeClr>
                </a:solidFill>
                <a:latin typeface="Calibri" panose="020F0502020204030204" pitchFamily="34" charset="0"/>
                <a:cs typeface="Calibri" panose="020F0502020204030204" pitchFamily="34" charset="0"/>
              </a:rPr>
              <a:t>Outgoing Messages</a:t>
            </a:r>
          </a:p>
          <a:p>
            <a:pPr marL="854075" lvl="2" indent="-396875" defTabSz="914363">
              <a:lnSpc>
                <a:spcPct val="90000"/>
              </a:lnSpc>
              <a:spcBef>
                <a:spcPct val="20000"/>
              </a:spcBef>
              <a:buFont typeface="Wingdings" pitchFamily="2" charset="2"/>
              <a:buChar char="q"/>
              <a:defRPr/>
            </a:pPr>
            <a:r>
              <a:rPr lang="en-US" sz="2000" dirty="0" smtClean="0">
                <a:solidFill>
                  <a:schemeClr val="accent2">
                    <a:lumMod val="60000"/>
                    <a:lumOff val="40000"/>
                  </a:schemeClr>
                </a:solidFill>
                <a:latin typeface="Calibri" panose="020F0502020204030204" pitchFamily="34" charset="0"/>
                <a:cs typeface="Calibri" panose="020F0502020204030204" pitchFamily="34" charset="0"/>
              </a:rPr>
              <a:t>Incoming Messages</a:t>
            </a:r>
          </a:p>
          <a:p>
            <a:pPr marL="854075" lvl="2" indent="-396875" defTabSz="914363">
              <a:lnSpc>
                <a:spcPct val="90000"/>
              </a:lnSpc>
              <a:spcBef>
                <a:spcPct val="20000"/>
              </a:spcBef>
              <a:buFont typeface="Wingdings" pitchFamily="2" charset="2"/>
              <a:buChar char="q"/>
              <a:defRPr/>
            </a:pPr>
            <a:r>
              <a:rPr lang="en-US" sz="2000" dirty="0" smtClean="0">
                <a:solidFill>
                  <a:schemeClr val="accent2">
                    <a:lumMod val="60000"/>
                    <a:lumOff val="40000"/>
                  </a:schemeClr>
                </a:solidFill>
                <a:latin typeface="Calibri" panose="020F0502020204030204" pitchFamily="34" charset="0"/>
                <a:cs typeface="Calibri" panose="020F0502020204030204" pitchFamily="34" charset="0"/>
              </a:rPr>
              <a:t>Response Time</a:t>
            </a:r>
          </a:p>
          <a:p>
            <a:pPr marL="396875" lvl="1" indent="-396875" defTabSz="914363">
              <a:lnSpc>
                <a:spcPct val="90000"/>
              </a:lnSpc>
              <a:spcBef>
                <a:spcPct val="20000"/>
              </a:spcBef>
              <a:buBlip>
                <a:blip r:embed="rId5"/>
              </a:buBlip>
              <a:defRPr/>
            </a:pPr>
            <a:endParaRPr lang="en-US" sz="2400" dirty="0" smtClean="0">
              <a:solidFill>
                <a:schemeClr val="accent2">
                  <a:lumMod val="60000"/>
                  <a:lumOff val="40000"/>
                </a:schemeClr>
              </a:solidFill>
              <a:latin typeface="Calibri" panose="020F0502020204030204" pitchFamily="34" charset="0"/>
              <a:cs typeface="Calibri" panose="020F0502020204030204" pitchFamily="34" charset="0"/>
            </a:endParaRPr>
          </a:p>
          <a:p>
            <a:pPr marL="396875" lvl="1" indent="-396875" defTabSz="914363">
              <a:lnSpc>
                <a:spcPct val="90000"/>
              </a:lnSpc>
              <a:spcBef>
                <a:spcPct val="20000"/>
              </a:spcBef>
              <a:buBlip>
                <a:blip r:embed="rId5"/>
              </a:buBlip>
              <a:defRPr/>
            </a:pPr>
            <a:r>
              <a:rPr lang="en-US" sz="2400" dirty="0" smtClean="0">
                <a:solidFill>
                  <a:schemeClr val="accent2">
                    <a:lumMod val="60000"/>
                    <a:lumOff val="40000"/>
                  </a:schemeClr>
                </a:solidFill>
                <a:latin typeface="Calibri" panose="020F0502020204030204" pitchFamily="34" charset="0"/>
                <a:cs typeface="Calibri" panose="020F0502020204030204" pitchFamily="34" charset="0"/>
              </a:rPr>
              <a:t>Migration Planning:</a:t>
            </a:r>
          </a:p>
          <a:p>
            <a:pPr marL="854075" lvl="2" indent="-396875" defTabSz="914363">
              <a:lnSpc>
                <a:spcPct val="90000"/>
              </a:lnSpc>
              <a:spcBef>
                <a:spcPct val="20000"/>
              </a:spcBef>
              <a:buFont typeface="Wingdings" pitchFamily="2" charset="2"/>
              <a:buChar char="q"/>
              <a:defRPr/>
            </a:pPr>
            <a:r>
              <a:rPr lang="en-US" sz="2000" dirty="0" smtClean="0">
                <a:solidFill>
                  <a:schemeClr val="accent2">
                    <a:lumMod val="60000"/>
                    <a:lumOff val="40000"/>
                  </a:schemeClr>
                </a:solidFill>
                <a:latin typeface="Calibri" panose="020F0502020204030204" pitchFamily="34" charset="0"/>
                <a:cs typeface="Calibri" panose="020F0502020204030204" pitchFamily="34" charset="0"/>
              </a:rPr>
              <a:t>Identify the source of imbalance</a:t>
            </a:r>
          </a:p>
          <a:p>
            <a:pPr marL="854075" lvl="2" indent="-396875" defTabSz="914363">
              <a:lnSpc>
                <a:spcPct val="90000"/>
              </a:lnSpc>
              <a:spcBef>
                <a:spcPct val="20000"/>
              </a:spcBef>
              <a:buFont typeface="Wingdings" pitchFamily="2" charset="2"/>
              <a:buChar char="q"/>
              <a:defRPr/>
            </a:pPr>
            <a:r>
              <a:rPr lang="en-US" sz="2000" dirty="0" smtClean="0">
                <a:solidFill>
                  <a:schemeClr val="accent2">
                    <a:lumMod val="60000"/>
                    <a:lumOff val="40000"/>
                  </a:schemeClr>
                </a:solidFill>
                <a:latin typeface="Calibri" panose="020F0502020204030204" pitchFamily="34" charset="0"/>
                <a:cs typeface="Calibri" panose="020F0502020204030204" pitchFamily="34" charset="0"/>
              </a:rPr>
              <a:t>Select the migration objective</a:t>
            </a:r>
          </a:p>
          <a:p>
            <a:pPr marL="854075" lvl="2" indent="-396875" defTabSz="914363">
              <a:lnSpc>
                <a:spcPct val="90000"/>
              </a:lnSpc>
              <a:spcBef>
                <a:spcPct val="20000"/>
              </a:spcBef>
              <a:buFont typeface="Wingdings" pitchFamily="2" charset="2"/>
              <a:buChar char="q"/>
              <a:defRPr/>
            </a:pPr>
            <a:r>
              <a:rPr lang="en-US" sz="2000" dirty="0" smtClean="0">
                <a:solidFill>
                  <a:schemeClr val="accent2">
                    <a:lumMod val="60000"/>
                    <a:lumOff val="40000"/>
                  </a:schemeClr>
                </a:solidFill>
                <a:latin typeface="Calibri" panose="020F0502020204030204" pitchFamily="34" charset="0"/>
                <a:cs typeface="Calibri" panose="020F0502020204030204" pitchFamily="34" charset="0"/>
              </a:rPr>
              <a:t>Pair over-utilized workers with under-utilized ones</a:t>
            </a:r>
          </a:p>
          <a:p>
            <a:pPr marL="854075" lvl="2" indent="-396875" defTabSz="914363">
              <a:lnSpc>
                <a:spcPct val="90000"/>
              </a:lnSpc>
              <a:spcBef>
                <a:spcPct val="20000"/>
              </a:spcBef>
              <a:buFont typeface="Wingdings" pitchFamily="2" charset="2"/>
              <a:buChar char="q"/>
              <a:defRPr/>
            </a:pPr>
            <a:r>
              <a:rPr lang="en-US" sz="2000" dirty="0" smtClean="0">
                <a:solidFill>
                  <a:schemeClr val="accent2">
                    <a:lumMod val="60000"/>
                    <a:lumOff val="40000"/>
                  </a:schemeClr>
                </a:solidFill>
                <a:latin typeface="Calibri" panose="020F0502020204030204" pitchFamily="34" charset="0"/>
                <a:cs typeface="Calibri" panose="020F0502020204030204" pitchFamily="34" charset="0"/>
              </a:rPr>
              <a:t>Select vertices to migrate</a:t>
            </a:r>
          </a:p>
          <a:p>
            <a:pPr marL="854075" lvl="2" indent="-396875" defTabSz="914363">
              <a:lnSpc>
                <a:spcPct val="90000"/>
              </a:lnSpc>
              <a:spcBef>
                <a:spcPct val="20000"/>
              </a:spcBef>
              <a:buFont typeface="Wingdings" pitchFamily="2" charset="2"/>
              <a:buChar char="q"/>
              <a:defRPr/>
            </a:pPr>
            <a:r>
              <a:rPr lang="en-US" sz="2000" dirty="0" smtClean="0">
                <a:solidFill>
                  <a:schemeClr val="accent2">
                    <a:lumMod val="60000"/>
                    <a:lumOff val="40000"/>
                  </a:schemeClr>
                </a:solidFill>
                <a:latin typeface="Calibri" panose="020F0502020204030204" pitchFamily="34" charset="0"/>
                <a:cs typeface="Calibri" panose="020F0502020204030204" pitchFamily="34" charset="0"/>
              </a:rPr>
              <a:t>Migrate vertices</a:t>
            </a:r>
          </a:p>
          <a:p>
            <a:pPr marL="396875" lvl="1" indent="-396875" defTabSz="914363">
              <a:lnSpc>
                <a:spcPct val="90000"/>
              </a:lnSpc>
              <a:spcBef>
                <a:spcPct val="20000"/>
              </a:spcBef>
              <a:defRPr/>
            </a:pPr>
            <a:endParaRPr lang="en-US" sz="2000" dirty="0" smtClean="0">
              <a:solidFill>
                <a:schemeClr val="accent2">
                  <a:lumMod val="60000"/>
                  <a:lumOff val="40000"/>
                </a:schemeClr>
              </a:solidFill>
              <a:latin typeface="Calibri" panose="020F0502020204030204" pitchFamily="34" charset="0"/>
              <a:cs typeface="Calibri" panose="020F0502020204030204" pitchFamily="34" charset="0"/>
            </a:endParaRPr>
          </a:p>
        </p:txBody>
      </p:sp>
      <p:sp>
        <p:nvSpPr>
          <p:cNvPr id="63" name="TextBox 62"/>
          <p:cNvSpPr txBox="1"/>
          <p:nvPr/>
        </p:nvSpPr>
        <p:spPr>
          <a:xfrm>
            <a:off x="228600" y="6488668"/>
            <a:ext cx="8382000" cy="369332"/>
          </a:xfrm>
          <a:prstGeom prst="rect">
            <a:avLst/>
          </a:prstGeom>
          <a:noFill/>
        </p:spPr>
        <p:txBody>
          <a:bodyPr wrap="square" rtlCol="0">
            <a:spAutoFit/>
          </a:bodyPr>
          <a:lstStyle/>
          <a:p>
            <a:r>
              <a:rPr lang="en-US" b="1" dirty="0" smtClean="0"/>
              <a:t>Z. </a:t>
            </a:r>
            <a:r>
              <a:rPr lang="en-US" b="1" dirty="0" err="1" smtClean="0"/>
              <a:t>Khayyat</a:t>
            </a:r>
            <a:r>
              <a:rPr lang="en-US" b="1" dirty="0" smtClean="0"/>
              <a:t> et. al., </a:t>
            </a:r>
            <a:r>
              <a:rPr lang="en-US" b="1" dirty="0" err="1" smtClean="0"/>
              <a:t>Eurosys</a:t>
            </a:r>
            <a:r>
              <a:rPr lang="en-US" b="1" dirty="0" smtClean="0"/>
              <a:t> ’13 </a:t>
            </a:r>
            <a:endParaRPr lang="en-US" b="1" dirty="0"/>
          </a:p>
        </p:txBody>
      </p:sp>
      <p:sp>
        <p:nvSpPr>
          <p:cNvPr id="10" name="TextBox 9"/>
          <p:cNvSpPr txBox="1"/>
          <p:nvPr/>
        </p:nvSpPr>
        <p:spPr>
          <a:xfrm>
            <a:off x="914400" y="2565499"/>
            <a:ext cx="6021557" cy="2677656"/>
          </a:xfrm>
          <a:prstGeom prst="rect">
            <a:avLst/>
          </a:prstGeom>
          <a:solidFill>
            <a:schemeClr val="tx2">
              <a:lumMod val="60000"/>
              <a:lumOff val="40000"/>
            </a:schemeClr>
          </a:solidFill>
          <a:ln>
            <a:solidFill>
              <a:schemeClr val="tx1"/>
            </a:solidFill>
          </a:ln>
        </p:spPr>
        <p:txBody>
          <a:bodyPr wrap="square" rtlCol="0">
            <a:spAutoFit/>
          </a:bodyPr>
          <a:lstStyle/>
          <a:p>
            <a:endParaRPr lang="en-US" sz="2800" b="1" dirty="0" smtClean="0">
              <a:solidFill>
                <a:schemeClr val="bg1"/>
              </a:solidFill>
            </a:endParaRPr>
          </a:p>
          <a:p>
            <a:pPr marL="342900" indent="-342900">
              <a:buFontTx/>
              <a:buChar char="-"/>
            </a:pPr>
            <a:r>
              <a:rPr lang="en-US" sz="2400" dirty="0" smtClean="0">
                <a:solidFill>
                  <a:schemeClr val="bg1"/>
                </a:solidFill>
              </a:rPr>
              <a:t>Does workload in the current iteration an indication of workload in the next iteration?</a:t>
            </a:r>
          </a:p>
          <a:p>
            <a:pPr marL="342900" indent="-342900">
              <a:buFontTx/>
              <a:buChar char="-"/>
            </a:pPr>
            <a:endParaRPr lang="en-US" sz="2400" dirty="0">
              <a:solidFill>
                <a:schemeClr val="bg1"/>
              </a:solidFill>
            </a:endParaRPr>
          </a:p>
          <a:p>
            <a:pPr marL="342900" indent="-342900">
              <a:buFontTx/>
              <a:buChar char="-"/>
            </a:pPr>
            <a:r>
              <a:rPr lang="en-US" sz="2400" dirty="0" smtClean="0">
                <a:solidFill>
                  <a:schemeClr val="bg1"/>
                </a:solidFill>
              </a:rPr>
              <a:t>Overhead due to migration?</a:t>
            </a:r>
          </a:p>
          <a:p>
            <a:pPr marL="342900" indent="-342900">
              <a:buFontTx/>
              <a:buChar char="-"/>
            </a:pPr>
            <a:endParaRPr lang="en-US" sz="2400" dirty="0">
              <a:solidFill>
                <a:schemeClr val="bg1"/>
              </a:solidFill>
            </a:endParaRPr>
          </a:p>
          <a:p>
            <a:pPr marL="342900" indent="-342900">
              <a:buFontTx/>
              <a:buChar char="-"/>
            </a:pPr>
            <a:endParaRPr lang="en-US" sz="2000" dirty="0">
              <a:solidFill>
                <a:schemeClr val="bg1"/>
              </a:solidFill>
            </a:endParaRPr>
          </a:p>
        </p:txBody>
      </p:sp>
      <p:sp>
        <p:nvSpPr>
          <p:cNvPr id="1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2" name="Picture 2" descr="http://www.greggkemp.com/wp-content/uploads/2013/03/sad_smiley_face_sticker-p217532497186757861b2o35_400.jpg"/>
          <p:cNvPicPr>
            <a:picLocks noChangeAspect="1" noChangeArrowheads="1"/>
          </p:cNvPicPr>
          <p:nvPr/>
        </p:nvPicPr>
        <p:blipFill>
          <a:blip r:embed="rId6" cstate="print"/>
          <a:srcRect/>
          <a:stretch>
            <a:fillRect/>
          </a:stretch>
        </p:blipFill>
        <p:spPr bwMode="auto">
          <a:xfrm>
            <a:off x="7467600" y="3124200"/>
            <a:ext cx="1066800" cy="762000"/>
          </a:xfrm>
          <a:prstGeom prst="rect">
            <a:avLst/>
          </a:prstGeom>
          <a:noFill/>
        </p:spPr>
      </p:pic>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57200" y="5867400"/>
            <a:ext cx="6248400" cy="609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195</a:t>
            </a:fld>
            <a:endParaRPr lang="en-US" altLang="en-US" sz="1800"/>
          </a:p>
        </p:txBody>
      </p:sp>
      <p:sp>
        <p:nvSpPr>
          <p:cNvPr id="49" name="Title 1"/>
          <p:cNvSpPr>
            <a:spLocks noGrp="1"/>
          </p:cNvSpPr>
          <p:nvPr>
            <p:ph type="title"/>
          </p:nvPr>
        </p:nvSpPr>
        <p:spPr>
          <a:xfrm>
            <a:off x="304800" y="304800"/>
            <a:ext cx="6400800" cy="685800"/>
          </a:xfrm>
        </p:spPr>
        <p:txBody>
          <a:bodyPr>
            <a:noAutofit/>
          </a:bodyPr>
          <a:lstStyle/>
          <a:p>
            <a:pPr algn="l"/>
            <a:r>
              <a:rPr lang="en-US" sz="4800" b="1" dirty="0" smtClean="0"/>
              <a:t>Tutorial Outline</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sp>
        <p:nvSpPr>
          <p:cNvPr id="9" name="Content Placeholder 2"/>
          <p:cNvSpPr txBox="1">
            <a:spLocks noChangeArrowheads="1"/>
          </p:cNvSpPr>
          <p:nvPr/>
        </p:nvSpPr>
        <p:spPr>
          <a:xfrm>
            <a:off x="457200" y="1600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Examples of Graph Computations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Offline Graph Analytics (Page Rank Computation)</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Online Graph Querying (Reachability Query)</a:t>
            </a: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28541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Systems for Offline Graph Analytics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MapReduce, PEGASUS, </a:t>
            </a:r>
            <a:r>
              <a:rPr lang="en-US" sz="2000" dirty="0" err="1" smtClean="0">
                <a:solidFill>
                  <a:schemeClr val="tx1"/>
                </a:solidFill>
                <a:latin typeface="Calibri" panose="020F0502020204030204" pitchFamily="34" charset="0"/>
                <a:cs typeface="Calibri" panose="020F0502020204030204" pitchFamily="34" charset="0"/>
              </a:rPr>
              <a:t>Pregel</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GraphLab</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GraphChi</a:t>
            </a:r>
            <a:r>
              <a:rPr lang="en-US" sz="2000" dirty="0" smtClean="0">
                <a:solidFill>
                  <a:schemeClr val="tx1"/>
                </a:solidFill>
                <a:latin typeface="Calibri" panose="020F0502020204030204" pitchFamily="34" charset="0"/>
                <a:cs typeface="Calibri" panose="020F0502020204030204" pitchFamily="34" charset="0"/>
              </a:rPr>
              <a:t> </a:t>
            </a: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457200" y="50639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Graph Partitioning and Workload Balancing</a:t>
            </a:r>
          </a:p>
          <a:p>
            <a:pPr marL="854075" lvl="1" indent="-396875" algn="just" defTabSz="914363">
              <a:lnSpc>
                <a:spcPct val="90000"/>
              </a:lnSpc>
              <a:spcBef>
                <a:spcPct val="20000"/>
              </a:spcBef>
              <a:buFont typeface="Wingdings" pitchFamily="2" charset="2"/>
              <a:buChar char="q"/>
              <a:defRPr/>
            </a:pPr>
            <a:r>
              <a:rPr lang="en-US" sz="2000" dirty="0" err="1" smtClean="0">
                <a:solidFill>
                  <a:schemeClr val="tx1"/>
                </a:solidFill>
                <a:latin typeface="Calibri" panose="020F0502020204030204" pitchFamily="34" charset="0"/>
                <a:cs typeface="Calibri" panose="020F0502020204030204" pitchFamily="34" charset="0"/>
              </a:rPr>
              <a:t>PowerGraph</a:t>
            </a:r>
            <a:r>
              <a:rPr lang="en-US" sz="2000" dirty="0" smtClean="0">
                <a:solidFill>
                  <a:schemeClr val="tx1"/>
                </a:solidFill>
                <a:latin typeface="Calibri" panose="020F0502020204030204" pitchFamily="34" charset="0"/>
                <a:cs typeface="Calibri" panose="020F0502020204030204" pitchFamily="34" charset="0"/>
              </a:rPr>
              <a:t>, SEDGE, MIZAN</a:t>
            </a:r>
          </a:p>
          <a:p>
            <a:pPr marL="396875" indent="-396875" algn="just" defTabSz="914363" fontAlgn="auto">
              <a:lnSpc>
                <a:spcPct val="90000"/>
              </a:lnSpc>
              <a:spcBef>
                <a:spcPct val="20000"/>
              </a:spcBef>
              <a:spcAft>
                <a:spcPts val="0"/>
              </a:spcAft>
              <a:buBlip>
                <a:blip r:embed="rId4"/>
              </a:buBlip>
              <a:defRPr/>
            </a:pPr>
            <a:endParaRPr lang="en-US" altLang="zh-CN" b="1"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457200" y="59436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Open Problems</a:t>
            </a: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457200" y="41910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Systems for Online Graph Querying</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Trinity, Horton, GSPARQL, </a:t>
            </a:r>
            <a:r>
              <a:rPr lang="en-US" sz="2000" dirty="0" err="1" smtClean="0">
                <a:latin typeface="Calibri" panose="020F0502020204030204" pitchFamily="34" charset="0"/>
                <a:cs typeface="Calibri" panose="020F0502020204030204" pitchFamily="34" charset="0"/>
              </a:rPr>
              <a:t>NScale</a:t>
            </a:r>
            <a:endParaRPr lang="en-US" altLang="zh-CN" sz="2400" b="1" dirty="0" smtClean="0">
              <a:solidFill>
                <a:schemeClr val="tx1">
                  <a:lumMod val="95000"/>
                  <a:lumOff val="5000"/>
                </a:schemeClr>
              </a:solidFill>
              <a:latin typeface="Calibri" pitchFamily="34" charset="0"/>
            </a:endParaRPr>
          </a:p>
        </p:txBody>
      </p:sp>
      <p:pic>
        <p:nvPicPr>
          <p:cNvPr id="104450" name="Picture 2" descr="http://solidwize.com/wp-content/uploads/2012/04/Green-Check-Mark.jpg"/>
          <p:cNvPicPr>
            <a:picLocks noChangeAspect="1" noChangeArrowheads="1"/>
          </p:cNvPicPr>
          <p:nvPr/>
        </p:nvPicPr>
        <p:blipFill>
          <a:blip r:embed="rId5" cstate="print"/>
          <a:srcRect/>
          <a:stretch>
            <a:fillRect/>
          </a:stretch>
        </p:blipFill>
        <p:spPr bwMode="auto">
          <a:xfrm>
            <a:off x="6553200" y="1295400"/>
            <a:ext cx="2133600" cy="1295400"/>
          </a:xfrm>
          <a:prstGeom prst="rect">
            <a:avLst/>
          </a:prstGeom>
          <a:noFill/>
        </p:spPr>
      </p:pic>
      <p:pic>
        <p:nvPicPr>
          <p:cNvPr id="53" name="Picture 11" descr="C:\Users\arijit\Desktop\microsoft-research.gif"/>
          <p:cNvPicPr>
            <a:picLocks noChangeAspect="1" noChangeArrowheads="1"/>
          </p:cNvPicPr>
          <p:nvPr/>
        </p:nvPicPr>
        <p:blipFill>
          <a:blip r:embed="rId6" cstate="print"/>
          <a:srcRect/>
          <a:stretch>
            <a:fillRect/>
          </a:stretch>
        </p:blipFill>
        <p:spPr bwMode="auto">
          <a:xfrm>
            <a:off x="7343776" y="457200"/>
            <a:ext cx="1800224" cy="633413"/>
          </a:xfrm>
          <a:prstGeom prst="rect">
            <a:avLst/>
          </a:prstGeom>
          <a:noFill/>
        </p:spPr>
      </p:pic>
      <p:pic>
        <p:nvPicPr>
          <p:cNvPr id="21" name="Picture 2" descr="http://solidwize.com/wp-content/uploads/2012/04/Green-Check-Mark.jpg"/>
          <p:cNvPicPr>
            <a:picLocks noChangeAspect="1" noChangeArrowheads="1"/>
          </p:cNvPicPr>
          <p:nvPr/>
        </p:nvPicPr>
        <p:blipFill>
          <a:blip r:embed="rId5" cstate="print"/>
          <a:srcRect/>
          <a:stretch>
            <a:fillRect/>
          </a:stretch>
        </p:blipFill>
        <p:spPr bwMode="auto">
          <a:xfrm>
            <a:off x="6629400" y="2438400"/>
            <a:ext cx="2133600" cy="1295400"/>
          </a:xfrm>
          <a:prstGeom prst="rect">
            <a:avLst/>
          </a:prstGeom>
          <a:noFill/>
        </p:spPr>
      </p:pic>
      <p:pic>
        <p:nvPicPr>
          <p:cNvPr id="22" name="Picture 2" descr="http://solidwize.com/wp-content/uploads/2012/04/Green-Check-Mark.jpg"/>
          <p:cNvPicPr>
            <a:picLocks noChangeAspect="1" noChangeArrowheads="1"/>
          </p:cNvPicPr>
          <p:nvPr/>
        </p:nvPicPr>
        <p:blipFill>
          <a:blip r:embed="rId5" cstate="print"/>
          <a:srcRect/>
          <a:stretch>
            <a:fillRect/>
          </a:stretch>
        </p:blipFill>
        <p:spPr bwMode="auto">
          <a:xfrm>
            <a:off x="6705600" y="3657600"/>
            <a:ext cx="2133600" cy="1295400"/>
          </a:xfrm>
          <a:prstGeom prst="rect">
            <a:avLst/>
          </a:prstGeom>
          <a:noFill/>
        </p:spPr>
      </p:pic>
      <p:pic>
        <p:nvPicPr>
          <p:cNvPr id="23" name="Picture 2" descr="http://solidwize.com/wp-content/uploads/2012/04/Green-Check-Mark.jpg"/>
          <p:cNvPicPr>
            <a:picLocks noChangeAspect="1" noChangeArrowheads="1"/>
          </p:cNvPicPr>
          <p:nvPr/>
        </p:nvPicPr>
        <p:blipFill>
          <a:blip r:embed="rId5" cstate="print"/>
          <a:srcRect/>
          <a:stretch>
            <a:fillRect/>
          </a:stretch>
        </p:blipFill>
        <p:spPr bwMode="auto">
          <a:xfrm>
            <a:off x="6705600" y="4800600"/>
            <a:ext cx="2133600" cy="1295400"/>
          </a:xfrm>
          <a:prstGeom prst="rect">
            <a:avLst/>
          </a:prstGeom>
          <a:noFill/>
        </p:spPr>
      </p:pic>
      <p:sp>
        <p:nvSpPr>
          <p:cNvPr id="1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4800" b="1" dirty="0" smtClean="0"/>
              <a:t>Open Problems</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sp>
        <p:nvSpPr>
          <p:cNvPr id="9" name="Content Placeholder 2"/>
          <p:cNvSpPr txBox="1">
            <a:spLocks noChangeArrowheads="1"/>
          </p:cNvSpPr>
          <p:nvPr/>
        </p:nvSpPr>
        <p:spPr>
          <a:xfrm>
            <a:off x="457200" y="1600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latin typeface="Calibri" panose="020F0502020204030204" pitchFamily="34" charset="0"/>
                <a:cs typeface="Calibri" panose="020F0502020204030204" pitchFamily="34" charset="0"/>
              </a:rPr>
              <a:t>Load Balancing and Graph Partitioning</a:t>
            </a:r>
            <a:endParaRPr lang="en-US" sz="20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defRPr/>
            </a:pPr>
            <a:endParaRPr lang="en-US" sz="24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latin typeface="Calibri" pitchFamily="34" charset="0"/>
            </a:endParaRPr>
          </a:p>
        </p:txBody>
      </p:sp>
      <p:sp>
        <p:nvSpPr>
          <p:cNvPr id="10" name="Content Placeholder 2"/>
          <p:cNvSpPr txBox="1">
            <a:spLocks noChangeArrowheads="1"/>
          </p:cNvSpPr>
          <p:nvPr/>
        </p:nvSpPr>
        <p:spPr>
          <a:xfrm>
            <a:off x="457200" y="2362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latin typeface="Calibri" panose="020F0502020204030204" pitchFamily="34" charset="0"/>
                <a:cs typeface="Calibri" panose="020F0502020204030204" pitchFamily="34" charset="0"/>
              </a:rPr>
              <a:t>Shared Memory vs. Cluster Computing</a:t>
            </a:r>
            <a:endParaRPr lang="en-US" altLang="zh-CN" sz="2400" b="1" dirty="0" smtClean="0">
              <a:latin typeface="Calibri" pitchFamily="34" charset="0"/>
            </a:endParaRPr>
          </a:p>
        </p:txBody>
      </p:sp>
      <p:sp>
        <p:nvSpPr>
          <p:cNvPr id="12" name="Content Placeholder 2"/>
          <p:cNvSpPr txBox="1">
            <a:spLocks noChangeArrowheads="1"/>
          </p:cNvSpPr>
          <p:nvPr/>
        </p:nvSpPr>
        <p:spPr>
          <a:xfrm>
            <a:off x="457200" y="40386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latin typeface="Calibri" panose="020F0502020204030204" pitchFamily="34" charset="0"/>
                <a:cs typeface="Calibri" panose="020F0502020204030204" pitchFamily="34" charset="0"/>
              </a:rPr>
              <a:t>Roles of Modern Hardware</a:t>
            </a:r>
            <a:endParaRPr lang="en-US" altLang="zh-CN" b="1" dirty="0" smtClean="0">
              <a:latin typeface="Calibri" pitchFamily="34" charset="0"/>
            </a:endParaRPr>
          </a:p>
        </p:txBody>
      </p:sp>
      <p:sp>
        <p:nvSpPr>
          <p:cNvPr id="13" name="Content Placeholder 2"/>
          <p:cNvSpPr txBox="1">
            <a:spLocks noChangeArrowheads="1"/>
          </p:cNvSpPr>
          <p:nvPr/>
        </p:nvSpPr>
        <p:spPr>
          <a:xfrm>
            <a:off x="457200" y="48006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latin typeface="Calibri" panose="020F0502020204030204" pitchFamily="34" charset="0"/>
                <a:cs typeface="Calibri" panose="020F0502020204030204" pitchFamily="34" charset="0"/>
              </a:rPr>
              <a:t>Stand-along Graph Processing vs. Integration with Data-Flow Systems</a:t>
            </a:r>
          </a:p>
          <a:p>
            <a:pPr marL="396875" indent="-396875" algn="just" defTabSz="914363" fontAlgn="auto">
              <a:lnSpc>
                <a:spcPct val="90000"/>
              </a:lnSpc>
              <a:spcBef>
                <a:spcPct val="20000"/>
              </a:spcBef>
              <a:spcAft>
                <a:spcPts val="0"/>
              </a:spcAft>
              <a:buBlip>
                <a:blip r:embed="rId4"/>
              </a:buBlip>
              <a:defRPr/>
            </a:pPr>
            <a:endParaRPr lang="en-US" altLang="zh-CN" sz="2400" b="1" dirty="0" smtClean="0">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b="1" dirty="0" smtClean="0">
              <a:latin typeface="Calibri" pitchFamily="34" charset="0"/>
            </a:endParaRPr>
          </a:p>
        </p:txBody>
      </p:sp>
      <p:sp>
        <p:nvSpPr>
          <p:cNvPr id="11" name="Content Placeholder 2"/>
          <p:cNvSpPr txBox="1">
            <a:spLocks noChangeArrowheads="1"/>
          </p:cNvSpPr>
          <p:nvPr/>
        </p:nvSpPr>
        <p:spPr>
          <a:xfrm>
            <a:off x="457200" y="32004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400" dirty="0" smtClean="0">
                <a:latin typeface="Calibri" panose="020F0502020204030204" pitchFamily="34" charset="0"/>
                <a:cs typeface="Calibri" panose="020F0502020204030204" pitchFamily="34" charset="0"/>
              </a:rPr>
              <a:t>Decoupling of Storage and Processing</a:t>
            </a:r>
            <a:endParaRPr lang="en-US" altLang="zh-CN" sz="2400" b="1" dirty="0" smtClean="0">
              <a:latin typeface="Calibri" pitchFamily="34" charset="0"/>
            </a:endParaRPr>
          </a:p>
        </p:txBody>
      </p:sp>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4"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4000" b="1" dirty="0" smtClean="0"/>
              <a:t>Open Problem: Load Balancing</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sp>
        <p:nvSpPr>
          <p:cNvPr id="9" name="Content Placeholder 2"/>
          <p:cNvSpPr txBox="1">
            <a:spLocks noChangeArrowheads="1"/>
          </p:cNvSpPr>
          <p:nvPr/>
        </p:nvSpPr>
        <p:spPr>
          <a:xfrm>
            <a:off x="457200" y="1600200"/>
            <a:ext cx="8229600"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r>
              <a:rPr lang="en-US" sz="2000" dirty="0" smtClean="0">
                <a:latin typeface="Calibri" panose="020F0502020204030204" pitchFamily="34" charset="0"/>
                <a:cs typeface="Calibri" panose="020F0502020204030204" pitchFamily="34" charset="0"/>
              </a:rPr>
              <a:t>Well-balanced vertex and edge partitions do not guarantee load-balanced execution, particularly for real-world graphs</a:t>
            </a:r>
          </a:p>
          <a:p>
            <a:pPr marL="396875" indent="-396875" algn="just" defTabSz="914363" fontAlgn="auto">
              <a:lnSpc>
                <a:spcPct val="90000"/>
              </a:lnSpc>
              <a:spcBef>
                <a:spcPct val="20000"/>
              </a:spcBef>
              <a:spcAft>
                <a:spcPts val="0"/>
              </a:spcAft>
              <a:buBlip>
                <a:blip r:embed="rId4"/>
              </a:buBlip>
              <a:defRPr/>
            </a:pPr>
            <a:endParaRPr lang="en-US" sz="1000" dirty="0" smtClean="0">
              <a:latin typeface="Calibri" panose="020F0502020204030204" pitchFamily="34" charset="0"/>
              <a:cs typeface="Calibri" panose="020F0502020204030204" pitchFamily="34" charset="0"/>
            </a:endParaRPr>
          </a:p>
          <a:p>
            <a:pPr algn="just" defTabSz="914363" fontAlgn="auto">
              <a:lnSpc>
                <a:spcPct val="90000"/>
              </a:lnSpc>
              <a:spcBef>
                <a:spcPct val="20000"/>
              </a:spcBef>
              <a:spcAft>
                <a:spcPts val="0"/>
              </a:spcAft>
              <a:defRPr/>
            </a:pPr>
            <a:endParaRPr lang="en-US" sz="1000" dirty="0" smtClean="0">
              <a:latin typeface="Calibri" panose="020F0502020204030204" pitchFamily="34" charset="0"/>
              <a:cs typeface="Calibri" panose="020F0502020204030204" pitchFamily="34" charset="0"/>
            </a:endParaRPr>
          </a:p>
          <a:p>
            <a:pPr marL="396875" indent="-396875" defTabSz="914363">
              <a:lnSpc>
                <a:spcPct val="90000"/>
              </a:lnSpc>
              <a:spcBef>
                <a:spcPct val="20000"/>
              </a:spcBef>
              <a:buBlip>
                <a:blip r:embed="rId4"/>
              </a:buBlip>
              <a:defRPr/>
            </a:pPr>
            <a:r>
              <a:rPr lang="en-US" sz="2000" dirty="0" smtClean="0">
                <a:latin typeface="Calibri" panose="020F0502020204030204" pitchFamily="34" charset="0"/>
                <a:cs typeface="Calibri" panose="020F0502020204030204" pitchFamily="34" charset="0"/>
              </a:rPr>
              <a:t>Graph partitioning methods reduce overall edge cut and communication volume, but lead to increased computational load imbalance</a:t>
            </a:r>
          </a:p>
          <a:p>
            <a:pPr marL="396875" indent="-396875" algn="just" defTabSz="914363">
              <a:lnSpc>
                <a:spcPct val="90000"/>
              </a:lnSpc>
              <a:spcBef>
                <a:spcPct val="20000"/>
              </a:spcBef>
              <a:buBlip>
                <a:blip r:embed="rId4"/>
              </a:buBlip>
              <a:defRPr/>
            </a:pPr>
            <a:endParaRPr lang="en-US" sz="1000" dirty="0" smtClean="0">
              <a:latin typeface="Calibri" panose="020F0502020204030204" pitchFamily="34" charset="0"/>
              <a:cs typeface="Calibri" panose="020F0502020204030204" pitchFamily="34" charset="0"/>
            </a:endParaRPr>
          </a:p>
          <a:p>
            <a:pPr algn="just" defTabSz="914363">
              <a:lnSpc>
                <a:spcPct val="90000"/>
              </a:lnSpc>
              <a:spcBef>
                <a:spcPct val="20000"/>
              </a:spcBef>
              <a:defRPr/>
            </a:pPr>
            <a:endParaRPr lang="en-US" sz="10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4"/>
              </a:buBlip>
              <a:defRPr/>
            </a:pPr>
            <a:r>
              <a:rPr lang="en-US" sz="2000" dirty="0" smtClean="0">
                <a:latin typeface="Calibri" panose="020F0502020204030204" pitchFamily="34" charset="0"/>
                <a:cs typeface="Calibri" panose="020F0502020204030204" pitchFamily="34" charset="0"/>
              </a:rPr>
              <a:t>Inter-node communication time is not the dominant cost in bulk-synchronous parallel BFS implementation</a:t>
            </a:r>
            <a:endParaRPr lang="en-US" altLang="zh-CN" sz="2400" b="1" dirty="0" smtClean="0">
              <a:latin typeface="Calibri" pitchFamily="34" charset="0"/>
            </a:endParaRPr>
          </a:p>
        </p:txBody>
      </p:sp>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4" name="TextBox 13"/>
          <p:cNvSpPr txBox="1"/>
          <p:nvPr/>
        </p:nvSpPr>
        <p:spPr>
          <a:xfrm>
            <a:off x="228600" y="6488668"/>
            <a:ext cx="8382000" cy="369332"/>
          </a:xfrm>
          <a:prstGeom prst="rect">
            <a:avLst/>
          </a:prstGeom>
          <a:noFill/>
        </p:spPr>
        <p:txBody>
          <a:bodyPr wrap="square" rtlCol="0">
            <a:spAutoFit/>
          </a:bodyPr>
          <a:lstStyle/>
          <a:p>
            <a:pPr marL="342900" indent="-342900"/>
            <a:r>
              <a:rPr lang="en-US" b="1" dirty="0" smtClean="0"/>
              <a:t>A. </a:t>
            </a:r>
            <a:r>
              <a:rPr lang="en-US" b="1" dirty="0" err="1" smtClean="0"/>
              <a:t>Buluc</a:t>
            </a:r>
            <a:r>
              <a:rPr lang="en-US" b="1" dirty="0" smtClean="0"/>
              <a:t> et. al.,  Graph Partitioning and Graph Clustering ‘12</a:t>
            </a:r>
            <a:endParaRPr lang="en-US" b="1" dirty="0"/>
          </a:p>
        </p:txBody>
      </p:sp>
      <p:sp>
        <p:nvSpPr>
          <p:cNvPr id="13"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4000" b="1" dirty="0" smtClean="0"/>
              <a:t>Open Problem: Graph Partitioning</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0" name="Content Placeholder 2"/>
          <p:cNvSpPr txBox="1">
            <a:spLocks noChangeArrowheads="1"/>
          </p:cNvSpPr>
          <p:nvPr/>
        </p:nvSpPr>
        <p:spPr>
          <a:xfrm>
            <a:off x="457200" y="1600200"/>
            <a:ext cx="81534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200" dirty="0" smtClean="0"/>
              <a:t>Randomly permuting vertex IDs/ hash partitioning:</a:t>
            </a:r>
          </a:p>
          <a:p>
            <a:pPr marL="854075" lvl="1" indent="-396875" algn="just" defTabSz="914363">
              <a:lnSpc>
                <a:spcPct val="90000"/>
              </a:lnSpc>
              <a:spcBef>
                <a:spcPct val="20000"/>
              </a:spcBef>
              <a:buFont typeface="Wingdings" pitchFamily="2" charset="2"/>
              <a:buChar char="q"/>
              <a:defRPr/>
            </a:pPr>
            <a:r>
              <a:rPr lang="en-US" sz="2200" dirty="0" smtClean="0"/>
              <a:t> often ensures better load balancing </a:t>
            </a:r>
            <a:r>
              <a:rPr lang="en-US" dirty="0" smtClean="0"/>
              <a:t>[A. </a:t>
            </a:r>
            <a:r>
              <a:rPr lang="en-US" dirty="0" err="1" smtClean="0"/>
              <a:t>Buluc</a:t>
            </a:r>
            <a:r>
              <a:rPr lang="en-US" dirty="0" smtClean="0"/>
              <a:t> et. al., DIMACS ‘12 ]</a:t>
            </a:r>
          </a:p>
          <a:p>
            <a:pPr marL="854075" lvl="1" indent="-396875" algn="just" defTabSz="914363">
              <a:lnSpc>
                <a:spcPct val="90000"/>
              </a:lnSpc>
              <a:spcBef>
                <a:spcPct val="20000"/>
              </a:spcBef>
              <a:buFont typeface="Wingdings" pitchFamily="2" charset="2"/>
              <a:buChar char="q"/>
              <a:defRPr/>
            </a:pPr>
            <a:r>
              <a:rPr lang="en-US" sz="2200" dirty="0" smtClean="0">
                <a:latin typeface="Calibri" panose="020F0502020204030204" pitchFamily="34" charset="0"/>
                <a:cs typeface="Calibri" panose="020F0502020204030204" pitchFamily="34" charset="0"/>
              </a:rPr>
              <a:t> no pre-processing cost of partitioning </a:t>
            </a:r>
            <a:r>
              <a:rPr lang="en-US" dirty="0" smtClean="0">
                <a:latin typeface="Calibri" panose="020F0502020204030204" pitchFamily="34" charset="0"/>
                <a:cs typeface="Calibri" panose="020F0502020204030204" pitchFamily="34" charset="0"/>
              </a:rPr>
              <a:t>[I. </a:t>
            </a:r>
            <a:r>
              <a:rPr lang="en-US" dirty="0" err="1" smtClean="0">
                <a:latin typeface="Calibri" panose="020F0502020204030204" pitchFamily="34" charset="0"/>
                <a:cs typeface="Calibri" panose="020F0502020204030204" pitchFamily="34" charset="0"/>
              </a:rPr>
              <a:t>Hoque</a:t>
            </a:r>
            <a:r>
              <a:rPr lang="en-US" dirty="0" smtClean="0">
                <a:latin typeface="Calibri" panose="020F0502020204030204" pitchFamily="34" charset="0"/>
                <a:cs typeface="Calibri" panose="020F0502020204030204" pitchFamily="34" charset="0"/>
              </a:rPr>
              <a:t> et. al., TRIOS ‘13]</a:t>
            </a:r>
          </a:p>
          <a:p>
            <a:pPr marL="396875" indent="-396875" algn="just" defTabSz="914363" fontAlgn="auto">
              <a:lnSpc>
                <a:spcPct val="90000"/>
              </a:lnSpc>
              <a:spcBef>
                <a:spcPct val="20000"/>
              </a:spcBef>
              <a:spcAft>
                <a:spcPts val="0"/>
              </a:spcAft>
              <a:buBlip>
                <a:blip r:embed="rId5"/>
              </a:buBlip>
              <a:defRPr/>
            </a:pPr>
            <a:endParaRPr lang="en-US" sz="10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sz="10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sz="2200" dirty="0" smtClean="0">
                <a:latin typeface="Calibri" panose="020F0502020204030204" pitchFamily="34" charset="0"/>
                <a:cs typeface="Calibri" panose="020F0502020204030204" pitchFamily="34" charset="0"/>
              </a:rPr>
              <a:t>2D partitioning of graphs decreases the communication volume for BFS, yet all the aforementioned systems (with the exception of </a:t>
            </a:r>
            <a:r>
              <a:rPr lang="en-US" sz="2200" dirty="0" err="1" smtClean="0">
                <a:latin typeface="Calibri" panose="020F0502020204030204" pitchFamily="34" charset="0"/>
                <a:cs typeface="Calibri" panose="020F0502020204030204" pitchFamily="34" charset="0"/>
              </a:rPr>
              <a:t>PowerGraph</a:t>
            </a:r>
            <a:r>
              <a:rPr lang="en-US" sz="2200" dirty="0" smtClean="0">
                <a:latin typeface="Calibri" panose="020F0502020204030204" pitchFamily="34" charset="0"/>
                <a:cs typeface="Calibri" panose="020F0502020204030204" pitchFamily="34" charset="0"/>
              </a:rPr>
              <a:t>) consider 1D partitioning of the graph data</a:t>
            </a:r>
            <a:endParaRPr lang="en-US" altLang="zh-CN" sz="2200" b="1" dirty="0" smtClean="0">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200" b="1" dirty="0" smtClean="0">
              <a:latin typeface="Calibri" pitchFamily="34" charset="0"/>
            </a:endParaRPr>
          </a:p>
        </p:txBody>
      </p:sp>
      <p:pic>
        <p:nvPicPr>
          <p:cNvPr id="250882" name="Picture 2"/>
          <p:cNvPicPr>
            <a:picLocks noChangeAspect="1" noChangeArrowheads="1"/>
          </p:cNvPicPr>
          <p:nvPr/>
        </p:nvPicPr>
        <p:blipFill>
          <a:blip r:embed="rId6" cstate="print"/>
          <a:srcRect/>
          <a:stretch>
            <a:fillRect/>
          </a:stretch>
        </p:blipFill>
        <p:spPr bwMode="auto">
          <a:xfrm>
            <a:off x="1447800" y="4457700"/>
            <a:ext cx="6400800" cy="1485900"/>
          </a:xfrm>
          <a:prstGeom prst="rect">
            <a:avLst/>
          </a:prstGeom>
          <a:noFill/>
          <a:ln w="9525">
            <a:noFill/>
            <a:miter lim="800000"/>
            <a:headEnd/>
            <a:tailEnd/>
          </a:ln>
        </p:spPr>
      </p:pic>
      <p:sp>
        <p:nvSpPr>
          <p:cNvPr id="1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4000" b="1" dirty="0" smtClean="0"/>
              <a:t>Open Problem: Graph Partitioning</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0" name="Content Placeholder 2"/>
          <p:cNvSpPr txBox="1">
            <a:spLocks noChangeArrowheads="1"/>
          </p:cNvSpPr>
          <p:nvPr/>
        </p:nvSpPr>
        <p:spPr>
          <a:xfrm>
            <a:off x="457200" y="1787345"/>
            <a:ext cx="81534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200" dirty="0" smtClean="0"/>
              <a:t>What is the appropriate objective function for graph partitioning?</a:t>
            </a:r>
            <a:endParaRPr lang="en-US"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sz="10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sz="10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sz="10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sz="2200" dirty="0" smtClean="0">
                <a:latin typeface="Calibri" panose="020F0502020204030204" pitchFamily="34" charset="0"/>
                <a:cs typeface="Calibri" panose="020F0502020204030204" pitchFamily="34" charset="0"/>
              </a:rPr>
              <a:t>Do we need to vary the partitioning and re-partitioning strategy based on the graph data, algorithms, and systems?</a:t>
            </a:r>
            <a:endParaRPr lang="en-US" altLang="zh-CN" sz="2200" b="1" dirty="0" smtClean="0">
              <a:latin typeface="Calibri" pitchFamily="34" charset="0"/>
            </a:endParaRPr>
          </a:p>
        </p:txBody>
      </p:sp>
      <p:sp>
        <p:nvSpPr>
          <p:cNvPr id="11" name="TextBox 10"/>
          <p:cNvSpPr txBox="1"/>
          <p:nvPr/>
        </p:nvSpPr>
        <p:spPr>
          <a:xfrm rot="20752336">
            <a:off x="2831580" y="4023799"/>
            <a:ext cx="5264519" cy="523220"/>
          </a:xfrm>
          <a:prstGeom prst="rect">
            <a:avLst/>
          </a:prstGeom>
          <a:solidFill>
            <a:schemeClr val="tx2">
              <a:lumMod val="60000"/>
              <a:lumOff val="40000"/>
            </a:schemeClr>
          </a:solidFill>
          <a:ln>
            <a:solidFill>
              <a:schemeClr val="tx1"/>
            </a:solidFill>
          </a:ln>
        </p:spPr>
        <p:txBody>
          <a:bodyPr wrap="square" rtlCol="0">
            <a:spAutoFit/>
          </a:bodyPr>
          <a:lstStyle/>
          <a:p>
            <a:r>
              <a:rPr lang="en-US" sz="2800" b="1" dirty="0" smtClean="0"/>
              <a:t> </a:t>
            </a:r>
            <a:r>
              <a:rPr lang="en-US" sz="2400" dirty="0" smtClean="0">
                <a:solidFill>
                  <a:schemeClr val="bg1"/>
                </a:solidFill>
              </a:rPr>
              <a:t>Does one partitioning scheme fit all ?</a:t>
            </a:r>
            <a:endParaRPr lang="en-US" sz="2000" dirty="0"/>
          </a:p>
        </p:txBody>
      </p:sp>
      <p:sp>
        <p:nvSpPr>
          <p:cNvPr id="12"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arijit\Desktop\deBruijn1.png"/>
          <p:cNvPicPr>
            <a:picLocks noChangeAspect="1" noChangeArrowheads="1"/>
          </p:cNvPicPr>
          <p:nvPr/>
        </p:nvPicPr>
        <p:blipFill>
          <a:blip r:embed="rId2" cstate="print"/>
          <a:srcRect/>
          <a:stretch>
            <a:fillRect/>
          </a:stretch>
        </p:blipFill>
        <p:spPr bwMode="auto">
          <a:xfrm rot="21121767">
            <a:off x="3719888" y="3248651"/>
            <a:ext cx="3048000" cy="2209800"/>
          </a:xfrm>
          <a:prstGeom prst="rect">
            <a:avLst/>
          </a:prstGeom>
          <a:noFill/>
        </p:spPr>
      </p:pic>
      <p:sp>
        <p:nvSpPr>
          <p:cNvPr id="1026"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9" name="Picture 5" descr="C:\Users\arijit\Desktop\google-touchgraph-seobook.png"/>
          <p:cNvPicPr>
            <a:picLocks noChangeAspect="1" noChangeArrowheads="1"/>
          </p:cNvPicPr>
          <p:nvPr/>
        </p:nvPicPr>
        <p:blipFill>
          <a:blip r:embed="rId3" cstate="print"/>
          <a:srcRect/>
          <a:stretch>
            <a:fillRect/>
          </a:stretch>
        </p:blipFill>
        <p:spPr bwMode="auto">
          <a:xfrm>
            <a:off x="152399" y="609600"/>
            <a:ext cx="4343401" cy="2658206"/>
          </a:xfrm>
          <a:prstGeom prst="rect">
            <a:avLst/>
          </a:prstGeom>
          <a:noFill/>
        </p:spPr>
      </p:pic>
      <p:sp>
        <p:nvSpPr>
          <p:cNvPr id="6" name="Rounded Rectangular Callout 5"/>
          <p:cNvSpPr/>
          <p:nvPr/>
        </p:nvSpPr>
        <p:spPr>
          <a:xfrm>
            <a:off x="609599" y="2133600"/>
            <a:ext cx="2209801" cy="775004"/>
          </a:xfrm>
          <a:prstGeom prst="wedgeRoundRectCallout">
            <a:avLst>
              <a:gd name="adj1" fmla="val -19934"/>
              <a:gd name="adj2" fmla="val -10197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Google: &gt; 1 trillion indexed pages</a:t>
            </a:r>
            <a:endParaRPr lang="en-US" b="1" dirty="0">
              <a:solidFill>
                <a:schemeClr val="tx1"/>
              </a:solidFill>
            </a:endParaRPr>
          </a:p>
        </p:txBody>
      </p:sp>
      <p:sp>
        <p:nvSpPr>
          <p:cNvPr id="7" name="TextBox 6"/>
          <p:cNvSpPr txBox="1"/>
          <p:nvPr/>
        </p:nvSpPr>
        <p:spPr>
          <a:xfrm>
            <a:off x="1371600" y="3200400"/>
            <a:ext cx="1263039" cy="369332"/>
          </a:xfrm>
          <a:prstGeom prst="rect">
            <a:avLst/>
          </a:prstGeom>
          <a:noFill/>
        </p:spPr>
        <p:txBody>
          <a:bodyPr wrap="square" rtlCol="0">
            <a:spAutoFit/>
          </a:bodyPr>
          <a:lstStyle/>
          <a:p>
            <a:r>
              <a:rPr lang="en-US" b="1" dirty="0" smtClean="0">
                <a:solidFill>
                  <a:schemeClr val="tx2">
                    <a:lumMod val="75000"/>
                  </a:schemeClr>
                </a:solidFill>
              </a:rPr>
              <a:t>Web Graph</a:t>
            </a:r>
            <a:endParaRPr lang="en-US" b="1" dirty="0">
              <a:solidFill>
                <a:schemeClr val="tx2">
                  <a:lumMod val="75000"/>
                </a:schemeClr>
              </a:solidFill>
            </a:endParaRPr>
          </a:p>
        </p:txBody>
      </p:sp>
      <p:pic>
        <p:nvPicPr>
          <p:cNvPr id="1030" name="Picture 6" descr="C:\Users\arijit\Desktop\social-network-people-Monitiz.png"/>
          <p:cNvPicPr>
            <a:picLocks noChangeAspect="1" noChangeArrowheads="1"/>
          </p:cNvPicPr>
          <p:nvPr/>
        </p:nvPicPr>
        <p:blipFill>
          <a:blip r:embed="rId4" cstate="print"/>
          <a:srcRect/>
          <a:stretch>
            <a:fillRect/>
          </a:stretch>
        </p:blipFill>
        <p:spPr bwMode="auto">
          <a:xfrm>
            <a:off x="4572000" y="838200"/>
            <a:ext cx="3581400" cy="2363724"/>
          </a:xfrm>
          <a:prstGeom prst="rect">
            <a:avLst/>
          </a:prstGeom>
          <a:noFill/>
        </p:spPr>
      </p:pic>
      <p:sp>
        <p:nvSpPr>
          <p:cNvPr id="9" name="TextBox 8"/>
          <p:cNvSpPr txBox="1"/>
          <p:nvPr/>
        </p:nvSpPr>
        <p:spPr>
          <a:xfrm>
            <a:off x="5767558" y="3200400"/>
            <a:ext cx="1623842" cy="369332"/>
          </a:xfrm>
          <a:prstGeom prst="rect">
            <a:avLst/>
          </a:prstGeom>
          <a:noFill/>
        </p:spPr>
        <p:txBody>
          <a:bodyPr wrap="none" rtlCol="0">
            <a:spAutoFit/>
          </a:bodyPr>
          <a:lstStyle/>
          <a:p>
            <a:r>
              <a:rPr lang="en-US" b="1" dirty="0" smtClean="0">
                <a:solidFill>
                  <a:schemeClr val="tx2">
                    <a:lumMod val="75000"/>
                  </a:schemeClr>
                </a:solidFill>
              </a:rPr>
              <a:t>Social Network</a:t>
            </a:r>
            <a:endParaRPr lang="en-US" b="1" dirty="0">
              <a:solidFill>
                <a:schemeClr val="tx2">
                  <a:lumMod val="75000"/>
                </a:schemeClr>
              </a:solidFill>
            </a:endParaRPr>
          </a:p>
        </p:txBody>
      </p:sp>
      <p:sp>
        <p:nvSpPr>
          <p:cNvPr id="10" name="Rounded Rectangular Callout 9"/>
          <p:cNvSpPr/>
          <p:nvPr/>
        </p:nvSpPr>
        <p:spPr>
          <a:xfrm>
            <a:off x="5791200" y="2133600"/>
            <a:ext cx="2209800" cy="841248"/>
          </a:xfrm>
          <a:prstGeom prst="wedgeRoundRectCallout">
            <a:avLst>
              <a:gd name="adj1" fmla="val 27175"/>
              <a:gd name="adj2" fmla="val -10532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smtClean="0">
                <a:solidFill>
                  <a:schemeClr val="tx1"/>
                </a:solidFill>
              </a:rPr>
              <a:t>Facebook</a:t>
            </a:r>
            <a:r>
              <a:rPr lang="en-US" b="1" dirty="0" smtClean="0">
                <a:solidFill>
                  <a:schemeClr val="tx1"/>
                </a:solidFill>
              </a:rPr>
              <a:t>: &gt; 800 million active users </a:t>
            </a:r>
            <a:endParaRPr lang="en-US" b="1" dirty="0">
              <a:solidFill>
                <a:schemeClr val="tx1"/>
              </a:solidFill>
            </a:endParaRPr>
          </a:p>
        </p:txBody>
      </p:sp>
      <p:sp>
        <p:nvSpPr>
          <p:cNvPr id="12" name="Rounded Rectangular Callout 11"/>
          <p:cNvSpPr/>
          <p:nvPr/>
        </p:nvSpPr>
        <p:spPr>
          <a:xfrm>
            <a:off x="838200" y="4873752"/>
            <a:ext cx="2209800" cy="841248"/>
          </a:xfrm>
          <a:prstGeom prst="wedgeRoundRectCallout">
            <a:avLst>
              <a:gd name="adj1" fmla="val 27175"/>
              <a:gd name="adj2" fmla="val -105324"/>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31 billion RDF triples in 2011</a:t>
            </a:r>
            <a:endParaRPr lang="en-US" b="1" dirty="0">
              <a:solidFill>
                <a:schemeClr val="tx1"/>
              </a:solidFill>
            </a:endParaRPr>
          </a:p>
        </p:txBody>
      </p:sp>
      <p:sp>
        <p:nvSpPr>
          <p:cNvPr id="13" name="TextBox 12"/>
          <p:cNvSpPr txBox="1"/>
          <p:nvPr/>
        </p:nvSpPr>
        <p:spPr>
          <a:xfrm>
            <a:off x="838200" y="6096000"/>
            <a:ext cx="2210157" cy="369332"/>
          </a:xfrm>
          <a:prstGeom prst="rect">
            <a:avLst/>
          </a:prstGeom>
          <a:noFill/>
        </p:spPr>
        <p:txBody>
          <a:bodyPr wrap="none" rtlCol="0">
            <a:spAutoFit/>
          </a:bodyPr>
          <a:lstStyle/>
          <a:p>
            <a:r>
              <a:rPr lang="en-US" b="1" dirty="0" smtClean="0">
                <a:solidFill>
                  <a:schemeClr val="tx2">
                    <a:lumMod val="75000"/>
                  </a:schemeClr>
                </a:solidFill>
              </a:rPr>
              <a:t>Information Network</a:t>
            </a:r>
            <a:endParaRPr lang="en-US" b="1" dirty="0">
              <a:solidFill>
                <a:schemeClr val="tx2">
                  <a:lumMod val="75000"/>
                </a:schemeClr>
              </a:solidFill>
            </a:endParaRPr>
          </a:p>
        </p:txBody>
      </p:sp>
      <p:sp>
        <p:nvSpPr>
          <p:cNvPr id="15" name="TextBox 14"/>
          <p:cNvSpPr txBox="1"/>
          <p:nvPr/>
        </p:nvSpPr>
        <p:spPr>
          <a:xfrm>
            <a:off x="3810000" y="6172200"/>
            <a:ext cx="1987980" cy="369332"/>
          </a:xfrm>
          <a:prstGeom prst="rect">
            <a:avLst/>
          </a:prstGeom>
          <a:noFill/>
        </p:spPr>
        <p:txBody>
          <a:bodyPr wrap="none" rtlCol="0">
            <a:spAutoFit/>
          </a:bodyPr>
          <a:lstStyle/>
          <a:p>
            <a:r>
              <a:rPr lang="en-US" b="1" dirty="0" smtClean="0">
                <a:solidFill>
                  <a:schemeClr val="tx2">
                    <a:lumMod val="75000"/>
                  </a:schemeClr>
                </a:solidFill>
              </a:rPr>
              <a:t>Biological Network</a:t>
            </a:r>
            <a:endParaRPr lang="en-US" b="1" dirty="0">
              <a:solidFill>
                <a:schemeClr val="tx2">
                  <a:lumMod val="75000"/>
                </a:schemeClr>
              </a:solidFill>
            </a:endParaRPr>
          </a:p>
        </p:txBody>
      </p:sp>
      <p:sp>
        <p:nvSpPr>
          <p:cNvPr id="18" name="Rounded Rectangular Callout 17"/>
          <p:cNvSpPr/>
          <p:nvPr/>
        </p:nvSpPr>
        <p:spPr>
          <a:xfrm>
            <a:off x="3810000" y="5257800"/>
            <a:ext cx="1752600" cy="841248"/>
          </a:xfrm>
          <a:prstGeom prst="wedgeRoundRectCallout">
            <a:avLst>
              <a:gd name="adj1" fmla="val -19934"/>
              <a:gd name="adj2" fmla="val -10197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De </a:t>
            </a:r>
            <a:r>
              <a:rPr lang="en-US" b="1" dirty="0" err="1" smtClean="0">
                <a:solidFill>
                  <a:schemeClr val="tx1"/>
                </a:solidFill>
              </a:rPr>
              <a:t>Bruijn</a:t>
            </a:r>
            <a:r>
              <a:rPr lang="en-US" b="1" dirty="0" smtClean="0">
                <a:solidFill>
                  <a:schemeClr val="tx1"/>
                </a:solidFill>
              </a:rPr>
              <a:t>: </a:t>
            </a:r>
          </a:p>
          <a:p>
            <a:pPr algn="ctr"/>
            <a:r>
              <a:rPr lang="en-US" b="1" dirty="0" smtClean="0">
                <a:solidFill>
                  <a:schemeClr val="tx1"/>
                </a:solidFill>
              </a:rPr>
              <a:t>4</a:t>
            </a:r>
            <a:r>
              <a:rPr lang="en-US" b="1" baseline="30000" dirty="0" smtClean="0">
                <a:solidFill>
                  <a:schemeClr val="tx1"/>
                </a:solidFill>
              </a:rPr>
              <a:t>k </a:t>
            </a:r>
            <a:r>
              <a:rPr lang="en-US" b="1" dirty="0" smtClean="0">
                <a:solidFill>
                  <a:schemeClr val="tx1"/>
                </a:solidFill>
              </a:rPr>
              <a:t> nodes </a:t>
            </a:r>
          </a:p>
          <a:p>
            <a:pPr algn="ctr"/>
            <a:r>
              <a:rPr lang="en-US" b="1" dirty="0" smtClean="0">
                <a:solidFill>
                  <a:schemeClr val="tx1"/>
                </a:solidFill>
              </a:rPr>
              <a:t>(k = 20, … , 40)</a:t>
            </a:r>
            <a:endParaRPr lang="en-US" b="1" dirty="0">
              <a:solidFill>
                <a:schemeClr val="tx1"/>
              </a:solidFill>
            </a:endParaRPr>
          </a:p>
        </p:txBody>
      </p:sp>
      <p:pic>
        <p:nvPicPr>
          <p:cNvPr id="19" name="Picture 6"/>
          <p:cNvPicPr>
            <a:picLocks noChangeAspect="1" noChangeArrowheads="1"/>
          </p:cNvPicPr>
          <p:nvPr/>
        </p:nvPicPr>
        <p:blipFill>
          <a:blip r:embed="rId5" cstate="print"/>
          <a:srcRect/>
          <a:stretch>
            <a:fillRect/>
          </a:stretch>
        </p:blipFill>
        <p:spPr bwMode="auto">
          <a:xfrm>
            <a:off x="7310765" y="0"/>
            <a:ext cx="1833235" cy="476250"/>
          </a:xfrm>
          <a:prstGeom prst="rect">
            <a:avLst/>
          </a:prstGeom>
          <a:noFill/>
          <a:ln w="9525">
            <a:noFill/>
            <a:miter lim="800000"/>
            <a:headEnd/>
            <a:tailEnd/>
          </a:ln>
        </p:spPr>
      </p:pic>
      <p:sp>
        <p:nvSpPr>
          <p:cNvPr id="2" name="Title 1"/>
          <p:cNvSpPr>
            <a:spLocks noGrp="1"/>
          </p:cNvSpPr>
          <p:nvPr>
            <p:ph type="title"/>
          </p:nvPr>
        </p:nvSpPr>
        <p:spPr>
          <a:xfrm>
            <a:off x="609600" y="0"/>
            <a:ext cx="8229600" cy="685800"/>
          </a:xfrm>
        </p:spPr>
        <p:txBody>
          <a:bodyPr>
            <a:noAutofit/>
          </a:bodyPr>
          <a:lstStyle/>
          <a:p>
            <a:r>
              <a:rPr lang="en-US" sz="4800" b="1" dirty="0" smtClean="0"/>
              <a:t>Big-Graphs</a:t>
            </a:r>
            <a:endParaRPr lang="en-US" sz="4800" b="1" dirty="0"/>
          </a:p>
        </p:txBody>
      </p:sp>
      <p:pic>
        <p:nvPicPr>
          <p:cNvPr id="1035" name="Picture 11" descr="C:\Users\arijit\Desktop\microsoft-research.gif"/>
          <p:cNvPicPr>
            <a:picLocks noChangeAspect="1" noChangeArrowheads="1"/>
          </p:cNvPicPr>
          <p:nvPr/>
        </p:nvPicPr>
        <p:blipFill>
          <a:blip r:embed="rId6" cstate="print"/>
          <a:srcRect/>
          <a:stretch>
            <a:fillRect/>
          </a:stretch>
        </p:blipFill>
        <p:spPr bwMode="auto">
          <a:xfrm>
            <a:off x="7343776" y="457200"/>
            <a:ext cx="1800224" cy="633413"/>
          </a:xfrm>
          <a:prstGeom prst="rect">
            <a:avLst/>
          </a:prstGeom>
          <a:noFill/>
        </p:spPr>
      </p:pic>
      <p:sp>
        <p:nvSpPr>
          <p:cNvPr id="24" name="Slide Number Placeholder 9"/>
          <p:cNvSpPr txBox="1">
            <a:spLocks/>
          </p:cNvSpPr>
          <p:nvPr/>
        </p:nvSpPr>
        <p:spPr bwMode="auto">
          <a:xfrm>
            <a:off x="8229600" y="6492875"/>
            <a:ext cx="9144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Trebuchet MS"/>
              </a:rPr>
              <a:t>1/ </a:t>
            </a:r>
            <a:r>
              <a:rPr lang="en-US" kern="0" noProof="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031" name="Picture 7" descr="C:\Users\arijit\Desktop\lod-datasets_2009-03-27_colored.png"/>
          <p:cNvPicPr>
            <a:picLocks noChangeAspect="1" noChangeArrowheads="1"/>
          </p:cNvPicPr>
          <p:nvPr/>
        </p:nvPicPr>
        <p:blipFill>
          <a:blip r:embed="rId7" cstate="print"/>
          <a:srcRect/>
          <a:stretch>
            <a:fillRect/>
          </a:stretch>
        </p:blipFill>
        <p:spPr bwMode="auto">
          <a:xfrm>
            <a:off x="152400" y="3886200"/>
            <a:ext cx="3657600" cy="2209800"/>
          </a:xfrm>
          <a:prstGeom prst="rect">
            <a:avLst/>
          </a:prstGeom>
          <a:noFill/>
        </p:spPr>
      </p:pic>
      <p:sp>
        <p:nvSpPr>
          <p:cNvPr id="72706" name="AutoShape 2" descr="data:image/jpeg;base64,/9j/4AAQSkZJRgABAQAAAQABAAD/2wCEAAkGBxAOEhMTEBAUExUQFBAQERcREBIREhAQFBcXFhQTFRQYHCgiGBolHRQVITEhJSkrLi4uGB8zODMwNygtLisBCgoKDg0OGxAQGzQmICQsLSwsLS0sLCwsMDAsKzQsLCwsLiwsLCwsLCwsLCwsLCwsLCwsNCwsLCwtLCwsLCwsLP/AABEIAKgBLAMBEQACEQEDEQH/xAAcAAEAAgIDAQAAAAAAAAAAAAAABgcEBQECAwj/xABEEAACAQICBAkJBQcDBQAAAAAAAQIDBAURBhIhMQcTNUFRYXSRsggiMjNxcnOxszRTgZKhFBUjNlLB8EJDwyRjgpPC/8QAGwEBAAIDAQEAAAAAAAAAAAAAAAQFAwYHAgH/xAA2EQEAAgECAggFAwMDBQAAAAAAAQIDBBEFMQYSITIzNFFxE0FyscEiYZFT0fAVgaEUFiNSYv/aAAwDAQACEQMRAD8AhZROrAAAAAAAAAAAAAAAAAAAAAAAAAAAAAAAAAAAAAAAAAAAAAAAAAAAAAAAAAAAAAAAAAAAAAAAAAAAAAAAAAAAAAAAAAAAAAAAAAAAAAAAAAAAAAAAAAAAAAAAAAAAAAAAAAAAAAAAAAAAAAAAAAAAAAAAAAAAAAAAAAAAAAAAAAAAAAAAAAAAAAAAAAAAAAAAAAAAAAAAAAAAAAAAAAAAAAAAAAAAAAAAAAAAAAAAAAAAAAAAAAAAAAAAAAAAAAAAAAAAAAAAAAAAAAAAAedatGCznJRW7NvLaeq1m07RDDmz48NetktERy7Xj+8KP3sfzI9/ByeiP/qej/qR/L0q3VOGWtOKz3ZvLM8xjvPKGXJrNPi2694jfl2lG5pz9Gall0PMWx2rzgw6vBmnbHeJ9nseElj1L2lFtSqRTW9NrNGSMV5jeIRMmv02O01vkiJj5buqxCj97H8yPvwMno8f6no/6kfyyU8zGmxMT2w8Kt5Sg8pVIprem0me4xXmN4hFy67TYrTS94iY+W7r+8aP3sfzI+/AyejH/qej/qR/LvSvKc3lGcW+po+WxXrG8wyYtdp8turS8TPu9zGlsed9Si2nUimtjTazTMkYrzG8Qh34hpaWmtskRMfu4WIUX/ux/Mj78HJ6PMcS0k9nxI/lkJmNNiYmN4dK1aMFnOSit215bT7Ws27IhizZ8eGOtktER+7pSu6c3lGcW+ppnq2K9Y3mGPFrtPlt1aXiZ93uY0p1nJJNt5JbW3zI+xEzO0PN71pWbWnaI5vCN/RbyVSLb3ecjJOHJ6IleI6S07Rkj+WQmYkx0rV4U9s5KOe7N5HqtLW5QxZtRiwxE5LRG/q6UrunPZGcW+ppnq2O9e2YY8Wt0+aerjvEz7urv6K31Y/mR9+Dk9GOeJaSJ2nJH8veMk9qefsMcxMc0ul63jrVneHY+PYAAAAAAAAAAAAADbaG8pWHaV9OoS9H359mv9JPK1+qPtK/tIbL9ptbmj99Qr0vzwlH+5ZNJUP5PFRvEaib3WVbL/3UD5ERE7vdslrVisz2Rya/huquGM1XF5NU7bwIWrFo2l9xZb4rxek7TDU4fccZFN7yozU6ltnQ+HaudThi881zcBP2O67dV+hbllp/DhpXF/O5Pf8ACN6V8MlleWdzbQtrmM69KrRi5qjqxlJOObym3l7DMrVTYNeyT1HtXN1dRE1OKJjrQ2LgfEMlL/Bt21+X7LG0H4QrfBI3ELihWnx9WNWEqSpuOqqcINPWktucWe9LaJxxHojcdxXrrLXmOy220+vZELexbS2ja4csRnTqOk6VtW1I6vGKNdwUVteWa4xZ7eZkhTKC4VNOaOM1bedvTq0v2eNSL43Uzbm4tZasn/SfJiJ7Jeq2tS0WrO0w1eF3fGx271vKrPi6luxv3CddOpw/q5wvPgXllh030XN0+5oscPh19mm8S83l+qUL0z4YLPELG4tqdvcRlXhqRlNUtVPNPblNvLZ0GVBVhgt7LPUe1c3UQtVijbrQ2bgXEMkW+Dbtj5JzoHypYfGqfQqmLR9+fZP6SeWr9X4ln+UbJq6s2nk1RqZfnRYzG/NplbTWYtWdphBcJu3Ujt3oq9RjiluxvnB9dbU4v184e+Jeqqe5L5GPD4lfdL4j5TL9M/Zb/D3yTDtFv4Zly5so7Bb6T8yW3ofOQdViiP1Q2zgXEMlv/Dft25Sluit5+z39lV/puadN9Ua+dBvuq5/gYtJO2Tb1TukOPr6Prf8ArMT+PylnlHWslCxuI7OLnXov/wA4xnH6cu8spiJjaWkY8lsdotWdphJ8Wk8N0bafmyhh9Oi8nuq1oRp7H71Q+vD51wi8lBqO+L/QjajFFo3+a74Nr8mHLGPnWf8AhJEyrb1E7uQ+gAAAAAAAAAAAAbXQ7lKw7Svp1CXo+/Ps1/pJ5Wv1R9pfQ0LvOtOll6FOlVz6deVSLX4cWu8smkqO4GbNW2PX9FLJUaV7SS6FC5pJfokBHuHPlet8O28CA0mCeh3FXqu+3vgPloXdwE/Y7rt1X6FuTtP4cNW4v53J7/h84tee/el82ZZ5IGON7xH7pHZ2EElLLbvKvJmtM7N80fDcFYrkiO1kXlKM4SUlnsfyMWO01tEwnavDTLhtW8bxtK2dN/5Vh2TCvHbl05jHJ8/2VJTkk+cxZbTWu8J2gwVzZepZJbOzVLcVmTLN+be9Hoceljai6+Bvk2r2i7/sWmHw49mi8S83l+qXzTQW1fgerTtCLhiJyRE+qTWljCOUktpV5M1p7Jb7pOHYMcRkrHalOgfKlh8ap9CqZNH359kPpJ5av1fiWb5R/wBqs/gVPGiyaUr7R/c/852V+r5tv6O9yf8APm2GJeqqe5L5EbD4lfddcR8pl+mfst/h75Jh2i38My5c2UHgvrCNqe4uuB+YSG7clCTg8pRWvBrepx86L70ivxW6t4luOvxfF02SnrWf7wubhTso4thVCUHsqVsPq02nzXEo0U107LguXNGH5QN9xOGwpR2cfcUoNf8AbpxlU+cYd4FAYVDOaMGonai04Rj6+ohKUVLoLkPoAAAAAAAAAAAAG10O5SsO0r6dQl6PxJ9mv9JPK1+qPtK6K124YzSp57K2H1n7Z0q8NX9JzLJpKG6MWnE6VYgsslO1dWPXru1bf5tbuAr3hz5XrfDtvAgNJgnoFXqu+3vgXloXdwE/Y7rt1X6FuTtP4cNW4v53J7/hWWNcEGJWVGtc1Ktq4UIzrTUKtZycY5yainSSb/FGWY3hXVnaYlpcOuI1ILJ7tj6ipzY5pbtdE4bq8efDHUnk96/oy92XyMVecJuXw7e0/Za2m38qQ7JhXjty8csjkoPC/WIwajuLXhHmYSkqXQVycDMc8NqLpubpd7Rc4fDj2c44l5vL9UqnxzgkxHDrepc1qtrKFvHXmqdWq5tZpeanSSz29J7mN42RMduraLejV2NxGpBarKjLSa27XRdBqsefDE0lJNA+VLD41T6FUzaPvz7KzpJ5av1fiWb5R/2qz+BU8aLJpSvtH9z/AM52V+r5tv6O9yf8+bYYl6qp7kvkRsPiV911xHymX6Z+y3+HvkmHaLbwzLlzZQeC+sI2p7i64H5hJirb4vPgwqK5wm0VSOfFLiln02tZxpy/Diov8C8rO8RLluanw8lqekzH8SrjykL7OvZ0Nv8ADpVqz35PjJRgn7f4Uu/rPrGrPAaecsyHq7dmzZOj2Pe82SArm5AAAAAAAAAAAAAANrodylYdpX06hL0ffn2a/wBJPK1+qPtKyNL7vicfwd55KpTuqMuvXi1FfmcSyaS2ErNw0ijVy2VsKqR9s6dxDP8ASUAKb4c+V63wrbwIDSYJ6BV6rvt74F5aF28BP2O67dV+hbk7T+HDVuL+dye/4UziXCHi9xCpQq3sp06inSnF0qC1oPNNZqCe7oMyt5tHhWvGa2NJ7+gj6jqzRc8IjLj1ETtMRKR1/Rl7svkVlecN5y+Hb2n7LW02/lWHZMK8duXblkclB4X6xGDUdxa8I8zCUlS6CuTgaeWG1Gua5u38i5w+HHs5xxLzeX6pUbiXCDi15SnRr3kp06q1ZxdKitZb8s1BNbukyIURv2Q1OEa0Z7mk+4jajqzVd8FjLjz8piJWBoHypYfGqfQqkbR9+fZc9JPLV+r8SzfKP+1WfwKnjRZNKV9o/uf+c7K/V8239He5P+fNsMS9VU9yXyI2HxK+664j5TL9M/Zb/D3yTDtFt4Zly5soPBfWEbU9xdcC8wks5ZJt8yb7isiN+xvVrdWJtPyXpolWWH4Rh7a21I2EGmsnr3lWmpNrpTrN/gXkdjllrTaZmfmgHlI2fnWNZLerijJ9DThKC/WfcHxWeARWTZX6vfduPR2sfDmW4ITZQAAAAAAAAAAAAAG10O5SsO0r6dQl6Pvz7Nf6SeVr9UfaUn4b7xW2JYTWbyVGSqt9ChWpyf6Zlk0laN5Z531tW/ooXtF9bqSt5r6Uu8D574c+V63w7bwIDSYJ6BV6rvt74F5aF3cBP2O67dV+hbk7T+HDVuL+dye/4fOX+t+9L5sy25IGPvx7wlNrBasdnMU95nrS6TpaV+FWdnpX9GXuy+R4rzhmzeHb2n7LW03/AJVh2TCvHbl45ZHJQeF+sRg1HcWvCPMQlJUugrj4HOTavaLv+xc4fDj2c44l5vL9Uvmm33xPV+7KNg8Svul1vBaq2cxT3md3SdPSsY4nZIdA+VLD41T6FUkaPvz7KbpJ5av1fiWb5R7/AOqs/gVPGiyaUr7R57H/AJzlfq+bb+js/olsMS9VU9yXyI2HxK+664j5TL9M/Zb/AA98kw7RbeGZcubKDwX1hG1PcXXAvMJDdU5Ti4R9KplSj71RqEf1kiBhjfJDbuJ5OppMk/8AzMfz2flcfDLiKsLC11d0byzXWoUdar/xR7y4c3Y/lB2fGYbCov8AYuaU37k4zpv9ZR7gKL0fqbWiFq69m7Z+juXa00b4r23gAAAAAAAAAAAAANrodylYdpX06hL0fiT7Nf6SeVr9UfaW48pNfxbL4dz4qZZNJXNo5e/tNpbVvvqFCr+M4Rk/mB868OfK9b4Vt4EBpME9Aq9V3298C8tC1+CHSexsbW5hdXdGjKV5Umo1KijJwdGglJR35Zxaz6mTtP4cNW4v53J7/hgaV3OilO0uY2n7O7iVKoqDhTrVJcc09VqbTSefO2ZlarHBsQ1vMlvW7rK/U4Nv1Q2/gnFJvHwcnOOUtrVWcWlzp/IhxzbHkiZpaI9J+yRaScJFnc4LHDYUbiNaNGyouU6dONLXoSpOe1VHLL+G8vN6C8337XLprNf0zzhW2F+sRg1HcWfCPMQlJUugpVofwmW+D207atbV5ylVr1FKnxeo41Mst8ky3wWiccbOecWxXx6u/WjbeZmP3hUVDejJfuyhYPFr7phQ9FexFNfm6Xg8OGdguLww+7trqrCc6dvUlOoqSjKerKnUhsUmlvkuckaSYi/b6KbpFjtbSxNY32tvPttKxJ8MWB3Pr7as8ti461o1Ml1ZTkWbSFRaY43b1sRr17KOrQqcTqRVNUl5tKEZ+Yt3nKXtMeTHF42lM0WtvpcnXry+cO11V4yhNrnhL5FZSvVyxE+rd9RmjPob3r86z9lkcMOl2H32GRp2t3TqzVehJxi3rasYyzeTS2bUW7ninsF9YRtT3V1wLzCcaL2nH39lT/quaU31xo51mu6mRNJG+RsHSHJ1dJ1fWYj8/hKPKUumoWNJbpSuar9sFCMfHItGipbprFX+j1Sa/wBdlQu10+YoV/8A5A+cMIqatRdZH1Mb0W/BcnU1MR6pOVTf3IAAAAAAAAAAAAAOI3FajOnWt5qFWhPjKbcVJa2TjtT2bpMz4MkY77yrOLaK2r0/UrPbE7x/Ext/y0mk2kd9iM4u+rOrKkpRhnTpw1VLJyyUIpbcl3FrExMbw5/kxXx2ml42mPk4hiWIOlGMLu54uCUYwVxVUYRW5RjrZJdSMc5axbaUuvD818XxaRv6x82tnSqzeclKTe9yebftbZ6+JT1Yo0eeeVJSDB6bjDasit1Fom3Y3bg2K2PBFbRtJiOHRrbd0lufT1MYc84+z5HEuE49XHWjsv6/3ar9zVOldxL/AOro17/t/Ub82TZ4VOEk29xiy6mtq7J+h4LlwZYvMt0QW0MK+w2FXbufSuf2mfFntj7Pkq9fwnDq5609lvWPy8LXCeLknnuMl9T1o22RNJwSMGTrxZtSI2B4XVrGqspL2dKZkx5LUneEXV6PFqqdTJH94a9YIk809xInVzMKWvR7HW0WraextYRySXQRJneWw0r1axVy1mfHqYiY2lqLnBIt5weWfNzL2E2mrmI2s1vVdHcd7zbFO2/y+X+zHeBy/qMn/WR6Ic9G8nys21hQdOOTIeW8WtvDY9Bp7YMXUs1+I4Rm9anks965vwJOHVbRtdScS4D1r/E0/Zvzj+zzwuynCeckes+atq9jHwrh2fBm3vDc16Out7TW2MotxlF9Ka3EPHkmk7w2PWaTHqsfw8n+37S0GLQuW1xtSpVUc1BznOpqp70s29Us8Wet4aLruF59LbaY3r8pj8+jbW2l2LQtnQhdTdDinQdOUKc4qi46jhlKLeWq8j38SsW6ssEaLLbF8Wsbx8/WEctJasojJG9ZedHfqZ6z+6X03mkymnsl0rHO9Yl2Pj2AAAAAAAAAAAAAA86lCMt6zPUWmOTDkwY8nbaHMKajuR8m0zze6Y60jasOdVdA3l9itfRyfHpyAAAAAAAAAAAAAAAAAAAHEop7z7vs+TET2S6xppbkJmZea4615Qx6mHU5PPVWfsMsZ7xG26Dk4Xpr263VjdkwjksugxTO87p1KxWNodj49gAAAAAAAAAAAAAAAAAAAAAAAAAAAAAAAAAAAAAAAAAAAAAAAAAAAAAAAAAAAAAAAAAAAAAAAAAAAAAAAAAAAAAAAAAAAAAAAAAAAAAAAAAAAAAAAAAAAAAAAAAAAAAAAAAAAAAAAAAAAAAAAAAAAAAAAAAAAAAAAAAAAAAAAAAAAAAAAAAAAAAAAAAAAAAAAAAAAAAAAAAAAAAAAAAAAAAAAAAAAAAAAAAAAAAAAAAAAAAAAAAAAAAAAAAAAAAAAAAAAAAAAAAAAAAA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08" name="AutoShape 4" descr="data:image/jpeg;base64,/9j/4AAQSkZJRgABAQAAAQABAAD/2wCEAAkGBxAOEhMTEBAUExUQFBAQERcREBIREhAQFBcXFhQTFRQYHCgiGBolHRQVITEhJSkrLi4uGB8zODMwNygtLisBCgoKDg0OGxAQGzQmICQsLSwsLS0sLCwsMDAsKzQsLCwsLiwsLCwsLCwsLCwsLCwsLCwsNCwsLCwtLCwsLCwsLP/AABEIAKgBLAMBEQACEQEDEQH/xAAcAAEAAgIDAQAAAAAAAAAAAAAABgcEBQECAwj/xABEEAACAQICBAkJBQcDBQAAAAAAAQIDBAURBhIhMQcTNUFRYXSRsggiMjNxcnOxszRTgZKhFBUjNlLB8EJDwyRjgpPC/8QAGwEBAAIDAQEAAAAAAAAAAAAAAAQFAwYHAgH/xAA2EQEAAgECAggFAwMDBQAAAAAAAQIDBBEFMQYSITIzNFFxE0FyscEiYZFT0fAVgaEUFiNSYv/aAAwDAQACEQMRAD8AhZROrAAAAAAAAAAAAAAAAAAAAAAAAAAAAAAAAAAAAAAAAAAAAAAAAAAAAAAAAAAAAAAAAAAAAAAAAAAAAAAAAAAAAAAAAAAAAAAAAAAAAAAAAAAAAAAAAAAAAAAAAAAAAAAAAAAAAAAAAAAAAAAAAAAAAAAAAAAAAAAAAAAAAAAAAAAAAAAAAAAAAAAAAAAAAAAAAAAAAAAAAAAAAAAAAAAAAAAAAAAAAAAAAAAAAAAAAAAAAAAAAAAAAAAAAAAAAAAAAAAAAAAAAAAAAAAAAedatGCznJRW7NvLaeq1m07RDDmz48NetktERy7Xj+8KP3sfzI9/ByeiP/qej/qR/L0q3VOGWtOKz3ZvLM8xjvPKGXJrNPi2694jfl2lG5pz9Gall0PMWx2rzgw6vBmnbHeJ9nseElj1L2lFtSqRTW9NrNGSMV5jeIRMmv02O01vkiJj5buqxCj97H8yPvwMno8f6no/6kfyyU8zGmxMT2w8Kt5Sg8pVIprem0me4xXmN4hFy67TYrTS94iY+W7r+8aP3sfzI+/AyejH/qej/qR/LvSvKc3lGcW+po+WxXrG8wyYtdp8turS8TPu9zGlsed9Si2nUimtjTazTMkYrzG8Qh34hpaWmtskRMfu4WIUX/ux/Mj78HJ6PMcS0k9nxI/lkJmNNiYmN4dK1aMFnOSit215bT7Ws27IhizZ8eGOtktER+7pSu6c3lGcW+ppnq2K9Y3mGPFrtPlt1aXiZ93uY0p1nJJNt5JbW3zI+xEzO0PN71pWbWnaI5vCN/RbyVSLb3ecjJOHJ6IleI6S07Rkj+WQmYkx0rV4U9s5KOe7N5HqtLW5QxZtRiwxE5LRG/q6UrunPZGcW+ppnq2O9e2YY8Wt0+aerjvEz7urv6K31Y/mR9+Dk9GOeJaSJ2nJH8veMk9qefsMcxMc0ul63jrVneHY+PYAAAAAAAAAAAAADbaG8pWHaV9OoS9H359mv9JPK1+qPtK/tIbL9ptbmj99Qr0vzwlH+5ZNJUP5PFRvEaib3WVbL/3UD5ERE7vdslrVisz2Rya/huquGM1XF5NU7bwIWrFo2l9xZb4rxek7TDU4fccZFN7yozU6ltnQ+HaudThi881zcBP2O67dV+hbllp/DhpXF/O5Pf8ACN6V8MlleWdzbQtrmM69KrRi5qjqxlJOObym3l7DMrVTYNeyT1HtXN1dRE1OKJjrQ2LgfEMlL/Bt21+X7LG0H4QrfBI3ELihWnx9WNWEqSpuOqqcINPWktucWe9LaJxxHojcdxXrrLXmOy220+vZELexbS2ja4csRnTqOk6VtW1I6vGKNdwUVteWa4xZ7eZkhTKC4VNOaOM1bedvTq0v2eNSL43Uzbm4tZasn/SfJiJ7Jeq2tS0WrO0w1eF3fGx271vKrPi6luxv3CddOpw/q5wvPgXllh030XN0+5oscPh19mm8S83l+qUL0z4YLPELG4tqdvcRlXhqRlNUtVPNPblNvLZ0GVBVhgt7LPUe1c3UQtVijbrQ2bgXEMkW+Dbtj5JzoHypYfGqfQqmLR9+fZP6SeWr9X4ln+UbJq6s2nk1RqZfnRYzG/NplbTWYtWdphBcJu3Ujt3oq9RjiluxvnB9dbU4v184e+Jeqqe5L5GPD4lfdL4j5TL9M/Zb/D3yTDtFv4Zly5so7Bb6T8yW3ofOQdViiP1Q2zgXEMlv/Dft25Sluit5+z39lV/puadN9Ua+dBvuq5/gYtJO2Tb1TukOPr6Prf8ArMT+PylnlHWslCxuI7OLnXov/wA4xnH6cu8spiJjaWkY8lsdotWdphJ8Wk8N0bafmyhh9Oi8nuq1oRp7H71Q+vD51wi8lBqO+L/QjajFFo3+a74Nr8mHLGPnWf8AhJEyrb1E7uQ+gAAAAAAAAAAAAbXQ7lKw7Svp1CXo+/Ps1/pJ5Wv1R9pfQ0LvOtOll6FOlVz6deVSLX4cWu8smkqO4GbNW2PX9FLJUaV7SS6FC5pJfokBHuHPlet8O28CA0mCeh3FXqu+3vgPloXdwE/Y7rt1X6FuTtP4cNW4v53J7/h84tee/el82ZZ5IGON7xH7pHZ2EElLLbvKvJmtM7N80fDcFYrkiO1kXlKM4SUlnsfyMWO01tEwnavDTLhtW8bxtK2dN/5Vh2TCvHbl05jHJ8/2VJTkk+cxZbTWu8J2gwVzZepZJbOzVLcVmTLN+be9Hoceljai6+Bvk2r2i7/sWmHw49mi8S83l+qXzTQW1fgerTtCLhiJyRE+qTWljCOUktpV5M1p7Jb7pOHYMcRkrHalOgfKlh8ap9CqZNH359kPpJ5av1fiWb5R/wBqs/gVPGiyaUr7R/c/852V+r5tv6O9yf8APm2GJeqqe5L5EbD4lfddcR8pl+mfst/h75Jh2i38My5c2UHgvrCNqe4uuB+YSG7clCTg8pRWvBrepx86L70ivxW6t4luOvxfF02SnrWf7wubhTso4thVCUHsqVsPq02nzXEo0U107LguXNGH5QN9xOGwpR2cfcUoNf8AbpxlU+cYd4FAYVDOaMGonai04Rj6+ohKUVLoLkPoAAAAAAAAAAAAG10O5SsO0r6dQl6PxJ9mv9JPK1+qPtK6K124YzSp57K2H1n7Z0q8NX9JzLJpKG6MWnE6VYgsslO1dWPXru1bf5tbuAr3hz5XrfDtvAgNJgnoFXqu+3vgXloXdwE/Y7rt1X6FuTtP4cNW4v53J7/hWWNcEGJWVGtc1Ktq4UIzrTUKtZycY5yainSSb/FGWY3hXVnaYlpcOuI1ILJ7tj6ipzY5pbtdE4bq8efDHUnk96/oy92XyMVecJuXw7e0/Za2m38qQ7JhXjty8csjkoPC/WIwajuLXhHmYSkqXQVycDMc8NqLpubpd7Rc4fDj2c44l5vL9UqnxzgkxHDrepc1qtrKFvHXmqdWq5tZpeanSSz29J7mN42RMduraLejV2NxGpBarKjLSa27XRdBqsefDE0lJNA+VLD41T6FUzaPvz7KzpJ5av1fiWb5R/2qz+BU8aLJpSvtH9z/AM52V+r5tv6O9yf8+bYYl6qp7kvkRsPiV911xHymX6Z+y3+HvkmHaLbwzLlzZQeC+sI2p7i64H5hJirb4vPgwqK5wm0VSOfFLiln02tZxpy/Diov8C8rO8RLluanw8lqekzH8SrjykL7OvZ0Nv8ADpVqz35PjJRgn7f4Uu/rPrGrPAaecsyHq7dmzZOj2Pe82SArm5AAAAAAAAAAAAAANrodylYdpX06hL0ffn2a/wBJPK1+qPtKyNL7vicfwd55KpTuqMuvXi1FfmcSyaS2ErNw0ijVy2VsKqR9s6dxDP8ASUAKb4c+V63wrbwIDSYJ6BV6rvt74F5aF28BP2O67dV+hbk7T+HDVuL+dye/4UziXCHi9xCpQq3sp06inSnF0qC1oPNNZqCe7oMyt5tHhWvGa2NJ7+gj6jqzRc8IjLj1ETtMRKR1/Rl7svkVlecN5y+Hb2n7LW02/lWHZMK8duXblkclB4X6xGDUdxa8I8zCUlS6CuTgaeWG1Gua5u38i5w+HHs5xxLzeX6pUbiXCDi15SnRr3kp06q1ZxdKitZb8s1BNbukyIURv2Q1OEa0Z7mk+4jajqzVd8FjLjz8piJWBoHypYfGqfQqkbR9+fZc9JPLV+r8SzfKP+1WfwKnjRZNKV9o/uf+c7K/V8239He5P+fNsMS9VU9yXyI2HxK+664j5TL9M/Zb/D3yTDtFt4Zly5soPBfWEbU9xdcC8wks5ZJt8yb7isiN+xvVrdWJtPyXpolWWH4Rh7a21I2EGmsnr3lWmpNrpTrN/gXkdjllrTaZmfmgHlI2fnWNZLerijJ9DThKC/WfcHxWeARWTZX6vfduPR2sfDmW4ITZQAAAAAAAAAAAAAG10O5SsO0r6dQl6Pvz7Nf6SeVr9UfaUn4b7xW2JYTWbyVGSqt9ChWpyf6Zlk0laN5Z531tW/ooXtF9bqSt5r6Uu8D574c+V63w7bwIDSYJ6BV6rvt74F5aF3cBP2O67dV+hbk7T+HDVuL+dye/4fOX+t+9L5sy25IGPvx7wlNrBasdnMU95nrS6TpaV+FWdnpX9GXuy+R4rzhmzeHb2n7LW03/AJVh2TCvHbl45ZHJQeF+sRg1HcWvCPMQlJUugrj4HOTavaLv+xc4fDj2c44l5vL9Uvmm33xPV+7KNg8Svul1vBaq2cxT3md3SdPSsY4nZIdA+VLD41T6FUkaPvz7KbpJ5av1fiWb5R7/AOqs/gVPGiyaUr7R57H/AJzlfq+bb+js/olsMS9VU9yXyI2HxK+664j5TL9M/Zb/AA98kw7RbeGZcubKDwX1hG1PcXXAvMJDdU5Ti4R9KplSj71RqEf1kiBhjfJDbuJ5OppMk/8AzMfz2flcfDLiKsLC11d0byzXWoUdar/xR7y4c3Y/lB2fGYbCov8AYuaU37k4zpv9ZR7gKL0fqbWiFq69m7Z+juXa00b4r23gAAAAAAAAAAAAANrodylYdpX06hL0fiT7Nf6SeVr9UfaW48pNfxbL4dz4qZZNJXNo5e/tNpbVvvqFCr+M4Rk/mB868OfK9b4Vt4EBpME9Aq9V3298C8tC1+CHSexsbW5hdXdGjKV5Umo1KijJwdGglJR35Zxaz6mTtP4cNW4v53J7/hgaV3OilO0uY2n7O7iVKoqDhTrVJcc09VqbTSefO2ZlarHBsQ1vMlvW7rK/U4Nv1Q2/gnFJvHwcnOOUtrVWcWlzp/IhxzbHkiZpaI9J+yRaScJFnc4LHDYUbiNaNGyouU6dONLXoSpOe1VHLL+G8vN6C8337XLprNf0zzhW2F+sRg1HcWfCPMQlJUugpVofwmW+D207atbV5ylVr1FKnxeo41Mst8ky3wWiccbOecWxXx6u/WjbeZmP3hUVDejJfuyhYPFr7phQ9FexFNfm6Xg8OGdguLww+7trqrCc6dvUlOoqSjKerKnUhsUmlvkuckaSYi/b6KbpFjtbSxNY32tvPttKxJ8MWB3Pr7as8ti461o1Ml1ZTkWbSFRaY43b1sRr17KOrQqcTqRVNUl5tKEZ+Yt3nKXtMeTHF42lM0WtvpcnXry+cO11V4yhNrnhL5FZSvVyxE+rd9RmjPob3r86z9lkcMOl2H32GRp2t3TqzVehJxi3rasYyzeTS2bUW7ninsF9YRtT3V1wLzCcaL2nH39lT/quaU31xo51mu6mRNJG+RsHSHJ1dJ1fWYj8/hKPKUumoWNJbpSuar9sFCMfHItGipbprFX+j1Sa/wBdlQu10+YoV/8A5A+cMIqatRdZH1Mb0W/BcnU1MR6pOVTf3IAAAAAAAAAAAAAOI3FajOnWt5qFWhPjKbcVJa2TjtT2bpMz4MkY77yrOLaK2r0/UrPbE7x/Ext/y0mk2kd9iM4u+rOrKkpRhnTpw1VLJyyUIpbcl3FrExMbw5/kxXx2ml42mPk4hiWIOlGMLu54uCUYwVxVUYRW5RjrZJdSMc5axbaUuvD818XxaRv6x82tnSqzeclKTe9yebftbZ6+JT1Yo0eeeVJSDB6bjDasit1Fom3Y3bg2K2PBFbRtJiOHRrbd0lufT1MYc84+z5HEuE49XHWjsv6/3ar9zVOldxL/AOro17/t/Ub82TZ4VOEk29xiy6mtq7J+h4LlwZYvMt0QW0MK+w2FXbufSuf2mfFntj7Pkq9fwnDq5609lvWPy8LXCeLknnuMl9T1o22RNJwSMGTrxZtSI2B4XVrGqspL2dKZkx5LUneEXV6PFqqdTJH94a9YIk809xInVzMKWvR7HW0WraextYRySXQRJneWw0r1axVy1mfHqYiY2lqLnBIt5weWfNzL2E2mrmI2s1vVdHcd7zbFO2/y+X+zHeBy/qMn/WR6Ic9G8nys21hQdOOTIeW8WtvDY9Bp7YMXUs1+I4Rm9anks965vwJOHVbRtdScS4D1r/E0/Zvzj+zzwuynCeckes+atq9jHwrh2fBm3vDc16Out7TW2MotxlF9Ka3EPHkmk7w2PWaTHqsfw8n+37S0GLQuW1xtSpVUc1BznOpqp70s29Us8Wet4aLruF59LbaY3r8pj8+jbW2l2LQtnQhdTdDinQdOUKc4qi46jhlKLeWq8j38SsW6ssEaLLbF8Wsbx8/WEctJasojJG9ZedHfqZ6z+6X03mkymnsl0rHO9Yl2Pj2AAAAAAAAAAAAAA86lCMt6zPUWmOTDkwY8nbaHMKajuR8m0zze6Y60jasOdVdA3l9itfRyfHpyAAAAAAAAAAAAAAAAAAAHEop7z7vs+TET2S6xppbkJmZea4615Qx6mHU5PPVWfsMsZ7xG26Dk4Xpr263VjdkwjksugxTO87p1KxWNodj49gAAAAAAAAAAAAAAAAAAAAAAAAAAAAAAAAAAAAAAAAAAAAAAAAAAAAAAAAAAAAAAAAAAAAAAAAAAAAAAAAAAAAAAAAAAAAAAAAAAAAAAAAAAAAAAAAAAAAAAAAAAAAAAAAAAAAAAAAAAAAAAAAAAAAAAAAAAAAAAAAAAAAAAAAAAAAAAAAAAAAAAAAAAAAAAAAAAAAAAAAAAAAAAAAAAAAAAAAAAAAAAAAAAAAAAAAAAAAAAAAAAAAAAAAAAAAAAAAAAAAAAAAAAAAAA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2709" name="Picture 5" descr="C:\Users\arijit\Desktop\netflix-logo.png"/>
          <p:cNvPicPr>
            <a:picLocks noChangeAspect="1" noChangeArrowheads="1"/>
          </p:cNvPicPr>
          <p:nvPr/>
        </p:nvPicPr>
        <p:blipFill>
          <a:blip r:embed="rId8" cstate="print"/>
          <a:srcRect/>
          <a:stretch>
            <a:fillRect/>
          </a:stretch>
        </p:blipFill>
        <p:spPr bwMode="auto">
          <a:xfrm>
            <a:off x="6781799" y="3733800"/>
            <a:ext cx="2057401" cy="1352550"/>
          </a:xfrm>
          <a:prstGeom prst="rect">
            <a:avLst/>
          </a:prstGeom>
          <a:noFill/>
        </p:spPr>
      </p:pic>
      <p:sp>
        <p:nvSpPr>
          <p:cNvPr id="23" name="TextBox 22"/>
          <p:cNvSpPr txBox="1"/>
          <p:nvPr/>
        </p:nvSpPr>
        <p:spPr>
          <a:xfrm>
            <a:off x="6217596" y="6183868"/>
            <a:ext cx="2850204" cy="369332"/>
          </a:xfrm>
          <a:prstGeom prst="rect">
            <a:avLst/>
          </a:prstGeom>
          <a:noFill/>
        </p:spPr>
        <p:txBody>
          <a:bodyPr wrap="none" rtlCol="0">
            <a:spAutoFit/>
          </a:bodyPr>
          <a:lstStyle/>
          <a:p>
            <a:r>
              <a:rPr lang="en-US" b="1" dirty="0" smtClean="0">
                <a:solidFill>
                  <a:schemeClr val="tx2">
                    <a:lumMod val="75000"/>
                  </a:schemeClr>
                </a:solidFill>
              </a:rPr>
              <a:t>Graphs in Machine Learning</a:t>
            </a:r>
            <a:endParaRPr lang="en-US" b="1" dirty="0">
              <a:solidFill>
                <a:schemeClr val="tx2">
                  <a:lumMod val="75000"/>
                </a:schemeClr>
              </a:solidFill>
            </a:endParaRPr>
          </a:p>
        </p:txBody>
      </p:sp>
      <p:sp>
        <p:nvSpPr>
          <p:cNvPr id="25" name="Rounded Rectangular Callout 24"/>
          <p:cNvSpPr/>
          <p:nvPr/>
        </p:nvSpPr>
        <p:spPr>
          <a:xfrm>
            <a:off x="6553200" y="5181600"/>
            <a:ext cx="1752600" cy="841248"/>
          </a:xfrm>
          <a:prstGeom prst="wedgeRoundRectCallout">
            <a:avLst>
              <a:gd name="adj1" fmla="val -19934"/>
              <a:gd name="adj2" fmla="val -10197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100M Ratings, 480K Users, 17K Movies</a:t>
            </a:r>
            <a:endParaRPr lang="en-US" b="1" dirty="0">
              <a:solidFill>
                <a:schemeClr val="tx1"/>
              </a:solidFill>
            </a:endParaRPr>
          </a:p>
        </p:txBody>
      </p:sp>
      <p:sp>
        <p:nvSpPr>
          <p:cNvPr id="26" name="Rounded Rectangular Callout 25"/>
          <p:cNvSpPr/>
          <p:nvPr/>
        </p:nvSpPr>
        <p:spPr>
          <a:xfrm>
            <a:off x="762000" y="5102352"/>
            <a:ext cx="2209800" cy="841248"/>
          </a:xfrm>
          <a:prstGeom prst="wedgeRoundRectCallout">
            <a:avLst>
              <a:gd name="adj1" fmla="val 27175"/>
              <a:gd name="adj2" fmla="val -10532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31 billion RDF triples in 2011</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20</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graphicFrame>
        <p:nvGraphicFramePr>
          <p:cNvPr id="1026" name="Object 2"/>
          <p:cNvGraphicFramePr>
            <a:graphicFrameLocks noChangeAspect="1"/>
          </p:cNvGraphicFramePr>
          <p:nvPr/>
        </p:nvGraphicFramePr>
        <p:xfrm>
          <a:off x="4267200" y="1600200"/>
          <a:ext cx="4114800" cy="1143000"/>
        </p:xfrm>
        <a:graphic>
          <a:graphicData uri="http://schemas.openxmlformats.org/presentationml/2006/ole">
            <mc:AlternateContent xmlns:mc="http://schemas.openxmlformats.org/markup-compatibility/2006">
              <mc:Choice xmlns:v="urn:schemas-microsoft-com:vml" Requires="v">
                <p:oleObj spid="_x0000_s11295"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0020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Table 29"/>
          <p:cNvGraphicFramePr>
            <a:graphicFrameLocks noGrp="1"/>
          </p:cNvGraphicFramePr>
          <p:nvPr/>
        </p:nvGraphicFramePr>
        <p:xfrm>
          <a:off x="3048000" y="3505200"/>
          <a:ext cx="4724399" cy="1854200"/>
        </p:xfrm>
        <a:graphic>
          <a:graphicData uri="http://schemas.openxmlformats.org/drawingml/2006/table">
            <a:tbl>
              <a:tblPr firstRow="1" bandRow="1">
                <a:tableStyleId>{616DA210-FB5B-4158-B5E0-FEB733F419BA}</a:tableStyleId>
              </a:tblPr>
              <a:tblGrid>
                <a:gridCol w="824895"/>
                <a:gridCol w="974876"/>
                <a:gridCol w="974876"/>
                <a:gridCol w="974876"/>
                <a:gridCol w="974876"/>
              </a:tblGrid>
              <a:tr h="370840">
                <a:tc>
                  <a:txBody>
                    <a:bodyPr/>
                    <a:lstStyle/>
                    <a:p>
                      <a:pPr algn="ctr"/>
                      <a:endParaRPr lang="en-US" dirty="0"/>
                    </a:p>
                  </a:txBody>
                  <a:tcPr/>
                </a:tc>
                <a:tc>
                  <a:txBody>
                    <a:bodyPr/>
                    <a:lstStyle/>
                    <a:p>
                      <a:pPr algn="ctr"/>
                      <a:r>
                        <a:rPr lang="en-US" dirty="0" smtClean="0"/>
                        <a:t>K=0</a:t>
                      </a:r>
                      <a:endParaRPr lang="en-US" dirty="0"/>
                    </a:p>
                  </a:txBody>
                  <a:tcPr/>
                </a:tc>
                <a:tc>
                  <a:txBody>
                    <a:bodyPr/>
                    <a:lstStyle/>
                    <a:p>
                      <a:pPr algn="ctr"/>
                      <a:r>
                        <a:rPr lang="en-US" dirty="0" smtClean="0"/>
                        <a:t>K=1</a:t>
                      </a:r>
                      <a:endParaRPr lang="en-US" dirty="0"/>
                    </a:p>
                  </a:txBody>
                  <a:tcPr/>
                </a:tc>
                <a:tc>
                  <a:txBody>
                    <a:bodyPr/>
                    <a:lstStyle/>
                    <a:p>
                      <a:pPr algn="ctr"/>
                      <a:r>
                        <a:rPr lang="en-US" dirty="0" smtClean="0"/>
                        <a:t>K=2</a:t>
                      </a:r>
                      <a:endParaRPr lang="en-US" dirty="0"/>
                    </a:p>
                  </a:txBody>
                  <a:tcPr/>
                </a:tc>
                <a:tc>
                  <a:txBody>
                    <a:bodyPr/>
                    <a:lstStyle/>
                    <a:p>
                      <a:pPr algn="ctr"/>
                      <a:r>
                        <a:rPr lang="en-US" dirty="0" smtClean="0"/>
                        <a:t>K=3</a:t>
                      </a:r>
                      <a:endParaRPr lang="en-US" dirty="0"/>
                    </a:p>
                  </a:txBody>
                  <a:tcPr/>
                </a:tc>
              </a:tr>
              <a:tr h="370840">
                <a:tc>
                  <a:txBody>
                    <a:bodyPr/>
                    <a:lstStyle/>
                    <a:p>
                      <a:pPr algn="ctr"/>
                      <a:r>
                        <a:rPr lang="en-US" b="1" dirty="0" smtClean="0"/>
                        <a:t>PR(V</a:t>
                      </a:r>
                      <a:r>
                        <a:rPr lang="en-US" b="1" baseline="-25000" dirty="0" smtClean="0"/>
                        <a:t>1</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0.37</a:t>
                      </a:r>
                      <a:endParaRPr lang="en-US" sz="24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0.43</a:t>
                      </a:r>
                      <a:endParaRPr lang="en-US" sz="24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0.35</a:t>
                      </a:r>
                      <a:endParaRPr lang="en-US" sz="1800" b="1" dirty="0">
                        <a:solidFill>
                          <a:schemeClr val="tx1"/>
                        </a:solidFill>
                      </a:endParaRPr>
                    </a:p>
                  </a:txBody>
                  <a:tcPr/>
                </a:tc>
              </a:tr>
              <a:tr h="370840">
                <a:tc>
                  <a:txBody>
                    <a:bodyPr/>
                    <a:lstStyle/>
                    <a:p>
                      <a:pPr algn="ctr"/>
                      <a:r>
                        <a:rPr lang="en-US" b="1" dirty="0" smtClean="0"/>
                        <a:t>PR(V</a:t>
                      </a:r>
                      <a:r>
                        <a:rPr lang="en-US" b="1" baseline="-25000" dirty="0" smtClean="0"/>
                        <a:t>2</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0.08</a:t>
                      </a:r>
                      <a:endParaRPr lang="en-US" b="1" dirty="0"/>
                    </a:p>
                  </a:txBody>
                  <a:tcPr/>
                </a:tc>
                <a:tc>
                  <a:txBody>
                    <a:bodyPr/>
                    <a:lstStyle/>
                    <a:p>
                      <a:pPr algn="ctr"/>
                      <a:r>
                        <a:rPr lang="en-US" b="1" dirty="0" smtClean="0"/>
                        <a:t>0.12</a:t>
                      </a:r>
                      <a:endParaRPr lang="en-US" b="1" dirty="0"/>
                    </a:p>
                  </a:txBody>
                  <a:tcPr/>
                </a:tc>
                <a:tc>
                  <a:txBody>
                    <a:bodyPr/>
                    <a:lstStyle/>
                    <a:p>
                      <a:pPr algn="ctr"/>
                      <a:r>
                        <a:rPr lang="en-US" b="1" dirty="0" smtClean="0"/>
                        <a:t>0.14</a:t>
                      </a:r>
                      <a:endParaRPr lang="en-US" b="1" dirty="0"/>
                    </a:p>
                  </a:txBody>
                  <a:tcPr/>
                </a:tc>
              </a:tr>
              <a:tr h="370840">
                <a:tc>
                  <a:txBody>
                    <a:bodyPr/>
                    <a:lstStyle/>
                    <a:p>
                      <a:pPr algn="ctr"/>
                      <a:r>
                        <a:rPr lang="en-US" b="1" dirty="0" smtClean="0"/>
                        <a:t>PR(V</a:t>
                      </a:r>
                      <a:r>
                        <a:rPr lang="en-US" b="1" baseline="-25000" dirty="0" smtClean="0"/>
                        <a:t>3</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0.33</a:t>
                      </a:r>
                      <a:endParaRPr lang="en-US" b="1" dirty="0"/>
                    </a:p>
                  </a:txBody>
                  <a:tcPr/>
                </a:tc>
                <a:tc>
                  <a:txBody>
                    <a:bodyPr/>
                    <a:lstStyle/>
                    <a:p>
                      <a:pPr algn="ctr"/>
                      <a:r>
                        <a:rPr lang="en-US" b="1" dirty="0" smtClean="0"/>
                        <a:t>0.27</a:t>
                      </a:r>
                      <a:endParaRPr lang="en-US" b="1" dirty="0"/>
                    </a:p>
                  </a:txBody>
                  <a:tcPr/>
                </a:tc>
                <a:tc>
                  <a:txBody>
                    <a:bodyPr/>
                    <a:lstStyle/>
                    <a:p>
                      <a:pPr algn="ctr"/>
                      <a:r>
                        <a:rPr lang="en-US" b="1" dirty="0" smtClean="0"/>
                        <a:t>0.29</a:t>
                      </a:r>
                      <a:endParaRPr lang="en-US" b="1" dirty="0"/>
                    </a:p>
                  </a:txBody>
                  <a:tcPr/>
                </a:tc>
              </a:tr>
              <a:tr h="370840">
                <a:tc>
                  <a:txBody>
                    <a:bodyPr/>
                    <a:lstStyle/>
                    <a:p>
                      <a:pPr algn="ctr"/>
                      <a:r>
                        <a:rPr lang="en-US" b="1" dirty="0" smtClean="0"/>
                        <a:t>PR(V</a:t>
                      </a:r>
                      <a:r>
                        <a:rPr lang="en-US" b="1" baseline="-25000" dirty="0" smtClean="0"/>
                        <a:t>4</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0.20</a:t>
                      </a:r>
                      <a:endParaRPr lang="en-US" b="1" dirty="0"/>
                    </a:p>
                  </a:txBody>
                  <a:tcPr/>
                </a:tc>
                <a:tc>
                  <a:txBody>
                    <a:bodyPr/>
                    <a:lstStyle/>
                    <a:p>
                      <a:pPr algn="ctr"/>
                      <a:r>
                        <a:rPr lang="en-US" b="1" dirty="0" smtClean="0"/>
                        <a:t>0.16</a:t>
                      </a:r>
                      <a:endParaRPr lang="en-US" b="1" dirty="0"/>
                    </a:p>
                  </a:txBody>
                  <a:tcPr/>
                </a:tc>
                <a:tc>
                  <a:txBody>
                    <a:bodyPr/>
                    <a:lstStyle/>
                    <a:p>
                      <a:pPr algn="ctr"/>
                      <a:r>
                        <a:rPr lang="en-US" b="1" dirty="0" smtClean="0"/>
                        <a:t>0.20</a:t>
                      </a:r>
                      <a:endParaRPr lang="en-US" b="1" dirty="0"/>
                    </a:p>
                  </a:txBody>
                  <a:tcPr/>
                </a:tc>
              </a:tr>
            </a:tbl>
          </a:graphicData>
        </a:graphic>
      </p:graphicFrame>
      <p:sp>
        <p:nvSpPr>
          <p:cNvPr id="32" name="Oval 31"/>
          <p:cNvSpPr/>
          <p:nvPr/>
        </p:nvSpPr>
        <p:spPr>
          <a:xfrm>
            <a:off x="228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33" name="Oval 32"/>
          <p:cNvSpPr/>
          <p:nvPr/>
        </p:nvSpPr>
        <p:spPr>
          <a:xfrm>
            <a:off x="228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34" name="Oval 33"/>
          <p:cNvSpPr/>
          <p:nvPr/>
        </p:nvSpPr>
        <p:spPr>
          <a:xfrm>
            <a:off x="1752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35" name="Oval 34"/>
          <p:cNvSpPr/>
          <p:nvPr/>
        </p:nvSpPr>
        <p:spPr>
          <a:xfrm>
            <a:off x="1752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36" name="Freeform 35"/>
          <p:cNvSpPr/>
          <p:nvPr/>
        </p:nvSpPr>
        <p:spPr>
          <a:xfrm>
            <a:off x="685799" y="15240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895643" y="20327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572086" y="23985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867508" y="22437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754966" y="23282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11237" y="23563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895643" y="3467685"/>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133600" y="23750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5562600" y="2819400"/>
            <a:ext cx="3048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Iterative Batch Processing</a:t>
            </a:r>
            <a:endParaRPr lang="en-US" sz="2000" b="1" dirty="0"/>
          </a:p>
        </p:txBody>
      </p:sp>
      <p:sp>
        <p:nvSpPr>
          <p:cNvPr id="2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3800" b="1" dirty="0" smtClean="0"/>
              <a:t>Open Problem: Shared Memory vs. Cluster Computing </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Content Placeholder 2"/>
          <p:cNvSpPr txBox="1">
            <a:spLocks noChangeArrowheads="1"/>
          </p:cNvSpPr>
          <p:nvPr/>
        </p:nvSpPr>
        <p:spPr>
          <a:xfrm>
            <a:off x="304800" y="5825945"/>
            <a:ext cx="74676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t>A single multicore supports more than a terabyte of memory </a:t>
            </a:r>
            <a:r>
              <a:rPr lang="en-US" altLang="zh-CN" sz="2000" dirty="0" smtClean="0">
                <a:sym typeface="Wingdings" pitchFamily="2" charset="2"/>
              </a:rPr>
              <a:t> can easily fits today’s big-graphs with tens or even hundreds of billions of edges</a:t>
            </a:r>
            <a:endParaRPr lang="en-US" altLang="zh-CN" dirty="0" smtClean="0">
              <a:solidFill>
                <a:schemeClr val="tx1">
                  <a:lumMod val="95000"/>
                  <a:lumOff val="5000"/>
                </a:schemeClr>
              </a:solidFill>
            </a:endParaRPr>
          </a:p>
          <a:p>
            <a:pPr marL="854075" lvl="1" indent="-396875" defTabSz="914363">
              <a:lnSpc>
                <a:spcPct val="90000"/>
              </a:lnSpc>
              <a:spcBef>
                <a:spcPct val="20000"/>
              </a:spcBef>
              <a:buFont typeface="Wingdings" pitchFamily="2" charset="2"/>
              <a:buChar char="q"/>
              <a:defRPr/>
            </a:pPr>
            <a:endParaRPr lang="en-US" altLang="zh-CN" dirty="0" smtClean="0">
              <a:solidFill>
                <a:schemeClr val="tx1">
                  <a:lumMod val="95000"/>
                  <a:lumOff val="5000"/>
                </a:schemeClr>
              </a:solidFill>
            </a:endParaRPr>
          </a:p>
        </p:txBody>
      </p:sp>
      <p:sp>
        <p:nvSpPr>
          <p:cNvPr id="9" name="Content Placeholder 2"/>
          <p:cNvSpPr txBox="1">
            <a:spLocks noChangeArrowheads="1"/>
          </p:cNvSpPr>
          <p:nvPr/>
        </p:nvSpPr>
        <p:spPr>
          <a:xfrm>
            <a:off x="304800" y="4876800"/>
            <a:ext cx="7924800" cy="422455"/>
          </a:xfrm>
          <a:prstGeom prst="rect">
            <a:avLst/>
          </a:prstGeom>
        </p:spPr>
        <p:txBody>
          <a:bodyPr/>
          <a:lstStyle/>
          <a:p>
            <a:endParaRPr lang="en-US" altLang="zh-CN" dirty="0" smtClean="0">
              <a:solidFill>
                <a:schemeClr val="tx1">
                  <a:lumMod val="95000"/>
                  <a:lumOff val="5000"/>
                </a:schemeClr>
              </a:solidFill>
            </a:endParaRPr>
          </a:p>
        </p:txBody>
      </p:sp>
      <p:sp>
        <p:nvSpPr>
          <p:cNvPr id="10" name="Content Placeholder 2"/>
          <p:cNvSpPr txBox="1">
            <a:spLocks noChangeArrowheads="1"/>
          </p:cNvSpPr>
          <p:nvPr/>
        </p:nvSpPr>
        <p:spPr>
          <a:xfrm>
            <a:off x="304800" y="3311345"/>
            <a:ext cx="7924800" cy="422455"/>
          </a:xfrm>
          <a:prstGeom prst="rect">
            <a:avLst/>
          </a:prstGeom>
        </p:spPr>
        <p:txBody>
          <a:bodyPr/>
          <a:lstStyle/>
          <a:p>
            <a:pPr marL="396875" indent="-396875" defTabSz="914363">
              <a:lnSpc>
                <a:spcPct val="90000"/>
              </a:lnSpc>
              <a:spcBef>
                <a:spcPct val="20000"/>
              </a:spcBef>
              <a:buBlip>
                <a:blip r:embed="rId5"/>
              </a:buBlip>
              <a:defRPr/>
            </a:pPr>
            <a:r>
              <a:rPr lang="en-US" altLang="zh-CN" dirty="0" smtClean="0">
                <a:solidFill>
                  <a:schemeClr val="tx1">
                    <a:lumMod val="95000"/>
                    <a:lumOff val="5000"/>
                  </a:schemeClr>
                </a:solidFill>
              </a:rPr>
              <a:t>Communication costs are much cheaper in shared memory machines</a:t>
            </a:r>
          </a:p>
        </p:txBody>
      </p:sp>
      <p:sp>
        <p:nvSpPr>
          <p:cNvPr id="11" name="Content Placeholder 2"/>
          <p:cNvSpPr txBox="1">
            <a:spLocks noChangeArrowheads="1"/>
          </p:cNvSpPr>
          <p:nvPr/>
        </p:nvSpPr>
        <p:spPr>
          <a:xfrm>
            <a:off x="304800" y="2743200"/>
            <a:ext cx="7924800" cy="422455"/>
          </a:xfrm>
          <a:prstGeom prst="rect">
            <a:avLst/>
          </a:prstGeom>
        </p:spPr>
        <p:txBody>
          <a:bodyPr/>
          <a:lstStyle/>
          <a:p>
            <a:pPr marL="396875" indent="-396875" defTabSz="914363">
              <a:lnSpc>
                <a:spcPct val="90000"/>
              </a:lnSpc>
              <a:spcBef>
                <a:spcPct val="20000"/>
              </a:spcBef>
              <a:buBlip>
                <a:blip r:embed="rId5"/>
              </a:buBlip>
              <a:defRPr/>
            </a:pPr>
            <a:r>
              <a:rPr lang="en-US" altLang="zh-CN" dirty="0" smtClean="0">
                <a:solidFill>
                  <a:schemeClr val="tx1">
                    <a:lumMod val="95000"/>
                    <a:lumOff val="5000"/>
                  </a:schemeClr>
                </a:solidFill>
              </a:rPr>
              <a:t>Shared memory algorithms simpler than their distributed counterparts</a:t>
            </a:r>
          </a:p>
        </p:txBody>
      </p:sp>
      <p:sp>
        <p:nvSpPr>
          <p:cNvPr id="13" name="Content Placeholder 2"/>
          <p:cNvSpPr txBox="1">
            <a:spLocks noChangeArrowheads="1"/>
          </p:cNvSpPr>
          <p:nvPr/>
        </p:nvSpPr>
        <p:spPr>
          <a:xfrm>
            <a:off x="304800" y="3886200"/>
            <a:ext cx="7467600" cy="422455"/>
          </a:xfrm>
          <a:prstGeom prst="rect">
            <a:avLst/>
          </a:prstGeom>
        </p:spPr>
        <p:txBody>
          <a:bodyPr/>
          <a:lstStyle/>
          <a:p>
            <a:pPr marL="396875" indent="-396875" defTabSz="914363">
              <a:lnSpc>
                <a:spcPct val="90000"/>
              </a:lnSpc>
              <a:spcBef>
                <a:spcPct val="20000"/>
              </a:spcBef>
              <a:buBlip>
                <a:blip r:embed="rId5"/>
              </a:buBlip>
              <a:defRPr/>
            </a:pPr>
            <a:r>
              <a:rPr lang="en-US" altLang="zh-CN" dirty="0" smtClean="0">
                <a:solidFill>
                  <a:schemeClr val="tx1">
                    <a:lumMod val="95000"/>
                    <a:lumOff val="5000"/>
                  </a:schemeClr>
                </a:solidFill>
              </a:rPr>
              <a:t>Distributed memory approaches suffer from poor load balancing due to power law degree distribution</a:t>
            </a:r>
          </a:p>
          <a:p>
            <a:pPr marL="396875" indent="-396875" defTabSz="914363">
              <a:lnSpc>
                <a:spcPct val="90000"/>
              </a:lnSpc>
              <a:spcBef>
                <a:spcPct val="20000"/>
              </a:spcBef>
              <a:buBlip>
                <a:blip r:embed="rId5"/>
              </a:buBlip>
              <a:defRPr/>
            </a:pPr>
            <a:endParaRPr lang="en-US" altLang="zh-CN" dirty="0" smtClean="0">
              <a:solidFill>
                <a:schemeClr val="tx1">
                  <a:lumMod val="95000"/>
                  <a:lumOff val="5000"/>
                </a:schemeClr>
              </a:solidFill>
            </a:endParaRPr>
          </a:p>
          <a:p>
            <a:pPr marL="396875" indent="-396875" defTabSz="914363">
              <a:lnSpc>
                <a:spcPct val="90000"/>
              </a:lnSpc>
              <a:spcBef>
                <a:spcPct val="20000"/>
              </a:spcBef>
              <a:buBlip>
                <a:blip r:embed="rId5"/>
              </a:buBlip>
              <a:defRPr/>
            </a:pPr>
            <a:r>
              <a:rPr lang="en-US" altLang="zh-CN" dirty="0" smtClean="0">
                <a:solidFill>
                  <a:schemeClr val="tx1">
                    <a:lumMod val="95000"/>
                    <a:lumOff val="5000"/>
                  </a:schemeClr>
                </a:solidFill>
              </a:rPr>
              <a:t>Shared memory machines often has limited computing power, memory and disk capacity, and I/O bandwidth compared to distributed memory clusters </a:t>
            </a:r>
            <a:r>
              <a:rPr lang="en-US" altLang="zh-CN" dirty="0" smtClean="0">
                <a:solidFill>
                  <a:schemeClr val="tx1">
                    <a:lumMod val="95000"/>
                    <a:lumOff val="5000"/>
                  </a:schemeClr>
                </a:solidFill>
                <a:sym typeface="Wingdings" pitchFamily="2" charset="2"/>
              </a:rPr>
              <a:t> not scalable for very large datasets</a:t>
            </a:r>
            <a:endParaRPr lang="en-US" altLang="zh-CN" dirty="0" smtClean="0">
              <a:solidFill>
                <a:schemeClr val="tx1">
                  <a:lumMod val="95000"/>
                  <a:lumOff val="5000"/>
                </a:schemeClr>
              </a:solidFill>
            </a:endParaRPr>
          </a:p>
          <a:p>
            <a:pPr marL="396875" indent="-396875" defTabSz="914363">
              <a:lnSpc>
                <a:spcPct val="90000"/>
              </a:lnSpc>
              <a:spcBef>
                <a:spcPct val="20000"/>
              </a:spcBef>
              <a:buBlip>
                <a:blip r:embed="rId5"/>
              </a:buBlip>
              <a:defRPr/>
            </a:pPr>
            <a:endParaRPr lang="en-US" altLang="zh-CN" dirty="0" smtClean="0">
              <a:solidFill>
                <a:schemeClr val="tx1">
                  <a:lumMod val="95000"/>
                  <a:lumOff val="5000"/>
                </a:schemeClr>
              </a:solidFill>
            </a:endParaRPr>
          </a:p>
        </p:txBody>
      </p:sp>
      <p:sp>
        <p:nvSpPr>
          <p:cNvPr id="14" name="Content Placeholder 2"/>
          <p:cNvSpPr txBox="1">
            <a:spLocks noChangeArrowheads="1"/>
          </p:cNvSpPr>
          <p:nvPr/>
        </p:nvSpPr>
        <p:spPr>
          <a:xfrm>
            <a:off x="304800" y="1524000"/>
            <a:ext cx="7467600" cy="422455"/>
          </a:xfrm>
          <a:prstGeom prst="rect">
            <a:avLst/>
          </a:prstGeom>
        </p:spPr>
        <p:txBody>
          <a:bodyPr/>
          <a:lstStyle/>
          <a:p>
            <a:pPr marL="396875" indent="-396875" defTabSz="914363">
              <a:lnSpc>
                <a:spcPct val="90000"/>
              </a:lnSpc>
              <a:spcBef>
                <a:spcPct val="20000"/>
              </a:spcBef>
              <a:buBlip>
                <a:blip r:embed="rId5"/>
              </a:buBlip>
              <a:defRPr/>
            </a:pPr>
            <a:r>
              <a:rPr lang="en-US" altLang="zh-CN" dirty="0" smtClean="0">
                <a:solidFill>
                  <a:schemeClr val="tx1">
                    <a:lumMod val="95000"/>
                    <a:lumOff val="5000"/>
                  </a:schemeClr>
                </a:solidFill>
              </a:rPr>
              <a:t>A highly multithreaded system—with shared memory programming —is efficient in supporting a large number of irregular data accesses across the memory space </a:t>
            </a:r>
            <a:r>
              <a:rPr lang="en-US" altLang="zh-CN" dirty="0" smtClean="0">
                <a:solidFill>
                  <a:schemeClr val="tx1">
                    <a:lumMod val="95000"/>
                    <a:lumOff val="5000"/>
                  </a:schemeClr>
                </a:solidFill>
                <a:sym typeface="Wingdings" pitchFamily="2" charset="2"/>
              </a:rPr>
              <a:t> orders of magnitude faster than cluster computing for graph data</a:t>
            </a:r>
            <a:endParaRPr lang="en-US" altLang="zh-CN" dirty="0" smtClean="0">
              <a:solidFill>
                <a:schemeClr val="tx1">
                  <a:lumMod val="95000"/>
                  <a:lumOff val="5000"/>
                </a:schemeClr>
              </a:solidFill>
            </a:endParaRPr>
          </a:p>
          <a:p>
            <a:pPr marL="396875" indent="-396875" defTabSz="914363">
              <a:lnSpc>
                <a:spcPct val="90000"/>
              </a:lnSpc>
              <a:spcBef>
                <a:spcPct val="20000"/>
              </a:spcBef>
              <a:defRPr/>
            </a:pPr>
            <a:r>
              <a:rPr lang="en-US" dirty="0" smtClean="0"/>
              <a:t> </a:t>
            </a:r>
            <a:endParaRPr lang="en-US" altLang="zh-CN" dirty="0" smtClean="0">
              <a:solidFill>
                <a:schemeClr val="tx1">
                  <a:lumMod val="95000"/>
                  <a:lumOff val="5000"/>
                </a:schemeClr>
              </a:solidFill>
            </a:endParaRPr>
          </a:p>
        </p:txBody>
      </p:sp>
      <p:pic>
        <p:nvPicPr>
          <p:cNvPr id="15"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229600" y="1600200"/>
            <a:ext cx="609600" cy="533401"/>
          </a:xfrm>
          <a:prstGeom prst="rect">
            <a:avLst/>
          </a:prstGeom>
          <a:noFill/>
        </p:spPr>
      </p:pic>
      <p:pic>
        <p:nvPicPr>
          <p:cNvPr id="16"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229600" y="2514600"/>
            <a:ext cx="609600" cy="533401"/>
          </a:xfrm>
          <a:prstGeom prst="rect">
            <a:avLst/>
          </a:prstGeom>
          <a:noFill/>
        </p:spPr>
      </p:pic>
      <p:pic>
        <p:nvPicPr>
          <p:cNvPr id="17"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229600" y="3200400"/>
            <a:ext cx="609600" cy="533401"/>
          </a:xfrm>
          <a:prstGeom prst="rect">
            <a:avLst/>
          </a:prstGeom>
          <a:noFill/>
        </p:spPr>
      </p:pic>
      <p:pic>
        <p:nvPicPr>
          <p:cNvPr id="18"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229600" y="3886200"/>
            <a:ext cx="609600" cy="533401"/>
          </a:xfrm>
          <a:prstGeom prst="rect">
            <a:avLst/>
          </a:prstGeom>
          <a:noFill/>
        </p:spPr>
      </p:pic>
      <p:pic>
        <p:nvPicPr>
          <p:cNvPr id="20"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229600" y="5791199"/>
            <a:ext cx="609600" cy="533401"/>
          </a:xfrm>
          <a:prstGeom prst="rect">
            <a:avLst/>
          </a:prstGeom>
          <a:noFill/>
        </p:spPr>
      </p:pic>
      <p:pic>
        <p:nvPicPr>
          <p:cNvPr id="256002" name="Picture 2" descr="http://www.greggkemp.com/wp-content/uploads/2013/03/sad_smiley_face_sticker-p217532497186757861b2o35_400.jpg"/>
          <p:cNvPicPr>
            <a:picLocks noChangeAspect="1" noChangeArrowheads="1"/>
          </p:cNvPicPr>
          <p:nvPr/>
        </p:nvPicPr>
        <p:blipFill>
          <a:blip r:embed="rId7" cstate="print"/>
          <a:srcRect/>
          <a:stretch>
            <a:fillRect/>
          </a:stretch>
        </p:blipFill>
        <p:spPr bwMode="auto">
          <a:xfrm>
            <a:off x="8001000" y="4724400"/>
            <a:ext cx="1066800" cy="762000"/>
          </a:xfrm>
          <a:prstGeom prst="rect">
            <a:avLst/>
          </a:prstGeom>
          <a:noFill/>
        </p:spPr>
      </p:pic>
      <p:sp>
        <p:nvSpPr>
          <p:cNvPr id="2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3800" b="1" dirty="0" smtClean="0"/>
              <a:t>Open Problem: Shared Memory vs. Cluster Computing </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304800" y="4876800"/>
            <a:ext cx="7924800" cy="422455"/>
          </a:xfrm>
          <a:prstGeom prst="rect">
            <a:avLst/>
          </a:prstGeom>
        </p:spPr>
        <p:txBody>
          <a:bodyPr/>
          <a:lstStyle/>
          <a:p>
            <a:endParaRPr lang="en-US" altLang="zh-CN" dirty="0" smtClean="0">
              <a:solidFill>
                <a:schemeClr val="tx1">
                  <a:lumMod val="95000"/>
                  <a:lumOff val="5000"/>
                </a:schemeClr>
              </a:solidFill>
            </a:endParaRPr>
          </a:p>
        </p:txBody>
      </p:sp>
      <p:sp>
        <p:nvSpPr>
          <p:cNvPr id="14" name="Content Placeholder 2"/>
          <p:cNvSpPr txBox="1">
            <a:spLocks noChangeArrowheads="1"/>
          </p:cNvSpPr>
          <p:nvPr/>
        </p:nvSpPr>
        <p:spPr>
          <a:xfrm>
            <a:off x="381000" y="3276600"/>
            <a:ext cx="7924800" cy="422455"/>
          </a:xfrm>
          <a:prstGeom prst="rect">
            <a:avLst/>
          </a:prstGeom>
        </p:spPr>
        <p:txBody>
          <a:bodyPr/>
          <a:lstStyle/>
          <a:p>
            <a:pPr marL="396875" indent="-396875" defTabSz="914363">
              <a:lnSpc>
                <a:spcPct val="90000"/>
              </a:lnSpc>
              <a:spcBef>
                <a:spcPct val="20000"/>
              </a:spcBef>
              <a:buBlip>
                <a:blip r:embed="rId5"/>
              </a:buBlip>
              <a:defRPr/>
            </a:pPr>
            <a:r>
              <a:rPr lang="en-US" dirty="0" smtClean="0"/>
              <a:t> </a:t>
            </a:r>
            <a:r>
              <a:rPr lang="en-US" dirty="0" err="1" smtClean="0"/>
              <a:t>Threadstorm</a:t>
            </a:r>
            <a:r>
              <a:rPr lang="en-US" dirty="0" smtClean="0"/>
              <a:t> processor , Cray XMT – Hardware multithreading systems </a:t>
            </a:r>
          </a:p>
          <a:p>
            <a:pPr marL="854075" lvl="1" indent="-396875" defTabSz="914363">
              <a:lnSpc>
                <a:spcPct val="90000"/>
              </a:lnSpc>
              <a:spcBef>
                <a:spcPct val="20000"/>
              </a:spcBef>
              <a:buFont typeface="Wingdings" pitchFamily="2" charset="2"/>
              <a:buChar char="q"/>
              <a:defRPr/>
            </a:pPr>
            <a:r>
              <a:rPr lang="en-US" dirty="0" smtClean="0">
                <a:sym typeface="Wingdings" pitchFamily="2" charset="2"/>
              </a:rPr>
              <a:t>With enough concurrency, we can tolerate long latencies </a:t>
            </a:r>
            <a:endParaRPr lang="en-US" altLang="zh-CN" dirty="0" smtClean="0">
              <a:solidFill>
                <a:schemeClr val="tx1">
                  <a:lumMod val="95000"/>
                  <a:lumOff val="5000"/>
                </a:schemeClr>
              </a:solidFill>
            </a:endParaRPr>
          </a:p>
          <a:p>
            <a:pPr marL="396875" indent="-396875" defTabSz="914363">
              <a:lnSpc>
                <a:spcPct val="90000"/>
              </a:lnSpc>
              <a:spcBef>
                <a:spcPct val="20000"/>
              </a:spcBef>
              <a:defRPr/>
            </a:pPr>
            <a:r>
              <a:rPr lang="en-US" dirty="0" smtClean="0"/>
              <a:t> </a:t>
            </a:r>
            <a:endParaRPr lang="en-US" altLang="zh-CN" dirty="0" smtClean="0">
              <a:solidFill>
                <a:schemeClr val="tx1">
                  <a:lumMod val="95000"/>
                  <a:lumOff val="5000"/>
                </a:schemeClr>
              </a:solidFill>
            </a:endParaRPr>
          </a:p>
        </p:txBody>
      </p:sp>
      <p:sp>
        <p:nvSpPr>
          <p:cNvPr id="16" name="TextBox 15"/>
          <p:cNvSpPr txBox="1"/>
          <p:nvPr/>
        </p:nvSpPr>
        <p:spPr>
          <a:xfrm>
            <a:off x="533400" y="1686580"/>
            <a:ext cx="7391400" cy="1107996"/>
          </a:xfrm>
          <a:prstGeom prst="rect">
            <a:avLst/>
          </a:prstGeom>
          <a:solidFill>
            <a:schemeClr val="tx2">
              <a:lumMod val="60000"/>
              <a:lumOff val="40000"/>
            </a:schemeClr>
          </a:solidFill>
          <a:ln>
            <a:solidFill>
              <a:schemeClr val="tx1"/>
            </a:solidFill>
          </a:ln>
        </p:spPr>
        <p:txBody>
          <a:bodyPr wrap="square" rtlCol="0">
            <a:spAutoFit/>
          </a:bodyPr>
          <a:lstStyle/>
          <a:p>
            <a:r>
              <a:rPr lang="en-US" sz="2400" dirty="0" smtClean="0">
                <a:solidFill>
                  <a:schemeClr val="bg1"/>
                </a:solidFill>
              </a:rPr>
              <a:t> For online graph queries, is shared-memory a better approach than cluster computing? </a:t>
            </a:r>
            <a:r>
              <a:rPr lang="en-US" dirty="0" smtClean="0">
                <a:solidFill>
                  <a:schemeClr val="bg1"/>
                </a:solidFill>
              </a:rPr>
              <a:t>[P. Gupta et. al., WWW ‘13; J. Shun et. al., </a:t>
            </a:r>
            <a:r>
              <a:rPr lang="en-US" dirty="0" err="1" smtClean="0">
                <a:solidFill>
                  <a:schemeClr val="bg1"/>
                </a:solidFill>
              </a:rPr>
              <a:t>PPoPP</a:t>
            </a:r>
            <a:r>
              <a:rPr lang="en-US" dirty="0" smtClean="0">
                <a:solidFill>
                  <a:schemeClr val="bg1"/>
                </a:solidFill>
              </a:rPr>
              <a:t> ‘13]</a:t>
            </a:r>
            <a:endParaRPr lang="en-US" dirty="0"/>
          </a:p>
        </p:txBody>
      </p:sp>
      <p:sp>
        <p:nvSpPr>
          <p:cNvPr id="17" name="Content Placeholder 2"/>
          <p:cNvSpPr txBox="1">
            <a:spLocks noChangeArrowheads="1"/>
          </p:cNvSpPr>
          <p:nvPr/>
        </p:nvSpPr>
        <p:spPr>
          <a:xfrm>
            <a:off x="381000" y="4378145"/>
            <a:ext cx="7924800" cy="422455"/>
          </a:xfrm>
          <a:prstGeom prst="rect">
            <a:avLst/>
          </a:prstGeom>
        </p:spPr>
        <p:txBody>
          <a:bodyPr/>
          <a:lstStyle/>
          <a:p>
            <a:pPr marL="396875" indent="-396875" defTabSz="914363">
              <a:lnSpc>
                <a:spcPct val="90000"/>
              </a:lnSpc>
              <a:spcBef>
                <a:spcPct val="20000"/>
              </a:spcBef>
              <a:buBlip>
                <a:blip r:embed="rId5"/>
              </a:buBlip>
              <a:defRPr/>
            </a:pPr>
            <a:r>
              <a:rPr lang="en-US" dirty="0" smtClean="0"/>
              <a:t> Hybrid Approaches: </a:t>
            </a:r>
          </a:p>
          <a:p>
            <a:pPr marL="396875" indent="-396875" defTabSz="914363">
              <a:lnSpc>
                <a:spcPct val="90000"/>
              </a:lnSpc>
              <a:spcBef>
                <a:spcPct val="20000"/>
              </a:spcBef>
              <a:buBlip>
                <a:blip r:embed="rId5"/>
              </a:buBlip>
              <a:defRPr/>
            </a:pPr>
            <a:endParaRPr lang="en-US" sz="1000" dirty="0" smtClean="0"/>
          </a:p>
          <a:p>
            <a:pPr marL="854075" lvl="1" indent="-396875" defTabSz="914363">
              <a:lnSpc>
                <a:spcPct val="90000"/>
              </a:lnSpc>
              <a:spcBef>
                <a:spcPct val="20000"/>
              </a:spcBef>
              <a:buFont typeface="Wingdings" pitchFamily="2" charset="2"/>
              <a:buChar char="q"/>
              <a:defRPr/>
            </a:pPr>
            <a:r>
              <a:rPr lang="en-US" dirty="0" smtClean="0">
                <a:sym typeface="Wingdings" pitchFamily="2" charset="2"/>
              </a:rPr>
              <a:t>Crunching Large Graphs with Commodity Processors, J. Nelson et. al., USENIX </a:t>
            </a:r>
            <a:r>
              <a:rPr lang="en-US" dirty="0" err="1" smtClean="0">
                <a:sym typeface="Wingdings" pitchFamily="2" charset="2"/>
              </a:rPr>
              <a:t>HotPar</a:t>
            </a:r>
            <a:r>
              <a:rPr lang="en-US" dirty="0" smtClean="0">
                <a:sym typeface="Wingdings" pitchFamily="2" charset="2"/>
              </a:rPr>
              <a:t> ’11</a:t>
            </a:r>
          </a:p>
          <a:p>
            <a:pPr marL="854075" lvl="1" indent="-396875" defTabSz="914363">
              <a:lnSpc>
                <a:spcPct val="90000"/>
              </a:lnSpc>
              <a:spcBef>
                <a:spcPct val="20000"/>
              </a:spcBef>
              <a:buFont typeface="Wingdings" pitchFamily="2" charset="2"/>
              <a:buChar char="q"/>
              <a:defRPr/>
            </a:pPr>
            <a:endParaRPr lang="en-US" sz="1000" dirty="0" smtClean="0">
              <a:sym typeface="Wingdings" pitchFamily="2" charset="2"/>
            </a:endParaRPr>
          </a:p>
          <a:p>
            <a:pPr marL="854075" lvl="1" indent="-396875" defTabSz="914363">
              <a:lnSpc>
                <a:spcPct val="90000"/>
              </a:lnSpc>
              <a:spcBef>
                <a:spcPct val="20000"/>
              </a:spcBef>
              <a:buFont typeface="Wingdings" pitchFamily="2" charset="2"/>
              <a:buChar char="q"/>
              <a:defRPr/>
            </a:pPr>
            <a:r>
              <a:rPr lang="en-US" dirty="0" smtClean="0">
                <a:sym typeface="Wingdings" pitchFamily="2" charset="2"/>
              </a:rPr>
              <a:t>Hybrid Combination of a MapReduce cluster and a Highly Multithreaded System, S. Kang et. al., MTAAP ‘10 </a:t>
            </a:r>
            <a:endParaRPr lang="en-US" altLang="zh-CN" dirty="0" smtClean="0">
              <a:solidFill>
                <a:schemeClr val="tx1">
                  <a:lumMod val="95000"/>
                  <a:lumOff val="5000"/>
                </a:schemeClr>
              </a:solidFill>
            </a:endParaRPr>
          </a:p>
          <a:p>
            <a:pPr marL="396875" indent="-396875" defTabSz="914363">
              <a:lnSpc>
                <a:spcPct val="90000"/>
              </a:lnSpc>
              <a:spcBef>
                <a:spcPct val="20000"/>
              </a:spcBef>
              <a:defRPr/>
            </a:pPr>
            <a:r>
              <a:rPr lang="en-US" dirty="0" smtClean="0"/>
              <a:t> </a:t>
            </a:r>
            <a:endParaRPr lang="en-US" altLang="zh-CN" dirty="0" smtClean="0">
              <a:solidFill>
                <a:schemeClr val="tx1">
                  <a:lumMod val="95000"/>
                  <a:lumOff val="5000"/>
                </a:schemeClr>
              </a:solidFill>
            </a:endParaRPr>
          </a:p>
        </p:txBody>
      </p:sp>
      <p:sp>
        <p:nvSpPr>
          <p:cNvPr id="12"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3800" b="1" dirty="0" smtClean="0"/>
              <a:t>Open Problem: Decoupling of Storage and Computing </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304800" y="4521004"/>
            <a:ext cx="7924800" cy="422455"/>
          </a:xfrm>
          <a:prstGeom prst="rect">
            <a:avLst/>
          </a:prstGeom>
        </p:spPr>
        <p:txBody>
          <a:bodyPr/>
          <a:lstStyle/>
          <a:p>
            <a:endParaRPr lang="en-US" altLang="zh-CN" dirty="0" smtClean="0">
              <a:solidFill>
                <a:schemeClr val="tx1">
                  <a:lumMod val="95000"/>
                  <a:lumOff val="5000"/>
                </a:schemeClr>
              </a:solidFill>
            </a:endParaRPr>
          </a:p>
        </p:txBody>
      </p:sp>
      <p:sp>
        <p:nvSpPr>
          <p:cNvPr id="12" name="Content Placeholder 2"/>
          <p:cNvSpPr txBox="1">
            <a:spLocks/>
          </p:cNvSpPr>
          <p:nvPr/>
        </p:nvSpPr>
        <p:spPr>
          <a:xfrm>
            <a:off x="124244" y="1371600"/>
            <a:ext cx="9019756" cy="4525963"/>
          </a:xfrm>
          <a:prstGeom prst="rect">
            <a:avLst/>
          </a:prstGeom>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400" b="1" i="0" u="none" strike="noStrike" kern="1200" cap="none" spc="0" normalizeH="0" baseline="0" noProof="0" smtClean="0">
                <a:ln>
                  <a:noFill/>
                </a:ln>
                <a:solidFill>
                  <a:srgbClr val="008000"/>
                </a:solidFill>
                <a:effectLst/>
                <a:uLnTx/>
                <a:uFillTx/>
                <a:latin typeface="+mn-lt"/>
                <a:ea typeface="+mn-ea"/>
                <a:cs typeface="+mn-cs"/>
              </a:rPr>
              <a:t>	</a:t>
            </a:r>
            <a:endParaRPr kumimoji="0" lang="en-US" sz="5400" b="1" i="0" u="none" strike="noStrike" kern="1200" cap="none" spc="0" normalizeH="0" baseline="0" noProof="0" dirty="0">
              <a:ln>
                <a:noFill/>
              </a:ln>
              <a:solidFill>
                <a:srgbClr val="800000"/>
              </a:solidFill>
              <a:effectLst/>
              <a:uLnTx/>
              <a:uFillTx/>
              <a:latin typeface="+mn-lt"/>
              <a:ea typeface="+mn-ea"/>
              <a:cs typeface="+mn-cs"/>
            </a:endParaRPr>
          </a:p>
        </p:txBody>
      </p:sp>
      <p:sp>
        <p:nvSpPr>
          <p:cNvPr id="13" name="Content Placeholder 2"/>
          <p:cNvSpPr txBox="1">
            <a:spLocks noChangeArrowheads="1"/>
          </p:cNvSpPr>
          <p:nvPr/>
        </p:nvSpPr>
        <p:spPr>
          <a:xfrm>
            <a:off x="268293" y="1864256"/>
            <a:ext cx="8374637" cy="990600"/>
          </a:xfrm>
          <a:prstGeom prst="rect">
            <a:avLst/>
          </a:prstGeom>
        </p:spPr>
        <p:txBody>
          <a:bodyPr/>
          <a:lstStyle/>
          <a:p>
            <a:pPr marL="396875" lvl="0" indent="-396875" algn="just" defTabSz="914363" fontAlgn="auto">
              <a:lnSpc>
                <a:spcPct val="90000"/>
              </a:lnSpc>
              <a:spcBef>
                <a:spcPct val="20000"/>
              </a:spcBef>
              <a:spcAft>
                <a:spcPts val="0"/>
              </a:spcAft>
              <a:buBlip>
                <a:blip r:embed="rId5"/>
              </a:buBlip>
              <a:defRPr/>
            </a:pPr>
            <a:r>
              <a:rPr lang="en-US" altLang="zh-CN" sz="2200" kern="0" noProof="0" dirty="0" smtClean="0">
                <a:solidFill>
                  <a:sysClr val="windowText" lastClr="000000"/>
                </a:solidFill>
              </a:rPr>
              <a:t>Dynamic updates on graph data (add more storage nodes)</a:t>
            </a:r>
            <a:endParaRPr kumimoji="0" lang="en-US" altLang="zh-CN" sz="2200" b="1" i="0" u="none" strike="noStrike" kern="1200" cap="none" spc="0" normalizeH="0" baseline="0" noProof="0" dirty="0" smtClean="0">
              <a:ln>
                <a:noFill/>
              </a:ln>
              <a:solidFill>
                <a:sysClr val="windowText" lastClr="000000"/>
              </a:solidFill>
              <a:effectLst/>
              <a:uLnTx/>
              <a:uFillTx/>
              <a:latin typeface="Calibri" pitchFamily="34" charset="0"/>
              <a:ea typeface="宋体"/>
            </a:endParaRPr>
          </a:p>
        </p:txBody>
      </p:sp>
      <p:sp>
        <p:nvSpPr>
          <p:cNvPr id="15" name="Content Placeholder 2"/>
          <p:cNvSpPr txBox="1">
            <a:spLocks noChangeArrowheads="1"/>
          </p:cNvSpPr>
          <p:nvPr/>
        </p:nvSpPr>
        <p:spPr>
          <a:xfrm>
            <a:off x="280012" y="1371600"/>
            <a:ext cx="8362918" cy="990600"/>
          </a:xfrm>
          <a:prstGeom prst="rect">
            <a:avLst/>
          </a:prstGeom>
        </p:spPr>
        <p:txBody>
          <a:bodyPr/>
          <a:lstStyle/>
          <a:p>
            <a:pPr marL="396875" lvl="0" indent="-396875" algn="just" defTabSz="914363" fontAlgn="auto">
              <a:lnSpc>
                <a:spcPct val="90000"/>
              </a:lnSpc>
              <a:spcBef>
                <a:spcPct val="20000"/>
              </a:spcBef>
              <a:spcAft>
                <a:spcPts val="0"/>
              </a:spcAft>
              <a:buBlip>
                <a:blip r:embed="rId5"/>
              </a:buBlip>
              <a:defRPr/>
            </a:pPr>
            <a:r>
              <a:rPr lang="en-US" altLang="zh-CN" sz="2200" kern="0" dirty="0" smtClean="0">
                <a:solidFill>
                  <a:sysClr val="windowText" lastClr="000000"/>
                </a:solidFill>
              </a:rPr>
              <a:t>Dynamic workload balancing (add more query processing nodes)</a:t>
            </a:r>
            <a:endParaRPr kumimoji="0" lang="en-US" altLang="zh-CN" sz="2200" i="0" u="none" strike="noStrike" kern="1200" cap="none" spc="0" normalizeH="0" baseline="0" noProof="0" dirty="0" smtClean="0">
              <a:ln>
                <a:noFill/>
              </a:ln>
              <a:solidFill>
                <a:sysClr val="windowText" lastClr="000000"/>
              </a:solidFill>
              <a:effectLst/>
              <a:uLnTx/>
              <a:uFillTx/>
              <a:latin typeface="Calibri" pitchFamily="34" charset="0"/>
              <a:ea typeface="宋体"/>
            </a:endParaRPr>
          </a:p>
        </p:txBody>
      </p:sp>
      <p:sp>
        <p:nvSpPr>
          <p:cNvPr id="18" name="Content Placeholder 2"/>
          <p:cNvSpPr txBox="1">
            <a:spLocks noChangeArrowheads="1"/>
          </p:cNvSpPr>
          <p:nvPr/>
        </p:nvSpPr>
        <p:spPr>
          <a:xfrm>
            <a:off x="294081" y="2362200"/>
            <a:ext cx="8374637" cy="990600"/>
          </a:xfrm>
          <a:prstGeom prst="rect">
            <a:avLst/>
          </a:prstGeom>
        </p:spPr>
        <p:txBody>
          <a:bodyPr/>
          <a:lstStyle/>
          <a:p>
            <a:pPr marL="396875" lvl="0" indent="-396875" algn="just" defTabSz="914363" fontAlgn="auto">
              <a:lnSpc>
                <a:spcPct val="90000"/>
              </a:lnSpc>
              <a:spcBef>
                <a:spcPct val="20000"/>
              </a:spcBef>
              <a:spcAft>
                <a:spcPts val="0"/>
              </a:spcAft>
              <a:buBlip>
                <a:blip r:embed="rId5"/>
              </a:buBlip>
              <a:defRPr/>
            </a:pPr>
            <a:r>
              <a:rPr lang="en-US" altLang="zh-CN" sz="2200" kern="0" dirty="0" smtClean="0">
                <a:solidFill>
                  <a:sysClr val="windowText" lastClr="000000"/>
                </a:solidFill>
              </a:rPr>
              <a:t>High scalability, fault tolerance</a:t>
            </a:r>
            <a:endParaRPr kumimoji="0" lang="en-US" altLang="zh-CN" sz="2200" b="1" i="0" u="none" strike="noStrike" kern="1200" cap="none" spc="0" normalizeH="0" baseline="0" noProof="0" dirty="0" smtClean="0">
              <a:ln>
                <a:noFill/>
              </a:ln>
              <a:solidFill>
                <a:sysClr val="windowText" lastClr="000000"/>
              </a:solidFill>
              <a:effectLst/>
              <a:uLnTx/>
              <a:uFillTx/>
              <a:latin typeface="Calibri" pitchFamily="34" charset="0"/>
              <a:ea typeface="宋体"/>
            </a:endParaRPr>
          </a:p>
        </p:txBody>
      </p:sp>
      <p:sp>
        <p:nvSpPr>
          <p:cNvPr id="20" name="Rectangle 19"/>
          <p:cNvSpPr/>
          <p:nvPr/>
        </p:nvSpPr>
        <p:spPr>
          <a:xfrm>
            <a:off x="801858" y="3986184"/>
            <a:ext cx="1364547" cy="518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Online Query Interface</a:t>
            </a:r>
            <a:endParaRPr lang="en-US" sz="1600" b="1" dirty="0">
              <a:solidFill>
                <a:schemeClr val="tx1"/>
              </a:solidFill>
            </a:endParaRPr>
          </a:p>
        </p:txBody>
      </p:sp>
      <p:sp>
        <p:nvSpPr>
          <p:cNvPr id="21" name="Rectangle 20"/>
          <p:cNvSpPr/>
          <p:nvPr/>
        </p:nvSpPr>
        <p:spPr>
          <a:xfrm>
            <a:off x="2813558" y="3212444"/>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2" name="Flowchart: Magnetic Disk 21"/>
          <p:cNvSpPr/>
          <p:nvPr/>
        </p:nvSpPr>
        <p:spPr>
          <a:xfrm>
            <a:off x="5638761" y="3227926"/>
            <a:ext cx="914400" cy="612648"/>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Graph Storage</a:t>
            </a:r>
            <a:endParaRPr lang="en-US" sz="1600" b="1" dirty="0">
              <a:solidFill>
                <a:schemeClr val="tx1"/>
              </a:solidFill>
            </a:endParaRPr>
          </a:p>
        </p:txBody>
      </p:sp>
      <p:sp>
        <p:nvSpPr>
          <p:cNvPr id="23" name="Flowchart: Magnetic Disk 22"/>
          <p:cNvSpPr/>
          <p:nvPr/>
        </p:nvSpPr>
        <p:spPr>
          <a:xfrm>
            <a:off x="5664549" y="4083726"/>
            <a:ext cx="914400" cy="612648"/>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smtClean="0">
                <a:solidFill>
                  <a:prstClr val="black"/>
                </a:solidFill>
              </a:rPr>
              <a:t>Graph Storage</a:t>
            </a:r>
            <a:endParaRPr lang="en-US" sz="1600" b="1" dirty="0">
              <a:solidFill>
                <a:prstClr val="black"/>
              </a:solidFill>
            </a:endParaRPr>
          </a:p>
        </p:txBody>
      </p:sp>
      <p:sp>
        <p:nvSpPr>
          <p:cNvPr id="24" name="Flowchart: Magnetic Disk 23"/>
          <p:cNvSpPr/>
          <p:nvPr/>
        </p:nvSpPr>
        <p:spPr>
          <a:xfrm>
            <a:off x="5664549" y="4913738"/>
            <a:ext cx="914400" cy="612648"/>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smtClean="0">
                <a:solidFill>
                  <a:prstClr val="black"/>
                </a:solidFill>
              </a:rPr>
              <a:t>Graph Storage</a:t>
            </a:r>
            <a:endParaRPr lang="en-US" sz="1600" b="1" dirty="0">
              <a:solidFill>
                <a:prstClr val="black"/>
              </a:solidFill>
            </a:endParaRPr>
          </a:p>
        </p:txBody>
      </p:sp>
      <p:sp>
        <p:nvSpPr>
          <p:cNvPr id="25" name="Rectangle 24"/>
          <p:cNvSpPr/>
          <p:nvPr/>
        </p:nvSpPr>
        <p:spPr>
          <a:xfrm>
            <a:off x="7198078" y="3945394"/>
            <a:ext cx="1648171" cy="6588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Graph Update Interface</a:t>
            </a:r>
            <a:endParaRPr lang="en-US" sz="1600" b="1" dirty="0">
              <a:solidFill>
                <a:schemeClr val="tx1"/>
              </a:solidFill>
            </a:endParaRPr>
          </a:p>
        </p:txBody>
      </p:sp>
      <p:sp>
        <p:nvSpPr>
          <p:cNvPr id="26" name="Rectangle 25"/>
          <p:cNvSpPr/>
          <p:nvPr/>
        </p:nvSpPr>
        <p:spPr>
          <a:xfrm>
            <a:off x="2825278" y="3871292"/>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7" name="Rectangle 26"/>
          <p:cNvSpPr/>
          <p:nvPr/>
        </p:nvSpPr>
        <p:spPr>
          <a:xfrm>
            <a:off x="2811210" y="4504352"/>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8" name="Rectangle 27"/>
          <p:cNvSpPr/>
          <p:nvPr/>
        </p:nvSpPr>
        <p:spPr>
          <a:xfrm>
            <a:off x="2825278" y="5123344"/>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9" name="Rounded Rectangle 28"/>
          <p:cNvSpPr/>
          <p:nvPr/>
        </p:nvSpPr>
        <p:spPr>
          <a:xfrm>
            <a:off x="2630662" y="2876246"/>
            <a:ext cx="1533378" cy="290323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5284818" y="2887966"/>
            <a:ext cx="1533378" cy="290323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2166405" y="4083726"/>
            <a:ext cx="46425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178125" y="4362738"/>
            <a:ext cx="464257"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4175781" y="4038600"/>
            <a:ext cx="1158219" cy="146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9" idx="3"/>
            <a:endCxn id="30" idx="1"/>
          </p:cNvCxnSpPr>
          <p:nvPr/>
        </p:nvCxnSpPr>
        <p:spPr>
          <a:xfrm>
            <a:off x="4164040" y="4327863"/>
            <a:ext cx="1120778" cy="1172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6771317" y="4273634"/>
            <a:ext cx="464257"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124177" y="4449494"/>
            <a:ext cx="1133623" cy="369332"/>
          </a:xfrm>
          <a:prstGeom prst="rect">
            <a:avLst/>
          </a:prstGeom>
          <a:noFill/>
        </p:spPr>
        <p:txBody>
          <a:bodyPr wrap="square" rtlCol="0">
            <a:spAutoFit/>
          </a:bodyPr>
          <a:lstStyle/>
          <a:p>
            <a:r>
              <a:rPr lang="en-US" dirty="0" err="1" smtClean="0"/>
              <a:t>Infiniband</a:t>
            </a:r>
            <a:endParaRPr lang="en-US" dirty="0"/>
          </a:p>
        </p:txBody>
      </p:sp>
      <p:sp>
        <p:nvSpPr>
          <p:cNvPr id="39" name="TextBox 38"/>
          <p:cNvSpPr txBox="1"/>
          <p:nvPr/>
        </p:nvSpPr>
        <p:spPr>
          <a:xfrm>
            <a:off x="4800600" y="5754469"/>
            <a:ext cx="2819400" cy="369332"/>
          </a:xfrm>
          <a:prstGeom prst="rect">
            <a:avLst/>
          </a:prstGeom>
          <a:noFill/>
        </p:spPr>
        <p:txBody>
          <a:bodyPr wrap="square" rtlCol="0">
            <a:spAutoFit/>
          </a:bodyPr>
          <a:lstStyle/>
          <a:p>
            <a:r>
              <a:rPr lang="en-US" dirty="0" smtClean="0"/>
              <a:t>In-memory Key Value Store</a:t>
            </a:r>
            <a:endParaRPr lang="en-US" dirty="0"/>
          </a:p>
        </p:txBody>
      </p:sp>
      <p:sp>
        <p:nvSpPr>
          <p:cNvPr id="44" name="TextBox 43"/>
          <p:cNvSpPr txBox="1"/>
          <p:nvPr/>
        </p:nvSpPr>
        <p:spPr>
          <a:xfrm>
            <a:off x="228600" y="6488668"/>
            <a:ext cx="8382000" cy="369332"/>
          </a:xfrm>
          <a:prstGeom prst="rect">
            <a:avLst/>
          </a:prstGeom>
          <a:noFill/>
        </p:spPr>
        <p:txBody>
          <a:bodyPr wrap="square" rtlCol="0">
            <a:spAutoFit/>
          </a:bodyPr>
          <a:lstStyle/>
          <a:p>
            <a:pPr marL="342900" indent="-342900"/>
            <a:r>
              <a:rPr lang="en-US" b="1" dirty="0" smtClean="0"/>
              <a:t>J. Shute  et. al., F1: A Distributed SQL Database That Scales, VLDB ‘13 </a:t>
            </a:r>
            <a:endParaRPr lang="en-US" b="1" dirty="0"/>
          </a:p>
        </p:txBody>
      </p:sp>
      <p:sp>
        <p:nvSpPr>
          <p:cNvPr id="37"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38"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229600" y="1295400"/>
            <a:ext cx="609600" cy="533401"/>
          </a:xfrm>
          <a:prstGeom prst="rect">
            <a:avLst/>
          </a:prstGeom>
          <a:noFill/>
        </p:spPr>
      </p:pic>
      <p:pic>
        <p:nvPicPr>
          <p:cNvPr id="40"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229600" y="1904999"/>
            <a:ext cx="609600" cy="533401"/>
          </a:xfrm>
          <a:prstGeom prst="rect">
            <a:avLst/>
          </a:prstGeom>
          <a:noFill/>
        </p:spPr>
      </p:pic>
      <p:pic>
        <p:nvPicPr>
          <p:cNvPr id="41"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229600" y="2514600"/>
            <a:ext cx="609600" cy="533401"/>
          </a:xfrm>
          <a:prstGeom prst="rect">
            <a:avLst/>
          </a:prstGeom>
          <a:noFill/>
        </p:spPr>
      </p:pic>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3800" b="1" dirty="0" smtClean="0"/>
              <a:t>Open Problem: Decoupling of Storage and Computing </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304800" y="4521004"/>
            <a:ext cx="7924800" cy="422455"/>
          </a:xfrm>
          <a:prstGeom prst="rect">
            <a:avLst/>
          </a:prstGeom>
        </p:spPr>
        <p:txBody>
          <a:bodyPr/>
          <a:lstStyle/>
          <a:p>
            <a:endParaRPr lang="en-US" altLang="zh-CN" dirty="0" smtClean="0">
              <a:solidFill>
                <a:schemeClr val="tx1">
                  <a:lumMod val="95000"/>
                  <a:lumOff val="5000"/>
                </a:schemeClr>
              </a:solidFill>
            </a:endParaRPr>
          </a:p>
        </p:txBody>
      </p:sp>
      <p:sp>
        <p:nvSpPr>
          <p:cNvPr id="12" name="Content Placeholder 2"/>
          <p:cNvSpPr txBox="1">
            <a:spLocks/>
          </p:cNvSpPr>
          <p:nvPr/>
        </p:nvSpPr>
        <p:spPr>
          <a:xfrm>
            <a:off x="124244" y="1371600"/>
            <a:ext cx="9019756" cy="4525963"/>
          </a:xfrm>
          <a:prstGeom prst="rect">
            <a:avLst/>
          </a:prstGeom>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400" b="1" i="0" u="none" strike="noStrike" kern="1200" cap="none" spc="0" normalizeH="0" baseline="0" noProof="0" smtClean="0">
                <a:ln>
                  <a:noFill/>
                </a:ln>
                <a:solidFill>
                  <a:srgbClr val="008000"/>
                </a:solidFill>
                <a:effectLst/>
                <a:uLnTx/>
                <a:uFillTx/>
                <a:latin typeface="+mn-lt"/>
                <a:ea typeface="+mn-ea"/>
                <a:cs typeface="+mn-cs"/>
              </a:rPr>
              <a:t>	</a:t>
            </a:r>
            <a:endParaRPr kumimoji="0" lang="en-US" sz="5400" b="1" i="0" u="none" strike="noStrike" kern="1200" cap="none" spc="0" normalizeH="0" baseline="0" noProof="0" dirty="0">
              <a:ln>
                <a:noFill/>
              </a:ln>
              <a:solidFill>
                <a:srgbClr val="800000"/>
              </a:solidFill>
              <a:effectLst/>
              <a:uLnTx/>
              <a:uFillTx/>
              <a:latin typeface="+mn-lt"/>
              <a:ea typeface="+mn-ea"/>
              <a:cs typeface="+mn-cs"/>
            </a:endParaRPr>
          </a:p>
        </p:txBody>
      </p:sp>
      <p:sp>
        <p:nvSpPr>
          <p:cNvPr id="15" name="Content Placeholder 2"/>
          <p:cNvSpPr txBox="1">
            <a:spLocks noChangeArrowheads="1"/>
          </p:cNvSpPr>
          <p:nvPr/>
        </p:nvSpPr>
        <p:spPr>
          <a:xfrm>
            <a:off x="280012" y="1371600"/>
            <a:ext cx="7492388" cy="990600"/>
          </a:xfrm>
          <a:prstGeom prst="rect">
            <a:avLst/>
          </a:prstGeom>
        </p:spPr>
        <p:txBody>
          <a:bodyPr/>
          <a:lstStyle/>
          <a:p>
            <a:pPr marL="396875" lvl="0" indent="-396875" algn="just" defTabSz="914363" fontAlgn="auto">
              <a:lnSpc>
                <a:spcPct val="90000"/>
              </a:lnSpc>
              <a:spcBef>
                <a:spcPct val="20000"/>
              </a:spcBef>
              <a:spcAft>
                <a:spcPts val="0"/>
              </a:spcAft>
              <a:buBlip>
                <a:blip r:embed="rId5"/>
              </a:buBlip>
              <a:defRPr/>
            </a:pPr>
            <a:r>
              <a:rPr kumimoji="0" lang="en-US" altLang="zh-CN" sz="2200" i="0" u="none" strike="noStrike" kern="1200" cap="none" spc="0" normalizeH="0" baseline="0" noProof="0" dirty="0" smtClean="0">
                <a:ln>
                  <a:noFill/>
                </a:ln>
                <a:solidFill>
                  <a:sysClr val="windowText" lastClr="000000"/>
                </a:solidFill>
                <a:effectLst/>
                <a:uLnTx/>
                <a:uFillTx/>
                <a:latin typeface="Calibri" pitchFamily="34" charset="0"/>
                <a:ea typeface="宋体"/>
              </a:rPr>
              <a:t>Additional Benefits due to Decoupling:</a:t>
            </a:r>
          </a:p>
          <a:p>
            <a:pPr marL="854075" lvl="1" indent="-396875" algn="just" defTabSz="914363">
              <a:lnSpc>
                <a:spcPct val="90000"/>
              </a:lnSpc>
              <a:spcBef>
                <a:spcPct val="20000"/>
              </a:spcBef>
              <a:buFont typeface="Wingdings" pitchFamily="2" charset="2"/>
              <a:buChar char="q"/>
              <a:defRPr/>
            </a:pPr>
            <a:r>
              <a:rPr lang="en-US" altLang="zh-CN" sz="2200" kern="0" dirty="0" smtClean="0">
                <a:solidFill>
                  <a:sysClr val="windowText" lastClr="000000"/>
                </a:solidFill>
              </a:rPr>
              <a:t>A simple hash partition of the vertices is as effective as dynamically maintaining a balanced graph partition</a:t>
            </a:r>
            <a:endParaRPr lang="en-US" altLang="zh-CN" sz="2200" dirty="0" smtClean="0">
              <a:solidFill>
                <a:sysClr val="windowText" lastClr="000000"/>
              </a:solidFill>
              <a:latin typeface="Calibri" pitchFamily="34" charset="0"/>
            </a:endParaRPr>
          </a:p>
          <a:p>
            <a:pPr marL="396875" lvl="0" indent="-396875" algn="just" defTabSz="914363" fontAlgn="auto">
              <a:lnSpc>
                <a:spcPct val="90000"/>
              </a:lnSpc>
              <a:spcBef>
                <a:spcPct val="20000"/>
              </a:spcBef>
              <a:spcAft>
                <a:spcPts val="0"/>
              </a:spcAft>
              <a:buBlip>
                <a:blip r:embed="rId5"/>
              </a:buBlip>
              <a:defRPr/>
            </a:pPr>
            <a:endParaRPr kumimoji="0" lang="en-US" altLang="zh-CN" sz="2200" i="0" u="none" strike="noStrike" kern="1200" cap="none" spc="0" normalizeH="0" baseline="0" noProof="0" dirty="0" smtClean="0">
              <a:ln>
                <a:noFill/>
              </a:ln>
              <a:solidFill>
                <a:sysClr val="windowText" lastClr="000000"/>
              </a:solidFill>
              <a:effectLst/>
              <a:uLnTx/>
              <a:uFillTx/>
              <a:latin typeface="Calibri" pitchFamily="34" charset="0"/>
              <a:ea typeface="宋体"/>
            </a:endParaRPr>
          </a:p>
          <a:p>
            <a:pPr marL="396875" lvl="0" indent="-396875" algn="just" defTabSz="914363" fontAlgn="auto">
              <a:lnSpc>
                <a:spcPct val="90000"/>
              </a:lnSpc>
              <a:spcBef>
                <a:spcPct val="20000"/>
              </a:spcBef>
              <a:spcAft>
                <a:spcPts val="0"/>
              </a:spcAft>
              <a:buBlip>
                <a:blip r:embed="rId5"/>
              </a:buBlip>
              <a:defRPr/>
            </a:pPr>
            <a:endParaRPr kumimoji="0" lang="en-US" altLang="zh-CN" sz="2200" i="0" u="none" strike="noStrike" kern="1200" cap="none" spc="0" normalizeH="0" baseline="0" noProof="0" dirty="0" smtClean="0">
              <a:ln>
                <a:noFill/>
              </a:ln>
              <a:solidFill>
                <a:sysClr val="windowText" lastClr="000000"/>
              </a:solidFill>
              <a:effectLst/>
              <a:uLnTx/>
              <a:uFillTx/>
              <a:latin typeface="Calibri" pitchFamily="34" charset="0"/>
              <a:ea typeface="宋体"/>
            </a:endParaRPr>
          </a:p>
        </p:txBody>
      </p:sp>
      <p:sp>
        <p:nvSpPr>
          <p:cNvPr id="20" name="Rectangle 19"/>
          <p:cNvSpPr/>
          <p:nvPr/>
        </p:nvSpPr>
        <p:spPr>
          <a:xfrm>
            <a:off x="801858" y="3986184"/>
            <a:ext cx="1364547" cy="518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Online Query Interface</a:t>
            </a:r>
            <a:endParaRPr lang="en-US" sz="1600" b="1" dirty="0">
              <a:solidFill>
                <a:schemeClr val="tx1"/>
              </a:solidFill>
            </a:endParaRPr>
          </a:p>
        </p:txBody>
      </p:sp>
      <p:sp>
        <p:nvSpPr>
          <p:cNvPr id="21" name="Rectangle 20"/>
          <p:cNvSpPr/>
          <p:nvPr/>
        </p:nvSpPr>
        <p:spPr>
          <a:xfrm>
            <a:off x="2813558" y="3212444"/>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2" name="Flowchart: Magnetic Disk 21"/>
          <p:cNvSpPr/>
          <p:nvPr/>
        </p:nvSpPr>
        <p:spPr>
          <a:xfrm>
            <a:off x="5638761" y="3227926"/>
            <a:ext cx="914400" cy="612648"/>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Graph Storage</a:t>
            </a:r>
            <a:endParaRPr lang="en-US" sz="1600" b="1" dirty="0">
              <a:solidFill>
                <a:schemeClr val="tx1"/>
              </a:solidFill>
            </a:endParaRPr>
          </a:p>
        </p:txBody>
      </p:sp>
      <p:sp>
        <p:nvSpPr>
          <p:cNvPr id="23" name="Flowchart: Magnetic Disk 22"/>
          <p:cNvSpPr/>
          <p:nvPr/>
        </p:nvSpPr>
        <p:spPr>
          <a:xfrm>
            <a:off x="5664549" y="4083726"/>
            <a:ext cx="914400" cy="612648"/>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smtClean="0">
                <a:solidFill>
                  <a:prstClr val="black"/>
                </a:solidFill>
              </a:rPr>
              <a:t>Graph Storage</a:t>
            </a:r>
            <a:endParaRPr lang="en-US" sz="1600" b="1" dirty="0">
              <a:solidFill>
                <a:prstClr val="black"/>
              </a:solidFill>
            </a:endParaRPr>
          </a:p>
        </p:txBody>
      </p:sp>
      <p:sp>
        <p:nvSpPr>
          <p:cNvPr id="24" name="Flowchart: Magnetic Disk 23"/>
          <p:cNvSpPr/>
          <p:nvPr/>
        </p:nvSpPr>
        <p:spPr>
          <a:xfrm>
            <a:off x="5664549" y="4913738"/>
            <a:ext cx="914400" cy="612648"/>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smtClean="0">
                <a:solidFill>
                  <a:prstClr val="black"/>
                </a:solidFill>
              </a:rPr>
              <a:t>Graph Storage</a:t>
            </a:r>
            <a:endParaRPr lang="en-US" sz="1600" b="1" dirty="0">
              <a:solidFill>
                <a:prstClr val="black"/>
              </a:solidFill>
            </a:endParaRPr>
          </a:p>
        </p:txBody>
      </p:sp>
      <p:sp>
        <p:nvSpPr>
          <p:cNvPr id="25" name="Rectangle 24"/>
          <p:cNvSpPr/>
          <p:nvPr/>
        </p:nvSpPr>
        <p:spPr>
          <a:xfrm>
            <a:off x="7198078" y="3945394"/>
            <a:ext cx="1648171" cy="6588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Graph Update Interface</a:t>
            </a:r>
            <a:endParaRPr lang="en-US" sz="1600" b="1" dirty="0">
              <a:solidFill>
                <a:schemeClr val="tx1"/>
              </a:solidFill>
            </a:endParaRPr>
          </a:p>
        </p:txBody>
      </p:sp>
      <p:sp>
        <p:nvSpPr>
          <p:cNvPr id="26" name="Rectangle 25"/>
          <p:cNvSpPr/>
          <p:nvPr/>
        </p:nvSpPr>
        <p:spPr>
          <a:xfrm>
            <a:off x="2825278" y="3871292"/>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7" name="Rectangle 26"/>
          <p:cNvSpPr/>
          <p:nvPr/>
        </p:nvSpPr>
        <p:spPr>
          <a:xfrm>
            <a:off x="2811210" y="4504352"/>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8" name="Rectangle 27"/>
          <p:cNvSpPr/>
          <p:nvPr/>
        </p:nvSpPr>
        <p:spPr>
          <a:xfrm>
            <a:off x="2825278" y="5123344"/>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9" name="Rounded Rectangle 28"/>
          <p:cNvSpPr/>
          <p:nvPr/>
        </p:nvSpPr>
        <p:spPr>
          <a:xfrm>
            <a:off x="2630662" y="2876246"/>
            <a:ext cx="1533378" cy="290323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5284818" y="2887966"/>
            <a:ext cx="1533378" cy="290323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2166405" y="4083726"/>
            <a:ext cx="46425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178125" y="4362738"/>
            <a:ext cx="464257"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4175781" y="4038600"/>
            <a:ext cx="1158219" cy="146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9" idx="3"/>
            <a:endCxn id="30" idx="1"/>
          </p:cNvCxnSpPr>
          <p:nvPr/>
        </p:nvCxnSpPr>
        <p:spPr>
          <a:xfrm>
            <a:off x="4164040" y="4327863"/>
            <a:ext cx="1120778" cy="1172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6771317" y="4273634"/>
            <a:ext cx="464257"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124177" y="4449494"/>
            <a:ext cx="1133623" cy="369332"/>
          </a:xfrm>
          <a:prstGeom prst="rect">
            <a:avLst/>
          </a:prstGeom>
          <a:noFill/>
        </p:spPr>
        <p:txBody>
          <a:bodyPr wrap="square" rtlCol="0">
            <a:spAutoFit/>
          </a:bodyPr>
          <a:lstStyle/>
          <a:p>
            <a:r>
              <a:rPr lang="en-US" dirty="0" err="1" smtClean="0"/>
              <a:t>Infiniband</a:t>
            </a:r>
            <a:endParaRPr lang="en-US" dirty="0"/>
          </a:p>
        </p:txBody>
      </p:sp>
      <p:sp>
        <p:nvSpPr>
          <p:cNvPr id="39" name="TextBox 38"/>
          <p:cNvSpPr txBox="1"/>
          <p:nvPr/>
        </p:nvSpPr>
        <p:spPr>
          <a:xfrm>
            <a:off x="4800600" y="5754469"/>
            <a:ext cx="2819400" cy="369332"/>
          </a:xfrm>
          <a:prstGeom prst="rect">
            <a:avLst/>
          </a:prstGeom>
          <a:noFill/>
        </p:spPr>
        <p:txBody>
          <a:bodyPr wrap="square" rtlCol="0">
            <a:spAutoFit/>
          </a:bodyPr>
          <a:lstStyle/>
          <a:p>
            <a:r>
              <a:rPr lang="en-US" dirty="0" smtClean="0"/>
              <a:t>In-memory Key Value Store</a:t>
            </a:r>
            <a:endParaRPr lang="en-US" dirty="0"/>
          </a:p>
        </p:txBody>
      </p:sp>
      <p:sp>
        <p:nvSpPr>
          <p:cNvPr id="44" name="TextBox 43"/>
          <p:cNvSpPr txBox="1"/>
          <p:nvPr/>
        </p:nvSpPr>
        <p:spPr>
          <a:xfrm>
            <a:off x="228600" y="6488668"/>
            <a:ext cx="8382000" cy="369332"/>
          </a:xfrm>
          <a:prstGeom prst="rect">
            <a:avLst/>
          </a:prstGeom>
          <a:noFill/>
        </p:spPr>
        <p:txBody>
          <a:bodyPr wrap="square" rtlCol="0">
            <a:spAutoFit/>
          </a:bodyPr>
          <a:lstStyle/>
          <a:p>
            <a:pPr marL="342900" indent="-342900"/>
            <a:r>
              <a:rPr lang="en-US" b="1" dirty="0" smtClean="0"/>
              <a:t>J. Shute  et. al., F1: A Distributed SQL Database That Scales, VLDB ‘13 </a:t>
            </a:r>
            <a:endParaRPr lang="en-US" b="1" dirty="0"/>
          </a:p>
        </p:txBody>
      </p:sp>
      <p:sp>
        <p:nvSpPr>
          <p:cNvPr id="37"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179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38"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305800" y="1752600"/>
            <a:ext cx="609600" cy="533401"/>
          </a:xfrm>
          <a:prstGeom prst="rect">
            <a:avLst/>
          </a:prstGeom>
          <a:noFill/>
        </p:spPr>
      </p:pic>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3800" b="1" dirty="0" smtClean="0"/>
              <a:t>Open Problem: Decoupling of Storage and Computing </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304800" y="4521004"/>
            <a:ext cx="7924800" cy="422455"/>
          </a:xfrm>
          <a:prstGeom prst="rect">
            <a:avLst/>
          </a:prstGeom>
        </p:spPr>
        <p:txBody>
          <a:bodyPr/>
          <a:lstStyle/>
          <a:p>
            <a:endParaRPr lang="en-US" altLang="zh-CN" dirty="0" smtClean="0">
              <a:solidFill>
                <a:schemeClr val="tx1">
                  <a:lumMod val="95000"/>
                  <a:lumOff val="5000"/>
                </a:schemeClr>
              </a:solidFill>
            </a:endParaRPr>
          </a:p>
        </p:txBody>
      </p:sp>
      <p:sp>
        <p:nvSpPr>
          <p:cNvPr id="12" name="Content Placeholder 2"/>
          <p:cNvSpPr txBox="1">
            <a:spLocks/>
          </p:cNvSpPr>
          <p:nvPr/>
        </p:nvSpPr>
        <p:spPr>
          <a:xfrm>
            <a:off x="124244" y="1371600"/>
            <a:ext cx="9019756" cy="4525963"/>
          </a:xfrm>
          <a:prstGeom prst="rect">
            <a:avLst/>
          </a:prstGeom>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400" b="1" i="0" u="none" strike="noStrike" kern="1200" cap="none" spc="0" normalizeH="0" baseline="0" noProof="0" smtClean="0">
                <a:ln>
                  <a:noFill/>
                </a:ln>
                <a:solidFill>
                  <a:srgbClr val="008000"/>
                </a:solidFill>
                <a:effectLst/>
                <a:uLnTx/>
                <a:uFillTx/>
                <a:latin typeface="+mn-lt"/>
                <a:ea typeface="+mn-ea"/>
                <a:cs typeface="+mn-cs"/>
              </a:rPr>
              <a:t>	</a:t>
            </a:r>
            <a:endParaRPr kumimoji="0" lang="en-US" sz="5400" b="1" i="0" u="none" strike="noStrike" kern="1200" cap="none" spc="0" normalizeH="0" baseline="0" noProof="0" dirty="0">
              <a:ln>
                <a:noFill/>
              </a:ln>
              <a:solidFill>
                <a:srgbClr val="800000"/>
              </a:solidFill>
              <a:effectLst/>
              <a:uLnTx/>
              <a:uFillTx/>
              <a:latin typeface="+mn-lt"/>
              <a:ea typeface="+mn-ea"/>
              <a:cs typeface="+mn-cs"/>
            </a:endParaRPr>
          </a:p>
        </p:txBody>
      </p:sp>
      <p:sp>
        <p:nvSpPr>
          <p:cNvPr id="20" name="Rectangle 19"/>
          <p:cNvSpPr/>
          <p:nvPr/>
        </p:nvSpPr>
        <p:spPr>
          <a:xfrm>
            <a:off x="801858" y="3986184"/>
            <a:ext cx="1364547" cy="518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Online Query Interface</a:t>
            </a:r>
            <a:endParaRPr lang="en-US" sz="1600" b="1" dirty="0">
              <a:solidFill>
                <a:schemeClr val="tx1"/>
              </a:solidFill>
            </a:endParaRPr>
          </a:p>
        </p:txBody>
      </p:sp>
      <p:sp>
        <p:nvSpPr>
          <p:cNvPr id="21" name="Rectangle 20"/>
          <p:cNvSpPr/>
          <p:nvPr/>
        </p:nvSpPr>
        <p:spPr>
          <a:xfrm>
            <a:off x="2813558" y="3212444"/>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2" name="Flowchart: Magnetic Disk 21"/>
          <p:cNvSpPr/>
          <p:nvPr/>
        </p:nvSpPr>
        <p:spPr>
          <a:xfrm>
            <a:off x="5638761" y="3227926"/>
            <a:ext cx="914400" cy="612648"/>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Graph Storage</a:t>
            </a:r>
            <a:endParaRPr lang="en-US" sz="1600" b="1" dirty="0">
              <a:solidFill>
                <a:schemeClr val="tx1"/>
              </a:solidFill>
            </a:endParaRPr>
          </a:p>
        </p:txBody>
      </p:sp>
      <p:sp>
        <p:nvSpPr>
          <p:cNvPr id="23" name="Flowchart: Magnetic Disk 22"/>
          <p:cNvSpPr/>
          <p:nvPr/>
        </p:nvSpPr>
        <p:spPr>
          <a:xfrm>
            <a:off x="5664549" y="4083726"/>
            <a:ext cx="914400" cy="612648"/>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smtClean="0">
                <a:solidFill>
                  <a:prstClr val="black"/>
                </a:solidFill>
              </a:rPr>
              <a:t>Graph Storage</a:t>
            </a:r>
            <a:endParaRPr lang="en-US" sz="1600" b="1" dirty="0">
              <a:solidFill>
                <a:prstClr val="black"/>
              </a:solidFill>
            </a:endParaRPr>
          </a:p>
        </p:txBody>
      </p:sp>
      <p:sp>
        <p:nvSpPr>
          <p:cNvPr id="24" name="Flowchart: Magnetic Disk 23"/>
          <p:cNvSpPr/>
          <p:nvPr/>
        </p:nvSpPr>
        <p:spPr>
          <a:xfrm>
            <a:off x="5664549" y="4913738"/>
            <a:ext cx="914400" cy="612648"/>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smtClean="0">
                <a:solidFill>
                  <a:prstClr val="black"/>
                </a:solidFill>
              </a:rPr>
              <a:t>Graph Storage</a:t>
            </a:r>
            <a:endParaRPr lang="en-US" sz="1600" b="1" dirty="0">
              <a:solidFill>
                <a:prstClr val="black"/>
              </a:solidFill>
            </a:endParaRPr>
          </a:p>
        </p:txBody>
      </p:sp>
      <p:sp>
        <p:nvSpPr>
          <p:cNvPr id="25" name="Rectangle 24"/>
          <p:cNvSpPr/>
          <p:nvPr/>
        </p:nvSpPr>
        <p:spPr>
          <a:xfrm>
            <a:off x="7198078" y="3945394"/>
            <a:ext cx="1648171" cy="6588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Graph Update Interface</a:t>
            </a:r>
            <a:endParaRPr lang="en-US" sz="1600" b="1" dirty="0">
              <a:solidFill>
                <a:schemeClr val="tx1"/>
              </a:solidFill>
            </a:endParaRPr>
          </a:p>
        </p:txBody>
      </p:sp>
      <p:sp>
        <p:nvSpPr>
          <p:cNvPr id="26" name="Rectangle 25"/>
          <p:cNvSpPr/>
          <p:nvPr/>
        </p:nvSpPr>
        <p:spPr>
          <a:xfrm>
            <a:off x="2825278" y="3871292"/>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7" name="Rectangle 26"/>
          <p:cNvSpPr/>
          <p:nvPr/>
        </p:nvSpPr>
        <p:spPr>
          <a:xfrm>
            <a:off x="2811210" y="4504352"/>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8" name="Rectangle 27"/>
          <p:cNvSpPr/>
          <p:nvPr/>
        </p:nvSpPr>
        <p:spPr>
          <a:xfrm>
            <a:off x="2825278" y="5123344"/>
            <a:ext cx="1167619" cy="479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Query Processor</a:t>
            </a:r>
            <a:endParaRPr lang="en-US" sz="1600" b="1" dirty="0">
              <a:solidFill>
                <a:schemeClr val="tx1"/>
              </a:solidFill>
            </a:endParaRPr>
          </a:p>
        </p:txBody>
      </p:sp>
      <p:sp>
        <p:nvSpPr>
          <p:cNvPr id="29" name="Rounded Rectangle 28"/>
          <p:cNvSpPr/>
          <p:nvPr/>
        </p:nvSpPr>
        <p:spPr>
          <a:xfrm>
            <a:off x="2630662" y="2876246"/>
            <a:ext cx="1533378" cy="290323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5284818" y="2887966"/>
            <a:ext cx="1533378" cy="290323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2166405" y="4083726"/>
            <a:ext cx="46425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178125" y="4362738"/>
            <a:ext cx="464257"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4175781" y="4038600"/>
            <a:ext cx="1158219" cy="146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9" idx="3"/>
            <a:endCxn id="30" idx="1"/>
          </p:cNvCxnSpPr>
          <p:nvPr/>
        </p:nvCxnSpPr>
        <p:spPr>
          <a:xfrm>
            <a:off x="4164040" y="4327863"/>
            <a:ext cx="1120778" cy="1172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6771317" y="4273634"/>
            <a:ext cx="464257"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124177" y="4449494"/>
            <a:ext cx="1133623" cy="369332"/>
          </a:xfrm>
          <a:prstGeom prst="rect">
            <a:avLst/>
          </a:prstGeom>
          <a:noFill/>
        </p:spPr>
        <p:txBody>
          <a:bodyPr wrap="square" rtlCol="0">
            <a:spAutoFit/>
          </a:bodyPr>
          <a:lstStyle/>
          <a:p>
            <a:r>
              <a:rPr lang="en-US" dirty="0" err="1" smtClean="0"/>
              <a:t>Infiniband</a:t>
            </a:r>
            <a:endParaRPr lang="en-US" dirty="0"/>
          </a:p>
        </p:txBody>
      </p:sp>
      <p:sp>
        <p:nvSpPr>
          <p:cNvPr id="39" name="TextBox 38"/>
          <p:cNvSpPr txBox="1"/>
          <p:nvPr/>
        </p:nvSpPr>
        <p:spPr>
          <a:xfrm>
            <a:off x="4800600" y="5754469"/>
            <a:ext cx="2819400" cy="369332"/>
          </a:xfrm>
          <a:prstGeom prst="rect">
            <a:avLst/>
          </a:prstGeom>
          <a:noFill/>
        </p:spPr>
        <p:txBody>
          <a:bodyPr wrap="square" rtlCol="0">
            <a:spAutoFit/>
          </a:bodyPr>
          <a:lstStyle/>
          <a:p>
            <a:r>
              <a:rPr lang="en-US" dirty="0" smtClean="0"/>
              <a:t>In-memory Key Value Store</a:t>
            </a:r>
            <a:endParaRPr lang="en-US" dirty="0"/>
          </a:p>
        </p:txBody>
      </p:sp>
      <p:sp>
        <p:nvSpPr>
          <p:cNvPr id="37" name="TextBox 36"/>
          <p:cNvSpPr txBox="1"/>
          <p:nvPr/>
        </p:nvSpPr>
        <p:spPr>
          <a:xfrm>
            <a:off x="457200" y="1455003"/>
            <a:ext cx="8382000" cy="830997"/>
          </a:xfrm>
          <a:prstGeom prst="rect">
            <a:avLst/>
          </a:prstGeom>
          <a:solidFill>
            <a:schemeClr val="tx2">
              <a:lumMod val="60000"/>
              <a:lumOff val="40000"/>
            </a:schemeClr>
          </a:solidFill>
          <a:ln>
            <a:solidFill>
              <a:schemeClr val="tx1"/>
            </a:solidFill>
          </a:ln>
        </p:spPr>
        <p:txBody>
          <a:bodyPr wrap="square" rtlCol="0">
            <a:spAutoFit/>
          </a:bodyPr>
          <a:lstStyle/>
          <a:p>
            <a:r>
              <a:rPr lang="en-US" sz="2400" dirty="0" smtClean="0">
                <a:solidFill>
                  <a:schemeClr val="bg1"/>
                </a:solidFill>
              </a:rPr>
              <a:t> What routing strategy will be effective in load balancing as well as to capture locality in query processors for online graph queries?</a:t>
            </a:r>
            <a:endParaRPr lang="en-US" dirty="0"/>
          </a:p>
        </p:txBody>
      </p:sp>
      <p:sp>
        <p:nvSpPr>
          <p:cNvPr id="38"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180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3800" b="1" dirty="0" smtClean="0"/>
              <a:t>Open Problem: Roles of Modern Hardware </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280012" y="1524000"/>
            <a:ext cx="7568588" cy="990600"/>
          </a:xfrm>
          <a:prstGeom prst="rect">
            <a:avLst/>
          </a:prstGeom>
        </p:spPr>
        <p:txBody>
          <a:bodyPr/>
          <a:lstStyle/>
          <a:p>
            <a:pPr marL="396875" lvl="0" indent="-396875" algn="just" defTabSz="914363" fontAlgn="auto">
              <a:lnSpc>
                <a:spcPct val="90000"/>
              </a:lnSpc>
              <a:spcBef>
                <a:spcPct val="20000"/>
              </a:spcBef>
              <a:spcAft>
                <a:spcPts val="0"/>
              </a:spcAft>
              <a:buBlip>
                <a:blip r:embed="rId5"/>
              </a:buBlip>
              <a:defRPr/>
            </a:pPr>
            <a:r>
              <a:rPr lang="en-US" altLang="zh-CN" sz="2200" dirty="0" smtClean="0">
                <a:solidFill>
                  <a:sysClr val="windowText" lastClr="000000"/>
                </a:solidFill>
                <a:latin typeface="Calibri" pitchFamily="34" charset="0"/>
              </a:rPr>
              <a:t>An update function often contains for-each loop operations over the connected edges and/or vertices </a:t>
            </a:r>
            <a:r>
              <a:rPr lang="en-US" altLang="zh-CN" sz="2200" dirty="0" smtClean="0">
                <a:solidFill>
                  <a:sysClr val="windowText" lastClr="000000"/>
                </a:solidFill>
                <a:latin typeface="Calibri" pitchFamily="34" charset="0"/>
                <a:sym typeface="Wingdings" pitchFamily="2" charset="2"/>
              </a:rPr>
              <a:t> </a:t>
            </a:r>
            <a:r>
              <a:rPr lang="en-US" altLang="zh-CN" sz="2200" dirty="0" smtClean="0">
                <a:solidFill>
                  <a:sysClr val="windowText" lastClr="000000"/>
                </a:solidFill>
                <a:latin typeface="Calibri" pitchFamily="34" charset="0"/>
              </a:rPr>
              <a:t>opportunity to improve parallelism by using SIMD technique</a:t>
            </a:r>
          </a:p>
          <a:p>
            <a:pPr marL="396875" lvl="0" indent="-396875" algn="just" defTabSz="914363" fontAlgn="auto">
              <a:lnSpc>
                <a:spcPct val="90000"/>
              </a:lnSpc>
              <a:spcBef>
                <a:spcPct val="20000"/>
              </a:spcBef>
              <a:spcAft>
                <a:spcPts val="0"/>
              </a:spcAft>
              <a:buBlip>
                <a:blip r:embed="rId5"/>
              </a:buBlip>
              <a:defRPr/>
            </a:pPr>
            <a:endParaRPr lang="en-US" altLang="zh-CN" sz="2200" dirty="0" smtClean="0">
              <a:solidFill>
                <a:sysClr val="windowText" lastClr="000000"/>
              </a:solidFill>
              <a:latin typeface="Calibri" pitchFamily="34" charset="0"/>
            </a:endParaRPr>
          </a:p>
          <a:p>
            <a:pPr marL="396875" indent="-396875" algn="just" defTabSz="914363">
              <a:lnSpc>
                <a:spcPct val="90000"/>
              </a:lnSpc>
              <a:spcBef>
                <a:spcPct val="20000"/>
              </a:spcBef>
              <a:buBlip>
                <a:blip r:embed="rId5"/>
              </a:buBlip>
              <a:defRPr/>
            </a:pPr>
            <a:r>
              <a:rPr lang="en-US" altLang="zh-CN" sz="2200" dirty="0" smtClean="0">
                <a:solidFill>
                  <a:sysClr val="windowText" lastClr="000000"/>
                </a:solidFill>
                <a:latin typeface="Calibri" pitchFamily="34" charset="0"/>
              </a:rPr>
              <a:t>The graph data are too large to fit onto small and fast memories such as on-chip RAMs in FPGAs/ GPUs</a:t>
            </a:r>
          </a:p>
          <a:p>
            <a:pPr marL="396875" indent="-396875" algn="just" defTabSz="914363">
              <a:lnSpc>
                <a:spcPct val="90000"/>
              </a:lnSpc>
              <a:spcBef>
                <a:spcPct val="20000"/>
              </a:spcBef>
              <a:buBlip>
                <a:blip r:embed="rId5"/>
              </a:buBlip>
              <a:defRPr/>
            </a:pPr>
            <a:endParaRPr lang="en-US" altLang="zh-CN" sz="2200" dirty="0" smtClean="0">
              <a:solidFill>
                <a:sysClr val="windowText" lastClr="000000"/>
              </a:solidFill>
              <a:latin typeface="Calibri" pitchFamily="34" charset="0"/>
            </a:endParaRPr>
          </a:p>
          <a:p>
            <a:pPr marL="396875" indent="-396875" algn="just" defTabSz="914363">
              <a:lnSpc>
                <a:spcPct val="90000"/>
              </a:lnSpc>
              <a:spcBef>
                <a:spcPct val="20000"/>
              </a:spcBef>
              <a:buBlip>
                <a:blip r:embed="rId5"/>
              </a:buBlip>
              <a:defRPr/>
            </a:pPr>
            <a:r>
              <a:rPr lang="en-US" altLang="zh-CN" sz="2200" dirty="0" smtClean="0">
                <a:solidFill>
                  <a:sysClr val="windowText" lastClr="000000"/>
                </a:solidFill>
                <a:latin typeface="Calibri" pitchFamily="34" charset="0"/>
              </a:rPr>
              <a:t>Irregular structure of the graph data </a:t>
            </a:r>
            <a:r>
              <a:rPr lang="en-US" altLang="zh-CN" sz="2200" dirty="0" smtClean="0">
                <a:solidFill>
                  <a:sysClr val="windowText" lastClr="000000"/>
                </a:solidFill>
                <a:latin typeface="Calibri" pitchFamily="34" charset="0"/>
                <a:sym typeface="Wingdings" pitchFamily="2" charset="2"/>
              </a:rPr>
              <a:t></a:t>
            </a:r>
            <a:r>
              <a:rPr lang="en-US" altLang="zh-CN" sz="2200" dirty="0" smtClean="0">
                <a:solidFill>
                  <a:sysClr val="windowText" lastClr="000000"/>
                </a:solidFill>
                <a:latin typeface="Calibri" pitchFamily="34" charset="0"/>
              </a:rPr>
              <a:t> difficult to partition the graph to take advantage of small and fast on-chip memories, such as cache memories in cache-based microprocessors and on-chip RAMs in FPGAs.</a:t>
            </a:r>
          </a:p>
        </p:txBody>
      </p:sp>
      <p:pic>
        <p:nvPicPr>
          <p:cNvPr id="10"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229600" y="1676399"/>
            <a:ext cx="609600" cy="533401"/>
          </a:xfrm>
          <a:prstGeom prst="rect">
            <a:avLst/>
          </a:prstGeom>
          <a:noFill/>
        </p:spPr>
      </p:pic>
      <p:pic>
        <p:nvPicPr>
          <p:cNvPr id="11" name="Picture 2" descr="http://www.greggkemp.com/wp-content/uploads/2013/03/sad_smiley_face_sticker-p217532497186757861b2o35_400.jpg"/>
          <p:cNvPicPr>
            <a:picLocks noChangeAspect="1" noChangeArrowheads="1"/>
          </p:cNvPicPr>
          <p:nvPr/>
        </p:nvPicPr>
        <p:blipFill>
          <a:blip r:embed="rId7" cstate="print"/>
          <a:srcRect/>
          <a:stretch>
            <a:fillRect/>
          </a:stretch>
        </p:blipFill>
        <p:spPr bwMode="auto">
          <a:xfrm>
            <a:off x="8001000" y="2819400"/>
            <a:ext cx="1066800" cy="762000"/>
          </a:xfrm>
          <a:prstGeom prst="rect">
            <a:avLst/>
          </a:prstGeom>
          <a:noFill/>
        </p:spPr>
      </p:pic>
      <p:pic>
        <p:nvPicPr>
          <p:cNvPr id="12" name="Picture 2" descr="http://www.greggkemp.com/wp-content/uploads/2013/03/sad_smiley_face_sticker-p217532497186757861b2o35_400.jpg"/>
          <p:cNvPicPr>
            <a:picLocks noChangeAspect="1" noChangeArrowheads="1"/>
          </p:cNvPicPr>
          <p:nvPr/>
        </p:nvPicPr>
        <p:blipFill>
          <a:blip r:embed="rId7" cstate="print"/>
          <a:srcRect/>
          <a:stretch>
            <a:fillRect/>
          </a:stretch>
        </p:blipFill>
        <p:spPr bwMode="auto">
          <a:xfrm>
            <a:off x="8001000" y="4038600"/>
            <a:ext cx="1066800" cy="762000"/>
          </a:xfrm>
          <a:prstGeom prst="rect">
            <a:avLst/>
          </a:prstGeom>
          <a:noFill/>
        </p:spPr>
      </p:pic>
      <p:sp>
        <p:nvSpPr>
          <p:cNvPr id="13" name="TextBox 12"/>
          <p:cNvSpPr txBox="1"/>
          <p:nvPr/>
        </p:nvSpPr>
        <p:spPr>
          <a:xfrm>
            <a:off x="228600" y="6488668"/>
            <a:ext cx="8382000" cy="369332"/>
          </a:xfrm>
          <a:prstGeom prst="rect">
            <a:avLst/>
          </a:prstGeom>
          <a:noFill/>
        </p:spPr>
        <p:txBody>
          <a:bodyPr wrap="square" rtlCol="0">
            <a:spAutoFit/>
          </a:bodyPr>
          <a:lstStyle/>
          <a:p>
            <a:pPr marL="342900" indent="-342900"/>
            <a:r>
              <a:rPr lang="en-US" b="1" dirty="0" smtClean="0"/>
              <a:t>E. </a:t>
            </a:r>
            <a:r>
              <a:rPr lang="en-US" b="1" dirty="0" err="1" smtClean="0"/>
              <a:t>Nurvitadhi</a:t>
            </a:r>
            <a:r>
              <a:rPr lang="en-US" b="1" dirty="0" smtClean="0"/>
              <a:t> et. al., </a:t>
            </a:r>
            <a:r>
              <a:rPr lang="en-US" b="1" dirty="0" err="1" smtClean="0"/>
              <a:t>GraphGen</a:t>
            </a:r>
            <a:r>
              <a:rPr lang="en-US" b="1" dirty="0" smtClean="0"/>
              <a:t>,  FCCM’14; J. </a:t>
            </a:r>
            <a:r>
              <a:rPr lang="en-US" b="1" dirty="0" err="1" smtClean="0"/>
              <a:t>Zhong</a:t>
            </a:r>
            <a:r>
              <a:rPr lang="en-US" b="1" dirty="0" smtClean="0"/>
              <a:t> et. al., Medusa, TPDS’13  </a:t>
            </a:r>
            <a:endParaRPr lang="en-US" b="1" dirty="0"/>
          </a:p>
        </p:txBody>
      </p:sp>
      <p:sp>
        <p:nvSpPr>
          <p:cNvPr id="14"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181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3800" b="1" dirty="0" smtClean="0"/>
              <a:t>Open Problem: Roles of Modern Hardware </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280012" y="1524000"/>
            <a:ext cx="7568588" cy="990600"/>
          </a:xfrm>
          <a:prstGeom prst="rect">
            <a:avLst/>
          </a:prstGeom>
        </p:spPr>
        <p:txBody>
          <a:bodyPr/>
          <a:lstStyle/>
          <a:p>
            <a:pPr marL="396875" lvl="0" indent="-396875" algn="just" defTabSz="914363" fontAlgn="auto">
              <a:lnSpc>
                <a:spcPct val="90000"/>
              </a:lnSpc>
              <a:spcBef>
                <a:spcPct val="20000"/>
              </a:spcBef>
              <a:spcAft>
                <a:spcPts val="0"/>
              </a:spcAft>
              <a:buBlip>
                <a:blip r:embed="rId5"/>
              </a:buBlip>
              <a:defRPr/>
            </a:pPr>
            <a:r>
              <a:rPr lang="en-US" altLang="zh-CN" sz="2200" dirty="0" smtClean="0">
                <a:solidFill>
                  <a:schemeClr val="accent2">
                    <a:lumMod val="60000"/>
                    <a:lumOff val="40000"/>
                  </a:schemeClr>
                </a:solidFill>
                <a:latin typeface="Calibri" pitchFamily="34" charset="0"/>
              </a:rPr>
              <a:t>An update function often contains for-each loop operations over the connected edges and/or vertices </a:t>
            </a:r>
            <a:r>
              <a:rPr lang="en-US" altLang="zh-CN" sz="2200" dirty="0" smtClean="0">
                <a:solidFill>
                  <a:schemeClr val="accent2">
                    <a:lumMod val="60000"/>
                    <a:lumOff val="40000"/>
                  </a:schemeClr>
                </a:solidFill>
                <a:latin typeface="Calibri" pitchFamily="34" charset="0"/>
                <a:sym typeface="Wingdings" pitchFamily="2" charset="2"/>
              </a:rPr>
              <a:t> </a:t>
            </a:r>
            <a:r>
              <a:rPr lang="en-US" altLang="zh-CN" sz="2200" dirty="0" smtClean="0">
                <a:solidFill>
                  <a:schemeClr val="accent2">
                    <a:lumMod val="60000"/>
                    <a:lumOff val="40000"/>
                  </a:schemeClr>
                </a:solidFill>
                <a:latin typeface="Calibri" pitchFamily="34" charset="0"/>
              </a:rPr>
              <a:t>opportunity to improve parallelism by using SIMD technique</a:t>
            </a:r>
          </a:p>
          <a:p>
            <a:pPr marL="396875" lvl="0" indent="-396875" algn="just" defTabSz="914363" fontAlgn="auto">
              <a:lnSpc>
                <a:spcPct val="90000"/>
              </a:lnSpc>
              <a:spcBef>
                <a:spcPct val="20000"/>
              </a:spcBef>
              <a:spcAft>
                <a:spcPts val="0"/>
              </a:spcAft>
              <a:buBlip>
                <a:blip r:embed="rId5"/>
              </a:buBlip>
              <a:defRPr/>
            </a:pPr>
            <a:endParaRPr lang="en-US" altLang="zh-CN" sz="2200" dirty="0" smtClean="0">
              <a:solidFill>
                <a:schemeClr val="accent2">
                  <a:lumMod val="60000"/>
                  <a:lumOff val="40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200" dirty="0" smtClean="0">
                <a:solidFill>
                  <a:schemeClr val="accent2">
                    <a:lumMod val="60000"/>
                    <a:lumOff val="40000"/>
                  </a:schemeClr>
                </a:solidFill>
                <a:latin typeface="Calibri" pitchFamily="34" charset="0"/>
              </a:rPr>
              <a:t>The graph data are too large to fit onto small and fast memories such as on-chip RAMs in FPGAs/ GPUs</a:t>
            </a:r>
          </a:p>
          <a:p>
            <a:pPr marL="396875" indent="-396875" algn="just" defTabSz="914363">
              <a:lnSpc>
                <a:spcPct val="90000"/>
              </a:lnSpc>
              <a:spcBef>
                <a:spcPct val="20000"/>
              </a:spcBef>
              <a:buBlip>
                <a:blip r:embed="rId5"/>
              </a:buBlip>
              <a:defRPr/>
            </a:pPr>
            <a:endParaRPr lang="en-US" altLang="zh-CN" sz="2200" dirty="0" smtClean="0">
              <a:solidFill>
                <a:schemeClr val="accent2">
                  <a:lumMod val="60000"/>
                  <a:lumOff val="40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200" dirty="0" smtClean="0">
                <a:solidFill>
                  <a:schemeClr val="accent2">
                    <a:lumMod val="60000"/>
                    <a:lumOff val="40000"/>
                  </a:schemeClr>
                </a:solidFill>
                <a:latin typeface="Calibri" pitchFamily="34" charset="0"/>
              </a:rPr>
              <a:t>Irregular structure of the graph data </a:t>
            </a:r>
            <a:r>
              <a:rPr lang="en-US" altLang="zh-CN" sz="2200" dirty="0" smtClean="0">
                <a:solidFill>
                  <a:schemeClr val="accent2">
                    <a:lumMod val="60000"/>
                    <a:lumOff val="40000"/>
                  </a:schemeClr>
                </a:solidFill>
                <a:latin typeface="Calibri" pitchFamily="34" charset="0"/>
                <a:sym typeface="Wingdings" pitchFamily="2" charset="2"/>
              </a:rPr>
              <a:t></a:t>
            </a:r>
            <a:r>
              <a:rPr lang="en-US" altLang="zh-CN" sz="2200" dirty="0" smtClean="0">
                <a:solidFill>
                  <a:schemeClr val="accent2">
                    <a:lumMod val="60000"/>
                    <a:lumOff val="40000"/>
                  </a:schemeClr>
                </a:solidFill>
                <a:latin typeface="Calibri" pitchFamily="34" charset="0"/>
              </a:rPr>
              <a:t> difficult to partition the graph to take advantage of small and fast on-chip memories, such as cache memories in cache-based microprocessors and on-chip RAMs in FPGAs.</a:t>
            </a:r>
          </a:p>
        </p:txBody>
      </p:sp>
      <p:pic>
        <p:nvPicPr>
          <p:cNvPr id="11" name="Picture 2" descr="http://www.greggkemp.com/wp-content/uploads/2013/03/sad_smiley_face_sticker-p217532497186757861b2o35_400.jpg"/>
          <p:cNvPicPr>
            <a:picLocks noChangeAspect="1" noChangeArrowheads="1"/>
          </p:cNvPicPr>
          <p:nvPr/>
        </p:nvPicPr>
        <p:blipFill>
          <a:blip r:embed="rId6" cstate="print"/>
          <a:srcRect/>
          <a:stretch>
            <a:fillRect/>
          </a:stretch>
        </p:blipFill>
        <p:spPr bwMode="auto">
          <a:xfrm>
            <a:off x="8001000" y="2819400"/>
            <a:ext cx="1066800" cy="762000"/>
          </a:xfrm>
          <a:prstGeom prst="rect">
            <a:avLst/>
          </a:prstGeom>
          <a:noFill/>
        </p:spPr>
      </p:pic>
      <p:pic>
        <p:nvPicPr>
          <p:cNvPr id="12" name="Picture 2" descr="http://www.greggkemp.com/wp-content/uploads/2013/03/sad_smiley_face_sticker-p217532497186757861b2o35_400.jpg"/>
          <p:cNvPicPr>
            <a:picLocks noChangeAspect="1" noChangeArrowheads="1"/>
          </p:cNvPicPr>
          <p:nvPr/>
        </p:nvPicPr>
        <p:blipFill>
          <a:blip r:embed="rId6" cstate="print"/>
          <a:srcRect/>
          <a:stretch>
            <a:fillRect/>
          </a:stretch>
        </p:blipFill>
        <p:spPr bwMode="auto">
          <a:xfrm>
            <a:off x="8001000" y="4038600"/>
            <a:ext cx="1066800" cy="762000"/>
          </a:xfrm>
          <a:prstGeom prst="rect">
            <a:avLst/>
          </a:prstGeom>
          <a:noFill/>
        </p:spPr>
      </p:pic>
      <p:sp>
        <p:nvSpPr>
          <p:cNvPr id="13" name="TextBox 12"/>
          <p:cNvSpPr txBox="1"/>
          <p:nvPr/>
        </p:nvSpPr>
        <p:spPr>
          <a:xfrm>
            <a:off x="228600" y="6488668"/>
            <a:ext cx="8382000" cy="369332"/>
          </a:xfrm>
          <a:prstGeom prst="rect">
            <a:avLst/>
          </a:prstGeom>
          <a:noFill/>
        </p:spPr>
        <p:txBody>
          <a:bodyPr wrap="square" rtlCol="0">
            <a:spAutoFit/>
          </a:bodyPr>
          <a:lstStyle/>
          <a:p>
            <a:pPr marL="342900" indent="-342900"/>
            <a:r>
              <a:rPr lang="en-US" b="1" dirty="0" smtClean="0"/>
              <a:t>E. </a:t>
            </a:r>
            <a:r>
              <a:rPr lang="en-US" b="1" dirty="0" err="1" smtClean="0"/>
              <a:t>Nurvitadhi</a:t>
            </a:r>
            <a:r>
              <a:rPr lang="en-US" b="1" dirty="0" smtClean="0"/>
              <a:t> et. al., </a:t>
            </a:r>
            <a:r>
              <a:rPr lang="en-US" b="1" dirty="0" err="1" smtClean="0"/>
              <a:t>GraphGen</a:t>
            </a:r>
            <a:r>
              <a:rPr lang="en-US" b="1" dirty="0" smtClean="0"/>
              <a:t>,  FCCM’14; J. </a:t>
            </a:r>
            <a:r>
              <a:rPr lang="en-US" b="1" dirty="0" err="1" smtClean="0"/>
              <a:t>Zhong</a:t>
            </a:r>
            <a:r>
              <a:rPr lang="en-US" b="1" dirty="0" smtClean="0"/>
              <a:t> et. al., Medusa, TPDS’13  </a:t>
            </a:r>
            <a:endParaRPr lang="en-US" b="1" dirty="0"/>
          </a:p>
        </p:txBody>
      </p:sp>
      <p:pic>
        <p:nvPicPr>
          <p:cNvPr id="15" name="Picture 2" descr="http://www.greggkemp.com/wp-content/uploads/2013/03/sad_smiley_face_sticker-p217532497186757861b2o35_400.jpg"/>
          <p:cNvPicPr>
            <a:picLocks noChangeAspect="1" noChangeArrowheads="1"/>
          </p:cNvPicPr>
          <p:nvPr/>
        </p:nvPicPr>
        <p:blipFill>
          <a:blip r:embed="rId6" cstate="print"/>
          <a:srcRect/>
          <a:stretch>
            <a:fillRect/>
          </a:stretch>
        </p:blipFill>
        <p:spPr bwMode="auto">
          <a:xfrm>
            <a:off x="8001000" y="1676400"/>
            <a:ext cx="1066800" cy="762000"/>
          </a:xfrm>
          <a:prstGeom prst="rect">
            <a:avLst/>
          </a:prstGeom>
          <a:noFill/>
        </p:spPr>
      </p:pic>
      <p:sp>
        <p:nvSpPr>
          <p:cNvPr id="14" name="TextBox 13"/>
          <p:cNvSpPr txBox="1"/>
          <p:nvPr/>
        </p:nvSpPr>
        <p:spPr>
          <a:xfrm>
            <a:off x="609600" y="1371600"/>
            <a:ext cx="7391400" cy="1477328"/>
          </a:xfrm>
          <a:prstGeom prst="rect">
            <a:avLst/>
          </a:prstGeom>
          <a:solidFill>
            <a:schemeClr val="tx2">
              <a:lumMod val="60000"/>
              <a:lumOff val="40000"/>
            </a:schemeClr>
          </a:solidFill>
          <a:ln>
            <a:solidFill>
              <a:schemeClr val="tx1"/>
            </a:solidFill>
          </a:ln>
        </p:spPr>
        <p:txBody>
          <a:bodyPr wrap="square" rtlCol="0">
            <a:spAutoFit/>
          </a:bodyPr>
          <a:lstStyle/>
          <a:p>
            <a:endParaRPr lang="en-US" sz="2400" dirty="0" smtClean="0">
              <a:solidFill>
                <a:schemeClr val="bg1"/>
              </a:solidFill>
            </a:endParaRPr>
          </a:p>
          <a:p>
            <a:r>
              <a:rPr lang="en-US" sz="2400" dirty="0" smtClean="0">
                <a:solidFill>
                  <a:schemeClr val="bg1"/>
                </a:solidFill>
              </a:rPr>
              <a:t> Building graph-processing systems using GPU, FPGA,</a:t>
            </a:r>
          </a:p>
          <a:p>
            <a:r>
              <a:rPr lang="en-US" sz="2400" dirty="0" smtClean="0">
                <a:solidFill>
                  <a:schemeClr val="bg1"/>
                </a:solidFill>
              </a:rPr>
              <a:t>and </a:t>
            </a:r>
            <a:r>
              <a:rPr lang="en-US" sz="2400" dirty="0" err="1" smtClean="0">
                <a:solidFill>
                  <a:schemeClr val="bg1"/>
                </a:solidFill>
              </a:rPr>
              <a:t>FlashSSD</a:t>
            </a:r>
            <a:r>
              <a:rPr lang="en-US" sz="2400" dirty="0" smtClean="0">
                <a:solidFill>
                  <a:schemeClr val="bg1"/>
                </a:solidFill>
              </a:rPr>
              <a:t>  are not widely accepted yet!</a:t>
            </a:r>
          </a:p>
          <a:p>
            <a:endParaRPr lang="en-US" dirty="0">
              <a:solidFill>
                <a:schemeClr val="bg1"/>
              </a:solidFill>
            </a:endParaRPr>
          </a:p>
        </p:txBody>
      </p:sp>
      <p:sp>
        <p:nvSpPr>
          <p:cNvPr id="16"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182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685800"/>
            <a:ext cx="6400800" cy="685800"/>
          </a:xfrm>
        </p:spPr>
        <p:txBody>
          <a:bodyPr>
            <a:noAutofit/>
          </a:bodyPr>
          <a:lstStyle/>
          <a:p>
            <a:pPr algn="l"/>
            <a:r>
              <a:rPr lang="en-US" sz="3000" b="1" dirty="0" smtClean="0"/>
              <a:t>Open Problem: </a:t>
            </a:r>
            <a:r>
              <a:rPr lang="en-US" sz="3000" b="1" dirty="0" smtClean="0">
                <a:latin typeface="Calibri" panose="020F0502020204030204" pitchFamily="34" charset="0"/>
                <a:cs typeface="Calibri" panose="020F0502020204030204" pitchFamily="34" charset="0"/>
              </a:rPr>
              <a:t>Stand-along Graph Processing vs. Integration with Data-Flow Systems</a:t>
            </a:r>
            <a:r>
              <a:rPr lang="en-US" sz="3000" dirty="0" smtClean="0">
                <a:latin typeface="Calibri" panose="020F0502020204030204" pitchFamily="34" charset="0"/>
                <a:cs typeface="Calibri" panose="020F0502020204030204" pitchFamily="34" charset="0"/>
              </a:rPr>
              <a:t/>
            </a:r>
            <a:br>
              <a:rPr lang="en-US" sz="3000" dirty="0" smtClean="0">
                <a:latin typeface="Calibri" panose="020F0502020204030204" pitchFamily="34" charset="0"/>
                <a:cs typeface="Calibri" panose="020F0502020204030204" pitchFamily="34" charset="0"/>
              </a:rPr>
            </a:br>
            <a:endParaRPr lang="en-US" sz="30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280012" y="1828800"/>
            <a:ext cx="7568588" cy="990600"/>
          </a:xfrm>
          <a:prstGeom prst="rect">
            <a:avLst/>
          </a:prstGeom>
        </p:spPr>
        <p:txBody>
          <a:bodyPr/>
          <a:lstStyle/>
          <a:p>
            <a:pPr marL="396875" lvl="0" indent="-396875" algn="just" defTabSz="914363" fontAlgn="auto">
              <a:lnSpc>
                <a:spcPct val="90000"/>
              </a:lnSpc>
              <a:spcBef>
                <a:spcPct val="20000"/>
              </a:spcBef>
              <a:spcAft>
                <a:spcPts val="0"/>
              </a:spcAft>
              <a:buBlip>
                <a:blip r:embed="rId5"/>
              </a:buBlip>
              <a:defRPr/>
            </a:pPr>
            <a:r>
              <a:rPr lang="en-US" altLang="zh-CN" sz="2200" dirty="0" smtClean="0">
                <a:solidFill>
                  <a:sysClr val="windowText" lastClr="000000"/>
                </a:solidFill>
                <a:latin typeface="Calibri" pitchFamily="34" charset="0"/>
              </a:rPr>
              <a:t>Do we need stand-alone systems only for graph processing,</a:t>
            </a:r>
          </a:p>
          <a:p>
            <a:pPr marL="396875" lvl="0" indent="-396875" algn="just" defTabSz="914363" fontAlgn="auto">
              <a:lnSpc>
                <a:spcPct val="90000"/>
              </a:lnSpc>
              <a:spcBef>
                <a:spcPct val="20000"/>
              </a:spcBef>
              <a:spcAft>
                <a:spcPts val="0"/>
              </a:spcAft>
              <a:defRPr/>
            </a:pPr>
            <a:r>
              <a:rPr lang="en-US" altLang="zh-CN" sz="2200" dirty="0" smtClean="0">
                <a:solidFill>
                  <a:sysClr val="windowText" lastClr="000000"/>
                </a:solidFill>
                <a:latin typeface="Calibri" pitchFamily="34" charset="0"/>
              </a:rPr>
              <a:t>       such as Trinity and </a:t>
            </a:r>
            <a:r>
              <a:rPr lang="en-US" altLang="zh-CN" sz="2200" dirty="0" err="1" smtClean="0">
                <a:solidFill>
                  <a:sysClr val="windowText" lastClr="000000"/>
                </a:solidFill>
                <a:latin typeface="Calibri" pitchFamily="34" charset="0"/>
              </a:rPr>
              <a:t>GraphLab</a:t>
            </a:r>
            <a:r>
              <a:rPr lang="en-US" altLang="zh-CN" sz="2200" dirty="0" smtClean="0">
                <a:solidFill>
                  <a:sysClr val="windowText" lastClr="000000"/>
                </a:solidFill>
                <a:latin typeface="Calibri" pitchFamily="34" charset="0"/>
              </a:rPr>
              <a:t>? Can they be integrated with</a:t>
            </a:r>
          </a:p>
          <a:p>
            <a:pPr marL="396875" lvl="0" indent="-396875" algn="just" defTabSz="914363" fontAlgn="auto">
              <a:lnSpc>
                <a:spcPct val="90000"/>
              </a:lnSpc>
              <a:spcBef>
                <a:spcPct val="20000"/>
              </a:spcBef>
              <a:spcAft>
                <a:spcPts val="0"/>
              </a:spcAft>
              <a:defRPr/>
            </a:pPr>
            <a:r>
              <a:rPr lang="en-US" altLang="zh-CN" sz="2200" dirty="0" smtClean="0">
                <a:solidFill>
                  <a:sysClr val="windowText" lastClr="000000"/>
                </a:solidFill>
                <a:latin typeface="Calibri" pitchFamily="34" charset="0"/>
              </a:rPr>
              <a:t>       the existing big-data and dataflow systems?</a:t>
            </a:r>
          </a:p>
          <a:p>
            <a:pPr marL="396875" lvl="0" indent="-396875" algn="just" defTabSz="914363" fontAlgn="auto">
              <a:lnSpc>
                <a:spcPct val="90000"/>
              </a:lnSpc>
              <a:spcBef>
                <a:spcPct val="20000"/>
              </a:spcBef>
              <a:spcAft>
                <a:spcPts val="0"/>
              </a:spcAft>
              <a:defRPr/>
            </a:pPr>
            <a:endParaRPr lang="en-US" altLang="zh-CN" sz="2200" dirty="0" smtClean="0">
              <a:solidFill>
                <a:sysClr val="windowText" lastClr="000000"/>
              </a:solidFill>
              <a:latin typeface="Calibri" pitchFamily="34" charset="0"/>
            </a:endParaRPr>
          </a:p>
          <a:p>
            <a:pPr marL="396875" indent="-396875" algn="just" defTabSz="914363">
              <a:lnSpc>
                <a:spcPct val="90000"/>
              </a:lnSpc>
              <a:spcBef>
                <a:spcPct val="20000"/>
              </a:spcBef>
              <a:buBlip>
                <a:blip r:embed="rId5"/>
              </a:buBlip>
              <a:defRPr/>
            </a:pPr>
            <a:r>
              <a:rPr lang="en-US" altLang="zh-CN" sz="2200" dirty="0" smtClean="0">
                <a:solidFill>
                  <a:sysClr val="windowText" lastClr="000000"/>
                </a:solidFill>
                <a:latin typeface="Calibri" pitchFamily="34" charset="0"/>
              </a:rPr>
              <a:t>Existing graph-parallel systems do not address the challenges of graph construction and transformation which are often just as problematic as the subsequent computation</a:t>
            </a:r>
          </a:p>
          <a:p>
            <a:pPr marL="396875" indent="-396875" algn="just" defTabSz="914363">
              <a:lnSpc>
                <a:spcPct val="90000"/>
              </a:lnSpc>
              <a:spcBef>
                <a:spcPct val="20000"/>
              </a:spcBef>
              <a:buBlip>
                <a:blip r:embed="rId5"/>
              </a:buBlip>
              <a:defRPr/>
            </a:pPr>
            <a:endParaRPr lang="en-US" altLang="zh-CN" sz="2200" dirty="0" smtClean="0">
              <a:solidFill>
                <a:sysClr val="windowText" lastClr="000000"/>
              </a:solidFill>
              <a:latin typeface="Calibri" pitchFamily="34" charset="0"/>
            </a:endParaRPr>
          </a:p>
          <a:p>
            <a:pPr marL="396875" indent="-396875" algn="just" defTabSz="914363">
              <a:lnSpc>
                <a:spcPct val="90000"/>
              </a:lnSpc>
              <a:spcBef>
                <a:spcPct val="20000"/>
              </a:spcBef>
              <a:buBlip>
                <a:blip r:embed="rId5"/>
              </a:buBlip>
              <a:defRPr/>
            </a:pPr>
            <a:r>
              <a:rPr lang="en-US" altLang="zh-CN" sz="2200" dirty="0" smtClean="0">
                <a:solidFill>
                  <a:sysClr val="windowText" lastClr="000000"/>
                </a:solidFill>
                <a:latin typeface="Calibri" pitchFamily="34" charset="0"/>
              </a:rPr>
              <a:t>New generation of integrated systems:</a:t>
            </a:r>
          </a:p>
          <a:p>
            <a:pPr marL="396875" indent="-396875" algn="just" defTabSz="914363">
              <a:lnSpc>
                <a:spcPct val="90000"/>
              </a:lnSpc>
              <a:spcBef>
                <a:spcPct val="20000"/>
              </a:spcBef>
              <a:buBlip>
                <a:blip r:embed="rId5"/>
              </a:buBlip>
              <a:defRPr/>
            </a:pPr>
            <a:endParaRPr lang="en-US" altLang="zh-CN" sz="1000" dirty="0" smtClean="0">
              <a:solidFill>
                <a:sysClr val="windowText" lastClr="000000"/>
              </a:solidFill>
              <a:latin typeface="Calibri" pitchFamily="34" charset="0"/>
            </a:endParaRPr>
          </a:p>
          <a:p>
            <a:pPr marL="854075" lvl="1" indent="-396875" algn="just" defTabSz="914363">
              <a:lnSpc>
                <a:spcPct val="90000"/>
              </a:lnSpc>
              <a:spcBef>
                <a:spcPct val="20000"/>
              </a:spcBef>
              <a:buFont typeface="Wingdings" pitchFamily="2" charset="2"/>
              <a:buChar char="q"/>
              <a:defRPr/>
            </a:pPr>
            <a:r>
              <a:rPr lang="da-DK" altLang="zh-CN" sz="2200" dirty="0" smtClean="0">
                <a:solidFill>
                  <a:sysClr val="windowText" lastClr="000000"/>
                </a:solidFill>
                <a:latin typeface="Calibri" pitchFamily="34" charset="0"/>
              </a:rPr>
              <a:t>GraphX </a:t>
            </a:r>
            <a:r>
              <a:rPr lang="da-DK" altLang="zh-CN" dirty="0" smtClean="0">
                <a:solidFill>
                  <a:sysClr val="windowText" lastClr="000000"/>
                </a:solidFill>
                <a:latin typeface="Calibri" pitchFamily="34" charset="0"/>
              </a:rPr>
              <a:t>[R. Xin et. al., GRADES ‘13] </a:t>
            </a:r>
          </a:p>
          <a:p>
            <a:pPr marL="854075" lvl="1" indent="-396875" algn="just" defTabSz="914363">
              <a:lnSpc>
                <a:spcPct val="90000"/>
              </a:lnSpc>
              <a:spcBef>
                <a:spcPct val="20000"/>
              </a:spcBef>
              <a:buFont typeface="Wingdings" pitchFamily="2" charset="2"/>
              <a:buChar char="q"/>
              <a:defRPr/>
            </a:pPr>
            <a:r>
              <a:rPr lang="da-DK" altLang="zh-CN" sz="2200" dirty="0" smtClean="0">
                <a:solidFill>
                  <a:sysClr val="windowText" lastClr="000000"/>
                </a:solidFill>
                <a:latin typeface="Calibri" pitchFamily="34" charset="0"/>
              </a:rPr>
              <a:t>Naiad </a:t>
            </a:r>
            <a:r>
              <a:rPr lang="da-DK" altLang="zh-CN" dirty="0" smtClean="0">
                <a:solidFill>
                  <a:sysClr val="windowText" lastClr="000000"/>
                </a:solidFill>
                <a:latin typeface="Calibri" pitchFamily="34" charset="0"/>
              </a:rPr>
              <a:t>[D. Murray et. al., SOSP’13]</a:t>
            </a:r>
            <a:endParaRPr lang="en-US" altLang="zh-CN" dirty="0" smtClean="0">
              <a:solidFill>
                <a:sysClr val="windowText" lastClr="000000"/>
              </a:solidFill>
              <a:latin typeface="Calibri" pitchFamily="34" charset="0"/>
            </a:endParaRPr>
          </a:p>
          <a:p>
            <a:pPr marL="854075" lvl="1" indent="-396875" algn="just" defTabSz="914363">
              <a:lnSpc>
                <a:spcPct val="90000"/>
              </a:lnSpc>
              <a:spcBef>
                <a:spcPct val="20000"/>
              </a:spcBef>
              <a:buFont typeface="Wingdings" pitchFamily="2" charset="2"/>
              <a:buChar char="q"/>
              <a:defRPr/>
            </a:pPr>
            <a:r>
              <a:rPr lang="en-US" altLang="zh-CN" sz="2200" dirty="0" err="1" smtClean="0">
                <a:solidFill>
                  <a:sysClr val="windowText" lastClr="000000"/>
                </a:solidFill>
                <a:latin typeface="Calibri" pitchFamily="34" charset="0"/>
              </a:rPr>
              <a:t>ePic</a:t>
            </a:r>
            <a:r>
              <a:rPr lang="en-US" altLang="zh-CN" sz="2200" dirty="0" smtClean="0">
                <a:solidFill>
                  <a:sysClr val="windowText" lastClr="000000"/>
                </a:solidFill>
                <a:latin typeface="Calibri" pitchFamily="34" charset="0"/>
              </a:rPr>
              <a:t> </a:t>
            </a:r>
            <a:r>
              <a:rPr lang="en-US" altLang="zh-CN" dirty="0" smtClean="0">
                <a:solidFill>
                  <a:sysClr val="windowText" lastClr="000000"/>
                </a:solidFill>
                <a:latin typeface="Calibri" pitchFamily="34" charset="0"/>
              </a:rPr>
              <a:t>[D. Jiang et. al., VLDB ‘14]</a:t>
            </a:r>
          </a:p>
        </p:txBody>
      </p:sp>
      <p:sp>
        <p:nvSpPr>
          <p:cNvPr id="10"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183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2" name="Picture 2" descr="http://www.greggkemp.com/wp-content/uploads/2013/03/sad_smiley_face_sticker-p217532497186757861b2o35_400.jpg"/>
          <p:cNvPicPr>
            <a:picLocks noChangeAspect="1" noChangeArrowheads="1"/>
          </p:cNvPicPr>
          <p:nvPr/>
        </p:nvPicPr>
        <p:blipFill>
          <a:blip r:embed="rId6" cstate="print"/>
          <a:srcRect/>
          <a:stretch>
            <a:fillRect/>
          </a:stretch>
        </p:blipFill>
        <p:spPr bwMode="auto">
          <a:xfrm>
            <a:off x="8001000" y="3352800"/>
            <a:ext cx="1066800" cy="762000"/>
          </a:xfrm>
          <a:prstGeom prst="rect">
            <a:avLst/>
          </a:prstGeom>
          <a:noFill/>
        </p:spPr>
      </p:pic>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685800"/>
            <a:ext cx="6400800" cy="685800"/>
          </a:xfrm>
        </p:spPr>
        <p:txBody>
          <a:bodyPr>
            <a:noAutofit/>
          </a:bodyPr>
          <a:lstStyle/>
          <a:p>
            <a:pPr algn="l"/>
            <a:r>
              <a:rPr lang="en-US" sz="3000" b="1" dirty="0" smtClean="0"/>
              <a:t>Open Problem: </a:t>
            </a:r>
            <a:r>
              <a:rPr lang="en-US" sz="3000" b="1" dirty="0" smtClean="0">
                <a:latin typeface="Calibri" panose="020F0502020204030204" pitchFamily="34" charset="0"/>
                <a:cs typeface="Calibri" panose="020F0502020204030204" pitchFamily="34" charset="0"/>
              </a:rPr>
              <a:t>Stand-along Graph Processing vs. Integration with Data-Flow Systems</a:t>
            </a:r>
            <a:r>
              <a:rPr lang="en-US" sz="3000" dirty="0" smtClean="0">
                <a:latin typeface="Calibri" panose="020F0502020204030204" pitchFamily="34" charset="0"/>
                <a:cs typeface="Calibri" panose="020F0502020204030204" pitchFamily="34" charset="0"/>
              </a:rPr>
              <a:t/>
            </a:r>
            <a:br>
              <a:rPr lang="en-US" sz="3000" dirty="0" smtClean="0">
                <a:latin typeface="Calibri" panose="020F0502020204030204" pitchFamily="34" charset="0"/>
                <a:cs typeface="Calibri" panose="020F0502020204030204" pitchFamily="34" charset="0"/>
              </a:rPr>
            </a:br>
            <a:endParaRPr lang="en-US" sz="30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280012" y="1828800"/>
            <a:ext cx="7568588" cy="990600"/>
          </a:xfrm>
          <a:prstGeom prst="rect">
            <a:avLst/>
          </a:prstGeom>
        </p:spPr>
        <p:txBody>
          <a:bodyPr/>
          <a:lstStyle/>
          <a:p>
            <a:pPr marL="396875" lvl="0" indent="-396875" algn="just" defTabSz="914363" fontAlgn="auto">
              <a:lnSpc>
                <a:spcPct val="90000"/>
              </a:lnSpc>
              <a:spcBef>
                <a:spcPct val="20000"/>
              </a:spcBef>
              <a:spcAft>
                <a:spcPts val="0"/>
              </a:spcAft>
              <a:buBlip>
                <a:blip r:embed="rId5"/>
              </a:buBlip>
              <a:defRPr/>
            </a:pPr>
            <a:r>
              <a:rPr lang="en-US" altLang="zh-CN" sz="2200" dirty="0" smtClean="0">
                <a:solidFill>
                  <a:sysClr val="windowText" lastClr="000000"/>
                </a:solidFill>
                <a:latin typeface="Calibri" pitchFamily="34" charset="0"/>
              </a:rPr>
              <a:t>Do we need stand-alone systems only for graph processing,</a:t>
            </a:r>
          </a:p>
          <a:p>
            <a:pPr marL="396875" lvl="0" indent="-396875" algn="just" defTabSz="914363" fontAlgn="auto">
              <a:lnSpc>
                <a:spcPct val="90000"/>
              </a:lnSpc>
              <a:spcBef>
                <a:spcPct val="20000"/>
              </a:spcBef>
              <a:spcAft>
                <a:spcPts val="0"/>
              </a:spcAft>
              <a:defRPr/>
            </a:pPr>
            <a:r>
              <a:rPr lang="en-US" altLang="zh-CN" sz="2200" dirty="0" smtClean="0">
                <a:solidFill>
                  <a:sysClr val="windowText" lastClr="000000"/>
                </a:solidFill>
                <a:latin typeface="Calibri" pitchFamily="34" charset="0"/>
              </a:rPr>
              <a:t>       </a:t>
            </a:r>
            <a:r>
              <a:rPr lang="en-US" altLang="zh-CN" sz="2200" dirty="0" smtClean="0">
                <a:solidFill>
                  <a:schemeClr val="accent2">
                    <a:lumMod val="60000"/>
                    <a:lumOff val="40000"/>
                  </a:schemeClr>
                </a:solidFill>
                <a:latin typeface="Calibri" pitchFamily="34" charset="0"/>
              </a:rPr>
              <a:t>such as Trinity and </a:t>
            </a:r>
            <a:r>
              <a:rPr lang="en-US" altLang="zh-CN" sz="2200" dirty="0" err="1" smtClean="0">
                <a:solidFill>
                  <a:schemeClr val="accent2">
                    <a:lumMod val="60000"/>
                    <a:lumOff val="40000"/>
                  </a:schemeClr>
                </a:solidFill>
                <a:latin typeface="Calibri" pitchFamily="34" charset="0"/>
              </a:rPr>
              <a:t>GraphLab</a:t>
            </a:r>
            <a:r>
              <a:rPr lang="en-US" altLang="zh-CN" sz="2200" dirty="0" smtClean="0">
                <a:solidFill>
                  <a:schemeClr val="accent2">
                    <a:lumMod val="60000"/>
                    <a:lumOff val="40000"/>
                  </a:schemeClr>
                </a:solidFill>
                <a:latin typeface="Calibri" pitchFamily="34" charset="0"/>
              </a:rPr>
              <a:t>? Can they be integrated with</a:t>
            </a:r>
          </a:p>
          <a:p>
            <a:pPr marL="396875" lvl="0" indent="-396875" algn="just" defTabSz="914363" fontAlgn="auto">
              <a:lnSpc>
                <a:spcPct val="90000"/>
              </a:lnSpc>
              <a:spcBef>
                <a:spcPct val="20000"/>
              </a:spcBef>
              <a:spcAft>
                <a:spcPts val="0"/>
              </a:spcAft>
              <a:defRPr/>
            </a:pPr>
            <a:r>
              <a:rPr lang="en-US" altLang="zh-CN" sz="2200" dirty="0" smtClean="0">
                <a:solidFill>
                  <a:schemeClr val="accent2">
                    <a:lumMod val="60000"/>
                    <a:lumOff val="40000"/>
                  </a:schemeClr>
                </a:solidFill>
                <a:latin typeface="Calibri" pitchFamily="34" charset="0"/>
              </a:rPr>
              <a:t>       the existing big-data and dataflow systems?</a:t>
            </a:r>
          </a:p>
          <a:p>
            <a:pPr marL="396875" lvl="0" indent="-396875" algn="just" defTabSz="914363" fontAlgn="auto">
              <a:lnSpc>
                <a:spcPct val="90000"/>
              </a:lnSpc>
              <a:spcBef>
                <a:spcPct val="20000"/>
              </a:spcBef>
              <a:spcAft>
                <a:spcPts val="0"/>
              </a:spcAft>
              <a:defRPr/>
            </a:pPr>
            <a:endParaRPr lang="en-US" altLang="zh-CN" sz="2200" dirty="0" smtClean="0">
              <a:solidFill>
                <a:schemeClr val="accent2">
                  <a:lumMod val="60000"/>
                  <a:lumOff val="40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200" dirty="0" smtClean="0">
                <a:solidFill>
                  <a:schemeClr val="accent2">
                    <a:lumMod val="60000"/>
                    <a:lumOff val="40000"/>
                  </a:schemeClr>
                </a:solidFill>
                <a:latin typeface="Calibri" pitchFamily="34" charset="0"/>
              </a:rPr>
              <a:t>Existing graph-parallel systems do not address the challenges of graph construction and transformation which are often just as problematic as the subsequent computation</a:t>
            </a:r>
          </a:p>
          <a:p>
            <a:pPr marL="396875" indent="-396875" algn="just" defTabSz="914363">
              <a:lnSpc>
                <a:spcPct val="90000"/>
              </a:lnSpc>
              <a:spcBef>
                <a:spcPct val="20000"/>
              </a:spcBef>
              <a:buBlip>
                <a:blip r:embed="rId5"/>
              </a:buBlip>
              <a:defRPr/>
            </a:pPr>
            <a:endParaRPr lang="en-US" altLang="zh-CN" sz="2200" dirty="0" smtClean="0">
              <a:solidFill>
                <a:schemeClr val="accent2">
                  <a:lumMod val="60000"/>
                  <a:lumOff val="40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200" dirty="0" smtClean="0">
                <a:solidFill>
                  <a:schemeClr val="accent2">
                    <a:lumMod val="60000"/>
                    <a:lumOff val="40000"/>
                  </a:schemeClr>
                </a:solidFill>
                <a:latin typeface="Calibri" pitchFamily="34" charset="0"/>
              </a:rPr>
              <a:t>New generation of integrated systems:</a:t>
            </a:r>
          </a:p>
          <a:p>
            <a:pPr marL="396875" indent="-396875" algn="just" defTabSz="914363">
              <a:lnSpc>
                <a:spcPct val="90000"/>
              </a:lnSpc>
              <a:spcBef>
                <a:spcPct val="20000"/>
              </a:spcBef>
              <a:buBlip>
                <a:blip r:embed="rId5"/>
              </a:buBlip>
              <a:defRPr/>
            </a:pPr>
            <a:endParaRPr lang="en-US" altLang="zh-CN" sz="1000" dirty="0" smtClean="0">
              <a:solidFill>
                <a:schemeClr val="accent2">
                  <a:lumMod val="60000"/>
                  <a:lumOff val="40000"/>
                </a:schemeClr>
              </a:solidFill>
              <a:latin typeface="Calibri" pitchFamily="34" charset="0"/>
            </a:endParaRPr>
          </a:p>
          <a:p>
            <a:pPr marL="854075" lvl="1" indent="-396875" algn="just" defTabSz="914363">
              <a:lnSpc>
                <a:spcPct val="90000"/>
              </a:lnSpc>
              <a:spcBef>
                <a:spcPct val="20000"/>
              </a:spcBef>
              <a:buFont typeface="Wingdings" pitchFamily="2" charset="2"/>
              <a:buChar char="q"/>
              <a:defRPr/>
            </a:pPr>
            <a:r>
              <a:rPr lang="da-DK" altLang="zh-CN" sz="2200" dirty="0" smtClean="0">
                <a:solidFill>
                  <a:schemeClr val="accent2">
                    <a:lumMod val="60000"/>
                    <a:lumOff val="40000"/>
                  </a:schemeClr>
                </a:solidFill>
                <a:latin typeface="Calibri" pitchFamily="34" charset="0"/>
              </a:rPr>
              <a:t>GraphX </a:t>
            </a:r>
            <a:r>
              <a:rPr lang="da-DK" altLang="zh-CN" dirty="0" smtClean="0">
                <a:solidFill>
                  <a:schemeClr val="accent2">
                    <a:lumMod val="60000"/>
                    <a:lumOff val="40000"/>
                  </a:schemeClr>
                </a:solidFill>
                <a:latin typeface="Calibri" pitchFamily="34" charset="0"/>
              </a:rPr>
              <a:t>[R. Xin et. al., GRADES ‘13] </a:t>
            </a:r>
          </a:p>
          <a:p>
            <a:pPr marL="854075" lvl="1" indent="-396875" algn="just" defTabSz="914363">
              <a:lnSpc>
                <a:spcPct val="90000"/>
              </a:lnSpc>
              <a:spcBef>
                <a:spcPct val="20000"/>
              </a:spcBef>
              <a:buFont typeface="Wingdings" pitchFamily="2" charset="2"/>
              <a:buChar char="q"/>
              <a:defRPr/>
            </a:pPr>
            <a:r>
              <a:rPr lang="da-DK" altLang="zh-CN" sz="2200" dirty="0" smtClean="0">
                <a:solidFill>
                  <a:schemeClr val="accent2">
                    <a:lumMod val="60000"/>
                    <a:lumOff val="40000"/>
                  </a:schemeClr>
                </a:solidFill>
                <a:latin typeface="Calibri" pitchFamily="34" charset="0"/>
              </a:rPr>
              <a:t>Naiad </a:t>
            </a:r>
            <a:r>
              <a:rPr lang="da-DK" altLang="zh-CN" dirty="0" smtClean="0">
                <a:solidFill>
                  <a:schemeClr val="accent2">
                    <a:lumMod val="60000"/>
                    <a:lumOff val="40000"/>
                  </a:schemeClr>
                </a:solidFill>
                <a:latin typeface="Calibri" pitchFamily="34" charset="0"/>
              </a:rPr>
              <a:t>[D. Murray et. al., SOSP’13]</a:t>
            </a:r>
            <a:endParaRPr lang="en-US" altLang="zh-CN" dirty="0" smtClean="0">
              <a:solidFill>
                <a:schemeClr val="accent2">
                  <a:lumMod val="60000"/>
                  <a:lumOff val="40000"/>
                </a:schemeClr>
              </a:solidFill>
              <a:latin typeface="Calibri" pitchFamily="34" charset="0"/>
            </a:endParaRPr>
          </a:p>
          <a:p>
            <a:pPr marL="854075" lvl="1" indent="-396875" algn="just" defTabSz="914363">
              <a:lnSpc>
                <a:spcPct val="90000"/>
              </a:lnSpc>
              <a:spcBef>
                <a:spcPct val="20000"/>
              </a:spcBef>
              <a:buFont typeface="Wingdings" pitchFamily="2" charset="2"/>
              <a:buChar char="q"/>
              <a:defRPr/>
            </a:pPr>
            <a:r>
              <a:rPr lang="en-US" altLang="zh-CN" sz="2200" dirty="0" err="1" smtClean="0">
                <a:solidFill>
                  <a:schemeClr val="accent2">
                    <a:lumMod val="60000"/>
                    <a:lumOff val="40000"/>
                  </a:schemeClr>
                </a:solidFill>
                <a:latin typeface="Calibri" pitchFamily="34" charset="0"/>
              </a:rPr>
              <a:t>ePic</a:t>
            </a:r>
            <a:r>
              <a:rPr lang="en-US" altLang="zh-CN" sz="2200" dirty="0" smtClean="0">
                <a:solidFill>
                  <a:schemeClr val="accent2">
                    <a:lumMod val="60000"/>
                    <a:lumOff val="40000"/>
                  </a:schemeClr>
                </a:solidFill>
                <a:latin typeface="Calibri" pitchFamily="34" charset="0"/>
              </a:rPr>
              <a:t> </a:t>
            </a:r>
            <a:r>
              <a:rPr lang="en-US" altLang="zh-CN" dirty="0" smtClean="0">
                <a:solidFill>
                  <a:schemeClr val="accent2">
                    <a:lumMod val="60000"/>
                    <a:lumOff val="40000"/>
                  </a:schemeClr>
                </a:solidFill>
                <a:latin typeface="Calibri" pitchFamily="34" charset="0"/>
              </a:rPr>
              <a:t>[D. Jiang et. al., VLDB ‘14]</a:t>
            </a:r>
          </a:p>
        </p:txBody>
      </p:sp>
      <p:sp>
        <p:nvSpPr>
          <p:cNvPr id="10" name="TextBox 9"/>
          <p:cNvSpPr txBox="1"/>
          <p:nvPr/>
        </p:nvSpPr>
        <p:spPr>
          <a:xfrm>
            <a:off x="685800" y="1840468"/>
            <a:ext cx="8001000" cy="1015663"/>
          </a:xfrm>
          <a:prstGeom prst="rect">
            <a:avLst/>
          </a:prstGeom>
          <a:solidFill>
            <a:schemeClr val="tx2">
              <a:lumMod val="60000"/>
              <a:lumOff val="40000"/>
            </a:schemeClr>
          </a:solidFill>
          <a:ln>
            <a:solidFill>
              <a:schemeClr val="tx1"/>
            </a:solidFill>
          </a:ln>
        </p:spPr>
        <p:txBody>
          <a:bodyPr wrap="square" rtlCol="0">
            <a:spAutoFit/>
          </a:bodyPr>
          <a:lstStyle/>
          <a:p>
            <a:endParaRPr lang="en-US" dirty="0" smtClean="0">
              <a:solidFill>
                <a:schemeClr val="bg1"/>
              </a:solidFill>
            </a:endParaRPr>
          </a:p>
          <a:p>
            <a:r>
              <a:rPr lang="en-US" dirty="0" smtClean="0">
                <a:solidFill>
                  <a:schemeClr val="bg1"/>
                </a:solidFill>
              </a:rPr>
              <a:t>One integrated system to perform MapReduce, Relational, and Graph operations</a:t>
            </a:r>
          </a:p>
          <a:p>
            <a:endParaRPr lang="en-US" sz="2400" dirty="0" smtClean="0">
              <a:solidFill>
                <a:schemeClr val="bg1"/>
              </a:solidFill>
            </a:endParaRPr>
          </a:p>
        </p:txBody>
      </p:sp>
      <p:sp>
        <p:nvSpPr>
          <p:cNvPr id="11"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184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4200" b="1" dirty="0" smtClean="0"/>
              <a:t>Conclusions</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Content Placeholder 2"/>
          <p:cNvSpPr txBox="1">
            <a:spLocks noChangeArrowheads="1"/>
          </p:cNvSpPr>
          <p:nvPr/>
        </p:nvSpPr>
        <p:spPr>
          <a:xfrm>
            <a:off x="381000" y="1219200"/>
            <a:ext cx="8458200" cy="422455"/>
          </a:xfrm>
          <a:prstGeom prst="rect">
            <a:avLst/>
          </a:prstGeom>
        </p:spPr>
        <p:txBody>
          <a:bodyPr/>
          <a:lstStyle/>
          <a:p>
            <a:pPr marL="396875" indent="-396875"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Big-graphs and unique challenges in graph processing</a:t>
            </a:r>
          </a:p>
          <a:p>
            <a:pPr marL="396875" indent="-396875" defTabSz="914363" fontAlgn="auto">
              <a:lnSpc>
                <a:spcPct val="90000"/>
              </a:lnSpc>
              <a:spcBef>
                <a:spcPct val="20000"/>
              </a:spcBef>
              <a:spcAft>
                <a:spcPts val="0"/>
              </a:spcAft>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defTabSz="914363" fontAlgn="auto">
              <a:lnSpc>
                <a:spcPct val="90000"/>
              </a:lnSpc>
              <a:spcBef>
                <a:spcPct val="20000"/>
              </a:spcBef>
              <a:spcAft>
                <a:spcPts val="0"/>
              </a:spcAft>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lvl="0" indent="-396875" defTabSz="914363">
              <a:lnSpc>
                <a:spcPct val="90000"/>
              </a:lnSpc>
              <a:spcBef>
                <a:spcPct val="20000"/>
              </a:spcBef>
              <a:buBlip>
                <a:blip r:embed="rId5"/>
              </a:buBlip>
              <a:defRPr/>
            </a:pPr>
            <a:r>
              <a:rPr lang="en-US" sz="2400" dirty="0" smtClean="0">
                <a:latin typeface="Calibri" panose="020F0502020204030204" pitchFamily="34" charset="0"/>
                <a:cs typeface="Calibri" panose="020F0502020204030204" pitchFamily="34" charset="0"/>
              </a:rPr>
              <a:t>Two types of graph-computation – offline analytics and online querying; and state-of-the-art systems for them</a:t>
            </a:r>
          </a:p>
          <a:p>
            <a:pPr marL="396875" lvl="0" indent="-396875"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lvl="0" indent="-396875"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lvl="0" indent="-396875" defTabSz="914363">
              <a:lnSpc>
                <a:spcPct val="90000"/>
              </a:lnSpc>
              <a:spcBef>
                <a:spcPct val="20000"/>
              </a:spcBef>
              <a:buBlip>
                <a:blip r:embed="rId5"/>
              </a:buBlip>
              <a:defRPr/>
            </a:pPr>
            <a:r>
              <a:rPr lang="en-US" sz="2400" dirty="0" smtClean="0">
                <a:latin typeface="Calibri" panose="020F0502020204030204" pitchFamily="34" charset="0"/>
                <a:cs typeface="Calibri" panose="020F0502020204030204" pitchFamily="34" charset="0"/>
              </a:rPr>
              <a:t>New challenges: graph partitioning, scale-up vs. scale-out, and integration with existing dataflow systems</a:t>
            </a:r>
          </a:p>
          <a:p>
            <a:pPr marL="396875" lvl="0" indent="-396875" defTabSz="914363">
              <a:lnSpc>
                <a:spcPct val="90000"/>
              </a:lnSpc>
              <a:spcBef>
                <a:spcPct val="20000"/>
              </a:spcBef>
              <a:buBlip>
                <a:blip r:embed="rId5"/>
              </a:buBlip>
              <a:defRPr/>
            </a:pPr>
            <a:endParaRPr lang="en-US" sz="500" dirty="0" smtClean="0">
              <a:latin typeface="Calibri" panose="020F0502020204030204" pitchFamily="34" charset="0"/>
              <a:cs typeface="Calibri" panose="020F0502020204030204" pitchFamily="34" charset="0"/>
            </a:endParaRPr>
          </a:p>
          <a:p>
            <a:pPr marL="396875" lvl="0" indent="-396875" defTabSz="914363">
              <a:lnSpc>
                <a:spcPct val="90000"/>
              </a:lnSpc>
              <a:spcBef>
                <a:spcPct val="20000"/>
              </a:spcBef>
              <a:defRPr/>
            </a:pPr>
            <a:endParaRPr lang="en-US" dirty="0" smtClean="0">
              <a:latin typeface="Calibri" panose="020F0502020204030204" pitchFamily="34" charset="0"/>
              <a:cs typeface="Calibri" panose="020F0502020204030204" pitchFamily="34" charset="0"/>
            </a:endParaRPr>
          </a:p>
          <a:p>
            <a:pPr marL="396875" lvl="0" indent="-396875" defTabSz="914363">
              <a:lnSpc>
                <a:spcPct val="90000"/>
              </a:lnSpc>
              <a:spcBef>
                <a:spcPct val="20000"/>
              </a:spcBef>
              <a:buBlip>
                <a:blip r:embed="rId5"/>
              </a:buBlip>
              <a:defRPr/>
            </a:pPr>
            <a:endParaRPr lang="en-US" dirty="0" smtClean="0">
              <a:latin typeface="Calibri" panose="020F0502020204030204" pitchFamily="34" charset="0"/>
              <a:cs typeface="Calibri" panose="020F0502020204030204" pitchFamily="34" charset="0"/>
            </a:endParaRPr>
          </a:p>
        </p:txBody>
      </p:sp>
      <p:sp>
        <p:nvSpPr>
          <p:cNvPr id="9" name="Slide Number Placeholder 9"/>
          <p:cNvSpPr txBox="1">
            <a:spLocks/>
          </p:cNvSpPr>
          <p:nvPr/>
        </p:nvSpPr>
        <p:spPr bwMode="auto">
          <a:xfrm>
            <a:off x="8001000" y="6492875"/>
            <a:ext cx="1143001"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185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21</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graphicFrame>
        <p:nvGraphicFramePr>
          <p:cNvPr id="1026" name="Object 2"/>
          <p:cNvGraphicFramePr>
            <a:graphicFrameLocks noChangeAspect="1"/>
          </p:cNvGraphicFramePr>
          <p:nvPr/>
        </p:nvGraphicFramePr>
        <p:xfrm>
          <a:off x="4267200" y="1600200"/>
          <a:ext cx="4114800" cy="1143000"/>
        </p:xfrm>
        <a:graphic>
          <a:graphicData uri="http://schemas.openxmlformats.org/presentationml/2006/ole">
            <mc:AlternateContent xmlns:mc="http://schemas.openxmlformats.org/markup-compatibility/2006">
              <mc:Choice xmlns:v="urn:schemas-microsoft-com:vml" Requires="v">
                <p:oleObj spid="_x0000_s12319"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0020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Slide Number Placeholder 9"/>
          <p:cNvSpPr txBox="1">
            <a:spLocks/>
          </p:cNvSpPr>
          <p:nvPr/>
        </p:nvSpPr>
        <p:spPr bwMode="auto">
          <a:xfrm>
            <a:off x="8153400"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18</a:t>
            </a:r>
            <a:r>
              <a:rPr kumimoji="0" lang="en-US" sz="1800" b="0" i="0" u="none" strike="noStrike" kern="0" cap="none" spc="0" normalizeH="0" baseline="0" noProof="0" dirty="0" smtClean="0">
                <a:ln>
                  <a:noFill/>
                </a:ln>
                <a:solidFill>
                  <a:srgbClr val="000000"/>
                </a:solidFill>
                <a:effectLst/>
                <a:uLnTx/>
                <a:uFillTx/>
                <a:latin typeface="Trebuchet MS"/>
              </a:rPr>
              <a:t>/ 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graphicFrame>
        <p:nvGraphicFramePr>
          <p:cNvPr id="30" name="Table 29"/>
          <p:cNvGraphicFramePr>
            <a:graphicFrameLocks noGrp="1"/>
          </p:cNvGraphicFramePr>
          <p:nvPr/>
        </p:nvGraphicFramePr>
        <p:xfrm>
          <a:off x="2590800" y="3505200"/>
          <a:ext cx="5454408" cy="1854200"/>
        </p:xfrm>
        <a:graphic>
          <a:graphicData uri="http://schemas.openxmlformats.org/drawingml/2006/table">
            <a:tbl>
              <a:tblPr firstRow="1" bandRow="1">
                <a:tableStyleId>{616DA210-FB5B-4158-B5E0-FEB733F419BA}</a:tableStyleId>
              </a:tblPr>
              <a:tblGrid>
                <a:gridCol w="800419"/>
                <a:gridCol w="945949"/>
                <a:gridCol w="945949"/>
                <a:gridCol w="945949"/>
                <a:gridCol w="945949"/>
                <a:gridCol w="870193"/>
              </a:tblGrid>
              <a:tr h="370840">
                <a:tc>
                  <a:txBody>
                    <a:bodyPr/>
                    <a:lstStyle/>
                    <a:p>
                      <a:pPr algn="ctr"/>
                      <a:endParaRPr lang="en-US" dirty="0"/>
                    </a:p>
                  </a:txBody>
                  <a:tcPr/>
                </a:tc>
                <a:tc>
                  <a:txBody>
                    <a:bodyPr/>
                    <a:lstStyle/>
                    <a:p>
                      <a:pPr algn="ctr"/>
                      <a:r>
                        <a:rPr lang="en-US" dirty="0" smtClean="0"/>
                        <a:t>K=0</a:t>
                      </a:r>
                      <a:endParaRPr lang="en-US" dirty="0"/>
                    </a:p>
                  </a:txBody>
                  <a:tcPr/>
                </a:tc>
                <a:tc>
                  <a:txBody>
                    <a:bodyPr/>
                    <a:lstStyle/>
                    <a:p>
                      <a:pPr algn="ctr"/>
                      <a:r>
                        <a:rPr lang="en-US" dirty="0" smtClean="0"/>
                        <a:t>K=1</a:t>
                      </a:r>
                      <a:endParaRPr lang="en-US" dirty="0"/>
                    </a:p>
                  </a:txBody>
                  <a:tcPr/>
                </a:tc>
                <a:tc>
                  <a:txBody>
                    <a:bodyPr/>
                    <a:lstStyle/>
                    <a:p>
                      <a:pPr algn="ctr"/>
                      <a:r>
                        <a:rPr lang="en-US" dirty="0" smtClean="0"/>
                        <a:t>K=2</a:t>
                      </a:r>
                      <a:endParaRPr lang="en-US" dirty="0"/>
                    </a:p>
                  </a:txBody>
                  <a:tcPr/>
                </a:tc>
                <a:tc>
                  <a:txBody>
                    <a:bodyPr/>
                    <a:lstStyle/>
                    <a:p>
                      <a:pPr algn="ctr"/>
                      <a:r>
                        <a:rPr lang="en-US" dirty="0" smtClean="0"/>
                        <a:t>K=3</a:t>
                      </a:r>
                      <a:endParaRPr lang="en-US" dirty="0"/>
                    </a:p>
                  </a:txBody>
                  <a:tcPr/>
                </a:tc>
                <a:tc>
                  <a:txBody>
                    <a:bodyPr/>
                    <a:lstStyle/>
                    <a:p>
                      <a:pPr algn="ctr"/>
                      <a:r>
                        <a:rPr lang="en-US" dirty="0" smtClean="0"/>
                        <a:t>K=4</a:t>
                      </a:r>
                      <a:endParaRPr lang="en-US" dirty="0"/>
                    </a:p>
                  </a:txBody>
                  <a:tcPr/>
                </a:tc>
              </a:tr>
              <a:tr h="370840">
                <a:tc>
                  <a:txBody>
                    <a:bodyPr/>
                    <a:lstStyle/>
                    <a:p>
                      <a:pPr algn="ctr"/>
                      <a:r>
                        <a:rPr lang="en-US" b="1" dirty="0" smtClean="0"/>
                        <a:t>PR(V</a:t>
                      </a:r>
                      <a:r>
                        <a:rPr lang="en-US" b="1" baseline="-25000" dirty="0" smtClean="0"/>
                        <a:t>1</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0.37</a:t>
                      </a:r>
                      <a:endParaRPr lang="en-US" sz="24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0.43</a:t>
                      </a:r>
                      <a:endParaRPr lang="en-US" sz="24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0.35</a:t>
                      </a:r>
                      <a:endParaRPr lang="en-US" sz="18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0.39</a:t>
                      </a:r>
                      <a:endParaRPr lang="en-US" sz="1800" b="1" dirty="0">
                        <a:solidFill>
                          <a:schemeClr val="tx1"/>
                        </a:solidFill>
                      </a:endParaRPr>
                    </a:p>
                  </a:txBody>
                  <a:tcPr/>
                </a:tc>
              </a:tr>
              <a:tr h="370840">
                <a:tc>
                  <a:txBody>
                    <a:bodyPr/>
                    <a:lstStyle/>
                    <a:p>
                      <a:pPr algn="ctr"/>
                      <a:r>
                        <a:rPr lang="en-US" b="1" dirty="0" smtClean="0"/>
                        <a:t>PR(V</a:t>
                      </a:r>
                      <a:r>
                        <a:rPr lang="en-US" b="1" baseline="-25000" dirty="0" smtClean="0"/>
                        <a:t>2</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0.08</a:t>
                      </a:r>
                      <a:endParaRPr lang="en-US" b="1" dirty="0"/>
                    </a:p>
                  </a:txBody>
                  <a:tcPr/>
                </a:tc>
                <a:tc>
                  <a:txBody>
                    <a:bodyPr/>
                    <a:lstStyle/>
                    <a:p>
                      <a:pPr algn="ctr"/>
                      <a:r>
                        <a:rPr lang="en-US" b="1" dirty="0" smtClean="0"/>
                        <a:t>0.12</a:t>
                      </a:r>
                      <a:endParaRPr lang="en-US" b="1" dirty="0"/>
                    </a:p>
                  </a:txBody>
                  <a:tcPr/>
                </a:tc>
                <a:tc>
                  <a:txBody>
                    <a:bodyPr/>
                    <a:lstStyle/>
                    <a:p>
                      <a:pPr algn="ctr"/>
                      <a:r>
                        <a:rPr lang="en-US" b="1" dirty="0" smtClean="0"/>
                        <a:t>0.14</a:t>
                      </a:r>
                      <a:endParaRPr lang="en-US" b="1" dirty="0"/>
                    </a:p>
                  </a:txBody>
                  <a:tcPr/>
                </a:tc>
                <a:tc>
                  <a:txBody>
                    <a:bodyPr/>
                    <a:lstStyle/>
                    <a:p>
                      <a:pPr algn="ctr"/>
                      <a:r>
                        <a:rPr lang="en-US" b="1" dirty="0" smtClean="0"/>
                        <a:t>0.11</a:t>
                      </a:r>
                      <a:endParaRPr lang="en-US" b="1" dirty="0"/>
                    </a:p>
                  </a:txBody>
                  <a:tcPr/>
                </a:tc>
              </a:tr>
              <a:tr h="370840">
                <a:tc>
                  <a:txBody>
                    <a:bodyPr/>
                    <a:lstStyle/>
                    <a:p>
                      <a:pPr algn="ctr"/>
                      <a:r>
                        <a:rPr lang="en-US" b="1" dirty="0" smtClean="0"/>
                        <a:t>PR(V</a:t>
                      </a:r>
                      <a:r>
                        <a:rPr lang="en-US" b="1" baseline="-25000" dirty="0" smtClean="0"/>
                        <a:t>3</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0.33</a:t>
                      </a:r>
                      <a:endParaRPr lang="en-US" b="1" dirty="0"/>
                    </a:p>
                  </a:txBody>
                  <a:tcPr/>
                </a:tc>
                <a:tc>
                  <a:txBody>
                    <a:bodyPr/>
                    <a:lstStyle/>
                    <a:p>
                      <a:pPr algn="ctr"/>
                      <a:r>
                        <a:rPr lang="en-US" b="1" dirty="0" smtClean="0"/>
                        <a:t>0.27</a:t>
                      </a:r>
                      <a:endParaRPr lang="en-US" b="1" dirty="0"/>
                    </a:p>
                  </a:txBody>
                  <a:tcPr/>
                </a:tc>
                <a:tc>
                  <a:txBody>
                    <a:bodyPr/>
                    <a:lstStyle/>
                    <a:p>
                      <a:pPr algn="ctr"/>
                      <a:r>
                        <a:rPr lang="en-US" b="1" dirty="0" smtClean="0"/>
                        <a:t>0.29</a:t>
                      </a:r>
                      <a:endParaRPr lang="en-US" b="1" dirty="0"/>
                    </a:p>
                  </a:txBody>
                  <a:tcPr/>
                </a:tc>
                <a:tc>
                  <a:txBody>
                    <a:bodyPr/>
                    <a:lstStyle/>
                    <a:p>
                      <a:pPr algn="ctr"/>
                      <a:r>
                        <a:rPr lang="en-US" b="1" dirty="0" smtClean="0"/>
                        <a:t>0.29</a:t>
                      </a:r>
                      <a:endParaRPr lang="en-US" b="1" dirty="0"/>
                    </a:p>
                  </a:txBody>
                  <a:tcPr/>
                </a:tc>
              </a:tr>
              <a:tr h="370840">
                <a:tc>
                  <a:txBody>
                    <a:bodyPr/>
                    <a:lstStyle/>
                    <a:p>
                      <a:pPr algn="ctr"/>
                      <a:r>
                        <a:rPr lang="en-US" b="1" dirty="0" smtClean="0"/>
                        <a:t>PR(V</a:t>
                      </a:r>
                      <a:r>
                        <a:rPr lang="en-US" b="1" baseline="-25000" dirty="0" smtClean="0"/>
                        <a:t>4</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0.20</a:t>
                      </a:r>
                      <a:endParaRPr lang="en-US" b="1" dirty="0"/>
                    </a:p>
                  </a:txBody>
                  <a:tcPr/>
                </a:tc>
                <a:tc>
                  <a:txBody>
                    <a:bodyPr/>
                    <a:lstStyle/>
                    <a:p>
                      <a:pPr algn="ctr"/>
                      <a:r>
                        <a:rPr lang="en-US" b="1" dirty="0" smtClean="0"/>
                        <a:t>0.16</a:t>
                      </a:r>
                      <a:endParaRPr lang="en-US" b="1" dirty="0"/>
                    </a:p>
                  </a:txBody>
                  <a:tcPr/>
                </a:tc>
                <a:tc>
                  <a:txBody>
                    <a:bodyPr/>
                    <a:lstStyle/>
                    <a:p>
                      <a:pPr algn="ctr"/>
                      <a:r>
                        <a:rPr lang="en-US" b="1" dirty="0" smtClean="0"/>
                        <a:t>0.20</a:t>
                      </a:r>
                      <a:endParaRPr lang="en-US" b="1" dirty="0"/>
                    </a:p>
                  </a:txBody>
                  <a:tcPr/>
                </a:tc>
                <a:tc>
                  <a:txBody>
                    <a:bodyPr/>
                    <a:lstStyle/>
                    <a:p>
                      <a:pPr algn="ctr"/>
                      <a:r>
                        <a:rPr lang="en-US" b="1" dirty="0" smtClean="0"/>
                        <a:t>0.19</a:t>
                      </a:r>
                      <a:endParaRPr lang="en-US" b="1" dirty="0"/>
                    </a:p>
                  </a:txBody>
                  <a:tcPr/>
                </a:tc>
              </a:tr>
            </a:tbl>
          </a:graphicData>
        </a:graphic>
      </p:graphicFrame>
      <p:sp>
        <p:nvSpPr>
          <p:cNvPr id="32" name="Oval 31"/>
          <p:cNvSpPr/>
          <p:nvPr/>
        </p:nvSpPr>
        <p:spPr>
          <a:xfrm>
            <a:off x="228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33" name="Oval 32"/>
          <p:cNvSpPr/>
          <p:nvPr/>
        </p:nvSpPr>
        <p:spPr>
          <a:xfrm>
            <a:off x="228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34" name="Oval 33"/>
          <p:cNvSpPr/>
          <p:nvPr/>
        </p:nvSpPr>
        <p:spPr>
          <a:xfrm>
            <a:off x="1752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35" name="Oval 34"/>
          <p:cNvSpPr/>
          <p:nvPr/>
        </p:nvSpPr>
        <p:spPr>
          <a:xfrm>
            <a:off x="1752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36" name="Freeform 35"/>
          <p:cNvSpPr/>
          <p:nvPr/>
        </p:nvSpPr>
        <p:spPr>
          <a:xfrm>
            <a:off x="685799" y="15240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895643" y="20327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572086" y="23985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867508" y="22437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754966" y="23282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11237" y="23563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895643" y="3467685"/>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133600" y="23750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p:cNvSpPr/>
          <p:nvPr/>
        </p:nvSpPr>
        <p:spPr>
          <a:xfrm>
            <a:off x="5562600" y="2819400"/>
            <a:ext cx="3048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Iterative Batch Processing</a:t>
            </a:r>
            <a:endParaRPr lang="en-US" sz="2000" b="1" dirty="0"/>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4200" b="1" dirty="0" smtClean="0"/>
              <a:t>Questions?</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7" name="Rectangle 6"/>
          <p:cNvSpPr/>
          <p:nvPr/>
        </p:nvSpPr>
        <p:spPr>
          <a:xfrm>
            <a:off x="2819400" y="2590800"/>
            <a:ext cx="4572000" cy="1938992"/>
          </a:xfrm>
          <a:prstGeom prst="rect">
            <a:avLst/>
          </a:prstGeom>
        </p:spPr>
        <p:txBody>
          <a:bodyPr>
            <a:spAutoFit/>
          </a:bodyPr>
          <a:lstStyle/>
          <a:p>
            <a:endParaRPr lang="en-US" sz="6000" b="1" dirty="0" smtClean="0"/>
          </a:p>
          <a:p>
            <a:r>
              <a:rPr lang="en-US" sz="6000" b="1" dirty="0" smtClean="0"/>
              <a:t>Thanks! </a:t>
            </a:r>
            <a:endParaRPr lang="en-US" sz="6000" b="1" dirty="0"/>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4200" dirty="0" smtClean="0"/>
              <a:t>References - 1</a:t>
            </a:r>
            <a:endParaRPr lang="en-US" sz="42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Rectangle 7"/>
          <p:cNvSpPr/>
          <p:nvPr/>
        </p:nvSpPr>
        <p:spPr>
          <a:xfrm>
            <a:off x="381000" y="1196400"/>
            <a:ext cx="8382000" cy="5509200"/>
          </a:xfrm>
          <a:prstGeom prst="rect">
            <a:avLst/>
          </a:prstGeom>
        </p:spPr>
        <p:txBody>
          <a:bodyPr wrap="square">
            <a:spAutoFit/>
          </a:bodyPr>
          <a:lstStyle/>
          <a:p>
            <a:r>
              <a:rPr lang="en-US" sz="1600" dirty="0" smtClean="0"/>
              <a:t>[1] F. </a:t>
            </a:r>
            <a:r>
              <a:rPr lang="en-US" sz="1600" dirty="0" err="1" smtClean="0"/>
              <a:t>Bancilhon</a:t>
            </a:r>
            <a:r>
              <a:rPr lang="en-US" sz="1600" dirty="0" smtClean="0"/>
              <a:t> and R. </a:t>
            </a:r>
            <a:r>
              <a:rPr lang="en-US" sz="1600" dirty="0" err="1" smtClean="0"/>
              <a:t>Ramakrishnan</a:t>
            </a:r>
            <a:r>
              <a:rPr lang="en-US" sz="1600" dirty="0" smtClean="0"/>
              <a:t>. An Amateur’s Introduction to Recursive Query Processing Strategies. </a:t>
            </a:r>
            <a:r>
              <a:rPr lang="en-US" sz="1600" i="1" dirty="0" smtClean="0"/>
              <a:t>SIGMOD Rec., 15(2), 1986.</a:t>
            </a:r>
          </a:p>
          <a:p>
            <a:r>
              <a:rPr lang="en-US" sz="1600" dirty="0" smtClean="0"/>
              <a:t>[2] V. R. </a:t>
            </a:r>
            <a:r>
              <a:rPr lang="en-US" sz="1600" dirty="0" err="1" smtClean="0"/>
              <a:t>Borkar</a:t>
            </a:r>
            <a:r>
              <a:rPr lang="en-US" sz="1600" dirty="0" smtClean="0"/>
              <a:t>, Y. Bu, M. J. Carey, J. Rosen, N. </a:t>
            </a:r>
            <a:r>
              <a:rPr lang="en-US" sz="1600" dirty="0" err="1" smtClean="0"/>
              <a:t>Polyzotis</a:t>
            </a:r>
            <a:r>
              <a:rPr lang="en-US" sz="1600" dirty="0" smtClean="0"/>
              <a:t>, T. </a:t>
            </a:r>
            <a:r>
              <a:rPr lang="en-US" sz="1600" dirty="0" err="1" smtClean="0"/>
              <a:t>Condie</a:t>
            </a:r>
            <a:r>
              <a:rPr lang="en-US" sz="1600" dirty="0" smtClean="0"/>
              <a:t>, M. Weimer, and R. </a:t>
            </a:r>
            <a:r>
              <a:rPr lang="en-US" sz="1600" dirty="0" err="1" smtClean="0"/>
              <a:t>Ramakrishnan</a:t>
            </a:r>
            <a:r>
              <a:rPr lang="en-US" sz="1600" dirty="0" smtClean="0"/>
              <a:t>. Declarative Systems for Large Scale Machine Learning. </a:t>
            </a:r>
            <a:r>
              <a:rPr lang="en-US" sz="1600" i="1" dirty="0" smtClean="0"/>
              <a:t>IEEE Data Eng. Bull., 35(2):24–32, 2012.</a:t>
            </a:r>
          </a:p>
          <a:p>
            <a:r>
              <a:rPr lang="en-US" sz="1600" dirty="0" smtClean="0"/>
              <a:t>[3] S. </a:t>
            </a:r>
            <a:r>
              <a:rPr lang="en-US" sz="1600" dirty="0" err="1" smtClean="0"/>
              <a:t>Brin</a:t>
            </a:r>
            <a:r>
              <a:rPr lang="en-US" sz="1600" dirty="0" smtClean="0"/>
              <a:t> and L. Page. The Anatomy of a Large-scale </a:t>
            </a:r>
            <a:r>
              <a:rPr lang="en-US" sz="1600" dirty="0" err="1" smtClean="0"/>
              <a:t>Hypertextual</a:t>
            </a:r>
            <a:r>
              <a:rPr lang="en-US" sz="1600" dirty="0" smtClean="0"/>
              <a:t> Web Search Engine. In </a:t>
            </a:r>
            <a:r>
              <a:rPr lang="en-US" sz="1600" i="1" dirty="0" smtClean="0"/>
              <a:t>WWW, 1998.</a:t>
            </a:r>
          </a:p>
          <a:p>
            <a:r>
              <a:rPr lang="en-US" sz="1600" dirty="0" smtClean="0"/>
              <a:t>[4] Y. Bu, B. Howe, M. </a:t>
            </a:r>
            <a:r>
              <a:rPr lang="en-US" sz="1600" dirty="0" err="1" smtClean="0"/>
              <a:t>Balazinska</a:t>
            </a:r>
            <a:r>
              <a:rPr lang="en-US" sz="1600" dirty="0" smtClean="0"/>
              <a:t>, and M. D. Ernst. </a:t>
            </a:r>
            <a:r>
              <a:rPr lang="en-US" sz="1600" dirty="0" err="1" smtClean="0"/>
              <a:t>HaLoop</a:t>
            </a:r>
            <a:r>
              <a:rPr lang="en-US" sz="1600" dirty="0" smtClean="0"/>
              <a:t>: Efficient Iterative Data Processing on Large Clusters. In </a:t>
            </a:r>
            <a:r>
              <a:rPr lang="en-US" sz="1600" i="1" dirty="0" smtClean="0"/>
              <a:t>VLDB, 2010.</a:t>
            </a:r>
          </a:p>
          <a:p>
            <a:r>
              <a:rPr lang="en-US" sz="1600" dirty="0" smtClean="0"/>
              <a:t>[5] A. </a:t>
            </a:r>
            <a:r>
              <a:rPr lang="en-US" sz="1600" dirty="0" err="1" smtClean="0"/>
              <a:t>Buluc</a:t>
            </a:r>
            <a:r>
              <a:rPr lang="en-US" sz="1600" dirty="0" smtClean="0"/>
              <a:t>¸ and K. </a:t>
            </a:r>
            <a:r>
              <a:rPr lang="en-US" sz="1600" dirty="0" err="1" smtClean="0"/>
              <a:t>Madduri</a:t>
            </a:r>
            <a:r>
              <a:rPr lang="en-US" sz="1600" dirty="0" smtClean="0"/>
              <a:t>. Graph Partitioning for Scalable Distributed Graph Computations. In </a:t>
            </a:r>
            <a:r>
              <a:rPr lang="en-US" sz="1600" i="1" dirty="0" smtClean="0"/>
              <a:t>Graph Partitioning and Graph Clustering, 2012.</a:t>
            </a:r>
          </a:p>
          <a:p>
            <a:r>
              <a:rPr lang="en-US" sz="1600" dirty="0" smtClean="0"/>
              <a:t>[6] R. Chen, M. Yang, X. </a:t>
            </a:r>
            <a:r>
              <a:rPr lang="en-US" sz="1600" dirty="0" err="1" smtClean="0"/>
              <a:t>Weng</a:t>
            </a:r>
            <a:r>
              <a:rPr lang="en-US" sz="1600" dirty="0" smtClean="0"/>
              <a:t>, B. </a:t>
            </a:r>
            <a:r>
              <a:rPr lang="en-US" sz="1600" dirty="0" err="1" smtClean="0"/>
              <a:t>Choi</a:t>
            </a:r>
            <a:r>
              <a:rPr lang="en-US" sz="1600" dirty="0" smtClean="0"/>
              <a:t>, B. He, and X. Li. Improving Large Graph Processing on Partitioned Graphs in the Cloud. In </a:t>
            </a:r>
            <a:r>
              <a:rPr lang="en-US" sz="1600" i="1" dirty="0" err="1" smtClean="0"/>
              <a:t>SoCC</a:t>
            </a:r>
            <a:r>
              <a:rPr lang="en-US" sz="1600" i="1" dirty="0" smtClean="0"/>
              <a:t>, 2012.</a:t>
            </a:r>
          </a:p>
          <a:p>
            <a:r>
              <a:rPr lang="en-US" sz="1600" dirty="0" smtClean="0"/>
              <a:t>[7] J. Cheng, Y. </a:t>
            </a:r>
            <a:r>
              <a:rPr lang="en-US" sz="1600" dirty="0" err="1" smtClean="0"/>
              <a:t>Ke</a:t>
            </a:r>
            <a:r>
              <a:rPr lang="en-US" sz="1600" dirty="0" smtClean="0"/>
              <a:t>, S. Chu, and C. Cheng. Efficient Processing of Distance Queries in Large Graphs: A Vertex Cover Approach. In </a:t>
            </a:r>
            <a:r>
              <a:rPr lang="en-US" sz="1600" i="1" dirty="0" smtClean="0"/>
              <a:t>SIGMOD, 2012.</a:t>
            </a:r>
          </a:p>
          <a:p>
            <a:r>
              <a:rPr lang="en-US" sz="1600" dirty="0" smtClean="0"/>
              <a:t>[8] P. </a:t>
            </a:r>
            <a:r>
              <a:rPr lang="en-US" sz="1600" dirty="0" err="1" smtClean="0"/>
              <a:t>Cudr-Mauroux</a:t>
            </a:r>
            <a:r>
              <a:rPr lang="en-US" sz="1600" dirty="0" smtClean="0"/>
              <a:t> and S. </a:t>
            </a:r>
            <a:r>
              <a:rPr lang="en-US" sz="1600" dirty="0" err="1" smtClean="0"/>
              <a:t>Elnikety</a:t>
            </a:r>
            <a:r>
              <a:rPr lang="en-US" sz="1600" dirty="0" smtClean="0"/>
              <a:t>. Graph Data Management Systems for New Application Domains. In </a:t>
            </a:r>
            <a:r>
              <a:rPr lang="en-US" sz="1600" i="1" dirty="0" smtClean="0"/>
              <a:t>VLDB, 2011.</a:t>
            </a:r>
          </a:p>
          <a:p>
            <a:r>
              <a:rPr lang="en-US" sz="1600" dirty="0" smtClean="0"/>
              <a:t>[9] M. Curtiss, I. Becker, T. </a:t>
            </a:r>
            <a:r>
              <a:rPr lang="en-US" sz="1600" dirty="0" err="1" smtClean="0"/>
              <a:t>Bosman</a:t>
            </a:r>
            <a:r>
              <a:rPr lang="en-US" sz="1600" dirty="0" smtClean="0"/>
              <a:t>, S. </a:t>
            </a:r>
            <a:r>
              <a:rPr lang="en-US" sz="1600" dirty="0" err="1" smtClean="0"/>
              <a:t>Doroshenko</a:t>
            </a:r>
            <a:r>
              <a:rPr lang="en-US" sz="1600" dirty="0" smtClean="0"/>
              <a:t>, L. </a:t>
            </a:r>
            <a:r>
              <a:rPr lang="en-US" sz="1600" dirty="0" err="1" smtClean="0"/>
              <a:t>Grijincu</a:t>
            </a:r>
            <a:r>
              <a:rPr lang="en-US" sz="1600" dirty="0" smtClean="0"/>
              <a:t>, </a:t>
            </a:r>
            <a:r>
              <a:rPr lang="sv-SE" sz="1600" dirty="0" smtClean="0"/>
              <a:t>T. Jackson, S. Kunnatur, S. Lassen, P. Pronin, S. Sankar, G. Shen, </a:t>
            </a:r>
            <a:r>
              <a:rPr lang="en-US" sz="1600" dirty="0" smtClean="0"/>
              <a:t>G. </a:t>
            </a:r>
            <a:r>
              <a:rPr lang="en-US" sz="1600" dirty="0" err="1" smtClean="0"/>
              <a:t>Woss</a:t>
            </a:r>
            <a:r>
              <a:rPr lang="en-US" sz="1600" dirty="0" smtClean="0"/>
              <a:t>, C. Yang, and N. Zhang. Unicorn: A System for Searching the Social Graph. In </a:t>
            </a:r>
            <a:r>
              <a:rPr lang="en-US" sz="1600" i="1" dirty="0" smtClean="0"/>
              <a:t>VLDB, 2013.</a:t>
            </a:r>
          </a:p>
          <a:p>
            <a:r>
              <a:rPr lang="en-US" sz="1600" dirty="0" smtClean="0"/>
              <a:t>[10] J. Dean and S. </a:t>
            </a:r>
            <a:r>
              <a:rPr lang="en-US" sz="1600" dirty="0" err="1" smtClean="0"/>
              <a:t>Ghemawat</a:t>
            </a:r>
            <a:r>
              <a:rPr lang="en-US" sz="1600" dirty="0" smtClean="0"/>
              <a:t>. MapReduce: Simplified Data Processing on Large Clusters. </a:t>
            </a:r>
            <a:r>
              <a:rPr lang="en-US" sz="1600" i="1" dirty="0" err="1" smtClean="0"/>
              <a:t>Commun</a:t>
            </a:r>
            <a:r>
              <a:rPr lang="en-US" sz="1600" i="1" dirty="0" smtClean="0"/>
              <a:t>. ACM, 51(1):107–113, </a:t>
            </a:r>
            <a:endParaRPr lang="en-US" sz="1600" dirty="0"/>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4200" dirty="0" smtClean="0"/>
              <a:t>References - 2</a:t>
            </a:r>
            <a:endParaRPr lang="en-US" sz="42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Rectangle 7"/>
          <p:cNvSpPr/>
          <p:nvPr/>
        </p:nvSpPr>
        <p:spPr>
          <a:xfrm>
            <a:off x="381000" y="1196400"/>
            <a:ext cx="8382000" cy="4770537"/>
          </a:xfrm>
          <a:prstGeom prst="rect">
            <a:avLst/>
          </a:prstGeom>
        </p:spPr>
        <p:txBody>
          <a:bodyPr wrap="square">
            <a:spAutoFit/>
          </a:bodyPr>
          <a:lstStyle/>
          <a:p>
            <a:r>
              <a:rPr lang="en-US" sz="1600" dirty="0" smtClean="0"/>
              <a:t>[11] J. </a:t>
            </a:r>
            <a:r>
              <a:rPr lang="en-US" sz="1600" dirty="0" err="1" smtClean="0"/>
              <a:t>Ekanayake</a:t>
            </a:r>
            <a:r>
              <a:rPr lang="en-US" sz="1600" dirty="0" smtClean="0"/>
              <a:t>, H. Li, B. Zhang, T. </a:t>
            </a:r>
            <a:r>
              <a:rPr lang="en-US" sz="1600" dirty="0" err="1" smtClean="0"/>
              <a:t>Gunarathne</a:t>
            </a:r>
            <a:r>
              <a:rPr lang="en-US" sz="1600" dirty="0" smtClean="0"/>
              <a:t>, S.-H. </a:t>
            </a:r>
            <a:r>
              <a:rPr lang="en-US" sz="1600" dirty="0" err="1" smtClean="0"/>
              <a:t>Bae</a:t>
            </a:r>
            <a:r>
              <a:rPr lang="en-US" sz="1600" dirty="0" smtClean="0"/>
              <a:t>, J. </a:t>
            </a:r>
            <a:r>
              <a:rPr lang="en-US" sz="1600" dirty="0" err="1" smtClean="0"/>
              <a:t>Qiu</a:t>
            </a:r>
            <a:r>
              <a:rPr lang="en-US" sz="1600" dirty="0" smtClean="0"/>
              <a:t>, and G. Fox. Twister: A Runtime for Iterative MapReduce. In </a:t>
            </a:r>
            <a:r>
              <a:rPr lang="en-US" sz="1600" i="1" dirty="0" smtClean="0"/>
              <a:t>HPDC, </a:t>
            </a:r>
            <a:r>
              <a:rPr lang="en-US" sz="1600" dirty="0" smtClean="0"/>
              <a:t>2010.</a:t>
            </a:r>
          </a:p>
          <a:p>
            <a:r>
              <a:rPr lang="en-US" sz="1600" dirty="0" smtClean="0"/>
              <a:t>[12] O. </a:t>
            </a:r>
            <a:r>
              <a:rPr lang="en-US" sz="1600" dirty="0" err="1" smtClean="0"/>
              <a:t>Erling</a:t>
            </a:r>
            <a:r>
              <a:rPr lang="en-US" sz="1600" dirty="0" smtClean="0"/>
              <a:t> and I. </a:t>
            </a:r>
            <a:r>
              <a:rPr lang="en-US" sz="1600" dirty="0" err="1" smtClean="0"/>
              <a:t>Mikhailov</a:t>
            </a:r>
            <a:r>
              <a:rPr lang="en-US" sz="1600" dirty="0" smtClean="0"/>
              <a:t>. Virtuoso: RDF Support in a Native RDBMS. In </a:t>
            </a:r>
            <a:r>
              <a:rPr lang="en-US" sz="1600" i="1" dirty="0" smtClean="0"/>
              <a:t>Semantic Web Information Management, 2009.</a:t>
            </a:r>
          </a:p>
          <a:p>
            <a:r>
              <a:rPr lang="en-US" sz="1600" dirty="0" smtClean="0"/>
              <a:t>[13] A. </a:t>
            </a:r>
            <a:r>
              <a:rPr lang="en-US" sz="1600" dirty="0" err="1" smtClean="0"/>
              <a:t>Ghoting</a:t>
            </a:r>
            <a:r>
              <a:rPr lang="en-US" sz="1600" dirty="0" smtClean="0"/>
              <a:t>, R. Krishnamurthy, E. </a:t>
            </a:r>
            <a:r>
              <a:rPr lang="en-US" sz="1600" dirty="0" err="1" smtClean="0"/>
              <a:t>Pednault</a:t>
            </a:r>
            <a:r>
              <a:rPr lang="en-US" sz="1600" dirty="0" smtClean="0"/>
              <a:t>, B. </a:t>
            </a:r>
            <a:r>
              <a:rPr lang="en-US" sz="1600" dirty="0" err="1" smtClean="0"/>
              <a:t>Reinwald</a:t>
            </a:r>
            <a:r>
              <a:rPr lang="en-US" sz="1600" dirty="0" smtClean="0"/>
              <a:t>, V. </a:t>
            </a:r>
            <a:r>
              <a:rPr lang="en-US" sz="1600" dirty="0" err="1" smtClean="0"/>
              <a:t>Sindhwani</a:t>
            </a:r>
            <a:r>
              <a:rPr lang="en-US" sz="1600" dirty="0" smtClean="0"/>
              <a:t>, S. </a:t>
            </a:r>
            <a:r>
              <a:rPr lang="en-US" sz="1600" dirty="0" err="1" smtClean="0"/>
              <a:t>Tatikonda</a:t>
            </a:r>
            <a:r>
              <a:rPr lang="en-US" sz="1600" dirty="0" smtClean="0"/>
              <a:t>, Y. </a:t>
            </a:r>
            <a:r>
              <a:rPr lang="en-US" sz="1600" dirty="0" err="1" smtClean="0"/>
              <a:t>Tian</a:t>
            </a:r>
            <a:r>
              <a:rPr lang="en-US" sz="1600" dirty="0" smtClean="0"/>
              <a:t>, and S. </a:t>
            </a:r>
            <a:r>
              <a:rPr lang="en-US" sz="1600" dirty="0" err="1" smtClean="0"/>
              <a:t>Vaithyanathan</a:t>
            </a:r>
            <a:r>
              <a:rPr lang="en-US" sz="1600" dirty="0" smtClean="0"/>
              <a:t>. </a:t>
            </a:r>
            <a:r>
              <a:rPr lang="en-US" sz="1600" dirty="0" err="1" smtClean="0"/>
              <a:t>SystemML</a:t>
            </a:r>
            <a:r>
              <a:rPr lang="en-US" sz="1600" dirty="0" smtClean="0"/>
              <a:t>: Declarative Machine Learning on MapReduce. In </a:t>
            </a:r>
            <a:r>
              <a:rPr lang="en-US" sz="1600" i="1" dirty="0" smtClean="0"/>
              <a:t>ICDE, </a:t>
            </a:r>
            <a:r>
              <a:rPr lang="en-US" sz="1600" dirty="0" smtClean="0"/>
              <a:t>2011.</a:t>
            </a:r>
          </a:p>
          <a:p>
            <a:r>
              <a:rPr lang="en-US" sz="1600" dirty="0" smtClean="0"/>
              <a:t>[14] J. E. Gonzalez, Y. Low, H. </a:t>
            </a:r>
            <a:r>
              <a:rPr lang="en-US" sz="1600" dirty="0" err="1" smtClean="0"/>
              <a:t>Gu</a:t>
            </a:r>
            <a:r>
              <a:rPr lang="en-US" sz="1600" dirty="0" smtClean="0"/>
              <a:t>, D. </a:t>
            </a:r>
            <a:r>
              <a:rPr lang="en-US" sz="1600" dirty="0" err="1" smtClean="0"/>
              <a:t>Bickson</a:t>
            </a:r>
            <a:r>
              <a:rPr lang="en-US" sz="1600" dirty="0" smtClean="0"/>
              <a:t>, and C. </a:t>
            </a:r>
            <a:r>
              <a:rPr lang="en-US" sz="1600" dirty="0" err="1" smtClean="0"/>
              <a:t>Guestrin</a:t>
            </a:r>
            <a:r>
              <a:rPr lang="en-US" sz="1600" dirty="0" smtClean="0"/>
              <a:t>. </a:t>
            </a:r>
            <a:r>
              <a:rPr lang="en-US" sz="1600" dirty="0" err="1" smtClean="0"/>
              <a:t>PowerGraph</a:t>
            </a:r>
            <a:r>
              <a:rPr lang="en-US" sz="1600" dirty="0" smtClean="0"/>
              <a:t>: Distributed Graph-parallel Computation on Natural Graphs. In </a:t>
            </a:r>
            <a:r>
              <a:rPr lang="en-US" sz="1600" i="1" dirty="0" smtClean="0"/>
              <a:t>OSDI, 2012.</a:t>
            </a:r>
          </a:p>
          <a:p>
            <a:r>
              <a:rPr lang="en-US" sz="1600" dirty="0" smtClean="0"/>
              <a:t>[15] P. Gupta, A. </a:t>
            </a:r>
            <a:r>
              <a:rPr lang="en-US" sz="1600" dirty="0" err="1" smtClean="0"/>
              <a:t>Goel</a:t>
            </a:r>
            <a:r>
              <a:rPr lang="en-US" sz="1600" dirty="0" smtClean="0"/>
              <a:t>, J. Lin, A. Sharma, D. Wang, and R. </a:t>
            </a:r>
            <a:r>
              <a:rPr lang="en-US" sz="1600" dirty="0" err="1" smtClean="0"/>
              <a:t>Zadeh</a:t>
            </a:r>
            <a:r>
              <a:rPr lang="en-US" sz="1600" dirty="0" smtClean="0"/>
              <a:t>. WTF: The Who to Follow Service at Twitter. In </a:t>
            </a:r>
            <a:r>
              <a:rPr lang="en-US" sz="1600" i="1" dirty="0" smtClean="0"/>
              <a:t>WWW, 2013.</a:t>
            </a:r>
          </a:p>
          <a:p>
            <a:r>
              <a:rPr lang="en-US" sz="1600" dirty="0" smtClean="0"/>
              <a:t>[16] W.-S. Han, S. Lee, K. Park, J.-H. Lee, M.-S. Kim, J. Kim, and H. Yu. </a:t>
            </a:r>
            <a:r>
              <a:rPr lang="en-US" sz="1600" dirty="0" err="1" smtClean="0"/>
              <a:t>TurboGraph</a:t>
            </a:r>
            <a:r>
              <a:rPr lang="en-US" sz="1600" dirty="0" smtClean="0"/>
              <a:t>: A Fast Parallel Graph Engine Handling Billion-scale Graphs in a Single PC. In </a:t>
            </a:r>
            <a:r>
              <a:rPr lang="en-US" sz="1600" i="1" dirty="0" smtClean="0"/>
              <a:t>KDD, 2013.</a:t>
            </a:r>
          </a:p>
          <a:p>
            <a:r>
              <a:rPr lang="en-US" sz="1600" dirty="0" smtClean="0"/>
              <a:t>[17] S. Hong, H. </a:t>
            </a:r>
            <a:r>
              <a:rPr lang="en-US" sz="1600" dirty="0" err="1" smtClean="0"/>
              <a:t>Chafi</a:t>
            </a:r>
            <a:r>
              <a:rPr lang="en-US" sz="1600" dirty="0" smtClean="0"/>
              <a:t>, E. </a:t>
            </a:r>
            <a:r>
              <a:rPr lang="en-US" sz="1600" dirty="0" err="1" smtClean="0"/>
              <a:t>Sedlar</a:t>
            </a:r>
            <a:r>
              <a:rPr lang="en-US" sz="1600" dirty="0" smtClean="0"/>
              <a:t>, and K. </a:t>
            </a:r>
            <a:r>
              <a:rPr lang="en-US" sz="1600" dirty="0" err="1" smtClean="0"/>
              <a:t>Olukotun</a:t>
            </a:r>
            <a:r>
              <a:rPr lang="en-US" sz="1600" dirty="0" smtClean="0"/>
              <a:t>. Green-Marl: A DSL for Easy and Efficient Graph Analysis. In </a:t>
            </a:r>
            <a:r>
              <a:rPr lang="en-US" sz="1600" i="1" dirty="0" smtClean="0"/>
              <a:t>ASPLOS, 2012.</a:t>
            </a:r>
          </a:p>
          <a:p>
            <a:r>
              <a:rPr lang="en-US" sz="1600" dirty="0" smtClean="0"/>
              <a:t>[18] S. Hong, S. </a:t>
            </a:r>
            <a:r>
              <a:rPr lang="en-US" sz="1600" dirty="0" err="1" smtClean="0"/>
              <a:t>Salihoglu</a:t>
            </a:r>
            <a:r>
              <a:rPr lang="en-US" sz="1600" dirty="0" smtClean="0"/>
              <a:t>, J. </a:t>
            </a:r>
            <a:r>
              <a:rPr lang="en-US" sz="1600" dirty="0" err="1" smtClean="0"/>
              <a:t>Widom</a:t>
            </a:r>
            <a:r>
              <a:rPr lang="en-US" sz="1600" dirty="0" smtClean="0"/>
              <a:t>, and K. </a:t>
            </a:r>
            <a:r>
              <a:rPr lang="en-US" sz="1600" dirty="0" err="1" smtClean="0"/>
              <a:t>Olukotun</a:t>
            </a:r>
            <a:r>
              <a:rPr lang="en-US" sz="1600" dirty="0" smtClean="0"/>
              <a:t>. Simplifying Scalable Graph Processing with a Domain-Specific Language. In </a:t>
            </a:r>
            <a:r>
              <a:rPr lang="en-US" sz="1600" i="1" dirty="0" smtClean="0"/>
              <a:t>CGO, 2014.</a:t>
            </a:r>
          </a:p>
          <a:p>
            <a:r>
              <a:rPr lang="en-US" sz="1600" dirty="0" smtClean="0"/>
              <a:t>[19] I. </a:t>
            </a:r>
            <a:r>
              <a:rPr lang="en-US" sz="1600" dirty="0" err="1" smtClean="0"/>
              <a:t>Hoque</a:t>
            </a:r>
            <a:r>
              <a:rPr lang="en-US" sz="1600" dirty="0" smtClean="0"/>
              <a:t> and I. Gupta. </a:t>
            </a:r>
            <a:r>
              <a:rPr lang="en-US" sz="1600" dirty="0" err="1" smtClean="0"/>
              <a:t>LFGraph</a:t>
            </a:r>
            <a:r>
              <a:rPr lang="en-US" sz="1600" dirty="0" smtClean="0"/>
              <a:t>: Simple and Fast Distributed Graph Analytics. In </a:t>
            </a:r>
            <a:r>
              <a:rPr lang="en-US" sz="1600" i="1" dirty="0" smtClean="0"/>
              <a:t>TRIOS, 2013.</a:t>
            </a:r>
          </a:p>
          <a:p>
            <a:r>
              <a:rPr lang="en-US" sz="1600" dirty="0" smtClean="0"/>
              <a:t>[20] J. Huang, D. J. </a:t>
            </a:r>
            <a:r>
              <a:rPr lang="en-US" sz="1600" dirty="0" err="1" smtClean="0"/>
              <a:t>Abadi</a:t>
            </a:r>
            <a:r>
              <a:rPr lang="en-US" sz="1600" dirty="0" smtClean="0"/>
              <a:t>, and K. </a:t>
            </a:r>
            <a:r>
              <a:rPr lang="en-US" sz="1600" dirty="0" err="1" smtClean="0"/>
              <a:t>Ren</a:t>
            </a:r>
            <a:r>
              <a:rPr lang="en-US" sz="1600" dirty="0" smtClean="0"/>
              <a:t>. Scalable SPARQL Querying of Large RDF Graphs. In </a:t>
            </a:r>
            <a:r>
              <a:rPr lang="en-US" sz="1600" i="1" dirty="0" smtClean="0"/>
              <a:t>VLDB, 2011.</a:t>
            </a:r>
            <a:endParaRPr lang="en-US" sz="1600" dirty="0"/>
          </a:p>
        </p:txBody>
      </p: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4200" dirty="0" smtClean="0"/>
              <a:t>References - 3</a:t>
            </a:r>
            <a:endParaRPr lang="en-US" sz="42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Rectangle 7"/>
          <p:cNvSpPr/>
          <p:nvPr/>
        </p:nvSpPr>
        <p:spPr>
          <a:xfrm>
            <a:off x="381000" y="1196400"/>
            <a:ext cx="8382000" cy="4770537"/>
          </a:xfrm>
          <a:prstGeom prst="rect">
            <a:avLst/>
          </a:prstGeom>
        </p:spPr>
        <p:txBody>
          <a:bodyPr wrap="square">
            <a:spAutoFit/>
          </a:bodyPr>
          <a:lstStyle/>
          <a:p>
            <a:r>
              <a:rPr lang="en-US" sz="1600" dirty="0" smtClean="0"/>
              <a:t>[21] D. Jiang, G. Chen, B. C. </a:t>
            </a:r>
            <a:r>
              <a:rPr lang="en-US" sz="1600" dirty="0" err="1" smtClean="0"/>
              <a:t>Ooi</a:t>
            </a:r>
            <a:r>
              <a:rPr lang="en-US" sz="1600" dirty="0" smtClean="0"/>
              <a:t>, K.-L. Tan, and S. Wu. </a:t>
            </a:r>
            <a:r>
              <a:rPr lang="en-US" sz="1600" dirty="0" err="1" smtClean="0"/>
              <a:t>epiC</a:t>
            </a:r>
            <a:r>
              <a:rPr lang="en-US" sz="1600" dirty="0" smtClean="0"/>
              <a:t>: an Extensible and Scalable System for Processing Big Data. In </a:t>
            </a:r>
            <a:r>
              <a:rPr lang="en-US" sz="1600" i="1" dirty="0" smtClean="0"/>
              <a:t>VLDB, </a:t>
            </a:r>
            <a:r>
              <a:rPr lang="en-US" sz="1600" dirty="0" smtClean="0"/>
              <a:t>2014.</a:t>
            </a:r>
          </a:p>
          <a:p>
            <a:r>
              <a:rPr lang="en-US" sz="1600" dirty="0" smtClean="0"/>
              <a:t>[22] U. Kang, H. Tong, J. Sun, C.-Y. Lin, and C. </a:t>
            </a:r>
            <a:r>
              <a:rPr lang="en-US" sz="1600" dirty="0" err="1" smtClean="0"/>
              <a:t>Faloutsos</a:t>
            </a:r>
            <a:r>
              <a:rPr lang="en-US" sz="1600" dirty="0" smtClean="0"/>
              <a:t>. GBASE: A Scalable and General Graph Management System. In </a:t>
            </a:r>
            <a:r>
              <a:rPr lang="en-US" sz="1600" i="1" dirty="0" smtClean="0"/>
              <a:t>KDD, 2011.</a:t>
            </a:r>
          </a:p>
          <a:p>
            <a:r>
              <a:rPr lang="en-US" sz="1600" dirty="0" smtClean="0"/>
              <a:t>[23] U. Kang, C. E. </a:t>
            </a:r>
            <a:r>
              <a:rPr lang="en-US" sz="1600" dirty="0" err="1" smtClean="0"/>
              <a:t>Tsourakakis</a:t>
            </a:r>
            <a:r>
              <a:rPr lang="en-US" sz="1600" dirty="0" smtClean="0"/>
              <a:t>, and C. </a:t>
            </a:r>
            <a:r>
              <a:rPr lang="en-US" sz="1600" dirty="0" err="1" smtClean="0"/>
              <a:t>Faloutsos</a:t>
            </a:r>
            <a:r>
              <a:rPr lang="en-US" sz="1600" dirty="0" smtClean="0"/>
              <a:t>. PEGASUS: A </a:t>
            </a:r>
            <a:r>
              <a:rPr lang="en-US" sz="1600" dirty="0" err="1" smtClean="0"/>
              <a:t>Peta</a:t>
            </a:r>
            <a:r>
              <a:rPr lang="en-US" sz="1600" dirty="0" smtClean="0"/>
              <a:t>-Scale Graph Mining System Implementation and Observations. In </a:t>
            </a:r>
            <a:r>
              <a:rPr lang="en-US" sz="1600" i="1" dirty="0" smtClean="0"/>
              <a:t>ICDM, 2009.</a:t>
            </a:r>
          </a:p>
          <a:p>
            <a:r>
              <a:rPr lang="en-US" sz="1600" dirty="0" smtClean="0"/>
              <a:t>[24] A. Khan, Y. Wu, and X. Yan. Emerging Graph Queries in Linked Data. In </a:t>
            </a:r>
            <a:r>
              <a:rPr lang="en-US" sz="1600" i="1" dirty="0" smtClean="0"/>
              <a:t>ICDE, 2012.</a:t>
            </a:r>
          </a:p>
          <a:p>
            <a:r>
              <a:rPr lang="en-US" sz="1600" dirty="0" smtClean="0"/>
              <a:t>[25] Z. </a:t>
            </a:r>
            <a:r>
              <a:rPr lang="en-US" sz="1600" dirty="0" err="1" smtClean="0"/>
              <a:t>Khayyat</a:t>
            </a:r>
            <a:r>
              <a:rPr lang="en-US" sz="1600" dirty="0" smtClean="0"/>
              <a:t>, K. </a:t>
            </a:r>
            <a:r>
              <a:rPr lang="en-US" sz="1600" dirty="0" err="1" smtClean="0"/>
              <a:t>Awara</a:t>
            </a:r>
            <a:r>
              <a:rPr lang="en-US" sz="1600" dirty="0" smtClean="0"/>
              <a:t>, A. </a:t>
            </a:r>
            <a:r>
              <a:rPr lang="en-US" sz="1600" dirty="0" err="1" smtClean="0"/>
              <a:t>Alonazi</a:t>
            </a:r>
            <a:r>
              <a:rPr lang="en-US" sz="1600" dirty="0" smtClean="0"/>
              <a:t>, H. </a:t>
            </a:r>
            <a:r>
              <a:rPr lang="en-US" sz="1600" dirty="0" err="1" smtClean="0"/>
              <a:t>Jamjoom</a:t>
            </a:r>
            <a:r>
              <a:rPr lang="en-US" sz="1600" dirty="0" smtClean="0"/>
              <a:t>, D. Williams, and P. </a:t>
            </a:r>
            <a:r>
              <a:rPr lang="en-US" sz="1600" dirty="0" err="1" smtClean="0"/>
              <a:t>Kalnis</a:t>
            </a:r>
            <a:r>
              <a:rPr lang="en-US" sz="1600" dirty="0" smtClean="0"/>
              <a:t>. </a:t>
            </a:r>
            <a:r>
              <a:rPr lang="en-US" sz="1600" dirty="0" err="1" smtClean="0"/>
              <a:t>Mizan</a:t>
            </a:r>
            <a:r>
              <a:rPr lang="en-US" sz="1600" dirty="0" smtClean="0"/>
              <a:t>: A System for Dynamic Load Balancing in Large-scale Graph Processing. In </a:t>
            </a:r>
            <a:r>
              <a:rPr lang="en-US" sz="1600" i="1" dirty="0" err="1" smtClean="0"/>
              <a:t>EuroSys</a:t>
            </a:r>
            <a:r>
              <a:rPr lang="en-US" sz="1600" i="1" dirty="0" smtClean="0"/>
              <a:t>, 2013.</a:t>
            </a:r>
          </a:p>
          <a:p>
            <a:r>
              <a:rPr lang="en-US" sz="1600" dirty="0" smtClean="0"/>
              <a:t>[26] A. </a:t>
            </a:r>
            <a:r>
              <a:rPr lang="en-US" sz="1600" dirty="0" err="1" smtClean="0"/>
              <a:t>Kyrola</a:t>
            </a:r>
            <a:r>
              <a:rPr lang="en-US" sz="1600" dirty="0" smtClean="0"/>
              <a:t>, G. </a:t>
            </a:r>
            <a:r>
              <a:rPr lang="en-US" sz="1600" dirty="0" err="1" smtClean="0"/>
              <a:t>Blelloch</a:t>
            </a:r>
            <a:r>
              <a:rPr lang="en-US" sz="1600" dirty="0" smtClean="0"/>
              <a:t>, and C. </a:t>
            </a:r>
            <a:r>
              <a:rPr lang="en-US" sz="1600" dirty="0" err="1" smtClean="0"/>
              <a:t>Guestrin</a:t>
            </a:r>
            <a:r>
              <a:rPr lang="en-US" sz="1600" dirty="0" smtClean="0"/>
              <a:t>. </a:t>
            </a:r>
            <a:r>
              <a:rPr lang="en-US" sz="1600" dirty="0" err="1" smtClean="0"/>
              <a:t>GraphChi</a:t>
            </a:r>
            <a:r>
              <a:rPr lang="en-US" sz="1600" dirty="0" smtClean="0"/>
              <a:t>: Large-scale Graph Computation on Just a PC. In </a:t>
            </a:r>
            <a:r>
              <a:rPr lang="en-US" sz="1600" i="1" dirty="0" smtClean="0"/>
              <a:t>OSDI, 2012.</a:t>
            </a:r>
          </a:p>
          <a:p>
            <a:r>
              <a:rPr lang="en-US" sz="1600" dirty="0" smtClean="0"/>
              <a:t>[27] Y. Low, D. </a:t>
            </a:r>
            <a:r>
              <a:rPr lang="en-US" sz="1600" dirty="0" err="1" smtClean="0"/>
              <a:t>Bickson</a:t>
            </a:r>
            <a:r>
              <a:rPr lang="en-US" sz="1600" dirty="0" smtClean="0"/>
              <a:t>, J. Gonzalez, C. </a:t>
            </a:r>
            <a:r>
              <a:rPr lang="en-US" sz="1600" dirty="0" err="1" smtClean="0"/>
              <a:t>Guestrin</a:t>
            </a:r>
            <a:r>
              <a:rPr lang="en-US" sz="1600" dirty="0" smtClean="0"/>
              <a:t>, A. </a:t>
            </a:r>
            <a:r>
              <a:rPr lang="en-US" sz="1600" dirty="0" err="1" smtClean="0"/>
              <a:t>Kyrola</a:t>
            </a:r>
            <a:r>
              <a:rPr lang="en-US" sz="1600" dirty="0" smtClean="0"/>
              <a:t>, and J. M. </a:t>
            </a:r>
            <a:r>
              <a:rPr lang="en-US" sz="1600" dirty="0" err="1" smtClean="0"/>
              <a:t>Hellerstein</a:t>
            </a:r>
            <a:r>
              <a:rPr lang="en-US" sz="1600" dirty="0" smtClean="0"/>
              <a:t>. Distributed </a:t>
            </a:r>
            <a:r>
              <a:rPr lang="en-US" sz="1600" dirty="0" err="1" smtClean="0"/>
              <a:t>GraphLab</a:t>
            </a:r>
            <a:r>
              <a:rPr lang="en-US" sz="1600" dirty="0" smtClean="0"/>
              <a:t>: A Framework for Machine Learning and Data Mining in the Cloud. 2012.</a:t>
            </a:r>
          </a:p>
          <a:p>
            <a:r>
              <a:rPr lang="en-US" sz="1600" dirty="0" smtClean="0"/>
              <a:t>[28] Y. Low, J. Gonzalez, A. </a:t>
            </a:r>
            <a:r>
              <a:rPr lang="en-US" sz="1600" dirty="0" err="1" smtClean="0"/>
              <a:t>Kyrola</a:t>
            </a:r>
            <a:r>
              <a:rPr lang="en-US" sz="1600" dirty="0" smtClean="0"/>
              <a:t>, D. </a:t>
            </a:r>
            <a:r>
              <a:rPr lang="en-US" sz="1600" dirty="0" err="1" smtClean="0"/>
              <a:t>Bickson</a:t>
            </a:r>
            <a:r>
              <a:rPr lang="en-US" sz="1600" dirty="0" smtClean="0"/>
              <a:t>, C. </a:t>
            </a:r>
            <a:r>
              <a:rPr lang="en-US" sz="1600" dirty="0" err="1" smtClean="0"/>
              <a:t>Guestrin</a:t>
            </a:r>
            <a:r>
              <a:rPr lang="en-US" sz="1600" dirty="0" smtClean="0"/>
              <a:t>, and J. M. </a:t>
            </a:r>
            <a:r>
              <a:rPr lang="en-US" sz="1600" dirty="0" err="1" smtClean="0"/>
              <a:t>Hellerstein</a:t>
            </a:r>
            <a:r>
              <a:rPr lang="en-US" sz="1600" dirty="0" smtClean="0"/>
              <a:t>. </a:t>
            </a:r>
            <a:r>
              <a:rPr lang="en-US" sz="1600" dirty="0" err="1" smtClean="0"/>
              <a:t>GraphLab</a:t>
            </a:r>
            <a:r>
              <a:rPr lang="en-US" sz="1600" dirty="0" smtClean="0"/>
              <a:t>: A New Framework For Parallel Machine Learning. In </a:t>
            </a:r>
            <a:r>
              <a:rPr lang="en-US" sz="1600" i="1" dirty="0" smtClean="0"/>
              <a:t>UAI, 2010.</a:t>
            </a:r>
          </a:p>
          <a:p>
            <a:r>
              <a:rPr lang="en-US" sz="1600" dirty="0" smtClean="0"/>
              <a:t>[29] A. </a:t>
            </a:r>
            <a:r>
              <a:rPr lang="en-US" sz="1600" dirty="0" err="1" smtClean="0"/>
              <a:t>Lumsdaine</a:t>
            </a:r>
            <a:r>
              <a:rPr lang="en-US" sz="1600" dirty="0" smtClean="0"/>
              <a:t>, D. </a:t>
            </a:r>
            <a:r>
              <a:rPr lang="en-US" sz="1600" dirty="0" err="1" smtClean="0"/>
              <a:t>Gregor</a:t>
            </a:r>
            <a:r>
              <a:rPr lang="en-US" sz="1600" dirty="0" smtClean="0"/>
              <a:t>, B. Hendrickson, and J. W. Berry. Challenges in Parallel Graph Processing. </a:t>
            </a:r>
            <a:r>
              <a:rPr lang="en-US" sz="1600" i="1" dirty="0" smtClean="0"/>
              <a:t>Parallel Processing Letters, </a:t>
            </a:r>
            <a:r>
              <a:rPr lang="en-US" sz="1600" dirty="0" smtClean="0"/>
              <a:t>17(1):5–20, 2007.</a:t>
            </a:r>
          </a:p>
          <a:p>
            <a:r>
              <a:rPr lang="de-DE" sz="1600" dirty="0" smtClean="0"/>
              <a:t>[30] G. Malewicz, M. H. Austern, A. J. C. Bik, J. C. Dehnert, I. Horn, </a:t>
            </a:r>
            <a:r>
              <a:rPr lang="en-US" sz="1600" dirty="0" smtClean="0"/>
              <a:t>N. </a:t>
            </a:r>
            <a:r>
              <a:rPr lang="en-US" sz="1600" dirty="0" err="1" smtClean="0"/>
              <a:t>Leiser</a:t>
            </a:r>
            <a:r>
              <a:rPr lang="en-US" sz="1600" dirty="0" smtClean="0"/>
              <a:t>, and G. </a:t>
            </a:r>
            <a:r>
              <a:rPr lang="en-US" sz="1600" dirty="0" err="1" smtClean="0"/>
              <a:t>Czajkowski</a:t>
            </a:r>
            <a:r>
              <a:rPr lang="en-US" sz="1600" dirty="0" smtClean="0"/>
              <a:t>. </a:t>
            </a:r>
            <a:r>
              <a:rPr lang="en-US" sz="1600" dirty="0" err="1" smtClean="0"/>
              <a:t>Pregel</a:t>
            </a:r>
            <a:r>
              <a:rPr lang="en-US" sz="1600" dirty="0" smtClean="0"/>
              <a:t>: A System for Large-scale Graph Processing. In </a:t>
            </a:r>
            <a:r>
              <a:rPr lang="en-US" sz="1600" i="1" dirty="0" smtClean="0"/>
              <a:t>SIGMOD, 2010.</a:t>
            </a:r>
            <a:endParaRPr lang="en-US" sz="1600" dirty="0"/>
          </a:p>
        </p:txBody>
      </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4200" dirty="0" smtClean="0"/>
              <a:t>References - 4</a:t>
            </a:r>
            <a:endParaRPr lang="en-US" sz="42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Rectangle 7"/>
          <p:cNvSpPr/>
          <p:nvPr/>
        </p:nvSpPr>
        <p:spPr>
          <a:xfrm>
            <a:off x="381000" y="1196400"/>
            <a:ext cx="8382000" cy="4524315"/>
          </a:xfrm>
          <a:prstGeom prst="rect">
            <a:avLst/>
          </a:prstGeom>
        </p:spPr>
        <p:txBody>
          <a:bodyPr wrap="square">
            <a:spAutoFit/>
          </a:bodyPr>
          <a:lstStyle/>
          <a:p>
            <a:r>
              <a:rPr lang="en-US" sz="1600" dirty="0" smtClean="0"/>
              <a:t>[31] J. </a:t>
            </a:r>
            <a:r>
              <a:rPr lang="en-US" sz="1600" dirty="0" err="1" smtClean="0"/>
              <a:t>Mendivelso</a:t>
            </a:r>
            <a:r>
              <a:rPr lang="en-US" sz="1600" dirty="0" smtClean="0"/>
              <a:t>, S. Kim, S. </a:t>
            </a:r>
            <a:r>
              <a:rPr lang="en-US" sz="1600" dirty="0" err="1" smtClean="0"/>
              <a:t>Elnikety</a:t>
            </a:r>
            <a:r>
              <a:rPr lang="en-US" sz="1600" dirty="0" smtClean="0"/>
              <a:t>, Y. He, S. Hwang, and Y. Pinzon. A Novel Approach to Graph Isomorphism Based on Parameterized Matching. In </a:t>
            </a:r>
            <a:r>
              <a:rPr lang="en-US" sz="1600" i="1" dirty="0" smtClean="0"/>
              <a:t>SPIRE, 2013.</a:t>
            </a:r>
          </a:p>
          <a:p>
            <a:r>
              <a:rPr lang="en-US" sz="1600" dirty="0" smtClean="0"/>
              <a:t>[32] J. </a:t>
            </a:r>
            <a:r>
              <a:rPr lang="en-US" sz="1600" dirty="0" err="1" smtClean="0"/>
              <a:t>Mondal</a:t>
            </a:r>
            <a:r>
              <a:rPr lang="en-US" sz="1600" dirty="0" smtClean="0"/>
              <a:t> and A. </a:t>
            </a:r>
            <a:r>
              <a:rPr lang="en-US" sz="1600" dirty="0" err="1" smtClean="0"/>
              <a:t>Deshpande</a:t>
            </a:r>
            <a:r>
              <a:rPr lang="en-US" sz="1600" dirty="0" smtClean="0"/>
              <a:t>. Managing Large Dynamic Graphs Efficiently. In </a:t>
            </a:r>
            <a:r>
              <a:rPr lang="en-US" sz="1600" i="1" dirty="0" smtClean="0"/>
              <a:t>SIGMOD, 2012.</a:t>
            </a:r>
          </a:p>
          <a:p>
            <a:r>
              <a:rPr lang="en-US" sz="1600" dirty="0" smtClean="0"/>
              <a:t>[33] K. </a:t>
            </a:r>
            <a:r>
              <a:rPr lang="en-US" sz="1600" dirty="0" err="1" smtClean="0"/>
              <a:t>Munagala</a:t>
            </a:r>
            <a:r>
              <a:rPr lang="en-US" sz="1600" dirty="0" smtClean="0"/>
              <a:t> and A. </a:t>
            </a:r>
            <a:r>
              <a:rPr lang="en-US" sz="1600" dirty="0" err="1" smtClean="0"/>
              <a:t>Ranade</a:t>
            </a:r>
            <a:r>
              <a:rPr lang="en-US" sz="1600" dirty="0" smtClean="0"/>
              <a:t>. I/O-complexity of Graph Algorithms. In </a:t>
            </a:r>
            <a:r>
              <a:rPr lang="en-US" sz="1600" i="1" dirty="0" smtClean="0"/>
              <a:t>SODA, 1999.</a:t>
            </a:r>
          </a:p>
          <a:p>
            <a:r>
              <a:rPr lang="en-US" sz="1600" dirty="0" smtClean="0"/>
              <a:t>[34] D. G. Murray, F. </a:t>
            </a:r>
            <a:r>
              <a:rPr lang="en-US" sz="1600" dirty="0" err="1" smtClean="0"/>
              <a:t>McSherry</a:t>
            </a:r>
            <a:r>
              <a:rPr lang="en-US" sz="1600" dirty="0" smtClean="0"/>
              <a:t>, R. Isaacs, M. </a:t>
            </a:r>
            <a:r>
              <a:rPr lang="en-US" sz="1600" dirty="0" err="1" smtClean="0"/>
              <a:t>Isard</a:t>
            </a:r>
            <a:r>
              <a:rPr lang="en-US" sz="1600" dirty="0" smtClean="0"/>
              <a:t>, P. </a:t>
            </a:r>
            <a:r>
              <a:rPr lang="en-US" sz="1600" dirty="0" err="1" smtClean="0"/>
              <a:t>Barham</a:t>
            </a:r>
            <a:r>
              <a:rPr lang="en-US" sz="1600" dirty="0" smtClean="0"/>
              <a:t>, and M. </a:t>
            </a:r>
            <a:r>
              <a:rPr lang="en-US" sz="1600" dirty="0" err="1" smtClean="0"/>
              <a:t>Abadi</a:t>
            </a:r>
            <a:r>
              <a:rPr lang="en-US" sz="1600" dirty="0" smtClean="0"/>
              <a:t>. Naiad: a Timely Dataflow System. In </a:t>
            </a:r>
            <a:r>
              <a:rPr lang="en-US" sz="1600" i="1" dirty="0" smtClean="0"/>
              <a:t>SOSP, 2013.</a:t>
            </a:r>
          </a:p>
          <a:p>
            <a:r>
              <a:rPr lang="en-US" sz="1600" dirty="0" smtClean="0"/>
              <a:t>[35] J. Nelson, B. Myers, A. H. Hunter, P. Briggs, L. </a:t>
            </a:r>
            <a:r>
              <a:rPr lang="en-US" sz="1600" dirty="0" err="1" smtClean="0"/>
              <a:t>Ceze</a:t>
            </a:r>
            <a:r>
              <a:rPr lang="en-US" sz="1600" dirty="0" smtClean="0"/>
              <a:t>, C. </a:t>
            </a:r>
            <a:r>
              <a:rPr lang="en-US" sz="1600" dirty="0" err="1" smtClean="0"/>
              <a:t>Ebeling</a:t>
            </a:r>
            <a:r>
              <a:rPr lang="en-US" sz="1600" dirty="0" smtClean="0"/>
              <a:t>, D. Grossman, S. </a:t>
            </a:r>
            <a:r>
              <a:rPr lang="en-US" sz="1600" dirty="0" err="1" smtClean="0"/>
              <a:t>Kahan</a:t>
            </a:r>
            <a:r>
              <a:rPr lang="en-US" sz="1600" dirty="0" smtClean="0"/>
              <a:t>, and M. </a:t>
            </a:r>
            <a:r>
              <a:rPr lang="en-US" sz="1600" dirty="0" err="1" smtClean="0"/>
              <a:t>Oskin</a:t>
            </a:r>
            <a:r>
              <a:rPr lang="en-US" sz="1600" dirty="0" smtClean="0"/>
              <a:t>. Crunching Large Graphs with Commodity Processors. In </a:t>
            </a:r>
            <a:r>
              <a:rPr lang="en-US" sz="1600" i="1" dirty="0" err="1" smtClean="0"/>
              <a:t>HotPar</a:t>
            </a:r>
            <a:r>
              <a:rPr lang="en-US" sz="1600" i="1" dirty="0" smtClean="0"/>
              <a:t>, 2011.</a:t>
            </a:r>
          </a:p>
          <a:p>
            <a:r>
              <a:rPr lang="en-US" sz="1600" dirty="0" smtClean="0"/>
              <a:t>[36] J. </a:t>
            </a:r>
            <a:r>
              <a:rPr lang="en-US" sz="1600" dirty="0" err="1" smtClean="0"/>
              <a:t>Ousterhout</a:t>
            </a:r>
            <a:r>
              <a:rPr lang="en-US" sz="1600" dirty="0" smtClean="0"/>
              <a:t>, P. </a:t>
            </a:r>
            <a:r>
              <a:rPr lang="en-US" sz="1600" dirty="0" err="1" smtClean="0"/>
              <a:t>Agrawal</a:t>
            </a:r>
            <a:r>
              <a:rPr lang="en-US" sz="1600" dirty="0" smtClean="0"/>
              <a:t>, D. Erickson, C. </a:t>
            </a:r>
            <a:r>
              <a:rPr lang="en-US" sz="1600" dirty="0" err="1" smtClean="0"/>
              <a:t>Kozyrakis</a:t>
            </a:r>
            <a:r>
              <a:rPr lang="en-US" sz="1600" dirty="0" smtClean="0"/>
              <a:t>, J. </a:t>
            </a:r>
            <a:r>
              <a:rPr lang="en-US" sz="1600" dirty="0" err="1" smtClean="0"/>
              <a:t>Leverich</a:t>
            </a:r>
            <a:r>
              <a:rPr lang="en-US" sz="1600" dirty="0" smtClean="0"/>
              <a:t>, D. </a:t>
            </a:r>
            <a:r>
              <a:rPr lang="en-US" sz="1600" dirty="0" err="1" smtClean="0"/>
              <a:t>Mazi`eres</a:t>
            </a:r>
            <a:r>
              <a:rPr lang="en-US" sz="1600" dirty="0" smtClean="0"/>
              <a:t>, S. </a:t>
            </a:r>
            <a:r>
              <a:rPr lang="en-US" sz="1600" dirty="0" err="1" smtClean="0"/>
              <a:t>Mitra</a:t>
            </a:r>
            <a:r>
              <a:rPr lang="en-US" sz="1600" dirty="0" smtClean="0"/>
              <a:t>, A. Narayanan, G. </a:t>
            </a:r>
            <a:r>
              <a:rPr lang="en-US" sz="1600" dirty="0" err="1" smtClean="0"/>
              <a:t>Parulkar</a:t>
            </a:r>
            <a:r>
              <a:rPr lang="en-US" sz="1600" dirty="0" smtClean="0"/>
              <a:t>, M. </a:t>
            </a:r>
            <a:r>
              <a:rPr lang="en-US" sz="1600" dirty="0" err="1" smtClean="0"/>
              <a:t>Rosenblum</a:t>
            </a:r>
            <a:r>
              <a:rPr lang="en-US" sz="1600" dirty="0" smtClean="0"/>
              <a:t>, S. M. Rumble, E. </a:t>
            </a:r>
            <a:r>
              <a:rPr lang="en-US" sz="1600" dirty="0" err="1" smtClean="0"/>
              <a:t>Stratmann</a:t>
            </a:r>
            <a:r>
              <a:rPr lang="en-US" sz="1600" dirty="0" smtClean="0"/>
              <a:t>, and R. Stutsman. The Case for</a:t>
            </a:r>
          </a:p>
          <a:p>
            <a:r>
              <a:rPr lang="en-US" sz="1600" dirty="0" err="1" smtClean="0"/>
              <a:t>RAMClouds</a:t>
            </a:r>
            <a:r>
              <a:rPr lang="en-US" sz="1600" dirty="0" smtClean="0"/>
              <a:t>: Scalable High-performance Storage Entirely in DRAM. </a:t>
            </a:r>
            <a:r>
              <a:rPr lang="en-US" sz="1600" i="1" dirty="0" smtClean="0"/>
              <a:t>SIGOPS </a:t>
            </a:r>
            <a:r>
              <a:rPr lang="en-US" sz="1600" i="1" dirty="0" err="1" smtClean="0"/>
              <a:t>Oper</a:t>
            </a:r>
            <a:r>
              <a:rPr lang="en-US" sz="1600" i="1" dirty="0" smtClean="0"/>
              <a:t>. Syst. Rev., 43(4):92–105, 2010.</a:t>
            </a:r>
          </a:p>
          <a:p>
            <a:r>
              <a:rPr lang="en-US" sz="1600" dirty="0" smtClean="0"/>
              <a:t>[37] A. Roy, I. </a:t>
            </a:r>
            <a:r>
              <a:rPr lang="en-US" sz="1600" dirty="0" err="1" smtClean="0"/>
              <a:t>Mihailovic</a:t>
            </a:r>
            <a:r>
              <a:rPr lang="en-US" sz="1600" dirty="0" smtClean="0"/>
              <a:t>, and W. </a:t>
            </a:r>
            <a:r>
              <a:rPr lang="en-US" sz="1600" dirty="0" err="1" smtClean="0"/>
              <a:t>Zwaenepoel</a:t>
            </a:r>
            <a:r>
              <a:rPr lang="en-US" sz="1600" dirty="0" smtClean="0"/>
              <a:t>. X-Stream: Edge-centric Graph Processing Using Streaming Partitions. In </a:t>
            </a:r>
            <a:r>
              <a:rPr lang="en-US" sz="1600" i="1" dirty="0" smtClean="0"/>
              <a:t>SOSP, 2013.</a:t>
            </a:r>
          </a:p>
          <a:p>
            <a:r>
              <a:rPr lang="en-US" sz="1600" dirty="0" smtClean="0"/>
              <a:t>[38] S. </a:t>
            </a:r>
            <a:r>
              <a:rPr lang="en-US" sz="1600" dirty="0" err="1" smtClean="0"/>
              <a:t>Sakr</a:t>
            </a:r>
            <a:r>
              <a:rPr lang="en-US" sz="1600" dirty="0" smtClean="0"/>
              <a:t>, S. </a:t>
            </a:r>
            <a:r>
              <a:rPr lang="en-US" sz="1600" dirty="0" err="1" smtClean="0"/>
              <a:t>Elnikety</a:t>
            </a:r>
            <a:r>
              <a:rPr lang="en-US" sz="1600" dirty="0" smtClean="0"/>
              <a:t>, and Y. He. G-SPARQL: a Hybrid Engine for Querying Large Attributed Graphs. In </a:t>
            </a:r>
            <a:r>
              <a:rPr lang="en-US" sz="1600" i="1" dirty="0" smtClean="0"/>
              <a:t>CIKM, 2012.</a:t>
            </a:r>
          </a:p>
          <a:p>
            <a:r>
              <a:rPr lang="en-US" sz="1600" dirty="0" smtClean="0"/>
              <a:t>[39] S. </a:t>
            </a:r>
            <a:r>
              <a:rPr lang="en-US" sz="1600" dirty="0" err="1" smtClean="0"/>
              <a:t>Salihoglu</a:t>
            </a:r>
            <a:r>
              <a:rPr lang="en-US" sz="1600" dirty="0" smtClean="0"/>
              <a:t> and J. </a:t>
            </a:r>
            <a:r>
              <a:rPr lang="en-US" sz="1600" dirty="0" err="1" smtClean="0"/>
              <a:t>Widom</a:t>
            </a:r>
            <a:r>
              <a:rPr lang="en-US" sz="1600" dirty="0" smtClean="0"/>
              <a:t>. Optimizing Graph Algorithms on </a:t>
            </a:r>
            <a:r>
              <a:rPr lang="en-US" sz="1600" dirty="0" err="1" smtClean="0"/>
              <a:t>Pregel</a:t>
            </a:r>
            <a:r>
              <a:rPr lang="en-US" sz="1600" dirty="0" smtClean="0"/>
              <a:t>-like Systems. In </a:t>
            </a:r>
            <a:r>
              <a:rPr lang="en-US" sz="1600" i="1" dirty="0" smtClean="0"/>
              <a:t>VLDB, 2014.</a:t>
            </a:r>
          </a:p>
          <a:p>
            <a:r>
              <a:rPr lang="en-US" sz="1600" dirty="0" smtClean="0"/>
              <a:t>[40] P. </a:t>
            </a:r>
            <a:r>
              <a:rPr lang="en-US" sz="1600" dirty="0" err="1" smtClean="0"/>
              <a:t>Sarkar</a:t>
            </a:r>
            <a:r>
              <a:rPr lang="en-US" sz="1600" dirty="0" smtClean="0"/>
              <a:t> and A. W. Moore. Fast Nearest-neighbor Search in Disk-resident Graphs. In </a:t>
            </a:r>
            <a:r>
              <a:rPr lang="en-US" sz="1600" i="1" dirty="0" smtClean="0"/>
              <a:t>KDD, 2010.</a:t>
            </a:r>
            <a:endParaRPr lang="en-US" sz="1600" dirty="0"/>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4200" dirty="0" smtClean="0"/>
              <a:t>References - 5</a:t>
            </a:r>
            <a:endParaRPr lang="en-US" sz="42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Rectangle 7"/>
          <p:cNvSpPr/>
          <p:nvPr/>
        </p:nvSpPr>
        <p:spPr>
          <a:xfrm>
            <a:off x="381000" y="1196400"/>
            <a:ext cx="8382000" cy="4770537"/>
          </a:xfrm>
          <a:prstGeom prst="rect">
            <a:avLst/>
          </a:prstGeom>
        </p:spPr>
        <p:txBody>
          <a:bodyPr wrap="square">
            <a:spAutoFit/>
          </a:bodyPr>
          <a:lstStyle/>
          <a:p>
            <a:r>
              <a:rPr lang="en-US" sz="1600" dirty="0" smtClean="0"/>
              <a:t>[41] M. </a:t>
            </a:r>
            <a:r>
              <a:rPr lang="en-US" sz="1600" dirty="0" err="1" smtClean="0"/>
              <a:t>Sarwat</a:t>
            </a:r>
            <a:r>
              <a:rPr lang="en-US" sz="1600" dirty="0" smtClean="0"/>
              <a:t>, S. </a:t>
            </a:r>
            <a:r>
              <a:rPr lang="en-US" sz="1600" dirty="0" err="1" smtClean="0"/>
              <a:t>Elnikety</a:t>
            </a:r>
            <a:r>
              <a:rPr lang="en-US" sz="1600" dirty="0" smtClean="0"/>
              <a:t>, Y. He, and M. F. </a:t>
            </a:r>
            <a:r>
              <a:rPr lang="en-US" sz="1600" dirty="0" err="1" smtClean="0"/>
              <a:t>Mokbel</a:t>
            </a:r>
            <a:r>
              <a:rPr lang="en-US" sz="1600" dirty="0" smtClean="0"/>
              <a:t>. Horton+: A Distributed System for Processing Declarative Reachability Queries over Partitioned Graphs. 2013.</a:t>
            </a:r>
          </a:p>
          <a:p>
            <a:r>
              <a:rPr lang="en-US" sz="1600" dirty="0" smtClean="0"/>
              <a:t>[42] Z. Shang and J. X. Yu. Catch the Wind: Graph Workload Balancing on Cloud. In </a:t>
            </a:r>
            <a:r>
              <a:rPr lang="en-US" sz="1600" i="1" dirty="0" smtClean="0"/>
              <a:t>ICDE, 2013.</a:t>
            </a:r>
          </a:p>
          <a:p>
            <a:r>
              <a:rPr lang="en-US" sz="1600" dirty="0" smtClean="0"/>
              <a:t>[43] B. </a:t>
            </a:r>
            <a:r>
              <a:rPr lang="en-US" sz="1600" dirty="0" err="1" smtClean="0"/>
              <a:t>Shao</a:t>
            </a:r>
            <a:r>
              <a:rPr lang="en-US" sz="1600" dirty="0" smtClean="0"/>
              <a:t>, H. Wang, and Y. Li. Trinity: A Distributed Graph Engine on a Memory Cloud. In </a:t>
            </a:r>
            <a:r>
              <a:rPr lang="en-US" sz="1600" i="1" dirty="0" smtClean="0"/>
              <a:t>SIGMOD, 2013.</a:t>
            </a:r>
          </a:p>
          <a:p>
            <a:r>
              <a:rPr lang="en-US" sz="1600" dirty="0" smtClean="0"/>
              <a:t>[44] J. Shun and G. E. </a:t>
            </a:r>
            <a:r>
              <a:rPr lang="en-US" sz="1600" dirty="0" err="1" smtClean="0"/>
              <a:t>Blelloch</a:t>
            </a:r>
            <a:r>
              <a:rPr lang="en-US" sz="1600" dirty="0" smtClean="0"/>
              <a:t>. </a:t>
            </a:r>
            <a:r>
              <a:rPr lang="en-US" sz="1600" dirty="0" err="1" smtClean="0"/>
              <a:t>Ligra</a:t>
            </a:r>
            <a:r>
              <a:rPr lang="en-US" sz="1600" dirty="0" smtClean="0"/>
              <a:t>: A Lightweight Graph Processing Framework for Shared Memory. In </a:t>
            </a:r>
            <a:r>
              <a:rPr lang="en-US" sz="1600" i="1" dirty="0" err="1" smtClean="0"/>
              <a:t>PPoPP</a:t>
            </a:r>
            <a:r>
              <a:rPr lang="en-US" sz="1600" i="1" dirty="0" smtClean="0"/>
              <a:t>, 2013.</a:t>
            </a:r>
          </a:p>
          <a:p>
            <a:r>
              <a:rPr lang="en-US" sz="1600" dirty="0" smtClean="0"/>
              <a:t>[45] J. Shute, R. </a:t>
            </a:r>
            <a:r>
              <a:rPr lang="en-US" sz="1600" dirty="0" err="1" smtClean="0"/>
              <a:t>Vingralek</a:t>
            </a:r>
            <a:r>
              <a:rPr lang="en-US" sz="1600" dirty="0" smtClean="0"/>
              <a:t>, B. </a:t>
            </a:r>
            <a:r>
              <a:rPr lang="en-US" sz="1600" dirty="0" err="1" smtClean="0"/>
              <a:t>Samwel</a:t>
            </a:r>
            <a:r>
              <a:rPr lang="en-US" sz="1600" dirty="0" smtClean="0"/>
              <a:t>, B. Handy, C. </a:t>
            </a:r>
            <a:r>
              <a:rPr lang="en-US" sz="1600" dirty="0" err="1" smtClean="0"/>
              <a:t>Whipkey</a:t>
            </a:r>
            <a:r>
              <a:rPr lang="en-US" sz="1600" dirty="0" smtClean="0"/>
              <a:t>, E. Rollins, M. </a:t>
            </a:r>
            <a:r>
              <a:rPr lang="en-US" sz="1600" dirty="0" err="1" smtClean="0"/>
              <a:t>Oancea</a:t>
            </a:r>
            <a:r>
              <a:rPr lang="en-US" sz="1600" dirty="0" smtClean="0"/>
              <a:t>, K. Littlefield, D. </a:t>
            </a:r>
            <a:r>
              <a:rPr lang="en-US" sz="1600" dirty="0" err="1" smtClean="0"/>
              <a:t>Menestrina</a:t>
            </a:r>
            <a:r>
              <a:rPr lang="en-US" sz="1600" dirty="0" smtClean="0"/>
              <a:t>, S. </a:t>
            </a:r>
            <a:r>
              <a:rPr lang="en-US" sz="1600" dirty="0" err="1" smtClean="0"/>
              <a:t>Ellner</a:t>
            </a:r>
            <a:r>
              <a:rPr lang="en-US" sz="1600" dirty="0" smtClean="0"/>
              <a:t>, J. </a:t>
            </a:r>
            <a:r>
              <a:rPr lang="en-US" sz="1600" dirty="0" err="1" smtClean="0"/>
              <a:t>Cieslewicz</a:t>
            </a:r>
            <a:r>
              <a:rPr lang="en-US" sz="1600" dirty="0" smtClean="0"/>
              <a:t>, I. Rae, T. </a:t>
            </a:r>
            <a:r>
              <a:rPr lang="en-US" sz="1600" dirty="0" err="1" smtClean="0"/>
              <a:t>Stancescu</a:t>
            </a:r>
            <a:r>
              <a:rPr lang="en-US" sz="1600" dirty="0" smtClean="0"/>
              <a:t>, and H. </a:t>
            </a:r>
            <a:r>
              <a:rPr lang="en-US" sz="1600" dirty="0" err="1" smtClean="0"/>
              <a:t>Apte</a:t>
            </a:r>
            <a:r>
              <a:rPr lang="en-US" sz="1600" dirty="0" smtClean="0"/>
              <a:t>. F1: A Distributed</a:t>
            </a:r>
          </a:p>
          <a:p>
            <a:r>
              <a:rPr lang="en-US" sz="1600" dirty="0" smtClean="0"/>
              <a:t>SQL Database That Scales. In </a:t>
            </a:r>
            <a:r>
              <a:rPr lang="en-US" sz="1600" i="1" dirty="0" smtClean="0"/>
              <a:t>VLDB, 2013.</a:t>
            </a:r>
          </a:p>
          <a:p>
            <a:r>
              <a:rPr lang="en-US" sz="1600" dirty="0" smtClean="0"/>
              <a:t>[46] P. Stutz, A. Bernstein, and W. Cohen. Signal/Collect: Graph Algorithms for the (Semantic) Web. In </a:t>
            </a:r>
            <a:r>
              <a:rPr lang="en-US" sz="1600" i="1" dirty="0" smtClean="0"/>
              <a:t>ISWC, 2010.</a:t>
            </a:r>
          </a:p>
          <a:p>
            <a:r>
              <a:rPr lang="en-US" sz="1600" dirty="0" smtClean="0"/>
              <a:t>[47] Y. </a:t>
            </a:r>
            <a:r>
              <a:rPr lang="en-US" sz="1600" dirty="0" err="1" smtClean="0"/>
              <a:t>Tian</a:t>
            </a:r>
            <a:r>
              <a:rPr lang="en-US" sz="1600" dirty="0" smtClean="0"/>
              <a:t>, A. </a:t>
            </a:r>
            <a:r>
              <a:rPr lang="en-US" sz="1600" dirty="0" err="1" smtClean="0"/>
              <a:t>Balmin</a:t>
            </a:r>
            <a:r>
              <a:rPr lang="en-US" sz="1600" dirty="0" smtClean="0"/>
              <a:t>, S. A. </a:t>
            </a:r>
            <a:r>
              <a:rPr lang="en-US" sz="1600" dirty="0" err="1" smtClean="0"/>
              <a:t>Corsten</a:t>
            </a:r>
            <a:r>
              <a:rPr lang="en-US" sz="1600" dirty="0" smtClean="0"/>
              <a:t>, S. </a:t>
            </a:r>
            <a:r>
              <a:rPr lang="en-US" sz="1600" dirty="0" err="1" smtClean="0"/>
              <a:t>Tatikonda</a:t>
            </a:r>
            <a:r>
              <a:rPr lang="en-US" sz="1600" dirty="0" smtClean="0"/>
              <a:t>, and J. McPherson. From “Think Like a Vertex” to “Think Like a Graph”. In </a:t>
            </a:r>
            <a:r>
              <a:rPr lang="en-US" sz="1600" i="1" dirty="0" smtClean="0"/>
              <a:t>VLDB, </a:t>
            </a:r>
            <a:r>
              <a:rPr lang="en-US" sz="1600" dirty="0" smtClean="0"/>
              <a:t>2013.</a:t>
            </a:r>
          </a:p>
          <a:p>
            <a:r>
              <a:rPr lang="en-US" sz="1600" dirty="0" smtClean="0"/>
              <a:t>[48] K. D. Underwood, M. Vance, J. W. Berry, and B. Hendrickson. Analyzing the Scalability of Graph Algorithms on Eldorado. In </a:t>
            </a:r>
            <a:r>
              <a:rPr lang="en-US" sz="1600" i="1" dirty="0" smtClean="0"/>
              <a:t>IPDPS, 2007.</a:t>
            </a:r>
          </a:p>
          <a:p>
            <a:r>
              <a:rPr lang="en-US" sz="1600" dirty="0" smtClean="0"/>
              <a:t>[49] L. G. Valiant. A Bridging Model for Parallel Computation. </a:t>
            </a:r>
            <a:r>
              <a:rPr lang="en-US" sz="1600" i="1" dirty="0" err="1" smtClean="0"/>
              <a:t>Commun</a:t>
            </a:r>
            <a:r>
              <a:rPr lang="en-US" sz="1600" i="1" dirty="0" smtClean="0"/>
              <a:t>. ACM, 33(8), 1990.</a:t>
            </a:r>
          </a:p>
          <a:p>
            <a:r>
              <a:rPr lang="en-US" sz="1600" dirty="0" smtClean="0"/>
              <a:t>[50] G. Wang, W. </a:t>
            </a:r>
            <a:r>
              <a:rPr lang="en-US" sz="1600" dirty="0" err="1" smtClean="0"/>
              <a:t>Xie</a:t>
            </a:r>
            <a:r>
              <a:rPr lang="en-US" sz="1600" dirty="0" smtClean="0"/>
              <a:t>, A. J. Demers, and J. </a:t>
            </a:r>
            <a:r>
              <a:rPr lang="en-US" sz="1600" dirty="0" err="1" smtClean="0"/>
              <a:t>Gehrke</a:t>
            </a:r>
            <a:r>
              <a:rPr lang="en-US" sz="1600" dirty="0" smtClean="0"/>
              <a:t>. Asynchronous Large-Scale Graph Processing Made Easy. In </a:t>
            </a:r>
            <a:r>
              <a:rPr lang="en-US" sz="1600" i="1" dirty="0" smtClean="0"/>
              <a:t>CIDR, 2013.</a:t>
            </a:r>
            <a:endParaRPr lang="en-US" sz="1600" dirty="0"/>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4200" dirty="0" smtClean="0"/>
              <a:t>References - 6</a:t>
            </a:r>
            <a:endParaRPr lang="en-US" sz="42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Rectangle 7"/>
          <p:cNvSpPr/>
          <p:nvPr/>
        </p:nvSpPr>
        <p:spPr>
          <a:xfrm>
            <a:off x="381000" y="1196400"/>
            <a:ext cx="8382000" cy="3847207"/>
          </a:xfrm>
          <a:prstGeom prst="rect">
            <a:avLst/>
          </a:prstGeom>
        </p:spPr>
        <p:txBody>
          <a:bodyPr wrap="square">
            <a:spAutoFit/>
          </a:bodyPr>
          <a:lstStyle/>
          <a:p>
            <a:r>
              <a:rPr lang="en-US" sz="1600" dirty="0" smtClean="0"/>
              <a:t>[51] A. </a:t>
            </a:r>
            <a:r>
              <a:rPr lang="en-US" sz="1600" dirty="0" err="1" smtClean="0"/>
              <a:t>Welc</a:t>
            </a:r>
            <a:r>
              <a:rPr lang="en-US" sz="1600" dirty="0" smtClean="0"/>
              <a:t>, R. Raman, Z. Wu, S. Hong, H. </a:t>
            </a:r>
            <a:r>
              <a:rPr lang="en-US" sz="1600" dirty="0" err="1" smtClean="0"/>
              <a:t>Chafi</a:t>
            </a:r>
            <a:r>
              <a:rPr lang="en-US" sz="1600" dirty="0" smtClean="0"/>
              <a:t>, and J. </a:t>
            </a:r>
            <a:r>
              <a:rPr lang="en-US" sz="1600" dirty="0" err="1" smtClean="0"/>
              <a:t>Banerjee</a:t>
            </a:r>
            <a:r>
              <a:rPr lang="en-US" sz="1600" dirty="0" smtClean="0"/>
              <a:t>. Graph Analysis: Do We Have to Reinvent the Wheel? In </a:t>
            </a:r>
            <a:r>
              <a:rPr lang="en-US" sz="1600" i="1" dirty="0" smtClean="0"/>
              <a:t>GRADES, </a:t>
            </a:r>
            <a:r>
              <a:rPr lang="en-US" sz="1600" dirty="0" smtClean="0"/>
              <a:t>2013.</a:t>
            </a:r>
          </a:p>
          <a:p>
            <a:r>
              <a:rPr lang="en-US" sz="1600" dirty="0" smtClean="0"/>
              <a:t>[52] R. S. </a:t>
            </a:r>
            <a:r>
              <a:rPr lang="en-US" sz="1600" dirty="0" err="1" smtClean="0"/>
              <a:t>Xin</a:t>
            </a:r>
            <a:r>
              <a:rPr lang="en-US" sz="1600" dirty="0" smtClean="0"/>
              <a:t>, D. </a:t>
            </a:r>
            <a:r>
              <a:rPr lang="en-US" sz="1600" dirty="0" err="1" smtClean="0"/>
              <a:t>Crankshaw</a:t>
            </a:r>
            <a:r>
              <a:rPr lang="en-US" sz="1600" dirty="0" smtClean="0"/>
              <a:t>, A. Dave, J. E. Gonzalez, M. J. Franklin, and I. </a:t>
            </a:r>
            <a:r>
              <a:rPr lang="en-US" sz="1600" dirty="0" err="1" smtClean="0"/>
              <a:t>Stoica</a:t>
            </a:r>
            <a:r>
              <a:rPr lang="en-US" sz="1600" dirty="0" smtClean="0"/>
              <a:t>. </a:t>
            </a:r>
            <a:r>
              <a:rPr lang="en-US" sz="1600" dirty="0" err="1" smtClean="0"/>
              <a:t>GraphX</a:t>
            </a:r>
            <a:r>
              <a:rPr lang="en-US" sz="1600" dirty="0" smtClean="0"/>
              <a:t>: Unifying Data-Parallel and Graph-Parallel Analytics. </a:t>
            </a:r>
            <a:r>
              <a:rPr lang="en-US" sz="1600" i="1" dirty="0" err="1" smtClean="0"/>
              <a:t>CoRR</a:t>
            </a:r>
            <a:r>
              <a:rPr lang="en-US" sz="1600" i="1" dirty="0" smtClean="0"/>
              <a:t>, abs/1402.2394, 2014.</a:t>
            </a:r>
          </a:p>
          <a:p>
            <a:r>
              <a:rPr lang="en-US" sz="1600" dirty="0" smtClean="0"/>
              <a:t>[53] S. Yang, X. Yan, B. </a:t>
            </a:r>
            <a:r>
              <a:rPr lang="en-US" sz="1600" dirty="0" err="1" smtClean="0"/>
              <a:t>Zong</a:t>
            </a:r>
            <a:r>
              <a:rPr lang="en-US" sz="1600" dirty="0" smtClean="0"/>
              <a:t>, and A. Khan. Towards Effective Partition Management for Large Graphs. In </a:t>
            </a:r>
            <a:r>
              <a:rPr lang="en-US" sz="1600" i="1" dirty="0" smtClean="0"/>
              <a:t>SIGMOD, 2012.</a:t>
            </a:r>
          </a:p>
          <a:p>
            <a:r>
              <a:rPr lang="en-US" sz="1600" dirty="0" smtClean="0"/>
              <a:t>[54] A. </a:t>
            </a:r>
            <a:r>
              <a:rPr lang="en-US" sz="1600" dirty="0" err="1" smtClean="0"/>
              <a:t>Yoo</a:t>
            </a:r>
            <a:r>
              <a:rPr lang="en-US" sz="1600" dirty="0" smtClean="0"/>
              <a:t>, E. Chow, K. Henderson, W. </a:t>
            </a:r>
            <a:r>
              <a:rPr lang="en-US" sz="1600" dirty="0" err="1" smtClean="0"/>
              <a:t>McLendon</a:t>
            </a:r>
            <a:r>
              <a:rPr lang="en-US" sz="1600" dirty="0" smtClean="0"/>
              <a:t>, B. Hendrickson, and U. </a:t>
            </a:r>
            <a:r>
              <a:rPr lang="en-US" sz="1600" dirty="0" err="1" smtClean="0"/>
              <a:t>Catalyurek</a:t>
            </a:r>
            <a:r>
              <a:rPr lang="en-US" sz="1600" dirty="0" smtClean="0"/>
              <a:t>. A Scalable Distributed Parallel Breadth-First Search Algorithm on </a:t>
            </a:r>
            <a:r>
              <a:rPr lang="en-US" sz="1600" dirty="0" err="1" smtClean="0"/>
              <a:t>BlueGene</a:t>
            </a:r>
            <a:r>
              <a:rPr lang="en-US" sz="1600" dirty="0" smtClean="0"/>
              <a:t>/L. In </a:t>
            </a:r>
            <a:r>
              <a:rPr lang="en-US" sz="1600" i="1" dirty="0" smtClean="0"/>
              <a:t>SC, 2005.</a:t>
            </a:r>
          </a:p>
          <a:p>
            <a:r>
              <a:rPr lang="en-US" sz="1600" dirty="0" smtClean="0"/>
              <a:t>[55] Y. Yu, M. </a:t>
            </a:r>
            <a:r>
              <a:rPr lang="en-US" sz="1600" dirty="0" err="1" smtClean="0"/>
              <a:t>Isard</a:t>
            </a:r>
            <a:r>
              <a:rPr lang="en-US" sz="1600" dirty="0" smtClean="0"/>
              <a:t>, D. </a:t>
            </a:r>
            <a:r>
              <a:rPr lang="en-US" sz="1600" dirty="0" err="1" smtClean="0"/>
              <a:t>Fetterly</a:t>
            </a:r>
            <a:r>
              <a:rPr lang="en-US" sz="1600" dirty="0" smtClean="0"/>
              <a:t>, M. </a:t>
            </a:r>
            <a:r>
              <a:rPr lang="en-US" sz="1600" dirty="0" err="1" smtClean="0"/>
              <a:t>Budiu</a:t>
            </a:r>
            <a:r>
              <a:rPr lang="en-US" sz="1600" dirty="0" smtClean="0"/>
              <a:t>, U. </a:t>
            </a:r>
            <a:r>
              <a:rPr lang="en-US" sz="1600" dirty="0" err="1" smtClean="0"/>
              <a:t>Erlingsson</a:t>
            </a:r>
            <a:r>
              <a:rPr lang="en-US" sz="1600" dirty="0" smtClean="0"/>
              <a:t>, P. K. </a:t>
            </a:r>
            <a:r>
              <a:rPr lang="en-US" sz="1600" dirty="0" err="1" smtClean="0"/>
              <a:t>Gunda</a:t>
            </a:r>
            <a:r>
              <a:rPr lang="en-US" sz="1600" dirty="0" smtClean="0"/>
              <a:t>, and J. </a:t>
            </a:r>
            <a:r>
              <a:rPr lang="en-US" sz="1600" dirty="0" err="1" smtClean="0"/>
              <a:t>Currey</a:t>
            </a:r>
            <a:r>
              <a:rPr lang="en-US" sz="1600" dirty="0" smtClean="0"/>
              <a:t>. </a:t>
            </a:r>
            <a:r>
              <a:rPr lang="en-US" sz="1600" dirty="0" err="1" smtClean="0"/>
              <a:t>DryadLINQ</a:t>
            </a:r>
            <a:r>
              <a:rPr lang="en-US" sz="1600" dirty="0" smtClean="0"/>
              <a:t>: A System for General-purpose Distributed Data-parallel Computing Using a High-level Language.</a:t>
            </a:r>
          </a:p>
          <a:p>
            <a:r>
              <a:rPr lang="en-US" sz="1600" dirty="0" smtClean="0"/>
              <a:t>In </a:t>
            </a:r>
            <a:r>
              <a:rPr lang="en-US" sz="1600" i="1" dirty="0" smtClean="0"/>
              <a:t>OSDI, 2008.</a:t>
            </a:r>
          </a:p>
          <a:p>
            <a:r>
              <a:rPr lang="en-US" sz="1600" dirty="0" smtClean="0"/>
              <a:t>[56] M. </a:t>
            </a:r>
            <a:r>
              <a:rPr lang="en-US" sz="1600" dirty="0" err="1" smtClean="0"/>
              <a:t>Zaharia</a:t>
            </a:r>
            <a:r>
              <a:rPr lang="en-US" sz="1600" dirty="0" smtClean="0"/>
              <a:t>, M. </a:t>
            </a:r>
            <a:r>
              <a:rPr lang="en-US" sz="1600" dirty="0" err="1" smtClean="0"/>
              <a:t>Chowdhury</a:t>
            </a:r>
            <a:r>
              <a:rPr lang="en-US" sz="1600" dirty="0" smtClean="0"/>
              <a:t>, M. J. Franklin, S. </a:t>
            </a:r>
            <a:r>
              <a:rPr lang="en-US" sz="1600" dirty="0" err="1" smtClean="0"/>
              <a:t>Shenker</a:t>
            </a:r>
            <a:r>
              <a:rPr lang="en-US" sz="1600" dirty="0" smtClean="0"/>
              <a:t>, and I. </a:t>
            </a:r>
            <a:r>
              <a:rPr lang="en-US" sz="1600" dirty="0" err="1" smtClean="0"/>
              <a:t>Stoica</a:t>
            </a:r>
            <a:r>
              <a:rPr lang="en-US" sz="1600" dirty="0" smtClean="0"/>
              <a:t>. Spark: Cluster Computing with Working Sets. In </a:t>
            </a:r>
            <a:r>
              <a:rPr lang="en-US" sz="1600" i="1" dirty="0" err="1" smtClean="0"/>
              <a:t>HotCloud</a:t>
            </a:r>
            <a:r>
              <a:rPr lang="en-US" sz="1600" i="1" dirty="0" smtClean="0"/>
              <a:t>, 2010.</a:t>
            </a:r>
          </a:p>
          <a:p>
            <a:r>
              <a:rPr lang="en-US" sz="1600" dirty="0" smtClean="0"/>
              <a:t>[57] K. </a:t>
            </a:r>
            <a:r>
              <a:rPr lang="en-US" sz="1600" dirty="0" err="1" smtClean="0"/>
              <a:t>Zeng</a:t>
            </a:r>
            <a:r>
              <a:rPr lang="en-US" sz="1600" dirty="0" smtClean="0"/>
              <a:t>, J. Yang, H. Wang, B. </a:t>
            </a:r>
            <a:r>
              <a:rPr lang="en-US" sz="1600" dirty="0" err="1" smtClean="0"/>
              <a:t>Shao</a:t>
            </a:r>
            <a:r>
              <a:rPr lang="en-US" sz="1600" dirty="0" smtClean="0"/>
              <a:t>, and Z. Wang. A Distributed Graph Engine for Web Scale RDF Data. In </a:t>
            </a:r>
            <a:r>
              <a:rPr lang="en-US" sz="1600" i="1" dirty="0" smtClean="0"/>
              <a:t>VLDB, 2013.</a:t>
            </a:r>
            <a:endParaRPr lang="en-US" sz="16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22</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graphicFrame>
        <p:nvGraphicFramePr>
          <p:cNvPr id="1026" name="Object 2"/>
          <p:cNvGraphicFramePr>
            <a:graphicFrameLocks noChangeAspect="1"/>
          </p:cNvGraphicFramePr>
          <p:nvPr/>
        </p:nvGraphicFramePr>
        <p:xfrm>
          <a:off x="4267200" y="1600200"/>
          <a:ext cx="4114800" cy="1143000"/>
        </p:xfrm>
        <a:graphic>
          <a:graphicData uri="http://schemas.openxmlformats.org/presentationml/2006/ole">
            <mc:AlternateContent xmlns:mc="http://schemas.openxmlformats.org/markup-compatibility/2006">
              <mc:Choice xmlns:v="urn:schemas-microsoft-com:vml" Requires="v">
                <p:oleObj spid="_x0000_s13343"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0020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Table 29"/>
          <p:cNvGraphicFramePr>
            <a:graphicFrameLocks noGrp="1"/>
          </p:cNvGraphicFramePr>
          <p:nvPr/>
        </p:nvGraphicFramePr>
        <p:xfrm>
          <a:off x="533399" y="3937000"/>
          <a:ext cx="6324601" cy="1854200"/>
        </p:xfrm>
        <a:graphic>
          <a:graphicData uri="http://schemas.openxmlformats.org/drawingml/2006/table">
            <a:tbl>
              <a:tblPr firstRow="1" bandRow="1">
                <a:tableStyleId>{616DA210-FB5B-4158-B5E0-FEB733F419BA}</a:tableStyleId>
              </a:tblPr>
              <a:tblGrid>
                <a:gridCol w="800419"/>
                <a:gridCol w="945949"/>
                <a:gridCol w="945949"/>
                <a:gridCol w="945949"/>
                <a:gridCol w="945949"/>
                <a:gridCol w="870193"/>
                <a:gridCol w="870193"/>
              </a:tblGrid>
              <a:tr h="370840">
                <a:tc>
                  <a:txBody>
                    <a:bodyPr/>
                    <a:lstStyle/>
                    <a:p>
                      <a:pPr algn="ctr"/>
                      <a:endParaRPr lang="en-US" dirty="0"/>
                    </a:p>
                  </a:txBody>
                  <a:tcPr/>
                </a:tc>
                <a:tc>
                  <a:txBody>
                    <a:bodyPr/>
                    <a:lstStyle/>
                    <a:p>
                      <a:pPr algn="ctr"/>
                      <a:r>
                        <a:rPr lang="en-US" dirty="0" smtClean="0"/>
                        <a:t>K=0</a:t>
                      </a:r>
                      <a:endParaRPr lang="en-US" dirty="0"/>
                    </a:p>
                  </a:txBody>
                  <a:tcPr/>
                </a:tc>
                <a:tc>
                  <a:txBody>
                    <a:bodyPr/>
                    <a:lstStyle/>
                    <a:p>
                      <a:pPr algn="ctr"/>
                      <a:r>
                        <a:rPr lang="en-US" dirty="0" smtClean="0"/>
                        <a:t>K=1</a:t>
                      </a:r>
                      <a:endParaRPr lang="en-US" dirty="0"/>
                    </a:p>
                  </a:txBody>
                  <a:tcPr/>
                </a:tc>
                <a:tc>
                  <a:txBody>
                    <a:bodyPr/>
                    <a:lstStyle/>
                    <a:p>
                      <a:pPr algn="ctr"/>
                      <a:r>
                        <a:rPr lang="en-US" dirty="0" smtClean="0"/>
                        <a:t>K=2</a:t>
                      </a:r>
                      <a:endParaRPr lang="en-US" dirty="0"/>
                    </a:p>
                  </a:txBody>
                  <a:tcPr/>
                </a:tc>
                <a:tc>
                  <a:txBody>
                    <a:bodyPr/>
                    <a:lstStyle/>
                    <a:p>
                      <a:pPr algn="ctr"/>
                      <a:r>
                        <a:rPr lang="en-US" dirty="0" smtClean="0"/>
                        <a:t>K=3</a:t>
                      </a:r>
                      <a:endParaRPr lang="en-US" dirty="0"/>
                    </a:p>
                  </a:txBody>
                  <a:tcPr/>
                </a:tc>
                <a:tc>
                  <a:txBody>
                    <a:bodyPr/>
                    <a:lstStyle/>
                    <a:p>
                      <a:pPr algn="ctr"/>
                      <a:r>
                        <a:rPr lang="en-US" dirty="0" smtClean="0"/>
                        <a:t>K=4</a:t>
                      </a:r>
                      <a:endParaRPr lang="en-US" dirty="0"/>
                    </a:p>
                  </a:txBody>
                  <a:tcPr/>
                </a:tc>
                <a:tc>
                  <a:txBody>
                    <a:bodyPr/>
                    <a:lstStyle/>
                    <a:p>
                      <a:pPr algn="ctr"/>
                      <a:r>
                        <a:rPr lang="en-US" dirty="0" smtClean="0"/>
                        <a:t>K=5</a:t>
                      </a:r>
                      <a:endParaRPr lang="en-US" dirty="0"/>
                    </a:p>
                  </a:txBody>
                  <a:tcPr/>
                </a:tc>
              </a:tr>
              <a:tr h="370840">
                <a:tc>
                  <a:txBody>
                    <a:bodyPr/>
                    <a:lstStyle/>
                    <a:p>
                      <a:pPr algn="ctr"/>
                      <a:r>
                        <a:rPr lang="en-US" b="1" dirty="0" smtClean="0"/>
                        <a:t>PR(V</a:t>
                      </a:r>
                      <a:r>
                        <a:rPr lang="en-US" b="1" baseline="-25000" dirty="0" smtClean="0"/>
                        <a:t>1</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0.37</a:t>
                      </a:r>
                      <a:endParaRPr lang="en-US" sz="24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0.43</a:t>
                      </a:r>
                      <a:endParaRPr lang="en-US" sz="24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0.35</a:t>
                      </a:r>
                      <a:endParaRPr lang="en-US" sz="18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0.39</a:t>
                      </a:r>
                      <a:endParaRPr lang="en-US" sz="18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0.39</a:t>
                      </a:r>
                      <a:endParaRPr lang="en-US" sz="1800" b="1" dirty="0">
                        <a:solidFill>
                          <a:schemeClr val="tx1"/>
                        </a:solidFill>
                      </a:endParaRPr>
                    </a:p>
                  </a:txBody>
                  <a:tcPr/>
                </a:tc>
              </a:tr>
              <a:tr h="370840">
                <a:tc>
                  <a:txBody>
                    <a:bodyPr/>
                    <a:lstStyle/>
                    <a:p>
                      <a:pPr algn="ctr"/>
                      <a:r>
                        <a:rPr lang="en-US" b="1" dirty="0" smtClean="0"/>
                        <a:t>PR(V</a:t>
                      </a:r>
                      <a:r>
                        <a:rPr lang="en-US" b="1" baseline="-25000" dirty="0" smtClean="0"/>
                        <a:t>2</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0.08</a:t>
                      </a:r>
                      <a:endParaRPr lang="en-US" b="1" dirty="0"/>
                    </a:p>
                  </a:txBody>
                  <a:tcPr/>
                </a:tc>
                <a:tc>
                  <a:txBody>
                    <a:bodyPr/>
                    <a:lstStyle/>
                    <a:p>
                      <a:pPr algn="ctr"/>
                      <a:r>
                        <a:rPr lang="en-US" b="1" dirty="0" smtClean="0"/>
                        <a:t>0.12</a:t>
                      </a:r>
                      <a:endParaRPr lang="en-US" b="1" dirty="0"/>
                    </a:p>
                  </a:txBody>
                  <a:tcPr/>
                </a:tc>
                <a:tc>
                  <a:txBody>
                    <a:bodyPr/>
                    <a:lstStyle/>
                    <a:p>
                      <a:pPr algn="ctr"/>
                      <a:r>
                        <a:rPr lang="en-US" b="1" dirty="0" smtClean="0"/>
                        <a:t>0.14</a:t>
                      </a:r>
                      <a:endParaRPr lang="en-US" b="1" dirty="0"/>
                    </a:p>
                  </a:txBody>
                  <a:tcPr/>
                </a:tc>
                <a:tc>
                  <a:txBody>
                    <a:bodyPr/>
                    <a:lstStyle/>
                    <a:p>
                      <a:pPr algn="ctr"/>
                      <a:r>
                        <a:rPr lang="en-US" b="1" dirty="0" smtClean="0"/>
                        <a:t>0.11</a:t>
                      </a:r>
                      <a:endParaRPr lang="en-US" b="1" dirty="0"/>
                    </a:p>
                  </a:txBody>
                  <a:tcPr/>
                </a:tc>
                <a:tc>
                  <a:txBody>
                    <a:bodyPr/>
                    <a:lstStyle/>
                    <a:p>
                      <a:pPr algn="ctr"/>
                      <a:r>
                        <a:rPr lang="en-US" b="1" dirty="0" smtClean="0"/>
                        <a:t>0.13</a:t>
                      </a:r>
                      <a:endParaRPr lang="en-US" b="1" dirty="0"/>
                    </a:p>
                  </a:txBody>
                  <a:tcPr/>
                </a:tc>
              </a:tr>
              <a:tr h="370840">
                <a:tc>
                  <a:txBody>
                    <a:bodyPr/>
                    <a:lstStyle/>
                    <a:p>
                      <a:pPr algn="ctr"/>
                      <a:r>
                        <a:rPr lang="en-US" b="1" dirty="0" smtClean="0"/>
                        <a:t>PR(V</a:t>
                      </a:r>
                      <a:r>
                        <a:rPr lang="en-US" b="1" baseline="-25000" dirty="0" smtClean="0"/>
                        <a:t>3</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0.33</a:t>
                      </a:r>
                      <a:endParaRPr lang="en-US" b="1" dirty="0"/>
                    </a:p>
                  </a:txBody>
                  <a:tcPr/>
                </a:tc>
                <a:tc>
                  <a:txBody>
                    <a:bodyPr/>
                    <a:lstStyle/>
                    <a:p>
                      <a:pPr algn="ctr"/>
                      <a:r>
                        <a:rPr lang="en-US" b="1" dirty="0" smtClean="0"/>
                        <a:t>0.27</a:t>
                      </a:r>
                      <a:endParaRPr lang="en-US" b="1" dirty="0"/>
                    </a:p>
                  </a:txBody>
                  <a:tcPr/>
                </a:tc>
                <a:tc>
                  <a:txBody>
                    <a:bodyPr/>
                    <a:lstStyle/>
                    <a:p>
                      <a:pPr algn="ctr"/>
                      <a:r>
                        <a:rPr lang="en-US" b="1" dirty="0" smtClean="0"/>
                        <a:t>0.29</a:t>
                      </a:r>
                      <a:endParaRPr lang="en-US" b="1" dirty="0"/>
                    </a:p>
                  </a:txBody>
                  <a:tcPr/>
                </a:tc>
                <a:tc>
                  <a:txBody>
                    <a:bodyPr/>
                    <a:lstStyle/>
                    <a:p>
                      <a:pPr algn="ctr"/>
                      <a:r>
                        <a:rPr lang="en-US" b="1" dirty="0" smtClean="0"/>
                        <a:t>0.29</a:t>
                      </a:r>
                      <a:endParaRPr lang="en-US" b="1" dirty="0"/>
                    </a:p>
                  </a:txBody>
                  <a:tcPr/>
                </a:tc>
                <a:tc>
                  <a:txBody>
                    <a:bodyPr/>
                    <a:lstStyle/>
                    <a:p>
                      <a:pPr algn="ctr"/>
                      <a:r>
                        <a:rPr lang="en-US" b="1" dirty="0" smtClean="0"/>
                        <a:t>0.28</a:t>
                      </a:r>
                      <a:endParaRPr lang="en-US" b="1" dirty="0"/>
                    </a:p>
                  </a:txBody>
                  <a:tcPr/>
                </a:tc>
              </a:tr>
              <a:tr h="370840">
                <a:tc>
                  <a:txBody>
                    <a:bodyPr/>
                    <a:lstStyle/>
                    <a:p>
                      <a:pPr algn="ctr"/>
                      <a:r>
                        <a:rPr lang="en-US" b="1" dirty="0" smtClean="0"/>
                        <a:t>PR(V</a:t>
                      </a:r>
                      <a:r>
                        <a:rPr lang="en-US" b="1" baseline="-25000" dirty="0" smtClean="0"/>
                        <a:t>4</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0.20</a:t>
                      </a:r>
                      <a:endParaRPr lang="en-US" b="1" dirty="0"/>
                    </a:p>
                  </a:txBody>
                  <a:tcPr/>
                </a:tc>
                <a:tc>
                  <a:txBody>
                    <a:bodyPr/>
                    <a:lstStyle/>
                    <a:p>
                      <a:pPr algn="ctr"/>
                      <a:r>
                        <a:rPr lang="en-US" b="1" dirty="0" smtClean="0"/>
                        <a:t>0.16</a:t>
                      </a:r>
                      <a:endParaRPr lang="en-US" b="1" dirty="0"/>
                    </a:p>
                  </a:txBody>
                  <a:tcPr/>
                </a:tc>
                <a:tc>
                  <a:txBody>
                    <a:bodyPr/>
                    <a:lstStyle/>
                    <a:p>
                      <a:pPr algn="ctr"/>
                      <a:r>
                        <a:rPr lang="en-US" b="1" dirty="0" smtClean="0"/>
                        <a:t>0.20</a:t>
                      </a:r>
                      <a:endParaRPr lang="en-US" b="1" dirty="0"/>
                    </a:p>
                  </a:txBody>
                  <a:tcPr/>
                </a:tc>
                <a:tc>
                  <a:txBody>
                    <a:bodyPr/>
                    <a:lstStyle/>
                    <a:p>
                      <a:pPr algn="ctr"/>
                      <a:r>
                        <a:rPr lang="en-US" b="1" dirty="0" smtClean="0"/>
                        <a:t>0.19</a:t>
                      </a:r>
                      <a:endParaRPr lang="en-US" b="1" dirty="0"/>
                    </a:p>
                  </a:txBody>
                  <a:tcPr/>
                </a:tc>
                <a:tc>
                  <a:txBody>
                    <a:bodyPr/>
                    <a:lstStyle/>
                    <a:p>
                      <a:pPr algn="ctr"/>
                      <a:r>
                        <a:rPr lang="en-US" b="1" dirty="0" smtClean="0"/>
                        <a:t>0.19</a:t>
                      </a:r>
                      <a:endParaRPr lang="en-US" b="1" dirty="0"/>
                    </a:p>
                  </a:txBody>
                  <a:tcPr/>
                </a:tc>
              </a:tr>
            </a:tbl>
          </a:graphicData>
        </a:graphic>
      </p:graphicFrame>
      <p:sp>
        <p:nvSpPr>
          <p:cNvPr id="32" name="Oval 31"/>
          <p:cNvSpPr/>
          <p:nvPr/>
        </p:nvSpPr>
        <p:spPr>
          <a:xfrm>
            <a:off x="228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33" name="Oval 32"/>
          <p:cNvSpPr/>
          <p:nvPr/>
        </p:nvSpPr>
        <p:spPr>
          <a:xfrm>
            <a:off x="228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34" name="Oval 33"/>
          <p:cNvSpPr/>
          <p:nvPr/>
        </p:nvSpPr>
        <p:spPr>
          <a:xfrm>
            <a:off x="1752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35" name="Oval 34"/>
          <p:cNvSpPr/>
          <p:nvPr/>
        </p:nvSpPr>
        <p:spPr>
          <a:xfrm>
            <a:off x="1752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36" name="Freeform 35"/>
          <p:cNvSpPr/>
          <p:nvPr/>
        </p:nvSpPr>
        <p:spPr>
          <a:xfrm>
            <a:off x="685799" y="15240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895643" y="20327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572086" y="23985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867508" y="22437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754966" y="23282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11237" y="23563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895643" y="3467685"/>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133600" y="23750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4191000" y="3200400"/>
            <a:ext cx="3048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Iterative Batch Processing</a:t>
            </a:r>
            <a:endParaRPr lang="en-US" sz="2000" b="1" dirty="0"/>
          </a:p>
        </p:txBody>
      </p:sp>
      <p:sp>
        <p:nvSpPr>
          <p:cNvPr id="25" name="Slide Number Placeholder 9"/>
          <p:cNvSpPr txBox="1">
            <a:spLocks/>
          </p:cNvSpPr>
          <p:nvPr/>
        </p:nvSpPr>
        <p:spPr bwMode="auto">
          <a:xfrm>
            <a:off x="8153400"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18</a:t>
            </a:r>
            <a:r>
              <a:rPr kumimoji="0" lang="en-US" sz="1800" b="0" i="0" u="none" strike="noStrike" kern="0" cap="none" spc="0" normalizeH="0" baseline="0" noProof="0" dirty="0" smtClean="0">
                <a:ln>
                  <a:noFill/>
                </a:ln>
                <a:solidFill>
                  <a:srgbClr val="000000"/>
                </a:solidFill>
                <a:effectLst/>
                <a:uLnTx/>
                <a:uFillTx/>
                <a:latin typeface="Trebuchet MS"/>
              </a:rPr>
              <a:t>/ 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23</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Page Rank Computation: Offline Graph Analytics</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
        <p:nvSpPr>
          <p:cNvPr id="13" name="TextBox 12"/>
          <p:cNvSpPr txBox="1"/>
          <p:nvPr/>
        </p:nvSpPr>
        <p:spPr>
          <a:xfrm>
            <a:off x="304800" y="6019800"/>
            <a:ext cx="7848600" cy="584775"/>
          </a:xfrm>
          <a:prstGeom prst="rect">
            <a:avLst/>
          </a:prstGeom>
          <a:noFill/>
        </p:spPr>
        <p:txBody>
          <a:bodyPr wrap="square" rtlCol="0">
            <a:spAutoFit/>
          </a:bodyPr>
          <a:lstStyle/>
          <a:p>
            <a:r>
              <a:rPr lang="en-US" sz="1600" b="1" dirty="0" smtClean="0"/>
              <a:t>Sergey </a:t>
            </a:r>
            <a:r>
              <a:rPr lang="en-US" sz="1600" b="1" dirty="0" err="1" smtClean="0"/>
              <a:t>Brin</a:t>
            </a:r>
            <a:r>
              <a:rPr lang="en-US" sz="1600" b="1" dirty="0" smtClean="0"/>
              <a:t>, Lawrence Page, “The Anatomy of Large-Scale </a:t>
            </a:r>
            <a:r>
              <a:rPr lang="en-US" sz="1600" b="1" dirty="0" err="1" smtClean="0"/>
              <a:t>Hypertextual</a:t>
            </a:r>
            <a:r>
              <a:rPr lang="en-US" sz="1600" b="1" dirty="0" smtClean="0"/>
              <a:t> Web Search Engine”, WWW ‘98 </a:t>
            </a:r>
            <a:endParaRPr lang="en-US" sz="1600" b="1" dirty="0"/>
          </a:p>
        </p:txBody>
      </p:sp>
      <p:graphicFrame>
        <p:nvGraphicFramePr>
          <p:cNvPr id="1026" name="Object 2"/>
          <p:cNvGraphicFramePr>
            <a:graphicFrameLocks noChangeAspect="1"/>
          </p:cNvGraphicFramePr>
          <p:nvPr/>
        </p:nvGraphicFramePr>
        <p:xfrm>
          <a:off x="4267200" y="1600200"/>
          <a:ext cx="4114800" cy="1143000"/>
        </p:xfrm>
        <a:graphic>
          <a:graphicData uri="http://schemas.openxmlformats.org/presentationml/2006/ole">
            <mc:AlternateContent xmlns:mc="http://schemas.openxmlformats.org/markup-compatibility/2006">
              <mc:Choice xmlns:v="urn:schemas-microsoft-com:vml" Requires="v">
                <p:oleObj spid="_x0000_s14367" name="Equation" r:id="rId6" imgW="1384300" imgH="444500" progId="">
                  <p:embed/>
                </p:oleObj>
              </mc:Choice>
              <mc:Fallback>
                <p:oleObj name="Equation" r:id="rId6" imgW="1384300" imgH="4445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00200"/>
                        <a:ext cx="41148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Table 29"/>
          <p:cNvGraphicFramePr>
            <a:graphicFrameLocks noGrp="1"/>
          </p:cNvGraphicFramePr>
          <p:nvPr/>
        </p:nvGraphicFramePr>
        <p:xfrm>
          <a:off x="533399" y="3937000"/>
          <a:ext cx="7162801" cy="1854200"/>
        </p:xfrm>
        <a:graphic>
          <a:graphicData uri="http://schemas.openxmlformats.org/drawingml/2006/table">
            <a:tbl>
              <a:tblPr firstRow="1" bandRow="1">
                <a:tableStyleId>{616DA210-FB5B-4158-B5E0-FEB733F419BA}</a:tableStyleId>
              </a:tblPr>
              <a:tblGrid>
                <a:gridCol w="796860"/>
                <a:gridCol w="941743"/>
                <a:gridCol w="941743"/>
                <a:gridCol w="941743"/>
                <a:gridCol w="941743"/>
                <a:gridCol w="866323"/>
                <a:gridCol w="866323"/>
                <a:gridCol w="866323"/>
              </a:tblGrid>
              <a:tr h="370840">
                <a:tc>
                  <a:txBody>
                    <a:bodyPr/>
                    <a:lstStyle/>
                    <a:p>
                      <a:pPr algn="ctr"/>
                      <a:endParaRPr lang="en-US" dirty="0"/>
                    </a:p>
                  </a:txBody>
                  <a:tcPr/>
                </a:tc>
                <a:tc>
                  <a:txBody>
                    <a:bodyPr/>
                    <a:lstStyle/>
                    <a:p>
                      <a:pPr algn="ctr"/>
                      <a:r>
                        <a:rPr lang="en-US" dirty="0" smtClean="0"/>
                        <a:t>K=0</a:t>
                      </a:r>
                      <a:endParaRPr lang="en-US" dirty="0"/>
                    </a:p>
                  </a:txBody>
                  <a:tcPr/>
                </a:tc>
                <a:tc>
                  <a:txBody>
                    <a:bodyPr/>
                    <a:lstStyle/>
                    <a:p>
                      <a:pPr algn="ctr"/>
                      <a:r>
                        <a:rPr lang="en-US" dirty="0" smtClean="0"/>
                        <a:t>K=1</a:t>
                      </a:r>
                      <a:endParaRPr lang="en-US" dirty="0"/>
                    </a:p>
                  </a:txBody>
                  <a:tcPr/>
                </a:tc>
                <a:tc>
                  <a:txBody>
                    <a:bodyPr/>
                    <a:lstStyle/>
                    <a:p>
                      <a:pPr algn="ctr"/>
                      <a:r>
                        <a:rPr lang="en-US" dirty="0" smtClean="0"/>
                        <a:t>K=2</a:t>
                      </a:r>
                      <a:endParaRPr lang="en-US" dirty="0"/>
                    </a:p>
                  </a:txBody>
                  <a:tcPr/>
                </a:tc>
                <a:tc>
                  <a:txBody>
                    <a:bodyPr/>
                    <a:lstStyle/>
                    <a:p>
                      <a:pPr algn="ctr"/>
                      <a:r>
                        <a:rPr lang="en-US" dirty="0" smtClean="0"/>
                        <a:t>K=3</a:t>
                      </a:r>
                      <a:endParaRPr lang="en-US" dirty="0"/>
                    </a:p>
                  </a:txBody>
                  <a:tcPr/>
                </a:tc>
                <a:tc>
                  <a:txBody>
                    <a:bodyPr/>
                    <a:lstStyle/>
                    <a:p>
                      <a:pPr algn="ctr"/>
                      <a:r>
                        <a:rPr lang="en-US" dirty="0" smtClean="0"/>
                        <a:t>K=4</a:t>
                      </a:r>
                      <a:endParaRPr lang="en-US" dirty="0"/>
                    </a:p>
                  </a:txBody>
                  <a:tcPr/>
                </a:tc>
                <a:tc>
                  <a:txBody>
                    <a:bodyPr/>
                    <a:lstStyle/>
                    <a:p>
                      <a:pPr algn="ctr"/>
                      <a:r>
                        <a:rPr lang="en-US" dirty="0" smtClean="0"/>
                        <a:t>K=5</a:t>
                      </a:r>
                      <a:endParaRPr lang="en-US" dirty="0"/>
                    </a:p>
                  </a:txBody>
                  <a:tcPr/>
                </a:tc>
                <a:tc>
                  <a:txBody>
                    <a:bodyPr/>
                    <a:lstStyle/>
                    <a:p>
                      <a:pPr algn="ctr"/>
                      <a:r>
                        <a:rPr lang="en-US" dirty="0" smtClean="0"/>
                        <a:t>K=6</a:t>
                      </a:r>
                      <a:endParaRPr lang="en-US" dirty="0"/>
                    </a:p>
                  </a:txBody>
                  <a:tcPr/>
                </a:tc>
              </a:tr>
              <a:tr h="370840">
                <a:tc>
                  <a:txBody>
                    <a:bodyPr/>
                    <a:lstStyle/>
                    <a:p>
                      <a:pPr algn="ctr"/>
                      <a:r>
                        <a:rPr lang="en-US" b="1" dirty="0" smtClean="0"/>
                        <a:t>PR(V</a:t>
                      </a:r>
                      <a:r>
                        <a:rPr lang="en-US" b="1" baseline="-25000" dirty="0" smtClean="0"/>
                        <a:t>1</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0.37</a:t>
                      </a:r>
                      <a:endParaRPr lang="en-US" sz="24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0.43</a:t>
                      </a:r>
                      <a:endParaRPr lang="en-US" sz="24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0.35</a:t>
                      </a:r>
                      <a:endParaRPr lang="en-US" sz="18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0.39</a:t>
                      </a:r>
                      <a:endParaRPr lang="en-US" sz="18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0.39</a:t>
                      </a:r>
                      <a:endParaRPr lang="en-US" sz="18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0.38</a:t>
                      </a:r>
                      <a:endParaRPr lang="en-US" sz="1800" b="1" dirty="0">
                        <a:solidFill>
                          <a:srgbClr val="FF0000"/>
                        </a:solidFill>
                      </a:endParaRPr>
                    </a:p>
                  </a:txBody>
                  <a:tcPr/>
                </a:tc>
              </a:tr>
              <a:tr h="370840">
                <a:tc>
                  <a:txBody>
                    <a:bodyPr/>
                    <a:lstStyle/>
                    <a:p>
                      <a:pPr algn="ctr"/>
                      <a:r>
                        <a:rPr lang="en-US" b="1" dirty="0" smtClean="0"/>
                        <a:t>PR(V</a:t>
                      </a:r>
                      <a:r>
                        <a:rPr lang="en-US" b="1" baseline="-25000" dirty="0" smtClean="0"/>
                        <a:t>2</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0.08</a:t>
                      </a:r>
                      <a:endParaRPr lang="en-US" b="1" dirty="0"/>
                    </a:p>
                  </a:txBody>
                  <a:tcPr/>
                </a:tc>
                <a:tc>
                  <a:txBody>
                    <a:bodyPr/>
                    <a:lstStyle/>
                    <a:p>
                      <a:pPr algn="ctr"/>
                      <a:r>
                        <a:rPr lang="en-US" b="1" dirty="0" smtClean="0"/>
                        <a:t>0.12</a:t>
                      </a:r>
                      <a:endParaRPr lang="en-US" b="1" dirty="0"/>
                    </a:p>
                  </a:txBody>
                  <a:tcPr/>
                </a:tc>
                <a:tc>
                  <a:txBody>
                    <a:bodyPr/>
                    <a:lstStyle/>
                    <a:p>
                      <a:pPr algn="ctr"/>
                      <a:r>
                        <a:rPr lang="en-US" b="1" dirty="0" smtClean="0"/>
                        <a:t>0.14</a:t>
                      </a:r>
                      <a:endParaRPr lang="en-US" b="1" dirty="0"/>
                    </a:p>
                  </a:txBody>
                  <a:tcPr/>
                </a:tc>
                <a:tc>
                  <a:txBody>
                    <a:bodyPr/>
                    <a:lstStyle/>
                    <a:p>
                      <a:pPr algn="ctr"/>
                      <a:r>
                        <a:rPr lang="en-US" b="1" dirty="0" smtClean="0"/>
                        <a:t>0.11</a:t>
                      </a:r>
                      <a:endParaRPr lang="en-US" b="1" dirty="0"/>
                    </a:p>
                  </a:txBody>
                  <a:tcPr/>
                </a:tc>
                <a:tc>
                  <a:txBody>
                    <a:bodyPr/>
                    <a:lstStyle/>
                    <a:p>
                      <a:pPr algn="ctr"/>
                      <a:r>
                        <a:rPr lang="en-US" b="1" dirty="0" smtClean="0">
                          <a:solidFill>
                            <a:srgbClr val="FF0000"/>
                          </a:solidFill>
                        </a:rPr>
                        <a:t>0.13</a:t>
                      </a:r>
                      <a:endParaRPr lang="en-US" b="1" dirty="0">
                        <a:solidFill>
                          <a:srgbClr val="FF0000"/>
                        </a:solidFill>
                      </a:endParaRPr>
                    </a:p>
                  </a:txBody>
                  <a:tcPr/>
                </a:tc>
                <a:tc>
                  <a:txBody>
                    <a:bodyPr/>
                    <a:lstStyle/>
                    <a:p>
                      <a:pPr algn="ctr"/>
                      <a:r>
                        <a:rPr lang="en-US" b="1" dirty="0" smtClean="0">
                          <a:solidFill>
                            <a:srgbClr val="FF0000"/>
                          </a:solidFill>
                        </a:rPr>
                        <a:t>0.13</a:t>
                      </a:r>
                      <a:endParaRPr lang="en-US" b="1" dirty="0">
                        <a:solidFill>
                          <a:srgbClr val="FF0000"/>
                        </a:solidFill>
                      </a:endParaRPr>
                    </a:p>
                  </a:txBody>
                  <a:tcPr/>
                </a:tc>
              </a:tr>
              <a:tr h="370840">
                <a:tc>
                  <a:txBody>
                    <a:bodyPr/>
                    <a:lstStyle/>
                    <a:p>
                      <a:pPr algn="ctr"/>
                      <a:r>
                        <a:rPr lang="en-US" b="1" dirty="0" smtClean="0"/>
                        <a:t>PR(V</a:t>
                      </a:r>
                      <a:r>
                        <a:rPr lang="en-US" b="1" baseline="-25000" dirty="0" smtClean="0"/>
                        <a:t>3</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0.33</a:t>
                      </a:r>
                      <a:endParaRPr lang="en-US" b="1" dirty="0"/>
                    </a:p>
                  </a:txBody>
                  <a:tcPr/>
                </a:tc>
                <a:tc>
                  <a:txBody>
                    <a:bodyPr/>
                    <a:lstStyle/>
                    <a:p>
                      <a:pPr algn="ctr"/>
                      <a:r>
                        <a:rPr lang="en-US" b="1" dirty="0" smtClean="0"/>
                        <a:t>0.27</a:t>
                      </a:r>
                      <a:endParaRPr lang="en-US" b="1" dirty="0"/>
                    </a:p>
                  </a:txBody>
                  <a:tcPr/>
                </a:tc>
                <a:tc>
                  <a:txBody>
                    <a:bodyPr/>
                    <a:lstStyle/>
                    <a:p>
                      <a:pPr algn="ctr"/>
                      <a:r>
                        <a:rPr lang="en-US" b="1" dirty="0" smtClean="0"/>
                        <a:t>0.29</a:t>
                      </a:r>
                      <a:endParaRPr lang="en-US" b="1" dirty="0"/>
                    </a:p>
                  </a:txBody>
                  <a:tcPr/>
                </a:tc>
                <a:tc>
                  <a:txBody>
                    <a:bodyPr/>
                    <a:lstStyle/>
                    <a:p>
                      <a:pPr algn="ctr"/>
                      <a:r>
                        <a:rPr lang="en-US" b="1" dirty="0" smtClean="0"/>
                        <a:t>0.29</a:t>
                      </a:r>
                      <a:endParaRPr lang="en-US" b="1" dirty="0"/>
                    </a:p>
                  </a:txBody>
                  <a:tcPr/>
                </a:tc>
                <a:tc>
                  <a:txBody>
                    <a:bodyPr/>
                    <a:lstStyle/>
                    <a:p>
                      <a:pPr algn="ctr"/>
                      <a:r>
                        <a:rPr lang="en-US" b="1" dirty="0" smtClean="0">
                          <a:solidFill>
                            <a:srgbClr val="FF0000"/>
                          </a:solidFill>
                        </a:rPr>
                        <a:t>0.28</a:t>
                      </a:r>
                      <a:endParaRPr lang="en-US" b="1" dirty="0">
                        <a:solidFill>
                          <a:srgbClr val="FF0000"/>
                        </a:solidFill>
                      </a:endParaRPr>
                    </a:p>
                  </a:txBody>
                  <a:tcPr/>
                </a:tc>
                <a:tc>
                  <a:txBody>
                    <a:bodyPr/>
                    <a:lstStyle/>
                    <a:p>
                      <a:pPr algn="ctr"/>
                      <a:r>
                        <a:rPr lang="en-US" b="1" dirty="0" smtClean="0">
                          <a:solidFill>
                            <a:srgbClr val="FF0000"/>
                          </a:solidFill>
                        </a:rPr>
                        <a:t>0.28</a:t>
                      </a:r>
                      <a:endParaRPr lang="en-US" b="1" dirty="0">
                        <a:solidFill>
                          <a:srgbClr val="FF0000"/>
                        </a:solidFill>
                      </a:endParaRPr>
                    </a:p>
                  </a:txBody>
                  <a:tcPr/>
                </a:tc>
              </a:tr>
              <a:tr h="370840">
                <a:tc>
                  <a:txBody>
                    <a:bodyPr/>
                    <a:lstStyle/>
                    <a:p>
                      <a:pPr algn="ctr"/>
                      <a:r>
                        <a:rPr lang="en-US" b="1" dirty="0" smtClean="0"/>
                        <a:t>PR(V</a:t>
                      </a:r>
                      <a:r>
                        <a:rPr lang="en-US" b="1" baseline="-25000" dirty="0" smtClean="0"/>
                        <a:t>4</a:t>
                      </a:r>
                      <a:r>
                        <a:rPr lang="en-US" b="1" dirty="0" smtClean="0"/>
                        <a:t>)</a:t>
                      </a:r>
                      <a:endParaRPr lang="en-US" b="1" dirty="0"/>
                    </a:p>
                  </a:txBody>
                  <a:tcPr/>
                </a:tc>
                <a:tc>
                  <a:txBody>
                    <a:bodyPr/>
                    <a:lstStyle/>
                    <a:p>
                      <a:pPr algn="ctr"/>
                      <a:r>
                        <a:rPr lang="en-US" b="1" dirty="0" smtClean="0"/>
                        <a:t>0.25</a:t>
                      </a:r>
                      <a:endParaRPr lang="en-US" b="1" dirty="0"/>
                    </a:p>
                  </a:txBody>
                  <a:tcPr/>
                </a:tc>
                <a:tc>
                  <a:txBody>
                    <a:bodyPr/>
                    <a:lstStyle/>
                    <a:p>
                      <a:pPr algn="ctr"/>
                      <a:r>
                        <a:rPr lang="en-US" b="1" dirty="0" smtClean="0"/>
                        <a:t>0.20</a:t>
                      </a:r>
                      <a:endParaRPr lang="en-US" b="1" dirty="0"/>
                    </a:p>
                  </a:txBody>
                  <a:tcPr/>
                </a:tc>
                <a:tc>
                  <a:txBody>
                    <a:bodyPr/>
                    <a:lstStyle/>
                    <a:p>
                      <a:pPr algn="ctr"/>
                      <a:r>
                        <a:rPr lang="en-US" b="1" dirty="0" smtClean="0"/>
                        <a:t>0.16</a:t>
                      </a:r>
                      <a:endParaRPr lang="en-US" b="1" dirty="0"/>
                    </a:p>
                  </a:txBody>
                  <a:tcPr/>
                </a:tc>
                <a:tc>
                  <a:txBody>
                    <a:bodyPr/>
                    <a:lstStyle/>
                    <a:p>
                      <a:pPr algn="ctr"/>
                      <a:r>
                        <a:rPr lang="en-US" b="1" dirty="0" smtClean="0"/>
                        <a:t>0.20</a:t>
                      </a:r>
                      <a:endParaRPr lang="en-US" b="1" dirty="0"/>
                    </a:p>
                  </a:txBody>
                  <a:tcPr/>
                </a:tc>
                <a:tc>
                  <a:txBody>
                    <a:bodyPr/>
                    <a:lstStyle/>
                    <a:p>
                      <a:pPr algn="ctr"/>
                      <a:r>
                        <a:rPr lang="en-US" b="1" dirty="0" smtClean="0"/>
                        <a:t>0.19</a:t>
                      </a:r>
                      <a:endParaRPr lang="en-US" b="1" dirty="0"/>
                    </a:p>
                  </a:txBody>
                  <a:tcPr/>
                </a:tc>
                <a:tc>
                  <a:txBody>
                    <a:bodyPr/>
                    <a:lstStyle/>
                    <a:p>
                      <a:pPr algn="ctr"/>
                      <a:r>
                        <a:rPr lang="en-US" b="1" dirty="0" smtClean="0">
                          <a:solidFill>
                            <a:srgbClr val="FF0000"/>
                          </a:solidFill>
                        </a:rPr>
                        <a:t>0.19</a:t>
                      </a:r>
                      <a:endParaRPr lang="en-US" b="1" dirty="0">
                        <a:solidFill>
                          <a:srgbClr val="FF0000"/>
                        </a:solidFill>
                      </a:endParaRPr>
                    </a:p>
                  </a:txBody>
                  <a:tcPr/>
                </a:tc>
                <a:tc>
                  <a:txBody>
                    <a:bodyPr/>
                    <a:lstStyle/>
                    <a:p>
                      <a:pPr algn="ctr"/>
                      <a:r>
                        <a:rPr lang="en-US" b="1" dirty="0" smtClean="0">
                          <a:solidFill>
                            <a:srgbClr val="FF0000"/>
                          </a:solidFill>
                        </a:rPr>
                        <a:t>0.19</a:t>
                      </a:r>
                      <a:endParaRPr lang="en-US" b="1" dirty="0">
                        <a:solidFill>
                          <a:srgbClr val="FF0000"/>
                        </a:solidFill>
                      </a:endParaRPr>
                    </a:p>
                  </a:txBody>
                  <a:tcPr/>
                </a:tc>
              </a:tr>
            </a:tbl>
          </a:graphicData>
        </a:graphic>
      </p:graphicFrame>
      <p:sp>
        <p:nvSpPr>
          <p:cNvPr id="32" name="Oval 31"/>
          <p:cNvSpPr/>
          <p:nvPr/>
        </p:nvSpPr>
        <p:spPr>
          <a:xfrm>
            <a:off x="228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33" name="Oval 32"/>
          <p:cNvSpPr/>
          <p:nvPr/>
        </p:nvSpPr>
        <p:spPr>
          <a:xfrm>
            <a:off x="228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34" name="Oval 33"/>
          <p:cNvSpPr/>
          <p:nvPr/>
        </p:nvSpPr>
        <p:spPr>
          <a:xfrm>
            <a:off x="1752600" y="1783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35" name="Oval 34"/>
          <p:cNvSpPr/>
          <p:nvPr/>
        </p:nvSpPr>
        <p:spPr>
          <a:xfrm>
            <a:off x="1752600" y="3078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36" name="Freeform 35"/>
          <p:cNvSpPr/>
          <p:nvPr/>
        </p:nvSpPr>
        <p:spPr>
          <a:xfrm>
            <a:off x="685799" y="15240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895643" y="20327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572086" y="23985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867508" y="22437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754966" y="23282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11237" y="23563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895643" y="3467685"/>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133600" y="23750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 Callout 23"/>
          <p:cNvSpPr/>
          <p:nvPr/>
        </p:nvSpPr>
        <p:spPr>
          <a:xfrm>
            <a:off x="6553200" y="2895600"/>
            <a:ext cx="1981200" cy="841248"/>
          </a:xfrm>
          <a:prstGeom prst="wedgeEllipseCallout">
            <a:avLst>
              <a:gd name="adj1" fmla="val -35034"/>
              <a:gd name="adj2" fmla="val 881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FixPoint</a:t>
            </a:r>
            <a:endParaRPr lang="en-US" sz="2000" b="1" dirty="0"/>
          </a:p>
        </p:txBody>
      </p:sp>
      <p:sp>
        <p:nvSpPr>
          <p:cNvPr id="25" name="Slide Number Placeholder 9"/>
          <p:cNvSpPr txBox="1">
            <a:spLocks/>
          </p:cNvSpPr>
          <p:nvPr/>
        </p:nvSpPr>
        <p:spPr bwMode="auto">
          <a:xfrm>
            <a:off x="8153400"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19</a:t>
            </a:r>
            <a:r>
              <a:rPr kumimoji="0" lang="en-US" sz="1800" b="0" i="0" u="none" strike="noStrike" kern="0" cap="none" spc="0" normalizeH="0" baseline="0" noProof="0" dirty="0" smtClean="0">
                <a:ln>
                  <a:noFill/>
                </a:ln>
                <a:solidFill>
                  <a:srgbClr val="000000"/>
                </a:solidFill>
                <a:effectLst/>
                <a:uLnTx/>
                <a:uFillTx/>
                <a:latin typeface="Trebuchet MS"/>
              </a:rPr>
              <a:t>/ 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24</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Reachability Query: </a:t>
            </a:r>
            <a:br>
              <a:rPr lang="en-US" b="1" dirty="0" smtClean="0"/>
            </a:br>
            <a:r>
              <a:rPr lang="en-US" b="1" dirty="0" smtClean="0"/>
              <a:t>Online Graph Querying</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0" name="Content Placeholder 2"/>
          <p:cNvSpPr txBox="1">
            <a:spLocks noChangeArrowheads="1"/>
          </p:cNvSpPr>
          <p:nvPr/>
        </p:nvSpPr>
        <p:spPr>
          <a:xfrm>
            <a:off x="381000" y="1711145"/>
            <a:ext cx="80772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The problem:  </a:t>
            </a:r>
            <a:r>
              <a:rPr lang="en-US" sz="2400" dirty="0" smtClean="0">
                <a:latin typeface="Calibri" panose="020F0502020204030204" pitchFamily="34" charset="0"/>
                <a:cs typeface="Calibri" panose="020F0502020204030204" pitchFamily="34" charset="0"/>
              </a:rPr>
              <a:t>Given two vertices u and v in a directed graph G, is there a path from u to v ?</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2" name="Freeform 4"/>
          <p:cNvSpPr>
            <a:spLocks/>
          </p:cNvSpPr>
          <p:nvPr/>
        </p:nvSpPr>
        <p:spPr bwMode="auto">
          <a:xfrm>
            <a:off x="1606550" y="6354763"/>
            <a:ext cx="350838" cy="350837"/>
          </a:xfrm>
          <a:custGeom>
            <a:avLst/>
            <a:gdLst/>
            <a:ahLst/>
            <a:cxnLst>
              <a:cxn ang="0">
                <a:pos x="893" y="1982"/>
              </a:cxn>
              <a:cxn ang="0">
                <a:pos x="699" y="1943"/>
              </a:cxn>
              <a:cxn ang="0">
                <a:pos x="521" y="1868"/>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4"/>
                </a:lnTo>
                <a:lnTo>
                  <a:pt x="1982" y="893"/>
                </a:lnTo>
                <a:lnTo>
                  <a:pt x="1988" y="994"/>
                </a:lnTo>
                <a:lnTo>
                  <a:pt x="1982" y="1095"/>
                </a:lnTo>
                <a:lnTo>
                  <a:pt x="1968" y="1194"/>
                </a:lnTo>
                <a:lnTo>
                  <a:pt x="1943" y="1289"/>
                </a:lnTo>
                <a:lnTo>
                  <a:pt x="1909" y="1381"/>
                </a:lnTo>
                <a:lnTo>
                  <a:pt x="1868" y="1467"/>
                </a:lnTo>
                <a:lnTo>
                  <a:pt x="1818" y="1550"/>
                </a:lnTo>
                <a:lnTo>
                  <a:pt x="1760" y="1626"/>
                </a:lnTo>
                <a:lnTo>
                  <a:pt x="1697" y="1697"/>
                </a:lnTo>
                <a:lnTo>
                  <a:pt x="1626" y="1760"/>
                </a:lnTo>
                <a:lnTo>
                  <a:pt x="1550" y="1818"/>
                </a:lnTo>
                <a:lnTo>
                  <a:pt x="1467" y="1868"/>
                </a:lnTo>
                <a:lnTo>
                  <a:pt x="1381" y="1909"/>
                </a:lnTo>
                <a:lnTo>
                  <a:pt x="1289" y="1943"/>
                </a:lnTo>
                <a:lnTo>
                  <a:pt x="1194" y="1968"/>
                </a:lnTo>
                <a:lnTo>
                  <a:pt x="1095" y="1982"/>
                </a:lnTo>
                <a:lnTo>
                  <a:pt x="994" y="1988"/>
                </a:lnTo>
              </a:path>
            </a:pathLst>
          </a:custGeom>
          <a:solidFill>
            <a:srgbClr val="00FFFF"/>
          </a:solidFill>
          <a:ln w="12700">
            <a:solidFill>
              <a:schemeClr val="tx1"/>
            </a:solidFill>
            <a:prstDash val="solid"/>
            <a:round/>
            <a:headEnd/>
            <a:tailEnd/>
          </a:ln>
        </p:spPr>
        <p:txBody>
          <a:bodyPr/>
          <a:lstStyle/>
          <a:p>
            <a:endParaRPr lang="en-US"/>
          </a:p>
        </p:txBody>
      </p:sp>
      <p:sp>
        <p:nvSpPr>
          <p:cNvPr id="13" name="Freeform 5"/>
          <p:cNvSpPr>
            <a:spLocks/>
          </p:cNvSpPr>
          <p:nvPr/>
        </p:nvSpPr>
        <p:spPr bwMode="auto">
          <a:xfrm>
            <a:off x="3189288" y="6354763"/>
            <a:ext cx="349250" cy="350837"/>
          </a:xfrm>
          <a:custGeom>
            <a:avLst/>
            <a:gdLst/>
            <a:ahLst/>
            <a:cxnLst>
              <a:cxn ang="0">
                <a:pos x="892" y="1982"/>
              </a:cxn>
              <a:cxn ang="0">
                <a:pos x="698" y="1943"/>
              </a:cxn>
              <a:cxn ang="0">
                <a:pos x="520" y="1868"/>
              </a:cxn>
              <a:cxn ang="0">
                <a:pos x="361" y="1760"/>
              </a:cxn>
              <a:cxn ang="0">
                <a:pos x="227" y="1626"/>
              </a:cxn>
              <a:cxn ang="0">
                <a:pos x="119" y="1467"/>
              </a:cxn>
              <a:cxn ang="0">
                <a:pos x="44" y="1289"/>
              </a:cxn>
              <a:cxn ang="0">
                <a:pos x="5" y="1095"/>
              </a:cxn>
              <a:cxn ang="0">
                <a:pos x="5" y="893"/>
              </a:cxn>
              <a:cxn ang="0">
                <a:pos x="44" y="699"/>
              </a:cxn>
              <a:cxn ang="0">
                <a:pos x="119" y="521"/>
              </a:cxn>
              <a:cxn ang="0">
                <a:pos x="227" y="362"/>
              </a:cxn>
              <a:cxn ang="0">
                <a:pos x="361" y="228"/>
              </a:cxn>
              <a:cxn ang="0">
                <a:pos x="520" y="120"/>
              </a:cxn>
              <a:cxn ang="0">
                <a:pos x="698" y="45"/>
              </a:cxn>
              <a:cxn ang="0">
                <a:pos x="892" y="5"/>
              </a:cxn>
              <a:cxn ang="0">
                <a:pos x="1094" y="5"/>
              </a:cxn>
              <a:cxn ang="0">
                <a:pos x="1288"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8" y="1943"/>
              </a:cxn>
              <a:cxn ang="0">
                <a:pos x="1094" y="1982"/>
              </a:cxn>
            </a:cxnLst>
            <a:rect l="0" t="0" r="r" b="b"/>
            <a:pathLst>
              <a:path w="1987" h="1988">
                <a:moveTo>
                  <a:pt x="993" y="1988"/>
                </a:moveTo>
                <a:lnTo>
                  <a:pt x="892" y="1982"/>
                </a:lnTo>
                <a:lnTo>
                  <a:pt x="793" y="1968"/>
                </a:lnTo>
                <a:lnTo>
                  <a:pt x="698" y="1943"/>
                </a:lnTo>
                <a:lnTo>
                  <a:pt x="606" y="1909"/>
                </a:lnTo>
                <a:lnTo>
                  <a:pt x="520" y="1868"/>
                </a:lnTo>
                <a:lnTo>
                  <a:pt x="437" y="1818"/>
                </a:lnTo>
                <a:lnTo>
                  <a:pt x="361" y="1760"/>
                </a:lnTo>
                <a:lnTo>
                  <a:pt x="290" y="1697"/>
                </a:lnTo>
                <a:lnTo>
                  <a:pt x="227" y="1626"/>
                </a:lnTo>
                <a:lnTo>
                  <a:pt x="170" y="1550"/>
                </a:lnTo>
                <a:lnTo>
                  <a:pt x="119" y="1467"/>
                </a:lnTo>
                <a:lnTo>
                  <a:pt x="78" y="1381"/>
                </a:lnTo>
                <a:lnTo>
                  <a:pt x="44" y="1289"/>
                </a:lnTo>
                <a:lnTo>
                  <a:pt x="19" y="1194"/>
                </a:lnTo>
                <a:lnTo>
                  <a:pt x="5" y="1095"/>
                </a:lnTo>
                <a:lnTo>
                  <a:pt x="0" y="994"/>
                </a:lnTo>
                <a:lnTo>
                  <a:pt x="5" y="893"/>
                </a:lnTo>
                <a:lnTo>
                  <a:pt x="19" y="794"/>
                </a:lnTo>
                <a:lnTo>
                  <a:pt x="44" y="699"/>
                </a:lnTo>
                <a:lnTo>
                  <a:pt x="78" y="607"/>
                </a:lnTo>
                <a:lnTo>
                  <a:pt x="119" y="521"/>
                </a:lnTo>
                <a:lnTo>
                  <a:pt x="170" y="438"/>
                </a:lnTo>
                <a:lnTo>
                  <a:pt x="227" y="362"/>
                </a:lnTo>
                <a:lnTo>
                  <a:pt x="290" y="291"/>
                </a:lnTo>
                <a:lnTo>
                  <a:pt x="361" y="228"/>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8" y="1943"/>
                </a:lnTo>
                <a:lnTo>
                  <a:pt x="1193" y="1968"/>
                </a:lnTo>
                <a:lnTo>
                  <a:pt x="1094" y="1982"/>
                </a:lnTo>
                <a:lnTo>
                  <a:pt x="993" y="1988"/>
                </a:lnTo>
              </a:path>
            </a:pathLst>
          </a:custGeom>
          <a:solidFill>
            <a:srgbClr val="00FFFF"/>
          </a:solidFill>
          <a:ln w="12700">
            <a:solidFill>
              <a:schemeClr val="tx1"/>
            </a:solidFill>
            <a:prstDash val="solid"/>
            <a:round/>
            <a:headEnd/>
            <a:tailEnd/>
          </a:ln>
        </p:spPr>
        <p:txBody>
          <a:bodyPr/>
          <a:lstStyle/>
          <a:p>
            <a:endParaRPr lang="en-US"/>
          </a:p>
        </p:txBody>
      </p:sp>
      <p:sp>
        <p:nvSpPr>
          <p:cNvPr id="14" name="Rectangle 7"/>
          <p:cNvSpPr>
            <a:spLocks noChangeArrowheads="1"/>
          </p:cNvSpPr>
          <p:nvPr/>
        </p:nvSpPr>
        <p:spPr bwMode="auto">
          <a:xfrm>
            <a:off x="1736725" y="6443663"/>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a:t>
            </a:r>
            <a:endParaRPr lang="en-US">
              <a:latin typeface="Tahoma" pitchFamily="34" charset="0"/>
              <a:ea typeface="宋体" pitchFamily="2" charset="-122"/>
            </a:endParaRPr>
          </a:p>
        </p:txBody>
      </p:sp>
      <p:sp>
        <p:nvSpPr>
          <p:cNvPr id="15" name="Rectangle 8"/>
          <p:cNvSpPr>
            <a:spLocks noChangeArrowheads="1"/>
          </p:cNvSpPr>
          <p:nvPr/>
        </p:nvSpPr>
        <p:spPr bwMode="auto">
          <a:xfrm>
            <a:off x="3317875" y="644366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2</a:t>
            </a:r>
            <a:endParaRPr lang="en-US">
              <a:latin typeface="Tahoma" pitchFamily="34" charset="0"/>
              <a:ea typeface="宋体" pitchFamily="2" charset="-122"/>
            </a:endParaRPr>
          </a:p>
        </p:txBody>
      </p:sp>
      <p:sp>
        <p:nvSpPr>
          <p:cNvPr id="16" name="Freeform 9"/>
          <p:cNvSpPr>
            <a:spLocks/>
          </p:cNvSpPr>
          <p:nvPr/>
        </p:nvSpPr>
        <p:spPr bwMode="auto">
          <a:xfrm>
            <a:off x="1312863" y="5472113"/>
            <a:ext cx="350837" cy="350837"/>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9" y="45"/>
              </a:cxn>
              <a:cxn ang="0">
                <a:pos x="893" y="6"/>
              </a:cxn>
              <a:cxn ang="0">
                <a:pos x="1095" y="6"/>
              </a:cxn>
              <a:cxn ang="0">
                <a:pos x="1289" y="45"/>
              </a:cxn>
              <a:cxn ang="0">
                <a:pos x="1467" y="120"/>
              </a:cxn>
              <a:cxn ang="0">
                <a:pos x="1626" y="228"/>
              </a:cxn>
              <a:cxn ang="0">
                <a:pos x="1760" y="362"/>
              </a:cxn>
              <a:cxn ang="0">
                <a:pos x="1867" y="521"/>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9" y="45"/>
                </a:lnTo>
                <a:lnTo>
                  <a:pt x="793" y="20"/>
                </a:lnTo>
                <a:lnTo>
                  <a:pt x="893" y="6"/>
                </a:lnTo>
                <a:lnTo>
                  <a:pt x="994" y="0"/>
                </a:lnTo>
                <a:lnTo>
                  <a:pt x="1095" y="6"/>
                </a:lnTo>
                <a:lnTo>
                  <a:pt x="1194" y="20"/>
                </a:lnTo>
                <a:lnTo>
                  <a:pt x="1289" y="45"/>
                </a:lnTo>
                <a:lnTo>
                  <a:pt x="1380" y="79"/>
                </a:lnTo>
                <a:lnTo>
                  <a:pt x="1467" y="120"/>
                </a:lnTo>
                <a:lnTo>
                  <a:pt x="1549" y="170"/>
                </a:lnTo>
                <a:lnTo>
                  <a:pt x="1626" y="228"/>
                </a:lnTo>
                <a:lnTo>
                  <a:pt x="1696" y="291"/>
                </a:lnTo>
                <a:lnTo>
                  <a:pt x="1760" y="362"/>
                </a:lnTo>
                <a:lnTo>
                  <a:pt x="1817" y="438"/>
                </a:lnTo>
                <a:lnTo>
                  <a:pt x="1867" y="521"/>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10"/>
                </a:lnTo>
                <a:lnTo>
                  <a:pt x="1289" y="1943"/>
                </a:lnTo>
                <a:lnTo>
                  <a:pt x="1194" y="1968"/>
                </a:lnTo>
                <a:lnTo>
                  <a:pt x="1095" y="1982"/>
                </a:lnTo>
                <a:lnTo>
                  <a:pt x="994" y="1988"/>
                </a:lnTo>
              </a:path>
            </a:pathLst>
          </a:custGeom>
          <a:solidFill>
            <a:srgbClr val="00FFFF"/>
          </a:solidFill>
          <a:ln w="12700">
            <a:solidFill>
              <a:schemeClr val="tx1"/>
            </a:solidFill>
            <a:prstDash val="solid"/>
            <a:round/>
            <a:headEnd/>
            <a:tailEnd/>
          </a:ln>
        </p:spPr>
        <p:txBody>
          <a:bodyPr/>
          <a:lstStyle/>
          <a:p>
            <a:endParaRPr lang="en-US"/>
          </a:p>
        </p:txBody>
      </p:sp>
      <p:sp>
        <p:nvSpPr>
          <p:cNvPr id="17" name="Rectangle 10"/>
          <p:cNvSpPr>
            <a:spLocks noChangeArrowheads="1"/>
          </p:cNvSpPr>
          <p:nvPr/>
        </p:nvSpPr>
        <p:spPr bwMode="auto">
          <a:xfrm>
            <a:off x="1439863" y="5562600"/>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3</a:t>
            </a:r>
            <a:endParaRPr lang="en-US">
              <a:latin typeface="Tahoma" pitchFamily="34" charset="0"/>
              <a:ea typeface="宋体" pitchFamily="2" charset="-122"/>
            </a:endParaRPr>
          </a:p>
        </p:txBody>
      </p:sp>
      <p:sp>
        <p:nvSpPr>
          <p:cNvPr id="18" name="Freeform 11"/>
          <p:cNvSpPr>
            <a:spLocks/>
          </p:cNvSpPr>
          <p:nvPr/>
        </p:nvSpPr>
        <p:spPr bwMode="auto">
          <a:xfrm>
            <a:off x="2452688" y="5472113"/>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8" y="45"/>
              </a:cxn>
              <a:cxn ang="0">
                <a:pos x="892" y="6"/>
              </a:cxn>
              <a:cxn ang="0">
                <a:pos x="1095" y="6"/>
              </a:cxn>
              <a:cxn ang="0">
                <a:pos x="1289"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8" y="45"/>
                </a:lnTo>
                <a:lnTo>
                  <a:pt x="793" y="20"/>
                </a:lnTo>
                <a:lnTo>
                  <a:pt x="892" y="6"/>
                </a:lnTo>
                <a:lnTo>
                  <a:pt x="993" y="0"/>
                </a:lnTo>
                <a:lnTo>
                  <a:pt x="1095" y="6"/>
                </a:lnTo>
                <a:lnTo>
                  <a:pt x="1194" y="20"/>
                </a:lnTo>
                <a:lnTo>
                  <a:pt x="1289" y="45"/>
                </a:lnTo>
                <a:lnTo>
                  <a:pt x="1380" y="79"/>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10"/>
                </a:lnTo>
                <a:lnTo>
                  <a:pt x="1289" y="1943"/>
                </a:lnTo>
                <a:lnTo>
                  <a:pt x="1194" y="1968"/>
                </a:lnTo>
                <a:lnTo>
                  <a:pt x="1095" y="1982"/>
                </a:lnTo>
                <a:lnTo>
                  <a:pt x="993" y="1988"/>
                </a:lnTo>
              </a:path>
            </a:pathLst>
          </a:custGeom>
          <a:solidFill>
            <a:srgbClr val="00FFFF"/>
          </a:solidFill>
          <a:ln w="12700">
            <a:solidFill>
              <a:schemeClr val="tx1"/>
            </a:solidFill>
            <a:prstDash val="solid"/>
            <a:round/>
            <a:headEnd/>
            <a:tailEnd/>
          </a:ln>
        </p:spPr>
        <p:txBody>
          <a:bodyPr/>
          <a:lstStyle/>
          <a:p>
            <a:endParaRPr lang="en-US"/>
          </a:p>
        </p:txBody>
      </p:sp>
      <p:sp>
        <p:nvSpPr>
          <p:cNvPr id="19" name="Rectangle 12"/>
          <p:cNvSpPr>
            <a:spLocks noChangeArrowheads="1"/>
          </p:cNvSpPr>
          <p:nvPr/>
        </p:nvSpPr>
        <p:spPr bwMode="auto">
          <a:xfrm>
            <a:off x="2582863" y="5562600"/>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4</a:t>
            </a:r>
            <a:endParaRPr lang="en-US">
              <a:latin typeface="Tahoma" pitchFamily="34" charset="0"/>
              <a:ea typeface="宋体" pitchFamily="2" charset="-122"/>
            </a:endParaRPr>
          </a:p>
        </p:txBody>
      </p:sp>
      <p:sp>
        <p:nvSpPr>
          <p:cNvPr id="20" name="Freeform 13"/>
          <p:cNvSpPr>
            <a:spLocks/>
          </p:cNvSpPr>
          <p:nvPr/>
        </p:nvSpPr>
        <p:spPr bwMode="auto">
          <a:xfrm>
            <a:off x="1312863" y="4773613"/>
            <a:ext cx="350837" cy="350837"/>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7" y="520"/>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9" y="45"/>
                </a:lnTo>
                <a:lnTo>
                  <a:pt x="793" y="20"/>
                </a:lnTo>
                <a:lnTo>
                  <a:pt x="893" y="5"/>
                </a:lnTo>
                <a:lnTo>
                  <a:pt x="994" y="0"/>
                </a:lnTo>
                <a:lnTo>
                  <a:pt x="1095" y="5"/>
                </a:lnTo>
                <a:lnTo>
                  <a:pt x="1194" y="20"/>
                </a:lnTo>
                <a:lnTo>
                  <a:pt x="1289" y="45"/>
                </a:lnTo>
                <a:lnTo>
                  <a:pt x="1380" y="78"/>
                </a:lnTo>
                <a:lnTo>
                  <a:pt x="1467" y="120"/>
                </a:lnTo>
                <a:lnTo>
                  <a:pt x="1549" y="170"/>
                </a:lnTo>
                <a:lnTo>
                  <a:pt x="1626" y="227"/>
                </a:lnTo>
                <a:lnTo>
                  <a:pt x="1696" y="291"/>
                </a:lnTo>
                <a:lnTo>
                  <a:pt x="1760" y="362"/>
                </a:lnTo>
                <a:lnTo>
                  <a:pt x="1817" y="438"/>
                </a:lnTo>
                <a:lnTo>
                  <a:pt x="1867" y="520"/>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09"/>
                </a:lnTo>
                <a:lnTo>
                  <a:pt x="1289" y="1943"/>
                </a:lnTo>
                <a:lnTo>
                  <a:pt x="1194" y="1968"/>
                </a:lnTo>
                <a:lnTo>
                  <a:pt x="1095" y="1982"/>
                </a:lnTo>
                <a:lnTo>
                  <a:pt x="994" y="1988"/>
                </a:lnTo>
              </a:path>
            </a:pathLst>
          </a:custGeom>
          <a:solidFill>
            <a:srgbClr val="00FFFF"/>
          </a:solidFill>
          <a:ln w="12700">
            <a:solidFill>
              <a:schemeClr val="tx1"/>
            </a:solidFill>
            <a:prstDash val="solid"/>
            <a:round/>
            <a:headEnd/>
            <a:tailEnd/>
          </a:ln>
        </p:spPr>
        <p:txBody>
          <a:bodyPr/>
          <a:lstStyle/>
          <a:p>
            <a:endParaRPr lang="en-US"/>
          </a:p>
        </p:txBody>
      </p:sp>
      <p:sp>
        <p:nvSpPr>
          <p:cNvPr id="21" name="Rectangle 14"/>
          <p:cNvSpPr>
            <a:spLocks noChangeArrowheads="1"/>
          </p:cNvSpPr>
          <p:nvPr/>
        </p:nvSpPr>
        <p:spPr bwMode="auto">
          <a:xfrm>
            <a:off x="1439863" y="486251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6</a:t>
            </a:r>
            <a:endParaRPr lang="en-US">
              <a:latin typeface="Tahoma" pitchFamily="34" charset="0"/>
              <a:ea typeface="宋体" pitchFamily="2" charset="-122"/>
            </a:endParaRPr>
          </a:p>
        </p:txBody>
      </p:sp>
      <p:sp>
        <p:nvSpPr>
          <p:cNvPr id="22" name="Freeform 15"/>
          <p:cNvSpPr>
            <a:spLocks/>
          </p:cNvSpPr>
          <p:nvPr/>
        </p:nvSpPr>
        <p:spPr bwMode="auto">
          <a:xfrm>
            <a:off x="2452688" y="4773613"/>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8" y="45"/>
              </a:cxn>
              <a:cxn ang="0">
                <a:pos x="892" y="5"/>
              </a:cxn>
              <a:cxn ang="0">
                <a:pos x="1095" y="5"/>
              </a:cxn>
              <a:cxn ang="0">
                <a:pos x="1289"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8" y="45"/>
                </a:lnTo>
                <a:lnTo>
                  <a:pt x="793" y="20"/>
                </a:lnTo>
                <a:lnTo>
                  <a:pt x="892" y="5"/>
                </a:lnTo>
                <a:lnTo>
                  <a:pt x="993" y="0"/>
                </a:lnTo>
                <a:lnTo>
                  <a:pt x="1095" y="5"/>
                </a:lnTo>
                <a:lnTo>
                  <a:pt x="1194" y="20"/>
                </a:lnTo>
                <a:lnTo>
                  <a:pt x="1289"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9" y="1943"/>
                </a:lnTo>
                <a:lnTo>
                  <a:pt x="1194" y="1968"/>
                </a:lnTo>
                <a:lnTo>
                  <a:pt x="1095" y="1982"/>
                </a:lnTo>
                <a:lnTo>
                  <a:pt x="993" y="1988"/>
                </a:lnTo>
              </a:path>
            </a:pathLst>
          </a:custGeom>
          <a:solidFill>
            <a:srgbClr val="00FFFF"/>
          </a:solidFill>
          <a:ln w="12700">
            <a:solidFill>
              <a:schemeClr val="tx1"/>
            </a:solidFill>
            <a:prstDash val="solid"/>
            <a:round/>
            <a:headEnd/>
            <a:tailEnd/>
          </a:ln>
        </p:spPr>
        <p:txBody>
          <a:bodyPr/>
          <a:lstStyle/>
          <a:p>
            <a:endParaRPr lang="en-US"/>
          </a:p>
        </p:txBody>
      </p:sp>
      <p:sp>
        <p:nvSpPr>
          <p:cNvPr id="23" name="Rectangle 16"/>
          <p:cNvSpPr>
            <a:spLocks noChangeArrowheads="1"/>
          </p:cNvSpPr>
          <p:nvPr/>
        </p:nvSpPr>
        <p:spPr bwMode="auto">
          <a:xfrm>
            <a:off x="2582863" y="486251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7</a:t>
            </a:r>
            <a:endParaRPr lang="en-US">
              <a:latin typeface="Tahoma" pitchFamily="34" charset="0"/>
              <a:ea typeface="宋体" pitchFamily="2" charset="-122"/>
            </a:endParaRPr>
          </a:p>
        </p:txBody>
      </p:sp>
      <p:sp>
        <p:nvSpPr>
          <p:cNvPr id="24" name="Freeform 17"/>
          <p:cNvSpPr>
            <a:spLocks/>
          </p:cNvSpPr>
          <p:nvPr/>
        </p:nvSpPr>
        <p:spPr bwMode="auto">
          <a:xfrm>
            <a:off x="3335338" y="4781550"/>
            <a:ext cx="350837" cy="350838"/>
          </a:xfrm>
          <a:custGeom>
            <a:avLst/>
            <a:gdLst/>
            <a:ahLst/>
            <a:cxnLst>
              <a:cxn ang="0">
                <a:pos x="892" y="1982"/>
              </a:cxn>
              <a:cxn ang="0">
                <a:pos x="698" y="1943"/>
              </a:cxn>
              <a:cxn ang="0">
                <a:pos x="520" y="1867"/>
              </a:cxn>
              <a:cxn ang="0">
                <a:pos x="361" y="1760"/>
              </a:cxn>
              <a:cxn ang="0">
                <a:pos x="227" y="1626"/>
              </a:cxn>
              <a:cxn ang="0">
                <a:pos x="120" y="1467"/>
              </a:cxn>
              <a:cxn ang="0">
                <a:pos x="45" y="1289"/>
              </a:cxn>
              <a:cxn ang="0">
                <a:pos x="5" y="1095"/>
              </a:cxn>
              <a:cxn ang="0">
                <a:pos x="5" y="893"/>
              </a:cxn>
              <a:cxn ang="0">
                <a:pos x="45" y="699"/>
              </a:cxn>
              <a:cxn ang="0">
                <a:pos x="120" y="520"/>
              </a:cxn>
              <a:cxn ang="0">
                <a:pos x="227" y="362"/>
              </a:cxn>
              <a:cxn ang="0">
                <a:pos x="361" y="227"/>
              </a:cxn>
              <a:cxn ang="0">
                <a:pos x="520" y="120"/>
              </a:cxn>
              <a:cxn ang="0">
                <a:pos x="698" y="45"/>
              </a:cxn>
              <a:cxn ang="0">
                <a:pos x="892" y="5"/>
              </a:cxn>
              <a:cxn ang="0">
                <a:pos x="1095" y="5"/>
              </a:cxn>
              <a:cxn ang="0">
                <a:pos x="1288"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7"/>
              </a:cxn>
              <a:cxn ang="0">
                <a:pos x="1288" y="1943"/>
              </a:cxn>
              <a:cxn ang="0">
                <a:pos x="1095" y="1982"/>
              </a:cxn>
            </a:cxnLst>
            <a:rect l="0" t="0" r="r" b="b"/>
            <a:pathLst>
              <a:path w="1987" h="1987">
                <a:moveTo>
                  <a:pt x="993" y="1987"/>
                </a:moveTo>
                <a:lnTo>
                  <a:pt x="892" y="1982"/>
                </a:lnTo>
                <a:lnTo>
                  <a:pt x="793" y="1968"/>
                </a:lnTo>
                <a:lnTo>
                  <a:pt x="698" y="1943"/>
                </a:lnTo>
                <a:lnTo>
                  <a:pt x="607" y="1909"/>
                </a:lnTo>
                <a:lnTo>
                  <a:pt x="520" y="1867"/>
                </a:lnTo>
                <a:lnTo>
                  <a:pt x="438" y="1817"/>
                </a:lnTo>
                <a:lnTo>
                  <a:pt x="361" y="1760"/>
                </a:lnTo>
                <a:lnTo>
                  <a:pt x="291" y="1696"/>
                </a:lnTo>
                <a:lnTo>
                  <a:pt x="227" y="1626"/>
                </a:lnTo>
                <a:lnTo>
                  <a:pt x="170" y="1549"/>
                </a:lnTo>
                <a:lnTo>
                  <a:pt x="120" y="1467"/>
                </a:lnTo>
                <a:lnTo>
                  <a:pt x="78" y="1381"/>
                </a:lnTo>
                <a:lnTo>
                  <a:pt x="45" y="1289"/>
                </a:lnTo>
                <a:lnTo>
                  <a:pt x="19" y="1194"/>
                </a:lnTo>
                <a:lnTo>
                  <a:pt x="5" y="1095"/>
                </a:lnTo>
                <a:lnTo>
                  <a:pt x="0" y="994"/>
                </a:lnTo>
                <a:lnTo>
                  <a:pt x="5" y="893"/>
                </a:lnTo>
                <a:lnTo>
                  <a:pt x="19" y="794"/>
                </a:lnTo>
                <a:lnTo>
                  <a:pt x="45" y="699"/>
                </a:lnTo>
                <a:lnTo>
                  <a:pt x="78" y="607"/>
                </a:lnTo>
                <a:lnTo>
                  <a:pt x="120" y="520"/>
                </a:lnTo>
                <a:lnTo>
                  <a:pt x="170" y="438"/>
                </a:lnTo>
                <a:lnTo>
                  <a:pt x="227" y="362"/>
                </a:lnTo>
                <a:lnTo>
                  <a:pt x="291" y="291"/>
                </a:lnTo>
                <a:lnTo>
                  <a:pt x="361" y="227"/>
                </a:lnTo>
                <a:lnTo>
                  <a:pt x="438" y="170"/>
                </a:lnTo>
                <a:lnTo>
                  <a:pt x="520" y="120"/>
                </a:lnTo>
                <a:lnTo>
                  <a:pt x="607" y="78"/>
                </a:lnTo>
                <a:lnTo>
                  <a:pt x="698" y="45"/>
                </a:lnTo>
                <a:lnTo>
                  <a:pt x="793" y="20"/>
                </a:lnTo>
                <a:lnTo>
                  <a:pt x="892" y="5"/>
                </a:lnTo>
                <a:lnTo>
                  <a:pt x="993" y="0"/>
                </a:lnTo>
                <a:lnTo>
                  <a:pt x="1095" y="5"/>
                </a:lnTo>
                <a:lnTo>
                  <a:pt x="1194"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49"/>
                </a:lnTo>
                <a:lnTo>
                  <a:pt x="1760" y="1626"/>
                </a:lnTo>
                <a:lnTo>
                  <a:pt x="1696" y="1696"/>
                </a:lnTo>
                <a:lnTo>
                  <a:pt x="1625" y="1760"/>
                </a:lnTo>
                <a:lnTo>
                  <a:pt x="1549" y="1817"/>
                </a:lnTo>
                <a:lnTo>
                  <a:pt x="1467" y="1867"/>
                </a:lnTo>
                <a:lnTo>
                  <a:pt x="1380" y="1909"/>
                </a:lnTo>
                <a:lnTo>
                  <a:pt x="1288" y="1943"/>
                </a:lnTo>
                <a:lnTo>
                  <a:pt x="1194" y="1968"/>
                </a:lnTo>
                <a:lnTo>
                  <a:pt x="1095" y="1982"/>
                </a:lnTo>
                <a:lnTo>
                  <a:pt x="993" y="1987"/>
                </a:lnTo>
              </a:path>
            </a:pathLst>
          </a:custGeom>
          <a:solidFill>
            <a:srgbClr val="00FFFF"/>
          </a:solidFill>
          <a:ln w="12700">
            <a:solidFill>
              <a:schemeClr val="tx1"/>
            </a:solidFill>
            <a:prstDash val="solid"/>
            <a:round/>
            <a:headEnd/>
            <a:tailEnd/>
          </a:ln>
        </p:spPr>
        <p:txBody>
          <a:bodyPr/>
          <a:lstStyle/>
          <a:p>
            <a:endParaRPr lang="en-US"/>
          </a:p>
        </p:txBody>
      </p:sp>
      <p:sp>
        <p:nvSpPr>
          <p:cNvPr id="25" name="Rectangle 18"/>
          <p:cNvSpPr>
            <a:spLocks noChangeArrowheads="1"/>
          </p:cNvSpPr>
          <p:nvPr/>
        </p:nvSpPr>
        <p:spPr bwMode="auto">
          <a:xfrm>
            <a:off x="3463925" y="4872038"/>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8</a:t>
            </a:r>
            <a:endParaRPr lang="en-US">
              <a:latin typeface="Tahoma" pitchFamily="34" charset="0"/>
              <a:ea typeface="宋体" pitchFamily="2" charset="-122"/>
            </a:endParaRPr>
          </a:p>
        </p:txBody>
      </p:sp>
      <p:sp>
        <p:nvSpPr>
          <p:cNvPr id="26" name="Freeform 19"/>
          <p:cNvSpPr>
            <a:spLocks/>
          </p:cNvSpPr>
          <p:nvPr/>
        </p:nvSpPr>
        <p:spPr bwMode="auto">
          <a:xfrm>
            <a:off x="3979863" y="5483225"/>
            <a:ext cx="350837" cy="349250"/>
          </a:xfrm>
          <a:custGeom>
            <a:avLst/>
            <a:gdLst/>
            <a:ahLst/>
            <a:cxnLst>
              <a:cxn ang="0">
                <a:pos x="893" y="1982"/>
              </a:cxn>
              <a:cxn ang="0">
                <a:pos x="699" y="1942"/>
              </a:cxn>
              <a:cxn ang="0">
                <a:pos x="520" y="1867"/>
              </a:cxn>
              <a:cxn ang="0">
                <a:pos x="362" y="1760"/>
              </a:cxn>
              <a:cxn ang="0">
                <a:pos x="227" y="1625"/>
              </a:cxn>
              <a:cxn ang="0">
                <a:pos x="120" y="1467"/>
              </a:cxn>
              <a:cxn ang="0">
                <a:pos x="45" y="1288"/>
              </a:cxn>
              <a:cxn ang="0">
                <a:pos x="5" y="1095"/>
              </a:cxn>
              <a:cxn ang="0">
                <a:pos x="5" y="892"/>
              </a:cxn>
              <a:cxn ang="0">
                <a:pos x="45" y="698"/>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8" y="520"/>
              </a:cxn>
              <a:cxn ang="0">
                <a:pos x="1943" y="698"/>
              </a:cxn>
              <a:cxn ang="0">
                <a:pos x="1982" y="892"/>
              </a:cxn>
              <a:cxn ang="0">
                <a:pos x="1982" y="1095"/>
              </a:cxn>
              <a:cxn ang="0">
                <a:pos x="1943" y="1288"/>
              </a:cxn>
              <a:cxn ang="0">
                <a:pos x="1868" y="1467"/>
              </a:cxn>
              <a:cxn ang="0">
                <a:pos x="1760" y="1625"/>
              </a:cxn>
              <a:cxn ang="0">
                <a:pos x="1626" y="1760"/>
              </a:cxn>
              <a:cxn ang="0">
                <a:pos x="1467"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0" y="1867"/>
                </a:lnTo>
                <a:lnTo>
                  <a:pt x="438" y="1817"/>
                </a:lnTo>
                <a:lnTo>
                  <a:pt x="362" y="1760"/>
                </a:lnTo>
                <a:lnTo>
                  <a:pt x="291" y="1696"/>
                </a:lnTo>
                <a:lnTo>
                  <a:pt x="227" y="1625"/>
                </a:lnTo>
                <a:lnTo>
                  <a:pt x="170" y="1549"/>
                </a:lnTo>
                <a:lnTo>
                  <a:pt x="120" y="1467"/>
                </a:lnTo>
                <a:lnTo>
                  <a:pt x="78" y="1380"/>
                </a:lnTo>
                <a:lnTo>
                  <a:pt x="45" y="1288"/>
                </a:lnTo>
                <a:lnTo>
                  <a:pt x="20" y="1194"/>
                </a:lnTo>
                <a:lnTo>
                  <a:pt x="5" y="1095"/>
                </a:lnTo>
                <a:lnTo>
                  <a:pt x="0" y="993"/>
                </a:lnTo>
                <a:lnTo>
                  <a:pt x="5" y="892"/>
                </a:lnTo>
                <a:lnTo>
                  <a:pt x="20" y="793"/>
                </a:lnTo>
                <a:lnTo>
                  <a:pt x="45" y="698"/>
                </a:lnTo>
                <a:lnTo>
                  <a:pt x="78" y="607"/>
                </a:lnTo>
                <a:lnTo>
                  <a:pt x="120" y="520"/>
                </a:lnTo>
                <a:lnTo>
                  <a:pt x="170" y="438"/>
                </a:lnTo>
                <a:lnTo>
                  <a:pt x="227" y="362"/>
                </a:lnTo>
                <a:lnTo>
                  <a:pt x="291" y="291"/>
                </a:lnTo>
                <a:lnTo>
                  <a:pt x="362" y="227"/>
                </a:lnTo>
                <a:lnTo>
                  <a:pt x="438" y="170"/>
                </a:lnTo>
                <a:lnTo>
                  <a:pt x="520"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8"/>
                </a:lnTo>
                <a:lnTo>
                  <a:pt x="1968" y="793"/>
                </a:lnTo>
                <a:lnTo>
                  <a:pt x="1982" y="892"/>
                </a:lnTo>
                <a:lnTo>
                  <a:pt x="1988" y="993"/>
                </a:lnTo>
                <a:lnTo>
                  <a:pt x="1982" y="1095"/>
                </a:lnTo>
                <a:lnTo>
                  <a:pt x="1968" y="1194"/>
                </a:lnTo>
                <a:lnTo>
                  <a:pt x="1943" y="1288"/>
                </a:lnTo>
                <a:lnTo>
                  <a:pt x="1909" y="1380"/>
                </a:lnTo>
                <a:lnTo>
                  <a:pt x="1868" y="1467"/>
                </a:lnTo>
                <a:lnTo>
                  <a:pt x="1818" y="1549"/>
                </a:lnTo>
                <a:lnTo>
                  <a:pt x="1760" y="1625"/>
                </a:lnTo>
                <a:lnTo>
                  <a:pt x="1697" y="1696"/>
                </a:lnTo>
                <a:lnTo>
                  <a:pt x="1626" y="1760"/>
                </a:lnTo>
                <a:lnTo>
                  <a:pt x="1550" y="1817"/>
                </a:lnTo>
                <a:lnTo>
                  <a:pt x="1467" y="1867"/>
                </a:lnTo>
                <a:lnTo>
                  <a:pt x="1381" y="1909"/>
                </a:lnTo>
                <a:lnTo>
                  <a:pt x="1289" y="1942"/>
                </a:lnTo>
                <a:lnTo>
                  <a:pt x="1194" y="1967"/>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27" name="Rectangle 20"/>
          <p:cNvSpPr>
            <a:spLocks noChangeArrowheads="1"/>
          </p:cNvSpPr>
          <p:nvPr/>
        </p:nvSpPr>
        <p:spPr bwMode="auto">
          <a:xfrm>
            <a:off x="4106863" y="557371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5</a:t>
            </a:r>
            <a:endParaRPr lang="en-US">
              <a:latin typeface="Tahoma" pitchFamily="34" charset="0"/>
              <a:ea typeface="宋体" pitchFamily="2" charset="-122"/>
            </a:endParaRPr>
          </a:p>
        </p:txBody>
      </p:sp>
      <p:sp>
        <p:nvSpPr>
          <p:cNvPr id="28" name="Freeform 21"/>
          <p:cNvSpPr>
            <a:spLocks/>
          </p:cNvSpPr>
          <p:nvPr/>
        </p:nvSpPr>
        <p:spPr bwMode="auto">
          <a:xfrm>
            <a:off x="4476750" y="4837113"/>
            <a:ext cx="349250" cy="350837"/>
          </a:xfrm>
          <a:custGeom>
            <a:avLst/>
            <a:gdLst/>
            <a:ahLst/>
            <a:cxnLst>
              <a:cxn ang="0">
                <a:pos x="893" y="1982"/>
              </a:cxn>
              <a:cxn ang="0">
                <a:pos x="699" y="1942"/>
              </a:cxn>
              <a:cxn ang="0">
                <a:pos x="521" y="1867"/>
              </a:cxn>
              <a:cxn ang="0">
                <a:pos x="362" y="1760"/>
              </a:cxn>
              <a:cxn ang="0">
                <a:pos x="228" y="1625"/>
              </a:cxn>
              <a:cxn ang="0">
                <a:pos x="120" y="1467"/>
              </a:cxn>
              <a:cxn ang="0">
                <a:pos x="45" y="1289"/>
              </a:cxn>
              <a:cxn ang="0">
                <a:pos x="6" y="1095"/>
              </a:cxn>
              <a:cxn ang="0">
                <a:pos x="6" y="892"/>
              </a:cxn>
              <a:cxn ang="0">
                <a:pos x="45" y="698"/>
              </a:cxn>
              <a:cxn ang="0">
                <a:pos x="120" y="520"/>
              </a:cxn>
              <a:cxn ang="0">
                <a:pos x="228" y="362"/>
              </a:cxn>
              <a:cxn ang="0">
                <a:pos x="362" y="227"/>
              </a:cxn>
              <a:cxn ang="0">
                <a:pos x="521" y="120"/>
              </a:cxn>
              <a:cxn ang="0">
                <a:pos x="699" y="45"/>
              </a:cxn>
              <a:cxn ang="0">
                <a:pos x="893" y="5"/>
              </a:cxn>
              <a:cxn ang="0">
                <a:pos x="1095" y="5"/>
              </a:cxn>
              <a:cxn ang="0">
                <a:pos x="1289" y="45"/>
              </a:cxn>
              <a:cxn ang="0">
                <a:pos x="1468" y="120"/>
              </a:cxn>
              <a:cxn ang="0">
                <a:pos x="1626" y="227"/>
              </a:cxn>
              <a:cxn ang="0">
                <a:pos x="1761" y="362"/>
              </a:cxn>
              <a:cxn ang="0">
                <a:pos x="1868" y="520"/>
              </a:cxn>
              <a:cxn ang="0">
                <a:pos x="1943" y="698"/>
              </a:cxn>
              <a:cxn ang="0">
                <a:pos x="1983" y="892"/>
              </a:cxn>
              <a:cxn ang="0">
                <a:pos x="1983" y="1095"/>
              </a:cxn>
              <a:cxn ang="0">
                <a:pos x="1943" y="1289"/>
              </a:cxn>
              <a:cxn ang="0">
                <a:pos x="1868" y="1467"/>
              </a:cxn>
              <a:cxn ang="0">
                <a:pos x="1761" y="1625"/>
              </a:cxn>
              <a:cxn ang="0">
                <a:pos x="1626" y="1760"/>
              </a:cxn>
              <a:cxn ang="0">
                <a:pos x="1468"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1" y="1867"/>
                </a:lnTo>
                <a:lnTo>
                  <a:pt x="438" y="1817"/>
                </a:lnTo>
                <a:lnTo>
                  <a:pt x="362" y="1760"/>
                </a:lnTo>
                <a:lnTo>
                  <a:pt x="291" y="1696"/>
                </a:lnTo>
                <a:lnTo>
                  <a:pt x="228" y="1625"/>
                </a:lnTo>
                <a:lnTo>
                  <a:pt x="170" y="1549"/>
                </a:lnTo>
                <a:lnTo>
                  <a:pt x="120" y="1467"/>
                </a:lnTo>
                <a:lnTo>
                  <a:pt x="79" y="1380"/>
                </a:lnTo>
                <a:lnTo>
                  <a:pt x="45" y="1289"/>
                </a:lnTo>
                <a:lnTo>
                  <a:pt x="20" y="1194"/>
                </a:lnTo>
                <a:lnTo>
                  <a:pt x="6" y="1095"/>
                </a:lnTo>
                <a:lnTo>
                  <a:pt x="0" y="994"/>
                </a:lnTo>
                <a:lnTo>
                  <a:pt x="6" y="892"/>
                </a:lnTo>
                <a:lnTo>
                  <a:pt x="20" y="793"/>
                </a:lnTo>
                <a:lnTo>
                  <a:pt x="45" y="698"/>
                </a:lnTo>
                <a:lnTo>
                  <a:pt x="79"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7"/>
                </a:lnTo>
                <a:lnTo>
                  <a:pt x="1697" y="291"/>
                </a:lnTo>
                <a:lnTo>
                  <a:pt x="1761" y="362"/>
                </a:lnTo>
                <a:lnTo>
                  <a:pt x="1818" y="438"/>
                </a:lnTo>
                <a:lnTo>
                  <a:pt x="1868" y="520"/>
                </a:lnTo>
                <a:lnTo>
                  <a:pt x="1910" y="607"/>
                </a:lnTo>
                <a:lnTo>
                  <a:pt x="1943" y="698"/>
                </a:lnTo>
                <a:lnTo>
                  <a:pt x="1968" y="793"/>
                </a:lnTo>
                <a:lnTo>
                  <a:pt x="1983" y="892"/>
                </a:lnTo>
                <a:lnTo>
                  <a:pt x="1988" y="994"/>
                </a:lnTo>
                <a:lnTo>
                  <a:pt x="1983" y="1095"/>
                </a:lnTo>
                <a:lnTo>
                  <a:pt x="1968" y="1194"/>
                </a:lnTo>
                <a:lnTo>
                  <a:pt x="1943" y="1289"/>
                </a:lnTo>
                <a:lnTo>
                  <a:pt x="1910" y="1380"/>
                </a:lnTo>
                <a:lnTo>
                  <a:pt x="1868" y="1467"/>
                </a:lnTo>
                <a:lnTo>
                  <a:pt x="1818" y="1549"/>
                </a:lnTo>
                <a:lnTo>
                  <a:pt x="1761" y="1625"/>
                </a:lnTo>
                <a:lnTo>
                  <a:pt x="1697" y="1696"/>
                </a:lnTo>
                <a:lnTo>
                  <a:pt x="1626" y="1760"/>
                </a:lnTo>
                <a:lnTo>
                  <a:pt x="1550" y="1817"/>
                </a:lnTo>
                <a:lnTo>
                  <a:pt x="1468" y="1867"/>
                </a:lnTo>
                <a:lnTo>
                  <a:pt x="1381" y="1909"/>
                </a:lnTo>
                <a:lnTo>
                  <a:pt x="1289" y="1942"/>
                </a:lnTo>
                <a:lnTo>
                  <a:pt x="1194" y="1967"/>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29" name="Rectangle 22"/>
          <p:cNvSpPr>
            <a:spLocks noChangeArrowheads="1"/>
          </p:cNvSpPr>
          <p:nvPr/>
        </p:nvSpPr>
        <p:spPr bwMode="auto">
          <a:xfrm>
            <a:off x="4602163" y="4926013"/>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9</a:t>
            </a:r>
            <a:endParaRPr lang="en-US">
              <a:latin typeface="Tahoma" pitchFamily="34" charset="0"/>
              <a:ea typeface="宋体" pitchFamily="2" charset="-122"/>
            </a:endParaRPr>
          </a:p>
        </p:txBody>
      </p:sp>
      <p:sp>
        <p:nvSpPr>
          <p:cNvPr id="30" name="Freeform 23"/>
          <p:cNvSpPr>
            <a:spLocks/>
          </p:cNvSpPr>
          <p:nvPr/>
        </p:nvSpPr>
        <p:spPr bwMode="auto">
          <a:xfrm>
            <a:off x="1490663" y="3884613"/>
            <a:ext cx="349250" cy="350837"/>
          </a:xfrm>
          <a:custGeom>
            <a:avLst/>
            <a:gdLst/>
            <a:ahLst/>
            <a:cxnLst>
              <a:cxn ang="0">
                <a:pos x="893" y="1982"/>
              </a:cxn>
              <a:cxn ang="0">
                <a:pos x="699" y="1942"/>
              </a:cxn>
              <a:cxn ang="0">
                <a:pos x="520" y="1867"/>
              </a:cxn>
              <a:cxn ang="0">
                <a:pos x="362" y="1760"/>
              </a:cxn>
              <a:cxn ang="0">
                <a:pos x="227" y="1625"/>
              </a:cxn>
              <a:cxn ang="0">
                <a:pos x="120" y="1467"/>
              </a:cxn>
              <a:cxn ang="0">
                <a:pos x="45" y="1288"/>
              </a:cxn>
              <a:cxn ang="0">
                <a:pos x="5" y="1095"/>
              </a:cxn>
              <a:cxn ang="0">
                <a:pos x="5" y="892"/>
              </a:cxn>
              <a:cxn ang="0">
                <a:pos x="45" y="698"/>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8" y="520"/>
              </a:cxn>
              <a:cxn ang="0">
                <a:pos x="1943" y="698"/>
              </a:cxn>
              <a:cxn ang="0">
                <a:pos x="1982" y="892"/>
              </a:cxn>
              <a:cxn ang="0">
                <a:pos x="1982" y="1095"/>
              </a:cxn>
              <a:cxn ang="0">
                <a:pos x="1943" y="1288"/>
              </a:cxn>
              <a:cxn ang="0">
                <a:pos x="1868" y="1467"/>
              </a:cxn>
              <a:cxn ang="0">
                <a:pos x="1760" y="1625"/>
              </a:cxn>
              <a:cxn ang="0">
                <a:pos x="1626" y="1760"/>
              </a:cxn>
              <a:cxn ang="0">
                <a:pos x="1467"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0" y="1867"/>
                </a:lnTo>
                <a:lnTo>
                  <a:pt x="438" y="1817"/>
                </a:lnTo>
                <a:lnTo>
                  <a:pt x="362" y="1760"/>
                </a:lnTo>
                <a:lnTo>
                  <a:pt x="291" y="1696"/>
                </a:lnTo>
                <a:lnTo>
                  <a:pt x="227" y="1625"/>
                </a:lnTo>
                <a:lnTo>
                  <a:pt x="170" y="1549"/>
                </a:lnTo>
                <a:lnTo>
                  <a:pt x="120" y="1467"/>
                </a:lnTo>
                <a:lnTo>
                  <a:pt x="78" y="1380"/>
                </a:lnTo>
                <a:lnTo>
                  <a:pt x="45" y="1288"/>
                </a:lnTo>
                <a:lnTo>
                  <a:pt x="20" y="1194"/>
                </a:lnTo>
                <a:lnTo>
                  <a:pt x="5" y="1095"/>
                </a:lnTo>
                <a:lnTo>
                  <a:pt x="0" y="993"/>
                </a:lnTo>
                <a:lnTo>
                  <a:pt x="5" y="892"/>
                </a:lnTo>
                <a:lnTo>
                  <a:pt x="20" y="793"/>
                </a:lnTo>
                <a:lnTo>
                  <a:pt x="45" y="698"/>
                </a:lnTo>
                <a:lnTo>
                  <a:pt x="78" y="607"/>
                </a:lnTo>
                <a:lnTo>
                  <a:pt x="120" y="520"/>
                </a:lnTo>
                <a:lnTo>
                  <a:pt x="170" y="438"/>
                </a:lnTo>
                <a:lnTo>
                  <a:pt x="227" y="362"/>
                </a:lnTo>
                <a:lnTo>
                  <a:pt x="291" y="291"/>
                </a:lnTo>
                <a:lnTo>
                  <a:pt x="362" y="227"/>
                </a:lnTo>
                <a:lnTo>
                  <a:pt x="438" y="170"/>
                </a:lnTo>
                <a:lnTo>
                  <a:pt x="520"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8"/>
                </a:lnTo>
                <a:lnTo>
                  <a:pt x="1968" y="793"/>
                </a:lnTo>
                <a:lnTo>
                  <a:pt x="1982" y="892"/>
                </a:lnTo>
                <a:lnTo>
                  <a:pt x="1988" y="993"/>
                </a:lnTo>
                <a:lnTo>
                  <a:pt x="1982" y="1095"/>
                </a:lnTo>
                <a:lnTo>
                  <a:pt x="1968" y="1194"/>
                </a:lnTo>
                <a:lnTo>
                  <a:pt x="1943" y="1288"/>
                </a:lnTo>
                <a:lnTo>
                  <a:pt x="1909" y="1380"/>
                </a:lnTo>
                <a:lnTo>
                  <a:pt x="1868" y="1467"/>
                </a:lnTo>
                <a:lnTo>
                  <a:pt x="1818" y="1549"/>
                </a:lnTo>
                <a:lnTo>
                  <a:pt x="1760" y="1625"/>
                </a:lnTo>
                <a:lnTo>
                  <a:pt x="1697" y="1696"/>
                </a:lnTo>
                <a:lnTo>
                  <a:pt x="1626" y="1760"/>
                </a:lnTo>
                <a:lnTo>
                  <a:pt x="1550" y="1817"/>
                </a:lnTo>
                <a:lnTo>
                  <a:pt x="1467" y="1867"/>
                </a:lnTo>
                <a:lnTo>
                  <a:pt x="1381" y="1909"/>
                </a:lnTo>
                <a:lnTo>
                  <a:pt x="1289" y="1942"/>
                </a:lnTo>
                <a:lnTo>
                  <a:pt x="1194" y="1967"/>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31" name="Rectangle 24"/>
          <p:cNvSpPr>
            <a:spLocks noChangeArrowheads="1"/>
          </p:cNvSpPr>
          <p:nvPr/>
        </p:nvSpPr>
        <p:spPr bwMode="auto">
          <a:xfrm>
            <a:off x="1570038" y="3971925"/>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13</a:t>
            </a:r>
            <a:endParaRPr lang="en-US">
              <a:latin typeface="Tahoma" pitchFamily="34" charset="0"/>
              <a:ea typeface="宋体" pitchFamily="2" charset="-122"/>
            </a:endParaRPr>
          </a:p>
        </p:txBody>
      </p:sp>
      <p:sp>
        <p:nvSpPr>
          <p:cNvPr id="32" name="Freeform 25"/>
          <p:cNvSpPr>
            <a:spLocks/>
          </p:cNvSpPr>
          <p:nvPr/>
        </p:nvSpPr>
        <p:spPr bwMode="auto">
          <a:xfrm>
            <a:off x="2890838" y="3884613"/>
            <a:ext cx="350837" cy="350837"/>
          </a:xfrm>
          <a:custGeom>
            <a:avLst/>
            <a:gdLst/>
            <a:ahLst/>
            <a:cxnLst>
              <a:cxn ang="0">
                <a:pos x="892" y="1982"/>
              </a:cxn>
              <a:cxn ang="0">
                <a:pos x="698" y="1942"/>
              </a:cxn>
              <a:cxn ang="0">
                <a:pos x="520" y="1867"/>
              </a:cxn>
              <a:cxn ang="0">
                <a:pos x="361" y="1760"/>
              </a:cxn>
              <a:cxn ang="0">
                <a:pos x="227" y="1625"/>
              </a:cxn>
              <a:cxn ang="0">
                <a:pos x="119" y="1467"/>
              </a:cxn>
              <a:cxn ang="0">
                <a:pos x="44" y="1288"/>
              </a:cxn>
              <a:cxn ang="0">
                <a:pos x="5" y="1095"/>
              </a:cxn>
              <a:cxn ang="0">
                <a:pos x="5" y="892"/>
              </a:cxn>
              <a:cxn ang="0">
                <a:pos x="44" y="698"/>
              </a:cxn>
              <a:cxn ang="0">
                <a:pos x="119" y="520"/>
              </a:cxn>
              <a:cxn ang="0">
                <a:pos x="227" y="362"/>
              </a:cxn>
              <a:cxn ang="0">
                <a:pos x="361" y="227"/>
              </a:cxn>
              <a:cxn ang="0">
                <a:pos x="520" y="120"/>
              </a:cxn>
              <a:cxn ang="0">
                <a:pos x="698" y="45"/>
              </a:cxn>
              <a:cxn ang="0">
                <a:pos x="892" y="5"/>
              </a:cxn>
              <a:cxn ang="0">
                <a:pos x="1094" y="5"/>
              </a:cxn>
              <a:cxn ang="0">
                <a:pos x="1288" y="45"/>
              </a:cxn>
              <a:cxn ang="0">
                <a:pos x="1467" y="120"/>
              </a:cxn>
              <a:cxn ang="0">
                <a:pos x="1625" y="227"/>
              </a:cxn>
              <a:cxn ang="0">
                <a:pos x="1760" y="362"/>
              </a:cxn>
              <a:cxn ang="0">
                <a:pos x="1867" y="520"/>
              </a:cxn>
              <a:cxn ang="0">
                <a:pos x="1942" y="698"/>
              </a:cxn>
              <a:cxn ang="0">
                <a:pos x="1982" y="892"/>
              </a:cxn>
              <a:cxn ang="0">
                <a:pos x="1982" y="1095"/>
              </a:cxn>
              <a:cxn ang="0">
                <a:pos x="1942" y="1288"/>
              </a:cxn>
              <a:cxn ang="0">
                <a:pos x="1867" y="1467"/>
              </a:cxn>
              <a:cxn ang="0">
                <a:pos x="1760" y="1625"/>
              </a:cxn>
              <a:cxn ang="0">
                <a:pos x="1625" y="1760"/>
              </a:cxn>
              <a:cxn ang="0">
                <a:pos x="1467" y="1867"/>
              </a:cxn>
              <a:cxn ang="0">
                <a:pos x="1288" y="1942"/>
              </a:cxn>
              <a:cxn ang="0">
                <a:pos x="1094" y="1982"/>
              </a:cxn>
            </a:cxnLst>
            <a:rect l="0" t="0" r="r" b="b"/>
            <a:pathLst>
              <a:path w="1987" h="1987">
                <a:moveTo>
                  <a:pt x="993" y="1987"/>
                </a:moveTo>
                <a:lnTo>
                  <a:pt x="892" y="1982"/>
                </a:lnTo>
                <a:lnTo>
                  <a:pt x="793" y="1967"/>
                </a:lnTo>
                <a:lnTo>
                  <a:pt x="698" y="1942"/>
                </a:lnTo>
                <a:lnTo>
                  <a:pt x="606" y="1909"/>
                </a:lnTo>
                <a:lnTo>
                  <a:pt x="520" y="1867"/>
                </a:lnTo>
                <a:lnTo>
                  <a:pt x="437" y="1817"/>
                </a:lnTo>
                <a:lnTo>
                  <a:pt x="361" y="1760"/>
                </a:lnTo>
                <a:lnTo>
                  <a:pt x="290" y="1696"/>
                </a:lnTo>
                <a:lnTo>
                  <a:pt x="227" y="1625"/>
                </a:lnTo>
                <a:lnTo>
                  <a:pt x="170" y="1549"/>
                </a:lnTo>
                <a:lnTo>
                  <a:pt x="119" y="1467"/>
                </a:lnTo>
                <a:lnTo>
                  <a:pt x="78" y="1380"/>
                </a:lnTo>
                <a:lnTo>
                  <a:pt x="44" y="1288"/>
                </a:lnTo>
                <a:lnTo>
                  <a:pt x="19" y="1194"/>
                </a:lnTo>
                <a:lnTo>
                  <a:pt x="5" y="1095"/>
                </a:lnTo>
                <a:lnTo>
                  <a:pt x="0" y="993"/>
                </a:lnTo>
                <a:lnTo>
                  <a:pt x="5" y="892"/>
                </a:lnTo>
                <a:lnTo>
                  <a:pt x="19" y="793"/>
                </a:lnTo>
                <a:lnTo>
                  <a:pt x="44" y="698"/>
                </a:lnTo>
                <a:lnTo>
                  <a:pt x="78" y="607"/>
                </a:lnTo>
                <a:lnTo>
                  <a:pt x="119" y="520"/>
                </a:lnTo>
                <a:lnTo>
                  <a:pt x="170" y="438"/>
                </a:lnTo>
                <a:lnTo>
                  <a:pt x="227" y="362"/>
                </a:lnTo>
                <a:lnTo>
                  <a:pt x="290" y="291"/>
                </a:lnTo>
                <a:lnTo>
                  <a:pt x="361" y="227"/>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8"/>
                </a:lnTo>
                <a:lnTo>
                  <a:pt x="1967" y="793"/>
                </a:lnTo>
                <a:lnTo>
                  <a:pt x="1982" y="892"/>
                </a:lnTo>
                <a:lnTo>
                  <a:pt x="1987" y="993"/>
                </a:lnTo>
                <a:lnTo>
                  <a:pt x="1982" y="1095"/>
                </a:lnTo>
                <a:lnTo>
                  <a:pt x="1967" y="1194"/>
                </a:lnTo>
                <a:lnTo>
                  <a:pt x="1942" y="1288"/>
                </a:lnTo>
                <a:lnTo>
                  <a:pt x="1909" y="1380"/>
                </a:lnTo>
                <a:lnTo>
                  <a:pt x="1867" y="1467"/>
                </a:lnTo>
                <a:lnTo>
                  <a:pt x="1817" y="1549"/>
                </a:lnTo>
                <a:lnTo>
                  <a:pt x="1760" y="1625"/>
                </a:lnTo>
                <a:lnTo>
                  <a:pt x="1696" y="1696"/>
                </a:lnTo>
                <a:lnTo>
                  <a:pt x="1625" y="1760"/>
                </a:lnTo>
                <a:lnTo>
                  <a:pt x="1549" y="1817"/>
                </a:lnTo>
                <a:lnTo>
                  <a:pt x="1467" y="1867"/>
                </a:lnTo>
                <a:lnTo>
                  <a:pt x="1380" y="1909"/>
                </a:lnTo>
                <a:lnTo>
                  <a:pt x="1288" y="1942"/>
                </a:lnTo>
                <a:lnTo>
                  <a:pt x="1193" y="1967"/>
                </a:lnTo>
                <a:lnTo>
                  <a:pt x="1094" y="1982"/>
                </a:lnTo>
                <a:lnTo>
                  <a:pt x="993" y="1987"/>
                </a:lnTo>
              </a:path>
            </a:pathLst>
          </a:custGeom>
          <a:solidFill>
            <a:srgbClr val="00FFFF"/>
          </a:solidFill>
          <a:ln w="12700">
            <a:solidFill>
              <a:schemeClr val="tx1"/>
            </a:solidFill>
            <a:prstDash val="solid"/>
            <a:round/>
            <a:headEnd/>
            <a:tailEnd/>
          </a:ln>
        </p:spPr>
        <p:txBody>
          <a:bodyPr/>
          <a:lstStyle/>
          <a:p>
            <a:endParaRPr lang="en-US"/>
          </a:p>
        </p:txBody>
      </p:sp>
      <p:sp>
        <p:nvSpPr>
          <p:cNvPr id="33" name="Rectangle 26"/>
          <p:cNvSpPr>
            <a:spLocks noChangeArrowheads="1"/>
          </p:cNvSpPr>
          <p:nvPr/>
        </p:nvSpPr>
        <p:spPr bwMode="auto">
          <a:xfrm>
            <a:off x="2971800" y="3971925"/>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10</a:t>
            </a:r>
            <a:endParaRPr lang="en-US">
              <a:latin typeface="Tahoma" pitchFamily="34" charset="0"/>
              <a:ea typeface="宋体" pitchFamily="2" charset="-122"/>
            </a:endParaRPr>
          </a:p>
        </p:txBody>
      </p:sp>
      <p:sp>
        <p:nvSpPr>
          <p:cNvPr id="34" name="Freeform 27"/>
          <p:cNvSpPr>
            <a:spLocks/>
          </p:cNvSpPr>
          <p:nvPr/>
        </p:nvSpPr>
        <p:spPr bwMode="auto">
          <a:xfrm>
            <a:off x="3825875" y="3443288"/>
            <a:ext cx="350838" cy="350837"/>
          </a:xfrm>
          <a:custGeom>
            <a:avLst/>
            <a:gdLst/>
            <a:ahLst/>
            <a:cxnLst>
              <a:cxn ang="0">
                <a:pos x="893" y="1982"/>
              </a:cxn>
              <a:cxn ang="0">
                <a:pos x="699" y="1943"/>
              </a:cxn>
              <a:cxn ang="0">
                <a:pos x="521" y="1868"/>
              </a:cxn>
              <a:cxn ang="0">
                <a:pos x="362" y="1760"/>
              </a:cxn>
              <a:cxn ang="0">
                <a:pos x="228" y="1626"/>
              </a:cxn>
              <a:cxn ang="0">
                <a:pos x="120" y="1467"/>
              </a:cxn>
              <a:cxn ang="0">
                <a:pos x="45" y="1289"/>
              </a:cxn>
              <a:cxn ang="0">
                <a:pos x="6" y="1095"/>
              </a:cxn>
              <a:cxn ang="0">
                <a:pos x="6" y="893"/>
              </a:cxn>
              <a:cxn ang="0">
                <a:pos x="45" y="699"/>
              </a:cxn>
              <a:cxn ang="0">
                <a:pos x="120" y="521"/>
              </a:cxn>
              <a:cxn ang="0">
                <a:pos x="228" y="362"/>
              </a:cxn>
              <a:cxn ang="0">
                <a:pos x="362" y="228"/>
              </a:cxn>
              <a:cxn ang="0">
                <a:pos x="521" y="120"/>
              </a:cxn>
              <a:cxn ang="0">
                <a:pos x="699" y="45"/>
              </a:cxn>
              <a:cxn ang="0">
                <a:pos x="893" y="5"/>
              </a:cxn>
              <a:cxn ang="0">
                <a:pos x="1095" y="5"/>
              </a:cxn>
              <a:cxn ang="0">
                <a:pos x="1289" y="45"/>
              </a:cxn>
              <a:cxn ang="0">
                <a:pos x="1468" y="120"/>
              </a:cxn>
              <a:cxn ang="0">
                <a:pos x="1626" y="228"/>
              </a:cxn>
              <a:cxn ang="0">
                <a:pos x="1761" y="362"/>
              </a:cxn>
              <a:cxn ang="0">
                <a:pos x="1868" y="521"/>
              </a:cxn>
              <a:cxn ang="0">
                <a:pos x="1943" y="699"/>
              </a:cxn>
              <a:cxn ang="0">
                <a:pos x="1983" y="893"/>
              </a:cxn>
              <a:cxn ang="0">
                <a:pos x="1983" y="1095"/>
              </a:cxn>
              <a:cxn ang="0">
                <a:pos x="1943" y="1289"/>
              </a:cxn>
              <a:cxn ang="0">
                <a:pos x="1868" y="1467"/>
              </a:cxn>
              <a:cxn ang="0">
                <a:pos x="1761" y="1626"/>
              </a:cxn>
              <a:cxn ang="0">
                <a:pos x="1626" y="1760"/>
              </a:cxn>
              <a:cxn ang="0">
                <a:pos x="1468"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9" y="1381"/>
                </a:lnTo>
                <a:lnTo>
                  <a:pt x="45" y="1289"/>
                </a:lnTo>
                <a:lnTo>
                  <a:pt x="20" y="1194"/>
                </a:lnTo>
                <a:lnTo>
                  <a:pt x="6" y="1095"/>
                </a:lnTo>
                <a:lnTo>
                  <a:pt x="0" y="994"/>
                </a:lnTo>
                <a:lnTo>
                  <a:pt x="6" y="893"/>
                </a:lnTo>
                <a:lnTo>
                  <a:pt x="20" y="794"/>
                </a:lnTo>
                <a:lnTo>
                  <a:pt x="45" y="699"/>
                </a:lnTo>
                <a:lnTo>
                  <a:pt x="79" y="607"/>
                </a:lnTo>
                <a:lnTo>
                  <a:pt x="120" y="521"/>
                </a:lnTo>
                <a:lnTo>
                  <a:pt x="170" y="438"/>
                </a:lnTo>
                <a:lnTo>
                  <a:pt x="228" y="362"/>
                </a:lnTo>
                <a:lnTo>
                  <a:pt x="291" y="291"/>
                </a:lnTo>
                <a:lnTo>
                  <a:pt x="362" y="228"/>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8"/>
                </a:lnTo>
                <a:lnTo>
                  <a:pt x="1697" y="291"/>
                </a:lnTo>
                <a:lnTo>
                  <a:pt x="1761" y="362"/>
                </a:lnTo>
                <a:lnTo>
                  <a:pt x="1818" y="438"/>
                </a:lnTo>
                <a:lnTo>
                  <a:pt x="1868" y="521"/>
                </a:lnTo>
                <a:lnTo>
                  <a:pt x="1910" y="607"/>
                </a:lnTo>
                <a:lnTo>
                  <a:pt x="1943" y="699"/>
                </a:lnTo>
                <a:lnTo>
                  <a:pt x="1968" y="794"/>
                </a:lnTo>
                <a:lnTo>
                  <a:pt x="1983" y="893"/>
                </a:lnTo>
                <a:lnTo>
                  <a:pt x="1988" y="994"/>
                </a:lnTo>
                <a:lnTo>
                  <a:pt x="1983" y="1095"/>
                </a:lnTo>
                <a:lnTo>
                  <a:pt x="1968" y="1194"/>
                </a:lnTo>
                <a:lnTo>
                  <a:pt x="1943" y="1289"/>
                </a:lnTo>
                <a:lnTo>
                  <a:pt x="1910" y="1381"/>
                </a:lnTo>
                <a:lnTo>
                  <a:pt x="1868" y="1467"/>
                </a:lnTo>
                <a:lnTo>
                  <a:pt x="1818" y="1550"/>
                </a:lnTo>
                <a:lnTo>
                  <a:pt x="1761" y="1626"/>
                </a:lnTo>
                <a:lnTo>
                  <a:pt x="1697" y="1697"/>
                </a:lnTo>
                <a:lnTo>
                  <a:pt x="1626" y="1760"/>
                </a:lnTo>
                <a:lnTo>
                  <a:pt x="1550" y="1818"/>
                </a:lnTo>
                <a:lnTo>
                  <a:pt x="1468" y="1868"/>
                </a:lnTo>
                <a:lnTo>
                  <a:pt x="1381" y="1909"/>
                </a:lnTo>
                <a:lnTo>
                  <a:pt x="1289" y="1943"/>
                </a:lnTo>
                <a:lnTo>
                  <a:pt x="1194" y="1968"/>
                </a:lnTo>
                <a:lnTo>
                  <a:pt x="1095" y="1982"/>
                </a:lnTo>
                <a:lnTo>
                  <a:pt x="994" y="1988"/>
                </a:lnTo>
              </a:path>
            </a:pathLst>
          </a:custGeom>
          <a:solidFill>
            <a:srgbClr val="00FFFF"/>
          </a:solidFill>
          <a:ln w="12700">
            <a:solidFill>
              <a:schemeClr val="tx1"/>
            </a:solidFill>
            <a:prstDash val="solid"/>
            <a:round/>
            <a:headEnd/>
            <a:tailEnd/>
          </a:ln>
        </p:spPr>
        <p:txBody>
          <a:bodyPr/>
          <a:lstStyle/>
          <a:p>
            <a:endParaRPr lang="en-US">
              <a:ln>
                <a:solidFill>
                  <a:schemeClr val="bg1"/>
                </a:solidFill>
              </a:ln>
            </a:endParaRPr>
          </a:p>
        </p:txBody>
      </p:sp>
      <p:sp>
        <p:nvSpPr>
          <p:cNvPr id="35" name="Rectangle 28"/>
          <p:cNvSpPr>
            <a:spLocks noChangeArrowheads="1"/>
          </p:cNvSpPr>
          <p:nvPr/>
        </p:nvSpPr>
        <p:spPr bwMode="auto">
          <a:xfrm>
            <a:off x="3906838" y="3529013"/>
            <a:ext cx="169918" cy="200055"/>
          </a:xfrm>
          <a:prstGeom prst="rect">
            <a:avLst/>
          </a:prstGeom>
          <a:no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11</a:t>
            </a:r>
            <a:endParaRPr lang="en-US" dirty="0">
              <a:latin typeface="Tahoma" pitchFamily="34" charset="0"/>
              <a:ea typeface="宋体" pitchFamily="2" charset="-122"/>
            </a:endParaRPr>
          </a:p>
        </p:txBody>
      </p:sp>
      <p:sp>
        <p:nvSpPr>
          <p:cNvPr id="36" name="Freeform 29"/>
          <p:cNvSpPr>
            <a:spLocks/>
          </p:cNvSpPr>
          <p:nvPr/>
        </p:nvSpPr>
        <p:spPr bwMode="auto">
          <a:xfrm>
            <a:off x="4525963" y="3902075"/>
            <a:ext cx="350837" cy="350838"/>
          </a:xfrm>
          <a:custGeom>
            <a:avLst/>
            <a:gdLst/>
            <a:ahLst/>
            <a:cxnLst>
              <a:cxn ang="0">
                <a:pos x="893" y="1982"/>
              </a:cxn>
              <a:cxn ang="0">
                <a:pos x="699" y="1943"/>
              </a:cxn>
              <a:cxn ang="0">
                <a:pos x="521" y="1867"/>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7"/>
              </a:cxn>
              <a:cxn ang="0">
                <a:pos x="1289" y="1943"/>
              </a:cxn>
              <a:cxn ang="0">
                <a:pos x="1095" y="1982"/>
              </a:cxn>
            </a:cxnLst>
            <a:rect l="0" t="0" r="r" b="b"/>
            <a:pathLst>
              <a:path w="1988" h="1987">
                <a:moveTo>
                  <a:pt x="994" y="1987"/>
                </a:moveTo>
                <a:lnTo>
                  <a:pt x="893" y="1982"/>
                </a:lnTo>
                <a:lnTo>
                  <a:pt x="794" y="1968"/>
                </a:lnTo>
                <a:lnTo>
                  <a:pt x="699" y="1943"/>
                </a:lnTo>
                <a:lnTo>
                  <a:pt x="607" y="1909"/>
                </a:lnTo>
                <a:lnTo>
                  <a:pt x="521" y="1867"/>
                </a:lnTo>
                <a:lnTo>
                  <a:pt x="438" y="1817"/>
                </a:lnTo>
                <a:lnTo>
                  <a:pt x="362" y="1760"/>
                </a:lnTo>
                <a:lnTo>
                  <a:pt x="291" y="1696"/>
                </a:lnTo>
                <a:lnTo>
                  <a:pt x="228" y="1626"/>
                </a:lnTo>
                <a:lnTo>
                  <a:pt x="170" y="1549"/>
                </a:lnTo>
                <a:lnTo>
                  <a:pt x="120" y="1467"/>
                </a:lnTo>
                <a:lnTo>
                  <a:pt x="78" y="1380"/>
                </a:lnTo>
                <a:lnTo>
                  <a:pt x="45" y="1289"/>
                </a:lnTo>
                <a:lnTo>
                  <a:pt x="20" y="1194"/>
                </a:lnTo>
                <a:lnTo>
                  <a:pt x="5" y="1095"/>
                </a:lnTo>
                <a:lnTo>
                  <a:pt x="0" y="994"/>
                </a:lnTo>
                <a:lnTo>
                  <a:pt x="5" y="893"/>
                </a:lnTo>
                <a:lnTo>
                  <a:pt x="20" y="793"/>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3"/>
                </a:lnTo>
                <a:lnTo>
                  <a:pt x="1982" y="893"/>
                </a:lnTo>
                <a:lnTo>
                  <a:pt x="1988" y="994"/>
                </a:lnTo>
                <a:lnTo>
                  <a:pt x="1982" y="1095"/>
                </a:lnTo>
                <a:lnTo>
                  <a:pt x="1968" y="1194"/>
                </a:lnTo>
                <a:lnTo>
                  <a:pt x="1943" y="1289"/>
                </a:lnTo>
                <a:lnTo>
                  <a:pt x="1909" y="1380"/>
                </a:lnTo>
                <a:lnTo>
                  <a:pt x="1868" y="1467"/>
                </a:lnTo>
                <a:lnTo>
                  <a:pt x="1818" y="1549"/>
                </a:lnTo>
                <a:lnTo>
                  <a:pt x="1760" y="1626"/>
                </a:lnTo>
                <a:lnTo>
                  <a:pt x="1697" y="1696"/>
                </a:lnTo>
                <a:lnTo>
                  <a:pt x="1626" y="1760"/>
                </a:lnTo>
                <a:lnTo>
                  <a:pt x="1550" y="1817"/>
                </a:lnTo>
                <a:lnTo>
                  <a:pt x="1467" y="1867"/>
                </a:lnTo>
                <a:lnTo>
                  <a:pt x="1381" y="1909"/>
                </a:lnTo>
                <a:lnTo>
                  <a:pt x="1289" y="1943"/>
                </a:lnTo>
                <a:lnTo>
                  <a:pt x="1194" y="1968"/>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37" name="Rectangle 30"/>
          <p:cNvSpPr>
            <a:spLocks noChangeArrowheads="1"/>
          </p:cNvSpPr>
          <p:nvPr/>
        </p:nvSpPr>
        <p:spPr bwMode="auto">
          <a:xfrm>
            <a:off x="4606925" y="3990975"/>
            <a:ext cx="169918"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12</a:t>
            </a:r>
            <a:endParaRPr lang="en-US" dirty="0">
              <a:latin typeface="Tahoma" pitchFamily="34" charset="0"/>
              <a:ea typeface="宋体" pitchFamily="2" charset="-122"/>
            </a:endParaRPr>
          </a:p>
        </p:txBody>
      </p:sp>
      <p:sp>
        <p:nvSpPr>
          <p:cNvPr id="38" name="Freeform 31"/>
          <p:cNvSpPr>
            <a:spLocks/>
          </p:cNvSpPr>
          <p:nvPr/>
        </p:nvSpPr>
        <p:spPr bwMode="auto">
          <a:xfrm>
            <a:off x="2078038" y="3094038"/>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8" y="45"/>
              </a:cxn>
              <a:cxn ang="0">
                <a:pos x="892" y="5"/>
              </a:cxn>
              <a:cxn ang="0">
                <a:pos x="1095" y="5"/>
              </a:cxn>
              <a:cxn ang="0">
                <a:pos x="1289"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4" y="1988"/>
                </a:moveTo>
                <a:lnTo>
                  <a:pt x="892" y="1982"/>
                </a:lnTo>
                <a:lnTo>
                  <a:pt x="793" y="1968"/>
                </a:lnTo>
                <a:lnTo>
                  <a:pt x="698"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8"/>
                </a:lnTo>
                <a:lnTo>
                  <a:pt x="698" y="45"/>
                </a:lnTo>
                <a:lnTo>
                  <a:pt x="793" y="20"/>
                </a:lnTo>
                <a:lnTo>
                  <a:pt x="892" y="5"/>
                </a:lnTo>
                <a:lnTo>
                  <a:pt x="994" y="0"/>
                </a:lnTo>
                <a:lnTo>
                  <a:pt x="1095" y="5"/>
                </a:lnTo>
                <a:lnTo>
                  <a:pt x="1194" y="20"/>
                </a:lnTo>
                <a:lnTo>
                  <a:pt x="1289" y="45"/>
                </a:lnTo>
                <a:lnTo>
                  <a:pt x="1380" y="78"/>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9" y="1943"/>
                </a:lnTo>
                <a:lnTo>
                  <a:pt x="1194" y="1968"/>
                </a:lnTo>
                <a:lnTo>
                  <a:pt x="1095" y="1982"/>
                </a:lnTo>
                <a:lnTo>
                  <a:pt x="994" y="1988"/>
                </a:lnTo>
              </a:path>
            </a:pathLst>
          </a:custGeom>
          <a:solidFill>
            <a:srgbClr val="00FFFF"/>
          </a:solidFill>
          <a:ln w="12700">
            <a:solidFill>
              <a:schemeClr val="tx1"/>
            </a:solidFill>
            <a:prstDash val="solid"/>
            <a:round/>
            <a:headEnd/>
            <a:tailEnd/>
          </a:ln>
        </p:spPr>
        <p:txBody>
          <a:bodyPr/>
          <a:lstStyle/>
          <a:p>
            <a:endParaRPr lang="en-US"/>
          </a:p>
        </p:txBody>
      </p:sp>
      <p:sp>
        <p:nvSpPr>
          <p:cNvPr id="39" name="Rectangle 32"/>
          <p:cNvSpPr>
            <a:spLocks noChangeArrowheads="1"/>
          </p:cNvSpPr>
          <p:nvPr/>
        </p:nvSpPr>
        <p:spPr bwMode="auto">
          <a:xfrm>
            <a:off x="2159000" y="3184525"/>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14</a:t>
            </a:r>
            <a:endParaRPr lang="en-US">
              <a:latin typeface="Tahoma" pitchFamily="34" charset="0"/>
              <a:ea typeface="宋体" pitchFamily="2" charset="-122"/>
            </a:endParaRPr>
          </a:p>
        </p:txBody>
      </p:sp>
      <p:sp>
        <p:nvSpPr>
          <p:cNvPr id="40" name="Freeform 33"/>
          <p:cNvSpPr>
            <a:spLocks/>
          </p:cNvSpPr>
          <p:nvPr/>
        </p:nvSpPr>
        <p:spPr bwMode="auto">
          <a:xfrm>
            <a:off x="3222625" y="2597150"/>
            <a:ext cx="350838" cy="350838"/>
          </a:xfrm>
          <a:custGeom>
            <a:avLst/>
            <a:gdLst/>
            <a:ahLst/>
            <a:cxnLst>
              <a:cxn ang="0">
                <a:pos x="893" y="1982"/>
              </a:cxn>
              <a:cxn ang="0">
                <a:pos x="699" y="1942"/>
              </a:cxn>
              <a:cxn ang="0">
                <a:pos x="521" y="1867"/>
              </a:cxn>
              <a:cxn ang="0">
                <a:pos x="362" y="1760"/>
              </a:cxn>
              <a:cxn ang="0">
                <a:pos x="228" y="1626"/>
              </a:cxn>
              <a:cxn ang="0">
                <a:pos x="120" y="1467"/>
              </a:cxn>
              <a:cxn ang="0">
                <a:pos x="45" y="1289"/>
              </a:cxn>
              <a:cxn ang="0">
                <a:pos x="6" y="1095"/>
              </a:cxn>
              <a:cxn ang="0">
                <a:pos x="6" y="892"/>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8" y="120"/>
              </a:cxn>
              <a:cxn ang="0">
                <a:pos x="1626" y="227"/>
              </a:cxn>
              <a:cxn ang="0">
                <a:pos x="1761" y="362"/>
              </a:cxn>
              <a:cxn ang="0">
                <a:pos x="1868" y="520"/>
              </a:cxn>
              <a:cxn ang="0">
                <a:pos x="1943" y="699"/>
              </a:cxn>
              <a:cxn ang="0">
                <a:pos x="1983" y="892"/>
              </a:cxn>
              <a:cxn ang="0">
                <a:pos x="1983" y="1095"/>
              </a:cxn>
              <a:cxn ang="0">
                <a:pos x="1943" y="1289"/>
              </a:cxn>
              <a:cxn ang="0">
                <a:pos x="1868" y="1467"/>
              </a:cxn>
              <a:cxn ang="0">
                <a:pos x="1761" y="1626"/>
              </a:cxn>
              <a:cxn ang="0">
                <a:pos x="1626" y="1760"/>
              </a:cxn>
              <a:cxn ang="0">
                <a:pos x="1468" y="1867"/>
              </a:cxn>
              <a:cxn ang="0">
                <a:pos x="1289" y="1942"/>
              </a:cxn>
              <a:cxn ang="0">
                <a:pos x="1095" y="1982"/>
              </a:cxn>
            </a:cxnLst>
            <a:rect l="0" t="0" r="r" b="b"/>
            <a:pathLst>
              <a:path w="1988" h="1987">
                <a:moveTo>
                  <a:pt x="994" y="1987"/>
                </a:moveTo>
                <a:lnTo>
                  <a:pt x="893" y="1982"/>
                </a:lnTo>
                <a:lnTo>
                  <a:pt x="794" y="1968"/>
                </a:lnTo>
                <a:lnTo>
                  <a:pt x="699" y="1942"/>
                </a:lnTo>
                <a:lnTo>
                  <a:pt x="607" y="1909"/>
                </a:lnTo>
                <a:lnTo>
                  <a:pt x="521" y="1867"/>
                </a:lnTo>
                <a:lnTo>
                  <a:pt x="438" y="1817"/>
                </a:lnTo>
                <a:lnTo>
                  <a:pt x="362" y="1760"/>
                </a:lnTo>
                <a:lnTo>
                  <a:pt x="291" y="1696"/>
                </a:lnTo>
                <a:lnTo>
                  <a:pt x="228" y="1626"/>
                </a:lnTo>
                <a:lnTo>
                  <a:pt x="170" y="1549"/>
                </a:lnTo>
                <a:lnTo>
                  <a:pt x="120" y="1467"/>
                </a:lnTo>
                <a:lnTo>
                  <a:pt x="79" y="1380"/>
                </a:lnTo>
                <a:lnTo>
                  <a:pt x="45" y="1289"/>
                </a:lnTo>
                <a:lnTo>
                  <a:pt x="20" y="1194"/>
                </a:lnTo>
                <a:lnTo>
                  <a:pt x="6" y="1095"/>
                </a:lnTo>
                <a:lnTo>
                  <a:pt x="0" y="994"/>
                </a:lnTo>
                <a:lnTo>
                  <a:pt x="6" y="892"/>
                </a:lnTo>
                <a:lnTo>
                  <a:pt x="20" y="793"/>
                </a:lnTo>
                <a:lnTo>
                  <a:pt x="45" y="699"/>
                </a:lnTo>
                <a:lnTo>
                  <a:pt x="79"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7"/>
                </a:lnTo>
                <a:lnTo>
                  <a:pt x="1697" y="291"/>
                </a:lnTo>
                <a:lnTo>
                  <a:pt x="1761" y="362"/>
                </a:lnTo>
                <a:lnTo>
                  <a:pt x="1818" y="438"/>
                </a:lnTo>
                <a:lnTo>
                  <a:pt x="1868" y="520"/>
                </a:lnTo>
                <a:lnTo>
                  <a:pt x="1910" y="607"/>
                </a:lnTo>
                <a:lnTo>
                  <a:pt x="1943" y="699"/>
                </a:lnTo>
                <a:lnTo>
                  <a:pt x="1968" y="793"/>
                </a:lnTo>
                <a:lnTo>
                  <a:pt x="1983" y="892"/>
                </a:lnTo>
                <a:lnTo>
                  <a:pt x="1988" y="994"/>
                </a:lnTo>
                <a:lnTo>
                  <a:pt x="1983" y="1095"/>
                </a:lnTo>
                <a:lnTo>
                  <a:pt x="1968" y="1194"/>
                </a:lnTo>
                <a:lnTo>
                  <a:pt x="1943" y="1289"/>
                </a:lnTo>
                <a:lnTo>
                  <a:pt x="1910" y="1380"/>
                </a:lnTo>
                <a:lnTo>
                  <a:pt x="1868" y="1467"/>
                </a:lnTo>
                <a:lnTo>
                  <a:pt x="1818" y="1549"/>
                </a:lnTo>
                <a:lnTo>
                  <a:pt x="1761" y="1626"/>
                </a:lnTo>
                <a:lnTo>
                  <a:pt x="1697" y="1696"/>
                </a:lnTo>
                <a:lnTo>
                  <a:pt x="1626" y="1760"/>
                </a:lnTo>
                <a:lnTo>
                  <a:pt x="1550" y="1817"/>
                </a:lnTo>
                <a:lnTo>
                  <a:pt x="1468" y="1867"/>
                </a:lnTo>
                <a:lnTo>
                  <a:pt x="1381" y="1909"/>
                </a:lnTo>
                <a:lnTo>
                  <a:pt x="1289" y="1942"/>
                </a:lnTo>
                <a:lnTo>
                  <a:pt x="1194" y="1968"/>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41" name="Rectangle 34"/>
          <p:cNvSpPr>
            <a:spLocks noChangeArrowheads="1"/>
          </p:cNvSpPr>
          <p:nvPr/>
        </p:nvSpPr>
        <p:spPr bwMode="auto">
          <a:xfrm>
            <a:off x="3303588" y="2687638"/>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15</a:t>
            </a:r>
            <a:endParaRPr lang="en-US">
              <a:latin typeface="Tahoma" pitchFamily="34" charset="0"/>
              <a:ea typeface="宋体" pitchFamily="2" charset="-122"/>
            </a:endParaRPr>
          </a:p>
        </p:txBody>
      </p:sp>
      <p:sp>
        <p:nvSpPr>
          <p:cNvPr id="42" name="Line 36"/>
          <p:cNvSpPr>
            <a:spLocks noChangeShapeType="1"/>
          </p:cNvSpPr>
          <p:nvPr/>
        </p:nvSpPr>
        <p:spPr bwMode="auto">
          <a:xfrm flipH="1" flipV="1">
            <a:off x="1619250" y="5835650"/>
            <a:ext cx="104775" cy="519113"/>
          </a:xfrm>
          <a:prstGeom prst="line">
            <a:avLst/>
          </a:prstGeom>
          <a:noFill/>
          <a:ln w="28575">
            <a:solidFill>
              <a:schemeClr val="tx1"/>
            </a:solidFill>
            <a:round/>
            <a:headEnd/>
            <a:tailEnd type="stealth" w="med" len="med"/>
          </a:ln>
        </p:spPr>
        <p:txBody>
          <a:bodyPr/>
          <a:lstStyle/>
          <a:p>
            <a:endParaRPr lang="en-US"/>
          </a:p>
        </p:txBody>
      </p:sp>
      <p:sp>
        <p:nvSpPr>
          <p:cNvPr id="43" name="Line 38"/>
          <p:cNvSpPr>
            <a:spLocks noChangeShapeType="1"/>
          </p:cNvSpPr>
          <p:nvPr/>
        </p:nvSpPr>
        <p:spPr bwMode="auto">
          <a:xfrm flipV="1">
            <a:off x="1957388" y="5822950"/>
            <a:ext cx="541337" cy="649288"/>
          </a:xfrm>
          <a:prstGeom prst="line">
            <a:avLst/>
          </a:prstGeom>
          <a:noFill/>
          <a:ln w="28575">
            <a:solidFill>
              <a:schemeClr val="tx1"/>
            </a:solidFill>
            <a:round/>
            <a:headEnd/>
            <a:tailEnd type="stealth" w="med" len="med"/>
          </a:ln>
        </p:spPr>
        <p:txBody>
          <a:bodyPr/>
          <a:lstStyle/>
          <a:p>
            <a:endParaRPr lang="en-US"/>
          </a:p>
        </p:txBody>
      </p:sp>
      <p:sp>
        <p:nvSpPr>
          <p:cNvPr id="44" name="Line 40"/>
          <p:cNvSpPr>
            <a:spLocks noChangeShapeType="1"/>
          </p:cNvSpPr>
          <p:nvPr/>
        </p:nvSpPr>
        <p:spPr bwMode="auto">
          <a:xfrm flipH="1" flipV="1">
            <a:off x="2820988" y="5818188"/>
            <a:ext cx="538162" cy="536575"/>
          </a:xfrm>
          <a:prstGeom prst="line">
            <a:avLst/>
          </a:prstGeom>
          <a:noFill/>
          <a:ln w="28575">
            <a:solidFill>
              <a:schemeClr val="tx1"/>
            </a:solidFill>
            <a:round/>
            <a:headEnd/>
            <a:tailEnd type="stealth" w="med" len="med"/>
          </a:ln>
        </p:spPr>
        <p:txBody>
          <a:bodyPr/>
          <a:lstStyle/>
          <a:p>
            <a:endParaRPr lang="en-US"/>
          </a:p>
        </p:txBody>
      </p:sp>
      <p:sp>
        <p:nvSpPr>
          <p:cNvPr id="45" name="Line 42"/>
          <p:cNvSpPr>
            <a:spLocks noChangeShapeType="1"/>
          </p:cNvSpPr>
          <p:nvPr/>
        </p:nvSpPr>
        <p:spPr bwMode="auto">
          <a:xfrm flipV="1">
            <a:off x="3513138" y="5861050"/>
            <a:ext cx="536575" cy="538163"/>
          </a:xfrm>
          <a:prstGeom prst="line">
            <a:avLst/>
          </a:prstGeom>
          <a:noFill/>
          <a:ln w="28575">
            <a:solidFill>
              <a:schemeClr val="tx1"/>
            </a:solidFill>
            <a:round/>
            <a:headEnd/>
            <a:tailEnd type="stealth" w="med" len="med"/>
          </a:ln>
        </p:spPr>
        <p:txBody>
          <a:bodyPr/>
          <a:lstStyle/>
          <a:p>
            <a:endParaRPr lang="en-US"/>
          </a:p>
        </p:txBody>
      </p:sp>
      <p:sp>
        <p:nvSpPr>
          <p:cNvPr id="46" name="Line 44"/>
          <p:cNvSpPr>
            <a:spLocks noChangeShapeType="1"/>
          </p:cNvSpPr>
          <p:nvPr/>
        </p:nvSpPr>
        <p:spPr bwMode="auto">
          <a:xfrm flipV="1">
            <a:off x="1490663" y="5173663"/>
            <a:ext cx="1587" cy="284162"/>
          </a:xfrm>
          <a:prstGeom prst="line">
            <a:avLst/>
          </a:prstGeom>
          <a:noFill/>
          <a:ln w="28575">
            <a:solidFill>
              <a:schemeClr val="tx1"/>
            </a:solidFill>
            <a:round/>
            <a:headEnd/>
            <a:tailEnd type="stealth" w="med" len="med"/>
          </a:ln>
        </p:spPr>
        <p:txBody>
          <a:bodyPr/>
          <a:lstStyle/>
          <a:p>
            <a:endParaRPr lang="en-US"/>
          </a:p>
        </p:txBody>
      </p:sp>
      <p:sp>
        <p:nvSpPr>
          <p:cNvPr id="47" name="Line 46"/>
          <p:cNvSpPr>
            <a:spLocks noChangeShapeType="1"/>
          </p:cNvSpPr>
          <p:nvPr/>
        </p:nvSpPr>
        <p:spPr bwMode="auto">
          <a:xfrm flipV="1">
            <a:off x="1589088" y="5083175"/>
            <a:ext cx="855662" cy="436563"/>
          </a:xfrm>
          <a:prstGeom prst="line">
            <a:avLst/>
          </a:prstGeom>
          <a:noFill/>
          <a:ln w="28575">
            <a:solidFill>
              <a:schemeClr val="tx1"/>
            </a:solidFill>
            <a:round/>
            <a:headEnd/>
            <a:tailEnd type="stealth" w="med" len="med"/>
          </a:ln>
        </p:spPr>
        <p:txBody>
          <a:bodyPr/>
          <a:lstStyle/>
          <a:p>
            <a:endParaRPr lang="en-US"/>
          </a:p>
        </p:txBody>
      </p:sp>
      <p:sp>
        <p:nvSpPr>
          <p:cNvPr id="48" name="Line 48"/>
          <p:cNvSpPr>
            <a:spLocks noChangeShapeType="1"/>
          </p:cNvSpPr>
          <p:nvPr/>
        </p:nvSpPr>
        <p:spPr bwMode="auto">
          <a:xfrm flipV="1">
            <a:off x="2657475" y="5173663"/>
            <a:ext cx="1588" cy="284162"/>
          </a:xfrm>
          <a:prstGeom prst="line">
            <a:avLst/>
          </a:prstGeom>
          <a:noFill/>
          <a:ln w="28575">
            <a:solidFill>
              <a:schemeClr val="tx1"/>
            </a:solidFill>
            <a:round/>
            <a:headEnd/>
            <a:tailEnd type="stealth" w="med" len="med"/>
          </a:ln>
        </p:spPr>
        <p:txBody>
          <a:bodyPr/>
          <a:lstStyle/>
          <a:p>
            <a:endParaRPr lang="en-US"/>
          </a:p>
        </p:txBody>
      </p:sp>
      <p:sp>
        <p:nvSpPr>
          <p:cNvPr id="54" name="Line 50"/>
          <p:cNvSpPr>
            <a:spLocks noChangeShapeType="1"/>
          </p:cNvSpPr>
          <p:nvPr/>
        </p:nvSpPr>
        <p:spPr bwMode="auto">
          <a:xfrm flipV="1">
            <a:off x="1839913" y="5129213"/>
            <a:ext cx="669925" cy="1225550"/>
          </a:xfrm>
          <a:prstGeom prst="line">
            <a:avLst/>
          </a:prstGeom>
          <a:noFill/>
          <a:ln w="28575">
            <a:solidFill>
              <a:schemeClr val="tx1"/>
            </a:solidFill>
            <a:round/>
            <a:headEnd/>
            <a:tailEnd type="stealth" w="med" len="med"/>
          </a:ln>
        </p:spPr>
        <p:txBody>
          <a:bodyPr/>
          <a:lstStyle/>
          <a:p>
            <a:endParaRPr lang="en-US"/>
          </a:p>
        </p:txBody>
      </p:sp>
      <p:sp>
        <p:nvSpPr>
          <p:cNvPr id="55" name="Line 52"/>
          <p:cNvSpPr>
            <a:spLocks noChangeShapeType="1"/>
          </p:cNvSpPr>
          <p:nvPr/>
        </p:nvSpPr>
        <p:spPr bwMode="auto">
          <a:xfrm flipH="1" flipV="1">
            <a:off x="1716088" y="4973638"/>
            <a:ext cx="763587" cy="546100"/>
          </a:xfrm>
          <a:prstGeom prst="line">
            <a:avLst/>
          </a:prstGeom>
          <a:noFill/>
          <a:ln w="28575">
            <a:solidFill>
              <a:schemeClr val="tx1"/>
            </a:solidFill>
            <a:round/>
            <a:headEnd/>
            <a:tailEnd type="stealth" w="med" len="med"/>
          </a:ln>
        </p:spPr>
        <p:txBody>
          <a:bodyPr/>
          <a:lstStyle/>
          <a:p>
            <a:endParaRPr lang="en-US"/>
          </a:p>
        </p:txBody>
      </p:sp>
      <p:sp>
        <p:nvSpPr>
          <p:cNvPr id="56" name="Line 54"/>
          <p:cNvSpPr>
            <a:spLocks noChangeShapeType="1"/>
          </p:cNvSpPr>
          <p:nvPr/>
        </p:nvSpPr>
        <p:spPr bwMode="auto">
          <a:xfrm flipV="1">
            <a:off x="2774950" y="5111750"/>
            <a:ext cx="531813" cy="425450"/>
          </a:xfrm>
          <a:prstGeom prst="line">
            <a:avLst/>
          </a:prstGeom>
          <a:noFill/>
          <a:ln w="28575">
            <a:solidFill>
              <a:schemeClr val="tx1"/>
            </a:solidFill>
            <a:round/>
            <a:headEnd/>
            <a:tailEnd type="stealth" w="med" len="med"/>
          </a:ln>
        </p:spPr>
        <p:txBody>
          <a:bodyPr/>
          <a:lstStyle/>
          <a:p>
            <a:endParaRPr lang="en-US"/>
          </a:p>
        </p:txBody>
      </p:sp>
      <p:sp>
        <p:nvSpPr>
          <p:cNvPr id="57" name="Line 56"/>
          <p:cNvSpPr>
            <a:spLocks noChangeShapeType="1"/>
          </p:cNvSpPr>
          <p:nvPr/>
        </p:nvSpPr>
        <p:spPr bwMode="auto">
          <a:xfrm flipV="1">
            <a:off x="4194175" y="5197475"/>
            <a:ext cx="304800" cy="303213"/>
          </a:xfrm>
          <a:prstGeom prst="line">
            <a:avLst/>
          </a:prstGeom>
          <a:noFill/>
          <a:ln w="28575">
            <a:solidFill>
              <a:schemeClr val="tx1"/>
            </a:solidFill>
            <a:round/>
            <a:headEnd/>
            <a:tailEnd type="stealth" w="med" len="med"/>
          </a:ln>
        </p:spPr>
        <p:txBody>
          <a:bodyPr/>
          <a:lstStyle/>
          <a:p>
            <a:endParaRPr lang="en-US"/>
          </a:p>
        </p:txBody>
      </p:sp>
      <p:sp>
        <p:nvSpPr>
          <p:cNvPr id="58" name="Line 58"/>
          <p:cNvSpPr>
            <a:spLocks noChangeShapeType="1"/>
          </p:cNvSpPr>
          <p:nvPr/>
        </p:nvSpPr>
        <p:spPr bwMode="auto">
          <a:xfrm flipH="1" flipV="1">
            <a:off x="3687763" y="5122863"/>
            <a:ext cx="309562" cy="414337"/>
          </a:xfrm>
          <a:prstGeom prst="line">
            <a:avLst/>
          </a:prstGeom>
          <a:noFill/>
          <a:ln w="28575">
            <a:solidFill>
              <a:schemeClr val="tx1"/>
            </a:solidFill>
            <a:round/>
            <a:headEnd/>
            <a:tailEnd type="stealth" w="med" len="med"/>
          </a:ln>
        </p:spPr>
        <p:txBody>
          <a:bodyPr/>
          <a:lstStyle/>
          <a:p>
            <a:endParaRPr lang="en-US"/>
          </a:p>
        </p:txBody>
      </p:sp>
      <p:sp>
        <p:nvSpPr>
          <p:cNvPr id="59" name="Line 60"/>
          <p:cNvSpPr>
            <a:spLocks noChangeShapeType="1"/>
          </p:cNvSpPr>
          <p:nvPr/>
        </p:nvSpPr>
        <p:spPr bwMode="auto">
          <a:xfrm flipH="1">
            <a:off x="1709738" y="4916488"/>
            <a:ext cx="750887" cy="1587"/>
          </a:xfrm>
          <a:prstGeom prst="line">
            <a:avLst/>
          </a:prstGeom>
          <a:noFill/>
          <a:ln w="28575">
            <a:solidFill>
              <a:schemeClr val="tx1"/>
            </a:solidFill>
            <a:round/>
            <a:headEnd/>
            <a:tailEnd type="stealth" w="med" len="med"/>
          </a:ln>
        </p:spPr>
        <p:txBody>
          <a:bodyPr/>
          <a:lstStyle/>
          <a:p>
            <a:endParaRPr lang="en-US"/>
          </a:p>
        </p:txBody>
      </p:sp>
      <p:sp>
        <p:nvSpPr>
          <p:cNvPr id="60" name="Line 62"/>
          <p:cNvSpPr>
            <a:spLocks noChangeShapeType="1"/>
          </p:cNvSpPr>
          <p:nvPr/>
        </p:nvSpPr>
        <p:spPr bwMode="auto">
          <a:xfrm flipV="1">
            <a:off x="1508125" y="4298950"/>
            <a:ext cx="85725" cy="439738"/>
          </a:xfrm>
          <a:prstGeom prst="line">
            <a:avLst/>
          </a:prstGeom>
          <a:noFill/>
          <a:ln w="28575">
            <a:solidFill>
              <a:schemeClr val="tx1"/>
            </a:solidFill>
            <a:round/>
            <a:headEnd/>
            <a:tailEnd type="stealth" w="med" len="med"/>
          </a:ln>
        </p:spPr>
        <p:txBody>
          <a:bodyPr/>
          <a:lstStyle/>
          <a:p>
            <a:endParaRPr lang="en-US"/>
          </a:p>
        </p:txBody>
      </p:sp>
      <p:sp>
        <p:nvSpPr>
          <p:cNvPr id="61" name="Line 64"/>
          <p:cNvSpPr>
            <a:spLocks noChangeShapeType="1"/>
          </p:cNvSpPr>
          <p:nvPr/>
        </p:nvSpPr>
        <p:spPr bwMode="auto">
          <a:xfrm flipV="1">
            <a:off x="2774950" y="4294188"/>
            <a:ext cx="260350" cy="542925"/>
          </a:xfrm>
          <a:prstGeom prst="line">
            <a:avLst/>
          </a:prstGeom>
          <a:noFill/>
          <a:ln w="28575">
            <a:solidFill>
              <a:schemeClr val="tx1"/>
            </a:solidFill>
            <a:round/>
            <a:headEnd/>
            <a:tailEnd type="stealth" w="med" len="med"/>
          </a:ln>
        </p:spPr>
        <p:txBody>
          <a:bodyPr/>
          <a:lstStyle/>
          <a:p>
            <a:endParaRPr lang="en-US"/>
          </a:p>
        </p:txBody>
      </p:sp>
      <p:sp>
        <p:nvSpPr>
          <p:cNvPr id="62" name="Line 66"/>
          <p:cNvSpPr>
            <a:spLocks noChangeShapeType="1"/>
          </p:cNvSpPr>
          <p:nvPr/>
        </p:nvSpPr>
        <p:spPr bwMode="auto">
          <a:xfrm flipH="1" flipV="1">
            <a:off x="3149600" y="4314825"/>
            <a:ext cx="209550" cy="522288"/>
          </a:xfrm>
          <a:prstGeom prst="line">
            <a:avLst/>
          </a:prstGeom>
          <a:noFill/>
          <a:ln w="28575">
            <a:solidFill>
              <a:schemeClr val="tx1"/>
            </a:solidFill>
            <a:round/>
            <a:headEnd/>
            <a:tailEnd type="stealth" w="med" len="med"/>
          </a:ln>
        </p:spPr>
        <p:txBody>
          <a:bodyPr/>
          <a:lstStyle/>
          <a:p>
            <a:endParaRPr lang="en-US"/>
          </a:p>
        </p:txBody>
      </p:sp>
      <p:sp>
        <p:nvSpPr>
          <p:cNvPr id="63" name="Line 68"/>
          <p:cNvSpPr>
            <a:spLocks noChangeShapeType="1"/>
          </p:cNvSpPr>
          <p:nvPr/>
        </p:nvSpPr>
        <p:spPr bwMode="auto">
          <a:xfrm flipV="1">
            <a:off x="3611563" y="3849688"/>
            <a:ext cx="311150" cy="968375"/>
          </a:xfrm>
          <a:prstGeom prst="line">
            <a:avLst/>
          </a:prstGeom>
          <a:noFill/>
          <a:ln w="28575">
            <a:solidFill>
              <a:schemeClr val="tx1"/>
            </a:solidFill>
            <a:round/>
            <a:headEnd/>
            <a:tailEnd type="stealth" w="med" len="med"/>
          </a:ln>
        </p:spPr>
        <p:txBody>
          <a:bodyPr/>
          <a:lstStyle/>
          <a:p>
            <a:endParaRPr lang="en-US"/>
          </a:p>
        </p:txBody>
      </p:sp>
      <p:sp>
        <p:nvSpPr>
          <p:cNvPr id="64" name="Line 70"/>
          <p:cNvSpPr>
            <a:spLocks noChangeShapeType="1"/>
          </p:cNvSpPr>
          <p:nvPr/>
        </p:nvSpPr>
        <p:spPr bwMode="auto">
          <a:xfrm flipV="1">
            <a:off x="4662488" y="4319588"/>
            <a:ext cx="1587" cy="517525"/>
          </a:xfrm>
          <a:prstGeom prst="line">
            <a:avLst/>
          </a:prstGeom>
          <a:noFill/>
          <a:ln w="28575">
            <a:solidFill>
              <a:schemeClr val="tx1"/>
            </a:solidFill>
            <a:round/>
            <a:headEnd/>
            <a:tailEnd type="stealth" w="med" len="med"/>
          </a:ln>
        </p:spPr>
        <p:txBody>
          <a:bodyPr/>
          <a:lstStyle/>
          <a:p>
            <a:endParaRPr lang="en-US"/>
          </a:p>
        </p:txBody>
      </p:sp>
      <p:sp>
        <p:nvSpPr>
          <p:cNvPr id="65" name="Freeform 71"/>
          <p:cNvSpPr>
            <a:spLocks/>
          </p:cNvSpPr>
          <p:nvPr/>
        </p:nvSpPr>
        <p:spPr bwMode="auto">
          <a:xfrm>
            <a:off x="3738563" y="3668713"/>
            <a:ext cx="87312" cy="52387"/>
          </a:xfrm>
          <a:custGeom>
            <a:avLst/>
            <a:gdLst/>
            <a:ahLst/>
            <a:cxnLst>
              <a:cxn ang="0">
                <a:pos x="495" y="0"/>
              </a:cxn>
              <a:cxn ang="0">
                <a:pos x="99" y="297"/>
              </a:cxn>
              <a:cxn ang="0">
                <a:pos x="0" y="0"/>
              </a:cxn>
              <a:cxn ang="0">
                <a:pos x="495" y="0"/>
              </a:cxn>
            </a:cxnLst>
            <a:rect l="0" t="0" r="r" b="b"/>
            <a:pathLst>
              <a:path w="495" h="297">
                <a:moveTo>
                  <a:pt x="495" y="0"/>
                </a:moveTo>
                <a:lnTo>
                  <a:pt x="99" y="297"/>
                </a:lnTo>
                <a:lnTo>
                  <a:pt x="0" y="0"/>
                </a:lnTo>
                <a:lnTo>
                  <a:pt x="495" y="0"/>
                </a:lnTo>
                <a:close/>
              </a:path>
            </a:pathLst>
          </a:custGeom>
          <a:solidFill>
            <a:srgbClr val="00FFFF"/>
          </a:solidFill>
          <a:ln w="12700">
            <a:solidFill>
              <a:schemeClr val="tx1"/>
            </a:solidFill>
            <a:prstDash val="solid"/>
            <a:round/>
            <a:headEnd/>
            <a:tailEnd/>
          </a:ln>
        </p:spPr>
        <p:txBody>
          <a:bodyPr/>
          <a:lstStyle/>
          <a:p>
            <a:endParaRPr lang="en-US"/>
          </a:p>
        </p:txBody>
      </p:sp>
      <p:sp>
        <p:nvSpPr>
          <p:cNvPr id="66" name="Line 72"/>
          <p:cNvSpPr>
            <a:spLocks noChangeShapeType="1"/>
          </p:cNvSpPr>
          <p:nvPr/>
        </p:nvSpPr>
        <p:spPr bwMode="auto">
          <a:xfrm flipV="1">
            <a:off x="3125788" y="3657600"/>
            <a:ext cx="684212" cy="244475"/>
          </a:xfrm>
          <a:prstGeom prst="line">
            <a:avLst/>
          </a:prstGeom>
          <a:noFill/>
          <a:ln w="28575">
            <a:solidFill>
              <a:schemeClr val="tx1"/>
            </a:solidFill>
            <a:round/>
            <a:headEnd/>
            <a:tailEnd type="stealth" w="med" len="med"/>
          </a:ln>
        </p:spPr>
        <p:txBody>
          <a:bodyPr/>
          <a:lstStyle/>
          <a:p>
            <a:endParaRPr lang="en-US"/>
          </a:p>
        </p:txBody>
      </p:sp>
      <p:sp>
        <p:nvSpPr>
          <p:cNvPr id="67" name="Line 74"/>
          <p:cNvSpPr>
            <a:spLocks noChangeShapeType="1"/>
          </p:cNvSpPr>
          <p:nvPr/>
        </p:nvSpPr>
        <p:spPr bwMode="auto">
          <a:xfrm flipH="1" flipV="1">
            <a:off x="4222750" y="3716338"/>
            <a:ext cx="303213" cy="303212"/>
          </a:xfrm>
          <a:prstGeom prst="line">
            <a:avLst/>
          </a:prstGeom>
          <a:noFill/>
          <a:ln w="28575">
            <a:solidFill>
              <a:schemeClr val="tx1"/>
            </a:solidFill>
            <a:round/>
            <a:headEnd/>
            <a:tailEnd type="stealth" w="med" len="med"/>
          </a:ln>
        </p:spPr>
        <p:txBody>
          <a:bodyPr/>
          <a:lstStyle/>
          <a:p>
            <a:endParaRPr lang="en-US"/>
          </a:p>
        </p:txBody>
      </p:sp>
      <p:sp>
        <p:nvSpPr>
          <p:cNvPr id="68" name="Line 76"/>
          <p:cNvSpPr>
            <a:spLocks noChangeShapeType="1"/>
          </p:cNvSpPr>
          <p:nvPr/>
        </p:nvSpPr>
        <p:spPr bwMode="auto">
          <a:xfrm flipH="1" flipV="1">
            <a:off x="2455863" y="3406775"/>
            <a:ext cx="552450" cy="495300"/>
          </a:xfrm>
          <a:prstGeom prst="line">
            <a:avLst/>
          </a:prstGeom>
          <a:noFill/>
          <a:ln w="28575">
            <a:solidFill>
              <a:schemeClr val="tx1"/>
            </a:solidFill>
            <a:round/>
            <a:headEnd/>
            <a:tailEnd type="stealth" w="med" len="med"/>
          </a:ln>
        </p:spPr>
        <p:txBody>
          <a:bodyPr/>
          <a:lstStyle/>
          <a:p>
            <a:endParaRPr lang="en-US"/>
          </a:p>
        </p:txBody>
      </p:sp>
      <p:sp>
        <p:nvSpPr>
          <p:cNvPr id="69" name="Line 78"/>
          <p:cNvSpPr>
            <a:spLocks noChangeShapeType="1"/>
          </p:cNvSpPr>
          <p:nvPr/>
        </p:nvSpPr>
        <p:spPr bwMode="auto">
          <a:xfrm flipV="1">
            <a:off x="1724025" y="3482975"/>
            <a:ext cx="420688" cy="419100"/>
          </a:xfrm>
          <a:prstGeom prst="line">
            <a:avLst/>
          </a:prstGeom>
          <a:noFill/>
          <a:ln w="28575">
            <a:solidFill>
              <a:schemeClr val="tx1"/>
            </a:solidFill>
            <a:round/>
            <a:headEnd/>
            <a:tailEnd type="stealth" w="med" len="med"/>
          </a:ln>
        </p:spPr>
        <p:txBody>
          <a:bodyPr/>
          <a:lstStyle/>
          <a:p>
            <a:endParaRPr lang="en-US"/>
          </a:p>
        </p:txBody>
      </p:sp>
      <p:sp>
        <p:nvSpPr>
          <p:cNvPr id="70" name="Line 80"/>
          <p:cNvSpPr>
            <a:spLocks noChangeShapeType="1"/>
          </p:cNvSpPr>
          <p:nvPr/>
        </p:nvSpPr>
        <p:spPr bwMode="auto">
          <a:xfrm flipH="1" flipV="1">
            <a:off x="3592513" y="2906713"/>
            <a:ext cx="350837" cy="528637"/>
          </a:xfrm>
          <a:prstGeom prst="line">
            <a:avLst/>
          </a:prstGeom>
          <a:noFill/>
          <a:ln w="28575">
            <a:solidFill>
              <a:schemeClr val="tx1"/>
            </a:solidFill>
            <a:round/>
            <a:headEnd/>
            <a:tailEnd type="stealth" w="med" len="med"/>
          </a:ln>
        </p:spPr>
        <p:txBody>
          <a:bodyPr/>
          <a:lstStyle/>
          <a:p>
            <a:endParaRPr lang="en-US"/>
          </a:p>
        </p:txBody>
      </p:sp>
      <p:sp>
        <p:nvSpPr>
          <p:cNvPr id="71" name="Line 82"/>
          <p:cNvSpPr>
            <a:spLocks noChangeShapeType="1"/>
          </p:cNvSpPr>
          <p:nvPr/>
        </p:nvSpPr>
        <p:spPr bwMode="auto">
          <a:xfrm flipV="1">
            <a:off x="2424113" y="2878138"/>
            <a:ext cx="757237" cy="323850"/>
          </a:xfrm>
          <a:prstGeom prst="line">
            <a:avLst/>
          </a:prstGeom>
          <a:noFill/>
          <a:ln w="28575">
            <a:solidFill>
              <a:schemeClr val="tx1"/>
            </a:solidFill>
            <a:round/>
            <a:headEnd/>
            <a:tailEnd type="stealth" w="med" len="med"/>
          </a:ln>
        </p:spPr>
        <p:txBody>
          <a:bodyPr/>
          <a:lstStyle/>
          <a:p>
            <a:endParaRPr lang="en-US"/>
          </a:p>
        </p:txBody>
      </p:sp>
      <p:sp>
        <p:nvSpPr>
          <p:cNvPr id="72" name="Line 84"/>
          <p:cNvSpPr>
            <a:spLocks noChangeShapeType="1"/>
          </p:cNvSpPr>
          <p:nvPr/>
        </p:nvSpPr>
        <p:spPr bwMode="auto">
          <a:xfrm flipH="1">
            <a:off x="1906588" y="4019550"/>
            <a:ext cx="985837" cy="1588"/>
          </a:xfrm>
          <a:prstGeom prst="line">
            <a:avLst/>
          </a:prstGeom>
          <a:noFill/>
          <a:ln w="28575">
            <a:solidFill>
              <a:schemeClr val="tx1"/>
            </a:solidFill>
            <a:round/>
            <a:headEnd/>
            <a:tailEnd type="stealth" w="med" len="med"/>
          </a:ln>
        </p:spPr>
        <p:txBody>
          <a:bodyPr/>
          <a:lstStyle/>
          <a:p>
            <a:endParaRPr lang="en-US"/>
          </a:p>
        </p:txBody>
      </p:sp>
      <p:sp>
        <p:nvSpPr>
          <p:cNvPr id="73" name="Line 86"/>
          <p:cNvSpPr>
            <a:spLocks noChangeShapeType="1"/>
          </p:cNvSpPr>
          <p:nvPr/>
        </p:nvSpPr>
        <p:spPr bwMode="auto">
          <a:xfrm>
            <a:off x="1643063" y="5654675"/>
            <a:ext cx="752475" cy="1588"/>
          </a:xfrm>
          <a:prstGeom prst="line">
            <a:avLst/>
          </a:prstGeom>
          <a:noFill/>
          <a:ln w="28575">
            <a:solidFill>
              <a:schemeClr val="tx1"/>
            </a:solidFill>
            <a:round/>
            <a:headEnd/>
            <a:tailEnd type="stealth" w="med" len="med"/>
          </a:ln>
        </p:spPr>
        <p:txBody>
          <a:bodyPr/>
          <a:lstStyle/>
          <a:p>
            <a:endParaRPr lang="en-US"/>
          </a:p>
        </p:txBody>
      </p:sp>
      <p:sp>
        <p:nvSpPr>
          <p:cNvPr id="74" name="Line 88"/>
          <p:cNvSpPr>
            <a:spLocks noChangeShapeType="1"/>
          </p:cNvSpPr>
          <p:nvPr/>
        </p:nvSpPr>
        <p:spPr bwMode="auto">
          <a:xfrm flipV="1">
            <a:off x="1938338" y="5795963"/>
            <a:ext cx="2041525" cy="792162"/>
          </a:xfrm>
          <a:prstGeom prst="line">
            <a:avLst/>
          </a:prstGeom>
          <a:noFill/>
          <a:ln w="28575">
            <a:solidFill>
              <a:schemeClr val="tx1"/>
            </a:solidFill>
            <a:round/>
            <a:headEnd/>
            <a:tailEnd type="stealth" w="med" len="med"/>
          </a:ln>
        </p:spPr>
        <p:txBody>
          <a:bodyPr/>
          <a:lstStyle/>
          <a:p>
            <a:endParaRPr lang="en-US"/>
          </a:p>
        </p:txBody>
      </p:sp>
      <p:sp>
        <p:nvSpPr>
          <p:cNvPr id="75" name="Line 90"/>
          <p:cNvSpPr>
            <a:spLocks noChangeShapeType="1"/>
          </p:cNvSpPr>
          <p:nvPr/>
        </p:nvSpPr>
        <p:spPr bwMode="auto">
          <a:xfrm flipH="1">
            <a:off x="3794125" y="4991100"/>
            <a:ext cx="633413" cy="1588"/>
          </a:xfrm>
          <a:prstGeom prst="line">
            <a:avLst/>
          </a:prstGeom>
          <a:noFill/>
          <a:ln w="28575">
            <a:solidFill>
              <a:schemeClr val="tx1"/>
            </a:solidFill>
            <a:round/>
            <a:headEnd/>
            <a:tailEnd type="stealth" w="med" len="med"/>
          </a:ln>
        </p:spPr>
        <p:txBody>
          <a:bodyPr/>
          <a:lstStyle/>
          <a:p>
            <a:endParaRPr lang="en-US"/>
          </a:p>
        </p:txBody>
      </p:sp>
      <p:sp>
        <p:nvSpPr>
          <p:cNvPr id="76" name="Line 92"/>
          <p:cNvSpPr>
            <a:spLocks noChangeShapeType="1"/>
          </p:cNvSpPr>
          <p:nvPr/>
        </p:nvSpPr>
        <p:spPr bwMode="auto">
          <a:xfrm flipH="1" flipV="1">
            <a:off x="3300413" y="4168775"/>
            <a:ext cx="1225550" cy="668338"/>
          </a:xfrm>
          <a:prstGeom prst="line">
            <a:avLst/>
          </a:prstGeom>
          <a:noFill/>
          <a:ln w="28575">
            <a:solidFill>
              <a:schemeClr val="tx1"/>
            </a:solidFill>
            <a:round/>
            <a:headEnd/>
            <a:tailEnd type="stealth" w="med" len="med"/>
          </a:ln>
        </p:spPr>
        <p:txBody>
          <a:bodyPr/>
          <a:lstStyle/>
          <a:p>
            <a:endParaRPr lang="en-US"/>
          </a:p>
        </p:txBody>
      </p:sp>
      <p:sp>
        <p:nvSpPr>
          <p:cNvPr id="77" name="Line 94"/>
          <p:cNvSpPr>
            <a:spLocks noChangeShapeType="1"/>
          </p:cNvSpPr>
          <p:nvPr/>
        </p:nvSpPr>
        <p:spPr bwMode="auto">
          <a:xfrm flipH="1" flipV="1">
            <a:off x="2489200" y="3328988"/>
            <a:ext cx="1336675" cy="223837"/>
          </a:xfrm>
          <a:prstGeom prst="line">
            <a:avLst/>
          </a:prstGeom>
          <a:noFill/>
          <a:ln w="28575">
            <a:solidFill>
              <a:schemeClr val="tx1"/>
            </a:solidFill>
            <a:round/>
            <a:headEnd/>
            <a:tailEnd type="stealth" w="med" len="med"/>
          </a:ln>
        </p:spPr>
        <p:txBody>
          <a:bodyPr/>
          <a:lstStyle/>
          <a:p>
            <a:endParaRPr lang="en-US"/>
          </a:p>
        </p:txBody>
      </p:sp>
      <p:sp>
        <p:nvSpPr>
          <p:cNvPr id="78" name="Line 96"/>
          <p:cNvSpPr>
            <a:spLocks noChangeShapeType="1"/>
          </p:cNvSpPr>
          <p:nvPr/>
        </p:nvSpPr>
        <p:spPr bwMode="auto">
          <a:xfrm flipH="1" flipV="1">
            <a:off x="2338388" y="3519488"/>
            <a:ext cx="220662" cy="1219200"/>
          </a:xfrm>
          <a:prstGeom prst="line">
            <a:avLst/>
          </a:prstGeom>
          <a:noFill/>
          <a:ln w="28575">
            <a:solidFill>
              <a:schemeClr val="tx1"/>
            </a:solidFill>
            <a:round/>
            <a:headEnd/>
            <a:tailEnd type="stealth" w="med" len="med"/>
          </a:ln>
        </p:spPr>
        <p:txBody>
          <a:bodyPr/>
          <a:lstStyle/>
          <a:p>
            <a:endParaRPr lang="en-US"/>
          </a:p>
        </p:txBody>
      </p:sp>
      <p:sp>
        <p:nvSpPr>
          <p:cNvPr id="79" name="Line 98"/>
          <p:cNvSpPr>
            <a:spLocks noChangeShapeType="1"/>
          </p:cNvSpPr>
          <p:nvPr/>
        </p:nvSpPr>
        <p:spPr bwMode="auto">
          <a:xfrm flipV="1">
            <a:off x="1841500" y="3589338"/>
            <a:ext cx="1919288" cy="374650"/>
          </a:xfrm>
          <a:prstGeom prst="line">
            <a:avLst/>
          </a:prstGeom>
          <a:noFill/>
          <a:ln w="28575">
            <a:solidFill>
              <a:schemeClr val="tx1"/>
            </a:solidFill>
            <a:round/>
            <a:headEnd/>
            <a:tailEnd type="stealth" w="med" len="med"/>
          </a:ln>
        </p:spPr>
        <p:txBody>
          <a:bodyPr/>
          <a:lstStyle/>
          <a:p>
            <a:endParaRPr lang="en-US"/>
          </a:p>
        </p:txBody>
      </p:sp>
      <p:sp>
        <p:nvSpPr>
          <p:cNvPr id="80" name="Line 100"/>
          <p:cNvSpPr>
            <a:spLocks noChangeShapeType="1"/>
          </p:cNvSpPr>
          <p:nvPr/>
        </p:nvSpPr>
        <p:spPr bwMode="auto">
          <a:xfrm flipH="1">
            <a:off x="2873375" y="5070475"/>
            <a:ext cx="1573213" cy="561975"/>
          </a:xfrm>
          <a:prstGeom prst="line">
            <a:avLst/>
          </a:prstGeom>
          <a:noFill/>
          <a:ln w="28575">
            <a:solidFill>
              <a:schemeClr val="tx1"/>
            </a:solidFill>
            <a:round/>
            <a:headEnd/>
            <a:tailEnd type="stealth" w="med" len="med"/>
          </a:ln>
        </p:spPr>
        <p:txBody>
          <a:bodyPr/>
          <a:lstStyle/>
          <a:p>
            <a:endParaRPr lang="en-US"/>
          </a:p>
        </p:txBody>
      </p:sp>
      <p:sp>
        <p:nvSpPr>
          <p:cNvPr id="81" name="Rectangle 101"/>
          <p:cNvSpPr txBox="1">
            <a:spLocks noChangeArrowheads="1"/>
          </p:cNvSpPr>
          <p:nvPr/>
        </p:nvSpPr>
        <p:spPr>
          <a:xfrm>
            <a:off x="5029200" y="2743200"/>
            <a:ext cx="4114800" cy="30480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mn-lt"/>
                <a:ea typeface="+mn-ea"/>
                <a:cs typeface="+mn-cs"/>
              </a:rPr>
              <a:t>? Query(1, 10) –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Yes</a:t>
            </a:r>
          </a:p>
          <a:p>
            <a:pPr marL="1143000" marR="0" lvl="2" indent="-22860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mn-lt"/>
                <a:ea typeface="+mn-ea"/>
                <a:cs typeface="+mn-cs"/>
              </a:rPr>
              <a:t>? Query(3, 9)</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 No</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2"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25</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Reachability Query: </a:t>
            </a:r>
            <a:br>
              <a:rPr lang="en-US" b="1" dirty="0" smtClean="0"/>
            </a:br>
            <a:r>
              <a:rPr lang="en-US" b="1" dirty="0" smtClean="0"/>
              <a:t>Online Graph Querying</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2" name="Freeform 4"/>
          <p:cNvSpPr>
            <a:spLocks/>
          </p:cNvSpPr>
          <p:nvPr/>
        </p:nvSpPr>
        <p:spPr bwMode="auto">
          <a:xfrm>
            <a:off x="1284287" y="5745163"/>
            <a:ext cx="350838" cy="350837"/>
          </a:xfrm>
          <a:custGeom>
            <a:avLst/>
            <a:gdLst/>
            <a:ahLst/>
            <a:cxnLst>
              <a:cxn ang="0">
                <a:pos x="893" y="1982"/>
              </a:cxn>
              <a:cxn ang="0">
                <a:pos x="699" y="1943"/>
              </a:cxn>
              <a:cxn ang="0">
                <a:pos x="521" y="1868"/>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4"/>
                </a:lnTo>
                <a:lnTo>
                  <a:pt x="1982" y="893"/>
                </a:lnTo>
                <a:lnTo>
                  <a:pt x="1988" y="994"/>
                </a:lnTo>
                <a:lnTo>
                  <a:pt x="1982" y="1095"/>
                </a:lnTo>
                <a:lnTo>
                  <a:pt x="1968" y="1194"/>
                </a:lnTo>
                <a:lnTo>
                  <a:pt x="1943" y="1289"/>
                </a:lnTo>
                <a:lnTo>
                  <a:pt x="1909" y="1381"/>
                </a:lnTo>
                <a:lnTo>
                  <a:pt x="1868" y="1467"/>
                </a:lnTo>
                <a:lnTo>
                  <a:pt x="1818" y="1550"/>
                </a:lnTo>
                <a:lnTo>
                  <a:pt x="1760" y="1626"/>
                </a:lnTo>
                <a:lnTo>
                  <a:pt x="1697" y="1697"/>
                </a:lnTo>
                <a:lnTo>
                  <a:pt x="1626" y="1760"/>
                </a:lnTo>
                <a:lnTo>
                  <a:pt x="1550" y="1818"/>
                </a:lnTo>
                <a:lnTo>
                  <a:pt x="1467" y="1868"/>
                </a:lnTo>
                <a:lnTo>
                  <a:pt x="1381" y="1909"/>
                </a:lnTo>
                <a:lnTo>
                  <a:pt x="1289" y="1943"/>
                </a:lnTo>
                <a:lnTo>
                  <a:pt x="1194" y="1968"/>
                </a:lnTo>
                <a:lnTo>
                  <a:pt x="1095" y="1982"/>
                </a:lnTo>
                <a:lnTo>
                  <a:pt x="994" y="1988"/>
                </a:lnTo>
              </a:path>
            </a:pathLst>
          </a:custGeom>
          <a:solidFill>
            <a:srgbClr val="FFFF00"/>
          </a:solidFill>
          <a:ln w="12700">
            <a:solidFill>
              <a:schemeClr val="tx1"/>
            </a:solidFill>
            <a:prstDash val="solid"/>
            <a:round/>
            <a:headEnd/>
            <a:tailEnd/>
          </a:ln>
        </p:spPr>
        <p:txBody>
          <a:bodyPr/>
          <a:lstStyle/>
          <a:p>
            <a:endParaRPr lang="en-US"/>
          </a:p>
        </p:txBody>
      </p:sp>
      <p:sp>
        <p:nvSpPr>
          <p:cNvPr id="13" name="Freeform 5"/>
          <p:cNvSpPr>
            <a:spLocks/>
          </p:cNvSpPr>
          <p:nvPr/>
        </p:nvSpPr>
        <p:spPr bwMode="auto">
          <a:xfrm>
            <a:off x="2867025" y="5745163"/>
            <a:ext cx="349250" cy="350837"/>
          </a:xfrm>
          <a:custGeom>
            <a:avLst/>
            <a:gdLst/>
            <a:ahLst/>
            <a:cxnLst>
              <a:cxn ang="0">
                <a:pos x="892" y="1982"/>
              </a:cxn>
              <a:cxn ang="0">
                <a:pos x="698" y="1943"/>
              </a:cxn>
              <a:cxn ang="0">
                <a:pos x="520" y="1868"/>
              </a:cxn>
              <a:cxn ang="0">
                <a:pos x="361" y="1760"/>
              </a:cxn>
              <a:cxn ang="0">
                <a:pos x="227" y="1626"/>
              </a:cxn>
              <a:cxn ang="0">
                <a:pos x="119" y="1467"/>
              </a:cxn>
              <a:cxn ang="0">
                <a:pos x="44" y="1289"/>
              </a:cxn>
              <a:cxn ang="0">
                <a:pos x="5" y="1095"/>
              </a:cxn>
              <a:cxn ang="0">
                <a:pos x="5" y="893"/>
              </a:cxn>
              <a:cxn ang="0">
                <a:pos x="44" y="699"/>
              </a:cxn>
              <a:cxn ang="0">
                <a:pos x="119" y="521"/>
              </a:cxn>
              <a:cxn ang="0">
                <a:pos x="227" y="362"/>
              </a:cxn>
              <a:cxn ang="0">
                <a:pos x="361" y="228"/>
              </a:cxn>
              <a:cxn ang="0">
                <a:pos x="520" y="120"/>
              </a:cxn>
              <a:cxn ang="0">
                <a:pos x="698" y="45"/>
              </a:cxn>
              <a:cxn ang="0">
                <a:pos x="892" y="5"/>
              </a:cxn>
              <a:cxn ang="0">
                <a:pos x="1094" y="5"/>
              </a:cxn>
              <a:cxn ang="0">
                <a:pos x="1288"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8" y="1943"/>
              </a:cxn>
              <a:cxn ang="0">
                <a:pos x="1094" y="1982"/>
              </a:cxn>
            </a:cxnLst>
            <a:rect l="0" t="0" r="r" b="b"/>
            <a:pathLst>
              <a:path w="1987" h="1988">
                <a:moveTo>
                  <a:pt x="993" y="1988"/>
                </a:moveTo>
                <a:lnTo>
                  <a:pt x="892" y="1982"/>
                </a:lnTo>
                <a:lnTo>
                  <a:pt x="793" y="1968"/>
                </a:lnTo>
                <a:lnTo>
                  <a:pt x="698" y="1943"/>
                </a:lnTo>
                <a:lnTo>
                  <a:pt x="606" y="1909"/>
                </a:lnTo>
                <a:lnTo>
                  <a:pt x="520" y="1868"/>
                </a:lnTo>
                <a:lnTo>
                  <a:pt x="437" y="1818"/>
                </a:lnTo>
                <a:lnTo>
                  <a:pt x="361" y="1760"/>
                </a:lnTo>
                <a:lnTo>
                  <a:pt x="290" y="1697"/>
                </a:lnTo>
                <a:lnTo>
                  <a:pt x="227" y="1626"/>
                </a:lnTo>
                <a:lnTo>
                  <a:pt x="170" y="1550"/>
                </a:lnTo>
                <a:lnTo>
                  <a:pt x="119" y="1467"/>
                </a:lnTo>
                <a:lnTo>
                  <a:pt x="78" y="1381"/>
                </a:lnTo>
                <a:lnTo>
                  <a:pt x="44" y="1289"/>
                </a:lnTo>
                <a:lnTo>
                  <a:pt x="19" y="1194"/>
                </a:lnTo>
                <a:lnTo>
                  <a:pt x="5" y="1095"/>
                </a:lnTo>
                <a:lnTo>
                  <a:pt x="0" y="994"/>
                </a:lnTo>
                <a:lnTo>
                  <a:pt x="5" y="893"/>
                </a:lnTo>
                <a:lnTo>
                  <a:pt x="19" y="794"/>
                </a:lnTo>
                <a:lnTo>
                  <a:pt x="44" y="699"/>
                </a:lnTo>
                <a:lnTo>
                  <a:pt x="78" y="607"/>
                </a:lnTo>
                <a:lnTo>
                  <a:pt x="119" y="521"/>
                </a:lnTo>
                <a:lnTo>
                  <a:pt x="170" y="438"/>
                </a:lnTo>
                <a:lnTo>
                  <a:pt x="227" y="362"/>
                </a:lnTo>
                <a:lnTo>
                  <a:pt x="290" y="291"/>
                </a:lnTo>
                <a:lnTo>
                  <a:pt x="361" y="228"/>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8" y="1943"/>
                </a:lnTo>
                <a:lnTo>
                  <a:pt x="1193" y="1968"/>
                </a:lnTo>
                <a:lnTo>
                  <a:pt x="1094" y="1982"/>
                </a:lnTo>
                <a:lnTo>
                  <a:pt x="993" y="1988"/>
                </a:lnTo>
              </a:path>
            </a:pathLst>
          </a:custGeom>
          <a:solidFill>
            <a:srgbClr val="00FFFF"/>
          </a:solidFill>
          <a:ln w="12700">
            <a:solidFill>
              <a:schemeClr val="tx1"/>
            </a:solidFill>
            <a:prstDash val="solid"/>
            <a:round/>
            <a:headEnd/>
            <a:tailEnd/>
          </a:ln>
        </p:spPr>
        <p:txBody>
          <a:bodyPr/>
          <a:lstStyle/>
          <a:p>
            <a:endParaRPr lang="en-US"/>
          </a:p>
        </p:txBody>
      </p:sp>
      <p:sp>
        <p:nvSpPr>
          <p:cNvPr id="14" name="Rectangle 7"/>
          <p:cNvSpPr>
            <a:spLocks noChangeArrowheads="1"/>
          </p:cNvSpPr>
          <p:nvPr/>
        </p:nvSpPr>
        <p:spPr bwMode="auto">
          <a:xfrm>
            <a:off x="1414462" y="5834063"/>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a:t>
            </a:r>
            <a:endParaRPr lang="en-US">
              <a:latin typeface="Tahoma" pitchFamily="34" charset="0"/>
              <a:ea typeface="宋体" pitchFamily="2" charset="-122"/>
            </a:endParaRPr>
          </a:p>
        </p:txBody>
      </p:sp>
      <p:sp>
        <p:nvSpPr>
          <p:cNvPr id="15" name="Rectangle 8"/>
          <p:cNvSpPr>
            <a:spLocks noChangeArrowheads="1"/>
          </p:cNvSpPr>
          <p:nvPr/>
        </p:nvSpPr>
        <p:spPr bwMode="auto">
          <a:xfrm>
            <a:off x="2995612" y="583406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2</a:t>
            </a:r>
            <a:endParaRPr lang="en-US">
              <a:latin typeface="Tahoma" pitchFamily="34" charset="0"/>
              <a:ea typeface="宋体" pitchFamily="2" charset="-122"/>
            </a:endParaRPr>
          </a:p>
        </p:txBody>
      </p:sp>
      <p:sp>
        <p:nvSpPr>
          <p:cNvPr id="16" name="Freeform 9"/>
          <p:cNvSpPr>
            <a:spLocks/>
          </p:cNvSpPr>
          <p:nvPr/>
        </p:nvSpPr>
        <p:spPr bwMode="auto">
          <a:xfrm>
            <a:off x="990600" y="4862513"/>
            <a:ext cx="350837" cy="350837"/>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9" y="45"/>
              </a:cxn>
              <a:cxn ang="0">
                <a:pos x="893" y="6"/>
              </a:cxn>
              <a:cxn ang="0">
                <a:pos x="1095" y="6"/>
              </a:cxn>
              <a:cxn ang="0">
                <a:pos x="1289" y="45"/>
              </a:cxn>
              <a:cxn ang="0">
                <a:pos x="1467" y="120"/>
              </a:cxn>
              <a:cxn ang="0">
                <a:pos x="1626" y="228"/>
              </a:cxn>
              <a:cxn ang="0">
                <a:pos x="1760" y="362"/>
              </a:cxn>
              <a:cxn ang="0">
                <a:pos x="1867" y="521"/>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9" y="45"/>
                </a:lnTo>
                <a:lnTo>
                  <a:pt x="793" y="20"/>
                </a:lnTo>
                <a:lnTo>
                  <a:pt x="893" y="6"/>
                </a:lnTo>
                <a:lnTo>
                  <a:pt x="994" y="0"/>
                </a:lnTo>
                <a:lnTo>
                  <a:pt x="1095" y="6"/>
                </a:lnTo>
                <a:lnTo>
                  <a:pt x="1194" y="20"/>
                </a:lnTo>
                <a:lnTo>
                  <a:pt x="1289" y="45"/>
                </a:lnTo>
                <a:lnTo>
                  <a:pt x="1380" y="79"/>
                </a:lnTo>
                <a:lnTo>
                  <a:pt x="1467" y="120"/>
                </a:lnTo>
                <a:lnTo>
                  <a:pt x="1549" y="170"/>
                </a:lnTo>
                <a:lnTo>
                  <a:pt x="1626" y="228"/>
                </a:lnTo>
                <a:lnTo>
                  <a:pt x="1696" y="291"/>
                </a:lnTo>
                <a:lnTo>
                  <a:pt x="1760" y="362"/>
                </a:lnTo>
                <a:lnTo>
                  <a:pt x="1817" y="438"/>
                </a:lnTo>
                <a:lnTo>
                  <a:pt x="1867" y="521"/>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10"/>
                </a:lnTo>
                <a:lnTo>
                  <a:pt x="1289" y="1943"/>
                </a:lnTo>
                <a:lnTo>
                  <a:pt x="1194" y="1968"/>
                </a:lnTo>
                <a:lnTo>
                  <a:pt x="1095" y="1982"/>
                </a:lnTo>
                <a:lnTo>
                  <a:pt x="994" y="1988"/>
                </a:lnTo>
              </a:path>
            </a:pathLst>
          </a:custGeom>
          <a:solidFill>
            <a:srgbClr val="FFFF00"/>
          </a:solidFill>
          <a:ln w="12700">
            <a:solidFill>
              <a:schemeClr val="tx1"/>
            </a:solidFill>
            <a:prstDash val="solid"/>
            <a:round/>
            <a:headEnd/>
            <a:tailEnd/>
          </a:ln>
        </p:spPr>
        <p:txBody>
          <a:bodyPr/>
          <a:lstStyle/>
          <a:p>
            <a:endParaRPr lang="en-US"/>
          </a:p>
        </p:txBody>
      </p:sp>
      <p:sp>
        <p:nvSpPr>
          <p:cNvPr id="17" name="Rectangle 10"/>
          <p:cNvSpPr>
            <a:spLocks noChangeArrowheads="1"/>
          </p:cNvSpPr>
          <p:nvPr/>
        </p:nvSpPr>
        <p:spPr bwMode="auto">
          <a:xfrm>
            <a:off x="1117600" y="4953000"/>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3</a:t>
            </a:r>
            <a:endParaRPr lang="en-US">
              <a:latin typeface="Tahoma" pitchFamily="34" charset="0"/>
              <a:ea typeface="宋体" pitchFamily="2" charset="-122"/>
            </a:endParaRPr>
          </a:p>
        </p:txBody>
      </p:sp>
      <p:sp>
        <p:nvSpPr>
          <p:cNvPr id="18" name="Freeform 11"/>
          <p:cNvSpPr>
            <a:spLocks/>
          </p:cNvSpPr>
          <p:nvPr/>
        </p:nvSpPr>
        <p:spPr bwMode="auto">
          <a:xfrm>
            <a:off x="2130425" y="4862513"/>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8" y="45"/>
              </a:cxn>
              <a:cxn ang="0">
                <a:pos x="892" y="6"/>
              </a:cxn>
              <a:cxn ang="0">
                <a:pos x="1095" y="6"/>
              </a:cxn>
              <a:cxn ang="0">
                <a:pos x="1289"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8" y="45"/>
                </a:lnTo>
                <a:lnTo>
                  <a:pt x="793" y="20"/>
                </a:lnTo>
                <a:lnTo>
                  <a:pt x="892" y="6"/>
                </a:lnTo>
                <a:lnTo>
                  <a:pt x="993" y="0"/>
                </a:lnTo>
                <a:lnTo>
                  <a:pt x="1095" y="6"/>
                </a:lnTo>
                <a:lnTo>
                  <a:pt x="1194" y="20"/>
                </a:lnTo>
                <a:lnTo>
                  <a:pt x="1289" y="45"/>
                </a:lnTo>
                <a:lnTo>
                  <a:pt x="1380" y="79"/>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10"/>
                </a:lnTo>
                <a:lnTo>
                  <a:pt x="1289" y="1943"/>
                </a:lnTo>
                <a:lnTo>
                  <a:pt x="1194" y="1968"/>
                </a:lnTo>
                <a:lnTo>
                  <a:pt x="1095" y="1982"/>
                </a:lnTo>
                <a:lnTo>
                  <a:pt x="993" y="1988"/>
                </a:lnTo>
              </a:path>
            </a:pathLst>
          </a:custGeom>
          <a:solidFill>
            <a:srgbClr val="FFFF00"/>
          </a:solidFill>
          <a:ln w="12700">
            <a:solidFill>
              <a:schemeClr val="tx1"/>
            </a:solidFill>
            <a:prstDash val="solid"/>
            <a:round/>
            <a:headEnd/>
            <a:tailEnd/>
          </a:ln>
        </p:spPr>
        <p:txBody>
          <a:bodyPr/>
          <a:lstStyle/>
          <a:p>
            <a:endParaRPr lang="en-US"/>
          </a:p>
        </p:txBody>
      </p:sp>
      <p:sp>
        <p:nvSpPr>
          <p:cNvPr id="19" name="Rectangle 12"/>
          <p:cNvSpPr>
            <a:spLocks noChangeArrowheads="1"/>
          </p:cNvSpPr>
          <p:nvPr/>
        </p:nvSpPr>
        <p:spPr bwMode="auto">
          <a:xfrm>
            <a:off x="2260600" y="4953000"/>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4</a:t>
            </a:r>
            <a:endParaRPr lang="en-US">
              <a:latin typeface="Tahoma" pitchFamily="34" charset="0"/>
              <a:ea typeface="宋体" pitchFamily="2" charset="-122"/>
            </a:endParaRPr>
          </a:p>
        </p:txBody>
      </p:sp>
      <p:sp>
        <p:nvSpPr>
          <p:cNvPr id="20" name="Freeform 13"/>
          <p:cNvSpPr>
            <a:spLocks/>
          </p:cNvSpPr>
          <p:nvPr/>
        </p:nvSpPr>
        <p:spPr bwMode="auto">
          <a:xfrm>
            <a:off x="990600" y="4164013"/>
            <a:ext cx="350837" cy="350837"/>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7" y="520"/>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9" y="45"/>
                </a:lnTo>
                <a:lnTo>
                  <a:pt x="793" y="20"/>
                </a:lnTo>
                <a:lnTo>
                  <a:pt x="893" y="5"/>
                </a:lnTo>
                <a:lnTo>
                  <a:pt x="994" y="0"/>
                </a:lnTo>
                <a:lnTo>
                  <a:pt x="1095" y="5"/>
                </a:lnTo>
                <a:lnTo>
                  <a:pt x="1194" y="20"/>
                </a:lnTo>
                <a:lnTo>
                  <a:pt x="1289" y="45"/>
                </a:lnTo>
                <a:lnTo>
                  <a:pt x="1380" y="78"/>
                </a:lnTo>
                <a:lnTo>
                  <a:pt x="1467" y="120"/>
                </a:lnTo>
                <a:lnTo>
                  <a:pt x="1549" y="170"/>
                </a:lnTo>
                <a:lnTo>
                  <a:pt x="1626" y="227"/>
                </a:lnTo>
                <a:lnTo>
                  <a:pt x="1696" y="291"/>
                </a:lnTo>
                <a:lnTo>
                  <a:pt x="1760" y="362"/>
                </a:lnTo>
                <a:lnTo>
                  <a:pt x="1817" y="438"/>
                </a:lnTo>
                <a:lnTo>
                  <a:pt x="1867" y="520"/>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09"/>
                </a:lnTo>
                <a:lnTo>
                  <a:pt x="1289" y="1943"/>
                </a:lnTo>
                <a:lnTo>
                  <a:pt x="1194" y="1968"/>
                </a:lnTo>
                <a:lnTo>
                  <a:pt x="1095" y="1982"/>
                </a:lnTo>
                <a:lnTo>
                  <a:pt x="994" y="1988"/>
                </a:lnTo>
              </a:path>
            </a:pathLst>
          </a:custGeom>
          <a:solidFill>
            <a:srgbClr val="00FFFF"/>
          </a:solidFill>
          <a:ln w="12700">
            <a:solidFill>
              <a:schemeClr val="tx1"/>
            </a:solidFill>
            <a:prstDash val="solid"/>
            <a:round/>
            <a:headEnd/>
            <a:tailEnd/>
          </a:ln>
        </p:spPr>
        <p:txBody>
          <a:bodyPr/>
          <a:lstStyle/>
          <a:p>
            <a:endParaRPr lang="en-US"/>
          </a:p>
        </p:txBody>
      </p:sp>
      <p:sp>
        <p:nvSpPr>
          <p:cNvPr id="21" name="Rectangle 14"/>
          <p:cNvSpPr>
            <a:spLocks noChangeArrowheads="1"/>
          </p:cNvSpPr>
          <p:nvPr/>
        </p:nvSpPr>
        <p:spPr bwMode="auto">
          <a:xfrm>
            <a:off x="1117600" y="425291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6</a:t>
            </a:r>
            <a:endParaRPr lang="en-US">
              <a:latin typeface="Tahoma" pitchFamily="34" charset="0"/>
              <a:ea typeface="宋体" pitchFamily="2" charset="-122"/>
            </a:endParaRPr>
          </a:p>
        </p:txBody>
      </p:sp>
      <p:sp>
        <p:nvSpPr>
          <p:cNvPr id="22" name="Freeform 15"/>
          <p:cNvSpPr>
            <a:spLocks/>
          </p:cNvSpPr>
          <p:nvPr/>
        </p:nvSpPr>
        <p:spPr bwMode="auto">
          <a:xfrm>
            <a:off x="2130425" y="4164013"/>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8" y="45"/>
              </a:cxn>
              <a:cxn ang="0">
                <a:pos x="892" y="5"/>
              </a:cxn>
              <a:cxn ang="0">
                <a:pos x="1095" y="5"/>
              </a:cxn>
              <a:cxn ang="0">
                <a:pos x="1289"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8" y="45"/>
                </a:lnTo>
                <a:lnTo>
                  <a:pt x="793" y="20"/>
                </a:lnTo>
                <a:lnTo>
                  <a:pt x="892" y="5"/>
                </a:lnTo>
                <a:lnTo>
                  <a:pt x="993" y="0"/>
                </a:lnTo>
                <a:lnTo>
                  <a:pt x="1095" y="5"/>
                </a:lnTo>
                <a:lnTo>
                  <a:pt x="1194" y="20"/>
                </a:lnTo>
                <a:lnTo>
                  <a:pt x="1289"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9" y="1943"/>
                </a:lnTo>
                <a:lnTo>
                  <a:pt x="1194" y="1968"/>
                </a:lnTo>
                <a:lnTo>
                  <a:pt x="1095" y="1982"/>
                </a:lnTo>
                <a:lnTo>
                  <a:pt x="993" y="1988"/>
                </a:lnTo>
              </a:path>
            </a:pathLst>
          </a:custGeom>
          <a:solidFill>
            <a:srgbClr val="FFFF00"/>
          </a:solidFill>
          <a:ln w="12700">
            <a:solidFill>
              <a:schemeClr val="tx1"/>
            </a:solidFill>
            <a:prstDash val="solid"/>
            <a:round/>
            <a:headEnd/>
            <a:tailEnd/>
          </a:ln>
        </p:spPr>
        <p:txBody>
          <a:bodyPr/>
          <a:lstStyle/>
          <a:p>
            <a:endParaRPr lang="en-US"/>
          </a:p>
        </p:txBody>
      </p:sp>
      <p:sp>
        <p:nvSpPr>
          <p:cNvPr id="23" name="Rectangle 16"/>
          <p:cNvSpPr>
            <a:spLocks noChangeArrowheads="1"/>
          </p:cNvSpPr>
          <p:nvPr/>
        </p:nvSpPr>
        <p:spPr bwMode="auto">
          <a:xfrm>
            <a:off x="2260600" y="4252913"/>
            <a:ext cx="84960" cy="200055"/>
          </a:xfrm>
          <a:prstGeom prst="rect">
            <a:avLst/>
          </a:prstGeom>
          <a:no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7</a:t>
            </a:r>
            <a:endParaRPr lang="en-US" dirty="0">
              <a:latin typeface="Tahoma" pitchFamily="34" charset="0"/>
              <a:ea typeface="宋体" pitchFamily="2" charset="-122"/>
            </a:endParaRPr>
          </a:p>
        </p:txBody>
      </p:sp>
      <p:sp>
        <p:nvSpPr>
          <p:cNvPr id="24" name="Freeform 17"/>
          <p:cNvSpPr>
            <a:spLocks/>
          </p:cNvSpPr>
          <p:nvPr/>
        </p:nvSpPr>
        <p:spPr bwMode="auto">
          <a:xfrm>
            <a:off x="3013075" y="4171950"/>
            <a:ext cx="350837" cy="350838"/>
          </a:xfrm>
          <a:custGeom>
            <a:avLst/>
            <a:gdLst/>
            <a:ahLst/>
            <a:cxnLst>
              <a:cxn ang="0">
                <a:pos x="892" y="1982"/>
              </a:cxn>
              <a:cxn ang="0">
                <a:pos x="698" y="1943"/>
              </a:cxn>
              <a:cxn ang="0">
                <a:pos x="520" y="1867"/>
              </a:cxn>
              <a:cxn ang="0">
                <a:pos x="361" y="1760"/>
              </a:cxn>
              <a:cxn ang="0">
                <a:pos x="227" y="1626"/>
              </a:cxn>
              <a:cxn ang="0">
                <a:pos x="120" y="1467"/>
              </a:cxn>
              <a:cxn ang="0">
                <a:pos x="45" y="1289"/>
              </a:cxn>
              <a:cxn ang="0">
                <a:pos x="5" y="1095"/>
              </a:cxn>
              <a:cxn ang="0">
                <a:pos x="5" y="893"/>
              </a:cxn>
              <a:cxn ang="0">
                <a:pos x="45" y="699"/>
              </a:cxn>
              <a:cxn ang="0">
                <a:pos x="120" y="520"/>
              </a:cxn>
              <a:cxn ang="0">
                <a:pos x="227" y="362"/>
              </a:cxn>
              <a:cxn ang="0">
                <a:pos x="361" y="227"/>
              </a:cxn>
              <a:cxn ang="0">
                <a:pos x="520" y="120"/>
              </a:cxn>
              <a:cxn ang="0">
                <a:pos x="698" y="45"/>
              </a:cxn>
              <a:cxn ang="0">
                <a:pos x="892" y="5"/>
              </a:cxn>
              <a:cxn ang="0">
                <a:pos x="1095" y="5"/>
              </a:cxn>
              <a:cxn ang="0">
                <a:pos x="1288"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7"/>
              </a:cxn>
              <a:cxn ang="0">
                <a:pos x="1288" y="1943"/>
              </a:cxn>
              <a:cxn ang="0">
                <a:pos x="1095" y="1982"/>
              </a:cxn>
            </a:cxnLst>
            <a:rect l="0" t="0" r="r" b="b"/>
            <a:pathLst>
              <a:path w="1987" h="1987">
                <a:moveTo>
                  <a:pt x="993" y="1987"/>
                </a:moveTo>
                <a:lnTo>
                  <a:pt x="892" y="1982"/>
                </a:lnTo>
                <a:lnTo>
                  <a:pt x="793" y="1968"/>
                </a:lnTo>
                <a:lnTo>
                  <a:pt x="698" y="1943"/>
                </a:lnTo>
                <a:lnTo>
                  <a:pt x="607" y="1909"/>
                </a:lnTo>
                <a:lnTo>
                  <a:pt x="520" y="1867"/>
                </a:lnTo>
                <a:lnTo>
                  <a:pt x="438" y="1817"/>
                </a:lnTo>
                <a:lnTo>
                  <a:pt x="361" y="1760"/>
                </a:lnTo>
                <a:lnTo>
                  <a:pt x="291" y="1696"/>
                </a:lnTo>
                <a:lnTo>
                  <a:pt x="227" y="1626"/>
                </a:lnTo>
                <a:lnTo>
                  <a:pt x="170" y="1549"/>
                </a:lnTo>
                <a:lnTo>
                  <a:pt x="120" y="1467"/>
                </a:lnTo>
                <a:lnTo>
                  <a:pt x="78" y="1381"/>
                </a:lnTo>
                <a:lnTo>
                  <a:pt x="45" y="1289"/>
                </a:lnTo>
                <a:lnTo>
                  <a:pt x="19" y="1194"/>
                </a:lnTo>
                <a:lnTo>
                  <a:pt x="5" y="1095"/>
                </a:lnTo>
                <a:lnTo>
                  <a:pt x="0" y="994"/>
                </a:lnTo>
                <a:lnTo>
                  <a:pt x="5" y="893"/>
                </a:lnTo>
                <a:lnTo>
                  <a:pt x="19" y="794"/>
                </a:lnTo>
                <a:lnTo>
                  <a:pt x="45" y="699"/>
                </a:lnTo>
                <a:lnTo>
                  <a:pt x="78" y="607"/>
                </a:lnTo>
                <a:lnTo>
                  <a:pt x="120" y="520"/>
                </a:lnTo>
                <a:lnTo>
                  <a:pt x="170" y="438"/>
                </a:lnTo>
                <a:lnTo>
                  <a:pt x="227" y="362"/>
                </a:lnTo>
                <a:lnTo>
                  <a:pt x="291" y="291"/>
                </a:lnTo>
                <a:lnTo>
                  <a:pt x="361" y="227"/>
                </a:lnTo>
                <a:lnTo>
                  <a:pt x="438" y="170"/>
                </a:lnTo>
                <a:lnTo>
                  <a:pt x="520" y="120"/>
                </a:lnTo>
                <a:lnTo>
                  <a:pt x="607" y="78"/>
                </a:lnTo>
                <a:lnTo>
                  <a:pt x="698" y="45"/>
                </a:lnTo>
                <a:lnTo>
                  <a:pt x="793" y="20"/>
                </a:lnTo>
                <a:lnTo>
                  <a:pt x="892" y="5"/>
                </a:lnTo>
                <a:lnTo>
                  <a:pt x="993" y="0"/>
                </a:lnTo>
                <a:lnTo>
                  <a:pt x="1095" y="5"/>
                </a:lnTo>
                <a:lnTo>
                  <a:pt x="1194"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49"/>
                </a:lnTo>
                <a:lnTo>
                  <a:pt x="1760" y="1626"/>
                </a:lnTo>
                <a:lnTo>
                  <a:pt x="1696" y="1696"/>
                </a:lnTo>
                <a:lnTo>
                  <a:pt x="1625" y="1760"/>
                </a:lnTo>
                <a:lnTo>
                  <a:pt x="1549" y="1817"/>
                </a:lnTo>
                <a:lnTo>
                  <a:pt x="1467" y="1867"/>
                </a:lnTo>
                <a:lnTo>
                  <a:pt x="1380" y="1909"/>
                </a:lnTo>
                <a:lnTo>
                  <a:pt x="1288" y="1943"/>
                </a:lnTo>
                <a:lnTo>
                  <a:pt x="1194" y="1968"/>
                </a:lnTo>
                <a:lnTo>
                  <a:pt x="1095" y="1982"/>
                </a:lnTo>
                <a:lnTo>
                  <a:pt x="993" y="1987"/>
                </a:lnTo>
              </a:path>
            </a:pathLst>
          </a:custGeom>
          <a:solidFill>
            <a:srgbClr val="00FFFF"/>
          </a:solidFill>
          <a:ln w="12700">
            <a:solidFill>
              <a:schemeClr val="tx1"/>
            </a:solidFill>
            <a:prstDash val="solid"/>
            <a:round/>
            <a:headEnd/>
            <a:tailEnd/>
          </a:ln>
        </p:spPr>
        <p:txBody>
          <a:bodyPr/>
          <a:lstStyle/>
          <a:p>
            <a:endParaRPr lang="en-US"/>
          </a:p>
        </p:txBody>
      </p:sp>
      <p:sp>
        <p:nvSpPr>
          <p:cNvPr id="25" name="Rectangle 18"/>
          <p:cNvSpPr>
            <a:spLocks noChangeArrowheads="1"/>
          </p:cNvSpPr>
          <p:nvPr/>
        </p:nvSpPr>
        <p:spPr bwMode="auto">
          <a:xfrm>
            <a:off x="3141662" y="4262438"/>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8</a:t>
            </a:r>
            <a:endParaRPr lang="en-US">
              <a:latin typeface="Tahoma" pitchFamily="34" charset="0"/>
              <a:ea typeface="宋体" pitchFamily="2" charset="-122"/>
            </a:endParaRPr>
          </a:p>
        </p:txBody>
      </p:sp>
      <p:sp>
        <p:nvSpPr>
          <p:cNvPr id="26" name="Freeform 19"/>
          <p:cNvSpPr>
            <a:spLocks/>
          </p:cNvSpPr>
          <p:nvPr/>
        </p:nvSpPr>
        <p:spPr bwMode="auto">
          <a:xfrm>
            <a:off x="3657600" y="4873625"/>
            <a:ext cx="350837" cy="349250"/>
          </a:xfrm>
          <a:custGeom>
            <a:avLst/>
            <a:gdLst/>
            <a:ahLst/>
            <a:cxnLst>
              <a:cxn ang="0">
                <a:pos x="893" y="1982"/>
              </a:cxn>
              <a:cxn ang="0">
                <a:pos x="699" y="1942"/>
              </a:cxn>
              <a:cxn ang="0">
                <a:pos x="520" y="1867"/>
              </a:cxn>
              <a:cxn ang="0">
                <a:pos x="362" y="1760"/>
              </a:cxn>
              <a:cxn ang="0">
                <a:pos x="227" y="1625"/>
              </a:cxn>
              <a:cxn ang="0">
                <a:pos x="120" y="1467"/>
              </a:cxn>
              <a:cxn ang="0">
                <a:pos x="45" y="1288"/>
              </a:cxn>
              <a:cxn ang="0">
                <a:pos x="5" y="1095"/>
              </a:cxn>
              <a:cxn ang="0">
                <a:pos x="5" y="892"/>
              </a:cxn>
              <a:cxn ang="0">
                <a:pos x="45" y="698"/>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8" y="520"/>
              </a:cxn>
              <a:cxn ang="0">
                <a:pos x="1943" y="698"/>
              </a:cxn>
              <a:cxn ang="0">
                <a:pos x="1982" y="892"/>
              </a:cxn>
              <a:cxn ang="0">
                <a:pos x="1982" y="1095"/>
              </a:cxn>
              <a:cxn ang="0">
                <a:pos x="1943" y="1288"/>
              </a:cxn>
              <a:cxn ang="0">
                <a:pos x="1868" y="1467"/>
              </a:cxn>
              <a:cxn ang="0">
                <a:pos x="1760" y="1625"/>
              </a:cxn>
              <a:cxn ang="0">
                <a:pos x="1626" y="1760"/>
              </a:cxn>
              <a:cxn ang="0">
                <a:pos x="1467"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0" y="1867"/>
                </a:lnTo>
                <a:lnTo>
                  <a:pt x="438" y="1817"/>
                </a:lnTo>
                <a:lnTo>
                  <a:pt x="362" y="1760"/>
                </a:lnTo>
                <a:lnTo>
                  <a:pt x="291" y="1696"/>
                </a:lnTo>
                <a:lnTo>
                  <a:pt x="227" y="1625"/>
                </a:lnTo>
                <a:lnTo>
                  <a:pt x="170" y="1549"/>
                </a:lnTo>
                <a:lnTo>
                  <a:pt x="120" y="1467"/>
                </a:lnTo>
                <a:lnTo>
                  <a:pt x="78" y="1380"/>
                </a:lnTo>
                <a:lnTo>
                  <a:pt x="45" y="1288"/>
                </a:lnTo>
                <a:lnTo>
                  <a:pt x="20" y="1194"/>
                </a:lnTo>
                <a:lnTo>
                  <a:pt x="5" y="1095"/>
                </a:lnTo>
                <a:lnTo>
                  <a:pt x="0" y="993"/>
                </a:lnTo>
                <a:lnTo>
                  <a:pt x="5" y="892"/>
                </a:lnTo>
                <a:lnTo>
                  <a:pt x="20" y="793"/>
                </a:lnTo>
                <a:lnTo>
                  <a:pt x="45" y="698"/>
                </a:lnTo>
                <a:lnTo>
                  <a:pt x="78" y="607"/>
                </a:lnTo>
                <a:lnTo>
                  <a:pt x="120" y="520"/>
                </a:lnTo>
                <a:lnTo>
                  <a:pt x="170" y="438"/>
                </a:lnTo>
                <a:lnTo>
                  <a:pt x="227" y="362"/>
                </a:lnTo>
                <a:lnTo>
                  <a:pt x="291" y="291"/>
                </a:lnTo>
                <a:lnTo>
                  <a:pt x="362" y="227"/>
                </a:lnTo>
                <a:lnTo>
                  <a:pt x="438" y="170"/>
                </a:lnTo>
                <a:lnTo>
                  <a:pt x="520"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8"/>
                </a:lnTo>
                <a:lnTo>
                  <a:pt x="1968" y="793"/>
                </a:lnTo>
                <a:lnTo>
                  <a:pt x="1982" y="892"/>
                </a:lnTo>
                <a:lnTo>
                  <a:pt x="1988" y="993"/>
                </a:lnTo>
                <a:lnTo>
                  <a:pt x="1982" y="1095"/>
                </a:lnTo>
                <a:lnTo>
                  <a:pt x="1968" y="1194"/>
                </a:lnTo>
                <a:lnTo>
                  <a:pt x="1943" y="1288"/>
                </a:lnTo>
                <a:lnTo>
                  <a:pt x="1909" y="1380"/>
                </a:lnTo>
                <a:lnTo>
                  <a:pt x="1868" y="1467"/>
                </a:lnTo>
                <a:lnTo>
                  <a:pt x="1818" y="1549"/>
                </a:lnTo>
                <a:lnTo>
                  <a:pt x="1760" y="1625"/>
                </a:lnTo>
                <a:lnTo>
                  <a:pt x="1697" y="1696"/>
                </a:lnTo>
                <a:lnTo>
                  <a:pt x="1626" y="1760"/>
                </a:lnTo>
                <a:lnTo>
                  <a:pt x="1550" y="1817"/>
                </a:lnTo>
                <a:lnTo>
                  <a:pt x="1467" y="1867"/>
                </a:lnTo>
                <a:lnTo>
                  <a:pt x="1381" y="1909"/>
                </a:lnTo>
                <a:lnTo>
                  <a:pt x="1289" y="1942"/>
                </a:lnTo>
                <a:lnTo>
                  <a:pt x="1194" y="1967"/>
                </a:lnTo>
                <a:lnTo>
                  <a:pt x="1095" y="1982"/>
                </a:lnTo>
                <a:lnTo>
                  <a:pt x="994" y="1987"/>
                </a:lnTo>
              </a:path>
            </a:pathLst>
          </a:custGeom>
          <a:solidFill>
            <a:srgbClr val="FFFF00"/>
          </a:solidFill>
          <a:ln w="12700">
            <a:solidFill>
              <a:schemeClr val="tx1"/>
            </a:solidFill>
            <a:prstDash val="solid"/>
            <a:round/>
            <a:headEnd/>
            <a:tailEnd/>
          </a:ln>
        </p:spPr>
        <p:txBody>
          <a:bodyPr/>
          <a:lstStyle/>
          <a:p>
            <a:endParaRPr lang="en-US"/>
          </a:p>
        </p:txBody>
      </p:sp>
      <p:sp>
        <p:nvSpPr>
          <p:cNvPr id="27" name="Rectangle 20"/>
          <p:cNvSpPr>
            <a:spLocks noChangeArrowheads="1"/>
          </p:cNvSpPr>
          <p:nvPr/>
        </p:nvSpPr>
        <p:spPr bwMode="auto">
          <a:xfrm>
            <a:off x="3784600" y="4964113"/>
            <a:ext cx="84960" cy="200055"/>
          </a:xfrm>
          <a:prstGeom prst="rect">
            <a:avLst/>
          </a:prstGeom>
          <a:no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5</a:t>
            </a:r>
            <a:endParaRPr lang="en-US" dirty="0">
              <a:latin typeface="Tahoma" pitchFamily="34" charset="0"/>
              <a:ea typeface="宋体" pitchFamily="2" charset="-122"/>
            </a:endParaRPr>
          </a:p>
        </p:txBody>
      </p:sp>
      <p:sp>
        <p:nvSpPr>
          <p:cNvPr id="28" name="Freeform 21"/>
          <p:cNvSpPr>
            <a:spLocks/>
          </p:cNvSpPr>
          <p:nvPr/>
        </p:nvSpPr>
        <p:spPr bwMode="auto">
          <a:xfrm>
            <a:off x="4154487" y="4227513"/>
            <a:ext cx="349250" cy="350837"/>
          </a:xfrm>
          <a:custGeom>
            <a:avLst/>
            <a:gdLst/>
            <a:ahLst/>
            <a:cxnLst>
              <a:cxn ang="0">
                <a:pos x="893" y="1982"/>
              </a:cxn>
              <a:cxn ang="0">
                <a:pos x="699" y="1942"/>
              </a:cxn>
              <a:cxn ang="0">
                <a:pos x="521" y="1867"/>
              </a:cxn>
              <a:cxn ang="0">
                <a:pos x="362" y="1760"/>
              </a:cxn>
              <a:cxn ang="0">
                <a:pos x="228" y="1625"/>
              </a:cxn>
              <a:cxn ang="0">
                <a:pos x="120" y="1467"/>
              </a:cxn>
              <a:cxn ang="0">
                <a:pos x="45" y="1289"/>
              </a:cxn>
              <a:cxn ang="0">
                <a:pos x="6" y="1095"/>
              </a:cxn>
              <a:cxn ang="0">
                <a:pos x="6" y="892"/>
              </a:cxn>
              <a:cxn ang="0">
                <a:pos x="45" y="698"/>
              </a:cxn>
              <a:cxn ang="0">
                <a:pos x="120" y="520"/>
              </a:cxn>
              <a:cxn ang="0">
                <a:pos x="228" y="362"/>
              </a:cxn>
              <a:cxn ang="0">
                <a:pos x="362" y="227"/>
              </a:cxn>
              <a:cxn ang="0">
                <a:pos x="521" y="120"/>
              </a:cxn>
              <a:cxn ang="0">
                <a:pos x="699" y="45"/>
              </a:cxn>
              <a:cxn ang="0">
                <a:pos x="893" y="5"/>
              </a:cxn>
              <a:cxn ang="0">
                <a:pos x="1095" y="5"/>
              </a:cxn>
              <a:cxn ang="0">
                <a:pos x="1289" y="45"/>
              </a:cxn>
              <a:cxn ang="0">
                <a:pos x="1468" y="120"/>
              </a:cxn>
              <a:cxn ang="0">
                <a:pos x="1626" y="227"/>
              </a:cxn>
              <a:cxn ang="0">
                <a:pos x="1761" y="362"/>
              </a:cxn>
              <a:cxn ang="0">
                <a:pos x="1868" y="520"/>
              </a:cxn>
              <a:cxn ang="0">
                <a:pos x="1943" y="698"/>
              </a:cxn>
              <a:cxn ang="0">
                <a:pos x="1983" y="892"/>
              </a:cxn>
              <a:cxn ang="0">
                <a:pos x="1983" y="1095"/>
              </a:cxn>
              <a:cxn ang="0">
                <a:pos x="1943" y="1289"/>
              </a:cxn>
              <a:cxn ang="0">
                <a:pos x="1868" y="1467"/>
              </a:cxn>
              <a:cxn ang="0">
                <a:pos x="1761" y="1625"/>
              </a:cxn>
              <a:cxn ang="0">
                <a:pos x="1626" y="1760"/>
              </a:cxn>
              <a:cxn ang="0">
                <a:pos x="1468"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1" y="1867"/>
                </a:lnTo>
                <a:lnTo>
                  <a:pt x="438" y="1817"/>
                </a:lnTo>
                <a:lnTo>
                  <a:pt x="362" y="1760"/>
                </a:lnTo>
                <a:lnTo>
                  <a:pt x="291" y="1696"/>
                </a:lnTo>
                <a:lnTo>
                  <a:pt x="228" y="1625"/>
                </a:lnTo>
                <a:lnTo>
                  <a:pt x="170" y="1549"/>
                </a:lnTo>
                <a:lnTo>
                  <a:pt x="120" y="1467"/>
                </a:lnTo>
                <a:lnTo>
                  <a:pt x="79" y="1380"/>
                </a:lnTo>
                <a:lnTo>
                  <a:pt x="45" y="1289"/>
                </a:lnTo>
                <a:lnTo>
                  <a:pt x="20" y="1194"/>
                </a:lnTo>
                <a:lnTo>
                  <a:pt x="6" y="1095"/>
                </a:lnTo>
                <a:lnTo>
                  <a:pt x="0" y="994"/>
                </a:lnTo>
                <a:lnTo>
                  <a:pt x="6" y="892"/>
                </a:lnTo>
                <a:lnTo>
                  <a:pt x="20" y="793"/>
                </a:lnTo>
                <a:lnTo>
                  <a:pt x="45" y="698"/>
                </a:lnTo>
                <a:lnTo>
                  <a:pt x="79"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7"/>
                </a:lnTo>
                <a:lnTo>
                  <a:pt x="1697" y="291"/>
                </a:lnTo>
                <a:lnTo>
                  <a:pt x="1761" y="362"/>
                </a:lnTo>
                <a:lnTo>
                  <a:pt x="1818" y="438"/>
                </a:lnTo>
                <a:lnTo>
                  <a:pt x="1868" y="520"/>
                </a:lnTo>
                <a:lnTo>
                  <a:pt x="1910" y="607"/>
                </a:lnTo>
                <a:lnTo>
                  <a:pt x="1943" y="698"/>
                </a:lnTo>
                <a:lnTo>
                  <a:pt x="1968" y="793"/>
                </a:lnTo>
                <a:lnTo>
                  <a:pt x="1983" y="892"/>
                </a:lnTo>
                <a:lnTo>
                  <a:pt x="1988" y="994"/>
                </a:lnTo>
                <a:lnTo>
                  <a:pt x="1983" y="1095"/>
                </a:lnTo>
                <a:lnTo>
                  <a:pt x="1968" y="1194"/>
                </a:lnTo>
                <a:lnTo>
                  <a:pt x="1943" y="1289"/>
                </a:lnTo>
                <a:lnTo>
                  <a:pt x="1910" y="1380"/>
                </a:lnTo>
                <a:lnTo>
                  <a:pt x="1868" y="1467"/>
                </a:lnTo>
                <a:lnTo>
                  <a:pt x="1818" y="1549"/>
                </a:lnTo>
                <a:lnTo>
                  <a:pt x="1761" y="1625"/>
                </a:lnTo>
                <a:lnTo>
                  <a:pt x="1697" y="1696"/>
                </a:lnTo>
                <a:lnTo>
                  <a:pt x="1626" y="1760"/>
                </a:lnTo>
                <a:lnTo>
                  <a:pt x="1550" y="1817"/>
                </a:lnTo>
                <a:lnTo>
                  <a:pt x="1468" y="1867"/>
                </a:lnTo>
                <a:lnTo>
                  <a:pt x="1381" y="1909"/>
                </a:lnTo>
                <a:lnTo>
                  <a:pt x="1289" y="1942"/>
                </a:lnTo>
                <a:lnTo>
                  <a:pt x="1194" y="1967"/>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29" name="Rectangle 22"/>
          <p:cNvSpPr>
            <a:spLocks noChangeArrowheads="1"/>
          </p:cNvSpPr>
          <p:nvPr/>
        </p:nvSpPr>
        <p:spPr bwMode="auto">
          <a:xfrm>
            <a:off x="4279900" y="4316413"/>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9</a:t>
            </a:r>
            <a:endParaRPr lang="en-US">
              <a:latin typeface="Tahoma" pitchFamily="34" charset="0"/>
              <a:ea typeface="宋体" pitchFamily="2" charset="-122"/>
            </a:endParaRPr>
          </a:p>
        </p:txBody>
      </p:sp>
      <p:sp>
        <p:nvSpPr>
          <p:cNvPr id="30" name="Freeform 23"/>
          <p:cNvSpPr>
            <a:spLocks/>
          </p:cNvSpPr>
          <p:nvPr/>
        </p:nvSpPr>
        <p:spPr bwMode="auto">
          <a:xfrm>
            <a:off x="1168400" y="3275013"/>
            <a:ext cx="349250" cy="350837"/>
          </a:xfrm>
          <a:custGeom>
            <a:avLst/>
            <a:gdLst/>
            <a:ahLst/>
            <a:cxnLst>
              <a:cxn ang="0">
                <a:pos x="893" y="1982"/>
              </a:cxn>
              <a:cxn ang="0">
                <a:pos x="699" y="1942"/>
              </a:cxn>
              <a:cxn ang="0">
                <a:pos x="520" y="1867"/>
              </a:cxn>
              <a:cxn ang="0">
                <a:pos x="362" y="1760"/>
              </a:cxn>
              <a:cxn ang="0">
                <a:pos x="227" y="1625"/>
              </a:cxn>
              <a:cxn ang="0">
                <a:pos x="120" y="1467"/>
              </a:cxn>
              <a:cxn ang="0">
                <a:pos x="45" y="1288"/>
              </a:cxn>
              <a:cxn ang="0">
                <a:pos x="5" y="1095"/>
              </a:cxn>
              <a:cxn ang="0">
                <a:pos x="5" y="892"/>
              </a:cxn>
              <a:cxn ang="0">
                <a:pos x="45" y="698"/>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8" y="520"/>
              </a:cxn>
              <a:cxn ang="0">
                <a:pos x="1943" y="698"/>
              </a:cxn>
              <a:cxn ang="0">
                <a:pos x="1982" y="892"/>
              </a:cxn>
              <a:cxn ang="0">
                <a:pos x="1982" y="1095"/>
              </a:cxn>
              <a:cxn ang="0">
                <a:pos x="1943" y="1288"/>
              </a:cxn>
              <a:cxn ang="0">
                <a:pos x="1868" y="1467"/>
              </a:cxn>
              <a:cxn ang="0">
                <a:pos x="1760" y="1625"/>
              </a:cxn>
              <a:cxn ang="0">
                <a:pos x="1626" y="1760"/>
              </a:cxn>
              <a:cxn ang="0">
                <a:pos x="1467"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0" y="1867"/>
                </a:lnTo>
                <a:lnTo>
                  <a:pt x="438" y="1817"/>
                </a:lnTo>
                <a:lnTo>
                  <a:pt x="362" y="1760"/>
                </a:lnTo>
                <a:lnTo>
                  <a:pt x="291" y="1696"/>
                </a:lnTo>
                <a:lnTo>
                  <a:pt x="227" y="1625"/>
                </a:lnTo>
                <a:lnTo>
                  <a:pt x="170" y="1549"/>
                </a:lnTo>
                <a:lnTo>
                  <a:pt x="120" y="1467"/>
                </a:lnTo>
                <a:lnTo>
                  <a:pt x="78" y="1380"/>
                </a:lnTo>
                <a:lnTo>
                  <a:pt x="45" y="1288"/>
                </a:lnTo>
                <a:lnTo>
                  <a:pt x="20" y="1194"/>
                </a:lnTo>
                <a:lnTo>
                  <a:pt x="5" y="1095"/>
                </a:lnTo>
                <a:lnTo>
                  <a:pt x="0" y="993"/>
                </a:lnTo>
                <a:lnTo>
                  <a:pt x="5" y="892"/>
                </a:lnTo>
                <a:lnTo>
                  <a:pt x="20" y="793"/>
                </a:lnTo>
                <a:lnTo>
                  <a:pt x="45" y="698"/>
                </a:lnTo>
                <a:lnTo>
                  <a:pt x="78" y="607"/>
                </a:lnTo>
                <a:lnTo>
                  <a:pt x="120" y="520"/>
                </a:lnTo>
                <a:lnTo>
                  <a:pt x="170" y="438"/>
                </a:lnTo>
                <a:lnTo>
                  <a:pt x="227" y="362"/>
                </a:lnTo>
                <a:lnTo>
                  <a:pt x="291" y="291"/>
                </a:lnTo>
                <a:lnTo>
                  <a:pt x="362" y="227"/>
                </a:lnTo>
                <a:lnTo>
                  <a:pt x="438" y="170"/>
                </a:lnTo>
                <a:lnTo>
                  <a:pt x="520"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8"/>
                </a:lnTo>
                <a:lnTo>
                  <a:pt x="1968" y="793"/>
                </a:lnTo>
                <a:lnTo>
                  <a:pt x="1982" y="892"/>
                </a:lnTo>
                <a:lnTo>
                  <a:pt x="1988" y="993"/>
                </a:lnTo>
                <a:lnTo>
                  <a:pt x="1982" y="1095"/>
                </a:lnTo>
                <a:lnTo>
                  <a:pt x="1968" y="1194"/>
                </a:lnTo>
                <a:lnTo>
                  <a:pt x="1943" y="1288"/>
                </a:lnTo>
                <a:lnTo>
                  <a:pt x="1909" y="1380"/>
                </a:lnTo>
                <a:lnTo>
                  <a:pt x="1868" y="1467"/>
                </a:lnTo>
                <a:lnTo>
                  <a:pt x="1818" y="1549"/>
                </a:lnTo>
                <a:lnTo>
                  <a:pt x="1760" y="1625"/>
                </a:lnTo>
                <a:lnTo>
                  <a:pt x="1697" y="1696"/>
                </a:lnTo>
                <a:lnTo>
                  <a:pt x="1626" y="1760"/>
                </a:lnTo>
                <a:lnTo>
                  <a:pt x="1550" y="1817"/>
                </a:lnTo>
                <a:lnTo>
                  <a:pt x="1467" y="1867"/>
                </a:lnTo>
                <a:lnTo>
                  <a:pt x="1381" y="1909"/>
                </a:lnTo>
                <a:lnTo>
                  <a:pt x="1289" y="1942"/>
                </a:lnTo>
                <a:lnTo>
                  <a:pt x="1194" y="1967"/>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31" name="Rectangle 24"/>
          <p:cNvSpPr>
            <a:spLocks noChangeArrowheads="1"/>
          </p:cNvSpPr>
          <p:nvPr/>
        </p:nvSpPr>
        <p:spPr bwMode="auto">
          <a:xfrm>
            <a:off x="1247775" y="3362325"/>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13</a:t>
            </a:r>
            <a:endParaRPr lang="en-US">
              <a:latin typeface="Tahoma" pitchFamily="34" charset="0"/>
              <a:ea typeface="宋体" pitchFamily="2" charset="-122"/>
            </a:endParaRPr>
          </a:p>
        </p:txBody>
      </p:sp>
      <p:sp>
        <p:nvSpPr>
          <p:cNvPr id="32" name="Freeform 25"/>
          <p:cNvSpPr>
            <a:spLocks/>
          </p:cNvSpPr>
          <p:nvPr/>
        </p:nvSpPr>
        <p:spPr bwMode="auto">
          <a:xfrm>
            <a:off x="2568575" y="3275013"/>
            <a:ext cx="350837" cy="350837"/>
          </a:xfrm>
          <a:custGeom>
            <a:avLst/>
            <a:gdLst/>
            <a:ahLst/>
            <a:cxnLst>
              <a:cxn ang="0">
                <a:pos x="892" y="1982"/>
              </a:cxn>
              <a:cxn ang="0">
                <a:pos x="698" y="1942"/>
              </a:cxn>
              <a:cxn ang="0">
                <a:pos x="520" y="1867"/>
              </a:cxn>
              <a:cxn ang="0">
                <a:pos x="361" y="1760"/>
              </a:cxn>
              <a:cxn ang="0">
                <a:pos x="227" y="1625"/>
              </a:cxn>
              <a:cxn ang="0">
                <a:pos x="119" y="1467"/>
              </a:cxn>
              <a:cxn ang="0">
                <a:pos x="44" y="1288"/>
              </a:cxn>
              <a:cxn ang="0">
                <a:pos x="5" y="1095"/>
              </a:cxn>
              <a:cxn ang="0">
                <a:pos x="5" y="892"/>
              </a:cxn>
              <a:cxn ang="0">
                <a:pos x="44" y="698"/>
              </a:cxn>
              <a:cxn ang="0">
                <a:pos x="119" y="520"/>
              </a:cxn>
              <a:cxn ang="0">
                <a:pos x="227" y="362"/>
              </a:cxn>
              <a:cxn ang="0">
                <a:pos x="361" y="227"/>
              </a:cxn>
              <a:cxn ang="0">
                <a:pos x="520" y="120"/>
              </a:cxn>
              <a:cxn ang="0">
                <a:pos x="698" y="45"/>
              </a:cxn>
              <a:cxn ang="0">
                <a:pos x="892" y="5"/>
              </a:cxn>
              <a:cxn ang="0">
                <a:pos x="1094" y="5"/>
              </a:cxn>
              <a:cxn ang="0">
                <a:pos x="1288" y="45"/>
              </a:cxn>
              <a:cxn ang="0">
                <a:pos x="1467" y="120"/>
              </a:cxn>
              <a:cxn ang="0">
                <a:pos x="1625" y="227"/>
              </a:cxn>
              <a:cxn ang="0">
                <a:pos x="1760" y="362"/>
              </a:cxn>
              <a:cxn ang="0">
                <a:pos x="1867" y="520"/>
              </a:cxn>
              <a:cxn ang="0">
                <a:pos x="1942" y="698"/>
              </a:cxn>
              <a:cxn ang="0">
                <a:pos x="1982" y="892"/>
              </a:cxn>
              <a:cxn ang="0">
                <a:pos x="1982" y="1095"/>
              </a:cxn>
              <a:cxn ang="0">
                <a:pos x="1942" y="1288"/>
              </a:cxn>
              <a:cxn ang="0">
                <a:pos x="1867" y="1467"/>
              </a:cxn>
              <a:cxn ang="0">
                <a:pos x="1760" y="1625"/>
              </a:cxn>
              <a:cxn ang="0">
                <a:pos x="1625" y="1760"/>
              </a:cxn>
              <a:cxn ang="0">
                <a:pos x="1467" y="1867"/>
              </a:cxn>
              <a:cxn ang="0">
                <a:pos x="1288" y="1942"/>
              </a:cxn>
              <a:cxn ang="0">
                <a:pos x="1094" y="1982"/>
              </a:cxn>
            </a:cxnLst>
            <a:rect l="0" t="0" r="r" b="b"/>
            <a:pathLst>
              <a:path w="1987" h="1987">
                <a:moveTo>
                  <a:pt x="993" y="1987"/>
                </a:moveTo>
                <a:lnTo>
                  <a:pt x="892" y="1982"/>
                </a:lnTo>
                <a:lnTo>
                  <a:pt x="793" y="1967"/>
                </a:lnTo>
                <a:lnTo>
                  <a:pt x="698" y="1942"/>
                </a:lnTo>
                <a:lnTo>
                  <a:pt x="606" y="1909"/>
                </a:lnTo>
                <a:lnTo>
                  <a:pt x="520" y="1867"/>
                </a:lnTo>
                <a:lnTo>
                  <a:pt x="437" y="1817"/>
                </a:lnTo>
                <a:lnTo>
                  <a:pt x="361" y="1760"/>
                </a:lnTo>
                <a:lnTo>
                  <a:pt x="290" y="1696"/>
                </a:lnTo>
                <a:lnTo>
                  <a:pt x="227" y="1625"/>
                </a:lnTo>
                <a:lnTo>
                  <a:pt x="170" y="1549"/>
                </a:lnTo>
                <a:lnTo>
                  <a:pt x="119" y="1467"/>
                </a:lnTo>
                <a:lnTo>
                  <a:pt x="78" y="1380"/>
                </a:lnTo>
                <a:lnTo>
                  <a:pt x="44" y="1288"/>
                </a:lnTo>
                <a:lnTo>
                  <a:pt x="19" y="1194"/>
                </a:lnTo>
                <a:lnTo>
                  <a:pt x="5" y="1095"/>
                </a:lnTo>
                <a:lnTo>
                  <a:pt x="0" y="993"/>
                </a:lnTo>
                <a:lnTo>
                  <a:pt x="5" y="892"/>
                </a:lnTo>
                <a:lnTo>
                  <a:pt x="19" y="793"/>
                </a:lnTo>
                <a:lnTo>
                  <a:pt x="44" y="698"/>
                </a:lnTo>
                <a:lnTo>
                  <a:pt x="78" y="607"/>
                </a:lnTo>
                <a:lnTo>
                  <a:pt x="119" y="520"/>
                </a:lnTo>
                <a:lnTo>
                  <a:pt x="170" y="438"/>
                </a:lnTo>
                <a:lnTo>
                  <a:pt x="227" y="362"/>
                </a:lnTo>
                <a:lnTo>
                  <a:pt x="290" y="291"/>
                </a:lnTo>
                <a:lnTo>
                  <a:pt x="361" y="227"/>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8"/>
                </a:lnTo>
                <a:lnTo>
                  <a:pt x="1967" y="793"/>
                </a:lnTo>
                <a:lnTo>
                  <a:pt x="1982" y="892"/>
                </a:lnTo>
                <a:lnTo>
                  <a:pt x="1987" y="993"/>
                </a:lnTo>
                <a:lnTo>
                  <a:pt x="1982" y="1095"/>
                </a:lnTo>
                <a:lnTo>
                  <a:pt x="1967" y="1194"/>
                </a:lnTo>
                <a:lnTo>
                  <a:pt x="1942" y="1288"/>
                </a:lnTo>
                <a:lnTo>
                  <a:pt x="1909" y="1380"/>
                </a:lnTo>
                <a:lnTo>
                  <a:pt x="1867" y="1467"/>
                </a:lnTo>
                <a:lnTo>
                  <a:pt x="1817" y="1549"/>
                </a:lnTo>
                <a:lnTo>
                  <a:pt x="1760" y="1625"/>
                </a:lnTo>
                <a:lnTo>
                  <a:pt x="1696" y="1696"/>
                </a:lnTo>
                <a:lnTo>
                  <a:pt x="1625" y="1760"/>
                </a:lnTo>
                <a:lnTo>
                  <a:pt x="1549" y="1817"/>
                </a:lnTo>
                <a:lnTo>
                  <a:pt x="1467" y="1867"/>
                </a:lnTo>
                <a:lnTo>
                  <a:pt x="1380" y="1909"/>
                </a:lnTo>
                <a:lnTo>
                  <a:pt x="1288" y="1942"/>
                </a:lnTo>
                <a:lnTo>
                  <a:pt x="1193" y="1967"/>
                </a:lnTo>
                <a:lnTo>
                  <a:pt x="1094" y="1982"/>
                </a:lnTo>
                <a:lnTo>
                  <a:pt x="993" y="1987"/>
                </a:lnTo>
              </a:path>
            </a:pathLst>
          </a:custGeom>
          <a:solidFill>
            <a:srgbClr val="00FFFF"/>
          </a:solidFill>
          <a:ln w="12700">
            <a:solidFill>
              <a:schemeClr val="tx1"/>
            </a:solidFill>
            <a:prstDash val="solid"/>
            <a:round/>
            <a:headEnd/>
            <a:tailEnd/>
          </a:ln>
        </p:spPr>
        <p:txBody>
          <a:bodyPr/>
          <a:lstStyle/>
          <a:p>
            <a:endParaRPr lang="en-US"/>
          </a:p>
        </p:txBody>
      </p:sp>
      <p:sp>
        <p:nvSpPr>
          <p:cNvPr id="33" name="Rectangle 26"/>
          <p:cNvSpPr>
            <a:spLocks noChangeArrowheads="1"/>
          </p:cNvSpPr>
          <p:nvPr/>
        </p:nvSpPr>
        <p:spPr bwMode="auto">
          <a:xfrm>
            <a:off x="2649537" y="3362325"/>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10</a:t>
            </a:r>
            <a:endParaRPr lang="en-US">
              <a:latin typeface="Tahoma" pitchFamily="34" charset="0"/>
              <a:ea typeface="宋体" pitchFamily="2" charset="-122"/>
            </a:endParaRPr>
          </a:p>
        </p:txBody>
      </p:sp>
      <p:sp>
        <p:nvSpPr>
          <p:cNvPr id="34" name="Freeform 27"/>
          <p:cNvSpPr>
            <a:spLocks/>
          </p:cNvSpPr>
          <p:nvPr/>
        </p:nvSpPr>
        <p:spPr bwMode="auto">
          <a:xfrm>
            <a:off x="3503612" y="2833688"/>
            <a:ext cx="350838" cy="350837"/>
          </a:xfrm>
          <a:custGeom>
            <a:avLst/>
            <a:gdLst/>
            <a:ahLst/>
            <a:cxnLst>
              <a:cxn ang="0">
                <a:pos x="893" y="1982"/>
              </a:cxn>
              <a:cxn ang="0">
                <a:pos x="699" y="1943"/>
              </a:cxn>
              <a:cxn ang="0">
                <a:pos x="521" y="1868"/>
              </a:cxn>
              <a:cxn ang="0">
                <a:pos x="362" y="1760"/>
              </a:cxn>
              <a:cxn ang="0">
                <a:pos x="228" y="1626"/>
              </a:cxn>
              <a:cxn ang="0">
                <a:pos x="120" y="1467"/>
              </a:cxn>
              <a:cxn ang="0">
                <a:pos x="45" y="1289"/>
              </a:cxn>
              <a:cxn ang="0">
                <a:pos x="6" y="1095"/>
              </a:cxn>
              <a:cxn ang="0">
                <a:pos x="6" y="893"/>
              </a:cxn>
              <a:cxn ang="0">
                <a:pos x="45" y="699"/>
              </a:cxn>
              <a:cxn ang="0">
                <a:pos x="120" y="521"/>
              </a:cxn>
              <a:cxn ang="0">
                <a:pos x="228" y="362"/>
              </a:cxn>
              <a:cxn ang="0">
                <a:pos x="362" y="228"/>
              </a:cxn>
              <a:cxn ang="0">
                <a:pos x="521" y="120"/>
              </a:cxn>
              <a:cxn ang="0">
                <a:pos x="699" y="45"/>
              </a:cxn>
              <a:cxn ang="0">
                <a:pos x="893" y="5"/>
              </a:cxn>
              <a:cxn ang="0">
                <a:pos x="1095" y="5"/>
              </a:cxn>
              <a:cxn ang="0">
                <a:pos x="1289" y="45"/>
              </a:cxn>
              <a:cxn ang="0">
                <a:pos x="1468" y="120"/>
              </a:cxn>
              <a:cxn ang="0">
                <a:pos x="1626" y="228"/>
              </a:cxn>
              <a:cxn ang="0">
                <a:pos x="1761" y="362"/>
              </a:cxn>
              <a:cxn ang="0">
                <a:pos x="1868" y="521"/>
              </a:cxn>
              <a:cxn ang="0">
                <a:pos x="1943" y="699"/>
              </a:cxn>
              <a:cxn ang="0">
                <a:pos x="1983" y="893"/>
              </a:cxn>
              <a:cxn ang="0">
                <a:pos x="1983" y="1095"/>
              </a:cxn>
              <a:cxn ang="0">
                <a:pos x="1943" y="1289"/>
              </a:cxn>
              <a:cxn ang="0">
                <a:pos x="1868" y="1467"/>
              </a:cxn>
              <a:cxn ang="0">
                <a:pos x="1761" y="1626"/>
              </a:cxn>
              <a:cxn ang="0">
                <a:pos x="1626" y="1760"/>
              </a:cxn>
              <a:cxn ang="0">
                <a:pos x="1468"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9" y="1381"/>
                </a:lnTo>
                <a:lnTo>
                  <a:pt x="45" y="1289"/>
                </a:lnTo>
                <a:lnTo>
                  <a:pt x="20" y="1194"/>
                </a:lnTo>
                <a:lnTo>
                  <a:pt x="6" y="1095"/>
                </a:lnTo>
                <a:lnTo>
                  <a:pt x="0" y="994"/>
                </a:lnTo>
                <a:lnTo>
                  <a:pt x="6" y="893"/>
                </a:lnTo>
                <a:lnTo>
                  <a:pt x="20" y="794"/>
                </a:lnTo>
                <a:lnTo>
                  <a:pt x="45" y="699"/>
                </a:lnTo>
                <a:lnTo>
                  <a:pt x="79" y="607"/>
                </a:lnTo>
                <a:lnTo>
                  <a:pt x="120" y="521"/>
                </a:lnTo>
                <a:lnTo>
                  <a:pt x="170" y="438"/>
                </a:lnTo>
                <a:lnTo>
                  <a:pt x="228" y="362"/>
                </a:lnTo>
                <a:lnTo>
                  <a:pt x="291" y="291"/>
                </a:lnTo>
                <a:lnTo>
                  <a:pt x="362" y="228"/>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8"/>
                </a:lnTo>
                <a:lnTo>
                  <a:pt x="1697" y="291"/>
                </a:lnTo>
                <a:lnTo>
                  <a:pt x="1761" y="362"/>
                </a:lnTo>
                <a:lnTo>
                  <a:pt x="1818" y="438"/>
                </a:lnTo>
                <a:lnTo>
                  <a:pt x="1868" y="521"/>
                </a:lnTo>
                <a:lnTo>
                  <a:pt x="1910" y="607"/>
                </a:lnTo>
                <a:lnTo>
                  <a:pt x="1943" y="699"/>
                </a:lnTo>
                <a:lnTo>
                  <a:pt x="1968" y="794"/>
                </a:lnTo>
                <a:lnTo>
                  <a:pt x="1983" y="893"/>
                </a:lnTo>
                <a:lnTo>
                  <a:pt x="1988" y="994"/>
                </a:lnTo>
                <a:lnTo>
                  <a:pt x="1983" y="1095"/>
                </a:lnTo>
                <a:lnTo>
                  <a:pt x="1968" y="1194"/>
                </a:lnTo>
                <a:lnTo>
                  <a:pt x="1943" y="1289"/>
                </a:lnTo>
                <a:lnTo>
                  <a:pt x="1910" y="1381"/>
                </a:lnTo>
                <a:lnTo>
                  <a:pt x="1868" y="1467"/>
                </a:lnTo>
                <a:lnTo>
                  <a:pt x="1818" y="1550"/>
                </a:lnTo>
                <a:lnTo>
                  <a:pt x="1761" y="1626"/>
                </a:lnTo>
                <a:lnTo>
                  <a:pt x="1697" y="1697"/>
                </a:lnTo>
                <a:lnTo>
                  <a:pt x="1626" y="1760"/>
                </a:lnTo>
                <a:lnTo>
                  <a:pt x="1550" y="1818"/>
                </a:lnTo>
                <a:lnTo>
                  <a:pt x="1468" y="1868"/>
                </a:lnTo>
                <a:lnTo>
                  <a:pt x="1381" y="1909"/>
                </a:lnTo>
                <a:lnTo>
                  <a:pt x="1289" y="1943"/>
                </a:lnTo>
                <a:lnTo>
                  <a:pt x="1194" y="1968"/>
                </a:lnTo>
                <a:lnTo>
                  <a:pt x="1095" y="1982"/>
                </a:lnTo>
                <a:lnTo>
                  <a:pt x="994" y="1988"/>
                </a:lnTo>
              </a:path>
            </a:pathLst>
          </a:custGeom>
          <a:solidFill>
            <a:srgbClr val="00FFFF"/>
          </a:solidFill>
          <a:ln w="12700">
            <a:solidFill>
              <a:schemeClr val="tx1"/>
            </a:solidFill>
            <a:prstDash val="solid"/>
            <a:round/>
            <a:headEnd/>
            <a:tailEnd/>
          </a:ln>
        </p:spPr>
        <p:txBody>
          <a:bodyPr/>
          <a:lstStyle/>
          <a:p>
            <a:endParaRPr lang="en-US">
              <a:ln>
                <a:solidFill>
                  <a:schemeClr val="bg1"/>
                </a:solidFill>
              </a:ln>
            </a:endParaRPr>
          </a:p>
        </p:txBody>
      </p:sp>
      <p:sp>
        <p:nvSpPr>
          <p:cNvPr id="35" name="Rectangle 28"/>
          <p:cNvSpPr>
            <a:spLocks noChangeArrowheads="1"/>
          </p:cNvSpPr>
          <p:nvPr/>
        </p:nvSpPr>
        <p:spPr bwMode="auto">
          <a:xfrm>
            <a:off x="3584575" y="2919413"/>
            <a:ext cx="169918" cy="200055"/>
          </a:xfrm>
          <a:prstGeom prst="rect">
            <a:avLst/>
          </a:prstGeom>
          <a:no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11</a:t>
            </a:r>
            <a:endParaRPr lang="en-US" dirty="0">
              <a:latin typeface="Tahoma" pitchFamily="34" charset="0"/>
              <a:ea typeface="宋体" pitchFamily="2" charset="-122"/>
            </a:endParaRPr>
          </a:p>
        </p:txBody>
      </p:sp>
      <p:sp>
        <p:nvSpPr>
          <p:cNvPr id="36" name="Freeform 29"/>
          <p:cNvSpPr>
            <a:spLocks/>
          </p:cNvSpPr>
          <p:nvPr/>
        </p:nvSpPr>
        <p:spPr bwMode="auto">
          <a:xfrm>
            <a:off x="4203700" y="3292475"/>
            <a:ext cx="350837" cy="350838"/>
          </a:xfrm>
          <a:custGeom>
            <a:avLst/>
            <a:gdLst/>
            <a:ahLst/>
            <a:cxnLst>
              <a:cxn ang="0">
                <a:pos x="893" y="1982"/>
              </a:cxn>
              <a:cxn ang="0">
                <a:pos x="699" y="1943"/>
              </a:cxn>
              <a:cxn ang="0">
                <a:pos x="521" y="1867"/>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7"/>
              </a:cxn>
              <a:cxn ang="0">
                <a:pos x="1289" y="1943"/>
              </a:cxn>
              <a:cxn ang="0">
                <a:pos x="1095" y="1982"/>
              </a:cxn>
            </a:cxnLst>
            <a:rect l="0" t="0" r="r" b="b"/>
            <a:pathLst>
              <a:path w="1988" h="1987">
                <a:moveTo>
                  <a:pt x="994" y="1987"/>
                </a:moveTo>
                <a:lnTo>
                  <a:pt x="893" y="1982"/>
                </a:lnTo>
                <a:lnTo>
                  <a:pt x="794" y="1968"/>
                </a:lnTo>
                <a:lnTo>
                  <a:pt x="699" y="1943"/>
                </a:lnTo>
                <a:lnTo>
                  <a:pt x="607" y="1909"/>
                </a:lnTo>
                <a:lnTo>
                  <a:pt x="521" y="1867"/>
                </a:lnTo>
                <a:lnTo>
                  <a:pt x="438" y="1817"/>
                </a:lnTo>
                <a:lnTo>
                  <a:pt x="362" y="1760"/>
                </a:lnTo>
                <a:lnTo>
                  <a:pt x="291" y="1696"/>
                </a:lnTo>
                <a:lnTo>
                  <a:pt x="228" y="1626"/>
                </a:lnTo>
                <a:lnTo>
                  <a:pt x="170" y="1549"/>
                </a:lnTo>
                <a:lnTo>
                  <a:pt x="120" y="1467"/>
                </a:lnTo>
                <a:lnTo>
                  <a:pt x="78" y="1380"/>
                </a:lnTo>
                <a:lnTo>
                  <a:pt x="45" y="1289"/>
                </a:lnTo>
                <a:lnTo>
                  <a:pt x="20" y="1194"/>
                </a:lnTo>
                <a:lnTo>
                  <a:pt x="5" y="1095"/>
                </a:lnTo>
                <a:lnTo>
                  <a:pt x="0" y="994"/>
                </a:lnTo>
                <a:lnTo>
                  <a:pt x="5" y="893"/>
                </a:lnTo>
                <a:lnTo>
                  <a:pt x="20" y="793"/>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3"/>
                </a:lnTo>
                <a:lnTo>
                  <a:pt x="1982" y="893"/>
                </a:lnTo>
                <a:lnTo>
                  <a:pt x="1988" y="994"/>
                </a:lnTo>
                <a:lnTo>
                  <a:pt x="1982" y="1095"/>
                </a:lnTo>
                <a:lnTo>
                  <a:pt x="1968" y="1194"/>
                </a:lnTo>
                <a:lnTo>
                  <a:pt x="1943" y="1289"/>
                </a:lnTo>
                <a:lnTo>
                  <a:pt x="1909" y="1380"/>
                </a:lnTo>
                <a:lnTo>
                  <a:pt x="1868" y="1467"/>
                </a:lnTo>
                <a:lnTo>
                  <a:pt x="1818" y="1549"/>
                </a:lnTo>
                <a:lnTo>
                  <a:pt x="1760" y="1626"/>
                </a:lnTo>
                <a:lnTo>
                  <a:pt x="1697" y="1696"/>
                </a:lnTo>
                <a:lnTo>
                  <a:pt x="1626" y="1760"/>
                </a:lnTo>
                <a:lnTo>
                  <a:pt x="1550" y="1817"/>
                </a:lnTo>
                <a:lnTo>
                  <a:pt x="1467" y="1867"/>
                </a:lnTo>
                <a:lnTo>
                  <a:pt x="1381" y="1909"/>
                </a:lnTo>
                <a:lnTo>
                  <a:pt x="1289" y="1943"/>
                </a:lnTo>
                <a:lnTo>
                  <a:pt x="1194" y="1968"/>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37" name="Rectangle 30"/>
          <p:cNvSpPr>
            <a:spLocks noChangeArrowheads="1"/>
          </p:cNvSpPr>
          <p:nvPr/>
        </p:nvSpPr>
        <p:spPr bwMode="auto">
          <a:xfrm>
            <a:off x="4284662" y="3381375"/>
            <a:ext cx="169918"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12</a:t>
            </a:r>
            <a:endParaRPr lang="en-US" dirty="0">
              <a:latin typeface="Tahoma" pitchFamily="34" charset="0"/>
              <a:ea typeface="宋体" pitchFamily="2" charset="-122"/>
            </a:endParaRPr>
          </a:p>
        </p:txBody>
      </p:sp>
      <p:sp>
        <p:nvSpPr>
          <p:cNvPr id="38" name="Freeform 31"/>
          <p:cNvSpPr>
            <a:spLocks/>
          </p:cNvSpPr>
          <p:nvPr/>
        </p:nvSpPr>
        <p:spPr bwMode="auto">
          <a:xfrm>
            <a:off x="1755775" y="2484438"/>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8" y="45"/>
              </a:cxn>
              <a:cxn ang="0">
                <a:pos x="892" y="5"/>
              </a:cxn>
              <a:cxn ang="0">
                <a:pos x="1095" y="5"/>
              </a:cxn>
              <a:cxn ang="0">
                <a:pos x="1289"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4" y="1988"/>
                </a:moveTo>
                <a:lnTo>
                  <a:pt x="892" y="1982"/>
                </a:lnTo>
                <a:lnTo>
                  <a:pt x="793" y="1968"/>
                </a:lnTo>
                <a:lnTo>
                  <a:pt x="698"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8"/>
                </a:lnTo>
                <a:lnTo>
                  <a:pt x="698" y="45"/>
                </a:lnTo>
                <a:lnTo>
                  <a:pt x="793" y="20"/>
                </a:lnTo>
                <a:lnTo>
                  <a:pt x="892" y="5"/>
                </a:lnTo>
                <a:lnTo>
                  <a:pt x="994" y="0"/>
                </a:lnTo>
                <a:lnTo>
                  <a:pt x="1095" y="5"/>
                </a:lnTo>
                <a:lnTo>
                  <a:pt x="1194" y="20"/>
                </a:lnTo>
                <a:lnTo>
                  <a:pt x="1289" y="45"/>
                </a:lnTo>
                <a:lnTo>
                  <a:pt x="1380" y="78"/>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9" y="1943"/>
                </a:lnTo>
                <a:lnTo>
                  <a:pt x="1194" y="1968"/>
                </a:lnTo>
                <a:lnTo>
                  <a:pt x="1095" y="1982"/>
                </a:lnTo>
                <a:lnTo>
                  <a:pt x="994" y="1988"/>
                </a:lnTo>
              </a:path>
            </a:pathLst>
          </a:custGeom>
          <a:solidFill>
            <a:srgbClr val="00FFFF"/>
          </a:solidFill>
          <a:ln w="12700">
            <a:solidFill>
              <a:schemeClr val="tx1"/>
            </a:solidFill>
            <a:prstDash val="solid"/>
            <a:round/>
            <a:headEnd/>
            <a:tailEnd/>
          </a:ln>
        </p:spPr>
        <p:txBody>
          <a:bodyPr/>
          <a:lstStyle/>
          <a:p>
            <a:endParaRPr lang="en-US"/>
          </a:p>
        </p:txBody>
      </p:sp>
      <p:sp>
        <p:nvSpPr>
          <p:cNvPr id="39" name="Rectangle 32"/>
          <p:cNvSpPr>
            <a:spLocks noChangeArrowheads="1"/>
          </p:cNvSpPr>
          <p:nvPr/>
        </p:nvSpPr>
        <p:spPr bwMode="auto">
          <a:xfrm>
            <a:off x="1836737" y="2574925"/>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14</a:t>
            </a:r>
            <a:endParaRPr lang="en-US">
              <a:latin typeface="Tahoma" pitchFamily="34" charset="0"/>
              <a:ea typeface="宋体" pitchFamily="2" charset="-122"/>
            </a:endParaRPr>
          </a:p>
        </p:txBody>
      </p:sp>
      <p:sp>
        <p:nvSpPr>
          <p:cNvPr id="40" name="Freeform 33"/>
          <p:cNvSpPr>
            <a:spLocks/>
          </p:cNvSpPr>
          <p:nvPr/>
        </p:nvSpPr>
        <p:spPr bwMode="auto">
          <a:xfrm>
            <a:off x="2900362" y="1987550"/>
            <a:ext cx="350838" cy="350838"/>
          </a:xfrm>
          <a:custGeom>
            <a:avLst/>
            <a:gdLst/>
            <a:ahLst/>
            <a:cxnLst>
              <a:cxn ang="0">
                <a:pos x="893" y="1982"/>
              </a:cxn>
              <a:cxn ang="0">
                <a:pos x="699" y="1942"/>
              </a:cxn>
              <a:cxn ang="0">
                <a:pos x="521" y="1867"/>
              </a:cxn>
              <a:cxn ang="0">
                <a:pos x="362" y="1760"/>
              </a:cxn>
              <a:cxn ang="0">
                <a:pos x="228" y="1626"/>
              </a:cxn>
              <a:cxn ang="0">
                <a:pos x="120" y="1467"/>
              </a:cxn>
              <a:cxn ang="0">
                <a:pos x="45" y="1289"/>
              </a:cxn>
              <a:cxn ang="0">
                <a:pos x="6" y="1095"/>
              </a:cxn>
              <a:cxn ang="0">
                <a:pos x="6" y="892"/>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8" y="120"/>
              </a:cxn>
              <a:cxn ang="0">
                <a:pos x="1626" y="227"/>
              </a:cxn>
              <a:cxn ang="0">
                <a:pos x="1761" y="362"/>
              </a:cxn>
              <a:cxn ang="0">
                <a:pos x="1868" y="520"/>
              </a:cxn>
              <a:cxn ang="0">
                <a:pos x="1943" y="699"/>
              </a:cxn>
              <a:cxn ang="0">
                <a:pos x="1983" y="892"/>
              </a:cxn>
              <a:cxn ang="0">
                <a:pos x="1983" y="1095"/>
              </a:cxn>
              <a:cxn ang="0">
                <a:pos x="1943" y="1289"/>
              </a:cxn>
              <a:cxn ang="0">
                <a:pos x="1868" y="1467"/>
              </a:cxn>
              <a:cxn ang="0">
                <a:pos x="1761" y="1626"/>
              </a:cxn>
              <a:cxn ang="0">
                <a:pos x="1626" y="1760"/>
              </a:cxn>
              <a:cxn ang="0">
                <a:pos x="1468" y="1867"/>
              </a:cxn>
              <a:cxn ang="0">
                <a:pos x="1289" y="1942"/>
              </a:cxn>
              <a:cxn ang="0">
                <a:pos x="1095" y="1982"/>
              </a:cxn>
            </a:cxnLst>
            <a:rect l="0" t="0" r="r" b="b"/>
            <a:pathLst>
              <a:path w="1988" h="1987">
                <a:moveTo>
                  <a:pt x="994" y="1987"/>
                </a:moveTo>
                <a:lnTo>
                  <a:pt x="893" y="1982"/>
                </a:lnTo>
                <a:lnTo>
                  <a:pt x="794" y="1968"/>
                </a:lnTo>
                <a:lnTo>
                  <a:pt x="699" y="1942"/>
                </a:lnTo>
                <a:lnTo>
                  <a:pt x="607" y="1909"/>
                </a:lnTo>
                <a:lnTo>
                  <a:pt x="521" y="1867"/>
                </a:lnTo>
                <a:lnTo>
                  <a:pt x="438" y="1817"/>
                </a:lnTo>
                <a:lnTo>
                  <a:pt x="362" y="1760"/>
                </a:lnTo>
                <a:lnTo>
                  <a:pt x="291" y="1696"/>
                </a:lnTo>
                <a:lnTo>
                  <a:pt x="228" y="1626"/>
                </a:lnTo>
                <a:lnTo>
                  <a:pt x="170" y="1549"/>
                </a:lnTo>
                <a:lnTo>
                  <a:pt x="120" y="1467"/>
                </a:lnTo>
                <a:lnTo>
                  <a:pt x="79" y="1380"/>
                </a:lnTo>
                <a:lnTo>
                  <a:pt x="45" y="1289"/>
                </a:lnTo>
                <a:lnTo>
                  <a:pt x="20" y="1194"/>
                </a:lnTo>
                <a:lnTo>
                  <a:pt x="6" y="1095"/>
                </a:lnTo>
                <a:lnTo>
                  <a:pt x="0" y="994"/>
                </a:lnTo>
                <a:lnTo>
                  <a:pt x="6" y="892"/>
                </a:lnTo>
                <a:lnTo>
                  <a:pt x="20" y="793"/>
                </a:lnTo>
                <a:lnTo>
                  <a:pt x="45" y="699"/>
                </a:lnTo>
                <a:lnTo>
                  <a:pt x="79"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7"/>
                </a:lnTo>
                <a:lnTo>
                  <a:pt x="1697" y="291"/>
                </a:lnTo>
                <a:lnTo>
                  <a:pt x="1761" y="362"/>
                </a:lnTo>
                <a:lnTo>
                  <a:pt x="1818" y="438"/>
                </a:lnTo>
                <a:lnTo>
                  <a:pt x="1868" y="520"/>
                </a:lnTo>
                <a:lnTo>
                  <a:pt x="1910" y="607"/>
                </a:lnTo>
                <a:lnTo>
                  <a:pt x="1943" y="699"/>
                </a:lnTo>
                <a:lnTo>
                  <a:pt x="1968" y="793"/>
                </a:lnTo>
                <a:lnTo>
                  <a:pt x="1983" y="892"/>
                </a:lnTo>
                <a:lnTo>
                  <a:pt x="1988" y="994"/>
                </a:lnTo>
                <a:lnTo>
                  <a:pt x="1983" y="1095"/>
                </a:lnTo>
                <a:lnTo>
                  <a:pt x="1968" y="1194"/>
                </a:lnTo>
                <a:lnTo>
                  <a:pt x="1943" y="1289"/>
                </a:lnTo>
                <a:lnTo>
                  <a:pt x="1910" y="1380"/>
                </a:lnTo>
                <a:lnTo>
                  <a:pt x="1868" y="1467"/>
                </a:lnTo>
                <a:lnTo>
                  <a:pt x="1818" y="1549"/>
                </a:lnTo>
                <a:lnTo>
                  <a:pt x="1761" y="1626"/>
                </a:lnTo>
                <a:lnTo>
                  <a:pt x="1697" y="1696"/>
                </a:lnTo>
                <a:lnTo>
                  <a:pt x="1626" y="1760"/>
                </a:lnTo>
                <a:lnTo>
                  <a:pt x="1550" y="1817"/>
                </a:lnTo>
                <a:lnTo>
                  <a:pt x="1468" y="1867"/>
                </a:lnTo>
                <a:lnTo>
                  <a:pt x="1381" y="1909"/>
                </a:lnTo>
                <a:lnTo>
                  <a:pt x="1289" y="1942"/>
                </a:lnTo>
                <a:lnTo>
                  <a:pt x="1194" y="1968"/>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41" name="Rectangle 34"/>
          <p:cNvSpPr>
            <a:spLocks noChangeArrowheads="1"/>
          </p:cNvSpPr>
          <p:nvPr/>
        </p:nvSpPr>
        <p:spPr bwMode="auto">
          <a:xfrm>
            <a:off x="2981325" y="2078038"/>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15</a:t>
            </a:r>
            <a:endParaRPr lang="en-US">
              <a:latin typeface="Tahoma" pitchFamily="34" charset="0"/>
              <a:ea typeface="宋体" pitchFamily="2" charset="-122"/>
            </a:endParaRPr>
          </a:p>
        </p:txBody>
      </p:sp>
      <p:sp>
        <p:nvSpPr>
          <p:cNvPr id="42" name="Line 36"/>
          <p:cNvSpPr>
            <a:spLocks noChangeShapeType="1"/>
          </p:cNvSpPr>
          <p:nvPr/>
        </p:nvSpPr>
        <p:spPr bwMode="auto">
          <a:xfrm flipH="1" flipV="1">
            <a:off x="1296987" y="5226050"/>
            <a:ext cx="104775" cy="519113"/>
          </a:xfrm>
          <a:prstGeom prst="line">
            <a:avLst/>
          </a:prstGeom>
          <a:noFill/>
          <a:ln w="28575">
            <a:solidFill>
              <a:srgbClr val="FF0000"/>
            </a:solidFill>
            <a:round/>
            <a:headEnd/>
            <a:tailEnd type="stealth" w="med" len="med"/>
          </a:ln>
        </p:spPr>
        <p:txBody>
          <a:bodyPr/>
          <a:lstStyle/>
          <a:p>
            <a:endParaRPr lang="en-US"/>
          </a:p>
        </p:txBody>
      </p:sp>
      <p:sp>
        <p:nvSpPr>
          <p:cNvPr id="43" name="Line 38"/>
          <p:cNvSpPr>
            <a:spLocks noChangeShapeType="1"/>
          </p:cNvSpPr>
          <p:nvPr/>
        </p:nvSpPr>
        <p:spPr bwMode="auto">
          <a:xfrm flipV="1">
            <a:off x="1635125" y="5213350"/>
            <a:ext cx="541337" cy="649288"/>
          </a:xfrm>
          <a:prstGeom prst="line">
            <a:avLst/>
          </a:prstGeom>
          <a:noFill/>
          <a:ln w="28575">
            <a:solidFill>
              <a:srgbClr val="FF0000"/>
            </a:solidFill>
            <a:round/>
            <a:headEnd/>
            <a:tailEnd type="stealth" w="med" len="med"/>
          </a:ln>
        </p:spPr>
        <p:txBody>
          <a:bodyPr/>
          <a:lstStyle/>
          <a:p>
            <a:endParaRPr lang="en-US"/>
          </a:p>
        </p:txBody>
      </p:sp>
      <p:sp>
        <p:nvSpPr>
          <p:cNvPr id="44" name="Line 40"/>
          <p:cNvSpPr>
            <a:spLocks noChangeShapeType="1"/>
          </p:cNvSpPr>
          <p:nvPr/>
        </p:nvSpPr>
        <p:spPr bwMode="auto">
          <a:xfrm flipH="1" flipV="1">
            <a:off x="2498725" y="5208588"/>
            <a:ext cx="538162" cy="536575"/>
          </a:xfrm>
          <a:prstGeom prst="line">
            <a:avLst/>
          </a:prstGeom>
          <a:noFill/>
          <a:ln w="28575">
            <a:solidFill>
              <a:schemeClr val="tx1"/>
            </a:solidFill>
            <a:round/>
            <a:headEnd/>
            <a:tailEnd type="stealth" w="med" len="med"/>
          </a:ln>
        </p:spPr>
        <p:txBody>
          <a:bodyPr/>
          <a:lstStyle/>
          <a:p>
            <a:endParaRPr lang="en-US"/>
          </a:p>
        </p:txBody>
      </p:sp>
      <p:sp>
        <p:nvSpPr>
          <p:cNvPr id="45" name="Line 42"/>
          <p:cNvSpPr>
            <a:spLocks noChangeShapeType="1"/>
          </p:cNvSpPr>
          <p:nvPr/>
        </p:nvSpPr>
        <p:spPr bwMode="auto">
          <a:xfrm flipV="1">
            <a:off x="3190875" y="5251450"/>
            <a:ext cx="536575" cy="538163"/>
          </a:xfrm>
          <a:prstGeom prst="line">
            <a:avLst/>
          </a:prstGeom>
          <a:noFill/>
          <a:ln w="28575">
            <a:solidFill>
              <a:schemeClr val="tx1"/>
            </a:solidFill>
            <a:round/>
            <a:headEnd/>
            <a:tailEnd type="stealth" w="med" len="med"/>
          </a:ln>
        </p:spPr>
        <p:txBody>
          <a:bodyPr/>
          <a:lstStyle/>
          <a:p>
            <a:endParaRPr lang="en-US"/>
          </a:p>
        </p:txBody>
      </p:sp>
      <p:sp>
        <p:nvSpPr>
          <p:cNvPr id="46" name="Line 44"/>
          <p:cNvSpPr>
            <a:spLocks noChangeShapeType="1"/>
          </p:cNvSpPr>
          <p:nvPr/>
        </p:nvSpPr>
        <p:spPr bwMode="auto">
          <a:xfrm flipV="1">
            <a:off x="1168400" y="4564063"/>
            <a:ext cx="1587" cy="284162"/>
          </a:xfrm>
          <a:prstGeom prst="line">
            <a:avLst/>
          </a:prstGeom>
          <a:noFill/>
          <a:ln w="28575">
            <a:solidFill>
              <a:schemeClr val="tx1"/>
            </a:solidFill>
            <a:round/>
            <a:headEnd/>
            <a:tailEnd type="stealth" w="med" len="med"/>
          </a:ln>
        </p:spPr>
        <p:txBody>
          <a:bodyPr/>
          <a:lstStyle/>
          <a:p>
            <a:endParaRPr lang="en-US"/>
          </a:p>
        </p:txBody>
      </p:sp>
      <p:sp>
        <p:nvSpPr>
          <p:cNvPr id="47" name="Line 46"/>
          <p:cNvSpPr>
            <a:spLocks noChangeShapeType="1"/>
          </p:cNvSpPr>
          <p:nvPr/>
        </p:nvSpPr>
        <p:spPr bwMode="auto">
          <a:xfrm flipV="1">
            <a:off x="1266825" y="4473575"/>
            <a:ext cx="855662" cy="436563"/>
          </a:xfrm>
          <a:prstGeom prst="line">
            <a:avLst/>
          </a:prstGeom>
          <a:noFill/>
          <a:ln w="28575">
            <a:solidFill>
              <a:schemeClr val="tx1"/>
            </a:solidFill>
            <a:round/>
            <a:headEnd/>
            <a:tailEnd type="stealth" w="med" len="med"/>
          </a:ln>
        </p:spPr>
        <p:txBody>
          <a:bodyPr/>
          <a:lstStyle/>
          <a:p>
            <a:endParaRPr lang="en-US"/>
          </a:p>
        </p:txBody>
      </p:sp>
      <p:sp>
        <p:nvSpPr>
          <p:cNvPr id="48" name="Line 48"/>
          <p:cNvSpPr>
            <a:spLocks noChangeShapeType="1"/>
          </p:cNvSpPr>
          <p:nvPr/>
        </p:nvSpPr>
        <p:spPr bwMode="auto">
          <a:xfrm flipV="1">
            <a:off x="2335212" y="4564063"/>
            <a:ext cx="1588" cy="284162"/>
          </a:xfrm>
          <a:prstGeom prst="line">
            <a:avLst/>
          </a:prstGeom>
          <a:noFill/>
          <a:ln w="28575">
            <a:solidFill>
              <a:schemeClr val="tx1"/>
            </a:solidFill>
            <a:round/>
            <a:headEnd/>
            <a:tailEnd type="stealth" w="med" len="med"/>
          </a:ln>
        </p:spPr>
        <p:txBody>
          <a:bodyPr/>
          <a:lstStyle/>
          <a:p>
            <a:endParaRPr lang="en-US"/>
          </a:p>
        </p:txBody>
      </p:sp>
      <p:sp>
        <p:nvSpPr>
          <p:cNvPr id="54" name="Line 50"/>
          <p:cNvSpPr>
            <a:spLocks noChangeShapeType="1"/>
          </p:cNvSpPr>
          <p:nvPr/>
        </p:nvSpPr>
        <p:spPr bwMode="auto">
          <a:xfrm flipV="1">
            <a:off x="1517650" y="4519613"/>
            <a:ext cx="669925" cy="1225550"/>
          </a:xfrm>
          <a:prstGeom prst="line">
            <a:avLst/>
          </a:prstGeom>
          <a:noFill/>
          <a:ln w="28575">
            <a:solidFill>
              <a:srgbClr val="FF0000"/>
            </a:solidFill>
            <a:round/>
            <a:headEnd/>
            <a:tailEnd type="stealth" w="med" len="med"/>
          </a:ln>
        </p:spPr>
        <p:txBody>
          <a:bodyPr/>
          <a:lstStyle/>
          <a:p>
            <a:endParaRPr lang="en-US"/>
          </a:p>
        </p:txBody>
      </p:sp>
      <p:sp>
        <p:nvSpPr>
          <p:cNvPr id="55" name="Line 52"/>
          <p:cNvSpPr>
            <a:spLocks noChangeShapeType="1"/>
          </p:cNvSpPr>
          <p:nvPr/>
        </p:nvSpPr>
        <p:spPr bwMode="auto">
          <a:xfrm flipH="1" flipV="1">
            <a:off x="1393825" y="4364038"/>
            <a:ext cx="763587" cy="546100"/>
          </a:xfrm>
          <a:prstGeom prst="line">
            <a:avLst/>
          </a:prstGeom>
          <a:noFill/>
          <a:ln w="28575">
            <a:solidFill>
              <a:schemeClr val="tx1"/>
            </a:solidFill>
            <a:round/>
            <a:headEnd/>
            <a:tailEnd type="stealth" w="med" len="med"/>
          </a:ln>
        </p:spPr>
        <p:txBody>
          <a:bodyPr/>
          <a:lstStyle/>
          <a:p>
            <a:endParaRPr lang="en-US"/>
          </a:p>
        </p:txBody>
      </p:sp>
      <p:sp>
        <p:nvSpPr>
          <p:cNvPr id="56" name="Line 54"/>
          <p:cNvSpPr>
            <a:spLocks noChangeShapeType="1"/>
          </p:cNvSpPr>
          <p:nvPr/>
        </p:nvSpPr>
        <p:spPr bwMode="auto">
          <a:xfrm flipV="1">
            <a:off x="2452687" y="4502150"/>
            <a:ext cx="531813" cy="425450"/>
          </a:xfrm>
          <a:prstGeom prst="line">
            <a:avLst/>
          </a:prstGeom>
          <a:noFill/>
          <a:ln w="28575">
            <a:solidFill>
              <a:schemeClr val="tx1"/>
            </a:solidFill>
            <a:round/>
            <a:headEnd/>
            <a:tailEnd type="stealth" w="med" len="med"/>
          </a:ln>
        </p:spPr>
        <p:txBody>
          <a:bodyPr/>
          <a:lstStyle/>
          <a:p>
            <a:endParaRPr lang="en-US"/>
          </a:p>
        </p:txBody>
      </p:sp>
      <p:sp>
        <p:nvSpPr>
          <p:cNvPr id="57" name="Line 56"/>
          <p:cNvSpPr>
            <a:spLocks noChangeShapeType="1"/>
          </p:cNvSpPr>
          <p:nvPr/>
        </p:nvSpPr>
        <p:spPr bwMode="auto">
          <a:xfrm flipV="1">
            <a:off x="3871912" y="4587875"/>
            <a:ext cx="304800" cy="303213"/>
          </a:xfrm>
          <a:prstGeom prst="line">
            <a:avLst/>
          </a:prstGeom>
          <a:noFill/>
          <a:ln w="28575">
            <a:solidFill>
              <a:schemeClr val="tx1"/>
            </a:solidFill>
            <a:round/>
            <a:headEnd/>
            <a:tailEnd type="stealth" w="med" len="med"/>
          </a:ln>
        </p:spPr>
        <p:txBody>
          <a:bodyPr/>
          <a:lstStyle/>
          <a:p>
            <a:endParaRPr lang="en-US"/>
          </a:p>
        </p:txBody>
      </p:sp>
      <p:sp>
        <p:nvSpPr>
          <p:cNvPr id="58" name="Line 58"/>
          <p:cNvSpPr>
            <a:spLocks noChangeShapeType="1"/>
          </p:cNvSpPr>
          <p:nvPr/>
        </p:nvSpPr>
        <p:spPr bwMode="auto">
          <a:xfrm flipH="1" flipV="1">
            <a:off x="3365500" y="4513263"/>
            <a:ext cx="309562" cy="414337"/>
          </a:xfrm>
          <a:prstGeom prst="line">
            <a:avLst/>
          </a:prstGeom>
          <a:noFill/>
          <a:ln w="28575">
            <a:solidFill>
              <a:schemeClr val="tx1"/>
            </a:solidFill>
            <a:round/>
            <a:headEnd/>
            <a:tailEnd type="stealth" w="med" len="med"/>
          </a:ln>
        </p:spPr>
        <p:txBody>
          <a:bodyPr/>
          <a:lstStyle/>
          <a:p>
            <a:endParaRPr lang="en-US"/>
          </a:p>
        </p:txBody>
      </p:sp>
      <p:sp>
        <p:nvSpPr>
          <p:cNvPr id="59" name="Line 60"/>
          <p:cNvSpPr>
            <a:spLocks noChangeShapeType="1"/>
          </p:cNvSpPr>
          <p:nvPr/>
        </p:nvSpPr>
        <p:spPr bwMode="auto">
          <a:xfrm flipH="1">
            <a:off x="1387475" y="4306888"/>
            <a:ext cx="750887" cy="1587"/>
          </a:xfrm>
          <a:prstGeom prst="line">
            <a:avLst/>
          </a:prstGeom>
          <a:noFill/>
          <a:ln w="28575">
            <a:solidFill>
              <a:schemeClr val="tx1"/>
            </a:solidFill>
            <a:round/>
            <a:headEnd/>
            <a:tailEnd type="stealth" w="med" len="med"/>
          </a:ln>
        </p:spPr>
        <p:txBody>
          <a:bodyPr/>
          <a:lstStyle/>
          <a:p>
            <a:endParaRPr lang="en-US"/>
          </a:p>
        </p:txBody>
      </p:sp>
      <p:sp>
        <p:nvSpPr>
          <p:cNvPr id="60" name="Line 62"/>
          <p:cNvSpPr>
            <a:spLocks noChangeShapeType="1"/>
          </p:cNvSpPr>
          <p:nvPr/>
        </p:nvSpPr>
        <p:spPr bwMode="auto">
          <a:xfrm flipV="1">
            <a:off x="1185862" y="3689350"/>
            <a:ext cx="85725" cy="439738"/>
          </a:xfrm>
          <a:prstGeom prst="line">
            <a:avLst/>
          </a:prstGeom>
          <a:noFill/>
          <a:ln w="28575">
            <a:solidFill>
              <a:schemeClr val="tx1"/>
            </a:solidFill>
            <a:round/>
            <a:headEnd/>
            <a:tailEnd type="stealth" w="med" len="med"/>
          </a:ln>
        </p:spPr>
        <p:txBody>
          <a:bodyPr/>
          <a:lstStyle/>
          <a:p>
            <a:endParaRPr lang="en-US"/>
          </a:p>
        </p:txBody>
      </p:sp>
      <p:sp>
        <p:nvSpPr>
          <p:cNvPr id="61" name="Line 64"/>
          <p:cNvSpPr>
            <a:spLocks noChangeShapeType="1"/>
          </p:cNvSpPr>
          <p:nvPr/>
        </p:nvSpPr>
        <p:spPr bwMode="auto">
          <a:xfrm flipV="1">
            <a:off x="2452687" y="3684588"/>
            <a:ext cx="260350" cy="542925"/>
          </a:xfrm>
          <a:prstGeom prst="line">
            <a:avLst/>
          </a:prstGeom>
          <a:noFill/>
          <a:ln w="28575">
            <a:solidFill>
              <a:schemeClr val="tx1"/>
            </a:solidFill>
            <a:round/>
            <a:headEnd/>
            <a:tailEnd type="stealth" w="med" len="med"/>
          </a:ln>
        </p:spPr>
        <p:txBody>
          <a:bodyPr/>
          <a:lstStyle/>
          <a:p>
            <a:endParaRPr lang="en-US"/>
          </a:p>
        </p:txBody>
      </p:sp>
      <p:sp>
        <p:nvSpPr>
          <p:cNvPr id="62" name="Line 66"/>
          <p:cNvSpPr>
            <a:spLocks noChangeShapeType="1"/>
          </p:cNvSpPr>
          <p:nvPr/>
        </p:nvSpPr>
        <p:spPr bwMode="auto">
          <a:xfrm flipH="1" flipV="1">
            <a:off x="2827337" y="3705225"/>
            <a:ext cx="209550" cy="522288"/>
          </a:xfrm>
          <a:prstGeom prst="line">
            <a:avLst/>
          </a:prstGeom>
          <a:noFill/>
          <a:ln w="28575">
            <a:solidFill>
              <a:schemeClr val="tx1"/>
            </a:solidFill>
            <a:round/>
            <a:headEnd/>
            <a:tailEnd type="stealth" w="med" len="med"/>
          </a:ln>
        </p:spPr>
        <p:txBody>
          <a:bodyPr/>
          <a:lstStyle/>
          <a:p>
            <a:endParaRPr lang="en-US"/>
          </a:p>
        </p:txBody>
      </p:sp>
      <p:sp>
        <p:nvSpPr>
          <p:cNvPr id="63" name="Line 68"/>
          <p:cNvSpPr>
            <a:spLocks noChangeShapeType="1"/>
          </p:cNvSpPr>
          <p:nvPr/>
        </p:nvSpPr>
        <p:spPr bwMode="auto">
          <a:xfrm flipV="1">
            <a:off x="3289300" y="3240088"/>
            <a:ext cx="311150" cy="968375"/>
          </a:xfrm>
          <a:prstGeom prst="line">
            <a:avLst/>
          </a:prstGeom>
          <a:noFill/>
          <a:ln w="28575">
            <a:solidFill>
              <a:schemeClr val="tx1"/>
            </a:solidFill>
            <a:round/>
            <a:headEnd/>
            <a:tailEnd type="stealth" w="med" len="med"/>
          </a:ln>
        </p:spPr>
        <p:txBody>
          <a:bodyPr/>
          <a:lstStyle/>
          <a:p>
            <a:endParaRPr lang="en-US"/>
          </a:p>
        </p:txBody>
      </p:sp>
      <p:sp>
        <p:nvSpPr>
          <p:cNvPr id="64" name="Line 70"/>
          <p:cNvSpPr>
            <a:spLocks noChangeShapeType="1"/>
          </p:cNvSpPr>
          <p:nvPr/>
        </p:nvSpPr>
        <p:spPr bwMode="auto">
          <a:xfrm flipV="1">
            <a:off x="4340225" y="3709988"/>
            <a:ext cx="1587" cy="517525"/>
          </a:xfrm>
          <a:prstGeom prst="line">
            <a:avLst/>
          </a:prstGeom>
          <a:noFill/>
          <a:ln w="28575">
            <a:solidFill>
              <a:schemeClr val="tx1"/>
            </a:solidFill>
            <a:round/>
            <a:headEnd/>
            <a:tailEnd type="stealth" w="med" len="med"/>
          </a:ln>
        </p:spPr>
        <p:txBody>
          <a:bodyPr/>
          <a:lstStyle/>
          <a:p>
            <a:endParaRPr lang="en-US"/>
          </a:p>
        </p:txBody>
      </p:sp>
      <p:sp>
        <p:nvSpPr>
          <p:cNvPr id="65" name="Freeform 71"/>
          <p:cNvSpPr>
            <a:spLocks/>
          </p:cNvSpPr>
          <p:nvPr/>
        </p:nvSpPr>
        <p:spPr bwMode="auto">
          <a:xfrm>
            <a:off x="3416300" y="3059113"/>
            <a:ext cx="87312" cy="52387"/>
          </a:xfrm>
          <a:custGeom>
            <a:avLst/>
            <a:gdLst/>
            <a:ahLst/>
            <a:cxnLst>
              <a:cxn ang="0">
                <a:pos x="495" y="0"/>
              </a:cxn>
              <a:cxn ang="0">
                <a:pos x="99" y="297"/>
              </a:cxn>
              <a:cxn ang="0">
                <a:pos x="0" y="0"/>
              </a:cxn>
              <a:cxn ang="0">
                <a:pos x="495" y="0"/>
              </a:cxn>
            </a:cxnLst>
            <a:rect l="0" t="0" r="r" b="b"/>
            <a:pathLst>
              <a:path w="495" h="297">
                <a:moveTo>
                  <a:pt x="495" y="0"/>
                </a:moveTo>
                <a:lnTo>
                  <a:pt x="99" y="297"/>
                </a:lnTo>
                <a:lnTo>
                  <a:pt x="0" y="0"/>
                </a:lnTo>
                <a:lnTo>
                  <a:pt x="495" y="0"/>
                </a:lnTo>
                <a:close/>
              </a:path>
            </a:pathLst>
          </a:custGeom>
          <a:solidFill>
            <a:srgbClr val="00FFFF"/>
          </a:solidFill>
          <a:ln w="12700">
            <a:solidFill>
              <a:schemeClr val="tx1"/>
            </a:solidFill>
            <a:prstDash val="solid"/>
            <a:round/>
            <a:headEnd/>
            <a:tailEnd/>
          </a:ln>
        </p:spPr>
        <p:txBody>
          <a:bodyPr/>
          <a:lstStyle/>
          <a:p>
            <a:endParaRPr lang="en-US"/>
          </a:p>
        </p:txBody>
      </p:sp>
      <p:sp>
        <p:nvSpPr>
          <p:cNvPr id="66" name="Line 72"/>
          <p:cNvSpPr>
            <a:spLocks noChangeShapeType="1"/>
          </p:cNvSpPr>
          <p:nvPr/>
        </p:nvSpPr>
        <p:spPr bwMode="auto">
          <a:xfrm flipV="1">
            <a:off x="2803525" y="3048000"/>
            <a:ext cx="684212" cy="244475"/>
          </a:xfrm>
          <a:prstGeom prst="line">
            <a:avLst/>
          </a:prstGeom>
          <a:noFill/>
          <a:ln w="28575">
            <a:solidFill>
              <a:schemeClr val="tx1"/>
            </a:solidFill>
            <a:round/>
            <a:headEnd/>
            <a:tailEnd type="stealth" w="med" len="med"/>
          </a:ln>
        </p:spPr>
        <p:txBody>
          <a:bodyPr/>
          <a:lstStyle/>
          <a:p>
            <a:endParaRPr lang="en-US"/>
          </a:p>
        </p:txBody>
      </p:sp>
      <p:sp>
        <p:nvSpPr>
          <p:cNvPr id="67" name="Line 74"/>
          <p:cNvSpPr>
            <a:spLocks noChangeShapeType="1"/>
          </p:cNvSpPr>
          <p:nvPr/>
        </p:nvSpPr>
        <p:spPr bwMode="auto">
          <a:xfrm flipH="1" flipV="1">
            <a:off x="3900487" y="3106738"/>
            <a:ext cx="303213" cy="303212"/>
          </a:xfrm>
          <a:prstGeom prst="line">
            <a:avLst/>
          </a:prstGeom>
          <a:noFill/>
          <a:ln w="28575">
            <a:solidFill>
              <a:schemeClr val="tx1"/>
            </a:solidFill>
            <a:round/>
            <a:headEnd/>
            <a:tailEnd type="stealth" w="med" len="med"/>
          </a:ln>
        </p:spPr>
        <p:txBody>
          <a:bodyPr/>
          <a:lstStyle/>
          <a:p>
            <a:endParaRPr lang="en-US"/>
          </a:p>
        </p:txBody>
      </p:sp>
      <p:sp>
        <p:nvSpPr>
          <p:cNvPr id="68" name="Line 76"/>
          <p:cNvSpPr>
            <a:spLocks noChangeShapeType="1"/>
          </p:cNvSpPr>
          <p:nvPr/>
        </p:nvSpPr>
        <p:spPr bwMode="auto">
          <a:xfrm flipH="1" flipV="1">
            <a:off x="2133600" y="2797175"/>
            <a:ext cx="552450" cy="495300"/>
          </a:xfrm>
          <a:prstGeom prst="line">
            <a:avLst/>
          </a:prstGeom>
          <a:noFill/>
          <a:ln w="28575">
            <a:solidFill>
              <a:schemeClr val="tx1"/>
            </a:solidFill>
            <a:round/>
            <a:headEnd/>
            <a:tailEnd type="stealth" w="med" len="med"/>
          </a:ln>
        </p:spPr>
        <p:txBody>
          <a:bodyPr/>
          <a:lstStyle/>
          <a:p>
            <a:endParaRPr lang="en-US"/>
          </a:p>
        </p:txBody>
      </p:sp>
      <p:sp>
        <p:nvSpPr>
          <p:cNvPr id="69" name="Line 78"/>
          <p:cNvSpPr>
            <a:spLocks noChangeShapeType="1"/>
          </p:cNvSpPr>
          <p:nvPr/>
        </p:nvSpPr>
        <p:spPr bwMode="auto">
          <a:xfrm flipV="1">
            <a:off x="1401762" y="2873375"/>
            <a:ext cx="420688" cy="419100"/>
          </a:xfrm>
          <a:prstGeom prst="line">
            <a:avLst/>
          </a:prstGeom>
          <a:noFill/>
          <a:ln w="28575">
            <a:solidFill>
              <a:schemeClr val="tx1"/>
            </a:solidFill>
            <a:round/>
            <a:headEnd/>
            <a:tailEnd type="stealth" w="med" len="med"/>
          </a:ln>
        </p:spPr>
        <p:txBody>
          <a:bodyPr/>
          <a:lstStyle/>
          <a:p>
            <a:endParaRPr lang="en-US"/>
          </a:p>
        </p:txBody>
      </p:sp>
      <p:sp>
        <p:nvSpPr>
          <p:cNvPr id="70" name="Line 80"/>
          <p:cNvSpPr>
            <a:spLocks noChangeShapeType="1"/>
          </p:cNvSpPr>
          <p:nvPr/>
        </p:nvSpPr>
        <p:spPr bwMode="auto">
          <a:xfrm flipH="1" flipV="1">
            <a:off x="3270250" y="2297113"/>
            <a:ext cx="350837" cy="528637"/>
          </a:xfrm>
          <a:prstGeom prst="line">
            <a:avLst/>
          </a:prstGeom>
          <a:noFill/>
          <a:ln w="28575">
            <a:solidFill>
              <a:schemeClr val="tx1"/>
            </a:solidFill>
            <a:round/>
            <a:headEnd/>
            <a:tailEnd type="stealth" w="med" len="med"/>
          </a:ln>
        </p:spPr>
        <p:txBody>
          <a:bodyPr/>
          <a:lstStyle/>
          <a:p>
            <a:endParaRPr lang="en-US"/>
          </a:p>
        </p:txBody>
      </p:sp>
      <p:sp>
        <p:nvSpPr>
          <p:cNvPr id="71" name="Line 82"/>
          <p:cNvSpPr>
            <a:spLocks noChangeShapeType="1"/>
          </p:cNvSpPr>
          <p:nvPr/>
        </p:nvSpPr>
        <p:spPr bwMode="auto">
          <a:xfrm flipV="1">
            <a:off x="2101850" y="2268538"/>
            <a:ext cx="757237" cy="323850"/>
          </a:xfrm>
          <a:prstGeom prst="line">
            <a:avLst/>
          </a:prstGeom>
          <a:noFill/>
          <a:ln w="28575">
            <a:solidFill>
              <a:schemeClr val="tx1"/>
            </a:solidFill>
            <a:round/>
            <a:headEnd/>
            <a:tailEnd type="stealth" w="med" len="med"/>
          </a:ln>
        </p:spPr>
        <p:txBody>
          <a:bodyPr/>
          <a:lstStyle/>
          <a:p>
            <a:endParaRPr lang="en-US"/>
          </a:p>
        </p:txBody>
      </p:sp>
      <p:sp>
        <p:nvSpPr>
          <p:cNvPr id="72" name="Line 84"/>
          <p:cNvSpPr>
            <a:spLocks noChangeShapeType="1"/>
          </p:cNvSpPr>
          <p:nvPr/>
        </p:nvSpPr>
        <p:spPr bwMode="auto">
          <a:xfrm flipH="1">
            <a:off x="1584325" y="3409950"/>
            <a:ext cx="985837" cy="1588"/>
          </a:xfrm>
          <a:prstGeom prst="line">
            <a:avLst/>
          </a:prstGeom>
          <a:noFill/>
          <a:ln w="28575">
            <a:solidFill>
              <a:schemeClr val="tx1"/>
            </a:solidFill>
            <a:round/>
            <a:headEnd/>
            <a:tailEnd type="stealth" w="med" len="med"/>
          </a:ln>
        </p:spPr>
        <p:txBody>
          <a:bodyPr/>
          <a:lstStyle/>
          <a:p>
            <a:endParaRPr lang="en-US"/>
          </a:p>
        </p:txBody>
      </p:sp>
      <p:sp>
        <p:nvSpPr>
          <p:cNvPr id="73" name="Line 86"/>
          <p:cNvSpPr>
            <a:spLocks noChangeShapeType="1"/>
          </p:cNvSpPr>
          <p:nvPr/>
        </p:nvSpPr>
        <p:spPr bwMode="auto">
          <a:xfrm>
            <a:off x="1320800" y="5045075"/>
            <a:ext cx="752475" cy="1588"/>
          </a:xfrm>
          <a:prstGeom prst="line">
            <a:avLst/>
          </a:prstGeom>
          <a:noFill/>
          <a:ln w="28575">
            <a:solidFill>
              <a:schemeClr val="tx1"/>
            </a:solidFill>
            <a:round/>
            <a:headEnd/>
            <a:tailEnd type="stealth" w="med" len="med"/>
          </a:ln>
        </p:spPr>
        <p:txBody>
          <a:bodyPr/>
          <a:lstStyle/>
          <a:p>
            <a:endParaRPr lang="en-US"/>
          </a:p>
        </p:txBody>
      </p:sp>
      <p:sp>
        <p:nvSpPr>
          <p:cNvPr id="74" name="Line 88"/>
          <p:cNvSpPr>
            <a:spLocks noChangeShapeType="1"/>
          </p:cNvSpPr>
          <p:nvPr/>
        </p:nvSpPr>
        <p:spPr bwMode="auto">
          <a:xfrm flipV="1">
            <a:off x="1616075" y="5186363"/>
            <a:ext cx="2041525" cy="792162"/>
          </a:xfrm>
          <a:prstGeom prst="line">
            <a:avLst/>
          </a:prstGeom>
          <a:noFill/>
          <a:ln w="28575">
            <a:solidFill>
              <a:srgbClr val="FF0000"/>
            </a:solidFill>
            <a:round/>
            <a:headEnd/>
            <a:tailEnd type="stealth" w="med" len="med"/>
          </a:ln>
        </p:spPr>
        <p:txBody>
          <a:bodyPr/>
          <a:lstStyle/>
          <a:p>
            <a:endParaRPr lang="en-US"/>
          </a:p>
        </p:txBody>
      </p:sp>
      <p:sp>
        <p:nvSpPr>
          <p:cNvPr id="75" name="Line 90"/>
          <p:cNvSpPr>
            <a:spLocks noChangeShapeType="1"/>
          </p:cNvSpPr>
          <p:nvPr/>
        </p:nvSpPr>
        <p:spPr bwMode="auto">
          <a:xfrm flipH="1">
            <a:off x="3471862" y="4381500"/>
            <a:ext cx="633413" cy="1588"/>
          </a:xfrm>
          <a:prstGeom prst="line">
            <a:avLst/>
          </a:prstGeom>
          <a:noFill/>
          <a:ln w="28575">
            <a:solidFill>
              <a:schemeClr val="tx1"/>
            </a:solidFill>
            <a:round/>
            <a:headEnd/>
            <a:tailEnd type="stealth" w="med" len="med"/>
          </a:ln>
        </p:spPr>
        <p:txBody>
          <a:bodyPr/>
          <a:lstStyle/>
          <a:p>
            <a:endParaRPr lang="en-US"/>
          </a:p>
        </p:txBody>
      </p:sp>
      <p:sp>
        <p:nvSpPr>
          <p:cNvPr id="76" name="Line 92"/>
          <p:cNvSpPr>
            <a:spLocks noChangeShapeType="1"/>
          </p:cNvSpPr>
          <p:nvPr/>
        </p:nvSpPr>
        <p:spPr bwMode="auto">
          <a:xfrm flipH="1" flipV="1">
            <a:off x="2978150" y="3559175"/>
            <a:ext cx="1225550" cy="668338"/>
          </a:xfrm>
          <a:prstGeom prst="line">
            <a:avLst/>
          </a:prstGeom>
          <a:noFill/>
          <a:ln w="28575">
            <a:solidFill>
              <a:schemeClr val="tx1"/>
            </a:solidFill>
            <a:round/>
            <a:headEnd/>
            <a:tailEnd type="stealth" w="med" len="med"/>
          </a:ln>
        </p:spPr>
        <p:txBody>
          <a:bodyPr/>
          <a:lstStyle/>
          <a:p>
            <a:endParaRPr lang="en-US"/>
          </a:p>
        </p:txBody>
      </p:sp>
      <p:sp>
        <p:nvSpPr>
          <p:cNvPr id="77" name="Line 94"/>
          <p:cNvSpPr>
            <a:spLocks noChangeShapeType="1"/>
          </p:cNvSpPr>
          <p:nvPr/>
        </p:nvSpPr>
        <p:spPr bwMode="auto">
          <a:xfrm flipH="1" flipV="1">
            <a:off x="2166937" y="2719388"/>
            <a:ext cx="1336675" cy="223837"/>
          </a:xfrm>
          <a:prstGeom prst="line">
            <a:avLst/>
          </a:prstGeom>
          <a:noFill/>
          <a:ln w="28575">
            <a:solidFill>
              <a:schemeClr val="tx1"/>
            </a:solidFill>
            <a:round/>
            <a:headEnd/>
            <a:tailEnd type="stealth" w="med" len="med"/>
          </a:ln>
        </p:spPr>
        <p:txBody>
          <a:bodyPr/>
          <a:lstStyle/>
          <a:p>
            <a:endParaRPr lang="en-US"/>
          </a:p>
        </p:txBody>
      </p:sp>
      <p:sp>
        <p:nvSpPr>
          <p:cNvPr id="78" name="Line 96"/>
          <p:cNvSpPr>
            <a:spLocks noChangeShapeType="1"/>
          </p:cNvSpPr>
          <p:nvPr/>
        </p:nvSpPr>
        <p:spPr bwMode="auto">
          <a:xfrm flipH="1" flipV="1">
            <a:off x="2016125" y="2909888"/>
            <a:ext cx="220662" cy="1219200"/>
          </a:xfrm>
          <a:prstGeom prst="line">
            <a:avLst/>
          </a:prstGeom>
          <a:noFill/>
          <a:ln w="28575">
            <a:solidFill>
              <a:schemeClr val="tx1"/>
            </a:solidFill>
            <a:round/>
            <a:headEnd/>
            <a:tailEnd type="stealth" w="med" len="med"/>
          </a:ln>
        </p:spPr>
        <p:txBody>
          <a:bodyPr/>
          <a:lstStyle/>
          <a:p>
            <a:endParaRPr lang="en-US"/>
          </a:p>
        </p:txBody>
      </p:sp>
      <p:sp>
        <p:nvSpPr>
          <p:cNvPr id="79" name="Line 98"/>
          <p:cNvSpPr>
            <a:spLocks noChangeShapeType="1"/>
          </p:cNvSpPr>
          <p:nvPr/>
        </p:nvSpPr>
        <p:spPr bwMode="auto">
          <a:xfrm flipV="1">
            <a:off x="1519237" y="2979738"/>
            <a:ext cx="1919288" cy="374650"/>
          </a:xfrm>
          <a:prstGeom prst="line">
            <a:avLst/>
          </a:prstGeom>
          <a:noFill/>
          <a:ln w="28575">
            <a:solidFill>
              <a:schemeClr val="tx1"/>
            </a:solidFill>
            <a:round/>
            <a:headEnd/>
            <a:tailEnd type="stealth" w="med" len="med"/>
          </a:ln>
        </p:spPr>
        <p:txBody>
          <a:bodyPr/>
          <a:lstStyle/>
          <a:p>
            <a:endParaRPr lang="en-US"/>
          </a:p>
        </p:txBody>
      </p:sp>
      <p:sp>
        <p:nvSpPr>
          <p:cNvPr id="80" name="Line 100"/>
          <p:cNvSpPr>
            <a:spLocks noChangeShapeType="1"/>
          </p:cNvSpPr>
          <p:nvPr/>
        </p:nvSpPr>
        <p:spPr bwMode="auto">
          <a:xfrm flipH="1">
            <a:off x="2551112" y="4460875"/>
            <a:ext cx="1573213" cy="561975"/>
          </a:xfrm>
          <a:prstGeom prst="line">
            <a:avLst/>
          </a:prstGeom>
          <a:noFill/>
          <a:ln w="28575">
            <a:solidFill>
              <a:schemeClr val="tx1"/>
            </a:solidFill>
            <a:round/>
            <a:headEnd/>
            <a:tailEnd type="stealth" w="med" len="med"/>
          </a:ln>
        </p:spPr>
        <p:txBody>
          <a:bodyPr/>
          <a:lstStyle/>
          <a:p>
            <a:endParaRPr lang="en-US"/>
          </a:p>
        </p:txBody>
      </p:sp>
      <p:sp>
        <p:nvSpPr>
          <p:cNvPr id="81" name="Rectangle 101"/>
          <p:cNvSpPr txBox="1">
            <a:spLocks noChangeArrowheads="1"/>
          </p:cNvSpPr>
          <p:nvPr/>
        </p:nvSpPr>
        <p:spPr>
          <a:xfrm>
            <a:off x="5029200" y="2133600"/>
            <a:ext cx="4114800" cy="3048000"/>
          </a:xfrm>
          <a:prstGeom prst="rect">
            <a:avLst/>
          </a:prstGeom>
        </p:spPr>
        <p:txBody>
          <a:bodyPr/>
          <a:lstStyle/>
          <a:p>
            <a:pPr marL="1143000" marR="0" lvl="2" indent="-228600" algn="l" defTabSz="914400" rtl="0" eaLnBrk="1" fontAlgn="auto" latinLnBrk="0" hangingPunct="1">
              <a:lnSpc>
                <a:spcPct val="100000"/>
              </a:lnSpc>
              <a:spcBef>
                <a:spcPct val="20000"/>
              </a:spcBef>
              <a:spcAft>
                <a:spcPts val="0"/>
              </a:spcAft>
              <a:buClrTx/>
              <a:buSzTx/>
              <a:buFontTx/>
              <a:buNone/>
              <a:tabLst/>
              <a:defRPr/>
            </a:pPr>
            <a:endParaRPr lang="en-US" sz="3200" dirty="0" smtClean="0"/>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mn-lt"/>
                <a:ea typeface="+mn-ea"/>
                <a:cs typeface="+mn-cs"/>
              </a:rPr>
              <a:t>? Query(1, 10) –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Yes</a:t>
            </a:r>
          </a:p>
          <a:p>
            <a:pPr marL="1143000" marR="0" lvl="2" indent="-22860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2" name="Rectangle 81"/>
          <p:cNvSpPr/>
          <p:nvPr/>
        </p:nvSpPr>
        <p:spPr>
          <a:xfrm>
            <a:off x="5105400" y="3429000"/>
            <a:ext cx="3886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Online Graph Traversal</a:t>
            </a:r>
            <a:endParaRPr lang="en-US" sz="2000" b="1" dirty="0"/>
          </a:p>
        </p:txBody>
      </p:sp>
      <p:sp>
        <p:nvSpPr>
          <p:cNvPr id="83" name="Rectangle 82"/>
          <p:cNvSpPr/>
          <p:nvPr/>
        </p:nvSpPr>
        <p:spPr>
          <a:xfrm>
            <a:off x="5105400" y="4267200"/>
            <a:ext cx="3886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Partial Exploration of the Graph</a:t>
            </a:r>
            <a:endParaRPr lang="en-US" sz="2000" b="1" dirty="0"/>
          </a:p>
        </p:txBody>
      </p:sp>
      <p:sp>
        <p:nvSpPr>
          <p:cNvPr id="8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26</a:t>
            </a:fld>
            <a:endParaRPr lang="en-US" altLang="en-US" sz="1800"/>
          </a:p>
        </p:txBody>
      </p:sp>
      <p:sp>
        <p:nvSpPr>
          <p:cNvPr id="49" name="Title 1"/>
          <p:cNvSpPr>
            <a:spLocks noGrp="1"/>
          </p:cNvSpPr>
          <p:nvPr>
            <p:ph type="title"/>
          </p:nvPr>
        </p:nvSpPr>
        <p:spPr>
          <a:xfrm>
            <a:off x="381000" y="457200"/>
            <a:ext cx="6400800" cy="533400"/>
          </a:xfrm>
        </p:spPr>
        <p:txBody>
          <a:bodyPr>
            <a:noAutofit/>
          </a:bodyPr>
          <a:lstStyle/>
          <a:p>
            <a:pPr algn="l"/>
            <a:r>
              <a:rPr lang="en-US" b="1" dirty="0" smtClean="0"/>
              <a:t>Reachability Query: </a:t>
            </a:r>
            <a:br>
              <a:rPr lang="en-US" b="1" dirty="0" smtClean="0"/>
            </a:br>
            <a:r>
              <a:rPr lang="en-US" b="1" dirty="0" smtClean="0"/>
              <a:t>Online Graph Querying</a:t>
            </a:r>
            <a:endParaRPr lang="en-US"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2" name="Freeform 4"/>
          <p:cNvSpPr>
            <a:spLocks/>
          </p:cNvSpPr>
          <p:nvPr/>
        </p:nvSpPr>
        <p:spPr bwMode="auto">
          <a:xfrm>
            <a:off x="1284287" y="5745163"/>
            <a:ext cx="350838" cy="350837"/>
          </a:xfrm>
          <a:custGeom>
            <a:avLst/>
            <a:gdLst/>
            <a:ahLst/>
            <a:cxnLst>
              <a:cxn ang="0">
                <a:pos x="893" y="1982"/>
              </a:cxn>
              <a:cxn ang="0">
                <a:pos x="699" y="1943"/>
              </a:cxn>
              <a:cxn ang="0">
                <a:pos x="521" y="1868"/>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4"/>
                </a:lnTo>
                <a:lnTo>
                  <a:pt x="1982" y="893"/>
                </a:lnTo>
                <a:lnTo>
                  <a:pt x="1988" y="994"/>
                </a:lnTo>
                <a:lnTo>
                  <a:pt x="1982" y="1095"/>
                </a:lnTo>
                <a:lnTo>
                  <a:pt x="1968" y="1194"/>
                </a:lnTo>
                <a:lnTo>
                  <a:pt x="1943" y="1289"/>
                </a:lnTo>
                <a:lnTo>
                  <a:pt x="1909" y="1381"/>
                </a:lnTo>
                <a:lnTo>
                  <a:pt x="1868" y="1467"/>
                </a:lnTo>
                <a:lnTo>
                  <a:pt x="1818" y="1550"/>
                </a:lnTo>
                <a:lnTo>
                  <a:pt x="1760" y="1626"/>
                </a:lnTo>
                <a:lnTo>
                  <a:pt x="1697" y="1697"/>
                </a:lnTo>
                <a:lnTo>
                  <a:pt x="1626" y="1760"/>
                </a:lnTo>
                <a:lnTo>
                  <a:pt x="1550" y="1818"/>
                </a:lnTo>
                <a:lnTo>
                  <a:pt x="1467" y="1868"/>
                </a:lnTo>
                <a:lnTo>
                  <a:pt x="1381" y="1909"/>
                </a:lnTo>
                <a:lnTo>
                  <a:pt x="1289" y="1943"/>
                </a:lnTo>
                <a:lnTo>
                  <a:pt x="1194" y="1968"/>
                </a:lnTo>
                <a:lnTo>
                  <a:pt x="1095" y="1982"/>
                </a:lnTo>
                <a:lnTo>
                  <a:pt x="994" y="1988"/>
                </a:lnTo>
              </a:path>
            </a:pathLst>
          </a:custGeom>
          <a:solidFill>
            <a:srgbClr val="FFFF00"/>
          </a:solidFill>
          <a:ln w="12700">
            <a:solidFill>
              <a:schemeClr val="tx1"/>
            </a:solidFill>
            <a:prstDash val="solid"/>
            <a:round/>
            <a:headEnd/>
            <a:tailEnd/>
          </a:ln>
        </p:spPr>
        <p:txBody>
          <a:bodyPr/>
          <a:lstStyle/>
          <a:p>
            <a:endParaRPr lang="en-US"/>
          </a:p>
        </p:txBody>
      </p:sp>
      <p:sp>
        <p:nvSpPr>
          <p:cNvPr id="13" name="Freeform 5"/>
          <p:cNvSpPr>
            <a:spLocks/>
          </p:cNvSpPr>
          <p:nvPr/>
        </p:nvSpPr>
        <p:spPr bwMode="auto">
          <a:xfrm>
            <a:off x="2867025" y="5745163"/>
            <a:ext cx="349250" cy="350837"/>
          </a:xfrm>
          <a:custGeom>
            <a:avLst/>
            <a:gdLst/>
            <a:ahLst/>
            <a:cxnLst>
              <a:cxn ang="0">
                <a:pos x="892" y="1982"/>
              </a:cxn>
              <a:cxn ang="0">
                <a:pos x="698" y="1943"/>
              </a:cxn>
              <a:cxn ang="0">
                <a:pos x="520" y="1868"/>
              </a:cxn>
              <a:cxn ang="0">
                <a:pos x="361" y="1760"/>
              </a:cxn>
              <a:cxn ang="0">
                <a:pos x="227" y="1626"/>
              </a:cxn>
              <a:cxn ang="0">
                <a:pos x="119" y="1467"/>
              </a:cxn>
              <a:cxn ang="0">
                <a:pos x="44" y="1289"/>
              </a:cxn>
              <a:cxn ang="0">
                <a:pos x="5" y="1095"/>
              </a:cxn>
              <a:cxn ang="0">
                <a:pos x="5" y="893"/>
              </a:cxn>
              <a:cxn ang="0">
                <a:pos x="44" y="699"/>
              </a:cxn>
              <a:cxn ang="0">
                <a:pos x="119" y="521"/>
              </a:cxn>
              <a:cxn ang="0">
                <a:pos x="227" y="362"/>
              </a:cxn>
              <a:cxn ang="0">
                <a:pos x="361" y="228"/>
              </a:cxn>
              <a:cxn ang="0">
                <a:pos x="520" y="120"/>
              </a:cxn>
              <a:cxn ang="0">
                <a:pos x="698" y="45"/>
              </a:cxn>
              <a:cxn ang="0">
                <a:pos x="892" y="5"/>
              </a:cxn>
              <a:cxn ang="0">
                <a:pos x="1094" y="5"/>
              </a:cxn>
              <a:cxn ang="0">
                <a:pos x="1288"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8" y="1943"/>
              </a:cxn>
              <a:cxn ang="0">
                <a:pos x="1094" y="1982"/>
              </a:cxn>
            </a:cxnLst>
            <a:rect l="0" t="0" r="r" b="b"/>
            <a:pathLst>
              <a:path w="1987" h="1988">
                <a:moveTo>
                  <a:pt x="993" y="1988"/>
                </a:moveTo>
                <a:lnTo>
                  <a:pt x="892" y="1982"/>
                </a:lnTo>
                <a:lnTo>
                  <a:pt x="793" y="1968"/>
                </a:lnTo>
                <a:lnTo>
                  <a:pt x="698" y="1943"/>
                </a:lnTo>
                <a:lnTo>
                  <a:pt x="606" y="1909"/>
                </a:lnTo>
                <a:lnTo>
                  <a:pt x="520" y="1868"/>
                </a:lnTo>
                <a:lnTo>
                  <a:pt x="437" y="1818"/>
                </a:lnTo>
                <a:lnTo>
                  <a:pt x="361" y="1760"/>
                </a:lnTo>
                <a:lnTo>
                  <a:pt x="290" y="1697"/>
                </a:lnTo>
                <a:lnTo>
                  <a:pt x="227" y="1626"/>
                </a:lnTo>
                <a:lnTo>
                  <a:pt x="170" y="1550"/>
                </a:lnTo>
                <a:lnTo>
                  <a:pt x="119" y="1467"/>
                </a:lnTo>
                <a:lnTo>
                  <a:pt x="78" y="1381"/>
                </a:lnTo>
                <a:lnTo>
                  <a:pt x="44" y="1289"/>
                </a:lnTo>
                <a:lnTo>
                  <a:pt x="19" y="1194"/>
                </a:lnTo>
                <a:lnTo>
                  <a:pt x="5" y="1095"/>
                </a:lnTo>
                <a:lnTo>
                  <a:pt x="0" y="994"/>
                </a:lnTo>
                <a:lnTo>
                  <a:pt x="5" y="893"/>
                </a:lnTo>
                <a:lnTo>
                  <a:pt x="19" y="794"/>
                </a:lnTo>
                <a:lnTo>
                  <a:pt x="44" y="699"/>
                </a:lnTo>
                <a:lnTo>
                  <a:pt x="78" y="607"/>
                </a:lnTo>
                <a:lnTo>
                  <a:pt x="119" y="521"/>
                </a:lnTo>
                <a:lnTo>
                  <a:pt x="170" y="438"/>
                </a:lnTo>
                <a:lnTo>
                  <a:pt x="227" y="362"/>
                </a:lnTo>
                <a:lnTo>
                  <a:pt x="290" y="291"/>
                </a:lnTo>
                <a:lnTo>
                  <a:pt x="361" y="228"/>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8" y="1943"/>
                </a:lnTo>
                <a:lnTo>
                  <a:pt x="1193" y="1968"/>
                </a:lnTo>
                <a:lnTo>
                  <a:pt x="1094" y="1982"/>
                </a:lnTo>
                <a:lnTo>
                  <a:pt x="993" y="1988"/>
                </a:lnTo>
              </a:path>
            </a:pathLst>
          </a:custGeom>
          <a:solidFill>
            <a:srgbClr val="00FFFF"/>
          </a:solidFill>
          <a:ln w="12700">
            <a:solidFill>
              <a:schemeClr val="tx1"/>
            </a:solidFill>
            <a:prstDash val="solid"/>
            <a:round/>
            <a:headEnd/>
            <a:tailEnd/>
          </a:ln>
        </p:spPr>
        <p:txBody>
          <a:bodyPr/>
          <a:lstStyle/>
          <a:p>
            <a:endParaRPr lang="en-US"/>
          </a:p>
        </p:txBody>
      </p:sp>
      <p:sp>
        <p:nvSpPr>
          <p:cNvPr id="14" name="Rectangle 7"/>
          <p:cNvSpPr>
            <a:spLocks noChangeArrowheads="1"/>
          </p:cNvSpPr>
          <p:nvPr/>
        </p:nvSpPr>
        <p:spPr bwMode="auto">
          <a:xfrm>
            <a:off x="1414462" y="5834063"/>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a:t>
            </a:r>
            <a:endParaRPr lang="en-US">
              <a:latin typeface="Tahoma" pitchFamily="34" charset="0"/>
              <a:ea typeface="宋体" pitchFamily="2" charset="-122"/>
            </a:endParaRPr>
          </a:p>
        </p:txBody>
      </p:sp>
      <p:sp>
        <p:nvSpPr>
          <p:cNvPr id="15" name="Rectangle 8"/>
          <p:cNvSpPr>
            <a:spLocks noChangeArrowheads="1"/>
          </p:cNvSpPr>
          <p:nvPr/>
        </p:nvSpPr>
        <p:spPr bwMode="auto">
          <a:xfrm>
            <a:off x="2995612" y="583406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2</a:t>
            </a:r>
            <a:endParaRPr lang="en-US">
              <a:latin typeface="Tahoma" pitchFamily="34" charset="0"/>
              <a:ea typeface="宋体" pitchFamily="2" charset="-122"/>
            </a:endParaRPr>
          </a:p>
        </p:txBody>
      </p:sp>
      <p:sp>
        <p:nvSpPr>
          <p:cNvPr id="16" name="Freeform 9"/>
          <p:cNvSpPr>
            <a:spLocks/>
          </p:cNvSpPr>
          <p:nvPr/>
        </p:nvSpPr>
        <p:spPr bwMode="auto">
          <a:xfrm>
            <a:off x="990600" y="4862513"/>
            <a:ext cx="350837" cy="350837"/>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9" y="45"/>
              </a:cxn>
              <a:cxn ang="0">
                <a:pos x="893" y="6"/>
              </a:cxn>
              <a:cxn ang="0">
                <a:pos x="1095" y="6"/>
              </a:cxn>
              <a:cxn ang="0">
                <a:pos x="1289" y="45"/>
              </a:cxn>
              <a:cxn ang="0">
                <a:pos x="1467" y="120"/>
              </a:cxn>
              <a:cxn ang="0">
                <a:pos x="1626" y="228"/>
              </a:cxn>
              <a:cxn ang="0">
                <a:pos x="1760" y="362"/>
              </a:cxn>
              <a:cxn ang="0">
                <a:pos x="1867" y="521"/>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9" y="45"/>
                </a:lnTo>
                <a:lnTo>
                  <a:pt x="793" y="20"/>
                </a:lnTo>
                <a:lnTo>
                  <a:pt x="893" y="6"/>
                </a:lnTo>
                <a:lnTo>
                  <a:pt x="994" y="0"/>
                </a:lnTo>
                <a:lnTo>
                  <a:pt x="1095" y="6"/>
                </a:lnTo>
                <a:lnTo>
                  <a:pt x="1194" y="20"/>
                </a:lnTo>
                <a:lnTo>
                  <a:pt x="1289" y="45"/>
                </a:lnTo>
                <a:lnTo>
                  <a:pt x="1380" y="79"/>
                </a:lnTo>
                <a:lnTo>
                  <a:pt x="1467" y="120"/>
                </a:lnTo>
                <a:lnTo>
                  <a:pt x="1549" y="170"/>
                </a:lnTo>
                <a:lnTo>
                  <a:pt x="1626" y="228"/>
                </a:lnTo>
                <a:lnTo>
                  <a:pt x="1696" y="291"/>
                </a:lnTo>
                <a:lnTo>
                  <a:pt x="1760" y="362"/>
                </a:lnTo>
                <a:lnTo>
                  <a:pt x="1817" y="438"/>
                </a:lnTo>
                <a:lnTo>
                  <a:pt x="1867" y="521"/>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10"/>
                </a:lnTo>
                <a:lnTo>
                  <a:pt x="1289" y="1943"/>
                </a:lnTo>
                <a:lnTo>
                  <a:pt x="1194" y="1968"/>
                </a:lnTo>
                <a:lnTo>
                  <a:pt x="1095" y="1982"/>
                </a:lnTo>
                <a:lnTo>
                  <a:pt x="994" y="1988"/>
                </a:lnTo>
              </a:path>
            </a:pathLst>
          </a:custGeom>
          <a:solidFill>
            <a:srgbClr val="FFFF00"/>
          </a:solidFill>
          <a:ln w="12700">
            <a:solidFill>
              <a:schemeClr val="tx1"/>
            </a:solidFill>
            <a:prstDash val="solid"/>
            <a:round/>
            <a:headEnd/>
            <a:tailEnd/>
          </a:ln>
        </p:spPr>
        <p:txBody>
          <a:bodyPr/>
          <a:lstStyle/>
          <a:p>
            <a:endParaRPr lang="en-US"/>
          </a:p>
        </p:txBody>
      </p:sp>
      <p:sp>
        <p:nvSpPr>
          <p:cNvPr id="17" name="Rectangle 10"/>
          <p:cNvSpPr>
            <a:spLocks noChangeArrowheads="1"/>
          </p:cNvSpPr>
          <p:nvPr/>
        </p:nvSpPr>
        <p:spPr bwMode="auto">
          <a:xfrm>
            <a:off x="1117600" y="4953000"/>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3</a:t>
            </a:r>
            <a:endParaRPr lang="en-US">
              <a:latin typeface="Tahoma" pitchFamily="34" charset="0"/>
              <a:ea typeface="宋体" pitchFamily="2" charset="-122"/>
            </a:endParaRPr>
          </a:p>
        </p:txBody>
      </p:sp>
      <p:sp>
        <p:nvSpPr>
          <p:cNvPr id="18" name="Freeform 11"/>
          <p:cNvSpPr>
            <a:spLocks/>
          </p:cNvSpPr>
          <p:nvPr/>
        </p:nvSpPr>
        <p:spPr bwMode="auto">
          <a:xfrm>
            <a:off x="2130425" y="4862513"/>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8" y="45"/>
              </a:cxn>
              <a:cxn ang="0">
                <a:pos x="892" y="6"/>
              </a:cxn>
              <a:cxn ang="0">
                <a:pos x="1095" y="6"/>
              </a:cxn>
              <a:cxn ang="0">
                <a:pos x="1289"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8" y="45"/>
                </a:lnTo>
                <a:lnTo>
                  <a:pt x="793" y="20"/>
                </a:lnTo>
                <a:lnTo>
                  <a:pt x="892" y="6"/>
                </a:lnTo>
                <a:lnTo>
                  <a:pt x="993" y="0"/>
                </a:lnTo>
                <a:lnTo>
                  <a:pt x="1095" y="6"/>
                </a:lnTo>
                <a:lnTo>
                  <a:pt x="1194" y="20"/>
                </a:lnTo>
                <a:lnTo>
                  <a:pt x="1289" y="45"/>
                </a:lnTo>
                <a:lnTo>
                  <a:pt x="1380" y="79"/>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10"/>
                </a:lnTo>
                <a:lnTo>
                  <a:pt x="1289" y="1943"/>
                </a:lnTo>
                <a:lnTo>
                  <a:pt x="1194" y="1968"/>
                </a:lnTo>
                <a:lnTo>
                  <a:pt x="1095" y="1982"/>
                </a:lnTo>
                <a:lnTo>
                  <a:pt x="993" y="1988"/>
                </a:lnTo>
              </a:path>
            </a:pathLst>
          </a:custGeom>
          <a:solidFill>
            <a:srgbClr val="FFFF00"/>
          </a:solidFill>
          <a:ln w="12700">
            <a:solidFill>
              <a:schemeClr val="tx1"/>
            </a:solidFill>
            <a:prstDash val="solid"/>
            <a:round/>
            <a:headEnd/>
            <a:tailEnd/>
          </a:ln>
        </p:spPr>
        <p:txBody>
          <a:bodyPr/>
          <a:lstStyle/>
          <a:p>
            <a:endParaRPr lang="en-US"/>
          </a:p>
        </p:txBody>
      </p:sp>
      <p:sp>
        <p:nvSpPr>
          <p:cNvPr id="19" name="Rectangle 12"/>
          <p:cNvSpPr>
            <a:spLocks noChangeArrowheads="1"/>
          </p:cNvSpPr>
          <p:nvPr/>
        </p:nvSpPr>
        <p:spPr bwMode="auto">
          <a:xfrm>
            <a:off x="2260600" y="4953000"/>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4</a:t>
            </a:r>
            <a:endParaRPr lang="en-US">
              <a:latin typeface="Tahoma" pitchFamily="34" charset="0"/>
              <a:ea typeface="宋体" pitchFamily="2" charset="-122"/>
            </a:endParaRPr>
          </a:p>
        </p:txBody>
      </p:sp>
      <p:sp>
        <p:nvSpPr>
          <p:cNvPr id="20" name="Freeform 13"/>
          <p:cNvSpPr>
            <a:spLocks/>
          </p:cNvSpPr>
          <p:nvPr/>
        </p:nvSpPr>
        <p:spPr bwMode="auto">
          <a:xfrm>
            <a:off x="990600" y="4164013"/>
            <a:ext cx="350837" cy="350837"/>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7" y="520"/>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9" y="45"/>
                </a:lnTo>
                <a:lnTo>
                  <a:pt x="793" y="20"/>
                </a:lnTo>
                <a:lnTo>
                  <a:pt x="893" y="5"/>
                </a:lnTo>
                <a:lnTo>
                  <a:pt x="994" y="0"/>
                </a:lnTo>
                <a:lnTo>
                  <a:pt x="1095" y="5"/>
                </a:lnTo>
                <a:lnTo>
                  <a:pt x="1194" y="20"/>
                </a:lnTo>
                <a:lnTo>
                  <a:pt x="1289" y="45"/>
                </a:lnTo>
                <a:lnTo>
                  <a:pt x="1380" y="78"/>
                </a:lnTo>
                <a:lnTo>
                  <a:pt x="1467" y="120"/>
                </a:lnTo>
                <a:lnTo>
                  <a:pt x="1549" y="170"/>
                </a:lnTo>
                <a:lnTo>
                  <a:pt x="1626" y="227"/>
                </a:lnTo>
                <a:lnTo>
                  <a:pt x="1696" y="291"/>
                </a:lnTo>
                <a:lnTo>
                  <a:pt x="1760" y="362"/>
                </a:lnTo>
                <a:lnTo>
                  <a:pt x="1817" y="438"/>
                </a:lnTo>
                <a:lnTo>
                  <a:pt x="1867" y="520"/>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09"/>
                </a:lnTo>
                <a:lnTo>
                  <a:pt x="1289" y="1943"/>
                </a:lnTo>
                <a:lnTo>
                  <a:pt x="1194" y="1968"/>
                </a:lnTo>
                <a:lnTo>
                  <a:pt x="1095" y="1982"/>
                </a:lnTo>
                <a:lnTo>
                  <a:pt x="994" y="1988"/>
                </a:lnTo>
              </a:path>
            </a:pathLst>
          </a:custGeom>
          <a:solidFill>
            <a:srgbClr val="FFFF00"/>
          </a:solidFill>
          <a:ln w="12700">
            <a:solidFill>
              <a:schemeClr val="tx1"/>
            </a:solidFill>
            <a:prstDash val="solid"/>
            <a:round/>
            <a:headEnd/>
            <a:tailEnd/>
          </a:ln>
        </p:spPr>
        <p:txBody>
          <a:bodyPr/>
          <a:lstStyle/>
          <a:p>
            <a:endParaRPr lang="en-US"/>
          </a:p>
        </p:txBody>
      </p:sp>
      <p:sp>
        <p:nvSpPr>
          <p:cNvPr id="21" name="Rectangle 14"/>
          <p:cNvSpPr>
            <a:spLocks noChangeArrowheads="1"/>
          </p:cNvSpPr>
          <p:nvPr/>
        </p:nvSpPr>
        <p:spPr bwMode="auto">
          <a:xfrm>
            <a:off x="1117600" y="4252913"/>
            <a:ext cx="84960" cy="200055"/>
          </a:xfrm>
          <a:prstGeom prst="rect">
            <a:avLst/>
          </a:prstGeom>
          <a:no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6</a:t>
            </a:r>
            <a:endParaRPr lang="en-US" dirty="0">
              <a:latin typeface="Tahoma" pitchFamily="34" charset="0"/>
              <a:ea typeface="宋体" pitchFamily="2" charset="-122"/>
            </a:endParaRPr>
          </a:p>
        </p:txBody>
      </p:sp>
      <p:sp>
        <p:nvSpPr>
          <p:cNvPr id="22" name="Freeform 15"/>
          <p:cNvSpPr>
            <a:spLocks/>
          </p:cNvSpPr>
          <p:nvPr/>
        </p:nvSpPr>
        <p:spPr bwMode="auto">
          <a:xfrm>
            <a:off x="2130425" y="4164013"/>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8" y="45"/>
              </a:cxn>
              <a:cxn ang="0">
                <a:pos x="892" y="5"/>
              </a:cxn>
              <a:cxn ang="0">
                <a:pos x="1095" y="5"/>
              </a:cxn>
              <a:cxn ang="0">
                <a:pos x="1289"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8" y="45"/>
                </a:lnTo>
                <a:lnTo>
                  <a:pt x="793" y="20"/>
                </a:lnTo>
                <a:lnTo>
                  <a:pt x="892" y="5"/>
                </a:lnTo>
                <a:lnTo>
                  <a:pt x="993" y="0"/>
                </a:lnTo>
                <a:lnTo>
                  <a:pt x="1095" y="5"/>
                </a:lnTo>
                <a:lnTo>
                  <a:pt x="1194" y="20"/>
                </a:lnTo>
                <a:lnTo>
                  <a:pt x="1289"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9" y="1943"/>
                </a:lnTo>
                <a:lnTo>
                  <a:pt x="1194" y="1968"/>
                </a:lnTo>
                <a:lnTo>
                  <a:pt x="1095" y="1982"/>
                </a:lnTo>
                <a:lnTo>
                  <a:pt x="993" y="1988"/>
                </a:lnTo>
              </a:path>
            </a:pathLst>
          </a:custGeom>
          <a:solidFill>
            <a:srgbClr val="FFFF00"/>
          </a:solidFill>
          <a:ln w="12700">
            <a:solidFill>
              <a:schemeClr val="tx1"/>
            </a:solidFill>
            <a:prstDash val="solid"/>
            <a:round/>
            <a:headEnd/>
            <a:tailEnd/>
          </a:ln>
        </p:spPr>
        <p:txBody>
          <a:bodyPr/>
          <a:lstStyle/>
          <a:p>
            <a:endParaRPr lang="en-US"/>
          </a:p>
        </p:txBody>
      </p:sp>
      <p:sp>
        <p:nvSpPr>
          <p:cNvPr id="23" name="Rectangle 16"/>
          <p:cNvSpPr>
            <a:spLocks noChangeArrowheads="1"/>
          </p:cNvSpPr>
          <p:nvPr/>
        </p:nvSpPr>
        <p:spPr bwMode="auto">
          <a:xfrm>
            <a:off x="2260600" y="4252913"/>
            <a:ext cx="84960" cy="200055"/>
          </a:xfrm>
          <a:prstGeom prst="rect">
            <a:avLst/>
          </a:prstGeom>
          <a:no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7</a:t>
            </a:r>
            <a:endParaRPr lang="en-US" dirty="0">
              <a:latin typeface="Tahoma" pitchFamily="34" charset="0"/>
              <a:ea typeface="宋体" pitchFamily="2" charset="-122"/>
            </a:endParaRPr>
          </a:p>
        </p:txBody>
      </p:sp>
      <p:sp>
        <p:nvSpPr>
          <p:cNvPr id="24" name="Freeform 17"/>
          <p:cNvSpPr>
            <a:spLocks/>
          </p:cNvSpPr>
          <p:nvPr/>
        </p:nvSpPr>
        <p:spPr bwMode="auto">
          <a:xfrm>
            <a:off x="3013075" y="4171950"/>
            <a:ext cx="350837" cy="350838"/>
          </a:xfrm>
          <a:custGeom>
            <a:avLst/>
            <a:gdLst/>
            <a:ahLst/>
            <a:cxnLst>
              <a:cxn ang="0">
                <a:pos x="892" y="1982"/>
              </a:cxn>
              <a:cxn ang="0">
                <a:pos x="698" y="1943"/>
              </a:cxn>
              <a:cxn ang="0">
                <a:pos x="520" y="1867"/>
              </a:cxn>
              <a:cxn ang="0">
                <a:pos x="361" y="1760"/>
              </a:cxn>
              <a:cxn ang="0">
                <a:pos x="227" y="1626"/>
              </a:cxn>
              <a:cxn ang="0">
                <a:pos x="120" y="1467"/>
              </a:cxn>
              <a:cxn ang="0">
                <a:pos x="45" y="1289"/>
              </a:cxn>
              <a:cxn ang="0">
                <a:pos x="5" y="1095"/>
              </a:cxn>
              <a:cxn ang="0">
                <a:pos x="5" y="893"/>
              </a:cxn>
              <a:cxn ang="0">
                <a:pos x="45" y="699"/>
              </a:cxn>
              <a:cxn ang="0">
                <a:pos x="120" y="520"/>
              </a:cxn>
              <a:cxn ang="0">
                <a:pos x="227" y="362"/>
              </a:cxn>
              <a:cxn ang="0">
                <a:pos x="361" y="227"/>
              </a:cxn>
              <a:cxn ang="0">
                <a:pos x="520" y="120"/>
              </a:cxn>
              <a:cxn ang="0">
                <a:pos x="698" y="45"/>
              </a:cxn>
              <a:cxn ang="0">
                <a:pos x="892" y="5"/>
              </a:cxn>
              <a:cxn ang="0">
                <a:pos x="1095" y="5"/>
              </a:cxn>
              <a:cxn ang="0">
                <a:pos x="1288"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7"/>
              </a:cxn>
              <a:cxn ang="0">
                <a:pos x="1288" y="1943"/>
              </a:cxn>
              <a:cxn ang="0">
                <a:pos x="1095" y="1982"/>
              </a:cxn>
            </a:cxnLst>
            <a:rect l="0" t="0" r="r" b="b"/>
            <a:pathLst>
              <a:path w="1987" h="1987">
                <a:moveTo>
                  <a:pt x="993" y="1987"/>
                </a:moveTo>
                <a:lnTo>
                  <a:pt x="892" y="1982"/>
                </a:lnTo>
                <a:lnTo>
                  <a:pt x="793" y="1968"/>
                </a:lnTo>
                <a:lnTo>
                  <a:pt x="698" y="1943"/>
                </a:lnTo>
                <a:lnTo>
                  <a:pt x="607" y="1909"/>
                </a:lnTo>
                <a:lnTo>
                  <a:pt x="520" y="1867"/>
                </a:lnTo>
                <a:lnTo>
                  <a:pt x="438" y="1817"/>
                </a:lnTo>
                <a:lnTo>
                  <a:pt x="361" y="1760"/>
                </a:lnTo>
                <a:lnTo>
                  <a:pt x="291" y="1696"/>
                </a:lnTo>
                <a:lnTo>
                  <a:pt x="227" y="1626"/>
                </a:lnTo>
                <a:lnTo>
                  <a:pt x="170" y="1549"/>
                </a:lnTo>
                <a:lnTo>
                  <a:pt x="120" y="1467"/>
                </a:lnTo>
                <a:lnTo>
                  <a:pt x="78" y="1381"/>
                </a:lnTo>
                <a:lnTo>
                  <a:pt x="45" y="1289"/>
                </a:lnTo>
                <a:lnTo>
                  <a:pt x="19" y="1194"/>
                </a:lnTo>
                <a:lnTo>
                  <a:pt x="5" y="1095"/>
                </a:lnTo>
                <a:lnTo>
                  <a:pt x="0" y="994"/>
                </a:lnTo>
                <a:lnTo>
                  <a:pt x="5" y="893"/>
                </a:lnTo>
                <a:lnTo>
                  <a:pt x="19" y="794"/>
                </a:lnTo>
                <a:lnTo>
                  <a:pt x="45" y="699"/>
                </a:lnTo>
                <a:lnTo>
                  <a:pt x="78" y="607"/>
                </a:lnTo>
                <a:lnTo>
                  <a:pt x="120" y="520"/>
                </a:lnTo>
                <a:lnTo>
                  <a:pt x="170" y="438"/>
                </a:lnTo>
                <a:lnTo>
                  <a:pt x="227" y="362"/>
                </a:lnTo>
                <a:lnTo>
                  <a:pt x="291" y="291"/>
                </a:lnTo>
                <a:lnTo>
                  <a:pt x="361" y="227"/>
                </a:lnTo>
                <a:lnTo>
                  <a:pt x="438" y="170"/>
                </a:lnTo>
                <a:lnTo>
                  <a:pt x="520" y="120"/>
                </a:lnTo>
                <a:lnTo>
                  <a:pt x="607" y="78"/>
                </a:lnTo>
                <a:lnTo>
                  <a:pt x="698" y="45"/>
                </a:lnTo>
                <a:lnTo>
                  <a:pt x="793" y="20"/>
                </a:lnTo>
                <a:lnTo>
                  <a:pt x="892" y="5"/>
                </a:lnTo>
                <a:lnTo>
                  <a:pt x="993" y="0"/>
                </a:lnTo>
                <a:lnTo>
                  <a:pt x="1095" y="5"/>
                </a:lnTo>
                <a:lnTo>
                  <a:pt x="1194"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49"/>
                </a:lnTo>
                <a:lnTo>
                  <a:pt x="1760" y="1626"/>
                </a:lnTo>
                <a:lnTo>
                  <a:pt x="1696" y="1696"/>
                </a:lnTo>
                <a:lnTo>
                  <a:pt x="1625" y="1760"/>
                </a:lnTo>
                <a:lnTo>
                  <a:pt x="1549" y="1817"/>
                </a:lnTo>
                <a:lnTo>
                  <a:pt x="1467" y="1867"/>
                </a:lnTo>
                <a:lnTo>
                  <a:pt x="1380" y="1909"/>
                </a:lnTo>
                <a:lnTo>
                  <a:pt x="1288" y="1943"/>
                </a:lnTo>
                <a:lnTo>
                  <a:pt x="1194" y="1968"/>
                </a:lnTo>
                <a:lnTo>
                  <a:pt x="1095" y="1982"/>
                </a:lnTo>
                <a:lnTo>
                  <a:pt x="993" y="1987"/>
                </a:lnTo>
              </a:path>
            </a:pathLst>
          </a:custGeom>
          <a:solidFill>
            <a:srgbClr val="FFFF00"/>
          </a:solidFill>
          <a:ln w="12700">
            <a:solidFill>
              <a:schemeClr val="tx1"/>
            </a:solidFill>
            <a:prstDash val="solid"/>
            <a:round/>
            <a:headEnd/>
            <a:tailEnd/>
          </a:ln>
        </p:spPr>
        <p:txBody>
          <a:bodyPr/>
          <a:lstStyle/>
          <a:p>
            <a:endParaRPr lang="en-US"/>
          </a:p>
        </p:txBody>
      </p:sp>
      <p:sp>
        <p:nvSpPr>
          <p:cNvPr id="25" name="Rectangle 18"/>
          <p:cNvSpPr>
            <a:spLocks noChangeArrowheads="1"/>
          </p:cNvSpPr>
          <p:nvPr/>
        </p:nvSpPr>
        <p:spPr bwMode="auto">
          <a:xfrm>
            <a:off x="3141662" y="4262438"/>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8</a:t>
            </a:r>
            <a:endParaRPr lang="en-US">
              <a:latin typeface="Tahoma" pitchFamily="34" charset="0"/>
              <a:ea typeface="宋体" pitchFamily="2" charset="-122"/>
            </a:endParaRPr>
          </a:p>
        </p:txBody>
      </p:sp>
      <p:sp>
        <p:nvSpPr>
          <p:cNvPr id="26" name="Freeform 19"/>
          <p:cNvSpPr>
            <a:spLocks/>
          </p:cNvSpPr>
          <p:nvPr/>
        </p:nvSpPr>
        <p:spPr bwMode="auto">
          <a:xfrm>
            <a:off x="3657600" y="4873625"/>
            <a:ext cx="350837" cy="349250"/>
          </a:xfrm>
          <a:custGeom>
            <a:avLst/>
            <a:gdLst/>
            <a:ahLst/>
            <a:cxnLst>
              <a:cxn ang="0">
                <a:pos x="893" y="1982"/>
              </a:cxn>
              <a:cxn ang="0">
                <a:pos x="699" y="1942"/>
              </a:cxn>
              <a:cxn ang="0">
                <a:pos x="520" y="1867"/>
              </a:cxn>
              <a:cxn ang="0">
                <a:pos x="362" y="1760"/>
              </a:cxn>
              <a:cxn ang="0">
                <a:pos x="227" y="1625"/>
              </a:cxn>
              <a:cxn ang="0">
                <a:pos x="120" y="1467"/>
              </a:cxn>
              <a:cxn ang="0">
                <a:pos x="45" y="1288"/>
              </a:cxn>
              <a:cxn ang="0">
                <a:pos x="5" y="1095"/>
              </a:cxn>
              <a:cxn ang="0">
                <a:pos x="5" y="892"/>
              </a:cxn>
              <a:cxn ang="0">
                <a:pos x="45" y="698"/>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8" y="520"/>
              </a:cxn>
              <a:cxn ang="0">
                <a:pos x="1943" y="698"/>
              </a:cxn>
              <a:cxn ang="0">
                <a:pos x="1982" y="892"/>
              </a:cxn>
              <a:cxn ang="0">
                <a:pos x="1982" y="1095"/>
              </a:cxn>
              <a:cxn ang="0">
                <a:pos x="1943" y="1288"/>
              </a:cxn>
              <a:cxn ang="0">
                <a:pos x="1868" y="1467"/>
              </a:cxn>
              <a:cxn ang="0">
                <a:pos x="1760" y="1625"/>
              </a:cxn>
              <a:cxn ang="0">
                <a:pos x="1626" y="1760"/>
              </a:cxn>
              <a:cxn ang="0">
                <a:pos x="1467"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0" y="1867"/>
                </a:lnTo>
                <a:lnTo>
                  <a:pt x="438" y="1817"/>
                </a:lnTo>
                <a:lnTo>
                  <a:pt x="362" y="1760"/>
                </a:lnTo>
                <a:lnTo>
                  <a:pt x="291" y="1696"/>
                </a:lnTo>
                <a:lnTo>
                  <a:pt x="227" y="1625"/>
                </a:lnTo>
                <a:lnTo>
                  <a:pt x="170" y="1549"/>
                </a:lnTo>
                <a:lnTo>
                  <a:pt x="120" y="1467"/>
                </a:lnTo>
                <a:lnTo>
                  <a:pt x="78" y="1380"/>
                </a:lnTo>
                <a:lnTo>
                  <a:pt x="45" y="1288"/>
                </a:lnTo>
                <a:lnTo>
                  <a:pt x="20" y="1194"/>
                </a:lnTo>
                <a:lnTo>
                  <a:pt x="5" y="1095"/>
                </a:lnTo>
                <a:lnTo>
                  <a:pt x="0" y="993"/>
                </a:lnTo>
                <a:lnTo>
                  <a:pt x="5" y="892"/>
                </a:lnTo>
                <a:lnTo>
                  <a:pt x="20" y="793"/>
                </a:lnTo>
                <a:lnTo>
                  <a:pt x="45" y="698"/>
                </a:lnTo>
                <a:lnTo>
                  <a:pt x="78" y="607"/>
                </a:lnTo>
                <a:lnTo>
                  <a:pt x="120" y="520"/>
                </a:lnTo>
                <a:lnTo>
                  <a:pt x="170" y="438"/>
                </a:lnTo>
                <a:lnTo>
                  <a:pt x="227" y="362"/>
                </a:lnTo>
                <a:lnTo>
                  <a:pt x="291" y="291"/>
                </a:lnTo>
                <a:lnTo>
                  <a:pt x="362" y="227"/>
                </a:lnTo>
                <a:lnTo>
                  <a:pt x="438" y="170"/>
                </a:lnTo>
                <a:lnTo>
                  <a:pt x="520"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8"/>
                </a:lnTo>
                <a:lnTo>
                  <a:pt x="1968" y="793"/>
                </a:lnTo>
                <a:lnTo>
                  <a:pt x="1982" y="892"/>
                </a:lnTo>
                <a:lnTo>
                  <a:pt x="1988" y="993"/>
                </a:lnTo>
                <a:lnTo>
                  <a:pt x="1982" y="1095"/>
                </a:lnTo>
                <a:lnTo>
                  <a:pt x="1968" y="1194"/>
                </a:lnTo>
                <a:lnTo>
                  <a:pt x="1943" y="1288"/>
                </a:lnTo>
                <a:lnTo>
                  <a:pt x="1909" y="1380"/>
                </a:lnTo>
                <a:lnTo>
                  <a:pt x="1868" y="1467"/>
                </a:lnTo>
                <a:lnTo>
                  <a:pt x="1818" y="1549"/>
                </a:lnTo>
                <a:lnTo>
                  <a:pt x="1760" y="1625"/>
                </a:lnTo>
                <a:lnTo>
                  <a:pt x="1697" y="1696"/>
                </a:lnTo>
                <a:lnTo>
                  <a:pt x="1626" y="1760"/>
                </a:lnTo>
                <a:lnTo>
                  <a:pt x="1550" y="1817"/>
                </a:lnTo>
                <a:lnTo>
                  <a:pt x="1467" y="1867"/>
                </a:lnTo>
                <a:lnTo>
                  <a:pt x="1381" y="1909"/>
                </a:lnTo>
                <a:lnTo>
                  <a:pt x="1289" y="1942"/>
                </a:lnTo>
                <a:lnTo>
                  <a:pt x="1194" y="1967"/>
                </a:lnTo>
                <a:lnTo>
                  <a:pt x="1095" y="1982"/>
                </a:lnTo>
                <a:lnTo>
                  <a:pt x="994" y="1987"/>
                </a:lnTo>
              </a:path>
            </a:pathLst>
          </a:custGeom>
          <a:solidFill>
            <a:srgbClr val="FFFF00"/>
          </a:solidFill>
          <a:ln w="12700">
            <a:solidFill>
              <a:schemeClr val="tx1"/>
            </a:solidFill>
            <a:prstDash val="solid"/>
            <a:round/>
            <a:headEnd/>
            <a:tailEnd/>
          </a:ln>
        </p:spPr>
        <p:txBody>
          <a:bodyPr/>
          <a:lstStyle/>
          <a:p>
            <a:endParaRPr lang="en-US"/>
          </a:p>
        </p:txBody>
      </p:sp>
      <p:sp>
        <p:nvSpPr>
          <p:cNvPr id="27" name="Rectangle 20"/>
          <p:cNvSpPr>
            <a:spLocks noChangeArrowheads="1"/>
          </p:cNvSpPr>
          <p:nvPr/>
        </p:nvSpPr>
        <p:spPr bwMode="auto">
          <a:xfrm>
            <a:off x="3784600" y="4964113"/>
            <a:ext cx="84960" cy="200055"/>
          </a:xfrm>
          <a:prstGeom prst="rect">
            <a:avLst/>
          </a:prstGeom>
          <a:no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5</a:t>
            </a:r>
            <a:endParaRPr lang="en-US" dirty="0">
              <a:latin typeface="Tahoma" pitchFamily="34" charset="0"/>
              <a:ea typeface="宋体" pitchFamily="2" charset="-122"/>
            </a:endParaRPr>
          </a:p>
        </p:txBody>
      </p:sp>
      <p:sp>
        <p:nvSpPr>
          <p:cNvPr id="28" name="Freeform 21"/>
          <p:cNvSpPr>
            <a:spLocks/>
          </p:cNvSpPr>
          <p:nvPr/>
        </p:nvSpPr>
        <p:spPr bwMode="auto">
          <a:xfrm>
            <a:off x="4154487" y="4227513"/>
            <a:ext cx="349250" cy="350837"/>
          </a:xfrm>
          <a:custGeom>
            <a:avLst/>
            <a:gdLst/>
            <a:ahLst/>
            <a:cxnLst>
              <a:cxn ang="0">
                <a:pos x="893" y="1982"/>
              </a:cxn>
              <a:cxn ang="0">
                <a:pos x="699" y="1942"/>
              </a:cxn>
              <a:cxn ang="0">
                <a:pos x="521" y="1867"/>
              </a:cxn>
              <a:cxn ang="0">
                <a:pos x="362" y="1760"/>
              </a:cxn>
              <a:cxn ang="0">
                <a:pos x="228" y="1625"/>
              </a:cxn>
              <a:cxn ang="0">
                <a:pos x="120" y="1467"/>
              </a:cxn>
              <a:cxn ang="0">
                <a:pos x="45" y="1289"/>
              </a:cxn>
              <a:cxn ang="0">
                <a:pos x="6" y="1095"/>
              </a:cxn>
              <a:cxn ang="0">
                <a:pos x="6" y="892"/>
              </a:cxn>
              <a:cxn ang="0">
                <a:pos x="45" y="698"/>
              </a:cxn>
              <a:cxn ang="0">
                <a:pos x="120" y="520"/>
              </a:cxn>
              <a:cxn ang="0">
                <a:pos x="228" y="362"/>
              </a:cxn>
              <a:cxn ang="0">
                <a:pos x="362" y="227"/>
              </a:cxn>
              <a:cxn ang="0">
                <a:pos x="521" y="120"/>
              </a:cxn>
              <a:cxn ang="0">
                <a:pos x="699" y="45"/>
              </a:cxn>
              <a:cxn ang="0">
                <a:pos x="893" y="5"/>
              </a:cxn>
              <a:cxn ang="0">
                <a:pos x="1095" y="5"/>
              </a:cxn>
              <a:cxn ang="0">
                <a:pos x="1289" y="45"/>
              </a:cxn>
              <a:cxn ang="0">
                <a:pos x="1468" y="120"/>
              </a:cxn>
              <a:cxn ang="0">
                <a:pos x="1626" y="227"/>
              </a:cxn>
              <a:cxn ang="0">
                <a:pos x="1761" y="362"/>
              </a:cxn>
              <a:cxn ang="0">
                <a:pos x="1868" y="520"/>
              </a:cxn>
              <a:cxn ang="0">
                <a:pos x="1943" y="698"/>
              </a:cxn>
              <a:cxn ang="0">
                <a:pos x="1983" y="892"/>
              </a:cxn>
              <a:cxn ang="0">
                <a:pos x="1983" y="1095"/>
              </a:cxn>
              <a:cxn ang="0">
                <a:pos x="1943" y="1289"/>
              </a:cxn>
              <a:cxn ang="0">
                <a:pos x="1868" y="1467"/>
              </a:cxn>
              <a:cxn ang="0">
                <a:pos x="1761" y="1625"/>
              </a:cxn>
              <a:cxn ang="0">
                <a:pos x="1626" y="1760"/>
              </a:cxn>
              <a:cxn ang="0">
                <a:pos x="1468"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1" y="1867"/>
                </a:lnTo>
                <a:lnTo>
                  <a:pt x="438" y="1817"/>
                </a:lnTo>
                <a:lnTo>
                  <a:pt x="362" y="1760"/>
                </a:lnTo>
                <a:lnTo>
                  <a:pt x="291" y="1696"/>
                </a:lnTo>
                <a:lnTo>
                  <a:pt x="228" y="1625"/>
                </a:lnTo>
                <a:lnTo>
                  <a:pt x="170" y="1549"/>
                </a:lnTo>
                <a:lnTo>
                  <a:pt x="120" y="1467"/>
                </a:lnTo>
                <a:lnTo>
                  <a:pt x="79" y="1380"/>
                </a:lnTo>
                <a:lnTo>
                  <a:pt x="45" y="1289"/>
                </a:lnTo>
                <a:lnTo>
                  <a:pt x="20" y="1194"/>
                </a:lnTo>
                <a:lnTo>
                  <a:pt x="6" y="1095"/>
                </a:lnTo>
                <a:lnTo>
                  <a:pt x="0" y="994"/>
                </a:lnTo>
                <a:lnTo>
                  <a:pt x="6" y="892"/>
                </a:lnTo>
                <a:lnTo>
                  <a:pt x="20" y="793"/>
                </a:lnTo>
                <a:lnTo>
                  <a:pt x="45" y="698"/>
                </a:lnTo>
                <a:lnTo>
                  <a:pt x="79"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7"/>
                </a:lnTo>
                <a:lnTo>
                  <a:pt x="1697" y="291"/>
                </a:lnTo>
                <a:lnTo>
                  <a:pt x="1761" y="362"/>
                </a:lnTo>
                <a:lnTo>
                  <a:pt x="1818" y="438"/>
                </a:lnTo>
                <a:lnTo>
                  <a:pt x="1868" y="520"/>
                </a:lnTo>
                <a:lnTo>
                  <a:pt x="1910" y="607"/>
                </a:lnTo>
                <a:lnTo>
                  <a:pt x="1943" y="698"/>
                </a:lnTo>
                <a:lnTo>
                  <a:pt x="1968" y="793"/>
                </a:lnTo>
                <a:lnTo>
                  <a:pt x="1983" y="892"/>
                </a:lnTo>
                <a:lnTo>
                  <a:pt x="1988" y="994"/>
                </a:lnTo>
                <a:lnTo>
                  <a:pt x="1983" y="1095"/>
                </a:lnTo>
                <a:lnTo>
                  <a:pt x="1968" y="1194"/>
                </a:lnTo>
                <a:lnTo>
                  <a:pt x="1943" y="1289"/>
                </a:lnTo>
                <a:lnTo>
                  <a:pt x="1910" y="1380"/>
                </a:lnTo>
                <a:lnTo>
                  <a:pt x="1868" y="1467"/>
                </a:lnTo>
                <a:lnTo>
                  <a:pt x="1818" y="1549"/>
                </a:lnTo>
                <a:lnTo>
                  <a:pt x="1761" y="1625"/>
                </a:lnTo>
                <a:lnTo>
                  <a:pt x="1697" y="1696"/>
                </a:lnTo>
                <a:lnTo>
                  <a:pt x="1626" y="1760"/>
                </a:lnTo>
                <a:lnTo>
                  <a:pt x="1550" y="1817"/>
                </a:lnTo>
                <a:lnTo>
                  <a:pt x="1468" y="1867"/>
                </a:lnTo>
                <a:lnTo>
                  <a:pt x="1381" y="1909"/>
                </a:lnTo>
                <a:lnTo>
                  <a:pt x="1289" y="1942"/>
                </a:lnTo>
                <a:lnTo>
                  <a:pt x="1194" y="1967"/>
                </a:lnTo>
                <a:lnTo>
                  <a:pt x="1095" y="1982"/>
                </a:lnTo>
                <a:lnTo>
                  <a:pt x="994" y="1987"/>
                </a:lnTo>
              </a:path>
            </a:pathLst>
          </a:custGeom>
          <a:solidFill>
            <a:srgbClr val="FFFF00"/>
          </a:solidFill>
          <a:ln w="12700">
            <a:solidFill>
              <a:schemeClr val="tx1"/>
            </a:solidFill>
            <a:prstDash val="solid"/>
            <a:round/>
            <a:headEnd/>
            <a:tailEnd/>
          </a:ln>
        </p:spPr>
        <p:txBody>
          <a:bodyPr/>
          <a:lstStyle/>
          <a:p>
            <a:endParaRPr lang="en-US"/>
          </a:p>
        </p:txBody>
      </p:sp>
      <p:sp>
        <p:nvSpPr>
          <p:cNvPr id="29" name="Rectangle 22"/>
          <p:cNvSpPr>
            <a:spLocks noChangeArrowheads="1"/>
          </p:cNvSpPr>
          <p:nvPr/>
        </p:nvSpPr>
        <p:spPr bwMode="auto">
          <a:xfrm>
            <a:off x="4279900" y="4316413"/>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9</a:t>
            </a:r>
            <a:endParaRPr lang="en-US">
              <a:latin typeface="Tahoma" pitchFamily="34" charset="0"/>
              <a:ea typeface="宋体" pitchFamily="2" charset="-122"/>
            </a:endParaRPr>
          </a:p>
        </p:txBody>
      </p:sp>
      <p:sp>
        <p:nvSpPr>
          <p:cNvPr id="30" name="Freeform 23"/>
          <p:cNvSpPr>
            <a:spLocks/>
          </p:cNvSpPr>
          <p:nvPr/>
        </p:nvSpPr>
        <p:spPr bwMode="auto">
          <a:xfrm>
            <a:off x="1168400" y="3275013"/>
            <a:ext cx="349250" cy="350837"/>
          </a:xfrm>
          <a:custGeom>
            <a:avLst/>
            <a:gdLst/>
            <a:ahLst/>
            <a:cxnLst>
              <a:cxn ang="0">
                <a:pos x="893" y="1982"/>
              </a:cxn>
              <a:cxn ang="0">
                <a:pos x="699" y="1942"/>
              </a:cxn>
              <a:cxn ang="0">
                <a:pos x="520" y="1867"/>
              </a:cxn>
              <a:cxn ang="0">
                <a:pos x="362" y="1760"/>
              </a:cxn>
              <a:cxn ang="0">
                <a:pos x="227" y="1625"/>
              </a:cxn>
              <a:cxn ang="0">
                <a:pos x="120" y="1467"/>
              </a:cxn>
              <a:cxn ang="0">
                <a:pos x="45" y="1288"/>
              </a:cxn>
              <a:cxn ang="0">
                <a:pos x="5" y="1095"/>
              </a:cxn>
              <a:cxn ang="0">
                <a:pos x="5" y="892"/>
              </a:cxn>
              <a:cxn ang="0">
                <a:pos x="45" y="698"/>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8" y="520"/>
              </a:cxn>
              <a:cxn ang="0">
                <a:pos x="1943" y="698"/>
              </a:cxn>
              <a:cxn ang="0">
                <a:pos x="1982" y="892"/>
              </a:cxn>
              <a:cxn ang="0">
                <a:pos x="1982" y="1095"/>
              </a:cxn>
              <a:cxn ang="0">
                <a:pos x="1943" y="1288"/>
              </a:cxn>
              <a:cxn ang="0">
                <a:pos x="1868" y="1467"/>
              </a:cxn>
              <a:cxn ang="0">
                <a:pos x="1760" y="1625"/>
              </a:cxn>
              <a:cxn ang="0">
                <a:pos x="1626" y="1760"/>
              </a:cxn>
              <a:cxn ang="0">
                <a:pos x="1467"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0" y="1867"/>
                </a:lnTo>
                <a:lnTo>
                  <a:pt x="438" y="1817"/>
                </a:lnTo>
                <a:lnTo>
                  <a:pt x="362" y="1760"/>
                </a:lnTo>
                <a:lnTo>
                  <a:pt x="291" y="1696"/>
                </a:lnTo>
                <a:lnTo>
                  <a:pt x="227" y="1625"/>
                </a:lnTo>
                <a:lnTo>
                  <a:pt x="170" y="1549"/>
                </a:lnTo>
                <a:lnTo>
                  <a:pt x="120" y="1467"/>
                </a:lnTo>
                <a:lnTo>
                  <a:pt x="78" y="1380"/>
                </a:lnTo>
                <a:lnTo>
                  <a:pt x="45" y="1288"/>
                </a:lnTo>
                <a:lnTo>
                  <a:pt x="20" y="1194"/>
                </a:lnTo>
                <a:lnTo>
                  <a:pt x="5" y="1095"/>
                </a:lnTo>
                <a:lnTo>
                  <a:pt x="0" y="993"/>
                </a:lnTo>
                <a:lnTo>
                  <a:pt x="5" y="892"/>
                </a:lnTo>
                <a:lnTo>
                  <a:pt x="20" y="793"/>
                </a:lnTo>
                <a:lnTo>
                  <a:pt x="45" y="698"/>
                </a:lnTo>
                <a:lnTo>
                  <a:pt x="78" y="607"/>
                </a:lnTo>
                <a:lnTo>
                  <a:pt x="120" y="520"/>
                </a:lnTo>
                <a:lnTo>
                  <a:pt x="170" y="438"/>
                </a:lnTo>
                <a:lnTo>
                  <a:pt x="227" y="362"/>
                </a:lnTo>
                <a:lnTo>
                  <a:pt x="291" y="291"/>
                </a:lnTo>
                <a:lnTo>
                  <a:pt x="362" y="227"/>
                </a:lnTo>
                <a:lnTo>
                  <a:pt x="438" y="170"/>
                </a:lnTo>
                <a:lnTo>
                  <a:pt x="520"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8"/>
                </a:lnTo>
                <a:lnTo>
                  <a:pt x="1968" y="793"/>
                </a:lnTo>
                <a:lnTo>
                  <a:pt x="1982" y="892"/>
                </a:lnTo>
                <a:lnTo>
                  <a:pt x="1988" y="993"/>
                </a:lnTo>
                <a:lnTo>
                  <a:pt x="1982" y="1095"/>
                </a:lnTo>
                <a:lnTo>
                  <a:pt x="1968" y="1194"/>
                </a:lnTo>
                <a:lnTo>
                  <a:pt x="1943" y="1288"/>
                </a:lnTo>
                <a:lnTo>
                  <a:pt x="1909" y="1380"/>
                </a:lnTo>
                <a:lnTo>
                  <a:pt x="1868" y="1467"/>
                </a:lnTo>
                <a:lnTo>
                  <a:pt x="1818" y="1549"/>
                </a:lnTo>
                <a:lnTo>
                  <a:pt x="1760" y="1625"/>
                </a:lnTo>
                <a:lnTo>
                  <a:pt x="1697" y="1696"/>
                </a:lnTo>
                <a:lnTo>
                  <a:pt x="1626" y="1760"/>
                </a:lnTo>
                <a:lnTo>
                  <a:pt x="1550" y="1817"/>
                </a:lnTo>
                <a:lnTo>
                  <a:pt x="1467" y="1867"/>
                </a:lnTo>
                <a:lnTo>
                  <a:pt x="1381" y="1909"/>
                </a:lnTo>
                <a:lnTo>
                  <a:pt x="1289" y="1942"/>
                </a:lnTo>
                <a:lnTo>
                  <a:pt x="1194" y="1967"/>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31" name="Rectangle 24"/>
          <p:cNvSpPr>
            <a:spLocks noChangeArrowheads="1"/>
          </p:cNvSpPr>
          <p:nvPr/>
        </p:nvSpPr>
        <p:spPr bwMode="auto">
          <a:xfrm>
            <a:off x="1247775" y="3362325"/>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13</a:t>
            </a:r>
            <a:endParaRPr lang="en-US">
              <a:latin typeface="Tahoma" pitchFamily="34" charset="0"/>
              <a:ea typeface="宋体" pitchFamily="2" charset="-122"/>
            </a:endParaRPr>
          </a:p>
        </p:txBody>
      </p:sp>
      <p:sp>
        <p:nvSpPr>
          <p:cNvPr id="32" name="Freeform 25"/>
          <p:cNvSpPr>
            <a:spLocks/>
          </p:cNvSpPr>
          <p:nvPr/>
        </p:nvSpPr>
        <p:spPr bwMode="auto">
          <a:xfrm>
            <a:off x="2568575" y="3275013"/>
            <a:ext cx="350837" cy="350837"/>
          </a:xfrm>
          <a:custGeom>
            <a:avLst/>
            <a:gdLst/>
            <a:ahLst/>
            <a:cxnLst>
              <a:cxn ang="0">
                <a:pos x="892" y="1982"/>
              </a:cxn>
              <a:cxn ang="0">
                <a:pos x="698" y="1942"/>
              </a:cxn>
              <a:cxn ang="0">
                <a:pos x="520" y="1867"/>
              </a:cxn>
              <a:cxn ang="0">
                <a:pos x="361" y="1760"/>
              </a:cxn>
              <a:cxn ang="0">
                <a:pos x="227" y="1625"/>
              </a:cxn>
              <a:cxn ang="0">
                <a:pos x="119" y="1467"/>
              </a:cxn>
              <a:cxn ang="0">
                <a:pos x="44" y="1288"/>
              </a:cxn>
              <a:cxn ang="0">
                <a:pos x="5" y="1095"/>
              </a:cxn>
              <a:cxn ang="0">
                <a:pos x="5" y="892"/>
              </a:cxn>
              <a:cxn ang="0">
                <a:pos x="44" y="698"/>
              </a:cxn>
              <a:cxn ang="0">
                <a:pos x="119" y="520"/>
              </a:cxn>
              <a:cxn ang="0">
                <a:pos x="227" y="362"/>
              </a:cxn>
              <a:cxn ang="0">
                <a:pos x="361" y="227"/>
              </a:cxn>
              <a:cxn ang="0">
                <a:pos x="520" y="120"/>
              </a:cxn>
              <a:cxn ang="0">
                <a:pos x="698" y="45"/>
              </a:cxn>
              <a:cxn ang="0">
                <a:pos x="892" y="5"/>
              </a:cxn>
              <a:cxn ang="0">
                <a:pos x="1094" y="5"/>
              </a:cxn>
              <a:cxn ang="0">
                <a:pos x="1288" y="45"/>
              </a:cxn>
              <a:cxn ang="0">
                <a:pos x="1467" y="120"/>
              </a:cxn>
              <a:cxn ang="0">
                <a:pos x="1625" y="227"/>
              </a:cxn>
              <a:cxn ang="0">
                <a:pos x="1760" y="362"/>
              </a:cxn>
              <a:cxn ang="0">
                <a:pos x="1867" y="520"/>
              </a:cxn>
              <a:cxn ang="0">
                <a:pos x="1942" y="698"/>
              </a:cxn>
              <a:cxn ang="0">
                <a:pos x="1982" y="892"/>
              </a:cxn>
              <a:cxn ang="0">
                <a:pos x="1982" y="1095"/>
              </a:cxn>
              <a:cxn ang="0">
                <a:pos x="1942" y="1288"/>
              </a:cxn>
              <a:cxn ang="0">
                <a:pos x="1867" y="1467"/>
              </a:cxn>
              <a:cxn ang="0">
                <a:pos x="1760" y="1625"/>
              </a:cxn>
              <a:cxn ang="0">
                <a:pos x="1625" y="1760"/>
              </a:cxn>
              <a:cxn ang="0">
                <a:pos x="1467" y="1867"/>
              </a:cxn>
              <a:cxn ang="0">
                <a:pos x="1288" y="1942"/>
              </a:cxn>
              <a:cxn ang="0">
                <a:pos x="1094" y="1982"/>
              </a:cxn>
            </a:cxnLst>
            <a:rect l="0" t="0" r="r" b="b"/>
            <a:pathLst>
              <a:path w="1987" h="1987">
                <a:moveTo>
                  <a:pt x="993" y="1987"/>
                </a:moveTo>
                <a:lnTo>
                  <a:pt x="892" y="1982"/>
                </a:lnTo>
                <a:lnTo>
                  <a:pt x="793" y="1967"/>
                </a:lnTo>
                <a:lnTo>
                  <a:pt x="698" y="1942"/>
                </a:lnTo>
                <a:lnTo>
                  <a:pt x="606" y="1909"/>
                </a:lnTo>
                <a:lnTo>
                  <a:pt x="520" y="1867"/>
                </a:lnTo>
                <a:lnTo>
                  <a:pt x="437" y="1817"/>
                </a:lnTo>
                <a:lnTo>
                  <a:pt x="361" y="1760"/>
                </a:lnTo>
                <a:lnTo>
                  <a:pt x="290" y="1696"/>
                </a:lnTo>
                <a:lnTo>
                  <a:pt x="227" y="1625"/>
                </a:lnTo>
                <a:lnTo>
                  <a:pt x="170" y="1549"/>
                </a:lnTo>
                <a:lnTo>
                  <a:pt x="119" y="1467"/>
                </a:lnTo>
                <a:lnTo>
                  <a:pt x="78" y="1380"/>
                </a:lnTo>
                <a:lnTo>
                  <a:pt x="44" y="1288"/>
                </a:lnTo>
                <a:lnTo>
                  <a:pt x="19" y="1194"/>
                </a:lnTo>
                <a:lnTo>
                  <a:pt x="5" y="1095"/>
                </a:lnTo>
                <a:lnTo>
                  <a:pt x="0" y="993"/>
                </a:lnTo>
                <a:lnTo>
                  <a:pt x="5" y="892"/>
                </a:lnTo>
                <a:lnTo>
                  <a:pt x="19" y="793"/>
                </a:lnTo>
                <a:lnTo>
                  <a:pt x="44" y="698"/>
                </a:lnTo>
                <a:lnTo>
                  <a:pt x="78" y="607"/>
                </a:lnTo>
                <a:lnTo>
                  <a:pt x="119" y="520"/>
                </a:lnTo>
                <a:lnTo>
                  <a:pt x="170" y="438"/>
                </a:lnTo>
                <a:lnTo>
                  <a:pt x="227" y="362"/>
                </a:lnTo>
                <a:lnTo>
                  <a:pt x="290" y="291"/>
                </a:lnTo>
                <a:lnTo>
                  <a:pt x="361" y="227"/>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8"/>
                </a:lnTo>
                <a:lnTo>
                  <a:pt x="1967" y="793"/>
                </a:lnTo>
                <a:lnTo>
                  <a:pt x="1982" y="892"/>
                </a:lnTo>
                <a:lnTo>
                  <a:pt x="1987" y="993"/>
                </a:lnTo>
                <a:lnTo>
                  <a:pt x="1982" y="1095"/>
                </a:lnTo>
                <a:lnTo>
                  <a:pt x="1967" y="1194"/>
                </a:lnTo>
                <a:lnTo>
                  <a:pt x="1942" y="1288"/>
                </a:lnTo>
                <a:lnTo>
                  <a:pt x="1909" y="1380"/>
                </a:lnTo>
                <a:lnTo>
                  <a:pt x="1867" y="1467"/>
                </a:lnTo>
                <a:lnTo>
                  <a:pt x="1817" y="1549"/>
                </a:lnTo>
                <a:lnTo>
                  <a:pt x="1760" y="1625"/>
                </a:lnTo>
                <a:lnTo>
                  <a:pt x="1696" y="1696"/>
                </a:lnTo>
                <a:lnTo>
                  <a:pt x="1625" y="1760"/>
                </a:lnTo>
                <a:lnTo>
                  <a:pt x="1549" y="1817"/>
                </a:lnTo>
                <a:lnTo>
                  <a:pt x="1467" y="1867"/>
                </a:lnTo>
                <a:lnTo>
                  <a:pt x="1380" y="1909"/>
                </a:lnTo>
                <a:lnTo>
                  <a:pt x="1288" y="1942"/>
                </a:lnTo>
                <a:lnTo>
                  <a:pt x="1193" y="1967"/>
                </a:lnTo>
                <a:lnTo>
                  <a:pt x="1094" y="1982"/>
                </a:lnTo>
                <a:lnTo>
                  <a:pt x="993" y="1987"/>
                </a:lnTo>
              </a:path>
            </a:pathLst>
          </a:custGeom>
          <a:solidFill>
            <a:srgbClr val="FFFF00"/>
          </a:solidFill>
          <a:ln w="12700">
            <a:solidFill>
              <a:schemeClr val="tx1"/>
            </a:solidFill>
            <a:prstDash val="solid"/>
            <a:round/>
            <a:headEnd/>
            <a:tailEnd/>
          </a:ln>
        </p:spPr>
        <p:txBody>
          <a:bodyPr/>
          <a:lstStyle/>
          <a:p>
            <a:endParaRPr lang="en-US"/>
          </a:p>
        </p:txBody>
      </p:sp>
      <p:sp>
        <p:nvSpPr>
          <p:cNvPr id="33" name="Rectangle 26"/>
          <p:cNvSpPr>
            <a:spLocks noChangeArrowheads="1"/>
          </p:cNvSpPr>
          <p:nvPr/>
        </p:nvSpPr>
        <p:spPr bwMode="auto">
          <a:xfrm>
            <a:off x="2649537" y="3362325"/>
            <a:ext cx="169918" cy="200055"/>
          </a:xfrm>
          <a:prstGeom prst="rect">
            <a:avLst/>
          </a:prstGeom>
          <a:no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10</a:t>
            </a:r>
            <a:endParaRPr lang="en-US" dirty="0">
              <a:latin typeface="Tahoma" pitchFamily="34" charset="0"/>
              <a:ea typeface="宋体" pitchFamily="2" charset="-122"/>
            </a:endParaRPr>
          </a:p>
        </p:txBody>
      </p:sp>
      <p:sp>
        <p:nvSpPr>
          <p:cNvPr id="34" name="Freeform 27"/>
          <p:cNvSpPr>
            <a:spLocks/>
          </p:cNvSpPr>
          <p:nvPr/>
        </p:nvSpPr>
        <p:spPr bwMode="auto">
          <a:xfrm>
            <a:off x="3503612" y="2833688"/>
            <a:ext cx="350838" cy="350837"/>
          </a:xfrm>
          <a:custGeom>
            <a:avLst/>
            <a:gdLst/>
            <a:ahLst/>
            <a:cxnLst>
              <a:cxn ang="0">
                <a:pos x="893" y="1982"/>
              </a:cxn>
              <a:cxn ang="0">
                <a:pos x="699" y="1943"/>
              </a:cxn>
              <a:cxn ang="0">
                <a:pos x="521" y="1868"/>
              </a:cxn>
              <a:cxn ang="0">
                <a:pos x="362" y="1760"/>
              </a:cxn>
              <a:cxn ang="0">
                <a:pos x="228" y="1626"/>
              </a:cxn>
              <a:cxn ang="0">
                <a:pos x="120" y="1467"/>
              </a:cxn>
              <a:cxn ang="0">
                <a:pos x="45" y="1289"/>
              </a:cxn>
              <a:cxn ang="0">
                <a:pos x="6" y="1095"/>
              </a:cxn>
              <a:cxn ang="0">
                <a:pos x="6" y="893"/>
              </a:cxn>
              <a:cxn ang="0">
                <a:pos x="45" y="699"/>
              </a:cxn>
              <a:cxn ang="0">
                <a:pos x="120" y="521"/>
              </a:cxn>
              <a:cxn ang="0">
                <a:pos x="228" y="362"/>
              </a:cxn>
              <a:cxn ang="0">
                <a:pos x="362" y="228"/>
              </a:cxn>
              <a:cxn ang="0">
                <a:pos x="521" y="120"/>
              </a:cxn>
              <a:cxn ang="0">
                <a:pos x="699" y="45"/>
              </a:cxn>
              <a:cxn ang="0">
                <a:pos x="893" y="5"/>
              </a:cxn>
              <a:cxn ang="0">
                <a:pos x="1095" y="5"/>
              </a:cxn>
              <a:cxn ang="0">
                <a:pos x="1289" y="45"/>
              </a:cxn>
              <a:cxn ang="0">
                <a:pos x="1468" y="120"/>
              </a:cxn>
              <a:cxn ang="0">
                <a:pos x="1626" y="228"/>
              </a:cxn>
              <a:cxn ang="0">
                <a:pos x="1761" y="362"/>
              </a:cxn>
              <a:cxn ang="0">
                <a:pos x="1868" y="521"/>
              </a:cxn>
              <a:cxn ang="0">
                <a:pos x="1943" y="699"/>
              </a:cxn>
              <a:cxn ang="0">
                <a:pos x="1983" y="893"/>
              </a:cxn>
              <a:cxn ang="0">
                <a:pos x="1983" y="1095"/>
              </a:cxn>
              <a:cxn ang="0">
                <a:pos x="1943" y="1289"/>
              </a:cxn>
              <a:cxn ang="0">
                <a:pos x="1868" y="1467"/>
              </a:cxn>
              <a:cxn ang="0">
                <a:pos x="1761" y="1626"/>
              </a:cxn>
              <a:cxn ang="0">
                <a:pos x="1626" y="1760"/>
              </a:cxn>
              <a:cxn ang="0">
                <a:pos x="1468"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9" y="1381"/>
                </a:lnTo>
                <a:lnTo>
                  <a:pt x="45" y="1289"/>
                </a:lnTo>
                <a:lnTo>
                  <a:pt x="20" y="1194"/>
                </a:lnTo>
                <a:lnTo>
                  <a:pt x="6" y="1095"/>
                </a:lnTo>
                <a:lnTo>
                  <a:pt x="0" y="994"/>
                </a:lnTo>
                <a:lnTo>
                  <a:pt x="6" y="893"/>
                </a:lnTo>
                <a:lnTo>
                  <a:pt x="20" y="794"/>
                </a:lnTo>
                <a:lnTo>
                  <a:pt x="45" y="699"/>
                </a:lnTo>
                <a:lnTo>
                  <a:pt x="79" y="607"/>
                </a:lnTo>
                <a:lnTo>
                  <a:pt x="120" y="521"/>
                </a:lnTo>
                <a:lnTo>
                  <a:pt x="170" y="438"/>
                </a:lnTo>
                <a:lnTo>
                  <a:pt x="228" y="362"/>
                </a:lnTo>
                <a:lnTo>
                  <a:pt x="291" y="291"/>
                </a:lnTo>
                <a:lnTo>
                  <a:pt x="362" y="228"/>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8"/>
                </a:lnTo>
                <a:lnTo>
                  <a:pt x="1697" y="291"/>
                </a:lnTo>
                <a:lnTo>
                  <a:pt x="1761" y="362"/>
                </a:lnTo>
                <a:lnTo>
                  <a:pt x="1818" y="438"/>
                </a:lnTo>
                <a:lnTo>
                  <a:pt x="1868" y="521"/>
                </a:lnTo>
                <a:lnTo>
                  <a:pt x="1910" y="607"/>
                </a:lnTo>
                <a:lnTo>
                  <a:pt x="1943" y="699"/>
                </a:lnTo>
                <a:lnTo>
                  <a:pt x="1968" y="794"/>
                </a:lnTo>
                <a:lnTo>
                  <a:pt x="1983" y="893"/>
                </a:lnTo>
                <a:lnTo>
                  <a:pt x="1988" y="994"/>
                </a:lnTo>
                <a:lnTo>
                  <a:pt x="1983" y="1095"/>
                </a:lnTo>
                <a:lnTo>
                  <a:pt x="1968" y="1194"/>
                </a:lnTo>
                <a:lnTo>
                  <a:pt x="1943" y="1289"/>
                </a:lnTo>
                <a:lnTo>
                  <a:pt x="1910" y="1381"/>
                </a:lnTo>
                <a:lnTo>
                  <a:pt x="1868" y="1467"/>
                </a:lnTo>
                <a:lnTo>
                  <a:pt x="1818" y="1550"/>
                </a:lnTo>
                <a:lnTo>
                  <a:pt x="1761" y="1626"/>
                </a:lnTo>
                <a:lnTo>
                  <a:pt x="1697" y="1697"/>
                </a:lnTo>
                <a:lnTo>
                  <a:pt x="1626" y="1760"/>
                </a:lnTo>
                <a:lnTo>
                  <a:pt x="1550" y="1818"/>
                </a:lnTo>
                <a:lnTo>
                  <a:pt x="1468" y="1868"/>
                </a:lnTo>
                <a:lnTo>
                  <a:pt x="1381" y="1909"/>
                </a:lnTo>
                <a:lnTo>
                  <a:pt x="1289" y="1943"/>
                </a:lnTo>
                <a:lnTo>
                  <a:pt x="1194" y="1968"/>
                </a:lnTo>
                <a:lnTo>
                  <a:pt x="1095" y="1982"/>
                </a:lnTo>
                <a:lnTo>
                  <a:pt x="994" y="1988"/>
                </a:lnTo>
              </a:path>
            </a:pathLst>
          </a:custGeom>
          <a:solidFill>
            <a:srgbClr val="00FFFF"/>
          </a:solidFill>
          <a:ln w="12700">
            <a:solidFill>
              <a:schemeClr val="tx1"/>
            </a:solidFill>
            <a:prstDash val="solid"/>
            <a:round/>
            <a:headEnd/>
            <a:tailEnd/>
          </a:ln>
        </p:spPr>
        <p:txBody>
          <a:bodyPr/>
          <a:lstStyle/>
          <a:p>
            <a:endParaRPr lang="en-US">
              <a:ln>
                <a:solidFill>
                  <a:schemeClr val="bg1"/>
                </a:solidFill>
              </a:ln>
            </a:endParaRPr>
          </a:p>
        </p:txBody>
      </p:sp>
      <p:sp>
        <p:nvSpPr>
          <p:cNvPr id="35" name="Rectangle 28"/>
          <p:cNvSpPr>
            <a:spLocks noChangeArrowheads="1"/>
          </p:cNvSpPr>
          <p:nvPr/>
        </p:nvSpPr>
        <p:spPr bwMode="auto">
          <a:xfrm>
            <a:off x="3584575" y="2919413"/>
            <a:ext cx="169918" cy="200055"/>
          </a:xfrm>
          <a:prstGeom prst="rect">
            <a:avLst/>
          </a:prstGeom>
          <a:no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11</a:t>
            </a:r>
            <a:endParaRPr lang="en-US" dirty="0">
              <a:latin typeface="Tahoma" pitchFamily="34" charset="0"/>
              <a:ea typeface="宋体" pitchFamily="2" charset="-122"/>
            </a:endParaRPr>
          </a:p>
        </p:txBody>
      </p:sp>
      <p:sp>
        <p:nvSpPr>
          <p:cNvPr id="36" name="Freeform 29"/>
          <p:cNvSpPr>
            <a:spLocks/>
          </p:cNvSpPr>
          <p:nvPr/>
        </p:nvSpPr>
        <p:spPr bwMode="auto">
          <a:xfrm>
            <a:off x="4203700" y="3292475"/>
            <a:ext cx="350837" cy="350838"/>
          </a:xfrm>
          <a:custGeom>
            <a:avLst/>
            <a:gdLst/>
            <a:ahLst/>
            <a:cxnLst>
              <a:cxn ang="0">
                <a:pos x="893" y="1982"/>
              </a:cxn>
              <a:cxn ang="0">
                <a:pos x="699" y="1943"/>
              </a:cxn>
              <a:cxn ang="0">
                <a:pos x="521" y="1867"/>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7"/>
              </a:cxn>
              <a:cxn ang="0">
                <a:pos x="1289" y="1943"/>
              </a:cxn>
              <a:cxn ang="0">
                <a:pos x="1095" y="1982"/>
              </a:cxn>
            </a:cxnLst>
            <a:rect l="0" t="0" r="r" b="b"/>
            <a:pathLst>
              <a:path w="1988" h="1987">
                <a:moveTo>
                  <a:pt x="994" y="1987"/>
                </a:moveTo>
                <a:lnTo>
                  <a:pt x="893" y="1982"/>
                </a:lnTo>
                <a:lnTo>
                  <a:pt x="794" y="1968"/>
                </a:lnTo>
                <a:lnTo>
                  <a:pt x="699" y="1943"/>
                </a:lnTo>
                <a:lnTo>
                  <a:pt x="607" y="1909"/>
                </a:lnTo>
                <a:lnTo>
                  <a:pt x="521" y="1867"/>
                </a:lnTo>
                <a:lnTo>
                  <a:pt x="438" y="1817"/>
                </a:lnTo>
                <a:lnTo>
                  <a:pt x="362" y="1760"/>
                </a:lnTo>
                <a:lnTo>
                  <a:pt x="291" y="1696"/>
                </a:lnTo>
                <a:lnTo>
                  <a:pt x="228" y="1626"/>
                </a:lnTo>
                <a:lnTo>
                  <a:pt x="170" y="1549"/>
                </a:lnTo>
                <a:lnTo>
                  <a:pt x="120" y="1467"/>
                </a:lnTo>
                <a:lnTo>
                  <a:pt x="78" y="1380"/>
                </a:lnTo>
                <a:lnTo>
                  <a:pt x="45" y="1289"/>
                </a:lnTo>
                <a:lnTo>
                  <a:pt x="20" y="1194"/>
                </a:lnTo>
                <a:lnTo>
                  <a:pt x="5" y="1095"/>
                </a:lnTo>
                <a:lnTo>
                  <a:pt x="0" y="994"/>
                </a:lnTo>
                <a:lnTo>
                  <a:pt x="5" y="893"/>
                </a:lnTo>
                <a:lnTo>
                  <a:pt x="20" y="793"/>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3"/>
                </a:lnTo>
                <a:lnTo>
                  <a:pt x="1982" y="893"/>
                </a:lnTo>
                <a:lnTo>
                  <a:pt x="1988" y="994"/>
                </a:lnTo>
                <a:lnTo>
                  <a:pt x="1982" y="1095"/>
                </a:lnTo>
                <a:lnTo>
                  <a:pt x="1968" y="1194"/>
                </a:lnTo>
                <a:lnTo>
                  <a:pt x="1943" y="1289"/>
                </a:lnTo>
                <a:lnTo>
                  <a:pt x="1909" y="1380"/>
                </a:lnTo>
                <a:lnTo>
                  <a:pt x="1868" y="1467"/>
                </a:lnTo>
                <a:lnTo>
                  <a:pt x="1818" y="1549"/>
                </a:lnTo>
                <a:lnTo>
                  <a:pt x="1760" y="1626"/>
                </a:lnTo>
                <a:lnTo>
                  <a:pt x="1697" y="1696"/>
                </a:lnTo>
                <a:lnTo>
                  <a:pt x="1626" y="1760"/>
                </a:lnTo>
                <a:lnTo>
                  <a:pt x="1550" y="1817"/>
                </a:lnTo>
                <a:lnTo>
                  <a:pt x="1467" y="1867"/>
                </a:lnTo>
                <a:lnTo>
                  <a:pt x="1381" y="1909"/>
                </a:lnTo>
                <a:lnTo>
                  <a:pt x="1289" y="1943"/>
                </a:lnTo>
                <a:lnTo>
                  <a:pt x="1194" y="1968"/>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37" name="Rectangle 30"/>
          <p:cNvSpPr>
            <a:spLocks noChangeArrowheads="1"/>
          </p:cNvSpPr>
          <p:nvPr/>
        </p:nvSpPr>
        <p:spPr bwMode="auto">
          <a:xfrm>
            <a:off x="4284662" y="3381375"/>
            <a:ext cx="169918"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12</a:t>
            </a:r>
            <a:endParaRPr lang="en-US" dirty="0">
              <a:latin typeface="Tahoma" pitchFamily="34" charset="0"/>
              <a:ea typeface="宋体" pitchFamily="2" charset="-122"/>
            </a:endParaRPr>
          </a:p>
        </p:txBody>
      </p:sp>
      <p:sp>
        <p:nvSpPr>
          <p:cNvPr id="38" name="Freeform 31"/>
          <p:cNvSpPr>
            <a:spLocks/>
          </p:cNvSpPr>
          <p:nvPr/>
        </p:nvSpPr>
        <p:spPr bwMode="auto">
          <a:xfrm>
            <a:off x="1755775" y="2484438"/>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8" y="45"/>
              </a:cxn>
              <a:cxn ang="0">
                <a:pos x="892" y="5"/>
              </a:cxn>
              <a:cxn ang="0">
                <a:pos x="1095" y="5"/>
              </a:cxn>
              <a:cxn ang="0">
                <a:pos x="1289"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4" y="1988"/>
                </a:moveTo>
                <a:lnTo>
                  <a:pt x="892" y="1982"/>
                </a:lnTo>
                <a:lnTo>
                  <a:pt x="793" y="1968"/>
                </a:lnTo>
                <a:lnTo>
                  <a:pt x="698"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8"/>
                </a:lnTo>
                <a:lnTo>
                  <a:pt x="698" y="45"/>
                </a:lnTo>
                <a:lnTo>
                  <a:pt x="793" y="20"/>
                </a:lnTo>
                <a:lnTo>
                  <a:pt x="892" y="5"/>
                </a:lnTo>
                <a:lnTo>
                  <a:pt x="994" y="0"/>
                </a:lnTo>
                <a:lnTo>
                  <a:pt x="1095" y="5"/>
                </a:lnTo>
                <a:lnTo>
                  <a:pt x="1194" y="20"/>
                </a:lnTo>
                <a:lnTo>
                  <a:pt x="1289" y="45"/>
                </a:lnTo>
                <a:lnTo>
                  <a:pt x="1380" y="78"/>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9" y="1943"/>
                </a:lnTo>
                <a:lnTo>
                  <a:pt x="1194" y="1968"/>
                </a:lnTo>
                <a:lnTo>
                  <a:pt x="1095" y="1982"/>
                </a:lnTo>
                <a:lnTo>
                  <a:pt x="994" y="1988"/>
                </a:lnTo>
              </a:path>
            </a:pathLst>
          </a:custGeom>
          <a:solidFill>
            <a:srgbClr val="FFFF00"/>
          </a:solidFill>
          <a:ln w="12700">
            <a:solidFill>
              <a:schemeClr val="tx1"/>
            </a:solidFill>
            <a:prstDash val="solid"/>
            <a:round/>
            <a:headEnd/>
            <a:tailEnd/>
          </a:ln>
        </p:spPr>
        <p:txBody>
          <a:bodyPr/>
          <a:lstStyle/>
          <a:p>
            <a:endParaRPr lang="en-US"/>
          </a:p>
        </p:txBody>
      </p:sp>
      <p:sp>
        <p:nvSpPr>
          <p:cNvPr id="39" name="Rectangle 32"/>
          <p:cNvSpPr>
            <a:spLocks noChangeArrowheads="1"/>
          </p:cNvSpPr>
          <p:nvPr/>
        </p:nvSpPr>
        <p:spPr bwMode="auto">
          <a:xfrm>
            <a:off x="1836737" y="2574925"/>
            <a:ext cx="169918" cy="200055"/>
          </a:xfrm>
          <a:prstGeom prst="rect">
            <a:avLst/>
          </a:prstGeom>
          <a:noFill/>
          <a:ln w="12700">
            <a:noFill/>
            <a:miter lim="800000"/>
            <a:headEnd/>
            <a:tailEnd/>
          </a:ln>
        </p:spPr>
        <p:txBody>
          <a:bodyPr wrap="none" lIns="0" tIns="0" rIns="0" bIns="0">
            <a:spAutoFit/>
          </a:bodyPr>
          <a:lstStyle/>
          <a:p>
            <a:pPr eaLnBrk="0" hangingPunct="0"/>
            <a:r>
              <a:rPr lang="en-US" sz="1300" dirty="0">
                <a:solidFill>
                  <a:srgbClr val="000000"/>
                </a:solidFill>
                <a:ea typeface="宋体" pitchFamily="2" charset="-122"/>
              </a:rPr>
              <a:t>14</a:t>
            </a:r>
            <a:endParaRPr lang="en-US" dirty="0">
              <a:latin typeface="Tahoma" pitchFamily="34" charset="0"/>
              <a:ea typeface="宋体" pitchFamily="2" charset="-122"/>
            </a:endParaRPr>
          </a:p>
        </p:txBody>
      </p:sp>
      <p:sp>
        <p:nvSpPr>
          <p:cNvPr id="40" name="Freeform 33"/>
          <p:cNvSpPr>
            <a:spLocks/>
          </p:cNvSpPr>
          <p:nvPr/>
        </p:nvSpPr>
        <p:spPr bwMode="auto">
          <a:xfrm>
            <a:off x="2900362" y="1987550"/>
            <a:ext cx="350838" cy="350838"/>
          </a:xfrm>
          <a:custGeom>
            <a:avLst/>
            <a:gdLst/>
            <a:ahLst/>
            <a:cxnLst>
              <a:cxn ang="0">
                <a:pos x="893" y="1982"/>
              </a:cxn>
              <a:cxn ang="0">
                <a:pos x="699" y="1942"/>
              </a:cxn>
              <a:cxn ang="0">
                <a:pos x="521" y="1867"/>
              </a:cxn>
              <a:cxn ang="0">
                <a:pos x="362" y="1760"/>
              </a:cxn>
              <a:cxn ang="0">
                <a:pos x="228" y="1626"/>
              </a:cxn>
              <a:cxn ang="0">
                <a:pos x="120" y="1467"/>
              </a:cxn>
              <a:cxn ang="0">
                <a:pos x="45" y="1289"/>
              </a:cxn>
              <a:cxn ang="0">
                <a:pos x="6" y="1095"/>
              </a:cxn>
              <a:cxn ang="0">
                <a:pos x="6" y="892"/>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8" y="120"/>
              </a:cxn>
              <a:cxn ang="0">
                <a:pos x="1626" y="227"/>
              </a:cxn>
              <a:cxn ang="0">
                <a:pos x="1761" y="362"/>
              </a:cxn>
              <a:cxn ang="0">
                <a:pos x="1868" y="520"/>
              </a:cxn>
              <a:cxn ang="0">
                <a:pos x="1943" y="699"/>
              </a:cxn>
              <a:cxn ang="0">
                <a:pos x="1983" y="892"/>
              </a:cxn>
              <a:cxn ang="0">
                <a:pos x="1983" y="1095"/>
              </a:cxn>
              <a:cxn ang="0">
                <a:pos x="1943" y="1289"/>
              </a:cxn>
              <a:cxn ang="0">
                <a:pos x="1868" y="1467"/>
              </a:cxn>
              <a:cxn ang="0">
                <a:pos x="1761" y="1626"/>
              </a:cxn>
              <a:cxn ang="0">
                <a:pos x="1626" y="1760"/>
              </a:cxn>
              <a:cxn ang="0">
                <a:pos x="1468" y="1867"/>
              </a:cxn>
              <a:cxn ang="0">
                <a:pos x="1289" y="1942"/>
              </a:cxn>
              <a:cxn ang="0">
                <a:pos x="1095" y="1982"/>
              </a:cxn>
            </a:cxnLst>
            <a:rect l="0" t="0" r="r" b="b"/>
            <a:pathLst>
              <a:path w="1988" h="1987">
                <a:moveTo>
                  <a:pt x="994" y="1987"/>
                </a:moveTo>
                <a:lnTo>
                  <a:pt x="893" y="1982"/>
                </a:lnTo>
                <a:lnTo>
                  <a:pt x="794" y="1968"/>
                </a:lnTo>
                <a:lnTo>
                  <a:pt x="699" y="1942"/>
                </a:lnTo>
                <a:lnTo>
                  <a:pt x="607" y="1909"/>
                </a:lnTo>
                <a:lnTo>
                  <a:pt x="521" y="1867"/>
                </a:lnTo>
                <a:lnTo>
                  <a:pt x="438" y="1817"/>
                </a:lnTo>
                <a:lnTo>
                  <a:pt x="362" y="1760"/>
                </a:lnTo>
                <a:lnTo>
                  <a:pt x="291" y="1696"/>
                </a:lnTo>
                <a:lnTo>
                  <a:pt x="228" y="1626"/>
                </a:lnTo>
                <a:lnTo>
                  <a:pt x="170" y="1549"/>
                </a:lnTo>
                <a:lnTo>
                  <a:pt x="120" y="1467"/>
                </a:lnTo>
                <a:lnTo>
                  <a:pt x="79" y="1380"/>
                </a:lnTo>
                <a:lnTo>
                  <a:pt x="45" y="1289"/>
                </a:lnTo>
                <a:lnTo>
                  <a:pt x="20" y="1194"/>
                </a:lnTo>
                <a:lnTo>
                  <a:pt x="6" y="1095"/>
                </a:lnTo>
                <a:lnTo>
                  <a:pt x="0" y="994"/>
                </a:lnTo>
                <a:lnTo>
                  <a:pt x="6" y="892"/>
                </a:lnTo>
                <a:lnTo>
                  <a:pt x="20" y="793"/>
                </a:lnTo>
                <a:lnTo>
                  <a:pt x="45" y="699"/>
                </a:lnTo>
                <a:lnTo>
                  <a:pt x="79"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7"/>
                </a:lnTo>
                <a:lnTo>
                  <a:pt x="1697" y="291"/>
                </a:lnTo>
                <a:lnTo>
                  <a:pt x="1761" y="362"/>
                </a:lnTo>
                <a:lnTo>
                  <a:pt x="1818" y="438"/>
                </a:lnTo>
                <a:lnTo>
                  <a:pt x="1868" y="520"/>
                </a:lnTo>
                <a:lnTo>
                  <a:pt x="1910" y="607"/>
                </a:lnTo>
                <a:lnTo>
                  <a:pt x="1943" y="699"/>
                </a:lnTo>
                <a:lnTo>
                  <a:pt x="1968" y="793"/>
                </a:lnTo>
                <a:lnTo>
                  <a:pt x="1983" y="892"/>
                </a:lnTo>
                <a:lnTo>
                  <a:pt x="1988" y="994"/>
                </a:lnTo>
                <a:lnTo>
                  <a:pt x="1983" y="1095"/>
                </a:lnTo>
                <a:lnTo>
                  <a:pt x="1968" y="1194"/>
                </a:lnTo>
                <a:lnTo>
                  <a:pt x="1943" y="1289"/>
                </a:lnTo>
                <a:lnTo>
                  <a:pt x="1910" y="1380"/>
                </a:lnTo>
                <a:lnTo>
                  <a:pt x="1868" y="1467"/>
                </a:lnTo>
                <a:lnTo>
                  <a:pt x="1818" y="1549"/>
                </a:lnTo>
                <a:lnTo>
                  <a:pt x="1761" y="1626"/>
                </a:lnTo>
                <a:lnTo>
                  <a:pt x="1697" y="1696"/>
                </a:lnTo>
                <a:lnTo>
                  <a:pt x="1626" y="1760"/>
                </a:lnTo>
                <a:lnTo>
                  <a:pt x="1550" y="1817"/>
                </a:lnTo>
                <a:lnTo>
                  <a:pt x="1468" y="1867"/>
                </a:lnTo>
                <a:lnTo>
                  <a:pt x="1381" y="1909"/>
                </a:lnTo>
                <a:lnTo>
                  <a:pt x="1289" y="1942"/>
                </a:lnTo>
                <a:lnTo>
                  <a:pt x="1194" y="1968"/>
                </a:lnTo>
                <a:lnTo>
                  <a:pt x="1095" y="1982"/>
                </a:lnTo>
                <a:lnTo>
                  <a:pt x="994" y="1987"/>
                </a:lnTo>
              </a:path>
            </a:pathLst>
          </a:custGeom>
          <a:solidFill>
            <a:srgbClr val="00FFFF"/>
          </a:solidFill>
          <a:ln w="12700">
            <a:solidFill>
              <a:schemeClr val="tx1"/>
            </a:solidFill>
            <a:prstDash val="solid"/>
            <a:round/>
            <a:headEnd/>
            <a:tailEnd/>
          </a:ln>
        </p:spPr>
        <p:txBody>
          <a:bodyPr/>
          <a:lstStyle/>
          <a:p>
            <a:endParaRPr lang="en-US"/>
          </a:p>
        </p:txBody>
      </p:sp>
      <p:sp>
        <p:nvSpPr>
          <p:cNvPr id="41" name="Rectangle 34"/>
          <p:cNvSpPr>
            <a:spLocks noChangeArrowheads="1"/>
          </p:cNvSpPr>
          <p:nvPr/>
        </p:nvSpPr>
        <p:spPr bwMode="auto">
          <a:xfrm>
            <a:off x="2981325" y="2078038"/>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sz="1300">
                <a:solidFill>
                  <a:srgbClr val="000000"/>
                </a:solidFill>
                <a:ea typeface="宋体" pitchFamily="2" charset="-122"/>
              </a:rPr>
              <a:t>15</a:t>
            </a:r>
            <a:endParaRPr lang="en-US">
              <a:latin typeface="Tahoma" pitchFamily="34" charset="0"/>
              <a:ea typeface="宋体" pitchFamily="2" charset="-122"/>
            </a:endParaRPr>
          </a:p>
        </p:txBody>
      </p:sp>
      <p:sp>
        <p:nvSpPr>
          <p:cNvPr id="42" name="Line 36"/>
          <p:cNvSpPr>
            <a:spLocks noChangeShapeType="1"/>
          </p:cNvSpPr>
          <p:nvPr/>
        </p:nvSpPr>
        <p:spPr bwMode="auto">
          <a:xfrm flipH="1" flipV="1">
            <a:off x="1296987" y="5226050"/>
            <a:ext cx="104775" cy="519113"/>
          </a:xfrm>
          <a:prstGeom prst="line">
            <a:avLst/>
          </a:prstGeom>
          <a:noFill/>
          <a:ln w="28575">
            <a:solidFill>
              <a:srgbClr val="FF0000"/>
            </a:solidFill>
            <a:round/>
            <a:headEnd/>
            <a:tailEnd type="stealth" w="med" len="med"/>
          </a:ln>
        </p:spPr>
        <p:txBody>
          <a:bodyPr/>
          <a:lstStyle/>
          <a:p>
            <a:endParaRPr lang="en-US"/>
          </a:p>
        </p:txBody>
      </p:sp>
      <p:sp>
        <p:nvSpPr>
          <p:cNvPr id="43" name="Line 38"/>
          <p:cNvSpPr>
            <a:spLocks noChangeShapeType="1"/>
          </p:cNvSpPr>
          <p:nvPr/>
        </p:nvSpPr>
        <p:spPr bwMode="auto">
          <a:xfrm flipV="1">
            <a:off x="1635125" y="5213350"/>
            <a:ext cx="541337" cy="649288"/>
          </a:xfrm>
          <a:prstGeom prst="line">
            <a:avLst/>
          </a:prstGeom>
          <a:noFill/>
          <a:ln w="28575">
            <a:solidFill>
              <a:srgbClr val="FF0000"/>
            </a:solidFill>
            <a:round/>
            <a:headEnd/>
            <a:tailEnd type="stealth" w="med" len="med"/>
          </a:ln>
        </p:spPr>
        <p:txBody>
          <a:bodyPr/>
          <a:lstStyle/>
          <a:p>
            <a:endParaRPr lang="en-US"/>
          </a:p>
        </p:txBody>
      </p:sp>
      <p:sp>
        <p:nvSpPr>
          <p:cNvPr id="44" name="Line 40"/>
          <p:cNvSpPr>
            <a:spLocks noChangeShapeType="1"/>
          </p:cNvSpPr>
          <p:nvPr/>
        </p:nvSpPr>
        <p:spPr bwMode="auto">
          <a:xfrm flipH="1" flipV="1">
            <a:off x="2498725" y="5208588"/>
            <a:ext cx="538162" cy="536575"/>
          </a:xfrm>
          <a:prstGeom prst="line">
            <a:avLst/>
          </a:prstGeom>
          <a:noFill/>
          <a:ln w="28575">
            <a:solidFill>
              <a:schemeClr val="tx1"/>
            </a:solidFill>
            <a:round/>
            <a:headEnd/>
            <a:tailEnd type="stealth" w="med" len="med"/>
          </a:ln>
        </p:spPr>
        <p:txBody>
          <a:bodyPr/>
          <a:lstStyle/>
          <a:p>
            <a:endParaRPr lang="en-US"/>
          </a:p>
        </p:txBody>
      </p:sp>
      <p:sp>
        <p:nvSpPr>
          <p:cNvPr id="45" name="Line 42"/>
          <p:cNvSpPr>
            <a:spLocks noChangeShapeType="1"/>
          </p:cNvSpPr>
          <p:nvPr/>
        </p:nvSpPr>
        <p:spPr bwMode="auto">
          <a:xfrm flipV="1">
            <a:off x="3190875" y="5251450"/>
            <a:ext cx="536575" cy="538163"/>
          </a:xfrm>
          <a:prstGeom prst="line">
            <a:avLst/>
          </a:prstGeom>
          <a:noFill/>
          <a:ln w="28575">
            <a:solidFill>
              <a:schemeClr val="tx1"/>
            </a:solidFill>
            <a:round/>
            <a:headEnd/>
            <a:tailEnd type="stealth" w="med" len="med"/>
          </a:ln>
        </p:spPr>
        <p:txBody>
          <a:bodyPr/>
          <a:lstStyle/>
          <a:p>
            <a:endParaRPr lang="en-US"/>
          </a:p>
        </p:txBody>
      </p:sp>
      <p:sp>
        <p:nvSpPr>
          <p:cNvPr id="46" name="Line 44"/>
          <p:cNvSpPr>
            <a:spLocks noChangeShapeType="1"/>
          </p:cNvSpPr>
          <p:nvPr/>
        </p:nvSpPr>
        <p:spPr bwMode="auto">
          <a:xfrm flipV="1">
            <a:off x="1168400" y="4564063"/>
            <a:ext cx="1587" cy="284162"/>
          </a:xfrm>
          <a:prstGeom prst="line">
            <a:avLst/>
          </a:prstGeom>
          <a:noFill/>
          <a:ln w="28575">
            <a:solidFill>
              <a:srgbClr val="FF0000"/>
            </a:solidFill>
            <a:round/>
            <a:headEnd/>
            <a:tailEnd type="stealth" w="med" len="med"/>
          </a:ln>
        </p:spPr>
        <p:txBody>
          <a:bodyPr/>
          <a:lstStyle/>
          <a:p>
            <a:endParaRPr lang="en-US"/>
          </a:p>
        </p:txBody>
      </p:sp>
      <p:sp>
        <p:nvSpPr>
          <p:cNvPr id="47" name="Line 46"/>
          <p:cNvSpPr>
            <a:spLocks noChangeShapeType="1"/>
          </p:cNvSpPr>
          <p:nvPr/>
        </p:nvSpPr>
        <p:spPr bwMode="auto">
          <a:xfrm flipV="1">
            <a:off x="1266825" y="4473575"/>
            <a:ext cx="855662" cy="436563"/>
          </a:xfrm>
          <a:prstGeom prst="line">
            <a:avLst/>
          </a:prstGeom>
          <a:noFill/>
          <a:ln w="28575">
            <a:solidFill>
              <a:srgbClr val="FF0000"/>
            </a:solidFill>
            <a:round/>
            <a:headEnd/>
            <a:tailEnd type="stealth" w="med" len="med"/>
          </a:ln>
        </p:spPr>
        <p:txBody>
          <a:bodyPr/>
          <a:lstStyle/>
          <a:p>
            <a:endParaRPr lang="en-US"/>
          </a:p>
        </p:txBody>
      </p:sp>
      <p:sp>
        <p:nvSpPr>
          <p:cNvPr id="48" name="Line 48"/>
          <p:cNvSpPr>
            <a:spLocks noChangeShapeType="1"/>
          </p:cNvSpPr>
          <p:nvPr/>
        </p:nvSpPr>
        <p:spPr bwMode="auto">
          <a:xfrm flipV="1">
            <a:off x="2335212" y="4564063"/>
            <a:ext cx="1588" cy="284162"/>
          </a:xfrm>
          <a:prstGeom prst="line">
            <a:avLst/>
          </a:prstGeom>
          <a:noFill/>
          <a:ln w="28575">
            <a:solidFill>
              <a:srgbClr val="FF0000"/>
            </a:solidFill>
            <a:round/>
            <a:headEnd/>
            <a:tailEnd type="stealth" w="med" len="med"/>
          </a:ln>
        </p:spPr>
        <p:txBody>
          <a:bodyPr/>
          <a:lstStyle/>
          <a:p>
            <a:endParaRPr lang="en-US"/>
          </a:p>
        </p:txBody>
      </p:sp>
      <p:sp>
        <p:nvSpPr>
          <p:cNvPr id="54" name="Line 50"/>
          <p:cNvSpPr>
            <a:spLocks noChangeShapeType="1"/>
          </p:cNvSpPr>
          <p:nvPr/>
        </p:nvSpPr>
        <p:spPr bwMode="auto">
          <a:xfrm flipV="1">
            <a:off x="1517650" y="4519613"/>
            <a:ext cx="669925" cy="1225550"/>
          </a:xfrm>
          <a:prstGeom prst="line">
            <a:avLst/>
          </a:prstGeom>
          <a:noFill/>
          <a:ln w="28575">
            <a:solidFill>
              <a:srgbClr val="FF0000"/>
            </a:solidFill>
            <a:round/>
            <a:headEnd/>
            <a:tailEnd type="stealth" w="med" len="med"/>
          </a:ln>
        </p:spPr>
        <p:txBody>
          <a:bodyPr/>
          <a:lstStyle/>
          <a:p>
            <a:endParaRPr lang="en-US"/>
          </a:p>
        </p:txBody>
      </p:sp>
      <p:sp>
        <p:nvSpPr>
          <p:cNvPr id="55" name="Line 52"/>
          <p:cNvSpPr>
            <a:spLocks noChangeShapeType="1"/>
          </p:cNvSpPr>
          <p:nvPr/>
        </p:nvSpPr>
        <p:spPr bwMode="auto">
          <a:xfrm flipH="1" flipV="1">
            <a:off x="1393825" y="4364038"/>
            <a:ext cx="763587" cy="546100"/>
          </a:xfrm>
          <a:prstGeom prst="line">
            <a:avLst/>
          </a:prstGeom>
          <a:noFill/>
          <a:ln w="28575">
            <a:solidFill>
              <a:srgbClr val="FF0000"/>
            </a:solidFill>
            <a:round/>
            <a:headEnd/>
            <a:tailEnd type="stealth" w="med" len="med"/>
          </a:ln>
        </p:spPr>
        <p:txBody>
          <a:bodyPr/>
          <a:lstStyle/>
          <a:p>
            <a:endParaRPr lang="en-US"/>
          </a:p>
        </p:txBody>
      </p:sp>
      <p:sp>
        <p:nvSpPr>
          <p:cNvPr id="56" name="Line 54"/>
          <p:cNvSpPr>
            <a:spLocks noChangeShapeType="1"/>
          </p:cNvSpPr>
          <p:nvPr/>
        </p:nvSpPr>
        <p:spPr bwMode="auto">
          <a:xfrm flipV="1">
            <a:off x="2452687" y="4502150"/>
            <a:ext cx="531813" cy="425450"/>
          </a:xfrm>
          <a:prstGeom prst="line">
            <a:avLst/>
          </a:prstGeom>
          <a:noFill/>
          <a:ln w="28575">
            <a:solidFill>
              <a:srgbClr val="FF0000"/>
            </a:solidFill>
            <a:round/>
            <a:headEnd/>
            <a:tailEnd type="stealth" w="med" len="med"/>
          </a:ln>
        </p:spPr>
        <p:txBody>
          <a:bodyPr/>
          <a:lstStyle/>
          <a:p>
            <a:endParaRPr lang="en-US"/>
          </a:p>
        </p:txBody>
      </p:sp>
      <p:sp>
        <p:nvSpPr>
          <p:cNvPr id="57" name="Line 56"/>
          <p:cNvSpPr>
            <a:spLocks noChangeShapeType="1"/>
          </p:cNvSpPr>
          <p:nvPr/>
        </p:nvSpPr>
        <p:spPr bwMode="auto">
          <a:xfrm flipV="1">
            <a:off x="3871912" y="4587875"/>
            <a:ext cx="304800" cy="303213"/>
          </a:xfrm>
          <a:prstGeom prst="line">
            <a:avLst/>
          </a:prstGeom>
          <a:noFill/>
          <a:ln w="28575">
            <a:solidFill>
              <a:srgbClr val="FF0000"/>
            </a:solidFill>
            <a:round/>
            <a:headEnd/>
            <a:tailEnd type="stealth" w="med" len="med"/>
          </a:ln>
        </p:spPr>
        <p:txBody>
          <a:bodyPr/>
          <a:lstStyle/>
          <a:p>
            <a:endParaRPr lang="en-US"/>
          </a:p>
        </p:txBody>
      </p:sp>
      <p:sp>
        <p:nvSpPr>
          <p:cNvPr id="58" name="Line 58"/>
          <p:cNvSpPr>
            <a:spLocks noChangeShapeType="1"/>
          </p:cNvSpPr>
          <p:nvPr/>
        </p:nvSpPr>
        <p:spPr bwMode="auto">
          <a:xfrm flipH="1" flipV="1">
            <a:off x="3365500" y="4513263"/>
            <a:ext cx="309562" cy="414337"/>
          </a:xfrm>
          <a:prstGeom prst="line">
            <a:avLst/>
          </a:prstGeom>
          <a:noFill/>
          <a:ln w="28575">
            <a:solidFill>
              <a:srgbClr val="FF0000"/>
            </a:solidFill>
            <a:round/>
            <a:headEnd/>
            <a:tailEnd type="stealth" w="med" len="med"/>
          </a:ln>
        </p:spPr>
        <p:txBody>
          <a:bodyPr/>
          <a:lstStyle/>
          <a:p>
            <a:endParaRPr lang="en-US"/>
          </a:p>
        </p:txBody>
      </p:sp>
      <p:sp>
        <p:nvSpPr>
          <p:cNvPr id="59" name="Line 60"/>
          <p:cNvSpPr>
            <a:spLocks noChangeShapeType="1"/>
          </p:cNvSpPr>
          <p:nvPr/>
        </p:nvSpPr>
        <p:spPr bwMode="auto">
          <a:xfrm flipH="1">
            <a:off x="1387475" y="4306888"/>
            <a:ext cx="750887" cy="1587"/>
          </a:xfrm>
          <a:prstGeom prst="line">
            <a:avLst/>
          </a:prstGeom>
          <a:noFill/>
          <a:ln w="28575">
            <a:solidFill>
              <a:srgbClr val="FF0000"/>
            </a:solidFill>
            <a:round/>
            <a:headEnd/>
            <a:tailEnd type="stealth" w="med" len="med"/>
          </a:ln>
        </p:spPr>
        <p:txBody>
          <a:bodyPr/>
          <a:lstStyle/>
          <a:p>
            <a:endParaRPr lang="en-US"/>
          </a:p>
        </p:txBody>
      </p:sp>
      <p:sp>
        <p:nvSpPr>
          <p:cNvPr id="60" name="Line 62"/>
          <p:cNvSpPr>
            <a:spLocks noChangeShapeType="1"/>
          </p:cNvSpPr>
          <p:nvPr/>
        </p:nvSpPr>
        <p:spPr bwMode="auto">
          <a:xfrm flipV="1">
            <a:off x="1185862" y="3689350"/>
            <a:ext cx="85725" cy="439738"/>
          </a:xfrm>
          <a:prstGeom prst="line">
            <a:avLst/>
          </a:prstGeom>
          <a:noFill/>
          <a:ln w="28575">
            <a:solidFill>
              <a:schemeClr val="tx1"/>
            </a:solidFill>
            <a:round/>
            <a:headEnd/>
            <a:tailEnd type="stealth" w="med" len="med"/>
          </a:ln>
        </p:spPr>
        <p:txBody>
          <a:bodyPr/>
          <a:lstStyle/>
          <a:p>
            <a:endParaRPr lang="en-US"/>
          </a:p>
        </p:txBody>
      </p:sp>
      <p:sp>
        <p:nvSpPr>
          <p:cNvPr id="61" name="Line 64"/>
          <p:cNvSpPr>
            <a:spLocks noChangeShapeType="1"/>
          </p:cNvSpPr>
          <p:nvPr/>
        </p:nvSpPr>
        <p:spPr bwMode="auto">
          <a:xfrm flipV="1">
            <a:off x="2452687" y="3684588"/>
            <a:ext cx="260350" cy="542925"/>
          </a:xfrm>
          <a:prstGeom prst="line">
            <a:avLst/>
          </a:prstGeom>
          <a:noFill/>
          <a:ln w="28575">
            <a:solidFill>
              <a:srgbClr val="FF0000"/>
            </a:solidFill>
            <a:round/>
            <a:headEnd/>
            <a:tailEnd type="stealth" w="med" len="med"/>
          </a:ln>
        </p:spPr>
        <p:txBody>
          <a:bodyPr/>
          <a:lstStyle/>
          <a:p>
            <a:endParaRPr lang="en-US"/>
          </a:p>
        </p:txBody>
      </p:sp>
      <p:sp>
        <p:nvSpPr>
          <p:cNvPr id="62" name="Line 66"/>
          <p:cNvSpPr>
            <a:spLocks noChangeShapeType="1"/>
          </p:cNvSpPr>
          <p:nvPr/>
        </p:nvSpPr>
        <p:spPr bwMode="auto">
          <a:xfrm flipH="1" flipV="1">
            <a:off x="2827337" y="3705225"/>
            <a:ext cx="209550" cy="522288"/>
          </a:xfrm>
          <a:prstGeom prst="line">
            <a:avLst/>
          </a:prstGeom>
          <a:noFill/>
          <a:ln w="28575">
            <a:solidFill>
              <a:schemeClr val="tx1"/>
            </a:solidFill>
            <a:round/>
            <a:headEnd/>
            <a:tailEnd type="stealth" w="med" len="med"/>
          </a:ln>
        </p:spPr>
        <p:txBody>
          <a:bodyPr/>
          <a:lstStyle/>
          <a:p>
            <a:endParaRPr lang="en-US"/>
          </a:p>
        </p:txBody>
      </p:sp>
      <p:sp>
        <p:nvSpPr>
          <p:cNvPr id="63" name="Line 68"/>
          <p:cNvSpPr>
            <a:spLocks noChangeShapeType="1"/>
          </p:cNvSpPr>
          <p:nvPr/>
        </p:nvSpPr>
        <p:spPr bwMode="auto">
          <a:xfrm flipV="1">
            <a:off x="3289300" y="3240088"/>
            <a:ext cx="311150" cy="968375"/>
          </a:xfrm>
          <a:prstGeom prst="line">
            <a:avLst/>
          </a:prstGeom>
          <a:noFill/>
          <a:ln w="28575">
            <a:solidFill>
              <a:schemeClr val="tx1"/>
            </a:solidFill>
            <a:round/>
            <a:headEnd/>
            <a:tailEnd type="stealth" w="med" len="med"/>
          </a:ln>
        </p:spPr>
        <p:txBody>
          <a:bodyPr/>
          <a:lstStyle/>
          <a:p>
            <a:endParaRPr lang="en-US"/>
          </a:p>
        </p:txBody>
      </p:sp>
      <p:sp>
        <p:nvSpPr>
          <p:cNvPr id="64" name="Line 70"/>
          <p:cNvSpPr>
            <a:spLocks noChangeShapeType="1"/>
          </p:cNvSpPr>
          <p:nvPr/>
        </p:nvSpPr>
        <p:spPr bwMode="auto">
          <a:xfrm flipV="1">
            <a:off x="4340225" y="3709988"/>
            <a:ext cx="1587" cy="517525"/>
          </a:xfrm>
          <a:prstGeom prst="line">
            <a:avLst/>
          </a:prstGeom>
          <a:noFill/>
          <a:ln w="28575">
            <a:solidFill>
              <a:schemeClr val="tx1"/>
            </a:solidFill>
            <a:round/>
            <a:headEnd/>
            <a:tailEnd type="stealth" w="med" len="med"/>
          </a:ln>
        </p:spPr>
        <p:txBody>
          <a:bodyPr/>
          <a:lstStyle/>
          <a:p>
            <a:endParaRPr lang="en-US"/>
          </a:p>
        </p:txBody>
      </p:sp>
      <p:sp>
        <p:nvSpPr>
          <p:cNvPr id="65" name="Freeform 71"/>
          <p:cNvSpPr>
            <a:spLocks/>
          </p:cNvSpPr>
          <p:nvPr/>
        </p:nvSpPr>
        <p:spPr bwMode="auto">
          <a:xfrm>
            <a:off x="3416300" y="3059113"/>
            <a:ext cx="87312" cy="52387"/>
          </a:xfrm>
          <a:custGeom>
            <a:avLst/>
            <a:gdLst/>
            <a:ahLst/>
            <a:cxnLst>
              <a:cxn ang="0">
                <a:pos x="495" y="0"/>
              </a:cxn>
              <a:cxn ang="0">
                <a:pos x="99" y="297"/>
              </a:cxn>
              <a:cxn ang="0">
                <a:pos x="0" y="0"/>
              </a:cxn>
              <a:cxn ang="0">
                <a:pos x="495" y="0"/>
              </a:cxn>
            </a:cxnLst>
            <a:rect l="0" t="0" r="r" b="b"/>
            <a:pathLst>
              <a:path w="495" h="297">
                <a:moveTo>
                  <a:pt x="495" y="0"/>
                </a:moveTo>
                <a:lnTo>
                  <a:pt x="99" y="297"/>
                </a:lnTo>
                <a:lnTo>
                  <a:pt x="0" y="0"/>
                </a:lnTo>
                <a:lnTo>
                  <a:pt x="495" y="0"/>
                </a:lnTo>
                <a:close/>
              </a:path>
            </a:pathLst>
          </a:custGeom>
          <a:solidFill>
            <a:srgbClr val="00FFFF"/>
          </a:solidFill>
          <a:ln w="12700">
            <a:solidFill>
              <a:schemeClr val="tx1"/>
            </a:solidFill>
            <a:prstDash val="solid"/>
            <a:round/>
            <a:headEnd/>
            <a:tailEnd/>
          </a:ln>
        </p:spPr>
        <p:txBody>
          <a:bodyPr/>
          <a:lstStyle/>
          <a:p>
            <a:endParaRPr lang="en-US"/>
          </a:p>
        </p:txBody>
      </p:sp>
      <p:sp>
        <p:nvSpPr>
          <p:cNvPr id="66" name="Line 72"/>
          <p:cNvSpPr>
            <a:spLocks noChangeShapeType="1"/>
          </p:cNvSpPr>
          <p:nvPr/>
        </p:nvSpPr>
        <p:spPr bwMode="auto">
          <a:xfrm flipV="1">
            <a:off x="2803525" y="3048000"/>
            <a:ext cx="684212" cy="244475"/>
          </a:xfrm>
          <a:prstGeom prst="line">
            <a:avLst/>
          </a:prstGeom>
          <a:noFill/>
          <a:ln w="28575">
            <a:solidFill>
              <a:schemeClr val="tx1"/>
            </a:solidFill>
            <a:round/>
            <a:headEnd/>
            <a:tailEnd type="stealth" w="med" len="med"/>
          </a:ln>
        </p:spPr>
        <p:txBody>
          <a:bodyPr/>
          <a:lstStyle/>
          <a:p>
            <a:endParaRPr lang="en-US"/>
          </a:p>
        </p:txBody>
      </p:sp>
      <p:sp>
        <p:nvSpPr>
          <p:cNvPr id="67" name="Line 74"/>
          <p:cNvSpPr>
            <a:spLocks noChangeShapeType="1"/>
          </p:cNvSpPr>
          <p:nvPr/>
        </p:nvSpPr>
        <p:spPr bwMode="auto">
          <a:xfrm flipH="1" flipV="1">
            <a:off x="3900487" y="3106738"/>
            <a:ext cx="303213" cy="303212"/>
          </a:xfrm>
          <a:prstGeom prst="line">
            <a:avLst/>
          </a:prstGeom>
          <a:noFill/>
          <a:ln w="28575">
            <a:solidFill>
              <a:schemeClr val="tx1"/>
            </a:solidFill>
            <a:round/>
            <a:headEnd/>
            <a:tailEnd type="stealth" w="med" len="med"/>
          </a:ln>
        </p:spPr>
        <p:txBody>
          <a:bodyPr/>
          <a:lstStyle/>
          <a:p>
            <a:endParaRPr lang="en-US"/>
          </a:p>
        </p:txBody>
      </p:sp>
      <p:sp>
        <p:nvSpPr>
          <p:cNvPr id="68" name="Line 76"/>
          <p:cNvSpPr>
            <a:spLocks noChangeShapeType="1"/>
          </p:cNvSpPr>
          <p:nvPr/>
        </p:nvSpPr>
        <p:spPr bwMode="auto">
          <a:xfrm flipH="1" flipV="1">
            <a:off x="2133600" y="2797175"/>
            <a:ext cx="552450" cy="495300"/>
          </a:xfrm>
          <a:prstGeom prst="line">
            <a:avLst/>
          </a:prstGeom>
          <a:noFill/>
          <a:ln w="28575">
            <a:solidFill>
              <a:schemeClr val="tx1"/>
            </a:solidFill>
            <a:round/>
            <a:headEnd/>
            <a:tailEnd type="stealth" w="med" len="med"/>
          </a:ln>
        </p:spPr>
        <p:txBody>
          <a:bodyPr/>
          <a:lstStyle/>
          <a:p>
            <a:endParaRPr lang="en-US"/>
          </a:p>
        </p:txBody>
      </p:sp>
      <p:sp>
        <p:nvSpPr>
          <p:cNvPr id="69" name="Line 78"/>
          <p:cNvSpPr>
            <a:spLocks noChangeShapeType="1"/>
          </p:cNvSpPr>
          <p:nvPr/>
        </p:nvSpPr>
        <p:spPr bwMode="auto">
          <a:xfrm flipV="1">
            <a:off x="1401762" y="2873375"/>
            <a:ext cx="420688" cy="419100"/>
          </a:xfrm>
          <a:prstGeom prst="line">
            <a:avLst/>
          </a:prstGeom>
          <a:noFill/>
          <a:ln w="28575">
            <a:solidFill>
              <a:schemeClr val="tx1"/>
            </a:solidFill>
            <a:round/>
            <a:headEnd/>
            <a:tailEnd type="stealth" w="med" len="med"/>
          </a:ln>
        </p:spPr>
        <p:txBody>
          <a:bodyPr/>
          <a:lstStyle/>
          <a:p>
            <a:endParaRPr lang="en-US"/>
          </a:p>
        </p:txBody>
      </p:sp>
      <p:sp>
        <p:nvSpPr>
          <p:cNvPr id="70" name="Line 80"/>
          <p:cNvSpPr>
            <a:spLocks noChangeShapeType="1"/>
          </p:cNvSpPr>
          <p:nvPr/>
        </p:nvSpPr>
        <p:spPr bwMode="auto">
          <a:xfrm flipH="1" flipV="1">
            <a:off x="3270250" y="2297113"/>
            <a:ext cx="350837" cy="528637"/>
          </a:xfrm>
          <a:prstGeom prst="line">
            <a:avLst/>
          </a:prstGeom>
          <a:noFill/>
          <a:ln w="28575">
            <a:solidFill>
              <a:schemeClr val="tx1"/>
            </a:solidFill>
            <a:round/>
            <a:headEnd/>
            <a:tailEnd type="stealth" w="med" len="med"/>
          </a:ln>
        </p:spPr>
        <p:txBody>
          <a:bodyPr/>
          <a:lstStyle/>
          <a:p>
            <a:endParaRPr lang="en-US"/>
          </a:p>
        </p:txBody>
      </p:sp>
      <p:sp>
        <p:nvSpPr>
          <p:cNvPr id="71" name="Line 82"/>
          <p:cNvSpPr>
            <a:spLocks noChangeShapeType="1"/>
          </p:cNvSpPr>
          <p:nvPr/>
        </p:nvSpPr>
        <p:spPr bwMode="auto">
          <a:xfrm flipV="1">
            <a:off x="2101850" y="2268538"/>
            <a:ext cx="757237" cy="323850"/>
          </a:xfrm>
          <a:prstGeom prst="line">
            <a:avLst/>
          </a:prstGeom>
          <a:noFill/>
          <a:ln w="28575">
            <a:solidFill>
              <a:schemeClr val="tx1"/>
            </a:solidFill>
            <a:round/>
            <a:headEnd/>
            <a:tailEnd type="stealth" w="med" len="med"/>
          </a:ln>
        </p:spPr>
        <p:txBody>
          <a:bodyPr/>
          <a:lstStyle/>
          <a:p>
            <a:endParaRPr lang="en-US"/>
          </a:p>
        </p:txBody>
      </p:sp>
      <p:sp>
        <p:nvSpPr>
          <p:cNvPr id="72" name="Line 84"/>
          <p:cNvSpPr>
            <a:spLocks noChangeShapeType="1"/>
          </p:cNvSpPr>
          <p:nvPr/>
        </p:nvSpPr>
        <p:spPr bwMode="auto">
          <a:xfrm flipH="1">
            <a:off x="1584325" y="3409950"/>
            <a:ext cx="985837" cy="1588"/>
          </a:xfrm>
          <a:prstGeom prst="line">
            <a:avLst/>
          </a:prstGeom>
          <a:noFill/>
          <a:ln w="28575">
            <a:solidFill>
              <a:schemeClr val="tx1"/>
            </a:solidFill>
            <a:round/>
            <a:headEnd/>
            <a:tailEnd type="stealth" w="med" len="med"/>
          </a:ln>
        </p:spPr>
        <p:txBody>
          <a:bodyPr/>
          <a:lstStyle/>
          <a:p>
            <a:endParaRPr lang="en-US"/>
          </a:p>
        </p:txBody>
      </p:sp>
      <p:sp>
        <p:nvSpPr>
          <p:cNvPr id="73" name="Line 86"/>
          <p:cNvSpPr>
            <a:spLocks noChangeShapeType="1"/>
          </p:cNvSpPr>
          <p:nvPr/>
        </p:nvSpPr>
        <p:spPr bwMode="auto">
          <a:xfrm>
            <a:off x="1320800" y="5045075"/>
            <a:ext cx="752475" cy="1588"/>
          </a:xfrm>
          <a:prstGeom prst="line">
            <a:avLst/>
          </a:prstGeom>
          <a:noFill/>
          <a:ln w="28575">
            <a:solidFill>
              <a:srgbClr val="FF0000"/>
            </a:solidFill>
            <a:round/>
            <a:headEnd/>
            <a:tailEnd type="stealth" w="med" len="med"/>
          </a:ln>
        </p:spPr>
        <p:txBody>
          <a:bodyPr/>
          <a:lstStyle/>
          <a:p>
            <a:endParaRPr lang="en-US"/>
          </a:p>
        </p:txBody>
      </p:sp>
      <p:sp>
        <p:nvSpPr>
          <p:cNvPr id="74" name="Line 88"/>
          <p:cNvSpPr>
            <a:spLocks noChangeShapeType="1"/>
          </p:cNvSpPr>
          <p:nvPr/>
        </p:nvSpPr>
        <p:spPr bwMode="auto">
          <a:xfrm flipV="1">
            <a:off x="1616075" y="5186363"/>
            <a:ext cx="2041525" cy="792162"/>
          </a:xfrm>
          <a:prstGeom prst="line">
            <a:avLst/>
          </a:prstGeom>
          <a:noFill/>
          <a:ln w="28575">
            <a:solidFill>
              <a:srgbClr val="FF0000"/>
            </a:solidFill>
            <a:round/>
            <a:headEnd/>
            <a:tailEnd type="stealth" w="med" len="med"/>
          </a:ln>
        </p:spPr>
        <p:txBody>
          <a:bodyPr/>
          <a:lstStyle/>
          <a:p>
            <a:endParaRPr lang="en-US"/>
          </a:p>
        </p:txBody>
      </p:sp>
      <p:sp>
        <p:nvSpPr>
          <p:cNvPr id="75" name="Line 90"/>
          <p:cNvSpPr>
            <a:spLocks noChangeShapeType="1"/>
          </p:cNvSpPr>
          <p:nvPr/>
        </p:nvSpPr>
        <p:spPr bwMode="auto">
          <a:xfrm flipH="1">
            <a:off x="3471862" y="4381500"/>
            <a:ext cx="633413" cy="1588"/>
          </a:xfrm>
          <a:prstGeom prst="line">
            <a:avLst/>
          </a:prstGeom>
          <a:noFill/>
          <a:ln w="28575">
            <a:solidFill>
              <a:schemeClr val="tx1"/>
            </a:solidFill>
            <a:round/>
            <a:headEnd/>
            <a:tailEnd type="stealth" w="med" len="med"/>
          </a:ln>
        </p:spPr>
        <p:txBody>
          <a:bodyPr/>
          <a:lstStyle/>
          <a:p>
            <a:endParaRPr lang="en-US"/>
          </a:p>
        </p:txBody>
      </p:sp>
      <p:sp>
        <p:nvSpPr>
          <p:cNvPr id="76" name="Line 92"/>
          <p:cNvSpPr>
            <a:spLocks noChangeShapeType="1"/>
          </p:cNvSpPr>
          <p:nvPr/>
        </p:nvSpPr>
        <p:spPr bwMode="auto">
          <a:xfrm flipH="1" flipV="1">
            <a:off x="2978150" y="3559175"/>
            <a:ext cx="1225550" cy="668338"/>
          </a:xfrm>
          <a:prstGeom prst="line">
            <a:avLst/>
          </a:prstGeom>
          <a:noFill/>
          <a:ln w="28575">
            <a:solidFill>
              <a:schemeClr val="tx1"/>
            </a:solidFill>
            <a:round/>
            <a:headEnd/>
            <a:tailEnd type="stealth" w="med" len="med"/>
          </a:ln>
        </p:spPr>
        <p:txBody>
          <a:bodyPr/>
          <a:lstStyle/>
          <a:p>
            <a:endParaRPr lang="en-US"/>
          </a:p>
        </p:txBody>
      </p:sp>
      <p:sp>
        <p:nvSpPr>
          <p:cNvPr id="77" name="Line 94"/>
          <p:cNvSpPr>
            <a:spLocks noChangeShapeType="1"/>
          </p:cNvSpPr>
          <p:nvPr/>
        </p:nvSpPr>
        <p:spPr bwMode="auto">
          <a:xfrm flipH="1" flipV="1">
            <a:off x="2166937" y="2719388"/>
            <a:ext cx="1336675" cy="223837"/>
          </a:xfrm>
          <a:prstGeom prst="line">
            <a:avLst/>
          </a:prstGeom>
          <a:noFill/>
          <a:ln w="28575">
            <a:solidFill>
              <a:schemeClr val="tx1"/>
            </a:solidFill>
            <a:round/>
            <a:headEnd/>
            <a:tailEnd type="stealth" w="med" len="med"/>
          </a:ln>
        </p:spPr>
        <p:txBody>
          <a:bodyPr/>
          <a:lstStyle/>
          <a:p>
            <a:endParaRPr lang="en-US"/>
          </a:p>
        </p:txBody>
      </p:sp>
      <p:sp>
        <p:nvSpPr>
          <p:cNvPr id="78" name="Line 96"/>
          <p:cNvSpPr>
            <a:spLocks noChangeShapeType="1"/>
          </p:cNvSpPr>
          <p:nvPr/>
        </p:nvSpPr>
        <p:spPr bwMode="auto">
          <a:xfrm flipH="1" flipV="1">
            <a:off x="2016125" y="2909888"/>
            <a:ext cx="220662" cy="1219200"/>
          </a:xfrm>
          <a:prstGeom prst="line">
            <a:avLst/>
          </a:prstGeom>
          <a:noFill/>
          <a:ln w="28575">
            <a:solidFill>
              <a:srgbClr val="FF0000"/>
            </a:solidFill>
            <a:round/>
            <a:headEnd/>
            <a:tailEnd type="stealth" w="med" len="med"/>
          </a:ln>
        </p:spPr>
        <p:txBody>
          <a:bodyPr/>
          <a:lstStyle/>
          <a:p>
            <a:endParaRPr lang="en-US"/>
          </a:p>
        </p:txBody>
      </p:sp>
      <p:sp>
        <p:nvSpPr>
          <p:cNvPr id="79" name="Line 98"/>
          <p:cNvSpPr>
            <a:spLocks noChangeShapeType="1"/>
          </p:cNvSpPr>
          <p:nvPr/>
        </p:nvSpPr>
        <p:spPr bwMode="auto">
          <a:xfrm flipV="1">
            <a:off x="1519237" y="2979738"/>
            <a:ext cx="1919288" cy="374650"/>
          </a:xfrm>
          <a:prstGeom prst="line">
            <a:avLst/>
          </a:prstGeom>
          <a:noFill/>
          <a:ln w="28575">
            <a:solidFill>
              <a:schemeClr val="tx1"/>
            </a:solidFill>
            <a:round/>
            <a:headEnd/>
            <a:tailEnd type="stealth" w="med" len="med"/>
          </a:ln>
        </p:spPr>
        <p:txBody>
          <a:bodyPr/>
          <a:lstStyle/>
          <a:p>
            <a:endParaRPr lang="en-US"/>
          </a:p>
        </p:txBody>
      </p:sp>
      <p:sp>
        <p:nvSpPr>
          <p:cNvPr id="80" name="Line 100"/>
          <p:cNvSpPr>
            <a:spLocks noChangeShapeType="1"/>
          </p:cNvSpPr>
          <p:nvPr/>
        </p:nvSpPr>
        <p:spPr bwMode="auto">
          <a:xfrm flipH="1">
            <a:off x="2551112" y="4460875"/>
            <a:ext cx="1573213" cy="561975"/>
          </a:xfrm>
          <a:prstGeom prst="line">
            <a:avLst/>
          </a:prstGeom>
          <a:noFill/>
          <a:ln w="28575">
            <a:solidFill>
              <a:schemeClr val="tx1"/>
            </a:solidFill>
            <a:round/>
            <a:headEnd/>
            <a:tailEnd type="stealth" w="med" len="med"/>
          </a:ln>
        </p:spPr>
        <p:txBody>
          <a:bodyPr/>
          <a:lstStyle/>
          <a:p>
            <a:endParaRPr lang="en-US"/>
          </a:p>
        </p:txBody>
      </p:sp>
      <p:sp>
        <p:nvSpPr>
          <p:cNvPr id="81" name="Rectangle 101"/>
          <p:cNvSpPr txBox="1">
            <a:spLocks noChangeArrowheads="1"/>
          </p:cNvSpPr>
          <p:nvPr/>
        </p:nvSpPr>
        <p:spPr>
          <a:xfrm>
            <a:off x="5029200" y="2133600"/>
            <a:ext cx="4114800" cy="30480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mn-lt"/>
                <a:ea typeface="+mn-ea"/>
                <a:cs typeface="+mn-cs"/>
              </a:rPr>
              <a:t>? Query(1, 10) –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Yes</a:t>
            </a:r>
          </a:p>
          <a:p>
            <a:pPr marL="1143000" marR="0" lvl="2" indent="-22860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3" name="Rectangle 82"/>
          <p:cNvSpPr/>
          <p:nvPr/>
        </p:nvSpPr>
        <p:spPr>
          <a:xfrm>
            <a:off x="5105400" y="3429000"/>
            <a:ext cx="3886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Online Graph Traversal</a:t>
            </a:r>
            <a:endParaRPr lang="en-US" sz="2000" b="1" dirty="0"/>
          </a:p>
        </p:txBody>
      </p:sp>
      <p:sp>
        <p:nvSpPr>
          <p:cNvPr id="84" name="Rectangle 83"/>
          <p:cNvSpPr/>
          <p:nvPr/>
        </p:nvSpPr>
        <p:spPr>
          <a:xfrm>
            <a:off x="5105400" y="4267200"/>
            <a:ext cx="3886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Partial Exploration of the Graph</a:t>
            </a:r>
            <a:endParaRPr lang="en-US" sz="2000" b="1" dirty="0"/>
          </a:p>
        </p:txBody>
      </p:sp>
      <p:sp>
        <p:nvSpPr>
          <p:cNvPr id="82"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381000" y="2895600"/>
            <a:ext cx="6324600"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itle 1"/>
          <p:cNvSpPr>
            <a:spLocks noGrp="1"/>
          </p:cNvSpPr>
          <p:nvPr>
            <p:ph type="title"/>
          </p:nvPr>
        </p:nvSpPr>
        <p:spPr>
          <a:xfrm>
            <a:off x="304800" y="304800"/>
            <a:ext cx="6400800" cy="685800"/>
          </a:xfrm>
        </p:spPr>
        <p:txBody>
          <a:bodyPr>
            <a:noAutofit/>
          </a:bodyPr>
          <a:lstStyle/>
          <a:p>
            <a:pPr algn="l"/>
            <a:r>
              <a:rPr lang="en-US" sz="4800" b="1" dirty="0" smtClean="0"/>
              <a:t>Tutorial Outline</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457200" y="1600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latin typeface="Calibri" panose="020F0502020204030204" pitchFamily="34" charset="0"/>
                <a:cs typeface="Calibri" panose="020F0502020204030204" pitchFamily="34" charset="0"/>
              </a:rPr>
              <a:t>Examples of Graph Computations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Offline Graph Analytics (Page Rank Computation)</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Online Graph Querying (Reachability Query)</a:t>
            </a: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30065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Systems for Offline Graph Analytics</a:t>
            </a:r>
          </a:p>
          <a:p>
            <a:pPr marL="854075" lvl="1" indent="-396875" algn="just" defTabSz="914363">
              <a:lnSpc>
                <a:spcPct val="90000"/>
              </a:lnSpc>
              <a:spcBef>
                <a:spcPct val="20000"/>
              </a:spcBef>
              <a:buFont typeface="Wingdings" pitchFamily="2" charset="2"/>
              <a:buChar char="q"/>
              <a:defRPr/>
            </a:pPr>
            <a:r>
              <a:rPr lang="en-US" sz="2000" dirty="0" smtClean="0">
                <a:solidFill>
                  <a:schemeClr val="accent2">
                    <a:lumMod val="75000"/>
                  </a:schemeClr>
                </a:solidFill>
                <a:latin typeface="Calibri" panose="020F0502020204030204" pitchFamily="34" charset="0"/>
                <a:cs typeface="Calibri" panose="020F0502020204030204" pitchFamily="34" charset="0"/>
              </a:rPr>
              <a:t>MapReduce, PEGASUS, </a:t>
            </a:r>
            <a:r>
              <a:rPr lang="en-US" sz="2000" dirty="0" err="1" smtClean="0">
                <a:solidFill>
                  <a:schemeClr val="accent2">
                    <a:lumMod val="75000"/>
                  </a:schemeClr>
                </a:solidFill>
                <a:latin typeface="Calibri" panose="020F0502020204030204" pitchFamily="34" charset="0"/>
                <a:cs typeface="Calibri" panose="020F0502020204030204" pitchFamily="34" charset="0"/>
              </a:rPr>
              <a:t>Pregel</a:t>
            </a:r>
            <a:r>
              <a:rPr lang="en-US" sz="2000" dirty="0" smtClean="0">
                <a:solidFill>
                  <a:schemeClr val="accent2">
                    <a:lumMod val="75000"/>
                  </a:schemeClr>
                </a:solidFill>
                <a:latin typeface="Calibri" panose="020F0502020204030204" pitchFamily="34" charset="0"/>
                <a:cs typeface="Calibri" panose="020F0502020204030204" pitchFamily="34" charset="0"/>
              </a:rPr>
              <a:t>, </a:t>
            </a:r>
            <a:r>
              <a:rPr lang="en-US" sz="2000" dirty="0" err="1" smtClean="0">
                <a:solidFill>
                  <a:schemeClr val="accent2">
                    <a:lumMod val="75000"/>
                  </a:schemeClr>
                </a:solidFill>
                <a:latin typeface="Calibri" panose="020F0502020204030204" pitchFamily="34" charset="0"/>
                <a:cs typeface="Calibri" panose="020F0502020204030204" pitchFamily="34" charset="0"/>
              </a:rPr>
              <a:t>GraphLab</a:t>
            </a:r>
            <a:r>
              <a:rPr lang="en-US" sz="2000" dirty="0" smtClean="0">
                <a:solidFill>
                  <a:schemeClr val="accent2">
                    <a:lumMod val="75000"/>
                  </a:schemeClr>
                </a:solidFill>
                <a:latin typeface="Calibri" panose="020F0502020204030204" pitchFamily="34" charset="0"/>
                <a:cs typeface="Calibri" panose="020F0502020204030204" pitchFamily="34" charset="0"/>
              </a:rPr>
              <a:t>, </a:t>
            </a:r>
            <a:r>
              <a:rPr lang="en-US" sz="2000" dirty="0" err="1" smtClean="0">
                <a:solidFill>
                  <a:schemeClr val="accent2">
                    <a:lumMod val="75000"/>
                  </a:schemeClr>
                </a:solidFill>
                <a:latin typeface="Calibri" panose="020F0502020204030204" pitchFamily="34" charset="0"/>
                <a:cs typeface="Calibri" panose="020F0502020204030204" pitchFamily="34" charset="0"/>
              </a:rPr>
              <a:t>GraphChi</a:t>
            </a:r>
            <a:r>
              <a:rPr lang="en-US" sz="2000" dirty="0" smtClean="0">
                <a:solidFill>
                  <a:schemeClr val="accent2">
                    <a:lumMod val="75000"/>
                  </a:schemeClr>
                </a:solidFill>
                <a:latin typeface="Calibri" panose="020F0502020204030204" pitchFamily="34" charset="0"/>
                <a:cs typeface="Calibri" panose="020F0502020204030204" pitchFamily="34" charset="0"/>
              </a:rPr>
              <a:t> </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457200" y="40733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latin typeface="Calibri" panose="020F0502020204030204" pitchFamily="34" charset="0"/>
                <a:cs typeface="Calibri" panose="020F0502020204030204" pitchFamily="34" charset="0"/>
              </a:rPr>
              <a:t>Systems for Online Graph Querying</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Trinity, Horton, GSPARQL, </a:t>
            </a:r>
            <a:r>
              <a:rPr lang="en-US" sz="2000" dirty="0" err="1" smtClean="0">
                <a:latin typeface="Calibri" panose="020F0502020204030204" pitchFamily="34" charset="0"/>
                <a:cs typeface="Calibri" panose="020F0502020204030204" pitchFamily="34" charset="0"/>
              </a:rPr>
              <a:t>NScale</a:t>
            </a:r>
            <a:endParaRPr lang="en-US" sz="20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457200" y="4987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latin typeface="Calibri" panose="020F0502020204030204" pitchFamily="34" charset="0"/>
                <a:cs typeface="Calibri" panose="020F0502020204030204" pitchFamily="34" charset="0"/>
              </a:rPr>
              <a:t>Graph Partitioning and Workload Balancing</a:t>
            </a:r>
          </a:p>
          <a:p>
            <a:pPr marL="854075" lvl="1" indent="-396875" algn="just" defTabSz="914363">
              <a:lnSpc>
                <a:spcPct val="90000"/>
              </a:lnSpc>
              <a:spcBef>
                <a:spcPct val="20000"/>
              </a:spcBef>
              <a:buFont typeface="Wingdings" pitchFamily="2" charset="2"/>
              <a:buChar char="q"/>
              <a:defRPr/>
            </a:pPr>
            <a:r>
              <a:rPr lang="en-US" sz="2000" dirty="0" err="1" smtClean="0">
                <a:solidFill>
                  <a:schemeClr val="tx1"/>
                </a:solidFill>
                <a:latin typeface="Calibri" panose="020F0502020204030204" pitchFamily="34" charset="0"/>
                <a:cs typeface="Calibri" panose="020F0502020204030204" pitchFamily="34" charset="0"/>
              </a:rPr>
              <a:t>PowerGraph</a:t>
            </a:r>
            <a:r>
              <a:rPr lang="en-US" sz="2000" dirty="0" smtClean="0">
                <a:solidFill>
                  <a:schemeClr val="tx1"/>
                </a:solidFill>
                <a:latin typeface="Calibri" panose="020F0502020204030204" pitchFamily="34" charset="0"/>
                <a:cs typeface="Calibri" panose="020F0502020204030204" pitchFamily="34" charset="0"/>
              </a:rPr>
              <a:t>, SEDGE, MIZAN</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457200" y="60545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latin typeface="Calibri" panose="020F0502020204030204" pitchFamily="34" charset="0"/>
                <a:cs typeface="Calibri" panose="020F0502020204030204" pitchFamily="34" charset="0"/>
              </a:rPr>
              <a:t>Open Problems</a:t>
            </a:r>
            <a:endParaRPr lang="en-US" sz="2400" b="1"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pic>
        <p:nvPicPr>
          <p:cNvPr id="15" name="Picture 2" descr="http://solidwize.com/wp-content/uploads/2012/04/Green-Check-Mark.jpg"/>
          <p:cNvPicPr>
            <a:picLocks noChangeAspect="1" noChangeArrowheads="1"/>
          </p:cNvPicPr>
          <p:nvPr/>
        </p:nvPicPr>
        <p:blipFill>
          <a:blip r:embed="rId6" cstate="print"/>
          <a:srcRect/>
          <a:stretch>
            <a:fillRect/>
          </a:stretch>
        </p:blipFill>
        <p:spPr bwMode="auto">
          <a:xfrm>
            <a:off x="6724650" y="1295400"/>
            <a:ext cx="2419350" cy="1524000"/>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28</a:t>
            </a:fld>
            <a:endParaRPr lang="en-US" altLang="en-US" sz="1800"/>
          </a:p>
        </p:txBody>
      </p:sp>
      <p:sp>
        <p:nvSpPr>
          <p:cNvPr id="49" name="Title 1"/>
          <p:cNvSpPr>
            <a:spLocks noGrp="1"/>
          </p:cNvSpPr>
          <p:nvPr>
            <p:ph type="title"/>
          </p:nvPr>
        </p:nvSpPr>
        <p:spPr>
          <a:xfrm>
            <a:off x="304800" y="228600"/>
            <a:ext cx="6400800" cy="685800"/>
          </a:xfrm>
        </p:spPr>
        <p:txBody>
          <a:bodyPr>
            <a:noAutofit/>
          </a:bodyPr>
          <a:lstStyle/>
          <a:p>
            <a:pPr algn="l"/>
            <a:r>
              <a:rPr lang="en-US" sz="4800" b="1" dirty="0" smtClean="0"/>
              <a:t>MapReduce</a:t>
            </a:r>
            <a:r>
              <a:rPr lang="en-US" sz="4800" dirty="0" smtClean="0"/>
              <a:t> </a:t>
            </a:r>
            <a:endParaRPr lang="en-US" sz="48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16" name="TextBox 15"/>
          <p:cNvSpPr txBox="1"/>
          <p:nvPr/>
        </p:nvSpPr>
        <p:spPr>
          <a:xfrm>
            <a:off x="152400" y="6211669"/>
            <a:ext cx="7924800" cy="646331"/>
          </a:xfrm>
          <a:prstGeom prst="rect">
            <a:avLst/>
          </a:prstGeom>
          <a:noFill/>
        </p:spPr>
        <p:txBody>
          <a:bodyPr wrap="square" rtlCol="0">
            <a:spAutoFit/>
          </a:bodyPr>
          <a:lstStyle/>
          <a:p>
            <a:r>
              <a:rPr lang="en-US" b="1" dirty="0" smtClean="0"/>
              <a:t>J. Dean and Sanjay </a:t>
            </a:r>
            <a:r>
              <a:rPr lang="en-US" b="1" dirty="0" err="1" smtClean="0"/>
              <a:t>Ghemawat</a:t>
            </a:r>
            <a:r>
              <a:rPr lang="en-US" b="1" dirty="0" smtClean="0"/>
              <a:t>, “MapReduce: Simplified </a:t>
            </a:r>
          </a:p>
          <a:p>
            <a:r>
              <a:rPr lang="en-US" b="1" dirty="0" smtClean="0"/>
              <a:t>Data Processing in Large Clusters”, OSDI ‘04 </a:t>
            </a:r>
            <a:endParaRPr lang="en-US" b="1" dirty="0"/>
          </a:p>
        </p:txBody>
      </p:sp>
      <p:sp>
        <p:nvSpPr>
          <p:cNvPr id="20" name="Content Placeholder 2"/>
          <p:cNvSpPr txBox="1">
            <a:spLocks noChangeArrowheads="1"/>
          </p:cNvSpPr>
          <p:nvPr/>
        </p:nvSpPr>
        <p:spPr>
          <a:xfrm>
            <a:off x="304800" y="1219200"/>
            <a:ext cx="43434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Cluster of commodity servers + Gigabit ethernet connection</a:t>
            </a:r>
          </a:p>
          <a:p>
            <a:pPr marL="396875" indent="-396875" algn="just" defTabSz="914363" fontAlgn="auto">
              <a:lnSpc>
                <a:spcPct val="90000"/>
              </a:lnSpc>
              <a:spcBef>
                <a:spcPct val="20000"/>
              </a:spcBef>
              <a:spcAft>
                <a:spcPts val="0"/>
              </a:spcAft>
              <a:buBlip>
                <a:blip r:embed="rId5"/>
              </a:buBlip>
              <a:defRPr/>
            </a:pPr>
            <a:endParaRPr lang="en-US" sz="12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Scale-out and Not scale-up</a:t>
            </a:r>
          </a:p>
          <a:p>
            <a:pPr marL="396875" indent="-396875" algn="just" defTabSz="914363" fontAlgn="auto">
              <a:lnSpc>
                <a:spcPct val="90000"/>
              </a:lnSpc>
              <a:spcBef>
                <a:spcPct val="20000"/>
              </a:spcBef>
              <a:spcAft>
                <a:spcPts val="0"/>
              </a:spcAft>
              <a:buBlip>
                <a:blip r:embed="rId5"/>
              </a:buBlip>
              <a:defRPr/>
            </a:pPr>
            <a:endParaRPr lang="en-US" sz="12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dirty="0" smtClean="0">
                <a:solidFill>
                  <a:schemeClr val="tx1">
                    <a:lumMod val="95000"/>
                    <a:lumOff val="5000"/>
                  </a:schemeClr>
                </a:solidFill>
                <a:latin typeface="Calibri" pitchFamily="34" charset="0"/>
              </a:rPr>
              <a:t>Distributed Computing </a:t>
            </a:r>
          </a:p>
          <a:p>
            <a:pPr marL="396875" indent="-396875" algn="just" defTabSz="914363" fontAlgn="auto">
              <a:lnSpc>
                <a:spcPct val="90000"/>
              </a:lnSpc>
              <a:spcBef>
                <a:spcPct val="20000"/>
              </a:spcBef>
              <a:spcAft>
                <a:spcPts val="0"/>
              </a:spcAft>
              <a:defRPr/>
            </a:pPr>
            <a:r>
              <a:rPr lang="en-US" altLang="zh-CN" sz="2400" dirty="0" smtClean="0">
                <a:solidFill>
                  <a:schemeClr val="tx1">
                    <a:lumMod val="95000"/>
                    <a:lumOff val="5000"/>
                  </a:schemeClr>
                </a:solidFill>
                <a:latin typeface="Calibri" pitchFamily="34" charset="0"/>
              </a:rPr>
              <a:t>     + Functional Programming</a:t>
            </a:r>
          </a:p>
          <a:p>
            <a:pPr marL="396875" indent="-396875" algn="just" defTabSz="914363" fontAlgn="auto">
              <a:lnSpc>
                <a:spcPct val="90000"/>
              </a:lnSpc>
              <a:spcBef>
                <a:spcPct val="20000"/>
              </a:spcBef>
              <a:spcAft>
                <a:spcPts val="0"/>
              </a:spcAft>
              <a:buBlip>
                <a:blip r:embed="rId5"/>
              </a:buBlip>
              <a:defRPr/>
            </a:pPr>
            <a:endParaRPr lang="en-US" altLang="zh-CN" sz="12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dirty="0" smtClean="0">
                <a:solidFill>
                  <a:schemeClr val="tx1">
                    <a:lumMod val="95000"/>
                    <a:lumOff val="5000"/>
                  </a:schemeClr>
                </a:solidFill>
                <a:latin typeface="Calibri" pitchFamily="34" charset="0"/>
              </a:rPr>
              <a:t>Move Processing to Data</a:t>
            </a:r>
          </a:p>
          <a:p>
            <a:pPr marL="396875" indent="-396875" algn="just" defTabSz="914363" fontAlgn="auto">
              <a:lnSpc>
                <a:spcPct val="90000"/>
              </a:lnSpc>
              <a:spcBef>
                <a:spcPct val="20000"/>
              </a:spcBef>
              <a:spcAft>
                <a:spcPts val="0"/>
              </a:spcAft>
              <a:buBlip>
                <a:blip r:embed="rId5"/>
              </a:buBlip>
              <a:defRPr/>
            </a:pPr>
            <a:endParaRPr lang="en-US" altLang="zh-CN" sz="12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dirty="0" smtClean="0">
                <a:solidFill>
                  <a:schemeClr val="tx1">
                    <a:lumMod val="95000"/>
                    <a:lumOff val="5000"/>
                  </a:schemeClr>
                </a:solidFill>
                <a:latin typeface="Calibri" pitchFamily="34" charset="0"/>
              </a:rPr>
              <a:t>Sequential (Batch) Processing of Data</a:t>
            </a:r>
            <a:r>
              <a:rPr lang="en-US" altLang="zh-CN" sz="2000" dirty="0" smtClean="0">
                <a:solidFill>
                  <a:schemeClr val="tx1">
                    <a:lumMod val="95000"/>
                    <a:lumOff val="5000"/>
                  </a:schemeClr>
                </a:solidFill>
                <a:latin typeface="Calibri" pitchFamily="34" charset="0"/>
              </a:rPr>
              <a:t> </a:t>
            </a:r>
          </a:p>
          <a:p>
            <a:pPr marL="396875" indent="-396875" algn="just" defTabSz="914363" fontAlgn="auto">
              <a:lnSpc>
                <a:spcPct val="90000"/>
              </a:lnSpc>
              <a:spcBef>
                <a:spcPct val="20000"/>
              </a:spcBef>
              <a:spcAft>
                <a:spcPts val="0"/>
              </a:spcAft>
              <a:buBlip>
                <a:blip r:embed="rId5"/>
              </a:buBlip>
              <a:defRPr/>
            </a:pPr>
            <a:endParaRPr lang="en-US" altLang="zh-CN" sz="12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sz="2400" dirty="0" smtClean="0">
                <a:latin typeface="Calibri" panose="020F0502020204030204" pitchFamily="34" charset="0"/>
                <a:cs typeface="Calibri" panose="020F0502020204030204" pitchFamily="34" charset="0"/>
              </a:rPr>
              <a:t>Mask hardware failure</a:t>
            </a:r>
            <a:endParaRPr lang="en-US" altLang="zh-CN" sz="2400" b="1" dirty="0" smtClean="0">
              <a:solidFill>
                <a:schemeClr val="tx1">
                  <a:lumMod val="95000"/>
                  <a:lumOff val="5000"/>
                </a:schemeClr>
              </a:solidFill>
              <a:latin typeface="Calibri" pitchFamily="34" charset="0"/>
            </a:endParaRPr>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25" name="Oval 24"/>
          <p:cNvSpPr/>
          <p:nvPr/>
        </p:nvSpPr>
        <p:spPr>
          <a:xfrm>
            <a:off x="5257800" y="1752600"/>
            <a:ext cx="914400" cy="6858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Input 1</a:t>
            </a:r>
            <a:endParaRPr lang="en-US" sz="1600" dirty="0">
              <a:solidFill>
                <a:schemeClr val="tx1"/>
              </a:solidFill>
            </a:endParaRPr>
          </a:p>
        </p:txBody>
      </p:sp>
      <p:sp>
        <p:nvSpPr>
          <p:cNvPr id="29" name="Rectangle 28"/>
          <p:cNvSpPr/>
          <p:nvPr/>
        </p:nvSpPr>
        <p:spPr>
          <a:xfrm>
            <a:off x="5410200" y="2819400"/>
            <a:ext cx="990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rPr>
              <a:t>Map 1</a:t>
            </a:r>
          </a:p>
          <a:p>
            <a:pPr algn="ctr"/>
            <a:r>
              <a:rPr lang="en-US" sz="1500" b="1" dirty="0" smtClean="0">
                <a:solidFill>
                  <a:schemeClr val="tx1"/>
                </a:solidFill>
              </a:rPr>
              <a:t>&lt;k1, v1&gt;</a:t>
            </a:r>
          </a:p>
          <a:p>
            <a:pPr algn="ctr"/>
            <a:r>
              <a:rPr lang="en-US" sz="1500" b="1" dirty="0" smtClean="0">
                <a:solidFill>
                  <a:schemeClr val="tx1"/>
                </a:solidFill>
              </a:rPr>
              <a:t>&lt;k2, v2&gt;</a:t>
            </a:r>
            <a:endParaRPr lang="en-US" sz="1500" b="1" dirty="0">
              <a:solidFill>
                <a:schemeClr val="tx1"/>
              </a:solidFill>
            </a:endParaRPr>
          </a:p>
        </p:txBody>
      </p:sp>
      <p:sp>
        <p:nvSpPr>
          <p:cNvPr id="30" name="Rectangle 29"/>
          <p:cNvSpPr/>
          <p:nvPr/>
        </p:nvSpPr>
        <p:spPr>
          <a:xfrm>
            <a:off x="6629400" y="2819400"/>
            <a:ext cx="990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rPr>
              <a:t>Map 2</a:t>
            </a:r>
          </a:p>
          <a:p>
            <a:pPr algn="ctr"/>
            <a:r>
              <a:rPr lang="en-US" sz="1500" b="1" dirty="0" smtClean="0">
                <a:solidFill>
                  <a:schemeClr val="tx1"/>
                </a:solidFill>
              </a:rPr>
              <a:t>&lt;k2, v3&gt;</a:t>
            </a:r>
          </a:p>
          <a:p>
            <a:pPr algn="ctr"/>
            <a:r>
              <a:rPr lang="en-US" sz="1500" b="1" dirty="0" smtClean="0">
                <a:solidFill>
                  <a:schemeClr val="tx1"/>
                </a:solidFill>
              </a:rPr>
              <a:t>&lt;k3, v4&gt;</a:t>
            </a:r>
            <a:endParaRPr lang="en-US" sz="1500" b="1" dirty="0">
              <a:solidFill>
                <a:schemeClr val="tx1"/>
              </a:solidFill>
            </a:endParaRPr>
          </a:p>
        </p:txBody>
      </p:sp>
      <p:sp>
        <p:nvSpPr>
          <p:cNvPr id="31" name="Rectangle 30"/>
          <p:cNvSpPr/>
          <p:nvPr/>
        </p:nvSpPr>
        <p:spPr>
          <a:xfrm>
            <a:off x="7772400" y="2819400"/>
            <a:ext cx="990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smtClean="0">
              <a:solidFill>
                <a:schemeClr val="tx1"/>
              </a:solidFill>
            </a:endParaRPr>
          </a:p>
          <a:p>
            <a:pPr algn="ctr"/>
            <a:r>
              <a:rPr lang="en-US" b="1" u="sng" dirty="0" smtClean="0">
                <a:solidFill>
                  <a:schemeClr val="tx1"/>
                </a:solidFill>
              </a:rPr>
              <a:t>Map 3</a:t>
            </a:r>
          </a:p>
          <a:p>
            <a:pPr algn="ctr"/>
            <a:r>
              <a:rPr lang="en-US" sz="1500" b="1" dirty="0" smtClean="0">
                <a:solidFill>
                  <a:schemeClr val="tx1"/>
                </a:solidFill>
              </a:rPr>
              <a:t>&lt;k3, v5&gt;</a:t>
            </a:r>
          </a:p>
          <a:p>
            <a:pPr algn="ctr"/>
            <a:r>
              <a:rPr lang="en-US" sz="1500" b="1" dirty="0" smtClean="0">
                <a:solidFill>
                  <a:schemeClr val="tx1"/>
                </a:solidFill>
              </a:rPr>
              <a:t>&lt;k1, v6&gt;</a:t>
            </a:r>
          </a:p>
          <a:p>
            <a:pPr algn="ctr"/>
            <a:endParaRPr lang="en-US" b="1" u="sng" dirty="0">
              <a:solidFill>
                <a:schemeClr val="tx1"/>
              </a:solidFill>
            </a:endParaRPr>
          </a:p>
        </p:txBody>
      </p:sp>
      <p:sp>
        <p:nvSpPr>
          <p:cNvPr id="32" name="Rectangle 31"/>
          <p:cNvSpPr/>
          <p:nvPr/>
        </p:nvSpPr>
        <p:spPr>
          <a:xfrm>
            <a:off x="5867400" y="4495800"/>
            <a:ext cx="1143000" cy="12192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rPr>
              <a:t>Reducer 1</a:t>
            </a:r>
          </a:p>
          <a:p>
            <a:pPr algn="ctr"/>
            <a:endParaRPr lang="en-US" b="1" dirty="0" smtClean="0">
              <a:solidFill>
                <a:schemeClr val="tx1"/>
              </a:solidFill>
            </a:endParaRPr>
          </a:p>
          <a:p>
            <a:pPr algn="ctr"/>
            <a:r>
              <a:rPr lang="en-US" b="1" dirty="0" smtClean="0">
                <a:solidFill>
                  <a:schemeClr val="tx1"/>
                </a:solidFill>
              </a:rPr>
              <a:t>&lt;k1, v1&gt;</a:t>
            </a:r>
          </a:p>
          <a:p>
            <a:pPr algn="ctr"/>
            <a:r>
              <a:rPr lang="en-US" b="1" dirty="0" smtClean="0">
                <a:solidFill>
                  <a:schemeClr val="tx1"/>
                </a:solidFill>
              </a:rPr>
              <a:t>&lt;k1, v6&gt;</a:t>
            </a:r>
            <a:endParaRPr lang="en-US" b="1" dirty="0">
              <a:solidFill>
                <a:schemeClr val="tx1"/>
              </a:solidFill>
            </a:endParaRPr>
          </a:p>
        </p:txBody>
      </p:sp>
      <p:sp>
        <p:nvSpPr>
          <p:cNvPr id="33" name="Rectangle 32"/>
          <p:cNvSpPr/>
          <p:nvPr/>
        </p:nvSpPr>
        <p:spPr>
          <a:xfrm>
            <a:off x="7315200" y="4495800"/>
            <a:ext cx="1143000" cy="12192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dirty="0" smtClean="0">
              <a:solidFill>
                <a:schemeClr val="tx1"/>
              </a:solidFill>
            </a:endParaRPr>
          </a:p>
          <a:p>
            <a:pPr algn="ctr"/>
            <a:r>
              <a:rPr lang="en-US" b="1" u="sng" dirty="0" smtClean="0">
                <a:solidFill>
                  <a:schemeClr val="tx1"/>
                </a:solidFill>
              </a:rPr>
              <a:t>Reducer 2</a:t>
            </a:r>
          </a:p>
          <a:p>
            <a:pPr algn="ctr"/>
            <a:endParaRPr lang="en-US" b="1" dirty="0" smtClean="0">
              <a:solidFill>
                <a:schemeClr val="tx1"/>
              </a:solidFill>
            </a:endParaRPr>
          </a:p>
          <a:p>
            <a:pPr algn="ctr"/>
            <a:r>
              <a:rPr lang="en-US" b="1" dirty="0" smtClean="0">
                <a:solidFill>
                  <a:schemeClr val="tx1"/>
                </a:solidFill>
              </a:rPr>
              <a:t>&lt;k3, v4&gt;</a:t>
            </a:r>
          </a:p>
          <a:p>
            <a:pPr algn="ctr"/>
            <a:r>
              <a:rPr lang="en-US" b="1" dirty="0" smtClean="0">
                <a:solidFill>
                  <a:schemeClr val="tx1"/>
                </a:solidFill>
              </a:rPr>
              <a:t>&lt;k3, v5&gt;</a:t>
            </a:r>
          </a:p>
          <a:p>
            <a:pPr algn="ctr"/>
            <a:endParaRPr lang="en-US" b="1" dirty="0">
              <a:solidFill>
                <a:schemeClr val="tx1"/>
              </a:solidFill>
            </a:endParaRPr>
          </a:p>
        </p:txBody>
      </p:sp>
      <p:sp>
        <p:nvSpPr>
          <p:cNvPr id="37" name="Oval 36"/>
          <p:cNvSpPr/>
          <p:nvPr/>
        </p:nvSpPr>
        <p:spPr>
          <a:xfrm>
            <a:off x="6629400" y="1752600"/>
            <a:ext cx="914400" cy="6858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Input 2</a:t>
            </a:r>
            <a:endParaRPr lang="en-US" sz="1600" dirty="0">
              <a:solidFill>
                <a:schemeClr val="tx1"/>
              </a:solidFill>
            </a:endParaRPr>
          </a:p>
        </p:txBody>
      </p:sp>
      <p:sp>
        <p:nvSpPr>
          <p:cNvPr id="38" name="Oval 37"/>
          <p:cNvSpPr/>
          <p:nvPr/>
        </p:nvSpPr>
        <p:spPr>
          <a:xfrm>
            <a:off x="7848600" y="1752600"/>
            <a:ext cx="914400" cy="6858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Input 3</a:t>
            </a:r>
            <a:endParaRPr lang="en-US" sz="1600" dirty="0">
              <a:solidFill>
                <a:schemeClr val="tx1"/>
              </a:solidFill>
            </a:endParaRPr>
          </a:p>
        </p:txBody>
      </p:sp>
      <p:sp>
        <p:nvSpPr>
          <p:cNvPr id="39" name="Oval 38"/>
          <p:cNvSpPr/>
          <p:nvPr/>
        </p:nvSpPr>
        <p:spPr>
          <a:xfrm>
            <a:off x="5791200" y="5943600"/>
            <a:ext cx="1219200" cy="6858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Output 1</a:t>
            </a:r>
            <a:endParaRPr lang="en-US" sz="1600" dirty="0">
              <a:solidFill>
                <a:schemeClr val="tx1"/>
              </a:solidFill>
            </a:endParaRPr>
          </a:p>
        </p:txBody>
      </p:sp>
      <p:sp>
        <p:nvSpPr>
          <p:cNvPr id="41" name="Oval 40"/>
          <p:cNvSpPr/>
          <p:nvPr/>
        </p:nvSpPr>
        <p:spPr>
          <a:xfrm>
            <a:off x="7391400" y="5943600"/>
            <a:ext cx="1219200" cy="6858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Output 2</a:t>
            </a:r>
            <a:endParaRPr lang="en-US" sz="1600" dirty="0">
              <a:solidFill>
                <a:schemeClr val="tx1"/>
              </a:solidFill>
            </a:endParaRPr>
          </a:p>
        </p:txBody>
      </p:sp>
      <p:sp>
        <p:nvSpPr>
          <p:cNvPr id="42" name="Rounded Rectangle 41"/>
          <p:cNvSpPr/>
          <p:nvPr/>
        </p:nvSpPr>
        <p:spPr>
          <a:xfrm>
            <a:off x="4876800" y="1219200"/>
            <a:ext cx="4114800" cy="381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Big Document</a:t>
            </a:r>
            <a:endParaRPr lang="en-US" b="1" dirty="0">
              <a:solidFill>
                <a:schemeClr val="tx1"/>
              </a:solidFill>
            </a:endParaRPr>
          </a:p>
        </p:txBody>
      </p:sp>
      <p:cxnSp>
        <p:nvCxnSpPr>
          <p:cNvPr id="44" name="Straight Connector 43"/>
          <p:cNvCxnSpPr/>
          <p:nvPr/>
        </p:nvCxnSpPr>
        <p:spPr>
          <a:xfrm>
            <a:off x="6400800" y="1219200"/>
            <a:ext cx="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772400" y="1219200"/>
            <a:ext cx="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25" idx="0"/>
          </p:cNvCxnSpPr>
          <p:nvPr/>
        </p:nvCxnSpPr>
        <p:spPr>
          <a:xfrm>
            <a:off x="5715000" y="1600200"/>
            <a:ext cx="0" cy="152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086600" y="1600200"/>
            <a:ext cx="0" cy="152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8305800" y="1600200"/>
            <a:ext cx="0" cy="152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29" idx="0"/>
          </p:cNvCxnSpPr>
          <p:nvPr/>
        </p:nvCxnSpPr>
        <p:spPr>
          <a:xfrm>
            <a:off x="5715000" y="2438400"/>
            <a:ext cx="190500" cy="381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37" idx="4"/>
            <a:endCxn id="30" idx="0"/>
          </p:cNvCxnSpPr>
          <p:nvPr/>
        </p:nvCxnSpPr>
        <p:spPr>
          <a:xfrm>
            <a:off x="7086600" y="2438400"/>
            <a:ext cx="38100" cy="381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38" idx="4"/>
            <a:endCxn id="31" idx="0"/>
          </p:cNvCxnSpPr>
          <p:nvPr/>
        </p:nvCxnSpPr>
        <p:spPr>
          <a:xfrm flipH="1">
            <a:off x="8267700" y="2438400"/>
            <a:ext cx="38100" cy="381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32" idx="0"/>
          </p:cNvCxnSpPr>
          <p:nvPr/>
        </p:nvCxnSpPr>
        <p:spPr>
          <a:xfrm>
            <a:off x="5981700" y="3733800"/>
            <a:ext cx="457200" cy="762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019800" y="3733800"/>
            <a:ext cx="1752600" cy="762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30" idx="2"/>
          </p:cNvCxnSpPr>
          <p:nvPr/>
        </p:nvCxnSpPr>
        <p:spPr>
          <a:xfrm flipH="1">
            <a:off x="6705600" y="3733800"/>
            <a:ext cx="419100" cy="762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30" idx="2"/>
            <a:endCxn id="33" idx="0"/>
          </p:cNvCxnSpPr>
          <p:nvPr/>
        </p:nvCxnSpPr>
        <p:spPr>
          <a:xfrm>
            <a:off x="7124700" y="3733800"/>
            <a:ext cx="762000" cy="762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6858000" y="3733800"/>
            <a:ext cx="1295400" cy="762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8153400" y="3733800"/>
            <a:ext cx="114300" cy="762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4876800" y="3962400"/>
            <a:ext cx="4114800" cy="381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Shuffle</a:t>
            </a:r>
            <a:endParaRPr lang="en-US" b="1" dirty="0">
              <a:solidFill>
                <a:schemeClr val="tx1"/>
              </a:solidFill>
            </a:endParaRPr>
          </a:p>
        </p:txBody>
      </p:sp>
      <p:cxnSp>
        <p:nvCxnSpPr>
          <p:cNvPr id="82" name="Straight Arrow Connector 81"/>
          <p:cNvCxnSpPr>
            <a:stCxn id="32" idx="2"/>
            <a:endCxn id="39" idx="0"/>
          </p:cNvCxnSpPr>
          <p:nvPr/>
        </p:nvCxnSpPr>
        <p:spPr>
          <a:xfrm flipH="1">
            <a:off x="6400800" y="5715000"/>
            <a:ext cx="38100" cy="2286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endCxn id="41" idx="0"/>
          </p:cNvCxnSpPr>
          <p:nvPr/>
        </p:nvCxnSpPr>
        <p:spPr>
          <a:xfrm>
            <a:off x="7924800" y="5715000"/>
            <a:ext cx="76200" cy="2286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81000"/>
            <a:ext cx="6400800" cy="685800"/>
          </a:xfrm>
        </p:spPr>
        <p:txBody>
          <a:bodyPr>
            <a:noAutofit/>
          </a:bodyPr>
          <a:lstStyle/>
          <a:p>
            <a:pPr algn="l"/>
            <a:r>
              <a:rPr lang="en-US" sz="4800" b="1" dirty="0" err="1" smtClean="0"/>
              <a:t>PageRank</a:t>
            </a:r>
            <a:r>
              <a:rPr lang="en-US" sz="4800" b="1" dirty="0" smtClean="0"/>
              <a:t> over MapReduce </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Content Placeholder 2"/>
          <p:cNvSpPr txBox="1">
            <a:spLocks noChangeArrowheads="1"/>
          </p:cNvSpPr>
          <p:nvPr/>
        </p:nvSpPr>
        <p:spPr>
          <a:xfrm>
            <a:off x="152401" y="2438400"/>
            <a:ext cx="5105399"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latin typeface="Calibri" panose="020F0502020204030204" pitchFamily="34" charset="0"/>
                <a:cs typeface="Calibri" panose="020F0502020204030204" pitchFamily="34" charset="0"/>
              </a:rPr>
              <a:t>Each Page Rank Iteration:</a:t>
            </a:r>
          </a:p>
          <a:p>
            <a:pPr marL="854075" lvl="1" indent="-396875" algn="just" defTabSz="914363">
              <a:lnSpc>
                <a:spcPct val="90000"/>
              </a:lnSpc>
              <a:spcBef>
                <a:spcPct val="20000"/>
              </a:spcBef>
              <a:buFont typeface="Wingdings" pitchFamily="2" charset="2"/>
              <a:buChar char="q"/>
              <a:defRPr/>
            </a:pPr>
            <a:r>
              <a:rPr lang="en-US" sz="2000" b="1" dirty="0" smtClean="0">
                <a:latin typeface="Calibri" panose="020F0502020204030204" pitchFamily="34" charset="0"/>
                <a:cs typeface="Calibri" panose="020F0502020204030204" pitchFamily="34" charset="0"/>
              </a:rPr>
              <a:t>Input:</a:t>
            </a:r>
            <a:r>
              <a:rPr lang="en-US" sz="2000" b="1" dirty="0" smtClean="0">
                <a:solidFill>
                  <a:schemeClr val="tx1"/>
                </a:solidFill>
                <a:latin typeface="Calibri" panose="020F0502020204030204" pitchFamily="34" charset="0"/>
                <a:cs typeface="Calibri" panose="020F0502020204030204" pitchFamily="34" charset="0"/>
              </a:rPr>
              <a:t> </a:t>
            </a:r>
          </a:p>
          <a:p>
            <a:pPr marL="854075" lvl="1" indent="-396875" algn="just" defTabSz="914363">
              <a:lnSpc>
                <a:spcPct val="90000"/>
              </a:lnSpc>
              <a:spcBef>
                <a:spcPct val="20000"/>
              </a:spcBef>
              <a:buFontTx/>
              <a:buChar char="-"/>
              <a:defRPr/>
            </a:pPr>
            <a:r>
              <a:rPr lang="en-US" sz="2200" dirty="0" smtClean="0">
                <a:latin typeface="Calibri" panose="020F0502020204030204" pitchFamily="34" charset="0"/>
                <a:cs typeface="Calibri" panose="020F0502020204030204" pitchFamily="34" charset="0"/>
              </a:rPr>
              <a:t>(</a:t>
            </a:r>
            <a:r>
              <a:rPr lang="en-US" sz="2200" b="1" dirty="0" smtClean="0">
                <a:latin typeface="Calibri" panose="020F0502020204030204" pitchFamily="34" charset="0"/>
                <a:cs typeface="Calibri" panose="020F0502020204030204" pitchFamily="34" charset="0"/>
              </a:rPr>
              <a:t>id</a:t>
            </a:r>
            <a:r>
              <a:rPr lang="en-US" sz="2200" b="1" baseline="-25000" dirty="0" smtClean="0">
                <a:latin typeface="Calibri" panose="020F0502020204030204" pitchFamily="34" charset="0"/>
                <a:cs typeface="Calibri" panose="020F0502020204030204" pitchFamily="34" charset="0"/>
              </a:rPr>
              <a:t>1</a:t>
            </a:r>
            <a:r>
              <a:rPr lang="en-US" sz="2200" dirty="0" smtClean="0">
                <a:latin typeface="Calibri" panose="020F0502020204030204" pitchFamily="34" charset="0"/>
                <a:cs typeface="Calibri" panose="020F0502020204030204" pitchFamily="34" charset="0"/>
              </a:rPr>
              <a:t>, [</a:t>
            </a:r>
            <a:r>
              <a:rPr lang="en-US" sz="2200" dirty="0" err="1" smtClean="0">
                <a:latin typeface="Calibri" panose="020F0502020204030204" pitchFamily="34" charset="0"/>
                <a:cs typeface="Calibri" panose="020F0502020204030204" pitchFamily="34" charset="0"/>
              </a:rPr>
              <a:t>PR</a:t>
            </a:r>
            <a:r>
              <a:rPr lang="en-US" sz="2200" baseline="-25000" dirty="0" err="1" smtClean="0">
                <a:latin typeface="Calibri" panose="020F0502020204030204" pitchFamily="34" charset="0"/>
                <a:cs typeface="Calibri" panose="020F0502020204030204" pitchFamily="34" charset="0"/>
              </a:rPr>
              <a:t>t</a:t>
            </a:r>
            <a:r>
              <a:rPr lang="en-US" sz="2200" dirty="0" smtClean="0">
                <a:latin typeface="Calibri" panose="020F0502020204030204" pitchFamily="34" charset="0"/>
                <a:cs typeface="Calibri" panose="020F0502020204030204" pitchFamily="34" charset="0"/>
              </a:rPr>
              <a:t>(1), out</a:t>
            </a:r>
            <a:r>
              <a:rPr lang="en-US" sz="2200" baseline="-25000" dirty="0" smtClean="0">
                <a:latin typeface="Calibri" panose="020F0502020204030204" pitchFamily="34" charset="0"/>
                <a:cs typeface="Calibri" panose="020F0502020204030204" pitchFamily="34" charset="0"/>
              </a:rPr>
              <a:t>11</a:t>
            </a:r>
            <a:r>
              <a:rPr lang="en-US" sz="2200" dirty="0" smtClean="0">
                <a:latin typeface="Calibri" panose="020F0502020204030204" pitchFamily="34" charset="0"/>
                <a:cs typeface="Calibri" panose="020F0502020204030204" pitchFamily="34" charset="0"/>
              </a:rPr>
              <a:t>, out</a:t>
            </a:r>
            <a:r>
              <a:rPr lang="en-US" sz="2200" baseline="-25000" dirty="0" smtClean="0">
                <a:latin typeface="Calibri" panose="020F0502020204030204" pitchFamily="34" charset="0"/>
                <a:cs typeface="Calibri" panose="020F0502020204030204" pitchFamily="34" charset="0"/>
              </a:rPr>
              <a:t>12</a:t>
            </a:r>
            <a:r>
              <a:rPr lang="en-US" sz="2200" dirty="0" smtClean="0">
                <a:latin typeface="Calibri" panose="020F0502020204030204" pitchFamily="34" charset="0"/>
                <a:cs typeface="Calibri" panose="020F0502020204030204" pitchFamily="34" charset="0"/>
              </a:rPr>
              <a:t>, …]),</a:t>
            </a:r>
          </a:p>
          <a:p>
            <a:pPr marL="854075" lvl="1" indent="-396875" algn="just" defTabSz="914363">
              <a:lnSpc>
                <a:spcPct val="90000"/>
              </a:lnSpc>
              <a:spcBef>
                <a:spcPct val="20000"/>
              </a:spcBef>
              <a:buFontTx/>
              <a:buChar char="-"/>
              <a:defRPr/>
            </a:pPr>
            <a:r>
              <a:rPr lang="en-US" sz="2200" dirty="0" smtClean="0">
                <a:latin typeface="Calibri" panose="020F0502020204030204" pitchFamily="34" charset="0"/>
                <a:cs typeface="Calibri" panose="020F0502020204030204" pitchFamily="34" charset="0"/>
              </a:rPr>
              <a:t>(</a:t>
            </a:r>
            <a:r>
              <a:rPr lang="en-US" sz="2200" b="1" dirty="0" smtClean="0">
                <a:latin typeface="Calibri" panose="020F0502020204030204" pitchFamily="34" charset="0"/>
                <a:cs typeface="Calibri" panose="020F0502020204030204" pitchFamily="34" charset="0"/>
              </a:rPr>
              <a:t>id</a:t>
            </a:r>
            <a:r>
              <a:rPr lang="en-US" sz="2200" b="1" baseline="-25000" dirty="0" smtClean="0">
                <a:latin typeface="Calibri" panose="020F0502020204030204" pitchFamily="34" charset="0"/>
                <a:cs typeface="Calibri" panose="020F0502020204030204" pitchFamily="34" charset="0"/>
              </a:rPr>
              <a:t>2</a:t>
            </a:r>
            <a:r>
              <a:rPr lang="en-US" sz="2200" dirty="0" smtClean="0">
                <a:latin typeface="Calibri" panose="020F0502020204030204" pitchFamily="34" charset="0"/>
                <a:cs typeface="Calibri" panose="020F0502020204030204" pitchFamily="34" charset="0"/>
              </a:rPr>
              <a:t>, [</a:t>
            </a:r>
            <a:r>
              <a:rPr lang="en-US" sz="2200" dirty="0" err="1" smtClean="0">
                <a:latin typeface="Calibri" panose="020F0502020204030204" pitchFamily="34" charset="0"/>
                <a:cs typeface="Calibri" panose="020F0502020204030204" pitchFamily="34" charset="0"/>
              </a:rPr>
              <a:t>PR</a:t>
            </a:r>
            <a:r>
              <a:rPr lang="en-US" sz="2200" baseline="-25000" dirty="0" err="1" smtClean="0">
                <a:latin typeface="Calibri" panose="020F0502020204030204" pitchFamily="34" charset="0"/>
                <a:cs typeface="Calibri" panose="020F0502020204030204" pitchFamily="34" charset="0"/>
              </a:rPr>
              <a:t>t</a:t>
            </a:r>
            <a:r>
              <a:rPr lang="en-US" sz="2200" dirty="0" smtClean="0">
                <a:latin typeface="Calibri" panose="020F0502020204030204" pitchFamily="34" charset="0"/>
                <a:cs typeface="Calibri" panose="020F0502020204030204" pitchFamily="34" charset="0"/>
              </a:rPr>
              <a:t>(2), out</a:t>
            </a:r>
            <a:r>
              <a:rPr lang="en-US" sz="2200" baseline="-25000" dirty="0" smtClean="0">
                <a:latin typeface="Calibri" panose="020F0502020204030204" pitchFamily="34" charset="0"/>
                <a:cs typeface="Calibri" panose="020F0502020204030204" pitchFamily="34" charset="0"/>
              </a:rPr>
              <a:t>21</a:t>
            </a:r>
            <a:r>
              <a:rPr lang="en-US" sz="2200" dirty="0" smtClean="0">
                <a:latin typeface="Calibri" panose="020F0502020204030204" pitchFamily="34" charset="0"/>
                <a:cs typeface="Calibri" panose="020F0502020204030204" pitchFamily="34" charset="0"/>
              </a:rPr>
              <a:t>, out</a:t>
            </a:r>
            <a:r>
              <a:rPr lang="en-US" sz="2200" baseline="-25000" dirty="0" smtClean="0">
                <a:latin typeface="Calibri" panose="020F0502020204030204" pitchFamily="34" charset="0"/>
                <a:cs typeface="Calibri" panose="020F0502020204030204" pitchFamily="34" charset="0"/>
              </a:rPr>
              <a:t>22</a:t>
            </a:r>
            <a:r>
              <a:rPr lang="en-US" sz="2200" dirty="0" smtClean="0">
                <a:latin typeface="Calibri" panose="020F0502020204030204" pitchFamily="34" charset="0"/>
                <a:cs typeface="Calibri" panose="020F0502020204030204" pitchFamily="34" charset="0"/>
              </a:rPr>
              <a:t>, …]), </a:t>
            </a:r>
          </a:p>
          <a:p>
            <a:pPr marL="854075" lvl="1" indent="-396875" algn="just" defTabSz="914363">
              <a:lnSpc>
                <a:spcPct val="90000"/>
              </a:lnSpc>
              <a:spcBef>
                <a:spcPct val="20000"/>
              </a:spcBef>
              <a:defRPr/>
            </a:pPr>
            <a:r>
              <a:rPr lang="en-US" sz="2000" dirty="0" smtClean="0">
                <a:latin typeface="Calibri" panose="020F0502020204030204" pitchFamily="34" charset="0"/>
                <a:cs typeface="Calibri" panose="020F0502020204030204" pitchFamily="34" charset="0"/>
              </a:rPr>
              <a:t>…</a:t>
            </a:r>
          </a:p>
          <a:p>
            <a:pPr marL="854075" lvl="1" indent="-396875" algn="just" defTabSz="914363">
              <a:lnSpc>
                <a:spcPct val="90000"/>
              </a:lnSpc>
              <a:spcBef>
                <a:spcPct val="20000"/>
              </a:spcBef>
              <a:defRPr/>
            </a:pPr>
            <a:endParaRPr lang="en-US" sz="1000" dirty="0" smtClean="0">
              <a:solidFill>
                <a:schemeClr val="tx1"/>
              </a:solidFill>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sz="2000" b="1" dirty="0" smtClean="0">
                <a:latin typeface="Calibri" panose="020F0502020204030204" pitchFamily="34" charset="0"/>
                <a:cs typeface="Calibri" panose="020F0502020204030204" pitchFamily="34" charset="0"/>
              </a:rPr>
              <a:t>Output:</a:t>
            </a:r>
          </a:p>
          <a:p>
            <a:pPr marL="854075" lvl="1" indent="-396875" algn="just" defTabSz="914363">
              <a:lnSpc>
                <a:spcPct val="90000"/>
              </a:lnSpc>
              <a:spcBef>
                <a:spcPct val="20000"/>
              </a:spcBef>
              <a:buFontTx/>
              <a:buChar char="-"/>
              <a:defRPr/>
            </a:pPr>
            <a:r>
              <a:rPr lang="en-US" sz="2200" dirty="0" smtClean="0">
                <a:latin typeface="Calibri" panose="020F0502020204030204" pitchFamily="34" charset="0"/>
                <a:cs typeface="Calibri" panose="020F0502020204030204" pitchFamily="34" charset="0"/>
              </a:rPr>
              <a:t>(</a:t>
            </a:r>
            <a:r>
              <a:rPr lang="en-US" sz="2200" b="1" dirty="0" smtClean="0">
                <a:latin typeface="Calibri" panose="020F0502020204030204" pitchFamily="34" charset="0"/>
                <a:cs typeface="Calibri" panose="020F0502020204030204" pitchFamily="34" charset="0"/>
              </a:rPr>
              <a:t>id</a:t>
            </a:r>
            <a:r>
              <a:rPr lang="en-US" sz="2200" b="1" baseline="-25000" dirty="0" smtClean="0">
                <a:latin typeface="Calibri" panose="020F0502020204030204" pitchFamily="34" charset="0"/>
                <a:cs typeface="Calibri" panose="020F0502020204030204" pitchFamily="34" charset="0"/>
              </a:rPr>
              <a:t>1</a:t>
            </a:r>
            <a:r>
              <a:rPr lang="en-US" sz="2200" dirty="0" smtClean="0">
                <a:latin typeface="Calibri" panose="020F0502020204030204" pitchFamily="34" charset="0"/>
                <a:cs typeface="Calibri" panose="020F0502020204030204" pitchFamily="34" charset="0"/>
              </a:rPr>
              <a:t>, [PR</a:t>
            </a:r>
            <a:r>
              <a:rPr lang="en-US" sz="2200" baseline="-25000" dirty="0" smtClean="0">
                <a:latin typeface="Calibri" panose="020F0502020204030204" pitchFamily="34" charset="0"/>
                <a:cs typeface="Calibri" panose="020F0502020204030204" pitchFamily="34" charset="0"/>
              </a:rPr>
              <a:t>t+1</a:t>
            </a:r>
            <a:r>
              <a:rPr lang="en-US" sz="2200" dirty="0" smtClean="0">
                <a:latin typeface="Calibri" panose="020F0502020204030204" pitchFamily="34" charset="0"/>
                <a:cs typeface="Calibri" panose="020F0502020204030204" pitchFamily="34" charset="0"/>
              </a:rPr>
              <a:t>(1), out</a:t>
            </a:r>
            <a:r>
              <a:rPr lang="en-US" sz="2200" baseline="-25000" dirty="0" smtClean="0">
                <a:latin typeface="Calibri" panose="020F0502020204030204" pitchFamily="34" charset="0"/>
                <a:cs typeface="Calibri" panose="020F0502020204030204" pitchFamily="34" charset="0"/>
              </a:rPr>
              <a:t>11</a:t>
            </a:r>
            <a:r>
              <a:rPr lang="en-US" sz="2200" dirty="0" smtClean="0">
                <a:latin typeface="Calibri" panose="020F0502020204030204" pitchFamily="34" charset="0"/>
                <a:cs typeface="Calibri" panose="020F0502020204030204" pitchFamily="34" charset="0"/>
              </a:rPr>
              <a:t>, out</a:t>
            </a:r>
            <a:r>
              <a:rPr lang="en-US" sz="2200" baseline="-25000" dirty="0" smtClean="0">
                <a:latin typeface="Calibri" panose="020F0502020204030204" pitchFamily="34" charset="0"/>
                <a:cs typeface="Calibri" panose="020F0502020204030204" pitchFamily="34" charset="0"/>
              </a:rPr>
              <a:t>12</a:t>
            </a:r>
            <a:r>
              <a:rPr lang="en-US" sz="2200" dirty="0" smtClean="0">
                <a:latin typeface="Calibri" panose="020F0502020204030204" pitchFamily="34" charset="0"/>
                <a:cs typeface="Calibri" panose="020F0502020204030204" pitchFamily="34" charset="0"/>
              </a:rPr>
              <a:t>, …]),</a:t>
            </a:r>
          </a:p>
          <a:p>
            <a:pPr marL="854075" lvl="1" indent="-396875" algn="just" defTabSz="914363">
              <a:lnSpc>
                <a:spcPct val="90000"/>
              </a:lnSpc>
              <a:spcBef>
                <a:spcPct val="20000"/>
              </a:spcBef>
              <a:buFontTx/>
              <a:buChar char="-"/>
              <a:defRPr/>
            </a:pPr>
            <a:r>
              <a:rPr lang="en-US" sz="2200" dirty="0" smtClean="0">
                <a:latin typeface="Calibri" panose="020F0502020204030204" pitchFamily="34" charset="0"/>
                <a:cs typeface="Calibri" panose="020F0502020204030204" pitchFamily="34" charset="0"/>
              </a:rPr>
              <a:t>(</a:t>
            </a:r>
            <a:r>
              <a:rPr lang="en-US" sz="2200" b="1" dirty="0" smtClean="0">
                <a:latin typeface="Calibri" panose="020F0502020204030204" pitchFamily="34" charset="0"/>
                <a:cs typeface="Calibri" panose="020F0502020204030204" pitchFamily="34" charset="0"/>
              </a:rPr>
              <a:t>id</a:t>
            </a:r>
            <a:r>
              <a:rPr lang="en-US" sz="2200" b="1" baseline="-25000" dirty="0" smtClean="0">
                <a:latin typeface="Calibri" panose="020F0502020204030204" pitchFamily="34" charset="0"/>
                <a:cs typeface="Calibri" panose="020F0502020204030204" pitchFamily="34" charset="0"/>
              </a:rPr>
              <a:t>2</a:t>
            </a:r>
            <a:r>
              <a:rPr lang="en-US" sz="2200" dirty="0" smtClean="0">
                <a:latin typeface="Calibri" panose="020F0502020204030204" pitchFamily="34" charset="0"/>
                <a:cs typeface="Calibri" panose="020F0502020204030204" pitchFamily="34" charset="0"/>
              </a:rPr>
              <a:t>, [PR</a:t>
            </a:r>
            <a:r>
              <a:rPr lang="en-US" sz="2200" baseline="-25000" dirty="0" smtClean="0">
                <a:latin typeface="Calibri" panose="020F0502020204030204" pitchFamily="34" charset="0"/>
                <a:cs typeface="Calibri" panose="020F0502020204030204" pitchFamily="34" charset="0"/>
              </a:rPr>
              <a:t>t+1</a:t>
            </a:r>
            <a:r>
              <a:rPr lang="en-US" sz="2200" dirty="0" smtClean="0">
                <a:latin typeface="Calibri" panose="020F0502020204030204" pitchFamily="34" charset="0"/>
                <a:cs typeface="Calibri" panose="020F0502020204030204" pitchFamily="34" charset="0"/>
              </a:rPr>
              <a:t>(2), out</a:t>
            </a:r>
            <a:r>
              <a:rPr lang="en-US" sz="2200" baseline="-25000" dirty="0" smtClean="0">
                <a:latin typeface="Calibri" panose="020F0502020204030204" pitchFamily="34" charset="0"/>
                <a:cs typeface="Calibri" panose="020F0502020204030204" pitchFamily="34" charset="0"/>
              </a:rPr>
              <a:t>21</a:t>
            </a:r>
            <a:r>
              <a:rPr lang="en-US" sz="2200" dirty="0" smtClean="0">
                <a:latin typeface="Calibri" panose="020F0502020204030204" pitchFamily="34" charset="0"/>
                <a:cs typeface="Calibri" panose="020F0502020204030204" pitchFamily="34" charset="0"/>
              </a:rPr>
              <a:t>, out</a:t>
            </a:r>
            <a:r>
              <a:rPr lang="en-US" sz="2200" baseline="-25000" dirty="0" smtClean="0">
                <a:latin typeface="Calibri" panose="020F0502020204030204" pitchFamily="34" charset="0"/>
                <a:cs typeface="Calibri" panose="020F0502020204030204" pitchFamily="34" charset="0"/>
              </a:rPr>
              <a:t>22</a:t>
            </a:r>
            <a:r>
              <a:rPr lang="en-US" sz="2200" dirty="0" smtClean="0">
                <a:latin typeface="Calibri" panose="020F0502020204030204" pitchFamily="34" charset="0"/>
                <a:cs typeface="Calibri" panose="020F0502020204030204" pitchFamily="34" charset="0"/>
              </a:rPr>
              <a:t>, …]), </a:t>
            </a:r>
          </a:p>
          <a:p>
            <a:pPr marL="854075" lvl="1" indent="-396875" algn="just" defTabSz="914363">
              <a:lnSpc>
                <a:spcPct val="90000"/>
              </a:lnSpc>
              <a:spcBef>
                <a:spcPct val="20000"/>
              </a:spcBef>
              <a:defRPr/>
            </a:pPr>
            <a:r>
              <a:rPr lang="en-US" sz="2200" dirty="0" smtClean="0">
                <a:latin typeface="Calibri" panose="020F0502020204030204" pitchFamily="34" charset="0"/>
                <a:cs typeface="Calibri" panose="020F0502020204030204" pitchFamily="34" charset="0"/>
              </a:rPr>
              <a:t>…</a:t>
            </a:r>
          </a:p>
          <a:p>
            <a:pPr marL="854075" lvl="1" indent="-396875" algn="just" defTabSz="914363">
              <a:lnSpc>
                <a:spcPct val="90000"/>
              </a:lnSpc>
              <a:spcBef>
                <a:spcPct val="20000"/>
              </a:spcBef>
              <a:defRPr/>
            </a:pPr>
            <a:endParaRPr lang="en-US" sz="20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9" name="Content Placeholder 2"/>
          <p:cNvSpPr txBox="1">
            <a:spLocks noChangeArrowheads="1"/>
          </p:cNvSpPr>
          <p:nvPr/>
        </p:nvSpPr>
        <p:spPr>
          <a:xfrm>
            <a:off x="152400" y="17526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Multiple MapReduce iterations</a:t>
            </a: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152400" y="5978345"/>
            <a:ext cx="43434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Iterate until convergence  </a:t>
            </a:r>
            <a:r>
              <a:rPr lang="en-US" sz="2400" dirty="0" smtClean="0">
                <a:latin typeface="Calibri" panose="020F0502020204030204" pitchFamily="34" charset="0"/>
                <a:cs typeface="Calibri" panose="020F0502020204030204" pitchFamily="34" charset="0"/>
                <a:sym typeface="Wingdings" pitchFamily="2" charset="2"/>
              </a:rPr>
              <a:t> </a:t>
            </a:r>
            <a:r>
              <a:rPr lang="en-US" sz="2400" dirty="0" smtClean="0">
                <a:latin typeface="Calibri" panose="020F0502020204030204" pitchFamily="34" charset="0"/>
                <a:cs typeface="Calibri" panose="020F0502020204030204" pitchFamily="34" charset="0"/>
              </a:rPr>
              <a:t>another MapReduce instance</a:t>
            </a:r>
            <a:endParaRPr lang="en-US" sz="20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1" name="Oval 10"/>
          <p:cNvSpPr/>
          <p:nvPr/>
        </p:nvSpPr>
        <p:spPr>
          <a:xfrm>
            <a:off x="6096000" y="14782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12" name="Oval 11"/>
          <p:cNvSpPr/>
          <p:nvPr/>
        </p:nvSpPr>
        <p:spPr>
          <a:xfrm>
            <a:off x="6096000" y="27736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13" name="Oval 12"/>
          <p:cNvSpPr/>
          <p:nvPr/>
        </p:nvSpPr>
        <p:spPr>
          <a:xfrm>
            <a:off x="7620000" y="14782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14" name="Oval 13"/>
          <p:cNvSpPr/>
          <p:nvPr/>
        </p:nvSpPr>
        <p:spPr>
          <a:xfrm>
            <a:off x="7620000" y="27736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15" name="Freeform 14"/>
          <p:cNvSpPr/>
          <p:nvPr/>
        </p:nvSpPr>
        <p:spPr>
          <a:xfrm>
            <a:off x="6553199" y="12192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6763043" y="17279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6439486" y="20937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6734908" y="19389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622366" y="20234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6678637" y="20515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6781800" y="3096064"/>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001000" y="20702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746101" y="3695115"/>
            <a:ext cx="2016899" cy="1200329"/>
          </a:xfrm>
          <a:prstGeom prst="rect">
            <a:avLst/>
          </a:prstGeom>
          <a:noFill/>
        </p:spPr>
        <p:txBody>
          <a:bodyPr wrap="none" rtlCol="0">
            <a:spAutoFit/>
          </a:bodyPr>
          <a:lstStyle/>
          <a:p>
            <a:r>
              <a:rPr lang="en-US" dirty="0" smtClean="0"/>
              <a:t>V</a:t>
            </a:r>
            <a:r>
              <a:rPr lang="en-US" baseline="-25000" dirty="0" smtClean="0"/>
              <a:t>1</a:t>
            </a:r>
            <a:r>
              <a:rPr lang="en-US" dirty="0" smtClean="0"/>
              <a:t>, [0.25, V</a:t>
            </a:r>
            <a:r>
              <a:rPr lang="en-US" baseline="-25000" dirty="0" smtClean="0"/>
              <a:t>2</a:t>
            </a:r>
            <a:r>
              <a:rPr lang="en-US" dirty="0" smtClean="0"/>
              <a:t>, V</a:t>
            </a:r>
            <a:r>
              <a:rPr lang="en-US" baseline="-25000" dirty="0" smtClean="0"/>
              <a:t>3</a:t>
            </a:r>
            <a:r>
              <a:rPr lang="en-US" dirty="0" smtClean="0"/>
              <a:t>, V</a:t>
            </a:r>
            <a:r>
              <a:rPr lang="en-US" baseline="-25000" dirty="0" smtClean="0"/>
              <a:t>4</a:t>
            </a:r>
            <a:r>
              <a:rPr lang="en-US" dirty="0" smtClean="0"/>
              <a:t>]</a:t>
            </a:r>
          </a:p>
          <a:p>
            <a:r>
              <a:rPr lang="en-US" dirty="0" smtClean="0"/>
              <a:t>V</a:t>
            </a:r>
            <a:r>
              <a:rPr lang="en-US" baseline="-25000" dirty="0" smtClean="0"/>
              <a:t>2</a:t>
            </a:r>
            <a:r>
              <a:rPr lang="en-US" dirty="0" smtClean="0"/>
              <a:t>, [0.25, V</a:t>
            </a:r>
            <a:r>
              <a:rPr lang="en-US" baseline="-25000" dirty="0" smtClean="0"/>
              <a:t>3</a:t>
            </a:r>
            <a:r>
              <a:rPr lang="en-US" dirty="0" smtClean="0"/>
              <a:t>, V</a:t>
            </a:r>
            <a:r>
              <a:rPr lang="en-US" baseline="-25000" dirty="0" smtClean="0"/>
              <a:t>4</a:t>
            </a:r>
            <a:r>
              <a:rPr lang="en-US" dirty="0" smtClean="0"/>
              <a:t>]</a:t>
            </a:r>
          </a:p>
          <a:p>
            <a:r>
              <a:rPr lang="en-US" dirty="0" smtClean="0"/>
              <a:t>V</a:t>
            </a:r>
            <a:r>
              <a:rPr lang="en-US" baseline="-25000" dirty="0" smtClean="0"/>
              <a:t>3</a:t>
            </a:r>
            <a:r>
              <a:rPr lang="en-US" dirty="0" smtClean="0"/>
              <a:t>, [0.25, V</a:t>
            </a:r>
            <a:r>
              <a:rPr lang="en-US" baseline="-25000" dirty="0" smtClean="0"/>
              <a:t>1</a:t>
            </a:r>
            <a:r>
              <a:rPr lang="en-US" dirty="0" smtClean="0"/>
              <a:t>]</a:t>
            </a:r>
          </a:p>
          <a:p>
            <a:r>
              <a:rPr lang="en-US" dirty="0" smtClean="0"/>
              <a:t>V</a:t>
            </a:r>
            <a:r>
              <a:rPr lang="en-US" baseline="-25000" dirty="0" smtClean="0"/>
              <a:t>4</a:t>
            </a:r>
            <a:r>
              <a:rPr lang="en-US" dirty="0" smtClean="0"/>
              <a:t>,[0.25, V</a:t>
            </a:r>
            <a:r>
              <a:rPr lang="en-US" baseline="-25000" dirty="0" smtClean="0"/>
              <a:t>1</a:t>
            </a:r>
            <a:r>
              <a:rPr lang="en-US" dirty="0" smtClean="0"/>
              <a:t>, V</a:t>
            </a:r>
            <a:r>
              <a:rPr lang="en-US" baseline="-25000" dirty="0" smtClean="0"/>
              <a:t>3</a:t>
            </a:r>
            <a:r>
              <a:rPr lang="en-US" dirty="0" smtClean="0"/>
              <a:t>]</a:t>
            </a:r>
            <a:endParaRPr lang="en-US" dirty="0"/>
          </a:p>
        </p:txBody>
      </p:sp>
      <p:sp>
        <p:nvSpPr>
          <p:cNvPr id="24" name="TextBox 23"/>
          <p:cNvSpPr txBox="1"/>
          <p:nvPr/>
        </p:nvSpPr>
        <p:spPr>
          <a:xfrm>
            <a:off x="6746101" y="5371515"/>
            <a:ext cx="2016899" cy="1200329"/>
          </a:xfrm>
          <a:prstGeom prst="rect">
            <a:avLst/>
          </a:prstGeom>
          <a:noFill/>
        </p:spPr>
        <p:txBody>
          <a:bodyPr wrap="none" rtlCol="0">
            <a:spAutoFit/>
          </a:bodyPr>
          <a:lstStyle/>
          <a:p>
            <a:r>
              <a:rPr lang="en-US" dirty="0" smtClean="0"/>
              <a:t>V</a:t>
            </a:r>
            <a:r>
              <a:rPr lang="en-US" baseline="-25000" dirty="0" smtClean="0"/>
              <a:t>1</a:t>
            </a:r>
            <a:r>
              <a:rPr lang="en-US" dirty="0" smtClean="0"/>
              <a:t>, [0.37, V</a:t>
            </a:r>
            <a:r>
              <a:rPr lang="en-US" baseline="-25000" dirty="0" smtClean="0"/>
              <a:t>2</a:t>
            </a:r>
            <a:r>
              <a:rPr lang="en-US" dirty="0" smtClean="0"/>
              <a:t>, V</a:t>
            </a:r>
            <a:r>
              <a:rPr lang="en-US" baseline="-25000" dirty="0" smtClean="0"/>
              <a:t>3</a:t>
            </a:r>
            <a:r>
              <a:rPr lang="en-US" dirty="0" smtClean="0"/>
              <a:t>, V</a:t>
            </a:r>
            <a:r>
              <a:rPr lang="en-US" baseline="-25000" dirty="0" smtClean="0"/>
              <a:t>4</a:t>
            </a:r>
            <a:r>
              <a:rPr lang="en-US" dirty="0" smtClean="0"/>
              <a:t>]</a:t>
            </a:r>
          </a:p>
          <a:p>
            <a:r>
              <a:rPr lang="en-US" dirty="0" smtClean="0"/>
              <a:t>V</a:t>
            </a:r>
            <a:r>
              <a:rPr lang="en-US" baseline="-25000" dirty="0" smtClean="0"/>
              <a:t>2</a:t>
            </a:r>
            <a:r>
              <a:rPr lang="en-US" dirty="0" smtClean="0"/>
              <a:t>, [0.08, V</a:t>
            </a:r>
            <a:r>
              <a:rPr lang="en-US" baseline="-25000" dirty="0" smtClean="0"/>
              <a:t>3</a:t>
            </a:r>
            <a:r>
              <a:rPr lang="en-US" dirty="0" smtClean="0"/>
              <a:t>, V</a:t>
            </a:r>
            <a:r>
              <a:rPr lang="en-US" baseline="-25000" dirty="0" smtClean="0"/>
              <a:t>4</a:t>
            </a:r>
            <a:r>
              <a:rPr lang="en-US" dirty="0" smtClean="0"/>
              <a:t>]</a:t>
            </a:r>
          </a:p>
          <a:p>
            <a:r>
              <a:rPr lang="en-US" dirty="0" smtClean="0"/>
              <a:t>V</a:t>
            </a:r>
            <a:r>
              <a:rPr lang="en-US" baseline="-25000" dirty="0" smtClean="0"/>
              <a:t>3</a:t>
            </a:r>
            <a:r>
              <a:rPr lang="en-US" dirty="0" smtClean="0"/>
              <a:t>, [0.33, V</a:t>
            </a:r>
            <a:r>
              <a:rPr lang="en-US" baseline="-25000" dirty="0" smtClean="0"/>
              <a:t>1</a:t>
            </a:r>
            <a:r>
              <a:rPr lang="en-US" dirty="0" smtClean="0"/>
              <a:t>]</a:t>
            </a:r>
          </a:p>
          <a:p>
            <a:r>
              <a:rPr lang="en-US" dirty="0" smtClean="0"/>
              <a:t>V</a:t>
            </a:r>
            <a:r>
              <a:rPr lang="en-US" baseline="-25000" dirty="0" smtClean="0"/>
              <a:t>4</a:t>
            </a:r>
            <a:r>
              <a:rPr lang="en-US" dirty="0" smtClean="0"/>
              <a:t> ,[0.20, V</a:t>
            </a:r>
            <a:r>
              <a:rPr lang="en-US" baseline="-25000" dirty="0" smtClean="0"/>
              <a:t>1</a:t>
            </a:r>
            <a:r>
              <a:rPr lang="en-US" dirty="0" smtClean="0"/>
              <a:t>, V</a:t>
            </a:r>
            <a:r>
              <a:rPr lang="en-US" baseline="-25000" dirty="0" smtClean="0"/>
              <a:t>3</a:t>
            </a:r>
            <a:r>
              <a:rPr lang="en-US" dirty="0" smtClean="0"/>
              <a:t>]</a:t>
            </a:r>
            <a:endParaRPr lang="en-US" dirty="0"/>
          </a:p>
        </p:txBody>
      </p:sp>
      <p:sp>
        <p:nvSpPr>
          <p:cNvPr id="26" name="Rectangle 25"/>
          <p:cNvSpPr/>
          <p:nvPr/>
        </p:nvSpPr>
        <p:spPr>
          <a:xfrm>
            <a:off x="5867400" y="4038600"/>
            <a:ext cx="760144" cy="369332"/>
          </a:xfrm>
          <a:prstGeom prst="rect">
            <a:avLst/>
          </a:prstGeom>
        </p:spPr>
        <p:txBody>
          <a:bodyPr wrap="none">
            <a:spAutoFit/>
          </a:bodyPr>
          <a:lstStyle/>
          <a:p>
            <a:r>
              <a:rPr lang="en-US" b="1" dirty="0" smtClean="0">
                <a:latin typeface="Calibri" panose="020F0502020204030204" pitchFamily="34" charset="0"/>
                <a:cs typeface="Calibri" panose="020F0502020204030204" pitchFamily="34" charset="0"/>
              </a:rPr>
              <a:t>Input:</a:t>
            </a:r>
            <a:endParaRPr lang="en-US" b="1" dirty="0"/>
          </a:p>
        </p:txBody>
      </p:sp>
      <p:sp>
        <p:nvSpPr>
          <p:cNvPr id="27" name="Rectangle 26"/>
          <p:cNvSpPr/>
          <p:nvPr/>
        </p:nvSpPr>
        <p:spPr>
          <a:xfrm>
            <a:off x="5786759" y="5574268"/>
            <a:ext cx="934871" cy="369332"/>
          </a:xfrm>
          <a:prstGeom prst="rect">
            <a:avLst/>
          </a:prstGeom>
        </p:spPr>
        <p:txBody>
          <a:bodyPr wrap="none">
            <a:spAutoFit/>
          </a:bodyPr>
          <a:lstStyle/>
          <a:p>
            <a:r>
              <a:rPr lang="en-US" b="1" dirty="0" smtClean="0">
                <a:latin typeface="Calibri" panose="020F0502020204030204" pitchFamily="34" charset="0"/>
                <a:cs typeface="Calibri" panose="020F0502020204030204" pitchFamily="34" charset="0"/>
              </a:rPr>
              <a:t>Output:</a:t>
            </a:r>
            <a:endParaRPr lang="en-US" b="1" dirty="0"/>
          </a:p>
        </p:txBody>
      </p:sp>
      <p:cxnSp>
        <p:nvCxnSpPr>
          <p:cNvPr id="29" name="Straight Connector 28"/>
          <p:cNvCxnSpPr>
            <a:stCxn id="26" idx="2"/>
            <a:endCxn id="27" idx="0"/>
          </p:cNvCxnSpPr>
          <p:nvPr/>
        </p:nvCxnSpPr>
        <p:spPr>
          <a:xfrm>
            <a:off x="6247472" y="4407932"/>
            <a:ext cx="6723" cy="1166336"/>
          </a:xfrm>
          <a:prstGeom prst="line">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953000" y="4495800"/>
            <a:ext cx="1377108" cy="923330"/>
          </a:xfrm>
          <a:prstGeom prst="rect">
            <a:avLst/>
          </a:prstGeom>
          <a:noFill/>
        </p:spPr>
        <p:txBody>
          <a:bodyPr wrap="none" rtlCol="0">
            <a:spAutoFit/>
          </a:bodyPr>
          <a:lstStyle/>
          <a:p>
            <a:r>
              <a:rPr lang="en-US" b="1" dirty="0" smtClean="0">
                <a:solidFill>
                  <a:schemeClr val="tx2"/>
                </a:solidFill>
              </a:rPr>
              <a:t>One</a:t>
            </a:r>
          </a:p>
          <a:p>
            <a:r>
              <a:rPr lang="en-US" b="1" dirty="0" smtClean="0">
                <a:solidFill>
                  <a:schemeClr val="tx2"/>
                </a:solidFill>
              </a:rPr>
              <a:t>MapReduce </a:t>
            </a:r>
          </a:p>
          <a:p>
            <a:r>
              <a:rPr lang="en-US" b="1" dirty="0" smtClean="0">
                <a:solidFill>
                  <a:schemeClr val="tx2"/>
                </a:solidFill>
              </a:rPr>
              <a:t>Iteration</a:t>
            </a:r>
            <a:endParaRPr lang="en-US" b="1" dirty="0">
              <a:solidFill>
                <a:schemeClr val="tx2"/>
              </a:solidFill>
            </a:endParaRPr>
          </a:p>
        </p:txBody>
      </p:sp>
      <p:sp>
        <p:nvSpPr>
          <p:cNvPr id="30"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0" name="Picture 2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1588" y="990600"/>
            <a:ext cx="390207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3</a:t>
            </a:fld>
            <a:endParaRPr lang="en-US" altLang="en-US" sz="1800"/>
          </a:p>
        </p:txBody>
      </p:sp>
      <p:grpSp>
        <p:nvGrpSpPr>
          <p:cNvPr id="2" name="Group 4"/>
          <p:cNvGrpSpPr>
            <a:grpSpLocks/>
          </p:cNvGrpSpPr>
          <p:nvPr/>
        </p:nvGrpSpPr>
        <p:grpSpPr bwMode="auto">
          <a:xfrm>
            <a:off x="1259996" y="2335211"/>
            <a:ext cx="7045804" cy="1782207"/>
            <a:chOff x="4470178" y="2939879"/>
            <a:chExt cx="7587209" cy="1860640"/>
          </a:xfrm>
        </p:grpSpPr>
        <p:pic>
          <p:nvPicPr>
            <p:cNvPr id="22570" name="Picture 82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2682" y="2939879"/>
              <a:ext cx="932429" cy="72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71" name="TextBox 8213"/>
            <p:cNvSpPr txBox="1">
              <a:spLocks noChangeArrowheads="1"/>
            </p:cNvSpPr>
            <p:nvPr/>
          </p:nvSpPr>
          <p:spPr bwMode="auto">
            <a:xfrm>
              <a:off x="4470178" y="3573721"/>
              <a:ext cx="1470706" cy="6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en-US" dirty="0">
                  <a:latin typeface="+mn-lt"/>
                </a:rPr>
                <a:t> </a:t>
              </a:r>
              <a:r>
                <a:rPr lang="en-US" altLang="en-US" dirty="0" smtClean="0">
                  <a:latin typeface="+mn-lt"/>
                </a:rPr>
                <a:t>Social </a:t>
              </a:r>
              <a:r>
                <a:rPr lang="en-US" altLang="en-US" dirty="0">
                  <a:latin typeface="+mn-lt"/>
                </a:rPr>
                <a:t>S</a:t>
              </a:r>
              <a:r>
                <a:rPr lang="en-US" altLang="en-US" dirty="0" smtClean="0">
                  <a:latin typeface="+mn-lt"/>
                </a:rPr>
                <a:t>cale </a:t>
              </a:r>
              <a:endParaRPr lang="en-US" altLang="en-US" dirty="0">
                <a:latin typeface="+mn-lt"/>
              </a:endParaRPr>
            </a:p>
            <a:p>
              <a:pPr algn="ctr"/>
              <a:r>
                <a:rPr lang="en-US" altLang="en-US" dirty="0">
                  <a:latin typeface="+mn-lt"/>
                </a:rPr>
                <a:t>100B (10</a:t>
              </a:r>
              <a:r>
                <a:rPr lang="en-US" altLang="en-US" baseline="30000" dirty="0">
                  <a:latin typeface="+mn-lt"/>
                </a:rPr>
                <a:t>11</a:t>
              </a:r>
              <a:r>
                <a:rPr lang="en-US" altLang="en-US" dirty="0">
                  <a:latin typeface="+mn-lt"/>
                </a:rPr>
                <a:t>)</a:t>
              </a:r>
            </a:p>
          </p:txBody>
        </p:sp>
        <p:sp>
          <p:nvSpPr>
            <p:cNvPr id="22572" name="TextBox 86"/>
            <p:cNvSpPr txBox="1">
              <a:spLocks noChangeArrowheads="1"/>
            </p:cNvSpPr>
            <p:nvPr/>
          </p:nvSpPr>
          <p:spPr bwMode="auto">
            <a:xfrm>
              <a:off x="6442852" y="3865700"/>
              <a:ext cx="1297604" cy="6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en-US" dirty="0">
                  <a:latin typeface="+mn-lt"/>
                </a:rPr>
                <a:t>Web </a:t>
              </a:r>
              <a:r>
                <a:rPr lang="en-US" altLang="en-US" dirty="0" smtClean="0">
                  <a:latin typeface="+mn-lt"/>
                </a:rPr>
                <a:t>Scale </a:t>
              </a:r>
              <a:endParaRPr lang="en-US" altLang="en-US" dirty="0">
                <a:latin typeface="+mn-lt"/>
              </a:endParaRPr>
            </a:p>
            <a:p>
              <a:pPr algn="ctr"/>
              <a:r>
                <a:rPr lang="en-US" altLang="en-US" dirty="0">
                  <a:latin typeface="+mn-lt"/>
                </a:rPr>
                <a:t>1T (10</a:t>
              </a:r>
              <a:r>
                <a:rPr lang="en-US" altLang="en-US" baseline="30000" dirty="0">
                  <a:latin typeface="+mn-lt"/>
                </a:rPr>
                <a:t>12</a:t>
              </a:r>
              <a:r>
                <a:rPr lang="en-US" altLang="en-US" dirty="0">
                  <a:latin typeface="+mn-lt"/>
                </a:rPr>
                <a:t>)</a:t>
              </a:r>
            </a:p>
          </p:txBody>
        </p:sp>
        <p:sp>
          <p:nvSpPr>
            <p:cNvPr id="22573" name="TextBox 87"/>
            <p:cNvSpPr txBox="1">
              <a:spLocks noChangeArrowheads="1"/>
            </p:cNvSpPr>
            <p:nvPr/>
          </p:nvSpPr>
          <p:spPr bwMode="auto">
            <a:xfrm>
              <a:off x="9509553" y="4414933"/>
              <a:ext cx="2547834" cy="38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dirty="0">
                  <a:latin typeface="+mn-lt"/>
                </a:rPr>
                <a:t>B</a:t>
              </a:r>
              <a:r>
                <a:rPr lang="en-US" altLang="en-US" dirty="0" smtClean="0">
                  <a:latin typeface="+mn-lt"/>
                </a:rPr>
                <a:t>rain </a:t>
              </a:r>
              <a:r>
                <a:rPr lang="en-US" altLang="en-US" dirty="0">
                  <a:latin typeface="+mn-lt"/>
                </a:rPr>
                <a:t>S</a:t>
              </a:r>
              <a:r>
                <a:rPr lang="en-US" altLang="en-US" dirty="0" smtClean="0">
                  <a:latin typeface="+mn-lt"/>
                </a:rPr>
                <a:t>cale</a:t>
              </a:r>
              <a:r>
                <a:rPr lang="en-US" altLang="en-US" dirty="0">
                  <a:latin typeface="+mn-lt"/>
                </a:rPr>
                <a:t>, 100T (10</a:t>
              </a:r>
              <a:r>
                <a:rPr lang="en-US" altLang="en-US" baseline="30000" dirty="0">
                  <a:latin typeface="+mn-lt"/>
                </a:rPr>
                <a:t>14</a:t>
              </a:r>
              <a:r>
                <a:rPr lang="en-US" altLang="en-US" dirty="0">
                  <a:latin typeface="+mn-lt"/>
                </a:rPr>
                <a:t>)</a:t>
              </a:r>
            </a:p>
          </p:txBody>
        </p:sp>
      </p:grpSp>
      <p:sp>
        <p:nvSpPr>
          <p:cNvPr id="22533" name="Right Arrow 26"/>
          <p:cNvSpPr>
            <a:spLocks noChangeArrowheads="1"/>
          </p:cNvSpPr>
          <p:nvPr/>
        </p:nvSpPr>
        <p:spPr bwMode="auto">
          <a:xfrm>
            <a:off x="2419350" y="2560637"/>
            <a:ext cx="320675" cy="254000"/>
          </a:xfrm>
          <a:prstGeom prst="rightArrow">
            <a:avLst>
              <a:gd name="adj1" fmla="val 50000"/>
              <a:gd name="adj2" fmla="val 50097"/>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en-US" altLang="en-US">
              <a:latin typeface="+mn-lt"/>
            </a:endParaRPr>
          </a:p>
        </p:txBody>
      </p:sp>
      <p:cxnSp>
        <p:nvCxnSpPr>
          <p:cNvPr id="6" name="Straight Arrow Connector 5"/>
          <p:cNvCxnSpPr/>
          <p:nvPr/>
        </p:nvCxnSpPr>
        <p:spPr bwMode="auto">
          <a:xfrm flipV="1">
            <a:off x="584200" y="4251325"/>
            <a:ext cx="7959725" cy="47625"/>
          </a:xfrm>
          <a:prstGeom prst="straightConnector1">
            <a:avLst/>
          </a:prstGeom>
          <a:ln w="38100">
            <a:headEnd type="none" w="med" len="med"/>
            <a:tailEnd type="triangle"/>
          </a:ln>
          <a:extLst/>
        </p:spPr>
        <p:style>
          <a:lnRef idx="3">
            <a:schemeClr val="accent6"/>
          </a:lnRef>
          <a:fillRef idx="0">
            <a:schemeClr val="accent6"/>
          </a:fillRef>
          <a:effectRef idx="2">
            <a:schemeClr val="accent6"/>
          </a:effectRef>
          <a:fontRef idx="minor">
            <a:schemeClr val="tx1"/>
          </a:fontRef>
        </p:style>
      </p:cxnSp>
      <p:sp>
        <p:nvSpPr>
          <p:cNvPr id="22536" name="Right Arrow 26"/>
          <p:cNvSpPr>
            <a:spLocks noChangeArrowheads="1"/>
          </p:cNvSpPr>
          <p:nvPr/>
        </p:nvSpPr>
        <p:spPr bwMode="auto">
          <a:xfrm>
            <a:off x="1149350" y="2620962"/>
            <a:ext cx="257175" cy="114300"/>
          </a:xfrm>
          <a:prstGeom prst="rightArrow">
            <a:avLst>
              <a:gd name="adj1" fmla="val 50000"/>
              <a:gd name="adj2" fmla="val 50333"/>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en-US" altLang="en-US">
              <a:latin typeface="+mn-lt"/>
            </a:endParaRPr>
          </a:p>
        </p:txBody>
      </p:sp>
      <p:pic>
        <p:nvPicPr>
          <p:cNvPr id="8" name="Picture 7"/>
          <p:cNvPicPr>
            <a:picLocks noChangeAspect="1"/>
          </p:cNvPicPr>
          <p:nvPr/>
        </p:nvPicPr>
        <p:blipFill>
          <a:blip r:embed="rId5" cstate="print">
            <a:extLst/>
          </a:blip>
          <a:stretch>
            <a:fillRect/>
          </a:stretch>
        </p:blipFill>
        <p:spPr>
          <a:xfrm>
            <a:off x="2778698" y="1917842"/>
            <a:ext cx="1931639" cy="1448728"/>
          </a:xfrm>
          <a:prstGeom prst="ellipse">
            <a:avLst/>
          </a:prstGeom>
          <a:ln>
            <a:noFill/>
          </a:ln>
          <a:effectLst>
            <a:softEdge rad="112500"/>
          </a:effectLst>
        </p:spPr>
      </p:pic>
      <p:sp>
        <p:nvSpPr>
          <p:cNvPr id="22538" name="TextBox 8213"/>
          <p:cNvSpPr txBox="1">
            <a:spLocks noChangeArrowheads="1"/>
          </p:cNvSpPr>
          <p:nvPr/>
        </p:nvSpPr>
        <p:spPr bwMode="auto">
          <a:xfrm>
            <a:off x="0" y="2570162"/>
            <a:ext cx="1281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en-US" dirty="0">
              <a:latin typeface="+mn-lt"/>
            </a:endParaRPr>
          </a:p>
          <a:p>
            <a:pPr algn="ctr"/>
            <a:r>
              <a:rPr lang="en-US" altLang="en-US" dirty="0">
                <a:latin typeface="+mn-lt"/>
              </a:rPr>
              <a:t>100M(10</a:t>
            </a:r>
            <a:r>
              <a:rPr lang="en-US" altLang="en-US" baseline="30000" dirty="0">
                <a:latin typeface="+mn-lt"/>
              </a:rPr>
              <a:t>8</a:t>
            </a:r>
            <a:r>
              <a:rPr lang="en-US" altLang="en-US" dirty="0">
                <a:latin typeface="+mn-lt"/>
              </a:rPr>
              <a:t>)</a:t>
            </a:r>
          </a:p>
        </p:txBody>
      </p:sp>
      <p:pic>
        <p:nvPicPr>
          <p:cNvPr id="22539"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488" y="2601912"/>
            <a:ext cx="2222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Right Arrow 26"/>
          <p:cNvSpPr>
            <a:spLocks noChangeArrowheads="1"/>
          </p:cNvSpPr>
          <p:nvPr/>
        </p:nvSpPr>
        <p:spPr bwMode="auto">
          <a:xfrm>
            <a:off x="4737100" y="2424112"/>
            <a:ext cx="385763" cy="503238"/>
          </a:xfrm>
          <a:prstGeom prst="rightArrow">
            <a:avLst>
              <a:gd name="adj1" fmla="val 50000"/>
              <a:gd name="adj2" fmla="val 52306"/>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en-US" altLang="en-US">
              <a:latin typeface="+mn-lt"/>
            </a:endParaRPr>
          </a:p>
        </p:txBody>
      </p:sp>
      <p:grpSp>
        <p:nvGrpSpPr>
          <p:cNvPr id="3" name="Group 81"/>
          <p:cNvGrpSpPr>
            <a:grpSpLocks/>
          </p:cNvGrpSpPr>
          <p:nvPr/>
        </p:nvGrpSpPr>
        <p:grpSpPr bwMode="auto">
          <a:xfrm>
            <a:off x="2362200" y="3671887"/>
            <a:ext cx="550863" cy="1241425"/>
            <a:chOff x="2006061" y="4013203"/>
            <a:chExt cx="550844" cy="1242206"/>
          </a:xfrm>
        </p:grpSpPr>
        <p:pic>
          <p:nvPicPr>
            <p:cNvPr id="22568" name="Picture 2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6061" y="4888870"/>
              <a:ext cx="550844" cy="3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4" name="Straight Connector 83"/>
            <p:cNvCxnSpPr/>
            <p:nvPr/>
          </p:nvCxnSpPr>
          <p:spPr bwMode="auto">
            <a:xfrm>
              <a:off x="2282276" y="4013203"/>
              <a:ext cx="0" cy="875262"/>
            </a:xfrm>
            <a:prstGeom prst="line">
              <a:avLst/>
            </a:prstGeom>
            <a:ln>
              <a:headEnd type="triangle" w="med" len="med"/>
              <a:tailEnd type="none" w="med" len="med"/>
            </a:ln>
            <a:extLst/>
          </p:spPr>
          <p:style>
            <a:lnRef idx="3">
              <a:schemeClr val="accent2"/>
            </a:lnRef>
            <a:fillRef idx="0">
              <a:schemeClr val="accent2"/>
            </a:fillRef>
            <a:effectRef idx="2">
              <a:schemeClr val="accent2"/>
            </a:effectRef>
            <a:fontRef idx="minor">
              <a:schemeClr val="tx1"/>
            </a:fontRef>
          </p:style>
        </p:cxnSp>
      </p:grpSp>
      <p:grpSp>
        <p:nvGrpSpPr>
          <p:cNvPr id="4" name="Group 84"/>
          <p:cNvGrpSpPr>
            <a:grpSpLocks/>
          </p:cNvGrpSpPr>
          <p:nvPr/>
        </p:nvGrpSpPr>
        <p:grpSpPr bwMode="auto">
          <a:xfrm>
            <a:off x="533400" y="3367087"/>
            <a:ext cx="712118" cy="2017447"/>
            <a:chOff x="433447" y="3372965"/>
            <a:chExt cx="712741" cy="2018338"/>
          </a:xfrm>
        </p:grpSpPr>
        <p:sp>
          <p:nvSpPr>
            <p:cNvPr id="22566" name="TextBox 37"/>
            <p:cNvSpPr txBox="1">
              <a:spLocks noChangeArrowheads="1"/>
            </p:cNvSpPr>
            <p:nvPr/>
          </p:nvSpPr>
          <p:spPr bwMode="auto">
            <a:xfrm>
              <a:off x="433447" y="4744687"/>
              <a:ext cx="712741" cy="6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dirty="0">
                  <a:latin typeface="+mn-lt"/>
                </a:rPr>
                <a:t> US </a:t>
              </a:r>
            </a:p>
            <a:p>
              <a:r>
                <a:rPr lang="en-US" altLang="en-US" dirty="0" smtClean="0">
                  <a:latin typeface="+mn-lt"/>
                </a:rPr>
                <a:t>Road </a:t>
              </a:r>
              <a:endParaRPr lang="en-US" altLang="en-US" dirty="0">
                <a:latin typeface="+mn-lt"/>
              </a:endParaRPr>
            </a:p>
          </p:txBody>
        </p:sp>
        <p:cxnSp>
          <p:nvCxnSpPr>
            <p:cNvPr id="87" name="Straight Connector 86"/>
            <p:cNvCxnSpPr/>
            <p:nvPr/>
          </p:nvCxnSpPr>
          <p:spPr bwMode="auto">
            <a:xfrm flipH="1">
              <a:off x="670191" y="3372965"/>
              <a:ext cx="7945" cy="1397617"/>
            </a:xfrm>
            <a:prstGeom prst="line">
              <a:avLst/>
            </a:prstGeom>
            <a:ln>
              <a:headEnd type="triangle" w="med" len="med"/>
              <a:tailEnd type="none" w="med" len="med"/>
            </a:ln>
            <a:extLst/>
          </p:spPr>
          <p:style>
            <a:lnRef idx="3">
              <a:schemeClr val="accent2"/>
            </a:lnRef>
            <a:fillRef idx="0">
              <a:schemeClr val="accent2"/>
            </a:fillRef>
            <a:effectRef idx="2">
              <a:schemeClr val="accent2"/>
            </a:effectRef>
            <a:fontRef idx="minor">
              <a:schemeClr val="tx1"/>
            </a:fontRef>
          </p:style>
        </p:cxnSp>
      </p:grpSp>
      <p:grpSp>
        <p:nvGrpSpPr>
          <p:cNvPr id="5" name="Group 87"/>
          <p:cNvGrpSpPr>
            <a:grpSpLocks/>
          </p:cNvGrpSpPr>
          <p:nvPr/>
        </p:nvGrpSpPr>
        <p:grpSpPr bwMode="auto">
          <a:xfrm>
            <a:off x="1295400" y="3595687"/>
            <a:ext cx="322263" cy="1749425"/>
            <a:chOff x="871171" y="3390319"/>
            <a:chExt cx="322687" cy="1748962"/>
          </a:xfrm>
        </p:grpSpPr>
        <p:pic>
          <p:nvPicPr>
            <p:cNvPr id="22564" name="Picture 4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171" y="4811723"/>
              <a:ext cx="322687" cy="32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0" name="Straight Connector 89"/>
            <p:cNvCxnSpPr/>
            <p:nvPr/>
          </p:nvCxnSpPr>
          <p:spPr bwMode="auto">
            <a:xfrm>
              <a:off x="1031720" y="3390319"/>
              <a:ext cx="1589" cy="1422024"/>
            </a:xfrm>
            <a:prstGeom prst="line">
              <a:avLst/>
            </a:prstGeom>
            <a:ln>
              <a:headEnd type="triangle" w="med" len="med"/>
              <a:tailEnd type="none" w="med" len="med"/>
            </a:ln>
            <a:extLst/>
          </p:spPr>
          <p:style>
            <a:lnRef idx="3">
              <a:schemeClr val="accent2"/>
            </a:lnRef>
            <a:fillRef idx="0">
              <a:schemeClr val="accent2"/>
            </a:fillRef>
            <a:effectRef idx="2">
              <a:schemeClr val="accent2"/>
            </a:effectRef>
            <a:fontRef idx="minor">
              <a:schemeClr val="tx1"/>
            </a:fontRef>
          </p:style>
        </p:cxnSp>
      </p:grpSp>
      <p:grpSp>
        <p:nvGrpSpPr>
          <p:cNvPr id="7" name="Group 90"/>
          <p:cNvGrpSpPr>
            <a:grpSpLocks/>
          </p:cNvGrpSpPr>
          <p:nvPr/>
        </p:nvGrpSpPr>
        <p:grpSpPr bwMode="auto">
          <a:xfrm>
            <a:off x="4989210" y="4052887"/>
            <a:ext cx="3697294" cy="1891717"/>
            <a:chOff x="-102063703" y="4999561"/>
            <a:chExt cx="234824337" cy="1891149"/>
          </a:xfrm>
        </p:grpSpPr>
        <p:sp>
          <p:nvSpPr>
            <p:cNvPr id="22562" name="TextBox 66"/>
            <p:cNvSpPr txBox="1">
              <a:spLocks noChangeArrowheads="1"/>
            </p:cNvSpPr>
            <p:nvPr/>
          </p:nvSpPr>
          <p:spPr bwMode="auto">
            <a:xfrm>
              <a:off x="-102063703" y="6244573"/>
              <a:ext cx="234824337" cy="6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en-US" dirty="0">
                  <a:latin typeface="+mn-lt"/>
                </a:rPr>
                <a:t>Human </a:t>
              </a:r>
              <a:r>
                <a:rPr lang="en-US" altLang="en-US" dirty="0" err="1">
                  <a:latin typeface="+mn-lt"/>
                </a:rPr>
                <a:t>Connectome</a:t>
              </a:r>
              <a:r>
                <a:rPr lang="en-US" altLang="en-US" dirty="0">
                  <a:latin typeface="+mn-lt"/>
                </a:rPr>
                <a:t>,</a:t>
              </a:r>
            </a:p>
            <a:p>
              <a:pPr algn="ctr"/>
              <a:r>
                <a:rPr lang="en-US" altLang="en-US" dirty="0">
                  <a:latin typeface="+mn-lt"/>
                </a:rPr>
                <a:t>The Human </a:t>
              </a:r>
              <a:r>
                <a:rPr lang="en-US" altLang="en-US" dirty="0" err="1">
                  <a:latin typeface="+mn-lt"/>
                </a:rPr>
                <a:t>Connectome</a:t>
              </a:r>
              <a:r>
                <a:rPr lang="en-US" altLang="en-US" dirty="0">
                  <a:latin typeface="+mn-lt"/>
                </a:rPr>
                <a:t> Project, NIH</a:t>
              </a:r>
            </a:p>
          </p:txBody>
        </p:sp>
        <p:cxnSp>
          <p:nvCxnSpPr>
            <p:cNvPr id="93" name="Straight Connector 92"/>
            <p:cNvCxnSpPr/>
            <p:nvPr/>
          </p:nvCxnSpPr>
          <p:spPr bwMode="auto">
            <a:xfrm>
              <a:off x="6948495" y="4999561"/>
              <a:ext cx="0" cy="1066480"/>
            </a:xfrm>
            <a:prstGeom prst="line">
              <a:avLst/>
            </a:prstGeom>
            <a:ln>
              <a:headEnd type="triangle" w="med" len="med"/>
              <a:tailEnd type="none" w="med" len="med"/>
            </a:ln>
            <a:extLst/>
          </p:spPr>
          <p:style>
            <a:lnRef idx="3">
              <a:schemeClr val="accent2"/>
            </a:lnRef>
            <a:fillRef idx="0">
              <a:schemeClr val="accent2"/>
            </a:fillRef>
            <a:effectRef idx="2">
              <a:schemeClr val="accent2"/>
            </a:effectRef>
            <a:fontRef idx="minor">
              <a:schemeClr val="tx1"/>
            </a:fontRef>
          </p:style>
        </p:cxnSp>
      </p:grpSp>
      <p:grpSp>
        <p:nvGrpSpPr>
          <p:cNvPr id="9" name="Group 93"/>
          <p:cNvGrpSpPr>
            <a:grpSpLocks/>
          </p:cNvGrpSpPr>
          <p:nvPr/>
        </p:nvGrpSpPr>
        <p:grpSpPr bwMode="auto">
          <a:xfrm>
            <a:off x="1550910" y="3671886"/>
            <a:ext cx="1274709" cy="1845700"/>
            <a:chOff x="1073779" y="4013203"/>
            <a:chExt cx="1276241" cy="1845244"/>
          </a:xfrm>
        </p:grpSpPr>
        <p:grpSp>
          <p:nvGrpSpPr>
            <p:cNvPr id="10" name="Group 51"/>
            <p:cNvGrpSpPr>
              <a:grpSpLocks/>
            </p:cNvGrpSpPr>
            <p:nvPr/>
          </p:nvGrpSpPr>
          <p:grpSpPr bwMode="auto">
            <a:xfrm>
              <a:off x="1230644" y="4783033"/>
              <a:ext cx="618934" cy="512692"/>
              <a:chOff x="2634414" y="5344705"/>
              <a:chExt cx="619479" cy="512456"/>
            </a:xfrm>
          </p:grpSpPr>
          <p:pic>
            <p:nvPicPr>
              <p:cNvPr id="22560" name="Picture 4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85654" y="5398781"/>
                <a:ext cx="568239" cy="4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5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34414" y="5344705"/>
                <a:ext cx="429045" cy="42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6" name="Straight Connector 95"/>
            <p:cNvCxnSpPr/>
            <p:nvPr/>
          </p:nvCxnSpPr>
          <p:spPr bwMode="auto">
            <a:xfrm flipH="1">
              <a:off x="1549089" y="4013203"/>
              <a:ext cx="3179" cy="761812"/>
            </a:xfrm>
            <a:prstGeom prst="line">
              <a:avLst/>
            </a:prstGeom>
            <a:ln>
              <a:headEnd type="triangle" w="med" len="med"/>
              <a:tailEnd type="none" w="med" len="med"/>
            </a:ln>
            <a:extLst/>
          </p:spPr>
          <p:style>
            <a:lnRef idx="3">
              <a:schemeClr val="accent2"/>
            </a:lnRef>
            <a:fillRef idx="0">
              <a:schemeClr val="accent2"/>
            </a:fillRef>
            <a:effectRef idx="2">
              <a:schemeClr val="accent2"/>
            </a:effectRef>
            <a:fontRef idx="minor">
              <a:schemeClr val="tx1"/>
            </a:fontRef>
          </p:style>
        </p:cxnSp>
        <p:sp>
          <p:nvSpPr>
            <p:cNvPr id="22559" name="TextBox 78"/>
            <p:cNvSpPr txBox="1">
              <a:spLocks noChangeArrowheads="1"/>
            </p:cNvSpPr>
            <p:nvPr/>
          </p:nvSpPr>
          <p:spPr bwMode="auto">
            <a:xfrm>
              <a:off x="1073779" y="5212276"/>
              <a:ext cx="1276241" cy="64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en-US" dirty="0">
                  <a:latin typeface="+mn-lt"/>
                </a:rPr>
                <a:t>K</a:t>
              </a:r>
              <a:r>
                <a:rPr lang="en-US" altLang="en-US" dirty="0" smtClean="0">
                  <a:latin typeface="+mn-lt"/>
                </a:rPr>
                <a:t>nowledge </a:t>
              </a:r>
              <a:endParaRPr lang="en-US" altLang="en-US" dirty="0">
                <a:latin typeface="+mn-lt"/>
              </a:endParaRPr>
            </a:p>
            <a:p>
              <a:pPr algn="ctr"/>
              <a:r>
                <a:rPr lang="en-US" altLang="en-US" dirty="0">
                  <a:latin typeface="+mn-lt"/>
                </a:rPr>
                <a:t>G</a:t>
              </a:r>
              <a:r>
                <a:rPr lang="en-US" altLang="en-US" dirty="0" smtClean="0">
                  <a:latin typeface="+mn-lt"/>
                </a:rPr>
                <a:t>raph</a:t>
              </a:r>
              <a:endParaRPr lang="en-US" altLang="en-US" dirty="0">
                <a:latin typeface="+mn-lt"/>
              </a:endParaRPr>
            </a:p>
          </p:txBody>
        </p:sp>
      </p:grpSp>
      <p:grpSp>
        <p:nvGrpSpPr>
          <p:cNvPr id="11" name="Group 99"/>
          <p:cNvGrpSpPr>
            <a:grpSpLocks/>
          </p:cNvGrpSpPr>
          <p:nvPr/>
        </p:nvGrpSpPr>
        <p:grpSpPr bwMode="auto">
          <a:xfrm>
            <a:off x="392944" y="3214687"/>
            <a:ext cx="1535036" cy="2922806"/>
            <a:chOff x="70848" y="3379138"/>
            <a:chExt cx="1534841" cy="2922525"/>
          </a:xfrm>
        </p:grpSpPr>
        <p:sp>
          <p:nvSpPr>
            <p:cNvPr id="101" name="TextBox 78"/>
            <p:cNvSpPr txBox="1">
              <a:spLocks noChangeArrowheads="1"/>
            </p:cNvSpPr>
            <p:nvPr/>
          </p:nvSpPr>
          <p:spPr bwMode="auto">
            <a:xfrm>
              <a:off x="70848" y="5655394"/>
              <a:ext cx="1534841" cy="646269"/>
            </a:xfrm>
            <a:prstGeom prst="rect">
              <a:avLst/>
            </a:prstGeom>
            <a:noFill/>
            <a:ln>
              <a:noFill/>
            </a:ln>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dirty="0" smtClean="0">
                  <a:latin typeface="+mn-lt"/>
                </a:rPr>
                <a:t>BTC </a:t>
              </a:r>
            </a:p>
            <a:p>
              <a:pPr algn="ctr">
                <a:defRPr/>
              </a:pPr>
              <a:r>
                <a:rPr lang="en-US" dirty="0" smtClean="0">
                  <a:latin typeface="+mn-lt"/>
                </a:rPr>
                <a:t>Semantic Web</a:t>
              </a:r>
            </a:p>
          </p:txBody>
        </p:sp>
        <p:cxnSp>
          <p:nvCxnSpPr>
            <p:cNvPr id="102" name="Straight Connector 101"/>
            <p:cNvCxnSpPr>
              <a:endCxn id="101" idx="0"/>
            </p:cNvCxnSpPr>
            <p:nvPr/>
          </p:nvCxnSpPr>
          <p:spPr bwMode="auto">
            <a:xfrm flipH="1">
              <a:off x="838269" y="3379138"/>
              <a:ext cx="12700" cy="2276256"/>
            </a:xfrm>
            <a:prstGeom prst="line">
              <a:avLst/>
            </a:prstGeom>
            <a:ln>
              <a:headEnd type="triangle" w="med" len="med"/>
              <a:tailEnd type="none" w="med" len="med"/>
            </a:ln>
            <a:extLst/>
          </p:spPr>
          <p:style>
            <a:lnRef idx="3">
              <a:schemeClr val="accent2"/>
            </a:lnRef>
            <a:fillRef idx="0">
              <a:schemeClr val="accent2"/>
            </a:fillRef>
            <a:effectRef idx="2">
              <a:schemeClr val="accent2"/>
            </a:effectRef>
            <a:fontRef idx="minor">
              <a:schemeClr val="tx1"/>
            </a:fontRef>
          </p:style>
        </p:cxnSp>
      </p:grpSp>
      <p:grpSp>
        <p:nvGrpSpPr>
          <p:cNvPr id="12" name="Group 102"/>
          <p:cNvGrpSpPr>
            <a:grpSpLocks/>
          </p:cNvGrpSpPr>
          <p:nvPr/>
        </p:nvGrpSpPr>
        <p:grpSpPr bwMode="auto">
          <a:xfrm>
            <a:off x="3657600" y="3824288"/>
            <a:ext cx="1328738" cy="2165862"/>
            <a:chOff x="3339906" y="4354657"/>
            <a:chExt cx="1327608" cy="2165843"/>
          </a:xfrm>
        </p:grpSpPr>
        <p:sp>
          <p:nvSpPr>
            <p:cNvPr id="22553" name="TextBox 64"/>
            <p:cNvSpPr txBox="1">
              <a:spLocks noChangeArrowheads="1"/>
            </p:cNvSpPr>
            <p:nvPr/>
          </p:nvSpPr>
          <p:spPr bwMode="auto">
            <a:xfrm>
              <a:off x="3339906" y="5874175"/>
              <a:ext cx="1327608" cy="6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en-US" dirty="0">
                  <a:latin typeface="+mn-lt"/>
                </a:rPr>
                <a:t>Web graph</a:t>
              </a:r>
            </a:p>
            <a:p>
              <a:pPr algn="ctr"/>
              <a:r>
                <a:rPr lang="en-US" altLang="en-US" dirty="0">
                  <a:latin typeface="+mn-lt"/>
                </a:rPr>
                <a:t>(Google)</a:t>
              </a:r>
            </a:p>
          </p:txBody>
        </p:sp>
        <p:cxnSp>
          <p:nvCxnSpPr>
            <p:cNvPr id="105" name="Straight Connector 104"/>
            <p:cNvCxnSpPr/>
            <p:nvPr/>
          </p:nvCxnSpPr>
          <p:spPr bwMode="auto">
            <a:xfrm>
              <a:off x="3899817" y="4354657"/>
              <a:ext cx="6345" cy="1411276"/>
            </a:xfrm>
            <a:prstGeom prst="line">
              <a:avLst/>
            </a:prstGeom>
            <a:ln>
              <a:headEnd type="triangle" w="med" len="med"/>
              <a:tailEnd type="none" w="med" len="med"/>
            </a:ln>
            <a:extLst/>
          </p:spPr>
          <p:style>
            <a:lnRef idx="3">
              <a:schemeClr val="accent2"/>
            </a:lnRef>
            <a:fillRef idx="0">
              <a:schemeClr val="accent2"/>
            </a:fillRef>
            <a:effectRef idx="2">
              <a:schemeClr val="accent2"/>
            </a:effectRef>
            <a:fontRef idx="minor">
              <a:schemeClr val="tx1"/>
            </a:fontRef>
          </p:style>
        </p:cxnSp>
      </p:grpSp>
      <p:grpSp>
        <p:nvGrpSpPr>
          <p:cNvPr id="13" name="Group 105"/>
          <p:cNvGrpSpPr>
            <a:grpSpLocks/>
          </p:cNvGrpSpPr>
          <p:nvPr/>
        </p:nvGrpSpPr>
        <p:grpSpPr bwMode="auto">
          <a:xfrm>
            <a:off x="3275960" y="3900487"/>
            <a:ext cx="972830" cy="1362763"/>
            <a:chOff x="7337894" y="4273704"/>
            <a:chExt cx="972896" cy="1363272"/>
          </a:xfrm>
        </p:grpSpPr>
        <p:cxnSp>
          <p:nvCxnSpPr>
            <p:cNvPr id="107" name="Straight Connector 106"/>
            <p:cNvCxnSpPr>
              <a:endCxn id="22552" idx="0"/>
            </p:cNvCxnSpPr>
            <p:nvPr/>
          </p:nvCxnSpPr>
          <p:spPr bwMode="auto">
            <a:xfrm flipH="1">
              <a:off x="7824341" y="4273704"/>
              <a:ext cx="1589" cy="716700"/>
            </a:xfrm>
            <a:prstGeom prst="line">
              <a:avLst/>
            </a:prstGeom>
            <a:ln>
              <a:headEnd type="triangle" w="med" len="med"/>
              <a:tailEnd type="none" w="med" len="med"/>
            </a:ln>
            <a:extLst/>
          </p:spPr>
          <p:style>
            <a:lnRef idx="3">
              <a:schemeClr val="accent2"/>
            </a:lnRef>
            <a:fillRef idx="0">
              <a:schemeClr val="accent2"/>
            </a:fillRef>
            <a:effectRef idx="2">
              <a:schemeClr val="accent2"/>
            </a:effectRef>
            <a:fontRef idx="minor">
              <a:schemeClr val="tx1"/>
            </a:fontRef>
          </p:style>
        </p:cxnSp>
        <p:sp>
          <p:nvSpPr>
            <p:cNvPr id="22552" name="TextBox 64"/>
            <p:cNvSpPr txBox="1">
              <a:spLocks noChangeArrowheads="1"/>
            </p:cNvSpPr>
            <p:nvPr/>
          </p:nvSpPr>
          <p:spPr bwMode="auto">
            <a:xfrm>
              <a:off x="7337894" y="4990404"/>
              <a:ext cx="972896" cy="64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en-US" dirty="0">
                  <a:latin typeface="+mn-lt"/>
                </a:rPr>
                <a:t>Internet</a:t>
              </a:r>
            </a:p>
            <a:p>
              <a:pPr algn="ctr"/>
              <a:endParaRPr lang="en-US" altLang="en-US" dirty="0">
                <a:latin typeface="+mn-lt"/>
              </a:endParaRPr>
            </a:p>
          </p:txBody>
        </p:sp>
      </p:grpSp>
      <p:sp>
        <p:nvSpPr>
          <p:cNvPr id="49" name="Title 1"/>
          <p:cNvSpPr>
            <a:spLocks noGrp="1"/>
          </p:cNvSpPr>
          <p:nvPr>
            <p:ph type="title"/>
          </p:nvPr>
        </p:nvSpPr>
        <p:spPr>
          <a:xfrm>
            <a:off x="304800" y="0"/>
            <a:ext cx="8229600" cy="685800"/>
          </a:xfrm>
        </p:spPr>
        <p:txBody>
          <a:bodyPr>
            <a:noAutofit/>
          </a:bodyPr>
          <a:lstStyle/>
          <a:p>
            <a:r>
              <a:rPr lang="en-US" sz="4800" b="1" dirty="0" smtClean="0"/>
              <a:t>Big-Graph Scales</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11"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12" cstate="print"/>
          <a:srcRect/>
          <a:stretch>
            <a:fillRect/>
          </a:stretch>
        </p:blipFill>
        <p:spPr bwMode="auto">
          <a:xfrm>
            <a:off x="7343776" y="457200"/>
            <a:ext cx="1800224" cy="633413"/>
          </a:xfrm>
          <a:prstGeom prst="rect">
            <a:avLst/>
          </a:prstGeom>
          <a:noFill/>
        </p:spPr>
      </p:pic>
      <p:sp>
        <p:nvSpPr>
          <p:cNvPr id="5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55" name="TextBox 54"/>
          <p:cNvSpPr txBox="1"/>
          <p:nvPr/>
        </p:nvSpPr>
        <p:spPr>
          <a:xfrm>
            <a:off x="152400" y="6412468"/>
            <a:ext cx="3962400" cy="369332"/>
          </a:xfrm>
          <a:prstGeom prst="rect">
            <a:avLst/>
          </a:prstGeom>
          <a:noFill/>
        </p:spPr>
        <p:txBody>
          <a:bodyPr wrap="square" rtlCol="0">
            <a:spAutoFit/>
          </a:bodyPr>
          <a:lstStyle/>
          <a:p>
            <a:r>
              <a:rPr lang="en-US" b="1" dirty="0" smtClean="0"/>
              <a:t>Acknowledgement: Y. Wu, WSU </a:t>
            </a:r>
            <a:endParaRPr lang="en-US" b="1"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4000" b="1" dirty="0" err="1" smtClean="0"/>
              <a:t>PageRank</a:t>
            </a:r>
            <a:r>
              <a:rPr lang="en-US" sz="4000" b="1" dirty="0" smtClean="0"/>
              <a:t> over MapReduce (One Iteration) </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1" name="Content Placeholder 2"/>
          <p:cNvSpPr txBox="1">
            <a:spLocks noChangeArrowheads="1"/>
          </p:cNvSpPr>
          <p:nvPr/>
        </p:nvSpPr>
        <p:spPr>
          <a:xfrm>
            <a:off x="292575" y="1253945"/>
            <a:ext cx="85466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Map</a:t>
            </a:r>
          </a:p>
          <a:p>
            <a:pPr marL="742950" lvl="1" indent="-285750">
              <a:spcBef>
                <a:spcPct val="20000"/>
              </a:spcBef>
              <a:buFont typeface="Wingdings" pitchFamily="2" charset="2"/>
              <a:buChar char="q"/>
            </a:pPr>
            <a:r>
              <a:rPr lang="en-US" sz="2400" dirty="0" smtClean="0">
                <a:solidFill>
                  <a:prstClr val="black"/>
                </a:solidFill>
              </a:rPr>
              <a:t> </a:t>
            </a:r>
            <a:r>
              <a:rPr lang="en-US" sz="2400" b="1" dirty="0" smtClean="0">
                <a:solidFill>
                  <a:prstClr val="black"/>
                </a:solidFill>
              </a:rPr>
              <a:t>Input:  </a:t>
            </a:r>
            <a:r>
              <a:rPr lang="en-US" sz="2000" b="1" dirty="0" smtClean="0"/>
              <a:t>(V</a:t>
            </a:r>
            <a:r>
              <a:rPr lang="en-US" sz="2000" b="1" baseline="-25000" dirty="0" smtClean="0"/>
              <a:t>1</a:t>
            </a:r>
            <a:r>
              <a:rPr lang="en-US" sz="2000" dirty="0" smtClean="0"/>
              <a:t>, [0.25, V</a:t>
            </a:r>
            <a:r>
              <a:rPr lang="en-US" sz="2000" baseline="-25000" dirty="0" smtClean="0"/>
              <a:t>2</a:t>
            </a:r>
            <a:r>
              <a:rPr lang="en-US" sz="2000" dirty="0" smtClean="0"/>
              <a:t>, V</a:t>
            </a:r>
            <a:r>
              <a:rPr lang="en-US" sz="2000" baseline="-25000" dirty="0" smtClean="0"/>
              <a:t>3</a:t>
            </a:r>
            <a:r>
              <a:rPr lang="en-US" sz="2000" dirty="0" smtClean="0"/>
              <a:t>, V</a:t>
            </a:r>
            <a:r>
              <a:rPr lang="en-US" sz="2000" baseline="-25000" dirty="0" smtClean="0"/>
              <a:t>4</a:t>
            </a:r>
            <a:r>
              <a:rPr lang="en-US" sz="2000" dirty="0" smtClean="0"/>
              <a:t>]</a:t>
            </a:r>
            <a:r>
              <a:rPr lang="en-US" sz="2000" b="1" dirty="0" smtClean="0"/>
              <a:t>)</a:t>
            </a:r>
            <a:r>
              <a:rPr lang="en-US" sz="2000" dirty="0" smtClean="0"/>
              <a:t>; </a:t>
            </a:r>
          </a:p>
          <a:p>
            <a:pPr marL="742950" lvl="1" indent="-285750">
              <a:spcBef>
                <a:spcPct val="20000"/>
              </a:spcBef>
            </a:pPr>
            <a:r>
              <a:rPr lang="en-US" sz="2000" b="1" dirty="0" smtClean="0">
                <a:solidFill>
                  <a:prstClr val="black"/>
                </a:solidFill>
              </a:rPr>
              <a:t>      (V</a:t>
            </a:r>
            <a:r>
              <a:rPr lang="en-US" sz="2000" b="1" baseline="-25000" dirty="0" smtClean="0">
                <a:solidFill>
                  <a:prstClr val="black"/>
                </a:solidFill>
              </a:rPr>
              <a:t>2</a:t>
            </a:r>
            <a:r>
              <a:rPr lang="en-US" sz="2000" dirty="0" smtClean="0">
                <a:solidFill>
                  <a:prstClr val="black"/>
                </a:solidFill>
              </a:rPr>
              <a:t>, [0.25,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[0.25, V</a:t>
            </a:r>
            <a:r>
              <a:rPr lang="en-US" sz="2000" baseline="-25000" dirty="0" smtClean="0">
                <a:solidFill>
                  <a:prstClr val="black"/>
                </a:solidFill>
              </a:rPr>
              <a:t>1</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p>
          <a:p>
            <a:pPr marL="742950" lvl="1" indent="-285750">
              <a:spcBef>
                <a:spcPct val="20000"/>
              </a:spcBef>
            </a:pPr>
            <a:r>
              <a:rPr lang="en-US" sz="2000" b="1" dirty="0" smtClean="0">
                <a:solidFill>
                  <a:prstClr val="black"/>
                </a:solidFill>
              </a:rPr>
              <a:t>      (V</a:t>
            </a:r>
            <a:r>
              <a:rPr lang="en-US" sz="2000" b="1" baseline="-25000" dirty="0" smtClean="0">
                <a:solidFill>
                  <a:prstClr val="black"/>
                </a:solidFill>
              </a:rPr>
              <a:t>4</a:t>
            </a:r>
            <a:r>
              <a:rPr lang="en-US" sz="2000" dirty="0" smtClean="0">
                <a:solidFill>
                  <a:prstClr val="black"/>
                </a:solidFill>
              </a:rPr>
              <a:t>,[0.25, V</a:t>
            </a:r>
            <a:r>
              <a:rPr lang="en-US" sz="2000"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a:t>
            </a:r>
            <a:r>
              <a:rPr lang="en-US" sz="2000" b="1" dirty="0" smtClean="0">
                <a:solidFill>
                  <a:prstClr val="black"/>
                </a:solidFill>
              </a:rPr>
              <a:t>)</a:t>
            </a:r>
          </a:p>
          <a:p>
            <a:pPr marL="742950" lvl="1" indent="-285750">
              <a:spcBef>
                <a:spcPct val="20000"/>
              </a:spcBef>
            </a:pPr>
            <a:endParaRPr lang="en-US" sz="300" dirty="0" smtClean="0">
              <a:solidFill>
                <a:prstClr val="black"/>
              </a:solidFill>
            </a:endParaRPr>
          </a:p>
          <a:p>
            <a:pPr marL="742950" lvl="1" indent="-285750">
              <a:spcBef>
                <a:spcPct val="20000"/>
              </a:spcBef>
              <a:buFont typeface="Wingdings" pitchFamily="2" charset="2"/>
              <a:buChar char="q"/>
            </a:pPr>
            <a:r>
              <a:rPr lang="en-US" sz="2400" dirty="0" smtClean="0">
                <a:solidFill>
                  <a:prstClr val="black"/>
                </a:solidFill>
              </a:rPr>
              <a:t> </a:t>
            </a:r>
            <a:r>
              <a:rPr lang="en-US" sz="2400" b="1" dirty="0" smtClean="0">
                <a:solidFill>
                  <a:prstClr val="black"/>
                </a:solidFill>
              </a:rPr>
              <a:t>Output:</a:t>
            </a:r>
            <a:r>
              <a:rPr lang="en-US" sz="2400" dirty="0" smtClean="0">
                <a:solidFill>
                  <a:prstClr val="black"/>
                </a:solidFill>
              </a:rPr>
              <a:t> </a:t>
            </a:r>
            <a:r>
              <a:rPr lang="en-US" sz="2000" b="1" dirty="0" smtClean="0"/>
              <a:t>(V</a:t>
            </a:r>
            <a:r>
              <a:rPr lang="en-US" sz="2000" b="1" baseline="-25000" dirty="0" smtClean="0"/>
              <a:t>2</a:t>
            </a:r>
            <a:r>
              <a:rPr lang="en-US" sz="2000" dirty="0" smtClean="0"/>
              <a:t>, 0.25/3</a:t>
            </a:r>
            <a:r>
              <a:rPr lang="en-US" sz="2000" b="1" dirty="0" smtClean="0"/>
              <a:t>)</a:t>
            </a:r>
            <a:r>
              <a:rPr lang="en-US" sz="2000" dirty="0" smtClean="0"/>
              <a:t>, </a:t>
            </a:r>
            <a:r>
              <a:rPr lang="en-US" sz="2000" b="1" dirty="0" smtClean="0"/>
              <a:t>(V</a:t>
            </a:r>
            <a:r>
              <a:rPr lang="en-US" sz="2000" b="1" baseline="-25000" dirty="0" smtClean="0"/>
              <a:t>3</a:t>
            </a:r>
            <a:r>
              <a:rPr lang="en-US" sz="2000" dirty="0" smtClean="0"/>
              <a:t>, 0.25/3</a:t>
            </a:r>
            <a:r>
              <a:rPr lang="en-US" sz="2000" b="1" dirty="0" smtClean="0"/>
              <a:t>)</a:t>
            </a:r>
            <a:r>
              <a:rPr lang="en-US" sz="2000" dirty="0" smtClean="0"/>
              <a:t>, </a:t>
            </a:r>
            <a:r>
              <a:rPr lang="en-US" sz="2000" b="1" dirty="0" smtClean="0"/>
              <a:t>(V</a:t>
            </a:r>
            <a:r>
              <a:rPr lang="en-US" sz="2000" b="1" baseline="-25000" dirty="0" smtClean="0"/>
              <a:t>4</a:t>
            </a:r>
            <a:r>
              <a:rPr lang="en-US" sz="2000" dirty="0" smtClean="0"/>
              <a:t>, 0.25/3</a:t>
            </a:r>
            <a:r>
              <a:rPr lang="en-US" sz="2000" b="1" dirty="0" smtClean="0"/>
              <a:t>)</a:t>
            </a:r>
            <a:r>
              <a:rPr lang="en-US" sz="2000" dirty="0" smtClean="0"/>
              <a:t>, </a:t>
            </a:r>
          </a:p>
          <a:p>
            <a:pPr marL="742950" lvl="1" indent="-285750">
              <a:spcBef>
                <a:spcPct val="20000"/>
              </a:spcBef>
            </a:pPr>
            <a:r>
              <a:rPr lang="en-US" sz="2000" dirty="0" smtClean="0">
                <a:solidFill>
                  <a:prstClr val="black"/>
                </a:solidFill>
              </a:rPr>
              <a:t>       ……, </a:t>
            </a:r>
            <a:r>
              <a:rPr lang="en-US" sz="2000" b="1" dirty="0" smtClean="0">
                <a:solidFill>
                  <a:prstClr val="black"/>
                </a:solidFill>
              </a:rPr>
              <a:t>(V</a:t>
            </a:r>
            <a:r>
              <a:rPr lang="en-US" sz="2000" b="1" baseline="-25000" dirty="0" smtClean="0">
                <a:solidFill>
                  <a:prstClr val="black"/>
                </a:solidFill>
              </a:rPr>
              <a:t>1</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p>
          <a:p>
            <a:pPr marL="742950" lvl="1" indent="-285750">
              <a:spcBef>
                <a:spcPct val="20000"/>
              </a:spcBef>
            </a:pPr>
            <a:r>
              <a:rPr lang="en-US" sz="2000" b="1" dirty="0" smtClean="0">
                <a:solidFill>
                  <a:prstClr val="black"/>
                </a:solidFill>
              </a:rPr>
              <a:t>      </a:t>
            </a:r>
            <a:r>
              <a:rPr lang="en-US" sz="2000" b="1" dirty="0" smtClean="0"/>
              <a:t>(V</a:t>
            </a:r>
            <a:r>
              <a:rPr lang="en-US" sz="2000" b="1" baseline="-25000" dirty="0" smtClean="0"/>
              <a:t>1</a:t>
            </a:r>
            <a:r>
              <a:rPr lang="en-US" sz="2000" dirty="0" smtClean="0"/>
              <a:t>, [V</a:t>
            </a:r>
            <a:r>
              <a:rPr lang="en-US" sz="2000" baseline="-25000" dirty="0" smtClean="0"/>
              <a:t>2</a:t>
            </a:r>
            <a:r>
              <a:rPr lang="en-US" sz="2000" dirty="0" smtClean="0"/>
              <a:t>, V</a:t>
            </a:r>
            <a:r>
              <a:rPr lang="en-US" sz="2000" baseline="-25000" dirty="0" smtClean="0"/>
              <a:t>3</a:t>
            </a:r>
            <a:r>
              <a:rPr lang="en-US" sz="2000" dirty="0" smtClean="0"/>
              <a:t>, V</a:t>
            </a:r>
            <a:r>
              <a:rPr lang="en-US" sz="2000" baseline="-25000" dirty="0" smtClean="0"/>
              <a:t>4</a:t>
            </a:r>
            <a:r>
              <a:rPr lang="en-US" sz="2000" dirty="0" smtClean="0"/>
              <a:t>]</a:t>
            </a:r>
            <a:r>
              <a:rPr lang="en-US" sz="2000" b="1" dirty="0" smtClean="0"/>
              <a:t>)</a:t>
            </a:r>
            <a:r>
              <a:rPr lang="en-US" sz="2000" dirty="0" smtClean="0"/>
              <a:t>, </a:t>
            </a:r>
            <a:r>
              <a:rPr lang="en-US" sz="2000" b="1" dirty="0" smtClean="0">
                <a:solidFill>
                  <a:prstClr val="black"/>
                </a:solidFill>
              </a:rPr>
              <a:t>(V</a:t>
            </a:r>
            <a:r>
              <a:rPr lang="en-US" sz="2000" b="1" baseline="-25000" dirty="0" smtClean="0">
                <a:solidFill>
                  <a:prstClr val="black"/>
                </a:solidFill>
              </a:rPr>
              <a:t>2</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1</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4</a:t>
            </a:r>
            <a:r>
              <a:rPr lang="en-US" sz="2000" dirty="0" smtClean="0">
                <a:solidFill>
                  <a:prstClr val="black"/>
                </a:solidFill>
              </a:rPr>
              <a:t>, [V</a:t>
            </a:r>
            <a:r>
              <a:rPr lang="en-US" sz="2000"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a:t>
            </a:r>
            <a:r>
              <a:rPr lang="en-US" sz="2000" b="1" dirty="0" smtClean="0">
                <a:solidFill>
                  <a:prstClr val="black"/>
                </a:solidFill>
              </a:rPr>
              <a:t>)</a:t>
            </a:r>
            <a:endParaRPr lang="en-US" altLang="zh-CN" sz="2400" b="1" dirty="0" smtClean="0">
              <a:solidFill>
                <a:schemeClr val="tx1">
                  <a:lumMod val="95000"/>
                  <a:lumOff val="5000"/>
                </a:schemeClr>
              </a:solidFill>
              <a:latin typeface="Calibri" pitchFamily="34" charset="0"/>
            </a:endParaRPr>
          </a:p>
        </p:txBody>
      </p:sp>
      <p:sp>
        <p:nvSpPr>
          <p:cNvPr id="10" name="Oval 9"/>
          <p:cNvSpPr/>
          <p:nvPr/>
        </p:nvSpPr>
        <p:spPr>
          <a:xfrm>
            <a:off x="6477000" y="1402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14" name="Oval 13"/>
          <p:cNvSpPr/>
          <p:nvPr/>
        </p:nvSpPr>
        <p:spPr>
          <a:xfrm>
            <a:off x="6477000" y="2697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15" name="Oval 14"/>
          <p:cNvSpPr/>
          <p:nvPr/>
        </p:nvSpPr>
        <p:spPr>
          <a:xfrm>
            <a:off x="8001000" y="1402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16" name="Oval 15"/>
          <p:cNvSpPr/>
          <p:nvPr/>
        </p:nvSpPr>
        <p:spPr>
          <a:xfrm>
            <a:off x="8001000" y="2697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17" name="Freeform 16"/>
          <p:cNvSpPr/>
          <p:nvPr/>
        </p:nvSpPr>
        <p:spPr>
          <a:xfrm>
            <a:off x="6934199" y="11430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7144043" y="16517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820486" y="20175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115908" y="18627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7003366" y="19472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7059637" y="19753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7162800" y="3019864"/>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8382000" y="19940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4000" b="1" dirty="0" err="1" smtClean="0"/>
              <a:t>PageRank</a:t>
            </a:r>
            <a:r>
              <a:rPr lang="en-US" sz="4000" b="1" dirty="0" smtClean="0"/>
              <a:t> over MapReduce (One Iteration) </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1" name="Content Placeholder 2"/>
          <p:cNvSpPr txBox="1">
            <a:spLocks noChangeArrowheads="1"/>
          </p:cNvSpPr>
          <p:nvPr/>
        </p:nvSpPr>
        <p:spPr>
          <a:xfrm>
            <a:off x="292575" y="1253945"/>
            <a:ext cx="85466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Map</a:t>
            </a:r>
          </a:p>
          <a:p>
            <a:pPr marL="742950" lvl="1" indent="-285750">
              <a:spcBef>
                <a:spcPct val="20000"/>
              </a:spcBef>
              <a:buFont typeface="Wingdings" pitchFamily="2" charset="2"/>
              <a:buChar char="q"/>
            </a:pPr>
            <a:r>
              <a:rPr lang="en-US" sz="2400" dirty="0" smtClean="0">
                <a:solidFill>
                  <a:prstClr val="black"/>
                </a:solidFill>
              </a:rPr>
              <a:t> </a:t>
            </a:r>
            <a:r>
              <a:rPr lang="en-US" sz="2400" b="1" dirty="0" smtClean="0">
                <a:solidFill>
                  <a:prstClr val="black"/>
                </a:solidFill>
              </a:rPr>
              <a:t>Input:</a:t>
            </a:r>
            <a:r>
              <a:rPr lang="en-US" sz="2400" dirty="0" smtClean="0">
                <a:solidFill>
                  <a:prstClr val="black"/>
                </a:solidFill>
              </a:rPr>
              <a:t>  </a:t>
            </a:r>
            <a:r>
              <a:rPr lang="en-US" sz="2000" b="1" dirty="0" smtClean="0">
                <a:solidFill>
                  <a:srgbClr val="FF0000"/>
                </a:solidFill>
              </a:rPr>
              <a:t>(V</a:t>
            </a:r>
            <a:r>
              <a:rPr lang="en-US" sz="2000" b="1" baseline="-25000" dirty="0" smtClean="0">
                <a:solidFill>
                  <a:srgbClr val="FF0000"/>
                </a:solidFill>
              </a:rPr>
              <a:t>1</a:t>
            </a:r>
            <a:r>
              <a:rPr lang="en-US" sz="2000" dirty="0" smtClean="0">
                <a:solidFill>
                  <a:srgbClr val="FF0000"/>
                </a:solidFill>
              </a:rPr>
              <a:t>, [0.25, V</a:t>
            </a:r>
            <a:r>
              <a:rPr lang="en-US" sz="2000" baseline="-25000" dirty="0" smtClean="0">
                <a:solidFill>
                  <a:srgbClr val="FF0000"/>
                </a:solidFill>
              </a:rPr>
              <a:t>2</a:t>
            </a:r>
            <a:r>
              <a:rPr lang="en-US" sz="2000" dirty="0" smtClean="0">
                <a:solidFill>
                  <a:srgbClr val="FF0000"/>
                </a:solidFill>
              </a:rPr>
              <a:t>, V</a:t>
            </a:r>
            <a:r>
              <a:rPr lang="en-US" sz="2000" baseline="-25000" dirty="0" smtClean="0">
                <a:solidFill>
                  <a:srgbClr val="FF0000"/>
                </a:solidFill>
              </a:rPr>
              <a:t>3</a:t>
            </a:r>
            <a:r>
              <a:rPr lang="en-US" sz="2000" dirty="0" smtClean="0">
                <a:solidFill>
                  <a:srgbClr val="FF0000"/>
                </a:solidFill>
              </a:rPr>
              <a:t>, V</a:t>
            </a:r>
            <a:r>
              <a:rPr lang="en-US" sz="2000" baseline="-25000" dirty="0" smtClean="0">
                <a:solidFill>
                  <a:srgbClr val="FF0000"/>
                </a:solidFill>
              </a:rPr>
              <a:t>4</a:t>
            </a:r>
            <a:r>
              <a:rPr lang="en-US" sz="2000" dirty="0" smtClean="0">
                <a:solidFill>
                  <a:srgbClr val="FF0000"/>
                </a:solidFill>
              </a:rPr>
              <a:t>]</a:t>
            </a:r>
            <a:r>
              <a:rPr lang="en-US" sz="2000" b="1" dirty="0" smtClean="0">
                <a:solidFill>
                  <a:srgbClr val="FF0000"/>
                </a:solidFill>
              </a:rPr>
              <a:t>)</a:t>
            </a:r>
            <a:r>
              <a:rPr lang="en-US" sz="2000" dirty="0" smtClean="0">
                <a:solidFill>
                  <a:prstClr val="black"/>
                </a:solidFill>
              </a:rPr>
              <a:t>; </a:t>
            </a:r>
          </a:p>
          <a:p>
            <a:pPr marL="742950" lvl="1" indent="-285750">
              <a:spcBef>
                <a:spcPct val="20000"/>
              </a:spcBef>
            </a:pPr>
            <a:r>
              <a:rPr lang="en-US" sz="2000" b="1" dirty="0" smtClean="0">
                <a:solidFill>
                  <a:prstClr val="black"/>
                </a:solidFill>
              </a:rPr>
              <a:t>      (V</a:t>
            </a:r>
            <a:r>
              <a:rPr lang="en-US" sz="2000" b="1" baseline="-25000" dirty="0" smtClean="0">
                <a:solidFill>
                  <a:prstClr val="black"/>
                </a:solidFill>
              </a:rPr>
              <a:t>2</a:t>
            </a:r>
            <a:r>
              <a:rPr lang="en-US" sz="2000" dirty="0" smtClean="0">
                <a:solidFill>
                  <a:prstClr val="black"/>
                </a:solidFill>
              </a:rPr>
              <a:t>, [0.25,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[0.25, V</a:t>
            </a:r>
            <a:r>
              <a:rPr lang="en-US" sz="2000" baseline="-25000" dirty="0" smtClean="0">
                <a:solidFill>
                  <a:prstClr val="black"/>
                </a:solidFill>
              </a:rPr>
              <a:t>1</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p>
          <a:p>
            <a:pPr marL="742950" lvl="1" indent="-285750">
              <a:spcBef>
                <a:spcPct val="20000"/>
              </a:spcBef>
            </a:pPr>
            <a:r>
              <a:rPr lang="en-US" sz="2000" b="1" dirty="0" smtClean="0">
                <a:solidFill>
                  <a:prstClr val="black"/>
                </a:solidFill>
              </a:rPr>
              <a:t>      (V</a:t>
            </a:r>
            <a:r>
              <a:rPr lang="en-US" sz="2000" b="1" baseline="-25000" dirty="0" smtClean="0">
                <a:solidFill>
                  <a:prstClr val="black"/>
                </a:solidFill>
              </a:rPr>
              <a:t>4</a:t>
            </a:r>
            <a:r>
              <a:rPr lang="en-US" sz="2000" dirty="0" smtClean="0">
                <a:solidFill>
                  <a:prstClr val="black"/>
                </a:solidFill>
              </a:rPr>
              <a:t>,[0.25, V</a:t>
            </a:r>
            <a:r>
              <a:rPr lang="en-US" sz="2000"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a:t>
            </a:r>
            <a:r>
              <a:rPr lang="en-US" sz="2000" b="1" dirty="0" smtClean="0">
                <a:solidFill>
                  <a:prstClr val="black"/>
                </a:solidFill>
              </a:rPr>
              <a:t>)</a:t>
            </a:r>
          </a:p>
          <a:p>
            <a:pPr marL="742950" lvl="1" indent="-285750">
              <a:spcBef>
                <a:spcPct val="20000"/>
              </a:spcBef>
            </a:pPr>
            <a:endParaRPr lang="en-US" sz="300" dirty="0" smtClean="0">
              <a:solidFill>
                <a:prstClr val="black"/>
              </a:solidFill>
            </a:endParaRPr>
          </a:p>
          <a:p>
            <a:pPr marL="742950" lvl="1" indent="-285750">
              <a:spcBef>
                <a:spcPct val="20000"/>
              </a:spcBef>
              <a:buFont typeface="Wingdings" pitchFamily="2" charset="2"/>
              <a:buChar char="q"/>
            </a:pPr>
            <a:r>
              <a:rPr lang="en-US" sz="2400" dirty="0" smtClean="0">
                <a:solidFill>
                  <a:prstClr val="black"/>
                </a:solidFill>
              </a:rPr>
              <a:t> </a:t>
            </a:r>
            <a:r>
              <a:rPr lang="en-US" sz="2400" b="1" dirty="0" smtClean="0">
                <a:solidFill>
                  <a:prstClr val="black"/>
                </a:solidFill>
              </a:rPr>
              <a:t>Output:</a:t>
            </a:r>
            <a:r>
              <a:rPr lang="en-US" sz="2400" dirty="0" smtClean="0">
                <a:solidFill>
                  <a:prstClr val="black"/>
                </a:solidFill>
              </a:rPr>
              <a:t> </a:t>
            </a:r>
            <a:r>
              <a:rPr lang="en-US" sz="2000" b="1" dirty="0" smtClean="0">
                <a:solidFill>
                  <a:srgbClr val="FF0000"/>
                </a:solidFill>
              </a:rPr>
              <a:t>(V</a:t>
            </a:r>
            <a:r>
              <a:rPr lang="en-US" sz="2000" b="1" baseline="-25000" dirty="0" smtClean="0">
                <a:solidFill>
                  <a:srgbClr val="FF0000"/>
                </a:solidFill>
              </a:rPr>
              <a:t>2</a:t>
            </a:r>
            <a:r>
              <a:rPr lang="en-US" sz="2000" dirty="0" smtClean="0">
                <a:solidFill>
                  <a:srgbClr val="FF0000"/>
                </a:solidFill>
              </a:rPr>
              <a:t>, 0.25/3</a:t>
            </a:r>
            <a:r>
              <a:rPr lang="en-US" sz="2000" b="1" dirty="0" smtClean="0">
                <a:solidFill>
                  <a:srgbClr val="FF0000"/>
                </a:solidFill>
              </a:rPr>
              <a:t>)</a:t>
            </a:r>
            <a:r>
              <a:rPr lang="en-US" sz="2000" dirty="0" smtClean="0">
                <a:solidFill>
                  <a:srgbClr val="FF0000"/>
                </a:solidFill>
              </a:rPr>
              <a:t>, </a:t>
            </a:r>
            <a:r>
              <a:rPr lang="en-US" sz="2000" b="1" dirty="0" smtClean="0">
                <a:solidFill>
                  <a:srgbClr val="FF0000"/>
                </a:solidFill>
              </a:rPr>
              <a:t>(V</a:t>
            </a:r>
            <a:r>
              <a:rPr lang="en-US" sz="2000" b="1" baseline="-25000" dirty="0" smtClean="0">
                <a:solidFill>
                  <a:srgbClr val="FF0000"/>
                </a:solidFill>
              </a:rPr>
              <a:t>3</a:t>
            </a:r>
            <a:r>
              <a:rPr lang="en-US" sz="2000" dirty="0" smtClean="0">
                <a:solidFill>
                  <a:srgbClr val="FF0000"/>
                </a:solidFill>
              </a:rPr>
              <a:t>, 0.25/3</a:t>
            </a:r>
            <a:r>
              <a:rPr lang="en-US" sz="2000" b="1" dirty="0" smtClean="0">
                <a:solidFill>
                  <a:srgbClr val="FF0000"/>
                </a:solidFill>
              </a:rPr>
              <a:t>)</a:t>
            </a:r>
            <a:r>
              <a:rPr lang="en-US" sz="2000" dirty="0" smtClean="0">
                <a:solidFill>
                  <a:srgbClr val="FF0000"/>
                </a:solidFill>
              </a:rPr>
              <a:t>, </a:t>
            </a:r>
            <a:r>
              <a:rPr lang="en-US" sz="2000" b="1" dirty="0" smtClean="0">
                <a:solidFill>
                  <a:srgbClr val="FF0000"/>
                </a:solidFill>
              </a:rPr>
              <a:t>(V</a:t>
            </a:r>
            <a:r>
              <a:rPr lang="en-US" sz="2000" b="1" baseline="-25000" dirty="0" smtClean="0">
                <a:solidFill>
                  <a:srgbClr val="FF0000"/>
                </a:solidFill>
              </a:rPr>
              <a:t>4</a:t>
            </a:r>
            <a:r>
              <a:rPr lang="en-US" sz="2000" dirty="0" smtClean="0">
                <a:solidFill>
                  <a:srgbClr val="FF0000"/>
                </a:solidFill>
              </a:rPr>
              <a:t>, 0.25/3</a:t>
            </a:r>
            <a:r>
              <a:rPr lang="en-US" sz="2000" b="1" dirty="0" smtClean="0">
                <a:solidFill>
                  <a:srgbClr val="FF0000"/>
                </a:solidFill>
              </a:rPr>
              <a:t>)</a:t>
            </a:r>
            <a:r>
              <a:rPr lang="en-US" sz="2000" dirty="0" smtClean="0">
                <a:solidFill>
                  <a:srgbClr val="FF0000"/>
                </a:solidFill>
              </a:rPr>
              <a:t>, </a:t>
            </a:r>
          </a:p>
          <a:p>
            <a:pPr marL="742950" lvl="1" indent="-285750">
              <a:spcBef>
                <a:spcPct val="20000"/>
              </a:spcBef>
            </a:pPr>
            <a:r>
              <a:rPr lang="en-US" sz="2000" dirty="0" smtClean="0">
                <a:solidFill>
                  <a:prstClr val="black"/>
                </a:solidFill>
              </a:rPr>
              <a:t>       ……, </a:t>
            </a:r>
            <a:r>
              <a:rPr lang="en-US" sz="2000" b="1" dirty="0" smtClean="0">
                <a:solidFill>
                  <a:prstClr val="black"/>
                </a:solidFill>
              </a:rPr>
              <a:t>(V</a:t>
            </a:r>
            <a:r>
              <a:rPr lang="en-US" sz="2000" b="1" baseline="-25000" dirty="0" smtClean="0">
                <a:solidFill>
                  <a:prstClr val="black"/>
                </a:solidFill>
              </a:rPr>
              <a:t>1</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p>
          <a:p>
            <a:pPr marL="742950" lvl="1" indent="-285750">
              <a:spcBef>
                <a:spcPct val="20000"/>
              </a:spcBef>
            </a:pPr>
            <a:r>
              <a:rPr lang="en-US" sz="2000" b="1" dirty="0" smtClean="0">
                <a:solidFill>
                  <a:prstClr val="black"/>
                </a:solidFill>
              </a:rPr>
              <a:t>      </a:t>
            </a:r>
            <a:r>
              <a:rPr lang="en-US" sz="2000" b="1" dirty="0" smtClean="0">
                <a:solidFill>
                  <a:srgbClr val="FF0000"/>
                </a:solidFill>
              </a:rPr>
              <a:t>(V</a:t>
            </a:r>
            <a:r>
              <a:rPr lang="en-US" sz="2000" b="1" baseline="-25000" dirty="0" smtClean="0">
                <a:solidFill>
                  <a:srgbClr val="FF0000"/>
                </a:solidFill>
              </a:rPr>
              <a:t>1</a:t>
            </a:r>
            <a:r>
              <a:rPr lang="en-US" sz="2000" dirty="0" smtClean="0">
                <a:solidFill>
                  <a:srgbClr val="FF0000"/>
                </a:solidFill>
              </a:rPr>
              <a:t>, [V</a:t>
            </a:r>
            <a:r>
              <a:rPr lang="en-US" sz="2000" baseline="-25000" dirty="0" smtClean="0">
                <a:solidFill>
                  <a:srgbClr val="FF0000"/>
                </a:solidFill>
              </a:rPr>
              <a:t>2</a:t>
            </a:r>
            <a:r>
              <a:rPr lang="en-US" sz="2000" dirty="0" smtClean="0">
                <a:solidFill>
                  <a:srgbClr val="FF0000"/>
                </a:solidFill>
              </a:rPr>
              <a:t>, V</a:t>
            </a:r>
            <a:r>
              <a:rPr lang="en-US" sz="2000" baseline="-25000" dirty="0" smtClean="0">
                <a:solidFill>
                  <a:srgbClr val="FF0000"/>
                </a:solidFill>
              </a:rPr>
              <a:t>3</a:t>
            </a:r>
            <a:r>
              <a:rPr lang="en-US" sz="2000" dirty="0" smtClean="0">
                <a:solidFill>
                  <a:srgbClr val="FF0000"/>
                </a:solidFill>
              </a:rPr>
              <a:t>, V</a:t>
            </a:r>
            <a:r>
              <a:rPr lang="en-US" sz="2000" baseline="-25000" dirty="0" smtClean="0">
                <a:solidFill>
                  <a:srgbClr val="FF0000"/>
                </a:solidFill>
              </a:rPr>
              <a:t>4</a:t>
            </a:r>
            <a:r>
              <a:rPr lang="en-US" sz="2000" dirty="0" smtClean="0">
                <a:solidFill>
                  <a:srgbClr val="FF0000"/>
                </a:solidFill>
              </a:rPr>
              <a:t>]</a:t>
            </a:r>
            <a:r>
              <a:rPr lang="en-US" sz="2000" b="1" dirty="0" smtClean="0">
                <a:solidFill>
                  <a:srgbClr val="FF0000"/>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2</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1</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4</a:t>
            </a:r>
            <a:r>
              <a:rPr lang="en-US" sz="2000" dirty="0" smtClean="0">
                <a:solidFill>
                  <a:prstClr val="black"/>
                </a:solidFill>
              </a:rPr>
              <a:t>, [V</a:t>
            </a:r>
            <a:r>
              <a:rPr lang="en-US" sz="2000"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a:t>
            </a:r>
            <a:r>
              <a:rPr lang="en-US" sz="2000" b="1" dirty="0" smtClean="0">
                <a:solidFill>
                  <a:prstClr val="black"/>
                </a:solidFill>
              </a:rPr>
              <a:t>)</a:t>
            </a:r>
            <a:endParaRPr lang="en-US" altLang="zh-CN" sz="2400" b="1" dirty="0" smtClean="0">
              <a:solidFill>
                <a:schemeClr val="tx1">
                  <a:lumMod val="95000"/>
                  <a:lumOff val="5000"/>
                </a:schemeClr>
              </a:solidFill>
              <a:latin typeface="Calibri" pitchFamily="34" charset="0"/>
            </a:endParaRPr>
          </a:p>
        </p:txBody>
      </p:sp>
      <p:sp>
        <p:nvSpPr>
          <p:cNvPr id="10" name="Oval 9"/>
          <p:cNvSpPr/>
          <p:nvPr/>
        </p:nvSpPr>
        <p:spPr>
          <a:xfrm>
            <a:off x="6477000" y="1402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14" name="Oval 13"/>
          <p:cNvSpPr/>
          <p:nvPr/>
        </p:nvSpPr>
        <p:spPr>
          <a:xfrm>
            <a:off x="6477000" y="2697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15" name="Oval 14"/>
          <p:cNvSpPr/>
          <p:nvPr/>
        </p:nvSpPr>
        <p:spPr>
          <a:xfrm>
            <a:off x="8001000" y="1402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16" name="Oval 15"/>
          <p:cNvSpPr/>
          <p:nvPr/>
        </p:nvSpPr>
        <p:spPr>
          <a:xfrm>
            <a:off x="8001000" y="2697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17" name="Freeform 16"/>
          <p:cNvSpPr/>
          <p:nvPr/>
        </p:nvSpPr>
        <p:spPr>
          <a:xfrm>
            <a:off x="6934199" y="11430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7144043" y="16517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820486" y="20175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115908" y="18627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7003366" y="19472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7059637" y="19753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7162800" y="3019864"/>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8382000" y="19940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4000" b="1" dirty="0" err="1" smtClean="0"/>
              <a:t>PageRank</a:t>
            </a:r>
            <a:r>
              <a:rPr lang="en-US" sz="4000" b="1" dirty="0" smtClean="0"/>
              <a:t> over MapReduce (One Iteration) </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1" name="Content Placeholder 2"/>
          <p:cNvSpPr txBox="1">
            <a:spLocks noChangeArrowheads="1"/>
          </p:cNvSpPr>
          <p:nvPr/>
        </p:nvSpPr>
        <p:spPr>
          <a:xfrm>
            <a:off x="292575" y="1253945"/>
            <a:ext cx="85466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Map</a:t>
            </a:r>
          </a:p>
          <a:p>
            <a:pPr marL="742950" lvl="1" indent="-285750">
              <a:spcBef>
                <a:spcPct val="20000"/>
              </a:spcBef>
              <a:buFont typeface="Wingdings" pitchFamily="2" charset="2"/>
              <a:buChar char="q"/>
            </a:pPr>
            <a:r>
              <a:rPr lang="en-US" sz="2400" dirty="0" smtClean="0">
                <a:solidFill>
                  <a:prstClr val="black"/>
                </a:solidFill>
              </a:rPr>
              <a:t> </a:t>
            </a:r>
            <a:r>
              <a:rPr lang="en-US" sz="2400" b="1" dirty="0" smtClean="0">
                <a:solidFill>
                  <a:prstClr val="black"/>
                </a:solidFill>
              </a:rPr>
              <a:t>Input:</a:t>
            </a:r>
            <a:r>
              <a:rPr lang="en-US" sz="2400" dirty="0" smtClean="0">
                <a:solidFill>
                  <a:prstClr val="black"/>
                </a:solidFill>
              </a:rPr>
              <a:t>  </a:t>
            </a:r>
            <a:r>
              <a:rPr lang="en-US" sz="2000" b="1" dirty="0" smtClean="0">
                <a:solidFill>
                  <a:srgbClr val="FF0000"/>
                </a:solidFill>
              </a:rPr>
              <a:t>(V</a:t>
            </a:r>
            <a:r>
              <a:rPr lang="en-US" sz="2000" b="1" baseline="-25000" dirty="0" smtClean="0">
                <a:solidFill>
                  <a:srgbClr val="FF0000"/>
                </a:solidFill>
              </a:rPr>
              <a:t>1</a:t>
            </a:r>
            <a:r>
              <a:rPr lang="en-US" sz="2000" dirty="0" smtClean="0">
                <a:solidFill>
                  <a:srgbClr val="FF0000"/>
                </a:solidFill>
              </a:rPr>
              <a:t>, [0.25, V</a:t>
            </a:r>
            <a:r>
              <a:rPr lang="en-US" sz="2000" baseline="-25000" dirty="0" smtClean="0">
                <a:solidFill>
                  <a:srgbClr val="FF0000"/>
                </a:solidFill>
              </a:rPr>
              <a:t>2</a:t>
            </a:r>
            <a:r>
              <a:rPr lang="en-US" sz="2000" dirty="0" smtClean="0">
                <a:solidFill>
                  <a:srgbClr val="FF0000"/>
                </a:solidFill>
              </a:rPr>
              <a:t>, V</a:t>
            </a:r>
            <a:r>
              <a:rPr lang="en-US" sz="2000" baseline="-25000" dirty="0" smtClean="0">
                <a:solidFill>
                  <a:srgbClr val="FF0000"/>
                </a:solidFill>
              </a:rPr>
              <a:t>3</a:t>
            </a:r>
            <a:r>
              <a:rPr lang="en-US" sz="2000" dirty="0" smtClean="0">
                <a:solidFill>
                  <a:srgbClr val="FF0000"/>
                </a:solidFill>
              </a:rPr>
              <a:t>, V</a:t>
            </a:r>
            <a:r>
              <a:rPr lang="en-US" sz="2000" baseline="-25000" dirty="0" smtClean="0">
                <a:solidFill>
                  <a:srgbClr val="FF0000"/>
                </a:solidFill>
              </a:rPr>
              <a:t>4</a:t>
            </a:r>
            <a:r>
              <a:rPr lang="en-US" sz="2000" dirty="0" smtClean="0">
                <a:solidFill>
                  <a:srgbClr val="FF0000"/>
                </a:solidFill>
              </a:rPr>
              <a:t>]</a:t>
            </a:r>
            <a:r>
              <a:rPr lang="en-US" sz="2000" b="1" dirty="0" smtClean="0">
                <a:solidFill>
                  <a:srgbClr val="FF0000"/>
                </a:solidFill>
              </a:rPr>
              <a:t>)</a:t>
            </a:r>
            <a:r>
              <a:rPr lang="en-US" sz="2000" dirty="0" smtClean="0">
                <a:solidFill>
                  <a:srgbClr val="FF0000"/>
                </a:solidFill>
              </a:rPr>
              <a:t>; </a:t>
            </a:r>
          </a:p>
          <a:p>
            <a:pPr marL="742950" lvl="1" indent="-285750">
              <a:spcBef>
                <a:spcPct val="20000"/>
              </a:spcBef>
            </a:pPr>
            <a:r>
              <a:rPr lang="en-US" sz="2000" b="1" dirty="0" smtClean="0">
                <a:solidFill>
                  <a:prstClr val="black"/>
                </a:solidFill>
              </a:rPr>
              <a:t>      (V</a:t>
            </a:r>
            <a:r>
              <a:rPr lang="en-US" sz="2000" b="1" baseline="-25000" dirty="0" smtClean="0">
                <a:solidFill>
                  <a:prstClr val="black"/>
                </a:solidFill>
              </a:rPr>
              <a:t>2</a:t>
            </a:r>
            <a:r>
              <a:rPr lang="en-US" sz="2000" dirty="0" smtClean="0">
                <a:solidFill>
                  <a:prstClr val="black"/>
                </a:solidFill>
              </a:rPr>
              <a:t>, [0.25,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[0.25, V</a:t>
            </a:r>
            <a:r>
              <a:rPr lang="en-US" sz="2000" baseline="-25000" dirty="0" smtClean="0">
                <a:solidFill>
                  <a:prstClr val="black"/>
                </a:solidFill>
              </a:rPr>
              <a:t>1</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p>
          <a:p>
            <a:pPr marL="742950" lvl="1" indent="-285750">
              <a:spcBef>
                <a:spcPct val="20000"/>
              </a:spcBef>
            </a:pP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4</a:t>
            </a:r>
            <a:r>
              <a:rPr lang="en-US" sz="2000" dirty="0" smtClean="0">
                <a:solidFill>
                  <a:prstClr val="black"/>
                </a:solidFill>
              </a:rPr>
              <a:t>,[0.25, V</a:t>
            </a:r>
            <a:r>
              <a:rPr lang="en-US" sz="2000"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a:t>
            </a:r>
            <a:r>
              <a:rPr lang="en-US" sz="2000" b="1" dirty="0" smtClean="0">
                <a:solidFill>
                  <a:prstClr val="black"/>
                </a:solidFill>
              </a:rPr>
              <a:t>)</a:t>
            </a:r>
          </a:p>
          <a:p>
            <a:pPr marL="742950" lvl="1" indent="-285750">
              <a:spcBef>
                <a:spcPct val="20000"/>
              </a:spcBef>
            </a:pPr>
            <a:endParaRPr lang="en-US" sz="300" dirty="0" smtClean="0">
              <a:solidFill>
                <a:prstClr val="black"/>
              </a:solidFill>
            </a:endParaRPr>
          </a:p>
          <a:p>
            <a:pPr marL="742950" lvl="1" indent="-285750">
              <a:spcBef>
                <a:spcPct val="20000"/>
              </a:spcBef>
              <a:buFont typeface="Wingdings" pitchFamily="2" charset="2"/>
              <a:buChar char="q"/>
            </a:pPr>
            <a:r>
              <a:rPr lang="en-US" sz="2400" dirty="0" smtClean="0">
                <a:solidFill>
                  <a:prstClr val="black"/>
                </a:solidFill>
              </a:rPr>
              <a:t> </a:t>
            </a:r>
            <a:r>
              <a:rPr lang="en-US" sz="2400" b="1" dirty="0" smtClean="0">
                <a:solidFill>
                  <a:prstClr val="black"/>
                </a:solidFill>
              </a:rPr>
              <a:t>Output:</a:t>
            </a:r>
            <a:r>
              <a:rPr lang="en-US" sz="2400" dirty="0" smtClean="0">
                <a:solidFill>
                  <a:prstClr val="black"/>
                </a:solidFill>
              </a:rPr>
              <a:t> </a:t>
            </a:r>
            <a:r>
              <a:rPr lang="en-US" sz="2000" b="1" dirty="0" smtClean="0">
                <a:solidFill>
                  <a:srgbClr val="FF0000"/>
                </a:solidFill>
              </a:rPr>
              <a:t>(V</a:t>
            </a:r>
            <a:r>
              <a:rPr lang="en-US" sz="2000" b="1" baseline="-25000" dirty="0" smtClean="0">
                <a:solidFill>
                  <a:srgbClr val="FF0000"/>
                </a:solidFill>
              </a:rPr>
              <a:t>2</a:t>
            </a:r>
            <a:r>
              <a:rPr lang="en-US" sz="2000" dirty="0" smtClean="0">
                <a:solidFill>
                  <a:srgbClr val="FF0000"/>
                </a:solidFill>
              </a:rPr>
              <a:t>, 0.25/3</a:t>
            </a:r>
            <a:r>
              <a:rPr lang="en-US" sz="2000" b="1" dirty="0" smtClean="0">
                <a:solidFill>
                  <a:srgbClr val="FF0000"/>
                </a:solidFill>
              </a:rPr>
              <a:t>)</a:t>
            </a:r>
            <a:r>
              <a:rPr lang="en-US" sz="2000" dirty="0" smtClean="0">
                <a:solidFill>
                  <a:srgbClr val="FF0000"/>
                </a:solidFill>
              </a:rPr>
              <a:t>, </a:t>
            </a:r>
            <a:r>
              <a:rPr lang="en-US" sz="2000" b="1" dirty="0" smtClean="0">
                <a:solidFill>
                  <a:srgbClr val="FF0000"/>
                </a:solidFill>
              </a:rPr>
              <a:t>(V</a:t>
            </a:r>
            <a:r>
              <a:rPr lang="en-US" sz="2000" b="1" baseline="-25000" dirty="0" smtClean="0">
                <a:solidFill>
                  <a:srgbClr val="FF0000"/>
                </a:solidFill>
              </a:rPr>
              <a:t>3</a:t>
            </a:r>
            <a:r>
              <a:rPr lang="en-US" sz="2000" dirty="0" smtClean="0">
                <a:solidFill>
                  <a:srgbClr val="FF0000"/>
                </a:solidFill>
              </a:rPr>
              <a:t>, 0.25/3</a:t>
            </a:r>
            <a:r>
              <a:rPr lang="en-US" sz="2000" b="1" dirty="0" smtClean="0">
                <a:solidFill>
                  <a:srgbClr val="FF0000"/>
                </a:solidFill>
              </a:rPr>
              <a:t>)</a:t>
            </a:r>
            <a:r>
              <a:rPr lang="en-US" sz="2000" dirty="0" smtClean="0">
                <a:solidFill>
                  <a:srgbClr val="FF0000"/>
                </a:solidFill>
              </a:rPr>
              <a:t>, </a:t>
            </a:r>
            <a:r>
              <a:rPr lang="en-US" sz="2000" b="1" dirty="0" smtClean="0">
                <a:solidFill>
                  <a:srgbClr val="FF0000"/>
                </a:solidFill>
              </a:rPr>
              <a:t>(V</a:t>
            </a:r>
            <a:r>
              <a:rPr lang="en-US" sz="2000" b="1" baseline="-25000" dirty="0" smtClean="0">
                <a:solidFill>
                  <a:srgbClr val="FF0000"/>
                </a:solidFill>
              </a:rPr>
              <a:t>4</a:t>
            </a:r>
            <a:r>
              <a:rPr lang="en-US" sz="2000" dirty="0" smtClean="0">
                <a:solidFill>
                  <a:srgbClr val="FF0000"/>
                </a:solidFill>
              </a:rPr>
              <a:t>, 0.25/3</a:t>
            </a:r>
            <a:r>
              <a:rPr lang="en-US" sz="2000" b="1" dirty="0" smtClean="0">
                <a:solidFill>
                  <a:srgbClr val="FF0000"/>
                </a:solidFill>
              </a:rPr>
              <a:t>)</a:t>
            </a:r>
            <a:r>
              <a:rPr lang="en-US" sz="2000" dirty="0" smtClean="0">
                <a:solidFill>
                  <a:srgbClr val="FF0000"/>
                </a:solidFill>
              </a:rPr>
              <a:t>, </a:t>
            </a:r>
          </a:p>
          <a:p>
            <a:pPr marL="742950" lvl="1" indent="-285750">
              <a:spcBef>
                <a:spcPct val="20000"/>
              </a:spcBef>
            </a:pPr>
            <a:r>
              <a:rPr lang="en-US" sz="2000" dirty="0" smtClean="0">
                <a:solidFill>
                  <a:prstClr val="black"/>
                </a:solidFill>
              </a:rPr>
              <a:t>       ……, </a:t>
            </a:r>
            <a:r>
              <a:rPr lang="en-US" sz="2000" b="1" dirty="0" smtClean="0">
                <a:solidFill>
                  <a:prstClr val="black"/>
                </a:solidFill>
              </a:rPr>
              <a:t>(V</a:t>
            </a:r>
            <a:r>
              <a:rPr lang="en-US" sz="2000" b="1" baseline="-25000" dirty="0" smtClean="0">
                <a:solidFill>
                  <a:prstClr val="black"/>
                </a:solidFill>
              </a:rPr>
              <a:t>1</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p>
          <a:p>
            <a:pPr marL="742950" lvl="1" indent="-285750">
              <a:spcBef>
                <a:spcPct val="20000"/>
              </a:spcBef>
            </a:pPr>
            <a:r>
              <a:rPr lang="en-US" sz="2000" b="1" dirty="0" smtClean="0">
                <a:solidFill>
                  <a:prstClr val="black"/>
                </a:solidFill>
              </a:rPr>
              <a:t>      </a:t>
            </a:r>
            <a:r>
              <a:rPr lang="en-US" sz="2000" b="1" dirty="0" smtClean="0">
                <a:solidFill>
                  <a:srgbClr val="FF0000"/>
                </a:solidFill>
              </a:rPr>
              <a:t>(V</a:t>
            </a:r>
            <a:r>
              <a:rPr lang="en-US" sz="2000" b="1" baseline="-25000" dirty="0" smtClean="0">
                <a:solidFill>
                  <a:srgbClr val="FF0000"/>
                </a:solidFill>
              </a:rPr>
              <a:t>1</a:t>
            </a:r>
            <a:r>
              <a:rPr lang="en-US" sz="2000" dirty="0" smtClean="0">
                <a:solidFill>
                  <a:srgbClr val="FF0000"/>
                </a:solidFill>
              </a:rPr>
              <a:t>, [V</a:t>
            </a:r>
            <a:r>
              <a:rPr lang="en-US" sz="2000" baseline="-25000" dirty="0" smtClean="0">
                <a:solidFill>
                  <a:srgbClr val="FF0000"/>
                </a:solidFill>
              </a:rPr>
              <a:t>2</a:t>
            </a:r>
            <a:r>
              <a:rPr lang="en-US" sz="2000" dirty="0" smtClean="0">
                <a:solidFill>
                  <a:srgbClr val="FF0000"/>
                </a:solidFill>
              </a:rPr>
              <a:t>, V</a:t>
            </a:r>
            <a:r>
              <a:rPr lang="en-US" sz="2000" baseline="-25000" dirty="0" smtClean="0">
                <a:solidFill>
                  <a:srgbClr val="FF0000"/>
                </a:solidFill>
              </a:rPr>
              <a:t>3</a:t>
            </a:r>
            <a:r>
              <a:rPr lang="en-US" sz="2000" dirty="0" smtClean="0">
                <a:solidFill>
                  <a:srgbClr val="FF0000"/>
                </a:solidFill>
              </a:rPr>
              <a:t>, V</a:t>
            </a:r>
            <a:r>
              <a:rPr lang="en-US" sz="2000" baseline="-25000" dirty="0" smtClean="0">
                <a:solidFill>
                  <a:srgbClr val="FF0000"/>
                </a:solidFill>
              </a:rPr>
              <a:t>4</a:t>
            </a:r>
            <a:r>
              <a:rPr lang="en-US" sz="2000" dirty="0" smtClean="0">
                <a:solidFill>
                  <a:srgbClr val="FF0000"/>
                </a:solidFill>
              </a:rPr>
              <a:t>]</a:t>
            </a:r>
            <a:r>
              <a:rPr lang="en-US" sz="2000" b="1" dirty="0" smtClean="0">
                <a:solidFill>
                  <a:srgbClr val="FF0000"/>
                </a:solidFill>
              </a:rPr>
              <a:t>)</a:t>
            </a:r>
            <a:r>
              <a:rPr lang="en-US" sz="2000" dirty="0" smtClean="0">
                <a:solidFill>
                  <a:srgbClr val="FF0000"/>
                </a:solidFill>
              </a:rPr>
              <a:t>, </a:t>
            </a:r>
            <a:r>
              <a:rPr lang="en-US" sz="2000" b="1" dirty="0" smtClean="0">
                <a:solidFill>
                  <a:prstClr val="black"/>
                </a:solidFill>
              </a:rPr>
              <a:t>(V</a:t>
            </a:r>
            <a:r>
              <a:rPr lang="en-US" sz="2000" b="1" baseline="-25000" dirty="0" smtClean="0">
                <a:solidFill>
                  <a:prstClr val="black"/>
                </a:solidFill>
              </a:rPr>
              <a:t>2</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1</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4</a:t>
            </a:r>
            <a:r>
              <a:rPr lang="en-US" sz="2000" dirty="0" smtClean="0">
                <a:solidFill>
                  <a:prstClr val="black"/>
                </a:solidFill>
              </a:rPr>
              <a:t>, [V</a:t>
            </a:r>
            <a:r>
              <a:rPr lang="en-US" sz="2000"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a:t>
            </a:r>
            <a:r>
              <a:rPr lang="en-US" sz="2000" b="1" dirty="0" smtClean="0">
                <a:solidFill>
                  <a:prstClr val="black"/>
                </a:solidFill>
              </a:rPr>
              <a:t>)</a:t>
            </a: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304800" y="4267200"/>
            <a:ext cx="8851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Shuffle</a:t>
            </a:r>
          </a:p>
          <a:p>
            <a:pPr marL="742950" lvl="1" indent="-285750">
              <a:spcBef>
                <a:spcPct val="20000"/>
              </a:spcBef>
              <a:buFont typeface="Wingdings" pitchFamily="2" charset="2"/>
              <a:buChar char="q"/>
            </a:pPr>
            <a:r>
              <a:rPr lang="en-US" sz="2400" b="1" dirty="0" smtClean="0">
                <a:solidFill>
                  <a:prstClr val="black"/>
                </a:solidFill>
              </a:rPr>
              <a:t>Output: </a:t>
            </a:r>
            <a:r>
              <a:rPr lang="en-US" sz="2000" b="1" dirty="0" smtClean="0">
                <a:solidFill>
                  <a:prstClr val="black"/>
                </a:solidFill>
              </a:rPr>
              <a:t>(V</a:t>
            </a:r>
            <a:r>
              <a:rPr lang="en-US" sz="2000" b="1" baseline="-25000" dirty="0" smtClean="0">
                <a:solidFill>
                  <a:prstClr val="black"/>
                </a:solidFill>
              </a:rPr>
              <a:t>1</a:t>
            </a:r>
            <a:r>
              <a:rPr lang="en-US" sz="2000" dirty="0" smtClean="0">
                <a:solidFill>
                  <a:prstClr val="black"/>
                </a:solidFill>
              </a:rPr>
              <a:t>, 0.25/1</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1</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r>
              <a:rPr lang="en-US" sz="2000" b="1" dirty="0" smtClean="0">
                <a:solidFill>
                  <a:srgbClr val="FF0000"/>
                </a:solidFill>
              </a:rPr>
              <a:t>(V</a:t>
            </a:r>
            <a:r>
              <a:rPr lang="en-US" sz="2000" b="1" baseline="-25000" dirty="0" smtClean="0">
                <a:solidFill>
                  <a:srgbClr val="FF0000"/>
                </a:solidFill>
              </a:rPr>
              <a:t>1</a:t>
            </a:r>
            <a:r>
              <a:rPr lang="en-US" sz="2000" dirty="0" smtClean="0">
                <a:solidFill>
                  <a:srgbClr val="FF0000"/>
                </a:solidFill>
              </a:rPr>
              <a:t>, [V</a:t>
            </a:r>
            <a:r>
              <a:rPr lang="en-US" sz="2000" baseline="-25000" dirty="0" smtClean="0">
                <a:solidFill>
                  <a:srgbClr val="FF0000"/>
                </a:solidFill>
              </a:rPr>
              <a:t>2</a:t>
            </a:r>
            <a:r>
              <a:rPr lang="en-US" sz="2000" dirty="0" smtClean="0">
                <a:solidFill>
                  <a:srgbClr val="FF0000"/>
                </a:solidFill>
              </a:rPr>
              <a:t>, V</a:t>
            </a:r>
            <a:r>
              <a:rPr lang="en-US" sz="2000" baseline="-25000" dirty="0" smtClean="0">
                <a:solidFill>
                  <a:srgbClr val="FF0000"/>
                </a:solidFill>
              </a:rPr>
              <a:t>3</a:t>
            </a:r>
            <a:r>
              <a:rPr lang="en-US" sz="2000" dirty="0" smtClean="0">
                <a:solidFill>
                  <a:srgbClr val="FF0000"/>
                </a:solidFill>
              </a:rPr>
              <a:t>, V</a:t>
            </a:r>
            <a:r>
              <a:rPr lang="en-US" sz="2000" baseline="-25000" dirty="0" smtClean="0">
                <a:solidFill>
                  <a:srgbClr val="FF0000"/>
                </a:solidFill>
              </a:rPr>
              <a:t>4</a:t>
            </a:r>
            <a:r>
              <a:rPr lang="en-US" sz="2000" dirty="0" smtClean="0">
                <a:solidFill>
                  <a:srgbClr val="FF0000"/>
                </a:solidFill>
              </a:rPr>
              <a:t>]</a:t>
            </a:r>
            <a:r>
              <a:rPr lang="en-US" sz="2000" b="1" dirty="0" smtClean="0">
                <a:solidFill>
                  <a:srgbClr val="FF0000"/>
                </a:solidFill>
              </a:rPr>
              <a:t>)</a:t>
            </a:r>
            <a:r>
              <a:rPr lang="en-US" sz="2000" dirty="0" smtClean="0">
                <a:solidFill>
                  <a:prstClr val="black"/>
                </a:solidFill>
              </a:rPr>
              <a:t>; ……. ;</a:t>
            </a:r>
          </a:p>
          <a:p>
            <a:pPr marL="742950" lvl="1" indent="-285750">
              <a:spcBef>
                <a:spcPct val="20000"/>
              </a:spcBef>
            </a:pPr>
            <a:r>
              <a:rPr lang="en-US" sz="2000" dirty="0" smtClean="0">
                <a:solidFill>
                  <a:prstClr val="black"/>
                </a:solidFill>
              </a:rPr>
              <a:t>     </a:t>
            </a:r>
            <a:r>
              <a:rPr lang="en-US" sz="2000" b="1" dirty="0" smtClean="0">
                <a:solidFill>
                  <a:srgbClr val="FF0000"/>
                </a:solidFill>
              </a:rPr>
              <a:t>(V</a:t>
            </a:r>
            <a:r>
              <a:rPr lang="en-US" sz="2000" b="1" baseline="-25000" dirty="0" smtClean="0">
                <a:solidFill>
                  <a:srgbClr val="FF0000"/>
                </a:solidFill>
              </a:rPr>
              <a:t>4</a:t>
            </a:r>
            <a:r>
              <a:rPr lang="en-US" sz="2000" dirty="0" smtClean="0">
                <a:solidFill>
                  <a:srgbClr val="FF0000"/>
                </a:solidFill>
              </a:rPr>
              <a:t>, 0.25/3</a:t>
            </a:r>
            <a:r>
              <a:rPr lang="en-US" sz="2000" b="1" dirty="0" smtClean="0">
                <a:solidFill>
                  <a:srgbClr val="FF0000"/>
                </a:solidFill>
              </a:rPr>
              <a:t>)</a:t>
            </a:r>
            <a:r>
              <a:rPr lang="en-US" sz="2000" dirty="0" smtClean="0">
                <a:solidFill>
                  <a:srgbClr val="FF0000"/>
                </a:solidFill>
              </a:rPr>
              <a:t>, </a:t>
            </a:r>
            <a:r>
              <a:rPr lang="en-US" sz="2000" b="1" dirty="0" smtClean="0">
                <a:solidFill>
                  <a:prstClr val="black"/>
                </a:solidFill>
              </a:rPr>
              <a:t>(V</a:t>
            </a:r>
            <a:r>
              <a:rPr lang="en-US" sz="2000" b="1" baseline="-25000" dirty="0" smtClean="0">
                <a:solidFill>
                  <a:prstClr val="black"/>
                </a:solidFill>
              </a:rPr>
              <a:t>4</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r>
              <a:rPr lang="en-US" sz="2000" b="1" dirty="0" smtClean="0"/>
              <a:t>(V</a:t>
            </a:r>
            <a:r>
              <a:rPr lang="en-US" sz="2000" b="1" baseline="-25000" dirty="0" smtClean="0"/>
              <a:t>4</a:t>
            </a:r>
            <a:r>
              <a:rPr lang="en-US" sz="2000" dirty="0" smtClean="0"/>
              <a:t>, [V</a:t>
            </a:r>
            <a:r>
              <a:rPr lang="en-US" sz="2000" baseline="-25000" dirty="0" smtClean="0"/>
              <a:t>1</a:t>
            </a:r>
            <a:r>
              <a:rPr lang="en-US" sz="2000" dirty="0" smtClean="0"/>
              <a:t>, V</a:t>
            </a:r>
            <a:r>
              <a:rPr lang="en-US" sz="2000" baseline="-25000" dirty="0" smtClean="0"/>
              <a:t>3</a:t>
            </a:r>
            <a:r>
              <a:rPr lang="en-US" sz="2000" dirty="0" smtClean="0"/>
              <a:t>]</a:t>
            </a:r>
            <a:r>
              <a:rPr lang="en-US" sz="2000" b="1" dirty="0" smtClean="0"/>
              <a:t>)</a:t>
            </a:r>
          </a:p>
          <a:p>
            <a:pPr marL="742950" lvl="1" indent="-285750">
              <a:spcBef>
                <a:spcPct val="20000"/>
              </a:spcBef>
            </a:pPr>
            <a:r>
              <a:rPr lang="en-US" sz="2000" dirty="0" smtClean="0">
                <a:solidFill>
                  <a:prstClr val="black"/>
                </a:solidFill>
              </a:rPr>
              <a:t>      </a:t>
            </a:r>
            <a:endParaRPr lang="en-US" altLang="zh-CN" sz="2400" b="1" dirty="0" smtClean="0">
              <a:solidFill>
                <a:schemeClr val="tx1">
                  <a:lumMod val="95000"/>
                  <a:lumOff val="5000"/>
                </a:schemeClr>
              </a:solidFill>
              <a:latin typeface="Calibri" pitchFamily="34" charset="0"/>
            </a:endParaRPr>
          </a:p>
        </p:txBody>
      </p:sp>
      <p:sp>
        <p:nvSpPr>
          <p:cNvPr id="10" name="Oval 9"/>
          <p:cNvSpPr/>
          <p:nvPr/>
        </p:nvSpPr>
        <p:spPr>
          <a:xfrm>
            <a:off x="6477000" y="1402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14" name="Oval 13"/>
          <p:cNvSpPr/>
          <p:nvPr/>
        </p:nvSpPr>
        <p:spPr>
          <a:xfrm>
            <a:off x="6477000" y="2697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15" name="Oval 14"/>
          <p:cNvSpPr/>
          <p:nvPr/>
        </p:nvSpPr>
        <p:spPr>
          <a:xfrm>
            <a:off x="8001000" y="1402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16" name="Oval 15"/>
          <p:cNvSpPr/>
          <p:nvPr/>
        </p:nvSpPr>
        <p:spPr>
          <a:xfrm>
            <a:off x="8001000" y="2697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17" name="Freeform 16"/>
          <p:cNvSpPr/>
          <p:nvPr/>
        </p:nvSpPr>
        <p:spPr>
          <a:xfrm>
            <a:off x="6934199" y="11430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7144043" y="16517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820486" y="20175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115908" y="18627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7003366" y="19472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7059637" y="19753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7162800" y="3019864"/>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8382000" y="19940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400800" cy="685800"/>
          </a:xfrm>
        </p:spPr>
        <p:txBody>
          <a:bodyPr>
            <a:noAutofit/>
          </a:bodyPr>
          <a:lstStyle/>
          <a:p>
            <a:pPr algn="l"/>
            <a:r>
              <a:rPr lang="en-US" sz="4000" b="1" dirty="0" err="1" smtClean="0"/>
              <a:t>PageRank</a:t>
            </a:r>
            <a:r>
              <a:rPr lang="en-US" sz="4000" b="1" dirty="0" smtClean="0"/>
              <a:t> over MapReduce (One Iteration) </a:t>
            </a:r>
            <a:endParaRPr lang="en-US" sz="40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1" name="Content Placeholder 2"/>
          <p:cNvSpPr txBox="1">
            <a:spLocks noChangeArrowheads="1"/>
          </p:cNvSpPr>
          <p:nvPr/>
        </p:nvSpPr>
        <p:spPr>
          <a:xfrm>
            <a:off x="292575" y="1253945"/>
            <a:ext cx="85466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Map</a:t>
            </a:r>
          </a:p>
          <a:p>
            <a:pPr marL="742950" lvl="1" indent="-285750">
              <a:spcBef>
                <a:spcPct val="20000"/>
              </a:spcBef>
              <a:buFont typeface="Wingdings" pitchFamily="2" charset="2"/>
              <a:buChar char="q"/>
            </a:pPr>
            <a:r>
              <a:rPr lang="en-US" sz="2400" b="1" dirty="0" smtClean="0">
                <a:solidFill>
                  <a:prstClr val="black"/>
                </a:solidFill>
              </a:rPr>
              <a:t> Input:  </a:t>
            </a:r>
            <a:r>
              <a:rPr lang="en-US" sz="2000" b="1" dirty="0" smtClean="0">
                <a:solidFill>
                  <a:prstClr val="black"/>
                </a:solidFill>
              </a:rPr>
              <a:t>(V</a:t>
            </a:r>
            <a:r>
              <a:rPr lang="en-US" sz="2000" b="1" baseline="-25000" dirty="0" smtClean="0">
                <a:solidFill>
                  <a:prstClr val="black"/>
                </a:solidFill>
              </a:rPr>
              <a:t>1</a:t>
            </a:r>
            <a:r>
              <a:rPr lang="en-US" sz="2000" dirty="0" smtClean="0">
                <a:solidFill>
                  <a:prstClr val="black"/>
                </a:solidFill>
              </a:rPr>
              <a:t>, [0.25, V</a:t>
            </a:r>
            <a:r>
              <a:rPr lang="en-US" sz="2000" baseline="-25000" dirty="0" smtClean="0">
                <a:solidFill>
                  <a:prstClr val="black"/>
                </a:solidFill>
              </a:rPr>
              <a:t>2</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p>
          <a:p>
            <a:pPr marL="742950" lvl="1" indent="-285750">
              <a:spcBef>
                <a:spcPct val="20000"/>
              </a:spcBef>
            </a:pP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2</a:t>
            </a:r>
            <a:r>
              <a:rPr lang="en-US" sz="2000" dirty="0" smtClean="0">
                <a:solidFill>
                  <a:prstClr val="black"/>
                </a:solidFill>
              </a:rPr>
              <a:t>, [0.25,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[0.25, V</a:t>
            </a:r>
            <a:r>
              <a:rPr lang="en-US" sz="2000" baseline="-25000" dirty="0" smtClean="0">
                <a:solidFill>
                  <a:prstClr val="black"/>
                </a:solidFill>
              </a:rPr>
              <a:t>1</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p>
          <a:p>
            <a:pPr marL="742950" lvl="1" indent="-285750">
              <a:spcBef>
                <a:spcPct val="20000"/>
              </a:spcBef>
            </a:pPr>
            <a:r>
              <a:rPr lang="en-US" sz="2000" b="1" dirty="0" smtClean="0">
                <a:solidFill>
                  <a:prstClr val="black"/>
                </a:solidFill>
              </a:rPr>
              <a:t>      (V</a:t>
            </a:r>
            <a:r>
              <a:rPr lang="en-US" sz="2000" b="1" baseline="-25000" dirty="0" smtClean="0">
                <a:solidFill>
                  <a:prstClr val="black"/>
                </a:solidFill>
              </a:rPr>
              <a:t>4</a:t>
            </a:r>
            <a:r>
              <a:rPr lang="en-US" sz="2000" dirty="0" smtClean="0">
                <a:solidFill>
                  <a:prstClr val="black"/>
                </a:solidFill>
              </a:rPr>
              <a:t>,[0.25, V</a:t>
            </a:r>
            <a:r>
              <a:rPr lang="en-US" sz="2000"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a:t>
            </a:r>
            <a:r>
              <a:rPr lang="en-US" sz="2000" b="1" dirty="0" smtClean="0">
                <a:solidFill>
                  <a:prstClr val="black"/>
                </a:solidFill>
              </a:rPr>
              <a:t>)</a:t>
            </a:r>
          </a:p>
          <a:p>
            <a:pPr marL="742950" lvl="1" indent="-285750">
              <a:spcBef>
                <a:spcPct val="20000"/>
              </a:spcBef>
            </a:pPr>
            <a:endParaRPr lang="en-US" sz="300" dirty="0" smtClean="0">
              <a:solidFill>
                <a:prstClr val="black"/>
              </a:solidFill>
            </a:endParaRPr>
          </a:p>
          <a:p>
            <a:pPr marL="742950" lvl="1" indent="-285750">
              <a:spcBef>
                <a:spcPct val="20000"/>
              </a:spcBef>
              <a:buFont typeface="Wingdings" pitchFamily="2" charset="2"/>
              <a:buChar char="q"/>
            </a:pPr>
            <a:r>
              <a:rPr lang="en-US" sz="2400" dirty="0" smtClean="0">
                <a:solidFill>
                  <a:prstClr val="black"/>
                </a:solidFill>
              </a:rPr>
              <a:t> </a:t>
            </a:r>
            <a:r>
              <a:rPr lang="en-US" sz="2400" b="1" dirty="0" smtClean="0">
                <a:solidFill>
                  <a:prstClr val="black"/>
                </a:solidFill>
              </a:rPr>
              <a:t>Output:</a:t>
            </a:r>
            <a:r>
              <a:rPr lang="en-US" sz="2400" dirty="0" smtClean="0">
                <a:solidFill>
                  <a:prstClr val="black"/>
                </a:solidFill>
              </a:rPr>
              <a:t> </a:t>
            </a:r>
            <a:r>
              <a:rPr lang="en-US" sz="2000" b="1" dirty="0" smtClean="0">
                <a:solidFill>
                  <a:prstClr val="black"/>
                </a:solidFill>
              </a:rPr>
              <a:t>(V</a:t>
            </a:r>
            <a:r>
              <a:rPr lang="en-US" sz="2000" b="1" baseline="-25000" dirty="0" smtClean="0">
                <a:solidFill>
                  <a:prstClr val="black"/>
                </a:solidFill>
              </a:rPr>
              <a:t>2</a:t>
            </a:r>
            <a:r>
              <a:rPr lang="en-US" sz="2000" dirty="0" smtClean="0">
                <a:solidFill>
                  <a:prstClr val="black"/>
                </a:solidFill>
              </a:rPr>
              <a:t>, 0.25/3</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0.25/3</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4</a:t>
            </a:r>
            <a:r>
              <a:rPr lang="en-US" sz="2000" dirty="0" smtClean="0">
                <a:solidFill>
                  <a:prstClr val="black"/>
                </a:solidFill>
              </a:rPr>
              <a:t>, 0.25/3</a:t>
            </a:r>
            <a:r>
              <a:rPr lang="en-US" sz="2000" b="1" dirty="0" smtClean="0">
                <a:solidFill>
                  <a:prstClr val="black"/>
                </a:solidFill>
              </a:rPr>
              <a:t>)</a:t>
            </a:r>
            <a:r>
              <a:rPr lang="en-US" sz="2000" dirty="0" smtClean="0">
                <a:solidFill>
                  <a:prstClr val="black"/>
                </a:solidFill>
              </a:rPr>
              <a:t>, </a:t>
            </a:r>
          </a:p>
          <a:p>
            <a:pPr marL="742950" lvl="1" indent="-285750">
              <a:spcBef>
                <a:spcPct val="20000"/>
              </a:spcBef>
            </a:pPr>
            <a:r>
              <a:rPr lang="en-US" sz="2000" dirty="0" smtClean="0">
                <a:solidFill>
                  <a:prstClr val="black"/>
                </a:solidFill>
              </a:rPr>
              <a:t>       ……, </a:t>
            </a:r>
            <a:r>
              <a:rPr lang="en-US" sz="2000" b="1" dirty="0" smtClean="0">
                <a:solidFill>
                  <a:prstClr val="black"/>
                </a:solidFill>
              </a:rPr>
              <a:t>(V</a:t>
            </a:r>
            <a:r>
              <a:rPr lang="en-US" sz="2000" b="1" baseline="-25000" dirty="0" smtClean="0">
                <a:solidFill>
                  <a:prstClr val="black"/>
                </a:solidFill>
              </a:rPr>
              <a:t>1</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p>
          <a:p>
            <a:pPr marL="742950" lvl="1" indent="-285750">
              <a:spcBef>
                <a:spcPct val="20000"/>
              </a:spcBef>
            </a:pP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2</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2</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1</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4</a:t>
            </a:r>
            <a:r>
              <a:rPr lang="en-US" sz="2000" dirty="0" smtClean="0">
                <a:solidFill>
                  <a:prstClr val="black"/>
                </a:solidFill>
              </a:rPr>
              <a:t>, [V</a:t>
            </a:r>
            <a:r>
              <a:rPr lang="en-US" sz="2000"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a:t>
            </a:r>
            <a:r>
              <a:rPr lang="en-US" sz="2000" b="1" dirty="0" smtClean="0">
                <a:solidFill>
                  <a:prstClr val="black"/>
                </a:solidFill>
              </a:rPr>
              <a:t>)</a:t>
            </a: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304800" y="4267200"/>
            <a:ext cx="8851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Shuffle</a:t>
            </a:r>
          </a:p>
          <a:p>
            <a:pPr marL="742950" lvl="1" indent="-285750">
              <a:spcBef>
                <a:spcPct val="20000"/>
              </a:spcBef>
              <a:buFont typeface="Wingdings" pitchFamily="2" charset="2"/>
              <a:buChar char="q"/>
            </a:pPr>
            <a:r>
              <a:rPr lang="en-US" sz="2400" b="1" dirty="0" smtClean="0">
                <a:solidFill>
                  <a:prstClr val="black"/>
                </a:solidFill>
              </a:rPr>
              <a:t>Output:</a:t>
            </a:r>
            <a:r>
              <a:rPr lang="en-US" sz="2400" dirty="0" smtClean="0">
                <a:solidFill>
                  <a:prstClr val="black"/>
                </a:solidFill>
              </a:rPr>
              <a:t> </a:t>
            </a:r>
            <a:r>
              <a:rPr lang="en-US" sz="2000" b="1" dirty="0" smtClean="0">
                <a:solidFill>
                  <a:srgbClr val="FF0000"/>
                </a:solidFill>
              </a:rPr>
              <a:t>(V</a:t>
            </a:r>
            <a:r>
              <a:rPr lang="en-US" sz="2000" b="1" baseline="-25000" dirty="0" smtClean="0">
                <a:solidFill>
                  <a:srgbClr val="FF0000"/>
                </a:solidFill>
              </a:rPr>
              <a:t>1</a:t>
            </a:r>
            <a:r>
              <a:rPr lang="en-US" sz="2000" dirty="0" smtClean="0">
                <a:solidFill>
                  <a:srgbClr val="FF0000"/>
                </a:solidFill>
              </a:rPr>
              <a:t>, 0.25/1</a:t>
            </a:r>
            <a:r>
              <a:rPr lang="en-US" sz="2000" b="1" dirty="0" smtClean="0">
                <a:solidFill>
                  <a:srgbClr val="FF0000"/>
                </a:solidFill>
              </a:rPr>
              <a:t>)</a:t>
            </a:r>
            <a:r>
              <a:rPr lang="en-US" sz="2000" dirty="0" smtClean="0">
                <a:solidFill>
                  <a:srgbClr val="FF0000"/>
                </a:solidFill>
              </a:rPr>
              <a:t>, </a:t>
            </a:r>
            <a:r>
              <a:rPr lang="en-US" sz="2000" b="1" dirty="0" smtClean="0">
                <a:solidFill>
                  <a:srgbClr val="FF0000"/>
                </a:solidFill>
              </a:rPr>
              <a:t>(V</a:t>
            </a:r>
            <a:r>
              <a:rPr lang="en-US" sz="2000" b="1" baseline="-25000" dirty="0" smtClean="0">
                <a:solidFill>
                  <a:srgbClr val="FF0000"/>
                </a:solidFill>
              </a:rPr>
              <a:t>1</a:t>
            </a:r>
            <a:r>
              <a:rPr lang="en-US" sz="2000" dirty="0" smtClean="0">
                <a:solidFill>
                  <a:srgbClr val="FF0000"/>
                </a:solidFill>
              </a:rPr>
              <a:t>, 0.25/2</a:t>
            </a:r>
            <a:r>
              <a:rPr lang="en-US" sz="2000" b="1" dirty="0" smtClean="0">
                <a:solidFill>
                  <a:srgbClr val="FF0000"/>
                </a:solidFill>
              </a:rPr>
              <a:t>)</a:t>
            </a:r>
            <a:r>
              <a:rPr lang="en-US" sz="2000" dirty="0" smtClean="0">
                <a:solidFill>
                  <a:srgbClr val="FF0000"/>
                </a:solidFill>
              </a:rPr>
              <a:t>, </a:t>
            </a:r>
            <a:r>
              <a:rPr lang="en-US" sz="2000" b="1" dirty="0" smtClean="0">
                <a:solidFill>
                  <a:srgbClr val="FF0000"/>
                </a:solidFill>
              </a:rPr>
              <a:t>(V</a:t>
            </a:r>
            <a:r>
              <a:rPr lang="en-US" sz="2000" b="1" baseline="-25000" dirty="0" smtClean="0">
                <a:solidFill>
                  <a:srgbClr val="FF0000"/>
                </a:solidFill>
              </a:rPr>
              <a:t>1</a:t>
            </a:r>
            <a:r>
              <a:rPr lang="en-US" sz="2000" dirty="0" smtClean="0">
                <a:solidFill>
                  <a:srgbClr val="FF0000"/>
                </a:solidFill>
              </a:rPr>
              <a:t>, [V</a:t>
            </a:r>
            <a:r>
              <a:rPr lang="en-US" sz="2000" baseline="-25000" dirty="0" smtClean="0">
                <a:solidFill>
                  <a:srgbClr val="FF0000"/>
                </a:solidFill>
              </a:rPr>
              <a:t>2</a:t>
            </a:r>
            <a:r>
              <a:rPr lang="en-US" sz="2000" dirty="0" smtClean="0">
                <a:solidFill>
                  <a:srgbClr val="FF0000"/>
                </a:solidFill>
              </a:rPr>
              <a:t>, V</a:t>
            </a:r>
            <a:r>
              <a:rPr lang="en-US" sz="2000" baseline="-25000" dirty="0" smtClean="0">
                <a:solidFill>
                  <a:srgbClr val="FF0000"/>
                </a:solidFill>
              </a:rPr>
              <a:t>3</a:t>
            </a:r>
            <a:r>
              <a:rPr lang="en-US" sz="2000" dirty="0" smtClean="0">
                <a:solidFill>
                  <a:srgbClr val="FF0000"/>
                </a:solidFill>
              </a:rPr>
              <a:t>, V</a:t>
            </a:r>
            <a:r>
              <a:rPr lang="en-US" sz="2000" baseline="-25000" dirty="0" smtClean="0">
                <a:solidFill>
                  <a:srgbClr val="FF0000"/>
                </a:solidFill>
              </a:rPr>
              <a:t>4</a:t>
            </a:r>
            <a:r>
              <a:rPr lang="en-US" sz="2000" dirty="0" smtClean="0">
                <a:solidFill>
                  <a:srgbClr val="FF0000"/>
                </a:solidFill>
              </a:rPr>
              <a:t>]</a:t>
            </a:r>
            <a:r>
              <a:rPr lang="en-US" sz="2000" b="1" dirty="0" smtClean="0">
                <a:solidFill>
                  <a:srgbClr val="FF0000"/>
                </a:solidFill>
              </a:rPr>
              <a:t>)</a:t>
            </a:r>
            <a:r>
              <a:rPr lang="en-US" sz="2000" dirty="0" smtClean="0">
                <a:solidFill>
                  <a:prstClr val="black"/>
                </a:solidFill>
              </a:rPr>
              <a:t>; ……. ;</a:t>
            </a:r>
          </a:p>
          <a:p>
            <a:pPr marL="742950" lvl="1" indent="-285750">
              <a:spcBef>
                <a:spcPct val="20000"/>
              </a:spcBef>
            </a:pPr>
            <a:r>
              <a:rPr lang="en-US" sz="2000" dirty="0" smtClean="0">
                <a:solidFill>
                  <a:prstClr val="black"/>
                </a:solidFill>
              </a:rPr>
              <a:t>    </a:t>
            </a:r>
            <a:r>
              <a:rPr lang="en-US" sz="2000" b="1" dirty="0" smtClean="0">
                <a:solidFill>
                  <a:prstClr val="black"/>
                </a:solidFill>
              </a:rPr>
              <a:t> (V</a:t>
            </a:r>
            <a:r>
              <a:rPr lang="en-US" sz="2000" b="1" baseline="-25000" dirty="0" smtClean="0">
                <a:solidFill>
                  <a:prstClr val="black"/>
                </a:solidFill>
              </a:rPr>
              <a:t>4</a:t>
            </a:r>
            <a:r>
              <a:rPr lang="en-US" sz="2000" dirty="0" smtClean="0">
                <a:solidFill>
                  <a:prstClr val="black"/>
                </a:solidFill>
              </a:rPr>
              <a:t>, 0.25/3</a:t>
            </a:r>
            <a:r>
              <a:rPr lang="en-US" sz="2000" b="1" dirty="0" smtClean="0">
                <a:solidFill>
                  <a:prstClr val="black"/>
                </a:solidFill>
              </a:rPr>
              <a:t>)</a:t>
            </a:r>
            <a:r>
              <a:rPr lang="en-US" sz="2000" dirty="0" smtClean="0">
                <a:solidFill>
                  <a:prstClr val="black"/>
                </a:solidFill>
              </a:rPr>
              <a:t>,</a:t>
            </a:r>
            <a:r>
              <a:rPr lang="en-US" sz="2000" b="1" dirty="0" smtClean="0">
                <a:solidFill>
                  <a:prstClr val="black"/>
                </a:solidFill>
              </a:rPr>
              <a:t> (V</a:t>
            </a:r>
            <a:r>
              <a:rPr lang="en-US" sz="2000" b="1" baseline="-25000" dirty="0" smtClean="0">
                <a:solidFill>
                  <a:prstClr val="black"/>
                </a:solidFill>
              </a:rPr>
              <a:t>4</a:t>
            </a:r>
            <a:r>
              <a:rPr lang="en-US" sz="2000" dirty="0" smtClean="0">
                <a:solidFill>
                  <a:prstClr val="black"/>
                </a:solidFill>
              </a:rPr>
              <a:t>, 0.25/2</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4</a:t>
            </a:r>
            <a:r>
              <a:rPr lang="en-US" sz="2000" dirty="0" smtClean="0">
                <a:solidFill>
                  <a:prstClr val="black"/>
                </a:solidFill>
              </a:rPr>
              <a:t>, [V</a:t>
            </a:r>
            <a:r>
              <a:rPr lang="en-US" sz="2000"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a:t>
            </a:r>
            <a:r>
              <a:rPr lang="en-US" sz="2000" b="1" dirty="0" smtClean="0">
                <a:solidFill>
                  <a:prstClr val="black"/>
                </a:solidFill>
              </a:rPr>
              <a:t>)</a:t>
            </a:r>
          </a:p>
          <a:p>
            <a:pPr marL="742950" lvl="1" indent="-285750">
              <a:spcBef>
                <a:spcPct val="20000"/>
              </a:spcBef>
            </a:pPr>
            <a:r>
              <a:rPr lang="en-US" sz="2000" dirty="0" smtClean="0">
                <a:solidFill>
                  <a:prstClr val="black"/>
                </a:solidFill>
              </a:rPr>
              <a:t>      </a:t>
            </a:r>
            <a:endParaRPr lang="en-US" altLang="zh-CN" sz="2400" b="1"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304800" y="5562600"/>
            <a:ext cx="8851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Reduce</a:t>
            </a:r>
            <a:endParaRPr lang="en-US" sz="1000" dirty="0" smtClean="0">
              <a:solidFill>
                <a:prstClr val="black"/>
              </a:solidFill>
            </a:endParaRPr>
          </a:p>
          <a:p>
            <a:pPr marL="742950" lvl="1" indent="-285750">
              <a:spcBef>
                <a:spcPct val="20000"/>
              </a:spcBef>
              <a:buFont typeface="Wingdings" pitchFamily="2" charset="2"/>
              <a:buChar char="q"/>
            </a:pPr>
            <a:r>
              <a:rPr lang="en-US" sz="2400" dirty="0" smtClean="0">
                <a:solidFill>
                  <a:prstClr val="black"/>
                </a:solidFill>
              </a:rPr>
              <a:t> </a:t>
            </a:r>
            <a:r>
              <a:rPr lang="en-US" sz="2400" b="1" dirty="0" smtClean="0">
                <a:solidFill>
                  <a:prstClr val="black"/>
                </a:solidFill>
              </a:rPr>
              <a:t>Output:</a:t>
            </a:r>
            <a:r>
              <a:rPr lang="en-US" sz="2400" dirty="0" smtClean="0">
                <a:solidFill>
                  <a:prstClr val="black"/>
                </a:solidFill>
              </a:rPr>
              <a:t> </a:t>
            </a:r>
            <a:r>
              <a:rPr lang="en-US" sz="2000" b="1" dirty="0" smtClean="0">
                <a:solidFill>
                  <a:srgbClr val="FF0000"/>
                </a:solidFill>
              </a:rPr>
              <a:t>(V</a:t>
            </a:r>
            <a:r>
              <a:rPr lang="en-US" sz="2000" b="1" baseline="-25000" dirty="0" smtClean="0">
                <a:solidFill>
                  <a:srgbClr val="FF0000"/>
                </a:solidFill>
              </a:rPr>
              <a:t>1</a:t>
            </a:r>
            <a:r>
              <a:rPr lang="en-US" sz="2000" dirty="0" smtClean="0">
                <a:solidFill>
                  <a:srgbClr val="FF0000"/>
                </a:solidFill>
              </a:rPr>
              <a:t>, [0.37, V</a:t>
            </a:r>
            <a:r>
              <a:rPr lang="en-US" sz="2000" baseline="-25000" dirty="0" smtClean="0">
                <a:solidFill>
                  <a:srgbClr val="FF0000"/>
                </a:solidFill>
              </a:rPr>
              <a:t>2</a:t>
            </a:r>
            <a:r>
              <a:rPr lang="en-US" sz="2000" dirty="0" smtClean="0">
                <a:solidFill>
                  <a:srgbClr val="FF0000"/>
                </a:solidFill>
              </a:rPr>
              <a:t>, V</a:t>
            </a:r>
            <a:r>
              <a:rPr lang="en-US" sz="2000" baseline="-25000" dirty="0" smtClean="0">
                <a:solidFill>
                  <a:srgbClr val="FF0000"/>
                </a:solidFill>
              </a:rPr>
              <a:t>3</a:t>
            </a:r>
            <a:r>
              <a:rPr lang="en-US" sz="2000" dirty="0" smtClean="0">
                <a:solidFill>
                  <a:srgbClr val="FF0000"/>
                </a:solidFill>
              </a:rPr>
              <a:t>, V</a:t>
            </a:r>
            <a:r>
              <a:rPr lang="en-US" sz="2000" baseline="-25000" dirty="0" smtClean="0">
                <a:solidFill>
                  <a:srgbClr val="FF0000"/>
                </a:solidFill>
              </a:rPr>
              <a:t>4</a:t>
            </a:r>
            <a:r>
              <a:rPr lang="en-US" sz="2000" dirty="0" smtClean="0">
                <a:solidFill>
                  <a:srgbClr val="FF0000"/>
                </a:solidFill>
              </a:rPr>
              <a:t>]</a:t>
            </a:r>
            <a:r>
              <a:rPr lang="en-US" sz="2000" b="1" dirty="0" smtClean="0">
                <a:solidFill>
                  <a:srgbClr val="FF0000"/>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2</a:t>
            </a:r>
            <a:r>
              <a:rPr lang="en-US" sz="2000" dirty="0" smtClean="0">
                <a:solidFill>
                  <a:prstClr val="black"/>
                </a:solidFill>
              </a:rPr>
              <a:t>, [0.08, V</a:t>
            </a:r>
            <a:r>
              <a:rPr lang="en-US" sz="2000" baseline="-25000" dirty="0" smtClean="0">
                <a:solidFill>
                  <a:prstClr val="black"/>
                </a:solidFill>
              </a:rPr>
              <a:t>3</a:t>
            </a:r>
            <a:r>
              <a:rPr lang="en-US" sz="2000" dirty="0" smtClean="0">
                <a:solidFill>
                  <a:prstClr val="black"/>
                </a:solidFill>
              </a:rPr>
              <a:t>, V</a:t>
            </a:r>
            <a:r>
              <a:rPr lang="en-US" sz="2000" baseline="-25000" dirty="0" smtClean="0">
                <a:solidFill>
                  <a:prstClr val="black"/>
                </a:solidFill>
              </a:rPr>
              <a:t>4</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3</a:t>
            </a:r>
            <a:r>
              <a:rPr lang="en-US" sz="2000" dirty="0" smtClean="0">
                <a:solidFill>
                  <a:prstClr val="black"/>
                </a:solidFill>
              </a:rPr>
              <a:t>, [0.33, V</a:t>
            </a:r>
            <a:r>
              <a:rPr lang="en-US" sz="2000" baseline="-25000" dirty="0" smtClean="0">
                <a:solidFill>
                  <a:prstClr val="black"/>
                </a:solidFill>
              </a:rPr>
              <a:t>1</a:t>
            </a:r>
            <a:r>
              <a:rPr lang="en-US" sz="2000" dirty="0" smtClean="0">
                <a:solidFill>
                  <a:prstClr val="black"/>
                </a:solidFill>
              </a:rPr>
              <a:t>]</a:t>
            </a:r>
            <a:r>
              <a:rPr lang="en-US" sz="2000" b="1" dirty="0" smtClean="0">
                <a:solidFill>
                  <a:prstClr val="black"/>
                </a:solidFill>
              </a:rPr>
              <a:t>)</a:t>
            </a:r>
            <a:r>
              <a:rPr lang="en-US" sz="2000" dirty="0" smtClean="0">
                <a:solidFill>
                  <a:prstClr val="black"/>
                </a:solidFill>
              </a:rPr>
              <a:t>;      </a:t>
            </a:r>
            <a:r>
              <a:rPr lang="en-US" sz="2000" b="1" dirty="0" smtClean="0">
                <a:solidFill>
                  <a:prstClr val="black"/>
                </a:solidFill>
              </a:rPr>
              <a:t>(V</a:t>
            </a:r>
            <a:r>
              <a:rPr lang="en-US" sz="2000" b="1" baseline="-25000" dirty="0" smtClean="0">
                <a:solidFill>
                  <a:prstClr val="black"/>
                </a:solidFill>
              </a:rPr>
              <a:t>4</a:t>
            </a:r>
            <a:r>
              <a:rPr lang="en-US" sz="2000" dirty="0" smtClean="0">
                <a:solidFill>
                  <a:prstClr val="black"/>
                </a:solidFill>
              </a:rPr>
              <a:t>,[0.20, V</a:t>
            </a:r>
            <a:r>
              <a:rPr lang="en-US" sz="2000" baseline="-25000" dirty="0" smtClean="0">
                <a:solidFill>
                  <a:prstClr val="black"/>
                </a:solidFill>
              </a:rPr>
              <a:t>1</a:t>
            </a:r>
            <a:r>
              <a:rPr lang="en-US" sz="2000" dirty="0" smtClean="0">
                <a:solidFill>
                  <a:prstClr val="black"/>
                </a:solidFill>
              </a:rPr>
              <a:t>, V</a:t>
            </a:r>
            <a:r>
              <a:rPr lang="en-US" sz="2000" baseline="-25000" dirty="0" smtClean="0">
                <a:solidFill>
                  <a:prstClr val="black"/>
                </a:solidFill>
              </a:rPr>
              <a:t>3</a:t>
            </a:r>
            <a:r>
              <a:rPr lang="en-US" sz="2000" dirty="0" smtClean="0">
                <a:solidFill>
                  <a:prstClr val="black"/>
                </a:solidFill>
              </a:rPr>
              <a:t>]</a:t>
            </a:r>
            <a:r>
              <a:rPr lang="en-US" sz="2000" b="1" dirty="0" smtClean="0">
                <a:solidFill>
                  <a:prstClr val="black"/>
                </a:solidFill>
              </a:rPr>
              <a:t>)</a:t>
            </a:r>
          </a:p>
          <a:p>
            <a:pPr marL="742950" lvl="1" indent="-285750">
              <a:spcBef>
                <a:spcPct val="20000"/>
              </a:spcBef>
              <a:buFont typeface="Wingdings" pitchFamily="2" charset="2"/>
              <a:buChar char="q"/>
            </a:pPr>
            <a:endParaRPr lang="en-US" sz="2000" dirty="0" smtClean="0">
              <a:solidFill>
                <a:prstClr val="black"/>
              </a:solidFill>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0" name="Oval 9"/>
          <p:cNvSpPr/>
          <p:nvPr/>
        </p:nvSpPr>
        <p:spPr>
          <a:xfrm>
            <a:off x="6477000" y="1402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1</a:t>
            </a:r>
            <a:endParaRPr lang="en-US" b="1" baseline="-25000" dirty="0">
              <a:solidFill>
                <a:schemeClr val="tx1"/>
              </a:solidFill>
            </a:endParaRPr>
          </a:p>
        </p:txBody>
      </p:sp>
      <p:sp>
        <p:nvSpPr>
          <p:cNvPr id="14" name="Oval 13"/>
          <p:cNvSpPr/>
          <p:nvPr/>
        </p:nvSpPr>
        <p:spPr>
          <a:xfrm>
            <a:off x="6477000" y="2697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a:t>
            </a:r>
            <a:r>
              <a:rPr lang="en-US" sz="2000" b="1" baseline="-25000" dirty="0" smtClean="0">
                <a:solidFill>
                  <a:schemeClr val="tx1"/>
                </a:solidFill>
              </a:rPr>
              <a:t>2</a:t>
            </a:r>
            <a:endParaRPr lang="en-US" sz="2000" b="1" baseline="-25000" dirty="0">
              <a:solidFill>
                <a:schemeClr val="tx1"/>
              </a:solidFill>
            </a:endParaRPr>
          </a:p>
        </p:txBody>
      </p:sp>
      <p:sp>
        <p:nvSpPr>
          <p:cNvPr id="15" name="Oval 14"/>
          <p:cNvSpPr/>
          <p:nvPr/>
        </p:nvSpPr>
        <p:spPr>
          <a:xfrm>
            <a:off x="8001000" y="14020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3</a:t>
            </a:r>
            <a:endParaRPr lang="en-US" b="1" baseline="-25000" dirty="0">
              <a:solidFill>
                <a:schemeClr val="tx1"/>
              </a:solidFill>
            </a:endParaRPr>
          </a:p>
        </p:txBody>
      </p:sp>
      <p:sp>
        <p:nvSpPr>
          <p:cNvPr id="16" name="Oval 15"/>
          <p:cNvSpPr/>
          <p:nvPr/>
        </p:nvSpPr>
        <p:spPr>
          <a:xfrm>
            <a:off x="8001000" y="2697479"/>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a:t>
            </a:r>
            <a:r>
              <a:rPr lang="en-US" b="1" baseline="-25000" dirty="0" smtClean="0">
                <a:solidFill>
                  <a:schemeClr val="tx1"/>
                </a:solidFill>
              </a:rPr>
              <a:t>4</a:t>
            </a:r>
            <a:endParaRPr lang="en-US" b="1" baseline="-25000" dirty="0">
              <a:solidFill>
                <a:schemeClr val="tx1"/>
              </a:solidFill>
            </a:endParaRPr>
          </a:p>
        </p:txBody>
      </p:sp>
      <p:sp>
        <p:nvSpPr>
          <p:cNvPr id="17" name="Freeform 16"/>
          <p:cNvSpPr/>
          <p:nvPr/>
        </p:nvSpPr>
        <p:spPr>
          <a:xfrm>
            <a:off x="6934199" y="1143000"/>
            <a:ext cx="1419665" cy="259080"/>
          </a:xfrm>
          <a:custGeom>
            <a:avLst/>
            <a:gdLst>
              <a:gd name="connsiteX0" fmla="*/ 0 w 1589650"/>
              <a:gd name="connsiteY0" fmla="*/ 269631 h 269631"/>
              <a:gd name="connsiteX1" fmla="*/ 717453 w 1589650"/>
              <a:gd name="connsiteY1" fmla="*/ 2345 h 269631"/>
              <a:gd name="connsiteX2" fmla="*/ 1589650 w 1589650"/>
              <a:gd name="connsiteY2" fmla="*/ 255563 h 269631"/>
            </a:gdLst>
            <a:ahLst/>
            <a:cxnLst>
              <a:cxn ang="0">
                <a:pos x="connsiteX0" y="connsiteY0"/>
              </a:cxn>
              <a:cxn ang="0">
                <a:pos x="connsiteX1" y="connsiteY1"/>
              </a:cxn>
              <a:cxn ang="0">
                <a:pos x="connsiteX2" y="connsiteY2"/>
              </a:cxn>
            </a:cxnLst>
            <a:rect l="l" t="t" r="r" b="b"/>
            <a:pathLst>
              <a:path w="1589650" h="269631">
                <a:moveTo>
                  <a:pt x="0" y="269631"/>
                </a:moveTo>
                <a:cubicBezTo>
                  <a:pt x="226255" y="137160"/>
                  <a:pt x="452511" y="4690"/>
                  <a:pt x="717453" y="2345"/>
                </a:cubicBezTo>
                <a:cubicBezTo>
                  <a:pt x="982395" y="0"/>
                  <a:pt x="1286022" y="127781"/>
                  <a:pt x="1589650" y="255563"/>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7144043" y="1651781"/>
            <a:ext cx="886265" cy="28135"/>
          </a:xfrm>
          <a:custGeom>
            <a:avLst/>
            <a:gdLst>
              <a:gd name="connsiteX0" fmla="*/ 0 w 886265"/>
              <a:gd name="connsiteY0" fmla="*/ 0 h 28135"/>
              <a:gd name="connsiteX1" fmla="*/ 886265 w 886265"/>
              <a:gd name="connsiteY1" fmla="*/ 28135 h 28135"/>
            </a:gdLst>
            <a:ahLst/>
            <a:cxnLst>
              <a:cxn ang="0">
                <a:pos x="connsiteX0" y="connsiteY0"/>
              </a:cxn>
              <a:cxn ang="0">
                <a:pos x="connsiteX1" y="connsiteY1"/>
              </a:cxn>
            </a:cxnLst>
            <a:rect l="l" t="t" r="r" b="b"/>
            <a:pathLst>
              <a:path w="886265" h="28135">
                <a:moveTo>
                  <a:pt x="0" y="0"/>
                </a:moveTo>
                <a:lnTo>
                  <a:pt x="886265" y="28135"/>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820486" y="2017541"/>
            <a:ext cx="0" cy="689316"/>
          </a:xfrm>
          <a:custGeom>
            <a:avLst/>
            <a:gdLst>
              <a:gd name="connsiteX0" fmla="*/ 0 w 0"/>
              <a:gd name="connsiteY0" fmla="*/ 0 h 689316"/>
              <a:gd name="connsiteX1" fmla="*/ 0 w 0"/>
              <a:gd name="connsiteY1" fmla="*/ 689316 h 689316"/>
              <a:gd name="connsiteX2" fmla="*/ 0 w 0"/>
              <a:gd name="connsiteY2" fmla="*/ 689316 h 689316"/>
            </a:gdLst>
            <a:ahLst/>
            <a:cxnLst>
              <a:cxn ang="0">
                <a:pos x="connsiteX0" y="connsiteY0"/>
              </a:cxn>
              <a:cxn ang="0">
                <a:pos x="connsiteX1" y="connsiteY1"/>
              </a:cxn>
              <a:cxn ang="0">
                <a:pos x="connsiteX2" y="connsiteY2"/>
              </a:cxn>
            </a:cxnLst>
            <a:rect l="l" t="t" r="r" b="b"/>
            <a:pathLst>
              <a:path h="689316">
                <a:moveTo>
                  <a:pt x="0" y="0"/>
                </a:moveTo>
                <a:lnTo>
                  <a:pt x="0" y="689316"/>
                </a:lnTo>
                <a:lnTo>
                  <a:pt x="0" y="689316"/>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115908" y="1862796"/>
            <a:ext cx="1167618" cy="858129"/>
          </a:xfrm>
          <a:custGeom>
            <a:avLst/>
            <a:gdLst>
              <a:gd name="connsiteX0" fmla="*/ 0 w 1167618"/>
              <a:gd name="connsiteY0" fmla="*/ 0 h 858129"/>
              <a:gd name="connsiteX1" fmla="*/ 703384 w 1167618"/>
              <a:gd name="connsiteY1" fmla="*/ 281354 h 858129"/>
              <a:gd name="connsiteX2" fmla="*/ 1167618 w 1167618"/>
              <a:gd name="connsiteY2" fmla="*/ 858129 h 858129"/>
            </a:gdLst>
            <a:ahLst/>
            <a:cxnLst>
              <a:cxn ang="0">
                <a:pos x="connsiteX0" y="connsiteY0"/>
              </a:cxn>
              <a:cxn ang="0">
                <a:pos x="connsiteX1" y="connsiteY1"/>
              </a:cxn>
              <a:cxn ang="0">
                <a:pos x="connsiteX2" y="connsiteY2"/>
              </a:cxn>
            </a:cxnLst>
            <a:rect l="l" t="t" r="r" b="b"/>
            <a:pathLst>
              <a:path w="1167618" h="858129">
                <a:moveTo>
                  <a:pt x="0" y="0"/>
                </a:moveTo>
                <a:cubicBezTo>
                  <a:pt x="254390" y="69166"/>
                  <a:pt x="508781" y="138333"/>
                  <a:pt x="703384" y="281354"/>
                </a:cubicBezTo>
                <a:cubicBezTo>
                  <a:pt x="897987" y="424375"/>
                  <a:pt x="1032802" y="641252"/>
                  <a:pt x="1167618" y="85812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7003366" y="1947202"/>
            <a:ext cx="1012874" cy="970671"/>
          </a:xfrm>
          <a:custGeom>
            <a:avLst/>
            <a:gdLst>
              <a:gd name="connsiteX0" fmla="*/ 0 w 1012874"/>
              <a:gd name="connsiteY0" fmla="*/ 0 h 970671"/>
              <a:gd name="connsiteX1" fmla="*/ 365760 w 1012874"/>
              <a:gd name="connsiteY1" fmla="*/ 745588 h 970671"/>
              <a:gd name="connsiteX2" fmla="*/ 1012874 w 1012874"/>
              <a:gd name="connsiteY2" fmla="*/ 970671 h 970671"/>
            </a:gdLst>
            <a:ahLst/>
            <a:cxnLst>
              <a:cxn ang="0">
                <a:pos x="connsiteX0" y="connsiteY0"/>
              </a:cxn>
              <a:cxn ang="0">
                <a:pos x="connsiteX1" y="connsiteY1"/>
              </a:cxn>
              <a:cxn ang="0">
                <a:pos x="connsiteX2" y="connsiteY2"/>
              </a:cxn>
            </a:cxnLst>
            <a:rect l="l" t="t" r="r" b="b"/>
            <a:pathLst>
              <a:path w="1012874" h="970671">
                <a:moveTo>
                  <a:pt x="0" y="0"/>
                </a:moveTo>
                <a:cubicBezTo>
                  <a:pt x="98474" y="291905"/>
                  <a:pt x="196948" y="583810"/>
                  <a:pt x="365760" y="745588"/>
                </a:cubicBezTo>
                <a:cubicBezTo>
                  <a:pt x="534572" y="907366"/>
                  <a:pt x="773723" y="939018"/>
                  <a:pt x="1012874" y="970671"/>
                </a:cubicBezTo>
              </a:path>
            </a:pathLst>
          </a:custGeom>
          <a:ln w="22225">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7059637" y="1975337"/>
            <a:ext cx="1097280" cy="787791"/>
          </a:xfrm>
          <a:custGeom>
            <a:avLst/>
            <a:gdLst>
              <a:gd name="connsiteX0" fmla="*/ 0 w 1097280"/>
              <a:gd name="connsiteY0" fmla="*/ 787791 h 787791"/>
              <a:gd name="connsiteX1" fmla="*/ 1097280 w 1097280"/>
              <a:gd name="connsiteY1" fmla="*/ 0 h 787791"/>
            </a:gdLst>
            <a:ahLst/>
            <a:cxnLst>
              <a:cxn ang="0">
                <a:pos x="connsiteX0" y="connsiteY0"/>
              </a:cxn>
              <a:cxn ang="0">
                <a:pos x="connsiteX1" y="connsiteY1"/>
              </a:cxn>
            </a:cxnLst>
            <a:rect l="l" t="t" r="r" b="b"/>
            <a:pathLst>
              <a:path w="1097280" h="787791">
                <a:moveTo>
                  <a:pt x="0" y="787791"/>
                </a:moveTo>
                <a:lnTo>
                  <a:pt x="1097280"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7162800" y="3019864"/>
            <a:ext cx="872197" cy="28136"/>
          </a:xfrm>
          <a:custGeom>
            <a:avLst/>
            <a:gdLst>
              <a:gd name="connsiteX0" fmla="*/ 0 w 872197"/>
              <a:gd name="connsiteY0" fmla="*/ 28136 h 28136"/>
              <a:gd name="connsiteX1" fmla="*/ 872197 w 872197"/>
              <a:gd name="connsiteY1" fmla="*/ 0 h 28136"/>
              <a:gd name="connsiteX2" fmla="*/ 872197 w 872197"/>
              <a:gd name="connsiteY2" fmla="*/ 0 h 28136"/>
            </a:gdLst>
            <a:ahLst/>
            <a:cxnLst>
              <a:cxn ang="0">
                <a:pos x="connsiteX0" y="connsiteY0"/>
              </a:cxn>
              <a:cxn ang="0">
                <a:pos x="connsiteX1" y="connsiteY1"/>
              </a:cxn>
              <a:cxn ang="0">
                <a:pos x="connsiteX2" y="connsiteY2"/>
              </a:cxn>
            </a:cxnLst>
            <a:rect l="l" t="t" r="r" b="b"/>
            <a:pathLst>
              <a:path w="872197" h="28136">
                <a:moveTo>
                  <a:pt x="0" y="28136"/>
                </a:moveTo>
                <a:lnTo>
                  <a:pt x="872197" y="0"/>
                </a:lnTo>
                <a:lnTo>
                  <a:pt x="872197" y="0"/>
                </a:ln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8382000" y="1994095"/>
            <a:ext cx="28135" cy="703384"/>
          </a:xfrm>
          <a:custGeom>
            <a:avLst/>
            <a:gdLst>
              <a:gd name="connsiteX0" fmla="*/ 0 w 28135"/>
              <a:gd name="connsiteY0" fmla="*/ 0 h 703384"/>
              <a:gd name="connsiteX1" fmla="*/ 28135 w 28135"/>
              <a:gd name="connsiteY1" fmla="*/ 703384 h 703384"/>
            </a:gdLst>
            <a:ahLst/>
            <a:cxnLst>
              <a:cxn ang="0">
                <a:pos x="connsiteX0" y="connsiteY0"/>
              </a:cxn>
              <a:cxn ang="0">
                <a:pos x="connsiteX1" y="connsiteY1"/>
              </a:cxn>
            </a:cxnLst>
            <a:rect l="l" t="t" r="r" b="b"/>
            <a:pathLst>
              <a:path w="28135" h="703384">
                <a:moveTo>
                  <a:pt x="0" y="0"/>
                </a:moveTo>
                <a:lnTo>
                  <a:pt x="28135" y="703384"/>
                </a:ln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81000"/>
            <a:ext cx="6400800" cy="685800"/>
          </a:xfrm>
        </p:spPr>
        <p:txBody>
          <a:bodyPr>
            <a:noAutofit/>
          </a:bodyPr>
          <a:lstStyle/>
          <a:p>
            <a:pPr algn="l"/>
            <a:r>
              <a:rPr lang="en-US" sz="3800" b="1" dirty="0" smtClean="0"/>
              <a:t>Key Insight in Parallelization (Page Rank over MapReduce)</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Content Placeholder 2"/>
          <p:cNvSpPr txBox="1">
            <a:spLocks noChangeArrowheads="1"/>
          </p:cNvSpPr>
          <p:nvPr/>
        </p:nvSpPr>
        <p:spPr>
          <a:xfrm>
            <a:off x="533400" y="2015945"/>
            <a:ext cx="78486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The ‘future’ Page Rank values depend on ‘current’ Page Rank values, but not on any other ‘future’ Page Rank values. </a:t>
            </a:r>
          </a:p>
          <a:p>
            <a:pPr marL="396875" indent="-396875" algn="just" defTabSz="914363" fontAlgn="auto">
              <a:lnSpc>
                <a:spcPct val="90000"/>
              </a:lnSpc>
              <a:spcBef>
                <a:spcPct val="20000"/>
              </a:spcBef>
              <a:spcAft>
                <a:spcPts val="0"/>
              </a:spcAft>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dirty="0" smtClean="0">
                <a:solidFill>
                  <a:schemeClr val="tx1">
                    <a:lumMod val="95000"/>
                    <a:lumOff val="5000"/>
                  </a:schemeClr>
                </a:solidFill>
                <a:latin typeface="Calibri" pitchFamily="34" charset="0"/>
              </a:rPr>
              <a:t>‘Future’ Page Rank value of each node can be computed in parallel.</a:t>
            </a:r>
            <a:endParaRPr lang="en-US" sz="24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Title 1"/>
          <p:cNvSpPr>
            <a:spLocks noGrp="1"/>
          </p:cNvSpPr>
          <p:nvPr>
            <p:ph type="title"/>
          </p:nvPr>
        </p:nvSpPr>
        <p:spPr>
          <a:xfrm>
            <a:off x="304800" y="381000"/>
            <a:ext cx="6400800" cy="685800"/>
          </a:xfrm>
        </p:spPr>
        <p:txBody>
          <a:bodyPr>
            <a:noAutofit/>
          </a:bodyPr>
          <a:lstStyle/>
          <a:p>
            <a:pPr algn="l"/>
            <a:r>
              <a:rPr lang="en-US" sz="3600" b="1" dirty="0" smtClean="0"/>
              <a:t>PEGASUS: Matrix-based Graph Analytics over MapReduce </a:t>
            </a:r>
            <a:endParaRPr lang="en-US" sz="3600" b="1" dirty="0"/>
          </a:p>
        </p:txBody>
      </p:sp>
      <p:sp>
        <p:nvSpPr>
          <p:cNvPr id="9" name="TextBox 8"/>
          <p:cNvSpPr txBox="1"/>
          <p:nvPr/>
        </p:nvSpPr>
        <p:spPr>
          <a:xfrm>
            <a:off x="152400" y="6488668"/>
            <a:ext cx="7924800" cy="369332"/>
          </a:xfrm>
          <a:prstGeom prst="rect">
            <a:avLst/>
          </a:prstGeom>
          <a:noFill/>
        </p:spPr>
        <p:txBody>
          <a:bodyPr wrap="square" rtlCol="0">
            <a:spAutoFit/>
          </a:bodyPr>
          <a:lstStyle/>
          <a:p>
            <a:r>
              <a:rPr lang="en-US" b="1" dirty="0" smtClean="0"/>
              <a:t>U Kang et. al., “PEGASUS: A </a:t>
            </a:r>
            <a:r>
              <a:rPr lang="en-US" b="1" dirty="0" err="1" smtClean="0"/>
              <a:t>Peta</a:t>
            </a:r>
            <a:r>
              <a:rPr lang="en-US" b="1" dirty="0" smtClean="0"/>
              <a:t>-Scale Graph Mining System”,  ICDM ‘09</a:t>
            </a:r>
            <a:endParaRPr lang="en-US" b="1" dirty="0"/>
          </a:p>
        </p:txBody>
      </p:sp>
      <p:sp>
        <p:nvSpPr>
          <p:cNvPr id="10" name="Content Placeholder 2"/>
          <p:cNvSpPr txBox="1">
            <a:spLocks noChangeArrowheads="1"/>
          </p:cNvSpPr>
          <p:nvPr/>
        </p:nvSpPr>
        <p:spPr>
          <a:xfrm>
            <a:off x="533400" y="1558745"/>
            <a:ext cx="78486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Convert graph mining operations into iterative matrix-vector multiplication</a:t>
            </a:r>
            <a:endParaRPr lang="en-US" altLang="zh-CN" sz="2400" b="1" dirty="0" smtClean="0">
              <a:solidFill>
                <a:schemeClr val="tx1">
                  <a:lumMod val="95000"/>
                  <a:lumOff val="5000"/>
                </a:schemeClr>
              </a:solidFill>
              <a:latin typeface="Calibri" pitchFamily="34" charset="0"/>
            </a:endParaRPr>
          </a:p>
        </p:txBody>
      </p:sp>
      <p:sp>
        <p:nvSpPr>
          <p:cNvPr id="13" name="Rectangle 12"/>
          <p:cNvSpPr/>
          <p:nvPr/>
        </p:nvSpPr>
        <p:spPr>
          <a:xfrm rot="5400000">
            <a:off x="1852300" y="3429000"/>
            <a:ext cx="22860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300101" y="3048000"/>
            <a:ext cx="420308" cy="584775"/>
          </a:xfrm>
          <a:prstGeom prst="rect">
            <a:avLst/>
          </a:prstGeom>
          <a:noFill/>
        </p:spPr>
        <p:txBody>
          <a:bodyPr wrap="none" rtlCol="0">
            <a:spAutoFit/>
          </a:bodyPr>
          <a:lstStyle/>
          <a:p>
            <a:r>
              <a:rPr lang="en-US" sz="3200" dirty="0" smtClean="0"/>
              <a:t>˭</a:t>
            </a:r>
            <a:endParaRPr lang="en-US" sz="3200" dirty="0"/>
          </a:p>
        </p:txBody>
      </p:sp>
      <p:cxnSp>
        <p:nvCxnSpPr>
          <p:cNvPr id="29" name="Straight Connector 28"/>
          <p:cNvCxnSpPr/>
          <p:nvPr/>
        </p:nvCxnSpPr>
        <p:spPr>
          <a:xfrm>
            <a:off x="2766701" y="4343400"/>
            <a:ext cx="457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766701" y="3886200"/>
            <a:ext cx="457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66701" y="3429000"/>
            <a:ext cx="457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766701" y="2971800"/>
            <a:ext cx="457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75901" y="2514600"/>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75901" y="2971800"/>
            <a:ext cx="21336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75901" y="3429000"/>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75901" y="3886200"/>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75901" y="4343400"/>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309501" y="2844225"/>
            <a:ext cx="389850" cy="584775"/>
          </a:xfrm>
          <a:prstGeom prst="rect">
            <a:avLst/>
          </a:prstGeom>
          <a:noFill/>
        </p:spPr>
        <p:txBody>
          <a:bodyPr wrap="none" rtlCol="0">
            <a:spAutoFit/>
          </a:bodyPr>
          <a:lstStyle/>
          <a:p>
            <a:r>
              <a:rPr lang="en-US" sz="3200" dirty="0" smtClean="0"/>
              <a:t>×</a:t>
            </a:r>
            <a:endParaRPr lang="en-US" sz="3200" dirty="0"/>
          </a:p>
        </p:txBody>
      </p:sp>
      <p:sp>
        <p:nvSpPr>
          <p:cNvPr id="48" name="TextBox 47"/>
          <p:cNvSpPr txBox="1"/>
          <p:nvPr/>
        </p:nvSpPr>
        <p:spPr>
          <a:xfrm>
            <a:off x="875007" y="4800600"/>
            <a:ext cx="1053494" cy="1077218"/>
          </a:xfrm>
          <a:prstGeom prst="rect">
            <a:avLst/>
          </a:prstGeom>
          <a:noFill/>
        </p:spPr>
        <p:txBody>
          <a:bodyPr wrap="none" rtlCol="0">
            <a:spAutoFit/>
          </a:bodyPr>
          <a:lstStyle/>
          <a:p>
            <a:r>
              <a:rPr lang="en-US" sz="3200" dirty="0" smtClean="0"/>
              <a:t>M </a:t>
            </a:r>
            <a:r>
              <a:rPr lang="en-US" sz="3200" baseline="-25000" dirty="0" smtClean="0"/>
              <a:t>n×n</a:t>
            </a:r>
          </a:p>
          <a:p>
            <a:endParaRPr lang="en-US" sz="3200" dirty="0"/>
          </a:p>
        </p:txBody>
      </p:sp>
      <p:sp>
        <p:nvSpPr>
          <p:cNvPr id="49" name="TextBox 48"/>
          <p:cNvSpPr txBox="1"/>
          <p:nvPr/>
        </p:nvSpPr>
        <p:spPr>
          <a:xfrm>
            <a:off x="2766701" y="4866382"/>
            <a:ext cx="930063" cy="1077218"/>
          </a:xfrm>
          <a:prstGeom prst="rect">
            <a:avLst/>
          </a:prstGeom>
          <a:noFill/>
        </p:spPr>
        <p:txBody>
          <a:bodyPr wrap="none" rtlCol="0">
            <a:spAutoFit/>
          </a:bodyPr>
          <a:lstStyle/>
          <a:p>
            <a:r>
              <a:rPr lang="en-US" sz="3200" dirty="0" smtClean="0"/>
              <a:t>V </a:t>
            </a:r>
            <a:r>
              <a:rPr lang="en-US" sz="3200" baseline="-25000" dirty="0" smtClean="0"/>
              <a:t>n×1</a:t>
            </a:r>
          </a:p>
          <a:p>
            <a:endParaRPr lang="en-US" sz="3200" dirty="0"/>
          </a:p>
        </p:txBody>
      </p:sp>
      <p:sp>
        <p:nvSpPr>
          <p:cNvPr id="63" name="Rectangle 62"/>
          <p:cNvSpPr/>
          <p:nvPr/>
        </p:nvSpPr>
        <p:spPr>
          <a:xfrm rot="5400000">
            <a:off x="3282050" y="3429000"/>
            <a:ext cx="2286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4196451" y="4343400"/>
            <a:ext cx="457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96451" y="3886200"/>
            <a:ext cx="457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196451" y="3429000"/>
            <a:ext cx="457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96451" y="2971800"/>
            <a:ext cx="457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196451" y="2971800"/>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4114800" y="4866382"/>
            <a:ext cx="1043299" cy="1077218"/>
          </a:xfrm>
          <a:prstGeom prst="rect">
            <a:avLst/>
          </a:prstGeom>
          <a:noFill/>
        </p:spPr>
        <p:txBody>
          <a:bodyPr wrap="none" rtlCol="0">
            <a:spAutoFit/>
          </a:bodyPr>
          <a:lstStyle/>
          <a:p>
            <a:r>
              <a:rPr lang="en-US" sz="3200" dirty="0" smtClean="0"/>
              <a:t>V’ </a:t>
            </a:r>
            <a:r>
              <a:rPr lang="en-US" sz="3200" baseline="-25000" dirty="0" smtClean="0"/>
              <a:t>n×1</a:t>
            </a:r>
          </a:p>
          <a:p>
            <a:endParaRPr lang="en-US" sz="3200" dirty="0"/>
          </a:p>
        </p:txBody>
      </p:sp>
      <p:sp>
        <p:nvSpPr>
          <p:cNvPr id="70" name="Content Placeholder 2"/>
          <p:cNvSpPr txBox="1">
            <a:spLocks noChangeArrowheads="1"/>
          </p:cNvSpPr>
          <p:nvPr/>
        </p:nvSpPr>
        <p:spPr>
          <a:xfrm>
            <a:off x="4876800" y="2819400"/>
            <a:ext cx="3962400" cy="422455"/>
          </a:xfrm>
          <a:prstGeom prst="rect">
            <a:avLst/>
          </a:prstGeom>
        </p:spPr>
        <p:txBody>
          <a:bodyPr/>
          <a:lstStyle/>
          <a:p>
            <a:pPr marL="396875" indent="-396875" defTabSz="914363" fontAlgn="auto">
              <a:lnSpc>
                <a:spcPct val="90000"/>
              </a:lnSpc>
              <a:spcBef>
                <a:spcPct val="20000"/>
              </a:spcBef>
              <a:spcAft>
                <a:spcPts val="0"/>
              </a:spcAft>
              <a:buBlip>
                <a:blip r:embed="rId5"/>
              </a:buBlip>
              <a:defRPr/>
            </a:pPr>
            <a:r>
              <a:rPr lang="en-US" altLang="zh-CN" sz="2200" dirty="0" smtClean="0">
                <a:solidFill>
                  <a:schemeClr val="tx1">
                    <a:lumMod val="95000"/>
                    <a:lumOff val="5000"/>
                  </a:schemeClr>
                </a:solidFill>
                <a:latin typeface="Calibri" pitchFamily="34" charset="0"/>
              </a:rPr>
              <a:t>Matrix-Vector multiplication  implemented with MapReduce</a:t>
            </a:r>
          </a:p>
        </p:txBody>
      </p:sp>
      <p:sp>
        <p:nvSpPr>
          <p:cNvPr id="71" name="Content Placeholder 2"/>
          <p:cNvSpPr txBox="1">
            <a:spLocks noChangeArrowheads="1"/>
          </p:cNvSpPr>
          <p:nvPr/>
        </p:nvSpPr>
        <p:spPr>
          <a:xfrm>
            <a:off x="4876800" y="4114800"/>
            <a:ext cx="3962400" cy="422455"/>
          </a:xfrm>
          <a:prstGeom prst="rect">
            <a:avLst/>
          </a:prstGeom>
        </p:spPr>
        <p:txBody>
          <a:bodyPr/>
          <a:lstStyle/>
          <a:p>
            <a:pPr marL="396875" indent="-396875" defTabSz="914363">
              <a:lnSpc>
                <a:spcPct val="90000"/>
              </a:lnSpc>
              <a:spcBef>
                <a:spcPct val="20000"/>
              </a:spcBef>
              <a:buBlip>
                <a:blip r:embed="rId5"/>
              </a:buBlip>
              <a:defRPr/>
            </a:pPr>
            <a:r>
              <a:rPr lang="en-US" altLang="zh-CN" sz="2200" dirty="0" smtClean="0">
                <a:solidFill>
                  <a:schemeClr val="tx1">
                    <a:lumMod val="95000"/>
                    <a:lumOff val="5000"/>
                  </a:schemeClr>
                </a:solidFill>
                <a:latin typeface="Calibri" pitchFamily="34" charset="0"/>
              </a:rPr>
              <a:t>Further optimized (5</a:t>
            </a:r>
            <a:r>
              <a:rPr lang="en-US" altLang="zh-CN" sz="2400" dirty="0" smtClean="0"/>
              <a:t>X</a:t>
            </a:r>
            <a:r>
              <a:rPr lang="en-US" altLang="zh-CN" sz="2200" dirty="0" smtClean="0">
                <a:solidFill>
                  <a:schemeClr val="tx1">
                    <a:lumMod val="95000"/>
                    <a:lumOff val="5000"/>
                  </a:schemeClr>
                </a:solidFill>
                <a:latin typeface="Calibri" pitchFamily="34" charset="0"/>
              </a:rPr>
              <a:t>) by block multiplication   </a:t>
            </a:r>
          </a:p>
        </p:txBody>
      </p:sp>
      <p:sp>
        <p:nvSpPr>
          <p:cNvPr id="72" name="TextBox 71"/>
          <p:cNvSpPr txBox="1"/>
          <p:nvPr/>
        </p:nvSpPr>
        <p:spPr>
          <a:xfrm>
            <a:off x="152400" y="5616714"/>
            <a:ext cx="2174826" cy="707886"/>
          </a:xfrm>
          <a:prstGeom prst="rect">
            <a:avLst/>
          </a:prstGeom>
          <a:noFill/>
        </p:spPr>
        <p:txBody>
          <a:bodyPr wrap="none" rtlCol="0">
            <a:spAutoFit/>
          </a:bodyPr>
          <a:lstStyle/>
          <a:p>
            <a:r>
              <a:rPr lang="en-US" sz="2000" b="1" dirty="0" smtClean="0">
                <a:solidFill>
                  <a:schemeClr val="accent2">
                    <a:lumMod val="75000"/>
                  </a:schemeClr>
                </a:solidFill>
              </a:rPr>
              <a:t>Normalized Graph </a:t>
            </a:r>
          </a:p>
          <a:p>
            <a:r>
              <a:rPr lang="en-US" sz="2000" b="1" dirty="0" smtClean="0">
                <a:solidFill>
                  <a:schemeClr val="accent2">
                    <a:lumMod val="75000"/>
                  </a:schemeClr>
                </a:solidFill>
              </a:rPr>
              <a:t>Adjacency Matrix</a:t>
            </a:r>
            <a:endParaRPr lang="en-US" sz="2000" b="1" dirty="0">
              <a:solidFill>
                <a:schemeClr val="accent2">
                  <a:lumMod val="75000"/>
                </a:schemeClr>
              </a:solidFill>
            </a:endParaRPr>
          </a:p>
        </p:txBody>
      </p:sp>
      <p:sp>
        <p:nvSpPr>
          <p:cNvPr id="73" name="TextBox 72"/>
          <p:cNvSpPr txBox="1"/>
          <p:nvPr/>
        </p:nvSpPr>
        <p:spPr>
          <a:xfrm>
            <a:off x="2362200" y="5616714"/>
            <a:ext cx="1556645" cy="707886"/>
          </a:xfrm>
          <a:prstGeom prst="rect">
            <a:avLst/>
          </a:prstGeom>
          <a:noFill/>
        </p:spPr>
        <p:txBody>
          <a:bodyPr wrap="none" rtlCol="0">
            <a:spAutoFit/>
          </a:bodyPr>
          <a:lstStyle/>
          <a:p>
            <a:r>
              <a:rPr lang="en-US" sz="2000" b="1" dirty="0" smtClean="0">
                <a:solidFill>
                  <a:schemeClr val="accent2">
                    <a:lumMod val="75000"/>
                  </a:schemeClr>
                </a:solidFill>
              </a:rPr>
              <a:t>Current Page</a:t>
            </a:r>
          </a:p>
          <a:p>
            <a:r>
              <a:rPr lang="en-US" sz="2000" b="1" dirty="0" smtClean="0">
                <a:solidFill>
                  <a:schemeClr val="accent2">
                    <a:lumMod val="75000"/>
                  </a:schemeClr>
                </a:solidFill>
              </a:rPr>
              <a:t>Rank Vector</a:t>
            </a:r>
            <a:endParaRPr lang="en-US" sz="2000" b="1" dirty="0">
              <a:solidFill>
                <a:schemeClr val="accent2">
                  <a:lumMod val="75000"/>
                </a:schemeClr>
              </a:solidFill>
            </a:endParaRPr>
          </a:p>
        </p:txBody>
      </p:sp>
      <p:sp>
        <p:nvSpPr>
          <p:cNvPr id="74" name="TextBox 73"/>
          <p:cNvSpPr txBox="1"/>
          <p:nvPr/>
        </p:nvSpPr>
        <p:spPr>
          <a:xfrm>
            <a:off x="4038600" y="5616714"/>
            <a:ext cx="1465851" cy="707886"/>
          </a:xfrm>
          <a:prstGeom prst="rect">
            <a:avLst/>
          </a:prstGeom>
          <a:noFill/>
        </p:spPr>
        <p:txBody>
          <a:bodyPr wrap="none" rtlCol="0">
            <a:spAutoFit/>
          </a:bodyPr>
          <a:lstStyle/>
          <a:p>
            <a:r>
              <a:rPr lang="en-US" sz="2000" b="1" dirty="0" smtClean="0">
                <a:solidFill>
                  <a:schemeClr val="accent2">
                    <a:lumMod val="75000"/>
                  </a:schemeClr>
                </a:solidFill>
              </a:rPr>
              <a:t>Future Page</a:t>
            </a:r>
          </a:p>
          <a:p>
            <a:r>
              <a:rPr lang="en-US" sz="2000" b="1" dirty="0" smtClean="0">
                <a:solidFill>
                  <a:schemeClr val="accent2">
                    <a:lumMod val="75000"/>
                  </a:schemeClr>
                </a:solidFill>
              </a:rPr>
              <a:t>Rank Vector</a:t>
            </a:r>
            <a:endParaRPr lang="en-US" sz="2000" b="1" dirty="0">
              <a:solidFill>
                <a:schemeClr val="accent2">
                  <a:lumMod val="75000"/>
                </a:schemeClr>
              </a:solidFill>
            </a:endParaRPr>
          </a:p>
        </p:txBody>
      </p:sp>
      <p:sp>
        <p:nvSpPr>
          <p:cNvPr id="37"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Title 1"/>
          <p:cNvSpPr>
            <a:spLocks noGrp="1"/>
          </p:cNvSpPr>
          <p:nvPr>
            <p:ph type="title"/>
          </p:nvPr>
        </p:nvSpPr>
        <p:spPr>
          <a:xfrm>
            <a:off x="304800" y="152400"/>
            <a:ext cx="6400800" cy="685800"/>
          </a:xfrm>
        </p:spPr>
        <p:txBody>
          <a:bodyPr>
            <a:noAutofit/>
          </a:bodyPr>
          <a:lstStyle/>
          <a:p>
            <a:pPr algn="l"/>
            <a:r>
              <a:rPr lang="en-US" sz="3600" b="1" dirty="0" smtClean="0"/>
              <a:t>PEGASUS: Primitive Operations </a:t>
            </a:r>
            <a:endParaRPr lang="en-US" sz="3600" b="1" dirty="0"/>
          </a:p>
        </p:txBody>
      </p:sp>
      <p:sp>
        <p:nvSpPr>
          <p:cNvPr id="37"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263170" name="Picture 2"/>
          <p:cNvPicPr>
            <a:picLocks noChangeAspect="1" noChangeArrowheads="1"/>
          </p:cNvPicPr>
          <p:nvPr/>
        </p:nvPicPr>
        <p:blipFill>
          <a:blip r:embed="rId5" cstate="print"/>
          <a:srcRect/>
          <a:stretch>
            <a:fillRect/>
          </a:stretch>
        </p:blipFill>
        <p:spPr bwMode="auto">
          <a:xfrm>
            <a:off x="609600" y="1000125"/>
            <a:ext cx="6276975" cy="3114675"/>
          </a:xfrm>
          <a:prstGeom prst="rect">
            <a:avLst/>
          </a:prstGeom>
          <a:noFill/>
          <a:ln w="9525">
            <a:noFill/>
            <a:miter lim="800000"/>
            <a:headEnd/>
            <a:tailEnd/>
          </a:ln>
        </p:spPr>
      </p:pic>
      <p:sp>
        <p:nvSpPr>
          <p:cNvPr id="38" name="Content Placeholder 2"/>
          <p:cNvSpPr txBox="1">
            <a:spLocks noChangeArrowheads="1"/>
          </p:cNvSpPr>
          <p:nvPr/>
        </p:nvSpPr>
        <p:spPr>
          <a:xfrm>
            <a:off x="533400" y="1981200"/>
            <a:ext cx="7848600" cy="1905000"/>
          </a:xfrm>
          <a:prstGeom prst="rect">
            <a:avLst/>
          </a:prstGeom>
          <a:solidFill>
            <a:schemeClr val="bg1"/>
          </a:solidFill>
        </p:spPr>
        <p:txBody>
          <a:bodyPr/>
          <a:lstStyle/>
          <a:p>
            <a:pPr marL="396875" indent="-396875" algn="just" defTabSz="914363" fontAlgn="auto">
              <a:lnSpc>
                <a:spcPct val="90000"/>
              </a:lnSpc>
              <a:spcBef>
                <a:spcPct val="20000"/>
              </a:spcBef>
              <a:spcAft>
                <a:spcPts val="0"/>
              </a:spcAft>
              <a:buBlip>
                <a:blip r:embed="rId6"/>
              </a:buBlip>
              <a:defRPr/>
            </a:pPr>
            <a:r>
              <a:rPr lang="en-US" altLang="zh-CN" sz="2400" b="1" dirty="0" smtClean="0">
                <a:latin typeface="Calibri" panose="020F0502020204030204" pitchFamily="34" charset="0"/>
              </a:rPr>
              <a:t>Three primitive operations:</a:t>
            </a:r>
          </a:p>
          <a:p>
            <a:pPr marL="1311275" lvl="2" indent="-396875" algn="just" defTabSz="914363">
              <a:lnSpc>
                <a:spcPct val="90000"/>
              </a:lnSpc>
              <a:spcBef>
                <a:spcPct val="20000"/>
              </a:spcBef>
              <a:buFont typeface="Wingdings" pitchFamily="2" charset="2"/>
              <a:buChar char="q"/>
              <a:defRPr/>
            </a:pPr>
            <a:r>
              <a:rPr lang="en-US" altLang="zh-CN" sz="2400" i="1" dirty="0" smtClean="0">
                <a:latin typeface="Calibri" panose="020F0502020204030204" pitchFamily="34" charset="0"/>
              </a:rPr>
              <a:t>combine2</a:t>
            </a:r>
            <a:r>
              <a:rPr lang="en-US" altLang="zh-CN" sz="2400" dirty="0" smtClean="0">
                <a:latin typeface="Calibri" panose="020F0502020204030204" pitchFamily="34" charset="0"/>
              </a:rPr>
              <a:t>():  multiply </a:t>
            </a:r>
            <a:r>
              <a:rPr lang="en-US" altLang="zh-CN" sz="2400" dirty="0" err="1" smtClean="0">
                <a:latin typeface="Calibri" panose="020F0502020204030204" pitchFamily="34" charset="0"/>
              </a:rPr>
              <a:t>m</a:t>
            </a:r>
            <a:r>
              <a:rPr lang="en-US" altLang="zh-CN" sz="2400" baseline="-25000" dirty="0" err="1" smtClean="0">
                <a:latin typeface="Calibri" panose="020F0502020204030204" pitchFamily="34" charset="0"/>
              </a:rPr>
              <a:t>i,j</a:t>
            </a:r>
            <a:r>
              <a:rPr lang="en-US" altLang="zh-CN" sz="2400" dirty="0" smtClean="0">
                <a:latin typeface="Calibri" panose="020F0502020204030204" pitchFamily="34" charset="0"/>
              </a:rPr>
              <a:t> and </a:t>
            </a:r>
            <a:r>
              <a:rPr lang="en-US" altLang="zh-CN" sz="2400" dirty="0" err="1" smtClean="0">
                <a:latin typeface="Calibri" panose="020F0502020204030204" pitchFamily="34" charset="0"/>
              </a:rPr>
              <a:t>v</a:t>
            </a:r>
            <a:r>
              <a:rPr lang="en-US" altLang="zh-CN" sz="2400" baseline="-25000" dirty="0" err="1" smtClean="0">
                <a:latin typeface="Calibri" panose="020F0502020204030204" pitchFamily="34" charset="0"/>
              </a:rPr>
              <a:t>j</a:t>
            </a:r>
            <a:endParaRPr lang="en-US" altLang="zh-CN" sz="2400" baseline="-25000" dirty="0" smtClean="0">
              <a:latin typeface="Calibri" panose="020F0502020204030204" pitchFamily="34" charset="0"/>
            </a:endParaRPr>
          </a:p>
          <a:p>
            <a:pPr marL="1311275" lvl="2" indent="-396875" algn="just" defTabSz="914363">
              <a:lnSpc>
                <a:spcPct val="90000"/>
              </a:lnSpc>
              <a:spcBef>
                <a:spcPct val="20000"/>
              </a:spcBef>
              <a:buFont typeface="Wingdings" pitchFamily="2" charset="2"/>
              <a:buChar char="q"/>
              <a:defRPr/>
            </a:pPr>
            <a:r>
              <a:rPr lang="en-US" altLang="zh-CN" sz="2400" i="1" dirty="0" err="1" smtClean="0">
                <a:latin typeface="Calibri" panose="020F0502020204030204" pitchFamily="34" charset="0"/>
              </a:rPr>
              <a:t>combinAll</a:t>
            </a:r>
            <a:r>
              <a:rPr lang="en-US" altLang="zh-CN" sz="2400" i="1" baseline="-25000" dirty="0" err="1" smtClean="0">
                <a:latin typeface="Calibri" panose="020F0502020204030204" pitchFamily="34" charset="0"/>
              </a:rPr>
              <a:t>i</a:t>
            </a:r>
            <a:r>
              <a:rPr lang="en-US" altLang="zh-CN" sz="2400" dirty="0" smtClean="0">
                <a:latin typeface="Calibri" panose="020F0502020204030204" pitchFamily="34" charset="0"/>
              </a:rPr>
              <a:t>(): sum n multiplication results</a:t>
            </a:r>
          </a:p>
          <a:p>
            <a:pPr marL="1311275" lvl="2" indent="-396875" algn="just" defTabSz="914363">
              <a:lnSpc>
                <a:spcPct val="90000"/>
              </a:lnSpc>
              <a:spcBef>
                <a:spcPct val="20000"/>
              </a:spcBef>
              <a:buFont typeface="Wingdings" pitchFamily="2" charset="2"/>
              <a:buChar char="q"/>
              <a:defRPr/>
            </a:pPr>
            <a:r>
              <a:rPr lang="en-US" altLang="zh-CN" sz="2400" i="1" dirty="0" smtClean="0">
                <a:latin typeface="Calibri" panose="020F0502020204030204" pitchFamily="34" charset="0"/>
              </a:rPr>
              <a:t>assign</a:t>
            </a:r>
            <a:r>
              <a:rPr lang="en-US" altLang="zh-CN" sz="2400" dirty="0" smtClean="0">
                <a:latin typeface="Calibri" panose="020F0502020204030204" pitchFamily="34" charset="0"/>
              </a:rPr>
              <a:t>(): update </a:t>
            </a:r>
            <a:r>
              <a:rPr lang="en-US" altLang="zh-CN" sz="2400" dirty="0" err="1" smtClean="0">
                <a:latin typeface="Calibri" panose="020F0502020204030204" pitchFamily="34" charset="0"/>
              </a:rPr>
              <a:t>v</a:t>
            </a:r>
            <a:r>
              <a:rPr lang="en-US" altLang="zh-CN" sz="2400" baseline="-25000" dirty="0" err="1" smtClean="0">
                <a:latin typeface="Calibri" panose="020F0502020204030204" pitchFamily="34" charset="0"/>
              </a:rPr>
              <a:t>j</a:t>
            </a:r>
            <a:r>
              <a:rPr lang="en-US" altLang="zh-CN" sz="2400" baseline="-25000" dirty="0" smtClean="0">
                <a:latin typeface="Calibri" panose="020F0502020204030204" pitchFamily="34" charset="0"/>
              </a:rPr>
              <a:t>   </a:t>
            </a:r>
            <a:endParaRPr lang="en-US" altLang="zh-CN" sz="2000" b="1" baseline="-25000" dirty="0" smtClean="0">
              <a:solidFill>
                <a:schemeClr val="tx1">
                  <a:lumMod val="95000"/>
                  <a:lumOff val="5000"/>
                </a:schemeClr>
              </a:solidFill>
              <a:latin typeface="Calibri" pitchFamily="34" charset="0"/>
            </a:endParaRPr>
          </a:p>
        </p:txBody>
      </p:sp>
      <p:sp>
        <p:nvSpPr>
          <p:cNvPr id="40" name="Content Placeholder 2"/>
          <p:cNvSpPr txBox="1">
            <a:spLocks noChangeArrowheads="1"/>
          </p:cNvSpPr>
          <p:nvPr/>
        </p:nvSpPr>
        <p:spPr>
          <a:xfrm>
            <a:off x="533400" y="3733800"/>
            <a:ext cx="7848600" cy="2286000"/>
          </a:xfrm>
          <a:prstGeom prst="rect">
            <a:avLst/>
          </a:prstGeom>
          <a:solidFill>
            <a:schemeClr val="bg1"/>
          </a:solidFill>
        </p:spPr>
        <p:txBody>
          <a:bodyPr/>
          <a:lstStyle/>
          <a:p>
            <a:pPr marL="396875" indent="-396875" algn="just" defTabSz="914363" fontAlgn="auto">
              <a:lnSpc>
                <a:spcPct val="90000"/>
              </a:lnSpc>
              <a:spcBef>
                <a:spcPct val="20000"/>
              </a:spcBef>
              <a:spcAft>
                <a:spcPts val="0"/>
              </a:spcAft>
              <a:buBlip>
                <a:blip r:embed="rId6"/>
              </a:buBlip>
              <a:defRPr/>
            </a:pPr>
            <a:endParaRPr lang="en-US" altLang="zh-CN" sz="2400" b="1" dirty="0" smtClean="0">
              <a:latin typeface="Calibri" panose="020F0502020204030204" pitchFamily="34" charset="0"/>
            </a:endParaRPr>
          </a:p>
          <a:p>
            <a:pPr marL="396875" indent="-396875" algn="just" defTabSz="914363" fontAlgn="auto">
              <a:lnSpc>
                <a:spcPct val="90000"/>
              </a:lnSpc>
              <a:spcBef>
                <a:spcPct val="20000"/>
              </a:spcBef>
              <a:spcAft>
                <a:spcPts val="0"/>
              </a:spcAft>
              <a:buBlip>
                <a:blip r:embed="rId6"/>
              </a:buBlip>
              <a:defRPr/>
            </a:pPr>
            <a:r>
              <a:rPr lang="en-US" altLang="zh-CN" sz="2400" b="1" dirty="0" err="1" smtClean="0">
                <a:latin typeface="Calibri" panose="020F0502020204030204" pitchFamily="34" charset="0"/>
              </a:rPr>
              <a:t>PageRank</a:t>
            </a:r>
            <a:r>
              <a:rPr lang="en-US" altLang="zh-CN" sz="2400" b="1" dirty="0" smtClean="0">
                <a:latin typeface="Calibri" panose="020F0502020204030204" pitchFamily="34" charset="0"/>
              </a:rPr>
              <a:t> Computation:                P</a:t>
            </a:r>
            <a:r>
              <a:rPr lang="en-US" altLang="zh-CN" sz="2400" b="1" baseline="-25000" dirty="0" smtClean="0">
                <a:latin typeface="Calibri" panose="020F0502020204030204" pitchFamily="34" charset="0"/>
              </a:rPr>
              <a:t>k+1</a:t>
            </a:r>
            <a:r>
              <a:rPr lang="en-US" altLang="zh-CN" sz="2400" b="1" dirty="0" smtClean="0">
                <a:latin typeface="Calibri" panose="020F0502020204030204" pitchFamily="34" charset="0"/>
              </a:rPr>
              <a:t> = [ </a:t>
            </a:r>
            <a:r>
              <a:rPr lang="en-US" altLang="zh-CN" sz="2400" b="1" dirty="0" err="1" smtClean="0">
                <a:latin typeface="Calibri" panose="020F0502020204030204" pitchFamily="34" charset="0"/>
              </a:rPr>
              <a:t>cM</a:t>
            </a:r>
            <a:r>
              <a:rPr lang="en-US" altLang="zh-CN" sz="2400" b="1" dirty="0" smtClean="0">
                <a:latin typeface="Calibri" panose="020F0502020204030204" pitchFamily="34" charset="0"/>
              </a:rPr>
              <a:t> + (1-c)U ] P</a:t>
            </a:r>
            <a:r>
              <a:rPr lang="en-US" altLang="zh-CN" sz="2400" b="1" baseline="-25000" dirty="0" smtClean="0">
                <a:latin typeface="Calibri" panose="020F0502020204030204" pitchFamily="34" charset="0"/>
              </a:rPr>
              <a:t>k</a:t>
            </a:r>
          </a:p>
          <a:p>
            <a:pPr marL="396875" indent="-396875" algn="just" defTabSz="914363" fontAlgn="auto">
              <a:lnSpc>
                <a:spcPct val="90000"/>
              </a:lnSpc>
              <a:spcBef>
                <a:spcPct val="20000"/>
              </a:spcBef>
              <a:spcAft>
                <a:spcPts val="0"/>
              </a:spcAft>
              <a:buBlip>
                <a:blip r:embed="rId6"/>
              </a:buBlip>
              <a:defRPr/>
            </a:pPr>
            <a:endParaRPr lang="en-US" altLang="zh-CN" sz="2400" b="1" dirty="0" smtClean="0">
              <a:latin typeface="Calibri" panose="020F0502020204030204" pitchFamily="34" charset="0"/>
            </a:endParaRPr>
          </a:p>
          <a:p>
            <a:pPr marL="1311275" lvl="2" indent="-396875" algn="just" defTabSz="914363">
              <a:lnSpc>
                <a:spcPct val="90000"/>
              </a:lnSpc>
              <a:spcBef>
                <a:spcPct val="20000"/>
              </a:spcBef>
              <a:buFont typeface="Wingdings" pitchFamily="2" charset="2"/>
              <a:buChar char="q"/>
              <a:defRPr/>
            </a:pPr>
            <a:r>
              <a:rPr lang="en-US" altLang="zh-CN" sz="2400" i="1" dirty="0" smtClean="0">
                <a:latin typeface="Calibri" panose="020F0502020204030204" pitchFamily="34" charset="0"/>
              </a:rPr>
              <a:t>combine2</a:t>
            </a:r>
            <a:r>
              <a:rPr lang="en-US" altLang="zh-CN" sz="2400" dirty="0" smtClean="0">
                <a:latin typeface="Calibri" panose="020F0502020204030204" pitchFamily="34" charset="0"/>
              </a:rPr>
              <a:t>():  </a:t>
            </a:r>
            <a:r>
              <a:rPr lang="en-US" altLang="zh-CN" sz="2400" dirty="0" smtClean="0">
                <a:latin typeface="Times New Roman" pitchFamily="18" charset="0"/>
                <a:cs typeface="Times New Roman" pitchFamily="18" charset="0"/>
              </a:rPr>
              <a:t>x</a:t>
            </a:r>
            <a:r>
              <a:rPr lang="en-US" altLang="zh-CN" sz="2400" dirty="0" smtClean="0">
                <a:latin typeface="Calibri" panose="020F0502020204030204" pitchFamily="34" charset="0"/>
              </a:rPr>
              <a:t> = c ×</a:t>
            </a:r>
            <a:r>
              <a:rPr lang="en-US" altLang="zh-CN" sz="2400" dirty="0" err="1" smtClean="0">
                <a:latin typeface="Calibri" panose="020F0502020204030204" pitchFamily="34" charset="0"/>
              </a:rPr>
              <a:t>m</a:t>
            </a:r>
            <a:r>
              <a:rPr lang="en-US" altLang="zh-CN" sz="2400" baseline="-25000" dirty="0" err="1" smtClean="0">
                <a:latin typeface="Calibri" panose="020F0502020204030204" pitchFamily="34" charset="0"/>
              </a:rPr>
              <a:t>i,j</a:t>
            </a:r>
            <a:r>
              <a:rPr lang="en-US" altLang="zh-CN" sz="2400" dirty="0" smtClean="0">
                <a:latin typeface="Calibri" panose="020F0502020204030204" pitchFamily="34" charset="0"/>
              </a:rPr>
              <a:t> × </a:t>
            </a:r>
            <a:r>
              <a:rPr lang="en-US" altLang="zh-CN" sz="2400" dirty="0" err="1" smtClean="0">
                <a:latin typeface="Calibri" panose="020F0502020204030204" pitchFamily="34" charset="0"/>
              </a:rPr>
              <a:t>v</a:t>
            </a:r>
            <a:r>
              <a:rPr lang="en-US" altLang="zh-CN" sz="2400" baseline="-25000" dirty="0" err="1" smtClean="0">
                <a:latin typeface="Calibri" panose="020F0502020204030204" pitchFamily="34" charset="0"/>
              </a:rPr>
              <a:t>j</a:t>
            </a:r>
            <a:endParaRPr lang="en-US" altLang="zh-CN" sz="2400" baseline="-25000" dirty="0" smtClean="0">
              <a:latin typeface="Calibri" panose="020F0502020204030204" pitchFamily="34" charset="0"/>
            </a:endParaRPr>
          </a:p>
          <a:p>
            <a:pPr marL="1311275" lvl="2" indent="-396875" algn="just" defTabSz="914363">
              <a:lnSpc>
                <a:spcPct val="90000"/>
              </a:lnSpc>
              <a:spcBef>
                <a:spcPct val="20000"/>
              </a:spcBef>
              <a:buFont typeface="Wingdings" pitchFamily="2" charset="2"/>
              <a:buChar char="q"/>
              <a:defRPr/>
            </a:pPr>
            <a:r>
              <a:rPr lang="en-US" altLang="zh-CN" sz="2400" i="1" dirty="0" err="1" smtClean="0">
                <a:latin typeface="Calibri" panose="020F0502020204030204" pitchFamily="34" charset="0"/>
              </a:rPr>
              <a:t>combinAll</a:t>
            </a:r>
            <a:r>
              <a:rPr lang="en-US" altLang="zh-CN" sz="2400" i="1" baseline="-25000" dirty="0" err="1" smtClean="0">
                <a:latin typeface="Calibri" panose="020F0502020204030204" pitchFamily="34" charset="0"/>
              </a:rPr>
              <a:t>i</a:t>
            </a:r>
            <a:r>
              <a:rPr lang="en-US" altLang="zh-CN" sz="2400" dirty="0" smtClean="0">
                <a:latin typeface="Calibri" panose="020F0502020204030204" pitchFamily="34" charset="0"/>
              </a:rPr>
              <a:t>(): (1-c)/n + ∑ </a:t>
            </a:r>
            <a:r>
              <a:rPr lang="en-US" altLang="zh-CN" sz="2400" dirty="0" smtClean="0">
                <a:latin typeface="Times New Roman" pitchFamily="18" charset="0"/>
                <a:cs typeface="Times New Roman" pitchFamily="18" charset="0"/>
              </a:rPr>
              <a:t>x</a:t>
            </a:r>
          </a:p>
          <a:p>
            <a:pPr marL="1311275" lvl="2" indent="-396875" algn="just" defTabSz="914363">
              <a:lnSpc>
                <a:spcPct val="90000"/>
              </a:lnSpc>
              <a:spcBef>
                <a:spcPct val="20000"/>
              </a:spcBef>
              <a:buFont typeface="Wingdings" pitchFamily="2" charset="2"/>
              <a:buChar char="q"/>
              <a:defRPr/>
            </a:pPr>
            <a:r>
              <a:rPr lang="en-US" altLang="zh-CN" sz="2400" i="1" dirty="0" smtClean="0">
                <a:latin typeface="Calibri" panose="020F0502020204030204" pitchFamily="34" charset="0"/>
              </a:rPr>
              <a:t>assign</a:t>
            </a:r>
            <a:r>
              <a:rPr lang="en-US" altLang="zh-CN" sz="2400" dirty="0" smtClean="0">
                <a:latin typeface="Calibri" panose="020F0502020204030204" pitchFamily="34" charset="0"/>
              </a:rPr>
              <a:t>():  update </a:t>
            </a:r>
            <a:r>
              <a:rPr lang="en-US" altLang="zh-CN" sz="2400" dirty="0" err="1" smtClean="0">
                <a:latin typeface="Calibri" panose="020F0502020204030204" pitchFamily="34" charset="0"/>
              </a:rPr>
              <a:t>v</a:t>
            </a:r>
            <a:r>
              <a:rPr lang="en-US" altLang="zh-CN" sz="2400" baseline="-25000" dirty="0" err="1" smtClean="0">
                <a:latin typeface="Calibri" panose="020F0502020204030204" pitchFamily="34" charset="0"/>
              </a:rPr>
              <a:t>j</a:t>
            </a:r>
            <a:r>
              <a:rPr lang="en-US" altLang="zh-CN" sz="2400" dirty="0" smtClean="0">
                <a:latin typeface="Calibri" panose="020F0502020204030204" pitchFamily="34" charset="0"/>
              </a:rPr>
              <a:t> </a:t>
            </a:r>
            <a:r>
              <a:rPr lang="en-US" altLang="zh-CN" sz="2400" baseline="-25000" dirty="0" smtClean="0">
                <a:latin typeface="Calibri" panose="020F0502020204030204" pitchFamily="34" charset="0"/>
              </a:rPr>
              <a:t>   </a:t>
            </a:r>
            <a:endParaRPr lang="en-US" altLang="zh-CN" sz="2000" b="1" baseline="-25000" dirty="0" smtClean="0">
              <a:solidFill>
                <a:schemeClr val="tx1">
                  <a:lumMod val="95000"/>
                  <a:lumOff val="5000"/>
                </a:schemeClr>
              </a:solidFill>
              <a:latin typeface="Calibri"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sp>
        <p:nvSpPr>
          <p:cNvPr id="8" name="Title 1"/>
          <p:cNvSpPr>
            <a:spLocks noGrp="1"/>
          </p:cNvSpPr>
          <p:nvPr>
            <p:ph type="title"/>
          </p:nvPr>
        </p:nvSpPr>
        <p:spPr>
          <a:xfrm>
            <a:off x="304800" y="381000"/>
            <a:ext cx="6400800" cy="685800"/>
          </a:xfrm>
        </p:spPr>
        <p:txBody>
          <a:bodyPr>
            <a:noAutofit/>
          </a:bodyPr>
          <a:lstStyle/>
          <a:p>
            <a:pPr algn="l"/>
            <a:r>
              <a:rPr lang="en-US" sz="3600" b="1" dirty="0" smtClean="0"/>
              <a:t>Offline Graph Analytics In PEGASUS </a:t>
            </a:r>
            <a:endParaRPr lang="en-US" sz="3600" b="1" dirty="0"/>
          </a:p>
        </p:txBody>
      </p:sp>
      <p:sp>
        <p:nvSpPr>
          <p:cNvPr id="37"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264194" name="Picture 2"/>
          <p:cNvPicPr>
            <a:picLocks noChangeAspect="1" noChangeArrowheads="1"/>
          </p:cNvPicPr>
          <p:nvPr/>
        </p:nvPicPr>
        <p:blipFill>
          <a:blip r:embed="rId4" cstate="print"/>
          <a:srcRect/>
          <a:stretch>
            <a:fillRect/>
          </a:stretch>
        </p:blipFill>
        <p:spPr bwMode="auto">
          <a:xfrm>
            <a:off x="1019175" y="1981200"/>
            <a:ext cx="7058025" cy="342900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Title 1"/>
          <p:cNvSpPr>
            <a:spLocks noGrp="1"/>
          </p:cNvSpPr>
          <p:nvPr>
            <p:ph type="title"/>
          </p:nvPr>
        </p:nvSpPr>
        <p:spPr>
          <a:xfrm>
            <a:off x="304800" y="381000"/>
            <a:ext cx="6400800" cy="685800"/>
          </a:xfrm>
        </p:spPr>
        <p:txBody>
          <a:bodyPr>
            <a:noAutofit/>
          </a:bodyPr>
          <a:lstStyle/>
          <a:p>
            <a:pPr algn="l"/>
            <a:r>
              <a:rPr lang="en-US" sz="4000" b="1" dirty="0" smtClean="0"/>
              <a:t>Problems with MapReduce for Graph Analytics</a:t>
            </a:r>
            <a:endParaRPr lang="en-US" sz="4000" b="1" dirty="0"/>
          </a:p>
        </p:txBody>
      </p:sp>
      <p:sp>
        <p:nvSpPr>
          <p:cNvPr id="9" name="Content Placeholder 2"/>
          <p:cNvSpPr txBox="1">
            <a:spLocks noChangeArrowheads="1"/>
          </p:cNvSpPr>
          <p:nvPr/>
        </p:nvSpPr>
        <p:spPr>
          <a:xfrm>
            <a:off x="304800" y="1558745"/>
            <a:ext cx="78486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MapReduce does not directly support iterative algorithms</a:t>
            </a:r>
          </a:p>
          <a:p>
            <a:pPr marL="396875" indent="-396875" algn="just" defTabSz="914363" fontAlgn="auto">
              <a:lnSpc>
                <a:spcPct val="90000"/>
              </a:lnSpc>
              <a:spcBef>
                <a:spcPct val="20000"/>
              </a:spcBef>
              <a:spcAft>
                <a:spcPts val="0"/>
              </a:spcAft>
              <a:buBlip>
                <a:blip r:embed="rId5"/>
              </a:buBlip>
              <a:defRPr/>
            </a:pPr>
            <a:endParaRPr lang="en-US" sz="1600" dirty="0" smtClean="0">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altLang="zh-CN" sz="2000" dirty="0" smtClean="0">
                <a:solidFill>
                  <a:schemeClr val="tx1">
                    <a:lumMod val="95000"/>
                    <a:lumOff val="5000"/>
                  </a:schemeClr>
                </a:solidFill>
                <a:latin typeface="Calibri" pitchFamily="34" charset="0"/>
              </a:rPr>
              <a:t>Invariant graph-topology-data re-loaded and re-processed at each iteration  </a:t>
            </a:r>
            <a:r>
              <a:rPr lang="en-US" altLang="zh-CN" sz="2000" dirty="0" smtClean="0">
                <a:solidFill>
                  <a:schemeClr val="tx1">
                    <a:lumMod val="95000"/>
                    <a:lumOff val="5000"/>
                  </a:schemeClr>
                </a:solidFill>
                <a:latin typeface="Calibri" pitchFamily="34" charset="0"/>
                <a:sym typeface="Wingdings" pitchFamily="2" charset="2"/>
              </a:rPr>
              <a:t> </a:t>
            </a:r>
            <a:r>
              <a:rPr lang="en-US" altLang="zh-CN" sz="2000" dirty="0" smtClean="0">
                <a:solidFill>
                  <a:schemeClr val="tx1">
                    <a:lumMod val="95000"/>
                    <a:lumOff val="5000"/>
                  </a:schemeClr>
                </a:solidFill>
                <a:latin typeface="Calibri" pitchFamily="34" charset="0"/>
              </a:rPr>
              <a:t>wasting I/O, network bandwidth, and CPU</a:t>
            </a:r>
          </a:p>
          <a:p>
            <a:pPr marL="854075" lvl="1" indent="-396875" algn="just" defTabSz="914363">
              <a:lnSpc>
                <a:spcPct val="90000"/>
              </a:lnSpc>
              <a:spcBef>
                <a:spcPct val="20000"/>
              </a:spcBef>
              <a:buFont typeface="Wingdings" pitchFamily="2" charset="2"/>
              <a:buChar char="q"/>
              <a:defRPr/>
            </a:pPr>
            <a:endParaRPr lang="en-US" altLang="zh-CN" sz="1000" dirty="0" smtClean="0">
              <a:solidFill>
                <a:schemeClr val="tx1">
                  <a:lumMod val="95000"/>
                  <a:lumOff val="5000"/>
                </a:schemeClr>
              </a:solidFill>
              <a:latin typeface="Calibri" pitchFamily="34" charset="0"/>
            </a:endParaRPr>
          </a:p>
          <a:p>
            <a:pPr marL="854075" lvl="1" indent="-396875" algn="just" defTabSz="914363">
              <a:lnSpc>
                <a:spcPct val="90000"/>
              </a:lnSpc>
              <a:spcBef>
                <a:spcPct val="20000"/>
              </a:spcBef>
              <a:buFont typeface="Wingdings" pitchFamily="2" charset="2"/>
              <a:buChar char="q"/>
              <a:defRPr/>
            </a:pPr>
            <a:endParaRPr lang="en-US" altLang="zh-CN" sz="2000" dirty="0" smtClean="0">
              <a:solidFill>
                <a:schemeClr val="tx1">
                  <a:lumMod val="95000"/>
                  <a:lumOff val="5000"/>
                </a:schemeClr>
              </a:solidFill>
              <a:latin typeface="Calibri" pitchFamily="34" charset="0"/>
            </a:endParaRPr>
          </a:p>
          <a:p>
            <a:pPr marL="854075" lvl="1" indent="-396875" algn="just" defTabSz="914363">
              <a:lnSpc>
                <a:spcPct val="90000"/>
              </a:lnSpc>
              <a:spcBef>
                <a:spcPct val="20000"/>
              </a:spcBef>
              <a:buFont typeface="Wingdings" pitchFamily="2" charset="2"/>
              <a:buChar char="q"/>
              <a:defRPr/>
            </a:pPr>
            <a:endParaRPr lang="en-US" altLang="zh-CN" sz="2000" dirty="0" smtClean="0">
              <a:solidFill>
                <a:schemeClr val="tx1">
                  <a:lumMod val="95000"/>
                  <a:lumOff val="5000"/>
                </a:schemeClr>
              </a:solidFill>
              <a:latin typeface="Calibri" pitchFamily="34" charset="0"/>
            </a:endParaRPr>
          </a:p>
          <a:p>
            <a:pPr marL="854075" lvl="1" indent="-396875" algn="just" defTabSz="914363">
              <a:lnSpc>
                <a:spcPct val="90000"/>
              </a:lnSpc>
              <a:spcBef>
                <a:spcPct val="20000"/>
              </a:spcBef>
              <a:buFont typeface="Wingdings" pitchFamily="2" charset="2"/>
              <a:buChar char="q"/>
              <a:defRPr/>
            </a:pPr>
            <a:endParaRPr lang="en-US" altLang="zh-CN" sz="2000" dirty="0" smtClean="0">
              <a:solidFill>
                <a:schemeClr val="tx1">
                  <a:lumMod val="95000"/>
                  <a:lumOff val="5000"/>
                </a:schemeClr>
              </a:solidFill>
              <a:latin typeface="Calibri" pitchFamily="34" charset="0"/>
            </a:endParaRPr>
          </a:p>
          <a:p>
            <a:pPr marL="854075" lvl="1" indent="-396875" algn="just" defTabSz="914363">
              <a:lnSpc>
                <a:spcPct val="90000"/>
              </a:lnSpc>
              <a:spcBef>
                <a:spcPct val="20000"/>
              </a:spcBef>
              <a:buFont typeface="Wingdings" pitchFamily="2" charset="2"/>
              <a:buChar char="q"/>
              <a:defRPr/>
            </a:pPr>
            <a:endParaRPr lang="en-US" altLang="zh-CN" sz="2000" dirty="0" smtClean="0">
              <a:solidFill>
                <a:schemeClr val="tx1">
                  <a:lumMod val="95000"/>
                  <a:lumOff val="5000"/>
                </a:schemeClr>
              </a:solidFill>
              <a:latin typeface="Calibri" pitchFamily="34" charset="0"/>
            </a:endParaRPr>
          </a:p>
          <a:p>
            <a:pPr marL="854075" lvl="1" indent="-396875" algn="just" defTabSz="914363">
              <a:lnSpc>
                <a:spcPct val="90000"/>
              </a:lnSpc>
              <a:spcBef>
                <a:spcPct val="20000"/>
              </a:spcBef>
              <a:buFont typeface="Wingdings" pitchFamily="2" charset="2"/>
              <a:buChar char="q"/>
              <a:defRPr/>
            </a:pPr>
            <a:endParaRPr lang="en-US" altLang="zh-CN" sz="2000" dirty="0" smtClean="0">
              <a:solidFill>
                <a:schemeClr val="tx1">
                  <a:lumMod val="95000"/>
                  <a:lumOff val="5000"/>
                </a:schemeClr>
              </a:solidFill>
              <a:latin typeface="Calibri" pitchFamily="34" charset="0"/>
            </a:endParaRPr>
          </a:p>
          <a:p>
            <a:pPr marL="854075" lvl="1" indent="-396875" algn="just" defTabSz="914363">
              <a:lnSpc>
                <a:spcPct val="90000"/>
              </a:lnSpc>
              <a:spcBef>
                <a:spcPct val="20000"/>
              </a:spcBef>
              <a:buFont typeface="Wingdings" pitchFamily="2" charset="2"/>
              <a:buChar char="q"/>
              <a:defRPr/>
            </a:pPr>
            <a:endParaRPr lang="en-US" altLang="zh-CN" sz="2000" dirty="0" smtClean="0">
              <a:solidFill>
                <a:schemeClr val="tx1">
                  <a:lumMod val="95000"/>
                  <a:lumOff val="5000"/>
                </a:schemeClr>
              </a:solidFill>
              <a:latin typeface="Calibri" pitchFamily="34" charset="0"/>
            </a:endParaRPr>
          </a:p>
          <a:p>
            <a:pPr marL="854075" lvl="1" indent="-396875" algn="just" defTabSz="914363">
              <a:lnSpc>
                <a:spcPct val="90000"/>
              </a:lnSpc>
              <a:spcBef>
                <a:spcPct val="20000"/>
              </a:spcBef>
              <a:buFont typeface="Wingdings" pitchFamily="2" charset="2"/>
              <a:buChar char="q"/>
              <a:defRPr/>
            </a:pPr>
            <a:r>
              <a:rPr lang="en-US" altLang="ko-KR" sz="2000" dirty="0" smtClean="0"/>
              <a:t>Materializations of intermediate results at every MapReduce iteration harm performance</a:t>
            </a:r>
          </a:p>
          <a:p>
            <a:pPr marL="854075" lvl="1" indent="-396875" algn="just" defTabSz="914363">
              <a:lnSpc>
                <a:spcPct val="90000"/>
              </a:lnSpc>
              <a:spcBef>
                <a:spcPct val="20000"/>
              </a:spcBef>
              <a:buFont typeface="Wingdings" pitchFamily="2" charset="2"/>
              <a:buChar char="q"/>
              <a:defRPr/>
            </a:pPr>
            <a:endParaRPr lang="en-US" altLang="ko-KR" sz="2000" dirty="0" smtClean="0"/>
          </a:p>
          <a:p>
            <a:pPr marL="854075" lvl="1" indent="-396875" algn="just" defTabSz="914363">
              <a:lnSpc>
                <a:spcPct val="90000"/>
              </a:lnSpc>
              <a:spcBef>
                <a:spcPct val="20000"/>
              </a:spcBef>
              <a:buFont typeface="Wingdings" pitchFamily="2" charset="2"/>
              <a:buChar char="q"/>
              <a:defRPr/>
            </a:pPr>
            <a:r>
              <a:rPr lang="en-US" altLang="zh-CN" sz="2000" dirty="0" smtClean="0">
                <a:solidFill>
                  <a:schemeClr val="tx1">
                    <a:lumMod val="95000"/>
                    <a:lumOff val="5000"/>
                  </a:schemeClr>
                </a:solidFill>
                <a:latin typeface="Calibri" pitchFamily="34" charset="0"/>
              </a:rPr>
              <a:t>Extra MapReduce job on each iteration for detecting if a </a:t>
            </a:r>
            <a:r>
              <a:rPr lang="en-US" altLang="zh-CN" sz="2000" dirty="0" err="1" smtClean="0">
                <a:solidFill>
                  <a:schemeClr val="tx1">
                    <a:lumMod val="95000"/>
                    <a:lumOff val="5000"/>
                  </a:schemeClr>
                </a:solidFill>
                <a:latin typeface="Calibri" pitchFamily="34" charset="0"/>
              </a:rPr>
              <a:t>ﬁxpoint</a:t>
            </a:r>
            <a:r>
              <a:rPr lang="en-US" altLang="zh-CN" sz="2000" dirty="0" smtClean="0">
                <a:solidFill>
                  <a:schemeClr val="tx1">
                    <a:lumMod val="95000"/>
                    <a:lumOff val="5000"/>
                  </a:schemeClr>
                </a:solidFill>
                <a:latin typeface="Calibri" pitchFamily="34" charset="0"/>
              </a:rPr>
              <a:t> has been reached</a:t>
            </a:r>
          </a:p>
          <a:p>
            <a:pPr marL="396875" indent="-396875" algn="just" defTabSz="914363" fontAlgn="auto">
              <a:lnSpc>
                <a:spcPct val="90000"/>
              </a:lnSpc>
              <a:spcBef>
                <a:spcPct val="20000"/>
              </a:spcBef>
              <a:spcAft>
                <a:spcPts val="0"/>
              </a:spcAft>
              <a:buBlip>
                <a:blip r:embed="rId5"/>
              </a:buBlip>
              <a:defRPr/>
            </a:pPr>
            <a:endParaRPr lang="en-US" altLang="zh-CN" sz="20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0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1524001" y="2971800"/>
            <a:ext cx="7238999" cy="422455"/>
          </a:xfrm>
          <a:prstGeom prst="rect">
            <a:avLst/>
          </a:prstGeom>
        </p:spPr>
        <p:txBody>
          <a:bodyPr/>
          <a:lstStyle/>
          <a:p>
            <a:pPr marL="396875" indent="-396875" algn="just" defTabSz="914363" fontAlgn="auto">
              <a:lnSpc>
                <a:spcPct val="90000"/>
              </a:lnSpc>
              <a:spcBef>
                <a:spcPct val="20000"/>
              </a:spcBef>
              <a:spcAft>
                <a:spcPts val="0"/>
              </a:spcAft>
              <a:defRPr/>
            </a:pPr>
            <a:r>
              <a:rPr lang="en-US" b="1" dirty="0" smtClean="0">
                <a:latin typeface="Calibri" panose="020F0502020204030204" pitchFamily="34" charset="0"/>
                <a:cs typeface="Calibri" panose="020F0502020204030204" pitchFamily="34" charset="0"/>
              </a:rPr>
              <a:t>Each Page Rank Iteration:</a:t>
            </a:r>
          </a:p>
          <a:p>
            <a:pPr marL="854075" lvl="1" indent="-396875" algn="just" defTabSz="914363">
              <a:lnSpc>
                <a:spcPct val="90000"/>
              </a:lnSpc>
              <a:spcBef>
                <a:spcPct val="20000"/>
              </a:spcBef>
              <a:defRPr/>
            </a:pPr>
            <a:r>
              <a:rPr lang="en-US" b="1" dirty="0" smtClean="0">
                <a:latin typeface="Calibri" panose="020F0502020204030204" pitchFamily="34" charset="0"/>
                <a:cs typeface="Calibri" panose="020F0502020204030204" pitchFamily="34" charset="0"/>
              </a:rPr>
              <a:t>Input:</a:t>
            </a:r>
            <a:r>
              <a:rPr lang="en-US" b="1" dirty="0" smtClean="0">
                <a:solidFill>
                  <a:schemeClr val="tx1"/>
                </a:solidFill>
                <a:latin typeface="Calibri" panose="020F0502020204030204" pitchFamily="34" charset="0"/>
                <a:cs typeface="Calibri" panose="020F0502020204030204" pitchFamily="34" charset="0"/>
              </a:rPr>
              <a:t> </a:t>
            </a:r>
          </a:p>
          <a:p>
            <a:pPr marL="854075" lvl="1" indent="-396875" algn="just" defTabSz="914363">
              <a:lnSpc>
                <a:spcPct val="90000"/>
              </a:lnSpc>
              <a:spcBef>
                <a:spcPct val="20000"/>
              </a:spcBef>
              <a:defRPr/>
            </a:pPr>
            <a:r>
              <a:rPr lang="en-US" dirty="0" smtClean="0">
                <a:latin typeface="Calibri" panose="020F0502020204030204" pitchFamily="34" charset="0"/>
                <a:cs typeface="Calibri" panose="020F0502020204030204" pitchFamily="34" charset="0"/>
              </a:rPr>
              <a:t>(</a:t>
            </a:r>
            <a:r>
              <a:rPr lang="en-US" b="1" dirty="0" smtClean="0">
                <a:latin typeface="Calibri" panose="020F0502020204030204" pitchFamily="34" charset="0"/>
                <a:cs typeface="Calibri" panose="020F0502020204030204" pitchFamily="34" charset="0"/>
              </a:rPr>
              <a:t>id</a:t>
            </a:r>
            <a:r>
              <a:rPr lang="en-US" b="1" baseline="-25000" dirty="0" smtClean="0">
                <a:latin typeface="Calibri" panose="020F0502020204030204" pitchFamily="34" charset="0"/>
                <a:cs typeface="Calibri" panose="020F0502020204030204" pitchFamily="34" charset="0"/>
              </a:rPr>
              <a:t>1</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PR</a:t>
            </a:r>
            <a:r>
              <a:rPr lang="en-US" baseline="-25000" dirty="0" err="1" smtClean="0">
                <a:latin typeface="Calibri" panose="020F0502020204030204" pitchFamily="34" charset="0"/>
                <a:cs typeface="Calibri" panose="020F0502020204030204" pitchFamily="34" charset="0"/>
              </a:rPr>
              <a:t>t</a:t>
            </a:r>
            <a:r>
              <a:rPr lang="en-US" dirty="0" smtClean="0">
                <a:latin typeface="Calibri" panose="020F0502020204030204" pitchFamily="34" charset="0"/>
                <a:cs typeface="Calibri" panose="020F0502020204030204" pitchFamily="34" charset="0"/>
              </a:rPr>
              <a:t>(1), </a:t>
            </a:r>
            <a:r>
              <a:rPr lang="en-US" dirty="0" smtClean="0">
                <a:solidFill>
                  <a:srgbClr val="FF0000"/>
                </a:solidFill>
                <a:latin typeface="Calibri" panose="020F0502020204030204" pitchFamily="34" charset="0"/>
                <a:cs typeface="Calibri" panose="020F0502020204030204" pitchFamily="34" charset="0"/>
              </a:rPr>
              <a:t>out</a:t>
            </a:r>
            <a:r>
              <a:rPr lang="en-US" baseline="-25000" dirty="0" smtClean="0">
                <a:solidFill>
                  <a:srgbClr val="FF0000"/>
                </a:solidFill>
                <a:latin typeface="Calibri" panose="020F0502020204030204" pitchFamily="34" charset="0"/>
                <a:cs typeface="Calibri" panose="020F0502020204030204" pitchFamily="34" charset="0"/>
              </a:rPr>
              <a:t>11</a:t>
            </a:r>
            <a:r>
              <a:rPr lang="en-US" dirty="0" smtClean="0">
                <a:solidFill>
                  <a:srgbClr val="FF0000"/>
                </a:solidFill>
                <a:latin typeface="Calibri" panose="020F0502020204030204" pitchFamily="34" charset="0"/>
                <a:cs typeface="Calibri" panose="020F0502020204030204" pitchFamily="34" charset="0"/>
              </a:rPr>
              <a:t>, out</a:t>
            </a:r>
            <a:r>
              <a:rPr lang="en-US" baseline="-25000" dirty="0" smtClean="0">
                <a:solidFill>
                  <a:srgbClr val="FF0000"/>
                </a:solidFill>
                <a:latin typeface="Calibri" panose="020F0502020204030204" pitchFamily="34" charset="0"/>
                <a:cs typeface="Calibri" panose="020F0502020204030204" pitchFamily="34" charset="0"/>
              </a:rPr>
              <a:t>12</a:t>
            </a:r>
            <a:r>
              <a:rPr lang="en-US" dirty="0" smtClean="0">
                <a:solidFill>
                  <a:srgbClr val="FF0000"/>
                </a:solidFill>
                <a:latin typeface="Calibri" panose="020F0502020204030204" pitchFamily="34" charset="0"/>
                <a:cs typeface="Calibri" panose="020F0502020204030204" pitchFamily="34" charset="0"/>
              </a:rPr>
              <a:t>, … </a:t>
            </a:r>
            <a:r>
              <a:rPr lang="en-US"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id</a:t>
            </a:r>
            <a:r>
              <a:rPr lang="en-US" b="1" baseline="-25000" dirty="0" smtClean="0">
                <a:latin typeface="Calibri" panose="020F0502020204030204" pitchFamily="34" charset="0"/>
                <a:cs typeface="Calibri" panose="020F0502020204030204" pitchFamily="34" charset="0"/>
              </a:rPr>
              <a:t>2</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PR</a:t>
            </a:r>
            <a:r>
              <a:rPr lang="en-US" baseline="-25000" dirty="0" err="1" smtClean="0">
                <a:latin typeface="Calibri" panose="020F0502020204030204" pitchFamily="34" charset="0"/>
                <a:cs typeface="Calibri" panose="020F0502020204030204" pitchFamily="34" charset="0"/>
              </a:rPr>
              <a:t>t</a:t>
            </a:r>
            <a:r>
              <a:rPr lang="en-US" dirty="0" smtClean="0">
                <a:latin typeface="Calibri" panose="020F0502020204030204" pitchFamily="34" charset="0"/>
                <a:cs typeface="Calibri" panose="020F0502020204030204" pitchFamily="34" charset="0"/>
              </a:rPr>
              <a:t>(2), </a:t>
            </a:r>
            <a:r>
              <a:rPr lang="en-US" dirty="0" smtClean="0">
                <a:solidFill>
                  <a:srgbClr val="FF0000"/>
                </a:solidFill>
                <a:latin typeface="Calibri" panose="020F0502020204030204" pitchFamily="34" charset="0"/>
                <a:cs typeface="Calibri" panose="020F0502020204030204" pitchFamily="34" charset="0"/>
              </a:rPr>
              <a:t>out</a:t>
            </a:r>
            <a:r>
              <a:rPr lang="en-US" baseline="-25000" dirty="0" smtClean="0">
                <a:solidFill>
                  <a:srgbClr val="FF0000"/>
                </a:solidFill>
                <a:latin typeface="Calibri" panose="020F0502020204030204" pitchFamily="34" charset="0"/>
                <a:cs typeface="Calibri" panose="020F0502020204030204" pitchFamily="34" charset="0"/>
              </a:rPr>
              <a:t>21</a:t>
            </a:r>
            <a:r>
              <a:rPr lang="en-US" dirty="0" smtClean="0">
                <a:solidFill>
                  <a:srgbClr val="FF0000"/>
                </a:solidFill>
                <a:latin typeface="Calibri" panose="020F0502020204030204" pitchFamily="34" charset="0"/>
                <a:cs typeface="Calibri" panose="020F0502020204030204" pitchFamily="34" charset="0"/>
              </a:rPr>
              <a:t>, out</a:t>
            </a:r>
            <a:r>
              <a:rPr lang="en-US" baseline="-25000" dirty="0" smtClean="0">
                <a:solidFill>
                  <a:srgbClr val="FF0000"/>
                </a:solidFill>
                <a:latin typeface="Calibri" panose="020F0502020204030204" pitchFamily="34" charset="0"/>
                <a:cs typeface="Calibri" panose="020F0502020204030204" pitchFamily="34" charset="0"/>
              </a:rPr>
              <a:t>22</a:t>
            </a:r>
            <a:r>
              <a:rPr lang="en-US" dirty="0" smtClean="0">
                <a:solidFill>
                  <a:srgbClr val="FF0000"/>
                </a:solidFill>
                <a:latin typeface="Calibri" panose="020F0502020204030204" pitchFamily="34" charset="0"/>
                <a:cs typeface="Calibri" panose="020F0502020204030204" pitchFamily="34" charset="0"/>
              </a:rPr>
              <a:t>, … </a:t>
            </a:r>
            <a:r>
              <a:rPr lang="en-US" dirty="0" smtClean="0">
                <a:latin typeface="Calibri" panose="020F0502020204030204" pitchFamily="34" charset="0"/>
                <a:cs typeface="Calibri" panose="020F0502020204030204" pitchFamily="34" charset="0"/>
              </a:rPr>
              <a:t>]), … </a:t>
            </a:r>
          </a:p>
          <a:p>
            <a:pPr marL="854075" lvl="1" indent="-396875" algn="just" defTabSz="914363">
              <a:lnSpc>
                <a:spcPct val="90000"/>
              </a:lnSpc>
              <a:spcBef>
                <a:spcPct val="20000"/>
              </a:spcBef>
              <a:defRPr/>
            </a:pPr>
            <a:endParaRPr lang="en-US" sz="1000" dirty="0" smtClean="0">
              <a:solidFill>
                <a:schemeClr val="tx1"/>
              </a:solidFill>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defRPr/>
            </a:pPr>
            <a:r>
              <a:rPr lang="en-US" b="1" dirty="0" smtClean="0">
                <a:latin typeface="Calibri" panose="020F0502020204030204" pitchFamily="34" charset="0"/>
                <a:cs typeface="Calibri" panose="020F0502020204030204" pitchFamily="34" charset="0"/>
              </a:rPr>
              <a:t>Output:</a:t>
            </a:r>
          </a:p>
          <a:p>
            <a:pPr marL="854075" lvl="1" indent="-396875" algn="just" defTabSz="914363">
              <a:lnSpc>
                <a:spcPct val="90000"/>
              </a:lnSpc>
              <a:spcBef>
                <a:spcPct val="20000"/>
              </a:spcBef>
              <a:defRPr/>
            </a:pPr>
            <a:r>
              <a:rPr lang="en-US" dirty="0" smtClean="0">
                <a:latin typeface="Calibri" panose="020F0502020204030204" pitchFamily="34" charset="0"/>
                <a:cs typeface="Calibri" panose="020F0502020204030204" pitchFamily="34" charset="0"/>
              </a:rPr>
              <a:t>(</a:t>
            </a:r>
            <a:r>
              <a:rPr lang="en-US" b="1" dirty="0" smtClean="0">
                <a:latin typeface="Calibri" panose="020F0502020204030204" pitchFamily="34" charset="0"/>
                <a:cs typeface="Calibri" panose="020F0502020204030204" pitchFamily="34" charset="0"/>
              </a:rPr>
              <a:t>id</a:t>
            </a:r>
            <a:r>
              <a:rPr lang="en-US" b="1" baseline="-25000" dirty="0" smtClean="0">
                <a:latin typeface="Calibri" panose="020F0502020204030204" pitchFamily="34" charset="0"/>
                <a:cs typeface="Calibri" panose="020F0502020204030204" pitchFamily="34" charset="0"/>
              </a:rPr>
              <a:t>1</a:t>
            </a:r>
            <a:r>
              <a:rPr lang="en-US" dirty="0" smtClean="0">
                <a:latin typeface="Calibri" panose="020F0502020204030204" pitchFamily="34" charset="0"/>
                <a:cs typeface="Calibri" panose="020F0502020204030204" pitchFamily="34" charset="0"/>
              </a:rPr>
              <a:t>, [PR</a:t>
            </a:r>
            <a:r>
              <a:rPr lang="en-US" baseline="-25000" dirty="0" smtClean="0">
                <a:latin typeface="Calibri" panose="020F0502020204030204" pitchFamily="34" charset="0"/>
                <a:cs typeface="Calibri" panose="020F0502020204030204" pitchFamily="34" charset="0"/>
              </a:rPr>
              <a:t>t+1</a:t>
            </a:r>
            <a:r>
              <a:rPr lang="en-US" dirty="0" smtClean="0">
                <a:latin typeface="Calibri" panose="020F0502020204030204" pitchFamily="34" charset="0"/>
                <a:cs typeface="Calibri" panose="020F0502020204030204" pitchFamily="34" charset="0"/>
              </a:rPr>
              <a:t>(1), </a:t>
            </a:r>
            <a:r>
              <a:rPr lang="en-US" dirty="0" smtClean="0">
                <a:solidFill>
                  <a:srgbClr val="FF0000"/>
                </a:solidFill>
                <a:latin typeface="Calibri" panose="020F0502020204030204" pitchFamily="34" charset="0"/>
                <a:cs typeface="Calibri" panose="020F0502020204030204" pitchFamily="34" charset="0"/>
              </a:rPr>
              <a:t>out</a:t>
            </a:r>
            <a:r>
              <a:rPr lang="en-US" baseline="-25000" dirty="0" smtClean="0">
                <a:solidFill>
                  <a:srgbClr val="FF0000"/>
                </a:solidFill>
                <a:latin typeface="Calibri" panose="020F0502020204030204" pitchFamily="34" charset="0"/>
                <a:cs typeface="Calibri" panose="020F0502020204030204" pitchFamily="34" charset="0"/>
              </a:rPr>
              <a:t>11</a:t>
            </a:r>
            <a:r>
              <a:rPr lang="en-US" dirty="0" smtClean="0">
                <a:solidFill>
                  <a:srgbClr val="FF0000"/>
                </a:solidFill>
                <a:latin typeface="Calibri" panose="020F0502020204030204" pitchFamily="34" charset="0"/>
                <a:cs typeface="Calibri" panose="020F0502020204030204" pitchFamily="34" charset="0"/>
              </a:rPr>
              <a:t>, out</a:t>
            </a:r>
            <a:r>
              <a:rPr lang="en-US" baseline="-25000" dirty="0" smtClean="0">
                <a:solidFill>
                  <a:srgbClr val="FF0000"/>
                </a:solidFill>
                <a:latin typeface="Calibri" panose="020F0502020204030204" pitchFamily="34" charset="0"/>
                <a:cs typeface="Calibri" panose="020F0502020204030204" pitchFamily="34" charset="0"/>
              </a:rPr>
              <a:t>12</a:t>
            </a:r>
            <a:r>
              <a:rPr lang="en-US" dirty="0" smtClean="0">
                <a:solidFill>
                  <a:srgbClr val="FF0000"/>
                </a:solidFill>
                <a:latin typeface="Calibri" panose="020F0502020204030204" pitchFamily="34" charset="0"/>
                <a:cs typeface="Calibri" panose="020F0502020204030204" pitchFamily="34" charset="0"/>
              </a:rPr>
              <a:t>, … </a:t>
            </a:r>
            <a:r>
              <a:rPr lang="en-US"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id</a:t>
            </a:r>
            <a:r>
              <a:rPr lang="en-US" b="1" baseline="-25000" dirty="0" smtClean="0">
                <a:latin typeface="Calibri" panose="020F0502020204030204" pitchFamily="34" charset="0"/>
                <a:cs typeface="Calibri" panose="020F0502020204030204" pitchFamily="34" charset="0"/>
              </a:rPr>
              <a:t>2</a:t>
            </a:r>
            <a:r>
              <a:rPr lang="en-US" dirty="0" smtClean="0">
                <a:latin typeface="Calibri" panose="020F0502020204030204" pitchFamily="34" charset="0"/>
                <a:cs typeface="Calibri" panose="020F0502020204030204" pitchFamily="34" charset="0"/>
              </a:rPr>
              <a:t>, [PR</a:t>
            </a:r>
            <a:r>
              <a:rPr lang="en-US" baseline="-25000" dirty="0" smtClean="0">
                <a:latin typeface="Calibri" panose="020F0502020204030204" pitchFamily="34" charset="0"/>
                <a:cs typeface="Calibri" panose="020F0502020204030204" pitchFamily="34" charset="0"/>
              </a:rPr>
              <a:t>t+1</a:t>
            </a:r>
            <a:r>
              <a:rPr lang="en-US" dirty="0" smtClean="0">
                <a:latin typeface="Calibri" panose="020F0502020204030204" pitchFamily="34" charset="0"/>
                <a:cs typeface="Calibri" panose="020F0502020204030204" pitchFamily="34" charset="0"/>
              </a:rPr>
              <a:t>(2), </a:t>
            </a:r>
            <a:r>
              <a:rPr lang="en-US" dirty="0" smtClean="0">
                <a:solidFill>
                  <a:srgbClr val="FF0000"/>
                </a:solidFill>
                <a:latin typeface="Calibri" panose="020F0502020204030204" pitchFamily="34" charset="0"/>
                <a:cs typeface="Calibri" panose="020F0502020204030204" pitchFamily="34" charset="0"/>
              </a:rPr>
              <a:t>out</a:t>
            </a:r>
            <a:r>
              <a:rPr lang="en-US" baseline="-25000" dirty="0" smtClean="0">
                <a:solidFill>
                  <a:srgbClr val="FF0000"/>
                </a:solidFill>
                <a:latin typeface="Calibri" panose="020F0502020204030204" pitchFamily="34" charset="0"/>
                <a:cs typeface="Calibri" panose="020F0502020204030204" pitchFamily="34" charset="0"/>
              </a:rPr>
              <a:t>21</a:t>
            </a:r>
            <a:r>
              <a:rPr lang="en-US" dirty="0" smtClean="0">
                <a:solidFill>
                  <a:srgbClr val="FF0000"/>
                </a:solidFill>
                <a:latin typeface="Calibri" panose="020F0502020204030204" pitchFamily="34" charset="0"/>
                <a:cs typeface="Calibri" panose="020F0502020204030204" pitchFamily="34" charset="0"/>
              </a:rPr>
              <a:t>, out</a:t>
            </a:r>
            <a:r>
              <a:rPr lang="en-US" baseline="-25000" dirty="0" smtClean="0">
                <a:solidFill>
                  <a:srgbClr val="FF0000"/>
                </a:solidFill>
                <a:latin typeface="Calibri" panose="020F0502020204030204" pitchFamily="34" charset="0"/>
                <a:cs typeface="Calibri" panose="020F0502020204030204" pitchFamily="34" charset="0"/>
              </a:rPr>
              <a:t>22</a:t>
            </a:r>
            <a:r>
              <a:rPr lang="en-US" dirty="0" smtClean="0">
                <a:solidFill>
                  <a:srgbClr val="FF0000"/>
                </a:solidFill>
                <a:latin typeface="Calibri" panose="020F0502020204030204" pitchFamily="34" charset="0"/>
                <a:cs typeface="Calibri" panose="020F0502020204030204" pitchFamily="34" charset="0"/>
              </a:rPr>
              <a:t>, … </a:t>
            </a:r>
            <a:r>
              <a:rPr lang="en-US" dirty="0" smtClean="0">
                <a:latin typeface="Calibri" panose="020F0502020204030204" pitchFamily="34" charset="0"/>
                <a:cs typeface="Calibri" panose="020F0502020204030204" pitchFamily="34" charset="0"/>
              </a:rPr>
              <a:t>]), …</a:t>
            </a:r>
          </a:p>
          <a:p>
            <a:pPr marL="854075" lvl="1" indent="-396875" algn="just" defTabSz="914363">
              <a:lnSpc>
                <a:spcPct val="90000"/>
              </a:lnSpc>
              <a:spcBef>
                <a:spcPct val="20000"/>
              </a:spcBef>
              <a:defRPr/>
            </a:pPr>
            <a:endParaRPr lang="en-US" dirty="0" smtClean="0">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defRPr/>
            </a:pPr>
            <a:endParaRPr lang="en-US" dirty="0" smtClean="0">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defRPr/>
            </a:pPr>
            <a:r>
              <a:rPr lang="en-US" dirty="0" smtClean="0">
                <a:latin typeface="Calibri" panose="020F0502020204030204" pitchFamily="34" charset="0"/>
                <a:cs typeface="Calibri" panose="020F0502020204030204" pitchFamily="34" charset="0"/>
              </a:rPr>
              <a:t> </a:t>
            </a:r>
          </a:p>
          <a:p>
            <a:pPr marL="854075" lvl="1" indent="-396875" algn="just" defTabSz="914363">
              <a:lnSpc>
                <a:spcPct val="90000"/>
              </a:lnSpc>
              <a:spcBef>
                <a:spcPct val="20000"/>
              </a:spcBef>
              <a:defRPr/>
            </a:pPr>
            <a:endParaRPr lang="en-US"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defRPr/>
            </a:pPr>
            <a:endParaRPr lang="en-US"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defRPr/>
            </a:pPr>
            <a:endParaRPr lang="en-US" altLang="zh-CN"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defRPr/>
            </a:pPr>
            <a:endParaRPr lang="en-US" altLang="zh-CN" b="1" dirty="0" smtClean="0">
              <a:solidFill>
                <a:schemeClr val="tx1">
                  <a:lumMod val="95000"/>
                  <a:lumOff val="5000"/>
                </a:schemeClr>
              </a:solidFill>
              <a:latin typeface="Calibri" pitchFamily="34" charset="0"/>
            </a:endParaRPr>
          </a:p>
        </p:txBody>
      </p:sp>
      <p:sp>
        <p:nvSpPr>
          <p:cNvPr id="1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29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Title 1"/>
          <p:cNvSpPr>
            <a:spLocks noGrp="1"/>
          </p:cNvSpPr>
          <p:nvPr>
            <p:ph type="title"/>
          </p:nvPr>
        </p:nvSpPr>
        <p:spPr>
          <a:xfrm>
            <a:off x="304800" y="381000"/>
            <a:ext cx="6400800" cy="685800"/>
          </a:xfrm>
        </p:spPr>
        <p:txBody>
          <a:bodyPr>
            <a:noAutofit/>
          </a:bodyPr>
          <a:lstStyle/>
          <a:p>
            <a:pPr algn="l"/>
            <a:r>
              <a:rPr lang="en-US" sz="3600" b="1" dirty="0" smtClean="0"/>
              <a:t>Alternative to Simple MapReduce for Graph Analytics</a:t>
            </a:r>
            <a:endParaRPr lang="en-US" sz="3600" b="1" dirty="0"/>
          </a:p>
        </p:txBody>
      </p:sp>
      <p:sp>
        <p:nvSpPr>
          <p:cNvPr id="9" name="Content Placeholder 2"/>
          <p:cNvSpPr txBox="1">
            <a:spLocks noChangeArrowheads="1"/>
          </p:cNvSpPr>
          <p:nvPr/>
        </p:nvSpPr>
        <p:spPr>
          <a:xfrm>
            <a:off x="533400" y="1447800"/>
            <a:ext cx="78486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HALOOP</a:t>
            </a:r>
            <a:r>
              <a:rPr lang="en-US" sz="2400" b="1" dirty="0" smtClean="0">
                <a:solidFill>
                  <a:schemeClr val="accent2">
                    <a:lumMod val="75000"/>
                  </a:schemeClr>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[Y. Bu et. al., VLDB ‘10]</a:t>
            </a:r>
          </a:p>
          <a:p>
            <a:pPr marL="396875" indent="-396875" algn="just" defTabSz="914363" fontAlgn="auto">
              <a:lnSpc>
                <a:spcPct val="90000"/>
              </a:lnSpc>
              <a:spcBef>
                <a:spcPct val="20000"/>
              </a:spcBef>
              <a:spcAft>
                <a:spcPts val="0"/>
              </a:spcAft>
              <a:buBlip>
                <a:blip r:embed="rId5"/>
              </a:buBlip>
              <a:defRPr/>
            </a:pP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TWISTER</a:t>
            </a:r>
            <a:r>
              <a:rPr lang="en-US" sz="24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t>
            </a:r>
            <a:r>
              <a:rPr lang="en-US" sz="2000" dirty="0" smtClean="0"/>
              <a:t>J. </a:t>
            </a:r>
            <a:r>
              <a:rPr lang="en-US" sz="2000" dirty="0" err="1" smtClean="0"/>
              <a:t>Ekanayake</a:t>
            </a:r>
            <a:r>
              <a:rPr lang="en-US" sz="2000" dirty="0" smtClean="0"/>
              <a:t> et. al., HPDC ‘10</a:t>
            </a:r>
            <a:r>
              <a:rPr lang="en-US" sz="2000" dirty="0" smtClean="0">
                <a:latin typeface="Calibri" panose="020F0502020204030204" pitchFamily="34" charset="0"/>
                <a:cs typeface="Calibri" panose="020F0502020204030204" pitchFamily="34" charset="0"/>
              </a:rPr>
              <a:t>]</a:t>
            </a:r>
          </a:p>
          <a:p>
            <a:pPr marL="396875" indent="-396875" algn="just" defTabSz="914363" fontAlgn="auto">
              <a:lnSpc>
                <a:spcPct val="90000"/>
              </a:lnSpc>
              <a:spcBef>
                <a:spcPct val="20000"/>
              </a:spcBef>
              <a:spcAft>
                <a:spcPts val="0"/>
              </a:spcAft>
              <a:buBlip>
                <a:blip r:embed="rId5"/>
              </a:buBlip>
              <a:defRPr/>
            </a:pP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Piccolo</a:t>
            </a:r>
            <a:r>
              <a:rPr lang="en-US" sz="24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[R. Power et. al., OSDI ‘10]</a:t>
            </a:r>
          </a:p>
          <a:p>
            <a:pPr marL="396875" indent="-396875" algn="just" defTabSz="914363" fontAlgn="auto">
              <a:lnSpc>
                <a:spcPct val="90000"/>
              </a:lnSpc>
              <a:spcBef>
                <a:spcPct val="20000"/>
              </a:spcBef>
              <a:spcAft>
                <a:spcPts val="0"/>
              </a:spcAft>
              <a:buBlip>
                <a:blip r:embed="rId5"/>
              </a:buBlip>
              <a:defRPr/>
            </a:pP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dirty="0" smtClean="0">
                <a:solidFill>
                  <a:schemeClr val="accent2">
                    <a:lumMod val="75000"/>
                  </a:schemeClr>
                </a:solidFill>
                <a:latin typeface="Calibri" pitchFamily="34" charset="0"/>
              </a:rPr>
              <a:t>SPARK</a:t>
            </a:r>
            <a:r>
              <a:rPr lang="en-US" altLang="zh-CN" sz="2400" dirty="0" smtClean="0">
                <a:solidFill>
                  <a:schemeClr val="tx1">
                    <a:lumMod val="95000"/>
                    <a:lumOff val="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sz="2000" dirty="0" smtClean="0"/>
              <a:t>M. </a:t>
            </a:r>
            <a:r>
              <a:rPr lang="en-US" sz="2000" dirty="0" err="1" smtClean="0"/>
              <a:t>Zaharia</a:t>
            </a:r>
            <a:r>
              <a:rPr lang="en-US" sz="2000" dirty="0" smtClean="0"/>
              <a:t> et. al., </a:t>
            </a:r>
            <a:r>
              <a:rPr lang="en-US" sz="2000" dirty="0" err="1" smtClean="0"/>
              <a:t>HotCloud</a:t>
            </a:r>
            <a:r>
              <a:rPr lang="en-US" sz="2000" dirty="0" smtClean="0"/>
              <a:t> ‘10</a:t>
            </a:r>
            <a:r>
              <a:rPr lang="en-US" altLang="zh-CN" sz="2000" dirty="0" smtClean="0">
                <a:solidFill>
                  <a:schemeClr val="tx1">
                    <a:lumMod val="95000"/>
                    <a:lumOff val="5000"/>
                  </a:schemeClr>
                </a:solidFill>
                <a:latin typeface="Calibri" pitchFamily="34" charset="0"/>
              </a:rPr>
              <a:t>]</a:t>
            </a:r>
          </a:p>
          <a:p>
            <a:pPr marL="396875" indent="-396875" algn="just" defTabSz="914363" fontAlgn="auto">
              <a:lnSpc>
                <a:spcPct val="90000"/>
              </a:lnSpc>
              <a:spcBef>
                <a:spcPct val="20000"/>
              </a:spcBef>
              <a:spcAft>
                <a:spcPts val="0"/>
              </a:spcAft>
              <a:buBlip>
                <a:blip r:embed="rId5"/>
              </a:buBlip>
              <a:defRPr/>
            </a:pPr>
            <a:endParaRPr lang="en-US" altLang="zh-CN" sz="7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sz="2400" dirty="0" smtClean="0">
                <a:solidFill>
                  <a:schemeClr val="accent2">
                    <a:lumMod val="75000"/>
                  </a:schemeClr>
                </a:solidFill>
                <a:latin typeface="Calibri" pitchFamily="34" charset="0"/>
                <a:cs typeface="Calibri" panose="020F0502020204030204" pitchFamily="34" charset="0"/>
              </a:rPr>
              <a:t>PREGEL</a:t>
            </a:r>
            <a:r>
              <a:rPr lang="en-US" sz="2400" dirty="0" smtClean="0">
                <a:solidFill>
                  <a:schemeClr val="tx1">
                    <a:lumMod val="95000"/>
                    <a:lumOff val="5000"/>
                  </a:schemeClr>
                </a:solidFill>
                <a:latin typeface="Calibri" pitchFamily="34" charset="0"/>
                <a:cs typeface="Calibri" panose="020F0502020204030204" pitchFamily="34" charset="0"/>
              </a:rPr>
              <a:t> </a:t>
            </a:r>
            <a:r>
              <a:rPr lang="en-US" sz="2000" dirty="0" smtClean="0">
                <a:solidFill>
                  <a:schemeClr val="tx1">
                    <a:lumMod val="95000"/>
                    <a:lumOff val="5000"/>
                  </a:schemeClr>
                </a:solidFill>
                <a:latin typeface="Calibri" pitchFamily="34" charset="0"/>
                <a:cs typeface="Calibri" panose="020F0502020204030204" pitchFamily="34" charset="0"/>
              </a:rPr>
              <a:t>[</a:t>
            </a:r>
            <a:r>
              <a:rPr lang="en-US" sz="2000" dirty="0" smtClean="0"/>
              <a:t>G. </a:t>
            </a:r>
            <a:r>
              <a:rPr lang="en-US" sz="2000" dirty="0" err="1" smtClean="0"/>
              <a:t>Malewicz</a:t>
            </a:r>
            <a:r>
              <a:rPr lang="en-US" sz="2000" dirty="0" smtClean="0"/>
              <a:t> et. al., SIGMOD ‘10</a:t>
            </a:r>
            <a:r>
              <a:rPr lang="en-US" sz="2000" dirty="0" smtClean="0">
                <a:solidFill>
                  <a:schemeClr val="tx1">
                    <a:lumMod val="95000"/>
                    <a:lumOff val="5000"/>
                  </a:schemeClr>
                </a:solidFill>
                <a:latin typeface="Calibri" pitchFamily="34" charset="0"/>
                <a:cs typeface="Calibri" panose="020F0502020204030204" pitchFamily="34" charset="0"/>
              </a:rPr>
              <a:t>]</a:t>
            </a:r>
            <a:endParaRPr lang="en-US" altLang="zh-CN" sz="20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sz="700"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altLang="zh-CN" sz="2400" dirty="0" smtClean="0">
                <a:solidFill>
                  <a:schemeClr val="accent2">
                    <a:lumMod val="75000"/>
                  </a:schemeClr>
                </a:solidFill>
                <a:latin typeface="Calibri" pitchFamily="34" charset="0"/>
              </a:rPr>
              <a:t>GBASE</a:t>
            </a:r>
            <a:r>
              <a:rPr lang="en-US" altLang="zh-CN" sz="2400" b="1" dirty="0" smtClean="0">
                <a:solidFill>
                  <a:schemeClr val="accent2">
                    <a:lumMod val="7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sz="2000" dirty="0" smtClean="0"/>
              <a:t>U. Kang et. al., KDD ‘11</a:t>
            </a:r>
            <a:r>
              <a:rPr lang="en-US" altLang="zh-CN" sz="2000" dirty="0" smtClean="0">
                <a:solidFill>
                  <a:schemeClr val="tx1">
                    <a:lumMod val="95000"/>
                    <a:lumOff val="5000"/>
                  </a:schemeClr>
                </a:solidFill>
                <a:latin typeface="Calibri" pitchFamily="34" charset="0"/>
              </a:rPr>
              <a:t>]</a:t>
            </a:r>
          </a:p>
          <a:p>
            <a:pPr marL="396875" indent="-396875" algn="just" defTabSz="914363">
              <a:lnSpc>
                <a:spcPct val="90000"/>
              </a:lnSpc>
              <a:spcBef>
                <a:spcPct val="20000"/>
              </a:spcBef>
              <a:buBlip>
                <a:blip r:embed="rId5"/>
              </a:buBlip>
              <a:defRPr/>
            </a:pPr>
            <a:endParaRPr lang="en-US" altLang="zh-CN" sz="7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400" dirty="0" smtClean="0">
                <a:solidFill>
                  <a:schemeClr val="accent2">
                    <a:lumMod val="75000"/>
                  </a:schemeClr>
                </a:solidFill>
                <a:latin typeface="Calibri" pitchFamily="34" charset="0"/>
              </a:rPr>
              <a:t>Iterative Dataflow-based Solutions: Stratosphere</a:t>
            </a:r>
            <a:r>
              <a:rPr lang="en-US" altLang="zh-CN" sz="2400" dirty="0" smtClean="0">
                <a:solidFill>
                  <a:schemeClr val="tx1">
                    <a:lumMod val="95000"/>
                    <a:lumOff val="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altLang="zh-CN" sz="2000" dirty="0" err="1" smtClean="0">
                <a:solidFill>
                  <a:schemeClr val="tx1">
                    <a:lumMod val="95000"/>
                    <a:lumOff val="5000"/>
                  </a:schemeClr>
                </a:solidFill>
                <a:latin typeface="Calibri" pitchFamily="34" charset="0"/>
              </a:rPr>
              <a:t>Ewen</a:t>
            </a:r>
            <a:r>
              <a:rPr lang="en-US" altLang="zh-CN" sz="2000" dirty="0" smtClean="0">
                <a:solidFill>
                  <a:schemeClr val="tx1">
                    <a:lumMod val="95000"/>
                    <a:lumOff val="5000"/>
                  </a:schemeClr>
                </a:solidFill>
                <a:latin typeface="Calibri" pitchFamily="34" charset="0"/>
              </a:rPr>
              <a:t> et. al., VLDB ‘12]; </a:t>
            </a:r>
            <a:r>
              <a:rPr lang="en-US" altLang="zh-CN" sz="2400" dirty="0" err="1" smtClean="0">
                <a:solidFill>
                  <a:schemeClr val="accent2">
                    <a:lumMod val="75000"/>
                  </a:schemeClr>
                </a:solidFill>
                <a:latin typeface="Calibri" pitchFamily="34" charset="0"/>
              </a:rPr>
              <a:t>GraphX</a:t>
            </a:r>
            <a:r>
              <a:rPr lang="en-US" altLang="zh-CN" sz="2400" dirty="0" smtClean="0">
                <a:solidFill>
                  <a:schemeClr val="accent2">
                    <a:lumMod val="75000"/>
                  </a:schemeClr>
                </a:solidFill>
                <a:latin typeface="Calibri" pitchFamily="34" charset="0"/>
              </a:rPr>
              <a:t> </a:t>
            </a:r>
            <a:r>
              <a:rPr lang="en-US" altLang="zh-CN" sz="2000" dirty="0" smtClean="0">
                <a:latin typeface="Calibri" pitchFamily="34" charset="0"/>
              </a:rPr>
              <a:t>[R. </a:t>
            </a:r>
            <a:r>
              <a:rPr lang="en-US" altLang="zh-CN" sz="2000" dirty="0" err="1" smtClean="0">
                <a:latin typeface="Calibri" pitchFamily="34" charset="0"/>
              </a:rPr>
              <a:t>Xin</a:t>
            </a:r>
            <a:r>
              <a:rPr lang="en-US" altLang="zh-CN" sz="2000" dirty="0" smtClean="0">
                <a:latin typeface="Calibri" pitchFamily="34" charset="0"/>
              </a:rPr>
              <a:t> et. al., GRADES ‘13]; </a:t>
            </a:r>
            <a:r>
              <a:rPr lang="en-US" altLang="zh-CN" sz="2400" dirty="0" smtClean="0">
                <a:solidFill>
                  <a:schemeClr val="accent2">
                    <a:lumMod val="75000"/>
                  </a:schemeClr>
                </a:solidFill>
                <a:latin typeface="Calibri" pitchFamily="34" charset="0"/>
              </a:rPr>
              <a:t>Naiad </a:t>
            </a:r>
            <a:r>
              <a:rPr lang="en-US" altLang="zh-CN" sz="2000" dirty="0" smtClean="0">
                <a:latin typeface="Calibri" pitchFamily="34" charset="0"/>
              </a:rPr>
              <a:t>[D. Murray et. al., SOSP’13]</a:t>
            </a:r>
          </a:p>
          <a:p>
            <a:pPr marL="1311275" lvl="2" indent="-396875" algn="just" defTabSz="914363">
              <a:lnSpc>
                <a:spcPct val="90000"/>
              </a:lnSpc>
              <a:spcBef>
                <a:spcPct val="20000"/>
              </a:spcBef>
              <a:buFontTx/>
              <a:buChar char="-"/>
              <a:defRPr/>
            </a:pPr>
            <a:endParaRPr lang="en-US" altLang="zh-CN" sz="700" dirty="0" smtClean="0">
              <a:latin typeface="Calibri" pitchFamily="34" charset="0"/>
            </a:endParaRPr>
          </a:p>
          <a:p>
            <a:pPr marL="396875" lvl="0" indent="-396875" algn="just" defTabSz="914363">
              <a:lnSpc>
                <a:spcPct val="90000"/>
              </a:lnSpc>
              <a:spcBef>
                <a:spcPct val="20000"/>
              </a:spcBef>
              <a:buBlip>
                <a:blip r:embed="rId5"/>
              </a:buBlip>
              <a:defRPr/>
            </a:pPr>
            <a:r>
              <a:rPr lang="en-US" altLang="zh-CN" sz="2400" dirty="0" err="1" smtClean="0">
                <a:solidFill>
                  <a:srgbClr val="C0504D">
                    <a:lumMod val="75000"/>
                  </a:srgbClr>
                </a:solidFill>
                <a:latin typeface="Calibri" pitchFamily="34" charset="0"/>
              </a:rPr>
              <a:t>DataLog</a:t>
            </a:r>
            <a:r>
              <a:rPr lang="en-US" altLang="zh-CN" sz="2400" dirty="0" smtClean="0">
                <a:solidFill>
                  <a:srgbClr val="C0504D">
                    <a:lumMod val="75000"/>
                  </a:srgbClr>
                </a:solidFill>
                <a:latin typeface="Calibri" pitchFamily="34" charset="0"/>
              </a:rPr>
              <a:t>-based Solutions: </a:t>
            </a:r>
            <a:r>
              <a:rPr lang="en-US" altLang="zh-CN" sz="2400" dirty="0" err="1" smtClean="0">
                <a:solidFill>
                  <a:srgbClr val="C0504D">
                    <a:lumMod val="75000"/>
                  </a:srgbClr>
                </a:solidFill>
                <a:latin typeface="Calibri" pitchFamily="34" charset="0"/>
              </a:rPr>
              <a:t>SociaLite</a:t>
            </a:r>
            <a:r>
              <a:rPr lang="en-US" altLang="zh-CN" sz="2400" dirty="0" smtClean="0">
                <a:solidFill>
                  <a:srgbClr val="C0504D">
                    <a:lumMod val="75000"/>
                  </a:srgbClr>
                </a:solidFill>
                <a:latin typeface="Calibri" pitchFamily="34" charset="0"/>
              </a:rPr>
              <a:t> </a:t>
            </a:r>
            <a:r>
              <a:rPr lang="en-US" altLang="zh-CN" sz="2000" dirty="0" smtClean="0">
                <a:latin typeface="Calibri" pitchFamily="34" charset="0"/>
              </a:rPr>
              <a:t>[J. </a:t>
            </a:r>
            <a:r>
              <a:rPr lang="en-US" altLang="zh-CN" sz="2000" dirty="0" err="1" smtClean="0">
                <a:latin typeface="Calibri" pitchFamily="34" charset="0"/>
              </a:rPr>
              <a:t>Seo</a:t>
            </a:r>
            <a:r>
              <a:rPr lang="en-US" altLang="zh-CN" sz="2000" dirty="0" smtClean="0">
                <a:latin typeface="Calibri" pitchFamily="34" charset="0"/>
              </a:rPr>
              <a:t> et. al., VLDB ‘13]</a:t>
            </a:r>
          </a:p>
          <a:p>
            <a:pPr marL="396875" indent="-396875" algn="just" defTabSz="914363" fontAlgn="auto">
              <a:lnSpc>
                <a:spcPct val="90000"/>
              </a:lnSpc>
              <a:spcBef>
                <a:spcPct val="20000"/>
              </a:spcBef>
              <a:spcAft>
                <a:spcPts val="0"/>
              </a:spcAft>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0"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30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4</a:t>
            </a:fld>
            <a:endParaRPr lang="en-US" altLang="en-US" sz="1800"/>
          </a:p>
        </p:txBody>
      </p:sp>
      <p:sp>
        <p:nvSpPr>
          <p:cNvPr id="49" name="Title 1"/>
          <p:cNvSpPr>
            <a:spLocks noGrp="1"/>
          </p:cNvSpPr>
          <p:nvPr>
            <p:ph type="title"/>
          </p:nvPr>
        </p:nvSpPr>
        <p:spPr>
          <a:xfrm>
            <a:off x="304800" y="152400"/>
            <a:ext cx="8229600" cy="1066800"/>
          </a:xfrm>
        </p:spPr>
        <p:txBody>
          <a:bodyPr>
            <a:noAutofit/>
          </a:bodyPr>
          <a:lstStyle/>
          <a:p>
            <a:pPr algn="l"/>
            <a:r>
              <a:rPr lang="en-US" sz="4800" b="1" dirty="0" smtClean="0"/>
              <a:t>Graph Data:</a:t>
            </a:r>
            <a:br>
              <a:rPr lang="en-US" sz="4800" b="1" dirty="0" smtClean="0"/>
            </a:br>
            <a:r>
              <a:rPr lang="en-US" sz="4800" b="1" dirty="0" smtClean="0"/>
              <a:t>Topology + Attributes </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pic>
        <p:nvPicPr>
          <p:cNvPr id="56" name="Picture 15" descr="C:\Users\arijit\Desktop\human-networks1.jpg"/>
          <p:cNvPicPr>
            <a:picLocks noChangeAspect="1" noChangeArrowheads="1"/>
          </p:cNvPicPr>
          <p:nvPr/>
        </p:nvPicPr>
        <p:blipFill>
          <a:blip r:embed="rId5" cstate="print"/>
          <a:srcRect/>
          <a:stretch>
            <a:fillRect/>
          </a:stretch>
        </p:blipFill>
        <p:spPr bwMode="auto">
          <a:xfrm>
            <a:off x="501069" y="1980564"/>
            <a:ext cx="2496326" cy="2062916"/>
          </a:xfrm>
          <a:prstGeom prst="rect">
            <a:avLst/>
          </a:prstGeom>
          <a:noFill/>
        </p:spPr>
      </p:pic>
      <p:sp>
        <p:nvSpPr>
          <p:cNvPr id="57" name="TextBox 56"/>
          <p:cNvSpPr txBox="1"/>
          <p:nvPr/>
        </p:nvSpPr>
        <p:spPr>
          <a:xfrm>
            <a:off x="1372702" y="4127381"/>
            <a:ext cx="1010213" cy="338554"/>
          </a:xfrm>
          <a:prstGeom prst="rect">
            <a:avLst/>
          </a:prstGeom>
          <a:noFill/>
        </p:spPr>
        <p:txBody>
          <a:bodyPr wrap="none" rtlCol="0">
            <a:spAutoFit/>
          </a:bodyPr>
          <a:lstStyle/>
          <a:p>
            <a:r>
              <a:rPr lang="en-US" b="1" dirty="0" smtClean="0"/>
              <a:t>LinkedIn</a:t>
            </a:r>
            <a:endParaRPr lang="en-US" b="1" dirty="0"/>
          </a:p>
        </p:txBody>
      </p:sp>
      <p:pic>
        <p:nvPicPr>
          <p:cNvPr id="58" name="Picture 2" descr="C:\Users\arijit\Desktop\Untitled.png"/>
          <p:cNvPicPr>
            <a:picLocks noChangeAspect="1" noChangeArrowheads="1"/>
          </p:cNvPicPr>
          <p:nvPr/>
        </p:nvPicPr>
        <p:blipFill>
          <a:blip r:embed="rId6" cstate="print"/>
          <a:srcRect/>
          <a:stretch>
            <a:fillRect/>
          </a:stretch>
        </p:blipFill>
        <p:spPr bwMode="auto">
          <a:xfrm>
            <a:off x="4111139" y="1447799"/>
            <a:ext cx="4877435" cy="5245625"/>
          </a:xfrm>
          <a:prstGeom prst="rect">
            <a:avLst/>
          </a:prstGeom>
          <a:noFill/>
        </p:spPr>
      </p:pic>
      <p:sp>
        <p:nvSpPr>
          <p:cNvPr id="59" name="Right Arrow 58"/>
          <p:cNvSpPr/>
          <p:nvPr/>
        </p:nvSpPr>
        <p:spPr bwMode="auto">
          <a:xfrm rot="21432802">
            <a:off x="3118630" y="3452657"/>
            <a:ext cx="984971" cy="484632"/>
          </a:xfrm>
          <a:prstGeom prst="rightArrow">
            <a:avLst/>
          </a:prstGeom>
          <a:solidFill>
            <a:srgbClr val="C00000"/>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accent2"/>
              </a:solidFill>
              <a:effectLst/>
              <a:latin typeface="Trebuchet MS" pitchFamily="34" charset="0"/>
            </a:endParaRPr>
          </a:p>
        </p:txBody>
      </p:sp>
      <p:sp>
        <p:nvSpPr>
          <p:cNvPr id="61" name="Oval 60"/>
          <p:cNvSpPr/>
          <p:nvPr/>
        </p:nvSpPr>
        <p:spPr bwMode="auto">
          <a:xfrm>
            <a:off x="2536535" y="3160165"/>
            <a:ext cx="460860" cy="1036935"/>
          </a:xfrm>
          <a:prstGeom prst="ellipse">
            <a:avLst/>
          </a:prstGeom>
          <a:noFill/>
          <a:ln w="34925" cap="flat" cmpd="sng" algn="ctr">
            <a:solidFill>
              <a:srgbClr val="C00000"/>
            </a:solidFill>
            <a:prstDash val="sysDash"/>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accent2"/>
              </a:solidFill>
              <a:effectLst/>
              <a:latin typeface="Trebuchet MS" pitchFamily="34" charset="0"/>
            </a:endParaRPr>
          </a:p>
        </p:txBody>
      </p:sp>
      <p:sp>
        <p:nvSpPr>
          <p:cNvPr id="62" name="Rectangle 61"/>
          <p:cNvSpPr/>
          <p:nvPr/>
        </p:nvSpPr>
        <p:spPr bwMode="auto">
          <a:xfrm>
            <a:off x="4149545" y="1371601"/>
            <a:ext cx="4800625" cy="5321824"/>
          </a:xfrm>
          <a:prstGeom prst="rect">
            <a:avLst/>
          </a:prstGeom>
          <a:noFill/>
          <a:ln w="22225" cap="flat" cmpd="sng" algn="ctr">
            <a:solidFill>
              <a:srgbClr val="C00000"/>
            </a:solidFill>
            <a:prstDash val="sysDash"/>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accent2"/>
              </a:solidFill>
              <a:effectLst/>
              <a:latin typeface="Trebuchet MS"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1000" y="3429000"/>
            <a:ext cx="6248400" cy="609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Title 1"/>
          <p:cNvSpPr>
            <a:spLocks noGrp="1"/>
          </p:cNvSpPr>
          <p:nvPr>
            <p:ph type="title"/>
          </p:nvPr>
        </p:nvSpPr>
        <p:spPr>
          <a:xfrm>
            <a:off x="304800" y="381000"/>
            <a:ext cx="6400800" cy="685800"/>
          </a:xfrm>
        </p:spPr>
        <p:txBody>
          <a:bodyPr>
            <a:noAutofit/>
          </a:bodyPr>
          <a:lstStyle/>
          <a:p>
            <a:pPr algn="l"/>
            <a:r>
              <a:rPr lang="en-US" sz="3600" b="1" dirty="0" smtClean="0"/>
              <a:t>Alternative to Simple MapReduce for Graph Analytics</a:t>
            </a:r>
            <a:endParaRPr lang="en-US" sz="3600" b="1" dirty="0"/>
          </a:p>
        </p:txBody>
      </p:sp>
      <p:sp>
        <p:nvSpPr>
          <p:cNvPr id="12" name="TextBox 11"/>
          <p:cNvSpPr txBox="1"/>
          <p:nvPr/>
        </p:nvSpPr>
        <p:spPr>
          <a:xfrm>
            <a:off x="7010007" y="2861608"/>
            <a:ext cx="1890005" cy="1569660"/>
          </a:xfrm>
          <a:prstGeom prst="rect">
            <a:avLst/>
          </a:prstGeom>
          <a:noFill/>
        </p:spPr>
        <p:txBody>
          <a:bodyPr wrap="none" rtlCol="0">
            <a:spAutoFit/>
          </a:bodyPr>
          <a:lstStyle/>
          <a:p>
            <a:r>
              <a:rPr lang="en-US" sz="2400" dirty="0" smtClean="0">
                <a:solidFill>
                  <a:schemeClr val="accent1"/>
                </a:solidFill>
              </a:rPr>
              <a:t>Bulk </a:t>
            </a:r>
          </a:p>
          <a:p>
            <a:r>
              <a:rPr lang="en-US" sz="2400" dirty="0" smtClean="0">
                <a:solidFill>
                  <a:schemeClr val="accent1"/>
                </a:solidFill>
              </a:rPr>
              <a:t>Synchronous </a:t>
            </a:r>
          </a:p>
          <a:p>
            <a:r>
              <a:rPr lang="en-US" sz="2400" dirty="0" smtClean="0">
                <a:solidFill>
                  <a:schemeClr val="accent1"/>
                </a:solidFill>
              </a:rPr>
              <a:t>Parallel (BSP)</a:t>
            </a:r>
          </a:p>
          <a:p>
            <a:r>
              <a:rPr lang="en-US" sz="2400" dirty="0" smtClean="0">
                <a:solidFill>
                  <a:schemeClr val="accent1"/>
                </a:solidFill>
              </a:rPr>
              <a:t>Computation</a:t>
            </a:r>
            <a:endParaRPr lang="en-US" sz="2400" dirty="0">
              <a:solidFill>
                <a:schemeClr val="accent1"/>
              </a:solidFill>
            </a:endParaRPr>
          </a:p>
        </p:txBody>
      </p:sp>
      <p:sp>
        <p:nvSpPr>
          <p:cNvPr id="13" name="Right Brace 12"/>
          <p:cNvSpPr/>
          <p:nvPr/>
        </p:nvSpPr>
        <p:spPr>
          <a:xfrm>
            <a:off x="6629400" y="3353553"/>
            <a:ext cx="228600" cy="7620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Content Placeholder 2"/>
          <p:cNvSpPr txBox="1">
            <a:spLocks noChangeArrowheads="1"/>
          </p:cNvSpPr>
          <p:nvPr/>
        </p:nvSpPr>
        <p:spPr>
          <a:xfrm>
            <a:off x="533400" y="1447800"/>
            <a:ext cx="78486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HALOOP</a:t>
            </a:r>
            <a:r>
              <a:rPr lang="en-US" sz="2400" b="1" dirty="0" smtClean="0">
                <a:solidFill>
                  <a:schemeClr val="accent2">
                    <a:lumMod val="75000"/>
                  </a:schemeClr>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[Y. Bu et. al., VLDB ‘10]</a:t>
            </a:r>
          </a:p>
          <a:p>
            <a:pPr marL="396875" indent="-396875" algn="just" defTabSz="914363" fontAlgn="auto">
              <a:lnSpc>
                <a:spcPct val="90000"/>
              </a:lnSpc>
              <a:spcBef>
                <a:spcPct val="20000"/>
              </a:spcBef>
              <a:spcAft>
                <a:spcPts val="0"/>
              </a:spcAft>
              <a:buBlip>
                <a:blip r:embed="rId5"/>
              </a:buBlip>
              <a:defRPr/>
            </a:pP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TWISTER</a:t>
            </a:r>
            <a:r>
              <a:rPr lang="en-US" sz="24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t>
            </a:r>
            <a:r>
              <a:rPr lang="en-US" sz="2000" dirty="0" smtClean="0"/>
              <a:t>J. </a:t>
            </a:r>
            <a:r>
              <a:rPr lang="en-US" sz="2000" dirty="0" err="1" smtClean="0"/>
              <a:t>Ekanayake</a:t>
            </a:r>
            <a:r>
              <a:rPr lang="en-US" sz="2000" dirty="0" smtClean="0"/>
              <a:t> et. al., HPDC ‘10</a:t>
            </a:r>
            <a:r>
              <a:rPr lang="en-US" sz="2000" dirty="0" smtClean="0">
                <a:latin typeface="Calibri" panose="020F0502020204030204" pitchFamily="34" charset="0"/>
                <a:cs typeface="Calibri" panose="020F0502020204030204" pitchFamily="34" charset="0"/>
              </a:rPr>
              <a:t>]</a:t>
            </a:r>
          </a:p>
          <a:p>
            <a:pPr marL="396875" indent="-396875" algn="just" defTabSz="914363" fontAlgn="auto">
              <a:lnSpc>
                <a:spcPct val="90000"/>
              </a:lnSpc>
              <a:spcBef>
                <a:spcPct val="20000"/>
              </a:spcBef>
              <a:spcAft>
                <a:spcPts val="0"/>
              </a:spcAft>
              <a:buBlip>
                <a:blip r:embed="rId5"/>
              </a:buBlip>
              <a:defRPr/>
            </a:pP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sz="2400" dirty="0" smtClean="0">
                <a:solidFill>
                  <a:schemeClr val="accent2">
                    <a:lumMod val="75000"/>
                  </a:schemeClr>
                </a:solidFill>
                <a:latin typeface="Calibri" panose="020F0502020204030204" pitchFamily="34" charset="0"/>
                <a:cs typeface="Calibri" panose="020F0502020204030204" pitchFamily="34" charset="0"/>
              </a:rPr>
              <a:t>Piccolo</a:t>
            </a:r>
            <a:r>
              <a:rPr lang="en-US" sz="24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[R. Power et. al., OSDI ‘10]</a:t>
            </a:r>
          </a:p>
          <a:p>
            <a:pPr marL="396875" indent="-396875" algn="just" defTabSz="914363" fontAlgn="auto">
              <a:lnSpc>
                <a:spcPct val="90000"/>
              </a:lnSpc>
              <a:spcBef>
                <a:spcPct val="20000"/>
              </a:spcBef>
              <a:spcAft>
                <a:spcPts val="0"/>
              </a:spcAft>
              <a:buBlip>
                <a:blip r:embed="rId5"/>
              </a:buBlip>
              <a:defRPr/>
            </a:pPr>
            <a:endParaRPr lang="en-US" sz="7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dirty="0" smtClean="0">
                <a:solidFill>
                  <a:schemeClr val="accent2">
                    <a:lumMod val="75000"/>
                  </a:schemeClr>
                </a:solidFill>
                <a:latin typeface="Calibri" pitchFamily="34" charset="0"/>
              </a:rPr>
              <a:t>SPARK</a:t>
            </a:r>
            <a:r>
              <a:rPr lang="en-US" altLang="zh-CN" sz="2400" dirty="0" smtClean="0">
                <a:solidFill>
                  <a:schemeClr val="tx1">
                    <a:lumMod val="95000"/>
                    <a:lumOff val="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sz="2000" dirty="0" smtClean="0"/>
              <a:t>M. </a:t>
            </a:r>
            <a:r>
              <a:rPr lang="en-US" sz="2000" dirty="0" err="1" smtClean="0"/>
              <a:t>Zaharia</a:t>
            </a:r>
            <a:r>
              <a:rPr lang="en-US" sz="2000" dirty="0" smtClean="0"/>
              <a:t> et. al., </a:t>
            </a:r>
            <a:r>
              <a:rPr lang="en-US" sz="2000" dirty="0" err="1" smtClean="0"/>
              <a:t>HotCloud</a:t>
            </a:r>
            <a:r>
              <a:rPr lang="en-US" sz="2000" dirty="0" smtClean="0"/>
              <a:t> ‘10</a:t>
            </a:r>
            <a:r>
              <a:rPr lang="en-US" altLang="zh-CN" sz="2000" dirty="0" smtClean="0">
                <a:solidFill>
                  <a:schemeClr val="tx1">
                    <a:lumMod val="95000"/>
                    <a:lumOff val="5000"/>
                  </a:schemeClr>
                </a:solidFill>
                <a:latin typeface="Calibri" pitchFamily="34" charset="0"/>
              </a:rPr>
              <a:t>]</a:t>
            </a:r>
          </a:p>
          <a:p>
            <a:pPr marL="396875" indent="-396875" algn="just" defTabSz="914363" fontAlgn="auto">
              <a:lnSpc>
                <a:spcPct val="90000"/>
              </a:lnSpc>
              <a:spcBef>
                <a:spcPct val="20000"/>
              </a:spcBef>
              <a:spcAft>
                <a:spcPts val="0"/>
              </a:spcAft>
              <a:buBlip>
                <a:blip r:embed="rId5"/>
              </a:buBlip>
              <a:defRPr/>
            </a:pPr>
            <a:endParaRPr lang="en-US" altLang="zh-CN" sz="7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sz="2400" b="1" dirty="0" smtClean="0">
                <a:solidFill>
                  <a:schemeClr val="accent2">
                    <a:lumMod val="75000"/>
                  </a:schemeClr>
                </a:solidFill>
                <a:latin typeface="Calibri" pitchFamily="34" charset="0"/>
                <a:cs typeface="Calibri" panose="020F0502020204030204" pitchFamily="34" charset="0"/>
              </a:rPr>
              <a:t>PREGEL</a:t>
            </a:r>
            <a:r>
              <a:rPr lang="en-US" sz="2400" dirty="0" smtClean="0">
                <a:solidFill>
                  <a:schemeClr val="tx1">
                    <a:lumMod val="95000"/>
                    <a:lumOff val="5000"/>
                  </a:schemeClr>
                </a:solidFill>
                <a:latin typeface="Calibri" pitchFamily="34" charset="0"/>
                <a:cs typeface="Calibri" panose="020F0502020204030204" pitchFamily="34" charset="0"/>
              </a:rPr>
              <a:t> </a:t>
            </a:r>
            <a:r>
              <a:rPr lang="en-US" sz="2000" dirty="0" smtClean="0">
                <a:solidFill>
                  <a:schemeClr val="tx1">
                    <a:lumMod val="95000"/>
                    <a:lumOff val="5000"/>
                  </a:schemeClr>
                </a:solidFill>
                <a:latin typeface="Calibri" pitchFamily="34" charset="0"/>
                <a:cs typeface="Calibri" panose="020F0502020204030204" pitchFamily="34" charset="0"/>
              </a:rPr>
              <a:t>[</a:t>
            </a:r>
            <a:r>
              <a:rPr lang="en-US" sz="2000" dirty="0" smtClean="0"/>
              <a:t>G. </a:t>
            </a:r>
            <a:r>
              <a:rPr lang="en-US" sz="2000" dirty="0" err="1" smtClean="0"/>
              <a:t>Malewicz</a:t>
            </a:r>
            <a:r>
              <a:rPr lang="en-US" sz="2000" dirty="0" smtClean="0"/>
              <a:t> et. al., SIGMOD ‘10</a:t>
            </a:r>
            <a:r>
              <a:rPr lang="en-US" sz="2000" dirty="0" smtClean="0">
                <a:solidFill>
                  <a:schemeClr val="tx1">
                    <a:lumMod val="95000"/>
                    <a:lumOff val="5000"/>
                  </a:schemeClr>
                </a:solidFill>
                <a:latin typeface="Calibri" pitchFamily="34" charset="0"/>
                <a:cs typeface="Calibri" panose="020F0502020204030204" pitchFamily="34" charset="0"/>
              </a:rPr>
              <a:t>]</a:t>
            </a:r>
            <a:endParaRPr lang="en-US" altLang="zh-CN" sz="20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sz="700"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altLang="zh-CN" sz="2400" dirty="0" smtClean="0">
                <a:solidFill>
                  <a:schemeClr val="accent2">
                    <a:lumMod val="75000"/>
                  </a:schemeClr>
                </a:solidFill>
                <a:latin typeface="Calibri" pitchFamily="34" charset="0"/>
              </a:rPr>
              <a:t>GBASE</a:t>
            </a:r>
            <a:r>
              <a:rPr lang="en-US" altLang="zh-CN" sz="2400" b="1" dirty="0" smtClean="0">
                <a:solidFill>
                  <a:schemeClr val="accent2">
                    <a:lumMod val="7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sz="2000" dirty="0" smtClean="0"/>
              <a:t>U. Kang et. al., KDD ’11</a:t>
            </a:r>
            <a:r>
              <a:rPr lang="en-US" altLang="zh-CN" sz="2000" dirty="0" smtClean="0">
                <a:solidFill>
                  <a:schemeClr val="tx1">
                    <a:lumMod val="95000"/>
                    <a:lumOff val="5000"/>
                  </a:schemeClr>
                </a:solidFill>
                <a:latin typeface="Calibri" pitchFamily="34" charset="0"/>
              </a:rPr>
              <a:t>]</a:t>
            </a:r>
          </a:p>
          <a:p>
            <a:pPr marL="396875" indent="-396875" algn="just" defTabSz="914363">
              <a:lnSpc>
                <a:spcPct val="90000"/>
              </a:lnSpc>
              <a:spcBef>
                <a:spcPct val="20000"/>
              </a:spcBef>
              <a:buBlip>
                <a:blip r:embed="rId5"/>
              </a:buBlip>
              <a:defRPr/>
            </a:pPr>
            <a:endParaRPr lang="en-US" altLang="zh-CN" sz="7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400" dirty="0" smtClean="0">
                <a:solidFill>
                  <a:schemeClr val="accent2">
                    <a:lumMod val="75000"/>
                  </a:schemeClr>
                </a:solidFill>
                <a:latin typeface="Calibri" pitchFamily="34" charset="0"/>
              </a:rPr>
              <a:t>Dataflow-based Solutions: Stratosphere</a:t>
            </a:r>
            <a:r>
              <a:rPr lang="en-US" altLang="zh-CN" sz="2400" dirty="0" smtClean="0">
                <a:solidFill>
                  <a:schemeClr val="tx1">
                    <a:lumMod val="95000"/>
                    <a:lumOff val="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altLang="zh-CN" sz="2000" dirty="0" err="1" smtClean="0">
                <a:solidFill>
                  <a:schemeClr val="tx1">
                    <a:lumMod val="95000"/>
                    <a:lumOff val="5000"/>
                  </a:schemeClr>
                </a:solidFill>
                <a:latin typeface="Calibri" pitchFamily="34" charset="0"/>
              </a:rPr>
              <a:t>Ewen</a:t>
            </a:r>
            <a:r>
              <a:rPr lang="en-US" altLang="zh-CN" sz="2000" dirty="0" smtClean="0">
                <a:solidFill>
                  <a:schemeClr val="tx1">
                    <a:lumMod val="95000"/>
                    <a:lumOff val="5000"/>
                  </a:schemeClr>
                </a:solidFill>
                <a:latin typeface="Calibri" pitchFamily="34" charset="0"/>
              </a:rPr>
              <a:t> et. al., VLDB ‘12]; </a:t>
            </a:r>
            <a:r>
              <a:rPr lang="en-US" altLang="zh-CN" sz="2400" dirty="0" err="1" smtClean="0">
                <a:solidFill>
                  <a:schemeClr val="accent2">
                    <a:lumMod val="75000"/>
                  </a:schemeClr>
                </a:solidFill>
                <a:latin typeface="Calibri" pitchFamily="34" charset="0"/>
              </a:rPr>
              <a:t>GraphX</a:t>
            </a:r>
            <a:r>
              <a:rPr lang="en-US" altLang="zh-CN" sz="2400" dirty="0" smtClean="0">
                <a:solidFill>
                  <a:schemeClr val="accent2">
                    <a:lumMod val="75000"/>
                  </a:schemeClr>
                </a:solidFill>
                <a:latin typeface="Calibri" pitchFamily="34" charset="0"/>
              </a:rPr>
              <a:t> </a:t>
            </a:r>
            <a:r>
              <a:rPr lang="en-US" altLang="zh-CN" sz="2000" dirty="0" smtClean="0">
                <a:latin typeface="Calibri" pitchFamily="34" charset="0"/>
              </a:rPr>
              <a:t>[R. </a:t>
            </a:r>
            <a:r>
              <a:rPr lang="en-US" altLang="zh-CN" sz="2000" dirty="0" err="1" smtClean="0">
                <a:latin typeface="Calibri" pitchFamily="34" charset="0"/>
              </a:rPr>
              <a:t>Xin</a:t>
            </a:r>
            <a:r>
              <a:rPr lang="en-US" altLang="zh-CN" sz="2000" dirty="0" smtClean="0">
                <a:latin typeface="Calibri" pitchFamily="34" charset="0"/>
              </a:rPr>
              <a:t> et. al., GRADES ‘13]; </a:t>
            </a:r>
            <a:r>
              <a:rPr lang="en-US" altLang="zh-CN" sz="2400" dirty="0" smtClean="0">
                <a:solidFill>
                  <a:schemeClr val="accent2">
                    <a:lumMod val="75000"/>
                  </a:schemeClr>
                </a:solidFill>
                <a:latin typeface="Calibri" pitchFamily="34" charset="0"/>
              </a:rPr>
              <a:t>Naiad </a:t>
            </a:r>
            <a:r>
              <a:rPr lang="en-US" altLang="zh-CN" sz="2000" dirty="0" smtClean="0">
                <a:latin typeface="Calibri" pitchFamily="34" charset="0"/>
              </a:rPr>
              <a:t>[D. Murray et. al., SOSP’13]</a:t>
            </a:r>
          </a:p>
          <a:p>
            <a:pPr marL="1311275" lvl="2" indent="-396875" algn="just" defTabSz="914363">
              <a:lnSpc>
                <a:spcPct val="90000"/>
              </a:lnSpc>
              <a:spcBef>
                <a:spcPct val="20000"/>
              </a:spcBef>
              <a:buFontTx/>
              <a:buChar char="-"/>
              <a:defRPr/>
            </a:pPr>
            <a:endParaRPr lang="en-US" altLang="zh-CN" sz="700" dirty="0" smtClean="0">
              <a:latin typeface="Calibri" pitchFamily="34" charset="0"/>
            </a:endParaRPr>
          </a:p>
          <a:p>
            <a:pPr marL="396875" lvl="0" indent="-396875" algn="just" defTabSz="914363">
              <a:lnSpc>
                <a:spcPct val="90000"/>
              </a:lnSpc>
              <a:spcBef>
                <a:spcPct val="20000"/>
              </a:spcBef>
              <a:buBlip>
                <a:blip r:embed="rId5"/>
              </a:buBlip>
              <a:defRPr/>
            </a:pPr>
            <a:r>
              <a:rPr lang="en-US" altLang="zh-CN" sz="2400" dirty="0" err="1" smtClean="0">
                <a:solidFill>
                  <a:srgbClr val="C0504D">
                    <a:lumMod val="75000"/>
                  </a:srgbClr>
                </a:solidFill>
                <a:latin typeface="Calibri" pitchFamily="34" charset="0"/>
              </a:rPr>
              <a:t>DataLog</a:t>
            </a:r>
            <a:r>
              <a:rPr lang="en-US" altLang="zh-CN" sz="2400" dirty="0" smtClean="0">
                <a:solidFill>
                  <a:srgbClr val="C0504D">
                    <a:lumMod val="75000"/>
                  </a:srgbClr>
                </a:solidFill>
                <a:latin typeface="Calibri" pitchFamily="34" charset="0"/>
              </a:rPr>
              <a:t>-based Solutions: </a:t>
            </a:r>
            <a:r>
              <a:rPr lang="en-US" altLang="zh-CN" sz="2400" dirty="0" err="1" smtClean="0">
                <a:solidFill>
                  <a:srgbClr val="C0504D">
                    <a:lumMod val="75000"/>
                  </a:srgbClr>
                </a:solidFill>
                <a:latin typeface="Calibri" pitchFamily="34" charset="0"/>
              </a:rPr>
              <a:t>SociaLite</a:t>
            </a:r>
            <a:r>
              <a:rPr lang="en-US" altLang="zh-CN" sz="2400" dirty="0" smtClean="0">
                <a:solidFill>
                  <a:srgbClr val="C0504D">
                    <a:lumMod val="75000"/>
                  </a:srgbClr>
                </a:solidFill>
                <a:latin typeface="Calibri" pitchFamily="34" charset="0"/>
              </a:rPr>
              <a:t> </a:t>
            </a:r>
            <a:r>
              <a:rPr lang="en-US" altLang="zh-CN" sz="2000" dirty="0" smtClean="0">
                <a:latin typeface="Calibri" pitchFamily="34" charset="0"/>
              </a:rPr>
              <a:t>[J. </a:t>
            </a:r>
            <a:r>
              <a:rPr lang="en-US" altLang="zh-CN" sz="2000" dirty="0" err="1" smtClean="0">
                <a:latin typeface="Calibri" pitchFamily="34" charset="0"/>
              </a:rPr>
              <a:t>Seo</a:t>
            </a:r>
            <a:r>
              <a:rPr lang="en-US" altLang="zh-CN" sz="2000" dirty="0" smtClean="0">
                <a:latin typeface="Calibri" pitchFamily="34" charset="0"/>
              </a:rPr>
              <a:t> et. al., VLDB ‘13]</a:t>
            </a:r>
          </a:p>
          <a:p>
            <a:pPr marL="396875" indent="-396875" algn="just" defTabSz="914363" fontAlgn="auto">
              <a:lnSpc>
                <a:spcPct val="90000"/>
              </a:lnSpc>
              <a:spcBef>
                <a:spcPct val="20000"/>
              </a:spcBef>
              <a:spcAft>
                <a:spcPts val="0"/>
              </a:spcAft>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30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Title 1"/>
          <p:cNvSpPr>
            <a:spLocks noGrp="1"/>
          </p:cNvSpPr>
          <p:nvPr>
            <p:ph type="title"/>
          </p:nvPr>
        </p:nvSpPr>
        <p:spPr>
          <a:xfrm>
            <a:off x="304800" y="228600"/>
            <a:ext cx="6400800" cy="685800"/>
          </a:xfrm>
        </p:spPr>
        <p:txBody>
          <a:bodyPr>
            <a:noAutofit/>
          </a:bodyPr>
          <a:lstStyle/>
          <a:p>
            <a:pPr algn="l"/>
            <a:r>
              <a:rPr lang="en-US" sz="3600" b="1" dirty="0" smtClean="0"/>
              <a:t>BSP Programming Model and its Variants: Offline Graph Analytics</a:t>
            </a:r>
            <a:endParaRPr lang="en-US" sz="3600" b="1" dirty="0"/>
          </a:p>
        </p:txBody>
      </p:sp>
      <p:sp>
        <p:nvSpPr>
          <p:cNvPr id="9" name="Content Placeholder 2"/>
          <p:cNvSpPr txBox="1">
            <a:spLocks noChangeArrowheads="1"/>
          </p:cNvSpPr>
          <p:nvPr/>
        </p:nvSpPr>
        <p:spPr>
          <a:xfrm>
            <a:off x="533400" y="1406345"/>
            <a:ext cx="64770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PREGEL </a:t>
            </a:r>
            <a:r>
              <a:rPr lang="en-US" sz="2000" dirty="0" smtClean="0">
                <a:latin typeface="Calibri" panose="020F0502020204030204" pitchFamily="34" charset="0"/>
                <a:cs typeface="Calibri" panose="020F0502020204030204" pitchFamily="34" charset="0"/>
              </a:rPr>
              <a:t>[</a:t>
            </a:r>
            <a:r>
              <a:rPr lang="en-US" sz="2000" dirty="0" smtClean="0"/>
              <a:t>G. </a:t>
            </a:r>
            <a:r>
              <a:rPr lang="en-US" sz="2000" dirty="0" err="1" smtClean="0"/>
              <a:t>Malewicz</a:t>
            </a:r>
            <a:r>
              <a:rPr lang="en-US" sz="2000" dirty="0" smtClean="0"/>
              <a:t> et. al., SIGMOD ‘10</a:t>
            </a:r>
            <a:r>
              <a:rPr lang="en-US" sz="2000" dirty="0" smtClean="0">
                <a:latin typeface="Calibri" panose="020F0502020204030204" pitchFamily="34" charset="0"/>
                <a:cs typeface="Calibri" panose="020F0502020204030204" pitchFamily="34" charset="0"/>
              </a:rPr>
              <a:t>]</a:t>
            </a:r>
          </a:p>
          <a:p>
            <a:pPr marL="396875" indent="-396875" algn="just"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sz="2400" b="1" dirty="0" smtClean="0">
                <a:solidFill>
                  <a:schemeClr val="accent2">
                    <a:lumMod val="75000"/>
                  </a:schemeClr>
                </a:solidFill>
                <a:latin typeface="Calibri" pitchFamily="34" charset="0"/>
                <a:cs typeface="Calibri" panose="020F0502020204030204" pitchFamily="34" charset="0"/>
              </a:rPr>
              <a:t>GPS</a:t>
            </a:r>
            <a:r>
              <a:rPr lang="en-US" sz="2000" dirty="0" smtClean="0">
                <a:solidFill>
                  <a:schemeClr val="tx1">
                    <a:lumMod val="95000"/>
                    <a:lumOff val="5000"/>
                  </a:schemeClr>
                </a:solidFill>
                <a:latin typeface="Calibri" pitchFamily="34" charset="0"/>
                <a:cs typeface="Calibri" panose="020F0502020204030204" pitchFamily="34" charset="0"/>
              </a:rPr>
              <a:t> [S. </a:t>
            </a:r>
            <a:r>
              <a:rPr lang="en-US" sz="2000" dirty="0" err="1" smtClean="0">
                <a:solidFill>
                  <a:schemeClr val="tx1">
                    <a:lumMod val="95000"/>
                    <a:lumOff val="5000"/>
                  </a:schemeClr>
                </a:solidFill>
                <a:latin typeface="Calibri" pitchFamily="34" charset="0"/>
                <a:cs typeface="Calibri" panose="020F0502020204030204" pitchFamily="34" charset="0"/>
              </a:rPr>
              <a:t>Salihoglu</a:t>
            </a:r>
            <a:r>
              <a:rPr lang="en-US" sz="2000" dirty="0" smtClean="0">
                <a:solidFill>
                  <a:schemeClr val="tx1">
                    <a:lumMod val="95000"/>
                    <a:lumOff val="5000"/>
                  </a:schemeClr>
                </a:solidFill>
                <a:latin typeface="Calibri" pitchFamily="34" charset="0"/>
                <a:cs typeface="Calibri" panose="020F0502020204030204" pitchFamily="34" charset="0"/>
              </a:rPr>
              <a:t> et. al., SSDBM ‘13]</a:t>
            </a:r>
          </a:p>
          <a:p>
            <a:pPr marL="396875" indent="-396875" algn="just" defTabSz="914363">
              <a:lnSpc>
                <a:spcPct val="90000"/>
              </a:lnSpc>
              <a:spcBef>
                <a:spcPct val="20000"/>
              </a:spcBef>
              <a:buBlip>
                <a:blip r:embed="rId5"/>
              </a:buBlip>
              <a:defRPr/>
            </a:pPr>
            <a:endParaRPr lang="en-US" sz="500"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altLang="zh-CN" sz="2400" b="1" dirty="0" smtClean="0">
                <a:solidFill>
                  <a:schemeClr val="accent2">
                    <a:lumMod val="75000"/>
                  </a:schemeClr>
                </a:solidFill>
                <a:latin typeface="Calibri" pitchFamily="34" charset="0"/>
              </a:rPr>
              <a:t>X-Stream</a:t>
            </a:r>
            <a:r>
              <a:rPr lang="en-US" altLang="zh-CN" sz="2000" b="1" dirty="0" smtClean="0">
                <a:solidFill>
                  <a:schemeClr val="accent2">
                    <a:lumMod val="75000"/>
                  </a:schemeClr>
                </a:solidFill>
                <a:latin typeface="Calibri" pitchFamily="34" charset="0"/>
              </a:rPr>
              <a:t> </a:t>
            </a:r>
            <a:r>
              <a:rPr lang="en-US" altLang="zh-CN" sz="2000" dirty="0" smtClean="0">
                <a:latin typeface="Calibri" pitchFamily="34" charset="0"/>
              </a:rPr>
              <a:t>[</a:t>
            </a:r>
            <a:r>
              <a:rPr lang="en-US" sz="2000" dirty="0" smtClean="0"/>
              <a:t>A. Roy et. al., SOSP ‘13</a:t>
            </a:r>
            <a:r>
              <a:rPr lang="en-US" altLang="zh-CN" sz="2000" dirty="0" smtClean="0">
                <a:latin typeface="Calibri" pitchFamily="34" charset="0"/>
              </a:rPr>
              <a:t>]</a:t>
            </a:r>
          </a:p>
          <a:p>
            <a:pPr marL="396875" indent="-396875" algn="just" defTabSz="914363">
              <a:lnSpc>
                <a:spcPct val="90000"/>
              </a:lnSpc>
              <a:spcBef>
                <a:spcPct val="20000"/>
              </a:spcBef>
              <a:buBlip>
                <a:blip r:embed="rId5"/>
              </a:buBlip>
              <a:defRPr/>
            </a:pPr>
            <a:endParaRPr lang="en-US"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sz="2400" b="1" dirty="0" err="1" smtClean="0">
                <a:solidFill>
                  <a:schemeClr val="accent2">
                    <a:lumMod val="75000"/>
                  </a:schemeClr>
                </a:solidFill>
                <a:latin typeface="Calibri" panose="020F0502020204030204" pitchFamily="34" charset="0"/>
                <a:cs typeface="Calibri" panose="020F0502020204030204" pitchFamily="34" charset="0"/>
              </a:rPr>
              <a:t>GraphLab</a:t>
            </a:r>
            <a:r>
              <a:rPr lang="en-US" sz="2400" b="1" dirty="0" smtClean="0">
                <a:solidFill>
                  <a:schemeClr val="accent2">
                    <a:lumMod val="75000"/>
                  </a:schemeClr>
                </a:solidFill>
                <a:latin typeface="Calibri" panose="020F0502020204030204" pitchFamily="34" charset="0"/>
                <a:cs typeface="Calibri" panose="020F0502020204030204" pitchFamily="34" charset="0"/>
              </a:rPr>
              <a:t>/ </a:t>
            </a:r>
            <a:r>
              <a:rPr lang="en-US" sz="2400" b="1" dirty="0" err="1" smtClean="0">
                <a:solidFill>
                  <a:schemeClr val="accent2">
                    <a:lumMod val="75000"/>
                  </a:schemeClr>
                </a:solidFill>
                <a:latin typeface="Calibri" panose="020F0502020204030204" pitchFamily="34" charset="0"/>
                <a:cs typeface="Calibri" panose="020F0502020204030204" pitchFamily="34" charset="0"/>
              </a:rPr>
              <a:t>PowerGraph</a:t>
            </a:r>
            <a:r>
              <a:rPr lang="en-US" sz="24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t>
            </a:r>
            <a:r>
              <a:rPr lang="en-US" sz="2000" dirty="0" smtClean="0"/>
              <a:t>Y. Low et. al., VLDB ‘12</a:t>
            </a:r>
            <a:r>
              <a:rPr lang="en-US" sz="2000" dirty="0" smtClean="0">
                <a:latin typeface="Calibri" panose="020F0502020204030204" pitchFamily="34" charset="0"/>
                <a:cs typeface="Calibri" panose="020F0502020204030204" pitchFamily="34" charset="0"/>
              </a:rPr>
              <a:t>]</a:t>
            </a:r>
          </a:p>
          <a:p>
            <a:pPr marL="396875" indent="-396875" algn="just"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b="1" dirty="0" smtClean="0">
                <a:solidFill>
                  <a:schemeClr val="accent2">
                    <a:lumMod val="75000"/>
                  </a:schemeClr>
                </a:solidFill>
                <a:latin typeface="Calibri" pitchFamily="34" charset="0"/>
              </a:rPr>
              <a:t>Grace</a:t>
            </a:r>
            <a:r>
              <a:rPr lang="en-US" altLang="zh-CN" sz="2400" dirty="0" smtClean="0">
                <a:solidFill>
                  <a:schemeClr val="tx1">
                    <a:lumMod val="95000"/>
                    <a:lumOff val="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sz="2000" dirty="0" smtClean="0"/>
              <a:t>G. Wang et. al., CIDR ‘13</a:t>
            </a:r>
            <a:r>
              <a:rPr lang="en-US" altLang="zh-CN" sz="2000" dirty="0" smtClean="0">
                <a:solidFill>
                  <a:schemeClr val="tx1">
                    <a:lumMod val="95000"/>
                    <a:lumOff val="5000"/>
                  </a:schemeClr>
                </a:solidFill>
                <a:latin typeface="Calibri" pitchFamily="34" charset="0"/>
              </a:rPr>
              <a:t>]</a:t>
            </a:r>
          </a:p>
          <a:p>
            <a:pPr marL="396875" indent="-396875" algn="just" defTabSz="914363" fontAlgn="auto">
              <a:lnSpc>
                <a:spcPct val="90000"/>
              </a:lnSpc>
              <a:spcBef>
                <a:spcPct val="20000"/>
              </a:spcBef>
              <a:spcAft>
                <a:spcPts val="0"/>
              </a:spcAft>
              <a:buBlip>
                <a:blip r:embed="rId5"/>
              </a:buBlip>
              <a:defRPr/>
            </a:pPr>
            <a:endParaRPr lang="en-US" altLang="zh-CN" sz="5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sz="2400" b="1" dirty="0" smtClean="0">
                <a:solidFill>
                  <a:schemeClr val="accent2">
                    <a:lumMod val="75000"/>
                  </a:schemeClr>
                </a:solidFill>
                <a:latin typeface="Calibri" pitchFamily="34" charset="0"/>
              </a:rPr>
              <a:t>SIGNAL/COLLECT</a:t>
            </a:r>
            <a:r>
              <a:rPr lang="en-US" sz="2400" dirty="0" smtClean="0">
                <a:solidFill>
                  <a:schemeClr val="tx1">
                    <a:lumMod val="95000"/>
                    <a:lumOff val="5000"/>
                  </a:schemeClr>
                </a:solidFill>
                <a:latin typeface="Calibri" pitchFamily="34" charset="0"/>
                <a:cs typeface="Calibri" panose="020F0502020204030204" pitchFamily="34" charset="0"/>
              </a:rPr>
              <a:t> </a:t>
            </a:r>
            <a:r>
              <a:rPr lang="en-US" sz="2000" dirty="0" smtClean="0">
                <a:solidFill>
                  <a:schemeClr val="tx1">
                    <a:lumMod val="95000"/>
                    <a:lumOff val="5000"/>
                  </a:schemeClr>
                </a:solidFill>
                <a:latin typeface="Calibri" pitchFamily="34" charset="0"/>
                <a:cs typeface="Calibri" panose="020F0502020204030204" pitchFamily="34" charset="0"/>
              </a:rPr>
              <a:t>[</a:t>
            </a:r>
            <a:r>
              <a:rPr lang="en-US" sz="2000" dirty="0" smtClean="0"/>
              <a:t>P. Stutz et. al., ISWC ‘10</a:t>
            </a:r>
            <a:r>
              <a:rPr lang="en-US" sz="2000" dirty="0" smtClean="0">
                <a:solidFill>
                  <a:schemeClr val="tx1">
                    <a:lumMod val="95000"/>
                    <a:lumOff val="5000"/>
                  </a:schemeClr>
                </a:solidFill>
                <a:latin typeface="Calibri" pitchFamily="34" charset="0"/>
                <a:cs typeface="Calibri" panose="020F0502020204030204" pitchFamily="34" charset="0"/>
              </a:rPr>
              <a:t>]</a:t>
            </a:r>
          </a:p>
          <a:p>
            <a:pPr marL="396875" indent="-396875" algn="just" defTabSz="914363">
              <a:lnSpc>
                <a:spcPct val="90000"/>
              </a:lnSpc>
              <a:spcBef>
                <a:spcPct val="20000"/>
              </a:spcBef>
              <a:buBlip>
                <a:blip r:embed="rId5"/>
              </a:buBlip>
              <a:defRPr/>
            </a:pPr>
            <a:endParaRPr lang="en-US" altLang="zh-CN" sz="5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400" b="1" dirty="0" smtClean="0">
                <a:solidFill>
                  <a:schemeClr val="accent2">
                    <a:lumMod val="75000"/>
                  </a:schemeClr>
                </a:solidFill>
                <a:latin typeface="Calibri" pitchFamily="34" charset="0"/>
              </a:rPr>
              <a:t>Giraph++ </a:t>
            </a:r>
            <a:r>
              <a:rPr lang="en-US" altLang="zh-CN" sz="2000" dirty="0" smtClean="0">
                <a:solidFill>
                  <a:schemeClr val="tx1">
                    <a:lumMod val="95000"/>
                    <a:lumOff val="5000"/>
                  </a:schemeClr>
                </a:solidFill>
                <a:latin typeface="Calibri" pitchFamily="34" charset="0"/>
              </a:rPr>
              <a:t>[</a:t>
            </a:r>
            <a:r>
              <a:rPr lang="en-US" altLang="zh-CN" sz="2000" dirty="0" err="1" smtClean="0">
                <a:solidFill>
                  <a:schemeClr val="tx1">
                    <a:lumMod val="95000"/>
                    <a:lumOff val="5000"/>
                  </a:schemeClr>
                </a:solidFill>
                <a:latin typeface="Calibri" pitchFamily="34" charset="0"/>
              </a:rPr>
              <a:t>Tian</a:t>
            </a:r>
            <a:r>
              <a:rPr lang="en-US" altLang="zh-CN" sz="2000" dirty="0" smtClean="0">
                <a:solidFill>
                  <a:schemeClr val="tx1">
                    <a:lumMod val="95000"/>
                    <a:lumOff val="5000"/>
                  </a:schemeClr>
                </a:solidFill>
                <a:latin typeface="Calibri" pitchFamily="34" charset="0"/>
              </a:rPr>
              <a:t> et. al., VLDB ‘13]</a:t>
            </a:r>
          </a:p>
          <a:p>
            <a:pPr marL="396875" indent="-396875" algn="just" defTabSz="914363" fontAlgn="auto">
              <a:lnSpc>
                <a:spcPct val="90000"/>
              </a:lnSpc>
              <a:spcBef>
                <a:spcPct val="20000"/>
              </a:spcBef>
              <a:spcAft>
                <a:spcPts val="0"/>
              </a:spcAft>
              <a:buBlip>
                <a:blip r:embed="rId5"/>
              </a:buBlip>
              <a:defRPr/>
            </a:pPr>
            <a:endParaRPr lang="en-US" sz="500"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altLang="zh-CN" sz="2400" b="1" dirty="0" err="1" smtClean="0">
                <a:solidFill>
                  <a:schemeClr val="accent2">
                    <a:lumMod val="75000"/>
                  </a:schemeClr>
                </a:solidFill>
                <a:latin typeface="Calibri" pitchFamily="34" charset="0"/>
              </a:rPr>
              <a:t>GraphChi</a:t>
            </a:r>
            <a:r>
              <a:rPr lang="en-US" altLang="zh-CN" sz="2400" b="1" dirty="0" smtClean="0">
                <a:solidFill>
                  <a:schemeClr val="accent2">
                    <a:lumMod val="7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sz="2000" dirty="0" smtClean="0"/>
              <a:t>A. </a:t>
            </a:r>
            <a:r>
              <a:rPr lang="en-US" sz="2000" dirty="0" err="1" smtClean="0"/>
              <a:t>Kyrola</a:t>
            </a:r>
            <a:r>
              <a:rPr lang="en-US" sz="2000" dirty="0" smtClean="0"/>
              <a:t> et. al., OSDI ‘12</a:t>
            </a:r>
            <a:r>
              <a:rPr lang="en-US" altLang="zh-CN" sz="2000" dirty="0" smtClean="0">
                <a:solidFill>
                  <a:schemeClr val="tx1">
                    <a:lumMod val="95000"/>
                    <a:lumOff val="5000"/>
                  </a:schemeClr>
                </a:solidFill>
                <a:latin typeface="Calibri" pitchFamily="34" charset="0"/>
              </a:rPr>
              <a:t>]</a:t>
            </a:r>
          </a:p>
          <a:p>
            <a:pPr marL="396875" indent="-396875" algn="just" defTabSz="914363">
              <a:lnSpc>
                <a:spcPct val="90000"/>
              </a:lnSpc>
              <a:spcBef>
                <a:spcPct val="20000"/>
              </a:spcBef>
              <a:buBlip>
                <a:blip r:embed="rId5"/>
              </a:buBlip>
              <a:defRPr/>
            </a:pPr>
            <a:endParaRPr lang="en-US" altLang="zh-CN" sz="5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400" b="1" dirty="0" smtClean="0">
                <a:solidFill>
                  <a:schemeClr val="accent2">
                    <a:lumMod val="75000"/>
                  </a:schemeClr>
                </a:solidFill>
                <a:latin typeface="Calibri" pitchFamily="34" charset="0"/>
              </a:rPr>
              <a:t>Asynchronous Accumulative Update </a:t>
            </a:r>
            <a:r>
              <a:rPr lang="en-US" altLang="zh-CN" sz="2000" dirty="0" smtClean="0">
                <a:solidFill>
                  <a:schemeClr val="tx1">
                    <a:lumMod val="95000"/>
                    <a:lumOff val="5000"/>
                  </a:schemeClr>
                </a:solidFill>
                <a:latin typeface="Calibri" pitchFamily="34" charset="0"/>
              </a:rPr>
              <a:t>[Y. Zhang et. al., </a:t>
            </a:r>
            <a:r>
              <a:rPr lang="en-US" altLang="zh-CN" sz="2000" dirty="0" err="1" smtClean="0">
                <a:solidFill>
                  <a:schemeClr val="tx1">
                    <a:lumMod val="95000"/>
                    <a:lumOff val="5000"/>
                  </a:schemeClr>
                </a:solidFill>
                <a:latin typeface="Calibri" pitchFamily="34" charset="0"/>
              </a:rPr>
              <a:t>ScienceCloud</a:t>
            </a:r>
            <a:r>
              <a:rPr lang="en-US" altLang="zh-CN" sz="2000" dirty="0" smtClean="0">
                <a:solidFill>
                  <a:schemeClr val="tx1">
                    <a:lumMod val="95000"/>
                    <a:lumOff val="5000"/>
                  </a:schemeClr>
                </a:solidFill>
                <a:latin typeface="Calibri" pitchFamily="34" charset="0"/>
              </a:rPr>
              <a:t> ‘12], </a:t>
            </a:r>
            <a:r>
              <a:rPr lang="en-US" altLang="zh-CN" sz="2400" b="1" dirty="0" err="1" smtClean="0">
                <a:solidFill>
                  <a:schemeClr val="accent2">
                    <a:lumMod val="75000"/>
                  </a:schemeClr>
                </a:solidFill>
                <a:latin typeface="Calibri" pitchFamily="34" charset="0"/>
              </a:rPr>
              <a:t>PrIter</a:t>
            </a:r>
            <a:r>
              <a:rPr lang="en-US" altLang="zh-CN" sz="2000" dirty="0" smtClean="0">
                <a:solidFill>
                  <a:schemeClr val="tx1">
                    <a:lumMod val="95000"/>
                    <a:lumOff val="5000"/>
                  </a:schemeClr>
                </a:solidFill>
                <a:latin typeface="Calibri" pitchFamily="34" charset="0"/>
              </a:rPr>
              <a:t> [Y. Zhang et. al., SOCC ‘11]</a:t>
            </a:r>
          </a:p>
          <a:p>
            <a:pPr marL="396875" indent="-396875" algn="just" defTabSz="914363">
              <a:lnSpc>
                <a:spcPct val="90000"/>
              </a:lnSpc>
              <a:spcBef>
                <a:spcPct val="20000"/>
              </a:spcBef>
              <a:buBlip>
                <a:blip r:embed="rId5"/>
              </a:buBlip>
              <a:defRPr/>
            </a:pPr>
            <a:endParaRPr lang="en-US" altLang="zh-CN" sz="20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0" name="TextBox 9"/>
          <p:cNvSpPr txBox="1"/>
          <p:nvPr/>
        </p:nvSpPr>
        <p:spPr>
          <a:xfrm>
            <a:off x="6019407" y="1905000"/>
            <a:ext cx="1854290" cy="461665"/>
          </a:xfrm>
          <a:prstGeom prst="rect">
            <a:avLst/>
          </a:prstGeom>
          <a:noFill/>
        </p:spPr>
        <p:txBody>
          <a:bodyPr wrap="none" rtlCol="0">
            <a:spAutoFit/>
          </a:bodyPr>
          <a:lstStyle/>
          <a:p>
            <a:r>
              <a:rPr lang="en-US" sz="2400" dirty="0" smtClean="0">
                <a:solidFill>
                  <a:schemeClr val="accent1"/>
                </a:solidFill>
              </a:rPr>
              <a:t>Synchronous </a:t>
            </a:r>
          </a:p>
        </p:txBody>
      </p:sp>
      <p:sp>
        <p:nvSpPr>
          <p:cNvPr id="11" name="Right Brace 10"/>
          <p:cNvSpPr/>
          <p:nvPr/>
        </p:nvSpPr>
        <p:spPr>
          <a:xfrm>
            <a:off x="5791200" y="1295400"/>
            <a:ext cx="228600" cy="1676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7069607" y="4724400"/>
            <a:ext cx="1998193" cy="461665"/>
          </a:xfrm>
          <a:prstGeom prst="rect">
            <a:avLst/>
          </a:prstGeom>
          <a:noFill/>
        </p:spPr>
        <p:txBody>
          <a:bodyPr wrap="square" rtlCol="0">
            <a:spAutoFit/>
          </a:bodyPr>
          <a:lstStyle/>
          <a:p>
            <a:r>
              <a:rPr lang="en-US" sz="2400" dirty="0" smtClean="0">
                <a:solidFill>
                  <a:schemeClr val="accent1"/>
                </a:solidFill>
              </a:rPr>
              <a:t>Asynchronous </a:t>
            </a:r>
          </a:p>
        </p:txBody>
      </p:sp>
      <p:sp>
        <p:nvSpPr>
          <p:cNvPr id="13" name="Right Brace 12"/>
          <p:cNvSpPr/>
          <p:nvPr/>
        </p:nvSpPr>
        <p:spPr>
          <a:xfrm>
            <a:off x="6858000" y="3124200"/>
            <a:ext cx="228600" cy="3505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31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Title 1"/>
          <p:cNvSpPr>
            <a:spLocks noGrp="1"/>
          </p:cNvSpPr>
          <p:nvPr>
            <p:ph type="title"/>
          </p:nvPr>
        </p:nvSpPr>
        <p:spPr>
          <a:xfrm>
            <a:off x="304800" y="228600"/>
            <a:ext cx="6400800" cy="685800"/>
          </a:xfrm>
        </p:spPr>
        <p:txBody>
          <a:bodyPr>
            <a:noAutofit/>
          </a:bodyPr>
          <a:lstStyle/>
          <a:p>
            <a:pPr algn="l"/>
            <a:r>
              <a:rPr lang="en-US" sz="3600" b="1" dirty="0" smtClean="0"/>
              <a:t>BSP Programming Model and its Variants: Offline Graph Analytics</a:t>
            </a:r>
            <a:endParaRPr lang="en-US" sz="3600" b="1" dirty="0"/>
          </a:p>
        </p:txBody>
      </p:sp>
      <p:sp>
        <p:nvSpPr>
          <p:cNvPr id="10" name="TextBox 9"/>
          <p:cNvSpPr txBox="1"/>
          <p:nvPr/>
        </p:nvSpPr>
        <p:spPr>
          <a:xfrm>
            <a:off x="6095607" y="1981200"/>
            <a:ext cx="1854290" cy="461665"/>
          </a:xfrm>
          <a:prstGeom prst="rect">
            <a:avLst/>
          </a:prstGeom>
          <a:noFill/>
        </p:spPr>
        <p:txBody>
          <a:bodyPr wrap="none" rtlCol="0">
            <a:spAutoFit/>
          </a:bodyPr>
          <a:lstStyle/>
          <a:p>
            <a:r>
              <a:rPr lang="en-US" sz="2400" dirty="0" smtClean="0">
                <a:solidFill>
                  <a:schemeClr val="accent1"/>
                </a:solidFill>
              </a:rPr>
              <a:t>Synchronous </a:t>
            </a:r>
          </a:p>
        </p:txBody>
      </p:sp>
      <p:sp>
        <p:nvSpPr>
          <p:cNvPr id="11" name="Right Brace 10"/>
          <p:cNvSpPr/>
          <p:nvPr/>
        </p:nvSpPr>
        <p:spPr>
          <a:xfrm>
            <a:off x="5867400" y="1371600"/>
            <a:ext cx="228600" cy="1676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7069607" y="4495800"/>
            <a:ext cx="1998193" cy="461665"/>
          </a:xfrm>
          <a:prstGeom prst="rect">
            <a:avLst/>
          </a:prstGeom>
          <a:noFill/>
        </p:spPr>
        <p:txBody>
          <a:bodyPr wrap="square" rtlCol="0">
            <a:spAutoFit/>
          </a:bodyPr>
          <a:lstStyle/>
          <a:p>
            <a:r>
              <a:rPr lang="en-US" sz="2400" dirty="0" smtClean="0">
                <a:solidFill>
                  <a:schemeClr val="accent1"/>
                </a:solidFill>
              </a:rPr>
              <a:t>Asynchronous </a:t>
            </a:r>
          </a:p>
        </p:txBody>
      </p:sp>
      <p:sp>
        <p:nvSpPr>
          <p:cNvPr id="13" name="Right Brace 12"/>
          <p:cNvSpPr/>
          <p:nvPr/>
        </p:nvSpPr>
        <p:spPr>
          <a:xfrm>
            <a:off x="6858000" y="3200400"/>
            <a:ext cx="228600" cy="3276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a:off x="4800600" y="2667000"/>
            <a:ext cx="1676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33188" y="2438400"/>
            <a:ext cx="1544012" cy="461665"/>
          </a:xfrm>
          <a:prstGeom prst="rect">
            <a:avLst/>
          </a:prstGeom>
          <a:noFill/>
        </p:spPr>
        <p:txBody>
          <a:bodyPr wrap="none" rtlCol="0">
            <a:spAutoFit/>
          </a:bodyPr>
          <a:lstStyle/>
          <a:p>
            <a:r>
              <a:rPr lang="en-US" sz="2400" dirty="0" smtClean="0">
                <a:solidFill>
                  <a:schemeClr val="accent1"/>
                </a:solidFill>
              </a:rPr>
              <a:t>Disk-based</a:t>
            </a:r>
          </a:p>
        </p:txBody>
      </p:sp>
      <p:cxnSp>
        <p:nvCxnSpPr>
          <p:cNvPr id="16" name="Straight Arrow Connector 15"/>
          <p:cNvCxnSpPr/>
          <p:nvPr/>
        </p:nvCxnSpPr>
        <p:spPr>
          <a:xfrm flipV="1">
            <a:off x="5105400" y="5257800"/>
            <a:ext cx="2133600" cy="4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95188" y="5029200"/>
            <a:ext cx="1544012" cy="461665"/>
          </a:xfrm>
          <a:prstGeom prst="rect">
            <a:avLst/>
          </a:prstGeom>
          <a:noFill/>
        </p:spPr>
        <p:txBody>
          <a:bodyPr wrap="none" rtlCol="0">
            <a:spAutoFit/>
          </a:bodyPr>
          <a:lstStyle/>
          <a:p>
            <a:r>
              <a:rPr lang="en-US" sz="2400" dirty="0" smtClean="0">
                <a:solidFill>
                  <a:schemeClr val="accent1"/>
                </a:solidFill>
              </a:rPr>
              <a:t>Disk-based</a:t>
            </a:r>
          </a:p>
        </p:txBody>
      </p:sp>
      <p:sp>
        <p:nvSpPr>
          <p:cNvPr id="18" name="Content Placeholder 2"/>
          <p:cNvSpPr txBox="1">
            <a:spLocks noChangeArrowheads="1"/>
          </p:cNvSpPr>
          <p:nvPr/>
        </p:nvSpPr>
        <p:spPr>
          <a:xfrm>
            <a:off x="533400" y="1406345"/>
            <a:ext cx="64770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PREGEL </a:t>
            </a:r>
            <a:r>
              <a:rPr lang="en-US" sz="2000" dirty="0" smtClean="0">
                <a:latin typeface="Calibri" panose="020F0502020204030204" pitchFamily="34" charset="0"/>
                <a:cs typeface="Calibri" panose="020F0502020204030204" pitchFamily="34" charset="0"/>
              </a:rPr>
              <a:t>[</a:t>
            </a:r>
            <a:r>
              <a:rPr lang="en-US" sz="2000" dirty="0" smtClean="0"/>
              <a:t>G. </a:t>
            </a:r>
            <a:r>
              <a:rPr lang="en-US" sz="2000" dirty="0" err="1" smtClean="0"/>
              <a:t>Malewicz</a:t>
            </a:r>
            <a:r>
              <a:rPr lang="en-US" sz="2000" dirty="0" smtClean="0"/>
              <a:t> et. al., SIGMOD ‘10</a:t>
            </a:r>
            <a:r>
              <a:rPr lang="en-US" sz="2000" dirty="0" smtClean="0">
                <a:latin typeface="Calibri" panose="020F0502020204030204" pitchFamily="34" charset="0"/>
                <a:cs typeface="Calibri" panose="020F0502020204030204" pitchFamily="34" charset="0"/>
              </a:rPr>
              <a:t>]</a:t>
            </a:r>
          </a:p>
          <a:p>
            <a:pPr marL="396875" indent="-396875" algn="just"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sz="2400" b="1" dirty="0" smtClean="0">
                <a:solidFill>
                  <a:schemeClr val="accent2">
                    <a:lumMod val="75000"/>
                  </a:schemeClr>
                </a:solidFill>
                <a:latin typeface="Calibri" pitchFamily="34" charset="0"/>
                <a:cs typeface="Calibri" panose="020F0502020204030204" pitchFamily="34" charset="0"/>
              </a:rPr>
              <a:t>GPS</a:t>
            </a:r>
            <a:r>
              <a:rPr lang="en-US" sz="2000" dirty="0" smtClean="0">
                <a:solidFill>
                  <a:schemeClr val="tx1">
                    <a:lumMod val="95000"/>
                    <a:lumOff val="5000"/>
                  </a:schemeClr>
                </a:solidFill>
                <a:latin typeface="Calibri" pitchFamily="34" charset="0"/>
                <a:cs typeface="Calibri" panose="020F0502020204030204" pitchFamily="34" charset="0"/>
              </a:rPr>
              <a:t> [S. </a:t>
            </a:r>
            <a:r>
              <a:rPr lang="en-US" sz="2000" dirty="0" err="1" smtClean="0">
                <a:solidFill>
                  <a:schemeClr val="tx1">
                    <a:lumMod val="95000"/>
                    <a:lumOff val="5000"/>
                  </a:schemeClr>
                </a:solidFill>
                <a:latin typeface="Calibri" pitchFamily="34" charset="0"/>
                <a:cs typeface="Calibri" panose="020F0502020204030204" pitchFamily="34" charset="0"/>
              </a:rPr>
              <a:t>Salihoglu</a:t>
            </a:r>
            <a:r>
              <a:rPr lang="en-US" sz="2000" dirty="0" smtClean="0">
                <a:solidFill>
                  <a:schemeClr val="tx1">
                    <a:lumMod val="95000"/>
                    <a:lumOff val="5000"/>
                  </a:schemeClr>
                </a:solidFill>
                <a:latin typeface="Calibri" pitchFamily="34" charset="0"/>
                <a:cs typeface="Calibri" panose="020F0502020204030204" pitchFamily="34" charset="0"/>
              </a:rPr>
              <a:t> et. al., SSDBM ‘13]</a:t>
            </a:r>
          </a:p>
          <a:p>
            <a:pPr marL="396875" indent="-396875" algn="just" defTabSz="914363">
              <a:lnSpc>
                <a:spcPct val="90000"/>
              </a:lnSpc>
              <a:spcBef>
                <a:spcPct val="20000"/>
              </a:spcBef>
              <a:buBlip>
                <a:blip r:embed="rId5"/>
              </a:buBlip>
              <a:defRPr/>
            </a:pPr>
            <a:endParaRPr lang="en-US" sz="500"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altLang="zh-CN" sz="2400" b="1" dirty="0" smtClean="0">
                <a:solidFill>
                  <a:schemeClr val="accent2">
                    <a:lumMod val="75000"/>
                  </a:schemeClr>
                </a:solidFill>
                <a:latin typeface="Calibri" pitchFamily="34" charset="0"/>
              </a:rPr>
              <a:t>X-Stream</a:t>
            </a:r>
            <a:r>
              <a:rPr lang="en-US" altLang="zh-CN" sz="2000" b="1" dirty="0" smtClean="0">
                <a:solidFill>
                  <a:schemeClr val="accent2">
                    <a:lumMod val="75000"/>
                  </a:schemeClr>
                </a:solidFill>
                <a:latin typeface="Calibri" pitchFamily="34" charset="0"/>
              </a:rPr>
              <a:t> </a:t>
            </a:r>
            <a:r>
              <a:rPr lang="en-US" altLang="zh-CN" sz="2000" dirty="0" smtClean="0">
                <a:latin typeface="Calibri" pitchFamily="34" charset="0"/>
              </a:rPr>
              <a:t>[</a:t>
            </a:r>
            <a:r>
              <a:rPr lang="en-US" sz="2000" dirty="0" smtClean="0"/>
              <a:t>A. Roy et. al., SOSP ‘13</a:t>
            </a:r>
            <a:r>
              <a:rPr lang="en-US" altLang="zh-CN" sz="2000" dirty="0" smtClean="0">
                <a:latin typeface="Calibri" pitchFamily="34" charset="0"/>
              </a:rPr>
              <a:t>]</a:t>
            </a:r>
          </a:p>
          <a:p>
            <a:pPr marL="396875" indent="-396875" algn="just" defTabSz="914363">
              <a:lnSpc>
                <a:spcPct val="90000"/>
              </a:lnSpc>
              <a:spcBef>
                <a:spcPct val="20000"/>
              </a:spcBef>
              <a:buBlip>
                <a:blip r:embed="rId5"/>
              </a:buBlip>
              <a:defRPr/>
            </a:pPr>
            <a:endParaRPr lang="en-US"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sz="2400" b="1" dirty="0" err="1" smtClean="0">
                <a:solidFill>
                  <a:schemeClr val="accent2">
                    <a:lumMod val="75000"/>
                  </a:schemeClr>
                </a:solidFill>
                <a:latin typeface="Calibri" panose="020F0502020204030204" pitchFamily="34" charset="0"/>
                <a:cs typeface="Calibri" panose="020F0502020204030204" pitchFamily="34" charset="0"/>
              </a:rPr>
              <a:t>GraphLab</a:t>
            </a:r>
            <a:r>
              <a:rPr lang="en-US" sz="2400" b="1" dirty="0" smtClean="0">
                <a:solidFill>
                  <a:schemeClr val="accent2">
                    <a:lumMod val="75000"/>
                  </a:schemeClr>
                </a:solidFill>
                <a:latin typeface="Calibri" panose="020F0502020204030204" pitchFamily="34" charset="0"/>
                <a:cs typeface="Calibri" panose="020F0502020204030204" pitchFamily="34" charset="0"/>
              </a:rPr>
              <a:t>/ </a:t>
            </a:r>
            <a:r>
              <a:rPr lang="en-US" sz="2400" b="1" dirty="0" err="1" smtClean="0">
                <a:solidFill>
                  <a:schemeClr val="accent2">
                    <a:lumMod val="75000"/>
                  </a:schemeClr>
                </a:solidFill>
                <a:latin typeface="Calibri" panose="020F0502020204030204" pitchFamily="34" charset="0"/>
                <a:cs typeface="Calibri" panose="020F0502020204030204" pitchFamily="34" charset="0"/>
              </a:rPr>
              <a:t>PowerGraph</a:t>
            </a:r>
            <a:r>
              <a:rPr lang="en-US" sz="24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t>
            </a:r>
            <a:r>
              <a:rPr lang="en-US" sz="2000" dirty="0" smtClean="0"/>
              <a:t>Y. Low et. al., VLDB ‘12</a:t>
            </a:r>
            <a:r>
              <a:rPr lang="en-US" sz="2000" dirty="0" smtClean="0">
                <a:latin typeface="Calibri" panose="020F0502020204030204" pitchFamily="34" charset="0"/>
                <a:cs typeface="Calibri" panose="020F0502020204030204" pitchFamily="34" charset="0"/>
              </a:rPr>
              <a:t>]</a:t>
            </a:r>
          </a:p>
          <a:p>
            <a:pPr marL="396875" indent="-396875" algn="just"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b="1" dirty="0" smtClean="0">
                <a:solidFill>
                  <a:schemeClr val="accent2">
                    <a:lumMod val="75000"/>
                  </a:schemeClr>
                </a:solidFill>
                <a:latin typeface="Calibri" pitchFamily="34" charset="0"/>
              </a:rPr>
              <a:t>Grace</a:t>
            </a:r>
            <a:r>
              <a:rPr lang="en-US" altLang="zh-CN" sz="2400" dirty="0" smtClean="0">
                <a:solidFill>
                  <a:schemeClr val="tx1">
                    <a:lumMod val="95000"/>
                    <a:lumOff val="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sz="2000" dirty="0" smtClean="0"/>
              <a:t>G. Wang et. al., CIDR ‘13</a:t>
            </a:r>
            <a:r>
              <a:rPr lang="en-US" altLang="zh-CN" sz="2000" dirty="0" smtClean="0">
                <a:solidFill>
                  <a:schemeClr val="tx1">
                    <a:lumMod val="95000"/>
                    <a:lumOff val="5000"/>
                  </a:schemeClr>
                </a:solidFill>
                <a:latin typeface="Calibri" pitchFamily="34" charset="0"/>
              </a:rPr>
              <a:t>]</a:t>
            </a:r>
          </a:p>
          <a:p>
            <a:pPr marL="396875" indent="-396875" algn="just" defTabSz="914363" fontAlgn="auto">
              <a:lnSpc>
                <a:spcPct val="90000"/>
              </a:lnSpc>
              <a:spcBef>
                <a:spcPct val="20000"/>
              </a:spcBef>
              <a:spcAft>
                <a:spcPts val="0"/>
              </a:spcAft>
              <a:buBlip>
                <a:blip r:embed="rId5"/>
              </a:buBlip>
              <a:defRPr/>
            </a:pPr>
            <a:endParaRPr lang="en-US" altLang="zh-CN" sz="5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sz="2400" b="1" dirty="0" smtClean="0">
                <a:solidFill>
                  <a:schemeClr val="accent2">
                    <a:lumMod val="75000"/>
                  </a:schemeClr>
                </a:solidFill>
                <a:latin typeface="Calibri" pitchFamily="34" charset="0"/>
              </a:rPr>
              <a:t>SIGNAL/COLLECT</a:t>
            </a:r>
            <a:r>
              <a:rPr lang="en-US" sz="2400" dirty="0" smtClean="0">
                <a:solidFill>
                  <a:schemeClr val="tx1">
                    <a:lumMod val="95000"/>
                    <a:lumOff val="5000"/>
                  </a:schemeClr>
                </a:solidFill>
                <a:latin typeface="Calibri" pitchFamily="34" charset="0"/>
                <a:cs typeface="Calibri" panose="020F0502020204030204" pitchFamily="34" charset="0"/>
              </a:rPr>
              <a:t> </a:t>
            </a:r>
            <a:r>
              <a:rPr lang="en-US" sz="2000" dirty="0" smtClean="0">
                <a:solidFill>
                  <a:schemeClr val="tx1">
                    <a:lumMod val="95000"/>
                    <a:lumOff val="5000"/>
                  </a:schemeClr>
                </a:solidFill>
                <a:latin typeface="Calibri" pitchFamily="34" charset="0"/>
                <a:cs typeface="Calibri" panose="020F0502020204030204" pitchFamily="34" charset="0"/>
              </a:rPr>
              <a:t>[</a:t>
            </a:r>
            <a:r>
              <a:rPr lang="en-US" sz="2000" dirty="0" smtClean="0"/>
              <a:t>P. Stutz et. al., ISWC ‘10</a:t>
            </a:r>
            <a:r>
              <a:rPr lang="en-US" sz="2000" dirty="0" smtClean="0">
                <a:solidFill>
                  <a:schemeClr val="tx1">
                    <a:lumMod val="95000"/>
                    <a:lumOff val="5000"/>
                  </a:schemeClr>
                </a:solidFill>
                <a:latin typeface="Calibri" pitchFamily="34" charset="0"/>
                <a:cs typeface="Calibri" panose="020F0502020204030204" pitchFamily="34" charset="0"/>
              </a:rPr>
              <a:t>]</a:t>
            </a:r>
          </a:p>
          <a:p>
            <a:pPr marL="396875" indent="-396875" algn="just" defTabSz="914363">
              <a:lnSpc>
                <a:spcPct val="90000"/>
              </a:lnSpc>
              <a:spcBef>
                <a:spcPct val="20000"/>
              </a:spcBef>
              <a:buBlip>
                <a:blip r:embed="rId5"/>
              </a:buBlip>
              <a:defRPr/>
            </a:pPr>
            <a:endParaRPr lang="en-US" altLang="zh-CN" sz="5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400" b="1" dirty="0" smtClean="0">
                <a:solidFill>
                  <a:schemeClr val="accent2">
                    <a:lumMod val="75000"/>
                  </a:schemeClr>
                </a:solidFill>
                <a:latin typeface="Calibri" pitchFamily="34" charset="0"/>
              </a:rPr>
              <a:t>Giraph++ </a:t>
            </a:r>
            <a:r>
              <a:rPr lang="en-US" altLang="zh-CN" sz="2000" dirty="0" smtClean="0">
                <a:solidFill>
                  <a:schemeClr val="tx1">
                    <a:lumMod val="95000"/>
                    <a:lumOff val="5000"/>
                  </a:schemeClr>
                </a:solidFill>
                <a:latin typeface="Calibri" pitchFamily="34" charset="0"/>
              </a:rPr>
              <a:t>[</a:t>
            </a:r>
            <a:r>
              <a:rPr lang="en-US" altLang="zh-CN" sz="2000" dirty="0" err="1" smtClean="0">
                <a:solidFill>
                  <a:schemeClr val="tx1">
                    <a:lumMod val="95000"/>
                    <a:lumOff val="5000"/>
                  </a:schemeClr>
                </a:solidFill>
                <a:latin typeface="Calibri" pitchFamily="34" charset="0"/>
              </a:rPr>
              <a:t>Tian</a:t>
            </a:r>
            <a:r>
              <a:rPr lang="en-US" altLang="zh-CN" sz="2000" dirty="0" smtClean="0">
                <a:solidFill>
                  <a:schemeClr val="tx1">
                    <a:lumMod val="95000"/>
                    <a:lumOff val="5000"/>
                  </a:schemeClr>
                </a:solidFill>
                <a:latin typeface="Calibri" pitchFamily="34" charset="0"/>
              </a:rPr>
              <a:t> et. al., VLDB ‘13]</a:t>
            </a:r>
          </a:p>
          <a:p>
            <a:pPr marL="396875" indent="-396875" algn="just" defTabSz="914363" fontAlgn="auto">
              <a:lnSpc>
                <a:spcPct val="90000"/>
              </a:lnSpc>
              <a:spcBef>
                <a:spcPct val="20000"/>
              </a:spcBef>
              <a:spcAft>
                <a:spcPts val="0"/>
              </a:spcAft>
              <a:buBlip>
                <a:blip r:embed="rId5"/>
              </a:buBlip>
              <a:defRPr/>
            </a:pPr>
            <a:endParaRPr lang="en-US" sz="500"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altLang="zh-CN" sz="2400" b="1" dirty="0" err="1" smtClean="0">
                <a:solidFill>
                  <a:schemeClr val="accent2">
                    <a:lumMod val="75000"/>
                  </a:schemeClr>
                </a:solidFill>
                <a:latin typeface="Calibri" pitchFamily="34" charset="0"/>
              </a:rPr>
              <a:t>GraphChi</a:t>
            </a:r>
            <a:r>
              <a:rPr lang="en-US" altLang="zh-CN" sz="2400" b="1" dirty="0" smtClean="0">
                <a:solidFill>
                  <a:schemeClr val="accent2">
                    <a:lumMod val="7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sz="2000" dirty="0" smtClean="0"/>
              <a:t>A. </a:t>
            </a:r>
            <a:r>
              <a:rPr lang="en-US" sz="2000" dirty="0" err="1" smtClean="0"/>
              <a:t>Kyrola</a:t>
            </a:r>
            <a:r>
              <a:rPr lang="en-US" sz="2000" dirty="0" smtClean="0"/>
              <a:t> et. al., OSDI ‘12</a:t>
            </a:r>
            <a:r>
              <a:rPr lang="en-US" altLang="zh-CN" sz="2000" dirty="0" smtClean="0">
                <a:solidFill>
                  <a:schemeClr val="tx1">
                    <a:lumMod val="95000"/>
                    <a:lumOff val="5000"/>
                  </a:schemeClr>
                </a:solidFill>
                <a:latin typeface="Calibri" pitchFamily="34" charset="0"/>
              </a:rPr>
              <a:t>]</a:t>
            </a:r>
          </a:p>
          <a:p>
            <a:pPr marL="396875" indent="-396875" algn="just" defTabSz="914363">
              <a:lnSpc>
                <a:spcPct val="90000"/>
              </a:lnSpc>
              <a:spcBef>
                <a:spcPct val="20000"/>
              </a:spcBef>
              <a:buBlip>
                <a:blip r:embed="rId5"/>
              </a:buBlip>
              <a:defRPr/>
            </a:pPr>
            <a:endParaRPr lang="en-US" altLang="zh-CN" sz="5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400" b="1" dirty="0" smtClean="0">
                <a:solidFill>
                  <a:schemeClr val="accent2">
                    <a:lumMod val="75000"/>
                  </a:schemeClr>
                </a:solidFill>
                <a:latin typeface="Calibri" pitchFamily="34" charset="0"/>
              </a:rPr>
              <a:t>Asynchronous Accumulative Update </a:t>
            </a:r>
            <a:r>
              <a:rPr lang="en-US" altLang="zh-CN" sz="2000" dirty="0" smtClean="0">
                <a:solidFill>
                  <a:schemeClr val="tx1">
                    <a:lumMod val="95000"/>
                    <a:lumOff val="5000"/>
                  </a:schemeClr>
                </a:solidFill>
                <a:latin typeface="Calibri" pitchFamily="34" charset="0"/>
              </a:rPr>
              <a:t>[Y. Zhang et. al., </a:t>
            </a:r>
            <a:r>
              <a:rPr lang="en-US" altLang="zh-CN" sz="2000" dirty="0" err="1" smtClean="0">
                <a:solidFill>
                  <a:schemeClr val="tx1">
                    <a:lumMod val="95000"/>
                    <a:lumOff val="5000"/>
                  </a:schemeClr>
                </a:solidFill>
                <a:latin typeface="Calibri" pitchFamily="34" charset="0"/>
              </a:rPr>
              <a:t>ScienceCloud</a:t>
            </a:r>
            <a:r>
              <a:rPr lang="en-US" altLang="zh-CN" sz="2000" dirty="0" smtClean="0">
                <a:solidFill>
                  <a:schemeClr val="tx1">
                    <a:lumMod val="95000"/>
                    <a:lumOff val="5000"/>
                  </a:schemeClr>
                </a:solidFill>
                <a:latin typeface="Calibri" pitchFamily="34" charset="0"/>
              </a:rPr>
              <a:t> ‘12], </a:t>
            </a:r>
            <a:r>
              <a:rPr lang="en-US" altLang="zh-CN" sz="2400" b="1" dirty="0" err="1" smtClean="0">
                <a:solidFill>
                  <a:schemeClr val="accent2">
                    <a:lumMod val="75000"/>
                  </a:schemeClr>
                </a:solidFill>
                <a:latin typeface="Calibri" pitchFamily="34" charset="0"/>
              </a:rPr>
              <a:t>PrIter</a:t>
            </a:r>
            <a:r>
              <a:rPr lang="en-US" altLang="zh-CN" sz="2000" dirty="0" smtClean="0">
                <a:solidFill>
                  <a:schemeClr val="tx1">
                    <a:lumMod val="95000"/>
                    <a:lumOff val="5000"/>
                  </a:schemeClr>
                </a:solidFill>
                <a:latin typeface="Calibri" pitchFamily="34" charset="0"/>
              </a:rPr>
              <a:t> [Y. Zhang et. al., SOCC ‘11]</a:t>
            </a:r>
          </a:p>
          <a:p>
            <a:pPr marL="396875" indent="-396875" algn="just" defTabSz="914363">
              <a:lnSpc>
                <a:spcPct val="90000"/>
              </a:lnSpc>
              <a:spcBef>
                <a:spcPct val="20000"/>
              </a:spcBef>
              <a:defRPr/>
            </a:pPr>
            <a:endParaRPr lang="en-US" altLang="zh-CN" sz="20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endParaRPr lang="en-US" altLang="zh-CN" sz="20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31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609600" y="5029200"/>
            <a:ext cx="5029200" cy="4572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09600" y="3124200"/>
            <a:ext cx="6019800" cy="4572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09600" y="1371600"/>
            <a:ext cx="5029200" cy="4572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Title 1"/>
          <p:cNvSpPr>
            <a:spLocks noGrp="1"/>
          </p:cNvSpPr>
          <p:nvPr>
            <p:ph type="title"/>
          </p:nvPr>
        </p:nvSpPr>
        <p:spPr>
          <a:xfrm>
            <a:off x="304800" y="228600"/>
            <a:ext cx="6400800" cy="685800"/>
          </a:xfrm>
        </p:spPr>
        <p:txBody>
          <a:bodyPr>
            <a:noAutofit/>
          </a:bodyPr>
          <a:lstStyle/>
          <a:p>
            <a:pPr algn="l"/>
            <a:r>
              <a:rPr lang="en-US" sz="3600" b="1" dirty="0" smtClean="0"/>
              <a:t>BSP Programming Model and its Variants: Offline Graph Analytics</a:t>
            </a:r>
            <a:endParaRPr lang="en-US" sz="3600" b="1" dirty="0"/>
          </a:p>
        </p:txBody>
      </p:sp>
      <p:sp>
        <p:nvSpPr>
          <p:cNvPr id="10" name="TextBox 9"/>
          <p:cNvSpPr txBox="1"/>
          <p:nvPr/>
        </p:nvSpPr>
        <p:spPr>
          <a:xfrm>
            <a:off x="6095607" y="1981200"/>
            <a:ext cx="1854290" cy="461665"/>
          </a:xfrm>
          <a:prstGeom prst="rect">
            <a:avLst/>
          </a:prstGeom>
          <a:noFill/>
        </p:spPr>
        <p:txBody>
          <a:bodyPr wrap="none" rtlCol="0">
            <a:spAutoFit/>
          </a:bodyPr>
          <a:lstStyle/>
          <a:p>
            <a:r>
              <a:rPr lang="en-US" sz="2400" dirty="0" smtClean="0">
                <a:solidFill>
                  <a:schemeClr val="accent1"/>
                </a:solidFill>
              </a:rPr>
              <a:t>Synchronous </a:t>
            </a:r>
          </a:p>
        </p:txBody>
      </p:sp>
      <p:sp>
        <p:nvSpPr>
          <p:cNvPr id="11" name="Right Brace 10"/>
          <p:cNvSpPr/>
          <p:nvPr/>
        </p:nvSpPr>
        <p:spPr>
          <a:xfrm>
            <a:off x="5867400" y="1371600"/>
            <a:ext cx="228600" cy="1676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7069607" y="4572000"/>
            <a:ext cx="1998193" cy="461665"/>
          </a:xfrm>
          <a:prstGeom prst="rect">
            <a:avLst/>
          </a:prstGeom>
          <a:noFill/>
        </p:spPr>
        <p:txBody>
          <a:bodyPr wrap="square" rtlCol="0">
            <a:spAutoFit/>
          </a:bodyPr>
          <a:lstStyle/>
          <a:p>
            <a:r>
              <a:rPr lang="en-US" sz="2400" dirty="0" smtClean="0">
                <a:solidFill>
                  <a:schemeClr val="accent1"/>
                </a:solidFill>
              </a:rPr>
              <a:t>Asynchronous </a:t>
            </a:r>
          </a:p>
        </p:txBody>
      </p:sp>
      <p:sp>
        <p:nvSpPr>
          <p:cNvPr id="13" name="Right Brace 12"/>
          <p:cNvSpPr/>
          <p:nvPr/>
        </p:nvSpPr>
        <p:spPr>
          <a:xfrm>
            <a:off x="6858000" y="3200400"/>
            <a:ext cx="228600" cy="3276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a:off x="4800600" y="2667000"/>
            <a:ext cx="1676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33188" y="2438400"/>
            <a:ext cx="1544012" cy="461665"/>
          </a:xfrm>
          <a:prstGeom prst="rect">
            <a:avLst/>
          </a:prstGeom>
          <a:noFill/>
        </p:spPr>
        <p:txBody>
          <a:bodyPr wrap="none" rtlCol="0">
            <a:spAutoFit/>
          </a:bodyPr>
          <a:lstStyle/>
          <a:p>
            <a:r>
              <a:rPr lang="en-US" sz="2400" dirty="0" smtClean="0">
                <a:solidFill>
                  <a:schemeClr val="accent1"/>
                </a:solidFill>
              </a:rPr>
              <a:t>Disk-based</a:t>
            </a:r>
          </a:p>
        </p:txBody>
      </p:sp>
      <p:cxnSp>
        <p:nvCxnSpPr>
          <p:cNvPr id="16" name="Straight Arrow Connector 15"/>
          <p:cNvCxnSpPr/>
          <p:nvPr/>
        </p:nvCxnSpPr>
        <p:spPr>
          <a:xfrm flipV="1">
            <a:off x="5105400" y="5257800"/>
            <a:ext cx="2133600" cy="4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95188" y="5029200"/>
            <a:ext cx="1544012" cy="461665"/>
          </a:xfrm>
          <a:prstGeom prst="rect">
            <a:avLst/>
          </a:prstGeom>
          <a:noFill/>
        </p:spPr>
        <p:txBody>
          <a:bodyPr wrap="none" rtlCol="0">
            <a:spAutoFit/>
          </a:bodyPr>
          <a:lstStyle/>
          <a:p>
            <a:r>
              <a:rPr lang="en-US" sz="2400" dirty="0" smtClean="0">
                <a:solidFill>
                  <a:schemeClr val="accent1"/>
                </a:solidFill>
              </a:rPr>
              <a:t>Disk-based</a:t>
            </a:r>
          </a:p>
        </p:txBody>
      </p:sp>
      <p:sp>
        <p:nvSpPr>
          <p:cNvPr id="18" name="Content Placeholder 2"/>
          <p:cNvSpPr txBox="1">
            <a:spLocks noChangeArrowheads="1"/>
          </p:cNvSpPr>
          <p:nvPr/>
        </p:nvSpPr>
        <p:spPr>
          <a:xfrm>
            <a:off x="533400" y="1406345"/>
            <a:ext cx="64770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PREGEL </a:t>
            </a:r>
            <a:r>
              <a:rPr lang="en-US" sz="2000" dirty="0" smtClean="0">
                <a:latin typeface="Calibri" panose="020F0502020204030204" pitchFamily="34" charset="0"/>
                <a:cs typeface="Calibri" panose="020F0502020204030204" pitchFamily="34" charset="0"/>
              </a:rPr>
              <a:t>[</a:t>
            </a:r>
            <a:r>
              <a:rPr lang="en-US" sz="2000" dirty="0" smtClean="0"/>
              <a:t>G. </a:t>
            </a:r>
            <a:r>
              <a:rPr lang="en-US" sz="2000" dirty="0" err="1" smtClean="0"/>
              <a:t>Malewicz</a:t>
            </a:r>
            <a:r>
              <a:rPr lang="en-US" sz="2000" dirty="0" smtClean="0"/>
              <a:t> et. al., SIGMOD ‘10</a:t>
            </a:r>
            <a:r>
              <a:rPr lang="en-US" sz="2000" dirty="0" smtClean="0">
                <a:latin typeface="Calibri" panose="020F0502020204030204" pitchFamily="34" charset="0"/>
                <a:cs typeface="Calibri" panose="020F0502020204030204" pitchFamily="34" charset="0"/>
              </a:rPr>
              <a:t>]</a:t>
            </a:r>
          </a:p>
          <a:p>
            <a:pPr marL="396875" indent="-396875" algn="just"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sz="2400" b="1" dirty="0" smtClean="0">
                <a:solidFill>
                  <a:schemeClr val="accent2">
                    <a:lumMod val="75000"/>
                  </a:schemeClr>
                </a:solidFill>
                <a:latin typeface="Calibri" pitchFamily="34" charset="0"/>
                <a:cs typeface="Calibri" panose="020F0502020204030204" pitchFamily="34" charset="0"/>
              </a:rPr>
              <a:t>GPS</a:t>
            </a:r>
            <a:r>
              <a:rPr lang="en-US" sz="2000" dirty="0" smtClean="0">
                <a:solidFill>
                  <a:schemeClr val="tx1">
                    <a:lumMod val="95000"/>
                    <a:lumOff val="5000"/>
                  </a:schemeClr>
                </a:solidFill>
                <a:latin typeface="Calibri" pitchFamily="34" charset="0"/>
                <a:cs typeface="Calibri" panose="020F0502020204030204" pitchFamily="34" charset="0"/>
              </a:rPr>
              <a:t> [S. </a:t>
            </a:r>
            <a:r>
              <a:rPr lang="en-US" sz="2000" dirty="0" err="1" smtClean="0">
                <a:solidFill>
                  <a:schemeClr val="tx1">
                    <a:lumMod val="95000"/>
                    <a:lumOff val="5000"/>
                  </a:schemeClr>
                </a:solidFill>
                <a:latin typeface="Calibri" pitchFamily="34" charset="0"/>
                <a:cs typeface="Calibri" panose="020F0502020204030204" pitchFamily="34" charset="0"/>
              </a:rPr>
              <a:t>Salihoglu</a:t>
            </a:r>
            <a:r>
              <a:rPr lang="en-US" sz="2000" dirty="0" smtClean="0">
                <a:solidFill>
                  <a:schemeClr val="tx1">
                    <a:lumMod val="95000"/>
                    <a:lumOff val="5000"/>
                  </a:schemeClr>
                </a:solidFill>
                <a:latin typeface="Calibri" pitchFamily="34" charset="0"/>
                <a:cs typeface="Calibri" panose="020F0502020204030204" pitchFamily="34" charset="0"/>
              </a:rPr>
              <a:t> et. al., SSDBM ‘13]</a:t>
            </a:r>
          </a:p>
          <a:p>
            <a:pPr marL="396875" indent="-396875" algn="just" defTabSz="914363">
              <a:lnSpc>
                <a:spcPct val="90000"/>
              </a:lnSpc>
              <a:spcBef>
                <a:spcPct val="20000"/>
              </a:spcBef>
              <a:buBlip>
                <a:blip r:embed="rId5"/>
              </a:buBlip>
              <a:defRPr/>
            </a:pPr>
            <a:endParaRPr lang="en-US" sz="500"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altLang="zh-CN" sz="2400" b="1" dirty="0" smtClean="0">
                <a:solidFill>
                  <a:schemeClr val="accent2">
                    <a:lumMod val="75000"/>
                  </a:schemeClr>
                </a:solidFill>
                <a:latin typeface="Calibri" pitchFamily="34" charset="0"/>
              </a:rPr>
              <a:t>X-Stream</a:t>
            </a:r>
            <a:r>
              <a:rPr lang="en-US" altLang="zh-CN" sz="2000" b="1" dirty="0" smtClean="0">
                <a:solidFill>
                  <a:schemeClr val="accent2">
                    <a:lumMod val="75000"/>
                  </a:schemeClr>
                </a:solidFill>
                <a:latin typeface="Calibri" pitchFamily="34" charset="0"/>
              </a:rPr>
              <a:t> </a:t>
            </a:r>
            <a:r>
              <a:rPr lang="en-US" altLang="zh-CN" sz="2000" dirty="0" smtClean="0">
                <a:latin typeface="Calibri" pitchFamily="34" charset="0"/>
              </a:rPr>
              <a:t>[</a:t>
            </a:r>
            <a:r>
              <a:rPr lang="en-US" sz="2000" dirty="0" smtClean="0"/>
              <a:t>A. Roy et. al., SOSP ‘13</a:t>
            </a:r>
            <a:r>
              <a:rPr lang="en-US" altLang="zh-CN" sz="2000" dirty="0" smtClean="0">
                <a:latin typeface="Calibri" pitchFamily="34" charset="0"/>
              </a:rPr>
              <a:t>]</a:t>
            </a:r>
          </a:p>
          <a:p>
            <a:pPr marL="396875" indent="-396875" algn="just" defTabSz="914363">
              <a:lnSpc>
                <a:spcPct val="90000"/>
              </a:lnSpc>
              <a:spcBef>
                <a:spcPct val="20000"/>
              </a:spcBef>
              <a:buBlip>
                <a:blip r:embed="rId5"/>
              </a:buBlip>
              <a:defRPr/>
            </a:pPr>
            <a:endParaRPr lang="en-US"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sz="2400" b="1" dirty="0" err="1" smtClean="0">
                <a:solidFill>
                  <a:schemeClr val="accent2">
                    <a:lumMod val="75000"/>
                  </a:schemeClr>
                </a:solidFill>
                <a:latin typeface="Calibri" panose="020F0502020204030204" pitchFamily="34" charset="0"/>
                <a:cs typeface="Calibri" panose="020F0502020204030204" pitchFamily="34" charset="0"/>
              </a:rPr>
              <a:t>GraphLab</a:t>
            </a:r>
            <a:r>
              <a:rPr lang="en-US" sz="2400" b="1" dirty="0" smtClean="0">
                <a:solidFill>
                  <a:schemeClr val="accent2">
                    <a:lumMod val="75000"/>
                  </a:schemeClr>
                </a:solidFill>
                <a:latin typeface="Calibri" panose="020F0502020204030204" pitchFamily="34" charset="0"/>
                <a:cs typeface="Calibri" panose="020F0502020204030204" pitchFamily="34" charset="0"/>
              </a:rPr>
              <a:t>/ </a:t>
            </a:r>
            <a:r>
              <a:rPr lang="en-US" sz="2400" b="1" dirty="0" err="1" smtClean="0">
                <a:solidFill>
                  <a:schemeClr val="accent2">
                    <a:lumMod val="75000"/>
                  </a:schemeClr>
                </a:solidFill>
                <a:latin typeface="Calibri" panose="020F0502020204030204" pitchFamily="34" charset="0"/>
                <a:cs typeface="Calibri" panose="020F0502020204030204" pitchFamily="34" charset="0"/>
              </a:rPr>
              <a:t>PowerGraph</a:t>
            </a:r>
            <a:r>
              <a:rPr lang="en-US" sz="24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t>
            </a:r>
            <a:r>
              <a:rPr lang="en-US" sz="2000" dirty="0" smtClean="0"/>
              <a:t>Y. Low et. al., VLDB ‘12</a:t>
            </a:r>
            <a:r>
              <a:rPr lang="en-US" sz="2000" dirty="0" smtClean="0">
                <a:latin typeface="Calibri" panose="020F0502020204030204" pitchFamily="34" charset="0"/>
                <a:cs typeface="Calibri" panose="020F0502020204030204" pitchFamily="34" charset="0"/>
              </a:rPr>
              <a:t>]</a:t>
            </a:r>
          </a:p>
          <a:p>
            <a:pPr marL="396875" indent="-396875" algn="just" defTabSz="914363" fontAlgn="auto">
              <a:lnSpc>
                <a:spcPct val="90000"/>
              </a:lnSpc>
              <a:spcBef>
                <a:spcPct val="20000"/>
              </a:spcBef>
              <a:spcAft>
                <a:spcPts val="0"/>
              </a:spcAft>
              <a:buBlip>
                <a:blip r:embed="rId5"/>
              </a:buBlip>
              <a:defRPr/>
            </a:pPr>
            <a:endParaRPr lang="en-US" sz="5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r>
              <a:rPr lang="en-US" altLang="zh-CN" sz="2400" b="1" dirty="0" smtClean="0">
                <a:solidFill>
                  <a:schemeClr val="accent2">
                    <a:lumMod val="75000"/>
                  </a:schemeClr>
                </a:solidFill>
                <a:latin typeface="Calibri" pitchFamily="34" charset="0"/>
              </a:rPr>
              <a:t>Grace</a:t>
            </a:r>
            <a:r>
              <a:rPr lang="en-US" altLang="zh-CN" sz="2400" dirty="0" smtClean="0">
                <a:solidFill>
                  <a:schemeClr val="tx1">
                    <a:lumMod val="95000"/>
                    <a:lumOff val="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sz="2000" dirty="0" smtClean="0"/>
              <a:t>G. Wang et. al., CIDR ‘13</a:t>
            </a:r>
            <a:r>
              <a:rPr lang="en-US" altLang="zh-CN" sz="2000" dirty="0" smtClean="0">
                <a:solidFill>
                  <a:schemeClr val="tx1">
                    <a:lumMod val="95000"/>
                    <a:lumOff val="5000"/>
                  </a:schemeClr>
                </a:solidFill>
                <a:latin typeface="Calibri" pitchFamily="34" charset="0"/>
              </a:rPr>
              <a:t>]</a:t>
            </a:r>
          </a:p>
          <a:p>
            <a:pPr marL="396875" indent="-396875" algn="just" defTabSz="914363" fontAlgn="auto">
              <a:lnSpc>
                <a:spcPct val="90000"/>
              </a:lnSpc>
              <a:spcBef>
                <a:spcPct val="20000"/>
              </a:spcBef>
              <a:spcAft>
                <a:spcPts val="0"/>
              </a:spcAft>
              <a:buBlip>
                <a:blip r:embed="rId5"/>
              </a:buBlip>
              <a:defRPr/>
            </a:pPr>
            <a:endParaRPr lang="en-US" altLang="zh-CN" sz="5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sz="2400" b="1" dirty="0" smtClean="0">
                <a:solidFill>
                  <a:schemeClr val="accent2">
                    <a:lumMod val="75000"/>
                  </a:schemeClr>
                </a:solidFill>
                <a:latin typeface="Calibri" pitchFamily="34" charset="0"/>
              </a:rPr>
              <a:t>SIGNAL/COLLECT</a:t>
            </a:r>
            <a:r>
              <a:rPr lang="en-US" sz="2400" dirty="0" smtClean="0">
                <a:solidFill>
                  <a:schemeClr val="tx1">
                    <a:lumMod val="95000"/>
                    <a:lumOff val="5000"/>
                  </a:schemeClr>
                </a:solidFill>
                <a:latin typeface="Calibri" pitchFamily="34" charset="0"/>
                <a:cs typeface="Calibri" panose="020F0502020204030204" pitchFamily="34" charset="0"/>
              </a:rPr>
              <a:t> </a:t>
            </a:r>
            <a:r>
              <a:rPr lang="en-US" sz="2000" dirty="0" smtClean="0">
                <a:solidFill>
                  <a:schemeClr val="tx1">
                    <a:lumMod val="95000"/>
                    <a:lumOff val="5000"/>
                  </a:schemeClr>
                </a:solidFill>
                <a:latin typeface="Calibri" pitchFamily="34" charset="0"/>
                <a:cs typeface="Calibri" panose="020F0502020204030204" pitchFamily="34" charset="0"/>
              </a:rPr>
              <a:t>[</a:t>
            </a:r>
            <a:r>
              <a:rPr lang="en-US" sz="2000" dirty="0" smtClean="0"/>
              <a:t>P. Stutz et. al., ISWC ‘10</a:t>
            </a:r>
            <a:r>
              <a:rPr lang="en-US" sz="2000" dirty="0" smtClean="0">
                <a:solidFill>
                  <a:schemeClr val="tx1">
                    <a:lumMod val="95000"/>
                    <a:lumOff val="5000"/>
                  </a:schemeClr>
                </a:solidFill>
                <a:latin typeface="Calibri" pitchFamily="34" charset="0"/>
                <a:cs typeface="Calibri" panose="020F0502020204030204" pitchFamily="34" charset="0"/>
              </a:rPr>
              <a:t>]</a:t>
            </a:r>
          </a:p>
          <a:p>
            <a:pPr marL="396875" indent="-396875" algn="just" defTabSz="914363">
              <a:lnSpc>
                <a:spcPct val="90000"/>
              </a:lnSpc>
              <a:spcBef>
                <a:spcPct val="20000"/>
              </a:spcBef>
              <a:buBlip>
                <a:blip r:embed="rId5"/>
              </a:buBlip>
              <a:defRPr/>
            </a:pPr>
            <a:endParaRPr lang="en-US" altLang="zh-CN" sz="5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400" b="1" dirty="0" smtClean="0">
                <a:solidFill>
                  <a:schemeClr val="accent2">
                    <a:lumMod val="75000"/>
                  </a:schemeClr>
                </a:solidFill>
                <a:latin typeface="Calibri" pitchFamily="34" charset="0"/>
              </a:rPr>
              <a:t>Giraph++ </a:t>
            </a:r>
            <a:r>
              <a:rPr lang="en-US" altLang="zh-CN" sz="2000" dirty="0" smtClean="0">
                <a:solidFill>
                  <a:schemeClr val="tx1">
                    <a:lumMod val="95000"/>
                    <a:lumOff val="5000"/>
                  </a:schemeClr>
                </a:solidFill>
                <a:latin typeface="Calibri" pitchFamily="34" charset="0"/>
              </a:rPr>
              <a:t>[</a:t>
            </a:r>
            <a:r>
              <a:rPr lang="en-US" altLang="zh-CN" sz="2000" dirty="0" err="1" smtClean="0">
                <a:solidFill>
                  <a:schemeClr val="tx1">
                    <a:lumMod val="95000"/>
                    <a:lumOff val="5000"/>
                  </a:schemeClr>
                </a:solidFill>
                <a:latin typeface="Calibri" pitchFamily="34" charset="0"/>
              </a:rPr>
              <a:t>Tian</a:t>
            </a:r>
            <a:r>
              <a:rPr lang="en-US" altLang="zh-CN" sz="2000" dirty="0" smtClean="0">
                <a:solidFill>
                  <a:schemeClr val="tx1">
                    <a:lumMod val="95000"/>
                    <a:lumOff val="5000"/>
                  </a:schemeClr>
                </a:solidFill>
                <a:latin typeface="Calibri" pitchFamily="34" charset="0"/>
              </a:rPr>
              <a:t> et. al., VLDB ‘13]</a:t>
            </a:r>
          </a:p>
          <a:p>
            <a:pPr marL="396875" indent="-396875" algn="just" defTabSz="914363" fontAlgn="auto">
              <a:lnSpc>
                <a:spcPct val="90000"/>
              </a:lnSpc>
              <a:spcBef>
                <a:spcPct val="20000"/>
              </a:spcBef>
              <a:spcAft>
                <a:spcPts val="0"/>
              </a:spcAft>
              <a:buBlip>
                <a:blip r:embed="rId5"/>
              </a:buBlip>
              <a:defRPr/>
            </a:pPr>
            <a:endParaRPr lang="en-US" sz="500" dirty="0" smtClean="0">
              <a:solidFill>
                <a:schemeClr val="tx1">
                  <a:lumMod val="95000"/>
                  <a:lumOff val="5000"/>
                </a:schemeClr>
              </a:solidFill>
              <a:latin typeface="Calibri" pitchFamily="34" charset="0"/>
              <a:cs typeface="Calibri" panose="020F0502020204030204" pitchFamily="34" charset="0"/>
            </a:endParaRPr>
          </a:p>
          <a:p>
            <a:pPr marL="396875" indent="-396875" algn="just" defTabSz="914363">
              <a:lnSpc>
                <a:spcPct val="90000"/>
              </a:lnSpc>
              <a:spcBef>
                <a:spcPct val="20000"/>
              </a:spcBef>
              <a:buBlip>
                <a:blip r:embed="rId5"/>
              </a:buBlip>
              <a:defRPr/>
            </a:pPr>
            <a:r>
              <a:rPr lang="en-US" altLang="zh-CN" sz="2400" b="1" dirty="0" err="1" smtClean="0">
                <a:solidFill>
                  <a:schemeClr val="accent2">
                    <a:lumMod val="75000"/>
                  </a:schemeClr>
                </a:solidFill>
                <a:latin typeface="Calibri" pitchFamily="34" charset="0"/>
              </a:rPr>
              <a:t>GraphChi</a:t>
            </a:r>
            <a:r>
              <a:rPr lang="en-US" altLang="zh-CN" sz="2400" b="1" dirty="0" smtClean="0">
                <a:solidFill>
                  <a:schemeClr val="accent2">
                    <a:lumMod val="75000"/>
                  </a:schemeClr>
                </a:solidFill>
                <a:latin typeface="Calibri" pitchFamily="34" charset="0"/>
              </a:rPr>
              <a:t> </a:t>
            </a:r>
            <a:r>
              <a:rPr lang="en-US" altLang="zh-CN" sz="2000" dirty="0" smtClean="0">
                <a:solidFill>
                  <a:schemeClr val="tx1">
                    <a:lumMod val="95000"/>
                    <a:lumOff val="5000"/>
                  </a:schemeClr>
                </a:solidFill>
                <a:latin typeface="Calibri" pitchFamily="34" charset="0"/>
              </a:rPr>
              <a:t>[</a:t>
            </a:r>
            <a:r>
              <a:rPr lang="en-US" sz="2000" dirty="0" smtClean="0"/>
              <a:t>A. </a:t>
            </a:r>
            <a:r>
              <a:rPr lang="en-US" sz="2000" dirty="0" err="1" smtClean="0"/>
              <a:t>Kyrola</a:t>
            </a:r>
            <a:r>
              <a:rPr lang="en-US" sz="2000" dirty="0" smtClean="0"/>
              <a:t> et. al., OSDI ‘12</a:t>
            </a:r>
            <a:r>
              <a:rPr lang="en-US" altLang="zh-CN" sz="2000" dirty="0" smtClean="0">
                <a:solidFill>
                  <a:schemeClr val="tx1">
                    <a:lumMod val="95000"/>
                    <a:lumOff val="5000"/>
                  </a:schemeClr>
                </a:solidFill>
                <a:latin typeface="Calibri" pitchFamily="34" charset="0"/>
              </a:rPr>
              <a:t>]</a:t>
            </a:r>
          </a:p>
          <a:p>
            <a:pPr marL="396875" indent="-396875" algn="just" defTabSz="914363">
              <a:lnSpc>
                <a:spcPct val="90000"/>
              </a:lnSpc>
              <a:spcBef>
                <a:spcPct val="20000"/>
              </a:spcBef>
              <a:buBlip>
                <a:blip r:embed="rId5"/>
              </a:buBlip>
              <a:defRPr/>
            </a:pPr>
            <a:endParaRPr lang="en-US" altLang="zh-CN" sz="5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400" b="1" dirty="0" smtClean="0">
                <a:solidFill>
                  <a:schemeClr val="accent2">
                    <a:lumMod val="75000"/>
                  </a:schemeClr>
                </a:solidFill>
                <a:latin typeface="Calibri" pitchFamily="34" charset="0"/>
              </a:rPr>
              <a:t>Asynchronous Accumulative Update </a:t>
            </a:r>
            <a:r>
              <a:rPr lang="en-US" altLang="zh-CN" sz="2000" dirty="0" smtClean="0">
                <a:solidFill>
                  <a:schemeClr val="tx1">
                    <a:lumMod val="95000"/>
                    <a:lumOff val="5000"/>
                  </a:schemeClr>
                </a:solidFill>
                <a:latin typeface="Calibri" pitchFamily="34" charset="0"/>
              </a:rPr>
              <a:t>[Y. Zhang et. al., </a:t>
            </a:r>
            <a:r>
              <a:rPr lang="en-US" altLang="zh-CN" sz="2000" dirty="0" err="1" smtClean="0">
                <a:solidFill>
                  <a:schemeClr val="tx1">
                    <a:lumMod val="95000"/>
                    <a:lumOff val="5000"/>
                  </a:schemeClr>
                </a:solidFill>
                <a:latin typeface="Calibri" pitchFamily="34" charset="0"/>
              </a:rPr>
              <a:t>ScienceCloud</a:t>
            </a:r>
            <a:r>
              <a:rPr lang="en-US" altLang="zh-CN" sz="2000" dirty="0" smtClean="0">
                <a:solidFill>
                  <a:schemeClr val="tx1">
                    <a:lumMod val="95000"/>
                    <a:lumOff val="5000"/>
                  </a:schemeClr>
                </a:solidFill>
                <a:latin typeface="Calibri" pitchFamily="34" charset="0"/>
              </a:rPr>
              <a:t> ‘12], </a:t>
            </a:r>
            <a:r>
              <a:rPr lang="en-US" altLang="zh-CN" sz="2400" b="1" dirty="0" err="1" smtClean="0">
                <a:solidFill>
                  <a:schemeClr val="accent2">
                    <a:lumMod val="75000"/>
                  </a:schemeClr>
                </a:solidFill>
                <a:latin typeface="Calibri" pitchFamily="34" charset="0"/>
              </a:rPr>
              <a:t>PrIter</a:t>
            </a:r>
            <a:r>
              <a:rPr lang="en-US" altLang="zh-CN" sz="2000" dirty="0" smtClean="0">
                <a:solidFill>
                  <a:schemeClr val="tx1">
                    <a:lumMod val="95000"/>
                    <a:lumOff val="5000"/>
                  </a:schemeClr>
                </a:solidFill>
                <a:latin typeface="Calibri" pitchFamily="34" charset="0"/>
              </a:rPr>
              <a:t> [Y. Zhang et. al., SOCC ‘11]</a:t>
            </a:r>
          </a:p>
          <a:p>
            <a:pPr marL="396875" indent="-396875" algn="just" defTabSz="914363">
              <a:lnSpc>
                <a:spcPct val="90000"/>
              </a:lnSpc>
              <a:spcBef>
                <a:spcPct val="20000"/>
              </a:spcBef>
              <a:buBlip>
                <a:blip r:embed="rId5"/>
              </a:buBlip>
              <a:defRPr/>
            </a:pPr>
            <a:endParaRPr lang="en-US" altLang="zh-CN" sz="20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22"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31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800" b="1" dirty="0" smtClean="0"/>
              <a:t>PREGEL </a:t>
            </a:r>
            <a:r>
              <a:rPr lang="en-US" sz="4800" dirty="0" smtClean="0"/>
              <a:t> </a:t>
            </a:r>
            <a:endParaRPr lang="en-US" sz="4800"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dirty="0" smtClean="0">
              <a:solidFill>
                <a:schemeClr val="tx1">
                  <a:lumMod val="95000"/>
                  <a:lumOff val="5000"/>
                </a:schemeClr>
              </a:solidFill>
              <a:latin typeface="Calibri" pitchFamily="34" charset="0"/>
            </a:endParaRPr>
          </a:p>
        </p:txBody>
      </p:sp>
      <p:sp>
        <p:nvSpPr>
          <p:cNvPr id="10" name="TextBox 9"/>
          <p:cNvSpPr txBox="1"/>
          <p:nvPr/>
        </p:nvSpPr>
        <p:spPr>
          <a:xfrm>
            <a:off x="0" y="6488668"/>
            <a:ext cx="8382000" cy="369332"/>
          </a:xfrm>
          <a:prstGeom prst="rect">
            <a:avLst/>
          </a:prstGeom>
          <a:noFill/>
        </p:spPr>
        <p:txBody>
          <a:bodyPr wrap="square" rtlCol="0">
            <a:spAutoFit/>
          </a:bodyPr>
          <a:lstStyle/>
          <a:p>
            <a:r>
              <a:rPr lang="en-US" b="1" dirty="0" smtClean="0"/>
              <a:t>G. </a:t>
            </a:r>
            <a:r>
              <a:rPr lang="en-US" b="1" dirty="0" err="1" smtClean="0"/>
              <a:t>Malewicz</a:t>
            </a:r>
            <a:r>
              <a:rPr lang="en-US" b="1" dirty="0" smtClean="0"/>
              <a:t> et. al., “</a:t>
            </a:r>
            <a:r>
              <a:rPr lang="en-US" b="1" dirty="0" err="1" smtClean="0"/>
              <a:t>Pregel</a:t>
            </a:r>
            <a:r>
              <a:rPr lang="en-US" b="1" dirty="0" smtClean="0"/>
              <a:t>: A System for Large-Scale Graph Processing”, SIGMOD ‘10</a:t>
            </a:r>
            <a:endParaRPr lang="en-US" b="1" dirty="0"/>
          </a:p>
        </p:txBody>
      </p:sp>
      <p:sp>
        <p:nvSpPr>
          <p:cNvPr id="12" name="Content Placeholder 2"/>
          <p:cNvSpPr txBox="1">
            <a:spLocks noChangeArrowheads="1"/>
          </p:cNvSpPr>
          <p:nvPr/>
        </p:nvSpPr>
        <p:spPr>
          <a:xfrm>
            <a:off x="533400" y="914400"/>
            <a:ext cx="8382000" cy="422455"/>
          </a:xfrm>
          <a:prstGeom prst="rect">
            <a:avLst/>
          </a:prstGeom>
        </p:spPr>
        <p:txBody>
          <a:bodyPr/>
          <a:lstStyle/>
          <a:p>
            <a:pPr marL="396875" indent="-396875" algn="just" defTabSz="914363">
              <a:lnSpc>
                <a:spcPct val="90000"/>
              </a:lnSpc>
              <a:spcBef>
                <a:spcPct val="20000"/>
              </a:spcBef>
              <a:buBlip>
                <a:blip r:embed="rId4"/>
              </a:buBlip>
              <a:defRPr/>
            </a:pPr>
            <a:r>
              <a:rPr lang="en-US" sz="2000" dirty="0" smtClean="0">
                <a:latin typeface="+mj-lt"/>
                <a:cs typeface="Calibri" panose="020F0502020204030204" pitchFamily="34" charset="0"/>
              </a:rPr>
              <a:t>Inspired by Valiant’s Bulk</a:t>
            </a:r>
          </a:p>
          <a:p>
            <a:pPr marL="396875" indent="-396875" algn="just" defTabSz="914363">
              <a:lnSpc>
                <a:spcPct val="90000"/>
              </a:lnSpc>
              <a:spcBef>
                <a:spcPct val="20000"/>
              </a:spcBef>
              <a:defRPr/>
            </a:pPr>
            <a:r>
              <a:rPr lang="en-US" sz="2000" dirty="0" smtClean="0">
                <a:latin typeface="+mj-lt"/>
                <a:cs typeface="Calibri" panose="020F0502020204030204" pitchFamily="34" charset="0"/>
              </a:rPr>
              <a:t>       Synchronous Parallel (BSP) model </a:t>
            </a:r>
          </a:p>
          <a:p>
            <a:pPr marL="396875" indent="-396875" algn="just" defTabSz="914363">
              <a:lnSpc>
                <a:spcPct val="90000"/>
              </a:lnSpc>
              <a:spcBef>
                <a:spcPct val="20000"/>
              </a:spcBef>
              <a:buBlip>
                <a:blip r:embed="rId4"/>
              </a:buBlip>
              <a:defRPr/>
            </a:pPr>
            <a:endParaRPr lang="en-US" altLang="ko-KR" sz="1000" dirty="0" smtClean="0">
              <a:latin typeface="+mj-lt"/>
            </a:endParaRPr>
          </a:p>
          <a:p>
            <a:pPr marL="396875" indent="-396875" algn="just" defTabSz="914363">
              <a:lnSpc>
                <a:spcPct val="90000"/>
              </a:lnSpc>
              <a:spcBef>
                <a:spcPct val="20000"/>
              </a:spcBef>
              <a:buBlip>
                <a:blip r:embed="rId4"/>
              </a:buBlip>
              <a:defRPr/>
            </a:pPr>
            <a:r>
              <a:rPr lang="en-US" altLang="ko-KR" sz="2000" dirty="0" smtClean="0">
                <a:latin typeface="+mj-lt"/>
              </a:rPr>
              <a:t>Communication through message</a:t>
            </a:r>
          </a:p>
          <a:p>
            <a:pPr marL="396875" indent="-396875" algn="just" defTabSz="914363">
              <a:lnSpc>
                <a:spcPct val="90000"/>
              </a:lnSpc>
              <a:spcBef>
                <a:spcPct val="20000"/>
              </a:spcBef>
              <a:defRPr/>
            </a:pPr>
            <a:r>
              <a:rPr lang="en-US" altLang="ko-KR" sz="2000" dirty="0" smtClean="0">
                <a:latin typeface="+mj-lt"/>
              </a:rPr>
              <a:t>       passing (</a:t>
            </a:r>
            <a:r>
              <a:rPr lang="en-US" sz="2000" dirty="0" smtClean="0">
                <a:latin typeface="+mj-lt"/>
              </a:rPr>
              <a:t>usually sent along </a:t>
            </a:r>
          </a:p>
          <a:p>
            <a:pPr marL="396875" indent="-396875" algn="just" defTabSz="914363">
              <a:lnSpc>
                <a:spcPct val="90000"/>
              </a:lnSpc>
              <a:spcBef>
                <a:spcPct val="20000"/>
              </a:spcBef>
              <a:defRPr/>
            </a:pPr>
            <a:r>
              <a:rPr lang="en-US" sz="2000" dirty="0" smtClean="0">
                <a:latin typeface="+mj-lt"/>
              </a:rPr>
              <a:t>       the outgoing edges from each</a:t>
            </a:r>
          </a:p>
          <a:p>
            <a:pPr marL="396875" indent="-396875" algn="just" defTabSz="914363">
              <a:lnSpc>
                <a:spcPct val="90000"/>
              </a:lnSpc>
              <a:spcBef>
                <a:spcPct val="20000"/>
              </a:spcBef>
              <a:defRPr/>
            </a:pPr>
            <a:r>
              <a:rPr lang="en-US" sz="2000" dirty="0" smtClean="0">
                <a:latin typeface="+mj-lt"/>
              </a:rPr>
              <a:t>       vertex</a:t>
            </a:r>
            <a:r>
              <a:rPr lang="en-US" altLang="ko-KR" sz="2000" dirty="0" smtClean="0">
                <a:latin typeface="+mj-lt"/>
              </a:rPr>
              <a:t>) + Shared-Nothing</a:t>
            </a:r>
          </a:p>
          <a:p>
            <a:pPr marL="396875" indent="-396875" algn="just" defTabSz="914363">
              <a:lnSpc>
                <a:spcPct val="90000"/>
              </a:lnSpc>
              <a:spcBef>
                <a:spcPct val="20000"/>
              </a:spcBef>
              <a:defRPr/>
            </a:pPr>
            <a:endParaRPr lang="en-US" altLang="ko-KR" sz="1000" dirty="0" smtClean="0">
              <a:latin typeface="+mj-lt"/>
            </a:endParaRPr>
          </a:p>
          <a:p>
            <a:pPr marL="396875" lvl="0" indent="-396875" algn="just" defTabSz="914363">
              <a:lnSpc>
                <a:spcPct val="90000"/>
              </a:lnSpc>
              <a:spcBef>
                <a:spcPct val="20000"/>
              </a:spcBef>
              <a:buBlip>
                <a:blip r:embed="rId4"/>
              </a:buBlip>
              <a:defRPr/>
            </a:pPr>
            <a:r>
              <a:rPr lang="en-US" sz="2000" dirty="0" smtClean="0">
                <a:solidFill>
                  <a:prstClr val="black"/>
                </a:solidFill>
                <a:cs typeface="Calibri" panose="020F0502020204030204" pitchFamily="34" charset="0"/>
              </a:rPr>
              <a:t>Vertex centric computation  </a:t>
            </a:r>
          </a:p>
          <a:p>
            <a:pPr marL="396875" indent="-396875" algn="just" defTabSz="914363">
              <a:lnSpc>
                <a:spcPct val="90000"/>
              </a:lnSpc>
              <a:spcBef>
                <a:spcPct val="20000"/>
              </a:spcBef>
              <a:buBlip>
                <a:blip r:embed="rId4"/>
              </a:buBlip>
              <a:defRPr/>
            </a:pPr>
            <a:endParaRPr lang="en-US" altLang="ko-KR" sz="1400" dirty="0" smtClean="0">
              <a:latin typeface="+mj-lt"/>
            </a:endParaRPr>
          </a:p>
          <a:p>
            <a:pPr marL="396875" lvl="0" indent="-396875" algn="just" defTabSz="914363">
              <a:lnSpc>
                <a:spcPct val="90000"/>
              </a:lnSpc>
              <a:spcBef>
                <a:spcPct val="20000"/>
              </a:spcBef>
              <a:defRPr/>
            </a:pPr>
            <a:endParaRPr lang="en-US" altLang="ko-KR" sz="2000" dirty="0" smtClean="0">
              <a:solidFill>
                <a:prstClr val="black"/>
              </a:solidFill>
            </a:endParaRPr>
          </a:p>
          <a:p>
            <a:pPr marL="854075" lvl="1" indent="-396875" algn="just" defTabSz="914363">
              <a:lnSpc>
                <a:spcPct val="90000"/>
              </a:lnSpc>
              <a:spcBef>
                <a:spcPct val="20000"/>
              </a:spcBef>
              <a:buFont typeface="Wingdings" pitchFamily="2" charset="2"/>
              <a:buChar char="q"/>
              <a:defRPr/>
            </a:pPr>
            <a:endParaRPr lang="en-US" altLang="ko-KR" sz="2000" dirty="0" smtClean="0">
              <a:latin typeface="+mj-lt"/>
            </a:endParaRPr>
          </a:p>
          <a:p>
            <a:pPr marL="396875" indent="-396875" algn="just" defTabSz="914363">
              <a:lnSpc>
                <a:spcPct val="90000"/>
              </a:lnSpc>
              <a:spcBef>
                <a:spcPct val="20000"/>
              </a:spcBef>
              <a:buBlip>
                <a:blip r:embed="rId4"/>
              </a:buBlip>
              <a:defRPr/>
            </a:pPr>
            <a:endParaRPr lang="en-US" altLang="ko-KR" sz="2000" dirty="0" smtClean="0">
              <a:latin typeface="+mj-lt"/>
            </a:endParaRPr>
          </a:p>
          <a:p>
            <a:pPr marL="396875" indent="-396875" algn="just" defTabSz="914363">
              <a:lnSpc>
                <a:spcPct val="90000"/>
              </a:lnSpc>
              <a:spcBef>
                <a:spcPct val="20000"/>
              </a:spcBef>
              <a:buBlip>
                <a:blip r:embed="rId4"/>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4"/>
              </a:buBlip>
              <a:defRPr/>
            </a:pPr>
            <a:endParaRPr lang="en-US" altLang="zh-CN" sz="2400" b="1" dirty="0" smtClean="0">
              <a:solidFill>
                <a:schemeClr val="tx1">
                  <a:lumMod val="95000"/>
                  <a:lumOff val="5000"/>
                </a:schemeClr>
              </a:solidFill>
              <a:latin typeface="Calibri" pitchFamily="34" charset="0"/>
            </a:endParaRPr>
          </a:p>
        </p:txBody>
      </p:sp>
      <p:pic>
        <p:nvPicPr>
          <p:cNvPr id="99330" name="Picture 2"/>
          <p:cNvPicPr>
            <a:picLocks noChangeAspect="1" noChangeArrowheads="1"/>
          </p:cNvPicPr>
          <p:nvPr/>
        </p:nvPicPr>
        <p:blipFill>
          <a:blip r:embed="rId5" cstate="print"/>
          <a:srcRect/>
          <a:stretch>
            <a:fillRect/>
          </a:stretch>
        </p:blipFill>
        <p:spPr bwMode="auto">
          <a:xfrm>
            <a:off x="4953000" y="1066800"/>
            <a:ext cx="4038600" cy="320040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6" cstate="print"/>
          <a:srcRect/>
          <a:stretch>
            <a:fillRect/>
          </a:stretch>
        </p:blipFill>
        <p:spPr bwMode="auto">
          <a:xfrm>
            <a:off x="7343776" y="457200"/>
            <a:ext cx="1800224" cy="633413"/>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800" b="1" dirty="0" smtClean="0"/>
              <a:t>PREGEL  </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4"/>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4"/>
              </a:buBlip>
              <a:defRPr/>
            </a:pPr>
            <a:endParaRPr lang="en-US" altLang="zh-CN" sz="2400"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533400" y="914400"/>
            <a:ext cx="8382000" cy="422455"/>
          </a:xfrm>
          <a:prstGeom prst="rect">
            <a:avLst/>
          </a:prstGeom>
        </p:spPr>
        <p:txBody>
          <a:bodyPr/>
          <a:lstStyle/>
          <a:p>
            <a:pPr marL="396875" indent="-396875" algn="just" defTabSz="914363">
              <a:lnSpc>
                <a:spcPct val="90000"/>
              </a:lnSpc>
              <a:spcBef>
                <a:spcPct val="20000"/>
              </a:spcBef>
              <a:buBlip>
                <a:blip r:embed="rId4"/>
              </a:buBlip>
              <a:defRPr/>
            </a:pPr>
            <a:r>
              <a:rPr lang="en-US" sz="2000" dirty="0" smtClean="0">
                <a:latin typeface="+mj-lt"/>
                <a:cs typeface="Calibri" panose="020F0502020204030204" pitchFamily="34" charset="0"/>
              </a:rPr>
              <a:t>Inspired by Valiant’s Bulk</a:t>
            </a:r>
          </a:p>
          <a:p>
            <a:pPr marL="396875" indent="-396875" algn="just" defTabSz="914363">
              <a:lnSpc>
                <a:spcPct val="90000"/>
              </a:lnSpc>
              <a:spcBef>
                <a:spcPct val="20000"/>
              </a:spcBef>
              <a:defRPr/>
            </a:pPr>
            <a:r>
              <a:rPr lang="en-US" sz="2000" dirty="0" smtClean="0">
                <a:latin typeface="+mj-lt"/>
                <a:cs typeface="Calibri" panose="020F0502020204030204" pitchFamily="34" charset="0"/>
              </a:rPr>
              <a:t>       Synchronous Parallel (BSP) model </a:t>
            </a:r>
          </a:p>
          <a:p>
            <a:pPr marL="396875" indent="-396875" algn="just" defTabSz="914363">
              <a:lnSpc>
                <a:spcPct val="90000"/>
              </a:lnSpc>
              <a:spcBef>
                <a:spcPct val="20000"/>
              </a:spcBef>
              <a:buBlip>
                <a:blip r:embed="rId4"/>
              </a:buBlip>
              <a:defRPr/>
            </a:pPr>
            <a:endParaRPr lang="en-US" altLang="ko-KR" sz="1000" dirty="0" smtClean="0">
              <a:latin typeface="+mj-lt"/>
            </a:endParaRPr>
          </a:p>
          <a:p>
            <a:pPr marL="396875" indent="-396875" algn="just" defTabSz="914363">
              <a:lnSpc>
                <a:spcPct val="90000"/>
              </a:lnSpc>
              <a:spcBef>
                <a:spcPct val="20000"/>
              </a:spcBef>
              <a:buBlip>
                <a:blip r:embed="rId4"/>
              </a:buBlip>
              <a:defRPr/>
            </a:pPr>
            <a:r>
              <a:rPr lang="en-US" altLang="ko-KR" sz="2000" dirty="0" smtClean="0">
                <a:latin typeface="+mj-lt"/>
              </a:rPr>
              <a:t>Communication through message</a:t>
            </a:r>
          </a:p>
          <a:p>
            <a:pPr marL="396875" indent="-396875" algn="just" defTabSz="914363">
              <a:lnSpc>
                <a:spcPct val="90000"/>
              </a:lnSpc>
              <a:spcBef>
                <a:spcPct val="20000"/>
              </a:spcBef>
              <a:defRPr/>
            </a:pPr>
            <a:r>
              <a:rPr lang="en-US" altLang="ko-KR" sz="2000" dirty="0" smtClean="0">
                <a:latin typeface="+mj-lt"/>
              </a:rPr>
              <a:t>       passing (</a:t>
            </a:r>
            <a:r>
              <a:rPr lang="en-US" sz="2000" dirty="0" smtClean="0">
                <a:latin typeface="+mj-lt"/>
              </a:rPr>
              <a:t>usually sent along </a:t>
            </a:r>
          </a:p>
          <a:p>
            <a:pPr marL="396875" indent="-396875" algn="just" defTabSz="914363">
              <a:lnSpc>
                <a:spcPct val="90000"/>
              </a:lnSpc>
              <a:spcBef>
                <a:spcPct val="20000"/>
              </a:spcBef>
              <a:defRPr/>
            </a:pPr>
            <a:r>
              <a:rPr lang="en-US" sz="2000" dirty="0" smtClean="0">
                <a:latin typeface="+mj-lt"/>
              </a:rPr>
              <a:t>       the outgoing edges from each</a:t>
            </a:r>
          </a:p>
          <a:p>
            <a:pPr marL="396875" indent="-396875" algn="just" defTabSz="914363">
              <a:lnSpc>
                <a:spcPct val="90000"/>
              </a:lnSpc>
              <a:spcBef>
                <a:spcPct val="20000"/>
              </a:spcBef>
              <a:defRPr/>
            </a:pPr>
            <a:r>
              <a:rPr lang="en-US" sz="2000" dirty="0" smtClean="0">
                <a:latin typeface="+mj-lt"/>
              </a:rPr>
              <a:t>       vertex</a:t>
            </a:r>
            <a:r>
              <a:rPr lang="en-US" altLang="ko-KR" sz="2000" dirty="0" smtClean="0">
                <a:latin typeface="+mj-lt"/>
              </a:rPr>
              <a:t>) + Shared-Nothing</a:t>
            </a:r>
          </a:p>
          <a:p>
            <a:pPr marL="396875" indent="-396875" algn="just" defTabSz="914363">
              <a:lnSpc>
                <a:spcPct val="90000"/>
              </a:lnSpc>
              <a:spcBef>
                <a:spcPct val="20000"/>
              </a:spcBef>
              <a:defRPr/>
            </a:pPr>
            <a:endParaRPr lang="en-US" altLang="ko-KR" sz="1000" dirty="0" smtClean="0">
              <a:latin typeface="+mj-lt"/>
            </a:endParaRPr>
          </a:p>
          <a:p>
            <a:pPr marL="396875" lvl="0" indent="-396875" algn="just" defTabSz="914363">
              <a:lnSpc>
                <a:spcPct val="90000"/>
              </a:lnSpc>
              <a:spcBef>
                <a:spcPct val="20000"/>
              </a:spcBef>
              <a:buBlip>
                <a:blip r:embed="rId4"/>
              </a:buBlip>
              <a:defRPr/>
            </a:pPr>
            <a:r>
              <a:rPr lang="en-US" sz="2000" dirty="0" smtClean="0">
                <a:solidFill>
                  <a:prstClr val="black"/>
                </a:solidFill>
                <a:cs typeface="Calibri" panose="020F0502020204030204" pitchFamily="34" charset="0"/>
              </a:rPr>
              <a:t>Vertex centric computation  </a:t>
            </a:r>
          </a:p>
          <a:p>
            <a:pPr marL="396875" indent="-396875" algn="just" defTabSz="914363">
              <a:lnSpc>
                <a:spcPct val="90000"/>
              </a:lnSpc>
              <a:spcBef>
                <a:spcPct val="20000"/>
              </a:spcBef>
              <a:buBlip>
                <a:blip r:embed="rId4"/>
              </a:buBlip>
              <a:defRPr/>
            </a:pPr>
            <a:endParaRPr lang="en-US" altLang="ko-KR" sz="1400" dirty="0" smtClean="0">
              <a:latin typeface="+mj-lt"/>
            </a:endParaRPr>
          </a:p>
          <a:p>
            <a:pPr marL="396875" indent="-396875" algn="just" defTabSz="914363">
              <a:lnSpc>
                <a:spcPct val="90000"/>
              </a:lnSpc>
              <a:spcBef>
                <a:spcPct val="20000"/>
              </a:spcBef>
              <a:buBlip>
                <a:blip r:embed="rId4"/>
              </a:buBlip>
              <a:defRPr/>
            </a:pPr>
            <a:r>
              <a:rPr lang="en-US" altLang="ko-KR" sz="2000" dirty="0" smtClean="0">
                <a:latin typeface="+mj-lt"/>
              </a:rPr>
              <a:t>Each vertex: </a:t>
            </a:r>
          </a:p>
          <a:p>
            <a:pPr marL="854075" lvl="1" indent="-396875" algn="just" defTabSz="914363">
              <a:lnSpc>
                <a:spcPct val="90000"/>
              </a:lnSpc>
              <a:spcBef>
                <a:spcPct val="20000"/>
              </a:spcBef>
              <a:buFont typeface="Wingdings" pitchFamily="2" charset="2"/>
              <a:buChar char="q"/>
              <a:defRPr/>
            </a:pPr>
            <a:r>
              <a:rPr lang="en-US" altLang="ko-KR" sz="2000" dirty="0" smtClean="0">
                <a:latin typeface="+mj-lt"/>
              </a:rPr>
              <a:t>Receives messages sent in the previous </a:t>
            </a:r>
            <a:r>
              <a:rPr lang="en-US" altLang="ko-KR" sz="2000" dirty="0" err="1" smtClean="0">
                <a:latin typeface="+mj-lt"/>
              </a:rPr>
              <a:t>superstep</a:t>
            </a:r>
            <a:endParaRPr lang="en-US" altLang="ko-KR" sz="2000" dirty="0" smtClean="0">
              <a:latin typeface="+mj-lt"/>
            </a:endParaRPr>
          </a:p>
          <a:p>
            <a:pPr marL="854075" lvl="1" indent="-396875" algn="just" defTabSz="914363">
              <a:lnSpc>
                <a:spcPct val="90000"/>
              </a:lnSpc>
              <a:spcBef>
                <a:spcPct val="20000"/>
              </a:spcBef>
              <a:buFont typeface="Wingdings" pitchFamily="2" charset="2"/>
              <a:buChar char="q"/>
              <a:defRPr/>
            </a:pPr>
            <a:r>
              <a:rPr lang="en-US" altLang="ko-KR" sz="2000" dirty="0" smtClean="0">
                <a:latin typeface="+mj-lt"/>
              </a:rPr>
              <a:t>Executes the same user-defined function</a:t>
            </a:r>
          </a:p>
          <a:p>
            <a:pPr marL="854075" lvl="1" indent="-396875" algn="just" defTabSz="914363">
              <a:lnSpc>
                <a:spcPct val="90000"/>
              </a:lnSpc>
              <a:spcBef>
                <a:spcPct val="20000"/>
              </a:spcBef>
              <a:buFont typeface="Wingdings" pitchFamily="2" charset="2"/>
              <a:buChar char="q"/>
              <a:defRPr/>
            </a:pPr>
            <a:r>
              <a:rPr lang="en-US" altLang="ko-KR" sz="2000" dirty="0" smtClean="0">
                <a:latin typeface="+mj-lt"/>
              </a:rPr>
              <a:t>Modifies its value</a:t>
            </a:r>
          </a:p>
          <a:p>
            <a:pPr marL="854075" lvl="1" indent="-396875" algn="just" defTabSz="914363">
              <a:lnSpc>
                <a:spcPct val="90000"/>
              </a:lnSpc>
              <a:spcBef>
                <a:spcPct val="20000"/>
              </a:spcBef>
              <a:buFont typeface="Wingdings" pitchFamily="2" charset="2"/>
              <a:buChar char="q"/>
              <a:defRPr/>
            </a:pPr>
            <a:r>
              <a:rPr lang="en-US" altLang="ko-KR" sz="2000" dirty="0" smtClean="0">
                <a:latin typeface="+mj-lt"/>
              </a:rPr>
              <a:t>If active, sends messages to other vertices (received in the next </a:t>
            </a:r>
            <a:r>
              <a:rPr lang="en-US" altLang="ko-KR" sz="2000" dirty="0" err="1" smtClean="0">
                <a:latin typeface="+mj-lt"/>
              </a:rPr>
              <a:t>superstep</a:t>
            </a:r>
            <a:r>
              <a:rPr lang="en-US" altLang="ko-KR" sz="2000" dirty="0" smtClean="0">
                <a:latin typeface="+mj-lt"/>
              </a:rPr>
              <a:t>)</a:t>
            </a:r>
          </a:p>
          <a:p>
            <a:pPr marL="854075" lvl="1" indent="-396875" algn="just" defTabSz="914363">
              <a:lnSpc>
                <a:spcPct val="90000"/>
              </a:lnSpc>
              <a:spcBef>
                <a:spcPct val="20000"/>
              </a:spcBef>
              <a:buFont typeface="Wingdings" pitchFamily="2" charset="2"/>
              <a:buChar char="q"/>
              <a:defRPr/>
            </a:pPr>
            <a:r>
              <a:rPr lang="en-US" altLang="ko-KR" sz="2000" dirty="0" smtClean="0">
                <a:latin typeface="+mj-lt"/>
              </a:rPr>
              <a:t>Votes to halt if it has no further work to do </a:t>
            </a:r>
            <a:r>
              <a:rPr lang="en-US" altLang="ko-KR" sz="2000" dirty="0" smtClean="0">
                <a:latin typeface="+mj-lt"/>
                <a:sym typeface="Wingdings" pitchFamily="2" charset="2"/>
              </a:rPr>
              <a:t></a:t>
            </a:r>
            <a:r>
              <a:rPr lang="en-US" altLang="ko-KR" sz="2000" dirty="0" smtClean="0">
                <a:latin typeface="+mj-lt"/>
              </a:rPr>
              <a:t> becomes inactive</a:t>
            </a:r>
          </a:p>
          <a:p>
            <a:pPr marL="854075" lvl="1" indent="-396875" algn="just" defTabSz="914363">
              <a:lnSpc>
                <a:spcPct val="90000"/>
              </a:lnSpc>
              <a:spcBef>
                <a:spcPct val="20000"/>
              </a:spcBef>
              <a:defRPr/>
            </a:pPr>
            <a:endParaRPr lang="en-US" altLang="ko-KR" sz="1000" dirty="0" smtClean="0">
              <a:latin typeface="+mj-lt"/>
            </a:endParaRPr>
          </a:p>
          <a:p>
            <a:pPr marL="396875" lvl="0" indent="-396875" algn="just" defTabSz="914363">
              <a:lnSpc>
                <a:spcPct val="90000"/>
              </a:lnSpc>
              <a:spcBef>
                <a:spcPct val="20000"/>
              </a:spcBef>
              <a:buBlip>
                <a:blip r:embed="rId4"/>
              </a:buBlip>
              <a:defRPr/>
            </a:pPr>
            <a:r>
              <a:rPr lang="en-US" altLang="ko-KR" sz="2000" dirty="0" smtClean="0">
                <a:solidFill>
                  <a:prstClr val="black"/>
                </a:solidFill>
              </a:rPr>
              <a:t>Terminate when all vertices are inactive and no messages in transmit </a:t>
            </a:r>
          </a:p>
          <a:p>
            <a:pPr marL="854075" lvl="1" indent="-396875" algn="just" defTabSz="914363">
              <a:lnSpc>
                <a:spcPct val="90000"/>
              </a:lnSpc>
              <a:spcBef>
                <a:spcPct val="20000"/>
              </a:spcBef>
              <a:buFont typeface="Wingdings" pitchFamily="2" charset="2"/>
              <a:buChar char="q"/>
              <a:defRPr/>
            </a:pPr>
            <a:endParaRPr lang="en-US" altLang="ko-KR" sz="2000" dirty="0" smtClean="0">
              <a:latin typeface="+mj-lt"/>
            </a:endParaRPr>
          </a:p>
          <a:p>
            <a:pPr marL="396875" indent="-396875" algn="just" defTabSz="914363">
              <a:lnSpc>
                <a:spcPct val="90000"/>
              </a:lnSpc>
              <a:spcBef>
                <a:spcPct val="20000"/>
              </a:spcBef>
              <a:buBlip>
                <a:blip r:embed="rId4"/>
              </a:buBlip>
              <a:defRPr/>
            </a:pPr>
            <a:endParaRPr lang="en-US" altLang="ko-KR" sz="2000" dirty="0" smtClean="0">
              <a:latin typeface="+mj-lt"/>
            </a:endParaRPr>
          </a:p>
          <a:p>
            <a:pPr marL="396875" indent="-396875" algn="just" defTabSz="914363">
              <a:lnSpc>
                <a:spcPct val="90000"/>
              </a:lnSpc>
              <a:spcBef>
                <a:spcPct val="20000"/>
              </a:spcBef>
              <a:buBlip>
                <a:blip r:embed="rId4"/>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4"/>
              </a:buBlip>
              <a:defRPr/>
            </a:pPr>
            <a:endParaRPr lang="en-US" altLang="zh-CN" sz="2400" b="1" dirty="0" smtClean="0">
              <a:solidFill>
                <a:schemeClr val="tx1">
                  <a:lumMod val="95000"/>
                  <a:lumOff val="5000"/>
                </a:schemeClr>
              </a:solidFill>
              <a:latin typeface="Calibri" pitchFamily="34" charset="0"/>
            </a:endParaRPr>
          </a:p>
        </p:txBody>
      </p:sp>
      <p:pic>
        <p:nvPicPr>
          <p:cNvPr id="99330" name="Picture 2"/>
          <p:cNvPicPr>
            <a:picLocks noChangeAspect="1" noChangeArrowheads="1"/>
          </p:cNvPicPr>
          <p:nvPr/>
        </p:nvPicPr>
        <p:blipFill>
          <a:blip r:embed="rId5" cstate="print"/>
          <a:srcRect/>
          <a:stretch>
            <a:fillRect/>
          </a:stretch>
        </p:blipFill>
        <p:spPr bwMode="auto">
          <a:xfrm>
            <a:off x="4953000" y="1066800"/>
            <a:ext cx="4038600" cy="320040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6" cstate="print"/>
          <a:srcRect/>
          <a:stretch>
            <a:fillRect/>
          </a:stretch>
        </p:blipFill>
        <p:spPr bwMode="auto">
          <a:xfrm>
            <a:off x="7343776" y="457200"/>
            <a:ext cx="1800224" cy="633413"/>
          </a:xfrm>
          <a:prstGeom prst="rect">
            <a:avLst/>
          </a:prstGeom>
          <a:noFill/>
        </p:spPr>
      </p:pic>
      <p:sp>
        <p:nvSpPr>
          <p:cNvPr id="1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32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0"/>
            <a:ext cx="6400800" cy="685800"/>
          </a:xfrm>
        </p:spPr>
        <p:txBody>
          <a:bodyPr>
            <a:noAutofit/>
          </a:bodyPr>
          <a:lstStyle/>
          <a:p>
            <a:pPr algn="l"/>
            <a:r>
              <a:rPr lang="en-US" sz="4800" b="1" dirty="0" smtClean="0"/>
              <a:t>PREGEL </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14" name="Rounded Rectangle 13"/>
          <p:cNvSpPr/>
          <p:nvPr/>
        </p:nvSpPr>
        <p:spPr>
          <a:xfrm>
            <a:off x="5791200" y="2831068"/>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Active</a:t>
            </a:r>
            <a:endParaRPr lang="en-US" dirty="0"/>
          </a:p>
        </p:txBody>
      </p:sp>
      <p:sp>
        <p:nvSpPr>
          <p:cNvPr id="16" name="Rounded Rectangle 15"/>
          <p:cNvSpPr/>
          <p:nvPr/>
        </p:nvSpPr>
        <p:spPr>
          <a:xfrm>
            <a:off x="7772400" y="2831068"/>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Inactive</a:t>
            </a:r>
            <a:endParaRPr lang="en-US" dirty="0"/>
          </a:p>
        </p:txBody>
      </p:sp>
      <p:sp>
        <p:nvSpPr>
          <p:cNvPr id="18" name="Freeform 17"/>
          <p:cNvSpPr/>
          <p:nvPr/>
        </p:nvSpPr>
        <p:spPr>
          <a:xfrm>
            <a:off x="6270674" y="2045623"/>
            <a:ext cx="2118359" cy="785446"/>
          </a:xfrm>
          <a:custGeom>
            <a:avLst/>
            <a:gdLst>
              <a:gd name="connsiteX0" fmla="*/ 0 w 2208628"/>
              <a:gd name="connsiteY0" fmla="*/ 792480 h 820615"/>
              <a:gd name="connsiteX1" fmla="*/ 1083212 w 2208628"/>
              <a:gd name="connsiteY1" fmla="*/ 4689 h 820615"/>
              <a:gd name="connsiteX2" fmla="*/ 2208628 w 2208628"/>
              <a:gd name="connsiteY2" fmla="*/ 820615 h 820615"/>
            </a:gdLst>
            <a:ahLst/>
            <a:cxnLst>
              <a:cxn ang="0">
                <a:pos x="connsiteX0" y="connsiteY0"/>
              </a:cxn>
              <a:cxn ang="0">
                <a:pos x="connsiteX1" y="connsiteY1"/>
              </a:cxn>
              <a:cxn ang="0">
                <a:pos x="connsiteX2" y="connsiteY2"/>
              </a:cxn>
            </a:cxnLst>
            <a:rect l="l" t="t" r="r" b="b"/>
            <a:pathLst>
              <a:path w="2208628" h="820615">
                <a:moveTo>
                  <a:pt x="0" y="792480"/>
                </a:moveTo>
                <a:cubicBezTo>
                  <a:pt x="357553" y="396240"/>
                  <a:pt x="715107" y="0"/>
                  <a:pt x="1083212" y="4689"/>
                </a:cubicBezTo>
                <a:cubicBezTo>
                  <a:pt x="1451317" y="9378"/>
                  <a:pt x="1829972" y="414996"/>
                  <a:pt x="2208628" y="820615"/>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298809" y="3513351"/>
            <a:ext cx="2110154" cy="773723"/>
          </a:xfrm>
          <a:custGeom>
            <a:avLst/>
            <a:gdLst>
              <a:gd name="connsiteX0" fmla="*/ 0 w 2110154"/>
              <a:gd name="connsiteY0" fmla="*/ 0 h 773723"/>
              <a:gd name="connsiteX1" fmla="*/ 1111348 w 2110154"/>
              <a:gd name="connsiteY1" fmla="*/ 773723 h 773723"/>
              <a:gd name="connsiteX2" fmla="*/ 2110154 w 2110154"/>
              <a:gd name="connsiteY2" fmla="*/ 0 h 773723"/>
            </a:gdLst>
            <a:ahLst/>
            <a:cxnLst>
              <a:cxn ang="0">
                <a:pos x="connsiteX0" y="connsiteY0"/>
              </a:cxn>
              <a:cxn ang="0">
                <a:pos x="connsiteX1" y="connsiteY1"/>
              </a:cxn>
              <a:cxn ang="0">
                <a:pos x="connsiteX2" y="connsiteY2"/>
              </a:cxn>
            </a:cxnLst>
            <a:rect l="l" t="t" r="r" b="b"/>
            <a:pathLst>
              <a:path w="2110154" h="773723">
                <a:moveTo>
                  <a:pt x="0" y="0"/>
                </a:moveTo>
                <a:cubicBezTo>
                  <a:pt x="379828" y="386861"/>
                  <a:pt x="759656" y="773723"/>
                  <a:pt x="1111348" y="773723"/>
                </a:cubicBezTo>
                <a:cubicBezTo>
                  <a:pt x="1463040" y="773723"/>
                  <a:pt x="1786597" y="386861"/>
                  <a:pt x="2110154" y="0"/>
                </a:cubicBezTo>
              </a:path>
            </a:pathLst>
          </a:cu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12798085" y="2545025"/>
            <a:ext cx="308315" cy="539261"/>
          </a:xfrm>
          <a:custGeom>
            <a:avLst/>
            <a:gdLst>
              <a:gd name="connsiteX0" fmla="*/ 28135 w 686971"/>
              <a:gd name="connsiteY0" fmla="*/ 128954 h 539261"/>
              <a:gd name="connsiteX1" fmla="*/ 492369 w 686971"/>
              <a:gd name="connsiteY1" fmla="*/ 58615 h 539261"/>
              <a:gd name="connsiteX2" fmla="*/ 604910 w 686971"/>
              <a:gd name="connsiteY2" fmla="*/ 480646 h 539261"/>
              <a:gd name="connsiteX3" fmla="*/ 0 w 686971"/>
              <a:gd name="connsiteY3" fmla="*/ 410308 h 539261"/>
            </a:gdLst>
            <a:ahLst/>
            <a:cxnLst>
              <a:cxn ang="0">
                <a:pos x="connsiteX0" y="connsiteY0"/>
              </a:cxn>
              <a:cxn ang="0">
                <a:pos x="connsiteX1" y="connsiteY1"/>
              </a:cxn>
              <a:cxn ang="0">
                <a:pos x="connsiteX2" y="connsiteY2"/>
              </a:cxn>
              <a:cxn ang="0">
                <a:pos x="connsiteX3" y="connsiteY3"/>
              </a:cxn>
            </a:cxnLst>
            <a:rect l="l" t="t" r="r" b="b"/>
            <a:pathLst>
              <a:path w="686971" h="539261">
                <a:moveTo>
                  <a:pt x="28135" y="128954"/>
                </a:moveTo>
                <a:cubicBezTo>
                  <a:pt x="212187" y="64477"/>
                  <a:pt x="396240" y="0"/>
                  <a:pt x="492369" y="58615"/>
                </a:cubicBezTo>
                <a:cubicBezTo>
                  <a:pt x="588498" y="117230"/>
                  <a:pt x="686971" y="422031"/>
                  <a:pt x="604910" y="480646"/>
                </a:cubicBezTo>
                <a:cubicBezTo>
                  <a:pt x="522849" y="539261"/>
                  <a:pt x="261424" y="474784"/>
                  <a:pt x="0" y="410308"/>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5495778" y="2812311"/>
            <a:ext cx="310662" cy="586154"/>
          </a:xfrm>
          <a:custGeom>
            <a:avLst/>
            <a:gdLst>
              <a:gd name="connsiteX0" fmla="*/ 815927 w 844062"/>
              <a:gd name="connsiteY0" fmla="*/ 194603 h 586154"/>
              <a:gd name="connsiteX1" fmla="*/ 253219 w 844062"/>
              <a:gd name="connsiteY1" fmla="*/ 53926 h 586154"/>
              <a:gd name="connsiteX2" fmla="*/ 98474 w 844062"/>
              <a:gd name="connsiteY2" fmla="*/ 518160 h 586154"/>
              <a:gd name="connsiteX3" fmla="*/ 844062 w 844062"/>
              <a:gd name="connsiteY3" fmla="*/ 461889 h 586154"/>
            </a:gdLst>
            <a:ahLst/>
            <a:cxnLst>
              <a:cxn ang="0">
                <a:pos x="connsiteX0" y="connsiteY0"/>
              </a:cxn>
              <a:cxn ang="0">
                <a:pos x="connsiteX1" y="connsiteY1"/>
              </a:cxn>
              <a:cxn ang="0">
                <a:pos x="connsiteX2" y="connsiteY2"/>
              </a:cxn>
              <a:cxn ang="0">
                <a:pos x="connsiteX3" y="connsiteY3"/>
              </a:cxn>
            </a:cxnLst>
            <a:rect l="l" t="t" r="r" b="b"/>
            <a:pathLst>
              <a:path w="844062" h="586154">
                <a:moveTo>
                  <a:pt x="815927" y="194603"/>
                </a:moveTo>
                <a:cubicBezTo>
                  <a:pt x="594360" y="97301"/>
                  <a:pt x="372794" y="0"/>
                  <a:pt x="253219" y="53926"/>
                </a:cubicBezTo>
                <a:cubicBezTo>
                  <a:pt x="133644" y="107852"/>
                  <a:pt x="0" y="450166"/>
                  <a:pt x="98474" y="518160"/>
                </a:cubicBezTo>
                <a:cubicBezTo>
                  <a:pt x="196948" y="586154"/>
                  <a:pt x="520505" y="524021"/>
                  <a:pt x="844062" y="461889"/>
                </a:cubicBezTo>
              </a:path>
            </a:pathLst>
          </a:cu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6484033" y="4355068"/>
            <a:ext cx="1904496" cy="369332"/>
          </a:xfrm>
          <a:prstGeom prst="rect">
            <a:avLst/>
          </a:prstGeom>
          <a:noFill/>
        </p:spPr>
        <p:txBody>
          <a:bodyPr wrap="none" rtlCol="0">
            <a:spAutoFit/>
          </a:bodyPr>
          <a:lstStyle/>
          <a:p>
            <a:r>
              <a:rPr lang="en-US" dirty="0" smtClean="0"/>
              <a:t>Message Received</a:t>
            </a:r>
            <a:endParaRPr lang="en-US" dirty="0"/>
          </a:p>
        </p:txBody>
      </p:sp>
      <p:sp>
        <p:nvSpPr>
          <p:cNvPr id="25" name="TextBox 24"/>
          <p:cNvSpPr txBox="1"/>
          <p:nvPr/>
        </p:nvSpPr>
        <p:spPr>
          <a:xfrm>
            <a:off x="6636433" y="1699736"/>
            <a:ext cx="1394934" cy="369332"/>
          </a:xfrm>
          <a:prstGeom prst="rect">
            <a:avLst/>
          </a:prstGeom>
          <a:noFill/>
        </p:spPr>
        <p:txBody>
          <a:bodyPr wrap="none" rtlCol="0">
            <a:spAutoFit/>
          </a:bodyPr>
          <a:lstStyle/>
          <a:p>
            <a:r>
              <a:rPr lang="en-US" dirty="0" smtClean="0"/>
              <a:t>Votes to Halt</a:t>
            </a:r>
            <a:endParaRPr lang="en-US" dirty="0"/>
          </a:p>
        </p:txBody>
      </p:sp>
      <p:sp>
        <p:nvSpPr>
          <p:cNvPr id="26" name="TextBox 25"/>
          <p:cNvSpPr txBox="1"/>
          <p:nvPr/>
        </p:nvSpPr>
        <p:spPr>
          <a:xfrm>
            <a:off x="5310246" y="4964668"/>
            <a:ext cx="3728649" cy="369332"/>
          </a:xfrm>
          <a:prstGeom prst="rect">
            <a:avLst/>
          </a:prstGeom>
          <a:noFill/>
        </p:spPr>
        <p:txBody>
          <a:bodyPr wrap="none" rtlCol="0">
            <a:spAutoFit/>
          </a:bodyPr>
          <a:lstStyle/>
          <a:p>
            <a:r>
              <a:rPr lang="en-US" b="1" dirty="0" smtClean="0">
                <a:solidFill>
                  <a:schemeClr val="accent2">
                    <a:lumMod val="75000"/>
                  </a:schemeClr>
                </a:solidFill>
              </a:rPr>
              <a:t>State Machine for a Vertex in PREGEL</a:t>
            </a:r>
            <a:endParaRPr lang="en-US" b="1" dirty="0">
              <a:solidFill>
                <a:schemeClr val="accent2">
                  <a:lumMod val="75000"/>
                </a:schemeClr>
              </a:solidFill>
            </a:endParaRPr>
          </a:p>
        </p:txBody>
      </p:sp>
      <p:pic>
        <p:nvPicPr>
          <p:cNvPr id="27" name="Picture 2"/>
          <p:cNvPicPr>
            <a:picLocks noChangeAspect="1" noChangeArrowheads="1"/>
          </p:cNvPicPr>
          <p:nvPr/>
        </p:nvPicPr>
        <p:blipFill>
          <a:blip r:embed="rId5" cstate="print"/>
          <a:srcRect/>
          <a:stretch>
            <a:fillRect/>
          </a:stretch>
        </p:blipFill>
        <p:spPr bwMode="auto">
          <a:xfrm>
            <a:off x="235885" y="1905000"/>
            <a:ext cx="3312368" cy="940949"/>
          </a:xfrm>
          <a:prstGeom prst="rect">
            <a:avLst/>
          </a:prstGeom>
          <a:noFill/>
          <a:ln w="9525">
            <a:noFill/>
            <a:miter lim="800000"/>
            <a:headEnd/>
            <a:tailEnd/>
          </a:ln>
        </p:spPr>
      </p:pic>
      <p:pic>
        <p:nvPicPr>
          <p:cNvPr id="28" name="Picture 2"/>
          <p:cNvPicPr>
            <a:picLocks noChangeAspect="1" noChangeArrowheads="1"/>
          </p:cNvPicPr>
          <p:nvPr/>
        </p:nvPicPr>
        <p:blipFill>
          <a:blip r:embed="rId5" cstate="print"/>
          <a:srcRect/>
          <a:stretch>
            <a:fillRect/>
          </a:stretch>
        </p:blipFill>
        <p:spPr bwMode="auto">
          <a:xfrm>
            <a:off x="312085" y="3021451"/>
            <a:ext cx="3312368" cy="940949"/>
          </a:xfrm>
          <a:prstGeom prst="rect">
            <a:avLst/>
          </a:prstGeom>
          <a:noFill/>
          <a:ln w="9525">
            <a:noFill/>
            <a:miter lim="800000"/>
            <a:headEnd/>
            <a:tailEnd/>
          </a:ln>
        </p:spPr>
      </p:pic>
      <p:pic>
        <p:nvPicPr>
          <p:cNvPr id="29" name="Picture 2"/>
          <p:cNvPicPr>
            <a:picLocks noChangeAspect="1" noChangeArrowheads="1"/>
          </p:cNvPicPr>
          <p:nvPr/>
        </p:nvPicPr>
        <p:blipFill>
          <a:blip r:embed="rId5" cstate="print"/>
          <a:srcRect/>
          <a:stretch>
            <a:fillRect/>
          </a:stretch>
        </p:blipFill>
        <p:spPr bwMode="auto">
          <a:xfrm>
            <a:off x="388285" y="4114800"/>
            <a:ext cx="3312368" cy="940949"/>
          </a:xfrm>
          <a:prstGeom prst="rect">
            <a:avLst/>
          </a:prstGeom>
          <a:noFill/>
          <a:ln w="9525">
            <a:noFill/>
            <a:miter lim="800000"/>
            <a:headEnd/>
            <a:tailEnd/>
          </a:ln>
        </p:spPr>
      </p:pic>
      <p:sp>
        <p:nvSpPr>
          <p:cNvPr id="30" name="직사각형 13"/>
          <p:cNvSpPr/>
          <p:nvPr/>
        </p:nvSpPr>
        <p:spPr>
          <a:xfrm>
            <a:off x="1455085" y="762000"/>
            <a:ext cx="851515" cy="461665"/>
          </a:xfrm>
          <a:prstGeom prst="rect">
            <a:avLst/>
          </a:prstGeom>
        </p:spPr>
        <p:txBody>
          <a:bodyPr wrap="none">
            <a:spAutoFit/>
          </a:bodyPr>
          <a:lstStyle/>
          <a:p>
            <a:r>
              <a:rPr lang="en-US" altLang="ko-KR" sz="2400" dirty="0" smtClean="0">
                <a:solidFill>
                  <a:prstClr val="black"/>
                </a:solidFill>
                <a:latin typeface="Corbel" pitchFamily="34" charset="0"/>
              </a:rPr>
              <a:t>Input</a:t>
            </a:r>
            <a:endParaRPr lang="ko-KR" altLang="en-US" dirty="0"/>
          </a:p>
        </p:txBody>
      </p:sp>
      <p:sp>
        <p:nvSpPr>
          <p:cNvPr id="31" name="직사각형 14"/>
          <p:cNvSpPr/>
          <p:nvPr/>
        </p:nvSpPr>
        <p:spPr>
          <a:xfrm>
            <a:off x="1340895" y="5791200"/>
            <a:ext cx="1104790" cy="461665"/>
          </a:xfrm>
          <a:prstGeom prst="rect">
            <a:avLst/>
          </a:prstGeom>
        </p:spPr>
        <p:txBody>
          <a:bodyPr wrap="none">
            <a:spAutoFit/>
          </a:bodyPr>
          <a:lstStyle/>
          <a:p>
            <a:r>
              <a:rPr lang="en-US" altLang="ko-KR" sz="2400" dirty="0" smtClean="0">
                <a:solidFill>
                  <a:prstClr val="black"/>
                </a:solidFill>
                <a:latin typeface="Corbel" pitchFamily="34" charset="0"/>
              </a:rPr>
              <a:t>Output</a:t>
            </a:r>
            <a:endParaRPr lang="ko-KR" altLang="en-US" dirty="0"/>
          </a:p>
        </p:txBody>
      </p:sp>
      <p:sp>
        <p:nvSpPr>
          <p:cNvPr id="32" name="아래쪽 화살표 19"/>
          <p:cNvSpPr/>
          <p:nvPr/>
        </p:nvSpPr>
        <p:spPr>
          <a:xfrm>
            <a:off x="1639560" y="1319221"/>
            <a:ext cx="432048" cy="43204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33" name="아래쪽 화살표 20"/>
          <p:cNvSpPr/>
          <p:nvPr/>
        </p:nvSpPr>
        <p:spPr>
          <a:xfrm>
            <a:off x="1671459" y="5257800"/>
            <a:ext cx="432048" cy="43204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34" name="TextBox 33"/>
          <p:cNvSpPr txBox="1"/>
          <p:nvPr/>
        </p:nvSpPr>
        <p:spPr>
          <a:xfrm>
            <a:off x="3588685" y="1828800"/>
            <a:ext cx="1275093" cy="338554"/>
          </a:xfrm>
          <a:prstGeom prst="rect">
            <a:avLst/>
          </a:prstGeom>
          <a:noFill/>
        </p:spPr>
        <p:txBody>
          <a:bodyPr wrap="none" rtlCol="0">
            <a:spAutoFit/>
          </a:bodyPr>
          <a:lstStyle/>
          <a:p>
            <a:r>
              <a:rPr lang="en-US" sz="1600" dirty="0" smtClean="0"/>
              <a:t>Computation</a:t>
            </a:r>
            <a:endParaRPr lang="en-US" sz="1600" dirty="0"/>
          </a:p>
        </p:txBody>
      </p:sp>
      <p:sp>
        <p:nvSpPr>
          <p:cNvPr id="35" name="TextBox 34"/>
          <p:cNvSpPr txBox="1"/>
          <p:nvPr/>
        </p:nvSpPr>
        <p:spPr>
          <a:xfrm>
            <a:off x="3515863" y="2209800"/>
            <a:ext cx="1503489" cy="338554"/>
          </a:xfrm>
          <a:prstGeom prst="rect">
            <a:avLst/>
          </a:prstGeom>
          <a:noFill/>
        </p:spPr>
        <p:txBody>
          <a:bodyPr wrap="none" rtlCol="0">
            <a:spAutoFit/>
          </a:bodyPr>
          <a:lstStyle/>
          <a:p>
            <a:r>
              <a:rPr lang="en-US" sz="1600" dirty="0" smtClean="0"/>
              <a:t>Communication</a:t>
            </a:r>
            <a:endParaRPr lang="en-US" sz="1600" dirty="0"/>
          </a:p>
        </p:txBody>
      </p:sp>
      <p:sp>
        <p:nvSpPr>
          <p:cNvPr id="36" name="TextBox 35"/>
          <p:cNvSpPr txBox="1"/>
          <p:nvPr/>
        </p:nvSpPr>
        <p:spPr>
          <a:xfrm>
            <a:off x="3520389" y="2554069"/>
            <a:ext cx="1508811" cy="584775"/>
          </a:xfrm>
          <a:prstGeom prst="rect">
            <a:avLst/>
          </a:prstGeom>
          <a:noFill/>
        </p:spPr>
        <p:txBody>
          <a:bodyPr wrap="none" rtlCol="0">
            <a:spAutoFit/>
          </a:bodyPr>
          <a:lstStyle/>
          <a:p>
            <a:pPr algn="ctr"/>
            <a:r>
              <a:rPr lang="en-US" sz="1600" dirty="0" err="1" smtClean="0"/>
              <a:t>Superstep</a:t>
            </a:r>
            <a:endParaRPr lang="en-US" sz="1600" dirty="0" smtClean="0"/>
          </a:p>
          <a:p>
            <a:pPr algn="ctr"/>
            <a:r>
              <a:rPr lang="en-US" sz="1600" dirty="0" smtClean="0"/>
              <a:t>Synchronization</a:t>
            </a:r>
            <a:endParaRPr lang="en-US" sz="1600" dirty="0"/>
          </a:p>
        </p:txBody>
      </p:sp>
      <p:sp>
        <p:nvSpPr>
          <p:cNvPr id="41" name="TextBox 40"/>
          <p:cNvSpPr txBox="1"/>
          <p:nvPr/>
        </p:nvSpPr>
        <p:spPr>
          <a:xfrm>
            <a:off x="753203" y="6336268"/>
            <a:ext cx="2882777" cy="369332"/>
          </a:xfrm>
          <a:prstGeom prst="rect">
            <a:avLst/>
          </a:prstGeom>
          <a:noFill/>
        </p:spPr>
        <p:txBody>
          <a:bodyPr wrap="none" rtlCol="0">
            <a:spAutoFit/>
          </a:bodyPr>
          <a:lstStyle/>
          <a:p>
            <a:r>
              <a:rPr lang="en-US" b="1" dirty="0" smtClean="0">
                <a:solidFill>
                  <a:schemeClr val="accent2">
                    <a:lumMod val="75000"/>
                  </a:schemeClr>
                </a:solidFill>
              </a:rPr>
              <a:t>PREGEL Computation Model</a:t>
            </a:r>
            <a:endParaRPr lang="en-US" b="1" dirty="0">
              <a:solidFill>
                <a:schemeClr val="accent2">
                  <a:lumMod val="75000"/>
                </a:schemeClr>
              </a:solidFill>
            </a:endParaRPr>
          </a:p>
        </p:txBody>
      </p:sp>
      <p:sp>
        <p:nvSpPr>
          <p:cNvPr id="37"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33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152400"/>
            <a:ext cx="6629400" cy="685800"/>
          </a:xfrm>
        </p:spPr>
        <p:txBody>
          <a:bodyPr>
            <a:noAutofit/>
          </a:bodyPr>
          <a:lstStyle/>
          <a:p>
            <a:pPr algn="l"/>
            <a:r>
              <a:rPr lang="en-US" sz="4200" b="1" dirty="0" smtClean="0"/>
              <a:t>PREGEL System Architecture</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457200" y="1143000"/>
            <a:ext cx="83820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latin typeface="+mj-lt"/>
              </a:rPr>
              <a:t>Master-Slave architecture</a:t>
            </a:r>
            <a:endParaRPr lang="en-US" altLang="zh-CN" sz="2400" b="1" dirty="0" smtClean="0">
              <a:solidFill>
                <a:schemeClr val="tx1">
                  <a:lumMod val="95000"/>
                  <a:lumOff val="5000"/>
                </a:schemeClr>
              </a:solidFill>
              <a:latin typeface="Calibri" pitchFamily="34" charset="0"/>
            </a:endParaRPr>
          </a:p>
        </p:txBody>
      </p:sp>
      <p:pic>
        <p:nvPicPr>
          <p:cNvPr id="11" name="Content Placeholder 9" descr="P4.jpg"/>
          <p:cNvPicPr>
            <a:picLocks noChangeAspect="1"/>
          </p:cNvPicPr>
          <p:nvPr/>
        </p:nvPicPr>
        <p:blipFill>
          <a:blip r:embed="rId6" cstate="print"/>
          <a:stretch>
            <a:fillRect/>
          </a:stretch>
        </p:blipFill>
        <p:spPr>
          <a:xfrm>
            <a:off x="838200" y="1600200"/>
            <a:ext cx="7678956" cy="4676796"/>
          </a:xfrm>
          <a:prstGeom prst="rect">
            <a:avLst/>
          </a:prstGeom>
        </p:spPr>
      </p:pic>
      <p:sp>
        <p:nvSpPr>
          <p:cNvPr id="13" name="TextBox 12"/>
          <p:cNvSpPr txBox="1"/>
          <p:nvPr/>
        </p:nvSpPr>
        <p:spPr>
          <a:xfrm>
            <a:off x="152400" y="6412468"/>
            <a:ext cx="4876800" cy="369332"/>
          </a:xfrm>
          <a:prstGeom prst="rect">
            <a:avLst/>
          </a:prstGeom>
          <a:noFill/>
        </p:spPr>
        <p:txBody>
          <a:bodyPr wrap="square" rtlCol="0">
            <a:spAutoFit/>
          </a:bodyPr>
          <a:lstStyle/>
          <a:p>
            <a:r>
              <a:rPr lang="en-US" b="1" dirty="0" smtClean="0"/>
              <a:t>Acknowledgement: G. </a:t>
            </a:r>
            <a:r>
              <a:rPr lang="en-US" b="1" dirty="0" err="1" smtClean="0"/>
              <a:t>Malewicz</a:t>
            </a:r>
            <a:r>
              <a:rPr lang="en-US" b="1" dirty="0" smtClean="0"/>
              <a:t>, Google </a:t>
            </a:r>
            <a:endParaRPr lang="en-US" b="1" dirty="0"/>
          </a:p>
        </p:txBody>
      </p:sp>
      <p:sp>
        <p:nvSpPr>
          <p:cNvPr id="1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34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800" b="1" dirty="0" smtClean="0"/>
              <a:t>Page Rank with PREGEL</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11" name="Content Placeholder 5"/>
          <p:cNvSpPr txBox="1">
            <a:spLocks/>
          </p:cNvSpPr>
          <p:nvPr/>
        </p:nvSpPr>
        <p:spPr>
          <a:xfrm>
            <a:off x="228600" y="914400"/>
            <a:ext cx="8915400" cy="4953744"/>
          </a:xfrm>
          <a:prstGeom prst="rect">
            <a:avLst/>
          </a:prstGeom>
        </p:spPr>
        <p:txBody>
          <a:bodyPr>
            <a:noAutofit/>
          </a:bodyPr>
          <a:lstStyle/>
          <a:p>
            <a:pPr marL="180000" marR="0" lvl="0" indent="-342900" algn="l" defTabSz="914400" rtl="0" eaLnBrk="1" fontAlgn="auto" latinLnBrk="0" hangingPunct="1">
              <a:lnSpc>
                <a:spcPct val="100000"/>
              </a:lnSpc>
              <a:spcBef>
                <a:spcPct val="20000"/>
              </a:spcBef>
              <a:spcAft>
                <a:spcPts val="0"/>
              </a:spcAft>
              <a:buClrTx/>
              <a:buSzTx/>
              <a:tabLst/>
              <a:defRPr/>
            </a:pPr>
            <a:r>
              <a:rPr kumimoji="0" lang="en-IN" sz="2000" b="1" i="0" u="none" strike="noStrike" kern="1200" cap="none" spc="0" normalizeH="0" baseline="0" noProof="0" dirty="0" err="1" smtClean="0">
                <a:ln>
                  <a:noFill/>
                </a:ln>
                <a:solidFill>
                  <a:srgbClr val="000000"/>
                </a:solidFill>
                <a:effectLst/>
                <a:uLnTx/>
                <a:uFillTx/>
                <a:latin typeface="+mj-lt"/>
                <a:ea typeface="+mn-ea"/>
                <a:cs typeface="+mn-cs"/>
              </a:rPr>
              <a:t>Superstep</a:t>
            </a:r>
            <a:r>
              <a:rPr kumimoji="0" lang="en-IN" sz="2000" b="1" i="0" u="none" strike="noStrike" kern="1200" cap="none" spc="0" normalizeH="0" baseline="0" noProof="0" dirty="0" smtClean="0">
                <a:ln>
                  <a:noFill/>
                </a:ln>
                <a:solidFill>
                  <a:srgbClr val="000000"/>
                </a:solidFill>
                <a:effectLst/>
                <a:uLnTx/>
                <a:uFillTx/>
                <a:latin typeface="+mj-lt"/>
                <a:ea typeface="+mn-ea"/>
                <a:cs typeface="+mn-cs"/>
              </a:rPr>
              <a:t> 0:</a:t>
            </a:r>
            <a:r>
              <a:rPr kumimoji="0" lang="en-IN" sz="2000" b="0" i="0" u="none" strike="noStrike" kern="1200" cap="none" spc="0" normalizeH="0" baseline="0" noProof="0" dirty="0" smtClean="0">
                <a:ln>
                  <a:noFill/>
                </a:ln>
                <a:solidFill>
                  <a:srgbClr val="000000"/>
                </a:solidFill>
                <a:effectLst/>
                <a:uLnTx/>
                <a:uFillTx/>
                <a:latin typeface="+mj-lt"/>
                <a:ea typeface="+mn-ea"/>
                <a:cs typeface="+mn-cs"/>
              </a:rPr>
              <a:t> PR</a:t>
            </a:r>
            <a:r>
              <a:rPr kumimoji="0" lang="en-IN" sz="2000" b="0" i="0" u="none" strike="noStrike" kern="1200" cap="none" spc="0" normalizeH="0" noProof="0" dirty="0" smtClean="0">
                <a:ln>
                  <a:noFill/>
                </a:ln>
                <a:solidFill>
                  <a:srgbClr val="000000"/>
                </a:solidFill>
                <a:effectLst/>
                <a:uLnTx/>
                <a:uFillTx/>
                <a:latin typeface="+mj-lt"/>
                <a:ea typeface="+mn-ea"/>
                <a:cs typeface="+mn-cs"/>
              </a:rPr>
              <a:t> </a:t>
            </a:r>
            <a:r>
              <a:rPr lang="en-IN" sz="2000" dirty="0" smtClean="0">
                <a:solidFill>
                  <a:srgbClr val="000000"/>
                </a:solidFill>
                <a:latin typeface="+mj-lt"/>
              </a:rPr>
              <a:t>v</a:t>
            </a:r>
            <a:r>
              <a:rPr kumimoji="0" lang="en-IN" sz="2000" b="0" i="0" u="none" strike="noStrike" kern="1200" cap="none" spc="0" normalizeH="0" baseline="0" noProof="0" dirty="0" err="1" smtClean="0">
                <a:ln>
                  <a:noFill/>
                </a:ln>
                <a:solidFill>
                  <a:srgbClr val="000000"/>
                </a:solidFill>
                <a:effectLst/>
                <a:uLnTx/>
                <a:uFillTx/>
                <a:latin typeface="+mj-lt"/>
                <a:ea typeface="+mn-ea"/>
                <a:cs typeface="+mn-cs"/>
              </a:rPr>
              <a:t>alue</a:t>
            </a:r>
            <a:r>
              <a:rPr kumimoji="0" lang="en-IN" sz="2000" b="0" i="0" u="none" strike="noStrike" kern="1200" cap="none" spc="0" normalizeH="0" baseline="0" noProof="0" dirty="0" smtClean="0">
                <a:ln>
                  <a:noFill/>
                </a:ln>
                <a:solidFill>
                  <a:srgbClr val="000000"/>
                </a:solidFill>
                <a:effectLst/>
                <a:uLnTx/>
                <a:uFillTx/>
                <a:latin typeface="+mj-lt"/>
                <a:ea typeface="+mn-ea"/>
                <a:cs typeface="+mn-cs"/>
              </a:rPr>
              <a:t> of each vertex </a:t>
            </a:r>
            <a:r>
              <a:rPr kumimoji="0" lang="en-IN" sz="2000" b="1" i="0" u="none" strike="noStrike" kern="1200" cap="none" spc="0" normalizeH="0" baseline="0" noProof="0" dirty="0" smtClean="0">
                <a:ln>
                  <a:noFill/>
                </a:ln>
                <a:solidFill>
                  <a:srgbClr val="000000"/>
                </a:solidFill>
                <a:effectLst/>
                <a:uLnTx/>
                <a:uFillTx/>
                <a:latin typeface="+mj-lt"/>
                <a:ea typeface="+mn-ea"/>
                <a:cs typeface="+mn-cs"/>
              </a:rPr>
              <a:t>1/</a:t>
            </a:r>
            <a:r>
              <a:rPr kumimoji="0" lang="en-IN" sz="2000" b="1" i="0" u="none" strike="noStrike" kern="1200" cap="none" spc="0" normalizeH="0" baseline="0" noProof="0" dirty="0" err="1" smtClean="0">
                <a:ln>
                  <a:noFill/>
                </a:ln>
                <a:solidFill>
                  <a:srgbClr val="000000"/>
                </a:solidFill>
                <a:effectLst/>
                <a:uLnTx/>
                <a:uFillTx/>
                <a:latin typeface="+mj-lt"/>
                <a:ea typeface="+mn-ea"/>
                <a:cs typeface="+mn-cs"/>
              </a:rPr>
              <a:t>NumVertices</a:t>
            </a:r>
            <a:r>
              <a:rPr kumimoji="0" lang="en-IN" sz="2000" b="1" i="0" u="none" strike="noStrike" kern="1200" cap="none" spc="0" normalizeH="0" baseline="0" noProof="0" dirty="0" smtClean="0">
                <a:ln>
                  <a:noFill/>
                </a:ln>
                <a:solidFill>
                  <a:srgbClr val="000000"/>
                </a:solidFill>
                <a:effectLst/>
                <a:uLnTx/>
                <a:uFillTx/>
                <a:latin typeface="+mj-lt"/>
                <a:ea typeface="+mn-ea"/>
                <a:cs typeface="+mn-cs"/>
              </a:rPr>
              <a:t>()</a:t>
            </a:r>
          </a:p>
          <a:p>
            <a:pPr marL="1800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j-lt"/>
              <a:ea typeface="+mn-ea"/>
              <a:cs typeface="Consolas" pitchFamily="49" charset="0"/>
            </a:endParaRPr>
          </a:p>
          <a:p>
            <a:r>
              <a:rPr lang="en-US" sz="2000" b="1" dirty="0" smtClean="0">
                <a:solidFill>
                  <a:srgbClr val="000000"/>
                </a:solidFill>
                <a:latin typeface="+mj-lt"/>
              </a:rPr>
              <a:t>Class </a:t>
            </a:r>
            <a:r>
              <a:rPr lang="en-US" sz="2000" b="1" dirty="0" err="1" smtClean="0">
                <a:solidFill>
                  <a:srgbClr val="000000"/>
                </a:solidFill>
                <a:latin typeface="+mj-lt"/>
              </a:rPr>
              <a:t>PageRankVertex</a:t>
            </a:r>
            <a:r>
              <a:rPr lang="en-US" sz="2000" b="1" dirty="0" smtClean="0">
                <a:solidFill>
                  <a:srgbClr val="000000"/>
                </a:solidFill>
                <a:latin typeface="+mj-lt"/>
              </a:rPr>
              <a:t>  { </a:t>
            </a:r>
          </a:p>
          <a:p>
            <a:r>
              <a:rPr lang="en-US" sz="2000" b="1" dirty="0" smtClean="0">
                <a:solidFill>
                  <a:srgbClr val="000000"/>
                </a:solidFill>
                <a:latin typeface="+mj-lt"/>
              </a:rPr>
              <a:t>public: </a:t>
            </a:r>
          </a:p>
          <a:p>
            <a:r>
              <a:rPr lang="en-US" sz="2000" b="1" dirty="0" smtClean="0">
                <a:solidFill>
                  <a:srgbClr val="000000"/>
                </a:solidFill>
                <a:latin typeface="+mj-lt"/>
              </a:rPr>
              <a:t>virtual void Compute(</a:t>
            </a:r>
            <a:r>
              <a:rPr lang="en-US" sz="2000" b="1" dirty="0" err="1" smtClean="0">
                <a:solidFill>
                  <a:srgbClr val="000000"/>
                </a:solidFill>
                <a:latin typeface="+mj-lt"/>
              </a:rPr>
              <a:t>MessageIterator</a:t>
            </a:r>
            <a:r>
              <a:rPr lang="en-US" sz="2000" b="1" dirty="0" smtClean="0">
                <a:solidFill>
                  <a:srgbClr val="000000"/>
                </a:solidFill>
                <a:latin typeface="+mj-lt"/>
              </a:rPr>
              <a:t>* </a:t>
            </a:r>
            <a:r>
              <a:rPr lang="en-US" sz="2000" b="1" dirty="0" err="1" smtClean="0">
                <a:solidFill>
                  <a:srgbClr val="000000"/>
                </a:solidFill>
                <a:latin typeface="+mj-lt"/>
              </a:rPr>
              <a:t>msgs</a:t>
            </a:r>
            <a:r>
              <a:rPr lang="en-US" sz="2000" b="1" dirty="0" smtClean="0">
                <a:solidFill>
                  <a:srgbClr val="000000"/>
                </a:solidFill>
                <a:latin typeface="+mj-lt"/>
              </a:rPr>
              <a:t>) { </a:t>
            </a:r>
          </a:p>
          <a:p>
            <a:r>
              <a:rPr lang="en-US" sz="2000" dirty="0" smtClean="0">
                <a:solidFill>
                  <a:srgbClr val="000000"/>
                </a:solidFill>
                <a:latin typeface="+mj-lt"/>
              </a:rPr>
              <a:t>     if (</a:t>
            </a:r>
            <a:r>
              <a:rPr lang="en-US" sz="2000" dirty="0" err="1" smtClean="0">
                <a:solidFill>
                  <a:srgbClr val="000000"/>
                </a:solidFill>
                <a:latin typeface="+mj-lt"/>
              </a:rPr>
              <a:t>superstep</a:t>
            </a:r>
            <a:r>
              <a:rPr lang="en-US" sz="2000" dirty="0" smtClean="0">
                <a:solidFill>
                  <a:srgbClr val="000000"/>
                </a:solidFill>
                <a:latin typeface="+mj-lt"/>
              </a:rPr>
              <a:t> () &gt;= 1) {</a:t>
            </a:r>
          </a:p>
          <a:p>
            <a:r>
              <a:rPr lang="en-US" sz="2000" dirty="0" smtClean="0">
                <a:solidFill>
                  <a:srgbClr val="000000"/>
                </a:solidFill>
                <a:latin typeface="+mj-lt"/>
              </a:rPr>
              <a:t>           double sum = 0;</a:t>
            </a:r>
          </a:p>
          <a:p>
            <a:r>
              <a:rPr lang="en-US" sz="2000" dirty="0" smtClean="0">
                <a:solidFill>
                  <a:srgbClr val="000000"/>
                </a:solidFill>
                <a:latin typeface="+mj-lt"/>
              </a:rPr>
              <a:t>            for ( ;  !</a:t>
            </a:r>
            <a:r>
              <a:rPr lang="en-US" sz="2000" dirty="0" err="1" smtClean="0">
                <a:solidFill>
                  <a:srgbClr val="000000"/>
                </a:solidFill>
                <a:latin typeface="+mj-lt"/>
              </a:rPr>
              <a:t>msgs</a:t>
            </a:r>
            <a:r>
              <a:rPr lang="en-US" sz="2000" dirty="0" smtClean="0">
                <a:solidFill>
                  <a:srgbClr val="000000"/>
                </a:solidFill>
                <a:latin typeface="+mj-lt"/>
              </a:rPr>
              <a:t> -&gt; Done();  </a:t>
            </a:r>
            <a:r>
              <a:rPr lang="en-US" sz="2000" dirty="0" err="1" smtClean="0">
                <a:solidFill>
                  <a:srgbClr val="000000"/>
                </a:solidFill>
                <a:latin typeface="+mj-lt"/>
              </a:rPr>
              <a:t>msgs</a:t>
            </a:r>
            <a:r>
              <a:rPr lang="en-US" sz="2000" dirty="0" smtClean="0">
                <a:solidFill>
                  <a:srgbClr val="000000"/>
                </a:solidFill>
                <a:latin typeface="+mj-lt"/>
              </a:rPr>
              <a:t>-&gt;Next() ) </a:t>
            </a:r>
          </a:p>
          <a:p>
            <a:r>
              <a:rPr lang="en-US" sz="2000" dirty="0" smtClean="0">
                <a:solidFill>
                  <a:srgbClr val="000000"/>
                </a:solidFill>
                <a:latin typeface="+mj-lt"/>
              </a:rPr>
              <a:t>                  sum += </a:t>
            </a:r>
            <a:r>
              <a:rPr lang="en-US" sz="2000" dirty="0" err="1" smtClean="0">
                <a:solidFill>
                  <a:srgbClr val="000000"/>
                </a:solidFill>
                <a:latin typeface="+mj-lt"/>
              </a:rPr>
              <a:t>msgs</a:t>
            </a:r>
            <a:r>
              <a:rPr lang="en-US" sz="2000" dirty="0" smtClean="0">
                <a:solidFill>
                  <a:srgbClr val="000000"/>
                </a:solidFill>
                <a:latin typeface="+mj-lt"/>
              </a:rPr>
              <a:t> -&gt; Value();</a:t>
            </a:r>
          </a:p>
          <a:p>
            <a:r>
              <a:rPr lang="en-US" sz="2000" dirty="0" smtClean="0">
                <a:solidFill>
                  <a:srgbClr val="000000"/>
                </a:solidFill>
                <a:latin typeface="+mj-lt"/>
              </a:rPr>
              <a:t>             *</a:t>
            </a:r>
            <a:r>
              <a:rPr lang="en-US" sz="2000" dirty="0" err="1" smtClean="0">
                <a:solidFill>
                  <a:srgbClr val="000000"/>
                </a:solidFill>
                <a:latin typeface="+mj-lt"/>
              </a:rPr>
              <a:t>MutableValue</a:t>
            </a:r>
            <a:r>
              <a:rPr lang="en-US" sz="2000" dirty="0" smtClean="0">
                <a:solidFill>
                  <a:srgbClr val="000000"/>
                </a:solidFill>
                <a:latin typeface="+mj-lt"/>
              </a:rPr>
              <a:t> () = 0.15/ </a:t>
            </a:r>
            <a:r>
              <a:rPr lang="en-US" sz="2000" dirty="0" err="1" smtClean="0">
                <a:solidFill>
                  <a:srgbClr val="000000"/>
                </a:solidFill>
                <a:latin typeface="+mj-lt"/>
              </a:rPr>
              <a:t>NumVertices</a:t>
            </a:r>
            <a:r>
              <a:rPr lang="en-US" sz="2000" dirty="0" smtClean="0">
                <a:solidFill>
                  <a:srgbClr val="000000"/>
                </a:solidFill>
                <a:latin typeface="+mj-lt"/>
              </a:rPr>
              <a:t>() + 0.85 * sum;</a:t>
            </a:r>
          </a:p>
          <a:p>
            <a:r>
              <a:rPr lang="en-US" sz="2000" dirty="0" smtClean="0">
                <a:solidFill>
                  <a:srgbClr val="000000"/>
                </a:solidFill>
                <a:latin typeface="+mj-lt"/>
              </a:rPr>
              <a:t>     }</a:t>
            </a:r>
          </a:p>
          <a:p>
            <a:endParaRPr lang="en-US" sz="1000" dirty="0" smtClean="0">
              <a:solidFill>
                <a:srgbClr val="000000"/>
              </a:solidFill>
              <a:latin typeface="+mj-lt"/>
            </a:endParaRPr>
          </a:p>
          <a:p>
            <a:r>
              <a:rPr lang="en-US" sz="2000" dirty="0" smtClean="0">
                <a:solidFill>
                  <a:srgbClr val="000000"/>
                </a:solidFill>
                <a:latin typeface="+mj-lt"/>
              </a:rPr>
              <a:t>     if(</a:t>
            </a:r>
            <a:r>
              <a:rPr lang="en-US" sz="2000" dirty="0" err="1" smtClean="0">
                <a:solidFill>
                  <a:srgbClr val="000000"/>
                </a:solidFill>
                <a:latin typeface="+mj-lt"/>
              </a:rPr>
              <a:t>superstep</a:t>
            </a:r>
            <a:r>
              <a:rPr lang="en-US" sz="2000" dirty="0" smtClean="0">
                <a:solidFill>
                  <a:srgbClr val="000000"/>
                </a:solidFill>
                <a:latin typeface="+mj-lt"/>
              </a:rPr>
              <a:t>() &lt; 30) {</a:t>
            </a:r>
          </a:p>
          <a:p>
            <a:r>
              <a:rPr lang="en-US" sz="2000" dirty="0" smtClean="0">
                <a:solidFill>
                  <a:srgbClr val="000000"/>
                </a:solidFill>
                <a:latin typeface="+mj-lt"/>
              </a:rPr>
              <a:t>              const int64 n = </a:t>
            </a:r>
            <a:r>
              <a:rPr lang="en-US" sz="2000" dirty="0" err="1" smtClean="0">
                <a:solidFill>
                  <a:srgbClr val="000000"/>
                </a:solidFill>
                <a:latin typeface="+mj-lt"/>
              </a:rPr>
              <a:t>GetOutEdgeIterator</a:t>
            </a:r>
            <a:r>
              <a:rPr lang="en-US" sz="2000" dirty="0" smtClean="0">
                <a:solidFill>
                  <a:srgbClr val="000000"/>
                </a:solidFill>
                <a:latin typeface="+mj-lt"/>
              </a:rPr>
              <a:t>().size();</a:t>
            </a:r>
          </a:p>
          <a:p>
            <a:r>
              <a:rPr lang="en-US" sz="2000" dirty="0" smtClean="0">
                <a:solidFill>
                  <a:srgbClr val="000000"/>
                </a:solidFill>
                <a:latin typeface="+mj-lt"/>
              </a:rPr>
              <a:t>               </a:t>
            </a:r>
            <a:r>
              <a:rPr lang="en-US" sz="2000" dirty="0" err="1" smtClean="0">
                <a:solidFill>
                  <a:srgbClr val="000000"/>
                </a:solidFill>
                <a:latin typeface="+mj-lt"/>
              </a:rPr>
              <a:t>SendMessageToAllNeighbors</a:t>
            </a:r>
            <a:r>
              <a:rPr lang="en-US" sz="2000" dirty="0" smtClean="0">
                <a:solidFill>
                  <a:srgbClr val="000000"/>
                </a:solidFill>
                <a:latin typeface="+mj-lt"/>
              </a:rPr>
              <a:t>(</a:t>
            </a:r>
            <a:r>
              <a:rPr lang="en-US" sz="2000" dirty="0" err="1" smtClean="0">
                <a:solidFill>
                  <a:srgbClr val="000000"/>
                </a:solidFill>
                <a:latin typeface="+mj-lt"/>
              </a:rPr>
              <a:t>GetValue</a:t>
            </a:r>
            <a:r>
              <a:rPr lang="en-US" sz="2000" dirty="0" smtClean="0">
                <a:solidFill>
                  <a:srgbClr val="000000"/>
                </a:solidFill>
                <a:latin typeface="+mj-lt"/>
              </a:rPr>
              <a:t>() / n);</a:t>
            </a:r>
          </a:p>
          <a:p>
            <a:r>
              <a:rPr lang="en-US" sz="2000" dirty="0" smtClean="0">
                <a:solidFill>
                  <a:srgbClr val="000000"/>
                </a:solidFill>
                <a:latin typeface="+mj-lt"/>
              </a:rPr>
              <a:t>     }</a:t>
            </a:r>
          </a:p>
          <a:p>
            <a:r>
              <a:rPr lang="en-US" sz="2000" dirty="0" smtClean="0">
                <a:solidFill>
                  <a:srgbClr val="000000"/>
                </a:solidFill>
                <a:latin typeface="+mj-lt"/>
              </a:rPr>
              <a:t>     else {</a:t>
            </a:r>
          </a:p>
          <a:p>
            <a:r>
              <a:rPr lang="en-US" sz="2000" dirty="0" smtClean="0">
                <a:solidFill>
                  <a:srgbClr val="000000"/>
                </a:solidFill>
                <a:latin typeface="+mj-lt"/>
              </a:rPr>
              <a:t>                </a:t>
            </a:r>
            <a:r>
              <a:rPr lang="en-US" sz="2000" dirty="0" err="1" smtClean="0">
                <a:solidFill>
                  <a:srgbClr val="000000"/>
                </a:solidFill>
                <a:latin typeface="+mj-lt"/>
              </a:rPr>
              <a:t>VoteToHalt</a:t>
            </a:r>
            <a:r>
              <a:rPr lang="en-US" sz="2000" dirty="0" smtClean="0">
                <a:solidFill>
                  <a:srgbClr val="000000"/>
                </a:solidFill>
                <a:latin typeface="+mj-lt"/>
              </a:rPr>
              <a:t>();</a:t>
            </a:r>
          </a:p>
          <a:p>
            <a:r>
              <a:rPr lang="en-US" sz="2000" dirty="0" smtClean="0">
                <a:solidFill>
                  <a:srgbClr val="000000"/>
                </a:solidFill>
                <a:latin typeface="+mj-lt"/>
              </a:rPr>
              <a:t>     }</a:t>
            </a:r>
          </a:p>
          <a:p>
            <a:r>
              <a:rPr lang="en-US" sz="2000" dirty="0" smtClean="0">
                <a:solidFill>
                  <a:srgbClr val="000000"/>
                </a:solidFill>
                <a:latin typeface="+mj-lt"/>
              </a:rPr>
              <a:t>} </a:t>
            </a:r>
          </a:p>
        </p:txBody>
      </p:sp>
      <p:sp>
        <p:nvSpPr>
          <p:cNvPr id="12"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35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800" b="1" dirty="0" smtClean="0"/>
              <a:t>Page Rank with PREGEL</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4114800" y="2159391"/>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0.2</a:t>
            </a:r>
            <a:endParaRPr lang="en-US" sz="1500" b="1" dirty="0">
              <a:solidFill>
                <a:schemeClr val="tx1"/>
              </a:solidFill>
            </a:endParaRPr>
          </a:p>
        </p:txBody>
      </p:sp>
      <p:sp>
        <p:nvSpPr>
          <p:cNvPr id="18" name="Freeform 17"/>
          <p:cNvSpPr/>
          <p:nvPr/>
        </p:nvSpPr>
        <p:spPr>
          <a:xfrm>
            <a:off x="32590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32871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45720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49530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51053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51815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46939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37912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1" name="TextBox 30"/>
          <p:cNvSpPr txBox="1"/>
          <p:nvPr/>
        </p:nvSpPr>
        <p:spPr>
          <a:xfrm>
            <a:off x="3581400" y="1905000"/>
            <a:ext cx="431528" cy="323165"/>
          </a:xfrm>
          <a:prstGeom prst="rect">
            <a:avLst/>
          </a:prstGeom>
          <a:noFill/>
        </p:spPr>
        <p:txBody>
          <a:bodyPr wrap="none" rtlCol="0">
            <a:spAutoFit/>
          </a:bodyPr>
          <a:lstStyle/>
          <a:p>
            <a:r>
              <a:rPr lang="en-US" sz="1500" b="1" dirty="0" smtClean="0">
                <a:solidFill>
                  <a:schemeClr val="tx2"/>
                </a:solidFill>
              </a:rPr>
              <a:t>0.1</a:t>
            </a:r>
            <a:endParaRPr lang="en-US" sz="1500" b="1" dirty="0">
              <a:solidFill>
                <a:schemeClr val="tx2"/>
              </a:solidFill>
            </a:endParaRPr>
          </a:p>
        </p:txBody>
      </p:sp>
      <p:sp>
        <p:nvSpPr>
          <p:cNvPr id="32" name="TextBox 31"/>
          <p:cNvSpPr txBox="1"/>
          <p:nvPr/>
        </p:nvSpPr>
        <p:spPr>
          <a:xfrm>
            <a:off x="3333588" y="3897868"/>
            <a:ext cx="431528" cy="323165"/>
          </a:xfrm>
          <a:prstGeom prst="rect">
            <a:avLst/>
          </a:prstGeom>
          <a:noFill/>
        </p:spPr>
        <p:txBody>
          <a:bodyPr wrap="none" rtlCol="0">
            <a:spAutoFit/>
          </a:bodyPr>
          <a:lstStyle/>
          <a:p>
            <a:r>
              <a:rPr lang="en-US" sz="1500" b="1" dirty="0" smtClean="0">
                <a:solidFill>
                  <a:schemeClr val="tx2"/>
                </a:solidFill>
              </a:rPr>
              <a:t>0.1</a:t>
            </a:r>
            <a:endParaRPr lang="en-US" sz="1500" b="1" dirty="0">
              <a:solidFill>
                <a:schemeClr val="tx2"/>
              </a:solidFill>
            </a:endParaRPr>
          </a:p>
        </p:txBody>
      </p:sp>
      <p:sp>
        <p:nvSpPr>
          <p:cNvPr id="33" name="TextBox 32"/>
          <p:cNvSpPr txBox="1"/>
          <p:nvPr/>
        </p:nvSpPr>
        <p:spPr>
          <a:xfrm>
            <a:off x="4648200" y="2983468"/>
            <a:ext cx="431528" cy="323165"/>
          </a:xfrm>
          <a:prstGeom prst="rect">
            <a:avLst/>
          </a:prstGeom>
          <a:noFill/>
        </p:spPr>
        <p:txBody>
          <a:bodyPr wrap="none" rtlCol="0">
            <a:spAutoFit/>
          </a:bodyPr>
          <a:lstStyle/>
          <a:p>
            <a:r>
              <a:rPr lang="en-US" sz="1500" b="1" dirty="0" smtClean="0">
                <a:solidFill>
                  <a:schemeClr val="tx2"/>
                </a:solidFill>
              </a:rPr>
              <a:t>0.2</a:t>
            </a:r>
            <a:endParaRPr lang="en-US" sz="1500" b="1" dirty="0">
              <a:solidFill>
                <a:schemeClr val="tx2"/>
              </a:solidFill>
            </a:endParaRPr>
          </a:p>
        </p:txBody>
      </p:sp>
      <p:sp>
        <p:nvSpPr>
          <p:cNvPr id="34" name="TextBox 33"/>
          <p:cNvSpPr txBox="1"/>
          <p:nvPr/>
        </p:nvSpPr>
        <p:spPr>
          <a:xfrm>
            <a:off x="5638800" y="2145268"/>
            <a:ext cx="627095" cy="323165"/>
          </a:xfrm>
          <a:prstGeom prst="rect">
            <a:avLst/>
          </a:prstGeom>
          <a:noFill/>
        </p:spPr>
        <p:txBody>
          <a:bodyPr wrap="none" rtlCol="0">
            <a:spAutoFit/>
          </a:bodyPr>
          <a:lstStyle/>
          <a:p>
            <a:r>
              <a:rPr lang="en-US" sz="1500" b="1" dirty="0" smtClean="0">
                <a:solidFill>
                  <a:schemeClr val="tx2"/>
                </a:solidFill>
              </a:rPr>
              <a:t>0.067</a:t>
            </a:r>
            <a:endParaRPr lang="en-US" sz="1500" b="1" dirty="0">
              <a:solidFill>
                <a:schemeClr val="tx2"/>
              </a:solidFill>
            </a:endParaRPr>
          </a:p>
        </p:txBody>
      </p:sp>
      <p:sp>
        <p:nvSpPr>
          <p:cNvPr id="35" name="TextBox 34"/>
          <p:cNvSpPr txBox="1"/>
          <p:nvPr/>
        </p:nvSpPr>
        <p:spPr>
          <a:xfrm>
            <a:off x="5257800" y="3974068"/>
            <a:ext cx="627095" cy="323165"/>
          </a:xfrm>
          <a:prstGeom prst="rect">
            <a:avLst/>
          </a:prstGeom>
          <a:noFill/>
        </p:spPr>
        <p:txBody>
          <a:bodyPr wrap="none" rtlCol="0">
            <a:spAutoFit/>
          </a:bodyPr>
          <a:lstStyle/>
          <a:p>
            <a:r>
              <a:rPr lang="en-US" sz="1500" b="1" dirty="0" smtClean="0">
                <a:solidFill>
                  <a:schemeClr val="tx2"/>
                </a:solidFill>
              </a:rPr>
              <a:t>0.067</a:t>
            </a:r>
            <a:endParaRPr lang="en-US" sz="1500" b="1" dirty="0">
              <a:solidFill>
                <a:schemeClr val="tx2"/>
              </a:solidFill>
            </a:endParaRPr>
          </a:p>
        </p:txBody>
      </p:sp>
      <p:sp>
        <p:nvSpPr>
          <p:cNvPr id="36" name="TextBox 35"/>
          <p:cNvSpPr txBox="1"/>
          <p:nvPr/>
        </p:nvSpPr>
        <p:spPr>
          <a:xfrm>
            <a:off x="6071349" y="4724400"/>
            <a:ext cx="627095" cy="323165"/>
          </a:xfrm>
          <a:prstGeom prst="rect">
            <a:avLst/>
          </a:prstGeom>
          <a:noFill/>
        </p:spPr>
        <p:txBody>
          <a:bodyPr wrap="none" rtlCol="0">
            <a:spAutoFit/>
          </a:bodyPr>
          <a:lstStyle/>
          <a:p>
            <a:r>
              <a:rPr lang="en-US" sz="1500" b="1" dirty="0" smtClean="0">
                <a:solidFill>
                  <a:schemeClr val="tx2"/>
                </a:solidFill>
              </a:rPr>
              <a:t>0.067</a:t>
            </a:r>
            <a:endParaRPr lang="en-US" sz="1500" b="1" dirty="0">
              <a:solidFill>
                <a:schemeClr val="tx2"/>
              </a:solidFill>
            </a:endParaRPr>
          </a:p>
        </p:txBody>
      </p:sp>
      <p:sp>
        <p:nvSpPr>
          <p:cNvPr id="37" name="TextBox 36"/>
          <p:cNvSpPr txBox="1"/>
          <p:nvPr/>
        </p:nvSpPr>
        <p:spPr>
          <a:xfrm>
            <a:off x="4191000" y="4325035"/>
            <a:ext cx="431528" cy="323165"/>
          </a:xfrm>
          <a:prstGeom prst="rect">
            <a:avLst/>
          </a:prstGeom>
          <a:noFill/>
        </p:spPr>
        <p:txBody>
          <a:bodyPr wrap="none" rtlCol="0">
            <a:spAutoFit/>
          </a:bodyPr>
          <a:lstStyle/>
          <a:p>
            <a:r>
              <a:rPr lang="en-US" sz="1500" b="1" dirty="0" smtClean="0">
                <a:solidFill>
                  <a:schemeClr val="tx2"/>
                </a:solidFill>
              </a:rPr>
              <a:t>0.2</a:t>
            </a:r>
            <a:endParaRPr lang="en-US" sz="1500" b="1" dirty="0">
              <a:solidFill>
                <a:schemeClr val="tx2"/>
              </a:solidFill>
            </a:endParaRPr>
          </a:p>
        </p:txBody>
      </p:sp>
      <p:sp>
        <p:nvSpPr>
          <p:cNvPr id="38" name="TextBox 37"/>
          <p:cNvSpPr txBox="1"/>
          <p:nvPr/>
        </p:nvSpPr>
        <p:spPr>
          <a:xfrm>
            <a:off x="3409788" y="5105400"/>
            <a:ext cx="431528" cy="323165"/>
          </a:xfrm>
          <a:prstGeom prst="rect">
            <a:avLst/>
          </a:prstGeom>
          <a:noFill/>
        </p:spPr>
        <p:txBody>
          <a:bodyPr wrap="none" rtlCol="0">
            <a:spAutoFit/>
          </a:bodyPr>
          <a:lstStyle/>
          <a:p>
            <a:r>
              <a:rPr lang="en-US" sz="1500" b="1" dirty="0" smtClean="0">
                <a:solidFill>
                  <a:schemeClr val="tx2"/>
                </a:solidFill>
              </a:rPr>
              <a:t>0.2</a:t>
            </a:r>
            <a:endParaRPr lang="en-US" sz="1500" b="1" dirty="0">
              <a:solidFill>
                <a:schemeClr val="tx2"/>
              </a:solidFill>
            </a:endParaRPr>
          </a:p>
        </p:txBody>
      </p:sp>
      <p:sp>
        <p:nvSpPr>
          <p:cNvPr id="39" name="TextBox 38"/>
          <p:cNvSpPr txBox="1"/>
          <p:nvPr/>
        </p:nvSpPr>
        <p:spPr>
          <a:xfrm>
            <a:off x="4048159" y="5969913"/>
            <a:ext cx="1743041" cy="430887"/>
          </a:xfrm>
          <a:prstGeom prst="rect">
            <a:avLst/>
          </a:prstGeom>
          <a:noFill/>
        </p:spPr>
        <p:txBody>
          <a:bodyPr wrap="none" rtlCol="0">
            <a:spAutoFit/>
          </a:bodyPr>
          <a:lstStyle/>
          <a:p>
            <a:r>
              <a:rPr lang="en-US" sz="2200" dirty="0" err="1" smtClean="0"/>
              <a:t>Superstep</a:t>
            </a:r>
            <a:r>
              <a:rPr lang="en-US" sz="2200" dirty="0" smtClean="0"/>
              <a:t> = 0</a:t>
            </a:r>
            <a:endParaRPr lang="en-US" sz="2200" dirty="0"/>
          </a:p>
        </p:txBody>
      </p:sp>
      <p:sp>
        <p:nvSpPr>
          <p:cNvPr id="43" name="Oval 42"/>
          <p:cNvSpPr/>
          <p:nvPr/>
        </p:nvSpPr>
        <p:spPr>
          <a:xfrm>
            <a:off x="4191000" y="3657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0.2</a:t>
            </a:r>
            <a:endParaRPr lang="en-US" sz="1500" b="1" dirty="0">
              <a:solidFill>
                <a:schemeClr val="tx1"/>
              </a:solidFill>
            </a:endParaRPr>
          </a:p>
        </p:txBody>
      </p:sp>
      <p:sp>
        <p:nvSpPr>
          <p:cNvPr id="45" name="Oval 44"/>
          <p:cNvSpPr/>
          <p:nvPr/>
        </p:nvSpPr>
        <p:spPr>
          <a:xfrm>
            <a:off x="4267200" y="47244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0.2</a:t>
            </a:r>
            <a:endParaRPr lang="en-US" sz="1500" b="1" dirty="0">
              <a:solidFill>
                <a:schemeClr val="tx1"/>
              </a:solidFill>
            </a:endParaRPr>
          </a:p>
        </p:txBody>
      </p:sp>
      <p:sp>
        <p:nvSpPr>
          <p:cNvPr id="46" name="Oval 45"/>
          <p:cNvSpPr/>
          <p:nvPr/>
        </p:nvSpPr>
        <p:spPr>
          <a:xfrm>
            <a:off x="5410200" y="2895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0.2</a:t>
            </a:r>
            <a:endParaRPr lang="en-US" sz="1500" b="1" dirty="0">
              <a:solidFill>
                <a:schemeClr val="tx1"/>
              </a:solidFill>
            </a:endParaRPr>
          </a:p>
        </p:txBody>
      </p:sp>
      <p:sp>
        <p:nvSpPr>
          <p:cNvPr id="47" name="Oval 46"/>
          <p:cNvSpPr/>
          <p:nvPr/>
        </p:nvSpPr>
        <p:spPr>
          <a:xfrm>
            <a:off x="2819400" y="26670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0.2</a:t>
            </a:r>
            <a:endParaRPr lang="en-US" sz="1500" b="1" dirty="0">
              <a:solidFill>
                <a:schemeClr val="tx1"/>
              </a:solidFill>
            </a:endParaRPr>
          </a:p>
        </p:txBody>
      </p:sp>
      <p:sp>
        <p:nvSpPr>
          <p:cNvPr id="4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36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5</a:t>
            </a:fld>
            <a:endParaRPr lang="en-US" altLang="en-US" sz="1800"/>
          </a:p>
        </p:txBody>
      </p:sp>
      <p:sp>
        <p:nvSpPr>
          <p:cNvPr id="49" name="Title 1"/>
          <p:cNvSpPr>
            <a:spLocks noGrp="1"/>
          </p:cNvSpPr>
          <p:nvPr>
            <p:ph type="title"/>
          </p:nvPr>
        </p:nvSpPr>
        <p:spPr>
          <a:xfrm>
            <a:off x="304800" y="152400"/>
            <a:ext cx="8229600" cy="1066800"/>
          </a:xfrm>
        </p:spPr>
        <p:txBody>
          <a:bodyPr>
            <a:noAutofit/>
          </a:bodyPr>
          <a:lstStyle/>
          <a:p>
            <a:pPr algn="l"/>
            <a:r>
              <a:rPr lang="en-US" sz="4800" b="1" dirty="0" smtClean="0"/>
              <a:t>Graph Data:</a:t>
            </a:r>
            <a:br>
              <a:rPr lang="en-US" sz="4800" b="1" dirty="0" smtClean="0"/>
            </a:br>
            <a:r>
              <a:rPr lang="en-US" sz="4800" b="1" dirty="0" smtClean="0"/>
              <a:t>Topology + Attributes </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pic>
        <p:nvPicPr>
          <p:cNvPr id="56" name="Picture 15" descr="C:\Users\arijit\Desktop\human-networks1.jpg"/>
          <p:cNvPicPr>
            <a:picLocks noChangeAspect="1" noChangeArrowheads="1"/>
          </p:cNvPicPr>
          <p:nvPr/>
        </p:nvPicPr>
        <p:blipFill>
          <a:blip r:embed="rId5" cstate="print"/>
          <a:srcRect/>
          <a:stretch>
            <a:fillRect/>
          </a:stretch>
        </p:blipFill>
        <p:spPr bwMode="auto">
          <a:xfrm>
            <a:off x="501069" y="1980564"/>
            <a:ext cx="2496326" cy="2062916"/>
          </a:xfrm>
          <a:prstGeom prst="rect">
            <a:avLst/>
          </a:prstGeom>
          <a:noFill/>
        </p:spPr>
      </p:pic>
      <p:sp>
        <p:nvSpPr>
          <p:cNvPr id="57" name="TextBox 56"/>
          <p:cNvSpPr txBox="1"/>
          <p:nvPr/>
        </p:nvSpPr>
        <p:spPr>
          <a:xfrm>
            <a:off x="1372702" y="4127381"/>
            <a:ext cx="1010213" cy="338554"/>
          </a:xfrm>
          <a:prstGeom prst="rect">
            <a:avLst/>
          </a:prstGeom>
          <a:noFill/>
        </p:spPr>
        <p:txBody>
          <a:bodyPr wrap="none" rtlCol="0">
            <a:spAutoFit/>
          </a:bodyPr>
          <a:lstStyle/>
          <a:p>
            <a:r>
              <a:rPr lang="en-US" b="1" dirty="0" smtClean="0"/>
              <a:t>LinkedIn</a:t>
            </a:r>
            <a:endParaRPr lang="en-US" b="1" dirty="0"/>
          </a:p>
        </p:txBody>
      </p:sp>
      <p:pic>
        <p:nvPicPr>
          <p:cNvPr id="58" name="Picture 2" descr="C:\Users\arijit\Desktop\Untitled.png"/>
          <p:cNvPicPr>
            <a:picLocks noChangeAspect="1" noChangeArrowheads="1"/>
          </p:cNvPicPr>
          <p:nvPr/>
        </p:nvPicPr>
        <p:blipFill>
          <a:blip r:embed="rId6" cstate="print"/>
          <a:srcRect/>
          <a:stretch>
            <a:fillRect/>
          </a:stretch>
        </p:blipFill>
        <p:spPr bwMode="auto">
          <a:xfrm>
            <a:off x="4111139" y="1447799"/>
            <a:ext cx="4877435" cy="5245625"/>
          </a:xfrm>
          <a:prstGeom prst="rect">
            <a:avLst/>
          </a:prstGeom>
          <a:noFill/>
        </p:spPr>
      </p:pic>
      <p:sp>
        <p:nvSpPr>
          <p:cNvPr id="59" name="Right Arrow 58"/>
          <p:cNvSpPr/>
          <p:nvPr/>
        </p:nvSpPr>
        <p:spPr bwMode="auto">
          <a:xfrm rot="21432802">
            <a:off x="3118630" y="3452657"/>
            <a:ext cx="984971" cy="484632"/>
          </a:xfrm>
          <a:prstGeom prst="rightArrow">
            <a:avLst/>
          </a:prstGeom>
          <a:solidFill>
            <a:srgbClr val="C00000"/>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accent2"/>
              </a:solidFill>
              <a:effectLst/>
              <a:latin typeface="Trebuchet MS" pitchFamily="34" charset="0"/>
            </a:endParaRPr>
          </a:p>
        </p:txBody>
      </p:sp>
      <p:sp>
        <p:nvSpPr>
          <p:cNvPr id="61" name="Oval 60"/>
          <p:cNvSpPr/>
          <p:nvPr/>
        </p:nvSpPr>
        <p:spPr bwMode="auto">
          <a:xfrm>
            <a:off x="2536535" y="3160165"/>
            <a:ext cx="460860" cy="1036935"/>
          </a:xfrm>
          <a:prstGeom prst="ellipse">
            <a:avLst/>
          </a:prstGeom>
          <a:noFill/>
          <a:ln w="34925" cap="flat" cmpd="sng" algn="ctr">
            <a:solidFill>
              <a:srgbClr val="C00000"/>
            </a:solidFill>
            <a:prstDash val="sysDash"/>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accent2"/>
              </a:solidFill>
              <a:effectLst/>
              <a:latin typeface="Trebuchet MS" pitchFamily="34" charset="0"/>
            </a:endParaRPr>
          </a:p>
        </p:txBody>
      </p:sp>
      <p:sp>
        <p:nvSpPr>
          <p:cNvPr id="62" name="Rectangle 61"/>
          <p:cNvSpPr/>
          <p:nvPr/>
        </p:nvSpPr>
        <p:spPr bwMode="auto">
          <a:xfrm>
            <a:off x="4149545" y="1371601"/>
            <a:ext cx="4800625" cy="5321824"/>
          </a:xfrm>
          <a:prstGeom prst="rect">
            <a:avLst/>
          </a:prstGeom>
          <a:noFill/>
          <a:ln w="22225" cap="flat" cmpd="sng" algn="ctr">
            <a:solidFill>
              <a:srgbClr val="C00000"/>
            </a:solidFill>
            <a:prstDash val="sysDash"/>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accent2"/>
              </a:solidFill>
              <a:effectLst/>
              <a:latin typeface="Trebuchet MS" pitchFamily="34" charset="0"/>
            </a:endParaRPr>
          </a:p>
        </p:txBody>
      </p:sp>
      <p:sp>
        <p:nvSpPr>
          <p:cNvPr id="14" name="Content Placeholder 2"/>
          <p:cNvSpPr txBox="1">
            <a:spLocks noChangeArrowheads="1"/>
          </p:cNvSpPr>
          <p:nvPr/>
        </p:nvSpPr>
        <p:spPr>
          <a:xfrm rot="20302585">
            <a:off x="654137" y="1800758"/>
            <a:ext cx="7725766" cy="3371372"/>
          </a:xfrm>
          <a:prstGeom prst="rect">
            <a:avLst/>
          </a:prstGeom>
          <a:solidFill>
            <a:schemeClr val="tx2">
              <a:lumMod val="60000"/>
              <a:lumOff val="40000"/>
            </a:schemeClr>
          </a:solidFill>
        </p:spPr>
        <p:txBody>
          <a:bodyPr/>
          <a:lstStyle/>
          <a:p>
            <a:pPr marL="396875" indent="-396875" algn="just" defTabSz="914363" fontAlgn="auto">
              <a:lnSpc>
                <a:spcPct val="90000"/>
              </a:lnSpc>
              <a:spcBef>
                <a:spcPct val="20000"/>
              </a:spcBef>
              <a:spcAft>
                <a:spcPts val="0"/>
              </a:spcAft>
              <a:defRPr/>
            </a:pPr>
            <a:endParaRPr lang="en-US" sz="24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Font typeface="Wingdings" pitchFamily="2" charset="2"/>
              <a:buChar char="q"/>
              <a:defRPr/>
            </a:pPr>
            <a:r>
              <a:rPr lang="en-US" sz="3200" b="1" dirty="0" smtClean="0">
                <a:solidFill>
                  <a:schemeClr val="bg1"/>
                </a:solidFill>
                <a:latin typeface="Calibri" panose="020F0502020204030204" pitchFamily="34" charset="0"/>
                <a:cs typeface="Calibri" panose="020F0502020204030204" pitchFamily="34" charset="0"/>
              </a:rPr>
              <a:t>Web Graph</a:t>
            </a:r>
            <a:r>
              <a:rPr lang="en-US" sz="3200" dirty="0" smtClean="0">
                <a:solidFill>
                  <a:schemeClr val="bg1"/>
                </a:solidFill>
                <a:latin typeface="Calibri" panose="020F0502020204030204" pitchFamily="34" charset="0"/>
                <a:cs typeface="Calibri" panose="020F0502020204030204" pitchFamily="34" charset="0"/>
              </a:rPr>
              <a:t>: 20 billion web pages × 20KB </a:t>
            </a:r>
          </a:p>
          <a:p>
            <a:pPr marL="396875" indent="-396875" algn="just" defTabSz="914363" fontAlgn="auto">
              <a:lnSpc>
                <a:spcPct val="90000"/>
              </a:lnSpc>
              <a:spcBef>
                <a:spcPct val="20000"/>
              </a:spcBef>
              <a:spcAft>
                <a:spcPts val="0"/>
              </a:spcAft>
              <a:defRPr/>
            </a:pPr>
            <a:r>
              <a:rPr lang="en-US" sz="3200" dirty="0" smtClean="0">
                <a:solidFill>
                  <a:schemeClr val="bg1"/>
                </a:solidFill>
                <a:latin typeface="Calibri" panose="020F0502020204030204" pitchFamily="34" charset="0"/>
                <a:cs typeface="Calibri" panose="020F0502020204030204" pitchFamily="34" charset="0"/>
              </a:rPr>
              <a:t>= 400 TB </a:t>
            </a:r>
          </a:p>
          <a:p>
            <a:pPr marL="396875" indent="-396875" algn="just" defTabSz="914363" fontAlgn="auto">
              <a:lnSpc>
                <a:spcPct val="90000"/>
              </a:lnSpc>
              <a:spcBef>
                <a:spcPct val="20000"/>
              </a:spcBef>
              <a:spcAft>
                <a:spcPts val="0"/>
              </a:spcAft>
              <a:defRPr/>
            </a:pPr>
            <a:endParaRPr lang="en-US" sz="2000" dirty="0" smtClean="0">
              <a:solidFill>
                <a:schemeClr val="bg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Font typeface="Wingdings" pitchFamily="2" charset="2"/>
              <a:buChar char="q"/>
              <a:defRPr/>
            </a:pPr>
            <a:r>
              <a:rPr lang="en-US" sz="3200" dirty="0" smtClean="0">
                <a:solidFill>
                  <a:schemeClr val="bg1"/>
                </a:solidFill>
                <a:latin typeface="Calibri" panose="020F0502020204030204" pitchFamily="34" charset="0"/>
                <a:cs typeface="Calibri" panose="020F0502020204030204" pitchFamily="34" charset="0"/>
              </a:rPr>
              <a:t>30-35 MB/sec disk data-transfer rate = 4 months to read the web</a:t>
            </a:r>
          </a:p>
          <a:p>
            <a:pPr marL="396875" indent="-396875" algn="just" defTabSz="914363" fontAlgn="auto">
              <a:lnSpc>
                <a:spcPct val="90000"/>
              </a:lnSpc>
              <a:spcBef>
                <a:spcPct val="20000"/>
              </a:spcBef>
              <a:spcAft>
                <a:spcPts val="0"/>
              </a:spcAft>
              <a:defRPr/>
            </a:pPr>
            <a:endParaRPr lang="en-US" sz="3200" dirty="0" smtClean="0">
              <a:solidFill>
                <a:schemeClr val="bg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defRPr/>
            </a:pPr>
            <a:endParaRPr lang="en-US" sz="3200" dirty="0" smtClean="0">
              <a:solidFill>
                <a:schemeClr val="bg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7"/>
              </a:buBlip>
              <a:defRPr/>
            </a:pPr>
            <a:endParaRPr lang="en-US" altLang="zh-CN" sz="32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7"/>
              </a:buBlip>
              <a:defRPr/>
            </a:pPr>
            <a:endParaRPr lang="en-US" altLang="zh-CN" sz="2400" dirty="0" smtClean="0">
              <a:solidFill>
                <a:schemeClr val="tx1">
                  <a:lumMod val="95000"/>
                  <a:lumOff val="5000"/>
                </a:schemeClr>
              </a:solidFill>
              <a:latin typeface="Calibri" pitchFamily="34"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800" b="1" dirty="0" smtClean="0"/>
              <a:t>Page Rank with PREGEL</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4114800" y="2159391"/>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0.172</a:t>
            </a:r>
            <a:endParaRPr lang="en-US" sz="1500" b="1" dirty="0">
              <a:solidFill>
                <a:schemeClr val="tx1"/>
              </a:solidFill>
            </a:endParaRPr>
          </a:p>
        </p:txBody>
      </p:sp>
      <p:sp>
        <p:nvSpPr>
          <p:cNvPr id="18" name="Freeform 17"/>
          <p:cNvSpPr/>
          <p:nvPr/>
        </p:nvSpPr>
        <p:spPr>
          <a:xfrm>
            <a:off x="32590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32871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45720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49530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51053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51815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46939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37912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1" name="TextBox 30"/>
          <p:cNvSpPr txBox="1"/>
          <p:nvPr/>
        </p:nvSpPr>
        <p:spPr>
          <a:xfrm>
            <a:off x="3581400" y="1905000"/>
            <a:ext cx="627095" cy="323165"/>
          </a:xfrm>
          <a:prstGeom prst="rect">
            <a:avLst/>
          </a:prstGeom>
          <a:noFill/>
        </p:spPr>
        <p:txBody>
          <a:bodyPr wrap="none" rtlCol="0">
            <a:spAutoFit/>
          </a:bodyPr>
          <a:lstStyle/>
          <a:p>
            <a:r>
              <a:rPr lang="en-US" sz="1500" b="1" dirty="0" smtClean="0">
                <a:solidFill>
                  <a:schemeClr val="tx2"/>
                </a:solidFill>
              </a:rPr>
              <a:t>0.015</a:t>
            </a:r>
            <a:endParaRPr lang="en-US" sz="1500" b="1" dirty="0">
              <a:solidFill>
                <a:schemeClr val="tx2"/>
              </a:solidFill>
            </a:endParaRPr>
          </a:p>
        </p:txBody>
      </p:sp>
      <p:sp>
        <p:nvSpPr>
          <p:cNvPr id="32" name="TextBox 31"/>
          <p:cNvSpPr txBox="1"/>
          <p:nvPr/>
        </p:nvSpPr>
        <p:spPr>
          <a:xfrm>
            <a:off x="3333588" y="3944035"/>
            <a:ext cx="627095" cy="323165"/>
          </a:xfrm>
          <a:prstGeom prst="rect">
            <a:avLst/>
          </a:prstGeom>
          <a:noFill/>
        </p:spPr>
        <p:txBody>
          <a:bodyPr wrap="none" rtlCol="0">
            <a:spAutoFit/>
          </a:bodyPr>
          <a:lstStyle/>
          <a:p>
            <a:r>
              <a:rPr lang="en-US" sz="1500" b="1" dirty="0" smtClean="0">
                <a:solidFill>
                  <a:schemeClr val="tx2"/>
                </a:solidFill>
              </a:rPr>
              <a:t>0.015</a:t>
            </a:r>
            <a:endParaRPr lang="en-US" sz="1500" b="1" dirty="0">
              <a:solidFill>
                <a:schemeClr val="tx2"/>
              </a:solidFill>
            </a:endParaRPr>
          </a:p>
        </p:txBody>
      </p:sp>
      <p:sp>
        <p:nvSpPr>
          <p:cNvPr id="33" name="TextBox 32"/>
          <p:cNvSpPr txBox="1"/>
          <p:nvPr/>
        </p:nvSpPr>
        <p:spPr>
          <a:xfrm>
            <a:off x="4648200" y="2983468"/>
            <a:ext cx="627095" cy="323165"/>
          </a:xfrm>
          <a:prstGeom prst="rect">
            <a:avLst/>
          </a:prstGeom>
          <a:noFill/>
        </p:spPr>
        <p:txBody>
          <a:bodyPr wrap="none" rtlCol="0">
            <a:spAutoFit/>
          </a:bodyPr>
          <a:lstStyle/>
          <a:p>
            <a:r>
              <a:rPr lang="en-US" sz="1500" b="1" dirty="0" smtClean="0">
                <a:solidFill>
                  <a:schemeClr val="tx2"/>
                </a:solidFill>
              </a:rPr>
              <a:t>0.172</a:t>
            </a:r>
            <a:endParaRPr lang="en-US" sz="1500" b="1" dirty="0">
              <a:solidFill>
                <a:schemeClr val="tx2"/>
              </a:solidFill>
            </a:endParaRPr>
          </a:p>
        </p:txBody>
      </p:sp>
      <p:sp>
        <p:nvSpPr>
          <p:cNvPr id="34" name="TextBox 33"/>
          <p:cNvSpPr txBox="1"/>
          <p:nvPr/>
        </p:nvSpPr>
        <p:spPr>
          <a:xfrm>
            <a:off x="5638800" y="2145268"/>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5" name="TextBox 34"/>
          <p:cNvSpPr txBox="1"/>
          <p:nvPr/>
        </p:nvSpPr>
        <p:spPr>
          <a:xfrm>
            <a:off x="5257800" y="3974068"/>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6" name="TextBox 35"/>
          <p:cNvSpPr txBox="1"/>
          <p:nvPr/>
        </p:nvSpPr>
        <p:spPr>
          <a:xfrm>
            <a:off x="6071349" y="4724400"/>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7" name="TextBox 36"/>
          <p:cNvSpPr txBox="1"/>
          <p:nvPr/>
        </p:nvSpPr>
        <p:spPr>
          <a:xfrm>
            <a:off x="4191000" y="4325035"/>
            <a:ext cx="529312" cy="323165"/>
          </a:xfrm>
          <a:prstGeom prst="rect">
            <a:avLst/>
          </a:prstGeom>
          <a:noFill/>
        </p:spPr>
        <p:txBody>
          <a:bodyPr wrap="none" rtlCol="0">
            <a:spAutoFit/>
          </a:bodyPr>
          <a:lstStyle/>
          <a:p>
            <a:r>
              <a:rPr lang="en-US" sz="1500" b="1" dirty="0" smtClean="0">
                <a:solidFill>
                  <a:schemeClr val="tx2"/>
                </a:solidFill>
              </a:rPr>
              <a:t>0.34</a:t>
            </a:r>
            <a:endParaRPr lang="en-US" sz="1500" b="1" dirty="0">
              <a:solidFill>
                <a:schemeClr val="tx2"/>
              </a:solidFill>
            </a:endParaRPr>
          </a:p>
        </p:txBody>
      </p:sp>
      <p:sp>
        <p:nvSpPr>
          <p:cNvPr id="38" name="TextBox 37"/>
          <p:cNvSpPr txBox="1"/>
          <p:nvPr/>
        </p:nvSpPr>
        <p:spPr>
          <a:xfrm>
            <a:off x="3276600" y="5105400"/>
            <a:ext cx="627095" cy="323165"/>
          </a:xfrm>
          <a:prstGeom prst="rect">
            <a:avLst/>
          </a:prstGeom>
          <a:noFill/>
        </p:spPr>
        <p:txBody>
          <a:bodyPr wrap="none" rtlCol="0">
            <a:spAutoFit/>
          </a:bodyPr>
          <a:lstStyle/>
          <a:p>
            <a:r>
              <a:rPr lang="en-US" sz="1500" b="1" dirty="0" smtClean="0">
                <a:solidFill>
                  <a:schemeClr val="tx2"/>
                </a:solidFill>
              </a:rPr>
              <a:t>0.426</a:t>
            </a:r>
            <a:endParaRPr lang="en-US" sz="1500" b="1" dirty="0">
              <a:solidFill>
                <a:schemeClr val="tx2"/>
              </a:solidFill>
            </a:endParaRPr>
          </a:p>
        </p:txBody>
      </p:sp>
      <p:sp>
        <p:nvSpPr>
          <p:cNvPr id="39" name="TextBox 38"/>
          <p:cNvSpPr txBox="1"/>
          <p:nvPr/>
        </p:nvSpPr>
        <p:spPr>
          <a:xfrm>
            <a:off x="3971959" y="5969913"/>
            <a:ext cx="1743041" cy="430887"/>
          </a:xfrm>
          <a:prstGeom prst="rect">
            <a:avLst/>
          </a:prstGeom>
          <a:noFill/>
        </p:spPr>
        <p:txBody>
          <a:bodyPr wrap="none" rtlCol="0">
            <a:spAutoFit/>
          </a:bodyPr>
          <a:lstStyle/>
          <a:p>
            <a:r>
              <a:rPr lang="en-US" sz="2200" dirty="0" err="1" smtClean="0"/>
              <a:t>Superstep</a:t>
            </a:r>
            <a:r>
              <a:rPr lang="en-US" sz="2200" dirty="0" smtClean="0"/>
              <a:t> = 1</a:t>
            </a:r>
            <a:endParaRPr lang="en-US" sz="2200" dirty="0"/>
          </a:p>
        </p:txBody>
      </p:sp>
      <p:sp>
        <p:nvSpPr>
          <p:cNvPr id="43" name="Oval 42"/>
          <p:cNvSpPr/>
          <p:nvPr/>
        </p:nvSpPr>
        <p:spPr>
          <a:xfrm>
            <a:off x="4191000" y="3657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0.34</a:t>
            </a:r>
            <a:endParaRPr lang="en-US" sz="1500" b="1" dirty="0">
              <a:solidFill>
                <a:schemeClr val="tx1"/>
              </a:solidFill>
            </a:endParaRPr>
          </a:p>
        </p:txBody>
      </p:sp>
      <p:sp>
        <p:nvSpPr>
          <p:cNvPr id="45" name="Oval 44"/>
          <p:cNvSpPr/>
          <p:nvPr/>
        </p:nvSpPr>
        <p:spPr>
          <a:xfrm>
            <a:off x="4267200" y="47244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0.426</a:t>
            </a:r>
            <a:endParaRPr lang="en-US" sz="1500" b="1" dirty="0">
              <a:solidFill>
                <a:schemeClr val="tx1"/>
              </a:solidFill>
            </a:endParaRPr>
          </a:p>
        </p:txBody>
      </p:sp>
      <p:sp>
        <p:nvSpPr>
          <p:cNvPr id="46" name="Oval 45"/>
          <p:cNvSpPr/>
          <p:nvPr/>
        </p:nvSpPr>
        <p:spPr>
          <a:xfrm>
            <a:off x="5410200" y="2895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7" name="Oval 46"/>
          <p:cNvSpPr/>
          <p:nvPr/>
        </p:nvSpPr>
        <p:spPr>
          <a:xfrm>
            <a:off x="2819400" y="26670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1" name="Slide Number Placeholder 9"/>
          <p:cNvSpPr txBox="1">
            <a:spLocks/>
          </p:cNvSpPr>
          <p:nvPr/>
        </p:nvSpPr>
        <p:spPr bwMode="auto">
          <a:xfrm>
            <a:off x="8153400"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37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800" b="1" dirty="0" smtClean="0"/>
              <a:t>Page Rank with PREGEL</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4114800" y="2159391"/>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0.051</a:t>
            </a:r>
            <a:endParaRPr lang="en-US" sz="1500" b="1" dirty="0">
              <a:solidFill>
                <a:schemeClr val="tx1"/>
              </a:solidFill>
            </a:endParaRPr>
          </a:p>
        </p:txBody>
      </p:sp>
      <p:sp>
        <p:nvSpPr>
          <p:cNvPr id="18" name="Freeform 17"/>
          <p:cNvSpPr/>
          <p:nvPr/>
        </p:nvSpPr>
        <p:spPr>
          <a:xfrm>
            <a:off x="32590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32871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45720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49530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51053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51815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46939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37912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1" name="TextBox 30"/>
          <p:cNvSpPr txBox="1"/>
          <p:nvPr/>
        </p:nvSpPr>
        <p:spPr>
          <a:xfrm>
            <a:off x="3581400" y="1905000"/>
            <a:ext cx="627095" cy="323165"/>
          </a:xfrm>
          <a:prstGeom prst="rect">
            <a:avLst/>
          </a:prstGeom>
          <a:noFill/>
        </p:spPr>
        <p:txBody>
          <a:bodyPr wrap="none" rtlCol="0">
            <a:spAutoFit/>
          </a:bodyPr>
          <a:lstStyle/>
          <a:p>
            <a:r>
              <a:rPr lang="en-US" sz="1500" b="1" dirty="0" smtClean="0">
                <a:solidFill>
                  <a:schemeClr val="tx2"/>
                </a:solidFill>
              </a:rPr>
              <a:t>0.015</a:t>
            </a:r>
            <a:endParaRPr lang="en-US" sz="1500" b="1" dirty="0">
              <a:solidFill>
                <a:schemeClr val="tx2"/>
              </a:solidFill>
            </a:endParaRPr>
          </a:p>
        </p:txBody>
      </p:sp>
      <p:sp>
        <p:nvSpPr>
          <p:cNvPr id="32" name="TextBox 31"/>
          <p:cNvSpPr txBox="1"/>
          <p:nvPr/>
        </p:nvSpPr>
        <p:spPr>
          <a:xfrm>
            <a:off x="3333588" y="3944035"/>
            <a:ext cx="627095" cy="323165"/>
          </a:xfrm>
          <a:prstGeom prst="rect">
            <a:avLst/>
          </a:prstGeom>
          <a:noFill/>
        </p:spPr>
        <p:txBody>
          <a:bodyPr wrap="none" rtlCol="0">
            <a:spAutoFit/>
          </a:bodyPr>
          <a:lstStyle/>
          <a:p>
            <a:r>
              <a:rPr lang="en-US" sz="1500" b="1" dirty="0" smtClean="0">
                <a:solidFill>
                  <a:schemeClr val="tx2"/>
                </a:solidFill>
              </a:rPr>
              <a:t>0.015</a:t>
            </a:r>
            <a:endParaRPr lang="en-US" sz="1500" b="1" dirty="0">
              <a:solidFill>
                <a:schemeClr val="tx2"/>
              </a:solidFill>
            </a:endParaRPr>
          </a:p>
        </p:txBody>
      </p:sp>
      <p:sp>
        <p:nvSpPr>
          <p:cNvPr id="33" name="TextBox 32"/>
          <p:cNvSpPr txBox="1"/>
          <p:nvPr/>
        </p:nvSpPr>
        <p:spPr>
          <a:xfrm>
            <a:off x="4648200" y="2983468"/>
            <a:ext cx="627095" cy="323165"/>
          </a:xfrm>
          <a:prstGeom prst="rect">
            <a:avLst/>
          </a:prstGeom>
          <a:noFill/>
        </p:spPr>
        <p:txBody>
          <a:bodyPr wrap="none" rtlCol="0">
            <a:spAutoFit/>
          </a:bodyPr>
          <a:lstStyle/>
          <a:p>
            <a:r>
              <a:rPr lang="en-US" sz="1500" b="1" dirty="0" smtClean="0">
                <a:solidFill>
                  <a:schemeClr val="tx2"/>
                </a:solidFill>
              </a:rPr>
              <a:t>0.051</a:t>
            </a:r>
            <a:endParaRPr lang="en-US" sz="1500" b="1" dirty="0">
              <a:solidFill>
                <a:schemeClr val="tx2"/>
              </a:solidFill>
            </a:endParaRPr>
          </a:p>
        </p:txBody>
      </p:sp>
      <p:sp>
        <p:nvSpPr>
          <p:cNvPr id="34" name="TextBox 33"/>
          <p:cNvSpPr txBox="1"/>
          <p:nvPr/>
        </p:nvSpPr>
        <p:spPr>
          <a:xfrm>
            <a:off x="5638800" y="2145268"/>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5" name="TextBox 34"/>
          <p:cNvSpPr txBox="1"/>
          <p:nvPr/>
        </p:nvSpPr>
        <p:spPr>
          <a:xfrm>
            <a:off x="5257800" y="3974068"/>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6" name="TextBox 35"/>
          <p:cNvSpPr txBox="1"/>
          <p:nvPr/>
        </p:nvSpPr>
        <p:spPr>
          <a:xfrm>
            <a:off x="6071349" y="4724400"/>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7" name="TextBox 36"/>
          <p:cNvSpPr txBox="1"/>
          <p:nvPr/>
        </p:nvSpPr>
        <p:spPr>
          <a:xfrm>
            <a:off x="4114800" y="4325035"/>
            <a:ext cx="627095" cy="323165"/>
          </a:xfrm>
          <a:prstGeom prst="rect">
            <a:avLst/>
          </a:prstGeom>
          <a:noFill/>
        </p:spPr>
        <p:txBody>
          <a:bodyPr wrap="none" rtlCol="0">
            <a:spAutoFit/>
          </a:bodyPr>
          <a:lstStyle/>
          <a:p>
            <a:r>
              <a:rPr lang="en-US" sz="1500" b="1" dirty="0" smtClean="0">
                <a:solidFill>
                  <a:schemeClr val="tx2"/>
                </a:solidFill>
              </a:rPr>
              <a:t>0.197</a:t>
            </a:r>
            <a:endParaRPr lang="en-US" sz="1500" b="1" dirty="0">
              <a:solidFill>
                <a:schemeClr val="tx2"/>
              </a:solidFill>
            </a:endParaRPr>
          </a:p>
        </p:txBody>
      </p:sp>
      <p:sp>
        <p:nvSpPr>
          <p:cNvPr id="38" name="TextBox 37"/>
          <p:cNvSpPr txBox="1"/>
          <p:nvPr/>
        </p:nvSpPr>
        <p:spPr>
          <a:xfrm>
            <a:off x="3276600" y="5105400"/>
            <a:ext cx="529312" cy="323165"/>
          </a:xfrm>
          <a:prstGeom prst="rect">
            <a:avLst/>
          </a:prstGeom>
          <a:noFill/>
        </p:spPr>
        <p:txBody>
          <a:bodyPr wrap="none" rtlCol="0">
            <a:spAutoFit/>
          </a:bodyPr>
          <a:lstStyle/>
          <a:p>
            <a:r>
              <a:rPr lang="en-US" sz="1500" b="1" dirty="0" smtClean="0">
                <a:solidFill>
                  <a:schemeClr val="tx2"/>
                </a:solidFill>
              </a:rPr>
              <a:t>0.69</a:t>
            </a:r>
            <a:endParaRPr lang="en-US" sz="1500" b="1" dirty="0">
              <a:solidFill>
                <a:schemeClr val="tx2"/>
              </a:solidFill>
            </a:endParaRPr>
          </a:p>
        </p:txBody>
      </p:sp>
      <p:sp>
        <p:nvSpPr>
          <p:cNvPr id="39" name="TextBox 38"/>
          <p:cNvSpPr txBox="1"/>
          <p:nvPr/>
        </p:nvSpPr>
        <p:spPr>
          <a:xfrm>
            <a:off x="3971959" y="5969913"/>
            <a:ext cx="1743041" cy="430887"/>
          </a:xfrm>
          <a:prstGeom prst="rect">
            <a:avLst/>
          </a:prstGeom>
          <a:noFill/>
        </p:spPr>
        <p:txBody>
          <a:bodyPr wrap="none" rtlCol="0">
            <a:spAutoFit/>
          </a:bodyPr>
          <a:lstStyle/>
          <a:p>
            <a:r>
              <a:rPr lang="en-US" sz="2200" dirty="0" err="1" smtClean="0"/>
              <a:t>Superstep</a:t>
            </a:r>
            <a:r>
              <a:rPr lang="en-US" sz="2200" dirty="0" smtClean="0"/>
              <a:t> = 2</a:t>
            </a:r>
            <a:endParaRPr lang="en-US" sz="2200" dirty="0"/>
          </a:p>
        </p:txBody>
      </p:sp>
      <p:sp>
        <p:nvSpPr>
          <p:cNvPr id="43" name="Oval 42"/>
          <p:cNvSpPr/>
          <p:nvPr/>
        </p:nvSpPr>
        <p:spPr>
          <a:xfrm>
            <a:off x="4191000" y="3657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0.197</a:t>
            </a:r>
            <a:endParaRPr lang="en-US" sz="1500" b="1" dirty="0">
              <a:solidFill>
                <a:schemeClr val="tx1"/>
              </a:solidFill>
            </a:endParaRPr>
          </a:p>
        </p:txBody>
      </p:sp>
      <p:sp>
        <p:nvSpPr>
          <p:cNvPr id="45" name="Oval 44"/>
          <p:cNvSpPr/>
          <p:nvPr/>
        </p:nvSpPr>
        <p:spPr>
          <a:xfrm>
            <a:off x="4267200" y="47244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0.69</a:t>
            </a:r>
            <a:endParaRPr lang="en-US" sz="1500" b="1" dirty="0">
              <a:solidFill>
                <a:schemeClr val="tx1"/>
              </a:solidFill>
            </a:endParaRPr>
          </a:p>
        </p:txBody>
      </p:sp>
      <p:sp>
        <p:nvSpPr>
          <p:cNvPr id="46" name="Oval 45"/>
          <p:cNvSpPr/>
          <p:nvPr/>
        </p:nvSpPr>
        <p:spPr>
          <a:xfrm>
            <a:off x="5410200" y="2895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7" name="Oval 46"/>
          <p:cNvSpPr/>
          <p:nvPr/>
        </p:nvSpPr>
        <p:spPr>
          <a:xfrm>
            <a:off x="2819400" y="26670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38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800" b="1" dirty="0" smtClean="0"/>
              <a:t>Page Rank with PREGEL</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4114800" y="2159391"/>
            <a:ext cx="914400" cy="6096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0.051</a:t>
            </a:r>
            <a:endParaRPr lang="en-US" sz="1500" b="1" dirty="0">
              <a:solidFill>
                <a:schemeClr val="tx1"/>
              </a:solidFill>
            </a:endParaRPr>
          </a:p>
        </p:txBody>
      </p:sp>
      <p:sp>
        <p:nvSpPr>
          <p:cNvPr id="18" name="Freeform 17"/>
          <p:cNvSpPr/>
          <p:nvPr/>
        </p:nvSpPr>
        <p:spPr>
          <a:xfrm>
            <a:off x="32590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32871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45720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49530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51053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51815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46939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37912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1" name="TextBox 30"/>
          <p:cNvSpPr txBox="1"/>
          <p:nvPr/>
        </p:nvSpPr>
        <p:spPr>
          <a:xfrm>
            <a:off x="3581400" y="1905000"/>
            <a:ext cx="627095" cy="323165"/>
          </a:xfrm>
          <a:prstGeom prst="rect">
            <a:avLst/>
          </a:prstGeom>
          <a:noFill/>
        </p:spPr>
        <p:txBody>
          <a:bodyPr wrap="none" rtlCol="0">
            <a:spAutoFit/>
          </a:bodyPr>
          <a:lstStyle/>
          <a:p>
            <a:r>
              <a:rPr lang="en-US" sz="1500" b="1" dirty="0" smtClean="0">
                <a:solidFill>
                  <a:schemeClr val="tx2"/>
                </a:solidFill>
              </a:rPr>
              <a:t>0.015</a:t>
            </a:r>
            <a:endParaRPr lang="en-US" sz="1500" b="1" dirty="0">
              <a:solidFill>
                <a:schemeClr val="tx2"/>
              </a:solidFill>
            </a:endParaRPr>
          </a:p>
        </p:txBody>
      </p:sp>
      <p:sp>
        <p:nvSpPr>
          <p:cNvPr id="32" name="TextBox 31"/>
          <p:cNvSpPr txBox="1"/>
          <p:nvPr/>
        </p:nvSpPr>
        <p:spPr>
          <a:xfrm>
            <a:off x="3333588" y="3944035"/>
            <a:ext cx="627095" cy="323165"/>
          </a:xfrm>
          <a:prstGeom prst="rect">
            <a:avLst/>
          </a:prstGeom>
          <a:noFill/>
        </p:spPr>
        <p:txBody>
          <a:bodyPr wrap="none" rtlCol="0">
            <a:spAutoFit/>
          </a:bodyPr>
          <a:lstStyle/>
          <a:p>
            <a:r>
              <a:rPr lang="en-US" sz="1500" b="1" dirty="0" smtClean="0">
                <a:solidFill>
                  <a:schemeClr val="tx2"/>
                </a:solidFill>
              </a:rPr>
              <a:t>0.015</a:t>
            </a:r>
            <a:endParaRPr lang="en-US" sz="1500" b="1" dirty="0">
              <a:solidFill>
                <a:schemeClr val="tx2"/>
              </a:solidFill>
            </a:endParaRPr>
          </a:p>
        </p:txBody>
      </p:sp>
      <p:sp>
        <p:nvSpPr>
          <p:cNvPr id="33" name="TextBox 32"/>
          <p:cNvSpPr txBox="1"/>
          <p:nvPr/>
        </p:nvSpPr>
        <p:spPr>
          <a:xfrm>
            <a:off x="4648200" y="2983468"/>
            <a:ext cx="627095" cy="323165"/>
          </a:xfrm>
          <a:prstGeom prst="rect">
            <a:avLst/>
          </a:prstGeom>
          <a:noFill/>
        </p:spPr>
        <p:txBody>
          <a:bodyPr wrap="none" rtlCol="0">
            <a:spAutoFit/>
          </a:bodyPr>
          <a:lstStyle/>
          <a:p>
            <a:r>
              <a:rPr lang="en-US" sz="1500" b="1" dirty="0" smtClean="0">
                <a:solidFill>
                  <a:schemeClr val="tx2"/>
                </a:solidFill>
              </a:rPr>
              <a:t>0.051</a:t>
            </a:r>
            <a:endParaRPr lang="en-US" sz="1500" b="1" dirty="0">
              <a:solidFill>
                <a:schemeClr val="tx2"/>
              </a:solidFill>
            </a:endParaRPr>
          </a:p>
        </p:txBody>
      </p:sp>
      <p:sp>
        <p:nvSpPr>
          <p:cNvPr id="34" name="TextBox 33"/>
          <p:cNvSpPr txBox="1"/>
          <p:nvPr/>
        </p:nvSpPr>
        <p:spPr>
          <a:xfrm>
            <a:off x="5638800" y="2145268"/>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5" name="TextBox 34"/>
          <p:cNvSpPr txBox="1"/>
          <p:nvPr/>
        </p:nvSpPr>
        <p:spPr>
          <a:xfrm>
            <a:off x="5257800" y="3974068"/>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6" name="TextBox 35"/>
          <p:cNvSpPr txBox="1"/>
          <p:nvPr/>
        </p:nvSpPr>
        <p:spPr>
          <a:xfrm>
            <a:off x="6071349" y="4724400"/>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7" name="TextBox 36"/>
          <p:cNvSpPr txBox="1"/>
          <p:nvPr/>
        </p:nvSpPr>
        <p:spPr>
          <a:xfrm>
            <a:off x="4114800" y="4325035"/>
            <a:ext cx="627095" cy="323165"/>
          </a:xfrm>
          <a:prstGeom prst="rect">
            <a:avLst/>
          </a:prstGeom>
          <a:noFill/>
        </p:spPr>
        <p:txBody>
          <a:bodyPr wrap="none" rtlCol="0">
            <a:spAutoFit/>
          </a:bodyPr>
          <a:lstStyle/>
          <a:p>
            <a:r>
              <a:rPr lang="en-US" sz="1500" b="1" dirty="0" smtClean="0">
                <a:solidFill>
                  <a:schemeClr val="tx2"/>
                </a:solidFill>
              </a:rPr>
              <a:t>0.095</a:t>
            </a:r>
            <a:endParaRPr lang="en-US" sz="1500" b="1" dirty="0">
              <a:solidFill>
                <a:schemeClr val="tx2"/>
              </a:solidFill>
            </a:endParaRPr>
          </a:p>
        </p:txBody>
      </p:sp>
      <p:sp>
        <p:nvSpPr>
          <p:cNvPr id="38" name="TextBox 37"/>
          <p:cNvSpPr txBox="1"/>
          <p:nvPr/>
        </p:nvSpPr>
        <p:spPr>
          <a:xfrm>
            <a:off x="3276600" y="5105400"/>
            <a:ext cx="627095" cy="323165"/>
          </a:xfrm>
          <a:prstGeom prst="rect">
            <a:avLst/>
          </a:prstGeom>
          <a:noFill/>
        </p:spPr>
        <p:txBody>
          <a:bodyPr wrap="none" rtlCol="0">
            <a:spAutoFit/>
          </a:bodyPr>
          <a:lstStyle/>
          <a:p>
            <a:r>
              <a:rPr lang="en-US" sz="1500" b="1" dirty="0" smtClean="0">
                <a:solidFill>
                  <a:schemeClr val="tx2"/>
                </a:solidFill>
              </a:rPr>
              <a:t>0.794</a:t>
            </a:r>
            <a:endParaRPr lang="en-US" sz="1500" b="1" dirty="0">
              <a:solidFill>
                <a:schemeClr val="tx2"/>
              </a:solidFill>
            </a:endParaRPr>
          </a:p>
        </p:txBody>
      </p:sp>
      <p:sp>
        <p:nvSpPr>
          <p:cNvPr id="39" name="TextBox 38"/>
          <p:cNvSpPr txBox="1"/>
          <p:nvPr/>
        </p:nvSpPr>
        <p:spPr>
          <a:xfrm>
            <a:off x="3971959" y="5969913"/>
            <a:ext cx="1743041" cy="430887"/>
          </a:xfrm>
          <a:prstGeom prst="rect">
            <a:avLst/>
          </a:prstGeom>
          <a:noFill/>
        </p:spPr>
        <p:txBody>
          <a:bodyPr wrap="none" rtlCol="0">
            <a:spAutoFit/>
          </a:bodyPr>
          <a:lstStyle/>
          <a:p>
            <a:r>
              <a:rPr lang="en-US" sz="2200" dirty="0" err="1" smtClean="0"/>
              <a:t>Superstep</a:t>
            </a:r>
            <a:r>
              <a:rPr lang="en-US" sz="2200" dirty="0" smtClean="0"/>
              <a:t> = 3</a:t>
            </a:r>
            <a:endParaRPr lang="en-US" sz="2200" dirty="0"/>
          </a:p>
        </p:txBody>
      </p:sp>
      <p:sp>
        <p:nvSpPr>
          <p:cNvPr id="43" name="Oval 42"/>
          <p:cNvSpPr/>
          <p:nvPr/>
        </p:nvSpPr>
        <p:spPr>
          <a:xfrm>
            <a:off x="4191000" y="3657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0.095</a:t>
            </a:r>
            <a:endParaRPr lang="en-US" sz="1500" b="1" dirty="0">
              <a:solidFill>
                <a:schemeClr val="tx1"/>
              </a:solidFill>
            </a:endParaRPr>
          </a:p>
        </p:txBody>
      </p:sp>
      <p:sp>
        <p:nvSpPr>
          <p:cNvPr id="45" name="Oval 44"/>
          <p:cNvSpPr/>
          <p:nvPr/>
        </p:nvSpPr>
        <p:spPr>
          <a:xfrm>
            <a:off x="4267200" y="47244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0.792</a:t>
            </a:r>
            <a:endParaRPr lang="en-US" sz="1500" b="1" dirty="0">
              <a:solidFill>
                <a:schemeClr val="tx1"/>
              </a:solidFill>
            </a:endParaRPr>
          </a:p>
        </p:txBody>
      </p:sp>
      <p:sp>
        <p:nvSpPr>
          <p:cNvPr id="46" name="Oval 45"/>
          <p:cNvSpPr/>
          <p:nvPr/>
        </p:nvSpPr>
        <p:spPr>
          <a:xfrm>
            <a:off x="5410200" y="2895600"/>
            <a:ext cx="914400" cy="6096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7" name="Oval 46"/>
          <p:cNvSpPr/>
          <p:nvPr/>
        </p:nvSpPr>
        <p:spPr>
          <a:xfrm>
            <a:off x="2819400" y="2667000"/>
            <a:ext cx="914400" cy="6096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39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42" name="Oval 41"/>
          <p:cNvSpPr/>
          <p:nvPr/>
        </p:nvSpPr>
        <p:spPr>
          <a:xfrm>
            <a:off x="914400" y="3810000"/>
            <a:ext cx="914400" cy="6096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dirty="0">
              <a:solidFill>
                <a:schemeClr val="tx1"/>
              </a:solidFill>
            </a:endParaRPr>
          </a:p>
        </p:txBody>
      </p:sp>
      <p:sp>
        <p:nvSpPr>
          <p:cNvPr id="44" name="TextBox 43"/>
          <p:cNvSpPr txBox="1"/>
          <p:nvPr/>
        </p:nvSpPr>
        <p:spPr>
          <a:xfrm>
            <a:off x="43767" y="4445913"/>
            <a:ext cx="2934137" cy="430887"/>
          </a:xfrm>
          <a:prstGeom prst="rect">
            <a:avLst/>
          </a:prstGeom>
          <a:noFill/>
        </p:spPr>
        <p:txBody>
          <a:bodyPr wrap="none" rtlCol="0">
            <a:spAutoFit/>
          </a:bodyPr>
          <a:lstStyle/>
          <a:p>
            <a:r>
              <a:rPr lang="en-US" sz="2200" dirty="0" smtClean="0"/>
              <a:t>Computation converged</a:t>
            </a:r>
            <a:endParaRPr lang="en-US" sz="22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800" b="1" dirty="0" smtClean="0"/>
              <a:t>Page Rank with PREGEL</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4114800" y="2159391"/>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0.051</a:t>
            </a:r>
            <a:endParaRPr lang="en-US" sz="1500" b="1" dirty="0">
              <a:solidFill>
                <a:schemeClr val="tx1"/>
              </a:solidFill>
            </a:endParaRPr>
          </a:p>
        </p:txBody>
      </p:sp>
      <p:sp>
        <p:nvSpPr>
          <p:cNvPr id="18" name="Freeform 17"/>
          <p:cNvSpPr/>
          <p:nvPr/>
        </p:nvSpPr>
        <p:spPr>
          <a:xfrm>
            <a:off x="32590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32871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45720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49530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51053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51815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46939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37912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1" name="TextBox 30"/>
          <p:cNvSpPr txBox="1"/>
          <p:nvPr/>
        </p:nvSpPr>
        <p:spPr>
          <a:xfrm>
            <a:off x="3581400" y="1905000"/>
            <a:ext cx="627095" cy="323165"/>
          </a:xfrm>
          <a:prstGeom prst="rect">
            <a:avLst/>
          </a:prstGeom>
          <a:noFill/>
        </p:spPr>
        <p:txBody>
          <a:bodyPr wrap="none" rtlCol="0">
            <a:spAutoFit/>
          </a:bodyPr>
          <a:lstStyle/>
          <a:p>
            <a:r>
              <a:rPr lang="en-US" sz="1500" b="1" dirty="0" smtClean="0">
                <a:solidFill>
                  <a:schemeClr val="tx2"/>
                </a:solidFill>
              </a:rPr>
              <a:t>0.015</a:t>
            </a:r>
            <a:endParaRPr lang="en-US" sz="1500" b="1" dirty="0">
              <a:solidFill>
                <a:schemeClr val="tx2"/>
              </a:solidFill>
            </a:endParaRPr>
          </a:p>
        </p:txBody>
      </p:sp>
      <p:sp>
        <p:nvSpPr>
          <p:cNvPr id="32" name="TextBox 31"/>
          <p:cNvSpPr txBox="1"/>
          <p:nvPr/>
        </p:nvSpPr>
        <p:spPr>
          <a:xfrm>
            <a:off x="3333588" y="3944035"/>
            <a:ext cx="627095" cy="323165"/>
          </a:xfrm>
          <a:prstGeom prst="rect">
            <a:avLst/>
          </a:prstGeom>
          <a:noFill/>
        </p:spPr>
        <p:txBody>
          <a:bodyPr wrap="none" rtlCol="0">
            <a:spAutoFit/>
          </a:bodyPr>
          <a:lstStyle/>
          <a:p>
            <a:r>
              <a:rPr lang="en-US" sz="1500" b="1" dirty="0" smtClean="0">
                <a:solidFill>
                  <a:schemeClr val="tx2"/>
                </a:solidFill>
              </a:rPr>
              <a:t>0.015</a:t>
            </a:r>
            <a:endParaRPr lang="en-US" sz="1500" b="1" dirty="0">
              <a:solidFill>
                <a:schemeClr val="tx2"/>
              </a:solidFill>
            </a:endParaRPr>
          </a:p>
        </p:txBody>
      </p:sp>
      <p:sp>
        <p:nvSpPr>
          <p:cNvPr id="33" name="TextBox 32"/>
          <p:cNvSpPr txBox="1"/>
          <p:nvPr/>
        </p:nvSpPr>
        <p:spPr>
          <a:xfrm>
            <a:off x="4648200" y="2983468"/>
            <a:ext cx="627095" cy="323165"/>
          </a:xfrm>
          <a:prstGeom prst="rect">
            <a:avLst/>
          </a:prstGeom>
          <a:noFill/>
        </p:spPr>
        <p:txBody>
          <a:bodyPr wrap="none" rtlCol="0">
            <a:spAutoFit/>
          </a:bodyPr>
          <a:lstStyle/>
          <a:p>
            <a:r>
              <a:rPr lang="en-US" sz="1500" b="1" dirty="0" smtClean="0">
                <a:solidFill>
                  <a:schemeClr val="tx2"/>
                </a:solidFill>
              </a:rPr>
              <a:t>0.051</a:t>
            </a:r>
            <a:endParaRPr lang="en-US" sz="1500" b="1" dirty="0">
              <a:solidFill>
                <a:schemeClr val="tx2"/>
              </a:solidFill>
            </a:endParaRPr>
          </a:p>
        </p:txBody>
      </p:sp>
      <p:sp>
        <p:nvSpPr>
          <p:cNvPr id="34" name="TextBox 33"/>
          <p:cNvSpPr txBox="1"/>
          <p:nvPr/>
        </p:nvSpPr>
        <p:spPr>
          <a:xfrm>
            <a:off x="5638800" y="2145268"/>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5" name="TextBox 34"/>
          <p:cNvSpPr txBox="1"/>
          <p:nvPr/>
        </p:nvSpPr>
        <p:spPr>
          <a:xfrm>
            <a:off x="5257800" y="3974068"/>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6" name="TextBox 35"/>
          <p:cNvSpPr txBox="1"/>
          <p:nvPr/>
        </p:nvSpPr>
        <p:spPr>
          <a:xfrm>
            <a:off x="6071349" y="4724400"/>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7" name="TextBox 36"/>
          <p:cNvSpPr txBox="1"/>
          <p:nvPr/>
        </p:nvSpPr>
        <p:spPr>
          <a:xfrm>
            <a:off x="4114800" y="4325035"/>
            <a:ext cx="627095" cy="323165"/>
          </a:xfrm>
          <a:prstGeom prst="rect">
            <a:avLst/>
          </a:prstGeom>
          <a:noFill/>
        </p:spPr>
        <p:txBody>
          <a:bodyPr wrap="none" rtlCol="0">
            <a:spAutoFit/>
          </a:bodyPr>
          <a:lstStyle/>
          <a:p>
            <a:r>
              <a:rPr lang="en-US" sz="1500" b="1" dirty="0" smtClean="0">
                <a:solidFill>
                  <a:schemeClr val="tx2"/>
                </a:solidFill>
              </a:rPr>
              <a:t>0.095</a:t>
            </a:r>
            <a:endParaRPr lang="en-US" sz="1500" b="1" dirty="0">
              <a:solidFill>
                <a:schemeClr val="tx2"/>
              </a:solidFill>
            </a:endParaRPr>
          </a:p>
        </p:txBody>
      </p:sp>
      <p:sp>
        <p:nvSpPr>
          <p:cNvPr id="38" name="TextBox 37"/>
          <p:cNvSpPr txBox="1"/>
          <p:nvPr/>
        </p:nvSpPr>
        <p:spPr>
          <a:xfrm>
            <a:off x="3276600" y="5105400"/>
            <a:ext cx="627095" cy="323165"/>
          </a:xfrm>
          <a:prstGeom prst="rect">
            <a:avLst/>
          </a:prstGeom>
          <a:noFill/>
        </p:spPr>
        <p:txBody>
          <a:bodyPr wrap="none" rtlCol="0">
            <a:spAutoFit/>
          </a:bodyPr>
          <a:lstStyle/>
          <a:p>
            <a:r>
              <a:rPr lang="en-US" sz="1500" b="1" dirty="0" smtClean="0">
                <a:solidFill>
                  <a:schemeClr val="tx2"/>
                </a:solidFill>
              </a:rPr>
              <a:t>0.794</a:t>
            </a:r>
            <a:endParaRPr lang="en-US" sz="1500" b="1" dirty="0">
              <a:solidFill>
                <a:schemeClr val="tx2"/>
              </a:solidFill>
            </a:endParaRPr>
          </a:p>
        </p:txBody>
      </p:sp>
      <p:sp>
        <p:nvSpPr>
          <p:cNvPr id="39" name="TextBox 38"/>
          <p:cNvSpPr txBox="1"/>
          <p:nvPr/>
        </p:nvSpPr>
        <p:spPr>
          <a:xfrm>
            <a:off x="3971959" y="5969913"/>
            <a:ext cx="1743041" cy="430887"/>
          </a:xfrm>
          <a:prstGeom prst="rect">
            <a:avLst/>
          </a:prstGeom>
          <a:noFill/>
        </p:spPr>
        <p:txBody>
          <a:bodyPr wrap="none" rtlCol="0">
            <a:spAutoFit/>
          </a:bodyPr>
          <a:lstStyle/>
          <a:p>
            <a:r>
              <a:rPr lang="en-US" sz="2200" dirty="0" err="1" smtClean="0"/>
              <a:t>Superstep</a:t>
            </a:r>
            <a:r>
              <a:rPr lang="en-US" sz="2200" dirty="0" smtClean="0"/>
              <a:t> = 4</a:t>
            </a:r>
            <a:endParaRPr lang="en-US" sz="2200" dirty="0"/>
          </a:p>
        </p:txBody>
      </p:sp>
      <p:sp>
        <p:nvSpPr>
          <p:cNvPr id="43" name="Oval 42"/>
          <p:cNvSpPr/>
          <p:nvPr/>
        </p:nvSpPr>
        <p:spPr>
          <a:xfrm>
            <a:off x="4191000" y="3657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0.095</a:t>
            </a:r>
            <a:endParaRPr lang="en-US" sz="1500" b="1" dirty="0">
              <a:solidFill>
                <a:schemeClr val="tx1"/>
              </a:solidFill>
            </a:endParaRPr>
          </a:p>
        </p:txBody>
      </p:sp>
      <p:sp>
        <p:nvSpPr>
          <p:cNvPr id="45" name="Oval 44"/>
          <p:cNvSpPr/>
          <p:nvPr/>
        </p:nvSpPr>
        <p:spPr>
          <a:xfrm>
            <a:off x="4267200" y="47244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0.792</a:t>
            </a:r>
            <a:endParaRPr lang="en-US" sz="1500" b="1" dirty="0">
              <a:solidFill>
                <a:schemeClr val="tx1"/>
              </a:solidFill>
            </a:endParaRPr>
          </a:p>
        </p:txBody>
      </p:sp>
      <p:sp>
        <p:nvSpPr>
          <p:cNvPr id="46" name="Oval 45"/>
          <p:cNvSpPr/>
          <p:nvPr/>
        </p:nvSpPr>
        <p:spPr>
          <a:xfrm>
            <a:off x="5410200" y="2895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7" name="Oval 46"/>
          <p:cNvSpPr/>
          <p:nvPr/>
        </p:nvSpPr>
        <p:spPr>
          <a:xfrm>
            <a:off x="2819400" y="26670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800" b="1" dirty="0" smtClean="0"/>
              <a:t>Page Rank with PREGEL</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4114800" y="2159391"/>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0.051</a:t>
            </a:r>
            <a:endParaRPr lang="en-US" sz="1500" b="1" dirty="0">
              <a:solidFill>
                <a:schemeClr val="tx1"/>
              </a:solidFill>
            </a:endParaRPr>
          </a:p>
        </p:txBody>
      </p:sp>
      <p:sp>
        <p:nvSpPr>
          <p:cNvPr id="18" name="Freeform 17"/>
          <p:cNvSpPr/>
          <p:nvPr/>
        </p:nvSpPr>
        <p:spPr>
          <a:xfrm>
            <a:off x="32590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32871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45720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49530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51053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51815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46939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37912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1" name="TextBox 30"/>
          <p:cNvSpPr txBox="1"/>
          <p:nvPr/>
        </p:nvSpPr>
        <p:spPr>
          <a:xfrm>
            <a:off x="3581400" y="1905000"/>
            <a:ext cx="627095" cy="323165"/>
          </a:xfrm>
          <a:prstGeom prst="rect">
            <a:avLst/>
          </a:prstGeom>
          <a:noFill/>
        </p:spPr>
        <p:txBody>
          <a:bodyPr wrap="none" rtlCol="0">
            <a:spAutoFit/>
          </a:bodyPr>
          <a:lstStyle/>
          <a:p>
            <a:r>
              <a:rPr lang="en-US" sz="1500" b="1" dirty="0" smtClean="0">
                <a:solidFill>
                  <a:schemeClr val="tx2"/>
                </a:solidFill>
              </a:rPr>
              <a:t>0.015</a:t>
            </a:r>
            <a:endParaRPr lang="en-US" sz="1500" b="1" dirty="0">
              <a:solidFill>
                <a:schemeClr val="tx2"/>
              </a:solidFill>
            </a:endParaRPr>
          </a:p>
        </p:txBody>
      </p:sp>
      <p:sp>
        <p:nvSpPr>
          <p:cNvPr id="32" name="TextBox 31"/>
          <p:cNvSpPr txBox="1"/>
          <p:nvPr/>
        </p:nvSpPr>
        <p:spPr>
          <a:xfrm>
            <a:off x="3333588" y="3944035"/>
            <a:ext cx="627095" cy="323165"/>
          </a:xfrm>
          <a:prstGeom prst="rect">
            <a:avLst/>
          </a:prstGeom>
          <a:noFill/>
        </p:spPr>
        <p:txBody>
          <a:bodyPr wrap="none" rtlCol="0">
            <a:spAutoFit/>
          </a:bodyPr>
          <a:lstStyle/>
          <a:p>
            <a:r>
              <a:rPr lang="en-US" sz="1500" b="1" dirty="0" smtClean="0">
                <a:solidFill>
                  <a:schemeClr val="tx2"/>
                </a:solidFill>
              </a:rPr>
              <a:t>0.015</a:t>
            </a:r>
            <a:endParaRPr lang="en-US" sz="1500" b="1" dirty="0">
              <a:solidFill>
                <a:schemeClr val="tx2"/>
              </a:solidFill>
            </a:endParaRPr>
          </a:p>
        </p:txBody>
      </p:sp>
      <p:sp>
        <p:nvSpPr>
          <p:cNvPr id="33" name="TextBox 32"/>
          <p:cNvSpPr txBox="1"/>
          <p:nvPr/>
        </p:nvSpPr>
        <p:spPr>
          <a:xfrm>
            <a:off x="4648200" y="2983468"/>
            <a:ext cx="627095" cy="323165"/>
          </a:xfrm>
          <a:prstGeom prst="rect">
            <a:avLst/>
          </a:prstGeom>
          <a:noFill/>
        </p:spPr>
        <p:txBody>
          <a:bodyPr wrap="none" rtlCol="0">
            <a:spAutoFit/>
          </a:bodyPr>
          <a:lstStyle/>
          <a:p>
            <a:r>
              <a:rPr lang="en-US" sz="1500" b="1" dirty="0" smtClean="0">
                <a:solidFill>
                  <a:schemeClr val="tx2"/>
                </a:solidFill>
              </a:rPr>
              <a:t>0.051</a:t>
            </a:r>
            <a:endParaRPr lang="en-US" sz="1500" b="1" dirty="0">
              <a:solidFill>
                <a:schemeClr val="tx2"/>
              </a:solidFill>
            </a:endParaRPr>
          </a:p>
        </p:txBody>
      </p:sp>
      <p:sp>
        <p:nvSpPr>
          <p:cNvPr id="34" name="TextBox 33"/>
          <p:cNvSpPr txBox="1"/>
          <p:nvPr/>
        </p:nvSpPr>
        <p:spPr>
          <a:xfrm>
            <a:off x="5638800" y="2145268"/>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5" name="TextBox 34"/>
          <p:cNvSpPr txBox="1"/>
          <p:nvPr/>
        </p:nvSpPr>
        <p:spPr>
          <a:xfrm>
            <a:off x="5257800" y="3974068"/>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6" name="TextBox 35"/>
          <p:cNvSpPr txBox="1"/>
          <p:nvPr/>
        </p:nvSpPr>
        <p:spPr>
          <a:xfrm>
            <a:off x="6071349" y="4724400"/>
            <a:ext cx="529312" cy="323165"/>
          </a:xfrm>
          <a:prstGeom prst="rect">
            <a:avLst/>
          </a:prstGeom>
          <a:noFill/>
        </p:spPr>
        <p:txBody>
          <a:bodyPr wrap="none" rtlCol="0">
            <a:spAutoFit/>
          </a:bodyPr>
          <a:lstStyle/>
          <a:p>
            <a:r>
              <a:rPr lang="en-US" sz="1500" b="1" dirty="0" smtClean="0">
                <a:solidFill>
                  <a:schemeClr val="tx2"/>
                </a:solidFill>
              </a:rPr>
              <a:t>0.01</a:t>
            </a:r>
            <a:endParaRPr lang="en-US" sz="1500" b="1" dirty="0">
              <a:solidFill>
                <a:schemeClr val="tx2"/>
              </a:solidFill>
            </a:endParaRPr>
          </a:p>
        </p:txBody>
      </p:sp>
      <p:sp>
        <p:nvSpPr>
          <p:cNvPr id="37" name="TextBox 36"/>
          <p:cNvSpPr txBox="1"/>
          <p:nvPr/>
        </p:nvSpPr>
        <p:spPr>
          <a:xfrm>
            <a:off x="4114800" y="4325035"/>
            <a:ext cx="627095" cy="323165"/>
          </a:xfrm>
          <a:prstGeom prst="rect">
            <a:avLst/>
          </a:prstGeom>
          <a:noFill/>
        </p:spPr>
        <p:txBody>
          <a:bodyPr wrap="none" rtlCol="0">
            <a:spAutoFit/>
          </a:bodyPr>
          <a:lstStyle/>
          <a:p>
            <a:r>
              <a:rPr lang="en-US" sz="1500" b="1" dirty="0" smtClean="0">
                <a:solidFill>
                  <a:schemeClr val="tx2"/>
                </a:solidFill>
              </a:rPr>
              <a:t>0.095</a:t>
            </a:r>
            <a:endParaRPr lang="en-US" sz="1500" b="1" dirty="0">
              <a:solidFill>
                <a:schemeClr val="tx2"/>
              </a:solidFill>
            </a:endParaRPr>
          </a:p>
        </p:txBody>
      </p:sp>
      <p:sp>
        <p:nvSpPr>
          <p:cNvPr id="38" name="TextBox 37"/>
          <p:cNvSpPr txBox="1"/>
          <p:nvPr/>
        </p:nvSpPr>
        <p:spPr>
          <a:xfrm>
            <a:off x="3276600" y="5105400"/>
            <a:ext cx="627095" cy="323165"/>
          </a:xfrm>
          <a:prstGeom prst="rect">
            <a:avLst/>
          </a:prstGeom>
          <a:noFill/>
        </p:spPr>
        <p:txBody>
          <a:bodyPr wrap="none" rtlCol="0">
            <a:spAutoFit/>
          </a:bodyPr>
          <a:lstStyle/>
          <a:p>
            <a:r>
              <a:rPr lang="en-US" sz="1500" b="1" dirty="0" smtClean="0">
                <a:solidFill>
                  <a:schemeClr val="tx2"/>
                </a:solidFill>
              </a:rPr>
              <a:t>0.794</a:t>
            </a:r>
            <a:endParaRPr lang="en-US" sz="1500" b="1" dirty="0">
              <a:solidFill>
                <a:schemeClr val="tx2"/>
              </a:solidFill>
            </a:endParaRPr>
          </a:p>
        </p:txBody>
      </p:sp>
      <p:sp>
        <p:nvSpPr>
          <p:cNvPr id="39" name="TextBox 38"/>
          <p:cNvSpPr txBox="1"/>
          <p:nvPr/>
        </p:nvSpPr>
        <p:spPr>
          <a:xfrm>
            <a:off x="3971959" y="5969913"/>
            <a:ext cx="1743041" cy="430887"/>
          </a:xfrm>
          <a:prstGeom prst="rect">
            <a:avLst/>
          </a:prstGeom>
          <a:noFill/>
        </p:spPr>
        <p:txBody>
          <a:bodyPr wrap="none" rtlCol="0">
            <a:spAutoFit/>
          </a:bodyPr>
          <a:lstStyle/>
          <a:p>
            <a:r>
              <a:rPr lang="en-US" sz="2200" dirty="0" err="1" smtClean="0"/>
              <a:t>Superstep</a:t>
            </a:r>
            <a:r>
              <a:rPr lang="en-US" sz="2200" dirty="0" smtClean="0"/>
              <a:t> = 5</a:t>
            </a:r>
            <a:endParaRPr lang="en-US" sz="2200" dirty="0"/>
          </a:p>
        </p:txBody>
      </p:sp>
      <p:sp>
        <p:nvSpPr>
          <p:cNvPr id="43" name="Oval 42"/>
          <p:cNvSpPr/>
          <p:nvPr/>
        </p:nvSpPr>
        <p:spPr>
          <a:xfrm>
            <a:off x="4191000" y="3657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0.095</a:t>
            </a:r>
            <a:endParaRPr lang="en-US" sz="1500" b="1" dirty="0">
              <a:solidFill>
                <a:schemeClr val="tx1"/>
              </a:solidFill>
            </a:endParaRPr>
          </a:p>
        </p:txBody>
      </p:sp>
      <p:sp>
        <p:nvSpPr>
          <p:cNvPr id="45" name="Oval 44"/>
          <p:cNvSpPr/>
          <p:nvPr/>
        </p:nvSpPr>
        <p:spPr>
          <a:xfrm>
            <a:off x="4267200" y="47244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0.792</a:t>
            </a:r>
            <a:endParaRPr lang="en-US" sz="1500" b="1" dirty="0">
              <a:solidFill>
                <a:schemeClr val="tx1"/>
              </a:solidFill>
            </a:endParaRPr>
          </a:p>
        </p:txBody>
      </p:sp>
      <p:sp>
        <p:nvSpPr>
          <p:cNvPr id="46" name="Oval 45"/>
          <p:cNvSpPr/>
          <p:nvPr/>
        </p:nvSpPr>
        <p:spPr>
          <a:xfrm>
            <a:off x="5410200" y="2895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7" name="Oval 46"/>
          <p:cNvSpPr/>
          <p:nvPr/>
        </p:nvSpPr>
        <p:spPr>
          <a:xfrm>
            <a:off x="2819400" y="26670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6705600" cy="685800"/>
          </a:xfrm>
        </p:spPr>
        <p:txBody>
          <a:bodyPr>
            <a:noAutofit/>
          </a:bodyPr>
          <a:lstStyle/>
          <a:p>
            <a:pPr algn="l"/>
            <a:r>
              <a:rPr lang="en-US" sz="3200" b="1" dirty="0" smtClean="0"/>
              <a:t>Benefits of PREGEL over  MapReduce (Offline Graph Analytics)</a:t>
            </a:r>
            <a:endParaRPr lang="en-US" sz="3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5521643"/>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203588"/>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cxnSp>
        <p:nvCxnSpPr>
          <p:cNvPr id="13" name="Straight Connector 12"/>
          <p:cNvCxnSpPr/>
          <p:nvPr/>
        </p:nvCxnSpPr>
        <p:spPr>
          <a:xfrm>
            <a:off x="4267200" y="1483043"/>
            <a:ext cx="0" cy="514635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28800" y="1295400"/>
            <a:ext cx="1801070" cy="492443"/>
          </a:xfrm>
          <a:prstGeom prst="rect">
            <a:avLst/>
          </a:prstGeom>
          <a:noFill/>
        </p:spPr>
        <p:txBody>
          <a:bodyPr wrap="none" rtlCol="0">
            <a:spAutoFit/>
          </a:bodyPr>
          <a:lstStyle/>
          <a:p>
            <a:r>
              <a:rPr lang="en-US" sz="2600" dirty="0" smtClean="0"/>
              <a:t>MapReduce</a:t>
            </a:r>
            <a:endParaRPr lang="en-US" sz="2600" dirty="0"/>
          </a:p>
        </p:txBody>
      </p:sp>
      <p:sp>
        <p:nvSpPr>
          <p:cNvPr id="16" name="TextBox 15"/>
          <p:cNvSpPr txBox="1"/>
          <p:nvPr/>
        </p:nvSpPr>
        <p:spPr>
          <a:xfrm>
            <a:off x="5486400" y="1330643"/>
            <a:ext cx="1209883" cy="492443"/>
          </a:xfrm>
          <a:prstGeom prst="rect">
            <a:avLst/>
          </a:prstGeom>
          <a:noFill/>
        </p:spPr>
        <p:txBody>
          <a:bodyPr wrap="none" rtlCol="0">
            <a:spAutoFit/>
          </a:bodyPr>
          <a:lstStyle/>
          <a:p>
            <a:r>
              <a:rPr lang="en-US" sz="2600" dirty="0" smtClean="0"/>
              <a:t>PREGEL</a:t>
            </a:r>
            <a:endParaRPr lang="en-US" sz="2600" dirty="0"/>
          </a:p>
        </p:txBody>
      </p:sp>
      <p:sp>
        <p:nvSpPr>
          <p:cNvPr id="17" name="Content Placeholder 2"/>
          <p:cNvSpPr txBox="1">
            <a:spLocks noChangeArrowheads="1"/>
          </p:cNvSpPr>
          <p:nvPr/>
        </p:nvSpPr>
        <p:spPr>
          <a:xfrm>
            <a:off x="533400" y="1974988"/>
            <a:ext cx="3352800" cy="422455"/>
          </a:xfrm>
          <a:prstGeom prst="rect">
            <a:avLst/>
          </a:prstGeom>
        </p:spPr>
        <p:txBody>
          <a:bodyPr/>
          <a:lstStyle/>
          <a:p>
            <a:pPr marL="396875" indent="-396875" algn="just" defTabSz="914363">
              <a:lnSpc>
                <a:spcPct val="90000"/>
              </a:lnSpc>
              <a:spcBef>
                <a:spcPct val="20000"/>
              </a:spcBef>
              <a:buBlip>
                <a:blip r:embed="rId5"/>
              </a:buBlip>
              <a:defRPr/>
            </a:pPr>
            <a:r>
              <a:rPr lang="en-US" sz="2000" dirty="0" smtClean="0"/>
              <a:t>Requires passing of entire graph topology from one iteration to the next</a:t>
            </a:r>
            <a:endParaRPr lang="en-US" altLang="zh-CN" sz="2400" b="1" dirty="0" smtClean="0">
              <a:solidFill>
                <a:schemeClr val="tx1">
                  <a:lumMod val="95000"/>
                  <a:lumOff val="5000"/>
                </a:schemeClr>
              </a:solidFill>
              <a:latin typeface="Calibri" pitchFamily="34" charset="0"/>
            </a:endParaRPr>
          </a:p>
        </p:txBody>
      </p:sp>
      <p:sp>
        <p:nvSpPr>
          <p:cNvPr id="18" name="Content Placeholder 2"/>
          <p:cNvSpPr txBox="1">
            <a:spLocks noChangeArrowheads="1"/>
          </p:cNvSpPr>
          <p:nvPr/>
        </p:nvSpPr>
        <p:spPr>
          <a:xfrm>
            <a:off x="4343400" y="2016443"/>
            <a:ext cx="3810000" cy="422455"/>
          </a:xfrm>
          <a:prstGeom prst="rect">
            <a:avLst/>
          </a:prstGeom>
        </p:spPr>
        <p:txBody>
          <a:bodyPr/>
          <a:lstStyle/>
          <a:p>
            <a:pPr marL="396875" indent="-396875" algn="just" defTabSz="914363">
              <a:lnSpc>
                <a:spcPct val="90000"/>
              </a:lnSpc>
              <a:spcBef>
                <a:spcPct val="20000"/>
              </a:spcBef>
              <a:buBlip>
                <a:blip r:embed="rId5"/>
              </a:buBlip>
              <a:defRPr/>
            </a:pPr>
            <a:r>
              <a:rPr lang="en-US" sz="2000" dirty="0" smtClean="0"/>
              <a:t>Each node sends its state only to its neighbors. </a:t>
            </a:r>
          </a:p>
          <a:p>
            <a:pPr marL="396875" indent="-396875" algn="just" defTabSz="914363">
              <a:lnSpc>
                <a:spcPct val="90000"/>
              </a:lnSpc>
              <a:spcBef>
                <a:spcPct val="20000"/>
              </a:spcBef>
              <a:buBlip>
                <a:blip r:embed="rId5"/>
              </a:buBlip>
              <a:defRPr/>
            </a:pPr>
            <a:endParaRPr lang="en-US" sz="1000" dirty="0" smtClean="0"/>
          </a:p>
          <a:p>
            <a:pPr marL="396875" indent="-396875" algn="just" defTabSz="914363">
              <a:lnSpc>
                <a:spcPct val="90000"/>
              </a:lnSpc>
              <a:spcBef>
                <a:spcPct val="20000"/>
              </a:spcBef>
              <a:defRPr/>
            </a:pPr>
            <a:r>
              <a:rPr lang="en-US" sz="2000" dirty="0" smtClean="0"/>
              <a:t>       Graph topology information is not passed across iterations </a:t>
            </a:r>
            <a:endParaRPr lang="en-US" altLang="zh-CN" sz="2400" b="1" dirty="0" smtClean="0">
              <a:solidFill>
                <a:schemeClr val="tx1">
                  <a:lumMod val="95000"/>
                  <a:lumOff val="5000"/>
                </a:schemeClr>
              </a:solidFill>
              <a:latin typeface="Calibri" pitchFamily="34" charset="0"/>
            </a:endParaRPr>
          </a:p>
        </p:txBody>
      </p:sp>
      <p:pic>
        <p:nvPicPr>
          <p:cNvPr id="111618"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229600" y="2549842"/>
            <a:ext cx="609600" cy="533401"/>
          </a:xfrm>
          <a:prstGeom prst="rect">
            <a:avLst/>
          </a:prstGeom>
          <a:noFill/>
        </p:spPr>
      </p:pic>
      <p:sp>
        <p:nvSpPr>
          <p:cNvPr id="19" name="Content Placeholder 2"/>
          <p:cNvSpPr txBox="1">
            <a:spLocks noChangeArrowheads="1"/>
          </p:cNvSpPr>
          <p:nvPr/>
        </p:nvSpPr>
        <p:spPr>
          <a:xfrm>
            <a:off x="533400" y="3657600"/>
            <a:ext cx="33528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Intermediate results after every iteration is stored at disk and then read again from the disk</a:t>
            </a:r>
          </a:p>
        </p:txBody>
      </p:sp>
      <p:sp>
        <p:nvSpPr>
          <p:cNvPr id="22" name="Content Placeholder 2"/>
          <p:cNvSpPr txBox="1">
            <a:spLocks noChangeArrowheads="1"/>
          </p:cNvSpPr>
          <p:nvPr/>
        </p:nvSpPr>
        <p:spPr>
          <a:xfrm>
            <a:off x="4343400" y="3733800"/>
            <a:ext cx="35052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Main memory based </a:t>
            </a:r>
          </a:p>
          <a:p>
            <a:pPr marL="396875" indent="-396875" algn="just" defTabSz="914363">
              <a:lnSpc>
                <a:spcPct val="90000"/>
              </a:lnSpc>
              <a:spcBef>
                <a:spcPct val="20000"/>
              </a:spcBef>
              <a:defRPr/>
            </a:pPr>
            <a:r>
              <a:rPr lang="en-US" altLang="zh-CN" sz="2000" dirty="0" smtClean="0">
                <a:solidFill>
                  <a:schemeClr val="tx1">
                    <a:lumMod val="95000"/>
                    <a:lumOff val="5000"/>
                  </a:schemeClr>
                </a:solidFill>
                <a:latin typeface="Calibri" pitchFamily="34" charset="0"/>
              </a:rPr>
              <a:t>       (20X faster for k-core decomposition problem; B. </a:t>
            </a:r>
            <a:r>
              <a:rPr lang="en-US" altLang="zh-CN" sz="2000" dirty="0" err="1" smtClean="0">
                <a:solidFill>
                  <a:schemeClr val="tx1">
                    <a:lumMod val="95000"/>
                    <a:lumOff val="5000"/>
                  </a:schemeClr>
                </a:solidFill>
                <a:latin typeface="Calibri" pitchFamily="34" charset="0"/>
              </a:rPr>
              <a:t>Elser</a:t>
            </a:r>
            <a:r>
              <a:rPr lang="en-US" altLang="zh-CN" sz="2000" dirty="0" smtClean="0">
                <a:solidFill>
                  <a:schemeClr val="tx1">
                    <a:lumMod val="95000"/>
                    <a:lumOff val="5000"/>
                  </a:schemeClr>
                </a:solidFill>
                <a:latin typeface="Calibri" pitchFamily="34" charset="0"/>
              </a:rPr>
              <a:t> et. al., IEEE </a:t>
            </a:r>
            <a:r>
              <a:rPr lang="en-US" altLang="zh-CN" sz="2000" dirty="0" err="1" smtClean="0">
                <a:solidFill>
                  <a:schemeClr val="tx1">
                    <a:lumMod val="95000"/>
                    <a:lumOff val="5000"/>
                  </a:schemeClr>
                </a:solidFill>
                <a:latin typeface="Calibri" pitchFamily="34" charset="0"/>
              </a:rPr>
              <a:t>BigData</a:t>
            </a:r>
            <a:r>
              <a:rPr lang="en-US" altLang="zh-CN" sz="2000" dirty="0" smtClean="0">
                <a:solidFill>
                  <a:schemeClr val="tx1">
                    <a:lumMod val="95000"/>
                    <a:lumOff val="5000"/>
                  </a:schemeClr>
                </a:solidFill>
                <a:latin typeface="Calibri" pitchFamily="34" charset="0"/>
              </a:rPr>
              <a:t> ‘13)</a:t>
            </a:r>
          </a:p>
        </p:txBody>
      </p:sp>
      <p:pic>
        <p:nvPicPr>
          <p:cNvPr id="23"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305800" y="3769043"/>
            <a:ext cx="609600" cy="533401"/>
          </a:xfrm>
          <a:prstGeom prst="rect">
            <a:avLst/>
          </a:prstGeom>
          <a:noFill/>
        </p:spPr>
      </p:pic>
      <p:sp>
        <p:nvSpPr>
          <p:cNvPr id="24" name="Content Placeholder 2"/>
          <p:cNvSpPr txBox="1">
            <a:spLocks noChangeArrowheads="1"/>
          </p:cNvSpPr>
          <p:nvPr/>
        </p:nvSpPr>
        <p:spPr>
          <a:xfrm>
            <a:off x="533400" y="5105400"/>
            <a:ext cx="35052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Programmer needs to write a driver program to support iterations; another MapReduce program to check for </a:t>
            </a:r>
            <a:r>
              <a:rPr lang="en-US" altLang="zh-CN" sz="2000" dirty="0" err="1" smtClean="0">
                <a:solidFill>
                  <a:schemeClr val="tx1">
                    <a:lumMod val="95000"/>
                    <a:lumOff val="5000"/>
                  </a:schemeClr>
                </a:solidFill>
                <a:latin typeface="Calibri" pitchFamily="34" charset="0"/>
              </a:rPr>
              <a:t>fixpoint</a:t>
            </a:r>
            <a:endParaRPr lang="en-US" altLang="zh-CN" sz="2000" dirty="0" smtClean="0">
              <a:solidFill>
                <a:schemeClr val="tx1">
                  <a:lumMod val="95000"/>
                  <a:lumOff val="5000"/>
                </a:schemeClr>
              </a:solidFill>
              <a:latin typeface="Calibri" pitchFamily="34" charset="0"/>
            </a:endParaRPr>
          </a:p>
        </p:txBody>
      </p:sp>
      <p:sp>
        <p:nvSpPr>
          <p:cNvPr id="26" name="Content Placeholder 2"/>
          <p:cNvSpPr txBox="1">
            <a:spLocks noChangeArrowheads="1"/>
          </p:cNvSpPr>
          <p:nvPr/>
        </p:nvSpPr>
        <p:spPr>
          <a:xfrm>
            <a:off x="4343400" y="5140145"/>
            <a:ext cx="35814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Usage of </a:t>
            </a:r>
            <a:r>
              <a:rPr lang="en-US" altLang="zh-CN" sz="2000" dirty="0" err="1" smtClean="0">
                <a:solidFill>
                  <a:schemeClr val="tx1">
                    <a:lumMod val="95000"/>
                    <a:lumOff val="5000"/>
                  </a:schemeClr>
                </a:solidFill>
                <a:latin typeface="Calibri" pitchFamily="34" charset="0"/>
              </a:rPr>
              <a:t>supersteps</a:t>
            </a:r>
            <a:r>
              <a:rPr lang="en-US" altLang="zh-CN" sz="2000" dirty="0" smtClean="0">
                <a:solidFill>
                  <a:schemeClr val="tx1">
                    <a:lumMod val="95000"/>
                    <a:lumOff val="5000"/>
                  </a:schemeClr>
                </a:solidFill>
                <a:latin typeface="Calibri" pitchFamily="34" charset="0"/>
              </a:rPr>
              <a:t> and master-client architecture makes programming easy</a:t>
            </a:r>
          </a:p>
        </p:txBody>
      </p:sp>
      <p:pic>
        <p:nvPicPr>
          <p:cNvPr id="27"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8305800" y="5105400"/>
            <a:ext cx="609600" cy="533401"/>
          </a:xfrm>
          <a:prstGeom prst="rect">
            <a:avLst/>
          </a:prstGeom>
          <a:noFill/>
        </p:spPr>
      </p:pic>
      <p:sp>
        <p:nvSpPr>
          <p:cNvPr id="25"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81000"/>
            <a:ext cx="6400800" cy="685800"/>
          </a:xfrm>
        </p:spPr>
        <p:txBody>
          <a:bodyPr>
            <a:noAutofit/>
          </a:bodyPr>
          <a:lstStyle/>
          <a:p>
            <a:pPr algn="l"/>
            <a:r>
              <a:rPr lang="en-US" sz="3200" b="1" dirty="0" smtClean="0"/>
              <a:t>Graph Algorithms Implemented with PREGEL (and PREGEL-Like-Systems)</a:t>
            </a:r>
            <a:endParaRPr lang="en-US" sz="3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TextBox 7"/>
          <p:cNvSpPr txBox="1"/>
          <p:nvPr/>
        </p:nvSpPr>
        <p:spPr>
          <a:xfrm rot="21095233">
            <a:off x="5354215" y="3824138"/>
            <a:ext cx="3356743" cy="523220"/>
          </a:xfrm>
          <a:prstGeom prst="rect">
            <a:avLst/>
          </a:prstGeom>
          <a:solidFill>
            <a:schemeClr val="tx2">
              <a:lumMod val="60000"/>
              <a:lumOff val="40000"/>
            </a:schemeClr>
          </a:solidFill>
          <a:ln>
            <a:solidFill>
              <a:schemeClr val="tx1"/>
            </a:solidFill>
          </a:ln>
        </p:spPr>
        <p:txBody>
          <a:bodyPr wrap="square" rtlCol="0">
            <a:spAutoFit/>
          </a:bodyPr>
          <a:lstStyle/>
          <a:p>
            <a:r>
              <a:rPr lang="en-US" sz="2800" b="1" dirty="0" smtClean="0">
                <a:solidFill>
                  <a:schemeClr val="bg1"/>
                </a:solidFill>
              </a:rPr>
              <a:t>Not an Exclusive List</a:t>
            </a:r>
            <a:endParaRPr lang="en-US" sz="2800" b="1" dirty="0">
              <a:solidFill>
                <a:schemeClr val="bg1"/>
              </a:solidFill>
            </a:endParaRPr>
          </a:p>
        </p:txBody>
      </p:sp>
      <p:sp>
        <p:nvSpPr>
          <p:cNvPr id="9" name="Content Placeholder 2"/>
          <p:cNvSpPr txBox="1">
            <a:spLocks noChangeArrowheads="1"/>
          </p:cNvSpPr>
          <p:nvPr/>
        </p:nvSpPr>
        <p:spPr>
          <a:xfrm>
            <a:off x="533400" y="1447800"/>
            <a:ext cx="46482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Page Rank</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Triangle Counting</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Connected Components</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Shortest Distance</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Random Walk</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Graph Coarsening</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Graph Coloring</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Minimum Spanning Forest</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Community Detection</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Collaborative Filtering</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Belief Propagation</a:t>
            </a:r>
          </a:p>
          <a:p>
            <a:pPr marL="396875"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rPr>
              <a:t>Named Entity Recognition</a:t>
            </a:r>
          </a:p>
        </p:txBody>
      </p:sp>
      <p:sp>
        <p:nvSpPr>
          <p:cNvPr id="1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81000"/>
            <a:ext cx="6858000" cy="685800"/>
          </a:xfrm>
        </p:spPr>
        <p:txBody>
          <a:bodyPr>
            <a:noAutofit/>
          </a:bodyPr>
          <a:lstStyle/>
          <a:p>
            <a:pPr algn="l"/>
            <a:r>
              <a:rPr lang="en-US" sz="3500" b="1" dirty="0" smtClean="0"/>
              <a:t>Which Graph Algorithms </a:t>
            </a:r>
            <a:r>
              <a:rPr lang="en-US" sz="3500" b="1" dirty="0" smtClean="0">
                <a:solidFill>
                  <a:srgbClr val="FF0000"/>
                </a:solidFill>
              </a:rPr>
              <a:t>cannot</a:t>
            </a:r>
            <a:r>
              <a:rPr lang="en-US" sz="3500" b="1" dirty="0" smtClean="0"/>
              <a:t> be Expressed in PREGEL Framework?</a:t>
            </a:r>
            <a:endParaRPr lang="en-US" sz="35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9" name="Content Placeholder 2"/>
          <p:cNvSpPr txBox="1">
            <a:spLocks noChangeArrowheads="1"/>
          </p:cNvSpPr>
          <p:nvPr/>
        </p:nvSpPr>
        <p:spPr>
          <a:xfrm>
            <a:off x="533400" y="1828800"/>
            <a:ext cx="8458200" cy="422455"/>
          </a:xfrm>
          <a:prstGeom prst="rect">
            <a:avLst/>
          </a:prstGeom>
        </p:spPr>
        <p:txBody>
          <a:bodyPr/>
          <a:lstStyle/>
          <a:p>
            <a:pPr marL="396875" indent="-396875" defTabSz="914363">
              <a:lnSpc>
                <a:spcPct val="90000"/>
              </a:lnSpc>
              <a:spcBef>
                <a:spcPct val="20000"/>
              </a:spcBef>
              <a:buBlip>
                <a:blip r:embed="rId5"/>
              </a:buBlip>
              <a:defRPr/>
            </a:pPr>
            <a:r>
              <a:rPr lang="en-US" sz="2200" dirty="0" smtClean="0"/>
              <a:t>PREGEL ≡ BSP ≡ MapReduce</a:t>
            </a:r>
          </a:p>
          <a:p>
            <a:pPr marL="396875" indent="-396875" defTabSz="914363">
              <a:lnSpc>
                <a:spcPct val="90000"/>
              </a:lnSpc>
              <a:spcBef>
                <a:spcPct val="20000"/>
              </a:spcBef>
              <a:buBlip>
                <a:blip r:embed="rId5"/>
              </a:buBlip>
              <a:defRPr/>
            </a:pPr>
            <a:endParaRPr lang="en-US" sz="1200" dirty="0" smtClean="0"/>
          </a:p>
          <a:p>
            <a:pPr marL="396875" indent="-396875" defTabSz="914363">
              <a:lnSpc>
                <a:spcPct val="90000"/>
              </a:lnSpc>
              <a:spcBef>
                <a:spcPct val="20000"/>
              </a:spcBef>
              <a:buBlip>
                <a:blip r:embed="rId5"/>
              </a:buBlip>
              <a:defRPr/>
            </a:pPr>
            <a:r>
              <a:rPr lang="en-US" sz="2200" dirty="0" smtClean="0"/>
              <a:t>Efficiency is the issue </a:t>
            </a:r>
            <a:endParaRPr lang="en-US" altLang="zh-CN" sz="2200" dirty="0" smtClean="0">
              <a:solidFill>
                <a:schemeClr val="tx1">
                  <a:lumMod val="95000"/>
                  <a:lumOff val="5000"/>
                </a:schemeClr>
              </a:solidFill>
            </a:endParaRPr>
          </a:p>
        </p:txBody>
      </p:sp>
      <p:sp>
        <p:nvSpPr>
          <p:cNvPr id="9" name="Content Placeholder 2"/>
          <p:cNvSpPr txBox="1">
            <a:spLocks noChangeArrowheads="1"/>
          </p:cNvSpPr>
          <p:nvPr/>
        </p:nvSpPr>
        <p:spPr>
          <a:xfrm>
            <a:off x="457200" y="3616145"/>
            <a:ext cx="7924800" cy="422455"/>
          </a:xfrm>
          <a:prstGeom prst="rect">
            <a:avLst/>
          </a:prstGeom>
        </p:spPr>
        <p:txBody>
          <a:bodyPr/>
          <a:lstStyle/>
          <a:p>
            <a:pPr marL="396875" indent="-396875" defTabSz="914363">
              <a:lnSpc>
                <a:spcPct val="90000"/>
              </a:lnSpc>
              <a:spcBef>
                <a:spcPct val="20000"/>
              </a:spcBef>
              <a:buBlip>
                <a:blip r:embed="rId5"/>
              </a:buBlip>
              <a:defRPr/>
            </a:pPr>
            <a:r>
              <a:rPr lang="en-US" sz="2000" b="1" dirty="0" smtClean="0"/>
              <a:t>Theoretical Complexity of Algorithms under MapReduce Model</a:t>
            </a:r>
          </a:p>
          <a:p>
            <a:pPr marL="396875" indent="-396875" defTabSz="914363">
              <a:lnSpc>
                <a:spcPct val="90000"/>
              </a:lnSpc>
              <a:spcBef>
                <a:spcPct val="20000"/>
              </a:spcBef>
              <a:buBlip>
                <a:blip r:embed="rId5"/>
              </a:buBlip>
              <a:defRPr/>
            </a:pPr>
            <a:endParaRPr lang="en-US" sz="1000" b="1" dirty="0" smtClean="0"/>
          </a:p>
          <a:p>
            <a:pPr marL="854075" lvl="1" indent="-396875" defTabSz="914363">
              <a:lnSpc>
                <a:spcPct val="90000"/>
              </a:lnSpc>
              <a:spcBef>
                <a:spcPct val="20000"/>
              </a:spcBef>
              <a:buFont typeface="Wingdings" pitchFamily="2" charset="2"/>
              <a:buChar char="q"/>
              <a:defRPr/>
            </a:pPr>
            <a:r>
              <a:rPr lang="en-US" dirty="0" smtClean="0"/>
              <a:t>A Model of Computation for MapReduce [H. Karloff et. al., SODA ‘10]</a:t>
            </a:r>
            <a:r>
              <a:rPr lang="en-US" sz="1000" dirty="0" smtClean="0"/>
              <a:t/>
            </a:r>
            <a:br>
              <a:rPr lang="en-US" sz="1000" dirty="0" smtClean="0"/>
            </a:br>
            <a:endParaRPr lang="en-US" sz="1000" dirty="0" smtClean="0"/>
          </a:p>
          <a:p>
            <a:pPr marL="854075" lvl="1" indent="-396875" defTabSz="914363">
              <a:lnSpc>
                <a:spcPct val="90000"/>
              </a:lnSpc>
              <a:spcBef>
                <a:spcPct val="20000"/>
              </a:spcBef>
              <a:buFont typeface="Wingdings" pitchFamily="2" charset="2"/>
              <a:buChar char="q"/>
              <a:defRPr/>
            </a:pPr>
            <a:r>
              <a:rPr lang="en-US" dirty="0" smtClean="0"/>
              <a:t>Minimal MapReduce Algorithms [Y. Tao et. al., SIGMOD ‘13] </a:t>
            </a:r>
          </a:p>
          <a:p>
            <a:pPr marL="854075" lvl="1" indent="-396875" defTabSz="914363">
              <a:lnSpc>
                <a:spcPct val="90000"/>
              </a:lnSpc>
              <a:spcBef>
                <a:spcPct val="20000"/>
              </a:spcBef>
              <a:buFont typeface="Wingdings" pitchFamily="2" charset="2"/>
              <a:buChar char="q"/>
              <a:defRPr/>
            </a:pPr>
            <a:endParaRPr lang="en-US" sz="1000" dirty="0" smtClean="0"/>
          </a:p>
          <a:p>
            <a:pPr marL="854075" lvl="1" indent="-396875" defTabSz="914363">
              <a:lnSpc>
                <a:spcPct val="90000"/>
              </a:lnSpc>
              <a:spcBef>
                <a:spcPct val="20000"/>
              </a:spcBef>
              <a:buFont typeface="Wingdings" pitchFamily="2" charset="2"/>
              <a:buChar char="q"/>
              <a:defRPr/>
            </a:pPr>
            <a:r>
              <a:rPr lang="en-US" altLang="zh-CN" dirty="0" smtClean="0">
                <a:solidFill>
                  <a:schemeClr val="tx1">
                    <a:lumMod val="95000"/>
                    <a:lumOff val="5000"/>
                  </a:schemeClr>
                </a:solidFill>
              </a:rPr>
              <a:t>Questions and Answers about BSP [D. B. </a:t>
            </a:r>
            <a:r>
              <a:rPr lang="en-US" altLang="zh-CN" dirty="0" err="1" smtClean="0">
                <a:solidFill>
                  <a:schemeClr val="tx1">
                    <a:lumMod val="95000"/>
                    <a:lumOff val="5000"/>
                  </a:schemeClr>
                </a:solidFill>
              </a:rPr>
              <a:t>Skillicorn</a:t>
            </a:r>
            <a:r>
              <a:rPr lang="en-US" altLang="zh-CN" dirty="0" smtClean="0">
                <a:solidFill>
                  <a:schemeClr val="tx1">
                    <a:lumMod val="95000"/>
                    <a:lumOff val="5000"/>
                  </a:schemeClr>
                </a:solidFill>
              </a:rPr>
              <a:t> et al., Oxford U. Tech. Report ‘96]</a:t>
            </a:r>
          </a:p>
          <a:p>
            <a:pPr marL="854075" lvl="1" indent="-396875" defTabSz="914363">
              <a:lnSpc>
                <a:spcPct val="90000"/>
              </a:lnSpc>
              <a:spcBef>
                <a:spcPct val="20000"/>
              </a:spcBef>
              <a:buFont typeface="Wingdings" pitchFamily="2" charset="2"/>
              <a:buChar char="q"/>
              <a:defRPr/>
            </a:pPr>
            <a:endParaRPr lang="en-US" altLang="zh-CN" sz="1000" dirty="0" smtClean="0">
              <a:solidFill>
                <a:schemeClr val="tx1">
                  <a:lumMod val="95000"/>
                  <a:lumOff val="5000"/>
                </a:schemeClr>
              </a:solidFill>
            </a:endParaRPr>
          </a:p>
          <a:p>
            <a:pPr marL="854075" lvl="1" indent="-396875" defTabSz="914363">
              <a:lnSpc>
                <a:spcPct val="90000"/>
              </a:lnSpc>
              <a:spcBef>
                <a:spcPct val="20000"/>
              </a:spcBef>
              <a:buFont typeface="Wingdings" pitchFamily="2" charset="2"/>
              <a:buChar char="q"/>
              <a:defRPr/>
            </a:pPr>
            <a:r>
              <a:rPr lang="en-US" altLang="zh-CN" dirty="0" smtClean="0">
                <a:solidFill>
                  <a:schemeClr val="tx1">
                    <a:lumMod val="95000"/>
                    <a:lumOff val="5000"/>
                  </a:schemeClr>
                </a:solidFill>
              </a:rPr>
              <a:t>Optimizations and Analysis of BSP Graph Processing Models on Public Clouds [M. </a:t>
            </a:r>
            <a:r>
              <a:rPr lang="en-US" altLang="zh-CN" dirty="0" err="1" smtClean="0">
                <a:solidFill>
                  <a:schemeClr val="tx1">
                    <a:lumMod val="95000"/>
                    <a:lumOff val="5000"/>
                  </a:schemeClr>
                </a:solidFill>
              </a:rPr>
              <a:t>Redekopp</a:t>
            </a:r>
            <a:r>
              <a:rPr lang="en-US" altLang="zh-CN" dirty="0" smtClean="0">
                <a:solidFill>
                  <a:schemeClr val="tx1">
                    <a:lumMod val="95000"/>
                    <a:lumOff val="5000"/>
                  </a:schemeClr>
                </a:solidFill>
              </a:rPr>
              <a:t> et al., IPDPS ‘13]</a:t>
            </a:r>
          </a:p>
        </p:txBody>
      </p:sp>
      <p:sp>
        <p:nvSpPr>
          <p:cNvPr id="10"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81000"/>
            <a:ext cx="6781800" cy="685800"/>
          </a:xfrm>
        </p:spPr>
        <p:txBody>
          <a:bodyPr>
            <a:noAutofit/>
          </a:bodyPr>
          <a:lstStyle/>
          <a:p>
            <a:pPr algn="l"/>
            <a:r>
              <a:rPr lang="en-US" sz="3500" b="1" dirty="0" smtClean="0"/>
              <a:t>Which Graph Algorithms </a:t>
            </a:r>
            <a:r>
              <a:rPr lang="en-US" sz="3500" b="1" dirty="0" smtClean="0">
                <a:solidFill>
                  <a:srgbClr val="FF0000"/>
                </a:solidFill>
              </a:rPr>
              <a:t>cannot</a:t>
            </a:r>
            <a:r>
              <a:rPr lang="en-US" sz="3500" b="1" dirty="0" smtClean="0"/>
              <a:t> be </a:t>
            </a:r>
            <a:r>
              <a:rPr lang="en-US" sz="3500" b="1" dirty="0" smtClean="0">
                <a:solidFill>
                  <a:srgbClr val="FF0000"/>
                </a:solidFill>
              </a:rPr>
              <a:t>Efficiently</a:t>
            </a:r>
            <a:r>
              <a:rPr lang="en-US" sz="3500" b="1" dirty="0" smtClean="0"/>
              <a:t> Expressed in PREGEL?</a:t>
            </a:r>
            <a:endParaRPr lang="en-US" sz="35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533400" y="1558745"/>
            <a:ext cx="7620000" cy="422455"/>
          </a:xfrm>
          <a:prstGeom prst="rect">
            <a:avLst/>
          </a:prstGeom>
        </p:spPr>
        <p:txBody>
          <a:bodyPr/>
          <a:lstStyle/>
          <a:p>
            <a:pPr marL="396875" indent="-396875" defTabSz="914363">
              <a:lnSpc>
                <a:spcPct val="90000"/>
              </a:lnSpc>
              <a:spcBef>
                <a:spcPct val="20000"/>
              </a:spcBef>
              <a:buBlip>
                <a:blip r:embed="rId5"/>
              </a:buBlip>
              <a:defRPr/>
            </a:pPr>
            <a:r>
              <a:rPr lang="en-US" sz="2000" b="1" dirty="0" smtClean="0"/>
              <a:t>Q.</a:t>
            </a:r>
            <a:r>
              <a:rPr lang="en-US" sz="2000" dirty="0" smtClean="0"/>
              <a:t> Which graph problems cannot be </a:t>
            </a:r>
            <a:r>
              <a:rPr lang="en-US" sz="2000" b="1" dirty="0" smtClean="0">
                <a:solidFill>
                  <a:schemeClr val="accent2">
                    <a:lumMod val="75000"/>
                  </a:schemeClr>
                </a:solidFill>
              </a:rPr>
              <a:t>efficiently</a:t>
            </a:r>
            <a:r>
              <a:rPr lang="en-US" sz="2000" dirty="0" smtClean="0"/>
              <a:t> expressed in PREGEL, because </a:t>
            </a:r>
            <a:r>
              <a:rPr lang="en-US" sz="2000" dirty="0" err="1" smtClean="0"/>
              <a:t>Pregel</a:t>
            </a:r>
            <a:r>
              <a:rPr lang="en-US" sz="2000" dirty="0" smtClean="0"/>
              <a:t> is an inappropriate/bad massively parallel model for the problem?    </a:t>
            </a:r>
            <a:endParaRPr lang="en-US" altLang="ko-KR" sz="2000" dirty="0" smtClean="0"/>
          </a:p>
          <a:p>
            <a:pPr marL="396875" indent="-396875" algn="just" defTabSz="914363">
              <a:lnSpc>
                <a:spcPct val="90000"/>
              </a:lnSpc>
              <a:spcBef>
                <a:spcPct val="20000"/>
              </a:spcBef>
              <a:defRPr/>
            </a:pPr>
            <a:endParaRPr lang="en-US" altLang="zh-CN" sz="2400" b="1" dirty="0" smtClean="0">
              <a:solidFill>
                <a:schemeClr val="tx1">
                  <a:lumMod val="95000"/>
                  <a:lumOff val="5000"/>
                </a:schemeClr>
              </a:solidFill>
            </a:endParaRPr>
          </a:p>
        </p:txBody>
      </p:sp>
      <p:sp>
        <p:nvSpPr>
          <p:cNvPr id="13" name="Content Placeholder 2"/>
          <p:cNvSpPr txBox="1">
            <a:spLocks noChangeArrowheads="1"/>
          </p:cNvSpPr>
          <p:nvPr/>
        </p:nvSpPr>
        <p:spPr>
          <a:xfrm>
            <a:off x="533400" y="1558745"/>
            <a:ext cx="7620000" cy="422455"/>
          </a:xfrm>
          <a:prstGeom prst="rect">
            <a:avLst/>
          </a:prstGeom>
        </p:spPr>
        <p:txBody>
          <a:bodyPr/>
          <a:lstStyle/>
          <a:p>
            <a:pPr marL="396875" indent="-396875" algn="just"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2"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81000"/>
            <a:ext cx="6781800" cy="685800"/>
          </a:xfrm>
        </p:spPr>
        <p:txBody>
          <a:bodyPr>
            <a:noAutofit/>
          </a:bodyPr>
          <a:lstStyle/>
          <a:p>
            <a:pPr algn="l"/>
            <a:r>
              <a:rPr lang="en-US" sz="3500" b="1" dirty="0" smtClean="0"/>
              <a:t>Which Graph Algorithms </a:t>
            </a:r>
            <a:r>
              <a:rPr lang="en-US" sz="3500" b="1" dirty="0" smtClean="0">
                <a:solidFill>
                  <a:srgbClr val="FF0000"/>
                </a:solidFill>
              </a:rPr>
              <a:t>cannot</a:t>
            </a:r>
            <a:r>
              <a:rPr lang="en-US" sz="3500" b="1" dirty="0" smtClean="0"/>
              <a:t> be </a:t>
            </a:r>
            <a:r>
              <a:rPr lang="en-US" sz="3500" b="1" dirty="0" smtClean="0">
                <a:solidFill>
                  <a:srgbClr val="FF0000"/>
                </a:solidFill>
              </a:rPr>
              <a:t>Efficiently</a:t>
            </a:r>
            <a:r>
              <a:rPr lang="en-US" sz="3500" b="1" dirty="0" smtClean="0"/>
              <a:t> Expressed in PREGEL?</a:t>
            </a:r>
            <a:endParaRPr lang="en-US" sz="35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533400" y="1558745"/>
            <a:ext cx="7620000" cy="422455"/>
          </a:xfrm>
          <a:prstGeom prst="rect">
            <a:avLst/>
          </a:prstGeom>
        </p:spPr>
        <p:txBody>
          <a:bodyPr/>
          <a:lstStyle/>
          <a:p>
            <a:pPr marL="396875" indent="-396875" defTabSz="914363">
              <a:lnSpc>
                <a:spcPct val="90000"/>
              </a:lnSpc>
              <a:spcBef>
                <a:spcPct val="20000"/>
              </a:spcBef>
              <a:buBlip>
                <a:blip r:embed="rId5"/>
              </a:buBlip>
              <a:defRPr/>
            </a:pPr>
            <a:r>
              <a:rPr lang="en-US" sz="2000" b="1" dirty="0" smtClean="0"/>
              <a:t>Q.</a:t>
            </a:r>
            <a:r>
              <a:rPr lang="en-US" sz="2000" dirty="0" smtClean="0"/>
              <a:t> Which graph problems can't be </a:t>
            </a:r>
            <a:r>
              <a:rPr lang="en-US" sz="2000" b="1" dirty="0" smtClean="0">
                <a:solidFill>
                  <a:schemeClr val="accent2">
                    <a:lumMod val="75000"/>
                  </a:schemeClr>
                </a:solidFill>
              </a:rPr>
              <a:t>efficiently</a:t>
            </a:r>
            <a:r>
              <a:rPr lang="en-US" sz="2000" dirty="0" smtClean="0"/>
              <a:t> expressed in PREGEL, because </a:t>
            </a:r>
            <a:r>
              <a:rPr lang="en-US" sz="2000" dirty="0" err="1" smtClean="0"/>
              <a:t>Pregel</a:t>
            </a:r>
            <a:r>
              <a:rPr lang="en-US" sz="2000" dirty="0" smtClean="0"/>
              <a:t> is an inappropriate/bad massively parallel model for the problem? </a:t>
            </a:r>
          </a:p>
          <a:p>
            <a:pPr marL="396875" indent="-396875" defTabSz="914363">
              <a:lnSpc>
                <a:spcPct val="90000"/>
              </a:lnSpc>
              <a:spcBef>
                <a:spcPct val="20000"/>
              </a:spcBef>
              <a:defRPr/>
            </a:pPr>
            <a:r>
              <a:rPr lang="en-US" sz="2000" dirty="0" smtClean="0"/>
              <a:t>        --e.g., </a:t>
            </a:r>
          </a:p>
          <a:p>
            <a:pPr marL="1311275" lvl="2" indent="-396875" defTabSz="914363">
              <a:lnSpc>
                <a:spcPct val="90000"/>
              </a:lnSpc>
              <a:spcBef>
                <a:spcPct val="20000"/>
              </a:spcBef>
              <a:buFont typeface="Wingdings" pitchFamily="2" charset="2"/>
              <a:buChar char="q"/>
              <a:defRPr/>
            </a:pPr>
            <a:r>
              <a:rPr lang="en-US" sz="2000" dirty="0" smtClean="0"/>
              <a:t>Online graph queries – </a:t>
            </a:r>
            <a:r>
              <a:rPr lang="en-US" sz="2000" dirty="0" err="1" smtClean="0"/>
              <a:t>reachability</a:t>
            </a:r>
            <a:r>
              <a:rPr lang="en-US" sz="2000" dirty="0" smtClean="0"/>
              <a:t>, </a:t>
            </a:r>
            <a:r>
              <a:rPr lang="en-US" sz="2000" dirty="0" err="1" smtClean="0"/>
              <a:t>subgraph</a:t>
            </a:r>
            <a:r>
              <a:rPr lang="en-US" sz="2000" dirty="0" smtClean="0"/>
              <a:t> isomorphism</a:t>
            </a:r>
          </a:p>
          <a:p>
            <a:pPr marL="1311275" lvl="2" indent="-396875" defTabSz="914363">
              <a:lnSpc>
                <a:spcPct val="90000"/>
              </a:lnSpc>
              <a:spcBef>
                <a:spcPct val="20000"/>
              </a:spcBef>
              <a:buFont typeface="Wingdings" pitchFamily="2" charset="2"/>
              <a:buChar char="q"/>
              <a:defRPr/>
            </a:pPr>
            <a:r>
              <a:rPr lang="en-US" sz="2000" dirty="0" smtClean="0"/>
              <a:t>Betweenness Centrality</a:t>
            </a:r>
          </a:p>
          <a:p>
            <a:pPr marL="1311275" lvl="2" indent="-396875" algn="just" defTabSz="914363">
              <a:lnSpc>
                <a:spcPct val="90000"/>
              </a:lnSpc>
              <a:spcBef>
                <a:spcPct val="20000"/>
              </a:spcBef>
              <a:defRPr/>
            </a:pPr>
            <a:r>
              <a:rPr lang="en-US" sz="2000" dirty="0" smtClean="0">
                <a:cs typeface="Calibri" panose="020F0502020204030204" pitchFamily="34" charset="0"/>
              </a:rPr>
              <a:t> </a:t>
            </a:r>
          </a:p>
          <a:p>
            <a:pPr marL="396875" indent="-396875" algn="just" defTabSz="914363">
              <a:lnSpc>
                <a:spcPct val="90000"/>
              </a:lnSpc>
              <a:spcBef>
                <a:spcPct val="20000"/>
              </a:spcBef>
              <a:buFont typeface="Wingdings" pitchFamily="2" charset="2"/>
              <a:buChar char="q"/>
              <a:defRPr/>
            </a:pPr>
            <a:endParaRPr lang="en-US" altLang="zh-CN" sz="2400" b="1" dirty="0" smtClean="0">
              <a:solidFill>
                <a:schemeClr val="tx1">
                  <a:lumMod val="95000"/>
                  <a:lumOff val="5000"/>
                </a:schemeClr>
              </a:solidFill>
            </a:endParaRPr>
          </a:p>
        </p:txBody>
      </p:sp>
      <p:sp>
        <p:nvSpPr>
          <p:cNvPr id="13" name="Content Placeholder 2"/>
          <p:cNvSpPr txBox="1">
            <a:spLocks noChangeArrowheads="1"/>
          </p:cNvSpPr>
          <p:nvPr/>
        </p:nvSpPr>
        <p:spPr>
          <a:xfrm>
            <a:off x="533400" y="1558745"/>
            <a:ext cx="7620000" cy="422455"/>
          </a:xfrm>
          <a:prstGeom prst="rect">
            <a:avLst/>
          </a:prstGeom>
        </p:spPr>
        <p:txBody>
          <a:bodyPr/>
          <a:lstStyle/>
          <a:p>
            <a:pPr marL="396875" indent="-396875" algn="just"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2"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04800"/>
            <a:ext cx="7848600" cy="685800"/>
          </a:xfrm>
        </p:spPr>
        <p:txBody>
          <a:bodyPr>
            <a:noAutofit/>
          </a:bodyPr>
          <a:lstStyle/>
          <a:p>
            <a:pPr algn="l"/>
            <a:r>
              <a:rPr lang="en-US" sz="4800" b="1" dirty="0" smtClean="0"/>
              <a:t>Unique Challenges in </a:t>
            </a:r>
            <a:br>
              <a:rPr lang="en-US" sz="4800" b="1" dirty="0" smtClean="0"/>
            </a:br>
            <a:r>
              <a:rPr lang="en-US" sz="4800" b="1" dirty="0" smtClean="0"/>
              <a:t>Graph Processing</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56" name="Content Placeholder 2"/>
          <p:cNvSpPr txBox="1">
            <a:spLocks noChangeArrowheads="1"/>
          </p:cNvSpPr>
          <p:nvPr/>
        </p:nvSpPr>
        <p:spPr>
          <a:xfrm>
            <a:off x="749775" y="16764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solidFill>
                  <a:schemeClr val="tx1"/>
                </a:solidFill>
                <a:latin typeface="Calibri" panose="020F0502020204030204" pitchFamily="34" charset="0"/>
                <a:cs typeface="Calibri" panose="020F0502020204030204" pitchFamily="34" charset="0"/>
              </a:rPr>
              <a:t>Poor locality of memory access by graph algorithms</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57" name="Content Placeholder 2"/>
          <p:cNvSpPr txBox="1">
            <a:spLocks noChangeArrowheads="1"/>
          </p:cNvSpPr>
          <p:nvPr/>
        </p:nvSpPr>
        <p:spPr>
          <a:xfrm>
            <a:off x="749775" y="2362200"/>
            <a:ext cx="63368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I/O intensive – waits for memory fetches </a:t>
            </a: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58" name="Content Placeholder 2"/>
          <p:cNvSpPr txBox="1">
            <a:spLocks noChangeArrowheads="1"/>
          </p:cNvSpPr>
          <p:nvPr/>
        </p:nvSpPr>
        <p:spPr>
          <a:xfrm>
            <a:off x="762000" y="3158945"/>
            <a:ext cx="63368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Difficult to parallelize by data partitioning</a:t>
            </a: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59" name="Content Placeholder 2"/>
          <p:cNvSpPr txBox="1">
            <a:spLocks noChangeArrowheads="1"/>
          </p:cNvSpPr>
          <p:nvPr/>
        </p:nvSpPr>
        <p:spPr>
          <a:xfrm>
            <a:off x="762000" y="4800600"/>
            <a:ext cx="7772400" cy="422455"/>
          </a:xfrm>
          <a:prstGeom prst="rect">
            <a:avLst/>
          </a:prstGeom>
        </p:spPr>
        <p:txBody>
          <a:bodyPr/>
          <a:lstStyle/>
          <a:p>
            <a:pPr marL="396875" lvl="0" indent="-396875" algn="just" defTabSz="914363">
              <a:lnSpc>
                <a:spcPct val="90000"/>
              </a:lnSpc>
              <a:spcBef>
                <a:spcPct val="20000"/>
              </a:spcBef>
              <a:buBlip>
                <a:blip r:embed="rId5"/>
              </a:buBlip>
              <a:defRPr/>
            </a:pPr>
            <a:r>
              <a:rPr lang="en-US" altLang="zh-CN" sz="2400" dirty="0" smtClean="0">
                <a:solidFill>
                  <a:schemeClr val="tx1">
                    <a:lumMod val="95000"/>
                    <a:lumOff val="5000"/>
                  </a:schemeClr>
                </a:solidFill>
                <a:latin typeface="Calibri" pitchFamily="34" charset="0"/>
                <a:cs typeface="Calibri" pitchFamily="34" charset="0"/>
                <a:sym typeface="Wingdings" pitchFamily="2" charset="2"/>
              </a:rPr>
              <a:t>Recursive joins  useless large intermediate results  Not scalable (e.g., </a:t>
            </a:r>
            <a:r>
              <a:rPr lang="en-US" altLang="zh-CN" sz="2400" dirty="0" err="1" smtClean="0">
                <a:solidFill>
                  <a:schemeClr val="tx1">
                    <a:lumMod val="95000"/>
                    <a:lumOff val="5000"/>
                  </a:schemeClr>
                </a:solidFill>
                <a:latin typeface="Calibri" pitchFamily="34" charset="0"/>
                <a:cs typeface="Calibri" pitchFamily="34" charset="0"/>
                <a:sym typeface="Wingdings" pitchFamily="2" charset="2"/>
              </a:rPr>
              <a:t>subgraph</a:t>
            </a:r>
            <a:r>
              <a:rPr lang="en-US" altLang="zh-CN" sz="2400" dirty="0" smtClean="0">
                <a:solidFill>
                  <a:schemeClr val="tx1">
                    <a:lumMod val="95000"/>
                    <a:lumOff val="5000"/>
                  </a:schemeClr>
                </a:solidFill>
                <a:latin typeface="Calibri" pitchFamily="34" charset="0"/>
                <a:cs typeface="Calibri" pitchFamily="34" charset="0"/>
                <a:sym typeface="Wingdings" pitchFamily="2" charset="2"/>
              </a:rPr>
              <a:t> isomorphism query , </a:t>
            </a:r>
            <a:r>
              <a:rPr lang="en-US" altLang="zh-CN" sz="2400" dirty="0" err="1" smtClean="0">
                <a:solidFill>
                  <a:schemeClr val="tx1">
                    <a:lumMod val="95000"/>
                    <a:lumOff val="5000"/>
                  </a:schemeClr>
                </a:solidFill>
                <a:latin typeface="Calibri" pitchFamily="34" charset="0"/>
                <a:cs typeface="Calibri" pitchFamily="34" charset="0"/>
                <a:sym typeface="Wingdings" pitchFamily="2" charset="2"/>
              </a:rPr>
              <a:t>Zeng</a:t>
            </a:r>
            <a:r>
              <a:rPr lang="en-US" altLang="zh-CN" sz="2400" dirty="0" smtClean="0">
                <a:solidFill>
                  <a:schemeClr val="tx1">
                    <a:lumMod val="95000"/>
                    <a:lumOff val="5000"/>
                  </a:schemeClr>
                </a:solidFill>
                <a:latin typeface="Calibri" pitchFamily="34" charset="0"/>
                <a:cs typeface="Calibri" pitchFamily="34" charset="0"/>
                <a:sym typeface="Wingdings" pitchFamily="2" charset="2"/>
              </a:rPr>
              <a:t> et. al., VLDB ’13)</a:t>
            </a: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60" name="TextBox 59"/>
          <p:cNvSpPr txBox="1"/>
          <p:nvPr/>
        </p:nvSpPr>
        <p:spPr>
          <a:xfrm>
            <a:off x="152400" y="6412468"/>
            <a:ext cx="4953000" cy="369332"/>
          </a:xfrm>
          <a:prstGeom prst="rect">
            <a:avLst/>
          </a:prstGeom>
          <a:noFill/>
        </p:spPr>
        <p:txBody>
          <a:bodyPr wrap="square" rtlCol="0">
            <a:spAutoFit/>
          </a:bodyPr>
          <a:lstStyle/>
          <a:p>
            <a:r>
              <a:rPr lang="en-US" b="1" dirty="0" err="1" smtClean="0"/>
              <a:t>Lumsdaine</a:t>
            </a:r>
            <a:r>
              <a:rPr lang="en-US" b="1" dirty="0" smtClean="0"/>
              <a:t> et. al. [Parallel Processing Letters ‘07] </a:t>
            </a:r>
            <a:endParaRPr lang="en-US" b="1" dirty="0"/>
          </a:p>
        </p:txBody>
      </p:sp>
      <p:sp>
        <p:nvSpPr>
          <p:cNvPr id="14" name="Content Placeholder 2"/>
          <p:cNvSpPr txBox="1">
            <a:spLocks noChangeArrowheads="1"/>
          </p:cNvSpPr>
          <p:nvPr/>
        </p:nvSpPr>
        <p:spPr>
          <a:xfrm>
            <a:off x="762000" y="3962400"/>
            <a:ext cx="78486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dirty="0" smtClean="0">
                <a:latin typeface="Calibri" panose="020F0502020204030204" pitchFamily="34" charset="0"/>
                <a:cs typeface="Calibri" panose="020F0502020204030204" pitchFamily="34" charset="0"/>
              </a:rPr>
              <a:t>Varying degree of parallelism over the course of execution</a:t>
            </a:r>
            <a:endParaRPr lang="en-US" altLang="zh-CN" sz="2400" b="1" dirty="0" smtClean="0">
              <a:solidFill>
                <a:schemeClr val="tx1">
                  <a:lumMod val="95000"/>
                  <a:lumOff val="5000"/>
                </a:schemeClr>
              </a:solidFill>
              <a:latin typeface="Calibri" pitchFamily="34" charset="0"/>
            </a:endParaRPr>
          </a:p>
        </p:txBody>
      </p:sp>
      <p:sp>
        <p:nvSpPr>
          <p:cNvPr id="15"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a:solidFill>
                  <a:srgbClr val="000000"/>
                </a:solidFill>
                <a:latin typeface="Trebuchet MS"/>
              </a:rPr>
              <a:t>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19200" y="2731166"/>
            <a:ext cx="7315200" cy="3810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itle 1"/>
          <p:cNvSpPr>
            <a:spLocks noGrp="1"/>
          </p:cNvSpPr>
          <p:nvPr>
            <p:ph type="title"/>
          </p:nvPr>
        </p:nvSpPr>
        <p:spPr>
          <a:xfrm>
            <a:off x="304800" y="381000"/>
            <a:ext cx="6781800" cy="685800"/>
          </a:xfrm>
        </p:spPr>
        <p:txBody>
          <a:bodyPr>
            <a:noAutofit/>
          </a:bodyPr>
          <a:lstStyle/>
          <a:p>
            <a:pPr algn="l"/>
            <a:r>
              <a:rPr lang="en-US" sz="3500" b="1" dirty="0" smtClean="0"/>
              <a:t>Which Graph Algorithms </a:t>
            </a:r>
            <a:r>
              <a:rPr lang="en-US" sz="3500" b="1" dirty="0" smtClean="0">
                <a:solidFill>
                  <a:srgbClr val="FF0000"/>
                </a:solidFill>
              </a:rPr>
              <a:t>cannot</a:t>
            </a:r>
            <a:r>
              <a:rPr lang="en-US" sz="3500" b="1" dirty="0" smtClean="0"/>
              <a:t> be </a:t>
            </a:r>
            <a:r>
              <a:rPr lang="en-US" sz="3500" b="1" dirty="0" smtClean="0">
                <a:solidFill>
                  <a:srgbClr val="FF0000"/>
                </a:solidFill>
              </a:rPr>
              <a:t>Efficiently</a:t>
            </a:r>
            <a:r>
              <a:rPr lang="en-US" sz="3500" b="1" dirty="0" smtClean="0"/>
              <a:t> Expressed in PREGEL?</a:t>
            </a:r>
            <a:endParaRPr lang="en-US" sz="35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533400" y="1558745"/>
            <a:ext cx="7620000" cy="422455"/>
          </a:xfrm>
          <a:prstGeom prst="rect">
            <a:avLst/>
          </a:prstGeom>
        </p:spPr>
        <p:txBody>
          <a:bodyPr/>
          <a:lstStyle/>
          <a:p>
            <a:pPr marL="396875" indent="-396875" defTabSz="914363">
              <a:lnSpc>
                <a:spcPct val="90000"/>
              </a:lnSpc>
              <a:spcBef>
                <a:spcPct val="20000"/>
              </a:spcBef>
              <a:buBlip>
                <a:blip r:embed="rId5"/>
              </a:buBlip>
              <a:defRPr/>
            </a:pPr>
            <a:r>
              <a:rPr lang="en-US" sz="2000" b="1" dirty="0" smtClean="0">
                <a:solidFill>
                  <a:schemeClr val="accent2">
                    <a:lumMod val="60000"/>
                    <a:lumOff val="40000"/>
                  </a:schemeClr>
                </a:solidFill>
              </a:rPr>
              <a:t>Q.</a:t>
            </a:r>
            <a:r>
              <a:rPr lang="en-US" sz="2000" dirty="0" smtClean="0">
                <a:solidFill>
                  <a:schemeClr val="accent2">
                    <a:lumMod val="60000"/>
                    <a:lumOff val="40000"/>
                  </a:schemeClr>
                </a:solidFill>
              </a:rPr>
              <a:t> Which graph problems can't be </a:t>
            </a:r>
            <a:r>
              <a:rPr lang="en-US" sz="2000" b="1" dirty="0" smtClean="0">
                <a:solidFill>
                  <a:schemeClr val="accent2">
                    <a:lumMod val="60000"/>
                    <a:lumOff val="40000"/>
                  </a:schemeClr>
                </a:solidFill>
              </a:rPr>
              <a:t>efficiently</a:t>
            </a:r>
            <a:r>
              <a:rPr lang="en-US" sz="2000" dirty="0" smtClean="0">
                <a:solidFill>
                  <a:schemeClr val="accent2">
                    <a:lumMod val="60000"/>
                    <a:lumOff val="40000"/>
                  </a:schemeClr>
                </a:solidFill>
              </a:rPr>
              <a:t> expressed in PREGEL, because </a:t>
            </a:r>
            <a:r>
              <a:rPr lang="en-US" sz="2000" dirty="0" err="1" smtClean="0">
                <a:solidFill>
                  <a:schemeClr val="accent2">
                    <a:lumMod val="60000"/>
                    <a:lumOff val="40000"/>
                  </a:schemeClr>
                </a:solidFill>
              </a:rPr>
              <a:t>Pregel</a:t>
            </a:r>
            <a:r>
              <a:rPr lang="en-US" sz="2000" dirty="0" smtClean="0">
                <a:solidFill>
                  <a:schemeClr val="accent2">
                    <a:lumMod val="60000"/>
                    <a:lumOff val="40000"/>
                  </a:schemeClr>
                </a:solidFill>
              </a:rPr>
              <a:t> is an inappropriate/bad massively parallel model for the problem? </a:t>
            </a:r>
          </a:p>
          <a:p>
            <a:pPr marL="396875" indent="-396875" defTabSz="914363">
              <a:lnSpc>
                <a:spcPct val="90000"/>
              </a:lnSpc>
              <a:spcBef>
                <a:spcPct val="20000"/>
              </a:spcBef>
              <a:defRPr/>
            </a:pPr>
            <a:r>
              <a:rPr lang="en-US" sz="2000" dirty="0" smtClean="0">
                <a:solidFill>
                  <a:schemeClr val="accent2">
                    <a:lumMod val="60000"/>
                    <a:lumOff val="40000"/>
                  </a:schemeClr>
                </a:solidFill>
              </a:rPr>
              <a:t>        --e.g., </a:t>
            </a:r>
          </a:p>
          <a:p>
            <a:pPr marL="1311275" lvl="2" indent="-396875" defTabSz="914363">
              <a:lnSpc>
                <a:spcPct val="90000"/>
              </a:lnSpc>
              <a:spcBef>
                <a:spcPct val="20000"/>
              </a:spcBef>
              <a:buFont typeface="Wingdings" pitchFamily="2" charset="2"/>
              <a:buChar char="q"/>
              <a:defRPr/>
            </a:pPr>
            <a:r>
              <a:rPr lang="en-US" sz="2000" dirty="0" smtClean="0"/>
              <a:t>Online graph queries – </a:t>
            </a:r>
            <a:r>
              <a:rPr lang="en-US" sz="2000" dirty="0" err="1" smtClean="0"/>
              <a:t>reachability</a:t>
            </a:r>
            <a:r>
              <a:rPr lang="en-US" sz="2000" dirty="0" smtClean="0"/>
              <a:t>, </a:t>
            </a:r>
            <a:r>
              <a:rPr lang="en-US" sz="2000" dirty="0" err="1" smtClean="0"/>
              <a:t>subgraph</a:t>
            </a:r>
            <a:r>
              <a:rPr lang="en-US" sz="2000" dirty="0" smtClean="0"/>
              <a:t> isomorphism</a:t>
            </a:r>
          </a:p>
          <a:p>
            <a:pPr marL="1311275" lvl="2" indent="-396875" defTabSz="914363">
              <a:lnSpc>
                <a:spcPct val="90000"/>
              </a:lnSpc>
              <a:spcBef>
                <a:spcPct val="20000"/>
              </a:spcBef>
              <a:buFont typeface="Wingdings" pitchFamily="2" charset="2"/>
              <a:buChar char="q"/>
              <a:defRPr/>
            </a:pPr>
            <a:r>
              <a:rPr lang="en-US" sz="2000" dirty="0" smtClean="0">
                <a:solidFill>
                  <a:schemeClr val="accent2">
                    <a:lumMod val="60000"/>
                    <a:lumOff val="40000"/>
                  </a:schemeClr>
                </a:solidFill>
              </a:rPr>
              <a:t>Betweenness Centrality</a:t>
            </a:r>
          </a:p>
          <a:p>
            <a:pPr marL="396875" indent="-396875" defTabSz="914363">
              <a:lnSpc>
                <a:spcPct val="90000"/>
              </a:lnSpc>
              <a:spcBef>
                <a:spcPct val="20000"/>
              </a:spcBef>
              <a:buBlip>
                <a:blip r:embed="rId5"/>
              </a:buBlip>
              <a:defRPr/>
            </a:pPr>
            <a:endParaRPr lang="en-US" sz="2000" dirty="0" smtClean="0">
              <a:solidFill>
                <a:schemeClr val="accent2">
                  <a:lumMod val="60000"/>
                  <a:lumOff val="40000"/>
                </a:schemeClr>
              </a:solidFill>
            </a:endParaRPr>
          </a:p>
          <a:p>
            <a:pPr marL="396875" indent="-396875" algn="just" defTabSz="914363">
              <a:lnSpc>
                <a:spcPct val="90000"/>
              </a:lnSpc>
              <a:spcBef>
                <a:spcPct val="20000"/>
              </a:spcBef>
              <a:defRPr/>
            </a:pPr>
            <a:endParaRPr lang="en-US" altLang="zh-CN" sz="2400" b="1" dirty="0" smtClean="0">
              <a:solidFill>
                <a:schemeClr val="accent2">
                  <a:lumMod val="60000"/>
                  <a:lumOff val="40000"/>
                </a:schemeClr>
              </a:solidFill>
            </a:endParaRPr>
          </a:p>
        </p:txBody>
      </p:sp>
      <p:sp>
        <p:nvSpPr>
          <p:cNvPr id="13" name="Content Placeholder 2"/>
          <p:cNvSpPr txBox="1">
            <a:spLocks noChangeArrowheads="1"/>
          </p:cNvSpPr>
          <p:nvPr/>
        </p:nvSpPr>
        <p:spPr>
          <a:xfrm>
            <a:off x="533400" y="1558745"/>
            <a:ext cx="7620000" cy="422455"/>
          </a:xfrm>
          <a:prstGeom prst="rect">
            <a:avLst/>
          </a:prstGeom>
        </p:spPr>
        <p:txBody>
          <a:bodyPr/>
          <a:lstStyle/>
          <a:p>
            <a:pPr marL="396875" indent="-396875" algn="just"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4" name="TextBox 13"/>
          <p:cNvSpPr txBox="1"/>
          <p:nvPr/>
        </p:nvSpPr>
        <p:spPr>
          <a:xfrm rot="21095233">
            <a:off x="4891038" y="1530808"/>
            <a:ext cx="3288238" cy="954107"/>
          </a:xfrm>
          <a:prstGeom prst="rect">
            <a:avLst/>
          </a:prstGeom>
          <a:solidFill>
            <a:schemeClr val="tx2">
              <a:lumMod val="60000"/>
              <a:lumOff val="40000"/>
            </a:schemeClr>
          </a:solidFill>
          <a:ln>
            <a:solidFill>
              <a:schemeClr val="tx1"/>
            </a:solidFill>
          </a:ln>
        </p:spPr>
        <p:txBody>
          <a:bodyPr wrap="square" rtlCol="0">
            <a:spAutoFit/>
          </a:bodyPr>
          <a:lstStyle/>
          <a:p>
            <a:r>
              <a:rPr lang="en-US" sz="2800" b="1" dirty="0" smtClean="0">
                <a:solidFill>
                  <a:schemeClr val="bg1"/>
                </a:solidFill>
              </a:rPr>
              <a:t>Will be discussed in </a:t>
            </a:r>
          </a:p>
          <a:p>
            <a:r>
              <a:rPr lang="en-US" sz="2800" b="1" dirty="0" smtClean="0">
                <a:solidFill>
                  <a:schemeClr val="bg1"/>
                </a:solidFill>
              </a:rPr>
              <a:t>the second half</a:t>
            </a:r>
            <a:endParaRPr lang="en-US" sz="2800" b="1" dirty="0">
              <a:solidFill>
                <a:schemeClr val="bg1"/>
              </a:solidFill>
            </a:endParaRPr>
          </a:p>
        </p:txBody>
      </p:sp>
      <p:sp>
        <p:nvSpPr>
          <p:cNvPr id="1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81000"/>
            <a:ext cx="6629400" cy="685800"/>
          </a:xfrm>
        </p:spPr>
        <p:txBody>
          <a:bodyPr>
            <a:noAutofit/>
          </a:bodyPr>
          <a:lstStyle/>
          <a:p>
            <a:pPr algn="l"/>
            <a:r>
              <a:rPr lang="en-US" sz="3500" b="1" dirty="0" smtClean="0"/>
              <a:t>Theoretical Complexity Results of Graph Algorithms in PREGEL</a:t>
            </a:r>
            <a:endParaRPr lang="en-US" sz="35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14" name="TextBox 13"/>
          <p:cNvSpPr txBox="1"/>
          <p:nvPr/>
        </p:nvSpPr>
        <p:spPr>
          <a:xfrm>
            <a:off x="76200" y="6488668"/>
            <a:ext cx="8382000" cy="369332"/>
          </a:xfrm>
          <a:prstGeom prst="rect">
            <a:avLst/>
          </a:prstGeom>
          <a:noFill/>
        </p:spPr>
        <p:txBody>
          <a:bodyPr wrap="square" rtlCol="0">
            <a:spAutoFit/>
          </a:bodyPr>
          <a:lstStyle/>
          <a:p>
            <a:r>
              <a:rPr lang="en-US" b="1" dirty="0" smtClean="0"/>
              <a:t>Practical PREGEL Algorithms for Massive Graphs [http://www.cse.cuhk.edu.hk]</a:t>
            </a:r>
          </a:p>
        </p:txBody>
      </p:sp>
      <p:sp>
        <p:nvSpPr>
          <p:cNvPr id="11" name="Content Placeholder 2"/>
          <p:cNvSpPr txBox="1">
            <a:spLocks noChangeArrowheads="1"/>
          </p:cNvSpPr>
          <p:nvPr/>
        </p:nvSpPr>
        <p:spPr>
          <a:xfrm>
            <a:off x="533400" y="1787345"/>
            <a:ext cx="7620000" cy="422455"/>
          </a:xfrm>
          <a:prstGeom prst="rect">
            <a:avLst/>
          </a:prstGeom>
        </p:spPr>
        <p:txBody>
          <a:bodyPr/>
          <a:lstStyle/>
          <a:p>
            <a:pPr marL="396875" indent="-396875" defTabSz="914363">
              <a:lnSpc>
                <a:spcPct val="90000"/>
              </a:lnSpc>
              <a:spcBef>
                <a:spcPct val="20000"/>
              </a:spcBef>
              <a:buBlip>
                <a:blip r:embed="rId5"/>
              </a:buBlip>
              <a:defRPr/>
            </a:pPr>
            <a:r>
              <a:rPr lang="en-US" sz="2000" b="1" dirty="0" smtClean="0"/>
              <a:t>Balanced Practical PREGEL Algorithms (BPPA)</a:t>
            </a:r>
          </a:p>
          <a:p>
            <a:pPr marL="396875" indent="-396875" defTabSz="914363">
              <a:lnSpc>
                <a:spcPct val="90000"/>
              </a:lnSpc>
              <a:spcBef>
                <a:spcPct val="20000"/>
              </a:spcBef>
              <a:buBlip>
                <a:blip r:embed="rId5"/>
              </a:buBlip>
              <a:defRPr/>
            </a:pPr>
            <a:endParaRPr lang="en-US" sz="500" b="1" dirty="0" smtClean="0"/>
          </a:p>
          <a:p>
            <a:pPr marL="396875" indent="-396875" defTabSz="914363">
              <a:lnSpc>
                <a:spcPct val="90000"/>
              </a:lnSpc>
              <a:spcBef>
                <a:spcPct val="20000"/>
              </a:spcBef>
              <a:defRPr/>
            </a:pPr>
            <a:r>
              <a:rPr lang="en-US" sz="2000" b="1" dirty="0" smtClean="0"/>
              <a:t>        </a:t>
            </a:r>
            <a:r>
              <a:rPr lang="en-US" sz="2000" dirty="0" smtClean="0"/>
              <a:t>- Linear Space Usage :  O(d(v)) </a:t>
            </a:r>
          </a:p>
          <a:p>
            <a:pPr marL="396875" indent="-396875" defTabSz="914363">
              <a:lnSpc>
                <a:spcPct val="90000"/>
              </a:lnSpc>
              <a:spcBef>
                <a:spcPct val="20000"/>
              </a:spcBef>
              <a:defRPr/>
            </a:pPr>
            <a:r>
              <a:rPr lang="en-US" sz="2000" dirty="0" smtClean="0"/>
              <a:t>        - Linear Computation Cost:  O(d(v)) </a:t>
            </a:r>
          </a:p>
          <a:p>
            <a:pPr marL="396875" indent="-396875" defTabSz="914363">
              <a:lnSpc>
                <a:spcPct val="90000"/>
              </a:lnSpc>
              <a:spcBef>
                <a:spcPct val="20000"/>
              </a:spcBef>
              <a:defRPr/>
            </a:pPr>
            <a:r>
              <a:rPr lang="en-US" sz="2000" dirty="0" smtClean="0"/>
              <a:t>        - Linear Communication Cost:  O(d(v)) </a:t>
            </a:r>
          </a:p>
          <a:p>
            <a:pPr marL="396875" indent="-396875" defTabSz="914363">
              <a:lnSpc>
                <a:spcPct val="90000"/>
              </a:lnSpc>
              <a:spcBef>
                <a:spcPct val="20000"/>
              </a:spcBef>
              <a:defRPr/>
            </a:pPr>
            <a:r>
              <a:rPr lang="en-US" sz="2000" dirty="0" smtClean="0"/>
              <a:t>        - (At Most) Logarithmic Number of Rounds:  O(log n) super-steps </a:t>
            </a:r>
          </a:p>
          <a:p>
            <a:pPr marL="396875" indent="-396875" defTabSz="914363">
              <a:lnSpc>
                <a:spcPct val="90000"/>
              </a:lnSpc>
              <a:spcBef>
                <a:spcPct val="20000"/>
              </a:spcBef>
              <a:defRPr/>
            </a:pPr>
            <a:r>
              <a:rPr lang="en-US" sz="2000" dirty="0" smtClean="0"/>
              <a:t> </a:t>
            </a:r>
            <a:endParaRPr lang="en-US" altLang="zh-CN" sz="2400" dirty="0" smtClean="0">
              <a:solidFill>
                <a:schemeClr val="tx1">
                  <a:lumMod val="95000"/>
                  <a:lumOff val="5000"/>
                </a:schemeClr>
              </a:solidFill>
            </a:endParaRPr>
          </a:p>
        </p:txBody>
      </p:sp>
      <p:sp>
        <p:nvSpPr>
          <p:cNvPr id="13" name="Content Placeholder 2"/>
          <p:cNvSpPr txBox="1">
            <a:spLocks noChangeArrowheads="1"/>
          </p:cNvSpPr>
          <p:nvPr/>
        </p:nvSpPr>
        <p:spPr>
          <a:xfrm>
            <a:off x="533400" y="4225745"/>
            <a:ext cx="7620000" cy="422455"/>
          </a:xfrm>
          <a:prstGeom prst="rect">
            <a:avLst/>
          </a:prstGeom>
        </p:spPr>
        <p:txBody>
          <a:bodyPr/>
          <a:lstStyle/>
          <a:p>
            <a:pPr marL="396875" indent="-396875" defTabSz="914363">
              <a:lnSpc>
                <a:spcPct val="90000"/>
              </a:lnSpc>
              <a:spcBef>
                <a:spcPct val="20000"/>
              </a:spcBef>
              <a:buBlip>
                <a:blip r:embed="rId5"/>
              </a:buBlip>
              <a:defRPr/>
            </a:pPr>
            <a:r>
              <a:rPr lang="en-US" sz="2000" b="1" dirty="0" smtClean="0"/>
              <a:t>Examples: </a:t>
            </a:r>
            <a:r>
              <a:rPr lang="en-US" sz="2000" dirty="0" smtClean="0"/>
              <a:t>Connected components, spanning tree, Euler tour, BFS, Pre-order and Post-order Traversal </a:t>
            </a:r>
          </a:p>
          <a:p>
            <a:pPr marL="396875" indent="-396875" defTabSz="914363">
              <a:lnSpc>
                <a:spcPct val="90000"/>
              </a:lnSpc>
              <a:spcBef>
                <a:spcPct val="20000"/>
              </a:spcBef>
              <a:defRPr/>
            </a:pPr>
            <a:r>
              <a:rPr lang="en-US" sz="2000" dirty="0" smtClean="0"/>
              <a:t> </a:t>
            </a:r>
            <a:endParaRPr lang="en-US" altLang="zh-CN" sz="2400" dirty="0" smtClean="0">
              <a:solidFill>
                <a:schemeClr val="tx1">
                  <a:lumMod val="95000"/>
                  <a:lumOff val="5000"/>
                </a:schemeClr>
              </a:solidFill>
            </a:endParaRPr>
          </a:p>
        </p:txBody>
      </p:sp>
      <p:sp>
        <p:nvSpPr>
          <p:cNvPr id="16" name="TextBox 15"/>
          <p:cNvSpPr txBox="1"/>
          <p:nvPr/>
        </p:nvSpPr>
        <p:spPr>
          <a:xfrm rot="20755075">
            <a:off x="5208062" y="4937977"/>
            <a:ext cx="3699270" cy="523220"/>
          </a:xfrm>
          <a:prstGeom prst="rect">
            <a:avLst/>
          </a:prstGeom>
          <a:solidFill>
            <a:schemeClr val="tx2">
              <a:lumMod val="60000"/>
              <a:lumOff val="40000"/>
            </a:schemeClr>
          </a:solidFill>
          <a:ln>
            <a:solidFill>
              <a:schemeClr val="tx1"/>
            </a:solidFill>
          </a:ln>
        </p:spPr>
        <p:txBody>
          <a:bodyPr wrap="square" rtlCol="0">
            <a:spAutoFit/>
          </a:bodyPr>
          <a:lstStyle/>
          <a:p>
            <a:r>
              <a:rPr lang="en-US" sz="2800" b="1" dirty="0" smtClean="0">
                <a:solidFill>
                  <a:schemeClr val="bg1"/>
                </a:solidFill>
              </a:rPr>
              <a:t>Open Area of Research</a:t>
            </a:r>
            <a:endParaRPr lang="en-US" sz="2800" b="1" dirty="0">
              <a:solidFill>
                <a:schemeClr val="bg1"/>
              </a:solidFill>
            </a:endParaRPr>
          </a:p>
        </p:txBody>
      </p:sp>
      <p:sp>
        <p:nvSpPr>
          <p:cNvPr id="17"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81000"/>
            <a:ext cx="6629400" cy="685800"/>
          </a:xfrm>
        </p:spPr>
        <p:txBody>
          <a:bodyPr>
            <a:noAutofit/>
          </a:bodyPr>
          <a:lstStyle/>
          <a:p>
            <a:pPr algn="l"/>
            <a:r>
              <a:rPr lang="en-US" sz="4800" b="1" dirty="0" smtClean="0"/>
              <a:t>Disadvantages of PREGEL </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533400" y="1295400"/>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sz="2000" dirty="0" smtClean="0">
                <a:latin typeface="+mj-lt"/>
                <a:cs typeface="Calibri" panose="020F0502020204030204" pitchFamily="34" charset="0"/>
              </a:rPr>
              <a:t>In Bulk Synchronous Parallel (BSP) model</a:t>
            </a:r>
            <a:r>
              <a:rPr lang="en-US" sz="2000" dirty="0" smtClean="0"/>
              <a:t>, performance is limited by the slowest machine</a:t>
            </a:r>
          </a:p>
          <a:p>
            <a:pPr marL="396875" indent="-396875" algn="just" defTabSz="914363">
              <a:lnSpc>
                <a:spcPct val="90000"/>
              </a:lnSpc>
              <a:spcBef>
                <a:spcPct val="20000"/>
              </a:spcBef>
              <a:defRPr/>
            </a:pPr>
            <a:endParaRPr lang="en-US" altLang="ko-KR" sz="2000" dirty="0" smtClean="0">
              <a:latin typeface="+mj-lt"/>
            </a:endParaRPr>
          </a:p>
          <a:p>
            <a:pPr marL="396875" indent="-396875" algn="just"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4" name="Content Placeholder 2"/>
          <p:cNvSpPr txBox="1">
            <a:spLocks noChangeArrowheads="1"/>
          </p:cNvSpPr>
          <p:nvPr/>
        </p:nvSpPr>
        <p:spPr>
          <a:xfrm>
            <a:off x="533400" y="1981200"/>
            <a:ext cx="7239000" cy="422455"/>
          </a:xfrm>
          <a:prstGeom prst="rect">
            <a:avLst/>
          </a:prstGeom>
        </p:spPr>
        <p:txBody>
          <a:bodyPr/>
          <a:lstStyle/>
          <a:p>
            <a:pPr marL="1311275" lvl="2" indent="-396875" algn="just" defTabSz="914363">
              <a:lnSpc>
                <a:spcPct val="90000"/>
              </a:lnSpc>
              <a:spcBef>
                <a:spcPct val="20000"/>
              </a:spcBef>
              <a:buFont typeface="Wingdings" pitchFamily="2" charset="2"/>
              <a:buChar char="q"/>
              <a:defRPr/>
            </a:pPr>
            <a:r>
              <a:rPr lang="en-US" sz="2000" dirty="0" smtClean="0"/>
              <a:t> Real-world graphs have power-law degree distribution, which may lead to a few highly-loaded servers</a:t>
            </a:r>
          </a:p>
          <a:p>
            <a:pPr marL="396875" indent="-396875" algn="just" defTabSz="914363">
              <a:lnSpc>
                <a:spcPct val="90000"/>
              </a:lnSpc>
              <a:spcBef>
                <a:spcPct val="20000"/>
              </a:spcBef>
              <a:buFont typeface="Wingdings" pitchFamily="2" charset="2"/>
              <a:buChar char="q"/>
              <a:defRPr/>
            </a:pPr>
            <a:endParaRPr lang="en-US" altLang="ko-KR" sz="2000" dirty="0" smtClean="0">
              <a:latin typeface="+mj-lt"/>
            </a:endParaRPr>
          </a:p>
          <a:p>
            <a:pPr marL="396875" indent="-396875" algn="just" defTabSz="914363">
              <a:lnSpc>
                <a:spcPct val="90000"/>
              </a:lnSpc>
              <a:spcBef>
                <a:spcPct val="20000"/>
              </a:spcBef>
              <a:buFont typeface="Wingdings" pitchFamily="2" charset="2"/>
              <a:buChar char="q"/>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Font typeface="Wingdings" pitchFamily="2" charset="2"/>
              <a:buChar char="q"/>
              <a:defRPr/>
            </a:pPr>
            <a:endParaRPr lang="en-US" altLang="zh-CN" sz="2400" b="1" dirty="0" smtClean="0">
              <a:solidFill>
                <a:schemeClr val="tx1">
                  <a:lumMod val="95000"/>
                  <a:lumOff val="5000"/>
                </a:schemeClr>
              </a:solidFill>
              <a:latin typeface="Calibri" pitchFamily="34" charset="0"/>
            </a:endParaRPr>
          </a:p>
        </p:txBody>
      </p:sp>
      <p:sp>
        <p:nvSpPr>
          <p:cNvPr id="18" name="Content Placeholder 2"/>
          <p:cNvSpPr txBox="1">
            <a:spLocks noChangeArrowheads="1"/>
          </p:cNvSpPr>
          <p:nvPr/>
        </p:nvSpPr>
        <p:spPr>
          <a:xfrm>
            <a:off x="533400" y="3657600"/>
            <a:ext cx="7239000" cy="422455"/>
          </a:xfrm>
          <a:prstGeom prst="rect">
            <a:avLst/>
          </a:prstGeom>
        </p:spPr>
        <p:txBody>
          <a:bodyPr/>
          <a:lstStyle/>
          <a:p>
            <a:pPr marL="1311275" lvl="2" indent="-396875" algn="just" defTabSz="914363">
              <a:lnSpc>
                <a:spcPct val="90000"/>
              </a:lnSpc>
              <a:spcBef>
                <a:spcPct val="20000"/>
              </a:spcBef>
              <a:buFont typeface="Wingdings" pitchFamily="2" charset="2"/>
              <a:buChar char="q"/>
              <a:defRPr/>
            </a:pPr>
            <a:r>
              <a:rPr lang="en-US" sz="2000" dirty="0" smtClean="0"/>
              <a:t>Several machine learning algorithms (e.g., belief propagation, expectation maximization, stochastic optimization) have higher accuracy and efficiency with asynchronous updates</a:t>
            </a:r>
            <a:endParaRPr lang="en-US" altLang="zh-CN" sz="2400" b="1" dirty="0" smtClean="0">
              <a:solidFill>
                <a:schemeClr val="tx1">
                  <a:lumMod val="95000"/>
                  <a:lumOff val="5000"/>
                </a:schemeClr>
              </a:solidFill>
              <a:latin typeface="Calibri" pitchFamily="34" charset="0"/>
            </a:endParaRPr>
          </a:p>
        </p:txBody>
      </p:sp>
      <p:sp>
        <p:nvSpPr>
          <p:cNvPr id="17" name="Content Placeholder 2"/>
          <p:cNvSpPr txBox="1">
            <a:spLocks noChangeArrowheads="1"/>
          </p:cNvSpPr>
          <p:nvPr/>
        </p:nvSpPr>
        <p:spPr>
          <a:xfrm>
            <a:off x="533400" y="2895600"/>
            <a:ext cx="72390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Does not utilize the already computed partial results from the same iteration</a:t>
            </a:r>
          </a:p>
        </p:txBody>
      </p:sp>
      <p:sp>
        <p:nvSpPr>
          <p:cNvPr id="1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381000"/>
            <a:ext cx="6629400" cy="685800"/>
          </a:xfrm>
        </p:spPr>
        <p:txBody>
          <a:bodyPr>
            <a:noAutofit/>
          </a:bodyPr>
          <a:lstStyle/>
          <a:p>
            <a:pPr algn="l"/>
            <a:r>
              <a:rPr lang="en-US" sz="4800" b="1" dirty="0" smtClean="0"/>
              <a:t>Disadvantages of PREGEL </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533400" y="1295400"/>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sz="2000" dirty="0" smtClean="0">
                <a:latin typeface="+mj-lt"/>
                <a:cs typeface="Calibri" panose="020F0502020204030204" pitchFamily="34" charset="0"/>
              </a:rPr>
              <a:t>In Bulk Synchronous Parallel (BSP) model</a:t>
            </a:r>
            <a:r>
              <a:rPr lang="en-US" sz="2000" dirty="0" smtClean="0"/>
              <a:t>, performance is limited by the slowest machine</a:t>
            </a:r>
          </a:p>
          <a:p>
            <a:pPr marL="396875" indent="-396875" algn="just" defTabSz="914363">
              <a:lnSpc>
                <a:spcPct val="90000"/>
              </a:lnSpc>
              <a:spcBef>
                <a:spcPct val="20000"/>
              </a:spcBef>
              <a:defRPr/>
            </a:pPr>
            <a:endParaRPr lang="en-US" altLang="ko-KR" sz="2000" dirty="0" smtClean="0">
              <a:latin typeface="+mj-lt"/>
            </a:endParaRPr>
          </a:p>
          <a:p>
            <a:pPr marL="396875" indent="-396875" algn="just"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4" name="Content Placeholder 2"/>
          <p:cNvSpPr txBox="1">
            <a:spLocks noChangeArrowheads="1"/>
          </p:cNvSpPr>
          <p:nvPr/>
        </p:nvSpPr>
        <p:spPr>
          <a:xfrm>
            <a:off x="533400" y="1981200"/>
            <a:ext cx="7239000" cy="422455"/>
          </a:xfrm>
          <a:prstGeom prst="rect">
            <a:avLst/>
          </a:prstGeom>
        </p:spPr>
        <p:txBody>
          <a:bodyPr/>
          <a:lstStyle/>
          <a:p>
            <a:pPr marL="1311275" lvl="2" indent="-396875" algn="just" defTabSz="914363">
              <a:lnSpc>
                <a:spcPct val="90000"/>
              </a:lnSpc>
              <a:spcBef>
                <a:spcPct val="20000"/>
              </a:spcBef>
              <a:buFont typeface="Wingdings" pitchFamily="2" charset="2"/>
              <a:buChar char="q"/>
              <a:defRPr/>
            </a:pPr>
            <a:r>
              <a:rPr lang="en-US" sz="2000" dirty="0" smtClean="0"/>
              <a:t> Real-world graphs have power-law degree distribution, which may lead to a few highly-loaded servers</a:t>
            </a:r>
          </a:p>
          <a:p>
            <a:pPr marL="396875" indent="-396875" algn="just" defTabSz="914363">
              <a:lnSpc>
                <a:spcPct val="90000"/>
              </a:lnSpc>
              <a:spcBef>
                <a:spcPct val="20000"/>
              </a:spcBef>
              <a:buFont typeface="Wingdings" pitchFamily="2" charset="2"/>
              <a:buChar char="q"/>
              <a:defRPr/>
            </a:pPr>
            <a:endParaRPr lang="en-US" altLang="ko-KR" sz="2000" dirty="0" smtClean="0">
              <a:latin typeface="+mj-lt"/>
            </a:endParaRPr>
          </a:p>
          <a:p>
            <a:pPr marL="396875" indent="-396875" algn="just" defTabSz="914363">
              <a:lnSpc>
                <a:spcPct val="90000"/>
              </a:lnSpc>
              <a:spcBef>
                <a:spcPct val="20000"/>
              </a:spcBef>
              <a:buFont typeface="Wingdings" pitchFamily="2" charset="2"/>
              <a:buChar char="q"/>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Font typeface="Wingdings" pitchFamily="2" charset="2"/>
              <a:buChar char="q"/>
              <a:defRPr/>
            </a:pPr>
            <a:endParaRPr lang="en-US" altLang="zh-CN" sz="2400" b="1" dirty="0" smtClean="0">
              <a:solidFill>
                <a:schemeClr val="tx1">
                  <a:lumMod val="95000"/>
                  <a:lumOff val="5000"/>
                </a:schemeClr>
              </a:solidFill>
              <a:latin typeface="Calibri" pitchFamily="34" charset="0"/>
            </a:endParaRPr>
          </a:p>
        </p:txBody>
      </p:sp>
      <p:sp>
        <p:nvSpPr>
          <p:cNvPr id="18" name="Content Placeholder 2"/>
          <p:cNvSpPr txBox="1">
            <a:spLocks noChangeArrowheads="1"/>
          </p:cNvSpPr>
          <p:nvPr/>
        </p:nvSpPr>
        <p:spPr>
          <a:xfrm>
            <a:off x="533400" y="3657600"/>
            <a:ext cx="7239000" cy="422455"/>
          </a:xfrm>
          <a:prstGeom prst="rect">
            <a:avLst/>
          </a:prstGeom>
        </p:spPr>
        <p:txBody>
          <a:bodyPr/>
          <a:lstStyle/>
          <a:p>
            <a:pPr marL="1311275" lvl="2" indent="-396875" algn="just" defTabSz="914363">
              <a:lnSpc>
                <a:spcPct val="90000"/>
              </a:lnSpc>
              <a:spcBef>
                <a:spcPct val="20000"/>
              </a:spcBef>
              <a:buFont typeface="Wingdings" pitchFamily="2" charset="2"/>
              <a:buChar char="q"/>
              <a:defRPr/>
            </a:pPr>
            <a:r>
              <a:rPr lang="en-US" sz="2000" dirty="0" smtClean="0"/>
              <a:t>Several machine learning algorithms (e.g., belief propagation, expectation maximization, stochastic optimization) have higher accuracy and efficiency with asynchronous updates</a:t>
            </a:r>
            <a:endParaRPr lang="en-US" altLang="zh-CN" sz="2400" b="1" dirty="0" smtClean="0">
              <a:solidFill>
                <a:schemeClr val="tx1">
                  <a:lumMod val="95000"/>
                  <a:lumOff val="5000"/>
                </a:schemeClr>
              </a:solidFill>
              <a:latin typeface="Calibri" pitchFamily="34" charset="0"/>
            </a:endParaRPr>
          </a:p>
        </p:txBody>
      </p:sp>
      <p:sp>
        <p:nvSpPr>
          <p:cNvPr id="17" name="Content Placeholder 2"/>
          <p:cNvSpPr txBox="1">
            <a:spLocks noChangeArrowheads="1"/>
          </p:cNvSpPr>
          <p:nvPr/>
        </p:nvSpPr>
        <p:spPr>
          <a:xfrm>
            <a:off x="533400" y="2895600"/>
            <a:ext cx="72390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Does not utilize the already computed partial results from the same iteration</a:t>
            </a:r>
          </a:p>
        </p:txBody>
      </p:sp>
      <p:sp>
        <p:nvSpPr>
          <p:cNvPr id="16" name="Content Placeholder 2"/>
          <p:cNvSpPr txBox="1">
            <a:spLocks noChangeArrowheads="1"/>
          </p:cNvSpPr>
          <p:nvPr/>
        </p:nvSpPr>
        <p:spPr>
          <a:xfrm>
            <a:off x="762000" y="5715000"/>
            <a:ext cx="7467600" cy="422455"/>
          </a:xfrm>
          <a:prstGeom prst="rect">
            <a:avLst/>
          </a:prstGeom>
        </p:spPr>
        <p:txBody>
          <a:bodyPr/>
          <a:lstStyle/>
          <a:p>
            <a:pPr marL="396875" indent="-396875" algn="just" defTabSz="914363">
              <a:lnSpc>
                <a:spcPct val="90000"/>
              </a:lnSpc>
              <a:spcBef>
                <a:spcPct val="20000"/>
              </a:spcBef>
              <a:buBlip>
                <a:blip r:embed="rId5"/>
              </a:buBlip>
              <a:defRPr/>
            </a:pPr>
            <a:r>
              <a:rPr lang="en-US" sz="2000" dirty="0" smtClean="0"/>
              <a:t>Partition the graph – (1) balance server workloads</a:t>
            </a:r>
          </a:p>
          <a:p>
            <a:pPr marL="396875" indent="-396875" algn="just" defTabSz="914363">
              <a:lnSpc>
                <a:spcPct val="90000"/>
              </a:lnSpc>
              <a:spcBef>
                <a:spcPct val="20000"/>
              </a:spcBef>
              <a:defRPr/>
            </a:pPr>
            <a:r>
              <a:rPr lang="en-US" sz="2000" dirty="0" smtClean="0"/>
              <a:t>                                             (2)  minimize communication across servers </a:t>
            </a:r>
          </a:p>
          <a:p>
            <a:pPr marL="396875" indent="-396875" algn="just" defTabSz="914363">
              <a:lnSpc>
                <a:spcPct val="90000"/>
              </a:lnSpc>
              <a:spcBef>
                <a:spcPct val="20000"/>
              </a:spcBef>
              <a:defRPr/>
            </a:pPr>
            <a:endParaRPr lang="en-US" altLang="ko-KR" sz="2000" dirty="0" smtClean="0">
              <a:latin typeface="+mj-lt"/>
            </a:endParaRPr>
          </a:p>
          <a:p>
            <a:pPr marL="396875" indent="-396875" algn="just"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9" name="TextBox 18"/>
          <p:cNvSpPr txBox="1"/>
          <p:nvPr/>
        </p:nvSpPr>
        <p:spPr>
          <a:xfrm>
            <a:off x="489579" y="5104902"/>
            <a:ext cx="3244221" cy="492443"/>
          </a:xfrm>
          <a:prstGeom prst="rect">
            <a:avLst/>
          </a:prstGeom>
          <a:noFill/>
        </p:spPr>
        <p:txBody>
          <a:bodyPr wrap="none" rtlCol="0">
            <a:spAutoFit/>
          </a:bodyPr>
          <a:lstStyle/>
          <a:p>
            <a:r>
              <a:rPr lang="en-US" sz="2600" b="1" dirty="0" smtClean="0">
                <a:solidFill>
                  <a:schemeClr val="accent2">
                    <a:lumMod val="75000"/>
                  </a:schemeClr>
                </a:solidFill>
              </a:rPr>
              <a:t>Scope of Optimization</a:t>
            </a:r>
            <a:endParaRPr lang="en-US" sz="2600" b="1" dirty="0">
              <a:solidFill>
                <a:schemeClr val="accent2">
                  <a:lumMod val="75000"/>
                </a:schemeClr>
              </a:solidFill>
            </a:endParaRPr>
          </a:p>
        </p:txBody>
      </p:sp>
      <p:cxnSp>
        <p:nvCxnSpPr>
          <p:cNvPr id="20" name="Straight Connector 19"/>
          <p:cNvCxnSpPr/>
          <p:nvPr/>
        </p:nvCxnSpPr>
        <p:spPr>
          <a:xfrm flipH="1">
            <a:off x="228600" y="5410200"/>
            <a:ext cx="228600" cy="0"/>
          </a:xfrm>
          <a:prstGeom prst="line">
            <a:avLst/>
          </a:prstGeom>
          <a:ln w="22225">
            <a:head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57200" y="1295400"/>
            <a:ext cx="228600" cy="0"/>
          </a:xfrm>
          <a:prstGeom prst="line">
            <a:avLst/>
          </a:prstGeom>
          <a:ln w="22225">
            <a:head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57200" y="2667000"/>
            <a:ext cx="228600" cy="0"/>
          </a:xfrm>
          <a:prstGeom prst="line">
            <a:avLst/>
          </a:prstGeom>
          <a:ln w="22225">
            <a:headEnd type="arrow"/>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57200" y="1295400"/>
            <a:ext cx="0" cy="137160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8600" y="2133600"/>
            <a:ext cx="0" cy="327660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8600" y="2133600"/>
            <a:ext cx="228600" cy="0"/>
          </a:xfrm>
          <a:prstGeom prst="line">
            <a:avLst/>
          </a:prstGeom>
          <a:ln w="22225">
            <a:headEnd type="arrow"/>
          </a:ln>
        </p:spPr>
        <p:style>
          <a:lnRef idx="1">
            <a:schemeClr val="accent1"/>
          </a:lnRef>
          <a:fillRef idx="0">
            <a:schemeClr val="accent1"/>
          </a:fillRef>
          <a:effectRef idx="0">
            <a:schemeClr val="accent1"/>
          </a:effectRef>
          <a:fontRef idx="minor">
            <a:schemeClr val="tx1"/>
          </a:fontRef>
        </p:style>
      </p:cxnSp>
      <p:sp>
        <p:nvSpPr>
          <p:cNvPr id="27"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762000" y="5638800"/>
            <a:ext cx="7467600" cy="990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itle 1"/>
          <p:cNvSpPr>
            <a:spLocks noGrp="1"/>
          </p:cNvSpPr>
          <p:nvPr>
            <p:ph type="title"/>
          </p:nvPr>
        </p:nvSpPr>
        <p:spPr>
          <a:xfrm>
            <a:off x="304800" y="381000"/>
            <a:ext cx="6629400" cy="685800"/>
          </a:xfrm>
        </p:spPr>
        <p:txBody>
          <a:bodyPr>
            <a:noAutofit/>
          </a:bodyPr>
          <a:lstStyle/>
          <a:p>
            <a:pPr algn="l"/>
            <a:r>
              <a:rPr lang="en-US" sz="4800" b="1" dirty="0" smtClean="0"/>
              <a:t>Disadvantages of PREGEL </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60198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701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533400" y="1295400"/>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sz="2000" dirty="0" smtClean="0">
                <a:latin typeface="+mj-lt"/>
                <a:cs typeface="Calibri" panose="020F0502020204030204" pitchFamily="34" charset="0"/>
              </a:rPr>
              <a:t>In Bulk Synchronous Parallel (BSP) model</a:t>
            </a:r>
            <a:r>
              <a:rPr lang="en-US" sz="2000" dirty="0" smtClean="0"/>
              <a:t>, performance is limited by the slowest machine</a:t>
            </a:r>
          </a:p>
          <a:p>
            <a:pPr marL="396875" indent="-396875" algn="just" defTabSz="914363">
              <a:lnSpc>
                <a:spcPct val="90000"/>
              </a:lnSpc>
              <a:spcBef>
                <a:spcPct val="20000"/>
              </a:spcBef>
              <a:defRPr/>
            </a:pPr>
            <a:endParaRPr lang="en-US" altLang="ko-KR" sz="2000" dirty="0" smtClean="0">
              <a:latin typeface="+mj-lt"/>
            </a:endParaRPr>
          </a:p>
          <a:p>
            <a:pPr marL="396875" indent="-396875" algn="just"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4" name="Content Placeholder 2"/>
          <p:cNvSpPr txBox="1">
            <a:spLocks noChangeArrowheads="1"/>
          </p:cNvSpPr>
          <p:nvPr/>
        </p:nvSpPr>
        <p:spPr>
          <a:xfrm>
            <a:off x="533400" y="1981200"/>
            <a:ext cx="7239000" cy="422455"/>
          </a:xfrm>
          <a:prstGeom prst="rect">
            <a:avLst/>
          </a:prstGeom>
        </p:spPr>
        <p:txBody>
          <a:bodyPr/>
          <a:lstStyle/>
          <a:p>
            <a:pPr marL="1311275" lvl="2" indent="-396875" algn="just" defTabSz="914363">
              <a:lnSpc>
                <a:spcPct val="90000"/>
              </a:lnSpc>
              <a:spcBef>
                <a:spcPct val="20000"/>
              </a:spcBef>
              <a:buFont typeface="Wingdings" pitchFamily="2" charset="2"/>
              <a:buChar char="q"/>
              <a:defRPr/>
            </a:pPr>
            <a:r>
              <a:rPr lang="en-US" sz="2000" dirty="0" smtClean="0"/>
              <a:t> Real-world graphs have power-law degree distribution, which may lead to a few highly-loaded servers</a:t>
            </a:r>
          </a:p>
          <a:p>
            <a:pPr marL="396875" indent="-396875" algn="just" defTabSz="914363">
              <a:lnSpc>
                <a:spcPct val="90000"/>
              </a:lnSpc>
              <a:spcBef>
                <a:spcPct val="20000"/>
              </a:spcBef>
              <a:buFont typeface="Wingdings" pitchFamily="2" charset="2"/>
              <a:buChar char="q"/>
              <a:defRPr/>
            </a:pPr>
            <a:endParaRPr lang="en-US" altLang="ko-KR" sz="2000" dirty="0" smtClean="0">
              <a:latin typeface="+mj-lt"/>
            </a:endParaRPr>
          </a:p>
          <a:p>
            <a:pPr marL="396875" indent="-396875" algn="just" defTabSz="914363">
              <a:lnSpc>
                <a:spcPct val="90000"/>
              </a:lnSpc>
              <a:spcBef>
                <a:spcPct val="20000"/>
              </a:spcBef>
              <a:buFont typeface="Wingdings" pitchFamily="2" charset="2"/>
              <a:buChar char="q"/>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Font typeface="Wingdings" pitchFamily="2" charset="2"/>
              <a:buChar char="q"/>
              <a:defRPr/>
            </a:pPr>
            <a:endParaRPr lang="en-US" altLang="zh-CN" sz="2400" b="1" dirty="0" smtClean="0">
              <a:solidFill>
                <a:schemeClr val="tx1">
                  <a:lumMod val="95000"/>
                  <a:lumOff val="5000"/>
                </a:schemeClr>
              </a:solidFill>
              <a:latin typeface="Calibri" pitchFamily="34" charset="0"/>
            </a:endParaRPr>
          </a:p>
        </p:txBody>
      </p:sp>
      <p:sp>
        <p:nvSpPr>
          <p:cNvPr id="18" name="Content Placeholder 2"/>
          <p:cNvSpPr txBox="1">
            <a:spLocks noChangeArrowheads="1"/>
          </p:cNvSpPr>
          <p:nvPr/>
        </p:nvSpPr>
        <p:spPr>
          <a:xfrm>
            <a:off x="533400" y="3657600"/>
            <a:ext cx="7239000" cy="422455"/>
          </a:xfrm>
          <a:prstGeom prst="rect">
            <a:avLst/>
          </a:prstGeom>
        </p:spPr>
        <p:txBody>
          <a:bodyPr/>
          <a:lstStyle/>
          <a:p>
            <a:pPr marL="1311275" lvl="2" indent="-396875" algn="just" defTabSz="914363">
              <a:lnSpc>
                <a:spcPct val="90000"/>
              </a:lnSpc>
              <a:spcBef>
                <a:spcPct val="20000"/>
              </a:spcBef>
              <a:buFont typeface="Wingdings" pitchFamily="2" charset="2"/>
              <a:buChar char="q"/>
              <a:defRPr/>
            </a:pPr>
            <a:r>
              <a:rPr lang="en-US" sz="2000" dirty="0" smtClean="0"/>
              <a:t>Several machine learning algorithms (e.g., belief propagation, expectation maximization, stochastic optimization) have higher accuracy and efficiency with asynchronous updates</a:t>
            </a:r>
            <a:endParaRPr lang="en-US" altLang="zh-CN" sz="2400" b="1" dirty="0" smtClean="0">
              <a:solidFill>
                <a:schemeClr val="tx1">
                  <a:lumMod val="95000"/>
                  <a:lumOff val="5000"/>
                </a:schemeClr>
              </a:solidFill>
              <a:latin typeface="Calibri" pitchFamily="34" charset="0"/>
            </a:endParaRPr>
          </a:p>
        </p:txBody>
      </p:sp>
      <p:sp>
        <p:nvSpPr>
          <p:cNvPr id="17" name="Content Placeholder 2"/>
          <p:cNvSpPr txBox="1">
            <a:spLocks noChangeArrowheads="1"/>
          </p:cNvSpPr>
          <p:nvPr/>
        </p:nvSpPr>
        <p:spPr>
          <a:xfrm>
            <a:off x="533400" y="2895600"/>
            <a:ext cx="72390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Does not utilize the already computed partial results from the same iteration</a:t>
            </a:r>
          </a:p>
        </p:txBody>
      </p:sp>
      <p:sp>
        <p:nvSpPr>
          <p:cNvPr id="16" name="Content Placeholder 2"/>
          <p:cNvSpPr txBox="1">
            <a:spLocks noChangeArrowheads="1"/>
          </p:cNvSpPr>
          <p:nvPr/>
        </p:nvSpPr>
        <p:spPr>
          <a:xfrm>
            <a:off x="762000" y="5715000"/>
            <a:ext cx="7467600" cy="422455"/>
          </a:xfrm>
          <a:prstGeom prst="rect">
            <a:avLst/>
          </a:prstGeom>
        </p:spPr>
        <p:txBody>
          <a:bodyPr/>
          <a:lstStyle/>
          <a:p>
            <a:pPr marL="396875" indent="-396875" algn="just" defTabSz="914363">
              <a:lnSpc>
                <a:spcPct val="90000"/>
              </a:lnSpc>
              <a:spcBef>
                <a:spcPct val="20000"/>
              </a:spcBef>
              <a:buBlip>
                <a:blip r:embed="rId5"/>
              </a:buBlip>
              <a:defRPr/>
            </a:pPr>
            <a:r>
              <a:rPr lang="en-US" sz="2000" dirty="0" smtClean="0"/>
              <a:t>Partition the graph – (1) balance server workloads</a:t>
            </a:r>
          </a:p>
          <a:p>
            <a:pPr marL="396875" indent="-396875" algn="just" defTabSz="914363">
              <a:lnSpc>
                <a:spcPct val="90000"/>
              </a:lnSpc>
              <a:spcBef>
                <a:spcPct val="20000"/>
              </a:spcBef>
              <a:defRPr/>
            </a:pPr>
            <a:r>
              <a:rPr lang="en-US" sz="2000" dirty="0" smtClean="0"/>
              <a:t>                                             (2)  minimize communication across servers </a:t>
            </a:r>
          </a:p>
          <a:p>
            <a:pPr marL="396875" indent="-396875" algn="just" defTabSz="914363">
              <a:lnSpc>
                <a:spcPct val="90000"/>
              </a:lnSpc>
              <a:spcBef>
                <a:spcPct val="20000"/>
              </a:spcBef>
              <a:defRPr/>
            </a:pPr>
            <a:endParaRPr lang="en-US" altLang="ko-KR" sz="2000" dirty="0" smtClean="0">
              <a:latin typeface="+mj-lt"/>
            </a:endParaRPr>
          </a:p>
          <a:p>
            <a:pPr marL="396875" indent="-396875" algn="just" defTabSz="914363">
              <a:lnSpc>
                <a:spcPct val="90000"/>
              </a:lnSpc>
              <a:spcBef>
                <a:spcPct val="20000"/>
              </a:spcBef>
              <a:buBlip>
                <a:blip r:embed="rId5"/>
              </a:buBlip>
              <a:defRPr/>
            </a:pPr>
            <a:endParaRPr lang="en-US" sz="2400" dirty="0" smtClean="0">
              <a:latin typeface="Calibri" panose="020F0502020204030204" pitchFamily="34" charset="0"/>
              <a:cs typeface="Calibri" panose="020F0502020204030204" pitchFamily="34" charset="0"/>
            </a:endParaRPr>
          </a:p>
          <a:p>
            <a:pPr marL="396875" indent="-396875" algn="just" defTabSz="914363">
              <a:lnSpc>
                <a:spcPct val="90000"/>
              </a:lnSpc>
              <a:spcBef>
                <a:spcPct val="20000"/>
              </a:spcBef>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9" name="TextBox 18"/>
          <p:cNvSpPr txBox="1"/>
          <p:nvPr/>
        </p:nvSpPr>
        <p:spPr>
          <a:xfrm>
            <a:off x="489579" y="5104902"/>
            <a:ext cx="3244221" cy="492443"/>
          </a:xfrm>
          <a:prstGeom prst="rect">
            <a:avLst/>
          </a:prstGeom>
          <a:noFill/>
        </p:spPr>
        <p:txBody>
          <a:bodyPr wrap="none" rtlCol="0">
            <a:spAutoFit/>
          </a:bodyPr>
          <a:lstStyle/>
          <a:p>
            <a:r>
              <a:rPr lang="en-US" sz="2600" b="1" dirty="0" smtClean="0">
                <a:solidFill>
                  <a:schemeClr val="accent2">
                    <a:lumMod val="75000"/>
                  </a:schemeClr>
                </a:solidFill>
              </a:rPr>
              <a:t>Scope of Optimization</a:t>
            </a:r>
            <a:endParaRPr lang="en-US" sz="2600" b="1" dirty="0">
              <a:solidFill>
                <a:schemeClr val="accent2">
                  <a:lumMod val="75000"/>
                </a:schemeClr>
              </a:solidFill>
            </a:endParaRPr>
          </a:p>
        </p:txBody>
      </p:sp>
      <p:cxnSp>
        <p:nvCxnSpPr>
          <p:cNvPr id="20" name="Straight Connector 19"/>
          <p:cNvCxnSpPr/>
          <p:nvPr/>
        </p:nvCxnSpPr>
        <p:spPr>
          <a:xfrm flipH="1">
            <a:off x="228600" y="5410200"/>
            <a:ext cx="228600" cy="0"/>
          </a:xfrm>
          <a:prstGeom prst="line">
            <a:avLst/>
          </a:prstGeom>
          <a:ln w="22225">
            <a:head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57200" y="1295400"/>
            <a:ext cx="228600" cy="0"/>
          </a:xfrm>
          <a:prstGeom prst="line">
            <a:avLst/>
          </a:prstGeom>
          <a:ln w="22225">
            <a:head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57200" y="2667000"/>
            <a:ext cx="228600" cy="0"/>
          </a:xfrm>
          <a:prstGeom prst="line">
            <a:avLst/>
          </a:prstGeom>
          <a:ln w="22225">
            <a:headEnd type="arrow"/>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57200" y="1295400"/>
            <a:ext cx="0" cy="137160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8600" y="2133600"/>
            <a:ext cx="0" cy="327660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8600" y="2133600"/>
            <a:ext cx="228600" cy="0"/>
          </a:xfrm>
          <a:prstGeom prst="line">
            <a:avLst/>
          </a:prstGeom>
          <a:ln w="22225">
            <a:head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1095233">
            <a:off x="4516322" y="4596674"/>
            <a:ext cx="3356743" cy="954107"/>
          </a:xfrm>
          <a:prstGeom prst="rect">
            <a:avLst/>
          </a:prstGeom>
          <a:solidFill>
            <a:schemeClr val="tx2">
              <a:lumMod val="60000"/>
              <a:lumOff val="40000"/>
            </a:schemeClr>
          </a:solidFill>
          <a:ln>
            <a:solidFill>
              <a:schemeClr val="tx1"/>
            </a:solidFill>
          </a:ln>
        </p:spPr>
        <p:txBody>
          <a:bodyPr wrap="square" rtlCol="0">
            <a:spAutoFit/>
          </a:bodyPr>
          <a:lstStyle/>
          <a:p>
            <a:r>
              <a:rPr lang="en-US" sz="2800" b="1" dirty="0" smtClean="0">
                <a:solidFill>
                  <a:schemeClr val="bg1"/>
                </a:solidFill>
              </a:rPr>
              <a:t>Will be discussed in </a:t>
            </a:r>
          </a:p>
          <a:p>
            <a:r>
              <a:rPr lang="en-US" sz="2800" b="1" dirty="0" smtClean="0">
                <a:solidFill>
                  <a:schemeClr val="bg1"/>
                </a:solidFill>
              </a:rPr>
              <a:t>the second half</a:t>
            </a:r>
            <a:endParaRPr lang="en-US" sz="2800" b="1" dirty="0">
              <a:solidFill>
                <a:schemeClr val="bg1"/>
              </a:solidFill>
            </a:endParaRPr>
          </a:p>
        </p:txBody>
      </p:sp>
      <p:sp>
        <p:nvSpPr>
          <p:cNvPr id="2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800" b="1" dirty="0" err="1" smtClean="0"/>
              <a:t>GraphLab</a:t>
            </a:r>
            <a:r>
              <a:rPr lang="en-US" sz="4800" b="1" dirty="0" smtClean="0"/>
              <a:t> </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5" name="TextBox 14"/>
          <p:cNvSpPr txBox="1"/>
          <p:nvPr/>
        </p:nvSpPr>
        <p:spPr>
          <a:xfrm>
            <a:off x="304800" y="5867400"/>
            <a:ext cx="7848600" cy="461665"/>
          </a:xfrm>
          <a:prstGeom prst="rect">
            <a:avLst/>
          </a:prstGeom>
          <a:noFill/>
        </p:spPr>
        <p:txBody>
          <a:bodyPr wrap="square" rtlCol="0">
            <a:spAutoFit/>
          </a:bodyPr>
          <a:lstStyle/>
          <a:p>
            <a:r>
              <a:rPr lang="en-US" sz="2400" b="1" dirty="0" smtClean="0"/>
              <a:t> </a:t>
            </a:r>
            <a:endParaRPr lang="en-US" sz="2400" b="1" dirty="0"/>
          </a:p>
        </p:txBody>
      </p:sp>
      <p:sp>
        <p:nvSpPr>
          <p:cNvPr id="21" name="Content Placeholder 2"/>
          <p:cNvSpPr txBox="1">
            <a:spLocks noChangeArrowheads="1"/>
          </p:cNvSpPr>
          <p:nvPr/>
        </p:nvSpPr>
        <p:spPr>
          <a:xfrm>
            <a:off x="762000" y="25493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dirty="0" smtClean="0">
              <a:solidFill>
                <a:schemeClr val="tx1">
                  <a:lumMod val="95000"/>
                  <a:lumOff val="5000"/>
                </a:schemeClr>
              </a:solidFill>
              <a:latin typeface="Calibri" pitchFamily="34" charset="0"/>
            </a:endParaRPr>
          </a:p>
        </p:txBody>
      </p:sp>
      <p:sp>
        <p:nvSpPr>
          <p:cNvPr id="10" name="TextBox 9"/>
          <p:cNvSpPr txBox="1"/>
          <p:nvPr/>
        </p:nvSpPr>
        <p:spPr>
          <a:xfrm>
            <a:off x="228600" y="6488668"/>
            <a:ext cx="8382000" cy="369332"/>
          </a:xfrm>
          <a:prstGeom prst="rect">
            <a:avLst/>
          </a:prstGeom>
          <a:noFill/>
        </p:spPr>
        <p:txBody>
          <a:bodyPr wrap="square" rtlCol="0">
            <a:spAutoFit/>
          </a:bodyPr>
          <a:lstStyle/>
          <a:p>
            <a:r>
              <a:rPr lang="en-US" b="1" dirty="0" smtClean="0"/>
              <a:t>Y. Low et. al., “Distributed </a:t>
            </a:r>
            <a:r>
              <a:rPr lang="en-US" b="1" dirty="0" err="1" smtClean="0"/>
              <a:t>GraphLab</a:t>
            </a:r>
            <a:r>
              <a:rPr lang="en-US" b="1" dirty="0" smtClean="0"/>
              <a:t>”, VLDB ‘12</a:t>
            </a:r>
            <a:endParaRPr lang="en-US" b="1" dirty="0"/>
          </a:p>
        </p:txBody>
      </p:sp>
      <p:sp>
        <p:nvSpPr>
          <p:cNvPr id="11" name="Content Placeholder 2"/>
          <p:cNvSpPr txBox="1">
            <a:spLocks noChangeArrowheads="1"/>
          </p:cNvSpPr>
          <p:nvPr/>
        </p:nvSpPr>
        <p:spPr>
          <a:xfrm>
            <a:off x="533400" y="1066800"/>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sz="2000" dirty="0" smtClean="0"/>
              <a:t>Asynchronous Updates</a:t>
            </a: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533400" y="1558745"/>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sz="2000" dirty="0" smtClean="0"/>
              <a:t>Shared-Memory (UAI ‘10), Distributed Memory (VLDB ’12)</a:t>
            </a:r>
            <a:endParaRPr lang="en-US" altLang="zh-CN" sz="2400" b="1"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533400" y="2244545"/>
            <a:ext cx="8077200" cy="422455"/>
          </a:xfrm>
          <a:prstGeom prst="rect">
            <a:avLst/>
          </a:prstGeom>
        </p:spPr>
        <p:txBody>
          <a:bodyPr/>
          <a:lstStyle/>
          <a:p>
            <a:pPr marL="396875" indent="-396875" algn="just" defTabSz="914363">
              <a:lnSpc>
                <a:spcPct val="90000"/>
              </a:lnSpc>
              <a:spcBef>
                <a:spcPct val="20000"/>
              </a:spcBef>
              <a:buBlip>
                <a:blip r:embed="rId5"/>
              </a:buBlip>
              <a:defRPr/>
            </a:pPr>
            <a:r>
              <a:rPr lang="en-US" sz="2000" dirty="0" smtClean="0"/>
              <a:t>GAS (Gather, Apply, Scatter) Model;   Pull Model</a:t>
            </a:r>
          </a:p>
          <a:p>
            <a:pPr marL="396875" indent="-396875" algn="just" defTabSz="914363">
              <a:lnSpc>
                <a:spcPct val="90000"/>
              </a:lnSpc>
              <a:spcBef>
                <a:spcPct val="20000"/>
              </a:spcBef>
              <a:buBlip>
                <a:blip r:embed="rId5"/>
              </a:buBlip>
              <a:defRPr/>
            </a:pPr>
            <a:endParaRPr lang="en-US" sz="1500" dirty="0" smtClean="0"/>
          </a:p>
          <a:p>
            <a:pPr marL="854075" lvl="1" indent="-396875" algn="just" defTabSz="914363">
              <a:lnSpc>
                <a:spcPct val="90000"/>
              </a:lnSpc>
              <a:spcBef>
                <a:spcPct val="20000"/>
              </a:spcBef>
              <a:buFont typeface="Wingdings" pitchFamily="2" charset="2"/>
              <a:buChar char="q"/>
              <a:defRPr/>
            </a:pPr>
            <a:r>
              <a:rPr lang="en-US" sz="2000" b="1" dirty="0" smtClean="0"/>
              <a:t>Update:  </a:t>
            </a:r>
            <a:r>
              <a:rPr lang="en-US" sz="2000" b="1" i="1" dirty="0" smtClean="0"/>
              <a:t>f</a:t>
            </a:r>
            <a:r>
              <a:rPr lang="en-US" sz="2000" b="1" dirty="0" smtClean="0"/>
              <a:t>(v, Scope[v])   </a:t>
            </a:r>
            <a:r>
              <a:rPr lang="en-US" sz="2000" b="1" dirty="0" smtClean="0">
                <a:sym typeface="Wingdings" pitchFamily="2" charset="2"/>
              </a:rPr>
              <a:t> (Scope[v], T)</a:t>
            </a:r>
          </a:p>
          <a:p>
            <a:pPr marL="854075" lvl="1" indent="-396875" algn="just" defTabSz="914363">
              <a:lnSpc>
                <a:spcPct val="90000"/>
              </a:lnSpc>
              <a:spcBef>
                <a:spcPct val="20000"/>
              </a:spcBef>
              <a:defRPr/>
            </a:pPr>
            <a:r>
              <a:rPr lang="en-US" sz="1000" b="1" dirty="0" smtClean="0">
                <a:sym typeface="Wingdings" pitchFamily="2" charset="2"/>
              </a:rPr>
              <a:t>  </a:t>
            </a:r>
          </a:p>
          <a:p>
            <a:pPr marL="396875" indent="-396875" algn="just" defTabSz="914363">
              <a:lnSpc>
                <a:spcPct val="90000"/>
              </a:lnSpc>
              <a:spcBef>
                <a:spcPct val="20000"/>
              </a:spcBef>
              <a:defRPr/>
            </a:pPr>
            <a:r>
              <a:rPr lang="en-US" sz="2000" b="1" dirty="0" smtClean="0">
                <a:sym typeface="Wingdings" pitchFamily="2" charset="2"/>
              </a:rPr>
              <a:t>               </a:t>
            </a:r>
            <a:r>
              <a:rPr lang="en-US" sz="2000" dirty="0" smtClean="0">
                <a:sym typeface="Wingdings" pitchFamily="2" charset="2"/>
              </a:rPr>
              <a:t>- Scope[v]:  data stored in v as well as the data stored in its  adjacent</a:t>
            </a:r>
          </a:p>
          <a:p>
            <a:pPr marL="396875" indent="-396875" algn="just" defTabSz="914363">
              <a:lnSpc>
                <a:spcPct val="90000"/>
              </a:lnSpc>
              <a:spcBef>
                <a:spcPct val="20000"/>
              </a:spcBef>
              <a:defRPr/>
            </a:pPr>
            <a:r>
              <a:rPr lang="en-US" sz="2000" dirty="0" smtClean="0">
                <a:sym typeface="Wingdings" pitchFamily="2" charset="2"/>
              </a:rPr>
              <a:t>                  vertices and edges</a:t>
            </a:r>
          </a:p>
          <a:p>
            <a:pPr marL="396875" indent="-396875" algn="just" defTabSz="914363">
              <a:lnSpc>
                <a:spcPct val="90000"/>
              </a:lnSpc>
              <a:spcBef>
                <a:spcPct val="20000"/>
              </a:spcBef>
              <a:defRPr/>
            </a:pPr>
            <a:endParaRPr lang="en-US" sz="1000" dirty="0" smtClean="0">
              <a:sym typeface="Wingdings" pitchFamily="2" charset="2"/>
            </a:endParaRPr>
          </a:p>
          <a:p>
            <a:pPr marL="396875" indent="-396875" algn="just" defTabSz="914363">
              <a:lnSpc>
                <a:spcPct val="90000"/>
              </a:lnSpc>
              <a:spcBef>
                <a:spcPct val="20000"/>
              </a:spcBef>
              <a:defRPr/>
            </a:pPr>
            <a:r>
              <a:rPr lang="en-US" sz="2000" dirty="0" smtClean="0">
                <a:sym typeface="Wingdings" pitchFamily="2" charset="2"/>
              </a:rPr>
              <a:t>               - T: set of vertices where an update is scheduled</a:t>
            </a:r>
          </a:p>
          <a:p>
            <a:pPr marL="396875" indent="-396875" algn="just" defTabSz="914363">
              <a:lnSpc>
                <a:spcPct val="90000"/>
              </a:lnSpc>
              <a:spcBef>
                <a:spcPct val="20000"/>
              </a:spcBef>
              <a:defRPr/>
            </a:pPr>
            <a:endParaRPr lang="en-US" sz="1000" dirty="0" smtClean="0">
              <a:sym typeface="Wingdings" pitchFamily="2" charset="2"/>
            </a:endParaRPr>
          </a:p>
          <a:p>
            <a:pPr marL="854075" lvl="1" indent="-396875" algn="just" defTabSz="914363">
              <a:lnSpc>
                <a:spcPct val="90000"/>
              </a:lnSpc>
              <a:spcBef>
                <a:spcPct val="20000"/>
              </a:spcBef>
              <a:buFont typeface="Wingdings" pitchFamily="2" charset="2"/>
              <a:buChar char="q"/>
              <a:defRPr/>
            </a:pPr>
            <a:r>
              <a:rPr lang="en-US" sz="2000" dirty="0" smtClean="0">
                <a:sym typeface="Wingdings" pitchFamily="2" charset="2"/>
              </a:rPr>
              <a:t> </a:t>
            </a:r>
            <a:r>
              <a:rPr lang="en-US" sz="2000" b="1" dirty="0" smtClean="0">
                <a:sym typeface="Wingdings" pitchFamily="2" charset="2"/>
              </a:rPr>
              <a:t>Scheduler: </a:t>
            </a:r>
            <a:r>
              <a:rPr lang="en-US" sz="2000" dirty="0" smtClean="0">
                <a:sym typeface="Wingdings" pitchFamily="2" charset="2"/>
              </a:rPr>
              <a:t>defines an order among the vertices where an update is </a:t>
            </a:r>
          </a:p>
          <a:p>
            <a:pPr marL="854075" lvl="1" indent="-396875" algn="just" defTabSz="914363">
              <a:lnSpc>
                <a:spcPct val="90000"/>
              </a:lnSpc>
              <a:spcBef>
                <a:spcPct val="20000"/>
              </a:spcBef>
              <a:defRPr/>
            </a:pPr>
            <a:r>
              <a:rPr lang="en-US" sz="2000" dirty="0" smtClean="0">
                <a:sym typeface="Wingdings" pitchFamily="2" charset="2"/>
              </a:rPr>
              <a:t>        scheduled</a:t>
            </a:r>
            <a:endParaRPr lang="en-US" sz="2000" b="1" dirty="0" smtClean="0">
              <a:sym typeface="Wingdings" pitchFamily="2" charset="2"/>
            </a:endParaRPr>
          </a:p>
          <a:p>
            <a:pPr marL="396875" indent="-396875" algn="just" defTabSz="914363">
              <a:lnSpc>
                <a:spcPct val="90000"/>
              </a:lnSpc>
              <a:spcBef>
                <a:spcPct val="20000"/>
              </a:spcBef>
              <a:defRPr/>
            </a:pPr>
            <a:endParaRPr lang="en-US" sz="1000" dirty="0" smtClean="0">
              <a:sym typeface="Wingdings" pitchFamily="2" charset="2"/>
            </a:endParaRPr>
          </a:p>
          <a:p>
            <a:pPr marL="854075" lvl="1" indent="-396875" algn="just" defTabSz="914363">
              <a:lnSpc>
                <a:spcPct val="90000"/>
              </a:lnSpc>
              <a:spcBef>
                <a:spcPct val="20000"/>
              </a:spcBef>
              <a:buFont typeface="Wingdings" pitchFamily="2" charset="2"/>
              <a:buChar char="q"/>
              <a:defRPr/>
            </a:pPr>
            <a:r>
              <a:rPr lang="en-US" sz="2000" b="1" dirty="0" smtClean="0">
                <a:sym typeface="Wingdings" pitchFamily="2" charset="2"/>
              </a:rPr>
              <a:t>Concurrency Control: </a:t>
            </a:r>
            <a:r>
              <a:rPr lang="en-US" sz="2000" dirty="0" smtClean="0">
                <a:sym typeface="Wingdings" pitchFamily="2" charset="2"/>
              </a:rPr>
              <a:t>ensures serializability  </a:t>
            </a:r>
          </a:p>
          <a:p>
            <a:pPr marL="396875" indent="-396875" algn="just" defTabSz="914363">
              <a:lnSpc>
                <a:spcPct val="90000"/>
              </a:lnSpc>
              <a:spcBef>
                <a:spcPct val="20000"/>
              </a:spcBef>
              <a:defRPr/>
            </a:pPr>
            <a:r>
              <a:rPr lang="en-US" altLang="zh-CN" sz="2000" dirty="0" smtClean="0">
                <a:solidFill>
                  <a:schemeClr val="tx1">
                    <a:lumMod val="95000"/>
                    <a:lumOff val="5000"/>
                  </a:schemeClr>
                </a:solidFill>
                <a:latin typeface="Calibri" pitchFamily="34" charset="0"/>
                <a:sym typeface="Wingdings" pitchFamily="2" charset="2"/>
              </a:rPr>
              <a:t>          </a:t>
            </a:r>
          </a:p>
          <a:p>
            <a:pPr marL="396875" indent="-396875" algn="just" defTabSz="914363">
              <a:lnSpc>
                <a:spcPct val="90000"/>
              </a:lnSpc>
              <a:spcBef>
                <a:spcPct val="20000"/>
              </a:spcBef>
              <a:defRPr/>
            </a:pPr>
            <a:r>
              <a:rPr lang="en-US" altLang="zh-CN" sz="2000" b="1" dirty="0" smtClean="0">
                <a:solidFill>
                  <a:schemeClr val="tx1">
                    <a:lumMod val="95000"/>
                    <a:lumOff val="5000"/>
                  </a:schemeClr>
                </a:solidFill>
                <a:latin typeface="Calibri" pitchFamily="34" charset="0"/>
                <a:sym typeface="Wingdings" pitchFamily="2" charset="2"/>
              </a:rPr>
              <a:t>            </a:t>
            </a:r>
            <a:endParaRPr lang="en-US" altLang="zh-CN" sz="2400" b="1" dirty="0" smtClean="0">
              <a:solidFill>
                <a:schemeClr val="tx1">
                  <a:lumMod val="95000"/>
                  <a:lumOff val="5000"/>
                </a:schemeClr>
              </a:solidFill>
              <a:latin typeface="Calibri" pitchFamily="34" charset="0"/>
            </a:endParaRPr>
          </a:p>
        </p:txBody>
      </p:sp>
      <p:sp>
        <p:nvSpPr>
          <p:cNvPr id="1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z="3600" b="1" dirty="0" smtClean="0">
                <a:latin typeface="+mn-lt"/>
              </a:rPr>
              <a:t>Properties of Graph Parallel Algorithms</a:t>
            </a:r>
            <a:endParaRPr lang="en-US" sz="3600" b="1" dirty="0">
              <a:latin typeface="+mn-lt"/>
            </a:endParaRPr>
          </a:p>
        </p:txBody>
      </p:sp>
      <p:sp>
        <p:nvSpPr>
          <p:cNvPr id="95" name="TextBox 94"/>
          <p:cNvSpPr txBox="1"/>
          <p:nvPr/>
        </p:nvSpPr>
        <p:spPr>
          <a:xfrm>
            <a:off x="561638" y="1560493"/>
            <a:ext cx="2018501" cy="954107"/>
          </a:xfrm>
          <a:prstGeom prst="rect">
            <a:avLst/>
          </a:prstGeom>
          <a:noFill/>
        </p:spPr>
        <p:txBody>
          <a:bodyPr wrap="none" rtlCol="0">
            <a:spAutoFit/>
          </a:bodyPr>
          <a:lstStyle/>
          <a:p>
            <a:pPr algn="ctr"/>
            <a:r>
              <a:rPr lang="en-US" sz="2800" dirty="0" smtClean="0">
                <a:solidFill>
                  <a:prstClr val="black"/>
                </a:solidFill>
              </a:rPr>
              <a:t>Dependency</a:t>
            </a:r>
          </a:p>
          <a:p>
            <a:pPr algn="ctr"/>
            <a:r>
              <a:rPr lang="en-US" sz="2800" dirty="0" smtClean="0">
                <a:solidFill>
                  <a:prstClr val="black"/>
                </a:solidFill>
              </a:rPr>
              <a:t>Graph</a:t>
            </a:r>
            <a:endParaRPr lang="en-US" sz="2800" dirty="0">
              <a:solidFill>
                <a:prstClr val="black"/>
              </a:solidFill>
            </a:endParaRPr>
          </a:p>
        </p:txBody>
      </p:sp>
      <p:grpSp>
        <p:nvGrpSpPr>
          <p:cNvPr id="3" name="Group 6"/>
          <p:cNvGrpSpPr/>
          <p:nvPr/>
        </p:nvGrpSpPr>
        <p:grpSpPr>
          <a:xfrm>
            <a:off x="6266263" y="1600200"/>
            <a:ext cx="2572937" cy="3352800"/>
            <a:chOff x="6266263" y="1600200"/>
            <a:chExt cx="2572937" cy="3352800"/>
          </a:xfrm>
        </p:grpSpPr>
        <p:sp>
          <p:nvSpPr>
            <p:cNvPr id="96" name="TextBox 95"/>
            <p:cNvSpPr txBox="1"/>
            <p:nvPr/>
          </p:nvSpPr>
          <p:spPr>
            <a:xfrm>
              <a:off x="6452314" y="1600200"/>
              <a:ext cx="2099954" cy="954107"/>
            </a:xfrm>
            <a:prstGeom prst="rect">
              <a:avLst/>
            </a:prstGeom>
            <a:noFill/>
          </p:spPr>
          <p:txBody>
            <a:bodyPr wrap="none" rtlCol="0">
              <a:spAutoFit/>
            </a:bodyPr>
            <a:lstStyle/>
            <a:p>
              <a:pPr algn="ctr"/>
              <a:r>
                <a:rPr lang="en-US" sz="2800" dirty="0" smtClean="0">
                  <a:solidFill>
                    <a:prstClr val="black"/>
                  </a:solidFill>
                </a:rPr>
                <a:t>Iterative</a:t>
              </a:r>
            </a:p>
            <a:p>
              <a:pPr algn="ctr"/>
              <a:r>
                <a:rPr lang="en-US" sz="2800" dirty="0" smtClean="0">
                  <a:solidFill>
                    <a:prstClr val="black"/>
                  </a:solidFill>
                </a:rPr>
                <a:t>Computation</a:t>
              </a:r>
            </a:p>
          </p:txBody>
        </p:sp>
        <p:grpSp>
          <p:nvGrpSpPr>
            <p:cNvPr id="4" name="Group 57"/>
            <p:cNvGrpSpPr/>
            <p:nvPr/>
          </p:nvGrpSpPr>
          <p:grpSpPr>
            <a:xfrm>
              <a:off x="6266263" y="2971800"/>
              <a:ext cx="2572937" cy="1981200"/>
              <a:chOff x="5510564" y="5120037"/>
              <a:chExt cx="2877737" cy="1602445"/>
            </a:xfrm>
          </p:grpSpPr>
          <p:sp>
            <p:nvSpPr>
              <p:cNvPr id="104" name="Rectangle 103"/>
              <p:cNvSpPr/>
              <p:nvPr/>
            </p:nvSpPr>
            <p:spPr bwMode="auto">
              <a:xfrm>
                <a:off x="6056151" y="5120037"/>
                <a:ext cx="1793672" cy="42597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smtClean="0">
                    <a:solidFill>
                      <a:schemeClr val="bg1"/>
                    </a:solidFill>
                    <a:ea typeface="ＭＳ Ｐゴシック" pitchFamily="-111" charset="-128"/>
                  </a:rPr>
                  <a:t>My Rank</a:t>
                </a:r>
              </a:p>
            </p:txBody>
          </p:sp>
          <p:sp>
            <p:nvSpPr>
              <p:cNvPr id="105" name="Rectangle 104"/>
              <p:cNvSpPr/>
              <p:nvPr/>
            </p:nvSpPr>
            <p:spPr bwMode="auto">
              <a:xfrm>
                <a:off x="6049546" y="6106157"/>
                <a:ext cx="1793672" cy="616325"/>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smtClean="0">
                    <a:solidFill>
                      <a:schemeClr val="bg1"/>
                    </a:solidFill>
                    <a:ea typeface="ＭＳ Ｐゴシック" pitchFamily="-111" charset="-128"/>
                  </a:rPr>
                  <a:t>Friends Rank</a:t>
                </a:r>
              </a:p>
            </p:txBody>
          </p:sp>
          <p:sp>
            <p:nvSpPr>
              <p:cNvPr id="106" name="Curved Right Arrow 105"/>
              <p:cNvSpPr/>
              <p:nvPr/>
            </p:nvSpPr>
            <p:spPr bwMode="auto">
              <a:xfrm>
                <a:off x="5510564" y="5237079"/>
                <a:ext cx="538732" cy="1275106"/>
              </a:xfrm>
              <a:prstGeom prst="curvedRightArrow">
                <a:avLst>
                  <a:gd name="adj1" fmla="val 32991"/>
                  <a:gd name="adj2" fmla="val 70660"/>
                  <a:gd name="adj3" fmla="val 25000"/>
                </a:avLst>
              </a:prstGeom>
              <a:gradFill flip="none" rotWithShape="1">
                <a:gsLst>
                  <a:gs pos="0">
                    <a:schemeClr val="accent1">
                      <a:shade val="51000"/>
                      <a:satMod val="130000"/>
                      <a:alpha val="42000"/>
                    </a:schemeClr>
                  </a:gs>
                  <a:gs pos="80000">
                    <a:schemeClr val="accent1">
                      <a:shade val="93000"/>
                      <a:satMod val="130000"/>
                      <a:alpha val="42000"/>
                    </a:schemeClr>
                  </a:gs>
                  <a:gs pos="100000">
                    <a:schemeClr val="accent1">
                      <a:shade val="94000"/>
                      <a:satMod val="135000"/>
                      <a:alpha val="42000"/>
                    </a:schemeClr>
                  </a:gs>
                </a:gsLst>
                <a:lin ang="16200000" scaled="0"/>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mtClean="0">
                  <a:solidFill>
                    <a:prstClr val="black"/>
                  </a:solidFill>
                  <a:ea typeface="ＭＳ Ｐゴシック" pitchFamily="-111" charset="-128"/>
                </a:endParaRPr>
              </a:p>
            </p:txBody>
          </p:sp>
          <p:sp>
            <p:nvSpPr>
              <p:cNvPr id="107" name="Curved Right Arrow 106"/>
              <p:cNvSpPr/>
              <p:nvPr/>
            </p:nvSpPr>
            <p:spPr bwMode="auto">
              <a:xfrm rot="10800000">
                <a:off x="7849569" y="5204644"/>
                <a:ext cx="538732" cy="1275106"/>
              </a:xfrm>
              <a:prstGeom prst="curvedRightArrow">
                <a:avLst>
                  <a:gd name="adj1" fmla="val 32991"/>
                  <a:gd name="adj2" fmla="val 70660"/>
                  <a:gd name="adj3" fmla="val 25000"/>
                </a:avLst>
              </a:prstGeom>
              <a:gradFill flip="none" rotWithShape="1">
                <a:gsLst>
                  <a:gs pos="0">
                    <a:schemeClr val="accent1">
                      <a:shade val="51000"/>
                      <a:satMod val="130000"/>
                      <a:alpha val="49000"/>
                    </a:schemeClr>
                  </a:gs>
                  <a:gs pos="80000">
                    <a:schemeClr val="accent1">
                      <a:shade val="93000"/>
                      <a:satMod val="130000"/>
                      <a:alpha val="49000"/>
                    </a:schemeClr>
                  </a:gs>
                  <a:gs pos="100000">
                    <a:schemeClr val="accent1">
                      <a:shade val="94000"/>
                      <a:satMod val="135000"/>
                      <a:alpha val="49000"/>
                    </a:schemeClr>
                  </a:gs>
                </a:gsLst>
                <a:lin ang="16200000" scaled="0"/>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mtClean="0">
                  <a:solidFill>
                    <a:prstClr val="black"/>
                  </a:solidFill>
                  <a:ea typeface="ＭＳ Ｐゴシック" pitchFamily="-111" charset="-128"/>
                </a:endParaRPr>
              </a:p>
            </p:txBody>
          </p:sp>
        </p:grpSp>
      </p:grpSp>
      <p:grpSp>
        <p:nvGrpSpPr>
          <p:cNvPr id="5" name="Group 33"/>
          <p:cNvGrpSpPr/>
          <p:nvPr/>
        </p:nvGrpSpPr>
        <p:grpSpPr>
          <a:xfrm>
            <a:off x="3276600" y="1560493"/>
            <a:ext cx="2667000" cy="3359354"/>
            <a:chOff x="3276600" y="1560493"/>
            <a:chExt cx="2667000" cy="3359354"/>
          </a:xfrm>
        </p:grpSpPr>
        <p:sp>
          <p:nvSpPr>
            <p:cNvPr id="109" name="TextBox 108"/>
            <p:cNvSpPr txBox="1"/>
            <p:nvPr/>
          </p:nvSpPr>
          <p:spPr>
            <a:xfrm>
              <a:off x="3700917" y="1560493"/>
              <a:ext cx="1403725" cy="954107"/>
            </a:xfrm>
            <a:prstGeom prst="rect">
              <a:avLst/>
            </a:prstGeom>
            <a:noFill/>
          </p:spPr>
          <p:txBody>
            <a:bodyPr wrap="none" rtlCol="0">
              <a:spAutoFit/>
            </a:bodyPr>
            <a:lstStyle/>
            <a:p>
              <a:pPr algn="ctr"/>
              <a:r>
                <a:rPr lang="en-US" sz="2800" dirty="0" smtClean="0">
                  <a:solidFill>
                    <a:prstClr val="black"/>
                  </a:solidFill>
                </a:rPr>
                <a:t>Local</a:t>
              </a:r>
              <a:br>
                <a:rPr lang="en-US" sz="2800" dirty="0" smtClean="0">
                  <a:solidFill>
                    <a:prstClr val="black"/>
                  </a:solidFill>
                </a:rPr>
              </a:br>
              <a:r>
                <a:rPr lang="en-US" sz="2800" dirty="0" smtClean="0">
                  <a:solidFill>
                    <a:prstClr val="black"/>
                  </a:solidFill>
                </a:rPr>
                <a:t>Updates</a:t>
              </a:r>
              <a:endParaRPr lang="en-US" sz="2800" dirty="0">
                <a:solidFill>
                  <a:prstClr val="black"/>
                </a:solidFill>
              </a:endParaRPr>
            </a:p>
          </p:txBody>
        </p:sp>
        <p:grpSp>
          <p:nvGrpSpPr>
            <p:cNvPr id="6" name="Group 32"/>
            <p:cNvGrpSpPr/>
            <p:nvPr/>
          </p:nvGrpSpPr>
          <p:grpSpPr>
            <a:xfrm>
              <a:off x="3276600" y="2743200"/>
              <a:ext cx="2667000" cy="2176647"/>
              <a:chOff x="-381000" y="3124200"/>
              <a:chExt cx="2851649" cy="2327347"/>
            </a:xfrm>
          </p:grpSpPr>
          <p:grpSp>
            <p:nvGrpSpPr>
              <p:cNvPr id="7" name="Group 7"/>
              <p:cNvGrpSpPr/>
              <p:nvPr/>
            </p:nvGrpSpPr>
            <p:grpSpPr>
              <a:xfrm>
                <a:off x="304800" y="3124200"/>
                <a:ext cx="1820243" cy="2327347"/>
                <a:chOff x="433958" y="3150497"/>
                <a:chExt cx="1820243" cy="2327347"/>
              </a:xfrm>
              <a:solidFill>
                <a:schemeClr val="accent2">
                  <a:lumMod val="75000"/>
                </a:schemeClr>
              </a:solidFill>
            </p:grpSpPr>
            <p:sp>
              <p:nvSpPr>
                <p:cNvPr id="129" name="Freeform 128"/>
                <p:cNvSpPr/>
                <p:nvPr/>
              </p:nvSpPr>
              <p:spPr>
                <a:xfrm rot="13149279">
                  <a:off x="433958" y="3150497"/>
                  <a:ext cx="1820243" cy="2327347"/>
                </a:xfrm>
                <a:custGeom>
                  <a:avLst/>
                  <a:gdLst>
                    <a:gd name="connsiteX0" fmla="*/ 45630 w 1770936"/>
                    <a:gd name="connsiteY0" fmla="*/ 1459542 h 3061433"/>
                    <a:gd name="connsiteX1" fmla="*/ 555161 w 1770936"/>
                    <a:gd name="connsiteY1" fmla="*/ 136235 h 3061433"/>
                    <a:gd name="connsiteX2" fmla="*/ 1163557 w 1770936"/>
                    <a:gd name="connsiteY2" fmla="*/ 82999 h 3061433"/>
                    <a:gd name="connsiteX3" fmla="*/ 1224397 w 1770936"/>
                    <a:gd name="connsiteY3" fmla="*/ 493680 h 3061433"/>
                    <a:gd name="connsiteX4" fmla="*/ 806125 w 1770936"/>
                    <a:gd name="connsiteY4" fmla="*/ 1117308 h 3061433"/>
                    <a:gd name="connsiteX5" fmla="*/ 1163557 w 1770936"/>
                    <a:gd name="connsiteY5" fmla="*/ 645784 h 3061433"/>
                    <a:gd name="connsiteX6" fmla="*/ 1665484 w 1770936"/>
                    <a:gd name="connsiteY6" fmla="*/ 668600 h 3061433"/>
                    <a:gd name="connsiteX7" fmla="*/ 1756743 w 1770936"/>
                    <a:gd name="connsiteY7" fmla="*/ 1018440 h 3061433"/>
                    <a:gd name="connsiteX8" fmla="*/ 1460150 w 1770936"/>
                    <a:gd name="connsiteY8" fmla="*/ 1406306 h 3061433"/>
                    <a:gd name="connsiteX9" fmla="*/ 828939 w 1770936"/>
                    <a:gd name="connsiteY9" fmla="*/ 1588831 h 3061433"/>
                    <a:gd name="connsiteX10" fmla="*/ 1384101 w 1770936"/>
                    <a:gd name="connsiteY10" fmla="*/ 2136406 h 3061433"/>
                    <a:gd name="connsiteX11" fmla="*/ 1414521 w 1770936"/>
                    <a:gd name="connsiteY11" fmla="*/ 2950164 h 3061433"/>
                    <a:gd name="connsiteX12" fmla="*/ 692050 w 1770936"/>
                    <a:gd name="connsiteY12" fmla="*/ 2912138 h 3061433"/>
                    <a:gd name="connsiteX13" fmla="*/ 0 w 1770936"/>
                    <a:gd name="connsiteY13" fmla="*/ 1642067 h 3061433"/>
                    <a:gd name="connsiteX0" fmla="*/ 0 w 1725306"/>
                    <a:gd name="connsiteY0" fmla="*/ 1459542 h 3073753"/>
                    <a:gd name="connsiteX1" fmla="*/ 509531 w 1725306"/>
                    <a:gd name="connsiteY1" fmla="*/ 136235 h 3073753"/>
                    <a:gd name="connsiteX2" fmla="*/ 1117927 w 1725306"/>
                    <a:gd name="connsiteY2" fmla="*/ 82999 h 3073753"/>
                    <a:gd name="connsiteX3" fmla="*/ 1178767 w 1725306"/>
                    <a:gd name="connsiteY3" fmla="*/ 493680 h 3073753"/>
                    <a:gd name="connsiteX4" fmla="*/ 760495 w 1725306"/>
                    <a:gd name="connsiteY4" fmla="*/ 1117308 h 3073753"/>
                    <a:gd name="connsiteX5" fmla="*/ 1117927 w 1725306"/>
                    <a:gd name="connsiteY5" fmla="*/ 645784 h 3073753"/>
                    <a:gd name="connsiteX6" fmla="*/ 1619854 w 1725306"/>
                    <a:gd name="connsiteY6" fmla="*/ 668600 h 3073753"/>
                    <a:gd name="connsiteX7" fmla="*/ 1711113 w 1725306"/>
                    <a:gd name="connsiteY7" fmla="*/ 1018440 h 3073753"/>
                    <a:gd name="connsiteX8" fmla="*/ 1414520 w 1725306"/>
                    <a:gd name="connsiteY8" fmla="*/ 1406306 h 3073753"/>
                    <a:gd name="connsiteX9" fmla="*/ 783309 w 1725306"/>
                    <a:gd name="connsiteY9" fmla="*/ 1588831 h 3073753"/>
                    <a:gd name="connsiteX10" fmla="*/ 1338471 w 1725306"/>
                    <a:gd name="connsiteY10" fmla="*/ 2136406 h 3073753"/>
                    <a:gd name="connsiteX11" fmla="*/ 1368891 w 1725306"/>
                    <a:gd name="connsiteY11" fmla="*/ 2950164 h 3073753"/>
                    <a:gd name="connsiteX12" fmla="*/ 646420 w 1725306"/>
                    <a:gd name="connsiteY12" fmla="*/ 2912138 h 3073753"/>
                    <a:gd name="connsiteX13" fmla="*/ 15210 w 1725306"/>
                    <a:gd name="connsiteY13" fmla="*/ 1451937 h 3073753"/>
                    <a:gd name="connsiteX0" fmla="*/ 0 w 1723947"/>
                    <a:gd name="connsiteY0" fmla="*/ 1459542 h 3073753"/>
                    <a:gd name="connsiteX1" fmla="*/ 509531 w 1723947"/>
                    <a:gd name="connsiteY1" fmla="*/ 136235 h 3073753"/>
                    <a:gd name="connsiteX2" fmla="*/ 1117927 w 1723947"/>
                    <a:gd name="connsiteY2" fmla="*/ 82999 h 3073753"/>
                    <a:gd name="connsiteX3" fmla="*/ 1178767 w 1723947"/>
                    <a:gd name="connsiteY3" fmla="*/ 493680 h 3073753"/>
                    <a:gd name="connsiteX4" fmla="*/ 760495 w 1723947"/>
                    <a:gd name="connsiteY4" fmla="*/ 1117308 h 3073753"/>
                    <a:gd name="connsiteX5" fmla="*/ 1171162 w 1723947"/>
                    <a:gd name="connsiteY5" fmla="*/ 683810 h 3073753"/>
                    <a:gd name="connsiteX6" fmla="*/ 1619854 w 1723947"/>
                    <a:gd name="connsiteY6" fmla="*/ 668600 h 3073753"/>
                    <a:gd name="connsiteX7" fmla="*/ 1711113 w 1723947"/>
                    <a:gd name="connsiteY7" fmla="*/ 1018440 h 3073753"/>
                    <a:gd name="connsiteX8" fmla="*/ 1414520 w 1723947"/>
                    <a:gd name="connsiteY8" fmla="*/ 1406306 h 3073753"/>
                    <a:gd name="connsiteX9" fmla="*/ 783309 w 1723947"/>
                    <a:gd name="connsiteY9" fmla="*/ 1588831 h 3073753"/>
                    <a:gd name="connsiteX10" fmla="*/ 1338471 w 1723947"/>
                    <a:gd name="connsiteY10" fmla="*/ 2136406 h 3073753"/>
                    <a:gd name="connsiteX11" fmla="*/ 1368891 w 1723947"/>
                    <a:gd name="connsiteY11" fmla="*/ 2950164 h 3073753"/>
                    <a:gd name="connsiteX12" fmla="*/ 646420 w 1723947"/>
                    <a:gd name="connsiteY12" fmla="*/ 2912138 h 3073753"/>
                    <a:gd name="connsiteX13" fmla="*/ 15210 w 1723947"/>
                    <a:gd name="connsiteY13" fmla="*/ 1451937 h 3073753"/>
                    <a:gd name="connsiteX0" fmla="*/ 0 w 1723947"/>
                    <a:gd name="connsiteY0" fmla="*/ 1459542 h 3073753"/>
                    <a:gd name="connsiteX1" fmla="*/ 509531 w 1723947"/>
                    <a:gd name="connsiteY1" fmla="*/ 136235 h 3073753"/>
                    <a:gd name="connsiteX2" fmla="*/ 1117927 w 1723947"/>
                    <a:gd name="connsiteY2" fmla="*/ 82999 h 3073753"/>
                    <a:gd name="connsiteX3" fmla="*/ 1178767 w 1723947"/>
                    <a:gd name="connsiteY3" fmla="*/ 493680 h 3073753"/>
                    <a:gd name="connsiteX4" fmla="*/ 760495 w 1723947"/>
                    <a:gd name="connsiteY4" fmla="*/ 1117308 h 3073753"/>
                    <a:gd name="connsiteX5" fmla="*/ 935409 w 1723947"/>
                    <a:gd name="connsiteY5" fmla="*/ 1071676 h 3073753"/>
                    <a:gd name="connsiteX6" fmla="*/ 1171162 w 1723947"/>
                    <a:gd name="connsiteY6" fmla="*/ 683810 h 3073753"/>
                    <a:gd name="connsiteX7" fmla="*/ 1619854 w 1723947"/>
                    <a:gd name="connsiteY7" fmla="*/ 668600 h 3073753"/>
                    <a:gd name="connsiteX8" fmla="*/ 1711113 w 1723947"/>
                    <a:gd name="connsiteY8" fmla="*/ 1018440 h 3073753"/>
                    <a:gd name="connsiteX9" fmla="*/ 1414520 w 1723947"/>
                    <a:gd name="connsiteY9" fmla="*/ 1406306 h 3073753"/>
                    <a:gd name="connsiteX10" fmla="*/ 783309 w 1723947"/>
                    <a:gd name="connsiteY10" fmla="*/ 1588831 h 3073753"/>
                    <a:gd name="connsiteX11" fmla="*/ 1338471 w 1723947"/>
                    <a:gd name="connsiteY11" fmla="*/ 2136406 h 3073753"/>
                    <a:gd name="connsiteX12" fmla="*/ 1368891 w 1723947"/>
                    <a:gd name="connsiteY12" fmla="*/ 2950164 h 3073753"/>
                    <a:gd name="connsiteX13" fmla="*/ 646420 w 1723947"/>
                    <a:gd name="connsiteY13" fmla="*/ 2912138 h 3073753"/>
                    <a:gd name="connsiteX14" fmla="*/ 15210 w 1723947"/>
                    <a:gd name="connsiteY14" fmla="*/ 1451937 h 3073753"/>
                    <a:gd name="connsiteX0" fmla="*/ 0 w 1723947"/>
                    <a:gd name="connsiteY0" fmla="*/ 1459542 h 3073753"/>
                    <a:gd name="connsiteX1" fmla="*/ 509531 w 1723947"/>
                    <a:gd name="connsiteY1" fmla="*/ 136235 h 3073753"/>
                    <a:gd name="connsiteX2" fmla="*/ 1117927 w 1723947"/>
                    <a:gd name="connsiteY2" fmla="*/ 82999 h 3073753"/>
                    <a:gd name="connsiteX3" fmla="*/ 1178767 w 1723947"/>
                    <a:gd name="connsiteY3" fmla="*/ 493680 h 3073753"/>
                    <a:gd name="connsiteX4" fmla="*/ 790914 w 1723947"/>
                    <a:gd name="connsiteY4" fmla="*/ 1018440 h 3073753"/>
                    <a:gd name="connsiteX5" fmla="*/ 935409 w 1723947"/>
                    <a:gd name="connsiteY5" fmla="*/ 1071676 h 3073753"/>
                    <a:gd name="connsiteX6" fmla="*/ 1171162 w 1723947"/>
                    <a:gd name="connsiteY6" fmla="*/ 683810 h 3073753"/>
                    <a:gd name="connsiteX7" fmla="*/ 1619854 w 1723947"/>
                    <a:gd name="connsiteY7" fmla="*/ 668600 h 3073753"/>
                    <a:gd name="connsiteX8" fmla="*/ 1711113 w 1723947"/>
                    <a:gd name="connsiteY8" fmla="*/ 1018440 h 3073753"/>
                    <a:gd name="connsiteX9" fmla="*/ 1414520 w 1723947"/>
                    <a:gd name="connsiteY9" fmla="*/ 1406306 h 3073753"/>
                    <a:gd name="connsiteX10" fmla="*/ 783309 w 1723947"/>
                    <a:gd name="connsiteY10" fmla="*/ 1588831 h 3073753"/>
                    <a:gd name="connsiteX11" fmla="*/ 1338471 w 1723947"/>
                    <a:gd name="connsiteY11" fmla="*/ 2136406 h 3073753"/>
                    <a:gd name="connsiteX12" fmla="*/ 1368891 w 1723947"/>
                    <a:gd name="connsiteY12" fmla="*/ 2950164 h 3073753"/>
                    <a:gd name="connsiteX13" fmla="*/ 646420 w 1723947"/>
                    <a:gd name="connsiteY13" fmla="*/ 2912138 h 3073753"/>
                    <a:gd name="connsiteX14" fmla="*/ 15210 w 1723947"/>
                    <a:gd name="connsiteY14" fmla="*/ 1451937 h 3073753"/>
                    <a:gd name="connsiteX0" fmla="*/ 0 w 1722609"/>
                    <a:gd name="connsiteY0" fmla="*/ 1459542 h 3073753"/>
                    <a:gd name="connsiteX1" fmla="*/ 509531 w 1722609"/>
                    <a:gd name="connsiteY1" fmla="*/ 136235 h 3073753"/>
                    <a:gd name="connsiteX2" fmla="*/ 1117927 w 1722609"/>
                    <a:gd name="connsiteY2" fmla="*/ 82999 h 3073753"/>
                    <a:gd name="connsiteX3" fmla="*/ 1178767 w 1722609"/>
                    <a:gd name="connsiteY3" fmla="*/ 493680 h 3073753"/>
                    <a:gd name="connsiteX4" fmla="*/ 790914 w 1722609"/>
                    <a:gd name="connsiteY4" fmla="*/ 1018440 h 3073753"/>
                    <a:gd name="connsiteX5" fmla="*/ 935409 w 1722609"/>
                    <a:gd name="connsiteY5" fmla="*/ 1071676 h 3073753"/>
                    <a:gd name="connsiteX6" fmla="*/ 1232002 w 1722609"/>
                    <a:gd name="connsiteY6" fmla="*/ 683810 h 3073753"/>
                    <a:gd name="connsiteX7" fmla="*/ 1619854 w 1722609"/>
                    <a:gd name="connsiteY7" fmla="*/ 668600 h 3073753"/>
                    <a:gd name="connsiteX8" fmla="*/ 1711113 w 1722609"/>
                    <a:gd name="connsiteY8" fmla="*/ 1018440 h 3073753"/>
                    <a:gd name="connsiteX9" fmla="*/ 1414520 w 1722609"/>
                    <a:gd name="connsiteY9" fmla="*/ 1406306 h 3073753"/>
                    <a:gd name="connsiteX10" fmla="*/ 783309 w 1722609"/>
                    <a:gd name="connsiteY10" fmla="*/ 1588831 h 3073753"/>
                    <a:gd name="connsiteX11" fmla="*/ 1338471 w 1722609"/>
                    <a:gd name="connsiteY11" fmla="*/ 2136406 h 3073753"/>
                    <a:gd name="connsiteX12" fmla="*/ 1368891 w 1722609"/>
                    <a:gd name="connsiteY12" fmla="*/ 2950164 h 3073753"/>
                    <a:gd name="connsiteX13" fmla="*/ 646420 w 1722609"/>
                    <a:gd name="connsiteY13" fmla="*/ 2912138 h 3073753"/>
                    <a:gd name="connsiteX14" fmla="*/ 15210 w 1722609"/>
                    <a:gd name="connsiteY14" fmla="*/ 1451937 h 3073753"/>
                    <a:gd name="connsiteX0" fmla="*/ 0 w 1722609"/>
                    <a:gd name="connsiteY0" fmla="*/ 1459542 h 2950164"/>
                    <a:gd name="connsiteX1" fmla="*/ 509531 w 1722609"/>
                    <a:gd name="connsiteY1" fmla="*/ 136235 h 2950164"/>
                    <a:gd name="connsiteX2" fmla="*/ 1117927 w 1722609"/>
                    <a:gd name="connsiteY2" fmla="*/ 82999 h 2950164"/>
                    <a:gd name="connsiteX3" fmla="*/ 1178767 w 1722609"/>
                    <a:gd name="connsiteY3" fmla="*/ 493680 h 2950164"/>
                    <a:gd name="connsiteX4" fmla="*/ 790914 w 1722609"/>
                    <a:gd name="connsiteY4" fmla="*/ 1018440 h 2950164"/>
                    <a:gd name="connsiteX5" fmla="*/ 935409 w 1722609"/>
                    <a:gd name="connsiteY5" fmla="*/ 1071676 h 2950164"/>
                    <a:gd name="connsiteX6" fmla="*/ 1232002 w 1722609"/>
                    <a:gd name="connsiteY6" fmla="*/ 683810 h 2950164"/>
                    <a:gd name="connsiteX7" fmla="*/ 1619854 w 1722609"/>
                    <a:gd name="connsiteY7" fmla="*/ 668600 h 2950164"/>
                    <a:gd name="connsiteX8" fmla="*/ 1711113 w 1722609"/>
                    <a:gd name="connsiteY8" fmla="*/ 1018440 h 2950164"/>
                    <a:gd name="connsiteX9" fmla="*/ 1414520 w 1722609"/>
                    <a:gd name="connsiteY9" fmla="*/ 1406306 h 2950164"/>
                    <a:gd name="connsiteX10" fmla="*/ 783309 w 1722609"/>
                    <a:gd name="connsiteY10" fmla="*/ 1588831 h 2950164"/>
                    <a:gd name="connsiteX11" fmla="*/ 1338471 w 1722609"/>
                    <a:gd name="connsiteY11" fmla="*/ 2136406 h 2950164"/>
                    <a:gd name="connsiteX12" fmla="*/ 1368891 w 1722609"/>
                    <a:gd name="connsiteY12" fmla="*/ 2950164 h 2950164"/>
                    <a:gd name="connsiteX13" fmla="*/ 714865 w 1722609"/>
                    <a:gd name="connsiteY13" fmla="*/ 2722008 h 2950164"/>
                    <a:gd name="connsiteX14" fmla="*/ 15210 w 1722609"/>
                    <a:gd name="connsiteY14" fmla="*/ 1451937 h 2950164"/>
                    <a:gd name="connsiteX0" fmla="*/ 0 w 1722609"/>
                    <a:gd name="connsiteY0" fmla="*/ 1459542 h 2831973"/>
                    <a:gd name="connsiteX1" fmla="*/ 509531 w 1722609"/>
                    <a:gd name="connsiteY1" fmla="*/ 136235 h 2831973"/>
                    <a:gd name="connsiteX2" fmla="*/ 1117927 w 1722609"/>
                    <a:gd name="connsiteY2" fmla="*/ 82999 h 2831973"/>
                    <a:gd name="connsiteX3" fmla="*/ 1178767 w 1722609"/>
                    <a:gd name="connsiteY3" fmla="*/ 493680 h 2831973"/>
                    <a:gd name="connsiteX4" fmla="*/ 790914 w 1722609"/>
                    <a:gd name="connsiteY4" fmla="*/ 1018440 h 2831973"/>
                    <a:gd name="connsiteX5" fmla="*/ 935409 w 1722609"/>
                    <a:gd name="connsiteY5" fmla="*/ 1071676 h 2831973"/>
                    <a:gd name="connsiteX6" fmla="*/ 1232002 w 1722609"/>
                    <a:gd name="connsiteY6" fmla="*/ 683810 h 2831973"/>
                    <a:gd name="connsiteX7" fmla="*/ 1619854 w 1722609"/>
                    <a:gd name="connsiteY7" fmla="*/ 668600 h 2831973"/>
                    <a:gd name="connsiteX8" fmla="*/ 1711113 w 1722609"/>
                    <a:gd name="connsiteY8" fmla="*/ 1018440 h 2831973"/>
                    <a:gd name="connsiteX9" fmla="*/ 1414520 w 1722609"/>
                    <a:gd name="connsiteY9" fmla="*/ 1406306 h 2831973"/>
                    <a:gd name="connsiteX10" fmla="*/ 783309 w 1722609"/>
                    <a:gd name="connsiteY10" fmla="*/ 1588831 h 2831973"/>
                    <a:gd name="connsiteX11" fmla="*/ 1338471 w 1722609"/>
                    <a:gd name="connsiteY11" fmla="*/ 2136406 h 2831973"/>
                    <a:gd name="connsiteX12" fmla="*/ 1178767 w 1722609"/>
                    <a:gd name="connsiteY12" fmla="*/ 2699192 h 2831973"/>
                    <a:gd name="connsiteX13" fmla="*/ 714865 w 1722609"/>
                    <a:gd name="connsiteY13" fmla="*/ 2722008 h 2831973"/>
                    <a:gd name="connsiteX14" fmla="*/ 15210 w 1722609"/>
                    <a:gd name="connsiteY14" fmla="*/ 1451937 h 2831973"/>
                    <a:gd name="connsiteX0" fmla="*/ 0 w 1722609"/>
                    <a:gd name="connsiteY0" fmla="*/ 1459542 h 2813818"/>
                    <a:gd name="connsiteX1" fmla="*/ 509531 w 1722609"/>
                    <a:gd name="connsiteY1" fmla="*/ 136235 h 2813818"/>
                    <a:gd name="connsiteX2" fmla="*/ 1117927 w 1722609"/>
                    <a:gd name="connsiteY2" fmla="*/ 82999 h 2813818"/>
                    <a:gd name="connsiteX3" fmla="*/ 1178767 w 1722609"/>
                    <a:gd name="connsiteY3" fmla="*/ 493680 h 2813818"/>
                    <a:gd name="connsiteX4" fmla="*/ 790914 w 1722609"/>
                    <a:gd name="connsiteY4" fmla="*/ 1018440 h 2813818"/>
                    <a:gd name="connsiteX5" fmla="*/ 935409 w 1722609"/>
                    <a:gd name="connsiteY5" fmla="*/ 1071676 h 2813818"/>
                    <a:gd name="connsiteX6" fmla="*/ 1232002 w 1722609"/>
                    <a:gd name="connsiteY6" fmla="*/ 683810 h 2813818"/>
                    <a:gd name="connsiteX7" fmla="*/ 1619854 w 1722609"/>
                    <a:gd name="connsiteY7" fmla="*/ 668600 h 2813818"/>
                    <a:gd name="connsiteX8" fmla="*/ 1711113 w 1722609"/>
                    <a:gd name="connsiteY8" fmla="*/ 1018440 h 2813818"/>
                    <a:gd name="connsiteX9" fmla="*/ 1414520 w 1722609"/>
                    <a:gd name="connsiteY9" fmla="*/ 1406306 h 2813818"/>
                    <a:gd name="connsiteX10" fmla="*/ 783309 w 1722609"/>
                    <a:gd name="connsiteY10" fmla="*/ 1588831 h 2813818"/>
                    <a:gd name="connsiteX11" fmla="*/ 1338471 w 1722609"/>
                    <a:gd name="connsiteY11" fmla="*/ 2136406 h 2813818"/>
                    <a:gd name="connsiteX12" fmla="*/ 1178767 w 1722609"/>
                    <a:gd name="connsiteY12" fmla="*/ 2699192 h 2813818"/>
                    <a:gd name="connsiteX13" fmla="*/ 714865 w 1722609"/>
                    <a:gd name="connsiteY13" fmla="*/ 2722008 h 2813818"/>
                    <a:gd name="connsiteX14" fmla="*/ 60840 w 1722609"/>
                    <a:gd name="connsiteY14" fmla="*/ 1702909 h 2813818"/>
                    <a:gd name="connsiteX0" fmla="*/ 0 w 1722609"/>
                    <a:gd name="connsiteY0" fmla="*/ 1459542 h 2830868"/>
                    <a:gd name="connsiteX1" fmla="*/ 509531 w 1722609"/>
                    <a:gd name="connsiteY1" fmla="*/ 136235 h 2830868"/>
                    <a:gd name="connsiteX2" fmla="*/ 1117927 w 1722609"/>
                    <a:gd name="connsiteY2" fmla="*/ 82999 h 2830868"/>
                    <a:gd name="connsiteX3" fmla="*/ 1178767 w 1722609"/>
                    <a:gd name="connsiteY3" fmla="*/ 493680 h 2830868"/>
                    <a:gd name="connsiteX4" fmla="*/ 790914 w 1722609"/>
                    <a:gd name="connsiteY4" fmla="*/ 1018440 h 2830868"/>
                    <a:gd name="connsiteX5" fmla="*/ 935409 w 1722609"/>
                    <a:gd name="connsiteY5" fmla="*/ 1071676 h 2830868"/>
                    <a:gd name="connsiteX6" fmla="*/ 1232002 w 1722609"/>
                    <a:gd name="connsiteY6" fmla="*/ 683810 h 2830868"/>
                    <a:gd name="connsiteX7" fmla="*/ 1619854 w 1722609"/>
                    <a:gd name="connsiteY7" fmla="*/ 668600 h 2830868"/>
                    <a:gd name="connsiteX8" fmla="*/ 1711113 w 1722609"/>
                    <a:gd name="connsiteY8" fmla="*/ 1018440 h 2830868"/>
                    <a:gd name="connsiteX9" fmla="*/ 1414520 w 1722609"/>
                    <a:gd name="connsiteY9" fmla="*/ 1406306 h 2830868"/>
                    <a:gd name="connsiteX10" fmla="*/ 783309 w 1722609"/>
                    <a:gd name="connsiteY10" fmla="*/ 1588831 h 2830868"/>
                    <a:gd name="connsiteX11" fmla="*/ 1338471 w 1722609"/>
                    <a:gd name="connsiteY11" fmla="*/ 2136406 h 2830868"/>
                    <a:gd name="connsiteX12" fmla="*/ 1178767 w 1722609"/>
                    <a:gd name="connsiteY12" fmla="*/ 2699192 h 2830868"/>
                    <a:gd name="connsiteX13" fmla="*/ 714865 w 1722609"/>
                    <a:gd name="connsiteY13" fmla="*/ 2722008 h 2830868"/>
                    <a:gd name="connsiteX14" fmla="*/ 1 w 1722609"/>
                    <a:gd name="connsiteY14" fmla="*/ 1467147 h 2830868"/>
                    <a:gd name="connsiteX0" fmla="*/ 60839 w 1783448"/>
                    <a:gd name="connsiteY0" fmla="*/ 1459542 h 2807271"/>
                    <a:gd name="connsiteX1" fmla="*/ 570370 w 1783448"/>
                    <a:gd name="connsiteY1" fmla="*/ 136235 h 2807271"/>
                    <a:gd name="connsiteX2" fmla="*/ 1178766 w 1783448"/>
                    <a:gd name="connsiteY2" fmla="*/ 82999 h 2807271"/>
                    <a:gd name="connsiteX3" fmla="*/ 1239606 w 1783448"/>
                    <a:gd name="connsiteY3" fmla="*/ 493680 h 2807271"/>
                    <a:gd name="connsiteX4" fmla="*/ 851753 w 1783448"/>
                    <a:gd name="connsiteY4" fmla="*/ 1018440 h 2807271"/>
                    <a:gd name="connsiteX5" fmla="*/ 996248 w 1783448"/>
                    <a:gd name="connsiteY5" fmla="*/ 1071676 h 2807271"/>
                    <a:gd name="connsiteX6" fmla="*/ 1292841 w 1783448"/>
                    <a:gd name="connsiteY6" fmla="*/ 683810 h 2807271"/>
                    <a:gd name="connsiteX7" fmla="*/ 1680693 w 1783448"/>
                    <a:gd name="connsiteY7" fmla="*/ 668600 h 2807271"/>
                    <a:gd name="connsiteX8" fmla="*/ 1771952 w 1783448"/>
                    <a:gd name="connsiteY8" fmla="*/ 1018440 h 2807271"/>
                    <a:gd name="connsiteX9" fmla="*/ 1475359 w 1783448"/>
                    <a:gd name="connsiteY9" fmla="*/ 1406306 h 2807271"/>
                    <a:gd name="connsiteX10" fmla="*/ 844148 w 1783448"/>
                    <a:gd name="connsiteY10" fmla="*/ 1588831 h 2807271"/>
                    <a:gd name="connsiteX11" fmla="*/ 1399310 w 1783448"/>
                    <a:gd name="connsiteY11" fmla="*/ 2136406 h 2807271"/>
                    <a:gd name="connsiteX12" fmla="*/ 1239606 w 1783448"/>
                    <a:gd name="connsiteY12" fmla="*/ 2699192 h 2807271"/>
                    <a:gd name="connsiteX13" fmla="*/ 775704 w 1783448"/>
                    <a:gd name="connsiteY13" fmla="*/ 2722008 h 2807271"/>
                    <a:gd name="connsiteX14" fmla="*/ 0 w 1783448"/>
                    <a:gd name="connsiteY14" fmla="*/ 1794171 h 2807271"/>
                    <a:gd name="connsiteX0" fmla="*/ 0 w 1722609"/>
                    <a:gd name="connsiteY0" fmla="*/ 1459542 h 2831973"/>
                    <a:gd name="connsiteX1" fmla="*/ 509531 w 1722609"/>
                    <a:gd name="connsiteY1" fmla="*/ 136235 h 2831973"/>
                    <a:gd name="connsiteX2" fmla="*/ 1117927 w 1722609"/>
                    <a:gd name="connsiteY2" fmla="*/ 82999 h 2831973"/>
                    <a:gd name="connsiteX3" fmla="*/ 1178767 w 1722609"/>
                    <a:gd name="connsiteY3" fmla="*/ 493680 h 2831973"/>
                    <a:gd name="connsiteX4" fmla="*/ 790914 w 1722609"/>
                    <a:gd name="connsiteY4" fmla="*/ 1018440 h 2831973"/>
                    <a:gd name="connsiteX5" fmla="*/ 935409 w 1722609"/>
                    <a:gd name="connsiteY5" fmla="*/ 1071676 h 2831973"/>
                    <a:gd name="connsiteX6" fmla="*/ 1232002 w 1722609"/>
                    <a:gd name="connsiteY6" fmla="*/ 683810 h 2831973"/>
                    <a:gd name="connsiteX7" fmla="*/ 1619854 w 1722609"/>
                    <a:gd name="connsiteY7" fmla="*/ 668600 h 2831973"/>
                    <a:gd name="connsiteX8" fmla="*/ 1711113 w 1722609"/>
                    <a:gd name="connsiteY8" fmla="*/ 1018440 h 2831973"/>
                    <a:gd name="connsiteX9" fmla="*/ 1414520 w 1722609"/>
                    <a:gd name="connsiteY9" fmla="*/ 1406306 h 2831973"/>
                    <a:gd name="connsiteX10" fmla="*/ 783309 w 1722609"/>
                    <a:gd name="connsiteY10" fmla="*/ 1588831 h 2831973"/>
                    <a:gd name="connsiteX11" fmla="*/ 1338471 w 1722609"/>
                    <a:gd name="connsiteY11" fmla="*/ 2136406 h 2831973"/>
                    <a:gd name="connsiteX12" fmla="*/ 1178767 w 1722609"/>
                    <a:gd name="connsiteY12" fmla="*/ 2699192 h 2831973"/>
                    <a:gd name="connsiteX13" fmla="*/ 714865 w 1722609"/>
                    <a:gd name="connsiteY13" fmla="*/ 2722008 h 2831973"/>
                    <a:gd name="connsiteX14" fmla="*/ 1 w 1722609"/>
                    <a:gd name="connsiteY14" fmla="*/ 1451937 h 2831973"/>
                    <a:gd name="connsiteX0" fmla="*/ 0 w 1722609"/>
                    <a:gd name="connsiteY0" fmla="*/ 1459542 h 2818202"/>
                    <a:gd name="connsiteX1" fmla="*/ 509531 w 1722609"/>
                    <a:gd name="connsiteY1" fmla="*/ 136235 h 2818202"/>
                    <a:gd name="connsiteX2" fmla="*/ 1117927 w 1722609"/>
                    <a:gd name="connsiteY2" fmla="*/ 82999 h 2818202"/>
                    <a:gd name="connsiteX3" fmla="*/ 1178767 w 1722609"/>
                    <a:gd name="connsiteY3" fmla="*/ 493680 h 2818202"/>
                    <a:gd name="connsiteX4" fmla="*/ 790914 w 1722609"/>
                    <a:gd name="connsiteY4" fmla="*/ 1018440 h 2818202"/>
                    <a:gd name="connsiteX5" fmla="*/ 935409 w 1722609"/>
                    <a:gd name="connsiteY5" fmla="*/ 1071676 h 2818202"/>
                    <a:gd name="connsiteX6" fmla="*/ 1232002 w 1722609"/>
                    <a:gd name="connsiteY6" fmla="*/ 683810 h 2818202"/>
                    <a:gd name="connsiteX7" fmla="*/ 1619854 w 1722609"/>
                    <a:gd name="connsiteY7" fmla="*/ 668600 h 2818202"/>
                    <a:gd name="connsiteX8" fmla="*/ 1711113 w 1722609"/>
                    <a:gd name="connsiteY8" fmla="*/ 1018440 h 2818202"/>
                    <a:gd name="connsiteX9" fmla="*/ 1414520 w 1722609"/>
                    <a:gd name="connsiteY9" fmla="*/ 1406306 h 2818202"/>
                    <a:gd name="connsiteX10" fmla="*/ 783309 w 1722609"/>
                    <a:gd name="connsiteY10" fmla="*/ 1588831 h 2818202"/>
                    <a:gd name="connsiteX11" fmla="*/ 1338471 w 1722609"/>
                    <a:gd name="connsiteY11" fmla="*/ 2136406 h 2818202"/>
                    <a:gd name="connsiteX12" fmla="*/ 1178767 w 1722609"/>
                    <a:gd name="connsiteY12" fmla="*/ 2699192 h 2818202"/>
                    <a:gd name="connsiteX13" fmla="*/ 714865 w 1722609"/>
                    <a:gd name="connsiteY13" fmla="*/ 2722008 h 2818202"/>
                    <a:gd name="connsiteX14" fmla="*/ 22816 w 1722609"/>
                    <a:gd name="connsiteY14" fmla="*/ 1642067 h 2818202"/>
                    <a:gd name="connsiteX0" fmla="*/ 15209 w 1699793"/>
                    <a:gd name="connsiteY0" fmla="*/ 1654646 h 2830781"/>
                    <a:gd name="connsiteX1" fmla="*/ 486715 w 1699793"/>
                    <a:gd name="connsiteY1" fmla="*/ 148814 h 2830781"/>
                    <a:gd name="connsiteX2" fmla="*/ 1095111 w 1699793"/>
                    <a:gd name="connsiteY2" fmla="*/ 95578 h 2830781"/>
                    <a:gd name="connsiteX3" fmla="*/ 1155951 w 1699793"/>
                    <a:gd name="connsiteY3" fmla="*/ 506259 h 2830781"/>
                    <a:gd name="connsiteX4" fmla="*/ 768098 w 1699793"/>
                    <a:gd name="connsiteY4" fmla="*/ 1031019 h 2830781"/>
                    <a:gd name="connsiteX5" fmla="*/ 912593 w 1699793"/>
                    <a:gd name="connsiteY5" fmla="*/ 1084255 h 2830781"/>
                    <a:gd name="connsiteX6" fmla="*/ 1209186 w 1699793"/>
                    <a:gd name="connsiteY6" fmla="*/ 696389 h 2830781"/>
                    <a:gd name="connsiteX7" fmla="*/ 1597038 w 1699793"/>
                    <a:gd name="connsiteY7" fmla="*/ 681179 h 2830781"/>
                    <a:gd name="connsiteX8" fmla="*/ 1688297 w 1699793"/>
                    <a:gd name="connsiteY8" fmla="*/ 1031019 h 2830781"/>
                    <a:gd name="connsiteX9" fmla="*/ 1391704 w 1699793"/>
                    <a:gd name="connsiteY9" fmla="*/ 1418885 h 2830781"/>
                    <a:gd name="connsiteX10" fmla="*/ 760493 w 1699793"/>
                    <a:gd name="connsiteY10" fmla="*/ 1601410 h 2830781"/>
                    <a:gd name="connsiteX11" fmla="*/ 1315655 w 1699793"/>
                    <a:gd name="connsiteY11" fmla="*/ 2148985 h 2830781"/>
                    <a:gd name="connsiteX12" fmla="*/ 1155951 w 1699793"/>
                    <a:gd name="connsiteY12" fmla="*/ 2711771 h 2830781"/>
                    <a:gd name="connsiteX13" fmla="*/ 692049 w 1699793"/>
                    <a:gd name="connsiteY13" fmla="*/ 2734587 h 2830781"/>
                    <a:gd name="connsiteX14" fmla="*/ 0 w 1699793"/>
                    <a:gd name="connsiteY14" fmla="*/ 1654646 h 2830781"/>
                    <a:gd name="connsiteX0" fmla="*/ 15209 w 1699793"/>
                    <a:gd name="connsiteY0" fmla="*/ 1618106 h 2794241"/>
                    <a:gd name="connsiteX1" fmla="*/ 486715 w 1699793"/>
                    <a:gd name="connsiteY1" fmla="*/ 173116 h 2794241"/>
                    <a:gd name="connsiteX2" fmla="*/ 1095111 w 1699793"/>
                    <a:gd name="connsiteY2" fmla="*/ 59038 h 2794241"/>
                    <a:gd name="connsiteX3" fmla="*/ 1155951 w 1699793"/>
                    <a:gd name="connsiteY3" fmla="*/ 469719 h 2794241"/>
                    <a:gd name="connsiteX4" fmla="*/ 768098 w 1699793"/>
                    <a:gd name="connsiteY4" fmla="*/ 994479 h 2794241"/>
                    <a:gd name="connsiteX5" fmla="*/ 912593 w 1699793"/>
                    <a:gd name="connsiteY5" fmla="*/ 1047715 h 2794241"/>
                    <a:gd name="connsiteX6" fmla="*/ 1209186 w 1699793"/>
                    <a:gd name="connsiteY6" fmla="*/ 659849 h 2794241"/>
                    <a:gd name="connsiteX7" fmla="*/ 1597038 w 1699793"/>
                    <a:gd name="connsiteY7" fmla="*/ 644639 h 2794241"/>
                    <a:gd name="connsiteX8" fmla="*/ 1688297 w 1699793"/>
                    <a:gd name="connsiteY8" fmla="*/ 994479 h 2794241"/>
                    <a:gd name="connsiteX9" fmla="*/ 1391704 w 1699793"/>
                    <a:gd name="connsiteY9" fmla="*/ 1382345 h 2794241"/>
                    <a:gd name="connsiteX10" fmla="*/ 760493 w 1699793"/>
                    <a:gd name="connsiteY10" fmla="*/ 1564870 h 2794241"/>
                    <a:gd name="connsiteX11" fmla="*/ 1315655 w 1699793"/>
                    <a:gd name="connsiteY11" fmla="*/ 2112445 h 2794241"/>
                    <a:gd name="connsiteX12" fmla="*/ 1155951 w 1699793"/>
                    <a:gd name="connsiteY12" fmla="*/ 2675231 h 2794241"/>
                    <a:gd name="connsiteX13" fmla="*/ 692049 w 1699793"/>
                    <a:gd name="connsiteY13" fmla="*/ 2698047 h 2794241"/>
                    <a:gd name="connsiteX14" fmla="*/ 0 w 1699793"/>
                    <a:gd name="connsiteY14" fmla="*/ 1618106 h 2794241"/>
                    <a:gd name="connsiteX0" fmla="*/ 15209 w 1699793"/>
                    <a:gd name="connsiteY0" fmla="*/ 1586341 h 2762476"/>
                    <a:gd name="connsiteX1" fmla="*/ 486715 w 1699793"/>
                    <a:gd name="connsiteY1" fmla="*/ 141351 h 2762476"/>
                    <a:gd name="connsiteX2" fmla="*/ 1034272 w 1699793"/>
                    <a:gd name="connsiteY2" fmla="*/ 88115 h 2762476"/>
                    <a:gd name="connsiteX3" fmla="*/ 1155951 w 1699793"/>
                    <a:gd name="connsiteY3" fmla="*/ 437954 h 2762476"/>
                    <a:gd name="connsiteX4" fmla="*/ 768098 w 1699793"/>
                    <a:gd name="connsiteY4" fmla="*/ 962714 h 2762476"/>
                    <a:gd name="connsiteX5" fmla="*/ 912593 w 1699793"/>
                    <a:gd name="connsiteY5" fmla="*/ 1015950 h 2762476"/>
                    <a:gd name="connsiteX6" fmla="*/ 1209186 w 1699793"/>
                    <a:gd name="connsiteY6" fmla="*/ 628084 h 2762476"/>
                    <a:gd name="connsiteX7" fmla="*/ 1597038 w 1699793"/>
                    <a:gd name="connsiteY7" fmla="*/ 612874 h 2762476"/>
                    <a:gd name="connsiteX8" fmla="*/ 1688297 w 1699793"/>
                    <a:gd name="connsiteY8" fmla="*/ 962714 h 2762476"/>
                    <a:gd name="connsiteX9" fmla="*/ 1391704 w 1699793"/>
                    <a:gd name="connsiteY9" fmla="*/ 1350580 h 2762476"/>
                    <a:gd name="connsiteX10" fmla="*/ 760493 w 1699793"/>
                    <a:gd name="connsiteY10" fmla="*/ 1533105 h 2762476"/>
                    <a:gd name="connsiteX11" fmla="*/ 1315655 w 1699793"/>
                    <a:gd name="connsiteY11" fmla="*/ 2080680 h 2762476"/>
                    <a:gd name="connsiteX12" fmla="*/ 1155951 w 1699793"/>
                    <a:gd name="connsiteY12" fmla="*/ 2643466 h 2762476"/>
                    <a:gd name="connsiteX13" fmla="*/ 692049 w 1699793"/>
                    <a:gd name="connsiteY13" fmla="*/ 2666282 h 2762476"/>
                    <a:gd name="connsiteX14" fmla="*/ 0 w 1699793"/>
                    <a:gd name="connsiteY14" fmla="*/ 1586341 h 276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9793" h="2762476">
                      <a:moveTo>
                        <a:pt x="15209" y="1586341"/>
                      </a:moveTo>
                      <a:cubicBezTo>
                        <a:pt x="176814" y="1039399"/>
                        <a:pt x="316871" y="391055"/>
                        <a:pt x="486715" y="141351"/>
                      </a:cubicBezTo>
                      <a:cubicBezTo>
                        <a:pt x="656559" y="-108353"/>
                        <a:pt x="922733" y="38681"/>
                        <a:pt x="1034272" y="88115"/>
                      </a:cubicBezTo>
                      <a:cubicBezTo>
                        <a:pt x="1145811" y="137549"/>
                        <a:pt x="1200313" y="292187"/>
                        <a:pt x="1155951" y="437954"/>
                      </a:cubicBezTo>
                      <a:cubicBezTo>
                        <a:pt x="1111589" y="583721"/>
                        <a:pt x="808658" y="866381"/>
                        <a:pt x="768098" y="962714"/>
                      </a:cubicBezTo>
                      <a:cubicBezTo>
                        <a:pt x="727538" y="1059047"/>
                        <a:pt x="844149" y="1088200"/>
                        <a:pt x="912593" y="1015950"/>
                      </a:cubicBezTo>
                      <a:cubicBezTo>
                        <a:pt x="981038" y="943700"/>
                        <a:pt x="1095112" y="695263"/>
                        <a:pt x="1209186" y="628084"/>
                      </a:cubicBezTo>
                      <a:cubicBezTo>
                        <a:pt x="1323260" y="560905"/>
                        <a:pt x="1517186" y="557102"/>
                        <a:pt x="1597038" y="612874"/>
                      </a:cubicBezTo>
                      <a:cubicBezTo>
                        <a:pt x="1676890" y="668646"/>
                        <a:pt x="1722519" y="839763"/>
                        <a:pt x="1688297" y="962714"/>
                      </a:cubicBezTo>
                      <a:cubicBezTo>
                        <a:pt x="1654075" y="1085665"/>
                        <a:pt x="1546338" y="1255515"/>
                        <a:pt x="1391704" y="1350580"/>
                      </a:cubicBezTo>
                      <a:cubicBezTo>
                        <a:pt x="1237070" y="1445645"/>
                        <a:pt x="773168" y="1411422"/>
                        <a:pt x="760493" y="1533105"/>
                      </a:cubicBezTo>
                      <a:cubicBezTo>
                        <a:pt x="747818" y="1654788"/>
                        <a:pt x="1249745" y="1895620"/>
                        <a:pt x="1315655" y="2080680"/>
                      </a:cubicBezTo>
                      <a:cubicBezTo>
                        <a:pt x="1381565" y="2265740"/>
                        <a:pt x="1259885" y="2545866"/>
                        <a:pt x="1155951" y="2643466"/>
                      </a:cubicBezTo>
                      <a:cubicBezTo>
                        <a:pt x="1052017" y="2741066"/>
                        <a:pt x="884708" y="2842470"/>
                        <a:pt x="692049" y="2666282"/>
                      </a:cubicBezTo>
                      <a:cubicBezTo>
                        <a:pt x="499390" y="2490094"/>
                        <a:pt x="0" y="1586341"/>
                        <a:pt x="0" y="1586341"/>
                      </a:cubicBezTo>
                    </a:path>
                  </a:pathLst>
                </a:custGeom>
                <a:solidFill>
                  <a:srgbClr val="953735">
                    <a:alpha val="20000"/>
                  </a:srgbClr>
                </a:solidFill>
                <a:ln>
                  <a:solidFill>
                    <a:schemeClr val="accent2">
                      <a:lumMod val="50000"/>
                    </a:schemeClr>
                  </a:solidFill>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endParaRPr>
                </a:p>
              </p:txBody>
            </p:sp>
            <p:sp>
              <p:nvSpPr>
                <p:cNvPr id="130" name="Oval 129"/>
                <p:cNvSpPr/>
                <p:nvPr/>
              </p:nvSpPr>
              <p:spPr bwMode="auto">
                <a:xfrm>
                  <a:off x="1466198" y="4217297"/>
                  <a:ext cx="609600" cy="609600"/>
                </a:xfrm>
                <a:prstGeom prst="ellipse">
                  <a:avLst/>
                </a:prstGeom>
                <a:solidFill>
                  <a:srgbClr val="953735">
                    <a:alpha val="61000"/>
                  </a:srgbClr>
                </a:solidFill>
                <a:ln w="38100" cap="flat" cmpd="sng" algn="ctr">
                  <a:solidFill>
                    <a:schemeClr val="accent2">
                      <a:lumMod val="50000"/>
                    </a:schemeClr>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dirty="0" smtClean="0">
                    <a:solidFill>
                      <a:prstClr val="black"/>
                    </a:solidFill>
                  </a:endParaRPr>
                </a:p>
              </p:txBody>
            </p:sp>
          </p:grpSp>
          <p:pic>
            <p:nvPicPr>
              <p:cNvPr id="52" name="Picture 51" descr="AA05384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769" y="4192869"/>
                <a:ext cx="190169" cy="581546"/>
              </a:xfrm>
              <a:prstGeom prst="rect">
                <a:avLst/>
              </a:prstGeom>
            </p:spPr>
          </p:pic>
          <p:pic>
            <p:nvPicPr>
              <p:cNvPr id="53" name="Picture 52" descr="7332958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5581" y="4800600"/>
                <a:ext cx="232819" cy="572013"/>
              </a:xfrm>
              <a:prstGeom prst="rect">
                <a:avLst/>
              </a:prstGeom>
            </p:spPr>
          </p:pic>
          <p:pic>
            <p:nvPicPr>
              <p:cNvPr id="54" name="Picture 53" descr="aa05384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0" y="3611675"/>
                <a:ext cx="184649" cy="513808"/>
              </a:xfrm>
              <a:prstGeom prst="rect">
                <a:avLst/>
              </a:prstGeom>
            </p:spPr>
          </p:pic>
          <p:pic>
            <p:nvPicPr>
              <p:cNvPr id="55" name="Picture 54" descr="aa04988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3124200"/>
                <a:ext cx="163576" cy="513808"/>
              </a:xfrm>
              <a:prstGeom prst="rect">
                <a:avLst/>
              </a:prstGeom>
            </p:spPr>
          </p:pic>
          <p:cxnSp>
            <p:nvCxnSpPr>
              <p:cNvPr id="56" name="Straight Arrow Connector 55"/>
              <p:cNvCxnSpPr>
                <a:stCxn id="55" idx="3"/>
                <a:endCxn id="60" idx="1"/>
              </p:cNvCxnSpPr>
              <p:nvPr/>
            </p:nvCxnSpPr>
            <p:spPr>
              <a:xfrm>
                <a:off x="849376" y="3381104"/>
                <a:ext cx="654417" cy="1719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4" idx="1"/>
                <a:endCxn id="60" idx="3"/>
              </p:cNvCxnSpPr>
              <p:nvPr/>
            </p:nvCxnSpPr>
            <p:spPr>
              <a:xfrm flipH="1" flipV="1">
                <a:off x="1676400" y="3553096"/>
                <a:ext cx="609600" cy="3154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52" idx="3"/>
                <a:endCxn id="53" idx="1"/>
              </p:cNvCxnSpPr>
              <p:nvPr/>
            </p:nvCxnSpPr>
            <p:spPr>
              <a:xfrm>
                <a:off x="1737938" y="4483642"/>
                <a:ext cx="467643" cy="6029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3" idx="0"/>
                <a:endCxn id="54" idx="2"/>
              </p:cNvCxnSpPr>
              <p:nvPr/>
            </p:nvCxnSpPr>
            <p:spPr>
              <a:xfrm flipV="1">
                <a:off x="2321991" y="4125483"/>
                <a:ext cx="56334" cy="675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0" name="Picture 59" descr="aa0538400.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3793" y="3296192"/>
                <a:ext cx="172607" cy="513808"/>
              </a:xfrm>
              <a:prstGeom prst="rect">
                <a:avLst/>
              </a:prstGeom>
            </p:spPr>
          </p:pic>
          <p:cxnSp>
            <p:nvCxnSpPr>
              <p:cNvPr id="61" name="Straight Arrow Connector 60"/>
              <p:cNvCxnSpPr>
                <a:stCxn id="60" idx="2"/>
                <a:endCxn id="52" idx="0"/>
              </p:cNvCxnSpPr>
              <p:nvPr/>
            </p:nvCxnSpPr>
            <p:spPr>
              <a:xfrm>
                <a:off x="1590097" y="3810000"/>
                <a:ext cx="52757" cy="3828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2" name="Picture 61" descr="200387787-001.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3962400"/>
                <a:ext cx="276473" cy="584557"/>
              </a:xfrm>
              <a:prstGeom prst="rect">
                <a:avLst/>
              </a:prstGeom>
            </p:spPr>
          </p:pic>
          <p:pic>
            <p:nvPicPr>
              <p:cNvPr id="63" name="Picture 62" descr="bu003715.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974" y="4718336"/>
                <a:ext cx="206226" cy="513808"/>
              </a:xfrm>
              <a:prstGeom prst="rect">
                <a:avLst/>
              </a:prstGeom>
            </p:spPr>
          </p:pic>
          <p:cxnSp>
            <p:nvCxnSpPr>
              <p:cNvPr id="64" name="Straight Arrow Connector 63"/>
              <p:cNvCxnSpPr>
                <a:stCxn id="62" idx="3"/>
                <a:endCxn id="52" idx="1"/>
              </p:cNvCxnSpPr>
              <p:nvPr/>
            </p:nvCxnSpPr>
            <p:spPr>
              <a:xfrm>
                <a:off x="657473" y="4254679"/>
                <a:ext cx="890296" cy="2289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63" idx="3"/>
                <a:endCxn id="52" idx="1"/>
              </p:cNvCxnSpPr>
              <p:nvPr/>
            </p:nvCxnSpPr>
            <p:spPr>
              <a:xfrm flipV="1">
                <a:off x="838200" y="4483642"/>
                <a:ext cx="709569" cy="4915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6" name="Picture 65" descr="200387759-00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000" y="3886200"/>
                <a:ext cx="210741" cy="559970"/>
              </a:xfrm>
              <a:prstGeom prst="rect">
                <a:avLst/>
              </a:prstGeom>
            </p:spPr>
          </p:pic>
          <p:pic>
            <p:nvPicPr>
              <p:cNvPr id="67" name="Picture 66" descr="7145053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087" y="3203936"/>
                <a:ext cx="202713" cy="529864"/>
              </a:xfrm>
              <a:prstGeom prst="rect">
                <a:avLst/>
              </a:prstGeom>
            </p:spPr>
          </p:pic>
          <p:cxnSp>
            <p:nvCxnSpPr>
              <p:cNvPr id="68" name="Straight Arrow Connector 67"/>
              <p:cNvCxnSpPr>
                <a:stCxn id="67" idx="3"/>
                <a:endCxn id="62" idx="0"/>
              </p:cNvCxnSpPr>
              <p:nvPr/>
            </p:nvCxnSpPr>
            <p:spPr>
              <a:xfrm>
                <a:off x="304800" y="3468868"/>
                <a:ext cx="214437" cy="4935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66" idx="2"/>
                <a:endCxn id="63" idx="1"/>
              </p:cNvCxnSpPr>
              <p:nvPr/>
            </p:nvCxnSpPr>
            <p:spPr>
              <a:xfrm>
                <a:off x="-275629" y="4446170"/>
                <a:ext cx="907603" cy="5290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53" idx="1"/>
                <a:endCxn id="63" idx="3"/>
              </p:cNvCxnSpPr>
              <p:nvPr/>
            </p:nvCxnSpPr>
            <p:spPr>
              <a:xfrm flipH="1" flipV="1">
                <a:off x="838200" y="4975240"/>
                <a:ext cx="1367381" cy="1113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67" idx="1"/>
                <a:endCxn id="66" idx="0"/>
              </p:cNvCxnSpPr>
              <p:nvPr/>
            </p:nvCxnSpPr>
            <p:spPr>
              <a:xfrm flipH="1">
                <a:off x="-275629" y="3468868"/>
                <a:ext cx="377716" cy="417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stCxn id="62" idx="0"/>
                <a:endCxn id="55" idx="2"/>
              </p:cNvCxnSpPr>
              <p:nvPr/>
            </p:nvCxnSpPr>
            <p:spPr>
              <a:xfrm flipV="1">
                <a:off x="519237" y="3638008"/>
                <a:ext cx="248351" cy="3243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8" name="Group 99"/>
          <p:cNvGrpSpPr/>
          <p:nvPr/>
        </p:nvGrpSpPr>
        <p:grpSpPr>
          <a:xfrm>
            <a:off x="76201" y="2743201"/>
            <a:ext cx="2706032" cy="2133600"/>
            <a:chOff x="-381000" y="3124200"/>
            <a:chExt cx="2851649" cy="2248413"/>
          </a:xfrm>
        </p:grpSpPr>
        <p:pic>
          <p:nvPicPr>
            <p:cNvPr id="102" name="Picture 101" descr="AA053848.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7769" y="4192869"/>
              <a:ext cx="190169" cy="581546"/>
            </a:xfrm>
            <a:prstGeom prst="rect">
              <a:avLst/>
            </a:prstGeom>
          </p:spPr>
        </p:pic>
        <p:pic>
          <p:nvPicPr>
            <p:cNvPr id="103" name="Picture 102" descr="73329588.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5581" y="4800600"/>
              <a:ext cx="232819" cy="572013"/>
            </a:xfrm>
            <a:prstGeom prst="rect">
              <a:avLst/>
            </a:prstGeom>
          </p:spPr>
        </p:pic>
        <p:pic>
          <p:nvPicPr>
            <p:cNvPr id="108" name="Picture 107" descr="aa053844.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86000" y="3611675"/>
              <a:ext cx="184649" cy="513808"/>
            </a:xfrm>
            <a:prstGeom prst="rect">
              <a:avLst/>
            </a:prstGeom>
          </p:spPr>
        </p:pic>
        <p:pic>
          <p:nvPicPr>
            <p:cNvPr id="110" name="Picture 109" descr="aa049887.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800" y="3124200"/>
              <a:ext cx="163576" cy="513808"/>
            </a:xfrm>
            <a:prstGeom prst="rect">
              <a:avLst/>
            </a:prstGeom>
          </p:spPr>
        </p:pic>
        <p:cxnSp>
          <p:nvCxnSpPr>
            <p:cNvPr id="128" name="Straight Arrow Connector 127"/>
            <p:cNvCxnSpPr>
              <a:stCxn id="110" idx="3"/>
              <a:endCxn id="134" idx="1"/>
            </p:cNvCxnSpPr>
            <p:nvPr/>
          </p:nvCxnSpPr>
          <p:spPr>
            <a:xfrm>
              <a:off x="849376" y="3381104"/>
              <a:ext cx="654417" cy="1719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108" idx="1"/>
              <a:endCxn id="134" idx="3"/>
            </p:cNvCxnSpPr>
            <p:nvPr/>
          </p:nvCxnSpPr>
          <p:spPr>
            <a:xfrm flipH="1" flipV="1">
              <a:off x="1676400" y="3553096"/>
              <a:ext cx="609600" cy="3154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02" idx="3"/>
              <a:endCxn id="103" idx="1"/>
            </p:cNvCxnSpPr>
            <p:nvPr/>
          </p:nvCxnSpPr>
          <p:spPr>
            <a:xfrm>
              <a:off x="1737938" y="4483642"/>
              <a:ext cx="467643" cy="6029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103" idx="0"/>
              <a:endCxn id="108" idx="2"/>
            </p:cNvCxnSpPr>
            <p:nvPr/>
          </p:nvCxnSpPr>
          <p:spPr>
            <a:xfrm flipV="1">
              <a:off x="2321991" y="4125483"/>
              <a:ext cx="56334" cy="675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4" name="Picture 133" descr="aa0538400.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03793" y="3296192"/>
              <a:ext cx="172607" cy="513808"/>
            </a:xfrm>
            <a:prstGeom prst="rect">
              <a:avLst/>
            </a:prstGeom>
          </p:spPr>
        </p:pic>
        <p:cxnSp>
          <p:nvCxnSpPr>
            <p:cNvPr id="135" name="Straight Arrow Connector 134"/>
            <p:cNvCxnSpPr>
              <a:stCxn id="134" idx="2"/>
              <a:endCxn id="102" idx="0"/>
            </p:cNvCxnSpPr>
            <p:nvPr/>
          </p:nvCxnSpPr>
          <p:spPr>
            <a:xfrm>
              <a:off x="1590097" y="3810000"/>
              <a:ext cx="52757" cy="3828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6" name="Picture 135" descr="200387787-001.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1000" y="3962400"/>
              <a:ext cx="276473" cy="584557"/>
            </a:xfrm>
            <a:prstGeom prst="rect">
              <a:avLst/>
            </a:prstGeom>
          </p:spPr>
        </p:pic>
        <p:pic>
          <p:nvPicPr>
            <p:cNvPr id="137" name="Picture 136" descr="bu003715.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1974" y="4718336"/>
              <a:ext cx="206226" cy="513808"/>
            </a:xfrm>
            <a:prstGeom prst="rect">
              <a:avLst/>
            </a:prstGeom>
          </p:spPr>
        </p:pic>
        <p:cxnSp>
          <p:nvCxnSpPr>
            <p:cNvPr id="138" name="Straight Arrow Connector 137"/>
            <p:cNvCxnSpPr>
              <a:stCxn id="136" idx="3"/>
              <a:endCxn id="102" idx="1"/>
            </p:cNvCxnSpPr>
            <p:nvPr/>
          </p:nvCxnSpPr>
          <p:spPr>
            <a:xfrm>
              <a:off x="657473" y="4254679"/>
              <a:ext cx="890296" cy="2289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a:stCxn id="137" idx="3"/>
              <a:endCxn id="102" idx="1"/>
            </p:cNvCxnSpPr>
            <p:nvPr/>
          </p:nvCxnSpPr>
          <p:spPr>
            <a:xfrm flipV="1">
              <a:off x="838200" y="4483642"/>
              <a:ext cx="709569" cy="4915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0" name="Picture 139" descr="200387759-001.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1000" y="3886200"/>
              <a:ext cx="210741" cy="559970"/>
            </a:xfrm>
            <a:prstGeom prst="rect">
              <a:avLst/>
            </a:prstGeom>
          </p:spPr>
        </p:pic>
        <p:pic>
          <p:nvPicPr>
            <p:cNvPr id="141" name="Picture 140" descr="71450531.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2087" y="3203936"/>
              <a:ext cx="202713" cy="529864"/>
            </a:xfrm>
            <a:prstGeom prst="rect">
              <a:avLst/>
            </a:prstGeom>
          </p:spPr>
        </p:pic>
        <p:cxnSp>
          <p:nvCxnSpPr>
            <p:cNvPr id="142" name="Straight Arrow Connector 141"/>
            <p:cNvCxnSpPr>
              <a:stCxn id="141" idx="3"/>
              <a:endCxn id="136" idx="0"/>
            </p:cNvCxnSpPr>
            <p:nvPr/>
          </p:nvCxnSpPr>
          <p:spPr>
            <a:xfrm>
              <a:off x="304800" y="3468868"/>
              <a:ext cx="214437" cy="4935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40" idx="2"/>
              <a:endCxn id="137" idx="1"/>
            </p:cNvCxnSpPr>
            <p:nvPr/>
          </p:nvCxnSpPr>
          <p:spPr>
            <a:xfrm>
              <a:off x="-275629" y="4446170"/>
              <a:ext cx="907603" cy="5290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103" idx="1"/>
              <a:endCxn id="137" idx="3"/>
            </p:cNvCxnSpPr>
            <p:nvPr/>
          </p:nvCxnSpPr>
          <p:spPr>
            <a:xfrm flipH="1" flipV="1">
              <a:off x="838200" y="4975240"/>
              <a:ext cx="1367381" cy="1113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a:stCxn id="141" idx="1"/>
              <a:endCxn id="140" idx="0"/>
            </p:cNvCxnSpPr>
            <p:nvPr/>
          </p:nvCxnSpPr>
          <p:spPr>
            <a:xfrm flipH="1">
              <a:off x="-275629" y="3468868"/>
              <a:ext cx="377716" cy="417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stCxn id="136" idx="0"/>
              <a:endCxn id="110" idx="2"/>
            </p:cNvCxnSpPr>
            <p:nvPr/>
          </p:nvCxnSpPr>
          <p:spPr>
            <a:xfrm flipV="1">
              <a:off x="519237" y="3638008"/>
              <a:ext cx="248351" cy="3243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6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49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70" name="Content Placeholder 2"/>
          <p:cNvSpPr txBox="1">
            <a:spLocks noChangeArrowheads="1"/>
          </p:cNvSpPr>
          <p:nvPr/>
        </p:nvSpPr>
        <p:spPr>
          <a:xfrm>
            <a:off x="176191" y="5993848"/>
            <a:ext cx="8726243" cy="422455"/>
          </a:xfrm>
          <a:prstGeom prst="rect">
            <a:avLst/>
          </a:prstGeom>
        </p:spPr>
        <p:txBody>
          <a:bodyPr/>
          <a:lstStyle/>
          <a:p>
            <a:pPr algn="just" defTabSz="914363">
              <a:lnSpc>
                <a:spcPct val="90000"/>
              </a:lnSpc>
              <a:spcBef>
                <a:spcPct val="20000"/>
              </a:spcBef>
              <a:defRPr/>
            </a:pPr>
            <a:r>
              <a:rPr lang="en-US" altLang="zh-CN" sz="1600" dirty="0" smtClean="0">
                <a:solidFill>
                  <a:schemeClr val="tx1">
                    <a:lumMod val="95000"/>
                    <a:lumOff val="5000"/>
                  </a:schemeClr>
                </a:solidFill>
                <a:latin typeface="Calibri" pitchFamily="34" charset="0"/>
              </a:rPr>
              <a:t>Slides from</a:t>
            </a:r>
            <a:r>
              <a:rPr lang="en-US" altLang="zh-CN" sz="1600" b="1" dirty="0" smtClean="0">
                <a:solidFill>
                  <a:schemeClr val="tx1">
                    <a:lumMod val="95000"/>
                    <a:lumOff val="5000"/>
                  </a:schemeClr>
                </a:solidFill>
                <a:latin typeface="Calibri" pitchFamily="34" charset="0"/>
              </a:rPr>
              <a:t>: </a:t>
            </a:r>
            <a:r>
              <a:rPr lang="en-US" sz="1600" dirty="0"/>
              <a:t>http://</a:t>
            </a:r>
            <a:r>
              <a:rPr lang="en-US" sz="1600" dirty="0" smtClean="0"/>
              <a:t>www.sfbayacm.org/event/graphlab-distributed-abstraction-machine-learning-cloud</a:t>
            </a:r>
            <a:endParaRPr lang="en-US" sz="1600" dirty="0"/>
          </a:p>
        </p:txBody>
      </p:sp>
    </p:spTree>
    <p:custDataLst>
      <p:tags r:id="rId1"/>
    </p:custDataLst>
    <p:extLst>
      <p:ext uri="{BB962C8B-B14F-4D97-AF65-F5344CB8AC3E}">
        <p14:creationId xmlns:p14="http://schemas.microsoft.com/office/powerpoint/2010/main" val="2156139851"/>
      </p:ext>
    </p:extLst>
  </p:cSld>
  <p:clrMapOvr>
    <a:masterClrMapping/>
  </p:clrMapOvr>
  <mc:AlternateContent xmlns:mc="http://schemas.openxmlformats.org/markup-compatibility/2006" xmlns:p14="http://schemas.microsoft.com/office/powerpoint/2010/main">
    <mc:Choice Requires="p14">
      <p:transition spd="slow" p14:dur="2000" advTm="12642"/>
    </mc:Choice>
    <mc:Fallback xmlns="">
      <p:transition spd="slow" advTm="12642"/>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2"/>
          <p:cNvGrpSpPr/>
          <p:nvPr/>
        </p:nvGrpSpPr>
        <p:grpSpPr>
          <a:xfrm>
            <a:off x="7848600" y="1905000"/>
            <a:ext cx="914400" cy="3886200"/>
            <a:chOff x="7848600" y="1981200"/>
            <a:chExt cx="914400" cy="3352800"/>
          </a:xfrm>
        </p:grpSpPr>
        <p:sp>
          <p:nvSpPr>
            <p:cNvPr id="170" name="Right Arrow 169"/>
            <p:cNvSpPr/>
            <p:nvPr/>
          </p:nvSpPr>
          <p:spPr bwMode="auto">
            <a:xfrm>
              <a:off x="7848600" y="3429000"/>
              <a:ext cx="457200" cy="533400"/>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71" name="Rectangle 170"/>
            <p:cNvSpPr/>
            <p:nvPr/>
          </p:nvSpPr>
          <p:spPr bwMode="auto">
            <a:xfrm rot="5400000">
              <a:off x="6858000" y="3429000"/>
              <a:ext cx="3352800"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Barrier</a:t>
              </a:r>
            </a:p>
          </p:txBody>
        </p:sp>
      </p:grpSp>
      <p:sp>
        <p:nvSpPr>
          <p:cNvPr id="2" name="Title 1"/>
          <p:cNvSpPr>
            <a:spLocks noGrp="1"/>
          </p:cNvSpPr>
          <p:nvPr>
            <p:ph type="title"/>
          </p:nvPr>
        </p:nvSpPr>
        <p:spPr>
          <a:xfrm>
            <a:off x="457200" y="0"/>
            <a:ext cx="8229600" cy="914400"/>
          </a:xfrm>
        </p:spPr>
        <p:txBody>
          <a:bodyPr/>
          <a:lstStyle/>
          <a:p>
            <a:r>
              <a:rPr lang="en-US" b="1" dirty="0" err="1" smtClean="0"/>
              <a:t>Pregel</a:t>
            </a:r>
            <a:r>
              <a:rPr lang="en-US" b="1" dirty="0" smtClean="0"/>
              <a:t> (</a:t>
            </a:r>
            <a:r>
              <a:rPr lang="en-US" b="1" dirty="0" err="1" smtClean="0"/>
              <a:t>Giraph</a:t>
            </a:r>
            <a:r>
              <a:rPr lang="en-US" b="1" dirty="0" smtClean="0"/>
              <a:t>)</a:t>
            </a:r>
            <a:endParaRPr lang="en-US" b="1" dirty="0"/>
          </a:p>
        </p:txBody>
      </p:sp>
      <p:sp>
        <p:nvSpPr>
          <p:cNvPr id="3" name="Content Placeholder 2"/>
          <p:cNvSpPr>
            <a:spLocks noGrp="1"/>
          </p:cNvSpPr>
          <p:nvPr>
            <p:ph idx="1"/>
          </p:nvPr>
        </p:nvSpPr>
        <p:spPr>
          <a:xfrm>
            <a:off x="457200" y="990601"/>
            <a:ext cx="8305800" cy="1143000"/>
          </a:xfrm>
        </p:spPr>
        <p:txBody>
          <a:bodyPr/>
          <a:lstStyle/>
          <a:p>
            <a:r>
              <a:rPr lang="en-US" dirty="0" smtClean="0"/>
              <a:t>Bulk Synchronous Parallel Model:</a:t>
            </a:r>
          </a:p>
        </p:txBody>
      </p:sp>
      <p:grpSp>
        <p:nvGrpSpPr>
          <p:cNvPr id="15" name="Group 30"/>
          <p:cNvGrpSpPr/>
          <p:nvPr/>
        </p:nvGrpSpPr>
        <p:grpSpPr>
          <a:xfrm>
            <a:off x="914400" y="2857500"/>
            <a:ext cx="2667000" cy="2857500"/>
            <a:chOff x="1066800" y="2667000"/>
            <a:chExt cx="2133600" cy="2286000"/>
          </a:xfrm>
        </p:grpSpPr>
        <p:cxnSp>
          <p:nvCxnSpPr>
            <p:cNvPr id="4" name="Straight Connector 3"/>
            <p:cNvCxnSpPr/>
            <p:nvPr/>
          </p:nvCxnSpPr>
          <p:spPr bwMode="auto">
            <a:xfrm flipV="1">
              <a:off x="2190793" y="2868953"/>
              <a:ext cx="702904" cy="656348"/>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bwMode="auto">
            <a:xfrm flipV="1">
              <a:off x="1206728" y="3525302"/>
              <a:ext cx="984066" cy="555372"/>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bwMode="auto">
            <a:xfrm>
              <a:off x="1752600" y="2819400"/>
              <a:ext cx="1143000" cy="0"/>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bwMode="auto">
            <a:xfrm rot="5400000">
              <a:off x="849030" y="3177102"/>
              <a:ext cx="1261273" cy="545869"/>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bwMode="auto">
            <a:xfrm rot="5400000">
              <a:off x="1321760" y="4019452"/>
              <a:ext cx="1363185" cy="374882"/>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bwMode="auto">
            <a:xfrm rot="16200000" flipH="1">
              <a:off x="1083982" y="4156558"/>
              <a:ext cx="807813" cy="656044"/>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bwMode="auto">
            <a:xfrm rot="16200000" flipH="1">
              <a:off x="2509592" y="3253058"/>
              <a:ext cx="908789" cy="140581"/>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bwMode="auto">
            <a:xfrm rot="5400000">
              <a:off x="2493419" y="3943719"/>
              <a:ext cx="706837" cy="374882"/>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bwMode="auto">
            <a:xfrm rot="16200000" flipH="1">
              <a:off x="1945455" y="3770639"/>
              <a:ext cx="959278" cy="468602"/>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bwMode="auto">
            <a:xfrm flipV="1">
              <a:off x="1815911" y="4484579"/>
              <a:ext cx="843485" cy="353418"/>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22" name="Oval 21"/>
            <p:cNvSpPr/>
            <p:nvPr/>
          </p:nvSpPr>
          <p:spPr bwMode="auto">
            <a:xfrm>
              <a:off x="1600200" y="26670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7" name="Oval 16"/>
            <p:cNvSpPr/>
            <p:nvPr/>
          </p:nvSpPr>
          <p:spPr bwMode="auto">
            <a:xfrm>
              <a:off x="2743200" y="26670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8" name="Oval 17"/>
            <p:cNvSpPr/>
            <p:nvPr/>
          </p:nvSpPr>
          <p:spPr bwMode="auto">
            <a:xfrm>
              <a:off x="2895600" y="36576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 name="Oval 18"/>
            <p:cNvSpPr/>
            <p:nvPr/>
          </p:nvSpPr>
          <p:spPr bwMode="auto">
            <a:xfrm>
              <a:off x="2514600" y="42672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 name="Oval 19"/>
            <p:cNvSpPr/>
            <p:nvPr/>
          </p:nvSpPr>
          <p:spPr bwMode="auto">
            <a:xfrm>
              <a:off x="2057400" y="33528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3" name="Oval 22"/>
            <p:cNvSpPr/>
            <p:nvPr/>
          </p:nvSpPr>
          <p:spPr bwMode="auto">
            <a:xfrm>
              <a:off x="1676400" y="46482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4" name="Oval 23"/>
            <p:cNvSpPr/>
            <p:nvPr/>
          </p:nvSpPr>
          <p:spPr bwMode="auto">
            <a:xfrm>
              <a:off x="1066800" y="38862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pic>
        <p:nvPicPr>
          <p:cNvPr id="67593" name="Picture 9" descr="C:\Users\jegonzal\AppData\Local\Microsoft\Windows\Temporary Internet Files\Content.IE5\5PSFKVT5\MC900322626[1].wmf"/>
          <p:cNvPicPr>
            <a:picLocks noChangeAspect="1" noChangeArrowheads="1"/>
          </p:cNvPicPr>
          <p:nvPr/>
        </p:nvPicPr>
        <p:blipFill>
          <a:blip r:embed="rId2" cstate="print"/>
          <a:srcRect/>
          <a:stretch>
            <a:fillRect/>
          </a:stretch>
        </p:blipFill>
        <p:spPr bwMode="auto">
          <a:xfrm>
            <a:off x="1600200" y="2400300"/>
            <a:ext cx="457200" cy="721330"/>
          </a:xfrm>
          <a:prstGeom prst="rect">
            <a:avLst/>
          </a:prstGeom>
          <a:noFill/>
        </p:spPr>
      </p:pic>
      <p:pic>
        <p:nvPicPr>
          <p:cNvPr id="37" name="Picture 9" descr="C:\Users\jegonzal\AppData\Local\Microsoft\Windows\Temporary Internet Files\Content.IE5\5PSFKVT5\MC900322626[1].wmf"/>
          <p:cNvPicPr>
            <a:picLocks noChangeAspect="1" noChangeArrowheads="1"/>
          </p:cNvPicPr>
          <p:nvPr/>
        </p:nvPicPr>
        <p:blipFill>
          <a:blip r:embed="rId2" cstate="print"/>
          <a:srcRect/>
          <a:stretch>
            <a:fillRect/>
          </a:stretch>
        </p:blipFill>
        <p:spPr bwMode="auto">
          <a:xfrm>
            <a:off x="3048000" y="2400300"/>
            <a:ext cx="457200" cy="721330"/>
          </a:xfrm>
          <a:prstGeom prst="rect">
            <a:avLst/>
          </a:prstGeom>
          <a:noFill/>
        </p:spPr>
      </p:pic>
      <p:pic>
        <p:nvPicPr>
          <p:cNvPr id="38" name="Picture 9" descr="C:\Users\jegonzal\AppData\Local\Microsoft\Windows\Temporary Internet Files\Content.IE5\5PSFKVT5\MC900322626[1].wmf"/>
          <p:cNvPicPr>
            <a:picLocks noChangeAspect="1" noChangeArrowheads="1"/>
          </p:cNvPicPr>
          <p:nvPr/>
        </p:nvPicPr>
        <p:blipFill>
          <a:blip r:embed="rId2" cstate="print"/>
          <a:srcRect/>
          <a:stretch>
            <a:fillRect/>
          </a:stretch>
        </p:blipFill>
        <p:spPr bwMode="auto">
          <a:xfrm>
            <a:off x="3276600" y="3695700"/>
            <a:ext cx="457200" cy="721330"/>
          </a:xfrm>
          <a:prstGeom prst="rect">
            <a:avLst/>
          </a:prstGeom>
          <a:noFill/>
        </p:spPr>
      </p:pic>
      <p:pic>
        <p:nvPicPr>
          <p:cNvPr id="39" name="Picture 9" descr="C:\Users\jegonzal\AppData\Local\Microsoft\Windows\Temporary Internet Files\Content.IE5\5PSFKVT5\MC900322626[1].wmf"/>
          <p:cNvPicPr>
            <a:picLocks noChangeAspect="1" noChangeArrowheads="1"/>
          </p:cNvPicPr>
          <p:nvPr/>
        </p:nvPicPr>
        <p:blipFill>
          <a:blip r:embed="rId2" cstate="print"/>
          <a:srcRect/>
          <a:stretch>
            <a:fillRect/>
          </a:stretch>
        </p:blipFill>
        <p:spPr bwMode="auto">
          <a:xfrm>
            <a:off x="2209800" y="3314700"/>
            <a:ext cx="457200" cy="721330"/>
          </a:xfrm>
          <a:prstGeom prst="rect">
            <a:avLst/>
          </a:prstGeom>
          <a:noFill/>
        </p:spPr>
      </p:pic>
      <p:pic>
        <p:nvPicPr>
          <p:cNvPr id="40" name="Picture 9" descr="C:\Users\jegonzal\AppData\Local\Microsoft\Windows\Temporary Internet Files\Content.IE5\5PSFKVT5\MC900322626[1].wmf"/>
          <p:cNvPicPr>
            <a:picLocks noChangeAspect="1" noChangeArrowheads="1"/>
          </p:cNvPicPr>
          <p:nvPr/>
        </p:nvPicPr>
        <p:blipFill>
          <a:blip r:embed="rId2" cstate="print"/>
          <a:srcRect/>
          <a:stretch>
            <a:fillRect/>
          </a:stretch>
        </p:blipFill>
        <p:spPr bwMode="auto">
          <a:xfrm>
            <a:off x="2743200" y="4686300"/>
            <a:ext cx="457200" cy="721330"/>
          </a:xfrm>
          <a:prstGeom prst="rect">
            <a:avLst/>
          </a:prstGeom>
          <a:noFill/>
        </p:spPr>
      </p:pic>
      <p:pic>
        <p:nvPicPr>
          <p:cNvPr id="41" name="Picture 9" descr="C:\Users\jegonzal\AppData\Local\Microsoft\Windows\Temporary Internet Files\Content.IE5\5PSFKVT5\MC900322626[1].wmf"/>
          <p:cNvPicPr>
            <a:picLocks noChangeAspect="1" noChangeArrowheads="1"/>
          </p:cNvPicPr>
          <p:nvPr/>
        </p:nvPicPr>
        <p:blipFill>
          <a:blip r:embed="rId2" cstate="print"/>
          <a:srcRect/>
          <a:stretch>
            <a:fillRect/>
          </a:stretch>
        </p:blipFill>
        <p:spPr bwMode="auto">
          <a:xfrm>
            <a:off x="1752600" y="4914900"/>
            <a:ext cx="457200" cy="721330"/>
          </a:xfrm>
          <a:prstGeom prst="rect">
            <a:avLst/>
          </a:prstGeom>
          <a:noFill/>
        </p:spPr>
      </p:pic>
      <p:pic>
        <p:nvPicPr>
          <p:cNvPr id="42" name="Picture 9" descr="C:\Users\jegonzal\AppData\Local\Microsoft\Windows\Temporary Internet Files\Content.IE5\5PSFKVT5\MC900322626[1].wmf"/>
          <p:cNvPicPr>
            <a:picLocks noChangeAspect="1" noChangeArrowheads="1"/>
          </p:cNvPicPr>
          <p:nvPr/>
        </p:nvPicPr>
        <p:blipFill>
          <a:blip r:embed="rId2" cstate="print"/>
          <a:srcRect/>
          <a:stretch>
            <a:fillRect/>
          </a:stretch>
        </p:blipFill>
        <p:spPr bwMode="auto">
          <a:xfrm>
            <a:off x="914400" y="4076700"/>
            <a:ext cx="457200" cy="721330"/>
          </a:xfrm>
          <a:prstGeom prst="rect">
            <a:avLst/>
          </a:prstGeom>
          <a:noFill/>
        </p:spPr>
      </p:pic>
      <p:grpSp>
        <p:nvGrpSpPr>
          <p:cNvPr id="16" name="Group 42"/>
          <p:cNvGrpSpPr/>
          <p:nvPr/>
        </p:nvGrpSpPr>
        <p:grpSpPr>
          <a:xfrm>
            <a:off x="4620818" y="2895600"/>
            <a:ext cx="2667000" cy="2857500"/>
            <a:chOff x="1066800" y="2667000"/>
            <a:chExt cx="2133600" cy="2286000"/>
          </a:xfrm>
        </p:grpSpPr>
        <p:cxnSp>
          <p:nvCxnSpPr>
            <p:cNvPr id="44" name="Straight Connector 43"/>
            <p:cNvCxnSpPr/>
            <p:nvPr/>
          </p:nvCxnSpPr>
          <p:spPr bwMode="auto">
            <a:xfrm flipV="1">
              <a:off x="2190793" y="2868953"/>
              <a:ext cx="702904" cy="656348"/>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bwMode="auto">
            <a:xfrm flipV="1">
              <a:off x="1206728" y="3525302"/>
              <a:ext cx="984066" cy="555372"/>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bwMode="auto">
            <a:xfrm>
              <a:off x="1752600" y="2819400"/>
              <a:ext cx="1143000" cy="0"/>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bwMode="auto">
            <a:xfrm rot="5400000">
              <a:off x="849030" y="3177102"/>
              <a:ext cx="1261273" cy="545869"/>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bwMode="auto">
            <a:xfrm rot="5400000">
              <a:off x="1321760" y="4019452"/>
              <a:ext cx="1363185" cy="374882"/>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bwMode="auto">
            <a:xfrm rot="16200000" flipH="1">
              <a:off x="1083982" y="4156558"/>
              <a:ext cx="807813" cy="656044"/>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bwMode="auto">
            <a:xfrm rot="16200000" flipH="1">
              <a:off x="2509592" y="3253058"/>
              <a:ext cx="908789" cy="140581"/>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1" name="Straight Connector 50"/>
            <p:cNvCxnSpPr/>
            <p:nvPr/>
          </p:nvCxnSpPr>
          <p:spPr bwMode="auto">
            <a:xfrm rot="5400000">
              <a:off x="2493419" y="3943719"/>
              <a:ext cx="706837" cy="374882"/>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bwMode="auto">
            <a:xfrm rot="16200000" flipH="1">
              <a:off x="1945455" y="3770639"/>
              <a:ext cx="959278" cy="468602"/>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bwMode="auto">
            <a:xfrm flipV="1">
              <a:off x="1815911" y="4484579"/>
              <a:ext cx="843485" cy="353418"/>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54" name="Oval 53"/>
            <p:cNvSpPr/>
            <p:nvPr/>
          </p:nvSpPr>
          <p:spPr bwMode="auto">
            <a:xfrm>
              <a:off x="1600200" y="26670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5" name="Oval 54"/>
            <p:cNvSpPr/>
            <p:nvPr/>
          </p:nvSpPr>
          <p:spPr bwMode="auto">
            <a:xfrm>
              <a:off x="2743200" y="26670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6" name="Oval 55"/>
            <p:cNvSpPr/>
            <p:nvPr/>
          </p:nvSpPr>
          <p:spPr bwMode="auto">
            <a:xfrm>
              <a:off x="2895600" y="36576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7" name="Oval 56"/>
            <p:cNvSpPr/>
            <p:nvPr/>
          </p:nvSpPr>
          <p:spPr bwMode="auto">
            <a:xfrm>
              <a:off x="2514600" y="42672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8" name="Oval 57"/>
            <p:cNvSpPr/>
            <p:nvPr/>
          </p:nvSpPr>
          <p:spPr bwMode="auto">
            <a:xfrm>
              <a:off x="2057400" y="33528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9" name="Oval 58"/>
            <p:cNvSpPr/>
            <p:nvPr/>
          </p:nvSpPr>
          <p:spPr bwMode="auto">
            <a:xfrm>
              <a:off x="1676400" y="46482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0" name="Oval 59"/>
            <p:cNvSpPr/>
            <p:nvPr/>
          </p:nvSpPr>
          <p:spPr bwMode="auto">
            <a:xfrm>
              <a:off x="1066800" y="3886200"/>
              <a:ext cx="304800" cy="304800"/>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1" name="Group 72"/>
          <p:cNvGrpSpPr/>
          <p:nvPr/>
        </p:nvGrpSpPr>
        <p:grpSpPr>
          <a:xfrm>
            <a:off x="5763818" y="2781300"/>
            <a:ext cx="838200" cy="190500"/>
            <a:chOff x="6705600" y="2133600"/>
            <a:chExt cx="838200" cy="190500"/>
          </a:xfrm>
        </p:grpSpPr>
        <p:cxnSp>
          <p:nvCxnSpPr>
            <p:cNvPr id="67" name="Straight Arrow Connector 66"/>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25" name="Group 132"/>
            <p:cNvGrpSpPr/>
            <p:nvPr/>
          </p:nvGrpSpPr>
          <p:grpSpPr>
            <a:xfrm>
              <a:off x="6705600" y="2133600"/>
              <a:ext cx="381000" cy="190500"/>
              <a:chOff x="762000" y="2971800"/>
              <a:chExt cx="838200" cy="381000"/>
            </a:xfrm>
          </p:grpSpPr>
          <p:sp>
            <p:nvSpPr>
              <p:cNvPr id="64" name="Rectangle 6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5" name="Isosceles Triangle 6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26" name="Group 73"/>
          <p:cNvGrpSpPr/>
          <p:nvPr/>
        </p:nvGrpSpPr>
        <p:grpSpPr>
          <a:xfrm rot="17696688">
            <a:off x="4624400" y="3601526"/>
            <a:ext cx="838200" cy="190500"/>
            <a:chOff x="6705600" y="2133600"/>
            <a:chExt cx="838200" cy="190500"/>
          </a:xfrm>
        </p:grpSpPr>
        <p:cxnSp>
          <p:nvCxnSpPr>
            <p:cNvPr id="75" name="Straight Arrow Connector 74"/>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27" name="Group 132"/>
            <p:cNvGrpSpPr/>
            <p:nvPr/>
          </p:nvGrpSpPr>
          <p:grpSpPr>
            <a:xfrm>
              <a:off x="6705600" y="2133600"/>
              <a:ext cx="381000" cy="190500"/>
              <a:chOff x="762000" y="2971800"/>
              <a:chExt cx="838200" cy="381000"/>
            </a:xfrm>
          </p:grpSpPr>
          <p:sp>
            <p:nvSpPr>
              <p:cNvPr id="77" name="Rectangle 7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8" name="Isosceles Triangle 7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28" name="Group 78"/>
          <p:cNvGrpSpPr/>
          <p:nvPr/>
        </p:nvGrpSpPr>
        <p:grpSpPr>
          <a:xfrm rot="19876540">
            <a:off x="5007614" y="4034938"/>
            <a:ext cx="838200" cy="190500"/>
            <a:chOff x="6705600" y="2133600"/>
            <a:chExt cx="838200" cy="190500"/>
          </a:xfrm>
        </p:grpSpPr>
        <p:cxnSp>
          <p:nvCxnSpPr>
            <p:cNvPr id="80" name="Straight Arrow Connector 79"/>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29" name="Group 132"/>
            <p:cNvGrpSpPr/>
            <p:nvPr/>
          </p:nvGrpSpPr>
          <p:grpSpPr>
            <a:xfrm>
              <a:off x="6705600" y="2133600"/>
              <a:ext cx="381000" cy="190500"/>
              <a:chOff x="762000" y="2971800"/>
              <a:chExt cx="838200" cy="381000"/>
            </a:xfrm>
          </p:grpSpPr>
          <p:sp>
            <p:nvSpPr>
              <p:cNvPr id="82" name="Rectangle 8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3" name="Isosceles Triangle 8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30" name="Group 83"/>
          <p:cNvGrpSpPr/>
          <p:nvPr/>
        </p:nvGrpSpPr>
        <p:grpSpPr>
          <a:xfrm rot="17696688">
            <a:off x="6624714" y="4744525"/>
            <a:ext cx="838200" cy="190500"/>
            <a:chOff x="6705600" y="2133600"/>
            <a:chExt cx="838200" cy="190500"/>
          </a:xfrm>
        </p:grpSpPr>
        <p:cxnSp>
          <p:nvCxnSpPr>
            <p:cNvPr id="85" name="Straight Arrow Connector 84"/>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31" name="Group 132"/>
            <p:cNvGrpSpPr/>
            <p:nvPr/>
          </p:nvGrpSpPr>
          <p:grpSpPr>
            <a:xfrm>
              <a:off x="6705600" y="2133600"/>
              <a:ext cx="381000" cy="190500"/>
              <a:chOff x="762000" y="2971800"/>
              <a:chExt cx="838200" cy="381000"/>
            </a:xfrm>
          </p:grpSpPr>
          <p:sp>
            <p:nvSpPr>
              <p:cNvPr id="87" name="Rectangle 8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8" name="Isosceles Triangle 8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32" name="Group 88"/>
          <p:cNvGrpSpPr/>
          <p:nvPr/>
        </p:nvGrpSpPr>
        <p:grpSpPr>
          <a:xfrm rot="15609024">
            <a:off x="6729457" y="3534367"/>
            <a:ext cx="838200" cy="190500"/>
            <a:chOff x="6705600" y="2133600"/>
            <a:chExt cx="838200" cy="190500"/>
          </a:xfrm>
        </p:grpSpPr>
        <p:cxnSp>
          <p:nvCxnSpPr>
            <p:cNvPr id="90" name="Straight Arrow Connector 89"/>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33" name="Group 132"/>
            <p:cNvGrpSpPr/>
            <p:nvPr/>
          </p:nvGrpSpPr>
          <p:grpSpPr>
            <a:xfrm>
              <a:off x="6705600" y="2133600"/>
              <a:ext cx="381000" cy="190500"/>
              <a:chOff x="762000" y="2971800"/>
              <a:chExt cx="838200" cy="381000"/>
            </a:xfrm>
          </p:grpSpPr>
          <p:sp>
            <p:nvSpPr>
              <p:cNvPr id="92" name="Rectangle 9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3" name="Isosceles Triangle 9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34" name="Group 93"/>
          <p:cNvGrpSpPr/>
          <p:nvPr/>
        </p:nvGrpSpPr>
        <p:grpSpPr>
          <a:xfrm rot="19150095">
            <a:off x="5955934" y="3298844"/>
            <a:ext cx="838200" cy="190500"/>
            <a:chOff x="6705600" y="2133600"/>
            <a:chExt cx="838200" cy="190500"/>
          </a:xfrm>
        </p:grpSpPr>
        <p:cxnSp>
          <p:nvCxnSpPr>
            <p:cNvPr id="95" name="Straight Arrow Connector 94"/>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35" name="Group 132"/>
            <p:cNvGrpSpPr/>
            <p:nvPr/>
          </p:nvGrpSpPr>
          <p:grpSpPr>
            <a:xfrm>
              <a:off x="6705600" y="2133600"/>
              <a:ext cx="381000" cy="190500"/>
              <a:chOff x="762000" y="2971800"/>
              <a:chExt cx="838200" cy="381000"/>
            </a:xfrm>
          </p:grpSpPr>
          <p:sp>
            <p:nvSpPr>
              <p:cNvPr id="97" name="Rectangle 9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8" name="Isosceles Triangle 9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36" name="Group 98"/>
          <p:cNvGrpSpPr/>
          <p:nvPr/>
        </p:nvGrpSpPr>
        <p:grpSpPr>
          <a:xfrm rot="20073751">
            <a:off x="5840301" y="5429919"/>
            <a:ext cx="838200" cy="190500"/>
            <a:chOff x="6705600" y="2133600"/>
            <a:chExt cx="838200" cy="190500"/>
          </a:xfrm>
        </p:grpSpPr>
        <p:cxnSp>
          <p:nvCxnSpPr>
            <p:cNvPr id="100" name="Straight Arrow Connector 99"/>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43" name="Group 132"/>
            <p:cNvGrpSpPr/>
            <p:nvPr/>
          </p:nvGrpSpPr>
          <p:grpSpPr>
            <a:xfrm>
              <a:off x="6705600" y="2133600"/>
              <a:ext cx="381000" cy="190500"/>
              <a:chOff x="762000" y="2971800"/>
              <a:chExt cx="838200" cy="381000"/>
            </a:xfrm>
          </p:grpSpPr>
          <p:sp>
            <p:nvSpPr>
              <p:cNvPr id="102" name="Rectangle 10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3" name="Isosceles Triangle 10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61" name="Group 103"/>
          <p:cNvGrpSpPr/>
          <p:nvPr/>
        </p:nvGrpSpPr>
        <p:grpSpPr>
          <a:xfrm rot="3044479">
            <a:off x="4491868" y="5146198"/>
            <a:ext cx="838200" cy="190500"/>
            <a:chOff x="6705600" y="2133600"/>
            <a:chExt cx="838200" cy="190500"/>
          </a:xfrm>
        </p:grpSpPr>
        <p:cxnSp>
          <p:nvCxnSpPr>
            <p:cNvPr id="105" name="Straight Arrow Connector 104"/>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62" name="Group 132"/>
            <p:cNvGrpSpPr/>
            <p:nvPr/>
          </p:nvGrpSpPr>
          <p:grpSpPr>
            <a:xfrm>
              <a:off x="6705600" y="2133600"/>
              <a:ext cx="381000" cy="190500"/>
              <a:chOff x="762000" y="2971800"/>
              <a:chExt cx="838200" cy="381000"/>
            </a:xfrm>
          </p:grpSpPr>
          <p:sp>
            <p:nvSpPr>
              <p:cNvPr id="107" name="Rectangle 10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8" name="Isosceles Triangle 10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63" name="Group 108"/>
          <p:cNvGrpSpPr/>
          <p:nvPr/>
        </p:nvGrpSpPr>
        <p:grpSpPr>
          <a:xfrm rot="3953199">
            <a:off x="6060077" y="4364793"/>
            <a:ext cx="838200" cy="190500"/>
            <a:chOff x="6705600" y="2133600"/>
            <a:chExt cx="838200" cy="190500"/>
          </a:xfrm>
        </p:grpSpPr>
        <p:cxnSp>
          <p:nvCxnSpPr>
            <p:cNvPr id="110" name="Straight Arrow Connector 109"/>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66" name="Group 132"/>
            <p:cNvGrpSpPr/>
            <p:nvPr/>
          </p:nvGrpSpPr>
          <p:grpSpPr>
            <a:xfrm>
              <a:off x="6705600" y="2133600"/>
              <a:ext cx="381000" cy="190500"/>
              <a:chOff x="762000" y="2971800"/>
              <a:chExt cx="838200" cy="381000"/>
            </a:xfrm>
          </p:grpSpPr>
          <p:sp>
            <p:nvSpPr>
              <p:cNvPr id="112" name="Rectangle 11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3" name="Isosceles Triangle 11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68" name="Group 113"/>
          <p:cNvGrpSpPr/>
          <p:nvPr/>
        </p:nvGrpSpPr>
        <p:grpSpPr>
          <a:xfrm rot="17428016">
            <a:off x="5261335" y="4583024"/>
            <a:ext cx="838200" cy="190500"/>
            <a:chOff x="6705600" y="2133600"/>
            <a:chExt cx="838200" cy="190500"/>
          </a:xfrm>
        </p:grpSpPr>
        <p:cxnSp>
          <p:nvCxnSpPr>
            <p:cNvPr id="115" name="Straight Arrow Connector 114"/>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69" name="Group 132"/>
            <p:cNvGrpSpPr/>
            <p:nvPr/>
          </p:nvGrpSpPr>
          <p:grpSpPr>
            <a:xfrm>
              <a:off x="6705600" y="2133600"/>
              <a:ext cx="381000" cy="190500"/>
              <a:chOff x="762000" y="2971800"/>
              <a:chExt cx="838200" cy="381000"/>
            </a:xfrm>
          </p:grpSpPr>
          <p:sp>
            <p:nvSpPr>
              <p:cNvPr id="117" name="Rectangle 11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8" name="Isosceles Triangle 11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70" name="Group 118"/>
          <p:cNvGrpSpPr/>
          <p:nvPr/>
        </p:nvGrpSpPr>
        <p:grpSpPr>
          <a:xfrm flipH="1">
            <a:off x="5687618" y="3124200"/>
            <a:ext cx="838200" cy="190500"/>
            <a:chOff x="6705600" y="2133600"/>
            <a:chExt cx="838200" cy="190500"/>
          </a:xfrm>
        </p:grpSpPr>
        <p:cxnSp>
          <p:nvCxnSpPr>
            <p:cNvPr id="120" name="Straight Arrow Connector 119"/>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71" name="Group 132"/>
            <p:cNvGrpSpPr/>
            <p:nvPr/>
          </p:nvGrpSpPr>
          <p:grpSpPr>
            <a:xfrm>
              <a:off x="6705600" y="2133600"/>
              <a:ext cx="381000" cy="190500"/>
              <a:chOff x="762000" y="2971800"/>
              <a:chExt cx="838200" cy="381000"/>
            </a:xfrm>
          </p:grpSpPr>
          <p:sp>
            <p:nvSpPr>
              <p:cNvPr id="122" name="Rectangle 12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3" name="Isosceles Triangle 12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72" name="Group 123"/>
          <p:cNvGrpSpPr/>
          <p:nvPr/>
        </p:nvGrpSpPr>
        <p:grpSpPr>
          <a:xfrm rot="17611685" flipH="1">
            <a:off x="4984193" y="3597268"/>
            <a:ext cx="838200" cy="190500"/>
            <a:chOff x="6705600" y="2133600"/>
            <a:chExt cx="838200" cy="190500"/>
          </a:xfrm>
        </p:grpSpPr>
        <p:cxnSp>
          <p:nvCxnSpPr>
            <p:cNvPr id="125" name="Straight Arrow Connector 124"/>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73" name="Group 132"/>
            <p:cNvGrpSpPr/>
            <p:nvPr/>
          </p:nvGrpSpPr>
          <p:grpSpPr>
            <a:xfrm>
              <a:off x="6705600" y="2133600"/>
              <a:ext cx="381000" cy="190500"/>
              <a:chOff x="762000" y="2971800"/>
              <a:chExt cx="838200" cy="381000"/>
            </a:xfrm>
          </p:grpSpPr>
          <p:sp>
            <p:nvSpPr>
              <p:cNvPr id="127" name="Rectangle 12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8" name="Isosceles Triangle 12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74" name="Group 128"/>
          <p:cNvGrpSpPr/>
          <p:nvPr/>
        </p:nvGrpSpPr>
        <p:grpSpPr>
          <a:xfrm rot="19860717" flipH="1">
            <a:off x="5022184" y="4382175"/>
            <a:ext cx="838200" cy="190500"/>
            <a:chOff x="6705600" y="2133600"/>
            <a:chExt cx="838200" cy="190500"/>
          </a:xfrm>
        </p:grpSpPr>
        <p:cxnSp>
          <p:nvCxnSpPr>
            <p:cNvPr id="130" name="Straight Arrow Connector 129"/>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76" name="Group 132"/>
            <p:cNvGrpSpPr/>
            <p:nvPr/>
          </p:nvGrpSpPr>
          <p:grpSpPr>
            <a:xfrm>
              <a:off x="6705600" y="2133600"/>
              <a:ext cx="381000" cy="190500"/>
              <a:chOff x="762000" y="2971800"/>
              <a:chExt cx="838200" cy="381000"/>
            </a:xfrm>
          </p:grpSpPr>
          <p:sp>
            <p:nvSpPr>
              <p:cNvPr id="132" name="Rectangle 13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3" name="Isosceles Triangle 13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79" name="Group 133"/>
          <p:cNvGrpSpPr/>
          <p:nvPr/>
        </p:nvGrpSpPr>
        <p:grpSpPr>
          <a:xfrm rot="2931521" flipH="1">
            <a:off x="4800258" y="4936663"/>
            <a:ext cx="838200" cy="190500"/>
            <a:chOff x="6705600" y="2133600"/>
            <a:chExt cx="838200" cy="190500"/>
          </a:xfrm>
        </p:grpSpPr>
        <p:cxnSp>
          <p:nvCxnSpPr>
            <p:cNvPr id="135" name="Straight Arrow Connector 134"/>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81" name="Group 132"/>
            <p:cNvGrpSpPr/>
            <p:nvPr/>
          </p:nvGrpSpPr>
          <p:grpSpPr>
            <a:xfrm>
              <a:off x="6705600" y="2133600"/>
              <a:ext cx="381000" cy="190500"/>
              <a:chOff x="762000" y="2971800"/>
              <a:chExt cx="838200" cy="381000"/>
            </a:xfrm>
          </p:grpSpPr>
          <p:sp>
            <p:nvSpPr>
              <p:cNvPr id="137" name="Rectangle 13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8" name="Isosceles Triangle 13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84" name="Group 138"/>
          <p:cNvGrpSpPr/>
          <p:nvPr/>
        </p:nvGrpSpPr>
        <p:grpSpPr>
          <a:xfrm rot="17336772" flipH="1">
            <a:off x="5494682" y="4811429"/>
            <a:ext cx="838200" cy="190500"/>
            <a:chOff x="6705600" y="2133600"/>
            <a:chExt cx="838200" cy="190500"/>
          </a:xfrm>
        </p:grpSpPr>
        <p:cxnSp>
          <p:nvCxnSpPr>
            <p:cNvPr id="140" name="Straight Arrow Connector 139"/>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86" name="Group 132"/>
            <p:cNvGrpSpPr/>
            <p:nvPr/>
          </p:nvGrpSpPr>
          <p:grpSpPr>
            <a:xfrm>
              <a:off x="6705600" y="2133600"/>
              <a:ext cx="381000" cy="190500"/>
              <a:chOff x="762000" y="2971800"/>
              <a:chExt cx="838200" cy="381000"/>
            </a:xfrm>
          </p:grpSpPr>
          <p:sp>
            <p:nvSpPr>
              <p:cNvPr id="142" name="Rectangle 14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3" name="Isosceles Triangle 14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89" name="Group 143"/>
          <p:cNvGrpSpPr/>
          <p:nvPr/>
        </p:nvGrpSpPr>
        <p:grpSpPr>
          <a:xfrm rot="19968762" flipH="1">
            <a:off x="5647082" y="5114936"/>
            <a:ext cx="838200" cy="190500"/>
            <a:chOff x="6705600" y="2133600"/>
            <a:chExt cx="838200" cy="190500"/>
          </a:xfrm>
        </p:grpSpPr>
        <p:cxnSp>
          <p:nvCxnSpPr>
            <p:cNvPr id="145" name="Straight Arrow Connector 144"/>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91" name="Group 132"/>
            <p:cNvGrpSpPr/>
            <p:nvPr/>
          </p:nvGrpSpPr>
          <p:grpSpPr>
            <a:xfrm>
              <a:off x="6705600" y="2133600"/>
              <a:ext cx="381000" cy="190500"/>
              <a:chOff x="762000" y="2971800"/>
              <a:chExt cx="838200" cy="381000"/>
            </a:xfrm>
          </p:grpSpPr>
          <p:sp>
            <p:nvSpPr>
              <p:cNvPr id="147" name="Rectangle 14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8" name="Isosceles Triangle 14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94" name="Group 148"/>
          <p:cNvGrpSpPr/>
          <p:nvPr/>
        </p:nvGrpSpPr>
        <p:grpSpPr>
          <a:xfrm rot="4129500" flipH="1">
            <a:off x="5673199" y="4434220"/>
            <a:ext cx="838200" cy="190500"/>
            <a:chOff x="6705600" y="2133600"/>
            <a:chExt cx="838200" cy="190500"/>
          </a:xfrm>
        </p:grpSpPr>
        <p:cxnSp>
          <p:nvCxnSpPr>
            <p:cNvPr id="150" name="Straight Arrow Connector 149"/>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96" name="Group 132"/>
            <p:cNvGrpSpPr/>
            <p:nvPr/>
          </p:nvGrpSpPr>
          <p:grpSpPr>
            <a:xfrm>
              <a:off x="6705600" y="2133600"/>
              <a:ext cx="381000" cy="190500"/>
              <a:chOff x="762000" y="2971800"/>
              <a:chExt cx="838200" cy="381000"/>
            </a:xfrm>
          </p:grpSpPr>
          <p:sp>
            <p:nvSpPr>
              <p:cNvPr id="152" name="Rectangle 15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3" name="Isosceles Triangle 15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99" name="Group 153"/>
          <p:cNvGrpSpPr/>
          <p:nvPr/>
        </p:nvGrpSpPr>
        <p:grpSpPr>
          <a:xfrm rot="15507997" flipH="1">
            <a:off x="6428248" y="3666971"/>
            <a:ext cx="838200" cy="190500"/>
            <a:chOff x="6705600" y="2133600"/>
            <a:chExt cx="838200" cy="190500"/>
          </a:xfrm>
        </p:grpSpPr>
        <p:cxnSp>
          <p:nvCxnSpPr>
            <p:cNvPr id="155" name="Straight Arrow Connector 154"/>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101" name="Group 132"/>
            <p:cNvGrpSpPr/>
            <p:nvPr/>
          </p:nvGrpSpPr>
          <p:grpSpPr>
            <a:xfrm>
              <a:off x="6705600" y="2133600"/>
              <a:ext cx="381000" cy="190500"/>
              <a:chOff x="762000" y="2971800"/>
              <a:chExt cx="838200" cy="381000"/>
            </a:xfrm>
          </p:grpSpPr>
          <p:sp>
            <p:nvSpPr>
              <p:cNvPr id="157" name="Rectangle 15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8" name="Isosceles Triangle 15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104" name="Group 158"/>
          <p:cNvGrpSpPr/>
          <p:nvPr/>
        </p:nvGrpSpPr>
        <p:grpSpPr>
          <a:xfrm rot="17694349" flipH="1">
            <a:off x="6412106" y="4522675"/>
            <a:ext cx="838200" cy="190500"/>
            <a:chOff x="6705600" y="2133600"/>
            <a:chExt cx="838200" cy="190500"/>
          </a:xfrm>
        </p:grpSpPr>
        <p:cxnSp>
          <p:nvCxnSpPr>
            <p:cNvPr id="160" name="Straight Arrow Connector 159"/>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106" name="Group 132"/>
            <p:cNvGrpSpPr/>
            <p:nvPr/>
          </p:nvGrpSpPr>
          <p:grpSpPr>
            <a:xfrm>
              <a:off x="6705600" y="2133600"/>
              <a:ext cx="381000" cy="190500"/>
              <a:chOff x="762000" y="2971800"/>
              <a:chExt cx="838200" cy="381000"/>
            </a:xfrm>
          </p:grpSpPr>
          <p:sp>
            <p:nvSpPr>
              <p:cNvPr id="162" name="Rectangle 16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3" name="Isosceles Triangle 16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109" name="Group 163"/>
          <p:cNvGrpSpPr/>
          <p:nvPr/>
        </p:nvGrpSpPr>
        <p:grpSpPr>
          <a:xfrm rot="19050061" flipH="1">
            <a:off x="6141004" y="3610912"/>
            <a:ext cx="838200" cy="190500"/>
            <a:chOff x="6705600" y="2133600"/>
            <a:chExt cx="838200" cy="190500"/>
          </a:xfrm>
        </p:grpSpPr>
        <p:cxnSp>
          <p:nvCxnSpPr>
            <p:cNvPr id="165" name="Straight Arrow Connector 164"/>
            <p:cNvCxnSpPr/>
            <p:nvPr/>
          </p:nvCxnSpPr>
          <p:spPr bwMode="auto">
            <a:xfrm>
              <a:off x="7086600" y="2209800"/>
              <a:ext cx="4572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111" name="Group 132"/>
            <p:cNvGrpSpPr/>
            <p:nvPr/>
          </p:nvGrpSpPr>
          <p:grpSpPr>
            <a:xfrm>
              <a:off x="6705600" y="2133600"/>
              <a:ext cx="381000" cy="190500"/>
              <a:chOff x="762000" y="2971800"/>
              <a:chExt cx="838200" cy="381000"/>
            </a:xfrm>
          </p:grpSpPr>
          <p:sp>
            <p:nvSpPr>
              <p:cNvPr id="167" name="Rectangle 16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8" name="Isosceles Triangle 16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sp>
        <p:nvSpPr>
          <p:cNvPr id="174" name="TextBox 173"/>
          <p:cNvSpPr txBox="1"/>
          <p:nvPr/>
        </p:nvSpPr>
        <p:spPr>
          <a:xfrm>
            <a:off x="1659927" y="1790700"/>
            <a:ext cx="1740989" cy="584775"/>
          </a:xfrm>
          <a:prstGeom prst="rect">
            <a:avLst/>
          </a:prstGeom>
          <a:noFill/>
        </p:spPr>
        <p:txBody>
          <a:bodyPr wrap="none" rtlCol="0">
            <a:spAutoFit/>
          </a:bodyPr>
          <a:lstStyle/>
          <a:p>
            <a:r>
              <a:rPr lang="en-US" sz="3200" b="1" dirty="0" smtClean="0"/>
              <a:t>Compute</a:t>
            </a:r>
            <a:endParaRPr lang="en-US" sz="3200" b="1" dirty="0"/>
          </a:p>
        </p:txBody>
      </p:sp>
      <p:sp>
        <p:nvSpPr>
          <p:cNvPr id="175" name="TextBox 174"/>
          <p:cNvSpPr txBox="1"/>
          <p:nvPr/>
        </p:nvSpPr>
        <p:spPr>
          <a:xfrm>
            <a:off x="4620116" y="1790700"/>
            <a:ext cx="2542684" cy="584775"/>
          </a:xfrm>
          <a:prstGeom prst="rect">
            <a:avLst/>
          </a:prstGeom>
          <a:noFill/>
        </p:spPr>
        <p:txBody>
          <a:bodyPr wrap="none" rtlCol="0">
            <a:spAutoFit/>
          </a:bodyPr>
          <a:lstStyle/>
          <a:p>
            <a:r>
              <a:rPr lang="en-US" sz="3200" b="1" dirty="0" smtClean="0"/>
              <a:t>Communicate</a:t>
            </a:r>
            <a:endParaRPr lang="en-US" sz="3200" b="1" dirty="0"/>
          </a:p>
        </p:txBody>
      </p:sp>
      <p:sp>
        <p:nvSpPr>
          <p:cNvPr id="176" name="U-Turn Arrow 175"/>
          <p:cNvSpPr/>
          <p:nvPr/>
        </p:nvSpPr>
        <p:spPr bwMode="auto">
          <a:xfrm rot="10800000">
            <a:off x="1676400" y="5867399"/>
            <a:ext cx="7010400" cy="609600"/>
          </a:xfrm>
          <a:prstGeom prst="uturnArrow">
            <a:avLst>
              <a:gd name="adj1" fmla="val 28507"/>
              <a:gd name="adj2" fmla="val 25000"/>
              <a:gd name="adj3" fmla="val 28326"/>
              <a:gd name="adj4" fmla="val 46309"/>
              <a:gd name="adj5" fmla="val 100000"/>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Trebuchet MS"/>
              </a:rPr>
              <a:t>50/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56"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159"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365582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6759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7"/>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8"/>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9"/>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40"/>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41"/>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4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8"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2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par>
                                <p:cTn id="38" presetID="22" presetClass="entr" presetSubtype="4"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par>
                                <p:cTn id="41" presetID="22" presetClass="entr" presetSubtype="8"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par>
                                <p:cTn id="44" presetID="22" presetClass="entr" presetSubtype="8"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par>
                                <p:cTn id="47" presetID="22" presetClass="entr" presetSubtype="8"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left)">
                                      <p:cBhvr>
                                        <p:cTn id="49" dur="500"/>
                                        <p:tgtEl>
                                          <p:spTgt spid="61"/>
                                        </p:tgtEl>
                                      </p:cBhvr>
                                    </p:animEffect>
                                  </p:childTnLst>
                                </p:cTn>
                              </p:par>
                              <p:par>
                                <p:cTn id="50" presetID="22" presetClass="entr" presetSubtype="4" fill="hold"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wipe(down)">
                                      <p:cBhvr>
                                        <p:cTn id="52" dur="500"/>
                                        <p:tgtEl>
                                          <p:spTgt spid="63"/>
                                        </p:tgtEl>
                                      </p:cBhvr>
                                    </p:animEffect>
                                  </p:childTnLst>
                                </p:cTn>
                              </p:par>
                              <p:par>
                                <p:cTn id="53" presetID="22" presetClass="entr" presetSubtype="4"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down)">
                                      <p:cBhvr>
                                        <p:cTn id="55" dur="500"/>
                                        <p:tgtEl>
                                          <p:spTgt spid="68"/>
                                        </p:tgtEl>
                                      </p:cBhvr>
                                    </p:animEffect>
                                  </p:childTnLst>
                                </p:cTn>
                              </p:par>
                              <p:par>
                                <p:cTn id="56" presetID="22" presetClass="entr" presetSubtype="2" fill="hold"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wipe(right)">
                                      <p:cBhvr>
                                        <p:cTn id="58" dur="500"/>
                                        <p:tgtEl>
                                          <p:spTgt spid="70"/>
                                        </p:tgtEl>
                                      </p:cBhvr>
                                    </p:animEffect>
                                  </p:childTnLst>
                                </p:cTn>
                              </p:par>
                              <p:par>
                                <p:cTn id="59" presetID="22" presetClass="entr" presetSubtype="4"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wipe(down)">
                                      <p:cBhvr>
                                        <p:cTn id="61" dur="500"/>
                                        <p:tgtEl>
                                          <p:spTgt spid="72"/>
                                        </p:tgtEl>
                                      </p:cBhvr>
                                    </p:animEffect>
                                  </p:childTnLst>
                                </p:cTn>
                              </p:par>
                              <p:par>
                                <p:cTn id="62" presetID="22" presetClass="entr" presetSubtype="2" fill="hold" nodeType="with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wipe(right)">
                                      <p:cBhvr>
                                        <p:cTn id="64" dur="500"/>
                                        <p:tgtEl>
                                          <p:spTgt spid="74"/>
                                        </p:tgtEl>
                                      </p:cBhvr>
                                    </p:animEffect>
                                  </p:childTnLst>
                                </p:cTn>
                              </p:par>
                              <p:par>
                                <p:cTn id="65" presetID="22" presetClass="entr" presetSubtype="2"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wipe(right)">
                                      <p:cBhvr>
                                        <p:cTn id="67" dur="500"/>
                                        <p:tgtEl>
                                          <p:spTgt spid="79"/>
                                        </p:tgtEl>
                                      </p:cBhvr>
                                    </p:animEffect>
                                  </p:childTnLst>
                                </p:cTn>
                              </p:par>
                              <p:par>
                                <p:cTn id="68" presetID="22" presetClass="entr" presetSubtype="4" fill="hold"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wipe(down)">
                                      <p:cBhvr>
                                        <p:cTn id="70" dur="500"/>
                                        <p:tgtEl>
                                          <p:spTgt spid="84"/>
                                        </p:tgtEl>
                                      </p:cBhvr>
                                    </p:animEffect>
                                  </p:childTnLst>
                                </p:cTn>
                              </p:par>
                              <p:par>
                                <p:cTn id="71" presetID="22" presetClass="entr" presetSubtype="2" fill="hold" nodeType="withEffect">
                                  <p:stCondLst>
                                    <p:cond delay="0"/>
                                  </p:stCondLst>
                                  <p:childTnLst>
                                    <p:set>
                                      <p:cBhvr>
                                        <p:cTn id="72" dur="1" fill="hold">
                                          <p:stCondLst>
                                            <p:cond delay="0"/>
                                          </p:stCondLst>
                                        </p:cTn>
                                        <p:tgtEl>
                                          <p:spTgt spid="89"/>
                                        </p:tgtEl>
                                        <p:attrNameLst>
                                          <p:attrName>style.visibility</p:attrName>
                                        </p:attrNameLst>
                                      </p:cBhvr>
                                      <p:to>
                                        <p:strVal val="visible"/>
                                      </p:to>
                                    </p:set>
                                    <p:animEffect transition="in" filter="wipe(right)">
                                      <p:cBhvr>
                                        <p:cTn id="73" dur="500"/>
                                        <p:tgtEl>
                                          <p:spTgt spid="89"/>
                                        </p:tgtEl>
                                      </p:cBhvr>
                                    </p:animEffect>
                                  </p:childTnLst>
                                </p:cTn>
                              </p:par>
                              <p:par>
                                <p:cTn id="74" presetID="22" presetClass="entr" presetSubtype="4" fill="hold"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ipe(down)">
                                      <p:cBhvr>
                                        <p:cTn id="76" dur="500"/>
                                        <p:tgtEl>
                                          <p:spTgt spid="94"/>
                                        </p:tgtEl>
                                      </p:cBhvr>
                                    </p:animEffect>
                                  </p:childTnLst>
                                </p:cTn>
                              </p:par>
                              <p:par>
                                <p:cTn id="77" presetID="22" presetClass="entr" presetSubtype="4" fill="hold" nodeType="with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wipe(down)">
                                      <p:cBhvr>
                                        <p:cTn id="79" dur="500"/>
                                        <p:tgtEl>
                                          <p:spTgt spid="99"/>
                                        </p:tgtEl>
                                      </p:cBhvr>
                                    </p:animEffect>
                                  </p:childTnLst>
                                </p:cTn>
                              </p:par>
                              <p:par>
                                <p:cTn id="80" presetID="22" presetClass="entr" presetSubtype="2" fill="hold" nodeType="with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wipe(right)">
                                      <p:cBhvr>
                                        <p:cTn id="82" dur="500"/>
                                        <p:tgtEl>
                                          <p:spTgt spid="104"/>
                                        </p:tgtEl>
                                      </p:cBhvr>
                                    </p:animEffect>
                                  </p:childTnLst>
                                </p:cTn>
                              </p:par>
                              <p:par>
                                <p:cTn id="83" presetID="22" presetClass="entr" presetSubtype="2" fill="hold" nodeType="withEffect">
                                  <p:stCondLst>
                                    <p:cond delay="0"/>
                                  </p:stCondLst>
                                  <p:childTnLst>
                                    <p:set>
                                      <p:cBhvr>
                                        <p:cTn id="84" dur="1" fill="hold">
                                          <p:stCondLst>
                                            <p:cond delay="0"/>
                                          </p:stCondLst>
                                        </p:cTn>
                                        <p:tgtEl>
                                          <p:spTgt spid="109"/>
                                        </p:tgtEl>
                                        <p:attrNameLst>
                                          <p:attrName>style.visibility</p:attrName>
                                        </p:attrNameLst>
                                      </p:cBhvr>
                                      <p:to>
                                        <p:strVal val="visible"/>
                                      </p:to>
                                    </p:set>
                                    <p:animEffect transition="in" filter="wipe(right)">
                                      <p:cBhvr>
                                        <p:cTn id="85" dur="500"/>
                                        <p:tgtEl>
                                          <p:spTgt spid="109"/>
                                        </p:tgtEl>
                                      </p:cBhvr>
                                    </p:animEffect>
                                  </p:childTnLst>
                                </p:cTn>
                              </p:par>
                            </p:childTnLst>
                          </p:cTn>
                        </p:par>
                        <p:par>
                          <p:cTn id="86" fill="hold">
                            <p:stCondLst>
                              <p:cond delay="500"/>
                            </p:stCondLst>
                            <p:childTnLst>
                              <p:par>
                                <p:cTn id="87" presetID="1" presetClass="entr" presetSubtype="0" fill="hold" nodeType="afterEffect">
                                  <p:stCondLst>
                                    <p:cond delay="2000"/>
                                  </p:stCondLst>
                                  <p:childTnLst>
                                    <p:set>
                                      <p:cBhvr>
                                        <p:cTn id="88" dur="1" fill="hold">
                                          <p:stCondLst>
                                            <p:cond delay="0"/>
                                          </p:stCondLst>
                                        </p:cTn>
                                        <p:tgtEl>
                                          <p:spTgt spid="14"/>
                                        </p:tgtEl>
                                        <p:attrNameLst>
                                          <p:attrName>style.visibility</p:attrName>
                                        </p:attrNameLst>
                                      </p:cBhvr>
                                      <p:to>
                                        <p:strVal val="visible"/>
                                      </p:to>
                                    </p:set>
                                  </p:childTnLst>
                                </p:cTn>
                              </p:par>
                            </p:childTnLst>
                          </p:cTn>
                        </p:par>
                        <p:par>
                          <p:cTn id="89" fill="hold">
                            <p:stCondLst>
                              <p:cond delay="2500"/>
                            </p:stCondLst>
                            <p:childTnLst>
                              <p:par>
                                <p:cTn id="90" presetID="22" presetClass="entr" presetSubtype="2" fill="hold" grpId="0" nodeType="afterEffect">
                                  <p:stCondLst>
                                    <p:cond delay="2000"/>
                                  </p:stCondLst>
                                  <p:childTnLst>
                                    <p:set>
                                      <p:cBhvr>
                                        <p:cTn id="91" dur="1" fill="hold">
                                          <p:stCondLst>
                                            <p:cond delay="0"/>
                                          </p:stCondLst>
                                        </p:cTn>
                                        <p:tgtEl>
                                          <p:spTgt spid="176"/>
                                        </p:tgtEl>
                                        <p:attrNameLst>
                                          <p:attrName>style.visibility</p:attrName>
                                        </p:attrNameLst>
                                      </p:cBhvr>
                                      <p:to>
                                        <p:strVal val="visible"/>
                                      </p:to>
                                    </p:set>
                                    <p:animEffect transition="in" filter="wipe(right)">
                                      <p:cBhvr>
                                        <p:cTn id="9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3"/>
          <p:cNvGrpSpPr/>
          <p:nvPr/>
        </p:nvGrpSpPr>
        <p:grpSpPr>
          <a:xfrm>
            <a:off x="914400" y="1447800"/>
            <a:ext cx="7391400" cy="2362200"/>
            <a:chOff x="914400" y="1447800"/>
            <a:chExt cx="7391400" cy="2362200"/>
          </a:xfrm>
        </p:grpSpPr>
        <p:sp>
          <p:nvSpPr>
            <p:cNvPr id="166" name="Rounded Rectangle 165"/>
            <p:cNvSpPr/>
            <p:nvPr/>
          </p:nvSpPr>
          <p:spPr bwMode="auto">
            <a:xfrm>
              <a:off x="914400" y="2667000"/>
              <a:ext cx="1828800" cy="1143000"/>
            </a:xfrm>
            <a:prstGeom prst="roundRect">
              <a:avLst>
                <a:gd name="adj" fmla="val 6548"/>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endParaRPr>
            </a:p>
          </p:txBody>
        </p:sp>
        <p:sp>
          <p:nvSpPr>
            <p:cNvPr id="171" name="Rounded Rectangle 170"/>
            <p:cNvSpPr/>
            <p:nvPr/>
          </p:nvSpPr>
          <p:spPr bwMode="auto">
            <a:xfrm>
              <a:off x="2971800" y="1447800"/>
              <a:ext cx="5334000" cy="1143000"/>
            </a:xfrm>
            <a:prstGeom prst="roundRect">
              <a:avLst>
                <a:gd name="adj" fmla="val 6548"/>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endParaRPr>
            </a:p>
          </p:txBody>
        </p:sp>
      </p:grpSp>
      <p:sp>
        <p:nvSpPr>
          <p:cNvPr id="2" name="Title 1"/>
          <p:cNvSpPr>
            <a:spLocks noGrp="1"/>
          </p:cNvSpPr>
          <p:nvPr>
            <p:ph type="title"/>
          </p:nvPr>
        </p:nvSpPr>
        <p:spPr>
          <a:xfrm>
            <a:off x="914400" y="0"/>
            <a:ext cx="7496175" cy="762000"/>
          </a:xfrm>
        </p:spPr>
        <p:txBody>
          <a:bodyPr>
            <a:normAutofit/>
          </a:bodyPr>
          <a:lstStyle/>
          <a:p>
            <a:r>
              <a:rPr lang="en-US" sz="4000" b="1" dirty="0" smtClean="0">
                <a:latin typeface="+mn-lt"/>
              </a:rPr>
              <a:t>BSP Systems Problem</a:t>
            </a:r>
            <a:endParaRPr lang="en-US" sz="4000" b="1" dirty="0">
              <a:latin typeface="+mn-lt"/>
            </a:endParaRPr>
          </a:p>
        </p:txBody>
      </p:sp>
      <p:sp>
        <p:nvSpPr>
          <p:cNvPr id="5" name="Oval 4"/>
          <p:cNvSpPr/>
          <p:nvPr/>
        </p:nvSpPr>
        <p:spPr bwMode="auto">
          <a:xfrm>
            <a:off x="990600" y="15849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6" name="Oval 5"/>
          <p:cNvSpPr/>
          <p:nvPr/>
        </p:nvSpPr>
        <p:spPr bwMode="auto">
          <a:xfrm>
            <a:off x="990600" y="21691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7" name="Oval 6"/>
          <p:cNvSpPr/>
          <p:nvPr/>
        </p:nvSpPr>
        <p:spPr bwMode="auto">
          <a:xfrm>
            <a:off x="990600" y="27533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8" name="Oval 7"/>
          <p:cNvSpPr/>
          <p:nvPr/>
        </p:nvSpPr>
        <p:spPr bwMode="auto">
          <a:xfrm>
            <a:off x="990600" y="33375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9" name="Oval 8"/>
          <p:cNvSpPr/>
          <p:nvPr/>
        </p:nvSpPr>
        <p:spPr bwMode="auto">
          <a:xfrm>
            <a:off x="990600" y="39217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0" name="Oval 9"/>
          <p:cNvSpPr/>
          <p:nvPr/>
        </p:nvSpPr>
        <p:spPr bwMode="auto">
          <a:xfrm>
            <a:off x="990600" y="45059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1" name="Oval 10"/>
          <p:cNvSpPr/>
          <p:nvPr/>
        </p:nvSpPr>
        <p:spPr bwMode="auto">
          <a:xfrm>
            <a:off x="990600" y="50901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grpSp>
        <p:nvGrpSpPr>
          <p:cNvPr id="4" name="Group 152"/>
          <p:cNvGrpSpPr/>
          <p:nvPr/>
        </p:nvGrpSpPr>
        <p:grpSpPr>
          <a:xfrm>
            <a:off x="3124200" y="1584960"/>
            <a:ext cx="533400" cy="3825240"/>
            <a:chOff x="3124200" y="1584960"/>
            <a:chExt cx="533400" cy="3825240"/>
          </a:xfrm>
        </p:grpSpPr>
        <p:sp>
          <p:nvSpPr>
            <p:cNvPr id="12" name="Oval 11"/>
            <p:cNvSpPr/>
            <p:nvPr/>
          </p:nvSpPr>
          <p:spPr bwMode="auto">
            <a:xfrm>
              <a:off x="3124200" y="15849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3" name="Oval 12"/>
            <p:cNvSpPr/>
            <p:nvPr/>
          </p:nvSpPr>
          <p:spPr bwMode="auto">
            <a:xfrm>
              <a:off x="3124200" y="21691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4" name="Oval 13"/>
            <p:cNvSpPr/>
            <p:nvPr/>
          </p:nvSpPr>
          <p:spPr bwMode="auto">
            <a:xfrm>
              <a:off x="3124200" y="27533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5" name="Oval 14"/>
            <p:cNvSpPr/>
            <p:nvPr/>
          </p:nvSpPr>
          <p:spPr bwMode="auto">
            <a:xfrm>
              <a:off x="3124200" y="33375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6" name="Oval 15"/>
            <p:cNvSpPr/>
            <p:nvPr/>
          </p:nvSpPr>
          <p:spPr bwMode="auto">
            <a:xfrm>
              <a:off x="3124200" y="39217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7" name="Oval 16"/>
            <p:cNvSpPr/>
            <p:nvPr/>
          </p:nvSpPr>
          <p:spPr bwMode="auto">
            <a:xfrm>
              <a:off x="3124200" y="45059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8" name="Oval 17"/>
            <p:cNvSpPr/>
            <p:nvPr/>
          </p:nvSpPr>
          <p:spPr bwMode="auto">
            <a:xfrm>
              <a:off x="3124200" y="50901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grpSp>
      <p:grpSp>
        <p:nvGrpSpPr>
          <p:cNvPr id="22" name="Group 101"/>
          <p:cNvGrpSpPr/>
          <p:nvPr/>
        </p:nvGrpSpPr>
        <p:grpSpPr>
          <a:xfrm>
            <a:off x="1524000" y="1668780"/>
            <a:ext cx="1600200" cy="1828800"/>
            <a:chOff x="1524000" y="1668780"/>
            <a:chExt cx="1600200" cy="1828800"/>
          </a:xfrm>
        </p:grpSpPr>
        <p:sp>
          <p:nvSpPr>
            <p:cNvPr id="19" name="Rounded Rectangle 18"/>
            <p:cNvSpPr/>
            <p:nvPr/>
          </p:nvSpPr>
          <p:spPr bwMode="auto">
            <a:xfrm>
              <a:off x="1981200" y="1813560"/>
              <a:ext cx="609600" cy="381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CPU 1</a:t>
              </a:r>
              <a:endParaRPr kumimoji="0" lang="en-US" sz="1400" b="0" i="0" u="none" strike="noStrike" cap="none" normalizeH="0" baseline="0" dirty="0" smtClean="0">
                <a:ln>
                  <a:noFill/>
                </a:ln>
                <a:solidFill>
                  <a:schemeClr val="tx1"/>
                </a:solidFill>
                <a:effectLst/>
              </a:endParaRPr>
            </a:p>
          </p:txBody>
        </p:sp>
        <p:cxnSp>
          <p:nvCxnSpPr>
            <p:cNvPr id="23" name="Straight Arrow Connector 22"/>
            <p:cNvCxnSpPr>
              <a:stCxn id="5" idx="6"/>
              <a:endCxn id="19" idx="1"/>
            </p:cNvCxnSpPr>
            <p:nvPr/>
          </p:nvCxnSpPr>
          <p:spPr bwMode="auto">
            <a:xfrm>
              <a:off x="1524000" y="1668780"/>
              <a:ext cx="457200" cy="3352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6" idx="6"/>
              <a:endCxn id="19" idx="1"/>
            </p:cNvCxnSpPr>
            <p:nvPr/>
          </p:nvCxnSpPr>
          <p:spPr bwMode="auto">
            <a:xfrm flipV="1">
              <a:off x="1524000" y="2004060"/>
              <a:ext cx="457200" cy="2489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a:stCxn id="19" idx="3"/>
              <a:endCxn id="14" idx="2"/>
            </p:cNvCxnSpPr>
            <p:nvPr/>
          </p:nvCxnSpPr>
          <p:spPr bwMode="auto">
            <a:xfrm>
              <a:off x="2590800" y="2004060"/>
              <a:ext cx="533400" cy="9093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9" idx="3"/>
              <a:endCxn id="15" idx="2"/>
            </p:cNvCxnSpPr>
            <p:nvPr/>
          </p:nvCxnSpPr>
          <p:spPr bwMode="auto">
            <a:xfrm>
              <a:off x="2590800" y="2004060"/>
              <a:ext cx="533400" cy="14935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24" name="Group 102"/>
          <p:cNvGrpSpPr/>
          <p:nvPr/>
        </p:nvGrpSpPr>
        <p:grpSpPr>
          <a:xfrm>
            <a:off x="1524000" y="1744980"/>
            <a:ext cx="1600200" cy="1676400"/>
            <a:chOff x="1524000" y="1744980"/>
            <a:chExt cx="1600200" cy="1676400"/>
          </a:xfrm>
        </p:grpSpPr>
        <p:sp>
          <p:nvSpPr>
            <p:cNvPr id="20" name="Rounded Rectangle 19"/>
            <p:cNvSpPr/>
            <p:nvPr/>
          </p:nvSpPr>
          <p:spPr bwMode="auto">
            <a:xfrm>
              <a:off x="1981200" y="3032760"/>
              <a:ext cx="609600" cy="381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CPU 2</a:t>
              </a:r>
              <a:endParaRPr kumimoji="0" lang="en-US" sz="1400" b="0" i="0" u="none" strike="noStrike" cap="none" normalizeH="0" baseline="0" dirty="0" smtClean="0">
                <a:ln>
                  <a:noFill/>
                </a:ln>
                <a:solidFill>
                  <a:schemeClr val="tx1"/>
                </a:solidFill>
                <a:effectLst/>
              </a:endParaRPr>
            </a:p>
          </p:txBody>
        </p:sp>
        <p:cxnSp>
          <p:nvCxnSpPr>
            <p:cNvPr id="29" name="Straight Arrow Connector 28"/>
            <p:cNvCxnSpPr>
              <a:stCxn id="7" idx="6"/>
              <a:endCxn id="20" idx="1"/>
            </p:cNvCxnSpPr>
            <p:nvPr/>
          </p:nvCxnSpPr>
          <p:spPr bwMode="auto">
            <a:xfrm>
              <a:off x="1524000" y="2837180"/>
              <a:ext cx="457200" cy="3860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stCxn id="8" idx="6"/>
              <a:endCxn id="20" idx="1"/>
            </p:cNvCxnSpPr>
            <p:nvPr/>
          </p:nvCxnSpPr>
          <p:spPr bwMode="auto">
            <a:xfrm flipV="1">
              <a:off x="1524000" y="3223260"/>
              <a:ext cx="457200" cy="1981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20" idx="3"/>
              <a:endCxn id="13" idx="2"/>
            </p:cNvCxnSpPr>
            <p:nvPr/>
          </p:nvCxnSpPr>
          <p:spPr bwMode="auto">
            <a:xfrm flipV="1">
              <a:off x="2590800" y="2329180"/>
              <a:ext cx="533400" cy="8940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20" idx="3"/>
              <a:endCxn id="12" idx="2"/>
            </p:cNvCxnSpPr>
            <p:nvPr/>
          </p:nvCxnSpPr>
          <p:spPr bwMode="auto">
            <a:xfrm flipV="1">
              <a:off x="2590800" y="1744980"/>
              <a:ext cx="533400" cy="14782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26" name="Group 103"/>
          <p:cNvGrpSpPr/>
          <p:nvPr/>
        </p:nvGrpSpPr>
        <p:grpSpPr>
          <a:xfrm>
            <a:off x="1524000" y="3497580"/>
            <a:ext cx="1600200" cy="1752600"/>
            <a:chOff x="1524000" y="3497580"/>
            <a:chExt cx="1600200" cy="1752600"/>
          </a:xfrm>
        </p:grpSpPr>
        <p:sp>
          <p:nvSpPr>
            <p:cNvPr id="21" name="Rounded Rectangle 20"/>
            <p:cNvSpPr/>
            <p:nvPr/>
          </p:nvSpPr>
          <p:spPr bwMode="auto">
            <a:xfrm>
              <a:off x="1981200" y="4251960"/>
              <a:ext cx="609600" cy="381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CPU 3</a:t>
              </a:r>
              <a:endParaRPr kumimoji="0" lang="en-US" sz="1400" b="0" i="0" u="none" strike="noStrike" cap="none" normalizeH="0" baseline="0" dirty="0" smtClean="0">
                <a:ln>
                  <a:noFill/>
                </a:ln>
                <a:solidFill>
                  <a:schemeClr val="tx1"/>
                </a:solidFill>
                <a:effectLst/>
              </a:endParaRPr>
            </a:p>
          </p:txBody>
        </p:sp>
        <p:cxnSp>
          <p:nvCxnSpPr>
            <p:cNvPr id="33" name="Straight Arrow Connector 32"/>
            <p:cNvCxnSpPr>
              <a:stCxn id="9" idx="6"/>
              <a:endCxn id="21" idx="1"/>
            </p:cNvCxnSpPr>
            <p:nvPr/>
          </p:nvCxnSpPr>
          <p:spPr bwMode="auto">
            <a:xfrm>
              <a:off x="1524000" y="4005580"/>
              <a:ext cx="457200" cy="4368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p:cNvCxnSpPr>
              <a:stCxn id="10" idx="6"/>
              <a:endCxn id="21" idx="1"/>
            </p:cNvCxnSpPr>
            <p:nvPr/>
          </p:nvCxnSpPr>
          <p:spPr bwMode="auto">
            <a:xfrm flipV="1">
              <a:off x="1524000" y="4442460"/>
              <a:ext cx="457200" cy="1473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11" idx="6"/>
              <a:endCxn id="21" idx="1"/>
            </p:cNvCxnSpPr>
            <p:nvPr/>
          </p:nvCxnSpPr>
          <p:spPr bwMode="auto">
            <a:xfrm flipV="1">
              <a:off x="1524000" y="4442460"/>
              <a:ext cx="457200" cy="7315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21" idx="3"/>
              <a:endCxn id="17" idx="2"/>
            </p:cNvCxnSpPr>
            <p:nvPr/>
          </p:nvCxnSpPr>
          <p:spPr bwMode="auto">
            <a:xfrm>
              <a:off x="2590800" y="4442460"/>
              <a:ext cx="533400" cy="2235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53" name="Straight Arrow Connector 52"/>
            <p:cNvCxnSpPr>
              <a:stCxn id="21" idx="3"/>
              <a:endCxn id="15" idx="2"/>
            </p:cNvCxnSpPr>
            <p:nvPr/>
          </p:nvCxnSpPr>
          <p:spPr bwMode="auto">
            <a:xfrm flipV="1">
              <a:off x="2590800" y="3497580"/>
              <a:ext cx="533400" cy="9448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59" name="Straight Arrow Connector 58"/>
            <p:cNvCxnSpPr>
              <a:stCxn id="21" idx="3"/>
              <a:endCxn id="18" idx="2"/>
            </p:cNvCxnSpPr>
            <p:nvPr/>
          </p:nvCxnSpPr>
          <p:spPr bwMode="auto">
            <a:xfrm>
              <a:off x="2590800" y="4442460"/>
              <a:ext cx="533400" cy="8077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27" name="Group 154"/>
          <p:cNvGrpSpPr/>
          <p:nvPr/>
        </p:nvGrpSpPr>
        <p:grpSpPr>
          <a:xfrm>
            <a:off x="3657600" y="1744980"/>
            <a:ext cx="1676400" cy="584200"/>
            <a:chOff x="3657600" y="1744980"/>
            <a:chExt cx="1676400" cy="584200"/>
          </a:xfrm>
        </p:grpSpPr>
        <p:sp>
          <p:nvSpPr>
            <p:cNvPr id="112" name="Rounded Rectangle 111"/>
            <p:cNvSpPr/>
            <p:nvPr/>
          </p:nvSpPr>
          <p:spPr bwMode="auto">
            <a:xfrm>
              <a:off x="4191000" y="1813560"/>
              <a:ext cx="609600" cy="381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CPU 1</a:t>
              </a:r>
              <a:endParaRPr kumimoji="0" lang="en-US" sz="1400" b="0" i="0" u="none" strike="noStrike" cap="none" normalizeH="0" baseline="0" dirty="0" smtClean="0">
                <a:ln>
                  <a:noFill/>
                </a:ln>
                <a:solidFill>
                  <a:schemeClr val="tx1"/>
                </a:solidFill>
                <a:effectLst/>
              </a:endParaRPr>
            </a:p>
          </p:txBody>
        </p:sp>
        <p:cxnSp>
          <p:nvCxnSpPr>
            <p:cNvPr id="115" name="Straight Arrow Connector 114"/>
            <p:cNvCxnSpPr>
              <a:endCxn id="112" idx="1"/>
            </p:cNvCxnSpPr>
            <p:nvPr/>
          </p:nvCxnSpPr>
          <p:spPr bwMode="auto">
            <a:xfrm>
              <a:off x="3657600" y="1744980"/>
              <a:ext cx="533400" cy="2590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16" name="Straight Arrow Connector 115"/>
            <p:cNvCxnSpPr>
              <a:endCxn id="112" idx="1"/>
            </p:cNvCxnSpPr>
            <p:nvPr/>
          </p:nvCxnSpPr>
          <p:spPr bwMode="auto">
            <a:xfrm flipV="1">
              <a:off x="3657600" y="2004060"/>
              <a:ext cx="533400" cy="3251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22" name="Straight Arrow Connector 121"/>
            <p:cNvCxnSpPr>
              <a:stCxn id="112" idx="3"/>
              <a:endCxn id="105" idx="2"/>
            </p:cNvCxnSpPr>
            <p:nvPr/>
          </p:nvCxnSpPr>
          <p:spPr bwMode="auto">
            <a:xfrm flipV="1">
              <a:off x="4800600" y="1744980"/>
              <a:ext cx="533400" cy="2590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23" name="Straight Arrow Connector 122"/>
            <p:cNvCxnSpPr>
              <a:stCxn id="112" idx="3"/>
              <a:endCxn id="106" idx="2"/>
            </p:cNvCxnSpPr>
            <p:nvPr/>
          </p:nvCxnSpPr>
          <p:spPr bwMode="auto">
            <a:xfrm>
              <a:off x="4800600" y="2004060"/>
              <a:ext cx="533400" cy="3251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28" name="Group 153"/>
          <p:cNvGrpSpPr/>
          <p:nvPr/>
        </p:nvGrpSpPr>
        <p:grpSpPr>
          <a:xfrm>
            <a:off x="3657600" y="2329180"/>
            <a:ext cx="1676400" cy="1752600"/>
            <a:chOff x="3657600" y="2329180"/>
            <a:chExt cx="1676400" cy="1752600"/>
          </a:xfrm>
        </p:grpSpPr>
        <p:sp>
          <p:nvSpPr>
            <p:cNvPr id="113" name="Rounded Rectangle 112"/>
            <p:cNvSpPr/>
            <p:nvPr/>
          </p:nvSpPr>
          <p:spPr bwMode="auto">
            <a:xfrm>
              <a:off x="4191000" y="3032760"/>
              <a:ext cx="609600" cy="381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CPU 2</a:t>
              </a:r>
              <a:endParaRPr kumimoji="0" lang="en-US" sz="1400" b="0" i="0" u="none" strike="noStrike" cap="none" normalizeH="0" baseline="0" dirty="0" smtClean="0">
                <a:ln>
                  <a:noFill/>
                </a:ln>
                <a:solidFill>
                  <a:schemeClr val="tx1"/>
                </a:solidFill>
                <a:effectLst/>
              </a:endParaRPr>
            </a:p>
          </p:txBody>
        </p:sp>
        <p:cxnSp>
          <p:nvCxnSpPr>
            <p:cNvPr id="117" name="Straight Arrow Connector 116"/>
            <p:cNvCxnSpPr>
              <a:endCxn id="113" idx="1"/>
            </p:cNvCxnSpPr>
            <p:nvPr/>
          </p:nvCxnSpPr>
          <p:spPr bwMode="auto">
            <a:xfrm>
              <a:off x="3657600" y="2913380"/>
              <a:ext cx="533400" cy="3098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18" name="Straight Arrow Connector 117"/>
            <p:cNvCxnSpPr>
              <a:endCxn id="113" idx="1"/>
            </p:cNvCxnSpPr>
            <p:nvPr/>
          </p:nvCxnSpPr>
          <p:spPr bwMode="auto">
            <a:xfrm flipV="1">
              <a:off x="3657600" y="3223260"/>
              <a:ext cx="533400" cy="2743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24" name="Straight Arrow Connector 123"/>
            <p:cNvCxnSpPr>
              <a:stCxn id="113" idx="3"/>
              <a:endCxn id="106" idx="2"/>
            </p:cNvCxnSpPr>
            <p:nvPr/>
          </p:nvCxnSpPr>
          <p:spPr bwMode="auto">
            <a:xfrm flipV="1">
              <a:off x="4800600" y="2329180"/>
              <a:ext cx="533400" cy="8940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25" name="Straight Arrow Connector 124"/>
            <p:cNvCxnSpPr>
              <a:stCxn id="113" idx="3"/>
              <a:endCxn id="109" idx="2"/>
            </p:cNvCxnSpPr>
            <p:nvPr/>
          </p:nvCxnSpPr>
          <p:spPr bwMode="auto">
            <a:xfrm>
              <a:off x="4800600" y="3223260"/>
              <a:ext cx="533400" cy="8585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30" name="Group 155"/>
          <p:cNvGrpSpPr/>
          <p:nvPr/>
        </p:nvGrpSpPr>
        <p:grpSpPr>
          <a:xfrm>
            <a:off x="3657600" y="3497580"/>
            <a:ext cx="1676400" cy="1752600"/>
            <a:chOff x="3657600" y="3497580"/>
            <a:chExt cx="1676400" cy="1752600"/>
          </a:xfrm>
        </p:grpSpPr>
        <p:sp>
          <p:nvSpPr>
            <p:cNvPr id="114" name="Rounded Rectangle 113"/>
            <p:cNvSpPr/>
            <p:nvPr/>
          </p:nvSpPr>
          <p:spPr bwMode="auto">
            <a:xfrm>
              <a:off x="4191000" y="4251960"/>
              <a:ext cx="609600" cy="381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CPU 3</a:t>
              </a:r>
              <a:endParaRPr kumimoji="0" lang="en-US" sz="1400" b="0" i="0" u="none" strike="noStrike" cap="none" normalizeH="0" baseline="0" dirty="0" smtClean="0">
                <a:ln>
                  <a:noFill/>
                </a:ln>
                <a:solidFill>
                  <a:schemeClr val="tx1"/>
                </a:solidFill>
                <a:effectLst/>
              </a:endParaRPr>
            </a:p>
          </p:txBody>
        </p:sp>
        <p:cxnSp>
          <p:nvCxnSpPr>
            <p:cNvPr id="119" name="Straight Arrow Connector 118"/>
            <p:cNvCxnSpPr>
              <a:endCxn id="114" idx="1"/>
            </p:cNvCxnSpPr>
            <p:nvPr/>
          </p:nvCxnSpPr>
          <p:spPr bwMode="auto">
            <a:xfrm>
              <a:off x="3657600" y="4081780"/>
              <a:ext cx="533400" cy="3606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20" name="Straight Arrow Connector 119"/>
            <p:cNvCxnSpPr>
              <a:endCxn id="114" idx="1"/>
            </p:cNvCxnSpPr>
            <p:nvPr/>
          </p:nvCxnSpPr>
          <p:spPr bwMode="auto">
            <a:xfrm flipV="1">
              <a:off x="3657600" y="4442460"/>
              <a:ext cx="533400" cy="2235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21" name="Straight Arrow Connector 120"/>
            <p:cNvCxnSpPr>
              <a:endCxn id="114" idx="1"/>
            </p:cNvCxnSpPr>
            <p:nvPr/>
          </p:nvCxnSpPr>
          <p:spPr bwMode="auto">
            <a:xfrm flipV="1">
              <a:off x="3657600" y="4442460"/>
              <a:ext cx="533400" cy="8077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26" name="Straight Arrow Connector 125"/>
            <p:cNvCxnSpPr>
              <a:stCxn id="114" idx="3"/>
              <a:endCxn id="110" idx="2"/>
            </p:cNvCxnSpPr>
            <p:nvPr/>
          </p:nvCxnSpPr>
          <p:spPr bwMode="auto">
            <a:xfrm>
              <a:off x="4800600" y="4442460"/>
              <a:ext cx="533400" cy="2235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27" name="Straight Arrow Connector 126"/>
            <p:cNvCxnSpPr>
              <a:stCxn id="114" idx="3"/>
              <a:endCxn id="108" idx="2"/>
            </p:cNvCxnSpPr>
            <p:nvPr/>
          </p:nvCxnSpPr>
          <p:spPr bwMode="auto">
            <a:xfrm flipV="1">
              <a:off x="4800600" y="3497580"/>
              <a:ext cx="533400" cy="9448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28" name="Straight Arrow Connector 127"/>
            <p:cNvCxnSpPr>
              <a:stCxn id="114" idx="3"/>
              <a:endCxn id="111" idx="2"/>
            </p:cNvCxnSpPr>
            <p:nvPr/>
          </p:nvCxnSpPr>
          <p:spPr bwMode="auto">
            <a:xfrm>
              <a:off x="4800600" y="4442460"/>
              <a:ext cx="533400" cy="8077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32" name="Group 159"/>
          <p:cNvGrpSpPr/>
          <p:nvPr/>
        </p:nvGrpSpPr>
        <p:grpSpPr>
          <a:xfrm>
            <a:off x="5334000" y="1584960"/>
            <a:ext cx="533400" cy="3825240"/>
            <a:chOff x="5334000" y="1584960"/>
            <a:chExt cx="533400" cy="3825240"/>
          </a:xfrm>
        </p:grpSpPr>
        <p:sp>
          <p:nvSpPr>
            <p:cNvPr id="105" name="Oval 104"/>
            <p:cNvSpPr/>
            <p:nvPr/>
          </p:nvSpPr>
          <p:spPr bwMode="auto">
            <a:xfrm>
              <a:off x="5334000" y="15849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06" name="Oval 105"/>
            <p:cNvSpPr/>
            <p:nvPr/>
          </p:nvSpPr>
          <p:spPr bwMode="auto">
            <a:xfrm>
              <a:off x="5334000" y="21691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07" name="Oval 106"/>
            <p:cNvSpPr/>
            <p:nvPr/>
          </p:nvSpPr>
          <p:spPr bwMode="auto">
            <a:xfrm>
              <a:off x="5334000" y="27533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08" name="Oval 107"/>
            <p:cNvSpPr/>
            <p:nvPr/>
          </p:nvSpPr>
          <p:spPr bwMode="auto">
            <a:xfrm>
              <a:off x="5334000" y="33375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09" name="Oval 108"/>
            <p:cNvSpPr/>
            <p:nvPr/>
          </p:nvSpPr>
          <p:spPr bwMode="auto">
            <a:xfrm>
              <a:off x="5334000" y="39217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10" name="Oval 109"/>
            <p:cNvSpPr/>
            <p:nvPr/>
          </p:nvSpPr>
          <p:spPr bwMode="auto">
            <a:xfrm>
              <a:off x="5334000" y="45059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11" name="Oval 110"/>
            <p:cNvSpPr/>
            <p:nvPr/>
          </p:nvSpPr>
          <p:spPr bwMode="auto">
            <a:xfrm>
              <a:off x="5334000" y="50901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grpSp>
      <p:grpSp>
        <p:nvGrpSpPr>
          <p:cNvPr id="34" name="Group 162"/>
          <p:cNvGrpSpPr/>
          <p:nvPr/>
        </p:nvGrpSpPr>
        <p:grpSpPr>
          <a:xfrm>
            <a:off x="5867400" y="1744980"/>
            <a:ext cx="1676400" cy="1168400"/>
            <a:chOff x="5867400" y="1744980"/>
            <a:chExt cx="1676400" cy="1168400"/>
          </a:xfrm>
        </p:grpSpPr>
        <p:sp>
          <p:nvSpPr>
            <p:cNvPr id="136" name="Rounded Rectangle 135"/>
            <p:cNvSpPr/>
            <p:nvPr/>
          </p:nvSpPr>
          <p:spPr bwMode="auto">
            <a:xfrm>
              <a:off x="6400800" y="1813560"/>
              <a:ext cx="609600" cy="381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CPU 1</a:t>
              </a:r>
              <a:endParaRPr kumimoji="0" lang="en-US" sz="1400" b="0" i="0" u="none" strike="noStrike" cap="none" normalizeH="0" baseline="0" dirty="0" smtClean="0">
                <a:ln>
                  <a:noFill/>
                </a:ln>
                <a:solidFill>
                  <a:schemeClr val="tx1"/>
                </a:solidFill>
                <a:effectLst/>
              </a:endParaRPr>
            </a:p>
          </p:txBody>
        </p:sp>
        <p:cxnSp>
          <p:nvCxnSpPr>
            <p:cNvPr id="139" name="Straight Arrow Connector 138"/>
            <p:cNvCxnSpPr>
              <a:endCxn id="136" idx="1"/>
            </p:cNvCxnSpPr>
            <p:nvPr/>
          </p:nvCxnSpPr>
          <p:spPr bwMode="auto">
            <a:xfrm>
              <a:off x="5867400" y="1744980"/>
              <a:ext cx="533400" cy="2590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40" name="Straight Arrow Connector 139"/>
            <p:cNvCxnSpPr>
              <a:endCxn id="136" idx="1"/>
            </p:cNvCxnSpPr>
            <p:nvPr/>
          </p:nvCxnSpPr>
          <p:spPr bwMode="auto">
            <a:xfrm flipV="1">
              <a:off x="5867400" y="2004060"/>
              <a:ext cx="533400" cy="3251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46" name="Straight Arrow Connector 145"/>
            <p:cNvCxnSpPr>
              <a:stCxn id="136" idx="3"/>
              <a:endCxn id="129" idx="2"/>
            </p:cNvCxnSpPr>
            <p:nvPr/>
          </p:nvCxnSpPr>
          <p:spPr bwMode="auto">
            <a:xfrm flipV="1">
              <a:off x="7010400" y="1744980"/>
              <a:ext cx="533400" cy="2590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47" name="Straight Arrow Connector 146"/>
            <p:cNvCxnSpPr>
              <a:stCxn id="136" idx="3"/>
              <a:endCxn id="131" idx="2"/>
            </p:cNvCxnSpPr>
            <p:nvPr/>
          </p:nvCxnSpPr>
          <p:spPr bwMode="auto">
            <a:xfrm>
              <a:off x="7010400" y="2004060"/>
              <a:ext cx="533400" cy="9093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36" name="Group 161"/>
          <p:cNvGrpSpPr/>
          <p:nvPr/>
        </p:nvGrpSpPr>
        <p:grpSpPr>
          <a:xfrm>
            <a:off x="5867400" y="2329180"/>
            <a:ext cx="1676400" cy="1752600"/>
            <a:chOff x="5867400" y="2329180"/>
            <a:chExt cx="1676400" cy="1752600"/>
          </a:xfrm>
        </p:grpSpPr>
        <p:sp>
          <p:nvSpPr>
            <p:cNvPr id="137" name="Rounded Rectangle 136"/>
            <p:cNvSpPr/>
            <p:nvPr/>
          </p:nvSpPr>
          <p:spPr bwMode="auto">
            <a:xfrm>
              <a:off x="6400800" y="3032760"/>
              <a:ext cx="609600" cy="381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CPU 2</a:t>
              </a:r>
              <a:endParaRPr kumimoji="0" lang="en-US" sz="1400" b="0" i="0" u="none" strike="noStrike" cap="none" normalizeH="0" baseline="0" dirty="0" smtClean="0">
                <a:ln>
                  <a:noFill/>
                </a:ln>
                <a:solidFill>
                  <a:schemeClr val="tx1"/>
                </a:solidFill>
                <a:effectLst/>
              </a:endParaRPr>
            </a:p>
          </p:txBody>
        </p:sp>
        <p:cxnSp>
          <p:nvCxnSpPr>
            <p:cNvPr id="141" name="Straight Arrow Connector 140"/>
            <p:cNvCxnSpPr>
              <a:endCxn id="137" idx="1"/>
            </p:cNvCxnSpPr>
            <p:nvPr/>
          </p:nvCxnSpPr>
          <p:spPr bwMode="auto">
            <a:xfrm>
              <a:off x="5867400" y="2913380"/>
              <a:ext cx="533400" cy="3098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42" name="Straight Arrow Connector 141"/>
            <p:cNvCxnSpPr>
              <a:endCxn id="137" idx="1"/>
            </p:cNvCxnSpPr>
            <p:nvPr/>
          </p:nvCxnSpPr>
          <p:spPr bwMode="auto">
            <a:xfrm flipV="1">
              <a:off x="5867400" y="3223260"/>
              <a:ext cx="533400" cy="2743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48" name="Straight Arrow Connector 147"/>
            <p:cNvCxnSpPr>
              <a:stCxn id="137" idx="3"/>
              <a:endCxn id="130" idx="2"/>
            </p:cNvCxnSpPr>
            <p:nvPr/>
          </p:nvCxnSpPr>
          <p:spPr bwMode="auto">
            <a:xfrm flipV="1">
              <a:off x="7010400" y="2329180"/>
              <a:ext cx="533400" cy="8940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49" name="Straight Arrow Connector 148"/>
            <p:cNvCxnSpPr>
              <a:stCxn id="137" idx="3"/>
              <a:endCxn id="133" idx="2"/>
            </p:cNvCxnSpPr>
            <p:nvPr/>
          </p:nvCxnSpPr>
          <p:spPr bwMode="auto">
            <a:xfrm>
              <a:off x="7010400" y="3223260"/>
              <a:ext cx="533400" cy="8585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38" name="Group 160"/>
          <p:cNvGrpSpPr/>
          <p:nvPr/>
        </p:nvGrpSpPr>
        <p:grpSpPr>
          <a:xfrm>
            <a:off x="5867400" y="3497580"/>
            <a:ext cx="1676400" cy="1752600"/>
            <a:chOff x="5867400" y="3497580"/>
            <a:chExt cx="1676400" cy="1752600"/>
          </a:xfrm>
        </p:grpSpPr>
        <p:sp>
          <p:nvSpPr>
            <p:cNvPr id="138" name="Rounded Rectangle 137"/>
            <p:cNvSpPr/>
            <p:nvPr/>
          </p:nvSpPr>
          <p:spPr bwMode="auto">
            <a:xfrm>
              <a:off x="6400800" y="4251960"/>
              <a:ext cx="609600" cy="3810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CPU 3</a:t>
              </a:r>
              <a:endParaRPr kumimoji="0" lang="en-US" sz="1400" b="0" i="0" u="none" strike="noStrike" cap="none" normalizeH="0" baseline="0" dirty="0" smtClean="0">
                <a:ln>
                  <a:noFill/>
                </a:ln>
                <a:solidFill>
                  <a:schemeClr val="tx1"/>
                </a:solidFill>
                <a:effectLst/>
              </a:endParaRPr>
            </a:p>
          </p:txBody>
        </p:sp>
        <p:cxnSp>
          <p:nvCxnSpPr>
            <p:cNvPr id="143" name="Straight Arrow Connector 142"/>
            <p:cNvCxnSpPr>
              <a:endCxn id="138" idx="1"/>
            </p:cNvCxnSpPr>
            <p:nvPr/>
          </p:nvCxnSpPr>
          <p:spPr bwMode="auto">
            <a:xfrm>
              <a:off x="5867400" y="4081780"/>
              <a:ext cx="533400" cy="3606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44" name="Straight Arrow Connector 143"/>
            <p:cNvCxnSpPr>
              <a:endCxn id="138" idx="1"/>
            </p:cNvCxnSpPr>
            <p:nvPr/>
          </p:nvCxnSpPr>
          <p:spPr bwMode="auto">
            <a:xfrm flipV="1">
              <a:off x="5867400" y="4442460"/>
              <a:ext cx="533400" cy="2235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45" name="Straight Arrow Connector 144"/>
            <p:cNvCxnSpPr>
              <a:endCxn id="138" idx="1"/>
            </p:cNvCxnSpPr>
            <p:nvPr/>
          </p:nvCxnSpPr>
          <p:spPr bwMode="auto">
            <a:xfrm flipV="1">
              <a:off x="5867400" y="4442460"/>
              <a:ext cx="533400" cy="8077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50" name="Straight Arrow Connector 149"/>
            <p:cNvCxnSpPr>
              <a:stCxn id="138" idx="3"/>
              <a:endCxn id="134" idx="2"/>
            </p:cNvCxnSpPr>
            <p:nvPr/>
          </p:nvCxnSpPr>
          <p:spPr bwMode="auto">
            <a:xfrm>
              <a:off x="7010400" y="4442460"/>
              <a:ext cx="533400" cy="2235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51" name="Straight Arrow Connector 150"/>
            <p:cNvCxnSpPr>
              <a:stCxn id="138" idx="3"/>
              <a:endCxn id="132" idx="2"/>
            </p:cNvCxnSpPr>
            <p:nvPr/>
          </p:nvCxnSpPr>
          <p:spPr bwMode="auto">
            <a:xfrm flipV="1">
              <a:off x="7010400" y="3497580"/>
              <a:ext cx="533400" cy="94488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52" name="Straight Arrow Connector 151"/>
            <p:cNvCxnSpPr>
              <a:stCxn id="138" idx="3"/>
              <a:endCxn id="135" idx="2"/>
            </p:cNvCxnSpPr>
            <p:nvPr/>
          </p:nvCxnSpPr>
          <p:spPr bwMode="auto">
            <a:xfrm>
              <a:off x="7010400" y="4442460"/>
              <a:ext cx="533400" cy="80772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cxnSp>
        <p:nvCxnSpPr>
          <p:cNvPr id="157" name="Straight Arrow Connector 156"/>
          <p:cNvCxnSpPr/>
          <p:nvPr/>
        </p:nvCxnSpPr>
        <p:spPr bwMode="auto">
          <a:xfrm>
            <a:off x="990600" y="1295400"/>
            <a:ext cx="6934200" cy="1588"/>
          </a:xfrm>
          <a:prstGeom prst="straightConnector1">
            <a:avLst/>
          </a:prstGeom>
          <a:noFill/>
          <a:ln w="38100" cap="flat" cmpd="sng" algn="ctr">
            <a:solidFill>
              <a:schemeClr val="hlink"/>
            </a:solidFill>
            <a:prstDash val="solid"/>
            <a:round/>
            <a:headEnd type="none" w="med" len="med"/>
            <a:tailEnd type="arrow"/>
          </a:ln>
          <a:effectLst/>
        </p:spPr>
      </p:cxnSp>
      <p:sp>
        <p:nvSpPr>
          <p:cNvPr id="158" name="TextBox 157"/>
          <p:cNvSpPr txBox="1"/>
          <p:nvPr/>
        </p:nvSpPr>
        <p:spPr>
          <a:xfrm>
            <a:off x="3733800" y="990600"/>
            <a:ext cx="1079398" cy="369332"/>
          </a:xfrm>
          <a:prstGeom prst="rect">
            <a:avLst/>
          </a:prstGeom>
          <a:noFill/>
        </p:spPr>
        <p:txBody>
          <a:bodyPr wrap="none" rtlCol="0">
            <a:spAutoFit/>
          </a:bodyPr>
          <a:lstStyle/>
          <a:p>
            <a:r>
              <a:rPr lang="en-US" dirty="0" smtClean="0"/>
              <a:t>Iterations</a:t>
            </a:r>
            <a:endParaRPr lang="en-US" dirty="0"/>
          </a:p>
        </p:txBody>
      </p:sp>
      <p:grpSp>
        <p:nvGrpSpPr>
          <p:cNvPr id="39" name="Group 174"/>
          <p:cNvGrpSpPr/>
          <p:nvPr/>
        </p:nvGrpSpPr>
        <p:grpSpPr>
          <a:xfrm>
            <a:off x="2831068" y="1371599"/>
            <a:ext cx="369332" cy="4724400"/>
            <a:chOff x="2831068" y="2133599"/>
            <a:chExt cx="369332" cy="4724400"/>
          </a:xfrm>
        </p:grpSpPr>
        <p:cxnSp>
          <p:nvCxnSpPr>
            <p:cNvPr id="172" name="Straight Connector 171"/>
            <p:cNvCxnSpPr/>
            <p:nvPr/>
          </p:nvCxnSpPr>
          <p:spPr bwMode="auto">
            <a:xfrm rot="5400000">
              <a:off x="795537" y="4462263"/>
              <a:ext cx="4657327"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73" name="TextBox 172"/>
            <p:cNvSpPr txBox="1"/>
            <p:nvPr/>
          </p:nvSpPr>
          <p:spPr>
            <a:xfrm rot="16200000">
              <a:off x="2601197" y="6258797"/>
              <a:ext cx="829073" cy="369332"/>
            </a:xfrm>
            <a:prstGeom prst="rect">
              <a:avLst/>
            </a:prstGeom>
            <a:noFill/>
          </p:spPr>
          <p:txBody>
            <a:bodyPr wrap="none" rtlCol="0">
              <a:spAutoFit/>
            </a:bodyPr>
            <a:lstStyle/>
            <a:p>
              <a:r>
                <a:rPr lang="en-US" dirty="0" smtClean="0"/>
                <a:t>Barrier</a:t>
              </a:r>
              <a:endParaRPr lang="en-US" dirty="0"/>
            </a:p>
          </p:txBody>
        </p:sp>
      </p:grpSp>
      <p:grpSp>
        <p:nvGrpSpPr>
          <p:cNvPr id="41" name="Group 175"/>
          <p:cNvGrpSpPr/>
          <p:nvPr/>
        </p:nvGrpSpPr>
        <p:grpSpPr>
          <a:xfrm>
            <a:off x="5029200" y="1371600"/>
            <a:ext cx="369332" cy="4724400"/>
            <a:chOff x="2831068" y="2133599"/>
            <a:chExt cx="369332" cy="4724400"/>
          </a:xfrm>
        </p:grpSpPr>
        <p:cxnSp>
          <p:nvCxnSpPr>
            <p:cNvPr id="177" name="Straight Connector 176"/>
            <p:cNvCxnSpPr/>
            <p:nvPr/>
          </p:nvCxnSpPr>
          <p:spPr bwMode="auto">
            <a:xfrm rot="5400000">
              <a:off x="795537" y="4462263"/>
              <a:ext cx="4657327"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78" name="TextBox 177"/>
            <p:cNvSpPr txBox="1"/>
            <p:nvPr/>
          </p:nvSpPr>
          <p:spPr>
            <a:xfrm rot="16200000">
              <a:off x="2601197" y="6258797"/>
              <a:ext cx="829073" cy="369332"/>
            </a:xfrm>
            <a:prstGeom prst="rect">
              <a:avLst/>
            </a:prstGeom>
            <a:noFill/>
          </p:spPr>
          <p:txBody>
            <a:bodyPr wrap="none" rtlCol="0">
              <a:spAutoFit/>
            </a:bodyPr>
            <a:lstStyle/>
            <a:p>
              <a:r>
                <a:rPr lang="en-US" dirty="0" smtClean="0"/>
                <a:t>Barrier</a:t>
              </a:r>
              <a:endParaRPr lang="en-US" dirty="0"/>
            </a:p>
          </p:txBody>
        </p:sp>
      </p:grpSp>
      <p:grpSp>
        <p:nvGrpSpPr>
          <p:cNvPr id="43" name="Group 163"/>
          <p:cNvGrpSpPr/>
          <p:nvPr/>
        </p:nvGrpSpPr>
        <p:grpSpPr>
          <a:xfrm>
            <a:off x="7239000" y="1371600"/>
            <a:ext cx="838200" cy="4724400"/>
            <a:chOff x="7239000" y="1371600"/>
            <a:chExt cx="838200" cy="4724400"/>
          </a:xfrm>
        </p:grpSpPr>
        <p:sp>
          <p:nvSpPr>
            <p:cNvPr id="129" name="Oval 128"/>
            <p:cNvSpPr/>
            <p:nvPr/>
          </p:nvSpPr>
          <p:spPr bwMode="auto">
            <a:xfrm>
              <a:off x="7543800" y="15849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30" name="Oval 129"/>
            <p:cNvSpPr/>
            <p:nvPr/>
          </p:nvSpPr>
          <p:spPr bwMode="auto">
            <a:xfrm>
              <a:off x="7543800" y="21691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31" name="Oval 130"/>
            <p:cNvSpPr/>
            <p:nvPr/>
          </p:nvSpPr>
          <p:spPr bwMode="auto">
            <a:xfrm>
              <a:off x="7543800" y="27533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32" name="Oval 131"/>
            <p:cNvSpPr/>
            <p:nvPr/>
          </p:nvSpPr>
          <p:spPr bwMode="auto">
            <a:xfrm>
              <a:off x="7543800" y="33375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33" name="Oval 132"/>
            <p:cNvSpPr/>
            <p:nvPr/>
          </p:nvSpPr>
          <p:spPr bwMode="auto">
            <a:xfrm>
              <a:off x="7543800" y="39217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34" name="Oval 133"/>
            <p:cNvSpPr/>
            <p:nvPr/>
          </p:nvSpPr>
          <p:spPr bwMode="auto">
            <a:xfrm>
              <a:off x="7543800" y="45059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sp>
          <p:nvSpPr>
            <p:cNvPr id="135" name="Oval 134"/>
            <p:cNvSpPr/>
            <p:nvPr/>
          </p:nvSpPr>
          <p:spPr bwMode="auto">
            <a:xfrm>
              <a:off x="7543800" y="5090160"/>
              <a:ext cx="533400" cy="320040"/>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Data</a:t>
              </a:r>
              <a:endParaRPr kumimoji="0" lang="en-US" sz="1400" b="0" i="0" u="none" strike="noStrike" cap="none" normalizeH="0" baseline="0" dirty="0" smtClean="0">
                <a:ln>
                  <a:noFill/>
                </a:ln>
                <a:solidFill>
                  <a:schemeClr val="tx1"/>
                </a:solidFill>
                <a:effectLst/>
              </a:endParaRPr>
            </a:p>
          </p:txBody>
        </p:sp>
        <p:grpSp>
          <p:nvGrpSpPr>
            <p:cNvPr id="45" name="Group 178"/>
            <p:cNvGrpSpPr/>
            <p:nvPr/>
          </p:nvGrpSpPr>
          <p:grpSpPr>
            <a:xfrm>
              <a:off x="7239000" y="1371600"/>
              <a:ext cx="369332" cy="4724400"/>
              <a:chOff x="2831068" y="2133599"/>
              <a:chExt cx="369332" cy="4724400"/>
            </a:xfrm>
          </p:grpSpPr>
          <p:cxnSp>
            <p:nvCxnSpPr>
              <p:cNvPr id="180" name="Straight Connector 179"/>
              <p:cNvCxnSpPr/>
              <p:nvPr/>
            </p:nvCxnSpPr>
            <p:spPr bwMode="auto">
              <a:xfrm rot="5400000">
                <a:off x="795537" y="4462263"/>
                <a:ext cx="4657327"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81" name="TextBox 180"/>
              <p:cNvSpPr txBox="1"/>
              <p:nvPr/>
            </p:nvSpPr>
            <p:spPr>
              <a:xfrm rot="16200000">
                <a:off x="2601197" y="6258797"/>
                <a:ext cx="829073" cy="369332"/>
              </a:xfrm>
              <a:prstGeom prst="rect">
                <a:avLst/>
              </a:prstGeom>
              <a:noFill/>
            </p:spPr>
            <p:txBody>
              <a:bodyPr wrap="none" rtlCol="0">
                <a:spAutoFit/>
              </a:bodyPr>
              <a:lstStyle/>
              <a:p>
                <a:r>
                  <a:rPr lang="en-US" dirty="0" smtClean="0"/>
                  <a:t>Barrier</a:t>
                </a:r>
                <a:endParaRPr lang="en-US" dirty="0"/>
              </a:p>
            </p:txBody>
          </p:sp>
        </p:grpSp>
      </p:grpSp>
      <p:sp>
        <p:nvSpPr>
          <p:cNvPr id="153"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51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54"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155"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Tree>
    <p:custDataLst>
      <p:tags r:id="rId1"/>
    </p:custDataLst>
    <p:extLst>
      <p:ext uri="{BB962C8B-B14F-4D97-AF65-F5344CB8AC3E}">
        <p14:creationId xmlns:p14="http://schemas.microsoft.com/office/powerpoint/2010/main" val="1517309253"/>
      </p:ext>
    </p:extLst>
  </p:cSld>
  <p:clrMapOvr>
    <a:masterClrMapping/>
  </p:clrMapOvr>
  <mc:AlternateContent xmlns:mc="http://schemas.openxmlformats.org/markup-compatibility/2006" xmlns:p14="http://schemas.microsoft.com/office/powerpoint/2010/main">
    <mc:Choice Requires="p14">
      <p:transition spd="slow" p14:dur="2000" advTm="28667"/>
    </mc:Choice>
    <mc:Fallback xmlns="">
      <p:transition spd="slow" advTm="286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2000"/>
                                        <p:tgtEl>
                                          <p:spTgt spid="27"/>
                                        </p:tgtEl>
                                      </p:cBhvr>
                                    </p:animEffect>
                                  </p:childTnLst>
                                </p:cTn>
                              </p:par>
                              <p:par>
                                <p:cTn id="23" presetID="22" presetClass="entr" presetSubtype="8"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3000"/>
                                        <p:tgtEl>
                                          <p:spTgt spid="34"/>
                                        </p:tgtEl>
                                      </p:cBhvr>
                                    </p:animEffect>
                                  </p:childTnLst>
                                </p:cTn>
                              </p:par>
                              <p:par>
                                <p:cTn id="37" presetID="22" presetClass="entr" presetSubtype="8"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par>
                                <p:cTn id="40" presetID="22" presetClass="entr" presetSubtype="8"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Problem with Bulk Synchronous</a:t>
            </a:r>
            <a:endParaRPr lang="en-US" b="1" dirty="0"/>
          </a:p>
        </p:txBody>
      </p:sp>
      <p:sp>
        <p:nvSpPr>
          <p:cNvPr id="3" name="Content Placeholder 2"/>
          <p:cNvSpPr>
            <a:spLocks noGrp="1"/>
          </p:cNvSpPr>
          <p:nvPr>
            <p:ph idx="1"/>
          </p:nvPr>
        </p:nvSpPr>
        <p:spPr>
          <a:xfrm>
            <a:off x="457200" y="990600"/>
            <a:ext cx="8305800" cy="5181599"/>
          </a:xfrm>
        </p:spPr>
        <p:txBody>
          <a:bodyPr>
            <a:normAutofit fontScale="92500" lnSpcReduction="10000"/>
          </a:bodyPr>
          <a:lstStyle/>
          <a:p>
            <a:r>
              <a:rPr lang="en-US" dirty="0" smtClean="0"/>
              <a:t>Example Algorithm: If Red neighbor then turn Red</a:t>
            </a:r>
          </a:p>
          <a:p>
            <a:endParaRPr lang="en-US" dirty="0"/>
          </a:p>
          <a:p>
            <a:endParaRPr lang="en-US" dirty="0" smtClean="0"/>
          </a:p>
          <a:p>
            <a:endParaRPr lang="en-US" dirty="0"/>
          </a:p>
          <a:p>
            <a:endParaRPr lang="en-US" dirty="0" smtClean="0"/>
          </a:p>
          <a:p>
            <a:r>
              <a:rPr lang="en-US" dirty="0" smtClean="0"/>
              <a:t>Bulk Synchronous Computation :</a:t>
            </a:r>
          </a:p>
          <a:p>
            <a:pPr lvl="1"/>
            <a:r>
              <a:rPr lang="en-US" dirty="0" smtClean="0"/>
              <a:t>Evaluate condition on all vertices for every phase</a:t>
            </a:r>
          </a:p>
          <a:p>
            <a:pPr marL="914400" lvl="2" indent="0">
              <a:buNone/>
            </a:pPr>
            <a:r>
              <a:rPr lang="en-US" dirty="0" smtClean="0"/>
              <a:t>4 Phases each with 9 computations </a:t>
            </a:r>
            <a:r>
              <a:rPr lang="en-US" dirty="0" smtClean="0">
                <a:sym typeface="Wingdings"/>
              </a:rPr>
              <a:t> 36 Computations </a:t>
            </a:r>
          </a:p>
          <a:p>
            <a:r>
              <a:rPr lang="en-US" dirty="0" smtClean="0">
                <a:sym typeface="Wingdings"/>
              </a:rPr>
              <a:t>Asynchronous Computation (Wave-front) :</a:t>
            </a:r>
          </a:p>
          <a:p>
            <a:pPr lvl="1"/>
            <a:r>
              <a:rPr lang="en-US" dirty="0" smtClean="0">
                <a:sym typeface="Wingdings"/>
              </a:rPr>
              <a:t>Evaluate condition only when neighbor changes</a:t>
            </a:r>
          </a:p>
          <a:p>
            <a:pPr marL="914400" lvl="2" indent="0">
              <a:buNone/>
            </a:pPr>
            <a:r>
              <a:rPr lang="en-US" dirty="0" smtClean="0">
                <a:sym typeface="Wingdings"/>
              </a:rPr>
              <a:t>4 Phases each with 2 computations  8 Computations</a:t>
            </a:r>
          </a:p>
        </p:txBody>
      </p:sp>
      <p:grpSp>
        <p:nvGrpSpPr>
          <p:cNvPr id="6" name="Group 112"/>
          <p:cNvGrpSpPr/>
          <p:nvPr/>
        </p:nvGrpSpPr>
        <p:grpSpPr>
          <a:xfrm>
            <a:off x="1143000" y="2133600"/>
            <a:ext cx="1143000" cy="1143000"/>
            <a:chOff x="914400" y="2590800"/>
            <a:chExt cx="1143000" cy="1143000"/>
          </a:xfrm>
        </p:grpSpPr>
        <p:cxnSp>
          <p:nvCxnSpPr>
            <p:cNvPr id="27" name="Straight Connector 26"/>
            <p:cNvCxnSpPr>
              <a:stCxn id="4" idx="6"/>
              <a:endCxn id="14" idx="2"/>
            </p:cNvCxnSpPr>
            <p:nvPr/>
          </p:nvCxnSpPr>
          <p:spPr bwMode="auto">
            <a:xfrm>
              <a:off x="1143000" y="2705100"/>
              <a:ext cx="6858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29" name="Straight Connector 28"/>
            <p:cNvCxnSpPr>
              <a:stCxn id="9" idx="6"/>
              <a:endCxn id="15" idx="2"/>
            </p:cNvCxnSpPr>
            <p:nvPr/>
          </p:nvCxnSpPr>
          <p:spPr bwMode="auto">
            <a:xfrm>
              <a:off x="1600200" y="3162300"/>
              <a:ext cx="2286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30" name="Straight Connector 29"/>
            <p:cNvCxnSpPr>
              <a:stCxn id="10" idx="6"/>
              <a:endCxn id="16" idx="2"/>
            </p:cNvCxnSpPr>
            <p:nvPr/>
          </p:nvCxnSpPr>
          <p:spPr bwMode="auto">
            <a:xfrm>
              <a:off x="1143000" y="3619500"/>
              <a:ext cx="6858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33" name="Straight Connector 32"/>
            <p:cNvCxnSpPr>
              <a:stCxn id="16" idx="0"/>
              <a:endCxn id="14" idx="4"/>
            </p:cNvCxnSpPr>
            <p:nvPr/>
          </p:nvCxnSpPr>
          <p:spPr bwMode="auto">
            <a:xfrm flipV="1">
              <a:off x="1943100" y="2819400"/>
              <a:ext cx="0" cy="68580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39" name="Straight Connector 38"/>
            <p:cNvCxnSpPr>
              <a:stCxn id="10" idx="0"/>
              <a:endCxn id="4" idx="4"/>
            </p:cNvCxnSpPr>
            <p:nvPr/>
          </p:nvCxnSpPr>
          <p:spPr bwMode="auto">
            <a:xfrm flipV="1">
              <a:off x="1028700" y="2819400"/>
              <a:ext cx="0" cy="68580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sp>
          <p:nvSpPr>
            <p:cNvPr id="4" name="Oval 3"/>
            <p:cNvSpPr/>
            <p:nvPr/>
          </p:nvSpPr>
          <p:spPr bwMode="auto">
            <a:xfrm>
              <a:off x="914400" y="25908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 name="Oval 4"/>
            <p:cNvSpPr/>
            <p:nvPr/>
          </p:nvSpPr>
          <p:spPr bwMode="auto">
            <a:xfrm>
              <a:off x="914400" y="30480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 name="Oval 7"/>
            <p:cNvSpPr/>
            <p:nvPr/>
          </p:nvSpPr>
          <p:spPr bwMode="auto">
            <a:xfrm>
              <a:off x="1371600" y="25908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 name="Oval 8"/>
            <p:cNvSpPr/>
            <p:nvPr/>
          </p:nvSpPr>
          <p:spPr bwMode="auto">
            <a:xfrm>
              <a:off x="1371600" y="30480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 name="Oval 9"/>
            <p:cNvSpPr/>
            <p:nvPr/>
          </p:nvSpPr>
          <p:spPr bwMode="auto">
            <a:xfrm>
              <a:off x="914400" y="35052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 name="Oval 10"/>
            <p:cNvSpPr/>
            <p:nvPr/>
          </p:nvSpPr>
          <p:spPr bwMode="auto">
            <a:xfrm>
              <a:off x="1371600" y="35052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 name="Oval 13"/>
            <p:cNvSpPr/>
            <p:nvPr/>
          </p:nvSpPr>
          <p:spPr bwMode="auto">
            <a:xfrm>
              <a:off x="1828800" y="25908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 name="Oval 14"/>
            <p:cNvSpPr/>
            <p:nvPr/>
          </p:nvSpPr>
          <p:spPr bwMode="auto">
            <a:xfrm>
              <a:off x="1828800" y="30480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 name="Oval 15"/>
            <p:cNvSpPr/>
            <p:nvPr/>
          </p:nvSpPr>
          <p:spPr bwMode="auto">
            <a:xfrm>
              <a:off x="1828800" y="35052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18" name="TextBox 117"/>
          <p:cNvSpPr txBox="1"/>
          <p:nvPr/>
        </p:nvSpPr>
        <p:spPr>
          <a:xfrm>
            <a:off x="1295400" y="1676400"/>
            <a:ext cx="818553" cy="369332"/>
          </a:xfrm>
          <a:prstGeom prst="rect">
            <a:avLst/>
          </a:prstGeom>
          <a:noFill/>
        </p:spPr>
        <p:txBody>
          <a:bodyPr wrap="none" rtlCol="0">
            <a:spAutoFit/>
          </a:bodyPr>
          <a:lstStyle/>
          <a:p>
            <a:r>
              <a:rPr lang="en-US" dirty="0" smtClean="0"/>
              <a:t>Time 0</a:t>
            </a:r>
            <a:endParaRPr lang="en-US" dirty="0"/>
          </a:p>
        </p:txBody>
      </p:sp>
      <p:grpSp>
        <p:nvGrpSpPr>
          <p:cNvPr id="7" name="Group 122"/>
          <p:cNvGrpSpPr/>
          <p:nvPr/>
        </p:nvGrpSpPr>
        <p:grpSpPr>
          <a:xfrm>
            <a:off x="2667000" y="1688068"/>
            <a:ext cx="1143000" cy="1588532"/>
            <a:chOff x="2667000" y="1688068"/>
            <a:chExt cx="1143000" cy="1588532"/>
          </a:xfrm>
        </p:grpSpPr>
        <p:grpSp>
          <p:nvGrpSpPr>
            <p:cNvPr id="12" name="Group 113"/>
            <p:cNvGrpSpPr/>
            <p:nvPr/>
          </p:nvGrpSpPr>
          <p:grpSpPr>
            <a:xfrm>
              <a:off x="2667000" y="2133600"/>
              <a:ext cx="1143000" cy="1143000"/>
              <a:chOff x="2438400" y="2590800"/>
              <a:chExt cx="1143000" cy="1143000"/>
            </a:xfrm>
          </p:grpSpPr>
          <p:cxnSp>
            <p:nvCxnSpPr>
              <p:cNvPr id="57" name="Straight Connector 56"/>
              <p:cNvCxnSpPr>
                <a:stCxn id="62" idx="6"/>
                <a:endCxn id="68" idx="2"/>
              </p:cNvCxnSpPr>
              <p:nvPr/>
            </p:nvCxnSpPr>
            <p:spPr bwMode="auto">
              <a:xfrm>
                <a:off x="2667000" y="2705100"/>
                <a:ext cx="6858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58" name="Straight Connector 57"/>
              <p:cNvCxnSpPr>
                <a:stCxn id="65" idx="6"/>
                <a:endCxn id="69" idx="2"/>
              </p:cNvCxnSpPr>
              <p:nvPr/>
            </p:nvCxnSpPr>
            <p:spPr bwMode="auto">
              <a:xfrm>
                <a:off x="3124200" y="3162300"/>
                <a:ext cx="2286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59" name="Straight Connector 58"/>
              <p:cNvCxnSpPr>
                <a:stCxn id="66" idx="6"/>
                <a:endCxn id="70" idx="2"/>
              </p:cNvCxnSpPr>
              <p:nvPr/>
            </p:nvCxnSpPr>
            <p:spPr bwMode="auto">
              <a:xfrm>
                <a:off x="2667000" y="3619500"/>
                <a:ext cx="6858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60" name="Straight Connector 59"/>
              <p:cNvCxnSpPr>
                <a:stCxn id="70" idx="0"/>
                <a:endCxn id="68" idx="4"/>
              </p:cNvCxnSpPr>
              <p:nvPr/>
            </p:nvCxnSpPr>
            <p:spPr bwMode="auto">
              <a:xfrm flipV="1">
                <a:off x="3467100" y="2819400"/>
                <a:ext cx="0" cy="68580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61" name="Straight Connector 60"/>
              <p:cNvCxnSpPr>
                <a:stCxn id="66" idx="0"/>
                <a:endCxn id="62" idx="4"/>
              </p:cNvCxnSpPr>
              <p:nvPr/>
            </p:nvCxnSpPr>
            <p:spPr bwMode="auto">
              <a:xfrm flipV="1">
                <a:off x="2552700" y="2819400"/>
                <a:ext cx="0" cy="68580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sp>
            <p:nvSpPr>
              <p:cNvPr id="62" name="Oval 61"/>
              <p:cNvSpPr/>
              <p:nvPr/>
            </p:nvSpPr>
            <p:spPr bwMode="auto">
              <a:xfrm>
                <a:off x="2438400" y="25908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3" name="Oval 62"/>
              <p:cNvSpPr/>
              <p:nvPr/>
            </p:nvSpPr>
            <p:spPr bwMode="auto">
              <a:xfrm>
                <a:off x="2438400" y="3048000"/>
                <a:ext cx="228600" cy="228600"/>
              </a:xfrm>
              <a:prstGeom prst="ellipse">
                <a:avLst/>
              </a:prstGeom>
              <a:solidFill>
                <a:srgbClr val="FF0000"/>
              </a:solidFill>
              <a:ln w="57150" cmpd="sng">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4" name="Oval 63"/>
              <p:cNvSpPr/>
              <p:nvPr/>
            </p:nvSpPr>
            <p:spPr bwMode="auto">
              <a:xfrm>
                <a:off x="2895600" y="2590800"/>
                <a:ext cx="228600" cy="228600"/>
              </a:xfrm>
              <a:prstGeom prst="ellipse">
                <a:avLst/>
              </a:prstGeom>
              <a:solidFill>
                <a:srgbClr val="FF0000"/>
              </a:solidFill>
              <a:ln w="57150" cmpd="sng">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5" name="Oval 64"/>
              <p:cNvSpPr/>
              <p:nvPr/>
            </p:nvSpPr>
            <p:spPr bwMode="auto">
              <a:xfrm>
                <a:off x="2895600" y="30480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6" name="Oval 65"/>
              <p:cNvSpPr/>
              <p:nvPr/>
            </p:nvSpPr>
            <p:spPr bwMode="auto">
              <a:xfrm>
                <a:off x="2438400" y="35052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7" name="Oval 66"/>
              <p:cNvSpPr/>
              <p:nvPr/>
            </p:nvSpPr>
            <p:spPr bwMode="auto">
              <a:xfrm>
                <a:off x="2895600" y="35052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8" name="Oval 67"/>
              <p:cNvSpPr/>
              <p:nvPr/>
            </p:nvSpPr>
            <p:spPr bwMode="auto">
              <a:xfrm>
                <a:off x="3352800" y="25908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9" name="Oval 68"/>
              <p:cNvSpPr/>
              <p:nvPr/>
            </p:nvSpPr>
            <p:spPr bwMode="auto">
              <a:xfrm>
                <a:off x="3352800" y="30480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0" name="Oval 69"/>
              <p:cNvSpPr/>
              <p:nvPr/>
            </p:nvSpPr>
            <p:spPr bwMode="auto">
              <a:xfrm>
                <a:off x="3352800" y="35052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19" name="TextBox 118"/>
            <p:cNvSpPr txBox="1"/>
            <p:nvPr/>
          </p:nvSpPr>
          <p:spPr>
            <a:xfrm>
              <a:off x="2839047" y="1688068"/>
              <a:ext cx="818553" cy="369332"/>
            </a:xfrm>
            <a:prstGeom prst="rect">
              <a:avLst/>
            </a:prstGeom>
            <a:noFill/>
          </p:spPr>
          <p:txBody>
            <a:bodyPr wrap="none" rtlCol="0">
              <a:spAutoFit/>
            </a:bodyPr>
            <a:lstStyle/>
            <a:p>
              <a:r>
                <a:rPr lang="en-US" dirty="0" smtClean="0"/>
                <a:t>Time 1</a:t>
              </a:r>
              <a:endParaRPr lang="en-US" dirty="0"/>
            </a:p>
          </p:txBody>
        </p:sp>
      </p:grpSp>
      <p:grpSp>
        <p:nvGrpSpPr>
          <p:cNvPr id="13" name="Group 123"/>
          <p:cNvGrpSpPr/>
          <p:nvPr/>
        </p:nvGrpSpPr>
        <p:grpSpPr>
          <a:xfrm>
            <a:off x="4191000" y="1676400"/>
            <a:ext cx="1143000" cy="1600200"/>
            <a:chOff x="4191000" y="1676400"/>
            <a:chExt cx="1143000" cy="1600200"/>
          </a:xfrm>
        </p:grpSpPr>
        <p:grpSp>
          <p:nvGrpSpPr>
            <p:cNvPr id="17" name="Group 114"/>
            <p:cNvGrpSpPr/>
            <p:nvPr/>
          </p:nvGrpSpPr>
          <p:grpSpPr>
            <a:xfrm>
              <a:off x="4191000" y="2133600"/>
              <a:ext cx="1143000" cy="1143000"/>
              <a:chOff x="3962400" y="2590800"/>
              <a:chExt cx="1143000" cy="1143000"/>
            </a:xfrm>
          </p:grpSpPr>
          <p:cxnSp>
            <p:nvCxnSpPr>
              <p:cNvPr id="71" name="Straight Connector 70"/>
              <p:cNvCxnSpPr>
                <a:stCxn id="76" idx="6"/>
                <a:endCxn id="82" idx="2"/>
              </p:cNvCxnSpPr>
              <p:nvPr/>
            </p:nvCxnSpPr>
            <p:spPr bwMode="auto">
              <a:xfrm>
                <a:off x="4191000" y="2705100"/>
                <a:ext cx="6858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72" name="Straight Connector 71"/>
              <p:cNvCxnSpPr>
                <a:stCxn id="79" idx="6"/>
                <a:endCxn id="83" idx="2"/>
              </p:cNvCxnSpPr>
              <p:nvPr/>
            </p:nvCxnSpPr>
            <p:spPr bwMode="auto">
              <a:xfrm>
                <a:off x="4648200" y="3162300"/>
                <a:ext cx="2286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73" name="Straight Connector 72"/>
              <p:cNvCxnSpPr>
                <a:stCxn id="80" idx="6"/>
                <a:endCxn id="84" idx="2"/>
              </p:cNvCxnSpPr>
              <p:nvPr/>
            </p:nvCxnSpPr>
            <p:spPr bwMode="auto">
              <a:xfrm>
                <a:off x="4191000" y="3619500"/>
                <a:ext cx="6858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74" name="Straight Connector 73"/>
              <p:cNvCxnSpPr>
                <a:stCxn id="84" idx="0"/>
                <a:endCxn id="82" idx="4"/>
              </p:cNvCxnSpPr>
              <p:nvPr/>
            </p:nvCxnSpPr>
            <p:spPr bwMode="auto">
              <a:xfrm flipV="1">
                <a:off x="4991100" y="2819400"/>
                <a:ext cx="0" cy="68580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75" name="Straight Connector 74"/>
              <p:cNvCxnSpPr>
                <a:stCxn id="80" idx="0"/>
                <a:endCxn id="76" idx="4"/>
              </p:cNvCxnSpPr>
              <p:nvPr/>
            </p:nvCxnSpPr>
            <p:spPr bwMode="auto">
              <a:xfrm flipV="1">
                <a:off x="4076700" y="2819400"/>
                <a:ext cx="0" cy="68580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sp>
            <p:nvSpPr>
              <p:cNvPr id="76" name="Oval 75"/>
              <p:cNvSpPr/>
              <p:nvPr/>
            </p:nvSpPr>
            <p:spPr bwMode="auto">
              <a:xfrm>
                <a:off x="3962400" y="25908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7" name="Oval 76"/>
              <p:cNvSpPr/>
              <p:nvPr/>
            </p:nvSpPr>
            <p:spPr bwMode="auto">
              <a:xfrm>
                <a:off x="3962400" y="30480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8" name="Oval 77"/>
              <p:cNvSpPr/>
              <p:nvPr/>
            </p:nvSpPr>
            <p:spPr bwMode="auto">
              <a:xfrm>
                <a:off x="4419600" y="25908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9" name="Oval 78"/>
              <p:cNvSpPr/>
              <p:nvPr/>
            </p:nvSpPr>
            <p:spPr bwMode="auto">
              <a:xfrm>
                <a:off x="4419600" y="30480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0" name="Oval 79"/>
              <p:cNvSpPr/>
              <p:nvPr/>
            </p:nvSpPr>
            <p:spPr bwMode="auto">
              <a:xfrm>
                <a:off x="3962400" y="3505200"/>
                <a:ext cx="228600" cy="228600"/>
              </a:xfrm>
              <a:prstGeom prst="ellipse">
                <a:avLst/>
              </a:prstGeom>
              <a:solidFill>
                <a:srgbClr val="FF0000"/>
              </a:solidFill>
              <a:ln w="57150" cmpd="sng">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1" name="Oval 80"/>
              <p:cNvSpPr/>
              <p:nvPr/>
            </p:nvSpPr>
            <p:spPr bwMode="auto">
              <a:xfrm>
                <a:off x="4419600" y="35052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2" name="Oval 81"/>
              <p:cNvSpPr/>
              <p:nvPr/>
            </p:nvSpPr>
            <p:spPr bwMode="auto">
              <a:xfrm>
                <a:off x="4876800" y="2590800"/>
                <a:ext cx="228600" cy="228600"/>
              </a:xfrm>
              <a:prstGeom prst="ellipse">
                <a:avLst/>
              </a:prstGeom>
              <a:solidFill>
                <a:srgbClr val="FF0000"/>
              </a:solidFill>
              <a:ln w="57150" cmpd="sng">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3" name="Oval 82"/>
              <p:cNvSpPr/>
              <p:nvPr/>
            </p:nvSpPr>
            <p:spPr bwMode="auto">
              <a:xfrm>
                <a:off x="4876800" y="30480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4" name="Oval 83"/>
              <p:cNvSpPr/>
              <p:nvPr/>
            </p:nvSpPr>
            <p:spPr bwMode="auto">
              <a:xfrm>
                <a:off x="4876800" y="35052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20" name="TextBox 119"/>
            <p:cNvSpPr txBox="1"/>
            <p:nvPr/>
          </p:nvSpPr>
          <p:spPr>
            <a:xfrm>
              <a:off x="4363047" y="1676400"/>
              <a:ext cx="818553" cy="369332"/>
            </a:xfrm>
            <a:prstGeom prst="rect">
              <a:avLst/>
            </a:prstGeom>
            <a:noFill/>
          </p:spPr>
          <p:txBody>
            <a:bodyPr wrap="none" rtlCol="0">
              <a:spAutoFit/>
            </a:bodyPr>
            <a:lstStyle/>
            <a:p>
              <a:r>
                <a:rPr lang="en-US" dirty="0" smtClean="0"/>
                <a:t>Time 2</a:t>
              </a:r>
              <a:endParaRPr lang="en-US" dirty="0"/>
            </a:p>
          </p:txBody>
        </p:sp>
      </p:grpSp>
      <p:grpSp>
        <p:nvGrpSpPr>
          <p:cNvPr id="18" name="Group 124"/>
          <p:cNvGrpSpPr/>
          <p:nvPr/>
        </p:nvGrpSpPr>
        <p:grpSpPr>
          <a:xfrm>
            <a:off x="5638800" y="1676400"/>
            <a:ext cx="1143000" cy="1600200"/>
            <a:chOff x="5638800" y="1676400"/>
            <a:chExt cx="1143000" cy="1600200"/>
          </a:xfrm>
        </p:grpSpPr>
        <p:grpSp>
          <p:nvGrpSpPr>
            <p:cNvPr id="19" name="Group 115"/>
            <p:cNvGrpSpPr/>
            <p:nvPr/>
          </p:nvGrpSpPr>
          <p:grpSpPr>
            <a:xfrm>
              <a:off x="5638800" y="2133600"/>
              <a:ext cx="1143000" cy="1143000"/>
              <a:chOff x="5410200" y="2590800"/>
              <a:chExt cx="1143000" cy="1143000"/>
            </a:xfrm>
          </p:grpSpPr>
          <p:cxnSp>
            <p:nvCxnSpPr>
              <p:cNvPr id="85" name="Straight Connector 84"/>
              <p:cNvCxnSpPr>
                <a:stCxn id="90" idx="6"/>
                <a:endCxn id="96" idx="2"/>
              </p:cNvCxnSpPr>
              <p:nvPr/>
            </p:nvCxnSpPr>
            <p:spPr bwMode="auto">
              <a:xfrm>
                <a:off x="5638800" y="2705100"/>
                <a:ext cx="6858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86" name="Straight Connector 85"/>
              <p:cNvCxnSpPr>
                <a:stCxn id="93" idx="6"/>
                <a:endCxn id="97" idx="2"/>
              </p:cNvCxnSpPr>
              <p:nvPr/>
            </p:nvCxnSpPr>
            <p:spPr bwMode="auto">
              <a:xfrm>
                <a:off x="6096000" y="3162300"/>
                <a:ext cx="2286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87" name="Straight Connector 86"/>
              <p:cNvCxnSpPr>
                <a:stCxn id="94" idx="6"/>
                <a:endCxn id="98" idx="2"/>
              </p:cNvCxnSpPr>
              <p:nvPr/>
            </p:nvCxnSpPr>
            <p:spPr bwMode="auto">
              <a:xfrm>
                <a:off x="5638800" y="3619500"/>
                <a:ext cx="6858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88" name="Straight Connector 87"/>
              <p:cNvCxnSpPr>
                <a:stCxn id="98" idx="0"/>
                <a:endCxn id="96" idx="4"/>
              </p:cNvCxnSpPr>
              <p:nvPr/>
            </p:nvCxnSpPr>
            <p:spPr bwMode="auto">
              <a:xfrm flipV="1">
                <a:off x="6438900" y="2819400"/>
                <a:ext cx="0" cy="68580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89" name="Straight Connector 88"/>
              <p:cNvCxnSpPr>
                <a:stCxn id="94" idx="0"/>
                <a:endCxn id="90" idx="4"/>
              </p:cNvCxnSpPr>
              <p:nvPr/>
            </p:nvCxnSpPr>
            <p:spPr bwMode="auto">
              <a:xfrm flipV="1">
                <a:off x="5524500" y="2819400"/>
                <a:ext cx="0" cy="68580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sp>
            <p:nvSpPr>
              <p:cNvPr id="90" name="Oval 89"/>
              <p:cNvSpPr/>
              <p:nvPr/>
            </p:nvSpPr>
            <p:spPr bwMode="auto">
              <a:xfrm>
                <a:off x="5410200" y="25908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1" name="Oval 90"/>
              <p:cNvSpPr/>
              <p:nvPr/>
            </p:nvSpPr>
            <p:spPr bwMode="auto">
              <a:xfrm>
                <a:off x="5410200" y="30480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2" name="Oval 91"/>
              <p:cNvSpPr/>
              <p:nvPr/>
            </p:nvSpPr>
            <p:spPr bwMode="auto">
              <a:xfrm>
                <a:off x="5867400" y="25908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3" name="Oval 92"/>
              <p:cNvSpPr/>
              <p:nvPr/>
            </p:nvSpPr>
            <p:spPr bwMode="auto">
              <a:xfrm>
                <a:off x="5867400" y="30480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4" name="Oval 93"/>
              <p:cNvSpPr/>
              <p:nvPr/>
            </p:nvSpPr>
            <p:spPr bwMode="auto">
              <a:xfrm>
                <a:off x="5410200" y="35052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5" name="Oval 94"/>
              <p:cNvSpPr/>
              <p:nvPr/>
            </p:nvSpPr>
            <p:spPr bwMode="auto">
              <a:xfrm>
                <a:off x="5867400" y="3505200"/>
                <a:ext cx="228600" cy="228600"/>
              </a:xfrm>
              <a:prstGeom prst="ellipse">
                <a:avLst/>
              </a:prstGeom>
              <a:solidFill>
                <a:srgbClr val="FF0000"/>
              </a:solidFill>
              <a:ln w="57150" cmpd="sng">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6" name="Oval 95"/>
              <p:cNvSpPr/>
              <p:nvPr/>
            </p:nvSpPr>
            <p:spPr bwMode="auto">
              <a:xfrm>
                <a:off x="6324600" y="25908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7" name="Oval 96"/>
              <p:cNvSpPr/>
              <p:nvPr/>
            </p:nvSpPr>
            <p:spPr bwMode="auto">
              <a:xfrm>
                <a:off x="6324600" y="3048000"/>
                <a:ext cx="228600" cy="228600"/>
              </a:xfrm>
              <a:prstGeom prst="ellipse">
                <a:avLst/>
              </a:prstGeom>
              <a:solidFill>
                <a:srgbClr val="FF0000"/>
              </a:solidFill>
              <a:ln w="57150" cmpd="sng">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8" name="Oval 97"/>
              <p:cNvSpPr/>
              <p:nvPr/>
            </p:nvSpPr>
            <p:spPr bwMode="auto">
              <a:xfrm>
                <a:off x="6324600" y="3505200"/>
                <a:ext cx="228600" cy="228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21" name="TextBox 120"/>
            <p:cNvSpPr txBox="1"/>
            <p:nvPr/>
          </p:nvSpPr>
          <p:spPr>
            <a:xfrm>
              <a:off x="5810847" y="1676400"/>
              <a:ext cx="818553" cy="369332"/>
            </a:xfrm>
            <a:prstGeom prst="rect">
              <a:avLst/>
            </a:prstGeom>
            <a:noFill/>
          </p:spPr>
          <p:txBody>
            <a:bodyPr wrap="none" rtlCol="0">
              <a:spAutoFit/>
            </a:bodyPr>
            <a:lstStyle/>
            <a:p>
              <a:r>
                <a:rPr lang="en-US" dirty="0" smtClean="0"/>
                <a:t>Time 3</a:t>
              </a:r>
              <a:endParaRPr lang="en-US" dirty="0"/>
            </a:p>
          </p:txBody>
        </p:sp>
      </p:grpSp>
      <p:grpSp>
        <p:nvGrpSpPr>
          <p:cNvPr id="20" name="Group 125"/>
          <p:cNvGrpSpPr/>
          <p:nvPr/>
        </p:nvGrpSpPr>
        <p:grpSpPr>
          <a:xfrm>
            <a:off x="7086600" y="1676400"/>
            <a:ext cx="1143000" cy="1600200"/>
            <a:chOff x="7086600" y="1676400"/>
            <a:chExt cx="1143000" cy="1600200"/>
          </a:xfrm>
        </p:grpSpPr>
        <p:grpSp>
          <p:nvGrpSpPr>
            <p:cNvPr id="21" name="Group 116"/>
            <p:cNvGrpSpPr/>
            <p:nvPr/>
          </p:nvGrpSpPr>
          <p:grpSpPr>
            <a:xfrm>
              <a:off x="7086600" y="2133600"/>
              <a:ext cx="1143000" cy="1143000"/>
              <a:chOff x="6858000" y="2590800"/>
              <a:chExt cx="1143000" cy="1143000"/>
            </a:xfrm>
          </p:grpSpPr>
          <p:cxnSp>
            <p:nvCxnSpPr>
              <p:cNvPr id="99" name="Straight Connector 98"/>
              <p:cNvCxnSpPr>
                <a:stCxn id="104" idx="6"/>
                <a:endCxn id="110" idx="2"/>
              </p:cNvCxnSpPr>
              <p:nvPr/>
            </p:nvCxnSpPr>
            <p:spPr bwMode="auto">
              <a:xfrm>
                <a:off x="7086600" y="2705100"/>
                <a:ext cx="6858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00" name="Straight Connector 99"/>
              <p:cNvCxnSpPr>
                <a:stCxn id="107" idx="6"/>
                <a:endCxn id="111" idx="2"/>
              </p:cNvCxnSpPr>
              <p:nvPr/>
            </p:nvCxnSpPr>
            <p:spPr bwMode="auto">
              <a:xfrm>
                <a:off x="7543800" y="3162300"/>
                <a:ext cx="2286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01" name="Straight Connector 100"/>
              <p:cNvCxnSpPr>
                <a:stCxn id="108" idx="6"/>
                <a:endCxn id="112" idx="2"/>
              </p:cNvCxnSpPr>
              <p:nvPr/>
            </p:nvCxnSpPr>
            <p:spPr bwMode="auto">
              <a:xfrm>
                <a:off x="7086600" y="3619500"/>
                <a:ext cx="685800"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02" name="Straight Connector 101"/>
              <p:cNvCxnSpPr>
                <a:stCxn id="112" idx="0"/>
                <a:endCxn id="110" idx="4"/>
              </p:cNvCxnSpPr>
              <p:nvPr/>
            </p:nvCxnSpPr>
            <p:spPr bwMode="auto">
              <a:xfrm flipV="1">
                <a:off x="7886700" y="2819400"/>
                <a:ext cx="0" cy="68580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03" name="Straight Connector 102"/>
              <p:cNvCxnSpPr>
                <a:stCxn id="108" idx="0"/>
                <a:endCxn id="104" idx="4"/>
              </p:cNvCxnSpPr>
              <p:nvPr/>
            </p:nvCxnSpPr>
            <p:spPr bwMode="auto">
              <a:xfrm flipV="1">
                <a:off x="6972300" y="2819400"/>
                <a:ext cx="0" cy="68580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sp>
            <p:nvSpPr>
              <p:cNvPr id="104" name="Oval 103"/>
              <p:cNvSpPr/>
              <p:nvPr/>
            </p:nvSpPr>
            <p:spPr bwMode="auto">
              <a:xfrm>
                <a:off x="6858000" y="25908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5" name="Oval 104"/>
              <p:cNvSpPr/>
              <p:nvPr/>
            </p:nvSpPr>
            <p:spPr bwMode="auto">
              <a:xfrm>
                <a:off x="6858000" y="30480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6" name="Oval 105"/>
              <p:cNvSpPr/>
              <p:nvPr/>
            </p:nvSpPr>
            <p:spPr bwMode="auto">
              <a:xfrm>
                <a:off x="7315200" y="25908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7" name="Oval 106"/>
              <p:cNvSpPr/>
              <p:nvPr/>
            </p:nvSpPr>
            <p:spPr bwMode="auto">
              <a:xfrm>
                <a:off x="7315200" y="3048000"/>
                <a:ext cx="228600" cy="228600"/>
              </a:xfrm>
              <a:prstGeom prst="ellipse">
                <a:avLst/>
              </a:prstGeom>
              <a:solidFill>
                <a:srgbClr val="FF0000"/>
              </a:solidFill>
              <a:ln w="57150" cmpd="sng">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8" name="Oval 107"/>
              <p:cNvSpPr/>
              <p:nvPr/>
            </p:nvSpPr>
            <p:spPr bwMode="auto">
              <a:xfrm>
                <a:off x="6858000" y="35052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9" name="Oval 108"/>
              <p:cNvSpPr/>
              <p:nvPr/>
            </p:nvSpPr>
            <p:spPr bwMode="auto">
              <a:xfrm>
                <a:off x="7315200" y="35052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0" name="Oval 109"/>
              <p:cNvSpPr/>
              <p:nvPr/>
            </p:nvSpPr>
            <p:spPr bwMode="auto">
              <a:xfrm>
                <a:off x="7772400" y="25908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1" name="Oval 110"/>
              <p:cNvSpPr/>
              <p:nvPr/>
            </p:nvSpPr>
            <p:spPr bwMode="auto">
              <a:xfrm>
                <a:off x="7772400" y="3048000"/>
                <a:ext cx="228600" cy="228600"/>
              </a:xfrm>
              <a:prstGeom prst="ellipse">
                <a:avLst/>
              </a:prstGeom>
              <a:solidFill>
                <a:srgbClr val="FF0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2" name="Oval 111"/>
              <p:cNvSpPr/>
              <p:nvPr/>
            </p:nvSpPr>
            <p:spPr bwMode="auto">
              <a:xfrm>
                <a:off x="7772400" y="3505200"/>
                <a:ext cx="228600" cy="228600"/>
              </a:xfrm>
              <a:prstGeom prst="ellipse">
                <a:avLst/>
              </a:prstGeom>
              <a:solidFill>
                <a:srgbClr val="FF0000"/>
              </a:solidFill>
              <a:ln w="57150" cmpd="sng">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22" name="TextBox 121"/>
            <p:cNvSpPr txBox="1"/>
            <p:nvPr/>
          </p:nvSpPr>
          <p:spPr>
            <a:xfrm>
              <a:off x="7239000" y="1676400"/>
              <a:ext cx="818553" cy="369332"/>
            </a:xfrm>
            <a:prstGeom prst="rect">
              <a:avLst/>
            </a:prstGeom>
            <a:noFill/>
          </p:spPr>
          <p:txBody>
            <a:bodyPr wrap="none" rtlCol="0">
              <a:spAutoFit/>
            </a:bodyPr>
            <a:lstStyle/>
            <a:p>
              <a:r>
                <a:rPr lang="en-US" dirty="0" smtClean="0"/>
                <a:t>Time 4</a:t>
              </a:r>
              <a:endParaRPr lang="en-US" dirty="0"/>
            </a:p>
          </p:txBody>
        </p:sp>
      </p:grpSp>
      <p:sp>
        <p:nvSpPr>
          <p:cNvPr id="113"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52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599557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7</a:t>
            </a:fld>
            <a:endParaRPr lang="en-US" altLang="en-US" sz="1800"/>
          </a:p>
        </p:txBody>
      </p:sp>
      <p:sp>
        <p:nvSpPr>
          <p:cNvPr id="49" name="Title 1"/>
          <p:cNvSpPr>
            <a:spLocks noGrp="1"/>
          </p:cNvSpPr>
          <p:nvPr>
            <p:ph type="title"/>
          </p:nvPr>
        </p:nvSpPr>
        <p:spPr>
          <a:xfrm>
            <a:off x="304800" y="304800"/>
            <a:ext cx="6400800" cy="685800"/>
          </a:xfrm>
        </p:spPr>
        <p:txBody>
          <a:bodyPr>
            <a:noAutofit/>
          </a:bodyPr>
          <a:lstStyle/>
          <a:p>
            <a:pPr algn="l"/>
            <a:r>
              <a:rPr lang="en-US" sz="4800" b="1" dirty="0" smtClean="0"/>
              <a:t>Tutorial Outline</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457200" y="1600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Examples of Graph Computations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Offline Graph Analytics (Page Rank Computation)</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Online Graph Querying (Reachability Query)</a:t>
            </a: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28541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Systems for Offline Graph Analytics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MapReduce, PEGASUS, </a:t>
            </a:r>
            <a:r>
              <a:rPr lang="en-US" sz="2000" dirty="0" err="1" smtClean="0">
                <a:solidFill>
                  <a:schemeClr val="tx1"/>
                </a:solidFill>
                <a:latin typeface="Calibri" panose="020F0502020204030204" pitchFamily="34" charset="0"/>
                <a:cs typeface="Calibri" panose="020F0502020204030204" pitchFamily="34" charset="0"/>
              </a:rPr>
              <a:t>Pregel</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GraphLab</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GraphChi</a:t>
            </a:r>
            <a:r>
              <a:rPr lang="en-US" sz="2000" dirty="0" smtClean="0">
                <a:solidFill>
                  <a:schemeClr val="tx1"/>
                </a:solidFill>
                <a:latin typeface="Calibri" panose="020F0502020204030204" pitchFamily="34" charset="0"/>
                <a:cs typeface="Calibri" panose="020F0502020204030204" pitchFamily="34" charset="0"/>
              </a:rPr>
              <a:t> </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457200" y="40733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Systems for Online Graph Querying</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Trinity, Horton, GSPARQL, </a:t>
            </a:r>
            <a:r>
              <a:rPr lang="en-US" sz="2000" dirty="0" err="1" smtClean="0">
                <a:latin typeface="Calibri" panose="020F0502020204030204" pitchFamily="34" charset="0"/>
                <a:cs typeface="Calibri" panose="020F0502020204030204" pitchFamily="34" charset="0"/>
              </a:rPr>
              <a:t>NScale</a:t>
            </a:r>
            <a:endParaRPr lang="en-US" sz="20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457200" y="49877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Graph Partitioning and Workload Balancing</a:t>
            </a:r>
          </a:p>
          <a:p>
            <a:pPr marL="854075" lvl="1" indent="-396875" algn="just" defTabSz="914363">
              <a:lnSpc>
                <a:spcPct val="90000"/>
              </a:lnSpc>
              <a:spcBef>
                <a:spcPct val="20000"/>
              </a:spcBef>
              <a:buFont typeface="Wingdings" pitchFamily="2" charset="2"/>
              <a:buChar char="q"/>
              <a:defRPr/>
            </a:pPr>
            <a:r>
              <a:rPr lang="en-US" sz="2000" dirty="0" err="1" smtClean="0">
                <a:solidFill>
                  <a:schemeClr val="tx1"/>
                </a:solidFill>
                <a:latin typeface="Calibri" panose="020F0502020204030204" pitchFamily="34" charset="0"/>
                <a:cs typeface="Calibri" panose="020F0502020204030204" pitchFamily="34" charset="0"/>
              </a:rPr>
              <a:t>PowerGraph</a:t>
            </a:r>
            <a:r>
              <a:rPr lang="en-US" sz="2000" dirty="0" smtClean="0">
                <a:solidFill>
                  <a:schemeClr val="tx1"/>
                </a:solidFill>
                <a:latin typeface="Calibri" panose="020F0502020204030204" pitchFamily="34" charset="0"/>
                <a:cs typeface="Calibri" panose="020F0502020204030204" pitchFamily="34" charset="0"/>
              </a:rPr>
              <a:t>, SEDGE, MIZAN</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457200" y="60545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Open Problems</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a:solidFill>
                  <a:srgbClr val="000000"/>
                </a:solidFill>
                <a:latin typeface="Trebuchet MS"/>
              </a:rPr>
              <a:t>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7" name="Straight Connector 176"/>
          <p:cNvCxnSpPr>
            <a:stCxn id="108" idx="4"/>
            <a:endCxn id="154" idx="0"/>
          </p:cNvCxnSpPr>
          <p:nvPr/>
        </p:nvCxnSpPr>
        <p:spPr bwMode="auto">
          <a:xfrm rot="5400000">
            <a:off x="-38100" y="3771900"/>
            <a:ext cx="3429000" cy="0"/>
          </a:xfrm>
          <a:prstGeom prst="line">
            <a:avLst/>
          </a:prstGeom>
          <a:noFill/>
          <a:ln w="38100" cap="flat" cmpd="sng" algn="ctr">
            <a:solidFill>
              <a:schemeClr val="tx1"/>
            </a:solidFill>
            <a:prstDash val="solid"/>
            <a:round/>
            <a:headEnd type="none" w="med" len="med"/>
            <a:tailEnd type="none" w="med" len="med"/>
          </a:ln>
          <a:effectLst/>
        </p:spPr>
      </p:cxnSp>
      <p:cxnSp>
        <p:nvCxnSpPr>
          <p:cNvPr id="179" name="Straight Connector 178"/>
          <p:cNvCxnSpPr>
            <a:stCxn id="118" idx="4"/>
            <a:endCxn id="156" idx="0"/>
          </p:cNvCxnSpPr>
          <p:nvPr/>
        </p:nvCxnSpPr>
        <p:spPr bwMode="auto">
          <a:xfrm rot="5400000">
            <a:off x="1409700" y="3771900"/>
            <a:ext cx="3429000" cy="0"/>
          </a:xfrm>
          <a:prstGeom prst="line">
            <a:avLst/>
          </a:prstGeom>
          <a:noFill/>
          <a:ln w="38100" cap="flat" cmpd="sng" algn="ctr">
            <a:solidFill>
              <a:schemeClr val="tx1"/>
            </a:solidFill>
            <a:prstDash val="solid"/>
            <a:round/>
            <a:headEnd type="none" w="med" len="med"/>
            <a:tailEnd type="none" w="med" len="med"/>
          </a:ln>
          <a:effectLst/>
        </p:spPr>
      </p:cxnSp>
      <p:cxnSp>
        <p:nvCxnSpPr>
          <p:cNvPr id="181" name="Straight Connector 180"/>
          <p:cNvCxnSpPr>
            <a:stCxn id="120" idx="4"/>
            <a:endCxn id="158" idx="0"/>
          </p:cNvCxnSpPr>
          <p:nvPr/>
        </p:nvCxnSpPr>
        <p:spPr bwMode="auto">
          <a:xfrm rot="5400000">
            <a:off x="2857500" y="3771900"/>
            <a:ext cx="3429000" cy="0"/>
          </a:xfrm>
          <a:prstGeom prst="line">
            <a:avLst/>
          </a:prstGeom>
          <a:noFill/>
          <a:ln w="38100" cap="flat" cmpd="sng" algn="ctr">
            <a:solidFill>
              <a:schemeClr val="tx1"/>
            </a:solidFill>
            <a:prstDash val="solid"/>
            <a:round/>
            <a:headEnd type="none" w="med" len="med"/>
            <a:tailEnd type="none" w="med" len="med"/>
          </a:ln>
          <a:effectLst/>
        </p:spPr>
      </p:cxnSp>
      <p:cxnSp>
        <p:nvCxnSpPr>
          <p:cNvPr id="183" name="Straight Connector 182"/>
          <p:cNvCxnSpPr>
            <a:stCxn id="122" idx="4"/>
            <a:endCxn id="160" idx="0"/>
          </p:cNvCxnSpPr>
          <p:nvPr/>
        </p:nvCxnSpPr>
        <p:spPr bwMode="auto">
          <a:xfrm rot="5400000">
            <a:off x="4305300" y="3771900"/>
            <a:ext cx="3429000" cy="0"/>
          </a:xfrm>
          <a:prstGeom prst="line">
            <a:avLst/>
          </a:prstGeom>
          <a:noFill/>
          <a:ln w="38100" cap="flat" cmpd="sng" algn="ctr">
            <a:solidFill>
              <a:schemeClr val="tx1"/>
            </a:solidFill>
            <a:prstDash val="solid"/>
            <a:round/>
            <a:headEnd type="none" w="med" len="med"/>
            <a:tailEnd type="none" w="med" len="med"/>
          </a:ln>
          <a:effectLst/>
        </p:spPr>
      </p:cxnSp>
      <p:cxnSp>
        <p:nvCxnSpPr>
          <p:cNvPr id="185" name="Straight Connector 184"/>
          <p:cNvCxnSpPr>
            <a:stCxn id="124" idx="4"/>
            <a:endCxn id="162" idx="0"/>
          </p:cNvCxnSpPr>
          <p:nvPr/>
        </p:nvCxnSpPr>
        <p:spPr bwMode="auto">
          <a:xfrm rot="5400000">
            <a:off x="5753100" y="3771900"/>
            <a:ext cx="3429000" cy="0"/>
          </a:xfrm>
          <a:prstGeom prst="line">
            <a:avLst/>
          </a:prstGeom>
          <a:noFill/>
          <a:ln w="38100" cap="flat" cmpd="sng" algn="ctr">
            <a:solidFill>
              <a:schemeClr val="tx1"/>
            </a:solidFill>
            <a:prstDash val="solid"/>
            <a:round/>
            <a:headEnd type="none" w="med" len="med"/>
            <a:tailEnd type="none" w="med" len="med"/>
          </a:ln>
          <a:effectLst/>
        </p:spPr>
      </p:cxnSp>
      <p:cxnSp>
        <p:nvCxnSpPr>
          <p:cNvPr id="169" name="Straight Connector 168"/>
          <p:cNvCxnSpPr>
            <a:stCxn id="108" idx="6"/>
            <a:endCxn id="124" idx="2"/>
          </p:cNvCxnSpPr>
          <p:nvPr/>
        </p:nvCxnSpPr>
        <p:spPr bwMode="auto">
          <a:xfrm>
            <a:off x="1905000" y="1828800"/>
            <a:ext cx="5334000" cy="0"/>
          </a:xfrm>
          <a:prstGeom prst="line">
            <a:avLst/>
          </a:prstGeom>
          <a:noFill/>
          <a:ln w="38100" cap="flat" cmpd="sng" algn="ctr">
            <a:solidFill>
              <a:schemeClr val="tx1"/>
            </a:solidFill>
            <a:prstDash val="solid"/>
            <a:round/>
            <a:headEnd type="none" w="med" len="med"/>
            <a:tailEnd type="none" w="med" len="med"/>
          </a:ln>
          <a:effectLst/>
        </p:spPr>
      </p:cxnSp>
      <p:cxnSp>
        <p:nvCxnSpPr>
          <p:cNvPr id="171" name="Straight Connector 170"/>
          <p:cNvCxnSpPr>
            <a:stCxn id="125" idx="6"/>
            <a:endCxn id="133" idx="2"/>
          </p:cNvCxnSpPr>
          <p:nvPr/>
        </p:nvCxnSpPr>
        <p:spPr bwMode="auto">
          <a:xfrm>
            <a:off x="1905000" y="3124200"/>
            <a:ext cx="5334000" cy="0"/>
          </a:xfrm>
          <a:prstGeom prst="line">
            <a:avLst/>
          </a:prstGeom>
          <a:noFill/>
          <a:ln w="38100" cap="flat" cmpd="sng" algn="ctr">
            <a:solidFill>
              <a:schemeClr val="tx1"/>
            </a:solidFill>
            <a:prstDash val="solid"/>
            <a:round/>
            <a:headEnd type="none" w="med" len="med"/>
            <a:tailEnd type="none" w="med" len="med"/>
          </a:ln>
          <a:effectLst/>
        </p:spPr>
      </p:cxnSp>
      <p:cxnSp>
        <p:nvCxnSpPr>
          <p:cNvPr id="173" name="Straight Connector 172"/>
          <p:cNvCxnSpPr>
            <a:stCxn id="140" idx="6"/>
            <a:endCxn id="148" idx="2"/>
          </p:cNvCxnSpPr>
          <p:nvPr/>
        </p:nvCxnSpPr>
        <p:spPr bwMode="auto">
          <a:xfrm>
            <a:off x="1905000" y="4419600"/>
            <a:ext cx="5334000" cy="0"/>
          </a:xfrm>
          <a:prstGeom prst="line">
            <a:avLst/>
          </a:prstGeom>
          <a:noFill/>
          <a:ln w="38100" cap="flat" cmpd="sng" algn="ctr">
            <a:solidFill>
              <a:schemeClr val="tx1"/>
            </a:solidFill>
            <a:prstDash val="solid"/>
            <a:round/>
            <a:headEnd type="none" w="med" len="med"/>
            <a:tailEnd type="none" w="med" len="med"/>
          </a:ln>
          <a:effectLst/>
        </p:spPr>
      </p:cxnSp>
      <p:cxnSp>
        <p:nvCxnSpPr>
          <p:cNvPr id="175" name="Straight Connector 174"/>
          <p:cNvCxnSpPr>
            <a:stCxn id="154" idx="6"/>
            <a:endCxn id="162" idx="2"/>
          </p:cNvCxnSpPr>
          <p:nvPr/>
        </p:nvCxnSpPr>
        <p:spPr bwMode="auto">
          <a:xfrm>
            <a:off x="1905000" y="5715000"/>
            <a:ext cx="5334000" cy="0"/>
          </a:xfrm>
          <a:prstGeom prst="line">
            <a:avLst/>
          </a:prstGeom>
          <a:noFill/>
          <a:ln w="38100" cap="flat" cmpd="sng" algn="ctr">
            <a:solidFill>
              <a:schemeClr val="tx1"/>
            </a:solidFill>
            <a:prstDash val="solid"/>
            <a:round/>
            <a:headEnd type="none" w="med" len="med"/>
            <a:tailEnd type="none" w="med" len="med"/>
          </a:ln>
          <a:effectLst/>
        </p:spPr>
      </p:cxnSp>
      <p:sp>
        <p:nvSpPr>
          <p:cNvPr id="2" name="Title 1"/>
          <p:cNvSpPr>
            <a:spLocks noGrp="1"/>
          </p:cNvSpPr>
          <p:nvPr>
            <p:ph type="title"/>
          </p:nvPr>
        </p:nvSpPr>
        <p:spPr>
          <a:xfrm>
            <a:off x="0" y="0"/>
            <a:ext cx="7391400" cy="1143000"/>
          </a:xfrm>
        </p:spPr>
        <p:txBody>
          <a:bodyPr/>
          <a:lstStyle/>
          <a:p>
            <a:r>
              <a:rPr lang="en-US" sz="3600" b="1" dirty="0" smtClean="0"/>
              <a:t>Sequential Computational Structure</a:t>
            </a:r>
            <a:endParaRPr lang="en-US" sz="3600" b="1" dirty="0"/>
          </a:p>
        </p:txBody>
      </p:sp>
      <p:sp>
        <p:nvSpPr>
          <p:cNvPr id="108" name="Oval 107"/>
          <p:cNvSpPr/>
          <p:nvPr/>
        </p:nvSpPr>
        <p:spPr bwMode="auto">
          <a:xfrm>
            <a:off x="1447800" y="16002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18" name="Oval 117"/>
          <p:cNvSpPr/>
          <p:nvPr/>
        </p:nvSpPr>
        <p:spPr bwMode="auto">
          <a:xfrm>
            <a:off x="2895600" y="16002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0" name="Oval 119"/>
          <p:cNvSpPr/>
          <p:nvPr/>
        </p:nvSpPr>
        <p:spPr bwMode="auto">
          <a:xfrm>
            <a:off x="4343400" y="16002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2" name="Oval 121"/>
          <p:cNvSpPr/>
          <p:nvPr/>
        </p:nvSpPr>
        <p:spPr bwMode="auto">
          <a:xfrm>
            <a:off x="5791200" y="16002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4" name="Oval 123"/>
          <p:cNvSpPr/>
          <p:nvPr/>
        </p:nvSpPr>
        <p:spPr bwMode="auto">
          <a:xfrm>
            <a:off x="7239000" y="16002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5" name="Oval 124"/>
          <p:cNvSpPr/>
          <p:nvPr/>
        </p:nvSpPr>
        <p:spPr bwMode="auto">
          <a:xfrm>
            <a:off x="1447800" y="28956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7" name="Oval 126"/>
          <p:cNvSpPr/>
          <p:nvPr/>
        </p:nvSpPr>
        <p:spPr bwMode="auto">
          <a:xfrm>
            <a:off x="2895600" y="28956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9" name="Oval 128"/>
          <p:cNvSpPr/>
          <p:nvPr/>
        </p:nvSpPr>
        <p:spPr bwMode="auto">
          <a:xfrm>
            <a:off x="4343400" y="28956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31" name="Oval 130"/>
          <p:cNvSpPr/>
          <p:nvPr/>
        </p:nvSpPr>
        <p:spPr bwMode="auto">
          <a:xfrm>
            <a:off x="5791200" y="28956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33" name="Oval 132"/>
          <p:cNvSpPr/>
          <p:nvPr/>
        </p:nvSpPr>
        <p:spPr bwMode="auto">
          <a:xfrm>
            <a:off x="7239000" y="28956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40" name="Oval 139"/>
          <p:cNvSpPr/>
          <p:nvPr/>
        </p:nvSpPr>
        <p:spPr bwMode="auto">
          <a:xfrm>
            <a:off x="1447800" y="41910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42" name="Oval 141"/>
          <p:cNvSpPr/>
          <p:nvPr/>
        </p:nvSpPr>
        <p:spPr bwMode="auto">
          <a:xfrm>
            <a:off x="2895600" y="41910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44" name="Oval 143"/>
          <p:cNvSpPr/>
          <p:nvPr/>
        </p:nvSpPr>
        <p:spPr bwMode="auto">
          <a:xfrm>
            <a:off x="4343400" y="41910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46" name="Oval 145"/>
          <p:cNvSpPr/>
          <p:nvPr/>
        </p:nvSpPr>
        <p:spPr bwMode="auto">
          <a:xfrm>
            <a:off x="5791200" y="41910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48" name="Oval 147"/>
          <p:cNvSpPr/>
          <p:nvPr/>
        </p:nvSpPr>
        <p:spPr bwMode="auto">
          <a:xfrm>
            <a:off x="7239000" y="41910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54" name="Oval 153"/>
          <p:cNvSpPr/>
          <p:nvPr/>
        </p:nvSpPr>
        <p:spPr bwMode="auto">
          <a:xfrm>
            <a:off x="1447800" y="54864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56" name="Oval 155"/>
          <p:cNvSpPr/>
          <p:nvPr/>
        </p:nvSpPr>
        <p:spPr bwMode="auto">
          <a:xfrm>
            <a:off x="2895600" y="54864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58" name="Oval 157"/>
          <p:cNvSpPr/>
          <p:nvPr/>
        </p:nvSpPr>
        <p:spPr bwMode="auto">
          <a:xfrm>
            <a:off x="4343400" y="54864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60" name="Oval 159"/>
          <p:cNvSpPr/>
          <p:nvPr/>
        </p:nvSpPr>
        <p:spPr bwMode="auto">
          <a:xfrm>
            <a:off x="5791200" y="54864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62" name="Oval 161"/>
          <p:cNvSpPr/>
          <p:nvPr/>
        </p:nvSpPr>
        <p:spPr bwMode="auto">
          <a:xfrm>
            <a:off x="7239000" y="54864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86" name="Rectangle 185"/>
          <p:cNvSpPr/>
          <p:nvPr/>
        </p:nvSpPr>
        <p:spPr bwMode="auto">
          <a:xfrm>
            <a:off x="1371600" y="1524000"/>
            <a:ext cx="6477000" cy="4572000"/>
          </a:xfrm>
          <a:prstGeom prst="rect">
            <a:avLst/>
          </a:prstGeom>
          <a:solidFill>
            <a:schemeClr val="bg1">
              <a:alpha val="85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cxnSp>
        <p:nvCxnSpPr>
          <p:cNvPr id="188" name="Straight Connector 187"/>
          <p:cNvCxnSpPr>
            <a:stCxn id="197" idx="6"/>
            <a:endCxn id="198" idx="2"/>
          </p:cNvCxnSpPr>
          <p:nvPr/>
        </p:nvCxnSpPr>
        <p:spPr bwMode="auto">
          <a:xfrm>
            <a:off x="1905000" y="18288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89" name="Straight Connector 188"/>
          <p:cNvCxnSpPr>
            <a:stCxn id="198" idx="4"/>
            <a:endCxn id="199" idx="0"/>
          </p:cNvCxnSpPr>
          <p:nvPr/>
        </p:nvCxnSpPr>
        <p:spPr bwMode="auto">
          <a:xfrm rot="5400000">
            <a:off x="2705100" y="24765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0" name="Straight Connector 189"/>
          <p:cNvCxnSpPr>
            <a:stCxn id="199" idx="6"/>
            <a:endCxn id="200" idx="2"/>
          </p:cNvCxnSpPr>
          <p:nvPr/>
        </p:nvCxnSpPr>
        <p:spPr bwMode="auto">
          <a:xfrm>
            <a:off x="33528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1" name="Straight Connector 190"/>
          <p:cNvCxnSpPr>
            <a:stCxn id="200" idx="6"/>
            <a:endCxn id="201" idx="2"/>
          </p:cNvCxnSpPr>
          <p:nvPr/>
        </p:nvCxnSpPr>
        <p:spPr bwMode="auto">
          <a:xfrm>
            <a:off x="48006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2" name="Straight Connector 191"/>
          <p:cNvCxnSpPr>
            <a:stCxn id="201" idx="6"/>
            <a:endCxn id="202" idx="2"/>
          </p:cNvCxnSpPr>
          <p:nvPr/>
        </p:nvCxnSpPr>
        <p:spPr bwMode="auto">
          <a:xfrm>
            <a:off x="62484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3" name="Straight Connector 192"/>
          <p:cNvCxnSpPr>
            <a:stCxn id="202" idx="4"/>
            <a:endCxn id="203" idx="0"/>
          </p:cNvCxnSpPr>
          <p:nvPr/>
        </p:nvCxnSpPr>
        <p:spPr bwMode="auto">
          <a:xfrm rot="5400000">
            <a:off x="7048500" y="37719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4" name="Straight Connector 193"/>
          <p:cNvCxnSpPr>
            <a:stCxn id="203" idx="4"/>
            <a:endCxn id="206" idx="0"/>
          </p:cNvCxnSpPr>
          <p:nvPr/>
        </p:nvCxnSpPr>
        <p:spPr bwMode="auto">
          <a:xfrm rot="5400000">
            <a:off x="7048500" y="50673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5" name="Straight Connector 194"/>
          <p:cNvCxnSpPr>
            <a:stCxn id="206" idx="2"/>
            <a:endCxn id="205" idx="6"/>
          </p:cNvCxnSpPr>
          <p:nvPr/>
        </p:nvCxnSpPr>
        <p:spPr bwMode="auto">
          <a:xfrm rot="10800000">
            <a:off x="6248400" y="57150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6" name="Straight Connector 195"/>
          <p:cNvCxnSpPr>
            <a:stCxn id="205" idx="2"/>
            <a:endCxn id="204" idx="6"/>
          </p:cNvCxnSpPr>
          <p:nvPr/>
        </p:nvCxnSpPr>
        <p:spPr bwMode="auto">
          <a:xfrm rot="10800000">
            <a:off x="4800600" y="57150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97" name="Oval 196"/>
          <p:cNvSpPr/>
          <p:nvPr/>
        </p:nvSpPr>
        <p:spPr bwMode="auto">
          <a:xfrm>
            <a:off x="1447800" y="16002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98" name="Oval 197"/>
          <p:cNvSpPr/>
          <p:nvPr/>
        </p:nvSpPr>
        <p:spPr bwMode="auto">
          <a:xfrm>
            <a:off x="2895600" y="16002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99" name="Oval 198"/>
          <p:cNvSpPr/>
          <p:nvPr/>
        </p:nvSpPr>
        <p:spPr bwMode="auto">
          <a:xfrm>
            <a:off x="28956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0" name="Oval 199"/>
          <p:cNvSpPr/>
          <p:nvPr/>
        </p:nvSpPr>
        <p:spPr bwMode="auto">
          <a:xfrm>
            <a:off x="43434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1" name="Oval 200"/>
          <p:cNvSpPr/>
          <p:nvPr/>
        </p:nvSpPr>
        <p:spPr bwMode="auto">
          <a:xfrm>
            <a:off x="57912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2" name="Oval 201"/>
          <p:cNvSpPr/>
          <p:nvPr/>
        </p:nvSpPr>
        <p:spPr bwMode="auto">
          <a:xfrm>
            <a:off x="72390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3" name="Oval 202"/>
          <p:cNvSpPr/>
          <p:nvPr/>
        </p:nvSpPr>
        <p:spPr bwMode="auto">
          <a:xfrm>
            <a:off x="7239000" y="41910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4" name="Oval 203"/>
          <p:cNvSpPr/>
          <p:nvPr/>
        </p:nvSpPr>
        <p:spPr bwMode="auto">
          <a:xfrm>
            <a:off x="43434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5" name="Oval 204"/>
          <p:cNvSpPr/>
          <p:nvPr/>
        </p:nvSpPr>
        <p:spPr bwMode="auto">
          <a:xfrm>
            <a:off x="57912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6" name="Oval 205"/>
          <p:cNvSpPr/>
          <p:nvPr/>
        </p:nvSpPr>
        <p:spPr bwMode="auto">
          <a:xfrm>
            <a:off x="72390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5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53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53"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5"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Tree>
    <p:custDataLst>
      <p:tags r:id="rId1"/>
    </p:custDataLst>
    <p:extLst>
      <p:ext uri="{BB962C8B-B14F-4D97-AF65-F5344CB8AC3E}">
        <p14:creationId xmlns:p14="http://schemas.microsoft.com/office/powerpoint/2010/main" val="3549548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wipe(left)">
                                      <p:cBhvr>
                                        <p:cTn id="10" dur="250"/>
                                        <p:tgtEl>
                                          <p:spTgt spid="188"/>
                                        </p:tgtEl>
                                      </p:cBhvr>
                                    </p:animEffect>
                                  </p:childTnLst>
                                </p:cTn>
                              </p:par>
                            </p:childTnLst>
                          </p:cTn>
                        </p:par>
                        <p:par>
                          <p:cTn id="11" fill="hold">
                            <p:stCondLst>
                              <p:cond delay="250"/>
                            </p:stCondLst>
                            <p:childTnLst>
                              <p:par>
                                <p:cTn id="12" presetID="1" presetClass="entr" presetSubtype="0" fill="hold" grpId="0" nodeType="afterEffect">
                                  <p:stCondLst>
                                    <p:cond delay="0"/>
                                  </p:stCondLst>
                                  <p:childTnLst>
                                    <p:set>
                                      <p:cBhvr>
                                        <p:cTn id="13" dur="1" fill="hold">
                                          <p:stCondLst>
                                            <p:cond delay="0"/>
                                          </p:stCondLst>
                                        </p:cTn>
                                        <p:tgtEl>
                                          <p:spTgt spid="198"/>
                                        </p:tgtEl>
                                        <p:attrNameLst>
                                          <p:attrName>style.visibility</p:attrName>
                                        </p:attrNameLst>
                                      </p:cBhvr>
                                      <p:to>
                                        <p:strVal val="visible"/>
                                      </p:to>
                                    </p:set>
                                  </p:childTnLst>
                                </p:cTn>
                              </p:par>
                            </p:childTnLst>
                          </p:cTn>
                        </p:par>
                        <p:par>
                          <p:cTn id="14" fill="hold">
                            <p:stCondLst>
                              <p:cond delay="250"/>
                            </p:stCondLst>
                            <p:childTnLst>
                              <p:par>
                                <p:cTn id="15" presetID="22" presetClass="entr" presetSubtype="1" fill="hold" nodeType="after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wipe(up)">
                                      <p:cBhvr>
                                        <p:cTn id="17" dur="250"/>
                                        <p:tgtEl>
                                          <p:spTgt spid="189"/>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99"/>
                                        </p:tgtEl>
                                        <p:attrNameLst>
                                          <p:attrName>style.visibility</p:attrName>
                                        </p:attrNameLst>
                                      </p:cBhvr>
                                      <p:to>
                                        <p:strVal val="visible"/>
                                      </p:to>
                                    </p:se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90"/>
                                        </p:tgtEl>
                                        <p:attrNameLst>
                                          <p:attrName>style.visibility</p:attrName>
                                        </p:attrNameLst>
                                      </p:cBhvr>
                                      <p:to>
                                        <p:strVal val="visible"/>
                                      </p:to>
                                    </p:set>
                                    <p:animEffect transition="in" filter="wipe(left)">
                                      <p:cBhvr>
                                        <p:cTn id="24" dur="250"/>
                                        <p:tgtEl>
                                          <p:spTgt spid="190"/>
                                        </p:tgtEl>
                                      </p:cBhvr>
                                    </p:animEffect>
                                  </p:childTnLst>
                                </p:cTn>
                              </p:par>
                            </p:childTnLst>
                          </p:cTn>
                        </p:par>
                        <p:par>
                          <p:cTn id="25" fill="hold">
                            <p:stCondLst>
                              <p:cond delay="750"/>
                            </p:stCondLst>
                            <p:childTnLst>
                              <p:par>
                                <p:cTn id="26" presetID="1" presetClass="entr" presetSubtype="0" fill="hold" grpId="0" nodeType="afterEffect">
                                  <p:stCondLst>
                                    <p:cond delay="0"/>
                                  </p:stCondLst>
                                  <p:childTnLst>
                                    <p:set>
                                      <p:cBhvr>
                                        <p:cTn id="27" dur="1" fill="hold">
                                          <p:stCondLst>
                                            <p:cond delay="0"/>
                                          </p:stCondLst>
                                        </p:cTn>
                                        <p:tgtEl>
                                          <p:spTgt spid="200"/>
                                        </p:tgtEl>
                                        <p:attrNameLst>
                                          <p:attrName>style.visibility</p:attrName>
                                        </p:attrNameLst>
                                      </p:cBhvr>
                                      <p:to>
                                        <p:strVal val="visible"/>
                                      </p:to>
                                    </p:set>
                                  </p:childTnLst>
                                </p:cTn>
                              </p:par>
                            </p:childTnLst>
                          </p:cTn>
                        </p:par>
                        <p:par>
                          <p:cTn id="28" fill="hold">
                            <p:stCondLst>
                              <p:cond delay="750"/>
                            </p:stCondLst>
                            <p:childTnLst>
                              <p:par>
                                <p:cTn id="29" presetID="22" presetClass="entr" presetSubtype="8" fill="hold" nodeType="afterEffect">
                                  <p:stCondLst>
                                    <p:cond delay="0"/>
                                  </p:stCondLst>
                                  <p:childTnLst>
                                    <p:set>
                                      <p:cBhvr>
                                        <p:cTn id="30" dur="1" fill="hold">
                                          <p:stCondLst>
                                            <p:cond delay="0"/>
                                          </p:stCondLst>
                                        </p:cTn>
                                        <p:tgtEl>
                                          <p:spTgt spid="191"/>
                                        </p:tgtEl>
                                        <p:attrNameLst>
                                          <p:attrName>style.visibility</p:attrName>
                                        </p:attrNameLst>
                                      </p:cBhvr>
                                      <p:to>
                                        <p:strVal val="visible"/>
                                      </p:to>
                                    </p:set>
                                    <p:animEffect transition="in" filter="wipe(left)">
                                      <p:cBhvr>
                                        <p:cTn id="31" dur="250"/>
                                        <p:tgtEl>
                                          <p:spTgt spid="191"/>
                                        </p:tgtEl>
                                      </p:cBhvr>
                                    </p:animEffec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201"/>
                                        </p:tgtEl>
                                        <p:attrNameLst>
                                          <p:attrName>style.visibility</p:attrName>
                                        </p:attrNameLst>
                                      </p:cBhvr>
                                      <p:to>
                                        <p:strVal val="visible"/>
                                      </p:to>
                                    </p:se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92"/>
                                        </p:tgtEl>
                                        <p:attrNameLst>
                                          <p:attrName>style.visibility</p:attrName>
                                        </p:attrNameLst>
                                      </p:cBhvr>
                                      <p:to>
                                        <p:strVal val="visible"/>
                                      </p:to>
                                    </p:set>
                                    <p:animEffect transition="in" filter="wipe(left)">
                                      <p:cBhvr>
                                        <p:cTn id="38" dur="250"/>
                                        <p:tgtEl>
                                          <p:spTgt spid="192"/>
                                        </p:tgtEl>
                                      </p:cBhvr>
                                    </p:animEffect>
                                  </p:childTnLst>
                                </p:cTn>
                              </p:par>
                            </p:childTnLst>
                          </p:cTn>
                        </p:par>
                        <p:par>
                          <p:cTn id="39" fill="hold">
                            <p:stCondLst>
                              <p:cond delay="1250"/>
                            </p:stCondLst>
                            <p:childTnLst>
                              <p:par>
                                <p:cTn id="40" presetID="1" presetClass="entr" presetSubtype="0" fill="hold" grpId="0" nodeType="afterEffect">
                                  <p:stCondLst>
                                    <p:cond delay="0"/>
                                  </p:stCondLst>
                                  <p:childTnLst>
                                    <p:set>
                                      <p:cBhvr>
                                        <p:cTn id="41" dur="1" fill="hold">
                                          <p:stCondLst>
                                            <p:cond delay="0"/>
                                          </p:stCondLst>
                                        </p:cTn>
                                        <p:tgtEl>
                                          <p:spTgt spid="202"/>
                                        </p:tgtEl>
                                        <p:attrNameLst>
                                          <p:attrName>style.visibility</p:attrName>
                                        </p:attrNameLst>
                                      </p:cBhvr>
                                      <p:to>
                                        <p:strVal val="visible"/>
                                      </p:to>
                                    </p:set>
                                  </p:childTnLst>
                                </p:cTn>
                              </p:par>
                            </p:childTnLst>
                          </p:cTn>
                        </p:par>
                        <p:par>
                          <p:cTn id="42" fill="hold">
                            <p:stCondLst>
                              <p:cond delay="1250"/>
                            </p:stCondLst>
                            <p:childTnLst>
                              <p:par>
                                <p:cTn id="43" presetID="22" presetClass="entr" presetSubtype="1" fill="hold" nodeType="afterEffect">
                                  <p:stCondLst>
                                    <p:cond delay="0"/>
                                  </p:stCondLst>
                                  <p:childTnLst>
                                    <p:set>
                                      <p:cBhvr>
                                        <p:cTn id="44" dur="1" fill="hold">
                                          <p:stCondLst>
                                            <p:cond delay="0"/>
                                          </p:stCondLst>
                                        </p:cTn>
                                        <p:tgtEl>
                                          <p:spTgt spid="193"/>
                                        </p:tgtEl>
                                        <p:attrNameLst>
                                          <p:attrName>style.visibility</p:attrName>
                                        </p:attrNameLst>
                                      </p:cBhvr>
                                      <p:to>
                                        <p:strVal val="visible"/>
                                      </p:to>
                                    </p:set>
                                    <p:animEffect transition="in" filter="wipe(up)">
                                      <p:cBhvr>
                                        <p:cTn id="45" dur="250"/>
                                        <p:tgtEl>
                                          <p:spTgt spid="193"/>
                                        </p:tgtEl>
                                      </p:cBhvr>
                                    </p:animEffect>
                                  </p:childTnLst>
                                </p:cTn>
                              </p:par>
                            </p:childTnLst>
                          </p:cTn>
                        </p:par>
                        <p:par>
                          <p:cTn id="46" fill="hold">
                            <p:stCondLst>
                              <p:cond delay="1500"/>
                            </p:stCondLst>
                            <p:childTnLst>
                              <p:par>
                                <p:cTn id="47" presetID="1" presetClass="entr" presetSubtype="0" fill="hold" grpId="0" nodeType="afterEffect">
                                  <p:stCondLst>
                                    <p:cond delay="0"/>
                                  </p:stCondLst>
                                  <p:childTnLst>
                                    <p:set>
                                      <p:cBhvr>
                                        <p:cTn id="48" dur="1" fill="hold">
                                          <p:stCondLst>
                                            <p:cond delay="0"/>
                                          </p:stCondLst>
                                        </p:cTn>
                                        <p:tgtEl>
                                          <p:spTgt spid="203"/>
                                        </p:tgtEl>
                                        <p:attrNameLst>
                                          <p:attrName>style.visibility</p:attrName>
                                        </p:attrNameLst>
                                      </p:cBhvr>
                                      <p:to>
                                        <p:strVal val="visible"/>
                                      </p:to>
                                    </p:set>
                                  </p:childTnLst>
                                </p:cTn>
                              </p:par>
                            </p:childTnLst>
                          </p:cTn>
                        </p:par>
                        <p:par>
                          <p:cTn id="49" fill="hold">
                            <p:stCondLst>
                              <p:cond delay="1500"/>
                            </p:stCondLst>
                            <p:childTnLst>
                              <p:par>
                                <p:cTn id="50" presetID="22" presetClass="entr" presetSubtype="1" fill="hold" nodeType="afterEffect">
                                  <p:stCondLst>
                                    <p:cond delay="0"/>
                                  </p:stCondLst>
                                  <p:childTnLst>
                                    <p:set>
                                      <p:cBhvr>
                                        <p:cTn id="51" dur="1" fill="hold">
                                          <p:stCondLst>
                                            <p:cond delay="0"/>
                                          </p:stCondLst>
                                        </p:cTn>
                                        <p:tgtEl>
                                          <p:spTgt spid="194"/>
                                        </p:tgtEl>
                                        <p:attrNameLst>
                                          <p:attrName>style.visibility</p:attrName>
                                        </p:attrNameLst>
                                      </p:cBhvr>
                                      <p:to>
                                        <p:strVal val="visible"/>
                                      </p:to>
                                    </p:set>
                                    <p:animEffect transition="in" filter="wipe(up)">
                                      <p:cBhvr>
                                        <p:cTn id="52" dur="250"/>
                                        <p:tgtEl>
                                          <p:spTgt spid="194"/>
                                        </p:tgtEl>
                                      </p:cBhvr>
                                    </p:animEffect>
                                  </p:childTnLst>
                                </p:cTn>
                              </p:par>
                            </p:childTnLst>
                          </p:cTn>
                        </p:par>
                        <p:par>
                          <p:cTn id="53" fill="hold">
                            <p:stCondLst>
                              <p:cond delay="1750"/>
                            </p:stCondLst>
                            <p:childTnLst>
                              <p:par>
                                <p:cTn id="54" presetID="1" presetClass="entr" presetSubtype="0" fill="hold" grpId="0" nodeType="afterEffect">
                                  <p:stCondLst>
                                    <p:cond delay="0"/>
                                  </p:stCondLst>
                                  <p:childTnLst>
                                    <p:set>
                                      <p:cBhvr>
                                        <p:cTn id="55" dur="1" fill="hold">
                                          <p:stCondLst>
                                            <p:cond delay="0"/>
                                          </p:stCondLst>
                                        </p:cTn>
                                        <p:tgtEl>
                                          <p:spTgt spid="206"/>
                                        </p:tgtEl>
                                        <p:attrNameLst>
                                          <p:attrName>style.visibility</p:attrName>
                                        </p:attrNameLst>
                                      </p:cBhvr>
                                      <p:to>
                                        <p:strVal val="visible"/>
                                      </p:to>
                                    </p:set>
                                  </p:childTnLst>
                                </p:cTn>
                              </p:par>
                            </p:childTnLst>
                          </p:cTn>
                        </p:par>
                        <p:par>
                          <p:cTn id="56" fill="hold">
                            <p:stCondLst>
                              <p:cond delay="1750"/>
                            </p:stCondLst>
                            <p:childTnLst>
                              <p:par>
                                <p:cTn id="57" presetID="22" presetClass="entr" presetSubtype="2" fill="hold" nodeType="afterEffect">
                                  <p:stCondLst>
                                    <p:cond delay="0"/>
                                  </p:stCondLst>
                                  <p:childTnLst>
                                    <p:set>
                                      <p:cBhvr>
                                        <p:cTn id="58" dur="1" fill="hold">
                                          <p:stCondLst>
                                            <p:cond delay="0"/>
                                          </p:stCondLst>
                                        </p:cTn>
                                        <p:tgtEl>
                                          <p:spTgt spid="195"/>
                                        </p:tgtEl>
                                        <p:attrNameLst>
                                          <p:attrName>style.visibility</p:attrName>
                                        </p:attrNameLst>
                                      </p:cBhvr>
                                      <p:to>
                                        <p:strVal val="visible"/>
                                      </p:to>
                                    </p:set>
                                    <p:animEffect transition="in" filter="wipe(right)">
                                      <p:cBhvr>
                                        <p:cTn id="59" dur="250"/>
                                        <p:tgtEl>
                                          <p:spTgt spid="195"/>
                                        </p:tgtEl>
                                      </p:cBhvr>
                                    </p:animEffect>
                                  </p:childTnLst>
                                </p:cTn>
                              </p:par>
                            </p:childTnLst>
                          </p:cTn>
                        </p:par>
                        <p:par>
                          <p:cTn id="60" fill="hold">
                            <p:stCondLst>
                              <p:cond delay="2000"/>
                            </p:stCondLst>
                            <p:childTnLst>
                              <p:par>
                                <p:cTn id="61" presetID="1" presetClass="entr" presetSubtype="0" fill="hold" grpId="0" nodeType="afterEffect">
                                  <p:stCondLst>
                                    <p:cond delay="0"/>
                                  </p:stCondLst>
                                  <p:childTnLst>
                                    <p:set>
                                      <p:cBhvr>
                                        <p:cTn id="62" dur="1" fill="hold">
                                          <p:stCondLst>
                                            <p:cond delay="0"/>
                                          </p:stCondLst>
                                        </p:cTn>
                                        <p:tgtEl>
                                          <p:spTgt spid="205"/>
                                        </p:tgtEl>
                                        <p:attrNameLst>
                                          <p:attrName>style.visibility</p:attrName>
                                        </p:attrNameLst>
                                      </p:cBhvr>
                                      <p:to>
                                        <p:strVal val="visible"/>
                                      </p:to>
                                    </p:set>
                                  </p:childTnLst>
                                </p:cTn>
                              </p:par>
                            </p:childTnLst>
                          </p:cTn>
                        </p:par>
                        <p:par>
                          <p:cTn id="63" fill="hold">
                            <p:stCondLst>
                              <p:cond delay="2000"/>
                            </p:stCondLst>
                            <p:childTnLst>
                              <p:par>
                                <p:cTn id="64" presetID="22" presetClass="entr" presetSubtype="2" fill="hold" nodeType="afterEffect">
                                  <p:stCondLst>
                                    <p:cond delay="0"/>
                                  </p:stCondLst>
                                  <p:childTnLst>
                                    <p:set>
                                      <p:cBhvr>
                                        <p:cTn id="65" dur="1" fill="hold">
                                          <p:stCondLst>
                                            <p:cond delay="0"/>
                                          </p:stCondLst>
                                        </p:cTn>
                                        <p:tgtEl>
                                          <p:spTgt spid="196"/>
                                        </p:tgtEl>
                                        <p:attrNameLst>
                                          <p:attrName>style.visibility</p:attrName>
                                        </p:attrNameLst>
                                      </p:cBhvr>
                                      <p:to>
                                        <p:strVal val="visible"/>
                                      </p:to>
                                    </p:set>
                                    <p:animEffect transition="in" filter="wipe(right)">
                                      <p:cBhvr>
                                        <p:cTn id="66" dur="250"/>
                                        <p:tgtEl>
                                          <p:spTgt spid="196"/>
                                        </p:tgtEl>
                                      </p:cBhvr>
                                    </p:animEffect>
                                  </p:childTnLst>
                                </p:cTn>
                              </p:par>
                            </p:childTnLst>
                          </p:cTn>
                        </p:par>
                        <p:par>
                          <p:cTn id="67" fill="hold">
                            <p:stCondLst>
                              <p:cond delay="2250"/>
                            </p:stCondLst>
                            <p:childTnLst>
                              <p:par>
                                <p:cTn id="68" presetID="1" presetClass="entr" presetSubtype="0" fill="hold" grpId="0" nodeType="afterEffect">
                                  <p:stCondLst>
                                    <p:cond delay="0"/>
                                  </p:stCondLst>
                                  <p:childTnLst>
                                    <p:set>
                                      <p:cBhvr>
                                        <p:cTn id="69" dur="1" fill="hold">
                                          <p:stCondLst>
                                            <p:cond delay="0"/>
                                          </p:stCondLst>
                                        </p:cTn>
                                        <p:tgtEl>
                                          <p:spTgt spid="204"/>
                                        </p:tgtEl>
                                        <p:attrNameLst>
                                          <p:attrName>style.visibility</p:attrName>
                                        </p:attrNameLst>
                                      </p:cBhvr>
                                      <p:to>
                                        <p:strVal val="visible"/>
                                      </p:to>
                                    </p:set>
                                  </p:childTnLst>
                                </p:cTn>
                              </p:par>
                              <p:par>
                                <p:cTn id="70" presetID="10" presetClass="entr" presetSubtype="0" fill="hold" grpId="0"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45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 name="Straight Connector 111"/>
          <p:cNvCxnSpPr>
            <a:stCxn id="202" idx="4"/>
            <a:endCxn id="203" idx="0"/>
          </p:cNvCxnSpPr>
          <p:nvPr/>
        </p:nvCxnSpPr>
        <p:spPr bwMode="auto">
          <a:xfrm rot="5400000">
            <a:off x="7048500" y="37719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2" name="Title 1"/>
          <p:cNvSpPr>
            <a:spLocks noGrp="1"/>
          </p:cNvSpPr>
          <p:nvPr>
            <p:ph type="title"/>
          </p:nvPr>
        </p:nvSpPr>
        <p:spPr>
          <a:xfrm>
            <a:off x="0" y="0"/>
            <a:ext cx="7086600" cy="1143000"/>
          </a:xfrm>
        </p:spPr>
        <p:txBody>
          <a:bodyPr/>
          <a:lstStyle/>
          <a:p>
            <a:r>
              <a:rPr lang="en-US" b="1" dirty="0" smtClean="0"/>
              <a:t>Hidden Sequential Structure</a:t>
            </a:r>
            <a:endParaRPr lang="en-US" b="1" dirty="0"/>
          </a:p>
        </p:txBody>
      </p:sp>
      <p:cxnSp>
        <p:nvCxnSpPr>
          <p:cNvPr id="189" name="Straight Connector 188"/>
          <p:cNvCxnSpPr>
            <a:stCxn id="198" idx="4"/>
            <a:endCxn id="199" idx="0"/>
          </p:cNvCxnSpPr>
          <p:nvPr/>
        </p:nvCxnSpPr>
        <p:spPr bwMode="auto">
          <a:xfrm rot="5400000">
            <a:off x="2705100" y="24765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2" name="Straight Connector 191"/>
          <p:cNvCxnSpPr>
            <a:stCxn id="199" idx="6"/>
            <a:endCxn id="200" idx="2"/>
          </p:cNvCxnSpPr>
          <p:nvPr/>
        </p:nvCxnSpPr>
        <p:spPr bwMode="auto">
          <a:xfrm>
            <a:off x="33528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4" name="Straight Connector 193"/>
          <p:cNvCxnSpPr>
            <a:stCxn id="203" idx="4"/>
            <a:endCxn id="206" idx="0"/>
          </p:cNvCxnSpPr>
          <p:nvPr/>
        </p:nvCxnSpPr>
        <p:spPr bwMode="auto">
          <a:xfrm rot="5400000">
            <a:off x="7048500" y="50673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5" name="Straight Connector 194"/>
          <p:cNvCxnSpPr>
            <a:stCxn id="206" idx="2"/>
            <a:endCxn id="205" idx="6"/>
          </p:cNvCxnSpPr>
          <p:nvPr/>
        </p:nvCxnSpPr>
        <p:spPr bwMode="auto">
          <a:xfrm rot="10800000">
            <a:off x="6248400" y="57150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6" name="Straight Connector 195"/>
          <p:cNvCxnSpPr>
            <a:stCxn id="205" idx="2"/>
            <a:endCxn id="204" idx="6"/>
          </p:cNvCxnSpPr>
          <p:nvPr/>
        </p:nvCxnSpPr>
        <p:spPr bwMode="auto">
          <a:xfrm rot="10800000">
            <a:off x="4800600" y="57150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88" name="Straight Connector 187"/>
          <p:cNvCxnSpPr>
            <a:stCxn id="197" idx="6"/>
            <a:endCxn id="198" idx="2"/>
          </p:cNvCxnSpPr>
          <p:nvPr/>
        </p:nvCxnSpPr>
        <p:spPr bwMode="auto">
          <a:xfrm>
            <a:off x="1905000" y="18288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97" name="Oval 196"/>
          <p:cNvSpPr/>
          <p:nvPr/>
        </p:nvSpPr>
        <p:spPr bwMode="auto">
          <a:xfrm>
            <a:off x="1447800" y="16002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98" name="Oval 197"/>
          <p:cNvSpPr/>
          <p:nvPr/>
        </p:nvSpPr>
        <p:spPr bwMode="auto">
          <a:xfrm>
            <a:off x="2895600" y="16002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3" name="Oval 202"/>
          <p:cNvSpPr/>
          <p:nvPr/>
        </p:nvSpPr>
        <p:spPr bwMode="auto">
          <a:xfrm>
            <a:off x="7239000" y="41910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4" name="Oval 203"/>
          <p:cNvSpPr/>
          <p:nvPr/>
        </p:nvSpPr>
        <p:spPr bwMode="auto">
          <a:xfrm>
            <a:off x="43434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5" name="Oval 204"/>
          <p:cNvSpPr/>
          <p:nvPr/>
        </p:nvSpPr>
        <p:spPr bwMode="auto">
          <a:xfrm>
            <a:off x="57912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6" name="Oval 205"/>
          <p:cNvSpPr/>
          <p:nvPr/>
        </p:nvSpPr>
        <p:spPr bwMode="auto">
          <a:xfrm>
            <a:off x="72390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cxnSp>
        <p:nvCxnSpPr>
          <p:cNvPr id="100" name="Straight Connector 99"/>
          <p:cNvCxnSpPr>
            <a:stCxn id="200" idx="6"/>
            <a:endCxn id="201" idx="2"/>
          </p:cNvCxnSpPr>
          <p:nvPr/>
        </p:nvCxnSpPr>
        <p:spPr bwMode="auto">
          <a:xfrm>
            <a:off x="48006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3" name="Straight Connector 102"/>
          <p:cNvCxnSpPr>
            <a:stCxn id="201" idx="6"/>
            <a:endCxn id="202" idx="2"/>
          </p:cNvCxnSpPr>
          <p:nvPr/>
        </p:nvCxnSpPr>
        <p:spPr bwMode="auto">
          <a:xfrm>
            <a:off x="62484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99" name="Oval 198"/>
          <p:cNvSpPr/>
          <p:nvPr/>
        </p:nvSpPr>
        <p:spPr bwMode="auto">
          <a:xfrm>
            <a:off x="28956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0" name="Oval 199"/>
          <p:cNvSpPr/>
          <p:nvPr/>
        </p:nvSpPr>
        <p:spPr bwMode="auto">
          <a:xfrm>
            <a:off x="43434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1" name="Oval 200"/>
          <p:cNvSpPr/>
          <p:nvPr/>
        </p:nvSpPr>
        <p:spPr bwMode="auto">
          <a:xfrm>
            <a:off x="57912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02" name="Oval 201"/>
          <p:cNvSpPr/>
          <p:nvPr/>
        </p:nvSpPr>
        <p:spPr bwMode="auto">
          <a:xfrm>
            <a:off x="72390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dirty="0" smtClean="0">
              <a:solidFill>
                <a:prstClr val="black"/>
              </a:solidFill>
              <a:latin typeface="Tahoma" pitchFamily="-64" charset="0"/>
            </a:endParaRPr>
          </a:p>
        </p:txBody>
      </p:sp>
      <p:grpSp>
        <p:nvGrpSpPr>
          <p:cNvPr id="3" name="Group 110"/>
          <p:cNvGrpSpPr/>
          <p:nvPr/>
        </p:nvGrpSpPr>
        <p:grpSpPr>
          <a:xfrm>
            <a:off x="457200" y="3581400"/>
            <a:ext cx="8534400" cy="457200"/>
            <a:chOff x="457200" y="3581400"/>
            <a:chExt cx="8534400" cy="457200"/>
          </a:xfrm>
        </p:grpSpPr>
        <p:cxnSp>
          <p:nvCxnSpPr>
            <p:cNvPr id="106" name="Straight Connector 105"/>
            <p:cNvCxnSpPr>
              <a:stCxn id="87" idx="6"/>
              <a:endCxn id="96" idx="2"/>
            </p:cNvCxnSpPr>
            <p:nvPr/>
          </p:nvCxnSpPr>
          <p:spPr bwMode="auto">
            <a:xfrm>
              <a:off x="914400" y="3810000"/>
              <a:ext cx="76200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87" name="Oval 86"/>
            <p:cNvSpPr/>
            <p:nvPr/>
          </p:nvSpPr>
          <p:spPr bwMode="auto">
            <a:xfrm>
              <a:off x="457200"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88" name="Oval 87"/>
            <p:cNvSpPr/>
            <p:nvPr/>
          </p:nvSpPr>
          <p:spPr bwMode="auto">
            <a:xfrm>
              <a:off x="1354667"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89" name="Oval 88"/>
            <p:cNvSpPr/>
            <p:nvPr/>
          </p:nvSpPr>
          <p:spPr bwMode="auto">
            <a:xfrm>
              <a:off x="2252134"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0" name="Oval 89"/>
            <p:cNvSpPr/>
            <p:nvPr/>
          </p:nvSpPr>
          <p:spPr bwMode="auto">
            <a:xfrm>
              <a:off x="3149601"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1" name="Oval 90"/>
            <p:cNvSpPr/>
            <p:nvPr/>
          </p:nvSpPr>
          <p:spPr bwMode="auto">
            <a:xfrm>
              <a:off x="4047068"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2" name="Oval 91"/>
            <p:cNvSpPr/>
            <p:nvPr/>
          </p:nvSpPr>
          <p:spPr bwMode="auto">
            <a:xfrm>
              <a:off x="4944535"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3" name="Oval 92"/>
            <p:cNvSpPr/>
            <p:nvPr/>
          </p:nvSpPr>
          <p:spPr bwMode="auto">
            <a:xfrm>
              <a:off x="5842002"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4" name="Oval 93"/>
            <p:cNvSpPr/>
            <p:nvPr/>
          </p:nvSpPr>
          <p:spPr bwMode="auto">
            <a:xfrm>
              <a:off x="6739469"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5" name="Oval 94"/>
            <p:cNvSpPr/>
            <p:nvPr/>
          </p:nvSpPr>
          <p:spPr bwMode="auto">
            <a:xfrm>
              <a:off x="7636936"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6" name="Oval 95"/>
            <p:cNvSpPr/>
            <p:nvPr/>
          </p:nvSpPr>
          <p:spPr bwMode="auto">
            <a:xfrm>
              <a:off x="8534400"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sp>
        <p:nvSpPr>
          <p:cNvPr id="35"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54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36"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37"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1669037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3.33333E-6 3.33333E-6 L -0.10833 0.28889 " pathEditMode="relative" ptsTypes="AA">
                                      <p:cBhvr>
                                        <p:cTn id="6" dur="2000" fill="hold"/>
                                        <p:tgtEl>
                                          <p:spTgt spid="19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3.33333E-6 3.33333E-6 L -0.16667 0.28889 " pathEditMode="relative" ptsTypes="AA">
                                      <p:cBhvr>
                                        <p:cTn id="8" dur="2000" fill="hold"/>
                                        <p:tgtEl>
                                          <p:spTgt spid="198"/>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3.33333E-6 4.44444E-6 L -0.075 0.1 " pathEditMode="relative" ptsTypes="AA">
                                      <p:cBhvr>
                                        <p:cTn id="10" dur="2000" fill="hold"/>
                                        <p:tgtEl>
                                          <p:spTgt spid="19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4.44444E-6 L -0.13333 0.1 " pathEditMode="relative" ptsTypes="AA">
                                      <p:cBhvr>
                                        <p:cTn id="12" dur="2000" fill="hold"/>
                                        <p:tgtEl>
                                          <p:spTgt spid="200"/>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3.33333E-6 4.44444E-6 L -0.19166 0.1 " pathEditMode="relative" ptsTypes="AA">
                                      <p:cBhvr>
                                        <p:cTn id="14" dur="2000" fill="hold"/>
                                        <p:tgtEl>
                                          <p:spTgt spid="201"/>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3.33333E-6 4.44444E-6 L -0.25 0.1 " pathEditMode="relative" ptsTypes="AA">
                                      <p:cBhvr>
                                        <p:cTn id="16" dur="2000" fill="hold"/>
                                        <p:tgtEl>
                                          <p:spTgt spid="202"/>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3.33333E-6 -4.44444E-6 L -0.15 -0.08888 " pathEditMode="relative" ptsTypes="AA">
                                      <p:cBhvr>
                                        <p:cTn id="18" dur="2000" fill="hold"/>
                                        <p:tgtEl>
                                          <p:spTgt spid="203"/>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3.33333E-6 -3.33333E-6 L -0.05 -0.27777 " pathEditMode="relative" ptsTypes="AA">
                                      <p:cBhvr>
                                        <p:cTn id="20" dur="2000" fill="hold"/>
                                        <p:tgtEl>
                                          <p:spTgt spid="206"/>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3.33333E-6 -3.33333E-6 C 0.09844 0.02292 0.18872 0.00973 0.23091 -3.33333E-6 C 0.27309 -0.00972 0.20764 -0.2287 0.20295 -0.27453 " pathEditMode="relative" rAng="0" ptsTypes="asa">
                                      <p:cBhvr>
                                        <p:cTn id="22" dur="2000" fill="hold"/>
                                        <p:tgtEl>
                                          <p:spTgt spid="205"/>
                                        </p:tgtEl>
                                        <p:attrNameLst>
                                          <p:attrName>ppt_x</p:attrName>
                                          <p:attrName>ppt_y</p:attrName>
                                        </p:attrNameLst>
                                      </p:cBhvr>
                                      <p:rCtr x="13600" y="-12600"/>
                                    </p:animMotion>
                                  </p:childTnLst>
                                </p:cTn>
                              </p:par>
                              <p:par>
                                <p:cTn id="23" presetID="0" presetClass="path" presetSubtype="0" accel="50000" decel="50000" fill="hold" grpId="0" nodeType="withEffect">
                                  <p:stCondLst>
                                    <p:cond delay="0"/>
                                  </p:stCondLst>
                                  <p:childTnLst>
                                    <p:animMotion origin="layout" path="M -1.11111E-6 -3.33333E-6 C 0.16163 0.05926 0.32327 0.11875 0.4 0.07246 C 0.47674 0.02616 0.45017 -0.2199 0.46024 -0.27847 " pathEditMode="relative" ptsTypes="aaA">
                                      <p:cBhvr>
                                        <p:cTn id="24" dur="2000" fill="hold"/>
                                        <p:tgtEl>
                                          <p:spTgt spid="204"/>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3.33333E-6 3.33333E-6 L -0.14167 0.28889 " pathEditMode="relative" ptsTypes="AA">
                                      <p:cBhvr>
                                        <p:cTn id="26" dur="2000" fill="hold"/>
                                        <p:tgtEl>
                                          <p:spTgt spid="188"/>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6.66667E-6 4.44444E-6 L -0.09166 0.1 " pathEditMode="relative" ptsTypes="AA">
                                      <p:cBhvr>
                                        <p:cTn id="28" dur="2000" fill="hold"/>
                                        <p:tgtEl>
                                          <p:spTgt spid="192"/>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6.66667E-6 4.44444E-6 L -0.16667 0.1 " pathEditMode="relative" ptsTypes="AA">
                                      <p:cBhvr>
                                        <p:cTn id="30" dur="2000" fill="hold"/>
                                        <p:tgtEl>
                                          <p:spTgt spid="100"/>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1.73472E-18 4.44444E-6 L -0.20833 0.1 " pathEditMode="relative" ptsTypes="AA">
                                      <p:cBhvr>
                                        <p:cTn id="32" dur="2000" fill="hold"/>
                                        <p:tgtEl>
                                          <p:spTgt spid="103"/>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00069 0.00394 C 0.05243 0.01945 0.10434 0.03496 0.11684 -0.0118 C 0.12934 -0.05856 0.10243 -0.16759 0.07569 -0.27639 " pathEditMode="relative" ptsTypes="aaA">
                                      <p:cBhvr>
                                        <p:cTn id="34" dur="2000" fill="hold"/>
                                        <p:tgtEl>
                                          <p:spTgt spid="195"/>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3.33333E-6 0 L -0.2 0.00556 " pathEditMode="relative" rAng="0" ptsTypes="AA">
                                      <p:cBhvr>
                                        <p:cTn id="36" dur="2000" fill="hold"/>
                                        <p:tgtEl>
                                          <p:spTgt spid="112"/>
                                        </p:tgtEl>
                                        <p:attrNameLst>
                                          <p:attrName>ppt_x</p:attrName>
                                          <p:attrName>ppt_y</p:attrName>
                                        </p:attrNameLst>
                                      </p:cBhvr>
                                      <p:rCtr x="-10000" y="300"/>
                                    </p:animMotion>
                                  </p:childTnLst>
                                </p:cTn>
                              </p:par>
                              <p:par>
                                <p:cTn id="37" presetID="0" presetClass="path" presetSubtype="0" accel="50000" decel="50000" fill="hold" nodeType="withEffect">
                                  <p:stCondLst>
                                    <p:cond delay="0"/>
                                  </p:stCondLst>
                                  <p:childTnLst>
                                    <p:animMotion origin="layout" path="M -5E-6 -3.33333E-6 C 0.06771 0.02361 0.13542 0.04746 0.18976 0.05301 C 0.2441 0.05857 0.3033 0.08866 0.32656 0.03334 C 0.34983 -0.02199 0.33959 -0.15023 0.32952 -0.27847 " pathEditMode="relative" ptsTypes="aaaA">
                                      <p:cBhvr>
                                        <p:cTn id="38" dur="2000" fill="hold"/>
                                        <p:tgtEl>
                                          <p:spTgt spid="196"/>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3.33333E-6 -0.00555 L -0.125 0.19445 " pathEditMode="relative" ptsTypes="AA">
                                      <p:cBhvr>
                                        <p:cTn id="40" dur="2000" fill="hold"/>
                                        <p:tgtEl>
                                          <p:spTgt spid="189"/>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3.33333E-6 1.11111E-6 L -0.1 -0.18333 " pathEditMode="relative" rAng="0" ptsTypes="AA">
                                      <p:cBhvr>
                                        <p:cTn id="42" dur="2000" fill="hold"/>
                                        <p:tgtEl>
                                          <p:spTgt spid="194"/>
                                        </p:tgtEl>
                                        <p:attrNameLst>
                                          <p:attrName>ppt_x</p:attrName>
                                          <p:attrName>ppt_y</p:attrName>
                                        </p:attrNameLst>
                                      </p:cBhvr>
                                      <p:rCtr x="-5000" y="-9200"/>
                                    </p:animMotion>
                                  </p:childTnLst>
                                </p:cTn>
                              </p:par>
                              <p:par>
                                <p:cTn id="43" presetID="8" presetClass="emph" presetSubtype="0" fill="hold" nodeType="withEffect">
                                  <p:stCondLst>
                                    <p:cond delay="0"/>
                                  </p:stCondLst>
                                  <p:childTnLst>
                                    <p:animRot by="-5400000">
                                      <p:cBhvr>
                                        <p:cTn id="44" dur="2000" fill="hold"/>
                                        <p:tgtEl>
                                          <p:spTgt spid="189"/>
                                        </p:tgtEl>
                                        <p:attrNameLst>
                                          <p:attrName>r</p:attrName>
                                        </p:attrNameLst>
                                      </p:cBhvr>
                                    </p:animRot>
                                  </p:childTnLst>
                                </p:cTn>
                              </p:par>
                              <p:par>
                                <p:cTn id="45" presetID="8" presetClass="emph" presetSubtype="0" fill="hold" nodeType="withEffect">
                                  <p:stCondLst>
                                    <p:cond delay="0"/>
                                  </p:stCondLst>
                                  <p:childTnLst>
                                    <p:animRot by="-5400000">
                                      <p:cBhvr>
                                        <p:cTn id="46" dur="2000" fill="hold"/>
                                        <p:tgtEl>
                                          <p:spTgt spid="112"/>
                                        </p:tgtEl>
                                        <p:attrNameLst>
                                          <p:attrName>r</p:attrName>
                                        </p:attrNameLst>
                                      </p:cBhvr>
                                    </p:animRot>
                                  </p:childTnLst>
                                </p:cTn>
                              </p:par>
                              <p:par>
                                <p:cTn id="47" presetID="8" presetClass="emph" presetSubtype="0" fill="hold" nodeType="withEffect">
                                  <p:stCondLst>
                                    <p:cond delay="0"/>
                                  </p:stCondLst>
                                  <p:childTnLst>
                                    <p:animRot by="-5400000">
                                      <p:cBhvr>
                                        <p:cTn id="48" dur="2000" fill="hold"/>
                                        <p:tgtEl>
                                          <p:spTgt spid="194"/>
                                        </p:tgtEl>
                                        <p:attrNameLst>
                                          <p:attrName>r</p:attrName>
                                        </p:attrNameLst>
                                      </p:cBhvr>
                                    </p:animRot>
                                  </p:childTnLst>
                                </p:cTn>
                              </p:par>
                              <p:par>
                                <p:cTn id="49" presetID="8" presetClass="emph" presetSubtype="0" fill="hold" nodeType="withEffect">
                                  <p:stCondLst>
                                    <p:cond delay="0"/>
                                  </p:stCondLst>
                                  <p:childTnLst>
                                    <p:animRot by="-10800000">
                                      <p:cBhvr>
                                        <p:cTn id="50" dur="2000" fill="hold"/>
                                        <p:tgtEl>
                                          <p:spTgt spid="195"/>
                                        </p:tgtEl>
                                        <p:attrNameLst>
                                          <p:attrName>r</p:attrName>
                                        </p:attrNameLst>
                                      </p:cBhvr>
                                    </p:animRot>
                                  </p:childTnLst>
                                </p:cTn>
                              </p:par>
                              <p:par>
                                <p:cTn id="51" presetID="8" presetClass="emph" presetSubtype="0" fill="hold" nodeType="withEffect">
                                  <p:stCondLst>
                                    <p:cond delay="0"/>
                                  </p:stCondLst>
                                  <p:childTnLst>
                                    <p:animRot by="-10800000">
                                      <p:cBhvr>
                                        <p:cTn id="52" dur="2000" fill="hold"/>
                                        <p:tgtEl>
                                          <p:spTgt spid="196"/>
                                        </p:tgtEl>
                                        <p:attrNameLst>
                                          <p:attrName>r</p:attrName>
                                        </p:attrNameLst>
                                      </p:cBhvr>
                                    </p:animRot>
                                  </p:childTnLst>
                                </p:cTn>
                              </p:par>
                            </p:childTnLst>
                          </p:cTn>
                        </p:par>
                        <p:par>
                          <p:cTn id="53" fill="hold">
                            <p:stCondLst>
                              <p:cond delay="2000"/>
                            </p:stCondLst>
                            <p:childTnLst>
                              <p:par>
                                <p:cTn id="54" presetID="1" presetClass="entr" presetSubtype="0"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childTnLst>
                                </p:cTn>
                              </p:par>
                            </p:childTnLst>
                          </p:cTn>
                        </p:par>
                        <p:par>
                          <p:cTn id="56" fill="hold">
                            <p:stCondLst>
                              <p:cond delay="2000"/>
                            </p:stCondLst>
                            <p:childTnLst>
                              <p:par>
                                <p:cTn id="57" presetID="1" presetClass="exit" presetSubtype="0" fill="hold" grpId="1" nodeType="afterEffect">
                                  <p:stCondLst>
                                    <p:cond delay="0"/>
                                  </p:stCondLst>
                                  <p:childTnLst>
                                    <p:set>
                                      <p:cBhvr>
                                        <p:cTn id="58" dur="1" fill="hold">
                                          <p:stCondLst>
                                            <p:cond delay="0"/>
                                          </p:stCondLst>
                                        </p:cTn>
                                        <p:tgtEl>
                                          <p:spTgt spid="19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9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9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00"/>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0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0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0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06"/>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05"/>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04"/>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8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89"/>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92"/>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0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03"/>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1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9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9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96"/>
                                        </p:tgtEl>
                                        <p:attrNameLst>
                                          <p:attrName>style.visibility</p:attrName>
                                        </p:attrNameLst>
                                      </p:cBhvr>
                                      <p:to>
                                        <p:strVal val="hidden"/>
                                      </p:to>
                                    </p:set>
                                  </p:childTnLst>
                                </p:cTn>
                              </p:par>
                            </p:childTnLst>
                          </p:cTn>
                        </p:par>
                        <p:par>
                          <p:cTn id="95" fill="hold">
                            <p:stCondLst>
                              <p:cond delay="2000"/>
                            </p:stCondLst>
                            <p:childTnLst>
                              <p:par>
                                <p:cTn id="96" presetID="64" presetClass="path" presetSubtype="0" accel="50000" decel="50000" fill="hold" nodeType="afterEffect">
                                  <p:stCondLst>
                                    <p:cond delay="0"/>
                                  </p:stCondLst>
                                  <p:childTnLst>
                                    <p:animMotion origin="layout" path="M 3.33333E-6 -4.50867E-6 L -0.01667 -0.23329 " pathEditMode="relative" rAng="0" ptsTypes="AA">
                                      <p:cBhvr>
                                        <p:cTn id="97" dur="1000" fill="hold"/>
                                        <p:tgtEl>
                                          <p:spTgt spid="3"/>
                                        </p:tgtEl>
                                        <p:attrNameLst>
                                          <p:attrName>ppt_x</p:attrName>
                                          <p:attrName>ppt_y</p:attrName>
                                        </p:attrNameLst>
                                      </p:cBhvr>
                                      <p:rCtr x="-800" y="-11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198" grpId="0" animBg="1"/>
      <p:bldP spid="198" grpId="1" animBg="1"/>
      <p:bldP spid="203" grpId="0" animBg="1"/>
      <p:bldP spid="203" grpId="1" animBg="1"/>
      <p:bldP spid="204" grpId="0" animBg="1"/>
      <p:bldP spid="204" grpId="1" animBg="1"/>
      <p:bldP spid="205" grpId="0" animBg="1"/>
      <p:bldP spid="205" grpId="1" animBg="1"/>
      <p:bldP spid="206" grpId="0" animBg="1"/>
      <p:bldP spid="206" grpId="1" animBg="1"/>
      <p:bldP spid="199" grpId="0" animBg="1"/>
      <p:bldP spid="199" grpId="1" animBg="1"/>
      <p:bldP spid="200" grpId="0" animBg="1"/>
      <p:bldP spid="200" grpId="1" animBg="1"/>
      <p:bldP spid="201" grpId="0" animBg="1"/>
      <p:bldP spid="201" grpId="1" animBg="1"/>
      <p:bldP spid="202" grpId="0" animBg="1"/>
      <p:bldP spid="20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0"/>
          <p:cNvGrpSpPr/>
          <p:nvPr/>
        </p:nvGrpSpPr>
        <p:grpSpPr>
          <a:xfrm>
            <a:off x="304800" y="1981200"/>
            <a:ext cx="8534400" cy="457200"/>
            <a:chOff x="457200" y="3581400"/>
            <a:chExt cx="8534400" cy="457200"/>
          </a:xfrm>
        </p:grpSpPr>
        <p:cxnSp>
          <p:nvCxnSpPr>
            <p:cNvPr id="106" name="Straight Connector 105"/>
            <p:cNvCxnSpPr>
              <a:stCxn id="87" idx="6"/>
              <a:endCxn id="96" idx="2"/>
            </p:cNvCxnSpPr>
            <p:nvPr/>
          </p:nvCxnSpPr>
          <p:spPr bwMode="auto">
            <a:xfrm>
              <a:off x="914400" y="3810000"/>
              <a:ext cx="76200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87" name="Oval 86"/>
            <p:cNvSpPr/>
            <p:nvPr/>
          </p:nvSpPr>
          <p:spPr bwMode="auto">
            <a:xfrm>
              <a:off x="457200"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88" name="Oval 87"/>
            <p:cNvSpPr/>
            <p:nvPr/>
          </p:nvSpPr>
          <p:spPr bwMode="auto">
            <a:xfrm>
              <a:off x="1354667"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89" name="Oval 88"/>
            <p:cNvSpPr/>
            <p:nvPr/>
          </p:nvSpPr>
          <p:spPr bwMode="auto">
            <a:xfrm>
              <a:off x="2252134"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0" name="Oval 89"/>
            <p:cNvSpPr/>
            <p:nvPr/>
          </p:nvSpPr>
          <p:spPr bwMode="auto">
            <a:xfrm>
              <a:off x="3149601"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1" name="Oval 90"/>
            <p:cNvSpPr/>
            <p:nvPr/>
          </p:nvSpPr>
          <p:spPr bwMode="auto">
            <a:xfrm>
              <a:off x="4047068"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2" name="Oval 91"/>
            <p:cNvSpPr/>
            <p:nvPr/>
          </p:nvSpPr>
          <p:spPr bwMode="auto">
            <a:xfrm>
              <a:off x="4944535"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3" name="Oval 92"/>
            <p:cNvSpPr/>
            <p:nvPr/>
          </p:nvSpPr>
          <p:spPr bwMode="auto">
            <a:xfrm>
              <a:off x="5842002"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4" name="Oval 93"/>
            <p:cNvSpPr/>
            <p:nvPr/>
          </p:nvSpPr>
          <p:spPr bwMode="auto">
            <a:xfrm>
              <a:off x="6739469"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5" name="Oval 94"/>
            <p:cNvSpPr/>
            <p:nvPr/>
          </p:nvSpPr>
          <p:spPr bwMode="auto">
            <a:xfrm>
              <a:off x="7636936"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6" name="Oval 95"/>
            <p:cNvSpPr/>
            <p:nvPr/>
          </p:nvSpPr>
          <p:spPr bwMode="auto">
            <a:xfrm>
              <a:off x="8534400"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sp>
        <p:nvSpPr>
          <p:cNvPr id="215" name="Oval 214"/>
          <p:cNvSpPr/>
          <p:nvPr/>
        </p:nvSpPr>
        <p:spPr bwMode="auto">
          <a:xfrm>
            <a:off x="7481888" y="1976438"/>
            <a:ext cx="457200" cy="457200"/>
          </a:xfrm>
          <a:prstGeom prst="ellips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16" name="Oval 215"/>
          <p:cNvSpPr/>
          <p:nvPr/>
        </p:nvSpPr>
        <p:spPr bwMode="auto">
          <a:xfrm>
            <a:off x="6581775" y="1981200"/>
            <a:ext cx="457200" cy="457200"/>
          </a:xfrm>
          <a:prstGeom prst="ellips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14" name="Oval 213"/>
          <p:cNvSpPr/>
          <p:nvPr/>
        </p:nvSpPr>
        <p:spPr bwMode="auto">
          <a:xfrm>
            <a:off x="2109787" y="1981200"/>
            <a:ext cx="457200" cy="457200"/>
          </a:xfrm>
          <a:prstGeom prst="ellips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13" name="Oval 212"/>
          <p:cNvSpPr/>
          <p:nvPr/>
        </p:nvSpPr>
        <p:spPr bwMode="auto">
          <a:xfrm>
            <a:off x="1219200" y="1981200"/>
            <a:ext cx="457200" cy="457200"/>
          </a:xfrm>
          <a:prstGeom prst="ellips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2" name="Title 1"/>
          <p:cNvSpPr>
            <a:spLocks noGrp="1"/>
          </p:cNvSpPr>
          <p:nvPr>
            <p:ph type="title"/>
          </p:nvPr>
        </p:nvSpPr>
        <p:spPr>
          <a:xfrm>
            <a:off x="-2" y="0"/>
            <a:ext cx="7848601" cy="1143000"/>
          </a:xfrm>
        </p:spPr>
        <p:txBody>
          <a:bodyPr/>
          <a:lstStyle/>
          <a:p>
            <a:r>
              <a:rPr lang="en-US" b="1" dirty="0" smtClean="0"/>
              <a:t>Hidden Sequential Structure</a:t>
            </a:r>
            <a:endParaRPr lang="en-US" b="1" dirty="0"/>
          </a:p>
        </p:txBody>
      </p:sp>
      <p:sp>
        <p:nvSpPr>
          <p:cNvPr id="192" name="Content Placeholder 191"/>
          <p:cNvSpPr>
            <a:spLocks noGrp="1"/>
          </p:cNvSpPr>
          <p:nvPr>
            <p:ph idx="1"/>
          </p:nvPr>
        </p:nvSpPr>
        <p:spPr>
          <a:xfrm>
            <a:off x="457200" y="3352800"/>
            <a:ext cx="8305800" cy="1331913"/>
          </a:xfrm>
        </p:spPr>
        <p:txBody>
          <a:bodyPr/>
          <a:lstStyle/>
          <a:p>
            <a:r>
              <a:rPr lang="en-US" dirty="0" smtClean="0"/>
              <a:t>Running Time:</a:t>
            </a:r>
            <a:endParaRPr lang="en-US" dirty="0"/>
          </a:p>
        </p:txBody>
      </p:sp>
      <p:grpSp>
        <p:nvGrpSpPr>
          <p:cNvPr id="4" name="Group 43"/>
          <p:cNvGrpSpPr/>
          <p:nvPr/>
        </p:nvGrpSpPr>
        <p:grpSpPr>
          <a:xfrm>
            <a:off x="2133600" y="2019300"/>
            <a:ext cx="381000" cy="190500"/>
            <a:chOff x="762000" y="2971800"/>
            <a:chExt cx="838200" cy="381000"/>
          </a:xfrm>
        </p:grpSpPr>
        <p:sp>
          <p:nvSpPr>
            <p:cNvPr id="45" name="Rectangle 44"/>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46" name="Isosceles Triangle 45"/>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5" name="Group 46"/>
          <p:cNvGrpSpPr/>
          <p:nvPr/>
        </p:nvGrpSpPr>
        <p:grpSpPr>
          <a:xfrm>
            <a:off x="3048000" y="2019300"/>
            <a:ext cx="381000" cy="190500"/>
            <a:chOff x="762000" y="2971800"/>
            <a:chExt cx="838200" cy="381000"/>
          </a:xfrm>
        </p:grpSpPr>
        <p:sp>
          <p:nvSpPr>
            <p:cNvPr id="48" name="Rectangle 47"/>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49" name="Isosceles Triangle 48"/>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6" name="Group 49"/>
          <p:cNvGrpSpPr/>
          <p:nvPr/>
        </p:nvGrpSpPr>
        <p:grpSpPr>
          <a:xfrm>
            <a:off x="3886200" y="2019300"/>
            <a:ext cx="381000" cy="190500"/>
            <a:chOff x="762000" y="2971800"/>
            <a:chExt cx="838200" cy="381000"/>
          </a:xfrm>
        </p:grpSpPr>
        <p:sp>
          <p:nvSpPr>
            <p:cNvPr id="51" name="Rectangle 50"/>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52" name="Isosceles Triangle 51"/>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7" name="Group 52"/>
          <p:cNvGrpSpPr/>
          <p:nvPr/>
        </p:nvGrpSpPr>
        <p:grpSpPr>
          <a:xfrm>
            <a:off x="4800600" y="2019300"/>
            <a:ext cx="381000" cy="190500"/>
            <a:chOff x="762000" y="2971800"/>
            <a:chExt cx="838200" cy="381000"/>
          </a:xfrm>
        </p:grpSpPr>
        <p:sp>
          <p:nvSpPr>
            <p:cNvPr id="54" name="Rectangle 5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55" name="Isosceles Triangle 5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8" name="Group 55"/>
          <p:cNvGrpSpPr/>
          <p:nvPr/>
        </p:nvGrpSpPr>
        <p:grpSpPr>
          <a:xfrm>
            <a:off x="5715000" y="2019300"/>
            <a:ext cx="381000" cy="190500"/>
            <a:chOff x="762000" y="2971800"/>
            <a:chExt cx="838200" cy="381000"/>
          </a:xfrm>
        </p:grpSpPr>
        <p:sp>
          <p:nvSpPr>
            <p:cNvPr id="57" name="Rectangle 5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58" name="Isosceles Triangle 5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9" name="Group 58"/>
          <p:cNvGrpSpPr/>
          <p:nvPr/>
        </p:nvGrpSpPr>
        <p:grpSpPr>
          <a:xfrm>
            <a:off x="6629400" y="2019300"/>
            <a:ext cx="381000" cy="190500"/>
            <a:chOff x="762000" y="2971800"/>
            <a:chExt cx="838200" cy="381000"/>
          </a:xfrm>
        </p:grpSpPr>
        <p:sp>
          <p:nvSpPr>
            <p:cNvPr id="60" name="Rectangle 59"/>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61" name="Isosceles Triangle 60"/>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10" name="Group 61"/>
          <p:cNvGrpSpPr/>
          <p:nvPr/>
        </p:nvGrpSpPr>
        <p:grpSpPr>
          <a:xfrm>
            <a:off x="7543800" y="2019300"/>
            <a:ext cx="381000" cy="190500"/>
            <a:chOff x="762000" y="2971800"/>
            <a:chExt cx="838200" cy="381000"/>
          </a:xfrm>
        </p:grpSpPr>
        <p:sp>
          <p:nvSpPr>
            <p:cNvPr id="63" name="Rectangle 62"/>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64" name="Isosceles Triangle 63"/>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11" name="Group 67"/>
          <p:cNvGrpSpPr/>
          <p:nvPr/>
        </p:nvGrpSpPr>
        <p:grpSpPr>
          <a:xfrm>
            <a:off x="1219200" y="2286000"/>
            <a:ext cx="381000" cy="190500"/>
            <a:chOff x="762000" y="2971800"/>
            <a:chExt cx="838200" cy="381000"/>
          </a:xfrm>
        </p:grpSpPr>
        <p:sp>
          <p:nvSpPr>
            <p:cNvPr id="69" name="Rectangle 68"/>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70" name="Isosceles Triangle 69"/>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12" name="Group 70"/>
          <p:cNvGrpSpPr/>
          <p:nvPr/>
        </p:nvGrpSpPr>
        <p:grpSpPr>
          <a:xfrm>
            <a:off x="2133600" y="2286000"/>
            <a:ext cx="381000" cy="190500"/>
            <a:chOff x="762000" y="2971800"/>
            <a:chExt cx="838200" cy="381000"/>
          </a:xfrm>
        </p:grpSpPr>
        <p:sp>
          <p:nvSpPr>
            <p:cNvPr id="72" name="Rectangle 7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73" name="Isosceles Triangle 7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13" name="Group 73"/>
          <p:cNvGrpSpPr/>
          <p:nvPr/>
        </p:nvGrpSpPr>
        <p:grpSpPr>
          <a:xfrm>
            <a:off x="2971800" y="2286000"/>
            <a:ext cx="381000" cy="190500"/>
            <a:chOff x="762000" y="2971800"/>
            <a:chExt cx="838200" cy="381000"/>
          </a:xfrm>
        </p:grpSpPr>
        <p:sp>
          <p:nvSpPr>
            <p:cNvPr id="75" name="Rectangle 74"/>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76" name="Isosceles Triangle 75"/>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14" name="Group 76"/>
          <p:cNvGrpSpPr/>
          <p:nvPr/>
        </p:nvGrpSpPr>
        <p:grpSpPr>
          <a:xfrm>
            <a:off x="3886200" y="2286000"/>
            <a:ext cx="381000" cy="190500"/>
            <a:chOff x="762000" y="2971800"/>
            <a:chExt cx="838200" cy="381000"/>
          </a:xfrm>
        </p:grpSpPr>
        <p:sp>
          <p:nvSpPr>
            <p:cNvPr id="78" name="Rectangle 77"/>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79" name="Isosceles Triangle 78"/>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15" name="Group 79"/>
          <p:cNvGrpSpPr/>
          <p:nvPr/>
        </p:nvGrpSpPr>
        <p:grpSpPr>
          <a:xfrm>
            <a:off x="4724400" y="2286000"/>
            <a:ext cx="381000" cy="190500"/>
            <a:chOff x="762000" y="2971800"/>
            <a:chExt cx="838200" cy="381000"/>
          </a:xfrm>
        </p:grpSpPr>
        <p:sp>
          <p:nvSpPr>
            <p:cNvPr id="81" name="Rectangle 80"/>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82" name="Isosceles Triangle 81"/>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16" name="Group 82"/>
          <p:cNvGrpSpPr/>
          <p:nvPr/>
        </p:nvGrpSpPr>
        <p:grpSpPr>
          <a:xfrm>
            <a:off x="5638800" y="2286000"/>
            <a:ext cx="381000" cy="190500"/>
            <a:chOff x="762000" y="2971800"/>
            <a:chExt cx="838200" cy="381000"/>
          </a:xfrm>
        </p:grpSpPr>
        <p:sp>
          <p:nvSpPr>
            <p:cNvPr id="84" name="Rectangle 8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85" name="Isosceles Triangle 8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17" name="Group 85"/>
          <p:cNvGrpSpPr/>
          <p:nvPr/>
        </p:nvGrpSpPr>
        <p:grpSpPr>
          <a:xfrm>
            <a:off x="6553200" y="2286000"/>
            <a:ext cx="381000" cy="190500"/>
            <a:chOff x="762000" y="2971800"/>
            <a:chExt cx="838200" cy="381000"/>
          </a:xfrm>
        </p:grpSpPr>
        <p:sp>
          <p:nvSpPr>
            <p:cNvPr id="97" name="Rectangle 9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98" name="Isosceles Triangle 9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18" name="Group 98"/>
          <p:cNvGrpSpPr/>
          <p:nvPr/>
        </p:nvGrpSpPr>
        <p:grpSpPr>
          <a:xfrm>
            <a:off x="7467600" y="2286000"/>
            <a:ext cx="381000" cy="190500"/>
            <a:chOff x="762000" y="2971800"/>
            <a:chExt cx="838200" cy="381000"/>
          </a:xfrm>
        </p:grpSpPr>
        <p:sp>
          <p:nvSpPr>
            <p:cNvPr id="101" name="Rectangle 100"/>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02" name="Isosceles Triangle 101"/>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sp>
        <p:nvSpPr>
          <p:cNvPr id="108" name="Arc 107"/>
          <p:cNvSpPr/>
          <p:nvPr/>
        </p:nvSpPr>
        <p:spPr bwMode="auto">
          <a:xfrm rot="16200000">
            <a:off x="4953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10" name="Arc 109"/>
          <p:cNvSpPr/>
          <p:nvPr/>
        </p:nvSpPr>
        <p:spPr bwMode="auto">
          <a:xfrm rot="16200000">
            <a:off x="14097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11" name="Arc 110"/>
          <p:cNvSpPr/>
          <p:nvPr/>
        </p:nvSpPr>
        <p:spPr bwMode="auto">
          <a:xfrm rot="16200000">
            <a:off x="22479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13" name="Arc 112"/>
          <p:cNvSpPr/>
          <p:nvPr/>
        </p:nvSpPr>
        <p:spPr bwMode="auto">
          <a:xfrm rot="16200000">
            <a:off x="31623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14" name="Arc 113"/>
          <p:cNvSpPr/>
          <p:nvPr/>
        </p:nvSpPr>
        <p:spPr bwMode="auto">
          <a:xfrm rot="16200000">
            <a:off x="40005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15" name="Arc 114"/>
          <p:cNvSpPr/>
          <p:nvPr/>
        </p:nvSpPr>
        <p:spPr bwMode="auto">
          <a:xfrm rot="16200000">
            <a:off x="49149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17" name="Arc 116"/>
          <p:cNvSpPr/>
          <p:nvPr/>
        </p:nvSpPr>
        <p:spPr bwMode="auto">
          <a:xfrm rot="16200000">
            <a:off x="58293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18" name="Arc 117"/>
          <p:cNvSpPr/>
          <p:nvPr/>
        </p:nvSpPr>
        <p:spPr bwMode="auto">
          <a:xfrm rot="16200000">
            <a:off x="67437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19" name="Arc 118"/>
          <p:cNvSpPr/>
          <p:nvPr/>
        </p:nvSpPr>
        <p:spPr bwMode="auto">
          <a:xfrm rot="16200000">
            <a:off x="76581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0" name="Arc 119"/>
          <p:cNvSpPr/>
          <p:nvPr/>
        </p:nvSpPr>
        <p:spPr bwMode="auto">
          <a:xfrm rot="5400000">
            <a:off x="77343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1" name="Arc 120"/>
          <p:cNvSpPr/>
          <p:nvPr/>
        </p:nvSpPr>
        <p:spPr bwMode="auto">
          <a:xfrm rot="5400000">
            <a:off x="67437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2" name="Arc 121"/>
          <p:cNvSpPr/>
          <p:nvPr/>
        </p:nvSpPr>
        <p:spPr bwMode="auto">
          <a:xfrm rot="5400000">
            <a:off x="58293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4" name="Arc 123"/>
          <p:cNvSpPr/>
          <p:nvPr/>
        </p:nvSpPr>
        <p:spPr bwMode="auto">
          <a:xfrm rot="5400000">
            <a:off x="49149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5" name="Arc 124"/>
          <p:cNvSpPr/>
          <p:nvPr/>
        </p:nvSpPr>
        <p:spPr bwMode="auto">
          <a:xfrm rot="5400000">
            <a:off x="40005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6" name="Arc 125"/>
          <p:cNvSpPr/>
          <p:nvPr/>
        </p:nvSpPr>
        <p:spPr bwMode="auto">
          <a:xfrm rot="5400000">
            <a:off x="31623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7" name="Arc 126"/>
          <p:cNvSpPr/>
          <p:nvPr/>
        </p:nvSpPr>
        <p:spPr bwMode="auto">
          <a:xfrm rot="5400000">
            <a:off x="22479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8" name="Arc 127"/>
          <p:cNvSpPr/>
          <p:nvPr/>
        </p:nvSpPr>
        <p:spPr bwMode="auto">
          <a:xfrm rot="5400000">
            <a:off x="14097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29" name="Arc 128"/>
          <p:cNvSpPr/>
          <p:nvPr/>
        </p:nvSpPr>
        <p:spPr bwMode="auto">
          <a:xfrm rot="5400000">
            <a:off x="4953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nvGrpSpPr>
          <p:cNvPr id="19" name="Group 40"/>
          <p:cNvGrpSpPr/>
          <p:nvPr/>
        </p:nvGrpSpPr>
        <p:grpSpPr>
          <a:xfrm>
            <a:off x="1295400" y="2019300"/>
            <a:ext cx="381000" cy="190500"/>
            <a:chOff x="762000" y="2971800"/>
            <a:chExt cx="838200" cy="381000"/>
          </a:xfrm>
        </p:grpSpPr>
        <p:sp>
          <p:nvSpPr>
            <p:cNvPr id="42" name="Rectangle 4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43" name="Isosceles Triangle 4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20" name="Group 129"/>
          <p:cNvGrpSpPr/>
          <p:nvPr/>
        </p:nvGrpSpPr>
        <p:grpSpPr>
          <a:xfrm>
            <a:off x="2133600" y="2019300"/>
            <a:ext cx="381000" cy="190500"/>
            <a:chOff x="762000" y="2971800"/>
            <a:chExt cx="838200" cy="381000"/>
          </a:xfrm>
        </p:grpSpPr>
        <p:sp>
          <p:nvSpPr>
            <p:cNvPr id="131" name="Rectangle 130"/>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32" name="Isosceles Triangle 131"/>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21" name="Group 132"/>
          <p:cNvGrpSpPr/>
          <p:nvPr/>
        </p:nvGrpSpPr>
        <p:grpSpPr>
          <a:xfrm>
            <a:off x="3048000" y="2019300"/>
            <a:ext cx="381000" cy="190500"/>
            <a:chOff x="762000" y="2971800"/>
            <a:chExt cx="838200" cy="381000"/>
          </a:xfrm>
        </p:grpSpPr>
        <p:sp>
          <p:nvSpPr>
            <p:cNvPr id="134" name="Rectangle 13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35" name="Isosceles Triangle 13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22" name="Group 135"/>
          <p:cNvGrpSpPr/>
          <p:nvPr/>
        </p:nvGrpSpPr>
        <p:grpSpPr>
          <a:xfrm>
            <a:off x="3886200" y="2019300"/>
            <a:ext cx="381000" cy="190500"/>
            <a:chOff x="762000" y="2971800"/>
            <a:chExt cx="838200" cy="381000"/>
          </a:xfrm>
        </p:grpSpPr>
        <p:sp>
          <p:nvSpPr>
            <p:cNvPr id="137" name="Rectangle 13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38" name="Isosceles Triangle 13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23" name="Group 138"/>
          <p:cNvGrpSpPr/>
          <p:nvPr/>
        </p:nvGrpSpPr>
        <p:grpSpPr>
          <a:xfrm>
            <a:off x="4800600" y="2019300"/>
            <a:ext cx="381000" cy="190500"/>
            <a:chOff x="762000" y="2971800"/>
            <a:chExt cx="838200" cy="381000"/>
          </a:xfrm>
        </p:grpSpPr>
        <p:sp>
          <p:nvSpPr>
            <p:cNvPr id="140" name="Rectangle 139"/>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41" name="Isosceles Triangle 140"/>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24" name="Group 141"/>
          <p:cNvGrpSpPr/>
          <p:nvPr/>
        </p:nvGrpSpPr>
        <p:grpSpPr>
          <a:xfrm>
            <a:off x="5715000" y="2019300"/>
            <a:ext cx="381000" cy="190500"/>
            <a:chOff x="762000" y="2971800"/>
            <a:chExt cx="838200" cy="381000"/>
          </a:xfrm>
        </p:grpSpPr>
        <p:sp>
          <p:nvSpPr>
            <p:cNvPr id="143" name="Rectangle 142"/>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44" name="Isosceles Triangle 143"/>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25" name="Group 144"/>
          <p:cNvGrpSpPr/>
          <p:nvPr/>
        </p:nvGrpSpPr>
        <p:grpSpPr>
          <a:xfrm>
            <a:off x="6629400" y="2019300"/>
            <a:ext cx="381000" cy="190500"/>
            <a:chOff x="762000" y="2971800"/>
            <a:chExt cx="838200" cy="381000"/>
          </a:xfrm>
        </p:grpSpPr>
        <p:sp>
          <p:nvSpPr>
            <p:cNvPr id="146" name="Rectangle 145"/>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47" name="Isosceles Triangle 146"/>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26" name="Group 147"/>
          <p:cNvGrpSpPr/>
          <p:nvPr/>
        </p:nvGrpSpPr>
        <p:grpSpPr>
          <a:xfrm>
            <a:off x="7543800" y="2019300"/>
            <a:ext cx="381000" cy="190500"/>
            <a:chOff x="762000" y="2971800"/>
            <a:chExt cx="838200" cy="381000"/>
          </a:xfrm>
        </p:grpSpPr>
        <p:sp>
          <p:nvSpPr>
            <p:cNvPr id="149" name="Rectangle 148"/>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50" name="Isosceles Triangle 149"/>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27" name="Group 153"/>
          <p:cNvGrpSpPr/>
          <p:nvPr/>
        </p:nvGrpSpPr>
        <p:grpSpPr>
          <a:xfrm>
            <a:off x="2133600" y="2286000"/>
            <a:ext cx="381000" cy="190500"/>
            <a:chOff x="762000" y="2971800"/>
            <a:chExt cx="838200" cy="381000"/>
          </a:xfrm>
        </p:grpSpPr>
        <p:sp>
          <p:nvSpPr>
            <p:cNvPr id="155" name="Rectangle 154"/>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56" name="Isosceles Triangle 155"/>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28" name="Group 156"/>
          <p:cNvGrpSpPr/>
          <p:nvPr/>
        </p:nvGrpSpPr>
        <p:grpSpPr>
          <a:xfrm>
            <a:off x="2971800" y="2286000"/>
            <a:ext cx="381000" cy="190500"/>
            <a:chOff x="762000" y="2971800"/>
            <a:chExt cx="838200" cy="381000"/>
          </a:xfrm>
        </p:grpSpPr>
        <p:sp>
          <p:nvSpPr>
            <p:cNvPr id="158" name="Rectangle 157"/>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59" name="Isosceles Triangle 158"/>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29" name="Group 159"/>
          <p:cNvGrpSpPr/>
          <p:nvPr/>
        </p:nvGrpSpPr>
        <p:grpSpPr>
          <a:xfrm>
            <a:off x="3886200" y="2286000"/>
            <a:ext cx="381000" cy="190500"/>
            <a:chOff x="762000" y="2971800"/>
            <a:chExt cx="838200" cy="381000"/>
          </a:xfrm>
        </p:grpSpPr>
        <p:sp>
          <p:nvSpPr>
            <p:cNvPr id="161" name="Rectangle 160"/>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62" name="Isosceles Triangle 161"/>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30" name="Group 162"/>
          <p:cNvGrpSpPr/>
          <p:nvPr/>
        </p:nvGrpSpPr>
        <p:grpSpPr>
          <a:xfrm>
            <a:off x="4724400" y="2286000"/>
            <a:ext cx="381000" cy="190500"/>
            <a:chOff x="762000" y="2971800"/>
            <a:chExt cx="838200" cy="381000"/>
          </a:xfrm>
        </p:grpSpPr>
        <p:sp>
          <p:nvSpPr>
            <p:cNvPr id="164" name="Rectangle 16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65" name="Isosceles Triangle 16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31" name="Group 165"/>
          <p:cNvGrpSpPr/>
          <p:nvPr/>
        </p:nvGrpSpPr>
        <p:grpSpPr>
          <a:xfrm>
            <a:off x="5638800" y="2286000"/>
            <a:ext cx="381000" cy="190500"/>
            <a:chOff x="762000" y="2971800"/>
            <a:chExt cx="838200" cy="381000"/>
          </a:xfrm>
        </p:grpSpPr>
        <p:sp>
          <p:nvSpPr>
            <p:cNvPr id="167" name="Rectangle 16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68" name="Isosceles Triangle 16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32" name="Group 168"/>
          <p:cNvGrpSpPr/>
          <p:nvPr/>
        </p:nvGrpSpPr>
        <p:grpSpPr>
          <a:xfrm>
            <a:off x="6553200" y="2286000"/>
            <a:ext cx="381000" cy="190500"/>
            <a:chOff x="762000" y="2971800"/>
            <a:chExt cx="838200" cy="381000"/>
          </a:xfrm>
        </p:grpSpPr>
        <p:sp>
          <p:nvSpPr>
            <p:cNvPr id="170" name="Rectangle 169"/>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71" name="Isosceles Triangle 170"/>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33" name="Group 171"/>
          <p:cNvGrpSpPr/>
          <p:nvPr/>
        </p:nvGrpSpPr>
        <p:grpSpPr>
          <a:xfrm>
            <a:off x="7239000" y="2095500"/>
            <a:ext cx="838200" cy="419100"/>
            <a:chOff x="762000" y="2971800"/>
            <a:chExt cx="838200" cy="381000"/>
          </a:xfrm>
        </p:grpSpPr>
        <p:sp>
          <p:nvSpPr>
            <p:cNvPr id="173" name="Rectangle 172"/>
            <p:cNvSpPr/>
            <p:nvPr/>
          </p:nvSpPr>
          <p:spPr bwMode="auto">
            <a:xfrm>
              <a:off x="762000" y="2971800"/>
              <a:ext cx="838200" cy="381000"/>
            </a:xfrm>
            <a:prstGeom prst="rect">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74" name="Isosceles Triangle 173"/>
            <p:cNvSpPr/>
            <p:nvPr/>
          </p:nvSpPr>
          <p:spPr bwMode="auto">
            <a:xfrm rot="10800000">
              <a:off x="762000" y="2971800"/>
              <a:ext cx="838200" cy="152400"/>
            </a:xfrm>
            <a:prstGeom prst="triangl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34" name="Group 174"/>
          <p:cNvGrpSpPr/>
          <p:nvPr/>
        </p:nvGrpSpPr>
        <p:grpSpPr>
          <a:xfrm>
            <a:off x="8458200" y="2209800"/>
            <a:ext cx="381000" cy="190500"/>
            <a:chOff x="762000" y="2971800"/>
            <a:chExt cx="838200" cy="381000"/>
          </a:xfrm>
        </p:grpSpPr>
        <p:sp>
          <p:nvSpPr>
            <p:cNvPr id="176" name="Rectangle 175"/>
            <p:cNvSpPr/>
            <p:nvPr/>
          </p:nvSpPr>
          <p:spPr bwMode="auto">
            <a:xfrm>
              <a:off x="762000" y="2971800"/>
              <a:ext cx="838200" cy="381000"/>
            </a:xfrm>
            <a:prstGeom prst="rect">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77" name="Isosceles Triangle 176"/>
            <p:cNvSpPr/>
            <p:nvPr/>
          </p:nvSpPr>
          <p:spPr bwMode="auto">
            <a:xfrm rot="10800000">
              <a:off x="762000" y="2971800"/>
              <a:ext cx="838200" cy="152400"/>
            </a:xfrm>
            <a:prstGeom prst="triangl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35" name="Group 184"/>
          <p:cNvGrpSpPr/>
          <p:nvPr/>
        </p:nvGrpSpPr>
        <p:grpSpPr>
          <a:xfrm>
            <a:off x="304800" y="1143000"/>
            <a:ext cx="8534400" cy="1295400"/>
            <a:chOff x="304800" y="1143000"/>
            <a:chExt cx="8534400" cy="1295400"/>
          </a:xfrm>
        </p:grpSpPr>
        <p:grpSp>
          <p:nvGrpSpPr>
            <p:cNvPr id="36" name="Group 209"/>
            <p:cNvGrpSpPr/>
            <p:nvPr/>
          </p:nvGrpSpPr>
          <p:grpSpPr>
            <a:xfrm>
              <a:off x="7391400" y="1143000"/>
              <a:ext cx="1371600" cy="914400"/>
              <a:chOff x="7543800" y="2667000"/>
              <a:chExt cx="1371600" cy="914400"/>
            </a:xfrm>
          </p:grpSpPr>
          <p:sp>
            <p:nvSpPr>
              <p:cNvPr id="191" name="Rectangle 190"/>
              <p:cNvSpPr/>
              <p:nvPr/>
            </p:nvSpPr>
            <p:spPr bwMode="auto">
              <a:xfrm>
                <a:off x="8610600" y="2667000"/>
                <a:ext cx="304800" cy="381000"/>
              </a:xfrm>
              <a:prstGeom prst="rect">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cxnSp>
            <p:nvCxnSpPr>
              <p:cNvPr id="193" name="Straight Connector 192"/>
              <p:cNvCxnSpPr>
                <a:stCxn id="191" idx="2"/>
              </p:cNvCxnSpPr>
              <p:nvPr/>
            </p:nvCxnSpPr>
            <p:spPr bwMode="auto">
              <a:xfrm rot="5400000">
                <a:off x="8496300" y="3314700"/>
                <a:ext cx="533400" cy="0"/>
              </a:xfrm>
              <a:prstGeom prst="line">
                <a:avLst/>
              </a:prstGeom>
              <a:noFill/>
              <a:ln w="38100" cap="flat" cmpd="sng" algn="ctr">
                <a:solidFill>
                  <a:schemeClr val="tx1"/>
                </a:solidFill>
                <a:prstDash val="solid"/>
                <a:round/>
                <a:headEnd type="none" w="med" len="med"/>
                <a:tailEnd type="none" w="med" len="med"/>
              </a:ln>
              <a:effectLst/>
            </p:spPr>
          </p:cxnSp>
          <p:sp>
            <p:nvSpPr>
              <p:cNvPr id="208" name="TextBox 207"/>
              <p:cNvSpPr txBox="1"/>
              <p:nvPr/>
            </p:nvSpPr>
            <p:spPr>
              <a:xfrm>
                <a:off x="7543800" y="2678668"/>
                <a:ext cx="1088760" cy="369332"/>
              </a:xfrm>
              <a:prstGeom prst="rect">
                <a:avLst/>
              </a:prstGeom>
              <a:noFill/>
            </p:spPr>
            <p:txBody>
              <a:bodyPr wrap="none" rtlCol="0">
                <a:spAutoFit/>
              </a:bodyPr>
              <a:lstStyle/>
              <a:p>
                <a:r>
                  <a:rPr lang="en-US" dirty="0" smtClean="0">
                    <a:solidFill>
                      <a:prstClr val="black"/>
                    </a:solidFill>
                  </a:rPr>
                  <a:t>Evidence</a:t>
                </a:r>
                <a:endParaRPr lang="en-US" dirty="0">
                  <a:solidFill>
                    <a:prstClr val="black"/>
                  </a:solidFill>
                </a:endParaRPr>
              </a:p>
            </p:txBody>
          </p:sp>
        </p:grpSp>
        <p:sp>
          <p:nvSpPr>
            <p:cNvPr id="212" name="Oval 211"/>
            <p:cNvSpPr/>
            <p:nvPr/>
          </p:nvSpPr>
          <p:spPr bwMode="auto">
            <a:xfrm>
              <a:off x="8382000" y="1981200"/>
              <a:ext cx="457200" cy="457200"/>
            </a:xfrm>
            <a:prstGeom prst="ellips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nvGrpSpPr>
            <p:cNvPr id="39" name="Group 208"/>
            <p:cNvGrpSpPr/>
            <p:nvPr/>
          </p:nvGrpSpPr>
          <p:grpSpPr>
            <a:xfrm>
              <a:off x="381000" y="1143000"/>
              <a:ext cx="1393560" cy="838200"/>
              <a:chOff x="533400" y="2667000"/>
              <a:chExt cx="1393560" cy="838200"/>
            </a:xfrm>
          </p:grpSpPr>
          <p:sp>
            <p:nvSpPr>
              <p:cNvPr id="184" name="Rectangle 183"/>
              <p:cNvSpPr/>
              <p:nvPr/>
            </p:nvSpPr>
            <p:spPr bwMode="auto">
              <a:xfrm>
                <a:off x="533400" y="2667000"/>
                <a:ext cx="304800" cy="381000"/>
              </a:xfrm>
              <a:prstGeom prst="rect">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cxnSp>
            <p:nvCxnSpPr>
              <p:cNvPr id="187" name="Straight Connector 186"/>
              <p:cNvCxnSpPr>
                <a:stCxn id="184" idx="2"/>
                <a:endCxn id="87" idx="0"/>
              </p:cNvCxnSpPr>
              <p:nvPr/>
            </p:nvCxnSpPr>
            <p:spPr bwMode="auto">
              <a:xfrm rot="5400000">
                <a:off x="457200" y="3276600"/>
                <a:ext cx="457200" cy="0"/>
              </a:xfrm>
              <a:prstGeom prst="line">
                <a:avLst/>
              </a:prstGeom>
              <a:noFill/>
              <a:ln w="38100" cap="flat" cmpd="sng" algn="ctr">
                <a:solidFill>
                  <a:schemeClr val="tx1"/>
                </a:solidFill>
                <a:prstDash val="solid"/>
                <a:round/>
                <a:headEnd type="none" w="med" len="med"/>
                <a:tailEnd type="none" w="med" len="med"/>
              </a:ln>
              <a:effectLst/>
            </p:spPr>
          </p:cxnSp>
          <p:sp>
            <p:nvSpPr>
              <p:cNvPr id="207" name="TextBox 206"/>
              <p:cNvSpPr txBox="1"/>
              <p:nvPr/>
            </p:nvSpPr>
            <p:spPr>
              <a:xfrm>
                <a:off x="838200" y="2667000"/>
                <a:ext cx="1088760" cy="369332"/>
              </a:xfrm>
              <a:prstGeom prst="rect">
                <a:avLst/>
              </a:prstGeom>
              <a:noFill/>
            </p:spPr>
            <p:txBody>
              <a:bodyPr wrap="none" rtlCol="0">
                <a:spAutoFit/>
              </a:bodyPr>
              <a:lstStyle/>
              <a:p>
                <a:r>
                  <a:rPr lang="en-US" dirty="0" smtClean="0">
                    <a:solidFill>
                      <a:prstClr val="black"/>
                    </a:solidFill>
                  </a:rPr>
                  <a:t>Evidence</a:t>
                </a:r>
                <a:endParaRPr lang="en-US" dirty="0">
                  <a:solidFill>
                    <a:prstClr val="black"/>
                  </a:solidFill>
                </a:endParaRPr>
              </a:p>
            </p:txBody>
          </p:sp>
        </p:grpSp>
        <p:sp>
          <p:nvSpPr>
            <p:cNvPr id="211" name="Oval 210"/>
            <p:cNvSpPr/>
            <p:nvPr/>
          </p:nvSpPr>
          <p:spPr bwMode="auto">
            <a:xfrm>
              <a:off x="304800" y="1981200"/>
              <a:ext cx="457200" cy="457200"/>
            </a:xfrm>
            <a:prstGeom prst="ellips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40" name="Group 150"/>
          <p:cNvGrpSpPr/>
          <p:nvPr/>
        </p:nvGrpSpPr>
        <p:grpSpPr>
          <a:xfrm>
            <a:off x="1219200" y="2286000"/>
            <a:ext cx="381000" cy="190500"/>
            <a:chOff x="762000" y="2971800"/>
            <a:chExt cx="838200" cy="381000"/>
          </a:xfrm>
        </p:grpSpPr>
        <p:sp>
          <p:nvSpPr>
            <p:cNvPr id="152" name="Rectangle 15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53" name="Isosceles Triangle 15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41" name="Group 177"/>
          <p:cNvGrpSpPr/>
          <p:nvPr/>
        </p:nvGrpSpPr>
        <p:grpSpPr>
          <a:xfrm>
            <a:off x="381000" y="2057400"/>
            <a:ext cx="381000" cy="190500"/>
            <a:chOff x="762000" y="2971800"/>
            <a:chExt cx="838200" cy="381000"/>
          </a:xfrm>
        </p:grpSpPr>
        <p:sp>
          <p:nvSpPr>
            <p:cNvPr id="179" name="Rectangle 178"/>
            <p:cNvSpPr/>
            <p:nvPr/>
          </p:nvSpPr>
          <p:spPr bwMode="auto">
            <a:xfrm>
              <a:off x="762000" y="2971800"/>
              <a:ext cx="838200" cy="381000"/>
            </a:xfrm>
            <a:prstGeom prst="rect">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80" name="Isosceles Triangle 179"/>
            <p:cNvSpPr/>
            <p:nvPr/>
          </p:nvSpPr>
          <p:spPr bwMode="auto">
            <a:xfrm rot="10800000">
              <a:off x="762000" y="2971800"/>
              <a:ext cx="838200" cy="152400"/>
            </a:xfrm>
            <a:prstGeom prst="triangl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grpSp>
        <p:nvGrpSpPr>
          <p:cNvPr id="44" name="Group 35"/>
          <p:cNvGrpSpPr/>
          <p:nvPr/>
        </p:nvGrpSpPr>
        <p:grpSpPr>
          <a:xfrm>
            <a:off x="0" y="1905000"/>
            <a:ext cx="914400" cy="457200"/>
            <a:chOff x="762000" y="2971800"/>
            <a:chExt cx="838200" cy="381000"/>
          </a:xfrm>
        </p:grpSpPr>
        <p:sp>
          <p:nvSpPr>
            <p:cNvPr id="37" name="Rectangle 36"/>
            <p:cNvSpPr/>
            <p:nvPr/>
          </p:nvSpPr>
          <p:spPr bwMode="auto">
            <a:xfrm>
              <a:off x="762000" y="2971800"/>
              <a:ext cx="838200" cy="381000"/>
            </a:xfrm>
            <a:prstGeom prst="rect">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38" name="Isosceles Triangle 37"/>
            <p:cNvSpPr/>
            <p:nvPr/>
          </p:nvSpPr>
          <p:spPr bwMode="auto">
            <a:xfrm rot="10800000">
              <a:off x="762000" y="2971800"/>
              <a:ext cx="838200" cy="152400"/>
            </a:xfrm>
            <a:prstGeom prst="triangl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pic>
        <p:nvPicPr>
          <p:cNvPr id="190" name="Picture 189" descr="TP_tmp.emf"/>
          <p:cNvPicPr>
            <a:picLocks noChangeAspect="1"/>
          </p:cNvPicPr>
          <p:nvPr>
            <p:custDataLst>
              <p:tags r:id="rId2"/>
            </p:custDataLst>
          </p:nvPr>
        </p:nvPicPr>
        <p:blipFill>
          <a:blip r:embed="rId5" cstate="print"/>
          <a:stretch>
            <a:fillRect/>
          </a:stretch>
        </p:blipFill>
        <p:spPr bwMode="auto">
          <a:xfrm>
            <a:off x="867027" y="4090089"/>
            <a:ext cx="7667373" cy="710511"/>
          </a:xfrm>
          <a:prstGeom prst="rect">
            <a:avLst/>
          </a:prstGeom>
          <a:noFill/>
          <a:ln/>
          <a:effectLst/>
        </p:spPr>
      </p:pic>
      <p:grpSp>
        <p:nvGrpSpPr>
          <p:cNvPr id="47" name="Group 103"/>
          <p:cNvGrpSpPr/>
          <p:nvPr/>
        </p:nvGrpSpPr>
        <p:grpSpPr>
          <a:xfrm>
            <a:off x="8229600" y="2095500"/>
            <a:ext cx="838200" cy="419100"/>
            <a:chOff x="762000" y="2971800"/>
            <a:chExt cx="838200" cy="381000"/>
          </a:xfrm>
        </p:grpSpPr>
        <p:sp>
          <p:nvSpPr>
            <p:cNvPr id="105" name="Rectangle 104"/>
            <p:cNvSpPr/>
            <p:nvPr/>
          </p:nvSpPr>
          <p:spPr bwMode="auto">
            <a:xfrm>
              <a:off x="762000" y="2971800"/>
              <a:ext cx="838200" cy="381000"/>
            </a:xfrm>
            <a:prstGeom prst="rect">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07" name="Isosceles Triangle 106"/>
            <p:cNvSpPr/>
            <p:nvPr/>
          </p:nvSpPr>
          <p:spPr bwMode="auto">
            <a:xfrm rot="10800000">
              <a:off x="762000" y="2971800"/>
              <a:ext cx="838200" cy="152400"/>
            </a:xfrm>
            <a:prstGeom prst="triangl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sp>
        <p:nvSpPr>
          <p:cNvPr id="186" name="Rounded Rectangular Callout 185"/>
          <p:cNvSpPr/>
          <p:nvPr/>
        </p:nvSpPr>
        <p:spPr bwMode="auto">
          <a:xfrm>
            <a:off x="685800" y="5181600"/>
            <a:ext cx="3200400" cy="1143000"/>
          </a:xfrm>
          <a:prstGeom prst="wedgeRoundRectCallout">
            <a:avLst>
              <a:gd name="adj1" fmla="val -11706"/>
              <a:gd name="adj2" fmla="val -76389"/>
              <a:gd name="adj3" fmla="val 16667"/>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800" dirty="0" smtClean="0">
                <a:solidFill>
                  <a:prstClr val="black"/>
                </a:solidFill>
                <a:latin typeface="Tahoma" pitchFamily="-64" charset="0"/>
              </a:rPr>
              <a:t>Time for a single</a:t>
            </a:r>
          </a:p>
          <a:p>
            <a:pPr algn="ctr" fontAlgn="base">
              <a:spcBef>
                <a:spcPct val="0"/>
              </a:spcBef>
              <a:spcAft>
                <a:spcPct val="0"/>
              </a:spcAft>
            </a:pPr>
            <a:r>
              <a:rPr lang="en-US" sz="2800" dirty="0" smtClean="0">
                <a:solidFill>
                  <a:prstClr val="black"/>
                </a:solidFill>
                <a:latin typeface="Tahoma" pitchFamily="-64" charset="0"/>
              </a:rPr>
              <a:t>parallel iteration</a:t>
            </a:r>
          </a:p>
        </p:txBody>
      </p:sp>
      <p:sp>
        <p:nvSpPr>
          <p:cNvPr id="188" name="Rounded Rectangular Callout 187"/>
          <p:cNvSpPr/>
          <p:nvPr/>
        </p:nvSpPr>
        <p:spPr bwMode="auto">
          <a:xfrm>
            <a:off x="4495800" y="5181600"/>
            <a:ext cx="3581400" cy="1143000"/>
          </a:xfrm>
          <a:prstGeom prst="wedgeRoundRectCallout">
            <a:avLst>
              <a:gd name="adj1" fmla="val -7096"/>
              <a:gd name="adj2" fmla="val -92500"/>
              <a:gd name="adj3" fmla="val 16667"/>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800" dirty="0" smtClean="0">
                <a:solidFill>
                  <a:prstClr val="black"/>
                </a:solidFill>
                <a:latin typeface="Tahoma" pitchFamily="-64" charset="0"/>
              </a:rPr>
              <a:t>Number of Iterations</a:t>
            </a:r>
          </a:p>
        </p:txBody>
      </p:sp>
      <p:sp>
        <p:nvSpPr>
          <p:cNvPr id="189" name="Rectangle 188"/>
          <p:cNvSpPr/>
          <p:nvPr/>
        </p:nvSpPr>
        <p:spPr bwMode="auto">
          <a:xfrm>
            <a:off x="533400" y="3276600"/>
            <a:ext cx="3581400" cy="3200400"/>
          </a:xfrm>
          <a:prstGeom prst="rect">
            <a:avLst/>
          </a:prstGeom>
          <a:solidFill>
            <a:schemeClr val="bg1">
              <a:alpha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94" name="Rectangle 193"/>
          <p:cNvSpPr/>
          <p:nvPr/>
        </p:nvSpPr>
        <p:spPr bwMode="auto">
          <a:xfrm>
            <a:off x="4114800" y="3886200"/>
            <a:ext cx="4572000" cy="2590800"/>
          </a:xfrm>
          <a:prstGeom prst="rect">
            <a:avLst/>
          </a:prstGeom>
          <a:solidFill>
            <a:schemeClr val="bg1">
              <a:alpha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nvGrpSpPr>
          <p:cNvPr id="50" name="Group 180"/>
          <p:cNvGrpSpPr/>
          <p:nvPr/>
        </p:nvGrpSpPr>
        <p:grpSpPr>
          <a:xfrm>
            <a:off x="990600" y="1905000"/>
            <a:ext cx="914400" cy="457200"/>
            <a:chOff x="762000" y="2971800"/>
            <a:chExt cx="838200" cy="381000"/>
          </a:xfrm>
        </p:grpSpPr>
        <p:sp>
          <p:nvSpPr>
            <p:cNvPr id="182" name="Rectangle 181"/>
            <p:cNvSpPr/>
            <p:nvPr/>
          </p:nvSpPr>
          <p:spPr bwMode="auto">
            <a:xfrm>
              <a:off x="762000" y="2971800"/>
              <a:ext cx="838200" cy="381000"/>
            </a:xfrm>
            <a:prstGeom prst="rect">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sp>
          <p:nvSpPr>
            <p:cNvPr id="183" name="Isosceles Triangle 182"/>
            <p:cNvSpPr/>
            <p:nvPr/>
          </p:nvSpPr>
          <p:spPr bwMode="auto">
            <a:xfrm rot="10800000">
              <a:off x="762000" y="2971800"/>
              <a:ext cx="838200" cy="152400"/>
            </a:xfrm>
            <a:prstGeom prst="triangl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sp>
        <p:nvSpPr>
          <p:cNvPr id="16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55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ustDataLst>
      <p:tags r:id="rId1"/>
    </p:custDataLst>
    <p:extLst>
      <p:ext uri="{BB962C8B-B14F-4D97-AF65-F5344CB8AC3E}">
        <p14:creationId xmlns:p14="http://schemas.microsoft.com/office/powerpoint/2010/main" val="2828300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p:cTn id="75" dur="500" fill="hold"/>
                                        <p:tgtEl>
                                          <p:spTgt spid="47"/>
                                        </p:tgtEl>
                                        <p:attrNameLst>
                                          <p:attrName>ppt_w</p:attrName>
                                        </p:attrNameLst>
                                      </p:cBhvr>
                                      <p:tavLst>
                                        <p:tav tm="0">
                                          <p:val>
                                            <p:fltVal val="0"/>
                                          </p:val>
                                        </p:tav>
                                        <p:tav tm="100000">
                                          <p:val>
                                            <p:strVal val="#ppt_w"/>
                                          </p:val>
                                        </p:tav>
                                      </p:tavLst>
                                    </p:anim>
                                    <p:anim calcmode="lin" valueType="num">
                                      <p:cBhvr>
                                        <p:cTn id="76" dur="500" fill="hold"/>
                                        <p:tgtEl>
                                          <p:spTgt spid="47"/>
                                        </p:tgtEl>
                                        <p:attrNameLst>
                                          <p:attrName>ppt_h</p:attrName>
                                        </p:attrNameLst>
                                      </p:cBhvr>
                                      <p:tavLst>
                                        <p:tav tm="0">
                                          <p:val>
                                            <p:fltVal val="0"/>
                                          </p:val>
                                        </p:tav>
                                        <p:tav tm="100000">
                                          <p:val>
                                            <p:strVal val="#ppt_h"/>
                                          </p:val>
                                        </p:tav>
                                      </p:tavLst>
                                    </p:anim>
                                  </p:childTnLst>
                                </p:cTn>
                              </p:par>
                              <p:par>
                                <p:cTn id="77"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78" dur="2000" fill="hold"/>
                                        <p:tgtEl>
                                          <p:spTgt spid="44"/>
                                        </p:tgtEl>
                                        <p:attrNameLst>
                                          <p:attrName>ppt_x</p:attrName>
                                          <p:attrName>ppt_y</p:attrName>
                                        </p:attrNameLst>
                                      </p:cBhvr>
                                      <p:rCtr x="4800" y="-3600"/>
                                    </p:animMotion>
                                  </p:childTnLst>
                                </p:cTn>
                              </p:par>
                              <p:par>
                                <p:cTn id="79"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80" dur="2000" fill="hold"/>
                                        <p:tgtEl>
                                          <p:spTgt spid="19"/>
                                        </p:tgtEl>
                                        <p:attrNameLst>
                                          <p:attrName>ppt_x</p:attrName>
                                          <p:attrName>ppt_y</p:attrName>
                                        </p:attrNameLst>
                                      </p:cBhvr>
                                      <p:rCtr x="4800" y="-3600"/>
                                    </p:animMotion>
                                  </p:childTnLst>
                                </p:cTn>
                              </p:par>
                              <p:par>
                                <p:cTn id="81"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82" dur="2000" fill="hold"/>
                                        <p:tgtEl>
                                          <p:spTgt spid="4"/>
                                        </p:tgtEl>
                                        <p:attrNameLst>
                                          <p:attrName>ppt_x</p:attrName>
                                          <p:attrName>ppt_y</p:attrName>
                                        </p:attrNameLst>
                                      </p:cBhvr>
                                      <p:rCtr x="4800" y="-3600"/>
                                    </p:animMotion>
                                  </p:childTnLst>
                                </p:cTn>
                              </p:par>
                              <p:par>
                                <p:cTn id="83"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84" dur="2000" fill="hold"/>
                                        <p:tgtEl>
                                          <p:spTgt spid="5"/>
                                        </p:tgtEl>
                                        <p:attrNameLst>
                                          <p:attrName>ppt_x</p:attrName>
                                          <p:attrName>ppt_y</p:attrName>
                                        </p:attrNameLst>
                                      </p:cBhvr>
                                      <p:rCtr x="4800" y="-3600"/>
                                    </p:animMotion>
                                  </p:childTnLst>
                                </p:cTn>
                              </p:par>
                              <p:par>
                                <p:cTn id="85"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86" dur="2000" fill="hold"/>
                                        <p:tgtEl>
                                          <p:spTgt spid="6"/>
                                        </p:tgtEl>
                                        <p:attrNameLst>
                                          <p:attrName>ppt_x</p:attrName>
                                          <p:attrName>ppt_y</p:attrName>
                                        </p:attrNameLst>
                                      </p:cBhvr>
                                      <p:rCtr x="4800" y="-3600"/>
                                    </p:animMotion>
                                  </p:childTnLst>
                                </p:cTn>
                              </p:par>
                              <p:par>
                                <p:cTn id="87"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88" dur="2000" fill="hold"/>
                                        <p:tgtEl>
                                          <p:spTgt spid="7"/>
                                        </p:tgtEl>
                                        <p:attrNameLst>
                                          <p:attrName>ppt_x</p:attrName>
                                          <p:attrName>ppt_y</p:attrName>
                                        </p:attrNameLst>
                                      </p:cBhvr>
                                      <p:rCtr x="4800" y="-3600"/>
                                    </p:animMotion>
                                  </p:childTnLst>
                                </p:cTn>
                              </p:par>
                              <p:par>
                                <p:cTn id="89"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90" dur="2000" fill="hold"/>
                                        <p:tgtEl>
                                          <p:spTgt spid="8"/>
                                        </p:tgtEl>
                                        <p:attrNameLst>
                                          <p:attrName>ppt_x</p:attrName>
                                          <p:attrName>ppt_y</p:attrName>
                                        </p:attrNameLst>
                                      </p:cBhvr>
                                      <p:rCtr x="4800" y="-3600"/>
                                    </p:animMotion>
                                  </p:childTnLst>
                                </p:cTn>
                              </p:par>
                              <p:par>
                                <p:cTn id="91"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92" dur="2000" fill="hold"/>
                                        <p:tgtEl>
                                          <p:spTgt spid="9"/>
                                        </p:tgtEl>
                                        <p:attrNameLst>
                                          <p:attrName>ppt_x</p:attrName>
                                          <p:attrName>ppt_y</p:attrName>
                                        </p:attrNameLst>
                                      </p:cBhvr>
                                      <p:rCtr x="4800" y="-3600"/>
                                    </p:animMotion>
                                  </p:childTnLst>
                                </p:cTn>
                              </p:par>
                              <p:par>
                                <p:cTn id="93"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94" dur="2000" fill="hold"/>
                                        <p:tgtEl>
                                          <p:spTgt spid="10"/>
                                        </p:tgtEl>
                                        <p:attrNameLst>
                                          <p:attrName>ppt_x</p:attrName>
                                          <p:attrName>ppt_y</p:attrName>
                                        </p:attrNameLst>
                                      </p:cBhvr>
                                      <p:rCtr x="4800" y="-3600"/>
                                    </p:animMotion>
                                  </p:childTnLst>
                                </p:cTn>
                              </p:par>
                              <p:par>
                                <p:cTn id="95" presetID="44" presetClass="path" presetSubtype="0" accel="50000" decel="50000" fill="hold" nodeType="withEffect">
                                  <p:stCondLst>
                                    <p:cond delay="0"/>
                                  </p:stCondLst>
                                  <p:childTnLst>
                                    <p:animMotion origin="layout" path="M 3.33333E-6 -2.22222E-6 L -0.02778 0.05533 C -0.03386 0.06783 -0.04254 0.075 -0.05157 0.075 C -0.06198 0.075 -0.07032 0.06783 -0.07639 0.05533 L -0.10417 -2.22222E-6 " pathEditMode="relative" rAng="0" ptsTypes="FffFF">
                                      <p:cBhvr>
                                        <p:cTn id="96" dur="2000" fill="hold"/>
                                        <p:tgtEl>
                                          <p:spTgt spid="11"/>
                                        </p:tgtEl>
                                        <p:attrNameLst>
                                          <p:attrName>ppt_x</p:attrName>
                                          <p:attrName>ppt_y</p:attrName>
                                        </p:attrNameLst>
                                      </p:cBhvr>
                                      <p:rCtr x="-5200" y="3800"/>
                                    </p:animMotion>
                                  </p:childTnLst>
                                </p:cTn>
                              </p:par>
                              <p:par>
                                <p:cTn id="97" presetID="44" presetClass="path" presetSubtype="0" accel="50000" decel="50000" fill="hold" nodeType="withEffect">
                                  <p:stCondLst>
                                    <p:cond delay="0"/>
                                  </p:stCondLst>
                                  <p:childTnLst>
                                    <p:animMotion origin="layout" path="M -3.33333E-6 -2.22222E-6 L -0.02777 0.05533 C -0.03385 0.06783 -0.04253 0.075 -0.05156 0.075 C -0.06198 0.075 -0.07031 0.06783 -0.07639 0.05533 L -0.10416 -2.22222E-6 " pathEditMode="relative" rAng="0" ptsTypes="FffFF">
                                      <p:cBhvr>
                                        <p:cTn id="98" dur="2000" fill="hold"/>
                                        <p:tgtEl>
                                          <p:spTgt spid="12"/>
                                        </p:tgtEl>
                                        <p:attrNameLst>
                                          <p:attrName>ppt_x</p:attrName>
                                          <p:attrName>ppt_y</p:attrName>
                                        </p:attrNameLst>
                                      </p:cBhvr>
                                      <p:rCtr x="-5200" y="3800"/>
                                    </p:animMotion>
                                  </p:childTnLst>
                                </p:cTn>
                              </p:par>
                              <p:par>
                                <p:cTn id="99" presetID="44" presetClass="path" presetSubtype="0" accel="50000" decel="50000" fill="hold" nodeType="withEffect">
                                  <p:stCondLst>
                                    <p:cond delay="0"/>
                                  </p:stCondLst>
                                  <p:childTnLst>
                                    <p:animMotion origin="layout" path="M -3.33333E-6 -2.22222E-6 L -0.02777 0.05533 C -0.03385 0.06783 -0.04253 0.075 -0.05156 0.075 C -0.06198 0.075 -0.07031 0.06783 -0.07639 0.05533 L -0.10416 -2.22222E-6 " pathEditMode="relative" rAng="0" ptsTypes="FffFF">
                                      <p:cBhvr>
                                        <p:cTn id="100" dur="2000" fill="hold"/>
                                        <p:tgtEl>
                                          <p:spTgt spid="13"/>
                                        </p:tgtEl>
                                        <p:attrNameLst>
                                          <p:attrName>ppt_x</p:attrName>
                                          <p:attrName>ppt_y</p:attrName>
                                        </p:attrNameLst>
                                      </p:cBhvr>
                                      <p:rCtr x="-5200" y="3800"/>
                                    </p:animMotion>
                                  </p:childTnLst>
                                </p:cTn>
                              </p:par>
                              <p:par>
                                <p:cTn id="101" presetID="44" presetClass="path" presetSubtype="0" accel="50000" decel="50000" fill="hold" nodeType="withEffect">
                                  <p:stCondLst>
                                    <p:cond delay="0"/>
                                  </p:stCondLst>
                                  <p:childTnLst>
                                    <p:animMotion origin="layout" path="M 5.55112E-17 -2.22222E-6 L -0.02778 0.05533 C -0.03385 0.06783 -0.04253 0.075 -0.05156 0.075 C -0.06198 0.075 -0.07031 0.06783 -0.07639 0.05533 L -0.10417 -2.22222E-6 " pathEditMode="relative" rAng="0" ptsTypes="FffFF">
                                      <p:cBhvr>
                                        <p:cTn id="102" dur="2000" fill="hold"/>
                                        <p:tgtEl>
                                          <p:spTgt spid="14"/>
                                        </p:tgtEl>
                                        <p:attrNameLst>
                                          <p:attrName>ppt_x</p:attrName>
                                          <p:attrName>ppt_y</p:attrName>
                                        </p:attrNameLst>
                                      </p:cBhvr>
                                      <p:rCtr x="-5200" y="3800"/>
                                    </p:animMotion>
                                  </p:childTnLst>
                                </p:cTn>
                              </p:par>
                              <p:par>
                                <p:cTn id="103"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104" dur="2000" fill="hold"/>
                                        <p:tgtEl>
                                          <p:spTgt spid="15"/>
                                        </p:tgtEl>
                                        <p:attrNameLst>
                                          <p:attrName>ppt_x</p:attrName>
                                          <p:attrName>ppt_y</p:attrName>
                                        </p:attrNameLst>
                                      </p:cBhvr>
                                      <p:rCtr x="-5200" y="3800"/>
                                    </p:animMotion>
                                  </p:childTnLst>
                                </p:cTn>
                              </p:par>
                              <p:par>
                                <p:cTn id="105"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106" dur="2000" fill="hold"/>
                                        <p:tgtEl>
                                          <p:spTgt spid="16"/>
                                        </p:tgtEl>
                                        <p:attrNameLst>
                                          <p:attrName>ppt_x</p:attrName>
                                          <p:attrName>ppt_y</p:attrName>
                                        </p:attrNameLst>
                                      </p:cBhvr>
                                      <p:rCtr x="-5200" y="3800"/>
                                    </p:animMotion>
                                  </p:childTnLst>
                                </p:cTn>
                              </p:par>
                              <p:par>
                                <p:cTn id="107" presetID="44" presetClass="path" presetSubtype="0" accel="50000" decel="50000" fill="hold" nodeType="withEffect">
                                  <p:stCondLst>
                                    <p:cond delay="0"/>
                                  </p:stCondLst>
                                  <p:childTnLst>
                                    <p:animMotion origin="layout" path="M 1.11022E-16 -2.22222E-6 L -0.02778 0.05533 C -0.03385 0.06783 -0.04253 0.075 -0.05156 0.075 C -0.06198 0.075 -0.07031 0.06783 -0.07639 0.05533 L -0.10417 -2.22222E-6 " pathEditMode="relative" rAng="0" ptsTypes="FffFF">
                                      <p:cBhvr>
                                        <p:cTn id="108" dur="2000" fill="hold"/>
                                        <p:tgtEl>
                                          <p:spTgt spid="17"/>
                                        </p:tgtEl>
                                        <p:attrNameLst>
                                          <p:attrName>ppt_x</p:attrName>
                                          <p:attrName>ppt_y</p:attrName>
                                        </p:attrNameLst>
                                      </p:cBhvr>
                                      <p:rCtr x="-5200" y="3800"/>
                                    </p:animMotion>
                                  </p:childTnLst>
                                </p:cTn>
                              </p:par>
                              <p:par>
                                <p:cTn id="109"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110" dur="2000" fill="hold"/>
                                        <p:tgtEl>
                                          <p:spTgt spid="18"/>
                                        </p:tgtEl>
                                        <p:attrNameLst>
                                          <p:attrName>ppt_x</p:attrName>
                                          <p:attrName>ppt_y</p:attrName>
                                        </p:attrNameLst>
                                      </p:cBhvr>
                                      <p:rCtr x="-5200" y="3800"/>
                                    </p:animMotion>
                                  </p:childTnLst>
                                </p:cTn>
                              </p:par>
                              <p:par>
                                <p:cTn id="111" presetID="44" presetClass="path" presetSubtype="0" accel="50000" decel="50000" fill="hold" nodeType="withEffect">
                                  <p:stCondLst>
                                    <p:cond delay="0"/>
                                  </p:stCondLst>
                                  <p:childTnLst>
                                    <p:animMotion origin="layout" path="M 0.00417 -2.22222E-6 L -0.02361 0.05533 C -0.02969 0.06783 -0.03837 0.075 -0.0474 0.075 C -0.05781 0.075 -0.06615 0.06783 -0.07222 0.05533 L -0.1 -2.22222E-6 " pathEditMode="relative" rAng="0" ptsTypes="FffFF">
                                      <p:cBhvr>
                                        <p:cTn id="112" dur="2000" fill="hold"/>
                                        <p:tgtEl>
                                          <p:spTgt spid="47"/>
                                        </p:tgtEl>
                                        <p:attrNameLst>
                                          <p:attrName>ppt_x</p:attrName>
                                          <p:attrName>ppt_y</p:attrName>
                                        </p:attrNameLst>
                                      </p:cBhvr>
                                      <p:rCtr x="-5200" y="3800"/>
                                    </p:animMotion>
                                  </p:childTnLst>
                                </p:cTn>
                              </p:par>
                              <p:par>
                                <p:cTn id="113" presetID="22" presetClass="entr" presetSubtype="8" fill="hold" grpId="0" nodeType="withEffect">
                                  <p:stCondLst>
                                    <p:cond delay="500"/>
                                  </p:stCondLst>
                                  <p:childTnLst>
                                    <p:set>
                                      <p:cBhvr>
                                        <p:cTn id="114" dur="1" fill="hold">
                                          <p:stCondLst>
                                            <p:cond delay="0"/>
                                          </p:stCondLst>
                                        </p:cTn>
                                        <p:tgtEl>
                                          <p:spTgt spid="108"/>
                                        </p:tgtEl>
                                        <p:attrNameLst>
                                          <p:attrName>style.visibility</p:attrName>
                                        </p:attrNameLst>
                                      </p:cBhvr>
                                      <p:to>
                                        <p:strVal val="visible"/>
                                      </p:to>
                                    </p:set>
                                    <p:animEffect transition="in" filter="wipe(left)">
                                      <p:cBhvr>
                                        <p:cTn id="115" dur="500"/>
                                        <p:tgtEl>
                                          <p:spTgt spid="108"/>
                                        </p:tgtEl>
                                      </p:cBhvr>
                                    </p:animEffect>
                                  </p:childTnLst>
                                </p:cTn>
                              </p:par>
                              <p:par>
                                <p:cTn id="116" presetID="22" presetClass="entr" presetSubtype="8" fill="hold" grpId="0" nodeType="withEffect">
                                  <p:stCondLst>
                                    <p:cond delay="500"/>
                                  </p:stCondLst>
                                  <p:childTnLst>
                                    <p:set>
                                      <p:cBhvr>
                                        <p:cTn id="117" dur="1" fill="hold">
                                          <p:stCondLst>
                                            <p:cond delay="0"/>
                                          </p:stCondLst>
                                        </p:cTn>
                                        <p:tgtEl>
                                          <p:spTgt spid="110"/>
                                        </p:tgtEl>
                                        <p:attrNameLst>
                                          <p:attrName>style.visibility</p:attrName>
                                        </p:attrNameLst>
                                      </p:cBhvr>
                                      <p:to>
                                        <p:strVal val="visible"/>
                                      </p:to>
                                    </p:set>
                                    <p:animEffect transition="in" filter="wipe(left)">
                                      <p:cBhvr>
                                        <p:cTn id="118" dur="500"/>
                                        <p:tgtEl>
                                          <p:spTgt spid="110"/>
                                        </p:tgtEl>
                                      </p:cBhvr>
                                    </p:animEffect>
                                  </p:childTnLst>
                                </p:cTn>
                              </p:par>
                              <p:par>
                                <p:cTn id="119" presetID="22" presetClass="entr" presetSubtype="8" fill="hold" grpId="0" nodeType="withEffect">
                                  <p:stCondLst>
                                    <p:cond delay="500"/>
                                  </p:stCondLst>
                                  <p:childTnLst>
                                    <p:set>
                                      <p:cBhvr>
                                        <p:cTn id="120" dur="1" fill="hold">
                                          <p:stCondLst>
                                            <p:cond delay="0"/>
                                          </p:stCondLst>
                                        </p:cTn>
                                        <p:tgtEl>
                                          <p:spTgt spid="111"/>
                                        </p:tgtEl>
                                        <p:attrNameLst>
                                          <p:attrName>style.visibility</p:attrName>
                                        </p:attrNameLst>
                                      </p:cBhvr>
                                      <p:to>
                                        <p:strVal val="visible"/>
                                      </p:to>
                                    </p:set>
                                    <p:animEffect transition="in" filter="wipe(left)">
                                      <p:cBhvr>
                                        <p:cTn id="121" dur="500"/>
                                        <p:tgtEl>
                                          <p:spTgt spid="111"/>
                                        </p:tgtEl>
                                      </p:cBhvr>
                                    </p:animEffect>
                                  </p:childTnLst>
                                </p:cTn>
                              </p:par>
                              <p:par>
                                <p:cTn id="122" presetID="22" presetClass="entr" presetSubtype="8" fill="hold" grpId="0" nodeType="withEffect">
                                  <p:stCondLst>
                                    <p:cond delay="500"/>
                                  </p:stCondLst>
                                  <p:childTnLst>
                                    <p:set>
                                      <p:cBhvr>
                                        <p:cTn id="123" dur="1" fill="hold">
                                          <p:stCondLst>
                                            <p:cond delay="0"/>
                                          </p:stCondLst>
                                        </p:cTn>
                                        <p:tgtEl>
                                          <p:spTgt spid="113"/>
                                        </p:tgtEl>
                                        <p:attrNameLst>
                                          <p:attrName>style.visibility</p:attrName>
                                        </p:attrNameLst>
                                      </p:cBhvr>
                                      <p:to>
                                        <p:strVal val="visible"/>
                                      </p:to>
                                    </p:set>
                                    <p:animEffect transition="in" filter="wipe(left)">
                                      <p:cBhvr>
                                        <p:cTn id="124" dur="500"/>
                                        <p:tgtEl>
                                          <p:spTgt spid="113"/>
                                        </p:tgtEl>
                                      </p:cBhvr>
                                    </p:animEffect>
                                  </p:childTnLst>
                                </p:cTn>
                              </p:par>
                              <p:par>
                                <p:cTn id="125" presetID="22" presetClass="entr" presetSubtype="8" fill="hold" grpId="0" nodeType="withEffect">
                                  <p:stCondLst>
                                    <p:cond delay="500"/>
                                  </p:stCondLst>
                                  <p:childTnLst>
                                    <p:set>
                                      <p:cBhvr>
                                        <p:cTn id="126" dur="1" fill="hold">
                                          <p:stCondLst>
                                            <p:cond delay="0"/>
                                          </p:stCondLst>
                                        </p:cTn>
                                        <p:tgtEl>
                                          <p:spTgt spid="114"/>
                                        </p:tgtEl>
                                        <p:attrNameLst>
                                          <p:attrName>style.visibility</p:attrName>
                                        </p:attrNameLst>
                                      </p:cBhvr>
                                      <p:to>
                                        <p:strVal val="visible"/>
                                      </p:to>
                                    </p:set>
                                    <p:animEffect transition="in" filter="wipe(left)">
                                      <p:cBhvr>
                                        <p:cTn id="127" dur="500"/>
                                        <p:tgtEl>
                                          <p:spTgt spid="114"/>
                                        </p:tgtEl>
                                      </p:cBhvr>
                                    </p:animEffect>
                                  </p:childTnLst>
                                </p:cTn>
                              </p:par>
                              <p:par>
                                <p:cTn id="128" presetID="22" presetClass="entr" presetSubtype="8" fill="hold" grpId="0" nodeType="withEffect">
                                  <p:stCondLst>
                                    <p:cond delay="500"/>
                                  </p:stCondLst>
                                  <p:childTnLst>
                                    <p:set>
                                      <p:cBhvr>
                                        <p:cTn id="129" dur="1" fill="hold">
                                          <p:stCondLst>
                                            <p:cond delay="0"/>
                                          </p:stCondLst>
                                        </p:cTn>
                                        <p:tgtEl>
                                          <p:spTgt spid="115"/>
                                        </p:tgtEl>
                                        <p:attrNameLst>
                                          <p:attrName>style.visibility</p:attrName>
                                        </p:attrNameLst>
                                      </p:cBhvr>
                                      <p:to>
                                        <p:strVal val="visible"/>
                                      </p:to>
                                    </p:set>
                                    <p:animEffect transition="in" filter="wipe(left)">
                                      <p:cBhvr>
                                        <p:cTn id="130" dur="500"/>
                                        <p:tgtEl>
                                          <p:spTgt spid="115"/>
                                        </p:tgtEl>
                                      </p:cBhvr>
                                    </p:animEffect>
                                  </p:childTnLst>
                                </p:cTn>
                              </p:par>
                              <p:par>
                                <p:cTn id="131" presetID="22" presetClass="entr" presetSubtype="8" fill="hold" grpId="0" nodeType="withEffect">
                                  <p:stCondLst>
                                    <p:cond delay="500"/>
                                  </p:stCondLst>
                                  <p:childTnLst>
                                    <p:set>
                                      <p:cBhvr>
                                        <p:cTn id="132" dur="1" fill="hold">
                                          <p:stCondLst>
                                            <p:cond delay="0"/>
                                          </p:stCondLst>
                                        </p:cTn>
                                        <p:tgtEl>
                                          <p:spTgt spid="117"/>
                                        </p:tgtEl>
                                        <p:attrNameLst>
                                          <p:attrName>style.visibility</p:attrName>
                                        </p:attrNameLst>
                                      </p:cBhvr>
                                      <p:to>
                                        <p:strVal val="visible"/>
                                      </p:to>
                                    </p:set>
                                    <p:animEffect transition="in" filter="wipe(left)">
                                      <p:cBhvr>
                                        <p:cTn id="133" dur="500"/>
                                        <p:tgtEl>
                                          <p:spTgt spid="117"/>
                                        </p:tgtEl>
                                      </p:cBhvr>
                                    </p:animEffect>
                                  </p:childTnLst>
                                </p:cTn>
                              </p:par>
                              <p:par>
                                <p:cTn id="134" presetID="22" presetClass="entr" presetSubtype="8" fill="hold" grpId="0" nodeType="withEffect">
                                  <p:stCondLst>
                                    <p:cond delay="500"/>
                                  </p:stCondLst>
                                  <p:childTnLst>
                                    <p:set>
                                      <p:cBhvr>
                                        <p:cTn id="135" dur="1" fill="hold">
                                          <p:stCondLst>
                                            <p:cond delay="0"/>
                                          </p:stCondLst>
                                        </p:cTn>
                                        <p:tgtEl>
                                          <p:spTgt spid="118"/>
                                        </p:tgtEl>
                                        <p:attrNameLst>
                                          <p:attrName>style.visibility</p:attrName>
                                        </p:attrNameLst>
                                      </p:cBhvr>
                                      <p:to>
                                        <p:strVal val="visible"/>
                                      </p:to>
                                    </p:set>
                                    <p:animEffect transition="in" filter="wipe(left)">
                                      <p:cBhvr>
                                        <p:cTn id="136" dur="500"/>
                                        <p:tgtEl>
                                          <p:spTgt spid="118"/>
                                        </p:tgtEl>
                                      </p:cBhvr>
                                    </p:animEffect>
                                  </p:childTnLst>
                                </p:cTn>
                              </p:par>
                              <p:par>
                                <p:cTn id="137" presetID="22" presetClass="entr" presetSubtype="8" fill="hold" grpId="0" nodeType="withEffect">
                                  <p:stCondLst>
                                    <p:cond delay="500"/>
                                  </p:stCondLst>
                                  <p:childTnLst>
                                    <p:set>
                                      <p:cBhvr>
                                        <p:cTn id="138" dur="1" fill="hold">
                                          <p:stCondLst>
                                            <p:cond delay="0"/>
                                          </p:stCondLst>
                                        </p:cTn>
                                        <p:tgtEl>
                                          <p:spTgt spid="119"/>
                                        </p:tgtEl>
                                        <p:attrNameLst>
                                          <p:attrName>style.visibility</p:attrName>
                                        </p:attrNameLst>
                                      </p:cBhvr>
                                      <p:to>
                                        <p:strVal val="visible"/>
                                      </p:to>
                                    </p:set>
                                    <p:animEffect transition="in" filter="wipe(left)">
                                      <p:cBhvr>
                                        <p:cTn id="139" dur="500"/>
                                        <p:tgtEl>
                                          <p:spTgt spid="119"/>
                                        </p:tgtEl>
                                      </p:cBhvr>
                                    </p:animEffect>
                                  </p:childTnLst>
                                </p:cTn>
                              </p:par>
                              <p:par>
                                <p:cTn id="140" presetID="22" presetClass="entr" presetSubtype="2" fill="hold" grpId="0" nodeType="withEffect">
                                  <p:stCondLst>
                                    <p:cond delay="500"/>
                                  </p:stCondLst>
                                  <p:childTnLst>
                                    <p:set>
                                      <p:cBhvr>
                                        <p:cTn id="141" dur="1" fill="hold">
                                          <p:stCondLst>
                                            <p:cond delay="0"/>
                                          </p:stCondLst>
                                        </p:cTn>
                                        <p:tgtEl>
                                          <p:spTgt spid="120"/>
                                        </p:tgtEl>
                                        <p:attrNameLst>
                                          <p:attrName>style.visibility</p:attrName>
                                        </p:attrNameLst>
                                      </p:cBhvr>
                                      <p:to>
                                        <p:strVal val="visible"/>
                                      </p:to>
                                    </p:set>
                                    <p:animEffect transition="in" filter="wipe(right)">
                                      <p:cBhvr>
                                        <p:cTn id="142" dur="500"/>
                                        <p:tgtEl>
                                          <p:spTgt spid="120"/>
                                        </p:tgtEl>
                                      </p:cBhvr>
                                    </p:animEffect>
                                  </p:childTnLst>
                                </p:cTn>
                              </p:par>
                              <p:par>
                                <p:cTn id="143" presetID="22" presetClass="entr" presetSubtype="2" fill="hold" grpId="0" nodeType="withEffect">
                                  <p:stCondLst>
                                    <p:cond delay="500"/>
                                  </p:stCondLst>
                                  <p:childTnLst>
                                    <p:set>
                                      <p:cBhvr>
                                        <p:cTn id="144" dur="1" fill="hold">
                                          <p:stCondLst>
                                            <p:cond delay="0"/>
                                          </p:stCondLst>
                                        </p:cTn>
                                        <p:tgtEl>
                                          <p:spTgt spid="121"/>
                                        </p:tgtEl>
                                        <p:attrNameLst>
                                          <p:attrName>style.visibility</p:attrName>
                                        </p:attrNameLst>
                                      </p:cBhvr>
                                      <p:to>
                                        <p:strVal val="visible"/>
                                      </p:to>
                                    </p:set>
                                    <p:animEffect transition="in" filter="wipe(right)">
                                      <p:cBhvr>
                                        <p:cTn id="145" dur="500"/>
                                        <p:tgtEl>
                                          <p:spTgt spid="121"/>
                                        </p:tgtEl>
                                      </p:cBhvr>
                                    </p:animEffect>
                                  </p:childTnLst>
                                </p:cTn>
                              </p:par>
                              <p:par>
                                <p:cTn id="146" presetID="22" presetClass="entr" presetSubtype="2" fill="hold" grpId="0" nodeType="withEffect">
                                  <p:stCondLst>
                                    <p:cond delay="500"/>
                                  </p:stCondLst>
                                  <p:childTnLst>
                                    <p:set>
                                      <p:cBhvr>
                                        <p:cTn id="147" dur="1" fill="hold">
                                          <p:stCondLst>
                                            <p:cond delay="0"/>
                                          </p:stCondLst>
                                        </p:cTn>
                                        <p:tgtEl>
                                          <p:spTgt spid="122"/>
                                        </p:tgtEl>
                                        <p:attrNameLst>
                                          <p:attrName>style.visibility</p:attrName>
                                        </p:attrNameLst>
                                      </p:cBhvr>
                                      <p:to>
                                        <p:strVal val="visible"/>
                                      </p:to>
                                    </p:set>
                                    <p:animEffect transition="in" filter="wipe(right)">
                                      <p:cBhvr>
                                        <p:cTn id="148" dur="500"/>
                                        <p:tgtEl>
                                          <p:spTgt spid="122"/>
                                        </p:tgtEl>
                                      </p:cBhvr>
                                    </p:animEffect>
                                  </p:childTnLst>
                                </p:cTn>
                              </p:par>
                              <p:par>
                                <p:cTn id="149" presetID="22" presetClass="entr" presetSubtype="2" fill="hold" grpId="0" nodeType="withEffect">
                                  <p:stCondLst>
                                    <p:cond delay="500"/>
                                  </p:stCondLst>
                                  <p:childTnLst>
                                    <p:set>
                                      <p:cBhvr>
                                        <p:cTn id="150" dur="1" fill="hold">
                                          <p:stCondLst>
                                            <p:cond delay="0"/>
                                          </p:stCondLst>
                                        </p:cTn>
                                        <p:tgtEl>
                                          <p:spTgt spid="124"/>
                                        </p:tgtEl>
                                        <p:attrNameLst>
                                          <p:attrName>style.visibility</p:attrName>
                                        </p:attrNameLst>
                                      </p:cBhvr>
                                      <p:to>
                                        <p:strVal val="visible"/>
                                      </p:to>
                                    </p:set>
                                    <p:animEffect transition="in" filter="wipe(right)">
                                      <p:cBhvr>
                                        <p:cTn id="151" dur="500"/>
                                        <p:tgtEl>
                                          <p:spTgt spid="124"/>
                                        </p:tgtEl>
                                      </p:cBhvr>
                                    </p:animEffect>
                                  </p:childTnLst>
                                </p:cTn>
                              </p:par>
                              <p:par>
                                <p:cTn id="152" presetID="22" presetClass="entr" presetSubtype="2" fill="hold" grpId="0" nodeType="withEffect">
                                  <p:stCondLst>
                                    <p:cond delay="500"/>
                                  </p:stCondLst>
                                  <p:childTnLst>
                                    <p:set>
                                      <p:cBhvr>
                                        <p:cTn id="153" dur="1" fill="hold">
                                          <p:stCondLst>
                                            <p:cond delay="0"/>
                                          </p:stCondLst>
                                        </p:cTn>
                                        <p:tgtEl>
                                          <p:spTgt spid="125"/>
                                        </p:tgtEl>
                                        <p:attrNameLst>
                                          <p:attrName>style.visibility</p:attrName>
                                        </p:attrNameLst>
                                      </p:cBhvr>
                                      <p:to>
                                        <p:strVal val="visible"/>
                                      </p:to>
                                    </p:set>
                                    <p:animEffect transition="in" filter="wipe(right)">
                                      <p:cBhvr>
                                        <p:cTn id="154" dur="500"/>
                                        <p:tgtEl>
                                          <p:spTgt spid="125"/>
                                        </p:tgtEl>
                                      </p:cBhvr>
                                    </p:animEffect>
                                  </p:childTnLst>
                                </p:cTn>
                              </p:par>
                              <p:par>
                                <p:cTn id="155" presetID="22" presetClass="entr" presetSubtype="2" fill="hold" grpId="0" nodeType="withEffect">
                                  <p:stCondLst>
                                    <p:cond delay="500"/>
                                  </p:stCondLst>
                                  <p:childTnLst>
                                    <p:set>
                                      <p:cBhvr>
                                        <p:cTn id="156" dur="1" fill="hold">
                                          <p:stCondLst>
                                            <p:cond delay="0"/>
                                          </p:stCondLst>
                                        </p:cTn>
                                        <p:tgtEl>
                                          <p:spTgt spid="126"/>
                                        </p:tgtEl>
                                        <p:attrNameLst>
                                          <p:attrName>style.visibility</p:attrName>
                                        </p:attrNameLst>
                                      </p:cBhvr>
                                      <p:to>
                                        <p:strVal val="visible"/>
                                      </p:to>
                                    </p:set>
                                    <p:animEffect transition="in" filter="wipe(right)">
                                      <p:cBhvr>
                                        <p:cTn id="157" dur="500"/>
                                        <p:tgtEl>
                                          <p:spTgt spid="126"/>
                                        </p:tgtEl>
                                      </p:cBhvr>
                                    </p:animEffect>
                                  </p:childTnLst>
                                </p:cTn>
                              </p:par>
                              <p:par>
                                <p:cTn id="158" presetID="22" presetClass="entr" presetSubtype="2" fill="hold" grpId="0" nodeType="withEffect">
                                  <p:stCondLst>
                                    <p:cond delay="500"/>
                                  </p:stCondLst>
                                  <p:childTnLst>
                                    <p:set>
                                      <p:cBhvr>
                                        <p:cTn id="159" dur="1" fill="hold">
                                          <p:stCondLst>
                                            <p:cond delay="0"/>
                                          </p:stCondLst>
                                        </p:cTn>
                                        <p:tgtEl>
                                          <p:spTgt spid="127"/>
                                        </p:tgtEl>
                                        <p:attrNameLst>
                                          <p:attrName>style.visibility</p:attrName>
                                        </p:attrNameLst>
                                      </p:cBhvr>
                                      <p:to>
                                        <p:strVal val="visible"/>
                                      </p:to>
                                    </p:set>
                                    <p:animEffect transition="in" filter="wipe(right)">
                                      <p:cBhvr>
                                        <p:cTn id="160" dur="500"/>
                                        <p:tgtEl>
                                          <p:spTgt spid="127"/>
                                        </p:tgtEl>
                                      </p:cBhvr>
                                    </p:animEffect>
                                  </p:childTnLst>
                                </p:cTn>
                              </p:par>
                              <p:par>
                                <p:cTn id="161" presetID="22" presetClass="entr" presetSubtype="2" fill="hold" grpId="0" nodeType="withEffect">
                                  <p:stCondLst>
                                    <p:cond delay="500"/>
                                  </p:stCondLst>
                                  <p:childTnLst>
                                    <p:set>
                                      <p:cBhvr>
                                        <p:cTn id="162" dur="1" fill="hold">
                                          <p:stCondLst>
                                            <p:cond delay="0"/>
                                          </p:stCondLst>
                                        </p:cTn>
                                        <p:tgtEl>
                                          <p:spTgt spid="128"/>
                                        </p:tgtEl>
                                        <p:attrNameLst>
                                          <p:attrName>style.visibility</p:attrName>
                                        </p:attrNameLst>
                                      </p:cBhvr>
                                      <p:to>
                                        <p:strVal val="visible"/>
                                      </p:to>
                                    </p:set>
                                    <p:animEffect transition="in" filter="wipe(right)">
                                      <p:cBhvr>
                                        <p:cTn id="163" dur="500"/>
                                        <p:tgtEl>
                                          <p:spTgt spid="128"/>
                                        </p:tgtEl>
                                      </p:cBhvr>
                                    </p:animEffect>
                                  </p:childTnLst>
                                </p:cTn>
                              </p:par>
                              <p:par>
                                <p:cTn id="164" presetID="22" presetClass="entr" presetSubtype="2" fill="hold" grpId="0" nodeType="withEffect">
                                  <p:stCondLst>
                                    <p:cond delay="500"/>
                                  </p:stCondLst>
                                  <p:childTnLst>
                                    <p:set>
                                      <p:cBhvr>
                                        <p:cTn id="165" dur="1" fill="hold">
                                          <p:stCondLst>
                                            <p:cond delay="0"/>
                                          </p:stCondLst>
                                        </p:cTn>
                                        <p:tgtEl>
                                          <p:spTgt spid="129"/>
                                        </p:tgtEl>
                                        <p:attrNameLst>
                                          <p:attrName>style.visibility</p:attrName>
                                        </p:attrNameLst>
                                      </p:cBhvr>
                                      <p:to>
                                        <p:strVal val="visible"/>
                                      </p:to>
                                    </p:set>
                                    <p:animEffect transition="in" filter="wipe(right)">
                                      <p:cBhvr>
                                        <p:cTn id="166" dur="500"/>
                                        <p:tgtEl>
                                          <p:spTgt spid="129"/>
                                        </p:tgtEl>
                                      </p:cBhvr>
                                    </p:animEffect>
                                  </p:childTnLst>
                                </p:cTn>
                              </p:par>
                            </p:childTnLst>
                          </p:cTn>
                        </p:par>
                        <p:par>
                          <p:cTn id="167" fill="hold">
                            <p:stCondLst>
                              <p:cond delay="2000"/>
                            </p:stCondLst>
                            <p:childTnLst>
                              <p:par>
                                <p:cTn id="168" presetID="23" presetClass="exit" presetSubtype="32" fill="hold" nodeType="afterEffect">
                                  <p:stCondLst>
                                    <p:cond delay="0"/>
                                  </p:stCondLst>
                                  <p:childTnLst>
                                    <p:anim calcmode="lin" valueType="num">
                                      <p:cBhvr>
                                        <p:cTn id="169" dur="500"/>
                                        <p:tgtEl>
                                          <p:spTgt spid="44"/>
                                        </p:tgtEl>
                                        <p:attrNameLst>
                                          <p:attrName>ppt_w</p:attrName>
                                        </p:attrNameLst>
                                      </p:cBhvr>
                                      <p:tavLst>
                                        <p:tav tm="0">
                                          <p:val>
                                            <p:strVal val="ppt_w"/>
                                          </p:val>
                                        </p:tav>
                                        <p:tav tm="100000">
                                          <p:val>
                                            <p:fltVal val="0"/>
                                          </p:val>
                                        </p:tav>
                                      </p:tavLst>
                                    </p:anim>
                                    <p:anim calcmode="lin" valueType="num">
                                      <p:cBhvr>
                                        <p:cTn id="170" dur="500"/>
                                        <p:tgtEl>
                                          <p:spTgt spid="44"/>
                                        </p:tgtEl>
                                        <p:attrNameLst>
                                          <p:attrName>ppt_h</p:attrName>
                                        </p:attrNameLst>
                                      </p:cBhvr>
                                      <p:tavLst>
                                        <p:tav tm="0">
                                          <p:val>
                                            <p:strVal val="ppt_h"/>
                                          </p:val>
                                        </p:tav>
                                        <p:tav tm="100000">
                                          <p:val>
                                            <p:fltVal val="0"/>
                                          </p:val>
                                        </p:tav>
                                      </p:tavLst>
                                    </p:anim>
                                    <p:set>
                                      <p:cBhvr>
                                        <p:cTn id="171" dur="1" fill="hold">
                                          <p:stCondLst>
                                            <p:cond delay="499"/>
                                          </p:stCondLst>
                                        </p:cTn>
                                        <p:tgtEl>
                                          <p:spTgt spid="44"/>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500"/>
                                        <p:tgtEl>
                                          <p:spTgt spid="19"/>
                                        </p:tgtEl>
                                        <p:attrNameLst>
                                          <p:attrName>ppt_w</p:attrName>
                                        </p:attrNameLst>
                                      </p:cBhvr>
                                      <p:tavLst>
                                        <p:tav tm="0">
                                          <p:val>
                                            <p:strVal val="ppt_w"/>
                                          </p:val>
                                        </p:tav>
                                        <p:tav tm="100000">
                                          <p:val>
                                            <p:fltVal val="0"/>
                                          </p:val>
                                        </p:tav>
                                      </p:tavLst>
                                    </p:anim>
                                    <p:anim calcmode="lin" valueType="num">
                                      <p:cBhvr>
                                        <p:cTn id="174" dur="500"/>
                                        <p:tgtEl>
                                          <p:spTgt spid="19"/>
                                        </p:tgtEl>
                                        <p:attrNameLst>
                                          <p:attrName>ppt_h</p:attrName>
                                        </p:attrNameLst>
                                      </p:cBhvr>
                                      <p:tavLst>
                                        <p:tav tm="0">
                                          <p:val>
                                            <p:strVal val="ppt_h"/>
                                          </p:val>
                                        </p:tav>
                                        <p:tav tm="100000">
                                          <p:val>
                                            <p:fltVal val="0"/>
                                          </p:val>
                                        </p:tav>
                                      </p:tavLst>
                                    </p:anim>
                                    <p:set>
                                      <p:cBhvr>
                                        <p:cTn id="175" dur="1" fill="hold">
                                          <p:stCondLst>
                                            <p:cond delay="499"/>
                                          </p:stCondLst>
                                        </p:cTn>
                                        <p:tgtEl>
                                          <p:spTgt spid="19"/>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500"/>
                                        <p:tgtEl>
                                          <p:spTgt spid="4"/>
                                        </p:tgtEl>
                                        <p:attrNameLst>
                                          <p:attrName>ppt_w</p:attrName>
                                        </p:attrNameLst>
                                      </p:cBhvr>
                                      <p:tavLst>
                                        <p:tav tm="0">
                                          <p:val>
                                            <p:strVal val="ppt_w"/>
                                          </p:val>
                                        </p:tav>
                                        <p:tav tm="100000">
                                          <p:val>
                                            <p:fltVal val="0"/>
                                          </p:val>
                                        </p:tav>
                                      </p:tavLst>
                                    </p:anim>
                                    <p:anim calcmode="lin" valueType="num">
                                      <p:cBhvr>
                                        <p:cTn id="178" dur="500"/>
                                        <p:tgtEl>
                                          <p:spTgt spid="4"/>
                                        </p:tgtEl>
                                        <p:attrNameLst>
                                          <p:attrName>ppt_h</p:attrName>
                                        </p:attrNameLst>
                                      </p:cBhvr>
                                      <p:tavLst>
                                        <p:tav tm="0">
                                          <p:val>
                                            <p:strVal val="ppt_h"/>
                                          </p:val>
                                        </p:tav>
                                        <p:tav tm="100000">
                                          <p:val>
                                            <p:fltVal val="0"/>
                                          </p:val>
                                        </p:tav>
                                      </p:tavLst>
                                    </p:anim>
                                    <p:set>
                                      <p:cBhvr>
                                        <p:cTn id="179" dur="1" fill="hold">
                                          <p:stCondLst>
                                            <p:cond delay="499"/>
                                          </p:stCondLst>
                                        </p:cTn>
                                        <p:tgtEl>
                                          <p:spTgt spid="4"/>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500"/>
                                        <p:tgtEl>
                                          <p:spTgt spid="5"/>
                                        </p:tgtEl>
                                        <p:attrNameLst>
                                          <p:attrName>ppt_w</p:attrName>
                                        </p:attrNameLst>
                                      </p:cBhvr>
                                      <p:tavLst>
                                        <p:tav tm="0">
                                          <p:val>
                                            <p:strVal val="ppt_w"/>
                                          </p:val>
                                        </p:tav>
                                        <p:tav tm="100000">
                                          <p:val>
                                            <p:fltVal val="0"/>
                                          </p:val>
                                        </p:tav>
                                      </p:tavLst>
                                    </p:anim>
                                    <p:anim calcmode="lin" valueType="num">
                                      <p:cBhvr>
                                        <p:cTn id="182" dur="500"/>
                                        <p:tgtEl>
                                          <p:spTgt spid="5"/>
                                        </p:tgtEl>
                                        <p:attrNameLst>
                                          <p:attrName>ppt_h</p:attrName>
                                        </p:attrNameLst>
                                      </p:cBhvr>
                                      <p:tavLst>
                                        <p:tav tm="0">
                                          <p:val>
                                            <p:strVal val="ppt_h"/>
                                          </p:val>
                                        </p:tav>
                                        <p:tav tm="100000">
                                          <p:val>
                                            <p:fltVal val="0"/>
                                          </p:val>
                                        </p:tav>
                                      </p:tavLst>
                                    </p:anim>
                                    <p:set>
                                      <p:cBhvr>
                                        <p:cTn id="183" dur="1" fill="hold">
                                          <p:stCondLst>
                                            <p:cond delay="499"/>
                                          </p:stCondLst>
                                        </p:cTn>
                                        <p:tgtEl>
                                          <p:spTgt spid="5"/>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500"/>
                                        <p:tgtEl>
                                          <p:spTgt spid="6"/>
                                        </p:tgtEl>
                                        <p:attrNameLst>
                                          <p:attrName>ppt_w</p:attrName>
                                        </p:attrNameLst>
                                      </p:cBhvr>
                                      <p:tavLst>
                                        <p:tav tm="0">
                                          <p:val>
                                            <p:strVal val="ppt_w"/>
                                          </p:val>
                                        </p:tav>
                                        <p:tav tm="100000">
                                          <p:val>
                                            <p:fltVal val="0"/>
                                          </p:val>
                                        </p:tav>
                                      </p:tavLst>
                                    </p:anim>
                                    <p:anim calcmode="lin" valueType="num">
                                      <p:cBhvr>
                                        <p:cTn id="186" dur="500"/>
                                        <p:tgtEl>
                                          <p:spTgt spid="6"/>
                                        </p:tgtEl>
                                        <p:attrNameLst>
                                          <p:attrName>ppt_h</p:attrName>
                                        </p:attrNameLst>
                                      </p:cBhvr>
                                      <p:tavLst>
                                        <p:tav tm="0">
                                          <p:val>
                                            <p:strVal val="ppt_h"/>
                                          </p:val>
                                        </p:tav>
                                        <p:tav tm="100000">
                                          <p:val>
                                            <p:fltVal val="0"/>
                                          </p:val>
                                        </p:tav>
                                      </p:tavLst>
                                    </p:anim>
                                    <p:set>
                                      <p:cBhvr>
                                        <p:cTn id="187" dur="1" fill="hold">
                                          <p:stCondLst>
                                            <p:cond delay="499"/>
                                          </p:stCondLst>
                                        </p:cTn>
                                        <p:tgtEl>
                                          <p:spTgt spid="6"/>
                                        </p:tgtEl>
                                        <p:attrNameLst>
                                          <p:attrName>style.visibility</p:attrName>
                                        </p:attrNameLst>
                                      </p:cBhvr>
                                      <p:to>
                                        <p:strVal val="hidden"/>
                                      </p:to>
                                    </p:set>
                                  </p:childTnLst>
                                </p:cTn>
                              </p:par>
                              <p:par>
                                <p:cTn id="188" presetID="23" presetClass="exit" presetSubtype="32" fill="hold" nodeType="withEffect">
                                  <p:stCondLst>
                                    <p:cond delay="0"/>
                                  </p:stCondLst>
                                  <p:childTnLst>
                                    <p:anim calcmode="lin" valueType="num">
                                      <p:cBhvr>
                                        <p:cTn id="189" dur="500"/>
                                        <p:tgtEl>
                                          <p:spTgt spid="7"/>
                                        </p:tgtEl>
                                        <p:attrNameLst>
                                          <p:attrName>ppt_w</p:attrName>
                                        </p:attrNameLst>
                                      </p:cBhvr>
                                      <p:tavLst>
                                        <p:tav tm="0">
                                          <p:val>
                                            <p:strVal val="ppt_w"/>
                                          </p:val>
                                        </p:tav>
                                        <p:tav tm="100000">
                                          <p:val>
                                            <p:fltVal val="0"/>
                                          </p:val>
                                        </p:tav>
                                      </p:tavLst>
                                    </p:anim>
                                    <p:anim calcmode="lin" valueType="num">
                                      <p:cBhvr>
                                        <p:cTn id="190" dur="500"/>
                                        <p:tgtEl>
                                          <p:spTgt spid="7"/>
                                        </p:tgtEl>
                                        <p:attrNameLst>
                                          <p:attrName>ppt_h</p:attrName>
                                        </p:attrNameLst>
                                      </p:cBhvr>
                                      <p:tavLst>
                                        <p:tav tm="0">
                                          <p:val>
                                            <p:strVal val="ppt_h"/>
                                          </p:val>
                                        </p:tav>
                                        <p:tav tm="100000">
                                          <p:val>
                                            <p:fltVal val="0"/>
                                          </p:val>
                                        </p:tav>
                                      </p:tavLst>
                                    </p:anim>
                                    <p:set>
                                      <p:cBhvr>
                                        <p:cTn id="191" dur="1" fill="hold">
                                          <p:stCondLst>
                                            <p:cond delay="499"/>
                                          </p:stCondLst>
                                        </p:cTn>
                                        <p:tgtEl>
                                          <p:spTgt spid="7"/>
                                        </p:tgtEl>
                                        <p:attrNameLst>
                                          <p:attrName>style.visibility</p:attrName>
                                        </p:attrNameLst>
                                      </p:cBhvr>
                                      <p:to>
                                        <p:strVal val="hidden"/>
                                      </p:to>
                                    </p:set>
                                  </p:childTnLst>
                                </p:cTn>
                              </p:par>
                              <p:par>
                                <p:cTn id="192" presetID="23" presetClass="exit" presetSubtype="32" fill="hold" nodeType="withEffect">
                                  <p:stCondLst>
                                    <p:cond delay="0"/>
                                  </p:stCondLst>
                                  <p:childTnLst>
                                    <p:anim calcmode="lin" valueType="num">
                                      <p:cBhvr>
                                        <p:cTn id="193" dur="500"/>
                                        <p:tgtEl>
                                          <p:spTgt spid="8"/>
                                        </p:tgtEl>
                                        <p:attrNameLst>
                                          <p:attrName>ppt_w</p:attrName>
                                        </p:attrNameLst>
                                      </p:cBhvr>
                                      <p:tavLst>
                                        <p:tav tm="0">
                                          <p:val>
                                            <p:strVal val="ppt_w"/>
                                          </p:val>
                                        </p:tav>
                                        <p:tav tm="100000">
                                          <p:val>
                                            <p:fltVal val="0"/>
                                          </p:val>
                                        </p:tav>
                                      </p:tavLst>
                                    </p:anim>
                                    <p:anim calcmode="lin" valueType="num">
                                      <p:cBhvr>
                                        <p:cTn id="194" dur="500"/>
                                        <p:tgtEl>
                                          <p:spTgt spid="8"/>
                                        </p:tgtEl>
                                        <p:attrNameLst>
                                          <p:attrName>ppt_h</p:attrName>
                                        </p:attrNameLst>
                                      </p:cBhvr>
                                      <p:tavLst>
                                        <p:tav tm="0">
                                          <p:val>
                                            <p:strVal val="ppt_h"/>
                                          </p:val>
                                        </p:tav>
                                        <p:tav tm="100000">
                                          <p:val>
                                            <p:fltVal val="0"/>
                                          </p:val>
                                        </p:tav>
                                      </p:tavLst>
                                    </p:anim>
                                    <p:set>
                                      <p:cBhvr>
                                        <p:cTn id="195" dur="1" fill="hold">
                                          <p:stCondLst>
                                            <p:cond delay="499"/>
                                          </p:stCondLst>
                                        </p:cTn>
                                        <p:tgtEl>
                                          <p:spTgt spid="8"/>
                                        </p:tgtEl>
                                        <p:attrNameLst>
                                          <p:attrName>style.visibility</p:attrName>
                                        </p:attrNameLst>
                                      </p:cBhvr>
                                      <p:to>
                                        <p:strVal val="hidden"/>
                                      </p:to>
                                    </p:set>
                                  </p:childTnLst>
                                </p:cTn>
                              </p:par>
                              <p:par>
                                <p:cTn id="196" presetID="23" presetClass="exit" presetSubtype="32" fill="hold" nodeType="withEffect">
                                  <p:stCondLst>
                                    <p:cond delay="0"/>
                                  </p:stCondLst>
                                  <p:childTnLst>
                                    <p:anim calcmode="lin" valueType="num">
                                      <p:cBhvr>
                                        <p:cTn id="197" dur="500"/>
                                        <p:tgtEl>
                                          <p:spTgt spid="9"/>
                                        </p:tgtEl>
                                        <p:attrNameLst>
                                          <p:attrName>ppt_w</p:attrName>
                                        </p:attrNameLst>
                                      </p:cBhvr>
                                      <p:tavLst>
                                        <p:tav tm="0">
                                          <p:val>
                                            <p:strVal val="ppt_w"/>
                                          </p:val>
                                        </p:tav>
                                        <p:tav tm="100000">
                                          <p:val>
                                            <p:fltVal val="0"/>
                                          </p:val>
                                        </p:tav>
                                      </p:tavLst>
                                    </p:anim>
                                    <p:anim calcmode="lin" valueType="num">
                                      <p:cBhvr>
                                        <p:cTn id="198" dur="500"/>
                                        <p:tgtEl>
                                          <p:spTgt spid="9"/>
                                        </p:tgtEl>
                                        <p:attrNameLst>
                                          <p:attrName>ppt_h</p:attrName>
                                        </p:attrNameLst>
                                      </p:cBhvr>
                                      <p:tavLst>
                                        <p:tav tm="0">
                                          <p:val>
                                            <p:strVal val="ppt_h"/>
                                          </p:val>
                                        </p:tav>
                                        <p:tav tm="100000">
                                          <p:val>
                                            <p:fltVal val="0"/>
                                          </p:val>
                                        </p:tav>
                                      </p:tavLst>
                                    </p:anim>
                                    <p:set>
                                      <p:cBhvr>
                                        <p:cTn id="199" dur="1" fill="hold">
                                          <p:stCondLst>
                                            <p:cond delay="499"/>
                                          </p:stCondLst>
                                        </p:cTn>
                                        <p:tgtEl>
                                          <p:spTgt spid="9"/>
                                        </p:tgtEl>
                                        <p:attrNameLst>
                                          <p:attrName>style.visibility</p:attrName>
                                        </p:attrNameLst>
                                      </p:cBhvr>
                                      <p:to>
                                        <p:strVal val="hidden"/>
                                      </p:to>
                                    </p:set>
                                  </p:childTnLst>
                                </p:cTn>
                              </p:par>
                              <p:par>
                                <p:cTn id="200" presetID="23" presetClass="exit" presetSubtype="32" fill="hold" nodeType="withEffect">
                                  <p:stCondLst>
                                    <p:cond delay="0"/>
                                  </p:stCondLst>
                                  <p:childTnLst>
                                    <p:anim calcmode="lin" valueType="num">
                                      <p:cBhvr>
                                        <p:cTn id="201" dur="500"/>
                                        <p:tgtEl>
                                          <p:spTgt spid="10"/>
                                        </p:tgtEl>
                                        <p:attrNameLst>
                                          <p:attrName>ppt_w</p:attrName>
                                        </p:attrNameLst>
                                      </p:cBhvr>
                                      <p:tavLst>
                                        <p:tav tm="0">
                                          <p:val>
                                            <p:strVal val="ppt_w"/>
                                          </p:val>
                                        </p:tav>
                                        <p:tav tm="100000">
                                          <p:val>
                                            <p:fltVal val="0"/>
                                          </p:val>
                                        </p:tav>
                                      </p:tavLst>
                                    </p:anim>
                                    <p:anim calcmode="lin" valueType="num">
                                      <p:cBhvr>
                                        <p:cTn id="202" dur="500"/>
                                        <p:tgtEl>
                                          <p:spTgt spid="10"/>
                                        </p:tgtEl>
                                        <p:attrNameLst>
                                          <p:attrName>ppt_h</p:attrName>
                                        </p:attrNameLst>
                                      </p:cBhvr>
                                      <p:tavLst>
                                        <p:tav tm="0">
                                          <p:val>
                                            <p:strVal val="ppt_h"/>
                                          </p:val>
                                        </p:tav>
                                        <p:tav tm="100000">
                                          <p:val>
                                            <p:fltVal val="0"/>
                                          </p:val>
                                        </p:tav>
                                      </p:tavLst>
                                    </p:anim>
                                    <p:set>
                                      <p:cBhvr>
                                        <p:cTn id="203" dur="1" fill="hold">
                                          <p:stCondLst>
                                            <p:cond delay="499"/>
                                          </p:stCondLst>
                                        </p:cTn>
                                        <p:tgtEl>
                                          <p:spTgt spid="10"/>
                                        </p:tgtEl>
                                        <p:attrNameLst>
                                          <p:attrName>style.visibility</p:attrName>
                                        </p:attrNameLst>
                                      </p:cBhvr>
                                      <p:to>
                                        <p:strVal val="hidden"/>
                                      </p:to>
                                    </p:set>
                                  </p:childTnLst>
                                </p:cTn>
                              </p:par>
                              <p:par>
                                <p:cTn id="204" presetID="23" presetClass="exit" presetSubtype="32" fill="hold" nodeType="withEffect">
                                  <p:stCondLst>
                                    <p:cond delay="0"/>
                                  </p:stCondLst>
                                  <p:childTnLst>
                                    <p:anim calcmode="lin" valueType="num">
                                      <p:cBhvr>
                                        <p:cTn id="205" dur="500"/>
                                        <p:tgtEl>
                                          <p:spTgt spid="11"/>
                                        </p:tgtEl>
                                        <p:attrNameLst>
                                          <p:attrName>ppt_w</p:attrName>
                                        </p:attrNameLst>
                                      </p:cBhvr>
                                      <p:tavLst>
                                        <p:tav tm="0">
                                          <p:val>
                                            <p:strVal val="ppt_w"/>
                                          </p:val>
                                        </p:tav>
                                        <p:tav tm="100000">
                                          <p:val>
                                            <p:fltVal val="0"/>
                                          </p:val>
                                        </p:tav>
                                      </p:tavLst>
                                    </p:anim>
                                    <p:anim calcmode="lin" valueType="num">
                                      <p:cBhvr>
                                        <p:cTn id="206" dur="500"/>
                                        <p:tgtEl>
                                          <p:spTgt spid="11"/>
                                        </p:tgtEl>
                                        <p:attrNameLst>
                                          <p:attrName>ppt_h</p:attrName>
                                        </p:attrNameLst>
                                      </p:cBhvr>
                                      <p:tavLst>
                                        <p:tav tm="0">
                                          <p:val>
                                            <p:strVal val="ppt_h"/>
                                          </p:val>
                                        </p:tav>
                                        <p:tav tm="100000">
                                          <p:val>
                                            <p:fltVal val="0"/>
                                          </p:val>
                                        </p:tav>
                                      </p:tavLst>
                                    </p:anim>
                                    <p:set>
                                      <p:cBhvr>
                                        <p:cTn id="207" dur="1" fill="hold">
                                          <p:stCondLst>
                                            <p:cond delay="499"/>
                                          </p:stCondLst>
                                        </p:cTn>
                                        <p:tgtEl>
                                          <p:spTgt spid="11"/>
                                        </p:tgtEl>
                                        <p:attrNameLst>
                                          <p:attrName>style.visibility</p:attrName>
                                        </p:attrNameLst>
                                      </p:cBhvr>
                                      <p:to>
                                        <p:strVal val="hidden"/>
                                      </p:to>
                                    </p:set>
                                  </p:childTnLst>
                                </p:cTn>
                              </p:par>
                              <p:par>
                                <p:cTn id="208" presetID="23" presetClass="exit" presetSubtype="32" fill="hold" nodeType="withEffect">
                                  <p:stCondLst>
                                    <p:cond delay="0"/>
                                  </p:stCondLst>
                                  <p:childTnLst>
                                    <p:anim calcmode="lin" valueType="num">
                                      <p:cBhvr>
                                        <p:cTn id="209" dur="500"/>
                                        <p:tgtEl>
                                          <p:spTgt spid="12"/>
                                        </p:tgtEl>
                                        <p:attrNameLst>
                                          <p:attrName>ppt_w</p:attrName>
                                        </p:attrNameLst>
                                      </p:cBhvr>
                                      <p:tavLst>
                                        <p:tav tm="0">
                                          <p:val>
                                            <p:strVal val="ppt_w"/>
                                          </p:val>
                                        </p:tav>
                                        <p:tav tm="100000">
                                          <p:val>
                                            <p:fltVal val="0"/>
                                          </p:val>
                                        </p:tav>
                                      </p:tavLst>
                                    </p:anim>
                                    <p:anim calcmode="lin" valueType="num">
                                      <p:cBhvr>
                                        <p:cTn id="210" dur="500"/>
                                        <p:tgtEl>
                                          <p:spTgt spid="12"/>
                                        </p:tgtEl>
                                        <p:attrNameLst>
                                          <p:attrName>ppt_h</p:attrName>
                                        </p:attrNameLst>
                                      </p:cBhvr>
                                      <p:tavLst>
                                        <p:tav tm="0">
                                          <p:val>
                                            <p:strVal val="ppt_h"/>
                                          </p:val>
                                        </p:tav>
                                        <p:tav tm="100000">
                                          <p:val>
                                            <p:fltVal val="0"/>
                                          </p:val>
                                        </p:tav>
                                      </p:tavLst>
                                    </p:anim>
                                    <p:set>
                                      <p:cBhvr>
                                        <p:cTn id="211" dur="1" fill="hold">
                                          <p:stCondLst>
                                            <p:cond delay="499"/>
                                          </p:stCondLst>
                                        </p:cTn>
                                        <p:tgtEl>
                                          <p:spTgt spid="12"/>
                                        </p:tgtEl>
                                        <p:attrNameLst>
                                          <p:attrName>style.visibility</p:attrName>
                                        </p:attrNameLst>
                                      </p:cBhvr>
                                      <p:to>
                                        <p:strVal val="hidden"/>
                                      </p:to>
                                    </p:set>
                                  </p:childTnLst>
                                </p:cTn>
                              </p:par>
                              <p:par>
                                <p:cTn id="212" presetID="23" presetClass="exit" presetSubtype="32" fill="hold" nodeType="withEffect">
                                  <p:stCondLst>
                                    <p:cond delay="0"/>
                                  </p:stCondLst>
                                  <p:childTnLst>
                                    <p:anim calcmode="lin" valueType="num">
                                      <p:cBhvr>
                                        <p:cTn id="213" dur="500"/>
                                        <p:tgtEl>
                                          <p:spTgt spid="13"/>
                                        </p:tgtEl>
                                        <p:attrNameLst>
                                          <p:attrName>ppt_w</p:attrName>
                                        </p:attrNameLst>
                                      </p:cBhvr>
                                      <p:tavLst>
                                        <p:tav tm="0">
                                          <p:val>
                                            <p:strVal val="ppt_w"/>
                                          </p:val>
                                        </p:tav>
                                        <p:tav tm="100000">
                                          <p:val>
                                            <p:fltVal val="0"/>
                                          </p:val>
                                        </p:tav>
                                      </p:tavLst>
                                    </p:anim>
                                    <p:anim calcmode="lin" valueType="num">
                                      <p:cBhvr>
                                        <p:cTn id="214" dur="500"/>
                                        <p:tgtEl>
                                          <p:spTgt spid="13"/>
                                        </p:tgtEl>
                                        <p:attrNameLst>
                                          <p:attrName>ppt_h</p:attrName>
                                        </p:attrNameLst>
                                      </p:cBhvr>
                                      <p:tavLst>
                                        <p:tav tm="0">
                                          <p:val>
                                            <p:strVal val="ppt_h"/>
                                          </p:val>
                                        </p:tav>
                                        <p:tav tm="100000">
                                          <p:val>
                                            <p:fltVal val="0"/>
                                          </p:val>
                                        </p:tav>
                                      </p:tavLst>
                                    </p:anim>
                                    <p:set>
                                      <p:cBhvr>
                                        <p:cTn id="215" dur="1" fill="hold">
                                          <p:stCondLst>
                                            <p:cond delay="499"/>
                                          </p:stCondLst>
                                        </p:cTn>
                                        <p:tgtEl>
                                          <p:spTgt spid="13"/>
                                        </p:tgtEl>
                                        <p:attrNameLst>
                                          <p:attrName>style.visibility</p:attrName>
                                        </p:attrNameLst>
                                      </p:cBhvr>
                                      <p:to>
                                        <p:strVal val="hidden"/>
                                      </p:to>
                                    </p:set>
                                  </p:childTnLst>
                                </p:cTn>
                              </p:par>
                              <p:par>
                                <p:cTn id="216" presetID="23" presetClass="exit" presetSubtype="32" fill="hold" nodeType="withEffect">
                                  <p:stCondLst>
                                    <p:cond delay="0"/>
                                  </p:stCondLst>
                                  <p:childTnLst>
                                    <p:anim calcmode="lin" valueType="num">
                                      <p:cBhvr>
                                        <p:cTn id="217" dur="500"/>
                                        <p:tgtEl>
                                          <p:spTgt spid="14"/>
                                        </p:tgtEl>
                                        <p:attrNameLst>
                                          <p:attrName>ppt_w</p:attrName>
                                        </p:attrNameLst>
                                      </p:cBhvr>
                                      <p:tavLst>
                                        <p:tav tm="0">
                                          <p:val>
                                            <p:strVal val="ppt_w"/>
                                          </p:val>
                                        </p:tav>
                                        <p:tav tm="100000">
                                          <p:val>
                                            <p:fltVal val="0"/>
                                          </p:val>
                                        </p:tav>
                                      </p:tavLst>
                                    </p:anim>
                                    <p:anim calcmode="lin" valueType="num">
                                      <p:cBhvr>
                                        <p:cTn id="218" dur="500"/>
                                        <p:tgtEl>
                                          <p:spTgt spid="14"/>
                                        </p:tgtEl>
                                        <p:attrNameLst>
                                          <p:attrName>ppt_h</p:attrName>
                                        </p:attrNameLst>
                                      </p:cBhvr>
                                      <p:tavLst>
                                        <p:tav tm="0">
                                          <p:val>
                                            <p:strVal val="ppt_h"/>
                                          </p:val>
                                        </p:tav>
                                        <p:tav tm="100000">
                                          <p:val>
                                            <p:fltVal val="0"/>
                                          </p:val>
                                        </p:tav>
                                      </p:tavLst>
                                    </p:anim>
                                    <p:set>
                                      <p:cBhvr>
                                        <p:cTn id="219" dur="1" fill="hold">
                                          <p:stCondLst>
                                            <p:cond delay="499"/>
                                          </p:stCondLst>
                                        </p:cTn>
                                        <p:tgtEl>
                                          <p:spTgt spid="14"/>
                                        </p:tgtEl>
                                        <p:attrNameLst>
                                          <p:attrName>style.visibility</p:attrName>
                                        </p:attrNameLst>
                                      </p:cBhvr>
                                      <p:to>
                                        <p:strVal val="hidden"/>
                                      </p:to>
                                    </p:set>
                                  </p:childTnLst>
                                </p:cTn>
                              </p:par>
                              <p:par>
                                <p:cTn id="220" presetID="23" presetClass="exit" presetSubtype="32" fill="hold" nodeType="withEffect">
                                  <p:stCondLst>
                                    <p:cond delay="0"/>
                                  </p:stCondLst>
                                  <p:childTnLst>
                                    <p:anim calcmode="lin" valueType="num">
                                      <p:cBhvr>
                                        <p:cTn id="221" dur="500"/>
                                        <p:tgtEl>
                                          <p:spTgt spid="15"/>
                                        </p:tgtEl>
                                        <p:attrNameLst>
                                          <p:attrName>ppt_w</p:attrName>
                                        </p:attrNameLst>
                                      </p:cBhvr>
                                      <p:tavLst>
                                        <p:tav tm="0">
                                          <p:val>
                                            <p:strVal val="ppt_w"/>
                                          </p:val>
                                        </p:tav>
                                        <p:tav tm="100000">
                                          <p:val>
                                            <p:fltVal val="0"/>
                                          </p:val>
                                        </p:tav>
                                      </p:tavLst>
                                    </p:anim>
                                    <p:anim calcmode="lin" valueType="num">
                                      <p:cBhvr>
                                        <p:cTn id="222" dur="500"/>
                                        <p:tgtEl>
                                          <p:spTgt spid="15"/>
                                        </p:tgtEl>
                                        <p:attrNameLst>
                                          <p:attrName>ppt_h</p:attrName>
                                        </p:attrNameLst>
                                      </p:cBhvr>
                                      <p:tavLst>
                                        <p:tav tm="0">
                                          <p:val>
                                            <p:strVal val="ppt_h"/>
                                          </p:val>
                                        </p:tav>
                                        <p:tav tm="100000">
                                          <p:val>
                                            <p:fltVal val="0"/>
                                          </p:val>
                                        </p:tav>
                                      </p:tavLst>
                                    </p:anim>
                                    <p:set>
                                      <p:cBhvr>
                                        <p:cTn id="223" dur="1" fill="hold">
                                          <p:stCondLst>
                                            <p:cond delay="499"/>
                                          </p:stCondLst>
                                        </p:cTn>
                                        <p:tgtEl>
                                          <p:spTgt spid="15"/>
                                        </p:tgtEl>
                                        <p:attrNameLst>
                                          <p:attrName>style.visibility</p:attrName>
                                        </p:attrNameLst>
                                      </p:cBhvr>
                                      <p:to>
                                        <p:strVal val="hidden"/>
                                      </p:to>
                                    </p:set>
                                  </p:childTnLst>
                                </p:cTn>
                              </p:par>
                              <p:par>
                                <p:cTn id="224" presetID="23" presetClass="exit" presetSubtype="32" fill="hold" nodeType="withEffect">
                                  <p:stCondLst>
                                    <p:cond delay="0"/>
                                  </p:stCondLst>
                                  <p:childTnLst>
                                    <p:anim calcmode="lin" valueType="num">
                                      <p:cBhvr>
                                        <p:cTn id="225" dur="500"/>
                                        <p:tgtEl>
                                          <p:spTgt spid="16"/>
                                        </p:tgtEl>
                                        <p:attrNameLst>
                                          <p:attrName>ppt_w</p:attrName>
                                        </p:attrNameLst>
                                      </p:cBhvr>
                                      <p:tavLst>
                                        <p:tav tm="0">
                                          <p:val>
                                            <p:strVal val="ppt_w"/>
                                          </p:val>
                                        </p:tav>
                                        <p:tav tm="100000">
                                          <p:val>
                                            <p:fltVal val="0"/>
                                          </p:val>
                                        </p:tav>
                                      </p:tavLst>
                                    </p:anim>
                                    <p:anim calcmode="lin" valueType="num">
                                      <p:cBhvr>
                                        <p:cTn id="226" dur="500"/>
                                        <p:tgtEl>
                                          <p:spTgt spid="16"/>
                                        </p:tgtEl>
                                        <p:attrNameLst>
                                          <p:attrName>ppt_h</p:attrName>
                                        </p:attrNameLst>
                                      </p:cBhvr>
                                      <p:tavLst>
                                        <p:tav tm="0">
                                          <p:val>
                                            <p:strVal val="ppt_h"/>
                                          </p:val>
                                        </p:tav>
                                        <p:tav tm="100000">
                                          <p:val>
                                            <p:fltVal val="0"/>
                                          </p:val>
                                        </p:tav>
                                      </p:tavLst>
                                    </p:anim>
                                    <p:set>
                                      <p:cBhvr>
                                        <p:cTn id="227" dur="1" fill="hold">
                                          <p:stCondLst>
                                            <p:cond delay="499"/>
                                          </p:stCondLst>
                                        </p:cTn>
                                        <p:tgtEl>
                                          <p:spTgt spid="16"/>
                                        </p:tgtEl>
                                        <p:attrNameLst>
                                          <p:attrName>style.visibility</p:attrName>
                                        </p:attrNameLst>
                                      </p:cBhvr>
                                      <p:to>
                                        <p:strVal val="hidden"/>
                                      </p:to>
                                    </p:set>
                                  </p:childTnLst>
                                </p:cTn>
                              </p:par>
                              <p:par>
                                <p:cTn id="228" presetID="23" presetClass="exit" presetSubtype="32" fill="hold" nodeType="withEffect">
                                  <p:stCondLst>
                                    <p:cond delay="0"/>
                                  </p:stCondLst>
                                  <p:childTnLst>
                                    <p:anim calcmode="lin" valueType="num">
                                      <p:cBhvr>
                                        <p:cTn id="229" dur="500"/>
                                        <p:tgtEl>
                                          <p:spTgt spid="17"/>
                                        </p:tgtEl>
                                        <p:attrNameLst>
                                          <p:attrName>ppt_w</p:attrName>
                                        </p:attrNameLst>
                                      </p:cBhvr>
                                      <p:tavLst>
                                        <p:tav tm="0">
                                          <p:val>
                                            <p:strVal val="ppt_w"/>
                                          </p:val>
                                        </p:tav>
                                        <p:tav tm="100000">
                                          <p:val>
                                            <p:fltVal val="0"/>
                                          </p:val>
                                        </p:tav>
                                      </p:tavLst>
                                    </p:anim>
                                    <p:anim calcmode="lin" valueType="num">
                                      <p:cBhvr>
                                        <p:cTn id="230" dur="500"/>
                                        <p:tgtEl>
                                          <p:spTgt spid="17"/>
                                        </p:tgtEl>
                                        <p:attrNameLst>
                                          <p:attrName>ppt_h</p:attrName>
                                        </p:attrNameLst>
                                      </p:cBhvr>
                                      <p:tavLst>
                                        <p:tav tm="0">
                                          <p:val>
                                            <p:strVal val="ppt_h"/>
                                          </p:val>
                                        </p:tav>
                                        <p:tav tm="100000">
                                          <p:val>
                                            <p:fltVal val="0"/>
                                          </p:val>
                                        </p:tav>
                                      </p:tavLst>
                                    </p:anim>
                                    <p:set>
                                      <p:cBhvr>
                                        <p:cTn id="231" dur="1" fill="hold">
                                          <p:stCondLst>
                                            <p:cond delay="499"/>
                                          </p:stCondLst>
                                        </p:cTn>
                                        <p:tgtEl>
                                          <p:spTgt spid="17"/>
                                        </p:tgtEl>
                                        <p:attrNameLst>
                                          <p:attrName>style.visibility</p:attrName>
                                        </p:attrNameLst>
                                      </p:cBhvr>
                                      <p:to>
                                        <p:strVal val="hidden"/>
                                      </p:to>
                                    </p:set>
                                  </p:childTnLst>
                                </p:cTn>
                              </p:par>
                              <p:par>
                                <p:cTn id="232" presetID="23" presetClass="exit" presetSubtype="32" fill="hold" nodeType="withEffect">
                                  <p:stCondLst>
                                    <p:cond delay="0"/>
                                  </p:stCondLst>
                                  <p:childTnLst>
                                    <p:anim calcmode="lin" valueType="num">
                                      <p:cBhvr>
                                        <p:cTn id="233" dur="500"/>
                                        <p:tgtEl>
                                          <p:spTgt spid="18"/>
                                        </p:tgtEl>
                                        <p:attrNameLst>
                                          <p:attrName>ppt_w</p:attrName>
                                        </p:attrNameLst>
                                      </p:cBhvr>
                                      <p:tavLst>
                                        <p:tav tm="0">
                                          <p:val>
                                            <p:strVal val="ppt_w"/>
                                          </p:val>
                                        </p:tav>
                                        <p:tav tm="100000">
                                          <p:val>
                                            <p:fltVal val="0"/>
                                          </p:val>
                                        </p:tav>
                                      </p:tavLst>
                                    </p:anim>
                                    <p:anim calcmode="lin" valueType="num">
                                      <p:cBhvr>
                                        <p:cTn id="234" dur="500"/>
                                        <p:tgtEl>
                                          <p:spTgt spid="18"/>
                                        </p:tgtEl>
                                        <p:attrNameLst>
                                          <p:attrName>ppt_h</p:attrName>
                                        </p:attrNameLst>
                                      </p:cBhvr>
                                      <p:tavLst>
                                        <p:tav tm="0">
                                          <p:val>
                                            <p:strVal val="ppt_h"/>
                                          </p:val>
                                        </p:tav>
                                        <p:tav tm="100000">
                                          <p:val>
                                            <p:fltVal val="0"/>
                                          </p:val>
                                        </p:tav>
                                      </p:tavLst>
                                    </p:anim>
                                    <p:set>
                                      <p:cBhvr>
                                        <p:cTn id="235" dur="1" fill="hold">
                                          <p:stCondLst>
                                            <p:cond delay="499"/>
                                          </p:stCondLst>
                                        </p:cTn>
                                        <p:tgtEl>
                                          <p:spTgt spid="18"/>
                                        </p:tgtEl>
                                        <p:attrNameLst>
                                          <p:attrName>style.visibility</p:attrName>
                                        </p:attrNameLst>
                                      </p:cBhvr>
                                      <p:to>
                                        <p:strVal val="hidden"/>
                                      </p:to>
                                    </p:set>
                                  </p:childTnLst>
                                </p:cTn>
                              </p:par>
                              <p:par>
                                <p:cTn id="236" presetID="23" presetClass="exit" presetSubtype="32" fill="hold" nodeType="withEffect">
                                  <p:stCondLst>
                                    <p:cond delay="0"/>
                                  </p:stCondLst>
                                  <p:childTnLst>
                                    <p:anim calcmode="lin" valueType="num">
                                      <p:cBhvr>
                                        <p:cTn id="237" dur="500"/>
                                        <p:tgtEl>
                                          <p:spTgt spid="47"/>
                                        </p:tgtEl>
                                        <p:attrNameLst>
                                          <p:attrName>ppt_w</p:attrName>
                                        </p:attrNameLst>
                                      </p:cBhvr>
                                      <p:tavLst>
                                        <p:tav tm="0">
                                          <p:val>
                                            <p:strVal val="ppt_w"/>
                                          </p:val>
                                        </p:tav>
                                        <p:tav tm="100000">
                                          <p:val>
                                            <p:fltVal val="0"/>
                                          </p:val>
                                        </p:tav>
                                      </p:tavLst>
                                    </p:anim>
                                    <p:anim calcmode="lin" valueType="num">
                                      <p:cBhvr>
                                        <p:cTn id="238" dur="500"/>
                                        <p:tgtEl>
                                          <p:spTgt spid="47"/>
                                        </p:tgtEl>
                                        <p:attrNameLst>
                                          <p:attrName>ppt_h</p:attrName>
                                        </p:attrNameLst>
                                      </p:cBhvr>
                                      <p:tavLst>
                                        <p:tav tm="0">
                                          <p:val>
                                            <p:strVal val="ppt_h"/>
                                          </p:val>
                                        </p:tav>
                                        <p:tav tm="100000">
                                          <p:val>
                                            <p:fltVal val="0"/>
                                          </p:val>
                                        </p:tav>
                                      </p:tavLst>
                                    </p:anim>
                                    <p:set>
                                      <p:cBhvr>
                                        <p:cTn id="239" dur="1" fill="hold">
                                          <p:stCondLst>
                                            <p:cond delay="499"/>
                                          </p:stCondLst>
                                        </p:cTn>
                                        <p:tgtEl>
                                          <p:spTgt spid="47"/>
                                        </p:tgtEl>
                                        <p:attrNameLst>
                                          <p:attrName>style.visibility</p:attrName>
                                        </p:attrNameLst>
                                      </p:cBhvr>
                                      <p:to>
                                        <p:strVal val="hidden"/>
                                      </p:to>
                                    </p:set>
                                  </p:childTnLst>
                                </p:cTn>
                              </p:par>
                              <p:par>
                                <p:cTn id="240" presetID="10" presetClass="entr" presetSubtype="0" fill="hold" grpId="0" nodeType="withEffect">
                                  <p:stCondLst>
                                    <p:cond delay="0"/>
                                  </p:stCondLst>
                                  <p:childTnLst>
                                    <p:set>
                                      <p:cBhvr>
                                        <p:cTn id="241" dur="1" fill="hold">
                                          <p:stCondLst>
                                            <p:cond delay="0"/>
                                          </p:stCondLst>
                                        </p:cTn>
                                        <p:tgtEl>
                                          <p:spTgt spid="213"/>
                                        </p:tgtEl>
                                        <p:attrNameLst>
                                          <p:attrName>style.visibility</p:attrName>
                                        </p:attrNameLst>
                                      </p:cBhvr>
                                      <p:to>
                                        <p:strVal val="visible"/>
                                      </p:to>
                                    </p:set>
                                    <p:animEffect transition="in" filter="fade">
                                      <p:cBhvr>
                                        <p:cTn id="242" dur="500"/>
                                        <p:tgtEl>
                                          <p:spTgt spid="213"/>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215"/>
                                        </p:tgtEl>
                                        <p:attrNameLst>
                                          <p:attrName>style.visibility</p:attrName>
                                        </p:attrNameLst>
                                      </p:cBhvr>
                                      <p:to>
                                        <p:strVal val="visible"/>
                                      </p:to>
                                    </p:set>
                                    <p:animEffect transition="in" filter="fade">
                                      <p:cBhvr>
                                        <p:cTn id="245" dur="500"/>
                                        <p:tgtEl>
                                          <p:spTgt spid="215"/>
                                        </p:tgtEl>
                                      </p:cBhvr>
                                    </p:animEffect>
                                  </p:childTnLst>
                                </p:cTn>
                              </p:par>
                            </p:childTnLst>
                          </p:cTn>
                        </p:par>
                        <p:par>
                          <p:cTn id="246" fill="hold">
                            <p:stCondLst>
                              <p:cond delay="2500"/>
                            </p:stCondLst>
                            <p:childTnLst>
                              <p:par>
                                <p:cTn id="247" presetID="1" presetClass="exit" presetSubtype="0" fill="hold" grpId="0" nodeType="afterEffect">
                                  <p:stCondLst>
                                    <p:cond delay="0"/>
                                  </p:stCondLst>
                                  <p:childTnLst>
                                    <p:set>
                                      <p:cBhvr>
                                        <p:cTn id="248" dur="1" fill="hold">
                                          <p:stCondLst>
                                            <p:cond delay="0"/>
                                          </p:stCondLst>
                                        </p:cTn>
                                        <p:tgtEl>
                                          <p:spTgt spid="189"/>
                                        </p:tgtEl>
                                        <p:attrNameLst>
                                          <p:attrName>style.visibility</p:attrName>
                                        </p:attrNameLst>
                                      </p:cBhvr>
                                      <p:to>
                                        <p:strVal val="hidden"/>
                                      </p:to>
                                    </p:set>
                                  </p:childTnLst>
                                </p:cTn>
                              </p:par>
                            </p:childTnLst>
                          </p:cTn>
                        </p:par>
                        <p:par>
                          <p:cTn id="249" fill="hold">
                            <p:stCondLst>
                              <p:cond delay="2500"/>
                            </p:stCondLst>
                            <p:childTnLst>
                              <p:par>
                                <p:cTn id="250" presetID="1" presetClass="entr" presetSubtype="0" fill="hold" grpId="0" nodeType="afterEffect">
                                  <p:stCondLst>
                                    <p:cond delay="0"/>
                                  </p:stCondLst>
                                  <p:childTnLst>
                                    <p:set>
                                      <p:cBhvr>
                                        <p:cTn id="251" dur="1" fill="hold">
                                          <p:stCondLst>
                                            <p:cond delay="0"/>
                                          </p:stCondLst>
                                        </p:cTn>
                                        <p:tgtEl>
                                          <p:spTgt spid="186"/>
                                        </p:tgtEl>
                                        <p:attrNameLst>
                                          <p:attrName>style.visibility</p:attrName>
                                        </p:attrNameLst>
                                      </p:cBhvr>
                                      <p:to>
                                        <p:strVal val="visible"/>
                                      </p:to>
                                    </p:set>
                                  </p:childTnLst>
                                </p:cTn>
                              </p:par>
                            </p:childTnLst>
                          </p:cTn>
                        </p:par>
                      </p:childTnLst>
                    </p:cTn>
                  </p:par>
                  <p:par>
                    <p:cTn id="252" fill="hold">
                      <p:stCondLst>
                        <p:cond delay="indefinite"/>
                      </p:stCondLst>
                      <p:childTnLst>
                        <p:par>
                          <p:cTn id="253" fill="hold">
                            <p:stCondLst>
                              <p:cond delay="0"/>
                            </p:stCondLst>
                            <p:childTnLst>
                              <p:par>
                                <p:cTn id="254" presetID="23" presetClass="entr" presetSubtype="16" fill="hold" nodeType="clickEffect">
                                  <p:stCondLst>
                                    <p:cond delay="0"/>
                                  </p:stCondLst>
                                  <p:childTnLst>
                                    <p:set>
                                      <p:cBhvr>
                                        <p:cTn id="255" dur="1" fill="hold">
                                          <p:stCondLst>
                                            <p:cond delay="0"/>
                                          </p:stCondLst>
                                        </p:cTn>
                                        <p:tgtEl>
                                          <p:spTgt spid="41"/>
                                        </p:tgtEl>
                                        <p:attrNameLst>
                                          <p:attrName>style.visibility</p:attrName>
                                        </p:attrNameLst>
                                      </p:cBhvr>
                                      <p:to>
                                        <p:strVal val="visible"/>
                                      </p:to>
                                    </p:set>
                                    <p:anim calcmode="lin" valueType="num">
                                      <p:cBhvr>
                                        <p:cTn id="256" dur="500" fill="hold"/>
                                        <p:tgtEl>
                                          <p:spTgt spid="41"/>
                                        </p:tgtEl>
                                        <p:attrNameLst>
                                          <p:attrName>ppt_w</p:attrName>
                                        </p:attrNameLst>
                                      </p:cBhvr>
                                      <p:tavLst>
                                        <p:tav tm="0">
                                          <p:val>
                                            <p:fltVal val="0"/>
                                          </p:val>
                                        </p:tav>
                                        <p:tav tm="100000">
                                          <p:val>
                                            <p:strVal val="#ppt_w"/>
                                          </p:val>
                                        </p:tav>
                                      </p:tavLst>
                                    </p:anim>
                                    <p:anim calcmode="lin" valueType="num">
                                      <p:cBhvr>
                                        <p:cTn id="257" dur="500" fill="hold"/>
                                        <p:tgtEl>
                                          <p:spTgt spid="41"/>
                                        </p:tgtEl>
                                        <p:attrNameLst>
                                          <p:attrName>ppt_h</p:attrName>
                                        </p:attrNameLst>
                                      </p:cBhvr>
                                      <p:tavLst>
                                        <p:tav tm="0">
                                          <p:val>
                                            <p:fltVal val="0"/>
                                          </p:val>
                                        </p:tav>
                                        <p:tav tm="100000">
                                          <p:val>
                                            <p:strVal val="#ppt_h"/>
                                          </p:val>
                                        </p:tav>
                                      </p:tavLst>
                                    </p:anim>
                                  </p:childTnLst>
                                </p:cTn>
                              </p:par>
                              <p:par>
                                <p:cTn id="258" presetID="23" presetClass="entr" presetSubtype="16" fill="hold" nodeType="withEffect">
                                  <p:stCondLst>
                                    <p:cond delay="0"/>
                                  </p:stCondLst>
                                  <p:childTnLst>
                                    <p:set>
                                      <p:cBhvr>
                                        <p:cTn id="259" dur="1" fill="hold">
                                          <p:stCondLst>
                                            <p:cond delay="0"/>
                                          </p:stCondLst>
                                        </p:cTn>
                                        <p:tgtEl>
                                          <p:spTgt spid="50"/>
                                        </p:tgtEl>
                                        <p:attrNameLst>
                                          <p:attrName>style.visibility</p:attrName>
                                        </p:attrNameLst>
                                      </p:cBhvr>
                                      <p:to>
                                        <p:strVal val="visible"/>
                                      </p:to>
                                    </p:set>
                                    <p:anim calcmode="lin" valueType="num">
                                      <p:cBhvr>
                                        <p:cTn id="260" dur="500" fill="hold"/>
                                        <p:tgtEl>
                                          <p:spTgt spid="50"/>
                                        </p:tgtEl>
                                        <p:attrNameLst>
                                          <p:attrName>ppt_w</p:attrName>
                                        </p:attrNameLst>
                                      </p:cBhvr>
                                      <p:tavLst>
                                        <p:tav tm="0">
                                          <p:val>
                                            <p:fltVal val="0"/>
                                          </p:val>
                                        </p:tav>
                                        <p:tav tm="100000">
                                          <p:val>
                                            <p:strVal val="#ppt_w"/>
                                          </p:val>
                                        </p:tav>
                                      </p:tavLst>
                                    </p:anim>
                                    <p:anim calcmode="lin" valueType="num">
                                      <p:cBhvr>
                                        <p:cTn id="261" dur="500" fill="hold"/>
                                        <p:tgtEl>
                                          <p:spTgt spid="50"/>
                                        </p:tgtEl>
                                        <p:attrNameLst>
                                          <p:attrName>ppt_h</p:attrName>
                                        </p:attrNameLst>
                                      </p:cBhvr>
                                      <p:tavLst>
                                        <p:tav tm="0">
                                          <p:val>
                                            <p:fltVal val="0"/>
                                          </p:val>
                                        </p:tav>
                                        <p:tav tm="100000">
                                          <p:val>
                                            <p:strVal val="#ppt_h"/>
                                          </p:val>
                                        </p:tav>
                                      </p:tavLst>
                                    </p:anim>
                                  </p:childTnLst>
                                </p:cTn>
                              </p:par>
                              <p:par>
                                <p:cTn id="262" presetID="23" presetClass="entr" presetSubtype="16" fill="hold" nodeType="withEffect">
                                  <p:stCondLst>
                                    <p:cond delay="0"/>
                                  </p:stCondLst>
                                  <p:childTnLst>
                                    <p:set>
                                      <p:cBhvr>
                                        <p:cTn id="263" dur="1" fill="hold">
                                          <p:stCondLst>
                                            <p:cond delay="0"/>
                                          </p:stCondLst>
                                        </p:cTn>
                                        <p:tgtEl>
                                          <p:spTgt spid="20"/>
                                        </p:tgtEl>
                                        <p:attrNameLst>
                                          <p:attrName>style.visibility</p:attrName>
                                        </p:attrNameLst>
                                      </p:cBhvr>
                                      <p:to>
                                        <p:strVal val="visible"/>
                                      </p:to>
                                    </p:set>
                                    <p:anim calcmode="lin" valueType="num">
                                      <p:cBhvr>
                                        <p:cTn id="264" dur="500" fill="hold"/>
                                        <p:tgtEl>
                                          <p:spTgt spid="20"/>
                                        </p:tgtEl>
                                        <p:attrNameLst>
                                          <p:attrName>ppt_w</p:attrName>
                                        </p:attrNameLst>
                                      </p:cBhvr>
                                      <p:tavLst>
                                        <p:tav tm="0">
                                          <p:val>
                                            <p:fltVal val="0"/>
                                          </p:val>
                                        </p:tav>
                                        <p:tav tm="100000">
                                          <p:val>
                                            <p:strVal val="#ppt_w"/>
                                          </p:val>
                                        </p:tav>
                                      </p:tavLst>
                                    </p:anim>
                                    <p:anim calcmode="lin" valueType="num">
                                      <p:cBhvr>
                                        <p:cTn id="265" dur="500" fill="hold"/>
                                        <p:tgtEl>
                                          <p:spTgt spid="20"/>
                                        </p:tgtEl>
                                        <p:attrNameLst>
                                          <p:attrName>ppt_h</p:attrName>
                                        </p:attrNameLst>
                                      </p:cBhvr>
                                      <p:tavLst>
                                        <p:tav tm="0">
                                          <p:val>
                                            <p:fltVal val="0"/>
                                          </p:val>
                                        </p:tav>
                                        <p:tav tm="100000">
                                          <p:val>
                                            <p:strVal val="#ppt_h"/>
                                          </p:val>
                                        </p:tav>
                                      </p:tavLst>
                                    </p:anim>
                                  </p:childTnLst>
                                </p:cTn>
                              </p:par>
                              <p:par>
                                <p:cTn id="266" presetID="23" presetClass="entr" presetSubtype="16" fill="hold" nodeType="withEffect">
                                  <p:stCondLst>
                                    <p:cond delay="0"/>
                                  </p:stCondLst>
                                  <p:childTnLst>
                                    <p:set>
                                      <p:cBhvr>
                                        <p:cTn id="267" dur="1" fill="hold">
                                          <p:stCondLst>
                                            <p:cond delay="0"/>
                                          </p:stCondLst>
                                        </p:cTn>
                                        <p:tgtEl>
                                          <p:spTgt spid="21"/>
                                        </p:tgtEl>
                                        <p:attrNameLst>
                                          <p:attrName>style.visibility</p:attrName>
                                        </p:attrNameLst>
                                      </p:cBhvr>
                                      <p:to>
                                        <p:strVal val="visible"/>
                                      </p:to>
                                    </p:set>
                                    <p:anim calcmode="lin" valueType="num">
                                      <p:cBhvr>
                                        <p:cTn id="268" dur="500" fill="hold"/>
                                        <p:tgtEl>
                                          <p:spTgt spid="21"/>
                                        </p:tgtEl>
                                        <p:attrNameLst>
                                          <p:attrName>ppt_w</p:attrName>
                                        </p:attrNameLst>
                                      </p:cBhvr>
                                      <p:tavLst>
                                        <p:tav tm="0">
                                          <p:val>
                                            <p:fltVal val="0"/>
                                          </p:val>
                                        </p:tav>
                                        <p:tav tm="100000">
                                          <p:val>
                                            <p:strVal val="#ppt_w"/>
                                          </p:val>
                                        </p:tav>
                                      </p:tavLst>
                                    </p:anim>
                                    <p:anim calcmode="lin" valueType="num">
                                      <p:cBhvr>
                                        <p:cTn id="269" dur="500" fill="hold"/>
                                        <p:tgtEl>
                                          <p:spTgt spid="21"/>
                                        </p:tgtEl>
                                        <p:attrNameLst>
                                          <p:attrName>ppt_h</p:attrName>
                                        </p:attrNameLst>
                                      </p:cBhvr>
                                      <p:tavLst>
                                        <p:tav tm="0">
                                          <p:val>
                                            <p:fltVal val="0"/>
                                          </p:val>
                                        </p:tav>
                                        <p:tav tm="100000">
                                          <p:val>
                                            <p:strVal val="#ppt_h"/>
                                          </p:val>
                                        </p:tav>
                                      </p:tavLst>
                                    </p:anim>
                                  </p:childTnLst>
                                </p:cTn>
                              </p:par>
                              <p:par>
                                <p:cTn id="270" presetID="23" presetClass="entr" presetSubtype="16" fill="hold" nodeType="withEffect">
                                  <p:stCondLst>
                                    <p:cond delay="0"/>
                                  </p:stCondLst>
                                  <p:childTnLst>
                                    <p:set>
                                      <p:cBhvr>
                                        <p:cTn id="271" dur="1" fill="hold">
                                          <p:stCondLst>
                                            <p:cond delay="0"/>
                                          </p:stCondLst>
                                        </p:cTn>
                                        <p:tgtEl>
                                          <p:spTgt spid="22"/>
                                        </p:tgtEl>
                                        <p:attrNameLst>
                                          <p:attrName>style.visibility</p:attrName>
                                        </p:attrNameLst>
                                      </p:cBhvr>
                                      <p:to>
                                        <p:strVal val="visible"/>
                                      </p:to>
                                    </p:set>
                                    <p:anim calcmode="lin" valueType="num">
                                      <p:cBhvr>
                                        <p:cTn id="272" dur="500" fill="hold"/>
                                        <p:tgtEl>
                                          <p:spTgt spid="22"/>
                                        </p:tgtEl>
                                        <p:attrNameLst>
                                          <p:attrName>ppt_w</p:attrName>
                                        </p:attrNameLst>
                                      </p:cBhvr>
                                      <p:tavLst>
                                        <p:tav tm="0">
                                          <p:val>
                                            <p:fltVal val="0"/>
                                          </p:val>
                                        </p:tav>
                                        <p:tav tm="100000">
                                          <p:val>
                                            <p:strVal val="#ppt_w"/>
                                          </p:val>
                                        </p:tav>
                                      </p:tavLst>
                                    </p:anim>
                                    <p:anim calcmode="lin" valueType="num">
                                      <p:cBhvr>
                                        <p:cTn id="273" dur="500" fill="hold"/>
                                        <p:tgtEl>
                                          <p:spTgt spid="22"/>
                                        </p:tgtEl>
                                        <p:attrNameLst>
                                          <p:attrName>ppt_h</p:attrName>
                                        </p:attrNameLst>
                                      </p:cBhvr>
                                      <p:tavLst>
                                        <p:tav tm="0">
                                          <p:val>
                                            <p:fltVal val="0"/>
                                          </p:val>
                                        </p:tav>
                                        <p:tav tm="100000">
                                          <p:val>
                                            <p:strVal val="#ppt_h"/>
                                          </p:val>
                                        </p:tav>
                                      </p:tavLst>
                                    </p:anim>
                                  </p:childTnLst>
                                </p:cTn>
                              </p:par>
                              <p:par>
                                <p:cTn id="274" presetID="23" presetClass="entr" presetSubtype="16" fill="hold" nodeType="withEffect">
                                  <p:stCondLst>
                                    <p:cond delay="0"/>
                                  </p:stCondLst>
                                  <p:childTnLst>
                                    <p:set>
                                      <p:cBhvr>
                                        <p:cTn id="275" dur="1" fill="hold">
                                          <p:stCondLst>
                                            <p:cond delay="0"/>
                                          </p:stCondLst>
                                        </p:cTn>
                                        <p:tgtEl>
                                          <p:spTgt spid="23"/>
                                        </p:tgtEl>
                                        <p:attrNameLst>
                                          <p:attrName>style.visibility</p:attrName>
                                        </p:attrNameLst>
                                      </p:cBhvr>
                                      <p:to>
                                        <p:strVal val="visible"/>
                                      </p:to>
                                    </p:set>
                                    <p:anim calcmode="lin" valueType="num">
                                      <p:cBhvr>
                                        <p:cTn id="276" dur="500" fill="hold"/>
                                        <p:tgtEl>
                                          <p:spTgt spid="23"/>
                                        </p:tgtEl>
                                        <p:attrNameLst>
                                          <p:attrName>ppt_w</p:attrName>
                                        </p:attrNameLst>
                                      </p:cBhvr>
                                      <p:tavLst>
                                        <p:tav tm="0">
                                          <p:val>
                                            <p:fltVal val="0"/>
                                          </p:val>
                                        </p:tav>
                                        <p:tav tm="100000">
                                          <p:val>
                                            <p:strVal val="#ppt_w"/>
                                          </p:val>
                                        </p:tav>
                                      </p:tavLst>
                                    </p:anim>
                                    <p:anim calcmode="lin" valueType="num">
                                      <p:cBhvr>
                                        <p:cTn id="277" dur="500" fill="hold"/>
                                        <p:tgtEl>
                                          <p:spTgt spid="23"/>
                                        </p:tgtEl>
                                        <p:attrNameLst>
                                          <p:attrName>ppt_h</p:attrName>
                                        </p:attrNameLst>
                                      </p:cBhvr>
                                      <p:tavLst>
                                        <p:tav tm="0">
                                          <p:val>
                                            <p:fltVal val="0"/>
                                          </p:val>
                                        </p:tav>
                                        <p:tav tm="100000">
                                          <p:val>
                                            <p:strVal val="#ppt_h"/>
                                          </p:val>
                                        </p:tav>
                                      </p:tavLst>
                                    </p:anim>
                                  </p:childTnLst>
                                </p:cTn>
                              </p:par>
                              <p:par>
                                <p:cTn id="278" presetID="23" presetClass="entr" presetSubtype="16" fill="hold" nodeType="withEffect">
                                  <p:stCondLst>
                                    <p:cond delay="0"/>
                                  </p:stCondLst>
                                  <p:childTnLst>
                                    <p:set>
                                      <p:cBhvr>
                                        <p:cTn id="279" dur="1" fill="hold">
                                          <p:stCondLst>
                                            <p:cond delay="0"/>
                                          </p:stCondLst>
                                        </p:cTn>
                                        <p:tgtEl>
                                          <p:spTgt spid="24"/>
                                        </p:tgtEl>
                                        <p:attrNameLst>
                                          <p:attrName>style.visibility</p:attrName>
                                        </p:attrNameLst>
                                      </p:cBhvr>
                                      <p:to>
                                        <p:strVal val="visible"/>
                                      </p:to>
                                    </p:set>
                                    <p:anim calcmode="lin" valueType="num">
                                      <p:cBhvr>
                                        <p:cTn id="280" dur="500" fill="hold"/>
                                        <p:tgtEl>
                                          <p:spTgt spid="24"/>
                                        </p:tgtEl>
                                        <p:attrNameLst>
                                          <p:attrName>ppt_w</p:attrName>
                                        </p:attrNameLst>
                                      </p:cBhvr>
                                      <p:tavLst>
                                        <p:tav tm="0">
                                          <p:val>
                                            <p:fltVal val="0"/>
                                          </p:val>
                                        </p:tav>
                                        <p:tav tm="100000">
                                          <p:val>
                                            <p:strVal val="#ppt_w"/>
                                          </p:val>
                                        </p:tav>
                                      </p:tavLst>
                                    </p:anim>
                                    <p:anim calcmode="lin" valueType="num">
                                      <p:cBhvr>
                                        <p:cTn id="281" dur="500" fill="hold"/>
                                        <p:tgtEl>
                                          <p:spTgt spid="24"/>
                                        </p:tgtEl>
                                        <p:attrNameLst>
                                          <p:attrName>ppt_h</p:attrName>
                                        </p:attrNameLst>
                                      </p:cBhvr>
                                      <p:tavLst>
                                        <p:tav tm="0">
                                          <p:val>
                                            <p:fltVal val="0"/>
                                          </p:val>
                                        </p:tav>
                                        <p:tav tm="100000">
                                          <p:val>
                                            <p:strVal val="#ppt_h"/>
                                          </p:val>
                                        </p:tav>
                                      </p:tavLst>
                                    </p:anim>
                                  </p:childTnLst>
                                </p:cTn>
                              </p:par>
                              <p:par>
                                <p:cTn id="282" presetID="23" presetClass="entr" presetSubtype="16" fill="hold" nodeType="withEffect">
                                  <p:stCondLst>
                                    <p:cond delay="0"/>
                                  </p:stCondLst>
                                  <p:childTnLst>
                                    <p:set>
                                      <p:cBhvr>
                                        <p:cTn id="283" dur="1" fill="hold">
                                          <p:stCondLst>
                                            <p:cond delay="0"/>
                                          </p:stCondLst>
                                        </p:cTn>
                                        <p:tgtEl>
                                          <p:spTgt spid="25"/>
                                        </p:tgtEl>
                                        <p:attrNameLst>
                                          <p:attrName>style.visibility</p:attrName>
                                        </p:attrNameLst>
                                      </p:cBhvr>
                                      <p:to>
                                        <p:strVal val="visible"/>
                                      </p:to>
                                    </p:set>
                                    <p:anim calcmode="lin" valueType="num">
                                      <p:cBhvr>
                                        <p:cTn id="284" dur="500" fill="hold"/>
                                        <p:tgtEl>
                                          <p:spTgt spid="25"/>
                                        </p:tgtEl>
                                        <p:attrNameLst>
                                          <p:attrName>ppt_w</p:attrName>
                                        </p:attrNameLst>
                                      </p:cBhvr>
                                      <p:tavLst>
                                        <p:tav tm="0">
                                          <p:val>
                                            <p:fltVal val="0"/>
                                          </p:val>
                                        </p:tav>
                                        <p:tav tm="100000">
                                          <p:val>
                                            <p:strVal val="#ppt_w"/>
                                          </p:val>
                                        </p:tav>
                                      </p:tavLst>
                                    </p:anim>
                                    <p:anim calcmode="lin" valueType="num">
                                      <p:cBhvr>
                                        <p:cTn id="285" dur="500" fill="hold"/>
                                        <p:tgtEl>
                                          <p:spTgt spid="25"/>
                                        </p:tgtEl>
                                        <p:attrNameLst>
                                          <p:attrName>ppt_h</p:attrName>
                                        </p:attrNameLst>
                                      </p:cBhvr>
                                      <p:tavLst>
                                        <p:tav tm="0">
                                          <p:val>
                                            <p:fltVal val="0"/>
                                          </p:val>
                                        </p:tav>
                                        <p:tav tm="100000">
                                          <p:val>
                                            <p:strVal val="#ppt_h"/>
                                          </p:val>
                                        </p:tav>
                                      </p:tavLst>
                                    </p:anim>
                                  </p:childTnLst>
                                </p:cTn>
                              </p:par>
                              <p:par>
                                <p:cTn id="286" presetID="23" presetClass="entr" presetSubtype="16" fill="hold" nodeType="withEffect">
                                  <p:stCondLst>
                                    <p:cond delay="0"/>
                                  </p:stCondLst>
                                  <p:childTnLst>
                                    <p:set>
                                      <p:cBhvr>
                                        <p:cTn id="287" dur="1" fill="hold">
                                          <p:stCondLst>
                                            <p:cond delay="0"/>
                                          </p:stCondLst>
                                        </p:cTn>
                                        <p:tgtEl>
                                          <p:spTgt spid="26"/>
                                        </p:tgtEl>
                                        <p:attrNameLst>
                                          <p:attrName>style.visibility</p:attrName>
                                        </p:attrNameLst>
                                      </p:cBhvr>
                                      <p:to>
                                        <p:strVal val="visible"/>
                                      </p:to>
                                    </p:set>
                                    <p:anim calcmode="lin" valueType="num">
                                      <p:cBhvr>
                                        <p:cTn id="288" dur="500" fill="hold"/>
                                        <p:tgtEl>
                                          <p:spTgt spid="26"/>
                                        </p:tgtEl>
                                        <p:attrNameLst>
                                          <p:attrName>ppt_w</p:attrName>
                                        </p:attrNameLst>
                                      </p:cBhvr>
                                      <p:tavLst>
                                        <p:tav tm="0">
                                          <p:val>
                                            <p:fltVal val="0"/>
                                          </p:val>
                                        </p:tav>
                                        <p:tav tm="100000">
                                          <p:val>
                                            <p:strVal val="#ppt_w"/>
                                          </p:val>
                                        </p:tav>
                                      </p:tavLst>
                                    </p:anim>
                                    <p:anim calcmode="lin" valueType="num">
                                      <p:cBhvr>
                                        <p:cTn id="289" dur="500" fill="hold"/>
                                        <p:tgtEl>
                                          <p:spTgt spid="26"/>
                                        </p:tgtEl>
                                        <p:attrNameLst>
                                          <p:attrName>ppt_h</p:attrName>
                                        </p:attrNameLst>
                                      </p:cBhvr>
                                      <p:tavLst>
                                        <p:tav tm="0">
                                          <p:val>
                                            <p:fltVal val="0"/>
                                          </p:val>
                                        </p:tav>
                                        <p:tav tm="100000">
                                          <p:val>
                                            <p:strVal val="#ppt_h"/>
                                          </p:val>
                                        </p:tav>
                                      </p:tavLst>
                                    </p:anim>
                                  </p:childTnLst>
                                </p:cTn>
                              </p:par>
                              <p:par>
                                <p:cTn id="290" presetID="23" presetClass="entr" presetSubtype="16" fill="hold" nodeType="withEffect">
                                  <p:stCondLst>
                                    <p:cond delay="0"/>
                                  </p:stCondLst>
                                  <p:childTnLst>
                                    <p:set>
                                      <p:cBhvr>
                                        <p:cTn id="291" dur="1" fill="hold">
                                          <p:stCondLst>
                                            <p:cond delay="0"/>
                                          </p:stCondLst>
                                        </p:cTn>
                                        <p:tgtEl>
                                          <p:spTgt spid="40"/>
                                        </p:tgtEl>
                                        <p:attrNameLst>
                                          <p:attrName>style.visibility</p:attrName>
                                        </p:attrNameLst>
                                      </p:cBhvr>
                                      <p:to>
                                        <p:strVal val="visible"/>
                                      </p:to>
                                    </p:set>
                                    <p:anim calcmode="lin" valueType="num">
                                      <p:cBhvr>
                                        <p:cTn id="292" dur="500" fill="hold"/>
                                        <p:tgtEl>
                                          <p:spTgt spid="40"/>
                                        </p:tgtEl>
                                        <p:attrNameLst>
                                          <p:attrName>ppt_w</p:attrName>
                                        </p:attrNameLst>
                                      </p:cBhvr>
                                      <p:tavLst>
                                        <p:tav tm="0">
                                          <p:val>
                                            <p:fltVal val="0"/>
                                          </p:val>
                                        </p:tav>
                                        <p:tav tm="100000">
                                          <p:val>
                                            <p:strVal val="#ppt_w"/>
                                          </p:val>
                                        </p:tav>
                                      </p:tavLst>
                                    </p:anim>
                                    <p:anim calcmode="lin" valueType="num">
                                      <p:cBhvr>
                                        <p:cTn id="293" dur="500" fill="hold"/>
                                        <p:tgtEl>
                                          <p:spTgt spid="40"/>
                                        </p:tgtEl>
                                        <p:attrNameLst>
                                          <p:attrName>ppt_h</p:attrName>
                                        </p:attrNameLst>
                                      </p:cBhvr>
                                      <p:tavLst>
                                        <p:tav tm="0">
                                          <p:val>
                                            <p:fltVal val="0"/>
                                          </p:val>
                                        </p:tav>
                                        <p:tav tm="100000">
                                          <p:val>
                                            <p:strVal val="#ppt_h"/>
                                          </p:val>
                                        </p:tav>
                                      </p:tavLst>
                                    </p:anim>
                                  </p:childTnLst>
                                </p:cTn>
                              </p:par>
                              <p:par>
                                <p:cTn id="294" presetID="23" presetClass="entr" presetSubtype="16" fill="hold" nodeType="withEffect">
                                  <p:stCondLst>
                                    <p:cond delay="0"/>
                                  </p:stCondLst>
                                  <p:childTnLst>
                                    <p:set>
                                      <p:cBhvr>
                                        <p:cTn id="295" dur="1" fill="hold">
                                          <p:stCondLst>
                                            <p:cond delay="0"/>
                                          </p:stCondLst>
                                        </p:cTn>
                                        <p:tgtEl>
                                          <p:spTgt spid="27"/>
                                        </p:tgtEl>
                                        <p:attrNameLst>
                                          <p:attrName>style.visibility</p:attrName>
                                        </p:attrNameLst>
                                      </p:cBhvr>
                                      <p:to>
                                        <p:strVal val="visible"/>
                                      </p:to>
                                    </p:set>
                                    <p:anim calcmode="lin" valueType="num">
                                      <p:cBhvr>
                                        <p:cTn id="296" dur="500" fill="hold"/>
                                        <p:tgtEl>
                                          <p:spTgt spid="27"/>
                                        </p:tgtEl>
                                        <p:attrNameLst>
                                          <p:attrName>ppt_w</p:attrName>
                                        </p:attrNameLst>
                                      </p:cBhvr>
                                      <p:tavLst>
                                        <p:tav tm="0">
                                          <p:val>
                                            <p:fltVal val="0"/>
                                          </p:val>
                                        </p:tav>
                                        <p:tav tm="100000">
                                          <p:val>
                                            <p:strVal val="#ppt_w"/>
                                          </p:val>
                                        </p:tav>
                                      </p:tavLst>
                                    </p:anim>
                                    <p:anim calcmode="lin" valueType="num">
                                      <p:cBhvr>
                                        <p:cTn id="297" dur="500" fill="hold"/>
                                        <p:tgtEl>
                                          <p:spTgt spid="27"/>
                                        </p:tgtEl>
                                        <p:attrNameLst>
                                          <p:attrName>ppt_h</p:attrName>
                                        </p:attrNameLst>
                                      </p:cBhvr>
                                      <p:tavLst>
                                        <p:tav tm="0">
                                          <p:val>
                                            <p:fltVal val="0"/>
                                          </p:val>
                                        </p:tav>
                                        <p:tav tm="100000">
                                          <p:val>
                                            <p:strVal val="#ppt_h"/>
                                          </p:val>
                                        </p:tav>
                                      </p:tavLst>
                                    </p:anim>
                                  </p:childTnLst>
                                </p:cTn>
                              </p:par>
                              <p:par>
                                <p:cTn id="298" presetID="23" presetClass="entr" presetSubtype="16" fill="hold" nodeType="withEffect">
                                  <p:stCondLst>
                                    <p:cond delay="0"/>
                                  </p:stCondLst>
                                  <p:childTnLst>
                                    <p:set>
                                      <p:cBhvr>
                                        <p:cTn id="299" dur="1" fill="hold">
                                          <p:stCondLst>
                                            <p:cond delay="0"/>
                                          </p:stCondLst>
                                        </p:cTn>
                                        <p:tgtEl>
                                          <p:spTgt spid="28"/>
                                        </p:tgtEl>
                                        <p:attrNameLst>
                                          <p:attrName>style.visibility</p:attrName>
                                        </p:attrNameLst>
                                      </p:cBhvr>
                                      <p:to>
                                        <p:strVal val="visible"/>
                                      </p:to>
                                    </p:set>
                                    <p:anim calcmode="lin" valueType="num">
                                      <p:cBhvr>
                                        <p:cTn id="300" dur="500" fill="hold"/>
                                        <p:tgtEl>
                                          <p:spTgt spid="28"/>
                                        </p:tgtEl>
                                        <p:attrNameLst>
                                          <p:attrName>ppt_w</p:attrName>
                                        </p:attrNameLst>
                                      </p:cBhvr>
                                      <p:tavLst>
                                        <p:tav tm="0">
                                          <p:val>
                                            <p:fltVal val="0"/>
                                          </p:val>
                                        </p:tav>
                                        <p:tav tm="100000">
                                          <p:val>
                                            <p:strVal val="#ppt_w"/>
                                          </p:val>
                                        </p:tav>
                                      </p:tavLst>
                                    </p:anim>
                                    <p:anim calcmode="lin" valueType="num">
                                      <p:cBhvr>
                                        <p:cTn id="301" dur="500" fill="hold"/>
                                        <p:tgtEl>
                                          <p:spTgt spid="28"/>
                                        </p:tgtEl>
                                        <p:attrNameLst>
                                          <p:attrName>ppt_h</p:attrName>
                                        </p:attrNameLst>
                                      </p:cBhvr>
                                      <p:tavLst>
                                        <p:tav tm="0">
                                          <p:val>
                                            <p:fltVal val="0"/>
                                          </p:val>
                                        </p:tav>
                                        <p:tav tm="100000">
                                          <p:val>
                                            <p:strVal val="#ppt_h"/>
                                          </p:val>
                                        </p:tav>
                                      </p:tavLst>
                                    </p:anim>
                                  </p:childTnLst>
                                </p:cTn>
                              </p:par>
                              <p:par>
                                <p:cTn id="302" presetID="23" presetClass="entr" presetSubtype="16" fill="hold" nodeType="withEffect">
                                  <p:stCondLst>
                                    <p:cond delay="0"/>
                                  </p:stCondLst>
                                  <p:childTnLst>
                                    <p:set>
                                      <p:cBhvr>
                                        <p:cTn id="303" dur="1" fill="hold">
                                          <p:stCondLst>
                                            <p:cond delay="0"/>
                                          </p:stCondLst>
                                        </p:cTn>
                                        <p:tgtEl>
                                          <p:spTgt spid="29"/>
                                        </p:tgtEl>
                                        <p:attrNameLst>
                                          <p:attrName>style.visibility</p:attrName>
                                        </p:attrNameLst>
                                      </p:cBhvr>
                                      <p:to>
                                        <p:strVal val="visible"/>
                                      </p:to>
                                    </p:set>
                                    <p:anim calcmode="lin" valueType="num">
                                      <p:cBhvr>
                                        <p:cTn id="304" dur="500" fill="hold"/>
                                        <p:tgtEl>
                                          <p:spTgt spid="29"/>
                                        </p:tgtEl>
                                        <p:attrNameLst>
                                          <p:attrName>ppt_w</p:attrName>
                                        </p:attrNameLst>
                                      </p:cBhvr>
                                      <p:tavLst>
                                        <p:tav tm="0">
                                          <p:val>
                                            <p:fltVal val="0"/>
                                          </p:val>
                                        </p:tav>
                                        <p:tav tm="100000">
                                          <p:val>
                                            <p:strVal val="#ppt_w"/>
                                          </p:val>
                                        </p:tav>
                                      </p:tavLst>
                                    </p:anim>
                                    <p:anim calcmode="lin" valueType="num">
                                      <p:cBhvr>
                                        <p:cTn id="305" dur="500" fill="hold"/>
                                        <p:tgtEl>
                                          <p:spTgt spid="29"/>
                                        </p:tgtEl>
                                        <p:attrNameLst>
                                          <p:attrName>ppt_h</p:attrName>
                                        </p:attrNameLst>
                                      </p:cBhvr>
                                      <p:tavLst>
                                        <p:tav tm="0">
                                          <p:val>
                                            <p:fltVal val="0"/>
                                          </p:val>
                                        </p:tav>
                                        <p:tav tm="100000">
                                          <p:val>
                                            <p:strVal val="#ppt_h"/>
                                          </p:val>
                                        </p:tav>
                                      </p:tavLst>
                                    </p:anim>
                                  </p:childTnLst>
                                </p:cTn>
                              </p:par>
                              <p:par>
                                <p:cTn id="306" presetID="23" presetClass="entr" presetSubtype="16" fill="hold" nodeType="withEffect">
                                  <p:stCondLst>
                                    <p:cond delay="0"/>
                                  </p:stCondLst>
                                  <p:childTnLst>
                                    <p:set>
                                      <p:cBhvr>
                                        <p:cTn id="307" dur="1" fill="hold">
                                          <p:stCondLst>
                                            <p:cond delay="0"/>
                                          </p:stCondLst>
                                        </p:cTn>
                                        <p:tgtEl>
                                          <p:spTgt spid="30"/>
                                        </p:tgtEl>
                                        <p:attrNameLst>
                                          <p:attrName>style.visibility</p:attrName>
                                        </p:attrNameLst>
                                      </p:cBhvr>
                                      <p:to>
                                        <p:strVal val="visible"/>
                                      </p:to>
                                    </p:set>
                                    <p:anim calcmode="lin" valueType="num">
                                      <p:cBhvr>
                                        <p:cTn id="308" dur="500" fill="hold"/>
                                        <p:tgtEl>
                                          <p:spTgt spid="30"/>
                                        </p:tgtEl>
                                        <p:attrNameLst>
                                          <p:attrName>ppt_w</p:attrName>
                                        </p:attrNameLst>
                                      </p:cBhvr>
                                      <p:tavLst>
                                        <p:tav tm="0">
                                          <p:val>
                                            <p:fltVal val="0"/>
                                          </p:val>
                                        </p:tav>
                                        <p:tav tm="100000">
                                          <p:val>
                                            <p:strVal val="#ppt_w"/>
                                          </p:val>
                                        </p:tav>
                                      </p:tavLst>
                                    </p:anim>
                                    <p:anim calcmode="lin" valueType="num">
                                      <p:cBhvr>
                                        <p:cTn id="309" dur="500" fill="hold"/>
                                        <p:tgtEl>
                                          <p:spTgt spid="30"/>
                                        </p:tgtEl>
                                        <p:attrNameLst>
                                          <p:attrName>ppt_h</p:attrName>
                                        </p:attrNameLst>
                                      </p:cBhvr>
                                      <p:tavLst>
                                        <p:tav tm="0">
                                          <p:val>
                                            <p:fltVal val="0"/>
                                          </p:val>
                                        </p:tav>
                                        <p:tav tm="100000">
                                          <p:val>
                                            <p:strVal val="#ppt_h"/>
                                          </p:val>
                                        </p:tav>
                                      </p:tavLst>
                                    </p:anim>
                                  </p:childTnLst>
                                </p:cTn>
                              </p:par>
                              <p:par>
                                <p:cTn id="310" presetID="23" presetClass="entr" presetSubtype="16" fill="hold" nodeType="withEffect">
                                  <p:stCondLst>
                                    <p:cond delay="0"/>
                                  </p:stCondLst>
                                  <p:childTnLst>
                                    <p:set>
                                      <p:cBhvr>
                                        <p:cTn id="311" dur="1" fill="hold">
                                          <p:stCondLst>
                                            <p:cond delay="0"/>
                                          </p:stCondLst>
                                        </p:cTn>
                                        <p:tgtEl>
                                          <p:spTgt spid="31"/>
                                        </p:tgtEl>
                                        <p:attrNameLst>
                                          <p:attrName>style.visibility</p:attrName>
                                        </p:attrNameLst>
                                      </p:cBhvr>
                                      <p:to>
                                        <p:strVal val="visible"/>
                                      </p:to>
                                    </p:set>
                                    <p:anim calcmode="lin" valueType="num">
                                      <p:cBhvr>
                                        <p:cTn id="312" dur="500" fill="hold"/>
                                        <p:tgtEl>
                                          <p:spTgt spid="31"/>
                                        </p:tgtEl>
                                        <p:attrNameLst>
                                          <p:attrName>ppt_w</p:attrName>
                                        </p:attrNameLst>
                                      </p:cBhvr>
                                      <p:tavLst>
                                        <p:tav tm="0">
                                          <p:val>
                                            <p:fltVal val="0"/>
                                          </p:val>
                                        </p:tav>
                                        <p:tav tm="100000">
                                          <p:val>
                                            <p:strVal val="#ppt_w"/>
                                          </p:val>
                                        </p:tav>
                                      </p:tavLst>
                                    </p:anim>
                                    <p:anim calcmode="lin" valueType="num">
                                      <p:cBhvr>
                                        <p:cTn id="313" dur="500" fill="hold"/>
                                        <p:tgtEl>
                                          <p:spTgt spid="31"/>
                                        </p:tgtEl>
                                        <p:attrNameLst>
                                          <p:attrName>ppt_h</p:attrName>
                                        </p:attrNameLst>
                                      </p:cBhvr>
                                      <p:tavLst>
                                        <p:tav tm="0">
                                          <p:val>
                                            <p:fltVal val="0"/>
                                          </p:val>
                                        </p:tav>
                                        <p:tav tm="100000">
                                          <p:val>
                                            <p:strVal val="#ppt_h"/>
                                          </p:val>
                                        </p:tav>
                                      </p:tavLst>
                                    </p:anim>
                                  </p:childTnLst>
                                </p:cTn>
                              </p:par>
                              <p:par>
                                <p:cTn id="314" presetID="23" presetClass="entr" presetSubtype="16" fill="hold" nodeType="withEffect">
                                  <p:stCondLst>
                                    <p:cond delay="0"/>
                                  </p:stCondLst>
                                  <p:childTnLst>
                                    <p:set>
                                      <p:cBhvr>
                                        <p:cTn id="315" dur="1" fill="hold">
                                          <p:stCondLst>
                                            <p:cond delay="0"/>
                                          </p:stCondLst>
                                        </p:cTn>
                                        <p:tgtEl>
                                          <p:spTgt spid="32"/>
                                        </p:tgtEl>
                                        <p:attrNameLst>
                                          <p:attrName>style.visibility</p:attrName>
                                        </p:attrNameLst>
                                      </p:cBhvr>
                                      <p:to>
                                        <p:strVal val="visible"/>
                                      </p:to>
                                    </p:set>
                                    <p:anim calcmode="lin" valueType="num">
                                      <p:cBhvr>
                                        <p:cTn id="316" dur="500" fill="hold"/>
                                        <p:tgtEl>
                                          <p:spTgt spid="32"/>
                                        </p:tgtEl>
                                        <p:attrNameLst>
                                          <p:attrName>ppt_w</p:attrName>
                                        </p:attrNameLst>
                                      </p:cBhvr>
                                      <p:tavLst>
                                        <p:tav tm="0">
                                          <p:val>
                                            <p:fltVal val="0"/>
                                          </p:val>
                                        </p:tav>
                                        <p:tav tm="100000">
                                          <p:val>
                                            <p:strVal val="#ppt_w"/>
                                          </p:val>
                                        </p:tav>
                                      </p:tavLst>
                                    </p:anim>
                                    <p:anim calcmode="lin" valueType="num">
                                      <p:cBhvr>
                                        <p:cTn id="317" dur="500" fill="hold"/>
                                        <p:tgtEl>
                                          <p:spTgt spid="32"/>
                                        </p:tgtEl>
                                        <p:attrNameLst>
                                          <p:attrName>ppt_h</p:attrName>
                                        </p:attrNameLst>
                                      </p:cBhvr>
                                      <p:tavLst>
                                        <p:tav tm="0">
                                          <p:val>
                                            <p:fltVal val="0"/>
                                          </p:val>
                                        </p:tav>
                                        <p:tav tm="100000">
                                          <p:val>
                                            <p:strVal val="#ppt_h"/>
                                          </p:val>
                                        </p:tav>
                                      </p:tavLst>
                                    </p:anim>
                                  </p:childTnLst>
                                </p:cTn>
                              </p:par>
                              <p:par>
                                <p:cTn id="318" presetID="23" presetClass="entr" presetSubtype="16" fill="hold" nodeType="withEffect">
                                  <p:stCondLst>
                                    <p:cond delay="0"/>
                                  </p:stCondLst>
                                  <p:childTnLst>
                                    <p:set>
                                      <p:cBhvr>
                                        <p:cTn id="319" dur="1" fill="hold">
                                          <p:stCondLst>
                                            <p:cond delay="0"/>
                                          </p:stCondLst>
                                        </p:cTn>
                                        <p:tgtEl>
                                          <p:spTgt spid="33"/>
                                        </p:tgtEl>
                                        <p:attrNameLst>
                                          <p:attrName>style.visibility</p:attrName>
                                        </p:attrNameLst>
                                      </p:cBhvr>
                                      <p:to>
                                        <p:strVal val="visible"/>
                                      </p:to>
                                    </p:set>
                                    <p:anim calcmode="lin" valueType="num">
                                      <p:cBhvr>
                                        <p:cTn id="320" dur="500" fill="hold"/>
                                        <p:tgtEl>
                                          <p:spTgt spid="33"/>
                                        </p:tgtEl>
                                        <p:attrNameLst>
                                          <p:attrName>ppt_w</p:attrName>
                                        </p:attrNameLst>
                                      </p:cBhvr>
                                      <p:tavLst>
                                        <p:tav tm="0">
                                          <p:val>
                                            <p:fltVal val="0"/>
                                          </p:val>
                                        </p:tav>
                                        <p:tav tm="100000">
                                          <p:val>
                                            <p:strVal val="#ppt_w"/>
                                          </p:val>
                                        </p:tav>
                                      </p:tavLst>
                                    </p:anim>
                                    <p:anim calcmode="lin" valueType="num">
                                      <p:cBhvr>
                                        <p:cTn id="321" dur="500" fill="hold"/>
                                        <p:tgtEl>
                                          <p:spTgt spid="33"/>
                                        </p:tgtEl>
                                        <p:attrNameLst>
                                          <p:attrName>ppt_h</p:attrName>
                                        </p:attrNameLst>
                                      </p:cBhvr>
                                      <p:tavLst>
                                        <p:tav tm="0">
                                          <p:val>
                                            <p:fltVal val="0"/>
                                          </p:val>
                                        </p:tav>
                                        <p:tav tm="100000">
                                          <p:val>
                                            <p:strVal val="#ppt_h"/>
                                          </p:val>
                                        </p:tav>
                                      </p:tavLst>
                                    </p:anim>
                                  </p:childTnLst>
                                </p:cTn>
                              </p:par>
                              <p:par>
                                <p:cTn id="322" presetID="23" presetClass="entr" presetSubtype="16" fill="hold" nodeType="withEffect">
                                  <p:stCondLst>
                                    <p:cond delay="0"/>
                                  </p:stCondLst>
                                  <p:childTnLst>
                                    <p:set>
                                      <p:cBhvr>
                                        <p:cTn id="323" dur="1" fill="hold">
                                          <p:stCondLst>
                                            <p:cond delay="0"/>
                                          </p:stCondLst>
                                        </p:cTn>
                                        <p:tgtEl>
                                          <p:spTgt spid="34"/>
                                        </p:tgtEl>
                                        <p:attrNameLst>
                                          <p:attrName>style.visibility</p:attrName>
                                        </p:attrNameLst>
                                      </p:cBhvr>
                                      <p:to>
                                        <p:strVal val="visible"/>
                                      </p:to>
                                    </p:set>
                                    <p:anim calcmode="lin" valueType="num">
                                      <p:cBhvr>
                                        <p:cTn id="324" dur="500" fill="hold"/>
                                        <p:tgtEl>
                                          <p:spTgt spid="34"/>
                                        </p:tgtEl>
                                        <p:attrNameLst>
                                          <p:attrName>ppt_w</p:attrName>
                                        </p:attrNameLst>
                                      </p:cBhvr>
                                      <p:tavLst>
                                        <p:tav tm="0">
                                          <p:val>
                                            <p:fltVal val="0"/>
                                          </p:val>
                                        </p:tav>
                                        <p:tav tm="100000">
                                          <p:val>
                                            <p:strVal val="#ppt_w"/>
                                          </p:val>
                                        </p:tav>
                                      </p:tavLst>
                                    </p:anim>
                                    <p:anim calcmode="lin" valueType="num">
                                      <p:cBhvr>
                                        <p:cTn id="325" dur="500" fill="hold"/>
                                        <p:tgtEl>
                                          <p:spTgt spid="34"/>
                                        </p:tgtEl>
                                        <p:attrNameLst>
                                          <p:attrName>ppt_h</p:attrName>
                                        </p:attrNameLst>
                                      </p:cBhvr>
                                      <p:tavLst>
                                        <p:tav tm="0">
                                          <p:val>
                                            <p:fltVal val="0"/>
                                          </p:val>
                                        </p:tav>
                                        <p:tav tm="100000">
                                          <p:val>
                                            <p:strVal val="#ppt_h"/>
                                          </p:val>
                                        </p:tav>
                                      </p:tavLst>
                                    </p:anim>
                                  </p:childTnLst>
                                </p:cTn>
                              </p:par>
                              <p:par>
                                <p:cTn id="326"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27" dur="2000" fill="hold"/>
                                        <p:tgtEl>
                                          <p:spTgt spid="41"/>
                                        </p:tgtEl>
                                        <p:attrNameLst>
                                          <p:attrName>ppt_x</p:attrName>
                                          <p:attrName>ppt_y</p:attrName>
                                        </p:attrNameLst>
                                      </p:cBhvr>
                                      <p:rCtr x="4800" y="-3600"/>
                                    </p:animMotion>
                                  </p:childTnLst>
                                </p:cTn>
                              </p:par>
                              <p:par>
                                <p:cTn id="328"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29" dur="2000" fill="hold"/>
                                        <p:tgtEl>
                                          <p:spTgt spid="50"/>
                                        </p:tgtEl>
                                        <p:attrNameLst>
                                          <p:attrName>ppt_x</p:attrName>
                                          <p:attrName>ppt_y</p:attrName>
                                        </p:attrNameLst>
                                      </p:cBhvr>
                                      <p:rCtr x="4800" y="-3600"/>
                                    </p:animMotion>
                                  </p:childTnLst>
                                </p:cTn>
                              </p:par>
                              <p:par>
                                <p:cTn id="330"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31" dur="2000" fill="hold"/>
                                        <p:tgtEl>
                                          <p:spTgt spid="20"/>
                                        </p:tgtEl>
                                        <p:attrNameLst>
                                          <p:attrName>ppt_x</p:attrName>
                                          <p:attrName>ppt_y</p:attrName>
                                        </p:attrNameLst>
                                      </p:cBhvr>
                                      <p:rCtr x="4800" y="-3600"/>
                                    </p:animMotion>
                                  </p:childTnLst>
                                </p:cTn>
                              </p:par>
                              <p:par>
                                <p:cTn id="332"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33" dur="2000" fill="hold"/>
                                        <p:tgtEl>
                                          <p:spTgt spid="21"/>
                                        </p:tgtEl>
                                        <p:attrNameLst>
                                          <p:attrName>ppt_x</p:attrName>
                                          <p:attrName>ppt_y</p:attrName>
                                        </p:attrNameLst>
                                      </p:cBhvr>
                                      <p:rCtr x="4800" y="-3600"/>
                                    </p:animMotion>
                                  </p:childTnLst>
                                </p:cTn>
                              </p:par>
                              <p:par>
                                <p:cTn id="334"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35" dur="2000" fill="hold"/>
                                        <p:tgtEl>
                                          <p:spTgt spid="22"/>
                                        </p:tgtEl>
                                        <p:attrNameLst>
                                          <p:attrName>ppt_x</p:attrName>
                                          <p:attrName>ppt_y</p:attrName>
                                        </p:attrNameLst>
                                      </p:cBhvr>
                                      <p:rCtr x="4800" y="-3600"/>
                                    </p:animMotion>
                                  </p:childTnLst>
                                </p:cTn>
                              </p:par>
                              <p:par>
                                <p:cTn id="336"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37" dur="2000" fill="hold"/>
                                        <p:tgtEl>
                                          <p:spTgt spid="23"/>
                                        </p:tgtEl>
                                        <p:attrNameLst>
                                          <p:attrName>ppt_x</p:attrName>
                                          <p:attrName>ppt_y</p:attrName>
                                        </p:attrNameLst>
                                      </p:cBhvr>
                                      <p:rCtr x="4800" y="-3600"/>
                                    </p:animMotion>
                                  </p:childTnLst>
                                </p:cTn>
                              </p:par>
                              <p:par>
                                <p:cTn id="338"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39" dur="2000" fill="hold"/>
                                        <p:tgtEl>
                                          <p:spTgt spid="24"/>
                                        </p:tgtEl>
                                        <p:attrNameLst>
                                          <p:attrName>ppt_x</p:attrName>
                                          <p:attrName>ppt_y</p:attrName>
                                        </p:attrNameLst>
                                      </p:cBhvr>
                                      <p:rCtr x="4800" y="-3600"/>
                                    </p:animMotion>
                                  </p:childTnLst>
                                </p:cTn>
                              </p:par>
                              <p:par>
                                <p:cTn id="340"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41" dur="2000" fill="hold"/>
                                        <p:tgtEl>
                                          <p:spTgt spid="25"/>
                                        </p:tgtEl>
                                        <p:attrNameLst>
                                          <p:attrName>ppt_x</p:attrName>
                                          <p:attrName>ppt_y</p:attrName>
                                        </p:attrNameLst>
                                      </p:cBhvr>
                                      <p:rCtr x="4800" y="-3600"/>
                                    </p:animMotion>
                                  </p:childTnLst>
                                </p:cTn>
                              </p:par>
                              <p:par>
                                <p:cTn id="342"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43" dur="2000" fill="hold"/>
                                        <p:tgtEl>
                                          <p:spTgt spid="26"/>
                                        </p:tgtEl>
                                        <p:attrNameLst>
                                          <p:attrName>ppt_x</p:attrName>
                                          <p:attrName>ppt_y</p:attrName>
                                        </p:attrNameLst>
                                      </p:cBhvr>
                                      <p:rCtr x="4800" y="-3600"/>
                                    </p:animMotion>
                                  </p:childTnLst>
                                </p:cTn>
                              </p:par>
                              <p:par>
                                <p:cTn id="344" presetID="44" presetClass="path" presetSubtype="0" accel="50000" decel="50000" fill="hold" nodeType="withEffect">
                                  <p:stCondLst>
                                    <p:cond delay="0"/>
                                  </p:stCondLst>
                                  <p:childTnLst>
                                    <p:animMotion origin="layout" path="M 3.33333E-6 -2.22222E-6 L -0.02778 0.05533 C -0.03386 0.06783 -0.04254 0.075 -0.05157 0.075 C -0.06198 0.075 -0.07032 0.06783 -0.07639 0.05533 L -0.10417 -2.22222E-6 " pathEditMode="relative" rAng="0" ptsTypes="FffFF">
                                      <p:cBhvr>
                                        <p:cTn id="345" dur="2000" fill="hold"/>
                                        <p:tgtEl>
                                          <p:spTgt spid="40"/>
                                        </p:tgtEl>
                                        <p:attrNameLst>
                                          <p:attrName>ppt_x</p:attrName>
                                          <p:attrName>ppt_y</p:attrName>
                                        </p:attrNameLst>
                                      </p:cBhvr>
                                      <p:rCtr x="-5200" y="3800"/>
                                    </p:animMotion>
                                  </p:childTnLst>
                                </p:cTn>
                              </p:par>
                              <p:par>
                                <p:cTn id="346" presetID="44" presetClass="path" presetSubtype="0" accel="50000" decel="50000" fill="hold" nodeType="withEffect">
                                  <p:stCondLst>
                                    <p:cond delay="0"/>
                                  </p:stCondLst>
                                  <p:childTnLst>
                                    <p:animMotion origin="layout" path="M -3.33333E-6 -2.22222E-6 L -0.02777 0.05533 C -0.03385 0.06783 -0.04253 0.075 -0.05156 0.075 C -0.06198 0.075 -0.07031 0.06783 -0.07639 0.05533 L -0.10416 -2.22222E-6 " pathEditMode="relative" rAng="0" ptsTypes="FffFF">
                                      <p:cBhvr>
                                        <p:cTn id="347" dur="2000" fill="hold"/>
                                        <p:tgtEl>
                                          <p:spTgt spid="27"/>
                                        </p:tgtEl>
                                        <p:attrNameLst>
                                          <p:attrName>ppt_x</p:attrName>
                                          <p:attrName>ppt_y</p:attrName>
                                        </p:attrNameLst>
                                      </p:cBhvr>
                                      <p:rCtr x="-5200" y="3800"/>
                                    </p:animMotion>
                                  </p:childTnLst>
                                </p:cTn>
                              </p:par>
                              <p:par>
                                <p:cTn id="348" presetID="44" presetClass="path" presetSubtype="0" accel="50000" decel="50000" fill="hold" nodeType="withEffect">
                                  <p:stCondLst>
                                    <p:cond delay="0"/>
                                  </p:stCondLst>
                                  <p:childTnLst>
                                    <p:animMotion origin="layout" path="M -3.33333E-6 -2.22222E-6 L -0.02777 0.05533 C -0.03385 0.06783 -0.04253 0.075 -0.05156 0.075 C -0.06198 0.075 -0.07031 0.06783 -0.07639 0.05533 L -0.10416 -2.22222E-6 " pathEditMode="relative" rAng="0" ptsTypes="FffFF">
                                      <p:cBhvr>
                                        <p:cTn id="349" dur="2000" fill="hold"/>
                                        <p:tgtEl>
                                          <p:spTgt spid="28"/>
                                        </p:tgtEl>
                                        <p:attrNameLst>
                                          <p:attrName>ppt_x</p:attrName>
                                          <p:attrName>ppt_y</p:attrName>
                                        </p:attrNameLst>
                                      </p:cBhvr>
                                      <p:rCtr x="-5200" y="3800"/>
                                    </p:animMotion>
                                  </p:childTnLst>
                                </p:cTn>
                              </p:par>
                              <p:par>
                                <p:cTn id="350" presetID="44" presetClass="path" presetSubtype="0" accel="50000" decel="50000" fill="hold" nodeType="withEffect">
                                  <p:stCondLst>
                                    <p:cond delay="0"/>
                                  </p:stCondLst>
                                  <p:childTnLst>
                                    <p:animMotion origin="layout" path="M 5.55112E-17 -2.22222E-6 L -0.02778 0.05533 C -0.03385 0.06783 -0.04253 0.075 -0.05156 0.075 C -0.06198 0.075 -0.07031 0.06783 -0.07639 0.05533 L -0.10417 -2.22222E-6 " pathEditMode="relative" rAng="0" ptsTypes="FffFF">
                                      <p:cBhvr>
                                        <p:cTn id="351" dur="2000" fill="hold"/>
                                        <p:tgtEl>
                                          <p:spTgt spid="29"/>
                                        </p:tgtEl>
                                        <p:attrNameLst>
                                          <p:attrName>ppt_x</p:attrName>
                                          <p:attrName>ppt_y</p:attrName>
                                        </p:attrNameLst>
                                      </p:cBhvr>
                                      <p:rCtr x="-5200" y="3800"/>
                                    </p:animMotion>
                                  </p:childTnLst>
                                </p:cTn>
                              </p:par>
                              <p:par>
                                <p:cTn id="352"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353" dur="2000" fill="hold"/>
                                        <p:tgtEl>
                                          <p:spTgt spid="30"/>
                                        </p:tgtEl>
                                        <p:attrNameLst>
                                          <p:attrName>ppt_x</p:attrName>
                                          <p:attrName>ppt_y</p:attrName>
                                        </p:attrNameLst>
                                      </p:cBhvr>
                                      <p:rCtr x="-5200" y="3800"/>
                                    </p:animMotion>
                                  </p:childTnLst>
                                </p:cTn>
                              </p:par>
                              <p:par>
                                <p:cTn id="354"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355" dur="2000" fill="hold"/>
                                        <p:tgtEl>
                                          <p:spTgt spid="31"/>
                                        </p:tgtEl>
                                        <p:attrNameLst>
                                          <p:attrName>ppt_x</p:attrName>
                                          <p:attrName>ppt_y</p:attrName>
                                        </p:attrNameLst>
                                      </p:cBhvr>
                                      <p:rCtr x="-5200" y="3800"/>
                                    </p:animMotion>
                                  </p:childTnLst>
                                </p:cTn>
                              </p:par>
                              <p:par>
                                <p:cTn id="356" presetID="44" presetClass="path" presetSubtype="0" accel="50000" decel="50000" fill="hold" nodeType="withEffect">
                                  <p:stCondLst>
                                    <p:cond delay="0"/>
                                  </p:stCondLst>
                                  <p:childTnLst>
                                    <p:animMotion origin="layout" path="M 1.11022E-16 -2.22222E-6 L -0.02778 0.05533 C -0.03385 0.06783 -0.04253 0.075 -0.05156 0.075 C -0.06198 0.075 -0.07031 0.06783 -0.07639 0.05533 L -0.10417 -2.22222E-6 " pathEditMode="relative" rAng="0" ptsTypes="FffFF">
                                      <p:cBhvr>
                                        <p:cTn id="357" dur="2000" fill="hold"/>
                                        <p:tgtEl>
                                          <p:spTgt spid="32"/>
                                        </p:tgtEl>
                                        <p:attrNameLst>
                                          <p:attrName>ppt_x</p:attrName>
                                          <p:attrName>ppt_y</p:attrName>
                                        </p:attrNameLst>
                                      </p:cBhvr>
                                      <p:rCtr x="-5200" y="3800"/>
                                    </p:animMotion>
                                  </p:childTnLst>
                                </p:cTn>
                              </p:par>
                              <p:par>
                                <p:cTn id="358"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359" dur="2000" fill="hold"/>
                                        <p:tgtEl>
                                          <p:spTgt spid="33"/>
                                        </p:tgtEl>
                                        <p:attrNameLst>
                                          <p:attrName>ppt_x</p:attrName>
                                          <p:attrName>ppt_y</p:attrName>
                                        </p:attrNameLst>
                                      </p:cBhvr>
                                      <p:rCtr x="-5200" y="3800"/>
                                    </p:animMotion>
                                  </p:childTnLst>
                                </p:cTn>
                              </p:par>
                              <p:par>
                                <p:cTn id="360" presetID="44" presetClass="path" presetSubtype="0" accel="50000" decel="50000" fill="hold" nodeType="withEffect">
                                  <p:stCondLst>
                                    <p:cond delay="0"/>
                                  </p:stCondLst>
                                  <p:childTnLst>
                                    <p:animMotion origin="layout" path="M 0.00417 -2.22222E-6 L -0.02361 0.05533 C -0.02969 0.06783 -0.03837 0.075 -0.0474 0.075 C -0.05781 0.075 -0.06615 0.06783 -0.07222 0.05533 L -0.1 -2.22222E-6 " pathEditMode="relative" rAng="0" ptsTypes="FffFF">
                                      <p:cBhvr>
                                        <p:cTn id="361" dur="2000" fill="hold"/>
                                        <p:tgtEl>
                                          <p:spTgt spid="34"/>
                                        </p:tgtEl>
                                        <p:attrNameLst>
                                          <p:attrName>ppt_x</p:attrName>
                                          <p:attrName>ppt_y</p:attrName>
                                        </p:attrNameLst>
                                      </p:cBhvr>
                                      <p:rCtr x="-5200" y="3800"/>
                                    </p:animMotion>
                                  </p:childTnLst>
                                </p:cTn>
                              </p:par>
                            </p:childTnLst>
                          </p:cTn>
                        </p:par>
                        <p:par>
                          <p:cTn id="362" fill="hold">
                            <p:stCondLst>
                              <p:cond delay="2000"/>
                            </p:stCondLst>
                            <p:childTnLst>
                              <p:par>
                                <p:cTn id="363" presetID="23" presetClass="exit" presetSubtype="32" fill="hold" nodeType="afterEffect">
                                  <p:stCondLst>
                                    <p:cond delay="0"/>
                                  </p:stCondLst>
                                  <p:childTnLst>
                                    <p:anim calcmode="lin" valueType="num">
                                      <p:cBhvr>
                                        <p:cTn id="364" dur="500"/>
                                        <p:tgtEl>
                                          <p:spTgt spid="41"/>
                                        </p:tgtEl>
                                        <p:attrNameLst>
                                          <p:attrName>ppt_w</p:attrName>
                                        </p:attrNameLst>
                                      </p:cBhvr>
                                      <p:tavLst>
                                        <p:tav tm="0">
                                          <p:val>
                                            <p:strVal val="ppt_w"/>
                                          </p:val>
                                        </p:tav>
                                        <p:tav tm="100000">
                                          <p:val>
                                            <p:fltVal val="0"/>
                                          </p:val>
                                        </p:tav>
                                      </p:tavLst>
                                    </p:anim>
                                    <p:anim calcmode="lin" valueType="num">
                                      <p:cBhvr>
                                        <p:cTn id="365" dur="500"/>
                                        <p:tgtEl>
                                          <p:spTgt spid="41"/>
                                        </p:tgtEl>
                                        <p:attrNameLst>
                                          <p:attrName>ppt_h</p:attrName>
                                        </p:attrNameLst>
                                      </p:cBhvr>
                                      <p:tavLst>
                                        <p:tav tm="0">
                                          <p:val>
                                            <p:strVal val="ppt_h"/>
                                          </p:val>
                                        </p:tav>
                                        <p:tav tm="100000">
                                          <p:val>
                                            <p:fltVal val="0"/>
                                          </p:val>
                                        </p:tav>
                                      </p:tavLst>
                                    </p:anim>
                                    <p:set>
                                      <p:cBhvr>
                                        <p:cTn id="366" dur="1" fill="hold">
                                          <p:stCondLst>
                                            <p:cond delay="499"/>
                                          </p:stCondLst>
                                        </p:cTn>
                                        <p:tgtEl>
                                          <p:spTgt spid="41"/>
                                        </p:tgtEl>
                                        <p:attrNameLst>
                                          <p:attrName>style.visibility</p:attrName>
                                        </p:attrNameLst>
                                      </p:cBhvr>
                                      <p:to>
                                        <p:strVal val="hidden"/>
                                      </p:to>
                                    </p:set>
                                  </p:childTnLst>
                                </p:cTn>
                              </p:par>
                              <p:par>
                                <p:cTn id="367" presetID="23" presetClass="exit" presetSubtype="32" fill="hold" nodeType="withEffect">
                                  <p:stCondLst>
                                    <p:cond delay="0"/>
                                  </p:stCondLst>
                                  <p:childTnLst>
                                    <p:anim calcmode="lin" valueType="num">
                                      <p:cBhvr>
                                        <p:cTn id="368" dur="500"/>
                                        <p:tgtEl>
                                          <p:spTgt spid="50"/>
                                        </p:tgtEl>
                                        <p:attrNameLst>
                                          <p:attrName>ppt_w</p:attrName>
                                        </p:attrNameLst>
                                      </p:cBhvr>
                                      <p:tavLst>
                                        <p:tav tm="0">
                                          <p:val>
                                            <p:strVal val="ppt_w"/>
                                          </p:val>
                                        </p:tav>
                                        <p:tav tm="100000">
                                          <p:val>
                                            <p:fltVal val="0"/>
                                          </p:val>
                                        </p:tav>
                                      </p:tavLst>
                                    </p:anim>
                                    <p:anim calcmode="lin" valueType="num">
                                      <p:cBhvr>
                                        <p:cTn id="369" dur="500"/>
                                        <p:tgtEl>
                                          <p:spTgt spid="50"/>
                                        </p:tgtEl>
                                        <p:attrNameLst>
                                          <p:attrName>ppt_h</p:attrName>
                                        </p:attrNameLst>
                                      </p:cBhvr>
                                      <p:tavLst>
                                        <p:tav tm="0">
                                          <p:val>
                                            <p:strVal val="ppt_h"/>
                                          </p:val>
                                        </p:tav>
                                        <p:tav tm="100000">
                                          <p:val>
                                            <p:fltVal val="0"/>
                                          </p:val>
                                        </p:tav>
                                      </p:tavLst>
                                    </p:anim>
                                    <p:set>
                                      <p:cBhvr>
                                        <p:cTn id="370" dur="1" fill="hold">
                                          <p:stCondLst>
                                            <p:cond delay="499"/>
                                          </p:stCondLst>
                                        </p:cTn>
                                        <p:tgtEl>
                                          <p:spTgt spid="50"/>
                                        </p:tgtEl>
                                        <p:attrNameLst>
                                          <p:attrName>style.visibility</p:attrName>
                                        </p:attrNameLst>
                                      </p:cBhvr>
                                      <p:to>
                                        <p:strVal val="hidden"/>
                                      </p:to>
                                    </p:set>
                                  </p:childTnLst>
                                </p:cTn>
                              </p:par>
                              <p:par>
                                <p:cTn id="371" presetID="23" presetClass="exit" presetSubtype="32" fill="hold" nodeType="withEffect">
                                  <p:stCondLst>
                                    <p:cond delay="0"/>
                                  </p:stCondLst>
                                  <p:childTnLst>
                                    <p:anim calcmode="lin" valueType="num">
                                      <p:cBhvr>
                                        <p:cTn id="372" dur="500"/>
                                        <p:tgtEl>
                                          <p:spTgt spid="20"/>
                                        </p:tgtEl>
                                        <p:attrNameLst>
                                          <p:attrName>ppt_w</p:attrName>
                                        </p:attrNameLst>
                                      </p:cBhvr>
                                      <p:tavLst>
                                        <p:tav tm="0">
                                          <p:val>
                                            <p:strVal val="ppt_w"/>
                                          </p:val>
                                        </p:tav>
                                        <p:tav tm="100000">
                                          <p:val>
                                            <p:fltVal val="0"/>
                                          </p:val>
                                        </p:tav>
                                      </p:tavLst>
                                    </p:anim>
                                    <p:anim calcmode="lin" valueType="num">
                                      <p:cBhvr>
                                        <p:cTn id="373" dur="500"/>
                                        <p:tgtEl>
                                          <p:spTgt spid="20"/>
                                        </p:tgtEl>
                                        <p:attrNameLst>
                                          <p:attrName>ppt_h</p:attrName>
                                        </p:attrNameLst>
                                      </p:cBhvr>
                                      <p:tavLst>
                                        <p:tav tm="0">
                                          <p:val>
                                            <p:strVal val="ppt_h"/>
                                          </p:val>
                                        </p:tav>
                                        <p:tav tm="100000">
                                          <p:val>
                                            <p:fltVal val="0"/>
                                          </p:val>
                                        </p:tav>
                                      </p:tavLst>
                                    </p:anim>
                                    <p:set>
                                      <p:cBhvr>
                                        <p:cTn id="374" dur="1" fill="hold">
                                          <p:stCondLst>
                                            <p:cond delay="499"/>
                                          </p:stCondLst>
                                        </p:cTn>
                                        <p:tgtEl>
                                          <p:spTgt spid="20"/>
                                        </p:tgtEl>
                                        <p:attrNameLst>
                                          <p:attrName>style.visibility</p:attrName>
                                        </p:attrNameLst>
                                      </p:cBhvr>
                                      <p:to>
                                        <p:strVal val="hidden"/>
                                      </p:to>
                                    </p:set>
                                  </p:childTnLst>
                                </p:cTn>
                              </p:par>
                              <p:par>
                                <p:cTn id="375" presetID="23" presetClass="exit" presetSubtype="32" fill="hold" nodeType="withEffect">
                                  <p:stCondLst>
                                    <p:cond delay="0"/>
                                  </p:stCondLst>
                                  <p:childTnLst>
                                    <p:anim calcmode="lin" valueType="num">
                                      <p:cBhvr>
                                        <p:cTn id="376" dur="500"/>
                                        <p:tgtEl>
                                          <p:spTgt spid="21"/>
                                        </p:tgtEl>
                                        <p:attrNameLst>
                                          <p:attrName>ppt_w</p:attrName>
                                        </p:attrNameLst>
                                      </p:cBhvr>
                                      <p:tavLst>
                                        <p:tav tm="0">
                                          <p:val>
                                            <p:strVal val="ppt_w"/>
                                          </p:val>
                                        </p:tav>
                                        <p:tav tm="100000">
                                          <p:val>
                                            <p:fltVal val="0"/>
                                          </p:val>
                                        </p:tav>
                                      </p:tavLst>
                                    </p:anim>
                                    <p:anim calcmode="lin" valueType="num">
                                      <p:cBhvr>
                                        <p:cTn id="377" dur="500"/>
                                        <p:tgtEl>
                                          <p:spTgt spid="21"/>
                                        </p:tgtEl>
                                        <p:attrNameLst>
                                          <p:attrName>ppt_h</p:attrName>
                                        </p:attrNameLst>
                                      </p:cBhvr>
                                      <p:tavLst>
                                        <p:tav tm="0">
                                          <p:val>
                                            <p:strVal val="ppt_h"/>
                                          </p:val>
                                        </p:tav>
                                        <p:tav tm="100000">
                                          <p:val>
                                            <p:fltVal val="0"/>
                                          </p:val>
                                        </p:tav>
                                      </p:tavLst>
                                    </p:anim>
                                    <p:set>
                                      <p:cBhvr>
                                        <p:cTn id="378" dur="1" fill="hold">
                                          <p:stCondLst>
                                            <p:cond delay="499"/>
                                          </p:stCondLst>
                                        </p:cTn>
                                        <p:tgtEl>
                                          <p:spTgt spid="21"/>
                                        </p:tgtEl>
                                        <p:attrNameLst>
                                          <p:attrName>style.visibility</p:attrName>
                                        </p:attrNameLst>
                                      </p:cBhvr>
                                      <p:to>
                                        <p:strVal val="hidden"/>
                                      </p:to>
                                    </p:set>
                                  </p:childTnLst>
                                </p:cTn>
                              </p:par>
                              <p:par>
                                <p:cTn id="379" presetID="23" presetClass="exit" presetSubtype="32" fill="hold" nodeType="withEffect">
                                  <p:stCondLst>
                                    <p:cond delay="0"/>
                                  </p:stCondLst>
                                  <p:childTnLst>
                                    <p:anim calcmode="lin" valueType="num">
                                      <p:cBhvr>
                                        <p:cTn id="380" dur="500"/>
                                        <p:tgtEl>
                                          <p:spTgt spid="22"/>
                                        </p:tgtEl>
                                        <p:attrNameLst>
                                          <p:attrName>ppt_w</p:attrName>
                                        </p:attrNameLst>
                                      </p:cBhvr>
                                      <p:tavLst>
                                        <p:tav tm="0">
                                          <p:val>
                                            <p:strVal val="ppt_w"/>
                                          </p:val>
                                        </p:tav>
                                        <p:tav tm="100000">
                                          <p:val>
                                            <p:fltVal val="0"/>
                                          </p:val>
                                        </p:tav>
                                      </p:tavLst>
                                    </p:anim>
                                    <p:anim calcmode="lin" valueType="num">
                                      <p:cBhvr>
                                        <p:cTn id="381" dur="500"/>
                                        <p:tgtEl>
                                          <p:spTgt spid="22"/>
                                        </p:tgtEl>
                                        <p:attrNameLst>
                                          <p:attrName>ppt_h</p:attrName>
                                        </p:attrNameLst>
                                      </p:cBhvr>
                                      <p:tavLst>
                                        <p:tav tm="0">
                                          <p:val>
                                            <p:strVal val="ppt_h"/>
                                          </p:val>
                                        </p:tav>
                                        <p:tav tm="100000">
                                          <p:val>
                                            <p:fltVal val="0"/>
                                          </p:val>
                                        </p:tav>
                                      </p:tavLst>
                                    </p:anim>
                                    <p:set>
                                      <p:cBhvr>
                                        <p:cTn id="382" dur="1" fill="hold">
                                          <p:stCondLst>
                                            <p:cond delay="499"/>
                                          </p:stCondLst>
                                        </p:cTn>
                                        <p:tgtEl>
                                          <p:spTgt spid="22"/>
                                        </p:tgtEl>
                                        <p:attrNameLst>
                                          <p:attrName>style.visibility</p:attrName>
                                        </p:attrNameLst>
                                      </p:cBhvr>
                                      <p:to>
                                        <p:strVal val="hidden"/>
                                      </p:to>
                                    </p:set>
                                  </p:childTnLst>
                                </p:cTn>
                              </p:par>
                              <p:par>
                                <p:cTn id="383" presetID="23" presetClass="exit" presetSubtype="32" fill="hold" nodeType="withEffect">
                                  <p:stCondLst>
                                    <p:cond delay="0"/>
                                  </p:stCondLst>
                                  <p:childTnLst>
                                    <p:anim calcmode="lin" valueType="num">
                                      <p:cBhvr>
                                        <p:cTn id="384" dur="500"/>
                                        <p:tgtEl>
                                          <p:spTgt spid="23"/>
                                        </p:tgtEl>
                                        <p:attrNameLst>
                                          <p:attrName>ppt_w</p:attrName>
                                        </p:attrNameLst>
                                      </p:cBhvr>
                                      <p:tavLst>
                                        <p:tav tm="0">
                                          <p:val>
                                            <p:strVal val="ppt_w"/>
                                          </p:val>
                                        </p:tav>
                                        <p:tav tm="100000">
                                          <p:val>
                                            <p:fltVal val="0"/>
                                          </p:val>
                                        </p:tav>
                                      </p:tavLst>
                                    </p:anim>
                                    <p:anim calcmode="lin" valueType="num">
                                      <p:cBhvr>
                                        <p:cTn id="385" dur="500"/>
                                        <p:tgtEl>
                                          <p:spTgt spid="23"/>
                                        </p:tgtEl>
                                        <p:attrNameLst>
                                          <p:attrName>ppt_h</p:attrName>
                                        </p:attrNameLst>
                                      </p:cBhvr>
                                      <p:tavLst>
                                        <p:tav tm="0">
                                          <p:val>
                                            <p:strVal val="ppt_h"/>
                                          </p:val>
                                        </p:tav>
                                        <p:tav tm="100000">
                                          <p:val>
                                            <p:fltVal val="0"/>
                                          </p:val>
                                        </p:tav>
                                      </p:tavLst>
                                    </p:anim>
                                    <p:set>
                                      <p:cBhvr>
                                        <p:cTn id="386" dur="1" fill="hold">
                                          <p:stCondLst>
                                            <p:cond delay="499"/>
                                          </p:stCondLst>
                                        </p:cTn>
                                        <p:tgtEl>
                                          <p:spTgt spid="23"/>
                                        </p:tgtEl>
                                        <p:attrNameLst>
                                          <p:attrName>style.visibility</p:attrName>
                                        </p:attrNameLst>
                                      </p:cBhvr>
                                      <p:to>
                                        <p:strVal val="hidden"/>
                                      </p:to>
                                    </p:set>
                                  </p:childTnLst>
                                </p:cTn>
                              </p:par>
                              <p:par>
                                <p:cTn id="387" presetID="23" presetClass="exit" presetSubtype="32" fill="hold" nodeType="withEffect">
                                  <p:stCondLst>
                                    <p:cond delay="0"/>
                                  </p:stCondLst>
                                  <p:childTnLst>
                                    <p:anim calcmode="lin" valueType="num">
                                      <p:cBhvr>
                                        <p:cTn id="388" dur="500"/>
                                        <p:tgtEl>
                                          <p:spTgt spid="24"/>
                                        </p:tgtEl>
                                        <p:attrNameLst>
                                          <p:attrName>ppt_w</p:attrName>
                                        </p:attrNameLst>
                                      </p:cBhvr>
                                      <p:tavLst>
                                        <p:tav tm="0">
                                          <p:val>
                                            <p:strVal val="ppt_w"/>
                                          </p:val>
                                        </p:tav>
                                        <p:tav tm="100000">
                                          <p:val>
                                            <p:fltVal val="0"/>
                                          </p:val>
                                        </p:tav>
                                      </p:tavLst>
                                    </p:anim>
                                    <p:anim calcmode="lin" valueType="num">
                                      <p:cBhvr>
                                        <p:cTn id="389" dur="500"/>
                                        <p:tgtEl>
                                          <p:spTgt spid="24"/>
                                        </p:tgtEl>
                                        <p:attrNameLst>
                                          <p:attrName>ppt_h</p:attrName>
                                        </p:attrNameLst>
                                      </p:cBhvr>
                                      <p:tavLst>
                                        <p:tav tm="0">
                                          <p:val>
                                            <p:strVal val="ppt_h"/>
                                          </p:val>
                                        </p:tav>
                                        <p:tav tm="100000">
                                          <p:val>
                                            <p:fltVal val="0"/>
                                          </p:val>
                                        </p:tav>
                                      </p:tavLst>
                                    </p:anim>
                                    <p:set>
                                      <p:cBhvr>
                                        <p:cTn id="390" dur="1" fill="hold">
                                          <p:stCondLst>
                                            <p:cond delay="499"/>
                                          </p:stCondLst>
                                        </p:cTn>
                                        <p:tgtEl>
                                          <p:spTgt spid="24"/>
                                        </p:tgtEl>
                                        <p:attrNameLst>
                                          <p:attrName>style.visibility</p:attrName>
                                        </p:attrNameLst>
                                      </p:cBhvr>
                                      <p:to>
                                        <p:strVal val="hidden"/>
                                      </p:to>
                                    </p:set>
                                  </p:childTnLst>
                                </p:cTn>
                              </p:par>
                              <p:par>
                                <p:cTn id="391" presetID="23" presetClass="exit" presetSubtype="32" fill="hold" nodeType="withEffect">
                                  <p:stCondLst>
                                    <p:cond delay="0"/>
                                  </p:stCondLst>
                                  <p:childTnLst>
                                    <p:anim calcmode="lin" valueType="num">
                                      <p:cBhvr>
                                        <p:cTn id="392" dur="500"/>
                                        <p:tgtEl>
                                          <p:spTgt spid="25"/>
                                        </p:tgtEl>
                                        <p:attrNameLst>
                                          <p:attrName>ppt_w</p:attrName>
                                        </p:attrNameLst>
                                      </p:cBhvr>
                                      <p:tavLst>
                                        <p:tav tm="0">
                                          <p:val>
                                            <p:strVal val="ppt_w"/>
                                          </p:val>
                                        </p:tav>
                                        <p:tav tm="100000">
                                          <p:val>
                                            <p:fltVal val="0"/>
                                          </p:val>
                                        </p:tav>
                                      </p:tavLst>
                                    </p:anim>
                                    <p:anim calcmode="lin" valueType="num">
                                      <p:cBhvr>
                                        <p:cTn id="393" dur="500"/>
                                        <p:tgtEl>
                                          <p:spTgt spid="25"/>
                                        </p:tgtEl>
                                        <p:attrNameLst>
                                          <p:attrName>ppt_h</p:attrName>
                                        </p:attrNameLst>
                                      </p:cBhvr>
                                      <p:tavLst>
                                        <p:tav tm="0">
                                          <p:val>
                                            <p:strVal val="ppt_h"/>
                                          </p:val>
                                        </p:tav>
                                        <p:tav tm="100000">
                                          <p:val>
                                            <p:fltVal val="0"/>
                                          </p:val>
                                        </p:tav>
                                      </p:tavLst>
                                    </p:anim>
                                    <p:set>
                                      <p:cBhvr>
                                        <p:cTn id="394" dur="1" fill="hold">
                                          <p:stCondLst>
                                            <p:cond delay="499"/>
                                          </p:stCondLst>
                                        </p:cTn>
                                        <p:tgtEl>
                                          <p:spTgt spid="25"/>
                                        </p:tgtEl>
                                        <p:attrNameLst>
                                          <p:attrName>style.visibility</p:attrName>
                                        </p:attrNameLst>
                                      </p:cBhvr>
                                      <p:to>
                                        <p:strVal val="hidden"/>
                                      </p:to>
                                    </p:set>
                                  </p:childTnLst>
                                </p:cTn>
                              </p:par>
                              <p:par>
                                <p:cTn id="395" presetID="23" presetClass="exit" presetSubtype="32" fill="hold" nodeType="withEffect">
                                  <p:stCondLst>
                                    <p:cond delay="0"/>
                                  </p:stCondLst>
                                  <p:childTnLst>
                                    <p:anim calcmode="lin" valueType="num">
                                      <p:cBhvr>
                                        <p:cTn id="396" dur="500"/>
                                        <p:tgtEl>
                                          <p:spTgt spid="26"/>
                                        </p:tgtEl>
                                        <p:attrNameLst>
                                          <p:attrName>ppt_w</p:attrName>
                                        </p:attrNameLst>
                                      </p:cBhvr>
                                      <p:tavLst>
                                        <p:tav tm="0">
                                          <p:val>
                                            <p:strVal val="ppt_w"/>
                                          </p:val>
                                        </p:tav>
                                        <p:tav tm="100000">
                                          <p:val>
                                            <p:fltVal val="0"/>
                                          </p:val>
                                        </p:tav>
                                      </p:tavLst>
                                    </p:anim>
                                    <p:anim calcmode="lin" valueType="num">
                                      <p:cBhvr>
                                        <p:cTn id="397" dur="500"/>
                                        <p:tgtEl>
                                          <p:spTgt spid="26"/>
                                        </p:tgtEl>
                                        <p:attrNameLst>
                                          <p:attrName>ppt_h</p:attrName>
                                        </p:attrNameLst>
                                      </p:cBhvr>
                                      <p:tavLst>
                                        <p:tav tm="0">
                                          <p:val>
                                            <p:strVal val="ppt_h"/>
                                          </p:val>
                                        </p:tav>
                                        <p:tav tm="100000">
                                          <p:val>
                                            <p:fltVal val="0"/>
                                          </p:val>
                                        </p:tav>
                                      </p:tavLst>
                                    </p:anim>
                                    <p:set>
                                      <p:cBhvr>
                                        <p:cTn id="398" dur="1" fill="hold">
                                          <p:stCondLst>
                                            <p:cond delay="499"/>
                                          </p:stCondLst>
                                        </p:cTn>
                                        <p:tgtEl>
                                          <p:spTgt spid="26"/>
                                        </p:tgtEl>
                                        <p:attrNameLst>
                                          <p:attrName>style.visibility</p:attrName>
                                        </p:attrNameLst>
                                      </p:cBhvr>
                                      <p:to>
                                        <p:strVal val="hidden"/>
                                      </p:to>
                                    </p:set>
                                  </p:childTnLst>
                                </p:cTn>
                              </p:par>
                              <p:par>
                                <p:cTn id="399" presetID="23" presetClass="exit" presetSubtype="32" fill="hold" nodeType="withEffect">
                                  <p:stCondLst>
                                    <p:cond delay="0"/>
                                  </p:stCondLst>
                                  <p:childTnLst>
                                    <p:anim calcmode="lin" valueType="num">
                                      <p:cBhvr>
                                        <p:cTn id="400" dur="500"/>
                                        <p:tgtEl>
                                          <p:spTgt spid="40"/>
                                        </p:tgtEl>
                                        <p:attrNameLst>
                                          <p:attrName>ppt_w</p:attrName>
                                        </p:attrNameLst>
                                      </p:cBhvr>
                                      <p:tavLst>
                                        <p:tav tm="0">
                                          <p:val>
                                            <p:strVal val="ppt_w"/>
                                          </p:val>
                                        </p:tav>
                                        <p:tav tm="100000">
                                          <p:val>
                                            <p:fltVal val="0"/>
                                          </p:val>
                                        </p:tav>
                                      </p:tavLst>
                                    </p:anim>
                                    <p:anim calcmode="lin" valueType="num">
                                      <p:cBhvr>
                                        <p:cTn id="401" dur="500"/>
                                        <p:tgtEl>
                                          <p:spTgt spid="40"/>
                                        </p:tgtEl>
                                        <p:attrNameLst>
                                          <p:attrName>ppt_h</p:attrName>
                                        </p:attrNameLst>
                                      </p:cBhvr>
                                      <p:tavLst>
                                        <p:tav tm="0">
                                          <p:val>
                                            <p:strVal val="ppt_h"/>
                                          </p:val>
                                        </p:tav>
                                        <p:tav tm="100000">
                                          <p:val>
                                            <p:fltVal val="0"/>
                                          </p:val>
                                        </p:tav>
                                      </p:tavLst>
                                    </p:anim>
                                    <p:set>
                                      <p:cBhvr>
                                        <p:cTn id="402" dur="1" fill="hold">
                                          <p:stCondLst>
                                            <p:cond delay="499"/>
                                          </p:stCondLst>
                                        </p:cTn>
                                        <p:tgtEl>
                                          <p:spTgt spid="40"/>
                                        </p:tgtEl>
                                        <p:attrNameLst>
                                          <p:attrName>style.visibility</p:attrName>
                                        </p:attrNameLst>
                                      </p:cBhvr>
                                      <p:to>
                                        <p:strVal val="hidden"/>
                                      </p:to>
                                    </p:set>
                                  </p:childTnLst>
                                </p:cTn>
                              </p:par>
                              <p:par>
                                <p:cTn id="403" presetID="23" presetClass="exit" presetSubtype="32" fill="hold" nodeType="withEffect">
                                  <p:stCondLst>
                                    <p:cond delay="0"/>
                                  </p:stCondLst>
                                  <p:childTnLst>
                                    <p:anim calcmode="lin" valueType="num">
                                      <p:cBhvr>
                                        <p:cTn id="404" dur="500"/>
                                        <p:tgtEl>
                                          <p:spTgt spid="27"/>
                                        </p:tgtEl>
                                        <p:attrNameLst>
                                          <p:attrName>ppt_w</p:attrName>
                                        </p:attrNameLst>
                                      </p:cBhvr>
                                      <p:tavLst>
                                        <p:tav tm="0">
                                          <p:val>
                                            <p:strVal val="ppt_w"/>
                                          </p:val>
                                        </p:tav>
                                        <p:tav tm="100000">
                                          <p:val>
                                            <p:fltVal val="0"/>
                                          </p:val>
                                        </p:tav>
                                      </p:tavLst>
                                    </p:anim>
                                    <p:anim calcmode="lin" valueType="num">
                                      <p:cBhvr>
                                        <p:cTn id="405" dur="500"/>
                                        <p:tgtEl>
                                          <p:spTgt spid="27"/>
                                        </p:tgtEl>
                                        <p:attrNameLst>
                                          <p:attrName>ppt_h</p:attrName>
                                        </p:attrNameLst>
                                      </p:cBhvr>
                                      <p:tavLst>
                                        <p:tav tm="0">
                                          <p:val>
                                            <p:strVal val="ppt_h"/>
                                          </p:val>
                                        </p:tav>
                                        <p:tav tm="100000">
                                          <p:val>
                                            <p:fltVal val="0"/>
                                          </p:val>
                                        </p:tav>
                                      </p:tavLst>
                                    </p:anim>
                                    <p:set>
                                      <p:cBhvr>
                                        <p:cTn id="406" dur="1" fill="hold">
                                          <p:stCondLst>
                                            <p:cond delay="499"/>
                                          </p:stCondLst>
                                        </p:cTn>
                                        <p:tgtEl>
                                          <p:spTgt spid="27"/>
                                        </p:tgtEl>
                                        <p:attrNameLst>
                                          <p:attrName>style.visibility</p:attrName>
                                        </p:attrNameLst>
                                      </p:cBhvr>
                                      <p:to>
                                        <p:strVal val="hidden"/>
                                      </p:to>
                                    </p:set>
                                  </p:childTnLst>
                                </p:cTn>
                              </p:par>
                              <p:par>
                                <p:cTn id="407" presetID="23" presetClass="exit" presetSubtype="32" fill="hold" nodeType="withEffect">
                                  <p:stCondLst>
                                    <p:cond delay="0"/>
                                  </p:stCondLst>
                                  <p:childTnLst>
                                    <p:anim calcmode="lin" valueType="num">
                                      <p:cBhvr>
                                        <p:cTn id="408" dur="500"/>
                                        <p:tgtEl>
                                          <p:spTgt spid="28"/>
                                        </p:tgtEl>
                                        <p:attrNameLst>
                                          <p:attrName>ppt_w</p:attrName>
                                        </p:attrNameLst>
                                      </p:cBhvr>
                                      <p:tavLst>
                                        <p:tav tm="0">
                                          <p:val>
                                            <p:strVal val="ppt_w"/>
                                          </p:val>
                                        </p:tav>
                                        <p:tav tm="100000">
                                          <p:val>
                                            <p:fltVal val="0"/>
                                          </p:val>
                                        </p:tav>
                                      </p:tavLst>
                                    </p:anim>
                                    <p:anim calcmode="lin" valueType="num">
                                      <p:cBhvr>
                                        <p:cTn id="409" dur="500"/>
                                        <p:tgtEl>
                                          <p:spTgt spid="28"/>
                                        </p:tgtEl>
                                        <p:attrNameLst>
                                          <p:attrName>ppt_h</p:attrName>
                                        </p:attrNameLst>
                                      </p:cBhvr>
                                      <p:tavLst>
                                        <p:tav tm="0">
                                          <p:val>
                                            <p:strVal val="ppt_h"/>
                                          </p:val>
                                        </p:tav>
                                        <p:tav tm="100000">
                                          <p:val>
                                            <p:fltVal val="0"/>
                                          </p:val>
                                        </p:tav>
                                      </p:tavLst>
                                    </p:anim>
                                    <p:set>
                                      <p:cBhvr>
                                        <p:cTn id="410" dur="1" fill="hold">
                                          <p:stCondLst>
                                            <p:cond delay="499"/>
                                          </p:stCondLst>
                                        </p:cTn>
                                        <p:tgtEl>
                                          <p:spTgt spid="28"/>
                                        </p:tgtEl>
                                        <p:attrNameLst>
                                          <p:attrName>style.visibility</p:attrName>
                                        </p:attrNameLst>
                                      </p:cBhvr>
                                      <p:to>
                                        <p:strVal val="hidden"/>
                                      </p:to>
                                    </p:set>
                                  </p:childTnLst>
                                </p:cTn>
                              </p:par>
                              <p:par>
                                <p:cTn id="411" presetID="23" presetClass="exit" presetSubtype="32" fill="hold" nodeType="withEffect">
                                  <p:stCondLst>
                                    <p:cond delay="0"/>
                                  </p:stCondLst>
                                  <p:childTnLst>
                                    <p:anim calcmode="lin" valueType="num">
                                      <p:cBhvr>
                                        <p:cTn id="412" dur="500"/>
                                        <p:tgtEl>
                                          <p:spTgt spid="29"/>
                                        </p:tgtEl>
                                        <p:attrNameLst>
                                          <p:attrName>ppt_w</p:attrName>
                                        </p:attrNameLst>
                                      </p:cBhvr>
                                      <p:tavLst>
                                        <p:tav tm="0">
                                          <p:val>
                                            <p:strVal val="ppt_w"/>
                                          </p:val>
                                        </p:tav>
                                        <p:tav tm="100000">
                                          <p:val>
                                            <p:fltVal val="0"/>
                                          </p:val>
                                        </p:tav>
                                      </p:tavLst>
                                    </p:anim>
                                    <p:anim calcmode="lin" valueType="num">
                                      <p:cBhvr>
                                        <p:cTn id="413" dur="500"/>
                                        <p:tgtEl>
                                          <p:spTgt spid="29"/>
                                        </p:tgtEl>
                                        <p:attrNameLst>
                                          <p:attrName>ppt_h</p:attrName>
                                        </p:attrNameLst>
                                      </p:cBhvr>
                                      <p:tavLst>
                                        <p:tav tm="0">
                                          <p:val>
                                            <p:strVal val="ppt_h"/>
                                          </p:val>
                                        </p:tav>
                                        <p:tav tm="100000">
                                          <p:val>
                                            <p:fltVal val="0"/>
                                          </p:val>
                                        </p:tav>
                                      </p:tavLst>
                                    </p:anim>
                                    <p:set>
                                      <p:cBhvr>
                                        <p:cTn id="414" dur="1" fill="hold">
                                          <p:stCondLst>
                                            <p:cond delay="499"/>
                                          </p:stCondLst>
                                        </p:cTn>
                                        <p:tgtEl>
                                          <p:spTgt spid="29"/>
                                        </p:tgtEl>
                                        <p:attrNameLst>
                                          <p:attrName>style.visibility</p:attrName>
                                        </p:attrNameLst>
                                      </p:cBhvr>
                                      <p:to>
                                        <p:strVal val="hidden"/>
                                      </p:to>
                                    </p:set>
                                  </p:childTnLst>
                                </p:cTn>
                              </p:par>
                              <p:par>
                                <p:cTn id="415" presetID="23" presetClass="exit" presetSubtype="32" fill="hold" nodeType="withEffect">
                                  <p:stCondLst>
                                    <p:cond delay="0"/>
                                  </p:stCondLst>
                                  <p:childTnLst>
                                    <p:anim calcmode="lin" valueType="num">
                                      <p:cBhvr>
                                        <p:cTn id="416" dur="500"/>
                                        <p:tgtEl>
                                          <p:spTgt spid="30"/>
                                        </p:tgtEl>
                                        <p:attrNameLst>
                                          <p:attrName>ppt_w</p:attrName>
                                        </p:attrNameLst>
                                      </p:cBhvr>
                                      <p:tavLst>
                                        <p:tav tm="0">
                                          <p:val>
                                            <p:strVal val="ppt_w"/>
                                          </p:val>
                                        </p:tav>
                                        <p:tav tm="100000">
                                          <p:val>
                                            <p:fltVal val="0"/>
                                          </p:val>
                                        </p:tav>
                                      </p:tavLst>
                                    </p:anim>
                                    <p:anim calcmode="lin" valueType="num">
                                      <p:cBhvr>
                                        <p:cTn id="417" dur="500"/>
                                        <p:tgtEl>
                                          <p:spTgt spid="30"/>
                                        </p:tgtEl>
                                        <p:attrNameLst>
                                          <p:attrName>ppt_h</p:attrName>
                                        </p:attrNameLst>
                                      </p:cBhvr>
                                      <p:tavLst>
                                        <p:tav tm="0">
                                          <p:val>
                                            <p:strVal val="ppt_h"/>
                                          </p:val>
                                        </p:tav>
                                        <p:tav tm="100000">
                                          <p:val>
                                            <p:fltVal val="0"/>
                                          </p:val>
                                        </p:tav>
                                      </p:tavLst>
                                    </p:anim>
                                    <p:set>
                                      <p:cBhvr>
                                        <p:cTn id="418" dur="1" fill="hold">
                                          <p:stCondLst>
                                            <p:cond delay="499"/>
                                          </p:stCondLst>
                                        </p:cTn>
                                        <p:tgtEl>
                                          <p:spTgt spid="30"/>
                                        </p:tgtEl>
                                        <p:attrNameLst>
                                          <p:attrName>style.visibility</p:attrName>
                                        </p:attrNameLst>
                                      </p:cBhvr>
                                      <p:to>
                                        <p:strVal val="hidden"/>
                                      </p:to>
                                    </p:set>
                                  </p:childTnLst>
                                </p:cTn>
                              </p:par>
                              <p:par>
                                <p:cTn id="419" presetID="23" presetClass="exit" presetSubtype="32" fill="hold" nodeType="withEffect">
                                  <p:stCondLst>
                                    <p:cond delay="0"/>
                                  </p:stCondLst>
                                  <p:childTnLst>
                                    <p:anim calcmode="lin" valueType="num">
                                      <p:cBhvr>
                                        <p:cTn id="420" dur="500"/>
                                        <p:tgtEl>
                                          <p:spTgt spid="31"/>
                                        </p:tgtEl>
                                        <p:attrNameLst>
                                          <p:attrName>ppt_w</p:attrName>
                                        </p:attrNameLst>
                                      </p:cBhvr>
                                      <p:tavLst>
                                        <p:tav tm="0">
                                          <p:val>
                                            <p:strVal val="ppt_w"/>
                                          </p:val>
                                        </p:tav>
                                        <p:tav tm="100000">
                                          <p:val>
                                            <p:fltVal val="0"/>
                                          </p:val>
                                        </p:tav>
                                      </p:tavLst>
                                    </p:anim>
                                    <p:anim calcmode="lin" valueType="num">
                                      <p:cBhvr>
                                        <p:cTn id="421" dur="500"/>
                                        <p:tgtEl>
                                          <p:spTgt spid="31"/>
                                        </p:tgtEl>
                                        <p:attrNameLst>
                                          <p:attrName>ppt_h</p:attrName>
                                        </p:attrNameLst>
                                      </p:cBhvr>
                                      <p:tavLst>
                                        <p:tav tm="0">
                                          <p:val>
                                            <p:strVal val="ppt_h"/>
                                          </p:val>
                                        </p:tav>
                                        <p:tav tm="100000">
                                          <p:val>
                                            <p:fltVal val="0"/>
                                          </p:val>
                                        </p:tav>
                                      </p:tavLst>
                                    </p:anim>
                                    <p:set>
                                      <p:cBhvr>
                                        <p:cTn id="422" dur="1" fill="hold">
                                          <p:stCondLst>
                                            <p:cond delay="499"/>
                                          </p:stCondLst>
                                        </p:cTn>
                                        <p:tgtEl>
                                          <p:spTgt spid="31"/>
                                        </p:tgtEl>
                                        <p:attrNameLst>
                                          <p:attrName>style.visibility</p:attrName>
                                        </p:attrNameLst>
                                      </p:cBhvr>
                                      <p:to>
                                        <p:strVal val="hidden"/>
                                      </p:to>
                                    </p:set>
                                  </p:childTnLst>
                                </p:cTn>
                              </p:par>
                              <p:par>
                                <p:cTn id="423" presetID="23" presetClass="exit" presetSubtype="32" fill="hold" nodeType="withEffect">
                                  <p:stCondLst>
                                    <p:cond delay="0"/>
                                  </p:stCondLst>
                                  <p:childTnLst>
                                    <p:anim calcmode="lin" valueType="num">
                                      <p:cBhvr>
                                        <p:cTn id="424" dur="500"/>
                                        <p:tgtEl>
                                          <p:spTgt spid="32"/>
                                        </p:tgtEl>
                                        <p:attrNameLst>
                                          <p:attrName>ppt_w</p:attrName>
                                        </p:attrNameLst>
                                      </p:cBhvr>
                                      <p:tavLst>
                                        <p:tav tm="0">
                                          <p:val>
                                            <p:strVal val="ppt_w"/>
                                          </p:val>
                                        </p:tav>
                                        <p:tav tm="100000">
                                          <p:val>
                                            <p:fltVal val="0"/>
                                          </p:val>
                                        </p:tav>
                                      </p:tavLst>
                                    </p:anim>
                                    <p:anim calcmode="lin" valueType="num">
                                      <p:cBhvr>
                                        <p:cTn id="425" dur="500"/>
                                        <p:tgtEl>
                                          <p:spTgt spid="32"/>
                                        </p:tgtEl>
                                        <p:attrNameLst>
                                          <p:attrName>ppt_h</p:attrName>
                                        </p:attrNameLst>
                                      </p:cBhvr>
                                      <p:tavLst>
                                        <p:tav tm="0">
                                          <p:val>
                                            <p:strVal val="ppt_h"/>
                                          </p:val>
                                        </p:tav>
                                        <p:tav tm="100000">
                                          <p:val>
                                            <p:fltVal val="0"/>
                                          </p:val>
                                        </p:tav>
                                      </p:tavLst>
                                    </p:anim>
                                    <p:set>
                                      <p:cBhvr>
                                        <p:cTn id="426" dur="1" fill="hold">
                                          <p:stCondLst>
                                            <p:cond delay="499"/>
                                          </p:stCondLst>
                                        </p:cTn>
                                        <p:tgtEl>
                                          <p:spTgt spid="32"/>
                                        </p:tgtEl>
                                        <p:attrNameLst>
                                          <p:attrName>style.visibility</p:attrName>
                                        </p:attrNameLst>
                                      </p:cBhvr>
                                      <p:to>
                                        <p:strVal val="hidden"/>
                                      </p:to>
                                    </p:set>
                                  </p:childTnLst>
                                </p:cTn>
                              </p:par>
                              <p:par>
                                <p:cTn id="427" presetID="23" presetClass="exit" presetSubtype="32" fill="hold" nodeType="withEffect">
                                  <p:stCondLst>
                                    <p:cond delay="0"/>
                                  </p:stCondLst>
                                  <p:childTnLst>
                                    <p:anim calcmode="lin" valueType="num">
                                      <p:cBhvr>
                                        <p:cTn id="428" dur="500"/>
                                        <p:tgtEl>
                                          <p:spTgt spid="33"/>
                                        </p:tgtEl>
                                        <p:attrNameLst>
                                          <p:attrName>ppt_w</p:attrName>
                                        </p:attrNameLst>
                                      </p:cBhvr>
                                      <p:tavLst>
                                        <p:tav tm="0">
                                          <p:val>
                                            <p:strVal val="ppt_w"/>
                                          </p:val>
                                        </p:tav>
                                        <p:tav tm="100000">
                                          <p:val>
                                            <p:fltVal val="0"/>
                                          </p:val>
                                        </p:tav>
                                      </p:tavLst>
                                    </p:anim>
                                    <p:anim calcmode="lin" valueType="num">
                                      <p:cBhvr>
                                        <p:cTn id="429" dur="500"/>
                                        <p:tgtEl>
                                          <p:spTgt spid="33"/>
                                        </p:tgtEl>
                                        <p:attrNameLst>
                                          <p:attrName>ppt_h</p:attrName>
                                        </p:attrNameLst>
                                      </p:cBhvr>
                                      <p:tavLst>
                                        <p:tav tm="0">
                                          <p:val>
                                            <p:strVal val="ppt_h"/>
                                          </p:val>
                                        </p:tav>
                                        <p:tav tm="100000">
                                          <p:val>
                                            <p:fltVal val="0"/>
                                          </p:val>
                                        </p:tav>
                                      </p:tavLst>
                                    </p:anim>
                                    <p:set>
                                      <p:cBhvr>
                                        <p:cTn id="430" dur="1" fill="hold">
                                          <p:stCondLst>
                                            <p:cond delay="499"/>
                                          </p:stCondLst>
                                        </p:cTn>
                                        <p:tgtEl>
                                          <p:spTgt spid="33"/>
                                        </p:tgtEl>
                                        <p:attrNameLst>
                                          <p:attrName>style.visibility</p:attrName>
                                        </p:attrNameLst>
                                      </p:cBhvr>
                                      <p:to>
                                        <p:strVal val="hidden"/>
                                      </p:to>
                                    </p:set>
                                  </p:childTnLst>
                                </p:cTn>
                              </p:par>
                              <p:par>
                                <p:cTn id="431" presetID="23" presetClass="exit" presetSubtype="32" fill="hold" nodeType="withEffect">
                                  <p:stCondLst>
                                    <p:cond delay="0"/>
                                  </p:stCondLst>
                                  <p:childTnLst>
                                    <p:anim calcmode="lin" valueType="num">
                                      <p:cBhvr>
                                        <p:cTn id="432" dur="500"/>
                                        <p:tgtEl>
                                          <p:spTgt spid="34"/>
                                        </p:tgtEl>
                                        <p:attrNameLst>
                                          <p:attrName>ppt_w</p:attrName>
                                        </p:attrNameLst>
                                      </p:cBhvr>
                                      <p:tavLst>
                                        <p:tav tm="0">
                                          <p:val>
                                            <p:strVal val="ppt_w"/>
                                          </p:val>
                                        </p:tav>
                                        <p:tav tm="100000">
                                          <p:val>
                                            <p:fltVal val="0"/>
                                          </p:val>
                                        </p:tav>
                                      </p:tavLst>
                                    </p:anim>
                                    <p:anim calcmode="lin" valueType="num">
                                      <p:cBhvr>
                                        <p:cTn id="433" dur="500"/>
                                        <p:tgtEl>
                                          <p:spTgt spid="34"/>
                                        </p:tgtEl>
                                        <p:attrNameLst>
                                          <p:attrName>ppt_h</p:attrName>
                                        </p:attrNameLst>
                                      </p:cBhvr>
                                      <p:tavLst>
                                        <p:tav tm="0">
                                          <p:val>
                                            <p:strVal val="ppt_h"/>
                                          </p:val>
                                        </p:tav>
                                        <p:tav tm="100000">
                                          <p:val>
                                            <p:fltVal val="0"/>
                                          </p:val>
                                        </p:tav>
                                      </p:tavLst>
                                    </p:anim>
                                    <p:set>
                                      <p:cBhvr>
                                        <p:cTn id="434" dur="1" fill="hold">
                                          <p:stCondLst>
                                            <p:cond delay="499"/>
                                          </p:stCondLst>
                                        </p:cTn>
                                        <p:tgtEl>
                                          <p:spTgt spid="34"/>
                                        </p:tgtEl>
                                        <p:attrNameLst>
                                          <p:attrName>style.visibility</p:attrName>
                                        </p:attrNameLst>
                                      </p:cBhvr>
                                      <p:to>
                                        <p:strVal val="hidden"/>
                                      </p:to>
                                    </p:set>
                                  </p:childTnLst>
                                </p:cTn>
                              </p:par>
                              <p:par>
                                <p:cTn id="435" presetID="10" presetClass="entr" presetSubtype="0" fill="hold" grpId="0" nodeType="withEffect">
                                  <p:stCondLst>
                                    <p:cond delay="0"/>
                                  </p:stCondLst>
                                  <p:childTnLst>
                                    <p:set>
                                      <p:cBhvr>
                                        <p:cTn id="436" dur="1" fill="hold">
                                          <p:stCondLst>
                                            <p:cond delay="0"/>
                                          </p:stCondLst>
                                        </p:cTn>
                                        <p:tgtEl>
                                          <p:spTgt spid="214"/>
                                        </p:tgtEl>
                                        <p:attrNameLst>
                                          <p:attrName>style.visibility</p:attrName>
                                        </p:attrNameLst>
                                      </p:cBhvr>
                                      <p:to>
                                        <p:strVal val="visible"/>
                                      </p:to>
                                    </p:set>
                                    <p:animEffect transition="in" filter="fade">
                                      <p:cBhvr>
                                        <p:cTn id="437" dur="500"/>
                                        <p:tgtEl>
                                          <p:spTgt spid="214"/>
                                        </p:tgtEl>
                                      </p:cBhvr>
                                    </p:animEffect>
                                  </p:childTnLst>
                                </p:cTn>
                              </p:par>
                              <p:par>
                                <p:cTn id="438" presetID="10" presetClass="entr" presetSubtype="0" fill="hold" grpId="0" nodeType="withEffect">
                                  <p:stCondLst>
                                    <p:cond delay="0"/>
                                  </p:stCondLst>
                                  <p:childTnLst>
                                    <p:set>
                                      <p:cBhvr>
                                        <p:cTn id="439" dur="1" fill="hold">
                                          <p:stCondLst>
                                            <p:cond delay="0"/>
                                          </p:stCondLst>
                                        </p:cTn>
                                        <p:tgtEl>
                                          <p:spTgt spid="216"/>
                                        </p:tgtEl>
                                        <p:attrNameLst>
                                          <p:attrName>style.visibility</p:attrName>
                                        </p:attrNameLst>
                                      </p:cBhvr>
                                      <p:to>
                                        <p:strVal val="visible"/>
                                      </p:to>
                                    </p:set>
                                    <p:animEffect transition="in" filter="fade">
                                      <p:cBhvr>
                                        <p:cTn id="440" dur="500"/>
                                        <p:tgtEl>
                                          <p:spTgt spid="216"/>
                                        </p:tgtEl>
                                      </p:cBhvr>
                                    </p:animEffect>
                                  </p:childTnLst>
                                </p:cTn>
                              </p:par>
                            </p:childTnLst>
                          </p:cTn>
                        </p:par>
                        <p:par>
                          <p:cTn id="441" fill="hold">
                            <p:stCondLst>
                              <p:cond delay="2500"/>
                            </p:stCondLst>
                            <p:childTnLst>
                              <p:par>
                                <p:cTn id="442" presetID="1" presetClass="exit" presetSubtype="0" fill="hold" grpId="0" nodeType="afterEffect">
                                  <p:stCondLst>
                                    <p:cond delay="0"/>
                                  </p:stCondLst>
                                  <p:childTnLst>
                                    <p:set>
                                      <p:cBhvr>
                                        <p:cTn id="443" dur="1" fill="hold">
                                          <p:stCondLst>
                                            <p:cond delay="0"/>
                                          </p:stCondLst>
                                        </p:cTn>
                                        <p:tgtEl>
                                          <p:spTgt spid="194"/>
                                        </p:tgtEl>
                                        <p:attrNameLst>
                                          <p:attrName>style.visibility</p:attrName>
                                        </p:attrNameLst>
                                      </p:cBhvr>
                                      <p:to>
                                        <p:strVal val="hidden"/>
                                      </p:to>
                                    </p:set>
                                  </p:childTnLst>
                                </p:cTn>
                              </p:par>
                            </p:childTnLst>
                          </p:cTn>
                        </p:par>
                        <p:par>
                          <p:cTn id="444" fill="hold">
                            <p:stCondLst>
                              <p:cond delay="2500"/>
                            </p:stCondLst>
                            <p:childTnLst>
                              <p:par>
                                <p:cTn id="445" presetID="1" presetClass="entr" presetSubtype="0" fill="hold" grpId="0" nodeType="afterEffect">
                                  <p:stCondLst>
                                    <p:cond delay="0"/>
                                  </p:stCondLst>
                                  <p:childTnLst>
                                    <p:set>
                                      <p:cBhvr>
                                        <p:cTn id="446"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216" grpId="0" animBg="1"/>
      <p:bldP spid="214" grpId="0" animBg="1"/>
      <p:bldP spid="213" grpId="0" animBg="1"/>
      <p:bldP spid="108" grpId="0" animBg="1"/>
      <p:bldP spid="110" grpId="0" animBg="1"/>
      <p:bldP spid="111" grpId="0" animBg="1"/>
      <p:bldP spid="113" grpId="0" animBg="1"/>
      <p:bldP spid="114" grpId="0" animBg="1"/>
      <p:bldP spid="115" grpId="0" animBg="1"/>
      <p:bldP spid="117" grpId="0" animBg="1"/>
      <p:bldP spid="118" grpId="0" animBg="1"/>
      <p:bldP spid="119" grpId="0" animBg="1"/>
      <p:bldP spid="120" grpId="0" animBg="1"/>
      <p:bldP spid="121" grpId="0" animBg="1"/>
      <p:bldP spid="122" grpId="0" animBg="1"/>
      <p:bldP spid="124" grpId="0" animBg="1"/>
      <p:bldP spid="125" grpId="0" animBg="1"/>
      <p:bldP spid="126" grpId="0" animBg="1"/>
      <p:bldP spid="127" grpId="0" animBg="1"/>
      <p:bldP spid="128" grpId="0" animBg="1"/>
      <p:bldP spid="129" grpId="0" animBg="1"/>
      <p:bldP spid="186" grpId="0" animBg="1"/>
      <p:bldP spid="188" grpId="0" animBg="1"/>
      <p:bldP spid="189" grpId="0" animBg="1"/>
      <p:bldP spid="19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001000" cy="762000"/>
          </a:xfrm>
        </p:spPr>
        <p:txBody>
          <a:bodyPr>
            <a:normAutofit fontScale="90000"/>
          </a:bodyPr>
          <a:lstStyle/>
          <a:p>
            <a:r>
              <a:rPr lang="en-US" sz="3200" b="1" dirty="0" smtClean="0">
                <a:latin typeface="+mn-lt"/>
              </a:rPr>
              <a:t>BSP ML Problem: </a:t>
            </a:r>
            <a:br>
              <a:rPr lang="en-US" sz="3200" b="1" dirty="0" smtClean="0">
                <a:latin typeface="+mn-lt"/>
              </a:rPr>
            </a:br>
            <a:r>
              <a:rPr lang="en-US" sz="3200" b="1" dirty="0" smtClean="0">
                <a:latin typeface="+mn-lt"/>
              </a:rPr>
              <a:t>Synchronous Algorithms can be Inefficient</a:t>
            </a:r>
            <a:endParaRPr lang="en-US" sz="3200" b="1" dirty="0">
              <a:latin typeface="+mn-lt"/>
            </a:endParaRPr>
          </a:p>
        </p:txBody>
      </p:sp>
      <p:sp>
        <p:nvSpPr>
          <p:cNvPr id="20" name="TextBox 19"/>
          <p:cNvSpPr txBox="1"/>
          <p:nvPr/>
        </p:nvSpPr>
        <p:spPr>
          <a:xfrm>
            <a:off x="5943600" y="1752600"/>
            <a:ext cx="3056176" cy="156966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400" b="1" dirty="0" smtClean="0">
                <a:solidFill>
                  <a:prstClr val="white"/>
                </a:solidFill>
              </a:rPr>
              <a:t>Theorem</a:t>
            </a:r>
            <a:r>
              <a:rPr lang="en-US" sz="2400" dirty="0" smtClean="0">
                <a:solidFill>
                  <a:prstClr val="white"/>
                </a:solidFill>
              </a:rPr>
              <a:t>: </a:t>
            </a:r>
          </a:p>
          <a:p>
            <a:pPr algn="ctr"/>
            <a:r>
              <a:rPr lang="en-US" sz="2400" dirty="0" smtClean="0">
                <a:solidFill>
                  <a:prstClr val="white"/>
                </a:solidFill>
              </a:rPr>
              <a:t>Bulk Synchronous BP O(#vertices) slower than Asynchronous BP</a:t>
            </a:r>
            <a:endParaRPr lang="en-US" sz="2400" dirty="0">
              <a:solidFill>
                <a:prstClr val="white"/>
              </a:solidFill>
            </a:endParaRPr>
          </a:p>
        </p:txBody>
      </p:sp>
      <p:graphicFrame>
        <p:nvGraphicFramePr>
          <p:cNvPr id="16" name="Chart 15"/>
          <p:cNvGraphicFramePr/>
          <p:nvPr>
            <p:extLst>
              <p:ext uri="{D42A27DB-BD31-4B8C-83A1-F6EECF244321}">
                <p14:modId xmlns:p14="http://schemas.microsoft.com/office/powerpoint/2010/main" val="1624132827"/>
              </p:ext>
            </p:extLst>
          </p:nvPr>
        </p:nvGraphicFramePr>
        <p:xfrm>
          <a:off x="0" y="1905000"/>
          <a:ext cx="5791200" cy="3505200"/>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 23"/>
          <p:cNvGrpSpPr/>
          <p:nvPr/>
        </p:nvGrpSpPr>
        <p:grpSpPr>
          <a:xfrm>
            <a:off x="1600200" y="2133600"/>
            <a:ext cx="4293547" cy="674132"/>
            <a:chOff x="3352800" y="2286000"/>
            <a:chExt cx="4293547" cy="674132"/>
          </a:xfrm>
        </p:grpSpPr>
        <p:cxnSp>
          <p:nvCxnSpPr>
            <p:cNvPr id="18" name="Straight Arrow Connector 17"/>
            <p:cNvCxnSpPr>
              <a:stCxn id="21" idx="1"/>
            </p:cNvCxnSpPr>
            <p:nvPr/>
          </p:nvCxnSpPr>
          <p:spPr bwMode="auto">
            <a:xfrm flipH="1">
              <a:off x="3352800" y="2470666"/>
              <a:ext cx="1143000" cy="489466"/>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21" name="TextBox 20"/>
            <p:cNvSpPr txBox="1"/>
            <p:nvPr/>
          </p:nvSpPr>
          <p:spPr>
            <a:xfrm>
              <a:off x="4495800" y="2286000"/>
              <a:ext cx="3150547" cy="369332"/>
            </a:xfrm>
            <a:prstGeom prst="rect">
              <a:avLst/>
            </a:prstGeom>
            <a:noFill/>
          </p:spPr>
          <p:txBody>
            <a:bodyPr wrap="none" rtlCol="0">
              <a:spAutoFit/>
            </a:bodyPr>
            <a:lstStyle/>
            <a:p>
              <a:r>
                <a:rPr lang="en-US" b="1" dirty="0" smtClean="0">
                  <a:solidFill>
                    <a:srgbClr val="4F81BD"/>
                  </a:solidFill>
                </a:rPr>
                <a:t>Bulk Synchronous (e.g., </a:t>
              </a:r>
              <a:r>
                <a:rPr lang="en-US" b="1" dirty="0" err="1" smtClean="0">
                  <a:solidFill>
                    <a:srgbClr val="4F81BD"/>
                  </a:solidFill>
                </a:rPr>
                <a:t>Pregel</a:t>
              </a:r>
              <a:r>
                <a:rPr lang="en-US" b="1" dirty="0" smtClean="0">
                  <a:solidFill>
                    <a:srgbClr val="4F81BD"/>
                  </a:solidFill>
                </a:rPr>
                <a:t>)</a:t>
              </a:r>
              <a:endParaRPr lang="en-US" b="1" dirty="0">
                <a:solidFill>
                  <a:srgbClr val="4F81BD"/>
                </a:solidFill>
              </a:endParaRPr>
            </a:p>
          </p:txBody>
        </p:sp>
      </p:grpSp>
      <p:grpSp>
        <p:nvGrpSpPr>
          <p:cNvPr id="4" name="Group 24"/>
          <p:cNvGrpSpPr/>
          <p:nvPr/>
        </p:nvGrpSpPr>
        <p:grpSpPr>
          <a:xfrm>
            <a:off x="1981200" y="3048000"/>
            <a:ext cx="3266340" cy="1143000"/>
            <a:chOff x="3733800" y="2286000"/>
            <a:chExt cx="3266340" cy="1143000"/>
          </a:xfrm>
        </p:grpSpPr>
        <p:cxnSp>
          <p:nvCxnSpPr>
            <p:cNvPr id="26" name="Straight Arrow Connector 25"/>
            <p:cNvCxnSpPr>
              <a:stCxn id="27" idx="1"/>
            </p:cNvCxnSpPr>
            <p:nvPr/>
          </p:nvCxnSpPr>
          <p:spPr bwMode="auto">
            <a:xfrm rot="10800000" flipV="1">
              <a:off x="3733800" y="2470666"/>
              <a:ext cx="762000" cy="958334"/>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7" name="TextBox 26"/>
            <p:cNvSpPr txBox="1"/>
            <p:nvPr/>
          </p:nvSpPr>
          <p:spPr>
            <a:xfrm>
              <a:off x="4495800" y="2286000"/>
              <a:ext cx="2504340" cy="369332"/>
            </a:xfrm>
            <a:prstGeom prst="rect">
              <a:avLst/>
            </a:prstGeom>
            <a:noFill/>
          </p:spPr>
          <p:txBody>
            <a:bodyPr wrap="none" rtlCol="0">
              <a:spAutoFit/>
            </a:bodyPr>
            <a:lstStyle/>
            <a:p>
              <a:r>
                <a:rPr lang="en-US" b="1" dirty="0" smtClean="0">
                  <a:solidFill>
                    <a:srgbClr val="C0504D"/>
                  </a:solidFill>
                </a:rPr>
                <a:t>Asynchronous Splash BP</a:t>
              </a:r>
              <a:endParaRPr lang="en-US" b="1" dirty="0">
                <a:solidFill>
                  <a:srgbClr val="C0504D"/>
                </a:solidFill>
              </a:endParaRPr>
            </a:p>
          </p:txBody>
        </p:sp>
      </p:grpSp>
      <p:sp>
        <p:nvSpPr>
          <p:cNvPr id="1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56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2" name="Picture 6"/>
          <p:cNvPicPr>
            <a:picLocks noChangeAspect="1" noChangeArrowheads="1"/>
          </p:cNvPicPr>
          <p:nvPr/>
        </p:nvPicPr>
        <p:blipFill>
          <a:blip r:embed="rId5" cstate="print"/>
          <a:srcRect/>
          <a:stretch>
            <a:fillRect/>
          </a:stretch>
        </p:blipFill>
        <p:spPr bwMode="auto">
          <a:xfrm>
            <a:off x="7310765" y="0"/>
            <a:ext cx="1833235" cy="476250"/>
          </a:xfrm>
          <a:prstGeom prst="rect">
            <a:avLst/>
          </a:prstGeom>
          <a:noFill/>
          <a:ln w="9525">
            <a:noFill/>
            <a:miter lim="800000"/>
            <a:headEnd/>
            <a:tailEnd/>
          </a:ln>
        </p:spPr>
      </p:pic>
      <p:pic>
        <p:nvPicPr>
          <p:cNvPr id="13" name="Picture 11" descr="C:\Users\arijit\Desktop\microsoft-research.gif"/>
          <p:cNvPicPr>
            <a:picLocks noChangeAspect="1" noChangeArrowheads="1"/>
          </p:cNvPicPr>
          <p:nvPr/>
        </p:nvPicPr>
        <p:blipFill>
          <a:blip r:embed="rId6" cstate="print"/>
          <a:srcRect/>
          <a:stretch>
            <a:fillRect/>
          </a:stretch>
        </p:blipFill>
        <p:spPr bwMode="auto">
          <a:xfrm>
            <a:off x="7343776" y="457200"/>
            <a:ext cx="1800224" cy="633413"/>
          </a:xfrm>
          <a:prstGeom prst="rect">
            <a:avLst/>
          </a:prstGeom>
          <a:noFill/>
        </p:spPr>
      </p:pic>
    </p:spTree>
    <p:custDataLst>
      <p:tags r:id="rId1"/>
    </p:custDataLst>
    <p:extLst>
      <p:ext uri="{BB962C8B-B14F-4D97-AF65-F5344CB8AC3E}">
        <p14:creationId xmlns:p14="http://schemas.microsoft.com/office/powerpoint/2010/main" val="3067010448"/>
      </p:ext>
    </p:extLst>
  </p:cSld>
  <p:clrMapOvr>
    <a:masterClrMapping/>
  </p:clrMapOvr>
  <mc:AlternateContent xmlns:mc="http://schemas.openxmlformats.org/markup-compatibility/2006" xmlns:p14="http://schemas.microsoft.com/office/powerpoint/2010/main">
    <mc:Choice Requires="p14">
      <p:transition spd="slow" p14:dur="2000" advTm="82601"/>
    </mc:Choice>
    <mc:Fallback xmlns="">
      <p:transition spd="slow" advTm="82601"/>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b="1" dirty="0" smtClean="0"/>
              <a:t>The GraphLab Framework</a:t>
            </a:r>
            <a:endParaRPr lang="en-US" b="1" dirty="0"/>
          </a:p>
        </p:txBody>
      </p:sp>
      <p:grpSp>
        <p:nvGrpSpPr>
          <p:cNvPr id="3" name="Group 256"/>
          <p:cNvGrpSpPr/>
          <p:nvPr/>
        </p:nvGrpSpPr>
        <p:grpSpPr>
          <a:xfrm>
            <a:off x="1295400" y="4572000"/>
            <a:ext cx="1981200" cy="1465523"/>
            <a:chOff x="6705600" y="1066800"/>
            <a:chExt cx="1981200" cy="1465523"/>
          </a:xfrm>
        </p:grpSpPr>
        <p:sp>
          <p:nvSpPr>
            <p:cNvPr id="14" name="TextBox 13"/>
            <p:cNvSpPr txBox="1"/>
            <p:nvPr/>
          </p:nvSpPr>
          <p:spPr>
            <a:xfrm>
              <a:off x="6705600" y="1066800"/>
              <a:ext cx="1981200" cy="523220"/>
            </a:xfrm>
            <a:prstGeom prst="rect">
              <a:avLst/>
            </a:prstGeom>
            <a:noFill/>
          </p:spPr>
          <p:txBody>
            <a:bodyPr wrap="square" rtlCol="0">
              <a:spAutoFit/>
            </a:bodyPr>
            <a:lstStyle/>
            <a:p>
              <a:pPr algn="ctr"/>
              <a:r>
                <a:rPr lang="en-US" sz="2800" dirty="0" smtClean="0"/>
                <a:t>Scheduler</a:t>
              </a:r>
              <a:endParaRPr lang="en-US" sz="2800" dirty="0"/>
            </a:p>
          </p:txBody>
        </p:sp>
        <p:grpSp>
          <p:nvGrpSpPr>
            <p:cNvPr id="4" name="Group 87"/>
            <p:cNvGrpSpPr/>
            <p:nvPr/>
          </p:nvGrpSpPr>
          <p:grpSpPr>
            <a:xfrm rot="5400000">
              <a:off x="7420638" y="1418562"/>
              <a:ext cx="703523" cy="1524000"/>
              <a:chOff x="220878" y="1582423"/>
              <a:chExt cx="1339072" cy="2900753"/>
            </a:xfrm>
          </p:grpSpPr>
          <p:sp>
            <p:nvSpPr>
              <p:cNvPr id="82" name="Up Arrow 81"/>
              <p:cNvSpPr/>
              <p:nvPr/>
            </p:nvSpPr>
            <p:spPr bwMode="auto">
              <a:xfrm>
                <a:off x="220878" y="1582423"/>
                <a:ext cx="1339072" cy="2900753"/>
              </a:xfrm>
              <a:prstGeom prst="up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83" name="Oval 82"/>
              <p:cNvSpPr/>
              <p:nvPr/>
            </p:nvSpPr>
            <p:spPr bwMode="auto">
              <a:xfrm>
                <a:off x="766990" y="2311974"/>
                <a:ext cx="276097" cy="276097"/>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84" name="Oval 83"/>
              <p:cNvSpPr/>
              <p:nvPr/>
            </p:nvSpPr>
            <p:spPr bwMode="auto">
              <a:xfrm>
                <a:off x="766990" y="2843494"/>
                <a:ext cx="276097" cy="276097"/>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85" name="Oval 84"/>
              <p:cNvSpPr/>
              <p:nvPr/>
            </p:nvSpPr>
            <p:spPr bwMode="auto">
              <a:xfrm>
                <a:off x="766990" y="3375014"/>
                <a:ext cx="276097" cy="276097"/>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86" name="Oval 85"/>
              <p:cNvSpPr/>
              <p:nvPr/>
            </p:nvSpPr>
            <p:spPr bwMode="auto">
              <a:xfrm>
                <a:off x="766990" y="3906534"/>
                <a:ext cx="276097" cy="276097"/>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grpSp>
      </p:grpSp>
      <p:grpSp>
        <p:nvGrpSpPr>
          <p:cNvPr id="5" name="Group 269"/>
          <p:cNvGrpSpPr/>
          <p:nvPr/>
        </p:nvGrpSpPr>
        <p:grpSpPr>
          <a:xfrm>
            <a:off x="4648200" y="4495800"/>
            <a:ext cx="3851499" cy="1869662"/>
            <a:chOff x="4495800" y="4267200"/>
            <a:chExt cx="3851499" cy="1869662"/>
          </a:xfrm>
        </p:grpSpPr>
        <p:sp>
          <p:nvSpPr>
            <p:cNvPr id="17" name="TextBox 16"/>
            <p:cNvSpPr txBox="1"/>
            <p:nvPr/>
          </p:nvSpPr>
          <p:spPr>
            <a:xfrm>
              <a:off x="4953000" y="4267200"/>
              <a:ext cx="2942038" cy="523220"/>
            </a:xfrm>
            <a:prstGeom prst="rect">
              <a:avLst/>
            </a:prstGeom>
            <a:noFill/>
          </p:spPr>
          <p:txBody>
            <a:bodyPr wrap="square" rtlCol="0">
              <a:spAutoFit/>
            </a:bodyPr>
            <a:lstStyle/>
            <a:p>
              <a:pPr algn="ctr"/>
              <a:r>
                <a:rPr lang="en-US" sz="2800" dirty="0" smtClean="0"/>
                <a:t>Consistency Model</a:t>
              </a:r>
              <a:endParaRPr lang="en-US" sz="2800" dirty="0"/>
            </a:p>
          </p:txBody>
        </p:sp>
        <p:grpSp>
          <p:nvGrpSpPr>
            <p:cNvPr id="6" name="Group 123"/>
            <p:cNvGrpSpPr/>
            <p:nvPr/>
          </p:nvGrpSpPr>
          <p:grpSpPr>
            <a:xfrm>
              <a:off x="4495800" y="4876800"/>
              <a:ext cx="3851499" cy="1260062"/>
              <a:chOff x="2905452" y="3733800"/>
              <a:chExt cx="8384848" cy="2743200"/>
            </a:xfrm>
          </p:grpSpPr>
          <p:sp>
            <p:nvSpPr>
              <p:cNvPr id="90" name="Oval 89"/>
              <p:cNvSpPr/>
              <p:nvPr/>
            </p:nvSpPr>
            <p:spPr>
              <a:xfrm>
                <a:off x="4584700" y="3733800"/>
                <a:ext cx="5029200" cy="2743200"/>
              </a:xfrm>
              <a:prstGeom prst="ellipse">
                <a:avLst/>
              </a:prstGeom>
              <a:ln>
                <a:tailEnd type="none"/>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3" name="Oval 92"/>
              <p:cNvSpPr/>
              <p:nvPr/>
            </p:nvSpPr>
            <p:spPr>
              <a:xfrm>
                <a:off x="5727700" y="4114800"/>
                <a:ext cx="2895600" cy="2133600"/>
              </a:xfrm>
              <a:prstGeom prst="ellipse">
                <a:avLst/>
              </a:prstGeom>
              <a:ln>
                <a:prstDash val="das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94475" y="4457700"/>
                <a:ext cx="1143000" cy="1600200"/>
              </a:xfrm>
              <a:prstGeom prst="ellipse">
                <a:avLst/>
              </a:prstGeom>
              <a:ln>
                <a:prstDash val="sysDot"/>
                <a:tailEnd type="none"/>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8" name="Oval 97"/>
              <p:cNvSpPr/>
              <p:nvPr/>
            </p:nvSpPr>
            <p:spPr>
              <a:xfrm>
                <a:off x="6823075" y="4924425"/>
                <a:ext cx="762000" cy="762000"/>
              </a:xfrm>
              <a:prstGeom prst="ellipse">
                <a:avLst/>
              </a:prstGeom>
              <a:ln>
                <a:tailEnd type="none"/>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dirty="0">
                  <a:solidFill>
                    <a:schemeClr val="tx1"/>
                  </a:solidFill>
                </a:endParaRPr>
              </a:p>
            </p:txBody>
          </p:sp>
          <p:sp>
            <p:nvSpPr>
              <p:cNvPr id="99" name="Oval 98"/>
              <p:cNvSpPr/>
              <p:nvPr/>
            </p:nvSpPr>
            <p:spPr>
              <a:xfrm>
                <a:off x="8687127" y="4914900"/>
                <a:ext cx="762000" cy="762000"/>
              </a:xfrm>
              <a:prstGeom prst="ellipse">
                <a:avLst/>
              </a:prstGeom>
              <a:ln>
                <a:tailEnd type="none"/>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000" dirty="0">
                  <a:solidFill>
                    <a:schemeClr val="tx1"/>
                  </a:solidFill>
                </a:endParaRPr>
              </a:p>
            </p:txBody>
          </p:sp>
          <p:sp>
            <p:nvSpPr>
              <p:cNvPr id="100" name="Oval 6"/>
              <p:cNvSpPr/>
              <p:nvPr/>
            </p:nvSpPr>
            <p:spPr>
              <a:xfrm>
                <a:off x="4877127" y="4914900"/>
                <a:ext cx="762000" cy="762000"/>
              </a:xfrm>
              <a:prstGeom prst="ellipse">
                <a:avLst/>
              </a:prstGeom>
              <a:ln>
                <a:tailEnd type="none"/>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000" dirty="0">
                  <a:solidFill>
                    <a:schemeClr val="tx1"/>
                  </a:solidFill>
                </a:endParaRPr>
              </a:p>
            </p:txBody>
          </p:sp>
          <p:cxnSp>
            <p:nvCxnSpPr>
              <p:cNvPr id="103" name="Curved Connector 102"/>
              <p:cNvCxnSpPr>
                <a:stCxn id="98" idx="2"/>
                <a:endCxn id="100" idx="6"/>
              </p:cNvCxnSpPr>
              <p:nvPr/>
            </p:nvCxnSpPr>
            <p:spPr>
              <a:xfrm rot="10800000">
                <a:off x="5639129" y="5295904"/>
                <a:ext cx="1183948" cy="9525"/>
              </a:xfrm>
              <a:prstGeom prst="curvedConnector3">
                <a:avLst>
                  <a:gd name="adj1" fmla="val 50000"/>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04" name="Cube 103"/>
              <p:cNvSpPr/>
              <p:nvPr/>
            </p:nvSpPr>
            <p:spPr>
              <a:xfrm>
                <a:off x="6116818" y="5096450"/>
                <a:ext cx="371147" cy="381001"/>
              </a:xfrm>
              <a:prstGeom prst="cube">
                <a:avLst/>
              </a:prstGeom>
              <a:ln>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sp>
            <p:nvSpPr>
              <p:cNvPr id="107" name="Cube 106"/>
              <p:cNvSpPr/>
              <p:nvPr/>
            </p:nvSpPr>
            <p:spPr>
              <a:xfrm>
                <a:off x="8890327" y="5105400"/>
                <a:ext cx="371148" cy="381000"/>
              </a:xfrm>
              <a:prstGeom prst="cube">
                <a:avLst/>
              </a:prstGeom>
              <a:ln>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sp>
            <p:nvSpPr>
              <p:cNvPr id="108" name="Cube 107"/>
              <p:cNvSpPr/>
              <p:nvPr/>
            </p:nvSpPr>
            <p:spPr>
              <a:xfrm>
                <a:off x="7036127" y="5105400"/>
                <a:ext cx="371148" cy="381000"/>
              </a:xfrm>
              <a:prstGeom prst="cube">
                <a:avLst/>
              </a:prstGeom>
              <a:ln>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sp>
            <p:nvSpPr>
              <p:cNvPr id="109" name="Cube 108"/>
              <p:cNvSpPr/>
              <p:nvPr/>
            </p:nvSpPr>
            <p:spPr>
              <a:xfrm>
                <a:off x="5080327" y="5105400"/>
                <a:ext cx="371148" cy="381000"/>
              </a:xfrm>
              <a:prstGeom prst="cube">
                <a:avLst/>
              </a:prstGeom>
              <a:ln>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cxnSp>
            <p:nvCxnSpPr>
              <p:cNvPr id="110" name="Curved Connector 109"/>
              <p:cNvCxnSpPr>
                <a:stCxn id="99" idx="2"/>
                <a:endCxn id="98" idx="6"/>
              </p:cNvCxnSpPr>
              <p:nvPr/>
            </p:nvCxnSpPr>
            <p:spPr>
              <a:xfrm rot="10800000" flipV="1">
                <a:off x="7585074" y="5295899"/>
                <a:ext cx="1102054" cy="9525"/>
              </a:xfrm>
              <a:prstGeom prst="curvedConnector3">
                <a:avLst>
                  <a:gd name="adj1" fmla="val 50000"/>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11" name="Cube 110"/>
              <p:cNvSpPr/>
              <p:nvPr/>
            </p:nvSpPr>
            <p:spPr>
              <a:xfrm>
                <a:off x="7937827" y="5114925"/>
                <a:ext cx="371147" cy="381001"/>
              </a:xfrm>
              <a:prstGeom prst="cube">
                <a:avLst/>
              </a:prstGeom>
              <a:ln>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sp>
            <p:nvSpPr>
              <p:cNvPr id="112" name="Oval 111"/>
              <p:cNvSpPr/>
              <p:nvPr/>
            </p:nvSpPr>
            <p:spPr>
              <a:xfrm>
                <a:off x="10528300" y="4914900"/>
                <a:ext cx="762000" cy="762000"/>
              </a:xfrm>
              <a:prstGeom prst="ellipse">
                <a:avLst/>
              </a:prstGeom>
              <a:ln>
                <a:tailEnd type="none"/>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000" dirty="0">
                  <a:solidFill>
                    <a:schemeClr val="tx1"/>
                  </a:solidFill>
                </a:endParaRPr>
              </a:p>
            </p:txBody>
          </p:sp>
          <p:sp>
            <p:nvSpPr>
              <p:cNvPr id="115" name="Cube 114"/>
              <p:cNvSpPr/>
              <p:nvPr/>
            </p:nvSpPr>
            <p:spPr>
              <a:xfrm>
                <a:off x="10731500" y="5105400"/>
                <a:ext cx="371148" cy="381000"/>
              </a:xfrm>
              <a:prstGeom prst="cube">
                <a:avLst/>
              </a:prstGeom>
              <a:ln>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cxnSp>
            <p:nvCxnSpPr>
              <p:cNvPr id="116" name="Curved Connector 115"/>
              <p:cNvCxnSpPr>
                <a:stCxn id="112" idx="2"/>
                <a:endCxn id="99" idx="6"/>
              </p:cNvCxnSpPr>
              <p:nvPr/>
            </p:nvCxnSpPr>
            <p:spPr>
              <a:xfrm rot="10800000">
                <a:off x="9449127" y="5295902"/>
                <a:ext cx="1079174" cy="3457"/>
              </a:xfrm>
              <a:prstGeom prst="curvedConnector3">
                <a:avLst>
                  <a:gd name="adj1" fmla="val 50000"/>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17" name="Cube 116"/>
              <p:cNvSpPr/>
              <p:nvPr/>
            </p:nvSpPr>
            <p:spPr>
              <a:xfrm>
                <a:off x="9779000" y="5114925"/>
                <a:ext cx="371147" cy="381001"/>
              </a:xfrm>
              <a:prstGeom prst="cube">
                <a:avLst/>
              </a:prstGeom>
              <a:ln>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sp>
            <p:nvSpPr>
              <p:cNvPr id="118" name="Oval 117"/>
              <p:cNvSpPr/>
              <p:nvPr/>
            </p:nvSpPr>
            <p:spPr>
              <a:xfrm>
                <a:off x="2905452" y="4924425"/>
                <a:ext cx="762000" cy="762000"/>
              </a:xfrm>
              <a:prstGeom prst="ellipse">
                <a:avLst/>
              </a:prstGeom>
              <a:ln>
                <a:tailEnd type="none"/>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000" dirty="0">
                  <a:solidFill>
                    <a:schemeClr val="tx1"/>
                  </a:solidFill>
                </a:endParaRPr>
              </a:p>
            </p:txBody>
          </p:sp>
          <p:cxnSp>
            <p:nvCxnSpPr>
              <p:cNvPr id="120" name="Curved Connector 119"/>
              <p:cNvCxnSpPr>
                <a:stCxn id="100" idx="2"/>
                <a:endCxn id="118" idx="6"/>
              </p:cNvCxnSpPr>
              <p:nvPr/>
            </p:nvCxnSpPr>
            <p:spPr>
              <a:xfrm rot="10800000" flipV="1">
                <a:off x="3667453" y="5295899"/>
                <a:ext cx="1209676" cy="9525"/>
              </a:xfrm>
              <a:prstGeom prst="curvedConnector3">
                <a:avLst>
                  <a:gd name="adj1" fmla="val 50000"/>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21" name="Cube 120"/>
              <p:cNvSpPr/>
              <p:nvPr/>
            </p:nvSpPr>
            <p:spPr>
              <a:xfrm>
                <a:off x="4061153" y="5105398"/>
                <a:ext cx="371147" cy="381001"/>
              </a:xfrm>
              <a:prstGeom prst="cube">
                <a:avLst/>
              </a:prstGeom>
              <a:ln>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sp>
            <p:nvSpPr>
              <p:cNvPr id="123" name="Cube 122"/>
              <p:cNvSpPr/>
              <p:nvPr/>
            </p:nvSpPr>
            <p:spPr>
              <a:xfrm>
                <a:off x="3108652" y="5114925"/>
                <a:ext cx="371148" cy="381000"/>
              </a:xfrm>
              <a:prstGeom prst="cube">
                <a:avLst/>
              </a:prstGeom>
              <a:ln>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grpSp>
      </p:grpSp>
      <p:grpSp>
        <p:nvGrpSpPr>
          <p:cNvPr id="8" name="Group 4"/>
          <p:cNvGrpSpPr/>
          <p:nvPr/>
        </p:nvGrpSpPr>
        <p:grpSpPr>
          <a:xfrm>
            <a:off x="609600" y="1219200"/>
            <a:ext cx="3581400" cy="2835405"/>
            <a:chOff x="381000" y="1219200"/>
            <a:chExt cx="3581400" cy="2835405"/>
          </a:xfrm>
        </p:grpSpPr>
        <p:sp>
          <p:nvSpPr>
            <p:cNvPr id="7" name="TextBox 6"/>
            <p:cNvSpPr txBox="1"/>
            <p:nvPr/>
          </p:nvSpPr>
          <p:spPr>
            <a:xfrm>
              <a:off x="381000" y="1219200"/>
              <a:ext cx="3581400" cy="954107"/>
            </a:xfrm>
            <a:prstGeom prst="rect">
              <a:avLst/>
            </a:prstGeom>
            <a:noFill/>
          </p:spPr>
          <p:txBody>
            <a:bodyPr wrap="square" rtlCol="0">
              <a:spAutoFit/>
            </a:bodyPr>
            <a:lstStyle/>
            <a:p>
              <a:pPr algn="ctr"/>
              <a:r>
                <a:rPr lang="en-US" sz="2800" dirty="0" smtClean="0"/>
                <a:t>Graph Based</a:t>
              </a:r>
            </a:p>
            <a:p>
              <a:pPr algn="ctr"/>
              <a:r>
                <a:rPr lang="en-US" sz="2800" i="1" dirty="0" smtClean="0"/>
                <a:t>Data Representation</a:t>
              </a:r>
              <a:endParaRPr lang="en-US" sz="2800" i="1" dirty="0"/>
            </a:p>
          </p:txBody>
        </p:sp>
        <p:grpSp>
          <p:nvGrpSpPr>
            <p:cNvPr id="9" name="Group 206"/>
            <p:cNvGrpSpPr/>
            <p:nvPr/>
          </p:nvGrpSpPr>
          <p:grpSpPr>
            <a:xfrm>
              <a:off x="1143000" y="2362200"/>
              <a:ext cx="2172054" cy="1692405"/>
              <a:chOff x="457200" y="2895600"/>
              <a:chExt cx="4122177" cy="3211886"/>
            </a:xfrm>
          </p:grpSpPr>
          <p:cxnSp>
            <p:nvCxnSpPr>
              <p:cNvPr id="210" name="Straight Arrow Connector 209"/>
              <p:cNvCxnSpPr>
                <a:stCxn id="216" idx="6"/>
                <a:endCxn id="217" idx="2"/>
              </p:cNvCxnSpPr>
              <p:nvPr/>
            </p:nvCxnSpPr>
            <p:spPr bwMode="auto">
              <a:xfrm>
                <a:off x="857063" y="3091843"/>
                <a:ext cx="1093615" cy="158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11" name="Straight Arrow Connector 210"/>
              <p:cNvCxnSpPr>
                <a:stCxn id="217" idx="6"/>
                <a:endCxn id="218" idx="2"/>
              </p:cNvCxnSpPr>
              <p:nvPr/>
            </p:nvCxnSpPr>
            <p:spPr bwMode="auto">
              <a:xfrm>
                <a:off x="2343164" y="3091843"/>
                <a:ext cx="1093614" cy="158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12" name="Straight Arrow Connector 211"/>
              <p:cNvCxnSpPr>
                <a:stCxn id="222" idx="7"/>
                <a:endCxn id="217" idx="3"/>
              </p:cNvCxnSpPr>
              <p:nvPr/>
            </p:nvCxnSpPr>
            <p:spPr bwMode="auto">
              <a:xfrm rot="5400000" flipH="1" flipV="1">
                <a:off x="1216463" y="3563843"/>
                <a:ext cx="1124928" cy="45845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13" name="Straight Arrow Connector 212"/>
              <p:cNvCxnSpPr>
                <a:stCxn id="224" idx="1"/>
                <a:endCxn id="218" idx="5"/>
              </p:cNvCxnSpPr>
              <p:nvPr/>
            </p:nvCxnSpPr>
            <p:spPr bwMode="auto">
              <a:xfrm rot="16200000" flipV="1">
                <a:off x="3445614" y="3556780"/>
                <a:ext cx="1124928" cy="472583"/>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14" name="Straight Arrow Connector 213"/>
              <p:cNvCxnSpPr>
                <a:stCxn id="223" idx="7"/>
                <a:endCxn id="218" idx="3"/>
              </p:cNvCxnSpPr>
              <p:nvPr/>
            </p:nvCxnSpPr>
            <p:spPr bwMode="auto">
              <a:xfrm rot="5400000" flipH="1" flipV="1">
                <a:off x="2702563" y="3563844"/>
                <a:ext cx="1124928" cy="458457"/>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15" name="Straight Arrow Connector 214"/>
              <p:cNvCxnSpPr>
                <a:stCxn id="223" idx="1"/>
                <a:endCxn id="217" idx="5"/>
              </p:cNvCxnSpPr>
              <p:nvPr/>
            </p:nvCxnSpPr>
            <p:spPr bwMode="auto">
              <a:xfrm rot="16200000" flipV="1">
                <a:off x="1959514" y="3556780"/>
                <a:ext cx="1124928" cy="472583"/>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sp>
            <p:nvSpPr>
              <p:cNvPr id="216" name="Oval 4"/>
              <p:cNvSpPr/>
              <p:nvPr/>
            </p:nvSpPr>
            <p:spPr bwMode="auto">
              <a:xfrm>
                <a:off x="464577" y="2895600"/>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17" name="Oval 216"/>
              <p:cNvSpPr/>
              <p:nvPr/>
            </p:nvSpPr>
            <p:spPr bwMode="auto">
              <a:xfrm>
                <a:off x="1950678" y="2895600"/>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18" name="Oval 217"/>
              <p:cNvSpPr/>
              <p:nvPr/>
            </p:nvSpPr>
            <p:spPr bwMode="auto">
              <a:xfrm>
                <a:off x="3436778" y="2895600"/>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19" name="Oval 4"/>
              <p:cNvSpPr/>
              <p:nvPr/>
            </p:nvSpPr>
            <p:spPr bwMode="auto">
              <a:xfrm>
                <a:off x="464577" y="5715000"/>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20" name="Oval 219"/>
              <p:cNvSpPr/>
              <p:nvPr/>
            </p:nvSpPr>
            <p:spPr bwMode="auto">
              <a:xfrm>
                <a:off x="1950678" y="5715000"/>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21" name="Oval 220"/>
              <p:cNvSpPr/>
              <p:nvPr/>
            </p:nvSpPr>
            <p:spPr bwMode="auto">
              <a:xfrm>
                <a:off x="3436778" y="5715000"/>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22" name="Oval 4"/>
              <p:cNvSpPr/>
              <p:nvPr/>
            </p:nvSpPr>
            <p:spPr bwMode="auto">
              <a:xfrm>
                <a:off x="1214690" y="4298058"/>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23" name="Oval 222"/>
              <p:cNvSpPr/>
              <p:nvPr/>
            </p:nvSpPr>
            <p:spPr bwMode="auto">
              <a:xfrm>
                <a:off x="2700791" y="4298058"/>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24" name="Oval 223"/>
              <p:cNvSpPr/>
              <p:nvPr/>
            </p:nvSpPr>
            <p:spPr bwMode="auto">
              <a:xfrm>
                <a:off x="4186891" y="4298058"/>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cxnSp>
            <p:nvCxnSpPr>
              <p:cNvPr id="225" name="Straight Arrow Connector 224"/>
              <p:cNvCxnSpPr>
                <a:stCxn id="219" idx="6"/>
                <a:endCxn id="220" idx="2"/>
              </p:cNvCxnSpPr>
              <p:nvPr/>
            </p:nvCxnSpPr>
            <p:spPr bwMode="auto">
              <a:xfrm>
                <a:off x="857063" y="5911243"/>
                <a:ext cx="1093615" cy="158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26" name="Straight Arrow Connector 225"/>
              <p:cNvCxnSpPr>
                <a:stCxn id="220" idx="6"/>
                <a:endCxn id="221" idx="2"/>
              </p:cNvCxnSpPr>
              <p:nvPr/>
            </p:nvCxnSpPr>
            <p:spPr bwMode="auto">
              <a:xfrm>
                <a:off x="2343164" y="5911243"/>
                <a:ext cx="1093614" cy="158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27" name="Straight Arrow Connector 226"/>
              <p:cNvCxnSpPr>
                <a:stCxn id="220" idx="1"/>
                <a:endCxn id="222" idx="5"/>
              </p:cNvCxnSpPr>
              <p:nvPr/>
            </p:nvCxnSpPr>
            <p:spPr bwMode="auto">
              <a:xfrm rot="16200000" flipV="1">
                <a:off x="1209221" y="4973543"/>
                <a:ext cx="1139412" cy="45845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28" name="Straight Arrow Connector 227"/>
              <p:cNvCxnSpPr>
                <a:stCxn id="221" idx="7"/>
                <a:endCxn id="224" idx="3"/>
              </p:cNvCxnSpPr>
              <p:nvPr/>
            </p:nvCxnSpPr>
            <p:spPr bwMode="auto">
              <a:xfrm rot="5400000" flipH="1" flipV="1">
                <a:off x="3438371" y="4966481"/>
                <a:ext cx="1139412" cy="472583"/>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29" name="Straight Arrow Connector 228"/>
              <p:cNvCxnSpPr>
                <a:stCxn id="221" idx="1"/>
                <a:endCxn id="223" idx="5"/>
              </p:cNvCxnSpPr>
              <p:nvPr/>
            </p:nvCxnSpPr>
            <p:spPr bwMode="auto">
              <a:xfrm rot="16200000" flipV="1">
                <a:off x="2695322" y="4973543"/>
                <a:ext cx="1139412" cy="458457"/>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30" name="Straight Arrow Connector 229"/>
              <p:cNvCxnSpPr>
                <a:stCxn id="220" idx="7"/>
                <a:endCxn id="223" idx="3"/>
              </p:cNvCxnSpPr>
              <p:nvPr/>
            </p:nvCxnSpPr>
            <p:spPr bwMode="auto">
              <a:xfrm rot="5400000" flipH="1" flipV="1">
                <a:off x="1952271" y="4966481"/>
                <a:ext cx="1139412" cy="472583"/>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grpSp>
            <p:nvGrpSpPr>
              <p:cNvPr id="10" name="Group 182"/>
              <p:cNvGrpSpPr/>
              <p:nvPr/>
            </p:nvGrpSpPr>
            <p:grpSpPr>
              <a:xfrm>
                <a:off x="457200" y="2971800"/>
                <a:ext cx="4073636" cy="3124200"/>
                <a:chOff x="602223" y="2884114"/>
                <a:chExt cx="4073636" cy="3124200"/>
              </a:xfrm>
            </p:grpSpPr>
            <p:sp>
              <p:nvSpPr>
                <p:cNvPr id="245" name="Cube 244"/>
                <p:cNvSpPr/>
                <p:nvPr/>
              </p:nvSpPr>
              <p:spPr bwMode="auto">
                <a:xfrm>
                  <a:off x="658141" y="28841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46" name="Cube 245"/>
                <p:cNvSpPr/>
                <p:nvPr/>
              </p:nvSpPr>
              <p:spPr bwMode="auto">
                <a:xfrm>
                  <a:off x="3657600" y="28841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47" name="Cube 246"/>
                <p:cNvSpPr/>
                <p:nvPr/>
              </p:nvSpPr>
              <p:spPr bwMode="auto">
                <a:xfrm>
                  <a:off x="2845001" y="42557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48" name="Cube 247"/>
                <p:cNvSpPr/>
                <p:nvPr/>
              </p:nvSpPr>
              <p:spPr bwMode="auto">
                <a:xfrm>
                  <a:off x="1371600" y="42557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49" name="Cube 248"/>
                <p:cNvSpPr/>
                <p:nvPr/>
              </p:nvSpPr>
              <p:spPr bwMode="auto">
                <a:xfrm>
                  <a:off x="2133600" y="28841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50" name="Cube 249"/>
                <p:cNvSpPr/>
                <p:nvPr/>
              </p:nvSpPr>
              <p:spPr bwMode="auto">
                <a:xfrm>
                  <a:off x="3629941" y="5694206"/>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51" name="Cube 250"/>
                <p:cNvSpPr/>
                <p:nvPr/>
              </p:nvSpPr>
              <p:spPr bwMode="auto">
                <a:xfrm>
                  <a:off x="2140917" y="5656106"/>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52" name="Cube 251"/>
                <p:cNvSpPr/>
                <p:nvPr/>
              </p:nvSpPr>
              <p:spPr bwMode="auto">
                <a:xfrm>
                  <a:off x="602223" y="57035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53" name="Cube 252"/>
                <p:cNvSpPr/>
                <p:nvPr/>
              </p:nvSpPr>
              <p:spPr bwMode="auto">
                <a:xfrm>
                  <a:off x="4343400" y="42557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grpSp>
          <p:grpSp>
            <p:nvGrpSpPr>
              <p:cNvPr id="11" name="Group 192"/>
              <p:cNvGrpSpPr/>
              <p:nvPr/>
            </p:nvGrpSpPr>
            <p:grpSpPr>
              <a:xfrm>
                <a:off x="1214690" y="2935878"/>
                <a:ext cx="3029680" cy="3147054"/>
                <a:chOff x="1359713" y="2848192"/>
                <a:chExt cx="3029680" cy="3147054"/>
              </a:xfrm>
            </p:grpSpPr>
            <p:sp>
              <p:nvSpPr>
                <p:cNvPr id="233" name="Cube 232"/>
                <p:cNvSpPr/>
                <p:nvPr/>
              </p:nvSpPr>
              <p:spPr bwMode="auto">
                <a:xfrm>
                  <a:off x="1359713" y="2864458"/>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34" name="Cube 233"/>
                <p:cNvSpPr/>
                <p:nvPr/>
              </p:nvSpPr>
              <p:spPr bwMode="auto">
                <a:xfrm>
                  <a:off x="2875826" y="2848192"/>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35" name="Cube 234"/>
                <p:cNvSpPr/>
                <p:nvPr/>
              </p:nvSpPr>
              <p:spPr bwMode="auto">
                <a:xfrm>
                  <a:off x="1750686" y="3614844"/>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36" name="Cube 235"/>
                <p:cNvSpPr/>
                <p:nvPr/>
              </p:nvSpPr>
              <p:spPr bwMode="auto">
                <a:xfrm>
                  <a:off x="2547982" y="3614844"/>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37" name="Cube 236"/>
                <p:cNvSpPr/>
                <p:nvPr/>
              </p:nvSpPr>
              <p:spPr bwMode="auto">
                <a:xfrm>
                  <a:off x="3282701" y="3614844"/>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38" name="Cube 237"/>
                <p:cNvSpPr/>
                <p:nvPr/>
              </p:nvSpPr>
              <p:spPr bwMode="auto">
                <a:xfrm>
                  <a:off x="4056934" y="3614844"/>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39" name="Cube 238"/>
                <p:cNvSpPr/>
                <p:nvPr/>
              </p:nvSpPr>
              <p:spPr bwMode="auto">
                <a:xfrm>
                  <a:off x="1737986" y="4943581"/>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40" name="Cube 239"/>
                <p:cNvSpPr/>
                <p:nvPr/>
              </p:nvSpPr>
              <p:spPr bwMode="auto">
                <a:xfrm>
                  <a:off x="2535282" y="4943581"/>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41" name="Cube 240"/>
                <p:cNvSpPr/>
                <p:nvPr/>
              </p:nvSpPr>
              <p:spPr bwMode="auto">
                <a:xfrm>
                  <a:off x="3270001" y="4943581"/>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42" name="Cube 241"/>
                <p:cNvSpPr/>
                <p:nvPr/>
              </p:nvSpPr>
              <p:spPr bwMode="auto">
                <a:xfrm>
                  <a:off x="4044234" y="4943581"/>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43" name="Cube 242"/>
                <p:cNvSpPr/>
                <p:nvPr/>
              </p:nvSpPr>
              <p:spPr bwMode="auto">
                <a:xfrm>
                  <a:off x="1359713" y="5690446"/>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44" name="Cube 243"/>
                <p:cNvSpPr/>
                <p:nvPr/>
              </p:nvSpPr>
              <p:spPr bwMode="auto">
                <a:xfrm>
                  <a:off x="2875826" y="5674180"/>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grpSp>
        </p:grpSp>
      </p:grpSp>
      <p:grpSp>
        <p:nvGrpSpPr>
          <p:cNvPr id="12" name="Group 2"/>
          <p:cNvGrpSpPr/>
          <p:nvPr/>
        </p:nvGrpSpPr>
        <p:grpSpPr>
          <a:xfrm>
            <a:off x="5029200" y="1219200"/>
            <a:ext cx="3048000" cy="2826717"/>
            <a:chOff x="5029200" y="1219200"/>
            <a:chExt cx="3048000" cy="2826717"/>
          </a:xfrm>
        </p:grpSpPr>
        <p:grpSp>
          <p:nvGrpSpPr>
            <p:cNvPr id="13" name="Group 205"/>
            <p:cNvGrpSpPr/>
            <p:nvPr/>
          </p:nvGrpSpPr>
          <p:grpSpPr>
            <a:xfrm>
              <a:off x="5413269" y="2209800"/>
              <a:ext cx="2435331" cy="1836117"/>
              <a:chOff x="464577" y="2641600"/>
              <a:chExt cx="4388704" cy="3308862"/>
            </a:xfrm>
          </p:grpSpPr>
          <p:sp>
            <p:nvSpPr>
              <p:cNvPr id="160" name="Freeform 159"/>
              <p:cNvSpPr/>
              <p:nvPr/>
            </p:nvSpPr>
            <p:spPr bwMode="auto">
              <a:xfrm>
                <a:off x="1706269" y="2641600"/>
                <a:ext cx="3147012" cy="2295407"/>
              </a:xfrm>
              <a:custGeom>
                <a:avLst/>
                <a:gdLst>
                  <a:gd name="connsiteX0" fmla="*/ 1930400 w 3149600"/>
                  <a:gd name="connsiteY0" fmla="*/ 159926 h 2455333"/>
                  <a:gd name="connsiteX1" fmla="*/ 237067 w 3149600"/>
                  <a:gd name="connsiteY1" fmla="*/ 193793 h 2455333"/>
                  <a:gd name="connsiteX2" fmla="*/ 508000 w 3149600"/>
                  <a:gd name="connsiteY2" fmla="*/ 1322682 h 2455333"/>
                  <a:gd name="connsiteX3" fmla="*/ 993423 w 3149600"/>
                  <a:gd name="connsiteY3" fmla="*/ 2304815 h 2455333"/>
                  <a:gd name="connsiteX4" fmla="*/ 1569156 w 3149600"/>
                  <a:gd name="connsiteY4" fmla="*/ 2225793 h 2455333"/>
                  <a:gd name="connsiteX5" fmla="*/ 1919111 w 3149600"/>
                  <a:gd name="connsiteY5" fmla="*/ 1175926 h 2455333"/>
                  <a:gd name="connsiteX6" fmla="*/ 2291645 w 3149600"/>
                  <a:gd name="connsiteY6" fmla="*/ 2135482 h 2455333"/>
                  <a:gd name="connsiteX7" fmla="*/ 2889956 w 3149600"/>
                  <a:gd name="connsiteY7" fmla="*/ 2304815 h 2455333"/>
                  <a:gd name="connsiteX8" fmla="*/ 3081867 w 3149600"/>
                  <a:gd name="connsiteY8" fmla="*/ 1841970 h 2455333"/>
                  <a:gd name="connsiteX9" fmla="*/ 2483556 w 3149600"/>
                  <a:gd name="connsiteY9" fmla="*/ 600193 h 2455333"/>
                  <a:gd name="connsiteX10" fmla="*/ 1930400 w 3149600"/>
                  <a:gd name="connsiteY10" fmla="*/ 159926 h 2455333"/>
                  <a:gd name="connsiteX0" fmla="*/ 1969911 w 3155244"/>
                  <a:gd name="connsiteY0" fmla="*/ 96426 h 2468033"/>
                  <a:gd name="connsiteX1" fmla="*/ 242711 w 3155244"/>
                  <a:gd name="connsiteY1" fmla="*/ 206493 h 2468033"/>
                  <a:gd name="connsiteX2" fmla="*/ 513644 w 3155244"/>
                  <a:gd name="connsiteY2" fmla="*/ 1335382 h 2468033"/>
                  <a:gd name="connsiteX3" fmla="*/ 999067 w 3155244"/>
                  <a:gd name="connsiteY3" fmla="*/ 2317515 h 2468033"/>
                  <a:gd name="connsiteX4" fmla="*/ 1574800 w 3155244"/>
                  <a:gd name="connsiteY4" fmla="*/ 2238493 h 2468033"/>
                  <a:gd name="connsiteX5" fmla="*/ 1924755 w 3155244"/>
                  <a:gd name="connsiteY5" fmla="*/ 1188626 h 2468033"/>
                  <a:gd name="connsiteX6" fmla="*/ 2297289 w 3155244"/>
                  <a:gd name="connsiteY6" fmla="*/ 2148182 h 2468033"/>
                  <a:gd name="connsiteX7" fmla="*/ 2895600 w 3155244"/>
                  <a:gd name="connsiteY7" fmla="*/ 2317515 h 2468033"/>
                  <a:gd name="connsiteX8" fmla="*/ 3087511 w 3155244"/>
                  <a:gd name="connsiteY8" fmla="*/ 1854670 h 2468033"/>
                  <a:gd name="connsiteX9" fmla="*/ 2489200 w 3155244"/>
                  <a:gd name="connsiteY9" fmla="*/ 612893 h 2468033"/>
                  <a:gd name="connsiteX10" fmla="*/ 1969911 w 3155244"/>
                  <a:gd name="connsiteY10" fmla="*/ 96426 h 2468033"/>
                  <a:gd name="connsiteX0" fmla="*/ 1969911 w 3165592"/>
                  <a:gd name="connsiteY0" fmla="*/ 96426 h 2468033"/>
                  <a:gd name="connsiteX1" fmla="*/ 242711 w 3165592"/>
                  <a:gd name="connsiteY1" fmla="*/ 206493 h 2468033"/>
                  <a:gd name="connsiteX2" fmla="*/ 513644 w 3165592"/>
                  <a:gd name="connsiteY2" fmla="*/ 1335382 h 2468033"/>
                  <a:gd name="connsiteX3" fmla="*/ 999067 w 3165592"/>
                  <a:gd name="connsiteY3" fmla="*/ 2317515 h 2468033"/>
                  <a:gd name="connsiteX4" fmla="*/ 1574800 w 3165592"/>
                  <a:gd name="connsiteY4" fmla="*/ 2238493 h 2468033"/>
                  <a:gd name="connsiteX5" fmla="*/ 1924755 w 3165592"/>
                  <a:gd name="connsiteY5" fmla="*/ 1188626 h 2468033"/>
                  <a:gd name="connsiteX6" fmla="*/ 2297289 w 3165592"/>
                  <a:gd name="connsiteY6" fmla="*/ 2148182 h 2468033"/>
                  <a:gd name="connsiteX7" fmla="*/ 2895600 w 3165592"/>
                  <a:gd name="connsiteY7" fmla="*/ 2317515 h 2468033"/>
                  <a:gd name="connsiteX8" fmla="*/ 3087511 w 3165592"/>
                  <a:gd name="connsiteY8" fmla="*/ 1854670 h 2468033"/>
                  <a:gd name="connsiteX9" fmla="*/ 2427111 w 3165592"/>
                  <a:gd name="connsiteY9" fmla="*/ 477426 h 2468033"/>
                  <a:gd name="connsiteX10" fmla="*/ 1969911 w 3165592"/>
                  <a:gd name="connsiteY10" fmla="*/ 96426 h 2468033"/>
                  <a:gd name="connsiteX0" fmla="*/ 1881011 w 3152892"/>
                  <a:gd name="connsiteY0" fmla="*/ 96426 h 2468033"/>
                  <a:gd name="connsiteX1" fmla="*/ 230011 w 3152892"/>
                  <a:gd name="connsiteY1" fmla="*/ 206493 h 2468033"/>
                  <a:gd name="connsiteX2" fmla="*/ 500944 w 3152892"/>
                  <a:gd name="connsiteY2" fmla="*/ 1335382 h 2468033"/>
                  <a:gd name="connsiteX3" fmla="*/ 986367 w 3152892"/>
                  <a:gd name="connsiteY3" fmla="*/ 2317515 h 2468033"/>
                  <a:gd name="connsiteX4" fmla="*/ 1562100 w 3152892"/>
                  <a:gd name="connsiteY4" fmla="*/ 2238493 h 2468033"/>
                  <a:gd name="connsiteX5" fmla="*/ 1912055 w 3152892"/>
                  <a:gd name="connsiteY5" fmla="*/ 1188626 h 2468033"/>
                  <a:gd name="connsiteX6" fmla="*/ 2284589 w 3152892"/>
                  <a:gd name="connsiteY6" fmla="*/ 2148182 h 2468033"/>
                  <a:gd name="connsiteX7" fmla="*/ 2882900 w 3152892"/>
                  <a:gd name="connsiteY7" fmla="*/ 2317515 h 2468033"/>
                  <a:gd name="connsiteX8" fmla="*/ 3074811 w 3152892"/>
                  <a:gd name="connsiteY8" fmla="*/ 1854670 h 2468033"/>
                  <a:gd name="connsiteX9" fmla="*/ 2414411 w 3152892"/>
                  <a:gd name="connsiteY9" fmla="*/ 477426 h 2468033"/>
                  <a:gd name="connsiteX10" fmla="*/ 1881011 w 3152892"/>
                  <a:gd name="connsiteY10" fmla="*/ 96426 h 2468033"/>
                  <a:gd name="connsiteX0" fmla="*/ 1690511 w 2962392"/>
                  <a:gd name="connsiteY0" fmla="*/ 83726 h 2455333"/>
                  <a:gd name="connsiteX1" fmla="*/ 547511 w 2962392"/>
                  <a:gd name="connsiteY1" fmla="*/ 159926 h 2455333"/>
                  <a:gd name="connsiteX2" fmla="*/ 39511 w 2962392"/>
                  <a:gd name="connsiteY2" fmla="*/ 193793 h 2455333"/>
                  <a:gd name="connsiteX3" fmla="*/ 310444 w 2962392"/>
                  <a:gd name="connsiteY3" fmla="*/ 1322682 h 2455333"/>
                  <a:gd name="connsiteX4" fmla="*/ 795867 w 2962392"/>
                  <a:gd name="connsiteY4" fmla="*/ 2304815 h 2455333"/>
                  <a:gd name="connsiteX5" fmla="*/ 1371600 w 2962392"/>
                  <a:gd name="connsiteY5" fmla="*/ 2225793 h 2455333"/>
                  <a:gd name="connsiteX6" fmla="*/ 1721555 w 2962392"/>
                  <a:gd name="connsiteY6" fmla="*/ 1175926 h 2455333"/>
                  <a:gd name="connsiteX7" fmla="*/ 2094089 w 2962392"/>
                  <a:gd name="connsiteY7" fmla="*/ 2135482 h 2455333"/>
                  <a:gd name="connsiteX8" fmla="*/ 2692400 w 2962392"/>
                  <a:gd name="connsiteY8" fmla="*/ 2304815 h 2455333"/>
                  <a:gd name="connsiteX9" fmla="*/ 2884311 w 2962392"/>
                  <a:gd name="connsiteY9" fmla="*/ 1841970 h 2455333"/>
                  <a:gd name="connsiteX10" fmla="*/ 2223911 w 2962392"/>
                  <a:gd name="connsiteY10" fmla="*/ 464726 h 2455333"/>
                  <a:gd name="connsiteX11" fmla="*/ 1690511 w 2962392"/>
                  <a:gd name="connsiteY11" fmla="*/ 83726 h 2455333"/>
                  <a:gd name="connsiteX0" fmla="*/ 1690511 w 2962392"/>
                  <a:gd name="connsiteY0" fmla="*/ 83726 h 2455333"/>
                  <a:gd name="connsiteX1" fmla="*/ 547511 w 2962392"/>
                  <a:gd name="connsiteY1" fmla="*/ 159926 h 2455333"/>
                  <a:gd name="connsiteX2" fmla="*/ 39511 w 2962392"/>
                  <a:gd name="connsiteY2" fmla="*/ 193793 h 2455333"/>
                  <a:gd name="connsiteX3" fmla="*/ 310444 w 2962392"/>
                  <a:gd name="connsiteY3" fmla="*/ 1322682 h 2455333"/>
                  <a:gd name="connsiteX4" fmla="*/ 795867 w 2962392"/>
                  <a:gd name="connsiteY4" fmla="*/ 2304815 h 2455333"/>
                  <a:gd name="connsiteX5" fmla="*/ 1371600 w 2962392"/>
                  <a:gd name="connsiteY5" fmla="*/ 2225793 h 2455333"/>
                  <a:gd name="connsiteX6" fmla="*/ 1721555 w 2962392"/>
                  <a:gd name="connsiteY6" fmla="*/ 1175926 h 2455333"/>
                  <a:gd name="connsiteX7" fmla="*/ 2094089 w 2962392"/>
                  <a:gd name="connsiteY7" fmla="*/ 2135482 h 2455333"/>
                  <a:gd name="connsiteX8" fmla="*/ 2692400 w 2962392"/>
                  <a:gd name="connsiteY8" fmla="*/ 2304815 h 2455333"/>
                  <a:gd name="connsiteX9" fmla="*/ 2884311 w 2962392"/>
                  <a:gd name="connsiteY9" fmla="*/ 1841970 h 2455333"/>
                  <a:gd name="connsiteX10" fmla="*/ 2223911 w 2962392"/>
                  <a:gd name="connsiteY10" fmla="*/ 464726 h 2455333"/>
                  <a:gd name="connsiteX11" fmla="*/ 1690511 w 2962392"/>
                  <a:gd name="connsiteY11" fmla="*/ 83726 h 2455333"/>
                  <a:gd name="connsiteX0" fmla="*/ 1792111 w 3063992"/>
                  <a:gd name="connsiteY0" fmla="*/ 50800 h 2422407"/>
                  <a:gd name="connsiteX1" fmla="*/ 649111 w 3063992"/>
                  <a:gd name="connsiteY1" fmla="*/ 127000 h 2422407"/>
                  <a:gd name="connsiteX2" fmla="*/ 39511 w 3063992"/>
                  <a:gd name="connsiteY2" fmla="*/ 279400 h 2422407"/>
                  <a:gd name="connsiteX3" fmla="*/ 412044 w 3063992"/>
                  <a:gd name="connsiteY3" fmla="*/ 1289756 h 2422407"/>
                  <a:gd name="connsiteX4" fmla="*/ 897467 w 3063992"/>
                  <a:gd name="connsiteY4" fmla="*/ 2271889 h 2422407"/>
                  <a:gd name="connsiteX5" fmla="*/ 1473200 w 3063992"/>
                  <a:gd name="connsiteY5" fmla="*/ 2192867 h 2422407"/>
                  <a:gd name="connsiteX6" fmla="*/ 1823155 w 3063992"/>
                  <a:gd name="connsiteY6" fmla="*/ 1143000 h 2422407"/>
                  <a:gd name="connsiteX7" fmla="*/ 2195689 w 3063992"/>
                  <a:gd name="connsiteY7" fmla="*/ 2102556 h 2422407"/>
                  <a:gd name="connsiteX8" fmla="*/ 2794000 w 3063992"/>
                  <a:gd name="connsiteY8" fmla="*/ 2271889 h 2422407"/>
                  <a:gd name="connsiteX9" fmla="*/ 2985911 w 3063992"/>
                  <a:gd name="connsiteY9" fmla="*/ 1809044 h 2422407"/>
                  <a:gd name="connsiteX10" fmla="*/ 2325511 w 3063992"/>
                  <a:gd name="connsiteY10" fmla="*/ 431800 h 2422407"/>
                  <a:gd name="connsiteX11" fmla="*/ 1792111 w 3063992"/>
                  <a:gd name="connsiteY11" fmla="*/ 50800 h 2422407"/>
                  <a:gd name="connsiteX0" fmla="*/ 1715911 w 3063992"/>
                  <a:gd name="connsiteY0" fmla="*/ 50800 h 2422407"/>
                  <a:gd name="connsiteX1" fmla="*/ 649111 w 3063992"/>
                  <a:gd name="connsiteY1" fmla="*/ 127000 h 2422407"/>
                  <a:gd name="connsiteX2" fmla="*/ 39511 w 3063992"/>
                  <a:gd name="connsiteY2" fmla="*/ 279400 h 2422407"/>
                  <a:gd name="connsiteX3" fmla="*/ 412044 w 3063992"/>
                  <a:gd name="connsiteY3" fmla="*/ 1289756 h 2422407"/>
                  <a:gd name="connsiteX4" fmla="*/ 897467 w 3063992"/>
                  <a:gd name="connsiteY4" fmla="*/ 2271889 h 2422407"/>
                  <a:gd name="connsiteX5" fmla="*/ 1473200 w 3063992"/>
                  <a:gd name="connsiteY5" fmla="*/ 2192867 h 2422407"/>
                  <a:gd name="connsiteX6" fmla="*/ 1823155 w 3063992"/>
                  <a:gd name="connsiteY6" fmla="*/ 1143000 h 2422407"/>
                  <a:gd name="connsiteX7" fmla="*/ 2195689 w 3063992"/>
                  <a:gd name="connsiteY7" fmla="*/ 2102556 h 2422407"/>
                  <a:gd name="connsiteX8" fmla="*/ 2794000 w 3063992"/>
                  <a:gd name="connsiteY8" fmla="*/ 2271889 h 2422407"/>
                  <a:gd name="connsiteX9" fmla="*/ 2985911 w 3063992"/>
                  <a:gd name="connsiteY9" fmla="*/ 1809044 h 2422407"/>
                  <a:gd name="connsiteX10" fmla="*/ 2325511 w 3063992"/>
                  <a:gd name="connsiteY10" fmla="*/ 431800 h 2422407"/>
                  <a:gd name="connsiteX11" fmla="*/ 1715911 w 3063992"/>
                  <a:gd name="connsiteY11" fmla="*/ 50800 h 2422407"/>
                  <a:gd name="connsiteX0" fmla="*/ 1779411 w 3127492"/>
                  <a:gd name="connsiteY0" fmla="*/ 38100 h 2409707"/>
                  <a:gd name="connsiteX1" fmla="*/ 1093611 w 3127492"/>
                  <a:gd name="connsiteY1" fmla="*/ 190500 h 2409707"/>
                  <a:gd name="connsiteX2" fmla="*/ 103011 w 3127492"/>
                  <a:gd name="connsiteY2" fmla="*/ 266700 h 2409707"/>
                  <a:gd name="connsiteX3" fmla="*/ 475544 w 3127492"/>
                  <a:gd name="connsiteY3" fmla="*/ 1277056 h 2409707"/>
                  <a:gd name="connsiteX4" fmla="*/ 960967 w 3127492"/>
                  <a:gd name="connsiteY4" fmla="*/ 2259189 h 2409707"/>
                  <a:gd name="connsiteX5" fmla="*/ 1536700 w 3127492"/>
                  <a:gd name="connsiteY5" fmla="*/ 2180167 h 2409707"/>
                  <a:gd name="connsiteX6" fmla="*/ 1886655 w 3127492"/>
                  <a:gd name="connsiteY6" fmla="*/ 1130300 h 2409707"/>
                  <a:gd name="connsiteX7" fmla="*/ 2259189 w 3127492"/>
                  <a:gd name="connsiteY7" fmla="*/ 2089856 h 2409707"/>
                  <a:gd name="connsiteX8" fmla="*/ 2857500 w 3127492"/>
                  <a:gd name="connsiteY8" fmla="*/ 2259189 h 2409707"/>
                  <a:gd name="connsiteX9" fmla="*/ 3049411 w 3127492"/>
                  <a:gd name="connsiteY9" fmla="*/ 1796344 h 2409707"/>
                  <a:gd name="connsiteX10" fmla="*/ 2389011 w 3127492"/>
                  <a:gd name="connsiteY10" fmla="*/ 419100 h 2409707"/>
                  <a:gd name="connsiteX11" fmla="*/ 1779411 w 3127492"/>
                  <a:gd name="connsiteY11" fmla="*/ 38100 h 2409707"/>
                  <a:gd name="connsiteX0" fmla="*/ 1855611 w 3127492"/>
                  <a:gd name="connsiteY0" fmla="*/ 38100 h 2333507"/>
                  <a:gd name="connsiteX1" fmla="*/ 1093611 w 3127492"/>
                  <a:gd name="connsiteY1" fmla="*/ 114300 h 2333507"/>
                  <a:gd name="connsiteX2" fmla="*/ 103011 w 3127492"/>
                  <a:gd name="connsiteY2" fmla="*/ 190500 h 2333507"/>
                  <a:gd name="connsiteX3" fmla="*/ 475544 w 3127492"/>
                  <a:gd name="connsiteY3" fmla="*/ 1200856 h 2333507"/>
                  <a:gd name="connsiteX4" fmla="*/ 960967 w 3127492"/>
                  <a:gd name="connsiteY4" fmla="*/ 2182989 h 2333507"/>
                  <a:gd name="connsiteX5" fmla="*/ 1536700 w 3127492"/>
                  <a:gd name="connsiteY5" fmla="*/ 2103967 h 2333507"/>
                  <a:gd name="connsiteX6" fmla="*/ 1886655 w 3127492"/>
                  <a:gd name="connsiteY6" fmla="*/ 1054100 h 2333507"/>
                  <a:gd name="connsiteX7" fmla="*/ 2259189 w 3127492"/>
                  <a:gd name="connsiteY7" fmla="*/ 2013656 h 2333507"/>
                  <a:gd name="connsiteX8" fmla="*/ 2857500 w 3127492"/>
                  <a:gd name="connsiteY8" fmla="*/ 2182989 h 2333507"/>
                  <a:gd name="connsiteX9" fmla="*/ 3049411 w 3127492"/>
                  <a:gd name="connsiteY9" fmla="*/ 1720144 h 2333507"/>
                  <a:gd name="connsiteX10" fmla="*/ 2389011 w 3127492"/>
                  <a:gd name="connsiteY10" fmla="*/ 342900 h 2333507"/>
                  <a:gd name="connsiteX11" fmla="*/ 1855611 w 3127492"/>
                  <a:gd name="connsiteY11" fmla="*/ 38100 h 2333507"/>
                  <a:gd name="connsiteX0" fmla="*/ 1765300 w 3037181"/>
                  <a:gd name="connsiteY0" fmla="*/ 38100 h 2374900"/>
                  <a:gd name="connsiteX1" fmla="*/ 1003300 w 3037181"/>
                  <a:gd name="connsiteY1" fmla="*/ 114300 h 2374900"/>
                  <a:gd name="connsiteX2" fmla="*/ 12700 w 3037181"/>
                  <a:gd name="connsiteY2" fmla="*/ 190500 h 2374900"/>
                  <a:gd name="connsiteX3" fmla="*/ 1079500 w 3037181"/>
                  <a:gd name="connsiteY3" fmla="*/ 952500 h 2374900"/>
                  <a:gd name="connsiteX4" fmla="*/ 870656 w 3037181"/>
                  <a:gd name="connsiteY4" fmla="*/ 2182989 h 2374900"/>
                  <a:gd name="connsiteX5" fmla="*/ 1446389 w 3037181"/>
                  <a:gd name="connsiteY5" fmla="*/ 2103967 h 2374900"/>
                  <a:gd name="connsiteX6" fmla="*/ 1796344 w 3037181"/>
                  <a:gd name="connsiteY6" fmla="*/ 1054100 h 2374900"/>
                  <a:gd name="connsiteX7" fmla="*/ 2168878 w 3037181"/>
                  <a:gd name="connsiteY7" fmla="*/ 2013656 h 2374900"/>
                  <a:gd name="connsiteX8" fmla="*/ 2767189 w 3037181"/>
                  <a:gd name="connsiteY8" fmla="*/ 2182989 h 2374900"/>
                  <a:gd name="connsiteX9" fmla="*/ 2959100 w 3037181"/>
                  <a:gd name="connsiteY9" fmla="*/ 1720144 h 2374900"/>
                  <a:gd name="connsiteX10" fmla="*/ 2298700 w 3037181"/>
                  <a:gd name="connsiteY10" fmla="*/ 342900 h 2374900"/>
                  <a:gd name="connsiteX11" fmla="*/ 1765300 w 3037181"/>
                  <a:gd name="connsiteY11" fmla="*/ 38100 h 2374900"/>
                  <a:gd name="connsiteX0" fmla="*/ 1765300 w 3037181"/>
                  <a:gd name="connsiteY0" fmla="*/ 38100 h 2239433"/>
                  <a:gd name="connsiteX1" fmla="*/ 1003300 w 3037181"/>
                  <a:gd name="connsiteY1" fmla="*/ 114300 h 2239433"/>
                  <a:gd name="connsiteX2" fmla="*/ 12700 w 3037181"/>
                  <a:gd name="connsiteY2" fmla="*/ 190500 h 2239433"/>
                  <a:gd name="connsiteX3" fmla="*/ 1079500 w 3037181"/>
                  <a:gd name="connsiteY3" fmla="*/ 952500 h 2239433"/>
                  <a:gd name="connsiteX4" fmla="*/ 698500 w 3037181"/>
                  <a:gd name="connsiteY4" fmla="*/ 1866899 h 2239433"/>
                  <a:gd name="connsiteX5" fmla="*/ 1446389 w 3037181"/>
                  <a:gd name="connsiteY5" fmla="*/ 2103967 h 2239433"/>
                  <a:gd name="connsiteX6" fmla="*/ 1796344 w 3037181"/>
                  <a:gd name="connsiteY6" fmla="*/ 1054100 h 2239433"/>
                  <a:gd name="connsiteX7" fmla="*/ 2168878 w 3037181"/>
                  <a:gd name="connsiteY7" fmla="*/ 2013656 h 2239433"/>
                  <a:gd name="connsiteX8" fmla="*/ 2767189 w 3037181"/>
                  <a:gd name="connsiteY8" fmla="*/ 2182989 h 2239433"/>
                  <a:gd name="connsiteX9" fmla="*/ 2959100 w 3037181"/>
                  <a:gd name="connsiteY9" fmla="*/ 1720144 h 2239433"/>
                  <a:gd name="connsiteX10" fmla="*/ 2298700 w 3037181"/>
                  <a:gd name="connsiteY10" fmla="*/ 342900 h 2239433"/>
                  <a:gd name="connsiteX11" fmla="*/ 1765300 w 3037181"/>
                  <a:gd name="connsiteY11" fmla="*/ 38100 h 2239433"/>
                  <a:gd name="connsiteX0" fmla="*/ 1765300 w 3037181"/>
                  <a:gd name="connsiteY0" fmla="*/ 38100 h 2231908"/>
                  <a:gd name="connsiteX1" fmla="*/ 1003300 w 3037181"/>
                  <a:gd name="connsiteY1" fmla="*/ 114300 h 2231908"/>
                  <a:gd name="connsiteX2" fmla="*/ 12700 w 3037181"/>
                  <a:gd name="connsiteY2" fmla="*/ 190500 h 2231908"/>
                  <a:gd name="connsiteX3" fmla="*/ 1079500 w 3037181"/>
                  <a:gd name="connsiteY3" fmla="*/ 952500 h 2231908"/>
                  <a:gd name="connsiteX4" fmla="*/ 698500 w 3037181"/>
                  <a:gd name="connsiteY4" fmla="*/ 1866899 h 2231908"/>
                  <a:gd name="connsiteX5" fmla="*/ 1384300 w 3037181"/>
                  <a:gd name="connsiteY5" fmla="*/ 2095500 h 2231908"/>
                  <a:gd name="connsiteX6" fmla="*/ 1796344 w 3037181"/>
                  <a:gd name="connsiteY6" fmla="*/ 1054100 h 2231908"/>
                  <a:gd name="connsiteX7" fmla="*/ 2168878 w 3037181"/>
                  <a:gd name="connsiteY7" fmla="*/ 2013656 h 2231908"/>
                  <a:gd name="connsiteX8" fmla="*/ 2767189 w 3037181"/>
                  <a:gd name="connsiteY8" fmla="*/ 2182989 h 2231908"/>
                  <a:gd name="connsiteX9" fmla="*/ 2959100 w 3037181"/>
                  <a:gd name="connsiteY9" fmla="*/ 1720144 h 2231908"/>
                  <a:gd name="connsiteX10" fmla="*/ 2298700 w 3037181"/>
                  <a:gd name="connsiteY10" fmla="*/ 342900 h 2231908"/>
                  <a:gd name="connsiteX11" fmla="*/ 1765300 w 3037181"/>
                  <a:gd name="connsiteY11" fmla="*/ 38100 h 2231908"/>
                  <a:gd name="connsiteX0" fmla="*/ 1854200 w 3126081"/>
                  <a:gd name="connsiteY0" fmla="*/ 38100 h 2231908"/>
                  <a:gd name="connsiteX1" fmla="*/ 1092200 w 3126081"/>
                  <a:gd name="connsiteY1" fmla="*/ 114300 h 2231908"/>
                  <a:gd name="connsiteX2" fmla="*/ 101600 w 3126081"/>
                  <a:gd name="connsiteY2" fmla="*/ 190500 h 2231908"/>
                  <a:gd name="connsiteX3" fmla="*/ 177800 w 3126081"/>
                  <a:gd name="connsiteY3" fmla="*/ 647700 h 2231908"/>
                  <a:gd name="connsiteX4" fmla="*/ 1168400 w 3126081"/>
                  <a:gd name="connsiteY4" fmla="*/ 952500 h 2231908"/>
                  <a:gd name="connsiteX5" fmla="*/ 787400 w 3126081"/>
                  <a:gd name="connsiteY5" fmla="*/ 1866899 h 2231908"/>
                  <a:gd name="connsiteX6" fmla="*/ 1473200 w 3126081"/>
                  <a:gd name="connsiteY6" fmla="*/ 2095500 h 2231908"/>
                  <a:gd name="connsiteX7" fmla="*/ 1885244 w 3126081"/>
                  <a:gd name="connsiteY7" fmla="*/ 1054100 h 2231908"/>
                  <a:gd name="connsiteX8" fmla="*/ 2257778 w 3126081"/>
                  <a:gd name="connsiteY8" fmla="*/ 2013656 h 2231908"/>
                  <a:gd name="connsiteX9" fmla="*/ 2856089 w 3126081"/>
                  <a:gd name="connsiteY9" fmla="*/ 2182989 h 2231908"/>
                  <a:gd name="connsiteX10" fmla="*/ 3048000 w 3126081"/>
                  <a:gd name="connsiteY10" fmla="*/ 1720144 h 2231908"/>
                  <a:gd name="connsiteX11" fmla="*/ 2387600 w 3126081"/>
                  <a:gd name="connsiteY11" fmla="*/ 342900 h 2231908"/>
                  <a:gd name="connsiteX12" fmla="*/ 1854200 w 3126081"/>
                  <a:gd name="connsiteY12" fmla="*/ 38100 h 2231908"/>
                  <a:gd name="connsiteX0" fmla="*/ 1854200 w 3126081"/>
                  <a:gd name="connsiteY0" fmla="*/ 38100 h 2231908"/>
                  <a:gd name="connsiteX1" fmla="*/ 1092200 w 3126081"/>
                  <a:gd name="connsiteY1" fmla="*/ 114300 h 2231908"/>
                  <a:gd name="connsiteX2" fmla="*/ 101600 w 3126081"/>
                  <a:gd name="connsiteY2" fmla="*/ 190500 h 2231908"/>
                  <a:gd name="connsiteX3" fmla="*/ 177800 w 3126081"/>
                  <a:gd name="connsiteY3" fmla="*/ 647700 h 2231908"/>
                  <a:gd name="connsiteX4" fmla="*/ 1168400 w 3126081"/>
                  <a:gd name="connsiteY4" fmla="*/ 952500 h 2231908"/>
                  <a:gd name="connsiteX5" fmla="*/ 787400 w 3126081"/>
                  <a:gd name="connsiteY5" fmla="*/ 1866899 h 2231908"/>
                  <a:gd name="connsiteX6" fmla="*/ 1473200 w 3126081"/>
                  <a:gd name="connsiteY6" fmla="*/ 2095500 h 2231908"/>
                  <a:gd name="connsiteX7" fmla="*/ 1885244 w 3126081"/>
                  <a:gd name="connsiteY7" fmla="*/ 1054100 h 2231908"/>
                  <a:gd name="connsiteX8" fmla="*/ 2257778 w 3126081"/>
                  <a:gd name="connsiteY8" fmla="*/ 2013656 h 2231908"/>
                  <a:gd name="connsiteX9" fmla="*/ 2856089 w 3126081"/>
                  <a:gd name="connsiteY9" fmla="*/ 2182989 h 2231908"/>
                  <a:gd name="connsiteX10" fmla="*/ 3048000 w 3126081"/>
                  <a:gd name="connsiteY10" fmla="*/ 1720144 h 2231908"/>
                  <a:gd name="connsiteX11" fmla="*/ 2387600 w 3126081"/>
                  <a:gd name="connsiteY11" fmla="*/ 342900 h 2231908"/>
                  <a:gd name="connsiteX12" fmla="*/ 1854200 w 3126081"/>
                  <a:gd name="connsiteY12" fmla="*/ 38100 h 2231908"/>
                  <a:gd name="connsiteX0" fmla="*/ 1854200 w 3126081"/>
                  <a:gd name="connsiteY0" fmla="*/ 51741 h 2245549"/>
                  <a:gd name="connsiteX1" fmla="*/ 1092200 w 3126081"/>
                  <a:gd name="connsiteY1" fmla="*/ 127941 h 2245549"/>
                  <a:gd name="connsiteX2" fmla="*/ 101600 w 3126081"/>
                  <a:gd name="connsiteY2" fmla="*/ 204141 h 2245549"/>
                  <a:gd name="connsiteX3" fmla="*/ 177800 w 3126081"/>
                  <a:gd name="connsiteY3" fmla="*/ 661341 h 2245549"/>
                  <a:gd name="connsiteX4" fmla="*/ 1168400 w 3126081"/>
                  <a:gd name="connsiteY4" fmla="*/ 966141 h 2245549"/>
                  <a:gd name="connsiteX5" fmla="*/ 787400 w 3126081"/>
                  <a:gd name="connsiteY5" fmla="*/ 1880540 h 2245549"/>
                  <a:gd name="connsiteX6" fmla="*/ 1473200 w 3126081"/>
                  <a:gd name="connsiteY6" fmla="*/ 2109141 h 2245549"/>
                  <a:gd name="connsiteX7" fmla="*/ 1885244 w 3126081"/>
                  <a:gd name="connsiteY7" fmla="*/ 1067741 h 2245549"/>
                  <a:gd name="connsiteX8" fmla="*/ 2257778 w 3126081"/>
                  <a:gd name="connsiteY8" fmla="*/ 2027297 h 2245549"/>
                  <a:gd name="connsiteX9" fmla="*/ 2856089 w 3126081"/>
                  <a:gd name="connsiteY9" fmla="*/ 2196630 h 2245549"/>
                  <a:gd name="connsiteX10" fmla="*/ 3048000 w 3126081"/>
                  <a:gd name="connsiteY10" fmla="*/ 1733785 h 2245549"/>
                  <a:gd name="connsiteX11" fmla="*/ 2387600 w 3126081"/>
                  <a:gd name="connsiteY11" fmla="*/ 280341 h 2245549"/>
                  <a:gd name="connsiteX12" fmla="*/ 1854200 w 3126081"/>
                  <a:gd name="connsiteY12" fmla="*/ 51741 h 2245549"/>
                  <a:gd name="connsiteX0" fmla="*/ 1778000 w 3126081"/>
                  <a:gd name="connsiteY0" fmla="*/ 25400 h 2295407"/>
                  <a:gd name="connsiteX1" fmla="*/ 1092200 w 3126081"/>
                  <a:gd name="connsiteY1" fmla="*/ 177799 h 2295407"/>
                  <a:gd name="connsiteX2" fmla="*/ 101600 w 3126081"/>
                  <a:gd name="connsiteY2" fmla="*/ 253999 h 2295407"/>
                  <a:gd name="connsiteX3" fmla="*/ 177800 w 3126081"/>
                  <a:gd name="connsiteY3" fmla="*/ 711199 h 2295407"/>
                  <a:gd name="connsiteX4" fmla="*/ 1168400 w 3126081"/>
                  <a:gd name="connsiteY4" fmla="*/ 1015999 h 2295407"/>
                  <a:gd name="connsiteX5" fmla="*/ 787400 w 3126081"/>
                  <a:gd name="connsiteY5" fmla="*/ 1930398 h 2295407"/>
                  <a:gd name="connsiteX6" fmla="*/ 1473200 w 3126081"/>
                  <a:gd name="connsiteY6" fmla="*/ 2158999 h 2295407"/>
                  <a:gd name="connsiteX7" fmla="*/ 1885244 w 3126081"/>
                  <a:gd name="connsiteY7" fmla="*/ 1117599 h 2295407"/>
                  <a:gd name="connsiteX8" fmla="*/ 2257778 w 3126081"/>
                  <a:gd name="connsiteY8" fmla="*/ 2077155 h 2295407"/>
                  <a:gd name="connsiteX9" fmla="*/ 2856089 w 3126081"/>
                  <a:gd name="connsiteY9" fmla="*/ 2246488 h 2295407"/>
                  <a:gd name="connsiteX10" fmla="*/ 3048000 w 3126081"/>
                  <a:gd name="connsiteY10" fmla="*/ 1783643 h 2295407"/>
                  <a:gd name="connsiteX11" fmla="*/ 2387600 w 3126081"/>
                  <a:gd name="connsiteY11" fmla="*/ 330199 h 2295407"/>
                  <a:gd name="connsiteX12" fmla="*/ 1778000 w 3126081"/>
                  <a:gd name="connsiteY12" fmla="*/ 25400 h 2295407"/>
                  <a:gd name="connsiteX0" fmla="*/ 1778000 w 3126081"/>
                  <a:gd name="connsiteY0" fmla="*/ 25400 h 2295407"/>
                  <a:gd name="connsiteX1" fmla="*/ 1092200 w 3126081"/>
                  <a:gd name="connsiteY1" fmla="*/ 177799 h 2295407"/>
                  <a:gd name="connsiteX2" fmla="*/ 101600 w 3126081"/>
                  <a:gd name="connsiteY2" fmla="*/ 253999 h 2295407"/>
                  <a:gd name="connsiteX3" fmla="*/ 177800 w 3126081"/>
                  <a:gd name="connsiteY3" fmla="*/ 711199 h 2295407"/>
                  <a:gd name="connsiteX4" fmla="*/ 1168400 w 3126081"/>
                  <a:gd name="connsiteY4" fmla="*/ 1015999 h 2295407"/>
                  <a:gd name="connsiteX5" fmla="*/ 787400 w 3126081"/>
                  <a:gd name="connsiteY5" fmla="*/ 1930398 h 2295407"/>
                  <a:gd name="connsiteX6" fmla="*/ 1473200 w 3126081"/>
                  <a:gd name="connsiteY6" fmla="*/ 2158999 h 2295407"/>
                  <a:gd name="connsiteX7" fmla="*/ 1885244 w 3126081"/>
                  <a:gd name="connsiteY7" fmla="*/ 1117599 h 2295407"/>
                  <a:gd name="connsiteX8" fmla="*/ 2257778 w 3126081"/>
                  <a:gd name="connsiteY8" fmla="*/ 2077155 h 2295407"/>
                  <a:gd name="connsiteX9" fmla="*/ 2856089 w 3126081"/>
                  <a:gd name="connsiteY9" fmla="*/ 2246488 h 2295407"/>
                  <a:gd name="connsiteX10" fmla="*/ 3048000 w 3126081"/>
                  <a:gd name="connsiteY10" fmla="*/ 1783643 h 2295407"/>
                  <a:gd name="connsiteX11" fmla="*/ 2387600 w 3126081"/>
                  <a:gd name="connsiteY11" fmla="*/ 330199 h 2295407"/>
                  <a:gd name="connsiteX12" fmla="*/ 1778000 w 3126081"/>
                  <a:gd name="connsiteY12" fmla="*/ 25400 h 2295407"/>
                  <a:gd name="connsiteX0" fmla="*/ 1798931 w 3147012"/>
                  <a:gd name="connsiteY0" fmla="*/ 25400 h 2295407"/>
                  <a:gd name="connsiteX1" fmla="*/ 1113131 w 3147012"/>
                  <a:gd name="connsiteY1" fmla="*/ 177799 h 2295407"/>
                  <a:gd name="connsiteX2" fmla="*/ 122531 w 3147012"/>
                  <a:gd name="connsiteY2" fmla="*/ 253999 h 2295407"/>
                  <a:gd name="connsiteX3" fmla="*/ 198731 w 3147012"/>
                  <a:gd name="connsiteY3" fmla="*/ 711199 h 2295407"/>
                  <a:gd name="connsiteX4" fmla="*/ 1189331 w 3147012"/>
                  <a:gd name="connsiteY4" fmla="*/ 1015999 h 2295407"/>
                  <a:gd name="connsiteX5" fmla="*/ 808331 w 3147012"/>
                  <a:gd name="connsiteY5" fmla="*/ 1930398 h 2295407"/>
                  <a:gd name="connsiteX6" fmla="*/ 1494131 w 3147012"/>
                  <a:gd name="connsiteY6" fmla="*/ 2158999 h 2295407"/>
                  <a:gd name="connsiteX7" fmla="*/ 1906175 w 3147012"/>
                  <a:gd name="connsiteY7" fmla="*/ 1117599 h 2295407"/>
                  <a:gd name="connsiteX8" fmla="*/ 2278709 w 3147012"/>
                  <a:gd name="connsiteY8" fmla="*/ 2077155 h 2295407"/>
                  <a:gd name="connsiteX9" fmla="*/ 2877020 w 3147012"/>
                  <a:gd name="connsiteY9" fmla="*/ 2246488 h 2295407"/>
                  <a:gd name="connsiteX10" fmla="*/ 3068931 w 3147012"/>
                  <a:gd name="connsiteY10" fmla="*/ 1783643 h 2295407"/>
                  <a:gd name="connsiteX11" fmla="*/ 2408531 w 3147012"/>
                  <a:gd name="connsiteY11" fmla="*/ 330199 h 2295407"/>
                  <a:gd name="connsiteX12" fmla="*/ 1798931 w 3147012"/>
                  <a:gd name="connsiteY12" fmla="*/ 25400 h 22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7012" h="2295407">
                    <a:moveTo>
                      <a:pt x="1798931" y="25400"/>
                    </a:moveTo>
                    <a:cubicBezTo>
                      <a:pt x="1583031" y="0"/>
                      <a:pt x="1467320" y="173566"/>
                      <a:pt x="1113131" y="177799"/>
                    </a:cubicBezTo>
                    <a:cubicBezTo>
                      <a:pt x="837964" y="196143"/>
                      <a:pt x="332081" y="76199"/>
                      <a:pt x="122531" y="253999"/>
                    </a:cubicBezTo>
                    <a:cubicBezTo>
                      <a:pt x="0" y="433210"/>
                      <a:pt x="20931" y="584199"/>
                      <a:pt x="198731" y="711199"/>
                    </a:cubicBezTo>
                    <a:cubicBezTo>
                      <a:pt x="376531" y="838199"/>
                      <a:pt x="1087731" y="812799"/>
                      <a:pt x="1189331" y="1015999"/>
                    </a:cubicBezTo>
                    <a:cubicBezTo>
                      <a:pt x="1290931" y="1219199"/>
                      <a:pt x="757531" y="1739898"/>
                      <a:pt x="808331" y="1930398"/>
                    </a:cubicBezTo>
                    <a:cubicBezTo>
                      <a:pt x="859131" y="2120898"/>
                      <a:pt x="1311157" y="2294465"/>
                      <a:pt x="1494131" y="2158999"/>
                    </a:cubicBezTo>
                    <a:cubicBezTo>
                      <a:pt x="1677105" y="2023533"/>
                      <a:pt x="1775412" y="1131240"/>
                      <a:pt x="1906175" y="1117599"/>
                    </a:cubicBezTo>
                    <a:cubicBezTo>
                      <a:pt x="2036938" y="1103958"/>
                      <a:pt x="2116902" y="1889007"/>
                      <a:pt x="2278709" y="2077155"/>
                    </a:cubicBezTo>
                    <a:cubicBezTo>
                      <a:pt x="2440516" y="2265303"/>
                      <a:pt x="2745316" y="2295407"/>
                      <a:pt x="2877020" y="2246488"/>
                    </a:cubicBezTo>
                    <a:cubicBezTo>
                      <a:pt x="3008724" y="2197569"/>
                      <a:pt x="3147012" y="2103024"/>
                      <a:pt x="3068931" y="1783643"/>
                    </a:cubicBezTo>
                    <a:cubicBezTo>
                      <a:pt x="2990850" y="1464262"/>
                      <a:pt x="2620198" y="623240"/>
                      <a:pt x="2408531" y="330199"/>
                    </a:cubicBezTo>
                    <a:cubicBezTo>
                      <a:pt x="2196864" y="37158"/>
                      <a:pt x="2014831" y="50800"/>
                      <a:pt x="1798931" y="25400"/>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1" name="Oval 160"/>
              <p:cNvSpPr/>
              <p:nvPr/>
            </p:nvSpPr>
            <p:spPr bwMode="auto">
              <a:xfrm>
                <a:off x="3276600" y="2743200"/>
                <a:ext cx="685800" cy="6858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62" name="Straight Arrow Connector 161"/>
              <p:cNvCxnSpPr>
                <a:stCxn id="168" idx="6"/>
                <a:endCxn id="169" idx="2"/>
              </p:cNvCxnSpPr>
              <p:nvPr/>
            </p:nvCxnSpPr>
            <p:spPr bwMode="auto">
              <a:xfrm>
                <a:off x="857063" y="3091843"/>
                <a:ext cx="1093615" cy="1588"/>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63" name="Straight Arrow Connector 162"/>
              <p:cNvCxnSpPr>
                <a:stCxn id="169" idx="6"/>
                <a:endCxn id="170" idx="2"/>
              </p:cNvCxnSpPr>
              <p:nvPr/>
            </p:nvCxnSpPr>
            <p:spPr bwMode="auto">
              <a:xfrm>
                <a:off x="2343164" y="3091843"/>
                <a:ext cx="1093614" cy="1588"/>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64" name="Straight Arrow Connector 163"/>
              <p:cNvCxnSpPr>
                <a:stCxn id="174" idx="7"/>
                <a:endCxn id="169" idx="3"/>
              </p:cNvCxnSpPr>
              <p:nvPr/>
            </p:nvCxnSpPr>
            <p:spPr bwMode="auto">
              <a:xfrm rot="5400000" flipH="1" flipV="1">
                <a:off x="1216463" y="3563843"/>
                <a:ext cx="1124928" cy="458458"/>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65" name="Straight Arrow Connector 164"/>
              <p:cNvCxnSpPr>
                <a:stCxn id="176" idx="1"/>
                <a:endCxn id="170" idx="5"/>
              </p:cNvCxnSpPr>
              <p:nvPr/>
            </p:nvCxnSpPr>
            <p:spPr bwMode="auto">
              <a:xfrm rot="16200000" flipV="1">
                <a:off x="3445614" y="3556780"/>
                <a:ext cx="1124928" cy="472583"/>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66" name="Straight Arrow Connector 165"/>
              <p:cNvCxnSpPr>
                <a:stCxn id="175" idx="7"/>
                <a:endCxn id="170" idx="3"/>
              </p:cNvCxnSpPr>
              <p:nvPr/>
            </p:nvCxnSpPr>
            <p:spPr bwMode="auto">
              <a:xfrm rot="5400000" flipH="1" flipV="1">
                <a:off x="2702563" y="3563844"/>
                <a:ext cx="1124928" cy="458457"/>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67" name="Straight Arrow Connector 166"/>
              <p:cNvCxnSpPr>
                <a:stCxn id="175" idx="1"/>
                <a:endCxn id="169" idx="5"/>
              </p:cNvCxnSpPr>
              <p:nvPr/>
            </p:nvCxnSpPr>
            <p:spPr bwMode="auto">
              <a:xfrm rot="16200000" flipV="1">
                <a:off x="1959514" y="3556780"/>
                <a:ext cx="1124928" cy="472583"/>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sp>
            <p:nvSpPr>
              <p:cNvPr id="168" name="Oval 4"/>
              <p:cNvSpPr/>
              <p:nvPr/>
            </p:nvSpPr>
            <p:spPr bwMode="auto">
              <a:xfrm>
                <a:off x="464577" y="289560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69" name="Oval 168"/>
              <p:cNvSpPr/>
              <p:nvPr/>
            </p:nvSpPr>
            <p:spPr bwMode="auto">
              <a:xfrm>
                <a:off x="1950678" y="289560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70" name="Oval 169"/>
              <p:cNvSpPr/>
              <p:nvPr/>
            </p:nvSpPr>
            <p:spPr bwMode="auto">
              <a:xfrm>
                <a:off x="3436778" y="289560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71" name="Oval 4"/>
              <p:cNvSpPr/>
              <p:nvPr/>
            </p:nvSpPr>
            <p:spPr bwMode="auto">
              <a:xfrm>
                <a:off x="464577" y="5557976"/>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72" name="Oval 171"/>
              <p:cNvSpPr/>
              <p:nvPr/>
            </p:nvSpPr>
            <p:spPr bwMode="auto">
              <a:xfrm>
                <a:off x="1950677" y="5557976"/>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73" name="Oval 172"/>
              <p:cNvSpPr/>
              <p:nvPr/>
            </p:nvSpPr>
            <p:spPr bwMode="auto">
              <a:xfrm>
                <a:off x="3436778" y="5557976"/>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74" name="Oval 4"/>
              <p:cNvSpPr/>
              <p:nvPr/>
            </p:nvSpPr>
            <p:spPr bwMode="auto">
              <a:xfrm>
                <a:off x="1214690" y="4298058"/>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75" name="Oval 174"/>
              <p:cNvSpPr/>
              <p:nvPr/>
            </p:nvSpPr>
            <p:spPr bwMode="auto">
              <a:xfrm>
                <a:off x="2700791" y="4298058"/>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76" name="Oval 175"/>
              <p:cNvSpPr/>
              <p:nvPr/>
            </p:nvSpPr>
            <p:spPr bwMode="auto">
              <a:xfrm>
                <a:off x="4186891" y="4298058"/>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cxnSp>
            <p:nvCxnSpPr>
              <p:cNvPr id="177" name="Straight Arrow Connector 176"/>
              <p:cNvCxnSpPr>
                <a:stCxn id="171" idx="6"/>
                <a:endCxn id="172" idx="2"/>
              </p:cNvCxnSpPr>
              <p:nvPr/>
            </p:nvCxnSpPr>
            <p:spPr bwMode="auto">
              <a:xfrm>
                <a:off x="857063" y="5754220"/>
                <a:ext cx="1093614" cy="3817"/>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78" name="Straight Arrow Connector 177"/>
              <p:cNvCxnSpPr>
                <a:stCxn id="172" idx="6"/>
                <a:endCxn id="173" idx="2"/>
              </p:cNvCxnSpPr>
              <p:nvPr/>
            </p:nvCxnSpPr>
            <p:spPr bwMode="auto">
              <a:xfrm>
                <a:off x="2343164" y="5754220"/>
                <a:ext cx="1093614" cy="3817"/>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79" name="Straight Arrow Connector 178"/>
              <p:cNvCxnSpPr>
                <a:stCxn id="172" idx="1"/>
                <a:endCxn id="174" idx="5"/>
              </p:cNvCxnSpPr>
              <p:nvPr/>
            </p:nvCxnSpPr>
            <p:spPr bwMode="auto">
              <a:xfrm rot="16200000" flipV="1">
                <a:off x="1287736" y="4895032"/>
                <a:ext cx="982385" cy="45845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80" name="Straight Arrow Connector 179"/>
              <p:cNvCxnSpPr>
                <a:stCxn id="173" idx="7"/>
                <a:endCxn id="176" idx="3"/>
              </p:cNvCxnSpPr>
              <p:nvPr/>
            </p:nvCxnSpPr>
            <p:spPr bwMode="auto">
              <a:xfrm rot="5400000" flipH="1" flipV="1">
                <a:off x="3516885" y="4887972"/>
                <a:ext cx="982385" cy="472581"/>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81" name="Straight Arrow Connector 180"/>
              <p:cNvCxnSpPr>
                <a:stCxn id="173" idx="1"/>
                <a:endCxn id="175" idx="5"/>
              </p:cNvCxnSpPr>
              <p:nvPr/>
            </p:nvCxnSpPr>
            <p:spPr bwMode="auto">
              <a:xfrm rot="16200000" flipV="1">
                <a:off x="2773837" y="4895032"/>
                <a:ext cx="982385" cy="45845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82" name="Straight Arrow Connector 181"/>
              <p:cNvCxnSpPr>
                <a:stCxn id="172" idx="7"/>
                <a:endCxn id="175" idx="3"/>
              </p:cNvCxnSpPr>
              <p:nvPr/>
            </p:nvCxnSpPr>
            <p:spPr bwMode="auto">
              <a:xfrm rot="5400000" flipH="1" flipV="1">
                <a:off x="2030784" y="4887972"/>
                <a:ext cx="982385" cy="472581"/>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grpSp>
            <p:nvGrpSpPr>
              <p:cNvPr id="15" name="Group 182"/>
              <p:cNvGrpSpPr/>
              <p:nvPr/>
            </p:nvGrpSpPr>
            <p:grpSpPr>
              <a:xfrm>
                <a:off x="1988577" y="2971800"/>
                <a:ext cx="2542259" cy="1676400"/>
                <a:chOff x="2133600" y="2884114"/>
                <a:chExt cx="2542259" cy="1676400"/>
              </a:xfrm>
            </p:grpSpPr>
            <p:sp>
              <p:nvSpPr>
                <p:cNvPr id="185" name="Cube 184"/>
                <p:cNvSpPr/>
                <p:nvPr/>
              </p:nvSpPr>
              <p:spPr bwMode="auto">
                <a:xfrm>
                  <a:off x="3657600" y="28841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86" name="Cube 185"/>
                <p:cNvSpPr/>
                <p:nvPr/>
              </p:nvSpPr>
              <p:spPr bwMode="auto">
                <a:xfrm>
                  <a:off x="2845001" y="42557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88" name="Cube 187"/>
                <p:cNvSpPr/>
                <p:nvPr/>
              </p:nvSpPr>
              <p:spPr bwMode="auto">
                <a:xfrm>
                  <a:off x="2133600" y="28841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92" name="Cube 191"/>
                <p:cNvSpPr/>
                <p:nvPr/>
              </p:nvSpPr>
              <p:spPr bwMode="auto">
                <a:xfrm>
                  <a:off x="4343400" y="42557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grpSp>
          <p:grpSp>
            <p:nvGrpSpPr>
              <p:cNvPr id="16" name="Group 192"/>
              <p:cNvGrpSpPr/>
              <p:nvPr/>
            </p:nvGrpSpPr>
            <p:grpSpPr>
              <a:xfrm>
                <a:off x="2730803" y="2935878"/>
                <a:ext cx="1513567" cy="1071452"/>
                <a:chOff x="2875826" y="2848192"/>
                <a:chExt cx="1513567" cy="1071452"/>
              </a:xfrm>
            </p:grpSpPr>
            <p:sp>
              <p:nvSpPr>
                <p:cNvPr id="195" name="Cube 194"/>
                <p:cNvSpPr/>
                <p:nvPr/>
              </p:nvSpPr>
              <p:spPr bwMode="auto">
                <a:xfrm>
                  <a:off x="2875826" y="2848192"/>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98" name="Cube 197"/>
                <p:cNvSpPr/>
                <p:nvPr/>
              </p:nvSpPr>
              <p:spPr bwMode="auto">
                <a:xfrm>
                  <a:off x="3282701" y="3614844"/>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99" name="Cube 198"/>
                <p:cNvSpPr/>
                <p:nvPr/>
              </p:nvSpPr>
              <p:spPr bwMode="auto">
                <a:xfrm>
                  <a:off x="4056934" y="3614844"/>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grpSp>
        </p:grpSp>
        <p:sp>
          <p:nvSpPr>
            <p:cNvPr id="254" name="TextBox 253"/>
            <p:cNvSpPr txBox="1"/>
            <p:nvPr/>
          </p:nvSpPr>
          <p:spPr>
            <a:xfrm>
              <a:off x="5029200" y="1219200"/>
              <a:ext cx="3048000" cy="954107"/>
            </a:xfrm>
            <a:prstGeom prst="rect">
              <a:avLst/>
            </a:prstGeom>
            <a:noFill/>
          </p:spPr>
          <p:txBody>
            <a:bodyPr wrap="square" rtlCol="0">
              <a:spAutoFit/>
            </a:bodyPr>
            <a:lstStyle/>
            <a:p>
              <a:pPr algn="ctr"/>
              <a:r>
                <a:rPr lang="en-US" sz="2800" dirty="0" smtClean="0"/>
                <a:t>Update Functions</a:t>
              </a:r>
            </a:p>
            <a:p>
              <a:pPr algn="ctr"/>
              <a:r>
                <a:rPr lang="en-US" sz="2800" i="1" dirty="0" smtClean="0"/>
                <a:t>User Computation</a:t>
              </a:r>
              <a:endParaRPr lang="en-US" sz="2800" i="1" dirty="0"/>
            </a:p>
          </p:txBody>
        </p:sp>
      </p:grpSp>
      <p:sp>
        <p:nvSpPr>
          <p:cNvPr id="11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57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2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124"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3548626914"/>
      </p:ext>
    </p:extLst>
  </p:cSld>
  <p:clrMapOvr>
    <a:masterClrMapping/>
  </p:clrMapOvr>
  <mc:AlternateContent xmlns:mc="http://schemas.openxmlformats.org/markup-compatibility/2006" xmlns:p14="http://schemas.microsoft.com/office/powerpoint/2010/main">
    <mc:Choice Requires="p14">
      <p:transition spd="slow" p14:dur="2000" advTm="9141"/>
    </mc:Choice>
    <mc:Fallback xmlns="">
      <p:transition spd="slow" advTm="9141"/>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a:stCxn id="102" idx="6"/>
            <a:endCxn id="103" idx="2"/>
          </p:cNvCxnSpPr>
          <p:nvPr/>
        </p:nvCxnSpPr>
        <p:spPr bwMode="auto">
          <a:xfrm>
            <a:off x="925886" y="2470757"/>
            <a:ext cx="1093615" cy="158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a:stCxn id="103" idx="6"/>
            <a:endCxn id="104" idx="2"/>
          </p:cNvCxnSpPr>
          <p:nvPr/>
        </p:nvCxnSpPr>
        <p:spPr bwMode="auto">
          <a:xfrm>
            <a:off x="2411987" y="2470757"/>
            <a:ext cx="1093614" cy="158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a:stCxn id="31" idx="7"/>
            <a:endCxn id="103" idx="3"/>
          </p:cNvCxnSpPr>
          <p:nvPr/>
        </p:nvCxnSpPr>
        <p:spPr bwMode="auto">
          <a:xfrm rot="5400000" flipH="1" flipV="1">
            <a:off x="1285286" y="2942757"/>
            <a:ext cx="1124928" cy="45845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a:stCxn id="33" idx="1"/>
            <a:endCxn id="104" idx="5"/>
          </p:cNvCxnSpPr>
          <p:nvPr/>
        </p:nvCxnSpPr>
        <p:spPr bwMode="auto">
          <a:xfrm rot="16200000" flipV="1">
            <a:off x="3514437" y="2935694"/>
            <a:ext cx="1124928" cy="472583"/>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stCxn id="32" idx="7"/>
            <a:endCxn id="104" idx="3"/>
          </p:cNvCxnSpPr>
          <p:nvPr/>
        </p:nvCxnSpPr>
        <p:spPr bwMode="auto">
          <a:xfrm rot="5400000" flipH="1" flipV="1">
            <a:off x="2771386" y="2942758"/>
            <a:ext cx="1124928" cy="458457"/>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a:stCxn id="32" idx="1"/>
            <a:endCxn id="103" idx="5"/>
          </p:cNvCxnSpPr>
          <p:nvPr/>
        </p:nvCxnSpPr>
        <p:spPr bwMode="auto">
          <a:xfrm rot="16200000" flipV="1">
            <a:off x="2028337" y="2935694"/>
            <a:ext cx="1124928" cy="472583"/>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sp>
        <p:nvSpPr>
          <p:cNvPr id="102" name="Oval 4"/>
          <p:cNvSpPr/>
          <p:nvPr/>
        </p:nvSpPr>
        <p:spPr bwMode="auto">
          <a:xfrm>
            <a:off x="533400" y="2274514"/>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03" name="Oval 102"/>
          <p:cNvSpPr/>
          <p:nvPr/>
        </p:nvSpPr>
        <p:spPr bwMode="auto">
          <a:xfrm>
            <a:off x="2019501" y="2274514"/>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04" name="Oval 103"/>
          <p:cNvSpPr/>
          <p:nvPr/>
        </p:nvSpPr>
        <p:spPr bwMode="auto">
          <a:xfrm>
            <a:off x="3505601" y="2274514"/>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08" name="Oval 4"/>
          <p:cNvSpPr/>
          <p:nvPr/>
        </p:nvSpPr>
        <p:spPr bwMode="auto">
          <a:xfrm>
            <a:off x="533400" y="5093914"/>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09" name="Oval 108"/>
          <p:cNvSpPr/>
          <p:nvPr/>
        </p:nvSpPr>
        <p:spPr bwMode="auto">
          <a:xfrm>
            <a:off x="2019501" y="5093914"/>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19" name="Oval 118"/>
          <p:cNvSpPr/>
          <p:nvPr/>
        </p:nvSpPr>
        <p:spPr bwMode="auto">
          <a:xfrm>
            <a:off x="3505601" y="5093914"/>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2" name="Title 1"/>
          <p:cNvSpPr>
            <a:spLocks noGrp="1"/>
          </p:cNvSpPr>
          <p:nvPr>
            <p:ph type="title"/>
          </p:nvPr>
        </p:nvSpPr>
        <p:spPr>
          <a:xfrm>
            <a:off x="457200" y="0"/>
            <a:ext cx="8229600" cy="1143000"/>
          </a:xfrm>
        </p:spPr>
        <p:txBody>
          <a:bodyPr/>
          <a:lstStyle/>
          <a:p>
            <a:r>
              <a:rPr lang="en-US" b="1" dirty="0" smtClean="0">
                <a:latin typeface="+mn-lt"/>
              </a:rPr>
              <a:t>Data Graph</a:t>
            </a:r>
            <a:endParaRPr lang="en-US" b="1" dirty="0">
              <a:latin typeface="+mn-lt"/>
            </a:endParaRPr>
          </a:p>
        </p:txBody>
      </p:sp>
      <p:sp>
        <p:nvSpPr>
          <p:cNvPr id="31" name="Oval 4"/>
          <p:cNvSpPr/>
          <p:nvPr/>
        </p:nvSpPr>
        <p:spPr bwMode="auto">
          <a:xfrm>
            <a:off x="1283513" y="3676972"/>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32" name="Oval 31"/>
          <p:cNvSpPr/>
          <p:nvPr/>
        </p:nvSpPr>
        <p:spPr bwMode="auto">
          <a:xfrm>
            <a:off x="2769614" y="3676972"/>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33" name="Oval 32"/>
          <p:cNvSpPr/>
          <p:nvPr/>
        </p:nvSpPr>
        <p:spPr bwMode="auto">
          <a:xfrm>
            <a:off x="4255714" y="3676972"/>
            <a:ext cx="392486" cy="3924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cxnSp>
        <p:nvCxnSpPr>
          <p:cNvPr id="16" name="Straight Arrow Connector 15"/>
          <p:cNvCxnSpPr>
            <a:stCxn id="108" idx="6"/>
            <a:endCxn id="109" idx="2"/>
          </p:cNvCxnSpPr>
          <p:nvPr/>
        </p:nvCxnSpPr>
        <p:spPr bwMode="auto">
          <a:xfrm>
            <a:off x="925886" y="5290157"/>
            <a:ext cx="1093615" cy="158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a:stCxn id="109" idx="6"/>
            <a:endCxn id="119" idx="2"/>
          </p:cNvCxnSpPr>
          <p:nvPr/>
        </p:nvCxnSpPr>
        <p:spPr bwMode="auto">
          <a:xfrm>
            <a:off x="2411987" y="5290157"/>
            <a:ext cx="1093614" cy="158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a:stCxn id="109" idx="1"/>
            <a:endCxn id="31" idx="5"/>
          </p:cNvCxnSpPr>
          <p:nvPr/>
        </p:nvCxnSpPr>
        <p:spPr bwMode="auto">
          <a:xfrm rot="16200000" flipV="1">
            <a:off x="1278044" y="4352457"/>
            <a:ext cx="1139412" cy="45845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a:stCxn id="119" idx="7"/>
            <a:endCxn id="33" idx="3"/>
          </p:cNvCxnSpPr>
          <p:nvPr/>
        </p:nvCxnSpPr>
        <p:spPr bwMode="auto">
          <a:xfrm rot="5400000" flipH="1" flipV="1">
            <a:off x="3507194" y="4345395"/>
            <a:ext cx="1139412" cy="472583"/>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a:stCxn id="119" idx="1"/>
            <a:endCxn id="32" idx="5"/>
          </p:cNvCxnSpPr>
          <p:nvPr/>
        </p:nvCxnSpPr>
        <p:spPr bwMode="auto">
          <a:xfrm rot="16200000" flipV="1">
            <a:off x="2764145" y="4352457"/>
            <a:ext cx="1139412" cy="458457"/>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a:stCxn id="109" idx="7"/>
            <a:endCxn id="32" idx="3"/>
          </p:cNvCxnSpPr>
          <p:nvPr/>
        </p:nvCxnSpPr>
        <p:spPr bwMode="auto">
          <a:xfrm rot="5400000" flipH="1" flipV="1">
            <a:off x="2021094" y="4345395"/>
            <a:ext cx="1139412" cy="472583"/>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sp>
        <p:nvSpPr>
          <p:cNvPr id="34" name="TextBox 33"/>
          <p:cNvSpPr txBox="1"/>
          <p:nvPr/>
        </p:nvSpPr>
        <p:spPr>
          <a:xfrm>
            <a:off x="550440" y="1066800"/>
            <a:ext cx="8669760" cy="523220"/>
          </a:xfrm>
          <a:prstGeom prst="rect">
            <a:avLst/>
          </a:prstGeom>
          <a:noFill/>
        </p:spPr>
        <p:txBody>
          <a:bodyPr wrap="square" rtlCol="0">
            <a:spAutoFit/>
          </a:bodyPr>
          <a:lstStyle/>
          <a:p>
            <a:r>
              <a:rPr lang="en-US" sz="2800" dirty="0" smtClean="0"/>
              <a:t>Data associated with vertices and edges</a:t>
            </a:r>
            <a:endParaRPr lang="en-US" sz="2800" dirty="0"/>
          </a:p>
        </p:txBody>
      </p:sp>
      <p:sp>
        <p:nvSpPr>
          <p:cNvPr id="62" name="Cube 61"/>
          <p:cNvSpPr/>
          <p:nvPr/>
        </p:nvSpPr>
        <p:spPr bwMode="auto">
          <a:xfrm>
            <a:off x="581941" y="23507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63" name="Cube 62"/>
          <p:cNvSpPr/>
          <p:nvPr/>
        </p:nvSpPr>
        <p:spPr bwMode="auto">
          <a:xfrm>
            <a:off x="3581400" y="23507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64" name="Cube 63"/>
          <p:cNvSpPr/>
          <p:nvPr/>
        </p:nvSpPr>
        <p:spPr bwMode="auto">
          <a:xfrm>
            <a:off x="2768801" y="37223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65" name="Cube 64"/>
          <p:cNvSpPr/>
          <p:nvPr/>
        </p:nvSpPr>
        <p:spPr bwMode="auto">
          <a:xfrm>
            <a:off x="1295400" y="37223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94" name="Cube 93"/>
          <p:cNvSpPr/>
          <p:nvPr/>
        </p:nvSpPr>
        <p:spPr bwMode="auto">
          <a:xfrm>
            <a:off x="2057400" y="23507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97" name="Cube 96"/>
          <p:cNvSpPr/>
          <p:nvPr/>
        </p:nvSpPr>
        <p:spPr bwMode="auto">
          <a:xfrm>
            <a:off x="3553741" y="5160806"/>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98" name="Cube 97"/>
          <p:cNvSpPr/>
          <p:nvPr/>
        </p:nvSpPr>
        <p:spPr bwMode="auto">
          <a:xfrm>
            <a:off x="2064717" y="5122706"/>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99" name="Cube 98"/>
          <p:cNvSpPr/>
          <p:nvPr/>
        </p:nvSpPr>
        <p:spPr bwMode="auto">
          <a:xfrm>
            <a:off x="526023" y="51701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00" name="Cube 99"/>
          <p:cNvSpPr/>
          <p:nvPr/>
        </p:nvSpPr>
        <p:spPr bwMode="auto">
          <a:xfrm>
            <a:off x="4267200" y="3722314"/>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61" name="Cube 60"/>
          <p:cNvSpPr/>
          <p:nvPr/>
        </p:nvSpPr>
        <p:spPr bwMode="auto">
          <a:xfrm>
            <a:off x="1283513" y="2331058"/>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72" name="Cube 71"/>
          <p:cNvSpPr/>
          <p:nvPr/>
        </p:nvSpPr>
        <p:spPr bwMode="auto">
          <a:xfrm>
            <a:off x="2799626" y="2314792"/>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74" name="Cube 73"/>
          <p:cNvSpPr/>
          <p:nvPr/>
        </p:nvSpPr>
        <p:spPr bwMode="auto">
          <a:xfrm>
            <a:off x="1674486" y="3081444"/>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75" name="Cube 74"/>
          <p:cNvSpPr/>
          <p:nvPr/>
        </p:nvSpPr>
        <p:spPr bwMode="auto">
          <a:xfrm>
            <a:off x="2471782" y="3081444"/>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76" name="Cube 75"/>
          <p:cNvSpPr/>
          <p:nvPr/>
        </p:nvSpPr>
        <p:spPr bwMode="auto">
          <a:xfrm>
            <a:off x="3206501" y="3081444"/>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77" name="Cube 76"/>
          <p:cNvSpPr/>
          <p:nvPr/>
        </p:nvSpPr>
        <p:spPr bwMode="auto">
          <a:xfrm>
            <a:off x="3980734" y="3081444"/>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78" name="Cube 77"/>
          <p:cNvSpPr/>
          <p:nvPr/>
        </p:nvSpPr>
        <p:spPr bwMode="auto">
          <a:xfrm>
            <a:off x="1661786" y="4410181"/>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79" name="Cube 78"/>
          <p:cNvSpPr/>
          <p:nvPr/>
        </p:nvSpPr>
        <p:spPr bwMode="auto">
          <a:xfrm>
            <a:off x="2459082" y="4410181"/>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80" name="Cube 79"/>
          <p:cNvSpPr/>
          <p:nvPr/>
        </p:nvSpPr>
        <p:spPr bwMode="auto">
          <a:xfrm>
            <a:off x="3193801" y="4410181"/>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81" name="Cube 80"/>
          <p:cNvSpPr/>
          <p:nvPr/>
        </p:nvSpPr>
        <p:spPr bwMode="auto">
          <a:xfrm>
            <a:off x="3968034" y="4410181"/>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86" name="Cube 85"/>
          <p:cNvSpPr/>
          <p:nvPr/>
        </p:nvSpPr>
        <p:spPr bwMode="auto">
          <a:xfrm>
            <a:off x="1283513" y="5157046"/>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87" name="Cube 86"/>
          <p:cNvSpPr/>
          <p:nvPr/>
        </p:nvSpPr>
        <p:spPr bwMode="auto">
          <a:xfrm>
            <a:off x="2799626" y="5140780"/>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83" name="Cube 82"/>
          <p:cNvSpPr/>
          <p:nvPr/>
        </p:nvSpPr>
        <p:spPr bwMode="auto">
          <a:xfrm>
            <a:off x="6781800" y="3372922"/>
            <a:ext cx="332459" cy="30480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84" name="TextBox 83"/>
          <p:cNvSpPr txBox="1"/>
          <p:nvPr/>
        </p:nvSpPr>
        <p:spPr>
          <a:xfrm>
            <a:off x="5257800" y="3372922"/>
            <a:ext cx="3657600" cy="1015663"/>
          </a:xfrm>
          <a:prstGeom prst="rect">
            <a:avLst/>
          </a:prstGeom>
          <a:noFill/>
        </p:spPr>
        <p:txBody>
          <a:bodyPr wrap="square" rtlCol="0">
            <a:spAutoFit/>
          </a:bodyPr>
          <a:lstStyle/>
          <a:p>
            <a:r>
              <a:rPr lang="en-US" sz="2000" dirty="0" smtClean="0"/>
              <a:t>Vertex Data:</a:t>
            </a:r>
          </a:p>
          <a:p>
            <a:pPr>
              <a:buFont typeface="Arial" pitchFamily="34" charset="0"/>
              <a:buChar char="•"/>
            </a:pPr>
            <a:r>
              <a:rPr lang="en-US" sz="2000" dirty="0"/>
              <a:t> </a:t>
            </a:r>
            <a:r>
              <a:rPr lang="en-US" sz="2000" dirty="0" smtClean="0"/>
              <a:t>User profile text</a:t>
            </a:r>
          </a:p>
          <a:p>
            <a:pPr>
              <a:buFont typeface="Arial" pitchFamily="34" charset="0"/>
              <a:buChar char="•"/>
            </a:pPr>
            <a:r>
              <a:rPr lang="en-US" sz="2000" dirty="0" smtClean="0"/>
              <a:t> Current interests estimates</a:t>
            </a:r>
            <a:endParaRPr lang="en-US" sz="2000" dirty="0"/>
          </a:p>
        </p:txBody>
      </p:sp>
      <p:sp>
        <p:nvSpPr>
          <p:cNvPr id="85" name="TextBox 84"/>
          <p:cNvSpPr txBox="1"/>
          <p:nvPr/>
        </p:nvSpPr>
        <p:spPr>
          <a:xfrm>
            <a:off x="5257800" y="4702314"/>
            <a:ext cx="3581400" cy="707886"/>
          </a:xfrm>
          <a:prstGeom prst="rect">
            <a:avLst/>
          </a:prstGeom>
          <a:noFill/>
        </p:spPr>
        <p:txBody>
          <a:bodyPr wrap="square" rtlCol="0">
            <a:spAutoFit/>
          </a:bodyPr>
          <a:lstStyle/>
          <a:p>
            <a:r>
              <a:rPr lang="en-US" sz="2000" dirty="0" smtClean="0"/>
              <a:t>Edge Data:</a:t>
            </a:r>
          </a:p>
          <a:p>
            <a:pPr>
              <a:buFont typeface="Arial" pitchFamily="34" charset="0"/>
              <a:buChar char="•"/>
            </a:pPr>
            <a:r>
              <a:rPr lang="en-US" sz="2000" dirty="0" smtClean="0"/>
              <a:t> Similarity weights </a:t>
            </a:r>
            <a:endParaRPr lang="en-US" sz="2000" dirty="0"/>
          </a:p>
        </p:txBody>
      </p:sp>
      <p:sp>
        <p:nvSpPr>
          <p:cNvPr id="89" name="Cube 88"/>
          <p:cNvSpPr/>
          <p:nvPr/>
        </p:nvSpPr>
        <p:spPr bwMode="auto">
          <a:xfrm>
            <a:off x="6705600" y="4696361"/>
            <a:ext cx="332459" cy="30480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47" name="TextBox 146"/>
          <p:cNvSpPr txBox="1"/>
          <p:nvPr/>
        </p:nvSpPr>
        <p:spPr>
          <a:xfrm>
            <a:off x="5257800" y="2382322"/>
            <a:ext cx="3581400" cy="707886"/>
          </a:xfrm>
          <a:prstGeom prst="rect">
            <a:avLst/>
          </a:prstGeom>
          <a:noFill/>
        </p:spPr>
        <p:txBody>
          <a:bodyPr wrap="square" rtlCol="0">
            <a:spAutoFit/>
          </a:bodyPr>
          <a:lstStyle/>
          <a:p>
            <a:r>
              <a:rPr lang="en-US" sz="2000" dirty="0" smtClean="0"/>
              <a:t>Graph:</a:t>
            </a:r>
          </a:p>
          <a:p>
            <a:pPr>
              <a:buFont typeface="Arial" pitchFamily="34" charset="0"/>
              <a:buChar char="•"/>
            </a:pPr>
            <a:r>
              <a:rPr lang="en-US" sz="2000" dirty="0" smtClean="0"/>
              <a:t> Social Network</a:t>
            </a:r>
            <a:endParaRPr lang="en-US" sz="2000" dirty="0"/>
          </a:p>
        </p:txBody>
      </p:sp>
      <p:cxnSp>
        <p:nvCxnSpPr>
          <p:cNvPr id="149" name="Straight Arrow Connector 148"/>
          <p:cNvCxnSpPr>
            <a:stCxn id="53" idx="6"/>
            <a:endCxn id="55" idx="2"/>
          </p:cNvCxnSpPr>
          <p:nvPr/>
        </p:nvCxnSpPr>
        <p:spPr bwMode="auto">
          <a:xfrm>
            <a:off x="6477000" y="2534722"/>
            <a:ext cx="457200" cy="1588"/>
          </a:xfrm>
          <a:prstGeom prst="straightConnector1">
            <a:avLst/>
          </a:prstGeom>
          <a:ln>
            <a:headEnd type="none"/>
            <a:tailEnd type="none"/>
          </a:ln>
        </p:spPr>
        <p:style>
          <a:lnRef idx="2">
            <a:schemeClr val="accent2"/>
          </a:lnRef>
          <a:fillRef idx="0">
            <a:schemeClr val="accent2"/>
          </a:fillRef>
          <a:effectRef idx="1">
            <a:schemeClr val="accent2"/>
          </a:effectRef>
          <a:fontRef idx="minor">
            <a:schemeClr val="tx1"/>
          </a:fontRef>
        </p:style>
      </p:cxnSp>
      <p:sp>
        <p:nvSpPr>
          <p:cNvPr id="53" name="Oval 52"/>
          <p:cNvSpPr/>
          <p:nvPr/>
        </p:nvSpPr>
        <p:spPr bwMode="auto">
          <a:xfrm>
            <a:off x="6172200" y="2382322"/>
            <a:ext cx="304800" cy="3048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55" name="Oval 54"/>
          <p:cNvSpPr/>
          <p:nvPr/>
        </p:nvSpPr>
        <p:spPr bwMode="auto">
          <a:xfrm>
            <a:off x="6934200" y="2382322"/>
            <a:ext cx="304800" cy="3048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5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58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56"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57"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Tree>
    <p:custDataLst>
      <p:tags r:id="rId1"/>
    </p:custDataLst>
    <p:extLst>
      <p:ext uri="{BB962C8B-B14F-4D97-AF65-F5344CB8AC3E}">
        <p14:creationId xmlns:p14="http://schemas.microsoft.com/office/powerpoint/2010/main" val="1588143000"/>
      </p:ext>
    </p:extLst>
  </p:cSld>
  <p:clrMapOvr>
    <a:masterClrMapping/>
  </p:clrMapOvr>
  <mc:AlternateContent xmlns:mc="http://schemas.openxmlformats.org/markup-compatibility/2006" xmlns:p14="http://schemas.microsoft.com/office/powerpoint/2010/main">
    <mc:Choice Requires="p14">
      <p:transition spd="slow" p14:dur="2000" advTm="14134"/>
    </mc:Choice>
    <mc:Fallback xmlns="">
      <p:transition spd="slow" advTm="141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94" grpId="0" animBg="1"/>
      <p:bldP spid="97" grpId="0" animBg="1"/>
      <p:bldP spid="98" grpId="0" animBg="1"/>
      <p:bldP spid="99" grpId="0" animBg="1"/>
      <p:bldP spid="100" grpId="0" animBg="1"/>
      <p:bldP spid="61" grpId="0" animBg="1"/>
      <p:bldP spid="72" grpId="0" animBg="1"/>
      <p:bldP spid="74" grpId="0" animBg="1"/>
      <p:bldP spid="75" grpId="0" animBg="1"/>
      <p:bldP spid="76" grpId="0" animBg="1"/>
      <p:bldP spid="77" grpId="0" animBg="1"/>
      <p:bldP spid="78" grpId="0" animBg="1"/>
      <p:bldP spid="79" grpId="0" animBg="1"/>
      <p:bldP spid="80" grpId="0" animBg="1"/>
      <p:bldP spid="81" grpId="0" animBg="1"/>
      <p:bldP spid="86" grpId="0" animBg="1"/>
      <p:bldP spid="87" grpId="0" animBg="1"/>
      <p:bldP spid="83" grpId="0" animBg="1"/>
      <p:bldP spid="84" grpId="0"/>
      <p:bldP spid="85" grpId="0"/>
      <p:bldP spid="8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4419600" y="4572000"/>
            <a:ext cx="44196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3" name="Group 7"/>
          <p:cNvGrpSpPr/>
          <p:nvPr/>
        </p:nvGrpSpPr>
        <p:grpSpPr>
          <a:xfrm>
            <a:off x="4191000" y="2438400"/>
            <a:ext cx="4683021" cy="3323987"/>
            <a:chOff x="4232379" y="2590800"/>
            <a:chExt cx="4683021" cy="3323987"/>
          </a:xfrm>
        </p:grpSpPr>
        <p:sp>
          <p:nvSpPr>
            <p:cNvPr id="49" name="TextBox 48"/>
            <p:cNvSpPr txBox="1"/>
            <p:nvPr/>
          </p:nvSpPr>
          <p:spPr>
            <a:xfrm>
              <a:off x="4232379" y="2590800"/>
              <a:ext cx="4683021" cy="3323987"/>
            </a:xfrm>
            <a:prstGeom prst="rect">
              <a:avLst/>
            </a:prstGeom>
            <a:noFill/>
          </p:spPr>
          <p:txBody>
            <a:bodyPr wrap="square" rtlCol="0">
              <a:spAutoFit/>
            </a:bodyPr>
            <a:lstStyle/>
            <a:p>
              <a:r>
                <a:rPr lang="en-US" dirty="0" err="1">
                  <a:latin typeface="Consolas"/>
                  <a:cs typeface="Consolas"/>
                </a:rPr>
                <a:t>l</a:t>
              </a:r>
              <a:r>
                <a:rPr lang="en-US" dirty="0" err="1" smtClean="0">
                  <a:latin typeface="Consolas"/>
                  <a:cs typeface="Consolas"/>
                </a:rPr>
                <a:t>abel_prop</a:t>
              </a:r>
              <a:r>
                <a:rPr lang="en-US" dirty="0" smtClean="0">
                  <a:latin typeface="Consolas"/>
                  <a:cs typeface="Consolas"/>
                </a:rPr>
                <a:t>(</a:t>
              </a:r>
              <a:r>
                <a:rPr lang="en-US" dirty="0" err="1" smtClean="0">
                  <a:latin typeface="Consolas"/>
                  <a:cs typeface="Consolas"/>
                </a:rPr>
                <a:t>i</a:t>
              </a:r>
              <a:r>
                <a:rPr lang="en-US" dirty="0" smtClean="0">
                  <a:latin typeface="Consolas"/>
                  <a:cs typeface="Consolas"/>
                </a:rPr>
                <a:t>, scope){</a:t>
              </a:r>
            </a:p>
            <a:p>
              <a:r>
                <a:rPr lang="en-US" dirty="0" smtClean="0">
                  <a:solidFill>
                    <a:srgbClr val="008000"/>
                  </a:solidFill>
                  <a:latin typeface="Consolas"/>
                  <a:cs typeface="Consolas"/>
                </a:rPr>
                <a:t>// Get Neighborhood data</a:t>
              </a:r>
            </a:p>
            <a:p>
              <a:r>
                <a:rPr lang="en-US" dirty="0" smtClean="0">
                  <a:latin typeface="Consolas"/>
                  <a:cs typeface="Consolas"/>
                </a:rPr>
                <a:t>  (</a:t>
              </a:r>
              <a:r>
                <a:rPr lang="en-US" i="1" dirty="0">
                  <a:latin typeface="Consolas"/>
                  <a:cs typeface="Consolas"/>
                </a:rPr>
                <a:t>L</a:t>
              </a:r>
              <a:r>
                <a:rPr lang="en-US" i="1" dirty="0" smtClean="0">
                  <a:latin typeface="Consolas"/>
                  <a:cs typeface="Consolas"/>
                </a:rPr>
                <a:t>ikes[</a:t>
              </a:r>
              <a:r>
                <a:rPr lang="en-US" i="1" dirty="0" err="1" smtClean="0">
                  <a:latin typeface="Consolas"/>
                  <a:cs typeface="Consolas"/>
                </a:rPr>
                <a:t>i</a:t>
              </a:r>
              <a:r>
                <a:rPr lang="en-US" i="1" dirty="0" smtClean="0">
                  <a:latin typeface="Consolas"/>
                  <a:cs typeface="Consolas"/>
                </a:rPr>
                <a:t>]</a:t>
              </a:r>
              <a:r>
                <a:rPr lang="en-US" dirty="0" smtClean="0">
                  <a:latin typeface="Consolas"/>
                  <a:cs typeface="Consolas"/>
                </a:rPr>
                <a:t>, </a:t>
              </a:r>
              <a:r>
                <a:rPr lang="en-US" i="1" dirty="0" err="1" smtClean="0">
                  <a:latin typeface="Consolas"/>
                  <a:cs typeface="Consolas"/>
                </a:rPr>
                <a:t>W</a:t>
              </a:r>
              <a:r>
                <a:rPr lang="en-US" i="1" baseline="-25000" dirty="0" err="1" smtClean="0">
                  <a:latin typeface="Consolas"/>
                  <a:cs typeface="Consolas"/>
                </a:rPr>
                <a:t>ij</a:t>
              </a:r>
              <a:r>
                <a:rPr lang="en-US" dirty="0" smtClean="0">
                  <a:latin typeface="Consolas"/>
                  <a:cs typeface="Consolas"/>
                </a:rPr>
                <a:t>, </a:t>
              </a:r>
              <a:r>
                <a:rPr lang="en-US" i="1" dirty="0">
                  <a:latin typeface="Consolas"/>
                  <a:cs typeface="Consolas"/>
                </a:rPr>
                <a:t>L</a:t>
              </a:r>
              <a:r>
                <a:rPr lang="en-US" i="1" dirty="0" smtClean="0">
                  <a:latin typeface="Consolas"/>
                  <a:cs typeface="Consolas"/>
                </a:rPr>
                <a:t>ikes[j]</a:t>
              </a:r>
              <a:r>
                <a:rPr lang="en-US" dirty="0" smtClean="0">
                  <a:latin typeface="Consolas"/>
                  <a:cs typeface="Consolas"/>
                </a:rPr>
                <a:t>) </a:t>
              </a:r>
              <a:r>
                <a:rPr lang="en-US" dirty="0" smtClean="0">
                  <a:latin typeface="Consolas"/>
                  <a:cs typeface="Consolas"/>
                  <a:sym typeface="Wingdings"/>
                </a:rPr>
                <a:t>scope;</a:t>
              </a:r>
            </a:p>
            <a:p>
              <a:endParaRPr lang="en-US" baseline="-25000" dirty="0" smtClean="0">
                <a:latin typeface="Consolas"/>
                <a:cs typeface="Consolas"/>
              </a:endParaRPr>
            </a:p>
            <a:p>
              <a:r>
                <a:rPr lang="en-US" dirty="0" smtClean="0">
                  <a:solidFill>
                    <a:srgbClr val="008000"/>
                  </a:solidFill>
                  <a:latin typeface="Consolas"/>
                  <a:cs typeface="Consolas"/>
                </a:rPr>
                <a:t>// Update the vertex data</a:t>
              </a:r>
              <a:endParaRPr lang="en-US" baseline="-25000" dirty="0">
                <a:solidFill>
                  <a:srgbClr val="008000"/>
                </a:solidFill>
                <a:latin typeface="Consolas"/>
                <a:cs typeface="Consolas"/>
              </a:endParaRPr>
            </a:p>
            <a:p>
              <a:endParaRPr lang="en-US" dirty="0" smtClean="0">
                <a:latin typeface="Consolas"/>
                <a:cs typeface="Consolas"/>
              </a:endParaRPr>
            </a:p>
            <a:p>
              <a:endParaRPr lang="en-US" dirty="0" smtClean="0">
                <a:latin typeface="Consolas"/>
                <a:cs typeface="Consolas"/>
              </a:endParaRPr>
            </a:p>
            <a:p>
              <a:endParaRPr lang="en-US" dirty="0" smtClean="0">
                <a:latin typeface="Consolas"/>
                <a:cs typeface="Consolas"/>
              </a:endParaRPr>
            </a:p>
            <a:p>
              <a:r>
                <a:rPr lang="en-US" dirty="0" smtClean="0">
                  <a:solidFill>
                    <a:srgbClr val="008000"/>
                  </a:solidFill>
                  <a:latin typeface="Consolas"/>
                  <a:cs typeface="Consolas"/>
                </a:rPr>
                <a:t>// Reschedule Neighbors if needed</a:t>
              </a:r>
            </a:p>
            <a:p>
              <a:r>
                <a:rPr lang="en-US" dirty="0" smtClean="0">
                  <a:latin typeface="Consolas"/>
                  <a:cs typeface="Consolas"/>
                </a:rPr>
                <a:t> if Likes[</a:t>
              </a:r>
              <a:r>
                <a:rPr lang="en-US" dirty="0" err="1" smtClean="0">
                  <a:latin typeface="Consolas"/>
                  <a:cs typeface="Consolas"/>
                </a:rPr>
                <a:t>i</a:t>
              </a:r>
              <a:r>
                <a:rPr lang="en-US" dirty="0" smtClean="0">
                  <a:latin typeface="Consolas"/>
                  <a:cs typeface="Consolas"/>
                </a:rPr>
                <a:t>] changes then </a:t>
              </a:r>
            </a:p>
            <a:p>
              <a:r>
                <a:rPr lang="en-US" dirty="0" err="1" smtClean="0">
                  <a:latin typeface="Consolas"/>
                  <a:cs typeface="Consolas"/>
                </a:rPr>
                <a:t>reschedule_neighbors_of</a:t>
              </a:r>
              <a:r>
                <a:rPr lang="en-US" dirty="0" smtClean="0">
                  <a:latin typeface="Consolas"/>
                  <a:cs typeface="Consolas"/>
                </a:rPr>
                <a:t>(</a:t>
              </a:r>
              <a:r>
                <a:rPr lang="en-US" dirty="0" err="1" smtClean="0">
                  <a:latin typeface="Consolas"/>
                  <a:cs typeface="Consolas"/>
                </a:rPr>
                <a:t>i</a:t>
              </a:r>
              <a:r>
                <a:rPr lang="en-US" dirty="0" smtClean="0">
                  <a:latin typeface="Consolas"/>
                  <a:cs typeface="Consolas"/>
                </a:rPr>
                <a:t>); </a:t>
              </a:r>
            </a:p>
            <a:p>
              <a:r>
                <a:rPr lang="en-US" dirty="0" smtClean="0">
                  <a:latin typeface="Consolas"/>
                  <a:cs typeface="Consolas"/>
                </a:rPr>
                <a:t>}</a:t>
              </a:r>
            </a:p>
          </p:txBody>
        </p:sp>
        <p:graphicFrame>
          <p:nvGraphicFramePr>
            <p:cNvPr id="58" name="Object 57"/>
            <p:cNvGraphicFramePr>
              <a:graphicFrameLocks noChangeAspect="1"/>
            </p:cNvGraphicFramePr>
            <p:nvPr>
              <p:extLst/>
            </p:nvPr>
          </p:nvGraphicFramePr>
          <p:xfrm>
            <a:off x="4502254" y="3938588"/>
            <a:ext cx="4149725" cy="803275"/>
          </p:xfrm>
          <a:graphic>
            <a:graphicData uri="http://schemas.openxmlformats.org/presentationml/2006/ole">
              <mc:AlternateContent xmlns:mc="http://schemas.openxmlformats.org/markup-compatibility/2006">
                <mc:Choice xmlns:v="urn:schemas-microsoft-com:vml" Requires="v">
                  <p:oleObj spid="_x0000_s266271" name="Equation" r:id="rId4" imgW="2020320" imgH="383760" progId="Equation.3">
                    <p:embed/>
                  </p:oleObj>
                </mc:Choice>
                <mc:Fallback>
                  <p:oleObj name="Equation" r:id="rId4" imgW="2020320" imgH="3837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254" y="3938588"/>
                          <a:ext cx="4149725" cy="80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 name="Rectangle 8"/>
          <p:cNvSpPr/>
          <p:nvPr/>
        </p:nvSpPr>
        <p:spPr bwMode="auto">
          <a:xfrm>
            <a:off x="4191000" y="2438400"/>
            <a:ext cx="4800600" cy="3429000"/>
          </a:xfrm>
          <a:prstGeom prst="rect">
            <a:avLst/>
          </a:prstGeom>
          <a:solidFill>
            <a:schemeClr val="bg1">
              <a:alpha val="80000"/>
            </a:schemeClr>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8" name="Freeform 87"/>
          <p:cNvSpPr/>
          <p:nvPr/>
        </p:nvSpPr>
        <p:spPr bwMode="auto">
          <a:xfrm>
            <a:off x="697405" y="2284590"/>
            <a:ext cx="3489040" cy="2544877"/>
          </a:xfrm>
          <a:custGeom>
            <a:avLst/>
            <a:gdLst>
              <a:gd name="connsiteX0" fmla="*/ 1930400 w 3149600"/>
              <a:gd name="connsiteY0" fmla="*/ 159926 h 2455333"/>
              <a:gd name="connsiteX1" fmla="*/ 237067 w 3149600"/>
              <a:gd name="connsiteY1" fmla="*/ 193793 h 2455333"/>
              <a:gd name="connsiteX2" fmla="*/ 508000 w 3149600"/>
              <a:gd name="connsiteY2" fmla="*/ 1322682 h 2455333"/>
              <a:gd name="connsiteX3" fmla="*/ 993423 w 3149600"/>
              <a:gd name="connsiteY3" fmla="*/ 2304815 h 2455333"/>
              <a:gd name="connsiteX4" fmla="*/ 1569156 w 3149600"/>
              <a:gd name="connsiteY4" fmla="*/ 2225793 h 2455333"/>
              <a:gd name="connsiteX5" fmla="*/ 1919111 w 3149600"/>
              <a:gd name="connsiteY5" fmla="*/ 1175926 h 2455333"/>
              <a:gd name="connsiteX6" fmla="*/ 2291645 w 3149600"/>
              <a:gd name="connsiteY6" fmla="*/ 2135482 h 2455333"/>
              <a:gd name="connsiteX7" fmla="*/ 2889956 w 3149600"/>
              <a:gd name="connsiteY7" fmla="*/ 2304815 h 2455333"/>
              <a:gd name="connsiteX8" fmla="*/ 3081867 w 3149600"/>
              <a:gd name="connsiteY8" fmla="*/ 1841970 h 2455333"/>
              <a:gd name="connsiteX9" fmla="*/ 2483556 w 3149600"/>
              <a:gd name="connsiteY9" fmla="*/ 600193 h 2455333"/>
              <a:gd name="connsiteX10" fmla="*/ 1930400 w 3149600"/>
              <a:gd name="connsiteY10" fmla="*/ 159926 h 2455333"/>
              <a:gd name="connsiteX0" fmla="*/ 1969911 w 3155244"/>
              <a:gd name="connsiteY0" fmla="*/ 96426 h 2468033"/>
              <a:gd name="connsiteX1" fmla="*/ 242711 w 3155244"/>
              <a:gd name="connsiteY1" fmla="*/ 206493 h 2468033"/>
              <a:gd name="connsiteX2" fmla="*/ 513644 w 3155244"/>
              <a:gd name="connsiteY2" fmla="*/ 1335382 h 2468033"/>
              <a:gd name="connsiteX3" fmla="*/ 999067 w 3155244"/>
              <a:gd name="connsiteY3" fmla="*/ 2317515 h 2468033"/>
              <a:gd name="connsiteX4" fmla="*/ 1574800 w 3155244"/>
              <a:gd name="connsiteY4" fmla="*/ 2238493 h 2468033"/>
              <a:gd name="connsiteX5" fmla="*/ 1924755 w 3155244"/>
              <a:gd name="connsiteY5" fmla="*/ 1188626 h 2468033"/>
              <a:gd name="connsiteX6" fmla="*/ 2297289 w 3155244"/>
              <a:gd name="connsiteY6" fmla="*/ 2148182 h 2468033"/>
              <a:gd name="connsiteX7" fmla="*/ 2895600 w 3155244"/>
              <a:gd name="connsiteY7" fmla="*/ 2317515 h 2468033"/>
              <a:gd name="connsiteX8" fmla="*/ 3087511 w 3155244"/>
              <a:gd name="connsiteY8" fmla="*/ 1854670 h 2468033"/>
              <a:gd name="connsiteX9" fmla="*/ 2489200 w 3155244"/>
              <a:gd name="connsiteY9" fmla="*/ 612893 h 2468033"/>
              <a:gd name="connsiteX10" fmla="*/ 1969911 w 3155244"/>
              <a:gd name="connsiteY10" fmla="*/ 96426 h 2468033"/>
              <a:gd name="connsiteX0" fmla="*/ 1969911 w 3165592"/>
              <a:gd name="connsiteY0" fmla="*/ 96426 h 2468033"/>
              <a:gd name="connsiteX1" fmla="*/ 242711 w 3165592"/>
              <a:gd name="connsiteY1" fmla="*/ 206493 h 2468033"/>
              <a:gd name="connsiteX2" fmla="*/ 513644 w 3165592"/>
              <a:gd name="connsiteY2" fmla="*/ 1335382 h 2468033"/>
              <a:gd name="connsiteX3" fmla="*/ 999067 w 3165592"/>
              <a:gd name="connsiteY3" fmla="*/ 2317515 h 2468033"/>
              <a:gd name="connsiteX4" fmla="*/ 1574800 w 3165592"/>
              <a:gd name="connsiteY4" fmla="*/ 2238493 h 2468033"/>
              <a:gd name="connsiteX5" fmla="*/ 1924755 w 3165592"/>
              <a:gd name="connsiteY5" fmla="*/ 1188626 h 2468033"/>
              <a:gd name="connsiteX6" fmla="*/ 2297289 w 3165592"/>
              <a:gd name="connsiteY6" fmla="*/ 2148182 h 2468033"/>
              <a:gd name="connsiteX7" fmla="*/ 2895600 w 3165592"/>
              <a:gd name="connsiteY7" fmla="*/ 2317515 h 2468033"/>
              <a:gd name="connsiteX8" fmla="*/ 3087511 w 3165592"/>
              <a:gd name="connsiteY8" fmla="*/ 1854670 h 2468033"/>
              <a:gd name="connsiteX9" fmla="*/ 2427111 w 3165592"/>
              <a:gd name="connsiteY9" fmla="*/ 477426 h 2468033"/>
              <a:gd name="connsiteX10" fmla="*/ 1969911 w 3165592"/>
              <a:gd name="connsiteY10" fmla="*/ 96426 h 2468033"/>
              <a:gd name="connsiteX0" fmla="*/ 1881011 w 3152892"/>
              <a:gd name="connsiteY0" fmla="*/ 96426 h 2468033"/>
              <a:gd name="connsiteX1" fmla="*/ 230011 w 3152892"/>
              <a:gd name="connsiteY1" fmla="*/ 206493 h 2468033"/>
              <a:gd name="connsiteX2" fmla="*/ 500944 w 3152892"/>
              <a:gd name="connsiteY2" fmla="*/ 1335382 h 2468033"/>
              <a:gd name="connsiteX3" fmla="*/ 986367 w 3152892"/>
              <a:gd name="connsiteY3" fmla="*/ 2317515 h 2468033"/>
              <a:gd name="connsiteX4" fmla="*/ 1562100 w 3152892"/>
              <a:gd name="connsiteY4" fmla="*/ 2238493 h 2468033"/>
              <a:gd name="connsiteX5" fmla="*/ 1912055 w 3152892"/>
              <a:gd name="connsiteY5" fmla="*/ 1188626 h 2468033"/>
              <a:gd name="connsiteX6" fmla="*/ 2284589 w 3152892"/>
              <a:gd name="connsiteY6" fmla="*/ 2148182 h 2468033"/>
              <a:gd name="connsiteX7" fmla="*/ 2882900 w 3152892"/>
              <a:gd name="connsiteY7" fmla="*/ 2317515 h 2468033"/>
              <a:gd name="connsiteX8" fmla="*/ 3074811 w 3152892"/>
              <a:gd name="connsiteY8" fmla="*/ 1854670 h 2468033"/>
              <a:gd name="connsiteX9" fmla="*/ 2414411 w 3152892"/>
              <a:gd name="connsiteY9" fmla="*/ 477426 h 2468033"/>
              <a:gd name="connsiteX10" fmla="*/ 1881011 w 3152892"/>
              <a:gd name="connsiteY10" fmla="*/ 96426 h 2468033"/>
              <a:gd name="connsiteX0" fmla="*/ 1690511 w 2962392"/>
              <a:gd name="connsiteY0" fmla="*/ 83726 h 2455333"/>
              <a:gd name="connsiteX1" fmla="*/ 547511 w 2962392"/>
              <a:gd name="connsiteY1" fmla="*/ 159926 h 2455333"/>
              <a:gd name="connsiteX2" fmla="*/ 39511 w 2962392"/>
              <a:gd name="connsiteY2" fmla="*/ 193793 h 2455333"/>
              <a:gd name="connsiteX3" fmla="*/ 310444 w 2962392"/>
              <a:gd name="connsiteY3" fmla="*/ 1322682 h 2455333"/>
              <a:gd name="connsiteX4" fmla="*/ 795867 w 2962392"/>
              <a:gd name="connsiteY4" fmla="*/ 2304815 h 2455333"/>
              <a:gd name="connsiteX5" fmla="*/ 1371600 w 2962392"/>
              <a:gd name="connsiteY5" fmla="*/ 2225793 h 2455333"/>
              <a:gd name="connsiteX6" fmla="*/ 1721555 w 2962392"/>
              <a:gd name="connsiteY6" fmla="*/ 1175926 h 2455333"/>
              <a:gd name="connsiteX7" fmla="*/ 2094089 w 2962392"/>
              <a:gd name="connsiteY7" fmla="*/ 2135482 h 2455333"/>
              <a:gd name="connsiteX8" fmla="*/ 2692400 w 2962392"/>
              <a:gd name="connsiteY8" fmla="*/ 2304815 h 2455333"/>
              <a:gd name="connsiteX9" fmla="*/ 2884311 w 2962392"/>
              <a:gd name="connsiteY9" fmla="*/ 1841970 h 2455333"/>
              <a:gd name="connsiteX10" fmla="*/ 2223911 w 2962392"/>
              <a:gd name="connsiteY10" fmla="*/ 464726 h 2455333"/>
              <a:gd name="connsiteX11" fmla="*/ 1690511 w 2962392"/>
              <a:gd name="connsiteY11" fmla="*/ 83726 h 2455333"/>
              <a:gd name="connsiteX0" fmla="*/ 1690511 w 2962392"/>
              <a:gd name="connsiteY0" fmla="*/ 83726 h 2455333"/>
              <a:gd name="connsiteX1" fmla="*/ 547511 w 2962392"/>
              <a:gd name="connsiteY1" fmla="*/ 159926 h 2455333"/>
              <a:gd name="connsiteX2" fmla="*/ 39511 w 2962392"/>
              <a:gd name="connsiteY2" fmla="*/ 193793 h 2455333"/>
              <a:gd name="connsiteX3" fmla="*/ 310444 w 2962392"/>
              <a:gd name="connsiteY3" fmla="*/ 1322682 h 2455333"/>
              <a:gd name="connsiteX4" fmla="*/ 795867 w 2962392"/>
              <a:gd name="connsiteY4" fmla="*/ 2304815 h 2455333"/>
              <a:gd name="connsiteX5" fmla="*/ 1371600 w 2962392"/>
              <a:gd name="connsiteY5" fmla="*/ 2225793 h 2455333"/>
              <a:gd name="connsiteX6" fmla="*/ 1721555 w 2962392"/>
              <a:gd name="connsiteY6" fmla="*/ 1175926 h 2455333"/>
              <a:gd name="connsiteX7" fmla="*/ 2094089 w 2962392"/>
              <a:gd name="connsiteY7" fmla="*/ 2135482 h 2455333"/>
              <a:gd name="connsiteX8" fmla="*/ 2692400 w 2962392"/>
              <a:gd name="connsiteY8" fmla="*/ 2304815 h 2455333"/>
              <a:gd name="connsiteX9" fmla="*/ 2884311 w 2962392"/>
              <a:gd name="connsiteY9" fmla="*/ 1841970 h 2455333"/>
              <a:gd name="connsiteX10" fmla="*/ 2223911 w 2962392"/>
              <a:gd name="connsiteY10" fmla="*/ 464726 h 2455333"/>
              <a:gd name="connsiteX11" fmla="*/ 1690511 w 2962392"/>
              <a:gd name="connsiteY11" fmla="*/ 83726 h 2455333"/>
              <a:gd name="connsiteX0" fmla="*/ 1792111 w 3063992"/>
              <a:gd name="connsiteY0" fmla="*/ 50800 h 2422407"/>
              <a:gd name="connsiteX1" fmla="*/ 649111 w 3063992"/>
              <a:gd name="connsiteY1" fmla="*/ 127000 h 2422407"/>
              <a:gd name="connsiteX2" fmla="*/ 39511 w 3063992"/>
              <a:gd name="connsiteY2" fmla="*/ 279400 h 2422407"/>
              <a:gd name="connsiteX3" fmla="*/ 412044 w 3063992"/>
              <a:gd name="connsiteY3" fmla="*/ 1289756 h 2422407"/>
              <a:gd name="connsiteX4" fmla="*/ 897467 w 3063992"/>
              <a:gd name="connsiteY4" fmla="*/ 2271889 h 2422407"/>
              <a:gd name="connsiteX5" fmla="*/ 1473200 w 3063992"/>
              <a:gd name="connsiteY5" fmla="*/ 2192867 h 2422407"/>
              <a:gd name="connsiteX6" fmla="*/ 1823155 w 3063992"/>
              <a:gd name="connsiteY6" fmla="*/ 1143000 h 2422407"/>
              <a:gd name="connsiteX7" fmla="*/ 2195689 w 3063992"/>
              <a:gd name="connsiteY7" fmla="*/ 2102556 h 2422407"/>
              <a:gd name="connsiteX8" fmla="*/ 2794000 w 3063992"/>
              <a:gd name="connsiteY8" fmla="*/ 2271889 h 2422407"/>
              <a:gd name="connsiteX9" fmla="*/ 2985911 w 3063992"/>
              <a:gd name="connsiteY9" fmla="*/ 1809044 h 2422407"/>
              <a:gd name="connsiteX10" fmla="*/ 2325511 w 3063992"/>
              <a:gd name="connsiteY10" fmla="*/ 431800 h 2422407"/>
              <a:gd name="connsiteX11" fmla="*/ 1792111 w 3063992"/>
              <a:gd name="connsiteY11" fmla="*/ 50800 h 2422407"/>
              <a:gd name="connsiteX0" fmla="*/ 1715911 w 3063992"/>
              <a:gd name="connsiteY0" fmla="*/ 50800 h 2422407"/>
              <a:gd name="connsiteX1" fmla="*/ 649111 w 3063992"/>
              <a:gd name="connsiteY1" fmla="*/ 127000 h 2422407"/>
              <a:gd name="connsiteX2" fmla="*/ 39511 w 3063992"/>
              <a:gd name="connsiteY2" fmla="*/ 279400 h 2422407"/>
              <a:gd name="connsiteX3" fmla="*/ 412044 w 3063992"/>
              <a:gd name="connsiteY3" fmla="*/ 1289756 h 2422407"/>
              <a:gd name="connsiteX4" fmla="*/ 897467 w 3063992"/>
              <a:gd name="connsiteY4" fmla="*/ 2271889 h 2422407"/>
              <a:gd name="connsiteX5" fmla="*/ 1473200 w 3063992"/>
              <a:gd name="connsiteY5" fmla="*/ 2192867 h 2422407"/>
              <a:gd name="connsiteX6" fmla="*/ 1823155 w 3063992"/>
              <a:gd name="connsiteY6" fmla="*/ 1143000 h 2422407"/>
              <a:gd name="connsiteX7" fmla="*/ 2195689 w 3063992"/>
              <a:gd name="connsiteY7" fmla="*/ 2102556 h 2422407"/>
              <a:gd name="connsiteX8" fmla="*/ 2794000 w 3063992"/>
              <a:gd name="connsiteY8" fmla="*/ 2271889 h 2422407"/>
              <a:gd name="connsiteX9" fmla="*/ 2985911 w 3063992"/>
              <a:gd name="connsiteY9" fmla="*/ 1809044 h 2422407"/>
              <a:gd name="connsiteX10" fmla="*/ 2325511 w 3063992"/>
              <a:gd name="connsiteY10" fmla="*/ 431800 h 2422407"/>
              <a:gd name="connsiteX11" fmla="*/ 1715911 w 3063992"/>
              <a:gd name="connsiteY11" fmla="*/ 50800 h 2422407"/>
              <a:gd name="connsiteX0" fmla="*/ 1779411 w 3127492"/>
              <a:gd name="connsiteY0" fmla="*/ 38100 h 2409707"/>
              <a:gd name="connsiteX1" fmla="*/ 1093611 w 3127492"/>
              <a:gd name="connsiteY1" fmla="*/ 190500 h 2409707"/>
              <a:gd name="connsiteX2" fmla="*/ 103011 w 3127492"/>
              <a:gd name="connsiteY2" fmla="*/ 266700 h 2409707"/>
              <a:gd name="connsiteX3" fmla="*/ 475544 w 3127492"/>
              <a:gd name="connsiteY3" fmla="*/ 1277056 h 2409707"/>
              <a:gd name="connsiteX4" fmla="*/ 960967 w 3127492"/>
              <a:gd name="connsiteY4" fmla="*/ 2259189 h 2409707"/>
              <a:gd name="connsiteX5" fmla="*/ 1536700 w 3127492"/>
              <a:gd name="connsiteY5" fmla="*/ 2180167 h 2409707"/>
              <a:gd name="connsiteX6" fmla="*/ 1886655 w 3127492"/>
              <a:gd name="connsiteY6" fmla="*/ 1130300 h 2409707"/>
              <a:gd name="connsiteX7" fmla="*/ 2259189 w 3127492"/>
              <a:gd name="connsiteY7" fmla="*/ 2089856 h 2409707"/>
              <a:gd name="connsiteX8" fmla="*/ 2857500 w 3127492"/>
              <a:gd name="connsiteY8" fmla="*/ 2259189 h 2409707"/>
              <a:gd name="connsiteX9" fmla="*/ 3049411 w 3127492"/>
              <a:gd name="connsiteY9" fmla="*/ 1796344 h 2409707"/>
              <a:gd name="connsiteX10" fmla="*/ 2389011 w 3127492"/>
              <a:gd name="connsiteY10" fmla="*/ 419100 h 2409707"/>
              <a:gd name="connsiteX11" fmla="*/ 1779411 w 3127492"/>
              <a:gd name="connsiteY11" fmla="*/ 38100 h 2409707"/>
              <a:gd name="connsiteX0" fmla="*/ 1855611 w 3127492"/>
              <a:gd name="connsiteY0" fmla="*/ 38100 h 2333507"/>
              <a:gd name="connsiteX1" fmla="*/ 1093611 w 3127492"/>
              <a:gd name="connsiteY1" fmla="*/ 114300 h 2333507"/>
              <a:gd name="connsiteX2" fmla="*/ 103011 w 3127492"/>
              <a:gd name="connsiteY2" fmla="*/ 190500 h 2333507"/>
              <a:gd name="connsiteX3" fmla="*/ 475544 w 3127492"/>
              <a:gd name="connsiteY3" fmla="*/ 1200856 h 2333507"/>
              <a:gd name="connsiteX4" fmla="*/ 960967 w 3127492"/>
              <a:gd name="connsiteY4" fmla="*/ 2182989 h 2333507"/>
              <a:gd name="connsiteX5" fmla="*/ 1536700 w 3127492"/>
              <a:gd name="connsiteY5" fmla="*/ 2103967 h 2333507"/>
              <a:gd name="connsiteX6" fmla="*/ 1886655 w 3127492"/>
              <a:gd name="connsiteY6" fmla="*/ 1054100 h 2333507"/>
              <a:gd name="connsiteX7" fmla="*/ 2259189 w 3127492"/>
              <a:gd name="connsiteY7" fmla="*/ 2013656 h 2333507"/>
              <a:gd name="connsiteX8" fmla="*/ 2857500 w 3127492"/>
              <a:gd name="connsiteY8" fmla="*/ 2182989 h 2333507"/>
              <a:gd name="connsiteX9" fmla="*/ 3049411 w 3127492"/>
              <a:gd name="connsiteY9" fmla="*/ 1720144 h 2333507"/>
              <a:gd name="connsiteX10" fmla="*/ 2389011 w 3127492"/>
              <a:gd name="connsiteY10" fmla="*/ 342900 h 2333507"/>
              <a:gd name="connsiteX11" fmla="*/ 1855611 w 3127492"/>
              <a:gd name="connsiteY11" fmla="*/ 38100 h 2333507"/>
              <a:gd name="connsiteX0" fmla="*/ 1765300 w 3037181"/>
              <a:gd name="connsiteY0" fmla="*/ 38100 h 2374900"/>
              <a:gd name="connsiteX1" fmla="*/ 1003300 w 3037181"/>
              <a:gd name="connsiteY1" fmla="*/ 114300 h 2374900"/>
              <a:gd name="connsiteX2" fmla="*/ 12700 w 3037181"/>
              <a:gd name="connsiteY2" fmla="*/ 190500 h 2374900"/>
              <a:gd name="connsiteX3" fmla="*/ 1079500 w 3037181"/>
              <a:gd name="connsiteY3" fmla="*/ 952500 h 2374900"/>
              <a:gd name="connsiteX4" fmla="*/ 870656 w 3037181"/>
              <a:gd name="connsiteY4" fmla="*/ 2182989 h 2374900"/>
              <a:gd name="connsiteX5" fmla="*/ 1446389 w 3037181"/>
              <a:gd name="connsiteY5" fmla="*/ 2103967 h 2374900"/>
              <a:gd name="connsiteX6" fmla="*/ 1796344 w 3037181"/>
              <a:gd name="connsiteY6" fmla="*/ 1054100 h 2374900"/>
              <a:gd name="connsiteX7" fmla="*/ 2168878 w 3037181"/>
              <a:gd name="connsiteY7" fmla="*/ 2013656 h 2374900"/>
              <a:gd name="connsiteX8" fmla="*/ 2767189 w 3037181"/>
              <a:gd name="connsiteY8" fmla="*/ 2182989 h 2374900"/>
              <a:gd name="connsiteX9" fmla="*/ 2959100 w 3037181"/>
              <a:gd name="connsiteY9" fmla="*/ 1720144 h 2374900"/>
              <a:gd name="connsiteX10" fmla="*/ 2298700 w 3037181"/>
              <a:gd name="connsiteY10" fmla="*/ 342900 h 2374900"/>
              <a:gd name="connsiteX11" fmla="*/ 1765300 w 3037181"/>
              <a:gd name="connsiteY11" fmla="*/ 38100 h 2374900"/>
              <a:gd name="connsiteX0" fmla="*/ 1765300 w 3037181"/>
              <a:gd name="connsiteY0" fmla="*/ 38100 h 2239433"/>
              <a:gd name="connsiteX1" fmla="*/ 1003300 w 3037181"/>
              <a:gd name="connsiteY1" fmla="*/ 114300 h 2239433"/>
              <a:gd name="connsiteX2" fmla="*/ 12700 w 3037181"/>
              <a:gd name="connsiteY2" fmla="*/ 190500 h 2239433"/>
              <a:gd name="connsiteX3" fmla="*/ 1079500 w 3037181"/>
              <a:gd name="connsiteY3" fmla="*/ 952500 h 2239433"/>
              <a:gd name="connsiteX4" fmla="*/ 698500 w 3037181"/>
              <a:gd name="connsiteY4" fmla="*/ 1866899 h 2239433"/>
              <a:gd name="connsiteX5" fmla="*/ 1446389 w 3037181"/>
              <a:gd name="connsiteY5" fmla="*/ 2103967 h 2239433"/>
              <a:gd name="connsiteX6" fmla="*/ 1796344 w 3037181"/>
              <a:gd name="connsiteY6" fmla="*/ 1054100 h 2239433"/>
              <a:gd name="connsiteX7" fmla="*/ 2168878 w 3037181"/>
              <a:gd name="connsiteY7" fmla="*/ 2013656 h 2239433"/>
              <a:gd name="connsiteX8" fmla="*/ 2767189 w 3037181"/>
              <a:gd name="connsiteY8" fmla="*/ 2182989 h 2239433"/>
              <a:gd name="connsiteX9" fmla="*/ 2959100 w 3037181"/>
              <a:gd name="connsiteY9" fmla="*/ 1720144 h 2239433"/>
              <a:gd name="connsiteX10" fmla="*/ 2298700 w 3037181"/>
              <a:gd name="connsiteY10" fmla="*/ 342900 h 2239433"/>
              <a:gd name="connsiteX11" fmla="*/ 1765300 w 3037181"/>
              <a:gd name="connsiteY11" fmla="*/ 38100 h 2239433"/>
              <a:gd name="connsiteX0" fmla="*/ 1765300 w 3037181"/>
              <a:gd name="connsiteY0" fmla="*/ 38100 h 2231908"/>
              <a:gd name="connsiteX1" fmla="*/ 1003300 w 3037181"/>
              <a:gd name="connsiteY1" fmla="*/ 114300 h 2231908"/>
              <a:gd name="connsiteX2" fmla="*/ 12700 w 3037181"/>
              <a:gd name="connsiteY2" fmla="*/ 190500 h 2231908"/>
              <a:gd name="connsiteX3" fmla="*/ 1079500 w 3037181"/>
              <a:gd name="connsiteY3" fmla="*/ 952500 h 2231908"/>
              <a:gd name="connsiteX4" fmla="*/ 698500 w 3037181"/>
              <a:gd name="connsiteY4" fmla="*/ 1866899 h 2231908"/>
              <a:gd name="connsiteX5" fmla="*/ 1384300 w 3037181"/>
              <a:gd name="connsiteY5" fmla="*/ 2095500 h 2231908"/>
              <a:gd name="connsiteX6" fmla="*/ 1796344 w 3037181"/>
              <a:gd name="connsiteY6" fmla="*/ 1054100 h 2231908"/>
              <a:gd name="connsiteX7" fmla="*/ 2168878 w 3037181"/>
              <a:gd name="connsiteY7" fmla="*/ 2013656 h 2231908"/>
              <a:gd name="connsiteX8" fmla="*/ 2767189 w 3037181"/>
              <a:gd name="connsiteY8" fmla="*/ 2182989 h 2231908"/>
              <a:gd name="connsiteX9" fmla="*/ 2959100 w 3037181"/>
              <a:gd name="connsiteY9" fmla="*/ 1720144 h 2231908"/>
              <a:gd name="connsiteX10" fmla="*/ 2298700 w 3037181"/>
              <a:gd name="connsiteY10" fmla="*/ 342900 h 2231908"/>
              <a:gd name="connsiteX11" fmla="*/ 1765300 w 3037181"/>
              <a:gd name="connsiteY11" fmla="*/ 38100 h 2231908"/>
              <a:gd name="connsiteX0" fmla="*/ 1854200 w 3126081"/>
              <a:gd name="connsiteY0" fmla="*/ 38100 h 2231908"/>
              <a:gd name="connsiteX1" fmla="*/ 1092200 w 3126081"/>
              <a:gd name="connsiteY1" fmla="*/ 114300 h 2231908"/>
              <a:gd name="connsiteX2" fmla="*/ 101600 w 3126081"/>
              <a:gd name="connsiteY2" fmla="*/ 190500 h 2231908"/>
              <a:gd name="connsiteX3" fmla="*/ 177800 w 3126081"/>
              <a:gd name="connsiteY3" fmla="*/ 647700 h 2231908"/>
              <a:gd name="connsiteX4" fmla="*/ 1168400 w 3126081"/>
              <a:gd name="connsiteY4" fmla="*/ 952500 h 2231908"/>
              <a:gd name="connsiteX5" fmla="*/ 787400 w 3126081"/>
              <a:gd name="connsiteY5" fmla="*/ 1866899 h 2231908"/>
              <a:gd name="connsiteX6" fmla="*/ 1473200 w 3126081"/>
              <a:gd name="connsiteY6" fmla="*/ 2095500 h 2231908"/>
              <a:gd name="connsiteX7" fmla="*/ 1885244 w 3126081"/>
              <a:gd name="connsiteY7" fmla="*/ 1054100 h 2231908"/>
              <a:gd name="connsiteX8" fmla="*/ 2257778 w 3126081"/>
              <a:gd name="connsiteY8" fmla="*/ 2013656 h 2231908"/>
              <a:gd name="connsiteX9" fmla="*/ 2856089 w 3126081"/>
              <a:gd name="connsiteY9" fmla="*/ 2182989 h 2231908"/>
              <a:gd name="connsiteX10" fmla="*/ 3048000 w 3126081"/>
              <a:gd name="connsiteY10" fmla="*/ 1720144 h 2231908"/>
              <a:gd name="connsiteX11" fmla="*/ 2387600 w 3126081"/>
              <a:gd name="connsiteY11" fmla="*/ 342900 h 2231908"/>
              <a:gd name="connsiteX12" fmla="*/ 1854200 w 3126081"/>
              <a:gd name="connsiteY12" fmla="*/ 38100 h 2231908"/>
              <a:gd name="connsiteX0" fmla="*/ 1854200 w 3126081"/>
              <a:gd name="connsiteY0" fmla="*/ 38100 h 2231908"/>
              <a:gd name="connsiteX1" fmla="*/ 1092200 w 3126081"/>
              <a:gd name="connsiteY1" fmla="*/ 114300 h 2231908"/>
              <a:gd name="connsiteX2" fmla="*/ 101600 w 3126081"/>
              <a:gd name="connsiteY2" fmla="*/ 190500 h 2231908"/>
              <a:gd name="connsiteX3" fmla="*/ 177800 w 3126081"/>
              <a:gd name="connsiteY3" fmla="*/ 647700 h 2231908"/>
              <a:gd name="connsiteX4" fmla="*/ 1168400 w 3126081"/>
              <a:gd name="connsiteY4" fmla="*/ 952500 h 2231908"/>
              <a:gd name="connsiteX5" fmla="*/ 787400 w 3126081"/>
              <a:gd name="connsiteY5" fmla="*/ 1866899 h 2231908"/>
              <a:gd name="connsiteX6" fmla="*/ 1473200 w 3126081"/>
              <a:gd name="connsiteY6" fmla="*/ 2095500 h 2231908"/>
              <a:gd name="connsiteX7" fmla="*/ 1885244 w 3126081"/>
              <a:gd name="connsiteY7" fmla="*/ 1054100 h 2231908"/>
              <a:gd name="connsiteX8" fmla="*/ 2257778 w 3126081"/>
              <a:gd name="connsiteY8" fmla="*/ 2013656 h 2231908"/>
              <a:gd name="connsiteX9" fmla="*/ 2856089 w 3126081"/>
              <a:gd name="connsiteY9" fmla="*/ 2182989 h 2231908"/>
              <a:gd name="connsiteX10" fmla="*/ 3048000 w 3126081"/>
              <a:gd name="connsiteY10" fmla="*/ 1720144 h 2231908"/>
              <a:gd name="connsiteX11" fmla="*/ 2387600 w 3126081"/>
              <a:gd name="connsiteY11" fmla="*/ 342900 h 2231908"/>
              <a:gd name="connsiteX12" fmla="*/ 1854200 w 3126081"/>
              <a:gd name="connsiteY12" fmla="*/ 38100 h 2231908"/>
              <a:gd name="connsiteX0" fmla="*/ 1854200 w 3126081"/>
              <a:gd name="connsiteY0" fmla="*/ 51741 h 2245549"/>
              <a:gd name="connsiteX1" fmla="*/ 1092200 w 3126081"/>
              <a:gd name="connsiteY1" fmla="*/ 127941 h 2245549"/>
              <a:gd name="connsiteX2" fmla="*/ 101600 w 3126081"/>
              <a:gd name="connsiteY2" fmla="*/ 204141 h 2245549"/>
              <a:gd name="connsiteX3" fmla="*/ 177800 w 3126081"/>
              <a:gd name="connsiteY3" fmla="*/ 661341 h 2245549"/>
              <a:gd name="connsiteX4" fmla="*/ 1168400 w 3126081"/>
              <a:gd name="connsiteY4" fmla="*/ 966141 h 2245549"/>
              <a:gd name="connsiteX5" fmla="*/ 787400 w 3126081"/>
              <a:gd name="connsiteY5" fmla="*/ 1880540 h 2245549"/>
              <a:gd name="connsiteX6" fmla="*/ 1473200 w 3126081"/>
              <a:gd name="connsiteY6" fmla="*/ 2109141 h 2245549"/>
              <a:gd name="connsiteX7" fmla="*/ 1885244 w 3126081"/>
              <a:gd name="connsiteY7" fmla="*/ 1067741 h 2245549"/>
              <a:gd name="connsiteX8" fmla="*/ 2257778 w 3126081"/>
              <a:gd name="connsiteY8" fmla="*/ 2027297 h 2245549"/>
              <a:gd name="connsiteX9" fmla="*/ 2856089 w 3126081"/>
              <a:gd name="connsiteY9" fmla="*/ 2196630 h 2245549"/>
              <a:gd name="connsiteX10" fmla="*/ 3048000 w 3126081"/>
              <a:gd name="connsiteY10" fmla="*/ 1733785 h 2245549"/>
              <a:gd name="connsiteX11" fmla="*/ 2387600 w 3126081"/>
              <a:gd name="connsiteY11" fmla="*/ 280341 h 2245549"/>
              <a:gd name="connsiteX12" fmla="*/ 1854200 w 3126081"/>
              <a:gd name="connsiteY12" fmla="*/ 51741 h 2245549"/>
              <a:gd name="connsiteX0" fmla="*/ 1778000 w 3126081"/>
              <a:gd name="connsiteY0" fmla="*/ 25400 h 2295407"/>
              <a:gd name="connsiteX1" fmla="*/ 1092200 w 3126081"/>
              <a:gd name="connsiteY1" fmla="*/ 177799 h 2295407"/>
              <a:gd name="connsiteX2" fmla="*/ 101600 w 3126081"/>
              <a:gd name="connsiteY2" fmla="*/ 253999 h 2295407"/>
              <a:gd name="connsiteX3" fmla="*/ 177800 w 3126081"/>
              <a:gd name="connsiteY3" fmla="*/ 711199 h 2295407"/>
              <a:gd name="connsiteX4" fmla="*/ 1168400 w 3126081"/>
              <a:gd name="connsiteY4" fmla="*/ 1015999 h 2295407"/>
              <a:gd name="connsiteX5" fmla="*/ 787400 w 3126081"/>
              <a:gd name="connsiteY5" fmla="*/ 1930398 h 2295407"/>
              <a:gd name="connsiteX6" fmla="*/ 1473200 w 3126081"/>
              <a:gd name="connsiteY6" fmla="*/ 2158999 h 2295407"/>
              <a:gd name="connsiteX7" fmla="*/ 1885244 w 3126081"/>
              <a:gd name="connsiteY7" fmla="*/ 1117599 h 2295407"/>
              <a:gd name="connsiteX8" fmla="*/ 2257778 w 3126081"/>
              <a:gd name="connsiteY8" fmla="*/ 2077155 h 2295407"/>
              <a:gd name="connsiteX9" fmla="*/ 2856089 w 3126081"/>
              <a:gd name="connsiteY9" fmla="*/ 2246488 h 2295407"/>
              <a:gd name="connsiteX10" fmla="*/ 3048000 w 3126081"/>
              <a:gd name="connsiteY10" fmla="*/ 1783643 h 2295407"/>
              <a:gd name="connsiteX11" fmla="*/ 2387600 w 3126081"/>
              <a:gd name="connsiteY11" fmla="*/ 330199 h 2295407"/>
              <a:gd name="connsiteX12" fmla="*/ 1778000 w 3126081"/>
              <a:gd name="connsiteY12" fmla="*/ 25400 h 2295407"/>
              <a:gd name="connsiteX0" fmla="*/ 1778000 w 3126081"/>
              <a:gd name="connsiteY0" fmla="*/ 25400 h 2295407"/>
              <a:gd name="connsiteX1" fmla="*/ 1092200 w 3126081"/>
              <a:gd name="connsiteY1" fmla="*/ 177799 h 2295407"/>
              <a:gd name="connsiteX2" fmla="*/ 101600 w 3126081"/>
              <a:gd name="connsiteY2" fmla="*/ 253999 h 2295407"/>
              <a:gd name="connsiteX3" fmla="*/ 177800 w 3126081"/>
              <a:gd name="connsiteY3" fmla="*/ 711199 h 2295407"/>
              <a:gd name="connsiteX4" fmla="*/ 1168400 w 3126081"/>
              <a:gd name="connsiteY4" fmla="*/ 1015999 h 2295407"/>
              <a:gd name="connsiteX5" fmla="*/ 787400 w 3126081"/>
              <a:gd name="connsiteY5" fmla="*/ 1930398 h 2295407"/>
              <a:gd name="connsiteX6" fmla="*/ 1473200 w 3126081"/>
              <a:gd name="connsiteY6" fmla="*/ 2158999 h 2295407"/>
              <a:gd name="connsiteX7" fmla="*/ 1885244 w 3126081"/>
              <a:gd name="connsiteY7" fmla="*/ 1117599 h 2295407"/>
              <a:gd name="connsiteX8" fmla="*/ 2257778 w 3126081"/>
              <a:gd name="connsiteY8" fmla="*/ 2077155 h 2295407"/>
              <a:gd name="connsiteX9" fmla="*/ 2856089 w 3126081"/>
              <a:gd name="connsiteY9" fmla="*/ 2246488 h 2295407"/>
              <a:gd name="connsiteX10" fmla="*/ 3048000 w 3126081"/>
              <a:gd name="connsiteY10" fmla="*/ 1783643 h 2295407"/>
              <a:gd name="connsiteX11" fmla="*/ 2387600 w 3126081"/>
              <a:gd name="connsiteY11" fmla="*/ 330199 h 2295407"/>
              <a:gd name="connsiteX12" fmla="*/ 1778000 w 3126081"/>
              <a:gd name="connsiteY12" fmla="*/ 25400 h 2295407"/>
              <a:gd name="connsiteX0" fmla="*/ 1798931 w 3147012"/>
              <a:gd name="connsiteY0" fmla="*/ 25400 h 2295407"/>
              <a:gd name="connsiteX1" fmla="*/ 1113131 w 3147012"/>
              <a:gd name="connsiteY1" fmla="*/ 177799 h 2295407"/>
              <a:gd name="connsiteX2" fmla="*/ 122531 w 3147012"/>
              <a:gd name="connsiteY2" fmla="*/ 253999 h 2295407"/>
              <a:gd name="connsiteX3" fmla="*/ 198731 w 3147012"/>
              <a:gd name="connsiteY3" fmla="*/ 711199 h 2295407"/>
              <a:gd name="connsiteX4" fmla="*/ 1189331 w 3147012"/>
              <a:gd name="connsiteY4" fmla="*/ 1015999 h 2295407"/>
              <a:gd name="connsiteX5" fmla="*/ 808331 w 3147012"/>
              <a:gd name="connsiteY5" fmla="*/ 1930398 h 2295407"/>
              <a:gd name="connsiteX6" fmla="*/ 1494131 w 3147012"/>
              <a:gd name="connsiteY6" fmla="*/ 2158999 h 2295407"/>
              <a:gd name="connsiteX7" fmla="*/ 1906175 w 3147012"/>
              <a:gd name="connsiteY7" fmla="*/ 1117599 h 2295407"/>
              <a:gd name="connsiteX8" fmla="*/ 2278709 w 3147012"/>
              <a:gd name="connsiteY8" fmla="*/ 2077155 h 2295407"/>
              <a:gd name="connsiteX9" fmla="*/ 2877020 w 3147012"/>
              <a:gd name="connsiteY9" fmla="*/ 2246488 h 2295407"/>
              <a:gd name="connsiteX10" fmla="*/ 3068931 w 3147012"/>
              <a:gd name="connsiteY10" fmla="*/ 1783643 h 2295407"/>
              <a:gd name="connsiteX11" fmla="*/ 2408531 w 3147012"/>
              <a:gd name="connsiteY11" fmla="*/ 330199 h 2295407"/>
              <a:gd name="connsiteX12" fmla="*/ 1798931 w 3147012"/>
              <a:gd name="connsiteY12" fmla="*/ 25400 h 22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7012" h="2295407">
                <a:moveTo>
                  <a:pt x="1798931" y="25400"/>
                </a:moveTo>
                <a:cubicBezTo>
                  <a:pt x="1583031" y="0"/>
                  <a:pt x="1467320" y="173566"/>
                  <a:pt x="1113131" y="177799"/>
                </a:cubicBezTo>
                <a:cubicBezTo>
                  <a:pt x="837964" y="196143"/>
                  <a:pt x="332081" y="76199"/>
                  <a:pt x="122531" y="253999"/>
                </a:cubicBezTo>
                <a:cubicBezTo>
                  <a:pt x="0" y="433210"/>
                  <a:pt x="20931" y="584199"/>
                  <a:pt x="198731" y="711199"/>
                </a:cubicBezTo>
                <a:cubicBezTo>
                  <a:pt x="376531" y="838199"/>
                  <a:pt x="1087731" y="812799"/>
                  <a:pt x="1189331" y="1015999"/>
                </a:cubicBezTo>
                <a:cubicBezTo>
                  <a:pt x="1290931" y="1219199"/>
                  <a:pt x="757531" y="1739898"/>
                  <a:pt x="808331" y="1930398"/>
                </a:cubicBezTo>
                <a:cubicBezTo>
                  <a:pt x="859131" y="2120898"/>
                  <a:pt x="1311157" y="2294465"/>
                  <a:pt x="1494131" y="2158999"/>
                </a:cubicBezTo>
                <a:cubicBezTo>
                  <a:pt x="1677105" y="2023533"/>
                  <a:pt x="1775412" y="1131240"/>
                  <a:pt x="1906175" y="1117599"/>
                </a:cubicBezTo>
                <a:cubicBezTo>
                  <a:pt x="2036938" y="1103958"/>
                  <a:pt x="2116902" y="1889007"/>
                  <a:pt x="2278709" y="2077155"/>
                </a:cubicBezTo>
                <a:cubicBezTo>
                  <a:pt x="2440516" y="2265303"/>
                  <a:pt x="2745316" y="2295407"/>
                  <a:pt x="2877020" y="2246488"/>
                </a:cubicBezTo>
                <a:cubicBezTo>
                  <a:pt x="3008724" y="2197569"/>
                  <a:pt x="3147012" y="2103024"/>
                  <a:pt x="3068931" y="1783643"/>
                </a:cubicBezTo>
                <a:cubicBezTo>
                  <a:pt x="2990850" y="1464262"/>
                  <a:pt x="2620198" y="623240"/>
                  <a:pt x="2408531" y="330199"/>
                </a:cubicBezTo>
                <a:cubicBezTo>
                  <a:pt x="2196864" y="37158"/>
                  <a:pt x="2014831" y="50800"/>
                  <a:pt x="1798931" y="25400"/>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21" name="Straight Arrow Connector 120"/>
          <p:cNvCxnSpPr>
            <a:endCxn id="88" idx="11"/>
          </p:cNvCxnSpPr>
          <p:nvPr/>
        </p:nvCxnSpPr>
        <p:spPr bwMode="auto">
          <a:xfrm flipH="1">
            <a:off x="3367703" y="1828800"/>
            <a:ext cx="3164807" cy="821876"/>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grpSp>
        <p:nvGrpSpPr>
          <p:cNvPr id="5" name="Group 127"/>
          <p:cNvGrpSpPr/>
          <p:nvPr/>
        </p:nvGrpSpPr>
        <p:grpSpPr>
          <a:xfrm>
            <a:off x="2209800" y="1828800"/>
            <a:ext cx="988940" cy="1328766"/>
            <a:chOff x="3128755" y="1677810"/>
            <a:chExt cx="988940" cy="1328766"/>
          </a:xfrm>
        </p:grpSpPr>
        <p:sp>
          <p:nvSpPr>
            <p:cNvPr id="89" name="Oval 88"/>
            <p:cNvSpPr/>
            <p:nvPr/>
          </p:nvSpPr>
          <p:spPr bwMode="auto">
            <a:xfrm>
              <a:off x="3357360" y="2246242"/>
              <a:ext cx="760335" cy="760334"/>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23" name="Straight Arrow Connector 122"/>
            <p:cNvCxnSpPr>
              <a:endCxn id="89" idx="1"/>
            </p:cNvCxnSpPr>
            <p:nvPr/>
          </p:nvCxnSpPr>
          <p:spPr bwMode="auto">
            <a:xfrm>
              <a:off x="3128755" y="1677810"/>
              <a:ext cx="339953" cy="67978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
        <p:nvSpPr>
          <p:cNvPr id="2" name="Title 1"/>
          <p:cNvSpPr>
            <a:spLocks noGrp="1"/>
          </p:cNvSpPr>
          <p:nvPr>
            <p:ph type="title"/>
          </p:nvPr>
        </p:nvSpPr>
        <p:spPr>
          <a:xfrm>
            <a:off x="457200" y="-152400"/>
            <a:ext cx="8229600" cy="1143000"/>
          </a:xfrm>
        </p:spPr>
        <p:txBody>
          <a:bodyPr/>
          <a:lstStyle/>
          <a:p>
            <a:r>
              <a:rPr lang="en-US" b="1" dirty="0" smtClean="0"/>
              <a:t>Update Functions</a:t>
            </a:r>
            <a:endParaRPr lang="en-US" b="1" dirty="0"/>
          </a:p>
        </p:txBody>
      </p:sp>
      <p:sp>
        <p:nvSpPr>
          <p:cNvPr id="34" name="TextBox 33"/>
          <p:cNvSpPr txBox="1"/>
          <p:nvPr/>
        </p:nvSpPr>
        <p:spPr>
          <a:xfrm>
            <a:off x="76200" y="1012448"/>
            <a:ext cx="8947957" cy="892552"/>
          </a:xfrm>
          <a:prstGeom prst="rect">
            <a:avLst/>
          </a:prstGeom>
          <a:noFill/>
        </p:spPr>
        <p:txBody>
          <a:bodyPr wrap="square" rtlCol="0">
            <a:spAutoFit/>
          </a:bodyPr>
          <a:lstStyle/>
          <a:p>
            <a:r>
              <a:rPr lang="en-US" sz="2600" dirty="0" smtClean="0"/>
              <a:t>An</a:t>
            </a:r>
            <a:r>
              <a:rPr lang="en-US" sz="2600" b="1" dirty="0" smtClean="0"/>
              <a:t> update function</a:t>
            </a:r>
            <a:r>
              <a:rPr lang="en-US" sz="2600" dirty="0" smtClean="0"/>
              <a:t> is a user defined program which when applied to a </a:t>
            </a:r>
            <a:r>
              <a:rPr lang="en-US" sz="2600" b="1" dirty="0" smtClean="0">
                <a:solidFill>
                  <a:srgbClr val="C00000"/>
                </a:solidFill>
              </a:rPr>
              <a:t>vertex</a:t>
            </a:r>
            <a:r>
              <a:rPr lang="en-US" sz="2600" dirty="0" smtClean="0"/>
              <a:t> transforms the data in the </a:t>
            </a:r>
            <a:r>
              <a:rPr lang="en-US" sz="2600" b="1" dirty="0" smtClean="0">
                <a:solidFill>
                  <a:schemeClr val="accent6"/>
                </a:solidFill>
              </a:rPr>
              <a:t>scope</a:t>
            </a:r>
            <a:r>
              <a:rPr lang="en-US" sz="2600" dirty="0" smtClean="0"/>
              <a:t>of the vertex</a:t>
            </a:r>
            <a:endParaRPr lang="en-US" sz="2600" b="1" dirty="0"/>
          </a:p>
        </p:txBody>
      </p:sp>
      <p:cxnSp>
        <p:nvCxnSpPr>
          <p:cNvPr id="91" name="Straight Arrow Connector 90"/>
          <p:cNvCxnSpPr>
            <a:stCxn id="97" idx="6"/>
            <a:endCxn id="98" idx="2"/>
          </p:cNvCxnSpPr>
          <p:nvPr/>
        </p:nvCxnSpPr>
        <p:spPr bwMode="auto">
          <a:xfrm>
            <a:off x="1403520" y="2783766"/>
            <a:ext cx="1212472" cy="1761"/>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92" name="Straight Arrow Connector 91"/>
          <p:cNvCxnSpPr>
            <a:stCxn id="102" idx="0"/>
            <a:endCxn id="97" idx="3"/>
          </p:cNvCxnSpPr>
          <p:nvPr/>
        </p:nvCxnSpPr>
        <p:spPr bwMode="auto">
          <a:xfrm flipV="1">
            <a:off x="773029" y="2937612"/>
            <a:ext cx="259073" cy="1183464"/>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93" name="Straight Arrow Connector 92"/>
          <p:cNvCxnSpPr>
            <a:stCxn id="104" idx="1"/>
            <a:endCxn id="98" idx="5"/>
          </p:cNvCxnSpPr>
          <p:nvPr/>
        </p:nvCxnSpPr>
        <p:spPr bwMode="auto">
          <a:xfrm rot="16200000" flipV="1">
            <a:off x="2625789" y="3299234"/>
            <a:ext cx="1247188" cy="52394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103" idx="7"/>
            <a:endCxn id="98" idx="3"/>
          </p:cNvCxnSpPr>
          <p:nvPr/>
        </p:nvCxnSpPr>
        <p:spPr bwMode="auto">
          <a:xfrm rot="5400000" flipH="1" flipV="1">
            <a:off x="1801980" y="3307065"/>
            <a:ext cx="1247188" cy="508284"/>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103" idx="1"/>
            <a:endCxn id="97" idx="5"/>
          </p:cNvCxnSpPr>
          <p:nvPr/>
        </p:nvCxnSpPr>
        <p:spPr bwMode="auto">
          <a:xfrm rot="16200000" flipV="1">
            <a:off x="978174" y="3299234"/>
            <a:ext cx="1247188" cy="52394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sp>
        <p:nvSpPr>
          <p:cNvPr id="97" name="Oval 96"/>
          <p:cNvSpPr/>
          <p:nvPr/>
        </p:nvSpPr>
        <p:spPr bwMode="auto">
          <a:xfrm>
            <a:off x="968377" y="2566195"/>
            <a:ext cx="435143" cy="435142"/>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98" name="Oval 97"/>
          <p:cNvSpPr/>
          <p:nvPr/>
        </p:nvSpPr>
        <p:spPr bwMode="auto">
          <a:xfrm>
            <a:off x="2615992" y="2566195"/>
            <a:ext cx="435143" cy="435142"/>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00" name="Oval 99"/>
          <p:cNvSpPr/>
          <p:nvPr/>
        </p:nvSpPr>
        <p:spPr bwMode="auto">
          <a:xfrm>
            <a:off x="968376" y="5517925"/>
            <a:ext cx="435143" cy="435142"/>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01" name="Oval 100"/>
          <p:cNvSpPr/>
          <p:nvPr/>
        </p:nvSpPr>
        <p:spPr bwMode="auto">
          <a:xfrm>
            <a:off x="2615992" y="5517925"/>
            <a:ext cx="435143" cy="435142"/>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02" name="Oval 4"/>
          <p:cNvSpPr/>
          <p:nvPr/>
        </p:nvSpPr>
        <p:spPr bwMode="auto">
          <a:xfrm>
            <a:off x="555457" y="4121076"/>
            <a:ext cx="435143" cy="435142"/>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03" name="Oval 102"/>
          <p:cNvSpPr/>
          <p:nvPr/>
        </p:nvSpPr>
        <p:spPr bwMode="auto">
          <a:xfrm>
            <a:off x="1800015" y="4121076"/>
            <a:ext cx="435143" cy="435142"/>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04" name="Oval 103"/>
          <p:cNvSpPr/>
          <p:nvPr/>
        </p:nvSpPr>
        <p:spPr bwMode="auto">
          <a:xfrm>
            <a:off x="3447630" y="4121076"/>
            <a:ext cx="435143" cy="435142"/>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cxnSp>
        <p:nvCxnSpPr>
          <p:cNvPr id="106" name="Straight Arrow Connector 105"/>
          <p:cNvCxnSpPr>
            <a:stCxn id="100" idx="6"/>
            <a:endCxn id="101" idx="2"/>
          </p:cNvCxnSpPr>
          <p:nvPr/>
        </p:nvCxnSpPr>
        <p:spPr bwMode="auto">
          <a:xfrm>
            <a:off x="1403519" y="5735496"/>
            <a:ext cx="1212473" cy="1588"/>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7" name="Straight Arrow Connector 106"/>
          <p:cNvCxnSpPr>
            <a:stCxn id="100" idx="1"/>
            <a:endCxn id="102" idx="4"/>
          </p:cNvCxnSpPr>
          <p:nvPr/>
        </p:nvCxnSpPr>
        <p:spPr bwMode="auto">
          <a:xfrm flipH="1" flipV="1">
            <a:off x="773029" y="4556218"/>
            <a:ext cx="259072" cy="1025432"/>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8" name="Straight Arrow Connector 107"/>
          <p:cNvCxnSpPr>
            <a:stCxn id="101" idx="7"/>
            <a:endCxn id="104" idx="3"/>
          </p:cNvCxnSpPr>
          <p:nvPr/>
        </p:nvCxnSpPr>
        <p:spPr bwMode="auto">
          <a:xfrm rot="5400000" flipH="1" flipV="1">
            <a:off x="2704804" y="4775100"/>
            <a:ext cx="1089157" cy="52394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9" name="Straight Arrow Connector 108"/>
          <p:cNvCxnSpPr>
            <a:stCxn id="101" idx="1"/>
            <a:endCxn id="103" idx="5"/>
          </p:cNvCxnSpPr>
          <p:nvPr/>
        </p:nvCxnSpPr>
        <p:spPr bwMode="auto">
          <a:xfrm rot="16200000" flipV="1">
            <a:off x="1880997" y="4782930"/>
            <a:ext cx="1089157" cy="508284"/>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10" name="Straight Arrow Connector 109"/>
          <p:cNvCxnSpPr>
            <a:stCxn id="100" idx="7"/>
            <a:endCxn id="103" idx="3"/>
          </p:cNvCxnSpPr>
          <p:nvPr/>
        </p:nvCxnSpPr>
        <p:spPr bwMode="auto">
          <a:xfrm rot="5400000" flipH="1" flipV="1">
            <a:off x="1057189" y="4775099"/>
            <a:ext cx="1089157" cy="52394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grpSp>
        <p:nvGrpSpPr>
          <p:cNvPr id="6" name="Group 128"/>
          <p:cNvGrpSpPr/>
          <p:nvPr/>
        </p:nvGrpSpPr>
        <p:grpSpPr>
          <a:xfrm>
            <a:off x="1062245" y="2650677"/>
            <a:ext cx="2743200" cy="1843713"/>
            <a:chOff x="1981200" y="2499687"/>
            <a:chExt cx="2743200" cy="1843713"/>
          </a:xfrm>
        </p:grpSpPr>
        <p:sp>
          <p:nvSpPr>
            <p:cNvPr id="116" name="Cube 115"/>
            <p:cNvSpPr/>
            <p:nvPr/>
          </p:nvSpPr>
          <p:spPr bwMode="auto">
            <a:xfrm>
              <a:off x="3618983" y="2499687"/>
              <a:ext cx="274320" cy="27432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17" name="Cube 116"/>
            <p:cNvSpPr/>
            <p:nvPr/>
          </p:nvSpPr>
          <p:spPr bwMode="auto">
            <a:xfrm>
              <a:off x="2819400" y="4069080"/>
              <a:ext cx="274320" cy="27432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18" name="Cube 117"/>
            <p:cNvSpPr/>
            <p:nvPr/>
          </p:nvSpPr>
          <p:spPr bwMode="auto">
            <a:xfrm>
              <a:off x="1981200" y="2499687"/>
              <a:ext cx="274320" cy="27432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19" name="Cube 118"/>
            <p:cNvSpPr/>
            <p:nvPr/>
          </p:nvSpPr>
          <p:spPr bwMode="auto">
            <a:xfrm>
              <a:off x="4450080" y="4069080"/>
              <a:ext cx="274320" cy="274320"/>
            </a:xfrm>
            <a:prstGeom prst="cub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13" name="Cube 112"/>
            <p:cNvSpPr/>
            <p:nvPr/>
          </p:nvSpPr>
          <p:spPr bwMode="auto">
            <a:xfrm>
              <a:off x="2752244" y="2514600"/>
              <a:ext cx="274320" cy="27432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14" name="Cube 113"/>
            <p:cNvSpPr/>
            <p:nvPr/>
          </p:nvSpPr>
          <p:spPr bwMode="auto">
            <a:xfrm>
              <a:off x="3203340" y="3309835"/>
              <a:ext cx="274320" cy="27432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15" name="Cube 114"/>
            <p:cNvSpPr/>
            <p:nvPr/>
          </p:nvSpPr>
          <p:spPr bwMode="auto">
            <a:xfrm>
              <a:off x="4038600" y="3309835"/>
              <a:ext cx="274320" cy="274320"/>
            </a:xfrm>
            <a:prstGeom prst="cub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grpSp>
      <p:sp>
        <p:nvSpPr>
          <p:cNvPr id="65" name="Rectangle 64"/>
          <p:cNvSpPr/>
          <p:nvPr/>
        </p:nvSpPr>
        <p:spPr bwMode="auto">
          <a:xfrm>
            <a:off x="4343400" y="2819400"/>
            <a:ext cx="4800600" cy="685800"/>
          </a:xfrm>
          <a:prstGeom prst="rect">
            <a:avLst/>
          </a:prstGeom>
          <a:solidFill>
            <a:schemeClr val="bg1">
              <a:alpha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6" name="Rectangle 65"/>
          <p:cNvSpPr/>
          <p:nvPr/>
        </p:nvSpPr>
        <p:spPr bwMode="auto">
          <a:xfrm>
            <a:off x="4343400" y="3505200"/>
            <a:ext cx="4800600" cy="1143000"/>
          </a:xfrm>
          <a:prstGeom prst="rect">
            <a:avLst/>
          </a:prstGeom>
          <a:solidFill>
            <a:schemeClr val="bg1">
              <a:alpha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7" name="Rectangle 66"/>
          <p:cNvSpPr/>
          <p:nvPr/>
        </p:nvSpPr>
        <p:spPr bwMode="auto">
          <a:xfrm>
            <a:off x="4419600" y="4648200"/>
            <a:ext cx="4724400" cy="1066800"/>
          </a:xfrm>
          <a:prstGeom prst="rect">
            <a:avLst/>
          </a:prstGeom>
          <a:solidFill>
            <a:schemeClr val="bg1">
              <a:alpha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3" name="TextBox 42"/>
          <p:cNvSpPr txBox="1"/>
          <p:nvPr/>
        </p:nvSpPr>
        <p:spPr>
          <a:xfrm>
            <a:off x="457200" y="3352800"/>
            <a:ext cx="8038829" cy="2185214"/>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sz="3600" dirty="0" smtClean="0"/>
              <a:t>Update function applied (asynchronously) </a:t>
            </a:r>
          </a:p>
          <a:p>
            <a:pPr algn="ctr"/>
            <a:r>
              <a:rPr lang="en-US" sz="3600" dirty="0" smtClean="0"/>
              <a:t>in parallel until convergence</a:t>
            </a:r>
          </a:p>
          <a:p>
            <a:pPr algn="ctr"/>
            <a:endParaRPr lang="en-US" sz="3600" dirty="0"/>
          </a:p>
          <a:p>
            <a:pPr algn="ctr"/>
            <a:r>
              <a:rPr lang="en-US" sz="2400" dirty="0" smtClean="0"/>
              <a:t>Many schedulers available to prioritize computation</a:t>
            </a:r>
            <a:endParaRPr lang="en-US" sz="2400" dirty="0"/>
          </a:p>
        </p:txBody>
      </p:sp>
      <p:sp>
        <p:nvSpPr>
          <p:cNvPr id="4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59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45" name="Picture 6"/>
          <p:cNvPicPr>
            <a:picLocks noChangeAspect="1" noChangeArrowheads="1"/>
          </p:cNvPicPr>
          <p:nvPr/>
        </p:nvPicPr>
        <p:blipFill>
          <a:blip r:embed="rId6" cstate="print"/>
          <a:srcRect/>
          <a:stretch>
            <a:fillRect/>
          </a:stretch>
        </p:blipFill>
        <p:spPr bwMode="auto">
          <a:xfrm>
            <a:off x="7310765" y="0"/>
            <a:ext cx="1833235" cy="476250"/>
          </a:xfrm>
          <a:prstGeom prst="rect">
            <a:avLst/>
          </a:prstGeom>
          <a:noFill/>
          <a:ln w="9525">
            <a:noFill/>
            <a:miter lim="800000"/>
            <a:headEnd/>
            <a:tailEnd/>
          </a:ln>
        </p:spPr>
      </p:pic>
      <p:pic>
        <p:nvPicPr>
          <p:cNvPr id="46" name="Picture 11" descr="C:\Users\arijit\Desktop\microsoft-research.gif"/>
          <p:cNvPicPr>
            <a:picLocks noChangeAspect="1" noChangeArrowheads="1"/>
          </p:cNvPicPr>
          <p:nvPr/>
        </p:nvPicPr>
        <p:blipFill>
          <a:blip r:embed="rId7"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1442926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8" grpId="0" animBg="1"/>
      <p:bldP spid="65" grpId="0" animBg="1"/>
      <p:bldP spid="66" grpId="0" animBg="1"/>
      <p:bldP spid="67" grpId="0" animBg="1"/>
      <p:bldP spid="4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200" b="1" dirty="0" smtClean="0"/>
              <a:t>Page Rank with </a:t>
            </a:r>
            <a:r>
              <a:rPr lang="en-US" sz="4200" b="1" dirty="0" err="1" smtClean="0"/>
              <a:t>GraphLab</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2" name="Content Placeholder 5"/>
          <p:cNvSpPr txBox="1">
            <a:spLocks/>
          </p:cNvSpPr>
          <p:nvPr/>
        </p:nvSpPr>
        <p:spPr>
          <a:xfrm>
            <a:off x="228600" y="914400"/>
            <a:ext cx="8915400" cy="4953744"/>
          </a:xfrm>
          <a:prstGeom prst="rect">
            <a:avLst/>
          </a:prstGeom>
        </p:spPr>
        <p:txBody>
          <a:bodyPr>
            <a:noAutofit/>
          </a:bodyPr>
          <a:lstStyle/>
          <a:p>
            <a:r>
              <a:rPr lang="en-US" sz="2000" b="1" dirty="0" smtClean="0">
                <a:solidFill>
                  <a:srgbClr val="000000"/>
                </a:solidFill>
                <a:latin typeface="+mj-lt"/>
              </a:rPr>
              <a:t>Page Rank Update Function</a:t>
            </a:r>
          </a:p>
          <a:p>
            <a:r>
              <a:rPr lang="en-US" sz="2000" b="1" dirty="0" smtClean="0">
                <a:solidFill>
                  <a:srgbClr val="000000"/>
                </a:solidFill>
                <a:latin typeface="+mj-lt"/>
              </a:rPr>
              <a:t> </a:t>
            </a:r>
          </a:p>
          <a:p>
            <a:r>
              <a:rPr lang="en-US" sz="2000" b="1" dirty="0" smtClean="0">
                <a:solidFill>
                  <a:srgbClr val="000000"/>
                </a:solidFill>
                <a:latin typeface="+mj-lt"/>
              </a:rPr>
              <a:t>Input:  </a:t>
            </a:r>
            <a:r>
              <a:rPr lang="en-US" sz="2000" dirty="0" smtClean="0">
                <a:solidFill>
                  <a:srgbClr val="000000"/>
                </a:solidFill>
                <a:latin typeface="+mj-lt"/>
              </a:rPr>
              <a:t>Scope[v] :  PR(v),  for all in-neighbor u of v: PR(u), W</a:t>
            </a:r>
            <a:r>
              <a:rPr lang="en-US" sz="2000" baseline="-25000" dirty="0" smtClean="0">
                <a:solidFill>
                  <a:srgbClr val="000000"/>
                </a:solidFill>
                <a:latin typeface="+mj-lt"/>
              </a:rPr>
              <a:t>u,v</a:t>
            </a:r>
            <a:r>
              <a:rPr lang="en-US" sz="2000" dirty="0" smtClean="0">
                <a:solidFill>
                  <a:srgbClr val="000000"/>
                </a:solidFill>
                <a:latin typeface="+mj-lt"/>
              </a:rPr>
              <a:t>  </a:t>
            </a:r>
          </a:p>
          <a:p>
            <a:endParaRPr lang="en-US" sz="2000" dirty="0" smtClean="0">
              <a:solidFill>
                <a:srgbClr val="000000"/>
              </a:solidFill>
              <a:latin typeface="+mj-lt"/>
            </a:endParaRPr>
          </a:p>
          <a:p>
            <a:r>
              <a:rPr lang="en-US" sz="2000" dirty="0" smtClean="0">
                <a:solidFill>
                  <a:srgbClr val="000000"/>
                </a:solidFill>
                <a:latin typeface="+mj-lt"/>
              </a:rPr>
              <a:t>PR</a:t>
            </a:r>
            <a:r>
              <a:rPr lang="en-US" sz="2000" baseline="-25000" dirty="0" smtClean="0">
                <a:solidFill>
                  <a:srgbClr val="000000"/>
                </a:solidFill>
                <a:latin typeface="+mj-lt"/>
              </a:rPr>
              <a:t>old</a:t>
            </a:r>
            <a:r>
              <a:rPr lang="en-US" sz="2000" dirty="0" smtClean="0">
                <a:solidFill>
                  <a:srgbClr val="000000"/>
                </a:solidFill>
                <a:latin typeface="+mj-lt"/>
              </a:rPr>
              <a:t>(v) = PR(v)</a:t>
            </a:r>
          </a:p>
          <a:p>
            <a:endParaRPr lang="en-US" sz="2000" dirty="0" smtClean="0">
              <a:solidFill>
                <a:srgbClr val="000000"/>
              </a:solidFill>
              <a:latin typeface="+mj-lt"/>
            </a:endParaRPr>
          </a:p>
          <a:p>
            <a:r>
              <a:rPr lang="en-US" sz="2000" dirty="0" smtClean="0">
                <a:solidFill>
                  <a:srgbClr val="000000"/>
                </a:solidFill>
                <a:latin typeface="+mj-lt"/>
              </a:rPr>
              <a:t>PR(v) = 0.15/n</a:t>
            </a:r>
          </a:p>
          <a:p>
            <a:endParaRPr lang="en-US" sz="2000" dirty="0" smtClean="0">
              <a:solidFill>
                <a:srgbClr val="000000"/>
              </a:solidFill>
              <a:latin typeface="+mj-lt"/>
            </a:endParaRPr>
          </a:p>
          <a:p>
            <a:r>
              <a:rPr lang="en-US" sz="2000" b="1" dirty="0" smtClean="0">
                <a:solidFill>
                  <a:srgbClr val="000000"/>
                </a:solidFill>
                <a:latin typeface="+mj-lt"/>
              </a:rPr>
              <a:t>For Each  </a:t>
            </a:r>
            <a:r>
              <a:rPr lang="en-US" sz="2000" dirty="0" smtClean="0">
                <a:solidFill>
                  <a:srgbClr val="000000"/>
                </a:solidFill>
                <a:latin typeface="+mj-lt"/>
              </a:rPr>
              <a:t>in-neighbor u of v, </a:t>
            </a:r>
            <a:r>
              <a:rPr lang="en-US" sz="2000" b="1" dirty="0" smtClean="0">
                <a:solidFill>
                  <a:srgbClr val="000000"/>
                </a:solidFill>
                <a:latin typeface="+mj-lt"/>
              </a:rPr>
              <a:t>do</a:t>
            </a:r>
          </a:p>
          <a:p>
            <a:r>
              <a:rPr lang="en-US" sz="2000" dirty="0" smtClean="0">
                <a:solidFill>
                  <a:srgbClr val="000000"/>
                </a:solidFill>
                <a:latin typeface="+mj-lt"/>
              </a:rPr>
              <a:t>     PR(v) = PR(v) + 0.85 × </a:t>
            </a:r>
            <a:r>
              <a:rPr lang="en-US" sz="2000" dirty="0" smtClean="0">
                <a:solidFill>
                  <a:srgbClr val="000000"/>
                </a:solidFill>
              </a:rPr>
              <a:t>W</a:t>
            </a:r>
            <a:r>
              <a:rPr lang="en-US" sz="2000" baseline="-25000" dirty="0" smtClean="0">
                <a:solidFill>
                  <a:srgbClr val="000000"/>
                </a:solidFill>
              </a:rPr>
              <a:t>u,v </a:t>
            </a:r>
            <a:r>
              <a:rPr lang="en-US" sz="2000" dirty="0" smtClean="0">
                <a:solidFill>
                  <a:srgbClr val="000000"/>
                </a:solidFill>
              </a:rPr>
              <a:t>× PR(v)</a:t>
            </a:r>
          </a:p>
          <a:p>
            <a:endParaRPr lang="en-US" sz="2000" dirty="0" smtClean="0">
              <a:solidFill>
                <a:srgbClr val="000000"/>
              </a:solidFill>
              <a:latin typeface="+mj-lt"/>
            </a:endParaRPr>
          </a:p>
          <a:p>
            <a:r>
              <a:rPr lang="en-US" sz="2000" b="1" dirty="0" smtClean="0">
                <a:solidFill>
                  <a:srgbClr val="000000"/>
                </a:solidFill>
                <a:latin typeface="+mj-lt"/>
              </a:rPr>
              <a:t>If </a:t>
            </a:r>
            <a:r>
              <a:rPr lang="en-US" sz="2000" dirty="0" smtClean="0">
                <a:solidFill>
                  <a:srgbClr val="000000"/>
                </a:solidFill>
                <a:latin typeface="+mj-lt"/>
              </a:rPr>
              <a:t>|PR(v) - </a:t>
            </a:r>
            <a:r>
              <a:rPr lang="en-US" sz="2000" dirty="0" smtClean="0">
                <a:solidFill>
                  <a:srgbClr val="000000"/>
                </a:solidFill>
              </a:rPr>
              <a:t>PR</a:t>
            </a:r>
            <a:r>
              <a:rPr lang="en-US" sz="2000" baseline="-25000" dirty="0" smtClean="0">
                <a:solidFill>
                  <a:srgbClr val="000000"/>
                </a:solidFill>
              </a:rPr>
              <a:t>old</a:t>
            </a:r>
            <a:r>
              <a:rPr lang="en-US" sz="2000" dirty="0" smtClean="0">
                <a:solidFill>
                  <a:srgbClr val="000000"/>
                </a:solidFill>
              </a:rPr>
              <a:t>(v)| &gt; epsilon           </a:t>
            </a:r>
            <a:r>
              <a:rPr lang="en-US" sz="2000" dirty="0" smtClean="0">
                <a:solidFill>
                  <a:srgbClr val="FF0000"/>
                </a:solidFill>
              </a:rPr>
              <a:t>// If Page Rank changed significantly</a:t>
            </a:r>
            <a:endParaRPr lang="en-US" sz="2000" dirty="0" smtClean="0">
              <a:solidFill>
                <a:srgbClr val="FF0000"/>
              </a:solidFill>
              <a:latin typeface="+mj-lt"/>
            </a:endParaRPr>
          </a:p>
          <a:p>
            <a:r>
              <a:rPr lang="en-US" sz="2000" dirty="0" smtClean="0">
                <a:solidFill>
                  <a:srgbClr val="000000"/>
                </a:solidFill>
                <a:latin typeface="+mj-lt"/>
              </a:rPr>
              <a:t>     return {u:  u in-neighbor of v}       </a:t>
            </a:r>
            <a:r>
              <a:rPr lang="en-US" sz="2000" dirty="0" smtClean="0">
                <a:solidFill>
                  <a:srgbClr val="FF0000"/>
                </a:solidFill>
                <a:latin typeface="+mj-lt"/>
              </a:rPr>
              <a:t>// schedule update at u    </a:t>
            </a:r>
          </a:p>
          <a:p>
            <a:endParaRPr lang="en-US" sz="2000" dirty="0" smtClean="0">
              <a:solidFill>
                <a:srgbClr val="000000"/>
              </a:solidFill>
              <a:latin typeface="+mj-lt"/>
            </a:endParaRPr>
          </a:p>
          <a:p>
            <a:endParaRPr lang="en-US" sz="2000" dirty="0" smtClean="0">
              <a:solidFill>
                <a:srgbClr val="000000"/>
              </a:solidFill>
              <a:latin typeface="+mj-lt"/>
            </a:endParaRPr>
          </a:p>
        </p:txBody>
      </p:sp>
      <p:sp>
        <p:nvSpPr>
          <p:cNvPr id="9"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60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200" b="1" dirty="0" smtClean="0"/>
              <a:t>Page Rank with </a:t>
            </a:r>
            <a:r>
              <a:rPr lang="en-US" sz="4200" b="1" dirty="0" err="1" smtClean="0"/>
              <a:t>GraphLab</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5943600" y="2159391"/>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0.2</a:t>
            </a:r>
            <a:endParaRPr lang="en-US" sz="1500" b="1" dirty="0">
              <a:solidFill>
                <a:schemeClr val="tx1"/>
              </a:solidFill>
            </a:endParaRPr>
          </a:p>
        </p:txBody>
      </p:sp>
      <p:sp>
        <p:nvSpPr>
          <p:cNvPr id="18" name="Freeform 17"/>
          <p:cNvSpPr/>
          <p:nvPr/>
        </p:nvSpPr>
        <p:spPr>
          <a:xfrm>
            <a:off x="50878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51159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64008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67818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69341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70103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65227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56200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9" name="TextBox 38"/>
          <p:cNvSpPr txBox="1"/>
          <p:nvPr/>
        </p:nvSpPr>
        <p:spPr>
          <a:xfrm>
            <a:off x="304800" y="2133600"/>
            <a:ext cx="3877985" cy="430887"/>
          </a:xfrm>
          <a:prstGeom prst="rect">
            <a:avLst/>
          </a:prstGeom>
          <a:noFill/>
        </p:spPr>
        <p:txBody>
          <a:bodyPr wrap="none" rtlCol="0">
            <a:spAutoFit/>
          </a:bodyPr>
          <a:lstStyle/>
          <a:p>
            <a:r>
              <a:rPr lang="en-US" sz="2200" b="1" dirty="0" smtClean="0"/>
              <a:t>Scheduler T:</a:t>
            </a:r>
            <a:r>
              <a:rPr lang="en-US" sz="2200" dirty="0" smtClean="0"/>
              <a:t>  V</a:t>
            </a:r>
            <a:r>
              <a:rPr lang="en-US" sz="2200" baseline="-25000" dirty="0" smtClean="0"/>
              <a:t>1</a:t>
            </a:r>
            <a:r>
              <a:rPr lang="en-US" sz="2200" dirty="0" smtClean="0"/>
              <a:t>, V</a:t>
            </a:r>
            <a:r>
              <a:rPr lang="en-US" sz="2200" baseline="-25000" dirty="0" smtClean="0"/>
              <a:t>2</a:t>
            </a:r>
            <a:r>
              <a:rPr lang="en-US" sz="2200" dirty="0" smtClean="0"/>
              <a:t>, V</a:t>
            </a:r>
            <a:r>
              <a:rPr lang="en-US" sz="2200" baseline="-25000" dirty="0" smtClean="0"/>
              <a:t>3</a:t>
            </a:r>
            <a:r>
              <a:rPr lang="en-US" sz="2200" dirty="0" smtClean="0"/>
              <a:t>, V</a:t>
            </a:r>
            <a:r>
              <a:rPr lang="en-US" sz="2200" baseline="-25000" dirty="0" smtClean="0"/>
              <a:t>4</a:t>
            </a:r>
            <a:r>
              <a:rPr lang="en-US" sz="2200" dirty="0" smtClean="0"/>
              <a:t>, V</a:t>
            </a:r>
            <a:r>
              <a:rPr lang="en-US" sz="2200" baseline="-25000" dirty="0" smtClean="0"/>
              <a:t>5</a:t>
            </a:r>
            <a:r>
              <a:rPr lang="en-US" sz="2200" dirty="0" smtClean="0"/>
              <a:t>	</a:t>
            </a:r>
            <a:endParaRPr lang="en-US" sz="2200" dirty="0"/>
          </a:p>
        </p:txBody>
      </p:sp>
      <p:sp>
        <p:nvSpPr>
          <p:cNvPr id="43" name="Oval 42"/>
          <p:cNvSpPr/>
          <p:nvPr/>
        </p:nvSpPr>
        <p:spPr>
          <a:xfrm>
            <a:off x="6019800" y="36576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0.2</a:t>
            </a:r>
            <a:endParaRPr lang="en-US" sz="1500" b="1" dirty="0">
              <a:solidFill>
                <a:schemeClr val="tx1"/>
              </a:solidFill>
            </a:endParaRPr>
          </a:p>
        </p:txBody>
      </p:sp>
      <p:sp>
        <p:nvSpPr>
          <p:cNvPr id="45" name="Oval 44"/>
          <p:cNvSpPr/>
          <p:nvPr/>
        </p:nvSpPr>
        <p:spPr>
          <a:xfrm>
            <a:off x="6096000" y="47244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0.2</a:t>
            </a:r>
            <a:endParaRPr lang="en-US" sz="1500" b="1" dirty="0">
              <a:solidFill>
                <a:schemeClr val="tx1"/>
              </a:solidFill>
            </a:endParaRPr>
          </a:p>
        </p:txBody>
      </p:sp>
      <p:sp>
        <p:nvSpPr>
          <p:cNvPr id="46" name="Oval 45"/>
          <p:cNvSpPr/>
          <p:nvPr/>
        </p:nvSpPr>
        <p:spPr>
          <a:xfrm>
            <a:off x="7239000" y="28956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0.2</a:t>
            </a:r>
            <a:endParaRPr lang="en-US" sz="1500" b="1" dirty="0">
              <a:solidFill>
                <a:schemeClr val="tx1"/>
              </a:solidFill>
            </a:endParaRPr>
          </a:p>
        </p:txBody>
      </p:sp>
      <p:sp>
        <p:nvSpPr>
          <p:cNvPr id="47" name="Oval 46"/>
          <p:cNvSpPr/>
          <p:nvPr/>
        </p:nvSpPr>
        <p:spPr>
          <a:xfrm>
            <a:off x="4648200" y="26670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0.2</a:t>
            </a:r>
            <a:endParaRPr lang="en-US" sz="1500" b="1" dirty="0">
              <a:solidFill>
                <a:schemeClr val="tx1"/>
              </a:solidFill>
            </a:endParaRPr>
          </a:p>
        </p:txBody>
      </p:sp>
      <p:sp>
        <p:nvSpPr>
          <p:cNvPr id="41" name="TextBox 40"/>
          <p:cNvSpPr txBox="1"/>
          <p:nvPr/>
        </p:nvSpPr>
        <p:spPr>
          <a:xfrm>
            <a:off x="6234740" y="1752600"/>
            <a:ext cx="394660" cy="369332"/>
          </a:xfrm>
          <a:prstGeom prst="rect">
            <a:avLst/>
          </a:prstGeom>
          <a:noFill/>
        </p:spPr>
        <p:txBody>
          <a:bodyPr wrap="none" rtlCol="0">
            <a:spAutoFit/>
          </a:bodyPr>
          <a:lstStyle/>
          <a:p>
            <a:r>
              <a:rPr lang="en-US" dirty="0" smtClean="0"/>
              <a:t>V</a:t>
            </a:r>
            <a:r>
              <a:rPr lang="en-US" baseline="-25000" dirty="0" smtClean="0"/>
              <a:t>1</a:t>
            </a:r>
            <a:endParaRPr lang="en-US" baseline="-25000" dirty="0"/>
          </a:p>
        </p:txBody>
      </p:sp>
      <p:sp>
        <p:nvSpPr>
          <p:cNvPr id="42" name="TextBox 41"/>
          <p:cNvSpPr txBox="1"/>
          <p:nvPr/>
        </p:nvSpPr>
        <p:spPr>
          <a:xfrm>
            <a:off x="4114800" y="2667000"/>
            <a:ext cx="394660" cy="369332"/>
          </a:xfrm>
          <a:prstGeom prst="rect">
            <a:avLst/>
          </a:prstGeom>
          <a:noFill/>
        </p:spPr>
        <p:txBody>
          <a:bodyPr wrap="none" rtlCol="0">
            <a:spAutoFit/>
          </a:bodyPr>
          <a:lstStyle/>
          <a:p>
            <a:r>
              <a:rPr lang="en-US" dirty="0" smtClean="0"/>
              <a:t>V</a:t>
            </a:r>
            <a:r>
              <a:rPr lang="en-US" baseline="-25000" dirty="0" smtClean="0"/>
              <a:t>2</a:t>
            </a:r>
            <a:endParaRPr lang="en-US" baseline="-25000" dirty="0"/>
          </a:p>
        </p:txBody>
      </p:sp>
      <p:sp>
        <p:nvSpPr>
          <p:cNvPr id="44" name="TextBox 43"/>
          <p:cNvSpPr txBox="1"/>
          <p:nvPr/>
        </p:nvSpPr>
        <p:spPr>
          <a:xfrm>
            <a:off x="8139740" y="2667000"/>
            <a:ext cx="394660" cy="369332"/>
          </a:xfrm>
          <a:prstGeom prst="rect">
            <a:avLst/>
          </a:prstGeom>
          <a:noFill/>
        </p:spPr>
        <p:txBody>
          <a:bodyPr wrap="none" rtlCol="0">
            <a:spAutoFit/>
          </a:bodyPr>
          <a:lstStyle/>
          <a:p>
            <a:r>
              <a:rPr lang="en-US" dirty="0" smtClean="0"/>
              <a:t>V</a:t>
            </a:r>
            <a:r>
              <a:rPr lang="en-US" baseline="-25000" dirty="0" smtClean="0"/>
              <a:t>3</a:t>
            </a:r>
            <a:endParaRPr lang="en-US" baseline="-25000" dirty="0"/>
          </a:p>
        </p:txBody>
      </p:sp>
      <p:sp>
        <p:nvSpPr>
          <p:cNvPr id="48" name="TextBox 47"/>
          <p:cNvSpPr txBox="1"/>
          <p:nvPr/>
        </p:nvSpPr>
        <p:spPr>
          <a:xfrm>
            <a:off x="5701340" y="4050268"/>
            <a:ext cx="394660" cy="369332"/>
          </a:xfrm>
          <a:prstGeom prst="rect">
            <a:avLst/>
          </a:prstGeom>
          <a:noFill/>
        </p:spPr>
        <p:txBody>
          <a:bodyPr wrap="none" rtlCol="0">
            <a:spAutoFit/>
          </a:bodyPr>
          <a:lstStyle/>
          <a:p>
            <a:r>
              <a:rPr lang="en-US" dirty="0" smtClean="0"/>
              <a:t>V</a:t>
            </a:r>
            <a:r>
              <a:rPr lang="en-US" baseline="-25000" dirty="0" smtClean="0"/>
              <a:t>4</a:t>
            </a:r>
            <a:endParaRPr lang="en-US" baseline="-25000" dirty="0"/>
          </a:p>
        </p:txBody>
      </p:sp>
      <p:sp>
        <p:nvSpPr>
          <p:cNvPr id="54" name="TextBox 53"/>
          <p:cNvSpPr txBox="1"/>
          <p:nvPr/>
        </p:nvSpPr>
        <p:spPr>
          <a:xfrm>
            <a:off x="5701340" y="4659868"/>
            <a:ext cx="394660" cy="369332"/>
          </a:xfrm>
          <a:prstGeom prst="rect">
            <a:avLst/>
          </a:prstGeom>
          <a:noFill/>
        </p:spPr>
        <p:txBody>
          <a:bodyPr wrap="none" rtlCol="0">
            <a:spAutoFit/>
          </a:bodyPr>
          <a:lstStyle/>
          <a:p>
            <a:r>
              <a:rPr lang="en-US" dirty="0" smtClean="0"/>
              <a:t>V</a:t>
            </a:r>
            <a:r>
              <a:rPr lang="en-US" baseline="-25000" dirty="0" smtClean="0"/>
              <a:t>5</a:t>
            </a:r>
            <a:endParaRPr lang="en-US" baseline="-25000" dirty="0"/>
          </a:p>
        </p:txBody>
      </p:sp>
      <p:sp>
        <p:nvSpPr>
          <p:cNvPr id="55" name="TextBox 54"/>
          <p:cNvSpPr txBox="1"/>
          <p:nvPr/>
        </p:nvSpPr>
        <p:spPr>
          <a:xfrm>
            <a:off x="304800" y="2971800"/>
            <a:ext cx="3243324" cy="1107996"/>
          </a:xfrm>
          <a:prstGeom prst="rect">
            <a:avLst/>
          </a:prstGeom>
          <a:noFill/>
        </p:spPr>
        <p:txBody>
          <a:bodyPr wrap="none" rtlCol="0">
            <a:spAutoFit/>
          </a:bodyPr>
          <a:lstStyle/>
          <a:p>
            <a:r>
              <a:rPr lang="en-US" sz="2200" b="1" dirty="0" smtClean="0"/>
              <a:t>Vertex consistency model:</a:t>
            </a:r>
          </a:p>
          <a:p>
            <a:r>
              <a:rPr lang="en-US" sz="2200" dirty="0" smtClean="0"/>
              <a:t>All vertex can be updated</a:t>
            </a:r>
          </a:p>
          <a:p>
            <a:r>
              <a:rPr lang="en-US" sz="2200" dirty="0" smtClean="0"/>
              <a:t>simultaneously	</a:t>
            </a:r>
            <a:endParaRPr lang="en-US" sz="2200" dirty="0"/>
          </a:p>
        </p:txBody>
      </p:sp>
      <p:sp>
        <p:nvSpPr>
          <p:cNvPr id="3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61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32" name="Oval 31"/>
          <p:cNvSpPr/>
          <p:nvPr/>
        </p:nvSpPr>
        <p:spPr>
          <a:xfrm>
            <a:off x="838200" y="48006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dirty="0">
              <a:solidFill>
                <a:schemeClr val="tx1"/>
              </a:solidFill>
            </a:endParaRPr>
          </a:p>
        </p:txBody>
      </p:sp>
      <p:sp>
        <p:nvSpPr>
          <p:cNvPr id="33" name="TextBox 32"/>
          <p:cNvSpPr txBox="1"/>
          <p:nvPr/>
        </p:nvSpPr>
        <p:spPr>
          <a:xfrm>
            <a:off x="483275" y="5562600"/>
            <a:ext cx="2031325" cy="430887"/>
          </a:xfrm>
          <a:prstGeom prst="rect">
            <a:avLst/>
          </a:prstGeom>
          <a:noFill/>
        </p:spPr>
        <p:txBody>
          <a:bodyPr wrap="none" rtlCol="0">
            <a:spAutoFit/>
          </a:bodyPr>
          <a:lstStyle/>
          <a:p>
            <a:r>
              <a:rPr lang="en-US" sz="2200" dirty="0" smtClean="0"/>
              <a:t>Active Nodes	</a:t>
            </a:r>
            <a:endParaRPr lang="en-US" sz="2200"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200" b="1" dirty="0" smtClean="0"/>
              <a:t>Page Rank with </a:t>
            </a:r>
            <a:r>
              <a:rPr lang="en-US" sz="4200" b="1" dirty="0" err="1" smtClean="0"/>
              <a:t>GraphLab</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5943600" y="2159391"/>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0.172</a:t>
            </a:r>
            <a:endParaRPr lang="en-US" sz="1500" b="1" dirty="0">
              <a:solidFill>
                <a:schemeClr val="tx1"/>
              </a:solidFill>
            </a:endParaRPr>
          </a:p>
        </p:txBody>
      </p:sp>
      <p:sp>
        <p:nvSpPr>
          <p:cNvPr id="18" name="Freeform 17"/>
          <p:cNvSpPr/>
          <p:nvPr/>
        </p:nvSpPr>
        <p:spPr>
          <a:xfrm>
            <a:off x="50878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51159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64008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67818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69341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70103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65227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56200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9" name="TextBox 38"/>
          <p:cNvSpPr txBox="1"/>
          <p:nvPr/>
        </p:nvSpPr>
        <p:spPr>
          <a:xfrm>
            <a:off x="304800" y="2133600"/>
            <a:ext cx="2954655" cy="430887"/>
          </a:xfrm>
          <a:prstGeom prst="rect">
            <a:avLst/>
          </a:prstGeom>
          <a:noFill/>
        </p:spPr>
        <p:txBody>
          <a:bodyPr wrap="none" rtlCol="0">
            <a:spAutoFit/>
          </a:bodyPr>
          <a:lstStyle/>
          <a:p>
            <a:r>
              <a:rPr lang="en-US" sz="2200" b="1" dirty="0" smtClean="0"/>
              <a:t>Scheduler T:</a:t>
            </a:r>
            <a:r>
              <a:rPr lang="en-US" sz="2200" dirty="0" smtClean="0"/>
              <a:t>  V</a:t>
            </a:r>
            <a:r>
              <a:rPr lang="en-US" sz="2200" baseline="-25000" dirty="0" smtClean="0"/>
              <a:t>1</a:t>
            </a:r>
            <a:r>
              <a:rPr lang="en-US" sz="2200" dirty="0" smtClean="0"/>
              <a:t>, V</a:t>
            </a:r>
            <a:r>
              <a:rPr lang="en-US" sz="2200" baseline="-25000" dirty="0" smtClean="0"/>
              <a:t>4</a:t>
            </a:r>
            <a:r>
              <a:rPr lang="en-US" sz="2200" dirty="0" smtClean="0"/>
              <a:t>, V</a:t>
            </a:r>
            <a:r>
              <a:rPr lang="en-US" sz="2200" baseline="-25000" dirty="0" smtClean="0"/>
              <a:t>5</a:t>
            </a:r>
            <a:r>
              <a:rPr lang="en-US" sz="2200" dirty="0" smtClean="0"/>
              <a:t>	</a:t>
            </a:r>
            <a:endParaRPr lang="en-US" sz="2200" dirty="0"/>
          </a:p>
        </p:txBody>
      </p:sp>
      <p:sp>
        <p:nvSpPr>
          <p:cNvPr id="43" name="Oval 42"/>
          <p:cNvSpPr/>
          <p:nvPr/>
        </p:nvSpPr>
        <p:spPr>
          <a:xfrm>
            <a:off x="6019800" y="36576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0.34</a:t>
            </a:r>
            <a:endParaRPr lang="en-US" sz="1500" b="1" dirty="0">
              <a:solidFill>
                <a:schemeClr val="tx1"/>
              </a:solidFill>
            </a:endParaRPr>
          </a:p>
        </p:txBody>
      </p:sp>
      <p:sp>
        <p:nvSpPr>
          <p:cNvPr id="45" name="Oval 44"/>
          <p:cNvSpPr/>
          <p:nvPr/>
        </p:nvSpPr>
        <p:spPr>
          <a:xfrm>
            <a:off x="6096000" y="47244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0.426</a:t>
            </a:r>
            <a:endParaRPr lang="en-US" sz="1500" b="1" dirty="0">
              <a:solidFill>
                <a:schemeClr val="tx1"/>
              </a:solidFill>
            </a:endParaRPr>
          </a:p>
        </p:txBody>
      </p:sp>
      <p:sp>
        <p:nvSpPr>
          <p:cNvPr id="46" name="Oval 45"/>
          <p:cNvSpPr/>
          <p:nvPr/>
        </p:nvSpPr>
        <p:spPr>
          <a:xfrm>
            <a:off x="7239000" y="2895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7" name="Oval 46"/>
          <p:cNvSpPr/>
          <p:nvPr/>
        </p:nvSpPr>
        <p:spPr>
          <a:xfrm>
            <a:off x="4648200" y="26670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1" name="TextBox 40"/>
          <p:cNvSpPr txBox="1"/>
          <p:nvPr/>
        </p:nvSpPr>
        <p:spPr>
          <a:xfrm>
            <a:off x="6234740" y="1752600"/>
            <a:ext cx="394660" cy="369332"/>
          </a:xfrm>
          <a:prstGeom prst="rect">
            <a:avLst/>
          </a:prstGeom>
          <a:noFill/>
        </p:spPr>
        <p:txBody>
          <a:bodyPr wrap="none" rtlCol="0">
            <a:spAutoFit/>
          </a:bodyPr>
          <a:lstStyle/>
          <a:p>
            <a:r>
              <a:rPr lang="en-US" dirty="0" smtClean="0"/>
              <a:t>V</a:t>
            </a:r>
            <a:r>
              <a:rPr lang="en-US" baseline="-25000" dirty="0" smtClean="0"/>
              <a:t>1</a:t>
            </a:r>
            <a:endParaRPr lang="en-US" baseline="-25000" dirty="0"/>
          </a:p>
        </p:txBody>
      </p:sp>
      <p:sp>
        <p:nvSpPr>
          <p:cNvPr id="42" name="TextBox 41"/>
          <p:cNvSpPr txBox="1"/>
          <p:nvPr/>
        </p:nvSpPr>
        <p:spPr>
          <a:xfrm>
            <a:off x="4114800" y="2667000"/>
            <a:ext cx="394660" cy="369332"/>
          </a:xfrm>
          <a:prstGeom prst="rect">
            <a:avLst/>
          </a:prstGeom>
          <a:noFill/>
        </p:spPr>
        <p:txBody>
          <a:bodyPr wrap="none" rtlCol="0">
            <a:spAutoFit/>
          </a:bodyPr>
          <a:lstStyle/>
          <a:p>
            <a:r>
              <a:rPr lang="en-US" dirty="0" smtClean="0"/>
              <a:t>V</a:t>
            </a:r>
            <a:r>
              <a:rPr lang="en-US" baseline="-25000" dirty="0" smtClean="0"/>
              <a:t>2</a:t>
            </a:r>
            <a:endParaRPr lang="en-US" baseline="-25000" dirty="0"/>
          </a:p>
        </p:txBody>
      </p:sp>
      <p:sp>
        <p:nvSpPr>
          <p:cNvPr id="44" name="TextBox 43"/>
          <p:cNvSpPr txBox="1"/>
          <p:nvPr/>
        </p:nvSpPr>
        <p:spPr>
          <a:xfrm>
            <a:off x="8139740" y="2667000"/>
            <a:ext cx="394660" cy="369332"/>
          </a:xfrm>
          <a:prstGeom prst="rect">
            <a:avLst/>
          </a:prstGeom>
          <a:noFill/>
        </p:spPr>
        <p:txBody>
          <a:bodyPr wrap="none" rtlCol="0">
            <a:spAutoFit/>
          </a:bodyPr>
          <a:lstStyle/>
          <a:p>
            <a:r>
              <a:rPr lang="en-US" dirty="0" smtClean="0"/>
              <a:t>V</a:t>
            </a:r>
            <a:r>
              <a:rPr lang="en-US" baseline="-25000" dirty="0" smtClean="0"/>
              <a:t>3</a:t>
            </a:r>
            <a:endParaRPr lang="en-US" baseline="-25000" dirty="0"/>
          </a:p>
        </p:txBody>
      </p:sp>
      <p:sp>
        <p:nvSpPr>
          <p:cNvPr id="48" name="TextBox 47"/>
          <p:cNvSpPr txBox="1"/>
          <p:nvPr/>
        </p:nvSpPr>
        <p:spPr>
          <a:xfrm>
            <a:off x="5701340" y="4050268"/>
            <a:ext cx="394660" cy="369332"/>
          </a:xfrm>
          <a:prstGeom prst="rect">
            <a:avLst/>
          </a:prstGeom>
          <a:noFill/>
        </p:spPr>
        <p:txBody>
          <a:bodyPr wrap="none" rtlCol="0">
            <a:spAutoFit/>
          </a:bodyPr>
          <a:lstStyle/>
          <a:p>
            <a:r>
              <a:rPr lang="en-US" dirty="0" smtClean="0"/>
              <a:t>V</a:t>
            </a:r>
            <a:r>
              <a:rPr lang="en-US" baseline="-25000" dirty="0" smtClean="0"/>
              <a:t>4</a:t>
            </a:r>
            <a:endParaRPr lang="en-US" baseline="-25000" dirty="0"/>
          </a:p>
        </p:txBody>
      </p:sp>
      <p:sp>
        <p:nvSpPr>
          <p:cNvPr id="54" name="TextBox 53"/>
          <p:cNvSpPr txBox="1"/>
          <p:nvPr/>
        </p:nvSpPr>
        <p:spPr>
          <a:xfrm>
            <a:off x="5701340" y="4659868"/>
            <a:ext cx="394660" cy="369332"/>
          </a:xfrm>
          <a:prstGeom prst="rect">
            <a:avLst/>
          </a:prstGeom>
          <a:noFill/>
        </p:spPr>
        <p:txBody>
          <a:bodyPr wrap="none" rtlCol="0">
            <a:spAutoFit/>
          </a:bodyPr>
          <a:lstStyle/>
          <a:p>
            <a:r>
              <a:rPr lang="en-US" dirty="0" smtClean="0"/>
              <a:t>V</a:t>
            </a:r>
            <a:r>
              <a:rPr lang="en-US" baseline="-25000" dirty="0" smtClean="0"/>
              <a:t>5</a:t>
            </a:r>
            <a:endParaRPr lang="en-US" baseline="-25000" dirty="0"/>
          </a:p>
        </p:txBody>
      </p:sp>
      <p:sp>
        <p:nvSpPr>
          <p:cNvPr id="55" name="TextBox 54"/>
          <p:cNvSpPr txBox="1"/>
          <p:nvPr/>
        </p:nvSpPr>
        <p:spPr>
          <a:xfrm>
            <a:off x="304800" y="2971800"/>
            <a:ext cx="3243324" cy="1107996"/>
          </a:xfrm>
          <a:prstGeom prst="rect">
            <a:avLst/>
          </a:prstGeom>
          <a:noFill/>
        </p:spPr>
        <p:txBody>
          <a:bodyPr wrap="none" rtlCol="0">
            <a:spAutoFit/>
          </a:bodyPr>
          <a:lstStyle/>
          <a:p>
            <a:r>
              <a:rPr lang="en-US" sz="2200" b="1" dirty="0" smtClean="0"/>
              <a:t>Vertex consistency model:</a:t>
            </a:r>
          </a:p>
          <a:p>
            <a:r>
              <a:rPr lang="en-US" sz="2200" dirty="0" smtClean="0"/>
              <a:t>All vertex can be updated</a:t>
            </a:r>
          </a:p>
          <a:p>
            <a:r>
              <a:rPr lang="en-US" sz="2200" dirty="0" smtClean="0"/>
              <a:t>simultaneously	</a:t>
            </a:r>
            <a:endParaRPr lang="en-US" sz="2200" dirty="0"/>
          </a:p>
        </p:txBody>
      </p:sp>
      <p:sp>
        <p:nvSpPr>
          <p:cNvPr id="31" name="Oval 30"/>
          <p:cNvSpPr/>
          <p:nvPr/>
        </p:nvSpPr>
        <p:spPr>
          <a:xfrm>
            <a:off x="838200" y="48006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dirty="0">
              <a:solidFill>
                <a:schemeClr val="tx1"/>
              </a:solidFill>
            </a:endParaRPr>
          </a:p>
        </p:txBody>
      </p:sp>
      <p:sp>
        <p:nvSpPr>
          <p:cNvPr id="32" name="TextBox 31"/>
          <p:cNvSpPr txBox="1"/>
          <p:nvPr/>
        </p:nvSpPr>
        <p:spPr>
          <a:xfrm>
            <a:off x="483275" y="5562600"/>
            <a:ext cx="2031325" cy="430887"/>
          </a:xfrm>
          <a:prstGeom prst="rect">
            <a:avLst/>
          </a:prstGeom>
          <a:noFill/>
        </p:spPr>
        <p:txBody>
          <a:bodyPr wrap="none" rtlCol="0">
            <a:spAutoFit/>
          </a:bodyPr>
          <a:lstStyle/>
          <a:p>
            <a:r>
              <a:rPr lang="en-US" sz="2200" dirty="0" smtClean="0"/>
              <a:t>Active Nodes	</a:t>
            </a:r>
            <a:endParaRPr lang="en-US" sz="2200" dirty="0"/>
          </a:p>
        </p:txBody>
      </p:sp>
      <p:sp>
        <p:nvSpPr>
          <p:cNvPr id="33"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62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381000" y="4114800"/>
            <a:ext cx="6248400" cy="23622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381000" y="1524000"/>
            <a:ext cx="6324600" cy="2133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8</a:t>
            </a:fld>
            <a:endParaRPr lang="en-US" altLang="en-US" sz="1800"/>
          </a:p>
        </p:txBody>
      </p:sp>
      <p:sp>
        <p:nvSpPr>
          <p:cNvPr id="49" name="Title 1"/>
          <p:cNvSpPr>
            <a:spLocks noGrp="1"/>
          </p:cNvSpPr>
          <p:nvPr>
            <p:ph type="title"/>
          </p:nvPr>
        </p:nvSpPr>
        <p:spPr>
          <a:xfrm>
            <a:off x="304800" y="304800"/>
            <a:ext cx="6400800" cy="685800"/>
          </a:xfrm>
        </p:spPr>
        <p:txBody>
          <a:bodyPr>
            <a:noAutofit/>
          </a:bodyPr>
          <a:lstStyle/>
          <a:p>
            <a:pPr algn="l"/>
            <a:r>
              <a:rPr lang="en-US" sz="4800" b="1" dirty="0" smtClean="0"/>
              <a:t>Tutorial Outline</a:t>
            </a:r>
            <a:endParaRPr lang="en-US" sz="4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457200" y="16002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Examples of Graph Computations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Offline Graph Analytics (Page Rank Computation)</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Online Graph Querying (Reachability Query)</a:t>
            </a: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28541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Systems for Offline Graph Analytics</a:t>
            </a:r>
          </a:p>
          <a:p>
            <a:pPr marL="854075" lvl="1" indent="-396875" algn="just" defTabSz="914363">
              <a:lnSpc>
                <a:spcPct val="90000"/>
              </a:lnSpc>
              <a:spcBef>
                <a:spcPct val="20000"/>
              </a:spcBef>
              <a:buFont typeface="Wingdings" pitchFamily="2" charset="2"/>
              <a:buChar char="q"/>
              <a:defRPr/>
            </a:pPr>
            <a:r>
              <a:rPr lang="en-US" sz="2000" dirty="0" smtClean="0">
                <a:solidFill>
                  <a:schemeClr val="tx1"/>
                </a:solidFill>
                <a:latin typeface="Calibri" panose="020F0502020204030204" pitchFamily="34" charset="0"/>
                <a:cs typeface="Calibri" panose="020F0502020204030204" pitchFamily="34" charset="0"/>
              </a:rPr>
              <a:t>MapReduce, PEGASUS, </a:t>
            </a:r>
            <a:r>
              <a:rPr lang="en-US" sz="2000" dirty="0" err="1" smtClean="0">
                <a:solidFill>
                  <a:schemeClr val="tx1"/>
                </a:solidFill>
                <a:latin typeface="Calibri" panose="020F0502020204030204" pitchFamily="34" charset="0"/>
                <a:cs typeface="Calibri" panose="020F0502020204030204" pitchFamily="34" charset="0"/>
              </a:rPr>
              <a:t>Pregel</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GraphLab</a:t>
            </a:r>
            <a:r>
              <a:rPr lang="en-US" sz="2000" dirty="0" smtClean="0">
                <a:solidFill>
                  <a:schemeClr val="tx1"/>
                </a:solidFill>
                <a:latin typeface="Calibri" panose="020F0502020204030204" pitchFamily="34" charset="0"/>
                <a:cs typeface="Calibri" panose="020F0502020204030204" pitchFamily="34" charset="0"/>
              </a:rPr>
              <a:t>, </a:t>
            </a:r>
            <a:r>
              <a:rPr lang="en-US" sz="2000" dirty="0" err="1" smtClean="0">
                <a:solidFill>
                  <a:schemeClr val="tx1"/>
                </a:solidFill>
                <a:latin typeface="Calibri" panose="020F0502020204030204" pitchFamily="34" charset="0"/>
                <a:cs typeface="Calibri" panose="020F0502020204030204" pitchFamily="34" charset="0"/>
              </a:rPr>
              <a:t>GraphChi</a:t>
            </a:r>
            <a:r>
              <a:rPr lang="en-US" sz="2000" dirty="0" smtClean="0">
                <a:solidFill>
                  <a:schemeClr val="tx1"/>
                </a:solidFill>
                <a:latin typeface="Calibri" panose="020F0502020204030204" pitchFamily="34" charset="0"/>
                <a:cs typeface="Calibri" panose="020F0502020204030204" pitchFamily="34" charset="0"/>
              </a:rPr>
              <a:t> </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457200" y="41910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Systems for Online Graph Querying</a:t>
            </a:r>
          </a:p>
          <a:p>
            <a:pPr marL="854075" lvl="1" indent="-396875" algn="just" defTabSz="914363">
              <a:lnSpc>
                <a:spcPct val="90000"/>
              </a:lnSpc>
              <a:spcBef>
                <a:spcPct val="20000"/>
              </a:spcBef>
              <a:buFont typeface="Wingdings" pitchFamily="2" charset="2"/>
              <a:buChar char="q"/>
              <a:defRPr/>
            </a:pPr>
            <a:r>
              <a:rPr lang="en-US" sz="2000" dirty="0" smtClean="0">
                <a:latin typeface="Calibri" panose="020F0502020204030204" pitchFamily="34" charset="0"/>
                <a:cs typeface="Calibri" panose="020F0502020204030204" pitchFamily="34" charset="0"/>
              </a:rPr>
              <a:t>Trinity, Horton, GSPARQL, </a:t>
            </a:r>
            <a:r>
              <a:rPr lang="en-US" sz="2000" dirty="0" err="1" smtClean="0">
                <a:latin typeface="Calibri" panose="020F0502020204030204" pitchFamily="34" charset="0"/>
                <a:cs typeface="Calibri" panose="020F0502020204030204" pitchFamily="34" charset="0"/>
              </a:rPr>
              <a:t>NScale</a:t>
            </a:r>
            <a:endParaRPr lang="en-US" sz="20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457200" y="5063945"/>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Graph Partitioning and Workload Balancing</a:t>
            </a:r>
          </a:p>
          <a:p>
            <a:pPr marL="854075" lvl="1" indent="-396875" algn="just" defTabSz="914363">
              <a:lnSpc>
                <a:spcPct val="90000"/>
              </a:lnSpc>
              <a:spcBef>
                <a:spcPct val="20000"/>
              </a:spcBef>
              <a:buFont typeface="Wingdings" pitchFamily="2" charset="2"/>
              <a:buChar char="q"/>
              <a:defRPr/>
            </a:pPr>
            <a:r>
              <a:rPr lang="en-US" sz="2000" dirty="0" err="1" smtClean="0">
                <a:solidFill>
                  <a:schemeClr val="tx1"/>
                </a:solidFill>
                <a:latin typeface="Calibri" panose="020F0502020204030204" pitchFamily="34" charset="0"/>
                <a:cs typeface="Calibri" panose="020F0502020204030204" pitchFamily="34" charset="0"/>
              </a:rPr>
              <a:t>PowerGraph</a:t>
            </a:r>
            <a:r>
              <a:rPr lang="en-US" sz="2000" dirty="0" smtClean="0">
                <a:solidFill>
                  <a:schemeClr val="tx1"/>
                </a:solidFill>
                <a:latin typeface="Calibri" panose="020F0502020204030204" pitchFamily="34" charset="0"/>
                <a:cs typeface="Calibri" panose="020F0502020204030204" pitchFamily="34" charset="0"/>
              </a:rPr>
              <a:t>, SEDGE, MIZAN</a:t>
            </a:r>
          </a:p>
          <a:p>
            <a:pPr marL="396875" indent="-396875" algn="just" defTabSz="914363" fontAlgn="auto">
              <a:lnSpc>
                <a:spcPct val="90000"/>
              </a:lnSpc>
              <a:spcBef>
                <a:spcPct val="20000"/>
              </a:spcBef>
              <a:spcAft>
                <a:spcPts val="0"/>
              </a:spcAft>
              <a:buBlip>
                <a:blip r:embed="rId5"/>
              </a:buBlip>
              <a:defRPr/>
            </a:pPr>
            <a:endParaRPr lang="en-US" altLang="zh-CN" b="1"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457200" y="5943600"/>
            <a:ext cx="6946425"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Open Problems</a:t>
            </a: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23" name="Rounded Rectangle 22"/>
          <p:cNvSpPr/>
          <p:nvPr/>
        </p:nvSpPr>
        <p:spPr>
          <a:xfrm>
            <a:off x="6858000" y="2057400"/>
            <a:ext cx="1828800"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First Session (1:45-3:15PM)</a:t>
            </a:r>
            <a:endParaRPr lang="en-US" sz="2000" b="1" dirty="0">
              <a:solidFill>
                <a:schemeClr val="tx1"/>
              </a:solidFill>
            </a:endParaRPr>
          </a:p>
        </p:txBody>
      </p:sp>
      <p:sp>
        <p:nvSpPr>
          <p:cNvPr id="24" name="Rounded Rectangle 23"/>
          <p:cNvSpPr/>
          <p:nvPr/>
        </p:nvSpPr>
        <p:spPr>
          <a:xfrm>
            <a:off x="6844145" y="4648200"/>
            <a:ext cx="1995055"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Second Session (3:45-5:15PM)</a:t>
            </a:r>
            <a:endParaRPr lang="en-US" sz="2000" b="1" dirty="0">
              <a:solidFill>
                <a:schemeClr val="tx1"/>
              </a:solidFill>
            </a:endParaRPr>
          </a:p>
        </p:txBody>
      </p:sp>
      <p:sp>
        <p:nvSpPr>
          <p:cNvPr id="18"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a:solidFill>
                  <a:srgbClr val="000000"/>
                </a:solidFill>
                <a:latin typeface="Trebuchet MS"/>
              </a:rPr>
              <a:t>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200" b="1" dirty="0" smtClean="0"/>
              <a:t>Page Rank with </a:t>
            </a:r>
            <a:r>
              <a:rPr lang="en-US" sz="4200" b="1" dirty="0" err="1" smtClean="0"/>
              <a:t>GraphLab</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5943600" y="2159391"/>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0.051</a:t>
            </a:r>
            <a:endParaRPr lang="en-US" sz="1500" b="1" dirty="0">
              <a:solidFill>
                <a:schemeClr val="tx1"/>
              </a:solidFill>
            </a:endParaRPr>
          </a:p>
        </p:txBody>
      </p:sp>
      <p:sp>
        <p:nvSpPr>
          <p:cNvPr id="18" name="Freeform 17"/>
          <p:cNvSpPr/>
          <p:nvPr/>
        </p:nvSpPr>
        <p:spPr>
          <a:xfrm>
            <a:off x="50878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51159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64008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67818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69341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70103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65227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56200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9" name="TextBox 38"/>
          <p:cNvSpPr txBox="1"/>
          <p:nvPr/>
        </p:nvSpPr>
        <p:spPr>
          <a:xfrm>
            <a:off x="304800" y="2133600"/>
            <a:ext cx="2954655" cy="430887"/>
          </a:xfrm>
          <a:prstGeom prst="rect">
            <a:avLst/>
          </a:prstGeom>
          <a:noFill/>
        </p:spPr>
        <p:txBody>
          <a:bodyPr wrap="none" rtlCol="0">
            <a:spAutoFit/>
          </a:bodyPr>
          <a:lstStyle/>
          <a:p>
            <a:r>
              <a:rPr lang="en-US" sz="2200" b="1" dirty="0" smtClean="0"/>
              <a:t>Scheduler T:</a:t>
            </a:r>
            <a:r>
              <a:rPr lang="en-US" sz="2200" dirty="0" smtClean="0"/>
              <a:t>  V</a:t>
            </a:r>
            <a:r>
              <a:rPr lang="en-US" sz="2200" baseline="-25000" dirty="0" smtClean="0"/>
              <a:t>4</a:t>
            </a:r>
            <a:r>
              <a:rPr lang="en-US" sz="2200" dirty="0" smtClean="0"/>
              <a:t>, V</a:t>
            </a:r>
            <a:r>
              <a:rPr lang="en-US" sz="2200" baseline="-25000" dirty="0" smtClean="0"/>
              <a:t>5</a:t>
            </a:r>
            <a:r>
              <a:rPr lang="en-US" sz="2200" dirty="0" smtClean="0"/>
              <a:t>	</a:t>
            </a:r>
            <a:endParaRPr lang="en-US" sz="2200" dirty="0"/>
          </a:p>
        </p:txBody>
      </p:sp>
      <p:sp>
        <p:nvSpPr>
          <p:cNvPr id="43" name="Oval 42"/>
          <p:cNvSpPr/>
          <p:nvPr/>
        </p:nvSpPr>
        <p:spPr>
          <a:xfrm>
            <a:off x="6019800" y="36576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0.197</a:t>
            </a:r>
            <a:endParaRPr lang="en-US" sz="1500" b="1" dirty="0">
              <a:solidFill>
                <a:schemeClr val="tx1"/>
              </a:solidFill>
            </a:endParaRPr>
          </a:p>
        </p:txBody>
      </p:sp>
      <p:sp>
        <p:nvSpPr>
          <p:cNvPr id="45" name="Oval 44"/>
          <p:cNvSpPr/>
          <p:nvPr/>
        </p:nvSpPr>
        <p:spPr>
          <a:xfrm>
            <a:off x="6096000" y="47244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0.69</a:t>
            </a:r>
            <a:endParaRPr lang="en-US" sz="1500" b="1" dirty="0">
              <a:solidFill>
                <a:schemeClr val="tx1"/>
              </a:solidFill>
            </a:endParaRPr>
          </a:p>
        </p:txBody>
      </p:sp>
      <p:sp>
        <p:nvSpPr>
          <p:cNvPr id="46" name="Oval 45"/>
          <p:cNvSpPr/>
          <p:nvPr/>
        </p:nvSpPr>
        <p:spPr>
          <a:xfrm>
            <a:off x="7239000" y="2895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7" name="Oval 46"/>
          <p:cNvSpPr/>
          <p:nvPr/>
        </p:nvSpPr>
        <p:spPr>
          <a:xfrm>
            <a:off x="4648200" y="26670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1" name="TextBox 40"/>
          <p:cNvSpPr txBox="1"/>
          <p:nvPr/>
        </p:nvSpPr>
        <p:spPr>
          <a:xfrm>
            <a:off x="6234740" y="1752600"/>
            <a:ext cx="394660" cy="369332"/>
          </a:xfrm>
          <a:prstGeom prst="rect">
            <a:avLst/>
          </a:prstGeom>
          <a:noFill/>
        </p:spPr>
        <p:txBody>
          <a:bodyPr wrap="none" rtlCol="0">
            <a:spAutoFit/>
          </a:bodyPr>
          <a:lstStyle/>
          <a:p>
            <a:r>
              <a:rPr lang="en-US" dirty="0" smtClean="0"/>
              <a:t>V</a:t>
            </a:r>
            <a:r>
              <a:rPr lang="en-US" baseline="-25000" dirty="0" smtClean="0"/>
              <a:t>1</a:t>
            </a:r>
            <a:endParaRPr lang="en-US" baseline="-25000" dirty="0"/>
          </a:p>
        </p:txBody>
      </p:sp>
      <p:sp>
        <p:nvSpPr>
          <p:cNvPr id="42" name="TextBox 41"/>
          <p:cNvSpPr txBox="1"/>
          <p:nvPr/>
        </p:nvSpPr>
        <p:spPr>
          <a:xfrm>
            <a:off x="4114800" y="2667000"/>
            <a:ext cx="394660" cy="369332"/>
          </a:xfrm>
          <a:prstGeom prst="rect">
            <a:avLst/>
          </a:prstGeom>
          <a:noFill/>
        </p:spPr>
        <p:txBody>
          <a:bodyPr wrap="none" rtlCol="0">
            <a:spAutoFit/>
          </a:bodyPr>
          <a:lstStyle/>
          <a:p>
            <a:r>
              <a:rPr lang="en-US" dirty="0" smtClean="0"/>
              <a:t>V</a:t>
            </a:r>
            <a:r>
              <a:rPr lang="en-US" baseline="-25000" dirty="0" smtClean="0"/>
              <a:t>2</a:t>
            </a:r>
            <a:endParaRPr lang="en-US" baseline="-25000" dirty="0"/>
          </a:p>
        </p:txBody>
      </p:sp>
      <p:sp>
        <p:nvSpPr>
          <p:cNvPr id="44" name="TextBox 43"/>
          <p:cNvSpPr txBox="1"/>
          <p:nvPr/>
        </p:nvSpPr>
        <p:spPr>
          <a:xfrm>
            <a:off x="8139740" y="2667000"/>
            <a:ext cx="394660" cy="369332"/>
          </a:xfrm>
          <a:prstGeom prst="rect">
            <a:avLst/>
          </a:prstGeom>
          <a:noFill/>
        </p:spPr>
        <p:txBody>
          <a:bodyPr wrap="none" rtlCol="0">
            <a:spAutoFit/>
          </a:bodyPr>
          <a:lstStyle/>
          <a:p>
            <a:r>
              <a:rPr lang="en-US" dirty="0" smtClean="0"/>
              <a:t>V</a:t>
            </a:r>
            <a:r>
              <a:rPr lang="en-US" baseline="-25000" dirty="0" smtClean="0"/>
              <a:t>3</a:t>
            </a:r>
            <a:endParaRPr lang="en-US" baseline="-25000" dirty="0"/>
          </a:p>
        </p:txBody>
      </p:sp>
      <p:sp>
        <p:nvSpPr>
          <p:cNvPr id="48" name="TextBox 47"/>
          <p:cNvSpPr txBox="1"/>
          <p:nvPr/>
        </p:nvSpPr>
        <p:spPr>
          <a:xfrm>
            <a:off x="5701340" y="4050268"/>
            <a:ext cx="394660" cy="369332"/>
          </a:xfrm>
          <a:prstGeom prst="rect">
            <a:avLst/>
          </a:prstGeom>
          <a:noFill/>
        </p:spPr>
        <p:txBody>
          <a:bodyPr wrap="none" rtlCol="0">
            <a:spAutoFit/>
          </a:bodyPr>
          <a:lstStyle/>
          <a:p>
            <a:r>
              <a:rPr lang="en-US" dirty="0" smtClean="0"/>
              <a:t>V</a:t>
            </a:r>
            <a:r>
              <a:rPr lang="en-US" baseline="-25000" dirty="0" smtClean="0"/>
              <a:t>4</a:t>
            </a:r>
            <a:endParaRPr lang="en-US" baseline="-25000" dirty="0"/>
          </a:p>
        </p:txBody>
      </p:sp>
      <p:sp>
        <p:nvSpPr>
          <p:cNvPr id="54" name="TextBox 53"/>
          <p:cNvSpPr txBox="1"/>
          <p:nvPr/>
        </p:nvSpPr>
        <p:spPr>
          <a:xfrm>
            <a:off x="5701340" y="4659868"/>
            <a:ext cx="394660" cy="369332"/>
          </a:xfrm>
          <a:prstGeom prst="rect">
            <a:avLst/>
          </a:prstGeom>
          <a:noFill/>
        </p:spPr>
        <p:txBody>
          <a:bodyPr wrap="none" rtlCol="0">
            <a:spAutoFit/>
          </a:bodyPr>
          <a:lstStyle/>
          <a:p>
            <a:r>
              <a:rPr lang="en-US" dirty="0" smtClean="0"/>
              <a:t>V</a:t>
            </a:r>
            <a:r>
              <a:rPr lang="en-US" baseline="-25000" dirty="0" smtClean="0"/>
              <a:t>5</a:t>
            </a:r>
            <a:endParaRPr lang="en-US" baseline="-25000" dirty="0"/>
          </a:p>
        </p:txBody>
      </p:sp>
      <p:sp>
        <p:nvSpPr>
          <p:cNvPr id="55" name="TextBox 54"/>
          <p:cNvSpPr txBox="1"/>
          <p:nvPr/>
        </p:nvSpPr>
        <p:spPr>
          <a:xfrm>
            <a:off x="304800" y="2971800"/>
            <a:ext cx="3243324" cy="1107996"/>
          </a:xfrm>
          <a:prstGeom prst="rect">
            <a:avLst/>
          </a:prstGeom>
          <a:noFill/>
        </p:spPr>
        <p:txBody>
          <a:bodyPr wrap="none" rtlCol="0">
            <a:spAutoFit/>
          </a:bodyPr>
          <a:lstStyle/>
          <a:p>
            <a:r>
              <a:rPr lang="en-US" sz="2200" b="1" dirty="0" smtClean="0"/>
              <a:t>Vertex consistency model:</a:t>
            </a:r>
          </a:p>
          <a:p>
            <a:r>
              <a:rPr lang="en-US" sz="2200" dirty="0" smtClean="0"/>
              <a:t>All vertex can be updated</a:t>
            </a:r>
          </a:p>
          <a:p>
            <a:r>
              <a:rPr lang="en-US" sz="2200" dirty="0" smtClean="0"/>
              <a:t>simultaneously	</a:t>
            </a:r>
            <a:endParaRPr lang="en-US" sz="2200" dirty="0"/>
          </a:p>
        </p:txBody>
      </p:sp>
      <p:sp>
        <p:nvSpPr>
          <p:cNvPr id="31" name="Oval 30"/>
          <p:cNvSpPr/>
          <p:nvPr/>
        </p:nvSpPr>
        <p:spPr>
          <a:xfrm>
            <a:off x="838200" y="48006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dirty="0">
              <a:solidFill>
                <a:schemeClr val="tx1"/>
              </a:solidFill>
            </a:endParaRPr>
          </a:p>
        </p:txBody>
      </p:sp>
      <p:sp>
        <p:nvSpPr>
          <p:cNvPr id="32" name="TextBox 31"/>
          <p:cNvSpPr txBox="1"/>
          <p:nvPr/>
        </p:nvSpPr>
        <p:spPr>
          <a:xfrm>
            <a:off x="483275" y="5562600"/>
            <a:ext cx="2031325" cy="430887"/>
          </a:xfrm>
          <a:prstGeom prst="rect">
            <a:avLst/>
          </a:prstGeom>
          <a:noFill/>
        </p:spPr>
        <p:txBody>
          <a:bodyPr wrap="none" rtlCol="0">
            <a:spAutoFit/>
          </a:bodyPr>
          <a:lstStyle/>
          <a:p>
            <a:r>
              <a:rPr lang="en-US" sz="2200" dirty="0" smtClean="0"/>
              <a:t>Active Nodes	</a:t>
            </a:r>
            <a:endParaRPr lang="en-US" sz="2200" dirty="0"/>
          </a:p>
        </p:txBody>
      </p:sp>
      <p:sp>
        <p:nvSpPr>
          <p:cNvPr id="33"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63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200" b="1" dirty="0" smtClean="0"/>
              <a:t>Page Rank with </a:t>
            </a:r>
            <a:r>
              <a:rPr lang="en-US" sz="4200" b="1" dirty="0" err="1" smtClean="0"/>
              <a:t>GraphLab</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5943600" y="2159391"/>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0.051</a:t>
            </a:r>
            <a:endParaRPr lang="en-US" sz="1500" b="1" dirty="0">
              <a:solidFill>
                <a:schemeClr val="tx1"/>
              </a:solidFill>
            </a:endParaRPr>
          </a:p>
        </p:txBody>
      </p:sp>
      <p:sp>
        <p:nvSpPr>
          <p:cNvPr id="18" name="Freeform 17"/>
          <p:cNvSpPr/>
          <p:nvPr/>
        </p:nvSpPr>
        <p:spPr>
          <a:xfrm>
            <a:off x="50878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51159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64008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67818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69341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70103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65227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56200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9" name="TextBox 38"/>
          <p:cNvSpPr txBox="1"/>
          <p:nvPr/>
        </p:nvSpPr>
        <p:spPr>
          <a:xfrm>
            <a:off x="304800" y="2133600"/>
            <a:ext cx="2031325" cy="430887"/>
          </a:xfrm>
          <a:prstGeom prst="rect">
            <a:avLst/>
          </a:prstGeom>
          <a:noFill/>
        </p:spPr>
        <p:txBody>
          <a:bodyPr wrap="none" rtlCol="0">
            <a:spAutoFit/>
          </a:bodyPr>
          <a:lstStyle/>
          <a:p>
            <a:r>
              <a:rPr lang="en-US" sz="2200" b="1" dirty="0" smtClean="0"/>
              <a:t>Scheduler T:</a:t>
            </a:r>
            <a:r>
              <a:rPr lang="en-US" sz="2200" dirty="0" smtClean="0"/>
              <a:t>  V</a:t>
            </a:r>
            <a:r>
              <a:rPr lang="en-US" sz="2200" baseline="-25000" dirty="0" smtClean="0"/>
              <a:t>5</a:t>
            </a:r>
            <a:r>
              <a:rPr lang="en-US" sz="2200" dirty="0" smtClean="0"/>
              <a:t>	</a:t>
            </a:r>
            <a:endParaRPr lang="en-US" sz="2200" dirty="0"/>
          </a:p>
        </p:txBody>
      </p:sp>
      <p:sp>
        <p:nvSpPr>
          <p:cNvPr id="43" name="Oval 42"/>
          <p:cNvSpPr/>
          <p:nvPr/>
        </p:nvSpPr>
        <p:spPr>
          <a:xfrm>
            <a:off x="6019800" y="3657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0.095</a:t>
            </a:r>
            <a:endParaRPr lang="en-US" sz="1500" b="1" dirty="0">
              <a:solidFill>
                <a:schemeClr val="tx1"/>
              </a:solidFill>
            </a:endParaRPr>
          </a:p>
        </p:txBody>
      </p:sp>
      <p:sp>
        <p:nvSpPr>
          <p:cNvPr id="45" name="Oval 44"/>
          <p:cNvSpPr/>
          <p:nvPr/>
        </p:nvSpPr>
        <p:spPr>
          <a:xfrm>
            <a:off x="6096000" y="47244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0.792</a:t>
            </a:r>
            <a:endParaRPr lang="en-US" sz="1500" b="1" dirty="0">
              <a:solidFill>
                <a:schemeClr val="tx1"/>
              </a:solidFill>
            </a:endParaRPr>
          </a:p>
        </p:txBody>
      </p:sp>
      <p:sp>
        <p:nvSpPr>
          <p:cNvPr id="46" name="Oval 45"/>
          <p:cNvSpPr/>
          <p:nvPr/>
        </p:nvSpPr>
        <p:spPr>
          <a:xfrm>
            <a:off x="7239000" y="2895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7" name="Oval 46"/>
          <p:cNvSpPr/>
          <p:nvPr/>
        </p:nvSpPr>
        <p:spPr>
          <a:xfrm>
            <a:off x="4648200" y="26670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1" name="TextBox 40"/>
          <p:cNvSpPr txBox="1"/>
          <p:nvPr/>
        </p:nvSpPr>
        <p:spPr>
          <a:xfrm>
            <a:off x="6234740" y="1752600"/>
            <a:ext cx="394660" cy="369332"/>
          </a:xfrm>
          <a:prstGeom prst="rect">
            <a:avLst/>
          </a:prstGeom>
          <a:noFill/>
        </p:spPr>
        <p:txBody>
          <a:bodyPr wrap="none" rtlCol="0">
            <a:spAutoFit/>
          </a:bodyPr>
          <a:lstStyle/>
          <a:p>
            <a:r>
              <a:rPr lang="en-US" dirty="0" smtClean="0"/>
              <a:t>V</a:t>
            </a:r>
            <a:r>
              <a:rPr lang="en-US" baseline="-25000" dirty="0" smtClean="0"/>
              <a:t>1</a:t>
            </a:r>
            <a:endParaRPr lang="en-US" baseline="-25000" dirty="0"/>
          </a:p>
        </p:txBody>
      </p:sp>
      <p:sp>
        <p:nvSpPr>
          <p:cNvPr id="42" name="TextBox 41"/>
          <p:cNvSpPr txBox="1"/>
          <p:nvPr/>
        </p:nvSpPr>
        <p:spPr>
          <a:xfrm>
            <a:off x="4114800" y="2667000"/>
            <a:ext cx="394660" cy="369332"/>
          </a:xfrm>
          <a:prstGeom prst="rect">
            <a:avLst/>
          </a:prstGeom>
          <a:noFill/>
        </p:spPr>
        <p:txBody>
          <a:bodyPr wrap="none" rtlCol="0">
            <a:spAutoFit/>
          </a:bodyPr>
          <a:lstStyle/>
          <a:p>
            <a:r>
              <a:rPr lang="en-US" dirty="0" smtClean="0"/>
              <a:t>V</a:t>
            </a:r>
            <a:r>
              <a:rPr lang="en-US" baseline="-25000" dirty="0" smtClean="0"/>
              <a:t>2</a:t>
            </a:r>
            <a:endParaRPr lang="en-US" baseline="-25000" dirty="0"/>
          </a:p>
        </p:txBody>
      </p:sp>
      <p:sp>
        <p:nvSpPr>
          <p:cNvPr id="44" name="TextBox 43"/>
          <p:cNvSpPr txBox="1"/>
          <p:nvPr/>
        </p:nvSpPr>
        <p:spPr>
          <a:xfrm>
            <a:off x="8139740" y="2667000"/>
            <a:ext cx="394660" cy="369332"/>
          </a:xfrm>
          <a:prstGeom prst="rect">
            <a:avLst/>
          </a:prstGeom>
          <a:noFill/>
        </p:spPr>
        <p:txBody>
          <a:bodyPr wrap="none" rtlCol="0">
            <a:spAutoFit/>
          </a:bodyPr>
          <a:lstStyle/>
          <a:p>
            <a:r>
              <a:rPr lang="en-US" dirty="0" smtClean="0"/>
              <a:t>V</a:t>
            </a:r>
            <a:r>
              <a:rPr lang="en-US" baseline="-25000" dirty="0" smtClean="0"/>
              <a:t>3</a:t>
            </a:r>
            <a:endParaRPr lang="en-US" baseline="-25000" dirty="0"/>
          </a:p>
        </p:txBody>
      </p:sp>
      <p:sp>
        <p:nvSpPr>
          <p:cNvPr id="48" name="TextBox 47"/>
          <p:cNvSpPr txBox="1"/>
          <p:nvPr/>
        </p:nvSpPr>
        <p:spPr>
          <a:xfrm>
            <a:off x="5701340" y="4050268"/>
            <a:ext cx="394660" cy="369332"/>
          </a:xfrm>
          <a:prstGeom prst="rect">
            <a:avLst/>
          </a:prstGeom>
          <a:noFill/>
        </p:spPr>
        <p:txBody>
          <a:bodyPr wrap="none" rtlCol="0">
            <a:spAutoFit/>
          </a:bodyPr>
          <a:lstStyle/>
          <a:p>
            <a:r>
              <a:rPr lang="en-US" dirty="0" smtClean="0"/>
              <a:t>V</a:t>
            </a:r>
            <a:r>
              <a:rPr lang="en-US" baseline="-25000" dirty="0" smtClean="0"/>
              <a:t>4</a:t>
            </a:r>
            <a:endParaRPr lang="en-US" baseline="-25000" dirty="0"/>
          </a:p>
        </p:txBody>
      </p:sp>
      <p:sp>
        <p:nvSpPr>
          <p:cNvPr id="54" name="TextBox 53"/>
          <p:cNvSpPr txBox="1"/>
          <p:nvPr/>
        </p:nvSpPr>
        <p:spPr>
          <a:xfrm>
            <a:off x="5701340" y="4659868"/>
            <a:ext cx="394660" cy="369332"/>
          </a:xfrm>
          <a:prstGeom prst="rect">
            <a:avLst/>
          </a:prstGeom>
          <a:noFill/>
        </p:spPr>
        <p:txBody>
          <a:bodyPr wrap="none" rtlCol="0">
            <a:spAutoFit/>
          </a:bodyPr>
          <a:lstStyle/>
          <a:p>
            <a:r>
              <a:rPr lang="en-US" dirty="0" smtClean="0"/>
              <a:t>V</a:t>
            </a:r>
            <a:r>
              <a:rPr lang="en-US" baseline="-25000" dirty="0" smtClean="0"/>
              <a:t>5</a:t>
            </a:r>
            <a:endParaRPr lang="en-US" baseline="-25000" dirty="0"/>
          </a:p>
        </p:txBody>
      </p:sp>
      <p:sp>
        <p:nvSpPr>
          <p:cNvPr id="55" name="TextBox 54"/>
          <p:cNvSpPr txBox="1"/>
          <p:nvPr/>
        </p:nvSpPr>
        <p:spPr>
          <a:xfrm>
            <a:off x="304800" y="2971800"/>
            <a:ext cx="3243324" cy="1107996"/>
          </a:xfrm>
          <a:prstGeom prst="rect">
            <a:avLst/>
          </a:prstGeom>
          <a:noFill/>
        </p:spPr>
        <p:txBody>
          <a:bodyPr wrap="none" rtlCol="0">
            <a:spAutoFit/>
          </a:bodyPr>
          <a:lstStyle/>
          <a:p>
            <a:r>
              <a:rPr lang="en-US" sz="2200" b="1" dirty="0" smtClean="0"/>
              <a:t>Vertex consistency model:</a:t>
            </a:r>
          </a:p>
          <a:p>
            <a:r>
              <a:rPr lang="en-US" sz="2200" dirty="0" smtClean="0"/>
              <a:t>All vertex can be updated</a:t>
            </a:r>
          </a:p>
          <a:p>
            <a:r>
              <a:rPr lang="en-US" sz="2200" dirty="0" smtClean="0"/>
              <a:t>simultaneously	</a:t>
            </a:r>
            <a:endParaRPr lang="en-US" sz="2200" dirty="0"/>
          </a:p>
        </p:txBody>
      </p:sp>
      <p:sp>
        <p:nvSpPr>
          <p:cNvPr id="31" name="Oval 30"/>
          <p:cNvSpPr/>
          <p:nvPr/>
        </p:nvSpPr>
        <p:spPr>
          <a:xfrm>
            <a:off x="838200" y="48006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dirty="0">
              <a:solidFill>
                <a:schemeClr val="tx1"/>
              </a:solidFill>
            </a:endParaRPr>
          </a:p>
        </p:txBody>
      </p:sp>
      <p:sp>
        <p:nvSpPr>
          <p:cNvPr id="32" name="TextBox 31"/>
          <p:cNvSpPr txBox="1"/>
          <p:nvPr/>
        </p:nvSpPr>
        <p:spPr>
          <a:xfrm>
            <a:off x="483275" y="5562600"/>
            <a:ext cx="2031325" cy="430887"/>
          </a:xfrm>
          <a:prstGeom prst="rect">
            <a:avLst/>
          </a:prstGeom>
          <a:noFill/>
        </p:spPr>
        <p:txBody>
          <a:bodyPr wrap="none" rtlCol="0">
            <a:spAutoFit/>
          </a:bodyPr>
          <a:lstStyle/>
          <a:p>
            <a:r>
              <a:rPr lang="en-US" sz="2200" dirty="0" smtClean="0"/>
              <a:t>Active Nodes	</a:t>
            </a:r>
            <a:endParaRPr lang="en-US" sz="2200" dirty="0"/>
          </a:p>
        </p:txBody>
      </p:sp>
      <p:sp>
        <p:nvSpPr>
          <p:cNvPr id="33"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64</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76200"/>
            <a:ext cx="6400800" cy="685800"/>
          </a:xfrm>
        </p:spPr>
        <p:txBody>
          <a:bodyPr>
            <a:noAutofit/>
          </a:bodyPr>
          <a:lstStyle/>
          <a:p>
            <a:pPr algn="l"/>
            <a:r>
              <a:rPr lang="en-US" sz="4200" b="1" dirty="0" smtClean="0"/>
              <a:t>Page Rank with </a:t>
            </a:r>
            <a:r>
              <a:rPr lang="en-US" sz="4200" b="1" dirty="0" err="1" smtClean="0"/>
              <a:t>GraphLab</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13" name="Oval 12"/>
          <p:cNvSpPr/>
          <p:nvPr/>
        </p:nvSpPr>
        <p:spPr>
          <a:xfrm>
            <a:off x="5943600" y="2159391"/>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0.051</a:t>
            </a:r>
            <a:endParaRPr lang="en-US" sz="1500" b="1" dirty="0">
              <a:solidFill>
                <a:schemeClr val="tx1"/>
              </a:solidFill>
            </a:endParaRPr>
          </a:p>
        </p:txBody>
      </p:sp>
      <p:sp>
        <p:nvSpPr>
          <p:cNvPr id="18" name="Freeform 17"/>
          <p:cNvSpPr/>
          <p:nvPr/>
        </p:nvSpPr>
        <p:spPr>
          <a:xfrm>
            <a:off x="5087815" y="2196905"/>
            <a:ext cx="1008185" cy="497058"/>
          </a:xfrm>
          <a:custGeom>
            <a:avLst/>
            <a:gdLst>
              <a:gd name="connsiteX0" fmla="*/ 0 w 1125416"/>
              <a:gd name="connsiteY0" fmla="*/ 497058 h 497058"/>
              <a:gd name="connsiteX1" fmla="*/ 506437 w 1125416"/>
              <a:gd name="connsiteY1" fmla="*/ 75028 h 497058"/>
              <a:gd name="connsiteX2" fmla="*/ 1125416 w 1125416"/>
              <a:gd name="connsiteY2" fmla="*/ 46892 h 497058"/>
            </a:gdLst>
            <a:ahLst/>
            <a:cxnLst>
              <a:cxn ang="0">
                <a:pos x="connsiteX0" y="connsiteY0"/>
              </a:cxn>
              <a:cxn ang="0">
                <a:pos x="connsiteX1" y="connsiteY1"/>
              </a:cxn>
              <a:cxn ang="0">
                <a:pos x="connsiteX2" y="connsiteY2"/>
              </a:cxn>
            </a:cxnLst>
            <a:rect l="l" t="t" r="r" b="b"/>
            <a:pathLst>
              <a:path w="1125416" h="497058">
                <a:moveTo>
                  <a:pt x="0" y="497058"/>
                </a:moveTo>
                <a:cubicBezTo>
                  <a:pt x="159434" y="323557"/>
                  <a:pt x="318868" y="150056"/>
                  <a:pt x="506437" y="75028"/>
                </a:cubicBezTo>
                <a:cubicBezTo>
                  <a:pt x="694006" y="0"/>
                  <a:pt x="909711" y="23446"/>
                  <a:pt x="1125416" y="4689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0" name="Freeform 19"/>
          <p:cNvSpPr/>
          <p:nvPr/>
        </p:nvSpPr>
        <p:spPr>
          <a:xfrm>
            <a:off x="5115951" y="3270739"/>
            <a:ext cx="903849" cy="752621"/>
          </a:xfrm>
          <a:custGeom>
            <a:avLst/>
            <a:gdLst>
              <a:gd name="connsiteX0" fmla="*/ 0 w 970671"/>
              <a:gd name="connsiteY0" fmla="*/ 0 h 752621"/>
              <a:gd name="connsiteX1" fmla="*/ 422031 w 970671"/>
              <a:gd name="connsiteY1" fmla="*/ 633046 h 752621"/>
              <a:gd name="connsiteX2" fmla="*/ 970671 w 970671"/>
              <a:gd name="connsiteY2" fmla="*/ 717452 h 752621"/>
            </a:gdLst>
            <a:ahLst/>
            <a:cxnLst>
              <a:cxn ang="0">
                <a:pos x="connsiteX0" y="connsiteY0"/>
              </a:cxn>
              <a:cxn ang="0">
                <a:pos x="connsiteX1" y="connsiteY1"/>
              </a:cxn>
              <a:cxn ang="0">
                <a:pos x="connsiteX2" y="connsiteY2"/>
              </a:cxn>
            </a:cxnLst>
            <a:rect l="l" t="t" r="r" b="b"/>
            <a:pathLst>
              <a:path w="970671" h="752621">
                <a:moveTo>
                  <a:pt x="0" y="0"/>
                </a:moveTo>
                <a:cubicBezTo>
                  <a:pt x="130126" y="256735"/>
                  <a:pt x="260253" y="513471"/>
                  <a:pt x="422031" y="633046"/>
                </a:cubicBezTo>
                <a:cubicBezTo>
                  <a:pt x="583809" y="752621"/>
                  <a:pt x="777240" y="735036"/>
                  <a:pt x="970671" y="717452"/>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cxnSp>
        <p:nvCxnSpPr>
          <p:cNvPr id="24" name="Straight Connector 23"/>
          <p:cNvCxnSpPr>
            <a:stCxn id="13" idx="4"/>
            <a:endCxn id="43" idx="0"/>
          </p:cNvCxnSpPr>
          <p:nvPr/>
        </p:nvCxnSpPr>
        <p:spPr>
          <a:xfrm>
            <a:off x="6400800" y="2768991"/>
            <a:ext cx="76200" cy="888609"/>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6781800" y="2276621"/>
            <a:ext cx="928467" cy="586155"/>
          </a:xfrm>
          <a:custGeom>
            <a:avLst/>
            <a:gdLst>
              <a:gd name="connsiteX0" fmla="*/ 928467 w 928467"/>
              <a:gd name="connsiteY0" fmla="*/ 586155 h 586155"/>
              <a:gd name="connsiteX1" fmla="*/ 675249 w 928467"/>
              <a:gd name="connsiteY1" fmla="*/ 93785 h 586155"/>
              <a:gd name="connsiteX2" fmla="*/ 0 w 928467"/>
              <a:gd name="connsiteY2" fmla="*/ 23447 h 586155"/>
            </a:gdLst>
            <a:ahLst/>
            <a:cxnLst>
              <a:cxn ang="0">
                <a:pos x="connsiteX0" y="connsiteY0"/>
              </a:cxn>
              <a:cxn ang="0">
                <a:pos x="connsiteX1" y="connsiteY1"/>
              </a:cxn>
              <a:cxn ang="0">
                <a:pos x="connsiteX2" y="connsiteY2"/>
              </a:cxn>
            </a:cxnLst>
            <a:rect l="l" t="t" r="r" b="b"/>
            <a:pathLst>
              <a:path w="928467" h="586155">
                <a:moveTo>
                  <a:pt x="928467" y="586155"/>
                </a:moveTo>
                <a:cubicBezTo>
                  <a:pt x="879230" y="386862"/>
                  <a:pt x="829993" y="187570"/>
                  <a:pt x="675249" y="93785"/>
                </a:cubicBezTo>
                <a:cubicBezTo>
                  <a:pt x="520505" y="0"/>
                  <a:pt x="260252" y="11723"/>
                  <a:pt x="0" y="2344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6" name="Freeform 25"/>
          <p:cNvSpPr/>
          <p:nvPr/>
        </p:nvSpPr>
        <p:spPr>
          <a:xfrm>
            <a:off x="6934199" y="3453619"/>
            <a:ext cx="772551" cy="506437"/>
          </a:xfrm>
          <a:custGeom>
            <a:avLst/>
            <a:gdLst>
              <a:gd name="connsiteX0" fmla="*/ 858129 w 860474"/>
              <a:gd name="connsiteY0" fmla="*/ 0 h 506437"/>
              <a:gd name="connsiteX1" fmla="*/ 717452 w 860474"/>
              <a:gd name="connsiteY1" fmla="*/ 422030 h 506437"/>
              <a:gd name="connsiteX2" fmla="*/ 0 w 860474"/>
              <a:gd name="connsiteY2" fmla="*/ 506437 h 506437"/>
            </a:gdLst>
            <a:ahLst/>
            <a:cxnLst>
              <a:cxn ang="0">
                <a:pos x="connsiteX0" y="connsiteY0"/>
              </a:cxn>
              <a:cxn ang="0">
                <a:pos x="connsiteX1" y="connsiteY1"/>
              </a:cxn>
              <a:cxn ang="0">
                <a:pos x="connsiteX2" y="connsiteY2"/>
              </a:cxn>
            </a:cxnLst>
            <a:rect l="l" t="t" r="r" b="b"/>
            <a:pathLst>
              <a:path w="860474" h="506437">
                <a:moveTo>
                  <a:pt x="858129" y="0"/>
                </a:moveTo>
                <a:cubicBezTo>
                  <a:pt x="859301" y="168812"/>
                  <a:pt x="860474" y="337624"/>
                  <a:pt x="717452" y="422030"/>
                </a:cubicBezTo>
                <a:cubicBezTo>
                  <a:pt x="574430" y="506436"/>
                  <a:pt x="287215" y="506436"/>
                  <a:pt x="0" y="506437"/>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7" name="Freeform 26"/>
          <p:cNvSpPr/>
          <p:nvPr/>
        </p:nvSpPr>
        <p:spPr>
          <a:xfrm>
            <a:off x="7010399" y="3453619"/>
            <a:ext cx="1101969" cy="1575581"/>
          </a:xfrm>
          <a:custGeom>
            <a:avLst/>
            <a:gdLst>
              <a:gd name="connsiteX0" fmla="*/ 1012874 w 1280160"/>
              <a:gd name="connsiteY0" fmla="*/ 0 h 1657642"/>
              <a:gd name="connsiteX1" fmla="*/ 1111348 w 1280160"/>
              <a:gd name="connsiteY1" fmla="*/ 1392701 h 1657642"/>
              <a:gd name="connsiteX2" fmla="*/ 0 w 1280160"/>
              <a:gd name="connsiteY2" fmla="*/ 1589649 h 1657642"/>
            </a:gdLst>
            <a:ahLst/>
            <a:cxnLst>
              <a:cxn ang="0">
                <a:pos x="connsiteX0" y="connsiteY0"/>
              </a:cxn>
              <a:cxn ang="0">
                <a:pos x="connsiteX1" y="connsiteY1"/>
              </a:cxn>
              <a:cxn ang="0">
                <a:pos x="connsiteX2" y="connsiteY2"/>
              </a:cxn>
            </a:cxnLst>
            <a:rect l="l" t="t" r="r" b="b"/>
            <a:pathLst>
              <a:path w="1280160" h="1657642">
                <a:moveTo>
                  <a:pt x="1012874" y="0"/>
                </a:moveTo>
                <a:cubicBezTo>
                  <a:pt x="1146517" y="563880"/>
                  <a:pt x="1280160" y="1127760"/>
                  <a:pt x="1111348" y="1392701"/>
                </a:cubicBezTo>
                <a:cubicBezTo>
                  <a:pt x="942536" y="1657642"/>
                  <a:pt x="471268" y="1623645"/>
                  <a:pt x="0" y="1589649"/>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8" name="Freeform 27"/>
          <p:cNvSpPr/>
          <p:nvPr/>
        </p:nvSpPr>
        <p:spPr>
          <a:xfrm>
            <a:off x="6522718" y="4267200"/>
            <a:ext cx="45719" cy="457200"/>
          </a:xfrm>
          <a:custGeom>
            <a:avLst/>
            <a:gdLst>
              <a:gd name="connsiteX0" fmla="*/ 0 w 14067"/>
              <a:gd name="connsiteY0" fmla="*/ 0 h 506437"/>
              <a:gd name="connsiteX1" fmla="*/ 14067 w 14067"/>
              <a:gd name="connsiteY1" fmla="*/ 506437 h 506437"/>
            </a:gdLst>
            <a:ahLst/>
            <a:cxnLst>
              <a:cxn ang="0">
                <a:pos x="connsiteX0" y="connsiteY0"/>
              </a:cxn>
              <a:cxn ang="0">
                <a:pos x="connsiteX1" y="connsiteY1"/>
              </a:cxn>
            </a:cxnLst>
            <a:rect l="l" t="t" r="r" b="b"/>
            <a:pathLst>
              <a:path w="14067" h="506437">
                <a:moveTo>
                  <a:pt x="0" y="0"/>
                </a:moveTo>
                <a:lnTo>
                  <a:pt x="14067" y="506437"/>
                </a:ln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29" name="Freeform 28"/>
          <p:cNvSpPr/>
          <p:nvPr/>
        </p:nvSpPr>
        <p:spPr>
          <a:xfrm>
            <a:off x="5620043" y="5015133"/>
            <a:ext cx="686972" cy="623667"/>
          </a:xfrm>
          <a:custGeom>
            <a:avLst/>
            <a:gdLst>
              <a:gd name="connsiteX0" fmla="*/ 663526 w 686972"/>
              <a:gd name="connsiteY0" fmla="*/ 225083 h 623667"/>
              <a:gd name="connsiteX1" fmla="*/ 579120 w 686972"/>
              <a:gd name="connsiteY1" fmla="*/ 576775 h 623667"/>
              <a:gd name="connsiteX2" fmla="*/ 16412 w 686972"/>
              <a:gd name="connsiteY2" fmla="*/ 506436 h 623667"/>
              <a:gd name="connsiteX3" fmla="*/ 480646 w 686972"/>
              <a:gd name="connsiteY3" fmla="*/ 0 h 623667"/>
            </a:gdLst>
            <a:ahLst/>
            <a:cxnLst>
              <a:cxn ang="0">
                <a:pos x="connsiteX0" y="connsiteY0"/>
              </a:cxn>
              <a:cxn ang="0">
                <a:pos x="connsiteX1" y="connsiteY1"/>
              </a:cxn>
              <a:cxn ang="0">
                <a:pos x="connsiteX2" y="connsiteY2"/>
              </a:cxn>
              <a:cxn ang="0">
                <a:pos x="connsiteX3" y="connsiteY3"/>
              </a:cxn>
            </a:cxnLst>
            <a:rect l="l" t="t" r="r" b="b"/>
            <a:pathLst>
              <a:path w="686972" h="623667">
                <a:moveTo>
                  <a:pt x="663526" y="225083"/>
                </a:moveTo>
                <a:cubicBezTo>
                  <a:pt x="675249" y="377483"/>
                  <a:pt x="686972" y="529883"/>
                  <a:pt x="579120" y="576775"/>
                </a:cubicBezTo>
                <a:cubicBezTo>
                  <a:pt x="471268" y="623667"/>
                  <a:pt x="32824" y="602565"/>
                  <a:pt x="16412" y="506436"/>
                </a:cubicBezTo>
                <a:cubicBezTo>
                  <a:pt x="0" y="410307"/>
                  <a:pt x="240323" y="205153"/>
                  <a:pt x="480646" y="0"/>
                </a:cubicBezTo>
              </a:path>
            </a:pathLst>
          </a:cu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b="1"/>
          </a:p>
        </p:txBody>
      </p:sp>
      <p:sp>
        <p:nvSpPr>
          <p:cNvPr id="30" name="TextBox 29"/>
          <p:cNvSpPr txBox="1"/>
          <p:nvPr/>
        </p:nvSpPr>
        <p:spPr>
          <a:xfrm>
            <a:off x="304800" y="1219200"/>
            <a:ext cx="3156633" cy="430887"/>
          </a:xfrm>
          <a:prstGeom prst="rect">
            <a:avLst/>
          </a:prstGeom>
          <a:noFill/>
        </p:spPr>
        <p:txBody>
          <a:bodyPr wrap="none" rtlCol="0">
            <a:spAutoFit/>
          </a:bodyPr>
          <a:lstStyle/>
          <a:p>
            <a:r>
              <a:rPr lang="en-US" sz="2200" dirty="0" smtClean="0"/>
              <a:t>PR = 0.15/ 5 + 0.85 * SUM</a:t>
            </a:r>
            <a:endParaRPr lang="en-US" sz="2200" dirty="0"/>
          </a:p>
        </p:txBody>
      </p:sp>
      <p:sp>
        <p:nvSpPr>
          <p:cNvPr id="39" name="TextBox 38"/>
          <p:cNvSpPr txBox="1"/>
          <p:nvPr/>
        </p:nvSpPr>
        <p:spPr>
          <a:xfrm>
            <a:off x="304800" y="2133600"/>
            <a:ext cx="2031325" cy="430887"/>
          </a:xfrm>
          <a:prstGeom prst="rect">
            <a:avLst/>
          </a:prstGeom>
          <a:noFill/>
        </p:spPr>
        <p:txBody>
          <a:bodyPr wrap="none" rtlCol="0">
            <a:spAutoFit/>
          </a:bodyPr>
          <a:lstStyle/>
          <a:p>
            <a:r>
              <a:rPr lang="en-US" sz="2200" b="1" dirty="0" smtClean="0"/>
              <a:t>Scheduler T:</a:t>
            </a:r>
            <a:r>
              <a:rPr lang="en-US" sz="2200" dirty="0" smtClean="0"/>
              <a:t>  	</a:t>
            </a:r>
            <a:endParaRPr lang="en-US" sz="2200" dirty="0"/>
          </a:p>
        </p:txBody>
      </p:sp>
      <p:sp>
        <p:nvSpPr>
          <p:cNvPr id="43" name="Oval 42"/>
          <p:cNvSpPr/>
          <p:nvPr/>
        </p:nvSpPr>
        <p:spPr>
          <a:xfrm>
            <a:off x="6019800" y="3657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0.095</a:t>
            </a:r>
            <a:endParaRPr lang="en-US" sz="1500" b="1" dirty="0">
              <a:solidFill>
                <a:schemeClr val="tx1"/>
              </a:solidFill>
            </a:endParaRPr>
          </a:p>
        </p:txBody>
      </p:sp>
      <p:sp>
        <p:nvSpPr>
          <p:cNvPr id="45" name="Oval 44"/>
          <p:cNvSpPr/>
          <p:nvPr/>
        </p:nvSpPr>
        <p:spPr>
          <a:xfrm>
            <a:off x="6096000" y="47244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0.792</a:t>
            </a:r>
            <a:endParaRPr lang="en-US" sz="1500" b="1" dirty="0">
              <a:solidFill>
                <a:schemeClr val="tx1"/>
              </a:solidFill>
            </a:endParaRPr>
          </a:p>
        </p:txBody>
      </p:sp>
      <p:sp>
        <p:nvSpPr>
          <p:cNvPr id="46" name="Oval 45"/>
          <p:cNvSpPr/>
          <p:nvPr/>
        </p:nvSpPr>
        <p:spPr>
          <a:xfrm>
            <a:off x="7239000" y="28956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7" name="Oval 46"/>
          <p:cNvSpPr/>
          <p:nvPr/>
        </p:nvSpPr>
        <p:spPr>
          <a:xfrm>
            <a:off x="4648200" y="2667000"/>
            <a:ext cx="914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0.03</a:t>
            </a:r>
            <a:endParaRPr lang="en-US" sz="1500" b="1" dirty="0">
              <a:solidFill>
                <a:schemeClr val="tx1"/>
              </a:solidFill>
            </a:endParaRPr>
          </a:p>
        </p:txBody>
      </p:sp>
      <p:sp>
        <p:nvSpPr>
          <p:cNvPr id="41" name="TextBox 40"/>
          <p:cNvSpPr txBox="1"/>
          <p:nvPr/>
        </p:nvSpPr>
        <p:spPr>
          <a:xfrm>
            <a:off x="6234740" y="1752600"/>
            <a:ext cx="394660" cy="369332"/>
          </a:xfrm>
          <a:prstGeom prst="rect">
            <a:avLst/>
          </a:prstGeom>
          <a:noFill/>
        </p:spPr>
        <p:txBody>
          <a:bodyPr wrap="none" rtlCol="0">
            <a:spAutoFit/>
          </a:bodyPr>
          <a:lstStyle/>
          <a:p>
            <a:r>
              <a:rPr lang="en-US" dirty="0" smtClean="0"/>
              <a:t>V</a:t>
            </a:r>
            <a:r>
              <a:rPr lang="en-US" baseline="-25000" dirty="0" smtClean="0"/>
              <a:t>1</a:t>
            </a:r>
            <a:endParaRPr lang="en-US" baseline="-25000" dirty="0"/>
          </a:p>
        </p:txBody>
      </p:sp>
      <p:sp>
        <p:nvSpPr>
          <p:cNvPr id="42" name="TextBox 41"/>
          <p:cNvSpPr txBox="1"/>
          <p:nvPr/>
        </p:nvSpPr>
        <p:spPr>
          <a:xfrm>
            <a:off x="4114800" y="2667000"/>
            <a:ext cx="394660" cy="369332"/>
          </a:xfrm>
          <a:prstGeom prst="rect">
            <a:avLst/>
          </a:prstGeom>
          <a:noFill/>
        </p:spPr>
        <p:txBody>
          <a:bodyPr wrap="none" rtlCol="0">
            <a:spAutoFit/>
          </a:bodyPr>
          <a:lstStyle/>
          <a:p>
            <a:r>
              <a:rPr lang="en-US" dirty="0" smtClean="0"/>
              <a:t>V</a:t>
            </a:r>
            <a:r>
              <a:rPr lang="en-US" baseline="-25000" dirty="0" smtClean="0"/>
              <a:t>2</a:t>
            </a:r>
            <a:endParaRPr lang="en-US" baseline="-25000" dirty="0"/>
          </a:p>
        </p:txBody>
      </p:sp>
      <p:sp>
        <p:nvSpPr>
          <p:cNvPr id="44" name="TextBox 43"/>
          <p:cNvSpPr txBox="1"/>
          <p:nvPr/>
        </p:nvSpPr>
        <p:spPr>
          <a:xfrm>
            <a:off x="8139740" y="2667000"/>
            <a:ext cx="394660" cy="369332"/>
          </a:xfrm>
          <a:prstGeom prst="rect">
            <a:avLst/>
          </a:prstGeom>
          <a:noFill/>
        </p:spPr>
        <p:txBody>
          <a:bodyPr wrap="none" rtlCol="0">
            <a:spAutoFit/>
          </a:bodyPr>
          <a:lstStyle/>
          <a:p>
            <a:r>
              <a:rPr lang="en-US" dirty="0" smtClean="0"/>
              <a:t>V</a:t>
            </a:r>
            <a:r>
              <a:rPr lang="en-US" baseline="-25000" dirty="0" smtClean="0"/>
              <a:t>3</a:t>
            </a:r>
            <a:endParaRPr lang="en-US" baseline="-25000" dirty="0"/>
          </a:p>
        </p:txBody>
      </p:sp>
      <p:sp>
        <p:nvSpPr>
          <p:cNvPr id="48" name="TextBox 47"/>
          <p:cNvSpPr txBox="1"/>
          <p:nvPr/>
        </p:nvSpPr>
        <p:spPr>
          <a:xfrm>
            <a:off x="5701340" y="4050268"/>
            <a:ext cx="394660" cy="369332"/>
          </a:xfrm>
          <a:prstGeom prst="rect">
            <a:avLst/>
          </a:prstGeom>
          <a:noFill/>
        </p:spPr>
        <p:txBody>
          <a:bodyPr wrap="none" rtlCol="0">
            <a:spAutoFit/>
          </a:bodyPr>
          <a:lstStyle/>
          <a:p>
            <a:r>
              <a:rPr lang="en-US" dirty="0" smtClean="0"/>
              <a:t>V</a:t>
            </a:r>
            <a:r>
              <a:rPr lang="en-US" baseline="-25000" dirty="0" smtClean="0"/>
              <a:t>4</a:t>
            </a:r>
            <a:endParaRPr lang="en-US" baseline="-25000" dirty="0"/>
          </a:p>
        </p:txBody>
      </p:sp>
      <p:sp>
        <p:nvSpPr>
          <p:cNvPr id="54" name="TextBox 53"/>
          <p:cNvSpPr txBox="1"/>
          <p:nvPr/>
        </p:nvSpPr>
        <p:spPr>
          <a:xfrm>
            <a:off x="5701340" y="4659868"/>
            <a:ext cx="394660" cy="369332"/>
          </a:xfrm>
          <a:prstGeom prst="rect">
            <a:avLst/>
          </a:prstGeom>
          <a:noFill/>
        </p:spPr>
        <p:txBody>
          <a:bodyPr wrap="none" rtlCol="0">
            <a:spAutoFit/>
          </a:bodyPr>
          <a:lstStyle/>
          <a:p>
            <a:r>
              <a:rPr lang="en-US" dirty="0" smtClean="0"/>
              <a:t>V</a:t>
            </a:r>
            <a:r>
              <a:rPr lang="en-US" baseline="-25000" dirty="0" smtClean="0"/>
              <a:t>5</a:t>
            </a:r>
            <a:endParaRPr lang="en-US" baseline="-25000" dirty="0"/>
          </a:p>
        </p:txBody>
      </p:sp>
      <p:sp>
        <p:nvSpPr>
          <p:cNvPr id="55" name="TextBox 54"/>
          <p:cNvSpPr txBox="1"/>
          <p:nvPr/>
        </p:nvSpPr>
        <p:spPr>
          <a:xfrm>
            <a:off x="304800" y="2971800"/>
            <a:ext cx="3243324" cy="1107996"/>
          </a:xfrm>
          <a:prstGeom prst="rect">
            <a:avLst/>
          </a:prstGeom>
          <a:noFill/>
        </p:spPr>
        <p:txBody>
          <a:bodyPr wrap="none" rtlCol="0">
            <a:spAutoFit/>
          </a:bodyPr>
          <a:lstStyle/>
          <a:p>
            <a:r>
              <a:rPr lang="en-US" sz="2200" b="1" dirty="0" smtClean="0"/>
              <a:t>Vertex consistency model:</a:t>
            </a:r>
          </a:p>
          <a:p>
            <a:r>
              <a:rPr lang="en-US" sz="2200" dirty="0" smtClean="0"/>
              <a:t>All vertex can be updated</a:t>
            </a:r>
          </a:p>
          <a:p>
            <a:r>
              <a:rPr lang="en-US" sz="2200" dirty="0" smtClean="0"/>
              <a:t>simultaneously	</a:t>
            </a:r>
            <a:endParaRPr lang="en-US" sz="2200" dirty="0"/>
          </a:p>
        </p:txBody>
      </p:sp>
      <p:sp>
        <p:nvSpPr>
          <p:cNvPr id="31" name="Oval 30"/>
          <p:cNvSpPr/>
          <p:nvPr/>
        </p:nvSpPr>
        <p:spPr>
          <a:xfrm>
            <a:off x="838200" y="4800600"/>
            <a:ext cx="9144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dirty="0">
              <a:solidFill>
                <a:schemeClr val="tx1"/>
              </a:solidFill>
            </a:endParaRPr>
          </a:p>
        </p:txBody>
      </p:sp>
      <p:sp>
        <p:nvSpPr>
          <p:cNvPr id="32" name="TextBox 31"/>
          <p:cNvSpPr txBox="1"/>
          <p:nvPr/>
        </p:nvSpPr>
        <p:spPr>
          <a:xfrm>
            <a:off x="483275" y="5562600"/>
            <a:ext cx="2031325" cy="430887"/>
          </a:xfrm>
          <a:prstGeom prst="rect">
            <a:avLst/>
          </a:prstGeom>
          <a:noFill/>
        </p:spPr>
        <p:txBody>
          <a:bodyPr wrap="none" rtlCol="0">
            <a:spAutoFit/>
          </a:bodyPr>
          <a:lstStyle/>
          <a:p>
            <a:r>
              <a:rPr lang="en-US" sz="2200" dirty="0" smtClean="0"/>
              <a:t>Active Nodes	</a:t>
            </a:r>
            <a:endParaRPr lang="en-US" sz="2200" dirty="0"/>
          </a:p>
        </p:txBody>
      </p:sp>
      <p:sp>
        <p:nvSpPr>
          <p:cNvPr id="33"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65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1"/>
          <p:cNvSpPr/>
          <p:nvPr/>
        </p:nvSpPr>
        <p:spPr>
          <a:xfrm>
            <a:off x="5325668" y="2060746"/>
            <a:ext cx="1684732" cy="3710149"/>
          </a:xfrm>
          <a:custGeom>
            <a:avLst/>
            <a:gdLst>
              <a:gd name="connsiteX0" fmla="*/ 1505586 w 1506368"/>
              <a:gd name="connsiteY0" fmla="*/ 1990232 h 4046490"/>
              <a:gd name="connsiteX1" fmla="*/ 787733 w 1506368"/>
              <a:gd name="connsiteY1" fmla="*/ 236903 h 4046490"/>
              <a:gd name="connsiteX2" fmla="*/ 856 w 1506368"/>
              <a:gd name="connsiteY2" fmla="*/ 209292 h 4046490"/>
              <a:gd name="connsiteX3" fmla="*/ 622075 w 1506368"/>
              <a:gd name="connsiteY3" fmla="*/ 2017843 h 4046490"/>
              <a:gd name="connsiteX4" fmla="*/ 856 w 1506368"/>
              <a:gd name="connsiteY4" fmla="*/ 3826395 h 4046490"/>
              <a:gd name="connsiteX5" fmla="*/ 649684 w 1506368"/>
              <a:gd name="connsiteY5" fmla="*/ 3812589 h 4046490"/>
              <a:gd name="connsiteX6" fmla="*/ 1505586 w 1506368"/>
              <a:gd name="connsiteY6" fmla="*/ 1990232 h 4046490"/>
              <a:gd name="connsiteX0" fmla="*/ 1505586 w 1506368"/>
              <a:gd name="connsiteY0" fmla="*/ 1900908 h 3957166"/>
              <a:gd name="connsiteX1" fmla="*/ 787733 w 1506368"/>
              <a:gd name="connsiteY1" fmla="*/ 147579 h 3957166"/>
              <a:gd name="connsiteX2" fmla="*/ 856 w 1506368"/>
              <a:gd name="connsiteY2" fmla="*/ 299442 h 3957166"/>
              <a:gd name="connsiteX3" fmla="*/ 622075 w 1506368"/>
              <a:gd name="connsiteY3" fmla="*/ 1928519 h 3957166"/>
              <a:gd name="connsiteX4" fmla="*/ 856 w 1506368"/>
              <a:gd name="connsiteY4" fmla="*/ 3737071 h 3957166"/>
              <a:gd name="connsiteX5" fmla="*/ 649684 w 1506368"/>
              <a:gd name="connsiteY5" fmla="*/ 3723265 h 3957166"/>
              <a:gd name="connsiteX6" fmla="*/ 1505586 w 1506368"/>
              <a:gd name="connsiteY6" fmla="*/ 1900908 h 3957166"/>
              <a:gd name="connsiteX0" fmla="*/ 1505455 w 1506076"/>
              <a:gd name="connsiteY0" fmla="*/ 1844725 h 3900983"/>
              <a:gd name="connsiteX1" fmla="*/ 773798 w 1506076"/>
              <a:gd name="connsiteY1" fmla="*/ 174230 h 3900983"/>
              <a:gd name="connsiteX2" fmla="*/ 725 w 1506076"/>
              <a:gd name="connsiteY2" fmla="*/ 243259 h 3900983"/>
              <a:gd name="connsiteX3" fmla="*/ 621944 w 1506076"/>
              <a:gd name="connsiteY3" fmla="*/ 1872336 h 3900983"/>
              <a:gd name="connsiteX4" fmla="*/ 725 w 1506076"/>
              <a:gd name="connsiteY4" fmla="*/ 3680888 h 3900983"/>
              <a:gd name="connsiteX5" fmla="*/ 649553 w 1506076"/>
              <a:gd name="connsiteY5" fmla="*/ 3667082 h 3900983"/>
              <a:gd name="connsiteX6" fmla="*/ 1505455 w 1506076"/>
              <a:gd name="connsiteY6" fmla="*/ 1844725 h 3900983"/>
              <a:gd name="connsiteX0" fmla="*/ 1505455 w 1506076"/>
              <a:gd name="connsiteY0" fmla="*/ 1779129 h 3835387"/>
              <a:gd name="connsiteX1" fmla="*/ 773798 w 1506076"/>
              <a:gd name="connsiteY1" fmla="*/ 108634 h 3835387"/>
              <a:gd name="connsiteX2" fmla="*/ 725 w 1506076"/>
              <a:gd name="connsiteY2" fmla="*/ 343332 h 3835387"/>
              <a:gd name="connsiteX3" fmla="*/ 621944 w 1506076"/>
              <a:gd name="connsiteY3" fmla="*/ 1806740 h 3835387"/>
              <a:gd name="connsiteX4" fmla="*/ 725 w 1506076"/>
              <a:gd name="connsiteY4" fmla="*/ 3615292 h 3835387"/>
              <a:gd name="connsiteX5" fmla="*/ 649553 w 1506076"/>
              <a:gd name="connsiteY5" fmla="*/ 3601486 h 3835387"/>
              <a:gd name="connsiteX6" fmla="*/ 1505455 w 1506076"/>
              <a:gd name="connsiteY6" fmla="*/ 1779129 h 3835387"/>
              <a:gd name="connsiteX0" fmla="*/ 1629698 w 1630216"/>
              <a:gd name="connsiteY0" fmla="*/ 1779129 h 3835387"/>
              <a:gd name="connsiteX1" fmla="*/ 773798 w 1630216"/>
              <a:gd name="connsiteY1" fmla="*/ 108634 h 3835387"/>
              <a:gd name="connsiteX2" fmla="*/ 725 w 1630216"/>
              <a:gd name="connsiteY2" fmla="*/ 343332 h 3835387"/>
              <a:gd name="connsiteX3" fmla="*/ 621944 w 1630216"/>
              <a:gd name="connsiteY3" fmla="*/ 1806740 h 3835387"/>
              <a:gd name="connsiteX4" fmla="*/ 725 w 1630216"/>
              <a:gd name="connsiteY4" fmla="*/ 3615292 h 3835387"/>
              <a:gd name="connsiteX5" fmla="*/ 649553 w 1630216"/>
              <a:gd name="connsiteY5" fmla="*/ 3601486 h 3835387"/>
              <a:gd name="connsiteX6" fmla="*/ 1629698 w 1630216"/>
              <a:gd name="connsiteY6" fmla="*/ 1779129 h 3835387"/>
              <a:gd name="connsiteX0" fmla="*/ 1629174 w 1629692"/>
              <a:gd name="connsiteY0" fmla="*/ 1777249 h 3833507"/>
              <a:gd name="connsiteX1" fmla="*/ 773274 w 1629692"/>
              <a:gd name="connsiteY1" fmla="*/ 106754 h 3833507"/>
              <a:gd name="connsiteX2" fmla="*/ 201 w 1629692"/>
              <a:gd name="connsiteY2" fmla="*/ 341452 h 3833507"/>
              <a:gd name="connsiteX3" fmla="*/ 690444 w 1629692"/>
              <a:gd name="connsiteY3" fmla="*/ 1749637 h 3833507"/>
              <a:gd name="connsiteX4" fmla="*/ 201 w 1629692"/>
              <a:gd name="connsiteY4" fmla="*/ 3613412 h 3833507"/>
              <a:gd name="connsiteX5" fmla="*/ 649029 w 1629692"/>
              <a:gd name="connsiteY5" fmla="*/ 3599606 h 3833507"/>
              <a:gd name="connsiteX6" fmla="*/ 1629174 w 1629692"/>
              <a:gd name="connsiteY6" fmla="*/ 1777249 h 3833507"/>
              <a:gd name="connsiteX0" fmla="*/ 1684214 w 1684732"/>
              <a:gd name="connsiteY0" fmla="*/ 1777249 h 3710149"/>
              <a:gd name="connsiteX1" fmla="*/ 828314 w 1684732"/>
              <a:gd name="connsiteY1" fmla="*/ 106754 h 3710149"/>
              <a:gd name="connsiteX2" fmla="*/ 55241 w 1684732"/>
              <a:gd name="connsiteY2" fmla="*/ 341452 h 3710149"/>
              <a:gd name="connsiteX3" fmla="*/ 745484 w 1684732"/>
              <a:gd name="connsiteY3" fmla="*/ 1749637 h 3710149"/>
              <a:gd name="connsiteX4" fmla="*/ 21 w 1684732"/>
              <a:gd name="connsiteY4" fmla="*/ 3323492 h 3710149"/>
              <a:gd name="connsiteX5" fmla="*/ 704069 w 1684732"/>
              <a:gd name="connsiteY5" fmla="*/ 3599606 h 3710149"/>
              <a:gd name="connsiteX6" fmla="*/ 1684214 w 1684732"/>
              <a:gd name="connsiteY6" fmla="*/ 1777249 h 371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4732" h="3710149">
                <a:moveTo>
                  <a:pt x="1684214" y="1777249"/>
                </a:moveTo>
                <a:cubicBezTo>
                  <a:pt x="1704921" y="1195107"/>
                  <a:pt x="1099810" y="346054"/>
                  <a:pt x="828314" y="106754"/>
                </a:cubicBezTo>
                <a:cubicBezTo>
                  <a:pt x="556819" y="-132546"/>
                  <a:pt x="69046" y="67638"/>
                  <a:pt x="55241" y="341452"/>
                </a:cubicBezTo>
                <a:cubicBezTo>
                  <a:pt x="41436" y="615266"/>
                  <a:pt x="754687" y="1252630"/>
                  <a:pt x="745484" y="1749637"/>
                </a:cubicBezTo>
                <a:cubicBezTo>
                  <a:pt x="736281" y="2246644"/>
                  <a:pt x="-4581" y="3024368"/>
                  <a:pt x="21" y="3323492"/>
                </a:cubicBezTo>
                <a:cubicBezTo>
                  <a:pt x="4622" y="3622616"/>
                  <a:pt x="423370" y="3857313"/>
                  <a:pt x="704069" y="3599606"/>
                </a:cubicBezTo>
                <a:cubicBezTo>
                  <a:pt x="984768" y="3341899"/>
                  <a:pt x="1663507" y="2359391"/>
                  <a:pt x="1684214" y="1777249"/>
                </a:cubicBezTo>
                <a:close/>
              </a:path>
            </a:pathLst>
          </a:custGeom>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sp>
        <p:nvSpPr>
          <p:cNvPr id="50" name="Rounded Rectangle 49"/>
          <p:cNvSpPr/>
          <p:nvPr/>
        </p:nvSpPr>
        <p:spPr bwMode="auto">
          <a:xfrm>
            <a:off x="2296340" y="4800600"/>
            <a:ext cx="2362200" cy="990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sp>
        <p:nvSpPr>
          <p:cNvPr id="49" name="Rounded Rectangle 48"/>
          <p:cNvSpPr/>
          <p:nvPr/>
        </p:nvSpPr>
        <p:spPr bwMode="auto">
          <a:xfrm>
            <a:off x="2296340" y="1981200"/>
            <a:ext cx="2362200" cy="990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grpSp>
        <p:nvGrpSpPr>
          <p:cNvPr id="25" name="Group 55"/>
          <p:cNvGrpSpPr/>
          <p:nvPr/>
        </p:nvGrpSpPr>
        <p:grpSpPr>
          <a:xfrm>
            <a:off x="3105844" y="1979296"/>
            <a:ext cx="3755425" cy="3851794"/>
            <a:chOff x="2420044" y="1979296"/>
            <a:chExt cx="3755425" cy="3851794"/>
          </a:xfrm>
        </p:grpSpPr>
        <p:sp>
          <p:nvSpPr>
            <p:cNvPr id="55" name="Cross 54"/>
            <p:cNvSpPr/>
            <p:nvPr/>
          </p:nvSpPr>
          <p:spPr bwMode="auto">
            <a:xfrm rot="2844760">
              <a:off x="2371860" y="2027480"/>
              <a:ext cx="3851794" cy="3755425"/>
            </a:xfrm>
            <a:custGeom>
              <a:avLst/>
              <a:gdLst>
                <a:gd name="connsiteX0" fmla="*/ 0 w 3661903"/>
                <a:gd name="connsiteY0" fmla="*/ 1387986 h 3577376"/>
                <a:gd name="connsiteX1" fmla="*/ 1387986 w 3661903"/>
                <a:gd name="connsiteY1" fmla="*/ 1387986 h 3577376"/>
                <a:gd name="connsiteX2" fmla="*/ 1387986 w 3661903"/>
                <a:gd name="connsiteY2" fmla="*/ 0 h 3577376"/>
                <a:gd name="connsiteX3" fmla="*/ 2273917 w 3661903"/>
                <a:gd name="connsiteY3" fmla="*/ 0 h 3577376"/>
                <a:gd name="connsiteX4" fmla="*/ 2273917 w 3661903"/>
                <a:gd name="connsiteY4" fmla="*/ 1387986 h 3577376"/>
                <a:gd name="connsiteX5" fmla="*/ 3661903 w 3661903"/>
                <a:gd name="connsiteY5" fmla="*/ 1387986 h 3577376"/>
                <a:gd name="connsiteX6" fmla="*/ 3661903 w 3661903"/>
                <a:gd name="connsiteY6" fmla="*/ 2189390 h 3577376"/>
                <a:gd name="connsiteX7" fmla="*/ 2273917 w 3661903"/>
                <a:gd name="connsiteY7" fmla="*/ 2189390 h 3577376"/>
                <a:gd name="connsiteX8" fmla="*/ 2273917 w 3661903"/>
                <a:gd name="connsiteY8" fmla="*/ 3577376 h 3577376"/>
                <a:gd name="connsiteX9" fmla="*/ 1387986 w 3661903"/>
                <a:gd name="connsiteY9" fmla="*/ 3577376 h 3577376"/>
                <a:gd name="connsiteX10" fmla="*/ 1387986 w 3661903"/>
                <a:gd name="connsiteY10" fmla="*/ 2189390 h 3577376"/>
                <a:gd name="connsiteX11" fmla="*/ 0 w 3661903"/>
                <a:gd name="connsiteY11" fmla="*/ 2189390 h 3577376"/>
                <a:gd name="connsiteX12" fmla="*/ 0 w 3661903"/>
                <a:gd name="connsiteY12" fmla="*/ 1387986 h 3577376"/>
                <a:gd name="connsiteX0" fmla="*/ 0 w 3661903"/>
                <a:gd name="connsiteY0" fmla="*/ 1387986 h 3577376"/>
                <a:gd name="connsiteX1" fmla="*/ 1387986 w 3661903"/>
                <a:gd name="connsiteY1" fmla="*/ 1387986 h 3577376"/>
                <a:gd name="connsiteX2" fmla="*/ 754440 w 3661903"/>
                <a:gd name="connsiteY2" fmla="*/ 36444 h 3577376"/>
                <a:gd name="connsiteX3" fmla="*/ 2273917 w 3661903"/>
                <a:gd name="connsiteY3" fmla="*/ 0 h 3577376"/>
                <a:gd name="connsiteX4" fmla="*/ 2273917 w 3661903"/>
                <a:gd name="connsiteY4" fmla="*/ 1387986 h 3577376"/>
                <a:gd name="connsiteX5" fmla="*/ 3661903 w 3661903"/>
                <a:gd name="connsiteY5" fmla="*/ 1387986 h 3577376"/>
                <a:gd name="connsiteX6" fmla="*/ 3661903 w 3661903"/>
                <a:gd name="connsiteY6" fmla="*/ 2189390 h 3577376"/>
                <a:gd name="connsiteX7" fmla="*/ 2273917 w 3661903"/>
                <a:gd name="connsiteY7" fmla="*/ 2189390 h 3577376"/>
                <a:gd name="connsiteX8" fmla="*/ 2273917 w 3661903"/>
                <a:gd name="connsiteY8" fmla="*/ 3577376 h 3577376"/>
                <a:gd name="connsiteX9" fmla="*/ 1387986 w 3661903"/>
                <a:gd name="connsiteY9" fmla="*/ 3577376 h 3577376"/>
                <a:gd name="connsiteX10" fmla="*/ 1387986 w 3661903"/>
                <a:gd name="connsiteY10" fmla="*/ 2189390 h 3577376"/>
                <a:gd name="connsiteX11" fmla="*/ 0 w 3661903"/>
                <a:gd name="connsiteY11" fmla="*/ 2189390 h 3577376"/>
                <a:gd name="connsiteX12" fmla="*/ 0 w 3661903"/>
                <a:gd name="connsiteY12" fmla="*/ 1387986 h 3577376"/>
                <a:gd name="connsiteX0" fmla="*/ 0 w 3661903"/>
                <a:gd name="connsiteY0" fmla="*/ 1390554 h 3579944"/>
                <a:gd name="connsiteX1" fmla="*/ 1387986 w 3661903"/>
                <a:gd name="connsiteY1" fmla="*/ 1390554 h 3579944"/>
                <a:gd name="connsiteX2" fmla="*/ 754440 w 3661903"/>
                <a:gd name="connsiteY2" fmla="*/ 39012 h 3579944"/>
                <a:gd name="connsiteX3" fmla="*/ 1638727 w 3661903"/>
                <a:gd name="connsiteY3" fmla="*/ 0 h 3579944"/>
                <a:gd name="connsiteX4" fmla="*/ 2273917 w 3661903"/>
                <a:gd name="connsiteY4" fmla="*/ 1390554 h 3579944"/>
                <a:gd name="connsiteX5" fmla="*/ 3661903 w 3661903"/>
                <a:gd name="connsiteY5" fmla="*/ 1390554 h 3579944"/>
                <a:gd name="connsiteX6" fmla="*/ 3661903 w 3661903"/>
                <a:gd name="connsiteY6" fmla="*/ 2191958 h 3579944"/>
                <a:gd name="connsiteX7" fmla="*/ 2273917 w 3661903"/>
                <a:gd name="connsiteY7" fmla="*/ 2191958 h 3579944"/>
                <a:gd name="connsiteX8" fmla="*/ 2273917 w 3661903"/>
                <a:gd name="connsiteY8" fmla="*/ 3579944 h 3579944"/>
                <a:gd name="connsiteX9" fmla="*/ 1387986 w 3661903"/>
                <a:gd name="connsiteY9" fmla="*/ 3579944 h 3579944"/>
                <a:gd name="connsiteX10" fmla="*/ 1387986 w 3661903"/>
                <a:gd name="connsiteY10" fmla="*/ 2191958 h 3579944"/>
                <a:gd name="connsiteX11" fmla="*/ 0 w 3661903"/>
                <a:gd name="connsiteY11" fmla="*/ 2191958 h 3579944"/>
                <a:gd name="connsiteX12" fmla="*/ 0 w 3661903"/>
                <a:gd name="connsiteY12" fmla="*/ 1390554 h 3579944"/>
                <a:gd name="connsiteX0" fmla="*/ 0 w 3734110"/>
                <a:gd name="connsiteY0" fmla="*/ 1390554 h 3579944"/>
                <a:gd name="connsiteX1" fmla="*/ 1387986 w 3734110"/>
                <a:gd name="connsiteY1" fmla="*/ 1390554 h 3579944"/>
                <a:gd name="connsiteX2" fmla="*/ 754440 w 3734110"/>
                <a:gd name="connsiteY2" fmla="*/ 39012 h 3579944"/>
                <a:gd name="connsiteX3" fmla="*/ 1638727 w 3734110"/>
                <a:gd name="connsiteY3" fmla="*/ 0 h 3579944"/>
                <a:gd name="connsiteX4" fmla="*/ 2273917 w 3734110"/>
                <a:gd name="connsiteY4" fmla="*/ 1390554 h 3579944"/>
                <a:gd name="connsiteX5" fmla="*/ 3661903 w 3734110"/>
                <a:gd name="connsiteY5" fmla="*/ 1390554 h 3579944"/>
                <a:gd name="connsiteX6" fmla="*/ 3734110 w 3734110"/>
                <a:gd name="connsiteY6" fmla="*/ 2745835 h 3579944"/>
                <a:gd name="connsiteX7" fmla="*/ 2273917 w 3734110"/>
                <a:gd name="connsiteY7" fmla="*/ 2191958 h 3579944"/>
                <a:gd name="connsiteX8" fmla="*/ 2273917 w 3734110"/>
                <a:gd name="connsiteY8" fmla="*/ 3579944 h 3579944"/>
                <a:gd name="connsiteX9" fmla="*/ 1387986 w 3734110"/>
                <a:gd name="connsiteY9" fmla="*/ 3579944 h 3579944"/>
                <a:gd name="connsiteX10" fmla="*/ 1387986 w 3734110"/>
                <a:gd name="connsiteY10" fmla="*/ 2191958 h 3579944"/>
                <a:gd name="connsiteX11" fmla="*/ 0 w 3734110"/>
                <a:gd name="connsiteY11" fmla="*/ 2191958 h 3579944"/>
                <a:gd name="connsiteX12" fmla="*/ 0 w 3734110"/>
                <a:gd name="connsiteY12" fmla="*/ 1390554 h 3579944"/>
                <a:gd name="connsiteX0" fmla="*/ 0 w 3840983"/>
                <a:gd name="connsiteY0" fmla="*/ 1390554 h 3579944"/>
                <a:gd name="connsiteX1" fmla="*/ 1387986 w 3840983"/>
                <a:gd name="connsiteY1" fmla="*/ 1390554 h 3579944"/>
                <a:gd name="connsiteX2" fmla="*/ 754440 w 3840983"/>
                <a:gd name="connsiteY2" fmla="*/ 39012 h 3579944"/>
                <a:gd name="connsiteX3" fmla="*/ 1638727 w 3840983"/>
                <a:gd name="connsiteY3" fmla="*/ 0 h 3579944"/>
                <a:gd name="connsiteX4" fmla="*/ 2273917 w 3840983"/>
                <a:gd name="connsiteY4" fmla="*/ 1390554 h 3579944"/>
                <a:gd name="connsiteX5" fmla="*/ 3840983 w 3840983"/>
                <a:gd name="connsiteY5" fmla="*/ 1930162 h 3579944"/>
                <a:gd name="connsiteX6" fmla="*/ 3734110 w 3840983"/>
                <a:gd name="connsiteY6" fmla="*/ 2745835 h 3579944"/>
                <a:gd name="connsiteX7" fmla="*/ 2273917 w 3840983"/>
                <a:gd name="connsiteY7" fmla="*/ 2191958 h 3579944"/>
                <a:gd name="connsiteX8" fmla="*/ 2273917 w 3840983"/>
                <a:gd name="connsiteY8" fmla="*/ 3579944 h 3579944"/>
                <a:gd name="connsiteX9" fmla="*/ 1387986 w 3840983"/>
                <a:gd name="connsiteY9" fmla="*/ 3579944 h 3579944"/>
                <a:gd name="connsiteX10" fmla="*/ 1387986 w 3840983"/>
                <a:gd name="connsiteY10" fmla="*/ 2191958 h 3579944"/>
                <a:gd name="connsiteX11" fmla="*/ 0 w 3840983"/>
                <a:gd name="connsiteY11" fmla="*/ 2191958 h 3579944"/>
                <a:gd name="connsiteX12" fmla="*/ 0 w 3840983"/>
                <a:gd name="connsiteY12" fmla="*/ 1390554 h 3579944"/>
                <a:gd name="connsiteX0" fmla="*/ 0 w 3840983"/>
                <a:gd name="connsiteY0" fmla="*/ 1390554 h 3791847"/>
                <a:gd name="connsiteX1" fmla="*/ 1387986 w 3840983"/>
                <a:gd name="connsiteY1" fmla="*/ 1390554 h 3791847"/>
                <a:gd name="connsiteX2" fmla="*/ 754440 w 3840983"/>
                <a:gd name="connsiteY2" fmla="*/ 39012 h 3791847"/>
                <a:gd name="connsiteX3" fmla="*/ 1638727 w 3840983"/>
                <a:gd name="connsiteY3" fmla="*/ 0 h 3791847"/>
                <a:gd name="connsiteX4" fmla="*/ 2273917 w 3840983"/>
                <a:gd name="connsiteY4" fmla="*/ 1390554 h 3791847"/>
                <a:gd name="connsiteX5" fmla="*/ 3840983 w 3840983"/>
                <a:gd name="connsiteY5" fmla="*/ 1930162 h 3791847"/>
                <a:gd name="connsiteX6" fmla="*/ 3734110 w 3840983"/>
                <a:gd name="connsiteY6" fmla="*/ 2745835 h 3791847"/>
                <a:gd name="connsiteX7" fmla="*/ 2273917 w 3840983"/>
                <a:gd name="connsiteY7" fmla="*/ 2191958 h 3791847"/>
                <a:gd name="connsiteX8" fmla="*/ 2810458 w 3840983"/>
                <a:gd name="connsiteY8" fmla="*/ 3791847 h 3791847"/>
                <a:gd name="connsiteX9" fmla="*/ 1387986 w 3840983"/>
                <a:gd name="connsiteY9" fmla="*/ 3579944 h 3791847"/>
                <a:gd name="connsiteX10" fmla="*/ 1387986 w 3840983"/>
                <a:gd name="connsiteY10" fmla="*/ 2191958 h 3791847"/>
                <a:gd name="connsiteX11" fmla="*/ 0 w 3840983"/>
                <a:gd name="connsiteY11" fmla="*/ 2191958 h 3791847"/>
                <a:gd name="connsiteX12" fmla="*/ 0 w 3840983"/>
                <a:gd name="connsiteY12" fmla="*/ 1390554 h 3791847"/>
                <a:gd name="connsiteX0" fmla="*/ 0 w 3840983"/>
                <a:gd name="connsiteY0" fmla="*/ 1390554 h 3791847"/>
                <a:gd name="connsiteX1" fmla="*/ 1387986 w 3840983"/>
                <a:gd name="connsiteY1" fmla="*/ 1390554 h 3791847"/>
                <a:gd name="connsiteX2" fmla="*/ 754440 w 3840983"/>
                <a:gd name="connsiteY2" fmla="*/ 39012 h 3791847"/>
                <a:gd name="connsiteX3" fmla="*/ 1638727 w 3840983"/>
                <a:gd name="connsiteY3" fmla="*/ 0 h 3791847"/>
                <a:gd name="connsiteX4" fmla="*/ 2273917 w 3840983"/>
                <a:gd name="connsiteY4" fmla="*/ 1390554 h 3791847"/>
                <a:gd name="connsiteX5" fmla="*/ 3840983 w 3840983"/>
                <a:gd name="connsiteY5" fmla="*/ 1930162 h 3791847"/>
                <a:gd name="connsiteX6" fmla="*/ 3734110 w 3840983"/>
                <a:gd name="connsiteY6" fmla="*/ 2745835 h 3791847"/>
                <a:gd name="connsiteX7" fmla="*/ 2273917 w 3840983"/>
                <a:gd name="connsiteY7" fmla="*/ 2191958 h 3791847"/>
                <a:gd name="connsiteX8" fmla="*/ 2810458 w 3840983"/>
                <a:gd name="connsiteY8" fmla="*/ 3791847 h 3791847"/>
                <a:gd name="connsiteX9" fmla="*/ 2028112 w 3840983"/>
                <a:gd name="connsiteY9" fmla="*/ 3699551 h 3791847"/>
                <a:gd name="connsiteX10" fmla="*/ 1387986 w 3840983"/>
                <a:gd name="connsiteY10" fmla="*/ 2191958 h 3791847"/>
                <a:gd name="connsiteX11" fmla="*/ 0 w 3840983"/>
                <a:gd name="connsiteY11" fmla="*/ 2191958 h 3791847"/>
                <a:gd name="connsiteX12" fmla="*/ 0 w 3840983"/>
                <a:gd name="connsiteY12" fmla="*/ 1390554 h 3791847"/>
                <a:gd name="connsiteX0" fmla="*/ 0 w 3909077"/>
                <a:gd name="connsiteY0" fmla="*/ 934209 h 3791847"/>
                <a:gd name="connsiteX1" fmla="*/ 1456080 w 3909077"/>
                <a:gd name="connsiteY1" fmla="*/ 1390554 h 3791847"/>
                <a:gd name="connsiteX2" fmla="*/ 822534 w 3909077"/>
                <a:gd name="connsiteY2" fmla="*/ 39012 h 3791847"/>
                <a:gd name="connsiteX3" fmla="*/ 1706821 w 3909077"/>
                <a:gd name="connsiteY3" fmla="*/ 0 h 3791847"/>
                <a:gd name="connsiteX4" fmla="*/ 2342011 w 3909077"/>
                <a:gd name="connsiteY4" fmla="*/ 1390554 h 3791847"/>
                <a:gd name="connsiteX5" fmla="*/ 3909077 w 3909077"/>
                <a:gd name="connsiteY5" fmla="*/ 1930162 h 3791847"/>
                <a:gd name="connsiteX6" fmla="*/ 3802204 w 3909077"/>
                <a:gd name="connsiteY6" fmla="*/ 2745835 h 3791847"/>
                <a:gd name="connsiteX7" fmla="*/ 2342011 w 3909077"/>
                <a:gd name="connsiteY7" fmla="*/ 2191958 h 3791847"/>
                <a:gd name="connsiteX8" fmla="*/ 2878552 w 3909077"/>
                <a:gd name="connsiteY8" fmla="*/ 3791847 h 3791847"/>
                <a:gd name="connsiteX9" fmla="*/ 2096206 w 3909077"/>
                <a:gd name="connsiteY9" fmla="*/ 3699551 h 3791847"/>
                <a:gd name="connsiteX10" fmla="*/ 1456080 w 3909077"/>
                <a:gd name="connsiteY10" fmla="*/ 2191958 h 3791847"/>
                <a:gd name="connsiteX11" fmla="*/ 68094 w 3909077"/>
                <a:gd name="connsiteY11" fmla="*/ 2191958 h 3791847"/>
                <a:gd name="connsiteX12" fmla="*/ 0 w 3909077"/>
                <a:gd name="connsiteY12" fmla="*/ 934209 h 3791847"/>
                <a:gd name="connsiteX0" fmla="*/ 45066 w 3954143"/>
                <a:gd name="connsiteY0" fmla="*/ 934209 h 3791847"/>
                <a:gd name="connsiteX1" fmla="*/ 1501146 w 3954143"/>
                <a:gd name="connsiteY1" fmla="*/ 1390554 h 3791847"/>
                <a:gd name="connsiteX2" fmla="*/ 867600 w 3954143"/>
                <a:gd name="connsiteY2" fmla="*/ 39012 h 3791847"/>
                <a:gd name="connsiteX3" fmla="*/ 1751887 w 3954143"/>
                <a:gd name="connsiteY3" fmla="*/ 0 h 3791847"/>
                <a:gd name="connsiteX4" fmla="*/ 2387077 w 3954143"/>
                <a:gd name="connsiteY4" fmla="*/ 1390554 h 3791847"/>
                <a:gd name="connsiteX5" fmla="*/ 3954143 w 3954143"/>
                <a:gd name="connsiteY5" fmla="*/ 1930162 h 3791847"/>
                <a:gd name="connsiteX6" fmla="*/ 3847270 w 3954143"/>
                <a:gd name="connsiteY6" fmla="*/ 2745835 h 3791847"/>
                <a:gd name="connsiteX7" fmla="*/ 2387077 w 3954143"/>
                <a:gd name="connsiteY7" fmla="*/ 2191958 h 3791847"/>
                <a:gd name="connsiteX8" fmla="*/ 2923618 w 3954143"/>
                <a:gd name="connsiteY8" fmla="*/ 3791847 h 3791847"/>
                <a:gd name="connsiteX9" fmla="*/ 2141272 w 3954143"/>
                <a:gd name="connsiteY9" fmla="*/ 3699551 h 3791847"/>
                <a:gd name="connsiteX10" fmla="*/ 1501146 w 3954143"/>
                <a:gd name="connsiteY10" fmla="*/ 2191958 h 3791847"/>
                <a:gd name="connsiteX11" fmla="*/ 0 w 3954143"/>
                <a:gd name="connsiteY11" fmla="*/ 1825446 h 3791847"/>
                <a:gd name="connsiteX12" fmla="*/ 45066 w 3954143"/>
                <a:gd name="connsiteY12" fmla="*/ 934209 h 3791847"/>
                <a:gd name="connsiteX0" fmla="*/ 45066 w 3954143"/>
                <a:gd name="connsiteY0" fmla="*/ 934209 h 3699551"/>
                <a:gd name="connsiteX1" fmla="*/ 1501146 w 3954143"/>
                <a:gd name="connsiteY1" fmla="*/ 1390554 h 3699551"/>
                <a:gd name="connsiteX2" fmla="*/ 867600 w 3954143"/>
                <a:gd name="connsiteY2" fmla="*/ 39012 h 3699551"/>
                <a:gd name="connsiteX3" fmla="*/ 1751887 w 3954143"/>
                <a:gd name="connsiteY3" fmla="*/ 0 h 3699551"/>
                <a:gd name="connsiteX4" fmla="*/ 2387077 w 3954143"/>
                <a:gd name="connsiteY4" fmla="*/ 1390554 h 3699551"/>
                <a:gd name="connsiteX5" fmla="*/ 3954143 w 3954143"/>
                <a:gd name="connsiteY5" fmla="*/ 1930162 h 3699551"/>
                <a:gd name="connsiteX6" fmla="*/ 3847270 w 3954143"/>
                <a:gd name="connsiteY6" fmla="*/ 2745835 h 3699551"/>
                <a:gd name="connsiteX7" fmla="*/ 2387077 w 3954143"/>
                <a:gd name="connsiteY7" fmla="*/ 2191958 h 3699551"/>
                <a:gd name="connsiteX8" fmla="*/ 2987368 w 3954143"/>
                <a:gd name="connsiteY8" fmla="*/ 3681688 h 3699551"/>
                <a:gd name="connsiteX9" fmla="*/ 2141272 w 3954143"/>
                <a:gd name="connsiteY9" fmla="*/ 3699551 h 3699551"/>
                <a:gd name="connsiteX10" fmla="*/ 1501146 w 3954143"/>
                <a:gd name="connsiteY10" fmla="*/ 2191958 h 3699551"/>
                <a:gd name="connsiteX11" fmla="*/ 0 w 3954143"/>
                <a:gd name="connsiteY11" fmla="*/ 1825446 h 3699551"/>
                <a:gd name="connsiteX12" fmla="*/ 45066 w 3954143"/>
                <a:gd name="connsiteY12" fmla="*/ 934209 h 3699551"/>
                <a:gd name="connsiteX0" fmla="*/ 45066 w 3954143"/>
                <a:gd name="connsiteY0" fmla="*/ 934209 h 3878153"/>
                <a:gd name="connsiteX1" fmla="*/ 1501146 w 3954143"/>
                <a:gd name="connsiteY1" fmla="*/ 1390554 h 3878153"/>
                <a:gd name="connsiteX2" fmla="*/ 867600 w 3954143"/>
                <a:gd name="connsiteY2" fmla="*/ 39012 h 3878153"/>
                <a:gd name="connsiteX3" fmla="*/ 1751887 w 3954143"/>
                <a:gd name="connsiteY3" fmla="*/ 0 h 3878153"/>
                <a:gd name="connsiteX4" fmla="*/ 2387077 w 3954143"/>
                <a:gd name="connsiteY4" fmla="*/ 1390554 h 3878153"/>
                <a:gd name="connsiteX5" fmla="*/ 3954143 w 3954143"/>
                <a:gd name="connsiteY5" fmla="*/ 1930162 h 3878153"/>
                <a:gd name="connsiteX6" fmla="*/ 3847270 w 3954143"/>
                <a:gd name="connsiteY6" fmla="*/ 2745835 h 3878153"/>
                <a:gd name="connsiteX7" fmla="*/ 2387077 w 3954143"/>
                <a:gd name="connsiteY7" fmla="*/ 2191958 h 3878153"/>
                <a:gd name="connsiteX8" fmla="*/ 2987368 w 3954143"/>
                <a:gd name="connsiteY8" fmla="*/ 3681688 h 3878153"/>
                <a:gd name="connsiteX9" fmla="*/ 2141272 w 3954143"/>
                <a:gd name="connsiteY9" fmla="*/ 3699551 h 3878153"/>
                <a:gd name="connsiteX10" fmla="*/ 1501146 w 3954143"/>
                <a:gd name="connsiteY10" fmla="*/ 2191958 h 3878153"/>
                <a:gd name="connsiteX11" fmla="*/ 0 w 3954143"/>
                <a:gd name="connsiteY11" fmla="*/ 1825446 h 3878153"/>
                <a:gd name="connsiteX12" fmla="*/ 45066 w 3954143"/>
                <a:gd name="connsiteY12" fmla="*/ 934209 h 3878153"/>
                <a:gd name="connsiteX0" fmla="*/ 45066 w 3954143"/>
                <a:gd name="connsiteY0" fmla="*/ 934209 h 3982941"/>
                <a:gd name="connsiteX1" fmla="*/ 1501146 w 3954143"/>
                <a:gd name="connsiteY1" fmla="*/ 1390554 h 3982941"/>
                <a:gd name="connsiteX2" fmla="*/ 867600 w 3954143"/>
                <a:gd name="connsiteY2" fmla="*/ 39012 h 3982941"/>
                <a:gd name="connsiteX3" fmla="*/ 1751887 w 3954143"/>
                <a:gd name="connsiteY3" fmla="*/ 0 h 3982941"/>
                <a:gd name="connsiteX4" fmla="*/ 2387077 w 3954143"/>
                <a:gd name="connsiteY4" fmla="*/ 1390554 h 3982941"/>
                <a:gd name="connsiteX5" fmla="*/ 3954143 w 3954143"/>
                <a:gd name="connsiteY5" fmla="*/ 1930162 h 3982941"/>
                <a:gd name="connsiteX6" fmla="*/ 3847270 w 3954143"/>
                <a:gd name="connsiteY6" fmla="*/ 2745835 h 3982941"/>
                <a:gd name="connsiteX7" fmla="*/ 2387077 w 3954143"/>
                <a:gd name="connsiteY7" fmla="*/ 2191958 h 3982941"/>
                <a:gd name="connsiteX8" fmla="*/ 2987368 w 3954143"/>
                <a:gd name="connsiteY8" fmla="*/ 3681688 h 3982941"/>
                <a:gd name="connsiteX9" fmla="*/ 2141272 w 3954143"/>
                <a:gd name="connsiteY9" fmla="*/ 3699551 h 3982941"/>
                <a:gd name="connsiteX10" fmla="*/ 1501146 w 3954143"/>
                <a:gd name="connsiteY10" fmla="*/ 2191958 h 3982941"/>
                <a:gd name="connsiteX11" fmla="*/ 0 w 3954143"/>
                <a:gd name="connsiteY11" fmla="*/ 1825446 h 3982941"/>
                <a:gd name="connsiteX12" fmla="*/ 45066 w 3954143"/>
                <a:gd name="connsiteY12" fmla="*/ 934209 h 3982941"/>
                <a:gd name="connsiteX0" fmla="*/ 208653 w 4117730"/>
                <a:gd name="connsiteY0" fmla="*/ 934209 h 3982941"/>
                <a:gd name="connsiteX1" fmla="*/ 1664733 w 4117730"/>
                <a:gd name="connsiteY1" fmla="*/ 1390554 h 3982941"/>
                <a:gd name="connsiteX2" fmla="*/ 1031187 w 4117730"/>
                <a:gd name="connsiteY2" fmla="*/ 39012 h 3982941"/>
                <a:gd name="connsiteX3" fmla="*/ 1915474 w 4117730"/>
                <a:gd name="connsiteY3" fmla="*/ 0 h 3982941"/>
                <a:gd name="connsiteX4" fmla="*/ 2550664 w 4117730"/>
                <a:gd name="connsiteY4" fmla="*/ 1390554 h 3982941"/>
                <a:gd name="connsiteX5" fmla="*/ 4117730 w 4117730"/>
                <a:gd name="connsiteY5" fmla="*/ 1930162 h 3982941"/>
                <a:gd name="connsiteX6" fmla="*/ 4010857 w 4117730"/>
                <a:gd name="connsiteY6" fmla="*/ 2745835 h 3982941"/>
                <a:gd name="connsiteX7" fmla="*/ 2550664 w 4117730"/>
                <a:gd name="connsiteY7" fmla="*/ 2191958 h 3982941"/>
                <a:gd name="connsiteX8" fmla="*/ 3150955 w 4117730"/>
                <a:gd name="connsiteY8" fmla="*/ 3681688 h 3982941"/>
                <a:gd name="connsiteX9" fmla="*/ 2304859 w 4117730"/>
                <a:gd name="connsiteY9" fmla="*/ 3699551 h 3982941"/>
                <a:gd name="connsiteX10" fmla="*/ 1664733 w 4117730"/>
                <a:gd name="connsiteY10" fmla="*/ 2191958 h 3982941"/>
                <a:gd name="connsiteX11" fmla="*/ 163587 w 4117730"/>
                <a:gd name="connsiteY11" fmla="*/ 1825446 h 3982941"/>
                <a:gd name="connsiteX12" fmla="*/ 208653 w 4117730"/>
                <a:gd name="connsiteY12" fmla="*/ 934209 h 3982941"/>
                <a:gd name="connsiteX0" fmla="*/ 208653 w 4117730"/>
                <a:gd name="connsiteY0" fmla="*/ 934209 h 3982941"/>
                <a:gd name="connsiteX1" fmla="*/ 1664733 w 4117730"/>
                <a:gd name="connsiteY1" fmla="*/ 1390554 h 3982941"/>
                <a:gd name="connsiteX2" fmla="*/ 1031187 w 4117730"/>
                <a:gd name="connsiteY2" fmla="*/ 39012 h 3982941"/>
                <a:gd name="connsiteX3" fmla="*/ 1915474 w 4117730"/>
                <a:gd name="connsiteY3" fmla="*/ 0 h 3982941"/>
                <a:gd name="connsiteX4" fmla="*/ 2550664 w 4117730"/>
                <a:gd name="connsiteY4" fmla="*/ 1390554 h 3982941"/>
                <a:gd name="connsiteX5" fmla="*/ 4117730 w 4117730"/>
                <a:gd name="connsiteY5" fmla="*/ 1930162 h 3982941"/>
                <a:gd name="connsiteX6" fmla="*/ 4010857 w 4117730"/>
                <a:gd name="connsiteY6" fmla="*/ 2745835 h 3982941"/>
                <a:gd name="connsiteX7" fmla="*/ 2550664 w 4117730"/>
                <a:gd name="connsiteY7" fmla="*/ 2191958 h 3982941"/>
                <a:gd name="connsiteX8" fmla="*/ 3150955 w 4117730"/>
                <a:gd name="connsiteY8" fmla="*/ 3681688 h 3982941"/>
                <a:gd name="connsiteX9" fmla="*/ 2304859 w 4117730"/>
                <a:gd name="connsiteY9" fmla="*/ 3699551 h 3982941"/>
                <a:gd name="connsiteX10" fmla="*/ 1664733 w 4117730"/>
                <a:gd name="connsiteY10" fmla="*/ 2191958 h 3982941"/>
                <a:gd name="connsiteX11" fmla="*/ 163587 w 4117730"/>
                <a:gd name="connsiteY11" fmla="*/ 1825446 h 3982941"/>
                <a:gd name="connsiteX12" fmla="*/ 208653 w 4117730"/>
                <a:gd name="connsiteY12" fmla="*/ 934209 h 3982941"/>
                <a:gd name="connsiteX0" fmla="*/ 208653 w 4117730"/>
                <a:gd name="connsiteY0" fmla="*/ 1171034 h 4219766"/>
                <a:gd name="connsiteX1" fmla="*/ 1664733 w 4117730"/>
                <a:gd name="connsiteY1" fmla="*/ 1627379 h 4219766"/>
                <a:gd name="connsiteX2" fmla="*/ 1031187 w 4117730"/>
                <a:gd name="connsiteY2" fmla="*/ 275837 h 4219766"/>
                <a:gd name="connsiteX3" fmla="*/ 1915474 w 4117730"/>
                <a:gd name="connsiteY3" fmla="*/ 236825 h 4219766"/>
                <a:gd name="connsiteX4" fmla="*/ 2550664 w 4117730"/>
                <a:gd name="connsiteY4" fmla="*/ 1627379 h 4219766"/>
                <a:gd name="connsiteX5" fmla="*/ 4117730 w 4117730"/>
                <a:gd name="connsiteY5" fmla="*/ 2166987 h 4219766"/>
                <a:gd name="connsiteX6" fmla="*/ 4010857 w 4117730"/>
                <a:gd name="connsiteY6" fmla="*/ 2982660 h 4219766"/>
                <a:gd name="connsiteX7" fmla="*/ 2550664 w 4117730"/>
                <a:gd name="connsiteY7" fmla="*/ 2428783 h 4219766"/>
                <a:gd name="connsiteX8" fmla="*/ 3150955 w 4117730"/>
                <a:gd name="connsiteY8" fmla="*/ 3918513 h 4219766"/>
                <a:gd name="connsiteX9" fmla="*/ 2304859 w 4117730"/>
                <a:gd name="connsiteY9" fmla="*/ 3936376 h 4219766"/>
                <a:gd name="connsiteX10" fmla="*/ 1664733 w 4117730"/>
                <a:gd name="connsiteY10" fmla="*/ 2428783 h 4219766"/>
                <a:gd name="connsiteX11" fmla="*/ 163587 w 4117730"/>
                <a:gd name="connsiteY11" fmla="*/ 2062271 h 4219766"/>
                <a:gd name="connsiteX12" fmla="*/ 208653 w 4117730"/>
                <a:gd name="connsiteY12" fmla="*/ 1171034 h 4219766"/>
                <a:gd name="connsiteX0" fmla="*/ 208653 w 4117730"/>
                <a:gd name="connsiteY0" fmla="*/ 1187463 h 4236195"/>
                <a:gd name="connsiteX1" fmla="*/ 1664733 w 4117730"/>
                <a:gd name="connsiteY1" fmla="*/ 1643808 h 4236195"/>
                <a:gd name="connsiteX2" fmla="*/ 1031187 w 4117730"/>
                <a:gd name="connsiteY2" fmla="*/ 292266 h 4236195"/>
                <a:gd name="connsiteX3" fmla="*/ 1915474 w 4117730"/>
                <a:gd name="connsiteY3" fmla="*/ 253254 h 4236195"/>
                <a:gd name="connsiteX4" fmla="*/ 2550664 w 4117730"/>
                <a:gd name="connsiteY4" fmla="*/ 1643808 h 4236195"/>
                <a:gd name="connsiteX5" fmla="*/ 4117730 w 4117730"/>
                <a:gd name="connsiteY5" fmla="*/ 2183416 h 4236195"/>
                <a:gd name="connsiteX6" fmla="*/ 4010857 w 4117730"/>
                <a:gd name="connsiteY6" fmla="*/ 2999089 h 4236195"/>
                <a:gd name="connsiteX7" fmla="*/ 2550664 w 4117730"/>
                <a:gd name="connsiteY7" fmla="*/ 2445212 h 4236195"/>
                <a:gd name="connsiteX8" fmla="*/ 3150955 w 4117730"/>
                <a:gd name="connsiteY8" fmla="*/ 3934942 h 4236195"/>
                <a:gd name="connsiteX9" fmla="*/ 2304859 w 4117730"/>
                <a:gd name="connsiteY9" fmla="*/ 3952805 h 4236195"/>
                <a:gd name="connsiteX10" fmla="*/ 1664733 w 4117730"/>
                <a:gd name="connsiteY10" fmla="*/ 2445212 h 4236195"/>
                <a:gd name="connsiteX11" fmla="*/ 163587 w 4117730"/>
                <a:gd name="connsiteY11" fmla="*/ 2078700 h 4236195"/>
                <a:gd name="connsiteX12" fmla="*/ 208653 w 4117730"/>
                <a:gd name="connsiteY12" fmla="*/ 1187463 h 4236195"/>
                <a:gd name="connsiteX0" fmla="*/ 208653 w 4260490"/>
                <a:gd name="connsiteY0" fmla="*/ 1187463 h 4236195"/>
                <a:gd name="connsiteX1" fmla="*/ 1664733 w 4260490"/>
                <a:gd name="connsiteY1" fmla="*/ 1643808 h 4236195"/>
                <a:gd name="connsiteX2" fmla="*/ 1031187 w 4260490"/>
                <a:gd name="connsiteY2" fmla="*/ 292266 h 4236195"/>
                <a:gd name="connsiteX3" fmla="*/ 1915474 w 4260490"/>
                <a:gd name="connsiteY3" fmla="*/ 253254 h 4236195"/>
                <a:gd name="connsiteX4" fmla="*/ 2550664 w 4260490"/>
                <a:gd name="connsiteY4" fmla="*/ 1643808 h 4236195"/>
                <a:gd name="connsiteX5" fmla="*/ 4117730 w 4260490"/>
                <a:gd name="connsiteY5" fmla="*/ 2183416 h 4236195"/>
                <a:gd name="connsiteX6" fmla="*/ 4010857 w 4260490"/>
                <a:gd name="connsiteY6" fmla="*/ 2999089 h 4236195"/>
                <a:gd name="connsiteX7" fmla="*/ 2550664 w 4260490"/>
                <a:gd name="connsiteY7" fmla="*/ 2445212 h 4236195"/>
                <a:gd name="connsiteX8" fmla="*/ 3150955 w 4260490"/>
                <a:gd name="connsiteY8" fmla="*/ 3934942 h 4236195"/>
                <a:gd name="connsiteX9" fmla="*/ 2304859 w 4260490"/>
                <a:gd name="connsiteY9" fmla="*/ 3952805 h 4236195"/>
                <a:gd name="connsiteX10" fmla="*/ 1664733 w 4260490"/>
                <a:gd name="connsiteY10" fmla="*/ 2445212 h 4236195"/>
                <a:gd name="connsiteX11" fmla="*/ 163587 w 4260490"/>
                <a:gd name="connsiteY11" fmla="*/ 2078700 h 4236195"/>
                <a:gd name="connsiteX12" fmla="*/ 208653 w 4260490"/>
                <a:gd name="connsiteY12" fmla="*/ 1187463 h 4236195"/>
                <a:gd name="connsiteX0" fmla="*/ 208653 w 4338191"/>
                <a:gd name="connsiteY0" fmla="*/ 1187463 h 4236195"/>
                <a:gd name="connsiteX1" fmla="*/ 1664733 w 4338191"/>
                <a:gd name="connsiteY1" fmla="*/ 1643808 h 4236195"/>
                <a:gd name="connsiteX2" fmla="*/ 1031187 w 4338191"/>
                <a:gd name="connsiteY2" fmla="*/ 292266 h 4236195"/>
                <a:gd name="connsiteX3" fmla="*/ 1915474 w 4338191"/>
                <a:gd name="connsiteY3" fmla="*/ 253254 h 4236195"/>
                <a:gd name="connsiteX4" fmla="*/ 2550664 w 4338191"/>
                <a:gd name="connsiteY4" fmla="*/ 1643808 h 4236195"/>
                <a:gd name="connsiteX5" fmla="*/ 4117730 w 4338191"/>
                <a:gd name="connsiteY5" fmla="*/ 2183416 h 4236195"/>
                <a:gd name="connsiteX6" fmla="*/ 4010857 w 4338191"/>
                <a:gd name="connsiteY6" fmla="*/ 2999089 h 4236195"/>
                <a:gd name="connsiteX7" fmla="*/ 2550664 w 4338191"/>
                <a:gd name="connsiteY7" fmla="*/ 2445212 h 4236195"/>
                <a:gd name="connsiteX8" fmla="*/ 3150955 w 4338191"/>
                <a:gd name="connsiteY8" fmla="*/ 3934942 h 4236195"/>
                <a:gd name="connsiteX9" fmla="*/ 2304859 w 4338191"/>
                <a:gd name="connsiteY9" fmla="*/ 3952805 h 4236195"/>
                <a:gd name="connsiteX10" fmla="*/ 1664733 w 4338191"/>
                <a:gd name="connsiteY10" fmla="*/ 2445212 h 4236195"/>
                <a:gd name="connsiteX11" fmla="*/ 163587 w 4338191"/>
                <a:gd name="connsiteY11" fmla="*/ 2078700 h 4236195"/>
                <a:gd name="connsiteX12" fmla="*/ 208653 w 4338191"/>
                <a:gd name="connsiteY12" fmla="*/ 1187463 h 4236195"/>
                <a:gd name="connsiteX0" fmla="*/ 208653 w 4180264"/>
                <a:gd name="connsiteY0" fmla="*/ 1187463 h 4236195"/>
                <a:gd name="connsiteX1" fmla="*/ 1664733 w 4180264"/>
                <a:gd name="connsiteY1" fmla="*/ 1643808 h 4236195"/>
                <a:gd name="connsiteX2" fmla="*/ 1031187 w 4180264"/>
                <a:gd name="connsiteY2" fmla="*/ 292266 h 4236195"/>
                <a:gd name="connsiteX3" fmla="*/ 1915474 w 4180264"/>
                <a:gd name="connsiteY3" fmla="*/ 253254 h 4236195"/>
                <a:gd name="connsiteX4" fmla="*/ 2550664 w 4180264"/>
                <a:gd name="connsiteY4" fmla="*/ 1643808 h 4236195"/>
                <a:gd name="connsiteX5" fmla="*/ 4117730 w 4180264"/>
                <a:gd name="connsiteY5" fmla="*/ 2183416 h 4236195"/>
                <a:gd name="connsiteX6" fmla="*/ 3604808 w 4180264"/>
                <a:gd name="connsiteY6" fmla="*/ 2869627 h 4236195"/>
                <a:gd name="connsiteX7" fmla="*/ 2550664 w 4180264"/>
                <a:gd name="connsiteY7" fmla="*/ 2445212 h 4236195"/>
                <a:gd name="connsiteX8" fmla="*/ 3150955 w 4180264"/>
                <a:gd name="connsiteY8" fmla="*/ 3934942 h 4236195"/>
                <a:gd name="connsiteX9" fmla="*/ 2304859 w 4180264"/>
                <a:gd name="connsiteY9" fmla="*/ 3952805 h 4236195"/>
                <a:gd name="connsiteX10" fmla="*/ 1664733 w 4180264"/>
                <a:gd name="connsiteY10" fmla="*/ 2445212 h 4236195"/>
                <a:gd name="connsiteX11" fmla="*/ 163587 w 4180264"/>
                <a:gd name="connsiteY11" fmla="*/ 2078700 h 4236195"/>
                <a:gd name="connsiteX12" fmla="*/ 208653 w 4180264"/>
                <a:gd name="connsiteY12" fmla="*/ 1187463 h 4236195"/>
                <a:gd name="connsiteX0" fmla="*/ 208653 w 4046922"/>
                <a:gd name="connsiteY0" fmla="*/ 1187463 h 4236195"/>
                <a:gd name="connsiteX1" fmla="*/ 1664733 w 4046922"/>
                <a:gd name="connsiteY1" fmla="*/ 1643808 h 4236195"/>
                <a:gd name="connsiteX2" fmla="*/ 1031187 w 4046922"/>
                <a:gd name="connsiteY2" fmla="*/ 292266 h 4236195"/>
                <a:gd name="connsiteX3" fmla="*/ 1915474 w 4046922"/>
                <a:gd name="connsiteY3" fmla="*/ 253254 h 4236195"/>
                <a:gd name="connsiteX4" fmla="*/ 2550664 w 4046922"/>
                <a:gd name="connsiteY4" fmla="*/ 1643808 h 4236195"/>
                <a:gd name="connsiteX5" fmla="*/ 3997107 w 4046922"/>
                <a:gd name="connsiteY5" fmla="*/ 2335052 h 4236195"/>
                <a:gd name="connsiteX6" fmla="*/ 3604808 w 4046922"/>
                <a:gd name="connsiteY6" fmla="*/ 2869627 h 4236195"/>
                <a:gd name="connsiteX7" fmla="*/ 2550664 w 4046922"/>
                <a:gd name="connsiteY7" fmla="*/ 2445212 h 4236195"/>
                <a:gd name="connsiteX8" fmla="*/ 3150955 w 4046922"/>
                <a:gd name="connsiteY8" fmla="*/ 3934942 h 4236195"/>
                <a:gd name="connsiteX9" fmla="*/ 2304859 w 4046922"/>
                <a:gd name="connsiteY9" fmla="*/ 3952805 h 4236195"/>
                <a:gd name="connsiteX10" fmla="*/ 1664733 w 4046922"/>
                <a:gd name="connsiteY10" fmla="*/ 2445212 h 4236195"/>
                <a:gd name="connsiteX11" fmla="*/ 163587 w 4046922"/>
                <a:gd name="connsiteY11" fmla="*/ 2078700 h 4236195"/>
                <a:gd name="connsiteX12" fmla="*/ 208653 w 4046922"/>
                <a:gd name="connsiteY12" fmla="*/ 1187463 h 4236195"/>
                <a:gd name="connsiteX0" fmla="*/ 208653 w 4075431"/>
                <a:gd name="connsiteY0" fmla="*/ 1187463 h 4236195"/>
                <a:gd name="connsiteX1" fmla="*/ 1664733 w 4075431"/>
                <a:gd name="connsiteY1" fmla="*/ 1643808 h 4236195"/>
                <a:gd name="connsiteX2" fmla="*/ 1031187 w 4075431"/>
                <a:gd name="connsiteY2" fmla="*/ 292266 h 4236195"/>
                <a:gd name="connsiteX3" fmla="*/ 1915474 w 4075431"/>
                <a:gd name="connsiteY3" fmla="*/ 253254 h 4236195"/>
                <a:gd name="connsiteX4" fmla="*/ 2550664 w 4075431"/>
                <a:gd name="connsiteY4" fmla="*/ 1643808 h 4236195"/>
                <a:gd name="connsiteX5" fmla="*/ 3997107 w 4075431"/>
                <a:gd name="connsiteY5" fmla="*/ 2335052 h 4236195"/>
                <a:gd name="connsiteX6" fmla="*/ 3741352 w 4075431"/>
                <a:gd name="connsiteY6" fmla="*/ 2863878 h 4236195"/>
                <a:gd name="connsiteX7" fmla="*/ 2550664 w 4075431"/>
                <a:gd name="connsiteY7" fmla="*/ 2445212 h 4236195"/>
                <a:gd name="connsiteX8" fmla="*/ 3150955 w 4075431"/>
                <a:gd name="connsiteY8" fmla="*/ 3934942 h 4236195"/>
                <a:gd name="connsiteX9" fmla="*/ 2304859 w 4075431"/>
                <a:gd name="connsiteY9" fmla="*/ 3952805 h 4236195"/>
                <a:gd name="connsiteX10" fmla="*/ 1664733 w 4075431"/>
                <a:gd name="connsiteY10" fmla="*/ 2445212 h 4236195"/>
                <a:gd name="connsiteX11" fmla="*/ 163587 w 4075431"/>
                <a:gd name="connsiteY11" fmla="*/ 2078700 h 4236195"/>
                <a:gd name="connsiteX12" fmla="*/ 208653 w 4075431"/>
                <a:gd name="connsiteY12" fmla="*/ 1187463 h 4236195"/>
                <a:gd name="connsiteX0" fmla="*/ 208653 w 4025397"/>
                <a:gd name="connsiteY0" fmla="*/ 1187463 h 4236195"/>
                <a:gd name="connsiteX1" fmla="*/ 1664733 w 4025397"/>
                <a:gd name="connsiteY1" fmla="*/ 1643808 h 4236195"/>
                <a:gd name="connsiteX2" fmla="*/ 1031187 w 4025397"/>
                <a:gd name="connsiteY2" fmla="*/ 292266 h 4236195"/>
                <a:gd name="connsiteX3" fmla="*/ 1915474 w 4025397"/>
                <a:gd name="connsiteY3" fmla="*/ 253254 h 4236195"/>
                <a:gd name="connsiteX4" fmla="*/ 2550664 w 4025397"/>
                <a:gd name="connsiteY4" fmla="*/ 1643808 h 4236195"/>
                <a:gd name="connsiteX5" fmla="*/ 3936120 w 4025397"/>
                <a:gd name="connsiteY5" fmla="*/ 2278996 h 4236195"/>
                <a:gd name="connsiteX6" fmla="*/ 3741352 w 4025397"/>
                <a:gd name="connsiteY6" fmla="*/ 2863878 h 4236195"/>
                <a:gd name="connsiteX7" fmla="*/ 2550664 w 4025397"/>
                <a:gd name="connsiteY7" fmla="*/ 2445212 h 4236195"/>
                <a:gd name="connsiteX8" fmla="*/ 3150955 w 4025397"/>
                <a:gd name="connsiteY8" fmla="*/ 3934942 h 4236195"/>
                <a:gd name="connsiteX9" fmla="*/ 2304859 w 4025397"/>
                <a:gd name="connsiteY9" fmla="*/ 3952805 h 4236195"/>
                <a:gd name="connsiteX10" fmla="*/ 1664733 w 4025397"/>
                <a:gd name="connsiteY10" fmla="*/ 2445212 h 4236195"/>
                <a:gd name="connsiteX11" fmla="*/ 163587 w 4025397"/>
                <a:gd name="connsiteY11" fmla="*/ 2078700 h 4236195"/>
                <a:gd name="connsiteX12" fmla="*/ 208653 w 4025397"/>
                <a:gd name="connsiteY12" fmla="*/ 1187463 h 4236195"/>
                <a:gd name="connsiteX0" fmla="*/ 208653 w 4025397"/>
                <a:gd name="connsiteY0" fmla="*/ 1187463 h 4055216"/>
                <a:gd name="connsiteX1" fmla="*/ 1664733 w 4025397"/>
                <a:gd name="connsiteY1" fmla="*/ 1643808 h 4055216"/>
                <a:gd name="connsiteX2" fmla="*/ 1031187 w 4025397"/>
                <a:gd name="connsiteY2" fmla="*/ 292266 h 4055216"/>
                <a:gd name="connsiteX3" fmla="*/ 1915474 w 4025397"/>
                <a:gd name="connsiteY3" fmla="*/ 253254 h 4055216"/>
                <a:gd name="connsiteX4" fmla="*/ 2550664 w 4025397"/>
                <a:gd name="connsiteY4" fmla="*/ 1643808 h 4055216"/>
                <a:gd name="connsiteX5" fmla="*/ 3936120 w 4025397"/>
                <a:gd name="connsiteY5" fmla="*/ 2278996 h 4055216"/>
                <a:gd name="connsiteX6" fmla="*/ 3741352 w 4025397"/>
                <a:gd name="connsiteY6" fmla="*/ 2863878 h 4055216"/>
                <a:gd name="connsiteX7" fmla="*/ 2550664 w 4025397"/>
                <a:gd name="connsiteY7" fmla="*/ 2445212 h 4055216"/>
                <a:gd name="connsiteX8" fmla="*/ 2957831 w 4025397"/>
                <a:gd name="connsiteY8" fmla="*/ 3757434 h 4055216"/>
                <a:gd name="connsiteX9" fmla="*/ 2304859 w 4025397"/>
                <a:gd name="connsiteY9" fmla="*/ 3952805 h 4055216"/>
                <a:gd name="connsiteX10" fmla="*/ 1664733 w 4025397"/>
                <a:gd name="connsiteY10" fmla="*/ 2445212 h 4055216"/>
                <a:gd name="connsiteX11" fmla="*/ 163587 w 4025397"/>
                <a:gd name="connsiteY11" fmla="*/ 2078700 h 4055216"/>
                <a:gd name="connsiteX12" fmla="*/ 208653 w 4025397"/>
                <a:gd name="connsiteY12" fmla="*/ 1187463 h 4055216"/>
                <a:gd name="connsiteX0" fmla="*/ 208653 w 4025397"/>
                <a:gd name="connsiteY0" fmla="*/ 1187463 h 4024023"/>
                <a:gd name="connsiteX1" fmla="*/ 1664733 w 4025397"/>
                <a:gd name="connsiteY1" fmla="*/ 1643808 h 4024023"/>
                <a:gd name="connsiteX2" fmla="*/ 1031187 w 4025397"/>
                <a:gd name="connsiteY2" fmla="*/ 292266 h 4024023"/>
                <a:gd name="connsiteX3" fmla="*/ 1915474 w 4025397"/>
                <a:gd name="connsiteY3" fmla="*/ 253254 h 4024023"/>
                <a:gd name="connsiteX4" fmla="*/ 2550664 w 4025397"/>
                <a:gd name="connsiteY4" fmla="*/ 1643808 h 4024023"/>
                <a:gd name="connsiteX5" fmla="*/ 3936120 w 4025397"/>
                <a:gd name="connsiteY5" fmla="*/ 2278996 h 4024023"/>
                <a:gd name="connsiteX6" fmla="*/ 3741352 w 4025397"/>
                <a:gd name="connsiteY6" fmla="*/ 2863878 h 4024023"/>
                <a:gd name="connsiteX7" fmla="*/ 2550664 w 4025397"/>
                <a:gd name="connsiteY7" fmla="*/ 2445212 h 4024023"/>
                <a:gd name="connsiteX8" fmla="*/ 2957831 w 4025397"/>
                <a:gd name="connsiteY8" fmla="*/ 3757434 h 4024023"/>
                <a:gd name="connsiteX9" fmla="*/ 2342227 w 4025397"/>
                <a:gd name="connsiteY9" fmla="*/ 3912149 h 4024023"/>
                <a:gd name="connsiteX10" fmla="*/ 1664733 w 4025397"/>
                <a:gd name="connsiteY10" fmla="*/ 2445212 h 4024023"/>
                <a:gd name="connsiteX11" fmla="*/ 163587 w 4025397"/>
                <a:gd name="connsiteY11" fmla="*/ 2078700 h 4024023"/>
                <a:gd name="connsiteX12" fmla="*/ 208653 w 4025397"/>
                <a:gd name="connsiteY12" fmla="*/ 1187463 h 4024023"/>
                <a:gd name="connsiteX0" fmla="*/ 312504 w 3956452"/>
                <a:gd name="connsiteY0" fmla="*/ 1346286 h 4024023"/>
                <a:gd name="connsiteX1" fmla="*/ 1595788 w 3956452"/>
                <a:gd name="connsiteY1" fmla="*/ 1643808 h 4024023"/>
                <a:gd name="connsiteX2" fmla="*/ 962242 w 3956452"/>
                <a:gd name="connsiteY2" fmla="*/ 292266 h 4024023"/>
                <a:gd name="connsiteX3" fmla="*/ 1846529 w 3956452"/>
                <a:gd name="connsiteY3" fmla="*/ 253254 h 4024023"/>
                <a:gd name="connsiteX4" fmla="*/ 2481719 w 3956452"/>
                <a:gd name="connsiteY4" fmla="*/ 1643808 h 4024023"/>
                <a:gd name="connsiteX5" fmla="*/ 3867175 w 3956452"/>
                <a:gd name="connsiteY5" fmla="*/ 2278996 h 4024023"/>
                <a:gd name="connsiteX6" fmla="*/ 3672407 w 3956452"/>
                <a:gd name="connsiteY6" fmla="*/ 2863878 h 4024023"/>
                <a:gd name="connsiteX7" fmla="*/ 2481719 w 3956452"/>
                <a:gd name="connsiteY7" fmla="*/ 2445212 h 4024023"/>
                <a:gd name="connsiteX8" fmla="*/ 2888886 w 3956452"/>
                <a:gd name="connsiteY8" fmla="*/ 3757434 h 4024023"/>
                <a:gd name="connsiteX9" fmla="*/ 2273282 w 3956452"/>
                <a:gd name="connsiteY9" fmla="*/ 3912149 h 4024023"/>
                <a:gd name="connsiteX10" fmla="*/ 1595788 w 3956452"/>
                <a:gd name="connsiteY10" fmla="*/ 2445212 h 4024023"/>
                <a:gd name="connsiteX11" fmla="*/ 94642 w 3956452"/>
                <a:gd name="connsiteY11" fmla="*/ 2078700 h 4024023"/>
                <a:gd name="connsiteX12" fmla="*/ 312504 w 3956452"/>
                <a:gd name="connsiteY12" fmla="*/ 1346286 h 4024023"/>
                <a:gd name="connsiteX0" fmla="*/ 207846 w 3851794"/>
                <a:gd name="connsiteY0" fmla="*/ 1346286 h 4024023"/>
                <a:gd name="connsiteX1" fmla="*/ 1491130 w 3851794"/>
                <a:gd name="connsiteY1" fmla="*/ 1643808 h 4024023"/>
                <a:gd name="connsiteX2" fmla="*/ 857584 w 3851794"/>
                <a:gd name="connsiteY2" fmla="*/ 292266 h 4024023"/>
                <a:gd name="connsiteX3" fmla="*/ 1741871 w 3851794"/>
                <a:gd name="connsiteY3" fmla="*/ 253254 h 4024023"/>
                <a:gd name="connsiteX4" fmla="*/ 2377061 w 3851794"/>
                <a:gd name="connsiteY4" fmla="*/ 1643808 h 4024023"/>
                <a:gd name="connsiteX5" fmla="*/ 3762517 w 3851794"/>
                <a:gd name="connsiteY5" fmla="*/ 2278996 h 4024023"/>
                <a:gd name="connsiteX6" fmla="*/ 3567749 w 3851794"/>
                <a:gd name="connsiteY6" fmla="*/ 2863878 h 4024023"/>
                <a:gd name="connsiteX7" fmla="*/ 2377061 w 3851794"/>
                <a:gd name="connsiteY7" fmla="*/ 2445212 h 4024023"/>
                <a:gd name="connsiteX8" fmla="*/ 2784228 w 3851794"/>
                <a:gd name="connsiteY8" fmla="*/ 3757434 h 4024023"/>
                <a:gd name="connsiteX9" fmla="*/ 2168624 w 3851794"/>
                <a:gd name="connsiteY9" fmla="*/ 3912149 h 4024023"/>
                <a:gd name="connsiteX10" fmla="*/ 1491130 w 3851794"/>
                <a:gd name="connsiteY10" fmla="*/ 2445212 h 4024023"/>
                <a:gd name="connsiteX11" fmla="*/ 130936 w 3851794"/>
                <a:gd name="connsiteY11" fmla="*/ 1945750 h 4024023"/>
                <a:gd name="connsiteX12" fmla="*/ 207846 w 3851794"/>
                <a:gd name="connsiteY12" fmla="*/ 1346286 h 4024023"/>
                <a:gd name="connsiteX0" fmla="*/ 207846 w 3851794"/>
                <a:gd name="connsiteY0" fmla="*/ 1158781 h 3836518"/>
                <a:gd name="connsiteX1" fmla="*/ 1491130 w 3851794"/>
                <a:gd name="connsiteY1" fmla="*/ 1456303 h 3836518"/>
                <a:gd name="connsiteX2" fmla="*/ 1043834 w 3851794"/>
                <a:gd name="connsiteY2" fmla="*/ 350952 h 3836518"/>
                <a:gd name="connsiteX3" fmla="*/ 1741871 w 3851794"/>
                <a:gd name="connsiteY3" fmla="*/ 65749 h 3836518"/>
                <a:gd name="connsiteX4" fmla="*/ 2377061 w 3851794"/>
                <a:gd name="connsiteY4" fmla="*/ 1456303 h 3836518"/>
                <a:gd name="connsiteX5" fmla="*/ 3762517 w 3851794"/>
                <a:gd name="connsiteY5" fmla="*/ 2091491 h 3836518"/>
                <a:gd name="connsiteX6" fmla="*/ 3567749 w 3851794"/>
                <a:gd name="connsiteY6" fmla="*/ 2676373 h 3836518"/>
                <a:gd name="connsiteX7" fmla="*/ 2377061 w 3851794"/>
                <a:gd name="connsiteY7" fmla="*/ 2257707 h 3836518"/>
                <a:gd name="connsiteX8" fmla="*/ 2784228 w 3851794"/>
                <a:gd name="connsiteY8" fmla="*/ 3569929 h 3836518"/>
                <a:gd name="connsiteX9" fmla="*/ 2168624 w 3851794"/>
                <a:gd name="connsiteY9" fmla="*/ 3724644 h 3836518"/>
                <a:gd name="connsiteX10" fmla="*/ 1491130 w 3851794"/>
                <a:gd name="connsiteY10" fmla="*/ 2257707 h 3836518"/>
                <a:gd name="connsiteX11" fmla="*/ 130936 w 3851794"/>
                <a:gd name="connsiteY11" fmla="*/ 1758245 h 3836518"/>
                <a:gd name="connsiteX12" fmla="*/ 207846 w 3851794"/>
                <a:gd name="connsiteY12" fmla="*/ 1158781 h 3836518"/>
                <a:gd name="connsiteX0" fmla="*/ 207846 w 3851794"/>
                <a:gd name="connsiteY0" fmla="*/ 1099866 h 3777603"/>
                <a:gd name="connsiteX1" fmla="*/ 1491130 w 3851794"/>
                <a:gd name="connsiteY1" fmla="*/ 1397388 h 3777603"/>
                <a:gd name="connsiteX2" fmla="*/ 1043834 w 3851794"/>
                <a:gd name="connsiteY2" fmla="*/ 292037 h 3777603"/>
                <a:gd name="connsiteX3" fmla="*/ 1715490 w 3851794"/>
                <a:gd name="connsiteY3" fmla="*/ 76337 h 3777603"/>
                <a:gd name="connsiteX4" fmla="*/ 2377061 w 3851794"/>
                <a:gd name="connsiteY4" fmla="*/ 1397388 h 3777603"/>
                <a:gd name="connsiteX5" fmla="*/ 3762517 w 3851794"/>
                <a:gd name="connsiteY5" fmla="*/ 2032576 h 3777603"/>
                <a:gd name="connsiteX6" fmla="*/ 3567749 w 3851794"/>
                <a:gd name="connsiteY6" fmla="*/ 2617458 h 3777603"/>
                <a:gd name="connsiteX7" fmla="*/ 2377061 w 3851794"/>
                <a:gd name="connsiteY7" fmla="*/ 2198792 h 3777603"/>
                <a:gd name="connsiteX8" fmla="*/ 2784228 w 3851794"/>
                <a:gd name="connsiteY8" fmla="*/ 3511014 h 3777603"/>
                <a:gd name="connsiteX9" fmla="*/ 2168624 w 3851794"/>
                <a:gd name="connsiteY9" fmla="*/ 3665729 h 3777603"/>
                <a:gd name="connsiteX10" fmla="*/ 1491130 w 3851794"/>
                <a:gd name="connsiteY10" fmla="*/ 2198792 h 3777603"/>
                <a:gd name="connsiteX11" fmla="*/ 130936 w 3851794"/>
                <a:gd name="connsiteY11" fmla="*/ 1699330 h 3777603"/>
                <a:gd name="connsiteX12" fmla="*/ 207846 w 3851794"/>
                <a:gd name="connsiteY12" fmla="*/ 1099866 h 3777603"/>
                <a:gd name="connsiteX0" fmla="*/ 207846 w 3851794"/>
                <a:gd name="connsiteY0" fmla="*/ 1109323 h 3787060"/>
                <a:gd name="connsiteX1" fmla="*/ 1491130 w 3851794"/>
                <a:gd name="connsiteY1" fmla="*/ 1406845 h 3787060"/>
                <a:gd name="connsiteX2" fmla="*/ 1110872 w 3851794"/>
                <a:gd name="connsiteY2" fmla="*/ 269359 h 3787060"/>
                <a:gd name="connsiteX3" fmla="*/ 1715490 w 3851794"/>
                <a:gd name="connsiteY3" fmla="*/ 85794 h 3787060"/>
                <a:gd name="connsiteX4" fmla="*/ 2377061 w 3851794"/>
                <a:gd name="connsiteY4" fmla="*/ 1406845 h 3787060"/>
                <a:gd name="connsiteX5" fmla="*/ 3762517 w 3851794"/>
                <a:gd name="connsiteY5" fmla="*/ 2042033 h 3787060"/>
                <a:gd name="connsiteX6" fmla="*/ 3567749 w 3851794"/>
                <a:gd name="connsiteY6" fmla="*/ 2626915 h 3787060"/>
                <a:gd name="connsiteX7" fmla="*/ 2377061 w 3851794"/>
                <a:gd name="connsiteY7" fmla="*/ 2208249 h 3787060"/>
                <a:gd name="connsiteX8" fmla="*/ 2784228 w 3851794"/>
                <a:gd name="connsiteY8" fmla="*/ 3520471 h 3787060"/>
                <a:gd name="connsiteX9" fmla="*/ 2168624 w 3851794"/>
                <a:gd name="connsiteY9" fmla="*/ 3675186 h 3787060"/>
                <a:gd name="connsiteX10" fmla="*/ 1491130 w 3851794"/>
                <a:gd name="connsiteY10" fmla="*/ 2208249 h 3787060"/>
                <a:gd name="connsiteX11" fmla="*/ 130936 w 3851794"/>
                <a:gd name="connsiteY11" fmla="*/ 1708787 h 3787060"/>
                <a:gd name="connsiteX12" fmla="*/ 207846 w 3851794"/>
                <a:gd name="connsiteY12" fmla="*/ 1109323 h 3787060"/>
                <a:gd name="connsiteX0" fmla="*/ 207846 w 3851794"/>
                <a:gd name="connsiteY0" fmla="*/ 1077688 h 3755425"/>
                <a:gd name="connsiteX1" fmla="*/ 1491130 w 3851794"/>
                <a:gd name="connsiteY1" fmla="*/ 1375210 h 3755425"/>
                <a:gd name="connsiteX2" fmla="*/ 1110872 w 3851794"/>
                <a:gd name="connsiteY2" fmla="*/ 237724 h 3755425"/>
                <a:gd name="connsiteX3" fmla="*/ 1678122 w 3851794"/>
                <a:gd name="connsiteY3" fmla="*/ 94814 h 3755425"/>
                <a:gd name="connsiteX4" fmla="*/ 2377061 w 3851794"/>
                <a:gd name="connsiteY4" fmla="*/ 1375210 h 3755425"/>
                <a:gd name="connsiteX5" fmla="*/ 3762517 w 3851794"/>
                <a:gd name="connsiteY5" fmla="*/ 2010398 h 3755425"/>
                <a:gd name="connsiteX6" fmla="*/ 3567749 w 3851794"/>
                <a:gd name="connsiteY6" fmla="*/ 2595280 h 3755425"/>
                <a:gd name="connsiteX7" fmla="*/ 2377061 w 3851794"/>
                <a:gd name="connsiteY7" fmla="*/ 2176614 h 3755425"/>
                <a:gd name="connsiteX8" fmla="*/ 2784228 w 3851794"/>
                <a:gd name="connsiteY8" fmla="*/ 3488836 h 3755425"/>
                <a:gd name="connsiteX9" fmla="*/ 2168624 w 3851794"/>
                <a:gd name="connsiteY9" fmla="*/ 3643551 h 3755425"/>
                <a:gd name="connsiteX10" fmla="*/ 1491130 w 3851794"/>
                <a:gd name="connsiteY10" fmla="*/ 2176614 h 3755425"/>
                <a:gd name="connsiteX11" fmla="*/ 130936 w 3851794"/>
                <a:gd name="connsiteY11" fmla="*/ 1677152 h 3755425"/>
                <a:gd name="connsiteX12" fmla="*/ 207846 w 3851794"/>
                <a:gd name="connsiteY12" fmla="*/ 1077688 h 375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1794" h="3755425">
                  <a:moveTo>
                    <a:pt x="207846" y="1077688"/>
                  </a:moveTo>
                  <a:cubicBezTo>
                    <a:pt x="434545" y="1027364"/>
                    <a:pt x="1354041" y="1524409"/>
                    <a:pt x="1491130" y="1375210"/>
                  </a:cubicBezTo>
                  <a:cubicBezTo>
                    <a:pt x="1342031" y="1006760"/>
                    <a:pt x="1079707" y="451123"/>
                    <a:pt x="1110872" y="237724"/>
                  </a:cubicBezTo>
                  <a:cubicBezTo>
                    <a:pt x="1142037" y="24325"/>
                    <a:pt x="1467091" y="-94767"/>
                    <a:pt x="1678122" y="94814"/>
                  </a:cubicBezTo>
                  <a:cubicBezTo>
                    <a:pt x="1889154" y="284395"/>
                    <a:pt x="2165331" y="911692"/>
                    <a:pt x="2377061" y="1375210"/>
                  </a:cubicBezTo>
                  <a:cubicBezTo>
                    <a:pt x="2744104" y="1696904"/>
                    <a:pt x="3564069" y="1807053"/>
                    <a:pt x="3762517" y="2010398"/>
                  </a:cubicBezTo>
                  <a:cubicBezTo>
                    <a:pt x="3960965" y="2213743"/>
                    <a:pt x="3798658" y="2567577"/>
                    <a:pt x="3567749" y="2595280"/>
                  </a:cubicBezTo>
                  <a:cubicBezTo>
                    <a:pt x="3336840" y="2622983"/>
                    <a:pt x="2728442" y="2318086"/>
                    <a:pt x="2377061" y="2176614"/>
                  </a:cubicBezTo>
                  <a:cubicBezTo>
                    <a:pt x="2233744" y="2332590"/>
                    <a:pt x="2818968" y="3244347"/>
                    <a:pt x="2784228" y="3488836"/>
                  </a:cubicBezTo>
                  <a:cubicBezTo>
                    <a:pt x="2749489" y="3733326"/>
                    <a:pt x="2384140" y="3862255"/>
                    <a:pt x="2168624" y="3643551"/>
                  </a:cubicBezTo>
                  <a:cubicBezTo>
                    <a:pt x="1953108" y="3424847"/>
                    <a:pt x="1704505" y="2679145"/>
                    <a:pt x="1491130" y="2176614"/>
                  </a:cubicBezTo>
                  <a:cubicBezTo>
                    <a:pt x="1134251" y="1864263"/>
                    <a:pt x="344817" y="1860306"/>
                    <a:pt x="130936" y="1677152"/>
                  </a:cubicBezTo>
                  <a:cubicBezTo>
                    <a:pt x="-82945" y="1493998"/>
                    <a:pt x="-18853" y="1128012"/>
                    <a:pt x="207846" y="1077688"/>
                  </a:cubicBezTo>
                  <a:close/>
                </a:path>
              </a:pathLst>
            </a:custGeom>
            <a:solidFill>
              <a:schemeClr val="accent1">
                <a:lumMod val="40000"/>
                <a:lumOff val="60000"/>
              </a:schemeClr>
            </a:solidFill>
            <a:ln>
              <a:solidFill>
                <a:schemeClr val="accent1">
                  <a:lumMod val="75000"/>
                </a:schemeClr>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sp>
          <p:nvSpPr>
            <p:cNvPr id="53" name="Oval 52"/>
            <p:cNvSpPr/>
            <p:nvPr/>
          </p:nvSpPr>
          <p:spPr bwMode="auto">
            <a:xfrm>
              <a:off x="4010378" y="3533422"/>
              <a:ext cx="685800" cy="685800"/>
            </a:xfrm>
            <a:prstGeom prst="ellipse">
              <a:avLst/>
            </a:prstGeom>
            <a:solidFill>
              <a:schemeClr val="accent1">
                <a:lumMod val="75000"/>
              </a:schemeClr>
            </a:solidFill>
            <a:ln>
              <a:solidFill>
                <a:schemeClr val="accent1">
                  <a:lumMod val="50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grpSp>
      <p:sp>
        <p:nvSpPr>
          <p:cNvPr id="46" name="Oval 45"/>
          <p:cNvSpPr/>
          <p:nvPr/>
        </p:nvSpPr>
        <p:spPr bwMode="auto">
          <a:xfrm>
            <a:off x="2448740" y="4953000"/>
            <a:ext cx="685800" cy="685800"/>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sp>
        <p:nvSpPr>
          <p:cNvPr id="47" name="Oval 46"/>
          <p:cNvSpPr/>
          <p:nvPr/>
        </p:nvSpPr>
        <p:spPr bwMode="auto">
          <a:xfrm>
            <a:off x="2448740" y="2133600"/>
            <a:ext cx="685800" cy="685800"/>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sp>
        <p:nvSpPr>
          <p:cNvPr id="48" name="Oval 47"/>
          <p:cNvSpPr/>
          <p:nvPr/>
        </p:nvSpPr>
        <p:spPr bwMode="auto">
          <a:xfrm>
            <a:off x="6172201" y="3519311"/>
            <a:ext cx="685800" cy="685800"/>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sp>
        <p:nvSpPr>
          <p:cNvPr id="2" name="Title 1"/>
          <p:cNvSpPr>
            <a:spLocks noGrp="1"/>
          </p:cNvSpPr>
          <p:nvPr>
            <p:ph type="title"/>
          </p:nvPr>
        </p:nvSpPr>
        <p:spPr>
          <a:xfrm>
            <a:off x="0" y="274638"/>
            <a:ext cx="8229600" cy="1143000"/>
          </a:xfrm>
        </p:spPr>
        <p:txBody>
          <a:bodyPr>
            <a:normAutofit fontScale="90000"/>
          </a:bodyPr>
          <a:lstStyle/>
          <a:p>
            <a:r>
              <a:rPr lang="en-US" b="1" dirty="0" smtClean="0"/>
              <a:t>Ensuring Race-Free Code</a:t>
            </a:r>
            <a:r>
              <a:rPr lang="en-US" dirty="0" smtClean="0"/>
              <a:t/>
            </a:r>
            <a:br>
              <a:rPr lang="en-US" dirty="0" smtClean="0"/>
            </a:br>
            <a:endParaRPr lang="en-US" dirty="0"/>
          </a:p>
        </p:txBody>
      </p:sp>
      <p:sp>
        <p:nvSpPr>
          <p:cNvPr id="3" name="Content Placeholder 2"/>
          <p:cNvSpPr>
            <a:spLocks noGrp="1"/>
          </p:cNvSpPr>
          <p:nvPr>
            <p:ph idx="1"/>
          </p:nvPr>
        </p:nvSpPr>
        <p:spPr>
          <a:xfrm>
            <a:off x="533400" y="990601"/>
            <a:ext cx="7696200" cy="685800"/>
          </a:xfrm>
        </p:spPr>
        <p:txBody>
          <a:bodyPr/>
          <a:lstStyle/>
          <a:p>
            <a:pPr marL="0" indent="0">
              <a:buNone/>
            </a:pPr>
            <a:r>
              <a:rPr lang="en-US" dirty="0" smtClean="0"/>
              <a:t>How much can computation </a:t>
            </a:r>
            <a:r>
              <a:rPr lang="en-US" b="1" dirty="0" smtClean="0"/>
              <a:t>overlap</a:t>
            </a:r>
            <a:r>
              <a:rPr lang="en-US" dirty="0" smtClean="0"/>
              <a:t>?</a:t>
            </a:r>
            <a:endParaRPr lang="en-US" dirty="0"/>
          </a:p>
        </p:txBody>
      </p:sp>
      <p:cxnSp>
        <p:nvCxnSpPr>
          <p:cNvPr id="4" name="Straight Arrow Connector 3"/>
          <p:cNvCxnSpPr>
            <a:stCxn id="10" idx="6"/>
            <a:endCxn id="11" idx="2"/>
          </p:cNvCxnSpPr>
          <p:nvPr/>
        </p:nvCxnSpPr>
        <p:spPr bwMode="auto">
          <a:xfrm>
            <a:off x="2993626" y="2470757"/>
            <a:ext cx="1093615" cy="158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5" name="Straight Arrow Connector 4"/>
          <p:cNvCxnSpPr>
            <a:stCxn id="11" idx="6"/>
            <a:endCxn id="12" idx="2"/>
          </p:cNvCxnSpPr>
          <p:nvPr/>
        </p:nvCxnSpPr>
        <p:spPr bwMode="auto">
          <a:xfrm>
            <a:off x="4479727" y="2470757"/>
            <a:ext cx="1093614" cy="158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6" name="Straight Arrow Connector 5"/>
          <p:cNvCxnSpPr>
            <a:stCxn id="16" idx="7"/>
            <a:endCxn id="11" idx="3"/>
          </p:cNvCxnSpPr>
          <p:nvPr/>
        </p:nvCxnSpPr>
        <p:spPr bwMode="auto">
          <a:xfrm rot="5400000" flipH="1" flipV="1">
            <a:off x="3353026" y="2942757"/>
            <a:ext cx="1124928" cy="45845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7" name="Straight Arrow Connector 6"/>
          <p:cNvCxnSpPr>
            <a:stCxn id="18" idx="1"/>
            <a:endCxn id="12" idx="5"/>
          </p:cNvCxnSpPr>
          <p:nvPr/>
        </p:nvCxnSpPr>
        <p:spPr bwMode="auto">
          <a:xfrm rot="16200000" flipV="1">
            <a:off x="5582177" y="2935694"/>
            <a:ext cx="1124928" cy="472583"/>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8" name="Straight Arrow Connector 7"/>
          <p:cNvCxnSpPr>
            <a:stCxn id="17" idx="7"/>
            <a:endCxn id="12" idx="3"/>
          </p:cNvCxnSpPr>
          <p:nvPr/>
        </p:nvCxnSpPr>
        <p:spPr bwMode="auto">
          <a:xfrm rot="5400000" flipH="1" flipV="1">
            <a:off x="4839126" y="2942758"/>
            <a:ext cx="1124928" cy="458457"/>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9" name="Straight Arrow Connector 8"/>
          <p:cNvCxnSpPr>
            <a:stCxn id="17" idx="1"/>
            <a:endCxn id="11" idx="5"/>
          </p:cNvCxnSpPr>
          <p:nvPr/>
        </p:nvCxnSpPr>
        <p:spPr bwMode="auto">
          <a:xfrm rot="16200000" flipV="1">
            <a:off x="4096077" y="2935694"/>
            <a:ext cx="1124928" cy="472583"/>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sp>
        <p:nvSpPr>
          <p:cNvPr id="10" name="Oval 4"/>
          <p:cNvSpPr/>
          <p:nvPr/>
        </p:nvSpPr>
        <p:spPr bwMode="auto">
          <a:xfrm>
            <a:off x="2601140" y="2274514"/>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1" name="Oval 10"/>
          <p:cNvSpPr/>
          <p:nvPr/>
        </p:nvSpPr>
        <p:spPr bwMode="auto">
          <a:xfrm>
            <a:off x="4087241" y="2274514"/>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2" name="Oval 11"/>
          <p:cNvSpPr/>
          <p:nvPr/>
        </p:nvSpPr>
        <p:spPr bwMode="auto">
          <a:xfrm>
            <a:off x="5573341" y="2274514"/>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3" name="Oval 4"/>
          <p:cNvSpPr/>
          <p:nvPr/>
        </p:nvSpPr>
        <p:spPr bwMode="auto">
          <a:xfrm>
            <a:off x="2601140" y="5093914"/>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4" name="Oval 13"/>
          <p:cNvSpPr/>
          <p:nvPr/>
        </p:nvSpPr>
        <p:spPr bwMode="auto">
          <a:xfrm>
            <a:off x="4087241" y="5093914"/>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5" name="Oval 14"/>
          <p:cNvSpPr/>
          <p:nvPr/>
        </p:nvSpPr>
        <p:spPr bwMode="auto">
          <a:xfrm>
            <a:off x="5573341" y="5093914"/>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6" name="Oval 4"/>
          <p:cNvSpPr/>
          <p:nvPr/>
        </p:nvSpPr>
        <p:spPr bwMode="auto">
          <a:xfrm>
            <a:off x="3351253" y="3676972"/>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7" name="Oval 16"/>
          <p:cNvSpPr/>
          <p:nvPr/>
        </p:nvSpPr>
        <p:spPr bwMode="auto">
          <a:xfrm>
            <a:off x="4837354" y="3676972"/>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sp>
        <p:nvSpPr>
          <p:cNvPr id="18" name="Oval 17"/>
          <p:cNvSpPr/>
          <p:nvPr/>
        </p:nvSpPr>
        <p:spPr bwMode="auto">
          <a:xfrm>
            <a:off x="6323454" y="3676972"/>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ea typeface="ＭＳ Ｐゴシック" pitchFamily="-111" charset="-128"/>
            </a:endParaRPr>
          </a:p>
        </p:txBody>
      </p:sp>
      <p:cxnSp>
        <p:nvCxnSpPr>
          <p:cNvPr id="19" name="Straight Arrow Connector 18"/>
          <p:cNvCxnSpPr>
            <a:stCxn id="13" idx="6"/>
            <a:endCxn id="14" idx="2"/>
          </p:cNvCxnSpPr>
          <p:nvPr/>
        </p:nvCxnSpPr>
        <p:spPr bwMode="auto">
          <a:xfrm>
            <a:off x="2993626" y="5290157"/>
            <a:ext cx="1093615" cy="158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20" name="Straight Arrow Connector 19"/>
          <p:cNvCxnSpPr>
            <a:stCxn id="14" idx="6"/>
            <a:endCxn id="15" idx="2"/>
          </p:cNvCxnSpPr>
          <p:nvPr/>
        </p:nvCxnSpPr>
        <p:spPr bwMode="auto">
          <a:xfrm>
            <a:off x="4479727" y="5290157"/>
            <a:ext cx="1093614" cy="158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21" name="Straight Arrow Connector 20"/>
          <p:cNvCxnSpPr>
            <a:stCxn id="14" idx="1"/>
            <a:endCxn id="16" idx="5"/>
          </p:cNvCxnSpPr>
          <p:nvPr/>
        </p:nvCxnSpPr>
        <p:spPr bwMode="auto">
          <a:xfrm rot="16200000" flipV="1">
            <a:off x="3345784" y="4352457"/>
            <a:ext cx="1139412" cy="45845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22" name="Straight Arrow Connector 21"/>
          <p:cNvCxnSpPr>
            <a:stCxn id="15" idx="7"/>
            <a:endCxn id="18" idx="3"/>
          </p:cNvCxnSpPr>
          <p:nvPr/>
        </p:nvCxnSpPr>
        <p:spPr bwMode="auto">
          <a:xfrm rot="5400000" flipH="1" flipV="1">
            <a:off x="5574934" y="4345395"/>
            <a:ext cx="1139412" cy="472583"/>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23" name="Straight Arrow Connector 22"/>
          <p:cNvCxnSpPr>
            <a:stCxn id="15" idx="1"/>
            <a:endCxn id="17" idx="5"/>
          </p:cNvCxnSpPr>
          <p:nvPr/>
        </p:nvCxnSpPr>
        <p:spPr bwMode="auto">
          <a:xfrm rot="16200000" flipV="1">
            <a:off x="4831885" y="4352457"/>
            <a:ext cx="1139412" cy="458457"/>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24" name="Straight Arrow Connector 23"/>
          <p:cNvCxnSpPr>
            <a:stCxn id="14" idx="7"/>
            <a:endCxn id="17" idx="3"/>
          </p:cNvCxnSpPr>
          <p:nvPr/>
        </p:nvCxnSpPr>
        <p:spPr bwMode="auto">
          <a:xfrm rot="5400000" flipH="1" flipV="1">
            <a:off x="4088834" y="4345395"/>
            <a:ext cx="1139412" cy="472583"/>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sp>
        <p:nvSpPr>
          <p:cNvPr id="57" name="Explosion 2 56"/>
          <p:cNvSpPr/>
          <p:nvPr/>
        </p:nvSpPr>
        <p:spPr bwMode="auto">
          <a:xfrm>
            <a:off x="4114800" y="2286000"/>
            <a:ext cx="381000" cy="304800"/>
          </a:xfrm>
          <a:prstGeom prst="irregularSeal2">
            <a:avLst/>
          </a:prstGeom>
          <a:gradFill>
            <a:gsLst>
              <a:gs pos="0">
                <a:srgbClr val="FFF200"/>
              </a:gs>
              <a:gs pos="45000">
                <a:srgbClr val="FF7A00"/>
              </a:gs>
              <a:gs pos="70000">
                <a:srgbClr val="FF0300"/>
              </a:gs>
              <a:gs pos="100000">
                <a:srgbClr val="4D0808"/>
              </a:gs>
            </a:gsLst>
            <a:lin ang="60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sp>
        <p:nvSpPr>
          <p:cNvPr id="58" name="Explosion 2 57"/>
          <p:cNvSpPr/>
          <p:nvPr/>
        </p:nvSpPr>
        <p:spPr bwMode="auto">
          <a:xfrm>
            <a:off x="5562600" y="2286000"/>
            <a:ext cx="381000" cy="304800"/>
          </a:xfrm>
          <a:prstGeom prst="irregularSeal2">
            <a:avLst/>
          </a:prstGeom>
          <a:gradFill>
            <a:gsLst>
              <a:gs pos="0">
                <a:srgbClr val="FFF200"/>
              </a:gs>
              <a:gs pos="45000">
                <a:srgbClr val="FF7A00"/>
              </a:gs>
              <a:gs pos="70000">
                <a:srgbClr val="FF0300"/>
              </a:gs>
              <a:gs pos="100000">
                <a:srgbClr val="4D0808"/>
              </a:gs>
            </a:gsLst>
            <a:lin ang="60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sp>
        <p:nvSpPr>
          <p:cNvPr id="59" name="Explosion 2 58"/>
          <p:cNvSpPr/>
          <p:nvPr/>
        </p:nvSpPr>
        <p:spPr bwMode="auto">
          <a:xfrm>
            <a:off x="4114800" y="5105400"/>
            <a:ext cx="381000" cy="304800"/>
          </a:xfrm>
          <a:prstGeom prst="irregularSeal2">
            <a:avLst/>
          </a:prstGeom>
          <a:gradFill>
            <a:gsLst>
              <a:gs pos="0">
                <a:srgbClr val="FFF200"/>
              </a:gs>
              <a:gs pos="45000">
                <a:srgbClr val="FF7A00"/>
              </a:gs>
              <a:gs pos="70000">
                <a:srgbClr val="FF0300"/>
              </a:gs>
              <a:gs pos="100000">
                <a:srgbClr val="4D0808"/>
              </a:gs>
            </a:gsLst>
            <a:lin ang="60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sp>
        <p:nvSpPr>
          <p:cNvPr id="60" name="Explosion 2 59"/>
          <p:cNvSpPr/>
          <p:nvPr/>
        </p:nvSpPr>
        <p:spPr bwMode="auto">
          <a:xfrm>
            <a:off x="5562600" y="5105400"/>
            <a:ext cx="381000" cy="304800"/>
          </a:xfrm>
          <a:prstGeom prst="irregularSeal2">
            <a:avLst/>
          </a:prstGeom>
          <a:gradFill>
            <a:gsLst>
              <a:gs pos="0">
                <a:srgbClr val="FFF200"/>
              </a:gs>
              <a:gs pos="45000">
                <a:srgbClr val="FF7A00"/>
              </a:gs>
              <a:gs pos="70000">
                <a:srgbClr val="FF0300"/>
              </a:gs>
              <a:gs pos="100000">
                <a:srgbClr val="4D0808"/>
              </a:gs>
            </a:gsLst>
            <a:lin ang="60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endParaRPr>
          </a:p>
        </p:txBody>
      </p:sp>
      <p:sp>
        <p:nvSpPr>
          <p:cNvPr id="38"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66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39"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40"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custDataLst>
      <p:tags r:id="rId1"/>
    </p:custDataLst>
    <p:extLst>
      <p:ext uri="{BB962C8B-B14F-4D97-AF65-F5344CB8AC3E}">
        <p14:creationId xmlns:p14="http://schemas.microsoft.com/office/powerpoint/2010/main" val="110844199"/>
      </p:ext>
    </p:extLst>
  </p:cSld>
  <p:clrMapOvr>
    <a:masterClrMapping/>
  </p:clrMapOvr>
  <mc:AlternateContent xmlns:mc="http://schemas.openxmlformats.org/markup-compatibility/2006" xmlns:p14="http://schemas.microsoft.com/office/powerpoint/2010/main">
    <mc:Choice Requires="p14">
      <p:transition spd="slow" p14:dur="2000" advTm="43186"/>
    </mc:Choice>
    <mc:Fallback xmlns="">
      <p:transition spd="slow" advTm="431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500" fill="hold"/>
                                        <p:tgtEl>
                                          <p:spTgt spid="57"/>
                                        </p:tgtEl>
                                        <p:attrNameLst>
                                          <p:attrName>ppt_w</p:attrName>
                                        </p:attrNameLst>
                                      </p:cBhvr>
                                      <p:tavLst>
                                        <p:tav tm="0">
                                          <p:val>
                                            <p:strVal val="#ppt_w*0.70"/>
                                          </p:val>
                                        </p:tav>
                                        <p:tav tm="100000">
                                          <p:val>
                                            <p:strVal val="#ppt_w"/>
                                          </p:val>
                                        </p:tav>
                                      </p:tavLst>
                                    </p:anim>
                                    <p:anim calcmode="lin" valueType="num">
                                      <p:cBhvr>
                                        <p:cTn id="12" dur="500" fill="hold"/>
                                        <p:tgtEl>
                                          <p:spTgt spid="57"/>
                                        </p:tgtEl>
                                        <p:attrNameLst>
                                          <p:attrName>ppt_h</p:attrName>
                                        </p:attrNameLst>
                                      </p:cBhvr>
                                      <p:tavLst>
                                        <p:tav tm="0">
                                          <p:val>
                                            <p:strVal val="#ppt_h"/>
                                          </p:val>
                                        </p:tav>
                                        <p:tav tm="100000">
                                          <p:val>
                                            <p:strVal val="#ppt_h"/>
                                          </p:val>
                                        </p:tav>
                                      </p:tavLst>
                                    </p:anim>
                                    <p:animEffect transition="in" filter="fade">
                                      <p:cBhvr>
                                        <p:cTn id="13" dur="500"/>
                                        <p:tgtEl>
                                          <p:spTgt spid="57"/>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strVal val="#ppt_w*0.70"/>
                                          </p:val>
                                        </p:tav>
                                        <p:tav tm="100000">
                                          <p:val>
                                            <p:strVal val="#ppt_w"/>
                                          </p:val>
                                        </p:tav>
                                      </p:tavLst>
                                    </p:anim>
                                    <p:anim calcmode="lin" valueType="num">
                                      <p:cBhvr>
                                        <p:cTn id="17" dur="500" fill="hold"/>
                                        <p:tgtEl>
                                          <p:spTgt spid="58"/>
                                        </p:tgtEl>
                                        <p:attrNameLst>
                                          <p:attrName>ppt_h</p:attrName>
                                        </p:attrNameLst>
                                      </p:cBhvr>
                                      <p:tavLst>
                                        <p:tav tm="0">
                                          <p:val>
                                            <p:strVal val="#ppt_h"/>
                                          </p:val>
                                        </p:tav>
                                        <p:tav tm="100000">
                                          <p:val>
                                            <p:strVal val="#ppt_h"/>
                                          </p:val>
                                        </p:tav>
                                      </p:tavLst>
                                    </p:anim>
                                    <p:animEffect transition="in" filter="fade">
                                      <p:cBhvr>
                                        <p:cTn id="18" dur="500"/>
                                        <p:tgtEl>
                                          <p:spTgt spid="58"/>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strVal val="#ppt_w*0.70"/>
                                          </p:val>
                                        </p:tav>
                                        <p:tav tm="100000">
                                          <p:val>
                                            <p:strVal val="#ppt_w"/>
                                          </p:val>
                                        </p:tav>
                                      </p:tavLst>
                                    </p:anim>
                                    <p:anim calcmode="lin" valueType="num">
                                      <p:cBhvr>
                                        <p:cTn id="22" dur="500" fill="hold"/>
                                        <p:tgtEl>
                                          <p:spTgt spid="59"/>
                                        </p:tgtEl>
                                        <p:attrNameLst>
                                          <p:attrName>ppt_h</p:attrName>
                                        </p:attrNameLst>
                                      </p:cBhvr>
                                      <p:tavLst>
                                        <p:tav tm="0">
                                          <p:val>
                                            <p:strVal val="#ppt_h"/>
                                          </p:val>
                                        </p:tav>
                                        <p:tav tm="100000">
                                          <p:val>
                                            <p:strVal val="#ppt_h"/>
                                          </p:val>
                                        </p:tav>
                                      </p:tavLst>
                                    </p:anim>
                                    <p:animEffect transition="in" filter="fade">
                                      <p:cBhvr>
                                        <p:cTn id="23" dur="500"/>
                                        <p:tgtEl>
                                          <p:spTgt spid="59"/>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strVal val="#ppt_w*0.70"/>
                                          </p:val>
                                        </p:tav>
                                        <p:tav tm="100000">
                                          <p:val>
                                            <p:strVal val="#ppt_w"/>
                                          </p:val>
                                        </p:tav>
                                      </p:tavLst>
                                    </p:anim>
                                    <p:anim calcmode="lin" valueType="num">
                                      <p:cBhvr>
                                        <p:cTn id="27" dur="500" fill="hold"/>
                                        <p:tgtEl>
                                          <p:spTgt spid="60"/>
                                        </p:tgtEl>
                                        <p:attrNameLst>
                                          <p:attrName>ppt_h</p:attrName>
                                        </p:attrNameLst>
                                      </p:cBhvr>
                                      <p:tavLst>
                                        <p:tav tm="0">
                                          <p:val>
                                            <p:strVal val="#ppt_h"/>
                                          </p:val>
                                        </p:tav>
                                        <p:tav tm="100000">
                                          <p:val>
                                            <p:strVal val="#ppt_h"/>
                                          </p:val>
                                        </p:tav>
                                      </p:tavLst>
                                    </p:anim>
                                    <p:animEffect transition="in" filter="fade">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20000" cy="1143000"/>
          </a:xfrm>
        </p:spPr>
        <p:txBody>
          <a:bodyPr/>
          <a:lstStyle/>
          <a:p>
            <a:r>
              <a:rPr lang="en-US" b="1" dirty="0" smtClean="0"/>
              <a:t>Importance of Consistency</a:t>
            </a:r>
            <a:endParaRPr lang="en-US" b="1" dirty="0"/>
          </a:p>
        </p:txBody>
      </p:sp>
      <p:sp>
        <p:nvSpPr>
          <p:cNvPr id="4" name="TextBox 3"/>
          <p:cNvSpPr txBox="1"/>
          <p:nvPr/>
        </p:nvSpPr>
        <p:spPr>
          <a:xfrm>
            <a:off x="427951" y="1090653"/>
            <a:ext cx="8586628" cy="830997"/>
          </a:xfrm>
          <a:prstGeom prst="rect">
            <a:avLst/>
          </a:prstGeom>
          <a:noFill/>
        </p:spPr>
        <p:txBody>
          <a:bodyPr wrap="square" rtlCol="0">
            <a:spAutoFit/>
          </a:bodyPr>
          <a:lstStyle/>
          <a:p>
            <a:r>
              <a:rPr lang="en-US" dirty="0" smtClean="0"/>
              <a:t>Many algorithms require strict consistency, or performs significantly better under strict consistency.</a:t>
            </a:r>
            <a:endParaRPr lang="en-US" dirty="0"/>
          </a:p>
        </p:txBody>
      </p:sp>
      <p:pic>
        <p:nvPicPr>
          <p:cNvPr id="3" name="Picture 2" descr="pmf_consistency.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2243" y="2471983"/>
            <a:ext cx="5468626" cy="4170183"/>
          </a:xfrm>
          <a:prstGeom prst="rect">
            <a:avLst/>
          </a:prstGeom>
        </p:spPr>
      </p:pic>
      <p:sp>
        <p:nvSpPr>
          <p:cNvPr id="17" name="TextBox 16"/>
          <p:cNvSpPr txBox="1"/>
          <p:nvPr/>
        </p:nvSpPr>
        <p:spPr>
          <a:xfrm>
            <a:off x="2596443" y="2010318"/>
            <a:ext cx="4275667" cy="461665"/>
          </a:xfrm>
          <a:prstGeom prst="rect">
            <a:avLst/>
          </a:prstGeom>
          <a:noFill/>
        </p:spPr>
        <p:txBody>
          <a:bodyPr wrap="square" rtlCol="0">
            <a:spAutoFit/>
          </a:bodyPr>
          <a:lstStyle/>
          <a:p>
            <a:r>
              <a:rPr lang="en-US" b="1" dirty="0" smtClean="0"/>
              <a:t>Alternating Least Squares</a:t>
            </a:r>
            <a:endParaRPr lang="en-US" b="1" dirty="0"/>
          </a:p>
        </p:txBody>
      </p:sp>
      <p:sp>
        <p:nvSpPr>
          <p:cNvPr id="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67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7" name="Picture 6"/>
          <p:cNvPicPr>
            <a:picLocks noChangeAspect="1" noChangeArrowheads="1"/>
          </p:cNvPicPr>
          <p:nvPr/>
        </p:nvPicPr>
        <p:blipFill>
          <a:blip r:embed="rId4" cstate="print"/>
          <a:srcRect/>
          <a:stretch>
            <a:fillRect/>
          </a:stretch>
        </p:blipFill>
        <p:spPr bwMode="auto">
          <a:xfrm>
            <a:off x="7310765" y="0"/>
            <a:ext cx="1833235" cy="476250"/>
          </a:xfrm>
          <a:prstGeom prst="rect">
            <a:avLst/>
          </a:prstGeom>
          <a:noFill/>
          <a:ln w="9525">
            <a:noFill/>
            <a:miter lim="800000"/>
            <a:headEnd/>
            <a:tailEnd/>
          </a:ln>
        </p:spPr>
      </p:pic>
      <p:pic>
        <p:nvPicPr>
          <p:cNvPr id="8" name="Picture 11" descr="C:\Users\arijit\Desktop\microsoft-research.gif"/>
          <p:cNvPicPr>
            <a:picLocks noChangeAspect="1" noChangeArrowheads="1"/>
          </p:cNvPicPr>
          <p:nvPr/>
        </p:nvPicPr>
        <p:blipFill>
          <a:blip r:embed="rId5"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2816502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bwMode="auto">
          <a:xfrm>
            <a:off x="3589522" y="6182583"/>
            <a:ext cx="4640078" cy="1588"/>
          </a:xfrm>
          <a:prstGeom prst="line">
            <a:avLst/>
          </a:prstGeom>
          <a:noFill/>
          <a:ln w="38100" cap="flat" cmpd="sng" algn="ctr">
            <a:solidFill>
              <a:srgbClr val="000000"/>
            </a:solidFill>
            <a:prstDash val="dash"/>
            <a:round/>
            <a:headEnd type="none" w="med" len="med"/>
            <a:tailEnd type="triangle" w="lg" len="lg"/>
          </a:ln>
          <a:effectLst/>
        </p:spPr>
      </p:cxnSp>
      <p:sp>
        <p:nvSpPr>
          <p:cNvPr id="2" name="Title 1"/>
          <p:cNvSpPr>
            <a:spLocks noGrp="1"/>
          </p:cNvSpPr>
          <p:nvPr>
            <p:ph type="title"/>
          </p:nvPr>
        </p:nvSpPr>
        <p:spPr>
          <a:xfrm>
            <a:off x="457200" y="0"/>
            <a:ext cx="8229600" cy="1143000"/>
          </a:xfrm>
        </p:spPr>
        <p:txBody>
          <a:bodyPr/>
          <a:lstStyle/>
          <a:p>
            <a:r>
              <a:rPr lang="en-US" sz="3200" b="1" dirty="0" err="1" smtClean="0"/>
              <a:t>GraphLab</a:t>
            </a:r>
            <a:r>
              <a:rPr lang="en-US" sz="3200" b="1" dirty="0" smtClean="0"/>
              <a:t> Ensures Sequential Consistency</a:t>
            </a:r>
            <a:endParaRPr lang="en-US" sz="3200" b="1" dirty="0"/>
          </a:p>
        </p:txBody>
      </p:sp>
      <p:sp>
        <p:nvSpPr>
          <p:cNvPr id="5" name="TextBox 4"/>
          <p:cNvSpPr txBox="1"/>
          <p:nvPr/>
        </p:nvSpPr>
        <p:spPr>
          <a:xfrm>
            <a:off x="452438" y="990600"/>
            <a:ext cx="8229600" cy="830997"/>
          </a:xfrm>
          <a:prstGeom prst="rect">
            <a:avLst/>
          </a:prstGeom>
          <a:noFill/>
        </p:spPr>
        <p:txBody>
          <a:bodyPr wrap="square" rtlCol="0">
            <a:spAutoFit/>
          </a:bodyPr>
          <a:lstStyle/>
          <a:p>
            <a:r>
              <a:rPr lang="en-US" sz="2400" dirty="0" smtClean="0"/>
              <a:t>For </a:t>
            </a:r>
            <a:r>
              <a:rPr lang="en-US" sz="2400" b="1" dirty="0" smtClean="0"/>
              <a:t>each parallel execution</a:t>
            </a:r>
            <a:r>
              <a:rPr lang="en-US" sz="2400" dirty="0" smtClean="0"/>
              <a:t>, there exists a </a:t>
            </a:r>
            <a:r>
              <a:rPr lang="en-US" sz="2400" b="1" dirty="0" smtClean="0"/>
              <a:t>sequential execution </a:t>
            </a:r>
            <a:r>
              <a:rPr lang="en-US" sz="2400" dirty="0" smtClean="0"/>
              <a:t>of update functions which produces the same result. </a:t>
            </a:r>
          </a:p>
        </p:txBody>
      </p:sp>
      <p:cxnSp>
        <p:nvCxnSpPr>
          <p:cNvPr id="6" name="Straight Connector 5"/>
          <p:cNvCxnSpPr/>
          <p:nvPr/>
        </p:nvCxnSpPr>
        <p:spPr bwMode="auto">
          <a:xfrm>
            <a:off x="3611020" y="5078534"/>
            <a:ext cx="4618580" cy="1588"/>
          </a:xfrm>
          <a:prstGeom prst="line">
            <a:avLst/>
          </a:prstGeom>
          <a:noFill/>
          <a:ln w="38100" cap="flat" cmpd="sng" algn="ctr">
            <a:solidFill>
              <a:srgbClr val="000000"/>
            </a:solidFill>
            <a:prstDash val="dash"/>
            <a:round/>
            <a:headEnd type="none" w="med" len="med"/>
            <a:tailEnd type="triangle" w="lg" len="lg"/>
          </a:ln>
          <a:effectLst/>
        </p:spPr>
      </p:cxnSp>
      <p:cxnSp>
        <p:nvCxnSpPr>
          <p:cNvPr id="7" name="Straight Connector 6"/>
          <p:cNvCxnSpPr/>
          <p:nvPr/>
        </p:nvCxnSpPr>
        <p:spPr bwMode="auto">
          <a:xfrm>
            <a:off x="3611020" y="4180910"/>
            <a:ext cx="4618580" cy="1588"/>
          </a:xfrm>
          <a:prstGeom prst="line">
            <a:avLst/>
          </a:prstGeom>
          <a:noFill/>
          <a:ln w="38100" cap="flat" cmpd="sng" algn="ctr">
            <a:solidFill>
              <a:srgbClr val="000000"/>
            </a:solidFill>
            <a:prstDash val="dash"/>
            <a:round/>
            <a:headEnd type="none" w="med" len="med"/>
            <a:tailEnd type="triangle" w="lg" len="lg"/>
          </a:ln>
          <a:effectLst/>
        </p:spPr>
      </p:cxnSp>
      <p:sp>
        <p:nvSpPr>
          <p:cNvPr id="8" name="Rounded Rectangle 7"/>
          <p:cNvSpPr/>
          <p:nvPr/>
        </p:nvSpPr>
        <p:spPr bwMode="auto">
          <a:xfrm>
            <a:off x="2017785" y="3789363"/>
            <a:ext cx="1452675" cy="731704"/>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ea typeface="ＭＳ Ｐゴシック" pitchFamily="-111" charset="-128"/>
              </a:rPr>
              <a:t>CPU</a:t>
            </a:r>
            <a:r>
              <a:rPr kumimoji="0" lang="en-US" sz="2400" b="0" i="0" u="none" strike="noStrike" cap="none" normalizeH="0" dirty="0" smtClean="0">
                <a:ln>
                  <a:noFill/>
                </a:ln>
                <a:solidFill>
                  <a:schemeClr val="tx1"/>
                </a:solidFill>
                <a:effectLst/>
                <a:latin typeface="Tahoma" pitchFamily="34" charset="0"/>
                <a:ea typeface="ＭＳ Ｐゴシック" pitchFamily="-111" charset="-128"/>
              </a:rPr>
              <a:t> 1</a:t>
            </a:r>
            <a:endParaRPr kumimoji="0" lang="en-US" sz="24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9" name="Rounded Rectangle 8"/>
          <p:cNvSpPr/>
          <p:nvPr/>
        </p:nvSpPr>
        <p:spPr bwMode="auto">
          <a:xfrm>
            <a:off x="2051983" y="4720541"/>
            <a:ext cx="1452675" cy="731704"/>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ea typeface="ＭＳ Ｐゴシック" pitchFamily="-111" charset="-128"/>
              </a:rPr>
              <a:t>CPU</a:t>
            </a:r>
            <a:r>
              <a:rPr kumimoji="0" lang="en-US" sz="2400" b="0" i="0" u="none" strike="noStrike" cap="none" normalizeH="0" dirty="0" smtClean="0">
                <a:ln>
                  <a:noFill/>
                </a:ln>
                <a:solidFill>
                  <a:schemeClr val="tx1"/>
                </a:solidFill>
                <a:effectLst/>
                <a:latin typeface="Tahoma" pitchFamily="34" charset="0"/>
                <a:ea typeface="ＭＳ Ｐゴシック" pitchFamily="-111" charset="-128"/>
              </a:rPr>
              <a:t> 2</a:t>
            </a:r>
            <a:endParaRPr kumimoji="0" lang="en-US" sz="24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10" name="Oval 4"/>
          <p:cNvSpPr/>
          <p:nvPr/>
        </p:nvSpPr>
        <p:spPr bwMode="auto">
          <a:xfrm>
            <a:off x="5433473" y="3976218"/>
            <a:ext cx="373711" cy="373711"/>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1" name="Oval 10"/>
          <p:cNvSpPr/>
          <p:nvPr/>
        </p:nvSpPr>
        <p:spPr bwMode="auto">
          <a:xfrm>
            <a:off x="3970595" y="4900734"/>
            <a:ext cx="373711" cy="373711"/>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2" name="Oval 4"/>
          <p:cNvSpPr/>
          <p:nvPr/>
        </p:nvSpPr>
        <p:spPr bwMode="auto">
          <a:xfrm>
            <a:off x="4635400" y="4900734"/>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3" name="Oval 4"/>
          <p:cNvSpPr/>
          <p:nvPr/>
        </p:nvSpPr>
        <p:spPr bwMode="auto">
          <a:xfrm>
            <a:off x="5933994" y="4900734"/>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4" name="Oval 4"/>
          <p:cNvSpPr/>
          <p:nvPr/>
        </p:nvSpPr>
        <p:spPr bwMode="auto">
          <a:xfrm>
            <a:off x="5933994" y="3976218"/>
            <a:ext cx="373711" cy="373711"/>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5" name="Oval 4"/>
          <p:cNvSpPr/>
          <p:nvPr/>
        </p:nvSpPr>
        <p:spPr bwMode="auto">
          <a:xfrm>
            <a:off x="3970595" y="3976218"/>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8" name="Rounded Rectangle 17"/>
          <p:cNvSpPr/>
          <p:nvPr/>
        </p:nvSpPr>
        <p:spPr bwMode="auto">
          <a:xfrm>
            <a:off x="2051983" y="5836806"/>
            <a:ext cx="1452675" cy="731704"/>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ea typeface="ＭＳ Ｐゴシック" pitchFamily="-111" charset="-128"/>
              </a:rPr>
              <a:t>Single</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ea typeface="ＭＳ Ｐゴシック" pitchFamily="-111" charset="-128"/>
              </a:rPr>
              <a:t>CPU</a:t>
            </a:r>
          </a:p>
        </p:txBody>
      </p:sp>
      <p:sp>
        <p:nvSpPr>
          <p:cNvPr id="19" name="TextBox 18"/>
          <p:cNvSpPr txBox="1"/>
          <p:nvPr/>
        </p:nvSpPr>
        <p:spPr>
          <a:xfrm>
            <a:off x="376238" y="4349929"/>
            <a:ext cx="1149924" cy="461665"/>
          </a:xfrm>
          <a:prstGeom prst="rect">
            <a:avLst/>
          </a:prstGeom>
          <a:noFill/>
        </p:spPr>
        <p:txBody>
          <a:bodyPr wrap="none" rtlCol="0">
            <a:spAutoFit/>
          </a:bodyPr>
          <a:lstStyle/>
          <a:p>
            <a:r>
              <a:rPr lang="en-US" dirty="0" smtClean="0"/>
              <a:t>Parallel</a:t>
            </a:r>
            <a:endParaRPr lang="en-US" dirty="0"/>
          </a:p>
        </p:txBody>
      </p:sp>
      <p:sp>
        <p:nvSpPr>
          <p:cNvPr id="20" name="TextBox 19"/>
          <p:cNvSpPr txBox="1"/>
          <p:nvPr/>
        </p:nvSpPr>
        <p:spPr>
          <a:xfrm>
            <a:off x="376238" y="5925706"/>
            <a:ext cx="1599266" cy="461665"/>
          </a:xfrm>
          <a:prstGeom prst="rect">
            <a:avLst/>
          </a:prstGeom>
          <a:noFill/>
        </p:spPr>
        <p:txBody>
          <a:bodyPr wrap="none" rtlCol="0">
            <a:spAutoFit/>
          </a:bodyPr>
          <a:lstStyle/>
          <a:p>
            <a:r>
              <a:rPr lang="en-US" dirty="0" smtClean="0"/>
              <a:t>Sequential</a:t>
            </a:r>
            <a:endParaRPr lang="en-US" dirty="0"/>
          </a:p>
        </p:txBody>
      </p:sp>
      <p:sp>
        <p:nvSpPr>
          <p:cNvPr id="17" name="TextBox 16"/>
          <p:cNvSpPr txBox="1"/>
          <p:nvPr/>
        </p:nvSpPr>
        <p:spPr>
          <a:xfrm>
            <a:off x="7047385" y="3769668"/>
            <a:ext cx="778428" cy="461665"/>
          </a:xfrm>
          <a:prstGeom prst="rect">
            <a:avLst/>
          </a:prstGeom>
          <a:noFill/>
        </p:spPr>
        <p:txBody>
          <a:bodyPr wrap="none" rtlCol="0">
            <a:spAutoFit/>
          </a:bodyPr>
          <a:lstStyle/>
          <a:p>
            <a:r>
              <a:rPr lang="en-US" dirty="0" smtClean="0"/>
              <a:t>time</a:t>
            </a:r>
            <a:endParaRPr lang="en-US" dirty="0"/>
          </a:p>
        </p:txBody>
      </p:sp>
      <p:sp>
        <p:nvSpPr>
          <p:cNvPr id="22" name="Oval 21"/>
          <p:cNvSpPr/>
          <p:nvPr/>
        </p:nvSpPr>
        <p:spPr bwMode="auto">
          <a:xfrm>
            <a:off x="4495800" y="2514600"/>
            <a:ext cx="373711" cy="373711"/>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3" name="Oval 4"/>
          <p:cNvSpPr/>
          <p:nvPr/>
        </p:nvSpPr>
        <p:spPr bwMode="auto">
          <a:xfrm>
            <a:off x="6096000" y="2514600"/>
            <a:ext cx="373711" cy="373711"/>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4" name="Oval 4"/>
          <p:cNvSpPr/>
          <p:nvPr/>
        </p:nvSpPr>
        <p:spPr bwMode="auto">
          <a:xfrm>
            <a:off x="3048000" y="2514600"/>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cxnSp>
        <p:nvCxnSpPr>
          <p:cNvPr id="25" name="Straight Connector 24"/>
          <p:cNvCxnSpPr/>
          <p:nvPr/>
        </p:nvCxnSpPr>
        <p:spPr bwMode="auto">
          <a:xfrm>
            <a:off x="3421711" y="2701455"/>
            <a:ext cx="1074089"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bwMode="auto">
          <a:xfrm rot="10800000">
            <a:off x="4869512" y="2701455"/>
            <a:ext cx="1226489"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nvGrpSpPr>
          <p:cNvPr id="3" name="Group 39"/>
          <p:cNvGrpSpPr/>
          <p:nvPr/>
        </p:nvGrpSpPr>
        <p:grpSpPr>
          <a:xfrm>
            <a:off x="3971925" y="3979069"/>
            <a:ext cx="2337110" cy="1298227"/>
            <a:chOff x="4122995" y="4128618"/>
            <a:chExt cx="2337110" cy="1298227"/>
          </a:xfrm>
        </p:grpSpPr>
        <p:sp>
          <p:nvSpPr>
            <p:cNvPr id="34" name="Oval 4"/>
            <p:cNvSpPr/>
            <p:nvPr/>
          </p:nvSpPr>
          <p:spPr bwMode="auto">
            <a:xfrm>
              <a:off x="5585873" y="4128618"/>
              <a:ext cx="373711" cy="373711"/>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35" name="Oval 34"/>
            <p:cNvSpPr/>
            <p:nvPr/>
          </p:nvSpPr>
          <p:spPr bwMode="auto">
            <a:xfrm>
              <a:off x="4122995" y="5053134"/>
              <a:ext cx="373711" cy="373711"/>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36" name="Oval 4"/>
            <p:cNvSpPr/>
            <p:nvPr/>
          </p:nvSpPr>
          <p:spPr bwMode="auto">
            <a:xfrm>
              <a:off x="4787800" y="5053134"/>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37" name="Oval 4"/>
            <p:cNvSpPr/>
            <p:nvPr/>
          </p:nvSpPr>
          <p:spPr bwMode="auto">
            <a:xfrm>
              <a:off x="6086394" y="5053134"/>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38" name="Oval 4"/>
            <p:cNvSpPr/>
            <p:nvPr/>
          </p:nvSpPr>
          <p:spPr bwMode="auto">
            <a:xfrm>
              <a:off x="6086394" y="4128618"/>
              <a:ext cx="373711" cy="373711"/>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39" name="Oval 4"/>
            <p:cNvSpPr/>
            <p:nvPr/>
          </p:nvSpPr>
          <p:spPr bwMode="auto">
            <a:xfrm>
              <a:off x="4122995" y="4128618"/>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grpSp>
      <p:sp>
        <p:nvSpPr>
          <p:cNvPr id="29" name="Rectangle 28"/>
          <p:cNvSpPr/>
          <p:nvPr/>
        </p:nvSpPr>
        <p:spPr bwMode="auto">
          <a:xfrm>
            <a:off x="3581400" y="3657600"/>
            <a:ext cx="5356040" cy="2779146"/>
          </a:xfrm>
          <a:prstGeom prst="rect">
            <a:avLst/>
          </a:prstGeom>
          <a:solidFill>
            <a:srgbClr val="FFFFFF"/>
          </a:solidFill>
          <a:ln w="381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33"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68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67931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2.5E-6 -4.44444E-6 L -0.03195 0.29167 " pathEditMode="relative" rAng="0" ptsTypes="AA">
                                      <p:cBhvr>
                                        <p:cTn id="19" dur="500" fill="hold"/>
                                        <p:tgtEl>
                                          <p:spTgt spid="15"/>
                                        </p:tgtEl>
                                        <p:attrNameLst>
                                          <p:attrName>ppt_x</p:attrName>
                                          <p:attrName>ppt_y</p:attrName>
                                        </p:attrNameLst>
                                      </p:cBhvr>
                                      <p:rCtr x="-1600" y="14600"/>
                                    </p:animMotion>
                                  </p:childTnLst>
                                </p:cTn>
                              </p:par>
                              <p:par>
                                <p:cTn id="20" presetID="0" presetClass="path" presetSubtype="0" accel="50000" decel="50000" fill="hold" grpId="0" nodeType="withEffect">
                                  <p:stCondLst>
                                    <p:cond delay="0"/>
                                  </p:stCondLst>
                                  <p:childTnLst>
                                    <p:animMotion origin="layout" path="M 2.5E-6 3.33333E-6 L 0.04479 0.1574 " pathEditMode="relative" rAng="0" ptsTypes="AA">
                                      <p:cBhvr>
                                        <p:cTn id="21" dur="500" fill="hold"/>
                                        <p:tgtEl>
                                          <p:spTgt spid="11"/>
                                        </p:tgtEl>
                                        <p:attrNameLst>
                                          <p:attrName>ppt_x</p:attrName>
                                          <p:attrName>ppt_y</p:attrName>
                                        </p:attrNameLst>
                                      </p:cBhvr>
                                      <p:rCtr x="2200" y="7900"/>
                                    </p:animMotion>
                                  </p:childTnLst>
                                </p:cTn>
                              </p:par>
                              <p:par>
                                <p:cTn id="22" presetID="0" presetClass="path" presetSubtype="0" accel="50000" decel="50000" fill="hold" grpId="0" nodeType="withEffect">
                                  <p:stCondLst>
                                    <p:cond delay="0"/>
                                  </p:stCondLst>
                                  <p:childTnLst>
                                    <p:animMotion origin="layout" path="M 3.05556E-6 3.33333E-6 L 0.03316 0.15694 " pathEditMode="relative" rAng="0" ptsTypes="AA">
                                      <p:cBhvr>
                                        <p:cTn id="23" dur="500" fill="hold"/>
                                        <p:tgtEl>
                                          <p:spTgt spid="12"/>
                                        </p:tgtEl>
                                        <p:attrNameLst>
                                          <p:attrName>ppt_x</p:attrName>
                                          <p:attrName>ppt_y</p:attrName>
                                        </p:attrNameLst>
                                      </p:cBhvr>
                                      <p:rCtr x="1600" y="7800"/>
                                    </p:animMotion>
                                  </p:childTnLst>
                                </p:cTn>
                              </p:par>
                              <p:par>
                                <p:cTn id="24" presetID="0" presetClass="path" presetSubtype="0" accel="50000" decel="50000" fill="hold" grpId="0" nodeType="withEffect">
                                  <p:stCondLst>
                                    <p:cond delay="0"/>
                                  </p:stCondLst>
                                  <p:childTnLst>
                                    <p:animMotion origin="layout" path="M -3.33333E-6 -4.44444E-6 L 0.02361 0.2919 " pathEditMode="relative" rAng="0" ptsTypes="AA">
                                      <p:cBhvr>
                                        <p:cTn id="25" dur="500" fill="hold"/>
                                        <p:tgtEl>
                                          <p:spTgt spid="10"/>
                                        </p:tgtEl>
                                        <p:attrNameLst>
                                          <p:attrName>ppt_x</p:attrName>
                                          <p:attrName>ppt_y</p:attrName>
                                        </p:attrNameLst>
                                      </p:cBhvr>
                                      <p:rCtr x="1200" y="14600"/>
                                    </p:animMotion>
                                  </p:childTnLst>
                                </p:cTn>
                              </p:par>
                              <p:par>
                                <p:cTn id="26" presetID="0" presetClass="path" presetSubtype="0" accel="50000" decel="50000" fill="hold" grpId="0" nodeType="withEffect">
                                  <p:stCondLst>
                                    <p:cond delay="0"/>
                                  </p:stCondLst>
                                  <p:childTnLst>
                                    <p:animMotion origin="layout" path="M -8.33333E-7 -4.44444E-6 L 0.04948 0.29167 " pathEditMode="relative" rAng="0" ptsTypes="AA">
                                      <p:cBhvr>
                                        <p:cTn id="27" dur="500" fill="hold"/>
                                        <p:tgtEl>
                                          <p:spTgt spid="14"/>
                                        </p:tgtEl>
                                        <p:attrNameLst>
                                          <p:attrName>ppt_x</p:attrName>
                                          <p:attrName>ppt_y</p:attrName>
                                        </p:attrNameLst>
                                      </p:cBhvr>
                                      <p:rCtr x="2500" y="14600"/>
                                    </p:animMotion>
                                  </p:childTnLst>
                                </p:cTn>
                              </p:par>
                              <p:par>
                                <p:cTn id="28" presetID="0" presetClass="path" presetSubtype="0" accel="50000" decel="50000" fill="hold" grpId="0" nodeType="withEffect">
                                  <p:stCondLst>
                                    <p:cond delay="0"/>
                                  </p:stCondLst>
                                  <p:childTnLst>
                                    <p:animMotion origin="layout" path="M -8.33333E-7 3.33333E-6 L 0.09879 0.15671 " pathEditMode="relative" rAng="0" ptsTypes="AA">
                                      <p:cBhvr>
                                        <p:cTn id="29" dur="500" fill="hold"/>
                                        <p:tgtEl>
                                          <p:spTgt spid="13"/>
                                        </p:tgtEl>
                                        <p:attrNameLst>
                                          <p:attrName>ppt_x</p:attrName>
                                          <p:attrName>ppt_y</p:attrName>
                                        </p:attrNameLst>
                                      </p:cBhvr>
                                      <p:rCtr x="4900" y="7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8" grpId="0" animBg="1"/>
      <p:bldP spid="20" grpId="0"/>
      <p:bldP spid="2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p:cNvGrpSpPr/>
          <p:nvPr/>
        </p:nvGrpSpPr>
        <p:grpSpPr>
          <a:xfrm>
            <a:off x="2139422" y="2157640"/>
            <a:ext cx="5029200" cy="2878098"/>
            <a:chOff x="1905000" y="1084302"/>
            <a:chExt cx="5029200" cy="2878098"/>
          </a:xfrm>
        </p:grpSpPr>
        <p:sp>
          <p:nvSpPr>
            <p:cNvPr id="5" name="Oval 4"/>
            <p:cNvSpPr/>
            <p:nvPr/>
          </p:nvSpPr>
          <p:spPr>
            <a:xfrm>
              <a:off x="1905000" y="1219200"/>
              <a:ext cx="5029200" cy="2743200"/>
            </a:xfrm>
            <a:prstGeom prst="ellipse">
              <a:avLst/>
            </a:prstGeom>
            <a:ln w="34925" cap="flat" cmpd="sng" algn="ctr">
              <a:solidFill>
                <a:schemeClr val="tx1"/>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36" name="TextBox 35"/>
            <p:cNvSpPr txBox="1"/>
            <p:nvPr/>
          </p:nvSpPr>
          <p:spPr>
            <a:xfrm>
              <a:off x="2717800" y="1084302"/>
              <a:ext cx="3657600" cy="369332"/>
            </a:xfrm>
            <a:prstGeom prst="rect">
              <a:avLst/>
            </a:prstGeom>
            <a:noFill/>
          </p:spPr>
          <p:txBody>
            <a:bodyPr wrap="none" rtlCol="0">
              <a:prstTxWarp prst="textArchUp">
                <a:avLst>
                  <a:gd name="adj" fmla="val 11067059"/>
                </a:avLst>
              </a:prstTxWarp>
              <a:spAutoFit/>
            </a:bodyPr>
            <a:lstStyle/>
            <a:p>
              <a:pPr algn="ctr"/>
              <a:r>
                <a:rPr lang="en-US" dirty="0" smtClean="0">
                  <a:solidFill>
                    <a:prstClr val="black"/>
                  </a:solidFill>
                  <a:latin typeface="Calibri"/>
                </a:rPr>
                <a:t>Full Consistency</a:t>
              </a:r>
              <a:endParaRPr lang="en-US" dirty="0">
                <a:solidFill>
                  <a:prstClr val="black"/>
                </a:solidFill>
                <a:latin typeface="Calibri"/>
              </a:endParaRPr>
            </a:p>
          </p:txBody>
        </p:sp>
      </p:grpSp>
      <p:sp>
        <p:nvSpPr>
          <p:cNvPr id="6" name="Oval 5"/>
          <p:cNvSpPr/>
          <p:nvPr/>
        </p:nvSpPr>
        <p:spPr>
          <a:xfrm>
            <a:off x="3264227" y="2616904"/>
            <a:ext cx="2895600" cy="2133600"/>
          </a:xfrm>
          <a:prstGeom prst="ellipse">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TextBox 36"/>
          <p:cNvSpPr txBox="1"/>
          <p:nvPr/>
        </p:nvSpPr>
        <p:spPr>
          <a:xfrm>
            <a:off x="3622349" y="2501572"/>
            <a:ext cx="2197426" cy="674132"/>
          </a:xfrm>
          <a:prstGeom prst="rect">
            <a:avLst/>
          </a:prstGeom>
          <a:noFill/>
        </p:spPr>
        <p:txBody>
          <a:bodyPr wrap="none" rtlCol="0">
            <a:prstTxWarp prst="textArchUp">
              <a:avLst>
                <a:gd name="adj" fmla="val 10600048"/>
              </a:avLst>
            </a:prstTxWarp>
            <a:spAutoFit/>
          </a:bodyPr>
          <a:lstStyle/>
          <a:p>
            <a:pPr algn="ctr"/>
            <a:r>
              <a:rPr lang="en-US" dirty="0" smtClean="0">
                <a:solidFill>
                  <a:prstClr val="black"/>
                </a:solidFill>
                <a:latin typeface="Calibri"/>
              </a:rPr>
              <a:t>Edge Consistency</a:t>
            </a:r>
            <a:endParaRPr lang="en-US" dirty="0">
              <a:solidFill>
                <a:prstClr val="black"/>
              </a:solidFill>
              <a:latin typeface="Calibri"/>
            </a:endParaRPr>
          </a:p>
        </p:txBody>
      </p:sp>
      <p:sp>
        <p:nvSpPr>
          <p:cNvPr id="2" name="Title 1"/>
          <p:cNvSpPr>
            <a:spLocks noGrp="1"/>
          </p:cNvSpPr>
          <p:nvPr>
            <p:ph type="title"/>
          </p:nvPr>
        </p:nvSpPr>
        <p:spPr>
          <a:xfrm>
            <a:off x="0" y="0"/>
            <a:ext cx="7391400" cy="1143000"/>
          </a:xfrm>
        </p:spPr>
        <p:txBody>
          <a:bodyPr/>
          <a:lstStyle/>
          <a:p>
            <a:r>
              <a:rPr lang="en-US" b="1" dirty="0" smtClean="0"/>
              <a:t>Obtaining More Parallelism</a:t>
            </a:r>
            <a:endParaRPr lang="en-US" b="1" dirty="0"/>
          </a:p>
        </p:txBody>
      </p:sp>
      <p:sp>
        <p:nvSpPr>
          <p:cNvPr id="53" name="Oval 52"/>
          <p:cNvSpPr/>
          <p:nvPr/>
        </p:nvSpPr>
        <p:spPr>
          <a:xfrm>
            <a:off x="8001000" y="3257738"/>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000" dirty="0">
              <a:solidFill>
                <a:prstClr val="black"/>
              </a:solidFill>
              <a:latin typeface="Calibri"/>
            </a:endParaRPr>
          </a:p>
        </p:txBody>
      </p:sp>
      <p:sp>
        <p:nvSpPr>
          <p:cNvPr id="54" name="Oval 53"/>
          <p:cNvSpPr/>
          <p:nvPr/>
        </p:nvSpPr>
        <p:spPr>
          <a:xfrm>
            <a:off x="378152" y="3267263"/>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000" dirty="0">
              <a:solidFill>
                <a:prstClr val="black"/>
              </a:solidFill>
              <a:latin typeface="Calibri"/>
            </a:endParaRPr>
          </a:p>
        </p:txBody>
      </p:sp>
      <p:cxnSp>
        <p:nvCxnSpPr>
          <p:cNvPr id="56" name="Straight Connector 55"/>
          <p:cNvCxnSpPr/>
          <p:nvPr/>
        </p:nvCxnSpPr>
        <p:spPr bwMode="auto">
          <a:xfrm flipV="1">
            <a:off x="1140152" y="3638738"/>
            <a:ext cx="6860848" cy="9525"/>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sp>
        <p:nvSpPr>
          <p:cNvPr id="50" name="Oval 49"/>
          <p:cNvSpPr/>
          <p:nvPr/>
        </p:nvSpPr>
        <p:spPr>
          <a:xfrm>
            <a:off x="4295775" y="3267263"/>
            <a:ext cx="762000" cy="762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dirty="0">
              <a:solidFill>
                <a:prstClr val="black"/>
              </a:solidFill>
              <a:latin typeface="Calibri"/>
            </a:endParaRPr>
          </a:p>
        </p:txBody>
      </p:sp>
      <p:sp>
        <p:nvSpPr>
          <p:cNvPr id="51" name="Oval 50"/>
          <p:cNvSpPr/>
          <p:nvPr/>
        </p:nvSpPr>
        <p:spPr>
          <a:xfrm>
            <a:off x="6159827" y="3257738"/>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000" dirty="0">
              <a:solidFill>
                <a:prstClr val="black"/>
              </a:solidFill>
              <a:latin typeface="Calibri"/>
            </a:endParaRPr>
          </a:p>
        </p:txBody>
      </p:sp>
      <p:sp>
        <p:nvSpPr>
          <p:cNvPr id="52" name="Oval 6"/>
          <p:cNvSpPr/>
          <p:nvPr/>
        </p:nvSpPr>
        <p:spPr>
          <a:xfrm>
            <a:off x="2349827" y="3257738"/>
            <a:ext cx="762000" cy="762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000" dirty="0">
              <a:solidFill>
                <a:prstClr val="black"/>
              </a:solidFill>
              <a:latin typeface="Calibri"/>
            </a:endParaRPr>
          </a:p>
        </p:txBody>
      </p:sp>
      <p:sp>
        <p:nvSpPr>
          <p:cNvPr id="26" name="Cube 25"/>
          <p:cNvSpPr/>
          <p:nvPr/>
        </p:nvSpPr>
        <p:spPr>
          <a:xfrm>
            <a:off x="3550921" y="3541395"/>
            <a:ext cx="182879" cy="182880"/>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solidFill>
                <a:prstClr val="black"/>
              </a:solidFill>
              <a:latin typeface="Calibri"/>
            </a:endParaRPr>
          </a:p>
        </p:txBody>
      </p:sp>
      <p:sp>
        <p:nvSpPr>
          <p:cNvPr id="27" name="Cube 26"/>
          <p:cNvSpPr/>
          <p:nvPr/>
        </p:nvSpPr>
        <p:spPr>
          <a:xfrm>
            <a:off x="5455921" y="3541395"/>
            <a:ext cx="182879" cy="182880"/>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solidFill>
                <a:prstClr val="black"/>
              </a:solidFill>
              <a:latin typeface="Calibri"/>
            </a:endParaRPr>
          </a:p>
        </p:txBody>
      </p:sp>
      <p:sp>
        <p:nvSpPr>
          <p:cNvPr id="28" name="Cube 27"/>
          <p:cNvSpPr/>
          <p:nvPr/>
        </p:nvSpPr>
        <p:spPr>
          <a:xfrm>
            <a:off x="7360921" y="3541395"/>
            <a:ext cx="182879" cy="182880"/>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solidFill>
                <a:prstClr val="black"/>
              </a:solidFill>
              <a:latin typeface="Calibri"/>
            </a:endParaRPr>
          </a:p>
        </p:txBody>
      </p:sp>
      <p:sp>
        <p:nvSpPr>
          <p:cNvPr id="29" name="Cube 28"/>
          <p:cNvSpPr/>
          <p:nvPr/>
        </p:nvSpPr>
        <p:spPr>
          <a:xfrm>
            <a:off x="8275321" y="3531870"/>
            <a:ext cx="182879" cy="182880"/>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solidFill>
                <a:prstClr val="black"/>
              </a:solidFill>
              <a:latin typeface="Calibri"/>
            </a:endParaRPr>
          </a:p>
        </p:txBody>
      </p:sp>
      <p:sp>
        <p:nvSpPr>
          <p:cNvPr id="30" name="Cube 29"/>
          <p:cNvSpPr/>
          <p:nvPr/>
        </p:nvSpPr>
        <p:spPr>
          <a:xfrm>
            <a:off x="1533853" y="3550920"/>
            <a:ext cx="182879" cy="182880"/>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solidFill>
                <a:prstClr val="black"/>
              </a:solidFill>
              <a:latin typeface="Calibri"/>
            </a:endParaRPr>
          </a:p>
        </p:txBody>
      </p:sp>
      <p:sp>
        <p:nvSpPr>
          <p:cNvPr id="31" name="Cube 30"/>
          <p:cNvSpPr/>
          <p:nvPr/>
        </p:nvSpPr>
        <p:spPr>
          <a:xfrm>
            <a:off x="655321" y="3541395"/>
            <a:ext cx="182879" cy="182880"/>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solidFill>
                <a:prstClr val="black"/>
              </a:solidFill>
              <a:latin typeface="Calibri"/>
            </a:endParaRPr>
          </a:p>
        </p:txBody>
      </p:sp>
      <p:sp>
        <p:nvSpPr>
          <p:cNvPr id="32" name="Cube 31"/>
          <p:cNvSpPr/>
          <p:nvPr/>
        </p:nvSpPr>
        <p:spPr>
          <a:xfrm>
            <a:off x="6446521" y="3531870"/>
            <a:ext cx="182879" cy="182880"/>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solidFill>
                <a:prstClr val="black"/>
              </a:solidFill>
              <a:latin typeface="Calibri"/>
            </a:endParaRPr>
          </a:p>
        </p:txBody>
      </p:sp>
      <p:sp>
        <p:nvSpPr>
          <p:cNvPr id="33" name="Cube 32"/>
          <p:cNvSpPr/>
          <p:nvPr/>
        </p:nvSpPr>
        <p:spPr>
          <a:xfrm>
            <a:off x="4572000" y="3531870"/>
            <a:ext cx="182879" cy="182880"/>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solidFill>
                <a:prstClr val="black"/>
              </a:solidFill>
              <a:latin typeface="Calibri"/>
            </a:endParaRPr>
          </a:p>
        </p:txBody>
      </p:sp>
      <p:sp>
        <p:nvSpPr>
          <p:cNvPr id="34" name="Cube 33"/>
          <p:cNvSpPr/>
          <p:nvPr/>
        </p:nvSpPr>
        <p:spPr>
          <a:xfrm>
            <a:off x="2636521" y="3531870"/>
            <a:ext cx="182879" cy="182880"/>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solidFill>
                <a:prstClr val="black"/>
              </a:solidFill>
              <a:latin typeface="Calibri"/>
            </a:endParaRPr>
          </a:p>
        </p:txBody>
      </p:sp>
      <p:sp>
        <p:nvSpPr>
          <p:cNvPr id="2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69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25"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35"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2855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ounded Rectangle 83"/>
          <p:cNvSpPr/>
          <p:nvPr/>
        </p:nvSpPr>
        <p:spPr bwMode="auto">
          <a:xfrm>
            <a:off x="5715000" y="4590650"/>
            <a:ext cx="2667000" cy="971950"/>
          </a:xfrm>
          <a:prstGeom prst="roundRect">
            <a:avLst>
              <a:gd name="adj" fmla="val 3254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mtClean="0">
              <a:solidFill>
                <a:prstClr val="black"/>
              </a:solidFill>
              <a:latin typeface="Tahoma" pitchFamily="-64" charset="0"/>
            </a:endParaRPr>
          </a:p>
        </p:txBody>
      </p:sp>
      <p:sp>
        <p:nvSpPr>
          <p:cNvPr id="83" name="Oval 82"/>
          <p:cNvSpPr/>
          <p:nvPr/>
        </p:nvSpPr>
        <p:spPr bwMode="auto">
          <a:xfrm>
            <a:off x="7357533" y="4682067"/>
            <a:ext cx="804333" cy="804333"/>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mtClean="0">
              <a:solidFill>
                <a:prstClr val="black"/>
              </a:solidFill>
              <a:latin typeface="Tahoma" pitchFamily="-64" charset="0"/>
            </a:endParaRPr>
          </a:p>
        </p:txBody>
      </p:sp>
      <p:sp>
        <p:nvSpPr>
          <p:cNvPr id="41" name="Rounded Rectangle 40"/>
          <p:cNvSpPr/>
          <p:nvPr/>
        </p:nvSpPr>
        <p:spPr bwMode="auto">
          <a:xfrm>
            <a:off x="2667000" y="2228450"/>
            <a:ext cx="3962400" cy="971950"/>
          </a:xfrm>
          <a:prstGeom prst="roundRect">
            <a:avLst>
              <a:gd name="adj" fmla="val 3254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mtClean="0">
              <a:solidFill>
                <a:prstClr val="black"/>
              </a:solidFill>
              <a:latin typeface="Tahoma" pitchFamily="-64" charset="0"/>
            </a:endParaRPr>
          </a:p>
        </p:txBody>
      </p:sp>
      <p:sp>
        <p:nvSpPr>
          <p:cNvPr id="42" name="Oval 41"/>
          <p:cNvSpPr/>
          <p:nvPr/>
        </p:nvSpPr>
        <p:spPr bwMode="auto">
          <a:xfrm>
            <a:off x="4219222" y="2318761"/>
            <a:ext cx="804333" cy="804333"/>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mtClean="0">
              <a:solidFill>
                <a:prstClr val="black"/>
              </a:solidFill>
              <a:latin typeface="Tahoma" pitchFamily="-64" charset="0"/>
            </a:endParaRPr>
          </a:p>
        </p:txBody>
      </p:sp>
      <p:sp>
        <p:nvSpPr>
          <p:cNvPr id="2" name="Title 1"/>
          <p:cNvSpPr>
            <a:spLocks noGrp="1"/>
          </p:cNvSpPr>
          <p:nvPr>
            <p:ph type="title"/>
          </p:nvPr>
        </p:nvSpPr>
        <p:spPr>
          <a:xfrm>
            <a:off x="0" y="0"/>
            <a:ext cx="7162800" cy="990600"/>
          </a:xfrm>
        </p:spPr>
        <p:txBody>
          <a:bodyPr/>
          <a:lstStyle/>
          <a:p>
            <a:r>
              <a:rPr lang="en-US" sz="4000" b="1" dirty="0" smtClean="0"/>
              <a:t>Consistency Through R/W Locks</a:t>
            </a:r>
            <a:endParaRPr lang="en-US" sz="4000" b="1" dirty="0"/>
          </a:p>
        </p:txBody>
      </p:sp>
      <p:sp>
        <p:nvSpPr>
          <p:cNvPr id="3" name="Content Placeholder 2"/>
          <p:cNvSpPr>
            <a:spLocks noGrp="1"/>
          </p:cNvSpPr>
          <p:nvPr>
            <p:ph idx="1"/>
          </p:nvPr>
        </p:nvSpPr>
        <p:spPr>
          <a:xfrm>
            <a:off x="457200" y="990601"/>
            <a:ext cx="8305800" cy="3352800"/>
          </a:xfrm>
        </p:spPr>
        <p:txBody>
          <a:bodyPr>
            <a:normAutofit lnSpcReduction="10000"/>
          </a:bodyPr>
          <a:lstStyle/>
          <a:p>
            <a:r>
              <a:rPr lang="en-US" dirty="0" smtClean="0"/>
              <a:t>Read/Write locks:</a:t>
            </a:r>
          </a:p>
          <a:p>
            <a:pPr lvl="1"/>
            <a:r>
              <a:rPr lang="en-US" dirty="0" smtClean="0"/>
              <a:t>Full Consistency</a:t>
            </a:r>
          </a:p>
          <a:p>
            <a:pPr lvl="1"/>
            <a:endParaRPr lang="en-US" dirty="0"/>
          </a:p>
          <a:p>
            <a:pPr lvl="1"/>
            <a:endParaRPr lang="en-US" dirty="0" smtClean="0"/>
          </a:p>
          <a:p>
            <a:pPr lvl="1"/>
            <a:endParaRPr lang="en-US" dirty="0"/>
          </a:p>
          <a:p>
            <a:pPr lvl="1"/>
            <a:endParaRPr lang="en-US" dirty="0" smtClean="0"/>
          </a:p>
          <a:p>
            <a:pPr lvl="1"/>
            <a:r>
              <a:rPr lang="en-US" dirty="0" smtClean="0"/>
              <a:t>Edge Consistency</a:t>
            </a:r>
            <a:endParaRPr lang="en-US" dirty="0"/>
          </a:p>
        </p:txBody>
      </p:sp>
      <p:cxnSp>
        <p:nvCxnSpPr>
          <p:cNvPr id="4" name="Straight Connector 3"/>
          <p:cNvCxnSpPr>
            <a:stCxn id="9" idx="6"/>
            <a:endCxn id="36" idx="2"/>
          </p:cNvCxnSpPr>
          <p:nvPr/>
        </p:nvCxnSpPr>
        <p:spPr bwMode="auto">
          <a:xfrm>
            <a:off x="1705308" y="2729493"/>
            <a:ext cx="5838492" cy="0"/>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sp>
        <p:nvSpPr>
          <p:cNvPr id="9" name="Oval 8"/>
          <p:cNvSpPr/>
          <p:nvPr/>
        </p:nvSpPr>
        <p:spPr bwMode="auto">
          <a:xfrm>
            <a:off x="1312822" y="253325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5" name="Group 9"/>
          <p:cNvGrpSpPr/>
          <p:nvPr/>
        </p:nvGrpSpPr>
        <p:grpSpPr>
          <a:xfrm>
            <a:off x="1447800" y="2783407"/>
            <a:ext cx="304800" cy="381000"/>
            <a:chOff x="5715000" y="5181600"/>
            <a:chExt cx="533400" cy="1005840"/>
          </a:xfrm>
        </p:grpSpPr>
        <p:sp>
          <p:nvSpPr>
            <p:cNvPr id="11" name="Oval 10"/>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 name="Rectangle 11"/>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21" name="Oval 20"/>
          <p:cNvSpPr/>
          <p:nvPr/>
        </p:nvSpPr>
        <p:spPr bwMode="auto">
          <a:xfrm>
            <a:off x="2870567" y="253325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6" name="Group 21"/>
          <p:cNvGrpSpPr/>
          <p:nvPr/>
        </p:nvGrpSpPr>
        <p:grpSpPr>
          <a:xfrm>
            <a:off x="3005545" y="2783407"/>
            <a:ext cx="304800" cy="381000"/>
            <a:chOff x="5715000" y="5181600"/>
            <a:chExt cx="533400" cy="1005840"/>
          </a:xfrm>
        </p:grpSpPr>
        <p:sp>
          <p:nvSpPr>
            <p:cNvPr id="23" name="Oval 22"/>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4" name="Rectangle 23"/>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26" name="Oval 25"/>
          <p:cNvSpPr/>
          <p:nvPr/>
        </p:nvSpPr>
        <p:spPr bwMode="auto">
          <a:xfrm>
            <a:off x="4428312" y="253325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7" name="Group 26"/>
          <p:cNvGrpSpPr/>
          <p:nvPr/>
        </p:nvGrpSpPr>
        <p:grpSpPr>
          <a:xfrm>
            <a:off x="4563290" y="2783407"/>
            <a:ext cx="304800" cy="381000"/>
            <a:chOff x="5715000" y="5181600"/>
            <a:chExt cx="533400" cy="1005840"/>
          </a:xfrm>
        </p:grpSpPr>
        <p:sp>
          <p:nvSpPr>
            <p:cNvPr id="28" name="Oval 27"/>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9" name="Rectangle 28"/>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31" name="Oval 30"/>
          <p:cNvSpPr/>
          <p:nvPr/>
        </p:nvSpPr>
        <p:spPr bwMode="auto">
          <a:xfrm>
            <a:off x="5986057" y="253325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8" name="Group 31"/>
          <p:cNvGrpSpPr/>
          <p:nvPr/>
        </p:nvGrpSpPr>
        <p:grpSpPr>
          <a:xfrm>
            <a:off x="6121035" y="2783407"/>
            <a:ext cx="304800" cy="381000"/>
            <a:chOff x="5715000" y="5181600"/>
            <a:chExt cx="533400" cy="1005840"/>
          </a:xfrm>
        </p:grpSpPr>
        <p:sp>
          <p:nvSpPr>
            <p:cNvPr id="33" name="Oval 32"/>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4" name="Rectangle 33"/>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36" name="Oval 35"/>
          <p:cNvSpPr/>
          <p:nvPr/>
        </p:nvSpPr>
        <p:spPr bwMode="auto">
          <a:xfrm>
            <a:off x="7543800" y="253325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10" name="Group 36"/>
          <p:cNvGrpSpPr/>
          <p:nvPr/>
        </p:nvGrpSpPr>
        <p:grpSpPr>
          <a:xfrm>
            <a:off x="7678778" y="2783407"/>
            <a:ext cx="304800" cy="381000"/>
            <a:chOff x="5715000" y="5181600"/>
            <a:chExt cx="533400" cy="1005840"/>
          </a:xfrm>
        </p:grpSpPr>
        <p:sp>
          <p:nvSpPr>
            <p:cNvPr id="38" name="Oval 37"/>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9" name="Rectangle 38"/>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3" name="Group 93"/>
          <p:cNvGrpSpPr/>
          <p:nvPr/>
        </p:nvGrpSpPr>
        <p:grpSpPr>
          <a:xfrm>
            <a:off x="1330244" y="4590650"/>
            <a:ext cx="6670756" cy="971950"/>
            <a:chOff x="1330244" y="4590650"/>
            <a:chExt cx="6670756" cy="971950"/>
          </a:xfrm>
        </p:grpSpPr>
        <p:grpSp>
          <p:nvGrpSpPr>
            <p:cNvPr id="14" name="Group 91"/>
            <p:cNvGrpSpPr/>
            <p:nvPr/>
          </p:nvGrpSpPr>
          <p:grpSpPr>
            <a:xfrm>
              <a:off x="2684422" y="4590650"/>
              <a:ext cx="3962400" cy="971950"/>
              <a:chOff x="2684422" y="4590650"/>
              <a:chExt cx="3962400" cy="971950"/>
            </a:xfrm>
          </p:grpSpPr>
          <p:sp>
            <p:nvSpPr>
              <p:cNvPr id="44" name="Rounded Rectangle 43"/>
              <p:cNvSpPr/>
              <p:nvPr/>
            </p:nvSpPr>
            <p:spPr bwMode="auto">
              <a:xfrm>
                <a:off x="2684422" y="4590650"/>
                <a:ext cx="3962400" cy="971950"/>
              </a:xfrm>
              <a:prstGeom prst="roundRect">
                <a:avLst>
                  <a:gd name="adj" fmla="val 32540"/>
                </a:avLst>
              </a:prstGeom>
              <a:gradFill flip="none" rotWithShape="1">
                <a:gsLst>
                  <a:gs pos="0">
                    <a:schemeClr val="accent6">
                      <a:tint val="50000"/>
                      <a:satMod val="300000"/>
                      <a:alpha val="68000"/>
                    </a:schemeClr>
                  </a:gs>
                  <a:gs pos="35000">
                    <a:schemeClr val="accent6">
                      <a:tint val="37000"/>
                      <a:satMod val="300000"/>
                      <a:alpha val="68000"/>
                    </a:schemeClr>
                  </a:gs>
                  <a:gs pos="100000">
                    <a:schemeClr val="accent6">
                      <a:tint val="15000"/>
                      <a:satMod val="350000"/>
                      <a:alpha val="68000"/>
                    </a:schemeClr>
                  </a:gs>
                </a:gsLst>
                <a:lin ang="162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mtClean="0">
                  <a:solidFill>
                    <a:prstClr val="black"/>
                  </a:solidFill>
                  <a:latin typeface="Tahoma" pitchFamily="-64" charset="0"/>
                </a:endParaRPr>
              </a:p>
            </p:txBody>
          </p:sp>
          <p:sp>
            <p:nvSpPr>
              <p:cNvPr id="45" name="Oval 44"/>
              <p:cNvSpPr/>
              <p:nvPr/>
            </p:nvSpPr>
            <p:spPr bwMode="auto">
              <a:xfrm>
                <a:off x="4236644" y="4680961"/>
                <a:ext cx="804333" cy="804333"/>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mtClean="0">
                  <a:solidFill>
                    <a:prstClr val="black"/>
                  </a:solidFill>
                  <a:latin typeface="Tahoma" pitchFamily="-64" charset="0"/>
                </a:endParaRPr>
              </a:p>
            </p:txBody>
          </p:sp>
        </p:grpSp>
        <p:grpSp>
          <p:nvGrpSpPr>
            <p:cNvPr id="15" name="Group 90"/>
            <p:cNvGrpSpPr/>
            <p:nvPr/>
          </p:nvGrpSpPr>
          <p:grpSpPr>
            <a:xfrm>
              <a:off x="1330244" y="4895450"/>
              <a:ext cx="6670756" cy="631157"/>
              <a:chOff x="1330244" y="4895450"/>
              <a:chExt cx="6670756" cy="631157"/>
            </a:xfrm>
          </p:grpSpPr>
          <p:cxnSp>
            <p:nvCxnSpPr>
              <p:cNvPr id="46" name="Straight Connector 45"/>
              <p:cNvCxnSpPr>
                <a:stCxn id="47" idx="6"/>
                <a:endCxn id="63" idx="2"/>
              </p:cNvCxnSpPr>
              <p:nvPr/>
            </p:nvCxnSpPr>
            <p:spPr bwMode="auto">
              <a:xfrm>
                <a:off x="1722730" y="5091693"/>
                <a:ext cx="5838492" cy="0"/>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sp>
            <p:nvSpPr>
              <p:cNvPr id="47" name="Oval 46"/>
              <p:cNvSpPr/>
              <p:nvPr/>
            </p:nvSpPr>
            <p:spPr bwMode="auto">
              <a:xfrm>
                <a:off x="1330244" y="489545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16" name="Group 47"/>
              <p:cNvGrpSpPr/>
              <p:nvPr/>
            </p:nvGrpSpPr>
            <p:grpSpPr>
              <a:xfrm>
                <a:off x="1465222" y="5145607"/>
                <a:ext cx="304800" cy="381000"/>
                <a:chOff x="5715000" y="5181600"/>
                <a:chExt cx="533400" cy="1005840"/>
              </a:xfrm>
            </p:grpSpPr>
            <p:sp>
              <p:nvSpPr>
                <p:cNvPr id="49" name="Oval 48"/>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0" name="Rectangle 49"/>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51" name="Oval 50"/>
              <p:cNvSpPr/>
              <p:nvPr/>
            </p:nvSpPr>
            <p:spPr bwMode="auto">
              <a:xfrm>
                <a:off x="2887989" y="489545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17" name="Group 51"/>
              <p:cNvGrpSpPr/>
              <p:nvPr/>
            </p:nvGrpSpPr>
            <p:grpSpPr>
              <a:xfrm>
                <a:off x="3022967" y="5145607"/>
                <a:ext cx="304800" cy="381000"/>
                <a:chOff x="5715000" y="5181600"/>
                <a:chExt cx="533400" cy="1005840"/>
              </a:xfrm>
            </p:grpSpPr>
            <p:sp>
              <p:nvSpPr>
                <p:cNvPr id="53" name="Oval 52"/>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4" name="Rectangle 53"/>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55" name="Oval 54"/>
              <p:cNvSpPr/>
              <p:nvPr/>
            </p:nvSpPr>
            <p:spPr bwMode="auto">
              <a:xfrm>
                <a:off x="4445734" y="489545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18" name="Group 55"/>
              <p:cNvGrpSpPr/>
              <p:nvPr/>
            </p:nvGrpSpPr>
            <p:grpSpPr>
              <a:xfrm>
                <a:off x="4580712" y="5145607"/>
                <a:ext cx="304800" cy="381000"/>
                <a:chOff x="5715000" y="5181600"/>
                <a:chExt cx="533400" cy="1005840"/>
              </a:xfrm>
            </p:grpSpPr>
            <p:sp>
              <p:nvSpPr>
                <p:cNvPr id="57" name="Oval 56"/>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8" name="Rectangle 57"/>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59" name="Oval 58"/>
              <p:cNvSpPr/>
              <p:nvPr/>
            </p:nvSpPr>
            <p:spPr bwMode="auto">
              <a:xfrm>
                <a:off x="6003479" y="489545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19" name="Group 59"/>
              <p:cNvGrpSpPr/>
              <p:nvPr/>
            </p:nvGrpSpPr>
            <p:grpSpPr>
              <a:xfrm>
                <a:off x="6138457" y="5145607"/>
                <a:ext cx="304800" cy="381000"/>
                <a:chOff x="5715000" y="5181600"/>
                <a:chExt cx="533400" cy="1005840"/>
              </a:xfrm>
            </p:grpSpPr>
            <p:sp>
              <p:nvSpPr>
                <p:cNvPr id="61" name="Oval 60"/>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2" name="Rectangle 61"/>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63" name="Oval 62"/>
              <p:cNvSpPr/>
              <p:nvPr/>
            </p:nvSpPr>
            <p:spPr bwMode="auto">
              <a:xfrm>
                <a:off x="7561222" y="4895450"/>
                <a:ext cx="392486" cy="3924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20" name="Group 63"/>
              <p:cNvGrpSpPr/>
              <p:nvPr/>
            </p:nvGrpSpPr>
            <p:grpSpPr>
              <a:xfrm>
                <a:off x="7696200" y="5145607"/>
                <a:ext cx="304800" cy="381000"/>
                <a:chOff x="5715000" y="5181600"/>
                <a:chExt cx="533400" cy="1005840"/>
              </a:xfrm>
            </p:grpSpPr>
            <p:sp>
              <p:nvSpPr>
                <p:cNvPr id="65" name="Oval 64"/>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6" name="Rectangle 65"/>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grpSp>
        <p:nvGrpSpPr>
          <p:cNvPr id="22" name="Group 88"/>
          <p:cNvGrpSpPr/>
          <p:nvPr/>
        </p:nvGrpSpPr>
        <p:grpSpPr>
          <a:xfrm>
            <a:off x="2743200" y="3124200"/>
            <a:ext cx="3913499" cy="411778"/>
            <a:chOff x="2743200" y="3124200"/>
            <a:chExt cx="3913499" cy="411778"/>
          </a:xfrm>
        </p:grpSpPr>
        <p:sp>
          <p:nvSpPr>
            <p:cNvPr id="67" name="TextBox 66"/>
            <p:cNvSpPr txBox="1"/>
            <p:nvPr/>
          </p:nvSpPr>
          <p:spPr>
            <a:xfrm>
              <a:off x="2743200" y="3135868"/>
              <a:ext cx="789299" cy="400110"/>
            </a:xfrm>
            <a:prstGeom prst="rect">
              <a:avLst/>
            </a:prstGeom>
            <a:noFill/>
          </p:spPr>
          <p:txBody>
            <a:bodyPr wrap="none" rtlCol="0">
              <a:spAutoFit/>
            </a:bodyPr>
            <a:lstStyle/>
            <a:p>
              <a:r>
                <a:rPr lang="en-US" sz="2000" b="1" dirty="0" smtClean="0"/>
                <a:t>Write</a:t>
              </a:r>
              <a:endParaRPr lang="en-US" sz="2000" b="1" dirty="0"/>
            </a:p>
          </p:txBody>
        </p:sp>
        <p:sp>
          <p:nvSpPr>
            <p:cNvPr id="68" name="TextBox 67"/>
            <p:cNvSpPr txBox="1"/>
            <p:nvPr/>
          </p:nvSpPr>
          <p:spPr>
            <a:xfrm>
              <a:off x="4297048" y="3135868"/>
              <a:ext cx="789299" cy="400110"/>
            </a:xfrm>
            <a:prstGeom prst="rect">
              <a:avLst/>
            </a:prstGeom>
            <a:noFill/>
          </p:spPr>
          <p:txBody>
            <a:bodyPr wrap="none" rtlCol="0">
              <a:spAutoFit/>
            </a:bodyPr>
            <a:lstStyle/>
            <a:p>
              <a:r>
                <a:rPr lang="en-US" sz="2000" b="1" dirty="0" smtClean="0"/>
                <a:t>Write</a:t>
              </a:r>
              <a:endParaRPr lang="en-US" sz="2000" b="1" dirty="0"/>
            </a:p>
          </p:txBody>
        </p:sp>
        <p:sp>
          <p:nvSpPr>
            <p:cNvPr id="69" name="TextBox 68"/>
            <p:cNvSpPr txBox="1"/>
            <p:nvPr/>
          </p:nvSpPr>
          <p:spPr>
            <a:xfrm>
              <a:off x="5867400" y="3124200"/>
              <a:ext cx="789299" cy="400110"/>
            </a:xfrm>
            <a:prstGeom prst="rect">
              <a:avLst/>
            </a:prstGeom>
            <a:noFill/>
          </p:spPr>
          <p:txBody>
            <a:bodyPr wrap="none" rtlCol="0">
              <a:spAutoFit/>
            </a:bodyPr>
            <a:lstStyle/>
            <a:p>
              <a:r>
                <a:rPr lang="en-US" sz="2000" b="1" dirty="0" smtClean="0"/>
                <a:t>Write</a:t>
              </a:r>
              <a:endParaRPr lang="en-US" sz="2000" b="1" dirty="0"/>
            </a:p>
          </p:txBody>
        </p:sp>
      </p:grpSp>
      <p:grpSp>
        <p:nvGrpSpPr>
          <p:cNvPr id="25" name="Group 89"/>
          <p:cNvGrpSpPr/>
          <p:nvPr/>
        </p:nvGrpSpPr>
        <p:grpSpPr>
          <a:xfrm>
            <a:off x="2792101" y="5498068"/>
            <a:ext cx="3846623" cy="411778"/>
            <a:chOff x="2792101" y="5498068"/>
            <a:chExt cx="3846623" cy="411778"/>
          </a:xfrm>
        </p:grpSpPr>
        <p:sp>
          <p:nvSpPr>
            <p:cNvPr id="77" name="TextBox 76"/>
            <p:cNvSpPr txBox="1"/>
            <p:nvPr/>
          </p:nvSpPr>
          <p:spPr>
            <a:xfrm>
              <a:off x="2792101" y="5509736"/>
              <a:ext cx="722423" cy="400110"/>
            </a:xfrm>
            <a:prstGeom prst="rect">
              <a:avLst/>
            </a:prstGeom>
            <a:noFill/>
          </p:spPr>
          <p:txBody>
            <a:bodyPr wrap="none" rtlCol="0">
              <a:spAutoFit/>
            </a:bodyPr>
            <a:lstStyle/>
            <a:p>
              <a:r>
                <a:rPr lang="en-US" sz="2000" b="1" dirty="0" smtClean="0"/>
                <a:t>Read</a:t>
              </a:r>
              <a:endParaRPr lang="en-US" sz="2000" b="1" dirty="0"/>
            </a:p>
          </p:txBody>
        </p:sp>
        <p:sp>
          <p:nvSpPr>
            <p:cNvPr id="78" name="TextBox 77"/>
            <p:cNvSpPr txBox="1"/>
            <p:nvPr/>
          </p:nvSpPr>
          <p:spPr>
            <a:xfrm>
              <a:off x="4345949" y="5509736"/>
              <a:ext cx="789299" cy="400110"/>
            </a:xfrm>
            <a:prstGeom prst="rect">
              <a:avLst/>
            </a:prstGeom>
            <a:noFill/>
          </p:spPr>
          <p:txBody>
            <a:bodyPr wrap="none" rtlCol="0">
              <a:spAutoFit/>
            </a:bodyPr>
            <a:lstStyle/>
            <a:p>
              <a:r>
                <a:rPr lang="en-US" sz="2000" b="1" dirty="0" smtClean="0"/>
                <a:t>Write</a:t>
              </a:r>
              <a:endParaRPr lang="en-US" sz="2000" b="1" dirty="0"/>
            </a:p>
          </p:txBody>
        </p:sp>
        <p:sp>
          <p:nvSpPr>
            <p:cNvPr id="79" name="TextBox 78"/>
            <p:cNvSpPr txBox="1"/>
            <p:nvPr/>
          </p:nvSpPr>
          <p:spPr>
            <a:xfrm>
              <a:off x="5916301" y="5498068"/>
              <a:ext cx="722423" cy="400110"/>
            </a:xfrm>
            <a:prstGeom prst="rect">
              <a:avLst/>
            </a:prstGeom>
            <a:noFill/>
          </p:spPr>
          <p:txBody>
            <a:bodyPr wrap="none" rtlCol="0">
              <a:spAutoFit/>
            </a:bodyPr>
            <a:lstStyle/>
            <a:p>
              <a:r>
                <a:rPr lang="en-US" sz="2000" b="1" dirty="0" smtClean="0"/>
                <a:t>Read</a:t>
              </a:r>
              <a:endParaRPr lang="en-US" sz="2000" b="1" dirty="0"/>
            </a:p>
          </p:txBody>
        </p:sp>
      </p:grpSp>
      <p:grpSp>
        <p:nvGrpSpPr>
          <p:cNvPr id="27" name="Group 94"/>
          <p:cNvGrpSpPr/>
          <p:nvPr/>
        </p:nvGrpSpPr>
        <p:grpSpPr>
          <a:xfrm>
            <a:off x="5943600" y="5791200"/>
            <a:ext cx="2343147" cy="400110"/>
            <a:chOff x="5943600" y="5791200"/>
            <a:chExt cx="2343147" cy="400110"/>
          </a:xfrm>
        </p:grpSpPr>
        <p:sp>
          <p:nvSpPr>
            <p:cNvPr id="85" name="TextBox 84"/>
            <p:cNvSpPr txBox="1"/>
            <p:nvPr/>
          </p:nvSpPr>
          <p:spPr>
            <a:xfrm>
              <a:off x="5943600" y="5791200"/>
              <a:ext cx="722423" cy="400110"/>
            </a:xfrm>
            <a:prstGeom prst="rect">
              <a:avLst/>
            </a:prstGeom>
            <a:noFill/>
          </p:spPr>
          <p:txBody>
            <a:bodyPr wrap="none" rtlCol="0">
              <a:spAutoFit/>
            </a:bodyPr>
            <a:lstStyle/>
            <a:p>
              <a:r>
                <a:rPr lang="en-US" sz="2000" b="1" dirty="0" smtClean="0"/>
                <a:t>Read</a:t>
              </a:r>
              <a:endParaRPr lang="en-US" sz="2000" b="1" dirty="0"/>
            </a:p>
          </p:txBody>
        </p:sp>
        <p:sp>
          <p:nvSpPr>
            <p:cNvPr id="86" name="TextBox 85"/>
            <p:cNvSpPr txBox="1"/>
            <p:nvPr/>
          </p:nvSpPr>
          <p:spPr>
            <a:xfrm>
              <a:off x="7497448" y="5791200"/>
              <a:ext cx="789299" cy="400110"/>
            </a:xfrm>
            <a:prstGeom prst="rect">
              <a:avLst/>
            </a:prstGeom>
            <a:noFill/>
          </p:spPr>
          <p:txBody>
            <a:bodyPr wrap="none" rtlCol="0">
              <a:spAutoFit/>
            </a:bodyPr>
            <a:lstStyle/>
            <a:p>
              <a:r>
                <a:rPr lang="en-US" sz="2000" b="1" dirty="0" smtClean="0"/>
                <a:t>Write</a:t>
              </a:r>
              <a:endParaRPr lang="en-US" sz="2000" b="1" dirty="0"/>
            </a:p>
          </p:txBody>
        </p:sp>
      </p:grpSp>
      <p:sp>
        <p:nvSpPr>
          <p:cNvPr id="70"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69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71" name="Picture 6"/>
          <p:cNvPicPr>
            <a:picLocks noChangeAspect="1" noChangeArrowheads="1"/>
          </p:cNvPicPr>
          <p:nvPr/>
        </p:nvPicPr>
        <p:blipFill>
          <a:blip r:embed="rId2" cstate="print"/>
          <a:srcRect/>
          <a:stretch>
            <a:fillRect/>
          </a:stretch>
        </p:blipFill>
        <p:spPr bwMode="auto">
          <a:xfrm>
            <a:off x="7310765" y="0"/>
            <a:ext cx="1833235" cy="476250"/>
          </a:xfrm>
          <a:prstGeom prst="rect">
            <a:avLst/>
          </a:prstGeom>
          <a:noFill/>
          <a:ln w="9525">
            <a:noFill/>
            <a:miter lim="800000"/>
            <a:headEnd/>
            <a:tailEnd/>
          </a:ln>
        </p:spPr>
      </p:pic>
      <p:pic>
        <p:nvPicPr>
          <p:cNvPr id="72" name="Picture 11" descr="C:\Users\arijit\Desktop\microsoft-research.gif"/>
          <p:cNvPicPr>
            <a:picLocks noChangeAspect="1" noChangeArrowheads="1"/>
          </p:cNvPicPr>
          <p:nvPr/>
        </p:nvPicPr>
        <p:blipFill>
          <a:blip r:embed="rId3"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421239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z="4000" b="1" dirty="0" smtClean="0"/>
              <a:t>Consistency Through Scheduling</a:t>
            </a:r>
            <a:endParaRPr lang="en-US" sz="4000" b="1" dirty="0"/>
          </a:p>
        </p:txBody>
      </p:sp>
      <p:sp>
        <p:nvSpPr>
          <p:cNvPr id="3" name="Content Placeholder 2"/>
          <p:cNvSpPr>
            <a:spLocks noGrp="1"/>
          </p:cNvSpPr>
          <p:nvPr>
            <p:ph idx="1"/>
          </p:nvPr>
        </p:nvSpPr>
        <p:spPr>
          <a:xfrm>
            <a:off x="457200" y="990601"/>
            <a:ext cx="8305800" cy="2743199"/>
          </a:xfrm>
        </p:spPr>
        <p:txBody>
          <a:bodyPr>
            <a:normAutofit fontScale="92500" lnSpcReduction="10000"/>
          </a:bodyPr>
          <a:lstStyle/>
          <a:p>
            <a:r>
              <a:rPr lang="en-US" dirty="0" smtClean="0"/>
              <a:t>Edge Consistency Model:</a:t>
            </a:r>
          </a:p>
          <a:p>
            <a:pPr lvl="1"/>
            <a:r>
              <a:rPr lang="en-US" dirty="0" smtClean="0"/>
              <a:t>Two vertices can be </a:t>
            </a:r>
            <a:r>
              <a:rPr lang="en-US" b="1" dirty="0" smtClean="0"/>
              <a:t>Updated </a:t>
            </a:r>
            <a:r>
              <a:rPr lang="en-US" i="1" dirty="0" smtClean="0"/>
              <a:t>simultaneously</a:t>
            </a:r>
            <a:r>
              <a:rPr lang="en-US" dirty="0" smtClean="0"/>
              <a:t> if they do not share an edge.</a:t>
            </a:r>
          </a:p>
          <a:p>
            <a:r>
              <a:rPr lang="en-US" dirty="0" smtClean="0"/>
              <a:t>Graph Coloring:</a:t>
            </a:r>
          </a:p>
          <a:p>
            <a:pPr lvl="1"/>
            <a:r>
              <a:rPr lang="en-US" dirty="0" smtClean="0"/>
              <a:t>Two vertices can be assigned the same color if they do not share an edge.</a:t>
            </a:r>
            <a:endParaRPr lang="en-US" dirty="0"/>
          </a:p>
        </p:txBody>
      </p:sp>
      <p:grpSp>
        <p:nvGrpSpPr>
          <p:cNvPr id="4" name="Group 119"/>
          <p:cNvGrpSpPr/>
          <p:nvPr/>
        </p:nvGrpSpPr>
        <p:grpSpPr>
          <a:xfrm>
            <a:off x="685800" y="4038600"/>
            <a:ext cx="2362200" cy="2133600"/>
            <a:chOff x="685800" y="4038600"/>
            <a:chExt cx="2362200" cy="2133600"/>
          </a:xfrm>
        </p:grpSpPr>
        <p:cxnSp>
          <p:nvCxnSpPr>
            <p:cNvPr id="113" name="Straight Connector 112"/>
            <p:cNvCxnSpPr>
              <a:stCxn id="75" idx="3"/>
              <a:endCxn id="108" idx="7"/>
            </p:cNvCxnSpPr>
            <p:nvPr/>
          </p:nvCxnSpPr>
          <p:spPr bwMode="auto">
            <a:xfrm flipH="1">
              <a:off x="955767" y="4308567"/>
              <a:ext cx="1822266" cy="159366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4" name="Straight Connector 113"/>
            <p:cNvCxnSpPr>
              <a:stCxn id="74" idx="3"/>
              <a:endCxn id="103" idx="7"/>
            </p:cNvCxnSpPr>
            <p:nvPr/>
          </p:nvCxnSpPr>
          <p:spPr bwMode="auto">
            <a:xfrm flipH="1">
              <a:off x="955767" y="4308567"/>
              <a:ext cx="1136466" cy="98406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5" name="Straight Connector 114"/>
            <p:cNvCxnSpPr>
              <a:stCxn id="72" idx="3"/>
              <a:endCxn id="98" idx="7"/>
            </p:cNvCxnSpPr>
            <p:nvPr/>
          </p:nvCxnSpPr>
          <p:spPr bwMode="auto">
            <a:xfrm flipH="1">
              <a:off x="955767" y="4308567"/>
              <a:ext cx="462152" cy="37446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6" name="Straight Connector 115"/>
            <p:cNvCxnSpPr>
              <a:stCxn id="97" idx="3"/>
              <a:endCxn id="105" idx="7"/>
            </p:cNvCxnSpPr>
            <p:nvPr/>
          </p:nvCxnSpPr>
          <p:spPr bwMode="auto">
            <a:xfrm flipH="1">
              <a:off x="1641567" y="4906681"/>
              <a:ext cx="1136466" cy="99555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7" name="Straight Connector 116"/>
            <p:cNvCxnSpPr>
              <a:stCxn id="102" idx="3"/>
              <a:endCxn id="106" idx="7"/>
            </p:cNvCxnSpPr>
            <p:nvPr/>
          </p:nvCxnSpPr>
          <p:spPr bwMode="auto">
            <a:xfrm flipH="1">
              <a:off x="2315881" y="5516281"/>
              <a:ext cx="462152" cy="38595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09" name="Straight Connector 108"/>
            <p:cNvCxnSpPr>
              <a:stCxn id="82" idx="4"/>
              <a:endCxn id="108" idx="0"/>
            </p:cNvCxnSpPr>
            <p:nvPr/>
          </p:nvCxnSpPr>
          <p:spPr bwMode="auto">
            <a:xfrm>
              <a:off x="843943" y="4354886"/>
              <a:ext cx="0" cy="150102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0" name="Straight Connector 109"/>
            <p:cNvCxnSpPr>
              <a:stCxn id="72" idx="4"/>
              <a:endCxn id="105" idx="0"/>
            </p:cNvCxnSpPr>
            <p:nvPr/>
          </p:nvCxnSpPr>
          <p:spPr bwMode="auto">
            <a:xfrm>
              <a:off x="1529743" y="4354886"/>
              <a:ext cx="0" cy="150102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1" name="Straight Connector 110"/>
            <p:cNvCxnSpPr>
              <a:stCxn id="74" idx="4"/>
              <a:endCxn id="106" idx="0"/>
            </p:cNvCxnSpPr>
            <p:nvPr/>
          </p:nvCxnSpPr>
          <p:spPr bwMode="auto">
            <a:xfrm>
              <a:off x="2204057" y="4354886"/>
              <a:ext cx="0" cy="150102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2" name="Straight Connector 111"/>
            <p:cNvCxnSpPr>
              <a:stCxn id="75" idx="4"/>
              <a:endCxn id="107" idx="0"/>
            </p:cNvCxnSpPr>
            <p:nvPr/>
          </p:nvCxnSpPr>
          <p:spPr bwMode="auto">
            <a:xfrm>
              <a:off x="2889857" y="4354886"/>
              <a:ext cx="0" cy="150102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 name="Straight Connector 5"/>
            <p:cNvCxnSpPr>
              <a:stCxn id="82" idx="6"/>
              <a:endCxn id="75" idx="2"/>
            </p:cNvCxnSpPr>
            <p:nvPr/>
          </p:nvCxnSpPr>
          <p:spPr bwMode="auto">
            <a:xfrm>
              <a:off x="1002086" y="4196743"/>
              <a:ext cx="172962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72" name="Oval 71"/>
            <p:cNvSpPr/>
            <p:nvPr/>
          </p:nvSpPr>
          <p:spPr bwMode="auto">
            <a:xfrm>
              <a:off x="1371600" y="4038600"/>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74" name="Oval 73"/>
            <p:cNvSpPr/>
            <p:nvPr/>
          </p:nvSpPr>
          <p:spPr bwMode="auto">
            <a:xfrm>
              <a:off x="2045914" y="4038600"/>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75" name="Oval 74"/>
            <p:cNvSpPr/>
            <p:nvPr/>
          </p:nvSpPr>
          <p:spPr bwMode="auto">
            <a:xfrm>
              <a:off x="2731714" y="4038600"/>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82" name="Oval 81"/>
            <p:cNvSpPr/>
            <p:nvPr/>
          </p:nvSpPr>
          <p:spPr bwMode="auto">
            <a:xfrm>
              <a:off x="685800" y="4038600"/>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cxnSp>
          <p:nvCxnSpPr>
            <p:cNvPr id="88" name="Straight Connector 87"/>
            <p:cNvCxnSpPr>
              <a:stCxn id="98" idx="6"/>
              <a:endCxn id="97" idx="2"/>
            </p:cNvCxnSpPr>
            <p:nvPr/>
          </p:nvCxnSpPr>
          <p:spPr bwMode="auto">
            <a:xfrm>
              <a:off x="1002086" y="4794857"/>
              <a:ext cx="172962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93" name="Oval 92"/>
            <p:cNvSpPr/>
            <p:nvPr/>
          </p:nvSpPr>
          <p:spPr bwMode="auto">
            <a:xfrm>
              <a:off x="1371600" y="46367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96" name="Oval 95"/>
            <p:cNvSpPr/>
            <p:nvPr/>
          </p:nvSpPr>
          <p:spPr bwMode="auto">
            <a:xfrm>
              <a:off x="2045914" y="46367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97" name="Oval 96"/>
            <p:cNvSpPr/>
            <p:nvPr/>
          </p:nvSpPr>
          <p:spPr bwMode="auto">
            <a:xfrm>
              <a:off x="2731714" y="46367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98" name="Oval 97"/>
            <p:cNvSpPr/>
            <p:nvPr/>
          </p:nvSpPr>
          <p:spPr bwMode="auto">
            <a:xfrm>
              <a:off x="685800" y="46367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cxnSp>
          <p:nvCxnSpPr>
            <p:cNvPr id="99" name="Straight Connector 98"/>
            <p:cNvCxnSpPr>
              <a:stCxn id="103" idx="6"/>
              <a:endCxn id="102" idx="2"/>
            </p:cNvCxnSpPr>
            <p:nvPr/>
          </p:nvCxnSpPr>
          <p:spPr bwMode="auto">
            <a:xfrm>
              <a:off x="1002086" y="5404457"/>
              <a:ext cx="172962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00" name="Oval 99"/>
            <p:cNvSpPr/>
            <p:nvPr/>
          </p:nvSpPr>
          <p:spPr bwMode="auto">
            <a:xfrm>
              <a:off x="1371600" y="52463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01" name="Oval 100"/>
            <p:cNvSpPr/>
            <p:nvPr/>
          </p:nvSpPr>
          <p:spPr bwMode="auto">
            <a:xfrm>
              <a:off x="2045914" y="52463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02" name="Oval 101"/>
            <p:cNvSpPr/>
            <p:nvPr/>
          </p:nvSpPr>
          <p:spPr bwMode="auto">
            <a:xfrm>
              <a:off x="2731714" y="52463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03" name="Oval 102"/>
            <p:cNvSpPr/>
            <p:nvPr/>
          </p:nvSpPr>
          <p:spPr bwMode="auto">
            <a:xfrm>
              <a:off x="685800" y="52463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cxnSp>
          <p:nvCxnSpPr>
            <p:cNvPr id="104" name="Straight Connector 103"/>
            <p:cNvCxnSpPr>
              <a:stCxn id="108" idx="6"/>
              <a:endCxn id="107" idx="2"/>
            </p:cNvCxnSpPr>
            <p:nvPr/>
          </p:nvCxnSpPr>
          <p:spPr bwMode="auto">
            <a:xfrm>
              <a:off x="1002086" y="6014057"/>
              <a:ext cx="172962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05" name="Oval 104"/>
            <p:cNvSpPr/>
            <p:nvPr/>
          </p:nvSpPr>
          <p:spPr bwMode="auto">
            <a:xfrm>
              <a:off x="1371600" y="58559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06" name="Oval 105"/>
            <p:cNvSpPr/>
            <p:nvPr/>
          </p:nvSpPr>
          <p:spPr bwMode="auto">
            <a:xfrm>
              <a:off x="2045914" y="58559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07" name="Oval 106"/>
            <p:cNvSpPr/>
            <p:nvPr/>
          </p:nvSpPr>
          <p:spPr bwMode="auto">
            <a:xfrm>
              <a:off x="2731714" y="58559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08" name="Oval 107"/>
            <p:cNvSpPr/>
            <p:nvPr/>
          </p:nvSpPr>
          <p:spPr bwMode="auto">
            <a:xfrm>
              <a:off x="685800" y="5855914"/>
              <a:ext cx="316286" cy="316286"/>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grpSp>
        <p:nvGrpSpPr>
          <p:cNvPr id="5" name="Group 151"/>
          <p:cNvGrpSpPr/>
          <p:nvPr/>
        </p:nvGrpSpPr>
        <p:grpSpPr>
          <a:xfrm>
            <a:off x="685800" y="4038600"/>
            <a:ext cx="2362200" cy="2133600"/>
            <a:chOff x="685800" y="4038600"/>
            <a:chExt cx="2362200" cy="2133600"/>
          </a:xfrm>
        </p:grpSpPr>
        <p:sp>
          <p:nvSpPr>
            <p:cNvPr id="133" name="Oval 132"/>
            <p:cNvSpPr/>
            <p:nvPr/>
          </p:nvSpPr>
          <p:spPr bwMode="auto">
            <a:xfrm>
              <a:off x="1371600" y="4038600"/>
              <a:ext cx="316286" cy="316286"/>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34" name="Oval 133"/>
            <p:cNvSpPr/>
            <p:nvPr/>
          </p:nvSpPr>
          <p:spPr bwMode="auto">
            <a:xfrm>
              <a:off x="2045914" y="4038600"/>
              <a:ext cx="316286" cy="31628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35" name="Oval 134"/>
            <p:cNvSpPr/>
            <p:nvPr/>
          </p:nvSpPr>
          <p:spPr bwMode="auto">
            <a:xfrm>
              <a:off x="2731714" y="4038600"/>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36" name="Oval 135"/>
            <p:cNvSpPr/>
            <p:nvPr/>
          </p:nvSpPr>
          <p:spPr bwMode="auto">
            <a:xfrm>
              <a:off x="685800" y="4038600"/>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38" name="Oval 137"/>
            <p:cNvSpPr/>
            <p:nvPr/>
          </p:nvSpPr>
          <p:spPr bwMode="auto">
            <a:xfrm>
              <a:off x="1371600" y="4636714"/>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39" name="Oval 138"/>
            <p:cNvSpPr/>
            <p:nvPr/>
          </p:nvSpPr>
          <p:spPr bwMode="auto">
            <a:xfrm>
              <a:off x="2045914" y="4636714"/>
              <a:ext cx="316286" cy="316286"/>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40" name="Oval 139"/>
            <p:cNvSpPr/>
            <p:nvPr/>
          </p:nvSpPr>
          <p:spPr bwMode="auto">
            <a:xfrm>
              <a:off x="2731714" y="4636714"/>
              <a:ext cx="316286" cy="31628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41" name="Oval 140"/>
            <p:cNvSpPr/>
            <p:nvPr/>
          </p:nvSpPr>
          <p:spPr bwMode="auto">
            <a:xfrm>
              <a:off x="685800" y="4636714"/>
              <a:ext cx="316286" cy="31628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43" name="Oval 142"/>
            <p:cNvSpPr/>
            <p:nvPr/>
          </p:nvSpPr>
          <p:spPr bwMode="auto">
            <a:xfrm>
              <a:off x="1371600" y="5246314"/>
              <a:ext cx="316286" cy="31628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44" name="Oval 143"/>
            <p:cNvSpPr/>
            <p:nvPr/>
          </p:nvSpPr>
          <p:spPr bwMode="auto">
            <a:xfrm>
              <a:off x="2045914" y="5246314"/>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45" name="Oval 144"/>
            <p:cNvSpPr/>
            <p:nvPr/>
          </p:nvSpPr>
          <p:spPr bwMode="auto">
            <a:xfrm>
              <a:off x="2731714" y="5246314"/>
              <a:ext cx="316286" cy="316286"/>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46" name="Oval 145"/>
            <p:cNvSpPr/>
            <p:nvPr/>
          </p:nvSpPr>
          <p:spPr bwMode="auto">
            <a:xfrm>
              <a:off x="685800" y="5246314"/>
              <a:ext cx="316286" cy="316286"/>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48" name="Oval 147"/>
            <p:cNvSpPr/>
            <p:nvPr/>
          </p:nvSpPr>
          <p:spPr bwMode="auto">
            <a:xfrm>
              <a:off x="1371600" y="5855914"/>
              <a:ext cx="316286" cy="316286"/>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49" name="Oval 148"/>
            <p:cNvSpPr/>
            <p:nvPr/>
          </p:nvSpPr>
          <p:spPr bwMode="auto">
            <a:xfrm>
              <a:off x="2045914" y="5855914"/>
              <a:ext cx="316286" cy="31628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50" name="Oval 149"/>
            <p:cNvSpPr/>
            <p:nvPr/>
          </p:nvSpPr>
          <p:spPr bwMode="auto">
            <a:xfrm>
              <a:off x="2731714" y="5855914"/>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51" name="Oval 150"/>
            <p:cNvSpPr/>
            <p:nvPr/>
          </p:nvSpPr>
          <p:spPr bwMode="auto">
            <a:xfrm>
              <a:off x="685800" y="5855914"/>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grpSp>
        <p:nvGrpSpPr>
          <p:cNvPr id="7" name="Group 184"/>
          <p:cNvGrpSpPr/>
          <p:nvPr/>
        </p:nvGrpSpPr>
        <p:grpSpPr>
          <a:xfrm>
            <a:off x="4038600" y="3505200"/>
            <a:ext cx="1512332" cy="2971800"/>
            <a:chOff x="4038600" y="3505200"/>
            <a:chExt cx="1512332" cy="2971800"/>
          </a:xfrm>
        </p:grpSpPr>
        <p:sp>
          <p:nvSpPr>
            <p:cNvPr id="155" name="Oval 154"/>
            <p:cNvSpPr/>
            <p:nvPr/>
          </p:nvSpPr>
          <p:spPr bwMode="auto">
            <a:xfrm>
              <a:off x="4572000" y="3950914"/>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56" name="Oval 155"/>
            <p:cNvSpPr/>
            <p:nvPr/>
          </p:nvSpPr>
          <p:spPr bwMode="auto">
            <a:xfrm>
              <a:off x="4572000" y="4331914"/>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57" name="Oval 156"/>
            <p:cNvSpPr/>
            <p:nvPr/>
          </p:nvSpPr>
          <p:spPr bwMode="auto">
            <a:xfrm>
              <a:off x="4572000" y="4712914"/>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62" name="Oval 161"/>
            <p:cNvSpPr/>
            <p:nvPr/>
          </p:nvSpPr>
          <p:spPr bwMode="auto">
            <a:xfrm>
              <a:off x="4572000" y="5474914"/>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67" name="Oval 166"/>
            <p:cNvSpPr/>
            <p:nvPr/>
          </p:nvSpPr>
          <p:spPr bwMode="auto">
            <a:xfrm>
              <a:off x="4572000" y="5867400"/>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68" name="Oval 167"/>
            <p:cNvSpPr/>
            <p:nvPr/>
          </p:nvSpPr>
          <p:spPr bwMode="auto">
            <a:xfrm>
              <a:off x="4572000" y="5093914"/>
              <a:ext cx="316286" cy="31628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8" name="Group 171"/>
            <p:cNvGrpSpPr/>
            <p:nvPr/>
          </p:nvGrpSpPr>
          <p:grpSpPr>
            <a:xfrm rot="16200000">
              <a:off x="3994666" y="4844535"/>
              <a:ext cx="2743200" cy="369332"/>
              <a:chOff x="5257800" y="3657600"/>
              <a:chExt cx="3276600" cy="369332"/>
            </a:xfrm>
          </p:grpSpPr>
          <p:cxnSp>
            <p:nvCxnSpPr>
              <p:cNvPr id="170" name="Straight Connector 169"/>
              <p:cNvCxnSpPr/>
              <p:nvPr/>
            </p:nvCxnSpPr>
            <p:spPr bwMode="auto">
              <a:xfrm>
                <a:off x="5257800" y="3962400"/>
                <a:ext cx="3276600" cy="0"/>
              </a:xfrm>
              <a:prstGeom prst="line">
                <a:avLst/>
              </a:prstGeom>
              <a:ln>
                <a:prstDash val="dash"/>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71" name="TextBox 170"/>
              <p:cNvSpPr txBox="1"/>
              <p:nvPr/>
            </p:nvSpPr>
            <p:spPr>
              <a:xfrm>
                <a:off x="6400800" y="3657600"/>
                <a:ext cx="830050" cy="369332"/>
              </a:xfrm>
              <a:prstGeom prst="rect">
                <a:avLst/>
              </a:prstGeom>
              <a:noFill/>
            </p:spPr>
            <p:txBody>
              <a:bodyPr wrap="none" rtlCol="0">
                <a:spAutoFit/>
              </a:bodyPr>
              <a:lstStyle/>
              <a:p>
                <a:r>
                  <a:rPr lang="en-US" dirty="0" smtClean="0"/>
                  <a:t>Barrier</a:t>
                </a:r>
                <a:endParaRPr lang="en-US" dirty="0"/>
              </a:p>
            </p:txBody>
          </p:sp>
        </p:grpSp>
        <p:sp>
          <p:nvSpPr>
            <p:cNvPr id="179" name="TextBox 178"/>
            <p:cNvSpPr txBox="1"/>
            <p:nvPr/>
          </p:nvSpPr>
          <p:spPr>
            <a:xfrm>
              <a:off x="4267200" y="3505200"/>
              <a:ext cx="910075" cy="369332"/>
            </a:xfrm>
            <a:prstGeom prst="rect">
              <a:avLst/>
            </a:prstGeom>
            <a:noFill/>
          </p:spPr>
          <p:txBody>
            <a:bodyPr wrap="none" rtlCol="0">
              <a:spAutoFit/>
            </a:bodyPr>
            <a:lstStyle/>
            <a:p>
              <a:r>
                <a:rPr lang="en-US" dirty="0" smtClean="0"/>
                <a:t>Phase 1</a:t>
              </a:r>
              <a:endParaRPr lang="en-US" dirty="0"/>
            </a:p>
          </p:txBody>
        </p:sp>
        <p:sp>
          <p:nvSpPr>
            <p:cNvPr id="182" name="Right Arrow 181"/>
            <p:cNvSpPr/>
            <p:nvPr/>
          </p:nvSpPr>
          <p:spPr bwMode="auto">
            <a:xfrm>
              <a:off x="4038600" y="6248400"/>
              <a:ext cx="1371600" cy="228600"/>
            </a:xfrm>
            <a:prstGeom prst="rightArrow">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9" name="Group 185"/>
          <p:cNvGrpSpPr/>
          <p:nvPr/>
        </p:nvGrpSpPr>
        <p:grpSpPr>
          <a:xfrm>
            <a:off x="5562600" y="3505200"/>
            <a:ext cx="1524000" cy="2971800"/>
            <a:chOff x="5562600" y="3505200"/>
            <a:chExt cx="1524000" cy="2971800"/>
          </a:xfrm>
        </p:grpSpPr>
        <p:sp>
          <p:nvSpPr>
            <p:cNvPr id="154" name="Oval 153"/>
            <p:cNvSpPr/>
            <p:nvPr/>
          </p:nvSpPr>
          <p:spPr bwMode="auto">
            <a:xfrm>
              <a:off x="6084514" y="4560514"/>
              <a:ext cx="316286" cy="31628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59" name="Oval 158"/>
            <p:cNvSpPr/>
            <p:nvPr/>
          </p:nvSpPr>
          <p:spPr bwMode="auto">
            <a:xfrm>
              <a:off x="6084514" y="4941514"/>
              <a:ext cx="316286" cy="31628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60" name="Oval 159"/>
            <p:cNvSpPr/>
            <p:nvPr/>
          </p:nvSpPr>
          <p:spPr bwMode="auto">
            <a:xfrm>
              <a:off x="6073028" y="5703514"/>
              <a:ext cx="316286" cy="31628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61" name="Oval 160"/>
            <p:cNvSpPr/>
            <p:nvPr/>
          </p:nvSpPr>
          <p:spPr bwMode="auto">
            <a:xfrm>
              <a:off x="6084514" y="4179514"/>
              <a:ext cx="316286" cy="31628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66" name="Oval 165"/>
            <p:cNvSpPr/>
            <p:nvPr/>
          </p:nvSpPr>
          <p:spPr bwMode="auto">
            <a:xfrm>
              <a:off x="6084514" y="5322514"/>
              <a:ext cx="316286" cy="31628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10" name="Group 172"/>
            <p:cNvGrpSpPr/>
            <p:nvPr/>
          </p:nvGrpSpPr>
          <p:grpSpPr>
            <a:xfrm rot="16200000">
              <a:off x="5530334" y="4844535"/>
              <a:ext cx="2743200" cy="369332"/>
              <a:chOff x="5257800" y="3657600"/>
              <a:chExt cx="3276600" cy="369332"/>
            </a:xfrm>
          </p:grpSpPr>
          <p:cxnSp>
            <p:nvCxnSpPr>
              <p:cNvPr id="174" name="Straight Connector 173"/>
              <p:cNvCxnSpPr/>
              <p:nvPr/>
            </p:nvCxnSpPr>
            <p:spPr bwMode="auto">
              <a:xfrm>
                <a:off x="5257800" y="3962400"/>
                <a:ext cx="3276600" cy="0"/>
              </a:xfrm>
              <a:prstGeom prst="line">
                <a:avLst/>
              </a:prstGeom>
              <a:ln>
                <a:prstDash val="dash"/>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75" name="TextBox 174"/>
              <p:cNvSpPr txBox="1"/>
              <p:nvPr/>
            </p:nvSpPr>
            <p:spPr>
              <a:xfrm>
                <a:off x="6400800" y="3657600"/>
                <a:ext cx="830050" cy="369332"/>
              </a:xfrm>
              <a:prstGeom prst="rect">
                <a:avLst/>
              </a:prstGeom>
              <a:noFill/>
            </p:spPr>
            <p:txBody>
              <a:bodyPr wrap="none" rtlCol="0">
                <a:spAutoFit/>
              </a:bodyPr>
              <a:lstStyle/>
              <a:p>
                <a:r>
                  <a:rPr lang="en-US" dirty="0" smtClean="0"/>
                  <a:t>Barrier</a:t>
                </a:r>
                <a:endParaRPr lang="en-US" dirty="0"/>
              </a:p>
            </p:txBody>
          </p:sp>
        </p:grpSp>
        <p:sp>
          <p:nvSpPr>
            <p:cNvPr id="180" name="TextBox 179"/>
            <p:cNvSpPr txBox="1"/>
            <p:nvPr/>
          </p:nvSpPr>
          <p:spPr>
            <a:xfrm>
              <a:off x="5795525" y="3505200"/>
              <a:ext cx="910075" cy="369332"/>
            </a:xfrm>
            <a:prstGeom prst="rect">
              <a:avLst/>
            </a:prstGeom>
            <a:noFill/>
          </p:spPr>
          <p:txBody>
            <a:bodyPr wrap="none" rtlCol="0">
              <a:spAutoFit/>
            </a:bodyPr>
            <a:lstStyle/>
            <a:p>
              <a:r>
                <a:rPr lang="en-US" dirty="0" smtClean="0"/>
                <a:t>Phase 2</a:t>
              </a:r>
              <a:endParaRPr lang="en-US" dirty="0"/>
            </a:p>
          </p:txBody>
        </p:sp>
        <p:sp>
          <p:nvSpPr>
            <p:cNvPr id="183" name="Right Arrow 182"/>
            <p:cNvSpPr/>
            <p:nvPr/>
          </p:nvSpPr>
          <p:spPr bwMode="auto">
            <a:xfrm>
              <a:off x="5562600" y="6248400"/>
              <a:ext cx="1371600" cy="228600"/>
            </a:xfrm>
            <a:prstGeom prst="rightArrow">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1" name="Group 186"/>
          <p:cNvGrpSpPr/>
          <p:nvPr/>
        </p:nvGrpSpPr>
        <p:grpSpPr>
          <a:xfrm>
            <a:off x="7086600" y="3505200"/>
            <a:ext cx="1512332" cy="2971800"/>
            <a:chOff x="7086600" y="3505200"/>
            <a:chExt cx="1512332" cy="2971800"/>
          </a:xfrm>
        </p:grpSpPr>
        <p:sp>
          <p:nvSpPr>
            <p:cNvPr id="153" name="Oval 152"/>
            <p:cNvSpPr/>
            <p:nvPr/>
          </p:nvSpPr>
          <p:spPr bwMode="auto">
            <a:xfrm>
              <a:off x="7620000" y="4191000"/>
              <a:ext cx="316286" cy="316286"/>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58" name="Oval 157"/>
            <p:cNvSpPr/>
            <p:nvPr/>
          </p:nvSpPr>
          <p:spPr bwMode="auto">
            <a:xfrm>
              <a:off x="7620000" y="4953000"/>
              <a:ext cx="316286" cy="316286"/>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63" name="Oval 162"/>
            <p:cNvSpPr/>
            <p:nvPr/>
          </p:nvSpPr>
          <p:spPr bwMode="auto">
            <a:xfrm>
              <a:off x="7620000" y="5334000"/>
              <a:ext cx="316286" cy="316286"/>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64" name="Oval 163"/>
            <p:cNvSpPr/>
            <p:nvPr/>
          </p:nvSpPr>
          <p:spPr bwMode="auto">
            <a:xfrm>
              <a:off x="7620000" y="4572000"/>
              <a:ext cx="316286" cy="316286"/>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65" name="Oval 164"/>
            <p:cNvSpPr/>
            <p:nvPr/>
          </p:nvSpPr>
          <p:spPr bwMode="auto">
            <a:xfrm>
              <a:off x="7620000" y="5715000"/>
              <a:ext cx="316286" cy="316286"/>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12" name="Group 175"/>
            <p:cNvGrpSpPr/>
            <p:nvPr/>
          </p:nvGrpSpPr>
          <p:grpSpPr>
            <a:xfrm rot="16200000">
              <a:off x="7042666" y="4844535"/>
              <a:ext cx="2743200" cy="369332"/>
              <a:chOff x="5257800" y="3657600"/>
              <a:chExt cx="3276600" cy="369332"/>
            </a:xfrm>
          </p:grpSpPr>
          <p:cxnSp>
            <p:nvCxnSpPr>
              <p:cNvPr id="177" name="Straight Connector 176"/>
              <p:cNvCxnSpPr/>
              <p:nvPr/>
            </p:nvCxnSpPr>
            <p:spPr bwMode="auto">
              <a:xfrm>
                <a:off x="5257800" y="3962400"/>
                <a:ext cx="3276600" cy="0"/>
              </a:xfrm>
              <a:prstGeom prst="line">
                <a:avLst/>
              </a:prstGeom>
              <a:ln>
                <a:prstDash val="dash"/>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78" name="TextBox 177"/>
              <p:cNvSpPr txBox="1"/>
              <p:nvPr/>
            </p:nvSpPr>
            <p:spPr>
              <a:xfrm>
                <a:off x="6400800" y="3657600"/>
                <a:ext cx="830050" cy="369332"/>
              </a:xfrm>
              <a:prstGeom prst="rect">
                <a:avLst/>
              </a:prstGeom>
              <a:noFill/>
            </p:spPr>
            <p:txBody>
              <a:bodyPr wrap="none" rtlCol="0">
                <a:spAutoFit/>
              </a:bodyPr>
              <a:lstStyle/>
              <a:p>
                <a:r>
                  <a:rPr lang="en-US" dirty="0" smtClean="0"/>
                  <a:t>Barrier</a:t>
                </a:r>
                <a:endParaRPr lang="en-US" dirty="0"/>
              </a:p>
            </p:txBody>
          </p:sp>
        </p:grpSp>
        <p:sp>
          <p:nvSpPr>
            <p:cNvPr id="181" name="TextBox 180"/>
            <p:cNvSpPr txBox="1"/>
            <p:nvPr/>
          </p:nvSpPr>
          <p:spPr>
            <a:xfrm>
              <a:off x="7315200" y="3505200"/>
              <a:ext cx="910075" cy="369332"/>
            </a:xfrm>
            <a:prstGeom prst="rect">
              <a:avLst/>
            </a:prstGeom>
            <a:noFill/>
          </p:spPr>
          <p:txBody>
            <a:bodyPr wrap="none" rtlCol="0">
              <a:spAutoFit/>
            </a:bodyPr>
            <a:lstStyle/>
            <a:p>
              <a:r>
                <a:rPr lang="en-US" dirty="0" smtClean="0"/>
                <a:t>Phase 3</a:t>
              </a:r>
              <a:endParaRPr lang="en-US" dirty="0"/>
            </a:p>
          </p:txBody>
        </p:sp>
        <p:sp>
          <p:nvSpPr>
            <p:cNvPr id="184" name="Right Arrow 183"/>
            <p:cNvSpPr/>
            <p:nvPr/>
          </p:nvSpPr>
          <p:spPr bwMode="auto">
            <a:xfrm>
              <a:off x="7086600" y="6248400"/>
              <a:ext cx="1371600" cy="228600"/>
            </a:xfrm>
            <a:prstGeom prst="rightArrow">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Tree>
    <p:extLst>
      <p:ext uri="{BB962C8B-B14F-4D97-AF65-F5344CB8AC3E}">
        <p14:creationId xmlns:p14="http://schemas.microsoft.com/office/powerpoint/2010/main" val="59764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64"/>
          <p:cNvSpPr/>
          <p:nvPr/>
        </p:nvSpPr>
        <p:spPr bwMode="auto">
          <a:xfrm rot="10800000">
            <a:off x="4069964" y="2947107"/>
            <a:ext cx="3409950" cy="1811866"/>
          </a:xfrm>
          <a:custGeom>
            <a:avLst/>
            <a:gdLst>
              <a:gd name="connsiteX0" fmla="*/ 1629833 w 3409950"/>
              <a:gd name="connsiteY0" fmla="*/ 55033 h 1811866"/>
              <a:gd name="connsiteX1" fmla="*/ 3026833 w 3409950"/>
              <a:gd name="connsiteY1" fmla="*/ 105833 h 1811866"/>
              <a:gd name="connsiteX2" fmla="*/ 3230033 w 3409950"/>
              <a:gd name="connsiteY2" fmla="*/ 690033 h 1811866"/>
              <a:gd name="connsiteX3" fmla="*/ 1947333 w 3409950"/>
              <a:gd name="connsiteY3" fmla="*/ 664633 h 1811866"/>
              <a:gd name="connsiteX4" fmla="*/ 2493433 w 3409950"/>
              <a:gd name="connsiteY4" fmla="*/ 1413933 h 1811866"/>
              <a:gd name="connsiteX5" fmla="*/ 2290233 w 3409950"/>
              <a:gd name="connsiteY5" fmla="*/ 1769533 h 1811866"/>
              <a:gd name="connsiteX6" fmla="*/ 1833033 w 3409950"/>
              <a:gd name="connsiteY6" fmla="*/ 1642533 h 1811866"/>
              <a:gd name="connsiteX7" fmla="*/ 1540933 w 3409950"/>
              <a:gd name="connsiteY7" fmla="*/ 753533 h 1811866"/>
              <a:gd name="connsiteX8" fmla="*/ 1274233 w 3409950"/>
              <a:gd name="connsiteY8" fmla="*/ 1591733 h 1811866"/>
              <a:gd name="connsiteX9" fmla="*/ 867833 w 3409950"/>
              <a:gd name="connsiteY9" fmla="*/ 1756833 h 1811866"/>
              <a:gd name="connsiteX10" fmla="*/ 740833 w 3409950"/>
              <a:gd name="connsiteY10" fmla="*/ 1325033 h 1811866"/>
              <a:gd name="connsiteX11" fmla="*/ 1198033 w 3409950"/>
              <a:gd name="connsiteY11" fmla="*/ 677333 h 1811866"/>
              <a:gd name="connsiteX12" fmla="*/ 194733 w 3409950"/>
              <a:gd name="connsiteY12" fmla="*/ 690033 h 1811866"/>
              <a:gd name="connsiteX13" fmla="*/ 29633 w 3409950"/>
              <a:gd name="connsiteY13" fmla="*/ 283633 h 1811866"/>
              <a:gd name="connsiteX14" fmla="*/ 372533 w 3409950"/>
              <a:gd name="connsiteY14" fmla="*/ 93133 h 1811866"/>
              <a:gd name="connsiteX15" fmla="*/ 1629833 w 3409950"/>
              <a:gd name="connsiteY15" fmla="*/ 55033 h 181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9950" h="1811866">
                <a:moveTo>
                  <a:pt x="1629833" y="55033"/>
                </a:moveTo>
                <a:cubicBezTo>
                  <a:pt x="2072216" y="57150"/>
                  <a:pt x="2760133" y="0"/>
                  <a:pt x="3026833" y="105833"/>
                </a:cubicBezTo>
                <a:cubicBezTo>
                  <a:pt x="3293533" y="211666"/>
                  <a:pt x="3409950" y="596900"/>
                  <a:pt x="3230033" y="690033"/>
                </a:cubicBezTo>
                <a:cubicBezTo>
                  <a:pt x="3050116" y="783166"/>
                  <a:pt x="2070100" y="543983"/>
                  <a:pt x="1947333" y="664633"/>
                </a:cubicBezTo>
                <a:cubicBezTo>
                  <a:pt x="1824566" y="785283"/>
                  <a:pt x="2436283" y="1229783"/>
                  <a:pt x="2493433" y="1413933"/>
                </a:cubicBezTo>
                <a:cubicBezTo>
                  <a:pt x="2550583" y="1598083"/>
                  <a:pt x="2400300" y="1731433"/>
                  <a:pt x="2290233" y="1769533"/>
                </a:cubicBezTo>
                <a:cubicBezTo>
                  <a:pt x="2180166" y="1807633"/>
                  <a:pt x="1957916" y="1811866"/>
                  <a:pt x="1833033" y="1642533"/>
                </a:cubicBezTo>
                <a:cubicBezTo>
                  <a:pt x="1708150" y="1473200"/>
                  <a:pt x="1634066" y="762000"/>
                  <a:pt x="1540933" y="753533"/>
                </a:cubicBezTo>
                <a:cubicBezTo>
                  <a:pt x="1447800" y="745066"/>
                  <a:pt x="1386416" y="1424516"/>
                  <a:pt x="1274233" y="1591733"/>
                </a:cubicBezTo>
                <a:cubicBezTo>
                  <a:pt x="1162050" y="1758950"/>
                  <a:pt x="956733" y="1801283"/>
                  <a:pt x="867833" y="1756833"/>
                </a:cubicBezTo>
                <a:cubicBezTo>
                  <a:pt x="778933" y="1712383"/>
                  <a:pt x="685800" y="1504950"/>
                  <a:pt x="740833" y="1325033"/>
                </a:cubicBezTo>
                <a:cubicBezTo>
                  <a:pt x="795866" y="1145116"/>
                  <a:pt x="1289050" y="783166"/>
                  <a:pt x="1198033" y="677333"/>
                </a:cubicBezTo>
                <a:cubicBezTo>
                  <a:pt x="1107016" y="571500"/>
                  <a:pt x="389466" y="755650"/>
                  <a:pt x="194733" y="690033"/>
                </a:cubicBezTo>
                <a:cubicBezTo>
                  <a:pt x="0" y="624416"/>
                  <a:pt x="0" y="383116"/>
                  <a:pt x="29633" y="283633"/>
                </a:cubicBezTo>
                <a:cubicBezTo>
                  <a:pt x="59266" y="184150"/>
                  <a:pt x="105833" y="131233"/>
                  <a:pt x="372533" y="93133"/>
                </a:cubicBezTo>
                <a:cubicBezTo>
                  <a:pt x="639233" y="55033"/>
                  <a:pt x="1187450" y="52916"/>
                  <a:pt x="1629833" y="55033"/>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66" name="Oval 65"/>
          <p:cNvSpPr/>
          <p:nvPr/>
        </p:nvSpPr>
        <p:spPr bwMode="auto">
          <a:xfrm>
            <a:off x="5562600" y="4112581"/>
            <a:ext cx="457200" cy="4572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57" name="Freeform 56"/>
          <p:cNvSpPr/>
          <p:nvPr/>
        </p:nvSpPr>
        <p:spPr bwMode="auto">
          <a:xfrm>
            <a:off x="4069964" y="1905000"/>
            <a:ext cx="2144183" cy="755172"/>
          </a:xfrm>
          <a:custGeom>
            <a:avLst/>
            <a:gdLst>
              <a:gd name="connsiteX0" fmla="*/ 38100 w 2144183"/>
              <a:gd name="connsiteY0" fmla="*/ 410633 h 1041400"/>
              <a:gd name="connsiteX1" fmla="*/ 495300 w 2144183"/>
              <a:gd name="connsiteY1" fmla="*/ 131233 h 1041400"/>
              <a:gd name="connsiteX2" fmla="*/ 1879600 w 2144183"/>
              <a:gd name="connsiteY2" fmla="*/ 105833 h 1041400"/>
              <a:gd name="connsiteX3" fmla="*/ 2082800 w 2144183"/>
              <a:gd name="connsiteY3" fmla="*/ 766233 h 1041400"/>
              <a:gd name="connsiteX4" fmla="*/ 1536700 w 2144183"/>
              <a:gd name="connsiteY4" fmla="*/ 1007533 h 1041400"/>
              <a:gd name="connsiteX5" fmla="*/ 266700 w 2144183"/>
              <a:gd name="connsiteY5" fmla="*/ 944033 h 1041400"/>
              <a:gd name="connsiteX6" fmla="*/ 38100 w 2144183"/>
              <a:gd name="connsiteY6" fmla="*/ 410633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4183" h="1041400">
                <a:moveTo>
                  <a:pt x="38100" y="410633"/>
                </a:moveTo>
                <a:cubicBezTo>
                  <a:pt x="76200" y="275166"/>
                  <a:pt x="188383" y="182033"/>
                  <a:pt x="495300" y="131233"/>
                </a:cubicBezTo>
                <a:cubicBezTo>
                  <a:pt x="802217" y="80433"/>
                  <a:pt x="1615017" y="0"/>
                  <a:pt x="1879600" y="105833"/>
                </a:cubicBezTo>
                <a:cubicBezTo>
                  <a:pt x="2144183" y="211666"/>
                  <a:pt x="2139950" y="615950"/>
                  <a:pt x="2082800" y="766233"/>
                </a:cubicBezTo>
                <a:cubicBezTo>
                  <a:pt x="2025650" y="916516"/>
                  <a:pt x="1839383" y="977900"/>
                  <a:pt x="1536700" y="1007533"/>
                </a:cubicBezTo>
                <a:cubicBezTo>
                  <a:pt x="1234017" y="1037166"/>
                  <a:pt x="520700" y="1041400"/>
                  <a:pt x="266700" y="944033"/>
                </a:cubicBezTo>
                <a:cubicBezTo>
                  <a:pt x="12700" y="846666"/>
                  <a:pt x="0" y="546100"/>
                  <a:pt x="38100" y="410633"/>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56" name="Freeform 55"/>
          <p:cNvSpPr/>
          <p:nvPr/>
        </p:nvSpPr>
        <p:spPr bwMode="auto">
          <a:xfrm>
            <a:off x="4112423" y="3981766"/>
            <a:ext cx="2144183" cy="755172"/>
          </a:xfrm>
          <a:custGeom>
            <a:avLst/>
            <a:gdLst>
              <a:gd name="connsiteX0" fmla="*/ 38100 w 2144183"/>
              <a:gd name="connsiteY0" fmla="*/ 410633 h 1041400"/>
              <a:gd name="connsiteX1" fmla="*/ 495300 w 2144183"/>
              <a:gd name="connsiteY1" fmla="*/ 131233 h 1041400"/>
              <a:gd name="connsiteX2" fmla="*/ 1879600 w 2144183"/>
              <a:gd name="connsiteY2" fmla="*/ 105833 h 1041400"/>
              <a:gd name="connsiteX3" fmla="*/ 2082800 w 2144183"/>
              <a:gd name="connsiteY3" fmla="*/ 766233 h 1041400"/>
              <a:gd name="connsiteX4" fmla="*/ 1536700 w 2144183"/>
              <a:gd name="connsiteY4" fmla="*/ 1007533 h 1041400"/>
              <a:gd name="connsiteX5" fmla="*/ 266700 w 2144183"/>
              <a:gd name="connsiteY5" fmla="*/ 944033 h 1041400"/>
              <a:gd name="connsiteX6" fmla="*/ 38100 w 2144183"/>
              <a:gd name="connsiteY6" fmla="*/ 410633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4183" h="1041400">
                <a:moveTo>
                  <a:pt x="38100" y="410633"/>
                </a:moveTo>
                <a:cubicBezTo>
                  <a:pt x="76200" y="275166"/>
                  <a:pt x="188383" y="182033"/>
                  <a:pt x="495300" y="131233"/>
                </a:cubicBezTo>
                <a:cubicBezTo>
                  <a:pt x="802217" y="80433"/>
                  <a:pt x="1615017" y="0"/>
                  <a:pt x="1879600" y="105833"/>
                </a:cubicBezTo>
                <a:cubicBezTo>
                  <a:pt x="2144183" y="211666"/>
                  <a:pt x="2139950" y="615950"/>
                  <a:pt x="2082800" y="766233"/>
                </a:cubicBezTo>
                <a:cubicBezTo>
                  <a:pt x="2025650" y="916516"/>
                  <a:pt x="1839383" y="977900"/>
                  <a:pt x="1536700" y="1007533"/>
                </a:cubicBezTo>
                <a:cubicBezTo>
                  <a:pt x="1234017" y="1037166"/>
                  <a:pt x="520700" y="1041400"/>
                  <a:pt x="266700" y="944033"/>
                </a:cubicBezTo>
                <a:cubicBezTo>
                  <a:pt x="12700" y="846666"/>
                  <a:pt x="0" y="546100"/>
                  <a:pt x="38100" y="410633"/>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2" name="Title 1"/>
          <p:cNvSpPr>
            <a:spLocks noGrp="1"/>
          </p:cNvSpPr>
          <p:nvPr>
            <p:ph type="title"/>
          </p:nvPr>
        </p:nvSpPr>
        <p:spPr>
          <a:xfrm>
            <a:off x="457200" y="0"/>
            <a:ext cx="8229600" cy="1143000"/>
          </a:xfrm>
        </p:spPr>
        <p:txBody>
          <a:bodyPr/>
          <a:lstStyle/>
          <a:p>
            <a:r>
              <a:rPr lang="en-US" b="1" dirty="0" smtClean="0"/>
              <a:t>The Scheduler</a:t>
            </a:r>
            <a:endParaRPr lang="en-US" b="1" dirty="0"/>
          </a:p>
        </p:txBody>
      </p:sp>
      <p:sp>
        <p:nvSpPr>
          <p:cNvPr id="137" name="Rounded Rectangle 136"/>
          <p:cNvSpPr/>
          <p:nvPr/>
        </p:nvSpPr>
        <p:spPr bwMode="auto">
          <a:xfrm>
            <a:off x="2319218" y="2031508"/>
            <a:ext cx="1452675" cy="731704"/>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ea typeface="ＭＳ Ｐゴシック" pitchFamily="-111" charset="-128"/>
              </a:rPr>
              <a:t>CPU</a:t>
            </a:r>
            <a:r>
              <a:rPr kumimoji="0" lang="en-US" sz="2400" b="0" i="0" u="none" strike="noStrike" cap="none" normalizeH="0" dirty="0" smtClean="0">
                <a:ln>
                  <a:noFill/>
                </a:ln>
                <a:solidFill>
                  <a:schemeClr val="tx1"/>
                </a:solidFill>
                <a:effectLst/>
                <a:latin typeface="Tahoma" pitchFamily="34" charset="0"/>
                <a:ea typeface="ＭＳ Ｐゴシック" pitchFamily="-111" charset="-128"/>
              </a:rPr>
              <a:t> 1</a:t>
            </a:r>
            <a:endParaRPr kumimoji="0" lang="en-US" sz="24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138" name="Rounded Rectangle 137"/>
          <p:cNvSpPr/>
          <p:nvPr/>
        </p:nvSpPr>
        <p:spPr bwMode="auto">
          <a:xfrm>
            <a:off x="2319218" y="4351913"/>
            <a:ext cx="1452675" cy="731704"/>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ea typeface="ＭＳ Ｐゴシック" pitchFamily="-111" charset="-128"/>
              </a:rPr>
              <a:t>CPU</a:t>
            </a:r>
            <a:r>
              <a:rPr kumimoji="0" lang="en-US" sz="2400" b="0" i="0" u="none" strike="noStrike" cap="none" normalizeH="0" dirty="0" smtClean="0">
                <a:ln>
                  <a:noFill/>
                </a:ln>
                <a:solidFill>
                  <a:schemeClr val="tx1"/>
                </a:solidFill>
                <a:effectLst/>
                <a:latin typeface="Tahoma" pitchFamily="34" charset="0"/>
                <a:ea typeface="ＭＳ Ｐゴシック" pitchFamily="-111" charset="-128"/>
              </a:rPr>
              <a:t> 2</a:t>
            </a:r>
            <a:endParaRPr kumimoji="0" lang="en-US" sz="24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44" name="Oval 43"/>
          <p:cNvSpPr/>
          <p:nvPr/>
        </p:nvSpPr>
        <p:spPr bwMode="auto">
          <a:xfrm>
            <a:off x="4419600" y="2055182"/>
            <a:ext cx="457200" cy="472378"/>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cxnSp>
        <p:nvCxnSpPr>
          <p:cNvPr id="46" name="Straight Arrow Connector 45"/>
          <p:cNvCxnSpPr>
            <a:endCxn id="44" idx="2"/>
          </p:cNvCxnSpPr>
          <p:nvPr/>
        </p:nvCxnSpPr>
        <p:spPr bwMode="auto">
          <a:xfrm flipV="1">
            <a:off x="3098800" y="2291371"/>
            <a:ext cx="1320800" cy="17438"/>
          </a:xfrm>
          <a:prstGeom prst="straightConnector1">
            <a:avLst/>
          </a:prstGeom>
          <a:ln w="28575">
            <a:headEnd type="none" w="med" len="med"/>
            <a:tailEnd type="arrow"/>
          </a:ln>
        </p:spPr>
        <p:style>
          <a:lnRef idx="1">
            <a:schemeClr val="accent2"/>
          </a:lnRef>
          <a:fillRef idx="2">
            <a:schemeClr val="accent2"/>
          </a:fillRef>
          <a:effectRef idx="1">
            <a:schemeClr val="accent2"/>
          </a:effectRef>
          <a:fontRef idx="minor">
            <a:schemeClr val="dk1"/>
          </a:fontRef>
        </p:style>
      </p:cxnSp>
      <p:sp>
        <p:nvSpPr>
          <p:cNvPr id="62" name="Oval 61"/>
          <p:cNvSpPr/>
          <p:nvPr/>
        </p:nvSpPr>
        <p:spPr bwMode="auto">
          <a:xfrm>
            <a:off x="4419600" y="4112581"/>
            <a:ext cx="457200" cy="4572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cxnSp>
        <p:nvCxnSpPr>
          <p:cNvPr id="63" name="Straight Arrow Connector 62"/>
          <p:cNvCxnSpPr>
            <a:endCxn id="62" idx="2"/>
          </p:cNvCxnSpPr>
          <p:nvPr/>
        </p:nvCxnSpPr>
        <p:spPr bwMode="auto">
          <a:xfrm flipV="1">
            <a:off x="3098800" y="4341181"/>
            <a:ext cx="1320800" cy="395758"/>
          </a:xfrm>
          <a:prstGeom prst="straightConnector1">
            <a:avLst/>
          </a:prstGeom>
          <a:ln w="28575">
            <a:headEnd type="none" w="med" len="med"/>
            <a:tailEnd type="arrow"/>
          </a:ln>
        </p:spPr>
        <p:style>
          <a:lnRef idx="1">
            <a:schemeClr val="accent2"/>
          </a:lnRef>
          <a:fillRef idx="2">
            <a:schemeClr val="accent2"/>
          </a:fillRef>
          <a:effectRef idx="1">
            <a:schemeClr val="accent2"/>
          </a:effectRef>
          <a:fontRef idx="minor">
            <a:schemeClr val="dk1"/>
          </a:fontRef>
        </p:style>
      </p:cxnSp>
      <p:sp>
        <p:nvSpPr>
          <p:cNvPr id="51" name="TextBox 50"/>
          <p:cNvSpPr txBox="1"/>
          <p:nvPr/>
        </p:nvSpPr>
        <p:spPr>
          <a:xfrm>
            <a:off x="457200" y="1214735"/>
            <a:ext cx="8229600" cy="461665"/>
          </a:xfrm>
          <a:prstGeom prst="rect">
            <a:avLst/>
          </a:prstGeom>
          <a:noFill/>
        </p:spPr>
        <p:txBody>
          <a:bodyPr wrap="square" rtlCol="0">
            <a:spAutoFit/>
          </a:bodyPr>
          <a:lstStyle/>
          <a:p>
            <a:r>
              <a:rPr lang="en-US" sz="2400" dirty="0" smtClean="0"/>
              <a:t>The </a:t>
            </a:r>
            <a:r>
              <a:rPr lang="en-US" sz="2400" b="1" dirty="0" smtClean="0"/>
              <a:t>scheduler</a:t>
            </a:r>
            <a:r>
              <a:rPr lang="en-US" sz="2400" dirty="0" smtClean="0"/>
              <a:t> determines the order that vertices are updated.</a:t>
            </a:r>
            <a:endParaRPr lang="en-US" sz="2400" dirty="0"/>
          </a:p>
        </p:txBody>
      </p:sp>
      <p:cxnSp>
        <p:nvCxnSpPr>
          <p:cNvPr id="67" name="Straight Arrow Connector 66"/>
          <p:cNvCxnSpPr>
            <a:endCxn id="66" idx="3"/>
          </p:cNvCxnSpPr>
          <p:nvPr/>
        </p:nvCxnSpPr>
        <p:spPr bwMode="auto">
          <a:xfrm flipV="1">
            <a:off x="3098800" y="4502826"/>
            <a:ext cx="2530755" cy="157831"/>
          </a:xfrm>
          <a:prstGeom prst="straightConnector1">
            <a:avLst/>
          </a:prstGeom>
          <a:ln w="28575">
            <a:headEnd type="none" w="med" len="med"/>
            <a:tailEnd type="arrow"/>
          </a:ln>
        </p:spPr>
        <p:style>
          <a:lnRef idx="1">
            <a:schemeClr val="accent2"/>
          </a:lnRef>
          <a:fillRef idx="2">
            <a:schemeClr val="accent2"/>
          </a:fillRef>
          <a:effectRef idx="1">
            <a:schemeClr val="accent2"/>
          </a:effectRef>
          <a:fontRef idx="minor">
            <a:schemeClr val="dk1"/>
          </a:fontRef>
        </p:style>
      </p:cxnSp>
      <p:sp>
        <p:nvSpPr>
          <p:cNvPr id="77" name="Freeform 76"/>
          <p:cNvSpPr/>
          <p:nvPr/>
        </p:nvSpPr>
        <p:spPr bwMode="auto">
          <a:xfrm>
            <a:off x="4352990" y="1969440"/>
            <a:ext cx="3130486" cy="1711341"/>
          </a:xfrm>
          <a:custGeom>
            <a:avLst/>
            <a:gdLst>
              <a:gd name="connsiteX0" fmla="*/ 38100 w 2144183"/>
              <a:gd name="connsiteY0" fmla="*/ 410633 h 1041400"/>
              <a:gd name="connsiteX1" fmla="*/ 495300 w 2144183"/>
              <a:gd name="connsiteY1" fmla="*/ 131233 h 1041400"/>
              <a:gd name="connsiteX2" fmla="*/ 1879600 w 2144183"/>
              <a:gd name="connsiteY2" fmla="*/ 105833 h 1041400"/>
              <a:gd name="connsiteX3" fmla="*/ 2082800 w 2144183"/>
              <a:gd name="connsiteY3" fmla="*/ 766233 h 1041400"/>
              <a:gd name="connsiteX4" fmla="*/ 1536700 w 2144183"/>
              <a:gd name="connsiteY4" fmla="*/ 1007533 h 1041400"/>
              <a:gd name="connsiteX5" fmla="*/ 266700 w 2144183"/>
              <a:gd name="connsiteY5" fmla="*/ 944033 h 1041400"/>
              <a:gd name="connsiteX6" fmla="*/ 38100 w 2144183"/>
              <a:gd name="connsiteY6" fmla="*/ 410633 h 1041400"/>
              <a:gd name="connsiteX0" fmla="*/ 1263264 w 3369347"/>
              <a:gd name="connsiteY0" fmla="*/ 410633 h 1030157"/>
              <a:gd name="connsiteX1" fmla="*/ 1720464 w 3369347"/>
              <a:gd name="connsiteY1" fmla="*/ 131233 h 1030157"/>
              <a:gd name="connsiteX2" fmla="*/ 3104764 w 3369347"/>
              <a:gd name="connsiteY2" fmla="*/ 105833 h 1030157"/>
              <a:gd name="connsiteX3" fmla="*/ 3307964 w 3369347"/>
              <a:gd name="connsiteY3" fmla="*/ 766233 h 1030157"/>
              <a:gd name="connsiteX4" fmla="*/ 2761864 w 3369347"/>
              <a:gd name="connsiteY4" fmla="*/ 1007533 h 1030157"/>
              <a:gd name="connsiteX5" fmla="*/ 254000 w 3369347"/>
              <a:gd name="connsiteY5" fmla="*/ 630490 h 1030157"/>
              <a:gd name="connsiteX6" fmla="*/ 1263264 w 3369347"/>
              <a:gd name="connsiteY6" fmla="*/ 410633 h 1030157"/>
              <a:gd name="connsiteX0" fmla="*/ 1376441 w 3482524"/>
              <a:gd name="connsiteY0" fmla="*/ 410633 h 1030157"/>
              <a:gd name="connsiteX1" fmla="*/ 1833641 w 3482524"/>
              <a:gd name="connsiteY1" fmla="*/ 131233 h 1030157"/>
              <a:gd name="connsiteX2" fmla="*/ 3217941 w 3482524"/>
              <a:gd name="connsiteY2" fmla="*/ 105833 h 1030157"/>
              <a:gd name="connsiteX3" fmla="*/ 3421141 w 3482524"/>
              <a:gd name="connsiteY3" fmla="*/ 766233 h 1030157"/>
              <a:gd name="connsiteX4" fmla="*/ 2875041 w 3482524"/>
              <a:gd name="connsiteY4" fmla="*/ 1007533 h 1030157"/>
              <a:gd name="connsiteX5" fmla="*/ 367177 w 3482524"/>
              <a:gd name="connsiteY5" fmla="*/ 630490 h 1030157"/>
              <a:gd name="connsiteX6" fmla="*/ 671977 w 3482524"/>
              <a:gd name="connsiteY6" fmla="*/ 105083 h 1030157"/>
              <a:gd name="connsiteX7" fmla="*/ 1376441 w 3482524"/>
              <a:gd name="connsiteY7" fmla="*/ 410633 h 1030157"/>
              <a:gd name="connsiteX0" fmla="*/ 1357777 w 3482524"/>
              <a:gd name="connsiteY0" fmla="*/ 105083 h 1030157"/>
              <a:gd name="connsiteX1" fmla="*/ 1833641 w 3482524"/>
              <a:gd name="connsiteY1" fmla="*/ 131233 h 1030157"/>
              <a:gd name="connsiteX2" fmla="*/ 3217941 w 3482524"/>
              <a:gd name="connsiteY2" fmla="*/ 105833 h 1030157"/>
              <a:gd name="connsiteX3" fmla="*/ 3421141 w 3482524"/>
              <a:gd name="connsiteY3" fmla="*/ 766233 h 1030157"/>
              <a:gd name="connsiteX4" fmla="*/ 2875041 w 3482524"/>
              <a:gd name="connsiteY4" fmla="*/ 1007533 h 1030157"/>
              <a:gd name="connsiteX5" fmla="*/ 367177 w 3482524"/>
              <a:gd name="connsiteY5" fmla="*/ 630490 h 1030157"/>
              <a:gd name="connsiteX6" fmla="*/ 671977 w 3482524"/>
              <a:gd name="connsiteY6" fmla="*/ 105083 h 1030157"/>
              <a:gd name="connsiteX7" fmla="*/ 1357777 w 3482524"/>
              <a:gd name="connsiteY7" fmla="*/ 105083 h 1030157"/>
              <a:gd name="connsiteX0" fmla="*/ 1357777 w 3482524"/>
              <a:gd name="connsiteY0" fmla="*/ 105083 h 1030157"/>
              <a:gd name="connsiteX1" fmla="*/ 1833641 w 3482524"/>
              <a:gd name="connsiteY1" fmla="*/ 131233 h 1030157"/>
              <a:gd name="connsiteX2" fmla="*/ 3217941 w 3482524"/>
              <a:gd name="connsiteY2" fmla="*/ 105833 h 1030157"/>
              <a:gd name="connsiteX3" fmla="*/ 3421141 w 3482524"/>
              <a:gd name="connsiteY3" fmla="*/ 766233 h 1030157"/>
              <a:gd name="connsiteX4" fmla="*/ 2875041 w 3482524"/>
              <a:gd name="connsiteY4" fmla="*/ 1007533 h 1030157"/>
              <a:gd name="connsiteX5" fmla="*/ 367177 w 3482524"/>
              <a:gd name="connsiteY5" fmla="*/ 630490 h 1030157"/>
              <a:gd name="connsiteX6" fmla="*/ 671977 w 3482524"/>
              <a:gd name="connsiteY6" fmla="*/ 105083 h 1030157"/>
              <a:gd name="connsiteX7" fmla="*/ 1357777 w 3482524"/>
              <a:gd name="connsiteY7" fmla="*/ 105083 h 1030157"/>
              <a:gd name="connsiteX0" fmla="*/ 671977 w 3482524"/>
              <a:gd name="connsiteY0" fmla="*/ 105083 h 1030157"/>
              <a:gd name="connsiteX1" fmla="*/ 1833641 w 3482524"/>
              <a:gd name="connsiteY1" fmla="*/ 131233 h 1030157"/>
              <a:gd name="connsiteX2" fmla="*/ 3217941 w 3482524"/>
              <a:gd name="connsiteY2" fmla="*/ 105833 h 1030157"/>
              <a:gd name="connsiteX3" fmla="*/ 3421141 w 3482524"/>
              <a:gd name="connsiteY3" fmla="*/ 766233 h 1030157"/>
              <a:gd name="connsiteX4" fmla="*/ 2875041 w 3482524"/>
              <a:gd name="connsiteY4" fmla="*/ 1007533 h 1030157"/>
              <a:gd name="connsiteX5" fmla="*/ 367177 w 3482524"/>
              <a:gd name="connsiteY5" fmla="*/ 630490 h 1030157"/>
              <a:gd name="connsiteX6" fmla="*/ 671977 w 3482524"/>
              <a:gd name="connsiteY6" fmla="*/ 105083 h 1030157"/>
              <a:gd name="connsiteX0" fmla="*/ 443377 w 3253924"/>
              <a:gd name="connsiteY0" fmla="*/ 118238 h 1033092"/>
              <a:gd name="connsiteX1" fmla="*/ 1605041 w 3253924"/>
              <a:gd name="connsiteY1" fmla="*/ 144388 h 1033092"/>
              <a:gd name="connsiteX2" fmla="*/ 2989341 w 3253924"/>
              <a:gd name="connsiteY2" fmla="*/ 118988 h 1033092"/>
              <a:gd name="connsiteX3" fmla="*/ 3192541 w 3253924"/>
              <a:gd name="connsiteY3" fmla="*/ 779388 h 1033092"/>
              <a:gd name="connsiteX4" fmla="*/ 2646441 w 3253924"/>
              <a:gd name="connsiteY4" fmla="*/ 1020688 h 1033092"/>
              <a:gd name="connsiteX5" fmla="*/ 367177 w 3253924"/>
              <a:gd name="connsiteY5" fmla="*/ 853809 h 1033092"/>
              <a:gd name="connsiteX6" fmla="*/ 443377 w 3253924"/>
              <a:gd name="connsiteY6" fmla="*/ 118238 h 1033092"/>
              <a:gd name="connsiteX0" fmla="*/ 206311 w 3016858"/>
              <a:gd name="connsiteY0" fmla="*/ 118237 h 1050604"/>
              <a:gd name="connsiteX1" fmla="*/ 1367975 w 3016858"/>
              <a:gd name="connsiteY1" fmla="*/ 144387 h 1050604"/>
              <a:gd name="connsiteX2" fmla="*/ 2752275 w 3016858"/>
              <a:gd name="connsiteY2" fmla="*/ 118987 h 1050604"/>
              <a:gd name="connsiteX3" fmla="*/ 2955475 w 3016858"/>
              <a:gd name="connsiteY3" fmla="*/ 779387 h 1050604"/>
              <a:gd name="connsiteX4" fmla="*/ 2409375 w 3016858"/>
              <a:gd name="connsiteY4" fmla="*/ 1020687 h 1050604"/>
              <a:gd name="connsiteX5" fmla="*/ 739711 w 3016858"/>
              <a:gd name="connsiteY5" fmla="*/ 958891 h 1050604"/>
              <a:gd name="connsiteX6" fmla="*/ 130111 w 3016858"/>
              <a:gd name="connsiteY6" fmla="*/ 853808 h 1050604"/>
              <a:gd name="connsiteX7" fmla="*/ 206311 w 3016858"/>
              <a:gd name="connsiteY7" fmla="*/ 118237 h 1050604"/>
              <a:gd name="connsiteX0" fmla="*/ 206311 w 3016858"/>
              <a:gd name="connsiteY0" fmla="*/ 118237 h 2335250"/>
              <a:gd name="connsiteX1" fmla="*/ 1367975 w 3016858"/>
              <a:gd name="connsiteY1" fmla="*/ 144387 h 2335250"/>
              <a:gd name="connsiteX2" fmla="*/ 2752275 w 3016858"/>
              <a:gd name="connsiteY2" fmla="*/ 118987 h 2335250"/>
              <a:gd name="connsiteX3" fmla="*/ 2955475 w 3016858"/>
              <a:gd name="connsiteY3" fmla="*/ 779387 h 2335250"/>
              <a:gd name="connsiteX4" fmla="*/ 2409375 w 3016858"/>
              <a:gd name="connsiteY4" fmla="*/ 1020687 h 2335250"/>
              <a:gd name="connsiteX5" fmla="*/ 663511 w 3016858"/>
              <a:gd name="connsiteY5" fmla="*/ 2324951 h 2335250"/>
              <a:gd name="connsiteX6" fmla="*/ 739711 w 3016858"/>
              <a:gd name="connsiteY6" fmla="*/ 958891 h 2335250"/>
              <a:gd name="connsiteX7" fmla="*/ 130111 w 3016858"/>
              <a:gd name="connsiteY7" fmla="*/ 853808 h 2335250"/>
              <a:gd name="connsiteX8" fmla="*/ 206311 w 3016858"/>
              <a:gd name="connsiteY8" fmla="*/ 118237 h 2335250"/>
              <a:gd name="connsiteX0" fmla="*/ 206311 w 3016858"/>
              <a:gd name="connsiteY0" fmla="*/ 118237 h 2359979"/>
              <a:gd name="connsiteX1" fmla="*/ 1367975 w 3016858"/>
              <a:gd name="connsiteY1" fmla="*/ 144387 h 2359979"/>
              <a:gd name="connsiteX2" fmla="*/ 2752275 w 3016858"/>
              <a:gd name="connsiteY2" fmla="*/ 118987 h 2359979"/>
              <a:gd name="connsiteX3" fmla="*/ 2955475 w 3016858"/>
              <a:gd name="connsiteY3" fmla="*/ 779387 h 2359979"/>
              <a:gd name="connsiteX4" fmla="*/ 2409375 w 3016858"/>
              <a:gd name="connsiteY4" fmla="*/ 1020687 h 2359979"/>
              <a:gd name="connsiteX5" fmla="*/ 1349311 w 3016858"/>
              <a:gd name="connsiteY5" fmla="*/ 1169052 h 2359979"/>
              <a:gd name="connsiteX6" fmla="*/ 663511 w 3016858"/>
              <a:gd name="connsiteY6" fmla="*/ 2324951 h 2359979"/>
              <a:gd name="connsiteX7" fmla="*/ 739711 w 3016858"/>
              <a:gd name="connsiteY7" fmla="*/ 958891 h 2359979"/>
              <a:gd name="connsiteX8" fmla="*/ 130111 w 3016858"/>
              <a:gd name="connsiteY8" fmla="*/ 853808 h 2359979"/>
              <a:gd name="connsiteX9" fmla="*/ 206311 w 3016858"/>
              <a:gd name="connsiteY9" fmla="*/ 118237 h 2359979"/>
              <a:gd name="connsiteX0" fmla="*/ 206311 w 3016858"/>
              <a:gd name="connsiteY0" fmla="*/ 118237 h 2517600"/>
              <a:gd name="connsiteX1" fmla="*/ 1367975 w 3016858"/>
              <a:gd name="connsiteY1" fmla="*/ 144387 h 2517600"/>
              <a:gd name="connsiteX2" fmla="*/ 2752275 w 3016858"/>
              <a:gd name="connsiteY2" fmla="*/ 118987 h 2517600"/>
              <a:gd name="connsiteX3" fmla="*/ 2955475 w 3016858"/>
              <a:gd name="connsiteY3" fmla="*/ 779387 h 2517600"/>
              <a:gd name="connsiteX4" fmla="*/ 2409375 w 3016858"/>
              <a:gd name="connsiteY4" fmla="*/ 1020687 h 2517600"/>
              <a:gd name="connsiteX5" fmla="*/ 1349311 w 3016858"/>
              <a:gd name="connsiteY5" fmla="*/ 1169052 h 2517600"/>
              <a:gd name="connsiteX6" fmla="*/ 968311 w 3016858"/>
              <a:gd name="connsiteY6" fmla="*/ 2114787 h 2517600"/>
              <a:gd name="connsiteX7" fmla="*/ 663511 w 3016858"/>
              <a:gd name="connsiteY7" fmla="*/ 2324951 h 2517600"/>
              <a:gd name="connsiteX8" fmla="*/ 739711 w 3016858"/>
              <a:gd name="connsiteY8" fmla="*/ 958891 h 2517600"/>
              <a:gd name="connsiteX9" fmla="*/ 130111 w 3016858"/>
              <a:gd name="connsiteY9" fmla="*/ 853808 h 2517600"/>
              <a:gd name="connsiteX10" fmla="*/ 206311 w 3016858"/>
              <a:gd name="connsiteY10" fmla="*/ 118237 h 2517600"/>
              <a:gd name="connsiteX0" fmla="*/ 206311 w 3016858"/>
              <a:gd name="connsiteY0" fmla="*/ 118237 h 2517600"/>
              <a:gd name="connsiteX1" fmla="*/ 1367975 w 3016858"/>
              <a:gd name="connsiteY1" fmla="*/ 144387 h 2517600"/>
              <a:gd name="connsiteX2" fmla="*/ 2752275 w 3016858"/>
              <a:gd name="connsiteY2" fmla="*/ 118987 h 2517600"/>
              <a:gd name="connsiteX3" fmla="*/ 2955475 w 3016858"/>
              <a:gd name="connsiteY3" fmla="*/ 779387 h 2517600"/>
              <a:gd name="connsiteX4" fmla="*/ 2409375 w 3016858"/>
              <a:gd name="connsiteY4" fmla="*/ 1020687 h 2517600"/>
              <a:gd name="connsiteX5" fmla="*/ 1882711 w 3016858"/>
              <a:gd name="connsiteY5" fmla="*/ 2324950 h 2517600"/>
              <a:gd name="connsiteX6" fmla="*/ 1349311 w 3016858"/>
              <a:gd name="connsiteY6" fmla="*/ 1169052 h 2517600"/>
              <a:gd name="connsiteX7" fmla="*/ 968311 w 3016858"/>
              <a:gd name="connsiteY7" fmla="*/ 2114787 h 2517600"/>
              <a:gd name="connsiteX8" fmla="*/ 663511 w 3016858"/>
              <a:gd name="connsiteY8" fmla="*/ 2324951 h 2517600"/>
              <a:gd name="connsiteX9" fmla="*/ 739711 w 3016858"/>
              <a:gd name="connsiteY9" fmla="*/ 958891 h 2517600"/>
              <a:gd name="connsiteX10" fmla="*/ 130111 w 3016858"/>
              <a:gd name="connsiteY10" fmla="*/ 853808 h 2517600"/>
              <a:gd name="connsiteX11" fmla="*/ 206311 w 3016858"/>
              <a:gd name="connsiteY11" fmla="*/ 118237 h 2517600"/>
              <a:gd name="connsiteX0" fmla="*/ 206311 w 3016858"/>
              <a:gd name="connsiteY0" fmla="*/ 118237 h 2517600"/>
              <a:gd name="connsiteX1" fmla="*/ 1367975 w 3016858"/>
              <a:gd name="connsiteY1" fmla="*/ 144387 h 2517600"/>
              <a:gd name="connsiteX2" fmla="*/ 2752275 w 3016858"/>
              <a:gd name="connsiteY2" fmla="*/ 118987 h 2517600"/>
              <a:gd name="connsiteX3" fmla="*/ 2955475 w 3016858"/>
              <a:gd name="connsiteY3" fmla="*/ 779387 h 2517600"/>
              <a:gd name="connsiteX4" fmla="*/ 2409375 w 3016858"/>
              <a:gd name="connsiteY4" fmla="*/ 1020687 h 2517600"/>
              <a:gd name="connsiteX5" fmla="*/ 1806511 w 3016858"/>
              <a:gd name="connsiteY5" fmla="*/ 853808 h 2517600"/>
              <a:gd name="connsiteX6" fmla="*/ 1882711 w 3016858"/>
              <a:gd name="connsiteY6" fmla="*/ 2324950 h 2517600"/>
              <a:gd name="connsiteX7" fmla="*/ 1349311 w 3016858"/>
              <a:gd name="connsiteY7" fmla="*/ 1169052 h 2517600"/>
              <a:gd name="connsiteX8" fmla="*/ 968311 w 3016858"/>
              <a:gd name="connsiteY8" fmla="*/ 2114787 h 2517600"/>
              <a:gd name="connsiteX9" fmla="*/ 663511 w 3016858"/>
              <a:gd name="connsiteY9" fmla="*/ 2324951 h 2517600"/>
              <a:gd name="connsiteX10" fmla="*/ 739711 w 3016858"/>
              <a:gd name="connsiteY10" fmla="*/ 958891 h 2517600"/>
              <a:gd name="connsiteX11" fmla="*/ 130111 w 3016858"/>
              <a:gd name="connsiteY11" fmla="*/ 853808 h 2517600"/>
              <a:gd name="connsiteX12" fmla="*/ 206311 w 3016858"/>
              <a:gd name="connsiteY12" fmla="*/ 118237 h 2517600"/>
              <a:gd name="connsiteX0" fmla="*/ 206311 w 3016858"/>
              <a:gd name="connsiteY0" fmla="*/ 118237 h 2517600"/>
              <a:gd name="connsiteX1" fmla="*/ 1367975 w 3016858"/>
              <a:gd name="connsiteY1" fmla="*/ 144387 h 2517600"/>
              <a:gd name="connsiteX2" fmla="*/ 2752275 w 3016858"/>
              <a:gd name="connsiteY2" fmla="*/ 118987 h 2517600"/>
              <a:gd name="connsiteX3" fmla="*/ 2955475 w 3016858"/>
              <a:gd name="connsiteY3" fmla="*/ 779387 h 2517600"/>
              <a:gd name="connsiteX4" fmla="*/ 2409375 w 3016858"/>
              <a:gd name="connsiteY4" fmla="*/ 1020687 h 2517600"/>
              <a:gd name="connsiteX5" fmla="*/ 1806511 w 3016858"/>
              <a:gd name="connsiteY5" fmla="*/ 853808 h 2517600"/>
              <a:gd name="connsiteX6" fmla="*/ 2111311 w 3016858"/>
              <a:gd name="connsiteY6" fmla="*/ 2009705 h 2517600"/>
              <a:gd name="connsiteX7" fmla="*/ 1882711 w 3016858"/>
              <a:gd name="connsiteY7" fmla="*/ 2324950 h 2517600"/>
              <a:gd name="connsiteX8" fmla="*/ 1349311 w 3016858"/>
              <a:gd name="connsiteY8" fmla="*/ 1169052 h 2517600"/>
              <a:gd name="connsiteX9" fmla="*/ 968311 w 3016858"/>
              <a:gd name="connsiteY9" fmla="*/ 2114787 h 2517600"/>
              <a:gd name="connsiteX10" fmla="*/ 663511 w 3016858"/>
              <a:gd name="connsiteY10" fmla="*/ 2324951 h 2517600"/>
              <a:gd name="connsiteX11" fmla="*/ 739711 w 3016858"/>
              <a:gd name="connsiteY11" fmla="*/ 958891 h 2517600"/>
              <a:gd name="connsiteX12" fmla="*/ 130111 w 3016858"/>
              <a:gd name="connsiteY12" fmla="*/ 853808 h 2517600"/>
              <a:gd name="connsiteX13" fmla="*/ 206311 w 3016858"/>
              <a:gd name="connsiteY13" fmla="*/ 118237 h 2517600"/>
              <a:gd name="connsiteX0" fmla="*/ 206311 w 3016858"/>
              <a:gd name="connsiteY0" fmla="*/ 118237 h 2465059"/>
              <a:gd name="connsiteX1" fmla="*/ 1367975 w 3016858"/>
              <a:gd name="connsiteY1" fmla="*/ 144387 h 2465059"/>
              <a:gd name="connsiteX2" fmla="*/ 2752275 w 3016858"/>
              <a:gd name="connsiteY2" fmla="*/ 118987 h 2465059"/>
              <a:gd name="connsiteX3" fmla="*/ 2955475 w 3016858"/>
              <a:gd name="connsiteY3" fmla="*/ 779387 h 2465059"/>
              <a:gd name="connsiteX4" fmla="*/ 2409375 w 3016858"/>
              <a:gd name="connsiteY4" fmla="*/ 1020687 h 2465059"/>
              <a:gd name="connsiteX5" fmla="*/ 1806511 w 3016858"/>
              <a:gd name="connsiteY5" fmla="*/ 853808 h 2465059"/>
              <a:gd name="connsiteX6" fmla="*/ 2111311 w 3016858"/>
              <a:gd name="connsiteY6" fmla="*/ 2009705 h 2465059"/>
              <a:gd name="connsiteX7" fmla="*/ 1882711 w 3016858"/>
              <a:gd name="connsiteY7" fmla="*/ 2324950 h 2465059"/>
              <a:gd name="connsiteX8" fmla="*/ 1349311 w 3016858"/>
              <a:gd name="connsiteY8" fmla="*/ 1169052 h 2465059"/>
              <a:gd name="connsiteX9" fmla="*/ 968311 w 3016858"/>
              <a:gd name="connsiteY9" fmla="*/ 2114787 h 2465059"/>
              <a:gd name="connsiteX10" fmla="*/ 587311 w 3016858"/>
              <a:gd name="connsiteY10" fmla="*/ 2009705 h 2465059"/>
              <a:gd name="connsiteX11" fmla="*/ 739711 w 3016858"/>
              <a:gd name="connsiteY11" fmla="*/ 958891 h 2465059"/>
              <a:gd name="connsiteX12" fmla="*/ 130111 w 3016858"/>
              <a:gd name="connsiteY12" fmla="*/ 853808 h 2465059"/>
              <a:gd name="connsiteX13" fmla="*/ 206311 w 3016858"/>
              <a:gd name="connsiteY13" fmla="*/ 118237 h 2465059"/>
              <a:gd name="connsiteX0" fmla="*/ 206311 w 3016858"/>
              <a:gd name="connsiteY0" fmla="*/ 118237 h 2465059"/>
              <a:gd name="connsiteX1" fmla="*/ 1367975 w 3016858"/>
              <a:gd name="connsiteY1" fmla="*/ 144387 h 2465059"/>
              <a:gd name="connsiteX2" fmla="*/ 2752275 w 3016858"/>
              <a:gd name="connsiteY2" fmla="*/ 118987 h 2465059"/>
              <a:gd name="connsiteX3" fmla="*/ 2955475 w 3016858"/>
              <a:gd name="connsiteY3" fmla="*/ 779387 h 2465059"/>
              <a:gd name="connsiteX4" fmla="*/ 2409375 w 3016858"/>
              <a:gd name="connsiteY4" fmla="*/ 1020687 h 2465059"/>
              <a:gd name="connsiteX5" fmla="*/ 1806511 w 3016858"/>
              <a:gd name="connsiteY5" fmla="*/ 853808 h 2465059"/>
              <a:gd name="connsiteX6" fmla="*/ 2111311 w 3016858"/>
              <a:gd name="connsiteY6" fmla="*/ 2009705 h 2465059"/>
              <a:gd name="connsiteX7" fmla="*/ 1882711 w 3016858"/>
              <a:gd name="connsiteY7" fmla="*/ 2324950 h 2465059"/>
              <a:gd name="connsiteX8" fmla="*/ 1349311 w 3016858"/>
              <a:gd name="connsiteY8" fmla="*/ 1169052 h 2465059"/>
              <a:gd name="connsiteX9" fmla="*/ 968311 w 3016858"/>
              <a:gd name="connsiteY9" fmla="*/ 2219869 h 2465059"/>
              <a:gd name="connsiteX10" fmla="*/ 587311 w 3016858"/>
              <a:gd name="connsiteY10" fmla="*/ 2009705 h 2465059"/>
              <a:gd name="connsiteX11" fmla="*/ 739711 w 3016858"/>
              <a:gd name="connsiteY11" fmla="*/ 958891 h 2465059"/>
              <a:gd name="connsiteX12" fmla="*/ 130111 w 3016858"/>
              <a:gd name="connsiteY12" fmla="*/ 853808 h 2465059"/>
              <a:gd name="connsiteX13" fmla="*/ 206311 w 3016858"/>
              <a:gd name="connsiteY13" fmla="*/ 118237 h 2465059"/>
              <a:gd name="connsiteX0" fmla="*/ 206311 w 3016858"/>
              <a:gd name="connsiteY0" fmla="*/ 118237 h 2465059"/>
              <a:gd name="connsiteX1" fmla="*/ 1367975 w 3016858"/>
              <a:gd name="connsiteY1" fmla="*/ 144387 h 2465059"/>
              <a:gd name="connsiteX2" fmla="*/ 2752275 w 3016858"/>
              <a:gd name="connsiteY2" fmla="*/ 118987 h 2465059"/>
              <a:gd name="connsiteX3" fmla="*/ 2955475 w 3016858"/>
              <a:gd name="connsiteY3" fmla="*/ 779387 h 2465059"/>
              <a:gd name="connsiteX4" fmla="*/ 2409375 w 3016858"/>
              <a:gd name="connsiteY4" fmla="*/ 1020687 h 2465059"/>
              <a:gd name="connsiteX5" fmla="*/ 1806511 w 3016858"/>
              <a:gd name="connsiteY5" fmla="*/ 853808 h 2465059"/>
              <a:gd name="connsiteX6" fmla="*/ 2111311 w 3016858"/>
              <a:gd name="connsiteY6" fmla="*/ 2009705 h 2465059"/>
              <a:gd name="connsiteX7" fmla="*/ 1806511 w 3016858"/>
              <a:gd name="connsiteY7" fmla="*/ 2324950 h 2465059"/>
              <a:gd name="connsiteX8" fmla="*/ 1349311 w 3016858"/>
              <a:gd name="connsiteY8" fmla="*/ 1169052 h 2465059"/>
              <a:gd name="connsiteX9" fmla="*/ 968311 w 3016858"/>
              <a:gd name="connsiteY9" fmla="*/ 2219869 h 2465059"/>
              <a:gd name="connsiteX10" fmla="*/ 587311 w 3016858"/>
              <a:gd name="connsiteY10" fmla="*/ 2009705 h 2465059"/>
              <a:gd name="connsiteX11" fmla="*/ 739711 w 3016858"/>
              <a:gd name="connsiteY11" fmla="*/ 958891 h 2465059"/>
              <a:gd name="connsiteX12" fmla="*/ 130111 w 3016858"/>
              <a:gd name="connsiteY12" fmla="*/ 853808 h 2465059"/>
              <a:gd name="connsiteX13" fmla="*/ 206311 w 3016858"/>
              <a:gd name="connsiteY13" fmla="*/ 118237 h 2465059"/>
              <a:gd name="connsiteX0" fmla="*/ 206311 w 3016858"/>
              <a:gd name="connsiteY0" fmla="*/ 118237 h 2465059"/>
              <a:gd name="connsiteX1" fmla="*/ 1367975 w 3016858"/>
              <a:gd name="connsiteY1" fmla="*/ 144387 h 2465059"/>
              <a:gd name="connsiteX2" fmla="*/ 2752275 w 3016858"/>
              <a:gd name="connsiteY2" fmla="*/ 118987 h 2465059"/>
              <a:gd name="connsiteX3" fmla="*/ 2955475 w 3016858"/>
              <a:gd name="connsiteY3" fmla="*/ 779387 h 2465059"/>
              <a:gd name="connsiteX4" fmla="*/ 2409375 w 3016858"/>
              <a:gd name="connsiteY4" fmla="*/ 1020687 h 2465059"/>
              <a:gd name="connsiteX5" fmla="*/ 1806511 w 3016858"/>
              <a:gd name="connsiteY5" fmla="*/ 853808 h 2465059"/>
              <a:gd name="connsiteX6" fmla="*/ 2111311 w 3016858"/>
              <a:gd name="connsiteY6" fmla="*/ 2009705 h 2465059"/>
              <a:gd name="connsiteX7" fmla="*/ 1806511 w 3016858"/>
              <a:gd name="connsiteY7" fmla="*/ 2324950 h 2465059"/>
              <a:gd name="connsiteX8" fmla="*/ 1349311 w 3016858"/>
              <a:gd name="connsiteY8" fmla="*/ 1169052 h 2465059"/>
              <a:gd name="connsiteX9" fmla="*/ 968311 w 3016858"/>
              <a:gd name="connsiteY9" fmla="*/ 2219869 h 2465059"/>
              <a:gd name="connsiteX10" fmla="*/ 587311 w 3016858"/>
              <a:gd name="connsiteY10" fmla="*/ 2009705 h 2465059"/>
              <a:gd name="connsiteX11" fmla="*/ 739711 w 3016858"/>
              <a:gd name="connsiteY11" fmla="*/ 958891 h 2465059"/>
              <a:gd name="connsiteX12" fmla="*/ 130111 w 3016858"/>
              <a:gd name="connsiteY12" fmla="*/ 853808 h 2465059"/>
              <a:gd name="connsiteX13" fmla="*/ 206311 w 3016858"/>
              <a:gd name="connsiteY13" fmla="*/ 118237 h 2465059"/>
              <a:gd name="connsiteX0" fmla="*/ 241300 w 3051847"/>
              <a:gd name="connsiteY0" fmla="*/ 118237 h 2465059"/>
              <a:gd name="connsiteX1" fmla="*/ 1402964 w 3051847"/>
              <a:gd name="connsiteY1" fmla="*/ 144387 h 2465059"/>
              <a:gd name="connsiteX2" fmla="*/ 2787264 w 3051847"/>
              <a:gd name="connsiteY2" fmla="*/ 118987 h 2465059"/>
              <a:gd name="connsiteX3" fmla="*/ 2990464 w 3051847"/>
              <a:gd name="connsiteY3" fmla="*/ 779387 h 2465059"/>
              <a:gd name="connsiteX4" fmla="*/ 2444364 w 3051847"/>
              <a:gd name="connsiteY4" fmla="*/ 1020687 h 2465059"/>
              <a:gd name="connsiteX5" fmla="*/ 1841500 w 3051847"/>
              <a:gd name="connsiteY5" fmla="*/ 853808 h 2465059"/>
              <a:gd name="connsiteX6" fmla="*/ 2146300 w 3051847"/>
              <a:gd name="connsiteY6" fmla="*/ 2009705 h 2465059"/>
              <a:gd name="connsiteX7" fmla="*/ 1841500 w 3051847"/>
              <a:gd name="connsiteY7" fmla="*/ 2324950 h 2465059"/>
              <a:gd name="connsiteX8" fmla="*/ 1384300 w 3051847"/>
              <a:gd name="connsiteY8" fmla="*/ 1169052 h 2465059"/>
              <a:gd name="connsiteX9" fmla="*/ 1003300 w 3051847"/>
              <a:gd name="connsiteY9" fmla="*/ 2219869 h 2465059"/>
              <a:gd name="connsiteX10" fmla="*/ 622300 w 3051847"/>
              <a:gd name="connsiteY10" fmla="*/ 2009705 h 2465059"/>
              <a:gd name="connsiteX11" fmla="*/ 774700 w 3051847"/>
              <a:gd name="connsiteY11" fmla="*/ 958891 h 2465059"/>
              <a:gd name="connsiteX12" fmla="*/ 88900 w 3051847"/>
              <a:gd name="connsiteY12" fmla="*/ 853807 h 2465059"/>
              <a:gd name="connsiteX13" fmla="*/ 241300 w 3051847"/>
              <a:gd name="connsiteY13" fmla="*/ 118237 h 2465059"/>
              <a:gd name="connsiteX0" fmla="*/ 219011 w 3105757"/>
              <a:gd name="connsiteY0" fmla="*/ 315244 h 2451904"/>
              <a:gd name="connsiteX1" fmla="*/ 1456874 w 3105757"/>
              <a:gd name="connsiteY1" fmla="*/ 131232 h 2451904"/>
              <a:gd name="connsiteX2" fmla="*/ 2841174 w 3105757"/>
              <a:gd name="connsiteY2" fmla="*/ 105832 h 2451904"/>
              <a:gd name="connsiteX3" fmla="*/ 3044374 w 3105757"/>
              <a:gd name="connsiteY3" fmla="*/ 766232 h 2451904"/>
              <a:gd name="connsiteX4" fmla="*/ 2498274 w 3105757"/>
              <a:gd name="connsiteY4" fmla="*/ 1007532 h 2451904"/>
              <a:gd name="connsiteX5" fmla="*/ 1895410 w 3105757"/>
              <a:gd name="connsiteY5" fmla="*/ 840653 h 2451904"/>
              <a:gd name="connsiteX6" fmla="*/ 2200210 w 3105757"/>
              <a:gd name="connsiteY6" fmla="*/ 1996550 h 2451904"/>
              <a:gd name="connsiteX7" fmla="*/ 1895410 w 3105757"/>
              <a:gd name="connsiteY7" fmla="*/ 2311795 h 2451904"/>
              <a:gd name="connsiteX8" fmla="*/ 1438210 w 3105757"/>
              <a:gd name="connsiteY8" fmla="*/ 1155897 h 2451904"/>
              <a:gd name="connsiteX9" fmla="*/ 1057210 w 3105757"/>
              <a:gd name="connsiteY9" fmla="*/ 2206714 h 2451904"/>
              <a:gd name="connsiteX10" fmla="*/ 676210 w 3105757"/>
              <a:gd name="connsiteY10" fmla="*/ 1996550 h 2451904"/>
              <a:gd name="connsiteX11" fmla="*/ 828610 w 3105757"/>
              <a:gd name="connsiteY11" fmla="*/ 945736 h 2451904"/>
              <a:gd name="connsiteX12" fmla="*/ 142810 w 3105757"/>
              <a:gd name="connsiteY12" fmla="*/ 840652 h 2451904"/>
              <a:gd name="connsiteX13" fmla="*/ 219011 w 3105757"/>
              <a:gd name="connsiteY13" fmla="*/ 315244 h 2451904"/>
              <a:gd name="connsiteX0" fmla="*/ 219011 w 3105757"/>
              <a:gd name="connsiteY0" fmla="*/ 210163 h 2451905"/>
              <a:gd name="connsiteX1" fmla="*/ 1456874 w 3105757"/>
              <a:gd name="connsiteY1" fmla="*/ 131233 h 2451905"/>
              <a:gd name="connsiteX2" fmla="*/ 2841174 w 3105757"/>
              <a:gd name="connsiteY2" fmla="*/ 105833 h 2451905"/>
              <a:gd name="connsiteX3" fmla="*/ 3044374 w 3105757"/>
              <a:gd name="connsiteY3" fmla="*/ 766233 h 2451905"/>
              <a:gd name="connsiteX4" fmla="*/ 2498274 w 3105757"/>
              <a:gd name="connsiteY4" fmla="*/ 1007533 h 2451905"/>
              <a:gd name="connsiteX5" fmla="*/ 1895410 w 3105757"/>
              <a:gd name="connsiteY5" fmla="*/ 840654 h 2451905"/>
              <a:gd name="connsiteX6" fmla="*/ 2200210 w 3105757"/>
              <a:gd name="connsiteY6" fmla="*/ 1996551 h 2451905"/>
              <a:gd name="connsiteX7" fmla="*/ 1895410 w 3105757"/>
              <a:gd name="connsiteY7" fmla="*/ 2311796 h 2451905"/>
              <a:gd name="connsiteX8" fmla="*/ 1438210 w 3105757"/>
              <a:gd name="connsiteY8" fmla="*/ 1155898 h 2451905"/>
              <a:gd name="connsiteX9" fmla="*/ 1057210 w 3105757"/>
              <a:gd name="connsiteY9" fmla="*/ 2206715 h 2451905"/>
              <a:gd name="connsiteX10" fmla="*/ 676210 w 3105757"/>
              <a:gd name="connsiteY10" fmla="*/ 1996551 h 2451905"/>
              <a:gd name="connsiteX11" fmla="*/ 828610 w 3105757"/>
              <a:gd name="connsiteY11" fmla="*/ 945737 h 2451905"/>
              <a:gd name="connsiteX12" fmla="*/ 142810 w 3105757"/>
              <a:gd name="connsiteY12" fmla="*/ 840653 h 2451905"/>
              <a:gd name="connsiteX13" fmla="*/ 219011 w 3105757"/>
              <a:gd name="connsiteY13" fmla="*/ 210163 h 2451905"/>
              <a:gd name="connsiteX0" fmla="*/ 219011 w 3096297"/>
              <a:gd name="connsiteY0" fmla="*/ 118237 h 2359979"/>
              <a:gd name="connsiteX1" fmla="*/ 1456874 w 3096297"/>
              <a:gd name="connsiteY1" fmla="*/ 39307 h 2359979"/>
              <a:gd name="connsiteX2" fmla="*/ 2809811 w 3096297"/>
              <a:gd name="connsiteY2" fmla="*/ 118239 h 2359979"/>
              <a:gd name="connsiteX3" fmla="*/ 3044374 w 3096297"/>
              <a:gd name="connsiteY3" fmla="*/ 674307 h 2359979"/>
              <a:gd name="connsiteX4" fmla="*/ 2498274 w 3096297"/>
              <a:gd name="connsiteY4" fmla="*/ 915607 h 2359979"/>
              <a:gd name="connsiteX5" fmla="*/ 1895410 w 3096297"/>
              <a:gd name="connsiteY5" fmla="*/ 748728 h 2359979"/>
              <a:gd name="connsiteX6" fmla="*/ 2200210 w 3096297"/>
              <a:gd name="connsiteY6" fmla="*/ 1904625 h 2359979"/>
              <a:gd name="connsiteX7" fmla="*/ 1895410 w 3096297"/>
              <a:gd name="connsiteY7" fmla="*/ 2219870 h 2359979"/>
              <a:gd name="connsiteX8" fmla="*/ 1438210 w 3096297"/>
              <a:gd name="connsiteY8" fmla="*/ 1063972 h 2359979"/>
              <a:gd name="connsiteX9" fmla="*/ 1057210 w 3096297"/>
              <a:gd name="connsiteY9" fmla="*/ 2114789 h 2359979"/>
              <a:gd name="connsiteX10" fmla="*/ 676210 w 3096297"/>
              <a:gd name="connsiteY10" fmla="*/ 1904625 h 2359979"/>
              <a:gd name="connsiteX11" fmla="*/ 828610 w 3096297"/>
              <a:gd name="connsiteY11" fmla="*/ 853811 h 2359979"/>
              <a:gd name="connsiteX12" fmla="*/ 142810 w 3096297"/>
              <a:gd name="connsiteY12" fmla="*/ 748727 h 2359979"/>
              <a:gd name="connsiteX13" fmla="*/ 219011 w 3096297"/>
              <a:gd name="connsiteY13" fmla="*/ 118237 h 2359979"/>
              <a:gd name="connsiteX0" fmla="*/ 219011 w 3048001"/>
              <a:gd name="connsiteY0" fmla="*/ 118237 h 2359979"/>
              <a:gd name="connsiteX1" fmla="*/ 1456874 w 3048001"/>
              <a:gd name="connsiteY1" fmla="*/ 39307 h 2359979"/>
              <a:gd name="connsiteX2" fmla="*/ 2809811 w 3048001"/>
              <a:gd name="connsiteY2" fmla="*/ 118239 h 2359979"/>
              <a:gd name="connsiteX3" fmla="*/ 2886011 w 3048001"/>
              <a:gd name="connsiteY3" fmla="*/ 643647 h 2359979"/>
              <a:gd name="connsiteX4" fmla="*/ 2498274 w 3048001"/>
              <a:gd name="connsiteY4" fmla="*/ 915607 h 2359979"/>
              <a:gd name="connsiteX5" fmla="*/ 1895410 w 3048001"/>
              <a:gd name="connsiteY5" fmla="*/ 748728 h 2359979"/>
              <a:gd name="connsiteX6" fmla="*/ 2200210 w 3048001"/>
              <a:gd name="connsiteY6" fmla="*/ 1904625 h 2359979"/>
              <a:gd name="connsiteX7" fmla="*/ 1895410 w 3048001"/>
              <a:gd name="connsiteY7" fmla="*/ 2219870 h 2359979"/>
              <a:gd name="connsiteX8" fmla="*/ 1438210 w 3048001"/>
              <a:gd name="connsiteY8" fmla="*/ 1063972 h 2359979"/>
              <a:gd name="connsiteX9" fmla="*/ 1057210 w 3048001"/>
              <a:gd name="connsiteY9" fmla="*/ 2114789 h 2359979"/>
              <a:gd name="connsiteX10" fmla="*/ 676210 w 3048001"/>
              <a:gd name="connsiteY10" fmla="*/ 1904625 h 2359979"/>
              <a:gd name="connsiteX11" fmla="*/ 828610 w 3048001"/>
              <a:gd name="connsiteY11" fmla="*/ 853811 h 2359979"/>
              <a:gd name="connsiteX12" fmla="*/ 142810 w 3048001"/>
              <a:gd name="connsiteY12" fmla="*/ 748727 h 2359979"/>
              <a:gd name="connsiteX13" fmla="*/ 219011 w 3048001"/>
              <a:gd name="connsiteY13" fmla="*/ 118237 h 2359979"/>
              <a:gd name="connsiteX0" fmla="*/ 219011 w 3048001"/>
              <a:gd name="connsiteY0" fmla="*/ 118237 h 2359979"/>
              <a:gd name="connsiteX1" fmla="*/ 1456874 w 3048001"/>
              <a:gd name="connsiteY1" fmla="*/ 39307 h 2359979"/>
              <a:gd name="connsiteX2" fmla="*/ 2809811 w 3048001"/>
              <a:gd name="connsiteY2" fmla="*/ 118239 h 2359979"/>
              <a:gd name="connsiteX3" fmla="*/ 2886011 w 3048001"/>
              <a:gd name="connsiteY3" fmla="*/ 643647 h 2359979"/>
              <a:gd name="connsiteX4" fmla="*/ 2428811 w 3048001"/>
              <a:gd name="connsiteY4" fmla="*/ 748728 h 2359979"/>
              <a:gd name="connsiteX5" fmla="*/ 1895410 w 3048001"/>
              <a:gd name="connsiteY5" fmla="*/ 748728 h 2359979"/>
              <a:gd name="connsiteX6" fmla="*/ 2200210 w 3048001"/>
              <a:gd name="connsiteY6" fmla="*/ 1904625 h 2359979"/>
              <a:gd name="connsiteX7" fmla="*/ 1895410 w 3048001"/>
              <a:gd name="connsiteY7" fmla="*/ 2219870 h 2359979"/>
              <a:gd name="connsiteX8" fmla="*/ 1438210 w 3048001"/>
              <a:gd name="connsiteY8" fmla="*/ 1063972 h 2359979"/>
              <a:gd name="connsiteX9" fmla="*/ 1057210 w 3048001"/>
              <a:gd name="connsiteY9" fmla="*/ 2114789 h 2359979"/>
              <a:gd name="connsiteX10" fmla="*/ 676210 w 3048001"/>
              <a:gd name="connsiteY10" fmla="*/ 1904625 h 2359979"/>
              <a:gd name="connsiteX11" fmla="*/ 828610 w 3048001"/>
              <a:gd name="connsiteY11" fmla="*/ 853811 h 2359979"/>
              <a:gd name="connsiteX12" fmla="*/ 142810 w 3048001"/>
              <a:gd name="connsiteY12" fmla="*/ 748727 h 2359979"/>
              <a:gd name="connsiteX13" fmla="*/ 219011 w 3048001"/>
              <a:gd name="connsiteY13" fmla="*/ 118237 h 2359979"/>
              <a:gd name="connsiteX0" fmla="*/ 219011 w 2971801"/>
              <a:gd name="connsiteY0" fmla="*/ 118237 h 2359979"/>
              <a:gd name="connsiteX1" fmla="*/ 1456874 w 2971801"/>
              <a:gd name="connsiteY1" fmla="*/ 39307 h 2359979"/>
              <a:gd name="connsiteX2" fmla="*/ 2733611 w 2971801"/>
              <a:gd name="connsiteY2" fmla="*/ 118239 h 2359979"/>
              <a:gd name="connsiteX3" fmla="*/ 2886011 w 2971801"/>
              <a:gd name="connsiteY3" fmla="*/ 643647 h 2359979"/>
              <a:gd name="connsiteX4" fmla="*/ 2428811 w 2971801"/>
              <a:gd name="connsiteY4" fmla="*/ 748728 h 2359979"/>
              <a:gd name="connsiteX5" fmla="*/ 1895410 w 2971801"/>
              <a:gd name="connsiteY5" fmla="*/ 748728 h 2359979"/>
              <a:gd name="connsiteX6" fmla="*/ 2200210 w 2971801"/>
              <a:gd name="connsiteY6" fmla="*/ 1904625 h 2359979"/>
              <a:gd name="connsiteX7" fmla="*/ 1895410 w 2971801"/>
              <a:gd name="connsiteY7" fmla="*/ 2219870 h 2359979"/>
              <a:gd name="connsiteX8" fmla="*/ 1438210 w 2971801"/>
              <a:gd name="connsiteY8" fmla="*/ 1063972 h 2359979"/>
              <a:gd name="connsiteX9" fmla="*/ 1057210 w 2971801"/>
              <a:gd name="connsiteY9" fmla="*/ 2114789 h 2359979"/>
              <a:gd name="connsiteX10" fmla="*/ 676210 w 2971801"/>
              <a:gd name="connsiteY10" fmla="*/ 1904625 h 2359979"/>
              <a:gd name="connsiteX11" fmla="*/ 828610 w 2971801"/>
              <a:gd name="connsiteY11" fmla="*/ 853811 h 2359979"/>
              <a:gd name="connsiteX12" fmla="*/ 142810 w 2971801"/>
              <a:gd name="connsiteY12" fmla="*/ 748727 h 2359979"/>
              <a:gd name="connsiteX13" fmla="*/ 219011 w 2971801"/>
              <a:gd name="connsiteY13" fmla="*/ 118237 h 2359979"/>
              <a:gd name="connsiteX0" fmla="*/ 219011 w 2895601"/>
              <a:gd name="connsiteY0" fmla="*/ 118237 h 2359979"/>
              <a:gd name="connsiteX1" fmla="*/ 1456874 w 2895601"/>
              <a:gd name="connsiteY1" fmla="*/ 39307 h 2359979"/>
              <a:gd name="connsiteX2" fmla="*/ 2733611 w 2895601"/>
              <a:gd name="connsiteY2" fmla="*/ 118239 h 2359979"/>
              <a:gd name="connsiteX3" fmla="*/ 2428811 w 2895601"/>
              <a:gd name="connsiteY3" fmla="*/ 748728 h 2359979"/>
              <a:gd name="connsiteX4" fmla="*/ 1895410 w 2895601"/>
              <a:gd name="connsiteY4" fmla="*/ 748728 h 2359979"/>
              <a:gd name="connsiteX5" fmla="*/ 2200210 w 2895601"/>
              <a:gd name="connsiteY5" fmla="*/ 1904625 h 2359979"/>
              <a:gd name="connsiteX6" fmla="*/ 1895410 w 2895601"/>
              <a:gd name="connsiteY6" fmla="*/ 2219870 h 2359979"/>
              <a:gd name="connsiteX7" fmla="*/ 1438210 w 2895601"/>
              <a:gd name="connsiteY7" fmla="*/ 1063972 h 2359979"/>
              <a:gd name="connsiteX8" fmla="*/ 1057210 w 2895601"/>
              <a:gd name="connsiteY8" fmla="*/ 2114789 h 2359979"/>
              <a:gd name="connsiteX9" fmla="*/ 676210 w 2895601"/>
              <a:gd name="connsiteY9" fmla="*/ 1904625 h 2359979"/>
              <a:gd name="connsiteX10" fmla="*/ 828610 w 2895601"/>
              <a:gd name="connsiteY10" fmla="*/ 853811 h 2359979"/>
              <a:gd name="connsiteX11" fmla="*/ 142810 w 2895601"/>
              <a:gd name="connsiteY11" fmla="*/ 748727 h 2359979"/>
              <a:gd name="connsiteX12" fmla="*/ 219011 w 2895601"/>
              <a:gd name="connsiteY12" fmla="*/ 118237 h 2359979"/>
              <a:gd name="connsiteX0" fmla="*/ 219011 w 2921000"/>
              <a:gd name="connsiteY0" fmla="*/ 118237 h 2359979"/>
              <a:gd name="connsiteX1" fmla="*/ 1456874 w 2921000"/>
              <a:gd name="connsiteY1" fmla="*/ 39307 h 2359979"/>
              <a:gd name="connsiteX2" fmla="*/ 2733611 w 2921000"/>
              <a:gd name="connsiteY2" fmla="*/ 118239 h 2359979"/>
              <a:gd name="connsiteX3" fmla="*/ 2581211 w 2921000"/>
              <a:gd name="connsiteY3" fmla="*/ 748728 h 2359979"/>
              <a:gd name="connsiteX4" fmla="*/ 1895410 w 2921000"/>
              <a:gd name="connsiteY4" fmla="*/ 748728 h 2359979"/>
              <a:gd name="connsiteX5" fmla="*/ 2200210 w 2921000"/>
              <a:gd name="connsiteY5" fmla="*/ 1904625 h 2359979"/>
              <a:gd name="connsiteX6" fmla="*/ 1895410 w 2921000"/>
              <a:gd name="connsiteY6" fmla="*/ 2219870 h 2359979"/>
              <a:gd name="connsiteX7" fmla="*/ 1438210 w 2921000"/>
              <a:gd name="connsiteY7" fmla="*/ 1063972 h 2359979"/>
              <a:gd name="connsiteX8" fmla="*/ 1057210 w 2921000"/>
              <a:gd name="connsiteY8" fmla="*/ 2114789 h 2359979"/>
              <a:gd name="connsiteX9" fmla="*/ 676210 w 2921000"/>
              <a:gd name="connsiteY9" fmla="*/ 1904625 h 2359979"/>
              <a:gd name="connsiteX10" fmla="*/ 828610 w 2921000"/>
              <a:gd name="connsiteY10" fmla="*/ 853811 h 2359979"/>
              <a:gd name="connsiteX11" fmla="*/ 142810 w 2921000"/>
              <a:gd name="connsiteY11" fmla="*/ 748727 h 2359979"/>
              <a:gd name="connsiteX12" fmla="*/ 219011 w 2921000"/>
              <a:gd name="connsiteY12" fmla="*/ 118237 h 2359979"/>
              <a:gd name="connsiteX0" fmla="*/ 219011 w 3054286"/>
              <a:gd name="connsiteY0" fmla="*/ 118237 h 2359979"/>
              <a:gd name="connsiteX1" fmla="*/ 1456874 w 3054286"/>
              <a:gd name="connsiteY1" fmla="*/ 39307 h 2359979"/>
              <a:gd name="connsiteX2" fmla="*/ 2733611 w 3054286"/>
              <a:gd name="connsiteY2" fmla="*/ 118239 h 2359979"/>
              <a:gd name="connsiteX3" fmla="*/ 2581211 w 3054286"/>
              <a:gd name="connsiteY3" fmla="*/ 748728 h 2359979"/>
              <a:gd name="connsiteX4" fmla="*/ 1895410 w 3054286"/>
              <a:gd name="connsiteY4" fmla="*/ 748728 h 2359979"/>
              <a:gd name="connsiteX5" fmla="*/ 2200210 w 3054286"/>
              <a:gd name="connsiteY5" fmla="*/ 1904625 h 2359979"/>
              <a:gd name="connsiteX6" fmla="*/ 1895410 w 3054286"/>
              <a:gd name="connsiteY6" fmla="*/ 2219870 h 2359979"/>
              <a:gd name="connsiteX7" fmla="*/ 1438210 w 3054286"/>
              <a:gd name="connsiteY7" fmla="*/ 1063972 h 2359979"/>
              <a:gd name="connsiteX8" fmla="*/ 1057210 w 3054286"/>
              <a:gd name="connsiteY8" fmla="*/ 2114789 h 2359979"/>
              <a:gd name="connsiteX9" fmla="*/ 676210 w 3054286"/>
              <a:gd name="connsiteY9" fmla="*/ 1904625 h 2359979"/>
              <a:gd name="connsiteX10" fmla="*/ 828610 w 3054286"/>
              <a:gd name="connsiteY10" fmla="*/ 853811 h 2359979"/>
              <a:gd name="connsiteX11" fmla="*/ 142810 w 3054286"/>
              <a:gd name="connsiteY11" fmla="*/ 748727 h 2359979"/>
              <a:gd name="connsiteX12" fmla="*/ 219011 w 3054286"/>
              <a:gd name="connsiteY12" fmla="*/ 118237 h 2359979"/>
              <a:gd name="connsiteX0" fmla="*/ 219011 w 3054285"/>
              <a:gd name="connsiteY0" fmla="*/ 118237 h 2359979"/>
              <a:gd name="connsiteX1" fmla="*/ 1456874 w 3054285"/>
              <a:gd name="connsiteY1" fmla="*/ 39307 h 2359979"/>
              <a:gd name="connsiteX2" fmla="*/ 2733611 w 3054285"/>
              <a:gd name="connsiteY2" fmla="*/ 118239 h 2359979"/>
              <a:gd name="connsiteX3" fmla="*/ 2581210 w 3054285"/>
              <a:gd name="connsiteY3" fmla="*/ 748728 h 2359979"/>
              <a:gd name="connsiteX4" fmla="*/ 1895410 w 3054285"/>
              <a:gd name="connsiteY4" fmla="*/ 748728 h 2359979"/>
              <a:gd name="connsiteX5" fmla="*/ 2200210 w 3054285"/>
              <a:gd name="connsiteY5" fmla="*/ 1904625 h 2359979"/>
              <a:gd name="connsiteX6" fmla="*/ 1895410 w 3054285"/>
              <a:gd name="connsiteY6" fmla="*/ 2219870 h 2359979"/>
              <a:gd name="connsiteX7" fmla="*/ 1438210 w 3054285"/>
              <a:gd name="connsiteY7" fmla="*/ 1063972 h 2359979"/>
              <a:gd name="connsiteX8" fmla="*/ 1057210 w 3054285"/>
              <a:gd name="connsiteY8" fmla="*/ 2114789 h 2359979"/>
              <a:gd name="connsiteX9" fmla="*/ 676210 w 3054285"/>
              <a:gd name="connsiteY9" fmla="*/ 1904625 h 2359979"/>
              <a:gd name="connsiteX10" fmla="*/ 828610 w 3054285"/>
              <a:gd name="connsiteY10" fmla="*/ 853811 h 2359979"/>
              <a:gd name="connsiteX11" fmla="*/ 142810 w 3054285"/>
              <a:gd name="connsiteY11" fmla="*/ 748727 h 2359979"/>
              <a:gd name="connsiteX12" fmla="*/ 219011 w 3054285"/>
              <a:gd name="connsiteY12" fmla="*/ 118237 h 2359979"/>
              <a:gd name="connsiteX0" fmla="*/ 219011 w 3054285"/>
              <a:gd name="connsiteY0" fmla="*/ 118237 h 2359979"/>
              <a:gd name="connsiteX1" fmla="*/ 1456874 w 3054285"/>
              <a:gd name="connsiteY1" fmla="*/ 39307 h 2359979"/>
              <a:gd name="connsiteX2" fmla="*/ 2733611 w 3054285"/>
              <a:gd name="connsiteY2" fmla="*/ 118239 h 2359979"/>
              <a:gd name="connsiteX3" fmla="*/ 2581210 w 3054285"/>
              <a:gd name="connsiteY3" fmla="*/ 748728 h 2359979"/>
              <a:gd name="connsiteX4" fmla="*/ 1895410 w 3054285"/>
              <a:gd name="connsiteY4" fmla="*/ 748728 h 2359979"/>
              <a:gd name="connsiteX5" fmla="*/ 2200210 w 3054285"/>
              <a:gd name="connsiteY5" fmla="*/ 1904625 h 2359979"/>
              <a:gd name="connsiteX6" fmla="*/ 1895410 w 3054285"/>
              <a:gd name="connsiteY6" fmla="*/ 2219870 h 2359979"/>
              <a:gd name="connsiteX7" fmla="*/ 1438210 w 3054285"/>
              <a:gd name="connsiteY7" fmla="*/ 1063972 h 2359979"/>
              <a:gd name="connsiteX8" fmla="*/ 1057210 w 3054285"/>
              <a:gd name="connsiteY8" fmla="*/ 2114789 h 2359979"/>
              <a:gd name="connsiteX9" fmla="*/ 676210 w 3054285"/>
              <a:gd name="connsiteY9" fmla="*/ 1904625 h 2359979"/>
              <a:gd name="connsiteX10" fmla="*/ 828610 w 3054285"/>
              <a:gd name="connsiteY10" fmla="*/ 853811 h 2359979"/>
              <a:gd name="connsiteX11" fmla="*/ 142810 w 3054285"/>
              <a:gd name="connsiteY11" fmla="*/ 748727 h 2359979"/>
              <a:gd name="connsiteX12" fmla="*/ 219011 w 3054285"/>
              <a:gd name="connsiteY12" fmla="*/ 118237 h 2359979"/>
              <a:gd name="connsiteX0" fmla="*/ 219011 w 3130486"/>
              <a:gd name="connsiteY0" fmla="*/ 118237 h 2359979"/>
              <a:gd name="connsiteX1" fmla="*/ 1456874 w 3130486"/>
              <a:gd name="connsiteY1" fmla="*/ 39307 h 2359979"/>
              <a:gd name="connsiteX2" fmla="*/ 2733611 w 3130486"/>
              <a:gd name="connsiteY2" fmla="*/ 118239 h 2359979"/>
              <a:gd name="connsiteX3" fmla="*/ 2657411 w 3130486"/>
              <a:gd name="connsiteY3" fmla="*/ 748728 h 2359979"/>
              <a:gd name="connsiteX4" fmla="*/ 1895410 w 3130486"/>
              <a:gd name="connsiteY4" fmla="*/ 748728 h 2359979"/>
              <a:gd name="connsiteX5" fmla="*/ 2200210 w 3130486"/>
              <a:gd name="connsiteY5" fmla="*/ 1904625 h 2359979"/>
              <a:gd name="connsiteX6" fmla="*/ 1895410 w 3130486"/>
              <a:gd name="connsiteY6" fmla="*/ 2219870 h 2359979"/>
              <a:gd name="connsiteX7" fmla="*/ 1438210 w 3130486"/>
              <a:gd name="connsiteY7" fmla="*/ 1063972 h 2359979"/>
              <a:gd name="connsiteX8" fmla="*/ 1057210 w 3130486"/>
              <a:gd name="connsiteY8" fmla="*/ 2114789 h 2359979"/>
              <a:gd name="connsiteX9" fmla="*/ 676210 w 3130486"/>
              <a:gd name="connsiteY9" fmla="*/ 1904625 h 2359979"/>
              <a:gd name="connsiteX10" fmla="*/ 828610 w 3130486"/>
              <a:gd name="connsiteY10" fmla="*/ 853811 h 2359979"/>
              <a:gd name="connsiteX11" fmla="*/ 142810 w 3130486"/>
              <a:gd name="connsiteY11" fmla="*/ 748727 h 2359979"/>
              <a:gd name="connsiteX12" fmla="*/ 219011 w 3130486"/>
              <a:gd name="connsiteY12" fmla="*/ 118237 h 2359979"/>
              <a:gd name="connsiteX0" fmla="*/ 219011 w 3130486"/>
              <a:gd name="connsiteY0" fmla="*/ 118237 h 2359979"/>
              <a:gd name="connsiteX1" fmla="*/ 1456874 w 3130486"/>
              <a:gd name="connsiteY1" fmla="*/ 39307 h 2359979"/>
              <a:gd name="connsiteX2" fmla="*/ 2581210 w 3130486"/>
              <a:gd name="connsiteY2" fmla="*/ 118239 h 2359979"/>
              <a:gd name="connsiteX3" fmla="*/ 2657411 w 3130486"/>
              <a:gd name="connsiteY3" fmla="*/ 748728 h 2359979"/>
              <a:gd name="connsiteX4" fmla="*/ 1895410 w 3130486"/>
              <a:gd name="connsiteY4" fmla="*/ 748728 h 2359979"/>
              <a:gd name="connsiteX5" fmla="*/ 2200210 w 3130486"/>
              <a:gd name="connsiteY5" fmla="*/ 1904625 h 2359979"/>
              <a:gd name="connsiteX6" fmla="*/ 1895410 w 3130486"/>
              <a:gd name="connsiteY6" fmla="*/ 2219870 h 2359979"/>
              <a:gd name="connsiteX7" fmla="*/ 1438210 w 3130486"/>
              <a:gd name="connsiteY7" fmla="*/ 1063972 h 2359979"/>
              <a:gd name="connsiteX8" fmla="*/ 1057210 w 3130486"/>
              <a:gd name="connsiteY8" fmla="*/ 2114789 h 2359979"/>
              <a:gd name="connsiteX9" fmla="*/ 676210 w 3130486"/>
              <a:gd name="connsiteY9" fmla="*/ 1904625 h 2359979"/>
              <a:gd name="connsiteX10" fmla="*/ 828610 w 3130486"/>
              <a:gd name="connsiteY10" fmla="*/ 853811 h 2359979"/>
              <a:gd name="connsiteX11" fmla="*/ 142810 w 3130486"/>
              <a:gd name="connsiteY11" fmla="*/ 748727 h 2359979"/>
              <a:gd name="connsiteX12" fmla="*/ 219011 w 3130486"/>
              <a:gd name="connsiteY12" fmla="*/ 118237 h 235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0486" h="2359979">
                <a:moveTo>
                  <a:pt x="219011" y="118237"/>
                </a:moveTo>
                <a:cubicBezTo>
                  <a:pt x="438022" y="0"/>
                  <a:pt x="1063174" y="39307"/>
                  <a:pt x="1456874" y="39307"/>
                </a:cubicBezTo>
                <a:cubicBezTo>
                  <a:pt x="1850574" y="39307"/>
                  <a:pt x="2381121" y="2"/>
                  <a:pt x="2581210" y="118239"/>
                </a:cubicBezTo>
                <a:cubicBezTo>
                  <a:pt x="2781299" y="236476"/>
                  <a:pt x="3130486" y="525430"/>
                  <a:pt x="2657411" y="748728"/>
                </a:cubicBezTo>
                <a:cubicBezTo>
                  <a:pt x="2312924" y="886649"/>
                  <a:pt x="1971610" y="556079"/>
                  <a:pt x="1895410" y="748728"/>
                </a:cubicBezTo>
                <a:cubicBezTo>
                  <a:pt x="1819210" y="941378"/>
                  <a:pt x="2200210" y="1659435"/>
                  <a:pt x="2200210" y="1904625"/>
                </a:cubicBezTo>
                <a:cubicBezTo>
                  <a:pt x="2200210" y="2149815"/>
                  <a:pt x="2022410" y="2359979"/>
                  <a:pt x="1895410" y="2219870"/>
                </a:cubicBezTo>
                <a:cubicBezTo>
                  <a:pt x="1768410" y="2079761"/>
                  <a:pt x="1577910" y="1081485"/>
                  <a:pt x="1438210" y="1063972"/>
                </a:cubicBezTo>
                <a:cubicBezTo>
                  <a:pt x="1298510" y="1046459"/>
                  <a:pt x="1184210" y="1974680"/>
                  <a:pt x="1057210" y="2114789"/>
                </a:cubicBezTo>
                <a:cubicBezTo>
                  <a:pt x="930210" y="2254898"/>
                  <a:pt x="714310" y="2114788"/>
                  <a:pt x="676210" y="1904625"/>
                </a:cubicBezTo>
                <a:cubicBezTo>
                  <a:pt x="638110" y="1694462"/>
                  <a:pt x="917510" y="1046461"/>
                  <a:pt x="828610" y="853811"/>
                </a:cubicBezTo>
                <a:cubicBezTo>
                  <a:pt x="739710" y="661161"/>
                  <a:pt x="244410" y="871323"/>
                  <a:pt x="142810" y="748727"/>
                </a:cubicBezTo>
                <a:cubicBezTo>
                  <a:pt x="41210" y="626131"/>
                  <a:pt x="0" y="236474"/>
                  <a:pt x="219011" y="118237"/>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78" name="Oval 77"/>
          <p:cNvSpPr/>
          <p:nvPr/>
        </p:nvSpPr>
        <p:spPr bwMode="auto">
          <a:xfrm>
            <a:off x="5562600" y="2052963"/>
            <a:ext cx="457200" cy="472378"/>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grpSp>
        <p:nvGrpSpPr>
          <p:cNvPr id="3" name="Group 132"/>
          <p:cNvGrpSpPr/>
          <p:nvPr/>
        </p:nvGrpSpPr>
        <p:grpSpPr>
          <a:xfrm>
            <a:off x="4509245" y="2142458"/>
            <a:ext cx="3699724" cy="2361854"/>
            <a:chOff x="2659383" y="2354414"/>
            <a:chExt cx="3699724" cy="2361854"/>
          </a:xfrm>
        </p:grpSpPr>
        <p:grpSp>
          <p:nvGrpSpPr>
            <p:cNvPr id="16" name="Group 16"/>
            <p:cNvGrpSpPr/>
            <p:nvPr/>
          </p:nvGrpSpPr>
          <p:grpSpPr>
            <a:xfrm>
              <a:off x="3266534" y="3390380"/>
              <a:ext cx="2485423" cy="289921"/>
              <a:chOff x="2112145" y="2360781"/>
              <a:chExt cx="2485423" cy="289921"/>
            </a:xfrm>
          </p:grpSpPr>
          <p:sp>
            <p:nvSpPr>
              <p:cNvPr id="5" name="Oval 4"/>
              <p:cNvSpPr/>
              <p:nvPr/>
            </p:nvSpPr>
            <p:spPr bwMode="auto">
              <a:xfrm>
                <a:off x="2112145" y="23607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e</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6" name="Oval 5"/>
              <p:cNvSpPr/>
              <p:nvPr/>
            </p:nvSpPr>
            <p:spPr bwMode="auto">
              <a:xfrm>
                <a:off x="3209896" y="23607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f</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7" name="Oval 6"/>
              <p:cNvSpPr/>
              <p:nvPr/>
            </p:nvSpPr>
            <p:spPr bwMode="auto">
              <a:xfrm>
                <a:off x="4307647" y="23607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g</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grpSp>
        <p:grpSp>
          <p:nvGrpSpPr>
            <p:cNvPr id="17" name="Group 15"/>
            <p:cNvGrpSpPr/>
            <p:nvPr/>
          </p:nvGrpSpPr>
          <p:grpSpPr>
            <a:xfrm>
              <a:off x="2659383" y="4418908"/>
              <a:ext cx="3699724" cy="297360"/>
              <a:chOff x="1519063" y="3382942"/>
              <a:chExt cx="3699724" cy="297360"/>
            </a:xfrm>
          </p:grpSpPr>
          <p:sp>
            <p:nvSpPr>
              <p:cNvPr id="8" name="Oval 7"/>
              <p:cNvSpPr/>
              <p:nvPr/>
            </p:nvSpPr>
            <p:spPr bwMode="auto">
              <a:xfrm>
                <a:off x="4928866" y="3382942"/>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k</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9" name="Oval 8"/>
              <p:cNvSpPr/>
              <p:nvPr/>
            </p:nvSpPr>
            <p:spPr bwMode="auto">
              <a:xfrm>
                <a:off x="3792265" y="33903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j</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10" name="Oval 9"/>
              <p:cNvSpPr/>
              <p:nvPr/>
            </p:nvSpPr>
            <p:spPr bwMode="auto">
              <a:xfrm>
                <a:off x="2655664" y="3382942"/>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i</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11" name="Oval 10"/>
              <p:cNvSpPr/>
              <p:nvPr/>
            </p:nvSpPr>
            <p:spPr bwMode="auto">
              <a:xfrm>
                <a:off x="1519063" y="33903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h</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grpSp>
        <p:grpSp>
          <p:nvGrpSpPr>
            <p:cNvPr id="18" name="Group 17"/>
            <p:cNvGrpSpPr/>
            <p:nvPr/>
          </p:nvGrpSpPr>
          <p:grpSpPr>
            <a:xfrm>
              <a:off x="2659383" y="2354414"/>
              <a:ext cx="3699724" cy="297360"/>
              <a:chOff x="1526502" y="1318448"/>
              <a:chExt cx="3699724" cy="297360"/>
            </a:xfrm>
          </p:grpSpPr>
          <p:sp>
            <p:nvSpPr>
              <p:cNvPr id="12" name="Oval 11"/>
              <p:cNvSpPr/>
              <p:nvPr/>
            </p:nvSpPr>
            <p:spPr bwMode="auto">
              <a:xfrm>
                <a:off x="4936305" y="1318448"/>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d</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13" name="Oval 12"/>
              <p:cNvSpPr/>
              <p:nvPr/>
            </p:nvSpPr>
            <p:spPr bwMode="auto">
              <a:xfrm>
                <a:off x="3799704" y="1325887"/>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c</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14" name="Oval 13"/>
              <p:cNvSpPr/>
              <p:nvPr/>
            </p:nvSpPr>
            <p:spPr bwMode="auto">
              <a:xfrm>
                <a:off x="2663103" y="1318448"/>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b</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15" name="Oval 14"/>
              <p:cNvSpPr/>
              <p:nvPr/>
            </p:nvSpPr>
            <p:spPr bwMode="auto">
              <a:xfrm>
                <a:off x="1526502" y="1325887"/>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ea typeface="ＭＳ Ｐゴシック" pitchFamily="-111" charset="-128"/>
                  </a:rPr>
                  <a:t>a</a:t>
                </a:r>
              </a:p>
            </p:txBody>
          </p:sp>
        </p:grpSp>
        <p:cxnSp>
          <p:nvCxnSpPr>
            <p:cNvPr id="80" name="Straight Arrow Connector 79"/>
            <p:cNvCxnSpPr/>
            <p:nvPr/>
          </p:nvCxnSpPr>
          <p:spPr bwMode="auto">
            <a:xfrm flipV="1">
              <a:off x="2949304" y="2506814"/>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82" name="Straight Arrow Connector 81"/>
            <p:cNvCxnSpPr>
              <a:stCxn id="14" idx="6"/>
              <a:endCxn id="13" idx="2"/>
            </p:cNvCxnSpPr>
            <p:nvPr/>
          </p:nvCxnSpPr>
          <p:spPr bwMode="auto">
            <a:xfrm>
              <a:off x="4085905" y="2499375"/>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83" name="Straight Arrow Connector 82"/>
            <p:cNvCxnSpPr>
              <a:stCxn id="13" idx="6"/>
              <a:endCxn id="12" idx="2"/>
            </p:cNvCxnSpPr>
            <p:nvPr/>
          </p:nvCxnSpPr>
          <p:spPr bwMode="auto">
            <a:xfrm flipV="1">
              <a:off x="5222506" y="2499375"/>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84" name="Straight Arrow Connector 83"/>
            <p:cNvCxnSpPr>
              <a:stCxn id="5" idx="7"/>
              <a:endCxn id="14" idx="3"/>
            </p:cNvCxnSpPr>
            <p:nvPr/>
          </p:nvCxnSpPr>
          <p:spPr bwMode="auto">
            <a:xfrm rot="5400000" flipH="1" flipV="1">
              <a:off x="3260739" y="2855136"/>
              <a:ext cx="830961" cy="32444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87" name="Straight Arrow Connector 86"/>
            <p:cNvCxnSpPr>
              <a:stCxn id="7" idx="1"/>
              <a:endCxn id="13" idx="5"/>
            </p:cNvCxnSpPr>
            <p:nvPr/>
          </p:nvCxnSpPr>
          <p:spPr bwMode="auto">
            <a:xfrm rot="16200000" flipV="1">
              <a:off x="4930510" y="2858854"/>
              <a:ext cx="823522" cy="32444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88" name="Straight Arrow Connector 87"/>
            <p:cNvCxnSpPr>
              <a:stCxn id="6" idx="7"/>
              <a:endCxn id="13" idx="3"/>
            </p:cNvCxnSpPr>
            <p:nvPr/>
          </p:nvCxnSpPr>
          <p:spPr bwMode="auto">
            <a:xfrm rot="5400000" flipH="1" flipV="1">
              <a:off x="4381634" y="2839430"/>
              <a:ext cx="823522" cy="36329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93" name="Straight Arrow Connector 92"/>
            <p:cNvCxnSpPr>
              <a:stCxn id="6" idx="1"/>
              <a:endCxn id="14" idx="5"/>
            </p:cNvCxnSpPr>
            <p:nvPr/>
          </p:nvCxnSpPr>
          <p:spPr bwMode="auto">
            <a:xfrm rot="16200000" flipV="1">
              <a:off x="3809615" y="2835710"/>
              <a:ext cx="830961" cy="36329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6" name="Straight Arrow Connector 105"/>
            <p:cNvCxnSpPr>
              <a:stCxn id="11" idx="6"/>
              <a:endCxn id="10" idx="2"/>
            </p:cNvCxnSpPr>
            <p:nvPr/>
          </p:nvCxnSpPr>
          <p:spPr bwMode="auto">
            <a:xfrm flipV="1">
              <a:off x="2949304" y="4563869"/>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7" name="Straight Arrow Connector 106"/>
            <p:cNvCxnSpPr>
              <a:stCxn id="10" idx="6"/>
              <a:endCxn id="9" idx="2"/>
            </p:cNvCxnSpPr>
            <p:nvPr/>
          </p:nvCxnSpPr>
          <p:spPr bwMode="auto">
            <a:xfrm>
              <a:off x="4085905" y="4563869"/>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8" name="Straight Arrow Connector 107"/>
            <p:cNvCxnSpPr>
              <a:stCxn id="9" idx="6"/>
              <a:endCxn id="8" idx="2"/>
            </p:cNvCxnSpPr>
            <p:nvPr/>
          </p:nvCxnSpPr>
          <p:spPr bwMode="auto">
            <a:xfrm flipV="1">
              <a:off x="5222506" y="4563869"/>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16" name="Straight Arrow Connector 115"/>
            <p:cNvCxnSpPr>
              <a:stCxn id="10" idx="1"/>
              <a:endCxn id="5" idx="5"/>
            </p:cNvCxnSpPr>
            <p:nvPr/>
          </p:nvCxnSpPr>
          <p:spPr bwMode="auto">
            <a:xfrm rot="16200000" flipV="1">
              <a:off x="3264459" y="3887382"/>
              <a:ext cx="823523" cy="32444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17" name="Straight Arrow Connector 116"/>
            <p:cNvCxnSpPr>
              <a:stCxn id="9" idx="7"/>
              <a:endCxn id="7" idx="3"/>
            </p:cNvCxnSpPr>
            <p:nvPr/>
          </p:nvCxnSpPr>
          <p:spPr bwMode="auto">
            <a:xfrm rot="5400000" flipH="1" flipV="1">
              <a:off x="4926790" y="3891101"/>
              <a:ext cx="830962" cy="32444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18" name="Straight Arrow Connector 117"/>
            <p:cNvCxnSpPr>
              <a:stCxn id="9" idx="1"/>
              <a:endCxn id="6" idx="5"/>
            </p:cNvCxnSpPr>
            <p:nvPr/>
          </p:nvCxnSpPr>
          <p:spPr bwMode="auto">
            <a:xfrm rot="16200000" flipV="1">
              <a:off x="4377915" y="3871676"/>
              <a:ext cx="830962" cy="36329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19" name="Straight Arrow Connector 118"/>
            <p:cNvCxnSpPr>
              <a:stCxn id="10" idx="7"/>
              <a:endCxn id="6" idx="3"/>
            </p:cNvCxnSpPr>
            <p:nvPr/>
          </p:nvCxnSpPr>
          <p:spPr bwMode="auto">
            <a:xfrm rot="5400000" flipH="1" flipV="1">
              <a:off x="3813334" y="3867957"/>
              <a:ext cx="823523" cy="36329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grpSp>
      <p:cxnSp>
        <p:nvCxnSpPr>
          <p:cNvPr id="79" name="Straight Arrow Connector 78"/>
          <p:cNvCxnSpPr>
            <a:endCxn id="78" idx="2"/>
          </p:cNvCxnSpPr>
          <p:nvPr/>
        </p:nvCxnSpPr>
        <p:spPr bwMode="auto">
          <a:xfrm flipV="1">
            <a:off x="3098800" y="2289152"/>
            <a:ext cx="2463800" cy="70830"/>
          </a:xfrm>
          <a:prstGeom prst="straightConnector1">
            <a:avLst/>
          </a:prstGeom>
          <a:ln w="28575">
            <a:headEnd type="none" w="med" len="med"/>
            <a:tailEnd type="arrow"/>
          </a:ln>
        </p:spPr>
        <p:style>
          <a:lnRef idx="1">
            <a:schemeClr val="accent2"/>
          </a:lnRef>
          <a:fillRef idx="2">
            <a:schemeClr val="accent2"/>
          </a:fillRef>
          <a:effectRef idx="1">
            <a:schemeClr val="accent2"/>
          </a:effectRef>
          <a:fontRef idx="minor">
            <a:schemeClr val="dk1"/>
          </a:fontRef>
        </p:style>
      </p:cxnSp>
      <p:sp>
        <p:nvSpPr>
          <p:cNvPr id="60" name="Oval 59"/>
          <p:cNvSpPr/>
          <p:nvPr/>
        </p:nvSpPr>
        <p:spPr bwMode="auto">
          <a:xfrm>
            <a:off x="5638800" y="2146260"/>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b</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70" name="Oval 69"/>
          <p:cNvSpPr/>
          <p:nvPr/>
        </p:nvSpPr>
        <p:spPr bwMode="auto">
          <a:xfrm>
            <a:off x="5638800" y="41887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i</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72" name="Oval 71"/>
          <p:cNvSpPr/>
          <p:nvPr/>
        </p:nvSpPr>
        <p:spPr bwMode="auto">
          <a:xfrm>
            <a:off x="1371600" y="38839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h</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73" name="Oval 72"/>
          <p:cNvSpPr/>
          <p:nvPr/>
        </p:nvSpPr>
        <p:spPr bwMode="auto">
          <a:xfrm>
            <a:off x="1386479" y="3289260"/>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ea typeface="ＭＳ Ｐゴシック" pitchFamily="-111" charset="-128"/>
              </a:rPr>
              <a:t>a</a:t>
            </a:r>
          </a:p>
        </p:txBody>
      </p:sp>
      <p:sp>
        <p:nvSpPr>
          <p:cNvPr id="76" name="Oval 75"/>
          <p:cNvSpPr/>
          <p:nvPr/>
        </p:nvSpPr>
        <p:spPr bwMode="auto">
          <a:xfrm>
            <a:off x="1371600" y="3869102"/>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i</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81" name="Oval 80"/>
          <p:cNvSpPr/>
          <p:nvPr/>
        </p:nvSpPr>
        <p:spPr bwMode="auto">
          <a:xfrm>
            <a:off x="1386479" y="32743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ea typeface="ＭＳ Ｐゴシック" pitchFamily="-111" charset="-128"/>
              </a:rPr>
              <a:t>b</a:t>
            </a:r>
          </a:p>
        </p:txBody>
      </p:sp>
      <p:sp>
        <p:nvSpPr>
          <p:cNvPr id="85" name="Oval 84"/>
          <p:cNvSpPr/>
          <p:nvPr/>
        </p:nvSpPr>
        <p:spPr bwMode="auto">
          <a:xfrm>
            <a:off x="5130628" y="3159908"/>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e</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86" name="Oval 85"/>
          <p:cNvSpPr/>
          <p:nvPr/>
        </p:nvSpPr>
        <p:spPr bwMode="auto">
          <a:xfrm>
            <a:off x="6228379" y="3159908"/>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f</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90" name="Oval 89"/>
          <p:cNvSpPr/>
          <p:nvPr/>
        </p:nvSpPr>
        <p:spPr bwMode="auto">
          <a:xfrm>
            <a:off x="6796679" y="4195875"/>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j</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91" name="Oval 90"/>
          <p:cNvSpPr/>
          <p:nvPr/>
        </p:nvSpPr>
        <p:spPr bwMode="auto">
          <a:xfrm>
            <a:off x="6796679" y="21313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111" charset="-128"/>
              </a:rPr>
              <a:t>c</a:t>
            </a:r>
            <a:endParaRPr kumimoji="0" lang="en-US" sz="2000" b="0" i="0" u="none" strike="noStrike" cap="none" normalizeH="0" baseline="0" dirty="0" smtClean="0">
              <a:ln>
                <a:noFill/>
              </a:ln>
              <a:solidFill>
                <a:schemeClr val="tx1"/>
              </a:solidFill>
              <a:effectLst/>
              <a:latin typeface="Tahoma" pitchFamily="34" charset="0"/>
              <a:ea typeface="ＭＳ Ｐゴシック" pitchFamily="-111" charset="-128"/>
            </a:endParaRPr>
          </a:p>
        </p:txBody>
      </p:sp>
      <p:sp>
        <p:nvSpPr>
          <p:cNvPr id="20" name="Rectangle 19"/>
          <p:cNvSpPr/>
          <p:nvPr/>
        </p:nvSpPr>
        <p:spPr bwMode="auto">
          <a:xfrm rot="16200000">
            <a:off x="-457199" y="2971800"/>
            <a:ext cx="3124200" cy="11430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600" i="0" u="none" strike="noStrike" cap="none" normalizeH="0" baseline="0" dirty="0" smtClean="0">
                <a:ln>
                  <a:noFill/>
                </a:ln>
                <a:solidFill>
                  <a:schemeClr val="bg1"/>
                </a:solidFill>
                <a:effectLst/>
                <a:latin typeface="Tahoma" pitchFamily="-64" charset="0"/>
              </a:rPr>
              <a:t>Scheduler</a:t>
            </a:r>
          </a:p>
        </p:txBody>
      </p:sp>
      <p:sp>
        <p:nvSpPr>
          <p:cNvPr id="92" name="TextBox 91"/>
          <p:cNvSpPr txBox="1"/>
          <p:nvPr/>
        </p:nvSpPr>
        <p:spPr>
          <a:xfrm>
            <a:off x="1066800" y="5496580"/>
            <a:ext cx="73914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smtClean="0"/>
              <a:t>The process repeats until the scheduler is empty.</a:t>
            </a:r>
            <a:endParaRPr lang="en-US" sz="2800" dirty="0"/>
          </a:p>
        </p:txBody>
      </p:sp>
      <p:sp>
        <p:nvSpPr>
          <p:cNvPr id="6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71</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64"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68"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1256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par>
                          <p:cTn id="9" fill="hold">
                            <p:stCondLst>
                              <p:cond delay="0"/>
                            </p:stCondLst>
                            <p:childTnLst>
                              <p:par>
                                <p:cTn id="10" presetID="42" presetClass="path" presetSubtype="0" accel="50000" decel="50000" fill="hold" grpId="1" nodeType="afterEffect">
                                  <p:stCondLst>
                                    <p:cond delay="0"/>
                                  </p:stCondLst>
                                  <p:childTnLst>
                                    <p:animMotion origin="layout" path="M 1.67622E-6 6.01573E-8 L 0.09936 -0.11199 " pathEditMode="relative" rAng="0" ptsTypes="AA">
                                      <p:cBhvr>
                                        <p:cTn id="11" dur="1000" fill="hold"/>
                                        <p:tgtEl>
                                          <p:spTgt spid="73"/>
                                        </p:tgtEl>
                                        <p:attrNameLst>
                                          <p:attrName>ppt_x</p:attrName>
                                          <p:attrName>ppt_y</p:attrName>
                                        </p:attrNameLst>
                                      </p:cBhvr>
                                      <p:rCtr x="4968" y="-5599"/>
                                    </p:animMotion>
                                  </p:childTnLst>
                                </p:cTn>
                              </p:par>
                              <p:par>
                                <p:cTn id="12" presetID="42" presetClass="path" presetSubtype="0" accel="50000" decel="50000" fill="hold" grpId="1" nodeType="withEffect">
                                  <p:stCondLst>
                                    <p:cond delay="0"/>
                                  </p:stCondLst>
                                  <p:childTnLst>
                                    <p:animMotion origin="layout" path="M 0.00086 -0.00093 L 0.10092 0.13442 " pathEditMode="relative" rAng="0" ptsTypes="AA">
                                      <p:cBhvr>
                                        <p:cTn id="13" dur="1000" fill="hold"/>
                                        <p:tgtEl>
                                          <p:spTgt spid="72"/>
                                        </p:tgtEl>
                                        <p:attrNameLst>
                                          <p:attrName>ppt_x</p:attrName>
                                          <p:attrName>ppt_y</p:attrName>
                                        </p:attrNameLst>
                                      </p:cBhvr>
                                      <p:rCtr x="5003" y="6756"/>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left)">
                                      <p:cBhvr>
                                        <p:cTn id="21" dur="500"/>
                                        <p:tgtEl>
                                          <p:spTgt spid="63"/>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childTnLst>
                                </p:cTn>
                              </p:par>
                              <p:par>
                                <p:cTn id="40" presetID="0" presetClass="path" presetSubtype="0" accel="50000" decel="50000" fill="hold" grpId="1" nodeType="withEffect">
                                  <p:stCondLst>
                                    <p:cond delay="0"/>
                                  </p:stCondLst>
                                  <p:childTnLst>
                                    <p:animMotion origin="layout" path="M 0 0 C 0.00834 -0.01157 0.01667 -0.02291 -0.01199 0 C -0.04065 0.0229 -0.09641 0.11892 -0.17214 0.13674 C -0.24787 0.15455 -0.35731 0.13049 -0.46674 0.10666 " pathEditMode="relative" ptsTypes="aaaA">
                                      <p:cBhvr>
                                        <p:cTn id="41" dur="1000" fill="hold"/>
                                        <p:tgtEl>
                                          <p:spTgt spid="60"/>
                                        </p:tgtEl>
                                        <p:attrNameLst>
                                          <p:attrName>ppt_x</p:attrName>
                                          <p:attrName>ppt_y</p:attrName>
                                        </p:attrNameLst>
                                      </p:cBhvr>
                                    </p:animMotion>
                                  </p:childTnLst>
                                </p:cTn>
                              </p:par>
                              <p:par>
                                <p:cTn id="42" presetID="0" presetClass="path" presetSubtype="0" accel="50000" decel="50000" fill="hold" grpId="1" nodeType="withEffect">
                                  <p:stCondLst>
                                    <p:cond delay="0"/>
                                  </p:stCondLst>
                                  <p:childTnLst>
                                    <p:animMotion origin="layout" path="M 0 0 C -0.06254 -0.05206 -0.12507 -0.10389 -0.20237 -0.10459 C -0.27966 -0.10528 -0.37173 -0.05461 -0.46379 -0.00394 " pathEditMode="relative" ptsTypes="aaA">
                                      <p:cBhvr>
                                        <p:cTn id="43" dur="1000" fill="hold"/>
                                        <p:tgtEl>
                                          <p:spTgt spid="70"/>
                                        </p:tgtEl>
                                        <p:attrNameLst>
                                          <p:attrName>ppt_x</p:attrName>
                                          <p:attrName>ppt_y</p:attrName>
                                        </p:attrNameLst>
                                      </p:cBhvr>
                                    </p:animMotion>
                                  </p:childTnLst>
                                </p:cTn>
                              </p:par>
                            </p:childTnLst>
                          </p:cTn>
                        </p:par>
                        <p:par>
                          <p:cTn id="44" fill="hold">
                            <p:stCondLst>
                              <p:cond delay="1000"/>
                            </p:stCondLst>
                            <p:childTnLst>
                              <p:par>
                                <p:cTn id="45" presetID="1" presetClass="exit" presetSubtype="0" fill="hold" grpId="2" nodeType="afterEffect">
                                  <p:stCondLst>
                                    <p:cond delay="0"/>
                                  </p:stCondLst>
                                  <p:childTnLst>
                                    <p:set>
                                      <p:cBhvr>
                                        <p:cTn id="46" dur="1" fill="hold">
                                          <p:stCondLst>
                                            <p:cond delay="0"/>
                                          </p:stCondLst>
                                        </p:cTn>
                                        <p:tgtEl>
                                          <p:spTgt spid="60"/>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7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10"/>
                                  </p:stCondLst>
                                  <p:childTnLst>
                                    <p:set>
                                      <p:cBhvr>
                                        <p:cTn id="52" dur="1" fill="hold">
                                          <p:stCondLst>
                                            <p:cond delay="0"/>
                                          </p:stCondLst>
                                        </p:cTn>
                                        <p:tgtEl>
                                          <p:spTgt spid="56"/>
                                        </p:tgtEl>
                                        <p:attrNameLst>
                                          <p:attrName>style.visibility</p:attrName>
                                        </p:attrNameLst>
                                      </p:cBhvr>
                                      <p:to>
                                        <p:strVal val="hidden"/>
                                      </p:to>
                                    </p:set>
                                  </p:childTnLst>
                                </p:cTn>
                              </p:par>
                              <p:par>
                                <p:cTn id="53" presetID="1" presetClass="exit" presetSubtype="0" fill="hold" grpId="1" nodeType="withEffect">
                                  <p:stCondLst>
                                    <p:cond delay="10"/>
                                  </p:stCondLst>
                                  <p:childTnLst>
                                    <p:set>
                                      <p:cBhvr>
                                        <p:cTn id="54" dur="1" fill="hold">
                                          <p:stCondLst>
                                            <p:cond delay="0"/>
                                          </p:stCondLst>
                                        </p:cTn>
                                        <p:tgtEl>
                                          <p:spTgt spid="5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6"/>
                                        </p:tgtEl>
                                        <p:attrNameLst>
                                          <p:attrName>style.visibility</p:attrName>
                                        </p:attrNameLst>
                                      </p:cBhvr>
                                      <p:to>
                                        <p:strVal val="hidden"/>
                                      </p:to>
                                    </p:set>
                                  </p:childTnLst>
                                </p:cTn>
                              </p:par>
                            </p:childTnLst>
                          </p:cTn>
                        </p:par>
                        <p:par>
                          <p:cTn id="57" fill="hold">
                            <p:stCondLst>
                              <p:cond delay="10"/>
                            </p:stCondLst>
                            <p:childTnLst>
                              <p:par>
                                <p:cTn id="58" presetID="1" presetClass="exit" presetSubtype="0" fill="hold" grpId="1" nodeType="afterEffect">
                                  <p:stCondLst>
                                    <p:cond delay="0"/>
                                  </p:stCondLst>
                                  <p:childTnLst>
                                    <p:set>
                                      <p:cBhvr>
                                        <p:cTn id="59" dur="1" fill="hold">
                                          <p:stCondLst>
                                            <p:cond delay="0"/>
                                          </p:stCondLst>
                                        </p:cTn>
                                        <p:tgtEl>
                                          <p:spTgt spid="44"/>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63"/>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62"/>
                                        </p:tgtEl>
                                        <p:attrNameLst>
                                          <p:attrName>style.visibility</p:attrName>
                                        </p:attrNameLst>
                                      </p:cBhvr>
                                      <p:to>
                                        <p:strVal val="hidden"/>
                                      </p:to>
                                    </p:set>
                                  </p:childTnLst>
                                </p:cTn>
                              </p:par>
                            </p:childTnLst>
                          </p:cTn>
                        </p:par>
                        <p:par>
                          <p:cTn id="64" fill="hold">
                            <p:stCondLst>
                              <p:cond delay="10"/>
                            </p:stCondLst>
                            <p:childTnLst>
                              <p:par>
                                <p:cTn id="65" presetID="1" presetClass="exit" presetSubtype="0" fill="hold" grpId="2" nodeType="afterEffect">
                                  <p:stCondLst>
                                    <p:cond delay="0"/>
                                  </p:stCondLst>
                                  <p:childTnLst>
                                    <p:set>
                                      <p:cBhvr>
                                        <p:cTn id="66" dur="1" fill="hold">
                                          <p:stCondLst>
                                            <p:cond delay="0"/>
                                          </p:stCondLst>
                                        </p:cTn>
                                        <p:tgtEl>
                                          <p:spTgt spid="73"/>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7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par>
                          <p:cTn id="75" fill="hold">
                            <p:stCondLst>
                              <p:cond delay="0"/>
                            </p:stCondLst>
                            <p:childTnLst>
                              <p:par>
                                <p:cTn id="76" presetID="42" presetClass="path" presetSubtype="0" accel="50000" decel="50000" fill="hold" grpId="1" nodeType="afterEffect">
                                  <p:stCondLst>
                                    <p:cond delay="0"/>
                                  </p:stCondLst>
                                  <p:childTnLst>
                                    <p:animMotion origin="layout" path="M 1.67622E-6 6.01573E-8 L 0.09936 -0.11199 " pathEditMode="relative" rAng="0" ptsTypes="AA">
                                      <p:cBhvr>
                                        <p:cTn id="77" dur="1000" fill="hold"/>
                                        <p:tgtEl>
                                          <p:spTgt spid="81"/>
                                        </p:tgtEl>
                                        <p:attrNameLst>
                                          <p:attrName>ppt_x</p:attrName>
                                          <p:attrName>ppt_y</p:attrName>
                                        </p:attrNameLst>
                                      </p:cBhvr>
                                      <p:rCtr x="4968" y="-5599"/>
                                    </p:animMotion>
                                  </p:childTnLst>
                                </p:cTn>
                              </p:par>
                              <p:par>
                                <p:cTn id="78" presetID="42" presetClass="path" presetSubtype="0" accel="50000" decel="50000" fill="hold" grpId="1" nodeType="withEffect">
                                  <p:stCondLst>
                                    <p:cond delay="0"/>
                                  </p:stCondLst>
                                  <p:childTnLst>
                                    <p:animMotion origin="layout" path="M 0.00086 -0.00093 L 0.10092 0.13442 " pathEditMode="relative" rAng="0" ptsTypes="AA">
                                      <p:cBhvr>
                                        <p:cTn id="79" dur="1000" fill="hold"/>
                                        <p:tgtEl>
                                          <p:spTgt spid="76"/>
                                        </p:tgtEl>
                                        <p:attrNameLst>
                                          <p:attrName>ppt_x</p:attrName>
                                          <p:attrName>ppt_y</p:attrName>
                                        </p:attrNameLst>
                                      </p:cBhvr>
                                      <p:rCtr x="5003" y="6756"/>
                                    </p:animMotion>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wipe(left)">
                                      <p:cBhvr>
                                        <p:cTn id="84" dur="500"/>
                                        <p:tgtEl>
                                          <p:spTgt spid="67"/>
                                        </p:tgtEl>
                                      </p:cBhvr>
                                    </p:animEffect>
                                  </p:childTnLst>
                                </p:cTn>
                              </p:par>
                              <p:par>
                                <p:cTn id="85" presetID="22" presetClass="entr" presetSubtype="8" fill="hold" nodeType="with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wipe(left)">
                                      <p:cBhvr>
                                        <p:cTn id="87" dur="500"/>
                                        <p:tgtEl>
                                          <p:spTgt spid="79"/>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childTnLst>
                                </p:cTn>
                              </p:par>
                            </p:childTnLst>
                          </p:cTn>
                        </p:par>
                        <p:par>
                          <p:cTn id="93" fill="hold">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7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5"/>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85"/>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8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9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91"/>
                                        </p:tgtEl>
                                        <p:attrNameLst>
                                          <p:attrName>style.visibility</p:attrName>
                                        </p:attrNameLst>
                                      </p:cBhvr>
                                      <p:to>
                                        <p:strVal val="visible"/>
                                      </p:to>
                                    </p:set>
                                  </p:childTnLst>
                                </p:cTn>
                              </p:par>
                              <p:par>
                                <p:cTn id="108" presetID="0" presetClass="path" presetSubtype="0" accel="50000" fill="hold" grpId="1" nodeType="withEffect">
                                  <p:stCondLst>
                                    <p:cond delay="0"/>
                                  </p:stCondLst>
                                  <p:childTnLst>
                                    <p:animMotion origin="layout" path="M -3.31075E-6 1.97131E-6 C -0.00903 0.03054 -0.01789 0.06108 -0.06253 0.07242 C -0.10752 0.08376 -0.19645 0.06316 -0.26889 0.06825 C -0.34115 0.07334 -0.44016 0.1062 -0.49696 0.1025 C -0.55376 0.09879 -0.58155 0.07242 -0.60934 0.04627 " pathEditMode="relative" rAng="0" ptsTypes="aaaaA">
                                      <p:cBhvr>
                                        <p:cTn id="109" dur="2000" fill="hold"/>
                                        <p:tgtEl>
                                          <p:spTgt spid="91"/>
                                        </p:tgtEl>
                                        <p:attrNameLst>
                                          <p:attrName>ppt_x</p:attrName>
                                          <p:attrName>ppt_y</p:attrName>
                                        </p:attrNameLst>
                                      </p:cBhvr>
                                      <p:rCtr x="-30467" y="5298"/>
                                    </p:animMotion>
                                  </p:childTnLst>
                                </p:cTn>
                              </p:par>
                              <p:par>
                                <p:cTn id="110" presetID="0" presetClass="path" presetSubtype="0" accel="50000" fill="hold" grpId="1" nodeType="withEffect">
                                  <p:stCondLst>
                                    <p:cond delay="0"/>
                                  </p:stCondLst>
                                  <p:childTnLst>
                                    <p:animMotion origin="layout" path="M -3.52614E-7 1.38362E-6 C -0.01094 -0.02291 -0.02171 -0.04512 -0.06601 -0.04604 C -0.11047 -0.04697 -0.20584 -0.00532 -0.26611 -0.00579 C -0.32638 -0.00602 -0.37676 -0.02753 -0.42713 -0.04882 " pathEditMode="relative" rAng="0" ptsTypes="aaaA">
                                      <p:cBhvr>
                                        <p:cTn id="111" dur="2000" fill="hold"/>
                                        <p:tgtEl>
                                          <p:spTgt spid="85"/>
                                        </p:tgtEl>
                                        <p:attrNameLst>
                                          <p:attrName>ppt_x</p:attrName>
                                          <p:attrName>ppt_y</p:attrName>
                                        </p:attrNameLst>
                                      </p:cBhvr>
                                      <p:rCtr x="-21365" y="-2453"/>
                                    </p:animMotion>
                                  </p:childTnLst>
                                </p:cTn>
                              </p:par>
                              <p:par>
                                <p:cTn id="112" presetID="0" presetClass="path" presetSubtype="0" accel="50000" fill="hold" grpId="1" nodeType="withEffect">
                                  <p:stCondLst>
                                    <p:cond delay="0"/>
                                  </p:stCondLst>
                                  <p:childTnLst>
                                    <p:animMotion origin="layout" path="M -2.95119E-6 -1.23091E-6 C -0.0224 0.03309 -0.04429 0.06617 -0.08216 0.07381 C -0.12002 0.08145 -0.15112 0.04419 -0.2272 0.04558 C -0.30345 0.04628 -0.42157 0.06247 -0.53951 0.07913 " pathEditMode="relative" rAng="0" ptsTypes="aaaA">
                                      <p:cBhvr>
                                        <p:cTn id="113" dur="2000" fill="hold"/>
                                        <p:tgtEl>
                                          <p:spTgt spid="86"/>
                                        </p:tgtEl>
                                        <p:attrNameLst>
                                          <p:attrName>ppt_x</p:attrName>
                                          <p:attrName>ppt_y</p:attrName>
                                        </p:attrNameLst>
                                      </p:cBhvr>
                                      <p:rCtr x="-26976" y="4072"/>
                                    </p:animMotion>
                                  </p:childTnLst>
                                </p:cTn>
                              </p:par>
                              <p:par>
                                <p:cTn id="114" presetID="0" presetClass="path" presetSubtype="0" accel="50000" fill="hold" grpId="1" nodeType="withEffect">
                                  <p:stCondLst>
                                    <p:cond delay="0"/>
                                  </p:stCondLst>
                                  <p:childTnLst>
                                    <p:animMotion origin="layout" path="M 0 0 C -0.02536 -0.01874 -0.05072 -0.03748 -0.08615 -0.04836 C -0.12159 -0.05923 -0.16293 -0.06317 -0.21295 -0.06456 C -0.26298 -0.06594 -0.32291 -0.07127 -0.38666 -0.05646 C -0.4504 -0.04165 -0.52284 -0.00879 -0.5951 0.02406 " pathEditMode="relative" ptsTypes="aaaaA">
                                      <p:cBhvr>
                                        <p:cTn id="115" dur="2000" fill="hold"/>
                                        <p:tgtEl>
                                          <p:spTgt spid="90"/>
                                        </p:tgtEl>
                                        <p:attrNameLst>
                                          <p:attrName>ppt_x</p:attrName>
                                          <p:attrName>ppt_y</p:attrName>
                                        </p:attrNameLst>
                                      </p:cBhvr>
                                    </p:animMotion>
                                  </p:childTnLst>
                                </p:cTn>
                              </p:par>
                            </p:childTnLst>
                          </p:cTn>
                        </p:par>
                        <p:par>
                          <p:cTn id="116" fill="hold">
                            <p:stCondLst>
                              <p:cond delay="2000"/>
                            </p:stCondLst>
                            <p:childTnLst>
                              <p:par>
                                <p:cTn id="117" presetID="1" presetClass="exit" presetSubtype="0" fill="hold" grpId="2" nodeType="afterEffect">
                                  <p:stCondLst>
                                    <p:cond delay="0"/>
                                  </p:stCondLst>
                                  <p:childTnLst>
                                    <p:set>
                                      <p:cBhvr>
                                        <p:cTn id="118" dur="1" fill="hold">
                                          <p:stCondLst>
                                            <p:cond delay="0"/>
                                          </p:stCondLst>
                                        </p:cTn>
                                        <p:tgtEl>
                                          <p:spTgt spid="91"/>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86"/>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85"/>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9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57" grpId="0" animBg="1"/>
      <p:bldP spid="57" grpId="1" animBg="1"/>
      <p:bldP spid="56" grpId="0" animBg="1"/>
      <p:bldP spid="56" grpId="1" animBg="1"/>
      <p:bldP spid="44" grpId="0" animBg="1"/>
      <p:bldP spid="44" grpId="1" animBg="1"/>
      <p:bldP spid="62" grpId="0" animBg="1"/>
      <p:bldP spid="62" grpId="1" animBg="1"/>
      <p:bldP spid="77" grpId="0" animBg="1"/>
      <p:bldP spid="78" grpId="0" animBg="1"/>
      <p:bldP spid="60" grpId="0" animBg="1"/>
      <p:bldP spid="60" grpId="1" animBg="1"/>
      <p:bldP spid="60" grpId="2" animBg="1"/>
      <p:bldP spid="70" grpId="0" animBg="1"/>
      <p:bldP spid="70" grpId="1" animBg="1"/>
      <p:bldP spid="70" grpId="2" animBg="1"/>
      <p:bldP spid="72" grpId="0" animBg="1"/>
      <p:bldP spid="72" grpId="1" animBg="1"/>
      <p:bldP spid="72" grpId="2" animBg="1"/>
      <p:bldP spid="73" grpId="0" animBg="1"/>
      <p:bldP spid="73" grpId="1" animBg="1"/>
      <p:bldP spid="73" grpId="2" animBg="1"/>
      <p:bldP spid="76" grpId="0" animBg="1"/>
      <p:bldP spid="76" grpId="1" animBg="1"/>
      <p:bldP spid="81" grpId="0" animBg="1"/>
      <p:bldP spid="81" grpId="1" animBg="1"/>
      <p:bldP spid="85" grpId="0" animBg="1"/>
      <p:bldP spid="85" grpId="1" animBg="1"/>
      <p:bldP spid="85" grpId="2" animBg="1"/>
      <p:bldP spid="86" grpId="0" animBg="1"/>
      <p:bldP spid="86" grpId="1" animBg="1"/>
      <p:bldP spid="86" grpId="2" animBg="1"/>
      <p:bldP spid="90" grpId="0" animBg="1"/>
      <p:bldP spid="90" grpId="1" animBg="1"/>
      <p:bldP spid="90" grpId="2" animBg="1"/>
      <p:bldP spid="91" grpId="0" animBg="1"/>
      <p:bldP spid="91" grpId="1" animBg="1"/>
      <p:bldP spid="91" grpId="2" animBg="1"/>
      <p:bldP spid="9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8184D32-5EE4-4D66-BC26-745D6FE6A788}" type="slidenum">
              <a:rPr lang="en-US" altLang="en-US">
                <a:solidFill>
                  <a:srgbClr val="FFFFFF"/>
                </a:solidFill>
              </a:rPr>
              <a:pPr/>
              <a:t>9</a:t>
            </a:fld>
            <a:endParaRPr lang="en-US" altLang="en-US" sz="1800"/>
          </a:p>
        </p:txBody>
      </p:sp>
      <p:sp>
        <p:nvSpPr>
          <p:cNvPr id="49" name="Title 1"/>
          <p:cNvSpPr>
            <a:spLocks noGrp="1"/>
          </p:cNvSpPr>
          <p:nvPr>
            <p:ph type="title"/>
          </p:nvPr>
        </p:nvSpPr>
        <p:spPr>
          <a:xfrm>
            <a:off x="381000" y="152400"/>
            <a:ext cx="6400800" cy="533400"/>
          </a:xfrm>
        </p:spPr>
        <p:txBody>
          <a:bodyPr>
            <a:noAutofit/>
          </a:bodyPr>
          <a:lstStyle/>
          <a:p>
            <a:pPr algn="l"/>
            <a:r>
              <a:rPr lang="en-US" sz="4200" b="1" dirty="0" smtClean="0"/>
              <a:t>This tutorial is </a:t>
            </a:r>
            <a:r>
              <a:rPr lang="en-US" sz="4200" b="1" dirty="0" smtClean="0">
                <a:solidFill>
                  <a:srgbClr val="FF0000"/>
                </a:solidFill>
              </a:rPr>
              <a:t>not</a:t>
            </a:r>
            <a:r>
              <a:rPr lang="en-US" sz="4200" b="1" dirty="0" smtClean="0"/>
              <a:t> about …</a:t>
            </a:r>
            <a:endParaRPr lang="en-US" sz="42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457200" y="1025345"/>
            <a:ext cx="77724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Graph Databases: </a:t>
            </a:r>
            <a:r>
              <a:rPr lang="en-US" sz="1600" dirty="0" smtClean="0">
                <a:latin typeface="+mj-lt"/>
                <a:cs typeface="Calibri" panose="020F0502020204030204" pitchFamily="34" charset="0"/>
              </a:rPr>
              <a:t>Neo4j, </a:t>
            </a:r>
            <a:r>
              <a:rPr lang="en-US" sz="1600" dirty="0" err="1" smtClean="0">
                <a:latin typeface="+mj-lt"/>
                <a:cs typeface="Calibri" panose="020F0502020204030204" pitchFamily="34" charset="0"/>
              </a:rPr>
              <a:t>HyperGraphDB</a:t>
            </a:r>
            <a:r>
              <a:rPr lang="en-US" sz="1600" dirty="0" smtClean="0">
                <a:latin typeface="+mj-lt"/>
                <a:cs typeface="Calibri" panose="020F0502020204030204" pitchFamily="34" charset="0"/>
              </a:rPr>
              <a:t>, </a:t>
            </a:r>
            <a:r>
              <a:rPr lang="en-US" sz="1600" dirty="0" err="1" smtClean="0">
                <a:latin typeface="+mj-lt"/>
                <a:cs typeface="Calibri" panose="020F0502020204030204" pitchFamily="34" charset="0"/>
              </a:rPr>
              <a:t>InﬁniteGraph</a:t>
            </a:r>
            <a:endParaRPr lang="en-US" sz="1600" dirty="0" smtClean="0">
              <a:latin typeface="+mj-lt"/>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sz="600" dirty="0" smtClean="0">
              <a:latin typeface="+mj-lt"/>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sz="1600" b="1" dirty="0" smtClean="0">
                <a:latin typeface="+mj-lt"/>
                <a:cs typeface="Calibri" panose="020F0502020204030204" pitchFamily="34" charset="0"/>
              </a:rPr>
              <a:t>Tutorial</a:t>
            </a:r>
            <a:r>
              <a:rPr lang="en-US" sz="1600" i="1" dirty="0" smtClean="0">
                <a:latin typeface="+mj-lt"/>
                <a:cs typeface="Calibri" panose="020F0502020204030204" pitchFamily="34" charset="0"/>
              </a:rPr>
              <a:t>:</a:t>
            </a:r>
            <a:r>
              <a:rPr lang="en-US" sz="1600" dirty="0" smtClean="0">
                <a:latin typeface="+mj-lt"/>
                <a:cs typeface="Calibri" panose="020F0502020204030204" pitchFamily="34" charset="0"/>
              </a:rPr>
              <a:t> Managing and Mining Large Graphs: Systems and Implementations </a:t>
            </a:r>
            <a:r>
              <a:rPr lang="en-US" sz="1600" dirty="0" smtClean="0">
                <a:latin typeface="+mj-lt"/>
              </a:rPr>
              <a:t>(SIGMOD 2012)</a:t>
            </a:r>
            <a:endParaRPr lang="en-US" altLang="zh-CN" sz="16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457200" y="2244545"/>
            <a:ext cx="7772400" cy="422455"/>
          </a:xfrm>
          <a:prstGeom prst="rect">
            <a:avLst/>
          </a:prstGeom>
        </p:spPr>
        <p:txBody>
          <a:bodyPr/>
          <a:lstStyle/>
          <a:p>
            <a:pPr marL="396875" indent="-396875" algn="just" defTabSz="914363" fontAlgn="auto">
              <a:lnSpc>
                <a:spcPct val="90000"/>
              </a:lnSpc>
              <a:spcBef>
                <a:spcPct val="20000"/>
              </a:spcBef>
              <a:spcAft>
                <a:spcPts val="0"/>
              </a:spcAft>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Distributed SPARQL Engines and RDF-Stores: </a:t>
            </a:r>
            <a:r>
              <a:rPr lang="en-US" sz="1600" dirty="0" smtClean="0">
                <a:latin typeface="Calibri" panose="020F0502020204030204" pitchFamily="34" charset="0"/>
                <a:cs typeface="Calibri" panose="020F0502020204030204" pitchFamily="34" charset="0"/>
              </a:rPr>
              <a:t>Triple store, Property Table, Vertical Partitioning, RDF-3X, </a:t>
            </a:r>
            <a:r>
              <a:rPr lang="en-US" sz="1600" dirty="0" err="1" smtClean="0">
                <a:latin typeface="Calibri" panose="020F0502020204030204" pitchFamily="34" charset="0"/>
                <a:cs typeface="Calibri" panose="020F0502020204030204" pitchFamily="34" charset="0"/>
              </a:rPr>
              <a:t>HexaStore</a:t>
            </a:r>
            <a:r>
              <a:rPr lang="en-US" sz="1600" dirty="0" smtClean="0">
                <a:latin typeface="Calibri" panose="020F0502020204030204" pitchFamily="34" charset="0"/>
                <a:cs typeface="Calibri" panose="020F0502020204030204" pitchFamily="34" charset="0"/>
              </a:rPr>
              <a:t> </a:t>
            </a:r>
          </a:p>
          <a:p>
            <a:pPr marL="396875" indent="-396875" algn="just" defTabSz="914363" fontAlgn="auto">
              <a:lnSpc>
                <a:spcPct val="90000"/>
              </a:lnSpc>
              <a:spcBef>
                <a:spcPct val="20000"/>
              </a:spcBef>
              <a:spcAft>
                <a:spcPts val="0"/>
              </a:spcAft>
              <a:buBlip>
                <a:blip r:embed="rId5"/>
              </a:buBlip>
              <a:defRPr/>
            </a:pPr>
            <a:endParaRPr lang="en-US" sz="600" b="1" dirty="0" smtClean="0">
              <a:latin typeface="Calibri" panose="020F0502020204030204" pitchFamily="34" charset="0"/>
              <a:cs typeface="Calibri" panose="020F0502020204030204" pitchFamily="34" charset="0"/>
            </a:endParaRPr>
          </a:p>
          <a:p>
            <a:pPr marL="854075" lvl="1" indent="-396875" algn="just" defTabSz="914363">
              <a:lnSpc>
                <a:spcPct val="90000"/>
              </a:lnSpc>
              <a:spcBef>
                <a:spcPct val="20000"/>
              </a:spcBef>
              <a:buFont typeface="Wingdings" pitchFamily="2" charset="2"/>
              <a:buChar char="q"/>
              <a:defRPr/>
            </a:pPr>
            <a:r>
              <a:rPr lang="en-US" sz="1600" b="1" dirty="0" smtClean="0">
                <a:latin typeface="Calibri" panose="020F0502020204030204" pitchFamily="34" charset="0"/>
                <a:cs typeface="Calibri" panose="020F0502020204030204" pitchFamily="34" charset="0"/>
              </a:rPr>
              <a:t>Tutorials:</a:t>
            </a:r>
            <a:r>
              <a:rPr lang="en-US" sz="1600" dirty="0" smtClean="0">
                <a:latin typeface="Calibri" panose="020F0502020204030204" pitchFamily="34" charset="0"/>
                <a:cs typeface="Calibri" panose="020F0502020204030204" pitchFamily="34" charset="0"/>
              </a:rPr>
              <a:t> Cloud-based RDF data management (SIGMOD 2014), Graph Data Management Systems for New Application Domains (VLDB 2011)</a:t>
            </a:r>
          </a:p>
          <a:p>
            <a:pPr marL="1311275" lvl="2" indent="-396875" algn="just" defTabSz="914363">
              <a:lnSpc>
                <a:spcPct val="90000"/>
              </a:lnSpc>
              <a:spcBef>
                <a:spcPct val="20000"/>
              </a:spcBef>
              <a:buFont typeface="Wingdings" pitchFamily="2" charset="2"/>
              <a:buChar char="q"/>
              <a:defRPr/>
            </a:pPr>
            <a:endParaRPr lang="en-US" sz="2000" dirty="0" smtClean="0">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457200" y="6248400"/>
            <a:ext cx="6946425" cy="422455"/>
          </a:xfrm>
          <a:prstGeom prst="rect">
            <a:avLst/>
          </a:prstGeom>
        </p:spPr>
        <p:txBody>
          <a:bodyPr/>
          <a:lstStyle/>
          <a:p>
            <a:pPr marL="396875" indent="-396875" algn="just" defTabSz="914363">
              <a:lnSpc>
                <a:spcPct val="90000"/>
              </a:lnSpc>
              <a:spcBef>
                <a:spcPct val="20000"/>
              </a:spcBef>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Specialty Hardware Systems: </a:t>
            </a:r>
            <a:r>
              <a:rPr lang="en-US" dirty="0" smtClean="0">
                <a:solidFill>
                  <a:schemeClr val="accent2">
                    <a:lumMod val="75000"/>
                  </a:schemeClr>
                </a:solidFill>
                <a:latin typeface="+mj-lt"/>
              </a:rPr>
              <a:t>  </a:t>
            </a:r>
            <a:r>
              <a:rPr lang="en-US" sz="1600" dirty="0" smtClean="0">
                <a:latin typeface="+mj-lt"/>
              </a:rPr>
              <a:t>Eldorado, </a:t>
            </a:r>
            <a:r>
              <a:rPr lang="en-US" sz="1600" dirty="0" err="1" smtClean="0">
                <a:latin typeface="+mj-lt"/>
              </a:rPr>
              <a:t>BlueGene</a:t>
            </a:r>
            <a:r>
              <a:rPr lang="en-US" sz="1600" dirty="0" smtClean="0">
                <a:latin typeface="+mj-lt"/>
              </a:rPr>
              <a:t>/L</a:t>
            </a:r>
            <a:r>
              <a:rPr lang="en-US" sz="1600" b="1" dirty="0" smtClean="0">
                <a:latin typeface="+mj-lt"/>
                <a:cs typeface="Calibri" panose="020F0502020204030204" pitchFamily="34" charset="0"/>
              </a:rPr>
              <a:t> </a:t>
            </a:r>
            <a:endParaRPr lang="en-US" sz="1600" dirty="0" smtClean="0">
              <a:latin typeface="+mj-lt"/>
              <a:cs typeface="Calibri" panose="020F0502020204030204" pitchFamily="34" charset="0"/>
            </a:endParaRPr>
          </a:p>
          <a:p>
            <a:pPr marL="396875" indent="-396875" algn="just" defTabSz="914363" fontAlgn="auto">
              <a:lnSpc>
                <a:spcPct val="90000"/>
              </a:lnSpc>
              <a:spcBef>
                <a:spcPct val="20000"/>
              </a:spcBef>
              <a:spcAft>
                <a:spcPts val="0"/>
              </a:spcAft>
              <a:defRPr/>
            </a:pPr>
            <a:endParaRPr lang="en-US" sz="2400" dirty="0" smtClean="0">
              <a:solidFill>
                <a:schemeClr val="tx1"/>
              </a:solidFill>
              <a:latin typeface="Calibri" panose="020F0502020204030204" pitchFamily="34" charset="0"/>
              <a:cs typeface="Calibri" panose="020F0502020204030204"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457200" y="3810000"/>
            <a:ext cx="8153400" cy="422455"/>
          </a:xfrm>
          <a:prstGeom prst="rect">
            <a:avLst/>
          </a:prstGeom>
        </p:spPr>
        <p:txBody>
          <a:bodyPr/>
          <a:lstStyle/>
          <a:p>
            <a:pPr marL="396875" indent="-396875" algn="just" defTabSz="914363">
              <a:lnSpc>
                <a:spcPct val="90000"/>
              </a:lnSpc>
              <a:spcBef>
                <a:spcPct val="20000"/>
              </a:spcBef>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Other </a:t>
            </a:r>
            <a:r>
              <a:rPr lang="en-US" sz="2400" b="1" dirty="0" err="1" smtClean="0">
                <a:solidFill>
                  <a:schemeClr val="accent2">
                    <a:lumMod val="75000"/>
                  </a:schemeClr>
                </a:solidFill>
                <a:latin typeface="Calibri" panose="020F0502020204030204" pitchFamily="34" charset="0"/>
                <a:cs typeface="Calibri" panose="020F0502020204030204" pitchFamily="34" charset="0"/>
              </a:rPr>
              <a:t>NoSQL</a:t>
            </a:r>
            <a:r>
              <a:rPr lang="en-US" sz="2400" b="1" dirty="0" smtClean="0">
                <a:solidFill>
                  <a:schemeClr val="accent2">
                    <a:lumMod val="75000"/>
                  </a:schemeClr>
                </a:solidFill>
                <a:latin typeface="Calibri" panose="020F0502020204030204" pitchFamily="34" charset="0"/>
                <a:cs typeface="Calibri" panose="020F0502020204030204" pitchFamily="34" charset="0"/>
              </a:rPr>
              <a:t> Systems: </a:t>
            </a:r>
            <a:r>
              <a:rPr lang="en-US" sz="1600" dirty="0" smtClean="0"/>
              <a:t>Key-value stores (</a:t>
            </a:r>
            <a:r>
              <a:rPr lang="en-US" sz="1600" dirty="0" err="1" smtClean="0"/>
              <a:t>DynamoDB</a:t>
            </a:r>
            <a:r>
              <a:rPr lang="en-US" sz="1600" dirty="0" smtClean="0"/>
              <a:t>); Extensible Record Stores (</a:t>
            </a:r>
            <a:r>
              <a:rPr lang="en-US" sz="1600" dirty="0" err="1" smtClean="0"/>
              <a:t>BigTable</a:t>
            </a:r>
            <a:r>
              <a:rPr lang="en-US" sz="1600" dirty="0" smtClean="0"/>
              <a:t>, Cassandra, </a:t>
            </a:r>
            <a:r>
              <a:rPr lang="en-US" sz="1600" dirty="0" err="1" smtClean="0"/>
              <a:t>HBase</a:t>
            </a:r>
            <a:r>
              <a:rPr lang="en-US" sz="1600" dirty="0" smtClean="0"/>
              <a:t>, </a:t>
            </a:r>
            <a:r>
              <a:rPr lang="en-US" sz="1600" dirty="0" err="1" smtClean="0"/>
              <a:t>Accumulo</a:t>
            </a:r>
            <a:r>
              <a:rPr lang="en-US" sz="1600" dirty="0" smtClean="0"/>
              <a:t>); Document stores (</a:t>
            </a:r>
            <a:r>
              <a:rPr lang="en-US" sz="1600" dirty="0" err="1" smtClean="0"/>
              <a:t>MongoDB</a:t>
            </a:r>
            <a:r>
              <a:rPr lang="en-US" sz="1600" dirty="0" smtClean="0"/>
              <a:t>)</a:t>
            </a:r>
            <a:r>
              <a:rPr lang="en-US" sz="600" b="1" dirty="0" smtClean="0">
                <a:latin typeface="+mj-lt"/>
                <a:cs typeface="Calibri" panose="020F0502020204030204" pitchFamily="34" charset="0"/>
              </a:rPr>
              <a:t>    </a:t>
            </a:r>
            <a:r>
              <a:rPr lang="en-US" b="1" dirty="0" smtClean="0">
                <a:latin typeface="+mj-lt"/>
                <a:cs typeface="Calibri" panose="020F0502020204030204" pitchFamily="34" charset="0"/>
              </a:rPr>
              <a:t> </a:t>
            </a:r>
          </a:p>
          <a:p>
            <a:pPr lvl="1">
              <a:buFont typeface="Wingdings" pitchFamily="2" charset="2"/>
              <a:buChar char="q"/>
            </a:pPr>
            <a:endParaRPr lang="en-US" sz="600" b="1" dirty="0" smtClean="0">
              <a:latin typeface="+mj-lt"/>
              <a:cs typeface="Calibri" panose="020F0502020204030204" pitchFamily="34" charset="0"/>
            </a:endParaRPr>
          </a:p>
          <a:p>
            <a:pPr lvl="1">
              <a:buFont typeface="Wingdings" pitchFamily="2" charset="2"/>
              <a:buChar char="q"/>
            </a:pPr>
            <a:r>
              <a:rPr lang="en-US" b="1" dirty="0" smtClean="0">
                <a:latin typeface="+mj-lt"/>
                <a:cs typeface="Calibri" panose="020F0502020204030204" pitchFamily="34" charset="0"/>
              </a:rPr>
              <a:t>    </a:t>
            </a:r>
            <a:r>
              <a:rPr lang="en-US" sz="1600" b="1" dirty="0" smtClean="0">
                <a:latin typeface="+mj-lt"/>
                <a:cs typeface="Calibri" panose="020F0502020204030204" pitchFamily="34" charset="0"/>
              </a:rPr>
              <a:t>Tutorial</a:t>
            </a:r>
            <a:r>
              <a:rPr lang="en-US" sz="1600" i="1" dirty="0" smtClean="0">
                <a:latin typeface="+mj-lt"/>
                <a:cs typeface="Calibri" panose="020F0502020204030204" pitchFamily="34" charset="0"/>
              </a:rPr>
              <a:t>: </a:t>
            </a:r>
            <a:r>
              <a:rPr lang="en-US" sz="1600" dirty="0" smtClean="0"/>
              <a:t>An In-Depth Look at Modern Database Systems (VLDB 2013)</a:t>
            </a:r>
            <a:endParaRPr lang="en-US" altLang="zh-CN" sz="1600" b="1" dirty="0" smtClean="0">
              <a:solidFill>
                <a:schemeClr val="tx1">
                  <a:lumMod val="95000"/>
                  <a:lumOff val="5000"/>
                </a:schemeClr>
              </a:solidFill>
              <a:latin typeface="Calibri" pitchFamily="34" charset="0"/>
            </a:endParaRPr>
          </a:p>
          <a:p>
            <a:pPr marL="396875" indent="-396875" algn="just" defTabSz="914363" fontAlgn="auto">
              <a:lnSpc>
                <a:spcPct val="90000"/>
              </a:lnSpc>
              <a:spcBef>
                <a:spcPct val="20000"/>
              </a:spcBef>
              <a:spcAft>
                <a:spcPts val="0"/>
              </a:spcAft>
              <a:buBlip>
                <a:blip r:embed="rId5"/>
              </a:buBlip>
              <a:defRPr/>
            </a:pPr>
            <a:endParaRPr lang="en-US" altLang="zh-CN" sz="2400" b="1" dirty="0" smtClean="0">
              <a:solidFill>
                <a:schemeClr val="tx1">
                  <a:lumMod val="95000"/>
                  <a:lumOff val="5000"/>
                </a:schemeClr>
              </a:solidFill>
              <a:latin typeface="Calibri" pitchFamily="34" charset="0"/>
            </a:endParaRPr>
          </a:p>
        </p:txBody>
      </p:sp>
      <p:sp>
        <p:nvSpPr>
          <p:cNvPr id="13" name="Content Placeholder 2"/>
          <p:cNvSpPr txBox="1">
            <a:spLocks noChangeArrowheads="1"/>
          </p:cNvSpPr>
          <p:nvPr/>
        </p:nvSpPr>
        <p:spPr>
          <a:xfrm>
            <a:off x="457200" y="5216345"/>
            <a:ext cx="8153400" cy="422455"/>
          </a:xfrm>
          <a:prstGeom prst="rect">
            <a:avLst/>
          </a:prstGeom>
        </p:spPr>
        <p:txBody>
          <a:bodyPr/>
          <a:lstStyle/>
          <a:p>
            <a:pPr marL="396875" indent="-396875" algn="just" defTabSz="914363">
              <a:lnSpc>
                <a:spcPct val="90000"/>
              </a:lnSpc>
              <a:spcBef>
                <a:spcPct val="20000"/>
              </a:spcBef>
              <a:buBlip>
                <a:blip r:embed="rId5"/>
              </a:buBlip>
              <a:defRPr/>
            </a:pPr>
            <a:r>
              <a:rPr lang="en-US" sz="2400" b="1" dirty="0" smtClean="0">
                <a:solidFill>
                  <a:schemeClr val="accent2">
                    <a:lumMod val="75000"/>
                  </a:schemeClr>
                </a:solidFill>
                <a:latin typeface="Calibri" panose="020F0502020204030204" pitchFamily="34" charset="0"/>
                <a:cs typeface="Calibri" panose="020F0502020204030204" pitchFamily="34" charset="0"/>
              </a:rPr>
              <a:t>Disk-based Graph Indexing, External-Memory Algorithms:</a:t>
            </a:r>
            <a:r>
              <a:rPr lang="en-US" sz="1600" b="1" dirty="0" smtClean="0">
                <a:solidFill>
                  <a:schemeClr val="accent2">
                    <a:lumMod val="75000"/>
                  </a:schemeClr>
                </a:solidFill>
                <a:latin typeface="+mj-lt"/>
                <a:cs typeface="Calibri" panose="020F0502020204030204" pitchFamily="34" charset="0"/>
              </a:rPr>
              <a:t> </a:t>
            </a:r>
          </a:p>
          <a:p>
            <a:pPr lvl="1">
              <a:buFont typeface="Wingdings" pitchFamily="2" charset="2"/>
              <a:buChar char="q"/>
            </a:pPr>
            <a:endParaRPr lang="en-US" sz="600" b="1" dirty="0" smtClean="0">
              <a:latin typeface="+mj-lt"/>
              <a:cs typeface="Calibri" panose="020F0502020204030204" pitchFamily="34" charset="0"/>
            </a:endParaRPr>
          </a:p>
          <a:p>
            <a:pPr lvl="1">
              <a:buFont typeface="Wingdings" pitchFamily="2" charset="2"/>
              <a:buChar char="q"/>
            </a:pPr>
            <a:r>
              <a:rPr lang="en-US" sz="1600" b="1" dirty="0" smtClean="0">
                <a:latin typeface="+mj-lt"/>
                <a:cs typeface="Calibri" panose="020F0502020204030204" pitchFamily="34" charset="0"/>
              </a:rPr>
              <a:t>    Survey</a:t>
            </a:r>
            <a:r>
              <a:rPr lang="en-US" sz="1600" i="1" dirty="0" smtClean="0">
                <a:latin typeface="+mj-lt"/>
                <a:cs typeface="Calibri" panose="020F0502020204030204" pitchFamily="34" charset="0"/>
              </a:rPr>
              <a:t>: </a:t>
            </a:r>
            <a:r>
              <a:rPr lang="en-US" sz="1600" dirty="0" smtClean="0"/>
              <a:t>A Computational Study of External-Memory BFS Algorithms (SODA 2006)</a:t>
            </a:r>
            <a:endParaRPr lang="en-US" altLang="zh-CN" sz="1600" b="1" dirty="0" smtClean="0">
              <a:solidFill>
                <a:schemeClr val="tx1">
                  <a:lumMod val="95000"/>
                  <a:lumOff val="5000"/>
                </a:schemeClr>
              </a:solidFill>
              <a:latin typeface="Calibri" pitchFamily="34" charset="0"/>
            </a:endParaRPr>
          </a:p>
        </p:txBody>
      </p:sp>
      <p:sp>
        <p:nvSpPr>
          <p:cNvPr id="1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a:solidFill>
                  <a:srgbClr val="000000"/>
                </a:solidFill>
                <a:latin typeface="Trebuchet MS"/>
              </a:rPr>
              <a:t>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48600" cy="1143000"/>
          </a:xfrm>
        </p:spPr>
        <p:txBody>
          <a:bodyPr/>
          <a:lstStyle/>
          <a:p>
            <a:r>
              <a:rPr lang="en-US" b="1" dirty="0" smtClean="0"/>
              <a:t>Algorithms Implemented </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PageRank</a:t>
            </a:r>
          </a:p>
          <a:p>
            <a:r>
              <a:rPr lang="en-US" dirty="0" smtClean="0"/>
              <a:t>Loopy Belief Propagation</a:t>
            </a:r>
          </a:p>
          <a:p>
            <a:r>
              <a:rPr lang="en-US" dirty="0" smtClean="0"/>
              <a:t>Gibbs Sampling</a:t>
            </a:r>
          </a:p>
          <a:p>
            <a:r>
              <a:rPr lang="en-US" dirty="0" err="1" smtClean="0"/>
              <a:t>CoEM</a:t>
            </a:r>
            <a:endParaRPr lang="en-US" dirty="0" smtClean="0"/>
          </a:p>
          <a:p>
            <a:r>
              <a:rPr lang="en-US" dirty="0" smtClean="0"/>
              <a:t>Graphical Model Parameter Learning</a:t>
            </a:r>
          </a:p>
          <a:p>
            <a:r>
              <a:rPr lang="en-US" dirty="0" smtClean="0"/>
              <a:t>Probabilistic Matrix/Tensor Factorization</a:t>
            </a:r>
          </a:p>
          <a:p>
            <a:r>
              <a:rPr lang="en-US" dirty="0" smtClean="0"/>
              <a:t>Alternating Least Squares</a:t>
            </a:r>
          </a:p>
          <a:p>
            <a:r>
              <a:rPr lang="en-US" dirty="0" smtClean="0"/>
              <a:t>Lasso with Sparse Features</a:t>
            </a:r>
          </a:p>
          <a:p>
            <a:r>
              <a:rPr lang="en-US" dirty="0" smtClean="0"/>
              <a:t>Support Vector Machines with Sparse Features</a:t>
            </a:r>
          </a:p>
          <a:p>
            <a:r>
              <a:rPr lang="en-US" dirty="0" smtClean="0"/>
              <a:t>Label-Propagation</a:t>
            </a:r>
          </a:p>
          <a:p>
            <a:r>
              <a:rPr lang="en-US" dirty="0" smtClean="0"/>
              <a:t>…</a:t>
            </a:r>
            <a:endParaRPr lang="en-US" dirty="0"/>
          </a:p>
        </p:txBody>
      </p:sp>
      <p:sp>
        <p:nvSpPr>
          <p:cNvPr id="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a:solidFill>
                  <a:srgbClr val="000000"/>
                </a:solidFill>
                <a:latin typeface="Trebuchet MS"/>
              </a:rPr>
              <a:t>7</a:t>
            </a:r>
            <a:r>
              <a:rPr lang="en-US" kern="0" dirty="0" smtClean="0">
                <a:solidFill>
                  <a:srgbClr val="000000"/>
                </a:solidFill>
                <a:latin typeface="Trebuchet MS"/>
              </a:rPr>
              <a:t>2</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5" name="Picture 6"/>
          <p:cNvPicPr>
            <a:picLocks noChangeAspect="1" noChangeArrowheads="1"/>
          </p:cNvPicPr>
          <p:nvPr/>
        </p:nvPicPr>
        <p:blipFill>
          <a:blip r:embed="rId2" cstate="print"/>
          <a:srcRect/>
          <a:stretch>
            <a:fillRect/>
          </a:stretch>
        </p:blipFill>
        <p:spPr bwMode="auto">
          <a:xfrm>
            <a:off x="7310765" y="0"/>
            <a:ext cx="1833235" cy="476250"/>
          </a:xfrm>
          <a:prstGeom prst="rect">
            <a:avLst/>
          </a:prstGeom>
          <a:noFill/>
          <a:ln w="9525">
            <a:noFill/>
            <a:miter lim="800000"/>
            <a:headEnd/>
            <a:tailEnd/>
          </a:ln>
        </p:spPr>
      </p:pic>
      <p:pic>
        <p:nvPicPr>
          <p:cNvPr id="6" name="Picture 11" descr="C:\Users\arijit\Desktop\microsoft-research.gif"/>
          <p:cNvPicPr>
            <a:picLocks noChangeAspect="1" noChangeArrowheads="1"/>
          </p:cNvPicPr>
          <p:nvPr/>
        </p:nvPicPr>
        <p:blipFill>
          <a:blip r:embed="rId3"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11097188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3800" b="1" dirty="0" err="1" smtClean="0"/>
              <a:t>GraphLab</a:t>
            </a:r>
            <a:r>
              <a:rPr lang="en-US" sz="3800" b="1" dirty="0" smtClean="0"/>
              <a:t> in Shared Memory vs. Distributed Memory </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Content Placeholder 2"/>
          <p:cNvSpPr txBox="1">
            <a:spLocks noChangeArrowheads="1"/>
          </p:cNvSpPr>
          <p:nvPr/>
        </p:nvSpPr>
        <p:spPr>
          <a:xfrm>
            <a:off x="381000" y="1676400"/>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400" b="1" dirty="0" smtClean="0"/>
              <a:t>Shared Memory</a:t>
            </a:r>
            <a:endParaRPr lang="en-US" altLang="zh-CN" sz="2400" b="1" dirty="0" smtClean="0">
              <a:solidFill>
                <a:schemeClr val="tx1">
                  <a:lumMod val="95000"/>
                  <a:lumOff val="5000"/>
                </a:schemeClr>
              </a:solidFill>
              <a:latin typeface="Calibri" pitchFamily="34" charset="0"/>
            </a:endParaRPr>
          </a:p>
        </p:txBody>
      </p:sp>
      <p:sp>
        <p:nvSpPr>
          <p:cNvPr id="9" name="Content Placeholder 2"/>
          <p:cNvSpPr txBox="1">
            <a:spLocks noChangeArrowheads="1"/>
          </p:cNvSpPr>
          <p:nvPr/>
        </p:nvSpPr>
        <p:spPr>
          <a:xfrm>
            <a:off x="381000" y="3844745"/>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400" b="1" dirty="0" smtClean="0"/>
              <a:t>Distributed Memory</a:t>
            </a:r>
            <a:endParaRPr lang="en-US" altLang="zh-CN" sz="2400" b="1" dirty="0" smtClean="0">
              <a:solidFill>
                <a:schemeClr val="tx1">
                  <a:lumMod val="95000"/>
                  <a:lumOff val="5000"/>
                </a:schemeClr>
              </a:solidFill>
              <a:latin typeface="Calibri" pitchFamily="34" charset="0"/>
            </a:endParaRPr>
          </a:p>
        </p:txBody>
      </p:sp>
      <p:sp>
        <p:nvSpPr>
          <p:cNvPr id="10" name="Content Placeholder 2"/>
          <p:cNvSpPr txBox="1">
            <a:spLocks noChangeArrowheads="1"/>
          </p:cNvSpPr>
          <p:nvPr/>
        </p:nvSpPr>
        <p:spPr>
          <a:xfrm>
            <a:off x="914400" y="2320745"/>
            <a:ext cx="7162800" cy="422455"/>
          </a:xfrm>
          <a:prstGeom prst="rect">
            <a:avLst/>
          </a:prstGeom>
        </p:spPr>
        <p:txBody>
          <a:bodyPr/>
          <a:lstStyle/>
          <a:p>
            <a:pPr marL="396875" indent="-396875" algn="just" defTabSz="914363">
              <a:lnSpc>
                <a:spcPct val="90000"/>
              </a:lnSpc>
              <a:spcBef>
                <a:spcPct val="20000"/>
              </a:spcBef>
              <a:buFont typeface="Wingdings" pitchFamily="2" charset="2"/>
              <a:buChar char="q"/>
              <a:defRPr/>
            </a:pPr>
            <a:r>
              <a:rPr lang="en-US" altLang="zh-CN" sz="2000" dirty="0" smtClean="0"/>
              <a:t>Shared Data Table – to access neighbors’ information</a:t>
            </a:r>
            <a:endParaRPr lang="en-US" altLang="zh-CN" sz="2400" b="1" dirty="0" smtClean="0">
              <a:solidFill>
                <a:schemeClr val="tx1">
                  <a:lumMod val="95000"/>
                  <a:lumOff val="5000"/>
                </a:schemeClr>
              </a:solidFill>
              <a:latin typeface="Calibri" pitchFamily="34" charset="0"/>
            </a:endParaRPr>
          </a:p>
        </p:txBody>
      </p:sp>
      <p:sp>
        <p:nvSpPr>
          <p:cNvPr id="11" name="Content Placeholder 2"/>
          <p:cNvSpPr txBox="1">
            <a:spLocks noChangeArrowheads="1"/>
          </p:cNvSpPr>
          <p:nvPr/>
        </p:nvSpPr>
        <p:spPr>
          <a:xfrm>
            <a:off x="914400" y="2854145"/>
            <a:ext cx="7162800" cy="422455"/>
          </a:xfrm>
          <a:prstGeom prst="rect">
            <a:avLst/>
          </a:prstGeom>
        </p:spPr>
        <p:txBody>
          <a:bodyPr/>
          <a:lstStyle/>
          <a:p>
            <a:pPr marL="396875" indent="-396875" algn="just" defTabSz="914363">
              <a:lnSpc>
                <a:spcPct val="90000"/>
              </a:lnSpc>
              <a:spcBef>
                <a:spcPct val="20000"/>
              </a:spcBef>
              <a:buFont typeface="Wingdings" pitchFamily="2" charset="2"/>
              <a:buChar char="q"/>
              <a:defRPr/>
            </a:pPr>
            <a:endParaRPr lang="en-US" altLang="zh-CN" sz="2400" b="1" dirty="0" smtClean="0">
              <a:solidFill>
                <a:schemeClr val="tx1">
                  <a:lumMod val="95000"/>
                  <a:lumOff val="5000"/>
                </a:schemeClr>
              </a:solidFill>
              <a:latin typeface="Calibri" pitchFamily="34" charset="0"/>
            </a:endParaRPr>
          </a:p>
        </p:txBody>
      </p:sp>
      <p:sp>
        <p:nvSpPr>
          <p:cNvPr id="12" name="Content Placeholder 2"/>
          <p:cNvSpPr txBox="1">
            <a:spLocks noChangeArrowheads="1"/>
          </p:cNvSpPr>
          <p:nvPr/>
        </p:nvSpPr>
        <p:spPr>
          <a:xfrm>
            <a:off x="914400" y="2930345"/>
            <a:ext cx="7162800" cy="422455"/>
          </a:xfrm>
          <a:prstGeom prst="rect">
            <a:avLst/>
          </a:prstGeom>
        </p:spPr>
        <p:txBody>
          <a:bodyPr/>
          <a:lstStyle/>
          <a:p>
            <a:pPr marL="396875" indent="-396875" algn="just" defTabSz="914363">
              <a:lnSpc>
                <a:spcPct val="90000"/>
              </a:lnSpc>
              <a:spcBef>
                <a:spcPct val="20000"/>
              </a:spcBef>
              <a:buFont typeface="Wingdings" pitchFamily="2" charset="2"/>
              <a:buChar char="q"/>
              <a:defRPr/>
            </a:pPr>
            <a:r>
              <a:rPr lang="en-US" altLang="zh-CN" sz="2000" dirty="0" smtClean="0">
                <a:solidFill>
                  <a:schemeClr val="tx1">
                    <a:lumMod val="95000"/>
                    <a:lumOff val="5000"/>
                  </a:schemeClr>
                </a:solidFill>
                <a:latin typeface="Calibri" pitchFamily="34" charset="0"/>
              </a:rPr>
              <a:t>Termination based on scheduler</a:t>
            </a:r>
          </a:p>
        </p:txBody>
      </p:sp>
      <p:sp>
        <p:nvSpPr>
          <p:cNvPr id="13" name="Content Placeholder 2"/>
          <p:cNvSpPr txBox="1">
            <a:spLocks noChangeArrowheads="1"/>
          </p:cNvSpPr>
          <p:nvPr/>
        </p:nvSpPr>
        <p:spPr>
          <a:xfrm>
            <a:off x="914400" y="4419600"/>
            <a:ext cx="7162800" cy="422455"/>
          </a:xfrm>
          <a:prstGeom prst="rect">
            <a:avLst/>
          </a:prstGeom>
        </p:spPr>
        <p:txBody>
          <a:bodyPr/>
          <a:lstStyle/>
          <a:p>
            <a:pPr marL="396875" indent="-396875" algn="just" defTabSz="914363">
              <a:lnSpc>
                <a:spcPct val="90000"/>
              </a:lnSpc>
              <a:spcBef>
                <a:spcPct val="20000"/>
              </a:spcBef>
              <a:buFont typeface="Wingdings" pitchFamily="2" charset="2"/>
              <a:buChar char="q"/>
              <a:defRPr/>
            </a:pPr>
            <a:r>
              <a:rPr lang="en-US" altLang="zh-CN" sz="2000" dirty="0" smtClean="0">
                <a:solidFill>
                  <a:schemeClr val="tx1">
                    <a:lumMod val="95000"/>
                    <a:lumOff val="5000"/>
                  </a:schemeClr>
                </a:solidFill>
                <a:latin typeface="Calibri" pitchFamily="34" charset="0"/>
              </a:rPr>
              <a:t>Ghost Vertices</a:t>
            </a:r>
          </a:p>
          <a:p>
            <a:pPr marL="396875" indent="-396875" algn="just" defTabSz="914363">
              <a:lnSpc>
                <a:spcPct val="90000"/>
              </a:lnSpc>
              <a:spcBef>
                <a:spcPct val="20000"/>
              </a:spcBef>
              <a:buFont typeface="Wingdings" pitchFamily="2" charset="2"/>
              <a:buChar char="q"/>
              <a:defRPr/>
            </a:pPr>
            <a:r>
              <a:rPr lang="en-US" altLang="zh-CN" sz="2000" dirty="0" smtClean="0">
                <a:solidFill>
                  <a:schemeClr val="tx1">
                    <a:lumMod val="95000"/>
                    <a:lumOff val="5000"/>
                  </a:schemeClr>
                </a:solidFill>
                <a:latin typeface="Calibri" pitchFamily="34" charset="0"/>
              </a:rPr>
              <a:t>Distributed Locking</a:t>
            </a:r>
          </a:p>
        </p:txBody>
      </p:sp>
      <p:sp>
        <p:nvSpPr>
          <p:cNvPr id="14" name="Content Placeholder 2"/>
          <p:cNvSpPr txBox="1">
            <a:spLocks noChangeArrowheads="1"/>
          </p:cNvSpPr>
          <p:nvPr/>
        </p:nvSpPr>
        <p:spPr>
          <a:xfrm>
            <a:off x="914400" y="5181600"/>
            <a:ext cx="7162800" cy="422455"/>
          </a:xfrm>
          <a:prstGeom prst="rect">
            <a:avLst/>
          </a:prstGeom>
        </p:spPr>
        <p:txBody>
          <a:bodyPr/>
          <a:lstStyle/>
          <a:p>
            <a:pPr marL="396875" indent="-396875" algn="just" defTabSz="914363">
              <a:lnSpc>
                <a:spcPct val="90000"/>
              </a:lnSpc>
              <a:spcBef>
                <a:spcPct val="20000"/>
              </a:spcBef>
              <a:buFont typeface="Wingdings" pitchFamily="2" charset="2"/>
              <a:buChar char="q"/>
              <a:defRPr/>
            </a:pPr>
            <a:r>
              <a:rPr lang="en-US" altLang="zh-CN" sz="2000" dirty="0" smtClean="0">
                <a:solidFill>
                  <a:schemeClr val="tx1">
                    <a:lumMod val="95000"/>
                    <a:lumOff val="5000"/>
                  </a:schemeClr>
                </a:solidFill>
                <a:latin typeface="Calibri" pitchFamily="34" charset="0"/>
              </a:rPr>
              <a:t>Termination based on distributed consensus algorithm</a:t>
            </a:r>
          </a:p>
        </p:txBody>
      </p:sp>
      <p:sp>
        <p:nvSpPr>
          <p:cNvPr id="15" name="Content Placeholder 2"/>
          <p:cNvSpPr txBox="1">
            <a:spLocks noChangeArrowheads="1"/>
          </p:cNvSpPr>
          <p:nvPr/>
        </p:nvSpPr>
        <p:spPr>
          <a:xfrm>
            <a:off x="914400" y="5638800"/>
            <a:ext cx="7162800" cy="422455"/>
          </a:xfrm>
          <a:prstGeom prst="rect">
            <a:avLst/>
          </a:prstGeom>
        </p:spPr>
        <p:txBody>
          <a:bodyPr/>
          <a:lstStyle/>
          <a:p>
            <a:pPr marL="396875" indent="-396875" algn="just" defTabSz="914363">
              <a:lnSpc>
                <a:spcPct val="90000"/>
              </a:lnSpc>
              <a:spcBef>
                <a:spcPct val="20000"/>
              </a:spcBef>
              <a:buFont typeface="Wingdings" pitchFamily="2" charset="2"/>
              <a:buChar char="q"/>
              <a:defRPr/>
            </a:pPr>
            <a:r>
              <a:rPr lang="en-US" altLang="zh-CN" sz="2000" dirty="0" smtClean="0">
                <a:solidFill>
                  <a:schemeClr val="tx1">
                    <a:lumMod val="95000"/>
                    <a:lumOff val="5000"/>
                  </a:schemeClr>
                </a:solidFill>
                <a:latin typeface="Calibri" pitchFamily="34" charset="0"/>
              </a:rPr>
              <a:t>Fault Tolerance based on asynchronous Chandy-Lamport snapshot technique </a:t>
            </a:r>
          </a:p>
        </p:txBody>
      </p:sp>
      <p:sp>
        <p:nvSpPr>
          <p:cNvPr id="16"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73</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3800" b="1" dirty="0" smtClean="0"/>
              <a:t>PREGEL vs. </a:t>
            </a:r>
            <a:r>
              <a:rPr lang="en-US" sz="3800" b="1" dirty="0" err="1" smtClean="0"/>
              <a:t>GraphLab</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Content Placeholder 2"/>
          <p:cNvSpPr txBox="1">
            <a:spLocks noChangeArrowheads="1"/>
          </p:cNvSpPr>
          <p:nvPr/>
        </p:nvSpPr>
        <p:spPr>
          <a:xfrm>
            <a:off x="609600" y="2015945"/>
            <a:ext cx="36576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Synchronous System</a:t>
            </a:r>
            <a:endParaRPr lang="en-US" sz="2000" dirty="0" smtClean="0"/>
          </a:p>
          <a:p>
            <a:pPr marL="396875" indent="-396875" algn="just" defTabSz="914363">
              <a:lnSpc>
                <a:spcPct val="90000"/>
              </a:lnSpc>
              <a:spcBef>
                <a:spcPct val="20000"/>
              </a:spcBef>
              <a:buBlip>
                <a:blip r:embed="rId5"/>
              </a:buBlip>
              <a:defRPr/>
            </a:pPr>
            <a:endParaRPr lang="en-US" altLang="zh-CN" sz="20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endParaRPr lang="en-US" altLang="zh-CN" sz="2000" dirty="0" smtClean="0">
              <a:solidFill>
                <a:schemeClr val="tx1">
                  <a:lumMod val="95000"/>
                  <a:lumOff val="5000"/>
                </a:schemeClr>
              </a:solidFill>
              <a:latin typeface="Calibri" pitchFamily="34" charset="0"/>
            </a:endParaRPr>
          </a:p>
        </p:txBody>
      </p:sp>
      <p:cxnSp>
        <p:nvCxnSpPr>
          <p:cNvPr id="9" name="Straight Connector 8"/>
          <p:cNvCxnSpPr/>
          <p:nvPr/>
        </p:nvCxnSpPr>
        <p:spPr>
          <a:xfrm>
            <a:off x="4267200" y="1483043"/>
            <a:ext cx="0" cy="514635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28800" y="1295400"/>
            <a:ext cx="1209883" cy="492443"/>
          </a:xfrm>
          <a:prstGeom prst="rect">
            <a:avLst/>
          </a:prstGeom>
          <a:noFill/>
        </p:spPr>
        <p:txBody>
          <a:bodyPr wrap="none" rtlCol="0">
            <a:spAutoFit/>
          </a:bodyPr>
          <a:lstStyle/>
          <a:p>
            <a:r>
              <a:rPr lang="en-US" sz="2600" dirty="0" smtClean="0"/>
              <a:t>PREGEL</a:t>
            </a:r>
            <a:endParaRPr lang="en-US" sz="2600" dirty="0"/>
          </a:p>
        </p:txBody>
      </p:sp>
      <p:sp>
        <p:nvSpPr>
          <p:cNvPr id="11" name="TextBox 10"/>
          <p:cNvSpPr txBox="1"/>
          <p:nvPr/>
        </p:nvSpPr>
        <p:spPr>
          <a:xfrm>
            <a:off x="5486400" y="1330643"/>
            <a:ext cx="1489062" cy="492443"/>
          </a:xfrm>
          <a:prstGeom prst="rect">
            <a:avLst/>
          </a:prstGeom>
          <a:noFill/>
        </p:spPr>
        <p:txBody>
          <a:bodyPr wrap="none" rtlCol="0">
            <a:spAutoFit/>
          </a:bodyPr>
          <a:lstStyle/>
          <a:p>
            <a:r>
              <a:rPr lang="en-US" sz="2600" dirty="0" err="1" smtClean="0"/>
              <a:t>GraphLab</a:t>
            </a:r>
            <a:endParaRPr lang="en-US" sz="2600" dirty="0"/>
          </a:p>
        </p:txBody>
      </p:sp>
      <p:sp>
        <p:nvSpPr>
          <p:cNvPr id="13" name="Content Placeholder 2"/>
          <p:cNvSpPr txBox="1">
            <a:spLocks noChangeArrowheads="1"/>
          </p:cNvSpPr>
          <p:nvPr/>
        </p:nvSpPr>
        <p:spPr>
          <a:xfrm>
            <a:off x="4648200" y="2015945"/>
            <a:ext cx="36576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Asynchronous System</a:t>
            </a:r>
            <a:endParaRPr lang="en-US" sz="2000" dirty="0" smtClean="0"/>
          </a:p>
          <a:p>
            <a:pPr marL="396875" indent="-396875" algn="just" defTabSz="914363">
              <a:lnSpc>
                <a:spcPct val="90000"/>
              </a:lnSpc>
              <a:spcBef>
                <a:spcPct val="20000"/>
              </a:spcBef>
              <a:buBlip>
                <a:blip r:embed="rId5"/>
              </a:buBlip>
              <a:defRPr/>
            </a:pPr>
            <a:endParaRPr lang="en-US" altLang="zh-CN" sz="20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endParaRPr lang="en-US" altLang="zh-CN" sz="2000" dirty="0" smtClean="0">
              <a:solidFill>
                <a:schemeClr val="tx1">
                  <a:lumMod val="95000"/>
                  <a:lumOff val="5000"/>
                </a:schemeClr>
              </a:solidFill>
              <a:latin typeface="Calibri" pitchFamily="34" charset="0"/>
            </a:endParaRPr>
          </a:p>
        </p:txBody>
      </p:sp>
      <p:sp>
        <p:nvSpPr>
          <p:cNvPr id="14" name="Content Placeholder 2"/>
          <p:cNvSpPr txBox="1">
            <a:spLocks noChangeArrowheads="1"/>
          </p:cNvSpPr>
          <p:nvPr/>
        </p:nvSpPr>
        <p:spPr>
          <a:xfrm>
            <a:off x="609600" y="2625545"/>
            <a:ext cx="31242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No concurrency control, no worry of consistency</a:t>
            </a:r>
          </a:p>
          <a:p>
            <a:pPr marL="396875" indent="-396875" algn="just" defTabSz="914363">
              <a:lnSpc>
                <a:spcPct val="90000"/>
              </a:lnSpc>
              <a:spcBef>
                <a:spcPct val="20000"/>
              </a:spcBef>
              <a:buBlip>
                <a:blip r:embed="rId5"/>
              </a:buBlip>
              <a:defRPr/>
            </a:pPr>
            <a:endParaRPr lang="en-US" altLang="zh-CN" sz="2000" dirty="0" smtClean="0">
              <a:solidFill>
                <a:schemeClr val="tx1">
                  <a:lumMod val="95000"/>
                  <a:lumOff val="5000"/>
                </a:schemeClr>
              </a:solidFill>
              <a:latin typeface="Calibri" pitchFamily="34" charset="0"/>
            </a:endParaRPr>
          </a:p>
        </p:txBody>
      </p:sp>
      <p:sp>
        <p:nvSpPr>
          <p:cNvPr id="15" name="Content Placeholder 2"/>
          <p:cNvSpPr txBox="1">
            <a:spLocks noChangeArrowheads="1"/>
          </p:cNvSpPr>
          <p:nvPr/>
        </p:nvSpPr>
        <p:spPr>
          <a:xfrm>
            <a:off x="4648200" y="2625545"/>
            <a:ext cx="32766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Consistency of updates harder (edge, vertex, sequential)</a:t>
            </a:r>
          </a:p>
        </p:txBody>
      </p:sp>
      <p:sp>
        <p:nvSpPr>
          <p:cNvPr id="16" name="Content Placeholder 2"/>
          <p:cNvSpPr txBox="1">
            <a:spLocks noChangeArrowheads="1"/>
          </p:cNvSpPr>
          <p:nvPr/>
        </p:nvSpPr>
        <p:spPr>
          <a:xfrm>
            <a:off x="609600" y="3539945"/>
            <a:ext cx="33528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Easy fault-tolerance, check point at each barrier</a:t>
            </a:r>
          </a:p>
        </p:txBody>
      </p:sp>
      <p:sp>
        <p:nvSpPr>
          <p:cNvPr id="17" name="Content Placeholder 2"/>
          <p:cNvSpPr txBox="1">
            <a:spLocks noChangeArrowheads="1"/>
          </p:cNvSpPr>
          <p:nvPr/>
        </p:nvSpPr>
        <p:spPr>
          <a:xfrm>
            <a:off x="4648200" y="3539945"/>
            <a:ext cx="33528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Fault-tolerance harder (need a snapshot with consistency)</a:t>
            </a:r>
          </a:p>
        </p:txBody>
      </p:sp>
      <p:sp>
        <p:nvSpPr>
          <p:cNvPr id="18" name="Content Placeholder 2"/>
          <p:cNvSpPr txBox="1">
            <a:spLocks noChangeArrowheads="1"/>
          </p:cNvSpPr>
          <p:nvPr/>
        </p:nvSpPr>
        <p:spPr>
          <a:xfrm>
            <a:off x="609600" y="4953000"/>
            <a:ext cx="34290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Bad when waiting for stragglers or load-imbalance</a:t>
            </a:r>
          </a:p>
        </p:txBody>
      </p:sp>
      <p:sp>
        <p:nvSpPr>
          <p:cNvPr id="19" name="Content Placeholder 2"/>
          <p:cNvSpPr txBox="1">
            <a:spLocks noChangeArrowheads="1"/>
          </p:cNvSpPr>
          <p:nvPr/>
        </p:nvSpPr>
        <p:spPr>
          <a:xfrm>
            <a:off x="4724400" y="4606745"/>
            <a:ext cx="32004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Asynchronous model can make faster progress</a:t>
            </a:r>
          </a:p>
          <a:p>
            <a:pPr marL="396875" indent="-396875" defTabSz="914363">
              <a:lnSpc>
                <a:spcPct val="90000"/>
              </a:lnSpc>
              <a:spcBef>
                <a:spcPct val="20000"/>
              </a:spcBef>
              <a:buBlip>
                <a:blip r:embed="rId5"/>
              </a:buBlip>
              <a:defRPr/>
            </a:pPr>
            <a:endParaRPr lang="en-US" altLang="zh-CN" sz="2000" dirty="0" smtClean="0">
              <a:solidFill>
                <a:schemeClr val="tx1">
                  <a:lumMod val="95000"/>
                  <a:lumOff val="5000"/>
                </a:schemeClr>
              </a:solidFill>
              <a:latin typeface="Calibri" pitchFamily="34" charset="0"/>
            </a:endParaRPr>
          </a:p>
          <a:p>
            <a:pPr marL="396875" indent="-396875"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Can load balance in scheduling to deal with load skew</a:t>
            </a:r>
          </a:p>
        </p:txBody>
      </p:sp>
      <p:pic>
        <p:nvPicPr>
          <p:cNvPr id="20"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76200" y="2667000"/>
            <a:ext cx="609600" cy="533401"/>
          </a:xfrm>
          <a:prstGeom prst="rect">
            <a:avLst/>
          </a:prstGeom>
          <a:noFill/>
        </p:spPr>
      </p:pic>
      <p:pic>
        <p:nvPicPr>
          <p:cNvPr id="21"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76200" y="3657599"/>
            <a:ext cx="609600" cy="533401"/>
          </a:xfrm>
          <a:prstGeom prst="rect">
            <a:avLst/>
          </a:prstGeom>
          <a:noFill/>
        </p:spPr>
      </p:pic>
      <p:pic>
        <p:nvPicPr>
          <p:cNvPr id="22"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7924800" y="4648199"/>
            <a:ext cx="609600" cy="533401"/>
          </a:xfrm>
          <a:prstGeom prst="rect">
            <a:avLst/>
          </a:prstGeom>
          <a:noFill/>
        </p:spPr>
      </p:pic>
      <p:pic>
        <p:nvPicPr>
          <p:cNvPr id="23" name="Picture 2" descr="http://upload.wikimedia.org/wikipedia/commons/thumb/8/85/Smiley.svg/1024px-Smiley.svg.png"/>
          <p:cNvPicPr>
            <a:picLocks noChangeAspect="1" noChangeArrowheads="1"/>
          </p:cNvPicPr>
          <p:nvPr/>
        </p:nvPicPr>
        <p:blipFill>
          <a:blip r:embed="rId6" cstate="print"/>
          <a:srcRect/>
          <a:stretch>
            <a:fillRect/>
          </a:stretch>
        </p:blipFill>
        <p:spPr bwMode="auto">
          <a:xfrm>
            <a:off x="7924800" y="5638799"/>
            <a:ext cx="609600" cy="533401"/>
          </a:xfrm>
          <a:prstGeom prst="rect">
            <a:avLst/>
          </a:prstGeom>
          <a:noFill/>
        </p:spPr>
      </p:pic>
      <p:sp>
        <p:nvSpPr>
          <p:cNvPr id="24"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Trebuchet MS"/>
              </a:rPr>
              <a:t>74/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3800" b="1" dirty="0" smtClean="0"/>
              <a:t>PREGEL vs. </a:t>
            </a:r>
            <a:r>
              <a:rPr lang="en-US" sz="3800" b="1" dirty="0" err="1" smtClean="0"/>
              <a:t>GraphLab</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8" name="Content Placeholder 2"/>
          <p:cNvSpPr txBox="1">
            <a:spLocks noChangeArrowheads="1"/>
          </p:cNvSpPr>
          <p:nvPr/>
        </p:nvSpPr>
        <p:spPr>
          <a:xfrm>
            <a:off x="609600" y="2015945"/>
            <a:ext cx="36576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bg2">
                    <a:lumMod val="75000"/>
                  </a:schemeClr>
                </a:solidFill>
                <a:latin typeface="Calibri" pitchFamily="34" charset="0"/>
              </a:rPr>
              <a:t>Synchronous System</a:t>
            </a:r>
            <a:endParaRPr lang="en-US" sz="2000" dirty="0" smtClean="0">
              <a:solidFill>
                <a:schemeClr val="bg2">
                  <a:lumMod val="75000"/>
                </a:schemeClr>
              </a:solidFill>
            </a:endParaRPr>
          </a:p>
          <a:p>
            <a:pPr marL="396875" indent="-396875" algn="just" defTabSz="914363">
              <a:lnSpc>
                <a:spcPct val="90000"/>
              </a:lnSpc>
              <a:spcBef>
                <a:spcPct val="20000"/>
              </a:spcBef>
              <a:buBlip>
                <a:blip r:embed="rId5"/>
              </a:buBlip>
              <a:defRPr/>
            </a:pPr>
            <a:endParaRPr lang="en-US" altLang="zh-CN" sz="2000" dirty="0" smtClean="0">
              <a:solidFill>
                <a:schemeClr val="bg2">
                  <a:lumMod val="75000"/>
                </a:schemeClr>
              </a:solidFill>
              <a:latin typeface="Calibri" pitchFamily="34" charset="0"/>
            </a:endParaRPr>
          </a:p>
          <a:p>
            <a:pPr marL="396875" indent="-396875" algn="just" defTabSz="914363">
              <a:lnSpc>
                <a:spcPct val="90000"/>
              </a:lnSpc>
              <a:spcBef>
                <a:spcPct val="20000"/>
              </a:spcBef>
              <a:buBlip>
                <a:blip r:embed="rId5"/>
              </a:buBlip>
              <a:defRPr/>
            </a:pPr>
            <a:endParaRPr lang="en-US" altLang="zh-CN" sz="2000" dirty="0" smtClean="0">
              <a:solidFill>
                <a:schemeClr val="bg2">
                  <a:lumMod val="75000"/>
                </a:schemeClr>
              </a:solidFill>
              <a:latin typeface="Calibri" pitchFamily="34" charset="0"/>
            </a:endParaRPr>
          </a:p>
        </p:txBody>
      </p:sp>
      <p:cxnSp>
        <p:nvCxnSpPr>
          <p:cNvPr id="9" name="Straight Connector 8"/>
          <p:cNvCxnSpPr/>
          <p:nvPr/>
        </p:nvCxnSpPr>
        <p:spPr>
          <a:xfrm>
            <a:off x="4267200" y="1483043"/>
            <a:ext cx="0" cy="514635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28800" y="1295400"/>
            <a:ext cx="1209883" cy="492443"/>
          </a:xfrm>
          <a:prstGeom prst="rect">
            <a:avLst/>
          </a:prstGeom>
          <a:noFill/>
        </p:spPr>
        <p:txBody>
          <a:bodyPr wrap="none" rtlCol="0">
            <a:spAutoFit/>
          </a:bodyPr>
          <a:lstStyle/>
          <a:p>
            <a:r>
              <a:rPr lang="en-US" sz="2600" dirty="0" smtClean="0">
                <a:solidFill>
                  <a:schemeClr val="bg2">
                    <a:lumMod val="75000"/>
                  </a:schemeClr>
                </a:solidFill>
              </a:rPr>
              <a:t>PREGEL</a:t>
            </a:r>
            <a:endParaRPr lang="en-US" sz="2600" dirty="0">
              <a:solidFill>
                <a:schemeClr val="bg2">
                  <a:lumMod val="75000"/>
                </a:schemeClr>
              </a:solidFill>
            </a:endParaRPr>
          </a:p>
        </p:txBody>
      </p:sp>
      <p:sp>
        <p:nvSpPr>
          <p:cNvPr id="11" name="TextBox 10"/>
          <p:cNvSpPr txBox="1"/>
          <p:nvPr/>
        </p:nvSpPr>
        <p:spPr>
          <a:xfrm>
            <a:off x="5486400" y="1330643"/>
            <a:ext cx="1489062" cy="492443"/>
          </a:xfrm>
          <a:prstGeom prst="rect">
            <a:avLst/>
          </a:prstGeom>
          <a:noFill/>
        </p:spPr>
        <p:txBody>
          <a:bodyPr wrap="none" rtlCol="0">
            <a:spAutoFit/>
          </a:bodyPr>
          <a:lstStyle/>
          <a:p>
            <a:r>
              <a:rPr lang="en-US" sz="2600" dirty="0" err="1" smtClean="0">
                <a:solidFill>
                  <a:schemeClr val="bg2">
                    <a:lumMod val="75000"/>
                  </a:schemeClr>
                </a:solidFill>
              </a:rPr>
              <a:t>GraphLab</a:t>
            </a:r>
            <a:endParaRPr lang="en-US" sz="2600" dirty="0">
              <a:solidFill>
                <a:schemeClr val="bg2">
                  <a:lumMod val="75000"/>
                </a:schemeClr>
              </a:solidFill>
            </a:endParaRPr>
          </a:p>
        </p:txBody>
      </p:sp>
      <p:sp>
        <p:nvSpPr>
          <p:cNvPr id="13" name="Content Placeholder 2"/>
          <p:cNvSpPr txBox="1">
            <a:spLocks noChangeArrowheads="1"/>
          </p:cNvSpPr>
          <p:nvPr/>
        </p:nvSpPr>
        <p:spPr>
          <a:xfrm>
            <a:off x="4648200" y="2015945"/>
            <a:ext cx="36576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bg2">
                    <a:lumMod val="75000"/>
                  </a:schemeClr>
                </a:solidFill>
                <a:latin typeface="Calibri" pitchFamily="34" charset="0"/>
              </a:rPr>
              <a:t>Asynchronous System</a:t>
            </a:r>
            <a:endParaRPr lang="en-US" sz="2000" dirty="0" smtClean="0">
              <a:solidFill>
                <a:schemeClr val="bg2">
                  <a:lumMod val="75000"/>
                </a:schemeClr>
              </a:solidFill>
            </a:endParaRPr>
          </a:p>
          <a:p>
            <a:pPr marL="396875" indent="-396875" algn="just" defTabSz="914363">
              <a:lnSpc>
                <a:spcPct val="90000"/>
              </a:lnSpc>
              <a:spcBef>
                <a:spcPct val="20000"/>
              </a:spcBef>
              <a:buBlip>
                <a:blip r:embed="rId5"/>
              </a:buBlip>
              <a:defRPr/>
            </a:pPr>
            <a:endParaRPr lang="en-US" altLang="zh-CN" sz="2000" dirty="0" smtClean="0">
              <a:solidFill>
                <a:schemeClr val="bg2">
                  <a:lumMod val="75000"/>
                </a:schemeClr>
              </a:solidFill>
              <a:latin typeface="Calibri" pitchFamily="34" charset="0"/>
            </a:endParaRPr>
          </a:p>
          <a:p>
            <a:pPr marL="396875" indent="-396875" algn="just" defTabSz="914363">
              <a:lnSpc>
                <a:spcPct val="90000"/>
              </a:lnSpc>
              <a:spcBef>
                <a:spcPct val="20000"/>
              </a:spcBef>
              <a:buBlip>
                <a:blip r:embed="rId5"/>
              </a:buBlip>
              <a:defRPr/>
            </a:pPr>
            <a:endParaRPr lang="en-US" altLang="zh-CN" sz="2000" dirty="0" smtClean="0">
              <a:solidFill>
                <a:schemeClr val="bg2">
                  <a:lumMod val="75000"/>
                </a:schemeClr>
              </a:solidFill>
              <a:latin typeface="Calibri" pitchFamily="34" charset="0"/>
            </a:endParaRPr>
          </a:p>
        </p:txBody>
      </p:sp>
      <p:sp>
        <p:nvSpPr>
          <p:cNvPr id="14" name="Content Placeholder 2"/>
          <p:cNvSpPr txBox="1">
            <a:spLocks noChangeArrowheads="1"/>
          </p:cNvSpPr>
          <p:nvPr/>
        </p:nvSpPr>
        <p:spPr>
          <a:xfrm>
            <a:off x="609600" y="2625545"/>
            <a:ext cx="31242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bg2">
                    <a:lumMod val="75000"/>
                  </a:schemeClr>
                </a:solidFill>
                <a:latin typeface="Calibri" pitchFamily="34" charset="0"/>
              </a:rPr>
              <a:t>No concurrency control, no worry of consistency</a:t>
            </a:r>
          </a:p>
          <a:p>
            <a:pPr marL="396875" indent="-396875" algn="just" defTabSz="914363">
              <a:lnSpc>
                <a:spcPct val="90000"/>
              </a:lnSpc>
              <a:spcBef>
                <a:spcPct val="20000"/>
              </a:spcBef>
              <a:buBlip>
                <a:blip r:embed="rId5"/>
              </a:buBlip>
              <a:defRPr/>
            </a:pPr>
            <a:endParaRPr lang="en-US" altLang="zh-CN" sz="2000" dirty="0" smtClean="0">
              <a:solidFill>
                <a:schemeClr val="bg2">
                  <a:lumMod val="75000"/>
                </a:schemeClr>
              </a:solidFill>
              <a:latin typeface="Calibri" pitchFamily="34" charset="0"/>
            </a:endParaRPr>
          </a:p>
        </p:txBody>
      </p:sp>
      <p:sp>
        <p:nvSpPr>
          <p:cNvPr id="15" name="Content Placeholder 2"/>
          <p:cNvSpPr txBox="1">
            <a:spLocks noChangeArrowheads="1"/>
          </p:cNvSpPr>
          <p:nvPr/>
        </p:nvSpPr>
        <p:spPr>
          <a:xfrm>
            <a:off x="4648200" y="2625545"/>
            <a:ext cx="32766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bg2">
                    <a:lumMod val="75000"/>
                  </a:schemeClr>
                </a:solidFill>
                <a:latin typeface="Calibri" pitchFamily="34" charset="0"/>
              </a:rPr>
              <a:t>Consistency of updates harder (edge, vertex, sequential)</a:t>
            </a:r>
          </a:p>
        </p:txBody>
      </p:sp>
      <p:sp>
        <p:nvSpPr>
          <p:cNvPr id="16" name="Content Placeholder 2"/>
          <p:cNvSpPr txBox="1">
            <a:spLocks noChangeArrowheads="1"/>
          </p:cNvSpPr>
          <p:nvPr/>
        </p:nvSpPr>
        <p:spPr>
          <a:xfrm>
            <a:off x="609600" y="3539945"/>
            <a:ext cx="33528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bg2">
                    <a:lumMod val="75000"/>
                  </a:schemeClr>
                </a:solidFill>
                <a:latin typeface="Calibri" pitchFamily="34" charset="0"/>
              </a:rPr>
              <a:t>Easy fault-tolerance, check point at each barrier</a:t>
            </a:r>
          </a:p>
        </p:txBody>
      </p:sp>
      <p:sp>
        <p:nvSpPr>
          <p:cNvPr id="17" name="Content Placeholder 2"/>
          <p:cNvSpPr txBox="1">
            <a:spLocks noChangeArrowheads="1"/>
          </p:cNvSpPr>
          <p:nvPr/>
        </p:nvSpPr>
        <p:spPr>
          <a:xfrm>
            <a:off x="4648200" y="3539945"/>
            <a:ext cx="33528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bg2">
                    <a:lumMod val="75000"/>
                  </a:schemeClr>
                </a:solidFill>
                <a:latin typeface="Calibri" pitchFamily="34" charset="0"/>
              </a:rPr>
              <a:t>Fault-tolerance harder (need a snapshot with consistency)</a:t>
            </a:r>
          </a:p>
        </p:txBody>
      </p:sp>
      <p:sp>
        <p:nvSpPr>
          <p:cNvPr id="18" name="Content Placeholder 2"/>
          <p:cNvSpPr txBox="1">
            <a:spLocks noChangeArrowheads="1"/>
          </p:cNvSpPr>
          <p:nvPr/>
        </p:nvSpPr>
        <p:spPr>
          <a:xfrm>
            <a:off x="609600" y="4953000"/>
            <a:ext cx="34290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bg2">
                    <a:lumMod val="75000"/>
                  </a:schemeClr>
                </a:solidFill>
                <a:latin typeface="Calibri" pitchFamily="34" charset="0"/>
              </a:rPr>
              <a:t>Bad when waiting for stragglers or load-imbalance</a:t>
            </a:r>
          </a:p>
        </p:txBody>
      </p:sp>
      <p:sp>
        <p:nvSpPr>
          <p:cNvPr id="19" name="Content Placeholder 2"/>
          <p:cNvSpPr txBox="1">
            <a:spLocks noChangeArrowheads="1"/>
          </p:cNvSpPr>
          <p:nvPr/>
        </p:nvSpPr>
        <p:spPr>
          <a:xfrm>
            <a:off x="4724400" y="4606745"/>
            <a:ext cx="3200400" cy="422455"/>
          </a:xfrm>
          <a:prstGeom prst="rect">
            <a:avLst/>
          </a:prstGeom>
        </p:spPr>
        <p:txBody>
          <a:bodyPr/>
          <a:lstStyle/>
          <a:p>
            <a:pPr marL="396875" indent="-396875" defTabSz="914363">
              <a:lnSpc>
                <a:spcPct val="90000"/>
              </a:lnSpc>
              <a:spcBef>
                <a:spcPct val="20000"/>
              </a:spcBef>
              <a:buBlip>
                <a:blip r:embed="rId5"/>
              </a:buBlip>
              <a:defRPr/>
            </a:pPr>
            <a:r>
              <a:rPr lang="en-US" altLang="zh-CN" sz="2000" dirty="0" smtClean="0">
                <a:solidFill>
                  <a:schemeClr val="bg2">
                    <a:lumMod val="75000"/>
                  </a:schemeClr>
                </a:solidFill>
                <a:latin typeface="Calibri" pitchFamily="34" charset="0"/>
              </a:rPr>
              <a:t>Asynchronous model can make faster progress</a:t>
            </a:r>
          </a:p>
          <a:p>
            <a:pPr marL="396875" indent="-396875" defTabSz="914363">
              <a:lnSpc>
                <a:spcPct val="90000"/>
              </a:lnSpc>
              <a:spcBef>
                <a:spcPct val="20000"/>
              </a:spcBef>
              <a:buBlip>
                <a:blip r:embed="rId5"/>
              </a:buBlip>
              <a:defRPr/>
            </a:pPr>
            <a:endParaRPr lang="en-US" altLang="zh-CN" sz="2000" dirty="0" smtClean="0">
              <a:solidFill>
                <a:schemeClr val="bg2">
                  <a:lumMod val="75000"/>
                </a:schemeClr>
              </a:solidFill>
              <a:latin typeface="Calibri" pitchFamily="34" charset="0"/>
            </a:endParaRPr>
          </a:p>
          <a:p>
            <a:pPr marL="396875" indent="-396875" defTabSz="914363">
              <a:lnSpc>
                <a:spcPct val="90000"/>
              </a:lnSpc>
              <a:spcBef>
                <a:spcPct val="20000"/>
              </a:spcBef>
              <a:buBlip>
                <a:blip r:embed="rId5"/>
              </a:buBlip>
              <a:defRPr/>
            </a:pPr>
            <a:r>
              <a:rPr lang="en-US" altLang="zh-CN" sz="2000" dirty="0" smtClean="0">
                <a:solidFill>
                  <a:schemeClr val="bg2">
                    <a:lumMod val="75000"/>
                  </a:schemeClr>
                </a:solidFill>
                <a:latin typeface="Calibri" pitchFamily="34" charset="0"/>
              </a:rPr>
              <a:t>Can load balance in scheduling to deal with load skew</a:t>
            </a:r>
          </a:p>
        </p:txBody>
      </p:sp>
      <p:sp>
        <p:nvSpPr>
          <p:cNvPr id="24" name="TextBox 23"/>
          <p:cNvSpPr txBox="1"/>
          <p:nvPr/>
        </p:nvSpPr>
        <p:spPr>
          <a:xfrm rot="21095233">
            <a:off x="1407597" y="1203107"/>
            <a:ext cx="6021557" cy="4093428"/>
          </a:xfrm>
          <a:prstGeom prst="rect">
            <a:avLst/>
          </a:prstGeom>
          <a:solidFill>
            <a:schemeClr val="tx2">
              <a:lumMod val="60000"/>
              <a:lumOff val="40000"/>
            </a:schemeClr>
          </a:solidFill>
          <a:ln>
            <a:solidFill>
              <a:schemeClr val="tx1"/>
            </a:solidFill>
          </a:ln>
        </p:spPr>
        <p:txBody>
          <a:bodyPr wrap="square" rtlCol="0">
            <a:spAutoFit/>
          </a:bodyPr>
          <a:lstStyle/>
          <a:p>
            <a:r>
              <a:rPr lang="en-US" sz="2800" b="1" dirty="0" smtClean="0"/>
              <a:t> </a:t>
            </a:r>
          </a:p>
          <a:p>
            <a:pPr>
              <a:buFont typeface="Wingdings" pitchFamily="2" charset="2"/>
              <a:buChar char="q"/>
            </a:pPr>
            <a:r>
              <a:rPr lang="en-US" sz="2400" dirty="0" smtClean="0">
                <a:solidFill>
                  <a:schemeClr val="bg1"/>
                </a:solidFill>
              </a:rPr>
              <a:t> GraphLab’s Synchronous mode (distributed memory) is up to 19X faster than PREGEL (Giraph) for Page Rank computation</a:t>
            </a:r>
          </a:p>
          <a:p>
            <a:pPr>
              <a:buFont typeface="Wingdings" pitchFamily="2" charset="2"/>
              <a:buChar char="q"/>
            </a:pPr>
            <a:endParaRPr lang="en-US" sz="2400" dirty="0" smtClean="0">
              <a:solidFill>
                <a:schemeClr val="bg1"/>
              </a:solidFill>
            </a:endParaRPr>
          </a:p>
          <a:p>
            <a:pPr>
              <a:buFont typeface="Wingdings" pitchFamily="2" charset="2"/>
              <a:buChar char="q"/>
            </a:pPr>
            <a:r>
              <a:rPr lang="en-US" sz="2400" dirty="0" smtClean="0">
                <a:solidFill>
                  <a:schemeClr val="bg1"/>
                </a:solidFill>
              </a:rPr>
              <a:t> GraphLab’s asynchronous mode (distributed memory) performs poorly, and usually takes longer time than the synchronous mode. </a:t>
            </a:r>
          </a:p>
          <a:p>
            <a:pPr>
              <a:buFont typeface="Wingdings" pitchFamily="2" charset="2"/>
              <a:buChar char="q"/>
            </a:pPr>
            <a:endParaRPr lang="en-US" sz="2400" dirty="0" smtClean="0">
              <a:solidFill>
                <a:schemeClr val="bg1"/>
              </a:solidFill>
            </a:endParaRPr>
          </a:p>
          <a:p>
            <a:r>
              <a:rPr lang="en-US" sz="2000" dirty="0" smtClean="0">
                <a:solidFill>
                  <a:schemeClr val="bg1"/>
                </a:solidFill>
              </a:rPr>
              <a:t>[M. Han et. al., VLDB ’14]</a:t>
            </a:r>
          </a:p>
          <a:p>
            <a:endParaRPr lang="en-US" sz="2000" dirty="0">
              <a:solidFill>
                <a:schemeClr val="bg1"/>
              </a:solidFill>
            </a:endParaRPr>
          </a:p>
        </p:txBody>
      </p:sp>
      <p:sp>
        <p:nvSpPr>
          <p:cNvPr id="20"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75</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21" name="Picture 2" descr="http://www.greggkemp.com/wp-content/uploads/2013/03/sad_smiley_face_sticker-p217532497186757861b2o35_400.jpg"/>
          <p:cNvPicPr>
            <a:picLocks noChangeAspect="1" noChangeArrowheads="1"/>
          </p:cNvPicPr>
          <p:nvPr/>
        </p:nvPicPr>
        <p:blipFill>
          <a:blip r:embed="rId6" cstate="print"/>
          <a:srcRect/>
          <a:stretch>
            <a:fillRect/>
          </a:stretch>
        </p:blipFill>
        <p:spPr bwMode="auto">
          <a:xfrm rot="21120352">
            <a:off x="7694461" y="2748921"/>
            <a:ext cx="1066800" cy="762000"/>
          </a:xfrm>
          <a:prstGeom prst="rect">
            <a:avLst/>
          </a:prstGeom>
          <a:noFill/>
        </p:spPr>
      </p:pic>
      <p:pic>
        <p:nvPicPr>
          <p:cNvPr id="22" name="Picture 2" descr="http://upload.wikimedia.org/wikipedia/commons/thumb/8/85/Smiley.svg/1024px-Smiley.svg.png"/>
          <p:cNvPicPr>
            <a:picLocks noChangeAspect="1" noChangeArrowheads="1"/>
          </p:cNvPicPr>
          <p:nvPr/>
        </p:nvPicPr>
        <p:blipFill>
          <a:blip r:embed="rId7" cstate="print"/>
          <a:srcRect/>
          <a:stretch>
            <a:fillRect/>
          </a:stretch>
        </p:blipFill>
        <p:spPr bwMode="auto">
          <a:xfrm rot="21028421">
            <a:off x="7583736" y="1524000"/>
            <a:ext cx="609600" cy="533401"/>
          </a:xfrm>
          <a:prstGeom prst="rect">
            <a:avLst/>
          </a:prstGeom>
          <a:noFill/>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3800" b="1" dirty="0" smtClean="0"/>
              <a:t>MapReduce vs. PREGEL vs. </a:t>
            </a:r>
            <a:r>
              <a:rPr lang="en-US" sz="3800" b="1" dirty="0" err="1" smtClean="0"/>
              <a:t>GraphLab</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TextBox 8"/>
          <p:cNvSpPr txBox="1"/>
          <p:nvPr/>
        </p:nvSpPr>
        <p:spPr>
          <a:xfrm>
            <a:off x="644604" y="2286000"/>
            <a:ext cx="1107996" cy="430887"/>
          </a:xfrm>
          <a:prstGeom prst="rect">
            <a:avLst/>
          </a:prstGeom>
          <a:noFill/>
        </p:spPr>
        <p:txBody>
          <a:bodyPr wrap="none" rtlCol="0">
            <a:spAutoFit/>
          </a:bodyPr>
          <a:lstStyle/>
          <a:p>
            <a:r>
              <a:rPr lang="en-US" sz="2200" b="1" dirty="0" smtClean="0">
                <a:solidFill>
                  <a:schemeClr val="accent2">
                    <a:lumMod val="75000"/>
                  </a:schemeClr>
                </a:solidFill>
              </a:rPr>
              <a:t>Aspect</a:t>
            </a:r>
            <a:r>
              <a:rPr lang="en-US" sz="2200" dirty="0" smtClean="0">
                <a:solidFill>
                  <a:schemeClr val="accent2">
                    <a:lumMod val="75000"/>
                  </a:schemeClr>
                </a:solidFill>
              </a:rPr>
              <a:t>	</a:t>
            </a:r>
            <a:endParaRPr lang="en-US" sz="2200" dirty="0">
              <a:solidFill>
                <a:schemeClr val="accent2">
                  <a:lumMod val="75000"/>
                </a:schemeClr>
              </a:solidFill>
            </a:endParaRPr>
          </a:p>
        </p:txBody>
      </p:sp>
      <p:sp>
        <p:nvSpPr>
          <p:cNvPr id="10" name="TextBox 9"/>
          <p:cNvSpPr txBox="1"/>
          <p:nvPr/>
        </p:nvSpPr>
        <p:spPr>
          <a:xfrm>
            <a:off x="5092237" y="2286000"/>
            <a:ext cx="1107996" cy="430887"/>
          </a:xfrm>
          <a:prstGeom prst="rect">
            <a:avLst/>
          </a:prstGeom>
          <a:noFill/>
        </p:spPr>
        <p:txBody>
          <a:bodyPr wrap="none" rtlCol="0">
            <a:spAutoFit/>
          </a:bodyPr>
          <a:lstStyle/>
          <a:p>
            <a:r>
              <a:rPr lang="en-US" sz="2200" b="1" dirty="0" smtClean="0"/>
              <a:t>PREGEL</a:t>
            </a:r>
            <a:r>
              <a:rPr lang="en-US" sz="2200" dirty="0" smtClean="0"/>
              <a:t>	</a:t>
            </a:r>
            <a:endParaRPr lang="en-US" sz="2200" dirty="0"/>
          </a:p>
        </p:txBody>
      </p:sp>
      <p:sp>
        <p:nvSpPr>
          <p:cNvPr id="11" name="TextBox 10"/>
          <p:cNvSpPr txBox="1"/>
          <p:nvPr/>
        </p:nvSpPr>
        <p:spPr>
          <a:xfrm>
            <a:off x="7225837" y="2286000"/>
            <a:ext cx="1308563" cy="430887"/>
          </a:xfrm>
          <a:prstGeom prst="rect">
            <a:avLst/>
          </a:prstGeom>
          <a:noFill/>
        </p:spPr>
        <p:txBody>
          <a:bodyPr wrap="none" rtlCol="0">
            <a:spAutoFit/>
          </a:bodyPr>
          <a:lstStyle/>
          <a:p>
            <a:r>
              <a:rPr lang="en-US" sz="2200" b="1" dirty="0" err="1" smtClean="0"/>
              <a:t>GraphLab</a:t>
            </a:r>
            <a:endParaRPr lang="en-US" sz="2200" dirty="0"/>
          </a:p>
        </p:txBody>
      </p:sp>
      <p:sp>
        <p:nvSpPr>
          <p:cNvPr id="12" name="TextBox 11"/>
          <p:cNvSpPr txBox="1"/>
          <p:nvPr/>
        </p:nvSpPr>
        <p:spPr>
          <a:xfrm>
            <a:off x="2743200" y="2286000"/>
            <a:ext cx="2031325" cy="430887"/>
          </a:xfrm>
          <a:prstGeom prst="rect">
            <a:avLst/>
          </a:prstGeom>
          <a:noFill/>
        </p:spPr>
        <p:txBody>
          <a:bodyPr wrap="none" rtlCol="0">
            <a:spAutoFit/>
          </a:bodyPr>
          <a:lstStyle/>
          <a:p>
            <a:r>
              <a:rPr lang="en-US" sz="2200" b="1" dirty="0" smtClean="0"/>
              <a:t>MapReduce</a:t>
            </a:r>
            <a:r>
              <a:rPr lang="en-US" sz="2200" dirty="0" smtClean="0"/>
              <a:t>	</a:t>
            </a:r>
            <a:endParaRPr lang="en-US" sz="2200" dirty="0"/>
          </a:p>
        </p:txBody>
      </p:sp>
      <p:sp>
        <p:nvSpPr>
          <p:cNvPr id="13" name="TextBox 12"/>
          <p:cNvSpPr txBox="1"/>
          <p:nvPr/>
        </p:nvSpPr>
        <p:spPr>
          <a:xfrm>
            <a:off x="304800" y="2845713"/>
            <a:ext cx="1793376" cy="769441"/>
          </a:xfrm>
          <a:prstGeom prst="rect">
            <a:avLst/>
          </a:prstGeom>
          <a:noFill/>
        </p:spPr>
        <p:txBody>
          <a:bodyPr wrap="none" rtlCol="0">
            <a:spAutoFit/>
          </a:bodyPr>
          <a:lstStyle/>
          <a:p>
            <a:pPr algn="ctr"/>
            <a:r>
              <a:rPr lang="en-US" sz="2200" dirty="0" smtClean="0">
                <a:solidFill>
                  <a:schemeClr val="accent2">
                    <a:lumMod val="75000"/>
                  </a:schemeClr>
                </a:solidFill>
              </a:rPr>
              <a:t>Programming </a:t>
            </a:r>
          </a:p>
          <a:p>
            <a:pPr algn="ctr"/>
            <a:r>
              <a:rPr lang="en-US" sz="2200" dirty="0" smtClean="0">
                <a:solidFill>
                  <a:schemeClr val="accent2">
                    <a:lumMod val="75000"/>
                  </a:schemeClr>
                </a:solidFill>
              </a:rPr>
              <a:t>Model	</a:t>
            </a:r>
            <a:endParaRPr lang="en-US" sz="2200" dirty="0">
              <a:solidFill>
                <a:schemeClr val="accent2">
                  <a:lumMod val="75000"/>
                </a:schemeClr>
              </a:solidFill>
            </a:endParaRPr>
          </a:p>
        </p:txBody>
      </p:sp>
      <p:sp>
        <p:nvSpPr>
          <p:cNvPr id="14" name="TextBox 13"/>
          <p:cNvSpPr txBox="1"/>
          <p:nvPr/>
        </p:nvSpPr>
        <p:spPr>
          <a:xfrm>
            <a:off x="2514600" y="2819400"/>
            <a:ext cx="2031325" cy="769441"/>
          </a:xfrm>
          <a:prstGeom prst="rect">
            <a:avLst/>
          </a:prstGeom>
          <a:noFill/>
        </p:spPr>
        <p:txBody>
          <a:bodyPr wrap="none" rtlCol="0">
            <a:spAutoFit/>
          </a:bodyPr>
          <a:lstStyle/>
          <a:p>
            <a:pPr algn="ctr"/>
            <a:r>
              <a:rPr lang="en-US" sz="2200" dirty="0" smtClean="0"/>
              <a:t>Shared </a:t>
            </a:r>
          </a:p>
          <a:p>
            <a:pPr algn="ctr"/>
            <a:r>
              <a:rPr lang="en-US" sz="2200" dirty="0" smtClean="0"/>
              <a:t>      Memory	</a:t>
            </a:r>
            <a:endParaRPr lang="en-US" sz="2200" dirty="0"/>
          </a:p>
        </p:txBody>
      </p:sp>
      <p:sp>
        <p:nvSpPr>
          <p:cNvPr id="15" name="TextBox 14"/>
          <p:cNvSpPr txBox="1"/>
          <p:nvPr/>
        </p:nvSpPr>
        <p:spPr>
          <a:xfrm>
            <a:off x="4750475" y="2819400"/>
            <a:ext cx="2031325" cy="769441"/>
          </a:xfrm>
          <a:prstGeom prst="rect">
            <a:avLst/>
          </a:prstGeom>
          <a:noFill/>
        </p:spPr>
        <p:txBody>
          <a:bodyPr wrap="none" rtlCol="0">
            <a:spAutoFit/>
          </a:bodyPr>
          <a:lstStyle/>
          <a:p>
            <a:r>
              <a:rPr lang="en-US" sz="2200" dirty="0" smtClean="0"/>
              <a:t>Distributed </a:t>
            </a:r>
          </a:p>
          <a:p>
            <a:r>
              <a:rPr lang="en-US" sz="2200" dirty="0" smtClean="0"/>
              <a:t>   Memory	</a:t>
            </a:r>
            <a:endParaRPr lang="en-US" sz="2200" dirty="0"/>
          </a:p>
        </p:txBody>
      </p:sp>
      <p:sp>
        <p:nvSpPr>
          <p:cNvPr id="18" name="TextBox 17"/>
          <p:cNvSpPr txBox="1"/>
          <p:nvPr/>
        </p:nvSpPr>
        <p:spPr>
          <a:xfrm>
            <a:off x="6884075" y="2819400"/>
            <a:ext cx="2031325" cy="769441"/>
          </a:xfrm>
          <a:prstGeom prst="rect">
            <a:avLst/>
          </a:prstGeom>
          <a:noFill/>
        </p:spPr>
        <p:txBody>
          <a:bodyPr wrap="none" rtlCol="0">
            <a:spAutoFit/>
          </a:bodyPr>
          <a:lstStyle/>
          <a:p>
            <a:pPr algn="ctr"/>
            <a:r>
              <a:rPr lang="en-US" sz="2200" dirty="0" smtClean="0"/>
              <a:t>Shared </a:t>
            </a:r>
          </a:p>
          <a:p>
            <a:pPr algn="ctr"/>
            <a:r>
              <a:rPr lang="en-US" sz="2200" dirty="0" smtClean="0"/>
              <a:t>      Memory	</a:t>
            </a:r>
            <a:endParaRPr lang="en-US" sz="2200" dirty="0"/>
          </a:p>
        </p:txBody>
      </p:sp>
      <p:sp>
        <p:nvSpPr>
          <p:cNvPr id="19" name="TextBox 18"/>
          <p:cNvSpPr txBox="1"/>
          <p:nvPr/>
        </p:nvSpPr>
        <p:spPr>
          <a:xfrm>
            <a:off x="359592" y="3733800"/>
            <a:ext cx="1683794" cy="769441"/>
          </a:xfrm>
          <a:prstGeom prst="rect">
            <a:avLst/>
          </a:prstGeom>
          <a:noFill/>
        </p:spPr>
        <p:txBody>
          <a:bodyPr wrap="none" rtlCol="0">
            <a:spAutoFit/>
          </a:bodyPr>
          <a:lstStyle/>
          <a:p>
            <a:pPr algn="ctr"/>
            <a:r>
              <a:rPr lang="en-US" sz="2200" dirty="0" smtClean="0">
                <a:solidFill>
                  <a:schemeClr val="accent2">
                    <a:lumMod val="75000"/>
                  </a:schemeClr>
                </a:solidFill>
              </a:rPr>
              <a:t>Computation</a:t>
            </a:r>
          </a:p>
          <a:p>
            <a:pPr algn="ctr"/>
            <a:r>
              <a:rPr lang="en-US" sz="2200" dirty="0" smtClean="0">
                <a:solidFill>
                  <a:schemeClr val="accent2">
                    <a:lumMod val="75000"/>
                  </a:schemeClr>
                </a:solidFill>
              </a:rPr>
              <a:t>Model	</a:t>
            </a:r>
            <a:endParaRPr lang="en-US" sz="2200" dirty="0">
              <a:solidFill>
                <a:schemeClr val="accent2">
                  <a:lumMod val="75000"/>
                </a:schemeClr>
              </a:solidFill>
            </a:endParaRPr>
          </a:p>
        </p:txBody>
      </p:sp>
      <p:sp>
        <p:nvSpPr>
          <p:cNvPr id="20" name="TextBox 19"/>
          <p:cNvSpPr txBox="1"/>
          <p:nvPr/>
        </p:nvSpPr>
        <p:spPr>
          <a:xfrm>
            <a:off x="2705356" y="3852446"/>
            <a:ext cx="1649811" cy="430887"/>
          </a:xfrm>
          <a:prstGeom prst="rect">
            <a:avLst/>
          </a:prstGeom>
          <a:noFill/>
        </p:spPr>
        <p:txBody>
          <a:bodyPr wrap="none" rtlCol="0">
            <a:spAutoFit/>
          </a:bodyPr>
          <a:lstStyle/>
          <a:p>
            <a:pPr algn="ctr"/>
            <a:r>
              <a:rPr lang="en-US" sz="2200" dirty="0" smtClean="0"/>
              <a:t>Synchronous</a:t>
            </a:r>
            <a:endParaRPr lang="en-US" sz="2200" dirty="0"/>
          </a:p>
        </p:txBody>
      </p:sp>
      <p:sp>
        <p:nvSpPr>
          <p:cNvPr id="21" name="TextBox 20"/>
          <p:cNvSpPr txBox="1"/>
          <p:nvPr/>
        </p:nvSpPr>
        <p:spPr>
          <a:xfrm>
            <a:off x="4551702" y="3852446"/>
            <a:ext cx="2230098" cy="430887"/>
          </a:xfrm>
          <a:prstGeom prst="rect">
            <a:avLst/>
          </a:prstGeom>
          <a:noFill/>
        </p:spPr>
        <p:txBody>
          <a:bodyPr wrap="none" rtlCol="0">
            <a:spAutoFit/>
          </a:bodyPr>
          <a:lstStyle/>
          <a:p>
            <a:r>
              <a:rPr lang="en-US" sz="2200" dirty="0" smtClean="0"/>
              <a:t>Bulk-Synchronous</a:t>
            </a:r>
            <a:endParaRPr lang="en-US" sz="2200" dirty="0"/>
          </a:p>
        </p:txBody>
      </p:sp>
      <p:sp>
        <p:nvSpPr>
          <p:cNvPr id="22" name="TextBox 21"/>
          <p:cNvSpPr txBox="1"/>
          <p:nvPr/>
        </p:nvSpPr>
        <p:spPr>
          <a:xfrm>
            <a:off x="7046722" y="3852446"/>
            <a:ext cx="1792478" cy="430887"/>
          </a:xfrm>
          <a:prstGeom prst="rect">
            <a:avLst/>
          </a:prstGeom>
          <a:noFill/>
        </p:spPr>
        <p:txBody>
          <a:bodyPr wrap="none" rtlCol="0">
            <a:spAutoFit/>
          </a:bodyPr>
          <a:lstStyle/>
          <a:p>
            <a:pPr algn="ctr"/>
            <a:r>
              <a:rPr lang="en-US" sz="2200" dirty="0" smtClean="0"/>
              <a:t>Asynchronous	</a:t>
            </a:r>
            <a:endParaRPr lang="en-US" sz="2200" dirty="0"/>
          </a:p>
        </p:txBody>
      </p:sp>
      <p:sp>
        <p:nvSpPr>
          <p:cNvPr id="23" name="TextBox 22"/>
          <p:cNvSpPr txBox="1"/>
          <p:nvPr/>
        </p:nvSpPr>
        <p:spPr>
          <a:xfrm>
            <a:off x="491517" y="4716959"/>
            <a:ext cx="1419941" cy="769441"/>
          </a:xfrm>
          <a:prstGeom prst="rect">
            <a:avLst/>
          </a:prstGeom>
          <a:noFill/>
        </p:spPr>
        <p:txBody>
          <a:bodyPr wrap="none" rtlCol="0">
            <a:spAutoFit/>
          </a:bodyPr>
          <a:lstStyle/>
          <a:p>
            <a:pPr algn="ctr"/>
            <a:r>
              <a:rPr lang="en-US" sz="2200" dirty="0" smtClean="0">
                <a:solidFill>
                  <a:schemeClr val="accent2">
                    <a:lumMod val="75000"/>
                  </a:schemeClr>
                </a:solidFill>
              </a:rPr>
              <a:t>Parallelism</a:t>
            </a:r>
          </a:p>
          <a:p>
            <a:pPr algn="ctr"/>
            <a:r>
              <a:rPr lang="en-US" sz="2200" dirty="0" smtClean="0">
                <a:solidFill>
                  <a:schemeClr val="accent2">
                    <a:lumMod val="75000"/>
                  </a:schemeClr>
                </a:solidFill>
              </a:rPr>
              <a:t>Model	</a:t>
            </a:r>
            <a:endParaRPr lang="en-US" sz="2200" dirty="0">
              <a:solidFill>
                <a:schemeClr val="accent2">
                  <a:lumMod val="75000"/>
                </a:schemeClr>
              </a:solidFill>
            </a:endParaRPr>
          </a:p>
        </p:txBody>
      </p:sp>
      <p:sp>
        <p:nvSpPr>
          <p:cNvPr id="24" name="TextBox 23"/>
          <p:cNvSpPr txBox="1"/>
          <p:nvPr/>
        </p:nvSpPr>
        <p:spPr>
          <a:xfrm>
            <a:off x="2723150" y="4835605"/>
            <a:ext cx="1614224" cy="430887"/>
          </a:xfrm>
          <a:prstGeom prst="rect">
            <a:avLst/>
          </a:prstGeom>
          <a:noFill/>
        </p:spPr>
        <p:txBody>
          <a:bodyPr wrap="none" rtlCol="0">
            <a:spAutoFit/>
          </a:bodyPr>
          <a:lstStyle/>
          <a:p>
            <a:pPr algn="ctr"/>
            <a:r>
              <a:rPr lang="en-US" sz="2200" dirty="0" smtClean="0"/>
              <a:t>Data Parallel</a:t>
            </a:r>
            <a:endParaRPr lang="en-US" sz="2200" dirty="0"/>
          </a:p>
        </p:txBody>
      </p:sp>
      <p:sp>
        <p:nvSpPr>
          <p:cNvPr id="25" name="TextBox 24"/>
          <p:cNvSpPr txBox="1"/>
          <p:nvPr/>
        </p:nvSpPr>
        <p:spPr>
          <a:xfrm>
            <a:off x="4551702" y="4835605"/>
            <a:ext cx="1782860" cy="430887"/>
          </a:xfrm>
          <a:prstGeom prst="rect">
            <a:avLst/>
          </a:prstGeom>
          <a:noFill/>
        </p:spPr>
        <p:txBody>
          <a:bodyPr wrap="none" rtlCol="0">
            <a:spAutoFit/>
          </a:bodyPr>
          <a:lstStyle/>
          <a:p>
            <a:r>
              <a:rPr lang="en-US" sz="2200" dirty="0" smtClean="0"/>
              <a:t>Graph Parallel</a:t>
            </a:r>
            <a:endParaRPr lang="en-US" sz="2200" dirty="0"/>
          </a:p>
        </p:txBody>
      </p:sp>
      <p:sp>
        <p:nvSpPr>
          <p:cNvPr id="26" name="TextBox 25"/>
          <p:cNvSpPr txBox="1"/>
          <p:nvPr/>
        </p:nvSpPr>
        <p:spPr>
          <a:xfrm>
            <a:off x="7051534" y="4835605"/>
            <a:ext cx="1782860" cy="430887"/>
          </a:xfrm>
          <a:prstGeom prst="rect">
            <a:avLst/>
          </a:prstGeom>
          <a:noFill/>
        </p:spPr>
        <p:txBody>
          <a:bodyPr wrap="none" rtlCol="0">
            <a:spAutoFit/>
          </a:bodyPr>
          <a:lstStyle/>
          <a:p>
            <a:pPr algn="ctr"/>
            <a:r>
              <a:rPr lang="en-US" sz="2200" dirty="0" smtClean="0"/>
              <a:t>Graph Parallel</a:t>
            </a:r>
            <a:endParaRPr lang="en-US" sz="2200" dirty="0"/>
          </a:p>
        </p:txBody>
      </p:sp>
      <p:cxnSp>
        <p:nvCxnSpPr>
          <p:cNvPr id="38" name="Straight Connector 37"/>
          <p:cNvCxnSpPr/>
          <p:nvPr/>
        </p:nvCxnSpPr>
        <p:spPr>
          <a:xfrm>
            <a:off x="2362200" y="2286000"/>
            <a:ext cx="0" cy="373380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1"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76</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04800" y="228600"/>
            <a:ext cx="6400800" cy="685800"/>
          </a:xfrm>
        </p:spPr>
        <p:txBody>
          <a:bodyPr>
            <a:noAutofit/>
          </a:bodyPr>
          <a:lstStyle/>
          <a:p>
            <a:pPr algn="l"/>
            <a:r>
              <a:rPr lang="en-US" sz="3800" b="1" dirty="0" smtClean="0"/>
              <a:t>More Comparative Study (Empirical Comparisons) </a:t>
            </a:r>
            <a:endParaRPr lang="en-US" sz="3800" b="1" dirty="0"/>
          </a:p>
        </p:txBody>
      </p:sp>
      <p:sp>
        <p:nvSpPr>
          <p:cNvPr id="50" name="AutoShape 2"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 name="AutoShape 4" descr="data:image/jpeg;base64,/9j/4AAQSkZJRgABAQAAAQABAAD/2wCEAAkGBxQTEhMSExMWFRUXFh4ZGRgVGBsZIRwZHxwXHBgZFxobHCgiGhslHRgaJD0iJSkrLi4wGyAzODMsNygtLiwBCgoKDg0OGxAQGywlHyQsNC0sLCwsLSwsLzU0LDQsNCwsLywwLCwsLC8sLCwsLCwsLCwsLCw0LCwsLCwsLDQsLP/AABEIAMkA+wMBEQACEQEDEQH/xAAbAAACAwEBAQAAAAAAAAAAAAAABQMEBgIBB//EAEYQAAIBAwMCBAQDBQQHBwUBAAECEQADIQQSMQVBEyJRYQYycYEjQpEUUmKhsTOSwdEVFnKC0uHxByRDU5Oy8DRUY6LCF//EABoBAQADAQEBAAAAAAAAAAAAAAABAgMEBQb/xAA5EQACAQIEAwYFBAIABgMAAAAAAQIDEQQSITFBUWETcYGRofAiMrHB0QUUUuEj8TNCQ3Ky0mKSs//aAAwDAQACEQMRAD8A+40AUAUAUAUAUAUAUAUAUAUAUAUAUAUAUAUAUBz4gnbIn0nP6VNna4OqgBQBQBQBQBQBQBQBQBQBQBQBQBQBQBQBQBQBQBQBQBQBQBQBQBQBQBQBQEOsuFbbsollUkDJkgEgQMn7VK1YEd3q2p8Py2POVjcA4AO2d+0rMTjbz/Wtoxhm1envS/3IPnBvacZF6bsC54m/UA/m823dHiFwo9t3y4NewqmLztOPw3tlyq2217a8/Qxtre59I0PVtTtUPpzO0S3mydqSdoTEktj+H3rx6kaeZ5Xpc2Vx+hkAkQY49PasCTqgCgEPXPiVNO5RtghVYtduC2POboUAwZP4LntECtlTioKc5WTbS8LflFoQnUeWEW3vpqUum/G1q86qjWHlgD4OoW4RuZEB27RIDXEnOAansoS+WV3q9rbK5S5q6wJCgCgCgCgCgCgCgCgCgCgCgCgCgKWt6mlohX3ZGNqluZx5QT2NQ2kCr1DrirbJtgtcmApDYJn5iAYAg8elZVajUfgV373IbFXTPiW4XXxV8jCSQHlQd0MfwwAnlPOe/rXPTqV1JZ0mnyvp6LQqpO9h+Oq2pIDzHMAn0PYehB+4rtzIuXFYEAjIORUg9oAoAoAoAoAoBbf6TZDi74S7g4PHcmN0cTJmecVv+5q5cuZ296d3QiyGVYEhQBQFHXdWtWm2uSDAOFJ+YlVkgdyIq0YN7A+Yf9pOkOvd7aEL+FYulC3na2rapS20flBvCQSO+RGemVPNQirbSevC7UfXRkwqSg3ldrqz7iPoOh/Zl0Ci1GwFr7IsRcOq0u62oEl0TYwLZ+UEkZFRRptSbfJ+sWUbPp+l67ZubNpYh42nYwBmI5HuKwdOS3JuMqoSFAFAFAFAFAFAFAFAFAU+pXGAQKxUs4XcACQDMxIInHcGqVG0tCGLUuXCwHj3YJjAtTPfPhQfsa0eFlb535L8HKsQ3K1vf0GnS7xe0jMZJGT6wSJ/lWdOTlFNnUjvUaO25BdFYjiRPr/mf1qzSZJR1/QLNxCoRUJyGVRIMzJ9c9jzWdSlnjZaPmQ0Kuj/AAmqvvd2cbj5GMgnKjsIUCfIPLmsadCpmTnO6XCy9bJeX2IUR8Ol2c/hJnnA9uf0H6V1ZUWLaqAABgDipB7QBQBQBQBQBQHNxJBHqIoDyy8qCeYz9e4/WgO6AhTVIWKB1LDlQwJH1HNXdOaWZp2Fz27YRssqmO7AHH3qt2CC1o0OTbWPyjaOPWI5MD7AUuwSfsNv/wAtP7o/ypmYOl0lsGQiA+oUf5UuwTVACgCgCgCgCgCgCgCgCgM7qL+oJTfbIAuBgQm+DGFhGmORujt7ispXdrkEVr9pAWbRZQ24CFEfOf35xjESfatu1ldu25j2Nklydy30a5qFS2rWgB344OSQQ54k9sx71lTTUUjZDytCQoCLTfKD65/XP+NAS0AUBzcuBeSB9TFQ5Jbg6qQFAFAFAKOsfEum0zBL11VciQvePU+n3rqoYKtXV4LQq5JF3pvUbV+2Ltlw6Hgj1HIPofasatGdKWWasyU7klnBZfeR9Dn/AN26syTKf9pPVjYtWvJvUs7Mp4YJachT7byp/wB2vQwNJSU58UtPP8JmNebhG6PlvTW8O8t4pauqGBNnwbYG0+BOwDKwL5yP3feuqWLrSVnJ69ffI5Lyi732PsPwbrDf0dkmfKCrSZnaxVQSeZABP6d64cfSVLESiu/z1O+DvG5oq4ywUAUAUAUAUAUAUAUAUAUBW1GuRDDHMTABYx2JCgxwefQ+lVlOMdxcjXqlokDcRJAEqyiSYAkiMnH3qvaw5kXRdrQkKAhTynb2OR9e4/x/X0oCagPCaAj0w8i/7I/pQEtAcXrm1Wb0BP6VEnlTYPn2r1BtLYvX9NZvLeWFYFt7XmEpbMyAGYkbuBGYxXnKKlGM5xTbXry7j0cJg6GIpN3alHWXFZeMlzt/G66Njb4W6gTqXtDT+AoUiAzMrMpG4puVZALFZAgwK0pTy1uzUbK3PkzlxNGnSlFQle6u9Fp00b1tvy2NdXcYEd9SVYKdrEGDzBjBjvmpW4Eo6dq5P/ecQYwMEloJ8nmgFcSJ2e5rTNDkQZbren1GnvPc8B7pfafES7tV/nEPKwrqHESDIGI7dtKlHEQisy+F7Ph3c0/R+uc4p7oZ/C/TdR4RuJv0/ituIuPuZmjNxgVO3c0mJkgCY4GOIaUlFtSsrabLouf58y8VoXtT0zVllm+SGIBCuU4F0yGVN2SV7/k/iNYqcORJx1H4duXdrXLisbclSzEwCjqQfLBw55nir067ppqPHfzuRKKkrMSaD4LIuWbvh2wAsqPFcnduDq5Q29oKjGZwEHAAq8q8cujd+5fW/wBinZR2sPumdD1Ni2LS3xtXjge5Ji3kliTPvWdWsqs3NrVmiVh+bnh291xvkSWbjgSx/lWKTlKy4kmM1PxZfLwt3RWoRWZH8Zyu8BlVnVQobaQdvMEHgiu+FLDKTpyzuV7aWS+5lOplWZtJGk6J1Y3muW28LegVibL71KtuAOVBHmRxGeOa5atJRSnG+V33VtvF9DRMbVgSFAFAFAFAFAFARi8ufMPLzkY+vpQGS+KuqBReuWr5TatmXtAOQN2oJBGYEZn0HpV8JleIala1uO3E5cU5Km3C99Nu8Eualh4126racmyVBXawPjW928dogzWeMlB01GMdVJapt3+JF4RnfM5Ozto7aGvDD1FSbnVAcXUkR+h9D2NAeWXkZ5GCPf8Ay7/egMJ8a9YFrWbLur8C2NKHCi4bZZy14eWPmyqcngfWu2hCDp3a1vx8DDE1qlJRcNvivpd6JWto+LK2k+ILB1FldPrjcY3ba7PHa4Chcq0hu+yCRHlJxUuEcj0Xp+SaGIlVqZWtLN/LbnbWy6XR9IrhNhX1hbzFFsPtP5sKcSuTuU4gOMdyOYNUkm9gJdV8OXdtlQlm4toQni7H2mBJUvZJElVJg9vpWThKCSglZdf6JjKUdIss2Om6lbgY3EVipUbdoAB2syr+F6gn1M+1WVN3zPcrq3dmkX3rYk9oDzcOO9CbPc9oQL9br1sIxbMHyqOWLTAHpkN9As1rQourPKvHoQ3YyXUNRcuy11i3fYMIB6BfzfVpOTwMV7FOEKatBW68fPh4Gb13KWo06AAKoUtiUG07eWysHgH9a1dST0bv36+jFjQ9D6wwcJeO4OQqOYlSflR4wZON3MwDODXBiMLFxc6as1uvuvuvLkWUuZotbqltIXbgfTuYHNeald2LmY6t8Q27+mu2gIa7adAd6QNykDlgTzxHr9a6qCdKrGfJp+TKvVWM+tvToE2AHaCzWna0U8QqguXBufI4MGOJBXhtE5KcnHaT63398zCtQVSze657eRf6Hr7FjU3bgnY9q1bUDblhcuq7fOQFDEAZnn6m1WTnRjDjdt+nvyNYRUdEa/pXVkvyUnAByVPP+yxrhlBx3NBhVAFAFAFAFAFAKtX0C1cYs26T9P4uJH8bH7/SquCZFgfoNskkliTOTt7yD+X3NMqJOf8AV21O6Wn/AHf4e22Pyj9KjIiLEZ+GLMCC6kZBBHOc8ZOTnkdoNMiFhorlQAwJA/MJP6jn+v1q5JMrAiQZHqKAV9b1nhhtkm4UOBGBnaxJwIP659MY1K8YNJ7+9WL6mR13T7tx/HY/ihFVSXj5SGt7iijAdrhK5DbgCYxT93T219+JfPHbgQWujXEe2dxZUYOAWBO9bhYXJNvLEOwY8kbB+WSWMpx2T9+IjUjG9jc9Nu3GTzMrEn5lyAvb8olucRjv76qSkrx2KacC/btgcfc+p9TUg6oDm4gYQf8Ap6EUBzZc5B+Yc+/oR7H/ADoBV8V6kpYAXm5dt25BI8rOobI/hkfes6krI68FSVSo78E35LT1Mb0+5pXOq8TR2TesXdocA+YSwVjmQRt9f0p+tU6eBoRrxV821+ZyYf8AWMVJSpuXy6dPI13wnqCVv2zxavsq5J8phgM8RuIjsIqlCTcdTsxdNRyT/lFN94u+Lb//AHi0mTC4A7m4xUewjZEn9417WEtCi5vi7eSv9/Q4Jbim5fMSqOxjHlIGSoEkx3YfaTwCRv20OZFmVlVwVZlJVREbCDyoBOTJkr5Rz2Jg1WGIjLS1vIhXJt4uLy21hgqrcHghiIjvP861jWipaPUWNr0rUbrNp4m49tWP3AJluwn/AJV49eChVlBcG16mi1Ret24yTJ9f8AOwrIk4v6K25Be2jEcFlBI+hIxWkas4K0ZNdzIsiVLYWYAEmTAiT6n3rO5J1QCxevWDkOSOxVHII9QQsEe4rb9vU5EXRa0eut3Z2NMcgggieJBAMH19jVJ05Q+ZE3LNUAUAUBX1OtS2QGJkyQArMYESYUHGRVZTjHcXIf8AS1ruWHu1twPuSsD71XtYcyLl6tCQoAoAoCDUKqhnysAklfYd+xx61WUlFNvgDOKzZLZLGSR6/T0HH0Arybt6vdlCPp9pryIVvWAWAYJksvDbTD8jjjtW0KEpxUk1qWUW1dHl5WDlCyNChw1uc5dSvJz5Tmf6VnODhLK/fuxUa9DuwxQfKw3D2IgH9ZB+x9a3wkrScPH8kodV3ljG6/X39Q+o8O8tixYgHysWc+aWLK6kCVgAHPJ5gerTp06EY5o5pS7rLpZp89b93fm22Vk1eq0wN03RdRLwtXLTq+4ztyjNdeCAwI7HjEyNHGjiHky2bV01b1SS8eKGqNX1PTtdtqbbAHkNJGCD3AODivGkmnZm0Wk9RPd6VqLqC29wFAyNkiQUKnb/AGczuUGZPNUcb6M2hWUHmjvqvMTarot1L5LNpx4rhrrPdC74bcAUFoAYJHcnB3cg1xEnWjGnVs4xd0m/flsXpYWg05xjLM+UW19ffIcaTpt9A4tXV87FzDDzTgtu8PmNvERtHrm0Y2WhWpUzNKa2Vu4zvxPfYPEi4APCZ384VgTABgFmksCTw0CSZA+g/TsP/jtU70uNrf662u9jjqyTehn7jMRlo+ioIjuIXER/SvS7Gl/Fev5M7s96Uwt5uDepJLSBjcBPlAggDG0AD2Jqk8NCS+BJP3719AmaLYpjwkUliNhAGWPy7ceud3AEn1riyJP4tLb9CxN1T4gu2Nmm0yjw7cW98gMzKIJ8ykBfKRPJPoOfEUamLqzlBpa3d+r7mek1h8JThLEJty2S2XfrHXXmcdJ+MdSt3beSUgFpYFgpYKGTag3QTJB9DGcGK2Gq4eOebTV7af6RNKeExknToqUZWurpJPv+KX26n0QGqHCe0BW1Wttp5WcKSOCY5kf4VKTBi7uqH7HpUDTt0Sl0BAhStv8AEUlhNxdrQuZk8d/UlpiKjenxuz8Xo+jvqZ8EaLQ6tP2q75h5rVgD9b8f1/nXFNPsY97+xfiO65yQoAoDOdfLNcizeW3cW2SDuGSGXyt9atQqU4YhOorqz+qObFQqThalK0uH4Mho9Rfv3G1F99jIHBQsAoG2AFWeMqfqK8CpUqSxqtdxtf8A7eDT8fSzPboY6nP9KyOKU3ZPndO9/LyPpi7iJDKQf4Sf/wCq908092v+8v8AdP8AxUAbG/e/QCgDwj++36L/AMNAQ6zTM1t1DsSVIHy9wf4azqxzQcVxRDMk3UVHIb+8B6nOQRx6HkRJxXnRhmSd0VKvTCiKAjbGx5h4aw/hpaf5lB2GC85JJJ71102lCMb7afY3pVciate5B05rVrcLIueGAcXXgh9117kGZcM25pEiXgQMDGolUnmT0tb6mBougbXumCYVW/McSQIweMHjHFMPF9r3L39yVuOuoOtpDcMwCB87DlgskzgZr0Yq7sWMPodWbXjWz4aePGzxST+EMthlhzscCOCwInvXp1p9plkk9N7c7fld9ii0Ib+vY2Dp0Esbq3UDsTAADsshNzecMPlwWUZqaby1O0ktLWdl7WxD2sbno2pHhqhBXaAgmcwABkgZ9q86q803LnqXQn6x1NmdhbJVAYYqYLkYJBGQBxIyY9AJ45zb0R6+Gw0YJSmryfDgvy/Rd+yvw1G2ABJ7DnBz71nY7HJvdkOvvG0rPbJS5+Ur6nygsOGGe9a0I3qL3tqVnaUbTV11+3LwKmhuJctkMB5RBXsBkSvqDB83MgjkGvo6NeU/iekjwcRQVOVou8Xt+H1X4fES6vS3AXFtGuL3O62pUTtIO5x3xJiTxPNd6xVHacsr7n9lpc5HoQWdUGmOORPERySs4we3auiVo7v8+tiTTfCnUbdj5h4jSfDbcoCghyyqu4mZR/MYwQBHFfP/AKljFOWSOnB9Wve3PU6qdCVri/qO6SfKQGP50U7QGhstBBAnB7iuP9PrQoSk58Tf9Tg8TGChw+6X0JLi3BDMqwo24uW87WtuR80HC9zORV8diKdWnlp33uZ/plJ0a2ao9LW0u9zZaP4ktoqIY2jybt6E+XcskT6oeCeRzmOJOysXqQcpOXPUfG4T8o/3jx9hyf5D3q5zlTV9IW4QzsxIj93tJ9PerRk0Cl/qpZIhizDaVAO3CEztwvHAnkxmr9tIixL/AKtWdzNLywIORwYMARC5UHEZk8k1Hay2FhuiwAM4EZyfue9ZknVAFAL7vRrTMWIaSZ+ZvUHGfUCq5UDi30GyDIDA8Ydv4vf+Jv1plRFi/YshFCrwPv71YkqdS6mLRAKliRwIn7Dk8dqlK5KVzOfEfXrjWiqHwQzAbtwVoxKKxkK7cAwfTnNa00lK9rm1JJSva4j6TqTp79opqFYNO9DdtkNhC21UtgsVDhgTnB7HN3Nzh8a8r6efA07SdSL7SK6NX077mx/1jBjbaYz3JjEMe05x9JIzWGU5sp31LRFCXQSpMlRyCf3R3BPbmT3nHnVsO03KO3IzaFyXQMFgDyZMGfociuRyS0bII7twfMGAHG4kBQf4mOI9RzgQMVZfFt58PMF7Q6zTFfLettcBkwwBPYhMzEcR7T3rtw06SWWMk3xJTQ7G4cHeP0P2PB/l9a6yxxet27o2XEVu+11B+8H+oq8Kk4O8G0+gtcz3WOp2dLvt2Us2zgXHIAVZ4BiNzweCcSDng90IupFVMRJ24Jvf8L67LmTTpTqSyUo3fRGW13xChR51hZtpiLxE4x5UIE/bNdGelGPwxX/1v9U2dVP9OxLmlKDtcV6DrQUhLVzf2FttzT6BTG4Ht3+lcdWOFkvjWXqk16aJ92j6nouhioXk4t8XfX13Ha6p2jahQbVcFkZwdyM3lKGDiMep7V5Tg1Ky8+BnUxMYRTs3vorXVud2R9RuN4DFrVwEeaSpghG3TPYFVnPE1ei8s0374GnaweiYs1r6ldm4MoXA3WxiJIBJXzd4HrB7V6uDyVaqjLZ3POr06KpuUXrp9f7ILWruKqBCgReV8NMgKFUsQOVCjI5FerLA0227vzPOzMktXnWAGwoCgBUEAKVjbtgiCZ9Z7wKt+yo8vUZmMOhFlL3LbFWJCgjuVkksOCoLRB4jEGKnFKLjGnJXXXfz56X+tyI8zVjrGmuJF5Sby/OEBkHBkOI2qwgiSOI7GvFq/ps29Pl4N6f332OqliZ0vlfhw8tifo2p0u/8FNl1hAa9MkeiuxO7idoPasJ4GdJZrXXNa/2i1TFVKukn4bL00NAtruTuPvwPoO39fesDIkoAoCn1PqlrTqHvOEBMCeSfQAZNa0aE6rtBXIbSOeldXs6gE2XDbfmHBE8SDmDnPBg1NbD1KL+NBNMvViSFAFAFAFAFAFAQa3SJdRrdxQ6MIKng1MZOLui0ZOLutxd0r4Y02nfxLVoB4gN6D0H+fNaTrTmrM0qYic1ZsZtZHIlT/D/iOD9xWRiQktuyNwX0wd3bBMYHv3HpQEy3FbHf0Ig/oc1FgJ+r6kDU2VMQbT7cbpctbCgDuf8APOK5qkv88Yvazf0Jis0rGd6roPEbUafe1wBLb3PMfw3QXGfIAHnHhDaBtPnIAgwrU4uElbgd7ko0s+VLdLTe+3k767rQZ6T4oOxVS1uIUSXOwcCQogkwZGQMQQTNd1Ck504yk7XSZhTw90nJ/c8v/E7hWa5YRlUFvK5kQJwCvP3FdEMKpyUU93YtLDxSbT9DEdUvBxpBu3TrLIuBhkln8+71DS3qDJzXT+oylShKcNHGFRxa4WoztbushhqbVOspfxX/AOkBvprbXkDI1xjsDXI8BFUkSVT8BjAnkn9a+fx2PpYas6MaWbLu8079/wA55vaSb+Hh3fgQ/ELqbZKhyvkZGuramRdCMUa2i+UyR7we0V61OEOzU4rLmjNNXlb5MyupNq6aT6eZ6X6TU7TEQfX8lSyGZtrOfMJwAMr8vaY8xxMGuzFYWkoZ4qzT9NfA6KEtcrVxravELDAXBEeeN0EETu4OCRke0ivMlQg1pp6+/eh1WS4FGzaa473EDOkkkTLCSYmTlokxyNx9a9TAwjGqlKycVvzb9v0uceNajRst5PTuW/rb15Ej3BOcGOGBBPtB+le3Z8DxjrRAv2dU8vnZGAIPy7Sywd0rBOPMOeKznVhDim+Sa9fd+7cbju8BbtMUGVXB7ew9WEmffNckP8lRZuL1LbIh+FukW73iG4zFxeKDz3E3Dw7TAEo4g73YzBPmrL9SxVSlKKjazV9k+LXFckTCKY06voLKLbNvxATeVTN26/lNt3GGcw25QZGRFc+FxNSpKWa2ivslxS4Lk9iWka3omvNyxbYhmaCGMRJUlScwMkTXn4mmqdVxW351Lxd0XvEb9w/cj/AmsCQl/RR9yf8AAUBjPjixcV0vOhup5grKdvhghZB8pjeQRunuBXfhYOpB04ys+Wuvlrp/ZSfUg+A0uvd8fwyvkCu5YFWnJRAqKCQwJkYExHEa4yLpw7OUr63tx79dV3EQXI39eWaBQBQBQBQBQBQBQFbqWr8K09yJ2jAJiTwBPuYFUqTUIOT4AQr15mZiuq0ihSFIYMILTCkswyYOK5nOq3dOKXidDwWJTSyvVX01056cOo16Dr1uo0MjbHKlrbblYwG3A++79ZrelVVRO3B20MZwlCTjNNNbp6MsdS0fips3FcgyJ7GYwQf0IrRq5US3vhUMdxuSQ25QVbauFBCqHhZjJ5yazdJN3YV1sILmnfT3LloXMBVVoDBSTvLBgHySriWIGNoERWtLCyavJ6Phb+zohQc45pMotdKQiobjAAynOwEDJa4BmDiPX61vlVKzlN263OmnQle+Znmq14Ksr27iBhtLHZAnEmHJ7+lbUsXSVSLjK7v1/BtOi3FoQXbtubNy6xQ271tgQoI3K4JDMWEKNsk8QCZxnvxtKVb/ABJXUlJK27zU5LTfXK21zdlxOOnKqqdTKtLK/S04/ey7rju2UEAXALUAMBcsncsJz+PBxuGQeOD+bwqmHhUqdrlmpPd9nUT7vkuvCz6o81043vf1RQ6zetulpbjKgCrai21u4zbbocMFFwkSNxPIHvXbQpZYZIRlaKk7yjNLVZdXKK110W7Z2YGUqdWKpWbvor9/U8sdGfyX0NnwXX8NrtwWmaduSsGMkjn0OK769aCi6VRtSvrZXWniugo4p3uot9wa7SvZfZdVFYAMArFvKxb+EZlfpxntXBVglFSg7p3W1npbhd897r8+lhcRGvfRq3l5/ZJv1aodM1bIYVoDYMScic5x2j9PSumdSeS0bK2vN6829/JdxM6NKcs0k2+rsvBLbzffcZrr7vOGEg+acxB9eMen3rn7epaz19H78CksFRlteL815PX1OtIt51RfDsraARfKzg23UW8i3JU/2agccgkmM9VKNOV6kZPNfkr+Lv8A7PJrYeVGdpJdGuPd5fkY39PuVlPmkEFiSQPvxI+ldUJOMlJcDMXWL7WoshSjNcDAq6qGO22HcFkMghHIH+wDHaK2EnWbqXTSvz010X09d+MXWwydXuXT4bNcuM6uwdhAYBlUtttgIm13k/SATg89Ok6KzTso7ce/Tm/bstS2+x9D6XZW3bS2rBtoyRGT+ZoHqST968utU7SbnzLpWRaZgASTAGSTVEr6IkVaX4l0txxbS8pYmByAT6KxEH7HNdM8HWhHM4/T6blcyG1cpYKAKAKAKAKAKAi1WoW2pdjCj0BPsAAMkk4gVKVyUruyKX+mV/8ALv8A/oXP+GrZH080W7N815os6bXLcQ3F3EDcCCpBBUkMCrAEGRVWrblZRcXZme631YXbLoLbgjzSYPyODAAJZidpgAE8etcmIj2tNxXuzKPYQ9Xvrc1LaguigK4FkWwX3BXVbrN46jeIlTAw0AzBESlDM3fXlx79z0KePcKKpNXs779b2tbZ7tbX1GnQNTZ0YuW1EIWG1d6YAEZJbLEyxP8AFVqVNU5Sa4nFUqSqTlObu27s1djWqyhhug/wt/PFdKIOjqRIEGTxwP5MQamztcGI6veK370rE3AJJ7lLe0YB5kD649K7INZInoQklCPd9xLea6b0WkMvbGdpEAlyDLACYU8kVzYtdpBKPM1jVgovUoaqzf2qZZpYc22nb8x7cwK48PTcaqbRKnH+SLHVNIHYiIYgMyuGAZSCVPywGIU/3WBAK49+lXpyj2dVZo+fo90YxlKMs9GVpdHY91XRNulUnRENsRiwtKcDaWJZZjE859a2o4bBSq2UYNa8Eu7R24mNX9Rxik/8s9/5P8i+xohIPhIkCSxCiBDHAJBJhG9OPpOzp4Ki01CN+For620Mp47GTi4zqTs+cnr6jK7pGFiwdqk27HhMrlMMpYkgqx3d8R2xyK8jFrta8pR2bIwtVU42aOeoaV/FtBALgSylktKJ+IrGYVnn869zzMnmrf8ARjHim35pfhmmFrRhOcnpe33Klnpru4dSoBciHmZWNxMCACSB9T71i8RKzikuW/8AR3zr0qds19VfRL8o7KspXdtbcSJUk5EngjjB/lWUZybs16/0XpVadVPJfTmkvo2WtKYcTw3lYeoOBPrk/wAzXTSlkmnz0f29fuVxFPtKMly1Xhv5r6IeWz29P6dj/wDPSvTPCG3w50sXJvsPKRCYENPzPBwQYgGOJPBBrjxlbJ/ji9d3+Pz4cUWiuJorS7BGwBf4BH/6/wCU15spOTu2XKHVbN+4QbD2wsGQ0HzQ3qjdyuMcGrRcf+YgVdV6Rq3tMpcOuw7raMFLeVpC+QLJJWA2PLmZxtRnCM01o778vfQh7GStMb1xbC2bxJI4KqQ25CC/4asgQDkgREAGa9DsKlJOo5JLXi2vDdO/BL6GaSvfU297Sa4ssXRENwywDGJ/C4+x457HzE6fL35muo60KuEAuEFu5Gf57V/pWTtfQksVACgCgCgCgFfxHdVbPmYCXtxJA/8AEQn+VXhuXp/MZK9169qfGL3P2e1bu+RbU+JdVe4u7tgDSvOMjPE89pyvfTXTmepGGGouKj8Ta1b+VX6Wvp338dDU9CG5bpVzBv3CNu0iCxIMkGZronv4I8ypv4L6DPwB3LH/AHiP5CBVDM8OlQmSoJ9WEn9TUWQJQo4gVIMzZ6hqVYL4cDkDw7mQAZHBC5CjGAO01rkjzIMHfuWHe8dRd/GNx1lnvoQVJ8zorbVXAhcGI74HsqpiotdmrQstEk/W3L8mLWu4yu6tnWy1xyX8BCx2XdxG5SjMADLLLGRJO2e01xTj8cll47aac/fA7qMpZLZb8hTa1T4cNB5kFz69ywnk9hgnArXsYcj040YNaxJrGvK4uLuUiPKzA+h8pYz78fQ1V0Y8A8PDgXQw8slrttoBbc2QM7CScHP2B/eKh+atONFXtrwX37itOhd8Fb3/AK5vpdp1rNY97+0aVP5RIWPRUHz/AFafb0rynJt3ZtTpwp/IvHj58PCxlb2j8OVKiJIViAZ9Aewb279u8ehTcZq8V3r3wLOcr6tnliE+TB4iJwPbtn0jtWkJSh8rt9PL8GdSMav/ABFfrx8/zddCHRW9wCqi7gQPMUWGEcbiDyR78+hrnp1tLPdaGuLywm76p67cGKesdN1xNu5pWsgIGIDOoOSG/fIztGCBEVTPq2eXiodpNW4K3q+hb6V0nVWiRdu2Lm0C7IMQWW7uQsTEyp4nkGRMUU/iTZfDWpKV+Nl6jq1p7hurbAT5xDBywIDTPlUxgTByO9a9tC633XDr3nUqidOUv/i/VWXqzTvoAHtrjVXGVnFtWVLexSgbxGJJbLrjg5kV6X7lzi5R+FJpOT1et9rbbf2eFlL1v4jvotx9RpUS3btm4xt3g5CCSzBWVdwAByDmuXsaFSShRqXk+Di1f6++JpKE4q8loaeuMg4e0D7H1GDQCP4j3fhobjKp3kshZW8qEiSjKSJzAImuihopStqlxV+KXEhlO7pUVY8S/u2OVYanUZKorggG5EZ4PpV6daUpJNRs3/GP4IaNJobha3bY5JRSfqQJrmkrSaLE9VAUAUAUAUAUBBq9GlwAOCYMiCVz9VIP2qU7Ep2Kg6FYEQrY/wDyXPQD972FLsZmT6Dp6WgdskmJLGSYECft+vejdw3ct1BAUAUAE0Ak6pobDB772lKqpZmiC+0dvXAjcc+nY10U69VJQjJ+/oTGGaSXMytvcMtkky0evt6gcD2A5ro0WiPT0Wi2KGvs2DMkKx9DtJnEsBycHkdjV1OSNI1JIgGjtSGlnngbsR6krESR3qe0kS60jvpl2bjLHkIO1VAgQc7QTt83OPSvJryztzfd4HdKnlprnx8fxsMwDb9Ah5PzEfU+nvmuYwDVWxDBvNuI+bI47jgjy+lSm07oFX/RlvhQwPfaxgD05gf9eeK2WJqe0iLIo9V0qaUDUiBtMmSSfeJMkETP0niY56k5N5vQ7aMlODpydklu9l38rc+WhxpfjK0z+EsMwxsVmLwP4QnMVRSk9Uijp0V/1Y374/8AsaDTa5HUOCckiCCG3DBUrzuB7c1e6MpU5J28b8Lc78uoy6e1u1c3XiyXIhFCkkSVEtAgsdyiOQCeJMdNKjJ/EeXi8TFrs4PTi+fRdPq+64vbq865tSlts6LYpK4Zy5dBgmJW25g8bcxIr0Z3/ZumrZs9/S3v0PPp5e0TntxsRdV1gFnVIqXLgvad7VsvtlWNu8TaGYKnZMjiYnGObAUeyxEZt6Jp35a6nVicQqtJK1nd3S2fJ9/A1Gg6xat2EDMx8NArttYiUEOZjsQatVWepJri7rxORbDfT3g6h14IkSCP1ByKxatoSJuv9Lu3nUowCBGU+aDLAqSBsYfKefUCtKc1FNcyGrihfhvVEWS1zzWwRHiKQN4IuAHwAWEEwT7VoqsIybiva8SMpq+m22W1bV43KoB2zGMYmsJO7bRYs1UBQBQBQBQBQBQBQBQBQHF66FVmPCgk/QZNSld2JSu7HzfpNvW6+0L41dxJiFUlRuKhiPIuBnlq4f3OJdSpGmoWjJxV03e3Pke/Uhg8MoxnG7au9vv9EX/hHrlxr93Taq47lUVlDqJkM6uG2qJ/Jg+9bYOrOvQdSokmpOLS7k+Pezl/U8JSpZZ0tmaTrt5n095UtuSbbcgDsfU5+1ddJ2mu882i7VI35mLKOTvJAWZje+RNsgYIA4cYmd47rnqafM7mnzKdy3dVlK2/EPl3kuRuEiSVZ4WFDgLBneZZYzV0s3zPYyqUXO13tzLQ0wADeGFIyRvfcfkkswOWISTz5mYySSSUJLZllTklpIXdN3F7ZQdt0HzQsAHJZZgN94H1rz5NZdNj2a3aQg09Xez4DvxLsCV7+aAohdxkybhE7YPBE496ysjicqmtl6iXx7Y/Da5DkMA4tklc3AGULdMMNyEDmAIEcko2epnJYjtFNL4dNNLeduPeN/FKbQI2H8xCDsxn+2yZCjH73tSy5l1KpbWPqJviAG+Ldpio3ysAb4LFRlVY7sHicyR71lO6aa1Oum70Kilo7fZ/cyXQvhF71wT+zqlzUtcuMSCos22ESm6NjndAmf61pGSqfD035HgOEo6n1f4DFm340G0ADAK7VmLl75cyBt2Y9IqaEVG56GPnKVKmr8NvBfe5rLRtXZZdjwdpIhs91n7/AM66Uzymmtz25060wKm1bIOCCikH6iKspyTumQULfw3p7cmzYso3tbWMcDiQPYY9q0qYirU0nJvxISSIbfWdC3zXNMrDBDPa7YwZyMVZYeu9oS8mLob6LU27izadHQYm2Qwx2lcVjOEoO0k0+pJPVQFAFAFAFAFAFAFAFAFAYd/iYwpF64zsVDJat2yLZYFgCzjMKJ5J4nkUnVhF5Ur2PQhg7q8rJWbTbetui7y98LfEfj3byb3cWwAQ9sBlfdcVlOzykQqn9foJUoyjmS4teVvyZYnDulGMn/zK67rI0viMeE/vED+k1ByCrrF3Uz4dtFZWXPlnkPI3F1HZe3f6kWVty0bbmX0HT9TpLS2US64DHBtI4EIArSH5JC5BjBlRNZQw0M05X+aWbXg2+B31cU67TdlZW3tct9N6XqLF+5qvDZ7lxSp3hD+Z3HyXPLMqJiBA4kxpTjGnBwjxk5PvZjWxMqsFB7LbysbHxsAR5iJ2zx9T6e/tioOQxnVOmHTGT/ZfkYcJ/AfSOATyIHPPbTnnXU9GlU7Rdfev5K1sevJyf8quXOb94KMyZ4Cqzk4kwqgk49qAVdE1Athi9nUKT3axcgKMgTtgc5Jj+VefVw872jZpdV76Ho1asZJfEuuvHiOPmG5vl5AHf0+v/wA+/IZA6eZPUhv1MH+RUfpQHD6eYZcEHKgkZBDSI4O5QfeBUp2KyipKzOrOkF3ZaQuDML5jKZDMxBmSNu7MyVHrU3k9EVyUoJzktFr39PHbT7Dxvhdyf/qWAkwdpLCQRjc5Wc/ux7VpklzOH9xRt/w9f+7T6X9b9Rg/QLRAG64CO4uNnBBkExOeQJHaK0scvaO/Av6TSrbBVAQCZySc49SfSpKNtk9CCp1ZgLF4kx+G2T/smr0/mXeGZ/S6hUS7t8rJb3NmceECGzMGdvEDPFaVczqPv+5VF7od/e964oBVxaaBjm0pkdvtj61NbSEL8n/5MIdW7gPH3HcfUVzljugCgCgCgCgCgCgCgEmv1mpRyUtl1E4jnBgA/UL/AHj9rJIskjGn4SZtuz9oRSw37JtyxJFy4FIlSVAHckn0qkqcXJu9juWOlazSdlZXV7Llyt4Dfoeju6ZptaUqpthWk7iWDklyZklhcJzxs5zjRKKjlRz1arq/M9f626Wsa/RXGZQXXafT/rVDBk9CAoCHxC3y4H73/D6/Xj60BJbtgcf9fc+tARXRuO3kDLe/oP8AH7D1oCjc+HdOT/ZlfZHdB/dRgP5Vqq0+ZssRUXHzszI/GKtpr2mOjUA7boZwN7D+zEjdJuMFLwucz9KTnOVKVnroduEnTnm7d6aabeHRN2uxQlzVXmJtftNslvEd77kKLYDyu1mO6VIHpifpyU1JzVr7rc6M9KCSnlejSUeb43tol334DDpJYafT+KCv4SNubg4G3zcT3gwccVFZZZy7zf4ZyfZu/Rb+W/jt1Ld1xIMj9fdRWZFmd2QXb8NS84JX5Qe25/lH6zxANFrsRO1NXqO3fv4Lf7Gj6f0TwxvLfjH8w4A/cX2wMnkjIiFG8IZdeJ5WJxPa/DHSK9er96ebbC1qM7XEH+Xt9P6H6yBochZoAoAoCt1LRi9ba2SV3DkRIyDInvipi7O4EbfB1oks21pULDW1IETBHeYIGSRCqABBnXtmVyosaXpw0aO1sNcHlHhov8UAgAEwoMegVR6VSpUcty8I3diK91q4ysRpbgYYUlbgzCmR+H8st3idprK7NVTjdXehizfLEt+0brpDOtwu4lQcvi2YUEgQpjyMO+MFTunK/iel+4qxqZMiUOMba7dX9UbK11y8EA8Iu0CLiJcZWyo3Dbbg8k4MY5rZN2POnCLk2tFyHmh1BuIGKlDnDAjv7gH+VXRjJWdixQgKAKAKAKAKAKAKAXXergO6Jau3ChCsUAgMVVtvmYZ2spx61dQdrs0VN2u3a54nWBuRHtXbZclU3qPMwVm2jaxztVjnGDRw0uQ6btdO5c8Mt83H7v8Axev04+vNUKE1AVuo6k27ZYAEyqieJZlUE+w3TUN2RenDNKxmbHxNgkXUM+bNhxIJRVI/FyCXQD/kazzs6/20eT81+Og76NrG1FoO3lG5hABWYJEkHKzHy8+9Xi7q5z16XZzy9E/NXOtZ0S1cbeZBxxGNuViQcAgGOParpmak0K9L8I27ZLtfvOAOH8LGVM+W2D+Ue2OKvKpdaJLz/JpKqmrKKXn92POnaQW7YUe5Mx3zGMY4+1ZmVyvqtDblj4aTsJnaOf0quVcjTtqlrZn5svugIjt7f4VYyPLDyM8jB+v/AD5+9AL+uopFoOodTcAKkAyIYwQcESAfsPSs6slGN2dGHTcnZ2dtD538Pux1Nnx7ULduus+Dp7uncfibFtNbXfaPlBBcmYPrNdU40pRapRjole91Jd6ej8Ce2rR1lOXnp9T6P8OmdNZ/2Y/SRH2iK54fKiuJVq0u9jGrGAUByzgckD60Bz46/vL+ooA8df3h+ooBO3QdGz7zaTczE8naWByds7Tn2zWfZQvex1rH4hRyqX0v57+o7B9K0OQ9oAoAoAoAoAoAoAoCDU6y3bjxHRJ43MFn6TzyKWJSbML1VLdw6u7aNtr41KPZYvbAZRY0/JdgHtyr8TBBIyKjE03KMXFapfd7nrYPEqnlp1X/AI3FqS15va2z271o9Cv0tRb1OldtU7W1eIu3hdG79n1BuXGYOyKwY+HAI4PMgmaNNxUr32WniitfEqpTccsU9W2lbikorROySvxvfXU+jWbyuAyMGU8FSCPQ5HvQ8or9T13gpu2M+YhfoT/hH1IqG7FoxzMznXOqPfsultGRpwxzDK8q8D8vlkTE7k4nFZaqyOiilTqKUtV/Wwk/YWCXQbpXeFVmYQIL3twEmILOD64WearlN+2V1pt+F+B90rrDWrRBtFmLO4CMWB3F2UbioJMAZjkjmrR0RhWSqTunwS8kkaDp2sN1SSpWDHqDgTBgSPtVkc8lYlu5IX/eP+A+5/oakqTUBluu6q5+0tbW61tVtWjKheXbUBp3Kf8AylA47815+OxE6KvHp9/wephKNN0s8o5ndq2vBR5Nfy18Dq211LNu9491j41pIbYVZWvJbJwgOVYkZ5jmtMNVnUpRqS3f5sVqQpupKmoJaN8bq0W7atrhbbyGnWNI77Cl02vMA0Amc4mGB9R/vewI62efGSW6uUL/AMO3XVQ+pLbWDGUYgw0wVNyIjy/QnvmoymiqpXshdpvgVbWw2mQeGWKL+KoXcGB2TdYIYaJA4EYrRzm73e+/XvIzxfD6fgYr8O3FAVL4VIgpseCIIgg3YgyO3as8pLqp6ta++hd0+r8ILZIe5cVZO0AeWSAZZsjtyTjNRKajuQqbn8WyPW62oK7kdQSBJNs5YgLhXJ7jge/FM6LrDyaunfz4eB5qeoqGcXRtVDypZp8rNlQvGwMT9O9dkcO5xThq34cbc+ZxOqot5vfEH1NjiCxiYCucZWTjA7SeMVVYee7+qJ7WJX/0naYCEwApfcSu3fEDIye+YHHrWn7Rrd87W1vb31KdsnsTHqGnKjLDcMSrgndJwCJJME/p7VT9rUu1bbqi3bQ9pljQ9TS4xtrIK8SCJAVCeRgjeBBzUVMPKEVJ+9/xuTGqpOy9+7l+sDQKAKAKAKAKAKAKAr6rRpcjeJjjJH9D7UuTcpt8P6cgDw4gADzNiPljOIqczJzM7HRLMAbDAEfO3vP5vc/rS7IzMtaTRpbBCCJMnJMn7moDdyS68An+Xqew/WhAWkgZyeSffvQHdAFALv8AT2l/+5sf+qn+dVzx5m/7at/B+TJunalLil0dXBOSjBgOIWQcECMe9SmnsZThKDtJNPqVuq/tBYC1hYBJG3dPmkeYwB8vY9+KO5McttRK+j1fjtcEksEBDC2ZRDfYLhgDJuRwPriqZdbm3aRyKHJt6dbL7EWp6PqmfxI8xuIxHl2wly24EeJOPDA571pKUpQUdLL8laTp05uerumt+aty8R1on1TELeS2FIhtoj8omD4p7z2/zqFcpJQ4e/QaWGMQeRg+/ofuP8akzJaAg1erS0u522j+uCYAGSYBwKXJUW9jOdQ1envXWDMxR7SKCFcS25m2/KSPKc4wCZiuerRp1mlNXWj9+9jpSlGlZb3+wpt3rN8NrLlj9nvIy2lRmk+Gt22WfbAAwDkT5ADwRXRiKVOE/glm218S+HrVcnZP5fifi4tf6XM2IaxeJWEcnJBWcjy9xyMj9avGrOPyto4ZU1xRKem2efCTmflHPrxzVu3q/wAn5lezhyR63T7RIJtpI/hHaI/9o/QVCrVFpmfmOzjyOb/TbTiCi4AAgDAHAHtBI+hPrUxr1Iu6YdOLVrEtnSIuVRV+gA7AH+Sr+gqsqk5btv3/AGyVGK2RNVCwUAUAUAUAUAUAUAUAUAUBhP8Atfdv2W0FuPbm8JNtipICuYkdvaunCxUpNPl90S5uFOclukv/ACSPm2t6dssW7n7ZrBccyEa5+UcuCDIE4E85rqjTTk1w99Dm/eVLLXfoj710py1iyxMk21JJ7kqJNebLc6pfMy1UFSp1G4PCvCRItsSJ4EHJ9OKh7FofMj5BY1Ol02mT8FLrXdzMzySWLt+GpB8nlgg+hngV5k5TTilDNfd8j6SvUnTrKNJ2hf4rNKytfO0/nvK6tw20NV/2N7P2W94ZlPHbbJnEmM13UdLrqeV+otSlCSVrxvbk7u/qfQK2POIh85/2R/VqAloAoBH13ri6d1VVNy4RlQYhexY9smAIMyaznUynTRw6nFznJRiuJN0Trq3y6FTbuJBKNnB7qe4nBwINTGd9HuK1BQipwkpRezRe1lq2wC3ApBMAN3JBED3InHpNXOdNrYgXo9gGRbUHmRIzAE/WAB9AB2qLInPLmD9GsHm2p55k8iD37jFLIZ5cyfT6G2hlVg/fvzU2IcmyxQgKAKAKAKAKAKAKAKAKAKAKAKAKAKAzvxN8O/tbKHzbUAgG4y+aWk7VHoeZ/wCelOo4aonRxcXx/wB/VCm98EM1pbbvvC7ceLdAxztBnbiYGYxzzV1XkndfRFezp8jW9JsPbs27blSyqFJWYMYHOeIrFu7LSd3ct1BAs6h0Zbrbi7qf4QnpGNyE9h+gqGi8ZuIt1PwVp3VlZnIZQjYtgsqgAKzi3uIgDv2qMqLqvJE2j+E7NuQjMATOBaGZLYi2COe3HaKZUQ60nuW/ibqh02mu31TeUAhZiSWCj+tS2+AowU52bstX5K/2PlP/APsmpEP/AKPMNgZOYLcfef0qypVm7JK5o3hFq3L0/J9U+FernV6SzqCmwuDKgzBDFeftVIttalK9NU55U7rR+av9yE/DNvdu8S5yTB2ESQB3TPHfvnmmUjtXa1hR1n4WuKAdNFzJJW6EJViqqGQlYjyCVwTzMzNJRa1Wp00alKacart14eK37md9A+Gbm1jqNlsnAFtbcnJLM5KkcnAHEZJJxMU3urFa86UbKk7/AE8OPf7bbaT4cS24cXLhIbdB2R9MIIHsP8TNspzuq2rWHVWMwoAoAoAoAoAoAoAoAoAoAoAoAoAoAoAoAoAoAoAoAoAoAoCLU3giliCQPT/nQlK5lfiXqQ1GneyishZkBZoIADqSfIWk+XvH8qo3c6KSySu9dGvNNfczGp6QLii1sS3MtvEsyQRhXLlT/aESwJI3wJkjWNVxd09TnlhlKNnaxovhfqX7NprdkqG2b5IYH/xLjCAOcCI/eMcSRkm+PN/U6ayzyuuSXkkjZW3BAI4Ikdqucp1QBQBQBQBQBQBQBQBQBQBQBQBQBQBQBQBQBQBQBQBQBQBQBQBQBQBQBQBQBQFfT/Nc/wBof0FCWWKEBQBQBQBQBQBQBQBQBQBQBQBQBQB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53"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9" name="Content Placeholder 2"/>
          <p:cNvSpPr txBox="1">
            <a:spLocks noChangeArrowheads="1"/>
          </p:cNvSpPr>
          <p:nvPr/>
        </p:nvSpPr>
        <p:spPr>
          <a:xfrm>
            <a:off x="533400" y="1600200"/>
            <a:ext cx="7162800" cy="422455"/>
          </a:xfrm>
          <a:prstGeom prst="rect">
            <a:avLst/>
          </a:prstGeom>
        </p:spPr>
        <p:txBody>
          <a:bodyPr/>
          <a:lstStyle/>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M. Han et. al., “An Experimental Comparison of </a:t>
            </a:r>
            <a:r>
              <a:rPr lang="en-US" altLang="zh-CN" sz="2000" dirty="0" err="1" smtClean="0">
                <a:solidFill>
                  <a:schemeClr val="tx1">
                    <a:lumMod val="95000"/>
                    <a:lumOff val="5000"/>
                  </a:schemeClr>
                </a:solidFill>
                <a:latin typeface="Calibri" pitchFamily="34" charset="0"/>
              </a:rPr>
              <a:t>Pregel</a:t>
            </a:r>
            <a:r>
              <a:rPr lang="en-US" altLang="zh-CN" sz="2000" dirty="0" smtClean="0">
                <a:solidFill>
                  <a:schemeClr val="tx1">
                    <a:lumMod val="95000"/>
                    <a:lumOff val="5000"/>
                  </a:schemeClr>
                </a:solidFill>
                <a:latin typeface="Calibri" pitchFamily="34" charset="0"/>
              </a:rPr>
              <a:t>-like Graph Processing Systems”, VLDB ’14</a:t>
            </a:r>
          </a:p>
          <a:p>
            <a:pPr marL="396875" indent="-396875" algn="just" defTabSz="914363">
              <a:lnSpc>
                <a:spcPct val="90000"/>
              </a:lnSpc>
              <a:spcBef>
                <a:spcPct val="20000"/>
              </a:spcBef>
              <a:buBlip>
                <a:blip r:embed="rId5"/>
              </a:buBlip>
              <a:defRPr/>
            </a:pPr>
            <a:endParaRPr lang="en-US" altLang="zh-CN" sz="10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N. </a:t>
            </a:r>
            <a:r>
              <a:rPr lang="en-US" altLang="zh-CN" sz="2000" dirty="0" err="1" smtClean="0">
                <a:solidFill>
                  <a:schemeClr val="tx1">
                    <a:lumMod val="95000"/>
                    <a:lumOff val="5000"/>
                  </a:schemeClr>
                </a:solidFill>
                <a:latin typeface="Calibri" pitchFamily="34" charset="0"/>
              </a:rPr>
              <a:t>Satish</a:t>
            </a:r>
            <a:r>
              <a:rPr lang="en-US" altLang="zh-CN" sz="2000" dirty="0" smtClean="0">
                <a:solidFill>
                  <a:schemeClr val="tx1">
                    <a:lumMod val="95000"/>
                    <a:lumOff val="5000"/>
                  </a:schemeClr>
                </a:solidFill>
                <a:latin typeface="Calibri" pitchFamily="34" charset="0"/>
              </a:rPr>
              <a:t> et. al., “Navigating the Maze of Graph Analytics Frameworks using Massive Graph </a:t>
            </a:r>
            <a:r>
              <a:rPr lang="en-US" altLang="zh-CN" sz="2000" dirty="0" err="1" smtClean="0">
                <a:solidFill>
                  <a:schemeClr val="tx1">
                    <a:lumMod val="95000"/>
                    <a:lumOff val="5000"/>
                  </a:schemeClr>
                </a:solidFill>
                <a:latin typeface="Calibri" pitchFamily="34" charset="0"/>
              </a:rPr>
              <a:t>Datasetts</a:t>
            </a:r>
            <a:r>
              <a:rPr lang="en-US" altLang="zh-CN" sz="2000" dirty="0" smtClean="0">
                <a:solidFill>
                  <a:schemeClr val="tx1">
                    <a:lumMod val="95000"/>
                    <a:lumOff val="5000"/>
                  </a:schemeClr>
                </a:solidFill>
                <a:latin typeface="Calibri" pitchFamily="34" charset="0"/>
              </a:rPr>
              <a:t>”, SIGMOD ‘14</a:t>
            </a:r>
          </a:p>
          <a:p>
            <a:pPr marL="396875" indent="-396875" algn="just" defTabSz="914363">
              <a:lnSpc>
                <a:spcPct val="90000"/>
              </a:lnSpc>
              <a:spcBef>
                <a:spcPct val="20000"/>
              </a:spcBef>
              <a:buBlip>
                <a:blip r:embed="rId5"/>
              </a:buBlip>
              <a:defRPr/>
            </a:pPr>
            <a:endParaRPr lang="en-US" altLang="zh-CN" sz="10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B. </a:t>
            </a:r>
            <a:r>
              <a:rPr lang="en-US" altLang="zh-CN" sz="2000" dirty="0" err="1" smtClean="0">
                <a:solidFill>
                  <a:schemeClr val="tx1">
                    <a:lumMod val="95000"/>
                    <a:lumOff val="5000"/>
                  </a:schemeClr>
                </a:solidFill>
                <a:latin typeface="Calibri" pitchFamily="34" charset="0"/>
              </a:rPr>
              <a:t>Elser</a:t>
            </a:r>
            <a:r>
              <a:rPr lang="en-US" altLang="zh-CN" sz="2000" dirty="0" smtClean="0">
                <a:solidFill>
                  <a:schemeClr val="tx1">
                    <a:lumMod val="95000"/>
                    <a:lumOff val="5000"/>
                  </a:schemeClr>
                </a:solidFill>
                <a:latin typeface="Calibri" pitchFamily="34" charset="0"/>
              </a:rPr>
              <a:t> et. al., “An Evaluation Study of </a:t>
            </a:r>
            <a:r>
              <a:rPr lang="en-US" altLang="zh-CN" sz="2000" dirty="0" err="1" smtClean="0">
                <a:solidFill>
                  <a:schemeClr val="tx1">
                    <a:lumMod val="95000"/>
                    <a:lumOff val="5000"/>
                  </a:schemeClr>
                </a:solidFill>
                <a:latin typeface="Calibri" pitchFamily="34" charset="0"/>
              </a:rPr>
              <a:t>BigData</a:t>
            </a:r>
            <a:r>
              <a:rPr lang="en-US" altLang="zh-CN" sz="2000" dirty="0" smtClean="0">
                <a:solidFill>
                  <a:schemeClr val="tx1">
                    <a:lumMod val="95000"/>
                    <a:lumOff val="5000"/>
                  </a:schemeClr>
                </a:solidFill>
                <a:latin typeface="Calibri" pitchFamily="34" charset="0"/>
              </a:rPr>
              <a:t> Frameworks for Graph Processing”, IEEE </a:t>
            </a:r>
            <a:r>
              <a:rPr lang="en-US" altLang="zh-CN" sz="2000" dirty="0" err="1" smtClean="0">
                <a:solidFill>
                  <a:schemeClr val="tx1">
                    <a:lumMod val="95000"/>
                    <a:lumOff val="5000"/>
                  </a:schemeClr>
                </a:solidFill>
                <a:latin typeface="Calibri" pitchFamily="34" charset="0"/>
              </a:rPr>
              <a:t>BigData</a:t>
            </a:r>
            <a:r>
              <a:rPr lang="en-US" altLang="zh-CN" sz="2000" dirty="0" smtClean="0">
                <a:solidFill>
                  <a:schemeClr val="tx1">
                    <a:lumMod val="95000"/>
                    <a:lumOff val="5000"/>
                  </a:schemeClr>
                </a:solidFill>
                <a:latin typeface="Calibri" pitchFamily="34" charset="0"/>
              </a:rPr>
              <a:t> ‘13</a:t>
            </a:r>
          </a:p>
          <a:p>
            <a:pPr marL="396875" indent="-396875" algn="just" defTabSz="914363">
              <a:lnSpc>
                <a:spcPct val="90000"/>
              </a:lnSpc>
              <a:spcBef>
                <a:spcPct val="20000"/>
              </a:spcBef>
              <a:buBlip>
                <a:blip r:embed="rId5"/>
              </a:buBlip>
              <a:defRPr/>
            </a:pPr>
            <a:endParaRPr lang="en-US" altLang="zh-CN" sz="10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Y. </a:t>
            </a:r>
            <a:r>
              <a:rPr lang="en-US" altLang="zh-CN" sz="2000" dirty="0" err="1" smtClean="0">
                <a:solidFill>
                  <a:schemeClr val="tx1">
                    <a:lumMod val="95000"/>
                    <a:lumOff val="5000"/>
                  </a:schemeClr>
                </a:solidFill>
                <a:latin typeface="Calibri" pitchFamily="34" charset="0"/>
              </a:rPr>
              <a:t>Guo</a:t>
            </a:r>
            <a:r>
              <a:rPr lang="en-US" altLang="zh-CN" sz="2000" dirty="0" smtClean="0">
                <a:solidFill>
                  <a:schemeClr val="tx1">
                    <a:lumMod val="95000"/>
                    <a:lumOff val="5000"/>
                  </a:schemeClr>
                </a:solidFill>
                <a:latin typeface="Calibri" pitchFamily="34" charset="0"/>
              </a:rPr>
              <a:t> et. al., “How Well do Graph-Processing Platforms Perform? “, IPDPS ‘14</a:t>
            </a:r>
          </a:p>
          <a:p>
            <a:pPr marL="396875" indent="-396875" algn="just" defTabSz="914363">
              <a:lnSpc>
                <a:spcPct val="90000"/>
              </a:lnSpc>
              <a:spcBef>
                <a:spcPct val="20000"/>
              </a:spcBef>
              <a:buBlip>
                <a:blip r:embed="rId5"/>
              </a:buBlip>
              <a:defRPr/>
            </a:pPr>
            <a:endParaRPr lang="en-US" altLang="zh-CN" sz="10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S. </a:t>
            </a:r>
            <a:r>
              <a:rPr lang="en-US" altLang="zh-CN" sz="2000" dirty="0" err="1" smtClean="0">
                <a:solidFill>
                  <a:schemeClr val="tx1">
                    <a:lumMod val="95000"/>
                    <a:lumOff val="5000"/>
                  </a:schemeClr>
                </a:solidFill>
                <a:latin typeface="Calibri" pitchFamily="34" charset="0"/>
              </a:rPr>
              <a:t>Sakr</a:t>
            </a:r>
            <a:r>
              <a:rPr lang="en-US" altLang="zh-CN" sz="2000" dirty="0" smtClean="0">
                <a:solidFill>
                  <a:schemeClr val="tx1">
                    <a:lumMod val="95000"/>
                    <a:lumOff val="5000"/>
                  </a:schemeClr>
                </a:solidFill>
                <a:latin typeface="Calibri" pitchFamily="34" charset="0"/>
              </a:rPr>
              <a:t> et. al., “Processing Large-Scale Graph Data: A Guide to Current Technology”, IBM </a:t>
            </a:r>
            <a:r>
              <a:rPr lang="en-US" altLang="zh-CN" sz="2000" dirty="0" err="1" smtClean="0">
                <a:solidFill>
                  <a:schemeClr val="tx1">
                    <a:lumMod val="95000"/>
                    <a:lumOff val="5000"/>
                  </a:schemeClr>
                </a:solidFill>
                <a:latin typeface="Calibri" pitchFamily="34" charset="0"/>
              </a:rPr>
              <a:t>DevelopWorks</a:t>
            </a:r>
            <a:endParaRPr lang="en-US" altLang="zh-CN" sz="20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endParaRPr lang="en-US" altLang="zh-CN" sz="1000" dirty="0" smtClean="0">
              <a:solidFill>
                <a:schemeClr val="tx1">
                  <a:lumMod val="95000"/>
                  <a:lumOff val="5000"/>
                </a:schemeClr>
              </a:solidFill>
              <a:latin typeface="Calibri" pitchFamily="34" charset="0"/>
            </a:endParaRPr>
          </a:p>
          <a:p>
            <a:pPr marL="396875" indent="-396875" algn="just" defTabSz="914363">
              <a:lnSpc>
                <a:spcPct val="90000"/>
              </a:lnSpc>
              <a:spcBef>
                <a:spcPct val="20000"/>
              </a:spcBef>
              <a:buBlip>
                <a:blip r:embed="rId5"/>
              </a:buBlip>
              <a:defRPr/>
            </a:pPr>
            <a:r>
              <a:rPr lang="en-US" altLang="zh-CN" sz="2000" dirty="0" smtClean="0">
                <a:solidFill>
                  <a:schemeClr val="tx1">
                    <a:lumMod val="95000"/>
                    <a:lumOff val="5000"/>
                  </a:schemeClr>
                </a:solidFill>
                <a:latin typeface="Calibri" pitchFamily="34" charset="0"/>
              </a:rPr>
              <a:t>S. </a:t>
            </a:r>
            <a:r>
              <a:rPr lang="en-US" altLang="zh-CN" sz="2000" dirty="0" err="1" smtClean="0">
                <a:solidFill>
                  <a:schemeClr val="tx1">
                    <a:lumMod val="95000"/>
                    <a:lumOff val="5000"/>
                  </a:schemeClr>
                </a:solidFill>
                <a:latin typeface="Calibri" pitchFamily="34" charset="0"/>
              </a:rPr>
              <a:t>Sakr</a:t>
            </a:r>
            <a:r>
              <a:rPr lang="en-US" altLang="zh-CN" sz="2000" dirty="0" smtClean="0">
                <a:solidFill>
                  <a:schemeClr val="tx1">
                    <a:lumMod val="95000"/>
                    <a:lumOff val="5000"/>
                  </a:schemeClr>
                </a:solidFill>
                <a:latin typeface="Calibri" pitchFamily="34" charset="0"/>
              </a:rPr>
              <a:t> and M. M. </a:t>
            </a:r>
            <a:r>
              <a:rPr lang="en-US" altLang="zh-CN" sz="2000" dirty="0" err="1" smtClean="0">
                <a:solidFill>
                  <a:schemeClr val="tx1">
                    <a:lumMod val="95000"/>
                    <a:lumOff val="5000"/>
                  </a:schemeClr>
                </a:solidFill>
                <a:latin typeface="Calibri" pitchFamily="34" charset="0"/>
              </a:rPr>
              <a:t>Gaber</a:t>
            </a:r>
            <a:r>
              <a:rPr lang="en-US" altLang="zh-CN" sz="2000" dirty="0" smtClean="0">
                <a:solidFill>
                  <a:schemeClr val="tx1">
                    <a:lumMod val="95000"/>
                    <a:lumOff val="5000"/>
                  </a:schemeClr>
                </a:solidFill>
                <a:latin typeface="Calibri" pitchFamily="34" charset="0"/>
              </a:rPr>
              <a:t> (Editor) “Large Scale and Big Data: Processing and Management”</a:t>
            </a:r>
          </a:p>
          <a:p>
            <a:pPr marL="396875" indent="-396875" algn="just" defTabSz="914363">
              <a:lnSpc>
                <a:spcPct val="90000"/>
              </a:lnSpc>
              <a:spcBef>
                <a:spcPct val="20000"/>
              </a:spcBef>
              <a:buBlip>
                <a:blip r:embed="rId5"/>
              </a:buBlip>
              <a:defRPr/>
            </a:pPr>
            <a:endParaRPr lang="en-US" altLang="zh-CN" sz="2000" dirty="0" smtClean="0">
              <a:solidFill>
                <a:schemeClr val="tx1">
                  <a:lumMod val="95000"/>
                  <a:lumOff val="5000"/>
                </a:schemeClr>
              </a:solidFill>
              <a:latin typeface="Calibri" pitchFamily="34" charset="0"/>
            </a:endParaRPr>
          </a:p>
        </p:txBody>
      </p:sp>
      <p:sp>
        <p:nvSpPr>
          <p:cNvPr id="10"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smtClean="0">
                <a:solidFill>
                  <a:srgbClr val="000000"/>
                </a:solidFill>
                <a:latin typeface="Trebuchet MS"/>
              </a:rPr>
              <a:t>77</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err="1"/>
              <a:t>GraphChi</a:t>
            </a:r>
            <a:r>
              <a:rPr lang="en-US" dirty="0"/>
              <a:t>: Large-Scale Graph Computation on Just a PC</a:t>
            </a:r>
          </a:p>
        </p:txBody>
      </p:sp>
      <p:sp>
        <p:nvSpPr>
          <p:cNvPr id="5" name="Subtitle 4"/>
          <p:cNvSpPr>
            <a:spLocks noGrp="1"/>
          </p:cNvSpPr>
          <p:nvPr>
            <p:ph type="subTitle" idx="1"/>
          </p:nvPr>
        </p:nvSpPr>
        <p:spPr>
          <a:xfrm>
            <a:off x="685800" y="3886200"/>
            <a:ext cx="7625644" cy="1752600"/>
          </a:xfrm>
        </p:spPr>
        <p:txBody>
          <a:bodyPr>
            <a:normAutofit/>
          </a:bodyPr>
          <a:lstStyle/>
          <a:p>
            <a:r>
              <a:rPr lang="en-US" sz="2400" b="1" dirty="0" smtClean="0">
                <a:solidFill>
                  <a:schemeClr val="tx1"/>
                </a:solidFill>
              </a:rPr>
              <a:t>Aapo Kyrölä </a:t>
            </a:r>
            <a:r>
              <a:rPr lang="en-US" sz="2400" dirty="0" smtClean="0">
                <a:solidFill>
                  <a:schemeClr val="tx1"/>
                </a:solidFill>
              </a:rPr>
              <a:t>(CMU)</a:t>
            </a:r>
            <a:endParaRPr lang="en-US" sz="2400" dirty="0">
              <a:solidFill>
                <a:schemeClr val="tx1"/>
              </a:solidFill>
            </a:endParaRPr>
          </a:p>
          <a:p>
            <a:r>
              <a:rPr lang="en-US" sz="2400" dirty="0" smtClean="0">
                <a:solidFill>
                  <a:schemeClr val="tx1"/>
                </a:solidFill>
              </a:rPr>
              <a:t>Guy </a:t>
            </a:r>
            <a:r>
              <a:rPr lang="en-US" sz="2400" dirty="0" err="1" smtClean="0">
                <a:solidFill>
                  <a:schemeClr val="tx1"/>
                </a:solidFill>
              </a:rPr>
              <a:t>Blelloch</a:t>
            </a:r>
            <a:r>
              <a:rPr lang="en-US" sz="2400" dirty="0" smtClean="0">
                <a:solidFill>
                  <a:schemeClr val="tx1"/>
                </a:solidFill>
              </a:rPr>
              <a:t> (CMU)</a:t>
            </a:r>
            <a:endParaRPr lang="en-US" sz="2400" dirty="0">
              <a:solidFill>
                <a:schemeClr val="tx1"/>
              </a:solidFill>
            </a:endParaRPr>
          </a:p>
          <a:p>
            <a:r>
              <a:rPr lang="en-US" sz="2400" dirty="0" smtClean="0">
                <a:solidFill>
                  <a:schemeClr val="tx1"/>
                </a:solidFill>
              </a:rPr>
              <a:t>Carlos </a:t>
            </a:r>
            <a:r>
              <a:rPr lang="en-US" sz="2400" dirty="0" err="1" smtClean="0">
                <a:solidFill>
                  <a:schemeClr val="tx1"/>
                </a:solidFill>
              </a:rPr>
              <a:t>Guestrin</a:t>
            </a:r>
            <a:r>
              <a:rPr lang="en-US" sz="2400" dirty="0" smtClean="0">
                <a:solidFill>
                  <a:schemeClr val="tx1"/>
                </a:solidFill>
              </a:rPr>
              <a:t> (UW)</a:t>
            </a:r>
            <a:endParaRPr lang="en-US" sz="2400" dirty="0">
              <a:solidFill>
                <a:schemeClr val="tx1"/>
              </a:solidFill>
            </a:endParaRPr>
          </a:p>
        </p:txBody>
      </p:sp>
      <p:pic>
        <p:nvPicPr>
          <p:cNvPr id="6" name="Picture 6"/>
          <p:cNvPicPr>
            <a:picLocks noChangeAspect="1" noChangeArrowheads="1"/>
          </p:cNvPicPr>
          <p:nvPr/>
        </p:nvPicPr>
        <p:blipFill>
          <a:blip r:embed="rId3" cstate="print"/>
          <a:srcRect/>
          <a:stretch>
            <a:fillRect/>
          </a:stretch>
        </p:blipFill>
        <p:spPr bwMode="auto">
          <a:xfrm>
            <a:off x="7310765" y="0"/>
            <a:ext cx="1833235" cy="476250"/>
          </a:xfrm>
          <a:prstGeom prst="rect">
            <a:avLst/>
          </a:prstGeom>
          <a:noFill/>
          <a:ln w="9525">
            <a:noFill/>
            <a:miter lim="800000"/>
            <a:headEnd/>
            <a:tailEnd/>
          </a:ln>
        </p:spPr>
      </p:pic>
      <p:pic>
        <p:nvPicPr>
          <p:cNvPr id="7" name="Picture 11" descr="C:\Users\arijit\Desktop\microsoft-research.gif"/>
          <p:cNvPicPr>
            <a:picLocks noChangeAspect="1" noChangeArrowheads="1"/>
          </p:cNvPicPr>
          <p:nvPr/>
        </p:nvPicPr>
        <p:blipFill>
          <a:blip r:embed="rId4" cstate="print"/>
          <a:srcRect/>
          <a:stretch>
            <a:fillRect/>
          </a:stretch>
        </p:blipFill>
        <p:spPr bwMode="auto">
          <a:xfrm>
            <a:off x="7343776" y="457200"/>
            <a:ext cx="1800224" cy="633413"/>
          </a:xfrm>
          <a:prstGeom prst="rect">
            <a:avLst/>
          </a:prstGeom>
          <a:noFill/>
        </p:spPr>
      </p:pic>
      <p:sp>
        <p:nvSpPr>
          <p:cNvPr id="2" name="Rectangle 1"/>
          <p:cNvSpPr/>
          <p:nvPr/>
        </p:nvSpPr>
        <p:spPr>
          <a:xfrm>
            <a:off x="838200" y="6172200"/>
            <a:ext cx="8458200" cy="369332"/>
          </a:xfrm>
          <a:prstGeom prst="rect">
            <a:avLst/>
          </a:prstGeom>
        </p:spPr>
        <p:txBody>
          <a:bodyPr wrap="square">
            <a:spAutoFit/>
          </a:bodyPr>
          <a:lstStyle/>
          <a:p>
            <a:r>
              <a:rPr lang="en-US" dirty="0"/>
              <a:t>Slides from: http://www.cs.cmu.edu/~</a:t>
            </a:r>
            <a:r>
              <a:rPr lang="en-US" dirty="0" smtClean="0"/>
              <a:t>akyrola/files/osditalk-graphchi.pptx</a:t>
            </a:r>
            <a:endParaRPr lang="en-US" dirty="0"/>
          </a:p>
        </p:txBody>
      </p:sp>
    </p:spTree>
    <p:extLst>
      <p:ext uri="{BB962C8B-B14F-4D97-AF65-F5344CB8AC3E}">
        <p14:creationId xmlns:p14="http://schemas.microsoft.com/office/powerpoint/2010/main" val="2793178524"/>
      </p:ext>
    </p:extLst>
  </p:cSld>
  <p:clrMapOvr>
    <a:masterClrMapping/>
  </p:clrMapOvr>
  <mc:AlternateContent xmlns:mc="http://schemas.openxmlformats.org/markup-compatibility/2006" xmlns:p14="http://schemas.microsoft.com/office/powerpoint/2010/main">
    <mc:Choice Requires="p14">
      <p:transition spd="slow" p14:dur="2000" advTm="16733"/>
    </mc:Choice>
    <mc:Fallback xmlns="">
      <p:transition spd="slow" advTm="16733"/>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6a00e550300155883400e55086c57c8833-800wi.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984" y="3125365"/>
            <a:ext cx="3434087" cy="3159360"/>
          </a:xfrm>
          <a:prstGeom prst="rect">
            <a:avLst/>
          </a:prstGeom>
        </p:spPr>
      </p:pic>
      <p:sp>
        <p:nvSpPr>
          <p:cNvPr id="3" name="Title 2"/>
          <p:cNvSpPr>
            <a:spLocks noGrp="1"/>
          </p:cNvSpPr>
          <p:nvPr>
            <p:ph type="title"/>
          </p:nvPr>
        </p:nvSpPr>
        <p:spPr>
          <a:xfrm>
            <a:off x="457200" y="0"/>
            <a:ext cx="8229600" cy="1143000"/>
          </a:xfrm>
        </p:spPr>
        <p:txBody>
          <a:bodyPr/>
          <a:lstStyle/>
          <a:p>
            <a:r>
              <a:rPr lang="en-US" b="1" dirty="0" smtClean="0"/>
              <a:t>Big Graphs != Big Data</a:t>
            </a:r>
            <a:endParaRPr lang="en-US" b="1" dirty="0"/>
          </a:p>
        </p:txBody>
      </p:sp>
      <p:sp>
        <p:nvSpPr>
          <p:cNvPr id="9" name="Footer Placeholder 8"/>
          <p:cNvSpPr>
            <a:spLocks noGrp="1"/>
          </p:cNvSpPr>
          <p:nvPr>
            <p:ph type="ftr" sz="quarter" idx="11"/>
          </p:nvPr>
        </p:nvSpPr>
        <p:spPr/>
        <p:txBody>
          <a:bodyPr/>
          <a:lstStyle/>
          <a:p>
            <a:r>
              <a:rPr lang="en-US" dirty="0" err="1"/>
              <a:t>GraphChi</a:t>
            </a:r>
            <a:r>
              <a:rPr lang="en-US" dirty="0"/>
              <a:t> – </a:t>
            </a:r>
            <a:r>
              <a:rPr lang="en-US" dirty="0" err="1"/>
              <a:t>Aapo</a:t>
            </a:r>
            <a:r>
              <a:rPr lang="en-US" dirty="0"/>
              <a:t> </a:t>
            </a:r>
            <a:r>
              <a:rPr lang="en-US" dirty="0" err="1"/>
              <a:t>Kyrola</a:t>
            </a:r>
            <a:endParaRPr lang="en-US" dirty="0"/>
          </a:p>
        </p:txBody>
      </p:sp>
      <p:sp>
        <p:nvSpPr>
          <p:cNvPr id="7" name="TextBox 6"/>
          <p:cNvSpPr txBox="1"/>
          <p:nvPr/>
        </p:nvSpPr>
        <p:spPr>
          <a:xfrm>
            <a:off x="457200" y="1450910"/>
            <a:ext cx="2360990" cy="523220"/>
          </a:xfrm>
          <a:prstGeom prst="rect">
            <a:avLst/>
          </a:prstGeom>
          <a:noFill/>
        </p:spPr>
        <p:txBody>
          <a:bodyPr wrap="square" rtlCol="0">
            <a:spAutoFit/>
          </a:bodyPr>
          <a:lstStyle/>
          <a:p>
            <a:r>
              <a:rPr lang="en-US" sz="2800" dirty="0" smtClean="0"/>
              <a:t>Data size:</a:t>
            </a:r>
            <a:endParaRPr lang="en-US" sz="2800" dirty="0"/>
          </a:p>
        </p:txBody>
      </p:sp>
      <p:pic>
        <p:nvPicPr>
          <p:cNvPr id="10" name="Picture 9"/>
          <p:cNvPicPr>
            <a:picLocks noChangeAspect="1"/>
          </p:cNvPicPr>
          <p:nvPr/>
        </p:nvPicPr>
        <p:blipFill>
          <a:blip r:embed="rId4" cstate="print"/>
          <a:stretch>
            <a:fillRect/>
          </a:stretch>
        </p:blipFill>
        <p:spPr>
          <a:xfrm>
            <a:off x="2781902" y="1417638"/>
            <a:ext cx="1818914" cy="685820"/>
          </a:xfrm>
          <a:prstGeom prst="rect">
            <a:avLst/>
          </a:prstGeom>
        </p:spPr>
      </p:pic>
      <p:sp>
        <p:nvSpPr>
          <p:cNvPr id="11" name="TextBox 10"/>
          <p:cNvSpPr txBox="1"/>
          <p:nvPr/>
        </p:nvSpPr>
        <p:spPr>
          <a:xfrm>
            <a:off x="4898566" y="1417638"/>
            <a:ext cx="2032000" cy="707886"/>
          </a:xfrm>
          <a:prstGeom prst="rect">
            <a:avLst/>
          </a:prstGeom>
          <a:noFill/>
        </p:spPr>
        <p:txBody>
          <a:bodyPr wrap="square" rtlCol="0">
            <a:spAutoFit/>
          </a:bodyPr>
          <a:lstStyle/>
          <a:p>
            <a:r>
              <a:rPr lang="en-US" sz="2000" dirty="0" smtClean="0"/>
              <a:t>140 billion connections </a:t>
            </a:r>
            <a:endParaRPr lang="en-US" sz="2000" dirty="0"/>
          </a:p>
        </p:txBody>
      </p:sp>
      <p:sp>
        <p:nvSpPr>
          <p:cNvPr id="12" name="TextBox 11"/>
          <p:cNvSpPr txBox="1"/>
          <p:nvPr/>
        </p:nvSpPr>
        <p:spPr>
          <a:xfrm>
            <a:off x="6553200" y="1482655"/>
            <a:ext cx="1487714" cy="461665"/>
          </a:xfrm>
          <a:prstGeom prst="rect">
            <a:avLst/>
          </a:prstGeom>
          <a:noFill/>
        </p:spPr>
        <p:txBody>
          <a:bodyPr wrap="square" rtlCol="0">
            <a:spAutoFit/>
          </a:bodyPr>
          <a:lstStyle/>
          <a:p>
            <a:r>
              <a:rPr lang="en-US" sz="2400" dirty="0" smtClean="0">
                <a:solidFill>
                  <a:srgbClr val="0000FF"/>
                </a:solidFill>
              </a:rPr>
              <a:t>≈ 1 TB</a:t>
            </a:r>
            <a:endParaRPr lang="en-US" sz="2400" dirty="0">
              <a:solidFill>
                <a:srgbClr val="0000FF"/>
              </a:solidFill>
            </a:endParaRPr>
          </a:p>
        </p:txBody>
      </p:sp>
      <p:sp>
        <p:nvSpPr>
          <p:cNvPr id="13" name="TextBox 12"/>
          <p:cNvSpPr txBox="1"/>
          <p:nvPr/>
        </p:nvSpPr>
        <p:spPr>
          <a:xfrm>
            <a:off x="6533847" y="2125524"/>
            <a:ext cx="2152953"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t>Not a problem!</a:t>
            </a:r>
            <a:endParaRPr lang="en-US" sz="2400" dirty="0"/>
          </a:p>
        </p:txBody>
      </p:sp>
      <p:sp>
        <p:nvSpPr>
          <p:cNvPr id="14" name="TextBox 13"/>
          <p:cNvSpPr txBox="1"/>
          <p:nvPr/>
        </p:nvSpPr>
        <p:spPr>
          <a:xfrm>
            <a:off x="457200" y="2768950"/>
            <a:ext cx="2360990" cy="523220"/>
          </a:xfrm>
          <a:prstGeom prst="rect">
            <a:avLst/>
          </a:prstGeom>
          <a:noFill/>
        </p:spPr>
        <p:txBody>
          <a:bodyPr wrap="square" rtlCol="0">
            <a:spAutoFit/>
          </a:bodyPr>
          <a:lstStyle/>
          <a:p>
            <a:r>
              <a:rPr lang="en-US" sz="2800" dirty="0" smtClean="0"/>
              <a:t>Computation:</a:t>
            </a:r>
            <a:endParaRPr lang="en-US" sz="2800" dirty="0"/>
          </a:p>
        </p:txBody>
      </p:sp>
      <p:pic>
        <p:nvPicPr>
          <p:cNvPr id="16" name="Picture 15" descr="Screen Shot 2012-10-06 at 10.38.06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733" y="3980465"/>
            <a:ext cx="3317037" cy="1788964"/>
          </a:xfrm>
          <a:prstGeom prst="rect">
            <a:avLst/>
          </a:prstGeom>
          <a:ln>
            <a:solidFill>
              <a:schemeClr val="tx1">
                <a:lumMod val="85000"/>
                <a:lumOff val="15000"/>
              </a:schemeClr>
            </a:solidFill>
          </a:ln>
        </p:spPr>
      </p:pic>
      <p:sp>
        <p:nvSpPr>
          <p:cNvPr id="21" name="TextBox 20"/>
          <p:cNvSpPr txBox="1"/>
          <p:nvPr/>
        </p:nvSpPr>
        <p:spPr>
          <a:xfrm>
            <a:off x="2273902" y="3869952"/>
            <a:ext cx="4051908"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600" dirty="0" smtClean="0"/>
              <a:t>Hard to scale</a:t>
            </a:r>
            <a:endParaRPr lang="en-US" sz="3600" dirty="0"/>
          </a:p>
        </p:txBody>
      </p:sp>
      <p:sp>
        <p:nvSpPr>
          <p:cNvPr id="22" name="TextBox 21"/>
          <p:cNvSpPr txBox="1"/>
          <p:nvPr/>
        </p:nvSpPr>
        <p:spPr>
          <a:xfrm>
            <a:off x="4020948" y="5769429"/>
            <a:ext cx="2188882" cy="461665"/>
          </a:xfrm>
          <a:prstGeom prst="rect">
            <a:avLst/>
          </a:prstGeom>
          <a:noFill/>
        </p:spPr>
        <p:txBody>
          <a:bodyPr wrap="square" rtlCol="0">
            <a:spAutoFit/>
          </a:bodyPr>
          <a:lstStyle/>
          <a:p>
            <a:pPr algn="r"/>
            <a:r>
              <a:rPr lang="en-US" sz="1200" dirty="0" smtClean="0"/>
              <a:t>Twitter network visualization, by </a:t>
            </a:r>
            <a:r>
              <a:rPr lang="en-US" sz="1200" dirty="0" err="1" smtClean="0"/>
              <a:t>Akshay</a:t>
            </a:r>
            <a:r>
              <a:rPr lang="en-US" sz="1200" dirty="0" smtClean="0"/>
              <a:t> Java, 2009</a:t>
            </a:r>
            <a:endParaRPr lang="en-US" sz="1200" dirty="0"/>
          </a:p>
        </p:txBody>
      </p:sp>
      <p:sp>
        <p:nvSpPr>
          <p:cNvPr id="15"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78</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7" name="Picture 6"/>
          <p:cNvPicPr>
            <a:picLocks noChangeAspect="1" noChangeArrowheads="1"/>
          </p:cNvPicPr>
          <p:nvPr/>
        </p:nvPicPr>
        <p:blipFill>
          <a:blip r:embed="rId6" cstate="print"/>
          <a:srcRect/>
          <a:stretch>
            <a:fillRect/>
          </a:stretch>
        </p:blipFill>
        <p:spPr bwMode="auto">
          <a:xfrm>
            <a:off x="7310765" y="0"/>
            <a:ext cx="1833235" cy="476250"/>
          </a:xfrm>
          <a:prstGeom prst="rect">
            <a:avLst/>
          </a:prstGeom>
          <a:noFill/>
          <a:ln w="9525">
            <a:noFill/>
            <a:miter lim="800000"/>
            <a:headEnd/>
            <a:tailEnd/>
          </a:ln>
        </p:spPr>
      </p:pic>
      <p:pic>
        <p:nvPicPr>
          <p:cNvPr id="18" name="Picture 11" descr="C:\Users\arijit\Desktop\microsoft-research.gif"/>
          <p:cNvPicPr>
            <a:picLocks noChangeAspect="1" noChangeArrowheads="1"/>
          </p:cNvPicPr>
          <p:nvPr/>
        </p:nvPicPr>
        <p:blipFill>
          <a:blip r:embed="rId7" cstate="print"/>
          <a:srcRect/>
          <a:stretch>
            <a:fillRect/>
          </a:stretch>
        </p:blipFill>
        <p:spPr bwMode="auto">
          <a:xfrm>
            <a:off x="7343776" y="457200"/>
            <a:ext cx="1800224" cy="633413"/>
          </a:xfrm>
          <a:prstGeom prst="rect">
            <a:avLst/>
          </a:prstGeom>
          <a:noFill/>
        </p:spPr>
      </p:pic>
    </p:spTree>
    <p:extLst>
      <p:ext uri="{BB962C8B-B14F-4D97-AF65-F5344CB8AC3E}">
        <p14:creationId xmlns:p14="http://schemas.microsoft.com/office/powerpoint/2010/main" val="3943258851"/>
      </p:ext>
    </p:extLst>
  </p:cSld>
  <p:clrMapOvr>
    <a:masterClrMapping/>
  </p:clrMapOvr>
  <mc:AlternateContent xmlns:mc="http://schemas.openxmlformats.org/markup-compatibility/2006" xmlns:p14="http://schemas.microsoft.com/office/powerpoint/2010/main">
    <mc:Choice Requires="p14">
      <p:transition spd="slow" p14:dur="2000" advTm="74470"/>
    </mc:Choice>
    <mc:Fallback xmlns="">
      <p:transition spd="slow" advTm="744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 fill="hold"/>
                                        <p:tgtEl>
                                          <p:spTgt spid="13"/>
                                        </p:tgtEl>
                                        <p:attrNameLst>
                                          <p:attrName>ppt_w</p:attrName>
                                        </p:attrNameLst>
                                      </p:cBhvr>
                                      <p:tavLst>
                                        <p:tav tm="0">
                                          <p:val>
                                            <p:strVal val="#ppt_w*0.70"/>
                                          </p:val>
                                        </p:tav>
                                        <p:tav tm="100000">
                                          <p:val>
                                            <p:strVal val="#ppt_w"/>
                                          </p:val>
                                        </p:tav>
                                      </p:tavLst>
                                    </p:anim>
                                    <p:anim calcmode="lin" valueType="num">
                                      <p:cBhvr>
                                        <p:cTn id="8" dur="200" fill="hold"/>
                                        <p:tgtEl>
                                          <p:spTgt spid="13"/>
                                        </p:tgtEl>
                                        <p:attrNameLst>
                                          <p:attrName>ppt_h</p:attrName>
                                        </p:attrNameLst>
                                      </p:cBhvr>
                                      <p:tavLst>
                                        <p:tav tm="0">
                                          <p:val>
                                            <p:strVal val="#ppt_h"/>
                                          </p:val>
                                        </p:tav>
                                        <p:tav tm="100000">
                                          <p:val>
                                            <p:strVal val="#ppt_h"/>
                                          </p:val>
                                        </p:tav>
                                      </p:tavLst>
                                    </p:anim>
                                    <p:animEffect transition="in" filter="fade">
                                      <p:cBhvr>
                                        <p:cTn id="9" dur="2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300"/>
                                        <p:tgtEl>
                                          <p:spTgt spid="19"/>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400" fill="hold"/>
                                        <p:tgtEl>
                                          <p:spTgt spid="16"/>
                                        </p:tgtEl>
                                        <p:attrNameLst>
                                          <p:attrName>ppt_x</p:attrName>
                                        </p:attrNameLst>
                                      </p:cBhvr>
                                      <p:tavLst>
                                        <p:tav tm="0">
                                          <p:val>
                                            <p:strVal val="0-#ppt_w/2"/>
                                          </p:val>
                                        </p:tav>
                                        <p:tav tm="100000">
                                          <p:val>
                                            <p:strVal val="#ppt_x"/>
                                          </p:val>
                                        </p:tav>
                                      </p:tavLst>
                                    </p:anim>
                                    <p:anim calcmode="lin" valueType="num">
                                      <p:cBhvr additive="base">
                                        <p:cTn id="22" dur="4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0236"/>
            <a:ext cx="8495608" cy="607058"/>
          </a:xfrm>
        </p:spPr>
        <p:style>
          <a:lnRef idx="1">
            <a:schemeClr val="accent2"/>
          </a:lnRef>
          <a:fillRef idx="2">
            <a:schemeClr val="accent2"/>
          </a:fillRef>
          <a:effectRef idx="1">
            <a:schemeClr val="accent2"/>
          </a:effectRef>
          <a:fontRef idx="minor">
            <a:schemeClr val="dk1"/>
          </a:fontRef>
        </p:style>
        <p:txBody>
          <a:bodyPr>
            <a:noAutofit/>
          </a:bodyPr>
          <a:lstStyle/>
          <a:p>
            <a:pPr marL="0" indent="0">
              <a:buNone/>
            </a:pPr>
            <a:r>
              <a:rPr lang="en-US" sz="2800" dirty="0" smtClean="0"/>
              <a:t>Writing distributed applications remains cumbersome</a:t>
            </a:r>
            <a:r>
              <a:rPr lang="en-US" sz="2800" dirty="0"/>
              <a:t>.</a:t>
            </a:r>
            <a:endParaRPr lang="en-US" sz="2800" dirty="0" smtClean="0"/>
          </a:p>
        </p:txBody>
      </p:sp>
      <p:pic>
        <p:nvPicPr>
          <p:cNvPr id="4" name="Picture 3" descr="Screen Shot 2012-09-23 at 3.18.54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647" y="3048983"/>
            <a:ext cx="4410161" cy="2785365"/>
          </a:xfrm>
          <a:prstGeom prst="rect">
            <a:avLst/>
          </a:prstGeom>
        </p:spPr>
      </p:pic>
      <p:sp>
        <p:nvSpPr>
          <p:cNvPr id="6" name="Footer Placeholder 5"/>
          <p:cNvSpPr>
            <a:spLocks noGrp="1"/>
          </p:cNvSpPr>
          <p:nvPr>
            <p:ph type="ftr" sz="quarter" idx="11"/>
          </p:nvPr>
        </p:nvSpPr>
        <p:spPr/>
        <p:txBody>
          <a:bodyPr/>
          <a:lstStyle/>
          <a:p>
            <a:r>
              <a:rPr lang="en-US" dirty="0" err="1"/>
              <a:t>GraphChi</a:t>
            </a:r>
            <a:r>
              <a:rPr lang="en-US" dirty="0"/>
              <a:t> – </a:t>
            </a:r>
            <a:r>
              <a:rPr lang="en-US" dirty="0" err="1"/>
              <a:t>Aapo</a:t>
            </a:r>
            <a:r>
              <a:rPr lang="en-US" dirty="0"/>
              <a:t> </a:t>
            </a:r>
            <a:r>
              <a:rPr lang="en-US" dirty="0" err="1"/>
              <a:t>Kyrola</a:t>
            </a:r>
            <a:endParaRPr lang="en-US" dirty="0"/>
          </a:p>
        </p:txBody>
      </p:sp>
      <p:pic>
        <p:nvPicPr>
          <p:cNvPr id="7" name="Picture 6" descr="Screen shot 2012-09-27 at 1.29.29 PM.png"/>
          <p:cNvPicPr>
            <a:picLocks noChangeAspect="1"/>
          </p:cNvPicPr>
          <p:nvPr/>
        </p:nvPicPr>
        <p:blipFill>
          <a:blip r:embed="rId5" cstate="print"/>
          <a:stretch>
            <a:fillRect/>
          </a:stretch>
        </p:blipFill>
        <p:spPr>
          <a:xfrm>
            <a:off x="384741" y="3048983"/>
            <a:ext cx="3891898" cy="2388929"/>
          </a:xfrm>
          <a:prstGeom prst="rect">
            <a:avLst/>
          </a:prstGeom>
        </p:spPr>
      </p:pic>
      <p:sp>
        <p:nvSpPr>
          <p:cNvPr id="8" name="TextBox 7"/>
          <p:cNvSpPr txBox="1"/>
          <p:nvPr/>
        </p:nvSpPr>
        <p:spPr>
          <a:xfrm>
            <a:off x="1269970" y="5834348"/>
            <a:ext cx="1990764" cy="369332"/>
          </a:xfrm>
          <a:prstGeom prst="rect">
            <a:avLst/>
          </a:prstGeom>
          <a:noFill/>
        </p:spPr>
        <p:txBody>
          <a:bodyPr wrap="square" rtlCol="0">
            <a:spAutoFit/>
          </a:bodyPr>
          <a:lstStyle/>
          <a:p>
            <a:pPr algn="ctr"/>
            <a:r>
              <a:rPr lang="en-US" dirty="0"/>
              <a:t>Cluster crash</a:t>
            </a:r>
          </a:p>
        </p:txBody>
      </p:sp>
      <p:sp>
        <p:nvSpPr>
          <p:cNvPr id="9" name="TextBox 8"/>
          <p:cNvSpPr txBox="1"/>
          <p:nvPr/>
        </p:nvSpPr>
        <p:spPr>
          <a:xfrm>
            <a:off x="5006138" y="5880514"/>
            <a:ext cx="3094124" cy="369332"/>
          </a:xfrm>
          <a:prstGeom prst="rect">
            <a:avLst/>
          </a:prstGeom>
          <a:noFill/>
        </p:spPr>
        <p:txBody>
          <a:bodyPr wrap="square" rtlCol="0">
            <a:spAutoFit/>
          </a:bodyPr>
          <a:lstStyle/>
          <a:p>
            <a:pPr algn="ctr"/>
            <a:r>
              <a:rPr lang="en-US"/>
              <a:t>Crash in your IDE</a:t>
            </a:r>
          </a:p>
        </p:txBody>
      </p:sp>
      <p:sp>
        <p:nvSpPr>
          <p:cNvPr id="11" name="Title 10"/>
          <p:cNvSpPr>
            <a:spLocks noGrp="1"/>
          </p:cNvSpPr>
          <p:nvPr>
            <p:ph type="title"/>
          </p:nvPr>
        </p:nvSpPr>
        <p:spPr/>
        <p:txBody>
          <a:bodyPr>
            <a:normAutofit fontScale="90000"/>
          </a:bodyPr>
          <a:lstStyle/>
          <a:p>
            <a:r>
              <a:rPr lang="en-US" b="1" dirty="0" smtClean="0"/>
              <a:t>Distributed State is Hard to Program</a:t>
            </a:r>
            <a:endParaRPr lang="en-US" b="1" dirty="0"/>
          </a:p>
        </p:txBody>
      </p:sp>
      <p:sp>
        <p:nvSpPr>
          <p:cNvPr id="10"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79</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spTree>
    <p:custDataLst>
      <p:tags r:id="rId1"/>
    </p:custDataLst>
    <p:extLst>
      <p:ext uri="{BB962C8B-B14F-4D97-AF65-F5344CB8AC3E}">
        <p14:creationId xmlns:p14="http://schemas.microsoft.com/office/powerpoint/2010/main" val="1970701903"/>
      </p:ext>
    </p:extLst>
  </p:cSld>
  <p:clrMapOvr>
    <a:masterClrMapping/>
  </p:clrMapOvr>
  <mc:AlternateContent xmlns:mc="http://schemas.openxmlformats.org/markup-compatibility/2006" xmlns:p14="http://schemas.microsoft.com/office/powerpoint/2010/main">
    <mc:Choice Requires="p14">
      <p:transition spd="slow" p14:dur="2000" advTm="57494"/>
    </mc:Choice>
    <mc:Fallback xmlns="">
      <p:transition spd="slow" advTm="57494"/>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dividualcomps.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4628" y="2809564"/>
            <a:ext cx="1476900" cy="3395552"/>
          </a:xfrm>
          <a:prstGeom prst="rect">
            <a:avLst/>
          </a:prstGeom>
        </p:spPr>
      </p:pic>
      <p:sp>
        <p:nvSpPr>
          <p:cNvPr id="2" name="Title 1"/>
          <p:cNvSpPr>
            <a:spLocks noGrp="1"/>
          </p:cNvSpPr>
          <p:nvPr>
            <p:ph type="title"/>
          </p:nvPr>
        </p:nvSpPr>
        <p:spPr/>
        <p:txBody>
          <a:bodyPr>
            <a:normAutofit/>
          </a:bodyPr>
          <a:lstStyle/>
          <a:p>
            <a:r>
              <a:rPr lang="en-US" b="1" dirty="0" smtClean="0"/>
              <a:t>Efficient Scaling</a:t>
            </a:r>
            <a:endParaRPr lang="en-US" b="1" dirty="0"/>
          </a:p>
        </p:txBody>
      </p:sp>
      <p:sp>
        <p:nvSpPr>
          <p:cNvPr id="9" name="Content Placeholder 8"/>
          <p:cNvSpPr>
            <a:spLocks noGrp="1"/>
          </p:cNvSpPr>
          <p:nvPr>
            <p:ph idx="1"/>
          </p:nvPr>
        </p:nvSpPr>
        <p:spPr/>
        <p:txBody>
          <a:bodyPr>
            <a:normAutofit/>
          </a:bodyPr>
          <a:lstStyle/>
          <a:p>
            <a:r>
              <a:rPr lang="en-US" sz="2800" dirty="0" smtClean="0"/>
              <a:t>Businesses need to compute hundreds of distinct tasks on the same graph</a:t>
            </a:r>
          </a:p>
          <a:p>
            <a:pPr lvl="1"/>
            <a:r>
              <a:rPr lang="en-US" sz="2400" dirty="0" smtClean="0"/>
              <a:t>Example: personalized recommendations.</a:t>
            </a:r>
          </a:p>
        </p:txBody>
      </p:sp>
      <p:sp>
        <p:nvSpPr>
          <p:cNvPr id="10" name="TextBox 9"/>
          <p:cNvSpPr txBox="1"/>
          <p:nvPr/>
        </p:nvSpPr>
        <p:spPr>
          <a:xfrm>
            <a:off x="1759352" y="6191547"/>
            <a:ext cx="2751468" cy="369332"/>
          </a:xfrm>
          <a:prstGeom prst="rect">
            <a:avLst/>
          </a:prstGeom>
          <a:noFill/>
        </p:spPr>
        <p:txBody>
          <a:bodyPr wrap="square" rtlCol="0">
            <a:spAutoFit/>
          </a:bodyPr>
          <a:lstStyle/>
          <a:p>
            <a:r>
              <a:rPr lang="en-US" i="1" dirty="0" smtClean="0"/>
              <a:t>Parallelize each task</a:t>
            </a:r>
            <a:endParaRPr lang="en-US" i="1" dirty="0"/>
          </a:p>
        </p:txBody>
      </p:sp>
      <p:sp>
        <p:nvSpPr>
          <p:cNvPr id="11" name="TextBox 10"/>
          <p:cNvSpPr txBox="1"/>
          <p:nvPr/>
        </p:nvSpPr>
        <p:spPr>
          <a:xfrm>
            <a:off x="5708248" y="6198420"/>
            <a:ext cx="2354621" cy="369332"/>
          </a:xfrm>
          <a:prstGeom prst="rect">
            <a:avLst/>
          </a:prstGeom>
          <a:noFill/>
        </p:spPr>
        <p:txBody>
          <a:bodyPr wrap="square" rtlCol="0">
            <a:spAutoFit/>
          </a:bodyPr>
          <a:lstStyle/>
          <a:p>
            <a:r>
              <a:rPr lang="en-US" i="1" dirty="0" smtClean="0"/>
              <a:t>Parallelize across tasks</a:t>
            </a:r>
            <a:endParaRPr lang="en-US" i="1" dirty="0"/>
          </a:p>
        </p:txBody>
      </p:sp>
      <p:grpSp>
        <p:nvGrpSpPr>
          <p:cNvPr id="4" name="Group 26"/>
          <p:cNvGrpSpPr/>
          <p:nvPr/>
        </p:nvGrpSpPr>
        <p:grpSpPr>
          <a:xfrm>
            <a:off x="5445094" y="3243042"/>
            <a:ext cx="534860" cy="2573475"/>
            <a:chOff x="5445094" y="3243042"/>
            <a:chExt cx="534860" cy="2573475"/>
          </a:xfrm>
        </p:grpSpPr>
        <p:sp>
          <p:nvSpPr>
            <p:cNvPr id="7" name="Document 6"/>
            <p:cNvSpPr/>
            <p:nvPr/>
          </p:nvSpPr>
          <p:spPr>
            <a:xfrm>
              <a:off x="5453646" y="3243042"/>
              <a:ext cx="526308" cy="498305"/>
            </a:xfrm>
            <a:prstGeom prst="flowChartDocumen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Task</a:t>
              </a:r>
              <a:endParaRPr lang="en-US" sz="1400" b="1" dirty="0">
                <a:solidFill>
                  <a:srgbClr val="000000"/>
                </a:solidFill>
              </a:endParaRPr>
            </a:p>
          </p:txBody>
        </p:sp>
        <p:sp>
          <p:nvSpPr>
            <p:cNvPr id="20" name="Document 19"/>
            <p:cNvSpPr/>
            <p:nvPr/>
          </p:nvSpPr>
          <p:spPr>
            <a:xfrm>
              <a:off x="5445094" y="3955275"/>
              <a:ext cx="526308" cy="498305"/>
            </a:xfrm>
            <a:prstGeom prst="flowChartDocumen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Task</a:t>
              </a:r>
              <a:endParaRPr lang="en-US" sz="1400" b="1" dirty="0">
                <a:solidFill>
                  <a:srgbClr val="000000"/>
                </a:solidFill>
              </a:endParaRPr>
            </a:p>
          </p:txBody>
        </p:sp>
        <p:sp>
          <p:nvSpPr>
            <p:cNvPr id="21" name="Document 20"/>
            <p:cNvSpPr/>
            <p:nvPr/>
          </p:nvSpPr>
          <p:spPr>
            <a:xfrm>
              <a:off x="5452496" y="4667507"/>
              <a:ext cx="526308" cy="498305"/>
            </a:xfrm>
            <a:prstGeom prst="flowChartDocumen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Task</a:t>
              </a:r>
              <a:endParaRPr lang="en-US" sz="1400" b="1" dirty="0">
                <a:solidFill>
                  <a:srgbClr val="000000"/>
                </a:solidFill>
              </a:endParaRPr>
            </a:p>
          </p:txBody>
        </p:sp>
        <p:sp>
          <p:nvSpPr>
            <p:cNvPr id="22" name="Document 21"/>
            <p:cNvSpPr/>
            <p:nvPr/>
          </p:nvSpPr>
          <p:spPr>
            <a:xfrm>
              <a:off x="5453646" y="5318212"/>
              <a:ext cx="526308" cy="498305"/>
            </a:xfrm>
            <a:prstGeom prst="flowChartDocumen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Task</a:t>
              </a:r>
              <a:endParaRPr lang="en-US" sz="1400" b="1" dirty="0">
                <a:solidFill>
                  <a:srgbClr val="000000"/>
                </a:solidFill>
              </a:endParaRPr>
            </a:p>
          </p:txBody>
        </p:sp>
      </p:grpSp>
      <p:grpSp>
        <p:nvGrpSpPr>
          <p:cNvPr id="8" name="Group 27"/>
          <p:cNvGrpSpPr/>
          <p:nvPr/>
        </p:nvGrpSpPr>
        <p:grpSpPr>
          <a:xfrm>
            <a:off x="4918786" y="3291468"/>
            <a:ext cx="534860" cy="2573475"/>
            <a:chOff x="4918786" y="3291468"/>
            <a:chExt cx="534860" cy="2573475"/>
          </a:xfrm>
        </p:grpSpPr>
        <p:sp>
          <p:nvSpPr>
            <p:cNvPr id="23" name="Document 22"/>
            <p:cNvSpPr/>
            <p:nvPr/>
          </p:nvSpPr>
          <p:spPr>
            <a:xfrm>
              <a:off x="4927338" y="3291468"/>
              <a:ext cx="526308" cy="498305"/>
            </a:xfrm>
            <a:prstGeom prst="flowChartDocumen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Task</a:t>
              </a:r>
              <a:endParaRPr lang="en-US" sz="1400" b="1" dirty="0">
                <a:solidFill>
                  <a:srgbClr val="000000"/>
                </a:solidFill>
              </a:endParaRPr>
            </a:p>
          </p:txBody>
        </p:sp>
        <p:sp>
          <p:nvSpPr>
            <p:cNvPr id="24" name="Document 23"/>
            <p:cNvSpPr/>
            <p:nvPr/>
          </p:nvSpPr>
          <p:spPr>
            <a:xfrm>
              <a:off x="4918786" y="4003701"/>
              <a:ext cx="526308" cy="498305"/>
            </a:xfrm>
            <a:prstGeom prst="flowChartDocumen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Task</a:t>
              </a:r>
              <a:endParaRPr lang="en-US" sz="1400" b="1" dirty="0">
                <a:solidFill>
                  <a:srgbClr val="000000"/>
                </a:solidFill>
              </a:endParaRPr>
            </a:p>
          </p:txBody>
        </p:sp>
        <p:sp>
          <p:nvSpPr>
            <p:cNvPr id="25" name="Document 24"/>
            <p:cNvSpPr/>
            <p:nvPr/>
          </p:nvSpPr>
          <p:spPr>
            <a:xfrm>
              <a:off x="4926188" y="4715933"/>
              <a:ext cx="526308" cy="498305"/>
            </a:xfrm>
            <a:prstGeom prst="flowChartDocumen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Task</a:t>
              </a:r>
              <a:endParaRPr lang="en-US" sz="1400" b="1" dirty="0">
                <a:solidFill>
                  <a:srgbClr val="000000"/>
                </a:solidFill>
              </a:endParaRPr>
            </a:p>
          </p:txBody>
        </p:sp>
        <p:sp>
          <p:nvSpPr>
            <p:cNvPr id="26" name="Document 25"/>
            <p:cNvSpPr/>
            <p:nvPr/>
          </p:nvSpPr>
          <p:spPr>
            <a:xfrm>
              <a:off x="4927338" y="5366638"/>
              <a:ext cx="526308" cy="498305"/>
            </a:xfrm>
            <a:prstGeom prst="flowChartDocumen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Task</a:t>
              </a:r>
              <a:endParaRPr lang="en-US" sz="1400" b="1" dirty="0">
                <a:solidFill>
                  <a:srgbClr val="000000"/>
                </a:solidFill>
              </a:endParaRPr>
            </a:p>
          </p:txBody>
        </p:sp>
      </p:grpSp>
      <p:pic>
        <p:nvPicPr>
          <p:cNvPr id="5" name="Picture 4" descr="cluster.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063" y="3324970"/>
            <a:ext cx="3348757" cy="2873450"/>
          </a:xfrm>
          <a:prstGeom prst="rect">
            <a:avLst/>
          </a:prstGeom>
        </p:spPr>
      </p:pic>
      <p:sp>
        <p:nvSpPr>
          <p:cNvPr id="6" name="Document 5"/>
          <p:cNvSpPr/>
          <p:nvPr/>
        </p:nvSpPr>
        <p:spPr>
          <a:xfrm>
            <a:off x="190919" y="3454602"/>
            <a:ext cx="532561" cy="573491"/>
          </a:xfrm>
          <a:prstGeom prst="flowChartDocumen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Task </a:t>
            </a:r>
            <a:endParaRPr lang="en-US" sz="1400" dirty="0">
              <a:solidFill>
                <a:schemeClr val="tx1"/>
              </a:solidFill>
            </a:endParaRPr>
          </a:p>
        </p:txBody>
      </p:sp>
      <p:sp>
        <p:nvSpPr>
          <p:cNvPr id="16" name="Document 15"/>
          <p:cNvSpPr/>
          <p:nvPr/>
        </p:nvSpPr>
        <p:spPr>
          <a:xfrm>
            <a:off x="457199" y="3741347"/>
            <a:ext cx="532561" cy="573491"/>
          </a:xfrm>
          <a:prstGeom prst="flowChartDocumen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Task </a:t>
            </a:r>
            <a:endParaRPr lang="en-US" sz="1400" dirty="0">
              <a:solidFill>
                <a:schemeClr val="tx1"/>
              </a:solidFill>
            </a:endParaRPr>
          </a:p>
        </p:txBody>
      </p:sp>
      <p:sp>
        <p:nvSpPr>
          <p:cNvPr id="17" name="Document 16"/>
          <p:cNvSpPr/>
          <p:nvPr/>
        </p:nvSpPr>
        <p:spPr>
          <a:xfrm>
            <a:off x="723479" y="4028092"/>
            <a:ext cx="532561" cy="573491"/>
          </a:xfrm>
          <a:prstGeom prst="flowChartDocumen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Task </a:t>
            </a:r>
            <a:endParaRPr lang="en-US" sz="1400" dirty="0">
              <a:solidFill>
                <a:schemeClr val="tx1"/>
              </a:solidFill>
            </a:endParaRPr>
          </a:p>
        </p:txBody>
      </p:sp>
      <p:sp>
        <p:nvSpPr>
          <p:cNvPr id="18" name="Document 17"/>
          <p:cNvSpPr/>
          <p:nvPr/>
        </p:nvSpPr>
        <p:spPr>
          <a:xfrm>
            <a:off x="-532817" y="2695210"/>
            <a:ext cx="532561" cy="573491"/>
          </a:xfrm>
          <a:prstGeom prst="flowChartDocumen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Task</a:t>
            </a:r>
            <a:endParaRPr lang="en-US" sz="1400" dirty="0">
              <a:solidFill>
                <a:schemeClr val="tx1"/>
              </a:solidFill>
            </a:endParaRPr>
          </a:p>
        </p:txBody>
      </p:sp>
      <p:sp>
        <p:nvSpPr>
          <p:cNvPr id="19" name="Document 18"/>
          <p:cNvSpPr/>
          <p:nvPr/>
        </p:nvSpPr>
        <p:spPr>
          <a:xfrm>
            <a:off x="-799098" y="2522818"/>
            <a:ext cx="532561" cy="573491"/>
          </a:xfrm>
          <a:prstGeom prst="flowChartDocumen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Task</a:t>
            </a:r>
            <a:endParaRPr lang="en-US" sz="1400" dirty="0">
              <a:solidFill>
                <a:schemeClr val="tx1"/>
              </a:solidFill>
            </a:endParaRPr>
          </a:p>
        </p:txBody>
      </p:sp>
      <p:sp>
        <p:nvSpPr>
          <p:cNvPr id="12" name="TextBox 11"/>
          <p:cNvSpPr txBox="1"/>
          <p:nvPr/>
        </p:nvSpPr>
        <p:spPr>
          <a:xfrm>
            <a:off x="1648755" y="3684909"/>
            <a:ext cx="2182655"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smtClean="0"/>
              <a:t>Complex</a:t>
            </a:r>
            <a:endParaRPr lang="en-US" sz="2800" dirty="0"/>
          </a:p>
        </p:txBody>
      </p:sp>
      <p:sp>
        <p:nvSpPr>
          <p:cNvPr id="13" name="TextBox 12"/>
          <p:cNvSpPr txBox="1"/>
          <p:nvPr/>
        </p:nvSpPr>
        <p:spPr>
          <a:xfrm>
            <a:off x="5979954" y="3693665"/>
            <a:ext cx="2182655"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smtClean="0"/>
              <a:t>Simple</a:t>
            </a:r>
            <a:endParaRPr lang="en-US" sz="2800" dirty="0"/>
          </a:p>
        </p:txBody>
      </p:sp>
      <p:sp>
        <p:nvSpPr>
          <p:cNvPr id="14" name="TextBox 13"/>
          <p:cNvSpPr txBox="1"/>
          <p:nvPr/>
        </p:nvSpPr>
        <p:spPr>
          <a:xfrm>
            <a:off x="1648755" y="4360529"/>
            <a:ext cx="2182655"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smtClean="0"/>
              <a:t>Expensive to scale</a:t>
            </a:r>
            <a:endParaRPr lang="en-US" sz="2800" dirty="0"/>
          </a:p>
        </p:txBody>
      </p:sp>
      <p:sp>
        <p:nvSpPr>
          <p:cNvPr id="15" name="TextBox 14"/>
          <p:cNvSpPr txBox="1"/>
          <p:nvPr/>
        </p:nvSpPr>
        <p:spPr>
          <a:xfrm>
            <a:off x="5979954" y="4369285"/>
            <a:ext cx="2182655"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t>2x machines = 2x throughput</a:t>
            </a:r>
            <a:endParaRPr lang="en-US" sz="2400" dirty="0"/>
          </a:p>
        </p:txBody>
      </p:sp>
      <p:sp>
        <p:nvSpPr>
          <p:cNvPr id="27" name="Slide Number Placeholder 9"/>
          <p:cNvSpPr txBox="1">
            <a:spLocks/>
          </p:cNvSpPr>
          <p:nvPr/>
        </p:nvSpPr>
        <p:spPr bwMode="auto">
          <a:xfrm>
            <a:off x="8153401" y="6492875"/>
            <a:ext cx="990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000000"/>
                </a:solidFill>
                <a:latin typeface="Trebuchet MS"/>
              </a:rPr>
              <a:t>80</a:t>
            </a:r>
            <a:r>
              <a:rPr kumimoji="0" lang="en-US" sz="1800" b="0" i="0" u="none" strike="noStrike" kern="0" cap="none" spc="0" normalizeH="0" baseline="0" noProof="0" dirty="0" smtClean="0">
                <a:ln>
                  <a:noFill/>
                </a:ln>
                <a:solidFill>
                  <a:srgbClr val="000000"/>
                </a:solidFill>
                <a:effectLst/>
                <a:uLnTx/>
                <a:uFillTx/>
                <a:latin typeface="Trebuchet MS"/>
              </a:rPr>
              <a:t>/ </a:t>
            </a:r>
            <a:r>
              <a:rPr lang="en-US" kern="0" dirty="0" smtClean="0">
                <a:solidFill>
                  <a:srgbClr val="000000"/>
                </a:solidFill>
                <a:latin typeface="Trebuchet MS"/>
              </a:rPr>
              <a:t>185</a:t>
            </a: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28" name="Picture 6"/>
          <p:cNvPicPr>
            <a:picLocks noChangeAspect="1" noChangeArrowheads="1"/>
          </p:cNvPicPr>
          <p:nvPr/>
        </p:nvPicPr>
        <p:blipFill>
          <a:blip r:embed="rId6" cstate="print"/>
          <a:srcRect/>
          <a:stretch>
            <a:fillRect/>
          </a:stretch>
        </p:blipFill>
        <p:spPr bwMode="auto">
          <a:xfrm>
            <a:off x="7310765" y="0"/>
            <a:ext cx="1833235" cy="476250"/>
          </a:xfrm>
          <a:prstGeom prst="rect">
            <a:avLst/>
          </a:prstGeom>
          <a:noFill/>
          <a:ln w="9525">
            <a:noFill/>
            <a:miter lim="800000"/>
            <a:headEnd/>
            <a:tailEnd/>
          </a:ln>
        </p:spPr>
      </p:pic>
      <p:pic>
        <p:nvPicPr>
          <p:cNvPr id="29" name="Picture 11" descr="C:\Users\arijit\Desktop\microsoft-research.gif"/>
          <p:cNvPicPr>
            <a:picLocks noChangeAspect="1" noChangeArrowheads="1"/>
          </p:cNvPicPr>
          <p:nvPr/>
        </p:nvPicPr>
        <p:blipFill>
          <a:blip r:embed="rId7" cstate="print"/>
          <a:srcRect/>
          <a:stretch>
            <a:fillRect/>
          </a:stretch>
        </p:blipFill>
        <p:spPr bwMode="auto">
          <a:xfrm>
            <a:off x="7343776" y="457200"/>
            <a:ext cx="1800224" cy="633413"/>
          </a:xfrm>
          <a:prstGeom prst="rect">
            <a:avLst/>
          </a:prstGeom>
          <a:noFill/>
        </p:spPr>
      </p:pic>
    </p:spTree>
    <p:custDataLst>
      <p:tags r:id="rId1"/>
    </p:custDataLst>
    <p:extLst>
      <p:ext uri="{BB962C8B-B14F-4D97-AF65-F5344CB8AC3E}">
        <p14:creationId xmlns:p14="http://schemas.microsoft.com/office/powerpoint/2010/main" val="204025411"/>
      </p:ext>
    </p:extLst>
  </p:cSld>
  <p:clrMapOvr>
    <a:masterClrMapping/>
  </p:clrMapOvr>
  <mc:AlternateContent xmlns:mc="http://schemas.openxmlformats.org/markup-compatibility/2006" xmlns:p14="http://schemas.microsoft.com/office/powerpoint/2010/main">
    <mc:Choice Requires="p14">
      <p:transition spd="slow" p14:dur="2000" advTm="92151"/>
    </mc:Choice>
    <mc:Fallback xmlns="">
      <p:transition spd="slow" advTm="921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41836E-6 0.0616 L 0.04495 0.06924 C 0.05432 0.07086 0.06837 0.07202 0.08329 0.07202 C 0.10012 0.07202 0.11349 0.07086 0.12286 0.06924 L 0.16797 0.0616 " pathEditMode="relative" rAng="0" ptsTypes="FffFF">
                                      <p:cBhvr>
                                        <p:cTn id="6" dur="500" fill="hold"/>
                                        <p:tgtEl>
                                          <p:spTgt spid="17"/>
                                        </p:tgtEl>
                                        <p:attrNameLst>
                                          <p:attrName>ppt_x</p:attrName>
                                          <p:attrName>ppt_y</p:attrName>
                                        </p:attrNameLst>
                                      </p:cBhvr>
                                      <p:rCtr x="8398" y="509"/>
                                    </p:animMotion>
                                  </p:childTnLst>
                                </p:cTn>
                              </p:par>
                              <p:par>
                                <p:cTn id="7" presetID="0" presetClass="path" presetSubtype="0" accel="50000" decel="50000" fill="hold" grpId="0" nodeType="withEffect">
                                  <p:stCondLst>
                                    <p:cond delay="0"/>
                                  </p:stCondLst>
                                  <p:childTnLst>
                                    <p:animMotion origin="layout" path="M 0 0 L 0.02759 0.0975 " pathEditMode="relative" ptsTypes="AA">
                                      <p:cBhvr>
                                        <p:cTn id="8" dur="1000" fill="hold"/>
                                        <p:tgtEl>
                                          <p:spTgt spid="1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2759 0.0975 " pathEditMode="relative" ptsTypes="AA">
                                      <p:cBhvr>
                                        <p:cTn id="10" dur="1000" fill="hold"/>
                                        <p:tgtEl>
                                          <p:spTgt spid="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2898 0.04191 L 0.1081 0.15261 " pathEditMode="relative" rAng="0" ptsTypes="AA">
                                      <p:cBhvr>
                                        <p:cTn id="12" dur="1000" fill="hold"/>
                                        <p:tgtEl>
                                          <p:spTgt spid="18"/>
                                        </p:tgtEl>
                                        <p:attrNameLst>
                                          <p:attrName>ppt_x</p:attrName>
                                          <p:attrName>ppt_y</p:attrName>
                                        </p:attrNameLst>
                                      </p:cBhvr>
                                      <p:rCtr x="3956" y="5535"/>
                                    </p:animMotion>
                                  </p:childTnLst>
                                </p:cTn>
                              </p:par>
                            </p:childTnLst>
                          </p:cTn>
                        </p:par>
                        <p:par>
                          <p:cTn id="13" fill="hold">
                            <p:stCondLst>
                              <p:cond delay="1000"/>
                            </p:stCondLst>
                            <p:childTnLst>
                              <p:par>
                                <p:cTn id="14" presetID="9" presetClass="exit" presetSubtype="0" fill="hold" grpId="1" nodeType="afterEffect">
                                  <p:stCondLst>
                                    <p:cond delay="0"/>
                                  </p:stCondLst>
                                  <p:childTnLst>
                                    <p:animEffect transition="out" filter="dissolv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par>
                          <p:cTn id="17" fill="hold">
                            <p:stCondLst>
                              <p:cond delay="1500"/>
                            </p:stCondLst>
                            <p:childTnLst>
                              <p:par>
                                <p:cTn id="18" presetID="37" presetClass="path" presetSubtype="0" accel="50000" decel="50000" fill="hold" grpId="1" nodeType="afterEffect">
                                  <p:stCondLst>
                                    <p:cond delay="200"/>
                                  </p:stCondLst>
                                  <p:childTnLst>
                                    <p:animMotion origin="layout" path="M 0.02759 0.0975 L 0.08017 0.10514 C 0.09127 0.10676 0.10793 0.10792 0.12511 0.10792 C 0.14489 0.10792 0.16068 0.10676 0.17179 0.10514 L 0.22471 0.0975 " pathEditMode="relative" rAng="0" ptsTypes="FffFF">
                                      <p:cBhvr>
                                        <p:cTn id="19" dur="500" fill="hold"/>
                                        <p:tgtEl>
                                          <p:spTgt spid="16"/>
                                        </p:tgtEl>
                                        <p:attrNameLst>
                                          <p:attrName>ppt_x</p:attrName>
                                          <p:attrName>ppt_y</p:attrName>
                                        </p:attrNameLst>
                                      </p:cBhvr>
                                      <p:rCtr x="9856" y="509"/>
                                    </p:animMotion>
                                  </p:childTnLst>
                                </p:cTn>
                              </p:par>
                            </p:childTnLst>
                          </p:cTn>
                        </p:par>
                        <p:par>
                          <p:cTn id="20" fill="hold">
                            <p:stCondLst>
                              <p:cond delay="2200"/>
                            </p:stCondLst>
                            <p:childTnLst>
                              <p:par>
                                <p:cTn id="21" presetID="9" presetClass="exit" presetSubtype="0" fill="hold" grpId="2" nodeType="afterEffect">
                                  <p:stCondLst>
                                    <p:cond delay="0"/>
                                  </p:stCondLst>
                                  <p:childTnLst>
                                    <p:animEffect transition="out" filter="dissolv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0.02898 0.04191 L 0.1081 0.15261 " pathEditMode="relative" rAng="0" ptsTypes="AA">
                                      <p:cBhvr>
                                        <p:cTn id="25" dur="1000" fill="hold"/>
                                        <p:tgtEl>
                                          <p:spTgt spid="19"/>
                                        </p:tgtEl>
                                        <p:attrNameLst>
                                          <p:attrName>ppt_x</p:attrName>
                                          <p:attrName>ppt_y</p:attrName>
                                        </p:attrNameLst>
                                      </p:cBhvr>
                                      <p:rCtr x="3956" y="5535"/>
                                    </p:animMotion>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par>
                          <p:cTn id="35" fill="hold">
                            <p:stCondLst>
                              <p:cond delay="1000"/>
                            </p:stCondLst>
                            <p:childTnLst>
                              <p:par>
                                <p:cTn id="36" presetID="0" presetClass="path" presetSubtype="0" accel="50000" decel="50000" fill="hold" nodeType="afterEffect">
                                  <p:stCondLst>
                                    <p:cond delay="0"/>
                                  </p:stCondLst>
                                  <p:childTnLst>
                                    <p:animMotion origin="layout" path="M 0.04598 0.00741 L 0.13708 0.00741 " pathEditMode="relative" rAng="0" ptsTypes="AA">
                                      <p:cBhvr>
                                        <p:cTn id="37" dur="1000" fill="hold"/>
                                        <p:tgtEl>
                                          <p:spTgt spid="4"/>
                                        </p:tgtEl>
                                        <p:attrNameLst>
                                          <p:attrName>ppt_x</p:attrName>
                                          <p:attrName>ppt_y</p:attrName>
                                        </p:attrNameLst>
                                      </p:cBhvr>
                                      <p:rCtr x="4546" y="0"/>
                                    </p:animMotion>
                                  </p:childTnLst>
                                </p:cTn>
                              </p:par>
                            </p:childTnLst>
                          </p:cTn>
                        </p:par>
                        <p:par>
                          <p:cTn id="38" fill="hold">
                            <p:stCondLst>
                              <p:cond delay="2000"/>
                            </p:stCondLst>
                            <p:childTnLst>
                              <p:par>
                                <p:cTn id="39" presetID="0" presetClass="path" presetSubtype="0" accel="50000" decel="50000" fill="hold" nodeType="afterEffect">
                                  <p:stCondLst>
                                    <p:cond delay="0"/>
                                  </p:stCondLst>
                                  <p:childTnLst>
                                    <p:animMotion origin="layout" path="M 1.27711E-6 -2.17693E-7 L 0.0642 -0.00023 " pathEditMode="relative" rAng="0" ptsTypes="AA">
                                      <p:cBhvr>
                                        <p:cTn id="40" dur="1000" fill="hold"/>
                                        <p:tgtEl>
                                          <p:spTgt spid="8"/>
                                        </p:tgtEl>
                                        <p:attrNameLst>
                                          <p:attrName>ppt_x</p:attrName>
                                          <p:attrName>ppt_y</p:attrName>
                                        </p:attrNameLst>
                                      </p:cBhvr>
                                      <p:rCtr x="3210" y="-23"/>
                                    </p:animMotion>
                                  </p:childTnLst>
                                </p:cTn>
                              </p:par>
                              <p:par>
                                <p:cTn id="41" presetID="9" presetClass="exit" presetSubtype="0" fill="hold" nodeType="withEffect">
                                  <p:stCondLst>
                                    <p:cond delay="0"/>
                                  </p:stCondLst>
                                  <p:childTnLst>
                                    <p:animEffect transition="out" filter="dissolv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par>
                          <p:cTn id="44" fill="hold">
                            <p:stCondLst>
                              <p:cond delay="3000"/>
                            </p:stCondLst>
                            <p:childTnLst>
                              <p:par>
                                <p:cTn id="45" presetID="0" presetClass="path" presetSubtype="0" accel="50000" decel="50000" fill="hold" nodeType="afterEffect">
                                  <p:stCondLst>
                                    <p:cond delay="100"/>
                                  </p:stCondLst>
                                  <p:childTnLst>
                                    <p:animMotion origin="layout" path="M 0.0642 -0.00023 L 0.19469 0.00023 " pathEditMode="relative" rAng="0" ptsTypes="AA">
                                      <p:cBhvr>
                                        <p:cTn id="46" dur="1000" fill="hold"/>
                                        <p:tgtEl>
                                          <p:spTgt spid="8"/>
                                        </p:tgtEl>
                                        <p:attrNameLst>
                                          <p:attrName>ppt_x</p:attrName>
                                          <p:attrName>ppt_y</p:attrName>
                                        </p:attrNameLst>
                                      </p:cBhvr>
                                      <p:rCtr x="6524" y="23"/>
                                    </p:animMotion>
                                  </p:childTnLst>
                                </p:cTn>
                              </p:par>
                            </p:childTnLst>
                          </p:cTn>
                        </p:par>
                        <p:par>
                          <p:cTn id="47" fill="hold">
                            <p:stCondLst>
                              <p:cond delay="4100"/>
                            </p:stCondLst>
                            <p:childTnLst>
                              <p:par>
                                <p:cTn id="48" presetID="9" presetClass="exit" presetSubtype="0" fill="hold" nodeType="afterEffect">
                                  <p:stCondLst>
                                    <p:cond delay="200"/>
                                  </p:stCondLst>
                                  <p:childTnLst>
                                    <p:animEffect transition="out" filter="dissolv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dissolve">
                                      <p:cBhvr>
                                        <p:cTn id="55" dur="500"/>
                                        <p:tgtEl>
                                          <p:spTgt spid="1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dissolve">
                                      <p:cBhvr>
                                        <p:cTn id="58" dur="500"/>
                                        <p:tgtEl>
                                          <p:spTgt spid="1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dissolve">
                                      <p:cBhvr>
                                        <p:cTn id="61" dur="500"/>
                                        <p:tgtEl>
                                          <p:spTgt spid="15"/>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dissolv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6" grpId="1" animBg="1"/>
      <p:bldP spid="16" grpId="2" animBg="1"/>
      <p:bldP spid="17" grpId="0" animBg="1"/>
      <p:bldP spid="17" grpId="1" animBg="1"/>
      <p:bldP spid="18" grpId="0" animBg="1"/>
      <p:bldP spid="19" grpId="0" animBg="1"/>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5.5"/>
</p:tagLst>
</file>

<file path=ppt/tags/tag10.xml><?xml version="1.0" encoding="utf-8"?>
<p:tagLst xmlns:a="http://schemas.openxmlformats.org/drawingml/2006/main" xmlns:r="http://schemas.openxmlformats.org/officeDocument/2006/relationships" xmlns:p="http://schemas.openxmlformats.org/presentationml/2006/main">
  <p:tag name="TIMING" val="|49.2"/>
</p:tagLst>
</file>

<file path=ppt/tags/tag11.xml><?xml version="1.0" encoding="utf-8"?>
<p:tagLst xmlns:a="http://schemas.openxmlformats.org/drawingml/2006/main" xmlns:r="http://schemas.openxmlformats.org/officeDocument/2006/relationships" xmlns:p="http://schemas.openxmlformats.org/presentationml/2006/main">
  <p:tag name="TIMING" val="|2.8|26.8|6.8|35.1|1.4"/>
</p:tagLst>
</file>

<file path=ppt/tags/tag12.xml><?xml version="1.0" encoding="utf-8"?>
<p:tagLst xmlns:a="http://schemas.openxmlformats.org/drawingml/2006/main" xmlns:r="http://schemas.openxmlformats.org/officeDocument/2006/relationships" xmlns:p="http://schemas.openxmlformats.org/presentationml/2006/main">
  <p:tag name="TIMING" val="|15|15.3|9.5|13|0.9|17.9|0.9|41.1"/>
</p:tagLst>
</file>

<file path=ppt/tags/tag2.xml><?xml version="1.0" encoding="utf-8"?>
<p:tagLst xmlns:a="http://schemas.openxmlformats.org/drawingml/2006/main" xmlns:r="http://schemas.openxmlformats.org/officeDocument/2006/relationships" xmlns:p="http://schemas.openxmlformats.org/presentationml/2006/main">
  <p:tag name="TIMING" val="|3|6.8|7.4"/>
</p:tagLst>
</file>

<file path=ppt/tags/tag3.xml><?xml version="1.0" encoding="utf-8"?>
<p:tagLst xmlns:a="http://schemas.openxmlformats.org/drawingml/2006/main" xmlns:r="http://schemas.openxmlformats.org/officeDocument/2006/relationships" xmlns:p="http://schemas.openxmlformats.org/presentationml/2006/main">
  <p:tag name="TIMING" val="|2.9|3.7"/>
</p:tagLst>
</file>

<file path=ppt/tags/tag4.xml><?xml version="1.0" encoding="utf-8"?>
<p:tagLst xmlns:a="http://schemas.openxmlformats.org/drawingml/2006/main" xmlns:r="http://schemas.openxmlformats.org/officeDocument/2006/relationships" xmlns:p="http://schemas.openxmlformats.org/presentationml/2006/main">
  <p:tag name="TIMING" val="|8.1|6.7|11.2"/>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10;\usepackage{amssymb, amsmath, amsthm}&#10;&#10;&#10;\newcommand{\abs}[1]{\left|#1\right|}&#10;\newcommand{\ceil}[1]{\left\lceil #1 \right\rceil}&#10;\newcommand{\floor}[1]{\left\lfloor #1 \right\rfloor}&#10;\newcommand{\LInfNorm}[1]{&#10;  \left|\left| #1 \right|\right|_{\infty}}&#10;\newcommand{\LOneNorm}[1]{&#10;  \left|\left| #1 \right|\right|_1}&#10;\newcommand{\LPNorm}[1]{&#10;  \left|\left| #1 \right|\right|_p}&#10;\newcommand{\given}{\,|\,}&#10;\newcommand{\Prb}[1]{\mathbf{P} \left( #1 \right) }&#10;\newcommand{\Ex}[1]{\mathbf{E} \left[ #1 \right] }&#10;\newcommand{\variance}[1]{\mathbf{Var} \left[ #1 \right] }&#10;\newcommand{\ApproxPrb}[1]{\mathbf{\tilde{P}} \left( #1 \right) }&#10;\newcommand{\reals}{\mathbb{R}}&#10;\newcommand{\integers}{\mathbb{Z}}&#10;\newcommand{\set}[1]{\left\{#1\right\}}&#10;\newcommand{\vecspace}{\mathcal{V}}&#10;\newcommand{\Union}{\bigcup}&#10;\newcommand{\Inter}{\bigcap}&#10;\newcommand{\union}{\cup}&#10;\newcommand{\inter}{\cap}&#10;\newcommand{\size}[1]{\left| #1 \right|}&#10;\newcommand{\verts}[1]{V_{ #1 } }&#10;\newcommand{\edges}[1]{E_{ #1 } }&#10;\newcommand{\allverts}{V}&#10;\newcommand{\alledges}{E}&#10;\newcommand{\numverts}{\left|V\right| }&#10;\newcommand{\numedges}{\left|E\right|}&#10;\newcommand{\potential}[1]{\psi_{#1}}&#10;\newcommand{\factor}[1]{\psi_{ #1 }}&#10;\newcommand{\factors}{\mathcal{F}}&#10;\newcommand{\cliqueset}{\mathcal{C}}&#10;\newcommand{\asgs}[1]{\mathcal{A}_{#1}}&#10;\newcommand{\neighbors}[1]{\Gamma_{ #1 }}&#10;\newcommand{\degree}[1]{d_{ #1 }}&#10;\newcommand{\var}[1]{x_{ #1 }}&#10;\newcommand{\Var}[1]{X_{ #1 }}&#10;\newcommand{\Varset}[1]{\mathbf{X_{ #1 }}}&#10;\newcommand{\varset}[1]{\mathbf{x_{ #1 }}}&#10;\newcommand{\Vars}{\mathcal{X}}&#10;\newcommand{\asg}[1]{A_{#1}}&#10;\newcommand{\msg}[2]{\underset{#1 \rightarrow #2}{m}}&#10;\newcommand{\msgs}{m}&#10;\newcommand{\bpfun}{f_{\text{BP}}}&#10;\newcommand{\msgspace}{\mathcal{M}}&#10;\newcommand{\approxmsg}[2]{\tilde{m}_{#1 \rightarrow #2}}&#10;\newcommand{\beliefs}{\boldsymbol{b}}&#10;\newcommand{\belief}[1]{b_{#1}}&#10;\newcommand{\approxbelief}[2]{\tilde{b}_{#2}^{(#1)}}&#10;\newcommand{\approxtree}[2]{T_{#2}^{(#1)}}&#10;\newcommand{\taueps}{\tau_{\epsilon}}&#10;\newcommand{\splashsize}{h}&#10;\newcommand{\resid}[1]{r_{#1}}&#10;\newcommand{\numvars}{n}&#10;\newcommand{\numfactors}{m}&#10;\newcommand{\numcpus}{p}&#10;\newcommand{\BigO}[1]{O \left( #1 \right)}&#10;\newcommand{\BigTheta}[1]{\Theta \left( #1 \right)}&#10;\newcommand{\BigOmega}[1]{\Omega \left( #1 \right)}&#10;\begin{document}&#10;&#10;\begin{equation*}&#10;\frac{2n \text{  Messages Calculations} }{p \text{ Processors}} \times \left( n \text{ Iterations to Converge}\right) = \frac{2n^2}{p}&#10;\end{equation*}&#10;&#10;\end{document}&#10;"/>
  <p:tag name="FILENAME" val="TP_tmp"/>
  <p:tag name="FORMAT" val="pngmono"/>
  <p:tag name="RES" val="1200"/>
  <p:tag name="BLEND" val="0"/>
  <p:tag name="TRANSPARENT" val="0"/>
  <p:tag name="TBUG" val="0"/>
  <p:tag name="ALLOWFS" val="0"/>
  <p:tag name="ORIGWIDTH" val="270"/>
  <p:tag name="PICTUREFILESIZE" val="16075"/>
</p:tagLst>
</file>

<file path=ppt/tags/tag6.xml><?xml version="1.0" encoding="utf-8"?>
<p:tagLst xmlns:a="http://schemas.openxmlformats.org/drawingml/2006/main" xmlns:r="http://schemas.openxmlformats.org/officeDocument/2006/relationships" xmlns:p="http://schemas.openxmlformats.org/presentationml/2006/main">
  <p:tag name="TIMING" val="|11.9|9.1|42.4"/>
</p:tagLst>
</file>

<file path=ppt/tags/tag7.xml><?xml version="1.0" encoding="utf-8"?>
<p:tagLst xmlns:a="http://schemas.openxmlformats.org/drawingml/2006/main" xmlns:r="http://schemas.openxmlformats.org/officeDocument/2006/relationships" xmlns:p="http://schemas.openxmlformats.org/presentationml/2006/main">
  <p:tag name="TIMING" val="|5.2|2.4"/>
</p:tagLst>
</file>

<file path=ppt/tags/tag8.xml><?xml version="1.0" encoding="utf-8"?>
<p:tagLst xmlns:a="http://schemas.openxmlformats.org/drawingml/2006/main" xmlns:r="http://schemas.openxmlformats.org/officeDocument/2006/relationships" xmlns:p="http://schemas.openxmlformats.org/presentationml/2006/main">
  <p:tag name="TIMING" val="|12|6.7"/>
</p:tagLst>
</file>

<file path=ppt/tags/tag9.xml><?xml version="1.0" encoding="utf-8"?>
<p:tagLst xmlns:a="http://schemas.openxmlformats.org/drawingml/2006/main" xmlns:r="http://schemas.openxmlformats.org/officeDocument/2006/relationships" xmlns:p="http://schemas.openxmlformats.org/presentationml/2006/main">
  <p:tag name="TIMING" val="|30.2|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17088</Words>
  <Application>Microsoft Office PowerPoint</Application>
  <PresentationFormat>On-screen Show (4:3)</PresentationFormat>
  <Paragraphs>3683</Paragraphs>
  <Slides>216</Slides>
  <Notes>203</Notes>
  <HiddenSlides>1</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216</vt:i4>
      </vt:variant>
    </vt:vector>
  </HeadingPairs>
  <TitlesOfParts>
    <vt:vector size="220" baseType="lpstr">
      <vt:lpstr>Office Theme</vt:lpstr>
      <vt:lpstr>Equation</vt:lpstr>
      <vt:lpstr>Visio</vt:lpstr>
      <vt:lpstr>Acrobat Document</vt:lpstr>
      <vt:lpstr>PowerPoint Presentation</vt:lpstr>
      <vt:lpstr>Big-Graphs</vt:lpstr>
      <vt:lpstr>Big-Graph Scales</vt:lpstr>
      <vt:lpstr>Graph Data: Topology + Attributes </vt:lpstr>
      <vt:lpstr>Graph Data: Topology + Attributes </vt:lpstr>
      <vt:lpstr>Unique Challenges in  Graph Processing</vt:lpstr>
      <vt:lpstr>Tutorial Outline</vt:lpstr>
      <vt:lpstr>Tutorial Outline</vt:lpstr>
      <vt:lpstr>This tutorial is not about …</vt:lpstr>
      <vt:lpstr>Tutorial Outline</vt:lpstr>
      <vt:lpstr>Two Types of  Graph Computation</vt:lpstr>
      <vt:lpstr>Page Rank Computation: Offline Graph Analytics</vt:lpstr>
      <vt:lpstr>Page Rank Computation: Offline Graph Analytics</vt:lpstr>
      <vt:lpstr>Page Rank Computation: Offline Graph Analytics</vt:lpstr>
      <vt:lpstr>Page Rank Computation: Offline Graph Analytics</vt:lpstr>
      <vt:lpstr>Page Rank Computation: Offline Graph Analytics</vt:lpstr>
      <vt:lpstr>Page Rank Computation: Offline Graph Analytics</vt:lpstr>
      <vt:lpstr>Page Rank Computation: Offline Graph Analytics</vt:lpstr>
      <vt:lpstr>Page Rank Computation: Offline Graph Analytics</vt:lpstr>
      <vt:lpstr>Page Rank Computation: Offline Graph Analytics</vt:lpstr>
      <vt:lpstr>Page Rank Computation: Offline Graph Analytics</vt:lpstr>
      <vt:lpstr>Page Rank Computation: Offline Graph Analytics</vt:lpstr>
      <vt:lpstr>Page Rank Computation: Offline Graph Analytics</vt:lpstr>
      <vt:lpstr>Reachability Query:  Online Graph Querying</vt:lpstr>
      <vt:lpstr>Reachability Query:  Online Graph Querying</vt:lpstr>
      <vt:lpstr>Reachability Query:  Online Graph Querying</vt:lpstr>
      <vt:lpstr>Tutorial Outline</vt:lpstr>
      <vt:lpstr>MapReduce </vt:lpstr>
      <vt:lpstr>PageRank over MapReduce </vt:lpstr>
      <vt:lpstr>PageRank over MapReduce (One Iteration) </vt:lpstr>
      <vt:lpstr>PageRank over MapReduce (One Iteration) </vt:lpstr>
      <vt:lpstr>PageRank over MapReduce (One Iteration) </vt:lpstr>
      <vt:lpstr>PageRank over MapReduce (One Iteration) </vt:lpstr>
      <vt:lpstr>Key Insight in Parallelization (Page Rank over MapReduce)</vt:lpstr>
      <vt:lpstr>PEGASUS: Matrix-based Graph Analytics over MapReduce </vt:lpstr>
      <vt:lpstr>PEGASUS: Primitive Operations </vt:lpstr>
      <vt:lpstr>Offline Graph Analytics In PEGASUS </vt:lpstr>
      <vt:lpstr>Problems with MapReduce for Graph Analytics</vt:lpstr>
      <vt:lpstr>Alternative to Simple MapReduce for Graph Analytics</vt:lpstr>
      <vt:lpstr>Alternative to Simple MapReduce for Graph Analytics</vt:lpstr>
      <vt:lpstr>BSP Programming Model and its Variants: Offline Graph Analytics</vt:lpstr>
      <vt:lpstr>BSP Programming Model and its Variants: Offline Graph Analytics</vt:lpstr>
      <vt:lpstr>BSP Programming Model and its Variants: Offline Graph Analytics</vt:lpstr>
      <vt:lpstr>PREGEL  </vt:lpstr>
      <vt:lpstr>PREGEL  </vt:lpstr>
      <vt:lpstr>PREGEL </vt:lpstr>
      <vt:lpstr>PREGEL System Architecture</vt:lpstr>
      <vt:lpstr>Page Rank with PREGEL</vt:lpstr>
      <vt:lpstr>Page Rank with PREGEL</vt:lpstr>
      <vt:lpstr>Page Rank with PREGEL</vt:lpstr>
      <vt:lpstr>Page Rank with PREGEL</vt:lpstr>
      <vt:lpstr>Page Rank with PREGEL</vt:lpstr>
      <vt:lpstr>Page Rank with PREGEL</vt:lpstr>
      <vt:lpstr>Page Rank with PREGEL</vt:lpstr>
      <vt:lpstr>Benefits of PREGEL over  MapReduce (Offline Graph Analytics)</vt:lpstr>
      <vt:lpstr>Graph Algorithms Implemented with PREGEL (and PREGEL-Like-Systems)</vt:lpstr>
      <vt:lpstr>Which Graph Algorithms cannot be Expressed in PREGEL Framework?</vt:lpstr>
      <vt:lpstr>Which Graph Algorithms cannot be Efficiently Expressed in PREGEL?</vt:lpstr>
      <vt:lpstr>Which Graph Algorithms cannot be Efficiently Expressed in PREGEL?</vt:lpstr>
      <vt:lpstr>Which Graph Algorithms cannot be Efficiently Expressed in PREGEL?</vt:lpstr>
      <vt:lpstr>Theoretical Complexity Results of Graph Algorithms in PREGEL</vt:lpstr>
      <vt:lpstr>Disadvantages of PREGEL </vt:lpstr>
      <vt:lpstr>Disadvantages of PREGEL </vt:lpstr>
      <vt:lpstr>Disadvantages of PREGEL </vt:lpstr>
      <vt:lpstr>GraphLab </vt:lpstr>
      <vt:lpstr>Properties of Graph Parallel Algorithms</vt:lpstr>
      <vt:lpstr>Pregel (Giraph)</vt:lpstr>
      <vt:lpstr>BSP Systems Problem</vt:lpstr>
      <vt:lpstr>Problem with Bulk Synchronous</vt:lpstr>
      <vt:lpstr>Sequential Computational Structure</vt:lpstr>
      <vt:lpstr>Hidden Sequential Structure</vt:lpstr>
      <vt:lpstr>Hidden Sequential Structure</vt:lpstr>
      <vt:lpstr>BSP ML Problem:  Synchronous Algorithms can be Inefficient</vt:lpstr>
      <vt:lpstr>The GraphLab Framework</vt:lpstr>
      <vt:lpstr>Data Graph</vt:lpstr>
      <vt:lpstr>Update Functions</vt:lpstr>
      <vt:lpstr>Page Rank with GraphLab</vt:lpstr>
      <vt:lpstr>Page Rank with GraphLab</vt:lpstr>
      <vt:lpstr>Page Rank with GraphLab</vt:lpstr>
      <vt:lpstr>Page Rank with GraphLab</vt:lpstr>
      <vt:lpstr>Page Rank with GraphLab</vt:lpstr>
      <vt:lpstr>Page Rank with GraphLab</vt:lpstr>
      <vt:lpstr>Ensuring Race-Free Code </vt:lpstr>
      <vt:lpstr>Importance of Consistency</vt:lpstr>
      <vt:lpstr>GraphLab Ensures Sequential Consistency</vt:lpstr>
      <vt:lpstr>Obtaining More Parallelism</vt:lpstr>
      <vt:lpstr>Consistency Through R/W Locks</vt:lpstr>
      <vt:lpstr>Consistency Through Scheduling</vt:lpstr>
      <vt:lpstr>The Scheduler</vt:lpstr>
      <vt:lpstr>Algorithms Implemented </vt:lpstr>
      <vt:lpstr>GraphLab in Shared Memory vs. Distributed Memory </vt:lpstr>
      <vt:lpstr>PREGEL vs. GraphLab</vt:lpstr>
      <vt:lpstr>PREGEL vs. GraphLab</vt:lpstr>
      <vt:lpstr>MapReduce vs. PREGEL vs. GraphLab</vt:lpstr>
      <vt:lpstr>More Comparative Study (Empirical Comparisons) </vt:lpstr>
      <vt:lpstr>GraphChi: Large-Scale Graph Computation on Just a PC</vt:lpstr>
      <vt:lpstr>Big Graphs != Big Data</vt:lpstr>
      <vt:lpstr>Distributed State is Hard to Program</vt:lpstr>
      <vt:lpstr>Efficient Scaling</vt:lpstr>
      <vt:lpstr>Computational Model</vt:lpstr>
      <vt:lpstr>Vertex-centric Programming</vt:lpstr>
      <vt:lpstr>The Main Challenge of Disk-based Graph Computation:</vt:lpstr>
      <vt:lpstr>Random Access Problem</vt:lpstr>
      <vt:lpstr>Parallel Sliding Windows: Phases</vt:lpstr>
      <vt:lpstr>PSW:  Shards and Intervals</vt:lpstr>
      <vt:lpstr>PSW: Layout</vt:lpstr>
      <vt:lpstr>PSW: Loading Sub-graph</vt:lpstr>
      <vt:lpstr>PSW: Loading Sub-graph</vt:lpstr>
      <vt:lpstr>PSW Load-Phase</vt:lpstr>
      <vt:lpstr>PSW: Execute updates</vt:lpstr>
      <vt:lpstr>PSW:  Commit to Disk</vt:lpstr>
      <vt:lpstr>Evaluation: Is PSW expressive enough?</vt:lpstr>
      <vt:lpstr>Experiment Setting</vt:lpstr>
      <vt:lpstr>Comparison to Existing Systems</vt:lpstr>
      <vt:lpstr>Scalability  / Input Size [SSD]</vt:lpstr>
      <vt:lpstr>Bottlenecks / Multicore</vt:lpstr>
      <vt:lpstr>Problems with GraphChi </vt:lpstr>
      <vt:lpstr>End of First Session </vt:lpstr>
      <vt:lpstr>Tutorial Outline</vt:lpstr>
      <vt:lpstr>Online Graph Queries: Examples</vt:lpstr>
      <vt:lpstr>Systems for Online Graph Queries</vt:lpstr>
      <vt:lpstr>Systems for Online Graph Queries</vt:lpstr>
      <vt:lpstr>Horton+: A Distributed System for Processing  Declarative Reachability Queries  over Partitioned Graphs</vt:lpstr>
      <vt:lpstr>Motivation</vt:lpstr>
      <vt:lpstr>Data Model</vt:lpstr>
      <vt:lpstr>Horton+ Contributions</vt:lpstr>
      <vt:lpstr>Graph Reachability Queries</vt:lpstr>
      <vt:lpstr>Declarative Query Language </vt:lpstr>
      <vt:lpstr>Comparison to SQL &amp; SPARQL</vt:lpstr>
      <vt:lpstr>Example App: CodeBook</vt:lpstr>
      <vt:lpstr>Example App: CodeBook – Colleague Query</vt:lpstr>
      <vt:lpstr>Backend: Execution Engine</vt:lpstr>
      <vt:lpstr>Compile into Algebraic Query Plan</vt:lpstr>
      <vt:lpstr>Centralized Query Execution</vt:lpstr>
      <vt:lpstr>Distributed Query Execution</vt:lpstr>
      <vt:lpstr>Distributed Query Execution</vt:lpstr>
      <vt:lpstr>Algebraic Operators</vt:lpstr>
      <vt:lpstr>Architecture Distributed Execution Engine</vt:lpstr>
      <vt:lpstr>Query Optimization</vt:lpstr>
      <vt:lpstr>PowerPoint Presentation</vt:lpstr>
      <vt:lpstr>Predicate Ordering</vt:lpstr>
      <vt:lpstr>Predicate Ordering</vt:lpstr>
      <vt:lpstr>Predicate Ordering</vt:lpstr>
      <vt:lpstr>Predicate Ordering</vt:lpstr>
      <vt:lpstr>Predicate Ordering</vt:lpstr>
      <vt:lpstr>How to Decide Predicate Ordering?</vt:lpstr>
      <vt:lpstr>Cost Estimation using Graph Statistics</vt:lpstr>
      <vt:lpstr>Cost Estimation using Graph Statistics</vt:lpstr>
      <vt:lpstr>Cost Estimation using Graph Statistics</vt:lpstr>
      <vt:lpstr>Cost Estimation using Graph Statistics</vt:lpstr>
      <vt:lpstr>Plan Enumeration</vt:lpstr>
      <vt:lpstr>Enumeration Algorithm</vt:lpstr>
      <vt:lpstr>Summary of Query Optimization</vt:lpstr>
      <vt:lpstr>Experimental Evaluation</vt:lpstr>
      <vt:lpstr>Query Workload</vt:lpstr>
      <vt:lpstr>Query Execution Time (Small Graph)</vt:lpstr>
      <vt:lpstr>Query Execution Time</vt:lpstr>
      <vt:lpstr>Query Optimization</vt:lpstr>
      <vt:lpstr>Summary: Reachability Queries</vt:lpstr>
      <vt:lpstr>Pattern Matching v.s. Reachability</vt:lpstr>
      <vt:lpstr>Pattern Matching</vt:lpstr>
      <vt:lpstr>G-SPARQL: A Hybrid Engine for Querying Large Attributed Graphs </vt:lpstr>
      <vt:lpstr>G-SPARQL Query Language</vt:lpstr>
      <vt:lpstr>G-SPARQL Syntax</vt:lpstr>
      <vt:lpstr>G-SPARQL Reachability</vt:lpstr>
      <vt:lpstr>Hybrid Execution Engine</vt:lpstr>
      <vt:lpstr>Graph Representation</vt:lpstr>
      <vt:lpstr>Hybrid Execution Engine: interfaces</vt:lpstr>
      <vt:lpstr>Intermediate Language &amp; Compilation</vt:lpstr>
      <vt:lpstr>Intermediate Language</vt:lpstr>
      <vt:lpstr>G-SPARQL Algebra</vt:lpstr>
      <vt:lpstr>PowerPoint Presentation</vt:lpstr>
      <vt:lpstr>PowerPoint Presentation</vt:lpstr>
      <vt:lpstr>Front-end Compilation (Step 1)</vt:lpstr>
      <vt:lpstr>Front-end Compilation: Optimizations</vt:lpstr>
      <vt:lpstr>Back-end Compilation (Step 2)</vt:lpstr>
      <vt:lpstr>Back-end Compilation: Optimizations</vt:lpstr>
      <vt:lpstr>Example: Query Plan</vt:lpstr>
      <vt:lpstr>Results on Real Dataset</vt:lpstr>
      <vt:lpstr>Response time on ACM Bibliographic Network</vt:lpstr>
      <vt:lpstr>Tutorial Outline</vt:lpstr>
      <vt:lpstr>Graph Partitioning and Workload Balancing</vt:lpstr>
      <vt:lpstr>PowerGraph: Motivation</vt:lpstr>
      <vt:lpstr>Difficulties with Power-Law Graphs</vt:lpstr>
      <vt:lpstr>Power-Law Graphs are Difficult to Balance-Partition</vt:lpstr>
      <vt:lpstr>Vertex-Cut instead of Edge-Cut</vt:lpstr>
      <vt:lpstr>PowerGraph Framework</vt:lpstr>
      <vt:lpstr>GraphLab vs. PowerGraph</vt:lpstr>
      <vt:lpstr>SEDGE: Complementary Partition</vt:lpstr>
      <vt:lpstr>SEDGE: Complementary Partition</vt:lpstr>
      <vt:lpstr>Mizan: Dynamic Re-Partition</vt:lpstr>
      <vt:lpstr>Graph Algorithms from PREGEL (BSP) Perspective</vt:lpstr>
      <vt:lpstr>Mizan Technique</vt:lpstr>
      <vt:lpstr>Mizan Technique</vt:lpstr>
      <vt:lpstr>Tutorial Outline</vt:lpstr>
      <vt:lpstr>Open Problems</vt:lpstr>
      <vt:lpstr>Open Problem: Load Balancing</vt:lpstr>
      <vt:lpstr>Open Problem: Graph Partitioning</vt:lpstr>
      <vt:lpstr>Open Problem: Graph Partitioning</vt:lpstr>
      <vt:lpstr>Open Problem: Shared Memory vs. Cluster Computing </vt:lpstr>
      <vt:lpstr>Open Problem: Shared Memory vs. Cluster Computing </vt:lpstr>
      <vt:lpstr>Open Problem: Decoupling of Storage and Computing </vt:lpstr>
      <vt:lpstr>Open Problem: Decoupling of Storage and Computing </vt:lpstr>
      <vt:lpstr>Open Problem: Decoupling of Storage and Computing </vt:lpstr>
      <vt:lpstr>Open Problem: Roles of Modern Hardware </vt:lpstr>
      <vt:lpstr>Open Problem: Roles of Modern Hardware </vt:lpstr>
      <vt:lpstr>Open Problem: Stand-along Graph Processing vs. Integration with Data-Flow Systems </vt:lpstr>
      <vt:lpstr>Open Problem: Stand-along Graph Processing vs. Integration with Data-Flow Systems </vt:lpstr>
      <vt:lpstr>Conclusions</vt:lpstr>
      <vt:lpstr>Questions?</vt:lpstr>
      <vt:lpstr>References - 1</vt:lpstr>
      <vt:lpstr>References - 2</vt:lpstr>
      <vt:lpstr>References - 3</vt:lpstr>
      <vt:lpstr>References - 4</vt:lpstr>
      <vt:lpstr>References - 5</vt:lpstr>
      <vt:lpstr>References - 6</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arijit</dc:creator>
  <cp:lastModifiedBy>Khan  Arijit</cp:lastModifiedBy>
  <cp:revision>850</cp:revision>
  <dcterms:created xsi:type="dcterms:W3CDTF">2006-08-16T00:00:00Z</dcterms:created>
  <dcterms:modified xsi:type="dcterms:W3CDTF">2014-09-11T08:28:04Z</dcterms:modified>
</cp:coreProperties>
</file>