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2"/>
  </p:notesMasterIdLst>
  <p:sldIdLst>
    <p:sldId id="256" r:id="rId2"/>
    <p:sldId id="257" r:id="rId3"/>
    <p:sldId id="259" r:id="rId4"/>
    <p:sldId id="264" r:id="rId5"/>
    <p:sldId id="301" r:id="rId6"/>
    <p:sldId id="260" r:id="rId7"/>
    <p:sldId id="533" r:id="rId8"/>
    <p:sldId id="534" r:id="rId9"/>
    <p:sldId id="536" r:id="rId10"/>
    <p:sldId id="695" r:id="rId11"/>
    <p:sldId id="535" r:id="rId12"/>
    <p:sldId id="537" r:id="rId13"/>
    <p:sldId id="539" r:id="rId14"/>
    <p:sldId id="540" r:id="rId15"/>
    <p:sldId id="543" r:id="rId16"/>
    <p:sldId id="538" r:id="rId17"/>
    <p:sldId id="542" r:id="rId18"/>
    <p:sldId id="544" r:id="rId19"/>
    <p:sldId id="262" r:id="rId20"/>
    <p:sldId id="263" r:id="rId21"/>
    <p:sldId id="545" r:id="rId22"/>
    <p:sldId id="546" r:id="rId23"/>
    <p:sldId id="407" r:id="rId24"/>
    <p:sldId id="548" r:id="rId25"/>
    <p:sldId id="547" r:id="rId26"/>
    <p:sldId id="266" r:id="rId27"/>
    <p:sldId id="549" r:id="rId28"/>
    <p:sldId id="550" r:id="rId29"/>
    <p:sldId id="562" r:id="rId30"/>
    <p:sldId id="563" r:id="rId31"/>
    <p:sldId id="560" r:id="rId32"/>
    <p:sldId id="561" r:id="rId33"/>
    <p:sldId id="564" r:id="rId34"/>
    <p:sldId id="565" r:id="rId35"/>
    <p:sldId id="268" r:id="rId36"/>
    <p:sldId id="566" r:id="rId37"/>
    <p:sldId id="567" r:id="rId38"/>
    <p:sldId id="551" r:id="rId39"/>
    <p:sldId id="579" r:id="rId40"/>
    <p:sldId id="553" r:id="rId41"/>
    <p:sldId id="552" r:id="rId42"/>
    <p:sldId id="568" r:id="rId43"/>
    <p:sldId id="570" r:id="rId44"/>
    <p:sldId id="582" r:id="rId45"/>
    <p:sldId id="583" r:id="rId46"/>
    <p:sldId id="584" r:id="rId47"/>
    <p:sldId id="555" r:id="rId48"/>
    <p:sldId id="569" r:id="rId49"/>
    <p:sldId id="573" r:id="rId50"/>
    <p:sldId id="556" r:id="rId51"/>
    <p:sldId id="576" r:id="rId52"/>
    <p:sldId id="578" r:id="rId53"/>
    <p:sldId id="575" r:id="rId54"/>
    <p:sldId id="586" r:id="rId55"/>
    <p:sldId id="581" r:id="rId56"/>
    <p:sldId id="591" r:id="rId57"/>
    <p:sldId id="592" r:id="rId58"/>
    <p:sldId id="593" r:id="rId59"/>
    <p:sldId id="590" r:id="rId60"/>
    <p:sldId id="558" r:id="rId61"/>
    <p:sldId id="585" r:id="rId62"/>
    <p:sldId id="559" r:id="rId63"/>
    <p:sldId id="627" r:id="rId64"/>
    <p:sldId id="628" r:id="rId65"/>
    <p:sldId id="629" r:id="rId66"/>
    <p:sldId id="630" r:id="rId67"/>
    <p:sldId id="631" r:id="rId68"/>
    <p:sldId id="632" r:id="rId69"/>
    <p:sldId id="633" r:id="rId70"/>
    <p:sldId id="634" r:id="rId71"/>
    <p:sldId id="635" r:id="rId72"/>
    <p:sldId id="636" r:id="rId73"/>
    <p:sldId id="637" r:id="rId74"/>
    <p:sldId id="638" r:id="rId75"/>
    <p:sldId id="639" r:id="rId76"/>
    <p:sldId id="640" r:id="rId77"/>
    <p:sldId id="641" r:id="rId78"/>
    <p:sldId id="642" r:id="rId79"/>
    <p:sldId id="643" r:id="rId80"/>
    <p:sldId id="644" r:id="rId81"/>
    <p:sldId id="645" r:id="rId82"/>
    <p:sldId id="646" r:id="rId83"/>
    <p:sldId id="647" r:id="rId84"/>
    <p:sldId id="648" r:id="rId85"/>
    <p:sldId id="649" r:id="rId86"/>
    <p:sldId id="651" r:id="rId87"/>
    <p:sldId id="652" r:id="rId88"/>
    <p:sldId id="653" r:id="rId89"/>
    <p:sldId id="654" r:id="rId90"/>
    <p:sldId id="655" r:id="rId91"/>
    <p:sldId id="656" r:id="rId92"/>
    <p:sldId id="657" r:id="rId93"/>
    <p:sldId id="658" r:id="rId94"/>
    <p:sldId id="659" r:id="rId95"/>
    <p:sldId id="660" r:id="rId96"/>
    <p:sldId id="661" r:id="rId97"/>
    <p:sldId id="662" r:id="rId98"/>
    <p:sldId id="663" r:id="rId99"/>
    <p:sldId id="664" r:id="rId100"/>
    <p:sldId id="665" r:id="rId101"/>
    <p:sldId id="666" r:id="rId102"/>
    <p:sldId id="667" r:id="rId103"/>
    <p:sldId id="668" r:id="rId104"/>
    <p:sldId id="669" r:id="rId105"/>
    <p:sldId id="670" r:id="rId106"/>
    <p:sldId id="671" r:id="rId107"/>
    <p:sldId id="672" r:id="rId108"/>
    <p:sldId id="673" r:id="rId109"/>
    <p:sldId id="678" r:id="rId110"/>
    <p:sldId id="679" r:id="rId111"/>
    <p:sldId id="680" r:id="rId112"/>
    <p:sldId id="681" r:id="rId113"/>
    <p:sldId id="682" r:id="rId114"/>
    <p:sldId id="683" r:id="rId115"/>
    <p:sldId id="684" r:id="rId116"/>
    <p:sldId id="685" r:id="rId117"/>
    <p:sldId id="686" r:id="rId118"/>
    <p:sldId id="687" r:id="rId119"/>
    <p:sldId id="688" r:id="rId120"/>
    <p:sldId id="689" r:id="rId121"/>
    <p:sldId id="690" r:id="rId122"/>
    <p:sldId id="594" r:id="rId123"/>
    <p:sldId id="375" r:id="rId124"/>
    <p:sldId id="599" r:id="rId125"/>
    <p:sldId id="596" r:id="rId126"/>
    <p:sldId id="597" r:id="rId127"/>
    <p:sldId id="598" r:id="rId128"/>
    <p:sldId id="600" r:id="rId129"/>
    <p:sldId id="601" r:id="rId130"/>
    <p:sldId id="602" r:id="rId131"/>
    <p:sldId id="606" r:id="rId132"/>
    <p:sldId id="605" r:id="rId133"/>
    <p:sldId id="607" r:id="rId134"/>
    <p:sldId id="608" r:id="rId135"/>
    <p:sldId id="609" r:id="rId136"/>
    <p:sldId id="610" r:id="rId137"/>
    <p:sldId id="611" r:id="rId138"/>
    <p:sldId id="612" r:id="rId139"/>
    <p:sldId id="613" r:id="rId140"/>
    <p:sldId id="614" r:id="rId141"/>
    <p:sldId id="615" r:id="rId142"/>
    <p:sldId id="616" r:id="rId143"/>
    <p:sldId id="617" r:id="rId144"/>
    <p:sldId id="618" r:id="rId145"/>
    <p:sldId id="619" r:id="rId146"/>
    <p:sldId id="620" r:id="rId147"/>
    <p:sldId id="595" r:id="rId148"/>
    <p:sldId id="376" r:id="rId149"/>
    <p:sldId id="377" r:id="rId150"/>
    <p:sldId id="381" r:id="rId151"/>
    <p:sldId id="378" r:id="rId152"/>
    <p:sldId id="382" r:id="rId153"/>
    <p:sldId id="391" r:id="rId154"/>
    <p:sldId id="394" r:id="rId155"/>
    <p:sldId id="395" r:id="rId156"/>
    <p:sldId id="396" r:id="rId157"/>
    <p:sldId id="397" r:id="rId158"/>
    <p:sldId id="398" r:id="rId159"/>
    <p:sldId id="399" r:id="rId160"/>
    <p:sldId id="604"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9523" autoAdjust="0"/>
  </p:normalViewPr>
  <p:slideViewPr>
    <p:cSldViewPr>
      <p:cViewPr varScale="1">
        <p:scale>
          <a:sx n="82" d="100"/>
          <a:sy n="82" d="100"/>
        </p:scale>
        <p:origin x="-1044" y="-96"/>
      </p:cViewPr>
      <p:guideLst>
        <p:guide orient="horz" pos="2160"/>
        <p:guide pos="2880"/>
      </p:guideLst>
    </p:cSldViewPr>
  </p:slideViewPr>
  <p:outlineViewPr>
    <p:cViewPr>
      <p:scale>
        <a:sx n="33" d="100"/>
        <a:sy n="33" d="100"/>
      </p:scale>
      <p:origin x="0" y="5910"/>
    </p:cViewPr>
  </p:outlineViewPr>
  <p:notesTextViewPr>
    <p:cViewPr>
      <p:scale>
        <a:sx n="100" d="100"/>
        <a:sy n="100" d="100"/>
      </p:scale>
      <p:origin x="0" y="0"/>
    </p:cViewPr>
  </p:notesTextViewPr>
  <p:sorterViewPr>
    <p:cViewPr>
      <p:scale>
        <a:sx n="100" d="100"/>
        <a:sy n="100" d="100"/>
      </p:scale>
      <p:origin x="0" y="-651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92.wmf"/><Relationship Id="rId1" Type="http://schemas.openxmlformats.org/officeDocument/2006/relationships/image" Target="../media/image9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92.wmf"/><Relationship Id="rId1"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4.emf"/><Relationship Id="rId7" Type="http://schemas.openxmlformats.org/officeDocument/2006/relationships/image" Target="../media/image108.emf"/><Relationship Id="rId2" Type="http://schemas.openxmlformats.org/officeDocument/2006/relationships/image" Target="../media/image103.emf"/><Relationship Id="rId1" Type="http://schemas.openxmlformats.org/officeDocument/2006/relationships/image" Target="../media/image102.emf"/><Relationship Id="rId6" Type="http://schemas.openxmlformats.org/officeDocument/2006/relationships/image" Target="../media/image107.emf"/><Relationship Id="rId5" Type="http://schemas.openxmlformats.org/officeDocument/2006/relationships/image" Target="../media/image106.emf"/><Relationship Id="rId4" Type="http://schemas.openxmlformats.org/officeDocument/2006/relationships/image" Target="../media/image10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0.emf"/><Relationship Id="rId1" Type="http://schemas.openxmlformats.org/officeDocument/2006/relationships/image" Target="../media/image109.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image" Target="../media/image11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image" Target="../media/image155.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image" Target="../media/image158.emf"/><Relationship Id="rId1" Type="http://schemas.openxmlformats.org/officeDocument/2006/relationships/image" Target="../media/image157.emf"/><Relationship Id="rId4" Type="http://schemas.openxmlformats.org/officeDocument/2006/relationships/image" Target="../media/image16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image" Target="../media/image16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image" Target="../media/image16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BBB15-D14F-4A0D-820B-DF56495B8370}" type="datetimeFigureOut">
              <a:rPr lang="en-US" smtClean="0"/>
              <a:pPr/>
              <a:t>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C8556-7D63-4D18-9149-10D9CAC91C39}" type="slidenum">
              <a:rPr lang="en-US" smtClean="0"/>
              <a:pPr/>
              <a:t>‹#›</a:t>
            </a:fld>
            <a:endParaRPr lang="en-US"/>
          </a:p>
        </p:txBody>
      </p:sp>
    </p:spTree>
    <p:extLst>
      <p:ext uri="{BB962C8B-B14F-4D97-AF65-F5344CB8AC3E}">
        <p14:creationId xmlns:p14="http://schemas.microsoft.com/office/powerpoint/2010/main" xmlns="" val="262352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A naïve method is ... (just read it). In the naïve approach, we are </a:t>
            </a:r>
            <a:r>
              <a:rPr lang="en-US" altLang="zh-CN" dirty="0" err="1" smtClean="0">
                <a:ea typeface="宋体" pitchFamily="2" charset="-122"/>
              </a:rPr>
              <a:t>inloved</a:t>
            </a:r>
            <a:r>
              <a:rPr lang="en-US" altLang="zh-CN" dirty="0" smtClean="0">
                <a:ea typeface="宋体" pitchFamily="2" charset="-122"/>
              </a:rPr>
              <a:t> with graph </a:t>
            </a:r>
            <a:r>
              <a:rPr lang="en-US" altLang="zh-CN" dirty="0" smtClean="0">
                <a:ea typeface="黑体" pitchFamily="49" charset="-122"/>
              </a:rPr>
              <a:t>isomorphic problems (just read the two) and hard problem of computing SIP.</a:t>
            </a:r>
          </a:p>
          <a:p>
            <a:endParaRPr lang="en-US" altLang="zh-CN" dirty="0" smtClean="0">
              <a:ea typeface="黑体" pitchFamily="49" charset="-122"/>
            </a:endParaRPr>
          </a:p>
          <a:p>
            <a:pPr marL="0" lvl="1"/>
            <a:r>
              <a:rPr lang="en-US" altLang="zh-CN" dirty="0" smtClean="0">
                <a:ea typeface="黑体" pitchFamily="49" charset="-122"/>
              </a:rPr>
              <a:t>Therefore, naïve method is very costly and infeasible</a:t>
            </a:r>
            <a:r>
              <a:rPr lang="zh-CN" altLang="en-US" dirty="0" smtClean="0">
                <a:ea typeface="黑体" pitchFamily="49" charset="-122"/>
              </a:rPr>
              <a:t>！</a:t>
            </a:r>
          </a:p>
          <a:p>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Our query processing framework consists of three steps, namely structural pruning, probabilistic pruning and verification. </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Just read the </a:t>
            </a:r>
            <a:r>
              <a:rPr lang="en-US" altLang="zh-CN" dirty="0" smtClean="0">
                <a:ea typeface="黑体" pitchFamily="49" charset="-122"/>
                <a:cs typeface="Times New Roman" pitchFamily="18" charset="0"/>
              </a:rPr>
              <a:t>principle...</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err="1" smtClean="0">
                <a:ea typeface="宋体" pitchFamily="2" charset="-122"/>
              </a:rPr>
              <a:t>G^c</a:t>
            </a:r>
            <a:r>
              <a:rPr lang="en-US" altLang="zh-CN" dirty="0" smtClean="0">
                <a:ea typeface="宋体" pitchFamily="2" charset="-122"/>
              </a:rPr>
              <a:t> is the resulting graph after removing uncertainty from G. Then we can derive two probabilistic pruning rules. Explain the rules..</a:t>
            </a:r>
          </a:p>
          <a:p>
            <a:endParaRPr lang="en-US" altLang="zh-CN" dirty="0" smtClean="0">
              <a:ea typeface="宋体" pitchFamily="2" charset="-122"/>
            </a:endParaRPr>
          </a:p>
          <a:p>
            <a:r>
              <a:rPr lang="en-US" altLang="zh-CN" dirty="0" smtClean="0">
                <a:ea typeface="宋体" pitchFamily="2" charset="-122"/>
              </a:rPr>
              <a:t>Then we have two main issues for the rules.</a:t>
            </a:r>
            <a:endParaRPr lang="zh-CN" altLang="en-US" dirty="0" smtClean="0">
              <a:ea typeface="宋体"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err="1" smtClean="0">
                <a:ea typeface="宋体" pitchFamily="2" charset="-122"/>
              </a:rPr>
              <a:t>G^c</a:t>
            </a:r>
            <a:r>
              <a:rPr lang="en-US" altLang="zh-CN" dirty="0" smtClean="0">
                <a:ea typeface="宋体" pitchFamily="2" charset="-122"/>
              </a:rPr>
              <a:t> is the resulting graph after removing uncertainty from G. Then we can derive two probabilistic pruning rules. Explain the rules..</a:t>
            </a:r>
          </a:p>
          <a:p>
            <a:endParaRPr lang="en-US" altLang="zh-CN" dirty="0" smtClean="0">
              <a:ea typeface="宋体" pitchFamily="2" charset="-122"/>
            </a:endParaRPr>
          </a:p>
          <a:p>
            <a:r>
              <a:rPr lang="en-US" altLang="zh-CN" dirty="0" smtClean="0">
                <a:ea typeface="宋体" pitchFamily="2" charset="-122"/>
              </a:rPr>
              <a:t>Then we have two main issues for the rules.</a:t>
            </a:r>
            <a:endParaRPr lang="zh-CN" altLang="en-US" dirty="0" smtClean="0">
              <a:ea typeface="宋体"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Now we solve the issue 1—upper bounds. Then explain the principle..  </a:t>
            </a:r>
            <a:endParaRPr lang="zh-CN" altLang="en-US" dirty="0" smtClean="0">
              <a:ea typeface="宋体"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Now we solve the issue 1—upper bounds. Then explain the principle..  </a:t>
            </a:r>
            <a:endParaRPr lang="zh-CN" altLang="en-US" dirty="0" smtClean="0">
              <a:ea typeface="宋体"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A naïve method is ... (just read it). In the naïve approach, we are </a:t>
            </a:r>
            <a:r>
              <a:rPr lang="en-US" altLang="zh-CN" dirty="0" err="1" smtClean="0">
                <a:ea typeface="宋体" pitchFamily="2" charset="-122"/>
              </a:rPr>
              <a:t>inloved</a:t>
            </a:r>
            <a:r>
              <a:rPr lang="en-US" altLang="zh-CN" dirty="0" smtClean="0">
                <a:ea typeface="宋体" pitchFamily="2" charset="-122"/>
              </a:rPr>
              <a:t> with graph </a:t>
            </a:r>
            <a:r>
              <a:rPr lang="en-US" altLang="zh-CN" dirty="0" smtClean="0">
                <a:ea typeface="黑体" pitchFamily="49" charset="-122"/>
              </a:rPr>
              <a:t>isomorphic problems (just read the two) and hard problem of computing SIP.</a:t>
            </a:r>
          </a:p>
          <a:p>
            <a:endParaRPr lang="en-US" altLang="zh-CN" dirty="0" smtClean="0">
              <a:ea typeface="黑体" pitchFamily="49" charset="-122"/>
            </a:endParaRPr>
          </a:p>
          <a:p>
            <a:pPr marL="0" lvl="1"/>
            <a:r>
              <a:rPr lang="en-US" altLang="zh-CN" dirty="0" smtClean="0">
                <a:ea typeface="黑体" pitchFamily="49" charset="-122"/>
              </a:rPr>
              <a:t>Therefore, naïve method is very costly and infeasible</a:t>
            </a:r>
            <a:r>
              <a:rPr lang="zh-CN" altLang="en-US" dirty="0" smtClean="0">
                <a:ea typeface="黑体" pitchFamily="49" charset="-122"/>
              </a:rPr>
              <a:t>！</a:t>
            </a:r>
          </a:p>
          <a:p>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Our query processing framework consists of three steps, namely structural pruning, probabilistic pruning and verification. </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Just read the </a:t>
            </a:r>
            <a:r>
              <a:rPr lang="en-US" altLang="zh-CN" dirty="0" smtClean="0">
                <a:ea typeface="黑体" pitchFamily="49" charset="-122"/>
                <a:cs typeface="Times New Roman" pitchFamily="18" charset="0"/>
              </a:rPr>
              <a:t>principle...</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Just read the </a:t>
            </a:r>
            <a:r>
              <a:rPr lang="en-US" altLang="zh-CN" dirty="0" err="1" smtClean="0">
                <a:ea typeface="宋体" pitchFamily="2" charset="-122"/>
              </a:rPr>
              <a:t>princple</a:t>
            </a:r>
            <a:r>
              <a:rPr lang="en-US" altLang="zh-CN" dirty="0" smtClean="0">
                <a:ea typeface="宋体" pitchFamily="2" charset="-122"/>
              </a:rPr>
              <a:t>.</a:t>
            </a:r>
          </a:p>
          <a:p>
            <a:endParaRPr lang="en-US" altLang="zh-CN" dirty="0" smtClean="0">
              <a:ea typeface="宋体" pitchFamily="2" charset="-122"/>
            </a:endParaRPr>
          </a:p>
          <a:p>
            <a:r>
              <a:rPr lang="en-US" altLang="zh-CN" dirty="0" smtClean="0">
                <a:ea typeface="宋体" pitchFamily="2" charset="-122"/>
              </a:rPr>
              <a:t>In the example, we relax 1 edge, then the </a:t>
            </a:r>
            <a:r>
              <a:rPr lang="en-US" altLang="zh-CN" dirty="0" err="1" smtClean="0">
                <a:ea typeface="宋体" pitchFamily="2" charset="-122"/>
              </a:rPr>
              <a:t>remaning</a:t>
            </a:r>
            <a:r>
              <a:rPr lang="en-US" altLang="zh-CN" dirty="0" smtClean="0">
                <a:ea typeface="宋体" pitchFamily="2" charset="-122"/>
              </a:rPr>
              <a:t> set is rq1, rq2 and rq3. We add the upper bounds of SIP 0.4+0.1=0.5. </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Just read the principle.</a:t>
            </a:r>
          </a:p>
          <a:p>
            <a:endParaRPr lang="en-US" altLang="zh-CN" dirty="0" smtClean="0">
              <a:ea typeface="宋体" pitchFamily="2" charset="-122"/>
            </a:endParaRPr>
          </a:p>
          <a:p>
            <a:r>
              <a:rPr lang="en-US" altLang="zh-CN" dirty="0" smtClean="0">
                <a:ea typeface="宋体" pitchFamily="2" charset="-122"/>
              </a:rPr>
              <a:t>In the example, we relax 1 edge, then the remaining set is rq1, rq2 and rq3. Based on rule 2, We get the bound of SSP 0.31. </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In pruning rule, we only need one pair (f1, f2), but there are a lot of such pairs in the index.. so we can get huge number of upper bounds. We want the tightest one to increase the pruning power.  </a:t>
            </a:r>
          </a:p>
          <a:p>
            <a:endParaRPr lang="en-US" altLang="zh-CN" dirty="0" smtClean="0">
              <a:ea typeface="宋体" pitchFamily="2" charset="-122"/>
            </a:endParaRPr>
          </a:p>
          <a:p>
            <a:r>
              <a:rPr lang="en-US" altLang="zh-CN" dirty="0" smtClean="0">
                <a:ea typeface="宋体" pitchFamily="2" charset="-122"/>
              </a:rPr>
              <a:t>In the example, based on rule1, we can obtain 0.5, 0.6 and 0.9 upper bounds. We select the smallest one 0.5.</a:t>
            </a:r>
          </a:p>
          <a:p>
            <a:r>
              <a:rPr lang="zh-CN" altLang="en-US" dirty="0" smtClean="0">
                <a:ea typeface="宋体" pitchFamily="2" charset="-122"/>
              </a:rPr>
              <a:t>原理：</a:t>
            </a:r>
          </a:p>
          <a:p>
            <a:r>
              <a:rPr lang="en-US" altLang="zh-CN" dirty="0" smtClean="0">
                <a:ea typeface="宋体" pitchFamily="2" charset="-122"/>
              </a:rPr>
              <a:t>We solve this by transforming into set cover problem: Given a set U = {rq1,rq2, rq3} and 3 features, we compute a collection S = {s1, s2 , s3} such that </a:t>
            </a:r>
            <a:r>
              <a:rPr lang="en-US" altLang="zh-CN" dirty="0" err="1" smtClean="0">
                <a:ea typeface="宋体" pitchFamily="2" charset="-122"/>
              </a:rPr>
              <a:t>f_j</a:t>
            </a:r>
            <a:r>
              <a:rPr lang="en-US" altLang="zh-CN" dirty="0" smtClean="0">
                <a:ea typeface="宋体" pitchFamily="2" charset="-122"/>
              </a:rPr>
              <a:t> ⊆ </a:t>
            </a:r>
            <a:r>
              <a:rPr lang="en-US" altLang="zh-CN" dirty="0" err="1" smtClean="0">
                <a:ea typeface="宋体" pitchFamily="2" charset="-122"/>
              </a:rPr>
              <a:t>rq</a:t>
            </a:r>
            <a:r>
              <a:rPr lang="en-US" altLang="zh-CN" dirty="0" smtClean="0">
                <a:ea typeface="宋体" pitchFamily="2" charset="-122"/>
              </a:rPr>
              <a:t> for each </a:t>
            </a:r>
            <a:r>
              <a:rPr lang="en-US" altLang="zh-CN" dirty="0" err="1" smtClean="0">
                <a:ea typeface="宋体" pitchFamily="2" charset="-122"/>
              </a:rPr>
              <a:t>s_j</a:t>
            </a:r>
            <a:r>
              <a:rPr lang="en-US" altLang="zh-CN" dirty="0" smtClean="0">
                <a:ea typeface="宋体" pitchFamily="2" charset="-122"/>
              </a:rPr>
              <a:t>, and attach each </a:t>
            </a:r>
            <a:r>
              <a:rPr lang="en-US" altLang="zh-CN" dirty="0" err="1" smtClean="0">
                <a:ea typeface="宋体" pitchFamily="2" charset="-122"/>
              </a:rPr>
              <a:t>s_j</a:t>
            </a:r>
            <a:r>
              <a:rPr lang="en-US" altLang="zh-CN" dirty="0" smtClean="0">
                <a:ea typeface="宋体" pitchFamily="2" charset="-122"/>
              </a:rPr>
              <a:t> a weight w_{</a:t>
            </a:r>
            <a:r>
              <a:rPr lang="en-US" altLang="zh-CN" dirty="0" err="1" smtClean="0">
                <a:ea typeface="宋体" pitchFamily="2" charset="-122"/>
              </a:rPr>
              <a:t>s_j</a:t>
            </a:r>
            <a:r>
              <a:rPr lang="en-US" altLang="zh-CN" dirty="0" smtClean="0">
                <a:ea typeface="宋体" pitchFamily="2" charset="-122"/>
              </a:rPr>
              <a:t>}=</a:t>
            </a:r>
            <a:r>
              <a:rPr lang="en-US" altLang="zh-CN" dirty="0" err="1" smtClean="0">
                <a:ea typeface="宋体" pitchFamily="2" charset="-122"/>
              </a:rPr>
              <a:t>UpperB</a:t>
            </a:r>
            <a:r>
              <a:rPr lang="en-US" altLang="zh-CN" dirty="0" smtClean="0">
                <a:ea typeface="宋体" pitchFamily="2" charset="-122"/>
              </a:rPr>
              <a:t>(</a:t>
            </a:r>
            <a:r>
              <a:rPr lang="en-US" altLang="zh-CN" dirty="0" err="1" smtClean="0">
                <a:ea typeface="宋体" pitchFamily="2" charset="-122"/>
              </a:rPr>
              <a:t>f_i</a:t>
            </a:r>
            <a:r>
              <a:rPr lang="en-US" altLang="zh-CN" dirty="0" smtClean="0">
                <a:ea typeface="宋体" pitchFamily="2" charset="-122"/>
              </a:rPr>
              <a:t>) , we want to compute a </a:t>
            </a:r>
            <a:r>
              <a:rPr lang="en-US" altLang="zh-CN" dirty="0" err="1" smtClean="0">
                <a:ea typeface="宋体" pitchFamily="2" charset="-122"/>
              </a:rPr>
              <a:t>subsect</a:t>
            </a:r>
            <a:r>
              <a:rPr lang="en-US" altLang="zh-CN" dirty="0" smtClean="0">
                <a:ea typeface="宋体" pitchFamily="2" charset="-122"/>
              </a:rPr>
              <a:t> C ⊆ S to minimize </a:t>
            </a:r>
            <a:r>
              <a:rPr lang="en-US" altLang="zh-CN" dirty="0" err="1" smtClean="0">
                <a:ea typeface="宋体" pitchFamily="2" charset="-122"/>
              </a:rPr>
              <a:t>Σs_j∈C</a:t>
            </a:r>
            <a:r>
              <a:rPr lang="en-US" altLang="zh-CN" dirty="0" smtClean="0">
                <a:ea typeface="宋体" pitchFamily="2" charset="-122"/>
              </a:rPr>
              <a:t> w(</a:t>
            </a:r>
            <a:r>
              <a:rPr lang="en-US" altLang="zh-CN" dirty="0" err="1" smtClean="0">
                <a:ea typeface="宋体" pitchFamily="2" charset="-122"/>
              </a:rPr>
              <a:t>sj</a:t>
            </a:r>
            <a:r>
              <a:rPr lang="en-US" altLang="zh-CN" dirty="0" smtClean="0">
                <a:ea typeface="宋体" pitchFamily="2" charset="-122"/>
              </a:rPr>
              <a:t>) </a:t>
            </a:r>
            <a:r>
              <a:rPr lang="en-US" altLang="zh-CN" dirty="0" err="1" smtClean="0">
                <a:ea typeface="宋体" pitchFamily="2" charset="-122"/>
              </a:rPr>
              <a:t>s.t</a:t>
            </a:r>
            <a:r>
              <a:rPr lang="en-US" altLang="zh-CN" dirty="0" smtClean="0">
                <a:ea typeface="宋体" pitchFamily="2" charset="-122"/>
              </a:rPr>
              <a:t>. ∪</a:t>
            </a:r>
            <a:r>
              <a:rPr lang="en-US" altLang="zh-CN" dirty="0" err="1" smtClean="0">
                <a:ea typeface="宋体" pitchFamily="2" charset="-122"/>
              </a:rPr>
              <a:t>sj∈C</a:t>
            </a:r>
            <a:r>
              <a:rPr lang="en-US" altLang="zh-CN" dirty="0" smtClean="0">
                <a:ea typeface="宋体" pitchFamily="2" charset="-122"/>
              </a:rPr>
              <a:t> </a:t>
            </a:r>
            <a:r>
              <a:rPr lang="en-US" altLang="zh-CN" dirty="0" err="1" smtClean="0">
                <a:ea typeface="宋体" pitchFamily="2" charset="-122"/>
              </a:rPr>
              <a:t>sj</a:t>
            </a:r>
            <a:r>
              <a:rPr lang="en-US" altLang="zh-CN" dirty="0" smtClean="0">
                <a:ea typeface="宋体" pitchFamily="2" charset="-122"/>
              </a:rPr>
              <a:t> =U. The minimization is the tightest upper bound</a:t>
            </a:r>
          </a:p>
          <a:p>
            <a:endParaRPr lang="en-US" altLang="zh-CN" dirty="0" smtClean="0">
              <a:ea typeface="宋体" pitchFamily="2" charset="-122"/>
            </a:endParaRPr>
          </a:p>
          <a:p>
            <a:endParaRPr lang="en-US" altLang="zh-CN" dirty="0" smtClean="0">
              <a:ea typeface="宋体" pitchFamily="2" charset="-122"/>
            </a:endParaRPr>
          </a:p>
          <a:p>
            <a:r>
              <a:rPr lang="en-US" altLang="zh-CN" dirty="0" smtClean="0">
                <a:ea typeface="宋体" pitchFamily="2" charset="-122"/>
              </a:rPr>
              <a:t>In the example, we relax 1 edge, then the </a:t>
            </a:r>
            <a:r>
              <a:rPr lang="en-US" altLang="zh-CN" dirty="0" err="1" smtClean="0">
                <a:ea typeface="宋体" pitchFamily="2" charset="-122"/>
              </a:rPr>
              <a:t>remaning</a:t>
            </a:r>
            <a:r>
              <a:rPr lang="en-US" altLang="zh-CN" dirty="0" smtClean="0">
                <a:ea typeface="宋体" pitchFamily="2" charset="-122"/>
              </a:rPr>
              <a:t> set is rq1, rq2 and rq3. We add the upper bounds of SIP 0.4+0.1=0.5. </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We solve the tightest lower bound by transforming into the quadratic programming : </a:t>
            </a:r>
          </a:p>
          <a:p>
            <a:endParaRPr lang="en-US" altLang="zh-CN" dirty="0" smtClean="0">
              <a:ea typeface="宋体" pitchFamily="2" charset="-122"/>
            </a:endParaRPr>
          </a:p>
          <a:p>
            <a:r>
              <a:rPr lang="en-US" altLang="zh-CN" dirty="0" smtClean="0">
                <a:ea typeface="宋体" pitchFamily="2" charset="-122"/>
              </a:rPr>
              <a:t>In the example, based on rule2, we can obtain lower bounds, 0.31, 0.41…. We select the largest one 0.41.</a:t>
            </a:r>
          </a:p>
          <a:p>
            <a:r>
              <a:rPr lang="zh-CN" altLang="en-US" dirty="0" smtClean="0">
                <a:ea typeface="宋体" pitchFamily="2" charset="-122"/>
              </a:rPr>
              <a:t>原理：</a:t>
            </a:r>
          </a:p>
          <a:p>
            <a:r>
              <a:rPr lang="en-US" altLang="zh-CN" dirty="0" smtClean="0">
                <a:ea typeface="宋体" pitchFamily="2" charset="-122"/>
              </a:rPr>
              <a:t>Given a set U = {rq1,rq2, rq3} and 2 features, we compute a collection S = {s1, s2} such that  </a:t>
            </a:r>
            <a:r>
              <a:rPr lang="en-US" altLang="zh-CN" dirty="0" err="1" smtClean="0">
                <a:ea typeface="宋体" pitchFamily="2" charset="-122"/>
              </a:rPr>
              <a:t>rq</a:t>
            </a:r>
            <a:r>
              <a:rPr lang="en-US" altLang="zh-CN" dirty="0" smtClean="0">
                <a:ea typeface="宋体" pitchFamily="2" charset="-122"/>
              </a:rPr>
              <a:t> ⊆ </a:t>
            </a:r>
            <a:r>
              <a:rPr lang="en-US" altLang="zh-CN" dirty="0" err="1" smtClean="0">
                <a:ea typeface="宋体" pitchFamily="2" charset="-122"/>
              </a:rPr>
              <a:t>f_j</a:t>
            </a:r>
            <a:r>
              <a:rPr lang="en-US" altLang="zh-CN" dirty="0" smtClean="0">
                <a:ea typeface="宋体" pitchFamily="2" charset="-122"/>
              </a:rPr>
              <a:t> for each </a:t>
            </a:r>
            <a:r>
              <a:rPr lang="en-US" altLang="zh-CN" dirty="0" err="1" smtClean="0">
                <a:ea typeface="宋体" pitchFamily="2" charset="-122"/>
              </a:rPr>
              <a:t>s_j</a:t>
            </a:r>
            <a:r>
              <a:rPr lang="en-US" altLang="zh-CN" dirty="0" smtClean="0">
                <a:ea typeface="宋体" pitchFamily="2" charset="-122"/>
              </a:rPr>
              <a:t>, and attach each </a:t>
            </a:r>
            <a:r>
              <a:rPr lang="en-US" altLang="zh-CN" dirty="0" err="1" smtClean="0">
                <a:ea typeface="宋体" pitchFamily="2" charset="-122"/>
              </a:rPr>
              <a:t>s_j</a:t>
            </a:r>
            <a:r>
              <a:rPr lang="en-US" altLang="zh-CN" dirty="0" smtClean="0">
                <a:ea typeface="宋体" pitchFamily="2" charset="-122"/>
              </a:rPr>
              <a:t> a weight {(w{s_1) w(s_2),}={</a:t>
            </a:r>
            <a:r>
              <a:rPr lang="en-US" altLang="zh-CN" dirty="0" err="1" smtClean="0">
                <a:ea typeface="宋体" pitchFamily="2" charset="-122"/>
              </a:rPr>
              <a:t>UpperB</a:t>
            </a:r>
            <a:r>
              <a:rPr lang="en-US" altLang="zh-CN" dirty="0" smtClean="0">
                <a:ea typeface="宋体" pitchFamily="2" charset="-122"/>
              </a:rPr>
              <a:t>(</a:t>
            </a:r>
            <a:r>
              <a:rPr lang="en-US" altLang="zh-CN" dirty="0" err="1" smtClean="0">
                <a:ea typeface="宋体" pitchFamily="2" charset="-122"/>
              </a:rPr>
              <a:t>f_j</a:t>
            </a:r>
            <a:r>
              <a:rPr lang="en-US" altLang="zh-CN" dirty="0" smtClean="0">
                <a:ea typeface="宋体" pitchFamily="2" charset="-122"/>
              </a:rPr>
              <a:t>), </a:t>
            </a:r>
            <a:r>
              <a:rPr lang="en-US" altLang="zh-CN" dirty="0" err="1" smtClean="0">
                <a:ea typeface="宋体" pitchFamily="2" charset="-122"/>
              </a:rPr>
              <a:t>LowerB</a:t>
            </a:r>
            <a:r>
              <a:rPr lang="en-US" altLang="zh-CN" dirty="0" smtClean="0">
                <a:ea typeface="宋体" pitchFamily="2" charset="-122"/>
              </a:rPr>
              <a:t>(</a:t>
            </a:r>
            <a:r>
              <a:rPr lang="en-US" altLang="zh-CN" dirty="0" err="1" smtClean="0">
                <a:ea typeface="宋体" pitchFamily="2" charset="-122"/>
              </a:rPr>
              <a:t>f_j</a:t>
            </a:r>
            <a:r>
              <a:rPr lang="en-US" altLang="zh-CN" dirty="0" smtClean="0">
                <a:ea typeface="宋体" pitchFamily="2" charset="-122"/>
              </a:rPr>
              <a:t>)} we want to compute a </a:t>
            </a:r>
            <a:r>
              <a:rPr lang="en-US" altLang="zh-CN" dirty="0" err="1" smtClean="0">
                <a:ea typeface="宋体" pitchFamily="2" charset="-122"/>
              </a:rPr>
              <a:t>subsect</a:t>
            </a:r>
            <a:r>
              <a:rPr lang="en-US" altLang="zh-CN" dirty="0" smtClean="0">
                <a:ea typeface="宋体" pitchFamily="2" charset="-122"/>
              </a:rPr>
              <a:t> C ⊆ S to </a:t>
            </a:r>
            <a:r>
              <a:rPr lang="en-US" altLang="zh-CN" i="1" dirty="0" err="1" smtClean="0">
                <a:ea typeface="宋体" pitchFamily="2" charset="-122"/>
              </a:rPr>
              <a:t>to</a:t>
            </a:r>
            <a:r>
              <a:rPr lang="en-US" altLang="zh-CN" i="1" dirty="0" smtClean="0">
                <a:ea typeface="宋体" pitchFamily="2" charset="-122"/>
              </a:rPr>
              <a:t> maximize</a:t>
            </a:r>
            <a:r>
              <a:rPr lang="en-US" altLang="zh-CN" dirty="0" smtClean="0">
                <a:ea typeface="宋体" pitchFamily="2" charset="-122"/>
              </a:rPr>
              <a:t> </a:t>
            </a:r>
            <a:r>
              <a:rPr lang="en-US" altLang="zh-CN" dirty="0" err="1" smtClean="0">
                <a:ea typeface="宋体" pitchFamily="2" charset="-122"/>
              </a:rPr>
              <a:t>Σs_j∈C</a:t>
            </a:r>
            <a:r>
              <a:rPr lang="en-US" altLang="zh-CN" dirty="0" smtClean="0">
                <a:ea typeface="宋体" pitchFamily="2" charset="-122"/>
              </a:rPr>
              <a:t> w(</a:t>
            </a:r>
            <a:r>
              <a:rPr lang="en-US" altLang="zh-CN" dirty="0" err="1" smtClean="0">
                <a:ea typeface="宋体" pitchFamily="2" charset="-122"/>
              </a:rPr>
              <a:t>sj</a:t>
            </a:r>
            <a:r>
              <a:rPr lang="en-US" altLang="zh-CN" dirty="0" smtClean="0">
                <a:ea typeface="宋体" pitchFamily="2" charset="-122"/>
              </a:rPr>
              <a:t>)-</a:t>
            </a:r>
            <a:r>
              <a:rPr lang="en-US" altLang="zh-CN" dirty="0" err="1" smtClean="0">
                <a:ea typeface="宋体" pitchFamily="2" charset="-122"/>
              </a:rPr>
              <a:t>Σw</a:t>
            </a:r>
            <a:r>
              <a:rPr lang="en-US" altLang="zh-CN" dirty="0" smtClean="0">
                <a:ea typeface="宋体" pitchFamily="2" charset="-122"/>
              </a:rPr>
              <a:t>(</a:t>
            </a:r>
            <a:r>
              <a:rPr lang="en-US" altLang="zh-CN" dirty="0" err="1" smtClean="0">
                <a:ea typeface="宋体" pitchFamily="2" charset="-122"/>
              </a:rPr>
              <a:t>sj</a:t>
            </a:r>
            <a:r>
              <a:rPr lang="en-US" altLang="zh-CN" dirty="0" smtClean="0">
                <a:ea typeface="宋体" pitchFamily="2" charset="-122"/>
              </a:rPr>
              <a:t>) w(</a:t>
            </a:r>
            <a:r>
              <a:rPr lang="en-US" altLang="zh-CN" dirty="0" err="1" smtClean="0">
                <a:ea typeface="宋体" pitchFamily="2" charset="-122"/>
              </a:rPr>
              <a:t>si</a:t>
            </a:r>
            <a:r>
              <a:rPr lang="en-US" altLang="zh-CN" dirty="0" smtClean="0">
                <a:ea typeface="宋体" pitchFamily="2" charset="-122"/>
              </a:rPr>
              <a:t>) </a:t>
            </a:r>
            <a:r>
              <a:rPr lang="en-US" altLang="zh-CN" dirty="0" err="1" smtClean="0">
                <a:ea typeface="宋体" pitchFamily="2" charset="-122"/>
              </a:rPr>
              <a:t>s.t</a:t>
            </a:r>
            <a:r>
              <a:rPr lang="en-US" altLang="zh-CN" dirty="0" smtClean="0">
                <a:ea typeface="宋体" pitchFamily="2" charset="-122"/>
              </a:rPr>
              <a:t>. ∪</a:t>
            </a:r>
            <a:r>
              <a:rPr lang="en-US" altLang="zh-CN" dirty="0" err="1" smtClean="0">
                <a:ea typeface="宋体" pitchFamily="2" charset="-122"/>
              </a:rPr>
              <a:t>sj∈C</a:t>
            </a:r>
            <a:r>
              <a:rPr lang="en-US" altLang="zh-CN" dirty="0" smtClean="0">
                <a:ea typeface="宋体" pitchFamily="2" charset="-122"/>
              </a:rPr>
              <a:t> </a:t>
            </a:r>
            <a:r>
              <a:rPr lang="en-US" altLang="zh-CN" dirty="0" err="1" smtClean="0">
                <a:ea typeface="宋体" pitchFamily="2" charset="-122"/>
              </a:rPr>
              <a:t>sj</a:t>
            </a:r>
            <a:r>
              <a:rPr lang="en-US" altLang="zh-CN" dirty="0" smtClean="0">
                <a:ea typeface="宋体" pitchFamily="2" charset="-122"/>
              </a:rPr>
              <a:t> =U. The </a:t>
            </a:r>
            <a:r>
              <a:rPr lang="en-US" altLang="zh-CN" i="1" dirty="0" smtClean="0">
                <a:ea typeface="宋体" pitchFamily="2" charset="-122"/>
              </a:rPr>
              <a:t>maximization</a:t>
            </a:r>
            <a:r>
              <a:rPr lang="en-US" altLang="zh-CN" dirty="0" smtClean="0">
                <a:ea typeface="宋体" pitchFamily="2" charset="-122"/>
              </a:rPr>
              <a:t> is the tightest upper bound</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129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139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149</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150</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151</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152</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153</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154</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155</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156</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157</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158</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159</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160</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18</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19</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20</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21</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22</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23</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24</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25</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26</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27</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28</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29</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30</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31</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32</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33</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34</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35</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39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49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59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ea typeface="宋体" pitchFamily="2" charset="-122"/>
            </a:endParaRPr>
          </a:p>
        </p:txBody>
      </p:sp>
      <p:sp>
        <p:nvSpPr>
          <p:cNvPr id="4" name="灯片编号占位符 3"/>
          <p:cNvSpPr>
            <a:spLocks noGrp="1"/>
          </p:cNvSpPr>
          <p:nvPr>
            <p:ph type="sldNum" sz="quarter" idx="10"/>
          </p:nvPr>
        </p:nvSpPr>
        <p:spPr/>
        <p:txBody>
          <a:bodyPr/>
          <a:lstStyle/>
          <a:p>
            <a:fld id="{428C8556-7D63-4D18-9149-10D9CAC91C39}" type="slidenum">
              <a:rPr lang="en-US" smtClean="0"/>
              <a:pPr/>
              <a:t>63</a:t>
            </a:fld>
            <a:endParaRPr lang="en-US"/>
          </a:p>
        </p:txBody>
      </p:sp>
    </p:spTree>
    <p:extLst>
      <p:ext uri="{BB962C8B-B14F-4D97-AF65-F5344CB8AC3E}">
        <p14:creationId xmlns:p14="http://schemas.microsoft.com/office/powerpoint/2010/main" xmlns="" val="3180681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ea typeface="宋体" pitchFamily="2" charset="-122"/>
              </a:rPr>
              <a:t>Just read one by one...</a:t>
            </a:r>
          </a:p>
          <a:p>
            <a:endParaRPr lang="en-US" altLang="zh-CN" dirty="0" smtClean="0">
              <a:ea typeface="宋体" pitchFamily="2" charset="-122"/>
            </a:endParaRPr>
          </a:p>
          <a:p>
            <a:r>
              <a:rPr lang="en-US" altLang="zh-CN" dirty="0" smtClean="0">
                <a:ea typeface="宋体" pitchFamily="2" charset="-122"/>
              </a:rPr>
              <a:t>Based on the above applications, </a:t>
            </a:r>
            <a:r>
              <a:rPr lang="en-US" altLang="zh-CN" dirty="0" smtClean="0">
                <a:solidFill>
                  <a:srgbClr val="FF0000"/>
                </a:solidFill>
                <a:ea typeface="宋体" pitchFamily="2" charset="-122"/>
              </a:rPr>
              <a:t>it is important to study query processing on large uncertain graphs</a:t>
            </a:r>
            <a:r>
              <a:rPr lang="en-US" altLang="zh-CN" sz="1400" dirty="0" smtClean="0">
                <a:solidFill>
                  <a:srgbClr val="FF0000"/>
                </a:solidFill>
                <a:ea typeface="宋体" pitchFamily="2" charset="-12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ea typeface="宋体" pitchFamily="2" charset="-122"/>
            </a:endParaRPr>
          </a:p>
        </p:txBody>
      </p:sp>
      <p:sp>
        <p:nvSpPr>
          <p:cNvPr id="4" name="灯片编号占位符 3"/>
          <p:cNvSpPr>
            <a:spLocks noGrp="1"/>
          </p:cNvSpPr>
          <p:nvPr>
            <p:ph type="sldNum" sz="quarter" idx="10"/>
          </p:nvPr>
        </p:nvSpPr>
        <p:spPr/>
        <p:txBody>
          <a:bodyPr/>
          <a:lstStyle/>
          <a:p>
            <a:fld id="{428C8556-7D63-4D18-9149-10D9CAC91C39}" type="slidenum">
              <a:rPr lang="en-US" smtClean="0"/>
              <a:pPr/>
              <a:t>64</a:t>
            </a:fld>
            <a:endParaRPr lang="en-US"/>
          </a:p>
        </p:txBody>
      </p:sp>
    </p:spTree>
    <p:extLst>
      <p:ext uri="{BB962C8B-B14F-4D97-AF65-F5344CB8AC3E}">
        <p14:creationId xmlns:p14="http://schemas.microsoft.com/office/powerpoint/2010/main" xmlns="" val="19918919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The uncertain graph model has vertex and edge uncertainties which denotes the </a:t>
            </a:r>
            <a:r>
              <a:rPr lang="en-US" altLang="zh-CN" dirty="0" smtClean="0">
                <a:ea typeface="黑体" pitchFamily="49" charset="-122"/>
              </a:rPr>
              <a:t>existence of vertex and edge.</a:t>
            </a:r>
          </a:p>
          <a:p>
            <a:endParaRPr lang="en-US" altLang="zh-CN" dirty="0" smtClean="0">
              <a:ea typeface="黑体" pitchFamily="49" charset="-122"/>
            </a:endParaRPr>
          </a:p>
          <a:p>
            <a:r>
              <a:rPr lang="en-US" altLang="zh-CN" dirty="0" smtClean="0">
                <a:ea typeface="黑体" pitchFamily="49" charset="-122"/>
              </a:rPr>
              <a:t>See the example...</a:t>
            </a:r>
          </a:p>
          <a:p>
            <a:endParaRPr lang="en-US" altLang="zh-CN" dirty="0" smtClean="0">
              <a:ea typeface="黑体" pitchFamily="49" charset="-122"/>
            </a:endParaRPr>
          </a:p>
          <a:p>
            <a:r>
              <a:rPr lang="en-US" altLang="zh-CN" dirty="0" smtClean="0">
                <a:ea typeface="黑体" pitchFamily="49" charset="-122"/>
              </a:rPr>
              <a:t>The values denotes the </a:t>
            </a:r>
            <a:r>
              <a:rPr lang="en-US" altLang="zh-CN" dirty="0" err="1" smtClean="0">
                <a:ea typeface="黑体" pitchFamily="49" charset="-122"/>
              </a:rPr>
              <a:t>probablity</a:t>
            </a:r>
            <a:r>
              <a:rPr lang="en-US" altLang="zh-CN" dirty="0" smtClean="0">
                <a:ea typeface="黑体" pitchFamily="49" charset="-122"/>
              </a:rPr>
              <a:t>.</a:t>
            </a: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zh-CN" dirty="0" smtClean="0">
                <a:ea typeface="宋体" pitchFamily="2" charset="-122"/>
              </a:rPr>
              <a:t>We describe the uncertain graph using the possible world semantics. The possible worlds </a:t>
            </a:r>
            <a:r>
              <a:rPr lang="en-US" altLang="zh-CN" sz="2200" dirty="0" smtClean="0">
                <a:ea typeface="黑体" pitchFamily="49" charset="-122"/>
              </a:rPr>
              <a:t>are the combination of all uncertain edges and vertices.</a:t>
            </a:r>
          </a:p>
          <a:p>
            <a:pPr marL="0" lvl="1"/>
            <a:endParaRPr lang="en-US" altLang="zh-CN" sz="2200" dirty="0" smtClean="0">
              <a:ea typeface="黑体" pitchFamily="49" charset="-122"/>
            </a:endParaRPr>
          </a:p>
          <a:p>
            <a:pPr marL="0" lvl="1"/>
            <a:r>
              <a:rPr lang="en-US" altLang="zh-CN" sz="2200" dirty="0" smtClean="0">
                <a:ea typeface="黑体" pitchFamily="49" charset="-122"/>
              </a:rPr>
              <a:t>Look at the example, we can derive 18 possible worlds. The sum of the probabilities over all possible worlds is 1.</a:t>
            </a:r>
            <a:endParaRPr lang="zh-CN" altLang="en-US" sz="2200" dirty="0" smtClean="0">
              <a:ea typeface="黑体" pitchFamily="49"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Let us see the example.  We use q to query uncertain graph g. We can find 5 possible world graphs that contain q as a </a:t>
            </a:r>
            <a:r>
              <a:rPr lang="en-US" altLang="zh-CN" dirty="0" err="1" smtClean="0">
                <a:ea typeface="宋体" pitchFamily="2" charset="-122"/>
              </a:rPr>
              <a:t>subgraph</a:t>
            </a:r>
            <a:r>
              <a:rPr lang="en-US" altLang="zh-CN" dirty="0" smtClean="0">
                <a:ea typeface="宋体" pitchFamily="2" charset="-122"/>
              </a:rPr>
              <a:t>. Then we add these possible </a:t>
            </a:r>
            <a:r>
              <a:rPr lang="en-US" altLang="zh-CN" dirty="0" err="1" smtClean="0">
                <a:ea typeface="宋体" pitchFamily="2" charset="-122"/>
              </a:rPr>
              <a:t>worlds’probablities</a:t>
            </a:r>
            <a:r>
              <a:rPr lang="en-US" altLang="zh-CN" dirty="0" smtClean="0">
                <a:ea typeface="宋体" pitchFamily="2" charset="-122"/>
              </a:rPr>
              <a:t>. The result is SIP. </a:t>
            </a:r>
          </a:p>
          <a:p>
            <a:endParaRPr lang="en-US" altLang="zh-CN" dirty="0" smtClean="0">
              <a:ea typeface="宋体" pitchFamily="2" charset="-122"/>
            </a:endParaRPr>
          </a:p>
          <a:p>
            <a:r>
              <a:rPr lang="en-US" altLang="zh-CN" dirty="0" smtClean="0">
                <a:ea typeface="宋体" pitchFamily="2" charset="-122"/>
              </a:rPr>
              <a:t>We have formally prove that it is #</a:t>
            </a:r>
            <a:r>
              <a:rPr lang="en-US" altLang="zh-CN" dirty="0" smtClean="0">
                <a:ea typeface="黑体" pitchFamily="49" charset="-122"/>
              </a:rPr>
              <a:t>P-complete to calculate SIP. Therefore, in the following, we introduce how to attack the hard problem.</a:t>
            </a:r>
            <a:endParaRPr lang="en-US" altLang="zh-CN"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69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A naïve method is ... (just read it). In the naïve approach, we are </a:t>
            </a:r>
            <a:r>
              <a:rPr lang="en-US" altLang="zh-CN" dirty="0" err="1" smtClean="0">
                <a:ea typeface="宋体" pitchFamily="2" charset="-122"/>
              </a:rPr>
              <a:t>inloved</a:t>
            </a:r>
            <a:r>
              <a:rPr lang="en-US" altLang="zh-CN" dirty="0" smtClean="0">
                <a:ea typeface="宋体" pitchFamily="2" charset="-122"/>
              </a:rPr>
              <a:t> with graph </a:t>
            </a:r>
            <a:r>
              <a:rPr lang="en-US" altLang="zh-CN" dirty="0" smtClean="0">
                <a:ea typeface="黑体" pitchFamily="49" charset="-122"/>
              </a:rPr>
              <a:t>isomorphic problems (just read the two) and hard problem of computing SIP.</a:t>
            </a:r>
          </a:p>
          <a:p>
            <a:endParaRPr lang="en-US" altLang="zh-CN" dirty="0" smtClean="0">
              <a:ea typeface="黑体" pitchFamily="49" charset="-122"/>
            </a:endParaRPr>
          </a:p>
          <a:p>
            <a:pPr marL="0" lvl="1"/>
            <a:r>
              <a:rPr lang="en-US" altLang="zh-CN" dirty="0" smtClean="0">
                <a:ea typeface="黑体" pitchFamily="49" charset="-122"/>
              </a:rPr>
              <a:t>Therefore, naïve method is very costly and infeasible</a:t>
            </a:r>
            <a:r>
              <a:rPr lang="zh-CN" altLang="en-US" dirty="0" smtClean="0">
                <a:ea typeface="黑体" pitchFamily="49" charset="-122"/>
              </a:rPr>
              <a:t>！</a:t>
            </a: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Our query processing framework consists of three steps, namely structural pruning, probabilistic pruning and verification. </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Just read the </a:t>
            </a:r>
            <a:r>
              <a:rPr lang="en-US" altLang="zh-CN" dirty="0" smtClean="0">
                <a:ea typeface="黑体" pitchFamily="49" charset="-122"/>
                <a:cs typeface="Times New Roman" pitchFamily="18" charset="0"/>
              </a:rPr>
              <a:t>principle...</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err="1" smtClean="0">
                <a:ea typeface="宋体" pitchFamily="2" charset="-122"/>
              </a:rPr>
              <a:t>G^c</a:t>
            </a:r>
            <a:r>
              <a:rPr lang="en-US" altLang="zh-CN" dirty="0" smtClean="0">
                <a:ea typeface="宋体" pitchFamily="2" charset="-122"/>
              </a:rPr>
              <a:t> is the resulting graph after removing uncertainty from G. Then we can derive two probabilistic pruning rules. Explain the rules..</a:t>
            </a:r>
          </a:p>
          <a:p>
            <a:endParaRPr lang="en-US" altLang="zh-CN" dirty="0" smtClean="0">
              <a:ea typeface="宋体" pitchFamily="2" charset="-122"/>
            </a:endParaRPr>
          </a:p>
          <a:p>
            <a:r>
              <a:rPr lang="en-US" altLang="zh-CN" dirty="0" smtClean="0">
                <a:ea typeface="宋体" pitchFamily="2" charset="-122"/>
              </a:rPr>
              <a:t>Then we have two main issues for the rules.</a:t>
            </a:r>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err="1" smtClean="0">
                <a:ea typeface="宋体" pitchFamily="2" charset="-122"/>
              </a:rPr>
              <a:t>G^c</a:t>
            </a:r>
            <a:r>
              <a:rPr lang="en-US" altLang="zh-CN" dirty="0" smtClean="0">
                <a:ea typeface="宋体" pitchFamily="2" charset="-122"/>
              </a:rPr>
              <a:t> is the resulting graph after removing uncertainty from G. Then we can derive two probabilistic pruning rules. Explain the rules..</a:t>
            </a:r>
          </a:p>
          <a:p>
            <a:endParaRPr lang="en-US" altLang="zh-CN" dirty="0" smtClean="0">
              <a:ea typeface="宋体" pitchFamily="2" charset="-122"/>
            </a:endParaRPr>
          </a:p>
          <a:p>
            <a:r>
              <a:rPr lang="en-US" altLang="zh-CN" smtClean="0">
                <a:ea typeface="宋体" pitchFamily="2" charset="-122"/>
              </a:rPr>
              <a:t>Then we have two main issues for the rules.</a:t>
            </a:r>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Now we solve the issue 1—upper bounds. Then explain the principle.</a:t>
            </a:r>
            <a:endParaRPr lang="zh-CN" altLang="en-US" dirty="0" smtClean="0">
              <a:ea typeface="宋体"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For the second issue-lower bound, we can find a group of disjoint embeddings. Then we can use the </a:t>
            </a:r>
            <a:r>
              <a:rPr lang="en-US" altLang="zh-CN" dirty="0" err="1" smtClean="0">
                <a:ea typeface="宋体" pitchFamily="2" charset="-122"/>
              </a:rPr>
              <a:t>equ</a:t>
            </a:r>
            <a:r>
              <a:rPr lang="en-US" altLang="zh-CN" dirty="0" smtClean="0">
                <a:ea typeface="宋体" pitchFamily="2" charset="-122"/>
              </a:rPr>
              <a:t> to derive a lower bound. But there are many groups of disjoint embeddings, which leads to large number of lower bounds. We want the tightest bound. It is a </a:t>
            </a:r>
            <a:r>
              <a:rPr lang="zh-CN" altLang="en-US" dirty="0" smtClean="0">
                <a:ea typeface="宋体" pitchFamily="2" charset="-122"/>
              </a:rPr>
              <a:t>组合问题</a:t>
            </a:r>
            <a:r>
              <a:rPr lang="en-US" altLang="zh-CN" dirty="0" smtClean="0">
                <a:ea typeface="宋体" pitchFamily="2" charset="-122"/>
              </a:rPr>
              <a:t>. We </a:t>
            </a:r>
            <a:r>
              <a:rPr lang="en-US" altLang="zh-CN" dirty="0" smtClean="0">
                <a:ea typeface="黑体" pitchFamily="49" charset="-122"/>
                <a:cs typeface="Times New Roman" pitchFamily="18" charset="0"/>
              </a:rPr>
              <a:t>convert it into computing the maximum clique. </a:t>
            </a:r>
          </a:p>
          <a:p>
            <a:endParaRPr lang="en-US" altLang="zh-CN" dirty="0" smtClean="0">
              <a:ea typeface="黑体" pitchFamily="49" charset="-122"/>
              <a:cs typeface="Times New Roman" pitchFamily="18" charset="0"/>
            </a:endParaRPr>
          </a:p>
          <a:p>
            <a:r>
              <a:rPr lang="en-US" altLang="zh-CN" dirty="0" smtClean="0">
                <a:ea typeface="黑体" pitchFamily="49" charset="-122"/>
                <a:cs typeface="Times New Roman" pitchFamily="18" charset="0"/>
              </a:rPr>
              <a:t>IN is set of disjoint embeddings.</a:t>
            </a:r>
          </a:p>
          <a:p>
            <a:endParaRPr lang="en-US" altLang="zh-CN" dirty="0" smtClean="0">
              <a:ea typeface="黑体" pitchFamily="49" charset="-122"/>
              <a:cs typeface="Times New Roman" pitchFamily="18" charset="0"/>
            </a:endParaRPr>
          </a:p>
          <a:p>
            <a:r>
              <a:rPr lang="en-US" altLang="zh-CN" dirty="0" smtClean="0">
                <a:ea typeface="黑体" pitchFamily="49" charset="-122"/>
                <a:cs typeface="Times New Roman" pitchFamily="18" charset="0"/>
              </a:rPr>
              <a:t>In the example, we first find embeddings of f_2 in 002. They are the left figure.. Transform it into a graph shown in </a:t>
            </a:r>
            <a:r>
              <a:rPr lang="en-US" altLang="zh-CN" dirty="0" err="1" smtClean="0">
                <a:ea typeface="黑体" pitchFamily="49" charset="-122"/>
                <a:cs typeface="Times New Roman" pitchFamily="18" charset="0"/>
              </a:rPr>
              <a:t>bG.</a:t>
            </a:r>
            <a:r>
              <a:rPr lang="en-US" altLang="zh-CN" dirty="0" smtClean="0">
                <a:ea typeface="黑体" pitchFamily="49" charset="-122"/>
                <a:cs typeface="Times New Roman" pitchFamily="18" charset="0"/>
              </a:rPr>
              <a:t> Then apply the maximum clique algorithm on the </a:t>
            </a:r>
            <a:r>
              <a:rPr lang="en-US" altLang="zh-CN" dirty="0" err="1" smtClean="0">
                <a:ea typeface="黑体" pitchFamily="49" charset="-122"/>
                <a:cs typeface="Times New Roman" pitchFamily="18" charset="0"/>
              </a:rPr>
              <a:t>bG.</a:t>
            </a:r>
            <a:r>
              <a:rPr lang="en-US" altLang="zh-CN" dirty="0" smtClean="0">
                <a:ea typeface="黑体" pitchFamily="49" charset="-122"/>
                <a:cs typeface="Times New Roman" pitchFamily="18" charset="0"/>
              </a:rPr>
              <a:t> </a:t>
            </a:r>
            <a:r>
              <a:rPr lang="en-US" altLang="zh-CN" dirty="0" smtClean="0">
                <a:ea typeface="宋体" pitchFamily="2" charset="-122"/>
              </a:rPr>
              <a:t>   </a:t>
            </a:r>
            <a:endParaRPr lang="zh-CN" altLang="en-US" dirty="0" smtClean="0">
              <a:ea typeface="宋体"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We shows the values and calculation time of lower and upper bounds. The result shows that values are tight and computing is efficient.</a:t>
            </a:r>
          </a:p>
          <a:p>
            <a:endParaRPr lang="en-US" altLang="zh-CN" dirty="0" smtClean="0">
              <a:ea typeface="宋体" pitchFamily="2" charset="-122"/>
            </a:endParaRPr>
          </a:p>
          <a:p>
            <a:r>
              <a:rPr lang="en-US" altLang="zh-CN" dirty="0" smtClean="0">
                <a:ea typeface="宋体" pitchFamily="2" charset="-122"/>
              </a:rPr>
              <a:t>On the real uncertain graph data set (</a:t>
            </a:r>
            <a:r>
              <a:rPr lang="en-US" altLang="zh-CN" dirty="0" err="1" smtClean="0">
                <a:ea typeface="宋体" pitchFamily="2" charset="-122"/>
              </a:rPr>
              <a:t>stringDB</a:t>
            </a:r>
            <a:r>
              <a:rPr lang="en-US" altLang="zh-CN" dirty="0" smtClean="0">
                <a:ea typeface="宋体" pitchFamily="2" charset="-122"/>
              </a:rPr>
              <a: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Just read “if we index…”</a:t>
            </a:r>
          </a:p>
          <a:p>
            <a:endParaRPr lang="en-US" altLang="zh-CN" dirty="0" smtClean="0">
              <a:ea typeface="宋体" pitchFamily="2" charset="-122"/>
            </a:endParaRPr>
          </a:p>
          <a:p>
            <a:r>
              <a:rPr lang="en-US" altLang="zh-CN" dirty="0" smtClean="0">
                <a:ea typeface="宋体" pitchFamily="2" charset="-122"/>
              </a:rPr>
              <a:t>To obtain the optimal features, we devise a cost model (read it).</a:t>
            </a:r>
          </a:p>
          <a:p>
            <a:endParaRPr lang="en-US" altLang="zh-CN" dirty="0" smtClean="0">
              <a:ea typeface="宋体" pitchFamily="2" charset="-122"/>
            </a:endParaRPr>
          </a:p>
          <a:p>
            <a:r>
              <a:rPr lang="en-US" altLang="zh-CN" dirty="0" smtClean="0">
                <a:ea typeface="宋体" pitchFamily="2" charset="-122"/>
              </a:rPr>
              <a:t>We have formally prove that it is NP-hard problem. Our solution is “integer…” (read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Let us see an example. We build a matrix with row indexing initial features (f_1, f_2, f_3 )and column indexing uncertain graphs (001 and 002) . The entries gives the lower and upper bounds of features in uncertain graphs.</a:t>
            </a:r>
          </a:p>
          <a:p>
            <a:endParaRPr lang="en-US" altLang="zh-CN" dirty="0" smtClean="0">
              <a:ea typeface="宋体" pitchFamily="2" charset="-122"/>
            </a:endParaRPr>
          </a:p>
          <a:p>
            <a:r>
              <a:rPr lang="en-US" altLang="zh-CN" dirty="0" smtClean="0">
                <a:ea typeface="宋体" pitchFamily="2" charset="-122"/>
              </a:rPr>
              <a:t>Then for a set of queries (q1,q2,q3), if a query </a:t>
            </a:r>
            <a:r>
              <a:rPr lang="en-US" altLang="zh-CN" dirty="0" err="1" smtClean="0">
                <a:ea typeface="宋体" pitchFamily="2" charset="-122"/>
              </a:rPr>
              <a:t>s.t</a:t>
            </a:r>
            <a:r>
              <a:rPr lang="en-US" altLang="zh-CN" dirty="0" smtClean="0">
                <a:ea typeface="宋体" pitchFamily="2" charset="-122"/>
              </a:rPr>
              <a:t>. probabilistic pruning rules, then keep the contents of entries, otherwise gives 0. Finally we select features containing most non-zero entries.</a:t>
            </a:r>
          </a:p>
          <a:p>
            <a:endParaRPr lang="en-US" altLang="zh-CN" dirty="0" smtClean="0">
              <a:ea typeface="宋体" pitchFamily="2" charset="-122"/>
            </a:endParaRPr>
          </a:p>
          <a:p>
            <a:r>
              <a:rPr lang="en-US" altLang="zh-CN" dirty="0" smtClean="0">
                <a:ea typeface="宋体" pitchFamily="2" charset="-122"/>
              </a:rPr>
              <a:t>This scheme can </a:t>
            </a:r>
            <a:r>
              <a:rPr lang="en-US" altLang="zh-CN" dirty="0" smtClean="0">
                <a:ea typeface="黑体" pitchFamily="49" charset="-122"/>
                <a:cs typeface="Times New Roman" pitchFamily="18" charset="0"/>
              </a:rPr>
              <a:t>approximate optimal index within 1-1/e. </a:t>
            </a:r>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79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Finally using the optimal features, we can build probabilistic index. The construction consists of three steps.. (just 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Finally using the optimal features, we can build probabilistic index. The construction consists of three steps.. (just 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The uncertain graph model has vertex and edge uncertainties which denotes the </a:t>
            </a:r>
            <a:r>
              <a:rPr lang="en-US" altLang="zh-CN" dirty="0" smtClean="0">
                <a:ea typeface="黑体" pitchFamily="49" charset="-122"/>
              </a:rPr>
              <a:t>existence of vertex and edge.</a:t>
            </a:r>
          </a:p>
          <a:p>
            <a:endParaRPr lang="en-US" altLang="zh-CN" dirty="0" smtClean="0">
              <a:ea typeface="黑体" pitchFamily="49" charset="-122"/>
            </a:endParaRPr>
          </a:p>
          <a:p>
            <a:r>
              <a:rPr lang="en-US" altLang="zh-CN" dirty="0" smtClean="0">
                <a:ea typeface="黑体" pitchFamily="49" charset="-122"/>
              </a:rPr>
              <a:t>See the example...</a:t>
            </a:r>
          </a:p>
          <a:p>
            <a:endParaRPr lang="en-US" altLang="zh-CN" dirty="0" smtClean="0">
              <a:ea typeface="黑体" pitchFamily="49" charset="-122"/>
            </a:endParaRPr>
          </a:p>
          <a:p>
            <a:r>
              <a:rPr lang="en-US" altLang="zh-CN" dirty="0" smtClean="0">
                <a:ea typeface="黑体" pitchFamily="49" charset="-122"/>
              </a:rPr>
              <a:t>The values denotes the probability.</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a:t>
            </a:r>
            <a:r>
              <a:rPr lang="en-US" altLang="zh-CN" smtClean="0">
                <a:ea typeface="宋体" pitchFamily="2" charset="-122"/>
              </a:rPr>
              <a:t>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a:t>
            </a:r>
            <a:r>
              <a:rPr lang="en-US" altLang="zh-CN" smtClean="0">
                <a:ea typeface="宋体" pitchFamily="2" charset="-122"/>
              </a:rPr>
              <a:t>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a:t>
            </a:r>
            <a:r>
              <a:rPr lang="en-US" altLang="zh-CN" smtClean="0">
                <a:ea typeface="宋体" pitchFamily="2" charset="-122"/>
              </a:rPr>
              <a:t>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89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 </a:t>
            </a:r>
            <a:r>
              <a:rPr lang="en-US" altLang="zh-CN" dirty="0" err="1" smtClean="0">
                <a:ea typeface="宋体" pitchFamily="2" charset="-122"/>
              </a:rPr>
              <a:t>ug</a:t>
            </a:r>
            <a:r>
              <a:rPr lang="en-US" altLang="zh-CN" dirty="0" smtClean="0">
                <a:ea typeface="宋体" pitchFamily="2" charset="-122"/>
              </a:rPr>
              <a:t> is a</a:t>
            </a:r>
            <a:r>
              <a:rPr lang="en-US" altLang="zh-CN" baseline="0" dirty="0" smtClean="0">
                <a:ea typeface="宋体" pitchFamily="2" charset="-122"/>
              </a:rPr>
              <a:t> given uncertain graph</a:t>
            </a:r>
            <a:endParaRPr lang="en-US" altLang="zh-CN" dirty="0" smtClean="0">
              <a:ea typeface="宋体"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11</a:t>
            </a:fld>
            <a:endParaRPr lang="en-US" altLang="en-US" sz="1200"/>
          </a:p>
        </p:txBody>
      </p:sp>
    </p:spTree>
    <p:extLst>
      <p:ext uri="{BB962C8B-B14F-4D97-AF65-F5344CB8AC3E}">
        <p14:creationId xmlns:p14="http://schemas.microsoft.com/office/powerpoint/2010/main" xmlns="" val="14957913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a:t>
            </a:r>
            <a:r>
              <a:rPr lang="en-US" altLang="zh-CN" smtClean="0">
                <a:ea typeface="宋体" pitchFamily="2" charset="-122"/>
              </a:rPr>
              <a:t>read it…</a:t>
            </a:r>
            <a:endParaRPr lang="zh-CN" altLang="en-US" dirty="0" smtClean="0">
              <a:ea typeface="宋体" pitchFamily="2" charset="-122"/>
            </a:endParaRPr>
          </a:p>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92</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93</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94</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95</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宋体" panose="02010600030101010101" pitchFamily="2"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96</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The uncertain graph model has vertex and edge uncertainties which denotes the </a:t>
            </a:r>
            <a:r>
              <a:rPr lang="en-US" altLang="zh-CN" dirty="0" smtClean="0">
                <a:ea typeface="黑体" pitchFamily="49" charset="-122"/>
              </a:rPr>
              <a:t>existence of vertex and edge.</a:t>
            </a:r>
          </a:p>
          <a:p>
            <a:endParaRPr lang="en-US" altLang="zh-CN" dirty="0" smtClean="0">
              <a:ea typeface="黑体" pitchFamily="49" charset="-122"/>
            </a:endParaRPr>
          </a:p>
          <a:p>
            <a:r>
              <a:rPr lang="en-US" altLang="zh-CN" dirty="0" smtClean="0">
                <a:ea typeface="黑体" pitchFamily="49" charset="-122"/>
              </a:rPr>
              <a:t>See the example...</a:t>
            </a:r>
          </a:p>
          <a:p>
            <a:endParaRPr lang="en-US" altLang="zh-CN" dirty="0" smtClean="0">
              <a:ea typeface="黑体" pitchFamily="49" charset="-122"/>
            </a:endParaRPr>
          </a:p>
          <a:p>
            <a:r>
              <a:rPr lang="en-US" altLang="zh-CN" dirty="0" smtClean="0">
                <a:ea typeface="黑体" pitchFamily="49" charset="-122"/>
              </a:rPr>
              <a:t>The values denotes the </a:t>
            </a:r>
            <a:r>
              <a:rPr lang="en-US" altLang="zh-CN" dirty="0" err="1" smtClean="0">
                <a:ea typeface="黑体" pitchFamily="49" charset="-122"/>
              </a:rPr>
              <a:t>probablity</a:t>
            </a:r>
            <a:r>
              <a:rPr lang="en-US" altLang="zh-CN" dirty="0" smtClean="0">
                <a:ea typeface="黑体" pitchFamily="49" charset="-122"/>
              </a:rPr>
              <a: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97</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The uncertain graph model has vertex and edge uncertainties which denotes the </a:t>
            </a:r>
            <a:r>
              <a:rPr lang="en-US" altLang="zh-CN" dirty="0" smtClean="0">
                <a:ea typeface="黑体" pitchFamily="49" charset="-122"/>
              </a:rPr>
              <a:t>existence of vertex and edge.</a:t>
            </a:r>
          </a:p>
          <a:p>
            <a:endParaRPr lang="en-US" altLang="zh-CN" dirty="0" smtClean="0">
              <a:ea typeface="黑体" pitchFamily="49" charset="-122"/>
            </a:endParaRPr>
          </a:p>
          <a:p>
            <a:r>
              <a:rPr lang="en-US" altLang="zh-CN" dirty="0" smtClean="0">
                <a:ea typeface="黑体" pitchFamily="49" charset="-122"/>
              </a:rPr>
              <a:t>See the example...</a:t>
            </a:r>
          </a:p>
          <a:p>
            <a:endParaRPr lang="en-US" altLang="zh-CN" dirty="0" smtClean="0">
              <a:ea typeface="黑体" pitchFamily="49" charset="-122"/>
            </a:endParaRPr>
          </a:p>
          <a:p>
            <a:r>
              <a:rPr lang="en-US" altLang="zh-CN" dirty="0" smtClean="0">
                <a:ea typeface="黑体" pitchFamily="49" charset="-122"/>
              </a:rPr>
              <a:t>The values denotes the </a:t>
            </a:r>
            <a:r>
              <a:rPr lang="en-US" altLang="zh-CN" dirty="0" err="1" smtClean="0">
                <a:ea typeface="黑体" pitchFamily="49" charset="-122"/>
              </a:rPr>
              <a:t>probablity</a:t>
            </a:r>
            <a:r>
              <a:rPr lang="en-US" altLang="zh-CN" dirty="0" smtClean="0">
                <a:ea typeface="黑体" pitchFamily="49" charset="-122"/>
              </a:rPr>
              <a: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98</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ea typeface="宋体" pitchFamily="2" charset="-122"/>
              </a:rPr>
              <a:t>The uncertain graph model has vertex and edge uncertainties which denotes the </a:t>
            </a:r>
            <a:r>
              <a:rPr lang="en-US" altLang="zh-CN" dirty="0" smtClean="0">
                <a:ea typeface="黑体" pitchFamily="49" charset="-122"/>
              </a:rPr>
              <a:t>existence of vertex and edge.</a:t>
            </a:r>
          </a:p>
          <a:p>
            <a:endParaRPr lang="en-US" altLang="zh-CN" dirty="0" smtClean="0">
              <a:ea typeface="黑体" pitchFamily="49" charset="-122"/>
            </a:endParaRPr>
          </a:p>
          <a:p>
            <a:r>
              <a:rPr lang="en-US" altLang="zh-CN" dirty="0" smtClean="0">
                <a:ea typeface="黑体" pitchFamily="49" charset="-122"/>
              </a:rPr>
              <a:t>See the example...</a:t>
            </a:r>
          </a:p>
          <a:p>
            <a:endParaRPr lang="en-US" altLang="zh-CN" dirty="0" smtClean="0">
              <a:ea typeface="黑体" pitchFamily="49" charset="-122"/>
            </a:endParaRPr>
          </a:p>
          <a:p>
            <a:r>
              <a:rPr lang="en-US" altLang="zh-CN" dirty="0" smtClean="0">
                <a:ea typeface="黑体" pitchFamily="49" charset="-122"/>
              </a:rPr>
              <a:t>The values denotes the </a:t>
            </a:r>
            <a:r>
              <a:rPr lang="en-US" altLang="zh-CN" dirty="0" err="1" smtClean="0">
                <a:ea typeface="黑体" pitchFamily="49" charset="-122"/>
              </a:rPr>
              <a:t>probablity</a:t>
            </a:r>
            <a:r>
              <a:rPr lang="en-US" altLang="zh-CN" dirty="0" smtClean="0">
                <a:ea typeface="黑体" pitchFamily="49" charset="-122"/>
              </a:rPr>
              <a: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99</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zh-CN" dirty="0" smtClean="0">
                <a:ea typeface="宋体" pitchFamily="2" charset="-122"/>
              </a:rPr>
              <a:t>We </a:t>
            </a:r>
            <a:r>
              <a:rPr lang="en-US" altLang="zh-CN" dirty="0" err="1" smtClean="0">
                <a:ea typeface="宋体" pitchFamily="2" charset="-122"/>
              </a:rPr>
              <a:t>desrcibe</a:t>
            </a:r>
            <a:r>
              <a:rPr lang="en-US" altLang="zh-CN" dirty="0" smtClean="0">
                <a:ea typeface="宋体" pitchFamily="2" charset="-122"/>
              </a:rPr>
              <a:t> the uncertain graph using the possible world semantics. The possible worlds </a:t>
            </a:r>
            <a:r>
              <a:rPr lang="en-US" altLang="zh-CN" sz="2200" dirty="0" smtClean="0">
                <a:ea typeface="黑体" pitchFamily="49" charset="-122"/>
              </a:rPr>
              <a:t>are the combination of all uncertain edges and vertices.</a:t>
            </a:r>
          </a:p>
          <a:p>
            <a:pPr marL="0" lvl="1"/>
            <a:endParaRPr lang="en-US" altLang="zh-CN" sz="2200" dirty="0" smtClean="0">
              <a:ea typeface="黑体" pitchFamily="49" charset="-122"/>
            </a:endParaRPr>
          </a:p>
          <a:p>
            <a:pPr marL="0" lvl="1"/>
            <a:r>
              <a:rPr lang="en-US" altLang="zh-CN" sz="2200" dirty="0" smtClean="0">
                <a:ea typeface="黑体" pitchFamily="49" charset="-122"/>
              </a:rPr>
              <a:t>Look at the example, we can derive 18 possible worlds. The sum of the probabilities over all possible worlds is 1.</a:t>
            </a:r>
            <a:endParaRPr lang="zh-CN" altLang="en-US" sz="2200" dirty="0" smtClean="0">
              <a:ea typeface="黑体" pitchFamily="49" charset="-122"/>
            </a:endParaRPr>
          </a:p>
          <a:p>
            <a:endParaRPr lang="en-US" altLang="zh-CN" dirty="0" smtClean="0">
              <a:ea typeface="黑体" pitchFamily="49" charset="-122"/>
            </a:endParaRP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100</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bwMode="auto">
          <a:xfrm>
            <a:off x="685480" y="4400000"/>
            <a:ext cx="5487041" cy="360173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宋体" pitchFamily="2" charset="-122"/>
              </a:rPr>
              <a:t>Just read it...</a:t>
            </a:r>
          </a:p>
        </p:txBody>
      </p:sp>
      <p:sp>
        <p:nvSpPr>
          <p:cNvPr id="2355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2DB2218-CDF8-448F-83BB-D5C147F6F5C7}" type="datetime1">
              <a:rPr lang="en-US" altLang="en-US"/>
              <a:pPr/>
              <a:t>1/3/2017</a:t>
            </a:fld>
            <a:endParaRPr lang="en-US" altLang="en-US" sz="1200" dirty="0"/>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68510C-BA49-4914-BBEA-CB2E5499F557}" type="slidenum">
              <a:rPr lang="en-US" altLang="en-US"/>
              <a:pPr/>
              <a:t>101</a:t>
            </a:fld>
            <a:endParaRPr lang="en-US" altLang="en-US" sz="1200" dirty="0"/>
          </a:p>
        </p:txBody>
      </p:sp>
    </p:spTree>
    <p:extLst>
      <p:ext uri="{BB962C8B-B14F-4D97-AF65-F5344CB8AC3E}">
        <p14:creationId xmlns:p14="http://schemas.microsoft.com/office/powerpoint/2010/main" xmlns="" val="149579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325" y="64825"/>
            <a:ext cx="7543800" cy="1101725"/>
          </a:xfrm>
        </p:spPr>
        <p:txBody>
          <a:bodyPr/>
          <a:lstStyle/>
          <a:p>
            <a:r>
              <a:rPr lang="en-US" dirty="0" smtClean="0"/>
              <a:t>Click to edit Master title style</a:t>
            </a:r>
            <a:endParaRPr lang="en-US" dirty="0"/>
          </a:p>
        </p:txBody>
      </p:sp>
      <p:sp>
        <p:nvSpPr>
          <p:cNvPr id="3" name="Date Placeholder 3"/>
          <p:cNvSpPr>
            <a:spLocks noGrp="1" noChangeArrowheads="1"/>
          </p:cNvSpPr>
          <p:nvPr>
            <p:ph type="dt" sz="half" idx="10"/>
          </p:nvPr>
        </p:nvSpPr>
        <p:spPr/>
        <p:txBody>
          <a:bodyPr/>
          <a:lstStyle>
            <a:lvl1pPr>
              <a:defRPr smtClean="0"/>
            </a:lvl1pPr>
          </a:lstStyle>
          <a:p>
            <a:pPr>
              <a:defRPr/>
            </a:pPr>
            <a:fld id="{0C6D9CB7-2673-46DA-8018-DA218BE57D7C}" type="datetime1">
              <a:rPr lang="en-US" altLang="en-US"/>
              <a:pPr>
                <a:defRPr/>
              </a:pPr>
              <a:t>1/3/2017</a:t>
            </a:fld>
            <a:endParaRPr lang="en-US" altLang="en-US" sz="1800">
              <a:solidFill>
                <a:schemeClr val="tx1"/>
              </a:solidFill>
            </a:endParaRPr>
          </a:p>
        </p:txBody>
      </p:sp>
      <p:sp>
        <p:nvSpPr>
          <p:cNvPr id="4" name="Footer Placeholder 4"/>
          <p:cNvSpPr>
            <a:spLocks noGrp="1" noChangeArrowheads="1"/>
          </p:cNvSpPr>
          <p:nvPr>
            <p:ph type="ftr" sz="quarter" idx="11"/>
          </p:nvPr>
        </p:nvSpPr>
        <p:spPr/>
        <p:txBody>
          <a:bodyPr/>
          <a:lstStyle>
            <a:lvl1pPr>
              <a:defRPr smtClean="0"/>
            </a:lvl1pPr>
          </a:lstStyle>
          <a:p>
            <a:pPr>
              <a:defRPr/>
            </a:pPr>
            <a:endParaRPr lang="en-US" altLang="en-US"/>
          </a:p>
        </p:txBody>
      </p:sp>
      <p:sp>
        <p:nvSpPr>
          <p:cNvPr id="5" name="Slide Number Placeholder 5"/>
          <p:cNvSpPr>
            <a:spLocks noGrp="1" noChangeArrowheads="1"/>
          </p:cNvSpPr>
          <p:nvPr>
            <p:ph type="sldNum" sz="quarter" idx="12"/>
          </p:nvPr>
        </p:nvSpPr>
        <p:spPr/>
        <p:txBody>
          <a:bodyPr/>
          <a:lstStyle>
            <a:lvl1pPr>
              <a:defRPr smtClean="0"/>
            </a:lvl1pPr>
          </a:lstStyle>
          <a:p>
            <a:pPr>
              <a:defRPr/>
            </a:pPr>
            <a:fld id="{B1DF5AF0-A6A1-4215-96D2-5895980EEBFD}"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xmlns="" val="15427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notesSlide" Target="../notesSlides/notesSlide98.xml"/><Relationship Id="rId7" Type="http://schemas.openxmlformats.org/officeDocument/2006/relationships/oleObject" Target="???" TargetMode="External"/><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43.png"/></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142.png"/></Relationships>
</file>

<file path=ppt/slides/_rels/slide10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3.xml"/><Relationship Id="rId1" Type="http://schemas.openxmlformats.org/officeDocument/2006/relationships/slideLayout" Target="../slideLayouts/slideLayout12.xml"/><Relationship Id="rId5" Type="http://schemas.openxmlformats.org/officeDocument/2006/relationships/image" Target="../media/image149.png"/><Relationship Id="rId4" Type="http://schemas.openxmlformats.org/officeDocument/2006/relationships/image" Target="../media/image148.png"/></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4.xml"/><Relationship Id="rId1" Type="http://schemas.openxmlformats.org/officeDocument/2006/relationships/slideLayout" Target="../slideLayouts/slideLayout12.xml"/><Relationship Id="rId5" Type="http://schemas.openxmlformats.org/officeDocument/2006/relationships/image" Target="../media/image145.png"/><Relationship Id="rId4" Type="http://schemas.openxmlformats.org/officeDocument/2006/relationships/image" Target="../media/image150.png"/></Relationships>
</file>

<file path=ppt/slides/_rels/slide1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5.xml"/><Relationship Id="rId1" Type="http://schemas.openxmlformats.org/officeDocument/2006/relationships/slideLayout" Target="../slideLayouts/slideLayout12.xml"/><Relationship Id="rId4" Type="http://schemas.openxmlformats.org/officeDocument/2006/relationships/image" Target="../media/image151.png"/></Relationships>
</file>

<file path=ppt/slides/_rels/slide10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6.xml"/><Relationship Id="rId1" Type="http://schemas.openxmlformats.org/officeDocument/2006/relationships/slideLayout" Target="../slideLayouts/slideLayout12.xml"/><Relationship Id="rId4" Type="http://schemas.openxmlformats.org/officeDocument/2006/relationships/image" Target="../media/image152.png"/></Relationships>
</file>

<file path=ppt/slides/_rels/slide10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7.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6.jpeg"/><Relationship Id="rId5" Type="http://schemas.openxmlformats.org/officeDocument/2006/relationships/image" Target="../media/image43.png"/><Relationship Id="rId4" Type="http://schemas.openxmlformats.org/officeDocument/2006/relationships/image" Target="../media/image2.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154.jpeg"/><Relationship Id="rId5" Type="http://schemas.openxmlformats.org/officeDocument/2006/relationships/oleObject" Target="../embeddings/oleObject63.bin"/><Relationship Id="rId4" Type="http://schemas.openxmlformats.org/officeDocument/2006/relationships/image" Target="../media/image43.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image" Target="../media/image43.png"/></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111.xml"/><Relationship Id="rId7" Type="http://schemas.openxmlformats.org/officeDocument/2006/relationships/oleObject" Target="../embeddings/oleObject68.bin"/><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image" Target="../media/image43.png"/></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oleObject" Target="../embeddings/oleObject70.bin"/><Relationship Id="rId4" Type="http://schemas.openxmlformats.org/officeDocument/2006/relationships/image" Target="../media/image43.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image" Target="../media/image43.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image" Target="../media/image43.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2.xml"/><Relationship Id="rId1" Type="http://schemas.openxmlformats.org/officeDocument/2006/relationships/vmlDrawing" Target="../drawings/vmlDrawing35.vml"/><Relationship Id="rId5" Type="http://schemas.openxmlformats.org/officeDocument/2006/relationships/oleObject" Target="../embeddings/oleObject75.bin"/><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43.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2.xml"/><Relationship Id="rId1" Type="http://schemas.openxmlformats.org/officeDocument/2006/relationships/vmlDrawing" Target="../drawings/vmlDrawing36.vml"/><Relationship Id="rId5" Type="http://schemas.openxmlformats.org/officeDocument/2006/relationships/oleObject" Target="../embeddings/oleObject76.bin"/><Relationship Id="rId4" Type="http://schemas.openxmlformats.org/officeDocument/2006/relationships/image" Target="../media/image43.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2.xml"/><Relationship Id="rId1" Type="http://schemas.openxmlformats.org/officeDocument/2006/relationships/vmlDrawing" Target="../drawings/vmlDrawing37.vml"/><Relationship Id="rId5" Type="http://schemas.openxmlformats.org/officeDocument/2006/relationships/oleObject" Target="../embeddings/oleObject77.bin"/><Relationship Id="rId4" Type="http://schemas.openxmlformats.org/officeDocument/2006/relationships/image" Target="../media/image43.png"/></Relationships>
</file>

<file path=ppt/slides/_rels/slide1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0.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8.png"/><Relationship Id="rId18" Type="http://schemas.openxmlformats.org/officeDocument/2006/relationships/image" Target="../media/image170.png"/><Relationship Id="rId3" Type="http://schemas.openxmlformats.org/officeDocument/2006/relationships/image" Target="../media/image168.png"/><Relationship Id="rId7" Type="http://schemas.openxmlformats.org/officeDocument/2006/relationships/image" Target="../media/image43.png"/><Relationship Id="rId12" Type="http://schemas.openxmlformats.org/officeDocument/2006/relationships/image" Target="../media/image57.png"/><Relationship Id="rId17" Type="http://schemas.openxmlformats.org/officeDocument/2006/relationships/image" Target="../media/image49.jpeg"/><Relationship Id="rId2" Type="http://schemas.openxmlformats.org/officeDocument/2006/relationships/notesSlide" Target="../notesSlides/notesSlide121.xml"/><Relationship Id="rId16" Type="http://schemas.openxmlformats.org/officeDocument/2006/relationships/image" Target="../media/image169.png"/><Relationship Id="rId20" Type="http://schemas.openxmlformats.org/officeDocument/2006/relationships/image" Target="../media/image172.jpeg"/><Relationship Id="rId1" Type="http://schemas.openxmlformats.org/officeDocument/2006/relationships/slideLayout" Target="../slideLayouts/slideLayout12.xml"/><Relationship Id="rId6" Type="http://schemas.openxmlformats.org/officeDocument/2006/relationships/image" Target="../media/image2.jpeg"/><Relationship Id="rId11" Type="http://schemas.openxmlformats.org/officeDocument/2006/relationships/image" Target="../media/image56.png"/><Relationship Id="rId5" Type="http://schemas.openxmlformats.org/officeDocument/2006/relationships/image" Target="../media/image1.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171.png"/><Relationship Id="rId4" Type="http://schemas.openxmlformats.org/officeDocument/2006/relationships/image" Target="../media/image54.png"/><Relationship Id="rId9" Type="http://schemas.openxmlformats.org/officeDocument/2006/relationships/image" Target="../media/image53.png"/><Relationship Id="rId14" Type="http://schemas.openxmlformats.org/officeDocument/2006/relationships/image" Target="../media/image59.jpe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4.jpeg"/><Relationship Id="rId2" Type="http://schemas.openxmlformats.org/officeDocument/2006/relationships/notesSlide" Target="../notesSlides/notesSlide122.xml"/><Relationship Id="rId1" Type="http://schemas.openxmlformats.org/officeDocument/2006/relationships/slideLayout" Target="../slideLayouts/slideLayout12.xml"/><Relationship Id="rId6" Type="http://schemas.openxmlformats.org/officeDocument/2006/relationships/image" Target="../media/image173.png"/><Relationship Id="rId5" Type="http://schemas.openxmlformats.org/officeDocument/2006/relationships/image" Target="../media/image43.png"/><Relationship Id="rId4" Type="http://schemas.openxmlformats.org/officeDocument/2006/relationships/image" Target="../media/image2.jpe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4.jpeg"/><Relationship Id="rId2" Type="http://schemas.openxmlformats.org/officeDocument/2006/relationships/notesSlide" Target="../notesSlides/notesSlide123.xml"/><Relationship Id="rId1" Type="http://schemas.openxmlformats.org/officeDocument/2006/relationships/slideLayout" Target="../slideLayouts/slideLayout12.xml"/><Relationship Id="rId6" Type="http://schemas.openxmlformats.org/officeDocument/2006/relationships/image" Target="../media/image173.png"/><Relationship Id="rId5" Type="http://schemas.openxmlformats.org/officeDocument/2006/relationships/image" Target="../media/image43.png"/><Relationship Id="rId4" Type="http://schemas.openxmlformats.org/officeDocument/2006/relationships/image" Target="../media/image2.jpe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4.jpeg"/><Relationship Id="rId2" Type="http://schemas.openxmlformats.org/officeDocument/2006/relationships/notesSlide" Target="../notesSlides/notesSlide124.xml"/><Relationship Id="rId1" Type="http://schemas.openxmlformats.org/officeDocument/2006/relationships/slideLayout" Target="../slideLayouts/slideLayout12.xml"/><Relationship Id="rId6" Type="http://schemas.openxmlformats.org/officeDocument/2006/relationships/image" Target="../media/image173.png"/><Relationship Id="rId5" Type="http://schemas.openxmlformats.org/officeDocument/2006/relationships/image" Target="../media/image43.png"/><Relationship Id="rId4" Type="http://schemas.openxmlformats.org/officeDocument/2006/relationships/image" Target="../media/image2.jpe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4.jpeg"/><Relationship Id="rId2" Type="http://schemas.openxmlformats.org/officeDocument/2006/relationships/notesSlide" Target="../notesSlides/notesSlide125.xml"/><Relationship Id="rId1" Type="http://schemas.openxmlformats.org/officeDocument/2006/relationships/slideLayout" Target="../slideLayouts/slideLayout12.xml"/><Relationship Id="rId6" Type="http://schemas.openxmlformats.org/officeDocument/2006/relationships/image" Target="../media/image173.png"/><Relationship Id="rId5" Type="http://schemas.openxmlformats.org/officeDocument/2006/relationships/image" Target="../media/image43.png"/><Relationship Id="rId4" Type="http://schemas.openxmlformats.org/officeDocument/2006/relationships/image" Target="../media/image2.jpe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5.jpeg"/><Relationship Id="rId7" Type="http://schemas.openxmlformats.org/officeDocument/2006/relationships/image" Target="../media/image173.png"/><Relationship Id="rId2" Type="http://schemas.openxmlformats.org/officeDocument/2006/relationships/notesSlide" Target="../notesSlides/notesSlide129.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5.jpeg"/><Relationship Id="rId7" Type="http://schemas.openxmlformats.org/officeDocument/2006/relationships/image" Target="../media/image173.png"/><Relationship Id="rId2" Type="http://schemas.openxmlformats.org/officeDocument/2006/relationships/notesSlide" Target="../notesSlides/notesSlide130.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133.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5.jpeg"/><Relationship Id="rId7" Type="http://schemas.openxmlformats.org/officeDocument/2006/relationships/image" Target="../media/image173.png"/><Relationship Id="rId2" Type="http://schemas.openxmlformats.org/officeDocument/2006/relationships/notesSlide" Target="../notesSlides/notesSlide131.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13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74.jpeg"/><Relationship Id="rId2" Type="http://schemas.openxmlformats.org/officeDocument/2006/relationships/notesSlide" Target="../notesSlides/notesSlide132.xml"/><Relationship Id="rId1" Type="http://schemas.openxmlformats.org/officeDocument/2006/relationships/slideLayout" Target="../slideLayouts/slideLayout12.xml"/><Relationship Id="rId6" Type="http://schemas.openxmlformats.org/officeDocument/2006/relationships/image" Target="../media/image173.png"/><Relationship Id="rId5" Type="http://schemas.openxmlformats.org/officeDocument/2006/relationships/image" Target="../media/image2.jpeg"/><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5.jpeg"/><Relationship Id="rId7" Type="http://schemas.openxmlformats.org/officeDocument/2006/relationships/image" Target="../media/image173.png"/><Relationship Id="rId2" Type="http://schemas.openxmlformats.org/officeDocument/2006/relationships/notesSlide" Target="../notesSlides/notesSlide13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136.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5.jpeg"/><Relationship Id="rId7" Type="http://schemas.openxmlformats.org/officeDocument/2006/relationships/image" Target="../media/image173.png"/><Relationship Id="rId2" Type="http://schemas.openxmlformats.org/officeDocument/2006/relationships/notesSlide" Target="../notesSlides/notesSlide134.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137.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5.jpeg"/><Relationship Id="rId7" Type="http://schemas.openxmlformats.org/officeDocument/2006/relationships/image" Target="../media/image173.png"/><Relationship Id="rId2" Type="http://schemas.openxmlformats.org/officeDocument/2006/relationships/notesSlide" Target="../notesSlides/notesSlide135.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138.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75.jpeg"/><Relationship Id="rId7"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image" Target="../media/image174.jpeg"/></Relationships>
</file>

<file path=ppt/slides/_rels/slide139.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75.jpeg"/><Relationship Id="rId7" Type="http://schemas.openxmlformats.org/officeDocument/2006/relationships/image" Target="../media/image2.jpeg"/><Relationship Id="rId2" Type="http://schemas.openxmlformats.org/officeDocument/2006/relationships/notesSlide" Target="../notesSlides/notesSlide137.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image" Target="../media/image17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8.xml"/><Relationship Id="rId7" Type="http://schemas.openxmlformats.org/officeDocument/2006/relationships/oleObject" Target="../embeddings/oleObject80.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image" Target="../media/image43.png"/></Relationships>
</file>

<file path=ppt/slides/_rels/slide1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9.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0.xml"/><Relationship Id="rId1" Type="http://schemas.openxmlformats.org/officeDocument/2006/relationships/slideLayout" Target="../slideLayouts/slideLayout12.xml"/><Relationship Id="rId6" Type="http://schemas.openxmlformats.org/officeDocument/2006/relationships/image" Target="../media/image179.jpeg"/><Relationship Id="rId5" Type="http://schemas.openxmlformats.org/officeDocument/2006/relationships/image" Target="../media/image2.jpeg"/><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notesSlide" Target="../notesSlides/notesSlide141.xml"/><Relationship Id="rId7" Type="http://schemas.openxmlformats.org/officeDocument/2006/relationships/image" Target="../media/image173.png"/><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 Id="rId9" Type="http://schemas.openxmlformats.org/officeDocument/2006/relationships/image" Target="../media/image181.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182.png"/><Relationship Id="rId4" Type="http://schemas.openxmlformats.org/officeDocument/2006/relationships/image" Target="../media/image2.jpe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43.png"/></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gif"/><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3.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4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image" Target="../media/image1.png"/><Relationship Id="rId21" Type="http://schemas.openxmlformats.org/officeDocument/2006/relationships/image" Target="../media/image36.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2" Type="http://schemas.openxmlformats.org/officeDocument/2006/relationships/notesSlide" Target="../notesSlides/notesSlide1.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2.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1.xml"/><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jpe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3.xml"/><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81.jpeg"/><Relationship Id="rId5" Type="http://schemas.openxmlformats.org/officeDocument/2006/relationships/image" Target="../media/image4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7.xml"/><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9.xml"/><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43.png"/><Relationship Id="rId5" Type="http://schemas.openxmlformats.org/officeDocument/2006/relationships/oleObject" Target="../embeddings/oleObject15.bin"/><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49.xml"/><Relationship Id="rId7"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2.jpe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4.gif"/><Relationship Id="rId5" Type="http://schemas.openxmlformats.org/officeDocument/2006/relationships/image" Target="../media/image43.png"/><Relationship Id="rId10" Type="http://schemas.openxmlformats.org/officeDocument/2006/relationships/image" Target="../media/image48.jpeg"/><Relationship Id="rId4" Type="http://schemas.openxmlformats.org/officeDocument/2006/relationships/image" Target="../media/image2.jpeg"/><Relationship Id="rId9" Type="http://schemas.openxmlformats.org/officeDocument/2006/relationships/image" Target="../media/image47.gif"/></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8.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4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43.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65.xml"/><Relationship Id="rId7"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3" Type="http://schemas.openxmlformats.org/officeDocument/2006/relationships/notesSlide" Target="../notesSlides/notesSlide67.xml"/><Relationship Id="rId7" Type="http://schemas.openxmlformats.org/officeDocument/2006/relationships/oleObject" Target="../embeddings/oleObject33.bin"/><Relationship Id="rId12"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43.png"/><Relationship Id="rId11" Type="http://schemas.openxmlformats.org/officeDocument/2006/relationships/oleObject" Target="../embeddings/oleObject37.bin"/><Relationship Id="rId5" Type="http://schemas.openxmlformats.org/officeDocument/2006/relationships/image" Target="../media/image2.jpeg"/><Relationship Id="rId10" Type="http://schemas.openxmlformats.org/officeDocument/2006/relationships/oleObject" Target="../embeddings/oleObject36.bin"/><Relationship Id="rId4" Type="http://schemas.openxmlformats.org/officeDocument/2006/relationships/image" Target="../media/image1.png"/><Relationship Id="rId9" Type="http://schemas.openxmlformats.org/officeDocument/2006/relationships/oleObject" Target="../embeddings/oleObject35.bin"/></Relationships>
</file>

<file path=ppt/slides/_rels/slide7.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png"/><Relationship Id="rId18" Type="http://schemas.openxmlformats.org/officeDocument/2006/relationships/image" Target="../media/image61.png"/><Relationship Id="rId3" Type="http://schemas.openxmlformats.org/officeDocument/2006/relationships/image" Target="../media/image1.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notesSlide" Target="../notesSlides/notesSlide5.xml"/><Relationship Id="rId16" Type="http://schemas.openxmlformats.org/officeDocument/2006/relationships/image" Target="../media/image59.jpeg"/><Relationship Id="rId1" Type="http://schemas.openxmlformats.org/officeDocument/2006/relationships/slideLayout" Target="../slideLayouts/slideLayout1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jpeg"/><Relationship Id="rId15" Type="http://schemas.openxmlformats.org/officeDocument/2006/relationships/image" Target="../media/image2.jpeg"/><Relationship Id="rId10" Type="http://schemas.openxmlformats.org/officeDocument/2006/relationships/image" Target="../media/image54.png"/><Relationship Id="rId4" Type="http://schemas.openxmlformats.org/officeDocument/2006/relationships/image" Target="../media/image43.png"/><Relationship Id="rId9" Type="http://schemas.openxmlformats.org/officeDocument/2006/relationships/image" Target="../media/image53.png"/><Relationship Id="rId14" Type="http://schemas.openxmlformats.org/officeDocument/2006/relationships/image" Target="../media/image58.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70.xml"/><Relationship Id="rId7"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71.xml"/><Relationship Id="rId7"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oleObject" Target="../embeddings/oleObject44.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72.xml"/><Relationship Id="rId7"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oleObject" Target="../embeddings/oleObject47.bin"/></Relationships>
</file>

<file path=ppt/slides/_rels/slide75.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notesSlide" Target="../notesSlides/notesSlide73.xml"/><Relationship Id="rId7"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oleObject" Target="../embeddings/oleObject49.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74.xml"/><Relationship Id="rId7" Type="http://schemas.openxmlformats.org/officeDocument/2006/relationships/oleObject" Target="../embeddings/oleObject50.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oleObject" Target="../embeddings/oleObject52.bin"/></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0.emf"/><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image" Target="../media/image119.emf"/><Relationship Id="rId5" Type="http://schemas.openxmlformats.org/officeDocument/2006/relationships/image" Target="../media/image43.pn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2.emf"/><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image" Target="../media/image121.emf"/><Relationship Id="rId5" Type="http://schemas.openxmlformats.org/officeDocument/2006/relationships/image" Target="../media/image4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3.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79.xml"/><Relationship Id="rId7"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2.xml"/><Relationship Id="rId5" Type="http://schemas.openxmlformats.org/officeDocument/2006/relationships/image" Target="../media/image127.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0.png"/><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1.png"/><Relationship Id="rId2" Type="http://schemas.openxmlformats.org/officeDocument/2006/relationships/notesSlide" Target="../notesSlides/notesSlide85.xml"/><Relationship Id="rId1" Type="http://schemas.openxmlformats.org/officeDocument/2006/relationships/slideLayout" Target="../slideLayouts/slideLayout1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89.xml"/><Relationship Id="rId7" Type="http://schemas.openxmlformats.org/officeDocument/2006/relationships/oleObject" Target="../embeddings/oleObject59.bin"/><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58.bin"/><Relationship Id="rId5" Type="http://schemas.openxmlformats.org/officeDocument/2006/relationships/oleObject" Target="../embeddings/oleObject57.bin"/><Relationship Id="rId4" Type="http://schemas.openxmlformats.org/officeDocument/2006/relationships/image" Target="../media/image43.png"/><Relationship Id="rId9" Type="http://schemas.openxmlformats.org/officeDocument/2006/relationships/oleObject" Target="../embeddings/oleObject61.bin"/></Relationships>
</file>

<file path=ppt/slides/_rels/slide9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notesSlide" Target="../notesSlides/notesSlide90.xml"/><Relationship Id="rId7"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138.png"/><Relationship Id="rId5" Type="http://schemas.openxmlformats.org/officeDocument/2006/relationships/image" Target="../media/image128.png"/><Relationship Id="rId4" Type="http://schemas.openxmlformats.org/officeDocument/2006/relationships/image" Target="../media/image137.png"/></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12.xml"/><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2.xml"/><Relationship Id="rId1" Type="http://schemas.openxmlformats.org/officeDocument/2006/relationships/slideLayout" Target="../slideLayouts/slideLayout12.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93.xml"/><Relationship Id="rId1" Type="http://schemas.openxmlformats.org/officeDocument/2006/relationships/slideLayout" Target="../slideLayouts/slideLayout12.xml"/><Relationship Id="rId5" Type="http://schemas.openxmlformats.org/officeDocument/2006/relationships/image" Target="../media/image141.png"/><Relationship Id="rId4" Type="http://schemas.openxmlformats.org/officeDocument/2006/relationships/image" Target="../media/image131.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142.png"/></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142.png"/></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1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00087" y="1905000"/>
            <a:ext cx="7681913" cy="1523495"/>
          </a:xfrm>
          <a:prstGeom prst="rect">
            <a:avLst/>
          </a:prstGeom>
        </p:spPr>
        <p:txBody>
          <a:bodyPr vert="horz" wrap="square" lIns="0" tIns="0" rIns="0" bIns="0" rtlCol="0" anchor="t">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On Uncertain Graphs Modeling and Queries</a:t>
            </a:r>
            <a:endParaRPr kumimoji="0" lang="en-US" sz="5400" b="0" i="0" u="none" strike="noStrike" kern="1200" cap="none" spc="-150"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5" name="Subtitle 2"/>
          <p:cNvSpPr txBox="1">
            <a:spLocks/>
          </p:cNvSpPr>
          <p:nvPr/>
        </p:nvSpPr>
        <p:spPr>
          <a:xfrm>
            <a:off x="838201" y="4572000"/>
            <a:ext cx="2743200" cy="1751012"/>
          </a:xfrm>
          <a:prstGeom prst="rect">
            <a:avLst/>
          </a:prstGeom>
        </p:spPr>
        <p:txBody>
          <a:bodyPr vert="horz" lIns="0" tIns="0" rIns="0" bIns="0" rtlCol="0">
            <a:normAutofit/>
          </a:bodyPr>
          <a:lstStyle/>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Arijit Khan</a:t>
            </a:r>
          </a:p>
          <a:p>
            <a:pPr marL="0" marR="0" lvl="0" indent="0" defTabSz="914363"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marL="0" marR="0" lvl="0" indent="0" algn="ctr" defTabSz="914363" rtl="0" eaLnBrk="1" fontAlgn="auto" latinLnBrk="0" hangingPunct="1">
              <a:lnSpc>
                <a:spcPct val="90000"/>
              </a:lnSpc>
              <a:spcBef>
                <a:spcPts val="0"/>
              </a:spcBef>
              <a:spcAft>
                <a:spcPts val="0"/>
              </a:spcAft>
              <a:buClrTx/>
              <a:buSzTx/>
              <a:buFontTx/>
              <a:buNone/>
              <a:tabLst/>
              <a:defRPr/>
            </a:pPr>
            <a:r>
              <a:rPr lang="en-US" sz="3200" dirty="0" smtClean="0">
                <a:solidFill>
                  <a:srgbClr val="000000"/>
                </a:solidFill>
                <a:latin typeface="Andalus" pitchFamily="18" charset="-78"/>
                <a:cs typeface="Andalus" pitchFamily="18" charset="-78"/>
              </a:rPr>
              <a:t>Systems Group</a:t>
            </a:r>
            <a:endParaRPr kumimoji="0" lang="en-US" sz="11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marL="0" marR="0" lvl="0" indent="0" algn="ctr"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rPr>
              <a:t>ETH Zurich</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ubtitle 2"/>
          <p:cNvSpPr txBox="1">
            <a:spLocks/>
          </p:cNvSpPr>
          <p:nvPr/>
        </p:nvSpPr>
        <p:spPr>
          <a:xfrm>
            <a:off x="4800600" y="4572000"/>
            <a:ext cx="4070351" cy="1751012"/>
          </a:xfrm>
          <a:prstGeom prst="rect">
            <a:avLst/>
          </a:prstGeom>
        </p:spPr>
        <p:txBody>
          <a:bodyPr vert="horz" lIns="0" tIns="0" rIns="0" bIns="0" rtlCol="0">
            <a:normAutofit/>
          </a:bodyPr>
          <a:lstStyle/>
          <a:p>
            <a:pPr marL="0" marR="0" lvl="0" indent="0" algn="ctr" defTabSz="914363" rtl="0" eaLnBrk="1" fontAlgn="auto" latinLnBrk="0" hangingPunct="1">
              <a:lnSpc>
                <a:spcPct val="90000"/>
              </a:lnSpc>
              <a:spcBef>
                <a:spcPts val="0"/>
              </a:spcBef>
              <a:spcAft>
                <a:spcPts val="0"/>
              </a:spcAft>
              <a:buClrTx/>
              <a:buSzTx/>
              <a:buFontTx/>
              <a:buNone/>
              <a:tabLst/>
              <a:defRPr/>
            </a:pPr>
            <a:r>
              <a:rPr lang="en-US" sz="3200" noProof="0" dirty="0" smtClean="0">
                <a:solidFill>
                  <a:srgbClr val="000000"/>
                </a:solidFill>
                <a:latin typeface="Andalus" pitchFamily="18" charset="-78"/>
                <a:cs typeface="Andalus" pitchFamily="18" charset="-78"/>
              </a:rPr>
              <a:t>Lei Chen</a:t>
            </a:r>
            <a:endParaRPr kumimoji="0" lang="en-US" sz="32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Andalus" pitchFamily="18" charset="-78"/>
              <a:cs typeface="Andalus" pitchFamily="18" charset="-78"/>
            </a:endParaRPr>
          </a:p>
          <a:p>
            <a:pPr lvl="0" algn="ctr" defTabSz="914363">
              <a:lnSpc>
                <a:spcPct val="90000"/>
              </a:lnSpc>
              <a:defRPr/>
            </a:pPr>
            <a:r>
              <a:rPr lang="en-US" sz="3200" dirty="0" smtClean="0">
                <a:solidFill>
                  <a:srgbClr val="000000"/>
                </a:solidFill>
              </a:rPr>
              <a:t>Hong </a:t>
            </a:r>
            <a:r>
              <a:rPr lang="en-US" sz="3200" dirty="0">
                <a:solidFill>
                  <a:srgbClr val="000000"/>
                </a:solidFill>
              </a:rPr>
              <a:t>Kong University of Science and Technology</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800" b="1" dirty="0" smtClean="0"/>
              <a:t>Challenges with </a:t>
            </a:r>
            <a:br>
              <a:rPr lang="en-US" sz="4800" b="1" dirty="0" smtClean="0"/>
            </a:br>
            <a:r>
              <a:rPr lang="en-US" sz="4800" b="1" dirty="0" smtClean="0"/>
              <a:t>Uncertain Graphs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Content Placeholder 2"/>
          <p:cNvSpPr txBox="1">
            <a:spLocks noChangeArrowheads="1"/>
          </p:cNvSpPr>
          <p:nvPr/>
        </p:nvSpPr>
        <p:spPr>
          <a:xfrm>
            <a:off x="381000" y="2133600"/>
            <a:ext cx="55626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noProof="0" dirty="0" smtClean="0">
                <a:solidFill>
                  <a:schemeClr val="tx1">
                    <a:lumMod val="95000"/>
                    <a:lumOff val="5000"/>
                  </a:schemeClr>
                </a:solidFill>
              </a:rPr>
              <a:t>Uncertainty Semantics</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noProof="0" dirty="0" smtClean="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noProof="0" dirty="0" smtClean="0">
              <a:solidFill>
                <a:schemeClr val="tx1">
                  <a:lumMod val="95000"/>
                  <a:lumOff val="5000"/>
                </a:schemeClr>
              </a:solidFill>
            </a:endParaRPr>
          </a:p>
          <a:p>
            <a:pPr marL="396875" lvl="0" indent="-396875" defTabSz="914363">
              <a:lnSpc>
                <a:spcPct val="90000"/>
              </a:lnSpc>
              <a:spcBef>
                <a:spcPct val="20000"/>
              </a:spcBef>
              <a:buBlip>
                <a:blip r:embed="rId5"/>
              </a:buBlip>
              <a:defRPr/>
            </a:pPr>
            <a:r>
              <a:rPr lang="en-US" altLang="zh-CN" dirty="0" smtClean="0">
                <a:solidFill>
                  <a:schemeClr val="tx1">
                    <a:lumMod val="95000"/>
                    <a:lumOff val="5000"/>
                  </a:schemeClr>
                </a:solidFill>
              </a:rPr>
              <a:t>Computational Complexity</a:t>
            </a:r>
          </a:p>
        </p:txBody>
      </p:sp>
    </p:spTree>
    <p:extLst>
      <p:ext uri="{BB962C8B-B14F-4D97-AF65-F5344CB8AC3E}">
        <p14:creationId xmlns:p14="http://schemas.microsoft.com/office/powerpoint/2010/main" xmlns="" val="235717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100</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381000"/>
          </a:xfrm>
          <a:prstGeom prst="rect">
            <a:avLst/>
          </a:prstGeom>
        </p:spPr>
        <p:txBody>
          <a:bodyPr/>
          <a:lstStyle/>
          <a:p>
            <a:pPr marL="396875" lvl="1" indent="-396875" algn="just" defTabSz="914363">
              <a:lnSpc>
                <a:spcPct val="90000"/>
              </a:lnSpc>
              <a:spcBef>
                <a:spcPct val="20000"/>
              </a:spcBef>
              <a:buBlip>
                <a:blip r:embed="rId4"/>
              </a:buBlip>
              <a:defRPr/>
            </a:pPr>
            <a:r>
              <a:rPr lang="en-US" altLang="zh-CN" sz="2000" b="1" dirty="0" smtClean="0">
                <a:latin typeface="Calibri" panose="020F0502020204030204" pitchFamily="34" charset="0"/>
                <a:cs typeface="Calibri" panose="020F0502020204030204" pitchFamily="34" charset="0"/>
              </a:rPr>
              <a:t>Possible worlds: combination of all uncertain edges </a:t>
            </a:r>
            <a:endParaRPr lang="en-US" altLang="zh-CN" sz="2000" dirty="0" smtClean="0">
              <a:latin typeface="Calibri" panose="020F0502020204030204" pitchFamily="34" charset="0"/>
              <a:cs typeface="Calibri" panose="020F0502020204030204" pitchFamily="34" charset="0"/>
            </a:endParaRPr>
          </a:p>
        </p:txBody>
      </p:sp>
      <p:sp>
        <p:nvSpPr>
          <p:cNvPr id="13" name="Rounded Rectangle 12"/>
          <p:cNvSpPr/>
          <p:nvPr/>
        </p:nvSpPr>
        <p:spPr>
          <a:xfrm>
            <a:off x="457199" y="1219200"/>
            <a:ext cx="4495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4343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Graph Pattern Matching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pic>
        <p:nvPicPr>
          <p:cNvPr id="17" name="Picture 8"/>
          <p:cNvPicPr>
            <a:picLocks noChangeAspect="1" noChangeArrowheads="1"/>
          </p:cNvPicPr>
          <p:nvPr/>
        </p:nvPicPr>
        <p:blipFill>
          <a:blip r:embed="rId5" cstate="print"/>
          <a:srcRect/>
          <a:stretch>
            <a:fillRect/>
          </a:stretch>
        </p:blipFill>
        <p:spPr bwMode="auto">
          <a:xfrm>
            <a:off x="2125663" y="2371725"/>
            <a:ext cx="4016375" cy="15605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8" name="Picture 12"/>
          <p:cNvPicPr>
            <a:picLocks noChangeAspect="1" noChangeArrowheads="1"/>
          </p:cNvPicPr>
          <p:nvPr/>
        </p:nvPicPr>
        <p:blipFill>
          <a:blip r:embed="rId6" cstate="print"/>
          <a:srcRect/>
          <a:stretch>
            <a:fillRect/>
          </a:stretch>
        </p:blipFill>
        <p:spPr bwMode="auto">
          <a:xfrm>
            <a:off x="336550" y="4452938"/>
            <a:ext cx="3671888" cy="1789112"/>
          </a:xfrm>
          <a:prstGeom prst="rect">
            <a:avLst/>
          </a:prstGeom>
          <a:noFill/>
          <a:ln w="9525">
            <a:noFill/>
            <a:miter lim="800000"/>
            <a:headEnd/>
            <a:tailEnd/>
          </a:ln>
          <a:effectLst>
            <a:prstShdw prst="shdw17" dist="17961" dir="2700000">
              <a:schemeClr val="accent1">
                <a:gamma/>
                <a:shade val="60000"/>
                <a:invGamma/>
              </a:schemeClr>
            </a:prstShdw>
          </a:effectLst>
        </p:spPr>
      </p:pic>
      <p:graphicFrame>
        <p:nvGraphicFramePr>
          <p:cNvPr id="19" name="Object 14"/>
          <p:cNvGraphicFramePr>
            <a:graphicFrameLocks noChangeAspect="1"/>
          </p:cNvGraphicFramePr>
          <p:nvPr/>
        </p:nvGraphicFramePr>
        <p:xfrm>
          <a:off x="8040688" y="4964113"/>
          <a:ext cx="620712" cy="561975"/>
        </p:xfrm>
        <a:graphic>
          <a:graphicData uri="http://schemas.openxmlformats.org/presentationml/2006/ole">
            <p:oleObj spid="_x0000_s496648" name="Visio" r:id="rId7" imgW="371547" imgH="337269" progId="Visio.Drawing.11">
              <p:link updateAutomatic="1"/>
            </p:oleObj>
          </a:graphicData>
        </a:graphic>
      </p:graphicFrame>
      <p:pic>
        <p:nvPicPr>
          <p:cNvPr id="20" name="Picture 16"/>
          <p:cNvPicPr>
            <a:picLocks noChangeAspect="1" noChangeArrowheads="1"/>
          </p:cNvPicPr>
          <p:nvPr/>
        </p:nvPicPr>
        <p:blipFill>
          <a:blip r:embed="rId8" cstate="print"/>
          <a:srcRect/>
          <a:stretch>
            <a:fillRect/>
          </a:stretch>
        </p:blipFill>
        <p:spPr bwMode="auto">
          <a:xfrm>
            <a:off x="4133850" y="4489450"/>
            <a:ext cx="3614738" cy="17097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1" name="矩形 16"/>
          <p:cNvSpPr>
            <a:spLocks noChangeArrowheads="1"/>
          </p:cNvSpPr>
          <p:nvPr/>
        </p:nvSpPr>
        <p:spPr bwMode="auto">
          <a:xfrm>
            <a:off x="3221038" y="3941763"/>
            <a:ext cx="1909112" cy="400110"/>
          </a:xfrm>
          <a:prstGeom prst="rect">
            <a:avLst/>
          </a:prstGeom>
          <a:noFill/>
          <a:ln w="9525">
            <a:noFill/>
            <a:miter lim="800000"/>
            <a:headEnd/>
            <a:tailEnd/>
          </a:ln>
        </p:spPr>
        <p:txBody>
          <a:bodyPr wrap="none">
            <a:spAutoFit/>
          </a:bodyPr>
          <a:lstStyle/>
          <a:p>
            <a:pPr eaLnBrk="1" hangingPunct="1"/>
            <a:r>
              <a:rPr lang="en-US" altLang="zh-CN" sz="2000" dirty="0">
                <a:ea typeface="黑体" pitchFamily="49" charset="-122"/>
              </a:rPr>
              <a:t>Uncertain </a:t>
            </a:r>
            <a:r>
              <a:rPr lang="en-US" altLang="zh-CN" sz="2000" dirty="0" smtClean="0">
                <a:ea typeface="黑体" pitchFamily="49" charset="-122"/>
              </a:rPr>
              <a:t>Graph</a:t>
            </a:r>
            <a:endParaRPr lang="zh-CN" altLang="en-US" sz="2000" dirty="0"/>
          </a:p>
        </p:txBody>
      </p:sp>
      <p:sp>
        <p:nvSpPr>
          <p:cNvPr id="22" name="矩形 17"/>
          <p:cNvSpPr>
            <a:spLocks noChangeArrowheads="1"/>
          </p:cNvSpPr>
          <p:nvPr/>
        </p:nvSpPr>
        <p:spPr bwMode="auto">
          <a:xfrm>
            <a:off x="2971800" y="6305490"/>
            <a:ext cx="2654894" cy="400110"/>
          </a:xfrm>
          <a:prstGeom prst="rect">
            <a:avLst/>
          </a:prstGeom>
          <a:noFill/>
          <a:ln w="9525">
            <a:noFill/>
            <a:miter lim="800000"/>
            <a:headEnd/>
            <a:tailEnd/>
          </a:ln>
        </p:spPr>
        <p:txBody>
          <a:bodyPr wrap="none">
            <a:spAutoFit/>
          </a:bodyPr>
          <a:lstStyle/>
          <a:p>
            <a:pPr eaLnBrk="1" hangingPunct="1"/>
            <a:r>
              <a:rPr lang="en-US" altLang="zh-CN" sz="2000" dirty="0">
                <a:ea typeface="黑体" pitchFamily="49" charset="-122"/>
              </a:rPr>
              <a:t>2</a:t>
            </a:r>
            <a:r>
              <a:rPr lang="en-US" altLang="zh-CN" sz="2000" baseline="30000" dirty="0">
                <a:ea typeface="黑体" pitchFamily="49" charset="-122"/>
              </a:rPr>
              <a:t>9</a:t>
            </a:r>
            <a:r>
              <a:rPr lang="en-US" altLang="zh-CN" sz="2000" dirty="0">
                <a:ea typeface="黑体" pitchFamily="49" charset="-122"/>
              </a:rPr>
              <a:t> =512 possible worlds</a:t>
            </a:r>
            <a:endParaRPr lang="zh-CN" altLang="en-US" sz="2000" dirty="0"/>
          </a:p>
        </p:txBody>
      </p:sp>
      <p:sp>
        <p:nvSpPr>
          <p:cNvPr id="23" name="TextBox 22"/>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5"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2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95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101</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981200"/>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Given: an uncertain graph G, a query graph q and a probability  </a:t>
            </a:r>
          </a:p>
          <a:p>
            <a:pPr marL="396875" indent="-396875" algn="just" defTabSz="914363" fontAlgn="auto">
              <a:lnSpc>
                <a:spcPct val="90000"/>
              </a:lnSpc>
              <a:spcBef>
                <a:spcPct val="20000"/>
              </a:spcBef>
              <a:spcAft>
                <a:spcPts val="0"/>
              </a:spcAft>
              <a:defRPr/>
            </a:pPr>
            <a:r>
              <a:rPr lang="en-US" altLang="zh-CN" sz="2000" b="1" dirty="0" smtClean="0">
                <a:latin typeface="Calibri" panose="020F0502020204030204" pitchFamily="34" charset="0"/>
                <a:cs typeface="Calibri" panose="020F0502020204030204" pitchFamily="34" charset="0"/>
              </a:rPr>
              <a:t>                    threshold  </a:t>
            </a:r>
            <a:r>
              <a:rPr lang="zh-CN" altLang="el-GR"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rPr>
              <a:t> </a:t>
            </a:r>
          </a:p>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Query: find all matches {m} in G, such that the pattern matching </a:t>
            </a:r>
          </a:p>
          <a:p>
            <a:pPr marL="396875" indent="-396875" algn="just" defTabSz="914363" fontAlgn="auto">
              <a:lnSpc>
                <a:spcPct val="90000"/>
              </a:lnSpc>
              <a:spcBef>
                <a:spcPct val="20000"/>
              </a:spcBef>
              <a:spcAft>
                <a:spcPts val="0"/>
              </a:spcAft>
              <a:defRPr/>
            </a:pPr>
            <a:r>
              <a:rPr lang="en-US" altLang="zh-CN" sz="2000" b="1" dirty="0" smtClean="0">
                <a:latin typeface="Calibri" panose="020F0502020204030204" pitchFamily="34" charset="0"/>
                <a:cs typeface="Calibri" panose="020F0502020204030204" pitchFamily="34" charset="0"/>
              </a:rPr>
              <a:t>                     probability is not smaller than </a:t>
            </a:r>
            <a:r>
              <a:rPr lang="zh-CN" altLang="el-GR" sz="2000" b="1" dirty="0" smtClean="0">
                <a:latin typeface="Calibri" panose="020F0502020204030204" pitchFamily="34" charset="0"/>
                <a:cs typeface="Calibri" panose="020F0502020204030204" pitchFamily="34" charset="0"/>
                <a:sym typeface="Symbol" pitchFamily="18" charset="2"/>
              </a:rPr>
              <a:t> </a:t>
            </a:r>
            <a:r>
              <a:rPr lang="en-US" altLang="zh-CN" sz="2000" b="1" dirty="0" smtClean="0">
                <a:latin typeface="Calibri" panose="020F0502020204030204" pitchFamily="34" charset="0"/>
                <a:cs typeface="Calibri" panose="020F0502020204030204" pitchFamily="34" charset="0"/>
              </a:rPr>
              <a:t>.</a:t>
            </a:r>
          </a:p>
          <a:p>
            <a:pPr marL="396875" indent="-396875" algn="just" defTabSz="914363" fontAlgn="auto">
              <a:lnSpc>
                <a:spcPct val="90000"/>
              </a:lnSpc>
              <a:spcBef>
                <a:spcPct val="20000"/>
              </a:spcBef>
              <a:spcAft>
                <a:spcPts val="0"/>
              </a:spcAft>
              <a:defRPr/>
            </a:pPr>
            <a:endParaRPr lang="en-US" altLang="zh-CN" sz="2000" b="1"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Pattern matching probability (PMP):  The PMP of m in G = the sum of G’s possible worlds in which m is a valid match. </a:t>
            </a:r>
          </a:p>
          <a:p>
            <a:pPr marL="396875" indent="-396875" algn="just" defTabSz="914363" fontAlgn="auto">
              <a:lnSpc>
                <a:spcPct val="90000"/>
              </a:lnSpc>
              <a:spcBef>
                <a:spcPct val="20000"/>
              </a:spcBef>
              <a:spcAft>
                <a:spcPts val="0"/>
              </a:spcAft>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For example, m={2, 5, 7} : PMP of m in G= 0.01248+0.009126+...=0.65.</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2590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2438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Problem Definitions</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7" name="Text Box 11"/>
          <p:cNvSpPr txBox="1">
            <a:spLocks noChangeArrowheads="1"/>
          </p:cNvSpPr>
          <p:nvPr/>
        </p:nvSpPr>
        <p:spPr bwMode="auto">
          <a:xfrm>
            <a:off x="2514600" y="5486400"/>
            <a:ext cx="4114800" cy="381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latin typeface="Calibri" panose="020F0502020204030204" pitchFamily="34" charset="0"/>
                <a:cs typeface="Calibri" panose="020F0502020204030204" pitchFamily="34" charset="0"/>
                <a:sym typeface="Symbol" pitchFamily="18" charset="2"/>
              </a:rPr>
              <a:t>It is #P-complete to calculate PMP</a:t>
            </a:r>
            <a:endParaRPr lang="zh-CN" altLang="en-US" sz="2000" b="1" dirty="0" smtClean="0">
              <a:solidFill>
                <a:schemeClr val="tx1"/>
              </a:solidFill>
              <a:latin typeface="Calibri" panose="020F0502020204030204" pitchFamily="34" charset="0"/>
              <a:cs typeface="Calibri" panose="020F0502020204030204" pitchFamily="34" charset="0"/>
              <a:sym typeface="Symbol" pitchFamily="18" charset="2"/>
            </a:endParaRPr>
          </a:p>
        </p:txBody>
      </p:sp>
      <p:sp>
        <p:nvSpPr>
          <p:cNvPr id="19"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96/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102</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59436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9436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Pattern Graph Matching Framework</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981200"/>
            <a:ext cx="8077200" cy="3810000"/>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altLang="zh-CN" sz="2000" dirty="0" smtClean="0">
                <a:latin typeface="Calibri" panose="020F0502020204030204" pitchFamily="34" charset="0"/>
                <a:cs typeface="Calibri" panose="020F0502020204030204" pitchFamily="34" charset="0"/>
              </a:rPr>
              <a:t>Naïve method</a:t>
            </a:r>
            <a:r>
              <a:rPr lang="zh-CN" altLang="en-US" sz="2000" dirty="0" smtClean="0">
                <a:latin typeface="Calibri" panose="020F0502020204030204" pitchFamily="34" charset="0"/>
                <a:cs typeface="Calibri" panose="020F0502020204030204" pitchFamily="34" charset="0"/>
              </a:rPr>
              <a:t>：</a:t>
            </a:r>
            <a:r>
              <a:rPr lang="en-US" altLang="zh-CN" sz="2000" dirty="0" smtClean="0">
                <a:latin typeface="Calibri" panose="020F0502020204030204" pitchFamily="34" charset="0"/>
                <a:cs typeface="Calibri" panose="020F0502020204030204" pitchFamily="34" charset="0"/>
              </a:rPr>
              <a:t>in G enumerate all vertex sets {m} with size of V(q), and decide if the PMP of m in G is not smaller than threshold</a:t>
            </a:r>
            <a:r>
              <a:rPr lang="en-US" altLang="zh-CN" sz="2000" b="1" dirty="0" smtClean="0">
                <a:latin typeface="Calibri" panose="020F0502020204030204" pitchFamily="34" charset="0"/>
                <a:cs typeface="Calibri" panose="020F0502020204030204" pitchFamily="34" charset="0"/>
              </a:rPr>
              <a:t> </a:t>
            </a:r>
            <a:r>
              <a:rPr lang="zh-CN" altLang="el-GR" sz="2000" dirty="0" smtClean="0">
                <a:latin typeface="Calibri" panose="020F0502020204030204" pitchFamily="34" charset="0"/>
                <a:cs typeface="Calibri" panose="020F0502020204030204" pitchFamily="34" charset="0"/>
                <a:sym typeface="Symbol" pitchFamily="18" charset="2"/>
              </a:rPr>
              <a:t></a:t>
            </a:r>
            <a:r>
              <a:rPr lang="en-US" altLang="zh-CN" sz="2000" dirty="0" smtClean="0">
                <a:latin typeface="Calibri" panose="020F0502020204030204" pitchFamily="34" charset="0"/>
                <a:cs typeface="Calibri" panose="020F0502020204030204" pitchFamily="34" charset="0"/>
              </a:rPr>
              <a:t>.</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dirty="0" smtClean="0">
                <a:latin typeface="Calibri" panose="020F0502020204030204" pitchFamily="34" charset="0"/>
                <a:cs typeface="Calibri" panose="020F0502020204030204" pitchFamily="34" charset="0"/>
              </a:rPr>
              <a:t>Number of {m}= Comb(|G |, |V(q)|)</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dirty="0" smtClean="0">
                <a:latin typeface="Calibri" panose="020F0502020204030204" pitchFamily="34" charset="0"/>
                <a:cs typeface="Calibri" panose="020F0502020204030204" pitchFamily="34" charset="0"/>
              </a:rPr>
              <a:t>Calculating PMP: #P-Complete</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dirty="0" smtClean="0">
                <a:latin typeface="Calibri" panose="020F0502020204030204" pitchFamily="34" charset="0"/>
                <a:cs typeface="Calibri" panose="020F0502020204030204" pitchFamily="34" charset="0"/>
              </a:rPr>
              <a:t>Naïve method: very costly, infeasible</a:t>
            </a:r>
            <a:r>
              <a:rPr lang="zh-CN" altLang="en-US" sz="2000" dirty="0" smtClean="0">
                <a:latin typeface="Calibri" panose="020F0502020204030204" pitchFamily="34" charset="0"/>
                <a:cs typeface="Calibri" panose="020F0502020204030204" pitchFamily="34" charset="0"/>
              </a:rPr>
              <a:t>！</a:t>
            </a:r>
            <a:endParaRPr lang="en-US" altLang="zh-CN" sz="2000" dirty="0" smtClean="0">
              <a:latin typeface="Calibri" panose="020F0502020204030204" pitchFamily="34" charset="0"/>
              <a:cs typeface="Calibri" panose="020F0502020204030204" pitchFamily="34" charset="0"/>
            </a:endParaRPr>
          </a:p>
        </p:txBody>
      </p:sp>
      <p:sp>
        <p:nvSpPr>
          <p:cNvPr id="16"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97/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103</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65532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64770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A Filtering-and-Verification Query Processing Framework</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27"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28" name="圆角矩形 11"/>
          <p:cNvSpPr>
            <a:spLocks noChangeArrowheads="1"/>
          </p:cNvSpPr>
          <p:nvPr/>
        </p:nvSpPr>
        <p:spPr bwMode="auto">
          <a:xfrm>
            <a:off x="1919287" y="3078162"/>
            <a:ext cx="1944688" cy="863600"/>
          </a:xfrm>
          <a:prstGeom prst="roundRect">
            <a:avLst>
              <a:gd name="adj" fmla="val 16667"/>
            </a:avLst>
          </a:prstGeom>
          <a:noFill/>
          <a:ln w="25400">
            <a:solidFill>
              <a:srgbClr val="003366"/>
            </a:solidFill>
            <a:round/>
            <a:headEnd/>
            <a:tailEnd/>
          </a:ln>
        </p:spPr>
        <p:txBody>
          <a:bodyPr anchor="ctr"/>
          <a:lstStyle/>
          <a:p>
            <a:pPr algn="ctr" eaLnBrk="1" hangingPunct="1"/>
            <a:r>
              <a:rPr kumimoji="0" lang="zh-CN" altLang="en-US" sz="2000" b="1" dirty="0">
                <a:solidFill>
                  <a:srgbClr val="FF0000"/>
                </a:solidFill>
                <a:ea typeface="黑体" pitchFamily="49" charset="-122"/>
                <a:sym typeface="Arial" pitchFamily="34" charset="0"/>
              </a:rPr>
              <a:t>F</a:t>
            </a:r>
            <a:r>
              <a:rPr lang="en-US" altLang="zh-CN" sz="2000" b="1" dirty="0" err="1">
                <a:solidFill>
                  <a:srgbClr val="FF0000"/>
                </a:solidFill>
                <a:ea typeface="黑体" pitchFamily="2" charset="-122"/>
                <a:sym typeface="Arial" pitchFamily="34" charset="0"/>
              </a:rPr>
              <a:t>iltering</a:t>
            </a:r>
            <a:endParaRPr lang="en-US" altLang="zh-CN" sz="2000" b="1" dirty="0">
              <a:solidFill>
                <a:srgbClr val="FF0000"/>
              </a:solidFill>
              <a:ea typeface="黑体" pitchFamily="2" charset="-122"/>
              <a:sym typeface="Arial" pitchFamily="34" charset="0"/>
            </a:endParaRPr>
          </a:p>
        </p:txBody>
      </p:sp>
      <p:sp>
        <p:nvSpPr>
          <p:cNvPr id="29" name="圆角矩形 11"/>
          <p:cNvSpPr>
            <a:spLocks noChangeArrowheads="1"/>
          </p:cNvSpPr>
          <p:nvPr/>
        </p:nvSpPr>
        <p:spPr bwMode="auto">
          <a:xfrm>
            <a:off x="5916612" y="4805362"/>
            <a:ext cx="2160588" cy="863600"/>
          </a:xfrm>
          <a:prstGeom prst="roundRect">
            <a:avLst>
              <a:gd name="adj" fmla="val 16667"/>
            </a:avLst>
          </a:prstGeom>
          <a:noFill/>
          <a:ln w="25400">
            <a:solidFill>
              <a:srgbClr val="003366"/>
            </a:solidFill>
            <a:round/>
            <a:headEnd/>
            <a:tailEnd/>
          </a:ln>
        </p:spPr>
        <p:txBody>
          <a:bodyPr anchor="ctr"/>
          <a:lstStyle/>
          <a:p>
            <a:pPr algn="ctr"/>
            <a:r>
              <a:rPr lang="zh-CN" altLang="en-US" sz="2000" b="1" dirty="0">
                <a:solidFill>
                  <a:srgbClr val="FF0000"/>
                </a:solidFill>
                <a:ea typeface="黑体" pitchFamily="49" charset="-122"/>
                <a:sym typeface="Arial" pitchFamily="34" charset="0"/>
              </a:rPr>
              <a:t>V</a:t>
            </a:r>
            <a:r>
              <a:rPr lang="en-US" altLang="zh-CN" sz="2000" b="1" dirty="0">
                <a:solidFill>
                  <a:srgbClr val="FF0000"/>
                </a:solidFill>
                <a:ea typeface="黑体" pitchFamily="49" charset="-122"/>
                <a:sym typeface="Arial" pitchFamily="34" charset="0"/>
              </a:rPr>
              <a:t>erification</a:t>
            </a:r>
          </a:p>
        </p:txBody>
      </p:sp>
      <p:sp>
        <p:nvSpPr>
          <p:cNvPr id="30" name="右箭头 15"/>
          <p:cNvSpPr>
            <a:spLocks noChangeArrowheads="1"/>
          </p:cNvSpPr>
          <p:nvPr/>
        </p:nvSpPr>
        <p:spPr bwMode="auto">
          <a:xfrm>
            <a:off x="3971925" y="3363912"/>
            <a:ext cx="901700" cy="288925"/>
          </a:xfrm>
          <a:prstGeom prst="rightArrow">
            <a:avLst>
              <a:gd name="adj1" fmla="val 50000"/>
              <a:gd name="adj2" fmla="val 69353"/>
            </a:avLst>
          </a:prstGeom>
          <a:noFill/>
          <a:ln w="25400">
            <a:solidFill>
              <a:srgbClr val="003366"/>
            </a:solidFill>
            <a:miter lim="800000"/>
            <a:headEnd/>
            <a:tailEnd/>
          </a:ln>
        </p:spPr>
        <p:txBody>
          <a:bodyPr anchor="ctr"/>
          <a:lstStyle/>
          <a:p>
            <a:pPr algn="ctr" eaLnBrk="1" hangingPunct="1"/>
            <a:endParaRPr kumimoji="0" lang="en-US" altLang="zh-CN">
              <a:solidFill>
                <a:srgbClr val="FFFFFF"/>
              </a:solidFill>
              <a:latin typeface="黑体" pitchFamily="49" charset="-122"/>
              <a:ea typeface="黑体" pitchFamily="49" charset="-122"/>
            </a:endParaRPr>
          </a:p>
        </p:txBody>
      </p:sp>
      <p:sp>
        <p:nvSpPr>
          <p:cNvPr id="31" name="AutoShape 5"/>
          <p:cNvSpPr>
            <a:spLocks noChangeArrowheads="1"/>
          </p:cNvSpPr>
          <p:nvPr/>
        </p:nvSpPr>
        <p:spPr bwMode="auto">
          <a:xfrm>
            <a:off x="5087937" y="3005137"/>
            <a:ext cx="1655763" cy="1008063"/>
          </a:xfrm>
          <a:prstGeom prst="horizontalScroll">
            <a:avLst>
              <a:gd name="adj" fmla="val 12500"/>
            </a:avLst>
          </a:prstGeom>
          <a:noFill/>
          <a:ln w="38100">
            <a:solidFill>
              <a:srgbClr val="969696"/>
            </a:solidFill>
            <a:round/>
            <a:headEnd/>
            <a:tailEnd/>
          </a:ln>
        </p:spPr>
        <p:txBody>
          <a:bodyPr wrap="none" anchor="ctr"/>
          <a:lstStyle/>
          <a:p>
            <a:pPr algn="ctr" eaLnBrk="1" hangingPunct="1"/>
            <a:r>
              <a:rPr kumimoji="0" lang="zh-CN" altLang="en-US" sz="2000" dirty="0">
                <a:ea typeface="华文新魏" pitchFamily="2" charset="-122"/>
              </a:rPr>
              <a:t>C</a:t>
            </a:r>
            <a:r>
              <a:rPr kumimoji="0" lang="en-US" altLang="zh-CN" sz="2000" dirty="0" err="1">
                <a:ea typeface="华文新魏" pitchFamily="2" charset="-122"/>
              </a:rPr>
              <a:t>andidates</a:t>
            </a:r>
            <a:endParaRPr kumimoji="0" lang="zh-CN" altLang="zh-CN" sz="2000" dirty="0">
              <a:ea typeface="华文新魏" pitchFamily="2" charset="-122"/>
            </a:endParaRPr>
          </a:p>
        </p:txBody>
      </p:sp>
      <p:sp>
        <p:nvSpPr>
          <p:cNvPr id="32" name="AutoShape 56"/>
          <p:cNvSpPr>
            <a:spLocks noChangeArrowheads="1"/>
          </p:cNvSpPr>
          <p:nvPr/>
        </p:nvSpPr>
        <p:spPr bwMode="auto">
          <a:xfrm>
            <a:off x="6816725" y="3328987"/>
            <a:ext cx="539750" cy="1296988"/>
          </a:xfrm>
          <a:prstGeom prst="curvedLeftArrow">
            <a:avLst>
              <a:gd name="adj1" fmla="val 48059"/>
              <a:gd name="adj2" fmla="val 96118"/>
              <a:gd name="adj3" fmla="val 33333"/>
            </a:avLst>
          </a:prstGeom>
          <a:noFill/>
          <a:ln w="25400">
            <a:solidFill>
              <a:srgbClr val="003366"/>
            </a:solidFill>
            <a:miter lim="800000"/>
            <a:headEnd/>
            <a:tailEnd/>
          </a:ln>
        </p:spPr>
        <p:txBody>
          <a:bodyPr anchor="ctr"/>
          <a:lstStyle/>
          <a:p>
            <a:pPr algn="ctr" eaLnBrk="1" hangingPunct="1"/>
            <a:endParaRPr kumimoji="0" lang="zh-CN" altLang="zh-CN">
              <a:solidFill>
                <a:srgbClr val="FFFFFF"/>
              </a:solidFill>
              <a:latin typeface="黑体" pitchFamily="49" charset="-122"/>
              <a:ea typeface="黑体" pitchFamily="49" charset="-122"/>
              <a:sym typeface="Arial" pitchFamily="34" charset="0"/>
            </a:endParaRPr>
          </a:p>
        </p:txBody>
      </p:sp>
      <p:sp>
        <p:nvSpPr>
          <p:cNvPr id="33" name="右箭头 15"/>
          <p:cNvSpPr>
            <a:spLocks noChangeArrowheads="1"/>
          </p:cNvSpPr>
          <p:nvPr/>
        </p:nvSpPr>
        <p:spPr bwMode="auto">
          <a:xfrm rot="10800000">
            <a:off x="4906962" y="5127625"/>
            <a:ext cx="901700" cy="288925"/>
          </a:xfrm>
          <a:prstGeom prst="rightArrow">
            <a:avLst>
              <a:gd name="adj1" fmla="val 50000"/>
              <a:gd name="adj2" fmla="val 69353"/>
            </a:avLst>
          </a:prstGeom>
          <a:noFill/>
          <a:ln w="25400">
            <a:solidFill>
              <a:srgbClr val="003366"/>
            </a:solidFill>
            <a:miter lim="800000"/>
            <a:headEnd/>
            <a:tailEnd/>
          </a:ln>
        </p:spPr>
        <p:txBody>
          <a:bodyPr rot="10800000" anchor="ctr"/>
          <a:lstStyle/>
          <a:p>
            <a:pPr algn="ctr" eaLnBrk="1" hangingPunct="1"/>
            <a:endParaRPr kumimoji="0" lang="en-US" altLang="zh-CN">
              <a:solidFill>
                <a:srgbClr val="FFFFFF"/>
              </a:solidFill>
              <a:latin typeface="黑体" pitchFamily="49" charset="-122"/>
              <a:ea typeface="黑体" pitchFamily="49" charset="-122"/>
            </a:endParaRPr>
          </a:p>
        </p:txBody>
      </p:sp>
      <p:sp>
        <p:nvSpPr>
          <p:cNvPr id="34" name="AutoShape 5"/>
          <p:cNvSpPr>
            <a:spLocks noChangeArrowheads="1"/>
          </p:cNvSpPr>
          <p:nvPr/>
        </p:nvSpPr>
        <p:spPr bwMode="auto">
          <a:xfrm>
            <a:off x="3360737" y="4805362"/>
            <a:ext cx="1403350" cy="936625"/>
          </a:xfrm>
          <a:prstGeom prst="horizontalScroll">
            <a:avLst>
              <a:gd name="adj" fmla="val 12500"/>
            </a:avLst>
          </a:prstGeom>
          <a:noFill/>
          <a:ln w="38100">
            <a:solidFill>
              <a:srgbClr val="969696"/>
            </a:solidFill>
            <a:round/>
            <a:headEnd/>
            <a:tailEnd/>
          </a:ln>
        </p:spPr>
        <p:txBody>
          <a:bodyPr wrap="none" anchor="ctr"/>
          <a:lstStyle/>
          <a:p>
            <a:pPr algn="ctr"/>
            <a:r>
              <a:rPr lang="zh-CN" altLang="en-US" sz="2000" dirty="0">
                <a:ea typeface="华文新魏" pitchFamily="2" charset="-122"/>
              </a:rPr>
              <a:t>A</a:t>
            </a:r>
            <a:r>
              <a:rPr lang="en-US" altLang="zh-CN" sz="2000" dirty="0" err="1">
                <a:ea typeface="华文新魏" pitchFamily="2" charset="-122"/>
              </a:rPr>
              <a:t>nswers</a:t>
            </a:r>
            <a:endParaRPr lang="zh-CN" altLang="zh-CN" sz="2000" dirty="0">
              <a:ea typeface="华文新魏" pitchFamily="2" charset="-122"/>
            </a:endParaRPr>
          </a:p>
        </p:txBody>
      </p:sp>
      <p:sp>
        <p:nvSpPr>
          <p:cNvPr id="35" name="Text Box 13"/>
          <p:cNvSpPr txBox="1">
            <a:spLocks noChangeArrowheads="1"/>
          </p:cNvSpPr>
          <p:nvPr/>
        </p:nvSpPr>
        <p:spPr bwMode="auto">
          <a:xfrm>
            <a:off x="2052637" y="2667000"/>
            <a:ext cx="1825625" cy="3381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1600" dirty="0">
                <a:ea typeface="黑体" pitchFamily="2" charset="-122"/>
              </a:rPr>
              <a:t>G: {m</a:t>
            </a:r>
            <a:r>
              <a:rPr lang="en-US" altLang="zh-CN" sz="1600" baseline="-25000" dirty="0">
                <a:ea typeface="黑体" pitchFamily="2" charset="-122"/>
              </a:rPr>
              <a:t>1</a:t>
            </a:r>
            <a:r>
              <a:rPr lang="en-US" altLang="zh-CN" sz="1600" dirty="0">
                <a:ea typeface="黑体" pitchFamily="2" charset="-122"/>
              </a:rPr>
              <a:t>,m</a:t>
            </a:r>
            <a:r>
              <a:rPr lang="en-US" altLang="zh-CN" sz="1600" baseline="-25000" dirty="0">
                <a:ea typeface="黑体" pitchFamily="2" charset="-122"/>
              </a:rPr>
              <a:t>2</a:t>
            </a:r>
            <a:r>
              <a:rPr lang="en-US" altLang="zh-CN" sz="1600" dirty="0">
                <a:ea typeface="黑体" pitchFamily="2" charset="-122"/>
              </a:rPr>
              <a:t>,..,m</a:t>
            </a:r>
            <a:r>
              <a:rPr lang="en-US" altLang="zh-CN" sz="1600" baseline="-25000" dirty="0">
                <a:ea typeface="黑体" pitchFamily="2" charset="-122"/>
              </a:rPr>
              <a:t>a</a:t>
            </a:r>
            <a:r>
              <a:rPr lang="en-US" altLang="zh-CN" sz="1600" dirty="0">
                <a:ea typeface="黑体" pitchFamily="2" charset="-122"/>
              </a:rPr>
              <a:t>}</a:t>
            </a:r>
          </a:p>
        </p:txBody>
      </p:sp>
      <p:sp>
        <p:nvSpPr>
          <p:cNvPr id="36" name="Text Box 14"/>
          <p:cNvSpPr txBox="1">
            <a:spLocks noChangeArrowheads="1"/>
          </p:cNvSpPr>
          <p:nvPr/>
        </p:nvSpPr>
        <p:spPr bwMode="auto">
          <a:xfrm>
            <a:off x="5046662" y="2730500"/>
            <a:ext cx="1784350" cy="3381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1600" dirty="0">
                <a:ea typeface="黑体" pitchFamily="2" charset="-122"/>
              </a:rPr>
              <a:t>{m’</a:t>
            </a:r>
            <a:r>
              <a:rPr lang="en-US" altLang="zh-CN" sz="1600" baseline="-25000" dirty="0">
                <a:ea typeface="黑体" pitchFamily="2" charset="-122"/>
              </a:rPr>
              <a:t>1</a:t>
            </a:r>
            <a:r>
              <a:rPr lang="en-US" altLang="zh-CN" sz="1600" dirty="0">
                <a:ea typeface="黑体" pitchFamily="2" charset="-122"/>
              </a:rPr>
              <a:t>,m’</a:t>
            </a:r>
            <a:r>
              <a:rPr lang="en-US" altLang="zh-CN" sz="1600" baseline="-25000" dirty="0">
                <a:ea typeface="黑体" pitchFamily="2" charset="-122"/>
              </a:rPr>
              <a:t>2</a:t>
            </a:r>
            <a:r>
              <a:rPr lang="en-US" altLang="zh-CN" sz="1600" dirty="0">
                <a:ea typeface="黑体" pitchFamily="2" charset="-122"/>
              </a:rPr>
              <a:t>,..,m’</a:t>
            </a:r>
            <a:r>
              <a:rPr lang="en-US" altLang="zh-CN" sz="1600" baseline="-25000" dirty="0">
                <a:ea typeface="黑体" pitchFamily="2" charset="-122"/>
              </a:rPr>
              <a:t>b</a:t>
            </a:r>
            <a:r>
              <a:rPr lang="en-US" altLang="zh-CN" sz="1600" dirty="0">
                <a:ea typeface="黑体" pitchFamily="2" charset="-122"/>
              </a:rPr>
              <a:t>}</a:t>
            </a:r>
          </a:p>
        </p:txBody>
      </p:sp>
      <p:sp>
        <p:nvSpPr>
          <p:cNvPr id="37" name="Text Box 15"/>
          <p:cNvSpPr txBox="1">
            <a:spLocks noChangeArrowheads="1"/>
          </p:cNvSpPr>
          <p:nvPr/>
        </p:nvSpPr>
        <p:spPr bwMode="auto">
          <a:xfrm>
            <a:off x="3216275" y="4432300"/>
            <a:ext cx="1866900" cy="3381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1600" dirty="0">
                <a:ea typeface="黑体" pitchFamily="2" charset="-122"/>
              </a:rPr>
              <a:t>{m”</a:t>
            </a:r>
            <a:r>
              <a:rPr lang="en-US" altLang="zh-CN" sz="1600" baseline="-25000" dirty="0">
                <a:ea typeface="黑体" pitchFamily="2" charset="-122"/>
              </a:rPr>
              <a:t>1</a:t>
            </a:r>
            <a:r>
              <a:rPr lang="en-US" altLang="zh-CN" sz="1600" dirty="0">
                <a:ea typeface="黑体" pitchFamily="2" charset="-122"/>
              </a:rPr>
              <a:t>,m”</a:t>
            </a:r>
            <a:r>
              <a:rPr lang="en-US" altLang="zh-CN" sz="1600" baseline="-25000" dirty="0">
                <a:ea typeface="黑体" pitchFamily="2" charset="-122"/>
              </a:rPr>
              <a:t>2</a:t>
            </a:r>
            <a:r>
              <a:rPr lang="en-US" altLang="zh-CN" sz="1600" dirty="0">
                <a:ea typeface="黑体" pitchFamily="2" charset="-122"/>
              </a:rPr>
              <a:t>,..,m”</a:t>
            </a:r>
            <a:r>
              <a:rPr lang="en-US" altLang="zh-CN" sz="1600" baseline="-25000" dirty="0">
                <a:ea typeface="黑体" pitchFamily="2" charset="-122"/>
              </a:rPr>
              <a:t>c</a:t>
            </a:r>
            <a:r>
              <a:rPr lang="en-US" altLang="zh-CN" sz="1600" dirty="0">
                <a:ea typeface="黑体" pitchFamily="2" charset="-122"/>
              </a:rPr>
              <a:t>}</a:t>
            </a:r>
          </a:p>
        </p:txBody>
      </p:sp>
      <p:sp>
        <p:nvSpPr>
          <p:cNvPr id="38" name="Text Box 16"/>
          <p:cNvSpPr txBox="1">
            <a:spLocks noChangeArrowheads="1"/>
          </p:cNvSpPr>
          <p:nvPr/>
        </p:nvSpPr>
        <p:spPr bwMode="auto">
          <a:xfrm>
            <a:off x="1055687" y="4373562"/>
            <a:ext cx="1944688"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altLang="zh-CN" sz="2000" dirty="0">
                <a:ea typeface="黑体" pitchFamily="2" charset="-122"/>
              </a:rPr>
              <a:t>Query q</a:t>
            </a:r>
          </a:p>
        </p:txBody>
      </p:sp>
      <p:sp>
        <p:nvSpPr>
          <p:cNvPr id="22"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98/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104</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914400"/>
          </a:xfrm>
          <a:prstGeom prst="rect">
            <a:avLst/>
          </a:prstGeom>
        </p:spPr>
        <p:txBody>
          <a:bodyPr/>
          <a:lstStyle/>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We remove all the uncertainty from G, and obtain the  resulting vertex sets {m} after certain pattern matching on G, then the vertex sets {m} is input for the uncertain filtering.</a:t>
            </a:r>
            <a:endParaRPr lang="en-US" altLang="zh-CN" sz="2000" dirty="0" smtClean="0">
              <a:latin typeface="Calibri" panose="020F0502020204030204" pitchFamily="34" charset="0"/>
              <a:cs typeface="Calibri" panose="020F0502020204030204" pitchFamily="34" charset="0"/>
            </a:endParaRPr>
          </a:p>
        </p:txBody>
      </p:sp>
      <p:sp>
        <p:nvSpPr>
          <p:cNvPr id="13"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Structural Pruning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0"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pic>
        <p:nvPicPr>
          <p:cNvPr id="14" name="Picture 4"/>
          <p:cNvPicPr>
            <a:picLocks noChangeAspect="1" noChangeArrowheads="1"/>
          </p:cNvPicPr>
          <p:nvPr/>
        </p:nvPicPr>
        <p:blipFill>
          <a:blip r:embed="rId4" cstate="print"/>
          <a:srcRect/>
          <a:stretch>
            <a:fillRect/>
          </a:stretch>
        </p:blipFill>
        <p:spPr bwMode="auto">
          <a:xfrm>
            <a:off x="1212850" y="3109913"/>
            <a:ext cx="7062788" cy="2190750"/>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6" name="Content Placeholder 2"/>
          <p:cNvSpPr txBox="1">
            <a:spLocks noChangeArrowheads="1"/>
          </p:cNvSpPr>
          <p:nvPr/>
        </p:nvSpPr>
        <p:spPr>
          <a:xfrm>
            <a:off x="381000" y="5638800"/>
            <a:ext cx="8077200" cy="381000"/>
          </a:xfrm>
          <a:prstGeom prst="rect">
            <a:avLst/>
          </a:prstGeom>
        </p:spPr>
        <p:txBody>
          <a:bodyPr/>
          <a:lstStyle/>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{2, 5, 7},  {5, 6, 7},  {1, 2, 4}, …</a:t>
            </a: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en-US" altLang="zh-CN" sz="2000" dirty="0" smtClean="0">
              <a:latin typeface="Calibri" panose="020F0502020204030204" pitchFamily="34" charset="0"/>
              <a:cs typeface="Calibri" panose="020F0502020204030204" pitchFamily="34" charset="0"/>
            </a:endParaRPr>
          </a:p>
        </p:txBody>
      </p:sp>
      <p:sp>
        <p:nvSpPr>
          <p:cNvPr id="17"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99/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105</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457200"/>
          </a:xfrm>
          <a:prstGeom prst="rect">
            <a:avLst/>
          </a:prstGeom>
        </p:spPr>
        <p:txBody>
          <a:bodyPr/>
          <a:lstStyle/>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Edge cut: a set of edges whose removing results in a partition of  G</a:t>
            </a: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en-US" altLang="zh-CN" sz="2000" dirty="0" smtClean="0">
              <a:latin typeface="Calibri" panose="020F0502020204030204" pitchFamily="34" charset="0"/>
              <a:cs typeface="Calibri" panose="020F0502020204030204" pitchFamily="34" charset="0"/>
            </a:endParaRPr>
          </a:p>
        </p:txBody>
      </p:sp>
      <p:sp>
        <p:nvSpPr>
          <p:cNvPr id="13" name="Rounded Rectangle 12"/>
          <p:cNvSpPr/>
          <p:nvPr/>
        </p:nvSpPr>
        <p:spPr>
          <a:xfrm>
            <a:off x="457199" y="1219200"/>
            <a:ext cx="2438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22860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Index</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0"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pic>
        <p:nvPicPr>
          <p:cNvPr id="17" name="Picture 7"/>
          <p:cNvPicPr>
            <a:picLocks noChangeAspect="1" noChangeArrowheads="1"/>
          </p:cNvPicPr>
          <p:nvPr/>
        </p:nvPicPr>
        <p:blipFill>
          <a:blip r:embed="rId4" cstate="print"/>
          <a:srcRect/>
          <a:stretch>
            <a:fillRect/>
          </a:stretch>
        </p:blipFill>
        <p:spPr bwMode="auto">
          <a:xfrm>
            <a:off x="2855913" y="2370138"/>
            <a:ext cx="3286125" cy="1771650"/>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9" name="Content Placeholder 2"/>
          <p:cNvSpPr txBox="1">
            <a:spLocks noChangeArrowheads="1"/>
          </p:cNvSpPr>
          <p:nvPr/>
        </p:nvSpPr>
        <p:spPr>
          <a:xfrm>
            <a:off x="381000" y="4419600"/>
            <a:ext cx="8077200" cy="381000"/>
          </a:xfrm>
          <a:prstGeom prst="rect">
            <a:avLst/>
          </a:prstGeom>
        </p:spPr>
        <p:txBody>
          <a:bodyPr/>
          <a:lstStyle/>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Edge cut: {e</a:t>
            </a:r>
            <a:r>
              <a:rPr lang="en-US" altLang="zh-CN" sz="2000" b="1" baseline="-25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 e</a:t>
            </a:r>
            <a:r>
              <a:rPr lang="en-US" altLang="zh-CN" sz="2000" b="1" baseline="-25000" dirty="0" smtClean="0">
                <a:latin typeface="Calibri" panose="020F0502020204030204" pitchFamily="34" charset="0"/>
                <a:cs typeface="Calibri" panose="020F0502020204030204" pitchFamily="34" charset="0"/>
              </a:rPr>
              <a:t>2</a:t>
            </a:r>
            <a:r>
              <a:rPr lang="en-US" altLang="zh-CN" sz="2000" b="1" dirty="0" smtClean="0">
                <a:latin typeface="Calibri" panose="020F0502020204030204" pitchFamily="34" charset="0"/>
                <a:cs typeface="Calibri" panose="020F0502020204030204" pitchFamily="34" charset="0"/>
              </a:rPr>
              <a:t>,…,</a:t>
            </a:r>
            <a:r>
              <a:rPr lang="en-US" altLang="zh-CN" sz="2000" b="1" dirty="0" err="1" smtClean="0">
                <a:latin typeface="Calibri" panose="020F0502020204030204" pitchFamily="34" charset="0"/>
                <a:cs typeface="Calibri" panose="020F0502020204030204" pitchFamily="34" charset="0"/>
              </a:rPr>
              <a:t>e</a:t>
            </a:r>
            <a:r>
              <a:rPr lang="en-US" altLang="zh-CN" sz="2000" b="1" baseline="-25000" dirty="0" err="1" smtClean="0">
                <a:latin typeface="Calibri" panose="020F0502020204030204" pitchFamily="34" charset="0"/>
                <a:cs typeface="Calibri" panose="020F0502020204030204" pitchFamily="34" charset="0"/>
              </a:rPr>
              <a:t>f</a:t>
            </a:r>
            <a:r>
              <a:rPr lang="en-US" altLang="zh-CN" sz="2000" b="1" dirty="0" smtClean="0">
                <a:latin typeface="Calibri" panose="020F0502020204030204" pitchFamily="34" charset="0"/>
                <a:cs typeface="Calibri" panose="020F0502020204030204" pitchFamily="34" charset="0"/>
              </a:rPr>
              <a:t>}</a:t>
            </a:r>
            <a:endParaRPr lang="en-US" altLang="zh-CN" sz="2000" b="1" baseline="-25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Connected probability:</a:t>
            </a: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en-US" altLang="zh-CN" sz="2000" dirty="0" smtClean="0">
              <a:latin typeface="Calibri" panose="020F0502020204030204" pitchFamily="34" charset="0"/>
              <a:cs typeface="Calibri" panose="020F0502020204030204" pitchFamily="34" charset="0"/>
            </a:endParaRPr>
          </a:p>
        </p:txBody>
      </p:sp>
      <p:pic>
        <p:nvPicPr>
          <p:cNvPr id="21" name="Picture 6"/>
          <p:cNvPicPr>
            <a:picLocks noChangeAspect="1" noChangeArrowheads="1"/>
          </p:cNvPicPr>
          <p:nvPr/>
        </p:nvPicPr>
        <p:blipFill>
          <a:blip r:embed="rId5" cstate="print"/>
          <a:srcRect/>
          <a:stretch>
            <a:fillRect/>
          </a:stretch>
        </p:blipFill>
        <p:spPr bwMode="auto">
          <a:xfrm>
            <a:off x="2859088" y="5368925"/>
            <a:ext cx="3465512" cy="803275"/>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6"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100</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106</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457200"/>
          </a:xfrm>
          <a:prstGeom prst="rect">
            <a:avLst/>
          </a:prstGeom>
        </p:spPr>
        <p:txBody>
          <a:bodyPr/>
          <a:lstStyle/>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Structure: PI is a tree structure. Each node of PI is a vertex of G, and each edge of PI indexes a edge cut. In PI, suppose a path (s, t) has an edge, then the indexed edge cut is a cut of  (s, t) in G.  </a:t>
            </a: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en-US" altLang="zh-CN" sz="2000" dirty="0" smtClean="0">
              <a:latin typeface="Calibri" panose="020F0502020204030204" pitchFamily="34" charset="0"/>
              <a:cs typeface="Calibri" panose="020F0502020204030204" pitchFamily="34" charset="0"/>
            </a:endParaRPr>
          </a:p>
        </p:txBody>
      </p:sp>
      <p:sp>
        <p:nvSpPr>
          <p:cNvPr id="13" name="Rounded Rectangle 12"/>
          <p:cNvSpPr/>
          <p:nvPr/>
        </p:nvSpPr>
        <p:spPr>
          <a:xfrm>
            <a:off x="457199" y="1219200"/>
            <a:ext cx="2438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22860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Index</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0"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pic>
        <p:nvPicPr>
          <p:cNvPr id="16" name="Picture 2"/>
          <p:cNvPicPr>
            <a:picLocks noChangeAspect="1" noChangeArrowheads="1"/>
          </p:cNvPicPr>
          <p:nvPr/>
        </p:nvPicPr>
        <p:blipFill>
          <a:blip r:embed="rId4" cstate="print"/>
          <a:srcRect/>
          <a:stretch>
            <a:fillRect/>
          </a:stretch>
        </p:blipFill>
        <p:spPr bwMode="auto">
          <a:xfrm>
            <a:off x="3221038" y="5035550"/>
            <a:ext cx="4556125" cy="1387475"/>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pic>
        <p:nvPicPr>
          <p:cNvPr id="22" name="Picture 3"/>
          <p:cNvPicPr>
            <a:picLocks noChangeAspect="1" noChangeArrowheads="1"/>
          </p:cNvPicPr>
          <p:nvPr/>
        </p:nvPicPr>
        <p:blipFill>
          <a:blip r:embed="rId5" cstate="print"/>
          <a:srcRect/>
          <a:stretch>
            <a:fillRect/>
          </a:stretch>
        </p:blipFill>
        <p:spPr bwMode="auto">
          <a:xfrm>
            <a:off x="3257550" y="2990850"/>
            <a:ext cx="4271963" cy="1660525"/>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23" name="矩形 9"/>
          <p:cNvSpPr>
            <a:spLocks noChangeArrowheads="1"/>
          </p:cNvSpPr>
          <p:nvPr/>
        </p:nvSpPr>
        <p:spPr bwMode="auto">
          <a:xfrm>
            <a:off x="1577975" y="3575050"/>
            <a:ext cx="405880" cy="400110"/>
          </a:xfrm>
          <a:prstGeom prst="rect">
            <a:avLst/>
          </a:prstGeom>
          <a:noFill/>
          <a:ln w="9525">
            <a:noFill/>
            <a:miter lim="800000"/>
            <a:headEnd/>
            <a:tailEnd/>
          </a:ln>
        </p:spPr>
        <p:txBody>
          <a:bodyPr wrap="none">
            <a:spAutoFit/>
          </a:bodyPr>
          <a:lstStyle/>
          <a:p>
            <a:pPr eaLnBrk="1" hangingPunct="1"/>
            <a:r>
              <a:rPr lang="en-US" altLang="zh-CN" sz="2000" b="1" dirty="0" smtClean="0">
                <a:latin typeface="Calibri" panose="020F0502020204030204" pitchFamily="34" charset="0"/>
                <a:cs typeface="Calibri" panose="020F0502020204030204" pitchFamily="34" charset="0"/>
              </a:rPr>
              <a:t>G</a:t>
            </a:r>
            <a:r>
              <a:rPr lang="en-US" altLang="zh-CN" dirty="0" smtClean="0">
                <a:latin typeface="Times New Roman" pitchFamily="18" charset="0"/>
                <a:ea typeface="黑体" pitchFamily="49" charset="-122"/>
                <a:cs typeface="Times New Roman" pitchFamily="18" charset="0"/>
              </a:rPr>
              <a:t> </a:t>
            </a:r>
            <a:endParaRPr lang="zh-CN" altLang="en-US" dirty="0">
              <a:ea typeface="黑体" pitchFamily="49" charset="-122"/>
              <a:cs typeface="Times New Roman" pitchFamily="18" charset="0"/>
            </a:endParaRPr>
          </a:p>
        </p:txBody>
      </p:sp>
      <p:sp>
        <p:nvSpPr>
          <p:cNvPr id="24" name="矩形 10"/>
          <p:cNvSpPr>
            <a:spLocks noChangeArrowheads="1"/>
          </p:cNvSpPr>
          <p:nvPr/>
        </p:nvSpPr>
        <p:spPr bwMode="auto">
          <a:xfrm>
            <a:off x="1358900" y="5400675"/>
            <a:ext cx="831446" cy="400110"/>
          </a:xfrm>
          <a:prstGeom prst="rect">
            <a:avLst/>
          </a:prstGeom>
          <a:noFill/>
          <a:ln w="9525">
            <a:noFill/>
            <a:miter lim="800000"/>
            <a:headEnd/>
            <a:tailEnd/>
          </a:ln>
        </p:spPr>
        <p:txBody>
          <a:bodyPr wrap="none">
            <a:spAutoFit/>
          </a:bodyPr>
          <a:lstStyle/>
          <a:p>
            <a:pPr eaLnBrk="1" hangingPunct="1"/>
            <a:r>
              <a:rPr lang="en-US" altLang="zh-CN" sz="2000" b="1" dirty="0" smtClean="0">
                <a:latin typeface="Calibri" panose="020F0502020204030204" pitchFamily="34" charset="0"/>
                <a:cs typeface="Calibri" panose="020F0502020204030204" pitchFamily="34" charset="0"/>
              </a:rPr>
              <a:t>Index</a:t>
            </a:r>
            <a:r>
              <a:rPr lang="en-US" altLang="zh-CN" dirty="0" smtClean="0">
                <a:latin typeface="Times New Roman" pitchFamily="18" charset="0"/>
                <a:ea typeface="黑体" pitchFamily="49" charset="-122"/>
                <a:cs typeface="Times New Roman" pitchFamily="18" charset="0"/>
              </a:rPr>
              <a:t> </a:t>
            </a:r>
            <a:endParaRPr lang="zh-CN" altLang="en-US" dirty="0">
              <a:ea typeface="黑体" pitchFamily="49" charset="-122"/>
              <a:cs typeface="Times New Roman" pitchFamily="18" charset="0"/>
            </a:endParaRPr>
          </a:p>
        </p:txBody>
      </p:sp>
      <p:sp>
        <p:nvSpPr>
          <p:cNvPr id="17"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107</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838200"/>
          </a:xfrm>
          <a:prstGeom prst="rect">
            <a:avLst/>
          </a:prstGeom>
        </p:spPr>
        <p:txBody>
          <a:bodyPr/>
          <a:lstStyle/>
          <a:p>
            <a:pPr marL="396875" lvl="1" indent="-396875" algn="just" defTabSz="914363">
              <a:lnSpc>
                <a:spcPct val="90000"/>
              </a:lnSpc>
              <a:spcBef>
                <a:spcPct val="20000"/>
              </a:spcBef>
              <a:buClr>
                <a:srgbClr val="0070C0"/>
              </a:buClr>
              <a:buBlip>
                <a:blip r:embed="rId3"/>
              </a:buBlip>
              <a:defRPr/>
            </a:pPr>
            <a:r>
              <a:rPr lang="en-US" altLang="zh-CN" sz="2000" b="1" dirty="0" smtClean="0">
                <a:latin typeface="Calibri" panose="020F0502020204030204" pitchFamily="34" charset="0"/>
                <a:cs typeface="Calibri" panose="020F0502020204030204" pitchFamily="34" charset="0"/>
              </a:rPr>
              <a:t>Lemma: Let Bc</a:t>
            </a:r>
            <a:r>
              <a:rPr lang="en-US" altLang="zh-CN" sz="2000" b="1" baseline="-25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a:t>
            </a:r>
            <a:r>
              <a:rPr lang="en-US" altLang="zh-CN" sz="2000" b="1" dirty="0" err="1" smtClean="0">
                <a:latin typeface="Calibri" panose="020F0502020204030204" pitchFamily="34" charset="0"/>
                <a:cs typeface="Calibri" panose="020F0502020204030204" pitchFamily="34" charset="0"/>
              </a:rPr>
              <a:t>Bc</a:t>
            </a:r>
            <a:r>
              <a:rPr lang="en-US" altLang="zh-CN" sz="2000" b="1" baseline="-25000" dirty="0" err="1" smtClean="0">
                <a:latin typeface="Calibri" panose="020F0502020204030204" pitchFamily="34" charset="0"/>
                <a:cs typeface="Calibri" panose="020F0502020204030204" pitchFamily="34" charset="0"/>
              </a:rPr>
              <a:t>|Mc</a:t>
            </a:r>
            <a:r>
              <a:rPr lang="en-US" altLang="zh-CN" sz="2000" b="1" baseline="-25000" dirty="0" smtClean="0">
                <a:latin typeface="Calibri" panose="020F0502020204030204" pitchFamily="34" charset="0"/>
                <a:cs typeface="Calibri" panose="020F0502020204030204" pitchFamily="34" charset="0"/>
              </a:rPr>
              <a:t>| </a:t>
            </a:r>
            <a:r>
              <a:rPr lang="en-US" altLang="zh-CN" sz="2000" b="1" dirty="0" smtClean="0">
                <a:latin typeface="Calibri" panose="020F0502020204030204" pitchFamily="34" charset="0"/>
                <a:cs typeface="Calibri" panose="020F0502020204030204" pitchFamily="34" charset="0"/>
              </a:rPr>
              <a:t>be</a:t>
            </a:r>
            <a:r>
              <a:rPr lang="zh-CN" altLang="en-US" sz="2000" b="1" dirty="0" smtClean="0">
                <a:latin typeface="Calibri" panose="020F0502020204030204" pitchFamily="34" charset="0"/>
                <a:cs typeface="Calibri" panose="020F0502020204030204" pitchFamily="34" charset="0"/>
              </a:rPr>
              <a:t> </a:t>
            </a:r>
            <a:r>
              <a:rPr lang="en-US" altLang="zh-CN" sz="2000" b="1" dirty="0" smtClean="0">
                <a:latin typeface="Calibri" panose="020F0502020204030204" pitchFamily="34" charset="0"/>
                <a:cs typeface="Calibri" panose="020F0502020204030204" pitchFamily="34" charset="0"/>
              </a:rPr>
              <a:t>the cuts of m in G</a:t>
            </a:r>
            <a:r>
              <a:rPr lang="en-US" altLang="zh-CN" sz="2000" b="1" baseline="30000" dirty="0" smtClean="0">
                <a:latin typeface="Calibri" panose="020F0502020204030204" pitchFamily="34" charset="0"/>
                <a:cs typeface="Calibri" panose="020F0502020204030204" pitchFamily="34" charset="0"/>
              </a:rPr>
              <a:t>c</a:t>
            </a:r>
            <a:r>
              <a:rPr lang="en-US" altLang="zh-CN" sz="2000" b="1" dirty="0" smtClean="0">
                <a:latin typeface="Calibri" panose="020F0502020204030204" pitchFamily="34" charset="0"/>
                <a:cs typeface="Calibri" panose="020F0502020204030204" pitchFamily="34" charset="0"/>
              </a:rPr>
              <a:t>, and Bc1,…,</a:t>
            </a:r>
            <a:r>
              <a:rPr lang="en-US" altLang="zh-CN" sz="2000" b="1" dirty="0" err="1" smtClean="0">
                <a:latin typeface="Calibri" panose="020F0502020204030204" pitchFamily="34" charset="0"/>
                <a:cs typeface="Calibri" panose="020F0502020204030204" pitchFamily="34" charset="0"/>
              </a:rPr>
              <a:t>Bc|IN</a:t>
            </a:r>
            <a:r>
              <a:rPr lang="en-US" altLang="zh-CN" sz="2000" b="1" dirty="0" smtClean="0">
                <a:latin typeface="Calibri" panose="020F0502020204030204" pitchFamily="34" charset="0"/>
                <a:cs typeface="Calibri" panose="020F0502020204030204" pitchFamily="34" charset="0"/>
              </a:rPr>
              <a:t>| be the disjoint cuts, then </a:t>
            </a: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r>
              <a:rPr lang="en-US" altLang="zh-CN" sz="2000" b="1" dirty="0" smtClean="0">
                <a:latin typeface="Calibri" panose="020F0502020204030204" pitchFamily="34" charset="0"/>
                <a:cs typeface="Calibri" panose="020F0502020204030204" pitchFamily="34" charset="0"/>
              </a:rPr>
              <a:t>Many groups of disjoint cuts</a:t>
            </a:r>
            <a:r>
              <a:rPr lang="en-US" altLang="zh-CN" sz="2000" b="1" dirty="0" smtClean="0">
                <a:latin typeface="Calibri" panose="020F0502020204030204" pitchFamily="34" charset="0"/>
                <a:cs typeface="Calibri" panose="020F0502020204030204" pitchFamily="34" charset="0"/>
                <a:sym typeface="Wingdings" pitchFamily="2" charset="2"/>
              </a:rPr>
              <a:t> Many upper bounds  Best upper bound  M</a:t>
            </a:r>
            <a:r>
              <a:rPr lang="en-US" altLang="zh-CN" sz="2000" b="1" dirty="0" smtClean="0">
                <a:latin typeface="Calibri" panose="020F0502020204030204" pitchFamily="34" charset="0"/>
                <a:cs typeface="Calibri" panose="020F0502020204030204" pitchFamily="34" charset="0"/>
              </a:rPr>
              <a:t>aximum packing set problem.</a:t>
            </a:r>
          </a:p>
          <a:p>
            <a:pPr marL="396875" lvl="1" indent="-396875" algn="just" defTabSz="914363">
              <a:lnSpc>
                <a:spcPct val="90000"/>
              </a:lnSpc>
              <a:spcBef>
                <a:spcPct val="20000"/>
              </a:spcBef>
              <a:buClr>
                <a:srgbClr val="0070C0"/>
              </a:buClr>
              <a:buBlip>
                <a:blip r:embed="rId3"/>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en-US" altLang="zh-CN" sz="2000" dirty="0" smtClean="0">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0"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17"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pic>
        <p:nvPicPr>
          <p:cNvPr id="21" name="Picture 12"/>
          <p:cNvPicPr>
            <a:picLocks noChangeAspect="1" noChangeArrowheads="1"/>
          </p:cNvPicPr>
          <p:nvPr/>
        </p:nvPicPr>
        <p:blipFill>
          <a:blip r:embed="rId4" cstate="print"/>
          <a:srcRect/>
          <a:stretch>
            <a:fillRect/>
          </a:stretch>
        </p:blipFill>
        <p:spPr bwMode="auto">
          <a:xfrm>
            <a:off x="2076450" y="2825750"/>
            <a:ext cx="4933950" cy="1898650"/>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108</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295400"/>
          </a:xfrm>
          <a:prstGeom prst="rect">
            <a:avLst/>
          </a:prstGeom>
        </p:spPr>
        <p:txBody>
          <a:bodyPr/>
          <a:lstStyle/>
          <a:p>
            <a:pPr marL="396875" lvl="1" indent="-396875" algn="just" defTabSz="914363">
              <a:lnSpc>
                <a:spcPct val="90000"/>
              </a:lnSpc>
              <a:spcBef>
                <a:spcPct val="20000"/>
              </a:spcBef>
              <a:buClr>
                <a:srgbClr val="0070C0"/>
              </a:buClr>
              <a:buBlip>
                <a:blip r:embed="rId3"/>
              </a:buBlip>
              <a:defRPr/>
            </a:pPr>
            <a:r>
              <a:rPr lang="en-US" altLang="zh-CN" sz="2000" b="1" dirty="0" smtClean="0">
                <a:latin typeface="Calibri" panose="020F0502020204030204" pitchFamily="34" charset="0"/>
                <a:cs typeface="Calibri" panose="020F0502020204030204" pitchFamily="34" charset="0"/>
              </a:rPr>
              <a:t>One-by-one algorithm: scan the candidate match set {m</a:t>
            </a:r>
            <a:r>
              <a:rPr lang="en-US" altLang="zh-CN" sz="2000" b="1" baseline="-25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 m</a:t>
            </a:r>
            <a:r>
              <a:rPr lang="en-US" altLang="zh-CN" sz="2000" b="1" baseline="-25000" dirty="0" smtClean="0">
                <a:latin typeface="Calibri" panose="020F0502020204030204" pitchFamily="34" charset="0"/>
                <a:cs typeface="Calibri" panose="020F0502020204030204" pitchFamily="34" charset="0"/>
              </a:rPr>
              <a:t>2</a:t>
            </a:r>
            <a:r>
              <a:rPr lang="en-US" altLang="zh-CN" sz="2000" b="1" dirty="0" smtClean="0">
                <a:latin typeface="Calibri" panose="020F0502020204030204" pitchFamily="34" charset="0"/>
                <a:cs typeface="Calibri" panose="020F0502020204030204" pitchFamily="34" charset="0"/>
              </a:rPr>
              <a:t>,…,</a:t>
            </a:r>
            <a:r>
              <a:rPr lang="en-US" altLang="zh-CN" sz="2000" b="1" dirty="0" err="1" smtClean="0">
                <a:latin typeface="Calibri" panose="020F0502020204030204" pitchFamily="34" charset="0"/>
                <a:cs typeface="Calibri" panose="020F0502020204030204" pitchFamily="34" charset="0"/>
              </a:rPr>
              <a:t>m</a:t>
            </a:r>
            <a:r>
              <a:rPr lang="en-US" altLang="zh-CN" sz="2000" b="1" baseline="-25000" dirty="0" err="1" smtClean="0">
                <a:latin typeface="Calibri" panose="020F0502020204030204" pitchFamily="34" charset="0"/>
                <a:cs typeface="Calibri" panose="020F0502020204030204" pitchFamily="34" charset="0"/>
              </a:rPr>
              <a:t>k</a:t>
            </a:r>
            <a:r>
              <a:rPr lang="en-US" altLang="zh-CN" sz="2000" b="1" dirty="0" smtClean="0">
                <a:latin typeface="Calibri" panose="020F0502020204030204" pitchFamily="34" charset="0"/>
                <a:cs typeface="Calibri" panose="020F0502020204030204" pitchFamily="34" charset="0"/>
              </a:rPr>
              <a:t>}, and for m</a:t>
            </a:r>
            <a:r>
              <a:rPr lang="en-US" altLang="zh-CN" sz="2000" b="1" baseline="-25000" dirty="0" smtClean="0">
                <a:latin typeface="Calibri" panose="020F0502020204030204" pitchFamily="34" charset="0"/>
                <a:cs typeface="Calibri" panose="020F0502020204030204" pitchFamily="34" charset="0"/>
              </a:rPr>
              <a:t>i</a:t>
            </a:r>
            <a:r>
              <a:rPr lang="en-US" altLang="zh-CN" sz="2000" b="1" dirty="0" smtClean="0">
                <a:latin typeface="Calibri" panose="020F0502020204030204" pitchFamily="34" charset="0"/>
                <a:cs typeface="Calibri" panose="020F0502020204030204" pitchFamily="34" charset="0"/>
              </a:rPr>
              <a:t>, if </a:t>
            </a:r>
            <a:r>
              <a:rPr lang="en-US" altLang="zh-CN" sz="2000" b="1" dirty="0" err="1" smtClean="0">
                <a:latin typeface="Calibri" panose="020F0502020204030204" pitchFamily="34" charset="0"/>
                <a:cs typeface="Calibri" panose="020F0502020204030204" pitchFamily="34" charset="0"/>
              </a:rPr>
              <a:t>UpperB</a:t>
            </a:r>
            <a:r>
              <a:rPr lang="en-US" altLang="zh-CN" sz="2000" b="1" dirty="0" smtClean="0">
                <a:latin typeface="Calibri" panose="020F0502020204030204" pitchFamily="34" charset="0"/>
                <a:cs typeface="Calibri" panose="020F0502020204030204" pitchFamily="34" charset="0"/>
              </a:rPr>
              <a:t>(m</a:t>
            </a:r>
            <a:r>
              <a:rPr lang="en-US" altLang="zh-CN" sz="2000" b="1" baseline="-25000" dirty="0" smtClean="0">
                <a:latin typeface="Calibri" panose="020F0502020204030204" pitchFamily="34" charset="0"/>
                <a:cs typeface="Calibri" panose="020F0502020204030204" pitchFamily="34" charset="0"/>
              </a:rPr>
              <a:t>i</a:t>
            </a:r>
            <a:r>
              <a:rPr lang="en-US" altLang="zh-CN" sz="2000" b="1" dirty="0" smtClean="0">
                <a:latin typeface="Calibri" panose="020F0502020204030204" pitchFamily="34" charset="0"/>
                <a:cs typeface="Calibri" panose="020F0502020204030204" pitchFamily="34" charset="0"/>
              </a:rPr>
              <a:t>) ≤</a:t>
            </a:r>
            <a:r>
              <a:rPr lang="el-GR" altLang="zh-CN" sz="2000" b="1" dirty="0" smtClean="0">
                <a:latin typeface="Calibri" panose="020F0502020204030204" pitchFamily="34" charset="0"/>
                <a:cs typeface="Calibri" panose="020F0502020204030204" pitchFamily="34" charset="0"/>
              </a:rPr>
              <a:t> γ</a:t>
            </a:r>
            <a:r>
              <a:rPr lang="en-US" altLang="zh-CN" sz="2000" b="1" dirty="0" smtClean="0">
                <a:latin typeface="Calibri" panose="020F0502020204030204" pitchFamily="34" charset="0"/>
                <a:cs typeface="Calibri" panose="020F0502020204030204" pitchFamily="34" charset="0"/>
              </a:rPr>
              <a:t>, mi can be pruned.</a:t>
            </a:r>
          </a:p>
          <a:p>
            <a:pPr marL="396875" lvl="1" indent="-396875" algn="just" defTabSz="914363">
              <a:lnSpc>
                <a:spcPct val="90000"/>
              </a:lnSpc>
              <a:spcBef>
                <a:spcPct val="20000"/>
              </a:spcBef>
              <a:buClr>
                <a:srgbClr val="0070C0"/>
              </a:buClr>
              <a:buBlip>
                <a:blip r:embed="rId3"/>
              </a:buBlip>
              <a:defRPr/>
            </a:pPr>
            <a:r>
              <a:rPr lang="en-US" altLang="zh-CN" sz="2000" b="1" dirty="0" smtClean="0">
                <a:latin typeface="Calibri" panose="020F0502020204030204" pitchFamily="34" charset="0"/>
                <a:cs typeface="Calibri" panose="020F0502020204030204" pitchFamily="34" charset="0"/>
              </a:rPr>
              <a:t>Collective algorithm:</a:t>
            </a:r>
          </a:p>
          <a:p>
            <a:pPr marL="396875" lvl="1" indent="-396875" algn="just" defTabSz="914363">
              <a:lnSpc>
                <a:spcPct val="90000"/>
              </a:lnSpc>
              <a:spcBef>
                <a:spcPct val="20000"/>
              </a:spcBef>
              <a:buBlip>
                <a:blip r:embed="rId3"/>
              </a:buBlip>
              <a:defRPr/>
            </a:pP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endParaRPr lang="en-US" altLang="zh-CN" sz="2000" dirty="0" smtClean="0">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0"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17"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1828800" y="3032199"/>
            <a:ext cx="5486400" cy="3368601"/>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3733800"/>
            <a:ext cx="541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Picture 2" descr="http://solidwize.com/wp-content/uploads/2012/04/Green-Check-Mark.jpg"/>
          <p:cNvPicPr>
            <a:picLocks noChangeAspect="1" noChangeArrowheads="1"/>
          </p:cNvPicPr>
          <p:nvPr/>
        </p:nvPicPr>
        <p:blipFill>
          <a:blip r:embed="rId3" cstate="print"/>
          <a:srcRect/>
          <a:stretch>
            <a:fillRect/>
          </a:stretch>
        </p:blipFill>
        <p:spPr bwMode="auto">
          <a:xfrm>
            <a:off x="6496050" y="1905000"/>
            <a:ext cx="1123950" cy="533400"/>
          </a:xfrm>
          <a:prstGeom prst="rect">
            <a:avLst/>
          </a:prstGeom>
          <a:noFill/>
        </p:spPr>
      </p:pic>
      <p:sp>
        <p:nvSpPr>
          <p:cNvPr id="20" name="Rounded Rectangle 19"/>
          <p:cNvSpPr/>
          <p:nvPr/>
        </p:nvSpPr>
        <p:spPr>
          <a:xfrm>
            <a:off x="990600" y="1600200"/>
            <a:ext cx="5410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109</a:t>
            </a:fld>
            <a:endParaRPr lang="en-US" altLang="en-US" sz="1800" dirty="0"/>
          </a:p>
        </p:txBody>
      </p:sp>
      <p:sp>
        <p:nvSpPr>
          <p:cNvPr id="49" name="Title 1"/>
          <p:cNvSpPr>
            <a:spLocks noGrp="1"/>
          </p:cNvSpPr>
          <p:nvPr>
            <p:ph type="title"/>
          </p:nvPr>
        </p:nvSpPr>
        <p:spPr>
          <a:xfrm>
            <a:off x="304800" y="304800"/>
            <a:ext cx="6400800" cy="685800"/>
          </a:xfrm>
        </p:spPr>
        <p:txBody>
          <a:bodyPr>
            <a:noAutofit/>
          </a:bodyPr>
          <a:lstStyle/>
          <a:p>
            <a:pPr algn="l"/>
            <a:r>
              <a:rPr lang="en-US" sz="4800" b="1" dirty="0" smtClean="0"/>
              <a:t>Tutorial Outline</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44975" y="1219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Data as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Sources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Application and Challenges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What is Uncertain</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Modeling of Uncertain Graphs</a:t>
            </a:r>
            <a:endParaRPr lang="en-US" altLang="zh-CN" b="1" dirty="0" smtClean="0">
              <a:solidFill>
                <a:schemeClr val="bg1"/>
              </a:solidFill>
              <a:latin typeface="Calibri" pitchFamily="34" charset="0"/>
            </a:endParaRPr>
          </a:p>
        </p:txBody>
      </p:sp>
      <p:sp>
        <p:nvSpPr>
          <p:cNvPr id="13" name="Content Placeholder 2"/>
          <p:cNvSpPr txBox="1">
            <a:spLocks noChangeArrowheads="1"/>
          </p:cNvSpPr>
          <p:nvPr/>
        </p:nvSpPr>
        <p:spPr>
          <a:xfrm>
            <a:off x="457200" y="5791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Open Problems</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p:txBody>
      </p:sp>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Content Placeholder 2"/>
          <p:cNvSpPr txBox="1">
            <a:spLocks noChangeArrowheads="1"/>
          </p:cNvSpPr>
          <p:nvPr/>
        </p:nvSpPr>
        <p:spPr>
          <a:xfrm>
            <a:off x="457201" y="3352800"/>
            <a:ext cx="5562599"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Queries over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Reliability Queries: Reachability, Shortest Path, Nearest Neighbor</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Pattern Matching Queries</a:t>
            </a:r>
          </a:p>
          <a:p>
            <a:pPr marL="854075" lvl="1" indent="-396875" algn="just" defTabSz="914363">
              <a:lnSpc>
                <a:spcPct val="90000"/>
              </a:lnSpc>
              <a:spcBef>
                <a:spcPct val="20000"/>
              </a:spcBef>
              <a:buFont typeface="Wingdings" pitchFamily="2" charset="2"/>
              <a:buChar char="q"/>
              <a:defRPr/>
            </a:pPr>
            <a:r>
              <a:rPr lang="en-US" b="1" dirty="0" smtClean="0">
                <a:latin typeface="Calibri" panose="020F0502020204030204" pitchFamily="34" charset="0"/>
                <a:cs typeface="Calibri" panose="020F0502020204030204" pitchFamily="34" charset="0"/>
              </a:rPr>
              <a:t>Similarity-based Search</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Influence Maximization</a:t>
            </a:r>
            <a:endParaRPr lang="en-US" altLang="zh-CN" b="1" dirty="0" smtClean="0">
              <a:solidFill>
                <a:schemeClr val="tx1">
                  <a:lumMod val="95000"/>
                  <a:lumOff val="5000"/>
                </a:schemeClr>
              </a:solidFill>
              <a:latin typeface="Calibri" pitchFamily="34" charset="0"/>
            </a:endParaRPr>
          </a:p>
        </p:txBody>
      </p:sp>
      <p:pic>
        <p:nvPicPr>
          <p:cNvPr id="18" name="Picture 2" descr="http://solidwize.com/wp-content/uploads/2012/04/Green-Check-Mark.jpg"/>
          <p:cNvPicPr>
            <a:picLocks noChangeAspect="1" noChangeArrowheads="1"/>
          </p:cNvPicPr>
          <p:nvPr/>
        </p:nvPicPr>
        <p:blipFill>
          <a:blip r:embed="rId3" cstate="print"/>
          <a:srcRect/>
          <a:stretch>
            <a:fillRect/>
          </a:stretch>
        </p:blipFill>
        <p:spPr bwMode="auto">
          <a:xfrm>
            <a:off x="6477000" y="3810000"/>
            <a:ext cx="1123950" cy="533400"/>
          </a:xfrm>
          <a:prstGeom prst="rect">
            <a:avLst/>
          </a:prstGeom>
          <a:noFill/>
        </p:spPr>
      </p:pic>
      <p:sp>
        <p:nvSpPr>
          <p:cNvPr id="16"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225884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57200" y="1981200"/>
            <a:ext cx="3200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itle 1"/>
          <p:cNvSpPr>
            <a:spLocks noGrp="1"/>
          </p:cNvSpPr>
          <p:nvPr>
            <p:ph type="title"/>
          </p:nvPr>
        </p:nvSpPr>
        <p:spPr>
          <a:xfrm>
            <a:off x="304800" y="381000"/>
            <a:ext cx="7848600" cy="685800"/>
          </a:xfrm>
        </p:spPr>
        <p:txBody>
          <a:bodyPr>
            <a:noAutofit/>
          </a:bodyPr>
          <a:lstStyle/>
          <a:p>
            <a:pPr algn="l"/>
            <a:r>
              <a:rPr lang="en-US" sz="4800" b="1" dirty="0" smtClean="0"/>
              <a:t>Challenges with </a:t>
            </a:r>
            <a:br>
              <a:rPr lang="en-US" sz="4800" b="1" dirty="0" smtClean="0"/>
            </a:br>
            <a:r>
              <a:rPr lang="en-US" sz="4800" b="1" dirty="0" smtClean="0"/>
              <a:t>Uncertain Graphs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Content Placeholder 2"/>
          <p:cNvSpPr txBox="1">
            <a:spLocks noChangeArrowheads="1"/>
          </p:cNvSpPr>
          <p:nvPr/>
        </p:nvSpPr>
        <p:spPr>
          <a:xfrm>
            <a:off x="381000" y="2133600"/>
            <a:ext cx="55626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noProof="0" dirty="0" smtClean="0">
                <a:solidFill>
                  <a:schemeClr val="bg1"/>
                </a:solidFill>
              </a:rPr>
              <a:t>Uncertainty Semantics</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noProof="0" dirty="0" smtClean="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noProof="0" dirty="0" smtClean="0">
              <a:solidFill>
                <a:schemeClr val="tx1">
                  <a:lumMod val="95000"/>
                  <a:lumOff val="5000"/>
                </a:schemeClr>
              </a:solidFill>
            </a:endParaRPr>
          </a:p>
          <a:p>
            <a:pPr marL="396875" lvl="0" indent="-396875" defTabSz="914363">
              <a:lnSpc>
                <a:spcPct val="90000"/>
              </a:lnSpc>
              <a:spcBef>
                <a:spcPct val="20000"/>
              </a:spcBef>
              <a:buBlip>
                <a:blip r:embed="rId5"/>
              </a:buBlip>
              <a:defRPr/>
            </a:pPr>
            <a:r>
              <a:rPr lang="en-US" altLang="zh-CN" dirty="0" smtClean="0">
                <a:solidFill>
                  <a:schemeClr val="tx1">
                    <a:lumMod val="95000"/>
                    <a:lumOff val="5000"/>
                  </a:schemeClr>
                </a:solidFill>
              </a:rPr>
              <a:t>Computational Complexity</a:t>
            </a:r>
          </a:p>
        </p:txBody>
      </p:sp>
      <p:pic>
        <p:nvPicPr>
          <p:cNvPr id="21" name="Picture 2" descr="http://solidwize.com/wp-content/uploads/2012/04/Green-Check-Mark.jpg"/>
          <p:cNvPicPr>
            <a:picLocks noChangeAspect="1" noChangeArrowheads="1"/>
          </p:cNvPicPr>
          <p:nvPr/>
        </p:nvPicPr>
        <p:blipFill>
          <a:blip r:embed="rId6" cstate="print"/>
          <a:srcRect/>
          <a:stretch>
            <a:fillRect/>
          </a:stretch>
        </p:blipFill>
        <p:spPr bwMode="auto">
          <a:xfrm>
            <a:off x="3962400" y="2019300"/>
            <a:ext cx="1123950" cy="533400"/>
          </a:xfrm>
          <a:prstGeom prst="rect">
            <a:avLst/>
          </a:prstGeom>
          <a:noFill/>
        </p:spPr>
      </p:pic>
    </p:spTree>
    <p:extLst>
      <p:ext uri="{BB962C8B-B14F-4D97-AF65-F5344CB8AC3E}">
        <p14:creationId xmlns:p14="http://schemas.microsoft.com/office/powerpoint/2010/main" xmlns="" val="286207276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110</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05000"/>
            <a:ext cx="8077200" cy="990600"/>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altLang="zh-CN" sz="2000" b="1" dirty="0" smtClean="0">
                <a:latin typeface="Calibri" panose="020F0502020204030204" pitchFamily="34" charset="0"/>
                <a:cs typeface="Calibri" panose="020F0502020204030204" pitchFamily="34" charset="0"/>
              </a:rPr>
              <a:t>Uncertain graph</a:t>
            </a:r>
            <a:r>
              <a:rPr lang="zh-CN" altLang="en-US" sz="2000" b="1" dirty="0" smtClean="0">
                <a:latin typeface="Calibri" panose="020F0502020204030204" pitchFamily="34" charset="0"/>
                <a:cs typeface="Calibri" panose="020F0502020204030204" pitchFamily="34" charset="0"/>
              </a:rPr>
              <a:t>：</a:t>
            </a:r>
          </a:p>
          <a:p>
            <a:pPr marL="854075" lvl="1" indent="-396875" algn="just" defTabSz="914363" fontAlgn="auto">
              <a:lnSpc>
                <a:spcPct val="90000"/>
              </a:lnSpc>
              <a:spcBef>
                <a:spcPct val="20000"/>
              </a:spcBef>
              <a:spcAft>
                <a:spcPts val="0"/>
              </a:spcAft>
              <a:buFont typeface="Wingdings" pitchFamily="2" charset="2"/>
              <a:buChar char="q"/>
              <a:defRPr/>
            </a:pPr>
            <a:r>
              <a:rPr lang="en-US" altLang="zh-CN" sz="2000" dirty="0" smtClean="0">
                <a:latin typeface="Calibri" panose="020F0502020204030204" pitchFamily="34" charset="0"/>
                <a:cs typeface="Calibri" panose="020F0502020204030204" pitchFamily="34" charset="0"/>
              </a:rPr>
              <a:t>Vertices are deterministic</a:t>
            </a:r>
          </a:p>
          <a:p>
            <a:pPr marL="854075" lvl="1" indent="-396875" algn="just" defTabSz="914363" fontAlgn="auto">
              <a:lnSpc>
                <a:spcPct val="90000"/>
              </a:lnSpc>
              <a:spcBef>
                <a:spcPct val="20000"/>
              </a:spcBef>
              <a:spcAft>
                <a:spcPts val="0"/>
              </a:spcAft>
              <a:buFont typeface="Wingdings" pitchFamily="2" charset="2"/>
              <a:buChar char="q"/>
              <a:defRPr/>
            </a:pPr>
            <a:r>
              <a:rPr lang="en-US" altLang="zh-CN" sz="2000" dirty="0" smtClean="0">
                <a:latin typeface="Calibri" panose="020F0502020204030204" pitchFamily="34" charset="0"/>
                <a:cs typeface="Calibri" panose="020F0502020204030204" pitchFamily="34" charset="0"/>
              </a:rPr>
              <a:t>Edge uncertainty: neighbor edges are corrected</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4572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4495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a:t>
            </a:r>
            <a:r>
              <a:rPr lang="en-US" altLang="zh-CN" sz="2000" b="1" dirty="0" err="1" smtClean="0">
                <a:solidFill>
                  <a:schemeClr val="bg1"/>
                </a:solidFill>
                <a:latin typeface="Calibri" panose="020F0502020204030204" pitchFamily="34" charset="0"/>
                <a:cs typeface="Calibri" panose="020F0502020204030204" pitchFamily="34" charset="0"/>
              </a:rPr>
              <a:t>Subgraph</a:t>
            </a:r>
            <a:r>
              <a:rPr lang="en-US" altLang="zh-CN" sz="2000" b="1" dirty="0" smtClean="0">
                <a:solidFill>
                  <a:schemeClr val="bg1"/>
                </a:solidFill>
                <a:latin typeface="Calibri" panose="020F0502020204030204" pitchFamily="34" charset="0"/>
                <a:cs typeface="Calibri" panose="020F0502020204030204" pitchFamily="34" charset="0"/>
              </a:rPr>
              <a:t> Similarity Search</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6"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graphicFrame>
        <p:nvGraphicFramePr>
          <p:cNvPr id="17" name="Object 8"/>
          <p:cNvGraphicFramePr>
            <a:graphicFrameLocks noChangeAspect="1"/>
          </p:cNvGraphicFramePr>
          <p:nvPr/>
        </p:nvGraphicFramePr>
        <p:xfrm>
          <a:off x="1023577" y="2971800"/>
          <a:ext cx="3015023" cy="3259182"/>
        </p:xfrm>
        <a:graphic>
          <a:graphicData uri="http://schemas.openxmlformats.org/presentationml/2006/ole">
            <p:oleObj spid="_x0000_s497672" name="Visio" r:id="rId5" imgW="2193788" imgH="2407856" progId="Visio.Drawing.11">
              <p:embed/>
            </p:oleObj>
          </a:graphicData>
        </a:graphic>
      </p:graphicFrame>
      <p:pic>
        <p:nvPicPr>
          <p:cNvPr id="18" name="Picture 11" descr="8248689"/>
          <p:cNvPicPr>
            <a:picLocks noChangeAspect="1" noChangeArrowheads="1"/>
          </p:cNvPicPr>
          <p:nvPr/>
        </p:nvPicPr>
        <p:blipFill>
          <a:blip r:embed="rId6" cstate="print"/>
          <a:srcRect/>
          <a:stretch>
            <a:fillRect/>
          </a:stretch>
        </p:blipFill>
        <p:spPr bwMode="auto">
          <a:xfrm>
            <a:off x="4914847" y="3105150"/>
            <a:ext cx="3402066" cy="2265413"/>
          </a:xfrm>
          <a:prstGeom prst="rect">
            <a:avLst/>
          </a:prstGeom>
          <a:noFill/>
          <a:ln w="9525">
            <a:noFill/>
            <a:miter lim="800000"/>
            <a:headEnd/>
            <a:tailEnd/>
          </a:ln>
        </p:spPr>
      </p:pic>
      <p:sp>
        <p:nvSpPr>
          <p:cNvPr id="19" name="Rectangle 12"/>
          <p:cNvSpPr>
            <a:spLocks noChangeArrowheads="1"/>
          </p:cNvSpPr>
          <p:nvPr/>
        </p:nvSpPr>
        <p:spPr bwMode="auto">
          <a:xfrm>
            <a:off x="4876800" y="5553075"/>
            <a:ext cx="3428999"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eaLnBrk="1" hangingPunct="1">
              <a:defRPr/>
            </a:pPr>
            <a:r>
              <a:rPr lang="en-US" altLang="zh-CN" sz="2000" b="1" dirty="0">
                <a:solidFill>
                  <a:srgbClr val="000000"/>
                </a:solidFill>
              </a:rPr>
              <a:t>Road Network</a:t>
            </a:r>
          </a:p>
        </p:txBody>
      </p:sp>
      <p:sp>
        <p:nvSpPr>
          <p:cNvPr id="20"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111</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05000"/>
            <a:ext cx="8077200" cy="381000"/>
          </a:xfrm>
          <a:prstGeom prst="rect">
            <a:avLst/>
          </a:prstGeom>
        </p:spPr>
        <p:txBody>
          <a:bodyPr/>
          <a:lstStyle/>
          <a:p>
            <a:pPr marL="396875" lvl="1" indent="-396875" algn="just" defTabSz="914363">
              <a:lnSpc>
                <a:spcPct val="90000"/>
              </a:lnSpc>
              <a:spcBef>
                <a:spcPct val="20000"/>
              </a:spcBef>
              <a:buBlip>
                <a:blip r:embed="rId4"/>
              </a:buBlip>
              <a:defRPr/>
            </a:pPr>
            <a:r>
              <a:rPr lang="en-US" altLang="zh-CN" sz="2000" b="1" dirty="0" smtClean="0">
                <a:latin typeface="Calibri" panose="020F0502020204030204" pitchFamily="34" charset="0"/>
                <a:cs typeface="Calibri" panose="020F0502020204030204" pitchFamily="34" charset="0"/>
              </a:rPr>
              <a:t>Possible worlds: combination of all uncertain edges</a:t>
            </a:r>
            <a:endParaRPr lang="zh-CN" altLang="en-US" sz="2000" b="1" dirty="0" smtClean="0">
              <a:latin typeface="Calibri" panose="020F0502020204030204" pitchFamily="34" charset="0"/>
              <a:cs typeface="Calibri" panose="020F0502020204030204" pitchFamily="34" charset="0"/>
            </a:endParaRP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4572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4495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a:t>
            </a:r>
            <a:r>
              <a:rPr lang="en-US" altLang="zh-CN" sz="2000" b="1" dirty="0" err="1" smtClean="0">
                <a:solidFill>
                  <a:schemeClr val="bg1"/>
                </a:solidFill>
                <a:latin typeface="Calibri" panose="020F0502020204030204" pitchFamily="34" charset="0"/>
                <a:cs typeface="Calibri" panose="020F0502020204030204" pitchFamily="34" charset="0"/>
              </a:rPr>
              <a:t>Subgraph</a:t>
            </a:r>
            <a:r>
              <a:rPr lang="en-US" altLang="zh-CN" sz="2000" b="1" dirty="0" smtClean="0">
                <a:solidFill>
                  <a:schemeClr val="bg1"/>
                </a:solidFill>
                <a:latin typeface="Calibri" panose="020F0502020204030204" pitchFamily="34" charset="0"/>
                <a:cs typeface="Calibri" panose="020F0502020204030204" pitchFamily="34" charset="0"/>
              </a:rPr>
              <a:t> Similarity Search</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6"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graphicFrame>
        <p:nvGraphicFramePr>
          <p:cNvPr id="541699" name="Object 8"/>
          <p:cNvGraphicFramePr>
            <a:graphicFrameLocks noChangeAspect="1"/>
          </p:cNvGraphicFramePr>
          <p:nvPr/>
        </p:nvGraphicFramePr>
        <p:xfrm>
          <a:off x="3994150" y="2514600"/>
          <a:ext cx="4464050" cy="3203575"/>
        </p:xfrm>
        <a:graphic>
          <a:graphicData uri="http://schemas.openxmlformats.org/presentationml/2006/ole">
            <p:oleObj spid="_x0000_s498701" name="Visio" r:id="rId5" imgW="3323863" imgH="2351644" progId="Visio.Drawing.11">
              <p:embed/>
            </p:oleObj>
          </a:graphicData>
        </a:graphic>
      </p:graphicFrame>
      <p:graphicFrame>
        <p:nvGraphicFramePr>
          <p:cNvPr id="541700" name="Object 9"/>
          <p:cNvGraphicFramePr>
            <a:graphicFrameLocks noChangeAspect="1"/>
          </p:cNvGraphicFramePr>
          <p:nvPr/>
        </p:nvGraphicFramePr>
        <p:xfrm>
          <a:off x="646113" y="2524125"/>
          <a:ext cx="2863850" cy="3095625"/>
        </p:xfrm>
        <a:graphic>
          <a:graphicData uri="http://schemas.openxmlformats.org/presentationml/2006/ole">
            <p:oleObj spid="_x0000_s498702" name="Visio" r:id="rId6" imgW="2052577" imgH="2385910" progId="Visio.Drawing.11">
              <p:embed/>
            </p:oleObj>
          </a:graphicData>
        </a:graphic>
      </p:graphicFrame>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112</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981200"/>
          </a:xfrm>
          <a:prstGeom prst="rect">
            <a:avLst/>
          </a:prstGeom>
        </p:spPr>
        <p:txBody>
          <a:bodyPr/>
          <a:lstStyle/>
          <a:p>
            <a:pPr marL="396875" lvl="1" indent="-396875" algn="just" defTabSz="914363">
              <a:lnSpc>
                <a:spcPct val="90000"/>
              </a:lnSpc>
              <a:spcBef>
                <a:spcPct val="20000"/>
              </a:spcBef>
              <a:buClr>
                <a:srgbClr val="0070C0"/>
              </a:buClr>
              <a:buBlip>
                <a:blip r:embed="rId3"/>
              </a:buBlip>
              <a:defRPr/>
            </a:pPr>
            <a:r>
              <a:rPr lang="en-US" altLang="zh-CN" sz="2000" b="1" dirty="0" smtClean="0">
                <a:latin typeface="Calibri" panose="020F0502020204030204" pitchFamily="34" charset="0"/>
                <a:cs typeface="Calibri" panose="020F0502020204030204" pitchFamily="34" charset="0"/>
              </a:rPr>
              <a:t>Given: an uncertain graph database G={g</a:t>
            </a:r>
            <a:r>
              <a:rPr lang="en-US" altLang="zh-CN" sz="2000" b="1" baseline="-25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,g</a:t>
            </a:r>
            <a:r>
              <a:rPr lang="en-US" altLang="zh-CN" sz="2000" b="1" baseline="-25000" dirty="0" smtClean="0">
                <a:latin typeface="Calibri" panose="020F0502020204030204" pitchFamily="34" charset="0"/>
                <a:cs typeface="Calibri" panose="020F0502020204030204" pitchFamily="34" charset="0"/>
              </a:rPr>
              <a:t>2</a:t>
            </a:r>
            <a:r>
              <a:rPr lang="en-US" altLang="zh-CN" sz="2000" b="1" dirty="0" smtClean="0">
                <a:latin typeface="Calibri" panose="020F0502020204030204" pitchFamily="34" charset="0"/>
                <a:cs typeface="Calibri" panose="020F0502020204030204" pitchFamily="34" charset="0"/>
              </a:rPr>
              <a:t>,…,g</a:t>
            </a:r>
            <a:r>
              <a:rPr lang="en-US" altLang="zh-CN" sz="2000" b="1" baseline="-25000" dirty="0" smtClean="0">
                <a:latin typeface="Calibri" panose="020F0502020204030204" pitchFamily="34" charset="0"/>
                <a:cs typeface="Calibri" panose="020F0502020204030204" pitchFamily="34" charset="0"/>
              </a:rPr>
              <a:t>n</a:t>
            </a:r>
            <a:r>
              <a:rPr lang="en-US" altLang="zh-CN" sz="2000" b="1" dirty="0" smtClean="0">
                <a:latin typeface="Calibri" panose="020F0502020204030204" pitchFamily="34" charset="0"/>
                <a:cs typeface="Calibri" panose="020F0502020204030204" pitchFamily="34" charset="0"/>
              </a:rPr>
              <a:t>}, a query graph q and  </a:t>
            </a:r>
          </a:p>
          <a:p>
            <a:pPr marL="396875" lvl="1" indent="-396875" algn="just" defTabSz="914363">
              <a:lnSpc>
                <a:spcPct val="90000"/>
              </a:lnSpc>
              <a:spcBef>
                <a:spcPct val="20000"/>
              </a:spcBef>
              <a:buClr>
                <a:srgbClr val="0070C0"/>
              </a:buClr>
              <a:defRPr/>
            </a:pPr>
            <a:r>
              <a:rPr lang="en-US" altLang="zh-CN" sz="2000" b="1" dirty="0" smtClean="0">
                <a:latin typeface="Calibri" panose="020F0502020204030204" pitchFamily="34" charset="0"/>
                <a:cs typeface="Calibri" panose="020F0502020204030204" pitchFamily="34" charset="0"/>
              </a:rPr>
              <a:t>                    probability threshold </a:t>
            </a:r>
            <a:r>
              <a:rPr lang="el-GR" altLang="zh-CN" sz="2000" b="1" dirty="0" smtClean="0">
                <a:latin typeface="Calibri" panose="020F0502020204030204" pitchFamily="34" charset="0"/>
                <a:cs typeface="Calibri" panose="020F0502020204030204" pitchFamily="34" charset="0"/>
              </a:rPr>
              <a:t>ε</a:t>
            </a: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defRPr/>
            </a:pPr>
            <a:endParaRPr lang="zh-CN" altLang="zh-CN" sz="2000" b="1" dirty="0" smtClean="0">
              <a:latin typeface="Calibri" panose="020F0502020204030204" pitchFamily="34" charset="0"/>
              <a:cs typeface="Calibri" panose="020F0502020204030204" pitchFamily="34" charset="0"/>
              <a:sym typeface="Symbol" pitchFamily="18" charset="2"/>
            </a:endParaRPr>
          </a:p>
          <a:p>
            <a:pPr marL="396875" lvl="1" indent="-396875" algn="just" defTabSz="914363">
              <a:lnSpc>
                <a:spcPct val="90000"/>
              </a:lnSpc>
              <a:spcBef>
                <a:spcPct val="20000"/>
              </a:spcBef>
              <a:buClr>
                <a:srgbClr val="0070C0"/>
              </a:buClr>
              <a:buBlip>
                <a:blip r:embed="rId3"/>
              </a:buBlip>
              <a:defRPr/>
            </a:pPr>
            <a:r>
              <a:rPr lang="en-US" altLang="zh-CN" sz="2000" b="1" dirty="0" smtClean="0">
                <a:latin typeface="Calibri" panose="020F0502020204030204" pitchFamily="34" charset="0"/>
                <a:cs typeface="Calibri" panose="020F0502020204030204" pitchFamily="34" charset="0"/>
              </a:rPr>
              <a:t>Query: find all g</a:t>
            </a:r>
            <a:r>
              <a:rPr lang="en-US" altLang="zh-CN" sz="2000" b="1" baseline="-25000" dirty="0" smtClean="0">
                <a:latin typeface="Calibri" panose="020F0502020204030204" pitchFamily="34" charset="0"/>
                <a:cs typeface="Calibri" panose="020F0502020204030204" pitchFamily="34" charset="0"/>
              </a:rPr>
              <a:t>i </a:t>
            </a:r>
            <a:r>
              <a:rPr lang="en-US" altLang="zh-CN" sz="2000" b="1" dirty="0" smtClean="0">
                <a:latin typeface="Calibri" panose="020F0502020204030204" pitchFamily="34" charset="0"/>
                <a:cs typeface="Calibri" panose="020F0502020204030204" pitchFamily="34" charset="0"/>
              </a:rPr>
              <a:t>∈G, such that the </a:t>
            </a:r>
            <a:r>
              <a:rPr lang="en-US" altLang="zh-CN" sz="2000" b="1" dirty="0" err="1" smtClean="0">
                <a:latin typeface="Calibri" panose="020F0502020204030204" pitchFamily="34" charset="0"/>
                <a:cs typeface="Calibri" panose="020F0502020204030204" pitchFamily="34" charset="0"/>
              </a:rPr>
              <a:t>subgraph</a:t>
            </a:r>
            <a:r>
              <a:rPr lang="en-US" altLang="zh-CN" sz="2000" b="1" dirty="0" smtClean="0">
                <a:latin typeface="Calibri" panose="020F0502020204030204" pitchFamily="34" charset="0"/>
                <a:cs typeface="Calibri" panose="020F0502020204030204" pitchFamily="34" charset="0"/>
              </a:rPr>
              <a:t> similarity probability is </a:t>
            </a:r>
          </a:p>
          <a:p>
            <a:pPr marL="396875" lvl="1" indent="-396875" algn="just" defTabSz="914363">
              <a:lnSpc>
                <a:spcPct val="90000"/>
              </a:lnSpc>
              <a:spcBef>
                <a:spcPct val="20000"/>
              </a:spcBef>
              <a:buClr>
                <a:srgbClr val="0070C0"/>
              </a:buClr>
              <a:defRPr/>
            </a:pPr>
            <a:r>
              <a:rPr lang="en-US" altLang="zh-CN" sz="2000" b="1" dirty="0" smtClean="0">
                <a:latin typeface="Calibri" panose="020F0502020204030204" pitchFamily="34" charset="0"/>
                <a:cs typeface="Calibri" panose="020F0502020204030204" pitchFamily="34" charset="0"/>
              </a:rPr>
              <a:t>                     not smaller than </a:t>
            </a:r>
            <a:r>
              <a:rPr lang="el-GR" altLang="zh-CN" sz="2000" b="1" dirty="0" smtClean="0">
                <a:latin typeface="Calibri" panose="020F0502020204030204" pitchFamily="34" charset="0"/>
                <a:cs typeface="Calibri" panose="020F0502020204030204" pitchFamily="34" charset="0"/>
              </a:rPr>
              <a:t>ε</a:t>
            </a:r>
            <a:r>
              <a:rPr lang="en-US" altLang="zh-CN" sz="2000" b="1" dirty="0" smtClean="0">
                <a:latin typeface="Calibri" panose="020F0502020204030204" pitchFamily="34" charset="0"/>
                <a:cs typeface="Calibri" panose="020F0502020204030204" pitchFamily="34" charset="0"/>
                <a:sym typeface="Symbol" pitchFamily="18" charset="2"/>
              </a:rPr>
              <a:t>.</a:t>
            </a:r>
          </a:p>
          <a:p>
            <a:pPr marL="396875" lvl="1" indent="-396875" algn="just" defTabSz="914363">
              <a:lnSpc>
                <a:spcPct val="90000"/>
              </a:lnSpc>
              <a:spcBef>
                <a:spcPct val="20000"/>
              </a:spcBef>
              <a:buClr>
                <a:srgbClr val="0070C0"/>
              </a:buClr>
              <a:defRPr/>
            </a:pPr>
            <a:endParaRPr lang="en-US" altLang="zh-CN" sz="2000" b="1" dirty="0" smtClean="0">
              <a:latin typeface="Calibri" panose="020F0502020204030204" pitchFamily="34" charset="0"/>
              <a:cs typeface="Calibri" panose="020F0502020204030204" pitchFamily="34" charset="0"/>
              <a:sym typeface="Symbol" pitchFamily="18" charset="2"/>
            </a:endParaRPr>
          </a:p>
          <a:p>
            <a:pPr marL="396875" lvl="1" indent="-396875" algn="just" defTabSz="914363">
              <a:lnSpc>
                <a:spcPct val="90000"/>
              </a:lnSpc>
              <a:spcBef>
                <a:spcPct val="20000"/>
              </a:spcBef>
              <a:buClr>
                <a:srgbClr val="0070C0"/>
              </a:buClr>
              <a:buBlip>
                <a:blip r:embed="rId3"/>
              </a:buBlip>
              <a:defRPr/>
            </a:pPr>
            <a:r>
              <a:rPr lang="en-US" altLang="zh-CN" sz="2000" b="1" dirty="0" err="1" smtClean="0">
                <a:latin typeface="Calibri" panose="020F0502020204030204" pitchFamily="34" charset="0"/>
                <a:cs typeface="Calibri" panose="020F0502020204030204" pitchFamily="34" charset="0"/>
              </a:rPr>
              <a:t>Subgraph</a:t>
            </a:r>
            <a:r>
              <a:rPr lang="en-US" altLang="zh-CN" sz="2000" b="1" dirty="0" smtClean="0">
                <a:latin typeface="Calibri" panose="020F0502020204030204" pitchFamily="34" charset="0"/>
                <a:cs typeface="Calibri" panose="020F0502020204030204" pitchFamily="34" charset="0"/>
              </a:rPr>
              <a:t> similarity probability (SSP):  </a:t>
            </a:r>
          </a:p>
          <a:p>
            <a:pPr marL="854075" lvl="1" indent="-396875" algn="just" defTabSz="914363">
              <a:lnSpc>
                <a:spcPct val="90000"/>
              </a:lnSpc>
              <a:spcBef>
                <a:spcPct val="20000"/>
              </a:spcBef>
              <a:buClr>
                <a:srgbClr val="0070C0"/>
              </a:buClr>
              <a:buFont typeface="Wingdings" pitchFamily="2" charset="2"/>
              <a:buChar char="q"/>
              <a:defRPr/>
            </a:pPr>
            <a:r>
              <a:rPr lang="en-US" altLang="zh-CN" sz="2000" dirty="0" smtClean="0">
                <a:latin typeface="Calibri" panose="020F0502020204030204" pitchFamily="34" charset="0"/>
                <a:cs typeface="Calibri" panose="020F0502020204030204" pitchFamily="34" charset="0"/>
              </a:rPr>
              <a:t>The SSP between q and gi = the sum of </a:t>
            </a:r>
            <a:r>
              <a:rPr lang="en-US" altLang="zh-CN" sz="2000" dirty="0" err="1" smtClean="0">
                <a:latin typeface="Calibri" panose="020F0502020204030204" pitchFamily="34" charset="0"/>
                <a:cs typeface="Calibri" panose="020F0502020204030204" pitchFamily="34" charset="0"/>
              </a:rPr>
              <a:t>gi’s</a:t>
            </a:r>
            <a:r>
              <a:rPr lang="en-US" altLang="zh-CN" sz="2000" dirty="0" smtClean="0">
                <a:latin typeface="Calibri" panose="020F0502020204030204" pitchFamily="34" charset="0"/>
                <a:cs typeface="Calibri" panose="020F0502020204030204" pitchFamily="34" charset="0"/>
              </a:rPr>
              <a:t> possible worlds g’ to which q is </a:t>
            </a: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similar </a:t>
            </a:r>
            <a:endParaRPr lang="en-US" altLang="zh-CN" sz="2000" b="1"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Clr>
                <a:srgbClr val="0070C0"/>
              </a:buClr>
              <a:buFont typeface="Wingdings" pitchFamily="2" charset="2"/>
              <a:buChar char="q"/>
              <a:defRPr/>
            </a:pPr>
            <a:r>
              <a:rPr lang="en-US" altLang="zh-CN" sz="2000" dirty="0" smtClean="0">
                <a:latin typeface="Calibri" panose="020F0502020204030204" pitchFamily="34" charset="0"/>
                <a:cs typeface="Calibri" panose="020F0502020204030204" pitchFamily="34" charset="0"/>
              </a:rPr>
              <a:t>q is </a:t>
            </a: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similar to g’: the distance between g’ and q is not larger than a distance threshold </a:t>
            </a:r>
            <a:r>
              <a:rPr lang="el-GR" altLang="zh-CN" sz="2000"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sym typeface="Symbol" pitchFamily="18" charset="2"/>
              </a:rPr>
              <a:t>         </a:t>
            </a:r>
          </a:p>
          <a:p>
            <a:pPr marL="854075" lvl="1" indent="-396875" algn="just" defTabSz="914363">
              <a:lnSpc>
                <a:spcPct val="90000"/>
              </a:lnSpc>
              <a:spcBef>
                <a:spcPct val="20000"/>
              </a:spcBef>
              <a:buClr>
                <a:srgbClr val="0070C0"/>
              </a:buClr>
              <a:buFont typeface="Wingdings" pitchFamily="2" charset="2"/>
              <a:buChar char="q"/>
              <a:defRPr/>
            </a:pPr>
            <a:r>
              <a:rPr lang="en-US" altLang="zh-CN" sz="2000" dirty="0" err="1" smtClean="0">
                <a:latin typeface="Calibri" panose="020F0502020204030204" pitchFamily="34" charset="0"/>
                <a:cs typeface="Calibri" panose="020F0502020204030204" pitchFamily="34" charset="0"/>
                <a:sym typeface="Symbol" pitchFamily="18" charset="2"/>
              </a:rPr>
              <a:t>Subgraph</a:t>
            </a:r>
            <a:r>
              <a:rPr lang="en-US" altLang="zh-CN" sz="2000" dirty="0" smtClean="0">
                <a:latin typeface="Calibri" panose="020F0502020204030204" pitchFamily="34" charset="0"/>
                <a:cs typeface="Calibri" panose="020F0502020204030204" pitchFamily="34" charset="0"/>
                <a:sym typeface="Symbol" pitchFamily="18" charset="2"/>
              </a:rPr>
              <a:t> distance between q and g’= |q|-|MCS(</a:t>
            </a:r>
            <a:r>
              <a:rPr lang="en-US" altLang="zh-CN" sz="2000" dirty="0" err="1" smtClean="0">
                <a:latin typeface="Calibri" panose="020F0502020204030204" pitchFamily="34" charset="0"/>
                <a:cs typeface="Calibri" panose="020F0502020204030204" pitchFamily="34" charset="0"/>
                <a:sym typeface="Symbol" pitchFamily="18" charset="2"/>
              </a:rPr>
              <a:t>q,g</a:t>
            </a:r>
            <a:r>
              <a:rPr lang="en-US" altLang="zh-CN" sz="2000" dirty="0" smtClean="0">
                <a:latin typeface="Calibri" panose="020F0502020204030204" pitchFamily="34" charset="0"/>
                <a:cs typeface="Calibri" panose="020F0502020204030204" pitchFamily="34" charset="0"/>
                <a:sym typeface="Symbol" pitchFamily="18" charset="2"/>
              </a:rPr>
              <a:t>)| where MCS(</a:t>
            </a:r>
            <a:r>
              <a:rPr lang="en-US" altLang="zh-CN" sz="2000" dirty="0" err="1" smtClean="0">
                <a:latin typeface="Calibri" panose="020F0502020204030204" pitchFamily="34" charset="0"/>
                <a:cs typeface="Calibri" panose="020F0502020204030204" pitchFamily="34" charset="0"/>
                <a:sym typeface="Symbol" pitchFamily="18" charset="2"/>
              </a:rPr>
              <a:t>q,g</a:t>
            </a:r>
            <a:r>
              <a:rPr lang="en-US" altLang="zh-CN" sz="2000" dirty="0" smtClean="0">
                <a:latin typeface="Calibri" panose="020F0502020204030204" pitchFamily="34" charset="0"/>
                <a:cs typeface="Calibri" panose="020F0502020204030204" pitchFamily="34" charset="0"/>
                <a:sym typeface="Symbol" pitchFamily="18" charset="2"/>
              </a:rPr>
              <a:t>) is the maximum common </a:t>
            </a:r>
            <a:r>
              <a:rPr lang="en-US" altLang="zh-CN" sz="2000" dirty="0" err="1" smtClean="0">
                <a:latin typeface="Calibri" panose="020F0502020204030204" pitchFamily="34" charset="0"/>
                <a:cs typeface="Calibri" panose="020F0502020204030204" pitchFamily="34" charset="0"/>
                <a:sym typeface="Symbol" pitchFamily="18" charset="2"/>
              </a:rPr>
              <a:t>subgraph</a:t>
            </a:r>
            <a:r>
              <a:rPr lang="en-US" altLang="zh-CN" sz="2000" dirty="0" smtClean="0">
                <a:latin typeface="Calibri" panose="020F0502020204030204" pitchFamily="34" charset="0"/>
                <a:cs typeface="Calibri" panose="020F0502020204030204" pitchFamily="34" charset="0"/>
                <a:sym typeface="Symbol" pitchFamily="18" charset="2"/>
              </a:rPr>
              <a:t> of q and g’.</a:t>
            </a:r>
            <a:endParaRPr lang="en-US" altLang="zh-CN" sz="2000" b="1" dirty="0" smtClean="0">
              <a:latin typeface="Calibri" panose="020F0502020204030204" pitchFamily="34" charset="0"/>
              <a:cs typeface="Calibri" panose="020F0502020204030204" pitchFamily="34" charset="0"/>
            </a:endParaRP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2590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2438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Problem Definitions</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9"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107</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113</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828800"/>
            <a:ext cx="8077200" cy="381000"/>
          </a:xfrm>
          <a:prstGeom prst="rect">
            <a:avLst/>
          </a:prstGeom>
        </p:spPr>
        <p:txBody>
          <a:bodyPr/>
          <a:lstStyle/>
          <a:p>
            <a:pPr marL="396875" lvl="1" indent="-396875" algn="just" defTabSz="914363">
              <a:lnSpc>
                <a:spcPct val="90000"/>
              </a:lnSpc>
              <a:spcBef>
                <a:spcPct val="20000"/>
              </a:spcBef>
              <a:buBlip>
                <a:blip r:embed="rId4"/>
              </a:buBlip>
              <a:defRPr/>
            </a:pPr>
            <a:r>
              <a:rPr lang="en-US" altLang="zh-CN" sz="2000" b="1" dirty="0" err="1" smtClean="0">
                <a:latin typeface="Calibri" panose="020F0502020204030204" pitchFamily="34" charset="0"/>
                <a:cs typeface="Calibri" panose="020F0502020204030204" pitchFamily="34" charset="0"/>
              </a:rPr>
              <a:t>Subgraph</a:t>
            </a:r>
            <a:r>
              <a:rPr lang="en-US" altLang="zh-CN" sz="2000" b="1" dirty="0" smtClean="0">
                <a:latin typeface="Calibri" panose="020F0502020204030204" pitchFamily="34" charset="0"/>
                <a:cs typeface="Calibri" panose="020F0502020204030204" pitchFamily="34" charset="0"/>
              </a:rPr>
              <a:t> similar probability (SSP) </a:t>
            </a:r>
            <a:endParaRPr lang="zh-CN" altLang="en-US" sz="2000" b="1" dirty="0" smtClean="0">
              <a:latin typeface="Calibri" panose="020F0502020204030204" pitchFamily="34" charset="0"/>
              <a:cs typeface="Calibri" panose="020F0502020204030204" pitchFamily="34" charset="0"/>
            </a:endParaRPr>
          </a:p>
        </p:txBody>
      </p:sp>
      <p:sp>
        <p:nvSpPr>
          <p:cNvPr id="12" name="TextBox 11"/>
          <p:cNvSpPr txBox="1"/>
          <p:nvPr/>
        </p:nvSpPr>
        <p:spPr>
          <a:xfrm>
            <a:off x="155575" y="6412469"/>
            <a:ext cx="2206625"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6"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sp>
        <p:nvSpPr>
          <p:cNvPr id="14" name="Rounded Rectangle 12"/>
          <p:cNvSpPr/>
          <p:nvPr/>
        </p:nvSpPr>
        <p:spPr>
          <a:xfrm>
            <a:off x="457199" y="1219200"/>
            <a:ext cx="2590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Content Placeholder 2"/>
          <p:cNvSpPr txBox="1">
            <a:spLocks noChangeArrowheads="1"/>
          </p:cNvSpPr>
          <p:nvPr/>
        </p:nvSpPr>
        <p:spPr>
          <a:xfrm>
            <a:off x="533400" y="1295400"/>
            <a:ext cx="2438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Problem Definitions</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8" name="Rectangle 8"/>
          <p:cNvSpPr>
            <a:spLocks noChangeArrowheads="1"/>
          </p:cNvSpPr>
          <p:nvPr/>
        </p:nvSpPr>
        <p:spPr bwMode="auto">
          <a:xfrm>
            <a:off x="3671888" y="4418013"/>
            <a:ext cx="306174" cy="400752"/>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sz="2000" dirty="0"/>
              <a:t>g</a:t>
            </a:r>
          </a:p>
        </p:txBody>
      </p:sp>
      <p:sp>
        <p:nvSpPr>
          <p:cNvPr id="19" name="Rectangle 9"/>
          <p:cNvSpPr>
            <a:spLocks noChangeArrowheads="1"/>
          </p:cNvSpPr>
          <p:nvPr/>
        </p:nvSpPr>
        <p:spPr bwMode="auto">
          <a:xfrm>
            <a:off x="5607050" y="4419600"/>
            <a:ext cx="336550" cy="400752"/>
          </a:xfrm>
          <a:prstGeom prst="rect">
            <a:avLst/>
          </a:prstGeom>
          <a:noFill/>
          <a:ln w="9525">
            <a:noFill/>
            <a:miter lim="800000"/>
            <a:headEnd/>
            <a:tailEnd/>
          </a:ln>
        </p:spPr>
        <p:txBody>
          <a:bodyPr lIns="92075" tIns="46038" rIns="92075" bIns="46038">
            <a:spAutoFit/>
          </a:bodyPr>
          <a:lstStyle/>
          <a:p>
            <a:pPr>
              <a:spcBef>
                <a:spcPct val="20000"/>
              </a:spcBef>
            </a:pPr>
            <a:r>
              <a:rPr lang="en-US" altLang="zh-CN" sz="2000" dirty="0"/>
              <a:t>q</a:t>
            </a:r>
          </a:p>
        </p:txBody>
      </p:sp>
      <p:sp>
        <p:nvSpPr>
          <p:cNvPr id="20" name="Rectangle 19"/>
          <p:cNvSpPr>
            <a:spLocks noChangeArrowheads="1"/>
          </p:cNvSpPr>
          <p:nvPr/>
        </p:nvSpPr>
        <p:spPr bwMode="auto">
          <a:xfrm>
            <a:off x="1728788" y="5334000"/>
            <a:ext cx="314189" cy="400752"/>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sz="2000" dirty="0"/>
              <a:t>+</a:t>
            </a:r>
          </a:p>
        </p:txBody>
      </p:sp>
      <p:sp>
        <p:nvSpPr>
          <p:cNvPr id="21" name="Rectangle 20"/>
          <p:cNvSpPr>
            <a:spLocks noChangeArrowheads="1"/>
          </p:cNvSpPr>
          <p:nvPr/>
        </p:nvSpPr>
        <p:spPr bwMode="auto">
          <a:xfrm>
            <a:off x="3886200" y="5314248"/>
            <a:ext cx="355600" cy="400752"/>
          </a:xfrm>
          <a:prstGeom prst="rect">
            <a:avLst/>
          </a:prstGeom>
          <a:noFill/>
          <a:ln w="9525">
            <a:noFill/>
            <a:miter lim="800000"/>
            <a:headEnd/>
            <a:tailEnd/>
          </a:ln>
        </p:spPr>
        <p:txBody>
          <a:bodyPr lIns="92075" tIns="46038" rIns="92075" bIns="46038">
            <a:spAutoFit/>
          </a:bodyPr>
          <a:lstStyle/>
          <a:p>
            <a:pPr>
              <a:spcBef>
                <a:spcPct val="20000"/>
              </a:spcBef>
            </a:pPr>
            <a:r>
              <a:rPr lang="en-US" altLang="zh-CN" sz="2000" dirty="0"/>
              <a:t>+</a:t>
            </a:r>
          </a:p>
        </p:txBody>
      </p:sp>
      <p:sp>
        <p:nvSpPr>
          <p:cNvPr id="22" name="Rectangle 21"/>
          <p:cNvSpPr>
            <a:spLocks noChangeArrowheads="1"/>
          </p:cNvSpPr>
          <p:nvPr/>
        </p:nvSpPr>
        <p:spPr bwMode="auto">
          <a:xfrm>
            <a:off x="6011863" y="5281613"/>
            <a:ext cx="314189" cy="400752"/>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sz="2000" dirty="0"/>
              <a:t>+</a:t>
            </a:r>
          </a:p>
        </p:txBody>
      </p:sp>
      <p:sp>
        <p:nvSpPr>
          <p:cNvPr id="23" name="Rectangle 23"/>
          <p:cNvSpPr>
            <a:spLocks noChangeArrowheads="1"/>
          </p:cNvSpPr>
          <p:nvPr/>
        </p:nvSpPr>
        <p:spPr bwMode="auto">
          <a:xfrm>
            <a:off x="7416800" y="5313363"/>
            <a:ext cx="1223963" cy="400752"/>
          </a:xfrm>
          <a:prstGeom prst="rect">
            <a:avLst/>
          </a:prstGeom>
          <a:noFill/>
          <a:ln w="9525">
            <a:noFill/>
            <a:miter lim="800000"/>
            <a:headEnd/>
            <a:tailEnd/>
          </a:ln>
        </p:spPr>
        <p:txBody>
          <a:bodyPr lIns="92075" tIns="46038" rIns="92075" bIns="46038">
            <a:spAutoFit/>
          </a:bodyPr>
          <a:lstStyle/>
          <a:p>
            <a:pPr>
              <a:spcBef>
                <a:spcPct val="20000"/>
              </a:spcBef>
            </a:pPr>
            <a:r>
              <a:rPr lang="en-US" altLang="zh-CN" sz="2000" b="0" dirty="0"/>
              <a:t>= 0.45</a:t>
            </a:r>
          </a:p>
        </p:txBody>
      </p:sp>
      <p:sp>
        <p:nvSpPr>
          <p:cNvPr id="24" name="Text Box 19"/>
          <p:cNvSpPr txBox="1">
            <a:spLocks noChangeArrowheads="1"/>
          </p:cNvSpPr>
          <p:nvPr/>
        </p:nvSpPr>
        <p:spPr bwMode="auto">
          <a:xfrm>
            <a:off x="2438400" y="6226175"/>
            <a:ext cx="5940425" cy="4001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000" b="1" dirty="0">
                <a:solidFill>
                  <a:schemeClr val="tx1"/>
                </a:solidFill>
                <a:latin typeface="Calibri" panose="020F0502020204030204" pitchFamily="34" charset="0"/>
                <a:cs typeface="Calibri" panose="020F0502020204030204" pitchFamily="34" charset="0"/>
                <a:sym typeface="Symbol" pitchFamily="18" charset="2"/>
              </a:rPr>
              <a:t>It is #P-complete to calculate SSP</a:t>
            </a:r>
            <a:endParaRPr lang="zh-CN" altLang="en-US" sz="2000" b="1" dirty="0">
              <a:solidFill>
                <a:schemeClr val="tx1"/>
              </a:solidFill>
              <a:latin typeface="Calibri" panose="020F0502020204030204" pitchFamily="34" charset="0"/>
              <a:cs typeface="Calibri" panose="020F0502020204030204" pitchFamily="34" charset="0"/>
              <a:sym typeface="Symbol" pitchFamily="18" charset="2"/>
            </a:endParaRPr>
          </a:p>
        </p:txBody>
      </p:sp>
      <p:graphicFrame>
        <p:nvGraphicFramePr>
          <p:cNvPr id="25" name="Object 22"/>
          <p:cNvGraphicFramePr>
            <a:graphicFrameLocks noChangeAspect="1"/>
          </p:cNvGraphicFramePr>
          <p:nvPr/>
        </p:nvGraphicFramePr>
        <p:xfrm>
          <a:off x="2771775" y="2257425"/>
          <a:ext cx="3375025" cy="2222500"/>
        </p:xfrm>
        <a:graphic>
          <a:graphicData uri="http://schemas.openxmlformats.org/presentationml/2006/ole">
            <p:oleObj spid="_x0000_s499735" name="Visio" r:id="rId5" imgW="3374406" imgH="2223051" progId="Visio.Drawing.11">
              <p:embed/>
            </p:oleObj>
          </a:graphicData>
        </a:graphic>
      </p:graphicFrame>
      <p:graphicFrame>
        <p:nvGraphicFramePr>
          <p:cNvPr id="26" name="Object 23"/>
          <p:cNvGraphicFramePr>
            <a:graphicFrameLocks noChangeAspect="1"/>
          </p:cNvGraphicFramePr>
          <p:nvPr/>
        </p:nvGraphicFramePr>
        <p:xfrm>
          <a:off x="360363" y="5102225"/>
          <a:ext cx="1543050" cy="968375"/>
        </p:xfrm>
        <a:graphic>
          <a:graphicData uri="http://schemas.openxmlformats.org/presentationml/2006/ole">
            <p:oleObj spid="_x0000_s499736" name="Visio" r:id="rId6" imgW="1543677" imgH="968301" progId="Visio.Drawing.11">
              <p:embed/>
            </p:oleObj>
          </a:graphicData>
        </a:graphic>
      </p:graphicFrame>
      <p:graphicFrame>
        <p:nvGraphicFramePr>
          <p:cNvPr id="27" name="Object 24"/>
          <p:cNvGraphicFramePr>
            <a:graphicFrameLocks noChangeAspect="1"/>
          </p:cNvGraphicFramePr>
          <p:nvPr/>
        </p:nvGraphicFramePr>
        <p:xfrm>
          <a:off x="2236788" y="5137150"/>
          <a:ext cx="1543050" cy="968375"/>
        </p:xfrm>
        <a:graphic>
          <a:graphicData uri="http://schemas.openxmlformats.org/presentationml/2006/ole">
            <p:oleObj spid="_x0000_s499737" name="Visio" r:id="rId7" imgW="1595763" imgH="971767" progId="Visio.Drawing.11">
              <p:embed/>
            </p:oleObj>
          </a:graphicData>
        </a:graphic>
      </p:graphicFrame>
      <p:graphicFrame>
        <p:nvGraphicFramePr>
          <p:cNvPr id="28" name="Object 25"/>
          <p:cNvGraphicFramePr>
            <a:graphicFrameLocks noChangeAspect="1"/>
          </p:cNvGraphicFramePr>
          <p:nvPr/>
        </p:nvGraphicFramePr>
        <p:xfrm>
          <a:off x="4324350" y="5148263"/>
          <a:ext cx="1543050" cy="962025"/>
        </p:xfrm>
        <a:graphic>
          <a:graphicData uri="http://schemas.openxmlformats.org/presentationml/2006/ole">
            <p:oleObj spid="_x0000_s499738" name="Visio" r:id="rId8" imgW="1543677" imgH="962526" progId="Visio.Drawing.11">
              <p:embed/>
            </p:oleObj>
          </a:graphicData>
        </a:graphic>
      </p:graphicFrame>
      <p:sp>
        <p:nvSpPr>
          <p:cNvPr id="29" name="Rectangle 21"/>
          <p:cNvSpPr>
            <a:spLocks noChangeArrowheads="1"/>
          </p:cNvSpPr>
          <p:nvPr/>
        </p:nvSpPr>
        <p:spPr bwMode="auto">
          <a:xfrm>
            <a:off x="6480175" y="5173663"/>
            <a:ext cx="1547813" cy="457200"/>
          </a:xfrm>
          <a:prstGeom prst="rect">
            <a:avLst/>
          </a:prstGeom>
          <a:noFill/>
          <a:ln w="9525">
            <a:noFill/>
            <a:miter lim="800000"/>
            <a:headEnd/>
            <a:tailEnd/>
          </a:ln>
        </p:spPr>
        <p:txBody>
          <a:bodyPr lIns="92075" tIns="46038" rIns="92075" bIns="46038">
            <a:spAutoFit/>
          </a:bodyPr>
          <a:lstStyle/>
          <a:p>
            <a:pPr>
              <a:spcBef>
                <a:spcPct val="20000"/>
              </a:spcBef>
            </a:pPr>
            <a:r>
              <a:rPr lang="en-US" altLang="zh-CN" b="0">
                <a:solidFill>
                  <a:srgbClr val="0000CC"/>
                </a:solidFill>
                <a:latin typeface="Times New Roman" pitchFamily="18" charset="0"/>
              </a:rPr>
              <a:t>……</a:t>
            </a: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114</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2012</a:t>
            </a:r>
            <a:r>
              <a:rPr lang="en-US" sz="1400" b="1" dirty="0" smtClean="0"/>
              <a:t>] </a:t>
            </a:r>
            <a:endParaRPr lang="en-US" sz="1400" b="1" dirty="0"/>
          </a:p>
        </p:txBody>
      </p:sp>
      <p:sp>
        <p:nvSpPr>
          <p:cNvPr id="13" name="Rounded Rectangle 12"/>
          <p:cNvSpPr/>
          <p:nvPr/>
        </p:nvSpPr>
        <p:spPr>
          <a:xfrm>
            <a:off x="457199" y="1219200"/>
            <a:ext cx="7010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69342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a:t>
            </a:r>
            <a:r>
              <a:rPr lang="en-US" altLang="zh-CN" sz="2000" b="1" dirty="0" err="1" smtClean="0">
                <a:solidFill>
                  <a:schemeClr val="bg1"/>
                </a:solidFill>
                <a:latin typeface="Calibri" panose="020F0502020204030204" pitchFamily="34" charset="0"/>
                <a:cs typeface="Calibri" panose="020F0502020204030204" pitchFamily="34" charset="0"/>
              </a:rPr>
              <a:t>Subgraph</a:t>
            </a:r>
            <a:r>
              <a:rPr lang="en-US" altLang="zh-CN" sz="2000" b="1" dirty="0" smtClean="0">
                <a:solidFill>
                  <a:schemeClr val="bg1"/>
                </a:solidFill>
                <a:latin typeface="Calibri" panose="020F0502020204030204" pitchFamily="34" charset="0"/>
                <a:cs typeface="Calibri" panose="020F0502020204030204" pitchFamily="34" charset="0"/>
              </a:rPr>
              <a:t> Similarity Query Processing Framework</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981200"/>
            <a:ext cx="8077200" cy="3810000"/>
          </a:xfrm>
          <a:prstGeom prst="rect">
            <a:avLst/>
          </a:prstGeom>
        </p:spPr>
        <p:txBody>
          <a:bodyPr/>
          <a:lstStyle/>
          <a:p>
            <a:pPr marL="396875" lvl="1" indent="-396875" algn="just" defTabSz="914363">
              <a:lnSpc>
                <a:spcPct val="90000"/>
              </a:lnSpc>
              <a:spcBef>
                <a:spcPct val="20000"/>
              </a:spcBef>
              <a:buClr>
                <a:srgbClr val="0070C0"/>
              </a:buClr>
              <a:buBlip>
                <a:blip r:embed="rId3"/>
              </a:buBlip>
              <a:defRPr/>
            </a:pPr>
            <a:r>
              <a:rPr lang="en-US" altLang="zh-CN" sz="2000" dirty="0" smtClean="0">
                <a:latin typeface="Calibri" panose="020F0502020204030204" pitchFamily="34" charset="0"/>
                <a:cs typeface="Calibri" panose="020F0502020204030204" pitchFamily="34" charset="0"/>
              </a:rPr>
              <a:t>Naïve method</a:t>
            </a:r>
            <a:r>
              <a:rPr lang="zh-CN" altLang="en-US" sz="2000" dirty="0" smtClean="0">
                <a:latin typeface="Calibri" panose="020F0502020204030204" pitchFamily="34" charset="0"/>
                <a:cs typeface="Calibri" panose="020F0502020204030204" pitchFamily="34" charset="0"/>
              </a:rPr>
              <a:t>：</a:t>
            </a:r>
            <a:r>
              <a:rPr lang="en-US" altLang="zh-CN" sz="2000" dirty="0" smtClean="0">
                <a:latin typeface="Calibri" panose="020F0502020204030204" pitchFamily="34" charset="0"/>
                <a:cs typeface="Calibri" panose="020F0502020204030204" pitchFamily="34" charset="0"/>
              </a:rPr>
              <a:t>sequence scan D, and decide if the SSP between q and gi is not smaller than threshold </a:t>
            </a:r>
            <a:r>
              <a:rPr lang="el-GR" altLang="zh-CN" sz="2000" dirty="0" smtClean="0">
                <a:latin typeface="Calibri" panose="020F0502020204030204" pitchFamily="34" charset="0"/>
                <a:cs typeface="Calibri" panose="020F0502020204030204" pitchFamily="34" charset="0"/>
              </a:rPr>
              <a:t>ε</a:t>
            </a:r>
            <a:r>
              <a:rPr lang="en-US" altLang="zh-CN" sz="2000" dirty="0" smtClean="0">
                <a:latin typeface="Calibri" panose="020F0502020204030204" pitchFamily="34" charset="0"/>
                <a:cs typeface="Calibri" panose="020F0502020204030204" pitchFamily="34" charset="0"/>
                <a:sym typeface="Symbol" pitchFamily="18" charset="2"/>
              </a:rPr>
              <a:t>.</a:t>
            </a:r>
            <a:endParaRPr lang="en-US" altLang="zh-CN" sz="2000" dirty="0" smtClean="0">
              <a:latin typeface="Calibri" panose="020F0502020204030204" pitchFamily="34" charset="0"/>
              <a:cs typeface="Calibri" panose="020F0502020204030204" pitchFamily="34" charset="0"/>
            </a:endParaRPr>
          </a:p>
          <a:p>
            <a:pPr marL="396875" lvl="2" indent="-396875" algn="just" defTabSz="914363">
              <a:lnSpc>
                <a:spcPct val="90000"/>
              </a:lnSpc>
              <a:spcBef>
                <a:spcPct val="20000"/>
              </a:spcBef>
              <a:buClr>
                <a:srgbClr val="0070C0"/>
              </a:buClr>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r>
              <a:rPr lang="en-US" altLang="zh-CN" sz="2000" dirty="0" smtClean="0">
                <a:latin typeface="Calibri" panose="020F0502020204030204" pitchFamily="34" charset="0"/>
                <a:cs typeface="Calibri" panose="020F0502020204030204" pitchFamily="34" charset="0"/>
              </a:rPr>
              <a:t>g1 </a:t>
            </a: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isomorphic to g2 : NP-Complete</a:t>
            </a:r>
          </a:p>
          <a:p>
            <a:pPr marL="396875" lvl="1" indent="-396875" algn="just" defTabSz="914363">
              <a:lnSpc>
                <a:spcPct val="90000"/>
              </a:lnSpc>
              <a:spcBef>
                <a:spcPct val="20000"/>
              </a:spcBef>
              <a:buClr>
                <a:srgbClr val="0070C0"/>
              </a:buClr>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r>
              <a:rPr lang="en-US" altLang="zh-CN" sz="2000" dirty="0" smtClean="0">
                <a:latin typeface="Calibri" panose="020F0502020204030204" pitchFamily="34" charset="0"/>
                <a:cs typeface="Calibri" panose="020F0502020204030204" pitchFamily="34" charset="0"/>
              </a:rPr>
              <a:t>the distance between g1 and g2 : NP-Complete</a:t>
            </a:r>
          </a:p>
          <a:p>
            <a:pPr marL="396875" lvl="1" indent="-396875" algn="just" defTabSz="914363">
              <a:lnSpc>
                <a:spcPct val="90000"/>
              </a:lnSpc>
              <a:spcBef>
                <a:spcPct val="20000"/>
              </a:spcBef>
              <a:buClr>
                <a:srgbClr val="0070C0"/>
              </a:buClr>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r>
              <a:rPr lang="en-US" altLang="zh-CN" sz="2000" dirty="0" smtClean="0">
                <a:latin typeface="Calibri" panose="020F0502020204030204" pitchFamily="34" charset="0"/>
                <a:cs typeface="Calibri" panose="020F0502020204030204" pitchFamily="34" charset="0"/>
              </a:rPr>
              <a:t>Calculating SSP: #P-Complete</a:t>
            </a:r>
            <a:endParaRPr lang="zh-CN" altLang="en-US"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3"/>
              </a:buBlip>
              <a:defRPr/>
            </a:pPr>
            <a:r>
              <a:rPr lang="en-US" altLang="zh-CN" sz="2000" dirty="0" smtClean="0">
                <a:latin typeface="Calibri" panose="020F0502020204030204" pitchFamily="34" charset="0"/>
                <a:cs typeface="Calibri" panose="020F0502020204030204" pitchFamily="34" charset="0"/>
              </a:rPr>
              <a:t>Naïve method: very costly, infeasible</a:t>
            </a:r>
            <a:r>
              <a:rPr lang="zh-CN" altLang="en-US" sz="2000" dirty="0" smtClean="0">
                <a:latin typeface="Calibri" panose="020F0502020204030204" pitchFamily="34" charset="0"/>
                <a:cs typeface="Calibri" panose="020F0502020204030204" pitchFamily="34" charset="0"/>
              </a:rPr>
              <a:t>！</a:t>
            </a:r>
            <a:endParaRPr lang="en-US" altLang="zh-CN" sz="2000" dirty="0" smtClean="0">
              <a:latin typeface="Calibri" panose="020F0502020204030204" pitchFamily="34" charset="0"/>
              <a:cs typeface="Calibri" panose="020F0502020204030204" pitchFamily="34" charset="0"/>
            </a:endParaRPr>
          </a:p>
        </p:txBody>
      </p:sp>
      <p:sp>
        <p:nvSpPr>
          <p:cNvPr id="17"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115</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2012</a:t>
            </a:r>
            <a:r>
              <a:rPr lang="en-US" sz="1400" b="1" dirty="0" smtClean="0"/>
              <a:t>] </a:t>
            </a:r>
            <a:endParaRPr lang="en-US" sz="1400" b="1" dirty="0"/>
          </a:p>
        </p:txBody>
      </p:sp>
      <p:sp>
        <p:nvSpPr>
          <p:cNvPr id="13" name="Rounded Rectangle 12"/>
          <p:cNvSpPr/>
          <p:nvPr/>
        </p:nvSpPr>
        <p:spPr>
          <a:xfrm>
            <a:off x="457199" y="1219200"/>
            <a:ext cx="61722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61722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A Filtering-and-Verification Query Processing Framework</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22" name="圆角矩形 11"/>
          <p:cNvSpPr>
            <a:spLocks noChangeArrowheads="1"/>
          </p:cNvSpPr>
          <p:nvPr/>
        </p:nvSpPr>
        <p:spPr bwMode="auto">
          <a:xfrm>
            <a:off x="431800" y="2854325"/>
            <a:ext cx="1944688" cy="863600"/>
          </a:xfrm>
          <a:prstGeom prst="roundRect">
            <a:avLst>
              <a:gd name="adj" fmla="val 16667"/>
            </a:avLst>
          </a:prstGeom>
          <a:noFill/>
          <a:ln w="25400">
            <a:solidFill>
              <a:srgbClr val="003366"/>
            </a:solidFill>
            <a:round/>
            <a:headEnd/>
            <a:tailEnd/>
          </a:ln>
        </p:spPr>
        <p:txBody>
          <a:bodyPr anchor="ctr"/>
          <a:lstStyle/>
          <a:p>
            <a:pPr algn="ctr" eaLnBrk="1" hangingPunct="1"/>
            <a:r>
              <a:rPr kumimoji="0" lang="en-US" altLang="zh-CN" sz="2000">
                <a:solidFill>
                  <a:srgbClr val="000000"/>
                </a:solidFill>
                <a:ea typeface="黑体" pitchFamily="49" charset="-122"/>
                <a:sym typeface="Arial" pitchFamily="34" charset="0"/>
              </a:rPr>
              <a:t>Structure pruning</a:t>
            </a:r>
          </a:p>
        </p:txBody>
      </p:sp>
      <p:sp>
        <p:nvSpPr>
          <p:cNvPr id="23" name="圆角矩形 11"/>
          <p:cNvSpPr>
            <a:spLocks noChangeArrowheads="1"/>
          </p:cNvSpPr>
          <p:nvPr/>
        </p:nvSpPr>
        <p:spPr bwMode="auto">
          <a:xfrm>
            <a:off x="6911975" y="4581525"/>
            <a:ext cx="2160588" cy="863600"/>
          </a:xfrm>
          <a:prstGeom prst="roundRect">
            <a:avLst>
              <a:gd name="adj" fmla="val 16667"/>
            </a:avLst>
          </a:prstGeom>
          <a:noFill/>
          <a:ln w="25400">
            <a:solidFill>
              <a:srgbClr val="003366"/>
            </a:solidFill>
            <a:round/>
            <a:headEnd/>
            <a:tailEnd/>
          </a:ln>
        </p:spPr>
        <p:txBody>
          <a:bodyPr anchor="ctr"/>
          <a:lstStyle/>
          <a:p>
            <a:pPr algn="ctr" eaLnBrk="1" hangingPunct="1"/>
            <a:r>
              <a:rPr kumimoji="0" lang="zh-CN" altLang="en-US" sz="2000">
                <a:solidFill>
                  <a:srgbClr val="000000"/>
                </a:solidFill>
                <a:ea typeface="黑体" pitchFamily="49" charset="-122"/>
                <a:sym typeface="Arial" pitchFamily="34" charset="0"/>
              </a:rPr>
              <a:t>V</a:t>
            </a:r>
            <a:r>
              <a:rPr kumimoji="0" lang="en-US" altLang="zh-CN" sz="2000">
                <a:solidFill>
                  <a:srgbClr val="000000"/>
                </a:solidFill>
                <a:ea typeface="黑体" pitchFamily="49" charset="-122"/>
                <a:sym typeface="Arial" pitchFamily="34" charset="0"/>
              </a:rPr>
              <a:t>erification</a:t>
            </a:r>
          </a:p>
        </p:txBody>
      </p:sp>
      <p:sp>
        <p:nvSpPr>
          <p:cNvPr id="24" name="右箭头 15"/>
          <p:cNvSpPr>
            <a:spLocks noChangeArrowheads="1"/>
          </p:cNvSpPr>
          <p:nvPr/>
        </p:nvSpPr>
        <p:spPr bwMode="auto">
          <a:xfrm>
            <a:off x="2447925" y="3141663"/>
            <a:ext cx="901700" cy="288925"/>
          </a:xfrm>
          <a:prstGeom prst="rightArrow">
            <a:avLst>
              <a:gd name="adj1" fmla="val 50000"/>
              <a:gd name="adj2" fmla="val 69353"/>
            </a:avLst>
          </a:prstGeom>
          <a:noFill/>
          <a:ln w="25400">
            <a:solidFill>
              <a:srgbClr val="003366"/>
            </a:solidFill>
            <a:miter lim="800000"/>
            <a:headEnd/>
            <a:tailEnd/>
          </a:ln>
        </p:spPr>
        <p:txBody>
          <a:bodyPr anchor="ctr"/>
          <a:lstStyle/>
          <a:p>
            <a:pPr algn="ctr" eaLnBrk="1" hangingPunct="1"/>
            <a:endParaRPr kumimoji="0" lang="en-US" altLang="zh-CN" sz="2000">
              <a:solidFill>
                <a:srgbClr val="FFFFFF"/>
              </a:solidFill>
              <a:ea typeface="黑体" pitchFamily="49" charset="-122"/>
            </a:endParaRPr>
          </a:p>
        </p:txBody>
      </p:sp>
      <p:sp>
        <p:nvSpPr>
          <p:cNvPr id="25" name="AutoShape 5"/>
          <p:cNvSpPr>
            <a:spLocks noChangeArrowheads="1"/>
          </p:cNvSpPr>
          <p:nvPr/>
        </p:nvSpPr>
        <p:spPr bwMode="auto">
          <a:xfrm>
            <a:off x="6551613" y="2781300"/>
            <a:ext cx="1655762" cy="1008063"/>
          </a:xfrm>
          <a:prstGeom prst="horizontalScroll">
            <a:avLst>
              <a:gd name="adj" fmla="val 12500"/>
            </a:avLst>
          </a:prstGeom>
          <a:noFill/>
          <a:ln w="38100">
            <a:solidFill>
              <a:srgbClr val="969696"/>
            </a:solidFill>
            <a:round/>
            <a:headEnd/>
            <a:tailEnd/>
          </a:ln>
        </p:spPr>
        <p:txBody>
          <a:bodyPr wrap="none" anchor="ctr"/>
          <a:lstStyle/>
          <a:p>
            <a:pPr algn="ctr" eaLnBrk="1" hangingPunct="1"/>
            <a:r>
              <a:rPr kumimoji="0" lang="zh-CN" altLang="en-US" sz="2000">
                <a:solidFill>
                  <a:srgbClr val="000000"/>
                </a:solidFill>
                <a:ea typeface="华文新魏" pitchFamily="2" charset="-122"/>
              </a:rPr>
              <a:t>C</a:t>
            </a:r>
            <a:r>
              <a:rPr kumimoji="0" lang="en-US" altLang="zh-CN" sz="2000">
                <a:solidFill>
                  <a:srgbClr val="000000"/>
                </a:solidFill>
                <a:ea typeface="华文新魏" pitchFamily="2" charset="-122"/>
              </a:rPr>
              <a:t>andidates</a:t>
            </a:r>
            <a:endParaRPr kumimoji="0" lang="zh-CN" altLang="zh-CN" sz="2000">
              <a:solidFill>
                <a:srgbClr val="000000"/>
              </a:solidFill>
              <a:ea typeface="华文新魏" pitchFamily="2" charset="-122"/>
            </a:endParaRPr>
          </a:p>
        </p:txBody>
      </p:sp>
      <p:sp>
        <p:nvSpPr>
          <p:cNvPr id="26" name="AutoShape 56"/>
          <p:cNvSpPr>
            <a:spLocks noChangeArrowheads="1"/>
          </p:cNvSpPr>
          <p:nvPr/>
        </p:nvSpPr>
        <p:spPr bwMode="auto">
          <a:xfrm>
            <a:off x="8280400" y="3105150"/>
            <a:ext cx="539750" cy="1296988"/>
          </a:xfrm>
          <a:prstGeom prst="curvedLeftArrow">
            <a:avLst>
              <a:gd name="adj1" fmla="val 48059"/>
              <a:gd name="adj2" fmla="val 96118"/>
              <a:gd name="adj3" fmla="val 33333"/>
            </a:avLst>
          </a:prstGeom>
          <a:noFill/>
          <a:ln w="25400">
            <a:solidFill>
              <a:srgbClr val="003366"/>
            </a:solidFill>
            <a:miter lim="800000"/>
            <a:headEnd/>
            <a:tailEnd/>
          </a:ln>
        </p:spPr>
        <p:txBody>
          <a:bodyPr anchor="ctr"/>
          <a:lstStyle/>
          <a:p>
            <a:pPr algn="ctr" eaLnBrk="1" hangingPunct="1"/>
            <a:endParaRPr kumimoji="0" lang="zh-CN" altLang="zh-CN" sz="2000">
              <a:solidFill>
                <a:srgbClr val="FFFFFF"/>
              </a:solidFill>
              <a:ea typeface="黑体" pitchFamily="49" charset="-122"/>
              <a:sym typeface="Arial" pitchFamily="34" charset="0"/>
            </a:endParaRPr>
          </a:p>
        </p:txBody>
      </p:sp>
      <p:sp>
        <p:nvSpPr>
          <p:cNvPr id="39" name="右箭头 15"/>
          <p:cNvSpPr>
            <a:spLocks noChangeArrowheads="1"/>
          </p:cNvSpPr>
          <p:nvPr/>
        </p:nvSpPr>
        <p:spPr bwMode="auto">
          <a:xfrm rot="10800000">
            <a:off x="5902325" y="4903788"/>
            <a:ext cx="901700" cy="288925"/>
          </a:xfrm>
          <a:prstGeom prst="rightArrow">
            <a:avLst>
              <a:gd name="adj1" fmla="val 50000"/>
              <a:gd name="adj2" fmla="val 69353"/>
            </a:avLst>
          </a:prstGeom>
          <a:noFill/>
          <a:ln w="25400">
            <a:solidFill>
              <a:srgbClr val="003366"/>
            </a:solidFill>
            <a:miter lim="800000"/>
            <a:headEnd/>
            <a:tailEnd/>
          </a:ln>
        </p:spPr>
        <p:txBody>
          <a:bodyPr rot="10800000" anchor="ctr"/>
          <a:lstStyle/>
          <a:p>
            <a:pPr algn="ctr" eaLnBrk="1" hangingPunct="1"/>
            <a:endParaRPr kumimoji="0" lang="en-US" altLang="zh-CN" sz="2000">
              <a:solidFill>
                <a:srgbClr val="FFFFFF"/>
              </a:solidFill>
              <a:ea typeface="黑体" pitchFamily="49" charset="-122"/>
            </a:endParaRPr>
          </a:p>
        </p:txBody>
      </p:sp>
      <p:sp>
        <p:nvSpPr>
          <p:cNvPr id="40" name="AutoShape 5"/>
          <p:cNvSpPr>
            <a:spLocks noChangeArrowheads="1"/>
          </p:cNvSpPr>
          <p:nvPr/>
        </p:nvSpPr>
        <p:spPr bwMode="auto">
          <a:xfrm>
            <a:off x="4356100" y="4581525"/>
            <a:ext cx="1403350" cy="936625"/>
          </a:xfrm>
          <a:prstGeom prst="horizontalScroll">
            <a:avLst>
              <a:gd name="adj" fmla="val 12500"/>
            </a:avLst>
          </a:prstGeom>
          <a:noFill/>
          <a:ln w="38100">
            <a:solidFill>
              <a:srgbClr val="969696"/>
            </a:solidFill>
            <a:round/>
            <a:headEnd/>
            <a:tailEnd/>
          </a:ln>
        </p:spPr>
        <p:txBody>
          <a:bodyPr wrap="none" anchor="ctr"/>
          <a:lstStyle/>
          <a:p>
            <a:pPr algn="ctr" eaLnBrk="1" hangingPunct="1"/>
            <a:r>
              <a:rPr kumimoji="0" lang="zh-CN" altLang="en-US" sz="2000">
                <a:solidFill>
                  <a:srgbClr val="000000"/>
                </a:solidFill>
                <a:ea typeface="华文新魏" pitchFamily="2" charset="-122"/>
              </a:rPr>
              <a:t>A</a:t>
            </a:r>
            <a:r>
              <a:rPr kumimoji="0" lang="en-US" altLang="zh-CN" sz="2000">
                <a:solidFill>
                  <a:srgbClr val="000000"/>
                </a:solidFill>
                <a:ea typeface="华文新魏" pitchFamily="2" charset="-122"/>
              </a:rPr>
              <a:t>nswers</a:t>
            </a:r>
            <a:endParaRPr kumimoji="0" lang="zh-CN" altLang="zh-CN" sz="2000">
              <a:solidFill>
                <a:srgbClr val="000000"/>
              </a:solidFill>
              <a:ea typeface="华文新魏" pitchFamily="2" charset="-122"/>
            </a:endParaRPr>
          </a:p>
        </p:txBody>
      </p:sp>
      <p:sp>
        <p:nvSpPr>
          <p:cNvPr id="41" name="Text Box 13"/>
          <p:cNvSpPr txBox="1">
            <a:spLocks noChangeArrowheads="1"/>
          </p:cNvSpPr>
          <p:nvPr/>
        </p:nvSpPr>
        <p:spPr bwMode="auto">
          <a:xfrm>
            <a:off x="612775" y="2444750"/>
            <a:ext cx="165576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2000">
                <a:solidFill>
                  <a:srgbClr val="000000"/>
                </a:solidFill>
                <a:ea typeface="黑体" pitchFamily="2" charset="-122"/>
              </a:rPr>
              <a:t>{g</a:t>
            </a:r>
            <a:r>
              <a:rPr lang="en-US" altLang="zh-CN" sz="2000" baseline="-25000">
                <a:solidFill>
                  <a:srgbClr val="000000"/>
                </a:solidFill>
                <a:ea typeface="黑体" pitchFamily="2" charset="-122"/>
              </a:rPr>
              <a:t>1</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2</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n</a:t>
            </a:r>
            <a:r>
              <a:rPr lang="en-US" altLang="zh-CN" sz="2000">
                <a:solidFill>
                  <a:srgbClr val="000000"/>
                </a:solidFill>
                <a:ea typeface="黑体" pitchFamily="2" charset="-122"/>
              </a:rPr>
              <a:t>}</a:t>
            </a:r>
          </a:p>
        </p:txBody>
      </p:sp>
      <p:sp>
        <p:nvSpPr>
          <p:cNvPr id="42" name="Text Box 14"/>
          <p:cNvSpPr txBox="1">
            <a:spLocks noChangeArrowheads="1"/>
          </p:cNvSpPr>
          <p:nvPr/>
        </p:nvSpPr>
        <p:spPr bwMode="auto">
          <a:xfrm>
            <a:off x="6480175" y="2457450"/>
            <a:ext cx="1727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2000">
                <a:solidFill>
                  <a:srgbClr val="000000"/>
                </a:solidFill>
                <a:ea typeface="黑体" pitchFamily="2" charset="-122"/>
              </a:rPr>
              <a:t>{g’’</a:t>
            </a:r>
            <a:r>
              <a:rPr lang="en-US" altLang="zh-CN" sz="2000" baseline="-25000">
                <a:solidFill>
                  <a:srgbClr val="000000"/>
                </a:solidFill>
                <a:ea typeface="黑体" pitchFamily="2" charset="-122"/>
              </a:rPr>
              <a:t>1</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2</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m</a:t>
            </a:r>
            <a:r>
              <a:rPr lang="en-US" altLang="zh-CN" sz="2000">
                <a:solidFill>
                  <a:srgbClr val="000000"/>
                </a:solidFill>
                <a:ea typeface="黑体" pitchFamily="2" charset="-122"/>
              </a:rPr>
              <a:t>}</a:t>
            </a:r>
          </a:p>
        </p:txBody>
      </p:sp>
      <p:sp>
        <p:nvSpPr>
          <p:cNvPr id="43" name="Text Box 15"/>
          <p:cNvSpPr txBox="1">
            <a:spLocks noChangeArrowheads="1"/>
          </p:cNvSpPr>
          <p:nvPr/>
        </p:nvSpPr>
        <p:spPr bwMode="auto">
          <a:xfrm>
            <a:off x="4140200" y="4149725"/>
            <a:ext cx="201612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2000">
                <a:solidFill>
                  <a:srgbClr val="000000"/>
                </a:solidFill>
                <a:ea typeface="黑体" pitchFamily="2" charset="-122"/>
              </a:rPr>
              <a:t>{g”’</a:t>
            </a:r>
            <a:r>
              <a:rPr lang="en-US" altLang="zh-CN" sz="2000" baseline="-25000">
                <a:solidFill>
                  <a:srgbClr val="000000"/>
                </a:solidFill>
                <a:ea typeface="黑体" pitchFamily="2" charset="-122"/>
              </a:rPr>
              <a:t>1</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2</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k</a:t>
            </a:r>
            <a:r>
              <a:rPr lang="en-US" altLang="zh-CN" sz="2000">
                <a:solidFill>
                  <a:srgbClr val="000000"/>
                </a:solidFill>
                <a:ea typeface="黑体" pitchFamily="2" charset="-122"/>
              </a:rPr>
              <a:t>}</a:t>
            </a:r>
          </a:p>
        </p:txBody>
      </p:sp>
      <p:sp>
        <p:nvSpPr>
          <p:cNvPr id="44" name="Text Box 16"/>
          <p:cNvSpPr txBox="1">
            <a:spLocks noChangeArrowheads="1"/>
          </p:cNvSpPr>
          <p:nvPr/>
        </p:nvSpPr>
        <p:spPr bwMode="auto">
          <a:xfrm>
            <a:off x="576263" y="3933825"/>
            <a:ext cx="194468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altLang="zh-CN" sz="2000">
                <a:solidFill>
                  <a:srgbClr val="000000"/>
                </a:solidFill>
                <a:ea typeface="黑体" pitchFamily="2" charset="-122"/>
              </a:rPr>
              <a:t>Query q</a:t>
            </a:r>
          </a:p>
        </p:txBody>
      </p:sp>
      <p:sp>
        <p:nvSpPr>
          <p:cNvPr id="45" name="圆角矩形 11"/>
          <p:cNvSpPr>
            <a:spLocks noChangeArrowheads="1"/>
          </p:cNvSpPr>
          <p:nvPr/>
        </p:nvSpPr>
        <p:spPr bwMode="auto">
          <a:xfrm>
            <a:off x="3454400" y="2867025"/>
            <a:ext cx="1944688" cy="863600"/>
          </a:xfrm>
          <a:prstGeom prst="roundRect">
            <a:avLst>
              <a:gd name="adj" fmla="val 16667"/>
            </a:avLst>
          </a:prstGeom>
          <a:noFill/>
          <a:ln w="25400">
            <a:solidFill>
              <a:srgbClr val="003366"/>
            </a:solidFill>
            <a:round/>
            <a:headEnd/>
            <a:tailEnd/>
          </a:ln>
        </p:spPr>
        <p:txBody>
          <a:bodyPr anchor="ctr"/>
          <a:lstStyle/>
          <a:p>
            <a:pPr algn="ctr" eaLnBrk="1" hangingPunct="1"/>
            <a:r>
              <a:rPr kumimoji="0" lang="en-US" altLang="zh-CN" sz="2000" dirty="0">
                <a:solidFill>
                  <a:srgbClr val="000000"/>
                </a:solidFill>
                <a:ea typeface="黑体" pitchFamily="49" charset="-122"/>
                <a:sym typeface="Arial" pitchFamily="34" charset="0"/>
              </a:rPr>
              <a:t>Prob. pruning</a:t>
            </a:r>
          </a:p>
          <a:p>
            <a:pPr algn="ctr" eaLnBrk="1" hangingPunct="1"/>
            <a:r>
              <a:rPr kumimoji="0" lang="en-US" altLang="zh-CN" sz="2000" dirty="0">
                <a:solidFill>
                  <a:srgbClr val="000000"/>
                </a:solidFill>
                <a:ea typeface="黑体" pitchFamily="49" charset="-122"/>
                <a:sym typeface="Arial" pitchFamily="34" charset="0"/>
              </a:rPr>
              <a:t>(two rules)</a:t>
            </a:r>
          </a:p>
        </p:txBody>
      </p:sp>
      <p:sp>
        <p:nvSpPr>
          <p:cNvPr id="46" name="右箭头 15"/>
          <p:cNvSpPr>
            <a:spLocks noChangeArrowheads="1"/>
          </p:cNvSpPr>
          <p:nvPr/>
        </p:nvSpPr>
        <p:spPr bwMode="auto">
          <a:xfrm>
            <a:off x="5507038" y="3152775"/>
            <a:ext cx="901700" cy="288925"/>
          </a:xfrm>
          <a:prstGeom prst="rightArrow">
            <a:avLst>
              <a:gd name="adj1" fmla="val 50000"/>
              <a:gd name="adj2" fmla="val 69353"/>
            </a:avLst>
          </a:prstGeom>
          <a:noFill/>
          <a:ln w="25400">
            <a:solidFill>
              <a:srgbClr val="003366"/>
            </a:solidFill>
            <a:miter lim="800000"/>
            <a:headEnd/>
            <a:tailEnd/>
          </a:ln>
        </p:spPr>
        <p:txBody>
          <a:bodyPr anchor="ctr"/>
          <a:lstStyle/>
          <a:p>
            <a:pPr algn="ctr" eaLnBrk="1" hangingPunct="1"/>
            <a:endParaRPr kumimoji="0" lang="en-US" altLang="zh-CN" sz="2000">
              <a:solidFill>
                <a:srgbClr val="FFFFFF"/>
              </a:solidFill>
              <a:ea typeface="黑体" pitchFamily="49" charset="-122"/>
            </a:endParaRPr>
          </a:p>
        </p:txBody>
      </p:sp>
      <p:sp>
        <p:nvSpPr>
          <p:cNvPr id="47" name="Text Box 13"/>
          <p:cNvSpPr txBox="1">
            <a:spLocks noChangeArrowheads="1"/>
          </p:cNvSpPr>
          <p:nvPr/>
        </p:nvSpPr>
        <p:spPr bwMode="auto">
          <a:xfrm>
            <a:off x="3635375" y="2457450"/>
            <a:ext cx="165576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2000">
                <a:solidFill>
                  <a:srgbClr val="000000"/>
                </a:solidFill>
                <a:ea typeface="黑体" pitchFamily="2" charset="-122"/>
              </a:rPr>
              <a:t>{g’</a:t>
            </a:r>
            <a:r>
              <a:rPr lang="en-US" altLang="zh-CN" sz="2000" baseline="-25000">
                <a:solidFill>
                  <a:srgbClr val="000000"/>
                </a:solidFill>
                <a:ea typeface="黑体" pitchFamily="2" charset="-122"/>
              </a:rPr>
              <a:t>1</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2</a:t>
            </a:r>
            <a:r>
              <a:rPr lang="en-US" altLang="zh-CN" sz="2000">
                <a:solidFill>
                  <a:srgbClr val="000000"/>
                </a:solidFill>
                <a:ea typeface="黑体" pitchFamily="2" charset="-122"/>
              </a:rPr>
              <a:t>,..,g’</a:t>
            </a:r>
            <a:r>
              <a:rPr lang="en-US" altLang="zh-CN" sz="2000" baseline="-25000">
                <a:solidFill>
                  <a:srgbClr val="000000"/>
                </a:solidFill>
                <a:ea typeface="黑体" pitchFamily="2" charset="-122"/>
              </a:rPr>
              <a:t>l</a:t>
            </a:r>
            <a:r>
              <a:rPr lang="en-US" altLang="zh-CN" sz="2000">
                <a:solidFill>
                  <a:srgbClr val="000000"/>
                </a:solidFill>
                <a:ea typeface="黑体" pitchFamily="2" charset="-122"/>
              </a:rPr>
              <a:t>}</a:t>
            </a:r>
          </a:p>
        </p:txBody>
      </p:sp>
      <p:sp>
        <p:nvSpPr>
          <p:cNvPr id="49"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sp>
        <p:nvSpPr>
          <p:cNvPr id="27"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110</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116</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914400"/>
          </a:xfrm>
          <a:prstGeom prst="rect">
            <a:avLst/>
          </a:prstGeom>
        </p:spPr>
        <p:txBody>
          <a:bodyPr/>
          <a:lstStyle/>
          <a:p>
            <a:pPr marL="396875" lvl="1" indent="-396875" algn="just" defTabSz="914363">
              <a:lnSpc>
                <a:spcPct val="90000"/>
              </a:lnSpc>
              <a:spcBef>
                <a:spcPct val="20000"/>
              </a:spcBef>
              <a:buBlip>
                <a:blip r:embed="rId4"/>
              </a:buBlip>
              <a:defRPr/>
            </a:pPr>
            <a:r>
              <a:rPr lang="en-US" altLang="zh-CN" sz="2000" b="1" dirty="0" smtClean="0">
                <a:latin typeface="Calibri" panose="020F0502020204030204" pitchFamily="34" charset="0"/>
                <a:cs typeface="Calibri" panose="020F0502020204030204" pitchFamily="34" charset="0"/>
              </a:rPr>
              <a:t>Principle: if we remove all the uncertainty from g, and the resulting graph is still not </a:t>
            </a:r>
            <a:r>
              <a:rPr lang="en-US" altLang="zh-CN" sz="2000" b="1" dirty="0" err="1" smtClean="0">
                <a:latin typeface="Calibri" panose="020F0502020204030204" pitchFamily="34" charset="0"/>
                <a:cs typeface="Calibri" panose="020F0502020204030204" pitchFamily="34" charset="0"/>
              </a:rPr>
              <a:t>subgraph</a:t>
            </a:r>
            <a:r>
              <a:rPr lang="en-US" altLang="zh-CN" sz="2000" b="1" dirty="0" smtClean="0">
                <a:latin typeface="Calibri" panose="020F0502020204030204" pitchFamily="34" charset="0"/>
                <a:cs typeface="Calibri" panose="020F0502020204030204" pitchFamily="34" charset="0"/>
              </a:rPr>
              <a:t> similar to q, then the original uncertain graph cannot approximately contain q.</a:t>
            </a:r>
          </a:p>
        </p:txBody>
      </p:sp>
      <p:sp>
        <p:nvSpPr>
          <p:cNvPr id="13"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Structural Pruning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6" name="Content Placeholder 2"/>
          <p:cNvSpPr txBox="1">
            <a:spLocks noChangeArrowheads="1"/>
          </p:cNvSpPr>
          <p:nvPr/>
        </p:nvSpPr>
        <p:spPr>
          <a:xfrm>
            <a:off x="381000" y="5715000"/>
            <a:ext cx="8077200" cy="381000"/>
          </a:xfrm>
          <a:prstGeom prst="rect">
            <a:avLst/>
          </a:prstGeom>
        </p:spPr>
        <p:txBody>
          <a:bodyPr/>
          <a:lstStyle/>
          <a:p>
            <a:pPr marL="396875" lvl="1" indent="-396875" algn="just" defTabSz="914363">
              <a:lnSpc>
                <a:spcPct val="90000"/>
              </a:lnSpc>
              <a:spcBef>
                <a:spcPct val="20000"/>
              </a:spcBef>
              <a:buBlip>
                <a:blip r:embed="rId4"/>
              </a:buBlip>
              <a:defRPr/>
            </a:pPr>
            <a:r>
              <a:rPr lang="en-US" altLang="zh-CN" sz="2000" b="1" dirty="0" smtClean="0">
                <a:latin typeface="Calibri" panose="020F0502020204030204" pitchFamily="34" charset="0"/>
                <a:cs typeface="Calibri" panose="020F0502020204030204" pitchFamily="34" charset="0"/>
              </a:rPr>
              <a:t>Theorem: if </a:t>
            </a:r>
            <a:r>
              <a:rPr lang="en-US" altLang="zh-CN" sz="2000" b="1" dirty="0" err="1" smtClean="0">
                <a:latin typeface="Calibri" panose="020F0502020204030204" pitchFamily="34" charset="0"/>
                <a:cs typeface="Calibri" panose="020F0502020204030204" pitchFamily="34" charset="0"/>
              </a:rPr>
              <a:t>q</a:t>
            </a:r>
            <a:r>
              <a:rPr lang="en-US" altLang="zh-CN" sz="2000" b="1" dirty="0" err="1" smtClean="0">
                <a:latin typeface="Calibri" panose="020F0502020204030204" pitchFamily="34" charset="0"/>
                <a:cs typeface="Calibri" panose="020F0502020204030204" pitchFamily="34" charset="0"/>
                <a:sym typeface="Symbol" pitchFamily="18" charset="2"/>
              </a:rPr>
              <a:t>sim</a:t>
            </a:r>
            <a:r>
              <a:rPr lang="en-US" altLang="zh-CN" sz="2000" b="1" dirty="0" err="1" smtClean="0">
                <a:latin typeface="Calibri" panose="020F0502020204030204" pitchFamily="34" charset="0"/>
                <a:cs typeface="Calibri" panose="020F0502020204030204" pitchFamily="34" charset="0"/>
              </a:rPr>
              <a:t>gc</a:t>
            </a:r>
            <a:r>
              <a:rPr lang="zh-CN" altLang="en-US" sz="2000" b="1" dirty="0" smtClean="0">
                <a:latin typeface="Calibri" panose="020F0502020204030204" pitchFamily="34" charset="0"/>
                <a:cs typeface="Calibri" panose="020F0502020204030204" pitchFamily="34" charset="0"/>
              </a:rPr>
              <a:t>，</a:t>
            </a:r>
            <a:r>
              <a:rPr lang="en-US" altLang="zh-CN" sz="2000" b="1" dirty="0" smtClean="0">
                <a:latin typeface="Calibri" panose="020F0502020204030204" pitchFamily="34" charset="0"/>
                <a:cs typeface="Calibri" panose="020F0502020204030204" pitchFamily="34" charset="0"/>
              </a:rPr>
              <a:t>then Pr(q</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baseline="-25000" dirty="0" smtClean="0">
                <a:latin typeface="Calibri" panose="020F0502020204030204" pitchFamily="34" charset="0"/>
                <a:cs typeface="Calibri" panose="020F0502020204030204" pitchFamily="34" charset="0"/>
                <a:sym typeface="Symbol" pitchFamily="18" charset="2"/>
              </a:rPr>
              <a:t>sim</a:t>
            </a:r>
            <a:r>
              <a:rPr lang="en-US" altLang="zh-CN" sz="2000" b="1" dirty="0" smtClean="0">
                <a:latin typeface="Calibri" panose="020F0502020204030204" pitchFamily="34" charset="0"/>
                <a:cs typeface="Calibri" panose="020F0502020204030204" pitchFamily="34" charset="0"/>
              </a:rPr>
              <a:t>g)=0</a:t>
            </a: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4"/>
              </a:buBlip>
              <a:defRPr/>
            </a:pPr>
            <a:endParaRPr lang="zh-CN" altLang="en-US"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4"/>
              </a:buBlip>
              <a:defRPr/>
            </a:pPr>
            <a:endParaRPr lang="en-US" altLang="zh-CN" sz="2000" dirty="0" smtClean="0">
              <a:latin typeface="Calibri" panose="020F0502020204030204" pitchFamily="34" charset="0"/>
              <a:cs typeface="Calibri" panose="020F0502020204030204" pitchFamily="34" charset="0"/>
            </a:endParaRPr>
          </a:p>
        </p:txBody>
      </p:sp>
      <p:sp>
        <p:nvSpPr>
          <p:cNvPr id="19"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sp>
        <p:nvSpPr>
          <p:cNvPr id="21" name="Rectangle 8"/>
          <p:cNvSpPr>
            <a:spLocks noChangeArrowheads="1"/>
          </p:cNvSpPr>
          <p:nvPr/>
        </p:nvSpPr>
        <p:spPr bwMode="auto">
          <a:xfrm>
            <a:off x="3671888" y="5132387"/>
            <a:ext cx="307777" cy="400752"/>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sz="2000" b="1" dirty="0" smtClean="0">
                <a:latin typeface="Calibri" panose="020F0502020204030204" pitchFamily="34" charset="0"/>
                <a:cs typeface="Calibri" panose="020F0502020204030204" pitchFamily="34" charset="0"/>
              </a:rPr>
              <a:t>g</a:t>
            </a:r>
          </a:p>
        </p:txBody>
      </p:sp>
      <p:sp>
        <p:nvSpPr>
          <p:cNvPr id="22" name="Rectangle 9"/>
          <p:cNvSpPr>
            <a:spLocks noChangeArrowheads="1"/>
          </p:cNvSpPr>
          <p:nvPr/>
        </p:nvSpPr>
        <p:spPr bwMode="auto">
          <a:xfrm>
            <a:off x="5454650" y="5105400"/>
            <a:ext cx="336550" cy="400752"/>
          </a:xfrm>
          <a:prstGeom prst="rect">
            <a:avLst/>
          </a:prstGeom>
          <a:noFill/>
          <a:ln w="9525">
            <a:noFill/>
            <a:miter lim="800000"/>
            <a:headEnd/>
            <a:tailEnd/>
          </a:ln>
        </p:spPr>
        <p:txBody>
          <a:bodyPr lIns="92075" tIns="46038" rIns="92075" bIns="46038">
            <a:spAutoFit/>
          </a:bodyPr>
          <a:lstStyle/>
          <a:p>
            <a:pPr>
              <a:spcBef>
                <a:spcPct val="20000"/>
              </a:spcBef>
            </a:pPr>
            <a:r>
              <a:rPr lang="en-US" altLang="zh-CN" sz="2000" b="1" dirty="0" smtClean="0">
                <a:latin typeface="Calibri" panose="020F0502020204030204" pitchFamily="34" charset="0"/>
                <a:cs typeface="Calibri" panose="020F0502020204030204" pitchFamily="34" charset="0"/>
              </a:rPr>
              <a:t>q</a:t>
            </a:r>
          </a:p>
        </p:txBody>
      </p:sp>
      <p:graphicFrame>
        <p:nvGraphicFramePr>
          <p:cNvPr id="23" name="Object 12"/>
          <p:cNvGraphicFramePr>
            <a:graphicFrameLocks noChangeAspect="1"/>
          </p:cNvGraphicFramePr>
          <p:nvPr/>
        </p:nvGraphicFramePr>
        <p:xfrm>
          <a:off x="2771775" y="2971800"/>
          <a:ext cx="3375025" cy="2222500"/>
        </p:xfrm>
        <a:graphic>
          <a:graphicData uri="http://schemas.openxmlformats.org/presentationml/2006/ole">
            <p:oleObj spid="_x0000_s500744" name="Visio" r:id="rId5" imgW="3629821" imgH="2200720" progId="Visio.Drawing.11">
              <p:embed/>
            </p:oleObj>
          </a:graphicData>
        </a:graphic>
      </p:graphicFrame>
      <p:sp>
        <p:nvSpPr>
          <p:cNvPr id="17"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111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117</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295400"/>
          </a:xfrm>
          <a:prstGeom prst="rect">
            <a:avLst/>
          </a:prstGeom>
        </p:spPr>
        <p:txBody>
          <a:bodyPr/>
          <a:lstStyle/>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rPr>
              <a:t>Probabilistic index: </a:t>
            </a:r>
            <a:r>
              <a:rPr lang="en-US" altLang="en-US" sz="2000" b="1" dirty="0" smtClean="0">
                <a:latin typeface="Calibri" panose="020F0502020204030204" pitchFamily="34" charset="0"/>
                <a:cs typeface="Calibri" panose="020F0502020204030204" pitchFamily="34" charset="0"/>
              </a:rPr>
              <a:t>Each column of the</a:t>
            </a:r>
            <a:r>
              <a:rPr lang="en-US" altLang="zh-CN" sz="2000" b="1" dirty="0" smtClean="0">
                <a:latin typeface="Calibri" panose="020F0502020204030204" pitchFamily="34" charset="0"/>
                <a:cs typeface="Calibri" panose="020F0502020204030204" pitchFamily="34" charset="0"/>
              </a:rPr>
              <a:t> </a:t>
            </a:r>
            <a:r>
              <a:rPr lang="en-US" altLang="en-US" sz="2000" b="1" dirty="0" smtClean="0">
                <a:latin typeface="Calibri" panose="020F0502020204030204" pitchFamily="34" charset="0"/>
                <a:cs typeface="Calibri" panose="020F0502020204030204" pitchFamily="34" charset="0"/>
              </a:rPr>
              <a:t>matrix corresponds to a</a:t>
            </a:r>
            <a:r>
              <a:rPr lang="en-US" altLang="zh-CN" sz="2000" b="1" dirty="0" smtClean="0">
                <a:latin typeface="Calibri" panose="020F0502020204030204" pitchFamily="34" charset="0"/>
                <a:cs typeface="Calibri" panose="020F0502020204030204" pitchFamily="34" charset="0"/>
              </a:rPr>
              <a:t>n uncertain graph</a:t>
            </a:r>
            <a:r>
              <a:rPr lang="en-US" altLang="en-US" sz="2000" b="1" dirty="0" smtClean="0">
                <a:latin typeface="Calibri" panose="020F0502020204030204" pitchFamily="34" charset="0"/>
                <a:cs typeface="Calibri" panose="020F0502020204030204" pitchFamily="34" charset="0"/>
              </a:rPr>
              <a:t>, and</a:t>
            </a:r>
            <a:r>
              <a:rPr lang="en-US" altLang="zh-CN" sz="2000" b="1" dirty="0" smtClean="0">
                <a:latin typeface="Calibri" panose="020F0502020204030204" pitchFamily="34" charset="0"/>
                <a:cs typeface="Calibri" panose="020F0502020204030204" pitchFamily="34" charset="0"/>
              </a:rPr>
              <a:t> </a:t>
            </a:r>
            <a:r>
              <a:rPr lang="en-US" altLang="en-US" sz="2000" b="1" dirty="0" smtClean="0">
                <a:latin typeface="Calibri" panose="020F0502020204030204" pitchFamily="34" charset="0"/>
                <a:cs typeface="Calibri" panose="020F0502020204030204" pitchFamily="34" charset="0"/>
              </a:rPr>
              <a:t>each row corresponds to an indexed feature</a:t>
            </a:r>
            <a:r>
              <a:rPr lang="en-US" altLang="zh-CN" sz="2000" b="1" dirty="0" smtClean="0">
                <a:latin typeface="Calibri" panose="020F0502020204030204" pitchFamily="34" charset="0"/>
                <a:cs typeface="Calibri" panose="020F0502020204030204" pitchFamily="34" charset="0"/>
              </a:rPr>
              <a:t>. The entry gives </a:t>
            </a:r>
            <a:r>
              <a:rPr lang="en-US" altLang="en-US" sz="2000" b="1" dirty="0" smtClean="0">
                <a:latin typeface="Calibri" panose="020F0502020204030204" pitchFamily="34" charset="0"/>
                <a:cs typeface="Calibri" panose="020F0502020204030204" pitchFamily="34" charset="0"/>
              </a:rPr>
              <a:t>the upper and lower bounds of the </a:t>
            </a:r>
            <a:r>
              <a:rPr lang="en-US" altLang="en-US" sz="2000" b="1" dirty="0" err="1" smtClean="0">
                <a:latin typeface="Calibri" panose="020F0502020204030204" pitchFamily="34" charset="0"/>
                <a:cs typeface="Calibri" panose="020F0502020204030204" pitchFamily="34" charset="0"/>
              </a:rPr>
              <a:t>subgraph</a:t>
            </a:r>
            <a:r>
              <a:rPr lang="en-US" altLang="en-US" sz="2000" b="1" dirty="0" smtClean="0">
                <a:latin typeface="Calibri" panose="020F0502020204030204" pitchFamily="34" charset="0"/>
                <a:cs typeface="Calibri" panose="020F0502020204030204" pitchFamily="34" charset="0"/>
              </a:rPr>
              <a:t> isomorphism probability</a:t>
            </a:r>
            <a:r>
              <a:rPr lang="en-US" altLang="zh-CN" sz="2000" b="1" dirty="0" smtClean="0">
                <a:latin typeface="Calibri" panose="020F0502020204030204" pitchFamily="34" charset="0"/>
                <a:cs typeface="Calibri" panose="020F0502020204030204" pitchFamily="34" charset="0"/>
              </a:rPr>
              <a:t> (SIP) </a:t>
            </a:r>
            <a:r>
              <a:rPr lang="en-US" altLang="en-US" sz="2000" b="1" dirty="0" smtClean="0">
                <a:latin typeface="Calibri" panose="020F0502020204030204" pitchFamily="34" charset="0"/>
                <a:cs typeface="Calibri" panose="020F0502020204030204" pitchFamily="34" charset="0"/>
              </a:rPr>
              <a:t>of </a:t>
            </a:r>
            <a:r>
              <a:rPr lang="en-US" altLang="zh-CN" sz="2000" b="1" dirty="0" smtClean="0">
                <a:latin typeface="Calibri" panose="020F0502020204030204" pitchFamily="34" charset="0"/>
                <a:cs typeface="Calibri" panose="020F0502020204030204" pitchFamily="34" charset="0"/>
              </a:rPr>
              <a:t>feature </a:t>
            </a:r>
            <a:r>
              <a:rPr lang="en-US" altLang="en-US" sz="2000" b="1" dirty="0" smtClean="0">
                <a:latin typeface="Calibri" panose="020F0502020204030204" pitchFamily="34" charset="0"/>
                <a:cs typeface="Calibri" panose="020F0502020204030204" pitchFamily="34" charset="0"/>
              </a:rPr>
              <a:t>f to g</a:t>
            </a:r>
            <a:r>
              <a:rPr lang="en-US" altLang="zh-CN" sz="2000" b="1" dirty="0" smtClean="0">
                <a:latin typeface="Calibri" panose="020F0502020204030204" pitchFamily="34" charset="0"/>
                <a:cs typeface="Calibri" panose="020F0502020204030204" pitchFamily="34" charset="0"/>
              </a:rPr>
              <a:t>.</a:t>
            </a:r>
            <a:endParaRPr lang="en-US" altLang="en-US" sz="2000" b="1" dirty="0" smtClean="0">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7"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5"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graphicFrame>
        <p:nvGraphicFramePr>
          <p:cNvPr id="545794" name="Object 7"/>
          <p:cNvGraphicFramePr>
            <a:graphicFrameLocks noChangeAspect="1"/>
          </p:cNvGraphicFramePr>
          <p:nvPr/>
        </p:nvGraphicFramePr>
        <p:xfrm>
          <a:off x="4535488" y="3403600"/>
          <a:ext cx="4319587" cy="2921000"/>
        </p:xfrm>
        <a:graphic>
          <a:graphicData uri="http://schemas.openxmlformats.org/presentationml/2006/ole">
            <p:oleObj spid="_x0000_s501773" name="Visio" r:id="rId5" imgW="4504481" imgH="3046203" progId="Visio.Drawing.11">
              <p:embed/>
            </p:oleObj>
          </a:graphicData>
        </a:graphic>
      </p:graphicFrame>
      <p:graphicFrame>
        <p:nvGraphicFramePr>
          <p:cNvPr id="545795" name="Object 8"/>
          <p:cNvGraphicFramePr>
            <a:graphicFrameLocks noGrp="1" noChangeAspect="1"/>
          </p:cNvGraphicFramePr>
          <p:nvPr/>
        </p:nvGraphicFramePr>
        <p:xfrm>
          <a:off x="250825" y="3548062"/>
          <a:ext cx="3852863" cy="2124075"/>
        </p:xfrm>
        <a:graphic>
          <a:graphicData uri="http://schemas.openxmlformats.org/presentationml/2006/ole">
            <p:oleObj spid="_x0000_s501774" name="Visio" r:id="rId6" imgW="3703513" imgH="1920818" progId="Visio.Drawing.11">
              <p:embed/>
            </p:oleObj>
          </a:graphicData>
        </a:graphic>
      </p:graphicFrame>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112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118</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295400"/>
          </a:xfrm>
          <a:prstGeom prst="rect">
            <a:avLst/>
          </a:prstGeom>
        </p:spPr>
        <p:txBody>
          <a:bodyPr/>
          <a:lstStyle/>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rPr>
              <a:t>let U={rq</a:t>
            </a:r>
            <a:r>
              <a:rPr lang="en-US" altLang="zh-CN" sz="2000" b="1" baseline="-25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a:t>
            </a:r>
            <a:r>
              <a:rPr lang="en-US" altLang="zh-CN" sz="2000" b="1" dirty="0" err="1" smtClean="0">
                <a:latin typeface="Calibri" panose="020F0502020204030204" pitchFamily="34" charset="0"/>
                <a:cs typeface="Calibri" panose="020F0502020204030204" pitchFamily="34" charset="0"/>
              </a:rPr>
              <a:t>rq</a:t>
            </a:r>
            <a:r>
              <a:rPr lang="en-US" altLang="zh-CN" sz="2000" b="1" baseline="-25000" dirty="0" err="1" smtClean="0">
                <a:latin typeface="Calibri" panose="020F0502020204030204" pitchFamily="34" charset="0"/>
                <a:cs typeface="Calibri" panose="020F0502020204030204" pitchFamily="34" charset="0"/>
              </a:rPr>
              <a:t>a</a:t>
            </a:r>
            <a:r>
              <a:rPr lang="en-US" altLang="zh-CN" sz="2000" b="1" dirty="0" smtClean="0">
                <a:latin typeface="Calibri" panose="020F0502020204030204" pitchFamily="34" charset="0"/>
                <a:cs typeface="Calibri" panose="020F0502020204030204" pitchFamily="34" charset="0"/>
              </a:rPr>
              <a:t>} be a graph set after q relaxing </a:t>
            </a:r>
            <a:r>
              <a:rPr lang="en-US" altLang="zh-CN" sz="2000" b="1" dirty="0" smtClean="0">
                <a:latin typeface="Calibri" panose="020F0502020204030204" pitchFamily="34" charset="0"/>
                <a:cs typeface="Calibri" panose="020F0502020204030204" pitchFamily="34" charset="0"/>
                <a:sym typeface="Symbol" pitchFamily="18" charset="2"/>
              </a:rPr>
              <a:t> edges. For each </a:t>
            </a:r>
            <a:r>
              <a:rPr lang="en-US" altLang="zh-CN" sz="2000" b="1" dirty="0" err="1" smtClean="0">
                <a:latin typeface="Calibri" panose="020F0502020204030204" pitchFamily="34" charset="0"/>
                <a:cs typeface="Calibri" panose="020F0502020204030204" pitchFamily="34" charset="0"/>
              </a:rPr>
              <a:t>rq</a:t>
            </a:r>
            <a:r>
              <a:rPr lang="en-US" altLang="zh-CN" sz="2000" b="1" baseline="-25000" dirty="0" err="1" smtClean="0">
                <a:latin typeface="Calibri" panose="020F0502020204030204" pitchFamily="34" charset="0"/>
                <a:cs typeface="Calibri" panose="020F0502020204030204" pitchFamily="34" charset="0"/>
              </a:rPr>
              <a:t>i</a:t>
            </a:r>
            <a:r>
              <a:rPr lang="en-US" altLang="zh-CN" sz="2000" b="1" dirty="0" smtClean="0">
                <a:latin typeface="Calibri" panose="020F0502020204030204" pitchFamily="34" charset="0"/>
                <a:cs typeface="Calibri" panose="020F0502020204030204" pitchFamily="34" charset="0"/>
              </a:rPr>
              <a:t>, in the index, we find a graph feature 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 such that 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a:latin typeface="Calibri" panose="020F0502020204030204" pitchFamily="34" charset="0"/>
                <a:cs typeface="Calibri" panose="020F0502020204030204" pitchFamily="34" charset="0"/>
              </a:rPr>
              <a:t>rq</a:t>
            </a:r>
            <a:r>
              <a:rPr lang="en-US" altLang="zh-CN" sz="2000" b="1" baseline="-25000" dirty="0">
                <a:latin typeface="Calibri" panose="020F0502020204030204" pitchFamily="34" charset="0"/>
                <a:cs typeface="Calibri" panose="020F0502020204030204" pitchFamily="34" charset="0"/>
              </a:rPr>
              <a:t>i</a:t>
            </a:r>
            <a:r>
              <a:rPr lang="en-US" altLang="zh-CN" sz="2000" b="1" dirty="0" smtClean="0">
                <a:latin typeface="Calibri" panose="020F0502020204030204" pitchFamily="34" charset="0"/>
                <a:cs typeface="Calibri" panose="020F0502020204030204" pitchFamily="34" charset="0"/>
                <a:sym typeface="Symbol" pitchFamily="18" charset="2"/>
              </a:rPr>
              <a:t>. </a:t>
            </a: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rPr>
              <a:t>Rule 1</a:t>
            </a:r>
            <a:r>
              <a:rPr lang="zh-CN" altLang="en-US" sz="2000" b="1" dirty="0" smtClean="0">
                <a:latin typeface="Calibri" panose="020F0502020204030204" pitchFamily="34" charset="0"/>
                <a:cs typeface="Calibri" panose="020F0502020204030204" pitchFamily="34" charset="0"/>
              </a:rPr>
              <a:t>：</a:t>
            </a:r>
            <a:r>
              <a:rPr lang="en-US" altLang="zh-CN" sz="2000" b="1" dirty="0" smtClean="0">
                <a:latin typeface="Calibri" panose="020F0502020204030204" pitchFamily="34" charset="0"/>
                <a:cs typeface="Calibri" panose="020F0502020204030204" pitchFamily="34" charset="0"/>
              </a:rPr>
              <a:t>If U</a:t>
            </a:r>
            <a:r>
              <a:rPr lang="en-US" altLang="zh-CN" sz="2000" b="1" baseline="-25000" dirty="0" smtClean="0">
                <a:latin typeface="Calibri" panose="020F0502020204030204" pitchFamily="34" charset="0"/>
                <a:cs typeface="Calibri" panose="020F0502020204030204" pitchFamily="34" charset="0"/>
                <a:sym typeface="Symbol" pitchFamily="18" charset="2"/>
              </a:rPr>
              <a:t>sim</a:t>
            </a:r>
            <a:r>
              <a:rPr lang="en-US" altLang="zh-CN" sz="2000" b="1" dirty="0" smtClean="0">
                <a:latin typeface="Calibri" panose="020F0502020204030204" pitchFamily="34" charset="0"/>
                <a:cs typeface="Calibri" panose="020F0502020204030204" pitchFamily="34" charset="0"/>
              </a:rPr>
              <a:t>=</a:t>
            </a:r>
            <a:r>
              <a:rPr lang="en-US" altLang="zh-CN" sz="2000" b="1" dirty="0" err="1" smtClean="0">
                <a:latin typeface="Calibri" panose="020F0502020204030204" pitchFamily="34" charset="0"/>
                <a:cs typeface="Calibri" panose="020F0502020204030204" pitchFamily="34" charset="0"/>
              </a:rPr>
              <a:t>UpperB</a:t>
            </a:r>
            <a:r>
              <a:rPr lang="en-US" altLang="zh-CN" sz="2000" b="1" dirty="0" smtClean="0">
                <a:latin typeface="Calibri" panose="020F0502020204030204" pitchFamily="34" charset="0"/>
                <a:cs typeface="Calibri" panose="020F0502020204030204" pitchFamily="34" charset="0"/>
              </a:rPr>
              <a:t>(Pr(q </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baseline="-25000" dirty="0" err="1" smtClean="0">
                <a:latin typeface="Calibri" panose="020F0502020204030204" pitchFamily="34" charset="0"/>
                <a:cs typeface="Calibri" panose="020F0502020204030204" pitchFamily="34" charset="0"/>
                <a:sym typeface="Symbol" pitchFamily="18" charset="2"/>
              </a:rPr>
              <a:t>sim</a:t>
            </a:r>
            <a:r>
              <a:rPr lang="en-US" altLang="zh-CN" sz="2000" b="1" dirty="0" smtClean="0">
                <a:latin typeface="Calibri" panose="020F0502020204030204" pitchFamily="34" charset="0"/>
                <a:cs typeface="Calibri" panose="020F0502020204030204" pitchFamily="34" charset="0"/>
                <a:sym typeface="Symbol" pitchFamily="18" charset="2"/>
              </a:rPr>
              <a:t> </a:t>
            </a:r>
            <a:r>
              <a:rPr lang="en-US" altLang="zh-CN" sz="2000" b="1" dirty="0" smtClean="0">
                <a:latin typeface="Calibri" panose="020F0502020204030204" pitchFamily="34" charset="0"/>
                <a:cs typeface="Calibri" panose="020F0502020204030204" pitchFamily="34" charset="0"/>
              </a:rPr>
              <a:t>g))=</a:t>
            </a:r>
            <a:r>
              <a:rPr lang="en-US" altLang="zh-CN" sz="2000" b="1" dirty="0" err="1" smtClean="0">
                <a:latin typeface="Calibri" panose="020F0502020204030204" pitchFamily="34" charset="0"/>
                <a:cs typeface="Calibri" panose="020F0502020204030204" pitchFamily="34" charset="0"/>
              </a:rPr>
              <a:t>UpperB</a:t>
            </a:r>
            <a:r>
              <a:rPr lang="en-US" altLang="zh-CN" sz="2000" b="1" dirty="0" smtClean="0">
                <a:latin typeface="Calibri" panose="020F0502020204030204" pitchFamily="34" charset="0"/>
                <a:cs typeface="Calibri" panose="020F0502020204030204" pitchFamily="34" charset="0"/>
              </a:rPr>
              <a:t>(f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 +…+ </a:t>
            </a:r>
            <a:r>
              <a:rPr lang="en-US" altLang="zh-CN" sz="2000" b="1" dirty="0" err="1" smtClean="0">
                <a:latin typeface="Calibri" panose="020F0502020204030204" pitchFamily="34" charset="0"/>
                <a:cs typeface="Calibri" panose="020F0502020204030204" pitchFamily="34" charset="0"/>
              </a:rPr>
              <a:t>UpperB</a:t>
            </a:r>
            <a:r>
              <a:rPr lang="en-US" altLang="zh-CN" sz="2000" b="1" dirty="0" smtClean="0">
                <a:latin typeface="Calibri" panose="020F0502020204030204" pitchFamily="34" charset="0"/>
                <a:cs typeface="Calibri" panose="020F0502020204030204" pitchFamily="34" charset="0"/>
              </a:rPr>
              <a:t>(f</a:t>
            </a:r>
            <a:r>
              <a:rPr lang="en-US" altLang="zh-CN" sz="2000" b="1" baseline="-25000" dirty="0" smtClean="0">
                <a:latin typeface="Calibri" panose="020F0502020204030204" pitchFamily="34" charset="0"/>
                <a:cs typeface="Calibri" panose="020F0502020204030204" pitchFamily="34" charset="0"/>
                <a:sym typeface="Symbol" pitchFamily="18" charset="2"/>
              </a:rPr>
              <a:t>a</a:t>
            </a:r>
            <a:r>
              <a:rPr lang="en-US" altLang="zh-CN" sz="2000" b="1" baseline="30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 &lt; </a:t>
            </a:r>
            <a:r>
              <a:rPr lang="el-GR" altLang="zh-CN" sz="2000" b="1" dirty="0" smtClean="0">
                <a:latin typeface="Calibri" panose="020F0502020204030204" pitchFamily="34" charset="0"/>
                <a:cs typeface="Calibri" panose="020F0502020204030204" pitchFamily="34" charset="0"/>
              </a:rPr>
              <a:t>ε</a:t>
            </a:r>
            <a:r>
              <a:rPr lang="zh-CN" altLang="en-US"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sym typeface="Symbol" pitchFamily="18" charset="2"/>
              </a:rPr>
              <a:t>then g</a:t>
            </a:r>
            <a:r>
              <a:rPr lang="zh-CN" altLang="en-US" sz="2000" b="1" dirty="0" smtClean="0">
                <a:latin typeface="Calibri" panose="020F0502020204030204" pitchFamily="34" charset="0"/>
                <a:cs typeface="Calibri" panose="020F0502020204030204" pitchFamily="34" charset="0"/>
                <a:sym typeface="Symbol" pitchFamily="18" charset="2"/>
              </a:rPr>
              <a:t> </a:t>
            </a:r>
            <a:r>
              <a:rPr lang="en-US" altLang="zh-CN" sz="2000" b="1" dirty="0" smtClean="0">
                <a:latin typeface="Calibri" panose="020F0502020204030204" pitchFamily="34" charset="0"/>
                <a:cs typeface="Calibri" panose="020F0502020204030204" pitchFamily="34" charset="0"/>
                <a:sym typeface="Symbol" pitchFamily="18" charset="2"/>
              </a:rPr>
              <a:t>is pruned.</a:t>
            </a:r>
          </a:p>
          <a:p>
            <a:pPr marL="396875" lvl="1" indent="-396875" algn="just" defTabSz="914363">
              <a:lnSpc>
                <a:spcPct val="90000"/>
              </a:lnSpc>
              <a:spcBef>
                <a:spcPct val="20000"/>
              </a:spcBef>
              <a:buClr>
                <a:srgbClr val="0070C0"/>
              </a:buClr>
              <a:buBlip>
                <a:blip r:embed="rId4"/>
              </a:buBlip>
              <a:defRPr/>
            </a:pPr>
            <a:endParaRPr lang="en-US" altLang="en-US" sz="2000" b="1" dirty="0" smtClean="0">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7"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5"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graphicFrame>
        <p:nvGraphicFramePr>
          <p:cNvPr id="14" name="Object 7"/>
          <p:cNvGraphicFramePr>
            <a:graphicFrameLocks noGrp="1" noChangeAspect="1"/>
          </p:cNvGraphicFramePr>
          <p:nvPr/>
        </p:nvGraphicFramePr>
        <p:xfrm>
          <a:off x="4270375" y="3597275"/>
          <a:ext cx="3959225" cy="1584325"/>
        </p:xfrm>
        <a:graphic>
          <a:graphicData uri="http://schemas.openxmlformats.org/presentationml/2006/ole">
            <p:oleObj spid="_x0000_s502799" name="Visio" r:id="rId5" imgW="3958542" imgH="1583548" progId="Visio.Drawing.11">
              <p:embed/>
            </p:oleObj>
          </a:graphicData>
        </a:graphic>
      </p:graphicFrame>
      <p:graphicFrame>
        <p:nvGraphicFramePr>
          <p:cNvPr id="16" name="Object 9"/>
          <p:cNvGraphicFramePr>
            <a:graphicFrameLocks noGrp="1" noChangeAspect="1"/>
          </p:cNvGraphicFramePr>
          <p:nvPr/>
        </p:nvGraphicFramePr>
        <p:xfrm>
          <a:off x="922337" y="3524250"/>
          <a:ext cx="3349625" cy="968375"/>
        </p:xfrm>
        <a:graphic>
          <a:graphicData uri="http://schemas.openxmlformats.org/presentationml/2006/ole">
            <p:oleObj spid="_x0000_s502800" name="Visio" r:id="rId6" imgW="2987812" imgH="863964" progId="Visio.Drawing.11">
              <p:embed/>
            </p:oleObj>
          </a:graphicData>
        </a:graphic>
      </p:graphicFrame>
      <p:sp>
        <p:nvSpPr>
          <p:cNvPr id="20" name="Rectangle 8"/>
          <p:cNvSpPr>
            <a:spLocks noChangeArrowheads="1"/>
          </p:cNvSpPr>
          <p:nvPr/>
        </p:nvSpPr>
        <p:spPr bwMode="auto">
          <a:xfrm>
            <a:off x="1797050" y="4479925"/>
            <a:ext cx="307777" cy="400752"/>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sz="2000" b="1" dirty="0" smtClean="0">
                <a:latin typeface="Calibri" panose="020F0502020204030204" pitchFamily="34" charset="0"/>
                <a:cs typeface="Calibri" panose="020F0502020204030204" pitchFamily="34" charset="0"/>
              </a:rPr>
              <a:t>g</a:t>
            </a:r>
          </a:p>
        </p:txBody>
      </p:sp>
      <p:sp>
        <p:nvSpPr>
          <p:cNvPr id="21" name="Rectangle 9"/>
          <p:cNvSpPr>
            <a:spLocks noChangeArrowheads="1"/>
          </p:cNvSpPr>
          <p:nvPr/>
        </p:nvSpPr>
        <p:spPr bwMode="auto">
          <a:xfrm>
            <a:off x="3514725" y="4495800"/>
            <a:ext cx="336550" cy="400752"/>
          </a:xfrm>
          <a:prstGeom prst="rect">
            <a:avLst/>
          </a:prstGeom>
          <a:noFill/>
          <a:ln w="9525">
            <a:noFill/>
            <a:miter lim="800000"/>
            <a:headEnd/>
            <a:tailEnd/>
          </a:ln>
        </p:spPr>
        <p:txBody>
          <a:bodyPr lIns="92075" tIns="46038" rIns="92075" bIns="46038">
            <a:spAutoFit/>
          </a:bodyPr>
          <a:lstStyle/>
          <a:p>
            <a:pPr>
              <a:spcBef>
                <a:spcPct val="20000"/>
              </a:spcBef>
            </a:pPr>
            <a:r>
              <a:rPr lang="en-US" altLang="zh-CN" sz="2000" b="1" dirty="0" smtClean="0">
                <a:latin typeface="Calibri" panose="020F0502020204030204" pitchFamily="34" charset="0"/>
                <a:cs typeface="Calibri" panose="020F0502020204030204" pitchFamily="34" charset="0"/>
              </a:rPr>
              <a:t>q</a:t>
            </a:r>
          </a:p>
        </p:txBody>
      </p:sp>
      <p:sp>
        <p:nvSpPr>
          <p:cNvPr id="22" name="Rectangle 14"/>
          <p:cNvSpPr>
            <a:spLocks noChangeArrowheads="1"/>
          </p:cNvSpPr>
          <p:nvPr/>
        </p:nvSpPr>
        <p:spPr bwMode="auto">
          <a:xfrm>
            <a:off x="3200400" y="5410200"/>
            <a:ext cx="277177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sz="2000" b="1" dirty="0" smtClean="0">
                <a:latin typeface="Calibri" panose="020F0502020204030204" pitchFamily="34" charset="0"/>
                <a:cs typeface="Calibri" panose="020F0502020204030204" pitchFamily="34" charset="0"/>
              </a:rPr>
              <a:t>U</a:t>
            </a:r>
            <a:r>
              <a:rPr lang="en-US" altLang="zh-CN" sz="2000" b="1" baseline="-25000" dirty="0" smtClean="0">
                <a:latin typeface="Calibri" panose="020F0502020204030204" pitchFamily="34" charset="0"/>
                <a:cs typeface="Calibri" panose="020F0502020204030204" pitchFamily="34" charset="0"/>
                <a:sym typeface="Symbol" pitchFamily="18" charset="2"/>
              </a:rPr>
              <a:t> </a:t>
            </a:r>
            <a:r>
              <a:rPr lang="en-US" altLang="zh-CN" sz="2000" b="1" baseline="-25000" dirty="0" err="1" smtClean="0">
                <a:latin typeface="Calibri" panose="020F0502020204030204" pitchFamily="34" charset="0"/>
                <a:cs typeface="Calibri" panose="020F0502020204030204" pitchFamily="34" charset="0"/>
                <a:sym typeface="Symbol" pitchFamily="18" charset="2"/>
              </a:rPr>
              <a:t>sim</a:t>
            </a:r>
            <a:r>
              <a:rPr lang="en-US" altLang="zh-CN" sz="2000" b="1" baseline="-25000" dirty="0" smtClean="0">
                <a:latin typeface="Calibri" panose="020F0502020204030204" pitchFamily="34" charset="0"/>
                <a:cs typeface="Calibri" panose="020F0502020204030204" pitchFamily="34" charset="0"/>
                <a:sym typeface="Symbol" pitchFamily="18" charset="2"/>
              </a:rPr>
              <a:t> </a:t>
            </a:r>
            <a:r>
              <a:rPr lang="en-US" altLang="zh-CN" sz="2000" b="1" dirty="0" smtClean="0">
                <a:latin typeface="Calibri" panose="020F0502020204030204" pitchFamily="34" charset="0"/>
                <a:cs typeface="Calibri" panose="020F0502020204030204" pitchFamily="34" charset="0"/>
              </a:rPr>
              <a:t>=</a:t>
            </a:r>
            <a:r>
              <a:rPr lang="en-US" altLang="zh-CN" sz="2000" b="1" dirty="0">
                <a:latin typeface="Calibri" panose="020F0502020204030204" pitchFamily="34" charset="0"/>
                <a:cs typeface="Calibri" panose="020F0502020204030204" pitchFamily="34" charset="0"/>
              </a:rPr>
              <a:t>0.4+0.1=0.5</a:t>
            </a:r>
            <a:endParaRPr lang="zh-CN" altLang="en-US" sz="2000" b="1" dirty="0">
              <a:latin typeface="Calibri" panose="020F0502020204030204" pitchFamily="34" charset="0"/>
              <a:cs typeface="Calibri" panose="020F0502020204030204" pitchFamily="34" charset="0"/>
            </a:endParaRPr>
          </a:p>
        </p:txBody>
      </p:sp>
      <p:sp>
        <p:nvSpPr>
          <p:cNvPr id="2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113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295400"/>
          </a:xfrm>
          <a:prstGeom prst="rect">
            <a:avLst/>
          </a:prstGeom>
        </p:spPr>
        <p:txBody>
          <a:bodyPr/>
          <a:lstStyle/>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rPr>
              <a:t>let U={rq</a:t>
            </a:r>
            <a:r>
              <a:rPr lang="en-US" altLang="zh-CN" sz="2000" b="1" baseline="-25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rPr>
              <a:t>,…,</a:t>
            </a:r>
            <a:r>
              <a:rPr lang="en-US" altLang="zh-CN" sz="2000" b="1" dirty="0" err="1" smtClean="0">
                <a:latin typeface="Calibri" panose="020F0502020204030204" pitchFamily="34" charset="0"/>
                <a:cs typeface="Calibri" panose="020F0502020204030204" pitchFamily="34" charset="0"/>
              </a:rPr>
              <a:t>rq</a:t>
            </a:r>
            <a:r>
              <a:rPr lang="en-US" altLang="zh-CN" sz="2000" b="1" baseline="-25000" dirty="0" err="1" smtClean="0">
                <a:latin typeface="Calibri" panose="020F0502020204030204" pitchFamily="34" charset="0"/>
                <a:cs typeface="Calibri" panose="020F0502020204030204" pitchFamily="34" charset="0"/>
              </a:rPr>
              <a:t>a</a:t>
            </a:r>
            <a:r>
              <a:rPr lang="en-US" altLang="zh-CN" sz="2000" b="1" dirty="0" smtClean="0">
                <a:latin typeface="Calibri" panose="020F0502020204030204" pitchFamily="34" charset="0"/>
                <a:cs typeface="Calibri" panose="020F0502020204030204" pitchFamily="34" charset="0"/>
              </a:rPr>
              <a:t>} be a graph set after q relaxing </a:t>
            </a:r>
            <a:r>
              <a:rPr lang="en-US" altLang="zh-CN" sz="2000" b="1" dirty="0" smtClean="0">
                <a:latin typeface="Calibri" panose="020F0502020204030204" pitchFamily="34" charset="0"/>
                <a:cs typeface="Calibri" panose="020F0502020204030204" pitchFamily="34" charset="0"/>
                <a:sym typeface="Symbol" pitchFamily="18" charset="2"/>
              </a:rPr>
              <a:t> edges. For each </a:t>
            </a:r>
            <a:r>
              <a:rPr lang="en-US" altLang="zh-CN" sz="2000" b="1" dirty="0" err="1" smtClean="0">
                <a:latin typeface="Calibri" panose="020F0502020204030204" pitchFamily="34" charset="0"/>
                <a:cs typeface="Calibri" panose="020F0502020204030204" pitchFamily="34" charset="0"/>
              </a:rPr>
              <a:t>rq</a:t>
            </a:r>
            <a:r>
              <a:rPr lang="en-US" altLang="zh-CN" sz="2000" b="1" baseline="-25000" dirty="0" err="1" smtClean="0">
                <a:latin typeface="Calibri" panose="020F0502020204030204" pitchFamily="34" charset="0"/>
                <a:cs typeface="Calibri" panose="020F0502020204030204" pitchFamily="34" charset="0"/>
              </a:rPr>
              <a:t>i</a:t>
            </a:r>
            <a:r>
              <a:rPr lang="en-US" altLang="zh-CN" sz="2000" b="1" dirty="0" smtClean="0">
                <a:latin typeface="Calibri" panose="020F0502020204030204" pitchFamily="34" charset="0"/>
                <a:cs typeface="Calibri" panose="020F0502020204030204" pitchFamily="34" charset="0"/>
                <a:sym typeface="Symbol" pitchFamily="18" charset="2"/>
              </a:rPr>
              <a:t>, we find two</a:t>
            </a:r>
            <a:r>
              <a:rPr lang="zh-CN" altLang="en-US" sz="2000" b="1" dirty="0" smtClean="0">
                <a:latin typeface="Calibri" panose="020F0502020204030204" pitchFamily="34" charset="0"/>
                <a:cs typeface="Calibri" panose="020F0502020204030204" pitchFamily="34" charset="0"/>
                <a:sym typeface="Symbol" pitchFamily="18" charset="2"/>
              </a:rPr>
              <a:t> </a:t>
            </a:r>
            <a:r>
              <a:rPr lang="en-US" altLang="zh-CN" sz="2000" b="1" dirty="0" smtClean="0">
                <a:latin typeface="Calibri" panose="020F0502020204030204" pitchFamily="34" charset="0"/>
                <a:cs typeface="Calibri" panose="020F0502020204030204" pitchFamily="34" charset="0"/>
                <a:sym typeface="Symbol" pitchFamily="18" charset="2"/>
              </a:rPr>
              <a:t>graph features (</a:t>
            </a:r>
            <a:r>
              <a:rPr lang="en-US" altLang="zh-CN" sz="2000" b="1" dirty="0" smtClean="0">
                <a:latin typeface="Calibri" panose="020F0502020204030204" pitchFamily="34" charset="0"/>
                <a:cs typeface="Calibri" panose="020F0502020204030204" pitchFamily="34" charset="0"/>
              </a:rPr>
              <a:t>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rPr>
              <a:t> 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2</a:t>
            </a:r>
            <a:r>
              <a:rPr lang="en-US" altLang="zh-CN" sz="2000" b="1" dirty="0" smtClean="0">
                <a:latin typeface="Calibri" panose="020F0502020204030204" pitchFamily="34" charset="0"/>
                <a:cs typeface="Calibri" panose="020F0502020204030204" pitchFamily="34" charset="0"/>
                <a:sym typeface="Symbol" pitchFamily="18" charset="2"/>
              </a:rPr>
              <a:t>) such that </a:t>
            </a:r>
            <a:r>
              <a:rPr lang="en-US" altLang="zh-CN" sz="2000" b="1" dirty="0" smtClean="0">
                <a:latin typeface="Calibri" panose="020F0502020204030204" pitchFamily="34" charset="0"/>
                <a:cs typeface="Calibri" panose="020F0502020204030204" pitchFamily="34" charset="0"/>
              </a:rPr>
              <a:t>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sym typeface="Symbol" pitchFamily="18" charset="2"/>
              </a:rPr>
              <a:t> </a:t>
            </a:r>
            <a:r>
              <a:rPr lang="en-US" altLang="zh-CN" sz="2000" b="1" dirty="0" err="1">
                <a:latin typeface="Calibri" panose="020F0502020204030204" pitchFamily="34" charset="0"/>
                <a:cs typeface="Calibri" panose="020F0502020204030204" pitchFamily="34" charset="0"/>
              </a:rPr>
              <a:t>rq</a:t>
            </a:r>
            <a:r>
              <a:rPr lang="en-US" altLang="zh-CN" sz="2000" b="1" baseline="-25000" dirty="0" err="1">
                <a:latin typeface="Calibri" panose="020F0502020204030204" pitchFamily="34" charset="0"/>
                <a:cs typeface="Calibri" panose="020F0502020204030204" pitchFamily="34" charset="0"/>
              </a:rPr>
              <a:t>i</a:t>
            </a:r>
            <a:r>
              <a:rPr lang="en-US" altLang="zh-CN" sz="2000" b="1" baseline="-25000" dirty="0">
                <a:latin typeface="Calibri" panose="020F0502020204030204" pitchFamily="34" charset="0"/>
                <a:cs typeface="Calibri" panose="020F0502020204030204" pitchFamily="34" charset="0"/>
              </a:rPr>
              <a:t> </a:t>
            </a:r>
            <a:r>
              <a:rPr lang="en-US" altLang="zh-CN" sz="2000" b="1" dirty="0" smtClean="0">
                <a:latin typeface="Calibri" panose="020F0502020204030204" pitchFamily="34" charset="0"/>
                <a:cs typeface="Calibri" panose="020F0502020204030204" pitchFamily="34" charset="0"/>
              </a:rPr>
              <a:t> </a:t>
            </a:r>
            <a:r>
              <a:rPr lang="en-US" altLang="zh-CN" sz="2000" b="1" dirty="0" smtClean="0">
                <a:latin typeface="Calibri" panose="020F0502020204030204" pitchFamily="34" charset="0"/>
                <a:cs typeface="Calibri" panose="020F0502020204030204" pitchFamily="34" charset="0"/>
                <a:sym typeface="Symbol" pitchFamily="18" charset="2"/>
              </a:rPr>
              <a:t>and </a:t>
            </a:r>
            <a:r>
              <a:rPr lang="en-US" altLang="zh-CN" sz="2000" b="1" dirty="0" err="1" smtClean="0">
                <a:latin typeface="Calibri" panose="020F0502020204030204" pitchFamily="34" charset="0"/>
                <a:cs typeface="Calibri" panose="020F0502020204030204" pitchFamily="34" charset="0"/>
              </a:rPr>
              <a:t>rq</a:t>
            </a:r>
            <a:r>
              <a:rPr lang="en-US" altLang="zh-CN" sz="2000" b="1" baseline="-25000" dirty="0" err="1" smtClean="0">
                <a:latin typeface="Calibri" panose="020F0502020204030204" pitchFamily="34" charset="0"/>
                <a:cs typeface="Calibri" panose="020F0502020204030204" pitchFamily="34" charset="0"/>
              </a:rPr>
              <a:t>i</a:t>
            </a:r>
            <a:r>
              <a:rPr lang="en-US" altLang="zh-CN" sz="2000" b="1" baseline="-25000" dirty="0" smtClean="0">
                <a:latin typeface="Calibri" panose="020F0502020204030204" pitchFamily="34" charset="0"/>
                <a:cs typeface="Calibri" panose="020F0502020204030204" pitchFamily="34" charset="0"/>
              </a:rPr>
              <a:t> </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rPr>
              <a:t> 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2</a:t>
            </a:r>
            <a:endParaRPr lang="en-US" altLang="zh-CN" sz="2000" b="1" dirty="0" smtClean="0">
              <a:latin typeface="Calibri" panose="020F0502020204030204" pitchFamily="34" charset="0"/>
              <a:cs typeface="Calibri" panose="020F0502020204030204" pitchFamily="34" charset="0"/>
              <a:sym typeface="Symbol" pitchFamily="18" charset="2"/>
            </a:endParaRPr>
          </a:p>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sym typeface="Symbol" pitchFamily="18" charset="2"/>
              </a:rPr>
              <a:t>Rule 2</a:t>
            </a:r>
            <a:r>
              <a:rPr lang="zh-CN" altLang="en-US"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sym typeface="Symbol" pitchFamily="18" charset="2"/>
              </a:rPr>
              <a:t>If L</a:t>
            </a:r>
            <a:r>
              <a:rPr lang="en-US" altLang="zh-CN" sz="2000" b="1" baseline="-25000" dirty="0" smtClean="0">
                <a:latin typeface="Calibri" panose="020F0502020204030204" pitchFamily="34" charset="0"/>
                <a:cs typeface="Calibri" panose="020F0502020204030204" pitchFamily="34" charset="0"/>
                <a:sym typeface="Symbol" pitchFamily="18" charset="2"/>
              </a:rPr>
              <a:t>sim</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err="1" smtClean="0">
                <a:latin typeface="Calibri" panose="020F0502020204030204" pitchFamily="34" charset="0"/>
                <a:cs typeface="Calibri" panose="020F0502020204030204" pitchFamily="34" charset="0"/>
                <a:sym typeface="Symbol" pitchFamily="18" charset="2"/>
              </a:rPr>
              <a:t>LowerB</a:t>
            </a:r>
            <a:r>
              <a:rPr lang="en-US" altLang="zh-CN" sz="2000" b="1" dirty="0" smtClean="0">
                <a:latin typeface="Calibri" panose="020F0502020204030204" pitchFamily="34" charset="0"/>
                <a:cs typeface="Calibri" panose="020F0502020204030204" pitchFamily="34" charset="0"/>
                <a:sym typeface="Symbol" pitchFamily="18" charset="2"/>
              </a:rPr>
              <a:t>(Pr(q </a:t>
            </a:r>
            <a:r>
              <a:rPr lang="en-US" altLang="zh-CN" sz="2000" b="1" baseline="-25000" dirty="0" err="1" smtClean="0">
                <a:latin typeface="Calibri" panose="020F0502020204030204" pitchFamily="34" charset="0"/>
                <a:cs typeface="Calibri" panose="020F0502020204030204" pitchFamily="34" charset="0"/>
                <a:sym typeface="Symbol" pitchFamily="18" charset="2"/>
              </a:rPr>
              <a:t>sim</a:t>
            </a:r>
            <a:r>
              <a:rPr lang="en-US" altLang="zh-CN" sz="2000" b="1" dirty="0" smtClean="0">
                <a:latin typeface="Calibri" panose="020F0502020204030204" pitchFamily="34" charset="0"/>
                <a:cs typeface="Calibri" panose="020F0502020204030204" pitchFamily="34" charset="0"/>
                <a:sym typeface="Symbol" pitchFamily="18" charset="2"/>
              </a:rPr>
              <a:t> g))=</a:t>
            </a:r>
            <a:r>
              <a:rPr lang="el-GR" altLang="zh-CN" sz="2000" b="1" dirty="0" smtClean="0">
                <a:latin typeface="Calibri" panose="020F0502020204030204" pitchFamily="34" charset="0"/>
                <a:cs typeface="Calibri" panose="020F0502020204030204" pitchFamily="34" charset="0"/>
                <a:sym typeface="Symbol" pitchFamily="18" charset="2"/>
              </a:rPr>
              <a:t>Σ</a:t>
            </a:r>
            <a:r>
              <a:rPr lang="en-US" altLang="zh-CN" sz="2000" b="1" baseline="-25000" dirty="0" smtClean="0">
                <a:latin typeface="Calibri" panose="020F0502020204030204" pitchFamily="34" charset="0"/>
                <a:cs typeface="Calibri" panose="020F0502020204030204" pitchFamily="34" charset="0"/>
                <a:sym typeface="Symbol" pitchFamily="18" charset="2"/>
              </a:rPr>
              <a:t>1</a:t>
            </a:r>
            <a:r>
              <a:rPr lang="en-US" altLang="zh-CN" sz="2000" b="1" baseline="30000" dirty="0" smtClean="0">
                <a:latin typeface="Calibri" panose="020F0502020204030204" pitchFamily="34" charset="0"/>
                <a:cs typeface="Calibri" panose="020F0502020204030204" pitchFamily="34" charset="0"/>
                <a:sym typeface="Symbol" pitchFamily="18" charset="2"/>
              </a:rPr>
              <a:t>a</a:t>
            </a:r>
            <a:r>
              <a:rPr lang="en-US" altLang="zh-CN" sz="2000" b="1" dirty="0" smtClean="0">
                <a:latin typeface="Calibri" panose="020F0502020204030204" pitchFamily="34" charset="0"/>
                <a:cs typeface="Calibri" panose="020F0502020204030204" pitchFamily="34" charset="0"/>
                <a:sym typeface="Symbol" pitchFamily="18" charset="2"/>
              </a:rPr>
              <a:t>LowerB(</a:t>
            </a:r>
            <a:r>
              <a:rPr lang="en-US" altLang="zh-CN" sz="2000" b="1" dirty="0" smtClean="0">
                <a:latin typeface="Calibri" panose="020F0502020204030204" pitchFamily="34" charset="0"/>
                <a:cs typeface="Calibri" panose="020F0502020204030204" pitchFamily="34" charset="0"/>
              </a:rPr>
              <a:t>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2</a:t>
            </a:r>
            <a:r>
              <a:rPr lang="en-US" altLang="zh-CN" sz="2000" b="1" dirty="0" smtClean="0">
                <a:latin typeface="Calibri" panose="020F0502020204030204" pitchFamily="34" charset="0"/>
                <a:cs typeface="Calibri" panose="020F0502020204030204" pitchFamily="34" charset="0"/>
                <a:sym typeface="Symbol" pitchFamily="18" charset="2"/>
              </a:rPr>
              <a:t>)–</a:t>
            </a:r>
            <a:r>
              <a:rPr lang="el-GR" altLang="zh-CN" sz="2000" b="1" dirty="0" smtClean="0">
                <a:latin typeface="Calibri" panose="020F0502020204030204" pitchFamily="34" charset="0"/>
                <a:cs typeface="Calibri" panose="020F0502020204030204" pitchFamily="34" charset="0"/>
                <a:sym typeface="Symbol" pitchFamily="18" charset="2"/>
              </a:rPr>
              <a:t>Σ</a:t>
            </a:r>
            <a:r>
              <a:rPr lang="en-US" altLang="zh-CN" sz="2000" b="1" baseline="-25000" dirty="0" smtClean="0">
                <a:latin typeface="Calibri" panose="020F0502020204030204" pitchFamily="34" charset="0"/>
                <a:cs typeface="Calibri" panose="020F0502020204030204" pitchFamily="34" charset="0"/>
                <a:sym typeface="Symbol" pitchFamily="18" charset="2"/>
              </a:rPr>
              <a:t>1</a:t>
            </a:r>
            <a:r>
              <a:rPr lang="en-US" altLang="en-US" sz="2000" b="1" baseline="-25000" dirty="0" smtClean="0">
                <a:latin typeface="Calibri" panose="020F0502020204030204" pitchFamily="34" charset="0"/>
                <a:cs typeface="Calibri" panose="020F0502020204030204" pitchFamily="34" charset="0"/>
                <a:sym typeface="Symbol" pitchFamily="18" charset="2"/>
              </a:rPr>
              <a:t>≤</a:t>
            </a:r>
            <a:r>
              <a:rPr lang="en-US" altLang="zh-CN" sz="2000" b="1" baseline="-25000" dirty="0" smtClean="0">
                <a:latin typeface="Calibri" panose="020F0502020204030204" pitchFamily="34" charset="0"/>
                <a:cs typeface="Calibri" panose="020F0502020204030204" pitchFamily="34" charset="0"/>
                <a:sym typeface="Symbol" pitchFamily="18" charset="2"/>
              </a:rPr>
              <a:t>i,j</a:t>
            </a:r>
            <a:r>
              <a:rPr lang="en-US" altLang="en-US" sz="2000" b="1" baseline="-25000" dirty="0" smtClean="0">
                <a:latin typeface="Calibri" panose="020F0502020204030204" pitchFamily="34" charset="0"/>
                <a:cs typeface="Calibri" panose="020F0502020204030204" pitchFamily="34" charset="0"/>
                <a:sym typeface="Symbol" pitchFamily="18" charset="2"/>
              </a:rPr>
              <a:t>≤</a:t>
            </a:r>
            <a:r>
              <a:rPr lang="en-US" altLang="zh-CN" sz="2000" b="1" baseline="-25000" dirty="0" smtClean="0">
                <a:latin typeface="Calibri" panose="020F0502020204030204" pitchFamily="34" charset="0"/>
                <a:cs typeface="Calibri" panose="020F0502020204030204" pitchFamily="34" charset="0"/>
                <a:sym typeface="Symbol" pitchFamily="18" charset="2"/>
              </a:rPr>
              <a:t>a </a:t>
            </a:r>
            <a:r>
              <a:rPr lang="en-US" altLang="zh-CN" sz="2000" b="1" dirty="0" err="1" smtClean="0">
                <a:latin typeface="Calibri" panose="020F0502020204030204" pitchFamily="34" charset="0"/>
                <a:cs typeface="Calibri" panose="020F0502020204030204" pitchFamily="34" charset="0"/>
                <a:sym typeface="Symbol" pitchFamily="18" charset="2"/>
              </a:rPr>
              <a:t>UpperB</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rPr>
              <a:t>f</a:t>
            </a:r>
            <a:r>
              <a:rPr lang="en-US" altLang="zh-CN" sz="2000" b="1" baseline="-25000" dirty="0" smtClean="0">
                <a:latin typeface="Calibri" panose="020F0502020204030204" pitchFamily="34" charset="0"/>
                <a:cs typeface="Calibri" panose="020F0502020204030204" pitchFamily="34" charset="0"/>
              </a:rPr>
              <a:t>i</a:t>
            </a:r>
            <a:r>
              <a:rPr lang="en-US" altLang="zh-CN" sz="2000" b="1" baseline="30000" dirty="0" smtClean="0">
                <a:latin typeface="Calibri" panose="020F0502020204030204" pitchFamily="34" charset="0"/>
                <a:cs typeface="Calibri" panose="020F0502020204030204" pitchFamily="34" charset="0"/>
              </a:rPr>
              <a:t>2</a:t>
            </a:r>
            <a:r>
              <a:rPr lang="en-US" altLang="zh-CN" sz="2000" b="1" dirty="0" smtClean="0">
                <a:latin typeface="Calibri" panose="020F0502020204030204" pitchFamily="34" charset="0"/>
                <a:cs typeface="Calibri" panose="020F0502020204030204" pitchFamily="34" charset="0"/>
                <a:sym typeface="Symbol" pitchFamily="18" charset="2"/>
              </a:rPr>
              <a:t>) </a:t>
            </a:r>
            <a:r>
              <a:rPr lang="en-US" altLang="zh-CN" sz="2000" b="1" dirty="0" err="1" smtClean="0">
                <a:latin typeface="Calibri" panose="020F0502020204030204" pitchFamily="34" charset="0"/>
                <a:cs typeface="Calibri" panose="020F0502020204030204" pitchFamily="34" charset="0"/>
                <a:sym typeface="Symbol" pitchFamily="18" charset="2"/>
              </a:rPr>
              <a:t>UpperB</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rPr>
              <a:t>f</a:t>
            </a:r>
            <a:r>
              <a:rPr lang="en-US" altLang="zh-CN" sz="2000" b="1" baseline="-25000" dirty="0" smtClean="0">
                <a:latin typeface="Calibri" panose="020F0502020204030204" pitchFamily="34" charset="0"/>
                <a:cs typeface="Calibri" panose="020F0502020204030204" pitchFamily="34" charset="0"/>
              </a:rPr>
              <a:t>j</a:t>
            </a:r>
            <a:r>
              <a:rPr lang="en-US" altLang="zh-CN" sz="2000" b="1" baseline="30000" dirty="0" smtClean="0">
                <a:latin typeface="Calibri" panose="020F0502020204030204" pitchFamily="34" charset="0"/>
                <a:cs typeface="Calibri" panose="020F0502020204030204" pitchFamily="34" charset="0"/>
              </a:rPr>
              <a:t>2</a:t>
            </a:r>
            <a:r>
              <a:rPr lang="en-US" altLang="zh-CN" sz="2000" b="1" dirty="0" smtClean="0">
                <a:latin typeface="Calibri" panose="020F0502020204030204" pitchFamily="34" charset="0"/>
                <a:cs typeface="Calibri" panose="020F0502020204030204" pitchFamily="34" charset="0"/>
                <a:sym typeface="Symbol" pitchFamily="18" charset="2"/>
              </a:rPr>
              <a:t>) &gt;</a:t>
            </a:r>
            <a:r>
              <a:rPr lang="el-GR" altLang="zh-CN" sz="2000" b="1" dirty="0" smtClean="0">
                <a:latin typeface="Calibri" panose="020F0502020204030204" pitchFamily="34" charset="0"/>
                <a:cs typeface="Calibri" panose="020F0502020204030204" pitchFamily="34" charset="0"/>
                <a:sym typeface="Symbol" pitchFamily="18" charset="2"/>
              </a:rPr>
              <a:t>ε</a:t>
            </a:r>
            <a:r>
              <a:rPr lang="zh-CN" altLang="en-US"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sym typeface="Symbol" pitchFamily="18" charset="2"/>
              </a:rPr>
              <a:t>then g</a:t>
            </a:r>
            <a:r>
              <a:rPr lang="zh-CN" altLang="en-US" sz="2000" b="1" dirty="0" smtClean="0">
                <a:latin typeface="Calibri" panose="020F0502020204030204" pitchFamily="34" charset="0"/>
                <a:cs typeface="Calibri" panose="020F0502020204030204" pitchFamily="34" charset="0"/>
                <a:sym typeface="Symbol" pitchFamily="18" charset="2"/>
              </a:rPr>
              <a:t> </a:t>
            </a:r>
            <a:r>
              <a:rPr lang="en-US" altLang="zh-CN" sz="2000" b="1" dirty="0" smtClean="0">
                <a:latin typeface="Calibri" panose="020F0502020204030204" pitchFamily="34" charset="0"/>
                <a:cs typeface="Calibri" panose="020F0502020204030204" pitchFamily="34" charset="0"/>
                <a:sym typeface="Symbol" pitchFamily="18" charset="2"/>
              </a:rPr>
              <a:t>is an answer.</a:t>
            </a:r>
          </a:p>
          <a:p>
            <a:pPr marL="396875" lvl="1" indent="-396875" algn="just" defTabSz="914363">
              <a:lnSpc>
                <a:spcPct val="90000"/>
              </a:lnSpc>
              <a:spcBef>
                <a:spcPct val="20000"/>
              </a:spcBef>
              <a:buClr>
                <a:srgbClr val="0070C0"/>
              </a:buClr>
              <a:buBlip>
                <a:blip r:embed="rId4"/>
              </a:buBlip>
              <a:defRPr/>
            </a:pPr>
            <a:endParaRPr lang="en-US" altLang="zh-CN" sz="2000" b="1" dirty="0" smtClean="0">
              <a:latin typeface="Calibri" panose="020F0502020204030204" pitchFamily="34" charset="0"/>
              <a:cs typeface="Calibri" panose="020F0502020204030204" pitchFamily="34" charset="0"/>
              <a:sym typeface="Symbol" pitchFamily="18" charset="2"/>
            </a:endParaRPr>
          </a:p>
          <a:p>
            <a:pPr marL="396875" lvl="1" indent="-396875" algn="just" defTabSz="914363">
              <a:lnSpc>
                <a:spcPct val="90000"/>
              </a:lnSpc>
              <a:spcBef>
                <a:spcPct val="20000"/>
              </a:spcBef>
              <a:buClr>
                <a:srgbClr val="0070C0"/>
              </a:buClr>
              <a:buBlip>
                <a:blip r:embed="rId4"/>
              </a:buBlip>
              <a:defRPr/>
            </a:pPr>
            <a:endParaRPr lang="en-US" altLang="en-US" sz="2000" b="1" dirty="0" smtClean="0">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7"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5"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sp>
        <p:nvSpPr>
          <p:cNvPr id="22" name="Rectangle 14"/>
          <p:cNvSpPr>
            <a:spLocks noChangeArrowheads="1"/>
          </p:cNvSpPr>
          <p:nvPr/>
        </p:nvSpPr>
        <p:spPr bwMode="auto">
          <a:xfrm>
            <a:off x="2819400" y="5924490"/>
            <a:ext cx="36576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altLang="zh-CN" sz="2000" b="1" dirty="0" smtClean="0">
                <a:latin typeface="Calibri" panose="020F0502020204030204" pitchFamily="34" charset="0"/>
                <a:cs typeface="Calibri" panose="020F0502020204030204" pitchFamily="34" charset="0"/>
              </a:rPr>
              <a:t>L</a:t>
            </a:r>
            <a:r>
              <a:rPr lang="en-US" altLang="zh-CN" sz="2000" b="1" baseline="-25000" dirty="0" smtClean="0">
                <a:latin typeface="Calibri" panose="020F0502020204030204" pitchFamily="34" charset="0"/>
                <a:cs typeface="Calibri" panose="020F0502020204030204" pitchFamily="34" charset="0"/>
              </a:rPr>
              <a:t>sim</a:t>
            </a:r>
            <a:r>
              <a:rPr lang="en-US" altLang="zh-CN" sz="2000" b="1" dirty="0" smtClean="0">
                <a:latin typeface="Calibri" panose="020F0502020204030204" pitchFamily="34" charset="0"/>
                <a:cs typeface="Calibri" panose="020F0502020204030204" pitchFamily="34" charset="0"/>
              </a:rPr>
              <a:t>=0.28+0.09-0.36*0.15=0.31</a:t>
            </a:r>
            <a:endParaRPr lang="zh-CN" altLang="en-US" sz="2000" b="1" dirty="0" smtClean="0">
              <a:latin typeface="Calibri" panose="020F0502020204030204" pitchFamily="34" charset="0"/>
              <a:cs typeface="Calibri" panose="020F0502020204030204" pitchFamily="34" charset="0"/>
            </a:endParaRPr>
          </a:p>
        </p:txBody>
      </p:sp>
      <p:graphicFrame>
        <p:nvGraphicFramePr>
          <p:cNvPr id="547844" name="Object 7"/>
          <p:cNvGraphicFramePr>
            <a:graphicFrameLocks noGrp="1" noChangeAspect="1"/>
          </p:cNvGraphicFramePr>
          <p:nvPr/>
        </p:nvGraphicFramePr>
        <p:xfrm>
          <a:off x="1547813" y="3379788"/>
          <a:ext cx="6696075" cy="2182812"/>
        </p:xfrm>
        <a:graphic>
          <a:graphicData uri="http://schemas.openxmlformats.org/presentationml/2006/ole">
            <p:oleObj spid="_x0000_s503817" name="Visio" r:id="rId5" imgW="5400362" imgH="1761038" progId="Visio.Drawing.11">
              <p:embed/>
            </p:oleObj>
          </a:graphicData>
        </a:graphic>
      </p:graphicFrame>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114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000" b="1" dirty="0" smtClean="0"/>
              <a:t>Semantics: Shortest Path </a:t>
            </a:r>
            <a:br>
              <a:rPr lang="en-US" sz="4000" b="1" dirty="0" smtClean="0"/>
            </a:br>
            <a:r>
              <a:rPr lang="en-US" sz="4000" b="1" dirty="0" smtClean="0"/>
              <a:t>in Uncertain Graphs</a:t>
            </a:r>
            <a:endParaRPr lang="en-US" sz="40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10</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8" name="Content Placeholder 2"/>
          <p:cNvSpPr txBox="1">
            <a:spLocks noChangeArrowheads="1"/>
          </p:cNvSpPr>
          <p:nvPr/>
        </p:nvSpPr>
        <p:spPr>
          <a:xfrm>
            <a:off x="368775" y="1676400"/>
            <a:ext cx="6946425" cy="422455"/>
          </a:xfrm>
          <a:prstGeom prst="rect">
            <a:avLst/>
          </a:prstGeom>
        </p:spPr>
        <p:txBody>
          <a:bodyPr/>
          <a:lstStyle/>
          <a:p>
            <a:pPr algn="just" defTabSz="914363" fontAlgn="auto">
              <a:lnSpc>
                <a:spcPct val="90000"/>
              </a:lnSpc>
              <a:spcBef>
                <a:spcPct val="20000"/>
              </a:spcBef>
              <a:spcAft>
                <a:spcPts val="0"/>
              </a:spcAft>
              <a:defRPr/>
            </a:pPr>
            <a:r>
              <a:rPr lang="en-US" sz="2400" dirty="0" smtClean="0">
                <a:solidFill>
                  <a:schemeClr val="bg1"/>
                </a:solidFill>
                <a:latin typeface="Calibri" panose="020F0502020204030204" pitchFamily="34" charset="0"/>
                <a:cs typeface="Calibri" panose="020F0502020204030204" pitchFamily="34" charset="0"/>
              </a:rPr>
              <a:t>Social Networks </a:t>
            </a: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bg1"/>
              </a:solidFill>
              <a:latin typeface="Calibri"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bg1"/>
              </a:solidFill>
              <a:latin typeface="Calibri" pitchFamily="34" charset="0"/>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Box 18"/>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
        <p:nvSpPr>
          <p:cNvPr id="20" name="Oval 19"/>
          <p:cNvSpPr/>
          <p:nvPr/>
        </p:nvSpPr>
        <p:spPr>
          <a:xfrm>
            <a:off x="381000" y="29834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1" name="Oval 20"/>
          <p:cNvSpPr/>
          <p:nvPr/>
        </p:nvSpPr>
        <p:spPr>
          <a:xfrm>
            <a:off x="990600" y="3593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22" name="Oval 21"/>
          <p:cNvSpPr/>
          <p:nvPr/>
        </p:nvSpPr>
        <p:spPr>
          <a:xfrm>
            <a:off x="1371600" y="230826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3" name="Oval 22"/>
          <p:cNvSpPr/>
          <p:nvPr/>
        </p:nvSpPr>
        <p:spPr>
          <a:xfrm>
            <a:off x="1752600" y="3212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4" name="Oval 23"/>
          <p:cNvSpPr/>
          <p:nvPr/>
        </p:nvSpPr>
        <p:spPr>
          <a:xfrm>
            <a:off x="3810000" y="2069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5" name="Freeform 24"/>
          <p:cNvSpPr/>
          <p:nvPr/>
        </p:nvSpPr>
        <p:spPr>
          <a:xfrm>
            <a:off x="457200" y="3516868"/>
            <a:ext cx="561396" cy="854853"/>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26" name="Freeform 25"/>
          <p:cNvSpPr/>
          <p:nvPr/>
        </p:nvSpPr>
        <p:spPr>
          <a:xfrm>
            <a:off x="612775" y="2536867"/>
            <a:ext cx="758825" cy="457200"/>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7" name="Straight Arrow Connector 26"/>
          <p:cNvCxnSpPr>
            <a:stCxn id="21" idx="6"/>
            <a:endCxn id="23" idx="3"/>
          </p:cNvCxnSpPr>
          <p:nvPr/>
        </p:nvCxnSpPr>
        <p:spPr>
          <a:xfrm flipV="1">
            <a:off x="1524000" y="3667353"/>
            <a:ext cx="306715" cy="192415"/>
          </a:xfrm>
          <a:prstGeom prst="straightConnector1">
            <a:avLst/>
          </a:prstGeom>
          <a:noFill/>
          <a:ln w="31750" cap="flat" cmpd="sng" algn="ctr">
            <a:solidFill>
              <a:sysClr val="windowText" lastClr="000000"/>
            </a:solidFill>
            <a:prstDash val="solid"/>
            <a:tailEnd type="arrow"/>
          </a:ln>
          <a:effectLst/>
        </p:spPr>
      </p:cxnSp>
      <p:cxnSp>
        <p:nvCxnSpPr>
          <p:cNvPr id="30" name="Straight Arrow Connector 29"/>
          <p:cNvCxnSpPr>
            <a:endCxn id="53" idx="2"/>
          </p:cNvCxnSpPr>
          <p:nvPr/>
        </p:nvCxnSpPr>
        <p:spPr>
          <a:xfrm flipV="1">
            <a:off x="2286000" y="3021568"/>
            <a:ext cx="685800" cy="383974"/>
          </a:xfrm>
          <a:prstGeom prst="straightConnector1">
            <a:avLst/>
          </a:prstGeom>
          <a:noFill/>
          <a:ln w="31750" cap="flat" cmpd="sng" algn="ctr">
            <a:solidFill>
              <a:sysClr val="windowText" lastClr="000000"/>
            </a:solidFill>
            <a:prstDash val="sysDash"/>
            <a:tailEnd type="arrow"/>
          </a:ln>
          <a:effectLst/>
        </p:spPr>
      </p:cxnSp>
      <p:cxnSp>
        <p:nvCxnSpPr>
          <p:cNvPr id="31" name="Straight Arrow Connector 30"/>
          <p:cNvCxnSpPr>
            <a:endCxn id="24" idx="1"/>
          </p:cNvCxnSpPr>
          <p:nvPr/>
        </p:nvCxnSpPr>
        <p:spPr>
          <a:xfrm flipV="1">
            <a:off x="1905000" y="2147183"/>
            <a:ext cx="1983115" cy="344340"/>
          </a:xfrm>
          <a:prstGeom prst="straightConnector1">
            <a:avLst/>
          </a:prstGeom>
          <a:noFill/>
          <a:ln w="31750" cap="flat" cmpd="sng" algn="ctr">
            <a:solidFill>
              <a:sysClr val="windowText" lastClr="000000"/>
            </a:solidFill>
            <a:prstDash val="solid"/>
            <a:tailEnd type="arrow"/>
          </a:ln>
          <a:effectLst/>
        </p:spPr>
      </p:cxnSp>
      <p:sp>
        <p:nvSpPr>
          <p:cNvPr id="41" name="TextBox 40"/>
          <p:cNvSpPr txBox="1"/>
          <p:nvPr/>
        </p:nvSpPr>
        <p:spPr>
          <a:xfrm>
            <a:off x="533400" y="305966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1488968" y="2405403"/>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3" name="Oval 52"/>
          <p:cNvSpPr/>
          <p:nvPr/>
        </p:nvSpPr>
        <p:spPr>
          <a:xfrm>
            <a:off x="2971800" y="27548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cxnSp>
        <p:nvCxnSpPr>
          <p:cNvPr id="54" name="Straight Arrow Connector 53"/>
          <p:cNvCxnSpPr>
            <a:stCxn id="53" idx="7"/>
            <a:endCxn id="24" idx="3"/>
          </p:cNvCxnSpPr>
          <p:nvPr/>
        </p:nvCxnSpPr>
        <p:spPr>
          <a:xfrm flipV="1">
            <a:off x="3427085" y="2524353"/>
            <a:ext cx="461030" cy="308630"/>
          </a:xfrm>
          <a:prstGeom prst="straightConnector1">
            <a:avLst/>
          </a:prstGeom>
          <a:noFill/>
          <a:ln w="31750" cap="flat" cmpd="sng" algn="ctr">
            <a:solidFill>
              <a:sysClr val="windowText" lastClr="000000"/>
            </a:solidFill>
            <a:prstDash val="solid"/>
            <a:tailEnd type="arrow"/>
          </a:ln>
          <a:effectLst/>
        </p:spPr>
      </p:cxnSp>
      <p:cxnSp>
        <p:nvCxnSpPr>
          <p:cNvPr id="55" name="Straight Arrow Connector 54"/>
          <p:cNvCxnSpPr>
            <a:stCxn id="20" idx="6"/>
          </p:cNvCxnSpPr>
          <p:nvPr/>
        </p:nvCxnSpPr>
        <p:spPr>
          <a:xfrm flipV="1">
            <a:off x="914400" y="2405403"/>
            <a:ext cx="2897515" cy="844765"/>
          </a:xfrm>
          <a:prstGeom prst="straightConnector1">
            <a:avLst/>
          </a:prstGeom>
          <a:noFill/>
          <a:ln w="31750" cap="flat" cmpd="sng" algn="ctr">
            <a:solidFill>
              <a:sysClr val="windowText" lastClr="000000"/>
            </a:solidFill>
            <a:prstDash val="solid"/>
            <a:tailEnd type="arrow"/>
          </a:ln>
          <a:effectLst/>
        </p:spPr>
      </p:cxnSp>
      <p:sp>
        <p:nvSpPr>
          <p:cNvPr id="59" name="TextBox 58"/>
          <p:cNvSpPr txBox="1"/>
          <p:nvPr/>
        </p:nvSpPr>
        <p:spPr>
          <a:xfrm>
            <a:off x="1084342" y="3669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0" name="TextBox 59"/>
          <p:cNvSpPr txBox="1"/>
          <p:nvPr/>
        </p:nvSpPr>
        <p:spPr>
          <a:xfrm>
            <a:off x="1828800" y="3288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1" name="TextBox 60"/>
          <p:cNvSpPr txBox="1"/>
          <p:nvPr/>
        </p:nvSpPr>
        <p:spPr>
          <a:xfrm>
            <a:off x="3048000" y="2794337"/>
            <a:ext cx="39626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2" name="TextBox 61"/>
          <p:cNvSpPr txBox="1"/>
          <p:nvPr/>
        </p:nvSpPr>
        <p:spPr>
          <a:xfrm>
            <a:off x="622448" y="4126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3" name="TextBox 62"/>
          <p:cNvSpPr txBox="1"/>
          <p:nvPr/>
        </p:nvSpPr>
        <p:spPr>
          <a:xfrm>
            <a:off x="1504788" y="3745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4" name="TextBox 63"/>
          <p:cNvSpPr txBox="1"/>
          <p:nvPr/>
        </p:nvSpPr>
        <p:spPr>
          <a:xfrm>
            <a:off x="3505200" y="2690336"/>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5" name="TextBox 64"/>
          <p:cNvSpPr txBox="1"/>
          <p:nvPr/>
        </p:nvSpPr>
        <p:spPr>
          <a:xfrm rot="21006059">
            <a:off x="2297257" y="2004536"/>
            <a:ext cx="979343" cy="369332"/>
          </a:xfrm>
          <a:prstGeom prst="rect">
            <a:avLst/>
          </a:prstGeom>
          <a:noFill/>
        </p:spPr>
        <p:txBody>
          <a:bodyPr wrap="square" rtlCol="0">
            <a:spAutoFit/>
          </a:bodyPr>
          <a:lstStyle/>
          <a:p>
            <a:pPr lvl="0">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6" name="TextBox 65"/>
          <p:cNvSpPr txBox="1"/>
          <p:nvPr/>
        </p:nvSpPr>
        <p:spPr>
          <a:xfrm rot="20590891">
            <a:off x="2088160" y="2420295"/>
            <a:ext cx="979343" cy="369332"/>
          </a:xfrm>
          <a:prstGeom prst="rect">
            <a:avLst/>
          </a:prstGeom>
          <a:noFill/>
        </p:spPr>
        <p:txBody>
          <a:bodyPr wrap="square" rtlCol="0">
            <a:spAutoFit/>
          </a:bodyPr>
          <a:lstStyle/>
          <a:p>
            <a:pPr lvl="0">
              <a:defRPr/>
            </a:pPr>
            <a:r>
              <a:rPr lang="el-GR" dirty="0" smtClean="0"/>
              <a:t>ε</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8" name="TextBox 67"/>
          <p:cNvSpPr txBox="1"/>
          <p:nvPr/>
        </p:nvSpPr>
        <p:spPr>
          <a:xfrm rot="21204357">
            <a:off x="527607" y="2252299"/>
            <a:ext cx="811441" cy="369332"/>
          </a:xfrm>
          <a:prstGeom prst="rect">
            <a:avLst/>
          </a:prstGeom>
          <a:noFill/>
        </p:spPr>
        <p:txBody>
          <a:bodyPr wrap="none" rtlCol="0">
            <a:spAutoFit/>
          </a:bodyPr>
          <a:lstStyle/>
          <a:p>
            <a:pPr>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381000" y="4736068"/>
            <a:ext cx="4191000" cy="646331"/>
          </a:xfrm>
          <a:prstGeom prst="rect">
            <a:avLst/>
          </a:prstGeom>
          <a:noFill/>
        </p:spPr>
        <p:txBody>
          <a:bodyPr wrap="square" rtlCol="0">
            <a:spAutoFit/>
          </a:bodyPr>
          <a:lstStyle/>
          <a:p>
            <a:pPr algn="ctr"/>
            <a:r>
              <a:rPr lang="en-US" b="1" dirty="0" smtClean="0"/>
              <a:t>What is the shortest path from S to T?</a:t>
            </a:r>
          </a:p>
          <a:p>
            <a:pPr algn="ctr"/>
            <a:r>
              <a:rPr lang="en-US" b="1" dirty="0" smtClean="0"/>
              <a:t>[Assume independent edge probabilities]</a:t>
            </a:r>
            <a:endParaRPr lang="en-US" b="1" dirty="0"/>
          </a:p>
        </p:txBody>
      </p:sp>
    </p:spTree>
    <p:extLst>
      <p:ext uri="{BB962C8B-B14F-4D97-AF65-F5344CB8AC3E}">
        <p14:creationId xmlns:p14="http://schemas.microsoft.com/office/powerpoint/2010/main" xmlns="" val="4054435065"/>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120</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762000"/>
          </a:xfrm>
          <a:prstGeom prst="rect">
            <a:avLst/>
          </a:prstGeom>
        </p:spPr>
        <p:txBody>
          <a:bodyPr/>
          <a:lstStyle/>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rPr>
              <a:t>If there are 10 features and 10 graphs after relaxation, we get 10</a:t>
            </a:r>
            <a:r>
              <a:rPr lang="en-US" altLang="zh-CN" sz="2000" b="1" baseline="30000" dirty="0" smtClean="0">
                <a:latin typeface="Calibri" panose="020F0502020204030204" pitchFamily="34" charset="0"/>
                <a:cs typeface="Calibri" panose="020F0502020204030204" pitchFamily="34" charset="0"/>
              </a:rPr>
              <a:t>10</a:t>
            </a:r>
            <a:r>
              <a:rPr lang="en-US" altLang="zh-CN" sz="2000" b="1" dirty="0" smtClean="0">
                <a:latin typeface="Calibri" panose="020F0502020204030204" pitchFamily="34" charset="0"/>
                <a:cs typeface="Calibri" panose="020F0502020204030204" pitchFamily="34" charset="0"/>
              </a:rPr>
              <a:t> U</a:t>
            </a:r>
            <a:r>
              <a:rPr lang="en-US" altLang="zh-CN" sz="2000" b="1" baseline="-25000" dirty="0" smtClean="0">
                <a:latin typeface="Calibri" panose="020F0502020204030204" pitchFamily="34" charset="0"/>
                <a:cs typeface="Calibri" panose="020F0502020204030204" pitchFamily="34" charset="0"/>
              </a:rPr>
              <a:t>sim</a:t>
            </a:r>
            <a:endParaRPr lang="zh-CN" altLang="en-US" sz="2000" b="1" baseline="-25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rPr>
              <a:t>Solution: converting it into the set cover problem</a:t>
            </a: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7"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Tightest Upper Bound of SSP</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5"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sp>
        <p:nvSpPr>
          <p:cNvPr id="22" name="Rectangle 14"/>
          <p:cNvSpPr>
            <a:spLocks noChangeArrowheads="1"/>
          </p:cNvSpPr>
          <p:nvPr/>
        </p:nvSpPr>
        <p:spPr bwMode="auto">
          <a:xfrm>
            <a:off x="1524000" y="5410200"/>
            <a:ext cx="58674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altLang="zh-CN" sz="2000" b="1" dirty="0" smtClean="0">
                <a:latin typeface="Calibri" panose="020F0502020204030204" pitchFamily="34" charset="0"/>
                <a:cs typeface="Calibri" panose="020F0502020204030204" pitchFamily="34" charset="0"/>
              </a:rPr>
              <a:t>U</a:t>
            </a:r>
            <a:r>
              <a:rPr lang="en-US" altLang="zh-CN" sz="2000" b="1" baseline="-25000" dirty="0" smtClean="0">
                <a:latin typeface="Calibri" panose="020F0502020204030204" pitchFamily="34" charset="0"/>
                <a:cs typeface="Calibri" panose="020F0502020204030204" pitchFamily="34" charset="0"/>
                <a:sym typeface="Symbol" pitchFamily="18" charset="2"/>
              </a:rPr>
              <a:t> </a:t>
            </a:r>
            <a:r>
              <a:rPr lang="en-US" altLang="zh-CN" sz="2000" b="1" baseline="-25000" dirty="0" err="1" smtClean="0">
                <a:latin typeface="Calibri" panose="020F0502020204030204" pitchFamily="34" charset="0"/>
                <a:cs typeface="Calibri" panose="020F0502020204030204" pitchFamily="34" charset="0"/>
                <a:sym typeface="Symbol" pitchFamily="18" charset="2"/>
              </a:rPr>
              <a:t>sim</a:t>
            </a:r>
            <a:r>
              <a:rPr lang="en-US" altLang="zh-CN" sz="2000" b="1" baseline="-25000" dirty="0" smtClean="0">
                <a:latin typeface="Calibri" panose="020F0502020204030204" pitchFamily="34" charset="0"/>
                <a:cs typeface="Calibri" panose="020F0502020204030204" pitchFamily="34" charset="0"/>
                <a:sym typeface="Symbol" pitchFamily="18" charset="2"/>
              </a:rPr>
              <a:t> </a:t>
            </a:r>
            <a:r>
              <a:rPr lang="en-US" altLang="zh-CN" sz="2000" b="1" dirty="0" smtClean="0">
                <a:latin typeface="Calibri" panose="020F0502020204030204" pitchFamily="34" charset="0"/>
                <a:cs typeface="Calibri" panose="020F0502020204030204" pitchFamily="34" charset="0"/>
              </a:rPr>
              <a:t>=(0.4+0.1=0.5) or (0.1+0.5=0.6) or (0.4+0.5=0.9)</a:t>
            </a:r>
          </a:p>
        </p:txBody>
      </p:sp>
      <p:graphicFrame>
        <p:nvGraphicFramePr>
          <p:cNvPr id="548868" name="Object 9"/>
          <p:cNvGraphicFramePr>
            <a:graphicFrameLocks noChangeAspect="1"/>
          </p:cNvGraphicFramePr>
          <p:nvPr/>
        </p:nvGraphicFramePr>
        <p:xfrm>
          <a:off x="1655763" y="2895600"/>
          <a:ext cx="5292725" cy="2290762"/>
        </p:xfrm>
        <a:graphic>
          <a:graphicData uri="http://schemas.openxmlformats.org/presentationml/2006/ole">
            <p:oleObj spid="_x0000_s504840" name="Visio" r:id="rId5" imgW="3958542" imgH="1583548" progId="Visio.Drawing.11">
              <p:embed/>
            </p:oleObj>
          </a:graphicData>
        </a:graphic>
      </p:graphicFrame>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115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121</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381000"/>
          </a:xfrm>
          <a:prstGeom prst="rect">
            <a:avLst/>
          </a:prstGeom>
        </p:spPr>
        <p:txBody>
          <a:bodyPr/>
          <a:lstStyle/>
          <a:p>
            <a:pPr marL="396875" lvl="1" indent="-396875" algn="just" defTabSz="914363">
              <a:lnSpc>
                <a:spcPct val="90000"/>
              </a:lnSpc>
              <a:spcBef>
                <a:spcPct val="20000"/>
              </a:spcBef>
              <a:buClr>
                <a:srgbClr val="0070C0"/>
              </a:buClr>
              <a:buBlip>
                <a:blip r:embed="rId4"/>
              </a:buBlip>
              <a:defRPr/>
            </a:pPr>
            <a:r>
              <a:rPr lang="en-US" altLang="zh-CN" sz="2000" b="1" dirty="0" smtClean="0">
                <a:latin typeface="Calibri" panose="020F0502020204030204" pitchFamily="34" charset="0"/>
                <a:cs typeface="Calibri" panose="020F0502020204030204" pitchFamily="34" charset="0"/>
              </a:rPr>
              <a:t>Solution: Converting it into the quadratic programming</a:t>
            </a:r>
          </a:p>
          <a:p>
            <a:pPr marL="396875" lvl="1" indent="-396875" algn="just" defTabSz="914363">
              <a:lnSpc>
                <a:spcPct val="90000"/>
              </a:lnSpc>
              <a:spcBef>
                <a:spcPct val="20000"/>
              </a:spcBef>
              <a:buClr>
                <a:srgbClr val="0070C0"/>
              </a:buClr>
              <a:buBlip>
                <a:blip r:embed="rId4"/>
              </a:buBlip>
              <a:defRPr/>
            </a:pPr>
            <a:endParaRPr lang="en-US" altLang="zh-CN" sz="2000" b="1" dirty="0" smtClean="0">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VLDB 2012</a:t>
            </a:r>
            <a:r>
              <a:rPr lang="en-US" altLang="zh-CN" sz="1400" b="1" dirty="0" smtClean="0"/>
              <a:t>] </a:t>
            </a:r>
            <a:r>
              <a:rPr lang="en-US" sz="1400" b="1" dirty="0" smtClean="0"/>
              <a:t> </a:t>
            </a:r>
            <a:endParaRPr lang="en-US" sz="1400" b="1" dirty="0"/>
          </a:p>
        </p:txBody>
      </p:sp>
      <p:sp>
        <p:nvSpPr>
          <p:cNvPr id="17" name="Rounded Rectangle 12"/>
          <p:cNvSpPr/>
          <p:nvPr/>
        </p:nvSpPr>
        <p:spPr>
          <a:xfrm>
            <a:off x="457199" y="1219200"/>
            <a:ext cx="3581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Tightest Lower Bound of SSP</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5" name="Title 1"/>
          <p:cNvSpPr>
            <a:spLocks noGrp="1"/>
          </p:cNvSpPr>
          <p:nvPr>
            <p:ph type="title"/>
          </p:nvPr>
        </p:nvSpPr>
        <p:spPr>
          <a:xfrm>
            <a:off x="76200" y="457200"/>
            <a:ext cx="7696200" cy="533400"/>
          </a:xfrm>
        </p:spPr>
        <p:txBody>
          <a:bodyPr>
            <a:noAutofit/>
          </a:bodyPr>
          <a:lstStyle/>
          <a:p>
            <a:pPr algn="l"/>
            <a:r>
              <a:rPr lang="en-US" altLang="zh-CN" sz="3500" b="1" dirty="0" smtClean="0"/>
              <a:t>Probabilistic </a:t>
            </a:r>
            <a:r>
              <a:rPr lang="en-US" altLang="zh-CN" sz="3500" b="1" dirty="0" err="1" smtClean="0"/>
              <a:t>Subgraph</a:t>
            </a:r>
            <a:r>
              <a:rPr lang="en-US" altLang="zh-CN" sz="3500" b="1" dirty="0" smtClean="0"/>
              <a:t> Similarity  Search</a:t>
            </a:r>
            <a:endParaRPr lang="en-US" sz="3500" b="1" dirty="0"/>
          </a:p>
        </p:txBody>
      </p:sp>
      <p:graphicFrame>
        <p:nvGraphicFramePr>
          <p:cNvPr id="549891" name="Object 7"/>
          <p:cNvGraphicFramePr>
            <a:graphicFrameLocks noChangeAspect="1"/>
          </p:cNvGraphicFramePr>
          <p:nvPr/>
        </p:nvGraphicFramePr>
        <p:xfrm>
          <a:off x="582613" y="2743200"/>
          <a:ext cx="8027987" cy="2967038"/>
        </p:xfrm>
        <a:graphic>
          <a:graphicData uri="http://schemas.openxmlformats.org/presentationml/2006/ole">
            <p:oleObj spid="_x0000_s505864" name="Visio" r:id="rId5" imgW="5400362" imgH="1761038" progId="Visio.Drawing.11">
              <p:embed/>
            </p:oleObj>
          </a:graphicData>
        </a:graphic>
      </p:graphicFrame>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116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3733800"/>
            <a:ext cx="5410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Picture 2" descr="http://solidwize.com/wp-content/uploads/2012/04/Green-Check-Mark.jpg"/>
          <p:cNvPicPr>
            <a:picLocks noChangeAspect="1" noChangeArrowheads="1"/>
          </p:cNvPicPr>
          <p:nvPr/>
        </p:nvPicPr>
        <p:blipFill>
          <a:blip r:embed="rId3" cstate="print"/>
          <a:srcRect/>
          <a:stretch>
            <a:fillRect/>
          </a:stretch>
        </p:blipFill>
        <p:spPr bwMode="auto">
          <a:xfrm>
            <a:off x="6496050" y="1905000"/>
            <a:ext cx="1123950" cy="533400"/>
          </a:xfrm>
          <a:prstGeom prst="rect">
            <a:avLst/>
          </a:prstGeom>
          <a:noFill/>
        </p:spPr>
      </p:pic>
      <p:sp>
        <p:nvSpPr>
          <p:cNvPr id="20" name="Rounded Rectangle 19"/>
          <p:cNvSpPr/>
          <p:nvPr/>
        </p:nvSpPr>
        <p:spPr>
          <a:xfrm>
            <a:off x="990600" y="1600200"/>
            <a:ext cx="5410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122</a:t>
            </a:fld>
            <a:endParaRPr lang="en-US" altLang="en-US" sz="1800" dirty="0"/>
          </a:p>
        </p:txBody>
      </p:sp>
      <p:sp>
        <p:nvSpPr>
          <p:cNvPr id="49" name="Title 1"/>
          <p:cNvSpPr>
            <a:spLocks noGrp="1"/>
          </p:cNvSpPr>
          <p:nvPr>
            <p:ph type="title"/>
          </p:nvPr>
        </p:nvSpPr>
        <p:spPr>
          <a:xfrm>
            <a:off x="304800" y="304800"/>
            <a:ext cx="6400800" cy="685800"/>
          </a:xfrm>
        </p:spPr>
        <p:txBody>
          <a:bodyPr>
            <a:noAutofit/>
          </a:bodyPr>
          <a:lstStyle/>
          <a:p>
            <a:pPr algn="l"/>
            <a:r>
              <a:rPr lang="en-US" sz="4800" b="1" dirty="0" smtClean="0"/>
              <a:t>Tutorial Outline</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44975" y="1219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Data as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Sources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Application and Challenges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What is Uncertain</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Modeling of Uncertain Graphs</a:t>
            </a:r>
            <a:endParaRPr lang="en-US" altLang="zh-CN" b="1" dirty="0" smtClean="0">
              <a:solidFill>
                <a:schemeClr val="bg1"/>
              </a:solidFill>
              <a:latin typeface="Calibri" pitchFamily="34" charset="0"/>
            </a:endParaRPr>
          </a:p>
        </p:txBody>
      </p:sp>
      <p:sp>
        <p:nvSpPr>
          <p:cNvPr id="13" name="Content Placeholder 2"/>
          <p:cNvSpPr txBox="1">
            <a:spLocks noChangeArrowheads="1"/>
          </p:cNvSpPr>
          <p:nvPr/>
        </p:nvSpPr>
        <p:spPr>
          <a:xfrm>
            <a:off x="457200" y="5791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Open Problems</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p:txBody>
      </p:sp>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117/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7" name="Content Placeholder 2"/>
          <p:cNvSpPr txBox="1">
            <a:spLocks noChangeArrowheads="1"/>
          </p:cNvSpPr>
          <p:nvPr/>
        </p:nvSpPr>
        <p:spPr>
          <a:xfrm>
            <a:off x="457201" y="3352800"/>
            <a:ext cx="5562599"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Queries over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Reliability Queries: Reachability, Shortest Path, Nearest Neighbor</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Pattern Matching Queries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Similarity-based Search</a:t>
            </a:r>
          </a:p>
          <a:p>
            <a:pPr marL="854075" lvl="1" indent="-396875" algn="just" defTabSz="914363">
              <a:lnSpc>
                <a:spcPct val="90000"/>
              </a:lnSpc>
              <a:spcBef>
                <a:spcPct val="20000"/>
              </a:spcBef>
              <a:buFont typeface="Wingdings" pitchFamily="2" charset="2"/>
              <a:buChar char="q"/>
              <a:defRPr/>
            </a:pPr>
            <a:r>
              <a:rPr lang="en-US" b="1" dirty="0" smtClean="0">
                <a:latin typeface="Calibri" panose="020F0502020204030204" pitchFamily="34" charset="0"/>
                <a:cs typeface="Calibri" panose="020F0502020204030204" pitchFamily="34" charset="0"/>
              </a:rPr>
              <a:t>Influence Maximization</a:t>
            </a:r>
            <a:endParaRPr lang="en-US" altLang="zh-CN" b="1" dirty="0" smtClean="0">
              <a:solidFill>
                <a:schemeClr val="tx1">
                  <a:lumMod val="95000"/>
                  <a:lumOff val="5000"/>
                </a:schemeClr>
              </a:solidFill>
              <a:latin typeface="Calibri" pitchFamily="34" charset="0"/>
            </a:endParaRPr>
          </a:p>
        </p:txBody>
      </p:sp>
      <p:pic>
        <p:nvPicPr>
          <p:cNvPr id="18" name="Picture 2" descr="http://solidwize.com/wp-content/uploads/2012/04/Green-Check-Mark.jpg"/>
          <p:cNvPicPr>
            <a:picLocks noChangeAspect="1" noChangeArrowheads="1"/>
          </p:cNvPicPr>
          <p:nvPr/>
        </p:nvPicPr>
        <p:blipFill>
          <a:blip r:embed="rId3" cstate="print"/>
          <a:srcRect/>
          <a:stretch>
            <a:fillRect/>
          </a:stretch>
        </p:blipFill>
        <p:spPr bwMode="auto">
          <a:xfrm>
            <a:off x="6477000" y="3886200"/>
            <a:ext cx="1123950" cy="533400"/>
          </a:xfrm>
          <a:prstGeom prst="rect">
            <a:avLst/>
          </a:prstGeom>
          <a:noFill/>
        </p:spPr>
      </p:pic>
    </p:spTree>
    <p:extLst>
      <p:ext uri="{BB962C8B-B14F-4D97-AF65-F5344CB8AC3E}">
        <p14:creationId xmlns:p14="http://schemas.microsoft.com/office/powerpoint/2010/main" xmlns="" val="3466942525"/>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302" name="Picture 6" descr="http://iconbug.com/download/size/512/icon/5165/myspa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3363" y="3501844"/>
            <a:ext cx="1205720" cy="993956"/>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6979" y="966631"/>
            <a:ext cx="1655812" cy="1514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9" name="Title 1"/>
          <p:cNvSpPr>
            <a:spLocks noGrp="1"/>
          </p:cNvSpPr>
          <p:nvPr>
            <p:ph type="title"/>
          </p:nvPr>
        </p:nvSpPr>
        <p:spPr>
          <a:xfrm>
            <a:off x="304800" y="304800"/>
            <a:ext cx="6400800" cy="685800"/>
          </a:xfrm>
        </p:spPr>
        <p:txBody>
          <a:bodyPr>
            <a:noAutofit/>
          </a:bodyPr>
          <a:lstStyle/>
          <a:p>
            <a:pPr algn="l"/>
            <a:r>
              <a:rPr lang="en-US" sz="4000" b="1" dirty="0" smtClean="0"/>
              <a:t>Information Diffusion in Social Networks </a:t>
            </a:r>
            <a:endParaRPr lang="en-US" sz="40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ontent Placeholder 2"/>
          <p:cNvSpPr txBox="1">
            <a:spLocks noChangeArrowheads="1"/>
          </p:cNvSpPr>
          <p:nvPr/>
        </p:nvSpPr>
        <p:spPr>
          <a:xfrm>
            <a:off x="457200" y="1295400"/>
            <a:ext cx="4419600" cy="41556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indent="-396875" algn="just" defTabSz="914363" fontAlgn="auto">
              <a:lnSpc>
                <a:spcPct val="90000"/>
              </a:lnSpc>
              <a:spcBef>
                <a:spcPct val="20000"/>
              </a:spcBef>
              <a:spcAft>
                <a:spcPts val="0"/>
              </a:spcAft>
              <a:buBlip>
                <a:blip r:embed="rId7"/>
              </a:buBlip>
              <a:defRPr/>
            </a:pPr>
            <a:r>
              <a:rPr lang="de-DE" sz="2000" dirty="0"/>
              <a:t>2008 U.S. Presidential </a:t>
            </a:r>
            <a:r>
              <a:rPr lang="de-DE" sz="2000" dirty="0" smtClean="0"/>
              <a:t>Election</a:t>
            </a:r>
          </a:p>
          <a:p>
            <a:pPr algn="just" defTabSz="914363" fontAlgn="auto">
              <a:lnSpc>
                <a:spcPct val="90000"/>
              </a:lnSpc>
              <a:spcBef>
                <a:spcPct val="20000"/>
              </a:spcBef>
              <a:spcAft>
                <a:spcPts val="0"/>
              </a:spcAft>
              <a:defRPr/>
            </a:pPr>
            <a:endParaRPr lang="de-DE" sz="1000" dirty="0" smtClean="0"/>
          </a:p>
          <a:p>
            <a:pPr marL="396875" indent="-396875" algn="just" defTabSz="914363" fontAlgn="auto">
              <a:lnSpc>
                <a:spcPct val="90000"/>
              </a:lnSpc>
              <a:spcBef>
                <a:spcPct val="20000"/>
              </a:spcBef>
              <a:spcAft>
                <a:spcPts val="0"/>
              </a:spcAft>
              <a:buBlip>
                <a:blip r:embed="rId7"/>
              </a:buBlip>
              <a:defRPr/>
            </a:pPr>
            <a:r>
              <a:rPr lang="en-US" altLang="zh-CN" sz="2000" dirty="0" smtClean="0">
                <a:latin typeface="Calibri" pitchFamily="34" charset="0"/>
                <a:cs typeface="Calibri" pitchFamily="34" charset="0"/>
              </a:rPr>
              <a:t>Emergencies such as Hurricanes </a:t>
            </a:r>
            <a:r>
              <a:rPr lang="en-US" altLang="zh-CN" sz="2000" dirty="0">
                <a:latin typeface="Calibri" pitchFamily="34" charset="0"/>
                <a:cs typeface="Calibri" pitchFamily="34" charset="0"/>
              </a:rPr>
              <a:t>Ike and Gustav </a:t>
            </a:r>
            <a:r>
              <a:rPr lang="en-US" altLang="zh-CN" sz="2000" dirty="0" smtClean="0">
                <a:latin typeface="Calibri" pitchFamily="34" charset="0"/>
                <a:cs typeface="Calibri" pitchFamily="34" charset="0"/>
              </a:rPr>
              <a:t>in 2008</a:t>
            </a:r>
          </a:p>
          <a:p>
            <a:pPr algn="just" defTabSz="914363" fontAlgn="auto">
              <a:lnSpc>
                <a:spcPct val="90000"/>
              </a:lnSpc>
              <a:spcBef>
                <a:spcPct val="20000"/>
              </a:spcBef>
              <a:spcAft>
                <a:spcPts val="0"/>
              </a:spcAft>
              <a:defRPr/>
            </a:pPr>
            <a:endParaRPr lang="en-US" altLang="zh-CN" sz="1000" dirty="0" smtClean="0">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7"/>
              </a:buBlip>
              <a:defRPr/>
            </a:pPr>
            <a:r>
              <a:rPr lang="en-US" altLang="zh-CN" sz="2000" dirty="0" smtClean="0">
                <a:solidFill>
                  <a:schemeClr val="tx1"/>
                </a:solidFill>
                <a:latin typeface="Calibri" pitchFamily="34" charset="0"/>
                <a:cs typeface="Calibri" pitchFamily="34" charset="0"/>
              </a:rPr>
              <a:t>Demonstration in Egypt, 2011</a:t>
            </a:r>
          </a:p>
          <a:p>
            <a:pPr marL="396875" indent="-396875" algn="just" defTabSz="914363" fontAlgn="auto">
              <a:lnSpc>
                <a:spcPct val="90000"/>
              </a:lnSpc>
              <a:spcBef>
                <a:spcPct val="20000"/>
              </a:spcBef>
              <a:spcAft>
                <a:spcPts val="0"/>
              </a:spcAft>
              <a:buBlip>
                <a:blip r:embed="rId7"/>
              </a:buBlip>
              <a:defRPr/>
            </a:pPr>
            <a:endParaRPr lang="en-US" altLang="zh-CN" sz="2000" dirty="0">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7"/>
              </a:buBlip>
              <a:defRPr/>
            </a:pPr>
            <a:r>
              <a:rPr lang="en-US" altLang="zh-CN" sz="2000" dirty="0" smtClean="0">
                <a:solidFill>
                  <a:schemeClr val="tx1"/>
                </a:solidFill>
                <a:latin typeface="Calibri" pitchFamily="34" charset="0"/>
                <a:cs typeface="Calibri" pitchFamily="34" charset="0"/>
              </a:rPr>
              <a:t>Death of Michael Jackson in 2009</a:t>
            </a:r>
          </a:p>
          <a:p>
            <a:pPr marL="396875" indent="-396875" algn="just" defTabSz="914363" fontAlgn="auto">
              <a:lnSpc>
                <a:spcPct val="90000"/>
              </a:lnSpc>
              <a:spcBef>
                <a:spcPct val="20000"/>
              </a:spcBef>
              <a:spcAft>
                <a:spcPts val="0"/>
              </a:spcAft>
              <a:buBlip>
                <a:blip r:embed="rId7"/>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7"/>
              </a:buBlip>
              <a:defRPr/>
            </a:pPr>
            <a:endParaRPr lang="en-US" altLang="zh-CN" sz="2000" dirty="0" smtClean="0">
              <a:solidFill>
                <a:schemeClr val="tx1"/>
              </a:solidFill>
              <a:latin typeface="Calibri" pitchFamily="34" charset="0"/>
              <a:cs typeface="Calibri" pitchFamily="34" charset="0"/>
            </a:endParaRPr>
          </a:p>
        </p:txBody>
      </p:sp>
      <p:sp>
        <p:nvSpPr>
          <p:cNvPr id="37"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118/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40"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148638" y="5486400"/>
            <a:ext cx="842962" cy="8561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44746" y="1294007"/>
            <a:ext cx="1460897" cy="777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18"/>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90311" y="2346868"/>
            <a:ext cx="1148772" cy="11335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94811" y="2410509"/>
            <a:ext cx="836481" cy="8364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2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011768" y="4396859"/>
            <a:ext cx="926854" cy="10499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28"/>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101058" y="4436769"/>
            <a:ext cx="823742" cy="9701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6" name="Picture 30" descr="Image result for taobao social network"/>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867400" y="3602238"/>
            <a:ext cx="1123950" cy="834531"/>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988591" y="4626450"/>
            <a:ext cx="1003009" cy="731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 name="Picture 34"/>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8153400" y="3553896"/>
            <a:ext cx="833437" cy="842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3" name="Picture 2" descr="http://rack.2.mshcdn.com/media/ZgkyMDEyLzEyLzA0L2NiLzN0d2l0dGVycnVtLmRUdi5qcGcKcAl0aHVtYgk5NTB4NTM0IwplCWpwZw/89650bea/01a/3-twitter-rumors-and-what-they-could-mean-for-brands-402e44c1a2.jp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073151" y="4082573"/>
            <a:ext cx="3975418" cy="2202316"/>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TextBox 53"/>
          <p:cNvSpPr txBox="1"/>
          <p:nvPr/>
        </p:nvSpPr>
        <p:spPr>
          <a:xfrm>
            <a:off x="2819400" y="4572000"/>
            <a:ext cx="435190" cy="3283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rot="21406285">
            <a:off x="2675903" y="5650795"/>
            <a:ext cx="435190" cy="3283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1752600" y="4114801"/>
            <a:ext cx="435190" cy="3283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1447800" y="5005603"/>
            <a:ext cx="435190" cy="3283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rot="21406285">
            <a:off x="1685303" y="5269795"/>
            <a:ext cx="435190" cy="3283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9" name="TextBox 58"/>
          <p:cNvSpPr txBox="1"/>
          <p:nvPr/>
        </p:nvSpPr>
        <p:spPr>
          <a:xfrm rot="21406285">
            <a:off x="1686119" y="6185055"/>
            <a:ext cx="466589" cy="3582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311299" name="Picture 3"/>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019800" y="5557560"/>
            <a:ext cx="1237089" cy="8679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1300" name="Picture 4"/>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973792" y="2410509"/>
            <a:ext cx="959571" cy="9576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1303" name="Picture 7"/>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217325" y="5515522"/>
            <a:ext cx="936075" cy="8260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457200"/>
            <a:ext cx="6400800" cy="685800"/>
          </a:xfrm>
        </p:spPr>
        <p:txBody>
          <a:bodyPr>
            <a:noAutofit/>
          </a:bodyPr>
          <a:lstStyle/>
          <a:p>
            <a:pPr algn="l"/>
            <a:r>
              <a:rPr lang="en-US" sz="4800" b="1" dirty="0" smtClean="0"/>
              <a:t>Influence Maximization in Social Networks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ontent Placeholder 2"/>
          <p:cNvSpPr txBox="1">
            <a:spLocks noChangeArrowheads="1"/>
          </p:cNvSpPr>
          <p:nvPr/>
        </p:nvSpPr>
        <p:spPr>
          <a:xfrm>
            <a:off x="533400" y="1711755"/>
            <a:ext cx="7772400" cy="8790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indent="-396875" algn="just" defTabSz="914363" fontAlgn="auto">
              <a:lnSpc>
                <a:spcPct val="90000"/>
              </a:lnSpc>
              <a:spcBef>
                <a:spcPct val="20000"/>
              </a:spcBef>
              <a:spcAft>
                <a:spcPts val="0"/>
              </a:spcAft>
              <a:buBlip>
                <a:blip r:embed="rId5"/>
              </a:buBlip>
              <a:defRPr/>
            </a:pPr>
            <a:r>
              <a:rPr lang="en-US" altLang="zh-CN" sz="2000" dirty="0" smtClean="0">
                <a:solidFill>
                  <a:schemeClr val="tx1"/>
                </a:solidFill>
                <a:latin typeface="Calibri" pitchFamily="34" charset="0"/>
                <a:cs typeface="Calibri" pitchFamily="34" charset="0"/>
              </a:rPr>
              <a:t>Find a small subset of influential individuals in a social network, such that they can influence the largest number of people in the network</a:t>
            </a: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p:txBody>
      </p:sp>
      <p:pic>
        <p:nvPicPr>
          <p:cNvPr id="17" name="Picture 2"/>
          <p:cNvPicPr>
            <a:picLocks noChangeAspect="1" noChangeArrowheads="1"/>
          </p:cNvPicPr>
          <p:nvPr/>
        </p:nvPicPr>
        <p:blipFill>
          <a:blip r:embed="rId6" cstate="print"/>
          <a:srcRect/>
          <a:stretch>
            <a:fillRect/>
          </a:stretch>
        </p:blipFill>
        <p:spPr bwMode="auto">
          <a:xfrm>
            <a:off x="2105025" y="3547646"/>
            <a:ext cx="638175" cy="609600"/>
          </a:xfrm>
          <a:prstGeom prst="rect">
            <a:avLst/>
          </a:prstGeom>
          <a:noFill/>
          <a:ln w="9525">
            <a:noFill/>
            <a:miter lim="800000"/>
            <a:headEnd/>
            <a:tailEnd/>
          </a:ln>
          <a:effectLst/>
        </p:spPr>
      </p:pic>
      <p:pic>
        <p:nvPicPr>
          <p:cNvPr id="18" name="Picture 3"/>
          <p:cNvPicPr>
            <a:picLocks noChangeAspect="1" noChangeArrowheads="1"/>
          </p:cNvPicPr>
          <p:nvPr/>
        </p:nvPicPr>
        <p:blipFill>
          <a:blip r:embed="rId6" cstate="print"/>
          <a:srcRect/>
          <a:stretch>
            <a:fillRect/>
          </a:stretch>
        </p:blipFill>
        <p:spPr bwMode="auto">
          <a:xfrm>
            <a:off x="3781425" y="3166646"/>
            <a:ext cx="638175" cy="609600"/>
          </a:xfrm>
          <a:prstGeom prst="rect">
            <a:avLst/>
          </a:prstGeom>
          <a:noFill/>
          <a:ln w="9525">
            <a:noFill/>
            <a:miter lim="800000"/>
            <a:headEnd/>
            <a:tailEnd/>
          </a:ln>
          <a:effectLst/>
        </p:spPr>
      </p:pic>
      <p:pic>
        <p:nvPicPr>
          <p:cNvPr id="19" name="Picture 4"/>
          <p:cNvPicPr>
            <a:picLocks noChangeAspect="1" noChangeArrowheads="1"/>
          </p:cNvPicPr>
          <p:nvPr/>
        </p:nvPicPr>
        <p:blipFill>
          <a:blip r:embed="rId6" cstate="print"/>
          <a:srcRect/>
          <a:stretch>
            <a:fillRect/>
          </a:stretch>
        </p:blipFill>
        <p:spPr bwMode="auto">
          <a:xfrm>
            <a:off x="3810000" y="4309646"/>
            <a:ext cx="638175" cy="609600"/>
          </a:xfrm>
          <a:prstGeom prst="rect">
            <a:avLst/>
          </a:prstGeom>
          <a:noFill/>
          <a:ln w="9525">
            <a:noFill/>
            <a:miter lim="800000"/>
            <a:headEnd/>
            <a:tailEnd/>
          </a:ln>
          <a:effectLst/>
        </p:spPr>
      </p:pic>
      <p:pic>
        <p:nvPicPr>
          <p:cNvPr id="20" name="Picture 5"/>
          <p:cNvPicPr>
            <a:picLocks noChangeAspect="1" noChangeArrowheads="1"/>
          </p:cNvPicPr>
          <p:nvPr/>
        </p:nvPicPr>
        <p:blipFill>
          <a:blip r:embed="rId6" cstate="print"/>
          <a:srcRect/>
          <a:stretch>
            <a:fillRect/>
          </a:stretch>
        </p:blipFill>
        <p:spPr bwMode="auto">
          <a:xfrm>
            <a:off x="5105400" y="3700046"/>
            <a:ext cx="638175" cy="609600"/>
          </a:xfrm>
          <a:prstGeom prst="rect">
            <a:avLst/>
          </a:prstGeom>
          <a:noFill/>
          <a:ln w="9525">
            <a:noFill/>
            <a:miter lim="800000"/>
            <a:headEnd/>
            <a:tailEnd/>
          </a:ln>
          <a:effectLst/>
        </p:spPr>
      </p:pic>
      <p:pic>
        <p:nvPicPr>
          <p:cNvPr id="21" name="Picture 6"/>
          <p:cNvPicPr>
            <a:picLocks noChangeAspect="1" noChangeArrowheads="1"/>
          </p:cNvPicPr>
          <p:nvPr/>
        </p:nvPicPr>
        <p:blipFill>
          <a:blip r:embed="rId6" cstate="print"/>
          <a:srcRect/>
          <a:stretch>
            <a:fillRect/>
          </a:stretch>
        </p:blipFill>
        <p:spPr bwMode="auto">
          <a:xfrm>
            <a:off x="6096000" y="3090446"/>
            <a:ext cx="638175" cy="609600"/>
          </a:xfrm>
          <a:prstGeom prst="rect">
            <a:avLst/>
          </a:prstGeom>
          <a:noFill/>
          <a:ln w="9525">
            <a:noFill/>
            <a:miter lim="800000"/>
            <a:headEnd/>
            <a:tailEnd/>
          </a:ln>
          <a:effectLst/>
        </p:spPr>
      </p:pic>
      <p:pic>
        <p:nvPicPr>
          <p:cNvPr id="22" name="Picture 7"/>
          <p:cNvPicPr>
            <a:picLocks noChangeAspect="1" noChangeArrowheads="1"/>
          </p:cNvPicPr>
          <p:nvPr/>
        </p:nvPicPr>
        <p:blipFill>
          <a:blip r:embed="rId6" cstate="print"/>
          <a:srcRect/>
          <a:stretch>
            <a:fillRect/>
          </a:stretch>
        </p:blipFill>
        <p:spPr bwMode="auto">
          <a:xfrm>
            <a:off x="6143625" y="4385846"/>
            <a:ext cx="638175" cy="609600"/>
          </a:xfrm>
          <a:prstGeom prst="rect">
            <a:avLst/>
          </a:prstGeom>
          <a:noFill/>
          <a:ln w="9525">
            <a:noFill/>
            <a:miter lim="800000"/>
            <a:headEnd/>
            <a:tailEnd/>
          </a:ln>
          <a:effectLst/>
        </p:spPr>
      </p:pic>
      <p:sp>
        <p:nvSpPr>
          <p:cNvPr id="23" name="Freeform 22"/>
          <p:cNvSpPr/>
          <p:nvPr/>
        </p:nvSpPr>
        <p:spPr bwMode="auto">
          <a:xfrm>
            <a:off x="2514600" y="3090446"/>
            <a:ext cx="1410269" cy="45720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222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24" name="Freeform 23"/>
          <p:cNvSpPr/>
          <p:nvPr/>
        </p:nvSpPr>
        <p:spPr bwMode="auto">
          <a:xfrm rot="1242178" flipV="1">
            <a:off x="2332116" y="4489191"/>
            <a:ext cx="1506403" cy="32612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222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cxnSp>
        <p:nvCxnSpPr>
          <p:cNvPr id="25" name="Straight Arrow Connector 24"/>
          <p:cNvCxnSpPr/>
          <p:nvPr/>
        </p:nvCxnSpPr>
        <p:spPr bwMode="auto">
          <a:xfrm>
            <a:off x="4419600" y="3700046"/>
            <a:ext cx="838200" cy="228600"/>
          </a:xfrm>
          <a:prstGeom prst="straightConnector1">
            <a:avLst/>
          </a:prstGeom>
          <a:noFill/>
          <a:ln w="222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V="1">
            <a:off x="4495800" y="4690646"/>
            <a:ext cx="1828800" cy="152400"/>
          </a:xfrm>
          <a:prstGeom prst="straightConnector1">
            <a:avLst/>
          </a:prstGeom>
          <a:noFill/>
          <a:ln w="222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V="1">
            <a:off x="4267200" y="3242846"/>
            <a:ext cx="1981200" cy="76200"/>
          </a:xfrm>
          <a:prstGeom prst="straightConnector1">
            <a:avLst/>
          </a:prstGeom>
          <a:noFill/>
          <a:ln w="22225" cap="flat" cmpd="sng" algn="ctr">
            <a:solidFill>
              <a:schemeClr val="tx1"/>
            </a:solidFill>
            <a:prstDash val="solid"/>
            <a:round/>
            <a:headEnd type="none" w="med" len="med"/>
            <a:tailEnd type="arrow"/>
          </a:ln>
          <a:effectLst/>
        </p:spPr>
      </p:cxnSp>
      <p:sp>
        <p:nvSpPr>
          <p:cNvPr id="28" name="Freeform 27"/>
          <p:cNvSpPr/>
          <p:nvPr/>
        </p:nvSpPr>
        <p:spPr bwMode="auto">
          <a:xfrm>
            <a:off x="5715000" y="4010533"/>
            <a:ext cx="743802" cy="375313"/>
          </a:xfrm>
          <a:custGeom>
            <a:avLst/>
            <a:gdLst>
              <a:gd name="connsiteX0" fmla="*/ 0 w 743802"/>
              <a:gd name="connsiteY0" fmla="*/ 81886 h 375313"/>
              <a:gd name="connsiteX1" fmla="*/ 491319 w 743802"/>
              <a:gd name="connsiteY1" fmla="*/ 40943 h 375313"/>
              <a:gd name="connsiteX2" fmla="*/ 709683 w 743802"/>
              <a:gd name="connsiteY2" fmla="*/ 327546 h 375313"/>
              <a:gd name="connsiteX3" fmla="*/ 696035 w 743802"/>
              <a:gd name="connsiteY3" fmla="*/ 327546 h 375313"/>
            </a:gdLst>
            <a:ahLst/>
            <a:cxnLst>
              <a:cxn ang="0">
                <a:pos x="connsiteX0" y="connsiteY0"/>
              </a:cxn>
              <a:cxn ang="0">
                <a:pos x="connsiteX1" y="connsiteY1"/>
              </a:cxn>
              <a:cxn ang="0">
                <a:pos x="connsiteX2" y="connsiteY2"/>
              </a:cxn>
              <a:cxn ang="0">
                <a:pos x="connsiteX3" y="connsiteY3"/>
              </a:cxn>
            </a:cxnLst>
            <a:rect l="l" t="t" r="r" b="b"/>
            <a:pathLst>
              <a:path w="743802" h="375313">
                <a:moveTo>
                  <a:pt x="0" y="81886"/>
                </a:moveTo>
                <a:cubicBezTo>
                  <a:pt x="186519" y="40943"/>
                  <a:pt x="373039" y="0"/>
                  <a:pt x="491319" y="40943"/>
                </a:cubicBezTo>
                <a:cubicBezTo>
                  <a:pt x="609600" y="81886"/>
                  <a:pt x="675564" y="279779"/>
                  <a:pt x="709683" y="327546"/>
                </a:cubicBezTo>
                <a:cubicBezTo>
                  <a:pt x="743802" y="375313"/>
                  <a:pt x="719918" y="351429"/>
                  <a:pt x="696035" y="327546"/>
                </a:cubicBezTo>
              </a:path>
            </a:pathLst>
          </a:custGeom>
          <a:noFill/>
          <a:ln w="22225"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29" name="TextBox 28"/>
          <p:cNvSpPr txBox="1"/>
          <p:nvPr/>
        </p:nvSpPr>
        <p:spPr>
          <a:xfrm>
            <a:off x="2756048" y="31666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a:off x="2756048" y="4428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TextBox 30"/>
          <p:cNvSpPr txBox="1"/>
          <p:nvPr/>
        </p:nvSpPr>
        <p:spPr>
          <a:xfrm>
            <a:off x="4965848" y="296608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TextBox 31"/>
          <p:cNvSpPr txBox="1"/>
          <p:nvPr/>
        </p:nvSpPr>
        <p:spPr>
          <a:xfrm>
            <a:off x="4572000" y="34714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3" name="TextBox 32"/>
          <p:cNvSpPr txBox="1"/>
          <p:nvPr/>
        </p:nvSpPr>
        <p:spPr>
          <a:xfrm>
            <a:off x="5867400" y="4047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TextBox 33"/>
          <p:cNvSpPr txBox="1"/>
          <p:nvPr/>
        </p:nvSpPr>
        <p:spPr>
          <a:xfrm>
            <a:off x="4876800" y="4428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35"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1447800" y="3852446"/>
            <a:ext cx="685800" cy="533400"/>
          </a:xfrm>
          <a:prstGeom prst="rect">
            <a:avLst/>
          </a:prstGeom>
          <a:noFill/>
        </p:spPr>
      </p:pic>
      <p:sp>
        <p:nvSpPr>
          <p:cNvPr id="36" name="TextBox 35"/>
          <p:cNvSpPr txBox="1"/>
          <p:nvPr/>
        </p:nvSpPr>
        <p:spPr>
          <a:xfrm>
            <a:off x="3880329" y="5300246"/>
            <a:ext cx="2215671" cy="338554"/>
          </a:xfrm>
          <a:prstGeom prst="rect">
            <a:avLst/>
          </a:prstGeom>
          <a:noFill/>
        </p:spPr>
        <p:txBody>
          <a:bodyPr wrap="square" rtlCol="0">
            <a:spAutoFit/>
          </a:bodyPr>
          <a:lstStyle/>
          <a:p>
            <a:pPr algn="ctr"/>
            <a:r>
              <a:rPr lang="en-US" b="1" dirty="0" smtClean="0">
                <a:solidFill>
                  <a:schemeClr val="tx1"/>
                </a:solidFill>
              </a:rPr>
              <a:t>Viral Marketing</a:t>
            </a:r>
          </a:p>
        </p:txBody>
      </p:sp>
      <p:sp>
        <p:nvSpPr>
          <p:cNvPr id="38"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119/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2209775913"/>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457200"/>
            <a:ext cx="6400800" cy="685800"/>
          </a:xfrm>
        </p:spPr>
        <p:txBody>
          <a:bodyPr>
            <a:noAutofit/>
          </a:bodyPr>
          <a:lstStyle/>
          <a:p>
            <a:pPr algn="l"/>
            <a:r>
              <a:rPr lang="en-US" sz="4800" b="1" dirty="0" smtClean="0"/>
              <a:t>Influence Maximization in Social Networks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1711755"/>
            <a:ext cx="7772400" cy="8790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indent="-396875" algn="just" defTabSz="914363" fontAlgn="auto">
              <a:lnSpc>
                <a:spcPct val="90000"/>
              </a:lnSpc>
              <a:spcBef>
                <a:spcPct val="20000"/>
              </a:spcBef>
              <a:spcAft>
                <a:spcPts val="0"/>
              </a:spcAft>
              <a:buBlip>
                <a:blip r:embed="rId5"/>
              </a:buBlip>
              <a:defRPr/>
            </a:pPr>
            <a:r>
              <a:rPr lang="en-US" altLang="zh-CN" sz="2000" dirty="0" smtClean="0">
                <a:solidFill>
                  <a:schemeClr val="tx1"/>
                </a:solidFill>
                <a:latin typeface="Calibri" pitchFamily="34" charset="0"/>
                <a:cs typeface="Calibri" pitchFamily="34" charset="0"/>
              </a:rPr>
              <a:t>Find a small subset of influential individuals in a social network, such that they can influence the largest number of people in the network</a:t>
            </a: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p:txBody>
      </p:sp>
      <p:pic>
        <p:nvPicPr>
          <p:cNvPr id="38" name="Picture 2"/>
          <p:cNvPicPr>
            <a:picLocks noChangeAspect="1" noChangeArrowheads="1"/>
          </p:cNvPicPr>
          <p:nvPr/>
        </p:nvPicPr>
        <p:blipFill>
          <a:blip r:embed="rId6" cstate="print"/>
          <a:srcRect/>
          <a:stretch>
            <a:fillRect/>
          </a:stretch>
        </p:blipFill>
        <p:spPr bwMode="auto">
          <a:xfrm>
            <a:off x="2105025" y="3547646"/>
            <a:ext cx="638175" cy="609600"/>
          </a:xfrm>
          <a:prstGeom prst="rect">
            <a:avLst/>
          </a:prstGeom>
          <a:noFill/>
          <a:ln w="9525">
            <a:noFill/>
            <a:miter lim="800000"/>
            <a:headEnd/>
            <a:tailEnd/>
          </a:ln>
          <a:effectLst/>
        </p:spPr>
      </p:pic>
      <p:pic>
        <p:nvPicPr>
          <p:cNvPr id="39" name="Picture 3"/>
          <p:cNvPicPr>
            <a:picLocks noChangeAspect="1" noChangeArrowheads="1"/>
          </p:cNvPicPr>
          <p:nvPr/>
        </p:nvPicPr>
        <p:blipFill>
          <a:blip r:embed="rId6" cstate="print"/>
          <a:srcRect/>
          <a:stretch>
            <a:fillRect/>
          </a:stretch>
        </p:blipFill>
        <p:spPr bwMode="auto">
          <a:xfrm>
            <a:off x="3781425" y="3166646"/>
            <a:ext cx="638175" cy="609600"/>
          </a:xfrm>
          <a:prstGeom prst="rect">
            <a:avLst/>
          </a:prstGeom>
          <a:noFill/>
          <a:ln w="9525">
            <a:noFill/>
            <a:miter lim="800000"/>
            <a:headEnd/>
            <a:tailEnd/>
          </a:ln>
          <a:effectLst/>
        </p:spPr>
      </p:pic>
      <p:pic>
        <p:nvPicPr>
          <p:cNvPr id="40" name="Picture 4"/>
          <p:cNvPicPr>
            <a:picLocks noChangeAspect="1" noChangeArrowheads="1"/>
          </p:cNvPicPr>
          <p:nvPr/>
        </p:nvPicPr>
        <p:blipFill>
          <a:blip r:embed="rId6" cstate="print"/>
          <a:srcRect/>
          <a:stretch>
            <a:fillRect/>
          </a:stretch>
        </p:blipFill>
        <p:spPr bwMode="auto">
          <a:xfrm>
            <a:off x="3810000" y="4309646"/>
            <a:ext cx="638175" cy="609600"/>
          </a:xfrm>
          <a:prstGeom prst="rect">
            <a:avLst/>
          </a:prstGeom>
          <a:noFill/>
          <a:ln w="9525">
            <a:noFill/>
            <a:miter lim="800000"/>
            <a:headEnd/>
            <a:tailEnd/>
          </a:ln>
          <a:effectLst/>
        </p:spPr>
      </p:pic>
      <p:pic>
        <p:nvPicPr>
          <p:cNvPr id="41" name="Picture 5"/>
          <p:cNvPicPr>
            <a:picLocks noChangeAspect="1" noChangeArrowheads="1"/>
          </p:cNvPicPr>
          <p:nvPr/>
        </p:nvPicPr>
        <p:blipFill>
          <a:blip r:embed="rId6" cstate="print"/>
          <a:srcRect/>
          <a:stretch>
            <a:fillRect/>
          </a:stretch>
        </p:blipFill>
        <p:spPr bwMode="auto">
          <a:xfrm>
            <a:off x="5105400" y="3700046"/>
            <a:ext cx="638175" cy="609600"/>
          </a:xfrm>
          <a:prstGeom prst="rect">
            <a:avLst/>
          </a:prstGeom>
          <a:noFill/>
          <a:ln w="9525">
            <a:noFill/>
            <a:miter lim="800000"/>
            <a:headEnd/>
            <a:tailEnd/>
          </a:ln>
          <a:effectLst/>
        </p:spPr>
      </p:pic>
      <p:pic>
        <p:nvPicPr>
          <p:cNvPr id="42" name="Picture 6"/>
          <p:cNvPicPr>
            <a:picLocks noChangeAspect="1" noChangeArrowheads="1"/>
          </p:cNvPicPr>
          <p:nvPr/>
        </p:nvPicPr>
        <p:blipFill>
          <a:blip r:embed="rId6" cstate="print"/>
          <a:srcRect/>
          <a:stretch>
            <a:fillRect/>
          </a:stretch>
        </p:blipFill>
        <p:spPr bwMode="auto">
          <a:xfrm>
            <a:off x="6096000" y="3090446"/>
            <a:ext cx="638175" cy="609600"/>
          </a:xfrm>
          <a:prstGeom prst="rect">
            <a:avLst/>
          </a:prstGeom>
          <a:noFill/>
          <a:ln w="9525">
            <a:noFill/>
            <a:miter lim="800000"/>
            <a:headEnd/>
            <a:tailEnd/>
          </a:ln>
          <a:effectLst/>
        </p:spPr>
      </p:pic>
      <p:pic>
        <p:nvPicPr>
          <p:cNvPr id="43" name="Picture 7"/>
          <p:cNvPicPr>
            <a:picLocks noChangeAspect="1" noChangeArrowheads="1"/>
          </p:cNvPicPr>
          <p:nvPr/>
        </p:nvPicPr>
        <p:blipFill>
          <a:blip r:embed="rId6" cstate="print"/>
          <a:srcRect/>
          <a:stretch>
            <a:fillRect/>
          </a:stretch>
        </p:blipFill>
        <p:spPr bwMode="auto">
          <a:xfrm>
            <a:off x="6143625" y="4385846"/>
            <a:ext cx="638175" cy="609600"/>
          </a:xfrm>
          <a:prstGeom prst="rect">
            <a:avLst/>
          </a:prstGeom>
          <a:noFill/>
          <a:ln w="9525">
            <a:noFill/>
            <a:miter lim="800000"/>
            <a:headEnd/>
            <a:tailEnd/>
          </a:ln>
          <a:effectLst/>
        </p:spPr>
      </p:pic>
      <p:sp>
        <p:nvSpPr>
          <p:cNvPr id="44" name="Freeform 43"/>
          <p:cNvSpPr/>
          <p:nvPr/>
        </p:nvSpPr>
        <p:spPr bwMode="auto">
          <a:xfrm>
            <a:off x="2514600" y="3090446"/>
            <a:ext cx="1410269" cy="45720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50800" cap="flat" cmpd="sng" algn="ctr">
            <a:solidFill>
              <a:schemeClr val="accent5">
                <a:lumMod val="75000"/>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45" name="Freeform 44"/>
          <p:cNvSpPr/>
          <p:nvPr/>
        </p:nvSpPr>
        <p:spPr bwMode="auto">
          <a:xfrm rot="1242178" flipV="1">
            <a:off x="2332116" y="4489191"/>
            <a:ext cx="1506403" cy="32612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53975" cap="flat" cmpd="sng" algn="ctr">
            <a:solidFill>
              <a:schemeClr val="accent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cxnSp>
        <p:nvCxnSpPr>
          <p:cNvPr id="46" name="Straight Arrow Connector 45"/>
          <p:cNvCxnSpPr/>
          <p:nvPr/>
        </p:nvCxnSpPr>
        <p:spPr bwMode="auto">
          <a:xfrm>
            <a:off x="4419600" y="3700046"/>
            <a:ext cx="838200" cy="228600"/>
          </a:xfrm>
          <a:prstGeom prst="straightConnector1">
            <a:avLst/>
          </a:prstGeom>
          <a:noFill/>
          <a:ln w="222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V="1">
            <a:off x="4495800" y="4690646"/>
            <a:ext cx="1828800" cy="152400"/>
          </a:xfrm>
          <a:prstGeom prst="straightConnector1">
            <a:avLst/>
          </a:prstGeom>
          <a:noFill/>
          <a:ln w="222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flipV="1">
            <a:off x="4267200" y="3242846"/>
            <a:ext cx="1981200" cy="76200"/>
          </a:xfrm>
          <a:prstGeom prst="straightConnector1">
            <a:avLst/>
          </a:prstGeom>
          <a:noFill/>
          <a:ln w="22225" cap="flat" cmpd="sng" algn="ctr">
            <a:solidFill>
              <a:schemeClr val="tx1"/>
            </a:solidFill>
            <a:prstDash val="solid"/>
            <a:round/>
            <a:headEnd type="none" w="med" len="med"/>
            <a:tailEnd type="arrow"/>
          </a:ln>
          <a:effectLst/>
        </p:spPr>
      </p:cxnSp>
      <p:sp>
        <p:nvSpPr>
          <p:cNvPr id="53" name="Freeform 52"/>
          <p:cNvSpPr/>
          <p:nvPr/>
        </p:nvSpPr>
        <p:spPr bwMode="auto">
          <a:xfrm>
            <a:off x="5715000" y="4010533"/>
            <a:ext cx="743802" cy="375313"/>
          </a:xfrm>
          <a:custGeom>
            <a:avLst/>
            <a:gdLst>
              <a:gd name="connsiteX0" fmla="*/ 0 w 743802"/>
              <a:gd name="connsiteY0" fmla="*/ 81886 h 375313"/>
              <a:gd name="connsiteX1" fmla="*/ 491319 w 743802"/>
              <a:gd name="connsiteY1" fmla="*/ 40943 h 375313"/>
              <a:gd name="connsiteX2" fmla="*/ 709683 w 743802"/>
              <a:gd name="connsiteY2" fmla="*/ 327546 h 375313"/>
              <a:gd name="connsiteX3" fmla="*/ 696035 w 743802"/>
              <a:gd name="connsiteY3" fmla="*/ 327546 h 375313"/>
            </a:gdLst>
            <a:ahLst/>
            <a:cxnLst>
              <a:cxn ang="0">
                <a:pos x="connsiteX0" y="connsiteY0"/>
              </a:cxn>
              <a:cxn ang="0">
                <a:pos x="connsiteX1" y="connsiteY1"/>
              </a:cxn>
              <a:cxn ang="0">
                <a:pos x="connsiteX2" y="connsiteY2"/>
              </a:cxn>
              <a:cxn ang="0">
                <a:pos x="connsiteX3" y="connsiteY3"/>
              </a:cxn>
            </a:cxnLst>
            <a:rect l="l" t="t" r="r" b="b"/>
            <a:pathLst>
              <a:path w="743802" h="375313">
                <a:moveTo>
                  <a:pt x="0" y="81886"/>
                </a:moveTo>
                <a:cubicBezTo>
                  <a:pt x="186519" y="40943"/>
                  <a:pt x="373039" y="0"/>
                  <a:pt x="491319" y="40943"/>
                </a:cubicBezTo>
                <a:cubicBezTo>
                  <a:pt x="609600" y="81886"/>
                  <a:pt x="675564" y="279779"/>
                  <a:pt x="709683" y="327546"/>
                </a:cubicBezTo>
                <a:cubicBezTo>
                  <a:pt x="743802" y="375313"/>
                  <a:pt x="719918" y="351429"/>
                  <a:pt x="696035" y="327546"/>
                </a:cubicBezTo>
              </a:path>
            </a:pathLst>
          </a:custGeom>
          <a:noFill/>
          <a:ln w="22225"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54" name="TextBox 53"/>
          <p:cNvSpPr txBox="1"/>
          <p:nvPr/>
        </p:nvSpPr>
        <p:spPr>
          <a:xfrm>
            <a:off x="2756048" y="31666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a:off x="2756048" y="4428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4965848" y="296608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4572000" y="34714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a:off x="5867400" y="4047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9" name="TextBox 58"/>
          <p:cNvSpPr txBox="1"/>
          <p:nvPr/>
        </p:nvSpPr>
        <p:spPr>
          <a:xfrm>
            <a:off x="4876800" y="4428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60"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1447800" y="3852446"/>
            <a:ext cx="685800" cy="533400"/>
          </a:xfrm>
          <a:prstGeom prst="rect">
            <a:avLst/>
          </a:prstGeom>
          <a:noFill/>
        </p:spPr>
      </p:pic>
      <p:pic>
        <p:nvPicPr>
          <p:cNvPr id="61"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3200400" y="3547646"/>
            <a:ext cx="685800" cy="533400"/>
          </a:xfrm>
          <a:prstGeom prst="rect">
            <a:avLst/>
          </a:prstGeom>
          <a:noFill/>
        </p:spPr>
      </p:pic>
      <p:pic>
        <p:nvPicPr>
          <p:cNvPr id="62"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3276600" y="4995446"/>
            <a:ext cx="685800" cy="533400"/>
          </a:xfrm>
          <a:prstGeom prst="rect">
            <a:avLst/>
          </a:prstGeom>
          <a:noFill/>
        </p:spPr>
      </p:pic>
      <p:sp>
        <p:nvSpPr>
          <p:cNvPr id="63" name="TextBox 62"/>
          <p:cNvSpPr txBox="1"/>
          <p:nvPr/>
        </p:nvSpPr>
        <p:spPr>
          <a:xfrm>
            <a:off x="3880329" y="5300246"/>
            <a:ext cx="2215671" cy="338554"/>
          </a:xfrm>
          <a:prstGeom prst="rect">
            <a:avLst/>
          </a:prstGeom>
          <a:noFill/>
        </p:spPr>
        <p:txBody>
          <a:bodyPr wrap="square" rtlCol="0">
            <a:spAutoFit/>
          </a:bodyPr>
          <a:lstStyle/>
          <a:p>
            <a:pPr algn="ctr"/>
            <a:r>
              <a:rPr lang="en-US" b="1" dirty="0" smtClean="0">
                <a:solidFill>
                  <a:schemeClr val="tx1"/>
                </a:solidFill>
              </a:rPr>
              <a:t>Viral Marketing</a:t>
            </a:r>
          </a:p>
        </p:txBody>
      </p:sp>
      <p:sp>
        <p:nvSpPr>
          <p:cNvPr id="31"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120/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3603228321"/>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457200"/>
            <a:ext cx="6400800" cy="685800"/>
          </a:xfrm>
        </p:spPr>
        <p:txBody>
          <a:bodyPr>
            <a:noAutofit/>
          </a:bodyPr>
          <a:lstStyle/>
          <a:p>
            <a:pPr algn="l"/>
            <a:r>
              <a:rPr lang="en-US" sz="4800" b="1" dirty="0" smtClean="0"/>
              <a:t>Influence Maximization in Social Networks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1711755"/>
            <a:ext cx="7772400" cy="8790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indent="-396875" algn="just" defTabSz="914363" fontAlgn="auto">
              <a:lnSpc>
                <a:spcPct val="90000"/>
              </a:lnSpc>
              <a:spcBef>
                <a:spcPct val="20000"/>
              </a:spcBef>
              <a:spcAft>
                <a:spcPts val="0"/>
              </a:spcAft>
              <a:buBlip>
                <a:blip r:embed="rId5"/>
              </a:buBlip>
              <a:defRPr/>
            </a:pPr>
            <a:r>
              <a:rPr lang="en-US" altLang="zh-CN" sz="2000" dirty="0" smtClean="0">
                <a:solidFill>
                  <a:schemeClr val="tx1"/>
                </a:solidFill>
                <a:latin typeface="Calibri" pitchFamily="34" charset="0"/>
                <a:cs typeface="Calibri" pitchFamily="34" charset="0"/>
              </a:rPr>
              <a:t>Find a small subset of influential individuals in a social network, such that they can influence the largest number of people in the network</a:t>
            </a: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p:txBody>
      </p:sp>
      <p:pic>
        <p:nvPicPr>
          <p:cNvPr id="31" name="Picture 2"/>
          <p:cNvPicPr>
            <a:picLocks noChangeAspect="1" noChangeArrowheads="1"/>
          </p:cNvPicPr>
          <p:nvPr/>
        </p:nvPicPr>
        <p:blipFill>
          <a:blip r:embed="rId6" cstate="print"/>
          <a:srcRect/>
          <a:stretch>
            <a:fillRect/>
          </a:stretch>
        </p:blipFill>
        <p:spPr bwMode="auto">
          <a:xfrm>
            <a:off x="2105025" y="3547646"/>
            <a:ext cx="638175" cy="609600"/>
          </a:xfrm>
          <a:prstGeom prst="rect">
            <a:avLst/>
          </a:prstGeom>
          <a:noFill/>
          <a:ln w="9525">
            <a:noFill/>
            <a:miter lim="800000"/>
            <a:headEnd/>
            <a:tailEnd/>
          </a:ln>
          <a:effectLst/>
        </p:spPr>
      </p:pic>
      <p:pic>
        <p:nvPicPr>
          <p:cNvPr id="32" name="Picture 3"/>
          <p:cNvPicPr>
            <a:picLocks noChangeAspect="1" noChangeArrowheads="1"/>
          </p:cNvPicPr>
          <p:nvPr/>
        </p:nvPicPr>
        <p:blipFill>
          <a:blip r:embed="rId6" cstate="print"/>
          <a:srcRect/>
          <a:stretch>
            <a:fillRect/>
          </a:stretch>
        </p:blipFill>
        <p:spPr bwMode="auto">
          <a:xfrm>
            <a:off x="3781425" y="3166646"/>
            <a:ext cx="638175" cy="609600"/>
          </a:xfrm>
          <a:prstGeom prst="rect">
            <a:avLst/>
          </a:prstGeom>
          <a:noFill/>
          <a:ln w="9525">
            <a:noFill/>
            <a:miter lim="800000"/>
            <a:headEnd/>
            <a:tailEnd/>
          </a:ln>
          <a:effectLst/>
        </p:spPr>
      </p:pic>
      <p:pic>
        <p:nvPicPr>
          <p:cNvPr id="33" name="Picture 4"/>
          <p:cNvPicPr>
            <a:picLocks noChangeAspect="1" noChangeArrowheads="1"/>
          </p:cNvPicPr>
          <p:nvPr/>
        </p:nvPicPr>
        <p:blipFill>
          <a:blip r:embed="rId6" cstate="print"/>
          <a:srcRect/>
          <a:stretch>
            <a:fillRect/>
          </a:stretch>
        </p:blipFill>
        <p:spPr bwMode="auto">
          <a:xfrm>
            <a:off x="3810000" y="4309646"/>
            <a:ext cx="638175" cy="609600"/>
          </a:xfrm>
          <a:prstGeom prst="rect">
            <a:avLst/>
          </a:prstGeom>
          <a:noFill/>
          <a:ln w="9525">
            <a:noFill/>
            <a:miter lim="800000"/>
            <a:headEnd/>
            <a:tailEnd/>
          </a:ln>
          <a:effectLst/>
        </p:spPr>
      </p:pic>
      <p:pic>
        <p:nvPicPr>
          <p:cNvPr id="34" name="Picture 5"/>
          <p:cNvPicPr>
            <a:picLocks noChangeAspect="1" noChangeArrowheads="1"/>
          </p:cNvPicPr>
          <p:nvPr/>
        </p:nvPicPr>
        <p:blipFill>
          <a:blip r:embed="rId6" cstate="print"/>
          <a:srcRect/>
          <a:stretch>
            <a:fillRect/>
          </a:stretch>
        </p:blipFill>
        <p:spPr bwMode="auto">
          <a:xfrm>
            <a:off x="5105400" y="3700046"/>
            <a:ext cx="638175" cy="609600"/>
          </a:xfrm>
          <a:prstGeom prst="rect">
            <a:avLst/>
          </a:prstGeom>
          <a:noFill/>
          <a:ln w="9525">
            <a:noFill/>
            <a:miter lim="800000"/>
            <a:headEnd/>
            <a:tailEnd/>
          </a:ln>
          <a:effectLst/>
        </p:spPr>
      </p:pic>
      <p:pic>
        <p:nvPicPr>
          <p:cNvPr id="35" name="Picture 6"/>
          <p:cNvPicPr>
            <a:picLocks noChangeAspect="1" noChangeArrowheads="1"/>
          </p:cNvPicPr>
          <p:nvPr/>
        </p:nvPicPr>
        <p:blipFill>
          <a:blip r:embed="rId6" cstate="print"/>
          <a:srcRect/>
          <a:stretch>
            <a:fillRect/>
          </a:stretch>
        </p:blipFill>
        <p:spPr bwMode="auto">
          <a:xfrm>
            <a:off x="6096000" y="3090446"/>
            <a:ext cx="638175" cy="609600"/>
          </a:xfrm>
          <a:prstGeom prst="rect">
            <a:avLst/>
          </a:prstGeom>
          <a:noFill/>
          <a:ln w="9525">
            <a:noFill/>
            <a:miter lim="800000"/>
            <a:headEnd/>
            <a:tailEnd/>
          </a:ln>
          <a:effectLst/>
        </p:spPr>
      </p:pic>
      <p:pic>
        <p:nvPicPr>
          <p:cNvPr id="36" name="Picture 7"/>
          <p:cNvPicPr>
            <a:picLocks noChangeAspect="1" noChangeArrowheads="1"/>
          </p:cNvPicPr>
          <p:nvPr/>
        </p:nvPicPr>
        <p:blipFill>
          <a:blip r:embed="rId6" cstate="print"/>
          <a:srcRect/>
          <a:stretch>
            <a:fillRect/>
          </a:stretch>
        </p:blipFill>
        <p:spPr bwMode="auto">
          <a:xfrm>
            <a:off x="6143625" y="4385846"/>
            <a:ext cx="638175" cy="609600"/>
          </a:xfrm>
          <a:prstGeom prst="rect">
            <a:avLst/>
          </a:prstGeom>
          <a:noFill/>
          <a:ln w="9525">
            <a:noFill/>
            <a:miter lim="800000"/>
            <a:headEnd/>
            <a:tailEnd/>
          </a:ln>
          <a:effectLst/>
        </p:spPr>
      </p:pic>
      <p:sp>
        <p:nvSpPr>
          <p:cNvPr id="64" name="Freeform 63"/>
          <p:cNvSpPr/>
          <p:nvPr/>
        </p:nvSpPr>
        <p:spPr bwMode="auto">
          <a:xfrm>
            <a:off x="2514600" y="3090446"/>
            <a:ext cx="1410269" cy="45720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50800" cap="flat" cmpd="sng" algn="ctr">
            <a:solidFill>
              <a:schemeClr val="accent5">
                <a:lumMod val="75000"/>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65" name="Freeform 64"/>
          <p:cNvSpPr/>
          <p:nvPr/>
        </p:nvSpPr>
        <p:spPr bwMode="auto">
          <a:xfrm rot="1242178" flipV="1">
            <a:off x="2332116" y="4489191"/>
            <a:ext cx="1506403" cy="32612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53975" cap="flat" cmpd="sng" algn="ctr">
            <a:solidFill>
              <a:schemeClr val="accent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cxnSp>
        <p:nvCxnSpPr>
          <p:cNvPr id="66" name="Straight Arrow Connector 65"/>
          <p:cNvCxnSpPr/>
          <p:nvPr/>
        </p:nvCxnSpPr>
        <p:spPr bwMode="auto">
          <a:xfrm>
            <a:off x="4419600" y="3700046"/>
            <a:ext cx="838200" cy="228600"/>
          </a:xfrm>
          <a:prstGeom prst="straightConnector1">
            <a:avLst/>
          </a:prstGeom>
          <a:noFill/>
          <a:ln w="50800" cap="flat" cmpd="sng" algn="ctr">
            <a:solidFill>
              <a:schemeClr val="accent1"/>
            </a:solidFill>
            <a:prstDash val="solid"/>
            <a:round/>
            <a:headEnd type="none" w="med" len="med"/>
            <a:tailEnd type="arrow"/>
          </a:ln>
          <a:effectLst/>
        </p:spPr>
      </p:cxnSp>
      <p:cxnSp>
        <p:nvCxnSpPr>
          <p:cNvPr id="67" name="Straight Arrow Connector 66"/>
          <p:cNvCxnSpPr/>
          <p:nvPr/>
        </p:nvCxnSpPr>
        <p:spPr bwMode="auto">
          <a:xfrm flipV="1">
            <a:off x="4495800" y="4690646"/>
            <a:ext cx="1828800" cy="152400"/>
          </a:xfrm>
          <a:prstGeom prst="straightConnector1">
            <a:avLst/>
          </a:prstGeom>
          <a:noFill/>
          <a:ln w="22225" cap="flat" cmpd="sng" algn="ctr">
            <a:solidFill>
              <a:srgbClr val="FF0000"/>
            </a:solidFill>
            <a:prstDash val="sysDash"/>
            <a:round/>
            <a:headEnd type="none" w="med" len="med"/>
            <a:tailEnd type="arrow"/>
          </a:ln>
          <a:effectLst/>
        </p:spPr>
      </p:cxnSp>
      <p:cxnSp>
        <p:nvCxnSpPr>
          <p:cNvPr id="68" name="Straight Arrow Connector 67"/>
          <p:cNvCxnSpPr/>
          <p:nvPr/>
        </p:nvCxnSpPr>
        <p:spPr bwMode="auto">
          <a:xfrm flipV="1">
            <a:off x="4267200" y="3242846"/>
            <a:ext cx="1981200" cy="76200"/>
          </a:xfrm>
          <a:prstGeom prst="straightConnector1">
            <a:avLst/>
          </a:prstGeom>
          <a:noFill/>
          <a:ln w="22225" cap="flat" cmpd="sng" algn="ctr">
            <a:solidFill>
              <a:srgbClr val="FF0000"/>
            </a:solidFill>
            <a:prstDash val="sysDash"/>
            <a:round/>
            <a:headEnd type="none" w="med" len="med"/>
            <a:tailEnd type="arrow"/>
          </a:ln>
          <a:effectLst/>
        </p:spPr>
      </p:cxnSp>
      <p:sp>
        <p:nvSpPr>
          <p:cNvPr id="69" name="Freeform 68"/>
          <p:cNvSpPr/>
          <p:nvPr/>
        </p:nvSpPr>
        <p:spPr bwMode="auto">
          <a:xfrm>
            <a:off x="5715000" y="4010533"/>
            <a:ext cx="743802" cy="375313"/>
          </a:xfrm>
          <a:custGeom>
            <a:avLst/>
            <a:gdLst>
              <a:gd name="connsiteX0" fmla="*/ 0 w 743802"/>
              <a:gd name="connsiteY0" fmla="*/ 81886 h 375313"/>
              <a:gd name="connsiteX1" fmla="*/ 491319 w 743802"/>
              <a:gd name="connsiteY1" fmla="*/ 40943 h 375313"/>
              <a:gd name="connsiteX2" fmla="*/ 709683 w 743802"/>
              <a:gd name="connsiteY2" fmla="*/ 327546 h 375313"/>
              <a:gd name="connsiteX3" fmla="*/ 696035 w 743802"/>
              <a:gd name="connsiteY3" fmla="*/ 327546 h 375313"/>
            </a:gdLst>
            <a:ahLst/>
            <a:cxnLst>
              <a:cxn ang="0">
                <a:pos x="connsiteX0" y="connsiteY0"/>
              </a:cxn>
              <a:cxn ang="0">
                <a:pos x="connsiteX1" y="connsiteY1"/>
              </a:cxn>
              <a:cxn ang="0">
                <a:pos x="connsiteX2" y="connsiteY2"/>
              </a:cxn>
              <a:cxn ang="0">
                <a:pos x="connsiteX3" y="connsiteY3"/>
              </a:cxn>
            </a:cxnLst>
            <a:rect l="l" t="t" r="r" b="b"/>
            <a:pathLst>
              <a:path w="743802" h="375313">
                <a:moveTo>
                  <a:pt x="0" y="81886"/>
                </a:moveTo>
                <a:cubicBezTo>
                  <a:pt x="186519" y="40943"/>
                  <a:pt x="373039" y="0"/>
                  <a:pt x="491319" y="40943"/>
                </a:cubicBezTo>
                <a:cubicBezTo>
                  <a:pt x="609600" y="81886"/>
                  <a:pt x="675564" y="279779"/>
                  <a:pt x="709683" y="327546"/>
                </a:cubicBezTo>
                <a:cubicBezTo>
                  <a:pt x="743802" y="375313"/>
                  <a:pt x="719918" y="351429"/>
                  <a:pt x="696035" y="327546"/>
                </a:cubicBezTo>
              </a:path>
            </a:pathLst>
          </a:custGeom>
          <a:noFill/>
          <a:ln w="22225"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70" name="TextBox 69"/>
          <p:cNvSpPr txBox="1"/>
          <p:nvPr/>
        </p:nvSpPr>
        <p:spPr>
          <a:xfrm>
            <a:off x="2756048" y="31666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1" name="TextBox 70"/>
          <p:cNvSpPr txBox="1"/>
          <p:nvPr/>
        </p:nvSpPr>
        <p:spPr>
          <a:xfrm>
            <a:off x="2756048" y="4428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2" name="TextBox 71"/>
          <p:cNvSpPr txBox="1"/>
          <p:nvPr/>
        </p:nvSpPr>
        <p:spPr>
          <a:xfrm>
            <a:off x="4965848" y="296608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3" name="TextBox 72"/>
          <p:cNvSpPr txBox="1"/>
          <p:nvPr/>
        </p:nvSpPr>
        <p:spPr>
          <a:xfrm>
            <a:off x="4572000" y="34714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4" name="TextBox 73"/>
          <p:cNvSpPr txBox="1"/>
          <p:nvPr/>
        </p:nvSpPr>
        <p:spPr>
          <a:xfrm>
            <a:off x="5867400" y="4047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5" name="TextBox 74"/>
          <p:cNvSpPr txBox="1"/>
          <p:nvPr/>
        </p:nvSpPr>
        <p:spPr>
          <a:xfrm>
            <a:off x="4876800" y="442829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76"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1447800" y="3852446"/>
            <a:ext cx="685800" cy="533400"/>
          </a:xfrm>
          <a:prstGeom prst="rect">
            <a:avLst/>
          </a:prstGeom>
          <a:noFill/>
        </p:spPr>
      </p:pic>
      <p:pic>
        <p:nvPicPr>
          <p:cNvPr id="77"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3200400" y="3547646"/>
            <a:ext cx="685800" cy="533400"/>
          </a:xfrm>
          <a:prstGeom prst="rect">
            <a:avLst/>
          </a:prstGeom>
          <a:noFill/>
        </p:spPr>
      </p:pic>
      <p:pic>
        <p:nvPicPr>
          <p:cNvPr id="78"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3276600" y="4995446"/>
            <a:ext cx="685800" cy="533400"/>
          </a:xfrm>
          <a:prstGeom prst="rect">
            <a:avLst/>
          </a:prstGeom>
          <a:noFill/>
        </p:spPr>
      </p:pic>
      <p:pic>
        <p:nvPicPr>
          <p:cNvPr id="79"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4419600" y="4004846"/>
            <a:ext cx="685800" cy="533400"/>
          </a:xfrm>
          <a:prstGeom prst="rect">
            <a:avLst/>
          </a:prstGeom>
          <a:noFill/>
        </p:spPr>
      </p:pic>
      <p:sp>
        <p:nvSpPr>
          <p:cNvPr id="80" name="TextBox 79"/>
          <p:cNvSpPr txBox="1"/>
          <p:nvPr/>
        </p:nvSpPr>
        <p:spPr>
          <a:xfrm>
            <a:off x="3880329" y="5300246"/>
            <a:ext cx="2215671" cy="338554"/>
          </a:xfrm>
          <a:prstGeom prst="rect">
            <a:avLst/>
          </a:prstGeom>
          <a:noFill/>
        </p:spPr>
        <p:txBody>
          <a:bodyPr wrap="square" rtlCol="0">
            <a:spAutoFit/>
          </a:bodyPr>
          <a:lstStyle/>
          <a:p>
            <a:pPr algn="ctr"/>
            <a:r>
              <a:rPr lang="en-US" b="1" dirty="0" smtClean="0">
                <a:solidFill>
                  <a:schemeClr val="tx1"/>
                </a:solidFill>
              </a:rPr>
              <a:t>Viral Marketing</a:t>
            </a:r>
          </a:p>
        </p:txBody>
      </p:sp>
      <p:sp>
        <p:nvSpPr>
          <p:cNvPr id="38"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121/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1741016113"/>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457200"/>
            <a:ext cx="6400800" cy="685800"/>
          </a:xfrm>
        </p:spPr>
        <p:txBody>
          <a:bodyPr>
            <a:noAutofit/>
          </a:bodyPr>
          <a:lstStyle/>
          <a:p>
            <a:pPr algn="l"/>
            <a:r>
              <a:rPr lang="en-US" sz="4800" b="1" dirty="0" smtClean="0"/>
              <a:t>Influence Maximization in Social Networks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1711755"/>
            <a:ext cx="7772400" cy="8790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indent="-396875" algn="just" defTabSz="914363" fontAlgn="auto">
              <a:lnSpc>
                <a:spcPct val="90000"/>
              </a:lnSpc>
              <a:spcBef>
                <a:spcPct val="20000"/>
              </a:spcBef>
              <a:spcAft>
                <a:spcPts val="0"/>
              </a:spcAft>
              <a:buBlip>
                <a:blip r:embed="rId5"/>
              </a:buBlip>
              <a:defRPr/>
            </a:pPr>
            <a:r>
              <a:rPr lang="en-US" altLang="zh-CN" sz="2000" dirty="0" smtClean="0">
                <a:solidFill>
                  <a:schemeClr val="tx1"/>
                </a:solidFill>
                <a:latin typeface="Calibri" pitchFamily="34" charset="0"/>
                <a:cs typeface="Calibri" pitchFamily="34" charset="0"/>
              </a:rPr>
              <a:t>Find a small subset of influential individuals in a social network, such that they can influence the largest number of people in the network</a:t>
            </a: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p:txBody>
      </p:sp>
      <p:pic>
        <p:nvPicPr>
          <p:cNvPr id="38" name="Picture 2"/>
          <p:cNvPicPr>
            <a:picLocks noChangeAspect="1" noChangeArrowheads="1"/>
          </p:cNvPicPr>
          <p:nvPr/>
        </p:nvPicPr>
        <p:blipFill>
          <a:blip r:embed="rId6" cstate="print"/>
          <a:srcRect/>
          <a:stretch>
            <a:fillRect/>
          </a:stretch>
        </p:blipFill>
        <p:spPr bwMode="auto">
          <a:xfrm>
            <a:off x="2105025" y="3553365"/>
            <a:ext cx="638175" cy="609600"/>
          </a:xfrm>
          <a:prstGeom prst="rect">
            <a:avLst/>
          </a:prstGeom>
          <a:noFill/>
          <a:ln w="9525">
            <a:noFill/>
            <a:miter lim="800000"/>
            <a:headEnd/>
            <a:tailEnd/>
          </a:ln>
          <a:effectLst/>
        </p:spPr>
      </p:pic>
      <p:pic>
        <p:nvPicPr>
          <p:cNvPr id="39" name="Picture 3"/>
          <p:cNvPicPr>
            <a:picLocks noChangeAspect="1" noChangeArrowheads="1"/>
          </p:cNvPicPr>
          <p:nvPr/>
        </p:nvPicPr>
        <p:blipFill>
          <a:blip r:embed="rId6" cstate="print"/>
          <a:srcRect/>
          <a:stretch>
            <a:fillRect/>
          </a:stretch>
        </p:blipFill>
        <p:spPr bwMode="auto">
          <a:xfrm>
            <a:off x="3781425" y="3172365"/>
            <a:ext cx="638175" cy="609600"/>
          </a:xfrm>
          <a:prstGeom prst="rect">
            <a:avLst/>
          </a:prstGeom>
          <a:noFill/>
          <a:ln w="9525">
            <a:noFill/>
            <a:miter lim="800000"/>
            <a:headEnd/>
            <a:tailEnd/>
          </a:ln>
          <a:effectLst/>
        </p:spPr>
      </p:pic>
      <p:pic>
        <p:nvPicPr>
          <p:cNvPr id="40" name="Picture 4"/>
          <p:cNvPicPr>
            <a:picLocks noChangeAspect="1" noChangeArrowheads="1"/>
          </p:cNvPicPr>
          <p:nvPr/>
        </p:nvPicPr>
        <p:blipFill>
          <a:blip r:embed="rId6" cstate="print"/>
          <a:srcRect/>
          <a:stretch>
            <a:fillRect/>
          </a:stretch>
        </p:blipFill>
        <p:spPr bwMode="auto">
          <a:xfrm>
            <a:off x="3810000" y="4315365"/>
            <a:ext cx="638175" cy="609600"/>
          </a:xfrm>
          <a:prstGeom prst="rect">
            <a:avLst/>
          </a:prstGeom>
          <a:noFill/>
          <a:ln w="9525">
            <a:noFill/>
            <a:miter lim="800000"/>
            <a:headEnd/>
            <a:tailEnd/>
          </a:ln>
          <a:effectLst/>
        </p:spPr>
      </p:pic>
      <p:pic>
        <p:nvPicPr>
          <p:cNvPr id="41" name="Picture 5"/>
          <p:cNvPicPr>
            <a:picLocks noChangeAspect="1" noChangeArrowheads="1"/>
          </p:cNvPicPr>
          <p:nvPr/>
        </p:nvPicPr>
        <p:blipFill>
          <a:blip r:embed="rId6" cstate="print"/>
          <a:srcRect/>
          <a:stretch>
            <a:fillRect/>
          </a:stretch>
        </p:blipFill>
        <p:spPr bwMode="auto">
          <a:xfrm>
            <a:off x="5105400" y="3705765"/>
            <a:ext cx="638175" cy="609600"/>
          </a:xfrm>
          <a:prstGeom prst="rect">
            <a:avLst/>
          </a:prstGeom>
          <a:noFill/>
          <a:ln w="9525">
            <a:noFill/>
            <a:miter lim="800000"/>
            <a:headEnd/>
            <a:tailEnd/>
          </a:ln>
          <a:effectLst/>
        </p:spPr>
      </p:pic>
      <p:pic>
        <p:nvPicPr>
          <p:cNvPr id="42" name="Picture 6"/>
          <p:cNvPicPr>
            <a:picLocks noChangeAspect="1" noChangeArrowheads="1"/>
          </p:cNvPicPr>
          <p:nvPr/>
        </p:nvPicPr>
        <p:blipFill>
          <a:blip r:embed="rId6" cstate="print"/>
          <a:srcRect/>
          <a:stretch>
            <a:fillRect/>
          </a:stretch>
        </p:blipFill>
        <p:spPr bwMode="auto">
          <a:xfrm>
            <a:off x="6096000" y="3096165"/>
            <a:ext cx="638175" cy="609600"/>
          </a:xfrm>
          <a:prstGeom prst="rect">
            <a:avLst/>
          </a:prstGeom>
          <a:noFill/>
          <a:ln w="9525">
            <a:noFill/>
            <a:miter lim="800000"/>
            <a:headEnd/>
            <a:tailEnd/>
          </a:ln>
          <a:effectLst/>
        </p:spPr>
      </p:pic>
      <p:pic>
        <p:nvPicPr>
          <p:cNvPr id="43" name="Picture 7"/>
          <p:cNvPicPr>
            <a:picLocks noChangeAspect="1" noChangeArrowheads="1"/>
          </p:cNvPicPr>
          <p:nvPr/>
        </p:nvPicPr>
        <p:blipFill>
          <a:blip r:embed="rId6" cstate="print"/>
          <a:srcRect/>
          <a:stretch>
            <a:fillRect/>
          </a:stretch>
        </p:blipFill>
        <p:spPr bwMode="auto">
          <a:xfrm>
            <a:off x="6143625" y="4391565"/>
            <a:ext cx="638175" cy="609600"/>
          </a:xfrm>
          <a:prstGeom prst="rect">
            <a:avLst/>
          </a:prstGeom>
          <a:noFill/>
          <a:ln w="9525">
            <a:noFill/>
            <a:miter lim="800000"/>
            <a:headEnd/>
            <a:tailEnd/>
          </a:ln>
          <a:effectLst/>
        </p:spPr>
      </p:pic>
      <p:sp>
        <p:nvSpPr>
          <p:cNvPr id="44" name="Freeform 43"/>
          <p:cNvSpPr/>
          <p:nvPr/>
        </p:nvSpPr>
        <p:spPr bwMode="auto">
          <a:xfrm>
            <a:off x="2514600" y="3096165"/>
            <a:ext cx="1410269" cy="45720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50800" cap="flat" cmpd="sng" algn="ctr">
            <a:solidFill>
              <a:schemeClr val="accent5">
                <a:lumMod val="75000"/>
              </a:schemeClr>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45" name="Freeform 44"/>
          <p:cNvSpPr/>
          <p:nvPr/>
        </p:nvSpPr>
        <p:spPr bwMode="auto">
          <a:xfrm rot="1242178" flipV="1">
            <a:off x="2332116" y="4494910"/>
            <a:ext cx="1506403" cy="326120"/>
          </a:xfrm>
          <a:custGeom>
            <a:avLst/>
            <a:gdLst>
              <a:gd name="connsiteX0" fmla="*/ 0 w 1405720"/>
              <a:gd name="connsiteY0" fmla="*/ 693760 h 693760"/>
              <a:gd name="connsiteX1" fmla="*/ 504967 w 1405720"/>
              <a:gd name="connsiteY1" fmla="*/ 52316 h 693760"/>
              <a:gd name="connsiteX2" fmla="*/ 1364776 w 1405720"/>
              <a:gd name="connsiteY2" fmla="*/ 379862 h 693760"/>
              <a:gd name="connsiteX3" fmla="*/ 1364776 w 1405720"/>
              <a:gd name="connsiteY3" fmla="*/ 379862 h 693760"/>
              <a:gd name="connsiteX4" fmla="*/ 1405720 w 1405720"/>
              <a:gd name="connsiteY4" fmla="*/ 393510 h 69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20" h="693760">
                <a:moveTo>
                  <a:pt x="0" y="693760"/>
                </a:moveTo>
                <a:cubicBezTo>
                  <a:pt x="138752" y="399196"/>
                  <a:pt x="277504" y="104632"/>
                  <a:pt x="504967" y="52316"/>
                </a:cubicBezTo>
                <a:cubicBezTo>
                  <a:pt x="732430" y="0"/>
                  <a:pt x="1364776" y="379862"/>
                  <a:pt x="1364776" y="379862"/>
                </a:cubicBezTo>
                <a:lnTo>
                  <a:pt x="1364776" y="379862"/>
                </a:lnTo>
                <a:lnTo>
                  <a:pt x="1405720" y="393510"/>
                </a:lnTo>
              </a:path>
            </a:pathLst>
          </a:custGeom>
          <a:noFill/>
          <a:ln w="53975" cap="flat" cmpd="sng" algn="ctr">
            <a:solidFill>
              <a:schemeClr val="accent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cxnSp>
        <p:nvCxnSpPr>
          <p:cNvPr id="46" name="Straight Arrow Connector 45"/>
          <p:cNvCxnSpPr/>
          <p:nvPr/>
        </p:nvCxnSpPr>
        <p:spPr bwMode="auto">
          <a:xfrm>
            <a:off x="4419600" y="3705765"/>
            <a:ext cx="838200" cy="228600"/>
          </a:xfrm>
          <a:prstGeom prst="straightConnector1">
            <a:avLst/>
          </a:prstGeom>
          <a:noFill/>
          <a:ln w="50800" cap="flat" cmpd="sng" algn="ctr">
            <a:solidFill>
              <a:schemeClr val="accent1"/>
            </a:solidFill>
            <a:prstDash val="solid"/>
            <a:round/>
            <a:headEnd type="none" w="med" len="med"/>
            <a:tailEnd type="arrow"/>
          </a:ln>
          <a:effectLst/>
        </p:spPr>
      </p:cxnSp>
      <p:cxnSp>
        <p:nvCxnSpPr>
          <p:cNvPr id="47" name="Straight Arrow Connector 46"/>
          <p:cNvCxnSpPr/>
          <p:nvPr/>
        </p:nvCxnSpPr>
        <p:spPr bwMode="auto">
          <a:xfrm flipV="1">
            <a:off x="4495800" y="4696365"/>
            <a:ext cx="1828800" cy="152400"/>
          </a:xfrm>
          <a:prstGeom prst="straightConnector1">
            <a:avLst/>
          </a:prstGeom>
          <a:noFill/>
          <a:ln w="22225" cap="flat" cmpd="sng" algn="ctr">
            <a:solidFill>
              <a:srgbClr val="FF0000"/>
            </a:solidFill>
            <a:prstDash val="sysDash"/>
            <a:round/>
            <a:headEnd type="none" w="med" len="med"/>
            <a:tailEnd type="arrow"/>
          </a:ln>
          <a:effectLst/>
        </p:spPr>
      </p:cxnSp>
      <p:cxnSp>
        <p:nvCxnSpPr>
          <p:cNvPr id="48" name="Straight Arrow Connector 47"/>
          <p:cNvCxnSpPr/>
          <p:nvPr/>
        </p:nvCxnSpPr>
        <p:spPr bwMode="auto">
          <a:xfrm flipV="1">
            <a:off x="4267200" y="3248565"/>
            <a:ext cx="1981200" cy="76200"/>
          </a:xfrm>
          <a:prstGeom prst="straightConnector1">
            <a:avLst/>
          </a:prstGeom>
          <a:noFill/>
          <a:ln w="22225" cap="flat" cmpd="sng" algn="ctr">
            <a:solidFill>
              <a:srgbClr val="FF0000"/>
            </a:solidFill>
            <a:prstDash val="sysDash"/>
            <a:round/>
            <a:headEnd type="none" w="med" len="med"/>
            <a:tailEnd type="arrow"/>
          </a:ln>
          <a:effectLst/>
        </p:spPr>
      </p:cxnSp>
      <p:sp>
        <p:nvSpPr>
          <p:cNvPr id="53" name="Freeform 52"/>
          <p:cNvSpPr/>
          <p:nvPr/>
        </p:nvSpPr>
        <p:spPr bwMode="auto">
          <a:xfrm>
            <a:off x="5715000" y="4016252"/>
            <a:ext cx="743802" cy="375313"/>
          </a:xfrm>
          <a:custGeom>
            <a:avLst/>
            <a:gdLst>
              <a:gd name="connsiteX0" fmla="*/ 0 w 743802"/>
              <a:gd name="connsiteY0" fmla="*/ 81886 h 375313"/>
              <a:gd name="connsiteX1" fmla="*/ 491319 w 743802"/>
              <a:gd name="connsiteY1" fmla="*/ 40943 h 375313"/>
              <a:gd name="connsiteX2" fmla="*/ 709683 w 743802"/>
              <a:gd name="connsiteY2" fmla="*/ 327546 h 375313"/>
              <a:gd name="connsiteX3" fmla="*/ 696035 w 743802"/>
              <a:gd name="connsiteY3" fmla="*/ 327546 h 375313"/>
            </a:gdLst>
            <a:ahLst/>
            <a:cxnLst>
              <a:cxn ang="0">
                <a:pos x="connsiteX0" y="connsiteY0"/>
              </a:cxn>
              <a:cxn ang="0">
                <a:pos x="connsiteX1" y="connsiteY1"/>
              </a:cxn>
              <a:cxn ang="0">
                <a:pos x="connsiteX2" y="connsiteY2"/>
              </a:cxn>
              <a:cxn ang="0">
                <a:pos x="connsiteX3" y="connsiteY3"/>
              </a:cxn>
            </a:cxnLst>
            <a:rect l="l" t="t" r="r" b="b"/>
            <a:pathLst>
              <a:path w="743802" h="375313">
                <a:moveTo>
                  <a:pt x="0" y="81886"/>
                </a:moveTo>
                <a:cubicBezTo>
                  <a:pt x="186519" y="40943"/>
                  <a:pt x="373039" y="0"/>
                  <a:pt x="491319" y="40943"/>
                </a:cubicBezTo>
                <a:cubicBezTo>
                  <a:pt x="609600" y="81886"/>
                  <a:pt x="675564" y="279779"/>
                  <a:pt x="709683" y="327546"/>
                </a:cubicBezTo>
                <a:cubicBezTo>
                  <a:pt x="743802" y="375313"/>
                  <a:pt x="719918" y="351429"/>
                  <a:pt x="696035" y="327546"/>
                </a:cubicBezTo>
              </a:path>
            </a:pathLst>
          </a:custGeom>
          <a:noFill/>
          <a:ln w="50800" cap="flat" cmpd="sng" algn="ctr">
            <a:solidFill>
              <a:schemeClr val="accent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Trebuchet MS" pitchFamily="34" charset="0"/>
            </a:endParaRPr>
          </a:p>
        </p:txBody>
      </p:sp>
      <p:sp>
        <p:nvSpPr>
          <p:cNvPr id="54" name="TextBox 53"/>
          <p:cNvSpPr txBox="1"/>
          <p:nvPr/>
        </p:nvSpPr>
        <p:spPr>
          <a:xfrm>
            <a:off x="2756048" y="317236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a:off x="2756048" y="443401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4965848" y="297180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4572000" y="347716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a:off x="5867400" y="405301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9" name="TextBox 58"/>
          <p:cNvSpPr txBox="1"/>
          <p:nvPr/>
        </p:nvSpPr>
        <p:spPr>
          <a:xfrm>
            <a:off x="4876800" y="443401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60"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1447800" y="3858165"/>
            <a:ext cx="685800" cy="533400"/>
          </a:xfrm>
          <a:prstGeom prst="rect">
            <a:avLst/>
          </a:prstGeom>
          <a:noFill/>
        </p:spPr>
      </p:pic>
      <p:pic>
        <p:nvPicPr>
          <p:cNvPr id="61"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3200400" y="3553365"/>
            <a:ext cx="685800" cy="533400"/>
          </a:xfrm>
          <a:prstGeom prst="rect">
            <a:avLst/>
          </a:prstGeom>
          <a:noFill/>
        </p:spPr>
      </p:pic>
      <p:pic>
        <p:nvPicPr>
          <p:cNvPr id="62"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3276600" y="5001165"/>
            <a:ext cx="685800" cy="533400"/>
          </a:xfrm>
          <a:prstGeom prst="rect">
            <a:avLst/>
          </a:prstGeom>
          <a:noFill/>
        </p:spPr>
      </p:pic>
      <p:pic>
        <p:nvPicPr>
          <p:cNvPr id="63"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4419600" y="4010565"/>
            <a:ext cx="685800" cy="533400"/>
          </a:xfrm>
          <a:prstGeom prst="rect">
            <a:avLst/>
          </a:prstGeom>
          <a:noFill/>
        </p:spPr>
      </p:pic>
      <p:pic>
        <p:nvPicPr>
          <p:cNvPr id="81"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6781800" y="4467765"/>
            <a:ext cx="685800" cy="533400"/>
          </a:xfrm>
          <a:prstGeom prst="rect">
            <a:avLst/>
          </a:prstGeom>
          <a:noFill/>
        </p:spPr>
      </p:pic>
      <p:sp>
        <p:nvSpPr>
          <p:cNvPr id="82" name="TextBox 81"/>
          <p:cNvSpPr txBox="1"/>
          <p:nvPr/>
        </p:nvSpPr>
        <p:spPr>
          <a:xfrm>
            <a:off x="3880329" y="5305965"/>
            <a:ext cx="2215671" cy="338554"/>
          </a:xfrm>
          <a:prstGeom prst="rect">
            <a:avLst/>
          </a:prstGeom>
          <a:noFill/>
        </p:spPr>
        <p:txBody>
          <a:bodyPr wrap="square" rtlCol="0">
            <a:spAutoFit/>
          </a:bodyPr>
          <a:lstStyle/>
          <a:p>
            <a:pPr algn="ctr"/>
            <a:r>
              <a:rPr lang="en-US" b="1" dirty="0" smtClean="0">
                <a:solidFill>
                  <a:schemeClr val="tx1"/>
                </a:solidFill>
              </a:rPr>
              <a:t>Viral Marketing</a:t>
            </a:r>
          </a:p>
        </p:txBody>
      </p:sp>
      <p:sp>
        <p:nvSpPr>
          <p:cNvPr id="33"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122/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3303681778"/>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457200"/>
            <a:ext cx="6400800" cy="685800"/>
          </a:xfrm>
        </p:spPr>
        <p:txBody>
          <a:bodyPr>
            <a:noAutofit/>
          </a:bodyPr>
          <a:lstStyle/>
          <a:p>
            <a:pPr algn="l"/>
            <a:r>
              <a:rPr lang="en-US" sz="4800" b="1" dirty="0" smtClean="0"/>
              <a:t>Related Tutorials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1711755"/>
            <a:ext cx="7772400" cy="8790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5"/>
              </a:buBlip>
              <a:defRPr/>
            </a:pPr>
            <a:r>
              <a:rPr lang="en-US" altLang="zh-CN" sz="2400" b="1" dirty="0">
                <a:latin typeface="Calibri" pitchFamily="34" charset="0"/>
                <a:cs typeface="Calibri" pitchFamily="34" charset="0"/>
              </a:rPr>
              <a:t>Information and </a:t>
            </a:r>
            <a:r>
              <a:rPr lang="en-US" altLang="zh-CN" sz="2400" b="1" dirty="0" smtClean="0">
                <a:latin typeface="Calibri" pitchFamily="34" charset="0"/>
                <a:cs typeface="Calibri" pitchFamily="34" charset="0"/>
              </a:rPr>
              <a:t>Influence Spread </a:t>
            </a:r>
            <a:r>
              <a:rPr lang="en-US" altLang="zh-CN" sz="2400" b="1" dirty="0">
                <a:latin typeface="Calibri" pitchFamily="34" charset="0"/>
                <a:cs typeface="Calibri" pitchFamily="34" charset="0"/>
              </a:rPr>
              <a:t>in Social </a:t>
            </a:r>
            <a:r>
              <a:rPr lang="en-US" altLang="zh-CN" sz="2400" b="1" dirty="0" smtClean="0">
                <a:latin typeface="Calibri" pitchFamily="34" charset="0"/>
                <a:cs typeface="Calibri" pitchFamily="34" charset="0"/>
              </a:rPr>
              <a:t>Networks</a:t>
            </a:r>
            <a:r>
              <a:rPr lang="en-US" altLang="zh-CN" sz="2000" dirty="0" smtClean="0">
                <a:latin typeface="Calibri" pitchFamily="34" charset="0"/>
                <a:cs typeface="Calibri" pitchFamily="34" charset="0"/>
              </a:rPr>
              <a:t> – </a:t>
            </a:r>
            <a:r>
              <a:rPr lang="de-DE" sz="2000" dirty="0" smtClean="0"/>
              <a:t>Motivation, </a:t>
            </a:r>
            <a:r>
              <a:rPr lang="de-DE" sz="2000" dirty="0" err="1" smtClean="0"/>
              <a:t>Applications</a:t>
            </a:r>
            <a:r>
              <a:rPr lang="de-DE" sz="2000" dirty="0" smtClean="0"/>
              <a:t>, </a:t>
            </a:r>
            <a:r>
              <a:rPr lang="de-DE" sz="2000" dirty="0" err="1" smtClean="0"/>
              <a:t>Challenges</a:t>
            </a:r>
            <a:r>
              <a:rPr lang="de-DE" sz="2000" dirty="0" smtClean="0"/>
              <a:t>, Data, </a:t>
            </a:r>
            <a:r>
              <a:rPr lang="de-DE" sz="2000" dirty="0" err="1" smtClean="0"/>
              <a:t>and</a:t>
            </a:r>
            <a:r>
              <a:rPr lang="de-DE" sz="2000" dirty="0" smtClean="0"/>
              <a:t> Tools </a:t>
            </a:r>
            <a:r>
              <a:rPr lang="de-DE" sz="2000" dirty="0" err="1" smtClean="0"/>
              <a:t>for</a:t>
            </a:r>
            <a:r>
              <a:rPr lang="de-DE" sz="2000" dirty="0" smtClean="0"/>
              <a:t> Information </a:t>
            </a:r>
            <a:r>
              <a:rPr lang="de-DE" sz="2000" dirty="0" err="1" smtClean="0"/>
              <a:t>diffusion</a:t>
            </a:r>
            <a:r>
              <a:rPr lang="de-DE" sz="2000" dirty="0"/>
              <a:t> </a:t>
            </a:r>
            <a:r>
              <a:rPr lang="de-DE" sz="2000" dirty="0" err="1" smtClean="0"/>
              <a:t>and</a:t>
            </a:r>
            <a:r>
              <a:rPr lang="de-DE" sz="2000" dirty="0" smtClean="0"/>
              <a:t> </a:t>
            </a:r>
            <a:r>
              <a:rPr lang="de-DE" sz="2000" dirty="0"/>
              <a:t>I</a:t>
            </a:r>
            <a:r>
              <a:rPr lang="de-DE" sz="2000" dirty="0" smtClean="0"/>
              <a:t>nfluence Maximization </a:t>
            </a:r>
            <a:r>
              <a:rPr lang="en-US" altLang="zh-CN" sz="2000" dirty="0" smtClean="0">
                <a:solidFill>
                  <a:srgbClr val="00B0F0"/>
                </a:solidFill>
                <a:latin typeface="Calibri" panose="020F0502020204030204" pitchFamily="34" charset="0"/>
                <a:cs typeface="Calibri" panose="020F0502020204030204" pitchFamily="34" charset="0"/>
              </a:rPr>
              <a:t>[Castillo et. al</a:t>
            </a:r>
            <a:r>
              <a:rPr lang="en-US" altLang="zh-CN" sz="2000" i="1" dirty="0" smtClean="0">
                <a:solidFill>
                  <a:srgbClr val="00B0F0"/>
                </a:solidFill>
                <a:latin typeface="Calibri" panose="020F0502020204030204" pitchFamily="34" charset="0"/>
                <a:cs typeface="Calibri" panose="020F0502020204030204" pitchFamily="34" charset="0"/>
              </a:rPr>
              <a:t>., KDD 2012</a:t>
            </a:r>
            <a:r>
              <a:rPr lang="en-US" altLang="zh-CN" sz="2000" dirty="0" smtClean="0">
                <a:solidFill>
                  <a:srgbClr val="00B0F0"/>
                </a:solidFill>
                <a:latin typeface="Calibri" panose="020F0502020204030204" pitchFamily="34" charset="0"/>
                <a:cs typeface="Calibri" panose="020F0502020204030204" pitchFamily="34" charset="0"/>
              </a:rPr>
              <a:t>]</a:t>
            </a:r>
            <a:endParaRPr lang="en-US" altLang="zh-CN" sz="2000" dirty="0">
              <a:solidFill>
                <a:srgbClr val="00B0F0"/>
              </a:solidFill>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sz="2400" b="1" dirty="0"/>
              <a:t>Information Diffusion In Social Networks: Observing and Affecting What The Society Cares </a:t>
            </a:r>
            <a:r>
              <a:rPr lang="en-US" sz="2400" b="1" dirty="0" smtClean="0"/>
              <a:t>About</a:t>
            </a:r>
            <a:r>
              <a:rPr lang="en-US" sz="2000" dirty="0" smtClean="0"/>
              <a:t> – Effect on Network Structure on Information Diffusion </a:t>
            </a:r>
            <a:r>
              <a:rPr lang="en-US" altLang="zh-CN" sz="2000" dirty="0" smtClean="0">
                <a:solidFill>
                  <a:srgbClr val="00B0F0"/>
                </a:solidFill>
                <a:latin typeface="Calibri" panose="020F0502020204030204" pitchFamily="34" charset="0"/>
                <a:cs typeface="Calibri" panose="020F0502020204030204" pitchFamily="34" charset="0"/>
              </a:rPr>
              <a:t>[Agrawal</a:t>
            </a:r>
            <a:r>
              <a:rPr lang="en-US" altLang="zh-CN" sz="2000" i="1" dirty="0" smtClean="0">
                <a:solidFill>
                  <a:srgbClr val="00B0F0"/>
                </a:solidFill>
                <a:latin typeface="Calibri" panose="020F0502020204030204" pitchFamily="34" charset="0"/>
                <a:cs typeface="Calibri" panose="020F0502020204030204" pitchFamily="34" charset="0"/>
              </a:rPr>
              <a:t> </a:t>
            </a:r>
            <a:r>
              <a:rPr lang="en-US" altLang="zh-CN" sz="2000" i="1" dirty="0">
                <a:solidFill>
                  <a:srgbClr val="00B0F0"/>
                </a:solidFill>
                <a:latin typeface="Calibri" panose="020F0502020204030204" pitchFamily="34" charset="0"/>
                <a:cs typeface="Calibri" panose="020F0502020204030204" pitchFamily="34" charset="0"/>
              </a:rPr>
              <a:t>et. al., </a:t>
            </a:r>
            <a:r>
              <a:rPr lang="en-US" altLang="zh-CN" sz="2000" i="1" dirty="0" smtClean="0">
                <a:solidFill>
                  <a:srgbClr val="00B0F0"/>
                </a:solidFill>
                <a:latin typeface="Calibri" panose="020F0502020204030204" pitchFamily="34" charset="0"/>
                <a:cs typeface="Calibri" panose="020F0502020204030204" pitchFamily="34" charset="0"/>
              </a:rPr>
              <a:t>CIKM 2011</a:t>
            </a:r>
            <a:r>
              <a:rPr lang="en-US" altLang="zh-CN" sz="2000" dirty="0" smtClean="0">
                <a:solidFill>
                  <a:srgbClr val="00B0F0"/>
                </a:solidFill>
                <a:latin typeface="Calibri" panose="020F0502020204030204" pitchFamily="34" charset="0"/>
                <a:cs typeface="Calibri" panose="020F0502020204030204" pitchFamily="34" charset="0"/>
              </a:rPr>
              <a:t>]</a:t>
            </a:r>
            <a:endParaRPr lang="en-US" altLang="zh-CN" sz="2000" dirty="0">
              <a:solidFill>
                <a:srgbClr val="00B0F0"/>
              </a:solidFill>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5"/>
              </a:buBlip>
              <a:defRPr/>
            </a:pPr>
            <a:endParaRPr lang="en-US" sz="2000" dirty="0" smtClean="0"/>
          </a:p>
          <a:p>
            <a:pPr marL="396875" indent="-396875" algn="just" defTabSz="914363" fontAlgn="auto">
              <a:lnSpc>
                <a:spcPct val="90000"/>
              </a:lnSpc>
              <a:spcBef>
                <a:spcPct val="20000"/>
              </a:spcBef>
              <a:spcAft>
                <a:spcPts val="0"/>
              </a:spcAft>
              <a:buBlip>
                <a:blip r:embed="rId5"/>
              </a:buBlip>
              <a:defRPr/>
            </a:pPr>
            <a:endParaRPr lang="en-US" altLang="zh-CN" sz="2000" dirty="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sz="2400" b="1" dirty="0" smtClean="0"/>
              <a:t>Information Diffusion In Social Networks: Observing and Influencing Societal Interests </a:t>
            </a:r>
            <a:r>
              <a:rPr lang="en-US" sz="2000" dirty="0" smtClean="0"/>
              <a:t>– Various Information</a:t>
            </a:r>
            <a:r>
              <a:rPr lang="de-DE" sz="2000" dirty="0" smtClean="0"/>
              <a:t> </a:t>
            </a:r>
            <a:r>
              <a:rPr lang="de-DE" sz="2000" dirty="0"/>
              <a:t>Diffusion Models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a:solidFill>
                  <a:srgbClr val="00B0F0"/>
                </a:solidFill>
                <a:latin typeface="Calibri" panose="020F0502020204030204" pitchFamily="34" charset="0"/>
                <a:cs typeface="Calibri" panose="020F0502020204030204" pitchFamily="34" charset="0"/>
              </a:rPr>
              <a:t>Agrawal</a:t>
            </a:r>
            <a:r>
              <a:rPr lang="en-US" altLang="zh-CN" sz="2000" i="1" dirty="0">
                <a:solidFill>
                  <a:srgbClr val="00B0F0"/>
                </a:solidFill>
                <a:latin typeface="Calibri" panose="020F0502020204030204" pitchFamily="34" charset="0"/>
                <a:cs typeface="Calibri" panose="020F0502020204030204" pitchFamily="34" charset="0"/>
              </a:rPr>
              <a:t> et. al., </a:t>
            </a:r>
            <a:r>
              <a:rPr lang="en-US" altLang="zh-CN" sz="2000" i="1" dirty="0" smtClean="0">
                <a:solidFill>
                  <a:srgbClr val="00B0F0"/>
                </a:solidFill>
                <a:latin typeface="Calibri" panose="020F0502020204030204" pitchFamily="34" charset="0"/>
                <a:cs typeface="Calibri" panose="020F0502020204030204" pitchFamily="34" charset="0"/>
              </a:rPr>
              <a:t>VLDB 2011</a:t>
            </a:r>
            <a:r>
              <a:rPr lang="en-US" altLang="zh-CN" sz="2000" dirty="0">
                <a:solidFill>
                  <a:srgbClr val="00B0F0"/>
                </a:solidFill>
                <a:latin typeface="Calibri" panose="020F0502020204030204" pitchFamily="34" charset="0"/>
                <a:cs typeface="Calibri" panose="020F0502020204030204" pitchFamily="34" charset="0"/>
              </a:rPr>
              <a:t>]</a:t>
            </a:r>
          </a:p>
          <a:p>
            <a:pPr marL="396875" indent="-396875" algn="just" defTabSz="914363" fontAlgn="auto">
              <a:lnSpc>
                <a:spcPct val="90000"/>
              </a:lnSpc>
              <a:spcBef>
                <a:spcPct val="20000"/>
              </a:spcBef>
              <a:spcAft>
                <a:spcPts val="0"/>
              </a:spcAft>
              <a:buBlip>
                <a:blip r:embed="rId5"/>
              </a:buBlip>
              <a:defRPr/>
            </a:pPr>
            <a:endParaRPr lang="en-US" altLang="zh-CN" sz="2400" b="1" dirty="0" smtClean="0">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p:txBody>
      </p:sp>
      <p:sp>
        <p:nvSpPr>
          <p:cNvPr id="9"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123/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3968388329"/>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800" b="1" dirty="0" smtClean="0"/>
              <a:t>Our Roadmap …</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1635555"/>
            <a:ext cx="7772400" cy="8790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5"/>
              </a:buBlip>
              <a:defRPr/>
            </a:pPr>
            <a:r>
              <a:rPr lang="en-US" altLang="zh-CN" sz="2400" dirty="0" smtClean="0">
                <a:latin typeface="Calibri" pitchFamily="34" charset="0"/>
                <a:cs typeface="Calibri" pitchFamily="34" charset="0"/>
              </a:rPr>
              <a:t>Influence Maximization Problem</a:t>
            </a: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2400" dirty="0">
                <a:latin typeface="Calibri" pitchFamily="34" charset="0"/>
                <a:cs typeface="Calibri" pitchFamily="34" charset="0"/>
              </a:rPr>
              <a:t>Targeted Influence Maximization </a:t>
            </a:r>
            <a:endParaRPr lang="en-US" altLang="zh-CN" sz="24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2400" dirty="0" smtClean="0">
                <a:latin typeface="Calibri" pitchFamily="34" charset="0"/>
                <a:cs typeface="Calibri" pitchFamily="34" charset="0"/>
              </a:rPr>
              <a:t>Maximizing Product Adoption</a:t>
            </a: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2400" dirty="0" smtClean="0">
                <a:latin typeface="Calibri" pitchFamily="34" charset="0"/>
                <a:cs typeface="Calibri" pitchFamily="34" charset="0"/>
              </a:rPr>
              <a:t>Topic-Aware Influence Maximization</a:t>
            </a: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2400" dirty="0" smtClean="0">
                <a:latin typeface="Calibri" pitchFamily="34" charset="0"/>
                <a:cs typeface="Calibri" pitchFamily="34" charset="0"/>
              </a:rPr>
              <a:t>Preventing </a:t>
            </a:r>
            <a:r>
              <a:rPr lang="en-US" altLang="zh-CN" sz="2400" dirty="0">
                <a:latin typeface="Calibri" pitchFamily="34" charset="0"/>
                <a:cs typeface="Calibri" pitchFamily="34" charset="0"/>
              </a:rPr>
              <a:t>the S</a:t>
            </a:r>
            <a:r>
              <a:rPr lang="en-US" altLang="zh-CN" sz="2400" dirty="0" smtClean="0">
                <a:latin typeface="Calibri" pitchFamily="34" charset="0"/>
                <a:cs typeface="Calibri" pitchFamily="34" charset="0"/>
              </a:rPr>
              <a:t>pread of </a:t>
            </a:r>
            <a:r>
              <a:rPr lang="en-US" altLang="zh-CN" sz="2400" dirty="0">
                <a:latin typeface="Calibri" pitchFamily="34" charset="0"/>
                <a:cs typeface="Calibri" pitchFamily="34" charset="0"/>
              </a:rPr>
              <a:t>an </a:t>
            </a:r>
            <a:r>
              <a:rPr lang="en-US" altLang="zh-CN" sz="2400" dirty="0" smtClean="0">
                <a:latin typeface="Calibri" pitchFamily="34" charset="0"/>
                <a:cs typeface="Calibri" pitchFamily="34" charset="0"/>
              </a:rPr>
              <a:t>Existing Negative Campaign</a:t>
            </a: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2400" dirty="0" smtClean="0">
                <a:solidFill>
                  <a:schemeClr val="tx1"/>
                </a:solidFill>
                <a:latin typeface="Calibri" pitchFamily="34" charset="0"/>
                <a:cs typeface="Calibri" pitchFamily="34" charset="0"/>
              </a:rPr>
              <a:t>Competitive Influence Maximization</a:t>
            </a:r>
          </a:p>
          <a:p>
            <a:pPr lvl="0" algn="just" defTabSz="914363">
              <a:lnSpc>
                <a:spcPct val="90000"/>
              </a:lnSpc>
              <a:spcBef>
                <a:spcPct val="20000"/>
              </a:spcBef>
              <a:defRPr/>
            </a:pPr>
            <a:endParaRPr lang="en-US" altLang="zh-CN" sz="1000" dirty="0" smtClean="0">
              <a:solidFill>
                <a:schemeClr val="tx1"/>
              </a:solidFill>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2400" dirty="0" smtClean="0">
                <a:latin typeface="Calibri" pitchFamily="34" charset="0"/>
                <a:cs typeface="Calibri" pitchFamily="34" charset="0"/>
              </a:rPr>
              <a:t>Influence Maximization by Social Network Host</a:t>
            </a: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de-DE" sz="2400" dirty="0" err="1" smtClean="0"/>
              <a:t>Complementary</a:t>
            </a:r>
            <a:r>
              <a:rPr lang="en-US" altLang="zh-CN" sz="2400" dirty="0" smtClean="0">
                <a:solidFill>
                  <a:schemeClr val="tx1"/>
                </a:solidFill>
                <a:latin typeface="Calibri" pitchFamily="34" charset="0"/>
                <a:cs typeface="Calibri" pitchFamily="34" charset="0"/>
              </a:rPr>
              <a:t> Influence Maximization</a:t>
            </a: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457200" y="1143000"/>
            <a:ext cx="3962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533400" y="1143000"/>
            <a:ext cx="38100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Influence Maximization Problem and its Variations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1"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124/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28268497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000" b="1" dirty="0" smtClean="0"/>
              <a:t>Semantics: Shortest Path </a:t>
            </a:r>
            <a:br>
              <a:rPr lang="en-US" sz="4000" b="1" dirty="0" smtClean="0"/>
            </a:br>
            <a:r>
              <a:rPr lang="en-US" sz="4000" b="1" dirty="0" smtClean="0"/>
              <a:t>in Uncertain Graphs</a:t>
            </a:r>
            <a:endParaRPr lang="en-US" sz="40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11/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1" name="TextBox 20"/>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
        <p:nvSpPr>
          <p:cNvPr id="22" name="Oval 21"/>
          <p:cNvSpPr/>
          <p:nvPr/>
        </p:nvSpPr>
        <p:spPr>
          <a:xfrm>
            <a:off x="381000" y="29834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3" name="Oval 22"/>
          <p:cNvSpPr/>
          <p:nvPr/>
        </p:nvSpPr>
        <p:spPr>
          <a:xfrm>
            <a:off x="990600" y="3593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24" name="Oval 23"/>
          <p:cNvSpPr/>
          <p:nvPr/>
        </p:nvSpPr>
        <p:spPr>
          <a:xfrm>
            <a:off x="1371600" y="230826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5" name="Oval 24"/>
          <p:cNvSpPr/>
          <p:nvPr/>
        </p:nvSpPr>
        <p:spPr>
          <a:xfrm>
            <a:off x="1752600" y="3212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6" name="Oval 25"/>
          <p:cNvSpPr/>
          <p:nvPr/>
        </p:nvSpPr>
        <p:spPr>
          <a:xfrm>
            <a:off x="3810000" y="2069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7" name="Freeform 26"/>
          <p:cNvSpPr/>
          <p:nvPr/>
        </p:nvSpPr>
        <p:spPr>
          <a:xfrm>
            <a:off x="457200" y="3516868"/>
            <a:ext cx="561396" cy="854853"/>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28" name="Freeform 27"/>
          <p:cNvSpPr/>
          <p:nvPr/>
        </p:nvSpPr>
        <p:spPr>
          <a:xfrm>
            <a:off x="612775" y="2536867"/>
            <a:ext cx="758825" cy="457200"/>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9" name="Straight Arrow Connector 28"/>
          <p:cNvCxnSpPr>
            <a:stCxn id="23" idx="6"/>
            <a:endCxn id="25" idx="3"/>
          </p:cNvCxnSpPr>
          <p:nvPr/>
        </p:nvCxnSpPr>
        <p:spPr>
          <a:xfrm flipV="1">
            <a:off x="1524000" y="3667353"/>
            <a:ext cx="306715" cy="192415"/>
          </a:xfrm>
          <a:prstGeom prst="straightConnector1">
            <a:avLst/>
          </a:prstGeom>
          <a:noFill/>
          <a:ln w="31750" cap="flat" cmpd="sng" algn="ctr">
            <a:solidFill>
              <a:sysClr val="windowText" lastClr="000000"/>
            </a:solidFill>
            <a:prstDash val="solid"/>
            <a:tailEnd type="arrow"/>
          </a:ln>
          <a:effectLst/>
        </p:spPr>
      </p:cxnSp>
      <p:cxnSp>
        <p:nvCxnSpPr>
          <p:cNvPr id="30" name="Straight Arrow Connector 29"/>
          <p:cNvCxnSpPr>
            <a:endCxn id="35" idx="2"/>
          </p:cNvCxnSpPr>
          <p:nvPr/>
        </p:nvCxnSpPr>
        <p:spPr>
          <a:xfrm flipV="1">
            <a:off x="2286000" y="3021568"/>
            <a:ext cx="685800" cy="383974"/>
          </a:xfrm>
          <a:prstGeom prst="straightConnector1">
            <a:avLst/>
          </a:prstGeom>
          <a:noFill/>
          <a:ln w="31750" cap="flat" cmpd="sng" algn="ctr">
            <a:solidFill>
              <a:sysClr val="windowText" lastClr="000000"/>
            </a:solidFill>
            <a:prstDash val="sysDash"/>
            <a:tailEnd type="arrow"/>
          </a:ln>
          <a:effectLst/>
        </p:spPr>
      </p:cxnSp>
      <p:cxnSp>
        <p:nvCxnSpPr>
          <p:cNvPr id="31" name="Straight Arrow Connector 30"/>
          <p:cNvCxnSpPr>
            <a:endCxn id="26" idx="1"/>
          </p:cNvCxnSpPr>
          <p:nvPr/>
        </p:nvCxnSpPr>
        <p:spPr>
          <a:xfrm flipV="1">
            <a:off x="1905000" y="2147183"/>
            <a:ext cx="1983115" cy="344340"/>
          </a:xfrm>
          <a:prstGeom prst="straightConnector1">
            <a:avLst/>
          </a:prstGeom>
          <a:noFill/>
          <a:ln w="31750" cap="flat" cmpd="sng" algn="ctr">
            <a:solidFill>
              <a:sysClr val="windowText" lastClr="000000"/>
            </a:solidFill>
            <a:prstDash val="solid"/>
            <a:tailEnd type="arrow"/>
          </a:ln>
          <a:effectLst/>
        </p:spPr>
      </p:cxnSp>
      <p:sp>
        <p:nvSpPr>
          <p:cNvPr id="33" name="TextBox 32"/>
          <p:cNvSpPr txBox="1"/>
          <p:nvPr/>
        </p:nvSpPr>
        <p:spPr>
          <a:xfrm>
            <a:off x="533400" y="305966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TextBox 33"/>
          <p:cNvSpPr txBox="1"/>
          <p:nvPr/>
        </p:nvSpPr>
        <p:spPr>
          <a:xfrm>
            <a:off x="1488968" y="2405403"/>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5" name="Oval 34"/>
          <p:cNvSpPr/>
          <p:nvPr/>
        </p:nvSpPr>
        <p:spPr>
          <a:xfrm>
            <a:off x="2971800" y="27548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cxnSp>
        <p:nvCxnSpPr>
          <p:cNvPr id="36" name="Straight Arrow Connector 35"/>
          <p:cNvCxnSpPr>
            <a:stCxn id="35" idx="7"/>
            <a:endCxn id="26" idx="3"/>
          </p:cNvCxnSpPr>
          <p:nvPr/>
        </p:nvCxnSpPr>
        <p:spPr>
          <a:xfrm flipV="1">
            <a:off x="3427085" y="2524353"/>
            <a:ext cx="461030" cy="308630"/>
          </a:xfrm>
          <a:prstGeom prst="straightConnector1">
            <a:avLst/>
          </a:prstGeom>
          <a:noFill/>
          <a:ln w="31750" cap="flat" cmpd="sng" algn="ctr">
            <a:solidFill>
              <a:sysClr val="windowText" lastClr="000000"/>
            </a:solidFill>
            <a:prstDash val="solid"/>
            <a:tailEnd type="arrow"/>
          </a:ln>
          <a:effectLst/>
        </p:spPr>
      </p:cxnSp>
      <p:cxnSp>
        <p:nvCxnSpPr>
          <p:cNvPr id="37" name="Straight Arrow Connector 36"/>
          <p:cNvCxnSpPr>
            <a:stCxn id="22" idx="6"/>
          </p:cNvCxnSpPr>
          <p:nvPr/>
        </p:nvCxnSpPr>
        <p:spPr>
          <a:xfrm flipV="1">
            <a:off x="914400" y="2405403"/>
            <a:ext cx="2897515" cy="844765"/>
          </a:xfrm>
          <a:prstGeom prst="straightConnector1">
            <a:avLst/>
          </a:prstGeom>
          <a:noFill/>
          <a:ln w="31750" cap="flat" cmpd="sng" algn="ctr">
            <a:solidFill>
              <a:srgbClr val="FF0000"/>
            </a:solidFill>
            <a:prstDash val="solid"/>
            <a:tailEnd type="arrow"/>
          </a:ln>
          <a:effectLst/>
        </p:spPr>
      </p:cxnSp>
      <p:sp>
        <p:nvSpPr>
          <p:cNvPr id="38" name="TextBox 37"/>
          <p:cNvSpPr txBox="1"/>
          <p:nvPr/>
        </p:nvSpPr>
        <p:spPr>
          <a:xfrm>
            <a:off x="1084342" y="3669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1828800" y="3288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048000" y="2794337"/>
            <a:ext cx="39626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622448" y="4126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1504788" y="3745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3505200" y="2690336"/>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rot="21006059">
            <a:off x="2297257" y="2004536"/>
            <a:ext cx="979343" cy="369332"/>
          </a:xfrm>
          <a:prstGeom prst="rect">
            <a:avLst/>
          </a:prstGeom>
          <a:noFill/>
        </p:spPr>
        <p:txBody>
          <a:bodyPr wrap="square" rtlCol="0">
            <a:spAutoFit/>
          </a:bodyPr>
          <a:lstStyle/>
          <a:p>
            <a:pPr lvl="0">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rot="20590891">
            <a:off x="2088160" y="2420295"/>
            <a:ext cx="979343" cy="369332"/>
          </a:xfrm>
          <a:prstGeom prst="rect">
            <a:avLst/>
          </a:prstGeom>
          <a:noFill/>
        </p:spPr>
        <p:txBody>
          <a:bodyPr wrap="square" rtlCol="0">
            <a:spAutoFit/>
          </a:bodyPr>
          <a:lstStyle/>
          <a:p>
            <a:pPr lvl="0">
              <a:defRPr/>
            </a:pPr>
            <a:r>
              <a:rPr lang="el-GR" dirty="0" smtClean="0">
                <a:solidFill>
                  <a:srgbClr val="FF0000"/>
                </a:solidFill>
              </a:rPr>
              <a:t>ε</a:t>
            </a:r>
            <a:endParaRPr kumimoji="0" lang="en-US" b="0" i="0" u="none" strike="noStrike" kern="0" cap="none" spc="0" normalizeH="0" baseline="0" noProof="0" dirty="0">
              <a:ln>
                <a:noFill/>
              </a:ln>
              <a:solidFill>
                <a:srgbClr val="FF0000"/>
              </a:solidFill>
              <a:effectLst/>
              <a:uLnTx/>
              <a:uFillTx/>
              <a:latin typeface="Calibri" pitchFamily="34" charset="0"/>
              <a:cs typeface="Calibri" pitchFamily="34" charset="0"/>
            </a:endParaRPr>
          </a:p>
        </p:txBody>
      </p:sp>
      <p:sp>
        <p:nvSpPr>
          <p:cNvPr id="47" name="Content Placeholder 2"/>
          <p:cNvSpPr txBox="1">
            <a:spLocks noChangeArrowheads="1"/>
          </p:cNvSpPr>
          <p:nvPr/>
        </p:nvSpPr>
        <p:spPr>
          <a:xfrm>
            <a:off x="5715000" y="2133600"/>
            <a:ext cx="31242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rPr>
              <a:t>The probability of the shortest path (S-T) might be arbitrarily small </a:t>
            </a:r>
            <a:endParaRPr lang="en-US" altLang="zh-CN" noProof="0" dirty="0" smtClean="0">
              <a:solidFill>
                <a:schemeClr val="tx1">
                  <a:lumMod val="95000"/>
                  <a:lumOff val="5000"/>
                </a:schemeClr>
              </a:solidFill>
            </a:endParaRPr>
          </a:p>
        </p:txBody>
      </p:sp>
      <p:sp>
        <p:nvSpPr>
          <p:cNvPr id="48" name="TextBox 47"/>
          <p:cNvSpPr txBox="1"/>
          <p:nvPr/>
        </p:nvSpPr>
        <p:spPr>
          <a:xfrm rot="21204357">
            <a:off x="527607" y="2252299"/>
            <a:ext cx="811441" cy="369332"/>
          </a:xfrm>
          <a:prstGeom prst="rect">
            <a:avLst/>
          </a:prstGeom>
          <a:noFill/>
        </p:spPr>
        <p:txBody>
          <a:bodyPr wrap="none" rtlCol="0">
            <a:spAutoFit/>
          </a:bodyPr>
          <a:lstStyle/>
          <a:p>
            <a:pPr>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3" name="TextBox 52"/>
          <p:cNvSpPr txBox="1"/>
          <p:nvPr/>
        </p:nvSpPr>
        <p:spPr>
          <a:xfrm>
            <a:off x="381000" y="4736068"/>
            <a:ext cx="4191000" cy="646331"/>
          </a:xfrm>
          <a:prstGeom prst="rect">
            <a:avLst/>
          </a:prstGeom>
          <a:noFill/>
        </p:spPr>
        <p:txBody>
          <a:bodyPr wrap="square" rtlCol="0">
            <a:spAutoFit/>
          </a:bodyPr>
          <a:lstStyle/>
          <a:p>
            <a:pPr algn="ctr"/>
            <a:r>
              <a:rPr lang="en-US" b="1" dirty="0" smtClean="0"/>
              <a:t>What is the shortest path from S to T?</a:t>
            </a:r>
          </a:p>
          <a:p>
            <a:pPr algn="ctr"/>
            <a:r>
              <a:rPr lang="en-US" b="1" dirty="0" smtClean="0"/>
              <a:t>[Assume independent edge probabilities]</a:t>
            </a:r>
            <a:endParaRPr lang="en-US" b="1" dirty="0"/>
          </a:p>
        </p:txBody>
      </p:sp>
    </p:spTree>
    <p:extLst>
      <p:ext uri="{BB962C8B-B14F-4D97-AF65-F5344CB8AC3E}">
        <p14:creationId xmlns:p14="http://schemas.microsoft.com/office/powerpoint/2010/main" xmlns="" val="3322288134"/>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Maximization Problem</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609600"/>
            <a:ext cx="7772400" cy="5257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The first influence maximization problem: </a:t>
            </a:r>
            <a:r>
              <a:rPr lang="en-US" sz="2200" dirty="0" smtClean="0"/>
              <a:t>Markov random fields formulation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Domingos</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2001</a:t>
            </a:r>
            <a:r>
              <a:rPr lang="en-US" altLang="zh-CN" sz="2000" dirty="0" smtClean="0">
                <a:solidFill>
                  <a:srgbClr val="00B0F0"/>
                </a:solidFill>
                <a:latin typeface="Calibri" panose="020F0502020204030204" pitchFamily="34" charset="0"/>
                <a:cs typeface="Calibri" panose="020F0502020204030204" pitchFamily="34" charset="0"/>
              </a:rPr>
              <a:t>]</a:t>
            </a:r>
          </a:p>
          <a:p>
            <a:pPr marL="396875" lvl="0" indent="-396875" algn="just" defTabSz="914363">
              <a:lnSpc>
                <a:spcPct val="90000"/>
              </a:lnSpc>
              <a:spcBef>
                <a:spcPct val="20000"/>
              </a:spcBef>
              <a:buBlip>
                <a:blip r:embed="rId3"/>
              </a:buBlip>
              <a:defRPr/>
            </a:pPr>
            <a:endParaRPr lang="en-US" altLang="zh-CN" sz="2000" dirty="0" smtClean="0">
              <a:solidFill>
                <a:srgbClr val="00B0F0"/>
              </a:solidFill>
              <a:latin typeface="Calibri" panose="020F0502020204030204" pitchFamily="34" charset="0"/>
              <a:cs typeface="Calibri" panose="020F0502020204030204" pitchFamily="34" charset="0"/>
            </a:endParaRPr>
          </a:p>
          <a:p>
            <a:pPr marL="396875" indent="-396875" algn="just" defTabSz="914363">
              <a:lnSpc>
                <a:spcPct val="90000"/>
              </a:lnSpc>
              <a:spcBef>
                <a:spcPct val="20000"/>
              </a:spcBef>
              <a:buBlip>
                <a:blip r:embed="rId3"/>
              </a:buBlip>
              <a:defRPr/>
            </a:pPr>
            <a:r>
              <a:rPr lang="en-US" altLang="zh-CN" sz="2000" dirty="0" smtClean="0">
                <a:solidFill>
                  <a:srgbClr val="00B0F0"/>
                </a:solidFill>
                <a:latin typeface="Calibri" panose="020F0502020204030204" pitchFamily="34" charset="0"/>
                <a:cs typeface="Calibri" panose="020F0502020204030204" pitchFamily="34" charset="0"/>
              </a:rPr>
              <a:t>                                                          [</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a:t>
            </a:r>
          </a:p>
          <a:p>
            <a:pPr marL="396875" lvl="0" indent="-396875" algn="just" defTabSz="914363">
              <a:lnSpc>
                <a:spcPct val="90000"/>
              </a:lnSpc>
              <a:spcBef>
                <a:spcPct val="20000"/>
              </a:spcBef>
              <a:buBlip>
                <a:blip r:embed="rId3"/>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3"/>
              </a:buBlip>
              <a:defRPr/>
            </a:pPr>
            <a:r>
              <a:rPr lang="en-US" altLang="zh-CN" sz="2000" dirty="0" smtClean="0">
                <a:solidFill>
                  <a:schemeClr val="tx1"/>
                </a:solidFill>
                <a:latin typeface="Calibri" pitchFamily="34" charset="0"/>
                <a:cs typeface="Calibri" pitchFamily="34" charset="0"/>
              </a:rPr>
              <a:t>Social network </a:t>
            </a:r>
            <a:r>
              <a:rPr lang="en-US" sz="2000" dirty="0" smtClean="0">
                <a:latin typeface="Comic Sans MS" panose="030F0702030302020204" pitchFamily="66" charset="0"/>
              </a:rPr>
              <a:t>G </a:t>
            </a:r>
            <a:r>
              <a:rPr lang="en-US" sz="2000" dirty="0" smtClean="0">
                <a:latin typeface="+mj-lt"/>
              </a:rPr>
              <a:t>= (V, E, p)</a:t>
            </a:r>
          </a:p>
          <a:p>
            <a:pPr marL="396875" lvl="0" indent="-396875" algn="just" defTabSz="914363">
              <a:lnSpc>
                <a:spcPct val="90000"/>
              </a:lnSpc>
              <a:spcBef>
                <a:spcPct val="20000"/>
              </a:spcBef>
              <a:buBlip>
                <a:blip r:embed="rId3"/>
              </a:buBlip>
              <a:defRPr/>
            </a:pPr>
            <a:endParaRPr lang="en-US" sz="1000" b="1" dirty="0" smtClean="0">
              <a:latin typeface="+mj-lt"/>
            </a:endParaRPr>
          </a:p>
          <a:p>
            <a:pPr marL="396875" lvl="0" indent="-396875" algn="just" defTabSz="914363">
              <a:lnSpc>
                <a:spcPct val="90000"/>
              </a:lnSpc>
              <a:spcBef>
                <a:spcPct val="20000"/>
              </a:spcBef>
              <a:buBlip>
                <a:blip r:embed="rId3"/>
              </a:buBlip>
              <a:defRPr/>
            </a:pPr>
            <a:r>
              <a:rPr lang="en-US" sz="2000" b="1" dirty="0" smtClean="0"/>
              <a:t>Seed set </a:t>
            </a:r>
            <a:r>
              <a:rPr lang="en-US" sz="2000" dirty="0" smtClean="0"/>
              <a:t>𝑺: initial set of nodes influenced directly by the campaigner</a:t>
            </a:r>
          </a:p>
          <a:p>
            <a:pPr marL="396875" lvl="0" indent="-396875" algn="just" defTabSz="914363">
              <a:lnSpc>
                <a:spcPct val="90000"/>
              </a:lnSpc>
              <a:spcBef>
                <a:spcPct val="20000"/>
              </a:spcBef>
              <a:buBlip>
                <a:blip r:embed="rId3"/>
              </a:buBlip>
              <a:defRPr/>
            </a:pPr>
            <a:endParaRPr lang="en-US" sz="1000" dirty="0" smtClean="0"/>
          </a:p>
          <a:p>
            <a:pPr marL="396875" lvl="0" indent="-396875" algn="just" defTabSz="914363">
              <a:lnSpc>
                <a:spcPct val="90000"/>
              </a:lnSpc>
              <a:spcBef>
                <a:spcPct val="20000"/>
              </a:spcBef>
              <a:buBlip>
                <a:blip r:embed="rId3"/>
              </a:buBlip>
              <a:defRPr/>
            </a:pPr>
            <a:r>
              <a:rPr lang="en-US" sz="2000" b="1" dirty="0" smtClean="0"/>
              <a:t>Influence cascade: </a:t>
            </a:r>
            <a:r>
              <a:rPr lang="en-US" sz="2000" dirty="0" smtClean="0"/>
              <a:t>Nodes are influenced starting from the seed nodes, in discrete steps and following certain probabilistic influence cascading model </a:t>
            </a:r>
          </a:p>
          <a:p>
            <a:pPr marL="396875" lvl="0" indent="-396875" algn="just" defTabSz="914363">
              <a:lnSpc>
                <a:spcPct val="90000"/>
              </a:lnSpc>
              <a:spcBef>
                <a:spcPct val="20000"/>
              </a:spcBef>
              <a:buBlip>
                <a:blip r:embed="rId3"/>
              </a:buBlip>
              <a:defRPr/>
            </a:pPr>
            <a:endParaRPr lang="en-US" sz="1000" dirty="0" smtClean="0"/>
          </a:p>
          <a:p>
            <a:pPr marL="396875" lvl="0" indent="-396875" algn="just" defTabSz="914363">
              <a:lnSpc>
                <a:spcPct val="90000"/>
              </a:lnSpc>
              <a:spcBef>
                <a:spcPct val="20000"/>
              </a:spcBef>
              <a:buBlip>
                <a:blip r:embed="rId3"/>
              </a:buBlip>
              <a:defRPr/>
            </a:pPr>
            <a:r>
              <a:rPr lang="en-US" sz="2000" b="1" dirty="0" smtClean="0"/>
              <a:t>Influence spread:</a:t>
            </a:r>
            <a:r>
              <a:rPr lang="en-US" sz="2000" dirty="0" smtClean="0"/>
              <a:t> Number of influenced nodes when the cascading process starting from the seed set 𝑆 ends</a:t>
            </a:r>
          </a:p>
          <a:p>
            <a:pPr marL="396875" lvl="0" indent="-396875" algn="just" defTabSz="914363">
              <a:lnSpc>
                <a:spcPct val="90000"/>
              </a:lnSpc>
              <a:spcBef>
                <a:spcPct val="20000"/>
              </a:spcBef>
              <a:buBlip>
                <a:blip r:embed="rId3"/>
              </a:buBlip>
              <a:defRPr/>
            </a:pPr>
            <a:endParaRPr lang="en-US" altLang="zh-CN" sz="1000" dirty="0" smtClean="0">
              <a:solidFill>
                <a:schemeClr val="tx1"/>
              </a:solidFill>
              <a:latin typeface="Calibri" pitchFamily="34" charset="0"/>
              <a:cs typeface="Calibri" pitchFamily="34" charset="0"/>
            </a:endParaRPr>
          </a:p>
          <a:p>
            <a:pPr marL="396875" lvl="0" indent="-396875" algn="just" defTabSz="914363">
              <a:lnSpc>
                <a:spcPct val="90000"/>
              </a:lnSpc>
              <a:spcBef>
                <a:spcPct val="20000"/>
              </a:spcBef>
              <a:buBlip>
                <a:blip r:embed="rId3"/>
              </a:buBlip>
              <a:defRPr/>
            </a:pPr>
            <a:r>
              <a:rPr lang="en-US" altLang="zh-CN" sz="2000" b="1" dirty="0" smtClean="0">
                <a:latin typeface="Calibri" pitchFamily="34" charset="0"/>
                <a:cs typeface="Calibri" pitchFamily="34" charset="0"/>
              </a:rPr>
              <a:t>The Problem: </a:t>
            </a:r>
            <a:r>
              <a:rPr lang="en-US" altLang="zh-CN" sz="2000" dirty="0" smtClean="0">
                <a:latin typeface="Calibri" pitchFamily="34" charset="0"/>
                <a:cs typeface="Calibri" pitchFamily="34" charset="0"/>
              </a:rPr>
              <a:t>Given a user-defined budget K, find the top-K seed nodes that maximize the expected influence spread </a:t>
            </a: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457200" y="1828800"/>
            <a:ext cx="3505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533400" y="1828800"/>
            <a:ext cx="38100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Influence Maximization with Discrete Diffusion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1"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125/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olidwize.com/wp-content/uploads/2012/04/Green-Check-Mark.jpg"/>
          <p:cNvPicPr>
            <a:picLocks noChangeAspect="1" noChangeArrowheads="1"/>
          </p:cNvPicPr>
          <p:nvPr/>
        </p:nvPicPr>
        <p:blipFill>
          <a:blip r:embed="rId3" cstate="print"/>
          <a:srcRect/>
          <a:stretch>
            <a:fillRect/>
          </a:stretch>
        </p:blipFill>
        <p:spPr bwMode="auto">
          <a:xfrm>
            <a:off x="1006928" y="34290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4"/>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4"/>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IC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p:cNvPicPr>
            <a:picLocks noChangeAspect="1" noChangeArrowheads="1"/>
          </p:cNvPicPr>
          <p:nvPr/>
        </p:nvPicPr>
        <p:blipFill>
          <a:blip r:embed="rId7"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15" name="Picture 2"/>
          <p:cNvPicPr>
            <a:picLocks noChangeAspect="1" noChangeArrowheads="1"/>
          </p:cNvPicPr>
          <p:nvPr/>
        </p:nvPicPr>
        <p:blipFill>
          <a:blip r:embed="rId7"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7"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7"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smtClean="0">
                <a:solidFill>
                  <a:sysClr val="windowText" lastClr="000000"/>
                </a:solidFill>
                <a:latin typeface="Calibri" pitchFamily="34" charset="0"/>
                <a:cs typeface="Calibri" pitchFamily="34" charset="0"/>
              </a:rPr>
              <a:t>1</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1066800" y="3733800"/>
            <a:ext cx="685800" cy="533400"/>
          </a:xfrm>
          <a:prstGeom prst="rect">
            <a:avLst/>
          </a:prstGeom>
          <a:noFill/>
        </p:spPr>
      </p:pic>
      <p:sp>
        <p:nvSpPr>
          <p:cNvPr id="53" name="Slide Number Placeholder 9"/>
          <p:cNvSpPr txBox="1">
            <a:spLocks/>
          </p:cNvSpPr>
          <p:nvPr/>
        </p:nvSpPr>
        <p:spPr bwMode="auto">
          <a:xfrm>
            <a:off x="7924800" y="6492875"/>
            <a:ext cx="12192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ttp://solidwize.com/wp-content/uploads/2012/04/Green-Check-Mark.jpg"/>
          <p:cNvPicPr>
            <a:picLocks noChangeAspect="1" noChangeArrowheads="1"/>
          </p:cNvPicPr>
          <p:nvPr/>
        </p:nvPicPr>
        <p:blipFill>
          <a:blip r:embed="rId3" cstate="print"/>
          <a:srcRect/>
          <a:stretch>
            <a:fillRect/>
          </a:stretch>
        </p:blipFill>
        <p:spPr bwMode="auto">
          <a:xfrm>
            <a:off x="2778579" y="5943600"/>
            <a:ext cx="802821" cy="381000"/>
          </a:xfrm>
          <a:prstGeom prst="rect">
            <a:avLst/>
          </a:prstGeom>
          <a:noFill/>
        </p:spPr>
      </p:pic>
      <p:pic>
        <p:nvPicPr>
          <p:cNvPr id="54" name="Picture 2" descr="http://solidwize.com/wp-content/uploads/2012/04/Green-Check-Mark.jpg"/>
          <p:cNvPicPr>
            <a:picLocks noChangeAspect="1" noChangeArrowheads="1"/>
          </p:cNvPicPr>
          <p:nvPr/>
        </p:nvPicPr>
        <p:blipFill>
          <a:blip r:embed="rId3" cstate="print"/>
          <a:srcRect/>
          <a:stretch>
            <a:fillRect/>
          </a:stretch>
        </p:blipFill>
        <p:spPr bwMode="auto">
          <a:xfrm>
            <a:off x="3692979" y="43434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4"/>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4"/>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IC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127/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4" name="Picture 2"/>
          <p:cNvPicPr>
            <a:picLocks noChangeAspect="1" noChangeArrowheads="1"/>
          </p:cNvPicPr>
          <p:nvPr/>
        </p:nvPicPr>
        <p:blipFill>
          <a:blip r:embed="rId7"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15" name="Picture 2"/>
          <p:cNvPicPr>
            <a:picLocks noChangeAspect="1" noChangeArrowheads="1"/>
          </p:cNvPicPr>
          <p:nvPr/>
        </p:nvPicPr>
        <p:blipFill>
          <a:blip r:embed="rId7"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7"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7"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smtClean="0">
                <a:solidFill>
                  <a:sysClr val="windowText" lastClr="000000"/>
                </a:solidFill>
                <a:latin typeface="Calibri" pitchFamily="34" charset="0"/>
                <a:cs typeface="Calibri" pitchFamily="34" charset="0"/>
              </a:rPr>
              <a:t>1</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1066800" y="3733800"/>
            <a:ext cx="685800" cy="533400"/>
          </a:xfrm>
          <a:prstGeom prst="rect">
            <a:avLst/>
          </a:prstGeom>
          <a:noFill/>
        </p:spPr>
      </p:pic>
      <p:pic>
        <p:nvPicPr>
          <p:cNvPr id="52"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3276600" y="4267200"/>
            <a:ext cx="685800" cy="533400"/>
          </a:xfrm>
          <a:prstGeom prst="rect">
            <a:avLst/>
          </a:prstGeom>
          <a:noFill/>
        </p:spPr>
      </p:pic>
      <p:pic>
        <p:nvPicPr>
          <p:cNvPr id="53"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2209800" y="5791200"/>
            <a:ext cx="685800" cy="533400"/>
          </a:xfrm>
          <a:prstGeom prst="rect">
            <a:avLst/>
          </a:prstGeom>
          <a:noFill/>
        </p:spPr>
      </p:pic>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ttp://solidwize.com/wp-content/uploads/2012/04/Green-Check-Mark.jpg"/>
          <p:cNvPicPr>
            <a:picLocks noChangeAspect="1" noChangeArrowheads="1"/>
          </p:cNvPicPr>
          <p:nvPr/>
        </p:nvPicPr>
        <p:blipFill>
          <a:blip r:embed="rId3" cstate="print"/>
          <a:srcRect/>
          <a:stretch>
            <a:fillRect/>
          </a:stretch>
        </p:blipFill>
        <p:spPr bwMode="auto">
          <a:xfrm>
            <a:off x="5562600" y="31242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4"/>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4"/>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IC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128</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4" name="Picture 2"/>
          <p:cNvPicPr>
            <a:picLocks noChangeAspect="1" noChangeArrowheads="1"/>
          </p:cNvPicPr>
          <p:nvPr/>
        </p:nvPicPr>
        <p:blipFill>
          <a:blip r:embed="rId7"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15" name="Picture 2"/>
          <p:cNvPicPr>
            <a:picLocks noChangeAspect="1" noChangeArrowheads="1"/>
          </p:cNvPicPr>
          <p:nvPr/>
        </p:nvPicPr>
        <p:blipFill>
          <a:blip r:embed="rId7"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7"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7"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smtClean="0">
                <a:solidFill>
                  <a:sysClr val="windowText" lastClr="000000"/>
                </a:solidFill>
                <a:latin typeface="Calibri" pitchFamily="34" charset="0"/>
                <a:cs typeface="Calibri" pitchFamily="34" charset="0"/>
              </a:rPr>
              <a:t>1</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1066800" y="3733800"/>
            <a:ext cx="685800" cy="533400"/>
          </a:xfrm>
          <a:prstGeom prst="rect">
            <a:avLst/>
          </a:prstGeom>
          <a:noFill/>
        </p:spPr>
      </p:pic>
      <p:pic>
        <p:nvPicPr>
          <p:cNvPr id="52"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3276600" y="4267200"/>
            <a:ext cx="685800" cy="533400"/>
          </a:xfrm>
          <a:prstGeom prst="rect">
            <a:avLst/>
          </a:prstGeom>
          <a:noFill/>
        </p:spPr>
      </p:pic>
      <p:pic>
        <p:nvPicPr>
          <p:cNvPr id="53"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2209800" y="5791200"/>
            <a:ext cx="685800" cy="533400"/>
          </a:xfrm>
          <a:prstGeom prst="rect">
            <a:avLst/>
          </a:prstGeom>
          <a:noFill/>
        </p:spPr>
      </p:pic>
      <p:pic>
        <p:nvPicPr>
          <p:cNvPr id="54"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6324600" y="2743200"/>
            <a:ext cx="685800" cy="533400"/>
          </a:xfrm>
          <a:prstGeom prst="rect">
            <a:avLst/>
          </a:prstGeom>
          <a:noFill/>
        </p:spPr>
      </p:pic>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3"/>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3"/>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3"/>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IC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129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4" name="Picture 2"/>
          <p:cNvPicPr>
            <a:picLocks noChangeAspect="1" noChangeArrowheads="1"/>
          </p:cNvPicPr>
          <p:nvPr/>
        </p:nvPicPr>
        <p:blipFill>
          <a:blip r:embed="rId6"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15" name="Picture 2"/>
          <p:cNvPicPr>
            <a:picLocks noChangeAspect="1" noChangeArrowheads="1"/>
          </p:cNvPicPr>
          <p:nvPr/>
        </p:nvPicPr>
        <p:blipFill>
          <a:blip r:embed="rId6"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6"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6"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6"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6"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smtClean="0">
                <a:solidFill>
                  <a:sysClr val="windowText" lastClr="000000"/>
                </a:solidFill>
                <a:latin typeface="Calibri" pitchFamily="34" charset="0"/>
                <a:cs typeface="Calibri" pitchFamily="34" charset="0"/>
              </a:rPr>
              <a:t>1</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1066800" y="3733800"/>
            <a:ext cx="685800" cy="533400"/>
          </a:xfrm>
          <a:prstGeom prst="rect">
            <a:avLst/>
          </a:prstGeom>
          <a:noFill/>
        </p:spPr>
      </p:pic>
      <p:pic>
        <p:nvPicPr>
          <p:cNvPr id="52"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3276600" y="4267200"/>
            <a:ext cx="685800" cy="533400"/>
          </a:xfrm>
          <a:prstGeom prst="rect">
            <a:avLst/>
          </a:prstGeom>
          <a:noFill/>
        </p:spPr>
      </p:pic>
      <p:pic>
        <p:nvPicPr>
          <p:cNvPr id="53"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2209800" y="5791200"/>
            <a:ext cx="685800" cy="533400"/>
          </a:xfrm>
          <a:prstGeom prst="rect">
            <a:avLst/>
          </a:prstGeom>
          <a:noFill/>
        </p:spPr>
      </p:pic>
      <p:pic>
        <p:nvPicPr>
          <p:cNvPr id="54" name="Picture 9" descr="http://101fundraising.org/wp-content/uploads/2013/01/jpg_2033-Laptop-Cartoon-Character-Waving-A-Greeting-300x268.jpg"/>
          <p:cNvPicPr>
            <a:picLocks noChangeAspect="1" noChangeArrowheads="1"/>
          </p:cNvPicPr>
          <p:nvPr/>
        </p:nvPicPr>
        <p:blipFill>
          <a:blip r:embed="rId7" cstate="print"/>
          <a:srcRect/>
          <a:stretch>
            <a:fillRect/>
          </a:stretch>
        </p:blipFill>
        <p:spPr bwMode="auto">
          <a:xfrm>
            <a:off x="6324600" y="2743200"/>
            <a:ext cx="685800" cy="533400"/>
          </a:xfrm>
          <a:prstGeom prst="rect">
            <a:avLst/>
          </a:prstGeom>
          <a:noFill/>
        </p:spPr>
      </p:pic>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olidwize.com/wp-content/uploads/2012/04/Green-Check-Mark.jpg"/>
          <p:cNvPicPr>
            <a:picLocks noChangeAspect="1" noChangeArrowheads="1"/>
          </p:cNvPicPr>
          <p:nvPr/>
        </p:nvPicPr>
        <p:blipFill>
          <a:blip r:embed="rId3" cstate="print"/>
          <a:srcRect/>
          <a:stretch>
            <a:fillRect/>
          </a:stretch>
        </p:blipFill>
        <p:spPr bwMode="auto">
          <a:xfrm>
            <a:off x="5486400" y="58674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4"/>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4"/>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LT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130</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4" name="Picture 2"/>
          <p:cNvPicPr>
            <a:picLocks noChangeAspect="1" noChangeArrowheads="1"/>
          </p:cNvPicPr>
          <p:nvPr/>
        </p:nvPicPr>
        <p:blipFill>
          <a:blip r:embed="rId7"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15" name="Picture 2"/>
          <p:cNvPicPr>
            <a:picLocks noChangeAspect="1" noChangeArrowheads="1"/>
          </p:cNvPicPr>
          <p:nvPr/>
        </p:nvPicPr>
        <p:blipFill>
          <a:blip r:embed="rId7"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7"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7"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6248400" y="5791200"/>
            <a:ext cx="685800" cy="533400"/>
          </a:xfrm>
          <a:prstGeom prst="rect">
            <a:avLst/>
          </a:prstGeom>
          <a:noFill/>
        </p:spPr>
      </p:pic>
      <p:sp>
        <p:nvSpPr>
          <p:cNvPr id="53" name="TextBox 52"/>
          <p:cNvSpPr txBox="1"/>
          <p:nvPr/>
        </p:nvSpPr>
        <p:spPr>
          <a:xfrm>
            <a:off x="2057400" y="43550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4" name="TextBox 53"/>
          <p:cNvSpPr txBox="1"/>
          <p:nvPr/>
        </p:nvSpPr>
        <p:spPr>
          <a:xfrm>
            <a:off x="2949382" y="58028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a:off x="3939982" y="43434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3330382" y="25908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6172200" y="25146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a:off x="6096000" y="53340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olidwize.com/wp-content/uploads/2012/04/Green-Check-Mark.jpg"/>
          <p:cNvPicPr>
            <a:picLocks noChangeAspect="1" noChangeArrowheads="1"/>
          </p:cNvPicPr>
          <p:nvPr/>
        </p:nvPicPr>
        <p:blipFill>
          <a:blip r:embed="rId3" cstate="print"/>
          <a:srcRect/>
          <a:stretch>
            <a:fillRect/>
          </a:stretch>
        </p:blipFill>
        <p:spPr bwMode="auto">
          <a:xfrm>
            <a:off x="5486400" y="58674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4"/>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4"/>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LT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4" name="Picture 2"/>
          <p:cNvPicPr>
            <a:picLocks noChangeAspect="1" noChangeArrowheads="1"/>
          </p:cNvPicPr>
          <p:nvPr/>
        </p:nvPicPr>
        <p:blipFill>
          <a:blip r:embed="rId7"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15" name="Picture 2"/>
          <p:cNvPicPr>
            <a:picLocks noChangeAspect="1" noChangeArrowheads="1"/>
          </p:cNvPicPr>
          <p:nvPr/>
        </p:nvPicPr>
        <p:blipFill>
          <a:blip r:embed="rId7"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7"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7"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6248400" y="5791200"/>
            <a:ext cx="685800" cy="533400"/>
          </a:xfrm>
          <a:prstGeom prst="rect">
            <a:avLst/>
          </a:prstGeom>
          <a:noFill/>
        </p:spPr>
      </p:pic>
      <p:sp>
        <p:nvSpPr>
          <p:cNvPr id="53" name="TextBox 52"/>
          <p:cNvSpPr txBox="1"/>
          <p:nvPr/>
        </p:nvSpPr>
        <p:spPr>
          <a:xfrm>
            <a:off x="2057400" y="43550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4" name="TextBox 53"/>
          <p:cNvSpPr txBox="1"/>
          <p:nvPr/>
        </p:nvSpPr>
        <p:spPr>
          <a:xfrm>
            <a:off x="2949382" y="58028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a:off x="3939982" y="43434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3330382" y="25908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6172200" y="25146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a:off x="6096000" y="53340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59" name="Picture 2" descr="http://solidwize.com/wp-content/uploads/2012/04/Green-Check-Mark.jpg"/>
          <p:cNvPicPr>
            <a:picLocks noChangeAspect="1" noChangeArrowheads="1"/>
          </p:cNvPicPr>
          <p:nvPr/>
        </p:nvPicPr>
        <p:blipFill>
          <a:blip r:embed="rId3" cstate="print"/>
          <a:srcRect/>
          <a:stretch>
            <a:fillRect/>
          </a:stretch>
        </p:blipFill>
        <p:spPr bwMode="auto">
          <a:xfrm>
            <a:off x="2743200" y="4876800"/>
            <a:ext cx="802821" cy="381000"/>
          </a:xfrm>
          <a:prstGeom prst="rect">
            <a:avLst/>
          </a:prstGeom>
          <a:noFill/>
        </p:spPr>
      </p:pic>
      <p:pic>
        <p:nvPicPr>
          <p:cNvPr id="60"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2133600" y="5715000"/>
            <a:ext cx="685800" cy="533400"/>
          </a:xfrm>
          <a:prstGeom prst="rect">
            <a:avLst/>
          </a:prstGeom>
          <a:noFill/>
        </p:spPr>
      </p:pic>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olidwize.com/wp-content/uploads/2012/04/Green-Check-Mark.jpg"/>
          <p:cNvPicPr>
            <a:picLocks noChangeAspect="1" noChangeArrowheads="1"/>
          </p:cNvPicPr>
          <p:nvPr/>
        </p:nvPicPr>
        <p:blipFill>
          <a:blip r:embed="rId3" cstate="print"/>
          <a:srcRect/>
          <a:stretch>
            <a:fillRect/>
          </a:stretch>
        </p:blipFill>
        <p:spPr bwMode="auto">
          <a:xfrm>
            <a:off x="5486400" y="58674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4"/>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4"/>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LT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5" name="Picture 2"/>
          <p:cNvPicPr>
            <a:picLocks noChangeAspect="1" noChangeArrowheads="1"/>
          </p:cNvPicPr>
          <p:nvPr/>
        </p:nvPicPr>
        <p:blipFill>
          <a:blip r:embed="rId7"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7"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7"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7"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34925">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6248400" y="5791200"/>
            <a:ext cx="685800" cy="533400"/>
          </a:xfrm>
          <a:prstGeom prst="rect">
            <a:avLst/>
          </a:prstGeom>
          <a:noFill/>
        </p:spPr>
      </p:pic>
      <p:sp>
        <p:nvSpPr>
          <p:cNvPr id="53" name="TextBox 52"/>
          <p:cNvSpPr txBox="1"/>
          <p:nvPr/>
        </p:nvSpPr>
        <p:spPr>
          <a:xfrm>
            <a:off x="2057400" y="43550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4" name="TextBox 53"/>
          <p:cNvSpPr txBox="1"/>
          <p:nvPr/>
        </p:nvSpPr>
        <p:spPr>
          <a:xfrm>
            <a:off x="2949382" y="58028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a:off x="3939982" y="43434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3330382" y="25908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6172200" y="25146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a:off x="6096000" y="53340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59" name="Picture 2" descr="http://solidwize.com/wp-content/uploads/2012/04/Green-Check-Mark.jpg"/>
          <p:cNvPicPr>
            <a:picLocks noChangeAspect="1" noChangeArrowheads="1"/>
          </p:cNvPicPr>
          <p:nvPr/>
        </p:nvPicPr>
        <p:blipFill>
          <a:blip r:embed="rId3" cstate="print"/>
          <a:srcRect/>
          <a:stretch>
            <a:fillRect/>
          </a:stretch>
        </p:blipFill>
        <p:spPr bwMode="auto">
          <a:xfrm>
            <a:off x="2743200" y="4876800"/>
            <a:ext cx="802821" cy="381000"/>
          </a:xfrm>
          <a:prstGeom prst="rect">
            <a:avLst/>
          </a:prstGeom>
          <a:noFill/>
        </p:spPr>
      </p:pic>
      <p:pic>
        <p:nvPicPr>
          <p:cNvPr id="60"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2133600" y="5715000"/>
            <a:ext cx="685800" cy="533400"/>
          </a:xfrm>
          <a:prstGeom prst="rect">
            <a:avLst/>
          </a:prstGeom>
          <a:noFill/>
        </p:spPr>
      </p:pic>
      <p:pic>
        <p:nvPicPr>
          <p:cNvPr id="61" name="Picture 9" descr="http://101fundraising.org/wp-content/uploads/2013/01/jpg_2033-Laptop-Cartoon-Character-Waving-A-Greeting-300x268.jpg"/>
          <p:cNvPicPr>
            <a:picLocks noChangeAspect="1" noChangeArrowheads="1"/>
          </p:cNvPicPr>
          <p:nvPr/>
        </p:nvPicPr>
        <p:blipFill>
          <a:blip r:embed="rId8" cstate="print"/>
          <a:srcRect/>
          <a:stretch>
            <a:fillRect/>
          </a:stretch>
        </p:blipFill>
        <p:spPr bwMode="auto">
          <a:xfrm>
            <a:off x="1066800" y="4038600"/>
            <a:ext cx="685800" cy="533400"/>
          </a:xfrm>
          <a:prstGeom prst="rect">
            <a:avLst/>
          </a:prstGeom>
          <a:noFill/>
        </p:spPr>
      </p:pic>
      <p:pic>
        <p:nvPicPr>
          <p:cNvPr id="62" name="Picture 2" descr="http://solidwize.com/wp-content/uploads/2012/04/Green-Check-Mark.jpg"/>
          <p:cNvPicPr>
            <a:picLocks noChangeAspect="1" noChangeArrowheads="1"/>
          </p:cNvPicPr>
          <p:nvPr/>
        </p:nvPicPr>
        <p:blipFill>
          <a:blip r:embed="rId3" cstate="print"/>
          <a:srcRect/>
          <a:stretch>
            <a:fillRect/>
          </a:stretch>
        </p:blipFill>
        <p:spPr bwMode="auto">
          <a:xfrm>
            <a:off x="1143000" y="3581400"/>
            <a:ext cx="802821" cy="381000"/>
          </a:xfrm>
          <a:prstGeom prst="rect">
            <a:avLst/>
          </a:prstGeom>
          <a:noFill/>
        </p:spPr>
      </p:pic>
      <p:pic>
        <p:nvPicPr>
          <p:cNvPr id="14" name="Picture 2"/>
          <p:cNvPicPr>
            <a:picLocks noChangeAspect="1" noChangeArrowheads="1"/>
          </p:cNvPicPr>
          <p:nvPr/>
        </p:nvPicPr>
        <p:blipFill>
          <a:blip r:embed="rId7" cstate="print"/>
          <a:srcRect/>
          <a:stretch>
            <a:fillRect/>
          </a:stretch>
        </p:blipFill>
        <p:spPr bwMode="auto">
          <a:xfrm>
            <a:off x="1752600" y="3733800"/>
            <a:ext cx="638175" cy="609600"/>
          </a:xfrm>
          <a:prstGeom prst="rect">
            <a:avLst/>
          </a:prstGeom>
          <a:noFill/>
          <a:ln w="9525">
            <a:noFill/>
            <a:miter lim="800000"/>
            <a:headEnd/>
            <a:tailEnd/>
          </a:ln>
          <a:effectLst/>
        </p:spPr>
      </p:pic>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descr="http://solidwize.com/wp-content/uploads/2012/04/Green-Check-Mark.jpg"/>
          <p:cNvPicPr>
            <a:picLocks noChangeAspect="1" noChangeArrowheads="1"/>
          </p:cNvPicPr>
          <p:nvPr/>
        </p:nvPicPr>
        <p:blipFill>
          <a:blip r:embed="rId3" cstate="print"/>
          <a:srcRect/>
          <a:stretch>
            <a:fillRect/>
          </a:stretch>
        </p:blipFill>
        <p:spPr bwMode="auto">
          <a:xfrm>
            <a:off x="3845379" y="3352800"/>
            <a:ext cx="802821" cy="381000"/>
          </a:xfrm>
          <a:prstGeom prst="rect">
            <a:avLst/>
          </a:prstGeom>
          <a:noFill/>
        </p:spPr>
      </p:pic>
      <p:pic>
        <p:nvPicPr>
          <p:cNvPr id="66"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3352800" y="1981200"/>
            <a:ext cx="685800" cy="533400"/>
          </a:xfrm>
          <a:prstGeom prst="rect">
            <a:avLst/>
          </a:prstGeom>
          <a:noFill/>
        </p:spPr>
      </p:pic>
      <p:pic>
        <p:nvPicPr>
          <p:cNvPr id="52" name="Picture 2" descr="http://solidwize.com/wp-content/uploads/2012/04/Green-Check-Mark.jpg"/>
          <p:cNvPicPr>
            <a:picLocks noChangeAspect="1" noChangeArrowheads="1"/>
          </p:cNvPicPr>
          <p:nvPr/>
        </p:nvPicPr>
        <p:blipFill>
          <a:blip r:embed="rId3" cstate="print"/>
          <a:srcRect/>
          <a:stretch>
            <a:fillRect/>
          </a:stretch>
        </p:blipFill>
        <p:spPr bwMode="auto">
          <a:xfrm>
            <a:off x="5486400" y="58674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5"/>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5"/>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LT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6"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5" name="Picture 2"/>
          <p:cNvPicPr>
            <a:picLocks noChangeAspect="1" noChangeArrowheads="1"/>
          </p:cNvPicPr>
          <p:nvPr/>
        </p:nvPicPr>
        <p:blipFill>
          <a:blip r:embed="rId8"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8"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8"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8"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8"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34925">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6248400" y="5791200"/>
            <a:ext cx="685800" cy="533400"/>
          </a:xfrm>
          <a:prstGeom prst="rect">
            <a:avLst/>
          </a:prstGeom>
          <a:noFill/>
        </p:spPr>
      </p:pic>
      <p:sp>
        <p:nvSpPr>
          <p:cNvPr id="53" name="TextBox 52"/>
          <p:cNvSpPr txBox="1"/>
          <p:nvPr/>
        </p:nvSpPr>
        <p:spPr>
          <a:xfrm>
            <a:off x="2057400" y="43550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4" name="TextBox 53"/>
          <p:cNvSpPr txBox="1"/>
          <p:nvPr/>
        </p:nvSpPr>
        <p:spPr>
          <a:xfrm>
            <a:off x="2949382" y="58028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a:off x="3939982" y="43434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3330382" y="25908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6172200" y="25146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a:off x="6096000" y="53340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59" name="Picture 2" descr="http://solidwize.com/wp-content/uploads/2012/04/Green-Check-Mark.jpg"/>
          <p:cNvPicPr>
            <a:picLocks noChangeAspect="1" noChangeArrowheads="1"/>
          </p:cNvPicPr>
          <p:nvPr/>
        </p:nvPicPr>
        <p:blipFill>
          <a:blip r:embed="rId3" cstate="print"/>
          <a:srcRect/>
          <a:stretch>
            <a:fillRect/>
          </a:stretch>
        </p:blipFill>
        <p:spPr bwMode="auto">
          <a:xfrm>
            <a:off x="2743200" y="4876800"/>
            <a:ext cx="802821" cy="381000"/>
          </a:xfrm>
          <a:prstGeom prst="rect">
            <a:avLst/>
          </a:prstGeom>
          <a:noFill/>
        </p:spPr>
      </p:pic>
      <p:pic>
        <p:nvPicPr>
          <p:cNvPr id="60"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2133600" y="5715000"/>
            <a:ext cx="685800" cy="533400"/>
          </a:xfrm>
          <a:prstGeom prst="rect">
            <a:avLst/>
          </a:prstGeom>
          <a:noFill/>
        </p:spPr>
      </p:pic>
      <p:pic>
        <p:nvPicPr>
          <p:cNvPr id="61"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1066800" y="4038600"/>
            <a:ext cx="685800" cy="533400"/>
          </a:xfrm>
          <a:prstGeom prst="rect">
            <a:avLst/>
          </a:prstGeom>
          <a:noFill/>
        </p:spPr>
      </p:pic>
      <p:pic>
        <p:nvPicPr>
          <p:cNvPr id="62" name="Picture 2" descr="http://solidwize.com/wp-content/uploads/2012/04/Green-Check-Mark.jpg"/>
          <p:cNvPicPr>
            <a:picLocks noChangeAspect="1" noChangeArrowheads="1"/>
          </p:cNvPicPr>
          <p:nvPr/>
        </p:nvPicPr>
        <p:blipFill>
          <a:blip r:embed="rId3" cstate="print"/>
          <a:srcRect/>
          <a:stretch>
            <a:fillRect/>
          </a:stretch>
        </p:blipFill>
        <p:spPr bwMode="auto">
          <a:xfrm>
            <a:off x="1143000" y="3581400"/>
            <a:ext cx="802821" cy="381000"/>
          </a:xfrm>
          <a:prstGeom prst="rect">
            <a:avLst/>
          </a:prstGeom>
          <a:noFill/>
        </p:spPr>
      </p:pic>
      <p:pic>
        <p:nvPicPr>
          <p:cNvPr id="14" name="Picture 2"/>
          <p:cNvPicPr>
            <a:picLocks noChangeAspect="1" noChangeArrowheads="1"/>
          </p:cNvPicPr>
          <p:nvPr/>
        </p:nvPicPr>
        <p:blipFill>
          <a:blip r:embed="rId8"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63" name="Picture 2" descr="http://solidwize.com/wp-content/uploads/2012/04/Green-Check-Mark.jpg"/>
          <p:cNvPicPr>
            <a:picLocks noChangeAspect="1" noChangeArrowheads="1"/>
          </p:cNvPicPr>
          <p:nvPr/>
        </p:nvPicPr>
        <p:blipFill>
          <a:blip r:embed="rId3" cstate="print"/>
          <a:srcRect/>
          <a:stretch>
            <a:fillRect/>
          </a:stretch>
        </p:blipFill>
        <p:spPr bwMode="auto">
          <a:xfrm>
            <a:off x="2590800" y="2133600"/>
            <a:ext cx="802821" cy="381000"/>
          </a:xfrm>
          <a:prstGeom prst="rect">
            <a:avLst/>
          </a:prstGeom>
          <a:noFill/>
        </p:spPr>
      </p:pic>
      <p:pic>
        <p:nvPicPr>
          <p:cNvPr id="65"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3276600" y="4191000"/>
            <a:ext cx="685800" cy="533400"/>
          </a:xfrm>
          <a:prstGeom prst="rect">
            <a:avLst/>
          </a:prstGeom>
          <a:noFill/>
        </p:spPr>
      </p:pic>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descr="http://solidwize.com/wp-content/uploads/2012/04/Green-Check-Mark.jpg"/>
          <p:cNvPicPr>
            <a:picLocks noChangeAspect="1" noChangeArrowheads="1"/>
          </p:cNvPicPr>
          <p:nvPr/>
        </p:nvPicPr>
        <p:blipFill>
          <a:blip r:embed="rId3" cstate="print"/>
          <a:srcRect/>
          <a:stretch>
            <a:fillRect/>
          </a:stretch>
        </p:blipFill>
        <p:spPr bwMode="auto">
          <a:xfrm>
            <a:off x="3845379" y="3352800"/>
            <a:ext cx="802821" cy="381000"/>
          </a:xfrm>
          <a:prstGeom prst="rect">
            <a:avLst/>
          </a:prstGeom>
          <a:noFill/>
        </p:spPr>
      </p:pic>
      <p:pic>
        <p:nvPicPr>
          <p:cNvPr id="66"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3352800" y="1981200"/>
            <a:ext cx="685800" cy="533400"/>
          </a:xfrm>
          <a:prstGeom prst="rect">
            <a:avLst/>
          </a:prstGeom>
          <a:noFill/>
        </p:spPr>
      </p:pic>
      <p:pic>
        <p:nvPicPr>
          <p:cNvPr id="52" name="Picture 2" descr="http://solidwize.com/wp-content/uploads/2012/04/Green-Check-Mark.jpg"/>
          <p:cNvPicPr>
            <a:picLocks noChangeAspect="1" noChangeArrowheads="1"/>
          </p:cNvPicPr>
          <p:nvPr/>
        </p:nvPicPr>
        <p:blipFill>
          <a:blip r:embed="rId3" cstate="print"/>
          <a:srcRect/>
          <a:stretch>
            <a:fillRect/>
          </a:stretch>
        </p:blipFill>
        <p:spPr bwMode="auto">
          <a:xfrm>
            <a:off x="5486400" y="5867400"/>
            <a:ext cx="802821" cy="381000"/>
          </a:xfrm>
          <a:prstGeom prst="rect">
            <a:avLst/>
          </a:prstGeom>
          <a:noFill/>
        </p:spPr>
      </p:pic>
      <p:sp>
        <p:nvSpPr>
          <p:cNvPr id="49" name="Title 1"/>
          <p:cNvSpPr>
            <a:spLocks noGrp="1"/>
          </p:cNvSpPr>
          <p:nvPr>
            <p:ph type="title"/>
          </p:nvPr>
        </p:nvSpPr>
        <p:spPr>
          <a:xfrm>
            <a:off x="304800" y="152400"/>
            <a:ext cx="7772400" cy="685800"/>
          </a:xfrm>
        </p:spPr>
        <p:txBody>
          <a:bodyPr>
            <a:noAutofit/>
          </a:bodyPr>
          <a:lstStyle/>
          <a:p>
            <a:pPr algn="l"/>
            <a:r>
              <a:rPr lang="en-US" b="1" dirty="0" smtClean="0"/>
              <a:t>Influence Cascading Models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762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5"/>
              </a:buBlip>
              <a:defRPr/>
            </a:pPr>
            <a:r>
              <a:rPr lang="en-US" sz="2200" dirty="0" smtClean="0"/>
              <a:t>Independent cascade (IC) model, Linear threshold (LT) model  </a:t>
            </a:r>
            <a:r>
              <a:rPr lang="en-US" altLang="zh-CN" sz="2000" dirty="0" smtClean="0">
                <a:solidFill>
                  <a:srgbClr val="00B0F0"/>
                </a:solidFill>
                <a:latin typeface="Calibri" panose="020F0502020204030204" pitchFamily="34" charset="0"/>
                <a:cs typeface="Calibri" panose="020F0502020204030204" pitchFamily="34" charset="0"/>
              </a:rPr>
              <a:t>[</a:t>
            </a:r>
            <a:r>
              <a:rPr lang="en-US" altLang="zh-CN" sz="2000" dirty="0" err="1" smtClean="0">
                <a:solidFill>
                  <a:srgbClr val="00B0F0"/>
                </a:solidFill>
                <a:latin typeface="Calibri" panose="020F0502020204030204" pitchFamily="34" charset="0"/>
                <a:cs typeface="Calibri" panose="020F0502020204030204" pitchFamily="34" charset="0"/>
              </a:rPr>
              <a:t>Kempe</a:t>
            </a:r>
            <a:r>
              <a:rPr lang="en-US" altLang="zh-CN" sz="2000" dirty="0" smtClean="0">
                <a:solidFill>
                  <a:srgbClr val="00B0F0"/>
                </a:solidFill>
                <a:latin typeface="Calibri" panose="020F0502020204030204" pitchFamily="34" charset="0"/>
                <a:cs typeface="Calibri" panose="020F0502020204030204" pitchFamily="34" charset="0"/>
              </a:rPr>
              <a:t> et. al</a:t>
            </a:r>
            <a:r>
              <a:rPr lang="en-US" altLang="zh-CN" sz="2000" i="1" dirty="0" smtClean="0">
                <a:solidFill>
                  <a:srgbClr val="00B0F0"/>
                </a:solidFill>
                <a:latin typeface="Calibri" panose="020F0502020204030204" pitchFamily="34" charset="0"/>
                <a:cs typeface="Calibri" panose="020F0502020204030204" pitchFamily="34" charset="0"/>
              </a:rPr>
              <a:t>., KDD 2003</a:t>
            </a:r>
            <a:r>
              <a:rPr lang="en-US" altLang="zh-CN" sz="2000" dirty="0" smtClean="0">
                <a:solidFill>
                  <a:srgbClr val="00B0F0"/>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5"/>
              </a:buBlip>
              <a:defRPr/>
            </a:pPr>
            <a:endParaRPr lang="en-US" altLang="zh-CN" sz="2000" dirty="0" smtClean="0">
              <a:latin typeface="Calibri" pitchFamily="34" charset="0"/>
              <a:cs typeface="Calibri" pitchFamily="34" charset="0"/>
            </a:endParaRPr>
          </a:p>
          <a:p>
            <a:pPr lvl="0" algn="just" defTabSz="914363">
              <a:lnSpc>
                <a:spcPct val="90000"/>
              </a:lnSpc>
              <a:spcBef>
                <a:spcPct val="20000"/>
              </a:spcBef>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2000" dirty="0" smtClean="0">
              <a:solidFill>
                <a:schemeClr val="tx1"/>
              </a:solidFill>
              <a:latin typeface="Calibri" pitchFamily="34" charset="0"/>
              <a:cs typeface="Calibri" pitchFamily="34" charset="0"/>
            </a:endParaRPr>
          </a:p>
        </p:txBody>
      </p:sp>
      <p:sp>
        <p:nvSpPr>
          <p:cNvPr id="9" name="Rounded Rectangle 8"/>
          <p:cNvSpPr/>
          <p:nvPr/>
        </p:nvSpPr>
        <p:spPr>
          <a:xfrm>
            <a:off x="533400" y="1981200"/>
            <a:ext cx="1295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609600" y="1981200"/>
            <a:ext cx="12954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LT Model </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6"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5" name="Picture 2"/>
          <p:cNvPicPr>
            <a:picLocks noChangeAspect="1" noChangeArrowheads="1"/>
          </p:cNvPicPr>
          <p:nvPr/>
        </p:nvPicPr>
        <p:blipFill>
          <a:blip r:embed="rId8" cstate="print"/>
          <a:srcRect/>
          <a:stretch>
            <a:fillRect/>
          </a:stretch>
        </p:blipFill>
        <p:spPr bwMode="auto">
          <a:xfrm>
            <a:off x="3933825" y="3733800"/>
            <a:ext cx="638175" cy="609600"/>
          </a:xfrm>
          <a:prstGeom prst="rect">
            <a:avLst/>
          </a:prstGeom>
          <a:noFill/>
          <a:ln w="9525">
            <a:noFill/>
            <a:miter lim="800000"/>
            <a:headEnd/>
            <a:tailEnd/>
          </a:ln>
          <a:effectLst/>
        </p:spPr>
      </p:pic>
      <p:pic>
        <p:nvPicPr>
          <p:cNvPr id="16" name="Picture 2"/>
          <p:cNvPicPr>
            <a:picLocks noChangeAspect="1" noChangeArrowheads="1"/>
          </p:cNvPicPr>
          <p:nvPr/>
        </p:nvPicPr>
        <p:blipFill>
          <a:blip r:embed="rId8" cstate="print"/>
          <a:srcRect/>
          <a:stretch>
            <a:fillRect/>
          </a:stretch>
        </p:blipFill>
        <p:spPr bwMode="auto">
          <a:xfrm>
            <a:off x="2867025" y="2514600"/>
            <a:ext cx="638175" cy="609600"/>
          </a:xfrm>
          <a:prstGeom prst="rect">
            <a:avLst/>
          </a:prstGeom>
          <a:noFill/>
          <a:ln w="9525">
            <a:noFill/>
            <a:miter lim="800000"/>
            <a:headEnd/>
            <a:tailEnd/>
          </a:ln>
          <a:effectLst/>
        </p:spPr>
      </p:pic>
      <p:pic>
        <p:nvPicPr>
          <p:cNvPr id="17" name="Picture 2"/>
          <p:cNvPicPr>
            <a:picLocks noChangeAspect="1" noChangeArrowheads="1"/>
          </p:cNvPicPr>
          <p:nvPr/>
        </p:nvPicPr>
        <p:blipFill>
          <a:blip r:embed="rId8" cstate="print"/>
          <a:srcRect/>
          <a:stretch>
            <a:fillRect/>
          </a:stretch>
        </p:blipFill>
        <p:spPr bwMode="auto">
          <a:xfrm>
            <a:off x="2867025" y="5257800"/>
            <a:ext cx="638175" cy="609600"/>
          </a:xfrm>
          <a:prstGeom prst="rect">
            <a:avLst/>
          </a:prstGeom>
          <a:noFill/>
          <a:ln w="9525">
            <a:noFill/>
            <a:miter lim="800000"/>
            <a:headEnd/>
            <a:tailEnd/>
          </a:ln>
          <a:effectLst/>
        </p:spPr>
      </p:pic>
      <p:pic>
        <p:nvPicPr>
          <p:cNvPr id="18" name="Picture 2"/>
          <p:cNvPicPr>
            <a:picLocks noChangeAspect="1" noChangeArrowheads="1"/>
          </p:cNvPicPr>
          <p:nvPr/>
        </p:nvPicPr>
        <p:blipFill>
          <a:blip r:embed="rId8" cstate="print"/>
          <a:srcRect/>
          <a:stretch>
            <a:fillRect/>
          </a:stretch>
        </p:blipFill>
        <p:spPr bwMode="auto">
          <a:xfrm>
            <a:off x="5638800" y="2514600"/>
            <a:ext cx="638175" cy="609600"/>
          </a:xfrm>
          <a:prstGeom prst="rect">
            <a:avLst/>
          </a:prstGeom>
          <a:noFill/>
          <a:ln w="9525">
            <a:noFill/>
            <a:miter lim="800000"/>
            <a:headEnd/>
            <a:tailEnd/>
          </a:ln>
          <a:effectLst/>
        </p:spPr>
      </p:pic>
      <p:pic>
        <p:nvPicPr>
          <p:cNvPr id="19" name="Picture 2"/>
          <p:cNvPicPr>
            <a:picLocks noChangeAspect="1" noChangeArrowheads="1"/>
          </p:cNvPicPr>
          <p:nvPr/>
        </p:nvPicPr>
        <p:blipFill>
          <a:blip r:embed="rId8" cstate="print"/>
          <a:srcRect/>
          <a:stretch>
            <a:fillRect/>
          </a:stretch>
        </p:blipFill>
        <p:spPr bwMode="auto">
          <a:xfrm>
            <a:off x="5638800" y="5257800"/>
            <a:ext cx="638175" cy="609600"/>
          </a:xfrm>
          <a:prstGeom prst="rect">
            <a:avLst/>
          </a:prstGeom>
          <a:noFill/>
          <a:ln w="9525">
            <a:noFill/>
            <a:miter lim="800000"/>
            <a:headEnd/>
            <a:tailEnd/>
          </a:ln>
          <a:effectLst/>
        </p:spPr>
      </p:pic>
      <p:cxnSp>
        <p:nvCxnSpPr>
          <p:cNvPr id="21" name="Straight Connector 20"/>
          <p:cNvCxnSpPr>
            <a:stCxn id="14" idx="3"/>
            <a:endCxn id="16" idx="2"/>
          </p:cNvCxnSpPr>
          <p:nvPr/>
        </p:nvCxnSpPr>
        <p:spPr>
          <a:xfrm flipV="1">
            <a:off x="2390775" y="3124200"/>
            <a:ext cx="795338" cy="91440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5" idx="1"/>
          </p:cNvCxnSpPr>
          <p:nvPr/>
        </p:nvCxnSpPr>
        <p:spPr>
          <a:xfrm>
            <a:off x="2390775" y="4038600"/>
            <a:ext cx="1543050" cy="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289714" y="4394579"/>
            <a:ext cx="1617259" cy="1255594"/>
          </a:xfrm>
          <a:custGeom>
            <a:avLst/>
            <a:gdLst>
              <a:gd name="connsiteX0" fmla="*/ 757450 w 1617259"/>
              <a:gd name="connsiteY0" fmla="*/ 0 h 1255594"/>
              <a:gd name="connsiteX1" fmla="*/ 143301 w 1617259"/>
              <a:gd name="connsiteY1" fmla="*/ 805218 h 1255594"/>
              <a:gd name="connsiteX2" fmla="*/ 1617259 w 1617259"/>
              <a:gd name="connsiteY2" fmla="*/ 1255594 h 1255594"/>
            </a:gdLst>
            <a:ahLst/>
            <a:cxnLst>
              <a:cxn ang="0">
                <a:pos x="connsiteX0" y="connsiteY0"/>
              </a:cxn>
              <a:cxn ang="0">
                <a:pos x="connsiteX1" y="connsiteY1"/>
              </a:cxn>
              <a:cxn ang="0">
                <a:pos x="connsiteX2" y="connsiteY2"/>
              </a:cxn>
            </a:cxnLst>
            <a:rect l="l" t="t" r="r" b="b"/>
            <a:pathLst>
              <a:path w="1617259" h="1255594">
                <a:moveTo>
                  <a:pt x="757450" y="0"/>
                </a:moveTo>
                <a:cubicBezTo>
                  <a:pt x="378725" y="297976"/>
                  <a:pt x="0" y="595952"/>
                  <a:pt x="143301" y="805218"/>
                </a:cubicBezTo>
                <a:cubicBezTo>
                  <a:pt x="286602" y="1014484"/>
                  <a:pt x="951930" y="1135039"/>
                  <a:pt x="1617259" y="1255594"/>
                </a:cubicBezTo>
              </a:path>
            </a:pathLst>
          </a:custGeom>
          <a:ln w="34925">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931158" y="2699982"/>
            <a:ext cx="1044054" cy="984914"/>
          </a:xfrm>
          <a:custGeom>
            <a:avLst/>
            <a:gdLst>
              <a:gd name="connsiteX0" fmla="*/ 1044054 w 1044054"/>
              <a:gd name="connsiteY0" fmla="*/ 56866 h 984914"/>
              <a:gd name="connsiteX1" fmla="*/ 539087 w 1044054"/>
              <a:gd name="connsiteY1" fmla="*/ 29570 h 984914"/>
              <a:gd name="connsiteX2" fmla="*/ 75063 w 1044054"/>
              <a:gd name="connsiteY2" fmla="*/ 234287 h 984914"/>
              <a:gd name="connsiteX3" fmla="*/ 88711 w 1044054"/>
              <a:gd name="connsiteY3" fmla="*/ 984914 h 984914"/>
            </a:gdLst>
            <a:ahLst/>
            <a:cxnLst>
              <a:cxn ang="0">
                <a:pos x="connsiteX0" y="connsiteY0"/>
              </a:cxn>
              <a:cxn ang="0">
                <a:pos x="connsiteX1" y="connsiteY1"/>
              </a:cxn>
              <a:cxn ang="0">
                <a:pos x="connsiteX2" y="connsiteY2"/>
              </a:cxn>
              <a:cxn ang="0">
                <a:pos x="connsiteX3" y="connsiteY3"/>
              </a:cxn>
            </a:cxnLst>
            <a:rect l="l" t="t" r="r" b="b"/>
            <a:pathLst>
              <a:path w="1044054" h="984914">
                <a:moveTo>
                  <a:pt x="1044054" y="56866"/>
                </a:moveTo>
                <a:cubicBezTo>
                  <a:pt x="872319" y="28433"/>
                  <a:pt x="700585" y="0"/>
                  <a:pt x="539087" y="29570"/>
                </a:cubicBezTo>
                <a:cubicBezTo>
                  <a:pt x="377589" y="59140"/>
                  <a:pt x="150126" y="75063"/>
                  <a:pt x="75063" y="234287"/>
                </a:cubicBezTo>
                <a:cubicBezTo>
                  <a:pt x="0" y="393511"/>
                  <a:pt x="44355" y="689212"/>
                  <a:pt x="88711" y="984914"/>
                </a:cubicBezTo>
              </a:path>
            </a:pathLst>
          </a:cu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a:stCxn id="19" idx="0"/>
            <a:endCxn id="15" idx="3"/>
          </p:cNvCxnSpPr>
          <p:nvPr/>
        </p:nvCxnSpPr>
        <p:spPr>
          <a:xfrm flipH="1" flipV="1">
            <a:off x="4572000" y="4038600"/>
            <a:ext cx="1385888" cy="121920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0"/>
            <a:endCxn id="18" idx="1"/>
          </p:cNvCxnSpPr>
          <p:nvPr/>
        </p:nvCxnSpPr>
        <p:spPr>
          <a:xfrm flipV="1">
            <a:off x="4252913" y="2819400"/>
            <a:ext cx="1385887" cy="91440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439236" y="4367284"/>
            <a:ext cx="1357952" cy="1282889"/>
          </a:xfrm>
          <a:custGeom>
            <a:avLst/>
            <a:gdLst>
              <a:gd name="connsiteX0" fmla="*/ 0 w 1357952"/>
              <a:gd name="connsiteY0" fmla="*/ 1282889 h 1282889"/>
              <a:gd name="connsiteX1" fmla="*/ 1187355 w 1357952"/>
              <a:gd name="connsiteY1" fmla="*/ 941695 h 1282889"/>
              <a:gd name="connsiteX2" fmla="*/ 1023582 w 1357952"/>
              <a:gd name="connsiteY2" fmla="*/ 0 h 1282889"/>
              <a:gd name="connsiteX3" fmla="*/ 1023582 w 1357952"/>
              <a:gd name="connsiteY3" fmla="*/ 0 h 1282889"/>
            </a:gdLst>
            <a:ahLst/>
            <a:cxnLst>
              <a:cxn ang="0">
                <a:pos x="connsiteX0" y="connsiteY0"/>
              </a:cxn>
              <a:cxn ang="0">
                <a:pos x="connsiteX1" y="connsiteY1"/>
              </a:cxn>
              <a:cxn ang="0">
                <a:pos x="connsiteX2" y="connsiteY2"/>
              </a:cxn>
              <a:cxn ang="0">
                <a:pos x="connsiteX3" y="connsiteY3"/>
              </a:cxn>
            </a:cxnLst>
            <a:rect l="l" t="t" r="r" b="b"/>
            <a:pathLst>
              <a:path w="1357952" h="1282889">
                <a:moveTo>
                  <a:pt x="0" y="1282889"/>
                </a:moveTo>
                <a:cubicBezTo>
                  <a:pt x="508379" y="1219199"/>
                  <a:pt x="1016758" y="1155510"/>
                  <a:pt x="1187355" y="941695"/>
                </a:cubicBezTo>
                <a:cubicBezTo>
                  <a:pt x="1357952" y="727880"/>
                  <a:pt x="1023582" y="0"/>
                  <a:pt x="1023582" y="0"/>
                </a:cubicBezTo>
                <a:lnTo>
                  <a:pt x="1023582" y="0"/>
                </a:lnTo>
              </a:path>
            </a:pathLst>
          </a:cu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505200" y="5791200"/>
            <a:ext cx="2133600" cy="0"/>
          </a:xfrm>
          <a:prstGeom prst="line">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476466" y="3193576"/>
            <a:ext cx="1371600" cy="887105"/>
          </a:xfrm>
          <a:custGeom>
            <a:avLst/>
            <a:gdLst>
              <a:gd name="connsiteX0" fmla="*/ 1351128 w 1371600"/>
              <a:gd name="connsiteY0" fmla="*/ 0 h 887105"/>
              <a:gd name="connsiteX1" fmla="*/ 1146412 w 1371600"/>
              <a:gd name="connsiteY1" fmla="*/ 764275 h 887105"/>
              <a:gd name="connsiteX2" fmla="*/ 0 w 1371600"/>
              <a:gd name="connsiteY2" fmla="*/ 736979 h 887105"/>
              <a:gd name="connsiteX3" fmla="*/ 0 w 1371600"/>
              <a:gd name="connsiteY3" fmla="*/ 736979 h 887105"/>
            </a:gdLst>
            <a:ahLst/>
            <a:cxnLst>
              <a:cxn ang="0">
                <a:pos x="connsiteX0" y="connsiteY0"/>
              </a:cxn>
              <a:cxn ang="0">
                <a:pos x="connsiteX1" y="connsiteY1"/>
              </a:cxn>
              <a:cxn ang="0">
                <a:pos x="connsiteX2" y="connsiteY2"/>
              </a:cxn>
              <a:cxn ang="0">
                <a:pos x="connsiteX3" y="connsiteY3"/>
              </a:cxn>
            </a:cxnLst>
            <a:rect l="l" t="t" r="r" b="b"/>
            <a:pathLst>
              <a:path w="1371600" h="887105">
                <a:moveTo>
                  <a:pt x="1351128" y="0"/>
                </a:moveTo>
                <a:cubicBezTo>
                  <a:pt x="1361364" y="320722"/>
                  <a:pt x="1371600" y="641445"/>
                  <a:pt x="1146412" y="764275"/>
                </a:cubicBezTo>
                <a:cubicBezTo>
                  <a:pt x="921224" y="887105"/>
                  <a:pt x="0" y="736979"/>
                  <a:pt x="0" y="736979"/>
                </a:cubicBezTo>
                <a:lnTo>
                  <a:pt x="0" y="73697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3429000" y="3124200"/>
            <a:ext cx="685800" cy="609600"/>
          </a:xfrm>
          <a:prstGeom prst="straightConnector1">
            <a:avLst/>
          </a:prstGeom>
          <a:ln w="34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81200" y="28194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286000" y="3364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2895600" y="3657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254182" y="32882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1447800" y="4888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4114800" y="4953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4778182" y="5421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5235382" y="44196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.4</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5257800" y="35168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4495800" y="29834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092382"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0</a:t>
            </a: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8"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6248400" y="5791200"/>
            <a:ext cx="685800" cy="533400"/>
          </a:xfrm>
          <a:prstGeom prst="rect">
            <a:avLst/>
          </a:prstGeom>
          <a:noFill/>
        </p:spPr>
      </p:pic>
      <p:sp>
        <p:nvSpPr>
          <p:cNvPr id="53" name="TextBox 52"/>
          <p:cNvSpPr txBox="1"/>
          <p:nvPr/>
        </p:nvSpPr>
        <p:spPr>
          <a:xfrm>
            <a:off x="2057400" y="43550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4" name="TextBox 53"/>
          <p:cNvSpPr txBox="1"/>
          <p:nvPr/>
        </p:nvSpPr>
        <p:spPr>
          <a:xfrm>
            <a:off x="2949382" y="5802868"/>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smtClean="0">
                <a:ln>
                  <a:noFill/>
                </a:ln>
                <a:solidFill>
                  <a:sysClr val="windowText" lastClr="000000"/>
                </a:solidFill>
                <a:effectLst/>
                <a:uLnTx/>
                <a:uFillTx/>
                <a:latin typeface="Calibri" pitchFamily="34" charset="0"/>
                <a:cs typeface="Calibri" pitchFamily="34" charset="0"/>
              </a:rPr>
              <a:t>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5" name="TextBox 54"/>
          <p:cNvSpPr txBox="1"/>
          <p:nvPr/>
        </p:nvSpPr>
        <p:spPr>
          <a:xfrm>
            <a:off x="3939982" y="43434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6" name="TextBox 55"/>
          <p:cNvSpPr txBox="1"/>
          <p:nvPr/>
        </p:nvSpPr>
        <p:spPr>
          <a:xfrm>
            <a:off x="3330382" y="25908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6172200" y="25146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TextBox 57"/>
          <p:cNvSpPr txBox="1"/>
          <p:nvPr/>
        </p:nvSpPr>
        <p:spPr>
          <a:xfrm>
            <a:off x="6096000" y="5334000"/>
            <a:ext cx="479618" cy="369332"/>
          </a:xfrm>
          <a:prstGeom prst="rect">
            <a:avLst/>
          </a:prstGeom>
          <a:no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59" name="Picture 2" descr="http://solidwize.com/wp-content/uploads/2012/04/Green-Check-Mark.jpg"/>
          <p:cNvPicPr>
            <a:picLocks noChangeAspect="1" noChangeArrowheads="1"/>
          </p:cNvPicPr>
          <p:nvPr/>
        </p:nvPicPr>
        <p:blipFill>
          <a:blip r:embed="rId3" cstate="print"/>
          <a:srcRect/>
          <a:stretch>
            <a:fillRect/>
          </a:stretch>
        </p:blipFill>
        <p:spPr bwMode="auto">
          <a:xfrm>
            <a:off x="2743200" y="4876800"/>
            <a:ext cx="802821" cy="381000"/>
          </a:xfrm>
          <a:prstGeom prst="rect">
            <a:avLst/>
          </a:prstGeom>
          <a:noFill/>
        </p:spPr>
      </p:pic>
      <p:pic>
        <p:nvPicPr>
          <p:cNvPr id="60"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2133600" y="5715000"/>
            <a:ext cx="685800" cy="533400"/>
          </a:xfrm>
          <a:prstGeom prst="rect">
            <a:avLst/>
          </a:prstGeom>
          <a:noFill/>
        </p:spPr>
      </p:pic>
      <p:pic>
        <p:nvPicPr>
          <p:cNvPr id="61"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1066800" y="4038600"/>
            <a:ext cx="685800" cy="533400"/>
          </a:xfrm>
          <a:prstGeom prst="rect">
            <a:avLst/>
          </a:prstGeom>
          <a:noFill/>
        </p:spPr>
      </p:pic>
      <p:pic>
        <p:nvPicPr>
          <p:cNvPr id="62" name="Picture 2" descr="http://solidwize.com/wp-content/uploads/2012/04/Green-Check-Mark.jpg"/>
          <p:cNvPicPr>
            <a:picLocks noChangeAspect="1" noChangeArrowheads="1"/>
          </p:cNvPicPr>
          <p:nvPr/>
        </p:nvPicPr>
        <p:blipFill>
          <a:blip r:embed="rId3" cstate="print"/>
          <a:srcRect/>
          <a:stretch>
            <a:fillRect/>
          </a:stretch>
        </p:blipFill>
        <p:spPr bwMode="auto">
          <a:xfrm>
            <a:off x="1066800" y="3581400"/>
            <a:ext cx="802821" cy="381000"/>
          </a:xfrm>
          <a:prstGeom prst="rect">
            <a:avLst/>
          </a:prstGeom>
          <a:noFill/>
        </p:spPr>
      </p:pic>
      <p:pic>
        <p:nvPicPr>
          <p:cNvPr id="14" name="Picture 2"/>
          <p:cNvPicPr>
            <a:picLocks noChangeAspect="1" noChangeArrowheads="1"/>
          </p:cNvPicPr>
          <p:nvPr/>
        </p:nvPicPr>
        <p:blipFill>
          <a:blip r:embed="rId8" cstate="print"/>
          <a:srcRect/>
          <a:stretch>
            <a:fillRect/>
          </a:stretch>
        </p:blipFill>
        <p:spPr bwMode="auto">
          <a:xfrm>
            <a:off x="1752600" y="3733800"/>
            <a:ext cx="638175" cy="609600"/>
          </a:xfrm>
          <a:prstGeom prst="rect">
            <a:avLst/>
          </a:prstGeom>
          <a:noFill/>
          <a:ln w="9525">
            <a:noFill/>
            <a:miter lim="800000"/>
            <a:headEnd/>
            <a:tailEnd/>
          </a:ln>
          <a:effectLst/>
        </p:spPr>
      </p:pic>
      <p:pic>
        <p:nvPicPr>
          <p:cNvPr id="63" name="Picture 2" descr="http://solidwize.com/wp-content/uploads/2012/04/Green-Check-Mark.jpg"/>
          <p:cNvPicPr>
            <a:picLocks noChangeAspect="1" noChangeArrowheads="1"/>
          </p:cNvPicPr>
          <p:nvPr/>
        </p:nvPicPr>
        <p:blipFill>
          <a:blip r:embed="rId3" cstate="print"/>
          <a:srcRect/>
          <a:stretch>
            <a:fillRect/>
          </a:stretch>
        </p:blipFill>
        <p:spPr bwMode="auto">
          <a:xfrm>
            <a:off x="2590800" y="2133600"/>
            <a:ext cx="802821" cy="381000"/>
          </a:xfrm>
          <a:prstGeom prst="rect">
            <a:avLst/>
          </a:prstGeom>
          <a:noFill/>
        </p:spPr>
      </p:pic>
      <p:pic>
        <p:nvPicPr>
          <p:cNvPr id="65" name="Picture 9" descr="http://101fundraising.org/wp-content/uploads/2013/01/jpg_2033-Laptop-Cartoon-Character-Waving-A-Greeting-300x268.jpg"/>
          <p:cNvPicPr>
            <a:picLocks noChangeAspect="1" noChangeArrowheads="1"/>
          </p:cNvPicPr>
          <p:nvPr/>
        </p:nvPicPr>
        <p:blipFill>
          <a:blip r:embed="rId4" cstate="print"/>
          <a:srcRect/>
          <a:stretch>
            <a:fillRect/>
          </a:stretch>
        </p:blipFill>
        <p:spPr bwMode="auto">
          <a:xfrm>
            <a:off x="3276600" y="4191000"/>
            <a:ext cx="685800" cy="533400"/>
          </a:xfrm>
          <a:prstGeom prst="rect">
            <a:avLst/>
          </a:prstGeom>
          <a:noFill/>
        </p:spPr>
      </p:pic>
      <p:sp>
        <p:nvSpPr>
          <p:cNvPr id="30" name="Freeform 29"/>
          <p:cNvSpPr/>
          <p:nvPr/>
        </p:nvSpPr>
        <p:spPr>
          <a:xfrm>
            <a:off x="3343701" y="2074460"/>
            <a:ext cx="2429302" cy="491319"/>
          </a:xfrm>
          <a:custGeom>
            <a:avLst/>
            <a:gdLst>
              <a:gd name="connsiteX0" fmla="*/ 2429302 w 2429302"/>
              <a:gd name="connsiteY0" fmla="*/ 491319 h 491319"/>
              <a:gd name="connsiteX1" fmla="*/ 1023583 w 2429302"/>
              <a:gd name="connsiteY1" fmla="*/ 0 h 491319"/>
              <a:gd name="connsiteX2" fmla="*/ 0 w 2429302"/>
              <a:gd name="connsiteY2" fmla="*/ 491319 h 491319"/>
              <a:gd name="connsiteX3" fmla="*/ 0 w 2429302"/>
              <a:gd name="connsiteY3" fmla="*/ 491319 h 491319"/>
            </a:gdLst>
            <a:ahLst/>
            <a:cxnLst>
              <a:cxn ang="0">
                <a:pos x="connsiteX0" y="connsiteY0"/>
              </a:cxn>
              <a:cxn ang="0">
                <a:pos x="connsiteX1" y="connsiteY1"/>
              </a:cxn>
              <a:cxn ang="0">
                <a:pos x="connsiteX2" y="connsiteY2"/>
              </a:cxn>
              <a:cxn ang="0">
                <a:pos x="connsiteX3" y="connsiteY3"/>
              </a:cxn>
            </a:cxnLst>
            <a:rect l="l" t="t" r="r" b="b"/>
            <a:pathLst>
              <a:path w="2429302" h="491319">
                <a:moveTo>
                  <a:pt x="2429302" y="491319"/>
                </a:moveTo>
                <a:cubicBezTo>
                  <a:pt x="1928884" y="245659"/>
                  <a:pt x="1428467" y="0"/>
                  <a:pt x="1023583" y="0"/>
                </a:cubicBezTo>
                <a:cubicBezTo>
                  <a:pt x="618699" y="0"/>
                  <a:pt x="0" y="491319"/>
                  <a:pt x="0" y="491319"/>
                </a:cubicBezTo>
                <a:lnTo>
                  <a:pt x="0" y="491319"/>
                </a:lnTo>
              </a:path>
            </a:pathLst>
          </a:cu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000" b="1" dirty="0" smtClean="0"/>
              <a:t>Semantics: Shortest Path </a:t>
            </a:r>
            <a:br>
              <a:rPr lang="en-US" sz="4000" b="1" dirty="0" smtClean="0"/>
            </a:br>
            <a:r>
              <a:rPr lang="en-US" sz="4000" b="1" dirty="0" smtClean="0"/>
              <a:t>in Uncertain Graphs</a:t>
            </a:r>
            <a:endParaRPr lang="en-US" sz="40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12/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1" name="TextBox 20"/>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
        <p:nvSpPr>
          <p:cNvPr id="22" name="Oval 21"/>
          <p:cNvSpPr/>
          <p:nvPr/>
        </p:nvSpPr>
        <p:spPr>
          <a:xfrm>
            <a:off x="381000" y="29834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3" name="Oval 22"/>
          <p:cNvSpPr/>
          <p:nvPr/>
        </p:nvSpPr>
        <p:spPr>
          <a:xfrm>
            <a:off x="990600" y="3593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24" name="Oval 23"/>
          <p:cNvSpPr/>
          <p:nvPr/>
        </p:nvSpPr>
        <p:spPr>
          <a:xfrm>
            <a:off x="1371600" y="230826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5" name="Oval 24"/>
          <p:cNvSpPr/>
          <p:nvPr/>
        </p:nvSpPr>
        <p:spPr>
          <a:xfrm>
            <a:off x="1752600" y="3212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6" name="Oval 25"/>
          <p:cNvSpPr/>
          <p:nvPr/>
        </p:nvSpPr>
        <p:spPr>
          <a:xfrm>
            <a:off x="3810000" y="2069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7" name="Freeform 26"/>
          <p:cNvSpPr/>
          <p:nvPr/>
        </p:nvSpPr>
        <p:spPr>
          <a:xfrm>
            <a:off x="457200" y="3516868"/>
            <a:ext cx="561396" cy="854853"/>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rgbClr val="FF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28" name="Freeform 27"/>
          <p:cNvSpPr/>
          <p:nvPr/>
        </p:nvSpPr>
        <p:spPr>
          <a:xfrm>
            <a:off x="612775" y="2536867"/>
            <a:ext cx="758825" cy="457200"/>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9" name="Straight Arrow Connector 28"/>
          <p:cNvCxnSpPr>
            <a:stCxn id="23" idx="6"/>
            <a:endCxn id="25" idx="3"/>
          </p:cNvCxnSpPr>
          <p:nvPr/>
        </p:nvCxnSpPr>
        <p:spPr>
          <a:xfrm flipV="1">
            <a:off x="1524000" y="3667353"/>
            <a:ext cx="306715" cy="192415"/>
          </a:xfrm>
          <a:prstGeom prst="straightConnector1">
            <a:avLst/>
          </a:prstGeom>
          <a:noFill/>
          <a:ln w="31750" cap="flat" cmpd="sng" algn="ctr">
            <a:solidFill>
              <a:srgbClr val="FF0000"/>
            </a:solidFill>
            <a:prstDash val="solid"/>
            <a:tailEnd type="arrow"/>
          </a:ln>
          <a:effectLst/>
        </p:spPr>
      </p:cxnSp>
      <p:cxnSp>
        <p:nvCxnSpPr>
          <p:cNvPr id="30" name="Straight Arrow Connector 29"/>
          <p:cNvCxnSpPr>
            <a:endCxn id="35" idx="2"/>
          </p:cNvCxnSpPr>
          <p:nvPr/>
        </p:nvCxnSpPr>
        <p:spPr>
          <a:xfrm flipV="1">
            <a:off x="2286000" y="3021568"/>
            <a:ext cx="685800" cy="383974"/>
          </a:xfrm>
          <a:prstGeom prst="straightConnector1">
            <a:avLst/>
          </a:prstGeom>
          <a:noFill/>
          <a:ln w="31750" cap="flat" cmpd="sng" algn="ctr">
            <a:solidFill>
              <a:srgbClr val="FF0000"/>
            </a:solidFill>
            <a:prstDash val="sysDash"/>
            <a:tailEnd type="arrow"/>
          </a:ln>
          <a:effectLst/>
        </p:spPr>
      </p:cxnSp>
      <p:cxnSp>
        <p:nvCxnSpPr>
          <p:cNvPr id="31" name="Straight Arrow Connector 30"/>
          <p:cNvCxnSpPr>
            <a:endCxn id="26" idx="1"/>
          </p:cNvCxnSpPr>
          <p:nvPr/>
        </p:nvCxnSpPr>
        <p:spPr>
          <a:xfrm flipV="1">
            <a:off x="1905000" y="2147183"/>
            <a:ext cx="1983115" cy="344340"/>
          </a:xfrm>
          <a:prstGeom prst="straightConnector1">
            <a:avLst/>
          </a:prstGeom>
          <a:noFill/>
          <a:ln w="31750" cap="flat" cmpd="sng" algn="ctr">
            <a:solidFill>
              <a:sysClr val="windowText" lastClr="000000"/>
            </a:solidFill>
            <a:prstDash val="solid"/>
            <a:tailEnd type="arrow"/>
          </a:ln>
          <a:effectLst/>
        </p:spPr>
      </p:cxnSp>
      <p:sp>
        <p:nvSpPr>
          <p:cNvPr id="32" name="TextBox 31"/>
          <p:cNvSpPr txBox="1"/>
          <p:nvPr/>
        </p:nvSpPr>
        <p:spPr>
          <a:xfrm rot="21204357">
            <a:off x="527607" y="2252299"/>
            <a:ext cx="811441" cy="369332"/>
          </a:xfrm>
          <a:prstGeom prst="rect">
            <a:avLst/>
          </a:prstGeom>
          <a:noFill/>
        </p:spPr>
        <p:txBody>
          <a:bodyPr wrap="none" rtlCol="0">
            <a:spAutoFit/>
          </a:bodyPr>
          <a:lstStyle/>
          <a:p>
            <a:pPr>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3" name="TextBox 32"/>
          <p:cNvSpPr txBox="1"/>
          <p:nvPr/>
        </p:nvSpPr>
        <p:spPr>
          <a:xfrm>
            <a:off x="533400" y="305966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TextBox 33"/>
          <p:cNvSpPr txBox="1"/>
          <p:nvPr/>
        </p:nvSpPr>
        <p:spPr>
          <a:xfrm>
            <a:off x="1488968" y="2405403"/>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5" name="Oval 34"/>
          <p:cNvSpPr/>
          <p:nvPr/>
        </p:nvSpPr>
        <p:spPr>
          <a:xfrm>
            <a:off x="2971800" y="27548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cxnSp>
        <p:nvCxnSpPr>
          <p:cNvPr id="36" name="Straight Arrow Connector 35"/>
          <p:cNvCxnSpPr>
            <a:stCxn id="35" idx="7"/>
            <a:endCxn id="26" idx="3"/>
          </p:cNvCxnSpPr>
          <p:nvPr/>
        </p:nvCxnSpPr>
        <p:spPr>
          <a:xfrm flipV="1">
            <a:off x="3427085" y="2524353"/>
            <a:ext cx="461030" cy="308630"/>
          </a:xfrm>
          <a:prstGeom prst="straightConnector1">
            <a:avLst/>
          </a:prstGeom>
          <a:noFill/>
          <a:ln w="31750" cap="flat" cmpd="sng" algn="ctr">
            <a:solidFill>
              <a:srgbClr val="FF0000"/>
            </a:solidFill>
            <a:prstDash val="solid"/>
            <a:tailEnd type="arrow"/>
          </a:ln>
          <a:effectLst/>
        </p:spPr>
      </p:cxnSp>
      <p:cxnSp>
        <p:nvCxnSpPr>
          <p:cNvPr id="37" name="Straight Arrow Connector 36"/>
          <p:cNvCxnSpPr>
            <a:stCxn id="22" idx="6"/>
          </p:cNvCxnSpPr>
          <p:nvPr/>
        </p:nvCxnSpPr>
        <p:spPr>
          <a:xfrm flipV="1">
            <a:off x="914400" y="2405403"/>
            <a:ext cx="2897515" cy="844765"/>
          </a:xfrm>
          <a:prstGeom prst="straightConnector1">
            <a:avLst/>
          </a:prstGeom>
          <a:noFill/>
          <a:ln w="31750" cap="flat" cmpd="sng" algn="ctr">
            <a:solidFill>
              <a:sysClr val="windowText" lastClr="000000"/>
            </a:solidFill>
            <a:prstDash val="solid"/>
            <a:tailEnd type="arrow"/>
          </a:ln>
          <a:effectLst/>
        </p:spPr>
      </p:cxnSp>
      <p:sp>
        <p:nvSpPr>
          <p:cNvPr id="38" name="TextBox 37"/>
          <p:cNvSpPr txBox="1"/>
          <p:nvPr/>
        </p:nvSpPr>
        <p:spPr>
          <a:xfrm>
            <a:off x="1084342" y="3669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1828800" y="3288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3048000" y="2794337"/>
            <a:ext cx="39626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622448" y="4126468"/>
            <a:ext cx="476412"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rgbClr val="FF0000"/>
              </a:solidFill>
              <a:effectLst/>
              <a:uLnTx/>
              <a:uFillTx/>
              <a:latin typeface="Calibri" pitchFamily="34" charset="0"/>
              <a:cs typeface="Calibri" pitchFamily="34" charset="0"/>
            </a:endParaRPr>
          </a:p>
        </p:txBody>
      </p:sp>
      <p:sp>
        <p:nvSpPr>
          <p:cNvPr id="42" name="TextBox 41"/>
          <p:cNvSpPr txBox="1"/>
          <p:nvPr/>
        </p:nvSpPr>
        <p:spPr>
          <a:xfrm>
            <a:off x="1504788" y="3745468"/>
            <a:ext cx="476412"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rgbClr val="FF0000"/>
              </a:solidFill>
              <a:effectLst/>
              <a:uLnTx/>
              <a:uFillTx/>
              <a:latin typeface="Calibri" pitchFamily="34" charset="0"/>
              <a:cs typeface="Calibri" pitchFamily="34" charset="0"/>
            </a:endParaRPr>
          </a:p>
        </p:txBody>
      </p:sp>
      <p:sp>
        <p:nvSpPr>
          <p:cNvPr id="43" name="TextBox 42"/>
          <p:cNvSpPr txBox="1"/>
          <p:nvPr/>
        </p:nvSpPr>
        <p:spPr>
          <a:xfrm>
            <a:off x="3505200" y="2690336"/>
            <a:ext cx="476412"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rgbClr val="FF0000"/>
              </a:solidFill>
              <a:effectLst/>
              <a:uLnTx/>
              <a:uFillTx/>
              <a:latin typeface="Calibri" pitchFamily="34" charset="0"/>
              <a:cs typeface="Calibri" pitchFamily="34" charset="0"/>
            </a:endParaRPr>
          </a:p>
        </p:txBody>
      </p:sp>
      <p:sp>
        <p:nvSpPr>
          <p:cNvPr id="44" name="TextBox 43"/>
          <p:cNvSpPr txBox="1"/>
          <p:nvPr/>
        </p:nvSpPr>
        <p:spPr>
          <a:xfrm rot="21006059">
            <a:off x="2297257" y="2004536"/>
            <a:ext cx="979343" cy="369332"/>
          </a:xfrm>
          <a:prstGeom prst="rect">
            <a:avLst/>
          </a:prstGeom>
          <a:noFill/>
        </p:spPr>
        <p:txBody>
          <a:bodyPr wrap="square" rtlCol="0">
            <a:spAutoFit/>
          </a:bodyPr>
          <a:lstStyle/>
          <a:p>
            <a:pPr lvl="0">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rot="20590891">
            <a:off x="2088160" y="2420295"/>
            <a:ext cx="979343" cy="369332"/>
          </a:xfrm>
          <a:prstGeom prst="rect">
            <a:avLst/>
          </a:prstGeom>
          <a:noFill/>
        </p:spPr>
        <p:txBody>
          <a:bodyPr wrap="square" rtlCol="0">
            <a:spAutoFit/>
          </a:bodyPr>
          <a:lstStyle/>
          <a:p>
            <a:pPr lvl="0">
              <a:defRPr/>
            </a:pPr>
            <a:r>
              <a:rPr lang="el-GR" dirty="0" smtClean="0"/>
              <a:t>ε</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Content Placeholder 2"/>
          <p:cNvSpPr txBox="1">
            <a:spLocks noChangeArrowheads="1"/>
          </p:cNvSpPr>
          <p:nvPr/>
        </p:nvSpPr>
        <p:spPr>
          <a:xfrm>
            <a:off x="5334000" y="2133600"/>
            <a:ext cx="36576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rPr>
              <a:t>The probability that the most probable path (S-B</a:t>
            </a:r>
            <a:r>
              <a:rPr lang="en-US" altLang="zh-CN" baseline="-25000" dirty="0" smtClean="0">
                <a:solidFill>
                  <a:schemeClr val="tx1">
                    <a:lumMod val="95000"/>
                    <a:lumOff val="5000"/>
                  </a:schemeClr>
                </a:solidFill>
              </a:rPr>
              <a:t>1</a:t>
            </a:r>
            <a:r>
              <a:rPr lang="en-US" altLang="zh-CN" dirty="0" smtClean="0">
                <a:solidFill>
                  <a:schemeClr val="tx1">
                    <a:lumMod val="95000"/>
                    <a:lumOff val="5000"/>
                  </a:schemeClr>
                </a:solidFill>
              </a:rPr>
              <a:t>-B</a:t>
            </a:r>
            <a:r>
              <a:rPr lang="en-US" altLang="zh-CN" baseline="-25000" dirty="0" smtClean="0">
                <a:solidFill>
                  <a:schemeClr val="tx1">
                    <a:lumMod val="95000"/>
                    <a:lumOff val="5000"/>
                  </a:schemeClr>
                </a:solidFill>
              </a:rPr>
              <a:t>2</a:t>
            </a:r>
            <a:r>
              <a:rPr lang="en-US" altLang="zh-CN" dirty="0" smtClean="0">
                <a:solidFill>
                  <a:schemeClr val="tx1">
                    <a:lumMod val="95000"/>
                    <a:lumOff val="5000"/>
                  </a:schemeClr>
                </a:solidFill>
              </a:rPr>
              <a:t> … B</a:t>
            </a:r>
            <a:r>
              <a:rPr lang="en-US" altLang="zh-CN" baseline="-25000" dirty="0" smtClean="0">
                <a:solidFill>
                  <a:schemeClr val="tx1">
                    <a:lumMod val="95000"/>
                    <a:lumOff val="5000"/>
                  </a:schemeClr>
                </a:solidFill>
              </a:rPr>
              <a:t>n</a:t>
            </a:r>
            <a:r>
              <a:rPr lang="en-US" altLang="zh-CN" dirty="0" smtClean="0">
                <a:solidFill>
                  <a:schemeClr val="tx1">
                    <a:lumMod val="95000"/>
                    <a:lumOff val="5000"/>
                  </a:schemeClr>
                </a:solidFill>
              </a:rPr>
              <a:t>-T) is indeed the shortest path might be arbitrarily small </a:t>
            </a:r>
            <a:endParaRPr lang="en-US" altLang="zh-CN" noProof="0" dirty="0" smtClean="0">
              <a:solidFill>
                <a:schemeClr val="tx1">
                  <a:lumMod val="95000"/>
                  <a:lumOff val="5000"/>
                </a:schemeClr>
              </a:solidFill>
            </a:endParaRPr>
          </a:p>
        </p:txBody>
      </p:sp>
      <p:sp>
        <p:nvSpPr>
          <p:cNvPr id="48" name="Content Placeholder 2"/>
          <p:cNvSpPr txBox="1">
            <a:spLocks noChangeArrowheads="1"/>
          </p:cNvSpPr>
          <p:nvPr/>
        </p:nvSpPr>
        <p:spPr>
          <a:xfrm>
            <a:off x="5334000" y="3505200"/>
            <a:ext cx="36576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rPr>
              <a:t>The most probable path (S-B</a:t>
            </a:r>
            <a:r>
              <a:rPr lang="en-US" altLang="zh-CN" baseline="-25000" dirty="0" smtClean="0">
                <a:solidFill>
                  <a:schemeClr val="tx1">
                    <a:lumMod val="95000"/>
                    <a:lumOff val="5000"/>
                  </a:schemeClr>
                </a:solidFill>
              </a:rPr>
              <a:t>1</a:t>
            </a:r>
            <a:r>
              <a:rPr lang="en-US" altLang="zh-CN" dirty="0" smtClean="0">
                <a:solidFill>
                  <a:schemeClr val="tx1">
                    <a:lumMod val="95000"/>
                    <a:lumOff val="5000"/>
                  </a:schemeClr>
                </a:solidFill>
              </a:rPr>
              <a:t>-B</a:t>
            </a:r>
            <a:r>
              <a:rPr lang="en-US" altLang="zh-CN" baseline="-25000" dirty="0" smtClean="0">
                <a:solidFill>
                  <a:schemeClr val="tx1">
                    <a:lumMod val="95000"/>
                    <a:lumOff val="5000"/>
                  </a:schemeClr>
                </a:solidFill>
              </a:rPr>
              <a:t>2</a:t>
            </a:r>
            <a:r>
              <a:rPr lang="en-US" altLang="zh-CN" dirty="0" smtClean="0">
                <a:solidFill>
                  <a:schemeClr val="tx1">
                    <a:lumMod val="95000"/>
                    <a:lumOff val="5000"/>
                  </a:schemeClr>
                </a:solidFill>
              </a:rPr>
              <a:t> … B</a:t>
            </a:r>
            <a:r>
              <a:rPr lang="en-US" altLang="zh-CN" baseline="-25000" dirty="0" smtClean="0">
                <a:solidFill>
                  <a:schemeClr val="tx1">
                    <a:lumMod val="95000"/>
                    <a:lumOff val="5000"/>
                  </a:schemeClr>
                </a:solidFill>
              </a:rPr>
              <a:t>n</a:t>
            </a:r>
            <a:r>
              <a:rPr lang="en-US" altLang="zh-CN" dirty="0" smtClean="0">
                <a:solidFill>
                  <a:schemeClr val="tx1">
                    <a:lumMod val="95000"/>
                    <a:lumOff val="5000"/>
                  </a:schemeClr>
                </a:solidFill>
              </a:rPr>
              <a:t>-T) might still have an arbitrarily small probability </a:t>
            </a:r>
            <a:endParaRPr lang="en-US" altLang="zh-CN" noProof="0" dirty="0" smtClean="0">
              <a:solidFill>
                <a:schemeClr val="tx1">
                  <a:lumMod val="95000"/>
                  <a:lumOff val="5000"/>
                </a:schemeClr>
              </a:solidFill>
            </a:endParaRPr>
          </a:p>
        </p:txBody>
      </p:sp>
      <p:sp>
        <p:nvSpPr>
          <p:cNvPr id="53" name="TextBox 52"/>
          <p:cNvSpPr txBox="1"/>
          <p:nvPr/>
        </p:nvSpPr>
        <p:spPr>
          <a:xfrm>
            <a:off x="381000" y="4736068"/>
            <a:ext cx="4191000" cy="646331"/>
          </a:xfrm>
          <a:prstGeom prst="rect">
            <a:avLst/>
          </a:prstGeom>
          <a:noFill/>
        </p:spPr>
        <p:txBody>
          <a:bodyPr wrap="square" rtlCol="0">
            <a:spAutoFit/>
          </a:bodyPr>
          <a:lstStyle/>
          <a:p>
            <a:pPr algn="ctr"/>
            <a:r>
              <a:rPr lang="en-US" b="1" dirty="0" smtClean="0"/>
              <a:t>What is the shortest path from S to T?</a:t>
            </a:r>
          </a:p>
          <a:p>
            <a:pPr algn="ctr"/>
            <a:r>
              <a:rPr lang="en-US" b="1" dirty="0" smtClean="0"/>
              <a:t>[Assume independent edge probabilities]</a:t>
            </a:r>
            <a:endParaRPr lang="en-US" b="1" dirty="0"/>
          </a:p>
        </p:txBody>
      </p:sp>
    </p:spTree>
    <p:extLst>
      <p:ext uri="{BB962C8B-B14F-4D97-AF65-F5344CB8AC3E}">
        <p14:creationId xmlns:p14="http://schemas.microsoft.com/office/powerpoint/2010/main" xmlns="" val="301935685"/>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noChangeArrowheads="1"/>
          </p:cNvSpPr>
          <p:nvPr/>
        </p:nvSpPr>
        <p:spPr>
          <a:xfrm>
            <a:off x="533400" y="9144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sz="2200" dirty="0" smtClean="0"/>
              <a:t>Influence maximization under both IC and LT models is NP-hard</a:t>
            </a:r>
          </a:p>
          <a:p>
            <a:pPr marL="396875" lvl="0" indent="-396875" algn="just" defTabSz="914363">
              <a:lnSpc>
                <a:spcPct val="90000"/>
              </a:lnSpc>
              <a:spcBef>
                <a:spcPct val="20000"/>
              </a:spcBef>
              <a:buBlip>
                <a:blip r:embed="rId4"/>
              </a:buBlip>
              <a:defRPr/>
            </a:pPr>
            <a:endParaRPr lang="en-US" altLang="zh-CN" sz="1000" dirty="0" smtClean="0">
              <a:latin typeface="Calibri" pitchFamily="34" charset="0"/>
              <a:cs typeface="Calibri" pitchFamily="34" charset="0"/>
            </a:endParaRPr>
          </a:p>
          <a:p>
            <a:pPr marL="396875" lvl="0" indent="-396875" algn="just" defTabSz="914363">
              <a:lnSpc>
                <a:spcPct val="90000"/>
              </a:lnSpc>
              <a:spcBef>
                <a:spcPct val="20000"/>
              </a:spcBef>
              <a:buBlip>
                <a:blip r:embed="rId4"/>
              </a:buBlip>
              <a:defRPr/>
            </a:pPr>
            <a:r>
              <a:rPr lang="en-US" altLang="zh-CN" sz="2200" dirty="0" smtClean="0">
                <a:latin typeface="Calibri" pitchFamily="34" charset="0"/>
                <a:cs typeface="Calibri" pitchFamily="34" charset="0"/>
              </a:rPr>
              <a:t>Expected influence spread is sub-modular and increases monotonically with inclusion of seed nodes </a:t>
            </a:r>
            <a:endParaRPr lang="en-US" altLang="zh-CN" sz="1000" dirty="0" smtClean="0">
              <a:solidFill>
                <a:schemeClr val="tx1"/>
              </a:solidFill>
              <a:latin typeface="Calibri" pitchFamily="34" charset="0"/>
              <a:cs typeface="Calibri" pitchFamily="34" charset="0"/>
            </a:endParaRPr>
          </a:p>
        </p:txBody>
      </p:sp>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68" name="Title 1"/>
          <p:cNvSpPr>
            <a:spLocks noGrp="1"/>
          </p:cNvSpPr>
          <p:nvPr>
            <p:ph type="title"/>
          </p:nvPr>
        </p:nvSpPr>
        <p:spPr>
          <a:xfrm>
            <a:off x="304800" y="152400"/>
            <a:ext cx="7772400" cy="685800"/>
          </a:xfrm>
        </p:spPr>
        <p:txBody>
          <a:bodyPr>
            <a:noAutofit/>
          </a:bodyPr>
          <a:lstStyle/>
          <a:p>
            <a:pPr algn="l"/>
            <a:r>
              <a:rPr lang="en-US" sz="3200" b="1" dirty="0" smtClean="0"/>
              <a:t>Influence Maximization: Complexity and Approximation Algorithm</a:t>
            </a:r>
            <a:endParaRPr lang="en-US" sz="3200" b="1" dirty="0"/>
          </a:p>
        </p:txBody>
      </p:sp>
      <p:sp>
        <p:nvSpPr>
          <p:cNvPr id="69" name="Content Placeholder 2"/>
          <p:cNvSpPr txBox="1">
            <a:spLocks noChangeArrowheads="1"/>
          </p:cNvSpPr>
          <p:nvPr/>
        </p:nvSpPr>
        <p:spPr>
          <a:xfrm>
            <a:off x="533400" y="2286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altLang="zh-CN" sz="2200" dirty="0" smtClean="0">
                <a:latin typeface="Calibri" pitchFamily="34" charset="0"/>
                <a:cs typeface="Calibri" pitchFamily="34" charset="0"/>
              </a:rPr>
              <a:t>Iterative hill-climbing algorithm produces solution with approximation guarantee: </a:t>
            </a:r>
            <a:endParaRPr lang="en-US" altLang="zh-CN" sz="2000" dirty="0" smtClean="0">
              <a:solidFill>
                <a:schemeClr val="tx1"/>
              </a:solidFill>
              <a:latin typeface="Calibri" pitchFamily="34" charset="0"/>
              <a:cs typeface="Calibri" pitchFamily="34" charset="0"/>
            </a:endParaRPr>
          </a:p>
        </p:txBody>
      </p:sp>
      <p:graphicFrame>
        <p:nvGraphicFramePr>
          <p:cNvPr id="70" name="Object 69"/>
          <p:cNvGraphicFramePr>
            <a:graphicFrameLocks noChangeAspect="1"/>
          </p:cNvGraphicFramePr>
          <p:nvPr/>
        </p:nvGraphicFramePr>
        <p:xfrm>
          <a:off x="3352800" y="3200400"/>
          <a:ext cx="1143000" cy="990600"/>
        </p:xfrm>
        <a:graphic>
          <a:graphicData uri="http://schemas.openxmlformats.org/presentationml/2006/ole">
            <p:oleObj spid="_x0000_s413832" name="Equation" r:id="rId5" imgW="317225" imgH="393359" progId="Equation.3">
              <p:embed/>
            </p:oleObj>
          </a:graphicData>
        </a:graphic>
      </p:graphicFrame>
      <p:sp>
        <p:nvSpPr>
          <p:cNvPr id="71" name="Content Placeholder 2"/>
          <p:cNvSpPr txBox="1">
            <a:spLocks noChangeArrowheads="1"/>
          </p:cNvSpPr>
          <p:nvPr/>
        </p:nvSpPr>
        <p:spPr>
          <a:xfrm>
            <a:off x="533400" y="38862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altLang="zh-CN" sz="2200" b="1" dirty="0" smtClean="0">
                <a:latin typeface="Calibri" pitchFamily="34" charset="0"/>
                <a:cs typeface="Calibri" pitchFamily="34" charset="0"/>
              </a:rPr>
              <a:t>Iterative hill-climbing algorithm: </a:t>
            </a:r>
            <a:endParaRPr lang="en-US" altLang="zh-CN" sz="2000" b="1" dirty="0" smtClean="0">
              <a:solidFill>
                <a:schemeClr val="tx1"/>
              </a:solidFill>
              <a:latin typeface="Calibri" pitchFamily="34" charset="0"/>
              <a:cs typeface="Calibri" pitchFamily="34" charset="0"/>
            </a:endParaRPr>
          </a:p>
        </p:txBody>
      </p:sp>
      <p:graphicFrame>
        <p:nvGraphicFramePr>
          <p:cNvPr id="72" name="Object 71"/>
          <p:cNvGraphicFramePr>
            <a:graphicFrameLocks noChangeAspect="1"/>
          </p:cNvGraphicFramePr>
          <p:nvPr/>
        </p:nvGraphicFramePr>
        <p:xfrm>
          <a:off x="2057400" y="4800600"/>
          <a:ext cx="5486400" cy="838200"/>
        </p:xfrm>
        <a:graphic>
          <a:graphicData uri="http://schemas.openxmlformats.org/presentationml/2006/ole">
            <p:oleObj spid="_x0000_s413833" name="Equation" r:id="rId6" imgW="1943100" imgH="304800" progId="Equation.3">
              <p:embed/>
            </p:oleObj>
          </a:graphicData>
        </a:graphic>
      </p:graphicFrame>
      <p:sp>
        <p:nvSpPr>
          <p:cNvPr id="73" name="Content Placeholder 2"/>
          <p:cNvSpPr txBox="1">
            <a:spLocks noChangeArrowheads="1"/>
          </p:cNvSpPr>
          <p:nvPr/>
        </p:nvSpPr>
        <p:spPr>
          <a:xfrm>
            <a:off x="533400" y="53340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4"/>
              </a:buBlip>
              <a:defRPr/>
            </a:pPr>
            <a:r>
              <a:rPr lang="en-US" altLang="zh-CN" sz="2200" b="1" dirty="0" smtClean="0">
                <a:latin typeface="Calibri" pitchFamily="34" charset="0"/>
                <a:cs typeface="Calibri" pitchFamily="34" charset="0"/>
              </a:rPr>
              <a:t>Time Complexity: </a:t>
            </a:r>
            <a:endParaRPr lang="en-US" altLang="zh-CN" sz="2000" b="1" dirty="0" smtClean="0">
              <a:solidFill>
                <a:schemeClr val="tx1"/>
              </a:solidFill>
              <a:latin typeface="Calibri" pitchFamily="34" charset="0"/>
              <a:cs typeface="Calibri" pitchFamily="34" charset="0"/>
            </a:endParaRPr>
          </a:p>
        </p:txBody>
      </p:sp>
      <p:graphicFrame>
        <p:nvGraphicFramePr>
          <p:cNvPr id="413700" name="Object 4"/>
          <p:cNvGraphicFramePr>
            <a:graphicFrameLocks noChangeAspect="1"/>
          </p:cNvGraphicFramePr>
          <p:nvPr/>
        </p:nvGraphicFramePr>
        <p:xfrm>
          <a:off x="3581400" y="5867400"/>
          <a:ext cx="2509837" cy="593725"/>
        </p:xfrm>
        <a:graphic>
          <a:graphicData uri="http://schemas.openxmlformats.org/presentationml/2006/ole">
            <p:oleObj spid="_x0000_s413834" name="Equation" r:id="rId7" imgW="888614" imgH="215806" progId="Equation.3">
              <p:embed/>
            </p:oleObj>
          </a:graphicData>
        </a:graphic>
      </p:graphicFrame>
      <p:sp>
        <p:nvSpPr>
          <p:cNvPr id="74" name="TextBox 73"/>
          <p:cNvSpPr txBox="1"/>
          <p:nvPr/>
        </p:nvSpPr>
        <p:spPr>
          <a:xfrm>
            <a:off x="155575" y="6412468"/>
            <a:ext cx="6477000" cy="307777"/>
          </a:xfrm>
          <a:prstGeom prst="rect">
            <a:avLst/>
          </a:prstGeom>
          <a:noFill/>
        </p:spPr>
        <p:txBody>
          <a:bodyPr wrap="square" rtlCol="0">
            <a:spAutoFit/>
          </a:bodyPr>
          <a:lstStyle/>
          <a:p>
            <a:r>
              <a:rPr lang="nl-NL" sz="1400" b="1" dirty="0" smtClean="0"/>
              <a:t>Kempe </a:t>
            </a:r>
            <a:r>
              <a:rPr lang="nl-NL" sz="1400" b="1" dirty="0"/>
              <a:t>et. al</a:t>
            </a:r>
            <a:r>
              <a:rPr lang="nl-NL" sz="1400" b="1" dirty="0" smtClean="0"/>
              <a:t>. [</a:t>
            </a:r>
            <a:r>
              <a:rPr lang="nl-NL" sz="1400" b="1" i="1" dirty="0" smtClean="0"/>
              <a:t>KDD 2003</a:t>
            </a:r>
            <a:r>
              <a:rPr lang="nl-NL" sz="1400" b="1" dirty="0" smtClean="0"/>
              <a:t>]</a:t>
            </a:r>
            <a:endParaRPr lang="en-US" sz="1400" b="1" dirty="0"/>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68" name="Title 1"/>
          <p:cNvSpPr>
            <a:spLocks noGrp="1"/>
          </p:cNvSpPr>
          <p:nvPr>
            <p:ph type="title"/>
          </p:nvPr>
        </p:nvSpPr>
        <p:spPr>
          <a:xfrm>
            <a:off x="304800" y="152400"/>
            <a:ext cx="7772400" cy="685800"/>
          </a:xfrm>
        </p:spPr>
        <p:txBody>
          <a:bodyPr>
            <a:noAutofit/>
          </a:bodyPr>
          <a:lstStyle/>
          <a:p>
            <a:pPr algn="l"/>
            <a:r>
              <a:rPr lang="en-US" sz="3200" b="1" dirty="0" smtClean="0"/>
              <a:t>More on Influence Maximization</a:t>
            </a:r>
            <a:endParaRPr lang="en-US" sz="3200" b="1" dirty="0"/>
          </a:p>
        </p:txBody>
      </p:sp>
      <p:sp>
        <p:nvSpPr>
          <p:cNvPr id="69" name="Content Placeholder 2"/>
          <p:cNvSpPr txBox="1">
            <a:spLocks noChangeArrowheads="1"/>
          </p:cNvSpPr>
          <p:nvPr/>
        </p:nvSpPr>
        <p:spPr>
          <a:xfrm>
            <a:off x="533400" y="16002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Exact Methods (CELF, CELF++, TIM, …)</a:t>
            </a:r>
            <a:endParaRPr lang="en-US" altLang="zh-CN" sz="2000" dirty="0" smtClean="0">
              <a:solidFill>
                <a:schemeClr val="tx1"/>
              </a:solidFill>
              <a:latin typeface="Calibri" pitchFamily="34" charset="0"/>
              <a:cs typeface="Calibri" pitchFamily="34" charset="0"/>
            </a:endParaRPr>
          </a:p>
        </p:txBody>
      </p:sp>
      <p:pic>
        <p:nvPicPr>
          <p:cNvPr id="14"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ounded Rectangle 15"/>
          <p:cNvSpPr/>
          <p:nvPr/>
        </p:nvSpPr>
        <p:spPr>
          <a:xfrm>
            <a:off x="381000" y="1219200"/>
            <a:ext cx="3733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7" name="Content Placeholder 2"/>
          <p:cNvSpPr txBox="1">
            <a:spLocks noChangeArrowheads="1"/>
          </p:cNvSpPr>
          <p:nvPr/>
        </p:nvSpPr>
        <p:spPr>
          <a:xfrm>
            <a:off x="457200" y="1219200"/>
            <a:ext cx="3657600"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Scalable Influence Maximization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8" name="Content Placeholder 2"/>
          <p:cNvSpPr txBox="1">
            <a:spLocks noChangeArrowheads="1"/>
          </p:cNvSpPr>
          <p:nvPr/>
        </p:nvSpPr>
        <p:spPr>
          <a:xfrm>
            <a:off x="533400" y="2209800"/>
            <a:ext cx="72390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Heuristic Methods (MIA, Community-based approach, Sparsification,  Degree Discount IC, …)</a:t>
            </a:r>
            <a:endParaRPr lang="en-US" altLang="zh-CN" sz="2000" dirty="0" smtClean="0">
              <a:solidFill>
                <a:schemeClr val="tx1"/>
              </a:solidFill>
              <a:latin typeface="Calibri" pitchFamily="34" charset="0"/>
              <a:cs typeface="Calibri" pitchFamily="34" charset="0"/>
            </a:endParaRPr>
          </a:p>
        </p:txBody>
      </p:sp>
      <p:sp>
        <p:nvSpPr>
          <p:cNvPr id="19" name="Content Placeholder 2"/>
          <p:cNvSpPr txBox="1">
            <a:spLocks noChangeArrowheads="1"/>
          </p:cNvSpPr>
          <p:nvPr/>
        </p:nvSpPr>
        <p:spPr>
          <a:xfrm>
            <a:off x="533400" y="40386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General Threshold Model</a:t>
            </a:r>
            <a:endParaRPr lang="en-US" altLang="zh-CN" sz="2000" dirty="0" smtClean="0">
              <a:solidFill>
                <a:schemeClr val="tx1"/>
              </a:solidFill>
              <a:latin typeface="Calibri" pitchFamily="34" charset="0"/>
              <a:cs typeface="Calibri" pitchFamily="34" charset="0"/>
            </a:endParaRPr>
          </a:p>
        </p:txBody>
      </p:sp>
      <p:sp>
        <p:nvSpPr>
          <p:cNvPr id="20" name="Rounded Rectangle 19"/>
          <p:cNvSpPr/>
          <p:nvPr/>
        </p:nvSpPr>
        <p:spPr>
          <a:xfrm>
            <a:off x="381000" y="3657600"/>
            <a:ext cx="4267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21" name="Content Placeholder 2"/>
          <p:cNvSpPr txBox="1">
            <a:spLocks noChangeArrowheads="1"/>
          </p:cNvSpPr>
          <p:nvPr/>
        </p:nvSpPr>
        <p:spPr>
          <a:xfrm>
            <a:off x="457200" y="3657600"/>
            <a:ext cx="4724400"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Other Information Diffusion Models</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22" name="Content Placeholder 2"/>
          <p:cNvSpPr txBox="1">
            <a:spLocks noChangeArrowheads="1"/>
          </p:cNvSpPr>
          <p:nvPr/>
        </p:nvSpPr>
        <p:spPr>
          <a:xfrm>
            <a:off x="533400" y="4648200"/>
            <a:ext cx="77724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Susceptible-Infected-Removed Model </a:t>
            </a:r>
          </a:p>
          <a:p>
            <a:pPr marL="396875" lvl="0" indent="-396875" algn="just" defTabSz="914363">
              <a:lnSpc>
                <a:spcPct val="90000"/>
              </a:lnSpc>
              <a:spcBef>
                <a:spcPct val="20000"/>
              </a:spcBef>
              <a:buBlip>
                <a:blip r:embed="rId3"/>
              </a:buBlip>
              <a:defRPr/>
            </a:pPr>
            <a:endParaRPr lang="en-US" altLang="zh-CN" sz="1000" dirty="0" smtClean="0">
              <a:solidFill>
                <a:schemeClr val="tx1"/>
              </a:solidFill>
              <a:latin typeface="Calibri" pitchFamily="34" charset="0"/>
              <a:cs typeface="Calibri" pitchFamily="34" charset="0"/>
            </a:endParaRPr>
          </a:p>
          <a:p>
            <a:pPr marL="396875" lvl="0"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Continuous-Time Diffusion</a:t>
            </a:r>
          </a:p>
          <a:p>
            <a:pPr marL="396875" lvl="0" indent="-396875" algn="just" defTabSz="914363">
              <a:lnSpc>
                <a:spcPct val="90000"/>
              </a:lnSpc>
              <a:spcBef>
                <a:spcPct val="20000"/>
              </a:spcBef>
              <a:buBlip>
                <a:blip r:embed="rId3"/>
              </a:buBlip>
              <a:defRPr/>
            </a:pPr>
            <a:endParaRPr lang="en-US" altLang="zh-CN" sz="1000" dirty="0" smtClean="0">
              <a:solidFill>
                <a:schemeClr val="tx1"/>
              </a:solidFill>
              <a:latin typeface="Calibri" pitchFamily="34" charset="0"/>
              <a:cs typeface="Calibri" pitchFamily="34" charset="0"/>
            </a:endParaRPr>
          </a:p>
          <a:p>
            <a:pPr marL="396875" lvl="0"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a:t>
            </a:r>
            <a:endParaRPr lang="en-US" altLang="zh-CN" sz="2000" dirty="0" smtClean="0">
              <a:solidFill>
                <a:schemeClr val="tx1"/>
              </a:solidFill>
              <a:latin typeface="Calibri" pitchFamily="34" charset="0"/>
              <a:cs typeface="Calibri" pitchFamily="34" charset="0"/>
            </a:endParaRPr>
          </a:p>
        </p:txBody>
      </p:sp>
      <p:sp>
        <p:nvSpPr>
          <p:cNvPr id="23" name="Rectangle 22"/>
          <p:cNvSpPr/>
          <p:nvPr/>
        </p:nvSpPr>
        <p:spPr>
          <a:xfrm>
            <a:off x="4114800" y="1295400"/>
            <a:ext cx="2617448" cy="369332"/>
          </a:xfrm>
          <a:prstGeom prst="rect">
            <a:avLst/>
          </a:prstGeom>
        </p:spPr>
        <p:txBody>
          <a:bodyPr wrap="none">
            <a:spAutoFit/>
          </a:bodyPr>
          <a:lstStyle/>
          <a:p>
            <a:r>
              <a:rPr lang="en-US" altLang="zh-CN" dirty="0" smtClean="0">
                <a:solidFill>
                  <a:srgbClr val="00B0F0"/>
                </a:solidFill>
                <a:latin typeface="Calibri" panose="020F0502020204030204" pitchFamily="34" charset="0"/>
                <a:cs typeface="Calibri" panose="020F0502020204030204" pitchFamily="34" charset="0"/>
              </a:rPr>
              <a:t>[Castillo et. al</a:t>
            </a:r>
            <a:r>
              <a:rPr lang="en-US" altLang="zh-CN" i="1" dirty="0" smtClean="0">
                <a:solidFill>
                  <a:srgbClr val="00B0F0"/>
                </a:solidFill>
                <a:latin typeface="Calibri" panose="020F0502020204030204" pitchFamily="34" charset="0"/>
                <a:cs typeface="Calibri" panose="020F0502020204030204" pitchFamily="34" charset="0"/>
              </a:rPr>
              <a:t>., KDD 2012</a:t>
            </a:r>
            <a:r>
              <a:rPr lang="en-US" altLang="zh-CN" dirty="0" smtClean="0">
                <a:solidFill>
                  <a:srgbClr val="00B0F0"/>
                </a:solidFill>
                <a:latin typeface="Calibri" panose="020F0502020204030204" pitchFamily="34" charset="0"/>
                <a:cs typeface="Calibri" panose="020F0502020204030204" pitchFamily="34" charset="0"/>
              </a:rPr>
              <a:t>]</a:t>
            </a:r>
            <a:endParaRPr lang="en-US" dirty="0"/>
          </a:p>
        </p:txBody>
      </p:sp>
      <p:sp>
        <p:nvSpPr>
          <p:cNvPr id="24" name="Rectangle 23"/>
          <p:cNvSpPr/>
          <p:nvPr/>
        </p:nvSpPr>
        <p:spPr>
          <a:xfrm>
            <a:off x="4681773" y="3745468"/>
            <a:ext cx="2785827" cy="369332"/>
          </a:xfrm>
          <a:prstGeom prst="rect">
            <a:avLst/>
          </a:prstGeom>
        </p:spPr>
        <p:txBody>
          <a:bodyPr wrap="none">
            <a:spAutoFit/>
          </a:bodyPr>
          <a:lstStyle/>
          <a:p>
            <a:r>
              <a:rPr lang="en-US" altLang="zh-CN" dirty="0" smtClean="0">
                <a:solidFill>
                  <a:srgbClr val="00B0F0"/>
                </a:solidFill>
                <a:latin typeface="Calibri" panose="020F0502020204030204" pitchFamily="34" charset="0"/>
                <a:cs typeface="Calibri" panose="020F0502020204030204" pitchFamily="34" charset="0"/>
              </a:rPr>
              <a:t>[</a:t>
            </a:r>
            <a:r>
              <a:rPr lang="en-US" altLang="zh-CN" dirty="0" err="1" smtClean="0">
                <a:solidFill>
                  <a:srgbClr val="00B0F0"/>
                </a:solidFill>
                <a:latin typeface="Calibri" panose="020F0502020204030204" pitchFamily="34" charset="0"/>
                <a:cs typeface="Calibri" panose="020F0502020204030204" pitchFamily="34" charset="0"/>
              </a:rPr>
              <a:t>Agrawal</a:t>
            </a:r>
            <a:r>
              <a:rPr lang="en-US" altLang="zh-CN" i="1" dirty="0" smtClean="0">
                <a:solidFill>
                  <a:srgbClr val="00B0F0"/>
                </a:solidFill>
                <a:latin typeface="Calibri" panose="020F0502020204030204" pitchFamily="34" charset="0"/>
                <a:cs typeface="Calibri" panose="020F0502020204030204" pitchFamily="34" charset="0"/>
              </a:rPr>
              <a:t> et. al., VLDB 2011</a:t>
            </a:r>
            <a:r>
              <a:rPr lang="en-US" altLang="zh-CN" dirty="0" smtClean="0">
                <a:solidFill>
                  <a:srgbClr val="00B0F0"/>
                </a:solidFill>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8" name="Title 1"/>
          <p:cNvSpPr>
            <a:spLocks noGrp="1"/>
          </p:cNvSpPr>
          <p:nvPr>
            <p:ph type="title"/>
          </p:nvPr>
        </p:nvSpPr>
        <p:spPr>
          <a:xfrm>
            <a:off x="304800" y="152400"/>
            <a:ext cx="7772400" cy="685800"/>
          </a:xfrm>
        </p:spPr>
        <p:txBody>
          <a:bodyPr>
            <a:noAutofit/>
          </a:bodyPr>
          <a:lstStyle/>
          <a:p>
            <a:pPr algn="l"/>
            <a:r>
              <a:rPr lang="en-US" sz="3200" b="1" dirty="0" smtClean="0"/>
              <a:t>Targeted Influence Maximization</a:t>
            </a:r>
            <a:endParaRPr lang="en-US" sz="3200" b="1" dirty="0"/>
          </a:p>
        </p:txBody>
      </p:sp>
      <p:sp>
        <p:nvSpPr>
          <p:cNvPr id="69" name="Content Placeholder 2"/>
          <p:cNvSpPr txBox="1">
            <a:spLocks noChangeArrowheads="1"/>
          </p:cNvSpPr>
          <p:nvPr/>
        </p:nvSpPr>
        <p:spPr>
          <a:xfrm>
            <a:off x="533400" y="914400"/>
            <a:ext cx="4114800"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200" dirty="0" smtClean="0">
                <a:solidFill>
                  <a:schemeClr val="tx1"/>
                </a:solidFill>
                <a:latin typeface="Calibri" pitchFamily="34" charset="0"/>
                <a:cs typeface="Calibri" pitchFamily="34" charset="0"/>
              </a:rPr>
              <a:t>       </a:t>
            </a:r>
            <a:endParaRPr lang="en-US" altLang="zh-CN" sz="22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3"/>
              </a:buBlip>
              <a:defRPr/>
            </a:pPr>
            <a:r>
              <a:rPr lang="en-US" altLang="zh-CN" sz="2200" dirty="0" smtClean="0">
                <a:latin typeface="Calibri" pitchFamily="34" charset="0"/>
                <a:cs typeface="Calibri" pitchFamily="34" charset="0"/>
              </a:rPr>
              <a:t>A campaigner often promotes her product with a group of target customers in mind</a:t>
            </a:r>
            <a:endParaRPr lang="en-US" altLang="zh-CN" sz="2200" dirty="0" smtClean="0">
              <a:solidFill>
                <a:schemeClr val="tx1"/>
              </a:solidFill>
              <a:latin typeface="Calibri" pitchFamily="34" charset="0"/>
              <a:cs typeface="Calibri" pitchFamily="34" charset="0"/>
            </a:endParaRPr>
          </a:p>
        </p:txBody>
      </p:sp>
      <p:pic>
        <p:nvPicPr>
          <p:cNvPr id="14"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Content Placeholder 2"/>
          <p:cNvSpPr txBox="1">
            <a:spLocks noChangeArrowheads="1"/>
          </p:cNvSpPr>
          <p:nvPr/>
        </p:nvSpPr>
        <p:spPr>
          <a:xfrm>
            <a:off x="533400" y="2209800"/>
            <a:ext cx="4267200" cy="1066800"/>
          </a:xfrm>
          <a:prstGeom prst="rect">
            <a:avLst/>
          </a:prstGeom>
        </p:spPr>
        <p:txBody>
          <a:bodyPr/>
          <a:lstStyle/>
          <a:p>
            <a:pPr marL="396875" indent="-396875"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lvl="0" indent="-396875" defTabSz="914363">
              <a:lnSpc>
                <a:spcPct val="90000"/>
              </a:lnSpc>
              <a:spcBef>
                <a:spcPct val="20000"/>
              </a:spcBef>
              <a:buBlip>
                <a:blip r:embed="rId3"/>
              </a:buBlip>
              <a:defRPr/>
            </a:pPr>
            <a:r>
              <a:rPr lang="en-US" altLang="zh-CN" sz="2200" dirty="0" smtClean="0">
                <a:latin typeface="Calibri" pitchFamily="34" charset="0"/>
                <a:cs typeface="Calibri" pitchFamily="34" charset="0"/>
              </a:rPr>
              <a:t>Target marketing by maximizing the influence over a region of the social network</a:t>
            </a:r>
          </a:p>
          <a:p>
            <a:pPr marL="396875" lvl="0" indent="-396875" defTabSz="914363">
              <a:lnSpc>
                <a:spcPct val="90000"/>
              </a:lnSpc>
              <a:spcBef>
                <a:spcPct val="20000"/>
              </a:spcBef>
              <a:buBlip>
                <a:blip r:embed="rId3"/>
              </a:buBlip>
              <a:defRPr/>
            </a:pPr>
            <a:endParaRPr lang="en-US" sz="2200" dirty="0" smtClean="0">
              <a:latin typeface="Calibri" pitchFamily="34" charset="0"/>
            </a:endParaRPr>
          </a:p>
          <a:p>
            <a:pPr marL="396875" lvl="0" indent="-396875" defTabSz="914363">
              <a:lnSpc>
                <a:spcPct val="90000"/>
              </a:lnSpc>
              <a:spcBef>
                <a:spcPct val="20000"/>
              </a:spcBef>
              <a:buBlip>
                <a:blip r:embed="rId3"/>
              </a:buBlip>
              <a:defRPr/>
            </a:pPr>
            <a:endParaRPr lang="en-US" sz="2000" dirty="0" smtClean="0"/>
          </a:p>
          <a:p>
            <a:pPr marL="396875" lvl="0" indent="-396875" defTabSz="914363">
              <a:lnSpc>
                <a:spcPct val="90000"/>
              </a:lnSpc>
              <a:spcBef>
                <a:spcPct val="20000"/>
              </a:spcBef>
              <a:buBlip>
                <a:blip r:embed="rId3"/>
              </a:buBlip>
              <a:defRPr/>
            </a:pPr>
            <a:r>
              <a:rPr lang="en-US" sz="2000" dirty="0" smtClean="0"/>
              <a:t>k-effectors — identify k seed nodes such that a given activation pattern can be established</a:t>
            </a:r>
            <a:endParaRPr lang="en-US" altLang="zh-CN" sz="2000" dirty="0" smtClean="0">
              <a:solidFill>
                <a:schemeClr val="tx1"/>
              </a:solidFill>
              <a:latin typeface="Calibri" pitchFamily="34" charset="0"/>
              <a:cs typeface="Calibri" pitchFamily="34" charset="0"/>
            </a:endParaRPr>
          </a:p>
        </p:txBody>
      </p:sp>
      <p:sp>
        <p:nvSpPr>
          <p:cNvPr id="25"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137</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6" name="Rectangle 25"/>
          <p:cNvSpPr/>
          <p:nvPr/>
        </p:nvSpPr>
        <p:spPr>
          <a:xfrm>
            <a:off x="914400" y="3505200"/>
            <a:ext cx="4704686" cy="338554"/>
          </a:xfrm>
          <a:prstGeom prst="rect">
            <a:avLst/>
          </a:prstGeom>
        </p:spPr>
        <p:txBody>
          <a:bodyPr wrap="none">
            <a:spAutoFit/>
          </a:bodyPr>
          <a:lstStyle/>
          <a:p>
            <a:r>
              <a:rPr lang="en-US" altLang="zh-CN" sz="1600" dirty="0" smtClean="0">
                <a:solidFill>
                  <a:srgbClr val="00B0F0"/>
                </a:solidFill>
                <a:latin typeface="Calibri" panose="020F0502020204030204" pitchFamily="34" charset="0"/>
                <a:cs typeface="Calibri" panose="020F0502020204030204" pitchFamily="34" charset="0"/>
              </a:rPr>
              <a:t>[</a:t>
            </a:r>
            <a:r>
              <a:rPr lang="en-US" altLang="zh-CN" sz="1600" dirty="0" err="1" smtClean="0">
                <a:solidFill>
                  <a:srgbClr val="00B0F0"/>
                </a:solidFill>
                <a:latin typeface="Calibri" panose="020F0502020204030204" pitchFamily="34" charset="0"/>
                <a:cs typeface="Calibri" panose="020F0502020204030204" pitchFamily="34" charset="0"/>
              </a:rPr>
              <a:t>Aggarwal</a:t>
            </a:r>
            <a:r>
              <a:rPr lang="en-US" altLang="zh-CN" sz="1600" dirty="0" smtClean="0">
                <a:solidFill>
                  <a:srgbClr val="00B0F0"/>
                </a:solidFill>
                <a:latin typeface="Calibri" panose="020F0502020204030204" pitchFamily="34" charset="0"/>
                <a:cs typeface="Calibri" panose="020F0502020204030204" pitchFamily="34" charset="0"/>
              </a:rPr>
              <a:t> et. al</a:t>
            </a:r>
            <a:r>
              <a:rPr lang="en-US" altLang="zh-CN" sz="1600" i="1" dirty="0" smtClean="0">
                <a:solidFill>
                  <a:srgbClr val="00B0F0"/>
                </a:solidFill>
                <a:latin typeface="Calibri" panose="020F0502020204030204" pitchFamily="34" charset="0"/>
                <a:cs typeface="Calibri" panose="020F0502020204030204" pitchFamily="34" charset="0"/>
              </a:rPr>
              <a:t>., SDM 2011, </a:t>
            </a:r>
            <a:r>
              <a:rPr lang="en-US" altLang="zh-CN" sz="1600" dirty="0" smtClean="0">
                <a:solidFill>
                  <a:srgbClr val="00B0F0"/>
                </a:solidFill>
                <a:latin typeface="Calibri" panose="020F0502020204030204" pitchFamily="34" charset="0"/>
                <a:cs typeface="Calibri" panose="020F0502020204030204" pitchFamily="34" charset="0"/>
              </a:rPr>
              <a:t>Li et. al</a:t>
            </a:r>
            <a:r>
              <a:rPr lang="en-US" altLang="zh-CN" sz="1600" i="1" dirty="0" smtClean="0">
                <a:solidFill>
                  <a:srgbClr val="00B0F0"/>
                </a:solidFill>
                <a:latin typeface="Calibri" panose="020F0502020204030204" pitchFamily="34" charset="0"/>
                <a:cs typeface="Calibri" panose="020F0502020204030204" pitchFamily="34" charset="0"/>
              </a:rPr>
              <a:t>., </a:t>
            </a:r>
            <a:r>
              <a:rPr lang="en-US" altLang="zh-CN" sz="1600" i="1" dirty="0" err="1" smtClean="0">
                <a:solidFill>
                  <a:srgbClr val="00B0F0"/>
                </a:solidFill>
                <a:latin typeface="Calibri" panose="020F0502020204030204" pitchFamily="34" charset="0"/>
                <a:cs typeface="Calibri" panose="020F0502020204030204" pitchFamily="34" charset="0"/>
              </a:rPr>
              <a:t>SocialCom</a:t>
            </a:r>
            <a:r>
              <a:rPr lang="en-US" altLang="zh-CN" sz="1600" i="1" dirty="0" smtClean="0">
                <a:solidFill>
                  <a:srgbClr val="00B0F0"/>
                </a:solidFill>
                <a:latin typeface="Calibri" panose="020F0502020204030204" pitchFamily="34" charset="0"/>
                <a:cs typeface="Calibri" panose="020F0502020204030204" pitchFamily="34" charset="0"/>
              </a:rPr>
              <a:t> 2011</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
        <p:nvSpPr>
          <p:cNvPr id="27" name="Rectangle 26"/>
          <p:cNvSpPr/>
          <p:nvPr/>
        </p:nvSpPr>
        <p:spPr>
          <a:xfrm>
            <a:off x="869943" y="5105400"/>
            <a:ext cx="2101857" cy="338554"/>
          </a:xfrm>
          <a:prstGeom prst="rect">
            <a:avLst/>
          </a:prstGeom>
        </p:spPr>
        <p:txBody>
          <a:bodyPr wrap="none">
            <a:spAutoFit/>
          </a:bodyPr>
          <a:lstStyle/>
          <a:p>
            <a:r>
              <a:rPr lang="en-US" altLang="zh-CN" sz="1600" dirty="0" smtClean="0">
                <a:solidFill>
                  <a:srgbClr val="00B0F0"/>
                </a:solidFill>
                <a:latin typeface="Calibri" panose="020F0502020204030204" pitchFamily="34" charset="0"/>
                <a:cs typeface="Calibri" panose="020F0502020204030204" pitchFamily="34" charset="0"/>
              </a:rPr>
              <a:t>[</a:t>
            </a:r>
            <a:r>
              <a:rPr lang="en-US" altLang="zh-CN" sz="1600" dirty="0" err="1" smtClean="0">
                <a:solidFill>
                  <a:srgbClr val="00B0F0"/>
                </a:solidFill>
                <a:latin typeface="Calibri" panose="020F0502020204030204" pitchFamily="34" charset="0"/>
                <a:cs typeface="Calibri" panose="020F0502020204030204" pitchFamily="34" charset="0"/>
              </a:rPr>
              <a:t>Lappas</a:t>
            </a:r>
            <a:r>
              <a:rPr lang="en-US" altLang="zh-CN" sz="1600" dirty="0" smtClean="0">
                <a:solidFill>
                  <a:srgbClr val="00B0F0"/>
                </a:solidFill>
                <a:latin typeface="Calibri" panose="020F0502020204030204" pitchFamily="34" charset="0"/>
                <a:cs typeface="Calibri" panose="020F0502020204030204" pitchFamily="34" charset="0"/>
              </a:rPr>
              <a:t>. al</a:t>
            </a:r>
            <a:r>
              <a:rPr lang="en-US" altLang="zh-CN" sz="1600" i="1" dirty="0" smtClean="0">
                <a:solidFill>
                  <a:srgbClr val="00B0F0"/>
                </a:solidFill>
                <a:latin typeface="Calibri" panose="020F0502020204030204" pitchFamily="34" charset="0"/>
                <a:cs typeface="Calibri" panose="020F0502020204030204" pitchFamily="34" charset="0"/>
              </a:rPr>
              <a:t>., KDD 2010</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pic>
        <p:nvPicPr>
          <p:cNvPr id="414722" name="Picture 2" descr="http://www.verticalresponse.com/blog/wp-content/uploads/2013/05/target-with-people-620x35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70174" y="1600200"/>
            <a:ext cx="3497625" cy="3181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8" name="Title 1"/>
          <p:cNvSpPr>
            <a:spLocks noGrp="1"/>
          </p:cNvSpPr>
          <p:nvPr>
            <p:ph type="title"/>
          </p:nvPr>
        </p:nvSpPr>
        <p:spPr>
          <a:xfrm>
            <a:off x="304800" y="228600"/>
            <a:ext cx="7772400" cy="685800"/>
          </a:xfrm>
        </p:spPr>
        <p:txBody>
          <a:bodyPr>
            <a:noAutofit/>
          </a:bodyPr>
          <a:lstStyle/>
          <a:p>
            <a:pPr algn="l"/>
            <a:r>
              <a:rPr lang="en-US" sz="3200" b="1" dirty="0" smtClean="0"/>
              <a:t>Maximizing Product Adoption</a:t>
            </a:r>
            <a:endParaRPr lang="en-US" sz="3200" b="1" dirty="0"/>
          </a:p>
        </p:txBody>
      </p:sp>
      <p:sp>
        <p:nvSpPr>
          <p:cNvPr id="69" name="Content Placeholder 2"/>
          <p:cNvSpPr txBox="1">
            <a:spLocks noChangeArrowheads="1"/>
          </p:cNvSpPr>
          <p:nvPr/>
        </p:nvSpPr>
        <p:spPr>
          <a:xfrm>
            <a:off x="533400" y="1219200"/>
            <a:ext cx="7772400" cy="457200"/>
          </a:xfrm>
          <a:prstGeom prst="rect">
            <a:avLst/>
          </a:prstGeom>
        </p:spPr>
        <p:txBody>
          <a:bodyPr/>
          <a:lstStyle/>
          <a:p>
            <a:pPr marL="396875" lvl="0" indent="-396875" algn="just" defTabSz="914363">
              <a:lnSpc>
                <a:spcPct val="90000"/>
              </a:lnSpc>
              <a:spcBef>
                <a:spcPct val="20000"/>
              </a:spcBef>
              <a:buBlip>
                <a:blip r:embed="rId4"/>
              </a:buBlip>
              <a:defRPr/>
            </a:pPr>
            <a:r>
              <a:rPr lang="en-US" altLang="zh-CN" sz="2200" dirty="0" smtClean="0">
                <a:latin typeface="Calibri" pitchFamily="34" charset="0"/>
                <a:cs typeface="Calibri" pitchFamily="34" charset="0"/>
              </a:rPr>
              <a:t>Influence ≠ Adoption</a:t>
            </a:r>
            <a:endParaRPr lang="en-US" altLang="zh-CN" sz="2200" dirty="0" smtClean="0">
              <a:solidFill>
                <a:schemeClr val="tx1"/>
              </a:solidFill>
              <a:latin typeface="Calibri" pitchFamily="34" charset="0"/>
              <a:cs typeface="Calibri" pitchFamily="34" charset="0"/>
            </a:endParaRPr>
          </a:p>
        </p:txBody>
      </p:sp>
      <p:pic>
        <p:nvPicPr>
          <p:cNvPr id="14" name="Picture 6"/>
          <p:cNvPicPr>
            <a:picLocks noChangeAspect="1" noChangeArrowheads="1"/>
          </p:cNvPicPr>
          <p:nvPr/>
        </p:nvPicPr>
        <p:blipFill>
          <a:blip r:embed="rId5"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p:cNvPicPr>
            <a:picLocks noChangeAspect="1" noChangeArrowheads="1"/>
          </p:cNvPicPr>
          <p:nvPr/>
        </p:nvPicPr>
        <p:blipFill>
          <a:blip r:embed="rId7" cstate="print"/>
          <a:srcRect/>
          <a:stretch>
            <a:fillRect/>
          </a:stretch>
        </p:blipFill>
        <p:spPr bwMode="auto">
          <a:xfrm>
            <a:off x="8201025" y="2743200"/>
            <a:ext cx="638175" cy="609600"/>
          </a:xfrm>
          <a:prstGeom prst="rect">
            <a:avLst/>
          </a:prstGeom>
          <a:noFill/>
          <a:ln w="9525">
            <a:noFill/>
            <a:miter lim="800000"/>
            <a:headEnd/>
            <a:tailEnd/>
          </a:ln>
          <a:effectLst/>
        </p:spPr>
      </p:pic>
      <p:pic>
        <p:nvPicPr>
          <p:cNvPr id="10" name="Picture 2"/>
          <p:cNvPicPr>
            <a:picLocks noChangeAspect="1" noChangeArrowheads="1"/>
          </p:cNvPicPr>
          <p:nvPr/>
        </p:nvPicPr>
        <p:blipFill>
          <a:blip r:embed="rId7" cstate="print"/>
          <a:srcRect/>
          <a:stretch>
            <a:fillRect/>
          </a:stretch>
        </p:blipFill>
        <p:spPr bwMode="auto">
          <a:xfrm>
            <a:off x="7134225" y="1524000"/>
            <a:ext cx="638175" cy="609600"/>
          </a:xfrm>
          <a:prstGeom prst="rect">
            <a:avLst/>
          </a:prstGeom>
          <a:noFill/>
          <a:ln w="9525">
            <a:noFill/>
            <a:miter lim="800000"/>
            <a:headEnd/>
            <a:tailEnd/>
          </a:ln>
          <a:effectLst/>
        </p:spPr>
      </p:pic>
      <p:cxnSp>
        <p:nvCxnSpPr>
          <p:cNvPr id="11" name="Straight Connector 10"/>
          <p:cNvCxnSpPr>
            <a:stCxn id="17" idx="3"/>
            <a:endCxn id="9" idx="1"/>
          </p:cNvCxnSpPr>
          <p:nvPr/>
        </p:nvCxnSpPr>
        <p:spPr>
          <a:xfrm>
            <a:off x="6934200" y="3048000"/>
            <a:ext cx="1266825"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96200" y="2133600"/>
            <a:ext cx="685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7" cstate="print"/>
          <a:srcRect/>
          <a:stretch>
            <a:fillRect/>
          </a:stretch>
        </p:blipFill>
        <p:spPr bwMode="auto">
          <a:xfrm>
            <a:off x="6296025" y="2743200"/>
            <a:ext cx="638175" cy="609600"/>
          </a:xfrm>
          <a:prstGeom prst="rect">
            <a:avLst/>
          </a:prstGeom>
          <a:noFill/>
          <a:ln w="9525">
            <a:noFill/>
            <a:miter lim="800000"/>
            <a:headEnd/>
            <a:tailEnd/>
          </a:ln>
          <a:effectLst/>
        </p:spPr>
      </p:pic>
      <p:sp>
        <p:nvSpPr>
          <p:cNvPr id="18" name="Rounded Rectangle 17"/>
          <p:cNvSpPr/>
          <p:nvPr/>
        </p:nvSpPr>
        <p:spPr>
          <a:xfrm>
            <a:off x="609600" y="1828800"/>
            <a:ext cx="3429000" cy="62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9" name="Content Placeholder 2"/>
          <p:cNvSpPr txBox="1">
            <a:spLocks noChangeArrowheads="1"/>
          </p:cNvSpPr>
          <p:nvPr/>
        </p:nvSpPr>
        <p:spPr>
          <a:xfrm>
            <a:off x="685800" y="1828800"/>
            <a:ext cx="3657600" cy="621268"/>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Conformity-Aware Influence Maximization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20" name="Rectangle 19"/>
          <p:cNvSpPr/>
          <p:nvPr/>
        </p:nvSpPr>
        <p:spPr>
          <a:xfrm>
            <a:off x="533400" y="2526268"/>
            <a:ext cx="2363083" cy="369332"/>
          </a:xfrm>
          <a:prstGeom prst="rect">
            <a:avLst/>
          </a:prstGeom>
        </p:spPr>
        <p:txBody>
          <a:bodyPr wrap="none">
            <a:spAutoFit/>
          </a:bodyPr>
          <a:lstStyle/>
          <a:p>
            <a:r>
              <a:rPr lang="en-US" altLang="zh-CN" dirty="0" smtClean="0">
                <a:solidFill>
                  <a:srgbClr val="00B0F0"/>
                </a:solidFill>
                <a:latin typeface="Calibri" panose="020F0502020204030204" pitchFamily="34" charset="0"/>
                <a:cs typeface="Calibri" panose="020F0502020204030204" pitchFamily="34" charset="0"/>
              </a:rPr>
              <a:t>[Li et. al</a:t>
            </a:r>
            <a:r>
              <a:rPr lang="en-US" altLang="zh-CN" i="1" dirty="0" smtClean="0">
                <a:solidFill>
                  <a:srgbClr val="00B0F0"/>
                </a:solidFill>
                <a:latin typeface="Calibri" panose="020F0502020204030204" pitchFamily="34" charset="0"/>
                <a:cs typeface="Calibri" panose="020F0502020204030204" pitchFamily="34" charset="0"/>
              </a:rPr>
              <a:t>., VLDB J. 2015</a:t>
            </a:r>
            <a:r>
              <a:rPr lang="en-US" altLang="zh-CN" dirty="0" smtClean="0">
                <a:solidFill>
                  <a:srgbClr val="00B0F0"/>
                </a:solidFill>
                <a:latin typeface="Calibri" panose="020F0502020204030204" pitchFamily="34" charset="0"/>
                <a:cs typeface="Calibri" panose="020F0502020204030204" pitchFamily="34" charset="0"/>
              </a:rPr>
              <a:t>]</a:t>
            </a:r>
            <a:endParaRPr lang="en-US" dirty="0"/>
          </a:p>
        </p:txBody>
      </p:sp>
      <p:sp>
        <p:nvSpPr>
          <p:cNvPr id="22" name="TextBox 21"/>
          <p:cNvSpPr txBox="1"/>
          <p:nvPr/>
        </p:nvSpPr>
        <p:spPr>
          <a:xfrm>
            <a:off x="7284652" y="2057400"/>
            <a:ext cx="335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U</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 name="TextBox 22"/>
          <p:cNvSpPr txBox="1"/>
          <p:nvPr/>
        </p:nvSpPr>
        <p:spPr>
          <a:xfrm>
            <a:off x="6448425" y="3288268"/>
            <a:ext cx="3209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smtClean="0">
                <a:solidFill>
                  <a:sysClr val="windowText" lastClr="000000"/>
                </a:solidFill>
                <a:latin typeface="Calibri" pitchFamily="34" charset="0"/>
                <a:cs typeface="Calibri" pitchFamily="34" charset="0"/>
              </a:rPr>
              <a:t>V</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4" name="TextBox 23"/>
          <p:cNvSpPr txBox="1"/>
          <p:nvPr/>
        </p:nvSpPr>
        <p:spPr>
          <a:xfrm>
            <a:off x="8351452" y="3288268"/>
            <a:ext cx="29848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6" name="Content Placeholder 2"/>
          <p:cNvSpPr txBox="1">
            <a:spLocks noChangeArrowheads="1"/>
          </p:cNvSpPr>
          <p:nvPr/>
        </p:nvSpPr>
        <p:spPr>
          <a:xfrm>
            <a:off x="533400" y="3124200"/>
            <a:ext cx="5181600" cy="457200"/>
          </a:xfrm>
          <a:prstGeom prst="rect">
            <a:avLst/>
          </a:prstGeom>
        </p:spPr>
        <p:txBody>
          <a:bodyPr/>
          <a:lstStyle/>
          <a:p>
            <a:pPr marL="396875" lvl="0" indent="-396875" algn="just" defTabSz="914363">
              <a:lnSpc>
                <a:spcPct val="90000"/>
              </a:lnSpc>
              <a:spcBef>
                <a:spcPct val="20000"/>
              </a:spcBef>
              <a:buBlip>
                <a:blip r:embed="rId4"/>
              </a:buBlip>
              <a:defRPr/>
            </a:pPr>
            <a:r>
              <a:rPr lang="en-US" altLang="zh-CN" sz="2200" dirty="0" smtClean="0">
                <a:latin typeface="Calibri" pitchFamily="34" charset="0"/>
                <a:cs typeface="Calibri" pitchFamily="34" charset="0"/>
              </a:rPr>
              <a:t>If both U and V adopted, the probability that T will also adopt is:</a:t>
            </a:r>
            <a:endParaRPr lang="en-US" altLang="zh-CN" sz="2200" dirty="0" smtClean="0">
              <a:solidFill>
                <a:schemeClr val="tx1"/>
              </a:solidFill>
              <a:latin typeface="Calibri" pitchFamily="34" charset="0"/>
              <a:cs typeface="Calibri" pitchFamily="34" charset="0"/>
            </a:endParaRPr>
          </a:p>
        </p:txBody>
      </p:sp>
      <p:sp>
        <p:nvSpPr>
          <p:cNvPr id="27" name="TextBox 26"/>
          <p:cNvSpPr txBox="1"/>
          <p:nvPr/>
        </p:nvSpPr>
        <p:spPr>
          <a:xfrm>
            <a:off x="7924800" y="2057400"/>
            <a:ext cx="30008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8" name="TextBox 27"/>
          <p:cNvSpPr txBox="1"/>
          <p:nvPr/>
        </p:nvSpPr>
        <p:spPr>
          <a:xfrm>
            <a:off x="7239000" y="2678668"/>
            <a:ext cx="2551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9" name="TextBox 28"/>
          <p:cNvSpPr txBox="1"/>
          <p:nvPr/>
        </p:nvSpPr>
        <p:spPr>
          <a:xfrm>
            <a:off x="6714017" y="3581400"/>
            <a:ext cx="2048983" cy="1200329"/>
          </a:xfrm>
          <a:prstGeom prst="rect">
            <a:avLst/>
          </a:prstGeom>
          <a:noFill/>
        </p:spPr>
        <p:txBody>
          <a:bodyPr wrap="square" rtlCol="0">
            <a:spAutoFit/>
          </a:bodyPr>
          <a:lstStyle/>
          <a:p>
            <a:r>
              <a:rPr lang="en-US" b="1" dirty="0" smtClean="0"/>
              <a:t>Signed Network: Each User has a Influence index and a Conformity Index</a:t>
            </a:r>
            <a:endParaRPr lang="en-US" b="1" dirty="0" smtClean="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443075564"/>
              </p:ext>
            </p:extLst>
          </p:nvPr>
        </p:nvGraphicFramePr>
        <p:xfrm>
          <a:off x="838200" y="4114800"/>
          <a:ext cx="5202238" cy="466636"/>
        </p:xfrm>
        <a:graphic>
          <a:graphicData uri="http://schemas.openxmlformats.org/presentationml/2006/ole">
            <p:oleObj spid="_x0000_s415790" name="Equation" r:id="rId8" imgW="2095500" imgH="215900" progId="Equation.3">
              <p:embed/>
            </p:oleObj>
          </a:graphicData>
        </a:graphic>
      </p:graphicFrame>
      <p:sp>
        <p:nvSpPr>
          <p:cNvPr id="30" name="Rounded Rectangle 29"/>
          <p:cNvSpPr/>
          <p:nvPr/>
        </p:nvSpPr>
        <p:spPr>
          <a:xfrm>
            <a:off x="609600" y="4888468"/>
            <a:ext cx="17145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31" name="Content Placeholder 2"/>
          <p:cNvSpPr txBox="1">
            <a:spLocks noChangeArrowheads="1"/>
          </p:cNvSpPr>
          <p:nvPr/>
        </p:nvSpPr>
        <p:spPr>
          <a:xfrm>
            <a:off x="685800" y="4941332"/>
            <a:ext cx="3657600" cy="621268"/>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LT-C</a:t>
            </a:r>
            <a:r>
              <a:rPr kumimoji="0" lang="en-US" altLang="zh-CN" sz="2000" b="1" i="0" u="none" strike="noStrike" kern="1200" cap="none" spc="0" normalizeH="0" noProof="0" dirty="0" smtClean="0">
                <a:ln>
                  <a:noFill/>
                </a:ln>
                <a:solidFill>
                  <a:schemeClr val="bg1"/>
                </a:solidFill>
                <a:effectLst/>
                <a:uLnTx/>
                <a:uFillTx/>
                <a:latin typeface="Calibri" panose="020F0502020204030204" pitchFamily="34" charset="0"/>
                <a:cs typeface="Calibri" panose="020F0502020204030204" pitchFamily="34" charset="0"/>
              </a:rPr>
              <a:t> Model</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2" name="Rectangle 31"/>
          <p:cNvSpPr/>
          <p:nvPr/>
        </p:nvSpPr>
        <p:spPr>
          <a:xfrm>
            <a:off x="533400" y="5421868"/>
            <a:ext cx="2828980" cy="369332"/>
          </a:xfrm>
          <a:prstGeom prst="rect">
            <a:avLst/>
          </a:prstGeom>
        </p:spPr>
        <p:txBody>
          <a:bodyPr wrap="none">
            <a:spAutoFit/>
          </a:bodyPr>
          <a:lstStyle/>
          <a:p>
            <a:r>
              <a:rPr lang="en-US" altLang="zh-CN" dirty="0" smtClean="0">
                <a:solidFill>
                  <a:srgbClr val="00B0F0"/>
                </a:solidFill>
                <a:latin typeface="Calibri" panose="020F0502020204030204" pitchFamily="34" charset="0"/>
                <a:cs typeface="Calibri" panose="020F0502020204030204" pitchFamily="34" charset="0"/>
              </a:rPr>
              <a:t>[</a:t>
            </a:r>
            <a:r>
              <a:rPr lang="en-US" altLang="zh-CN" dirty="0" err="1" smtClean="0">
                <a:solidFill>
                  <a:srgbClr val="00B0F0"/>
                </a:solidFill>
                <a:latin typeface="Calibri" panose="020F0502020204030204" pitchFamily="34" charset="0"/>
                <a:cs typeface="Calibri" panose="020F0502020204030204" pitchFamily="34" charset="0"/>
              </a:rPr>
              <a:t>Bhagat</a:t>
            </a:r>
            <a:r>
              <a:rPr lang="en-US" altLang="zh-CN" dirty="0" smtClean="0">
                <a:solidFill>
                  <a:srgbClr val="00B0F0"/>
                </a:solidFill>
                <a:latin typeface="Calibri" panose="020F0502020204030204" pitchFamily="34" charset="0"/>
                <a:cs typeface="Calibri" panose="020F0502020204030204" pitchFamily="34" charset="0"/>
              </a:rPr>
              <a:t> et. al</a:t>
            </a:r>
            <a:r>
              <a:rPr lang="en-US" altLang="zh-CN" i="1" dirty="0" smtClean="0">
                <a:solidFill>
                  <a:srgbClr val="00B0F0"/>
                </a:solidFill>
                <a:latin typeface="Calibri" panose="020F0502020204030204" pitchFamily="34" charset="0"/>
                <a:cs typeface="Calibri" panose="020F0502020204030204" pitchFamily="34" charset="0"/>
              </a:rPr>
              <a:t>., WSDM 2012</a:t>
            </a:r>
            <a:r>
              <a:rPr lang="en-US" altLang="zh-CN" dirty="0" smtClean="0">
                <a:solidFill>
                  <a:srgbClr val="00B0F0"/>
                </a:solidFill>
                <a:latin typeface="Calibri" panose="020F0502020204030204" pitchFamily="34" charset="0"/>
                <a:cs typeface="Calibri" panose="020F0502020204030204" pitchFamily="34" charset="0"/>
              </a:rPr>
              <a:t>]</a:t>
            </a:r>
            <a:endParaRPr lang="en-US" dirty="0"/>
          </a:p>
        </p:txBody>
      </p:sp>
      <p:pic>
        <p:nvPicPr>
          <p:cNvPr id="415751"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05200" y="4857929"/>
            <a:ext cx="5429250" cy="19260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8" name="Title 1"/>
          <p:cNvSpPr>
            <a:spLocks noGrp="1"/>
          </p:cNvSpPr>
          <p:nvPr>
            <p:ph type="title"/>
          </p:nvPr>
        </p:nvSpPr>
        <p:spPr>
          <a:xfrm>
            <a:off x="304800" y="228600"/>
            <a:ext cx="7772400" cy="685800"/>
          </a:xfrm>
        </p:spPr>
        <p:txBody>
          <a:bodyPr>
            <a:noAutofit/>
          </a:bodyPr>
          <a:lstStyle/>
          <a:p>
            <a:pPr algn="l"/>
            <a:r>
              <a:rPr lang="en-US" sz="3200" b="1" dirty="0" smtClean="0"/>
              <a:t>Topic-Aware Influence Maximization</a:t>
            </a:r>
            <a:endParaRPr lang="en-US" sz="3200" b="1" dirty="0"/>
          </a:p>
        </p:txBody>
      </p:sp>
      <p:pic>
        <p:nvPicPr>
          <p:cNvPr id="14"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4167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000" y="1600200"/>
            <a:ext cx="3962400" cy="396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257800" y="5733871"/>
            <a:ext cx="3657600" cy="615553"/>
          </a:xfrm>
          <a:prstGeom prst="rect">
            <a:avLst/>
          </a:prstGeom>
          <a:noFill/>
        </p:spPr>
        <p:txBody>
          <a:bodyPr wrap="square" rtlCol="0">
            <a:spAutoFit/>
          </a:bodyPr>
          <a:lstStyle/>
          <a:p>
            <a:r>
              <a:rPr lang="en-US" b="1" dirty="0" smtClean="0"/>
              <a:t>Topic-aware Influence Maximization</a:t>
            </a:r>
          </a:p>
          <a:p>
            <a:r>
              <a:rPr lang="en-US" altLang="zh-CN" sz="1600" dirty="0">
                <a:latin typeface="Calibri" pitchFamily="34" charset="0"/>
                <a:cs typeface="Calibri" pitchFamily="34" charset="0"/>
              </a:rPr>
              <a:t>[Chen et. al., VLDB 2015]</a:t>
            </a:r>
            <a:endParaRPr lang="en-US" sz="1600" b="1" dirty="0" smtClean="0">
              <a:solidFill>
                <a:schemeClr val="tx1"/>
              </a:solidFill>
            </a:endParaRPr>
          </a:p>
        </p:txBody>
      </p:sp>
      <p:sp>
        <p:nvSpPr>
          <p:cNvPr id="10"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139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1" name="Content Placeholder 2"/>
          <p:cNvSpPr txBox="1">
            <a:spLocks noChangeArrowheads="1"/>
          </p:cNvSpPr>
          <p:nvPr/>
        </p:nvSpPr>
        <p:spPr>
          <a:xfrm>
            <a:off x="381000" y="1828800"/>
            <a:ext cx="4114800" cy="1066800"/>
          </a:xfrm>
          <a:prstGeom prst="rect">
            <a:avLst/>
          </a:prstGeom>
        </p:spPr>
        <p:txBody>
          <a:bodyPr/>
          <a:lstStyle/>
          <a:p>
            <a:pPr marL="396875" lvl="0" indent="-396875" algn="just" defTabSz="914363">
              <a:lnSpc>
                <a:spcPct val="90000"/>
              </a:lnSpc>
              <a:spcBef>
                <a:spcPct val="20000"/>
              </a:spcBef>
              <a:buBlip>
                <a:blip r:embed="rId6"/>
              </a:buBlip>
              <a:defRPr/>
            </a:pPr>
            <a:r>
              <a:rPr lang="en-US" altLang="zh-CN" sz="2200" dirty="0" smtClean="0">
                <a:latin typeface="Calibri" pitchFamily="34" charset="0"/>
                <a:cs typeface="Calibri" pitchFamily="34" charset="0"/>
              </a:rPr>
              <a:t>Topic-aware Social Influence Propagation Models [</a:t>
            </a:r>
            <a:r>
              <a:rPr lang="en-US" altLang="zh-CN" sz="2200" dirty="0" err="1" smtClean="0">
                <a:latin typeface="Calibri" pitchFamily="34" charset="0"/>
                <a:cs typeface="Calibri" pitchFamily="34" charset="0"/>
              </a:rPr>
              <a:t>Barbieri</a:t>
            </a:r>
            <a:r>
              <a:rPr lang="en-US" altLang="zh-CN" sz="2200" dirty="0" smtClean="0">
                <a:latin typeface="Calibri" pitchFamily="34" charset="0"/>
                <a:cs typeface="Calibri" pitchFamily="34" charset="0"/>
              </a:rPr>
              <a:t> et. al., ICDM 2012]</a:t>
            </a:r>
            <a:endParaRPr lang="en-US" altLang="zh-CN" sz="2200" dirty="0" smtClean="0">
              <a:solidFill>
                <a:schemeClr val="tx1"/>
              </a:solidFill>
              <a:latin typeface="Calibri" pitchFamily="34" charset="0"/>
              <a:cs typeface="Calibri" pitchFamily="34" charset="0"/>
            </a:endParaRPr>
          </a:p>
        </p:txBody>
      </p:sp>
      <p:sp>
        <p:nvSpPr>
          <p:cNvPr id="17" name="Content Placeholder 2"/>
          <p:cNvSpPr txBox="1">
            <a:spLocks noChangeArrowheads="1"/>
          </p:cNvSpPr>
          <p:nvPr/>
        </p:nvSpPr>
        <p:spPr>
          <a:xfrm>
            <a:off x="381000" y="3124200"/>
            <a:ext cx="4114800" cy="1066800"/>
          </a:xfrm>
          <a:prstGeom prst="rect">
            <a:avLst/>
          </a:prstGeom>
        </p:spPr>
        <p:txBody>
          <a:bodyPr/>
          <a:lstStyle/>
          <a:p>
            <a:pPr marL="396875" lvl="0" indent="-396875" algn="just" defTabSz="914363">
              <a:lnSpc>
                <a:spcPct val="90000"/>
              </a:lnSpc>
              <a:spcBef>
                <a:spcPct val="20000"/>
              </a:spcBef>
              <a:buBlip>
                <a:blip r:embed="rId6"/>
              </a:buBlip>
              <a:defRPr/>
            </a:pPr>
            <a:r>
              <a:rPr lang="en-US" altLang="zh-CN" sz="2200" dirty="0">
                <a:latin typeface="Calibri" pitchFamily="34" charset="0"/>
                <a:cs typeface="Calibri" pitchFamily="34" charset="0"/>
              </a:rPr>
              <a:t>Online Topic-aware Influence Maximization Queries </a:t>
            </a:r>
            <a:r>
              <a:rPr lang="en-US" altLang="zh-CN" sz="2200" dirty="0" smtClean="0">
                <a:latin typeface="Calibri" pitchFamily="34" charset="0"/>
                <a:cs typeface="Calibri" pitchFamily="34" charset="0"/>
              </a:rPr>
              <a:t>[</a:t>
            </a:r>
            <a:r>
              <a:rPr lang="en-US" altLang="zh-CN" sz="2200" dirty="0" err="1" smtClean="0">
                <a:latin typeface="Calibri" pitchFamily="34" charset="0"/>
                <a:cs typeface="Calibri" pitchFamily="34" charset="0"/>
              </a:rPr>
              <a:t>Aslay</a:t>
            </a:r>
            <a:r>
              <a:rPr lang="en-US" altLang="zh-CN" sz="2200" dirty="0" smtClean="0">
                <a:latin typeface="Calibri" pitchFamily="34" charset="0"/>
                <a:cs typeface="Calibri" pitchFamily="34" charset="0"/>
              </a:rPr>
              <a:t> et. al., EDBT 2014]</a:t>
            </a:r>
            <a:endParaRPr lang="en-US" altLang="zh-CN" sz="2200" dirty="0" smtClean="0">
              <a:solidFill>
                <a:schemeClr val="tx1"/>
              </a:solidFill>
              <a:latin typeface="Calibri" pitchFamily="34" charset="0"/>
              <a:cs typeface="Calibri" pitchFamily="34" charset="0"/>
            </a:endParaRPr>
          </a:p>
        </p:txBody>
      </p:sp>
      <p:sp>
        <p:nvSpPr>
          <p:cNvPr id="18" name="Content Placeholder 2"/>
          <p:cNvSpPr txBox="1">
            <a:spLocks noChangeArrowheads="1"/>
          </p:cNvSpPr>
          <p:nvPr/>
        </p:nvSpPr>
        <p:spPr>
          <a:xfrm>
            <a:off x="381000" y="4495800"/>
            <a:ext cx="4114800" cy="1066800"/>
          </a:xfrm>
          <a:prstGeom prst="rect">
            <a:avLst/>
          </a:prstGeom>
        </p:spPr>
        <p:txBody>
          <a:bodyPr/>
          <a:lstStyle/>
          <a:p>
            <a:pPr marL="396875" lvl="0" indent="-396875" algn="just" defTabSz="914363">
              <a:lnSpc>
                <a:spcPct val="90000"/>
              </a:lnSpc>
              <a:spcBef>
                <a:spcPct val="20000"/>
              </a:spcBef>
              <a:buBlip>
                <a:blip r:embed="rId6"/>
              </a:buBlip>
              <a:defRPr/>
            </a:pPr>
            <a:r>
              <a:rPr lang="en-US" altLang="zh-CN" sz="2200" dirty="0">
                <a:latin typeface="Calibri" pitchFamily="34" charset="0"/>
                <a:cs typeface="Calibri" pitchFamily="34" charset="0"/>
              </a:rPr>
              <a:t>Online Topic-Aware Influence </a:t>
            </a:r>
            <a:r>
              <a:rPr lang="en-US" altLang="zh-CN" sz="2200" dirty="0" smtClean="0">
                <a:latin typeface="Calibri" pitchFamily="34" charset="0"/>
                <a:cs typeface="Calibri" pitchFamily="34" charset="0"/>
              </a:rPr>
              <a:t>Maximization [Chen et. al., VLDB 2015]</a:t>
            </a:r>
            <a:endParaRPr lang="en-US" altLang="zh-CN" sz="2200"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8" name="Title 1"/>
          <p:cNvSpPr>
            <a:spLocks noGrp="1"/>
          </p:cNvSpPr>
          <p:nvPr>
            <p:ph type="title"/>
          </p:nvPr>
        </p:nvSpPr>
        <p:spPr>
          <a:xfrm>
            <a:off x="304800" y="228600"/>
            <a:ext cx="7772400" cy="685800"/>
          </a:xfrm>
        </p:spPr>
        <p:txBody>
          <a:bodyPr>
            <a:noAutofit/>
          </a:bodyPr>
          <a:lstStyle/>
          <a:p>
            <a:pPr algn="l"/>
            <a:r>
              <a:rPr lang="en-US" sz="3200" b="1" dirty="0" smtClean="0"/>
              <a:t>Competitive and Complementary</a:t>
            </a:r>
            <a:br>
              <a:rPr lang="en-US" sz="3200" b="1" dirty="0" smtClean="0"/>
            </a:br>
            <a:r>
              <a:rPr lang="en-US" sz="3200" b="1" dirty="0" smtClean="0"/>
              <a:t> Influence Maximization</a:t>
            </a:r>
            <a:endParaRPr lang="en-US" sz="3200" b="1" dirty="0"/>
          </a:p>
        </p:txBody>
      </p:sp>
      <p:pic>
        <p:nvPicPr>
          <p:cNvPr id="14"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140</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8" name="Rounded Rectangle 7"/>
          <p:cNvSpPr/>
          <p:nvPr/>
        </p:nvSpPr>
        <p:spPr>
          <a:xfrm>
            <a:off x="533400" y="1295400"/>
            <a:ext cx="2743200" cy="62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9" name="Content Placeholder 2"/>
          <p:cNvSpPr txBox="1">
            <a:spLocks noChangeArrowheads="1"/>
          </p:cNvSpPr>
          <p:nvPr/>
        </p:nvSpPr>
        <p:spPr>
          <a:xfrm>
            <a:off x="609600" y="1295400"/>
            <a:ext cx="3657600" cy="621268"/>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Competitive Influence Maximization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0" name="Rectangle 9"/>
          <p:cNvSpPr/>
          <p:nvPr/>
        </p:nvSpPr>
        <p:spPr>
          <a:xfrm>
            <a:off x="914400" y="2438400"/>
            <a:ext cx="2553071" cy="338554"/>
          </a:xfrm>
          <a:prstGeom prst="rect">
            <a:avLst/>
          </a:prstGeom>
        </p:spPr>
        <p:txBody>
          <a:bodyPr wrap="none">
            <a:spAutoFit/>
          </a:bodyPr>
          <a:lstStyle/>
          <a:p>
            <a:r>
              <a:rPr lang="en-US" altLang="zh-CN" sz="1600" dirty="0">
                <a:solidFill>
                  <a:srgbClr val="00B0F0"/>
                </a:solidFill>
                <a:latin typeface="Calibri" panose="020F0502020204030204" pitchFamily="34" charset="0"/>
                <a:cs typeface="Calibri" panose="020F0502020204030204" pitchFamily="34" charset="0"/>
              </a:rPr>
              <a:t>[</a:t>
            </a:r>
            <a:r>
              <a:rPr lang="en-US" altLang="zh-CN" sz="1600" dirty="0" err="1">
                <a:solidFill>
                  <a:srgbClr val="00B0F0"/>
                </a:solidFill>
                <a:latin typeface="Calibri" panose="020F0502020204030204" pitchFamily="34" charset="0"/>
                <a:cs typeface="Calibri" panose="020F0502020204030204" pitchFamily="34" charset="0"/>
              </a:rPr>
              <a:t>Bharathi</a:t>
            </a:r>
            <a:r>
              <a:rPr lang="en-US" altLang="zh-CN" sz="1600" dirty="0">
                <a:solidFill>
                  <a:srgbClr val="00B0F0"/>
                </a:solidFill>
                <a:latin typeface="Calibri" panose="020F0502020204030204" pitchFamily="34" charset="0"/>
                <a:cs typeface="Calibri" panose="020F0502020204030204" pitchFamily="34" charset="0"/>
              </a:rPr>
              <a:t> </a:t>
            </a:r>
            <a:r>
              <a:rPr lang="en-US" altLang="zh-CN" sz="1600" dirty="0" smtClean="0">
                <a:solidFill>
                  <a:srgbClr val="00B0F0"/>
                </a:solidFill>
                <a:latin typeface="Calibri" panose="020F0502020204030204" pitchFamily="34" charset="0"/>
                <a:cs typeface="Calibri" panose="020F0502020204030204" pitchFamily="34" charset="0"/>
              </a:rPr>
              <a:t>et. al</a:t>
            </a:r>
            <a:r>
              <a:rPr lang="en-US" altLang="zh-CN" sz="1600" i="1" dirty="0" smtClean="0">
                <a:solidFill>
                  <a:srgbClr val="00B0F0"/>
                </a:solidFill>
                <a:latin typeface="Calibri" panose="020F0502020204030204" pitchFamily="34" charset="0"/>
                <a:cs typeface="Calibri" panose="020F0502020204030204" pitchFamily="34" charset="0"/>
              </a:rPr>
              <a:t>., WINE 2007</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
        <p:nvSpPr>
          <p:cNvPr id="11" name="Rounded Rectangle 10"/>
          <p:cNvSpPr/>
          <p:nvPr/>
        </p:nvSpPr>
        <p:spPr>
          <a:xfrm>
            <a:off x="533400" y="4964668"/>
            <a:ext cx="3276600" cy="62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2" name="Content Placeholder 2"/>
          <p:cNvSpPr txBox="1">
            <a:spLocks noChangeArrowheads="1"/>
          </p:cNvSpPr>
          <p:nvPr/>
        </p:nvSpPr>
        <p:spPr>
          <a:xfrm>
            <a:off x="609600" y="4953000"/>
            <a:ext cx="3657600" cy="621268"/>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Complementary Influence Maximization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3" name="Content Placeholder 2"/>
          <p:cNvSpPr txBox="1">
            <a:spLocks noChangeArrowheads="1"/>
          </p:cNvSpPr>
          <p:nvPr/>
        </p:nvSpPr>
        <p:spPr>
          <a:xfrm>
            <a:off x="533399" y="1752600"/>
            <a:ext cx="7924801"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200" dirty="0" smtClean="0">
                <a:solidFill>
                  <a:schemeClr val="tx1"/>
                </a:solidFill>
                <a:latin typeface="Calibri" pitchFamily="34" charset="0"/>
                <a:cs typeface="Calibri" pitchFamily="34" charset="0"/>
              </a:rPr>
              <a:t>       </a:t>
            </a:r>
            <a:endParaRPr lang="en-US" altLang="zh-CN" sz="22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5"/>
              </a:buBlip>
              <a:defRPr/>
            </a:pPr>
            <a:r>
              <a:rPr lang="en-US" altLang="zh-CN" sz="2200" dirty="0" smtClean="0">
                <a:solidFill>
                  <a:schemeClr val="tx1"/>
                </a:solidFill>
                <a:latin typeface="Calibri" pitchFamily="34" charset="0"/>
                <a:cs typeface="Calibri" pitchFamily="34" charset="0"/>
              </a:rPr>
              <a:t>Preventing the spread of an existing negative campaign</a:t>
            </a:r>
          </a:p>
        </p:txBody>
      </p:sp>
      <p:sp>
        <p:nvSpPr>
          <p:cNvPr id="16" name="Content Placeholder 2"/>
          <p:cNvSpPr txBox="1">
            <a:spLocks noChangeArrowheads="1"/>
          </p:cNvSpPr>
          <p:nvPr/>
        </p:nvSpPr>
        <p:spPr>
          <a:xfrm>
            <a:off x="533400" y="2960132"/>
            <a:ext cx="7924801" cy="773668"/>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latin typeface="Calibri" pitchFamily="34" charset="0"/>
                <a:cs typeface="Calibri" pitchFamily="34" charset="0"/>
              </a:rPr>
              <a:t>Non-cooperative campaigns </a:t>
            </a:r>
            <a:r>
              <a:rPr lang="en-US" altLang="zh-CN" sz="2200" dirty="0">
                <a:latin typeface="Calibri" pitchFamily="34" charset="0"/>
                <a:cs typeface="Calibri" pitchFamily="34" charset="0"/>
              </a:rPr>
              <a:t>who select seeds alternatively</a:t>
            </a:r>
            <a:endParaRPr lang="en-US" altLang="zh-CN" sz="2200" dirty="0" smtClean="0">
              <a:solidFill>
                <a:schemeClr val="tx1"/>
              </a:solidFill>
              <a:latin typeface="Calibri" pitchFamily="34" charset="0"/>
              <a:cs typeface="Calibri" pitchFamily="34" charset="0"/>
            </a:endParaRPr>
          </a:p>
        </p:txBody>
      </p:sp>
      <p:sp>
        <p:nvSpPr>
          <p:cNvPr id="17" name="Content Placeholder 2"/>
          <p:cNvSpPr txBox="1">
            <a:spLocks noChangeArrowheads="1"/>
          </p:cNvSpPr>
          <p:nvPr/>
        </p:nvSpPr>
        <p:spPr>
          <a:xfrm>
            <a:off x="533400" y="3733800"/>
            <a:ext cx="7924801" cy="10668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latin typeface="Calibri" pitchFamily="34" charset="0"/>
                <a:cs typeface="Calibri" pitchFamily="34" charset="0"/>
              </a:rPr>
              <a:t>Competing </a:t>
            </a:r>
            <a:r>
              <a:rPr lang="en-US" altLang="zh-CN" sz="2200" dirty="0">
                <a:latin typeface="Calibri" pitchFamily="34" charset="0"/>
                <a:cs typeface="Calibri" pitchFamily="34" charset="0"/>
              </a:rPr>
              <a:t>campaigners </a:t>
            </a:r>
            <a:r>
              <a:rPr lang="en-US" altLang="zh-CN" sz="2200" dirty="0" smtClean="0">
                <a:latin typeface="Calibri" pitchFamily="34" charset="0"/>
                <a:cs typeface="Calibri" pitchFamily="34" charset="0"/>
              </a:rPr>
              <a:t>promote </a:t>
            </a:r>
            <a:r>
              <a:rPr lang="en-US" altLang="zh-CN" sz="2200" dirty="0">
                <a:latin typeface="Calibri" pitchFamily="34" charset="0"/>
                <a:cs typeface="Calibri" pitchFamily="34" charset="0"/>
              </a:rPr>
              <a:t>their products at the same time </a:t>
            </a:r>
            <a:r>
              <a:rPr lang="en-US" altLang="zh-CN" sz="2200" dirty="0" smtClean="0">
                <a:latin typeface="Calibri" pitchFamily="34" charset="0"/>
                <a:cs typeface="Calibri" pitchFamily="34" charset="0"/>
              </a:rPr>
              <a:t>(e.g., Nintendo’s </a:t>
            </a:r>
            <a:r>
              <a:rPr lang="en-US" altLang="zh-CN" sz="2200" dirty="0">
                <a:latin typeface="Calibri" pitchFamily="34" charset="0"/>
                <a:cs typeface="Calibri" pitchFamily="34" charset="0"/>
              </a:rPr>
              <a:t>Wii vs</a:t>
            </a:r>
            <a:r>
              <a:rPr lang="en-US" altLang="zh-CN" sz="2200" dirty="0" smtClean="0">
                <a:latin typeface="Calibri" pitchFamily="34" charset="0"/>
                <a:cs typeface="Calibri" pitchFamily="34" charset="0"/>
              </a:rPr>
              <a:t>. Sony’s </a:t>
            </a:r>
            <a:r>
              <a:rPr lang="en-US" altLang="zh-CN" sz="2200" dirty="0" err="1">
                <a:latin typeface="Calibri" pitchFamily="34" charset="0"/>
                <a:cs typeface="Calibri" pitchFamily="34" charset="0"/>
              </a:rPr>
              <a:t>Playstation</a:t>
            </a:r>
            <a:r>
              <a:rPr lang="en-US" altLang="zh-CN" sz="2200" dirty="0">
                <a:latin typeface="Calibri" pitchFamily="34" charset="0"/>
                <a:cs typeface="Calibri" pitchFamily="34" charset="0"/>
              </a:rPr>
              <a:t> vs. Microsoft’s </a:t>
            </a:r>
            <a:r>
              <a:rPr lang="en-US" altLang="zh-CN" sz="2200" dirty="0" smtClean="0">
                <a:latin typeface="Calibri" pitchFamily="34" charset="0"/>
                <a:cs typeface="Calibri" pitchFamily="34" charset="0"/>
              </a:rPr>
              <a:t>X-Box)</a:t>
            </a:r>
            <a:endParaRPr lang="en-US" altLang="zh-CN" sz="2200" dirty="0" smtClean="0">
              <a:solidFill>
                <a:schemeClr val="tx1"/>
              </a:solidFill>
              <a:latin typeface="Calibri" pitchFamily="34" charset="0"/>
              <a:cs typeface="Calibri" pitchFamily="34" charset="0"/>
            </a:endParaRPr>
          </a:p>
        </p:txBody>
      </p:sp>
      <p:sp>
        <p:nvSpPr>
          <p:cNvPr id="18" name="Rectangle 17"/>
          <p:cNvSpPr/>
          <p:nvPr/>
        </p:nvSpPr>
        <p:spPr>
          <a:xfrm>
            <a:off x="3314329" y="2438400"/>
            <a:ext cx="2509405" cy="338554"/>
          </a:xfrm>
          <a:prstGeom prst="rect">
            <a:avLst/>
          </a:prstGeom>
        </p:spPr>
        <p:txBody>
          <a:bodyPr wrap="none">
            <a:spAutoFit/>
          </a:bodyPr>
          <a:lstStyle/>
          <a:p>
            <a:r>
              <a:rPr lang="en-US" altLang="zh-CN" sz="1600" dirty="0">
                <a:solidFill>
                  <a:srgbClr val="00B0F0"/>
                </a:solidFill>
                <a:latin typeface="Calibri" panose="020F0502020204030204" pitchFamily="34" charset="0"/>
                <a:cs typeface="Calibri" panose="020F0502020204030204" pitchFamily="34" charset="0"/>
              </a:rPr>
              <a:t>[</a:t>
            </a:r>
            <a:r>
              <a:rPr lang="en-US" altLang="zh-CN" sz="1600" dirty="0" smtClean="0">
                <a:solidFill>
                  <a:srgbClr val="00B0F0"/>
                </a:solidFill>
                <a:latin typeface="Calibri" panose="020F0502020204030204" pitchFamily="34" charset="0"/>
                <a:cs typeface="Calibri" panose="020F0502020204030204" pitchFamily="34" charset="0"/>
              </a:rPr>
              <a:t>Borodin et. al</a:t>
            </a:r>
            <a:r>
              <a:rPr lang="en-US" altLang="zh-CN" sz="1600" i="1" dirty="0" smtClean="0">
                <a:solidFill>
                  <a:srgbClr val="00B0F0"/>
                </a:solidFill>
                <a:latin typeface="Calibri" panose="020F0502020204030204" pitchFamily="34" charset="0"/>
                <a:cs typeface="Calibri" panose="020F0502020204030204" pitchFamily="34" charset="0"/>
              </a:rPr>
              <a:t>., WINE 2007</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
        <p:nvSpPr>
          <p:cNvPr id="20" name="Rectangle 19"/>
          <p:cNvSpPr/>
          <p:nvPr/>
        </p:nvSpPr>
        <p:spPr>
          <a:xfrm>
            <a:off x="5643995" y="2438400"/>
            <a:ext cx="2447017" cy="338554"/>
          </a:xfrm>
          <a:prstGeom prst="rect">
            <a:avLst/>
          </a:prstGeom>
        </p:spPr>
        <p:txBody>
          <a:bodyPr wrap="none">
            <a:spAutoFit/>
          </a:bodyPr>
          <a:lstStyle/>
          <a:p>
            <a:r>
              <a:rPr lang="en-US" altLang="zh-CN" sz="1600" dirty="0">
                <a:solidFill>
                  <a:srgbClr val="00B0F0"/>
                </a:solidFill>
                <a:latin typeface="Calibri" panose="020F0502020204030204" pitchFamily="34" charset="0"/>
                <a:cs typeface="Calibri" panose="020F0502020204030204" pitchFamily="34" charset="0"/>
              </a:rPr>
              <a:t>[</a:t>
            </a:r>
            <a:r>
              <a:rPr lang="en-US" altLang="zh-CN" sz="1600" dirty="0" err="1" smtClean="0">
                <a:solidFill>
                  <a:srgbClr val="00B0F0"/>
                </a:solidFill>
                <a:latin typeface="Calibri" panose="020F0502020204030204" pitchFamily="34" charset="0"/>
                <a:cs typeface="Calibri" panose="020F0502020204030204" pitchFamily="34" charset="0"/>
              </a:rPr>
              <a:t>Budak</a:t>
            </a:r>
            <a:r>
              <a:rPr lang="en-US" altLang="zh-CN" sz="1600" dirty="0" smtClean="0">
                <a:solidFill>
                  <a:srgbClr val="00B0F0"/>
                </a:solidFill>
                <a:latin typeface="Calibri" panose="020F0502020204030204" pitchFamily="34" charset="0"/>
                <a:cs typeface="Calibri" panose="020F0502020204030204" pitchFamily="34" charset="0"/>
              </a:rPr>
              <a:t> et. al</a:t>
            </a:r>
            <a:r>
              <a:rPr lang="en-US" altLang="zh-CN" sz="1600" i="1" dirty="0" smtClean="0">
                <a:solidFill>
                  <a:srgbClr val="00B0F0"/>
                </a:solidFill>
                <a:latin typeface="Calibri" panose="020F0502020204030204" pitchFamily="34" charset="0"/>
                <a:cs typeface="Calibri" panose="020F0502020204030204" pitchFamily="34" charset="0"/>
              </a:rPr>
              <a:t>., WWW 2011</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
        <p:nvSpPr>
          <p:cNvPr id="21" name="Rectangle 20"/>
          <p:cNvSpPr/>
          <p:nvPr/>
        </p:nvSpPr>
        <p:spPr>
          <a:xfrm>
            <a:off x="914400" y="3242846"/>
            <a:ext cx="2182008" cy="338554"/>
          </a:xfrm>
          <a:prstGeom prst="rect">
            <a:avLst/>
          </a:prstGeom>
        </p:spPr>
        <p:txBody>
          <a:bodyPr wrap="none">
            <a:spAutoFit/>
          </a:bodyPr>
          <a:lstStyle/>
          <a:p>
            <a:r>
              <a:rPr lang="en-US" altLang="zh-CN" sz="1600" dirty="0">
                <a:solidFill>
                  <a:srgbClr val="00B0F0"/>
                </a:solidFill>
                <a:latin typeface="Calibri" panose="020F0502020204030204" pitchFamily="34" charset="0"/>
                <a:cs typeface="Calibri" panose="020F0502020204030204" pitchFamily="34" charset="0"/>
              </a:rPr>
              <a:t>[</a:t>
            </a:r>
            <a:r>
              <a:rPr lang="en-US" altLang="zh-CN" sz="1600" dirty="0" err="1" smtClean="0">
                <a:solidFill>
                  <a:srgbClr val="00B0F0"/>
                </a:solidFill>
                <a:latin typeface="Calibri" panose="020F0502020204030204" pitchFamily="34" charset="0"/>
                <a:cs typeface="Calibri" panose="020F0502020204030204" pitchFamily="34" charset="0"/>
              </a:rPr>
              <a:t>Fazeli</a:t>
            </a:r>
            <a:r>
              <a:rPr lang="en-US" altLang="zh-CN" sz="1600" dirty="0" smtClean="0">
                <a:solidFill>
                  <a:srgbClr val="00B0F0"/>
                </a:solidFill>
                <a:latin typeface="Calibri" panose="020F0502020204030204" pitchFamily="34" charset="0"/>
                <a:cs typeface="Calibri" panose="020F0502020204030204" pitchFamily="34" charset="0"/>
              </a:rPr>
              <a:t> et. al</a:t>
            </a:r>
            <a:r>
              <a:rPr lang="en-US" altLang="zh-CN" sz="1600" i="1" dirty="0" smtClean="0">
                <a:solidFill>
                  <a:srgbClr val="00B0F0"/>
                </a:solidFill>
                <a:latin typeface="Calibri" panose="020F0502020204030204" pitchFamily="34" charset="0"/>
                <a:cs typeface="Calibri" panose="020F0502020204030204" pitchFamily="34" charset="0"/>
              </a:rPr>
              <a:t>., CDC 2012</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
        <p:nvSpPr>
          <p:cNvPr id="22" name="Rectangle 21"/>
          <p:cNvSpPr/>
          <p:nvPr/>
        </p:nvSpPr>
        <p:spPr>
          <a:xfrm>
            <a:off x="2971800" y="3242846"/>
            <a:ext cx="2569358" cy="338554"/>
          </a:xfrm>
          <a:prstGeom prst="rect">
            <a:avLst/>
          </a:prstGeom>
        </p:spPr>
        <p:txBody>
          <a:bodyPr wrap="none">
            <a:spAutoFit/>
          </a:bodyPr>
          <a:lstStyle/>
          <a:p>
            <a:r>
              <a:rPr lang="en-US" altLang="zh-CN" sz="1600" dirty="0">
                <a:solidFill>
                  <a:srgbClr val="00B0F0"/>
                </a:solidFill>
                <a:latin typeface="Calibri" panose="020F0502020204030204" pitchFamily="34" charset="0"/>
                <a:cs typeface="Calibri" panose="020F0502020204030204" pitchFamily="34" charset="0"/>
              </a:rPr>
              <a:t>[</a:t>
            </a:r>
            <a:r>
              <a:rPr lang="en-US" altLang="zh-CN" sz="1600" dirty="0" err="1">
                <a:solidFill>
                  <a:srgbClr val="00B0F0"/>
                </a:solidFill>
                <a:latin typeface="Calibri" panose="020F0502020204030204" pitchFamily="34" charset="0"/>
                <a:cs typeface="Calibri" panose="020F0502020204030204" pitchFamily="34" charset="0"/>
              </a:rPr>
              <a:t>Tzoumas</a:t>
            </a:r>
            <a:r>
              <a:rPr lang="en-US" altLang="zh-CN" sz="1600" dirty="0">
                <a:solidFill>
                  <a:srgbClr val="00B0F0"/>
                </a:solidFill>
                <a:latin typeface="Calibri" panose="020F0502020204030204" pitchFamily="34" charset="0"/>
                <a:cs typeface="Calibri" panose="020F0502020204030204" pitchFamily="34" charset="0"/>
              </a:rPr>
              <a:t> </a:t>
            </a:r>
            <a:r>
              <a:rPr lang="en-US" altLang="zh-CN" sz="1600" dirty="0" smtClean="0">
                <a:solidFill>
                  <a:srgbClr val="00B0F0"/>
                </a:solidFill>
                <a:latin typeface="Calibri" panose="020F0502020204030204" pitchFamily="34" charset="0"/>
                <a:cs typeface="Calibri" panose="020F0502020204030204" pitchFamily="34" charset="0"/>
              </a:rPr>
              <a:t>et. al</a:t>
            </a:r>
            <a:r>
              <a:rPr lang="en-US" altLang="zh-CN" sz="1600" i="1" dirty="0" smtClean="0">
                <a:solidFill>
                  <a:srgbClr val="00B0F0"/>
                </a:solidFill>
                <a:latin typeface="Calibri" panose="020F0502020204030204" pitchFamily="34" charset="0"/>
                <a:cs typeface="Calibri" panose="020F0502020204030204" pitchFamily="34" charset="0"/>
              </a:rPr>
              <a:t>., WINE 2012</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
        <p:nvSpPr>
          <p:cNvPr id="24" name="Rectangle 23"/>
          <p:cNvSpPr/>
          <p:nvPr/>
        </p:nvSpPr>
        <p:spPr>
          <a:xfrm>
            <a:off x="1585801" y="4343400"/>
            <a:ext cx="2224199" cy="338554"/>
          </a:xfrm>
          <a:prstGeom prst="rect">
            <a:avLst/>
          </a:prstGeom>
        </p:spPr>
        <p:txBody>
          <a:bodyPr wrap="none">
            <a:spAutoFit/>
          </a:bodyPr>
          <a:lstStyle/>
          <a:p>
            <a:r>
              <a:rPr lang="en-US" altLang="zh-CN" sz="1600" dirty="0" smtClean="0">
                <a:solidFill>
                  <a:srgbClr val="00B0F0"/>
                </a:solidFill>
                <a:latin typeface="Calibri" panose="020F0502020204030204" pitchFamily="34" charset="0"/>
                <a:cs typeface="Calibri" panose="020F0502020204030204" pitchFamily="34" charset="0"/>
              </a:rPr>
              <a:t>[Li et. al</a:t>
            </a:r>
            <a:r>
              <a:rPr lang="en-US" altLang="zh-CN" sz="1600" i="1" dirty="0" smtClean="0">
                <a:solidFill>
                  <a:srgbClr val="00B0F0"/>
                </a:solidFill>
                <a:latin typeface="Calibri" panose="020F0502020204030204" pitchFamily="34" charset="0"/>
                <a:cs typeface="Calibri" panose="020F0502020204030204" pitchFamily="34" charset="0"/>
              </a:rPr>
              <a:t>., SIGMOD 2015</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
        <p:nvSpPr>
          <p:cNvPr id="26" name="Content Placeholder 2"/>
          <p:cNvSpPr txBox="1">
            <a:spLocks noChangeArrowheads="1"/>
          </p:cNvSpPr>
          <p:nvPr/>
        </p:nvSpPr>
        <p:spPr>
          <a:xfrm>
            <a:off x="533400" y="5334000"/>
            <a:ext cx="7924801" cy="1066800"/>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200" dirty="0" smtClean="0">
                <a:solidFill>
                  <a:schemeClr val="tx1"/>
                </a:solidFill>
                <a:latin typeface="Calibri" pitchFamily="34" charset="0"/>
                <a:cs typeface="Calibri" pitchFamily="34" charset="0"/>
              </a:rPr>
              <a:t>       </a:t>
            </a:r>
            <a:endParaRPr lang="en-US" altLang="zh-CN" sz="2200" dirty="0" smtClean="0">
              <a:solidFill>
                <a:schemeClr val="tx1"/>
              </a:solidFill>
              <a:latin typeface="Calibri" pitchFamily="34" charset="0"/>
              <a:cs typeface="Calibri" pitchFamily="34" charset="0"/>
              <a:sym typeface="Wingdings" pitchFamily="2" charset="2"/>
            </a:endParaRPr>
          </a:p>
          <a:p>
            <a:pPr marL="396875" lvl="0" indent="-396875" algn="just" defTabSz="914363">
              <a:lnSpc>
                <a:spcPct val="90000"/>
              </a:lnSpc>
              <a:spcBef>
                <a:spcPct val="20000"/>
              </a:spcBef>
              <a:buBlip>
                <a:blip r:embed="rId5"/>
              </a:buBlip>
              <a:defRPr/>
            </a:pPr>
            <a:r>
              <a:rPr lang="en-US" altLang="zh-CN" sz="2200" dirty="0">
                <a:latin typeface="Calibri" pitchFamily="34" charset="0"/>
                <a:cs typeface="Calibri" pitchFamily="34" charset="0"/>
              </a:rPr>
              <a:t>iPhone 6 and Apple Watch </a:t>
            </a:r>
            <a:r>
              <a:rPr lang="en-US" altLang="zh-CN" sz="2200" dirty="0" smtClean="0">
                <a:latin typeface="Calibri" pitchFamily="34" charset="0"/>
                <a:cs typeface="Calibri" pitchFamily="34" charset="0"/>
              </a:rPr>
              <a:t>are complementary products</a:t>
            </a:r>
            <a:endParaRPr lang="en-US" altLang="zh-CN" sz="2200" dirty="0" smtClean="0">
              <a:solidFill>
                <a:schemeClr val="tx1"/>
              </a:solidFill>
              <a:latin typeface="Calibri" pitchFamily="34" charset="0"/>
              <a:cs typeface="Calibri" pitchFamily="34" charset="0"/>
            </a:endParaRPr>
          </a:p>
        </p:txBody>
      </p:sp>
      <p:sp>
        <p:nvSpPr>
          <p:cNvPr id="27" name="Rectangle 26"/>
          <p:cNvSpPr/>
          <p:nvPr/>
        </p:nvSpPr>
        <p:spPr>
          <a:xfrm>
            <a:off x="914400" y="6019800"/>
            <a:ext cx="2017412" cy="338554"/>
          </a:xfrm>
          <a:prstGeom prst="rect">
            <a:avLst/>
          </a:prstGeom>
        </p:spPr>
        <p:txBody>
          <a:bodyPr wrap="none">
            <a:spAutoFit/>
          </a:bodyPr>
          <a:lstStyle/>
          <a:p>
            <a:r>
              <a:rPr lang="en-US" altLang="zh-CN" sz="1600" dirty="0">
                <a:solidFill>
                  <a:srgbClr val="00B0F0"/>
                </a:solidFill>
                <a:latin typeface="Calibri" panose="020F0502020204030204" pitchFamily="34" charset="0"/>
                <a:cs typeface="Calibri" panose="020F0502020204030204" pitchFamily="34" charset="0"/>
              </a:rPr>
              <a:t>[Lu </a:t>
            </a:r>
            <a:r>
              <a:rPr lang="en-US" altLang="zh-CN" sz="1600" dirty="0" smtClean="0">
                <a:solidFill>
                  <a:srgbClr val="00B0F0"/>
                </a:solidFill>
                <a:latin typeface="Calibri" panose="020F0502020204030204" pitchFamily="34" charset="0"/>
                <a:cs typeface="Calibri" panose="020F0502020204030204" pitchFamily="34" charset="0"/>
              </a:rPr>
              <a:t>et. al</a:t>
            </a:r>
            <a:r>
              <a:rPr lang="en-US" altLang="zh-CN" sz="1600" i="1" dirty="0" smtClean="0">
                <a:solidFill>
                  <a:srgbClr val="00B0F0"/>
                </a:solidFill>
                <a:latin typeface="Calibri" panose="020F0502020204030204" pitchFamily="34" charset="0"/>
                <a:cs typeface="Calibri" panose="020F0502020204030204" pitchFamily="34" charset="0"/>
              </a:rPr>
              <a:t>., VLDB 2016</a:t>
            </a:r>
            <a:r>
              <a:rPr lang="en-US" altLang="zh-CN" sz="1600" dirty="0" smtClean="0">
                <a:solidFill>
                  <a:srgbClr val="00B0F0"/>
                </a:solidFill>
                <a:latin typeface="Calibri" panose="020F0502020204030204" pitchFamily="34" charset="0"/>
                <a:cs typeface="Calibri" panose="020F0502020204030204" pitchFamily="34" charset="0"/>
              </a:rPr>
              <a:t>]</a:t>
            </a:r>
            <a:endParaRPr lang="en-US" sz="1600" dirty="0"/>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8" name="Title 1"/>
          <p:cNvSpPr>
            <a:spLocks noGrp="1"/>
          </p:cNvSpPr>
          <p:nvPr>
            <p:ph type="title"/>
          </p:nvPr>
        </p:nvSpPr>
        <p:spPr>
          <a:xfrm>
            <a:off x="304800" y="228600"/>
            <a:ext cx="7772400" cy="685800"/>
          </a:xfrm>
        </p:spPr>
        <p:txBody>
          <a:bodyPr>
            <a:noAutofit/>
          </a:bodyPr>
          <a:lstStyle/>
          <a:p>
            <a:pPr algn="l"/>
            <a:r>
              <a:rPr lang="en-US" sz="3200" b="1" dirty="0" smtClean="0"/>
              <a:t>Influence Maximization as a Service:</a:t>
            </a:r>
            <a:br>
              <a:rPr lang="en-US" sz="3200" b="1" dirty="0" smtClean="0"/>
            </a:br>
            <a:r>
              <a:rPr lang="en-US" sz="3200" b="1" dirty="0" smtClean="0"/>
              <a:t>Social Network Host’s Perspective</a:t>
            </a:r>
            <a:endParaRPr lang="en-US" sz="3200" b="1" dirty="0"/>
          </a:p>
        </p:txBody>
      </p:sp>
      <p:pic>
        <p:nvPicPr>
          <p:cNvPr id="14"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141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8" name="Content Placeholder 2"/>
          <p:cNvSpPr txBox="1">
            <a:spLocks noChangeArrowheads="1"/>
          </p:cNvSpPr>
          <p:nvPr/>
        </p:nvSpPr>
        <p:spPr>
          <a:xfrm>
            <a:off x="381000" y="1711755"/>
            <a:ext cx="7620000" cy="879045"/>
          </a:xfrm>
          <a:prstGeom prst="rect">
            <a:avLst/>
          </a:prstGeom>
        </p:spPr>
        <p:txBody>
          <a:bodyPr/>
          <a:lstStyle/>
          <a:p>
            <a:pPr marL="396875" indent="-396875" algn="just" defTabSz="914363" fontAlgn="auto">
              <a:lnSpc>
                <a:spcPct val="90000"/>
              </a:lnSpc>
              <a:spcBef>
                <a:spcPct val="20000"/>
              </a:spcBef>
              <a:spcAft>
                <a:spcPts val="0"/>
              </a:spcAft>
              <a:defRPr/>
            </a:pPr>
            <a:r>
              <a:rPr lang="en-US" altLang="zh-CN" sz="2000" dirty="0" smtClean="0">
                <a:solidFill>
                  <a:schemeClr val="tx1"/>
                </a:solidFill>
                <a:latin typeface="Calibri" pitchFamily="34" charset="0"/>
                <a:cs typeface="Calibri" pitchFamily="34" charset="0"/>
              </a:rPr>
              <a:t>       </a:t>
            </a:r>
            <a:endParaRPr lang="en-US" altLang="zh-CN" sz="1000" dirty="0" smtClean="0">
              <a:solidFill>
                <a:schemeClr val="tx1"/>
              </a:solidFill>
              <a:latin typeface="Calibri" pitchFamily="34" charset="0"/>
              <a:cs typeface="Calibri" pitchFamily="34" charset="0"/>
              <a:sym typeface="Wingdings" pitchFamily="2" charset="2"/>
            </a:endParaRPr>
          </a:p>
          <a:p>
            <a:pPr marL="396875" indent="-396875" algn="just" defTabSz="914363" fontAlgn="auto">
              <a:lnSpc>
                <a:spcPct val="90000"/>
              </a:lnSpc>
              <a:spcBef>
                <a:spcPct val="20000"/>
              </a:spcBef>
              <a:spcAft>
                <a:spcPts val="0"/>
              </a:spcAft>
              <a:buBlip>
                <a:blip r:embed="rId5"/>
              </a:buBlip>
              <a:defRPr/>
            </a:pPr>
            <a:r>
              <a:rPr lang="en-US" altLang="zh-CN" sz="2000" dirty="0" smtClean="0">
                <a:solidFill>
                  <a:schemeClr val="tx1"/>
                </a:solidFill>
                <a:latin typeface="Calibri" pitchFamily="34" charset="0"/>
                <a:cs typeface="Calibri" pitchFamily="34" charset="0"/>
              </a:rPr>
              <a:t>Social Network graph is hidden by the host of the social network (e.g., </a:t>
            </a:r>
            <a:r>
              <a:rPr lang="en-US" altLang="zh-CN" sz="2000" dirty="0" err="1" smtClean="0">
                <a:solidFill>
                  <a:schemeClr val="tx1"/>
                </a:solidFill>
                <a:latin typeface="Calibri" pitchFamily="34" charset="0"/>
                <a:cs typeface="Calibri" pitchFamily="34" charset="0"/>
              </a:rPr>
              <a:t>Facebook</a:t>
            </a:r>
            <a:r>
              <a:rPr lang="en-US" altLang="zh-CN" sz="2000" dirty="0" smtClean="0">
                <a:solidFill>
                  <a:schemeClr val="tx1"/>
                </a:solidFill>
                <a:latin typeface="Calibri" pitchFamily="34" charset="0"/>
                <a:cs typeface="Calibri" pitchFamily="34" charset="0"/>
              </a:rPr>
              <a:t>, Twitter, LinkedIn)</a:t>
            </a:r>
          </a:p>
          <a:p>
            <a:pPr marL="396875" indent="-396875" algn="just" defTabSz="914363" fontAlgn="auto">
              <a:lnSpc>
                <a:spcPct val="90000"/>
              </a:lnSpc>
              <a:spcBef>
                <a:spcPct val="20000"/>
              </a:spcBef>
              <a:spcAft>
                <a:spcPts val="0"/>
              </a:spcAft>
              <a:buBlip>
                <a:blip r:embed="rId5"/>
              </a:buBlip>
              <a:defRPr/>
            </a:pPr>
            <a:endParaRPr lang="en-US" altLang="zh-CN" sz="1100" dirty="0" smtClean="0">
              <a:solidFill>
                <a:schemeClr val="tx1"/>
              </a:solidFill>
              <a:latin typeface="Calibri" pitchFamily="34" charset="0"/>
              <a:cs typeface="Calibri" pitchFamily="34" charset="0"/>
              <a:sym typeface="Wingdings" pitchFamily="2" charset="2"/>
            </a:endParaRPr>
          </a:p>
          <a:p>
            <a:pPr marL="396875" indent="-396875" algn="just" defTabSz="914363" fontAlgn="auto">
              <a:lnSpc>
                <a:spcPct val="90000"/>
              </a:lnSpc>
              <a:spcBef>
                <a:spcPct val="20000"/>
              </a:spcBef>
              <a:spcAft>
                <a:spcPts val="0"/>
              </a:spcAft>
              <a:buBlip>
                <a:blip r:embed="rId5"/>
              </a:buBlip>
              <a:defRPr/>
            </a:pPr>
            <a:r>
              <a:rPr lang="en-US" altLang="zh-CN" sz="2000" dirty="0" smtClean="0">
                <a:solidFill>
                  <a:schemeClr val="tx1"/>
                </a:solidFill>
                <a:latin typeface="Calibri" pitchFamily="34" charset="0"/>
                <a:cs typeface="Calibri" pitchFamily="34" charset="0"/>
                <a:sym typeface="Wingdings" pitchFamily="2" charset="2"/>
              </a:rPr>
              <a:t> A campaigner (e.g., AT&amp;T, Sony, Microsoft, Samsung) is unable to identify the top-k seed sets for maximizing her campaign</a:t>
            </a: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000" dirty="0" smtClean="0">
              <a:solidFill>
                <a:schemeClr val="tx1"/>
              </a:solidFill>
              <a:latin typeface="Calibri" pitchFamily="34" charset="0"/>
              <a:cs typeface="Calibri" pitchFamily="34" charset="0"/>
            </a:endParaRPr>
          </a:p>
        </p:txBody>
      </p:sp>
      <p:sp>
        <p:nvSpPr>
          <p:cNvPr id="10" name="Rounded Rectangle 9"/>
          <p:cNvSpPr/>
          <p:nvPr/>
        </p:nvSpPr>
        <p:spPr>
          <a:xfrm>
            <a:off x="381000" y="1307068"/>
            <a:ext cx="3276600" cy="445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1" name="Content Placeholder 2"/>
          <p:cNvSpPr txBox="1">
            <a:spLocks noChangeArrowheads="1"/>
          </p:cNvSpPr>
          <p:nvPr/>
        </p:nvSpPr>
        <p:spPr>
          <a:xfrm>
            <a:off x="457200" y="1295400"/>
            <a:ext cx="3657600" cy="621268"/>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Challenges for Campaigners</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2" name="Content Placeholder 2"/>
          <p:cNvSpPr txBox="1">
            <a:spLocks noChangeArrowheads="1"/>
          </p:cNvSpPr>
          <p:nvPr/>
        </p:nvSpPr>
        <p:spPr>
          <a:xfrm>
            <a:off x="457200" y="4343400"/>
            <a:ext cx="7770182" cy="87904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1800" dirty="0" smtClean="0">
                <a:solidFill>
                  <a:schemeClr val="tx1">
                    <a:lumMod val="95000"/>
                    <a:lumOff val="5000"/>
                  </a:schemeClr>
                </a:solidFill>
                <a:latin typeface="Calibri" pitchFamily="34" charset="0"/>
                <a:cs typeface="Calibri" pitchFamily="34" charset="0"/>
              </a:rPr>
              <a:t>Social network host sells influence maximization service</a:t>
            </a:r>
            <a:r>
              <a:rPr lang="en-US" altLang="zh-CN" sz="1800" dirty="0" smtClean="0">
                <a:solidFill>
                  <a:schemeClr val="tx1"/>
                </a:solidFill>
                <a:latin typeface="Calibri" pitchFamily="34" charset="0"/>
                <a:cs typeface="Calibri" pitchFamily="34" charset="0"/>
              </a:rPr>
              <a:t> </a:t>
            </a:r>
            <a:r>
              <a:rPr lang="en-US" altLang="zh-CN" sz="1800" dirty="0" smtClean="0">
                <a:solidFill>
                  <a:schemeClr val="tx1">
                    <a:lumMod val="95000"/>
                    <a:lumOff val="5000"/>
                  </a:schemeClr>
                </a:solidFill>
                <a:latin typeface="Calibri" pitchFamily="34" charset="0"/>
                <a:cs typeface="Calibri" pitchFamily="34" charset="0"/>
              </a:rPr>
              <a:t>to its client campaigners </a:t>
            </a:r>
            <a:endParaRPr kumimoji="0" lang="en-US" altLang="zh-CN" sz="1800" i="0" u="none" strike="noStrike" kern="1200" cap="none" spc="0" normalizeH="0" baseline="0" noProof="0" dirty="0" smtClean="0">
              <a:ln>
                <a:noFill/>
              </a:ln>
              <a:solidFill>
                <a:schemeClr val="tx1">
                  <a:lumMod val="95000"/>
                  <a:lumOff val="5000"/>
                </a:schemeClr>
              </a:solidFill>
              <a:effectLst/>
              <a:uLnTx/>
              <a:uFillTx/>
              <a:latin typeface="Calibri" pitchFamily="34" charset="0"/>
              <a:cs typeface="Calibri" pitchFamily="34" charset="0"/>
            </a:endParaRPr>
          </a:p>
        </p:txBody>
      </p:sp>
      <p:sp>
        <p:nvSpPr>
          <p:cNvPr id="13" name="Rounded Rectangle 12"/>
          <p:cNvSpPr/>
          <p:nvPr/>
        </p:nvSpPr>
        <p:spPr>
          <a:xfrm>
            <a:off x="381000" y="3733800"/>
            <a:ext cx="3276600" cy="445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6" name="Content Placeholder 2"/>
          <p:cNvSpPr txBox="1">
            <a:spLocks noChangeArrowheads="1"/>
          </p:cNvSpPr>
          <p:nvPr/>
        </p:nvSpPr>
        <p:spPr>
          <a:xfrm>
            <a:off x="457200" y="3722132"/>
            <a:ext cx="3657600" cy="621268"/>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Challenges for Hosts</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8" name="Rounded Rectangle 17"/>
          <p:cNvSpPr/>
          <p:nvPr/>
        </p:nvSpPr>
        <p:spPr>
          <a:xfrm>
            <a:off x="609600" y="5105400"/>
            <a:ext cx="7620000" cy="1219200"/>
          </a:xfrm>
          <a:prstGeom prst="roundRect">
            <a:avLst/>
          </a:prstGeom>
          <a:solidFill>
            <a:schemeClr val="accent1">
              <a:lumMod val="40000"/>
              <a:lumOff val="60000"/>
            </a:schemeClr>
          </a:solidFill>
          <a:effectLst>
            <a:innerShdw blurRad="63500" dist="50800" dir="2700000">
              <a:srgbClr val="FF66CC">
                <a:alpha val="45000"/>
              </a:srgbClr>
            </a:innerShdw>
          </a:effectLst>
          <a:scene3d>
            <a:camera prst="orthographicFront"/>
            <a:lightRig rig="chilly" dir="t"/>
          </a:scene3d>
          <a:sp3d contourW="12700" prstMaterial="dkEdge">
            <a:bevelT prst="relaxedInset"/>
            <a:bevelB w="114300" prst="artDeco"/>
            <a:contourClr>
              <a:srgbClr val="FF66C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How does the host select the seed nodes for each of its client campaigners so that the spread of each campaign remains balanced? </a:t>
            </a:r>
          </a:p>
        </p:txBody>
      </p:sp>
      <p:sp>
        <p:nvSpPr>
          <p:cNvPr id="19" name="TextBox 18"/>
          <p:cNvSpPr txBox="1"/>
          <p:nvPr/>
        </p:nvSpPr>
        <p:spPr>
          <a:xfrm>
            <a:off x="155575" y="6474023"/>
            <a:ext cx="6477000" cy="307777"/>
          </a:xfrm>
          <a:prstGeom prst="rect">
            <a:avLst/>
          </a:prstGeom>
          <a:noFill/>
        </p:spPr>
        <p:txBody>
          <a:bodyPr wrap="square" rtlCol="0">
            <a:spAutoFit/>
          </a:bodyPr>
          <a:lstStyle/>
          <a:p>
            <a:r>
              <a:rPr lang="nl-NL" sz="1400" b="1" dirty="0" smtClean="0"/>
              <a:t>Lu </a:t>
            </a:r>
            <a:r>
              <a:rPr lang="nl-NL" sz="1400" b="1" dirty="0"/>
              <a:t>et. al</a:t>
            </a:r>
            <a:r>
              <a:rPr lang="nl-NL" sz="1400" b="1" dirty="0" smtClean="0"/>
              <a:t>. [</a:t>
            </a:r>
            <a:r>
              <a:rPr lang="nl-NL" sz="1400" b="1" i="1" dirty="0" smtClean="0"/>
              <a:t>KDD 2013</a:t>
            </a:r>
            <a:r>
              <a:rPr lang="nl-NL" sz="1400" b="1" dirty="0" smtClean="0"/>
              <a:t>]</a:t>
            </a:r>
            <a:endParaRPr lang="en-US" sz="1400" b="1" dirty="0"/>
          </a:p>
        </p:txBody>
      </p:sp>
    </p:spTree>
    <p:extLst>
      <p:ext uri="{BB962C8B-B14F-4D97-AF65-F5344CB8AC3E}">
        <p14:creationId xmlns:p14="http://schemas.microsoft.com/office/powerpoint/2010/main" xmlns="" val="813148507"/>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04800"/>
            <a:ext cx="6400800" cy="685800"/>
          </a:xfrm>
        </p:spPr>
        <p:txBody>
          <a:bodyPr>
            <a:noAutofit/>
          </a:bodyPr>
          <a:lstStyle/>
          <a:p>
            <a:pPr algn="l"/>
            <a:r>
              <a:rPr lang="en-US" sz="4800" b="1" dirty="0" smtClean="0"/>
              <a:t>Open Problems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57200" y="1600200"/>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dirty="0" smtClean="0"/>
              <a:t>Finding one </a:t>
            </a:r>
            <a:r>
              <a:rPr lang="en-US" sz="2400" dirty="0"/>
              <a:t>good possible </a:t>
            </a:r>
            <a:r>
              <a:rPr lang="en-US" sz="2400" dirty="0" smtClean="0"/>
              <a:t>world instead of sampling</a:t>
            </a:r>
            <a:endParaRPr lang="en-US" sz="24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latin typeface="Calibri"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latin typeface="Calibri" pitchFamily="34" charset="0"/>
            </a:endParaRPr>
          </a:p>
        </p:txBody>
      </p:sp>
      <p:sp>
        <p:nvSpPr>
          <p:cNvPr id="10" name="Content Placeholder 2"/>
          <p:cNvSpPr txBox="1">
            <a:spLocks noChangeArrowheads="1"/>
          </p:cNvSpPr>
          <p:nvPr/>
        </p:nvSpPr>
        <p:spPr>
          <a:xfrm>
            <a:off x="457200" y="2362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dirty="0" smtClean="0">
                <a:latin typeface="Calibri" panose="020F0502020204030204" pitchFamily="34" charset="0"/>
                <a:cs typeface="Calibri" panose="020F0502020204030204" pitchFamily="34" charset="0"/>
              </a:rPr>
              <a:t>Trade-off between accuracy vs. efficiency</a:t>
            </a:r>
            <a:endParaRPr lang="en-US" altLang="zh-CN" sz="2400" b="1" dirty="0" smtClean="0">
              <a:latin typeface="Calibri" pitchFamily="34" charset="0"/>
            </a:endParaRPr>
          </a:p>
        </p:txBody>
      </p:sp>
      <p:sp>
        <p:nvSpPr>
          <p:cNvPr id="12" name="Content Placeholder 2"/>
          <p:cNvSpPr txBox="1">
            <a:spLocks noChangeArrowheads="1"/>
          </p:cNvSpPr>
          <p:nvPr/>
        </p:nvSpPr>
        <p:spPr>
          <a:xfrm>
            <a:off x="457200" y="43781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dirty="0" smtClean="0">
                <a:latin typeface="Calibri" panose="020F0502020204030204" pitchFamily="34" charset="0"/>
                <a:cs typeface="Calibri" panose="020F0502020204030204" pitchFamily="34" charset="0"/>
              </a:rPr>
              <a:t>System </a:t>
            </a:r>
            <a:r>
              <a:rPr lang="en-US" sz="2400" dirty="0">
                <a:latin typeface="Calibri" panose="020F0502020204030204" pitchFamily="34" charset="0"/>
                <a:cs typeface="Calibri" panose="020F0502020204030204" pitchFamily="34" charset="0"/>
              </a:rPr>
              <a:t>design </a:t>
            </a:r>
            <a:r>
              <a:rPr lang="en-US" sz="2400" dirty="0" smtClean="0">
                <a:latin typeface="Calibri" panose="020F0502020204030204" pitchFamily="34" charset="0"/>
                <a:cs typeface="Calibri" panose="020F0502020204030204" pitchFamily="34" charset="0"/>
              </a:rPr>
              <a:t>issues for uncertain graphs </a:t>
            </a:r>
            <a:r>
              <a:rPr lang="en-US" sz="2400" dirty="0">
                <a:latin typeface="Calibri" panose="020F0502020204030204" pitchFamily="34" charset="0"/>
                <a:cs typeface="Calibri" panose="020F0502020204030204" pitchFamily="34" charset="0"/>
              </a:rPr>
              <a:t>processing</a:t>
            </a:r>
            <a:endParaRPr lang="en-US" altLang="zh-CN" b="1" dirty="0" smtClean="0">
              <a:latin typeface="Calibri" pitchFamily="34" charset="0"/>
            </a:endParaRPr>
          </a:p>
        </p:txBody>
      </p:sp>
      <p:sp>
        <p:nvSpPr>
          <p:cNvPr id="13" name="Content Placeholder 2"/>
          <p:cNvSpPr txBox="1">
            <a:spLocks noChangeArrowheads="1"/>
          </p:cNvSpPr>
          <p:nvPr/>
        </p:nvSpPr>
        <p:spPr>
          <a:xfrm>
            <a:off x="457200" y="5216345"/>
            <a:ext cx="8229600"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dirty="0" smtClean="0">
                <a:latin typeface="Calibri" panose="020F0502020204030204" pitchFamily="34" charset="0"/>
                <a:cs typeface="Calibri" panose="020F0502020204030204" pitchFamily="34" charset="0"/>
              </a:rPr>
              <a:t>Availability of benchmark datasets, ground-truths, and query results</a:t>
            </a:r>
          </a:p>
          <a:p>
            <a:pPr marL="396875" indent="-396875" algn="just" defTabSz="914363" fontAlgn="auto">
              <a:lnSpc>
                <a:spcPct val="90000"/>
              </a:lnSpc>
              <a:spcBef>
                <a:spcPct val="20000"/>
              </a:spcBef>
              <a:spcAft>
                <a:spcPts val="0"/>
              </a:spcAft>
              <a:buBlip>
                <a:blip r:embed="rId4"/>
              </a:buBlip>
              <a:defRPr/>
            </a:pPr>
            <a:endParaRPr lang="en-US" altLang="zh-CN" sz="2400" b="1" dirty="0" smtClean="0">
              <a:latin typeface="Calibri"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latin typeface="Calibri" pitchFamily="34" charset="0"/>
            </a:endParaRPr>
          </a:p>
        </p:txBody>
      </p:sp>
      <p:sp>
        <p:nvSpPr>
          <p:cNvPr id="11" name="Content Placeholder 2"/>
          <p:cNvSpPr txBox="1">
            <a:spLocks noChangeArrowheads="1"/>
          </p:cNvSpPr>
          <p:nvPr/>
        </p:nvSpPr>
        <p:spPr>
          <a:xfrm>
            <a:off x="457200" y="3200400"/>
            <a:ext cx="8229600"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dirty="0" smtClean="0">
                <a:latin typeface="Calibri" panose="020F0502020204030204" pitchFamily="34" charset="0"/>
                <a:cs typeface="Calibri" panose="020F0502020204030204" pitchFamily="34" charset="0"/>
              </a:rPr>
              <a:t>Semantics </a:t>
            </a:r>
            <a:r>
              <a:rPr lang="en-US" sz="2400" dirty="0">
                <a:latin typeface="Calibri" panose="020F0502020204030204" pitchFamily="34" charset="0"/>
                <a:cs typeface="Calibri" panose="020F0502020204030204" pitchFamily="34" charset="0"/>
              </a:rPr>
              <a:t>of </a:t>
            </a:r>
            <a:r>
              <a:rPr lang="en-US" sz="2400" dirty="0" smtClean="0">
                <a:latin typeface="Calibri" panose="020F0502020204030204" pitchFamily="34" charset="0"/>
                <a:cs typeface="Calibri" panose="020F0502020204030204" pitchFamily="34" charset="0"/>
              </a:rPr>
              <a:t>classical graph queries over uncertain graphs, </a:t>
            </a:r>
            <a:r>
              <a:rPr lang="en-US" sz="2400" dirty="0">
                <a:latin typeface="Calibri" panose="020F0502020204030204" pitchFamily="34" charset="0"/>
                <a:cs typeface="Calibri" panose="020F0502020204030204" pitchFamily="34" charset="0"/>
              </a:rPr>
              <a:t>e.g., </a:t>
            </a:r>
            <a:r>
              <a:rPr lang="en-US" sz="2400" dirty="0" smtClean="0">
                <a:latin typeface="Calibri" panose="020F0502020204030204" pitchFamily="34" charset="0"/>
                <a:cs typeface="Calibri" panose="020F0502020204030204" pitchFamily="34" charset="0"/>
              </a:rPr>
              <a:t>centrality, partitioning, summarization, visualization</a:t>
            </a:r>
            <a:endParaRPr lang="en-US" altLang="zh-CN" sz="2400" b="1" dirty="0" smtClean="0">
              <a:latin typeface="Calibri" pitchFamily="34" charset="0"/>
            </a:endParaRPr>
          </a:p>
        </p:txBody>
      </p:sp>
      <p:sp>
        <p:nvSpPr>
          <p:cNvPr id="14"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142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5"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1802564"/>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04800"/>
            <a:ext cx="6400800" cy="685800"/>
          </a:xfrm>
        </p:spPr>
        <p:txBody>
          <a:bodyPr>
            <a:noAutofit/>
          </a:bodyPr>
          <a:lstStyle/>
          <a:p>
            <a:pPr algn="l"/>
            <a:r>
              <a:rPr lang="en-US" sz="4000" b="1" dirty="0" smtClean="0"/>
              <a:t>Open Problem: One Good Possible World </a:t>
            </a:r>
            <a:endParaRPr lang="en-US" sz="40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3"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143/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0"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noChangeArrowheads="1"/>
          </p:cNvSpPr>
          <p:nvPr/>
        </p:nvSpPr>
        <p:spPr>
          <a:xfrm>
            <a:off x="457200" y="1600200"/>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200" dirty="0" smtClean="0"/>
              <a:t>Find one deterministic representative instance that maintains the underlying graph properties </a:t>
            </a:r>
            <a:endParaRPr lang="en-US" altLang="zh-CN" sz="2200" b="1" dirty="0" smtClean="0">
              <a:latin typeface="Calibri" pitchFamily="34" charset="0"/>
            </a:endParaRPr>
          </a:p>
        </p:txBody>
      </p:sp>
      <p:sp>
        <p:nvSpPr>
          <p:cNvPr id="9" name="TextBox 8"/>
          <p:cNvSpPr txBox="1"/>
          <p:nvPr/>
        </p:nvSpPr>
        <p:spPr>
          <a:xfrm>
            <a:off x="155575" y="6474023"/>
            <a:ext cx="6477000" cy="307777"/>
          </a:xfrm>
          <a:prstGeom prst="rect">
            <a:avLst/>
          </a:prstGeom>
          <a:noFill/>
        </p:spPr>
        <p:txBody>
          <a:bodyPr wrap="square" rtlCol="0">
            <a:spAutoFit/>
          </a:bodyPr>
          <a:lstStyle/>
          <a:p>
            <a:r>
              <a:rPr lang="nl-NL" sz="1400" b="1" dirty="0" smtClean="0"/>
              <a:t>Parchas </a:t>
            </a:r>
            <a:r>
              <a:rPr lang="nl-NL" sz="1400" b="1" dirty="0"/>
              <a:t>et. al</a:t>
            </a:r>
            <a:r>
              <a:rPr lang="nl-NL" sz="1400" b="1" dirty="0" smtClean="0"/>
              <a:t>. [</a:t>
            </a:r>
            <a:r>
              <a:rPr lang="nl-NL" sz="1400" b="1" i="1" dirty="0" smtClean="0"/>
              <a:t>SIGMOD 2013</a:t>
            </a:r>
            <a:r>
              <a:rPr lang="nl-NL" sz="1400" b="1" dirty="0" smtClean="0"/>
              <a:t>]</a:t>
            </a:r>
            <a:endParaRPr lang="en-US" sz="1400" b="1" dirty="0"/>
          </a:p>
        </p:txBody>
      </p:sp>
      <p:sp>
        <p:nvSpPr>
          <p:cNvPr id="11" name="Oval 10"/>
          <p:cNvSpPr/>
          <p:nvPr/>
        </p:nvSpPr>
        <p:spPr>
          <a:xfrm>
            <a:off x="1371601" y="2782669"/>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2" name="TextBox 11"/>
          <p:cNvSpPr txBox="1"/>
          <p:nvPr/>
        </p:nvSpPr>
        <p:spPr>
          <a:xfrm>
            <a:off x="1495331" y="2846280"/>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 name="Content Placeholder 2"/>
          <p:cNvSpPr txBox="1">
            <a:spLocks noChangeArrowheads="1"/>
          </p:cNvSpPr>
          <p:nvPr/>
        </p:nvSpPr>
        <p:spPr>
          <a:xfrm>
            <a:off x="457200" y="54449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200" dirty="0" smtClean="0"/>
              <a:t>Representative instance for more complex graph properties – Reachability,  Subgraph containment ?</a:t>
            </a:r>
            <a:endParaRPr lang="en-US" altLang="zh-CN" sz="2200" b="1" dirty="0" smtClean="0">
              <a:latin typeface="Calibri" pitchFamily="34" charset="0"/>
            </a:endParaRPr>
          </a:p>
        </p:txBody>
      </p:sp>
      <p:sp>
        <p:nvSpPr>
          <p:cNvPr id="15" name="Oval 14"/>
          <p:cNvSpPr/>
          <p:nvPr/>
        </p:nvSpPr>
        <p:spPr>
          <a:xfrm>
            <a:off x="2362201" y="2782669"/>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TextBox 15"/>
          <p:cNvSpPr txBox="1"/>
          <p:nvPr/>
        </p:nvSpPr>
        <p:spPr>
          <a:xfrm>
            <a:off x="2485931" y="2846280"/>
            <a:ext cx="39466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Oval 16"/>
          <p:cNvSpPr/>
          <p:nvPr/>
        </p:nvSpPr>
        <p:spPr>
          <a:xfrm>
            <a:off x="1371601" y="3658283"/>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TextBox 17"/>
          <p:cNvSpPr txBox="1"/>
          <p:nvPr/>
        </p:nvSpPr>
        <p:spPr>
          <a:xfrm>
            <a:off x="1495331" y="3721894"/>
            <a:ext cx="33534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9" name="Oval 18"/>
          <p:cNvSpPr/>
          <p:nvPr/>
        </p:nvSpPr>
        <p:spPr>
          <a:xfrm>
            <a:off x="2362201" y="3658283"/>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TextBox 19"/>
          <p:cNvSpPr txBox="1"/>
          <p:nvPr/>
        </p:nvSpPr>
        <p:spPr>
          <a:xfrm>
            <a:off x="2485931" y="3721894"/>
            <a:ext cx="32092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3" name="Straight Connector 2"/>
          <p:cNvCxnSpPr>
            <a:stCxn id="11" idx="6"/>
            <a:endCxn id="15" idx="2"/>
          </p:cNvCxnSpPr>
          <p:nvPr/>
        </p:nvCxnSpPr>
        <p:spPr>
          <a:xfrm>
            <a:off x="1905001" y="3049369"/>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7" idx="0"/>
          </p:cNvCxnSpPr>
          <p:nvPr/>
        </p:nvCxnSpPr>
        <p:spPr>
          <a:xfrm flipV="1">
            <a:off x="1638301" y="3316069"/>
            <a:ext cx="659" cy="342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9" idx="0"/>
          </p:cNvCxnSpPr>
          <p:nvPr/>
        </p:nvCxnSpPr>
        <p:spPr>
          <a:xfrm flipH="1">
            <a:off x="2628901" y="3316069"/>
            <a:ext cx="659" cy="342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28801" y="2630269"/>
            <a:ext cx="5966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a:off x="927363" y="3251537"/>
            <a:ext cx="5966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TextBox 30"/>
          <p:cNvSpPr txBox="1"/>
          <p:nvPr/>
        </p:nvSpPr>
        <p:spPr>
          <a:xfrm>
            <a:off x="2603763" y="3239869"/>
            <a:ext cx="5966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0.50</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Oval 31"/>
          <p:cNvSpPr/>
          <p:nvPr/>
        </p:nvSpPr>
        <p:spPr>
          <a:xfrm>
            <a:off x="5486401" y="2782669"/>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3" name="TextBox 32"/>
          <p:cNvSpPr txBox="1"/>
          <p:nvPr/>
        </p:nvSpPr>
        <p:spPr>
          <a:xfrm>
            <a:off x="5610131" y="2846280"/>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Oval 33"/>
          <p:cNvSpPr/>
          <p:nvPr/>
        </p:nvSpPr>
        <p:spPr>
          <a:xfrm>
            <a:off x="6477001" y="2782669"/>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5" name="TextBox 34"/>
          <p:cNvSpPr txBox="1"/>
          <p:nvPr/>
        </p:nvSpPr>
        <p:spPr>
          <a:xfrm>
            <a:off x="6600731" y="2846280"/>
            <a:ext cx="39466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6" name="Oval 35"/>
          <p:cNvSpPr/>
          <p:nvPr/>
        </p:nvSpPr>
        <p:spPr>
          <a:xfrm>
            <a:off x="5486401" y="3658283"/>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7" name="TextBox 36"/>
          <p:cNvSpPr txBox="1"/>
          <p:nvPr/>
        </p:nvSpPr>
        <p:spPr>
          <a:xfrm>
            <a:off x="5610131" y="3721894"/>
            <a:ext cx="33534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Oval 37"/>
          <p:cNvSpPr/>
          <p:nvPr/>
        </p:nvSpPr>
        <p:spPr>
          <a:xfrm>
            <a:off x="6477001" y="3658283"/>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9" name="TextBox 38"/>
          <p:cNvSpPr txBox="1"/>
          <p:nvPr/>
        </p:nvSpPr>
        <p:spPr>
          <a:xfrm>
            <a:off x="6600731" y="3721894"/>
            <a:ext cx="32092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40" name="Straight Connector 39"/>
          <p:cNvCxnSpPr>
            <a:stCxn id="32" idx="6"/>
            <a:endCxn id="34" idx="2"/>
          </p:cNvCxnSpPr>
          <p:nvPr/>
        </p:nvCxnSpPr>
        <p:spPr>
          <a:xfrm>
            <a:off x="6019801" y="3049369"/>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0"/>
          </p:cNvCxnSpPr>
          <p:nvPr/>
        </p:nvCxnSpPr>
        <p:spPr>
          <a:xfrm flipV="1">
            <a:off x="5753101" y="3316069"/>
            <a:ext cx="659" cy="3422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74347" y="2641937"/>
            <a:ext cx="76495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+ 0.97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4724401" y="3708737"/>
            <a:ext cx="76495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+ 0.48</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8" name="TextBox 47"/>
          <p:cNvSpPr txBox="1"/>
          <p:nvPr/>
        </p:nvSpPr>
        <p:spPr>
          <a:xfrm>
            <a:off x="6931248" y="2630269"/>
            <a:ext cx="72006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- 0.01</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3" name="TextBox 52"/>
          <p:cNvSpPr txBox="1"/>
          <p:nvPr/>
        </p:nvSpPr>
        <p:spPr>
          <a:xfrm>
            <a:off x="6934201" y="3556337"/>
            <a:ext cx="72006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- 0.50</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4" name="TextBox 53"/>
          <p:cNvSpPr txBox="1"/>
          <p:nvPr/>
        </p:nvSpPr>
        <p:spPr>
          <a:xfrm>
            <a:off x="1295401" y="4306669"/>
            <a:ext cx="2048983" cy="369332"/>
          </a:xfrm>
          <a:prstGeom prst="rect">
            <a:avLst/>
          </a:prstGeom>
          <a:noFill/>
        </p:spPr>
        <p:txBody>
          <a:bodyPr wrap="square" rtlCol="0">
            <a:spAutoFit/>
          </a:bodyPr>
          <a:lstStyle/>
          <a:p>
            <a:r>
              <a:rPr lang="en-US" b="1" dirty="0" smtClean="0">
                <a:solidFill>
                  <a:schemeClr val="tx1"/>
                </a:solidFill>
              </a:rPr>
              <a:t>Uncertain Graph</a:t>
            </a:r>
          </a:p>
        </p:txBody>
      </p:sp>
      <p:sp>
        <p:nvSpPr>
          <p:cNvPr id="55" name="TextBox 54"/>
          <p:cNvSpPr txBox="1"/>
          <p:nvPr/>
        </p:nvSpPr>
        <p:spPr>
          <a:xfrm>
            <a:off x="4191001" y="4306669"/>
            <a:ext cx="3886199" cy="646331"/>
          </a:xfrm>
          <a:prstGeom prst="rect">
            <a:avLst/>
          </a:prstGeom>
          <a:noFill/>
        </p:spPr>
        <p:txBody>
          <a:bodyPr wrap="square" rtlCol="0">
            <a:spAutoFit/>
          </a:bodyPr>
          <a:lstStyle/>
          <a:p>
            <a:pPr algn="ctr"/>
            <a:r>
              <a:rPr lang="en-US" b="1" dirty="0" smtClean="0"/>
              <a:t>One Possible Graph</a:t>
            </a:r>
          </a:p>
          <a:p>
            <a:pPr algn="ctr"/>
            <a:r>
              <a:rPr lang="en-US" b="1" dirty="0" smtClean="0"/>
              <a:t> (Discrepancy in Degree Distribution)</a:t>
            </a:r>
            <a:endParaRPr lang="en-US" b="1" dirty="0" smtClean="0">
              <a:solidFill>
                <a:schemeClr val="tx1"/>
              </a:solidFill>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04800"/>
            <a:ext cx="6400800" cy="685800"/>
          </a:xfrm>
        </p:spPr>
        <p:txBody>
          <a:bodyPr>
            <a:noAutofit/>
          </a:bodyPr>
          <a:lstStyle/>
          <a:p>
            <a:pPr algn="l"/>
            <a:r>
              <a:rPr lang="en-US" sz="4000" b="1" dirty="0"/>
              <a:t>Open Problem: </a:t>
            </a:r>
            <a:r>
              <a:rPr lang="en-US" sz="4000" b="1" dirty="0" smtClean="0"/>
              <a:t>Accuracy </a:t>
            </a:r>
            <a:r>
              <a:rPr lang="en-US" sz="4000" b="1" dirty="0"/>
              <a:t>vs. </a:t>
            </a:r>
            <a:r>
              <a:rPr lang="en-US" sz="4000" b="1" dirty="0" smtClean="0"/>
              <a:t>Efficiency</a:t>
            </a:r>
            <a:endParaRPr lang="en-US" sz="40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1"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144/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noChangeArrowheads="1"/>
          </p:cNvSpPr>
          <p:nvPr/>
        </p:nvSpPr>
        <p:spPr>
          <a:xfrm>
            <a:off x="457200" y="1600200"/>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Parameters controlling accuracy vs. efficiency, false positive vs. false negative rates   </a:t>
            </a:r>
          </a:p>
        </p:txBody>
      </p:sp>
      <p:sp>
        <p:nvSpPr>
          <p:cNvPr id="9" name="Rounded Rectangle 8"/>
          <p:cNvSpPr/>
          <p:nvPr/>
        </p:nvSpPr>
        <p:spPr>
          <a:xfrm>
            <a:off x="381000" y="2514600"/>
            <a:ext cx="3276600" cy="445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457200" y="2502932"/>
            <a:ext cx="3657600" cy="621268"/>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Reliable Set Computation</a:t>
            </a:r>
          </a:p>
        </p:txBody>
      </p:sp>
      <p:sp>
        <p:nvSpPr>
          <p:cNvPr id="13" name="TextBox 12"/>
          <p:cNvSpPr txBox="1"/>
          <p:nvPr/>
        </p:nvSpPr>
        <p:spPr>
          <a:xfrm>
            <a:off x="155575" y="6474023"/>
            <a:ext cx="6477000" cy="307777"/>
          </a:xfrm>
          <a:prstGeom prst="rect">
            <a:avLst/>
          </a:prstGeom>
          <a:noFill/>
        </p:spPr>
        <p:txBody>
          <a:bodyPr wrap="square" rtlCol="0">
            <a:spAutoFit/>
          </a:bodyPr>
          <a:lstStyle/>
          <a:p>
            <a:r>
              <a:rPr lang="nl-NL" sz="1400" b="1" dirty="0" smtClean="0"/>
              <a:t>Khan </a:t>
            </a:r>
            <a:r>
              <a:rPr lang="nl-NL" sz="1400" b="1" dirty="0"/>
              <a:t>et. al</a:t>
            </a:r>
            <a:r>
              <a:rPr lang="nl-NL" sz="1400" b="1" dirty="0" smtClean="0"/>
              <a:t>. [</a:t>
            </a:r>
            <a:r>
              <a:rPr lang="nl-NL" sz="1400" b="1" i="1" dirty="0" smtClean="0"/>
              <a:t>EDBT 2014</a:t>
            </a:r>
            <a:r>
              <a:rPr lang="nl-NL" sz="1400" b="1" dirty="0" smtClean="0"/>
              <a:t>]</a:t>
            </a:r>
            <a:endParaRPr lang="en-US" sz="1400" b="1" dirty="0"/>
          </a:p>
        </p:txBody>
      </p:sp>
      <p:sp>
        <p:nvSpPr>
          <p:cNvPr id="14" name="Content Placeholder 2"/>
          <p:cNvSpPr txBox="1">
            <a:spLocks noChangeArrowheads="1"/>
          </p:cNvSpPr>
          <p:nvPr/>
        </p:nvSpPr>
        <p:spPr>
          <a:xfrm>
            <a:off x="457200" y="3276600"/>
            <a:ext cx="4191000"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Most probable path provides a lower bound of reliability</a:t>
            </a:r>
          </a:p>
        </p:txBody>
      </p:sp>
      <p:sp>
        <p:nvSpPr>
          <p:cNvPr id="15" name="Content Placeholder 2"/>
          <p:cNvSpPr txBox="1">
            <a:spLocks noChangeArrowheads="1"/>
          </p:cNvSpPr>
          <p:nvPr/>
        </p:nvSpPr>
        <p:spPr>
          <a:xfrm>
            <a:off x="457200" y="4301945"/>
            <a:ext cx="4419600"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No false positive; but can have false negatives</a:t>
            </a:r>
          </a:p>
        </p:txBody>
      </p:sp>
      <p:sp>
        <p:nvSpPr>
          <p:cNvPr id="16" name="Oval 15"/>
          <p:cNvSpPr/>
          <p:nvPr/>
        </p:nvSpPr>
        <p:spPr>
          <a:xfrm>
            <a:off x="6028217" y="2590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7" name="TextBox 16"/>
          <p:cNvSpPr txBox="1"/>
          <p:nvPr/>
        </p:nvSpPr>
        <p:spPr>
          <a:xfrm>
            <a:off x="6151947" y="26544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8" name="Oval 17"/>
          <p:cNvSpPr/>
          <p:nvPr/>
        </p:nvSpPr>
        <p:spPr>
          <a:xfrm>
            <a:off x="7018817" y="2590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9" name="TextBox 18"/>
          <p:cNvSpPr txBox="1"/>
          <p:nvPr/>
        </p:nvSpPr>
        <p:spPr>
          <a:xfrm>
            <a:off x="7142547" y="2654411"/>
            <a:ext cx="39466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0" name="Oval 19"/>
          <p:cNvSpPr/>
          <p:nvPr/>
        </p:nvSpPr>
        <p:spPr>
          <a:xfrm>
            <a:off x="6028217" y="34664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1" name="TextBox 20"/>
          <p:cNvSpPr txBox="1"/>
          <p:nvPr/>
        </p:nvSpPr>
        <p:spPr>
          <a:xfrm>
            <a:off x="6151947" y="3530025"/>
            <a:ext cx="33534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2" name="Oval 21"/>
          <p:cNvSpPr/>
          <p:nvPr/>
        </p:nvSpPr>
        <p:spPr>
          <a:xfrm>
            <a:off x="7018817" y="34664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3" name="TextBox 22"/>
          <p:cNvSpPr txBox="1"/>
          <p:nvPr/>
        </p:nvSpPr>
        <p:spPr>
          <a:xfrm>
            <a:off x="7142547" y="35300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24" name="Straight Connector 23"/>
          <p:cNvCxnSpPr>
            <a:stCxn id="16" idx="6"/>
            <a:endCxn id="18" idx="2"/>
          </p:cNvCxnSpPr>
          <p:nvPr/>
        </p:nvCxnSpPr>
        <p:spPr>
          <a:xfrm>
            <a:off x="6561617" y="2857500"/>
            <a:ext cx="45720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0"/>
          </p:cNvCxnSpPr>
          <p:nvPr/>
        </p:nvCxnSpPr>
        <p:spPr>
          <a:xfrm flipV="1">
            <a:off x="6294917" y="3124200"/>
            <a:ext cx="659" cy="342214"/>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2" idx="0"/>
          </p:cNvCxnSpPr>
          <p:nvPr/>
        </p:nvCxnSpPr>
        <p:spPr>
          <a:xfrm flipH="1">
            <a:off x="7285517" y="3124200"/>
            <a:ext cx="659" cy="342214"/>
          </a:xfrm>
          <a:prstGeom prst="line">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85417" y="24384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8" name="TextBox 27"/>
          <p:cNvSpPr txBox="1"/>
          <p:nvPr/>
        </p:nvSpPr>
        <p:spPr>
          <a:xfrm>
            <a:off x="5583979" y="30596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9" name="TextBox 28"/>
          <p:cNvSpPr txBox="1"/>
          <p:nvPr/>
        </p:nvSpPr>
        <p:spPr>
          <a:xfrm>
            <a:off x="7260379" y="30480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a:off x="6028217" y="4129207"/>
            <a:ext cx="2048983" cy="2031325"/>
          </a:xfrm>
          <a:prstGeom prst="rect">
            <a:avLst/>
          </a:prstGeom>
          <a:noFill/>
        </p:spPr>
        <p:txBody>
          <a:bodyPr wrap="square" rtlCol="0">
            <a:spAutoFit/>
          </a:bodyPr>
          <a:lstStyle/>
          <a:p>
            <a:r>
              <a:rPr lang="en-US" b="1" dirty="0" smtClean="0"/>
              <a:t>Actual Reliable Set of S with threshold 0.5 = {W,U,T}</a:t>
            </a:r>
          </a:p>
          <a:p>
            <a:endParaRPr lang="en-US" b="1" dirty="0">
              <a:solidFill>
                <a:schemeClr val="tx1"/>
              </a:solidFill>
            </a:endParaRPr>
          </a:p>
          <a:p>
            <a:r>
              <a:rPr lang="en-US" b="1" dirty="0" smtClean="0"/>
              <a:t>Reliable Set via Most Probable Path = {W,U}</a:t>
            </a:r>
            <a:endParaRPr lang="en-US" b="1" dirty="0" smtClean="0">
              <a:solidFill>
                <a:schemeClr val="tx1"/>
              </a:solidFill>
            </a:endParaRPr>
          </a:p>
        </p:txBody>
      </p:sp>
      <p:cxnSp>
        <p:nvCxnSpPr>
          <p:cNvPr id="31" name="Straight Connector 30"/>
          <p:cNvCxnSpPr>
            <a:stCxn id="22" idx="2"/>
            <a:endCxn id="20" idx="6"/>
          </p:cNvCxnSpPr>
          <p:nvPr/>
        </p:nvCxnSpPr>
        <p:spPr>
          <a:xfrm flipH="1">
            <a:off x="6561617" y="3733114"/>
            <a:ext cx="4572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30782" y="3733800"/>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000" b="1" dirty="0" smtClean="0"/>
              <a:t>Semantics: Shortest Path </a:t>
            </a:r>
            <a:br>
              <a:rPr lang="en-US" sz="4000" b="1" dirty="0" smtClean="0"/>
            </a:br>
            <a:r>
              <a:rPr lang="en-US" sz="4000" b="1" dirty="0" smtClean="0"/>
              <a:t>in Uncertain Graphs</a:t>
            </a:r>
            <a:endParaRPr lang="en-US" sz="40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18" name="Content Placeholder 2"/>
          <p:cNvSpPr txBox="1">
            <a:spLocks noChangeArrowheads="1"/>
          </p:cNvSpPr>
          <p:nvPr/>
        </p:nvSpPr>
        <p:spPr>
          <a:xfrm>
            <a:off x="368775" y="1676400"/>
            <a:ext cx="6946425" cy="422455"/>
          </a:xfrm>
          <a:prstGeom prst="rect">
            <a:avLst/>
          </a:prstGeom>
        </p:spPr>
        <p:txBody>
          <a:bodyPr/>
          <a:lstStyle/>
          <a:p>
            <a:pPr algn="just" defTabSz="914363" fontAlgn="auto">
              <a:lnSpc>
                <a:spcPct val="90000"/>
              </a:lnSpc>
              <a:spcBef>
                <a:spcPct val="20000"/>
              </a:spcBef>
              <a:spcAft>
                <a:spcPts val="0"/>
              </a:spcAft>
              <a:defRPr/>
            </a:pPr>
            <a:r>
              <a:rPr lang="en-US" sz="2400" dirty="0" smtClean="0">
                <a:solidFill>
                  <a:schemeClr val="bg1"/>
                </a:solidFill>
                <a:latin typeface="Calibri" panose="020F0502020204030204" pitchFamily="34" charset="0"/>
                <a:cs typeface="Calibri" panose="020F0502020204030204" pitchFamily="34" charset="0"/>
              </a:rPr>
              <a:t>Social Networks </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bg1"/>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bg1"/>
              </a:solidFill>
              <a:latin typeface="Calibri" pitchFamily="34" charset="0"/>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TextBox 18"/>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
        <p:nvSpPr>
          <p:cNvPr id="20" name="Oval 19"/>
          <p:cNvSpPr/>
          <p:nvPr/>
        </p:nvSpPr>
        <p:spPr>
          <a:xfrm>
            <a:off x="381000" y="29834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1" name="Oval 20"/>
          <p:cNvSpPr/>
          <p:nvPr/>
        </p:nvSpPr>
        <p:spPr>
          <a:xfrm>
            <a:off x="990600" y="3593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 lastClr="FFFFFF"/>
              </a:solidFill>
              <a:effectLst/>
              <a:uLnTx/>
              <a:uFillTx/>
              <a:latin typeface="Calibri" pitchFamily="34" charset="0"/>
              <a:cs typeface="Calibri" pitchFamily="34" charset="0"/>
            </a:endParaRPr>
          </a:p>
        </p:txBody>
      </p:sp>
      <p:sp>
        <p:nvSpPr>
          <p:cNvPr id="22" name="Oval 21"/>
          <p:cNvSpPr/>
          <p:nvPr/>
        </p:nvSpPr>
        <p:spPr>
          <a:xfrm>
            <a:off x="1371600" y="230826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3" name="Oval 22"/>
          <p:cNvSpPr/>
          <p:nvPr/>
        </p:nvSpPr>
        <p:spPr>
          <a:xfrm>
            <a:off x="1752600" y="3212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4" name="Oval 23"/>
          <p:cNvSpPr/>
          <p:nvPr/>
        </p:nvSpPr>
        <p:spPr>
          <a:xfrm>
            <a:off x="3810000" y="20690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5" name="Freeform 24"/>
          <p:cNvSpPr/>
          <p:nvPr/>
        </p:nvSpPr>
        <p:spPr>
          <a:xfrm>
            <a:off x="457200" y="3516868"/>
            <a:ext cx="561396" cy="854853"/>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26" name="Freeform 25"/>
          <p:cNvSpPr/>
          <p:nvPr/>
        </p:nvSpPr>
        <p:spPr>
          <a:xfrm>
            <a:off x="612775" y="2536867"/>
            <a:ext cx="758825" cy="457200"/>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7" name="Straight Arrow Connector 26"/>
          <p:cNvCxnSpPr>
            <a:stCxn id="21" idx="6"/>
            <a:endCxn id="23" idx="3"/>
          </p:cNvCxnSpPr>
          <p:nvPr/>
        </p:nvCxnSpPr>
        <p:spPr>
          <a:xfrm flipV="1">
            <a:off x="1524000" y="3667353"/>
            <a:ext cx="306715" cy="192415"/>
          </a:xfrm>
          <a:prstGeom prst="straightConnector1">
            <a:avLst/>
          </a:prstGeom>
          <a:noFill/>
          <a:ln w="31750" cap="flat" cmpd="sng" algn="ctr">
            <a:solidFill>
              <a:sysClr val="windowText" lastClr="000000"/>
            </a:solidFill>
            <a:prstDash val="solid"/>
            <a:tailEnd type="arrow"/>
          </a:ln>
          <a:effectLst/>
        </p:spPr>
      </p:cxnSp>
      <p:cxnSp>
        <p:nvCxnSpPr>
          <p:cNvPr id="30" name="Straight Arrow Connector 29"/>
          <p:cNvCxnSpPr>
            <a:endCxn id="53" idx="2"/>
          </p:cNvCxnSpPr>
          <p:nvPr/>
        </p:nvCxnSpPr>
        <p:spPr>
          <a:xfrm flipV="1">
            <a:off x="2286000" y="3021568"/>
            <a:ext cx="685800" cy="383974"/>
          </a:xfrm>
          <a:prstGeom prst="straightConnector1">
            <a:avLst/>
          </a:prstGeom>
          <a:noFill/>
          <a:ln w="31750" cap="flat" cmpd="sng" algn="ctr">
            <a:solidFill>
              <a:sysClr val="windowText" lastClr="000000"/>
            </a:solidFill>
            <a:prstDash val="sysDash"/>
            <a:tailEnd type="arrow"/>
          </a:ln>
          <a:effectLst/>
        </p:spPr>
      </p:cxnSp>
      <p:cxnSp>
        <p:nvCxnSpPr>
          <p:cNvPr id="31" name="Straight Arrow Connector 30"/>
          <p:cNvCxnSpPr>
            <a:endCxn id="24" idx="1"/>
          </p:cNvCxnSpPr>
          <p:nvPr/>
        </p:nvCxnSpPr>
        <p:spPr>
          <a:xfrm flipV="1">
            <a:off x="1905000" y="2147183"/>
            <a:ext cx="1983115" cy="344340"/>
          </a:xfrm>
          <a:prstGeom prst="straightConnector1">
            <a:avLst/>
          </a:prstGeom>
          <a:noFill/>
          <a:ln w="31750" cap="flat" cmpd="sng" algn="ctr">
            <a:solidFill>
              <a:sysClr val="windowText" lastClr="000000"/>
            </a:solidFill>
            <a:prstDash val="solid"/>
            <a:tailEnd type="arrow"/>
          </a:ln>
          <a:effectLst/>
        </p:spPr>
      </p:cxnSp>
      <p:sp>
        <p:nvSpPr>
          <p:cNvPr id="41" name="TextBox 40"/>
          <p:cNvSpPr txBox="1"/>
          <p:nvPr/>
        </p:nvSpPr>
        <p:spPr>
          <a:xfrm>
            <a:off x="533400" y="305966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1488968" y="2405403"/>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3" name="Oval 52"/>
          <p:cNvSpPr/>
          <p:nvPr/>
        </p:nvSpPr>
        <p:spPr>
          <a:xfrm>
            <a:off x="2971800" y="27548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cxnSp>
        <p:nvCxnSpPr>
          <p:cNvPr id="54" name="Straight Arrow Connector 53"/>
          <p:cNvCxnSpPr>
            <a:stCxn id="53" idx="7"/>
            <a:endCxn id="24" idx="3"/>
          </p:cNvCxnSpPr>
          <p:nvPr/>
        </p:nvCxnSpPr>
        <p:spPr>
          <a:xfrm flipV="1">
            <a:off x="3427085" y="2524353"/>
            <a:ext cx="461030" cy="308630"/>
          </a:xfrm>
          <a:prstGeom prst="straightConnector1">
            <a:avLst/>
          </a:prstGeom>
          <a:noFill/>
          <a:ln w="31750" cap="flat" cmpd="sng" algn="ctr">
            <a:solidFill>
              <a:sysClr val="windowText" lastClr="000000"/>
            </a:solidFill>
            <a:prstDash val="solid"/>
            <a:tailEnd type="arrow"/>
          </a:ln>
          <a:effectLst/>
        </p:spPr>
      </p:cxnSp>
      <p:cxnSp>
        <p:nvCxnSpPr>
          <p:cNvPr id="55" name="Straight Arrow Connector 54"/>
          <p:cNvCxnSpPr>
            <a:stCxn id="20" idx="6"/>
          </p:cNvCxnSpPr>
          <p:nvPr/>
        </p:nvCxnSpPr>
        <p:spPr>
          <a:xfrm flipV="1">
            <a:off x="914400" y="2405403"/>
            <a:ext cx="2897515" cy="844765"/>
          </a:xfrm>
          <a:prstGeom prst="straightConnector1">
            <a:avLst/>
          </a:prstGeom>
          <a:noFill/>
          <a:ln w="31750" cap="flat" cmpd="sng" algn="ctr">
            <a:solidFill>
              <a:sysClr val="windowText" lastClr="000000"/>
            </a:solidFill>
            <a:prstDash val="solid"/>
            <a:tailEnd type="arrow"/>
          </a:ln>
          <a:effectLst/>
        </p:spPr>
      </p:cxnSp>
      <p:sp>
        <p:nvSpPr>
          <p:cNvPr id="59" name="TextBox 58"/>
          <p:cNvSpPr txBox="1"/>
          <p:nvPr/>
        </p:nvSpPr>
        <p:spPr>
          <a:xfrm>
            <a:off x="1084342" y="3669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0" name="TextBox 59"/>
          <p:cNvSpPr txBox="1"/>
          <p:nvPr/>
        </p:nvSpPr>
        <p:spPr>
          <a:xfrm>
            <a:off x="1828800" y="3288268"/>
            <a:ext cx="39305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1" name="TextBox 60"/>
          <p:cNvSpPr txBox="1"/>
          <p:nvPr/>
        </p:nvSpPr>
        <p:spPr>
          <a:xfrm>
            <a:off x="3048000" y="2794337"/>
            <a:ext cx="39626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r>
              <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rPr>
              <a:t>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2" name="TextBox 61"/>
          <p:cNvSpPr txBox="1"/>
          <p:nvPr/>
        </p:nvSpPr>
        <p:spPr>
          <a:xfrm>
            <a:off x="622448" y="4126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3" name="TextBox 62"/>
          <p:cNvSpPr txBox="1"/>
          <p:nvPr/>
        </p:nvSpPr>
        <p:spPr>
          <a:xfrm>
            <a:off x="1504788" y="3745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4" name="TextBox 63"/>
          <p:cNvSpPr txBox="1"/>
          <p:nvPr/>
        </p:nvSpPr>
        <p:spPr>
          <a:xfrm>
            <a:off x="3505200" y="2690336"/>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5" name="TextBox 64"/>
          <p:cNvSpPr txBox="1"/>
          <p:nvPr/>
        </p:nvSpPr>
        <p:spPr>
          <a:xfrm rot="21006059">
            <a:off x="2297257" y="2004536"/>
            <a:ext cx="979343" cy="369332"/>
          </a:xfrm>
          <a:prstGeom prst="rect">
            <a:avLst/>
          </a:prstGeom>
          <a:noFill/>
        </p:spPr>
        <p:txBody>
          <a:bodyPr wrap="square" rtlCol="0">
            <a:spAutoFit/>
          </a:bodyPr>
          <a:lstStyle/>
          <a:p>
            <a:pPr lvl="0">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6" name="TextBox 65"/>
          <p:cNvSpPr txBox="1"/>
          <p:nvPr/>
        </p:nvSpPr>
        <p:spPr>
          <a:xfrm rot="20590891">
            <a:off x="2088160" y="2420295"/>
            <a:ext cx="979343" cy="369332"/>
          </a:xfrm>
          <a:prstGeom prst="rect">
            <a:avLst/>
          </a:prstGeom>
          <a:noFill/>
        </p:spPr>
        <p:txBody>
          <a:bodyPr wrap="square" rtlCol="0">
            <a:spAutoFit/>
          </a:bodyPr>
          <a:lstStyle/>
          <a:p>
            <a:pPr lvl="0">
              <a:defRPr/>
            </a:pPr>
            <a:r>
              <a:rPr lang="el-GR" dirty="0" smtClean="0"/>
              <a:t>ε</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7" name="TextBox 66"/>
          <p:cNvSpPr txBox="1"/>
          <p:nvPr/>
        </p:nvSpPr>
        <p:spPr>
          <a:xfrm>
            <a:off x="381000" y="4736068"/>
            <a:ext cx="4191000" cy="646331"/>
          </a:xfrm>
          <a:prstGeom prst="rect">
            <a:avLst/>
          </a:prstGeom>
          <a:noFill/>
        </p:spPr>
        <p:txBody>
          <a:bodyPr wrap="square" rtlCol="0">
            <a:spAutoFit/>
          </a:bodyPr>
          <a:lstStyle/>
          <a:p>
            <a:pPr algn="ctr"/>
            <a:r>
              <a:rPr lang="en-US" b="1" dirty="0" smtClean="0"/>
              <a:t>What is the shortest path from S to T?</a:t>
            </a:r>
          </a:p>
          <a:p>
            <a:pPr algn="ctr"/>
            <a:r>
              <a:rPr lang="en-US" b="1" dirty="0" smtClean="0"/>
              <a:t>[Assume independent edge probabilities]</a:t>
            </a:r>
            <a:endParaRPr lang="en-US" b="1" dirty="0"/>
          </a:p>
        </p:txBody>
      </p:sp>
      <p:sp>
        <p:nvSpPr>
          <p:cNvPr id="68" name="TextBox 67"/>
          <p:cNvSpPr txBox="1"/>
          <p:nvPr/>
        </p:nvSpPr>
        <p:spPr>
          <a:xfrm rot="21204357">
            <a:off x="527607" y="2252299"/>
            <a:ext cx="811441" cy="369332"/>
          </a:xfrm>
          <a:prstGeom prst="rect">
            <a:avLst/>
          </a:prstGeom>
          <a:noFill/>
        </p:spPr>
        <p:txBody>
          <a:bodyPr wrap="none" rtlCol="0">
            <a:spAutoFit/>
          </a:bodyPr>
          <a:lstStyle/>
          <a:p>
            <a:pPr>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.0 - </a:t>
            </a:r>
            <a:r>
              <a:rPr lang="el-GR" dirty="0" smtClean="0"/>
              <a:t>ε</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rot="21095233">
            <a:off x="5323001" y="3863304"/>
            <a:ext cx="3356743" cy="1384995"/>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Is expected shortest path distance the best metric?</a:t>
            </a:r>
            <a:endParaRPr lang="en-US" sz="2800" b="1" dirty="0">
              <a:solidFill>
                <a:schemeClr val="bg1"/>
              </a:solidFill>
            </a:endParaRPr>
          </a:p>
        </p:txBody>
      </p:sp>
      <p:sp>
        <p:nvSpPr>
          <p:cNvPr id="4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13/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210550339"/>
              </p:ext>
            </p:extLst>
          </p:nvPr>
        </p:nvGraphicFramePr>
        <p:xfrm>
          <a:off x="5334000" y="2286000"/>
          <a:ext cx="2971800" cy="876902"/>
        </p:xfrm>
        <a:graphic>
          <a:graphicData uri="http://schemas.openxmlformats.org/presentationml/2006/ole">
            <p:oleObj spid="_x0000_s292209" name="Equation" r:id="rId7" imgW="1713756" imgH="457002" progId="Equation.3">
              <p:embed/>
            </p:oleObj>
          </a:graphicData>
        </a:graphic>
      </p:graphicFrame>
      <p:sp>
        <p:nvSpPr>
          <p:cNvPr id="47" name="Content Placeholder 2"/>
          <p:cNvSpPr txBox="1">
            <a:spLocks noChangeArrowheads="1"/>
          </p:cNvSpPr>
          <p:nvPr/>
        </p:nvSpPr>
        <p:spPr>
          <a:xfrm>
            <a:off x="5257800" y="1752600"/>
            <a:ext cx="36576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rPr>
              <a:t>Expected Shortest-Path Distance: </a:t>
            </a:r>
            <a:endParaRPr lang="en-US" altLang="zh-CN" noProof="0" dirty="0" smtClean="0">
              <a:solidFill>
                <a:schemeClr val="tx1">
                  <a:lumMod val="95000"/>
                  <a:lumOff val="5000"/>
                </a:schemeClr>
              </a:solidFill>
            </a:endParaRPr>
          </a:p>
        </p:txBody>
      </p:sp>
    </p:spTree>
    <p:extLst>
      <p:ext uri="{BB962C8B-B14F-4D97-AF65-F5344CB8AC3E}">
        <p14:creationId xmlns:p14="http://schemas.microsoft.com/office/powerpoint/2010/main" xmlns="" val="2492219095"/>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04800"/>
            <a:ext cx="6858000" cy="685800"/>
          </a:xfrm>
        </p:spPr>
        <p:txBody>
          <a:bodyPr>
            <a:noAutofit/>
          </a:bodyPr>
          <a:lstStyle/>
          <a:p>
            <a:pPr algn="l"/>
            <a:r>
              <a:rPr lang="en-US" sz="3200" b="1" dirty="0" smtClean="0"/>
              <a:t>Open Problem: Semantics of Classical Queries over Uncertain Graphs </a:t>
            </a:r>
            <a:endParaRPr lang="en-US" sz="32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2"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145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3"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ontent Placeholder 2"/>
          <p:cNvSpPr txBox="1">
            <a:spLocks noChangeArrowheads="1"/>
          </p:cNvSpPr>
          <p:nvPr/>
        </p:nvSpPr>
        <p:spPr>
          <a:xfrm>
            <a:off x="457200" y="14825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Centrality over uncertain graphs – influential nodes are one type of central nodes   </a:t>
            </a:r>
          </a:p>
        </p:txBody>
      </p:sp>
      <p:sp>
        <p:nvSpPr>
          <p:cNvPr id="15" name="Content Placeholder 2"/>
          <p:cNvSpPr txBox="1">
            <a:spLocks noChangeArrowheads="1"/>
          </p:cNvSpPr>
          <p:nvPr/>
        </p:nvSpPr>
        <p:spPr>
          <a:xfrm>
            <a:off x="457200" y="26255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Partition an uncertain graph </a:t>
            </a:r>
          </a:p>
        </p:txBody>
      </p:sp>
      <p:sp>
        <p:nvSpPr>
          <p:cNvPr id="16" name="Content Placeholder 2"/>
          <p:cNvSpPr txBox="1">
            <a:spLocks noChangeArrowheads="1"/>
          </p:cNvSpPr>
          <p:nvPr/>
        </p:nvSpPr>
        <p:spPr>
          <a:xfrm>
            <a:off x="457200" y="35399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Uncertain graph summarization</a:t>
            </a:r>
          </a:p>
        </p:txBody>
      </p:sp>
      <p:sp>
        <p:nvSpPr>
          <p:cNvPr id="17" name="Content Placeholder 2"/>
          <p:cNvSpPr txBox="1">
            <a:spLocks noChangeArrowheads="1"/>
          </p:cNvSpPr>
          <p:nvPr/>
        </p:nvSpPr>
        <p:spPr>
          <a:xfrm>
            <a:off x="457200" y="44543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Uncertain graph visualization</a:t>
            </a:r>
          </a:p>
        </p:txBody>
      </p:sp>
      <p:sp>
        <p:nvSpPr>
          <p:cNvPr id="18" name="Rectangle 17"/>
          <p:cNvSpPr/>
          <p:nvPr/>
        </p:nvSpPr>
        <p:spPr>
          <a:xfrm>
            <a:off x="3428117" y="1828800"/>
            <a:ext cx="4084451" cy="369332"/>
          </a:xfrm>
          <a:prstGeom prst="rect">
            <a:avLst/>
          </a:prstGeom>
        </p:spPr>
        <p:txBody>
          <a:bodyPr wrap="none">
            <a:spAutoFit/>
          </a:bodyPr>
          <a:lstStyle/>
          <a:p>
            <a:r>
              <a:rPr lang="en-US" altLang="zh-CN" dirty="0" smtClean="0">
                <a:solidFill>
                  <a:srgbClr val="00B0F0"/>
                </a:solidFill>
                <a:latin typeface="Calibri" panose="020F0502020204030204" pitchFamily="34" charset="0"/>
                <a:cs typeface="Calibri" panose="020F0502020204030204" pitchFamily="34" charset="0"/>
              </a:rPr>
              <a:t>[Pfeiffer et. al</a:t>
            </a:r>
            <a:r>
              <a:rPr lang="en-US" altLang="zh-CN" i="1" dirty="0" smtClean="0">
                <a:solidFill>
                  <a:srgbClr val="00B0F0"/>
                </a:solidFill>
                <a:latin typeface="Calibri" panose="020F0502020204030204" pitchFamily="34" charset="0"/>
                <a:cs typeface="Calibri" panose="020F0502020204030204" pitchFamily="34" charset="0"/>
              </a:rPr>
              <a:t>., Purdue Tech. Report 2011</a:t>
            </a:r>
            <a:r>
              <a:rPr lang="en-US" altLang="zh-CN" dirty="0" smtClean="0">
                <a:solidFill>
                  <a:srgbClr val="00B0F0"/>
                </a:solidFill>
                <a:latin typeface="Calibri" panose="020F0502020204030204" pitchFamily="34" charset="0"/>
                <a:cs typeface="Calibri" panose="020F0502020204030204" pitchFamily="34" charset="0"/>
              </a:rPr>
              <a:t>]</a:t>
            </a:r>
            <a:endParaRPr lang="en-US" dirty="0"/>
          </a:p>
        </p:txBody>
      </p:sp>
      <p:sp>
        <p:nvSpPr>
          <p:cNvPr id="19" name="Rectangle 18"/>
          <p:cNvSpPr/>
          <p:nvPr/>
        </p:nvSpPr>
        <p:spPr>
          <a:xfrm>
            <a:off x="4526149" y="3593068"/>
            <a:ext cx="3079305" cy="369332"/>
          </a:xfrm>
          <a:prstGeom prst="rect">
            <a:avLst/>
          </a:prstGeom>
        </p:spPr>
        <p:txBody>
          <a:bodyPr wrap="none">
            <a:spAutoFit/>
          </a:bodyPr>
          <a:lstStyle/>
          <a:p>
            <a:r>
              <a:rPr lang="en-US" altLang="zh-CN" dirty="0" smtClean="0">
                <a:solidFill>
                  <a:srgbClr val="00B0F0"/>
                </a:solidFill>
                <a:latin typeface="Calibri" panose="020F0502020204030204" pitchFamily="34" charset="0"/>
                <a:cs typeface="Calibri" panose="020F0502020204030204" pitchFamily="34" charset="0"/>
              </a:rPr>
              <a:t>[</a:t>
            </a:r>
            <a:r>
              <a:rPr lang="en-US" altLang="zh-CN" dirty="0" err="1" smtClean="0">
                <a:solidFill>
                  <a:srgbClr val="00B0F0"/>
                </a:solidFill>
                <a:latin typeface="Calibri" panose="020F0502020204030204" pitchFamily="34" charset="0"/>
                <a:cs typeface="Calibri" panose="020F0502020204030204" pitchFamily="34" charset="0"/>
              </a:rPr>
              <a:t>Hassanlou</a:t>
            </a:r>
            <a:r>
              <a:rPr lang="en-US" altLang="zh-CN" dirty="0" smtClean="0">
                <a:solidFill>
                  <a:srgbClr val="00B0F0"/>
                </a:solidFill>
                <a:latin typeface="Calibri" panose="020F0502020204030204" pitchFamily="34" charset="0"/>
                <a:cs typeface="Calibri" panose="020F0502020204030204" pitchFamily="34" charset="0"/>
              </a:rPr>
              <a:t> et. al</a:t>
            </a:r>
            <a:r>
              <a:rPr lang="en-US" altLang="zh-CN" i="1" dirty="0" smtClean="0">
                <a:solidFill>
                  <a:srgbClr val="00B0F0"/>
                </a:solidFill>
                <a:latin typeface="Calibri" panose="020F0502020204030204" pitchFamily="34" charset="0"/>
                <a:cs typeface="Calibri" panose="020F0502020204030204" pitchFamily="34" charset="0"/>
              </a:rPr>
              <a:t>., WAIM 2011</a:t>
            </a:r>
            <a:r>
              <a:rPr lang="en-US" altLang="zh-CN" dirty="0" smtClean="0">
                <a:solidFill>
                  <a:srgbClr val="00B0F0"/>
                </a:solidFill>
                <a:latin typeface="Calibri" panose="020F0502020204030204" pitchFamily="34" charset="0"/>
                <a:cs typeface="Calibri" panose="020F0502020204030204" pitchFamily="34" charset="0"/>
              </a:rPr>
              <a:t>]</a:t>
            </a:r>
            <a:endParaRPr lang="en-US" dirty="0"/>
          </a:p>
        </p:txBody>
      </p:sp>
      <p:sp>
        <p:nvSpPr>
          <p:cNvPr id="20" name="Rectangle 19"/>
          <p:cNvSpPr/>
          <p:nvPr/>
        </p:nvSpPr>
        <p:spPr>
          <a:xfrm>
            <a:off x="4235895" y="4507468"/>
            <a:ext cx="2620013" cy="369332"/>
          </a:xfrm>
          <a:prstGeom prst="rect">
            <a:avLst/>
          </a:prstGeom>
        </p:spPr>
        <p:txBody>
          <a:bodyPr wrap="none">
            <a:spAutoFit/>
          </a:bodyPr>
          <a:lstStyle/>
          <a:p>
            <a:r>
              <a:rPr lang="en-US" altLang="zh-CN" dirty="0">
                <a:solidFill>
                  <a:srgbClr val="00B0F0"/>
                </a:solidFill>
                <a:latin typeface="Calibri" panose="020F0502020204030204" pitchFamily="34" charset="0"/>
                <a:cs typeface="Calibri" panose="020F0502020204030204" pitchFamily="34" charset="0"/>
              </a:rPr>
              <a:t>[</a:t>
            </a:r>
            <a:r>
              <a:rPr lang="en-US" altLang="zh-CN" dirty="0" err="1">
                <a:solidFill>
                  <a:srgbClr val="00B0F0"/>
                </a:solidFill>
                <a:latin typeface="Calibri" panose="020F0502020204030204" pitchFamily="34" charset="0"/>
                <a:cs typeface="Calibri" panose="020F0502020204030204" pitchFamily="34" charset="0"/>
              </a:rPr>
              <a:t>Cesario</a:t>
            </a:r>
            <a:r>
              <a:rPr lang="en-US" altLang="zh-CN" dirty="0">
                <a:solidFill>
                  <a:srgbClr val="00B0F0"/>
                </a:solidFill>
                <a:latin typeface="Calibri" panose="020F0502020204030204" pitchFamily="34" charset="0"/>
                <a:cs typeface="Calibri" panose="020F0502020204030204" pitchFamily="34" charset="0"/>
              </a:rPr>
              <a:t> </a:t>
            </a:r>
            <a:r>
              <a:rPr lang="en-US" altLang="zh-CN" dirty="0" smtClean="0">
                <a:solidFill>
                  <a:srgbClr val="00B0F0"/>
                </a:solidFill>
                <a:latin typeface="Calibri" panose="020F0502020204030204" pitchFamily="34" charset="0"/>
                <a:cs typeface="Calibri" panose="020F0502020204030204" pitchFamily="34" charset="0"/>
              </a:rPr>
              <a:t>et. al</a:t>
            </a:r>
            <a:r>
              <a:rPr lang="en-US" altLang="zh-CN" i="1" dirty="0" smtClean="0">
                <a:solidFill>
                  <a:srgbClr val="00B0F0"/>
                </a:solidFill>
                <a:latin typeface="Calibri" panose="020F0502020204030204" pitchFamily="34" charset="0"/>
                <a:cs typeface="Calibri" panose="020F0502020204030204" pitchFamily="34" charset="0"/>
              </a:rPr>
              <a:t>., SPIE 2011</a:t>
            </a:r>
            <a:r>
              <a:rPr lang="en-US" altLang="zh-CN" dirty="0" smtClean="0">
                <a:solidFill>
                  <a:srgbClr val="00B0F0"/>
                </a:solidFill>
                <a:latin typeface="Calibri" panose="020F0502020204030204" pitchFamily="34" charset="0"/>
                <a:cs typeface="Calibri" panose="020F0502020204030204" pitchFamily="34" charset="0"/>
              </a:rPr>
              <a:t>]</a:t>
            </a:r>
            <a:endParaRPr lang="en-US" dirty="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04800"/>
            <a:ext cx="6400800" cy="685800"/>
          </a:xfrm>
        </p:spPr>
        <p:txBody>
          <a:bodyPr>
            <a:noAutofit/>
          </a:bodyPr>
          <a:lstStyle/>
          <a:p>
            <a:pPr algn="l"/>
            <a:r>
              <a:rPr lang="en-US" sz="3800" b="1" dirty="0" smtClean="0"/>
              <a:t>Open Problem: </a:t>
            </a:r>
            <a:r>
              <a:rPr lang="en-US" sz="3800" b="1" dirty="0"/>
              <a:t>System </a:t>
            </a:r>
            <a:r>
              <a:rPr lang="en-US" sz="3800" b="1" dirty="0" smtClean="0"/>
              <a:t>Issues</a:t>
            </a:r>
            <a:endParaRPr lang="en-US" sz="3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21"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146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2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noChangeArrowheads="1"/>
          </p:cNvSpPr>
          <p:nvPr/>
        </p:nvSpPr>
        <p:spPr>
          <a:xfrm>
            <a:off x="457200" y="16349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Are uncertain </a:t>
            </a:r>
            <a:r>
              <a:rPr lang="en-US" altLang="zh-CN" sz="2200" dirty="0">
                <a:latin typeface="Calibri" pitchFamily="34" charset="0"/>
              </a:rPr>
              <a:t>databases (</a:t>
            </a:r>
            <a:r>
              <a:rPr lang="en-US" altLang="zh-CN" sz="2200" dirty="0" err="1">
                <a:latin typeface="Calibri" pitchFamily="34" charset="0"/>
              </a:rPr>
              <a:t>DeepDive</a:t>
            </a:r>
            <a:r>
              <a:rPr lang="en-US" altLang="zh-CN" sz="2200" dirty="0">
                <a:latin typeface="Calibri" pitchFamily="34" charset="0"/>
              </a:rPr>
              <a:t>, </a:t>
            </a:r>
            <a:r>
              <a:rPr lang="en-US" altLang="zh-CN" sz="2200" dirty="0" err="1" smtClean="0">
                <a:latin typeface="Calibri" pitchFamily="34" charset="0"/>
              </a:rPr>
              <a:t>BayesStore</a:t>
            </a:r>
            <a:r>
              <a:rPr lang="en-US" altLang="zh-CN" sz="2200" dirty="0">
                <a:latin typeface="Calibri" pitchFamily="34" charset="0"/>
              </a:rPr>
              <a:t>, </a:t>
            </a:r>
            <a:r>
              <a:rPr lang="en-US" altLang="zh-CN" sz="2200" dirty="0" err="1">
                <a:latin typeface="Calibri" pitchFamily="34" charset="0"/>
              </a:rPr>
              <a:t>PrDB</a:t>
            </a:r>
            <a:r>
              <a:rPr lang="en-US" altLang="zh-CN" sz="2200" dirty="0">
                <a:latin typeface="Calibri" pitchFamily="34" charset="0"/>
              </a:rPr>
              <a:t>) good </a:t>
            </a:r>
            <a:r>
              <a:rPr lang="en-US" altLang="zh-CN" sz="2200" dirty="0" smtClean="0">
                <a:latin typeface="Calibri" pitchFamily="34" charset="0"/>
              </a:rPr>
              <a:t>for processing uncertain graphs?   </a:t>
            </a:r>
          </a:p>
        </p:txBody>
      </p:sp>
      <p:sp>
        <p:nvSpPr>
          <p:cNvPr id="9" name="Content Placeholder 2"/>
          <p:cNvSpPr txBox="1">
            <a:spLocks noChangeArrowheads="1"/>
          </p:cNvSpPr>
          <p:nvPr/>
        </p:nvSpPr>
        <p:spPr>
          <a:xfrm>
            <a:off x="457200" y="28541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Should graph databases (Neo4J, </a:t>
            </a:r>
            <a:r>
              <a:rPr lang="en-US" altLang="zh-CN" sz="2200" dirty="0" err="1" smtClean="0">
                <a:latin typeface="Calibri" pitchFamily="34" charset="0"/>
              </a:rPr>
              <a:t>OrientDB</a:t>
            </a:r>
            <a:r>
              <a:rPr lang="en-US" altLang="zh-CN" sz="2200" dirty="0" smtClean="0">
                <a:latin typeface="Calibri" pitchFamily="34" charset="0"/>
              </a:rPr>
              <a:t>) support uncertainty?</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04800"/>
            <a:ext cx="6400800" cy="685800"/>
          </a:xfrm>
        </p:spPr>
        <p:txBody>
          <a:bodyPr>
            <a:noAutofit/>
          </a:bodyPr>
          <a:lstStyle/>
          <a:p>
            <a:pPr algn="l"/>
            <a:r>
              <a:rPr lang="en-US" sz="3800" b="1" dirty="0" smtClean="0"/>
              <a:t>Open Problem: Benchmark Datasets, Ground-Truths</a:t>
            </a:r>
            <a:endParaRPr lang="en-US" sz="3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2" name="Slide Number Placeholder 9"/>
          <p:cNvSpPr txBox="1">
            <a:spLocks/>
          </p:cNvSpPr>
          <p:nvPr/>
        </p:nvSpPr>
        <p:spPr bwMode="auto">
          <a:xfrm>
            <a:off x="8001000" y="6492875"/>
            <a:ext cx="1143001"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147</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3"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2"/>
          <p:cNvSpPr txBox="1">
            <a:spLocks noChangeArrowheads="1"/>
          </p:cNvSpPr>
          <p:nvPr/>
        </p:nvSpPr>
        <p:spPr>
          <a:xfrm>
            <a:off x="457200" y="16349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Benchmark datasets</a:t>
            </a:r>
          </a:p>
        </p:txBody>
      </p:sp>
      <p:sp>
        <p:nvSpPr>
          <p:cNvPr id="9" name="Content Placeholder 2"/>
          <p:cNvSpPr txBox="1">
            <a:spLocks noChangeArrowheads="1"/>
          </p:cNvSpPr>
          <p:nvPr/>
        </p:nvSpPr>
        <p:spPr>
          <a:xfrm>
            <a:off x="457200" y="23207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Open-source software</a:t>
            </a:r>
          </a:p>
        </p:txBody>
      </p:sp>
      <p:sp>
        <p:nvSpPr>
          <p:cNvPr id="10" name="Content Placeholder 2"/>
          <p:cNvSpPr txBox="1">
            <a:spLocks noChangeArrowheads="1"/>
          </p:cNvSpPr>
          <p:nvPr/>
        </p:nvSpPr>
        <p:spPr>
          <a:xfrm>
            <a:off x="457200" y="3082745"/>
            <a:ext cx="7770182"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200" dirty="0" smtClean="0">
                <a:latin typeface="Calibri" pitchFamily="34" charset="0"/>
              </a:rPr>
              <a:t>Ground-truths – how to measure the effectiveness of influence maximization algorithms in real-world?</a:t>
            </a:r>
          </a:p>
        </p:txBody>
      </p:sp>
      <p:sp>
        <p:nvSpPr>
          <p:cNvPr id="2" name="Rectangle 1"/>
          <p:cNvSpPr/>
          <p:nvPr/>
        </p:nvSpPr>
        <p:spPr>
          <a:xfrm>
            <a:off x="5383552" y="3429000"/>
            <a:ext cx="2617448" cy="341632"/>
          </a:xfrm>
          <a:prstGeom prst="rect">
            <a:avLst/>
          </a:prstGeom>
        </p:spPr>
        <p:txBody>
          <a:bodyPr wrap="none">
            <a:spAutoFit/>
          </a:bodyPr>
          <a:lstStyle/>
          <a:p>
            <a:pPr lvl="0" algn="just" defTabSz="914363">
              <a:lnSpc>
                <a:spcPct val="90000"/>
              </a:lnSpc>
              <a:spcBef>
                <a:spcPct val="20000"/>
              </a:spcBef>
              <a:defRPr/>
            </a:pPr>
            <a:r>
              <a:rPr lang="en-US" altLang="zh-CN" dirty="0">
                <a:solidFill>
                  <a:srgbClr val="00B0F0"/>
                </a:solidFill>
                <a:latin typeface="Calibri" panose="020F0502020204030204" pitchFamily="34" charset="0"/>
                <a:cs typeface="Calibri" panose="020F0502020204030204" pitchFamily="34" charset="0"/>
              </a:rPr>
              <a:t>[Castillo et. al</a:t>
            </a:r>
            <a:r>
              <a:rPr lang="en-US" altLang="zh-CN" i="1" dirty="0">
                <a:solidFill>
                  <a:srgbClr val="00B0F0"/>
                </a:solidFill>
                <a:latin typeface="Calibri" panose="020F0502020204030204" pitchFamily="34" charset="0"/>
                <a:cs typeface="Calibri" panose="020F0502020204030204" pitchFamily="34" charset="0"/>
              </a:rPr>
              <a:t>., KDD 2012</a:t>
            </a:r>
            <a:r>
              <a:rPr lang="en-US" altLang="zh-CN" dirty="0">
                <a:solidFill>
                  <a:srgbClr val="00B0F0"/>
                </a:solidFill>
                <a:latin typeface="Calibri" panose="020F0502020204030204" pitchFamily="34" charset="0"/>
                <a:cs typeface="Calibri" panose="020F0502020204030204" pitchFamily="34" charset="0"/>
              </a:rPr>
              <a:t>]</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b="1" dirty="0" smtClean="0"/>
              <a:t>Questions?</a:t>
            </a:r>
            <a:endParaRPr lang="en-US" sz="42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dirty="0" smtClean="0"/>
              <a:t>References - 1</a:t>
            </a:r>
            <a:endParaRPr lang="en-US" sz="42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8" name="Rectangle 7"/>
          <p:cNvSpPr/>
          <p:nvPr/>
        </p:nvSpPr>
        <p:spPr>
          <a:xfrm>
            <a:off x="381000" y="1196400"/>
            <a:ext cx="8382000" cy="5509200"/>
          </a:xfrm>
          <a:prstGeom prst="rect">
            <a:avLst/>
          </a:prstGeom>
        </p:spPr>
        <p:txBody>
          <a:bodyPr wrap="square">
            <a:spAutoFit/>
          </a:bodyPr>
          <a:lstStyle/>
          <a:p>
            <a:r>
              <a:rPr lang="en-US" sz="1600" dirty="0"/>
              <a:t>[1] E. Adar and C. Re. Managing Uncertainty in Social Networks. </a:t>
            </a:r>
            <a:r>
              <a:rPr lang="en-US" sz="1600" i="1" dirty="0" smtClean="0"/>
              <a:t>IEEE </a:t>
            </a:r>
            <a:r>
              <a:rPr lang="de-DE" sz="1600" i="1" dirty="0" smtClean="0"/>
              <a:t>Data </a:t>
            </a:r>
            <a:r>
              <a:rPr lang="de-DE" sz="1600" i="1" dirty="0"/>
              <a:t>Eng. Bull.</a:t>
            </a:r>
            <a:r>
              <a:rPr lang="de-DE" sz="1600" dirty="0"/>
              <a:t>, 30(2):15–22, 2007</a:t>
            </a:r>
            <a:r>
              <a:rPr lang="de-DE" sz="1600" dirty="0" smtClean="0"/>
              <a:t>.</a:t>
            </a:r>
          </a:p>
          <a:p>
            <a:endParaRPr lang="de-DE" sz="400" dirty="0"/>
          </a:p>
          <a:p>
            <a:r>
              <a:rPr lang="en-US" sz="1600" dirty="0"/>
              <a:t>[2] C. C. Aggarwal. </a:t>
            </a:r>
            <a:r>
              <a:rPr lang="en-US" sz="1600" i="1" dirty="0"/>
              <a:t>Managing and Mining Uncertain Data</a:t>
            </a:r>
            <a:r>
              <a:rPr lang="en-US" sz="1600" dirty="0"/>
              <a:t>. Springer</a:t>
            </a:r>
            <a:r>
              <a:rPr lang="en-US" sz="1600" dirty="0" smtClean="0"/>
              <a:t>, </a:t>
            </a:r>
            <a:r>
              <a:rPr lang="de-DE" sz="1600" dirty="0" smtClean="0"/>
              <a:t>2009</a:t>
            </a:r>
            <a:r>
              <a:rPr lang="de-DE" sz="1600" dirty="0"/>
              <a:t>.</a:t>
            </a:r>
          </a:p>
          <a:p>
            <a:endParaRPr lang="en-US" sz="400" dirty="0" smtClean="0"/>
          </a:p>
          <a:p>
            <a:r>
              <a:rPr lang="en-US" sz="1600" dirty="0" smtClean="0"/>
              <a:t>[</a:t>
            </a:r>
            <a:r>
              <a:rPr lang="en-US" sz="1600" dirty="0"/>
              <a:t>3] C. C. Aggarwal, A. Khan, and X. Yan. On Flow Authority </a:t>
            </a:r>
            <a:r>
              <a:rPr lang="en-US" sz="1600" dirty="0" smtClean="0"/>
              <a:t>Discovery in </a:t>
            </a:r>
            <a:r>
              <a:rPr lang="en-US" sz="1600" dirty="0"/>
              <a:t>Social Networks. In </a:t>
            </a:r>
            <a:r>
              <a:rPr lang="en-US" sz="1600" i="1" dirty="0"/>
              <a:t>SDM</a:t>
            </a:r>
            <a:r>
              <a:rPr lang="en-US" sz="1600" dirty="0"/>
              <a:t>, 2011.</a:t>
            </a:r>
          </a:p>
          <a:p>
            <a:endParaRPr lang="en-US" sz="400" dirty="0" smtClean="0"/>
          </a:p>
          <a:p>
            <a:r>
              <a:rPr lang="en-US" sz="1600" dirty="0" smtClean="0"/>
              <a:t>[</a:t>
            </a:r>
            <a:r>
              <a:rPr lang="en-US" sz="1600" dirty="0"/>
              <a:t>4] K. K. Aggarwal, K. B. </a:t>
            </a:r>
            <a:r>
              <a:rPr lang="en-US" sz="1600" dirty="0" err="1"/>
              <a:t>Misra</a:t>
            </a:r>
            <a:r>
              <a:rPr lang="en-US" sz="1600" dirty="0"/>
              <a:t>, and J. S. Gupta. Reliability </a:t>
            </a:r>
            <a:r>
              <a:rPr lang="en-US" sz="1600" dirty="0" smtClean="0"/>
              <a:t>Evaluation A </a:t>
            </a:r>
            <a:r>
              <a:rPr lang="en-US" sz="1600" dirty="0"/>
              <a:t>Comparative Study of Different Techniques. </a:t>
            </a:r>
            <a:r>
              <a:rPr lang="en-US" sz="1600" i="1" dirty="0"/>
              <a:t>Micro. Rel.</a:t>
            </a:r>
            <a:r>
              <a:rPr lang="en-US" sz="1600" dirty="0"/>
              <a:t>, 1975.</a:t>
            </a:r>
          </a:p>
          <a:p>
            <a:endParaRPr lang="de-DE" sz="400" dirty="0" smtClean="0"/>
          </a:p>
          <a:p>
            <a:r>
              <a:rPr lang="de-DE" sz="1600" dirty="0" smtClean="0"/>
              <a:t>[</a:t>
            </a:r>
            <a:r>
              <a:rPr lang="de-DE" sz="1600" dirty="0"/>
              <a:t>5] S. Auer, C. </a:t>
            </a:r>
            <a:r>
              <a:rPr lang="de-DE" sz="1600" dirty="0" err="1"/>
              <a:t>Bizer</a:t>
            </a:r>
            <a:r>
              <a:rPr lang="de-DE" sz="1600" dirty="0"/>
              <a:t>, G. </a:t>
            </a:r>
            <a:r>
              <a:rPr lang="de-DE" sz="1600" dirty="0" err="1"/>
              <a:t>Kobilarov</a:t>
            </a:r>
            <a:r>
              <a:rPr lang="de-DE" sz="1600" dirty="0"/>
              <a:t>, J. Lehmann, R. </a:t>
            </a:r>
            <a:r>
              <a:rPr lang="de-DE" sz="1600" dirty="0" err="1"/>
              <a:t>Cyganiak</a:t>
            </a:r>
            <a:r>
              <a:rPr lang="de-DE" sz="1600" dirty="0"/>
              <a:t>, </a:t>
            </a:r>
            <a:r>
              <a:rPr lang="de-DE" sz="1600" dirty="0" err="1" smtClean="0"/>
              <a:t>and</a:t>
            </a:r>
            <a:r>
              <a:rPr lang="de-DE" sz="1600" dirty="0" smtClean="0"/>
              <a:t> </a:t>
            </a:r>
            <a:r>
              <a:rPr lang="en-US" sz="1600" dirty="0" smtClean="0"/>
              <a:t>Z</a:t>
            </a:r>
            <a:r>
              <a:rPr lang="en-US" sz="1600" dirty="0"/>
              <a:t>. Ives. </a:t>
            </a:r>
            <a:r>
              <a:rPr lang="en-US" sz="1600" dirty="0" err="1"/>
              <a:t>DBpedia</a:t>
            </a:r>
            <a:r>
              <a:rPr lang="en-US" sz="1600" dirty="0"/>
              <a:t>: A Nucleus for a Web of Open Data. In </a:t>
            </a:r>
            <a:r>
              <a:rPr lang="en-US" sz="1600" i="1" dirty="0"/>
              <a:t>ISWC</a:t>
            </a:r>
            <a:r>
              <a:rPr lang="en-US" sz="1600" dirty="0" smtClean="0"/>
              <a:t>, </a:t>
            </a:r>
            <a:r>
              <a:rPr lang="de-DE" sz="1600" dirty="0" smtClean="0"/>
              <a:t>2007</a:t>
            </a:r>
            <a:r>
              <a:rPr lang="de-DE" sz="1600" dirty="0"/>
              <a:t>.</a:t>
            </a:r>
          </a:p>
          <a:p>
            <a:endParaRPr lang="de-DE" sz="400" dirty="0" smtClean="0"/>
          </a:p>
          <a:p>
            <a:r>
              <a:rPr lang="de-DE" sz="1600" dirty="0" smtClean="0"/>
              <a:t>[</a:t>
            </a:r>
            <a:r>
              <a:rPr lang="de-DE" sz="1600" dirty="0"/>
              <a:t>6] N. Barbieri, F. Bonchi, </a:t>
            </a:r>
            <a:r>
              <a:rPr lang="de-DE" sz="1600" dirty="0" err="1"/>
              <a:t>and</a:t>
            </a:r>
            <a:r>
              <a:rPr lang="de-DE" sz="1600" dirty="0"/>
              <a:t> G. </a:t>
            </a:r>
            <a:r>
              <a:rPr lang="de-DE" sz="1600" dirty="0" err="1"/>
              <a:t>Manco</a:t>
            </a:r>
            <a:r>
              <a:rPr lang="de-DE" sz="1600" dirty="0"/>
              <a:t>. Topic-Aware </a:t>
            </a:r>
            <a:r>
              <a:rPr lang="de-DE" sz="1600" dirty="0" err="1"/>
              <a:t>Social</a:t>
            </a:r>
            <a:r>
              <a:rPr lang="de-DE" sz="1600" dirty="0"/>
              <a:t> </a:t>
            </a:r>
            <a:r>
              <a:rPr lang="de-DE" sz="1600" dirty="0" smtClean="0"/>
              <a:t>Influence Propagation </a:t>
            </a:r>
            <a:r>
              <a:rPr lang="de-DE" sz="1600" dirty="0"/>
              <a:t>Models. In </a:t>
            </a:r>
            <a:r>
              <a:rPr lang="de-DE" sz="1600" i="1" dirty="0"/>
              <a:t>ICDM</a:t>
            </a:r>
            <a:r>
              <a:rPr lang="de-DE" sz="1600" dirty="0"/>
              <a:t>, 2012.</a:t>
            </a:r>
          </a:p>
          <a:p>
            <a:endParaRPr lang="en-US" sz="400" dirty="0" smtClean="0"/>
          </a:p>
          <a:p>
            <a:r>
              <a:rPr lang="en-US" sz="1600" dirty="0" smtClean="0"/>
              <a:t>[</a:t>
            </a:r>
            <a:r>
              <a:rPr lang="en-US" sz="1600" dirty="0"/>
              <a:t>7] S. </a:t>
            </a:r>
            <a:r>
              <a:rPr lang="en-US" sz="1600" dirty="0" err="1"/>
              <a:t>Bharathi</a:t>
            </a:r>
            <a:r>
              <a:rPr lang="en-US" sz="1600" dirty="0"/>
              <a:t>, D. </a:t>
            </a:r>
            <a:r>
              <a:rPr lang="en-US" sz="1600" dirty="0" err="1"/>
              <a:t>Kempe</a:t>
            </a:r>
            <a:r>
              <a:rPr lang="en-US" sz="1600" dirty="0"/>
              <a:t>, and M. </a:t>
            </a:r>
            <a:r>
              <a:rPr lang="en-US" sz="1600" dirty="0" err="1"/>
              <a:t>Salek</a:t>
            </a:r>
            <a:r>
              <a:rPr lang="en-US" sz="1600" dirty="0"/>
              <a:t>. Competitive </a:t>
            </a:r>
            <a:r>
              <a:rPr lang="en-US" sz="1600" dirty="0" smtClean="0"/>
              <a:t>Influence Maximization </a:t>
            </a:r>
            <a:r>
              <a:rPr lang="en-US" sz="1600" dirty="0"/>
              <a:t>in Social Networks. In </a:t>
            </a:r>
            <a:r>
              <a:rPr lang="en-US" sz="1600" i="1" dirty="0"/>
              <a:t>WINE</a:t>
            </a:r>
            <a:r>
              <a:rPr lang="en-US" sz="1600" dirty="0"/>
              <a:t>, 2007.</a:t>
            </a:r>
          </a:p>
          <a:p>
            <a:endParaRPr lang="en-US" sz="400" dirty="0" smtClean="0"/>
          </a:p>
          <a:p>
            <a:r>
              <a:rPr lang="en-US" sz="1600" dirty="0" smtClean="0"/>
              <a:t>[</a:t>
            </a:r>
            <a:r>
              <a:rPr lang="en-US" sz="1600" dirty="0"/>
              <a:t>8] P. </a:t>
            </a:r>
            <a:r>
              <a:rPr lang="en-US" sz="1600" dirty="0" err="1"/>
              <a:t>Boldi</a:t>
            </a:r>
            <a:r>
              <a:rPr lang="en-US" sz="1600" dirty="0"/>
              <a:t>, F. Bonchi, A. </a:t>
            </a:r>
            <a:r>
              <a:rPr lang="en-US" sz="1600" dirty="0" err="1"/>
              <a:t>Gionis</a:t>
            </a:r>
            <a:r>
              <a:rPr lang="en-US" sz="1600" dirty="0"/>
              <a:t>, and T. </a:t>
            </a:r>
            <a:r>
              <a:rPr lang="en-US" sz="1600" dirty="0" err="1"/>
              <a:t>Tassa</a:t>
            </a:r>
            <a:r>
              <a:rPr lang="en-US" sz="1600" dirty="0"/>
              <a:t>. Injecting Uncertainty </a:t>
            </a:r>
            <a:r>
              <a:rPr lang="en-US" sz="1600" dirty="0" smtClean="0"/>
              <a:t>in Graphs </a:t>
            </a:r>
            <a:r>
              <a:rPr lang="en-US" sz="1600" dirty="0"/>
              <a:t>for Identity Obfuscation. </a:t>
            </a:r>
            <a:r>
              <a:rPr lang="en-US" sz="1600" i="1" dirty="0"/>
              <a:t>PVLDB</a:t>
            </a:r>
            <a:r>
              <a:rPr lang="en-US" sz="1600" dirty="0"/>
              <a:t>, 2012.</a:t>
            </a:r>
          </a:p>
          <a:p>
            <a:endParaRPr lang="en-US" sz="400" dirty="0" smtClean="0"/>
          </a:p>
          <a:p>
            <a:r>
              <a:rPr lang="en-US" sz="1600" dirty="0" smtClean="0"/>
              <a:t>[</a:t>
            </a:r>
            <a:r>
              <a:rPr lang="en-US" sz="1600" dirty="0"/>
              <a:t>9] K. </a:t>
            </a:r>
            <a:r>
              <a:rPr lang="en-US" sz="1600" dirty="0" err="1"/>
              <a:t>Bollacker</a:t>
            </a:r>
            <a:r>
              <a:rPr lang="en-US" sz="1600" dirty="0"/>
              <a:t>, C. Evans, P. </a:t>
            </a:r>
            <a:r>
              <a:rPr lang="en-US" sz="1600" dirty="0" err="1"/>
              <a:t>Paritosh</a:t>
            </a:r>
            <a:r>
              <a:rPr lang="en-US" sz="1600" dirty="0"/>
              <a:t>, T. </a:t>
            </a:r>
            <a:r>
              <a:rPr lang="en-US" sz="1600" dirty="0" err="1"/>
              <a:t>Sturge</a:t>
            </a:r>
            <a:r>
              <a:rPr lang="en-US" sz="1600" dirty="0"/>
              <a:t>, and J. Taylor</a:t>
            </a:r>
            <a:r>
              <a:rPr lang="en-US" sz="1600" dirty="0" smtClean="0"/>
              <a:t>. Freebase</a:t>
            </a:r>
            <a:r>
              <a:rPr lang="en-US" sz="1600" dirty="0"/>
              <a:t>: A Collaboratively Created Graph Database for </a:t>
            </a:r>
            <a:r>
              <a:rPr lang="en-US" sz="1600" dirty="0" smtClean="0"/>
              <a:t>Structuring Human </a:t>
            </a:r>
            <a:r>
              <a:rPr lang="en-US" sz="1600" dirty="0"/>
              <a:t>Knowledge. In </a:t>
            </a:r>
            <a:r>
              <a:rPr lang="en-US" sz="1600" i="1" dirty="0"/>
              <a:t>SIGMOD</a:t>
            </a:r>
            <a:r>
              <a:rPr lang="en-US" sz="1600" dirty="0"/>
              <a:t>, 2008.</a:t>
            </a:r>
          </a:p>
          <a:p>
            <a:endParaRPr lang="en-US" sz="400" dirty="0" smtClean="0"/>
          </a:p>
          <a:p>
            <a:r>
              <a:rPr lang="en-US" sz="1600" dirty="0" smtClean="0"/>
              <a:t>[</a:t>
            </a:r>
            <a:r>
              <a:rPr lang="en-US" sz="1600" dirty="0"/>
              <a:t>10] C. </a:t>
            </a:r>
            <a:r>
              <a:rPr lang="en-US" sz="1600" dirty="0" err="1"/>
              <a:t>Borgs</a:t>
            </a:r>
            <a:r>
              <a:rPr lang="en-US" sz="1600" dirty="0"/>
              <a:t>, M. </a:t>
            </a:r>
            <a:r>
              <a:rPr lang="en-US" sz="1600" dirty="0" err="1"/>
              <a:t>Brautbar</a:t>
            </a:r>
            <a:r>
              <a:rPr lang="en-US" sz="1600" dirty="0"/>
              <a:t>, J. T. </a:t>
            </a:r>
            <a:r>
              <a:rPr lang="en-US" sz="1600" dirty="0" err="1"/>
              <a:t>Chayes</a:t>
            </a:r>
            <a:r>
              <a:rPr lang="en-US" sz="1600" dirty="0"/>
              <a:t>, and B. </a:t>
            </a:r>
            <a:r>
              <a:rPr lang="en-US" sz="1600" dirty="0" err="1"/>
              <a:t>Lucier</a:t>
            </a:r>
            <a:r>
              <a:rPr lang="en-US" sz="1600" dirty="0"/>
              <a:t>. </a:t>
            </a:r>
            <a:r>
              <a:rPr lang="en-US" sz="1600" dirty="0" smtClean="0"/>
              <a:t>Maximizing Social </a:t>
            </a:r>
            <a:r>
              <a:rPr lang="en-US" sz="1600" dirty="0"/>
              <a:t>Influence in Nearly Optimal Time. In </a:t>
            </a:r>
            <a:r>
              <a:rPr lang="en-US" sz="1600" i="1" dirty="0"/>
              <a:t>SODA</a:t>
            </a:r>
            <a:r>
              <a:rPr lang="en-US" sz="1600" dirty="0"/>
              <a:t>, 2014.</a:t>
            </a:r>
          </a:p>
        </p:txBody>
      </p:sp>
      <p:pic>
        <p:nvPicPr>
          <p:cNvPr id="9"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dirty="0" smtClean="0"/>
              <a:t>References - 2</a:t>
            </a:r>
            <a:endParaRPr lang="en-US" sz="42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8" name="Rectangle 7"/>
          <p:cNvSpPr/>
          <p:nvPr/>
        </p:nvSpPr>
        <p:spPr>
          <a:xfrm>
            <a:off x="381000" y="1196400"/>
            <a:ext cx="8382000" cy="5078313"/>
          </a:xfrm>
          <a:prstGeom prst="rect">
            <a:avLst/>
          </a:prstGeom>
        </p:spPr>
        <p:txBody>
          <a:bodyPr wrap="square">
            <a:spAutoFit/>
          </a:bodyPr>
          <a:lstStyle/>
          <a:p>
            <a:r>
              <a:rPr lang="en-US" sz="1600" dirty="0"/>
              <a:t>[11] C. </a:t>
            </a:r>
            <a:r>
              <a:rPr lang="en-US" sz="1600" dirty="0" err="1"/>
              <a:t>Budak</a:t>
            </a:r>
            <a:r>
              <a:rPr lang="en-US" sz="1600" dirty="0"/>
              <a:t>, D. Agrawal, and A. E. </a:t>
            </a:r>
            <a:r>
              <a:rPr lang="en-US" sz="1600" dirty="0" err="1"/>
              <a:t>Abbadi</a:t>
            </a:r>
            <a:r>
              <a:rPr lang="en-US" sz="1600" dirty="0"/>
              <a:t>. Limiting the Spread </a:t>
            </a:r>
            <a:r>
              <a:rPr lang="en-US" sz="1600" dirty="0" smtClean="0"/>
              <a:t>of Misinformation </a:t>
            </a:r>
            <a:r>
              <a:rPr lang="en-US" sz="1600" dirty="0"/>
              <a:t>in Social Networks. In </a:t>
            </a:r>
            <a:r>
              <a:rPr lang="en-US" sz="1600" i="1" dirty="0"/>
              <a:t>WWW</a:t>
            </a:r>
            <a:r>
              <a:rPr lang="en-US" sz="1600" dirty="0"/>
              <a:t>, 2011</a:t>
            </a:r>
            <a:r>
              <a:rPr lang="en-US" sz="1600" dirty="0" smtClean="0"/>
              <a:t>.</a:t>
            </a:r>
          </a:p>
          <a:p>
            <a:endParaRPr lang="en-US" sz="400" dirty="0"/>
          </a:p>
          <a:p>
            <a:r>
              <a:rPr lang="en-US" sz="1600" dirty="0"/>
              <a:t>[12] C. Castillo, W. Chen, and L. V. S. Lakshmanan. Information </a:t>
            </a:r>
            <a:r>
              <a:rPr lang="en-US" sz="1600" dirty="0" smtClean="0"/>
              <a:t>and Influence </a:t>
            </a:r>
            <a:r>
              <a:rPr lang="en-US" sz="1600" dirty="0"/>
              <a:t>Spread in Social Networks. In </a:t>
            </a:r>
            <a:r>
              <a:rPr lang="en-US" sz="1600" i="1" dirty="0"/>
              <a:t>KDD</a:t>
            </a:r>
            <a:r>
              <a:rPr lang="en-US" sz="1600" dirty="0"/>
              <a:t>, 2012</a:t>
            </a:r>
            <a:r>
              <a:rPr lang="en-US" sz="1600" dirty="0" smtClean="0"/>
              <a:t>.</a:t>
            </a:r>
          </a:p>
          <a:p>
            <a:endParaRPr lang="en-US" sz="400" dirty="0"/>
          </a:p>
          <a:p>
            <a:r>
              <a:rPr lang="en-US" sz="1600" dirty="0"/>
              <a:t>[13] L. Chen and X. </a:t>
            </a:r>
            <a:r>
              <a:rPr lang="en-US" sz="1600" dirty="0" err="1"/>
              <a:t>Lian</a:t>
            </a:r>
            <a:r>
              <a:rPr lang="en-US" sz="1600" dirty="0"/>
              <a:t>. Query Processing over Uncertain </a:t>
            </a:r>
            <a:r>
              <a:rPr lang="en-US" sz="1600" dirty="0" smtClean="0"/>
              <a:t>and </a:t>
            </a:r>
            <a:r>
              <a:rPr lang="it-IT" sz="1600" dirty="0" err="1" smtClean="0"/>
              <a:t>Probabilistic</a:t>
            </a:r>
            <a:r>
              <a:rPr lang="it-IT" sz="1600" dirty="0" smtClean="0"/>
              <a:t> </a:t>
            </a:r>
            <a:r>
              <a:rPr lang="it-IT" sz="1600" dirty="0"/>
              <a:t>Databases. In </a:t>
            </a:r>
            <a:r>
              <a:rPr lang="it-IT" sz="1600" i="1" dirty="0"/>
              <a:t>DASFAA</a:t>
            </a:r>
            <a:r>
              <a:rPr lang="it-IT" sz="1600" dirty="0"/>
              <a:t>, 2012</a:t>
            </a:r>
            <a:r>
              <a:rPr lang="it-IT" sz="1600" dirty="0" smtClean="0"/>
              <a:t>.</a:t>
            </a:r>
          </a:p>
          <a:p>
            <a:endParaRPr lang="it-IT" sz="400" dirty="0"/>
          </a:p>
          <a:p>
            <a:r>
              <a:rPr lang="en-US" sz="1600" dirty="0"/>
              <a:t>[14] L. Chen and C. Wang. Continuous Subgraph Pattern Search </a:t>
            </a:r>
            <a:r>
              <a:rPr lang="en-US" sz="1600" dirty="0" smtClean="0"/>
              <a:t>over Certain </a:t>
            </a:r>
            <a:r>
              <a:rPr lang="en-US" sz="1600" dirty="0"/>
              <a:t>and Uncertain Graph Streams. </a:t>
            </a:r>
            <a:r>
              <a:rPr lang="en-US" sz="1600" i="1" dirty="0"/>
              <a:t>IEEE TKDE</a:t>
            </a:r>
            <a:r>
              <a:rPr lang="en-US" sz="1600" dirty="0" smtClean="0"/>
              <a:t>, </a:t>
            </a:r>
            <a:r>
              <a:rPr lang="de-DE" sz="1600" dirty="0" smtClean="0"/>
              <a:t>22(8</a:t>
            </a:r>
            <a:r>
              <a:rPr lang="de-DE" sz="1600" dirty="0"/>
              <a:t>):1093–1109, 2010.</a:t>
            </a:r>
          </a:p>
          <a:p>
            <a:endParaRPr lang="en-US" sz="400" dirty="0" smtClean="0"/>
          </a:p>
          <a:p>
            <a:r>
              <a:rPr lang="en-US" sz="1600" dirty="0" smtClean="0"/>
              <a:t>[</a:t>
            </a:r>
            <a:r>
              <a:rPr lang="en-US" sz="1600" dirty="0"/>
              <a:t>15] W. Chen, C. Wang, and Y. Wang. Scalable Influence </a:t>
            </a:r>
            <a:r>
              <a:rPr lang="en-US" sz="1600" dirty="0" smtClean="0"/>
              <a:t>Maximization for </a:t>
            </a:r>
            <a:r>
              <a:rPr lang="en-US" sz="1600" dirty="0"/>
              <a:t>Prevalent Viral Marketing in Large-Scale Social Networks. </a:t>
            </a:r>
            <a:r>
              <a:rPr lang="en-US" sz="1600" dirty="0" smtClean="0"/>
              <a:t>In </a:t>
            </a:r>
            <a:r>
              <a:rPr lang="de-DE" sz="1600" i="1" dirty="0" smtClean="0"/>
              <a:t>KDD</a:t>
            </a:r>
            <a:r>
              <a:rPr lang="de-DE" sz="1600" dirty="0"/>
              <a:t>, 2010.</a:t>
            </a:r>
          </a:p>
          <a:p>
            <a:endParaRPr lang="en-US" sz="400" dirty="0" smtClean="0"/>
          </a:p>
          <a:p>
            <a:r>
              <a:rPr lang="en-US" sz="1600" dirty="0" smtClean="0"/>
              <a:t>[</a:t>
            </a:r>
            <a:r>
              <a:rPr lang="en-US" sz="1600" dirty="0"/>
              <a:t>16] Y. Chen and D. Z. Wang. Knowledge Expansion over </a:t>
            </a:r>
            <a:r>
              <a:rPr lang="en-US" sz="1600" dirty="0" smtClean="0"/>
              <a:t>Probabilistic Knowledge </a:t>
            </a:r>
            <a:r>
              <a:rPr lang="en-US" sz="1600" dirty="0"/>
              <a:t>Bases. In </a:t>
            </a:r>
            <a:r>
              <a:rPr lang="en-US" sz="1600" i="1" dirty="0"/>
              <a:t>SIGMOD</a:t>
            </a:r>
            <a:r>
              <a:rPr lang="en-US" sz="1600" dirty="0"/>
              <a:t>, 2014</a:t>
            </a:r>
            <a:r>
              <a:rPr lang="en-US" sz="1600" dirty="0" smtClean="0"/>
              <a:t>.</a:t>
            </a:r>
          </a:p>
          <a:p>
            <a:endParaRPr lang="en-US" sz="400" dirty="0"/>
          </a:p>
          <a:p>
            <a:r>
              <a:rPr lang="en-US" sz="1600" dirty="0"/>
              <a:t>[17] J. B. Collins and S. T. Smith. Network Discovery For </a:t>
            </a:r>
            <a:r>
              <a:rPr lang="en-US" sz="1600" dirty="0" smtClean="0"/>
              <a:t>Uncertain </a:t>
            </a:r>
            <a:r>
              <a:rPr lang="de-DE" sz="1600" dirty="0" smtClean="0"/>
              <a:t>Graphs</a:t>
            </a:r>
            <a:r>
              <a:rPr lang="de-DE" sz="1600" dirty="0"/>
              <a:t>. In </a:t>
            </a:r>
            <a:r>
              <a:rPr lang="de-DE" sz="1600" i="1" dirty="0"/>
              <a:t>Fusion</a:t>
            </a:r>
            <a:r>
              <a:rPr lang="de-DE" sz="1600" dirty="0"/>
              <a:t>, 2014.</a:t>
            </a:r>
          </a:p>
          <a:p>
            <a:endParaRPr lang="en-US" sz="400" dirty="0" smtClean="0"/>
          </a:p>
          <a:p>
            <a:r>
              <a:rPr lang="en-US" sz="1600" dirty="0" smtClean="0"/>
              <a:t>[</a:t>
            </a:r>
            <a:r>
              <a:rPr lang="en-US" sz="1600" dirty="0"/>
              <a:t>18] P. </a:t>
            </a:r>
            <a:r>
              <a:rPr lang="en-US" sz="1600" dirty="0" err="1"/>
              <a:t>Cudre-Mauroux</a:t>
            </a:r>
            <a:r>
              <a:rPr lang="en-US" sz="1600" dirty="0"/>
              <a:t> and S. Elnikety. Graph Data </a:t>
            </a:r>
            <a:r>
              <a:rPr lang="en-US" sz="1600" dirty="0" smtClean="0"/>
              <a:t>Management Systems </a:t>
            </a:r>
            <a:r>
              <a:rPr lang="en-US" sz="1600" dirty="0"/>
              <a:t>for New Application Domains. In </a:t>
            </a:r>
            <a:r>
              <a:rPr lang="en-US" sz="1600" i="1" dirty="0"/>
              <a:t>VLDB</a:t>
            </a:r>
            <a:r>
              <a:rPr lang="en-US" sz="1600" dirty="0"/>
              <a:t>, 2011</a:t>
            </a:r>
            <a:r>
              <a:rPr lang="en-US" sz="1600" dirty="0" smtClean="0"/>
              <a:t>.</a:t>
            </a:r>
          </a:p>
          <a:p>
            <a:endParaRPr lang="en-US" sz="400" dirty="0"/>
          </a:p>
          <a:p>
            <a:r>
              <a:rPr lang="en-US" sz="1600" dirty="0"/>
              <a:t>[19] P. </a:t>
            </a:r>
            <a:r>
              <a:rPr lang="en-US" sz="1600" dirty="0" err="1"/>
              <a:t>Domingos</a:t>
            </a:r>
            <a:r>
              <a:rPr lang="en-US" sz="1600" dirty="0"/>
              <a:t> and M. Richardson. Mining the Network </a:t>
            </a:r>
            <a:r>
              <a:rPr lang="en-US" sz="1600" dirty="0" smtClean="0"/>
              <a:t>Value </a:t>
            </a:r>
            <a:r>
              <a:rPr lang="de-DE" sz="1600" dirty="0" smtClean="0"/>
              <a:t>Customers</a:t>
            </a:r>
            <a:r>
              <a:rPr lang="de-DE" sz="1600" dirty="0"/>
              <a:t>. In </a:t>
            </a:r>
            <a:r>
              <a:rPr lang="de-DE" sz="1600" i="1" dirty="0"/>
              <a:t>KDD</a:t>
            </a:r>
            <a:r>
              <a:rPr lang="de-DE" sz="1600" dirty="0"/>
              <a:t>, 2001.</a:t>
            </a:r>
          </a:p>
          <a:p>
            <a:endParaRPr lang="en-US" sz="400" dirty="0" smtClean="0"/>
          </a:p>
          <a:p>
            <a:r>
              <a:rPr lang="en-US" sz="1600" dirty="0" smtClean="0"/>
              <a:t>[</a:t>
            </a:r>
            <a:r>
              <a:rPr lang="en-US" sz="1600" dirty="0"/>
              <a:t>20] G. S. Fishman. A Comparison of Four Monte Carlo Methods </a:t>
            </a:r>
            <a:r>
              <a:rPr lang="en-US" sz="1600" dirty="0" smtClean="0"/>
              <a:t>for Estimating </a:t>
            </a:r>
            <a:r>
              <a:rPr lang="en-US" sz="1600" dirty="0"/>
              <a:t>the Probability of s-t Connectedness. </a:t>
            </a:r>
            <a:r>
              <a:rPr lang="en-US" sz="1600" i="1" dirty="0"/>
              <a:t>IEEE Tran. Rel</a:t>
            </a:r>
            <a:r>
              <a:rPr lang="en-US" sz="1600" i="1" dirty="0" smtClean="0"/>
              <a:t>.</a:t>
            </a:r>
            <a:r>
              <a:rPr lang="en-US" sz="1600" dirty="0" smtClean="0"/>
              <a:t>, </a:t>
            </a:r>
            <a:r>
              <a:rPr lang="de-DE" sz="1600" dirty="0" smtClean="0"/>
              <a:t>1986</a:t>
            </a:r>
            <a:r>
              <a:rPr lang="de-DE" sz="1600" dirty="0"/>
              <a:t>.</a:t>
            </a:r>
            <a:endParaRPr lang="en-US" sz="1600" dirty="0"/>
          </a:p>
        </p:txBody>
      </p:sp>
      <p:pic>
        <p:nvPicPr>
          <p:cNvPr id="9"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dirty="0" smtClean="0"/>
              <a:t>References - 3</a:t>
            </a:r>
            <a:endParaRPr lang="en-US" sz="42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8" name="Rectangle 7"/>
          <p:cNvSpPr/>
          <p:nvPr/>
        </p:nvSpPr>
        <p:spPr>
          <a:xfrm>
            <a:off x="381000" y="1196400"/>
            <a:ext cx="8382000" cy="5509200"/>
          </a:xfrm>
          <a:prstGeom prst="rect">
            <a:avLst/>
          </a:prstGeom>
        </p:spPr>
        <p:txBody>
          <a:bodyPr wrap="square">
            <a:spAutoFit/>
          </a:bodyPr>
          <a:lstStyle/>
          <a:p>
            <a:r>
              <a:rPr lang="en-US" sz="1600" dirty="0"/>
              <a:t>[21] L. Foschini, J. Hershberger, and S. </a:t>
            </a:r>
            <a:r>
              <a:rPr lang="en-US" sz="1600" dirty="0" err="1"/>
              <a:t>Suri</a:t>
            </a:r>
            <a:r>
              <a:rPr lang="en-US" sz="1600" dirty="0"/>
              <a:t>. On the Complexity </a:t>
            </a:r>
            <a:r>
              <a:rPr lang="en-US" sz="1600" dirty="0" smtClean="0"/>
              <a:t>of Time-Dependent </a:t>
            </a:r>
            <a:r>
              <a:rPr lang="en-US" sz="1600" dirty="0"/>
              <a:t>Shortest Paths. In </a:t>
            </a:r>
            <a:r>
              <a:rPr lang="en-US" sz="1600" i="1" dirty="0"/>
              <a:t>SODA</a:t>
            </a:r>
            <a:r>
              <a:rPr lang="en-US" sz="1600" dirty="0"/>
              <a:t>, 2011</a:t>
            </a:r>
            <a:r>
              <a:rPr lang="en-US" sz="1600" dirty="0" smtClean="0"/>
              <a:t>.</a:t>
            </a:r>
          </a:p>
          <a:p>
            <a:endParaRPr lang="en-US" sz="400" dirty="0"/>
          </a:p>
          <a:p>
            <a:r>
              <a:rPr lang="en-US" sz="1600" dirty="0"/>
              <a:t>[22] J. Ghosh, H. Q. Ngo, S. Yoon, and C. </a:t>
            </a:r>
            <a:r>
              <a:rPr lang="en-US" sz="1600" dirty="0" err="1"/>
              <a:t>Qiao</a:t>
            </a:r>
            <a:r>
              <a:rPr lang="en-US" sz="1600" dirty="0"/>
              <a:t>. On a Routing </a:t>
            </a:r>
            <a:r>
              <a:rPr lang="en-US" sz="1600" dirty="0" smtClean="0"/>
              <a:t>Problem Within </a:t>
            </a:r>
            <a:r>
              <a:rPr lang="en-US" sz="1600" dirty="0"/>
              <a:t>Probabilistic Graphs and its Application to </a:t>
            </a:r>
            <a:r>
              <a:rPr lang="en-US" sz="1600" dirty="0" smtClean="0"/>
              <a:t>Intermittently Connected </a:t>
            </a:r>
            <a:r>
              <a:rPr lang="en-US" sz="1600" dirty="0"/>
              <a:t>Networks. In </a:t>
            </a:r>
            <a:r>
              <a:rPr lang="en-US" sz="1600" i="1" dirty="0"/>
              <a:t>INFOCOM</a:t>
            </a:r>
            <a:r>
              <a:rPr lang="en-US" sz="1600" dirty="0"/>
              <a:t>, 2007.</a:t>
            </a:r>
          </a:p>
          <a:p>
            <a:endParaRPr lang="en-US" sz="400" dirty="0" smtClean="0"/>
          </a:p>
          <a:p>
            <a:r>
              <a:rPr lang="en-US" sz="1600" dirty="0" smtClean="0"/>
              <a:t>[</a:t>
            </a:r>
            <a:r>
              <a:rPr lang="en-US" sz="1600" dirty="0"/>
              <a:t>23] A. </a:t>
            </a:r>
            <a:r>
              <a:rPr lang="en-US" sz="1600" dirty="0" err="1"/>
              <a:t>Goyal</a:t>
            </a:r>
            <a:r>
              <a:rPr lang="en-US" sz="1600" dirty="0"/>
              <a:t>, F. Bonchi, and L. V. S. Lakshmanan. A </a:t>
            </a:r>
            <a:r>
              <a:rPr lang="en-US" sz="1600" dirty="0" smtClean="0"/>
              <a:t>Data-Based Approach </a:t>
            </a:r>
            <a:r>
              <a:rPr lang="en-US" sz="1600" dirty="0"/>
              <a:t>to Social Influence Maximization. </a:t>
            </a:r>
            <a:r>
              <a:rPr lang="en-US" sz="1600" i="1" dirty="0"/>
              <a:t>PVLDB</a:t>
            </a:r>
            <a:r>
              <a:rPr lang="en-US" sz="1600" dirty="0"/>
              <a:t>, 5(1):73–84</a:t>
            </a:r>
            <a:r>
              <a:rPr lang="en-US" sz="1600" dirty="0" smtClean="0"/>
              <a:t>, </a:t>
            </a:r>
            <a:r>
              <a:rPr lang="de-DE" sz="1600" dirty="0" smtClean="0"/>
              <a:t>2011</a:t>
            </a:r>
            <a:r>
              <a:rPr lang="de-DE" sz="1600" dirty="0"/>
              <a:t>.</a:t>
            </a:r>
          </a:p>
          <a:p>
            <a:endParaRPr lang="en-US" sz="400" dirty="0" smtClean="0"/>
          </a:p>
          <a:p>
            <a:r>
              <a:rPr lang="en-US" sz="1600" dirty="0" smtClean="0"/>
              <a:t>[</a:t>
            </a:r>
            <a:r>
              <a:rPr lang="en-US" sz="1600" dirty="0"/>
              <a:t>24] A. </a:t>
            </a:r>
            <a:r>
              <a:rPr lang="en-US" sz="1600" dirty="0" err="1"/>
              <a:t>Goyal</a:t>
            </a:r>
            <a:r>
              <a:rPr lang="en-US" sz="1600" dirty="0"/>
              <a:t>, W. Lu, and L. V. S. Lakshmanan. CELF++: Optimizing </a:t>
            </a:r>
            <a:r>
              <a:rPr lang="en-US" sz="1600" dirty="0" smtClean="0"/>
              <a:t>the Greedy </a:t>
            </a:r>
            <a:r>
              <a:rPr lang="en-US" sz="1600" dirty="0"/>
              <a:t>Algorithm for Influence Maximization in Social Networks. </a:t>
            </a:r>
            <a:r>
              <a:rPr lang="en-US" sz="1600" dirty="0" smtClean="0"/>
              <a:t>In </a:t>
            </a:r>
            <a:r>
              <a:rPr lang="de-DE" sz="1600" i="1" dirty="0" smtClean="0"/>
              <a:t>WWW</a:t>
            </a:r>
            <a:r>
              <a:rPr lang="de-DE" sz="1600" dirty="0"/>
              <a:t>, 2011</a:t>
            </a:r>
            <a:r>
              <a:rPr lang="de-DE" sz="1600" dirty="0" smtClean="0"/>
              <a:t>.</a:t>
            </a:r>
          </a:p>
          <a:p>
            <a:endParaRPr lang="de-DE" sz="400" dirty="0"/>
          </a:p>
          <a:p>
            <a:r>
              <a:rPr lang="de-DE" sz="1600" dirty="0"/>
              <a:t>[25] M. Han, K. Daudjee, K. Ammar, M. T. ¨</a:t>
            </a:r>
            <a:r>
              <a:rPr lang="de-DE" sz="1600" dirty="0" err="1"/>
              <a:t>Ozsu</a:t>
            </a:r>
            <a:r>
              <a:rPr lang="de-DE" sz="1600" dirty="0"/>
              <a:t>, X. Wang, </a:t>
            </a:r>
            <a:r>
              <a:rPr lang="de-DE" sz="1600" dirty="0" err="1"/>
              <a:t>and</a:t>
            </a:r>
            <a:r>
              <a:rPr lang="de-DE" sz="1600" dirty="0"/>
              <a:t> T. </a:t>
            </a:r>
            <a:r>
              <a:rPr lang="de-DE" sz="1600" dirty="0" smtClean="0"/>
              <a:t>Jin. </a:t>
            </a:r>
            <a:r>
              <a:rPr lang="en-US" sz="1600" dirty="0" smtClean="0"/>
              <a:t>An </a:t>
            </a:r>
            <a:r>
              <a:rPr lang="en-US" sz="1600" dirty="0"/>
              <a:t>Experimental Comparison of </a:t>
            </a:r>
            <a:r>
              <a:rPr lang="en-US" sz="1600" dirty="0" err="1"/>
              <a:t>Pregel</a:t>
            </a:r>
            <a:r>
              <a:rPr lang="en-US" sz="1600" dirty="0"/>
              <a:t>-like Graph </a:t>
            </a:r>
            <a:r>
              <a:rPr lang="en-US" sz="1600" dirty="0" smtClean="0"/>
              <a:t>Processing </a:t>
            </a:r>
            <a:r>
              <a:rPr lang="da-DK" sz="1600" dirty="0" smtClean="0"/>
              <a:t>Systems</a:t>
            </a:r>
            <a:r>
              <a:rPr lang="da-DK" sz="1600" dirty="0"/>
              <a:t>. </a:t>
            </a:r>
            <a:r>
              <a:rPr lang="da-DK" sz="1600" i="1" dirty="0"/>
              <a:t>PVLDB</a:t>
            </a:r>
            <a:r>
              <a:rPr lang="da-DK" sz="1600" dirty="0"/>
              <a:t>, 7(12):1047–1058, 2014.</a:t>
            </a:r>
          </a:p>
          <a:p>
            <a:endParaRPr lang="en-US" sz="400" dirty="0" smtClean="0"/>
          </a:p>
          <a:p>
            <a:r>
              <a:rPr lang="en-US" sz="1600" dirty="0" smtClean="0"/>
              <a:t>[</a:t>
            </a:r>
            <a:r>
              <a:rPr lang="en-US" sz="1600" dirty="0"/>
              <a:t>26] G. Hardy, C. </a:t>
            </a:r>
            <a:r>
              <a:rPr lang="en-US" sz="1600" dirty="0" err="1"/>
              <a:t>Lucet</a:t>
            </a:r>
            <a:r>
              <a:rPr lang="en-US" sz="1600" dirty="0"/>
              <a:t>, and N. </a:t>
            </a:r>
            <a:r>
              <a:rPr lang="en-US" sz="1600" dirty="0" err="1"/>
              <a:t>Limnios</a:t>
            </a:r>
            <a:r>
              <a:rPr lang="en-US" sz="1600" dirty="0"/>
              <a:t>. K-Terminal Network </a:t>
            </a:r>
            <a:r>
              <a:rPr lang="en-US" sz="1600" dirty="0" smtClean="0"/>
              <a:t>Reliability Measures </a:t>
            </a:r>
            <a:r>
              <a:rPr lang="en-US" sz="1600" dirty="0"/>
              <a:t>With Binary Decision Diagrams. </a:t>
            </a:r>
            <a:r>
              <a:rPr lang="en-US" sz="1600" i="1" dirty="0"/>
              <a:t>IEEE Tran. Rel.</a:t>
            </a:r>
            <a:r>
              <a:rPr lang="en-US" sz="1600" dirty="0"/>
              <a:t>, 2007</a:t>
            </a:r>
            <a:r>
              <a:rPr lang="en-US" sz="1600" dirty="0" smtClean="0"/>
              <a:t>.</a:t>
            </a:r>
          </a:p>
          <a:p>
            <a:endParaRPr lang="en-US" sz="400" dirty="0"/>
          </a:p>
          <a:p>
            <a:r>
              <a:rPr lang="en-US" sz="1600" dirty="0"/>
              <a:t>[27] M. Hua and J. Pei. Probabilistic Path Queries in Road </a:t>
            </a:r>
            <a:r>
              <a:rPr lang="en-US" sz="1600" dirty="0" smtClean="0"/>
              <a:t>Networks: Traffic </a:t>
            </a:r>
            <a:r>
              <a:rPr lang="en-US" sz="1600" dirty="0"/>
              <a:t>Uncertainty aware Path Selection. In </a:t>
            </a:r>
            <a:r>
              <a:rPr lang="en-US" sz="1600" i="1" dirty="0"/>
              <a:t>EDBT</a:t>
            </a:r>
            <a:r>
              <a:rPr lang="en-US" sz="1600" dirty="0"/>
              <a:t>, 2010</a:t>
            </a:r>
            <a:r>
              <a:rPr lang="en-US" sz="1600" dirty="0" smtClean="0"/>
              <a:t>.</a:t>
            </a:r>
          </a:p>
          <a:p>
            <a:endParaRPr lang="en-US" sz="400" dirty="0"/>
          </a:p>
          <a:p>
            <a:r>
              <a:rPr lang="en-US" sz="1600" dirty="0"/>
              <a:t>[28] H. Huang and C. Liu. Query Evaluation on Probabilistic </a:t>
            </a:r>
            <a:r>
              <a:rPr lang="en-US" sz="1600" dirty="0" smtClean="0"/>
              <a:t>RDF </a:t>
            </a:r>
            <a:r>
              <a:rPr lang="de-DE" sz="1600" dirty="0" smtClean="0"/>
              <a:t>Databases</a:t>
            </a:r>
            <a:r>
              <a:rPr lang="de-DE" sz="1600" dirty="0"/>
              <a:t>. In </a:t>
            </a:r>
            <a:r>
              <a:rPr lang="de-DE" sz="1600" i="1" dirty="0"/>
              <a:t>WISE</a:t>
            </a:r>
            <a:r>
              <a:rPr lang="de-DE" sz="1600" dirty="0"/>
              <a:t>, 2009.</a:t>
            </a:r>
          </a:p>
          <a:p>
            <a:endParaRPr lang="en-US" sz="400" dirty="0" smtClean="0"/>
          </a:p>
          <a:p>
            <a:r>
              <a:rPr lang="en-US" sz="1600" dirty="0" smtClean="0"/>
              <a:t>[</a:t>
            </a:r>
            <a:r>
              <a:rPr lang="en-US" sz="1600" dirty="0"/>
              <a:t>29] R. </a:t>
            </a:r>
            <a:r>
              <a:rPr lang="en-US" sz="1600" dirty="0" err="1"/>
              <a:t>Jin</a:t>
            </a:r>
            <a:r>
              <a:rPr lang="en-US" sz="1600" dirty="0"/>
              <a:t>, L. Liu, B. Ding, and H. Wang. </a:t>
            </a:r>
            <a:r>
              <a:rPr lang="en-US" sz="1600" dirty="0" smtClean="0"/>
              <a:t>Distance-Constraint Reachability </a:t>
            </a:r>
            <a:r>
              <a:rPr lang="en-US" sz="1600" dirty="0"/>
              <a:t>Computation in Uncertain Graphs. </a:t>
            </a:r>
            <a:r>
              <a:rPr lang="en-US" sz="1600" i="1" dirty="0"/>
              <a:t>PVLDB</a:t>
            </a:r>
            <a:r>
              <a:rPr lang="en-US" sz="1600" dirty="0" smtClean="0"/>
              <a:t>, </a:t>
            </a:r>
            <a:r>
              <a:rPr lang="de-DE" sz="1600" dirty="0" smtClean="0"/>
              <a:t>4(9</a:t>
            </a:r>
            <a:r>
              <a:rPr lang="de-DE" sz="1600" dirty="0"/>
              <a:t>):551–562, 2011.</a:t>
            </a:r>
          </a:p>
          <a:p>
            <a:endParaRPr lang="en-US" sz="400" dirty="0" smtClean="0"/>
          </a:p>
          <a:p>
            <a:r>
              <a:rPr lang="en-US" sz="1600" dirty="0" smtClean="0"/>
              <a:t>[</a:t>
            </a:r>
            <a:r>
              <a:rPr lang="en-US" sz="1600" dirty="0"/>
              <a:t>30] R. </a:t>
            </a:r>
            <a:r>
              <a:rPr lang="en-US" sz="1600" dirty="0" err="1"/>
              <a:t>Jin</a:t>
            </a:r>
            <a:r>
              <a:rPr lang="en-US" sz="1600" dirty="0"/>
              <a:t>, L. Liu, B. Ding, and H. Wang. </a:t>
            </a:r>
            <a:r>
              <a:rPr lang="en-US" sz="1600" dirty="0" smtClean="0"/>
              <a:t>Distance-Constraint Reachability </a:t>
            </a:r>
            <a:r>
              <a:rPr lang="en-US" sz="1600" dirty="0"/>
              <a:t>Computation in Uncertain Graphs. </a:t>
            </a:r>
            <a:r>
              <a:rPr lang="en-US" sz="1600" i="1" dirty="0"/>
              <a:t>PVLDB</a:t>
            </a:r>
            <a:r>
              <a:rPr lang="en-US" sz="1600" dirty="0"/>
              <a:t>, 2011.</a:t>
            </a:r>
          </a:p>
        </p:txBody>
      </p:sp>
      <p:pic>
        <p:nvPicPr>
          <p:cNvPr id="9"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dirty="0" smtClean="0"/>
              <a:t>References - 4</a:t>
            </a:r>
            <a:endParaRPr lang="en-US" sz="42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8" name="Rectangle 7"/>
          <p:cNvSpPr/>
          <p:nvPr/>
        </p:nvSpPr>
        <p:spPr>
          <a:xfrm>
            <a:off x="381000" y="1196400"/>
            <a:ext cx="8382000" cy="5016758"/>
          </a:xfrm>
          <a:prstGeom prst="rect">
            <a:avLst/>
          </a:prstGeom>
        </p:spPr>
        <p:txBody>
          <a:bodyPr wrap="square">
            <a:spAutoFit/>
          </a:bodyPr>
          <a:lstStyle/>
          <a:p>
            <a:r>
              <a:rPr lang="en-US" sz="1600" dirty="0"/>
              <a:t>[31] Z. </a:t>
            </a:r>
            <a:r>
              <a:rPr lang="en-US" sz="1600" dirty="0" err="1"/>
              <a:t>Kaoudi</a:t>
            </a:r>
            <a:r>
              <a:rPr lang="en-US" sz="1600" dirty="0"/>
              <a:t> and I. </a:t>
            </a:r>
            <a:r>
              <a:rPr lang="en-US" sz="1600" dirty="0" err="1"/>
              <a:t>Manolescu</a:t>
            </a:r>
            <a:r>
              <a:rPr lang="en-US" sz="1600" dirty="0"/>
              <a:t>. Cloud-based RDF Data </a:t>
            </a:r>
            <a:r>
              <a:rPr lang="en-US" sz="1600" dirty="0" smtClean="0"/>
              <a:t>Management. </a:t>
            </a:r>
            <a:r>
              <a:rPr lang="de-DE" sz="1600" dirty="0" smtClean="0"/>
              <a:t>In </a:t>
            </a:r>
            <a:r>
              <a:rPr lang="de-DE" sz="1600" i="1" dirty="0"/>
              <a:t>SIGMOD</a:t>
            </a:r>
            <a:r>
              <a:rPr lang="de-DE" sz="1600" dirty="0"/>
              <a:t>, 2014</a:t>
            </a:r>
            <a:r>
              <a:rPr lang="de-DE" sz="1600" dirty="0" smtClean="0"/>
              <a:t>.</a:t>
            </a:r>
          </a:p>
          <a:p>
            <a:endParaRPr lang="de-DE" sz="400" dirty="0"/>
          </a:p>
          <a:p>
            <a:r>
              <a:rPr lang="en-US" sz="1600" dirty="0"/>
              <a:t>[32] D. </a:t>
            </a:r>
            <a:r>
              <a:rPr lang="en-US" sz="1600" dirty="0" err="1"/>
              <a:t>Kempe</a:t>
            </a:r>
            <a:r>
              <a:rPr lang="en-US" sz="1600" dirty="0"/>
              <a:t>, J. M. Kleinberg, and E. </a:t>
            </a:r>
            <a:r>
              <a:rPr lang="en-US" sz="1600" dirty="0" err="1"/>
              <a:t>Tardos</a:t>
            </a:r>
            <a:r>
              <a:rPr lang="en-US" sz="1600" dirty="0"/>
              <a:t>. Maximizing the Spread </a:t>
            </a:r>
            <a:r>
              <a:rPr lang="en-US" sz="1600" dirty="0" smtClean="0"/>
              <a:t>of Influence </a:t>
            </a:r>
            <a:r>
              <a:rPr lang="en-US" sz="1600" dirty="0"/>
              <a:t>through a Social Network. In </a:t>
            </a:r>
            <a:r>
              <a:rPr lang="en-US" sz="1600" i="1" dirty="0"/>
              <a:t>KDD</a:t>
            </a:r>
            <a:r>
              <a:rPr lang="en-US" sz="1600" dirty="0"/>
              <a:t>, 2003.</a:t>
            </a:r>
          </a:p>
          <a:p>
            <a:endParaRPr lang="en-US" sz="400" dirty="0" smtClean="0"/>
          </a:p>
          <a:p>
            <a:r>
              <a:rPr lang="en-US" sz="1600" dirty="0" smtClean="0"/>
              <a:t>[</a:t>
            </a:r>
            <a:r>
              <a:rPr lang="en-US" sz="1600" dirty="0"/>
              <a:t>33] A. Khan, F. Bonchi, A. </a:t>
            </a:r>
            <a:r>
              <a:rPr lang="en-US" sz="1600" dirty="0" err="1"/>
              <a:t>Gionis</a:t>
            </a:r>
            <a:r>
              <a:rPr lang="en-US" sz="1600" dirty="0"/>
              <a:t>, and F. Gullo. Fast Reliability </a:t>
            </a:r>
            <a:r>
              <a:rPr lang="en-US" sz="1600" dirty="0" smtClean="0"/>
              <a:t>Search in </a:t>
            </a:r>
            <a:r>
              <a:rPr lang="en-US" sz="1600" dirty="0"/>
              <a:t>Uncertain Graphs. In </a:t>
            </a:r>
            <a:r>
              <a:rPr lang="en-US" sz="1600" i="1" dirty="0"/>
              <a:t>EDBT</a:t>
            </a:r>
            <a:r>
              <a:rPr lang="en-US" sz="1600" dirty="0"/>
              <a:t>, 2014.</a:t>
            </a:r>
          </a:p>
          <a:p>
            <a:endParaRPr lang="en-US" sz="400" dirty="0" smtClean="0"/>
          </a:p>
          <a:p>
            <a:r>
              <a:rPr lang="en-US" sz="1600" dirty="0" smtClean="0"/>
              <a:t>[</a:t>
            </a:r>
            <a:r>
              <a:rPr lang="en-US" sz="1600" dirty="0"/>
              <a:t>34] A. Khan and S. Elnikety. Systems for Big-Graphs. </a:t>
            </a:r>
            <a:r>
              <a:rPr lang="en-US" sz="1600" i="1" dirty="0"/>
              <a:t>PVLDB</a:t>
            </a:r>
            <a:r>
              <a:rPr lang="en-US" sz="1600" dirty="0" smtClean="0"/>
              <a:t>, </a:t>
            </a:r>
            <a:r>
              <a:rPr lang="de-DE" sz="1600" dirty="0" smtClean="0"/>
              <a:t>7(13</a:t>
            </a:r>
            <a:r>
              <a:rPr lang="de-DE" sz="1600" dirty="0"/>
              <a:t>):1709–1710, 2014.</a:t>
            </a:r>
          </a:p>
          <a:p>
            <a:endParaRPr lang="en-US" sz="400" dirty="0" smtClean="0"/>
          </a:p>
          <a:p>
            <a:r>
              <a:rPr lang="en-US" sz="1600" dirty="0" smtClean="0"/>
              <a:t>[</a:t>
            </a:r>
            <a:r>
              <a:rPr lang="en-US" sz="1600" dirty="0"/>
              <a:t>35] A. Khan, Y. Wu, and X. Yan. Emerging Graph Queries in </a:t>
            </a:r>
            <a:r>
              <a:rPr lang="en-US" sz="1600" dirty="0" smtClean="0"/>
              <a:t>Linked </a:t>
            </a:r>
            <a:r>
              <a:rPr lang="de-DE" sz="1600" dirty="0" smtClean="0"/>
              <a:t>Data</a:t>
            </a:r>
            <a:r>
              <a:rPr lang="de-DE" sz="1600" dirty="0"/>
              <a:t>. In </a:t>
            </a:r>
            <a:r>
              <a:rPr lang="de-DE" sz="1600" i="1" dirty="0"/>
              <a:t>ICDE</a:t>
            </a:r>
            <a:r>
              <a:rPr lang="de-DE" sz="1600" dirty="0"/>
              <a:t>, 2012.</a:t>
            </a:r>
          </a:p>
          <a:p>
            <a:endParaRPr lang="de-DE" sz="400" dirty="0" smtClean="0"/>
          </a:p>
          <a:p>
            <a:r>
              <a:rPr lang="de-DE" sz="1600" dirty="0" smtClean="0"/>
              <a:t>[</a:t>
            </a:r>
            <a:r>
              <a:rPr lang="de-DE" sz="1600" dirty="0"/>
              <a:t>36] E. </a:t>
            </a:r>
            <a:r>
              <a:rPr lang="de-DE" sz="1600" dirty="0" err="1"/>
              <a:t>Kharlamov</a:t>
            </a:r>
            <a:r>
              <a:rPr lang="de-DE" sz="1600" dirty="0"/>
              <a:t> </a:t>
            </a:r>
            <a:r>
              <a:rPr lang="de-DE" sz="1600" dirty="0" err="1"/>
              <a:t>and</a:t>
            </a:r>
            <a:r>
              <a:rPr lang="de-DE" sz="1600" dirty="0"/>
              <a:t> P. </a:t>
            </a:r>
            <a:r>
              <a:rPr lang="de-DE" sz="1600" dirty="0" err="1"/>
              <a:t>Senellart</a:t>
            </a:r>
            <a:r>
              <a:rPr lang="de-DE" sz="1600" dirty="0"/>
              <a:t>. Modeling, </a:t>
            </a:r>
            <a:r>
              <a:rPr lang="de-DE" sz="1600" dirty="0" err="1"/>
              <a:t>Querying</a:t>
            </a:r>
            <a:r>
              <a:rPr lang="de-DE" sz="1600" dirty="0"/>
              <a:t>, </a:t>
            </a:r>
            <a:r>
              <a:rPr lang="de-DE" sz="1600" dirty="0" err="1"/>
              <a:t>and</a:t>
            </a:r>
            <a:r>
              <a:rPr lang="de-DE" sz="1600" dirty="0"/>
              <a:t> </a:t>
            </a:r>
            <a:r>
              <a:rPr lang="de-DE" sz="1600" dirty="0" smtClean="0"/>
              <a:t>Mining </a:t>
            </a:r>
            <a:r>
              <a:rPr lang="it-IT" sz="1600" dirty="0" err="1" smtClean="0"/>
              <a:t>Uncertain</a:t>
            </a:r>
            <a:r>
              <a:rPr lang="it-IT" sz="1600" dirty="0" smtClean="0"/>
              <a:t> </a:t>
            </a:r>
            <a:r>
              <a:rPr lang="it-IT" sz="1600" dirty="0"/>
              <a:t>XML Data. In A. </a:t>
            </a:r>
            <a:r>
              <a:rPr lang="it-IT" sz="1600" dirty="0" err="1"/>
              <a:t>Tagarelli</a:t>
            </a:r>
            <a:r>
              <a:rPr lang="it-IT" sz="1600" dirty="0"/>
              <a:t>, editor, </a:t>
            </a:r>
            <a:r>
              <a:rPr lang="it-IT" sz="1600" i="1" dirty="0"/>
              <a:t>XML Data </a:t>
            </a:r>
            <a:r>
              <a:rPr lang="it-IT" sz="1600" i="1" dirty="0" err="1"/>
              <a:t>Mining</a:t>
            </a:r>
            <a:r>
              <a:rPr lang="it-IT" sz="1600" i="1" dirty="0" smtClean="0"/>
              <a:t>: </a:t>
            </a:r>
            <a:r>
              <a:rPr lang="de-DE" sz="1600" i="1" dirty="0" smtClean="0"/>
              <a:t>Models</a:t>
            </a:r>
            <a:r>
              <a:rPr lang="de-DE" sz="1600" i="1" dirty="0"/>
              <a:t>, </a:t>
            </a:r>
            <a:r>
              <a:rPr lang="de-DE" sz="1600" i="1" dirty="0" err="1"/>
              <a:t>Methods</a:t>
            </a:r>
            <a:r>
              <a:rPr lang="de-DE" sz="1600" i="1" dirty="0"/>
              <a:t>, </a:t>
            </a:r>
            <a:r>
              <a:rPr lang="de-DE" sz="1600" i="1" dirty="0" err="1"/>
              <a:t>and</a:t>
            </a:r>
            <a:r>
              <a:rPr lang="de-DE" sz="1600" i="1" dirty="0"/>
              <a:t> </a:t>
            </a:r>
            <a:r>
              <a:rPr lang="de-DE" sz="1600" i="1" dirty="0" err="1"/>
              <a:t>Applications</a:t>
            </a:r>
            <a:r>
              <a:rPr lang="de-DE" sz="1600" dirty="0"/>
              <a:t>, </a:t>
            </a:r>
            <a:r>
              <a:rPr lang="de-DE" sz="1600" dirty="0" err="1"/>
              <a:t>pages</a:t>
            </a:r>
            <a:r>
              <a:rPr lang="de-DE" sz="1600" dirty="0"/>
              <a:t> 29–52. IGI Global, </a:t>
            </a:r>
            <a:endParaRPr lang="de-DE" sz="1600" dirty="0" smtClean="0"/>
          </a:p>
          <a:p>
            <a:r>
              <a:rPr lang="de-DE" sz="1600" dirty="0" smtClean="0"/>
              <a:t>2011</a:t>
            </a:r>
            <a:r>
              <a:rPr lang="de-DE" sz="1600" dirty="0"/>
              <a:t>.</a:t>
            </a:r>
          </a:p>
          <a:p>
            <a:endParaRPr lang="en-US" sz="400" dirty="0" smtClean="0"/>
          </a:p>
          <a:p>
            <a:r>
              <a:rPr lang="en-US" sz="1600" dirty="0" smtClean="0"/>
              <a:t>[</a:t>
            </a:r>
            <a:r>
              <a:rPr lang="en-US" sz="1600" dirty="0"/>
              <a:t>37] J. Kim, S.-K. Kim, and H. Yu. Scalable and Parallelizable </a:t>
            </a:r>
            <a:r>
              <a:rPr lang="en-US" sz="1600" dirty="0" smtClean="0"/>
              <a:t>Processing of </a:t>
            </a:r>
            <a:r>
              <a:rPr lang="en-US" sz="1600" dirty="0"/>
              <a:t>Influence Maximization for Large-Scale Social Networks? </a:t>
            </a:r>
            <a:r>
              <a:rPr lang="en-US" sz="1600" dirty="0" smtClean="0"/>
              <a:t>In </a:t>
            </a:r>
            <a:r>
              <a:rPr lang="de-DE" sz="1600" i="1" dirty="0" smtClean="0"/>
              <a:t>ICDE</a:t>
            </a:r>
            <a:r>
              <a:rPr lang="de-DE" sz="1600" dirty="0"/>
              <a:t>, 2013.</a:t>
            </a:r>
          </a:p>
          <a:p>
            <a:endParaRPr lang="en-US" sz="400" dirty="0" smtClean="0"/>
          </a:p>
          <a:p>
            <a:r>
              <a:rPr lang="en-US" sz="1600" dirty="0" smtClean="0"/>
              <a:t>[</a:t>
            </a:r>
            <a:r>
              <a:rPr lang="en-US" sz="1600" dirty="0"/>
              <a:t>38] D. L.-</a:t>
            </a:r>
            <a:r>
              <a:rPr lang="en-US" sz="1600" dirty="0" err="1"/>
              <a:t>Nowell</a:t>
            </a:r>
            <a:r>
              <a:rPr lang="en-US" sz="1600" dirty="0"/>
              <a:t> and J. Kleinberg. The Link Prediction Problem </a:t>
            </a:r>
            <a:r>
              <a:rPr lang="en-US" sz="1600" dirty="0" smtClean="0"/>
              <a:t>for Social </a:t>
            </a:r>
            <a:r>
              <a:rPr lang="en-US" sz="1600" dirty="0"/>
              <a:t>Networks. In </a:t>
            </a:r>
            <a:r>
              <a:rPr lang="en-US" sz="1600" i="1" dirty="0"/>
              <a:t>CIKM</a:t>
            </a:r>
            <a:r>
              <a:rPr lang="en-US" sz="1600" dirty="0"/>
              <a:t>, 2003.</a:t>
            </a:r>
          </a:p>
          <a:p>
            <a:endParaRPr lang="en-US" sz="400" dirty="0" smtClean="0"/>
          </a:p>
          <a:p>
            <a:r>
              <a:rPr lang="en-US" sz="1600" dirty="0" smtClean="0"/>
              <a:t>[</a:t>
            </a:r>
            <a:r>
              <a:rPr lang="en-US" sz="1600" dirty="0"/>
              <a:t>39] T. </a:t>
            </a:r>
            <a:r>
              <a:rPr lang="en-US" sz="1600" dirty="0" err="1"/>
              <a:t>Lappas</a:t>
            </a:r>
            <a:r>
              <a:rPr lang="en-US" sz="1600" dirty="0"/>
              <a:t>, E. </a:t>
            </a:r>
            <a:r>
              <a:rPr lang="en-US" sz="1600" dirty="0" err="1"/>
              <a:t>Terzi</a:t>
            </a:r>
            <a:r>
              <a:rPr lang="en-US" sz="1600" dirty="0"/>
              <a:t>, D. </a:t>
            </a:r>
            <a:r>
              <a:rPr lang="en-US" sz="1600" dirty="0" err="1"/>
              <a:t>Gunopulos</a:t>
            </a:r>
            <a:r>
              <a:rPr lang="en-US" sz="1600" dirty="0"/>
              <a:t>, and H. </a:t>
            </a:r>
            <a:r>
              <a:rPr lang="en-US" sz="1600" dirty="0" err="1"/>
              <a:t>Mannila</a:t>
            </a:r>
            <a:r>
              <a:rPr lang="en-US" sz="1600" dirty="0"/>
              <a:t>. </a:t>
            </a:r>
            <a:r>
              <a:rPr lang="en-US" sz="1600" dirty="0" smtClean="0"/>
              <a:t>Finding Effectors </a:t>
            </a:r>
            <a:r>
              <a:rPr lang="en-US" sz="1600" dirty="0"/>
              <a:t>in Social Networks. In </a:t>
            </a:r>
            <a:r>
              <a:rPr lang="en-US" sz="1600" i="1" dirty="0"/>
              <a:t>KDD</a:t>
            </a:r>
            <a:r>
              <a:rPr lang="en-US" sz="1600" dirty="0"/>
              <a:t>, 2010.</a:t>
            </a:r>
          </a:p>
          <a:p>
            <a:endParaRPr lang="de-DE" sz="400" dirty="0" smtClean="0"/>
          </a:p>
          <a:p>
            <a:r>
              <a:rPr lang="de-DE" sz="1600" dirty="0" smtClean="0"/>
              <a:t>[</a:t>
            </a:r>
            <a:r>
              <a:rPr lang="de-DE" sz="1600" dirty="0"/>
              <a:t>40] J. </a:t>
            </a:r>
            <a:r>
              <a:rPr lang="de-DE" sz="1600" dirty="0" err="1"/>
              <a:t>Leskovec</a:t>
            </a:r>
            <a:r>
              <a:rPr lang="de-DE" sz="1600" dirty="0"/>
              <a:t>, A. Krause, C. </a:t>
            </a:r>
            <a:r>
              <a:rPr lang="de-DE" sz="1600" dirty="0" err="1"/>
              <a:t>Guestrin</a:t>
            </a:r>
            <a:r>
              <a:rPr lang="de-DE" sz="1600" dirty="0"/>
              <a:t>, C. </a:t>
            </a:r>
            <a:r>
              <a:rPr lang="de-DE" sz="1600" dirty="0" err="1"/>
              <a:t>Faloutsos</a:t>
            </a:r>
            <a:r>
              <a:rPr lang="de-DE" sz="1600" dirty="0"/>
              <a:t>, J. </a:t>
            </a:r>
            <a:r>
              <a:rPr lang="de-DE" sz="1600" dirty="0" err="1"/>
              <a:t>VanBriesen</a:t>
            </a:r>
            <a:r>
              <a:rPr lang="de-DE" sz="1600" dirty="0"/>
              <a:t>, </a:t>
            </a:r>
            <a:r>
              <a:rPr lang="de-DE" sz="1600" dirty="0" err="1" smtClean="0"/>
              <a:t>and</a:t>
            </a:r>
            <a:r>
              <a:rPr lang="de-DE" sz="1600" dirty="0" smtClean="0"/>
              <a:t> </a:t>
            </a:r>
            <a:r>
              <a:rPr lang="en-US" sz="1600" dirty="0" smtClean="0"/>
              <a:t>N</a:t>
            </a:r>
            <a:r>
              <a:rPr lang="en-US" sz="1600" dirty="0"/>
              <a:t>. Glance. Cost-effective Outbreak Detection in Networks. In </a:t>
            </a:r>
            <a:r>
              <a:rPr lang="en-US" sz="1600" i="1" dirty="0"/>
              <a:t>KDD</a:t>
            </a:r>
            <a:r>
              <a:rPr lang="en-US" sz="1600" dirty="0" smtClean="0"/>
              <a:t>, </a:t>
            </a:r>
            <a:r>
              <a:rPr lang="de-DE" sz="1600" dirty="0" smtClean="0"/>
              <a:t>2007</a:t>
            </a:r>
            <a:r>
              <a:rPr lang="de-DE" sz="1600" dirty="0"/>
              <a:t>.</a:t>
            </a:r>
            <a:endParaRPr lang="en-US" sz="1600" dirty="0"/>
          </a:p>
        </p:txBody>
      </p:sp>
      <p:pic>
        <p:nvPicPr>
          <p:cNvPr id="9"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dirty="0" smtClean="0"/>
              <a:t>References - 5</a:t>
            </a:r>
            <a:endParaRPr lang="en-US" sz="42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8" name="Rectangle 7"/>
          <p:cNvSpPr/>
          <p:nvPr/>
        </p:nvSpPr>
        <p:spPr>
          <a:xfrm>
            <a:off x="381000" y="1196400"/>
            <a:ext cx="8382000" cy="5078313"/>
          </a:xfrm>
          <a:prstGeom prst="rect">
            <a:avLst/>
          </a:prstGeom>
        </p:spPr>
        <p:txBody>
          <a:bodyPr wrap="square">
            <a:spAutoFit/>
          </a:bodyPr>
          <a:lstStyle/>
          <a:p>
            <a:r>
              <a:rPr lang="en-US" sz="1600" dirty="0"/>
              <a:t>[41] F.-H. Li, C.-T. Li, and M.-K. Shan. Labeled Influence </a:t>
            </a:r>
            <a:r>
              <a:rPr lang="en-US" sz="1600" dirty="0" smtClean="0"/>
              <a:t>Maximization in </a:t>
            </a:r>
            <a:r>
              <a:rPr lang="en-US" sz="1600" dirty="0"/>
              <a:t>Social Networks for Target Marketing. In </a:t>
            </a:r>
            <a:r>
              <a:rPr lang="en-US" sz="1600" i="1" dirty="0" err="1"/>
              <a:t>SocialCom</a:t>
            </a:r>
            <a:r>
              <a:rPr lang="en-US" sz="1600" i="1" dirty="0"/>
              <a:t>/PASSAT</a:t>
            </a:r>
            <a:r>
              <a:rPr lang="en-US" sz="1600" dirty="0" smtClean="0"/>
              <a:t>, </a:t>
            </a:r>
            <a:r>
              <a:rPr lang="de-DE" sz="1600" dirty="0" smtClean="0"/>
              <a:t>2011.</a:t>
            </a:r>
          </a:p>
          <a:p>
            <a:endParaRPr lang="de-DE" sz="400" dirty="0"/>
          </a:p>
          <a:p>
            <a:r>
              <a:rPr lang="en-US" sz="1600" dirty="0"/>
              <a:t>[42] J. Li. Algorithms for Mining Uncertain Graph Data. In </a:t>
            </a:r>
            <a:r>
              <a:rPr lang="en-US" sz="1600" i="1" dirty="0"/>
              <a:t>KDD</a:t>
            </a:r>
            <a:r>
              <a:rPr lang="en-US" sz="1600" dirty="0"/>
              <a:t>, 2012.</a:t>
            </a:r>
          </a:p>
          <a:p>
            <a:endParaRPr lang="en-US" sz="400" dirty="0" smtClean="0"/>
          </a:p>
          <a:p>
            <a:r>
              <a:rPr lang="en-US" sz="1600" dirty="0" smtClean="0"/>
              <a:t>[</a:t>
            </a:r>
            <a:r>
              <a:rPr lang="en-US" sz="1600" dirty="0"/>
              <a:t>43] R.-H. Li, J. X. Yu, R. Mao, and T. </a:t>
            </a:r>
            <a:r>
              <a:rPr lang="en-US" sz="1600" dirty="0" err="1"/>
              <a:t>Jin</a:t>
            </a:r>
            <a:r>
              <a:rPr lang="en-US" sz="1600" dirty="0"/>
              <a:t>. Efficient and Accurate </a:t>
            </a:r>
            <a:r>
              <a:rPr lang="en-US" sz="1600" dirty="0" smtClean="0"/>
              <a:t>Query Evaluation </a:t>
            </a:r>
            <a:r>
              <a:rPr lang="en-US" sz="1600" dirty="0"/>
              <a:t>on Uncertain Graphs via Recursive Stratified Sampling</a:t>
            </a:r>
            <a:r>
              <a:rPr lang="en-US" sz="1600" dirty="0" smtClean="0"/>
              <a:t>. </a:t>
            </a:r>
            <a:r>
              <a:rPr lang="de-DE" sz="1600" dirty="0" smtClean="0"/>
              <a:t>In </a:t>
            </a:r>
            <a:r>
              <a:rPr lang="de-DE" sz="1600" i="1" dirty="0"/>
              <a:t>ICDE</a:t>
            </a:r>
            <a:r>
              <a:rPr lang="de-DE" sz="1600" dirty="0"/>
              <a:t>, 2014.</a:t>
            </a:r>
          </a:p>
          <a:p>
            <a:endParaRPr lang="en-US" sz="400" dirty="0" smtClean="0"/>
          </a:p>
          <a:p>
            <a:r>
              <a:rPr lang="en-US" sz="1600" dirty="0" smtClean="0"/>
              <a:t>[</a:t>
            </a:r>
            <a:r>
              <a:rPr lang="en-US" sz="1600" dirty="0"/>
              <a:t>44] X. </a:t>
            </a:r>
            <a:r>
              <a:rPr lang="en-US" sz="1600" dirty="0" err="1"/>
              <a:t>Lian</a:t>
            </a:r>
            <a:r>
              <a:rPr lang="en-US" sz="1600" dirty="0"/>
              <a:t> and L. Chen. Efficient Query Answering in </a:t>
            </a:r>
            <a:r>
              <a:rPr lang="en-US" sz="1600" dirty="0" smtClean="0"/>
              <a:t>Probabilistic </a:t>
            </a:r>
            <a:r>
              <a:rPr lang="de-DE" sz="1600" dirty="0" smtClean="0"/>
              <a:t>RDF </a:t>
            </a:r>
            <a:r>
              <a:rPr lang="de-DE" sz="1600" dirty="0"/>
              <a:t>Graphs. In </a:t>
            </a:r>
            <a:r>
              <a:rPr lang="de-DE" sz="1600" i="1" dirty="0"/>
              <a:t>SIGMOD</a:t>
            </a:r>
            <a:r>
              <a:rPr lang="de-DE" sz="1600" dirty="0"/>
              <a:t>, 2011.</a:t>
            </a:r>
          </a:p>
          <a:p>
            <a:endParaRPr lang="de-DE" sz="400" dirty="0" smtClean="0"/>
          </a:p>
          <a:p>
            <a:r>
              <a:rPr lang="de-DE" sz="1600" dirty="0" smtClean="0"/>
              <a:t>[</a:t>
            </a:r>
            <a:r>
              <a:rPr lang="de-DE" sz="1600" dirty="0"/>
              <a:t>45] J. C. Liu, X. Q. Shang, Y. Meng, </a:t>
            </a:r>
            <a:r>
              <a:rPr lang="de-DE" sz="1600" dirty="0" err="1"/>
              <a:t>and</a:t>
            </a:r>
            <a:r>
              <a:rPr lang="de-DE" sz="1600" dirty="0"/>
              <a:t> M. Wang. Mining </a:t>
            </a:r>
            <a:r>
              <a:rPr lang="de-DE" sz="1600" dirty="0" smtClean="0"/>
              <a:t>Maximal </a:t>
            </a:r>
            <a:r>
              <a:rPr lang="en-US" sz="1600" dirty="0" smtClean="0"/>
              <a:t>Dense </a:t>
            </a:r>
            <a:r>
              <a:rPr lang="en-US" sz="1600" dirty="0"/>
              <a:t>Subgraphs in Uncertain PPI Network. </a:t>
            </a:r>
            <a:r>
              <a:rPr lang="en-US" sz="1600" i="1" dirty="0"/>
              <a:t>Applied Mechanics </a:t>
            </a:r>
            <a:r>
              <a:rPr lang="en-US" sz="1600" i="1" dirty="0" smtClean="0"/>
              <a:t>and </a:t>
            </a:r>
            <a:r>
              <a:rPr lang="de-DE" sz="1600" i="1" dirty="0" smtClean="0"/>
              <a:t>Materials</a:t>
            </a:r>
            <a:r>
              <a:rPr lang="de-DE" sz="1600" dirty="0"/>
              <a:t>, 135:609–615, 2011.</a:t>
            </a:r>
          </a:p>
          <a:p>
            <a:endParaRPr lang="de-DE" sz="400" dirty="0" smtClean="0"/>
          </a:p>
          <a:p>
            <a:r>
              <a:rPr lang="de-DE" sz="1600" dirty="0" smtClean="0"/>
              <a:t>[</a:t>
            </a:r>
            <a:r>
              <a:rPr lang="de-DE" sz="1600" dirty="0"/>
              <a:t>46] W. E. Moustafa, A. Kimmig, A. Deshpande, </a:t>
            </a:r>
            <a:r>
              <a:rPr lang="de-DE" sz="1600" dirty="0" err="1"/>
              <a:t>and</a:t>
            </a:r>
            <a:r>
              <a:rPr lang="de-DE" sz="1600" dirty="0"/>
              <a:t> L. </a:t>
            </a:r>
            <a:r>
              <a:rPr lang="de-DE" sz="1600" dirty="0" err="1"/>
              <a:t>Getoor</a:t>
            </a:r>
            <a:r>
              <a:rPr lang="de-DE" sz="1600" dirty="0"/>
              <a:t>. </a:t>
            </a:r>
            <a:r>
              <a:rPr lang="de-DE" sz="1600" dirty="0" smtClean="0"/>
              <a:t>Subgraph </a:t>
            </a:r>
            <a:r>
              <a:rPr lang="en-US" sz="1600" dirty="0" smtClean="0"/>
              <a:t>Pattern </a:t>
            </a:r>
            <a:r>
              <a:rPr lang="en-US" sz="1600" dirty="0"/>
              <a:t>Matching over Uncertain Graphs with Identity </a:t>
            </a:r>
            <a:r>
              <a:rPr lang="en-US" sz="1600" dirty="0" smtClean="0"/>
              <a:t>Linkage </a:t>
            </a:r>
            <a:r>
              <a:rPr lang="de-DE" sz="1600" dirty="0" err="1" smtClean="0"/>
              <a:t>Uncertainty</a:t>
            </a:r>
            <a:r>
              <a:rPr lang="de-DE" sz="1600" dirty="0"/>
              <a:t>. In </a:t>
            </a:r>
            <a:r>
              <a:rPr lang="de-DE" sz="1600" i="1" dirty="0"/>
              <a:t>ICDE</a:t>
            </a:r>
            <a:r>
              <a:rPr lang="de-DE" sz="1600" dirty="0"/>
              <a:t>, 2014.</a:t>
            </a:r>
          </a:p>
          <a:p>
            <a:endParaRPr lang="en-US" sz="400" dirty="0" smtClean="0"/>
          </a:p>
          <a:p>
            <a:r>
              <a:rPr lang="en-US" sz="1600" dirty="0" smtClean="0"/>
              <a:t>[</a:t>
            </a:r>
            <a:r>
              <a:rPr lang="en-US" sz="1600" dirty="0"/>
              <a:t>47] P. </a:t>
            </a:r>
            <a:r>
              <a:rPr lang="en-US" sz="1600" dirty="0" err="1"/>
              <a:t>Parchas</a:t>
            </a:r>
            <a:r>
              <a:rPr lang="en-US" sz="1600" dirty="0"/>
              <a:t>, F. Gullo, D. </a:t>
            </a:r>
            <a:r>
              <a:rPr lang="en-US" sz="1600" dirty="0" err="1"/>
              <a:t>Papadias</a:t>
            </a:r>
            <a:r>
              <a:rPr lang="en-US" sz="1600" dirty="0"/>
              <a:t>, and F. Bonchi. The Pursuit of </a:t>
            </a:r>
            <a:r>
              <a:rPr lang="en-US" sz="1600" dirty="0" smtClean="0"/>
              <a:t>a Good </a:t>
            </a:r>
            <a:r>
              <a:rPr lang="en-US" sz="1600" dirty="0"/>
              <a:t>Possible World: Extracting Representative Instances </a:t>
            </a:r>
            <a:r>
              <a:rPr lang="en-US" sz="1600" dirty="0" smtClean="0"/>
              <a:t>of Uncertain </a:t>
            </a:r>
            <a:r>
              <a:rPr lang="en-US" sz="1600" dirty="0"/>
              <a:t>Graphs. In </a:t>
            </a:r>
            <a:r>
              <a:rPr lang="en-US" sz="1600" i="1" dirty="0"/>
              <a:t>SIGMOD</a:t>
            </a:r>
            <a:r>
              <a:rPr lang="en-US" sz="1600" dirty="0"/>
              <a:t>, 2014.</a:t>
            </a:r>
          </a:p>
          <a:p>
            <a:endParaRPr lang="en-US" sz="400" dirty="0" smtClean="0"/>
          </a:p>
          <a:p>
            <a:r>
              <a:rPr lang="en-US" sz="1600" dirty="0" smtClean="0"/>
              <a:t>[</a:t>
            </a:r>
            <a:r>
              <a:rPr lang="en-US" sz="1600" dirty="0"/>
              <a:t>48] J. Pei, M. Hua, Y. Tao, and X. Lin. Query Answering Techniques </a:t>
            </a:r>
            <a:r>
              <a:rPr lang="en-US" sz="1600" dirty="0" smtClean="0"/>
              <a:t>on Uncertain </a:t>
            </a:r>
            <a:r>
              <a:rPr lang="en-US" sz="1600" dirty="0"/>
              <a:t>and Probabilistic Data: Tutorial Summary. In </a:t>
            </a:r>
            <a:r>
              <a:rPr lang="en-US" sz="1600" i="1" dirty="0"/>
              <a:t>SIGMO</a:t>
            </a:r>
            <a:r>
              <a:rPr lang="en-US" sz="1600" dirty="0" smtClean="0"/>
              <a:t>, </a:t>
            </a:r>
            <a:r>
              <a:rPr lang="de-DE" sz="1600" dirty="0" smtClean="0"/>
              <a:t>2008.</a:t>
            </a:r>
          </a:p>
          <a:p>
            <a:endParaRPr lang="de-DE" sz="400" dirty="0"/>
          </a:p>
          <a:p>
            <a:r>
              <a:rPr lang="en-US" sz="1600" dirty="0"/>
              <a:t>[49] M. Potamias, F. Bonchi, A. </a:t>
            </a:r>
            <a:r>
              <a:rPr lang="en-US" sz="1600" dirty="0" err="1"/>
              <a:t>Gionis</a:t>
            </a:r>
            <a:r>
              <a:rPr lang="en-US" sz="1600" dirty="0"/>
              <a:t>, and G. </a:t>
            </a:r>
            <a:r>
              <a:rPr lang="en-US" sz="1600" dirty="0" err="1"/>
              <a:t>Kollios</a:t>
            </a:r>
            <a:r>
              <a:rPr lang="en-US" sz="1600" dirty="0"/>
              <a:t>. </a:t>
            </a:r>
            <a:r>
              <a:rPr lang="en-US" sz="1600" dirty="0" smtClean="0"/>
              <a:t>k-Nearest Neighbors </a:t>
            </a:r>
            <a:r>
              <a:rPr lang="en-US" sz="1600" dirty="0"/>
              <a:t>in Uncertain Graphs. </a:t>
            </a:r>
            <a:r>
              <a:rPr lang="en-US" sz="1600" i="1" dirty="0"/>
              <a:t>PVLDB</a:t>
            </a:r>
            <a:r>
              <a:rPr lang="en-US" sz="1600" dirty="0"/>
              <a:t>, 2010</a:t>
            </a:r>
            <a:r>
              <a:rPr lang="en-US" sz="1600" dirty="0" smtClean="0"/>
              <a:t>.</a:t>
            </a:r>
          </a:p>
          <a:p>
            <a:endParaRPr lang="en-US" sz="400" dirty="0"/>
          </a:p>
          <a:p>
            <a:r>
              <a:rPr lang="de-DE" sz="1600" dirty="0"/>
              <a:t>[50] M. Renz, R. Cheng, H.-P. Kriegel, A. </a:t>
            </a:r>
            <a:r>
              <a:rPr lang="de-DE" sz="1600" dirty="0" err="1"/>
              <a:t>Zufle</a:t>
            </a:r>
            <a:r>
              <a:rPr lang="de-DE" sz="1600" dirty="0"/>
              <a:t>, </a:t>
            </a:r>
            <a:r>
              <a:rPr lang="de-DE" sz="1600" dirty="0" err="1"/>
              <a:t>and</a:t>
            </a:r>
            <a:r>
              <a:rPr lang="de-DE" sz="1600" dirty="0"/>
              <a:t> T. </a:t>
            </a:r>
            <a:r>
              <a:rPr lang="de-DE" sz="1600" dirty="0" smtClean="0"/>
              <a:t>Bernecker. </a:t>
            </a:r>
            <a:r>
              <a:rPr lang="en-US" sz="1600" dirty="0" smtClean="0"/>
              <a:t>Similarity </a:t>
            </a:r>
            <a:r>
              <a:rPr lang="en-US" sz="1600" dirty="0"/>
              <a:t>Search and Mining in Uncertain Databases. </a:t>
            </a:r>
            <a:r>
              <a:rPr lang="en-US" sz="1600" i="1" dirty="0"/>
              <a:t>PVLDB</a:t>
            </a:r>
            <a:r>
              <a:rPr lang="en-US" sz="1600" dirty="0" smtClean="0"/>
              <a:t>, </a:t>
            </a:r>
            <a:r>
              <a:rPr lang="de-DE" sz="1600" dirty="0" smtClean="0"/>
              <a:t>3(2</a:t>
            </a:r>
            <a:r>
              <a:rPr lang="de-DE" sz="1600" dirty="0"/>
              <a:t>):1653–1654, 2010</a:t>
            </a:r>
            <a:r>
              <a:rPr lang="de-DE" sz="1600" dirty="0" smtClean="0"/>
              <a:t>.</a:t>
            </a:r>
            <a:endParaRPr lang="en-US" sz="1600" dirty="0"/>
          </a:p>
        </p:txBody>
      </p:sp>
      <p:pic>
        <p:nvPicPr>
          <p:cNvPr id="9"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dirty="0" smtClean="0"/>
              <a:t>References - 6</a:t>
            </a:r>
            <a:endParaRPr lang="en-US" sz="42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8" name="Rectangle 7"/>
          <p:cNvSpPr/>
          <p:nvPr/>
        </p:nvSpPr>
        <p:spPr>
          <a:xfrm>
            <a:off x="381000" y="1196400"/>
            <a:ext cx="8382000" cy="5262979"/>
          </a:xfrm>
          <a:prstGeom prst="rect">
            <a:avLst/>
          </a:prstGeom>
        </p:spPr>
        <p:txBody>
          <a:bodyPr wrap="square">
            <a:spAutoFit/>
          </a:bodyPr>
          <a:lstStyle/>
          <a:p>
            <a:r>
              <a:rPr lang="fi-FI" sz="1600" dirty="0"/>
              <a:t>[51] P. Sevon, L. Eronen, P. Hintsanen, K. Kulovesi, and H. </a:t>
            </a:r>
            <a:r>
              <a:rPr lang="fi-FI" sz="1600" dirty="0" smtClean="0"/>
              <a:t>Toivonen. </a:t>
            </a:r>
            <a:r>
              <a:rPr lang="en-US" sz="1600" dirty="0" smtClean="0"/>
              <a:t>Link </a:t>
            </a:r>
            <a:r>
              <a:rPr lang="en-US" sz="1600" dirty="0"/>
              <a:t>Discovery in Graphs Derived from Biological Databases. </a:t>
            </a:r>
            <a:r>
              <a:rPr lang="en-US" sz="1600" dirty="0" smtClean="0"/>
              <a:t>In </a:t>
            </a:r>
            <a:r>
              <a:rPr lang="de-DE" sz="1600" i="1" dirty="0" smtClean="0"/>
              <a:t>DILS</a:t>
            </a:r>
            <a:r>
              <a:rPr lang="de-DE" sz="1600" dirty="0"/>
              <a:t>, 2006</a:t>
            </a:r>
            <a:r>
              <a:rPr lang="de-DE" sz="1600" dirty="0" smtClean="0"/>
              <a:t>.</a:t>
            </a:r>
          </a:p>
          <a:p>
            <a:endParaRPr lang="de-DE" sz="400" dirty="0"/>
          </a:p>
          <a:p>
            <a:r>
              <a:rPr lang="en-US" sz="1600" dirty="0"/>
              <a:t>[52] A. </a:t>
            </a:r>
            <a:r>
              <a:rPr lang="en-US" sz="1600" dirty="0" err="1"/>
              <a:t>Sharafat</a:t>
            </a:r>
            <a:r>
              <a:rPr lang="en-US" sz="1600" dirty="0"/>
              <a:t> and O. </a:t>
            </a:r>
            <a:r>
              <a:rPr lang="en-US" sz="1600" dirty="0" err="1"/>
              <a:t>Ma’rouzi</a:t>
            </a:r>
            <a:r>
              <a:rPr lang="en-US" sz="1600" dirty="0"/>
              <a:t>. All-Terminal Network </a:t>
            </a:r>
            <a:r>
              <a:rPr lang="en-US" sz="1600" dirty="0" smtClean="0"/>
              <a:t>Reliability Using </a:t>
            </a:r>
            <a:r>
              <a:rPr lang="en-US" sz="1600" dirty="0"/>
              <a:t>Recursive Truncation Algorithm. </a:t>
            </a:r>
            <a:r>
              <a:rPr lang="en-US" sz="1600" i="1" dirty="0"/>
              <a:t>IEEE Tran. on Rel.</a:t>
            </a:r>
            <a:r>
              <a:rPr lang="en-US" sz="1600" dirty="0"/>
              <a:t>, 2009</a:t>
            </a:r>
            <a:r>
              <a:rPr lang="en-US" sz="1600" dirty="0" smtClean="0"/>
              <a:t>.</a:t>
            </a:r>
          </a:p>
          <a:p>
            <a:endParaRPr lang="en-US" sz="400" dirty="0"/>
          </a:p>
          <a:p>
            <a:r>
              <a:rPr lang="en-US" sz="1600" dirty="0"/>
              <a:t>[53] D. </a:t>
            </a:r>
            <a:r>
              <a:rPr lang="en-US" sz="1600" dirty="0" err="1"/>
              <a:t>Suciu</a:t>
            </a:r>
            <a:r>
              <a:rPr lang="en-US" sz="1600" dirty="0"/>
              <a:t>, D. </a:t>
            </a:r>
            <a:r>
              <a:rPr lang="en-US" sz="1600" dirty="0" err="1"/>
              <a:t>Olteanu</a:t>
            </a:r>
            <a:r>
              <a:rPr lang="en-US" sz="1600" dirty="0"/>
              <a:t>, R. Christopher, and C. Koch. </a:t>
            </a:r>
            <a:r>
              <a:rPr lang="en-US" sz="1600" i="1" dirty="0" smtClean="0"/>
              <a:t>Probabilistic </a:t>
            </a:r>
            <a:r>
              <a:rPr lang="de-DE" sz="1600" i="1" dirty="0" smtClean="0"/>
              <a:t>Databases</a:t>
            </a:r>
            <a:r>
              <a:rPr lang="de-DE" sz="1600" dirty="0"/>
              <a:t>. 2011.</a:t>
            </a:r>
          </a:p>
          <a:p>
            <a:endParaRPr lang="en-US" sz="400" dirty="0" smtClean="0"/>
          </a:p>
          <a:p>
            <a:r>
              <a:rPr lang="en-US" sz="1600" dirty="0" smtClean="0"/>
              <a:t>[</a:t>
            </a:r>
            <a:r>
              <a:rPr lang="en-US" sz="1600" dirty="0"/>
              <a:t>54] Y. Tang, X. Xiao, and Y. Shi. Influence Maximization: </a:t>
            </a:r>
            <a:r>
              <a:rPr lang="en-US" sz="1600" dirty="0" smtClean="0"/>
              <a:t>Near-Optimal Time </a:t>
            </a:r>
            <a:r>
              <a:rPr lang="en-US" sz="1600" dirty="0"/>
              <a:t>Complexity Meets Practical Efficiency. In </a:t>
            </a:r>
            <a:r>
              <a:rPr lang="en-US" sz="1600" i="1" dirty="0"/>
              <a:t>SIGMOD</a:t>
            </a:r>
            <a:r>
              <a:rPr lang="en-US" sz="1600" dirty="0"/>
              <a:t>, 2014</a:t>
            </a:r>
            <a:r>
              <a:rPr lang="en-US" sz="1600" dirty="0" smtClean="0"/>
              <a:t>.</a:t>
            </a:r>
          </a:p>
          <a:p>
            <a:endParaRPr lang="en-US" sz="400" dirty="0"/>
          </a:p>
          <a:p>
            <a:r>
              <a:rPr lang="en-US" sz="1600" dirty="0"/>
              <a:t>[55] L. G. Valiant. The Complexity of Enumeration and </a:t>
            </a:r>
            <a:r>
              <a:rPr lang="en-US" sz="1600" dirty="0" smtClean="0"/>
              <a:t>Reliability Problems</a:t>
            </a:r>
            <a:r>
              <a:rPr lang="en-US" sz="1600" dirty="0"/>
              <a:t>. </a:t>
            </a:r>
            <a:r>
              <a:rPr lang="en-US" sz="1600" i="1" dirty="0"/>
              <a:t>SIAM J. on Computing</a:t>
            </a:r>
            <a:r>
              <a:rPr lang="en-US" sz="1600" dirty="0"/>
              <a:t>, 1979.</a:t>
            </a:r>
          </a:p>
          <a:p>
            <a:endParaRPr lang="de-DE" sz="400" dirty="0" smtClean="0"/>
          </a:p>
          <a:p>
            <a:r>
              <a:rPr lang="de-DE" sz="1600" dirty="0" smtClean="0"/>
              <a:t>[</a:t>
            </a:r>
            <a:r>
              <a:rPr lang="de-DE" sz="1600" dirty="0"/>
              <a:t>56] J. Wang, T. </a:t>
            </a:r>
            <a:r>
              <a:rPr lang="de-DE" sz="1600" dirty="0" err="1"/>
              <a:t>Kraska</a:t>
            </a:r>
            <a:r>
              <a:rPr lang="de-DE" sz="1600" dirty="0"/>
              <a:t>, M. J. Franklin, </a:t>
            </a:r>
            <a:r>
              <a:rPr lang="de-DE" sz="1600" dirty="0" err="1"/>
              <a:t>and</a:t>
            </a:r>
            <a:r>
              <a:rPr lang="de-DE" sz="1600" dirty="0"/>
              <a:t> J. Feng. </a:t>
            </a:r>
            <a:r>
              <a:rPr lang="de-DE" sz="1600" dirty="0" err="1"/>
              <a:t>CrowdER</a:t>
            </a:r>
            <a:r>
              <a:rPr lang="de-DE" sz="1600" dirty="0" smtClean="0"/>
              <a:t>: </a:t>
            </a:r>
            <a:r>
              <a:rPr lang="en-US" sz="1600" dirty="0" smtClean="0"/>
              <a:t>Crowdsourcing </a:t>
            </a:r>
            <a:r>
              <a:rPr lang="en-US" sz="1600" dirty="0"/>
              <a:t>Entity Resolution. In </a:t>
            </a:r>
            <a:r>
              <a:rPr lang="en-US" sz="1600" i="1" dirty="0"/>
              <a:t>VLDB</a:t>
            </a:r>
            <a:r>
              <a:rPr lang="en-US" sz="1600" dirty="0"/>
              <a:t>, 2012</a:t>
            </a:r>
            <a:r>
              <a:rPr lang="en-US" sz="1600" dirty="0" smtClean="0"/>
              <a:t>.</a:t>
            </a:r>
          </a:p>
          <a:p>
            <a:endParaRPr lang="en-US" sz="400" dirty="0"/>
          </a:p>
          <a:p>
            <a:r>
              <a:rPr lang="en-US" sz="1600" dirty="0"/>
              <a:t>[57] Y. Yuan, L. Chen, and G. Wang. Efficiently Answering </a:t>
            </a:r>
            <a:r>
              <a:rPr lang="en-US" sz="1600" dirty="0" smtClean="0"/>
              <a:t>Probability Threshold-Based </a:t>
            </a:r>
            <a:r>
              <a:rPr lang="en-US" sz="1600" dirty="0"/>
              <a:t>Shortest Path Queries over Uncertain Graphs. </a:t>
            </a:r>
            <a:r>
              <a:rPr lang="en-US" sz="1600" dirty="0" smtClean="0"/>
              <a:t>In </a:t>
            </a:r>
            <a:r>
              <a:rPr lang="de-DE" sz="1600" i="1" dirty="0" smtClean="0"/>
              <a:t>DASFAA</a:t>
            </a:r>
            <a:r>
              <a:rPr lang="de-DE" sz="1600" dirty="0"/>
              <a:t>, 2010</a:t>
            </a:r>
            <a:r>
              <a:rPr lang="de-DE" sz="1600" dirty="0" smtClean="0"/>
              <a:t>.</a:t>
            </a:r>
          </a:p>
          <a:p>
            <a:endParaRPr lang="de-DE" sz="400" dirty="0"/>
          </a:p>
          <a:p>
            <a:r>
              <a:rPr lang="en-US" sz="1600" dirty="0"/>
              <a:t>[58] Y. Yuan, G. Wang, and L. Chen. Pattern Match Query in a </a:t>
            </a:r>
            <a:r>
              <a:rPr lang="en-US" sz="1600" dirty="0" smtClean="0"/>
              <a:t>Large Uncertain </a:t>
            </a:r>
            <a:r>
              <a:rPr lang="en-US" sz="1600" dirty="0"/>
              <a:t>Graph. In </a:t>
            </a:r>
            <a:r>
              <a:rPr lang="en-US" sz="1600" i="1" dirty="0"/>
              <a:t>CIKM</a:t>
            </a:r>
            <a:r>
              <a:rPr lang="en-US" sz="1600" dirty="0"/>
              <a:t>, 2014.</a:t>
            </a:r>
          </a:p>
          <a:p>
            <a:endParaRPr lang="en-US" sz="400" dirty="0" smtClean="0"/>
          </a:p>
          <a:p>
            <a:r>
              <a:rPr lang="en-US" sz="1600" dirty="0" smtClean="0"/>
              <a:t>[</a:t>
            </a:r>
            <a:r>
              <a:rPr lang="en-US" sz="1600" dirty="0"/>
              <a:t>59] Y. Yuan, G. Wang, L. Chen, and H. Wang. Efficient </a:t>
            </a:r>
            <a:r>
              <a:rPr lang="en-US" sz="1600" dirty="0" smtClean="0"/>
              <a:t>Subgraph Similarity </a:t>
            </a:r>
            <a:r>
              <a:rPr lang="en-US" sz="1600" dirty="0"/>
              <a:t>Search on </a:t>
            </a:r>
            <a:r>
              <a:rPr lang="en-US" sz="1600" dirty="0" smtClean="0"/>
              <a:t>Large Probabilistic </a:t>
            </a:r>
            <a:r>
              <a:rPr lang="en-US" sz="1600" dirty="0"/>
              <a:t>Graph Databases. In </a:t>
            </a:r>
            <a:r>
              <a:rPr lang="en-US" sz="1600" i="1" dirty="0" smtClean="0"/>
              <a:t>VLDB</a:t>
            </a:r>
            <a:r>
              <a:rPr lang="en-US" sz="1600" dirty="0" smtClean="0"/>
              <a:t>, </a:t>
            </a:r>
            <a:r>
              <a:rPr lang="de-DE" sz="1600" dirty="0" smtClean="0"/>
              <a:t>2012.</a:t>
            </a:r>
          </a:p>
          <a:p>
            <a:endParaRPr lang="de-DE" sz="400" dirty="0"/>
          </a:p>
          <a:p>
            <a:r>
              <a:rPr lang="en-US" sz="1600" dirty="0"/>
              <a:t>[60] Y. Yuan, G. Wang, H. Wang, and L. Chen. Efficient Subgraph </a:t>
            </a:r>
            <a:r>
              <a:rPr lang="en-US" sz="1600" dirty="0" smtClean="0"/>
              <a:t>Search over </a:t>
            </a:r>
            <a:r>
              <a:rPr lang="en-US" sz="1600" dirty="0"/>
              <a:t>Large Uncertain Graphs. </a:t>
            </a:r>
            <a:r>
              <a:rPr lang="en-US" sz="1600" i="1" dirty="0"/>
              <a:t>PVLDB</a:t>
            </a:r>
            <a:r>
              <a:rPr lang="en-US" sz="1600" dirty="0"/>
              <a:t>, 4(11), 2011.</a:t>
            </a:r>
          </a:p>
        </p:txBody>
      </p:sp>
      <p:pic>
        <p:nvPicPr>
          <p:cNvPr id="9"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3600" b="1" dirty="0" smtClean="0"/>
              <a:t>Semantics: Frequent Subgraphs </a:t>
            </a:r>
            <a:br>
              <a:rPr lang="en-US" sz="3600" b="1" dirty="0" smtClean="0"/>
            </a:br>
            <a:r>
              <a:rPr lang="en-US" sz="3600" b="1" dirty="0" smtClean="0"/>
              <a:t>in Uncertain Graphs</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14/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1" name="Oval 20"/>
          <p:cNvSpPr/>
          <p:nvPr/>
        </p:nvSpPr>
        <p:spPr>
          <a:xfrm>
            <a:off x="914400" y="14478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22" name="Oval 21"/>
          <p:cNvSpPr/>
          <p:nvPr/>
        </p:nvSpPr>
        <p:spPr>
          <a:xfrm>
            <a:off x="685800"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23" name="Oval 22"/>
          <p:cNvSpPr/>
          <p:nvPr/>
        </p:nvSpPr>
        <p:spPr>
          <a:xfrm>
            <a:off x="12160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12" name="Straight Connector 11"/>
          <p:cNvCxnSpPr>
            <a:stCxn id="21" idx="3"/>
            <a:endCxn id="22" idx="0"/>
          </p:cNvCxnSpPr>
          <p:nvPr/>
        </p:nvCxnSpPr>
        <p:spPr>
          <a:xfrm flipH="1">
            <a:off x="801688" y="16783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1" idx="5"/>
            <a:endCxn id="23" idx="0"/>
          </p:cNvCxnSpPr>
          <p:nvPr/>
        </p:nvCxnSpPr>
        <p:spPr>
          <a:xfrm>
            <a:off x="1112232" y="16783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6"/>
            <a:endCxn id="23" idx="2"/>
          </p:cNvCxnSpPr>
          <p:nvPr/>
        </p:nvCxnSpPr>
        <p:spPr>
          <a:xfrm>
            <a:off x="917575" y="22271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9018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28" name="Straight Connector 27"/>
          <p:cNvCxnSpPr>
            <a:stCxn id="23" idx="6"/>
            <a:endCxn id="30" idx="2"/>
          </p:cNvCxnSpPr>
          <p:nvPr/>
        </p:nvCxnSpPr>
        <p:spPr>
          <a:xfrm>
            <a:off x="1447800" y="2227173"/>
            <a:ext cx="454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52400"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F</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34" name="Straight Connector 33"/>
          <p:cNvCxnSpPr>
            <a:stCxn id="37" idx="6"/>
            <a:endCxn id="22" idx="2"/>
          </p:cNvCxnSpPr>
          <p:nvPr/>
        </p:nvCxnSpPr>
        <p:spPr>
          <a:xfrm>
            <a:off x="384175" y="2227173"/>
            <a:ext cx="301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30225"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41" name="Oval 40"/>
          <p:cNvSpPr/>
          <p:nvPr/>
        </p:nvSpPr>
        <p:spPr>
          <a:xfrm>
            <a:off x="301625"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42" name="Oval 41"/>
          <p:cNvSpPr/>
          <p:nvPr/>
        </p:nvSpPr>
        <p:spPr>
          <a:xfrm>
            <a:off x="83185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43" name="Straight Connector 42"/>
          <p:cNvCxnSpPr>
            <a:stCxn id="40" idx="3"/>
            <a:endCxn id="41" idx="0"/>
          </p:cNvCxnSpPr>
          <p:nvPr/>
        </p:nvCxnSpPr>
        <p:spPr>
          <a:xfrm flipH="1">
            <a:off x="417513" y="33547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5"/>
            <a:endCxn id="42" idx="0"/>
          </p:cNvCxnSpPr>
          <p:nvPr/>
        </p:nvCxnSpPr>
        <p:spPr>
          <a:xfrm>
            <a:off x="728057" y="33547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1" idx="6"/>
            <a:endCxn id="42" idx="2"/>
          </p:cNvCxnSpPr>
          <p:nvPr/>
        </p:nvCxnSpPr>
        <p:spPr>
          <a:xfrm>
            <a:off x="533400" y="39035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212850"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47" name="Oval 46"/>
          <p:cNvSpPr/>
          <p:nvPr/>
        </p:nvSpPr>
        <p:spPr>
          <a:xfrm>
            <a:off x="151765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48" name="Straight Connector 47"/>
          <p:cNvCxnSpPr>
            <a:stCxn id="40" idx="6"/>
            <a:endCxn id="46" idx="2"/>
          </p:cNvCxnSpPr>
          <p:nvPr/>
        </p:nvCxnSpPr>
        <p:spPr>
          <a:xfrm>
            <a:off x="762000" y="3259228"/>
            <a:ext cx="45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2" idx="6"/>
            <a:endCxn id="47" idx="2"/>
          </p:cNvCxnSpPr>
          <p:nvPr/>
        </p:nvCxnSpPr>
        <p:spPr>
          <a:xfrm>
            <a:off x="1063625" y="3903573"/>
            <a:ext cx="454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6" idx="5"/>
            <a:endCxn id="47" idx="0"/>
          </p:cNvCxnSpPr>
          <p:nvPr/>
        </p:nvCxnSpPr>
        <p:spPr>
          <a:xfrm>
            <a:off x="1410682" y="3354706"/>
            <a:ext cx="222856"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914400" y="47244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58" name="Oval 57"/>
          <p:cNvSpPr/>
          <p:nvPr/>
        </p:nvSpPr>
        <p:spPr>
          <a:xfrm>
            <a:off x="685800"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59" name="Oval 58"/>
          <p:cNvSpPr/>
          <p:nvPr/>
        </p:nvSpPr>
        <p:spPr>
          <a:xfrm>
            <a:off x="1216025"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60" name="Straight Connector 59"/>
          <p:cNvCxnSpPr>
            <a:stCxn id="57" idx="3"/>
            <a:endCxn id="58" idx="0"/>
          </p:cNvCxnSpPr>
          <p:nvPr/>
        </p:nvCxnSpPr>
        <p:spPr>
          <a:xfrm flipH="1">
            <a:off x="801688" y="49549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7" idx="5"/>
            <a:endCxn id="59" idx="0"/>
          </p:cNvCxnSpPr>
          <p:nvPr/>
        </p:nvCxnSpPr>
        <p:spPr>
          <a:xfrm>
            <a:off x="1112232" y="49549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8" idx="6"/>
            <a:endCxn id="59" idx="2"/>
          </p:cNvCxnSpPr>
          <p:nvPr/>
        </p:nvCxnSpPr>
        <p:spPr>
          <a:xfrm>
            <a:off x="917575" y="55037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597025" y="47244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64" name="Oval 63"/>
          <p:cNvSpPr/>
          <p:nvPr/>
        </p:nvSpPr>
        <p:spPr>
          <a:xfrm>
            <a:off x="1901825"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65" name="Straight Connector 64"/>
          <p:cNvCxnSpPr>
            <a:stCxn id="57" idx="6"/>
            <a:endCxn id="63" idx="2"/>
          </p:cNvCxnSpPr>
          <p:nvPr/>
        </p:nvCxnSpPr>
        <p:spPr>
          <a:xfrm>
            <a:off x="1146175" y="4859428"/>
            <a:ext cx="45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6"/>
            <a:endCxn id="64" idx="2"/>
          </p:cNvCxnSpPr>
          <p:nvPr/>
        </p:nvCxnSpPr>
        <p:spPr>
          <a:xfrm>
            <a:off x="1447800" y="5503773"/>
            <a:ext cx="454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152400"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F</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69" name="Straight Connector 68"/>
          <p:cNvCxnSpPr>
            <a:stCxn id="68" idx="6"/>
            <a:endCxn id="58" idx="2"/>
          </p:cNvCxnSpPr>
          <p:nvPr/>
        </p:nvCxnSpPr>
        <p:spPr>
          <a:xfrm>
            <a:off x="384175" y="5503773"/>
            <a:ext cx="301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276600" y="14478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71" name="Oval 70"/>
          <p:cNvSpPr/>
          <p:nvPr/>
        </p:nvSpPr>
        <p:spPr>
          <a:xfrm>
            <a:off x="3048000"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72" name="Oval 71"/>
          <p:cNvSpPr/>
          <p:nvPr/>
        </p:nvSpPr>
        <p:spPr>
          <a:xfrm>
            <a:off x="35782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73" name="Straight Connector 72"/>
          <p:cNvCxnSpPr>
            <a:stCxn id="70" idx="3"/>
            <a:endCxn id="71" idx="0"/>
          </p:cNvCxnSpPr>
          <p:nvPr/>
        </p:nvCxnSpPr>
        <p:spPr>
          <a:xfrm flipH="1">
            <a:off x="3163888" y="16783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5"/>
            <a:endCxn id="72" idx="0"/>
          </p:cNvCxnSpPr>
          <p:nvPr/>
        </p:nvCxnSpPr>
        <p:spPr>
          <a:xfrm>
            <a:off x="3474432" y="16783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6"/>
            <a:endCxn id="72" idx="2"/>
          </p:cNvCxnSpPr>
          <p:nvPr/>
        </p:nvCxnSpPr>
        <p:spPr>
          <a:xfrm>
            <a:off x="3279775" y="22271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959225" y="14478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77" name="Oval 76"/>
          <p:cNvSpPr/>
          <p:nvPr/>
        </p:nvSpPr>
        <p:spPr>
          <a:xfrm>
            <a:off x="42640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78" name="Straight Connector 77"/>
          <p:cNvCxnSpPr>
            <a:stCxn id="70" idx="6"/>
            <a:endCxn id="76" idx="2"/>
          </p:cNvCxnSpPr>
          <p:nvPr/>
        </p:nvCxnSpPr>
        <p:spPr>
          <a:xfrm>
            <a:off x="3508375" y="1582828"/>
            <a:ext cx="45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2" idx="6"/>
            <a:endCxn id="77" idx="2"/>
          </p:cNvCxnSpPr>
          <p:nvPr/>
        </p:nvCxnSpPr>
        <p:spPr>
          <a:xfrm>
            <a:off x="3810000" y="2227173"/>
            <a:ext cx="454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6" idx="5"/>
            <a:endCxn id="77" idx="0"/>
          </p:cNvCxnSpPr>
          <p:nvPr/>
        </p:nvCxnSpPr>
        <p:spPr>
          <a:xfrm>
            <a:off x="4157057" y="1678306"/>
            <a:ext cx="222856"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276600"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84" name="Oval 83"/>
          <p:cNvSpPr/>
          <p:nvPr/>
        </p:nvSpPr>
        <p:spPr>
          <a:xfrm>
            <a:off x="304800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85" name="Oval 84"/>
          <p:cNvSpPr/>
          <p:nvPr/>
        </p:nvSpPr>
        <p:spPr>
          <a:xfrm>
            <a:off x="3578225"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86" name="Straight Connector 85"/>
          <p:cNvCxnSpPr>
            <a:stCxn id="83" idx="3"/>
            <a:endCxn id="84" idx="0"/>
          </p:cNvCxnSpPr>
          <p:nvPr/>
        </p:nvCxnSpPr>
        <p:spPr>
          <a:xfrm flipH="1">
            <a:off x="3163888" y="33547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3" idx="5"/>
            <a:endCxn id="85" idx="0"/>
          </p:cNvCxnSpPr>
          <p:nvPr/>
        </p:nvCxnSpPr>
        <p:spPr>
          <a:xfrm>
            <a:off x="3474432" y="33547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4" idx="6"/>
            <a:endCxn id="85" idx="2"/>
          </p:cNvCxnSpPr>
          <p:nvPr/>
        </p:nvCxnSpPr>
        <p:spPr>
          <a:xfrm>
            <a:off x="3279775" y="39035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3959225"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90" name="Oval 89"/>
          <p:cNvSpPr/>
          <p:nvPr/>
        </p:nvSpPr>
        <p:spPr>
          <a:xfrm>
            <a:off x="4264025"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91" name="Straight Connector 90"/>
          <p:cNvCxnSpPr>
            <a:stCxn id="83" idx="6"/>
            <a:endCxn id="89" idx="2"/>
          </p:cNvCxnSpPr>
          <p:nvPr/>
        </p:nvCxnSpPr>
        <p:spPr>
          <a:xfrm>
            <a:off x="3508375" y="3259228"/>
            <a:ext cx="45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5" idx="6"/>
            <a:endCxn id="90" idx="2"/>
          </p:cNvCxnSpPr>
          <p:nvPr/>
        </p:nvCxnSpPr>
        <p:spPr>
          <a:xfrm>
            <a:off x="3810000" y="3903573"/>
            <a:ext cx="454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51460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F</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95" name="Straight Connector 94"/>
          <p:cNvCxnSpPr>
            <a:stCxn id="94" idx="6"/>
            <a:endCxn id="84" idx="2"/>
          </p:cNvCxnSpPr>
          <p:nvPr/>
        </p:nvCxnSpPr>
        <p:spPr>
          <a:xfrm>
            <a:off x="2746375" y="3903573"/>
            <a:ext cx="301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3505200" y="4648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97" name="Oval 96"/>
          <p:cNvSpPr/>
          <p:nvPr/>
        </p:nvSpPr>
        <p:spPr>
          <a:xfrm>
            <a:off x="3276600" y="5292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98" name="Oval 97"/>
          <p:cNvSpPr/>
          <p:nvPr/>
        </p:nvSpPr>
        <p:spPr>
          <a:xfrm>
            <a:off x="3806825" y="5292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99" name="Straight Connector 98"/>
          <p:cNvCxnSpPr>
            <a:stCxn id="96" idx="3"/>
            <a:endCxn id="97" idx="0"/>
          </p:cNvCxnSpPr>
          <p:nvPr/>
        </p:nvCxnSpPr>
        <p:spPr>
          <a:xfrm flipH="1">
            <a:off x="3392488" y="48787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6" idx="5"/>
            <a:endCxn id="98" idx="0"/>
          </p:cNvCxnSpPr>
          <p:nvPr/>
        </p:nvCxnSpPr>
        <p:spPr>
          <a:xfrm>
            <a:off x="3703032" y="48787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7" idx="6"/>
            <a:endCxn id="98" idx="2"/>
          </p:cNvCxnSpPr>
          <p:nvPr/>
        </p:nvCxnSpPr>
        <p:spPr>
          <a:xfrm>
            <a:off x="3508375" y="54275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57200"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0" name="TextBox 109"/>
          <p:cNvSpPr txBox="1"/>
          <p:nvPr/>
        </p:nvSpPr>
        <p:spPr>
          <a:xfrm>
            <a:off x="1199988"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1" name="TextBox 110"/>
          <p:cNvSpPr txBox="1"/>
          <p:nvPr/>
        </p:nvSpPr>
        <p:spPr>
          <a:xfrm>
            <a:off x="8382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2" name="TextBox 111"/>
          <p:cNvSpPr txBox="1"/>
          <p:nvPr/>
        </p:nvSpPr>
        <p:spPr>
          <a:xfrm>
            <a:off x="14478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3" name="TextBox 112"/>
          <p:cNvSpPr txBox="1"/>
          <p:nvPr/>
        </p:nvSpPr>
        <p:spPr>
          <a:xfrm>
            <a:off x="3048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4" name="TextBox 113"/>
          <p:cNvSpPr txBox="1"/>
          <p:nvPr/>
        </p:nvSpPr>
        <p:spPr>
          <a:xfrm>
            <a:off x="73025"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5" name="TextBox 114"/>
          <p:cNvSpPr txBox="1"/>
          <p:nvPr/>
        </p:nvSpPr>
        <p:spPr>
          <a:xfrm>
            <a:off x="815813"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6" name="TextBox 115"/>
          <p:cNvSpPr txBox="1"/>
          <p:nvPr/>
        </p:nvSpPr>
        <p:spPr>
          <a:xfrm>
            <a:off x="454025"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7" name="TextBox 116"/>
          <p:cNvSpPr txBox="1"/>
          <p:nvPr/>
        </p:nvSpPr>
        <p:spPr>
          <a:xfrm>
            <a:off x="1063625"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9" name="TextBox 118"/>
          <p:cNvSpPr txBox="1"/>
          <p:nvPr/>
        </p:nvSpPr>
        <p:spPr>
          <a:xfrm>
            <a:off x="457200" y="49646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0" name="TextBox 119"/>
          <p:cNvSpPr txBox="1"/>
          <p:nvPr/>
        </p:nvSpPr>
        <p:spPr>
          <a:xfrm>
            <a:off x="1199988" y="49646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1" name="TextBox 120"/>
          <p:cNvSpPr txBox="1"/>
          <p:nvPr/>
        </p:nvSpPr>
        <p:spPr>
          <a:xfrm>
            <a:off x="838200" y="54980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2" name="TextBox 121"/>
          <p:cNvSpPr txBox="1"/>
          <p:nvPr/>
        </p:nvSpPr>
        <p:spPr>
          <a:xfrm>
            <a:off x="1447800" y="54980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3" name="TextBox 122"/>
          <p:cNvSpPr txBox="1"/>
          <p:nvPr/>
        </p:nvSpPr>
        <p:spPr>
          <a:xfrm>
            <a:off x="304800" y="54980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4" name="TextBox 123"/>
          <p:cNvSpPr txBox="1"/>
          <p:nvPr/>
        </p:nvSpPr>
        <p:spPr>
          <a:xfrm>
            <a:off x="2819400"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5" name="TextBox 124"/>
          <p:cNvSpPr txBox="1"/>
          <p:nvPr/>
        </p:nvSpPr>
        <p:spPr>
          <a:xfrm>
            <a:off x="3562188"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6" name="TextBox 125"/>
          <p:cNvSpPr txBox="1"/>
          <p:nvPr/>
        </p:nvSpPr>
        <p:spPr>
          <a:xfrm>
            <a:off x="32004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7" name="TextBox 126"/>
          <p:cNvSpPr txBox="1"/>
          <p:nvPr/>
        </p:nvSpPr>
        <p:spPr>
          <a:xfrm>
            <a:off x="38100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9" name="TextBox 128"/>
          <p:cNvSpPr txBox="1"/>
          <p:nvPr/>
        </p:nvSpPr>
        <p:spPr>
          <a:xfrm>
            <a:off x="2819400"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0" name="TextBox 129"/>
          <p:cNvSpPr txBox="1"/>
          <p:nvPr/>
        </p:nvSpPr>
        <p:spPr>
          <a:xfrm>
            <a:off x="3562188"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1" name="TextBox 130"/>
          <p:cNvSpPr txBox="1"/>
          <p:nvPr/>
        </p:nvSpPr>
        <p:spPr>
          <a:xfrm>
            <a:off x="3200400"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2" name="TextBox 131"/>
          <p:cNvSpPr txBox="1"/>
          <p:nvPr/>
        </p:nvSpPr>
        <p:spPr>
          <a:xfrm>
            <a:off x="3810000"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3" name="TextBox 132"/>
          <p:cNvSpPr txBox="1"/>
          <p:nvPr/>
        </p:nvSpPr>
        <p:spPr>
          <a:xfrm>
            <a:off x="2667000"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4" name="TextBox 133"/>
          <p:cNvSpPr txBox="1"/>
          <p:nvPr/>
        </p:nvSpPr>
        <p:spPr>
          <a:xfrm>
            <a:off x="3048000" y="4888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5" name="TextBox 134"/>
          <p:cNvSpPr txBox="1"/>
          <p:nvPr/>
        </p:nvSpPr>
        <p:spPr>
          <a:xfrm>
            <a:off x="3790788" y="4888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6" name="TextBox 135"/>
          <p:cNvSpPr txBox="1"/>
          <p:nvPr/>
        </p:nvSpPr>
        <p:spPr>
          <a:xfrm>
            <a:off x="3429000" y="5421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9" name="TextBox 138"/>
          <p:cNvSpPr txBox="1"/>
          <p:nvPr/>
        </p:nvSpPr>
        <p:spPr>
          <a:xfrm>
            <a:off x="815813" y="2971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0" name="TextBox 139"/>
          <p:cNvSpPr txBox="1"/>
          <p:nvPr/>
        </p:nvSpPr>
        <p:spPr>
          <a:xfrm>
            <a:off x="1501613" y="3352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1" name="TextBox 140"/>
          <p:cNvSpPr txBox="1"/>
          <p:nvPr/>
        </p:nvSpPr>
        <p:spPr>
          <a:xfrm>
            <a:off x="1199988" y="45720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2" name="TextBox 141"/>
          <p:cNvSpPr txBox="1"/>
          <p:nvPr/>
        </p:nvSpPr>
        <p:spPr>
          <a:xfrm>
            <a:off x="3562188" y="1295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.9</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3" name="TextBox 142"/>
          <p:cNvSpPr txBox="1"/>
          <p:nvPr/>
        </p:nvSpPr>
        <p:spPr>
          <a:xfrm>
            <a:off x="4247988"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4" name="TextBox 143"/>
          <p:cNvSpPr txBox="1"/>
          <p:nvPr/>
        </p:nvSpPr>
        <p:spPr>
          <a:xfrm>
            <a:off x="3562188" y="2971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 name="TextBox 2"/>
          <p:cNvSpPr txBox="1"/>
          <p:nvPr/>
        </p:nvSpPr>
        <p:spPr>
          <a:xfrm>
            <a:off x="1176717" y="2526268"/>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1</a:t>
            </a:r>
            <a:endParaRPr lang="de-DE" baseline="-25000" dirty="0">
              <a:solidFill>
                <a:schemeClr val="tx2"/>
              </a:solidFill>
            </a:endParaRPr>
          </a:p>
        </p:txBody>
      </p:sp>
      <p:sp>
        <p:nvSpPr>
          <p:cNvPr id="118" name="TextBox 117"/>
          <p:cNvSpPr txBox="1"/>
          <p:nvPr/>
        </p:nvSpPr>
        <p:spPr>
          <a:xfrm>
            <a:off x="1027492" y="41910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2</a:t>
            </a:r>
            <a:endParaRPr lang="de-DE" baseline="-25000" dirty="0">
              <a:solidFill>
                <a:schemeClr val="tx2"/>
              </a:solidFill>
            </a:endParaRPr>
          </a:p>
        </p:txBody>
      </p:sp>
      <p:sp>
        <p:nvSpPr>
          <p:cNvPr id="128" name="TextBox 127"/>
          <p:cNvSpPr txBox="1"/>
          <p:nvPr/>
        </p:nvSpPr>
        <p:spPr>
          <a:xfrm>
            <a:off x="1027492" y="58674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3</a:t>
            </a:r>
            <a:endParaRPr lang="de-DE" baseline="-25000" dirty="0">
              <a:solidFill>
                <a:schemeClr val="tx2"/>
              </a:solidFill>
            </a:endParaRPr>
          </a:p>
        </p:txBody>
      </p:sp>
      <p:sp>
        <p:nvSpPr>
          <p:cNvPr id="137" name="TextBox 136"/>
          <p:cNvSpPr txBox="1"/>
          <p:nvPr/>
        </p:nvSpPr>
        <p:spPr>
          <a:xfrm>
            <a:off x="3505200" y="25146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4</a:t>
            </a:r>
            <a:endParaRPr lang="de-DE" baseline="-25000" dirty="0">
              <a:solidFill>
                <a:schemeClr val="tx2"/>
              </a:solidFill>
            </a:endParaRPr>
          </a:p>
        </p:txBody>
      </p:sp>
      <p:sp>
        <p:nvSpPr>
          <p:cNvPr id="138" name="TextBox 137"/>
          <p:cNvSpPr txBox="1"/>
          <p:nvPr/>
        </p:nvSpPr>
        <p:spPr>
          <a:xfrm>
            <a:off x="3505200" y="4126468"/>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5</a:t>
            </a:r>
            <a:endParaRPr lang="de-DE" baseline="-25000" dirty="0">
              <a:solidFill>
                <a:schemeClr val="tx2"/>
              </a:solidFill>
            </a:endParaRPr>
          </a:p>
        </p:txBody>
      </p:sp>
      <p:sp>
        <p:nvSpPr>
          <p:cNvPr id="145" name="TextBox 144"/>
          <p:cNvSpPr txBox="1"/>
          <p:nvPr/>
        </p:nvSpPr>
        <p:spPr>
          <a:xfrm>
            <a:off x="3505200" y="57912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6</a:t>
            </a:r>
            <a:endParaRPr lang="de-DE" baseline="-25000" dirty="0">
              <a:solidFill>
                <a:schemeClr val="tx2"/>
              </a:solidFill>
            </a:endParaRPr>
          </a:p>
        </p:txBody>
      </p:sp>
      <p:sp>
        <p:nvSpPr>
          <p:cNvPr id="146" name="Content Placeholder 2"/>
          <p:cNvSpPr txBox="1">
            <a:spLocks noChangeArrowheads="1"/>
          </p:cNvSpPr>
          <p:nvPr/>
        </p:nvSpPr>
        <p:spPr>
          <a:xfrm>
            <a:off x="5334000" y="1676400"/>
            <a:ext cx="36576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rPr>
              <a:t>Is sub-graph (ABC) frequent? </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noProof="0"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rPr>
              <a:t>Support = 6</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noProof="0"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noProof="0" dirty="0" smtClean="0">
                <a:solidFill>
                  <a:schemeClr val="tx1">
                    <a:lumMod val="95000"/>
                    <a:lumOff val="5000"/>
                  </a:schemeClr>
                </a:solidFill>
              </a:rPr>
              <a:t>Expected Support = 0.038</a:t>
            </a:r>
          </a:p>
          <a:p>
            <a:pPr lvl="0" defTabSz="914363">
              <a:lnSpc>
                <a:spcPct val="90000"/>
              </a:lnSpc>
              <a:spcBef>
                <a:spcPct val="20000"/>
              </a:spcBef>
              <a:defRPr/>
            </a:pPr>
            <a:r>
              <a:rPr lang="en-US" altLang="zh-CN" sz="1050" dirty="0">
                <a:solidFill>
                  <a:schemeClr val="tx1">
                    <a:lumMod val="95000"/>
                    <a:lumOff val="5000"/>
                  </a:schemeClr>
                </a:solidFill>
              </a:rPr>
              <a:t> </a:t>
            </a:r>
            <a:r>
              <a:rPr lang="en-US" altLang="zh-CN" sz="1050" dirty="0" smtClean="0">
                <a:solidFill>
                  <a:schemeClr val="tx1">
                    <a:lumMod val="95000"/>
                    <a:lumOff val="5000"/>
                  </a:schemeClr>
                </a:solidFill>
              </a:rPr>
              <a:t>             [Zou et. al., CIKM 2009; </a:t>
            </a:r>
            <a:r>
              <a:rPr lang="de-DE" sz="1050" dirty="0" err="1" smtClean="0"/>
              <a:t>Papapetrou</a:t>
            </a:r>
            <a:r>
              <a:rPr lang="de-DE" sz="1050" dirty="0" smtClean="0"/>
              <a:t> et. al., EDBT 2011</a:t>
            </a:r>
            <a:r>
              <a:rPr lang="en-US" altLang="zh-CN" sz="1050" dirty="0" smtClean="0">
                <a:solidFill>
                  <a:schemeClr val="tx1">
                    <a:lumMod val="95000"/>
                    <a:lumOff val="5000"/>
                  </a:schemeClr>
                </a:solidFill>
              </a:rPr>
              <a:t>]</a:t>
            </a:r>
            <a:endParaRPr lang="en-US" altLang="zh-CN" sz="1050" noProof="0" dirty="0" smtClean="0">
              <a:solidFill>
                <a:schemeClr val="tx1">
                  <a:lumMod val="95000"/>
                  <a:lumOff val="5000"/>
                </a:schemeClr>
              </a:solidFill>
            </a:endParaRPr>
          </a:p>
        </p:txBody>
      </p:sp>
      <p:sp>
        <p:nvSpPr>
          <p:cNvPr id="147" name="TextBox 146"/>
          <p:cNvSpPr txBox="1"/>
          <p:nvPr/>
        </p:nvSpPr>
        <p:spPr>
          <a:xfrm rot="21095233">
            <a:off x="5323001" y="4977674"/>
            <a:ext cx="3356743" cy="954107"/>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Is expected support  the best metric?</a:t>
            </a:r>
            <a:endParaRPr lang="en-US" sz="2800" b="1" dirty="0">
              <a:solidFill>
                <a:schemeClr val="bg1"/>
              </a:solidFill>
            </a:endParaRPr>
          </a:p>
        </p:txBody>
      </p:sp>
      <p:sp>
        <p:nvSpPr>
          <p:cNvPr id="148" name="Rectangle 147"/>
          <p:cNvSpPr/>
          <p:nvPr/>
        </p:nvSpPr>
        <p:spPr>
          <a:xfrm>
            <a:off x="228600" y="6336268"/>
            <a:ext cx="4122218" cy="369332"/>
          </a:xfrm>
          <a:prstGeom prst="rect">
            <a:avLst/>
          </a:prstGeom>
        </p:spPr>
        <p:txBody>
          <a:bodyPr wrap="none">
            <a:spAutoFit/>
          </a:bodyPr>
          <a:lstStyle/>
          <a:p>
            <a:pPr algn="ctr"/>
            <a:r>
              <a:rPr lang="en-US" b="1" dirty="0" smtClean="0"/>
              <a:t>[Assume independent edge probabilities]</a:t>
            </a:r>
            <a:endParaRPr lang="en-US" b="1" dirty="0"/>
          </a:p>
        </p:txBody>
      </p:sp>
    </p:spTree>
    <p:extLst>
      <p:ext uri="{BB962C8B-B14F-4D97-AF65-F5344CB8AC3E}">
        <p14:creationId xmlns:p14="http://schemas.microsoft.com/office/powerpoint/2010/main" xmlns="" val="3986289407"/>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200" dirty="0" smtClean="0"/>
              <a:t>References - 7</a:t>
            </a:r>
            <a:endParaRPr lang="en-US" sz="42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8" name="Rectangle 7"/>
          <p:cNvSpPr/>
          <p:nvPr/>
        </p:nvSpPr>
        <p:spPr>
          <a:xfrm>
            <a:off x="381000" y="1196400"/>
            <a:ext cx="8382000" cy="3354765"/>
          </a:xfrm>
          <a:prstGeom prst="rect">
            <a:avLst/>
          </a:prstGeom>
        </p:spPr>
        <p:txBody>
          <a:bodyPr wrap="square">
            <a:spAutoFit/>
          </a:bodyPr>
          <a:lstStyle/>
          <a:p>
            <a:r>
              <a:rPr lang="en-US" sz="1600" dirty="0"/>
              <a:t>[61] H. Zhou, A. A. </a:t>
            </a:r>
            <a:r>
              <a:rPr lang="en-US" sz="1600" dirty="0" err="1"/>
              <a:t>Shaverdian</a:t>
            </a:r>
            <a:r>
              <a:rPr lang="en-US" sz="1600" dirty="0"/>
              <a:t>, H. V. </a:t>
            </a:r>
            <a:r>
              <a:rPr lang="en-US" sz="1600" dirty="0" err="1"/>
              <a:t>Jagadish</a:t>
            </a:r>
            <a:r>
              <a:rPr lang="en-US" sz="1600" dirty="0"/>
              <a:t>, and G. </a:t>
            </a:r>
            <a:r>
              <a:rPr lang="en-US" sz="1600" dirty="0" err="1"/>
              <a:t>Michailidis</a:t>
            </a:r>
            <a:r>
              <a:rPr lang="en-US" sz="1600" dirty="0" smtClean="0"/>
              <a:t>. Querying </a:t>
            </a:r>
            <a:r>
              <a:rPr lang="en-US" sz="1600" dirty="0"/>
              <a:t>Graphs with Uncertain Predicates. In </a:t>
            </a:r>
            <a:r>
              <a:rPr lang="en-US" sz="1600" i="1" dirty="0"/>
              <a:t>MLG</a:t>
            </a:r>
            <a:r>
              <a:rPr lang="en-US" sz="1600" dirty="0"/>
              <a:t>, 2010</a:t>
            </a:r>
            <a:r>
              <a:rPr lang="en-US" sz="1600" dirty="0" smtClean="0"/>
              <a:t>.</a:t>
            </a:r>
          </a:p>
          <a:p>
            <a:endParaRPr lang="en-US" sz="400" dirty="0"/>
          </a:p>
          <a:p>
            <a:r>
              <a:rPr lang="en-US" sz="1600" dirty="0"/>
              <a:t>[62] K. Zhu, W. Zhang, G. Zhu, Y. Zhang, and X. Lin. BMC: An </a:t>
            </a:r>
            <a:r>
              <a:rPr lang="en-US" sz="1600" dirty="0" smtClean="0"/>
              <a:t>Efficient Method </a:t>
            </a:r>
            <a:r>
              <a:rPr lang="en-US" sz="1600" dirty="0"/>
              <a:t>to </a:t>
            </a:r>
            <a:r>
              <a:rPr lang="en-US" sz="1600" dirty="0" smtClean="0"/>
              <a:t>Evaluate Probabilistic </a:t>
            </a:r>
            <a:r>
              <a:rPr lang="en-US" sz="1600" dirty="0"/>
              <a:t>Reachability Queries. In </a:t>
            </a:r>
            <a:r>
              <a:rPr lang="en-US" sz="1600" i="1" dirty="0" smtClean="0"/>
              <a:t>DASFAA</a:t>
            </a:r>
            <a:r>
              <a:rPr lang="en-US" sz="1600" dirty="0" smtClean="0"/>
              <a:t>, </a:t>
            </a:r>
            <a:r>
              <a:rPr lang="de-DE" sz="1600" dirty="0" smtClean="0"/>
              <a:t>2011.</a:t>
            </a:r>
          </a:p>
          <a:p>
            <a:endParaRPr lang="de-DE" sz="400" dirty="0"/>
          </a:p>
          <a:p>
            <a:r>
              <a:rPr lang="en-US" sz="1600" dirty="0"/>
              <a:t>[63] Z. Zou, H. Gao, and J. Li. Discovering Frequent Subgraphs </a:t>
            </a:r>
            <a:r>
              <a:rPr lang="en-US" sz="1600" dirty="0" smtClean="0"/>
              <a:t>over Uncertain </a:t>
            </a:r>
            <a:r>
              <a:rPr lang="en-US" sz="1600" dirty="0"/>
              <a:t>Graph Databases under Probabilistic Semantics. In </a:t>
            </a:r>
            <a:r>
              <a:rPr lang="en-US" sz="1600" i="1" dirty="0"/>
              <a:t>KDD</a:t>
            </a:r>
            <a:r>
              <a:rPr lang="en-US" sz="1600" dirty="0" smtClean="0"/>
              <a:t>, </a:t>
            </a:r>
            <a:r>
              <a:rPr lang="de-DE" sz="1600" dirty="0" smtClean="0"/>
              <a:t>2010.</a:t>
            </a:r>
          </a:p>
          <a:p>
            <a:endParaRPr lang="de-DE" sz="400" dirty="0"/>
          </a:p>
          <a:p>
            <a:r>
              <a:rPr lang="en-US" sz="1600" dirty="0"/>
              <a:t>[64] Z. Zou, J. Li, H. Gao, and S. Zhang. Frequent Subgraph </a:t>
            </a:r>
            <a:r>
              <a:rPr lang="en-US" sz="1600" dirty="0" smtClean="0"/>
              <a:t>Pattern Mining </a:t>
            </a:r>
            <a:r>
              <a:rPr lang="en-US" sz="1600" dirty="0"/>
              <a:t>on Uncertain Graph Data. In </a:t>
            </a:r>
            <a:r>
              <a:rPr lang="en-US" sz="1600" i="1" dirty="0"/>
              <a:t>CIKM</a:t>
            </a:r>
            <a:r>
              <a:rPr lang="en-US" sz="1600" dirty="0"/>
              <a:t>, 2009</a:t>
            </a:r>
            <a:r>
              <a:rPr lang="en-US" sz="1600" dirty="0" smtClean="0"/>
              <a:t>.</a:t>
            </a:r>
          </a:p>
          <a:p>
            <a:endParaRPr lang="en-US" sz="400" dirty="0"/>
          </a:p>
          <a:p>
            <a:r>
              <a:rPr lang="en-US" sz="1600" dirty="0"/>
              <a:t>[65] Z. Zou, J. Li, H. Gao, and S. Zhang. Mining Frequent </a:t>
            </a:r>
            <a:r>
              <a:rPr lang="en-US" sz="1600" dirty="0" smtClean="0"/>
              <a:t>Subgraph Patterns </a:t>
            </a:r>
            <a:r>
              <a:rPr lang="en-US" sz="1600" dirty="0"/>
              <a:t>from Uncertain Graph Data. </a:t>
            </a:r>
            <a:r>
              <a:rPr lang="en-US" sz="1600" i="1" dirty="0"/>
              <a:t>IEEE Trans. </a:t>
            </a:r>
            <a:r>
              <a:rPr lang="en-US" sz="1600" i="1" dirty="0" err="1"/>
              <a:t>Knowl</a:t>
            </a:r>
            <a:r>
              <a:rPr lang="en-US" sz="1600" i="1" dirty="0"/>
              <a:t>. Data Eng</a:t>
            </a:r>
            <a:r>
              <a:rPr lang="en-US" sz="1600" i="1" dirty="0" smtClean="0"/>
              <a:t>.</a:t>
            </a:r>
            <a:r>
              <a:rPr lang="en-US" sz="1600" dirty="0" smtClean="0"/>
              <a:t>, </a:t>
            </a:r>
            <a:r>
              <a:rPr lang="de-DE" sz="1600" dirty="0" smtClean="0"/>
              <a:t>22(9):1603–1218</a:t>
            </a:r>
            <a:r>
              <a:rPr lang="de-DE" sz="1600" dirty="0"/>
              <a:t>, 2010</a:t>
            </a:r>
            <a:r>
              <a:rPr lang="de-DE" sz="1600" dirty="0" smtClean="0"/>
              <a:t>.</a:t>
            </a:r>
          </a:p>
          <a:p>
            <a:endParaRPr lang="de-DE" sz="400" dirty="0" smtClean="0"/>
          </a:p>
          <a:p>
            <a:r>
              <a:rPr lang="en-US" sz="1600" dirty="0" smtClean="0"/>
              <a:t>[66] Y. Tong, X. Zhang, C. Cao and L. Chen. Efficient Probabilistic </a:t>
            </a:r>
            <a:r>
              <a:rPr lang="en-US" sz="1600" dirty="0" err="1" smtClean="0"/>
              <a:t>Supergraph</a:t>
            </a:r>
            <a:r>
              <a:rPr lang="en-US" sz="1600" dirty="0" smtClean="0"/>
              <a:t> Search over Large Uncertain Graphs. In CIKM, 2014.</a:t>
            </a:r>
            <a:endParaRPr lang="en-US" sz="1600" dirty="0"/>
          </a:p>
        </p:txBody>
      </p:sp>
      <p:pic>
        <p:nvPicPr>
          <p:cNvPr id="9"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36329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3600" b="1" dirty="0" smtClean="0"/>
              <a:t>Semantics: Frequent Subgraphs </a:t>
            </a:r>
            <a:br>
              <a:rPr lang="en-US" sz="3600" b="1" dirty="0" smtClean="0"/>
            </a:br>
            <a:r>
              <a:rPr lang="en-US" sz="3600" b="1" dirty="0" smtClean="0"/>
              <a:t>in Uncertain Graphs</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15/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8" name="Content Placeholder 2"/>
          <p:cNvSpPr txBox="1">
            <a:spLocks noChangeArrowheads="1"/>
          </p:cNvSpPr>
          <p:nvPr/>
        </p:nvSpPr>
        <p:spPr>
          <a:xfrm>
            <a:off x="368775" y="1676400"/>
            <a:ext cx="6946425" cy="422455"/>
          </a:xfrm>
          <a:prstGeom prst="rect">
            <a:avLst/>
          </a:prstGeom>
        </p:spPr>
        <p:txBody>
          <a:bodyPr/>
          <a:lstStyle/>
          <a:p>
            <a:pPr algn="just" defTabSz="914363" fontAlgn="auto">
              <a:lnSpc>
                <a:spcPct val="90000"/>
              </a:lnSpc>
              <a:spcBef>
                <a:spcPct val="20000"/>
              </a:spcBef>
              <a:spcAft>
                <a:spcPts val="0"/>
              </a:spcAft>
              <a:defRPr/>
            </a:pPr>
            <a:r>
              <a:rPr lang="en-US" sz="2400" dirty="0" smtClean="0">
                <a:solidFill>
                  <a:schemeClr val="bg1"/>
                </a:solidFill>
                <a:latin typeface="Calibri" panose="020F0502020204030204" pitchFamily="34" charset="0"/>
                <a:cs typeface="Calibri" panose="020F0502020204030204" pitchFamily="34" charset="0"/>
              </a:rPr>
              <a:t>Social Networks </a:t>
            </a: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bg1"/>
              </a:solidFill>
              <a:latin typeface="Calibri"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bg1"/>
              </a:solidFill>
              <a:latin typeface="Calibri" pitchFamily="34" charset="0"/>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6"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2" name="Oval 21"/>
          <p:cNvSpPr/>
          <p:nvPr/>
        </p:nvSpPr>
        <p:spPr>
          <a:xfrm>
            <a:off x="914400" y="14478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23" name="Oval 22"/>
          <p:cNvSpPr/>
          <p:nvPr/>
        </p:nvSpPr>
        <p:spPr>
          <a:xfrm>
            <a:off x="685800"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24" name="Oval 23"/>
          <p:cNvSpPr/>
          <p:nvPr/>
        </p:nvSpPr>
        <p:spPr>
          <a:xfrm>
            <a:off x="12160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25" name="Straight Connector 24"/>
          <p:cNvCxnSpPr>
            <a:stCxn id="22" idx="3"/>
            <a:endCxn id="23" idx="0"/>
          </p:cNvCxnSpPr>
          <p:nvPr/>
        </p:nvCxnSpPr>
        <p:spPr>
          <a:xfrm flipH="1">
            <a:off x="801688" y="16783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5"/>
            <a:endCxn id="24" idx="0"/>
          </p:cNvCxnSpPr>
          <p:nvPr/>
        </p:nvCxnSpPr>
        <p:spPr>
          <a:xfrm>
            <a:off x="1112232" y="16783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6"/>
            <a:endCxn id="24" idx="2"/>
          </p:cNvCxnSpPr>
          <p:nvPr/>
        </p:nvCxnSpPr>
        <p:spPr>
          <a:xfrm>
            <a:off x="917575" y="22271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9018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29" name="Straight Connector 28"/>
          <p:cNvCxnSpPr>
            <a:stCxn id="24" idx="6"/>
            <a:endCxn id="28" idx="2"/>
          </p:cNvCxnSpPr>
          <p:nvPr/>
        </p:nvCxnSpPr>
        <p:spPr>
          <a:xfrm>
            <a:off x="1447800" y="2227173"/>
            <a:ext cx="454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52400"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F</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31" name="Straight Connector 30"/>
          <p:cNvCxnSpPr>
            <a:stCxn id="30" idx="6"/>
            <a:endCxn id="23" idx="2"/>
          </p:cNvCxnSpPr>
          <p:nvPr/>
        </p:nvCxnSpPr>
        <p:spPr>
          <a:xfrm>
            <a:off x="384175" y="2227173"/>
            <a:ext cx="301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30225"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33" name="Oval 32"/>
          <p:cNvSpPr/>
          <p:nvPr/>
        </p:nvSpPr>
        <p:spPr>
          <a:xfrm>
            <a:off x="301625"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34" name="Oval 33"/>
          <p:cNvSpPr/>
          <p:nvPr/>
        </p:nvSpPr>
        <p:spPr>
          <a:xfrm>
            <a:off x="83185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35" name="Straight Connector 34"/>
          <p:cNvCxnSpPr>
            <a:stCxn id="32" idx="3"/>
            <a:endCxn id="33" idx="0"/>
          </p:cNvCxnSpPr>
          <p:nvPr/>
        </p:nvCxnSpPr>
        <p:spPr>
          <a:xfrm flipH="1">
            <a:off x="417513" y="33547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2" idx="5"/>
            <a:endCxn id="34" idx="0"/>
          </p:cNvCxnSpPr>
          <p:nvPr/>
        </p:nvCxnSpPr>
        <p:spPr>
          <a:xfrm>
            <a:off x="728057" y="33547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3" idx="6"/>
            <a:endCxn id="34" idx="2"/>
          </p:cNvCxnSpPr>
          <p:nvPr/>
        </p:nvCxnSpPr>
        <p:spPr>
          <a:xfrm>
            <a:off x="533400" y="39035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212850"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39" name="Oval 38"/>
          <p:cNvSpPr/>
          <p:nvPr/>
        </p:nvSpPr>
        <p:spPr>
          <a:xfrm>
            <a:off x="151765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40" name="Straight Connector 39"/>
          <p:cNvCxnSpPr>
            <a:stCxn id="32" idx="6"/>
            <a:endCxn id="38" idx="2"/>
          </p:cNvCxnSpPr>
          <p:nvPr/>
        </p:nvCxnSpPr>
        <p:spPr>
          <a:xfrm>
            <a:off x="762000" y="3259228"/>
            <a:ext cx="450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4" idx="6"/>
            <a:endCxn id="39" idx="2"/>
          </p:cNvCxnSpPr>
          <p:nvPr/>
        </p:nvCxnSpPr>
        <p:spPr>
          <a:xfrm>
            <a:off x="1063625" y="3903573"/>
            <a:ext cx="454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8" idx="5"/>
            <a:endCxn id="39" idx="0"/>
          </p:cNvCxnSpPr>
          <p:nvPr/>
        </p:nvCxnSpPr>
        <p:spPr>
          <a:xfrm>
            <a:off x="1410682" y="3354706"/>
            <a:ext cx="222856"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914400" y="47244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44" name="Oval 43"/>
          <p:cNvSpPr/>
          <p:nvPr/>
        </p:nvSpPr>
        <p:spPr>
          <a:xfrm>
            <a:off x="685800"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45" name="Oval 44"/>
          <p:cNvSpPr/>
          <p:nvPr/>
        </p:nvSpPr>
        <p:spPr>
          <a:xfrm>
            <a:off x="1216025"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46" name="Straight Connector 45"/>
          <p:cNvCxnSpPr>
            <a:stCxn id="43" idx="3"/>
            <a:endCxn id="44" idx="0"/>
          </p:cNvCxnSpPr>
          <p:nvPr/>
        </p:nvCxnSpPr>
        <p:spPr>
          <a:xfrm flipH="1">
            <a:off x="801688" y="49549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5"/>
            <a:endCxn id="45" idx="0"/>
          </p:cNvCxnSpPr>
          <p:nvPr/>
        </p:nvCxnSpPr>
        <p:spPr>
          <a:xfrm>
            <a:off x="1112232" y="49549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4" idx="6"/>
            <a:endCxn id="45" idx="2"/>
          </p:cNvCxnSpPr>
          <p:nvPr/>
        </p:nvCxnSpPr>
        <p:spPr>
          <a:xfrm>
            <a:off x="917575" y="55037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597025" y="47244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54" name="Oval 53"/>
          <p:cNvSpPr/>
          <p:nvPr/>
        </p:nvSpPr>
        <p:spPr>
          <a:xfrm>
            <a:off x="1901825"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55" name="Straight Connector 54"/>
          <p:cNvCxnSpPr>
            <a:stCxn id="43" idx="6"/>
            <a:endCxn id="53" idx="2"/>
          </p:cNvCxnSpPr>
          <p:nvPr/>
        </p:nvCxnSpPr>
        <p:spPr>
          <a:xfrm>
            <a:off x="1146175" y="4859428"/>
            <a:ext cx="450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5" idx="6"/>
            <a:endCxn id="54" idx="2"/>
          </p:cNvCxnSpPr>
          <p:nvPr/>
        </p:nvCxnSpPr>
        <p:spPr>
          <a:xfrm>
            <a:off x="1447800" y="5503773"/>
            <a:ext cx="454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52400" y="53687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F</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58" name="Straight Connector 57"/>
          <p:cNvCxnSpPr>
            <a:stCxn id="57" idx="6"/>
            <a:endCxn id="44" idx="2"/>
          </p:cNvCxnSpPr>
          <p:nvPr/>
        </p:nvCxnSpPr>
        <p:spPr>
          <a:xfrm>
            <a:off x="384175" y="5503773"/>
            <a:ext cx="301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76600" y="14478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60" name="Oval 59"/>
          <p:cNvSpPr/>
          <p:nvPr/>
        </p:nvSpPr>
        <p:spPr>
          <a:xfrm>
            <a:off x="3048000"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61" name="Oval 60"/>
          <p:cNvSpPr/>
          <p:nvPr/>
        </p:nvSpPr>
        <p:spPr>
          <a:xfrm>
            <a:off x="35782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62" name="Straight Connector 61"/>
          <p:cNvCxnSpPr>
            <a:stCxn id="59" idx="3"/>
            <a:endCxn id="60" idx="0"/>
          </p:cNvCxnSpPr>
          <p:nvPr/>
        </p:nvCxnSpPr>
        <p:spPr>
          <a:xfrm flipH="1">
            <a:off x="3163888" y="16783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9" idx="5"/>
            <a:endCxn id="61" idx="0"/>
          </p:cNvCxnSpPr>
          <p:nvPr/>
        </p:nvCxnSpPr>
        <p:spPr>
          <a:xfrm>
            <a:off x="3474432" y="16783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0" idx="6"/>
            <a:endCxn id="61" idx="2"/>
          </p:cNvCxnSpPr>
          <p:nvPr/>
        </p:nvCxnSpPr>
        <p:spPr>
          <a:xfrm>
            <a:off x="3279775" y="22271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959225" y="14478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66" name="Oval 65"/>
          <p:cNvSpPr/>
          <p:nvPr/>
        </p:nvSpPr>
        <p:spPr>
          <a:xfrm>
            <a:off x="4264025" y="20921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67" name="Straight Connector 66"/>
          <p:cNvCxnSpPr>
            <a:stCxn id="59" idx="6"/>
            <a:endCxn id="65" idx="2"/>
          </p:cNvCxnSpPr>
          <p:nvPr/>
        </p:nvCxnSpPr>
        <p:spPr>
          <a:xfrm>
            <a:off x="3508375" y="1582828"/>
            <a:ext cx="450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1" idx="6"/>
            <a:endCxn id="66" idx="2"/>
          </p:cNvCxnSpPr>
          <p:nvPr/>
        </p:nvCxnSpPr>
        <p:spPr>
          <a:xfrm>
            <a:off x="3810000" y="2227173"/>
            <a:ext cx="454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5" idx="5"/>
            <a:endCxn id="66" idx="0"/>
          </p:cNvCxnSpPr>
          <p:nvPr/>
        </p:nvCxnSpPr>
        <p:spPr>
          <a:xfrm>
            <a:off x="4157057" y="1678306"/>
            <a:ext cx="222856"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276600"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71" name="Oval 70"/>
          <p:cNvSpPr/>
          <p:nvPr/>
        </p:nvSpPr>
        <p:spPr>
          <a:xfrm>
            <a:off x="304800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72" name="Oval 71"/>
          <p:cNvSpPr/>
          <p:nvPr/>
        </p:nvSpPr>
        <p:spPr>
          <a:xfrm>
            <a:off x="3578225"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73" name="Straight Connector 72"/>
          <p:cNvCxnSpPr>
            <a:stCxn id="70" idx="3"/>
            <a:endCxn id="71" idx="0"/>
          </p:cNvCxnSpPr>
          <p:nvPr/>
        </p:nvCxnSpPr>
        <p:spPr>
          <a:xfrm flipH="1">
            <a:off x="3163888" y="33547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5"/>
            <a:endCxn id="72" idx="0"/>
          </p:cNvCxnSpPr>
          <p:nvPr/>
        </p:nvCxnSpPr>
        <p:spPr>
          <a:xfrm>
            <a:off x="3474432" y="33547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6"/>
            <a:endCxn id="72" idx="2"/>
          </p:cNvCxnSpPr>
          <p:nvPr/>
        </p:nvCxnSpPr>
        <p:spPr>
          <a:xfrm>
            <a:off x="3279775" y="39035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3959225" y="3124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E</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77" name="Oval 76"/>
          <p:cNvSpPr/>
          <p:nvPr/>
        </p:nvSpPr>
        <p:spPr>
          <a:xfrm>
            <a:off x="4264025"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D</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78" name="Straight Connector 77"/>
          <p:cNvCxnSpPr>
            <a:stCxn id="70" idx="6"/>
            <a:endCxn id="76" idx="2"/>
          </p:cNvCxnSpPr>
          <p:nvPr/>
        </p:nvCxnSpPr>
        <p:spPr>
          <a:xfrm>
            <a:off x="3508375" y="3259228"/>
            <a:ext cx="450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2" idx="6"/>
            <a:endCxn id="77" idx="2"/>
          </p:cNvCxnSpPr>
          <p:nvPr/>
        </p:nvCxnSpPr>
        <p:spPr>
          <a:xfrm>
            <a:off x="3810000" y="3903573"/>
            <a:ext cx="454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2514600" y="3768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F</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81" name="Straight Connector 80"/>
          <p:cNvCxnSpPr>
            <a:stCxn id="80" idx="6"/>
            <a:endCxn id="71" idx="2"/>
          </p:cNvCxnSpPr>
          <p:nvPr/>
        </p:nvCxnSpPr>
        <p:spPr>
          <a:xfrm>
            <a:off x="2746375" y="3903573"/>
            <a:ext cx="301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3505200" y="4648200"/>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A</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83" name="Oval 82"/>
          <p:cNvSpPr/>
          <p:nvPr/>
        </p:nvSpPr>
        <p:spPr>
          <a:xfrm>
            <a:off x="3276600" y="5292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B</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84" name="Oval 83"/>
          <p:cNvSpPr/>
          <p:nvPr/>
        </p:nvSpPr>
        <p:spPr>
          <a:xfrm>
            <a:off x="3806825" y="5292545"/>
            <a:ext cx="231775" cy="270055"/>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C</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cxnSp>
        <p:nvCxnSpPr>
          <p:cNvPr id="85" name="Straight Connector 84"/>
          <p:cNvCxnSpPr>
            <a:stCxn id="82" idx="3"/>
            <a:endCxn id="83" idx="0"/>
          </p:cNvCxnSpPr>
          <p:nvPr/>
        </p:nvCxnSpPr>
        <p:spPr>
          <a:xfrm flipH="1">
            <a:off x="3392488" y="4878706"/>
            <a:ext cx="146655"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2" idx="5"/>
            <a:endCxn id="84" idx="0"/>
          </p:cNvCxnSpPr>
          <p:nvPr/>
        </p:nvCxnSpPr>
        <p:spPr>
          <a:xfrm>
            <a:off x="3703032" y="4878706"/>
            <a:ext cx="219681" cy="413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3" idx="6"/>
            <a:endCxn id="84" idx="2"/>
          </p:cNvCxnSpPr>
          <p:nvPr/>
        </p:nvCxnSpPr>
        <p:spPr>
          <a:xfrm>
            <a:off x="3508375" y="5427573"/>
            <a:ext cx="298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57200"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9" name="TextBox 88"/>
          <p:cNvSpPr txBox="1"/>
          <p:nvPr/>
        </p:nvSpPr>
        <p:spPr>
          <a:xfrm>
            <a:off x="1199988"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0" name="TextBox 89"/>
          <p:cNvSpPr txBox="1"/>
          <p:nvPr/>
        </p:nvSpPr>
        <p:spPr>
          <a:xfrm>
            <a:off x="8382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1" name="TextBox 90"/>
          <p:cNvSpPr txBox="1"/>
          <p:nvPr/>
        </p:nvSpPr>
        <p:spPr>
          <a:xfrm>
            <a:off x="14478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2" name="TextBox 91"/>
          <p:cNvSpPr txBox="1"/>
          <p:nvPr/>
        </p:nvSpPr>
        <p:spPr>
          <a:xfrm>
            <a:off x="3048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3" name="TextBox 92"/>
          <p:cNvSpPr txBox="1"/>
          <p:nvPr/>
        </p:nvSpPr>
        <p:spPr>
          <a:xfrm>
            <a:off x="73025"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4" name="TextBox 93"/>
          <p:cNvSpPr txBox="1"/>
          <p:nvPr/>
        </p:nvSpPr>
        <p:spPr>
          <a:xfrm>
            <a:off x="815813"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5" name="TextBox 94"/>
          <p:cNvSpPr txBox="1"/>
          <p:nvPr/>
        </p:nvSpPr>
        <p:spPr>
          <a:xfrm>
            <a:off x="454025"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6" name="TextBox 95"/>
          <p:cNvSpPr txBox="1"/>
          <p:nvPr/>
        </p:nvSpPr>
        <p:spPr>
          <a:xfrm>
            <a:off x="1063625"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7" name="TextBox 96"/>
          <p:cNvSpPr txBox="1"/>
          <p:nvPr/>
        </p:nvSpPr>
        <p:spPr>
          <a:xfrm>
            <a:off x="457200" y="49646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8" name="TextBox 97"/>
          <p:cNvSpPr txBox="1"/>
          <p:nvPr/>
        </p:nvSpPr>
        <p:spPr>
          <a:xfrm>
            <a:off x="1199988" y="49646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9" name="TextBox 98"/>
          <p:cNvSpPr txBox="1"/>
          <p:nvPr/>
        </p:nvSpPr>
        <p:spPr>
          <a:xfrm>
            <a:off x="838200" y="54980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0" name="TextBox 99"/>
          <p:cNvSpPr txBox="1"/>
          <p:nvPr/>
        </p:nvSpPr>
        <p:spPr>
          <a:xfrm>
            <a:off x="1447800" y="54980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1" name="TextBox 100"/>
          <p:cNvSpPr txBox="1"/>
          <p:nvPr/>
        </p:nvSpPr>
        <p:spPr>
          <a:xfrm>
            <a:off x="304800" y="54980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2" name="TextBox 101"/>
          <p:cNvSpPr txBox="1"/>
          <p:nvPr/>
        </p:nvSpPr>
        <p:spPr>
          <a:xfrm>
            <a:off x="2819400"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3" name="TextBox 102"/>
          <p:cNvSpPr txBox="1"/>
          <p:nvPr/>
        </p:nvSpPr>
        <p:spPr>
          <a:xfrm>
            <a:off x="3562188"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4" name="TextBox 103"/>
          <p:cNvSpPr txBox="1"/>
          <p:nvPr/>
        </p:nvSpPr>
        <p:spPr>
          <a:xfrm>
            <a:off x="32004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5" name="TextBox 104"/>
          <p:cNvSpPr txBox="1"/>
          <p:nvPr/>
        </p:nvSpPr>
        <p:spPr>
          <a:xfrm>
            <a:off x="3810000" y="2209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6" name="TextBox 105"/>
          <p:cNvSpPr txBox="1"/>
          <p:nvPr/>
        </p:nvSpPr>
        <p:spPr>
          <a:xfrm>
            <a:off x="2819400"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7" name="TextBox 106"/>
          <p:cNvSpPr txBox="1"/>
          <p:nvPr/>
        </p:nvSpPr>
        <p:spPr>
          <a:xfrm>
            <a:off x="3562188" y="3364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8" name="TextBox 107"/>
          <p:cNvSpPr txBox="1"/>
          <p:nvPr/>
        </p:nvSpPr>
        <p:spPr>
          <a:xfrm>
            <a:off x="3200400"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9" name="TextBox 108"/>
          <p:cNvSpPr txBox="1"/>
          <p:nvPr/>
        </p:nvSpPr>
        <p:spPr>
          <a:xfrm>
            <a:off x="3810000"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0" name="TextBox 109"/>
          <p:cNvSpPr txBox="1"/>
          <p:nvPr/>
        </p:nvSpPr>
        <p:spPr>
          <a:xfrm>
            <a:off x="2667000" y="3897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1" name="TextBox 110"/>
          <p:cNvSpPr txBox="1"/>
          <p:nvPr/>
        </p:nvSpPr>
        <p:spPr>
          <a:xfrm>
            <a:off x="3048000" y="4888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2" name="TextBox 111"/>
          <p:cNvSpPr txBox="1"/>
          <p:nvPr/>
        </p:nvSpPr>
        <p:spPr>
          <a:xfrm>
            <a:off x="3790788" y="48884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3" name="TextBox 112"/>
          <p:cNvSpPr txBox="1"/>
          <p:nvPr/>
        </p:nvSpPr>
        <p:spPr>
          <a:xfrm>
            <a:off x="3429000" y="5421868"/>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4" name="TextBox 113"/>
          <p:cNvSpPr txBox="1"/>
          <p:nvPr/>
        </p:nvSpPr>
        <p:spPr>
          <a:xfrm>
            <a:off x="815813" y="2971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5" name="TextBox 114"/>
          <p:cNvSpPr txBox="1"/>
          <p:nvPr/>
        </p:nvSpPr>
        <p:spPr>
          <a:xfrm>
            <a:off x="1501613" y="3352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6" name="TextBox 115"/>
          <p:cNvSpPr txBox="1"/>
          <p:nvPr/>
        </p:nvSpPr>
        <p:spPr>
          <a:xfrm>
            <a:off x="1199988" y="45720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7" name="TextBox 116"/>
          <p:cNvSpPr txBox="1"/>
          <p:nvPr/>
        </p:nvSpPr>
        <p:spPr>
          <a:xfrm>
            <a:off x="3562188" y="1295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.9</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8" name="TextBox 117"/>
          <p:cNvSpPr txBox="1"/>
          <p:nvPr/>
        </p:nvSpPr>
        <p:spPr>
          <a:xfrm>
            <a:off x="4247988" y="16764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9" name="TextBox 118"/>
          <p:cNvSpPr txBox="1"/>
          <p:nvPr/>
        </p:nvSpPr>
        <p:spPr>
          <a:xfrm>
            <a:off x="3562188" y="29718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latin typeface="Calibri" pitchFamily="34" charset="0"/>
                <a:cs typeface="Calibri" pitchFamily="34" charset="0"/>
              </a:rPr>
              <a:t>1</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0" name="TextBox 119"/>
          <p:cNvSpPr txBox="1"/>
          <p:nvPr/>
        </p:nvSpPr>
        <p:spPr>
          <a:xfrm>
            <a:off x="1176717" y="2526268"/>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1</a:t>
            </a:r>
            <a:endParaRPr lang="de-DE" baseline="-25000" dirty="0">
              <a:solidFill>
                <a:schemeClr val="tx2"/>
              </a:solidFill>
            </a:endParaRPr>
          </a:p>
        </p:txBody>
      </p:sp>
      <p:sp>
        <p:nvSpPr>
          <p:cNvPr id="121" name="TextBox 120"/>
          <p:cNvSpPr txBox="1"/>
          <p:nvPr/>
        </p:nvSpPr>
        <p:spPr>
          <a:xfrm>
            <a:off x="1027492" y="41910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2</a:t>
            </a:r>
            <a:endParaRPr lang="de-DE" baseline="-25000" dirty="0">
              <a:solidFill>
                <a:schemeClr val="tx2"/>
              </a:solidFill>
            </a:endParaRPr>
          </a:p>
        </p:txBody>
      </p:sp>
      <p:sp>
        <p:nvSpPr>
          <p:cNvPr id="122" name="TextBox 121"/>
          <p:cNvSpPr txBox="1"/>
          <p:nvPr/>
        </p:nvSpPr>
        <p:spPr>
          <a:xfrm>
            <a:off x="1027492" y="58674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3</a:t>
            </a:r>
            <a:endParaRPr lang="de-DE" baseline="-25000" dirty="0">
              <a:solidFill>
                <a:schemeClr val="tx2"/>
              </a:solidFill>
            </a:endParaRPr>
          </a:p>
        </p:txBody>
      </p:sp>
      <p:sp>
        <p:nvSpPr>
          <p:cNvPr id="123" name="TextBox 122"/>
          <p:cNvSpPr txBox="1"/>
          <p:nvPr/>
        </p:nvSpPr>
        <p:spPr>
          <a:xfrm>
            <a:off x="3505200" y="25146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4</a:t>
            </a:r>
            <a:endParaRPr lang="de-DE" baseline="-25000" dirty="0">
              <a:solidFill>
                <a:schemeClr val="tx2"/>
              </a:solidFill>
            </a:endParaRPr>
          </a:p>
        </p:txBody>
      </p:sp>
      <p:sp>
        <p:nvSpPr>
          <p:cNvPr id="124" name="TextBox 123"/>
          <p:cNvSpPr txBox="1"/>
          <p:nvPr/>
        </p:nvSpPr>
        <p:spPr>
          <a:xfrm>
            <a:off x="3505200" y="4126468"/>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5</a:t>
            </a:r>
            <a:endParaRPr lang="de-DE" baseline="-25000" dirty="0">
              <a:solidFill>
                <a:schemeClr val="tx2"/>
              </a:solidFill>
            </a:endParaRPr>
          </a:p>
        </p:txBody>
      </p:sp>
      <p:sp>
        <p:nvSpPr>
          <p:cNvPr id="125" name="TextBox 124"/>
          <p:cNvSpPr txBox="1"/>
          <p:nvPr/>
        </p:nvSpPr>
        <p:spPr>
          <a:xfrm>
            <a:off x="3505200" y="5791200"/>
            <a:ext cx="420308" cy="369332"/>
          </a:xfrm>
          <a:prstGeom prst="rect">
            <a:avLst/>
          </a:prstGeom>
          <a:noFill/>
        </p:spPr>
        <p:txBody>
          <a:bodyPr wrap="none" rtlCol="0">
            <a:spAutoFit/>
          </a:bodyPr>
          <a:lstStyle/>
          <a:p>
            <a:r>
              <a:rPr lang="en-US" dirty="0" smtClean="0">
                <a:solidFill>
                  <a:schemeClr val="tx2"/>
                </a:solidFill>
                <a:latin typeface="Comic Sans MS" panose="030F0702030302020204" pitchFamily="66" charset="0"/>
              </a:rPr>
              <a:t>G</a:t>
            </a:r>
            <a:r>
              <a:rPr lang="en-US" baseline="-25000" dirty="0" smtClean="0">
                <a:solidFill>
                  <a:schemeClr val="tx2"/>
                </a:solidFill>
              </a:rPr>
              <a:t>6</a:t>
            </a:r>
            <a:endParaRPr lang="de-DE" baseline="-25000" dirty="0">
              <a:solidFill>
                <a:schemeClr val="tx2"/>
              </a:solidFill>
            </a:endParaRPr>
          </a:p>
        </p:txBody>
      </p:sp>
      <p:sp>
        <p:nvSpPr>
          <p:cNvPr id="126" name="Content Placeholder 2"/>
          <p:cNvSpPr txBox="1">
            <a:spLocks noChangeArrowheads="1"/>
          </p:cNvSpPr>
          <p:nvPr/>
        </p:nvSpPr>
        <p:spPr>
          <a:xfrm>
            <a:off x="5334000" y="1371600"/>
            <a:ext cx="35814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dirty="0" smtClean="0">
                <a:solidFill>
                  <a:schemeClr val="tx1">
                    <a:lumMod val="95000"/>
                    <a:lumOff val="5000"/>
                  </a:schemeClr>
                </a:solidFill>
              </a:rPr>
              <a:t>Expected support of  edge (AE) = Expected support of edge (CD) = 3 </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dirty="0" smtClean="0">
              <a:solidFill>
                <a:schemeClr val="tx1">
                  <a:lumMod val="95000"/>
                  <a:lumOff val="5000"/>
                </a:schemeClr>
              </a:solidFill>
            </a:endParaRPr>
          </a:p>
          <a:p>
            <a:pPr marL="396875" lvl="0" indent="-396875" defTabSz="914363">
              <a:lnSpc>
                <a:spcPct val="90000"/>
              </a:lnSpc>
              <a:spcBef>
                <a:spcPct val="20000"/>
              </a:spcBef>
              <a:buBlip>
                <a:blip r:embed="rId4"/>
              </a:buBlip>
              <a:defRPr/>
            </a:pPr>
            <a:r>
              <a:rPr lang="en-US" dirty="0"/>
              <a:t>H</a:t>
            </a:r>
            <a:r>
              <a:rPr lang="en-US" dirty="0" smtClean="0"/>
              <a:t>ow </a:t>
            </a:r>
            <a:r>
              <a:rPr lang="en-US" dirty="0"/>
              <a:t>certain can we </a:t>
            </a:r>
            <a:r>
              <a:rPr lang="en-US" dirty="0" smtClean="0"/>
              <a:t> </a:t>
            </a:r>
            <a:r>
              <a:rPr lang="en-US" dirty="0"/>
              <a:t>be that </a:t>
            </a:r>
            <a:r>
              <a:rPr lang="en-US" dirty="0" smtClean="0"/>
              <a:t>those edges are </a:t>
            </a:r>
            <a:r>
              <a:rPr lang="en-US" dirty="0"/>
              <a:t>frequent?</a:t>
            </a:r>
            <a:endParaRPr lang="en-US" altLang="zh-CN" noProof="0"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dirty="0" smtClean="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noProof="0"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noProof="0" dirty="0" smtClean="0">
                <a:solidFill>
                  <a:schemeClr val="tx1">
                    <a:lumMod val="95000"/>
                    <a:lumOff val="5000"/>
                  </a:schemeClr>
                </a:solidFill>
              </a:rPr>
              <a:t>Frequentness Probability</a:t>
            </a:r>
          </a:p>
          <a:p>
            <a:pPr lvl="0" defTabSz="914363">
              <a:lnSpc>
                <a:spcPct val="90000"/>
              </a:lnSpc>
              <a:spcBef>
                <a:spcPct val="20000"/>
              </a:spcBef>
              <a:defRPr/>
            </a:pPr>
            <a:r>
              <a:rPr lang="en-US" altLang="zh-CN" sz="1050" dirty="0">
                <a:solidFill>
                  <a:schemeClr val="tx1">
                    <a:lumMod val="95000"/>
                    <a:lumOff val="5000"/>
                  </a:schemeClr>
                </a:solidFill>
              </a:rPr>
              <a:t> </a:t>
            </a:r>
            <a:r>
              <a:rPr lang="en-US" altLang="zh-CN" sz="1050" dirty="0" smtClean="0">
                <a:solidFill>
                  <a:schemeClr val="tx1">
                    <a:lumMod val="95000"/>
                    <a:lumOff val="5000"/>
                  </a:schemeClr>
                </a:solidFill>
              </a:rPr>
              <a:t>             [</a:t>
            </a:r>
            <a:r>
              <a:rPr lang="de-DE" sz="1050" dirty="0"/>
              <a:t>Bernecker</a:t>
            </a:r>
            <a:r>
              <a:rPr lang="en-US" altLang="zh-CN" sz="1050" dirty="0" smtClean="0">
                <a:solidFill>
                  <a:schemeClr val="tx1">
                    <a:lumMod val="95000"/>
                    <a:lumOff val="5000"/>
                  </a:schemeClr>
                </a:solidFill>
              </a:rPr>
              <a:t> et. al., KDD 2009]</a:t>
            </a:r>
            <a:endParaRPr lang="en-US" altLang="zh-CN" sz="1050" noProof="0" dirty="0" smtClean="0">
              <a:solidFill>
                <a:schemeClr val="tx1">
                  <a:lumMod val="95000"/>
                  <a:lumOff val="5000"/>
                </a:schemeClr>
              </a:solidFill>
            </a:endParaRPr>
          </a:p>
        </p:txBody>
      </p:sp>
      <p:sp>
        <p:nvSpPr>
          <p:cNvPr id="127" name="TextBox 126"/>
          <p:cNvSpPr txBox="1"/>
          <p:nvPr/>
        </p:nvSpPr>
        <p:spPr>
          <a:xfrm rot="21095233">
            <a:off x="5085925" y="4551851"/>
            <a:ext cx="3693943" cy="1384995"/>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Probability </a:t>
            </a:r>
            <a:r>
              <a:rPr lang="en-US" sz="2800" b="1" dirty="0">
                <a:solidFill>
                  <a:schemeClr val="bg1"/>
                </a:solidFill>
              </a:rPr>
              <a:t>that the support of </a:t>
            </a:r>
            <a:r>
              <a:rPr lang="en-US" sz="2800" b="1" dirty="0" smtClean="0">
                <a:solidFill>
                  <a:schemeClr val="bg1"/>
                </a:solidFill>
              </a:rPr>
              <a:t>a sub-graph </a:t>
            </a:r>
            <a:r>
              <a:rPr lang="en-US" sz="2800" b="1" dirty="0">
                <a:solidFill>
                  <a:schemeClr val="bg1"/>
                </a:solidFill>
              </a:rPr>
              <a:t>is at </a:t>
            </a:r>
            <a:r>
              <a:rPr lang="en-US" sz="2800" b="1" dirty="0" smtClean="0">
                <a:solidFill>
                  <a:schemeClr val="bg1"/>
                </a:solidFill>
              </a:rPr>
              <a:t>least </a:t>
            </a:r>
            <a:r>
              <a:rPr lang="en-US" sz="2800" b="1" dirty="0" err="1">
                <a:solidFill>
                  <a:schemeClr val="bg1"/>
                </a:solidFill>
              </a:rPr>
              <a:t>M</a:t>
            </a:r>
            <a:r>
              <a:rPr lang="en-US" sz="2800" b="1" dirty="0" err="1" smtClean="0">
                <a:solidFill>
                  <a:schemeClr val="bg1"/>
                </a:solidFill>
              </a:rPr>
              <a:t>inSup</a:t>
            </a:r>
            <a:endParaRPr lang="en-US" sz="2800" b="1" dirty="0">
              <a:solidFill>
                <a:schemeClr val="bg1"/>
              </a:solidFill>
            </a:endParaRPr>
          </a:p>
        </p:txBody>
      </p:sp>
      <p:sp>
        <p:nvSpPr>
          <p:cNvPr id="128" name="Rectangle 127"/>
          <p:cNvSpPr/>
          <p:nvPr/>
        </p:nvSpPr>
        <p:spPr>
          <a:xfrm>
            <a:off x="228600" y="6336268"/>
            <a:ext cx="4122218" cy="369332"/>
          </a:xfrm>
          <a:prstGeom prst="rect">
            <a:avLst/>
          </a:prstGeom>
        </p:spPr>
        <p:txBody>
          <a:bodyPr wrap="none">
            <a:spAutoFit/>
          </a:bodyPr>
          <a:lstStyle/>
          <a:p>
            <a:pPr algn="ctr"/>
            <a:r>
              <a:rPr lang="en-US" b="1" dirty="0" smtClean="0"/>
              <a:t>[Assume independent edge probabilities]</a:t>
            </a:r>
            <a:endParaRPr lang="en-US" b="1" dirty="0"/>
          </a:p>
        </p:txBody>
      </p:sp>
    </p:spTree>
    <p:extLst>
      <p:ext uri="{BB962C8B-B14F-4D97-AF65-F5344CB8AC3E}">
        <p14:creationId xmlns:p14="http://schemas.microsoft.com/office/powerpoint/2010/main" xmlns="" val="18837368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18</a:t>
            </a:fld>
            <a:endParaRPr lang="en-US" altLang="en-US" sz="1800" dirty="0"/>
          </a:p>
        </p:txBody>
      </p:sp>
      <p:sp>
        <p:nvSpPr>
          <p:cNvPr id="49" name="Title 1"/>
          <p:cNvSpPr>
            <a:spLocks noGrp="1"/>
          </p:cNvSpPr>
          <p:nvPr>
            <p:ph type="title"/>
          </p:nvPr>
        </p:nvSpPr>
        <p:spPr>
          <a:xfrm>
            <a:off x="304800" y="304800"/>
            <a:ext cx="6400800" cy="685800"/>
          </a:xfrm>
        </p:spPr>
        <p:txBody>
          <a:bodyPr>
            <a:noAutofit/>
          </a:bodyPr>
          <a:lstStyle/>
          <a:p>
            <a:pPr algn="l"/>
            <a:r>
              <a:rPr lang="en-US" sz="4800" b="1" dirty="0" smtClean="0"/>
              <a:t>Tutorial Outline</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57200" y="1219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Data as Uncertain Graphs</a:t>
            </a:r>
          </a:p>
          <a:p>
            <a:pPr marL="854075" lvl="1" indent="-396875" algn="just" defTabSz="914363">
              <a:lnSpc>
                <a:spcPct val="90000"/>
              </a:lnSpc>
              <a:spcBef>
                <a:spcPct val="20000"/>
              </a:spcBef>
              <a:buFont typeface="Wingdings" pitchFamily="2" charset="2"/>
              <a:buChar char="q"/>
              <a:defRPr/>
            </a:pPr>
            <a:r>
              <a:rPr lang="en-US" sz="2000" dirty="0" smtClean="0">
                <a:solidFill>
                  <a:schemeClr val="tx1"/>
                </a:solidFill>
                <a:latin typeface="Calibri" panose="020F0502020204030204" pitchFamily="34" charset="0"/>
                <a:cs typeface="Calibri" panose="020F0502020204030204" pitchFamily="34" charset="0"/>
              </a:rPr>
              <a:t>Sources of Uncertain Graphs</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Application and Challenges of Uncertain Graphs</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What is Uncertain</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Modeling of Uncertain Graphs</a:t>
            </a:r>
            <a:endParaRPr lang="en-US" altLang="zh-CN" sz="2400" b="1" dirty="0" smtClean="0">
              <a:solidFill>
                <a:schemeClr val="tx1">
                  <a:lumMod val="95000"/>
                  <a:lumOff val="5000"/>
                </a:schemeClr>
              </a:solidFill>
              <a:latin typeface="Calibri" pitchFamily="34" charset="0"/>
            </a:endParaRPr>
          </a:p>
        </p:txBody>
      </p:sp>
      <p:sp>
        <p:nvSpPr>
          <p:cNvPr id="13" name="Content Placeholder 2"/>
          <p:cNvSpPr txBox="1">
            <a:spLocks noChangeArrowheads="1"/>
          </p:cNvSpPr>
          <p:nvPr/>
        </p:nvSpPr>
        <p:spPr>
          <a:xfrm>
            <a:off x="457200" y="5791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Open Problems</a:t>
            </a: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tx1">
                  <a:lumMod val="95000"/>
                  <a:lumOff val="5000"/>
                </a:schemeClr>
              </a:solidFill>
              <a:latin typeface="Calibri" pitchFamily="34" charset="0"/>
            </a:endParaRPr>
          </a:p>
        </p:txBody>
      </p:sp>
      <p:pic>
        <p:nvPicPr>
          <p:cNvPr id="15"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7" name="Content Placeholder 2"/>
          <p:cNvSpPr txBox="1">
            <a:spLocks noChangeArrowheads="1"/>
          </p:cNvSpPr>
          <p:nvPr/>
        </p:nvSpPr>
        <p:spPr>
          <a:xfrm>
            <a:off x="457201" y="3352800"/>
            <a:ext cx="6172199"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Queries over Uncertain Graphs</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Reliability Queries: Reachability, Shortest Path, Nearest Neighbor</a:t>
            </a:r>
            <a:endParaRPr lang="en-US" sz="2000" dirty="0" smtClean="0">
              <a:solidFill>
                <a:schemeClr val="tx1"/>
              </a:solidFill>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Pattern Matching Queries</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Similarity-based Search</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Influence Maximization</a:t>
            </a:r>
            <a:endParaRPr lang="en-US" altLang="zh-CN" sz="2400" b="1" dirty="0" smtClean="0">
              <a:solidFill>
                <a:schemeClr val="tx1">
                  <a:lumMod val="95000"/>
                  <a:lumOff val="5000"/>
                </a:schemeClr>
              </a:solidFill>
              <a:latin typeface="Calibri" pitchFamily="34" charset="0"/>
            </a:endParaRPr>
          </a:p>
        </p:txBody>
      </p:sp>
    </p:spTree>
    <p:extLst>
      <p:ext uri="{BB962C8B-B14F-4D97-AF65-F5344CB8AC3E}">
        <p14:creationId xmlns:p14="http://schemas.microsoft.com/office/powerpoint/2010/main" xmlns="" val="23926391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olidwize.com/wp-content/uploads/2012/04/Green-Check-Mark.jpg"/>
          <p:cNvPicPr>
            <a:picLocks noChangeAspect="1" noChangeArrowheads="1"/>
          </p:cNvPicPr>
          <p:nvPr/>
        </p:nvPicPr>
        <p:blipFill>
          <a:blip r:embed="rId3" cstate="print"/>
          <a:srcRect/>
          <a:stretch>
            <a:fillRect/>
          </a:stretch>
        </p:blipFill>
        <p:spPr bwMode="auto">
          <a:xfrm>
            <a:off x="6324600" y="1676400"/>
            <a:ext cx="1123950" cy="533400"/>
          </a:xfrm>
          <a:prstGeom prst="rect">
            <a:avLst/>
          </a:prstGeom>
          <a:noFill/>
        </p:spPr>
      </p:pic>
      <p:sp>
        <p:nvSpPr>
          <p:cNvPr id="20" name="Rounded Rectangle 19"/>
          <p:cNvSpPr/>
          <p:nvPr/>
        </p:nvSpPr>
        <p:spPr>
          <a:xfrm>
            <a:off x="990600" y="1600200"/>
            <a:ext cx="5410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19</a:t>
            </a:fld>
            <a:endParaRPr lang="en-US" altLang="en-US" sz="1800" dirty="0"/>
          </a:p>
        </p:txBody>
      </p:sp>
      <p:sp>
        <p:nvSpPr>
          <p:cNvPr id="49" name="Title 1"/>
          <p:cNvSpPr>
            <a:spLocks noGrp="1"/>
          </p:cNvSpPr>
          <p:nvPr>
            <p:ph type="title"/>
          </p:nvPr>
        </p:nvSpPr>
        <p:spPr>
          <a:xfrm>
            <a:off x="304800" y="304800"/>
            <a:ext cx="6400800" cy="685800"/>
          </a:xfrm>
        </p:spPr>
        <p:txBody>
          <a:bodyPr>
            <a:noAutofit/>
          </a:bodyPr>
          <a:lstStyle/>
          <a:p>
            <a:pPr algn="l"/>
            <a:r>
              <a:rPr lang="en-US" sz="4800" b="1" dirty="0" smtClean="0"/>
              <a:t>Tutorial Outline</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44975" y="1219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Data as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Sources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Application and Challenges of Uncertain Graphs</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What is Uncertain</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Modeling of Uncertain Graphs</a:t>
            </a:r>
            <a:endParaRPr lang="en-US" altLang="zh-CN" b="1" dirty="0" smtClean="0">
              <a:solidFill>
                <a:schemeClr val="tx1">
                  <a:lumMod val="95000"/>
                  <a:lumOff val="5000"/>
                </a:schemeClr>
              </a:solidFill>
              <a:latin typeface="Calibri" pitchFamily="34" charset="0"/>
            </a:endParaRPr>
          </a:p>
        </p:txBody>
      </p:sp>
      <p:sp>
        <p:nvSpPr>
          <p:cNvPr id="13" name="Content Placeholder 2"/>
          <p:cNvSpPr txBox="1">
            <a:spLocks noChangeArrowheads="1"/>
          </p:cNvSpPr>
          <p:nvPr/>
        </p:nvSpPr>
        <p:spPr>
          <a:xfrm>
            <a:off x="457200" y="5791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Open Problems</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p:txBody>
      </p:sp>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7" name="Content Placeholder 2"/>
          <p:cNvSpPr txBox="1">
            <a:spLocks noChangeArrowheads="1"/>
          </p:cNvSpPr>
          <p:nvPr/>
        </p:nvSpPr>
        <p:spPr>
          <a:xfrm>
            <a:off x="457201" y="3352800"/>
            <a:ext cx="5562599"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Queries over Uncertain Graphs</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Reliability Queries: Reachability, Shortest Path, Nearest Neighbor</a:t>
            </a:r>
            <a:endParaRPr lang="en-US" dirty="0" smtClean="0">
              <a:solidFill>
                <a:schemeClr val="tx1"/>
              </a:solidFill>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Pattern Matching Queries</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Similarity-based Search</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Influence Maximization</a:t>
            </a:r>
            <a:endParaRPr lang="en-US" altLang="zh-CN" b="1" dirty="0" smtClean="0">
              <a:solidFill>
                <a:schemeClr val="tx1">
                  <a:lumMod val="95000"/>
                  <a:lumOff val="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533400" y="3212068"/>
            <a:ext cx="1828800" cy="369332"/>
          </a:xfrm>
          <a:prstGeom prst="rect">
            <a:avLst/>
          </a:prstGeom>
          <a:noFill/>
        </p:spPr>
        <p:txBody>
          <a:bodyPr wrap="square" rtlCol="0">
            <a:spAutoFit/>
          </a:bodyPr>
          <a:lstStyle/>
          <a:p>
            <a:r>
              <a:rPr lang="en-US" b="1" dirty="0" smtClean="0">
                <a:solidFill>
                  <a:schemeClr val="tx2">
                    <a:lumMod val="75000"/>
                  </a:schemeClr>
                </a:solidFill>
              </a:rPr>
              <a:t>Social Network</a:t>
            </a:r>
            <a:endParaRPr lang="en-US" b="1" dirty="0">
              <a:solidFill>
                <a:schemeClr val="tx2">
                  <a:lumMod val="75000"/>
                </a:schemeClr>
              </a:solidFill>
            </a:endParaRPr>
          </a:p>
        </p:txBody>
      </p:sp>
      <p:sp>
        <p:nvSpPr>
          <p:cNvPr id="9" name="TextBox 8"/>
          <p:cNvSpPr txBox="1"/>
          <p:nvPr/>
        </p:nvSpPr>
        <p:spPr>
          <a:xfrm>
            <a:off x="4837406" y="3212068"/>
            <a:ext cx="2477794" cy="369332"/>
          </a:xfrm>
          <a:prstGeom prst="rect">
            <a:avLst/>
          </a:prstGeom>
          <a:noFill/>
        </p:spPr>
        <p:txBody>
          <a:bodyPr wrap="none" rtlCol="0">
            <a:spAutoFit/>
          </a:bodyPr>
          <a:lstStyle/>
          <a:p>
            <a:r>
              <a:rPr lang="en-US" b="1" dirty="0" smtClean="0">
                <a:solidFill>
                  <a:schemeClr val="tx2">
                    <a:lumMod val="75000"/>
                  </a:schemeClr>
                </a:solidFill>
              </a:rPr>
              <a:t>Transportation Network</a:t>
            </a:r>
            <a:endParaRPr lang="en-US" b="1" dirty="0">
              <a:solidFill>
                <a:schemeClr val="tx2">
                  <a:lumMod val="75000"/>
                </a:schemeClr>
              </a:solidFill>
            </a:endParaRPr>
          </a:p>
        </p:txBody>
      </p:sp>
      <p:sp>
        <p:nvSpPr>
          <p:cNvPr id="13" name="TextBox 12"/>
          <p:cNvSpPr txBox="1"/>
          <p:nvPr/>
        </p:nvSpPr>
        <p:spPr>
          <a:xfrm>
            <a:off x="228600" y="6096000"/>
            <a:ext cx="2156616" cy="369332"/>
          </a:xfrm>
          <a:prstGeom prst="rect">
            <a:avLst/>
          </a:prstGeom>
          <a:noFill/>
        </p:spPr>
        <p:txBody>
          <a:bodyPr wrap="none" rtlCol="0">
            <a:spAutoFit/>
          </a:bodyPr>
          <a:lstStyle/>
          <a:p>
            <a:r>
              <a:rPr lang="en-US" b="1" dirty="0" smtClean="0">
                <a:solidFill>
                  <a:schemeClr val="tx2">
                    <a:lumMod val="75000"/>
                  </a:schemeClr>
                </a:solidFill>
              </a:rPr>
              <a:t>Chemical Compound</a:t>
            </a:r>
            <a:endParaRPr lang="en-US" b="1" dirty="0">
              <a:solidFill>
                <a:schemeClr val="tx2">
                  <a:lumMod val="75000"/>
                </a:schemeClr>
              </a:solidFill>
            </a:endParaRPr>
          </a:p>
        </p:txBody>
      </p:sp>
      <p:sp>
        <p:nvSpPr>
          <p:cNvPr id="15" name="TextBox 14"/>
          <p:cNvSpPr txBox="1"/>
          <p:nvPr/>
        </p:nvSpPr>
        <p:spPr>
          <a:xfrm>
            <a:off x="3117420" y="6107668"/>
            <a:ext cx="1987980" cy="369332"/>
          </a:xfrm>
          <a:prstGeom prst="rect">
            <a:avLst/>
          </a:prstGeom>
          <a:noFill/>
        </p:spPr>
        <p:txBody>
          <a:bodyPr wrap="none" rtlCol="0">
            <a:spAutoFit/>
          </a:bodyPr>
          <a:lstStyle/>
          <a:p>
            <a:r>
              <a:rPr lang="en-US" b="1" dirty="0" smtClean="0">
                <a:solidFill>
                  <a:schemeClr val="tx2">
                    <a:lumMod val="75000"/>
                  </a:schemeClr>
                </a:solidFill>
              </a:rPr>
              <a:t>Biological Network</a:t>
            </a:r>
            <a:endParaRPr lang="en-US" b="1" dirty="0">
              <a:solidFill>
                <a:schemeClr val="tx2">
                  <a:lumMod val="75000"/>
                </a:schemeClr>
              </a:solidFill>
            </a:endParaRPr>
          </a:p>
        </p:txBody>
      </p:sp>
      <p:pic>
        <p:nvPicPr>
          <p:cNvPr id="19" name="Picture 6"/>
          <p:cNvPicPr>
            <a:picLocks noChangeAspect="1" noChangeArrowheads="1"/>
          </p:cNvPicPr>
          <p:nvPr/>
        </p:nvPicPr>
        <p:blipFill>
          <a:blip r:embed="rId2" cstate="print"/>
          <a:srcRect/>
          <a:stretch>
            <a:fillRect/>
          </a:stretch>
        </p:blipFill>
        <p:spPr bwMode="auto">
          <a:xfrm>
            <a:off x="7310765" y="0"/>
            <a:ext cx="1833235" cy="476250"/>
          </a:xfrm>
          <a:prstGeom prst="rect">
            <a:avLst/>
          </a:prstGeom>
          <a:noFill/>
          <a:ln w="9525">
            <a:noFill/>
            <a:miter lim="800000"/>
            <a:headEnd/>
            <a:tailEnd/>
          </a:ln>
        </p:spPr>
      </p:pic>
      <p:sp>
        <p:nvSpPr>
          <p:cNvPr id="2" name="Title 1"/>
          <p:cNvSpPr>
            <a:spLocks noGrp="1"/>
          </p:cNvSpPr>
          <p:nvPr>
            <p:ph type="title"/>
          </p:nvPr>
        </p:nvSpPr>
        <p:spPr>
          <a:xfrm>
            <a:off x="457200" y="0"/>
            <a:ext cx="8229600" cy="685800"/>
          </a:xfrm>
        </p:spPr>
        <p:txBody>
          <a:bodyPr>
            <a:noAutofit/>
          </a:bodyPr>
          <a:lstStyle/>
          <a:p>
            <a:pPr algn="l"/>
            <a:r>
              <a:rPr lang="en-US" sz="4800" b="1" dirty="0" smtClean="0"/>
              <a:t>Graphs are Everywhere</a:t>
            </a:r>
            <a:endParaRPr lang="en-US" sz="4800" b="1" dirty="0"/>
          </a:p>
        </p:txBody>
      </p:sp>
      <p:sp>
        <p:nvSpPr>
          <p:cNvPr id="72706" name="AutoShape 2" descr="data:image/jpeg;base64,/9j/4AAQSkZJRgABAQAAAQABAAD/2wCEAAkGBxAOEhMTEBAUExUQFBAQERcREBIREhAQFBcXFhQTFRQYHCgiGBolHRQVITEhJSkrLi4uGB8zODMwNygtLisBCgoKDg0OGxAQGzQmICQsLSwsLS0sLCwsMDAsKzQsLCwsLiwsLCwsLCwsLCwsLCwsLCwsNCwsLCwtLCwsLCwsLP/AABEIAKgBLAMBEQACEQEDEQH/xAAcAAEAAgIDAQAAAAAAAAAAAAAABgcEBQECAwj/xABEEAACAQICBAkJBQcDBQAAAAAAAQIDBAURBhIhMQcTNUFRYXSRsggiMjNxcnOxszRTgZKhFBUjNlLB8EJDwyRjgpPC/8QAGwEBAAIDAQEAAAAAAAAAAAAAAAQFAwYHAgH/xAA2EQEAAgECAggFAwMDBQAAAAAAAQIDBBEFMQYSITIzNFFxE0FyscEiYZFT0fAVgaEUFiNSYv/aAAwDAQACEQMRAD8AhZROrAAAAAAAAAAAAAAAAAAAAAAAAAAAAAAAAAAAAAAAAAAAAAAAAAAAAAAAAAAAAAAAAAAAAAAAAAAAAAAAAAAAAAAAAAAAAAAAAAAAAAAAAAAAAAAAAAAAAAAAAAAAAAAAAAAAAAAAAAAAAAAAAAAAAAAAAAAAAAAAAAAAAAAAAAAAAAAAAAAAAAAAAAAAAAAAAAAAAAAAAAAAAAAAAAAAAAAAAAAAAAAAAAAAAAAAAAAAAAAAAAAAAAAAAAAAAAAAAAAAAAAAAAAAAAAAAedatGCznJRW7NvLaeq1m07RDDmz48NetktERy7Xj+8KP3sfzI9/ByeiP/qej/qR/L0q3VOGWtOKz3ZvLM8xjvPKGXJrNPi2694jfl2lG5pz9Gall0PMWx2rzgw6vBmnbHeJ9nseElj1L2lFtSqRTW9NrNGSMV5jeIRMmv02O01vkiJj5buqxCj97H8yPvwMno8f6no/6kfyyU8zGmxMT2w8Kt5Sg8pVIprem0me4xXmN4hFy67TYrTS94iY+W7r+8aP3sfzI+/AyejH/qej/qR/LvSvKc3lGcW+po+WxXrG8wyYtdp8turS8TPu9zGlsed9Si2nUimtjTazTMkYrzG8Qh34hpaWmtskRMfu4WIUX/ux/Mj78HJ6PMcS0k9nxI/lkJmNNiYmN4dK1aMFnOSit215bT7Ws27IhizZ8eGOtktER+7pSu6c3lGcW+ppnq2K9Y3mGPFrtPlt1aXiZ93uY0p1nJJNt5JbW3zI+xEzO0PN71pWbWnaI5vCN/RbyVSLb3ecjJOHJ6IleI6S07Rkj+WQmYkx0rV4U9s5KOe7N5HqtLW5QxZtRiwxE5LRG/q6UrunPZGcW+ppnq2O9e2YY8Wt0+aerjvEz7urv6K31Y/mR9+Dk9GOeJaSJ2nJH8veMk9qefsMcxMc0ul63jrVneHY+PYAAAAAAAAAAAAADbaG8pWHaV9OoS9H359mv9JPK1+qPtK/tIbL9ptbmj99Qr0vzwlH+5ZNJUP5PFRvEaib3WVbL/3UD5ERE7vdslrVisz2Rya/huquGM1XF5NU7bwIWrFo2l9xZb4rxek7TDU4fccZFN7yozU6ltnQ+HaudThi881zcBP2O67dV+hbllp/DhpXF/O5Pf8ACN6V8MlleWdzbQtrmM69KrRi5qjqxlJOObym3l7DMrVTYNeyT1HtXN1dRE1OKJjrQ2LgfEMlL/Bt21+X7LG0H4QrfBI3ELihWnx9WNWEqSpuOqqcINPWktucWe9LaJxxHojcdxXrrLXmOy220+vZELexbS2ja4csRnTqOk6VtW1I6vGKNdwUVteWa4xZ7eZkhTKC4VNOaOM1bedvTq0v2eNSL43Uzbm4tZasn/SfJiJ7Jeq2tS0WrO0w1eF3fGx271vKrPi6luxv3CddOpw/q5wvPgXllh030XN0+5oscPh19mm8S83l+qUL0z4YLPELG4tqdvcRlXhqRlNUtVPNPblNvLZ0GVBVhgt7LPUe1c3UQtVijbrQ2bgXEMkW+Dbtj5JzoHypYfGqfQqmLR9+fZP6SeWr9X4ln+UbJq6s2nk1RqZfnRYzG/NplbTWYtWdphBcJu3Ujt3oq9RjiluxvnB9dbU4v184e+Jeqqe5L5GPD4lfdL4j5TL9M/Zb/D3yTDtFv4Zly5so7Bb6T8yW3ofOQdViiP1Q2zgXEMlv/Dft25Sluit5+z39lV/puadN9Ua+dBvuq5/gYtJO2Tb1TukOPr6Prf8ArMT+PylnlHWslCxuI7OLnXov/wA4xnH6cu8spiJjaWkY8lsdotWdphJ8Wk8N0bafmyhh9Oi8nuq1oRp7H71Q+vD51wi8lBqO+L/QjajFFo3+a74Nr8mHLGPnWf8AhJEyrb1E7uQ+gAAAAAAAAAAAAbXQ7lKw7Svp1CXo+/Ps1/pJ5Wv1R9pfQ0LvOtOll6FOlVz6deVSLX4cWu8smkqO4GbNW2PX9FLJUaV7SS6FC5pJfokBHuHPlet8O28CA0mCeh3FXqu+3vgPloXdwE/Y7rt1X6FuTtP4cNW4v53J7/h84tee/el82ZZ5IGON7xH7pHZ2EElLLbvKvJmtM7N80fDcFYrkiO1kXlKM4SUlnsfyMWO01tEwnavDTLhtW8bxtK2dN/5Vh2TCvHbl05jHJ8/2VJTkk+cxZbTWu8J2gwVzZepZJbOzVLcVmTLN+be9Hoceljai6+Bvk2r2i7/sWmHw49mi8S83l+qXzTQW1fgerTtCLhiJyRE+qTWljCOUktpV5M1p7Jb7pOHYMcRkrHalOgfKlh8ap9CqZNH359kPpJ5av1fiWb5R/wBqs/gVPGiyaUr7R/c/852V+r5tv6O9yf8APm2GJeqqe5L5EbD4lfddcR8pl+mfst/h75Jh2i38My5c2UHgvrCNqe4uuB+YSG7clCTg8pRWvBrepx86L70ivxW6t4luOvxfF02SnrWf7wubhTso4thVCUHsqVsPq02nzXEo0U107LguXNGH5QN9xOGwpR2cfcUoNf8AbpxlU+cYd4FAYVDOaMGonai04Rj6+ohKUVLoLkPoAAAAAAAAAAAAG10O5SsO0r6dQl6PxJ9mv9JPK1+qPtK6K124YzSp57K2H1n7Z0q8NX9JzLJpKG6MWnE6VYgsslO1dWPXru1bf5tbuAr3hz5XrfDtvAgNJgnoFXqu+3vgXloXdwE/Y7rt1X6FuTtP4cNW4v53J7/hWWNcEGJWVGtc1Ktq4UIzrTUKtZycY5yainSSb/FGWY3hXVnaYlpcOuI1ILJ7tj6ipzY5pbtdE4bq8efDHUnk96/oy92XyMVecJuXw7e0/Za2m38qQ7JhXjty8csjkoPC/WIwajuLXhHmYSkqXQVycDMc8NqLpubpd7Rc4fDj2c44l5vL9UqnxzgkxHDrepc1qtrKFvHXmqdWq5tZpeanSSz29J7mN42RMduraLejV2NxGpBarKjLSa27XRdBqsefDE0lJNA+VLD41T6FUzaPvz7KzpJ5av1fiWb5R/2qz+BU8aLJpSvtH9z/AM52V+r5tv6O9yf8+bYYl6qp7kvkRsPiV911xHymX6Z+y3+HvkmHaLbwzLlzZQeC+sI2p7i64H5hJirb4vPgwqK5wm0VSOfFLiln02tZxpy/Diov8C8rO8RLluanw8lqekzH8SrjykL7OvZ0Nv8ADpVqz35PjJRgn7f4Uu/rPrGrPAaecsyHq7dmzZOj2Pe82SArm5AAAAAAAAAAAAAANrodylYdpX06hL0ffn2a/wBJPK1+qPtKyNL7vicfwd55KpTuqMuvXi1FfmcSyaS2ErNw0ijVy2VsKqR9s6dxDP8ASUAKb4c+V63wrbwIDSYJ6BV6rvt74F5aF28BP2O67dV+hbk7T+HDVuL+dye/4UziXCHi9xCpQq3sp06inSnF0qC1oPNNZqCe7oMyt5tHhWvGa2NJ7+gj6jqzRc8IjLj1ETtMRKR1/Rl7svkVlecN5y+Hb2n7LW02/lWHZMK8duXblkclB4X6xGDUdxa8I8zCUlS6CuTgaeWG1Gua5u38i5w+HHs5xxLzeX6pUbiXCDi15SnRr3kp06q1ZxdKitZb8s1BNbukyIURv2Q1OEa0Z7mk+4jajqzVd8FjLjz8piJWBoHypYfGqfQqkbR9+fZc9JPLV+r8SzfKP+1WfwKnjRZNKV9o/uf+c7K/V8239He5P+fNsMS9VU9yXyI2HxK+664j5TL9M/Zb/D3yTDtFt4Zly5soPBfWEbU9xdcC8wks5ZJt8yb7isiN+xvVrdWJtPyXpolWWH4Rh7a21I2EGmsnr3lWmpNrpTrN/gXkdjllrTaZmfmgHlI2fnWNZLerijJ9DThKC/WfcHxWeARWTZX6vfduPR2sfDmW4ITZQAAAAAAAAAAAAAG10O5SsO0r6dQl6Pvz7Nf6SeVr9UfaUn4b7xW2JYTWbyVGSqt9ChWpyf6Zlk0laN5Z531tW/ooXtF9bqSt5r6Uu8D574c+V63w7bwIDSYJ6BV6rvt74F5aF3cBP2O67dV+hbk7T+HDVuL+dye/4fOX+t+9L5sy25IGPvx7wlNrBasdnMU95nrS6TpaV+FWdnpX9GXuy+R4rzhmzeHb2n7LW03/AJVh2TCvHbl45ZHJQeF+sRg1HcWvCPMQlJUugrj4HOTavaLv+xc4fDj2c44l5vL9Uvmm33xPV+7KNg8Svul1vBaq2cxT3md3SdPSsY4nZIdA+VLD41T6FUkaPvz7KbpJ5av1fiWb5R7/AOqs/gVPGiyaUr7R57H/AJzlfq+bb+js/olsMS9VU9yXyI2HxK+664j5TL9M/Zb/AA98kw7RbeGZcubKDwX1hG1PcXXAvMJDdU5Ti4R9KplSj71RqEf1kiBhjfJDbuJ5OppMk/8AzMfz2flcfDLiKsLC11d0byzXWoUdar/xR7y4c3Y/lB2fGYbCov8AYuaU37k4zpv9ZR7gKL0fqbWiFq69m7Z+juXa00b4r23gAAAAAAAAAAAAANrodylYdpX06hL0fiT7Nf6SeVr9UfaW48pNfxbL4dz4qZZNJXNo5e/tNpbVvvqFCr+M4Rk/mB868OfK9b4Vt4EBpME9Aq9V3298C8tC1+CHSexsbW5hdXdGjKV5Umo1KijJwdGglJR35Zxaz6mTtP4cNW4v53J7/hgaV3OilO0uY2n7O7iVKoqDhTrVJcc09VqbTSefO2ZlarHBsQ1vMlvW7rK/U4Nv1Q2/gnFJvHwcnOOUtrVWcWlzp/IhxzbHkiZpaI9J+yRaScJFnc4LHDYUbiNaNGyouU6dONLXoSpOe1VHLL+G8vN6C8337XLprNf0zzhW2F+sRg1HcWfCPMQlJUugpVofwmW+D207atbV5ylVr1FKnxeo41Mst8ky3wWiccbOecWxXx6u/WjbeZmP3hUVDejJfuyhYPFr7phQ9FexFNfm6Xg8OGdguLww+7trqrCc6dvUlOoqSjKerKnUhsUmlvkuckaSYi/b6KbpFjtbSxNY32tvPttKxJ8MWB3Pr7as8ti461o1Ml1ZTkWbSFRaY43b1sRr17KOrQqcTqRVNUl5tKEZ+Yt3nKXtMeTHF42lM0WtvpcnXry+cO11V4yhNrnhL5FZSvVyxE+rd9RmjPob3r86z9lkcMOl2H32GRp2t3TqzVehJxi3rasYyzeTS2bUW7ninsF9YRtT3V1wLzCcaL2nH39lT/quaU31xo51mu6mRNJG+RsHSHJ1dJ1fWYj8/hKPKUumoWNJbpSuar9sFCMfHItGipbprFX+j1Sa/wBdlQu10+YoV/8A5A+cMIqatRdZH1Mb0W/BcnU1MR6pOVTf3IAAAAAAAAAAAAAOI3FajOnWt5qFWhPjKbcVJa2TjtT2bpMz4MkY77yrOLaK2r0/UrPbE7x/Ext/y0mk2kd9iM4u+rOrKkpRhnTpw1VLJyyUIpbcl3FrExMbw5/kxXx2ml42mPk4hiWIOlGMLu54uCUYwVxVUYRW5RjrZJdSMc5axbaUuvD818XxaRv6x82tnSqzeclKTe9yebftbZ6+JT1Yo0eeeVJSDB6bjDasit1Fom3Y3bg2K2PBFbRtJiOHRrbd0lufT1MYc84+z5HEuE49XHWjsv6/3ar9zVOldxL/AOro17/t/Ub82TZ4VOEk29xiy6mtq7J+h4LlwZYvMt0QW0MK+w2FXbufSuf2mfFntj7Pkq9fwnDq5609lvWPy8LXCeLknnuMl9T1o22RNJwSMGTrxZtSI2B4XVrGqspL2dKZkx5LUneEXV6PFqqdTJH94a9YIk809xInVzMKWvR7HW0WraextYRySXQRJneWw0r1axVy1mfHqYiY2lqLnBIt5weWfNzL2E2mrmI2s1vVdHcd7zbFO2/y+X+zHeBy/qMn/WR6Ic9G8nys21hQdOOTIeW8WtvDY9Bp7YMXUs1+I4Rm9anks965vwJOHVbRtdScS4D1r/E0/Zvzj+zzwuynCeckes+atq9jHwrh2fBm3vDc16Out7TW2MotxlF9Ka3EPHkmk7w2PWaTHqsfw8n+37S0GLQuW1xtSpVUc1BznOpqp70s29Us8Wet4aLruF59LbaY3r8pj8+jbW2l2LQtnQhdTdDinQdOUKc4qi46jhlKLeWq8j38SsW6ssEaLLbF8Wsbx8/WEctJasojJG9ZedHfqZ6z+6X03mkymnsl0rHO9Yl2Pj2AAAAAAAAAAAAAA86lCMt6zPUWmOTDkwY8nbaHMKajuR8m0zze6Y60jasOdVdA3l9itfRyfHpyAAAAAAAAAAAAAAAAAAAHEop7z7vs+TET2S6xppbkJmZea4615Qx6mHU5PPVWfsMsZ7xG26Dk4Xpr263VjdkwjksugxTO87p1KxWNodj49g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08" name="AutoShape 4" descr="data:image/jpeg;base64,/9j/4AAQSkZJRgABAQAAAQABAAD/2wCEAAkGBxAOEhMTEBAUExUQFBAQERcREBIREhAQFBcXFhQTFRQYHCgiGBolHRQVITEhJSkrLi4uGB8zODMwNygtLisBCgoKDg0OGxAQGzQmICQsLSwsLS0sLCwsMDAsKzQsLCwsLiwsLCwsLCwsLCwsLCwsLCwsNCwsLCwtLCwsLCwsLP/AABEIAKgBLAMBEQACEQEDEQH/xAAcAAEAAgIDAQAAAAAAAAAAAAAABgcEBQECAwj/xABEEAACAQICBAkJBQcDBQAAAAAAAQIDBAURBhIhMQcTNUFRYXSRsggiMjNxcnOxszRTgZKhFBUjNlLB8EJDwyRjgpPC/8QAGwEBAAIDAQEAAAAAAAAAAAAAAAQFAwYHAgH/xAA2EQEAAgECAggFAwMDBQAAAAAAAQIDBBEFMQYSITIzNFFxE0FyscEiYZFT0fAVgaEUFiNSYv/aAAwDAQACEQMRAD8AhZROrAAAAAAAAAAAAAAAAAAAAAAAAAAAAAAAAAAAAAAAAAAAAAAAAAAAAAAAAAAAAAAAAAAAAAAAAAAAAAAAAAAAAAAAAAAAAAAAAAAAAAAAAAAAAAAAAAAAAAAAAAAAAAAAAAAAAAAAAAAAAAAAAAAAAAAAAAAAAAAAAAAAAAAAAAAAAAAAAAAAAAAAAAAAAAAAAAAAAAAAAAAAAAAAAAAAAAAAAAAAAAAAAAAAAAAAAAAAAAAAAAAAAAAAAAAAAAAAAAAAAAAAAAAAAAAAAedatGCznJRW7NvLaeq1m07RDDmz48NetktERy7Xj+8KP3sfzI9/ByeiP/qej/qR/L0q3VOGWtOKz3ZvLM8xjvPKGXJrNPi2694jfl2lG5pz9Gall0PMWx2rzgw6vBmnbHeJ9nseElj1L2lFtSqRTW9NrNGSMV5jeIRMmv02O01vkiJj5buqxCj97H8yPvwMno8f6no/6kfyyU8zGmxMT2w8Kt5Sg8pVIprem0me4xXmN4hFy67TYrTS94iY+W7r+8aP3sfzI+/AyejH/qej/qR/LvSvKc3lGcW+po+WxXrG8wyYtdp8turS8TPu9zGlsed9Si2nUimtjTazTMkYrzG8Qh34hpaWmtskRMfu4WIUX/ux/Mj78HJ6PMcS0k9nxI/lkJmNNiYmN4dK1aMFnOSit215bT7Ws27IhizZ8eGOtktER+7pSu6c3lGcW+ppnq2K9Y3mGPFrtPlt1aXiZ93uY0p1nJJNt5JbW3zI+xEzO0PN71pWbWnaI5vCN/RbyVSLb3ecjJOHJ6IleI6S07Rkj+WQmYkx0rV4U9s5KOe7N5HqtLW5QxZtRiwxE5LRG/q6UrunPZGcW+ppnq2O9e2YY8Wt0+aerjvEz7urv6K31Y/mR9+Dk9GOeJaSJ2nJH8veMk9qefsMcxMc0ul63jrVneHY+PYAAAAAAAAAAAAADbaG8pWHaV9OoS9H359mv9JPK1+qPtK/tIbL9ptbmj99Qr0vzwlH+5ZNJUP5PFRvEaib3WVbL/3UD5ERE7vdslrVisz2Rya/huquGM1XF5NU7bwIWrFo2l9xZb4rxek7TDU4fccZFN7yozU6ltnQ+HaudThi881zcBP2O67dV+hbllp/DhpXF/O5Pf8ACN6V8MlleWdzbQtrmM69KrRi5qjqxlJOObym3l7DMrVTYNeyT1HtXN1dRE1OKJjrQ2LgfEMlL/Bt21+X7LG0H4QrfBI3ELihWnx9WNWEqSpuOqqcINPWktucWe9LaJxxHojcdxXrrLXmOy220+vZELexbS2ja4csRnTqOk6VtW1I6vGKNdwUVteWa4xZ7eZkhTKC4VNOaOM1bedvTq0v2eNSL43Uzbm4tZasn/SfJiJ7Jeq2tS0WrO0w1eF3fGx271vKrPi6luxv3CddOpw/q5wvPgXllh030XN0+5oscPh19mm8S83l+qUL0z4YLPELG4tqdvcRlXhqRlNUtVPNPblNvLZ0GVBVhgt7LPUe1c3UQtVijbrQ2bgXEMkW+Dbtj5JzoHypYfGqfQqmLR9+fZP6SeWr9X4ln+UbJq6s2nk1RqZfnRYzG/NplbTWYtWdphBcJu3Ujt3oq9RjiluxvnB9dbU4v184e+Jeqqe5L5GPD4lfdL4j5TL9M/Zb/D3yTDtFv4Zly5so7Bb6T8yW3ofOQdViiP1Q2zgXEMlv/Dft25Sluit5+z39lV/puadN9Ua+dBvuq5/gYtJO2Tb1TukOPr6Prf8ArMT+PylnlHWslCxuI7OLnXov/wA4xnH6cu8spiJjaWkY8lsdotWdphJ8Wk8N0bafmyhh9Oi8nuq1oRp7H71Q+vD51wi8lBqO+L/QjajFFo3+a74Nr8mHLGPnWf8AhJEyrb1E7uQ+gAAAAAAAAAAAAbXQ7lKw7Svp1CXo+/Ps1/pJ5Wv1R9pfQ0LvOtOll6FOlVz6deVSLX4cWu8smkqO4GbNW2PX9FLJUaV7SS6FC5pJfokBHuHPlet8O28CA0mCeh3FXqu+3vgPloXdwE/Y7rt1X6FuTtP4cNW4v53J7/h84tee/el82ZZ5IGON7xH7pHZ2EElLLbvKvJmtM7N80fDcFYrkiO1kXlKM4SUlnsfyMWO01tEwnavDTLhtW8bxtK2dN/5Vh2TCvHbl05jHJ8/2VJTkk+cxZbTWu8J2gwVzZepZJbOzVLcVmTLN+be9Hoceljai6+Bvk2r2i7/sWmHw49mi8S83l+qXzTQW1fgerTtCLhiJyRE+qTWljCOUktpV5M1p7Jb7pOHYMcRkrHalOgfKlh8ap9CqZNH359kPpJ5av1fiWb5R/wBqs/gVPGiyaUr7R/c/852V+r5tv6O9yf8APm2GJeqqe5L5EbD4lfddcR8pl+mfst/h75Jh2i38My5c2UHgvrCNqe4uuB+YSG7clCTg8pRWvBrepx86L70ivxW6t4luOvxfF02SnrWf7wubhTso4thVCUHsqVsPq02nzXEo0U107LguXNGH5QN9xOGwpR2cfcUoNf8AbpxlU+cYd4FAYVDOaMGonai04Rj6+ohKUVLoLkPoAAAAAAAAAAAAG10O5SsO0r6dQl6PxJ9mv9JPK1+qPtK6K124YzSp57K2H1n7Z0q8NX9JzLJpKG6MWnE6VYgsslO1dWPXru1bf5tbuAr3hz5XrfDtvAgNJgnoFXqu+3vgXloXdwE/Y7rt1X6FuTtP4cNW4v53J7/hWWNcEGJWVGtc1Ktq4UIzrTUKtZycY5yainSSb/FGWY3hXVnaYlpcOuI1ILJ7tj6ipzY5pbtdE4bq8efDHUnk96/oy92XyMVecJuXw7e0/Za2m38qQ7JhXjty8csjkoPC/WIwajuLXhHmYSkqXQVycDMc8NqLpubpd7Rc4fDj2c44l5vL9UqnxzgkxHDrepc1qtrKFvHXmqdWq5tZpeanSSz29J7mN42RMduraLejV2NxGpBarKjLSa27XRdBqsefDE0lJNA+VLD41T6FUzaPvz7KzpJ5av1fiWb5R/2qz+BU8aLJpSvtH9z/AM52V+r5tv6O9yf8+bYYl6qp7kvkRsPiV911xHymX6Z+y3+HvkmHaLbwzLlzZQeC+sI2p7i64H5hJirb4vPgwqK5wm0VSOfFLiln02tZxpy/Diov8C8rO8RLluanw8lqekzH8SrjykL7OvZ0Nv8ADpVqz35PjJRgn7f4Uu/rPrGrPAaecsyHq7dmzZOj2Pe82SArm5AAAAAAAAAAAAAANrodylYdpX06hL0ffn2a/wBJPK1+qPtKyNL7vicfwd55KpTuqMuvXi1FfmcSyaS2ErNw0ijVy2VsKqR9s6dxDP8ASUAKb4c+V63wrbwIDSYJ6BV6rvt74F5aF28BP2O67dV+hbk7T+HDVuL+dye/4UziXCHi9xCpQq3sp06inSnF0qC1oPNNZqCe7oMyt5tHhWvGa2NJ7+gj6jqzRc8IjLj1ETtMRKR1/Rl7svkVlecN5y+Hb2n7LW02/lWHZMK8duXblkclB4X6xGDUdxa8I8zCUlS6CuTgaeWG1Gua5u38i5w+HHs5xxLzeX6pUbiXCDi15SnRr3kp06q1ZxdKitZb8s1BNbukyIURv2Q1OEa0Z7mk+4jajqzVd8FjLjz8piJWBoHypYfGqfQqkbR9+fZc9JPLV+r8SzfKP+1WfwKnjRZNKV9o/uf+c7K/V8239He5P+fNsMS9VU9yXyI2HxK+664j5TL9M/Zb/D3yTDtFt4Zly5soPBfWEbU9xdcC8wks5ZJt8yb7isiN+xvVrdWJtPyXpolWWH4Rh7a21I2EGmsnr3lWmpNrpTrN/gXkdjllrTaZmfmgHlI2fnWNZLerijJ9DThKC/WfcHxWeARWTZX6vfduPR2sfDmW4ITZQAAAAAAAAAAAAAG10O5SsO0r6dQl6Pvz7Nf6SeVr9UfaUn4b7xW2JYTWbyVGSqt9ChWpyf6Zlk0laN5Z531tW/ooXtF9bqSt5r6Uu8D574c+V63w7bwIDSYJ6BV6rvt74F5aF3cBP2O67dV+hbk7T+HDVuL+dye/4fOX+t+9L5sy25IGPvx7wlNrBasdnMU95nrS6TpaV+FWdnpX9GXuy+R4rzhmzeHb2n7LW03/AJVh2TCvHbl45ZHJQeF+sRg1HcWvCPMQlJUugrj4HOTavaLv+xc4fDj2c44l5vL9Uvmm33xPV+7KNg8Svul1vBaq2cxT3md3SdPSsY4nZIdA+VLD41T6FUkaPvz7KbpJ5av1fiWb5R7/AOqs/gVPGiyaUr7R57H/AJzlfq+bb+js/olsMS9VU9yXyI2HxK+664j5TL9M/Zb/AA98kw7RbeGZcubKDwX1hG1PcXXAvMJDdU5Ti4R9KplSj71RqEf1kiBhjfJDbuJ5OppMk/8AzMfz2flcfDLiKsLC11d0byzXWoUdar/xR7y4c3Y/lB2fGYbCov8AYuaU37k4zpv9ZR7gKL0fqbWiFq69m7Z+juXa00b4r23gAAAAAAAAAAAAANrodylYdpX06hL0fiT7Nf6SeVr9UfaW48pNfxbL4dz4qZZNJXNo5e/tNpbVvvqFCr+M4Rk/mB868OfK9b4Vt4EBpME9Aq9V3298C8tC1+CHSexsbW5hdXdGjKV5Umo1KijJwdGglJR35Zxaz6mTtP4cNW4v53J7/hgaV3OilO0uY2n7O7iVKoqDhTrVJcc09VqbTSefO2ZlarHBsQ1vMlvW7rK/U4Nv1Q2/gnFJvHwcnOOUtrVWcWlzp/IhxzbHkiZpaI9J+yRaScJFnc4LHDYUbiNaNGyouU6dONLXoSpOe1VHLL+G8vN6C8337XLprNf0zzhW2F+sRg1HcWfCPMQlJUugpVofwmW+D207atbV5ylVr1FKnxeo41Mst8ky3wWiccbOecWxXx6u/WjbeZmP3hUVDejJfuyhYPFr7phQ9FexFNfm6Xg8OGdguLww+7trqrCc6dvUlOoqSjKerKnUhsUmlvkuckaSYi/b6KbpFjtbSxNY32tvPttKxJ8MWB3Pr7as8ti461o1Ml1ZTkWbSFRaY43b1sRr17KOrQqcTqRVNUl5tKEZ+Yt3nKXtMeTHF42lM0WtvpcnXry+cO11V4yhNrnhL5FZSvVyxE+rd9RmjPob3r86z9lkcMOl2H32GRp2t3TqzVehJxi3rasYyzeTS2bUW7ninsF9YRtT3V1wLzCcaL2nH39lT/quaU31xo51mu6mRNJG+RsHSHJ1dJ1fWYj8/hKPKUumoWNJbpSuar9sFCMfHItGipbprFX+j1Sa/wBdlQu10+YoV/8A5A+cMIqatRdZH1Mb0W/BcnU1MR6pOVTf3IAAAAAAAAAAAAAOI3FajOnWt5qFWhPjKbcVJa2TjtT2bpMz4MkY77yrOLaK2r0/UrPbE7x/Ext/y0mk2kd9iM4u+rOrKkpRhnTpw1VLJyyUIpbcl3FrExMbw5/kxXx2ml42mPk4hiWIOlGMLu54uCUYwVxVUYRW5RjrZJdSMc5axbaUuvD818XxaRv6x82tnSqzeclKTe9yebftbZ6+JT1Yo0eeeVJSDB6bjDasit1Fom3Y3bg2K2PBFbRtJiOHRrbd0lufT1MYc84+z5HEuE49XHWjsv6/3ar9zVOldxL/AOro17/t/Ub82TZ4VOEk29xiy6mtq7J+h4LlwZYvMt0QW0MK+w2FXbufSuf2mfFntj7Pkq9fwnDq5609lvWPy8LXCeLknnuMl9T1o22RNJwSMGTrxZtSI2B4XVrGqspL2dKZkx5LUneEXV6PFqqdTJH94a9YIk809xInVzMKWvR7HW0WraextYRySXQRJneWw0r1axVy1mfHqYiY2lqLnBIt5weWfNzL2E2mrmI2s1vVdHcd7zbFO2/y+X+zHeBy/qMn/WR6Ic9G8nys21hQdOOTIeW8WtvDY9Bp7YMXUs1+I4Rm9anks965vwJOHVbRtdScS4D1r/E0/Zvzj+zzwuynCeckes+atq9jHwrh2fBm3vDc16Out7TW2MotxlF9Ka3EPHkmk7w2PWaTHqsfw8n+37S0GLQuW1xtSpVUc1BznOpqp70s29Us8Wet4aLruF59LbaY3r8pj8+jbW2l2LQtnQhdTdDinQdOUKc4qi46jhlKLeWq8j38SsW6ssEaLLbF8Wsbx8/WEctJasojJG9ZedHfqZ6z+6X03mkymnsl0rHO9Yl2Pj2AAAAAAAAAAAAAA86lCMt6zPUWmOTDkwY8nbaHMKajuR8m0zze6Y60jasOdVdA3l9itfRyfHpyAAAAAAAAAAAAAAAAAAAHEop7z7vs+TET2S6xppbkJmZea4615Qx6mHU5PPVWfsMsZ7xG26Dk4Xpr263VjdkwjksugxTO87p1KxWNodj49g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 name="TextBox 22"/>
          <p:cNvSpPr txBox="1"/>
          <p:nvPr/>
        </p:nvSpPr>
        <p:spPr>
          <a:xfrm>
            <a:off x="5943600" y="6107668"/>
            <a:ext cx="2850204" cy="369332"/>
          </a:xfrm>
          <a:prstGeom prst="rect">
            <a:avLst/>
          </a:prstGeom>
          <a:noFill/>
        </p:spPr>
        <p:txBody>
          <a:bodyPr wrap="none" rtlCol="0">
            <a:spAutoFit/>
          </a:bodyPr>
          <a:lstStyle/>
          <a:p>
            <a:r>
              <a:rPr lang="en-US" b="1" dirty="0" smtClean="0">
                <a:solidFill>
                  <a:schemeClr val="tx2">
                    <a:lumMod val="75000"/>
                  </a:schemeClr>
                </a:solidFill>
              </a:rPr>
              <a:t>Graphs in Machine Learning</a:t>
            </a:r>
            <a:endParaRPr lang="en-US" b="1" dirty="0">
              <a:solidFill>
                <a:schemeClr val="tx2">
                  <a:lumMod val="75000"/>
                </a:schemeClr>
              </a:solidFill>
            </a:endParaRPr>
          </a:p>
        </p:txBody>
      </p:sp>
      <p:pic>
        <p:nvPicPr>
          <p:cNvPr id="291842" name="Picture 2" descr="t:\Desktop\HKU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p:cNvPicPr>
            <a:picLocks noChangeAspect="1" noChangeArrowheads="1"/>
          </p:cNvPicPr>
          <p:nvPr/>
        </p:nvPicPr>
        <p:blipFill>
          <a:blip r:embed="rId4" cstate="print"/>
          <a:srcRect/>
          <a:stretch>
            <a:fillRect/>
          </a:stretch>
        </p:blipFill>
        <p:spPr bwMode="auto">
          <a:xfrm>
            <a:off x="1058791" y="1926325"/>
            <a:ext cx="380999" cy="380999"/>
          </a:xfrm>
          <a:prstGeom prst="rect">
            <a:avLst/>
          </a:prstGeom>
          <a:noFill/>
          <a:ln w="9525">
            <a:noFill/>
            <a:miter lim="800000"/>
            <a:headEnd/>
            <a:tailEnd/>
          </a:ln>
        </p:spPr>
      </p:pic>
      <p:pic>
        <p:nvPicPr>
          <p:cNvPr id="28" name="Picture 4"/>
          <p:cNvPicPr>
            <a:picLocks noChangeAspect="1" noChangeArrowheads="1"/>
          </p:cNvPicPr>
          <p:nvPr/>
        </p:nvPicPr>
        <p:blipFill>
          <a:blip r:embed="rId5" cstate="print"/>
          <a:srcRect/>
          <a:stretch>
            <a:fillRect/>
          </a:stretch>
        </p:blipFill>
        <p:spPr bwMode="auto">
          <a:xfrm>
            <a:off x="372991" y="1926325"/>
            <a:ext cx="381000" cy="384048"/>
          </a:xfrm>
          <a:prstGeom prst="rect">
            <a:avLst/>
          </a:prstGeom>
          <a:noFill/>
          <a:ln w="9525">
            <a:noFill/>
            <a:miter lim="800000"/>
            <a:headEnd/>
            <a:tailEnd/>
          </a:ln>
        </p:spPr>
      </p:pic>
      <p:pic>
        <p:nvPicPr>
          <p:cNvPr id="29" name="Picture 5"/>
          <p:cNvPicPr>
            <a:picLocks noChangeAspect="1" noChangeArrowheads="1"/>
          </p:cNvPicPr>
          <p:nvPr/>
        </p:nvPicPr>
        <p:blipFill>
          <a:blip r:embed="rId6" cstate="print"/>
          <a:srcRect/>
          <a:stretch>
            <a:fillRect/>
          </a:stretch>
        </p:blipFill>
        <p:spPr bwMode="auto">
          <a:xfrm>
            <a:off x="1515991" y="1088125"/>
            <a:ext cx="417980" cy="381000"/>
          </a:xfrm>
          <a:prstGeom prst="rect">
            <a:avLst/>
          </a:prstGeom>
          <a:noFill/>
          <a:ln w="9525">
            <a:noFill/>
            <a:miter lim="800000"/>
            <a:headEnd/>
            <a:tailEnd/>
          </a:ln>
        </p:spPr>
      </p:pic>
      <p:pic>
        <p:nvPicPr>
          <p:cNvPr id="30" name="Picture 8"/>
          <p:cNvPicPr>
            <a:picLocks noChangeAspect="1" noChangeArrowheads="1"/>
          </p:cNvPicPr>
          <p:nvPr/>
        </p:nvPicPr>
        <p:blipFill>
          <a:blip r:embed="rId7" cstate="print"/>
          <a:srcRect/>
          <a:stretch>
            <a:fillRect/>
          </a:stretch>
        </p:blipFill>
        <p:spPr bwMode="auto">
          <a:xfrm>
            <a:off x="830191" y="1088125"/>
            <a:ext cx="484095" cy="484095"/>
          </a:xfrm>
          <a:prstGeom prst="rect">
            <a:avLst/>
          </a:prstGeom>
          <a:noFill/>
          <a:ln w="9525">
            <a:noFill/>
            <a:miter lim="800000"/>
            <a:headEnd/>
            <a:tailEnd/>
          </a:ln>
        </p:spPr>
      </p:pic>
      <p:pic>
        <p:nvPicPr>
          <p:cNvPr id="31" name="Picture 10"/>
          <p:cNvPicPr>
            <a:picLocks noChangeAspect="1" noChangeArrowheads="1"/>
          </p:cNvPicPr>
          <p:nvPr/>
        </p:nvPicPr>
        <p:blipFill>
          <a:blip r:embed="rId8" cstate="print"/>
          <a:srcRect/>
          <a:stretch>
            <a:fillRect/>
          </a:stretch>
        </p:blipFill>
        <p:spPr bwMode="auto">
          <a:xfrm>
            <a:off x="1676400" y="2819399"/>
            <a:ext cx="484094" cy="381001"/>
          </a:xfrm>
          <a:prstGeom prst="rect">
            <a:avLst/>
          </a:prstGeom>
          <a:noFill/>
          <a:ln w="9525">
            <a:noFill/>
            <a:miter lim="800000"/>
            <a:headEnd/>
            <a:tailEnd/>
          </a:ln>
        </p:spPr>
      </p:pic>
      <p:cxnSp>
        <p:nvCxnSpPr>
          <p:cNvPr id="32" name="Straight Connector 31"/>
          <p:cNvCxnSpPr>
            <a:stCxn id="30" idx="2"/>
            <a:endCxn id="28" idx="0"/>
          </p:cNvCxnSpPr>
          <p:nvPr/>
        </p:nvCxnSpPr>
        <p:spPr>
          <a:xfrm flipH="1">
            <a:off x="563491" y="1572220"/>
            <a:ext cx="508748" cy="354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2"/>
            <a:endCxn id="51" idx="0"/>
          </p:cNvCxnSpPr>
          <p:nvPr/>
        </p:nvCxnSpPr>
        <p:spPr>
          <a:xfrm flipH="1">
            <a:off x="459920" y="2310373"/>
            <a:ext cx="103571" cy="3938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47" idx="1"/>
          </p:cNvCxnSpPr>
          <p:nvPr/>
        </p:nvCxnSpPr>
        <p:spPr>
          <a:xfrm flipV="1">
            <a:off x="457200" y="2847257"/>
            <a:ext cx="457200" cy="483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20792" y="1469125"/>
            <a:ext cx="165847"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7" idx="2"/>
            <a:endCxn id="47" idx="0"/>
          </p:cNvCxnSpPr>
          <p:nvPr/>
        </p:nvCxnSpPr>
        <p:spPr>
          <a:xfrm rot="5400000">
            <a:off x="1140852" y="2385673"/>
            <a:ext cx="186789" cy="30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7791" y="23073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9" idx="1"/>
          </p:cNvCxnSpPr>
          <p:nvPr/>
        </p:nvCxnSpPr>
        <p:spPr>
          <a:xfrm flipV="1">
            <a:off x="1287391" y="1278625"/>
            <a:ext cx="228600" cy="38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7" idx="1"/>
          </p:cNvCxnSpPr>
          <p:nvPr/>
        </p:nvCxnSpPr>
        <p:spPr>
          <a:xfrm flipH="1" flipV="1">
            <a:off x="753991" y="2078726"/>
            <a:ext cx="304800" cy="380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51265" y="2048250"/>
            <a:ext cx="460860" cy="345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7" idx="3"/>
          </p:cNvCxnSpPr>
          <p:nvPr/>
        </p:nvCxnSpPr>
        <p:spPr>
          <a:xfrm>
            <a:off x="1439790" y="2116825"/>
            <a:ext cx="1169896" cy="35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7" idx="0"/>
          </p:cNvCxnSpPr>
          <p:nvPr/>
        </p:nvCxnSpPr>
        <p:spPr>
          <a:xfrm flipH="1">
            <a:off x="1249291" y="1469125"/>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1"/>
          </p:cNvCxnSpPr>
          <p:nvPr/>
        </p:nvCxnSpPr>
        <p:spPr>
          <a:xfrm flipH="1" flipV="1">
            <a:off x="1371600" y="2895599"/>
            <a:ext cx="304800" cy="114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7" idx="3"/>
            <a:endCxn id="50" idx="1"/>
          </p:cNvCxnSpPr>
          <p:nvPr/>
        </p:nvCxnSpPr>
        <p:spPr>
          <a:xfrm flipV="1">
            <a:off x="1524000" y="2501248"/>
            <a:ext cx="689107" cy="346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9"/>
          <p:cNvPicPr>
            <a:picLocks noChangeAspect="1" noChangeArrowheads="1"/>
          </p:cNvPicPr>
          <p:nvPr/>
        </p:nvPicPr>
        <p:blipFill>
          <a:blip r:embed="rId9" cstate="print"/>
          <a:srcRect/>
          <a:stretch>
            <a:fillRect/>
          </a:stretch>
        </p:blipFill>
        <p:spPr bwMode="auto">
          <a:xfrm>
            <a:off x="2971800" y="1066800"/>
            <a:ext cx="1586770" cy="2133600"/>
          </a:xfrm>
          <a:prstGeom prst="rect">
            <a:avLst/>
          </a:prstGeom>
          <a:noFill/>
          <a:ln w="9525">
            <a:noFill/>
            <a:miter lim="800000"/>
            <a:headEnd/>
            <a:tailEnd/>
          </a:ln>
        </p:spPr>
      </p:pic>
      <p:pic>
        <p:nvPicPr>
          <p:cNvPr id="46" name="Picture 6" descr="https://encrypted-tbn0.gstatic.com/images?q=tbn:ANd9GcQlTLETDfJ4U1DL-cv4Gf-zOoV_OlhGTKsaa5fvFBc8K5q7rpEi"/>
          <p:cNvPicPr>
            <a:picLocks noChangeAspect="1" noChangeArrowheads="1"/>
          </p:cNvPicPr>
          <p:nvPr/>
        </p:nvPicPr>
        <p:blipFill>
          <a:blip r:embed="rId10" cstate="print"/>
          <a:srcRect/>
          <a:stretch>
            <a:fillRect/>
          </a:stretch>
        </p:blipFill>
        <p:spPr bwMode="auto">
          <a:xfrm>
            <a:off x="7552950" y="1066800"/>
            <a:ext cx="1438650" cy="2210410"/>
          </a:xfrm>
          <a:prstGeom prst="rect">
            <a:avLst/>
          </a:prstGeom>
          <a:noFill/>
        </p:spPr>
      </p:pic>
      <p:pic>
        <p:nvPicPr>
          <p:cNvPr id="47" name="Picture 13"/>
          <p:cNvPicPr>
            <a:picLocks noChangeAspect="1" noChangeArrowheads="1"/>
          </p:cNvPicPr>
          <p:nvPr/>
        </p:nvPicPr>
        <p:blipFill>
          <a:blip r:embed="rId11" cstate="print"/>
          <a:srcRect/>
          <a:stretch>
            <a:fillRect/>
          </a:stretch>
        </p:blipFill>
        <p:spPr bwMode="auto">
          <a:xfrm>
            <a:off x="914400" y="2494113"/>
            <a:ext cx="609600" cy="706287"/>
          </a:xfrm>
          <a:prstGeom prst="rect">
            <a:avLst/>
          </a:prstGeom>
          <a:noFill/>
          <a:ln w="9525">
            <a:noFill/>
            <a:miter lim="800000"/>
            <a:headEnd/>
            <a:tailEnd/>
          </a:ln>
        </p:spPr>
      </p:pic>
      <p:pic>
        <p:nvPicPr>
          <p:cNvPr id="48" name="Picture 2" descr="C:\Users\Arijit\Desktop\zoom.jpg"/>
          <p:cNvPicPr>
            <a:picLocks noChangeAspect="1" noChangeArrowheads="1"/>
          </p:cNvPicPr>
          <p:nvPr/>
        </p:nvPicPr>
        <p:blipFill>
          <a:blip r:embed="rId12" cstate="print"/>
          <a:srcRect/>
          <a:stretch>
            <a:fillRect/>
          </a:stretch>
        </p:blipFill>
        <p:spPr bwMode="auto">
          <a:xfrm>
            <a:off x="5105400" y="1066800"/>
            <a:ext cx="1881845" cy="2210410"/>
          </a:xfrm>
          <a:prstGeom prst="rect">
            <a:avLst/>
          </a:prstGeom>
          <a:noFill/>
        </p:spPr>
      </p:pic>
      <p:pic>
        <p:nvPicPr>
          <p:cNvPr id="49" name="Picture 3" descr="C:\Users\Arijit\Desktop\images.jpg"/>
          <p:cNvPicPr>
            <a:picLocks noChangeAspect="1" noChangeArrowheads="1"/>
          </p:cNvPicPr>
          <p:nvPr/>
        </p:nvPicPr>
        <p:blipFill>
          <a:blip r:embed="rId13" cstate="print"/>
          <a:srcRect/>
          <a:stretch>
            <a:fillRect/>
          </a:stretch>
        </p:blipFill>
        <p:spPr bwMode="auto">
          <a:xfrm>
            <a:off x="1882430" y="1551579"/>
            <a:ext cx="614480" cy="573481"/>
          </a:xfrm>
          <a:prstGeom prst="rect">
            <a:avLst/>
          </a:prstGeom>
          <a:noFill/>
        </p:spPr>
      </p:pic>
      <p:pic>
        <p:nvPicPr>
          <p:cNvPr id="50" name="Picture 4" descr="C:\Users\Arijit\Desktop\images.jpg"/>
          <p:cNvPicPr>
            <a:picLocks noChangeAspect="1" noChangeArrowheads="1"/>
          </p:cNvPicPr>
          <p:nvPr/>
        </p:nvPicPr>
        <p:blipFill>
          <a:blip r:embed="rId14" cstate="print"/>
          <a:srcRect/>
          <a:stretch>
            <a:fillRect/>
          </a:stretch>
        </p:blipFill>
        <p:spPr bwMode="auto">
          <a:xfrm>
            <a:off x="2213107" y="2224550"/>
            <a:ext cx="552638" cy="553395"/>
          </a:xfrm>
          <a:prstGeom prst="rect">
            <a:avLst/>
          </a:prstGeom>
          <a:noFill/>
        </p:spPr>
      </p:pic>
      <p:pic>
        <p:nvPicPr>
          <p:cNvPr id="51" name="Picture 12" descr="https://encrypted-tbn0.gstatic.com/images?q=tbn:ANd9GcSBM7OjWVxOplP4UD0fOqzbVmMUms9Fv7m9T7oZbkFayu-kmxRamg"/>
          <p:cNvPicPr>
            <a:picLocks noChangeAspect="1" noChangeArrowheads="1"/>
          </p:cNvPicPr>
          <p:nvPr/>
        </p:nvPicPr>
        <p:blipFill>
          <a:blip r:embed="rId15" cstate="print"/>
          <a:srcRect/>
          <a:stretch>
            <a:fillRect/>
          </a:stretch>
        </p:blipFill>
        <p:spPr bwMode="auto">
          <a:xfrm>
            <a:off x="269420" y="2704184"/>
            <a:ext cx="381000" cy="381001"/>
          </a:xfrm>
          <a:prstGeom prst="rect">
            <a:avLst/>
          </a:prstGeom>
          <a:noFill/>
        </p:spPr>
      </p:pic>
      <p:sp>
        <p:nvSpPr>
          <p:cNvPr id="52" name="TextBox 51"/>
          <p:cNvSpPr txBox="1"/>
          <p:nvPr/>
        </p:nvSpPr>
        <p:spPr>
          <a:xfrm>
            <a:off x="3048000" y="3200400"/>
            <a:ext cx="1828800" cy="369332"/>
          </a:xfrm>
          <a:prstGeom prst="rect">
            <a:avLst/>
          </a:prstGeom>
          <a:noFill/>
        </p:spPr>
        <p:txBody>
          <a:bodyPr wrap="square" rtlCol="0">
            <a:spAutoFit/>
          </a:bodyPr>
          <a:lstStyle/>
          <a:p>
            <a:r>
              <a:rPr lang="en-US" b="1" dirty="0" smtClean="0">
                <a:solidFill>
                  <a:schemeClr val="tx2">
                    <a:lumMod val="75000"/>
                  </a:schemeClr>
                </a:solidFill>
              </a:rPr>
              <a:t>Program Flow</a:t>
            </a:r>
            <a:endParaRPr lang="en-US" b="1" dirty="0">
              <a:solidFill>
                <a:schemeClr val="tx2">
                  <a:lumMod val="75000"/>
                </a:schemeClr>
              </a:solidFill>
            </a:endParaRPr>
          </a:p>
        </p:txBody>
      </p:sp>
      <p:sp>
        <p:nvSpPr>
          <p:cNvPr id="53" name="TextBox 52"/>
          <p:cNvSpPr txBox="1"/>
          <p:nvPr/>
        </p:nvSpPr>
        <p:spPr>
          <a:xfrm>
            <a:off x="7902765" y="3200400"/>
            <a:ext cx="860235" cy="369332"/>
          </a:xfrm>
          <a:prstGeom prst="rect">
            <a:avLst/>
          </a:prstGeom>
          <a:noFill/>
        </p:spPr>
        <p:txBody>
          <a:bodyPr wrap="none" rtlCol="0">
            <a:spAutoFit/>
          </a:bodyPr>
          <a:lstStyle/>
          <a:p>
            <a:r>
              <a:rPr lang="en-US" b="1" dirty="0" smtClean="0">
                <a:solidFill>
                  <a:schemeClr val="tx2">
                    <a:lumMod val="75000"/>
                  </a:schemeClr>
                </a:solidFill>
              </a:rPr>
              <a:t>Images</a:t>
            </a:r>
            <a:endParaRPr lang="en-US" b="1" dirty="0">
              <a:solidFill>
                <a:schemeClr val="tx2">
                  <a:lumMod val="75000"/>
                </a:schemeClr>
              </a:solidFill>
            </a:endParaRPr>
          </a:p>
        </p:txBody>
      </p:sp>
      <p:pic>
        <p:nvPicPr>
          <p:cNvPr id="54" name="Picture 2" descr="http://www.utoronto.ca/boonelab/research_projects/images/fig11-3.gif"/>
          <p:cNvPicPr>
            <a:picLocks noChangeAspect="1" noChangeArrowheads="1"/>
          </p:cNvPicPr>
          <p:nvPr/>
        </p:nvPicPr>
        <p:blipFill>
          <a:blip r:embed="rId16" cstate="print"/>
          <a:srcRect/>
          <a:stretch>
            <a:fillRect/>
          </a:stretch>
        </p:blipFill>
        <p:spPr bwMode="auto">
          <a:xfrm>
            <a:off x="2674320" y="3854505"/>
            <a:ext cx="2819400" cy="2012896"/>
          </a:xfrm>
          <a:prstGeom prst="rect">
            <a:avLst/>
          </a:prstGeom>
          <a:noFill/>
        </p:spPr>
      </p:pic>
      <p:pic>
        <p:nvPicPr>
          <p:cNvPr id="55" name="Picture 7"/>
          <p:cNvPicPr>
            <a:picLocks noChangeAspect="1" noChangeArrowheads="1"/>
          </p:cNvPicPr>
          <p:nvPr/>
        </p:nvPicPr>
        <p:blipFill>
          <a:blip r:embed="rId17" cstate="print"/>
          <a:srcRect/>
          <a:stretch>
            <a:fillRect/>
          </a:stretch>
        </p:blipFill>
        <p:spPr bwMode="auto">
          <a:xfrm>
            <a:off x="364679" y="4117240"/>
            <a:ext cx="1921321" cy="1305770"/>
          </a:xfrm>
          <a:prstGeom prst="rect">
            <a:avLst/>
          </a:prstGeom>
          <a:noFill/>
          <a:ln w="9525">
            <a:noFill/>
            <a:miter lim="800000"/>
            <a:headEnd/>
            <a:tailEnd/>
          </a:ln>
        </p:spPr>
      </p:pic>
      <p:pic>
        <p:nvPicPr>
          <p:cNvPr id="56" name="Picture 1" descr="C:\Users\arijit\Desktop\user-clipart-bcyogLKcL.png"/>
          <p:cNvPicPr>
            <a:picLocks noChangeAspect="1" noChangeArrowheads="1"/>
          </p:cNvPicPr>
          <p:nvPr/>
        </p:nvPicPr>
        <p:blipFill>
          <a:blip r:embed="rId18" cstate="print"/>
          <a:srcRect/>
          <a:stretch>
            <a:fillRect/>
          </a:stretch>
        </p:blipFill>
        <p:spPr bwMode="auto">
          <a:xfrm>
            <a:off x="5688770" y="3886810"/>
            <a:ext cx="460860" cy="460860"/>
          </a:xfrm>
          <a:prstGeom prst="rect">
            <a:avLst/>
          </a:prstGeom>
          <a:noFill/>
        </p:spPr>
      </p:pic>
      <p:pic>
        <p:nvPicPr>
          <p:cNvPr id="57" name="Picture 2"/>
          <p:cNvPicPr>
            <a:picLocks noChangeAspect="1" noChangeArrowheads="1"/>
          </p:cNvPicPr>
          <p:nvPr/>
        </p:nvPicPr>
        <p:blipFill>
          <a:blip r:embed="rId19" cstate="print"/>
          <a:srcRect/>
          <a:stretch>
            <a:fillRect/>
          </a:stretch>
        </p:blipFill>
        <p:spPr bwMode="auto">
          <a:xfrm>
            <a:off x="8046586" y="3810000"/>
            <a:ext cx="829799" cy="569530"/>
          </a:xfrm>
          <a:prstGeom prst="rect">
            <a:avLst/>
          </a:prstGeom>
          <a:noFill/>
          <a:ln w="9525">
            <a:noFill/>
            <a:miter lim="800000"/>
            <a:headEnd/>
            <a:tailEnd/>
          </a:ln>
          <a:effectLst/>
        </p:spPr>
      </p:pic>
      <p:pic>
        <p:nvPicPr>
          <p:cNvPr id="58" name="Picture 2"/>
          <p:cNvPicPr>
            <a:picLocks noChangeAspect="1" noChangeArrowheads="1"/>
          </p:cNvPicPr>
          <p:nvPr/>
        </p:nvPicPr>
        <p:blipFill>
          <a:blip r:embed="rId19" cstate="print"/>
          <a:srcRect/>
          <a:stretch>
            <a:fillRect/>
          </a:stretch>
        </p:blipFill>
        <p:spPr bwMode="auto">
          <a:xfrm>
            <a:off x="8084991" y="4539695"/>
            <a:ext cx="829799" cy="569530"/>
          </a:xfrm>
          <a:prstGeom prst="rect">
            <a:avLst/>
          </a:prstGeom>
          <a:noFill/>
          <a:ln w="9525">
            <a:noFill/>
            <a:miter lim="800000"/>
            <a:headEnd/>
            <a:tailEnd/>
          </a:ln>
          <a:effectLst/>
        </p:spPr>
      </p:pic>
      <p:pic>
        <p:nvPicPr>
          <p:cNvPr id="59" name="Picture 2"/>
          <p:cNvPicPr>
            <a:picLocks noChangeAspect="1" noChangeArrowheads="1"/>
          </p:cNvPicPr>
          <p:nvPr/>
        </p:nvPicPr>
        <p:blipFill>
          <a:blip r:embed="rId19" cstate="print"/>
          <a:srcRect/>
          <a:stretch>
            <a:fillRect/>
          </a:stretch>
        </p:blipFill>
        <p:spPr bwMode="auto">
          <a:xfrm>
            <a:off x="8161801" y="5230985"/>
            <a:ext cx="829799" cy="569530"/>
          </a:xfrm>
          <a:prstGeom prst="rect">
            <a:avLst/>
          </a:prstGeom>
          <a:noFill/>
          <a:ln w="9525">
            <a:noFill/>
            <a:miter lim="800000"/>
            <a:headEnd/>
            <a:tailEnd/>
          </a:ln>
          <a:effectLst/>
        </p:spPr>
      </p:pic>
      <p:cxnSp>
        <p:nvCxnSpPr>
          <p:cNvPr id="60" name="Straight Arrow Connector 59"/>
          <p:cNvCxnSpPr>
            <a:stCxn id="56" idx="3"/>
            <a:endCxn id="57" idx="1"/>
          </p:cNvCxnSpPr>
          <p:nvPr/>
        </p:nvCxnSpPr>
        <p:spPr bwMode="auto">
          <a:xfrm flipV="1">
            <a:off x="6149630" y="4094765"/>
            <a:ext cx="1896956" cy="22475"/>
          </a:xfrm>
          <a:prstGeom prst="straightConnector1">
            <a:avLst/>
          </a:prstGeom>
          <a:noFill/>
          <a:ln w="25400"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flipV="1">
            <a:off x="6188035" y="4232455"/>
            <a:ext cx="1920250" cy="460861"/>
          </a:xfrm>
          <a:prstGeom prst="straightConnector1">
            <a:avLst/>
          </a:prstGeom>
          <a:noFill/>
          <a:ln w="25400" cap="flat" cmpd="sng" algn="ctr">
            <a:solidFill>
              <a:schemeClr val="tx1"/>
            </a:solidFill>
            <a:prstDash val="solid"/>
            <a:round/>
            <a:headEnd type="none" w="med" len="med"/>
            <a:tailEnd type="arrow"/>
          </a:ln>
          <a:effectLst/>
        </p:spPr>
      </p:cxnSp>
      <p:cxnSp>
        <p:nvCxnSpPr>
          <p:cNvPr id="62" name="Straight Arrow Connector 61"/>
          <p:cNvCxnSpPr>
            <a:endCxn id="59" idx="1"/>
          </p:cNvCxnSpPr>
          <p:nvPr/>
        </p:nvCxnSpPr>
        <p:spPr bwMode="auto">
          <a:xfrm>
            <a:off x="6188035" y="4232456"/>
            <a:ext cx="1973766" cy="1283294"/>
          </a:xfrm>
          <a:prstGeom prst="straightConnector1">
            <a:avLst/>
          </a:prstGeom>
          <a:noFill/>
          <a:ln w="25400" cap="flat" cmpd="sng" algn="ctr">
            <a:solidFill>
              <a:schemeClr val="tx1"/>
            </a:solidFill>
            <a:prstDash val="solid"/>
            <a:round/>
            <a:headEnd type="none" w="med" len="med"/>
            <a:tailEnd type="arrow"/>
          </a:ln>
          <a:effectLst/>
        </p:spPr>
      </p:cxnSp>
      <p:cxnSp>
        <p:nvCxnSpPr>
          <p:cNvPr id="63" name="Straight Arrow Connector 62"/>
          <p:cNvCxnSpPr>
            <a:stCxn id="66" idx="3"/>
          </p:cNvCxnSpPr>
          <p:nvPr/>
        </p:nvCxnSpPr>
        <p:spPr bwMode="auto">
          <a:xfrm flipV="1">
            <a:off x="6226440" y="4962151"/>
            <a:ext cx="1920250" cy="460859"/>
          </a:xfrm>
          <a:prstGeom prst="straightConnector1">
            <a:avLst/>
          </a:prstGeom>
          <a:noFill/>
          <a:ln w="25400" cap="flat" cmpd="sng" algn="ctr">
            <a:solidFill>
              <a:schemeClr val="tx1"/>
            </a:solidFill>
            <a:prstDash val="solid"/>
            <a:round/>
            <a:headEnd type="none" w="med" len="med"/>
            <a:tailEnd type="arrow"/>
          </a:ln>
          <a:effectLst/>
        </p:spPr>
      </p:cxnSp>
      <p:pic>
        <p:nvPicPr>
          <p:cNvPr id="64" name="Picture 3"/>
          <p:cNvPicPr>
            <a:picLocks noChangeAspect="1" noChangeArrowheads="1"/>
          </p:cNvPicPr>
          <p:nvPr/>
        </p:nvPicPr>
        <p:blipFill>
          <a:blip r:embed="rId20" cstate="print"/>
          <a:srcRect/>
          <a:stretch>
            <a:fillRect/>
          </a:stretch>
        </p:blipFill>
        <p:spPr bwMode="auto">
          <a:xfrm>
            <a:off x="6303250" y="4539695"/>
            <a:ext cx="1674076" cy="460860"/>
          </a:xfrm>
          <a:prstGeom prst="rect">
            <a:avLst/>
          </a:prstGeom>
          <a:noFill/>
          <a:ln w="9525">
            <a:noFill/>
            <a:miter lim="800000"/>
            <a:headEnd/>
            <a:tailEnd/>
          </a:ln>
          <a:effectLst/>
        </p:spPr>
      </p:pic>
      <p:pic>
        <p:nvPicPr>
          <p:cNvPr id="65" name="Picture 1" descr="C:\Users\arijit\Desktop\user-clipart-bcyogLKcL.png"/>
          <p:cNvPicPr>
            <a:picLocks noChangeAspect="1" noChangeArrowheads="1"/>
          </p:cNvPicPr>
          <p:nvPr/>
        </p:nvPicPr>
        <p:blipFill>
          <a:blip r:embed="rId18" cstate="print"/>
          <a:srcRect/>
          <a:stretch>
            <a:fillRect/>
          </a:stretch>
        </p:blipFill>
        <p:spPr bwMode="auto">
          <a:xfrm>
            <a:off x="5727175" y="4539695"/>
            <a:ext cx="460860" cy="460860"/>
          </a:xfrm>
          <a:prstGeom prst="rect">
            <a:avLst/>
          </a:prstGeom>
          <a:noFill/>
        </p:spPr>
      </p:pic>
      <p:pic>
        <p:nvPicPr>
          <p:cNvPr id="66" name="Picture 1" descr="C:\Users\arijit\Desktop\user-clipart-bcyogLKcL.png"/>
          <p:cNvPicPr>
            <a:picLocks noChangeAspect="1" noChangeArrowheads="1"/>
          </p:cNvPicPr>
          <p:nvPr/>
        </p:nvPicPr>
        <p:blipFill>
          <a:blip r:embed="rId18" cstate="print"/>
          <a:srcRect/>
          <a:stretch>
            <a:fillRect/>
          </a:stretch>
        </p:blipFill>
        <p:spPr bwMode="auto">
          <a:xfrm>
            <a:off x="5765580" y="5192580"/>
            <a:ext cx="460860" cy="460860"/>
          </a:xfrm>
          <a:prstGeom prst="rect">
            <a:avLst/>
          </a:prstGeom>
          <a:noFill/>
        </p:spPr>
      </p:pic>
      <p:sp>
        <p:nvSpPr>
          <p:cNvPr id="67"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20</a:t>
            </a:fld>
            <a:endParaRPr lang="en-US" altLang="en-US" sz="1800"/>
          </a:p>
        </p:txBody>
      </p:sp>
      <p:sp>
        <p:nvSpPr>
          <p:cNvPr id="49" name="Title 1"/>
          <p:cNvSpPr>
            <a:spLocks noGrp="1"/>
          </p:cNvSpPr>
          <p:nvPr>
            <p:ph type="title"/>
          </p:nvPr>
        </p:nvSpPr>
        <p:spPr>
          <a:xfrm>
            <a:off x="381000" y="152400"/>
            <a:ext cx="6400800" cy="533400"/>
          </a:xfrm>
        </p:spPr>
        <p:txBody>
          <a:bodyPr>
            <a:noAutofit/>
          </a:bodyPr>
          <a:lstStyle/>
          <a:p>
            <a:pPr algn="l"/>
            <a:r>
              <a:rPr lang="en-US" sz="4200" b="1" dirty="0" smtClean="0"/>
              <a:t>This tutorial is </a:t>
            </a:r>
            <a:r>
              <a:rPr lang="en-US" sz="4200" b="1" dirty="0" smtClean="0">
                <a:solidFill>
                  <a:srgbClr val="FF0000"/>
                </a:solidFill>
              </a:rPr>
              <a:t>not</a:t>
            </a:r>
            <a:r>
              <a:rPr lang="en-US" sz="4200" b="1" dirty="0" smtClean="0"/>
              <a:t> about …</a:t>
            </a:r>
            <a:endParaRPr lang="en-US" sz="42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txBox="1">
            <a:spLocks noChangeArrowheads="1"/>
          </p:cNvSpPr>
          <p:nvPr/>
        </p:nvSpPr>
        <p:spPr>
          <a:xfrm>
            <a:off x="457200" y="1025345"/>
            <a:ext cx="7924800"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b="1" dirty="0" smtClean="0">
                <a:solidFill>
                  <a:schemeClr val="accent2">
                    <a:lumMod val="75000"/>
                  </a:schemeClr>
                </a:solidFill>
                <a:latin typeface="Calibri" panose="020F0502020204030204" pitchFamily="34" charset="0"/>
                <a:cs typeface="Calibri" panose="020F0502020204030204" pitchFamily="34" charset="0"/>
              </a:rPr>
              <a:t>Device Network Reliability: </a:t>
            </a:r>
            <a:r>
              <a:rPr lang="en-US" sz="1600" dirty="0"/>
              <a:t>T</a:t>
            </a:r>
            <a:r>
              <a:rPr lang="en-US" sz="1600" dirty="0" smtClean="0"/>
              <a:t>wo-terminal reliability, All-terminal reliability, k-terminal reliability (</a:t>
            </a:r>
            <a:r>
              <a:rPr lang="en-US" sz="1600" dirty="0" smtClean="0">
                <a:latin typeface="+mj-lt"/>
                <a:cs typeface="Calibri" panose="020F0502020204030204" pitchFamily="34" charset="0"/>
              </a:rPr>
              <a:t>Reliability Evaluation: A </a:t>
            </a:r>
            <a:r>
              <a:rPr lang="en-US" sz="1600" dirty="0">
                <a:latin typeface="+mj-lt"/>
                <a:cs typeface="Calibri" panose="020F0502020204030204" pitchFamily="34" charset="0"/>
              </a:rPr>
              <a:t>Comparative Study of Different Techniques. Micro. Rel., </a:t>
            </a:r>
            <a:r>
              <a:rPr lang="en-US" sz="1600" dirty="0" smtClean="0">
                <a:latin typeface="+mj-lt"/>
                <a:cs typeface="Calibri" panose="020F0502020204030204" pitchFamily="34" charset="0"/>
              </a:rPr>
              <a:t>1975)</a:t>
            </a:r>
            <a:endParaRPr lang="en-US" altLang="zh-CN" sz="1600" b="1" dirty="0" smtClean="0">
              <a:solidFill>
                <a:schemeClr val="tx1">
                  <a:lumMod val="95000"/>
                  <a:lumOff val="5000"/>
                </a:schemeClr>
              </a:solidFill>
              <a:latin typeface="Calibri" pitchFamily="34" charset="0"/>
            </a:endParaRPr>
          </a:p>
        </p:txBody>
      </p:sp>
      <p:sp>
        <p:nvSpPr>
          <p:cNvPr id="10" name="Content Placeholder 2"/>
          <p:cNvSpPr txBox="1">
            <a:spLocks noChangeArrowheads="1"/>
          </p:cNvSpPr>
          <p:nvPr/>
        </p:nvSpPr>
        <p:spPr>
          <a:xfrm>
            <a:off x="457200" y="1981200"/>
            <a:ext cx="7924800"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b="1" dirty="0" smtClean="0">
                <a:solidFill>
                  <a:schemeClr val="accent2">
                    <a:lumMod val="75000"/>
                  </a:schemeClr>
                </a:solidFill>
                <a:latin typeface="Calibri" panose="020F0502020204030204" pitchFamily="34" charset="0"/>
                <a:cs typeface="Calibri" panose="020F0502020204030204" pitchFamily="34" charset="0"/>
              </a:rPr>
              <a:t>Generative Models for Graphs: </a:t>
            </a:r>
            <a:r>
              <a:rPr lang="de-DE" sz="1600" dirty="0" smtClean="0"/>
              <a:t>Preferential attachment, Forest fire, </a:t>
            </a:r>
            <a:r>
              <a:rPr lang="hu-HU" sz="1600" dirty="0" smtClean="0">
                <a:latin typeface="Calibri" panose="020F0502020204030204" pitchFamily="34" charset="0"/>
                <a:cs typeface="Calibri" panose="020F0502020204030204" pitchFamily="34" charset="0"/>
              </a:rPr>
              <a:t>Erdős–Rényi</a:t>
            </a:r>
            <a:r>
              <a:rPr lang="en-US" sz="1600" dirty="0" smtClean="0">
                <a:latin typeface="Calibri" panose="020F0502020204030204" pitchFamily="34" charset="0"/>
                <a:cs typeface="Calibri" panose="020F0502020204030204" pitchFamily="34" charset="0"/>
              </a:rPr>
              <a:t>  (</a:t>
            </a:r>
            <a:r>
              <a:rPr lang="en-US" sz="1600" dirty="0" smtClean="0"/>
              <a:t>Graphs </a:t>
            </a:r>
            <a:r>
              <a:rPr lang="en-US" sz="1600" dirty="0"/>
              <a:t>over Time: Densification Laws, Shrinking Diameters and Possible </a:t>
            </a:r>
            <a:r>
              <a:rPr lang="en-US" sz="1600" dirty="0" smtClean="0"/>
              <a:t>Explanations. KDD 2005)</a:t>
            </a:r>
            <a:endParaRPr lang="en-US" sz="1600" dirty="0" smtClean="0">
              <a:latin typeface="Calibri" panose="020F0502020204030204" pitchFamily="34" charset="0"/>
              <a:cs typeface="Calibri" panose="020F0502020204030204" pitchFamily="34" charset="0"/>
            </a:endParaRPr>
          </a:p>
          <a:p>
            <a:pPr marL="1311275" lvl="2" indent="-396875" algn="just" defTabSz="914363">
              <a:lnSpc>
                <a:spcPct val="90000"/>
              </a:lnSpc>
              <a:spcBef>
                <a:spcPct val="20000"/>
              </a:spcBef>
              <a:buFont typeface="Wingdings" pitchFamily="2" charset="2"/>
              <a:buChar char="q"/>
              <a:defRPr/>
            </a:pPr>
            <a:endParaRPr lang="en-US" sz="16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sz="1600" dirty="0" smtClean="0">
              <a:solidFill>
                <a:schemeClr val="tx1"/>
              </a:solidFill>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16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1600" b="1" dirty="0" smtClean="0">
              <a:solidFill>
                <a:schemeClr val="tx1">
                  <a:lumMod val="95000"/>
                  <a:lumOff val="5000"/>
                </a:schemeClr>
              </a:solidFill>
              <a:latin typeface="Calibri" pitchFamily="34" charset="0"/>
            </a:endParaRPr>
          </a:p>
        </p:txBody>
      </p:sp>
      <p:sp>
        <p:nvSpPr>
          <p:cNvPr id="12" name="Content Placeholder 2"/>
          <p:cNvSpPr txBox="1">
            <a:spLocks noChangeArrowheads="1"/>
          </p:cNvSpPr>
          <p:nvPr/>
        </p:nvSpPr>
        <p:spPr>
          <a:xfrm>
            <a:off x="457200" y="2971800"/>
            <a:ext cx="8077200" cy="422455"/>
          </a:xfrm>
          <a:prstGeom prst="rect">
            <a:avLst/>
          </a:prstGeom>
        </p:spPr>
        <p:txBody>
          <a:bodyPr/>
          <a:lstStyle/>
          <a:p>
            <a:pPr marL="396875" indent="-396875" algn="just" defTabSz="914363">
              <a:lnSpc>
                <a:spcPct val="90000"/>
              </a:lnSpc>
              <a:spcBef>
                <a:spcPct val="20000"/>
              </a:spcBef>
              <a:buBlip>
                <a:blip r:embed="rId3"/>
              </a:buBlip>
              <a:defRPr/>
            </a:pPr>
            <a:r>
              <a:rPr lang="en-US" b="1" dirty="0" smtClean="0">
                <a:solidFill>
                  <a:schemeClr val="accent2">
                    <a:lumMod val="75000"/>
                  </a:schemeClr>
                </a:solidFill>
                <a:latin typeface="Calibri" panose="020F0502020204030204" pitchFamily="34" charset="0"/>
                <a:cs typeface="Calibri" panose="020F0502020204030204" pitchFamily="34" charset="0"/>
              </a:rPr>
              <a:t>Uncertain Graphs Mining: </a:t>
            </a:r>
            <a:r>
              <a:rPr lang="en-US" sz="1600" dirty="0" smtClean="0"/>
              <a:t>Frequent pattern mining (CIKM 2009, EDBT 2011), Clustering/ Community detection (TKDE 2011, ICDM 2012), Classification (SDM 2013), Core decomposition (KDD 2014)</a:t>
            </a:r>
            <a:endParaRPr lang="en-US" altLang="zh-CN" sz="1600" b="1" dirty="0" smtClean="0">
              <a:solidFill>
                <a:schemeClr val="tx1">
                  <a:lumMod val="95000"/>
                  <a:lumOff val="5000"/>
                </a:schemeClr>
              </a:solidFill>
              <a:latin typeface="Calibri" pitchFamily="34" charset="0"/>
            </a:endParaRPr>
          </a:p>
          <a:p>
            <a:pPr algn="just" defTabSz="914363" fontAlgn="auto">
              <a:lnSpc>
                <a:spcPct val="90000"/>
              </a:lnSpc>
              <a:spcBef>
                <a:spcPct val="20000"/>
              </a:spcBef>
              <a:spcAft>
                <a:spcPts val="0"/>
              </a:spcAft>
              <a:defRPr/>
            </a:pPr>
            <a:endParaRPr lang="en-US" altLang="zh-CN" sz="1600" b="1" dirty="0" smtClean="0">
              <a:solidFill>
                <a:schemeClr val="tx1">
                  <a:lumMod val="95000"/>
                  <a:lumOff val="5000"/>
                </a:schemeClr>
              </a:solidFill>
              <a:latin typeface="Calibri" pitchFamily="34" charset="0"/>
            </a:endParaRPr>
          </a:p>
        </p:txBody>
      </p:sp>
      <p:sp>
        <p:nvSpPr>
          <p:cNvPr id="13" name="Content Placeholder 2"/>
          <p:cNvSpPr txBox="1">
            <a:spLocks noChangeArrowheads="1"/>
          </p:cNvSpPr>
          <p:nvPr/>
        </p:nvSpPr>
        <p:spPr>
          <a:xfrm>
            <a:off x="457200" y="4038600"/>
            <a:ext cx="8153400" cy="422455"/>
          </a:xfrm>
          <a:prstGeom prst="rect">
            <a:avLst/>
          </a:prstGeom>
        </p:spPr>
        <p:txBody>
          <a:bodyPr/>
          <a:lstStyle/>
          <a:p>
            <a:pPr marL="396875" indent="-396875" algn="just" defTabSz="914363">
              <a:lnSpc>
                <a:spcPct val="90000"/>
              </a:lnSpc>
              <a:spcBef>
                <a:spcPct val="20000"/>
              </a:spcBef>
              <a:buBlip>
                <a:blip r:embed="rId3"/>
              </a:buBlip>
              <a:defRPr/>
            </a:pPr>
            <a:r>
              <a:rPr lang="en-US" b="1" dirty="0" smtClean="0">
                <a:solidFill>
                  <a:schemeClr val="accent2">
                    <a:lumMod val="75000"/>
                  </a:schemeClr>
                </a:solidFill>
                <a:latin typeface="Calibri" panose="020F0502020204030204" pitchFamily="34" charset="0"/>
                <a:cs typeface="Calibri" panose="020F0502020204030204" pitchFamily="34" charset="0"/>
              </a:rPr>
              <a:t>Uncertain Databases</a:t>
            </a:r>
            <a:r>
              <a:rPr lang="en-US"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Incomplete uncertain databases (MUD 2010), </a:t>
            </a:r>
            <a:r>
              <a:rPr lang="en-US" sz="1600" dirty="0" err="1" smtClean="0">
                <a:latin typeface="Calibri" panose="020F0502020204030204" pitchFamily="34" charset="0"/>
                <a:cs typeface="Calibri" panose="020F0502020204030204" pitchFamily="34" charset="0"/>
              </a:rPr>
              <a:t>MayBMS</a:t>
            </a:r>
            <a:r>
              <a:rPr lang="en-US" sz="1600" dirty="0" smtClean="0">
                <a:latin typeface="Calibri" panose="020F0502020204030204" pitchFamily="34" charset="0"/>
                <a:cs typeface="Calibri" panose="020F0502020204030204" pitchFamily="34" charset="0"/>
              </a:rPr>
              <a:t> (ICDE 2008), Probabilistic Queries (SIGMOD 2003), </a:t>
            </a:r>
            <a:r>
              <a:rPr lang="en-US" sz="1600" dirty="0" err="1" smtClean="0">
                <a:latin typeface="Calibri" panose="020F0502020204030204" pitchFamily="34" charset="0"/>
                <a:cs typeface="Calibri" panose="020F0502020204030204" pitchFamily="34" charset="0"/>
              </a:rPr>
              <a:t>Possibilistic</a:t>
            </a:r>
            <a:r>
              <a:rPr lang="en-US" sz="1600" dirty="0" smtClean="0">
                <a:latin typeface="Calibri" panose="020F0502020204030204" pitchFamily="34" charset="0"/>
                <a:cs typeface="Calibri" panose="020F0502020204030204" pitchFamily="34" charset="0"/>
              </a:rPr>
              <a:t> databases (IEEE T. Fuzzy Sys. 2005)</a:t>
            </a:r>
            <a:r>
              <a:rPr lang="en-US" sz="1600" dirty="0" smtClean="0">
                <a:latin typeface="+mj-lt"/>
                <a:cs typeface="Calibri" panose="020F0502020204030204" pitchFamily="34" charset="0"/>
              </a:rPr>
              <a:t> </a:t>
            </a:r>
            <a:endParaRPr lang="en-US" altLang="zh-CN" sz="1600" dirty="0" smtClean="0">
              <a:latin typeface="Calibri" pitchFamily="34" charset="0"/>
            </a:endParaRPr>
          </a:p>
        </p:txBody>
      </p:sp>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17/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4" name="Content Placeholder 2"/>
          <p:cNvSpPr txBox="1">
            <a:spLocks noChangeArrowheads="1"/>
          </p:cNvSpPr>
          <p:nvPr/>
        </p:nvSpPr>
        <p:spPr>
          <a:xfrm>
            <a:off x="457200" y="4953000"/>
            <a:ext cx="8153400" cy="422455"/>
          </a:xfrm>
          <a:prstGeom prst="rect">
            <a:avLst/>
          </a:prstGeom>
        </p:spPr>
        <p:txBody>
          <a:bodyPr/>
          <a:lstStyle/>
          <a:p>
            <a:pPr marL="396875" indent="-396875" algn="just" defTabSz="914363">
              <a:lnSpc>
                <a:spcPct val="90000"/>
              </a:lnSpc>
              <a:spcBef>
                <a:spcPct val="20000"/>
              </a:spcBef>
              <a:buBlip>
                <a:blip r:embed="rId3"/>
              </a:buBlip>
              <a:defRPr/>
            </a:pPr>
            <a:r>
              <a:rPr lang="en-US" b="1" dirty="0" smtClean="0">
                <a:solidFill>
                  <a:schemeClr val="accent2">
                    <a:lumMod val="75000"/>
                  </a:schemeClr>
                </a:solidFill>
                <a:latin typeface="Calibri" panose="020F0502020204030204" pitchFamily="34" charset="0"/>
                <a:cs typeface="Calibri" panose="020F0502020204030204" pitchFamily="34" charset="0"/>
              </a:rPr>
              <a:t>Probabilistic Graphical Models:</a:t>
            </a:r>
            <a:r>
              <a:rPr lang="en-US" sz="1600" b="1" dirty="0" smtClean="0">
                <a:solidFill>
                  <a:schemeClr val="accent2">
                    <a:lumMod val="75000"/>
                  </a:schemeClr>
                </a:solidFill>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Bayesian network, Markov random field, Belief propagation</a:t>
            </a:r>
          </a:p>
          <a:p>
            <a:pPr marL="396875" indent="-396875" algn="just" defTabSz="914363">
              <a:lnSpc>
                <a:spcPct val="90000"/>
              </a:lnSpc>
              <a:spcBef>
                <a:spcPct val="20000"/>
              </a:spcBef>
              <a:buBlip>
                <a:blip r:embed="rId3"/>
              </a:buBlip>
              <a:defRPr/>
            </a:pPr>
            <a:endParaRPr lang="en-US" sz="1600" b="1" dirty="0" smtClean="0">
              <a:solidFill>
                <a:schemeClr val="accent2">
                  <a:lumMod val="75000"/>
                </a:schemeClr>
              </a:solidFill>
              <a:latin typeface="Calibri" panose="020F0502020204030204" pitchFamily="34" charset="0"/>
              <a:cs typeface="Calibri" panose="020F0502020204030204" pitchFamily="34" charset="0"/>
            </a:endParaRPr>
          </a:p>
          <a:p>
            <a:pPr marL="396875" indent="-396875" algn="just" defTabSz="914363">
              <a:lnSpc>
                <a:spcPct val="90000"/>
              </a:lnSpc>
              <a:spcBef>
                <a:spcPct val="20000"/>
              </a:spcBef>
              <a:defRPr/>
            </a:pPr>
            <a:r>
              <a:rPr lang="en-US" sz="1600" b="1" dirty="0" smtClean="0">
                <a:solidFill>
                  <a:schemeClr val="accent2">
                    <a:lumMod val="75000"/>
                  </a:schemeClr>
                </a:solidFill>
                <a:latin typeface="+mj-lt"/>
                <a:cs typeface="Calibri" panose="020F0502020204030204" pitchFamily="34" charset="0"/>
              </a:rPr>
              <a:t> </a:t>
            </a:r>
          </a:p>
          <a:p>
            <a:pPr lvl="1">
              <a:buFont typeface="Wingdings" pitchFamily="2" charset="2"/>
              <a:buChar char="q"/>
            </a:pPr>
            <a:endParaRPr lang="en-US" sz="1600" b="1" dirty="0" smtClean="0">
              <a:latin typeface="+mj-lt"/>
              <a:cs typeface="Calibri" panose="020F0502020204030204" pitchFamily="34" charset="0"/>
            </a:endParaRPr>
          </a:p>
        </p:txBody>
      </p:sp>
      <p:sp>
        <p:nvSpPr>
          <p:cNvPr id="15" name="Content Placeholder 2"/>
          <p:cNvSpPr txBox="1">
            <a:spLocks noChangeArrowheads="1"/>
          </p:cNvSpPr>
          <p:nvPr/>
        </p:nvSpPr>
        <p:spPr>
          <a:xfrm>
            <a:off x="457200" y="5749745"/>
            <a:ext cx="8153400" cy="422455"/>
          </a:xfrm>
          <a:prstGeom prst="rect">
            <a:avLst/>
          </a:prstGeom>
        </p:spPr>
        <p:txBody>
          <a:bodyPr/>
          <a:lstStyle/>
          <a:p>
            <a:pPr marL="396875" indent="-396875" algn="just" defTabSz="914363">
              <a:lnSpc>
                <a:spcPct val="90000"/>
              </a:lnSpc>
              <a:spcBef>
                <a:spcPct val="20000"/>
              </a:spcBef>
              <a:buBlip>
                <a:blip r:embed="rId3"/>
              </a:buBlip>
              <a:defRPr/>
            </a:pPr>
            <a:r>
              <a:rPr lang="en-US" b="1" dirty="0" smtClean="0">
                <a:solidFill>
                  <a:schemeClr val="accent2">
                    <a:lumMod val="75000"/>
                  </a:schemeClr>
                </a:solidFill>
                <a:latin typeface="Calibri" panose="020F0502020204030204" pitchFamily="34" charset="0"/>
                <a:cs typeface="Calibri" panose="020F0502020204030204" pitchFamily="34" charset="0"/>
              </a:rPr>
              <a:t>Uncertainty Theory: </a:t>
            </a:r>
            <a:r>
              <a:rPr lang="en-US" sz="1600" dirty="0" err="1" smtClean="0"/>
              <a:t>Dempster</a:t>
            </a:r>
            <a:r>
              <a:rPr lang="en-US" sz="1600" dirty="0" smtClean="0"/>
              <a:t>–Shafer theory, </a:t>
            </a:r>
            <a:r>
              <a:rPr lang="en-US" sz="1600" dirty="0" err="1" smtClean="0"/>
              <a:t>Aleatory</a:t>
            </a:r>
            <a:r>
              <a:rPr lang="en-US" sz="1600" dirty="0" smtClean="0"/>
              <a:t> vs. Epistemic uncertainty, </a:t>
            </a:r>
            <a:r>
              <a:rPr lang="en-US" sz="1600" dirty="0" err="1" smtClean="0"/>
              <a:t>Possibilistic</a:t>
            </a:r>
            <a:r>
              <a:rPr lang="en-US" sz="1600" dirty="0" smtClean="0"/>
              <a:t> graphs</a:t>
            </a:r>
            <a:r>
              <a:rPr lang="en-US" sz="1600" dirty="0" smtClean="0">
                <a:solidFill>
                  <a:schemeClr val="accent2">
                    <a:lumMod val="75000"/>
                  </a:schemeClr>
                </a:solidFill>
                <a:latin typeface="+mj-lt"/>
                <a:cs typeface="Calibri" panose="020F0502020204030204" pitchFamily="34" charset="0"/>
              </a:rPr>
              <a:t> </a:t>
            </a:r>
          </a:p>
          <a:p>
            <a:pPr lvl="1">
              <a:buFont typeface="Wingdings" pitchFamily="2" charset="2"/>
              <a:buChar char="q"/>
            </a:pPr>
            <a:endParaRPr lang="en-US" sz="1600" dirty="0" smtClean="0">
              <a:latin typeface="+mj-lt"/>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olidwize.com/wp-content/uploads/2012/04/Green-Check-Mark.jpg"/>
          <p:cNvPicPr>
            <a:picLocks noChangeAspect="1" noChangeArrowheads="1"/>
          </p:cNvPicPr>
          <p:nvPr/>
        </p:nvPicPr>
        <p:blipFill>
          <a:blip r:embed="rId3" cstate="print"/>
          <a:srcRect/>
          <a:stretch>
            <a:fillRect/>
          </a:stretch>
        </p:blipFill>
        <p:spPr bwMode="auto">
          <a:xfrm>
            <a:off x="6324600" y="1676400"/>
            <a:ext cx="1123950" cy="533400"/>
          </a:xfrm>
          <a:prstGeom prst="rect">
            <a:avLst/>
          </a:prstGeom>
          <a:noFill/>
        </p:spPr>
      </p:pic>
      <p:sp>
        <p:nvSpPr>
          <p:cNvPr id="20" name="Rounded Rectangle 19"/>
          <p:cNvSpPr/>
          <p:nvPr/>
        </p:nvSpPr>
        <p:spPr>
          <a:xfrm>
            <a:off x="990600" y="1600200"/>
            <a:ext cx="5410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21</a:t>
            </a:fld>
            <a:endParaRPr lang="en-US" altLang="en-US" sz="1800" dirty="0"/>
          </a:p>
        </p:txBody>
      </p:sp>
      <p:sp>
        <p:nvSpPr>
          <p:cNvPr id="49" name="Title 1"/>
          <p:cNvSpPr>
            <a:spLocks noGrp="1"/>
          </p:cNvSpPr>
          <p:nvPr>
            <p:ph type="title"/>
          </p:nvPr>
        </p:nvSpPr>
        <p:spPr>
          <a:xfrm>
            <a:off x="304800" y="304800"/>
            <a:ext cx="6400800" cy="685800"/>
          </a:xfrm>
        </p:spPr>
        <p:txBody>
          <a:bodyPr>
            <a:noAutofit/>
          </a:bodyPr>
          <a:lstStyle/>
          <a:p>
            <a:pPr algn="l"/>
            <a:r>
              <a:rPr lang="en-US" sz="4800" b="1" dirty="0" smtClean="0"/>
              <a:t>Tutorial Outline</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44975" y="1219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Data as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Sources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Application and Challenges of Uncertain Graphs</a:t>
            </a:r>
          </a:p>
          <a:p>
            <a:pPr marL="854075" lvl="1" indent="-396875" algn="just" defTabSz="914363">
              <a:lnSpc>
                <a:spcPct val="90000"/>
              </a:lnSpc>
              <a:spcBef>
                <a:spcPct val="20000"/>
              </a:spcBef>
              <a:buFont typeface="Wingdings" pitchFamily="2" charset="2"/>
              <a:buChar char="q"/>
              <a:defRPr/>
            </a:pPr>
            <a:r>
              <a:rPr lang="en-US" b="1" dirty="0" smtClean="0">
                <a:latin typeface="Calibri" panose="020F0502020204030204" pitchFamily="34" charset="0"/>
                <a:cs typeface="Calibri" panose="020F0502020204030204" pitchFamily="34" charset="0"/>
              </a:rPr>
              <a:t>What is Uncertain</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Modeling of Uncertain Graphs</a:t>
            </a:r>
            <a:endParaRPr lang="en-US" altLang="zh-CN" b="1" dirty="0" smtClean="0">
              <a:solidFill>
                <a:schemeClr val="tx1">
                  <a:lumMod val="95000"/>
                  <a:lumOff val="5000"/>
                </a:schemeClr>
              </a:solidFill>
              <a:latin typeface="Calibri" pitchFamily="34" charset="0"/>
            </a:endParaRPr>
          </a:p>
        </p:txBody>
      </p:sp>
      <p:sp>
        <p:nvSpPr>
          <p:cNvPr id="13" name="Content Placeholder 2"/>
          <p:cNvSpPr txBox="1">
            <a:spLocks noChangeArrowheads="1"/>
          </p:cNvSpPr>
          <p:nvPr/>
        </p:nvSpPr>
        <p:spPr>
          <a:xfrm>
            <a:off x="457200" y="5791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Open Problems</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p:txBody>
      </p:sp>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18/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7" name="Content Placeholder 2"/>
          <p:cNvSpPr txBox="1">
            <a:spLocks noChangeArrowheads="1"/>
          </p:cNvSpPr>
          <p:nvPr/>
        </p:nvSpPr>
        <p:spPr>
          <a:xfrm>
            <a:off x="457201" y="3352800"/>
            <a:ext cx="5562599"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Queries over Uncertain Graphs</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Reliability Queries: Reachability, Shortest Path, Nearest Neighbor, Centrality</a:t>
            </a:r>
            <a:endParaRPr lang="en-US" dirty="0" smtClean="0">
              <a:solidFill>
                <a:schemeClr val="tx1"/>
              </a:solidFill>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Pattern Matching Queries</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Similarity-based Search</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Influence Maximization</a:t>
            </a:r>
            <a:endParaRPr lang="en-US" altLang="zh-CN" b="1" dirty="0" smtClean="0">
              <a:solidFill>
                <a:schemeClr val="tx1">
                  <a:lumMod val="95000"/>
                  <a:lumOff val="5000"/>
                </a:schemeClr>
              </a:solidFill>
              <a:latin typeface="Calibri" pitchFamily="34" charset="0"/>
            </a:endParaRPr>
          </a:p>
        </p:txBody>
      </p:sp>
    </p:spTree>
    <p:extLst>
      <p:ext uri="{BB962C8B-B14F-4D97-AF65-F5344CB8AC3E}">
        <p14:creationId xmlns:p14="http://schemas.microsoft.com/office/powerpoint/2010/main" xmlns="" val="1117271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04800"/>
            <a:ext cx="6400800" cy="685800"/>
          </a:xfrm>
        </p:spPr>
        <p:txBody>
          <a:bodyPr>
            <a:noAutofit/>
          </a:bodyPr>
          <a:lstStyle/>
          <a:p>
            <a:pPr algn="l"/>
            <a:r>
              <a:rPr lang="en-US" sz="4800" b="1" dirty="0" smtClean="0"/>
              <a:t>What is Uncertain?</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txBox="1">
            <a:spLocks noChangeArrowheads="1"/>
          </p:cNvSpPr>
          <p:nvPr/>
        </p:nvSpPr>
        <p:spPr>
          <a:xfrm>
            <a:off x="0" y="1371600"/>
            <a:ext cx="3733800"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Edge Uncertainty</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Edge</a:t>
            </a:r>
            <a:r>
              <a:rPr lang="en-US" sz="2000" dirty="0" smtClean="0">
                <a:solidFill>
                  <a:schemeClr val="tx1"/>
                </a:solidFill>
                <a:latin typeface="Calibri" panose="020F0502020204030204" pitchFamily="34" charset="0"/>
                <a:cs typeface="Calibri" panose="020F0502020204030204" pitchFamily="34" charset="0"/>
              </a:rPr>
              <a:t> existence probability  </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Edge</a:t>
            </a:r>
            <a:r>
              <a:rPr lang="en-US" sz="2000" dirty="0" smtClean="0">
                <a:solidFill>
                  <a:schemeClr val="tx1"/>
                </a:solidFill>
                <a:latin typeface="Calibri" panose="020F0502020204030204" pitchFamily="34" charset="0"/>
                <a:cs typeface="Calibri" panose="020F0502020204030204" pitchFamily="34" charset="0"/>
              </a:rPr>
              <a:t> strength based on edge-attributes  </a:t>
            </a:r>
            <a:endParaRPr lang="en-US"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sz="2400" dirty="0" smtClean="0">
              <a:solidFill>
                <a:schemeClr val="tx1"/>
              </a:solidFill>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p:txBody>
      </p:sp>
      <p:sp>
        <p:nvSpPr>
          <p:cNvPr id="10" name="Content Placeholder 2"/>
          <p:cNvSpPr txBox="1">
            <a:spLocks noChangeArrowheads="1"/>
          </p:cNvSpPr>
          <p:nvPr/>
        </p:nvSpPr>
        <p:spPr>
          <a:xfrm>
            <a:off x="0" y="35814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Node Uncertainty</a:t>
            </a:r>
          </a:p>
          <a:p>
            <a:pPr marL="854075" lvl="1" indent="-396875" algn="just" defTabSz="914363">
              <a:lnSpc>
                <a:spcPct val="90000"/>
              </a:lnSpc>
              <a:spcBef>
                <a:spcPct val="20000"/>
              </a:spcBef>
              <a:buFont typeface="Wingdings" pitchFamily="2" charset="2"/>
              <a:buChar char="q"/>
              <a:defRPr/>
            </a:pPr>
            <a:r>
              <a:rPr lang="en-US" sz="2000" dirty="0" smtClean="0">
                <a:solidFill>
                  <a:schemeClr val="tx1"/>
                </a:solidFill>
                <a:latin typeface="Calibri" panose="020F0502020204030204" pitchFamily="34" charset="0"/>
                <a:cs typeface="Calibri" panose="020F0502020204030204" pitchFamily="34" charset="0"/>
              </a:rPr>
              <a:t>Node existence probability</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Identity uncertainty</a:t>
            </a:r>
            <a:r>
              <a:rPr lang="en-US" sz="2000" dirty="0" smtClean="0">
                <a:solidFill>
                  <a:schemeClr val="tx1"/>
                </a:solidFill>
                <a:latin typeface="Calibri" panose="020F0502020204030204" pitchFamily="34" charset="0"/>
                <a:cs typeface="Calibri" panose="020F0502020204030204" pitchFamily="34" charset="0"/>
              </a:rPr>
              <a:t> </a:t>
            </a: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p:txBody>
      </p:sp>
      <p:sp>
        <p:nvSpPr>
          <p:cNvPr id="12" name="Content Placeholder 2"/>
          <p:cNvSpPr txBox="1">
            <a:spLocks noChangeArrowheads="1"/>
          </p:cNvSpPr>
          <p:nvPr/>
        </p:nvSpPr>
        <p:spPr>
          <a:xfrm>
            <a:off x="1" y="5410200"/>
            <a:ext cx="4648199"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Attribute Uncertainty</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Uncertainty about attribute values</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Unknown attribute values </a:t>
            </a: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p:txBody>
      </p:sp>
      <p:pic>
        <p:nvPicPr>
          <p:cNvPr id="2928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990600"/>
            <a:ext cx="587749"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2869" name="Picture 5" descr="http://opentextbc.ca/biology/wp-content/uploads/sites/96/2015/02/Figure_02_03_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17265" y="779374"/>
            <a:ext cx="647222" cy="7446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reeform 2"/>
          <p:cNvSpPr/>
          <p:nvPr/>
        </p:nvSpPr>
        <p:spPr>
          <a:xfrm>
            <a:off x="6186743" y="590622"/>
            <a:ext cx="1282890" cy="411351"/>
          </a:xfrm>
          <a:custGeom>
            <a:avLst/>
            <a:gdLst>
              <a:gd name="connsiteX0" fmla="*/ 0 w 1282890"/>
              <a:gd name="connsiteY0" fmla="*/ 411351 h 411351"/>
              <a:gd name="connsiteX1" fmla="*/ 586854 w 1282890"/>
              <a:gd name="connsiteY1" fmla="*/ 1918 h 411351"/>
              <a:gd name="connsiteX2" fmla="*/ 1282890 w 1282890"/>
              <a:gd name="connsiteY2" fmla="*/ 247578 h 411351"/>
              <a:gd name="connsiteX3" fmla="*/ 1282890 w 1282890"/>
              <a:gd name="connsiteY3" fmla="*/ 247578 h 411351"/>
            </a:gdLst>
            <a:ahLst/>
            <a:cxnLst>
              <a:cxn ang="0">
                <a:pos x="connsiteX0" y="connsiteY0"/>
              </a:cxn>
              <a:cxn ang="0">
                <a:pos x="connsiteX1" y="connsiteY1"/>
              </a:cxn>
              <a:cxn ang="0">
                <a:pos x="connsiteX2" y="connsiteY2"/>
              </a:cxn>
              <a:cxn ang="0">
                <a:pos x="connsiteX3" y="connsiteY3"/>
              </a:cxn>
            </a:cxnLst>
            <a:rect l="l" t="t" r="r" b="b"/>
            <a:pathLst>
              <a:path w="1282890" h="411351">
                <a:moveTo>
                  <a:pt x="0" y="411351"/>
                </a:moveTo>
                <a:cubicBezTo>
                  <a:pt x="186519" y="220282"/>
                  <a:pt x="373039" y="29213"/>
                  <a:pt x="586854" y="1918"/>
                </a:cubicBezTo>
                <a:cubicBezTo>
                  <a:pt x="800669" y="-25377"/>
                  <a:pt x="1282890" y="247578"/>
                  <a:pt x="1282890" y="247578"/>
                </a:cubicBezTo>
                <a:lnTo>
                  <a:pt x="1282890" y="247578"/>
                </a:lnTo>
              </a:path>
            </a:pathLst>
          </a:custGeom>
          <a:noFill/>
          <a:ln w="349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Box 19"/>
          <p:cNvSpPr txBox="1"/>
          <p:nvPr/>
        </p:nvSpPr>
        <p:spPr>
          <a:xfrm>
            <a:off x="6512137" y="228600"/>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0.8</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29287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5800" y="2667000"/>
            <a:ext cx="910336"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287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a:off x="7468199" y="2419890"/>
            <a:ext cx="1370403" cy="1372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reeform 3"/>
          <p:cNvSpPr/>
          <p:nvPr/>
        </p:nvSpPr>
        <p:spPr>
          <a:xfrm>
            <a:off x="5486400" y="2401649"/>
            <a:ext cx="1937982" cy="450733"/>
          </a:xfrm>
          <a:custGeom>
            <a:avLst/>
            <a:gdLst>
              <a:gd name="connsiteX0" fmla="*/ 0 w 1937982"/>
              <a:gd name="connsiteY0" fmla="*/ 450733 h 450733"/>
              <a:gd name="connsiteX1" fmla="*/ 559558 w 1937982"/>
              <a:gd name="connsiteY1" fmla="*/ 357 h 450733"/>
              <a:gd name="connsiteX2" fmla="*/ 1937982 w 1937982"/>
              <a:gd name="connsiteY2" fmla="*/ 368847 h 450733"/>
              <a:gd name="connsiteX3" fmla="*/ 1937982 w 1937982"/>
              <a:gd name="connsiteY3" fmla="*/ 368847 h 450733"/>
            </a:gdLst>
            <a:ahLst/>
            <a:cxnLst>
              <a:cxn ang="0">
                <a:pos x="connsiteX0" y="connsiteY0"/>
              </a:cxn>
              <a:cxn ang="0">
                <a:pos x="connsiteX1" y="connsiteY1"/>
              </a:cxn>
              <a:cxn ang="0">
                <a:pos x="connsiteX2" y="connsiteY2"/>
              </a:cxn>
              <a:cxn ang="0">
                <a:pos x="connsiteX3" y="connsiteY3"/>
              </a:cxn>
            </a:cxnLst>
            <a:rect l="l" t="t" r="r" b="b"/>
            <a:pathLst>
              <a:path w="1937982" h="450733">
                <a:moveTo>
                  <a:pt x="0" y="450733"/>
                </a:moveTo>
                <a:cubicBezTo>
                  <a:pt x="118280" y="232369"/>
                  <a:pt x="236561" y="14005"/>
                  <a:pt x="559558" y="357"/>
                </a:cubicBezTo>
                <a:cubicBezTo>
                  <a:pt x="882555" y="-13291"/>
                  <a:pt x="1937982" y="368847"/>
                  <a:pt x="1937982" y="368847"/>
                </a:cubicBezTo>
                <a:lnTo>
                  <a:pt x="1937982" y="368847"/>
                </a:lnTo>
              </a:path>
            </a:pathLst>
          </a:custGeom>
          <a:noFill/>
          <a:ln w="349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eform 4"/>
          <p:cNvSpPr/>
          <p:nvPr/>
        </p:nvSpPr>
        <p:spPr>
          <a:xfrm>
            <a:off x="5513696" y="3152633"/>
            <a:ext cx="1910686" cy="13648"/>
          </a:xfrm>
          <a:custGeom>
            <a:avLst/>
            <a:gdLst>
              <a:gd name="connsiteX0" fmla="*/ 0 w 1910686"/>
              <a:gd name="connsiteY0" fmla="*/ 0 h 13648"/>
              <a:gd name="connsiteX1" fmla="*/ 1910686 w 1910686"/>
              <a:gd name="connsiteY1" fmla="*/ 13648 h 13648"/>
              <a:gd name="connsiteX2" fmla="*/ 1910686 w 1910686"/>
              <a:gd name="connsiteY2" fmla="*/ 13648 h 13648"/>
            </a:gdLst>
            <a:ahLst/>
            <a:cxnLst>
              <a:cxn ang="0">
                <a:pos x="connsiteX0" y="connsiteY0"/>
              </a:cxn>
              <a:cxn ang="0">
                <a:pos x="connsiteX1" y="connsiteY1"/>
              </a:cxn>
              <a:cxn ang="0">
                <a:pos x="connsiteX2" y="connsiteY2"/>
              </a:cxn>
            </a:cxnLst>
            <a:rect l="l" t="t" r="r" b="b"/>
            <a:pathLst>
              <a:path w="1910686" h="13648">
                <a:moveTo>
                  <a:pt x="0" y="0"/>
                </a:moveTo>
                <a:lnTo>
                  <a:pt x="1910686" y="13648"/>
                </a:lnTo>
                <a:lnTo>
                  <a:pt x="1910686" y="13648"/>
                </a:lnTo>
              </a:path>
            </a:pathLst>
          </a:custGeom>
          <a:noFill/>
          <a:ln w="349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eform 5"/>
          <p:cNvSpPr/>
          <p:nvPr/>
        </p:nvSpPr>
        <p:spPr>
          <a:xfrm>
            <a:off x="5513696" y="3343701"/>
            <a:ext cx="1965277" cy="464861"/>
          </a:xfrm>
          <a:custGeom>
            <a:avLst/>
            <a:gdLst>
              <a:gd name="connsiteX0" fmla="*/ 0 w 1965277"/>
              <a:gd name="connsiteY0" fmla="*/ 0 h 464861"/>
              <a:gd name="connsiteX1" fmla="*/ 614149 w 1965277"/>
              <a:gd name="connsiteY1" fmla="*/ 464024 h 464861"/>
              <a:gd name="connsiteX2" fmla="*/ 1965277 w 1965277"/>
              <a:gd name="connsiteY2" fmla="*/ 122830 h 464861"/>
              <a:gd name="connsiteX3" fmla="*/ 1965277 w 1965277"/>
              <a:gd name="connsiteY3" fmla="*/ 122830 h 464861"/>
            </a:gdLst>
            <a:ahLst/>
            <a:cxnLst>
              <a:cxn ang="0">
                <a:pos x="connsiteX0" y="connsiteY0"/>
              </a:cxn>
              <a:cxn ang="0">
                <a:pos x="connsiteX1" y="connsiteY1"/>
              </a:cxn>
              <a:cxn ang="0">
                <a:pos x="connsiteX2" y="connsiteY2"/>
              </a:cxn>
              <a:cxn ang="0">
                <a:pos x="connsiteX3" y="connsiteY3"/>
              </a:cxn>
            </a:cxnLst>
            <a:rect l="l" t="t" r="r" b="b"/>
            <a:pathLst>
              <a:path w="1965277" h="464861">
                <a:moveTo>
                  <a:pt x="0" y="0"/>
                </a:moveTo>
                <a:cubicBezTo>
                  <a:pt x="143301" y="221776"/>
                  <a:pt x="286603" y="443552"/>
                  <a:pt x="614149" y="464024"/>
                </a:cubicBezTo>
                <a:cubicBezTo>
                  <a:pt x="941695" y="484496"/>
                  <a:pt x="1965277" y="122830"/>
                  <a:pt x="1965277" y="122830"/>
                </a:cubicBezTo>
                <a:lnTo>
                  <a:pt x="1965277" y="122830"/>
                </a:lnTo>
              </a:path>
            </a:pathLst>
          </a:custGeom>
          <a:noFill/>
          <a:ln w="349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6019800" y="2069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0.9</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7" name="TextBox 26"/>
          <p:cNvSpPr txBox="1"/>
          <p:nvPr/>
        </p:nvSpPr>
        <p:spPr>
          <a:xfrm>
            <a:off x="6073582" y="28310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8" name="TextBox 27"/>
          <p:cNvSpPr txBox="1"/>
          <p:nvPr/>
        </p:nvSpPr>
        <p:spPr>
          <a:xfrm>
            <a:off x="6073582" y="3440668"/>
            <a:ext cx="4796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 name="TextBox 6"/>
          <p:cNvSpPr txBox="1"/>
          <p:nvPr/>
        </p:nvSpPr>
        <p:spPr>
          <a:xfrm>
            <a:off x="5867400" y="2450068"/>
            <a:ext cx="744114" cy="369332"/>
          </a:xfrm>
          <a:prstGeom prst="rect">
            <a:avLst/>
          </a:prstGeom>
          <a:noFill/>
        </p:spPr>
        <p:txBody>
          <a:bodyPr wrap="none" rtlCol="0">
            <a:spAutoFit/>
          </a:bodyPr>
          <a:lstStyle/>
          <a:p>
            <a:r>
              <a:rPr lang="en-US" dirty="0" smtClean="0"/>
              <a:t>Music</a:t>
            </a:r>
            <a:endParaRPr lang="de-DE" dirty="0"/>
          </a:p>
        </p:txBody>
      </p:sp>
      <p:sp>
        <p:nvSpPr>
          <p:cNvPr id="30" name="TextBox 29"/>
          <p:cNvSpPr txBox="1"/>
          <p:nvPr/>
        </p:nvSpPr>
        <p:spPr>
          <a:xfrm>
            <a:off x="5943600" y="3135868"/>
            <a:ext cx="903004" cy="369332"/>
          </a:xfrm>
          <a:prstGeom prst="rect">
            <a:avLst/>
          </a:prstGeom>
          <a:noFill/>
        </p:spPr>
        <p:txBody>
          <a:bodyPr wrap="none" rtlCol="0">
            <a:spAutoFit/>
          </a:bodyPr>
          <a:lstStyle/>
          <a:p>
            <a:r>
              <a:rPr lang="en-US" dirty="0" smtClean="0"/>
              <a:t>Fashion</a:t>
            </a:r>
            <a:endParaRPr lang="de-DE" dirty="0"/>
          </a:p>
        </p:txBody>
      </p:sp>
      <p:sp>
        <p:nvSpPr>
          <p:cNvPr id="31" name="TextBox 30"/>
          <p:cNvSpPr txBox="1"/>
          <p:nvPr/>
        </p:nvSpPr>
        <p:spPr>
          <a:xfrm>
            <a:off x="5943600" y="3821668"/>
            <a:ext cx="843693" cy="369332"/>
          </a:xfrm>
          <a:prstGeom prst="rect">
            <a:avLst/>
          </a:prstGeom>
          <a:noFill/>
        </p:spPr>
        <p:txBody>
          <a:bodyPr wrap="none" rtlCol="0">
            <a:spAutoFit/>
          </a:bodyPr>
          <a:lstStyle/>
          <a:p>
            <a:r>
              <a:rPr lang="en-US" dirty="0" smtClean="0"/>
              <a:t>Politics</a:t>
            </a:r>
            <a:endParaRPr lang="de-DE" dirty="0"/>
          </a:p>
        </p:txBody>
      </p:sp>
      <p:sp>
        <p:nvSpPr>
          <p:cNvPr id="32" name="TextBox 31"/>
          <p:cNvSpPr txBox="1"/>
          <p:nvPr/>
        </p:nvSpPr>
        <p:spPr>
          <a:xfrm>
            <a:off x="4343400" y="3505200"/>
            <a:ext cx="1143775" cy="369332"/>
          </a:xfrm>
          <a:prstGeom prst="rect">
            <a:avLst/>
          </a:prstGeom>
          <a:noFill/>
        </p:spPr>
        <p:txBody>
          <a:bodyPr wrap="none" rtlCol="0">
            <a:spAutoFit/>
          </a:bodyPr>
          <a:lstStyle/>
          <a:p>
            <a:r>
              <a:rPr lang="en-US" dirty="0" smtClean="0"/>
              <a:t>Lady Gaga</a:t>
            </a:r>
            <a:endParaRPr lang="de-DE" dirty="0"/>
          </a:p>
        </p:txBody>
      </p:sp>
      <p:sp>
        <p:nvSpPr>
          <p:cNvPr id="33" name="TextBox 32"/>
          <p:cNvSpPr txBox="1"/>
          <p:nvPr/>
        </p:nvSpPr>
        <p:spPr>
          <a:xfrm>
            <a:off x="6248400" y="1535668"/>
            <a:ext cx="1567289" cy="369332"/>
          </a:xfrm>
          <a:prstGeom prst="rect">
            <a:avLst/>
          </a:prstGeom>
          <a:noFill/>
        </p:spPr>
        <p:txBody>
          <a:bodyPr wrap="none" rtlCol="0">
            <a:spAutoFit/>
          </a:bodyPr>
          <a:lstStyle/>
          <a:p>
            <a:r>
              <a:rPr lang="en-US" b="1" dirty="0" smtClean="0">
                <a:solidFill>
                  <a:schemeClr val="tx2"/>
                </a:solidFill>
              </a:rPr>
              <a:t>Edge Existence</a:t>
            </a:r>
            <a:endParaRPr lang="de-DE" b="1" dirty="0">
              <a:solidFill>
                <a:schemeClr val="tx2"/>
              </a:solidFill>
            </a:endParaRPr>
          </a:p>
        </p:txBody>
      </p:sp>
      <p:sp>
        <p:nvSpPr>
          <p:cNvPr id="34" name="TextBox 33"/>
          <p:cNvSpPr txBox="1"/>
          <p:nvPr/>
        </p:nvSpPr>
        <p:spPr>
          <a:xfrm>
            <a:off x="5181600" y="4191000"/>
            <a:ext cx="3551037" cy="369332"/>
          </a:xfrm>
          <a:prstGeom prst="rect">
            <a:avLst/>
          </a:prstGeom>
          <a:noFill/>
        </p:spPr>
        <p:txBody>
          <a:bodyPr wrap="none" rtlCol="0">
            <a:spAutoFit/>
          </a:bodyPr>
          <a:lstStyle/>
          <a:p>
            <a:r>
              <a:rPr lang="en-US" b="1" dirty="0" smtClean="0">
                <a:solidFill>
                  <a:schemeClr val="tx2"/>
                </a:solidFill>
              </a:rPr>
              <a:t>Edge Strength based on Attributes</a:t>
            </a:r>
            <a:endParaRPr lang="de-DE" b="1" dirty="0">
              <a:solidFill>
                <a:schemeClr val="tx2"/>
              </a:solidFill>
            </a:endParaRPr>
          </a:p>
        </p:txBody>
      </p:sp>
      <p:pic>
        <p:nvPicPr>
          <p:cNvPr id="35" name="Picture 9" descr="http://icons.iconarchive.com/icons/custom-icon-design/silky-line-user/512/user-2-icon.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94027" y="4951487"/>
            <a:ext cx="419099" cy="400358"/>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9" descr="http://icons.iconarchive.com/icons/custom-icon-design/silky-line-user/512/user-2-icon.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13378" y="5685066"/>
            <a:ext cx="419099" cy="400358"/>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9" descr="http://icons.iconarchive.com/icons/custom-icon-design/silky-line-user/512/user-2-icon.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42026" y="5310162"/>
            <a:ext cx="419099" cy="400358"/>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Freeform 37"/>
          <p:cNvSpPr/>
          <p:nvPr/>
        </p:nvSpPr>
        <p:spPr>
          <a:xfrm>
            <a:off x="6813755" y="4894663"/>
            <a:ext cx="541325" cy="414510"/>
          </a:xfrm>
          <a:custGeom>
            <a:avLst/>
            <a:gdLst>
              <a:gd name="connsiteX0" fmla="*/ 0 w 541325"/>
              <a:gd name="connsiteY0" fmla="*/ 143848 h 414510"/>
              <a:gd name="connsiteX1" fmla="*/ 270663 w 541325"/>
              <a:gd name="connsiteY1" fmla="*/ 12174 h 414510"/>
              <a:gd name="connsiteX2" fmla="*/ 541325 w 541325"/>
              <a:gd name="connsiteY2" fmla="*/ 414510 h 414510"/>
            </a:gdLst>
            <a:ahLst/>
            <a:cxnLst>
              <a:cxn ang="0">
                <a:pos x="connsiteX0" y="connsiteY0"/>
              </a:cxn>
              <a:cxn ang="0">
                <a:pos x="connsiteX1" y="connsiteY1"/>
              </a:cxn>
              <a:cxn ang="0">
                <a:pos x="connsiteX2" y="connsiteY2"/>
              </a:cxn>
            </a:cxnLst>
            <a:rect l="l" t="t" r="r" b="b"/>
            <a:pathLst>
              <a:path w="541325" h="414510">
                <a:moveTo>
                  <a:pt x="0" y="143848"/>
                </a:moveTo>
                <a:cubicBezTo>
                  <a:pt x="90221" y="55456"/>
                  <a:pt x="180442" y="-32936"/>
                  <a:pt x="270663" y="12174"/>
                </a:cubicBezTo>
                <a:cubicBezTo>
                  <a:pt x="360884" y="57284"/>
                  <a:pt x="494996" y="346235"/>
                  <a:pt x="541325" y="414510"/>
                </a:cubicBezTo>
              </a:path>
            </a:pathLst>
          </a:custGeom>
          <a:noFill/>
          <a:ln w="285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9" name="Freeform 38"/>
          <p:cNvSpPr/>
          <p:nvPr/>
        </p:nvSpPr>
        <p:spPr>
          <a:xfrm>
            <a:off x="6828386" y="5689563"/>
            <a:ext cx="541325" cy="279135"/>
          </a:xfrm>
          <a:custGeom>
            <a:avLst/>
            <a:gdLst>
              <a:gd name="connsiteX0" fmla="*/ 0 w 541325"/>
              <a:gd name="connsiteY0" fmla="*/ 80468 h 279135"/>
              <a:gd name="connsiteX1" fmla="*/ 197510 w 541325"/>
              <a:gd name="connsiteY1" fmla="*/ 277978 h 279135"/>
              <a:gd name="connsiteX2" fmla="*/ 541325 w 541325"/>
              <a:gd name="connsiteY2" fmla="*/ 0 h 279135"/>
            </a:gdLst>
            <a:ahLst/>
            <a:cxnLst>
              <a:cxn ang="0">
                <a:pos x="connsiteX0" y="connsiteY0"/>
              </a:cxn>
              <a:cxn ang="0">
                <a:pos x="connsiteX1" y="connsiteY1"/>
              </a:cxn>
              <a:cxn ang="0">
                <a:pos x="connsiteX2" y="connsiteY2"/>
              </a:cxn>
            </a:cxnLst>
            <a:rect l="l" t="t" r="r" b="b"/>
            <a:pathLst>
              <a:path w="541325" h="279135">
                <a:moveTo>
                  <a:pt x="0" y="80468"/>
                </a:moveTo>
                <a:cubicBezTo>
                  <a:pt x="53644" y="185928"/>
                  <a:pt x="107289" y="291389"/>
                  <a:pt x="197510" y="277978"/>
                </a:cubicBezTo>
                <a:cubicBezTo>
                  <a:pt x="287731" y="264567"/>
                  <a:pt x="414528" y="132283"/>
                  <a:pt x="541325" y="0"/>
                </a:cubicBezTo>
              </a:path>
            </a:pathLst>
          </a:custGeom>
          <a:noFill/>
          <a:ln w="285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0" name="TextBox 39"/>
          <p:cNvSpPr txBox="1"/>
          <p:nvPr/>
        </p:nvSpPr>
        <p:spPr>
          <a:xfrm rot="3346688">
            <a:off x="6850556" y="4823423"/>
            <a:ext cx="939040" cy="276999"/>
          </a:xfrm>
          <a:prstGeom prst="rect">
            <a:avLst/>
          </a:prstGeom>
          <a:noFill/>
        </p:spPr>
        <p:txBody>
          <a:bodyPr wrap="none" rtlCol="0">
            <a:spAutoFit/>
          </a:bodyPr>
          <a:lstStyle/>
          <a:p>
            <a:pPr fontAlgn="base">
              <a:spcBef>
                <a:spcPct val="0"/>
              </a:spcBef>
              <a:spcAft>
                <a:spcPct val="0"/>
              </a:spcAft>
            </a:pPr>
            <a:r>
              <a:rPr lang="en-US" sz="1200" dirty="0" smtClean="0">
                <a:latin typeface="Trebuchet MS" pitchFamily="34" charset="0"/>
              </a:rPr>
              <a:t>Works with</a:t>
            </a:r>
            <a:endParaRPr lang="en-US" sz="1200" dirty="0">
              <a:latin typeface="Trebuchet MS" pitchFamily="34" charset="0"/>
            </a:endParaRPr>
          </a:p>
        </p:txBody>
      </p:sp>
      <p:sp>
        <p:nvSpPr>
          <p:cNvPr id="41" name="TextBox 40"/>
          <p:cNvSpPr txBox="1"/>
          <p:nvPr/>
        </p:nvSpPr>
        <p:spPr>
          <a:xfrm rot="19068136">
            <a:off x="6829344" y="5842078"/>
            <a:ext cx="939040" cy="276999"/>
          </a:xfrm>
          <a:prstGeom prst="rect">
            <a:avLst/>
          </a:prstGeom>
          <a:noFill/>
        </p:spPr>
        <p:txBody>
          <a:bodyPr wrap="none" rtlCol="0">
            <a:spAutoFit/>
          </a:bodyPr>
          <a:lstStyle/>
          <a:p>
            <a:pPr fontAlgn="base">
              <a:spcBef>
                <a:spcPct val="0"/>
              </a:spcBef>
              <a:spcAft>
                <a:spcPct val="0"/>
              </a:spcAft>
            </a:pPr>
            <a:r>
              <a:rPr lang="en-US" sz="1200" dirty="0" smtClean="0">
                <a:latin typeface="Trebuchet MS" pitchFamily="34" charset="0"/>
              </a:rPr>
              <a:t>Works with</a:t>
            </a:r>
            <a:endParaRPr lang="en-US" sz="1200" dirty="0">
              <a:latin typeface="Trebuchet MS" pitchFamily="34" charset="0"/>
            </a:endParaRPr>
          </a:p>
        </p:txBody>
      </p:sp>
      <p:sp>
        <p:nvSpPr>
          <p:cNvPr id="42" name="TextBox 41"/>
          <p:cNvSpPr txBox="1"/>
          <p:nvPr/>
        </p:nvSpPr>
        <p:spPr>
          <a:xfrm>
            <a:off x="7484627" y="5310162"/>
            <a:ext cx="668773" cy="461665"/>
          </a:xfrm>
          <a:prstGeom prst="rect">
            <a:avLst/>
          </a:prstGeom>
          <a:noFill/>
        </p:spPr>
        <p:txBody>
          <a:bodyPr wrap="none" rtlCol="0">
            <a:spAutoFit/>
          </a:bodyPr>
          <a:lstStyle/>
          <a:p>
            <a:pPr algn="ctr" fontAlgn="base">
              <a:spcBef>
                <a:spcPct val="0"/>
              </a:spcBef>
              <a:spcAft>
                <a:spcPct val="0"/>
              </a:spcAft>
            </a:pPr>
            <a:r>
              <a:rPr lang="en-US" sz="1200" dirty="0" err="1" smtClean="0">
                <a:latin typeface="Trebuchet MS" pitchFamily="34" charset="0"/>
              </a:rPr>
              <a:t>Jiawei</a:t>
            </a:r>
            <a:r>
              <a:rPr lang="en-US" sz="1200" dirty="0" smtClean="0">
                <a:latin typeface="Trebuchet MS" pitchFamily="34" charset="0"/>
              </a:rPr>
              <a:t> </a:t>
            </a:r>
          </a:p>
          <a:p>
            <a:pPr algn="ctr" fontAlgn="base">
              <a:spcBef>
                <a:spcPct val="0"/>
              </a:spcBef>
              <a:spcAft>
                <a:spcPct val="0"/>
              </a:spcAft>
            </a:pPr>
            <a:r>
              <a:rPr lang="en-US" sz="1200" dirty="0" smtClean="0">
                <a:latin typeface="Trebuchet MS" pitchFamily="34" charset="0"/>
              </a:rPr>
              <a:t>Han</a:t>
            </a:r>
            <a:endParaRPr lang="en-US" sz="1200" dirty="0">
              <a:latin typeface="Trebuchet MS" pitchFamily="34" charset="0"/>
            </a:endParaRPr>
          </a:p>
        </p:txBody>
      </p:sp>
      <p:sp>
        <p:nvSpPr>
          <p:cNvPr id="43" name="TextBox 42"/>
          <p:cNvSpPr txBox="1"/>
          <p:nvPr/>
        </p:nvSpPr>
        <p:spPr>
          <a:xfrm>
            <a:off x="6022255" y="4894645"/>
            <a:ext cx="547972" cy="461665"/>
          </a:xfrm>
          <a:prstGeom prst="rect">
            <a:avLst/>
          </a:prstGeom>
          <a:noFill/>
        </p:spPr>
        <p:txBody>
          <a:bodyPr wrap="none" rtlCol="0">
            <a:spAutoFit/>
          </a:bodyPr>
          <a:lstStyle/>
          <a:p>
            <a:pPr algn="ctr" fontAlgn="base">
              <a:spcBef>
                <a:spcPct val="0"/>
              </a:spcBef>
              <a:spcAft>
                <a:spcPct val="0"/>
              </a:spcAft>
            </a:pPr>
            <a:r>
              <a:rPr lang="en-US" sz="1200" dirty="0">
                <a:latin typeface="Trebuchet MS" pitchFamily="34" charset="0"/>
              </a:rPr>
              <a:t>W</a:t>
            </a:r>
            <a:r>
              <a:rPr lang="en-US" sz="1200" dirty="0" smtClean="0">
                <a:latin typeface="Trebuchet MS" pitchFamily="34" charset="0"/>
              </a:rPr>
              <a:t>ei </a:t>
            </a:r>
          </a:p>
          <a:p>
            <a:pPr algn="ctr" fontAlgn="base">
              <a:spcBef>
                <a:spcPct val="0"/>
              </a:spcBef>
              <a:spcAft>
                <a:spcPct val="0"/>
              </a:spcAft>
            </a:pPr>
            <a:r>
              <a:rPr lang="en-US" sz="1200" dirty="0" smtClean="0">
                <a:latin typeface="Trebuchet MS" pitchFamily="34" charset="0"/>
              </a:rPr>
              <a:t>Wang</a:t>
            </a:r>
            <a:endParaRPr lang="en-US" sz="1200" dirty="0">
              <a:latin typeface="Trebuchet MS" pitchFamily="34" charset="0"/>
            </a:endParaRPr>
          </a:p>
        </p:txBody>
      </p:sp>
      <p:sp>
        <p:nvSpPr>
          <p:cNvPr id="44" name="TextBox 43"/>
          <p:cNvSpPr txBox="1"/>
          <p:nvPr/>
        </p:nvSpPr>
        <p:spPr>
          <a:xfrm>
            <a:off x="6036827" y="5656645"/>
            <a:ext cx="547972" cy="461665"/>
          </a:xfrm>
          <a:prstGeom prst="rect">
            <a:avLst/>
          </a:prstGeom>
          <a:noFill/>
        </p:spPr>
        <p:txBody>
          <a:bodyPr wrap="none" rtlCol="0">
            <a:spAutoFit/>
          </a:bodyPr>
          <a:lstStyle/>
          <a:p>
            <a:pPr algn="ctr" fontAlgn="base">
              <a:spcBef>
                <a:spcPct val="0"/>
              </a:spcBef>
              <a:spcAft>
                <a:spcPct val="0"/>
              </a:spcAft>
            </a:pPr>
            <a:r>
              <a:rPr lang="en-US" sz="1200" dirty="0">
                <a:latin typeface="Trebuchet MS" pitchFamily="34" charset="0"/>
              </a:rPr>
              <a:t>W</a:t>
            </a:r>
            <a:r>
              <a:rPr lang="en-US" sz="1200" dirty="0" smtClean="0">
                <a:latin typeface="Trebuchet MS" pitchFamily="34" charset="0"/>
              </a:rPr>
              <a:t>ei </a:t>
            </a:r>
          </a:p>
          <a:p>
            <a:pPr algn="ctr" fontAlgn="base">
              <a:spcBef>
                <a:spcPct val="0"/>
              </a:spcBef>
              <a:spcAft>
                <a:spcPct val="0"/>
              </a:spcAft>
            </a:pPr>
            <a:r>
              <a:rPr lang="en-US" sz="1200" dirty="0" smtClean="0">
                <a:latin typeface="Trebuchet MS" pitchFamily="34" charset="0"/>
              </a:rPr>
              <a:t>Wang</a:t>
            </a:r>
            <a:endParaRPr lang="en-US" sz="1200" dirty="0">
              <a:latin typeface="Trebuchet MS" pitchFamily="34" charset="0"/>
            </a:endParaRPr>
          </a:p>
        </p:txBody>
      </p:sp>
      <p:cxnSp>
        <p:nvCxnSpPr>
          <p:cNvPr id="45" name="Straight Connector 44"/>
          <p:cNvCxnSpPr>
            <a:stCxn id="35" idx="2"/>
            <a:endCxn id="36" idx="0"/>
          </p:cNvCxnSpPr>
          <p:nvPr/>
        </p:nvCxnSpPr>
        <p:spPr>
          <a:xfrm>
            <a:off x="6703577" y="5351845"/>
            <a:ext cx="19351" cy="333221"/>
          </a:xfrm>
          <a:prstGeom prst="line">
            <a:avLst/>
          </a:prstGeom>
          <a:ln w="22225">
            <a:solidFill>
              <a:schemeClr val="tx1">
                <a:alpha val="99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65427" y="5351845"/>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pitchFamily="34" charset="0"/>
                <a:cs typeface="Calibri" pitchFamily="34" charset="0"/>
              </a:rPr>
              <a:t>0.3</a:t>
            </a:r>
            <a:endParaRPr kumimoji="0" lang="en-US" b="1" i="0" u="none" strike="noStrike" kern="0" cap="none" spc="0" normalizeH="0" baseline="0" noProof="0" dirty="0">
              <a:ln>
                <a:noFill/>
              </a:ln>
              <a:effectLst/>
              <a:uLnTx/>
              <a:uFillTx/>
              <a:latin typeface="Calibri" pitchFamily="34" charset="0"/>
              <a:cs typeface="Calibri" pitchFamily="34" charset="0"/>
            </a:endParaRPr>
          </a:p>
        </p:txBody>
      </p:sp>
      <p:sp>
        <p:nvSpPr>
          <p:cNvPr id="48" name="TextBox 47"/>
          <p:cNvSpPr txBox="1"/>
          <p:nvPr/>
        </p:nvSpPr>
        <p:spPr>
          <a:xfrm>
            <a:off x="6195992" y="6324600"/>
            <a:ext cx="2109808" cy="369332"/>
          </a:xfrm>
          <a:prstGeom prst="rect">
            <a:avLst/>
          </a:prstGeom>
          <a:noFill/>
        </p:spPr>
        <p:txBody>
          <a:bodyPr wrap="none" rtlCol="0">
            <a:spAutoFit/>
          </a:bodyPr>
          <a:lstStyle/>
          <a:p>
            <a:r>
              <a:rPr lang="en-US" b="1" dirty="0" smtClean="0">
                <a:solidFill>
                  <a:schemeClr val="tx2"/>
                </a:solidFill>
              </a:rPr>
              <a:t>Identity Uncertainty</a:t>
            </a:r>
            <a:endParaRPr lang="de-DE" b="1" dirty="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152400"/>
            <a:ext cx="8077200" cy="685800"/>
          </a:xfrm>
        </p:spPr>
        <p:txBody>
          <a:bodyPr>
            <a:noAutofit/>
          </a:bodyPr>
          <a:lstStyle/>
          <a:p>
            <a:pPr algn="l"/>
            <a:r>
              <a:rPr lang="en-US" sz="4800" b="1" dirty="0" smtClean="0"/>
              <a:t>Modeling of Uncertain Graphs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txBox="1">
            <a:spLocks noChangeArrowheads="1"/>
          </p:cNvSpPr>
          <p:nvPr/>
        </p:nvSpPr>
        <p:spPr>
          <a:xfrm>
            <a:off x="0" y="17526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Independent Probability</a:t>
            </a:r>
          </a:p>
          <a:p>
            <a:pPr marL="854075" lvl="1" indent="-396875" algn="just" defTabSz="914363">
              <a:lnSpc>
                <a:spcPct val="90000"/>
              </a:lnSpc>
              <a:spcBef>
                <a:spcPct val="20000"/>
              </a:spcBef>
              <a:buFont typeface="Wingdings" pitchFamily="2" charset="2"/>
              <a:buChar char="q"/>
              <a:defRPr/>
            </a:pPr>
            <a:r>
              <a:rPr lang="en-US" sz="2000" dirty="0" smtClean="0">
                <a:solidFill>
                  <a:schemeClr val="tx1"/>
                </a:solidFill>
                <a:latin typeface="Calibri" panose="020F0502020204030204" pitchFamily="34" charset="0"/>
                <a:cs typeface="Calibri" panose="020F0502020204030204" pitchFamily="34" charset="0"/>
              </a:rPr>
              <a:t>Independent probability of existence on graph components  </a:t>
            </a:r>
          </a:p>
          <a:p>
            <a:pPr marL="854075" lvl="1" indent="-396875" algn="just" defTabSz="914363">
              <a:lnSpc>
                <a:spcPct val="90000"/>
              </a:lnSpc>
              <a:spcBef>
                <a:spcPct val="20000"/>
              </a:spcBef>
              <a:buFont typeface="Wingdings" pitchFamily="2" charset="2"/>
              <a:buChar char="q"/>
              <a:defRPr/>
            </a:pPr>
            <a:r>
              <a:rPr lang="en-US" sz="2000" dirty="0" smtClean="0">
                <a:solidFill>
                  <a:schemeClr val="tx1"/>
                </a:solidFill>
                <a:latin typeface="Calibri" panose="020F0502020204030204" pitchFamily="34" charset="0"/>
                <a:cs typeface="Calibri" panose="020F0502020204030204" pitchFamily="34" charset="0"/>
              </a:rPr>
              <a:t>A graph with m uncertain components generates 2</a:t>
            </a:r>
            <a:r>
              <a:rPr lang="en-US" sz="2000" baseline="30000" dirty="0" smtClean="0">
                <a:solidFill>
                  <a:schemeClr val="tx1"/>
                </a:solidFill>
                <a:latin typeface="Calibri" panose="020F0502020204030204" pitchFamily="34" charset="0"/>
                <a:cs typeface="Calibri" panose="020F0502020204030204" pitchFamily="34" charset="0"/>
              </a:rPr>
              <a:t>m</a:t>
            </a:r>
            <a:r>
              <a:rPr lang="en-US" sz="2000" dirty="0" smtClean="0">
                <a:solidFill>
                  <a:schemeClr val="tx1"/>
                </a:solidFill>
                <a:latin typeface="Calibri" panose="020F0502020204030204" pitchFamily="34" charset="0"/>
                <a:cs typeface="Calibri" panose="020F0502020204030204" pitchFamily="34" charset="0"/>
              </a:rPr>
              <a:t> possible worlds  </a:t>
            </a:r>
            <a:endParaRPr lang="en-US"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sz="2400" dirty="0" smtClean="0">
              <a:solidFill>
                <a:schemeClr val="tx1"/>
              </a:solidFill>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p:txBody>
      </p:sp>
      <p:sp>
        <p:nvSpPr>
          <p:cNvPr id="10" name="Content Placeholder 2"/>
          <p:cNvSpPr txBox="1">
            <a:spLocks noChangeArrowheads="1"/>
          </p:cNvSpPr>
          <p:nvPr/>
        </p:nvSpPr>
        <p:spPr>
          <a:xfrm>
            <a:off x="0" y="5486400"/>
            <a:ext cx="7924800"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Conditional Probability</a:t>
            </a: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Probability conditioned on existence of other graph components</a:t>
            </a:r>
            <a:endParaRPr lang="en-US" sz="2000" dirty="0" smtClean="0">
              <a:solidFill>
                <a:schemeClr val="tx1"/>
              </a:solidFill>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sz="2000" dirty="0" smtClean="0">
                <a:latin typeface="Calibri" panose="020F0502020204030204" pitchFamily="34" charset="0"/>
                <a:cs typeface="Calibri" panose="020F0502020204030204" pitchFamily="34" charset="0"/>
              </a:rPr>
              <a:t>E.g., congestion probabilities on roads in an intersection</a:t>
            </a:r>
            <a:r>
              <a:rPr lang="en-US" sz="2000" dirty="0" smtClean="0">
                <a:solidFill>
                  <a:schemeClr val="tx1"/>
                </a:solidFill>
                <a:latin typeface="Calibri" panose="020F0502020204030204" pitchFamily="34" charset="0"/>
                <a:cs typeface="Calibri" panose="020F0502020204030204" pitchFamily="34" charset="0"/>
              </a:rPr>
              <a:t> </a:t>
            </a: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400" b="1" dirty="0" smtClean="0">
              <a:solidFill>
                <a:schemeClr val="tx1">
                  <a:lumMod val="95000"/>
                  <a:lumOff val="5000"/>
                </a:schemeClr>
              </a:solidFill>
              <a:latin typeface="Calibri" pitchFamily="34" charset="0"/>
            </a:endParaRPr>
          </a:p>
        </p:txBody>
      </p:sp>
      <p:sp>
        <p:nvSpPr>
          <p:cNvPr id="52"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20</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 name="Oval 1"/>
          <p:cNvSpPr/>
          <p:nvPr/>
        </p:nvSpPr>
        <p:spPr>
          <a:xfrm>
            <a:off x="609600" y="33528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p>
        </p:txBody>
      </p:sp>
      <p:sp>
        <p:nvSpPr>
          <p:cNvPr id="11" name="Oval 10"/>
          <p:cNvSpPr/>
          <p:nvPr/>
        </p:nvSpPr>
        <p:spPr>
          <a:xfrm>
            <a:off x="297171"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p:cNvSpPr/>
          <p:nvPr/>
        </p:nvSpPr>
        <p:spPr>
          <a:xfrm>
            <a:off x="990600"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Straight Connector 5"/>
          <p:cNvCxnSpPr>
            <a:stCxn id="2" idx="3"/>
            <a:endCxn id="11" idx="7"/>
          </p:cNvCxnSpPr>
          <p:nvPr/>
        </p:nvCxnSpPr>
        <p:spPr>
          <a:xfrm flipH="1">
            <a:off x="492293" y="3547922"/>
            <a:ext cx="150785"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5"/>
            <a:endCxn id="12" idx="1"/>
          </p:cNvCxnSpPr>
          <p:nvPr/>
        </p:nvCxnSpPr>
        <p:spPr>
          <a:xfrm>
            <a:off x="804722" y="3547922"/>
            <a:ext cx="219356"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979429" y="33528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p:cNvSpPr/>
          <p:nvPr/>
        </p:nvSpPr>
        <p:spPr>
          <a:xfrm>
            <a:off x="2667000"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p:cNvSpPr/>
          <p:nvPr/>
        </p:nvSpPr>
        <p:spPr>
          <a:xfrm>
            <a:off x="3360429"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p:cNvSpPr/>
          <p:nvPr/>
        </p:nvSpPr>
        <p:spPr>
          <a:xfrm>
            <a:off x="4572000" y="33528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p:cNvSpPr/>
          <p:nvPr/>
        </p:nvSpPr>
        <p:spPr>
          <a:xfrm>
            <a:off x="4259571"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p:cNvSpPr/>
          <p:nvPr/>
        </p:nvSpPr>
        <p:spPr>
          <a:xfrm>
            <a:off x="4953000"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Straight Connector 24"/>
          <p:cNvCxnSpPr>
            <a:stCxn id="22" idx="3"/>
            <a:endCxn id="23" idx="7"/>
          </p:cNvCxnSpPr>
          <p:nvPr/>
        </p:nvCxnSpPr>
        <p:spPr>
          <a:xfrm flipH="1">
            <a:off x="4454693" y="3547922"/>
            <a:ext cx="150785"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096000" y="33528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p:cNvSpPr/>
          <p:nvPr/>
        </p:nvSpPr>
        <p:spPr>
          <a:xfrm>
            <a:off x="5783571"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p:cNvSpPr/>
          <p:nvPr/>
        </p:nvSpPr>
        <p:spPr>
          <a:xfrm>
            <a:off x="6477000"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Straight Connector 30"/>
          <p:cNvCxnSpPr>
            <a:stCxn id="27" idx="5"/>
            <a:endCxn id="29" idx="1"/>
          </p:cNvCxnSpPr>
          <p:nvPr/>
        </p:nvCxnSpPr>
        <p:spPr>
          <a:xfrm>
            <a:off x="6291122" y="3547922"/>
            <a:ext cx="219356"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696200" y="33528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p:cNvSpPr/>
          <p:nvPr/>
        </p:nvSpPr>
        <p:spPr>
          <a:xfrm>
            <a:off x="7383771"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33"/>
          <p:cNvSpPr/>
          <p:nvPr/>
        </p:nvSpPr>
        <p:spPr>
          <a:xfrm>
            <a:off x="8077200" y="38862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Straight Connector 34"/>
          <p:cNvCxnSpPr>
            <a:stCxn id="32" idx="3"/>
            <a:endCxn id="33" idx="7"/>
          </p:cNvCxnSpPr>
          <p:nvPr/>
        </p:nvCxnSpPr>
        <p:spPr>
          <a:xfrm flipH="1">
            <a:off x="7578893" y="3547922"/>
            <a:ext cx="150785"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2" idx="5"/>
            <a:endCxn id="34" idx="1"/>
          </p:cNvCxnSpPr>
          <p:nvPr/>
        </p:nvCxnSpPr>
        <p:spPr>
          <a:xfrm>
            <a:off x="7891322" y="3547922"/>
            <a:ext cx="219356"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1524000" y="3543300"/>
            <a:ext cx="990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3"/>
          <p:cNvSpPr txBox="1"/>
          <p:nvPr/>
        </p:nvSpPr>
        <p:spPr>
          <a:xfrm>
            <a:off x="76200" y="3505200"/>
            <a:ext cx="476412" cy="369332"/>
          </a:xfrm>
          <a:prstGeom prst="rect">
            <a:avLst/>
          </a:prstGeom>
          <a:noFill/>
        </p:spPr>
        <p:txBody>
          <a:bodyPr wrap="none" rtlCol="0">
            <a:spAutoFit/>
          </a:bodyPr>
          <a:lstStyle/>
          <a:p>
            <a:r>
              <a:rPr lang="en-US" b="1" dirty="0" smtClean="0"/>
              <a:t>0.3</a:t>
            </a:r>
            <a:endParaRPr lang="de-DE" b="1" dirty="0"/>
          </a:p>
        </p:txBody>
      </p:sp>
      <p:sp>
        <p:nvSpPr>
          <p:cNvPr id="39" name="TextBox 38"/>
          <p:cNvSpPr txBox="1"/>
          <p:nvPr/>
        </p:nvSpPr>
        <p:spPr>
          <a:xfrm>
            <a:off x="895188" y="3505200"/>
            <a:ext cx="476412" cy="369332"/>
          </a:xfrm>
          <a:prstGeom prst="rect">
            <a:avLst/>
          </a:prstGeom>
          <a:noFill/>
        </p:spPr>
        <p:txBody>
          <a:bodyPr wrap="none" rtlCol="0">
            <a:spAutoFit/>
          </a:bodyPr>
          <a:lstStyle/>
          <a:p>
            <a:r>
              <a:rPr lang="en-US" b="1" dirty="0" smtClean="0"/>
              <a:t>0.8</a:t>
            </a:r>
            <a:endParaRPr lang="de-DE" b="1" dirty="0"/>
          </a:p>
        </p:txBody>
      </p:sp>
      <p:sp>
        <p:nvSpPr>
          <p:cNvPr id="40" name="TextBox 39"/>
          <p:cNvSpPr txBox="1"/>
          <p:nvPr/>
        </p:nvSpPr>
        <p:spPr>
          <a:xfrm>
            <a:off x="2819400" y="4355068"/>
            <a:ext cx="596638" cy="369332"/>
          </a:xfrm>
          <a:prstGeom prst="rect">
            <a:avLst/>
          </a:prstGeom>
          <a:noFill/>
        </p:spPr>
        <p:txBody>
          <a:bodyPr wrap="none" rtlCol="0">
            <a:spAutoFit/>
          </a:bodyPr>
          <a:lstStyle/>
          <a:p>
            <a:r>
              <a:rPr lang="en-US" b="1" dirty="0" smtClean="0"/>
              <a:t>0.14</a:t>
            </a:r>
            <a:endParaRPr lang="de-DE" b="1" dirty="0"/>
          </a:p>
        </p:txBody>
      </p:sp>
      <p:sp>
        <p:nvSpPr>
          <p:cNvPr id="41" name="TextBox 40"/>
          <p:cNvSpPr txBox="1"/>
          <p:nvPr/>
        </p:nvSpPr>
        <p:spPr>
          <a:xfrm>
            <a:off x="4356362" y="4343400"/>
            <a:ext cx="596638" cy="369332"/>
          </a:xfrm>
          <a:prstGeom prst="rect">
            <a:avLst/>
          </a:prstGeom>
          <a:noFill/>
        </p:spPr>
        <p:txBody>
          <a:bodyPr wrap="none" rtlCol="0">
            <a:spAutoFit/>
          </a:bodyPr>
          <a:lstStyle/>
          <a:p>
            <a:r>
              <a:rPr lang="en-US" b="1" dirty="0" smtClean="0"/>
              <a:t>0.06</a:t>
            </a:r>
            <a:endParaRPr lang="de-DE" b="1" dirty="0"/>
          </a:p>
        </p:txBody>
      </p:sp>
      <p:sp>
        <p:nvSpPr>
          <p:cNvPr id="42" name="TextBox 41"/>
          <p:cNvSpPr txBox="1"/>
          <p:nvPr/>
        </p:nvSpPr>
        <p:spPr>
          <a:xfrm>
            <a:off x="5880362" y="4343400"/>
            <a:ext cx="596638" cy="369332"/>
          </a:xfrm>
          <a:prstGeom prst="rect">
            <a:avLst/>
          </a:prstGeom>
          <a:noFill/>
        </p:spPr>
        <p:txBody>
          <a:bodyPr wrap="none" rtlCol="0">
            <a:spAutoFit/>
          </a:bodyPr>
          <a:lstStyle/>
          <a:p>
            <a:r>
              <a:rPr lang="en-US" b="1" dirty="0" smtClean="0"/>
              <a:t>0.56</a:t>
            </a:r>
            <a:endParaRPr lang="de-DE" b="1" dirty="0"/>
          </a:p>
        </p:txBody>
      </p:sp>
      <p:sp>
        <p:nvSpPr>
          <p:cNvPr id="43" name="TextBox 42"/>
          <p:cNvSpPr txBox="1"/>
          <p:nvPr/>
        </p:nvSpPr>
        <p:spPr>
          <a:xfrm>
            <a:off x="7480562" y="4343400"/>
            <a:ext cx="596638" cy="369332"/>
          </a:xfrm>
          <a:prstGeom prst="rect">
            <a:avLst/>
          </a:prstGeom>
          <a:noFill/>
        </p:spPr>
        <p:txBody>
          <a:bodyPr wrap="none" rtlCol="0">
            <a:spAutoFit/>
          </a:bodyPr>
          <a:lstStyle/>
          <a:p>
            <a:r>
              <a:rPr lang="en-US" b="1" dirty="0" smtClean="0"/>
              <a:t>0.24</a:t>
            </a:r>
            <a:endParaRPr lang="de-DE" b="1" dirty="0"/>
          </a:p>
        </p:txBody>
      </p:sp>
      <p:sp>
        <p:nvSpPr>
          <p:cNvPr id="44" name="TextBox 43"/>
          <p:cNvSpPr txBox="1"/>
          <p:nvPr/>
        </p:nvSpPr>
        <p:spPr>
          <a:xfrm>
            <a:off x="152400" y="4812268"/>
            <a:ext cx="1761123" cy="369332"/>
          </a:xfrm>
          <a:prstGeom prst="rect">
            <a:avLst/>
          </a:prstGeom>
          <a:noFill/>
        </p:spPr>
        <p:txBody>
          <a:bodyPr wrap="none" rtlCol="0">
            <a:spAutoFit/>
          </a:bodyPr>
          <a:lstStyle/>
          <a:p>
            <a:r>
              <a:rPr lang="en-US" b="1" dirty="0" smtClean="0">
                <a:solidFill>
                  <a:schemeClr val="tx2"/>
                </a:solidFill>
              </a:rPr>
              <a:t>Uncertain Graph</a:t>
            </a:r>
            <a:endParaRPr lang="de-DE" b="1" dirty="0">
              <a:solidFill>
                <a:schemeClr val="tx2"/>
              </a:solidFill>
            </a:endParaRPr>
          </a:p>
        </p:txBody>
      </p:sp>
      <p:sp>
        <p:nvSpPr>
          <p:cNvPr id="45" name="TextBox 44"/>
          <p:cNvSpPr txBox="1"/>
          <p:nvPr/>
        </p:nvSpPr>
        <p:spPr>
          <a:xfrm>
            <a:off x="3731628" y="4800600"/>
            <a:ext cx="3888372" cy="369332"/>
          </a:xfrm>
          <a:prstGeom prst="rect">
            <a:avLst/>
          </a:prstGeom>
          <a:noFill/>
        </p:spPr>
        <p:txBody>
          <a:bodyPr wrap="none" rtlCol="0">
            <a:spAutoFit/>
          </a:bodyPr>
          <a:lstStyle/>
          <a:p>
            <a:r>
              <a:rPr lang="en-US" b="1" dirty="0" smtClean="0">
                <a:solidFill>
                  <a:schemeClr val="tx2"/>
                </a:solidFill>
              </a:rPr>
              <a:t>2</a:t>
            </a:r>
            <a:r>
              <a:rPr lang="en-US" b="1" baseline="30000" dirty="0" smtClean="0">
                <a:solidFill>
                  <a:schemeClr val="tx2"/>
                </a:solidFill>
              </a:rPr>
              <a:t>2 </a:t>
            </a:r>
            <a:r>
              <a:rPr lang="en-US" b="1" dirty="0" smtClean="0">
                <a:solidFill>
                  <a:schemeClr val="tx2"/>
                </a:solidFill>
              </a:rPr>
              <a:t>= 4 Possible Worlds/ Certain Graphs</a:t>
            </a:r>
            <a:endParaRPr lang="de-DE" b="1" dirty="0">
              <a:solidFill>
                <a:schemeClr val="tx2"/>
              </a:solidFill>
            </a:endParaRPr>
          </a:p>
        </p:txBody>
      </p:sp>
      <p:sp>
        <p:nvSpPr>
          <p:cNvPr id="46" name="Content Placeholder 2"/>
          <p:cNvSpPr txBox="1">
            <a:spLocks noChangeArrowheads="1"/>
          </p:cNvSpPr>
          <p:nvPr/>
        </p:nvSpPr>
        <p:spPr>
          <a:xfrm>
            <a:off x="0" y="11430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sz="2000" dirty="0"/>
              <a:t>Uncertain Graph is a generative model for deterministic </a:t>
            </a:r>
            <a:r>
              <a:rPr lang="en-US" sz="2000" dirty="0" smtClean="0"/>
              <a:t>graphs</a:t>
            </a:r>
            <a:endParaRPr lang="en-US" altLang="zh-CN" sz="2000" b="1" dirty="0" smtClean="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799" y="304800"/>
            <a:ext cx="8343901" cy="685800"/>
          </a:xfrm>
        </p:spPr>
        <p:txBody>
          <a:bodyPr>
            <a:noAutofit/>
          </a:bodyPr>
          <a:lstStyle/>
          <a:p>
            <a:pPr algn="l"/>
            <a:r>
              <a:rPr lang="en-US" sz="4800" b="1" dirty="0" smtClean="0"/>
              <a:t>Independent Probability Model</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 name="Oval 1"/>
          <p:cNvSpPr/>
          <p:nvPr/>
        </p:nvSpPr>
        <p:spPr>
          <a:xfrm>
            <a:off x="838200" y="45720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p>
        </p:txBody>
      </p:sp>
      <p:sp>
        <p:nvSpPr>
          <p:cNvPr id="11" name="Oval 10"/>
          <p:cNvSpPr/>
          <p:nvPr/>
        </p:nvSpPr>
        <p:spPr>
          <a:xfrm>
            <a:off x="525771"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p:cNvSpPr/>
          <p:nvPr/>
        </p:nvSpPr>
        <p:spPr>
          <a:xfrm>
            <a:off x="1219200"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Straight Connector 5"/>
          <p:cNvCxnSpPr>
            <a:stCxn id="2" idx="3"/>
            <a:endCxn id="11" idx="7"/>
          </p:cNvCxnSpPr>
          <p:nvPr/>
        </p:nvCxnSpPr>
        <p:spPr>
          <a:xfrm flipH="1">
            <a:off x="720893" y="4767122"/>
            <a:ext cx="150785"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5"/>
            <a:endCxn id="12" idx="1"/>
          </p:cNvCxnSpPr>
          <p:nvPr/>
        </p:nvCxnSpPr>
        <p:spPr>
          <a:xfrm>
            <a:off x="1033322" y="4767122"/>
            <a:ext cx="219356"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208029" y="45720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p:cNvSpPr/>
          <p:nvPr/>
        </p:nvSpPr>
        <p:spPr>
          <a:xfrm>
            <a:off x="2895600"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p:cNvSpPr/>
          <p:nvPr/>
        </p:nvSpPr>
        <p:spPr>
          <a:xfrm>
            <a:off x="3589029"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p:cNvSpPr/>
          <p:nvPr/>
        </p:nvSpPr>
        <p:spPr>
          <a:xfrm>
            <a:off x="4800600" y="45720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p:cNvSpPr/>
          <p:nvPr/>
        </p:nvSpPr>
        <p:spPr>
          <a:xfrm>
            <a:off x="4488171"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p:cNvSpPr/>
          <p:nvPr/>
        </p:nvSpPr>
        <p:spPr>
          <a:xfrm>
            <a:off x="5181600"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Straight Connector 24"/>
          <p:cNvCxnSpPr>
            <a:stCxn id="22" idx="3"/>
            <a:endCxn id="23" idx="7"/>
          </p:cNvCxnSpPr>
          <p:nvPr/>
        </p:nvCxnSpPr>
        <p:spPr>
          <a:xfrm flipH="1">
            <a:off x="4683293" y="4767122"/>
            <a:ext cx="150785"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324600" y="45720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p:cNvSpPr/>
          <p:nvPr/>
        </p:nvSpPr>
        <p:spPr>
          <a:xfrm>
            <a:off x="6012171"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p:cNvSpPr/>
          <p:nvPr/>
        </p:nvSpPr>
        <p:spPr>
          <a:xfrm>
            <a:off x="6705600"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Straight Connector 30"/>
          <p:cNvCxnSpPr>
            <a:stCxn id="27" idx="5"/>
            <a:endCxn id="29" idx="1"/>
          </p:cNvCxnSpPr>
          <p:nvPr/>
        </p:nvCxnSpPr>
        <p:spPr>
          <a:xfrm>
            <a:off x="6519722" y="4767122"/>
            <a:ext cx="219356"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924800" y="45720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p:cNvSpPr/>
          <p:nvPr/>
        </p:nvSpPr>
        <p:spPr>
          <a:xfrm>
            <a:off x="7612371"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33"/>
          <p:cNvSpPr/>
          <p:nvPr/>
        </p:nvSpPr>
        <p:spPr>
          <a:xfrm>
            <a:off x="8305800" y="5105400"/>
            <a:ext cx="228600" cy="228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Straight Connector 34"/>
          <p:cNvCxnSpPr>
            <a:stCxn id="32" idx="3"/>
            <a:endCxn id="33" idx="7"/>
          </p:cNvCxnSpPr>
          <p:nvPr/>
        </p:nvCxnSpPr>
        <p:spPr>
          <a:xfrm flipH="1">
            <a:off x="7807493" y="4767122"/>
            <a:ext cx="150785"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2" idx="5"/>
            <a:endCxn id="34" idx="1"/>
          </p:cNvCxnSpPr>
          <p:nvPr/>
        </p:nvCxnSpPr>
        <p:spPr>
          <a:xfrm>
            <a:off x="8119922" y="4767122"/>
            <a:ext cx="219356" cy="371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1752600" y="4762500"/>
            <a:ext cx="990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3"/>
          <p:cNvSpPr txBox="1"/>
          <p:nvPr/>
        </p:nvSpPr>
        <p:spPr>
          <a:xfrm>
            <a:off x="304800" y="4724400"/>
            <a:ext cx="476412" cy="369332"/>
          </a:xfrm>
          <a:prstGeom prst="rect">
            <a:avLst/>
          </a:prstGeom>
          <a:noFill/>
        </p:spPr>
        <p:txBody>
          <a:bodyPr wrap="none" rtlCol="0">
            <a:spAutoFit/>
          </a:bodyPr>
          <a:lstStyle/>
          <a:p>
            <a:r>
              <a:rPr lang="en-US" b="1" dirty="0" smtClean="0"/>
              <a:t>0.3</a:t>
            </a:r>
            <a:endParaRPr lang="de-DE" b="1" dirty="0"/>
          </a:p>
        </p:txBody>
      </p:sp>
      <p:sp>
        <p:nvSpPr>
          <p:cNvPr id="39" name="TextBox 38"/>
          <p:cNvSpPr txBox="1"/>
          <p:nvPr/>
        </p:nvSpPr>
        <p:spPr>
          <a:xfrm>
            <a:off x="1123788" y="4724400"/>
            <a:ext cx="476412" cy="369332"/>
          </a:xfrm>
          <a:prstGeom prst="rect">
            <a:avLst/>
          </a:prstGeom>
          <a:noFill/>
        </p:spPr>
        <p:txBody>
          <a:bodyPr wrap="none" rtlCol="0">
            <a:spAutoFit/>
          </a:bodyPr>
          <a:lstStyle/>
          <a:p>
            <a:r>
              <a:rPr lang="en-US" b="1" dirty="0" smtClean="0"/>
              <a:t>0.8</a:t>
            </a:r>
            <a:endParaRPr lang="de-DE" b="1" dirty="0"/>
          </a:p>
        </p:txBody>
      </p:sp>
      <p:sp>
        <p:nvSpPr>
          <p:cNvPr id="40" name="TextBox 39"/>
          <p:cNvSpPr txBox="1"/>
          <p:nvPr/>
        </p:nvSpPr>
        <p:spPr>
          <a:xfrm>
            <a:off x="3048000" y="5574268"/>
            <a:ext cx="596638" cy="369332"/>
          </a:xfrm>
          <a:prstGeom prst="rect">
            <a:avLst/>
          </a:prstGeom>
          <a:noFill/>
        </p:spPr>
        <p:txBody>
          <a:bodyPr wrap="none" rtlCol="0">
            <a:spAutoFit/>
          </a:bodyPr>
          <a:lstStyle/>
          <a:p>
            <a:r>
              <a:rPr lang="en-US" b="1" dirty="0" smtClean="0"/>
              <a:t>0.14</a:t>
            </a:r>
            <a:endParaRPr lang="de-DE" b="1" dirty="0"/>
          </a:p>
        </p:txBody>
      </p:sp>
      <p:sp>
        <p:nvSpPr>
          <p:cNvPr id="41" name="TextBox 40"/>
          <p:cNvSpPr txBox="1"/>
          <p:nvPr/>
        </p:nvSpPr>
        <p:spPr>
          <a:xfrm>
            <a:off x="4584962" y="5562600"/>
            <a:ext cx="596638" cy="369332"/>
          </a:xfrm>
          <a:prstGeom prst="rect">
            <a:avLst/>
          </a:prstGeom>
          <a:noFill/>
        </p:spPr>
        <p:txBody>
          <a:bodyPr wrap="none" rtlCol="0">
            <a:spAutoFit/>
          </a:bodyPr>
          <a:lstStyle/>
          <a:p>
            <a:r>
              <a:rPr lang="en-US" b="1" dirty="0" smtClean="0"/>
              <a:t>0.06</a:t>
            </a:r>
            <a:endParaRPr lang="de-DE" b="1" dirty="0"/>
          </a:p>
        </p:txBody>
      </p:sp>
      <p:sp>
        <p:nvSpPr>
          <p:cNvPr id="42" name="TextBox 41"/>
          <p:cNvSpPr txBox="1"/>
          <p:nvPr/>
        </p:nvSpPr>
        <p:spPr>
          <a:xfrm>
            <a:off x="6108962" y="5562600"/>
            <a:ext cx="596638" cy="369332"/>
          </a:xfrm>
          <a:prstGeom prst="rect">
            <a:avLst/>
          </a:prstGeom>
          <a:noFill/>
        </p:spPr>
        <p:txBody>
          <a:bodyPr wrap="none" rtlCol="0">
            <a:spAutoFit/>
          </a:bodyPr>
          <a:lstStyle/>
          <a:p>
            <a:r>
              <a:rPr lang="en-US" b="1" dirty="0" smtClean="0"/>
              <a:t>0.56</a:t>
            </a:r>
            <a:endParaRPr lang="de-DE" b="1" dirty="0"/>
          </a:p>
        </p:txBody>
      </p:sp>
      <p:sp>
        <p:nvSpPr>
          <p:cNvPr id="43" name="TextBox 42"/>
          <p:cNvSpPr txBox="1"/>
          <p:nvPr/>
        </p:nvSpPr>
        <p:spPr>
          <a:xfrm>
            <a:off x="7709162" y="5562600"/>
            <a:ext cx="596638" cy="369332"/>
          </a:xfrm>
          <a:prstGeom prst="rect">
            <a:avLst/>
          </a:prstGeom>
          <a:noFill/>
        </p:spPr>
        <p:txBody>
          <a:bodyPr wrap="none" rtlCol="0">
            <a:spAutoFit/>
          </a:bodyPr>
          <a:lstStyle/>
          <a:p>
            <a:r>
              <a:rPr lang="en-US" b="1" dirty="0" smtClean="0"/>
              <a:t>0.24</a:t>
            </a:r>
            <a:endParaRPr lang="de-DE" b="1" dirty="0"/>
          </a:p>
        </p:txBody>
      </p:sp>
      <p:sp>
        <p:nvSpPr>
          <p:cNvPr id="44" name="TextBox 43"/>
          <p:cNvSpPr txBox="1"/>
          <p:nvPr/>
        </p:nvSpPr>
        <p:spPr>
          <a:xfrm>
            <a:off x="381000" y="6031468"/>
            <a:ext cx="1961755" cy="646331"/>
          </a:xfrm>
          <a:prstGeom prst="rect">
            <a:avLst/>
          </a:prstGeom>
          <a:noFill/>
        </p:spPr>
        <p:txBody>
          <a:bodyPr wrap="none" rtlCol="0">
            <a:spAutoFit/>
          </a:bodyPr>
          <a:lstStyle/>
          <a:p>
            <a:pPr algn="ctr"/>
            <a:r>
              <a:rPr lang="en-US" b="1" dirty="0" smtClean="0">
                <a:solidFill>
                  <a:schemeClr val="tx2"/>
                </a:solidFill>
              </a:rPr>
              <a:t>Uncertain Graph</a:t>
            </a:r>
          </a:p>
          <a:p>
            <a:pPr algn="ctr"/>
            <a:r>
              <a:rPr lang="en-US" b="1" dirty="0" smtClean="0">
                <a:solidFill>
                  <a:schemeClr val="tx2"/>
                </a:solidFill>
              </a:rPr>
              <a:t>(Edge Uncertainty)</a:t>
            </a:r>
            <a:endParaRPr lang="de-DE" b="1" dirty="0">
              <a:solidFill>
                <a:schemeClr val="tx2"/>
              </a:solidFill>
            </a:endParaRPr>
          </a:p>
        </p:txBody>
      </p:sp>
      <p:sp>
        <p:nvSpPr>
          <p:cNvPr id="45" name="TextBox 44"/>
          <p:cNvSpPr txBox="1"/>
          <p:nvPr/>
        </p:nvSpPr>
        <p:spPr>
          <a:xfrm>
            <a:off x="3960228" y="6107668"/>
            <a:ext cx="3888372" cy="369332"/>
          </a:xfrm>
          <a:prstGeom prst="rect">
            <a:avLst/>
          </a:prstGeom>
          <a:noFill/>
        </p:spPr>
        <p:txBody>
          <a:bodyPr wrap="none" rtlCol="0">
            <a:spAutoFit/>
          </a:bodyPr>
          <a:lstStyle/>
          <a:p>
            <a:r>
              <a:rPr lang="en-US" b="1" dirty="0" smtClean="0">
                <a:solidFill>
                  <a:schemeClr val="tx2"/>
                </a:solidFill>
              </a:rPr>
              <a:t>2</a:t>
            </a:r>
            <a:r>
              <a:rPr lang="en-US" b="1" baseline="30000" dirty="0" smtClean="0">
                <a:solidFill>
                  <a:schemeClr val="tx2"/>
                </a:solidFill>
              </a:rPr>
              <a:t>2 </a:t>
            </a:r>
            <a:r>
              <a:rPr lang="en-US" b="1" dirty="0" smtClean="0">
                <a:solidFill>
                  <a:schemeClr val="tx2"/>
                </a:solidFill>
              </a:rPr>
              <a:t>= 4 Possible Worlds/ Certain Graphs</a:t>
            </a:r>
            <a:endParaRPr lang="de-DE" b="1" dirty="0">
              <a:solidFill>
                <a:schemeClr val="tx2"/>
              </a:solidFill>
            </a:endParaRPr>
          </a:p>
        </p:txBody>
      </p:sp>
      <p:sp>
        <p:nvSpPr>
          <p:cNvPr id="38" name="Content Placeholder 2"/>
          <p:cNvSpPr txBox="1">
            <a:spLocks noChangeArrowheads="1"/>
          </p:cNvSpPr>
          <p:nvPr/>
        </p:nvSpPr>
        <p:spPr>
          <a:xfrm>
            <a:off x="304800" y="1406345"/>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sz="2000" dirty="0" smtClean="0">
                <a:solidFill>
                  <a:schemeClr val="tx1"/>
                </a:solidFill>
                <a:latin typeface="Calibri" panose="020F0502020204030204" pitchFamily="34" charset="0"/>
                <a:cs typeface="Calibri" panose="020F0502020204030204" pitchFamily="34" charset="0"/>
              </a:rPr>
              <a:t>A graph with m uncertain components generates 2</a:t>
            </a:r>
            <a:r>
              <a:rPr lang="en-US" sz="2000" baseline="30000" dirty="0" smtClean="0">
                <a:solidFill>
                  <a:schemeClr val="tx1"/>
                </a:solidFill>
                <a:latin typeface="Calibri" panose="020F0502020204030204" pitchFamily="34" charset="0"/>
                <a:cs typeface="Calibri" panose="020F0502020204030204" pitchFamily="34" charset="0"/>
              </a:rPr>
              <a:t>m</a:t>
            </a:r>
            <a:r>
              <a:rPr lang="en-US" sz="2000" dirty="0" smtClean="0">
                <a:solidFill>
                  <a:schemeClr val="tx1"/>
                </a:solidFill>
                <a:latin typeface="Calibri" panose="020F0502020204030204" pitchFamily="34" charset="0"/>
                <a:cs typeface="Calibri" panose="020F0502020204030204" pitchFamily="34" charset="0"/>
              </a:rPr>
              <a:t> possible worlds</a:t>
            </a:r>
          </a:p>
          <a:p>
            <a:pPr marL="396875" indent="-396875" algn="just" defTabSz="914363" fontAlgn="auto">
              <a:lnSpc>
                <a:spcPct val="90000"/>
              </a:lnSpc>
              <a:spcBef>
                <a:spcPct val="20000"/>
              </a:spcBef>
              <a:spcAft>
                <a:spcPts val="0"/>
              </a:spcAft>
              <a:buBlip>
                <a:blip r:embed="rId4"/>
              </a:buBlip>
              <a:defRPr/>
            </a:pPr>
            <a:endParaRPr lang="en-US" sz="2000" dirty="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4"/>
              </a:buBlip>
              <a:defRPr/>
            </a:pPr>
            <a:r>
              <a:rPr lang="en-US" sz="2000" dirty="0" smtClean="0">
                <a:latin typeface="Calibri" panose="020F0502020204030204" pitchFamily="34" charset="0"/>
                <a:cs typeface="Calibri" panose="020F0502020204030204" pitchFamily="34" charset="0"/>
              </a:rPr>
              <a:t>Probability of observing any possible world G = (V, E</a:t>
            </a:r>
            <a:r>
              <a:rPr lang="en-US" sz="2000" baseline="-25000" dirty="0" smtClean="0">
                <a:latin typeface="Calibri" panose="020F0502020204030204" pitchFamily="34" charset="0"/>
                <a:cs typeface="Calibri" panose="020F0502020204030204" pitchFamily="34" charset="0"/>
              </a:rPr>
              <a:t>G</a:t>
            </a:r>
            <a:r>
              <a:rPr lang="en-US" sz="2000" dirty="0" smtClean="0">
                <a:latin typeface="Calibri" panose="020F0502020204030204" pitchFamily="34" charset="0"/>
                <a:cs typeface="Calibri" panose="020F0502020204030204" pitchFamily="34" charset="0"/>
              </a:rPr>
              <a:t>)  sampled from uncertain graph </a:t>
            </a:r>
            <a:r>
              <a:rPr lang="en-US" sz="2000" dirty="0" smtClean="0">
                <a:latin typeface="Comic Sans MS" panose="030F0702030302020204" pitchFamily="66" charset="0"/>
              </a:rPr>
              <a:t>G </a:t>
            </a:r>
            <a:r>
              <a:rPr lang="en-US" sz="2000" dirty="0">
                <a:latin typeface="Calibri" panose="020F0502020204030204" pitchFamily="34" charset="0"/>
                <a:cs typeface="Calibri" panose="020F0502020204030204" pitchFamily="34" charset="0"/>
              </a:rPr>
              <a:t>= (V, </a:t>
            </a:r>
            <a:r>
              <a:rPr lang="en-US" sz="2000" dirty="0" smtClean="0">
                <a:latin typeface="Calibri" panose="020F0502020204030204" pitchFamily="34" charset="0"/>
                <a:cs typeface="Calibri" panose="020F0502020204030204" pitchFamily="34" charset="0"/>
              </a:rPr>
              <a:t>E, p) </a:t>
            </a:r>
            <a:r>
              <a:rPr lang="en-US" sz="2000" dirty="0" smtClean="0">
                <a:latin typeface="+mj-lt"/>
              </a:rPr>
              <a:t>is</a:t>
            </a:r>
            <a:r>
              <a:rPr lang="en-US" sz="2000" dirty="0" smtClean="0">
                <a:latin typeface="Comic Sans MS" panose="030F0702030302020204" pitchFamily="66" charset="0"/>
              </a:rPr>
              <a:t>:</a:t>
            </a:r>
            <a:r>
              <a:rPr lang="en-US" sz="2000" dirty="0" smtClean="0">
                <a:latin typeface="Calibri" panose="020F0502020204030204" pitchFamily="34" charset="0"/>
                <a:cs typeface="Calibri" panose="020F0502020204030204" pitchFamily="34" charset="0"/>
              </a:rPr>
              <a:t>   </a:t>
            </a:r>
          </a:p>
          <a:p>
            <a:pPr marL="396875" indent="-396875" algn="just" defTabSz="914363" fontAlgn="auto">
              <a:lnSpc>
                <a:spcPct val="90000"/>
              </a:lnSpc>
              <a:spcBef>
                <a:spcPct val="20000"/>
              </a:spcBef>
              <a:spcAft>
                <a:spcPts val="0"/>
              </a:spcAft>
              <a:defRPr/>
            </a:pPr>
            <a:endParaRPr lang="en-US" sz="2400" dirty="0" smtClean="0">
              <a:solidFill>
                <a:schemeClr val="tx1"/>
              </a:solidFill>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tx1">
                  <a:lumMod val="95000"/>
                  <a:lumOff val="5000"/>
                </a:schemeClr>
              </a:solidFill>
              <a:latin typeface="Calibri"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789221833"/>
              </p:ext>
            </p:extLst>
          </p:nvPr>
        </p:nvGraphicFramePr>
        <p:xfrm>
          <a:off x="1600200" y="2863850"/>
          <a:ext cx="6172200" cy="946150"/>
        </p:xfrm>
        <a:graphic>
          <a:graphicData uri="http://schemas.openxmlformats.org/presentationml/2006/ole">
            <p:oleObj spid="_x0000_s293175" name="Equation" r:id="rId5" imgW="1880416" imgH="368460" progId="Equation.3">
              <p:embed/>
            </p:oleObj>
          </a:graphicData>
        </a:graphic>
      </p:graphicFrame>
    </p:spTree>
    <p:extLst>
      <p:ext uri="{BB962C8B-B14F-4D97-AF65-F5344CB8AC3E}">
        <p14:creationId xmlns:p14="http://schemas.microsoft.com/office/powerpoint/2010/main" xmlns="" val="29683400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olidwize.com/wp-content/uploads/2012/04/Green-Check-Mark.jpg"/>
          <p:cNvPicPr>
            <a:picLocks noChangeAspect="1" noChangeArrowheads="1"/>
          </p:cNvPicPr>
          <p:nvPr/>
        </p:nvPicPr>
        <p:blipFill>
          <a:blip r:embed="rId3" cstate="print"/>
          <a:srcRect/>
          <a:stretch>
            <a:fillRect/>
          </a:stretch>
        </p:blipFill>
        <p:spPr bwMode="auto">
          <a:xfrm>
            <a:off x="6496050" y="1905000"/>
            <a:ext cx="1123950" cy="533400"/>
          </a:xfrm>
          <a:prstGeom prst="rect">
            <a:avLst/>
          </a:prstGeom>
          <a:noFill/>
        </p:spPr>
      </p:pic>
      <p:sp>
        <p:nvSpPr>
          <p:cNvPr id="20" name="Rounded Rectangle 19"/>
          <p:cNvSpPr/>
          <p:nvPr/>
        </p:nvSpPr>
        <p:spPr>
          <a:xfrm>
            <a:off x="990600" y="1600200"/>
            <a:ext cx="5410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25</a:t>
            </a:fld>
            <a:endParaRPr lang="en-US" altLang="en-US" sz="1800" dirty="0"/>
          </a:p>
        </p:txBody>
      </p:sp>
      <p:sp>
        <p:nvSpPr>
          <p:cNvPr id="49" name="Title 1"/>
          <p:cNvSpPr>
            <a:spLocks noGrp="1"/>
          </p:cNvSpPr>
          <p:nvPr>
            <p:ph type="title"/>
          </p:nvPr>
        </p:nvSpPr>
        <p:spPr>
          <a:xfrm>
            <a:off x="304800" y="304800"/>
            <a:ext cx="6400800" cy="685800"/>
          </a:xfrm>
        </p:spPr>
        <p:txBody>
          <a:bodyPr>
            <a:noAutofit/>
          </a:bodyPr>
          <a:lstStyle/>
          <a:p>
            <a:pPr algn="l"/>
            <a:r>
              <a:rPr lang="en-US" sz="4800" b="1" dirty="0" smtClean="0"/>
              <a:t>Tutorial Outline</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44975" y="1219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Data as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Sources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Application and Challenges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What is Uncertain</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Modeling of Uncertain Graphs</a:t>
            </a:r>
            <a:endParaRPr lang="en-US" altLang="zh-CN" b="1" dirty="0" smtClean="0">
              <a:solidFill>
                <a:schemeClr val="bg1"/>
              </a:solidFill>
              <a:latin typeface="Calibri" pitchFamily="34" charset="0"/>
            </a:endParaRPr>
          </a:p>
        </p:txBody>
      </p:sp>
      <p:sp>
        <p:nvSpPr>
          <p:cNvPr id="13" name="Content Placeholder 2"/>
          <p:cNvSpPr txBox="1">
            <a:spLocks noChangeArrowheads="1"/>
          </p:cNvSpPr>
          <p:nvPr/>
        </p:nvSpPr>
        <p:spPr>
          <a:xfrm>
            <a:off x="457200" y="5791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Open Problems</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p:txBody>
      </p:sp>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7" name="Content Placeholder 2"/>
          <p:cNvSpPr txBox="1">
            <a:spLocks noChangeArrowheads="1"/>
          </p:cNvSpPr>
          <p:nvPr/>
        </p:nvSpPr>
        <p:spPr>
          <a:xfrm>
            <a:off x="457201" y="3352800"/>
            <a:ext cx="5562599"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Queries over Uncertain Graphs</a:t>
            </a:r>
          </a:p>
          <a:p>
            <a:pPr marL="854075" lvl="1" indent="-396875" algn="just" defTabSz="914363">
              <a:lnSpc>
                <a:spcPct val="90000"/>
              </a:lnSpc>
              <a:spcBef>
                <a:spcPct val="20000"/>
              </a:spcBef>
              <a:buFont typeface="Wingdings" pitchFamily="2" charset="2"/>
              <a:buChar char="q"/>
              <a:defRPr/>
            </a:pPr>
            <a:r>
              <a:rPr lang="en-US" b="1" dirty="0" smtClean="0">
                <a:latin typeface="Calibri" panose="020F0502020204030204" pitchFamily="34" charset="0"/>
                <a:cs typeface="Calibri" panose="020F0502020204030204" pitchFamily="34" charset="0"/>
              </a:rPr>
              <a:t>Reliability Queries: Reachability, Shortest Path, Nearest Neighbor</a:t>
            </a:r>
            <a:endParaRPr lang="en-US" b="1" dirty="0" smtClean="0">
              <a:solidFill>
                <a:schemeClr val="tx1"/>
              </a:solidFill>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Pattern Matching Queries</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Similarity-based Search</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Influence Maximization</a:t>
            </a:r>
            <a:endParaRPr lang="en-US" altLang="zh-CN" b="1" dirty="0" smtClean="0">
              <a:solidFill>
                <a:schemeClr val="tx1">
                  <a:lumMod val="95000"/>
                  <a:lumOff val="5000"/>
                </a:schemeClr>
              </a:solidFill>
              <a:latin typeface="Calibri" pitchFamily="34" charset="0"/>
            </a:endParaRPr>
          </a:p>
        </p:txBody>
      </p:sp>
    </p:spTree>
    <p:extLst>
      <p:ext uri="{BB962C8B-B14F-4D97-AF65-F5344CB8AC3E}">
        <p14:creationId xmlns:p14="http://schemas.microsoft.com/office/powerpoint/2010/main" xmlns="" val="1117271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81000" y="457200"/>
            <a:ext cx="6400800" cy="533400"/>
          </a:xfrm>
        </p:spPr>
        <p:txBody>
          <a:bodyPr>
            <a:noAutofit/>
          </a:bodyPr>
          <a:lstStyle/>
          <a:p>
            <a:pPr algn="l"/>
            <a:r>
              <a:rPr lang="en-US" b="1" dirty="0" smtClean="0"/>
              <a:t>Reliability Query over Uncertain Graphs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ontent Placeholder 2"/>
          <p:cNvSpPr txBox="1">
            <a:spLocks noChangeArrowheads="1"/>
          </p:cNvSpPr>
          <p:nvPr/>
        </p:nvSpPr>
        <p:spPr>
          <a:xfrm>
            <a:off x="152400" y="2743200"/>
            <a:ext cx="44196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sz="1800" b="1" dirty="0" smtClean="0">
                <a:solidFill>
                  <a:schemeClr val="tx1">
                    <a:lumMod val="95000"/>
                    <a:lumOff val="5000"/>
                  </a:schemeClr>
                </a:solidFill>
                <a:latin typeface="Calibri" panose="020F0502020204030204" pitchFamily="34" charset="0"/>
                <a:cs typeface="Calibri" panose="020F0502020204030204" pitchFamily="34" charset="0"/>
              </a:rPr>
              <a:t>Applications:</a:t>
            </a:r>
          </a:p>
          <a:p>
            <a:pPr marR="0" lvl="0" defTabSz="914363" rtl="0" eaLnBrk="1" fontAlgn="auto" latinLnBrk="0" hangingPunct="1">
              <a:lnSpc>
                <a:spcPct val="90000"/>
              </a:lnSpc>
              <a:spcBef>
                <a:spcPct val="20000"/>
              </a:spcBef>
              <a:spcAft>
                <a:spcPts val="0"/>
              </a:spcAft>
              <a:buClrTx/>
              <a:buSzTx/>
              <a:tabLst/>
              <a:defRPr/>
            </a:pPr>
            <a:endParaRPr lang="en-US" altLang="zh-CN" sz="500" b="1" dirty="0" smtClean="0">
              <a:solidFill>
                <a:schemeClr val="tx1">
                  <a:lumMod val="95000"/>
                  <a:lumOff val="5000"/>
                </a:schemeClr>
              </a:solidFill>
              <a:latin typeface="Calibri" panose="020F0502020204030204" pitchFamily="34" charset="0"/>
              <a:cs typeface="Calibri" panose="020F0502020204030204" pitchFamily="34" charset="0"/>
            </a:endParaRPr>
          </a:p>
          <a:p>
            <a:pPr marL="742950" lvl="1" indent="-285750" defTabSz="914363">
              <a:lnSpc>
                <a:spcPct val="90000"/>
              </a:lnSpc>
              <a:spcBef>
                <a:spcPct val="20000"/>
              </a:spcBef>
              <a:buFont typeface="Wingdings" panose="05000000000000000000" pitchFamily="2" charset="2"/>
              <a:buChar char="ü"/>
              <a:defRPr/>
            </a:pPr>
            <a:r>
              <a:rPr lang="en-US" altLang="zh-CN" b="1" dirty="0" smtClean="0">
                <a:solidFill>
                  <a:schemeClr val="tx1">
                    <a:lumMod val="95000"/>
                    <a:lumOff val="5000"/>
                  </a:schemeClr>
                </a:solidFill>
                <a:latin typeface="Calibri" panose="020F0502020204030204" pitchFamily="34" charset="0"/>
                <a:cs typeface="Calibri" panose="020F0502020204030204" pitchFamily="34" charset="0"/>
              </a:rPr>
              <a:t>Mobile Ad-hoc Networks: </a:t>
            </a:r>
            <a:r>
              <a:rPr lang="en-US" altLang="zh-CN" dirty="0" smtClean="0">
                <a:solidFill>
                  <a:schemeClr val="tx1">
                    <a:lumMod val="95000"/>
                    <a:lumOff val="5000"/>
                  </a:schemeClr>
                </a:solidFill>
                <a:latin typeface="Calibri" panose="020F0502020204030204" pitchFamily="34" charset="0"/>
                <a:cs typeface="Calibri" panose="020F0502020204030204" pitchFamily="34" charset="0"/>
              </a:rPr>
              <a:t>find the probability of delivering a packet from a source node to a sink node</a:t>
            </a:r>
          </a:p>
          <a:p>
            <a:pPr marL="742950" lvl="1" indent="-285750" defTabSz="914363">
              <a:lnSpc>
                <a:spcPct val="90000"/>
              </a:lnSpc>
              <a:spcBef>
                <a:spcPct val="20000"/>
              </a:spcBef>
              <a:buFont typeface="Wingdings" panose="05000000000000000000" pitchFamily="2" charset="2"/>
              <a:buChar char="ü"/>
              <a:defRPr/>
            </a:pPr>
            <a:endParaRPr lang="en-US" altLang="zh-CN" sz="500" b="1" dirty="0" smtClean="0">
              <a:solidFill>
                <a:schemeClr val="tx1">
                  <a:lumMod val="95000"/>
                  <a:lumOff val="5000"/>
                </a:schemeClr>
              </a:solidFill>
              <a:latin typeface="Calibri" panose="020F0502020204030204" pitchFamily="34" charset="0"/>
              <a:cs typeface="Calibri" panose="020F0502020204030204" pitchFamily="34" charset="0"/>
            </a:endParaRPr>
          </a:p>
          <a:p>
            <a:pPr marL="742950" lvl="1" indent="-285750" defTabSz="914363">
              <a:lnSpc>
                <a:spcPct val="90000"/>
              </a:lnSpc>
              <a:spcBef>
                <a:spcPct val="20000"/>
              </a:spcBef>
              <a:buFont typeface="Wingdings" panose="05000000000000000000" pitchFamily="2" charset="2"/>
              <a:buChar char="ü"/>
              <a:defRPr/>
            </a:pPr>
            <a:endParaRPr lang="en-US" altLang="zh-CN" sz="500" b="1" dirty="0">
              <a:solidFill>
                <a:schemeClr val="tx1">
                  <a:lumMod val="95000"/>
                  <a:lumOff val="5000"/>
                </a:schemeClr>
              </a:solidFill>
              <a:latin typeface="Calibri" panose="020F0502020204030204" pitchFamily="34" charset="0"/>
              <a:cs typeface="Calibri" panose="020F0502020204030204" pitchFamily="34" charset="0"/>
            </a:endParaRPr>
          </a:p>
          <a:p>
            <a:pPr marL="742950" lvl="1" indent="-285750" defTabSz="914363">
              <a:lnSpc>
                <a:spcPct val="90000"/>
              </a:lnSpc>
              <a:spcBef>
                <a:spcPct val="20000"/>
              </a:spcBef>
              <a:buFont typeface="Wingdings" panose="05000000000000000000" pitchFamily="2" charset="2"/>
              <a:buChar char="ü"/>
              <a:defRPr/>
            </a:pPr>
            <a:r>
              <a:rPr lang="en-US" altLang="zh-CN" b="1" dirty="0" smtClean="0">
                <a:solidFill>
                  <a:schemeClr val="tx1">
                    <a:lumMod val="95000"/>
                    <a:lumOff val="5000"/>
                  </a:schemeClr>
                </a:solidFill>
                <a:latin typeface="Calibri" panose="020F0502020204030204" pitchFamily="34" charset="0"/>
                <a:cs typeface="Calibri" panose="020F0502020204030204" pitchFamily="34" charset="0"/>
              </a:rPr>
              <a:t>Biological Networks:</a:t>
            </a:r>
            <a:r>
              <a:rPr lang="en-US" altLang="zh-CN" dirty="0" smtClean="0">
                <a:solidFill>
                  <a:schemeClr val="tx1">
                    <a:lumMod val="95000"/>
                    <a:lumOff val="5000"/>
                  </a:schemeClr>
                </a:solidFill>
                <a:latin typeface="Calibri" panose="020F0502020204030204" pitchFamily="34" charset="0"/>
                <a:cs typeface="Calibri" panose="020F0502020204030204" pitchFamily="34" charset="0"/>
              </a:rPr>
              <a:t> </a:t>
            </a:r>
            <a:r>
              <a:rPr lang="en-US" dirty="0"/>
              <a:t>predicting co-complex memberships </a:t>
            </a:r>
            <a:r>
              <a:rPr lang="en-US" dirty="0" smtClean="0"/>
              <a:t>and </a:t>
            </a:r>
            <a:r>
              <a:rPr lang="en-US" dirty="0"/>
              <a:t>new interactions </a:t>
            </a:r>
            <a:r>
              <a:rPr lang="en-US" dirty="0" smtClean="0"/>
              <a:t>requires </a:t>
            </a:r>
            <a:r>
              <a:rPr lang="en-US" dirty="0"/>
              <a:t>to compute all proteins that are </a:t>
            </a:r>
            <a:r>
              <a:rPr lang="en-US" dirty="0" smtClean="0"/>
              <a:t>reachable </a:t>
            </a:r>
            <a:r>
              <a:rPr lang="en-US" dirty="0"/>
              <a:t>from a </a:t>
            </a:r>
            <a:r>
              <a:rPr lang="en-US" dirty="0" smtClean="0"/>
              <a:t>source protein with higher probability</a:t>
            </a:r>
          </a:p>
          <a:p>
            <a:pPr marL="742950" lvl="1" indent="-285750" defTabSz="914363">
              <a:lnSpc>
                <a:spcPct val="90000"/>
              </a:lnSpc>
              <a:spcBef>
                <a:spcPct val="20000"/>
              </a:spcBef>
              <a:buFont typeface="Wingdings" panose="05000000000000000000" pitchFamily="2" charset="2"/>
              <a:buChar char="ü"/>
              <a:defRPr/>
            </a:pPr>
            <a:endParaRPr lang="en-US" altLang="zh-CN" sz="500" dirty="0" smtClean="0">
              <a:solidFill>
                <a:schemeClr val="tx1">
                  <a:lumMod val="95000"/>
                  <a:lumOff val="5000"/>
                </a:schemeClr>
              </a:solidFill>
              <a:latin typeface="Calibri" panose="020F0502020204030204" pitchFamily="34" charset="0"/>
              <a:cs typeface="Calibri" panose="020F0502020204030204" pitchFamily="34" charset="0"/>
            </a:endParaRPr>
          </a:p>
          <a:p>
            <a:pPr marL="742950" lvl="1" indent="-285750" defTabSz="914363">
              <a:lnSpc>
                <a:spcPct val="90000"/>
              </a:lnSpc>
              <a:spcBef>
                <a:spcPct val="20000"/>
              </a:spcBef>
              <a:buFont typeface="Wingdings" panose="05000000000000000000" pitchFamily="2" charset="2"/>
              <a:buChar char="ü"/>
              <a:defRPr/>
            </a:pPr>
            <a:endParaRPr lang="en-US" altLang="zh-CN" sz="500" dirty="0" smtClean="0">
              <a:solidFill>
                <a:schemeClr val="tx1">
                  <a:lumMod val="95000"/>
                  <a:lumOff val="5000"/>
                </a:schemeClr>
              </a:solidFill>
              <a:latin typeface="Calibri" panose="020F0502020204030204" pitchFamily="34" charset="0"/>
              <a:cs typeface="Calibri" panose="020F0502020204030204" pitchFamily="34" charset="0"/>
            </a:endParaRPr>
          </a:p>
          <a:p>
            <a:pPr marL="742950" lvl="1" indent="-285750" defTabSz="914363">
              <a:lnSpc>
                <a:spcPct val="90000"/>
              </a:lnSpc>
              <a:spcBef>
                <a:spcPct val="20000"/>
              </a:spcBef>
              <a:buFont typeface="Wingdings" panose="05000000000000000000" pitchFamily="2" charset="2"/>
              <a:buChar char="ü"/>
              <a:defRPr/>
            </a:pPr>
            <a:r>
              <a:rPr lang="en-US" altLang="zh-CN" b="1" dirty="0">
                <a:solidFill>
                  <a:schemeClr val="tx1">
                    <a:lumMod val="95000"/>
                    <a:lumOff val="5000"/>
                  </a:schemeClr>
                </a:solidFill>
                <a:latin typeface="Calibri" panose="020F0502020204030204" pitchFamily="34" charset="0"/>
                <a:cs typeface="Calibri" panose="020F0502020204030204" pitchFamily="34" charset="0"/>
              </a:rPr>
              <a:t>Social </a:t>
            </a:r>
            <a:r>
              <a:rPr lang="en-US" altLang="zh-CN" b="1" dirty="0" smtClean="0">
                <a:solidFill>
                  <a:schemeClr val="tx1">
                    <a:lumMod val="95000"/>
                    <a:lumOff val="5000"/>
                  </a:schemeClr>
                </a:solidFill>
                <a:latin typeface="Calibri" panose="020F0502020204030204" pitchFamily="34" charset="0"/>
                <a:cs typeface="Calibri" panose="020F0502020204030204" pitchFamily="34" charset="0"/>
              </a:rPr>
              <a:t>Networks:</a:t>
            </a:r>
            <a:r>
              <a:rPr lang="en-US" altLang="zh-CN"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dirty="0">
                <a:solidFill>
                  <a:schemeClr val="tx1">
                    <a:lumMod val="95000"/>
                    <a:lumOff val="5000"/>
                  </a:schemeClr>
                </a:solidFill>
                <a:latin typeface="Calibri" panose="020F0502020204030204" pitchFamily="34" charset="0"/>
                <a:cs typeface="Calibri" panose="020F0502020204030204" pitchFamily="34" charset="0"/>
              </a:rPr>
              <a:t>find </a:t>
            </a:r>
            <a:r>
              <a:rPr lang="en-US" altLang="zh-CN" dirty="0" smtClean="0">
                <a:solidFill>
                  <a:schemeClr val="tx1">
                    <a:lumMod val="95000"/>
                    <a:lumOff val="5000"/>
                  </a:schemeClr>
                </a:solidFill>
                <a:latin typeface="Calibri" panose="020F0502020204030204" pitchFamily="34" charset="0"/>
                <a:cs typeface="Calibri" panose="020F0502020204030204" pitchFamily="34" charset="0"/>
              </a:rPr>
              <a:t>the probability that a tweet by some user will be reached to another user</a:t>
            </a:r>
            <a:endParaRPr kumimoji="0" lang="en-US" altLang="zh-CN"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14" name="TextBox 13"/>
          <p:cNvSpPr txBox="1"/>
          <p:nvPr/>
        </p:nvSpPr>
        <p:spPr>
          <a:xfrm>
            <a:off x="5563845" y="4542745"/>
            <a:ext cx="2988855" cy="646331"/>
          </a:xfrm>
          <a:prstGeom prst="rect">
            <a:avLst/>
          </a:prstGeom>
          <a:noFill/>
        </p:spPr>
        <p:txBody>
          <a:bodyPr wrap="square" rtlCol="0">
            <a:spAutoFit/>
          </a:bodyPr>
          <a:lstStyle/>
          <a:p>
            <a:pPr algn="ctr"/>
            <a:r>
              <a:rPr lang="en-US" b="1" dirty="0" smtClean="0"/>
              <a:t>Packet Delivery Probability in Mobile Ad-hoc Networks</a:t>
            </a:r>
            <a:endParaRPr lang="en-US" b="1" dirty="0"/>
          </a:p>
        </p:txBody>
      </p:sp>
      <p:sp>
        <p:nvSpPr>
          <p:cNvPr id="16" name="Oval 15"/>
          <p:cNvSpPr/>
          <p:nvPr/>
        </p:nvSpPr>
        <p:spPr>
          <a:xfrm>
            <a:off x="5146245" y="28574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7" name="Oval 16"/>
          <p:cNvSpPr/>
          <p:nvPr/>
        </p:nvSpPr>
        <p:spPr>
          <a:xfrm>
            <a:off x="6365445" y="36194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Oval 17"/>
          <p:cNvSpPr/>
          <p:nvPr/>
        </p:nvSpPr>
        <p:spPr>
          <a:xfrm>
            <a:off x="6060645" y="22478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9" name="Oval 18"/>
          <p:cNvSpPr/>
          <p:nvPr/>
        </p:nvSpPr>
        <p:spPr>
          <a:xfrm>
            <a:off x="7279845" y="292973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Oval 19"/>
          <p:cNvSpPr/>
          <p:nvPr/>
        </p:nvSpPr>
        <p:spPr>
          <a:xfrm>
            <a:off x="8346645" y="24002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1" name="Freeform 20"/>
          <p:cNvSpPr/>
          <p:nvPr/>
        </p:nvSpPr>
        <p:spPr>
          <a:xfrm>
            <a:off x="4917645" y="3390824"/>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22" name="Freeform 21"/>
          <p:cNvSpPr/>
          <p:nvPr/>
        </p:nvSpPr>
        <p:spPr>
          <a:xfrm>
            <a:off x="5289547" y="2476424"/>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3" name="Straight Arrow Connector 22"/>
          <p:cNvCxnSpPr>
            <a:stCxn id="17" idx="7"/>
            <a:endCxn id="19" idx="3"/>
          </p:cNvCxnSpPr>
          <p:nvPr/>
        </p:nvCxnSpPr>
        <p:spPr>
          <a:xfrm flipV="1">
            <a:off x="6820730" y="3385020"/>
            <a:ext cx="537230" cy="312519"/>
          </a:xfrm>
          <a:prstGeom prst="straightConnector1">
            <a:avLst/>
          </a:prstGeom>
          <a:noFill/>
          <a:ln w="31750" cap="flat" cmpd="sng" algn="ctr">
            <a:solidFill>
              <a:sysClr val="windowText" lastClr="000000"/>
            </a:solidFill>
            <a:prstDash val="solid"/>
            <a:tailEnd type="arrow"/>
          </a:ln>
          <a:effectLst/>
        </p:spPr>
      </p:cxnSp>
      <p:cxnSp>
        <p:nvCxnSpPr>
          <p:cNvPr id="24" name="Straight Arrow Connector 23"/>
          <p:cNvCxnSpPr>
            <a:stCxn id="18" idx="6"/>
          </p:cNvCxnSpPr>
          <p:nvPr/>
        </p:nvCxnSpPr>
        <p:spPr>
          <a:xfrm>
            <a:off x="6594045" y="2514524"/>
            <a:ext cx="914400" cy="419100"/>
          </a:xfrm>
          <a:prstGeom prst="straightConnector1">
            <a:avLst/>
          </a:prstGeom>
          <a:noFill/>
          <a:ln w="31750" cap="flat" cmpd="sng" algn="ctr">
            <a:solidFill>
              <a:sysClr val="windowText" lastClr="000000"/>
            </a:solidFill>
            <a:prstDash val="solid"/>
            <a:tailEnd type="arrow"/>
          </a:ln>
          <a:effectLst/>
        </p:spPr>
      </p:cxnSp>
      <p:sp>
        <p:nvSpPr>
          <p:cNvPr id="25" name="Freeform 24"/>
          <p:cNvSpPr/>
          <p:nvPr/>
        </p:nvSpPr>
        <p:spPr>
          <a:xfrm>
            <a:off x="6488275" y="2712985"/>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6" name="Straight Arrow Connector 25"/>
          <p:cNvCxnSpPr>
            <a:stCxn id="19" idx="6"/>
            <a:endCxn id="20" idx="3"/>
          </p:cNvCxnSpPr>
          <p:nvPr/>
        </p:nvCxnSpPr>
        <p:spPr>
          <a:xfrm flipV="1">
            <a:off x="7813245" y="2855509"/>
            <a:ext cx="611515" cy="340926"/>
          </a:xfrm>
          <a:prstGeom prst="straightConnector1">
            <a:avLst/>
          </a:prstGeom>
          <a:noFill/>
          <a:ln w="31750" cap="flat" cmpd="sng" algn="ctr">
            <a:solidFill>
              <a:sysClr val="windowText" lastClr="000000"/>
            </a:solidFill>
            <a:prstDash val="solid"/>
            <a:tailEnd type="arrow"/>
          </a:ln>
          <a:effectLst/>
        </p:spPr>
      </p:cxnSp>
      <p:cxnSp>
        <p:nvCxnSpPr>
          <p:cNvPr id="27" name="Straight Arrow Connector 26"/>
          <p:cNvCxnSpPr>
            <a:stCxn id="18" idx="7"/>
            <a:endCxn id="20" idx="1"/>
          </p:cNvCxnSpPr>
          <p:nvPr/>
        </p:nvCxnSpPr>
        <p:spPr>
          <a:xfrm>
            <a:off x="6515930" y="2325939"/>
            <a:ext cx="1908830" cy="152400"/>
          </a:xfrm>
          <a:prstGeom prst="straightConnector1">
            <a:avLst/>
          </a:prstGeom>
          <a:noFill/>
          <a:ln w="31750" cap="flat" cmpd="sng" algn="ctr">
            <a:solidFill>
              <a:sysClr val="windowText" lastClr="000000"/>
            </a:solidFill>
            <a:prstDash val="solid"/>
            <a:tailEnd type="arrow"/>
          </a:ln>
          <a:effectLst/>
        </p:spPr>
      </p:cxnSp>
      <p:cxnSp>
        <p:nvCxnSpPr>
          <p:cNvPr id="28" name="Straight Arrow Connector 27"/>
          <p:cNvCxnSpPr>
            <a:stCxn id="17" idx="1"/>
            <a:endCxn id="16" idx="5"/>
          </p:cNvCxnSpPr>
          <p:nvPr/>
        </p:nvCxnSpPr>
        <p:spPr>
          <a:xfrm flipH="1" flipV="1">
            <a:off x="5601530" y="3312709"/>
            <a:ext cx="842030" cy="384830"/>
          </a:xfrm>
          <a:prstGeom prst="straightConnector1">
            <a:avLst/>
          </a:prstGeom>
          <a:noFill/>
          <a:ln w="28575" cap="flat" cmpd="sng" algn="ctr">
            <a:solidFill>
              <a:sysClr val="windowText" lastClr="000000"/>
            </a:solidFill>
            <a:prstDash val="solid"/>
            <a:tailEnd type="arrow"/>
          </a:ln>
          <a:effectLst/>
        </p:spPr>
      </p:cxnSp>
      <p:sp>
        <p:nvSpPr>
          <p:cNvPr id="29" name="TextBox 28"/>
          <p:cNvSpPr txBox="1"/>
          <p:nvPr/>
        </p:nvSpPr>
        <p:spPr>
          <a:xfrm>
            <a:off x="5433418" y="250049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a:off x="5087773" y="385145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TextBox 30"/>
          <p:cNvSpPr txBox="1"/>
          <p:nvPr/>
        </p:nvSpPr>
        <p:spPr>
          <a:xfrm>
            <a:off x="5876986" y="316987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TextBox 31"/>
          <p:cNvSpPr txBox="1"/>
          <p:nvPr/>
        </p:nvSpPr>
        <p:spPr>
          <a:xfrm>
            <a:off x="6393543" y="292973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3" name="TextBox 32"/>
          <p:cNvSpPr txBox="1"/>
          <p:nvPr/>
        </p:nvSpPr>
        <p:spPr>
          <a:xfrm>
            <a:off x="7430478" y="208482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TextBox 33"/>
          <p:cNvSpPr txBox="1"/>
          <p:nvPr/>
        </p:nvSpPr>
        <p:spPr>
          <a:xfrm>
            <a:off x="7008023" y="2423379"/>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5" name="TextBox 34"/>
          <p:cNvSpPr txBox="1"/>
          <p:nvPr/>
        </p:nvSpPr>
        <p:spPr>
          <a:xfrm>
            <a:off x="6799490" y="324406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6" name="TextBox 35"/>
          <p:cNvSpPr txBox="1"/>
          <p:nvPr/>
        </p:nvSpPr>
        <p:spPr>
          <a:xfrm>
            <a:off x="7946433" y="2999454"/>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7" name="TextBox 36"/>
          <p:cNvSpPr txBox="1"/>
          <p:nvPr/>
        </p:nvSpPr>
        <p:spPr>
          <a:xfrm>
            <a:off x="5269975" y="2921035"/>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6460530" y="3727540"/>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6178013" y="2344960"/>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Rectangle 39"/>
          <p:cNvSpPr/>
          <p:nvPr/>
        </p:nvSpPr>
        <p:spPr>
          <a:xfrm>
            <a:off x="7382250" y="3006545"/>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pic>
        <p:nvPicPr>
          <p:cNvPr id="43"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4914896" y="2743200"/>
            <a:ext cx="266704" cy="255700"/>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Content Placeholder 2"/>
          <p:cNvSpPr txBox="1">
            <a:spLocks noChangeArrowheads="1"/>
          </p:cNvSpPr>
          <p:nvPr/>
        </p:nvSpPr>
        <p:spPr>
          <a:xfrm>
            <a:off x="152399" y="1600200"/>
            <a:ext cx="4419601"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sz="1800" b="1" dirty="0" smtClean="0">
                <a:solidFill>
                  <a:schemeClr val="tx1">
                    <a:lumMod val="95000"/>
                    <a:lumOff val="5000"/>
                  </a:schemeClr>
                </a:solidFill>
                <a:latin typeface="Calibri" panose="020F0502020204030204" pitchFamily="34" charset="0"/>
                <a:cs typeface="Calibri" panose="020F0502020204030204" pitchFamily="34" charset="0"/>
              </a:rPr>
              <a:t>Two-Terminal Reliability: </a:t>
            </a:r>
            <a:r>
              <a:rPr lang="en-US" altLang="zh-CN" sz="1800" dirty="0" smtClean="0">
                <a:solidFill>
                  <a:schemeClr val="tx1">
                    <a:lumMod val="95000"/>
                    <a:lumOff val="5000"/>
                  </a:schemeClr>
                </a:solidFill>
                <a:latin typeface="Calibri" panose="020F0502020204030204" pitchFamily="34" charset="0"/>
                <a:cs typeface="Calibri" panose="020F0502020204030204" pitchFamily="34" charset="0"/>
              </a:rPr>
              <a:t>Find the probability of reaching a destination node T from a source node S </a:t>
            </a:r>
          </a:p>
          <a:p>
            <a:pPr marR="0" lvl="0" defTabSz="914363" rtl="0" eaLnBrk="1" fontAlgn="auto" latinLnBrk="0" hangingPunct="1">
              <a:lnSpc>
                <a:spcPct val="90000"/>
              </a:lnSpc>
              <a:spcBef>
                <a:spcPct val="20000"/>
              </a:spcBef>
              <a:spcAft>
                <a:spcPts val="0"/>
              </a:spcAft>
              <a:buClrTx/>
              <a:buSzTx/>
              <a:tabLst/>
              <a:defRPr/>
            </a:pPr>
            <a:endParaRPr kumimoji="0" lang="en-US" altLang="zh-CN" sz="18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81000" y="152400"/>
            <a:ext cx="7579180" cy="533400"/>
          </a:xfrm>
        </p:spPr>
        <p:txBody>
          <a:bodyPr>
            <a:noAutofit/>
          </a:bodyPr>
          <a:lstStyle/>
          <a:p>
            <a:pPr algn="l"/>
            <a:r>
              <a:rPr lang="en-US" b="1" dirty="0" smtClean="0"/>
              <a:t>Formal Definition of Reliability</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41" name="TextBox 40"/>
          <p:cNvSpPr txBox="1"/>
          <p:nvPr/>
        </p:nvSpPr>
        <p:spPr>
          <a:xfrm>
            <a:off x="457200" y="3378235"/>
            <a:ext cx="3351580" cy="369332"/>
          </a:xfrm>
          <a:prstGeom prst="rect">
            <a:avLst/>
          </a:prstGeom>
          <a:noFill/>
        </p:spPr>
        <p:txBody>
          <a:bodyPr wrap="square" rtlCol="0">
            <a:spAutoFit/>
          </a:bodyPr>
          <a:lstStyle/>
          <a:p>
            <a:pPr algn="ctr"/>
            <a:r>
              <a:rPr lang="en-US" b="1" dirty="0" smtClean="0"/>
              <a:t>Uncertain Graph  (</a:t>
            </a:r>
            <a:r>
              <a:rPr lang="en-US" b="1" dirty="0" smtClean="0">
                <a:latin typeface="Comic Sans MS" panose="030F0702030302020204" pitchFamily="66" charset="0"/>
              </a:rPr>
              <a:t>G</a:t>
            </a:r>
            <a:r>
              <a:rPr lang="en-US" b="1" dirty="0" smtClean="0"/>
              <a:t>)</a:t>
            </a:r>
            <a:endParaRPr lang="en-US" b="1" dirty="0">
              <a:latin typeface="Comic Sans MS" panose="030F0702030302020204" pitchFamily="66" charset="0"/>
            </a:endParaRPr>
          </a:p>
        </p:txBody>
      </p:sp>
      <p:sp>
        <p:nvSpPr>
          <p:cNvPr id="42" name="Oval 41"/>
          <p:cNvSpPr/>
          <p:nvPr/>
        </p:nvSpPr>
        <p:spPr>
          <a:xfrm>
            <a:off x="300530" y="17697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5" name="Oval 44"/>
          <p:cNvSpPr/>
          <p:nvPr/>
        </p:nvSpPr>
        <p:spPr>
          <a:xfrm>
            <a:off x="1519730" y="25317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6" name="Oval 45"/>
          <p:cNvSpPr/>
          <p:nvPr/>
        </p:nvSpPr>
        <p:spPr>
          <a:xfrm>
            <a:off x="1214930" y="11601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7" name="Oval 46"/>
          <p:cNvSpPr/>
          <p:nvPr/>
        </p:nvSpPr>
        <p:spPr>
          <a:xfrm>
            <a:off x="2434130" y="184203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8" name="Oval 47"/>
          <p:cNvSpPr/>
          <p:nvPr/>
        </p:nvSpPr>
        <p:spPr>
          <a:xfrm>
            <a:off x="3500930" y="13125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53" name="Freeform 52"/>
          <p:cNvSpPr/>
          <p:nvPr/>
        </p:nvSpPr>
        <p:spPr>
          <a:xfrm>
            <a:off x="71930" y="2303124"/>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54" name="Freeform 53"/>
          <p:cNvSpPr/>
          <p:nvPr/>
        </p:nvSpPr>
        <p:spPr>
          <a:xfrm>
            <a:off x="443832" y="1388724"/>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55" name="Straight Arrow Connector 54"/>
          <p:cNvCxnSpPr>
            <a:stCxn id="45" idx="7"/>
            <a:endCxn id="47" idx="3"/>
          </p:cNvCxnSpPr>
          <p:nvPr/>
        </p:nvCxnSpPr>
        <p:spPr>
          <a:xfrm flipV="1">
            <a:off x="1975015" y="2297320"/>
            <a:ext cx="537230" cy="312519"/>
          </a:xfrm>
          <a:prstGeom prst="straightConnector1">
            <a:avLst/>
          </a:prstGeom>
          <a:noFill/>
          <a:ln w="31750" cap="flat" cmpd="sng" algn="ctr">
            <a:solidFill>
              <a:sysClr val="windowText" lastClr="000000"/>
            </a:solidFill>
            <a:prstDash val="solid"/>
            <a:tailEnd type="arrow"/>
          </a:ln>
          <a:effectLst/>
        </p:spPr>
      </p:cxnSp>
      <p:cxnSp>
        <p:nvCxnSpPr>
          <p:cNvPr id="56" name="Straight Arrow Connector 55"/>
          <p:cNvCxnSpPr>
            <a:stCxn id="46" idx="6"/>
          </p:cNvCxnSpPr>
          <p:nvPr/>
        </p:nvCxnSpPr>
        <p:spPr>
          <a:xfrm>
            <a:off x="1748330" y="1426824"/>
            <a:ext cx="914400" cy="419100"/>
          </a:xfrm>
          <a:prstGeom prst="straightConnector1">
            <a:avLst/>
          </a:prstGeom>
          <a:noFill/>
          <a:ln w="31750" cap="flat" cmpd="sng" algn="ctr">
            <a:solidFill>
              <a:sysClr val="windowText" lastClr="000000"/>
            </a:solidFill>
            <a:prstDash val="solid"/>
            <a:tailEnd type="arrow"/>
          </a:ln>
          <a:effectLst/>
        </p:spPr>
      </p:cxnSp>
      <p:sp>
        <p:nvSpPr>
          <p:cNvPr id="57" name="Freeform 56"/>
          <p:cNvSpPr/>
          <p:nvPr/>
        </p:nvSpPr>
        <p:spPr>
          <a:xfrm>
            <a:off x="1642560" y="1625285"/>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58" name="Straight Arrow Connector 57"/>
          <p:cNvCxnSpPr>
            <a:stCxn id="47" idx="6"/>
            <a:endCxn id="48" idx="3"/>
          </p:cNvCxnSpPr>
          <p:nvPr/>
        </p:nvCxnSpPr>
        <p:spPr>
          <a:xfrm flipV="1">
            <a:off x="2967530" y="1767809"/>
            <a:ext cx="611515" cy="340926"/>
          </a:xfrm>
          <a:prstGeom prst="straightConnector1">
            <a:avLst/>
          </a:prstGeom>
          <a:noFill/>
          <a:ln w="31750" cap="flat" cmpd="sng" algn="ctr">
            <a:solidFill>
              <a:sysClr val="windowText" lastClr="000000"/>
            </a:solidFill>
            <a:prstDash val="solid"/>
            <a:tailEnd type="arrow"/>
          </a:ln>
          <a:effectLst/>
        </p:spPr>
      </p:cxnSp>
      <p:cxnSp>
        <p:nvCxnSpPr>
          <p:cNvPr id="59" name="Straight Arrow Connector 58"/>
          <p:cNvCxnSpPr>
            <a:stCxn id="46" idx="7"/>
            <a:endCxn id="48" idx="1"/>
          </p:cNvCxnSpPr>
          <p:nvPr/>
        </p:nvCxnSpPr>
        <p:spPr>
          <a:xfrm>
            <a:off x="1670215" y="1238239"/>
            <a:ext cx="1908830" cy="152400"/>
          </a:xfrm>
          <a:prstGeom prst="straightConnector1">
            <a:avLst/>
          </a:prstGeom>
          <a:noFill/>
          <a:ln w="31750" cap="flat" cmpd="sng" algn="ctr">
            <a:solidFill>
              <a:sysClr val="windowText" lastClr="000000"/>
            </a:solidFill>
            <a:prstDash val="solid"/>
            <a:tailEnd type="arrow"/>
          </a:ln>
          <a:effectLst/>
        </p:spPr>
      </p:cxnSp>
      <p:cxnSp>
        <p:nvCxnSpPr>
          <p:cNvPr id="60" name="Straight Arrow Connector 59"/>
          <p:cNvCxnSpPr>
            <a:stCxn id="45" idx="1"/>
            <a:endCxn id="42" idx="5"/>
          </p:cNvCxnSpPr>
          <p:nvPr/>
        </p:nvCxnSpPr>
        <p:spPr>
          <a:xfrm flipH="1" flipV="1">
            <a:off x="755815" y="2225009"/>
            <a:ext cx="842030" cy="384830"/>
          </a:xfrm>
          <a:prstGeom prst="straightConnector1">
            <a:avLst/>
          </a:prstGeom>
          <a:noFill/>
          <a:ln w="28575" cap="flat" cmpd="sng" algn="ctr">
            <a:solidFill>
              <a:sysClr val="windowText" lastClr="000000"/>
            </a:solidFill>
            <a:prstDash val="solid"/>
            <a:tailEnd type="arrow"/>
          </a:ln>
          <a:effectLst/>
        </p:spPr>
      </p:cxnSp>
      <p:sp>
        <p:nvSpPr>
          <p:cNvPr id="61" name="TextBox 60"/>
          <p:cNvSpPr txBox="1"/>
          <p:nvPr/>
        </p:nvSpPr>
        <p:spPr>
          <a:xfrm>
            <a:off x="417575" y="107393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2" name="TextBox 61"/>
          <p:cNvSpPr txBox="1"/>
          <p:nvPr/>
        </p:nvSpPr>
        <p:spPr>
          <a:xfrm>
            <a:off x="242058" y="276375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3" name="TextBox 62"/>
          <p:cNvSpPr txBox="1"/>
          <p:nvPr/>
        </p:nvSpPr>
        <p:spPr>
          <a:xfrm>
            <a:off x="1048563" y="211087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4" name="TextBox 63"/>
          <p:cNvSpPr txBox="1"/>
          <p:nvPr/>
        </p:nvSpPr>
        <p:spPr>
          <a:xfrm>
            <a:off x="1547828" y="184203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5" name="TextBox 64"/>
          <p:cNvSpPr txBox="1"/>
          <p:nvPr/>
        </p:nvSpPr>
        <p:spPr>
          <a:xfrm>
            <a:off x="2584763" y="99712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6" name="TextBox 65"/>
          <p:cNvSpPr txBox="1"/>
          <p:nvPr/>
        </p:nvSpPr>
        <p:spPr>
          <a:xfrm>
            <a:off x="2162308" y="1335679"/>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7" name="TextBox 66"/>
          <p:cNvSpPr txBox="1"/>
          <p:nvPr/>
        </p:nvSpPr>
        <p:spPr>
          <a:xfrm>
            <a:off x="2123903" y="2411019"/>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8" name="TextBox 67"/>
          <p:cNvSpPr txBox="1"/>
          <p:nvPr/>
        </p:nvSpPr>
        <p:spPr>
          <a:xfrm>
            <a:off x="3100718" y="1911754"/>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9" name="TextBox 68"/>
          <p:cNvSpPr txBox="1"/>
          <p:nvPr/>
        </p:nvSpPr>
        <p:spPr>
          <a:xfrm>
            <a:off x="424260" y="1833335"/>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0" name="TextBox 69"/>
          <p:cNvSpPr txBox="1"/>
          <p:nvPr/>
        </p:nvSpPr>
        <p:spPr>
          <a:xfrm>
            <a:off x="1614815" y="2639840"/>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1" name="TextBox 70"/>
          <p:cNvSpPr txBox="1"/>
          <p:nvPr/>
        </p:nvSpPr>
        <p:spPr>
          <a:xfrm>
            <a:off x="1332298" y="1257260"/>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2" name="Rectangle 71"/>
          <p:cNvSpPr/>
          <p:nvPr/>
        </p:nvSpPr>
        <p:spPr>
          <a:xfrm>
            <a:off x="2536535" y="1918845"/>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73" name="TextBox 72"/>
          <p:cNvSpPr txBox="1"/>
          <p:nvPr/>
        </p:nvSpPr>
        <p:spPr>
          <a:xfrm>
            <a:off x="5073069" y="3352800"/>
            <a:ext cx="3994731" cy="369332"/>
          </a:xfrm>
          <a:prstGeom prst="rect">
            <a:avLst/>
          </a:prstGeom>
          <a:noFill/>
        </p:spPr>
        <p:txBody>
          <a:bodyPr wrap="square" rtlCol="0">
            <a:spAutoFit/>
          </a:bodyPr>
          <a:lstStyle/>
          <a:p>
            <a:pPr algn="ctr"/>
            <a:r>
              <a:rPr lang="en-US" b="1" dirty="0" smtClean="0"/>
              <a:t>A Certain Graph/ Possible World  (G)</a:t>
            </a:r>
            <a:endParaRPr lang="en-US" b="1" dirty="0"/>
          </a:p>
        </p:txBody>
      </p:sp>
      <p:sp>
        <p:nvSpPr>
          <p:cNvPr id="74" name="Oval 73"/>
          <p:cNvSpPr/>
          <p:nvPr/>
        </p:nvSpPr>
        <p:spPr>
          <a:xfrm>
            <a:off x="5600420" y="17697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75" name="Oval 74"/>
          <p:cNvSpPr/>
          <p:nvPr/>
        </p:nvSpPr>
        <p:spPr>
          <a:xfrm>
            <a:off x="6819620" y="25317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76" name="Oval 75"/>
          <p:cNvSpPr/>
          <p:nvPr/>
        </p:nvSpPr>
        <p:spPr>
          <a:xfrm>
            <a:off x="6514820" y="11601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77" name="Oval 76"/>
          <p:cNvSpPr/>
          <p:nvPr/>
        </p:nvSpPr>
        <p:spPr>
          <a:xfrm>
            <a:off x="7391400" y="1901111"/>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78" name="Oval 77"/>
          <p:cNvSpPr/>
          <p:nvPr/>
        </p:nvSpPr>
        <p:spPr>
          <a:xfrm>
            <a:off x="8458200" y="1371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cxnSp>
        <p:nvCxnSpPr>
          <p:cNvPr id="79" name="Straight Arrow Connector 78"/>
          <p:cNvCxnSpPr>
            <a:stCxn id="75" idx="0"/>
            <a:endCxn id="76" idx="5"/>
          </p:cNvCxnSpPr>
          <p:nvPr/>
        </p:nvCxnSpPr>
        <p:spPr>
          <a:xfrm flipH="1" flipV="1">
            <a:off x="6970105" y="1615409"/>
            <a:ext cx="116215" cy="916315"/>
          </a:xfrm>
          <a:prstGeom prst="straightConnector1">
            <a:avLst/>
          </a:prstGeom>
          <a:noFill/>
          <a:ln w="31750" cap="flat" cmpd="sng" algn="ctr">
            <a:solidFill>
              <a:sysClr val="windowText" lastClr="000000"/>
            </a:solidFill>
            <a:prstDash val="solid"/>
            <a:tailEnd type="arrow"/>
          </a:ln>
          <a:effectLst/>
        </p:spPr>
      </p:cxnSp>
      <p:cxnSp>
        <p:nvCxnSpPr>
          <p:cNvPr id="80" name="Straight Arrow Connector 79"/>
          <p:cNvCxnSpPr>
            <a:stCxn id="77" idx="6"/>
            <a:endCxn id="78" idx="3"/>
          </p:cNvCxnSpPr>
          <p:nvPr/>
        </p:nvCxnSpPr>
        <p:spPr>
          <a:xfrm flipV="1">
            <a:off x="7924800" y="1826885"/>
            <a:ext cx="611515" cy="340926"/>
          </a:xfrm>
          <a:prstGeom prst="straightConnector1">
            <a:avLst/>
          </a:prstGeom>
          <a:noFill/>
          <a:ln w="31750" cap="flat" cmpd="sng" algn="ctr">
            <a:solidFill>
              <a:sysClr val="windowText" lastClr="000000"/>
            </a:solidFill>
            <a:prstDash val="solid"/>
            <a:tailEnd type="arrow"/>
          </a:ln>
          <a:effectLst/>
        </p:spPr>
      </p:cxnSp>
      <p:cxnSp>
        <p:nvCxnSpPr>
          <p:cNvPr id="81" name="Straight Arrow Connector 80"/>
          <p:cNvCxnSpPr>
            <a:stCxn id="75" idx="1"/>
            <a:endCxn id="74" idx="5"/>
          </p:cNvCxnSpPr>
          <p:nvPr/>
        </p:nvCxnSpPr>
        <p:spPr>
          <a:xfrm flipH="1" flipV="1">
            <a:off x="6055705" y="2225009"/>
            <a:ext cx="842030" cy="384830"/>
          </a:xfrm>
          <a:prstGeom prst="straightConnector1">
            <a:avLst/>
          </a:prstGeom>
          <a:noFill/>
          <a:ln w="28575" cap="flat" cmpd="sng" algn="ctr">
            <a:solidFill>
              <a:sysClr val="windowText" lastClr="000000"/>
            </a:solidFill>
            <a:prstDash val="solid"/>
            <a:tailEnd type="arrow"/>
          </a:ln>
          <a:effectLst/>
        </p:spPr>
      </p:cxnSp>
      <p:sp>
        <p:nvSpPr>
          <p:cNvPr id="82" name="TextBox 81"/>
          <p:cNvSpPr txBox="1"/>
          <p:nvPr/>
        </p:nvSpPr>
        <p:spPr>
          <a:xfrm>
            <a:off x="5724150" y="1833335"/>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3" name="TextBox 82"/>
          <p:cNvSpPr txBox="1"/>
          <p:nvPr/>
        </p:nvSpPr>
        <p:spPr>
          <a:xfrm>
            <a:off x="6914705" y="2639840"/>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4" name="TextBox 83"/>
          <p:cNvSpPr txBox="1"/>
          <p:nvPr/>
        </p:nvSpPr>
        <p:spPr>
          <a:xfrm>
            <a:off x="6632188" y="1257260"/>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5" name="Rectangle 84"/>
          <p:cNvSpPr/>
          <p:nvPr/>
        </p:nvSpPr>
        <p:spPr>
          <a:xfrm>
            <a:off x="7493805" y="1977921"/>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cxnSp>
        <p:nvCxnSpPr>
          <p:cNvPr id="86" name="Straight Arrow Connector 85"/>
          <p:cNvCxnSpPr>
            <a:stCxn id="74" idx="7"/>
            <a:endCxn id="76" idx="2"/>
          </p:cNvCxnSpPr>
          <p:nvPr/>
        </p:nvCxnSpPr>
        <p:spPr>
          <a:xfrm flipV="1">
            <a:off x="6055705" y="1426824"/>
            <a:ext cx="459115" cy="421015"/>
          </a:xfrm>
          <a:prstGeom prst="straightConnector1">
            <a:avLst/>
          </a:prstGeom>
          <a:noFill/>
          <a:ln w="31750" cap="flat" cmpd="sng" algn="ctr">
            <a:solidFill>
              <a:sysClr val="windowText" lastClr="000000"/>
            </a:solidFill>
            <a:prstDash val="solid"/>
            <a:tailEnd type="arrow"/>
          </a:ln>
          <a:effectLst/>
        </p:spPr>
      </p:cxnSp>
      <p:sp>
        <p:nvSpPr>
          <p:cNvPr id="87" name="Right Arrow 86"/>
          <p:cNvSpPr/>
          <p:nvPr/>
        </p:nvSpPr>
        <p:spPr bwMode="auto">
          <a:xfrm>
            <a:off x="3505175" y="2379705"/>
            <a:ext cx="1911735" cy="230430"/>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accent2"/>
              </a:solidFill>
              <a:effectLst/>
              <a:latin typeface="Trebuchet MS" pitchFamily="34" charset="0"/>
            </a:endParaRPr>
          </a:p>
        </p:txBody>
      </p:sp>
      <p:sp>
        <p:nvSpPr>
          <p:cNvPr id="88" name="TextBox 87"/>
          <p:cNvSpPr txBox="1"/>
          <p:nvPr/>
        </p:nvSpPr>
        <p:spPr>
          <a:xfrm>
            <a:off x="3212861" y="2079556"/>
            <a:ext cx="2511289" cy="338554"/>
          </a:xfrm>
          <a:prstGeom prst="rect">
            <a:avLst/>
          </a:prstGeom>
          <a:noFill/>
        </p:spPr>
        <p:txBody>
          <a:bodyPr wrap="square" rtlCol="0">
            <a:spAutoFit/>
          </a:bodyPr>
          <a:lstStyle/>
          <a:p>
            <a:pPr algn="ctr"/>
            <a:r>
              <a:rPr lang="en-US" b="1" dirty="0" smtClean="0"/>
              <a:t>Sample Edges</a:t>
            </a:r>
            <a:endParaRPr lang="en-US" b="1"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526093836"/>
              </p:ext>
            </p:extLst>
          </p:nvPr>
        </p:nvGraphicFramePr>
        <p:xfrm>
          <a:off x="609600" y="4114800"/>
          <a:ext cx="6172200" cy="946150"/>
        </p:xfrm>
        <a:graphic>
          <a:graphicData uri="http://schemas.openxmlformats.org/presentationml/2006/ole">
            <p:oleObj spid="_x0000_s294786" name="Equation" r:id="rId4" imgW="1880416" imgH="368460" progId="Equation.3">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728352402"/>
              </p:ext>
            </p:extLst>
          </p:nvPr>
        </p:nvGraphicFramePr>
        <p:xfrm>
          <a:off x="4514850" y="3321050"/>
          <a:ext cx="114300" cy="215900"/>
        </p:xfrm>
        <a:graphic>
          <a:graphicData uri="http://schemas.openxmlformats.org/presentationml/2006/ole">
            <p:oleObj spid="_x0000_s294787" name="Equation" r:id="rId5" imgW="114151" imgH="215619"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1540064084"/>
              </p:ext>
            </p:extLst>
          </p:nvPr>
        </p:nvGraphicFramePr>
        <p:xfrm>
          <a:off x="273050" y="5486400"/>
          <a:ext cx="5670550" cy="930275"/>
        </p:xfrm>
        <a:graphic>
          <a:graphicData uri="http://schemas.openxmlformats.org/presentationml/2006/ole">
            <p:oleObj spid="_x0000_s294788" name="Equation" r:id="rId6" imgW="1727200" imgH="342900" progId="Equation.3">
              <p:embed/>
            </p:oleObj>
          </a:graphicData>
        </a:graphic>
      </p:graphicFrame>
    </p:spTree>
    <p:extLst>
      <p:ext uri="{BB962C8B-B14F-4D97-AF65-F5344CB8AC3E}">
        <p14:creationId xmlns:p14="http://schemas.microsoft.com/office/powerpoint/2010/main" xmlns="" val="1407460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p:cNvSpPr/>
          <p:nvPr/>
        </p:nvSpPr>
        <p:spPr>
          <a:xfrm>
            <a:off x="381000" y="1066800"/>
            <a:ext cx="7543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itle 1"/>
          <p:cNvSpPr>
            <a:spLocks noGrp="1"/>
          </p:cNvSpPr>
          <p:nvPr>
            <p:ph type="title"/>
          </p:nvPr>
        </p:nvSpPr>
        <p:spPr>
          <a:xfrm>
            <a:off x="381000" y="228600"/>
            <a:ext cx="7579180" cy="533400"/>
          </a:xfrm>
        </p:spPr>
        <p:txBody>
          <a:bodyPr>
            <a:noAutofit/>
          </a:bodyPr>
          <a:lstStyle/>
          <a:p>
            <a:pPr algn="l"/>
            <a:r>
              <a:rPr lang="en-US" sz="3600" b="1" dirty="0" smtClean="0"/>
              <a:t>Complexity of Reliability Computation </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2" name="Content Placeholder 2"/>
          <p:cNvSpPr txBox="1">
            <a:spLocks noChangeArrowheads="1"/>
          </p:cNvSpPr>
          <p:nvPr/>
        </p:nvSpPr>
        <p:spPr>
          <a:xfrm>
            <a:off x="381000" y="11430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b="1" dirty="0" smtClean="0">
                <a:solidFill>
                  <a:schemeClr val="bg1"/>
                </a:solidFill>
              </a:rPr>
              <a:t>Two-terminal reliability computation </a:t>
            </a:r>
            <a:r>
              <a:rPr lang="en-US" sz="2000" b="1" dirty="0">
                <a:solidFill>
                  <a:schemeClr val="bg1"/>
                </a:solidFill>
              </a:rPr>
              <a:t>is a #P-complete problem</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89" name="Content Placeholder 2"/>
          <p:cNvSpPr txBox="1">
            <a:spLocks noChangeArrowheads="1"/>
          </p:cNvSpPr>
          <p:nvPr/>
        </p:nvSpPr>
        <p:spPr>
          <a:xfrm>
            <a:off x="381000" y="21336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b="1" dirty="0" smtClean="0"/>
              <a:t>Counting Problem: </a:t>
            </a:r>
            <a:r>
              <a:rPr lang="en-US" altLang="zh-CN" sz="2000" dirty="0" smtClean="0"/>
              <a:t>Given a graph G = (V,E) together with node and/or edge weights, find the number of sub-graphs that satisfy property X. </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669501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p:cNvSpPr/>
          <p:nvPr/>
        </p:nvSpPr>
        <p:spPr>
          <a:xfrm>
            <a:off x="381000" y="1066800"/>
            <a:ext cx="7543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itle 1"/>
          <p:cNvSpPr>
            <a:spLocks noGrp="1"/>
          </p:cNvSpPr>
          <p:nvPr>
            <p:ph type="title"/>
          </p:nvPr>
        </p:nvSpPr>
        <p:spPr>
          <a:xfrm>
            <a:off x="381000" y="228600"/>
            <a:ext cx="7579180" cy="533400"/>
          </a:xfrm>
        </p:spPr>
        <p:txBody>
          <a:bodyPr>
            <a:noAutofit/>
          </a:bodyPr>
          <a:lstStyle/>
          <a:p>
            <a:pPr algn="l"/>
            <a:r>
              <a:rPr lang="en-US" sz="3600" b="1" dirty="0" smtClean="0"/>
              <a:t>Complexity of Reliability Computation </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2" name="Content Placeholder 2"/>
          <p:cNvSpPr txBox="1">
            <a:spLocks noChangeArrowheads="1"/>
          </p:cNvSpPr>
          <p:nvPr/>
        </p:nvSpPr>
        <p:spPr>
          <a:xfrm>
            <a:off x="381000" y="11430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b="1" dirty="0" smtClean="0">
                <a:solidFill>
                  <a:schemeClr val="bg1"/>
                </a:solidFill>
              </a:rPr>
              <a:t>Two-terminal reliability computation </a:t>
            </a:r>
            <a:r>
              <a:rPr lang="en-US" sz="2000" b="1" dirty="0">
                <a:solidFill>
                  <a:schemeClr val="bg1"/>
                </a:solidFill>
              </a:rPr>
              <a:t>is a #P-complete problem</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89" name="Content Placeholder 2"/>
          <p:cNvSpPr txBox="1">
            <a:spLocks noChangeArrowheads="1"/>
          </p:cNvSpPr>
          <p:nvPr/>
        </p:nvSpPr>
        <p:spPr>
          <a:xfrm>
            <a:off x="381000" y="21336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b="1" dirty="0" smtClean="0"/>
              <a:t>Counting Problem: </a:t>
            </a:r>
            <a:r>
              <a:rPr lang="en-US" altLang="zh-CN" sz="2000" dirty="0" smtClean="0"/>
              <a:t>Given a graph G = (V,E) together with node and/or edge weights, find the number of sub-graphs that satisfy property X. </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92" name="Content Placeholder 2"/>
          <p:cNvSpPr txBox="1">
            <a:spLocks noChangeArrowheads="1"/>
          </p:cNvSpPr>
          <p:nvPr/>
        </p:nvSpPr>
        <p:spPr>
          <a:xfrm>
            <a:off x="381000" y="30480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b="1" dirty="0" smtClean="0"/>
              <a:t>#P: </a:t>
            </a:r>
            <a:r>
              <a:rPr lang="en-US" altLang="zh-CN" sz="2000" dirty="0" smtClean="0"/>
              <a:t>Those counting problems with the property that, given a candidate sub-graph, testing whether or not it satisfies property X can be accomplished in polynomial time   </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95" name="Content Placeholder 2"/>
          <p:cNvSpPr txBox="1">
            <a:spLocks noChangeArrowheads="1"/>
          </p:cNvSpPr>
          <p:nvPr/>
        </p:nvSpPr>
        <p:spPr>
          <a:xfrm>
            <a:off x="381000" y="41148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noProof="0" dirty="0" smtClean="0"/>
              <a:t>The counting version of any problem in NP is in #P</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035580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3</a:t>
            </a:fld>
            <a:endParaRPr lang="en-US" altLang="en-US" sz="1800" dirty="0"/>
          </a:p>
        </p:txBody>
      </p:sp>
      <p:sp>
        <p:nvSpPr>
          <p:cNvPr id="49" name="Title 1"/>
          <p:cNvSpPr>
            <a:spLocks noGrp="1"/>
          </p:cNvSpPr>
          <p:nvPr>
            <p:ph type="title"/>
          </p:nvPr>
        </p:nvSpPr>
        <p:spPr>
          <a:xfrm>
            <a:off x="685800" y="0"/>
            <a:ext cx="8229600" cy="685800"/>
          </a:xfrm>
        </p:spPr>
        <p:txBody>
          <a:bodyPr>
            <a:noAutofit/>
          </a:bodyPr>
          <a:lstStyle/>
          <a:p>
            <a:pPr algn="l"/>
            <a:r>
              <a:rPr lang="en-US" sz="4800" b="1" dirty="0" smtClean="0"/>
              <a:t>Big-Data as Big-Graph</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5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5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 name="Picture 3" descr="C:\Users\Arijit\Desktop\index.jpg"/>
          <p:cNvPicPr>
            <a:picLocks noChangeAspect="1" noChangeArrowheads="1"/>
          </p:cNvPicPr>
          <p:nvPr/>
        </p:nvPicPr>
        <p:blipFill>
          <a:blip r:embed="rId5" cstate="print"/>
          <a:srcRect/>
          <a:stretch>
            <a:fillRect/>
          </a:stretch>
        </p:blipFill>
        <p:spPr bwMode="auto">
          <a:xfrm>
            <a:off x="112740" y="3046897"/>
            <a:ext cx="738070" cy="612533"/>
          </a:xfrm>
          <a:prstGeom prst="rect">
            <a:avLst/>
          </a:prstGeom>
          <a:noFill/>
        </p:spPr>
      </p:pic>
      <p:pic>
        <p:nvPicPr>
          <p:cNvPr id="144" name="Picture 6" descr="C:\Users\Arijit\Desktop\index.jpg"/>
          <p:cNvPicPr>
            <a:picLocks noChangeAspect="1" noChangeArrowheads="1"/>
          </p:cNvPicPr>
          <p:nvPr/>
        </p:nvPicPr>
        <p:blipFill>
          <a:blip r:embed="rId6" cstate="print"/>
          <a:srcRect/>
          <a:stretch>
            <a:fillRect/>
          </a:stretch>
        </p:blipFill>
        <p:spPr bwMode="auto">
          <a:xfrm>
            <a:off x="112740" y="1662370"/>
            <a:ext cx="876606" cy="768100"/>
          </a:xfrm>
          <a:prstGeom prst="rect">
            <a:avLst/>
          </a:prstGeom>
          <a:noFill/>
        </p:spPr>
      </p:pic>
      <p:pic>
        <p:nvPicPr>
          <p:cNvPr id="145" name="Picture 12" descr="C:\Users\Arijit\Desktop\index.jpg"/>
          <p:cNvPicPr>
            <a:picLocks noChangeAspect="1" noChangeArrowheads="1"/>
          </p:cNvPicPr>
          <p:nvPr/>
        </p:nvPicPr>
        <p:blipFill>
          <a:blip r:embed="rId7" cstate="print"/>
          <a:srcRect/>
          <a:stretch>
            <a:fillRect/>
          </a:stretch>
        </p:blipFill>
        <p:spPr bwMode="auto">
          <a:xfrm>
            <a:off x="266360" y="4043480"/>
            <a:ext cx="652885" cy="626347"/>
          </a:xfrm>
          <a:prstGeom prst="rect">
            <a:avLst/>
          </a:prstGeom>
          <a:noFill/>
        </p:spPr>
      </p:pic>
      <p:pic>
        <p:nvPicPr>
          <p:cNvPr id="146" name="Picture 13" descr="C:\Users\Arijit\Desktop\images.jpg"/>
          <p:cNvPicPr>
            <a:picLocks noChangeAspect="1" noChangeArrowheads="1"/>
          </p:cNvPicPr>
          <p:nvPr/>
        </p:nvPicPr>
        <p:blipFill>
          <a:blip r:embed="rId8" cstate="print"/>
          <a:srcRect/>
          <a:stretch>
            <a:fillRect/>
          </a:stretch>
        </p:blipFill>
        <p:spPr bwMode="auto">
          <a:xfrm>
            <a:off x="2109800" y="3390595"/>
            <a:ext cx="844910" cy="462524"/>
          </a:xfrm>
          <a:prstGeom prst="rect">
            <a:avLst/>
          </a:prstGeom>
          <a:noFill/>
        </p:spPr>
      </p:pic>
      <p:pic>
        <p:nvPicPr>
          <p:cNvPr id="147" name="Picture 14" descr="C:\Users\Arijit\Desktop\index.jpg"/>
          <p:cNvPicPr>
            <a:picLocks noChangeAspect="1" noChangeArrowheads="1"/>
          </p:cNvPicPr>
          <p:nvPr/>
        </p:nvPicPr>
        <p:blipFill>
          <a:blip r:embed="rId9" cstate="print"/>
          <a:srcRect/>
          <a:stretch>
            <a:fillRect/>
          </a:stretch>
        </p:blipFill>
        <p:spPr bwMode="auto">
          <a:xfrm>
            <a:off x="2609065" y="1777585"/>
            <a:ext cx="652886" cy="875635"/>
          </a:xfrm>
          <a:prstGeom prst="rect">
            <a:avLst/>
          </a:prstGeom>
          <a:noFill/>
        </p:spPr>
      </p:pic>
      <p:pic>
        <p:nvPicPr>
          <p:cNvPr id="148" name="Picture 15" descr="C:\Users\Arijit\Desktop\images.jpg"/>
          <p:cNvPicPr>
            <a:picLocks noChangeAspect="1" noChangeArrowheads="1"/>
          </p:cNvPicPr>
          <p:nvPr/>
        </p:nvPicPr>
        <p:blipFill>
          <a:blip r:embed="rId10" cstate="print"/>
          <a:srcRect/>
          <a:stretch>
            <a:fillRect/>
          </a:stretch>
        </p:blipFill>
        <p:spPr bwMode="auto">
          <a:xfrm>
            <a:off x="1188080" y="1431940"/>
            <a:ext cx="921720" cy="679064"/>
          </a:xfrm>
          <a:prstGeom prst="rect">
            <a:avLst/>
          </a:prstGeom>
          <a:noFill/>
        </p:spPr>
      </p:pic>
      <p:cxnSp>
        <p:nvCxnSpPr>
          <p:cNvPr id="149" name="Straight Arrow Connector 148"/>
          <p:cNvCxnSpPr>
            <a:stCxn id="214" idx="1"/>
          </p:cNvCxnSpPr>
          <p:nvPr/>
        </p:nvCxnSpPr>
        <p:spPr bwMode="auto">
          <a:xfrm flipH="1" flipV="1">
            <a:off x="727221" y="2353660"/>
            <a:ext cx="727132" cy="422456"/>
          </a:xfrm>
          <a:prstGeom prst="straightConnector1">
            <a:avLst/>
          </a:prstGeom>
          <a:noFill/>
          <a:ln w="19050" cap="flat" cmpd="sng" algn="ctr">
            <a:solidFill>
              <a:srgbClr val="000000"/>
            </a:solidFill>
            <a:prstDash val="solid"/>
            <a:round/>
            <a:headEnd type="none" w="med" len="med"/>
            <a:tailEnd type="arrow"/>
          </a:ln>
          <a:effectLst/>
        </p:spPr>
      </p:cxnSp>
      <p:cxnSp>
        <p:nvCxnSpPr>
          <p:cNvPr id="150" name="Straight Arrow Connector 149"/>
          <p:cNvCxnSpPr/>
          <p:nvPr/>
        </p:nvCxnSpPr>
        <p:spPr bwMode="auto">
          <a:xfrm flipH="1">
            <a:off x="727220" y="2971800"/>
            <a:ext cx="796780" cy="226770"/>
          </a:xfrm>
          <a:prstGeom prst="straightConnector1">
            <a:avLst/>
          </a:prstGeom>
          <a:noFill/>
          <a:ln w="19050" cap="flat" cmpd="sng" algn="ctr">
            <a:solidFill>
              <a:srgbClr val="000000"/>
            </a:solidFill>
            <a:prstDash val="solid"/>
            <a:round/>
            <a:headEnd type="none" w="med" len="med"/>
            <a:tailEnd type="arrow"/>
          </a:ln>
          <a:effectLst/>
        </p:spPr>
      </p:cxnSp>
      <p:cxnSp>
        <p:nvCxnSpPr>
          <p:cNvPr id="151" name="Straight Arrow Connector 150"/>
          <p:cNvCxnSpPr>
            <a:stCxn id="143" idx="2"/>
            <a:endCxn id="145" idx="0"/>
          </p:cNvCxnSpPr>
          <p:nvPr/>
        </p:nvCxnSpPr>
        <p:spPr bwMode="auto">
          <a:xfrm>
            <a:off x="481775" y="3659430"/>
            <a:ext cx="111028" cy="384050"/>
          </a:xfrm>
          <a:prstGeom prst="straightConnector1">
            <a:avLst/>
          </a:prstGeom>
          <a:noFill/>
          <a:ln w="22225" cap="flat" cmpd="sng" algn="ctr">
            <a:solidFill>
              <a:srgbClr val="000000"/>
            </a:solidFill>
            <a:prstDash val="solid"/>
            <a:round/>
            <a:headEnd type="none" w="med" len="med"/>
            <a:tailEnd type="arrow"/>
          </a:ln>
          <a:effectLst/>
        </p:spPr>
      </p:cxnSp>
      <p:cxnSp>
        <p:nvCxnSpPr>
          <p:cNvPr id="152" name="Straight Arrow Connector 151"/>
          <p:cNvCxnSpPr>
            <a:stCxn id="214" idx="2"/>
            <a:endCxn id="146" idx="1"/>
          </p:cNvCxnSpPr>
          <p:nvPr/>
        </p:nvCxnSpPr>
        <p:spPr bwMode="auto">
          <a:xfrm>
            <a:off x="1801279" y="3121761"/>
            <a:ext cx="308521" cy="500096"/>
          </a:xfrm>
          <a:prstGeom prst="straightConnector1">
            <a:avLst/>
          </a:prstGeom>
          <a:noFill/>
          <a:ln w="19050" cap="flat" cmpd="sng" algn="ctr">
            <a:solidFill>
              <a:srgbClr val="000000"/>
            </a:solidFill>
            <a:prstDash val="solid"/>
            <a:round/>
            <a:headEnd type="none" w="med" len="med"/>
            <a:tailEnd type="arrow"/>
          </a:ln>
          <a:effectLst/>
        </p:spPr>
      </p:cxnSp>
      <p:cxnSp>
        <p:nvCxnSpPr>
          <p:cNvPr id="153" name="Straight Arrow Connector 152"/>
          <p:cNvCxnSpPr>
            <a:stCxn id="147" idx="1"/>
            <a:endCxn id="148" idx="3"/>
          </p:cNvCxnSpPr>
          <p:nvPr/>
        </p:nvCxnSpPr>
        <p:spPr bwMode="auto">
          <a:xfrm flipH="1" flipV="1">
            <a:off x="2109800" y="1771472"/>
            <a:ext cx="499265" cy="443931"/>
          </a:xfrm>
          <a:prstGeom prst="straightConnector1">
            <a:avLst/>
          </a:prstGeom>
          <a:noFill/>
          <a:ln w="19050" cap="flat" cmpd="sng" algn="ctr">
            <a:solidFill>
              <a:srgbClr val="000000"/>
            </a:solidFill>
            <a:prstDash val="solid"/>
            <a:round/>
            <a:headEnd type="none" w="med" len="med"/>
            <a:tailEnd type="arrow"/>
          </a:ln>
          <a:effectLst/>
        </p:spPr>
      </p:cxnSp>
      <p:pic>
        <p:nvPicPr>
          <p:cNvPr id="154" name="Picture 18" descr="C:\Users\Arijit\Desktop\images.jpg"/>
          <p:cNvPicPr>
            <a:picLocks noChangeAspect="1" noChangeArrowheads="1"/>
          </p:cNvPicPr>
          <p:nvPr/>
        </p:nvPicPr>
        <p:blipFill>
          <a:blip r:embed="rId11" cstate="print"/>
          <a:srcRect/>
          <a:stretch>
            <a:fillRect/>
          </a:stretch>
        </p:blipFill>
        <p:spPr bwMode="auto">
          <a:xfrm>
            <a:off x="3799620" y="1355130"/>
            <a:ext cx="844910" cy="844910"/>
          </a:xfrm>
          <a:prstGeom prst="rect">
            <a:avLst/>
          </a:prstGeom>
          <a:noFill/>
        </p:spPr>
      </p:pic>
      <p:cxnSp>
        <p:nvCxnSpPr>
          <p:cNvPr id="155" name="Straight Arrow Connector 154"/>
          <p:cNvCxnSpPr>
            <a:stCxn id="215" idx="1"/>
            <a:endCxn id="154" idx="3"/>
          </p:cNvCxnSpPr>
          <p:nvPr/>
        </p:nvCxnSpPr>
        <p:spPr bwMode="auto">
          <a:xfrm flipH="1" flipV="1">
            <a:off x="4644530" y="1777585"/>
            <a:ext cx="871408" cy="182535"/>
          </a:xfrm>
          <a:prstGeom prst="straightConnector1">
            <a:avLst/>
          </a:prstGeom>
          <a:noFill/>
          <a:ln w="19050" cap="flat" cmpd="sng" algn="ctr">
            <a:solidFill>
              <a:srgbClr val="000000"/>
            </a:solidFill>
            <a:prstDash val="solid"/>
            <a:round/>
            <a:headEnd type="none" w="med" len="med"/>
            <a:tailEnd type="arrow"/>
          </a:ln>
          <a:effectLst/>
        </p:spPr>
      </p:cxnSp>
      <p:pic>
        <p:nvPicPr>
          <p:cNvPr id="156" name="Picture 21" descr="http://www.wipro.com/images/media/logos/WNC_Logo_HR.jpg"/>
          <p:cNvPicPr>
            <a:picLocks noChangeAspect="1" noChangeArrowheads="1"/>
          </p:cNvPicPr>
          <p:nvPr/>
        </p:nvPicPr>
        <p:blipFill>
          <a:blip r:embed="rId12" cstate="print"/>
          <a:srcRect/>
          <a:stretch>
            <a:fillRect/>
          </a:stretch>
        </p:blipFill>
        <p:spPr bwMode="auto">
          <a:xfrm>
            <a:off x="5604655" y="2660900"/>
            <a:ext cx="883315" cy="883315"/>
          </a:xfrm>
          <a:prstGeom prst="rect">
            <a:avLst/>
          </a:prstGeom>
          <a:noFill/>
        </p:spPr>
      </p:pic>
      <p:cxnSp>
        <p:nvCxnSpPr>
          <p:cNvPr id="157" name="Straight Arrow Connector 156"/>
          <p:cNvCxnSpPr>
            <a:endCxn id="156" idx="0"/>
          </p:cNvCxnSpPr>
          <p:nvPr/>
        </p:nvCxnSpPr>
        <p:spPr bwMode="auto">
          <a:xfrm>
            <a:off x="5988705" y="2276850"/>
            <a:ext cx="57608" cy="384050"/>
          </a:xfrm>
          <a:prstGeom prst="straightConnector1">
            <a:avLst/>
          </a:prstGeom>
          <a:noFill/>
          <a:ln w="19050" cap="flat" cmpd="sng" algn="ctr">
            <a:solidFill>
              <a:srgbClr val="000000"/>
            </a:solidFill>
            <a:prstDash val="solid"/>
            <a:round/>
            <a:headEnd type="none" w="med" len="med"/>
            <a:tailEnd type="arrow"/>
          </a:ln>
          <a:effectLst/>
        </p:spPr>
      </p:cxnSp>
      <p:pic>
        <p:nvPicPr>
          <p:cNvPr id="158" name="Picture 23" descr="http://alumni.stanford.edu/get/file2/publication/article/SAAMAG/36459/live/IMG"/>
          <p:cNvPicPr>
            <a:picLocks noChangeAspect="1" noChangeArrowheads="1"/>
          </p:cNvPicPr>
          <p:nvPr/>
        </p:nvPicPr>
        <p:blipFill>
          <a:blip r:embed="rId13" cstate="print"/>
          <a:srcRect/>
          <a:stretch>
            <a:fillRect/>
          </a:stretch>
        </p:blipFill>
        <p:spPr bwMode="auto">
          <a:xfrm>
            <a:off x="3799620" y="2392065"/>
            <a:ext cx="691290" cy="537670"/>
          </a:xfrm>
          <a:prstGeom prst="rect">
            <a:avLst/>
          </a:prstGeom>
          <a:noFill/>
        </p:spPr>
      </p:pic>
      <p:cxnSp>
        <p:nvCxnSpPr>
          <p:cNvPr id="159" name="Straight Arrow Connector 158"/>
          <p:cNvCxnSpPr>
            <a:stCxn id="158" idx="0"/>
            <a:endCxn id="154" idx="2"/>
          </p:cNvCxnSpPr>
          <p:nvPr/>
        </p:nvCxnSpPr>
        <p:spPr bwMode="auto">
          <a:xfrm flipV="1">
            <a:off x="4145265" y="2200040"/>
            <a:ext cx="76810" cy="192025"/>
          </a:xfrm>
          <a:prstGeom prst="straightConnector1">
            <a:avLst/>
          </a:prstGeom>
          <a:noFill/>
          <a:ln w="19050" cap="flat" cmpd="sng" algn="ctr">
            <a:solidFill>
              <a:srgbClr val="000000"/>
            </a:solidFill>
            <a:prstDash val="solid"/>
            <a:round/>
            <a:headEnd type="none" w="med" len="med"/>
            <a:tailEnd type="arrow"/>
          </a:ln>
          <a:effectLst/>
        </p:spPr>
      </p:cxnSp>
      <p:pic>
        <p:nvPicPr>
          <p:cNvPr id="160" name="Picture 26" descr="C:\Users\Arijit\Desktop\Google.jpg"/>
          <p:cNvPicPr>
            <a:picLocks noChangeAspect="1" noChangeArrowheads="1"/>
          </p:cNvPicPr>
          <p:nvPr/>
        </p:nvPicPr>
        <p:blipFill>
          <a:blip r:embed="rId14" cstate="print"/>
          <a:srcRect/>
          <a:stretch>
            <a:fillRect/>
          </a:stretch>
        </p:blipFill>
        <p:spPr bwMode="auto">
          <a:xfrm>
            <a:off x="3377165" y="3774645"/>
            <a:ext cx="883315" cy="475413"/>
          </a:xfrm>
          <a:prstGeom prst="rect">
            <a:avLst/>
          </a:prstGeom>
          <a:noFill/>
        </p:spPr>
      </p:pic>
      <p:pic>
        <p:nvPicPr>
          <p:cNvPr id="161" name="Picture 29" descr="C:\Users\Arijit\Desktop\index.jpg"/>
          <p:cNvPicPr>
            <a:picLocks noChangeAspect="1" noChangeArrowheads="1"/>
          </p:cNvPicPr>
          <p:nvPr/>
        </p:nvPicPr>
        <p:blipFill>
          <a:blip r:embed="rId15" cstate="print"/>
          <a:srcRect/>
          <a:stretch>
            <a:fillRect/>
          </a:stretch>
        </p:blipFill>
        <p:spPr bwMode="auto">
          <a:xfrm>
            <a:off x="4886738" y="2814520"/>
            <a:ext cx="679512" cy="691290"/>
          </a:xfrm>
          <a:prstGeom prst="rect">
            <a:avLst/>
          </a:prstGeom>
          <a:noFill/>
        </p:spPr>
      </p:pic>
      <p:pic>
        <p:nvPicPr>
          <p:cNvPr id="162" name="Picture 32" descr="C:\Users\Arijit\Desktop\index.jpg"/>
          <p:cNvPicPr>
            <a:picLocks noChangeAspect="1" noChangeArrowheads="1"/>
          </p:cNvPicPr>
          <p:nvPr/>
        </p:nvPicPr>
        <p:blipFill>
          <a:blip r:embed="rId16" cstate="print"/>
          <a:srcRect/>
          <a:stretch>
            <a:fillRect/>
          </a:stretch>
        </p:blipFill>
        <p:spPr bwMode="auto">
          <a:xfrm>
            <a:off x="4917143" y="3816828"/>
            <a:ext cx="764322" cy="764322"/>
          </a:xfrm>
          <a:prstGeom prst="rect">
            <a:avLst/>
          </a:prstGeom>
          <a:noFill/>
        </p:spPr>
      </p:pic>
      <p:cxnSp>
        <p:nvCxnSpPr>
          <p:cNvPr id="163" name="Straight Arrow Connector 162"/>
          <p:cNvCxnSpPr>
            <a:stCxn id="147" idx="2"/>
            <a:endCxn id="160" idx="0"/>
          </p:cNvCxnSpPr>
          <p:nvPr/>
        </p:nvCxnSpPr>
        <p:spPr bwMode="auto">
          <a:xfrm>
            <a:off x="2935508" y="2653220"/>
            <a:ext cx="883315" cy="1121425"/>
          </a:xfrm>
          <a:prstGeom prst="straightConnector1">
            <a:avLst/>
          </a:prstGeom>
          <a:noFill/>
          <a:ln w="22225" cap="flat" cmpd="sng" algn="ctr">
            <a:solidFill>
              <a:srgbClr val="000000"/>
            </a:solidFill>
            <a:prstDash val="solid"/>
            <a:round/>
            <a:headEnd type="none" w="med" len="med"/>
            <a:tailEnd type="arrow"/>
          </a:ln>
          <a:effectLst/>
        </p:spPr>
      </p:cxnSp>
      <p:cxnSp>
        <p:nvCxnSpPr>
          <p:cNvPr id="164" name="Straight Arrow Connector 163"/>
          <p:cNvCxnSpPr/>
          <p:nvPr/>
        </p:nvCxnSpPr>
        <p:spPr bwMode="auto">
          <a:xfrm flipH="1">
            <a:off x="5220605" y="3657600"/>
            <a:ext cx="52380" cy="337481"/>
          </a:xfrm>
          <a:prstGeom prst="straightConnector1">
            <a:avLst/>
          </a:prstGeom>
          <a:noFill/>
          <a:ln w="19050" cap="flat" cmpd="sng" algn="ctr">
            <a:solidFill>
              <a:srgbClr val="000000"/>
            </a:solidFill>
            <a:prstDash val="solid"/>
            <a:round/>
            <a:headEnd type="none" w="med" len="med"/>
            <a:tailEnd type="arrow"/>
          </a:ln>
          <a:effectLst/>
        </p:spPr>
      </p:cxnSp>
      <p:cxnSp>
        <p:nvCxnSpPr>
          <p:cNvPr id="165" name="Straight Arrow Connector 164"/>
          <p:cNvCxnSpPr>
            <a:stCxn id="161" idx="0"/>
          </p:cNvCxnSpPr>
          <p:nvPr/>
        </p:nvCxnSpPr>
        <p:spPr bwMode="auto">
          <a:xfrm flipH="1" flipV="1">
            <a:off x="4529315" y="2008015"/>
            <a:ext cx="697179" cy="806505"/>
          </a:xfrm>
          <a:prstGeom prst="straightConnector1">
            <a:avLst/>
          </a:prstGeom>
          <a:noFill/>
          <a:ln w="19050" cap="flat" cmpd="sng" algn="ctr">
            <a:solidFill>
              <a:srgbClr val="000000"/>
            </a:solidFill>
            <a:prstDash val="solid"/>
            <a:round/>
            <a:headEnd type="none" w="med" len="med"/>
            <a:tailEnd type="arrow"/>
          </a:ln>
          <a:effectLst/>
        </p:spPr>
      </p:cxnSp>
      <p:cxnSp>
        <p:nvCxnSpPr>
          <p:cNvPr id="166" name="Straight Arrow Connector 165"/>
          <p:cNvCxnSpPr>
            <a:stCxn id="161" idx="1"/>
            <a:endCxn id="146" idx="3"/>
          </p:cNvCxnSpPr>
          <p:nvPr/>
        </p:nvCxnSpPr>
        <p:spPr bwMode="auto">
          <a:xfrm flipH="1">
            <a:off x="2954710" y="3160165"/>
            <a:ext cx="1932028" cy="461692"/>
          </a:xfrm>
          <a:prstGeom prst="straightConnector1">
            <a:avLst/>
          </a:prstGeom>
          <a:noFill/>
          <a:ln w="22225" cap="flat" cmpd="sng" algn="ctr">
            <a:solidFill>
              <a:srgbClr val="000000"/>
            </a:solidFill>
            <a:prstDash val="solid"/>
            <a:round/>
            <a:headEnd type="none" w="med" len="med"/>
            <a:tailEnd type="arrow"/>
          </a:ln>
          <a:effectLst/>
        </p:spPr>
      </p:cxnSp>
      <p:pic>
        <p:nvPicPr>
          <p:cNvPr id="167" name="Picture 33" descr="C:\Users\Arijit\Desktop\images.jpg"/>
          <p:cNvPicPr>
            <a:picLocks noChangeAspect="1" noChangeArrowheads="1"/>
          </p:cNvPicPr>
          <p:nvPr/>
        </p:nvPicPr>
        <p:blipFill>
          <a:blip r:embed="rId17" cstate="print"/>
          <a:srcRect/>
          <a:stretch>
            <a:fillRect/>
          </a:stretch>
        </p:blipFill>
        <p:spPr bwMode="auto">
          <a:xfrm>
            <a:off x="4990175" y="4682027"/>
            <a:ext cx="887232" cy="590413"/>
          </a:xfrm>
          <a:prstGeom prst="rect">
            <a:avLst/>
          </a:prstGeom>
          <a:noFill/>
        </p:spPr>
      </p:pic>
      <p:cxnSp>
        <p:nvCxnSpPr>
          <p:cNvPr id="168" name="Straight Arrow Connector 167"/>
          <p:cNvCxnSpPr/>
          <p:nvPr/>
        </p:nvCxnSpPr>
        <p:spPr bwMode="auto">
          <a:xfrm>
            <a:off x="5259010" y="4427530"/>
            <a:ext cx="37185" cy="230430"/>
          </a:xfrm>
          <a:prstGeom prst="straightConnector1">
            <a:avLst/>
          </a:prstGeom>
          <a:noFill/>
          <a:ln w="19050" cap="flat" cmpd="sng" algn="ctr">
            <a:solidFill>
              <a:srgbClr val="000000"/>
            </a:solidFill>
            <a:prstDash val="solid"/>
            <a:round/>
            <a:headEnd type="none" w="med" len="med"/>
            <a:tailEnd type="arrow"/>
          </a:ln>
          <a:effectLst/>
        </p:spPr>
      </p:cxnSp>
      <p:pic>
        <p:nvPicPr>
          <p:cNvPr id="169" name="Picture 34" descr="C:\Users\Arijit\Desktop\index.jpg"/>
          <p:cNvPicPr>
            <a:picLocks noChangeAspect="1" noChangeArrowheads="1"/>
          </p:cNvPicPr>
          <p:nvPr/>
        </p:nvPicPr>
        <p:blipFill>
          <a:blip r:embed="rId18" cstate="print"/>
          <a:srcRect/>
          <a:stretch>
            <a:fillRect/>
          </a:stretch>
        </p:blipFill>
        <p:spPr bwMode="auto">
          <a:xfrm>
            <a:off x="1840965" y="4235505"/>
            <a:ext cx="652885" cy="614480"/>
          </a:xfrm>
          <a:prstGeom prst="rect">
            <a:avLst/>
          </a:prstGeom>
          <a:noFill/>
        </p:spPr>
      </p:pic>
      <p:cxnSp>
        <p:nvCxnSpPr>
          <p:cNvPr id="170" name="Straight Arrow Connector 169"/>
          <p:cNvCxnSpPr>
            <a:stCxn id="169" idx="3"/>
            <a:endCxn id="167" idx="1"/>
          </p:cNvCxnSpPr>
          <p:nvPr/>
        </p:nvCxnSpPr>
        <p:spPr bwMode="auto">
          <a:xfrm>
            <a:off x="2493850" y="4542745"/>
            <a:ext cx="2496325" cy="434489"/>
          </a:xfrm>
          <a:prstGeom prst="straightConnector1">
            <a:avLst/>
          </a:prstGeom>
          <a:noFill/>
          <a:ln w="19050" cap="flat" cmpd="sng" algn="ctr">
            <a:solidFill>
              <a:srgbClr val="000000"/>
            </a:solidFill>
            <a:prstDash val="solid"/>
            <a:round/>
            <a:headEnd type="none" w="med" len="med"/>
            <a:tailEnd type="arrow"/>
          </a:ln>
          <a:effectLst/>
        </p:spPr>
      </p:cxnSp>
      <p:cxnSp>
        <p:nvCxnSpPr>
          <p:cNvPr id="171" name="Straight Arrow Connector 170"/>
          <p:cNvCxnSpPr>
            <a:stCxn id="169" idx="0"/>
            <a:endCxn id="146" idx="2"/>
          </p:cNvCxnSpPr>
          <p:nvPr/>
        </p:nvCxnSpPr>
        <p:spPr bwMode="auto">
          <a:xfrm flipV="1">
            <a:off x="2167408" y="3853119"/>
            <a:ext cx="364847" cy="382386"/>
          </a:xfrm>
          <a:prstGeom prst="straightConnector1">
            <a:avLst/>
          </a:prstGeom>
          <a:noFill/>
          <a:ln w="19050" cap="flat" cmpd="sng" algn="ctr">
            <a:solidFill>
              <a:srgbClr val="000000"/>
            </a:solidFill>
            <a:prstDash val="solid"/>
            <a:round/>
            <a:headEnd type="none" w="med" len="med"/>
            <a:tailEnd type="arrow"/>
          </a:ln>
          <a:effectLst/>
        </p:spPr>
      </p:cxnSp>
      <p:pic>
        <p:nvPicPr>
          <p:cNvPr id="172" name="Picture 35" descr="C:\Users\Arijit\Desktop\images.jpg"/>
          <p:cNvPicPr>
            <a:picLocks noChangeAspect="1" noChangeArrowheads="1"/>
          </p:cNvPicPr>
          <p:nvPr/>
        </p:nvPicPr>
        <p:blipFill>
          <a:blip r:embed="rId19" cstate="print"/>
          <a:srcRect/>
          <a:stretch>
            <a:fillRect/>
          </a:stretch>
        </p:blipFill>
        <p:spPr bwMode="auto">
          <a:xfrm>
            <a:off x="2812690" y="4888390"/>
            <a:ext cx="844910" cy="576075"/>
          </a:xfrm>
          <a:prstGeom prst="rect">
            <a:avLst/>
          </a:prstGeom>
          <a:noFill/>
        </p:spPr>
      </p:pic>
      <p:pic>
        <p:nvPicPr>
          <p:cNvPr id="173" name="Picture 38" descr="C:\Users\Arijit\Desktop\index.jpg"/>
          <p:cNvPicPr>
            <a:picLocks noChangeAspect="1" noChangeArrowheads="1"/>
          </p:cNvPicPr>
          <p:nvPr/>
        </p:nvPicPr>
        <p:blipFill>
          <a:blip r:embed="rId20" cstate="print"/>
          <a:srcRect/>
          <a:stretch>
            <a:fillRect/>
          </a:stretch>
        </p:blipFill>
        <p:spPr bwMode="auto">
          <a:xfrm>
            <a:off x="1917775" y="5310845"/>
            <a:ext cx="687512" cy="687512"/>
          </a:xfrm>
          <a:prstGeom prst="rect">
            <a:avLst/>
          </a:prstGeom>
          <a:noFill/>
        </p:spPr>
      </p:pic>
      <p:sp>
        <p:nvSpPr>
          <p:cNvPr id="174" name="TextBox 173"/>
          <p:cNvSpPr txBox="1"/>
          <p:nvPr/>
        </p:nvSpPr>
        <p:spPr>
          <a:xfrm>
            <a:off x="1341700" y="2168726"/>
            <a:ext cx="841897"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Bill Gates</a:t>
            </a:r>
            <a:endParaRPr lang="en-US" sz="1200" dirty="0">
              <a:solidFill>
                <a:srgbClr val="3333CC"/>
              </a:solidFill>
              <a:latin typeface="Trebuchet MS" pitchFamily="34" charset="0"/>
            </a:endParaRPr>
          </a:p>
        </p:txBody>
      </p:sp>
      <p:sp>
        <p:nvSpPr>
          <p:cNvPr id="175" name="TextBox 174"/>
          <p:cNvSpPr txBox="1"/>
          <p:nvPr/>
        </p:nvSpPr>
        <p:spPr>
          <a:xfrm>
            <a:off x="2473289" y="1447800"/>
            <a:ext cx="955711"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Sergey </a:t>
            </a:r>
            <a:r>
              <a:rPr lang="en-US" sz="1200" dirty="0" err="1" smtClean="0">
                <a:solidFill>
                  <a:srgbClr val="3333CC"/>
                </a:solidFill>
                <a:latin typeface="Trebuchet MS" pitchFamily="34" charset="0"/>
              </a:rPr>
              <a:t>Brin</a:t>
            </a:r>
            <a:endParaRPr lang="en-US" sz="1200" dirty="0">
              <a:solidFill>
                <a:srgbClr val="3333CC"/>
              </a:solidFill>
              <a:latin typeface="Trebuchet MS" pitchFamily="34" charset="0"/>
            </a:endParaRPr>
          </a:p>
        </p:txBody>
      </p:sp>
      <p:sp>
        <p:nvSpPr>
          <p:cNvPr id="176" name="TextBox 175"/>
          <p:cNvSpPr txBox="1"/>
          <p:nvPr/>
        </p:nvSpPr>
        <p:spPr>
          <a:xfrm>
            <a:off x="1188080" y="1201510"/>
            <a:ext cx="801823"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Maryland</a:t>
            </a:r>
            <a:endParaRPr lang="en-US" sz="1200" dirty="0">
              <a:solidFill>
                <a:srgbClr val="3333CC"/>
              </a:solidFill>
              <a:latin typeface="Trebuchet MS" pitchFamily="34" charset="0"/>
            </a:endParaRPr>
          </a:p>
        </p:txBody>
      </p:sp>
      <p:sp>
        <p:nvSpPr>
          <p:cNvPr id="177" name="TextBox 176"/>
          <p:cNvSpPr txBox="1"/>
          <p:nvPr/>
        </p:nvSpPr>
        <p:spPr>
          <a:xfrm>
            <a:off x="152400" y="1447800"/>
            <a:ext cx="724878"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Harvard</a:t>
            </a:r>
            <a:endParaRPr lang="en-US" sz="1200" dirty="0">
              <a:solidFill>
                <a:srgbClr val="3333CC"/>
              </a:solidFill>
              <a:latin typeface="Trebuchet MS" pitchFamily="34" charset="0"/>
            </a:endParaRPr>
          </a:p>
        </p:txBody>
      </p:sp>
      <p:sp>
        <p:nvSpPr>
          <p:cNvPr id="178" name="TextBox 177"/>
          <p:cNvSpPr txBox="1"/>
          <p:nvPr/>
        </p:nvSpPr>
        <p:spPr>
          <a:xfrm>
            <a:off x="94945" y="2743200"/>
            <a:ext cx="819455"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Microsoft</a:t>
            </a:r>
            <a:endParaRPr lang="en-US" sz="1200" dirty="0">
              <a:solidFill>
                <a:srgbClr val="3333CC"/>
              </a:solidFill>
              <a:latin typeface="Trebuchet MS" pitchFamily="34" charset="0"/>
            </a:endParaRPr>
          </a:p>
        </p:txBody>
      </p:sp>
      <p:sp>
        <p:nvSpPr>
          <p:cNvPr id="179" name="TextBox 178"/>
          <p:cNvSpPr txBox="1"/>
          <p:nvPr/>
        </p:nvSpPr>
        <p:spPr>
          <a:xfrm>
            <a:off x="3794416" y="1124700"/>
            <a:ext cx="766557"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Stanford</a:t>
            </a:r>
            <a:endParaRPr lang="en-US" sz="1200" dirty="0">
              <a:solidFill>
                <a:srgbClr val="3333CC"/>
              </a:solidFill>
              <a:latin typeface="Trebuchet MS" pitchFamily="34" charset="0"/>
            </a:endParaRPr>
          </a:p>
        </p:txBody>
      </p:sp>
      <p:sp>
        <p:nvSpPr>
          <p:cNvPr id="180" name="TextBox 179"/>
          <p:cNvSpPr txBox="1"/>
          <p:nvPr/>
        </p:nvSpPr>
        <p:spPr>
          <a:xfrm>
            <a:off x="3626101" y="2898421"/>
            <a:ext cx="113364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Jane Stanford</a:t>
            </a:r>
            <a:endParaRPr lang="en-US" sz="1200" dirty="0">
              <a:solidFill>
                <a:srgbClr val="3333CC"/>
              </a:solidFill>
              <a:latin typeface="Trebuchet MS" pitchFamily="34" charset="0"/>
            </a:endParaRPr>
          </a:p>
        </p:txBody>
      </p:sp>
      <p:sp>
        <p:nvSpPr>
          <p:cNvPr id="181" name="TextBox 180"/>
          <p:cNvSpPr txBox="1"/>
          <p:nvPr/>
        </p:nvSpPr>
        <p:spPr>
          <a:xfrm>
            <a:off x="304800" y="4676001"/>
            <a:ext cx="671979"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Seattle</a:t>
            </a:r>
            <a:endParaRPr lang="en-US" sz="1200" dirty="0">
              <a:solidFill>
                <a:srgbClr val="3333CC"/>
              </a:solidFill>
              <a:latin typeface="Trebuchet MS" pitchFamily="34" charset="0"/>
            </a:endParaRPr>
          </a:p>
        </p:txBody>
      </p:sp>
      <p:sp>
        <p:nvSpPr>
          <p:cNvPr id="182" name="TextBox 181"/>
          <p:cNvSpPr txBox="1"/>
          <p:nvPr/>
        </p:nvSpPr>
        <p:spPr>
          <a:xfrm>
            <a:off x="1111270" y="4311510"/>
            <a:ext cx="749885" cy="461665"/>
          </a:xfrm>
          <a:prstGeom prst="rect">
            <a:avLst/>
          </a:prstGeom>
          <a:noFill/>
        </p:spPr>
        <p:txBody>
          <a:bodyPr wrap="none" rtlCol="0">
            <a:spAutoFit/>
          </a:bodyPr>
          <a:lstStyle/>
          <a:p>
            <a:pPr algn="ctr" fontAlgn="base">
              <a:spcBef>
                <a:spcPct val="0"/>
              </a:spcBef>
              <a:spcAft>
                <a:spcPct val="0"/>
              </a:spcAft>
            </a:pPr>
            <a:r>
              <a:rPr lang="en-US" sz="1200" dirty="0" smtClean="0">
                <a:solidFill>
                  <a:srgbClr val="3333CC"/>
                </a:solidFill>
                <a:latin typeface="Trebuchet MS" pitchFamily="34" charset="0"/>
              </a:rPr>
              <a:t>Steve </a:t>
            </a:r>
          </a:p>
          <a:p>
            <a:pPr fontAlgn="base">
              <a:spcBef>
                <a:spcPct val="0"/>
              </a:spcBef>
              <a:spcAft>
                <a:spcPct val="0"/>
              </a:spcAft>
            </a:pPr>
            <a:r>
              <a:rPr lang="en-US" sz="1200" dirty="0" err="1" smtClean="0">
                <a:solidFill>
                  <a:srgbClr val="3333CC"/>
                </a:solidFill>
                <a:latin typeface="Trebuchet MS" pitchFamily="34" charset="0"/>
              </a:rPr>
              <a:t>Woznaik</a:t>
            </a:r>
            <a:endParaRPr lang="en-US" sz="1200" dirty="0">
              <a:solidFill>
                <a:srgbClr val="3333CC"/>
              </a:solidFill>
              <a:latin typeface="Trebuchet MS" pitchFamily="34" charset="0"/>
            </a:endParaRPr>
          </a:p>
        </p:txBody>
      </p:sp>
      <p:cxnSp>
        <p:nvCxnSpPr>
          <p:cNvPr id="183" name="Straight Arrow Connector 182"/>
          <p:cNvCxnSpPr/>
          <p:nvPr/>
        </p:nvCxnSpPr>
        <p:spPr bwMode="auto">
          <a:xfrm>
            <a:off x="2532255" y="4811580"/>
            <a:ext cx="537670" cy="384050"/>
          </a:xfrm>
          <a:prstGeom prst="straightConnector1">
            <a:avLst/>
          </a:prstGeom>
          <a:noFill/>
          <a:ln w="19050" cap="flat" cmpd="sng" algn="ctr">
            <a:solidFill>
              <a:srgbClr val="000000"/>
            </a:solidFill>
            <a:prstDash val="solid"/>
            <a:round/>
            <a:headEnd type="none" w="med" len="med"/>
            <a:tailEnd type="arrow"/>
          </a:ln>
          <a:effectLst/>
        </p:spPr>
      </p:cxnSp>
      <p:cxnSp>
        <p:nvCxnSpPr>
          <p:cNvPr id="184" name="Straight Arrow Connector 183"/>
          <p:cNvCxnSpPr>
            <a:stCxn id="169" idx="2"/>
            <a:endCxn id="173" idx="0"/>
          </p:cNvCxnSpPr>
          <p:nvPr/>
        </p:nvCxnSpPr>
        <p:spPr bwMode="auto">
          <a:xfrm>
            <a:off x="2167408" y="4849985"/>
            <a:ext cx="94123" cy="460860"/>
          </a:xfrm>
          <a:prstGeom prst="straightConnector1">
            <a:avLst/>
          </a:prstGeom>
          <a:noFill/>
          <a:ln w="19050" cap="flat" cmpd="sng" algn="ctr">
            <a:solidFill>
              <a:srgbClr val="000000"/>
            </a:solidFill>
            <a:prstDash val="solid"/>
            <a:round/>
            <a:headEnd type="none" w="med" len="med"/>
            <a:tailEnd type="arrow"/>
          </a:ln>
          <a:effectLst/>
        </p:spPr>
      </p:cxnSp>
      <p:sp>
        <p:nvSpPr>
          <p:cNvPr id="185" name="TextBox 184"/>
          <p:cNvSpPr txBox="1"/>
          <p:nvPr/>
        </p:nvSpPr>
        <p:spPr>
          <a:xfrm>
            <a:off x="4826099" y="3429000"/>
            <a:ext cx="893771"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Jerry Yang</a:t>
            </a:r>
            <a:endParaRPr lang="en-US" sz="1200" dirty="0">
              <a:solidFill>
                <a:srgbClr val="3333CC"/>
              </a:solidFill>
              <a:latin typeface="Trebuchet MS" pitchFamily="34" charset="0"/>
            </a:endParaRPr>
          </a:p>
        </p:txBody>
      </p:sp>
      <p:sp>
        <p:nvSpPr>
          <p:cNvPr id="186" name="TextBox 185"/>
          <p:cNvSpPr txBox="1"/>
          <p:nvPr/>
        </p:nvSpPr>
        <p:spPr>
          <a:xfrm>
            <a:off x="1940225" y="5925325"/>
            <a:ext cx="574196"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Apple</a:t>
            </a:r>
            <a:endParaRPr lang="en-US" sz="1200" dirty="0">
              <a:solidFill>
                <a:srgbClr val="3333CC"/>
              </a:solidFill>
              <a:latin typeface="Trebuchet MS" pitchFamily="34" charset="0"/>
            </a:endParaRPr>
          </a:p>
        </p:txBody>
      </p:sp>
      <p:sp>
        <p:nvSpPr>
          <p:cNvPr id="187" name="TextBox 186"/>
          <p:cNvSpPr txBox="1"/>
          <p:nvPr/>
        </p:nvSpPr>
        <p:spPr>
          <a:xfrm>
            <a:off x="3146735" y="5387655"/>
            <a:ext cx="540533"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NeXT</a:t>
            </a:r>
            <a:endParaRPr lang="en-US" sz="1200" dirty="0">
              <a:solidFill>
                <a:srgbClr val="3333CC"/>
              </a:solidFill>
              <a:latin typeface="Trebuchet MS" pitchFamily="34" charset="0"/>
            </a:endParaRPr>
          </a:p>
        </p:txBody>
      </p:sp>
      <p:sp>
        <p:nvSpPr>
          <p:cNvPr id="188" name="TextBox 187"/>
          <p:cNvSpPr txBox="1"/>
          <p:nvPr/>
        </p:nvSpPr>
        <p:spPr>
          <a:xfrm rot="1841926">
            <a:off x="617607" y="2566093"/>
            <a:ext cx="763351"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went  to</a:t>
            </a:r>
            <a:endParaRPr lang="en-US" sz="1200" dirty="0">
              <a:solidFill>
                <a:srgbClr val="3333CC"/>
              </a:solidFill>
              <a:latin typeface="Trebuchet MS" pitchFamily="34" charset="0"/>
            </a:endParaRPr>
          </a:p>
        </p:txBody>
      </p:sp>
      <p:sp>
        <p:nvSpPr>
          <p:cNvPr id="189" name="TextBox 188"/>
          <p:cNvSpPr txBox="1"/>
          <p:nvPr/>
        </p:nvSpPr>
        <p:spPr>
          <a:xfrm rot="20562175">
            <a:off x="733273" y="3140593"/>
            <a:ext cx="74411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founded</a:t>
            </a:r>
            <a:endParaRPr lang="en-US" sz="1200" dirty="0">
              <a:solidFill>
                <a:srgbClr val="3333CC"/>
              </a:solidFill>
              <a:latin typeface="Trebuchet MS" pitchFamily="34" charset="0"/>
            </a:endParaRPr>
          </a:p>
        </p:txBody>
      </p:sp>
      <p:sp>
        <p:nvSpPr>
          <p:cNvPr id="190" name="TextBox 189"/>
          <p:cNvSpPr txBox="1"/>
          <p:nvPr/>
        </p:nvSpPr>
        <p:spPr>
          <a:xfrm rot="3497703">
            <a:off x="1487743" y="3258591"/>
            <a:ext cx="649537"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citizen</a:t>
            </a:r>
            <a:endParaRPr lang="en-US" sz="1200" dirty="0">
              <a:solidFill>
                <a:srgbClr val="3333CC"/>
              </a:solidFill>
              <a:latin typeface="Trebuchet MS" pitchFamily="34" charset="0"/>
            </a:endParaRPr>
          </a:p>
        </p:txBody>
      </p:sp>
      <p:sp>
        <p:nvSpPr>
          <p:cNvPr id="191" name="TextBox 190"/>
          <p:cNvSpPr txBox="1"/>
          <p:nvPr/>
        </p:nvSpPr>
        <p:spPr>
          <a:xfrm>
            <a:off x="5415679" y="1231751"/>
            <a:ext cx="999761" cy="276999"/>
          </a:xfrm>
          <a:prstGeom prst="rect">
            <a:avLst/>
          </a:prstGeom>
          <a:noFill/>
        </p:spPr>
        <p:txBody>
          <a:bodyPr wrap="none" rtlCol="0">
            <a:spAutoFit/>
          </a:bodyPr>
          <a:lstStyle/>
          <a:p>
            <a:pPr fontAlgn="base">
              <a:spcBef>
                <a:spcPct val="0"/>
              </a:spcBef>
              <a:spcAft>
                <a:spcPct val="0"/>
              </a:spcAft>
            </a:pPr>
            <a:r>
              <a:rPr lang="en-US" sz="1200" dirty="0" err="1" smtClean="0">
                <a:solidFill>
                  <a:srgbClr val="3333CC"/>
                </a:solidFill>
                <a:latin typeface="Trebuchet MS" pitchFamily="34" charset="0"/>
              </a:rPr>
              <a:t>Ajim</a:t>
            </a:r>
            <a:r>
              <a:rPr lang="en-US" sz="1200" dirty="0" smtClean="0">
                <a:solidFill>
                  <a:srgbClr val="3333CC"/>
                </a:solidFill>
                <a:latin typeface="Trebuchet MS" pitchFamily="34" charset="0"/>
              </a:rPr>
              <a:t> </a:t>
            </a:r>
            <a:r>
              <a:rPr lang="en-US" sz="1200" dirty="0" err="1" smtClean="0">
                <a:solidFill>
                  <a:srgbClr val="3333CC"/>
                </a:solidFill>
                <a:latin typeface="Trebuchet MS" pitchFamily="34" charset="0"/>
              </a:rPr>
              <a:t>Premji</a:t>
            </a:r>
            <a:endParaRPr lang="en-US" sz="1200" dirty="0">
              <a:solidFill>
                <a:srgbClr val="3333CC"/>
              </a:solidFill>
              <a:latin typeface="Trebuchet MS" pitchFamily="34" charset="0"/>
            </a:endParaRPr>
          </a:p>
        </p:txBody>
      </p:sp>
      <p:sp>
        <p:nvSpPr>
          <p:cNvPr id="192" name="TextBox 191"/>
          <p:cNvSpPr txBox="1"/>
          <p:nvPr/>
        </p:nvSpPr>
        <p:spPr>
          <a:xfrm>
            <a:off x="5749446" y="2575926"/>
            <a:ext cx="58490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Wipro</a:t>
            </a:r>
            <a:endParaRPr lang="en-US" sz="1200" dirty="0">
              <a:solidFill>
                <a:srgbClr val="3333CC"/>
              </a:solidFill>
              <a:latin typeface="Trebuchet MS" pitchFamily="34" charset="0"/>
            </a:endParaRPr>
          </a:p>
        </p:txBody>
      </p:sp>
      <p:sp>
        <p:nvSpPr>
          <p:cNvPr id="193" name="TextBox 192"/>
          <p:cNvSpPr txBox="1"/>
          <p:nvPr/>
        </p:nvSpPr>
        <p:spPr>
          <a:xfrm>
            <a:off x="5689493" y="3966670"/>
            <a:ext cx="644857"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Yahoo!</a:t>
            </a:r>
            <a:endParaRPr lang="en-US" sz="1200" dirty="0">
              <a:solidFill>
                <a:srgbClr val="3333CC"/>
              </a:solidFill>
              <a:latin typeface="Trebuchet MS" pitchFamily="34" charset="0"/>
            </a:endParaRPr>
          </a:p>
        </p:txBody>
      </p:sp>
      <p:sp>
        <p:nvSpPr>
          <p:cNvPr id="194" name="TextBox 193"/>
          <p:cNvSpPr txBox="1"/>
          <p:nvPr/>
        </p:nvSpPr>
        <p:spPr>
          <a:xfrm>
            <a:off x="4940851" y="5302681"/>
            <a:ext cx="1086259"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Silicon Valley</a:t>
            </a:r>
            <a:endParaRPr lang="en-US" sz="1200" dirty="0">
              <a:solidFill>
                <a:srgbClr val="3333CC"/>
              </a:solidFill>
              <a:latin typeface="Trebuchet MS" pitchFamily="34" charset="0"/>
            </a:endParaRPr>
          </a:p>
        </p:txBody>
      </p:sp>
      <p:sp>
        <p:nvSpPr>
          <p:cNvPr id="195" name="TextBox 194"/>
          <p:cNvSpPr txBox="1"/>
          <p:nvPr/>
        </p:nvSpPr>
        <p:spPr>
          <a:xfrm rot="20753380">
            <a:off x="3782397" y="3348391"/>
            <a:ext cx="923651"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nationality</a:t>
            </a:r>
            <a:endParaRPr lang="en-US" sz="1200" dirty="0">
              <a:solidFill>
                <a:srgbClr val="3333CC"/>
              </a:solidFill>
              <a:latin typeface="Trebuchet MS" pitchFamily="34" charset="0"/>
            </a:endParaRPr>
          </a:p>
        </p:txBody>
      </p:sp>
      <p:sp>
        <p:nvSpPr>
          <p:cNvPr id="196" name="TextBox 195"/>
          <p:cNvSpPr txBox="1"/>
          <p:nvPr/>
        </p:nvSpPr>
        <p:spPr>
          <a:xfrm>
            <a:off x="3569190" y="4235505"/>
            <a:ext cx="660758"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Google</a:t>
            </a:r>
            <a:endParaRPr lang="en-US" sz="1200" dirty="0">
              <a:solidFill>
                <a:srgbClr val="3333CC"/>
              </a:solidFill>
              <a:latin typeface="Trebuchet MS" pitchFamily="34" charset="0"/>
            </a:endParaRPr>
          </a:p>
        </p:txBody>
      </p:sp>
      <p:sp>
        <p:nvSpPr>
          <p:cNvPr id="197" name="TextBox 196"/>
          <p:cNvSpPr txBox="1"/>
          <p:nvPr/>
        </p:nvSpPr>
        <p:spPr>
          <a:xfrm rot="738029">
            <a:off x="4694835" y="1425540"/>
            <a:ext cx="782587" cy="461665"/>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Bachelor</a:t>
            </a:r>
          </a:p>
          <a:p>
            <a:pPr fontAlgn="base">
              <a:spcBef>
                <a:spcPct val="0"/>
              </a:spcBef>
              <a:spcAft>
                <a:spcPct val="0"/>
              </a:spcAft>
            </a:pPr>
            <a:r>
              <a:rPr lang="en-US" sz="1200" dirty="0" smtClean="0">
                <a:solidFill>
                  <a:srgbClr val="3333CC"/>
                </a:solidFill>
                <a:latin typeface="Trebuchet MS" pitchFamily="34" charset="0"/>
              </a:rPr>
              <a:t>Of Eng.</a:t>
            </a:r>
            <a:endParaRPr lang="en-US" sz="1200" dirty="0">
              <a:solidFill>
                <a:srgbClr val="3333CC"/>
              </a:solidFill>
              <a:latin typeface="Trebuchet MS" pitchFamily="34" charset="0"/>
            </a:endParaRPr>
          </a:p>
        </p:txBody>
      </p:sp>
      <p:sp>
        <p:nvSpPr>
          <p:cNvPr id="198" name="TextBox 197"/>
          <p:cNvSpPr txBox="1"/>
          <p:nvPr/>
        </p:nvSpPr>
        <p:spPr>
          <a:xfrm rot="3062176">
            <a:off x="4663030" y="2271433"/>
            <a:ext cx="878767"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graduated</a:t>
            </a:r>
            <a:endParaRPr lang="en-US" sz="1200" dirty="0">
              <a:solidFill>
                <a:srgbClr val="3333CC"/>
              </a:solidFill>
              <a:latin typeface="Trebuchet MS" pitchFamily="34" charset="0"/>
            </a:endParaRPr>
          </a:p>
        </p:txBody>
      </p:sp>
      <p:sp>
        <p:nvSpPr>
          <p:cNvPr id="199" name="TextBox 198"/>
          <p:cNvSpPr txBox="1"/>
          <p:nvPr/>
        </p:nvSpPr>
        <p:spPr>
          <a:xfrm rot="3079673">
            <a:off x="2797752" y="2981825"/>
            <a:ext cx="74411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founded</a:t>
            </a:r>
            <a:endParaRPr lang="en-US" sz="1200" dirty="0">
              <a:solidFill>
                <a:srgbClr val="3333CC"/>
              </a:solidFill>
              <a:latin typeface="Trebuchet MS" pitchFamily="34" charset="0"/>
            </a:endParaRPr>
          </a:p>
        </p:txBody>
      </p:sp>
      <p:sp>
        <p:nvSpPr>
          <p:cNvPr id="200" name="TextBox 199"/>
          <p:cNvSpPr txBox="1"/>
          <p:nvPr/>
        </p:nvSpPr>
        <p:spPr>
          <a:xfrm rot="20741985">
            <a:off x="487594" y="3551650"/>
            <a:ext cx="1027845"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headquarter</a:t>
            </a:r>
            <a:endParaRPr lang="en-US" sz="1200" dirty="0">
              <a:solidFill>
                <a:srgbClr val="3333CC"/>
              </a:solidFill>
              <a:latin typeface="Trebuchet MS" pitchFamily="34" charset="0"/>
            </a:endParaRPr>
          </a:p>
        </p:txBody>
      </p:sp>
      <p:sp>
        <p:nvSpPr>
          <p:cNvPr id="201" name="TextBox 200"/>
          <p:cNvSpPr txBox="1"/>
          <p:nvPr/>
        </p:nvSpPr>
        <p:spPr>
          <a:xfrm>
            <a:off x="5255213" y="4397230"/>
            <a:ext cx="987771"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Founded in </a:t>
            </a:r>
            <a:endParaRPr lang="en-US" sz="1200" dirty="0">
              <a:solidFill>
                <a:srgbClr val="3333CC"/>
              </a:solidFill>
              <a:latin typeface="Trebuchet MS" pitchFamily="34" charset="0"/>
            </a:endParaRPr>
          </a:p>
        </p:txBody>
      </p:sp>
      <p:sp>
        <p:nvSpPr>
          <p:cNvPr id="202" name="TextBox 201"/>
          <p:cNvSpPr txBox="1"/>
          <p:nvPr/>
        </p:nvSpPr>
        <p:spPr>
          <a:xfrm>
            <a:off x="4519176" y="3659430"/>
            <a:ext cx="74411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founded</a:t>
            </a:r>
            <a:endParaRPr lang="en-US" sz="1200" dirty="0">
              <a:solidFill>
                <a:srgbClr val="3333CC"/>
              </a:solidFill>
              <a:latin typeface="Trebuchet MS" pitchFamily="34" charset="0"/>
            </a:endParaRPr>
          </a:p>
        </p:txBody>
      </p:sp>
      <p:sp>
        <p:nvSpPr>
          <p:cNvPr id="203" name="TextBox 202"/>
          <p:cNvSpPr txBox="1"/>
          <p:nvPr/>
        </p:nvSpPr>
        <p:spPr>
          <a:xfrm rot="581369">
            <a:off x="3662893" y="4854770"/>
            <a:ext cx="667170"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lives in</a:t>
            </a:r>
            <a:endParaRPr lang="en-US" sz="1200" dirty="0">
              <a:solidFill>
                <a:srgbClr val="3333CC"/>
              </a:solidFill>
              <a:latin typeface="Trebuchet MS" pitchFamily="34" charset="0"/>
            </a:endParaRPr>
          </a:p>
        </p:txBody>
      </p:sp>
      <p:sp>
        <p:nvSpPr>
          <p:cNvPr id="204" name="TextBox 203"/>
          <p:cNvSpPr txBox="1"/>
          <p:nvPr/>
        </p:nvSpPr>
        <p:spPr>
          <a:xfrm rot="2351854">
            <a:off x="2154840" y="1772617"/>
            <a:ext cx="516488"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lived</a:t>
            </a:r>
            <a:endParaRPr lang="en-US" sz="1200" dirty="0">
              <a:solidFill>
                <a:srgbClr val="3333CC"/>
              </a:solidFill>
              <a:latin typeface="Trebuchet MS" pitchFamily="34" charset="0"/>
            </a:endParaRPr>
          </a:p>
        </p:txBody>
      </p:sp>
      <p:sp>
        <p:nvSpPr>
          <p:cNvPr id="205" name="TextBox 204"/>
          <p:cNvSpPr txBox="1"/>
          <p:nvPr/>
        </p:nvSpPr>
        <p:spPr>
          <a:xfrm rot="246496">
            <a:off x="3468994" y="2111124"/>
            <a:ext cx="74411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founded</a:t>
            </a:r>
            <a:endParaRPr lang="en-US" sz="1200" dirty="0">
              <a:solidFill>
                <a:srgbClr val="3333CC"/>
              </a:solidFill>
              <a:latin typeface="Trebuchet MS" pitchFamily="34" charset="0"/>
            </a:endParaRPr>
          </a:p>
        </p:txBody>
      </p:sp>
      <p:sp>
        <p:nvSpPr>
          <p:cNvPr id="206" name="TextBox 205"/>
          <p:cNvSpPr txBox="1"/>
          <p:nvPr/>
        </p:nvSpPr>
        <p:spPr>
          <a:xfrm>
            <a:off x="1480901" y="4888390"/>
            <a:ext cx="74411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founded</a:t>
            </a:r>
            <a:endParaRPr lang="en-US" sz="1200" dirty="0">
              <a:solidFill>
                <a:srgbClr val="3333CC"/>
              </a:solidFill>
              <a:latin typeface="Trebuchet MS" pitchFamily="34" charset="0"/>
            </a:endParaRPr>
          </a:p>
        </p:txBody>
      </p:sp>
      <p:sp>
        <p:nvSpPr>
          <p:cNvPr id="207" name="TextBox 206"/>
          <p:cNvSpPr txBox="1"/>
          <p:nvPr/>
        </p:nvSpPr>
        <p:spPr>
          <a:xfrm>
            <a:off x="2299894" y="3958506"/>
            <a:ext cx="923651"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nationality</a:t>
            </a:r>
            <a:endParaRPr lang="en-US" sz="1200" dirty="0">
              <a:solidFill>
                <a:srgbClr val="3333CC"/>
              </a:solidFill>
              <a:latin typeface="Trebuchet MS" pitchFamily="34" charset="0"/>
            </a:endParaRPr>
          </a:p>
        </p:txBody>
      </p:sp>
      <p:sp>
        <p:nvSpPr>
          <p:cNvPr id="208" name="TextBox 207"/>
          <p:cNvSpPr txBox="1"/>
          <p:nvPr/>
        </p:nvSpPr>
        <p:spPr>
          <a:xfrm rot="2212956">
            <a:off x="2437349" y="4691382"/>
            <a:ext cx="744114"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founded</a:t>
            </a:r>
            <a:endParaRPr lang="en-US" sz="1200" dirty="0">
              <a:solidFill>
                <a:srgbClr val="3333CC"/>
              </a:solidFill>
              <a:latin typeface="Trebuchet MS" pitchFamily="34" charset="0"/>
            </a:endParaRPr>
          </a:p>
        </p:txBody>
      </p:sp>
      <p:pic>
        <p:nvPicPr>
          <p:cNvPr id="209" name="Picture 8" descr="http://img.freebase.com/api/trans/raw/m/04stkzb"/>
          <p:cNvPicPr>
            <a:picLocks noChangeAspect="1" noChangeArrowheads="1"/>
          </p:cNvPicPr>
          <p:nvPr/>
        </p:nvPicPr>
        <p:blipFill>
          <a:blip r:embed="rId21" cstate="print"/>
          <a:srcRect/>
          <a:stretch>
            <a:fillRect/>
          </a:stretch>
        </p:blipFill>
        <p:spPr bwMode="auto">
          <a:xfrm>
            <a:off x="6684135" y="1224829"/>
            <a:ext cx="2381250" cy="514351"/>
          </a:xfrm>
          <a:prstGeom prst="rect">
            <a:avLst/>
          </a:prstGeom>
          <a:noFill/>
        </p:spPr>
      </p:pic>
      <p:pic>
        <p:nvPicPr>
          <p:cNvPr id="210" name="Picture 10" descr="https://encrypted-tbn0.gstatic.com/images?q=tbn:ANd9GcTKX3qHGgKTgnQg8gB939_og_8rnWg9iJdqz-83iX8RRnAHxsst"/>
          <p:cNvPicPr>
            <a:picLocks noChangeAspect="1" noChangeArrowheads="1"/>
          </p:cNvPicPr>
          <p:nvPr/>
        </p:nvPicPr>
        <p:blipFill>
          <a:blip r:embed="rId22" cstate="print"/>
          <a:srcRect/>
          <a:stretch>
            <a:fillRect/>
          </a:stretch>
        </p:blipFill>
        <p:spPr bwMode="auto">
          <a:xfrm>
            <a:off x="6959445" y="1739180"/>
            <a:ext cx="1990725" cy="1228726"/>
          </a:xfrm>
          <a:prstGeom prst="rect">
            <a:avLst/>
          </a:prstGeom>
          <a:noFill/>
        </p:spPr>
      </p:pic>
      <p:pic>
        <p:nvPicPr>
          <p:cNvPr id="211" name="Picture 12" descr="https://encrypted-tbn1.gstatic.com/images?q=tbn:ANd9GcSGYLpthm2pV7Gw13y6T9CuFiXZ6QhBpT_lHnXcGc8l4_pzlSbw"/>
          <p:cNvPicPr>
            <a:picLocks noChangeAspect="1" noChangeArrowheads="1"/>
          </p:cNvPicPr>
          <p:nvPr/>
        </p:nvPicPr>
        <p:blipFill>
          <a:blip r:embed="rId23" cstate="print"/>
          <a:srcRect/>
          <a:stretch>
            <a:fillRect/>
          </a:stretch>
        </p:blipFill>
        <p:spPr bwMode="auto">
          <a:xfrm>
            <a:off x="6991515" y="4710699"/>
            <a:ext cx="2015030" cy="1790701"/>
          </a:xfrm>
          <a:prstGeom prst="rect">
            <a:avLst/>
          </a:prstGeom>
          <a:noFill/>
        </p:spPr>
      </p:pic>
      <p:pic>
        <p:nvPicPr>
          <p:cNvPr id="212" name="Picture 2" descr="http://t2.gstatic.com/images?q=tbn:ANd9GcQQiIbGhPCMIz5EPgG1J3oj9P6YRS4UT6Q3N03T-VQs8T5ULx7UUQ"/>
          <p:cNvPicPr>
            <a:picLocks noChangeAspect="1" noChangeArrowheads="1"/>
          </p:cNvPicPr>
          <p:nvPr/>
        </p:nvPicPr>
        <p:blipFill>
          <a:blip r:embed="rId24" cstate="print"/>
          <a:srcRect/>
          <a:stretch>
            <a:fillRect/>
          </a:stretch>
        </p:blipFill>
        <p:spPr bwMode="auto">
          <a:xfrm>
            <a:off x="7082355" y="4114424"/>
            <a:ext cx="1752600" cy="466726"/>
          </a:xfrm>
          <a:prstGeom prst="rect">
            <a:avLst/>
          </a:prstGeom>
          <a:noFill/>
        </p:spPr>
      </p:pic>
      <p:pic>
        <p:nvPicPr>
          <p:cNvPr id="213" name="Picture 1"/>
          <p:cNvPicPr>
            <a:picLocks noChangeAspect="1" noChangeArrowheads="1"/>
          </p:cNvPicPr>
          <p:nvPr/>
        </p:nvPicPr>
        <p:blipFill>
          <a:blip r:embed="rId25" cstate="print"/>
          <a:srcRect/>
          <a:stretch>
            <a:fillRect/>
          </a:stretch>
        </p:blipFill>
        <p:spPr bwMode="auto">
          <a:xfrm>
            <a:off x="7298755" y="3083355"/>
            <a:ext cx="1337776" cy="844911"/>
          </a:xfrm>
          <a:prstGeom prst="rect">
            <a:avLst/>
          </a:prstGeom>
          <a:noFill/>
          <a:ln w="9525">
            <a:noFill/>
            <a:miter lim="800000"/>
            <a:headEnd/>
            <a:tailEnd/>
          </a:ln>
          <a:effectLst/>
        </p:spPr>
      </p:pic>
      <p:pic>
        <p:nvPicPr>
          <p:cNvPr id="214" name="Picture 6" descr="https://encrypted-tbn1.gstatic.com/images?q=tbn:ANd9GcTzYrQompaTcUOL9iOKakDgJnwHnWePOuN-qMhjfP_PPE9L1Bc9"/>
          <p:cNvPicPr>
            <a:picLocks noChangeAspect="1" noChangeArrowheads="1"/>
          </p:cNvPicPr>
          <p:nvPr/>
        </p:nvPicPr>
        <p:blipFill>
          <a:blip r:embed="rId26" cstate="print"/>
          <a:srcRect/>
          <a:stretch>
            <a:fillRect/>
          </a:stretch>
        </p:blipFill>
        <p:spPr bwMode="auto">
          <a:xfrm>
            <a:off x="1454353" y="2430470"/>
            <a:ext cx="693852" cy="691291"/>
          </a:xfrm>
          <a:prstGeom prst="rect">
            <a:avLst/>
          </a:prstGeom>
          <a:noFill/>
        </p:spPr>
      </p:pic>
      <p:pic>
        <p:nvPicPr>
          <p:cNvPr id="215" name="Picture 19" descr="C:\Users\Arijit\Desktop\index.jpg"/>
          <p:cNvPicPr>
            <a:picLocks noChangeAspect="1" noChangeArrowheads="1"/>
          </p:cNvPicPr>
          <p:nvPr/>
        </p:nvPicPr>
        <p:blipFill>
          <a:blip r:embed="rId27" cstate="print"/>
          <a:srcRect/>
          <a:stretch>
            <a:fillRect/>
          </a:stretch>
        </p:blipFill>
        <p:spPr bwMode="auto">
          <a:xfrm>
            <a:off x="5515938" y="1508750"/>
            <a:ext cx="822692" cy="902740"/>
          </a:xfrm>
          <a:prstGeom prst="rect">
            <a:avLst/>
          </a:prstGeom>
          <a:noFill/>
        </p:spPr>
      </p:pic>
      <p:cxnSp>
        <p:nvCxnSpPr>
          <p:cNvPr id="216" name="Straight Arrow Connector 215"/>
          <p:cNvCxnSpPr>
            <a:stCxn id="147" idx="3"/>
            <a:endCxn id="154" idx="1"/>
          </p:cNvCxnSpPr>
          <p:nvPr/>
        </p:nvCxnSpPr>
        <p:spPr bwMode="auto">
          <a:xfrm flipV="1">
            <a:off x="3261951" y="1777585"/>
            <a:ext cx="537669" cy="437818"/>
          </a:xfrm>
          <a:prstGeom prst="straightConnector1">
            <a:avLst/>
          </a:prstGeom>
          <a:noFill/>
          <a:ln w="19050" cap="flat" cmpd="sng" algn="ctr">
            <a:solidFill>
              <a:srgbClr val="000000"/>
            </a:solidFill>
            <a:prstDash val="solid"/>
            <a:round/>
            <a:headEnd type="none" w="med" len="med"/>
            <a:tailEnd type="arrow"/>
          </a:ln>
          <a:effectLst/>
        </p:spPr>
      </p:cxnSp>
      <p:sp>
        <p:nvSpPr>
          <p:cNvPr id="217" name="TextBox 216"/>
          <p:cNvSpPr txBox="1"/>
          <p:nvPr/>
        </p:nvSpPr>
        <p:spPr>
          <a:xfrm rot="19292489">
            <a:off x="3095672" y="1613831"/>
            <a:ext cx="875561"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studied at</a:t>
            </a:r>
            <a:endParaRPr lang="en-US" sz="1200" dirty="0">
              <a:solidFill>
                <a:srgbClr val="3333CC"/>
              </a:solidFill>
              <a:latin typeface="Trebuchet MS" pitchFamily="34" charset="0"/>
            </a:endParaRPr>
          </a:p>
        </p:txBody>
      </p:sp>
      <p:sp>
        <p:nvSpPr>
          <p:cNvPr id="218" name="TextBox 217"/>
          <p:cNvSpPr txBox="1"/>
          <p:nvPr/>
        </p:nvSpPr>
        <p:spPr>
          <a:xfrm>
            <a:off x="2766851" y="6248400"/>
            <a:ext cx="1881349" cy="369332"/>
          </a:xfrm>
          <a:prstGeom prst="rect">
            <a:avLst/>
          </a:prstGeom>
          <a:noFill/>
        </p:spPr>
        <p:txBody>
          <a:bodyPr wrap="none" rtlCol="0">
            <a:spAutoFit/>
          </a:bodyPr>
          <a:lstStyle/>
          <a:p>
            <a:r>
              <a:rPr lang="en-US" b="1" dirty="0" smtClean="0">
                <a:solidFill>
                  <a:schemeClr val="tx2">
                    <a:lumMod val="75000"/>
                  </a:schemeClr>
                </a:solidFill>
              </a:rPr>
              <a:t>Knowledge Graph</a:t>
            </a:r>
            <a:endParaRPr lang="en-US" b="1"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p:cNvSpPr/>
          <p:nvPr/>
        </p:nvSpPr>
        <p:spPr>
          <a:xfrm>
            <a:off x="381000" y="1066800"/>
            <a:ext cx="7543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itle 1"/>
          <p:cNvSpPr>
            <a:spLocks noGrp="1"/>
          </p:cNvSpPr>
          <p:nvPr>
            <p:ph type="title"/>
          </p:nvPr>
        </p:nvSpPr>
        <p:spPr>
          <a:xfrm>
            <a:off x="381000" y="228600"/>
            <a:ext cx="7579180" cy="533400"/>
          </a:xfrm>
        </p:spPr>
        <p:txBody>
          <a:bodyPr>
            <a:noAutofit/>
          </a:bodyPr>
          <a:lstStyle/>
          <a:p>
            <a:pPr algn="l"/>
            <a:r>
              <a:rPr lang="en-US" sz="3600" b="1" dirty="0" smtClean="0"/>
              <a:t>Complexity of Reliability Computation </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2" name="Content Placeholder 2"/>
          <p:cNvSpPr txBox="1">
            <a:spLocks noChangeArrowheads="1"/>
          </p:cNvSpPr>
          <p:nvPr/>
        </p:nvSpPr>
        <p:spPr>
          <a:xfrm>
            <a:off x="381000" y="11430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b="1" dirty="0" smtClean="0">
                <a:solidFill>
                  <a:schemeClr val="bg1"/>
                </a:solidFill>
              </a:rPr>
              <a:t>Two-terminal reliability computation </a:t>
            </a:r>
            <a:r>
              <a:rPr lang="en-US" sz="2000" b="1" dirty="0">
                <a:solidFill>
                  <a:schemeClr val="bg1"/>
                </a:solidFill>
              </a:rPr>
              <a:t>is a #P-complete problem</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89" name="Content Placeholder 2"/>
          <p:cNvSpPr txBox="1">
            <a:spLocks noChangeArrowheads="1"/>
          </p:cNvSpPr>
          <p:nvPr/>
        </p:nvSpPr>
        <p:spPr>
          <a:xfrm>
            <a:off x="381000" y="21336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b="1" dirty="0" smtClean="0"/>
              <a:t>Counting Problem: </a:t>
            </a:r>
            <a:r>
              <a:rPr lang="en-US" altLang="zh-CN" sz="2000" dirty="0" smtClean="0"/>
              <a:t>Given a graph G = (V,E) together with node and/or edge weights, find the number of sub-graphs that satisfy property X. </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92" name="Content Placeholder 2"/>
          <p:cNvSpPr txBox="1">
            <a:spLocks noChangeArrowheads="1"/>
          </p:cNvSpPr>
          <p:nvPr/>
        </p:nvSpPr>
        <p:spPr>
          <a:xfrm>
            <a:off x="381000" y="30480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b="1" dirty="0" smtClean="0"/>
              <a:t>#P: </a:t>
            </a:r>
            <a:r>
              <a:rPr lang="en-US" altLang="zh-CN" sz="2000" dirty="0" smtClean="0"/>
              <a:t>Those counting problems with the property that, given a candidate sub-graph, testing whether or not it satisfies property X can be accomplished in polynomial time   </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93" name="Content Placeholder 2"/>
          <p:cNvSpPr txBox="1">
            <a:spLocks noChangeArrowheads="1"/>
          </p:cNvSpPr>
          <p:nvPr/>
        </p:nvSpPr>
        <p:spPr>
          <a:xfrm>
            <a:off x="381000" y="46482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b="1" dirty="0" smtClean="0"/>
              <a:t>#P-Complete: </a:t>
            </a:r>
            <a:r>
              <a:rPr lang="en-US" altLang="zh-CN" sz="2000" dirty="0" smtClean="0"/>
              <a:t>Those problems in #P with the property that if a polynomial algorithm exists for one of them, then a polynomial algorithm exists for all members of #P </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95" name="Content Placeholder 2"/>
          <p:cNvSpPr txBox="1">
            <a:spLocks noChangeArrowheads="1"/>
          </p:cNvSpPr>
          <p:nvPr/>
        </p:nvSpPr>
        <p:spPr>
          <a:xfrm>
            <a:off x="381000" y="4114800"/>
            <a:ext cx="77724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000" noProof="0" dirty="0" smtClean="0"/>
              <a:t>The counting version of any problem in NP is in #P</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96" name="Content Placeholder 2"/>
          <p:cNvSpPr txBox="1">
            <a:spLocks noChangeArrowheads="1"/>
          </p:cNvSpPr>
          <p:nvPr/>
        </p:nvSpPr>
        <p:spPr>
          <a:xfrm>
            <a:off x="381000" y="57912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altLang="zh-CN" sz="2000" dirty="0" smtClean="0"/>
              <a:t>#P-Complete problems are at least as hard as NP-Complete problems</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663251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81000" y="228600"/>
            <a:ext cx="7579180" cy="533400"/>
          </a:xfrm>
        </p:spPr>
        <p:txBody>
          <a:bodyPr>
            <a:noAutofit/>
          </a:bodyPr>
          <a:lstStyle/>
          <a:p>
            <a:pPr algn="l"/>
            <a:r>
              <a:rPr lang="en-US" sz="3600" b="1" dirty="0" smtClean="0"/>
              <a:t>Complexity of Reliability Computation </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2" name="Content Placeholder 2"/>
          <p:cNvSpPr txBox="1">
            <a:spLocks noChangeArrowheads="1"/>
          </p:cNvSpPr>
          <p:nvPr/>
        </p:nvSpPr>
        <p:spPr>
          <a:xfrm>
            <a:off x="381000" y="1066800"/>
            <a:ext cx="7772401" cy="1219200"/>
          </a:xfrm>
          <a:prstGeom prst="rect">
            <a:avLst/>
          </a:prstGeom>
        </p:spPr>
        <p:txBody>
          <a:bodyPr/>
          <a:lstStyle/>
          <a:p>
            <a:pPr marL="396875" lvl="0" indent="-396875" defTabSz="914363">
              <a:lnSpc>
                <a:spcPct val="90000"/>
              </a:lnSpc>
              <a:spcBef>
                <a:spcPct val="20000"/>
              </a:spcBef>
              <a:buBlip>
                <a:blip r:embed="rId4"/>
              </a:buBlip>
              <a:defRPr/>
            </a:pPr>
            <a:r>
              <a:rPr lang="en-US" sz="2000" dirty="0" smtClean="0"/>
              <a:t>Two-terminal reliability computation </a:t>
            </a:r>
            <a:r>
              <a:rPr lang="en-US" sz="2000" dirty="0"/>
              <a:t>is a #P-complete problem</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89" name="Content Placeholder 2"/>
          <p:cNvSpPr txBox="1">
            <a:spLocks noChangeArrowheads="1"/>
          </p:cNvSpPr>
          <p:nvPr/>
        </p:nvSpPr>
        <p:spPr>
          <a:xfrm>
            <a:off x="381000" y="2286000"/>
            <a:ext cx="7772401" cy="1219200"/>
          </a:xfrm>
          <a:prstGeom prst="rect">
            <a:avLst/>
          </a:prstGeom>
        </p:spPr>
        <p:txBody>
          <a:bodyPr/>
          <a:lstStyle/>
          <a:p>
            <a:pPr marL="396875" lvl="0" indent="-396875" algn="just" defTabSz="914363">
              <a:lnSpc>
                <a:spcPct val="90000"/>
              </a:lnSpc>
              <a:spcBef>
                <a:spcPct val="20000"/>
              </a:spcBef>
              <a:buBlip>
                <a:blip r:embed="rId4"/>
              </a:buBlip>
              <a:defRPr/>
            </a:pPr>
            <a:r>
              <a:rPr lang="en-US" altLang="zh-CN" sz="2000" b="1" dirty="0" smtClean="0"/>
              <a:t>Reliability Polynomial: </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13" name="Rounded Rectangle 12"/>
          <p:cNvSpPr/>
          <p:nvPr/>
        </p:nvSpPr>
        <p:spPr>
          <a:xfrm>
            <a:off x="381000" y="1600200"/>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Proof Sketch</a:t>
            </a:r>
            <a:endParaRPr lang="de-DE" dirty="0"/>
          </a:p>
        </p:txBody>
      </p:sp>
      <p:sp>
        <p:nvSpPr>
          <p:cNvPr id="14" name="TextBox 13"/>
          <p:cNvSpPr txBox="1"/>
          <p:nvPr/>
        </p:nvSpPr>
        <p:spPr>
          <a:xfrm>
            <a:off x="5716220" y="3505200"/>
            <a:ext cx="3351580" cy="369332"/>
          </a:xfrm>
          <a:prstGeom prst="rect">
            <a:avLst/>
          </a:prstGeom>
          <a:noFill/>
        </p:spPr>
        <p:txBody>
          <a:bodyPr wrap="square" rtlCol="0">
            <a:spAutoFit/>
          </a:bodyPr>
          <a:lstStyle/>
          <a:p>
            <a:pPr algn="ctr"/>
            <a:r>
              <a:rPr lang="en-US" b="1" dirty="0" smtClean="0"/>
              <a:t>Uncertain Graph  (</a:t>
            </a:r>
            <a:r>
              <a:rPr lang="en-US" b="1" dirty="0" smtClean="0">
                <a:latin typeface="Comic Sans MS" panose="030F0702030302020204" pitchFamily="66" charset="0"/>
              </a:rPr>
              <a:t>G</a:t>
            </a:r>
            <a:r>
              <a:rPr lang="en-US" b="1" dirty="0" smtClean="0"/>
              <a:t>)</a:t>
            </a:r>
            <a:endParaRPr lang="en-US" b="1" dirty="0">
              <a:latin typeface="Comic Sans MS" panose="030F0702030302020204" pitchFamily="66" charset="0"/>
            </a:endParaRPr>
          </a:p>
        </p:txBody>
      </p:sp>
      <p:sp>
        <p:nvSpPr>
          <p:cNvPr id="15" name="Oval 14"/>
          <p:cNvSpPr/>
          <p:nvPr/>
        </p:nvSpPr>
        <p:spPr>
          <a:xfrm>
            <a:off x="5181600" y="22131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Oval 15"/>
          <p:cNvSpPr/>
          <p:nvPr/>
        </p:nvSpPr>
        <p:spPr>
          <a:xfrm>
            <a:off x="6400800" y="29751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7" name="Oval 16"/>
          <p:cNvSpPr/>
          <p:nvPr/>
        </p:nvSpPr>
        <p:spPr>
          <a:xfrm>
            <a:off x="6096000" y="16035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Oval 17"/>
          <p:cNvSpPr/>
          <p:nvPr/>
        </p:nvSpPr>
        <p:spPr>
          <a:xfrm>
            <a:off x="7315200" y="22854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9" name="Oval 18"/>
          <p:cNvSpPr/>
          <p:nvPr/>
        </p:nvSpPr>
        <p:spPr>
          <a:xfrm>
            <a:off x="8382000" y="17559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0" name="Freeform 19"/>
          <p:cNvSpPr/>
          <p:nvPr/>
        </p:nvSpPr>
        <p:spPr>
          <a:xfrm>
            <a:off x="4953000" y="2746557"/>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21" name="Freeform 20"/>
          <p:cNvSpPr/>
          <p:nvPr/>
        </p:nvSpPr>
        <p:spPr>
          <a:xfrm>
            <a:off x="5324902" y="1832157"/>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2" name="Straight Arrow Connector 21"/>
          <p:cNvCxnSpPr>
            <a:stCxn id="16" idx="7"/>
            <a:endCxn id="18" idx="3"/>
          </p:cNvCxnSpPr>
          <p:nvPr/>
        </p:nvCxnSpPr>
        <p:spPr>
          <a:xfrm flipV="1">
            <a:off x="6856085" y="2740753"/>
            <a:ext cx="537230" cy="312519"/>
          </a:xfrm>
          <a:prstGeom prst="straightConnector1">
            <a:avLst/>
          </a:prstGeom>
          <a:noFill/>
          <a:ln w="31750" cap="flat" cmpd="sng" algn="ctr">
            <a:solidFill>
              <a:sysClr val="windowText" lastClr="000000"/>
            </a:solidFill>
            <a:prstDash val="solid"/>
            <a:tailEnd type="arrow"/>
          </a:ln>
          <a:effectLst/>
        </p:spPr>
      </p:cxnSp>
      <p:cxnSp>
        <p:nvCxnSpPr>
          <p:cNvPr id="23" name="Straight Arrow Connector 22"/>
          <p:cNvCxnSpPr>
            <a:stCxn id="17" idx="6"/>
          </p:cNvCxnSpPr>
          <p:nvPr/>
        </p:nvCxnSpPr>
        <p:spPr>
          <a:xfrm>
            <a:off x="6629400" y="1870257"/>
            <a:ext cx="914400" cy="419100"/>
          </a:xfrm>
          <a:prstGeom prst="straightConnector1">
            <a:avLst/>
          </a:prstGeom>
          <a:noFill/>
          <a:ln w="31750" cap="flat" cmpd="sng" algn="ctr">
            <a:solidFill>
              <a:sysClr val="windowText" lastClr="000000"/>
            </a:solidFill>
            <a:prstDash val="solid"/>
            <a:tailEnd type="arrow"/>
          </a:ln>
          <a:effectLst/>
        </p:spPr>
      </p:cxnSp>
      <p:sp>
        <p:nvSpPr>
          <p:cNvPr id="24" name="Freeform 23"/>
          <p:cNvSpPr/>
          <p:nvPr/>
        </p:nvSpPr>
        <p:spPr>
          <a:xfrm>
            <a:off x="6523630" y="2068718"/>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5" name="Straight Arrow Connector 24"/>
          <p:cNvCxnSpPr>
            <a:stCxn id="18" idx="6"/>
            <a:endCxn id="19" idx="3"/>
          </p:cNvCxnSpPr>
          <p:nvPr/>
        </p:nvCxnSpPr>
        <p:spPr>
          <a:xfrm flipV="1">
            <a:off x="7848600" y="2211242"/>
            <a:ext cx="611515" cy="340926"/>
          </a:xfrm>
          <a:prstGeom prst="straightConnector1">
            <a:avLst/>
          </a:prstGeom>
          <a:noFill/>
          <a:ln w="31750" cap="flat" cmpd="sng" algn="ctr">
            <a:solidFill>
              <a:sysClr val="windowText" lastClr="000000"/>
            </a:solidFill>
            <a:prstDash val="solid"/>
            <a:tailEnd type="arrow"/>
          </a:ln>
          <a:effectLst/>
        </p:spPr>
      </p:cxnSp>
      <p:cxnSp>
        <p:nvCxnSpPr>
          <p:cNvPr id="26" name="Straight Arrow Connector 25"/>
          <p:cNvCxnSpPr>
            <a:stCxn id="17" idx="7"/>
            <a:endCxn id="19" idx="1"/>
          </p:cNvCxnSpPr>
          <p:nvPr/>
        </p:nvCxnSpPr>
        <p:spPr>
          <a:xfrm>
            <a:off x="6551285" y="1681672"/>
            <a:ext cx="1908830" cy="152400"/>
          </a:xfrm>
          <a:prstGeom prst="straightConnector1">
            <a:avLst/>
          </a:prstGeom>
          <a:noFill/>
          <a:ln w="31750" cap="flat" cmpd="sng" algn="ctr">
            <a:solidFill>
              <a:sysClr val="windowText" lastClr="000000"/>
            </a:solidFill>
            <a:prstDash val="solid"/>
            <a:tailEnd type="arrow"/>
          </a:ln>
          <a:effectLst/>
        </p:spPr>
      </p:cxnSp>
      <p:cxnSp>
        <p:nvCxnSpPr>
          <p:cNvPr id="27" name="Straight Arrow Connector 26"/>
          <p:cNvCxnSpPr>
            <a:stCxn id="16" idx="1"/>
            <a:endCxn id="15" idx="5"/>
          </p:cNvCxnSpPr>
          <p:nvPr/>
        </p:nvCxnSpPr>
        <p:spPr>
          <a:xfrm flipH="1" flipV="1">
            <a:off x="5636885" y="2668442"/>
            <a:ext cx="842030" cy="384830"/>
          </a:xfrm>
          <a:prstGeom prst="straightConnector1">
            <a:avLst/>
          </a:prstGeom>
          <a:noFill/>
          <a:ln w="28575" cap="flat" cmpd="sng" algn="ctr">
            <a:solidFill>
              <a:sysClr val="windowText" lastClr="000000"/>
            </a:solidFill>
            <a:prstDash val="solid"/>
            <a:tailEnd type="arrow"/>
          </a:ln>
          <a:effectLst/>
        </p:spPr>
      </p:cxnSp>
      <p:sp>
        <p:nvSpPr>
          <p:cNvPr id="28" name="TextBox 27"/>
          <p:cNvSpPr txBox="1"/>
          <p:nvPr/>
        </p:nvSpPr>
        <p:spPr>
          <a:xfrm>
            <a:off x="5298645" y="1517368"/>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9" name="TextBox 28"/>
          <p:cNvSpPr txBox="1"/>
          <p:nvPr/>
        </p:nvSpPr>
        <p:spPr>
          <a:xfrm>
            <a:off x="5123128" y="3207188"/>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a:off x="5929633" y="2554303"/>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TextBox 30"/>
          <p:cNvSpPr txBox="1"/>
          <p:nvPr/>
        </p:nvSpPr>
        <p:spPr>
          <a:xfrm>
            <a:off x="6428898" y="2285468"/>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TextBox 31"/>
          <p:cNvSpPr txBox="1"/>
          <p:nvPr/>
        </p:nvSpPr>
        <p:spPr>
          <a:xfrm>
            <a:off x="7465833" y="1440558"/>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3" name="TextBox 32"/>
          <p:cNvSpPr txBox="1"/>
          <p:nvPr/>
        </p:nvSpPr>
        <p:spPr>
          <a:xfrm>
            <a:off x="7043378" y="1779112"/>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TextBox 33"/>
          <p:cNvSpPr txBox="1"/>
          <p:nvPr/>
        </p:nvSpPr>
        <p:spPr>
          <a:xfrm>
            <a:off x="7004973" y="2854452"/>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5" name="TextBox 34"/>
          <p:cNvSpPr txBox="1"/>
          <p:nvPr/>
        </p:nvSpPr>
        <p:spPr>
          <a:xfrm>
            <a:off x="7981788" y="2355187"/>
            <a:ext cx="3064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6" name="TextBox 35"/>
          <p:cNvSpPr txBox="1"/>
          <p:nvPr/>
        </p:nvSpPr>
        <p:spPr>
          <a:xfrm>
            <a:off x="5305330" y="227676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7" name="TextBox 36"/>
          <p:cNvSpPr txBox="1"/>
          <p:nvPr/>
        </p:nvSpPr>
        <p:spPr>
          <a:xfrm>
            <a:off x="6495885" y="3083273"/>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6213368" y="1700693"/>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Rectangle 38"/>
          <p:cNvSpPr/>
          <p:nvPr/>
        </p:nvSpPr>
        <p:spPr>
          <a:xfrm>
            <a:off x="7417605" y="2362278"/>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697044545"/>
              </p:ext>
            </p:extLst>
          </p:nvPr>
        </p:nvGraphicFramePr>
        <p:xfrm>
          <a:off x="358775" y="2819400"/>
          <a:ext cx="4306888" cy="1171575"/>
        </p:xfrm>
        <a:graphic>
          <a:graphicData uri="http://schemas.openxmlformats.org/presentationml/2006/ole">
            <p:oleObj spid="_x0000_s295185" name="Equation" r:id="rId5" imgW="1650284" imgH="431613" progId="Equation.3">
              <p:embed/>
            </p:oleObj>
          </a:graphicData>
        </a:graphic>
      </p:graphicFrame>
      <p:sp>
        <p:nvSpPr>
          <p:cNvPr id="41" name="Content Placeholder 2"/>
          <p:cNvSpPr txBox="1">
            <a:spLocks noChangeArrowheads="1"/>
          </p:cNvSpPr>
          <p:nvPr/>
        </p:nvSpPr>
        <p:spPr>
          <a:xfrm>
            <a:off x="381000" y="4191000"/>
            <a:ext cx="7772401" cy="1219200"/>
          </a:xfrm>
          <a:prstGeom prst="rect">
            <a:avLst/>
          </a:prstGeom>
        </p:spPr>
        <p:txBody>
          <a:bodyPr/>
          <a:lstStyle/>
          <a:p>
            <a:pPr marL="396875" lvl="0" indent="-396875" defTabSz="914363">
              <a:lnSpc>
                <a:spcPct val="90000"/>
              </a:lnSpc>
              <a:spcBef>
                <a:spcPct val="20000"/>
              </a:spcBef>
              <a:buBlip>
                <a:blip r:embed="rId4"/>
              </a:buBlip>
              <a:defRPr/>
            </a:pPr>
            <a:r>
              <a:rPr lang="en-US" altLang="zh-CN" sz="2000" dirty="0" smtClean="0"/>
              <a:t>Coefficient </a:t>
            </a:r>
            <a:r>
              <a:rPr lang="en-US" altLang="zh-CN" sz="2000" i="1" dirty="0" smtClean="0"/>
              <a:t>f</a:t>
            </a:r>
            <a:r>
              <a:rPr lang="en-US" altLang="zh-CN" sz="2000" baseline="-25000" dirty="0" smtClean="0"/>
              <a:t>i</a:t>
            </a:r>
            <a:r>
              <a:rPr lang="en-US" altLang="zh-CN" sz="2000" dirty="0" smtClean="0"/>
              <a:t> is the number of subsets of edges of cardinality </a:t>
            </a:r>
            <a:r>
              <a:rPr lang="en-US" altLang="zh-CN" sz="2000" dirty="0" err="1" smtClean="0"/>
              <a:t>i</a:t>
            </a:r>
            <a:r>
              <a:rPr lang="en-US" altLang="zh-CN" sz="2000" dirty="0" smtClean="0"/>
              <a:t>, such that when a subset is deleted, there still remains a path from S to T</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42" name="Content Placeholder 2"/>
          <p:cNvSpPr txBox="1">
            <a:spLocks noChangeArrowheads="1"/>
          </p:cNvSpPr>
          <p:nvPr/>
        </p:nvSpPr>
        <p:spPr>
          <a:xfrm>
            <a:off x="381000" y="5105400"/>
            <a:ext cx="7772401" cy="1219200"/>
          </a:xfrm>
          <a:prstGeom prst="rect">
            <a:avLst/>
          </a:prstGeom>
        </p:spPr>
        <p:txBody>
          <a:bodyPr/>
          <a:lstStyle/>
          <a:p>
            <a:pPr marL="396875" lvl="0" indent="-396875" defTabSz="914363">
              <a:lnSpc>
                <a:spcPct val="90000"/>
              </a:lnSpc>
              <a:spcBef>
                <a:spcPct val="20000"/>
              </a:spcBef>
              <a:buBlip>
                <a:blip r:embed="rId4"/>
              </a:buBlip>
              <a:defRPr/>
            </a:pPr>
            <a:r>
              <a:rPr lang="en-US" altLang="zh-CN" sz="2000" dirty="0" smtClean="0"/>
              <a:t>By determining </a:t>
            </a:r>
            <a:r>
              <a:rPr lang="en-US" altLang="zh-CN" sz="2000" i="1" dirty="0" smtClean="0"/>
              <a:t>f</a:t>
            </a:r>
            <a:r>
              <a:rPr lang="en-US" altLang="zh-CN" sz="2000" baseline="-25000" dirty="0" smtClean="0"/>
              <a:t>i</a:t>
            </a:r>
            <a:r>
              <a:rPr lang="en-US" altLang="zh-CN" sz="2000" dirty="0" smtClean="0"/>
              <a:t> , we immediately know the number of minimum cardinality (S, T)-cuts</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43" name="Content Placeholder 2"/>
          <p:cNvSpPr txBox="1">
            <a:spLocks noChangeArrowheads="1"/>
          </p:cNvSpPr>
          <p:nvPr/>
        </p:nvSpPr>
        <p:spPr>
          <a:xfrm>
            <a:off x="381000" y="5943600"/>
            <a:ext cx="7772401" cy="1219200"/>
          </a:xfrm>
          <a:prstGeom prst="rect">
            <a:avLst/>
          </a:prstGeom>
        </p:spPr>
        <p:txBody>
          <a:bodyPr/>
          <a:lstStyle/>
          <a:p>
            <a:pPr marL="396875" lvl="0" indent="-396875" defTabSz="914363">
              <a:lnSpc>
                <a:spcPct val="90000"/>
              </a:lnSpc>
              <a:spcBef>
                <a:spcPct val="20000"/>
              </a:spcBef>
              <a:buBlip>
                <a:blip r:embed="rId4"/>
              </a:buBlip>
              <a:defRPr/>
            </a:pPr>
            <a:r>
              <a:rPr lang="en-US" altLang="zh-CN" sz="2000" dirty="0" smtClean="0"/>
              <a:t>Counting minimum cardinality (S,T)-cuts is #P-complete </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44" name="TextBox 43"/>
          <p:cNvSpPr txBox="1"/>
          <p:nvPr/>
        </p:nvSpPr>
        <p:spPr>
          <a:xfrm>
            <a:off x="457200" y="6474023"/>
            <a:ext cx="6477000" cy="307777"/>
          </a:xfrm>
          <a:prstGeom prst="rect">
            <a:avLst/>
          </a:prstGeom>
          <a:noFill/>
        </p:spPr>
        <p:txBody>
          <a:bodyPr wrap="square" rtlCol="0">
            <a:spAutoFit/>
          </a:bodyPr>
          <a:lstStyle/>
          <a:p>
            <a:r>
              <a:rPr lang="de-DE" sz="1400" b="1" dirty="0" smtClean="0"/>
              <a:t>L. G. </a:t>
            </a:r>
            <a:r>
              <a:rPr lang="de-DE" sz="1400" b="1" dirty="0" err="1" smtClean="0"/>
              <a:t>Valiant</a:t>
            </a:r>
            <a:r>
              <a:rPr lang="de-DE" sz="1400" b="1" dirty="0" smtClean="0"/>
              <a:t> </a:t>
            </a:r>
            <a:r>
              <a:rPr lang="en-US" sz="1400" b="1" dirty="0" smtClean="0"/>
              <a:t>[</a:t>
            </a:r>
            <a:r>
              <a:rPr lang="en-US" sz="1400" b="1" i="1" dirty="0" smtClean="0"/>
              <a:t>SIAM J. Comp 1979</a:t>
            </a:r>
            <a:r>
              <a:rPr lang="en-US" sz="1400" b="1" dirty="0" smtClean="0"/>
              <a:t>];  M. O. Ball [</a:t>
            </a:r>
            <a:r>
              <a:rPr lang="en-US" sz="1400" b="1" i="1" dirty="0" smtClean="0"/>
              <a:t>IEE Tran. Rel. 1986</a:t>
            </a:r>
            <a:r>
              <a:rPr lang="en-US" sz="1400" b="1" dirty="0" smtClean="0"/>
              <a:t>]  </a:t>
            </a:r>
            <a:endParaRPr lang="en-US" sz="1400" b="1" dirty="0"/>
          </a:p>
        </p:txBody>
      </p:sp>
    </p:spTree>
    <p:extLst>
      <p:ext uri="{BB962C8B-B14F-4D97-AF65-F5344CB8AC3E}">
        <p14:creationId xmlns:p14="http://schemas.microsoft.com/office/powerpoint/2010/main" xmlns="" val="38220107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ounded Rectangle 93"/>
          <p:cNvSpPr/>
          <p:nvPr/>
        </p:nvSpPr>
        <p:spPr>
          <a:xfrm>
            <a:off x="381000" y="1066800"/>
            <a:ext cx="7543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itle 1"/>
          <p:cNvSpPr>
            <a:spLocks noGrp="1"/>
          </p:cNvSpPr>
          <p:nvPr>
            <p:ph type="title"/>
          </p:nvPr>
        </p:nvSpPr>
        <p:spPr>
          <a:xfrm>
            <a:off x="381000" y="228600"/>
            <a:ext cx="7579180" cy="533400"/>
          </a:xfrm>
        </p:spPr>
        <p:txBody>
          <a:bodyPr>
            <a:noAutofit/>
          </a:bodyPr>
          <a:lstStyle/>
          <a:p>
            <a:pPr algn="l"/>
            <a:r>
              <a:rPr lang="en-US" sz="3600" b="1" dirty="0" smtClean="0"/>
              <a:t>Complexity of Reliability Computation </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27</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2" name="Content Placeholder 2"/>
          <p:cNvSpPr txBox="1">
            <a:spLocks noChangeArrowheads="1"/>
          </p:cNvSpPr>
          <p:nvPr/>
        </p:nvSpPr>
        <p:spPr>
          <a:xfrm>
            <a:off x="381000" y="11430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b="1" dirty="0" smtClean="0">
                <a:solidFill>
                  <a:schemeClr val="bg1"/>
                </a:solidFill>
              </a:rPr>
              <a:t>Two-terminal reliability on special graph structures</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89" name="Content Placeholder 2"/>
          <p:cNvSpPr txBox="1">
            <a:spLocks noChangeArrowheads="1"/>
          </p:cNvSpPr>
          <p:nvPr/>
        </p:nvSpPr>
        <p:spPr>
          <a:xfrm>
            <a:off x="381000" y="2133600"/>
            <a:ext cx="7772401" cy="1219200"/>
          </a:xfrm>
          <a:prstGeom prst="rect">
            <a:avLst/>
          </a:prstGeom>
        </p:spPr>
        <p:txBody>
          <a:bodyPr/>
          <a:lstStyle/>
          <a:p>
            <a:pPr marL="396875" lvl="0" indent="-396875" algn="just" defTabSz="914363">
              <a:lnSpc>
                <a:spcPct val="90000"/>
              </a:lnSpc>
              <a:spcBef>
                <a:spcPct val="20000"/>
              </a:spcBef>
              <a:buBlip>
                <a:blip r:embed="rId3"/>
              </a:buBlip>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13" name="Content Placeholder 2"/>
          <p:cNvSpPr txBox="1">
            <a:spLocks noChangeArrowheads="1"/>
          </p:cNvSpPr>
          <p:nvPr/>
        </p:nvSpPr>
        <p:spPr>
          <a:xfrm>
            <a:off x="381000" y="20574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dirty="0" smtClean="0"/>
              <a:t>Linear time over tree networks</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14" name="Content Placeholder 2"/>
          <p:cNvSpPr txBox="1">
            <a:spLocks noChangeArrowheads="1"/>
          </p:cNvSpPr>
          <p:nvPr/>
        </p:nvSpPr>
        <p:spPr>
          <a:xfrm>
            <a:off x="381000" y="25908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dirty="0" smtClean="0"/>
              <a:t>Linear time over series/ parallel networks</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15" name="Oval 14"/>
          <p:cNvSpPr/>
          <p:nvPr/>
        </p:nvSpPr>
        <p:spPr>
          <a:xfrm>
            <a:off x="57912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Oval 15"/>
          <p:cNvSpPr/>
          <p:nvPr/>
        </p:nvSpPr>
        <p:spPr>
          <a:xfrm>
            <a:off x="71628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7" name="Oval 16"/>
          <p:cNvSpPr/>
          <p:nvPr/>
        </p:nvSpPr>
        <p:spPr>
          <a:xfrm>
            <a:off x="6477000" y="2133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Oval 17"/>
          <p:cNvSpPr/>
          <p:nvPr/>
        </p:nvSpPr>
        <p:spPr>
          <a:xfrm>
            <a:off x="6477000" y="38100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cxnSp>
        <p:nvCxnSpPr>
          <p:cNvPr id="3" name="Straight Connector 2"/>
          <p:cNvCxnSpPr>
            <a:stCxn id="15" idx="7"/>
            <a:endCxn id="17" idx="3"/>
          </p:cNvCxnSpPr>
          <p:nvPr/>
        </p:nvCxnSpPr>
        <p:spPr>
          <a:xfrm flipV="1">
            <a:off x="6246485" y="2588885"/>
            <a:ext cx="308630" cy="46103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7" idx="5"/>
            <a:endCxn id="16" idx="1"/>
          </p:cNvCxnSpPr>
          <p:nvPr/>
        </p:nvCxnSpPr>
        <p:spPr>
          <a:xfrm>
            <a:off x="6932285" y="2588885"/>
            <a:ext cx="308630" cy="46103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5" idx="5"/>
            <a:endCxn id="18" idx="1"/>
          </p:cNvCxnSpPr>
          <p:nvPr/>
        </p:nvCxnSpPr>
        <p:spPr>
          <a:xfrm>
            <a:off x="6246485" y="3427085"/>
            <a:ext cx="308630" cy="46103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6" idx="3"/>
            <a:endCxn id="18" idx="7"/>
          </p:cNvCxnSpPr>
          <p:nvPr/>
        </p:nvCxnSpPr>
        <p:spPr>
          <a:xfrm flipH="1">
            <a:off x="6932285" y="3427085"/>
            <a:ext cx="308630" cy="46103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4"/>
            <a:endCxn id="18" idx="0"/>
          </p:cNvCxnSpPr>
          <p:nvPr/>
        </p:nvCxnSpPr>
        <p:spPr>
          <a:xfrm>
            <a:off x="6743700" y="2667000"/>
            <a:ext cx="0" cy="1143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67400" y="3048000"/>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TextBox 30"/>
          <p:cNvSpPr txBox="1"/>
          <p:nvPr/>
        </p:nvSpPr>
        <p:spPr>
          <a:xfrm>
            <a:off x="6629400" y="2209800"/>
            <a:ext cx="33534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TextBox 31"/>
          <p:cNvSpPr txBox="1"/>
          <p:nvPr/>
        </p:nvSpPr>
        <p:spPr>
          <a:xfrm>
            <a:off x="6629400" y="3886200"/>
            <a:ext cx="32092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3" name="TextBox 32"/>
          <p:cNvSpPr txBox="1"/>
          <p:nvPr/>
        </p:nvSpPr>
        <p:spPr>
          <a:xfrm>
            <a:off x="7256542" y="3048000"/>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TextBox 33"/>
          <p:cNvSpPr txBox="1"/>
          <p:nvPr/>
        </p:nvSpPr>
        <p:spPr>
          <a:xfrm>
            <a:off x="4996869" y="4495800"/>
            <a:ext cx="3994731" cy="646331"/>
          </a:xfrm>
          <a:prstGeom prst="rect">
            <a:avLst/>
          </a:prstGeom>
          <a:noFill/>
        </p:spPr>
        <p:txBody>
          <a:bodyPr wrap="square" rtlCol="0">
            <a:spAutoFit/>
          </a:bodyPr>
          <a:lstStyle/>
          <a:p>
            <a:r>
              <a:rPr lang="en-US" b="1" dirty="0" smtClean="0"/>
              <a:t>G</a:t>
            </a:r>
            <a:r>
              <a:rPr lang="en-US" b="1" dirty="0"/>
              <a:t> </a:t>
            </a:r>
            <a:r>
              <a:rPr lang="en-US" b="1" dirty="0" smtClean="0"/>
              <a:t>is not series/parallel w.r.t. S and T, but is series/parallel w.r.t. U and V</a:t>
            </a:r>
            <a:endParaRPr lang="en-US" b="1" dirty="0"/>
          </a:p>
        </p:txBody>
      </p:sp>
      <p:sp>
        <p:nvSpPr>
          <p:cNvPr id="35" name="Content Placeholder 2"/>
          <p:cNvSpPr txBox="1">
            <a:spLocks noChangeArrowheads="1"/>
          </p:cNvSpPr>
          <p:nvPr/>
        </p:nvSpPr>
        <p:spPr>
          <a:xfrm>
            <a:off x="381000" y="36576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dirty="0" smtClean="0"/>
              <a:t>#P-complete over planar graphs</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36" name="Content Placeholder 2"/>
          <p:cNvSpPr txBox="1">
            <a:spLocks noChangeArrowheads="1"/>
          </p:cNvSpPr>
          <p:nvPr/>
        </p:nvSpPr>
        <p:spPr>
          <a:xfrm>
            <a:off x="381000" y="4495800"/>
            <a:ext cx="7772401" cy="1219200"/>
          </a:xfrm>
          <a:prstGeom prst="rect">
            <a:avLst/>
          </a:prstGeom>
        </p:spPr>
        <p:txBody>
          <a:bodyPr/>
          <a:lstStyle/>
          <a:p>
            <a:pPr marL="396875" lvl="0" indent="-396875" defTabSz="914363">
              <a:lnSpc>
                <a:spcPct val="90000"/>
              </a:lnSpc>
              <a:spcBef>
                <a:spcPct val="20000"/>
              </a:spcBef>
              <a:buBlip>
                <a:blip r:embed="rId3"/>
              </a:buBlip>
              <a:defRPr/>
            </a:pPr>
            <a:r>
              <a:rPr lang="en-US" sz="2000" dirty="0" smtClean="0"/>
              <a:t>#P-complete over directed acyclic</a:t>
            </a:r>
          </a:p>
          <a:p>
            <a:pPr lvl="0" defTabSz="914363">
              <a:lnSpc>
                <a:spcPct val="90000"/>
              </a:lnSpc>
              <a:spcBef>
                <a:spcPct val="20000"/>
              </a:spcBef>
              <a:defRPr/>
            </a:pPr>
            <a:r>
              <a:rPr lang="en-US" sz="2000" dirty="0"/>
              <a:t> </a:t>
            </a:r>
            <a:r>
              <a:rPr lang="en-US" sz="2000" dirty="0" smtClean="0"/>
              <a:t>      graphs</a:t>
            </a:r>
            <a:endParaRPr kumimoji="0" lang="en-US" altLang="zh-CN" sz="200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37" name="TextBox 36"/>
          <p:cNvSpPr txBox="1"/>
          <p:nvPr/>
        </p:nvSpPr>
        <p:spPr>
          <a:xfrm>
            <a:off x="457200" y="6474023"/>
            <a:ext cx="6477000" cy="307777"/>
          </a:xfrm>
          <a:prstGeom prst="rect">
            <a:avLst/>
          </a:prstGeom>
          <a:noFill/>
        </p:spPr>
        <p:txBody>
          <a:bodyPr wrap="square" rtlCol="0">
            <a:spAutoFit/>
          </a:bodyPr>
          <a:lstStyle/>
          <a:p>
            <a:r>
              <a:rPr lang="de-DE" sz="1400" b="1" dirty="0" smtClean="0"/>
              <a:t>J. S. </a:t>
            </a:r>
            <a:r>
              <a:rPr lang="de-DE" sz="1400" b="1" dirty="0" err="1" smtClean="0"/>
              <a:t>Provan</a:t>
            </a:r>
            <a:r>
              <a:rPr lang="de-DE" sz="1400" b="1" dirty="0" smtClean="0"/>
              <a:t> et. al. </a:t>
            </a:r>
            <a:r>
              <a:rPr lang="en-US" sz="1400" b="1" dirty="0" smtClean="0"/>
              <a:t>[</a:t>
            </a:r>
            <a:r>
              <a:rPr lang="en-US" sz="1400" b="1" i="1" dirty="0" smtClean="0"/>
              <a:t>SIAM J. Comp 1983</a:t>
            </a:r>
            <a:r>
              <a:rPr lang="en-US" sz="1400" b="1" dirty="0" smtClean="0"/>
              <a:t>]</a:t>
            </a:r>
            <a:endParaRPr lang="en-US" sz="1400" b="1" dirty="0"/>
          </a:p>
        </p:txBody>
      </p:sp>
    </p:spTree>
    <p:extLst>
      <p:ext uri="{BB962C8B-B14F-4D97-AF65-F5344CB8AC3E}">
        <p14:creationId xmlns:p14="http://schemas.microsoft.com/office/powerpoint/2010/main" xmlns="" val="22069742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81000" y="228600"/>
            <a:ext cx="7579180" cy="533400"/>
          </a:xfrm>
        </p:spPr>
        <p:txBody>
          <a:bodyPr>
            <a:noAutofit/>
          </a:bodyPr>
          <a:lstStyle/>
          <a:p>
            <a:pPr algn="l"/>
            <a:r>
              <a:rPr lang="en-US" sz="3600" b="1" dirty="0" smtClean="0"/>
              <a:t>Exact Reliability Computation </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10"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2"/>
          <p:cNvSpPr/>
          <p:nvPr/>
        </p:nvSpPr>
        <p:spPr>
          <a:xfrm>
            <a:off x="381000" y="1066800"/>
            <a:ext cx="251459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ontent Placeholder 2"/>
          <p:cNvSpPr txBox="1">
            <a:spLocks noChangeArrowheads="1"/>
          </p:cNvSpPr>
          <p:nvPr/>
        </p:nvSpPr>
        <p:spPr>
          <a:xfrm>
            <a:off x="381001" y="1143000"/>
            <a:ext cx="2590800" cy="457200"/>
          </a:xfrm>
          <a:prstGeom prst="rect">
            <a:avLst/>
          </a:prstGeom>
        </p:spPr>
        <p:txBody>
          <a:bodyPr/>
          <a:lstStyle/>
          <a:p>
            <a:pPr lvl="0" algn="ctr" defTabSz="914363">
              <a:lnSpc>
                <a:spcPct val="90000"/>
              </a:lnSpc>
              <a:spcBef>
                <a:spcPct val="20000"/>
              </a:spcBef>
              <a:defRPr/>
            </a:pPr>
            <a:r>
              <a:rPr lang="en-US" altLang="zh-CN" sz="2000" b="1" noProof="0" dirty="0" smtClean="0">
                <a:solidFill>
                  <a:schemeClr val="bg1"/>
                </a:solidFill>
              </a:rPr>
              <a:t>State Enumeration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7" name="Rounded Rectangle 16"/>
          <p:cNvSpPr/>
          <p:nvPr/>
        </p:nvSpPr>
        <p:spPr>
          <a:xfrm>
            <a:off x="381000" y="2514600"/>
            <a:ext cx="2514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Content Placeholder 2"/>
          <p:cNvSpPr txBox="1">
            <a:spLocks noChangeArrowheads="1"/>
          </p:cNvSpPr>
          <p:nvPr/>
        </p:nvSpPr>
        <p:spPr>
          <a:xfrm>
            <a:off x="381000" y="2590800"/>
            <a:ext cx="2819399" cy="457200"/>
          </a:xfrm>
          <a:prstGeom prst="rect">
            <a:avLst/>
          </a:prstGeom>
        </p:spPr>
        <p:txBody>
          <a:bodyPr/>
          <a:lstStyle/>
          <a:p>
            <a:pPr lvl="0" defTabSz="914363">
              <a:lnSpc>
                <a:spcPct val="90000"/>
              </a:lnSpc>
              <a:spcBef>
                <a:spcPct val="20000"/>
              </a:spcBef>
              <a:defRPr/>
            </a:pPr>
            <a:r>
              <a:rPr lang="en-US" altLang="zh-CN" sz="2000" b="1" dirty="0" err="1" smtClean="0">
                <a:solidFill>
                  <a:schemeClr val="bg1"/>
                </a:solidFill>
              </a:rPr>
              <a:t>Pathset</a:t>
            </a:r>
            <a:r>
              <a:rPr lang="en-US" altLang="zh-CN" sz="2000" b="1" noProof="0" dirty="0" smtClean="0">
                <a:solidFill>
                  <a:schemeClr val="bg1"/>
                </a:solidFill>
              </a:rPr>
              <a:t> Enumeration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9" name="Rounded Rectangle 18"/>
          <p:cNvSpPr/>
          <p:nvPr/>
        </p:nvSpPr>
        <p:spPr>
          <a:xfrm>
            <a:off x="380998" y="4572000"/>
            <a:ext cx="25146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Content Placeholder 2"/>
          <p:cNvSpPr txBox="1">
            <a:spLocks noChangeArrowheads="1"/>
          </p:cNvSpPr>
          <p:nvPr/>
        </p:nvSpPr>
        <p:spPr>
          <a:xfrm>
            <a:off x="381000" y="4648200"/>
            <a:ext cx="2514599" cy="457200"/>
          </a:xfrm>
          <a:prstGeom prst="rect">
            <a:avLst/>
          </a:prstGeom>
        </p:spPr>
        <p:txBody>
          <a:bodyPr/>
          <a:lstStyle/>
          <a:p>
            <a:pPr lvl="0" algn="ctr" defTabSz="914363">
              <a:lnSpc>
                <a:spcPct val="90000"/>
              </a:lnSpc>
              <a:spcBef>
                <a:spcPct val="20000"/>
              </a:spcBef>
              <a:defRPr/>
            </a:pPr>
            <a:r>
              <a:rPr lang="en-US" altLang="zh-CN" sz="2000" b="1" dirty="0" err="1" smtClean="0">
                <a:solidFill>
                  <a:schemeClr val="bg1"/>
                </a:solidFill>
              </a:rPr>
              <a:t>Cutset</a:t>
            </a:r>
            <a:r>
              <a:rPr lang="en-US" altLang="zh-CN" sz="2000" b="1" noProof="0" dirty="0" smtClean="0">
                <a:solidFill>
                  <a:schemeClr val="bg1"/>
                </a:solidFill>
              </a:rPr>
              <a:t> Enumeration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noChangeArrowheads="1"/>
          </p:cNvSpPr>
          <p:nvPr/>
        </p:nvSpPr>
        <p:spPr>
          <a:xfrm>
            <a:off x="304799" y="1863545"/>
            <a:ext cx="8686801" cy="422455"/>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sz="2000" dirty="0" smtClean="0">
                <a:solidFill>
                  <a:schemeClr val="tx1"/>
                </a:solidFill>
                <a:latin typeface="Calibri" panose="020F0502020204030204" pitchFamily="34" charset="0"/>
                <a:cs typeface="Calibri" panose="020F0502020204030204" pitchFamily="34" charset="0"/>
              </a:rPr>
              <a:t>A graph with m uncertain edges generates 2</a:t>
            </a:r>
            <a:r>
              <a:rPr lang="en-US" sz="2000" baseline="30000" dirty="0" smtClean="0">
                <a:solidFill>
                  <a:schemeClr val="tx1"/>
                </a:solidFill>
                <a:latin typeface="Calibri" panose="020F0502020204030204" pitchFamily="34" charset="0"/>
                <a:cs typeface="Calibri" panose="020F0502020204030204" pitchFamily="34" charset="0"/>
              </a:rPr>
              <a:t>m</a:t>
            </a:r>
            <a:r>
              <a:rPr lang="en-US" sz="2000" dirty="0" smtClean="0">
                <a:solidFill>
                  <a:schemeClr val="tx1"/>
                </a:solidFill>
                <a:latin typeface="Calibri" panose="020F0502020204030204" pitchFamily="34" charset="0"/>
                <a:cs typeface="Calibri" panose="020F0502020204030204" pitchFamily="34" charset="0"/>
              </a:rPr>
              <a:t> possible worlds </a:t>
            </a:r>
            <a:r>
              <a:rPr lang="en-US" sz="2000" dirty="0" smtClean="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2000" b="1" dirty="0" smtClean="0">
                <a:solidFill>
                  <a:srgbClr val="FF0000"/>
                </a:solidFill>
                <a:latin typeface="Calibri" panose="020F0502020204030204" pitchFamily="34" charset="0"/>
                <a:cs typeface="Calibri" panose="020F0502020204030204" pitchFamily="34" charset="0"/>
                <a:sym typeface="Wingdings" panose="05000000000000000000" pitchFamily="2" charset="2"/>
              </a:rPr>
              <a:t>Exponential!</a:t>
            </a:r>
            <a:endParaRPr lang="en-US" altLang="zh-CN" sz="2400" b="1" dirty="0" smtClean="0">
              <a:solidFill>
                <a:srgbClr val="FF0000"/>
              </a:solidFill>
              <a:latin typeface="Calibri" pitchFamily="34" charset="0"/>
            </a:endParaRPr>
          </a:p>
        </p:txBody>
      </p:sp>
      <p:sp>
        <p:nvSpPr>
          <p:cNvPr id="15" name="Content Placeholder 2"/>
          <p:cNvSpPr txBox="1">
            <a:spLocks noChangeArrowheads="1"/>
          </p:cNvSpPr>
          <p:nvPr/>
        </p:nvSpPr>
        <p:spPr>
          <a:xfrm>
            <a:off x="304801" y="51816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itchFamily="34" charset="0"/>
              </a:rPr>
              <a:t>An (S,T)-</a:t>
            </a:r>
            <a:r>
              <a:rPr lang="en-US" altLang="zh-CN" sz="2000" dirty="0" err="1" smtClean="0">
                <a:latin typeface="Calibri" pitchFamily="34" charset="0"/>
              </a:rPr>
              <a:t>cutset</a:t>
            </a:r>
            <a:r>
              <a:rPr lang="en-US" altLang="zh-CN" sz="2000" dirty="0" smtClean="0">
                <a:latin typeface="Calibri" pitchFamily="34" charset="0"/>
              </a:rPr>
              <a:t> is a minimal set of edges whose deletion leaves no path from S to T</a:t>
            </a:r>
          </a:p>
          <a:p>
            <a:pPr algn="just" defTabSz="914363" fontAlgn="auto">
              <a:lnSpc>
                <a:spcPct val="90000"/>
              </a:lnSpc>
              <a:spcBef>
                <a:spcPct val="20000"/>
              </a:spcBef>
              <a:spcAft>
                <a:spcPts val="0"/>
              </a:spcAft>
              <a:defRPr/>
            </a:pPr>
            <a:endParaRPr lang="en-US" altLang="zh-CN" sz="1000" dirty="0" smtClean="0">
              <a:latin typeface="Calibri" pitchFamily="34" charset="0"/>
            </a:endParaRPr>
          </a:p>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itchFamily="34" charset="0"/>
              </a:rPr>
              <a:t>C</a:t>
            </a:r>
            <a:r>
              <a:rPr lang="en-US" altLang="zh-CN" sz="2000" baseline="-25000" dirty="0" smtClean="0">
                <a:latin typeface="Calibri" pitchFamily="34" charset="0"/>
              </a:rPr>
              <a:t>1</a:t>
            </a:r>
            <a:r>
              <a:rPr lang="en-US" altLang="zh-CN" sz="2000" dirty="0" smtClean="0">
                <a:latin typeface="Calibri" pitchFamily="34" charset="0"/>
              </a:rPr>
              <a:t>, C</a:t>
            </a:r>
            <a:r>
              <a:rPr lang="en-US" altLang="zh-CN" sz="2000" baseline="-25000" dirty="0" smtClean="0">
                <a:latin typeface="Calibri" pitchFamily="34" charset="0"/>
              </a:rPr>
              <a:t>2</a:t>
            </a:r>
            <a:r>
              <a:rPr lang="en-US" altLang="zh-CN" sz="2000" dirty="0" smtClean="0">
                <a:latin typeface="Calibri" pitchFamily="34" charset="0"/>
              </a:rPr>
              <a:t>, …, C</a:t>
            </a:r>
            <a:r>
              <a:rPr lang="en-US" altLang="zh-CN" sz="2000" baseline="-25000" dirty="0" smtClean="0">
                <a:latin typeface="Calibri" pitchFamily="34" charset="0"/>
              </a:rPr>
              <a:t>k</a:t>
            </a:r>
            <a:r>
              <a:rPr lang="en-US" altLang="zh-CN" sz="2000" dirty="0" smtClean="0">
                <a:latin typeface="Calibri" pitchFamily="34" charset="0"/>
              </a:rPr>
              <a:t> are cut sets</a:t>
            </a:r>
          </a:p>
          <a:p>
            <a:pPr algn="just" defTabSz="914363" fontAlgn="auto">
              <a:lnSpc>
                <a:spcPct val="90000"/>
              </a:lnSpc>
              <a:spcBef>
                <a:spcPct val="20000"/>
              </a:spcBef>
              <a:spcAft>
                <a:spcPts val="0"/>
              </a:spcAft>
              <a:defRPr/>
            </a:pPr>
            <a:endParaRPr lang="en-US" altLang="zh-CN" sz="2000" dirty="0" smtClean="0">
              <a:latin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549258012"/>
              </p:ext>
            </p:extLst>
          </p:nvPr>
        </p:nvGraphicFramePr>
        <p:xfrm>
          <a:off x="3756025" y="5867400"/>
          <a:ext cx="3678238" cy="871538"/>
        </p:xfrm>
        <a:graphic>
          <a:graphicData uri="http://schemas.openxmlformats.org/presentationml/2006/ole">
            <p:oleObj spid="_x0000_s296439" name="Equation" r:id="rId7" imgW="1410312" imgH="457399" progId="Equation.3">
              <p:embed/>
            </p:oleObj>
          </a:graphicData>
        </a:graphic>
      </p:graphicFrame>
      <p:sp>
        <p:nvSpPr>
          <p:cNvPr id="22" name="Content Placeholder 2"/>
          <p:cNvSpPr txBox="1">
            <a:spLocks noChangeArrowheads="1"/>
          </p:cNvSpPr>
          <p:nvPr/>
        </p:nvSpPr>
        <p:spPr>
          <a:xfrm>
            <a:off x="304800" y="32004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itchFamily="34" charset="0"/>
              </a:rPr>
              <a:t>An (S,T)-</a:t>
            </a:r>
            <a:r>
              <a:rPr lang="en-US" altLang="zh-CN" sz="2000" dirty="0" err="1" smtClean="0">
                <a:latin typeface="Calibri" pitchFamily="34" charset="0"/>
              </a:rPr>
              <a:t>pathset</a:t>
            </a:r>
            <a:r>
              <a:rPr lang="en-US" altLang="zh-CN" sz="2000" dirty="0" smtClean="0">
                <a:latin typeface="Calibri" pitchFamily="34" charset="0"/>
              </a:rPr>
              <a:t> is a minimal set of edges whose existence ensures a path from S to T</a:t>
            </a:r>
          </a:p>
          <a:p>
            <a:pPr algn="just" defTabSz="914363" fontAlgn="auto">
              <a:lnSpc>
                <a:spcPct val="90000"/>
              </a:lnSpc>
              <a:spcBef>
                <a:spcPct val="20000"/>
              </a:spcBef>
              <a:spcAft>
                <a:spcPts val="0"/>
              </a:spcAft>
              <a:defRPr/>
            </a:pPr>
            <a:endParaRPr lang="en-US" altLang="zh-CN" sz="1000" dirty="0" smtClean="0">
              <a:latin typeface="Calibri" pitchFamily="34" charset="0"/>
            </a:endParaRPr>
          </a:p>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itchFamily="34" charset="0"/>
              </a:rPr>
              <a:t>P</a:t>
            </a:r>
            <a:r>
              <a:rPr lang="en-US" altLang="zh-CN" sz="2000" baseline="-25000" dirty="0" smtClean="0">
                <a:latin typeface="Calibri" pitchFamily="34" charset="0"/>
              </a:rPr>
              <a:t>1</a:t>
            </a:r>
            <a:r>
              <a:rPr lang="en-US" altLang="zh-CN" sz="2000" dirty="0" smtClean="0">
                <a:latin typeface="Calibri" pitchFamily="34" charset="0"/>
              </a:rPr>
              <a:t>, P</a:t>
            </a:r>
            <a:r>
              <a:rPr lang="en-US" altLang="zh-CN" sz="2000" baseline="-25000" dirty="0" smtClean="0">
                <a:latin typeface="Calibri" pitchFamily="34" charset="0"/>
              </a:rPr>
              <a:t>2</a:t>
            </a:r>
            <a:r>
              <a:rPr lang="en-US" altLang="zh-CN" sz="2000" dirty="0" smtClean="0">
                <a:latin typeface="Calibri" pitchFamily="34" charset="0"/>
              </a:rPr>
              <a:t>, …, P</a:t>
            </a:r>
            <a:r>
              <a:rPr lang="en-US" altLang="zh-CN" sz="2000" baseline="-25000" dirty="0" smtClean="0">
                <a:latin typeface="Calibri" pitchFamily="34" charset="0"/>
              </a:rPr>
              <a:t>r</a:t>
            </a:r>
            <a:r>
              <a:rPr lang="en-US" altLang="zh-CN" sz="2000" dirty="0" smtClean="0">
                <a:latin typeface="Calibri" pitchFamily="34" charset="0"/>
              </a:rPr>
              <a:t> </a:t>
            </a:r>
            <a:r>
              <a:rPr lang="en-US" altLang="zh-CN" sz="2000" smtClean="0">
                <a:latin typeface="Calibri" pitchFamily="34" charset="0"/>
              </a:rPr>
              <a:t>are </a:t>
            </a:r>
            <a:r>
              <a:rPr lang="en-US" altLang="zh-CN" sz="2000" smtClean="0">
                <a:latin typeface="Calibri" pitchFamily="34" charset="0"/>
              </a:rPr>
              <a:t>path</a:t>
            </a:r>
            <a:r>
              <a:rPr lang="en-US" altLang="zh-CN" sz="2000" smtClean="0">
                <a:latin typeface="Calibri" pitchFamily="34" charset="0"/>
              </a:rPr>
              <a:t> </a:t>
            </a:r>
            <a:r>
              <a:rPr lang="en-US" altLang="zh-CN" sz="2000" dirty="0" smtClean="0">
                <a:latin typeface="Calibri" pitchFamily="34" charset="0"/>
              </a:rPr>
              <a:t>sets</a:t>
            </a:r>
          </a:p>
          <a:p>
            <a:pPr algn="just" defTabSz="914363" fontAlgn="auto">
              <a:lnSpc>
                <a:spcPct val="90000"/>
              </a:lnSpc>
              <a:spcBef>
                <a:spcPct val="20000"/>
              </a:spcBef>
              <a:spcAft>
                <a:spcPts val="0"/>
              </a:spcAft>
              <a:defRPr/>
            </a:pPr>
            <a:endParaRPr lang="en-US" altLang="zh-CN" sz="2000" dirty="0" smtClean="0">
              <a:latin typeface="Calibri"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90123207"/>
              </p:ext>
            </p:extLst>
          </p:nvPr>
        </p:nvGraphicFramePr>
        <p:xfrm>
          <a:off x="4032250" y="3776663"/>
          <a:ext cx="3146425" cy="871537"/>
        </p:xfrm>
        <a:graphic>
          <a:graphicData uri="http://schemas.openxmlformats.org/presentationml/2006/ole">
            <p:oleObj spid="_x0000_s296440" name="Equation" r:id="rId8" imgW="1206500" imgH="457200" progId="Equation.3">
              <p:embed/>
            </p:oleObj>
          </a:graphicData>
        </a:graphic>
      </p:graphicFrame>
      <p:sp>
        <p:nvSpPr>
          <p:cNvPr id="23"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28</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149067647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81000" y="228600"/>
            <a:ext cx="7579180" cy="533400"/>
          </a:xfrm>
        </p:spPr>
        <p:txBody>
          <a:bodyPr>
            <a:noAutofit/>
          </a:bodyPr>
          <a:lstStyle/>
          <a:p>
            <a:pPr algn="l"/>
            <a:r>
              <a:rPr lang="en-US" sz="3600" b="1" dirty="0" smtClean="0"/>
              <a:t>Exact Reliability Computation </a:t>
            </a:r>
            <a:endParaRPr lang="en-US" sz="36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10"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2"/>
          <p:cNvSpPr/>
          <p:nvPr/>
        </p:nvSpPr>
        <p:spPr>
          <a:xfrm>
            <a:off x="381001" y="990600"/>
            <a:ext cx="2286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4" name="Content Placeholder 2"/>
          <p:cNvSpPr txBox="1">
            <a:spLocks noChangeArrowheads="1"/>
          </p:cNvSpPr>
          <p:nvPr/>
        </p:nvSpPr>
        <p:spPr>
          <a:xfrm>
            <a:off x="381001" y="990600"/>
            <a:ext cx="2590800" cy="457200"/>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Inclusion-Exclusion Principle</a:t>
            </a:r>
          </a:p>
        </p:txBody>
      </p:sp>
      <p:graphicFrame>
        <p:nvGraphicFramePr>
          <p:cNvPr id="3" name="Object 2"/>
          <p:cNvGraphicFramePr>
            <a:graphicFrameLocks noChangeAspect="1"/>
          </p:cNvGraphicFramePr>
          <p:nvPr>
            <p:extLst>
              <p:ext uri="{D42A27DB-BD31-4B8C-83A1-F6EECF244321}">
                <p14:modId xmlns:p14="http://schemas.microsoft.com/office/powerpoint/2010/main" xmlns="" val="898238849"/>
              </p:ext>
            </p:extLst>
          </p:nvPr>
        </p:nvGraphicFramePr>
        <p:xfrm>
          <a:off x="1527175" y="1447800"/>
          <a:ext cx="7007225" cy="1600200"/>
        </p:xfrm>
        <a:graphic>
          <a:graphicData uri="http://schemas.openxmlformats.org/presentationml/2006/ole">
            <p:oleObj spid="_x0000_s297218" name="Equation" r:id="rId6" imgW="2871446" imgH="838564" progId="Equation.3">
              <p:embed/>
            </p:oleObj>
          </a:graphicData>
        </a:graphic>
      </p:graphicFrame>
      <p:sp>
        <p:nvSpPr>
          <p:cNvPr id="24" name="Content Placeholder 2"/>
          <p:cNvSpPr txBox="1">
            <a:spLocks noChangeArrowheads="1"/>
          </p:cNvSpPr>
          <p:nvPr/>
        </p:nvSpPr>
        <p:spPr>
          <a:xfrm>
            <a:off x="304801" y="3352800"/>
            <a:ext cx="8153400" cy="422455"/>
          </a:xfrm>
          <a:prstGeom prst="rect">
            <a:avLst/>
          </a:prstGeom>
        </p:spPr>
        <p:txBody>
          <a:bodyPr/>
          <a:lstStyle/>
          <a:p>
            <a:pPr marL="396875" indent="-396875" algn="just" defTabSz="914363" fontAlgn="auto">
              <a:lnSpc>
                <a:spcPct val="90000"/>
              </a:lnSpc>
              <a:spcBef>
                <a:spcPct val="20000"/>
              </a:spcBef>
              <a:spcAft>
                <a:spcPts val="0"/>
              </a:spcAft>
              <a:buBlip>
                <a:blip r:embed="rId7"/>
              </a:buBlip>
              <a:defRPr/>
            </a:pPr>
            <a:r>
              <a:rPr lang="en-US" sz="2000" dirty="0" smtClean="0">
                <a:latin typeface="Calibri" panose="020F0502020204030204" pitchFamily="34" charset="0"/>
                <a:cs typeface="Calibri" panose="020F0502020204030204" pitchFamily="34" charset="0"/>
              </a:rPr>
              <a:t>Right-hand-side contains 2</a:t>
            </a:r>
            <a:r>
              <a:rPr lang="en-US" sz="2000" baseline="30000" dirty="0" smtClean="0">
                <a:latin typeface="Calibri" panose="020F0502020204030204" pitchFamily="34" charset="0"/>
                <a:cs typeface="Calibri" panose="020F0502020204030204" pitchFamily="34" charset="0"/>
              </a:rPr>
              <a:t>r</a:t>
            </a:r>
            <a:r>
              <a:rPr lang="en-US" sz="2000" dirty="0" smtClean="0">
                <a:latin typeface="Calibri" panose="020F0502020204030204" pitchFamily="34" charset="0"/>
                <a:cs typeface="Calibri" panose="020F0502020204030204" pitchFamily="34" charset="0"/>
              </a:rPr>
              <a:t> terms</a:t>
            </a:r>
          </a:p>
          <a:p>
            <a:pPr algn="just" defTabSz="914363" fontAlgn="auto">
              <a:lnSpc>
                <a:spcPct val="90000"/>
              </a:lnSpc>
              <a:spcBef>
                <a:spcPct val="20000"/>
              </a:spcBef>
              <a:spcAft>
                <a:spcPts val="0"/>
              </a:spcAft>
              <a:defRPr/>
            </a:pPr>
            <a:endParaRPr lang="en-US" sz="1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7"/>
              </a:buBlip>
              <a:defRPr/>
            </a:pPr>
            <a:r>
              <a:rPr lang="en-US" altLang="zh-CN" sz="2000" dirty="0" smtClean="0">
                <a:latin typeface="Calibri" panose="020F0502020204030204" pitchFamily="34" charset="0"/>
                <a:cs typeface="Calibri" panose="020F0502020204030204" pitchFamily="34" charset="0"/>
              </a:rPr>
              <a:t>Number of </a:t>
            </a:r>
            <a:r>
              <a:rPr lang="en-US" altLang="zh-CN" sz="2000" dirty="0" err="1" smtClean="0">
                <a:latin typeface="Calibri" panose="020F0502020204030204" pitchFamily="34" charset="0"/>
                <a:cs typeface="Calibri" panose="020F0502020204030204" pitchFamily="34" charset="0"/>
              </a:rPr>
              <a:t>pathsets</a:t>
            </a:r>
            <a:r>
              <a:rPr lang="en-US" altLang="zh-CN" sz="2000" dirty="0" smtClean="0">
                <a:latin typeface="Calibri" panose="020F0502020204030204" pitchFamily="34" charset="0"/>
                <a:cs typeface="Calibri" panose="020F0502020204030204" pitchFamily="34" charset="0"/>
              </a:rPr>
              <a:t> and </a:t>
            </a:r>
            <a:r>
              <a:rPr lang="en-US" altLang="zh-CN" sz="2000" dirty="0" err="1" smtClean="0">
                <a:latin typeface="Calibri" panose="020F0502020204030204" pitchFamily="34" charset="0"/>
                <a:cs typeface="Calibri" panose="020F0502020204030204" pitchFamily="34" charset="0"/>
              </a:rPr>
              <a:t>cutsets</a:t>
            </a:r>
            <a:r>
              <a:rPr lang="en-US" altLang="zh-CN" sz="2000" dirty="0" smtClean="0">
                <a:latin typeface="Calibri" panose="020F0502020204030204" pitchFamily="34" charset="0"/>
                <a:cs typeface="Calibri" panose="020F0502020204030204" pitchFamily="34" charset="0"/>
              </a:rPr>
              <a:t> can be exponential in the number of nodes and edges </a:t>
            </a:r>
          </a:p>
          <a:p>
            <a:pPr marL="396875" indent="-396875" algn="just" defTabSz="914363" fontAlgn="auto">
              <a:lnSpc>
                <a:spcPct val="90000"/>
              </a:lnSpc>
              <a:spcBef>
                <a:spcPct val="20000"/>
              </a:spcBef>
              <a:spcAft>
                <a:spcPts val="0"/>
              </a:spcAft>
              <a:buBlip>
                <a:blip r:embed="rId7"/>
              </a:buBlip>
              <a:defRPr/>
            </a:pPr>
            <a:endParaRPr lang="en-US" altLang="zh-CN" sz="1000" dirty="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7"/>
              </a:buBlip>
              <a:defRPr/>
            </a:pPr>
            <a:r>
              <a:rPr lang="en-US" altLang="zh-CN" sz="2000" dirty="0" smtClean="0">
                <a:latin typeface="Calibri" panose="020F0502020204030204" pitchFamily="34" charset="0"/>
                <a:cs typeface="Calibri" panose="020F0502020204030204" pitchFamily="34" charset="0"/>
              </a:rPr>
              <a:t>Polynomial-time algorithm exists to compute R(S,T) in the number of (S,T)-</a:t>
            </a:r>
            <a:r>
              <a:rPr lang="en-US" altLang="zh-CN" sz="2000" dirty="0" err="1" smtClean="0">
                <a:latin typeface="Calibri" panose="020F0502020204030204" pitchFamily="34" charset="0"/>
                <a:cs typeface="Calibri" panose="020F0502020204030204" pitchFamily="34" charset="0"/>
              </a:rPr>
              <a:t>cutsets</a:t>
            </a:r>
            <a:r>
              <a:rPr lang="en-US" altLang="zh-CN" sz="2000" dirty="0" smtClean="0">
                <a:latin typeface="Calibri" panose="020F0502020204030204" pitchFamily="34" charset="0"/>
                <a:cs typeface="Calibri" panose="020F0502020204030204" pitchFamily="34" charset="0"/>
              </a:rPr>
              <a:t>  </a:t>
            </a:r>
            <a:r>
              <a:rPr lang="en-US" altLang="zh-CN" sz="1400" b="1" dirty="0" smtClean="0">
                <a:solidFill>
                  <a:schemeClr val="tx2">
                    <a:lumMod val="60000"/>
                    <a:lumOff val="40000"/>
                  </a:schemeClr>
                </a:solidFill>
                <a:latin typeface="Calibri" panose="020F0502020204030204" pitchFamily="34" charset="0"/>
                <a:cs typeface="Calibri" panose="020F0502020204030204" pitchFamily="34" charset="0"/>
              </a:rPr>
              <a:t>[</a:t>
            </a:r>
            <a:r>
              <a:rPr lang="en-US" altLang="zh-CN" sz="1400" b="1" i="1" dirty="0" err="1" smtClean="0">
                <a:solidFill>
                  <a:schemeClr val="tx2">
                    <a:lumMod val="60000"/>
                    <a:lumOff val="40000"/>
                  </a:schemeClr>
                </a:solidFill>
                <a:latin typeface="Calibri" panose="020F0502020204030204" pitchFamily="34" charset="0"/>
                <a:cs typeface="Calibri" panose="020F0502020204030204" pitchFamily="34" charset="0"/>
              </a:rPr>
              <a:t>Provan</a:t>
            </a:r>
            <a:r>
              <a:rPr lang="en-US" altLang="zh-CN" sz="1400" b="1" i="1" dirty="0" smtClean="0">
                <a:solidFill>
                  <a:schemeClr val="tx2">
                    <a:lumMod val="60000"/>
                    <a:lumOff val="40000"/>
                  </a:schemeClr>
                </a:solidFill>
                <a:latin typeface="Calibri" panose="020F0502020204030204" pitchFamily="34" charset="0"/>
                <a:cs typeface="Calibri" panose="020F0502020204030204" pitchFamily="34" charset="0"/>
              </a:rPr>
              <a:t> et. al., Operations Research 1984</a:t>
            </a:r>
            <a:r>
              <a:rPr lang="en-US" altLang="zh-CN" sz="1400" b="1" dirty="0" smtClean="0">
                <a:solidFill>
                  <a:schemeClr val="tx2">
                    <a:lumMod val="60000"/>
                    <a:lumOff val="40000"/>
                  </a:schemeClr>
                </a:solidFill>
                <a:latin typeface="Calibri" panose="020F0502020204030204" pitchFamily="34" charset="0"/>
                <a:cs typeface="Calibri" panose="020F0502020204030204" pitchFamily="34" charset="0"/>
              </a:rPr>
              <a:t>]</a:t>
            </a:r>
          </a:p>
          <a:p>
            <a:pPr marL="396875" indent="-396875" algn="just" defTabSz="914363" fontAlgn="auto">
              <a:lnSpc>
                <a:spcPct val="90000"/>
              </a:lnSpc>
              <a:spcBef>
                <a:spcPct val="20000"/>
              </a:spcBef>
              <a:spcAft>
                <a:spcPts val="0"/>
              </a:spcAft>
              <a:buBlip>
                <a:blip r:embed="rId7"/>
              </a:buBlip>
              <a:defRPr/>
            </a:pPr>
            <a:endParaRPr lang="en-US" altLang="zh-CN" sz="1000" dirty="0">
              <a:latin typeface="Calibri" panose="020F0502020204030204" pitchFamily="34" charset="0"/>
              <a:cs typeface="Calibri" panose="020F0502020204030204" pitchFamily="34" charset="0"/>
            </a:endParaRPr>
          </a:p>
          <a:p>
            <a:pPr marL="396875" lvl="0" indent="-396875" algn="just" defTabSz="914363">
              <a:lnSpc>
                <a:spcPct val="90000"/>
              </a:lnSpc>
              <a:spcBef>
                <a:spcPct val="20000"/>
              </a:spcBef>
              <a:buBlip>
                <a:blip r:embed="rId7"/>
              </a:buBlip>
              <a:defRPr/>
            </a:pPr>
            <a:r>
              <a:rPr lang="en-US" altLang="zh-CN" sz="2000" dirty="0" smtClean="0">
                <a:latin typeface="Calibri" panose="020F0502020204030204" pitchFamily="34" charset="0"/>
                <a:cs typeface="Calibri" panose="020F0502020204030204" pitchFamily="34" charset="0"/>
              </a:rPr>
              <a:t>Exploiting special structures </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[Agrawal et. al., Operations Research , 1984</a:t>
            </a:r>
            <a:r>
              <a:rPr lang="en-US" altLang="zh-CN" sz="1400" b="1" dirty="0" smtClean="0">
                <a:solidFill>
                  <a:srgbClr val="1F497D">
                    <a:lumMod val="60000"/>
                    <a:lumOff val="40000"/>
                  </a:srgbClr>
                </a:solidFill>
                <a:latin typeface="Calibri" panose="020F0502020204030204" pitchFamily="34" charset="0"/>
                <a:cs typeface="Calibri" panose="020F0502020204030204" pitchFamily="34" charset="0"/>
              </a:rPr>
              <a:t>]</a:t>
            </a:r>
            <a:r>
              <a:rPr lang="en-US" altLang="zh-CN" sz="2000" dirty="0" smtClean="0">
                <a:latin typeface="Calibri" panose="020F0502020204030204" pitchFamily="34" charset="0"/>
                <a:cs typeface="Calibri" panose="020F0502020204030204" pitchFamily="34" charset="0"/>
              </a:rPr>
              <a:t>, upper and lower bounds </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a:t>
            </a:r>
            <a:r>
              <a:rPr lang="en-US" altLang="zh-CN" sz="1400" b="1" i="1" dirty="0" err="1" smtClean="0">
                <a:solidFill>
                  <a:srgbClr val="1F497D">
                    <a:lumMod val="60000"/>
                    <a:lumOff val="40000"/>
                  </a:srgbClr>
                </a:solidFill>
                <a:latin typeface="Calibri" panose="020F0502020204030204" pitchFamily="34" charset="0"/>
                <a:cs typeface="Calibri" panose="020F0502020204030204" pitchFamily="34" charset="0"/>
              </a:rPr>
              <a:t>Esary</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 </a:t>
            </a:r>
            <a:r>
              <a:rPr lang="en-US" altLang="zh-CN" sz="1400" b="1" i="1" dirty="0">
                <a:solidFill>
                  <a:srgbClr val="1F497D">
                    <a:lumMod val="60000"/>
                    <a:lumOff val="40000"/>
                  </a:srgbClr>
                </a:solidFill>
                <a:latin typeface="Calibri" panose="020F0502020204030204" pitchFamily="34" charset="0"/>
                <a:cs typeface="Calibri" panose="020F0502020204030204" pitchFamily="34" charset="0"/>
              </a:rPr>
              <a:t>et. al., </a:t>
            </a:r>
            <a:r>
              <a:rPr lang="en-US" altLang="zh-CN" sz="1400" b="1" i="1" dirty="0" err="1" smtClean="0">
                <a:solidFill>
                  <a:srgbClr val="1F497D">
                    <a:lumMod val="60000"/>
                    <a:lumOff val="40000"/>
                  </a:srgbClr>
                </a:solidFill>
                <a:latin typeface="Calibri" panose="020F0502020204030204" pitchFamily="34" charset="0"/>
                <a:cs typeface="Calibri" panose="020F0502020204030204" pitchFamily="34" charset="0"/>
              </a:rPr>
              <a:t>Technometrics</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 </a:t>
            </a:r>
            <a:r>
              <a:rPr lang="en-US" altLang="zh-CN" sz="1400" b="1" i="1" dirty="0">
                <a:solidFill>
                  <a:srgbClr val="1F497D">
                    <a:lumMod val="60000"/>
                    <a:lumOff val="40000"/>
                  </a:srgbClr>
                </a:solidFill>
                <a:latin typeface="Calibri" panose="020F0502020204030204" pitchFamily="34" charset="0"/>
                <a:cs typeface="Calibri" panose="020F0502020204030204" pitchFamily="34" charset="0"/>
              </a:rPr>
              <a:t>, </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1966</a:t>
            </a:r>
            <a:r>
              <a:rPr lang="en-US" altLang="zh-CN" sz="1400" b="1" dirty="0" smtClean="0">
                <a:solidFill>
                  <a:srgbClr val="1F497D">
                    <a:lumMod val="60000"/>
                    <a:lumOff val="40000"/>
                  </a:srgbClr>
                </a:solidFill>
                <a:latin typeface="Calibri" panose="020F0502020204030204" pitchFamily="34" charset="0"/>
                <a:cs typeface="Calibri" panose="020F0502020204030204" pitchFamily="34" charset="0"/>
              </a:rPr>
              <a:t>]</a:t>
            </a:r>
            <a:r>
              <a:rPr lang="en-US" altLang="zh-CN" sz="2000" dirty="0" smtClean="0">
                <a:latin typeface="Calibri" panose="020F0502020204030204" pitchFamily="34" charset="0"/>
                <a:cs typeface="Calibri" panose="020F0502020204030204" pitchFamily="34" charset="0"/>
              </a:rPr>
              <a:t>, efficient Monte Carlo methods </a:t>
            </a:r>
            <a:r>
              <a:rPr lang="en-US" altLang="zh-CN" sz="1400" b="1" i="1" dirty="0" smtClean="0">
                <a:solidFill>
                  <a:schemeClr val="tx2">
                    <a:lumMod val="60000"/>
                    <a:lumOff val="40000"/>
                  </a:schemeClr>
                </a:solidFill>
                <a:latin typeface="Calibri" panose="020F0502020204030204" pitchFamily="34" charset="0"/>
                <a:cs typeface="Calibri" panose="020F0502020204030204" pitchFamily="34" charset="0"/>
              </a:rPr>
              <a:t>[Karp et. al., UC Berkeley Tech. Report , 1983</a:t>
            </a:r>
            <a:r>
              <a:rPr lang="en-US" altLang="zh-CN" sz="1400" b="1" dirty="0" smtClean="0">
                <a:solidFill>
                  <a:schemeClr val="tx2">
                    <a:lumMod val="60000"/>
                    <a:lumOff val="40000"/>
                  </a:schemeClr>
                </a:solidFill>
                <a:latin typeface="Calibri" panose="020F0502020204030204" pitchFamily="34" charset="0"/>
                <a:cs typeface="Calibri" panose="020F0502020204030204" pitchFamily="34" charset="0"/>
              </a:rPr>
              <a:t>]</a:t>
            </a:r>
          </a:p>
          <a:p>
            <a:pPr marL="396875" indent="-396875" algn="just" defTabSz="914363" fontAlgn="auto">
              <a:lnSpc>
                <a:spcPct val="90000"/>
              </a:lnSpc>
              <a:spcBef>
                <a:spcPct val="20000"/>
              </a:spcBef>
              <a:spcAft>
                <a:spcPts val="0"/>
              </a:spcAft>
              <a:buBlip>
                <a:blip r:embed="rId7"/>
              </a:buBlip>
              <a:defRPr/>
            </a:pPr>
            <a:endParaRPr lang="en-US" altLang="zh-CN" sz="2400" dirty="0" smtClean="0">
              <a:latin typeface="Calibri" pitchFamily="34" charset="0"/>
            </a:endParaRPr>
          </a:p>
        </p:txBody>
      </p:sp>
      <p:sp>
        <p:nvSpPr>
          <p:cNvPr id="12"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29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26172429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81000" y="381000"/>
            <a:ext cx="6400800" cy="533400"/>
          </a:xfrm>
        </p:spPr>
        <p:txBody>
          <a:bodyPr>
            <a:noAutofit/>
          </a:bodyPr>
          <a:lstStyle/>
          <a:p>
            <a:pPr algn="l"/>
            <a:r>
              <a:rPr lang="en-US" b="1" dirty="0" smtClean="0"/>
              <a:t>Monte Carlo Sampling to Estimate Reliability</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381000" y="1447800"/>
            <a:ext cx="3733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381000" y="1447800"/>
            <a:ext cx="4038599" cy="457200"/>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Basic Monte-Carlo/ Hit-and-Miss Monte-Carlo</a:t>
            </a:r>
          </a:p>
        </p:txBody>
      </p:sp>
      <p:sp>
        <p:nvSpPr>
          <p:cNvPr id="13" name="Content Placeholder 2"/>
          <p:cNvSpPr txBox="1">
            <a:spLocks noChangeArrowheads="1"/>
          </p:cNvSpPr>
          <p:nvPr/>
        </p:nvSpPr>
        <p:spPr>
          <a:xfrm>
            <a:off x="304801" y="2286000"/>
            <a:ext cx="8343900" cy="422455"/>
          </a:xfrm>
          <a:prstGeom prst="rect">
            <a:avLst/>
          </a:prstGeom>
        </p:spPr>
        <p:txBody>
          <a:bodyPr/>
          <a:lstStyle/>
          <a:p>
            <a:pPr marL="396875" indent="-396875" algn="just" defTabSz="914363">
              <a:lnSpc>
                <a:spcPct val="90000"/>
              </a:lnSpc>
              <a:spcBef>
                <a:spcPct val="20000"/>
              </a:spcBef>
              <a:buBlip>
                <a:blip r:embed="rId6"/>
              </a:buBlip>
              <a:defRPr/>
            </a:pPr>
            <a:r>
              <a:rPr lang="en-US" altLang="zh-CN" sz="2000" dirty="0" smtClean="0">
                <a:latin typeface="Calibri" panose="020F0502020204030204" pitchFamily="34" charset="0"/>
                <a:cs typeface="Calibri" panose="020F0502020204030204" pitchFamily="34" charset="0"/>
              </a:rPr>
              <a:t>Sample K possible graphs, G</a:t>
            </a:r>
            <a:r>
              <a:rPr lang="en-US" altLang="zh-CN" sz="2000" baseline="-25000" dirty="0" smtClean="0">
                <a:latin typeface="Calibri" panose="020F0502020204030204" pitchFamily="34" charset="0"/>
                <a:cs typeface="Calibri" panose="020F0502020204030204" pitchFamily="34" charset="0"/>
              </a:rPr>
              <a:t>1</a:t>
            </a:r>
            <a:r>
              <a:rPr lang="en-US" altLang="zh-CN" sz="2000" dirty="0" smtClean="0">
                <a:latin typeface="Calibri" panose="020F0502020204030204" pitchFamily="34" charset="0"/>
                <a:cs typeface="Calibri" panose="020F0502020204030204" pitchFamily="34" charset="0"/>
              </a:rPr>
              <a:t>, G</a:t>
            </a:r>
            <a:r>
              <a:rPr lang="en-US" altLang="zh-CN" sz="2000" baseline="-25000" dirty="0" smtClean="0">
                <a:latin typeface="Calibri" panose="020F0502020204030204" pitchFamily="34" charset="0"/>
                <a:cs typeface="Calibri" panose="020F0502020204030204" pitchFamily="34" charset="0"/>
              </a:rPr>
              <a:t>2</a:t>
            </a:r>
            <a:r>
              <a:rPr lang="en-US" altLang="zh-CN" sz="2000" dirty="0" smtClean="0">
                <a:latin typeface="Calibri" panose="020F0502020204030204" pitchFamily="34" charset="0"/>
                <a:cs typeface="Calibri" panose="020F0502020204030204" pitchFamily="34" charset="0"/>
              </a:rPr>
              <a:t>, …, G</a:t>
            </a:r>
            <a:r>
              <a:rPr lang="en-US" altLang="zh-CN" sz="2000" baseline="-25000" dirty="0" smtClean="0">
                <a:latin typeface="Calibri" panose="020F0502020204030204" pitchFamily="34" charset="0"/>
                <a:cs typeface="Calibri" panose="020F0502020204030204" pitchFamily="34" charset="0"/>
              </a:rPr>
              <a:t>K </a:t>
            </a:r>
            <a:r>
              <a:rPr lang="en-US" sz="2000" dirty="0" smtClean="0"/>
              <a:t>of uncertain graph  </a:t>
            </a:r>
            <a:r>
              <a:rPr lang="en-US" sz="2000" dirty="0" smtClean="0">
                <a:latin typeface="Comic Sans MS" panose="030F0702030302020204" pitchFamily="66" charset="0"/>
              </a:rPr>
              <a:t>G</a:t>
            </a:r>
            <a:r>
              <a:rPr lang="en-US" sz="2000" dirty="0" smtClean="0">
                <a:latin typeface="+mj-lt"/>
              </a:rPr>
              <a:t> according to edge probabilities  </a:t>
            </a:r>
          </a:p>
          <a:p>
            <a:pPr algn="just" defTabSz="914363">
              <a:lnSpc>
                <a:spcPct val="90000"/>
              </a:lnSpc>
              <a:spcBef>
                <a:spcPct val="20000"/>
              </a:spcBef>
              <a:defRPr/>
            </a:pPr>
            <a:endParaRPr lang="en-US" sz="1000" dirty="0">
              <a:latin typeface="+mj-lt"/>
            </a:endParaRPr>
          </a:p>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anose="020F0502020204030204" pitchFamily="34" charset="0"/>
                <a:cs typeface="Calibri" panose="020F0502020204030204" pitchFamily="34" charset="0"/>
              </a:rPr>
              <a:t>Compute </a:t>
            </a:r>
            <a:r>
              <a:rPr lang="en-US" altLang="zh-CN" sz="2000" dirty="0" smtClean="0">
                <a:latin typeface="Times New Roman" panose="02020603050405020304" pitchFamily="18" charset="0"/>
                <a:cs typeface="Times New Roman" panose="02020603050405020304" pitchFamily="18" charset="0"/>
              </a:rPr>
              <a:t>I</a:t>
            </a:r>
            <a:r>
              <a:rPr lang="en-US" altLang="zh-CN" sz="2000" baseline="-25000" dirty="0" smtClean="0">
                <a:latin typeface="Calibri" panose="020F0502020204030204" pitchFamily="34" charset="0"/>
                <a:cs typeface="Calibri" panose="020F0502020204030204" pitchFamily="34" charset="0"/>
              </a:rPr>
              <a:t>S,T</a:t>
            </a:r>
            <a:r>
              <a:rPr lang="en-US" altLang="zh-CN" sz="2000" dirty="0" smtClean="0">
                <a:latin typeface="Calibri" panose="020F0502020204030204" pitchFamily="34" charset="0"/>
                <a:cs typeface="Calibri" panose="020F0502020204030204" pitchFamily="34" charset="0"/>
              </a:rPr>
              <a:t>(G</a:t>
            </a:r>
            <a:r>
              <a:rPr lang="en-US" altLang="zh-CN" sz="2000" baseline="-25000" dirty="0" smtClean="0">
                <a:latin typeface="Calibri" panose="020F0502020204030204" pitchFamily="34" charset="0"/>
                <a:cs typeface="Calibri" panose="020F0502020204030204" pitchFamily="34" charset="0"/>
              </a:rPr>
              <a:t>i</a:t>
            </a:r>
            <a:r>
              <a:rPr lang="en-US" altLang="zh-CN" sz="2000" dirty="0" smtClean="0">
                <a:latin typeface="Calibri" panose="020F0502020204030204" pitchFamily="34" charset="0"/>
                <a:cs typeface="Calibri" panose="020F0502020204030204" pitchFamily="34" charset="0"/>
              </a:rPr>
              <a:t>) = 1 if T is reachable from S in G</a:t>
            </a:r>
            <a:r>
              <a:rPr lang="en-US" altLang="zh-CN" sz="2000" baseline="-25000" dirty="0" smtClean="0">
                <a:latin typeface="Calibri" panose="020F0502020204030204" pitchFamily="34" charset="0"/>
                <a:cs typeface="Calibri" panose="020F0502020204030204" pitchFamily="34" charset="0"/>
              </a:rPr>
              <a:t>i</a:t>
            </a:r>
            <a:r>
              <a:rPr lang="en-US" altLang="zh-CN" sz="2000" dirty="0" smtClean="0">
                <a:latin typeface="Calibri" panose="020F0502020204030204" pitchFamily="34" charset="0"/>
                <a:cs typeface="Calibri" panose="020F0502020204030204" pitchFamily="34" charset="0"/>
              </a:rPr>
              <a:t>, and </a:t>
            </a:r>
            <a:r>
              <a:rPr lang="en-US" altLang="zh-CN" sz="2000" dirty="0">
                <a:latin typeface="Times New Roman" panose="02020603050405020304" pitchFamily="18" charset="0"/>
                <a:cs typeface="Times New Roman" panose="02020603050405020304" pitchFamily="18" charset="0"/>
              </a:rPr>
              <a:t>I</a:t>
            </a:r>
            <a:r>
              <a:rPr lang="en-US" altLang="zh-CN" sz="2000" baseline="-25000" dirty="0">
                <a:latin typeface="Calibri" panose="020F0502020204030204" pitchFamily="34" charset="0"/>
                <a:cs typeface="Calibri" panose="020F0502020204030204" pitchFamily="34" charset="0"/>
              </a:rPr>
              <a:t>S,T</a:t>
            </a:r>
            <a:r>
              <a:rPr lang="en-US" altLang="zh-CN" sz="2000" dirty="0">
                <a:latin typeface="Calibri" panose="020F0502020204030204" pitchFamily="34" charset="0"/>
                <a:cs typeface="Calibri" panose="020F0502020204030204" pitchFamily="34" charset="0"/>
              </a:rPr>
              <a:t>(G</a:t>
            </a:r>
            <a:r>
              <a:rPr lang="en-US" altLang="zh-CN" sz="2000" baseline="-25000" dirty="0">
                <a:latin typeface="Calibri" panose="020F0502020204030204" pitchFamily="34" charset="0"/>
                <a:cs typeface="Calibri" panose="020F0502020204030204" pitchFamily="34" charset="0"/>
              </a:rPr>
              <a:t>i</a:t>
            </a:r>
            <a:r>
              <a:rPr lang="en-US" altLang="zh-CN" sz="2000" dirty="0">
                <a:latin typeface="Calibri" panose="020F0502020204030204" pitchFamily="34" charset="0"/>
                <a:cs typeface="Calibri" panose="020F0502020204030204" pitchFamily="34" charset="0"/>
              </a:rPr>
              <a:t>) </a:t>
            </a:r>
            <a:r>
              <a:rPr lang="en-US" altLang="zh-CN" sz="2000" dirty="0" smtClean="0">
                <a:latin typeface="Calibri" panose="020F0502020204030204" pitchFamily="34" charset="0"/>
                <a:cs typeface="Calibri" panose="020F0502020204030204" pitchFamily="34" charset="0"/>
              </a:rPr>
              <a:t> = 0 otherwise</a:t>
            </a:r>
            <a:endParaRPr lang="en-US" altLang="zh-CN" sz="2400" dirty="0" smtClean="0">
              <a:latin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745390268"/>
              </p:ext>
            </p:extLst>
          </p:nvPr>
        </p:nvGraphicFramePr>
        <p:xfrm>
          <a:off x="2039938" y="3386139"/>
          <a:ext cx="4437062" cy="1109661"/>
        </p:xfrm>
        <a:graphic>
          <a:graphicData uri="http://schemas.openxmlformats.org/presentationml/2006/ole">
            <p:oleObj spid="_x0000_s298455" name="Equation" r:id="rId7" imgW="1486545" imgH="431987" progId="Equation.3">
              <p:embed/>
            </p:oleObj>
          </a:graphicData>
        </a:graphic>
      </p:graphicFrame>
      <p:sp>
        <p:nvSpPr>
          <p:cNvPr id="14" name="Rounded Rectangle 13"/>
          <p:cNvSpPr/>
          <p:nvPr/>
        </p:nvSpPr>
        <p:spPr>
          <a:xfrm>
            <a:off x="381000" y="4953000"/>
            <a:ext cx="2209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5" name="Content Placeholder 2"/>
          <p:cNvSpPr txBox="1">
            <a:spLocks noChangeArrowheads="1"/>
          </p:cNvSpPr>
          <p:nvPr/>
        </p:nvSpPr>
        <p:spPr>
          <a:xfrm>
            <a:off x="381000" y="5029200"/>
            <a:ext cx="4038599"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Time Complexity</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1317418755"/>
              </p:ext>
            </p:extLst>
          </p:nvPr>
        </p:nvGraphicFramePr>
        <p:xfrm>
          <a:off x="2667000" y="5557838"/>
          <a:ext cx="2465388" cy="522287"/>
        </p:xfrm>
        <a:graphic>
          <a:graphicData uri="http://schemas.openxmlformats.org/presentationml/2006/ole">
            <p:oleObj spid="_x0000_s298456" name="Equation" r:id="rId8" imgW="825500" imgH="203200" progId="Equation.3">
              <p:embed/>
            </p:oleObj>
          </a:graphicData>
        </a:graphic>
      </p:graphicFrame>
      <p:sp>
        <p:nvSpPr>
          <p:cNvPr id="17" name="Content Placeholder 2"/>
          <p:cNvSpPr txBox="1">
            <a:spLocks noChangeArrowheads="1"/>
          </p:cNvSpPr>
          <p:nvPr/>
        </p:nvSpPr>
        <p:spPr>
          <a:xfrm>
            <a:off x="5295900" y="5657670"/>
            <a:ext cx="3695700" cy="422455"/>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itchFamily="34" charset="0"/>
              </a:rPr>
              <a:t>n = # nodes, m = # edges </a:t>
            </a:r>
          </a:p>
        </p:txBody>
      </p:sp>
      <p:sp>
        <p:nvSpPr>
          <p:cNvPr id="2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30/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36</a:t>
            </a:fld>
            <a:endParaRPr lang="en-US" altLang="en-US" sz="1800"/>
          </a:p>
        </p:txBody>
      </p:sp>
      <p:sp>
        <p:nvSpPr>
          <p:cNvPr id="49" name="Title 1"/>
          <p:cNvSpPr>
            <a:spLocks noGrp="1"/>
          </p:cNvSpPr>
          <p:nvPr>
            <p:ph type="title"/>
          </p:nvPr>
        </p:nvSpPr>
        <p:spPr>
          <a:xfrm>
            <a:off x="381000" y="381000"/>
            <a:ext cx="6400800" cy="533400"/>
          </a:xfrm>
        </p:spPr>
        <p:txBody>
          <a:bodyPr>
            <a:noAutofit/>
          </a:bodyPr>
          <a:lstStyle/>
          <a:p>
            <a:pPr algn="l"/>
            <a:r>
              <a:rPr lang="en-US" b="1" dirty="0" smtClean="0"/>
              <a:t>Basic Monte Carlo with Breadth-First-Search</a:t>
            </a:r>
            <a:endParaRPr lang="en-US" b="1"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Content Placeholder 2"/>
          <p:cNvSpPr txBox="1">
            <a:spLocks noChangeArrowheads="1"/>
          </p:cNvSpPr>
          <p:nvPr/>
        </p:nvSpPr>
        <p:spPr>
          <a:xfrm>
            <a:off x="304800" y="2057400"/>
            <a:ext cx="8343900" cy="422455"/>
          </a:xfrm>
          <a:prstGeom prst="rect">
            <a:avLst/>
          </a:prstGeom>
        </p:spPr>
        <p:txBody>
          <a:bodyPr/>
          <a:lstStyle/>
          <a:p>
            <a:pPr marL="396875" indent="-396875" algn="just" defTabSz="914363">
              <a:lnSpc>
                <a:spcPct val="90000"/>
              </a:lnSpc>
              <a:spcBef>
                <a:spcPct val="20000"/>
              </a:spcBef>
              <a:buBlip>
                <a:blip r:embed="rId5"/>
              </a:buBlip>
              <a:defRPr/>
            </a:pPr>
            <a:r>
              <a:rPr lang="en-US" sz="2000" dirty="0" smtClean="0">
                <a:latin typeface="+mj-lt"/>
              </a:rPr>
              <a:t>Only sample the outgoing edges from the currently visited vertex  </a:t>
            </a:r>
            <a:endParaRPr lang="en-US" altLang="zh-CN" sz="2400" dirty="0" smtClean="0">
              <a:latin typeface="Calibri" pitchFamily="34" charset="0"/>
            </a:endParaRPr>
          </a:p>
        </p:txBody>
      </p:sp>
      <p:sp>
        <p:nvSpPr>
          <p:cNvPr id="21" name="Content Placeholder 2"/>
          <p:cNvSpPr txBox="1">
            <a:spLocks noChangeArrowheads="1"/>
          </p:cNvSpPr>
          <p:nvPr/>
        </p:nvSpPr>
        <p:spPr>
          <a:xfrm>
            <a:off x="304800" y="1600200"/>
            <a:ext cx="8343900" cy="422455"/>
          </a:xfrm>
          <a:prstGeom prst="rect">
            <a:avLst/>
          </a:prstGeom>
        </p:spPr>
        <p:txBody>
          <a:bodyPr/>
          <a:lstStyle/>
          <a:p>
            <a:pPr marL="396875" indent="-396875" algn="just" defTabSz="914363">
              <a:lnSpc>
                <a:spcPct val="90000"/>
              </a:lnSpc>
              <a:spcBef>
                <a:spcPct val="20000"/>
              </a:spcBef>
              <a:buBlip>
                <a:blip r:embed="rId5"/>
              </a:buBlip>
              <a:defRPr/>
            </a:pPr>
            <a:r>
              <a:rPr lang="en-US" sz="2000" dirty="0" smtClean="0">
                <a:latin typeface="+mj-lt"/>
              </a:rPr>
              <a:t>Do not sample all edges in the beginning  </a:t>
            </a:r>
            <a:endParaRPr lang="en-US" altLang="zh-CN" sz="2400" dirty="0" smtClean="0">
              <a:latin typeface="Calibri" pitchFamily="34" charset="0"/>
            </a:endParaRPr>
          </a:p>
        </p:txBody>
      </p:sp>
      <p:sp>
        <p:nvSpPr>
          <p:cNvPr id="22" name="Content Placeholder 2"/>
          <p:cNvSpPr txBox="1">
            <a:spLocks noChangeArrowheads="1"/>
          </p:cNvSpPr>
          <p:nvPr/>
        </p:nvSpPr>
        <p:spPr>
          <a:xfrm>
            <a:off x="304800" y="2590800"/>
            <a:ext cx="8343900" cy="422455"/>
          </a:xfrm>
          <a:prstGeom prst="rect">
            <a:avLst/>
          </a:prstGeom>
        </p:spPr>
        <p:txBody>
          <a:bodyPr/>
          <a:lstStyle/>
          <a:p>
            <a:pPr marL="396875" indent="-396875" algn="just" defTabSz="914363">
              <a:lnSpc>
                <a:spcPct val="90000"/>
              </a:lnSpc>
              <a:spcBef>
                <a:spcPct val="20000"/>
              </a:spcBef>
              <a:buBlip>
                <a:blip r:embed="rId5"/>
              </a:buBlip>
              <a:defRPr/>
            </a:pPr>
            <a:r>
              <a:rPr lang="en-US" sz="2000" dirty="0" smtClean="0">
                <a:latin typeface="+mj-lt"/>
              </a:rPr>
              <a:t>Stop when T is reached, or no new vertex can be reached with the sampled edges    </a:t>
            </a:r>
            <a:endParaRPr lang="en-US" altLang="zh-CN" sz="2400" dirty="0" smtClean="0">
              <a:latin typeface="Calibri" pitchFamily="34" charset="0"/>
            </a:endParaRPr>
          </a:p>
        </p:txBody>
      </p:sp>
      <p:sp>
        <p:nvSpPr>
          <p:cNvPr id="23" name="TextBox 22"/>
          <p:cNvSpPr txBox="1"/>
          <p:nvPr/>
        </p:nvSpPr>
        <p:spPr>
          <a:xfrm>
            <a:off x="457200" y="5879068"/>
            <a:ext cx="3351580" cy="369332"/>
          </a:xfrm>
          <a:prstGeom prst="rect">
            <a:avLst/>
          </a:prstGeom>
          <a:noFill/>
        </p:spPr>
        <p:txBody>
          <a:bodyPr wrap="square" rtlCol="0">
            <a:spAutoFit/>
          </a:bodyPr>
          <a:lstStyle/>
          <a:p>
            <a:pPr algn="ctr"/>
            <a:r>
              <a:rPr lang="en-US" b="1" dirty="0" smtClean="0"/>
              <a:t>Uncertain Graph  (</a:t>
            </a:r>
            <a:r>
              <a:rPr lang="en-US" b="1" dirty="0" smtClean="0">
                <a:latin typeface="Comic Sans MS" panose="030F0702030302020204" pitchFamily="66" charset="0"/>
              </a:rPr>
              <a:t>G</a:t>
            </a:r>
            <a:r>
              <a:rPr lang="en-US" b="1" dirty="0" smtClean="0"/>
              <a:t>)</a:t>
            </a:r>
            <a:endParaRPr lang="en-US" b="1" dirty="0">
              <a:latin typeface="Comic Sans MS" panose="030F0702030302020204" pitchFamily="66" charset="0"/>
            </a:endParaRPr>
          </a:p>
        </p:txBody>
      </p:sp>
      <p:sp>
        <p:nvSpPr>
          <p:cNvPr id="24" name="Oval 23"/>
          <p:cNvSpPr/>
          <p:nvPr/>
        </p:nvSpPr>
        <p:spPr>
          <a:xfrm>
            <a:off x="300530" y="42705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5" name="Oval 24"/>
          <p:cNvSpPr/>
          <p:nvPr/>
        </p:nvSpPr>
        <p:spPr>
          <a:xfrm>
            <a:off x="1519730" y="50325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6" name="Oval 25"/>
          <p:cNvSpPr/>
          <p:nvPr/>
        </p:nvSpPr>
        <p:spPr>
          <a:xfrm>
            <a:off x="1214930" y="36609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7" name="Oval 26"/>
          <p:cNvSpPr/>
          <p:nvPr/>
        </p:nvSpPr>
        <p:spPr>
          <a:xfrm>
            <a:off x="2434130" y="43428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8" name="Oval 27"/>
          <p:cNvSpPr/>
          <p:nvPr/>
        </p:nvSpPr>
        <p:spPr>
          <a:xfrm>
            <a:off x="3500930" y="38133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9" name="Freeform 28"/>
          <p:cNvSpPr/>
          <p:nvPr/>
        </p:nvSpPr>
        <p:spPr>
          <a:xfrm>
            <a:off x="71930" y="4803957"/>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30" name="Freeform 29"/>
          <p:cNvSpPr/>
          <p:nvPr/>
        </p:nvSpPr>
        <p:spPr>
          <a:xfrm>
            <a:off x="443832" y="3889557"/>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31" name="Straight Arrow Connector 30"/>
          <p:cNvCxnSpPr>
            <a:stCxn id="25" idx="7"/>
            <a:endCxn id="27" idx="3"/>
          </p:cNvCxnSpPr>
          <p:nvPr/>
        </p:nvCxnSpPr>
        <p:spPr>
          <a:xfrm flipV="1">
            <a:off x="1975015" y="4798153"/>
            <a:ext cx="537230" cy="312519"/>
          </a:xfrm>
          <a:prstGeom prst="straightConnector1">
            <a:avLst/>
          </a:prstGeom>
          <a:noFill/>
          <a:ln w="31750" cap="flat" cmpd="sng" algn="ctr">
            <a:solidFill>
              <a:sysClr val="windowText" lastClr="000000"/>
            </a:solidFill>
            <a:prstDash val="solid"/>
            <a:tailEnd type="arrow"/>
          </a:ln>
          <a:effectLst/>
        </p:spPr>
      </p:cxnSp>
      <p:cxnSp>
        <p:nvCxnSpPr>
          <p:cNvPr id="32" name="Straight Arrow Connector 31"/>
          <p:cNvCxnSpPr>
            <a:stCxn id="26" idx="6"/>
          </p:cNvCxnSpPr>
          <p:nvPr/>
        </p:nvCxnSpPr>
        <p:spPr>
          <a:xfrm>
            <a:off x="1748330" y="3927657"/>
            <a:ext cx="914400" cy="419100"/>
          </a:xfrm>
          <a:prstGeom prst="straightConnector1">
            <a:avLst/>
          </a:prstGeom>
          <a:noFill/>
          <a:ln w="31750" cap="flat" cmpd="sng" algn="ctr">
            <a:solidFill>
              <a:sysClr val="windowText" lastClr="000000"/>
            </a:solidFill>
            <a:prstDash val="solid"/>
            <a:tailEnd type="arrow"/>
          </a:ln>
          <a:effectLst/>
        </p:spPr>
      </p:cxnSp>
      <p:sp>
        <p:nvSpPr>
          <p:cNvPr id="33" name="Freeform 32"/>
          <p:cNvSpPr/>
          <p:nvPr/>
        </p:nvSpPr>
        <p:spPr>
          <a:xfrm>
            <a:off x="1642560" y="4126118"/>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34" name="Straight Arrow Connector 33"/>
          <p:cNvCxnSpPr>
            <a:stCxn id="27" idx="6"/>
            <a:endCxn id="28" idx="3"/>
          </p:cNvCxnSpPr>
          <p:nvPr/>
        </p:nvCxnSpPr>
        <p:spPr>
          <a:xfrm flipV="1">
            <a:off x="2967530" y="4268642"/>
            <a:ext cx="611515" cy="340926"/>
          </a:xfrm>
          <a:prstGeom prst="straightConnector1">
            <a:avLst/>
          </a:prstGeom>
          <a:noFill/>
          <a:ln w="31750" cap="flat" cmpd="sng" algn="ctr">
            <a:solidFill>
              <a:sysClr val="windowText" lastClr="000000"/>
            </a:solidFill>
            <a:prstDash val="solid"/>
            <a:tailEnd type="arrow"/>
          </a:ln>
          <a:effectLst/>
        </p:spPr>
      </p:cxnSp>
      <p:cxnSp>
        <p:nvCxnSpPr>
          <p:cNvPr id="35" name="Straight Arrow Connector 34"/>
          <p:cNvCxnSpPr>
            <a:stCxn id="26" idx="7"/>
            <a:endCxn id="28" idx="1"/>
          </p:cNvCxnSpPr>
          <p:nvPr/>
        </p:nvCxnSpPr>
        <p:spPr>
          <a:xfrm>
            <a:off x="1670215" y="3739072"/>
            <a:ext cx="1908830" cy="152400"/>
          </a:xfrm>
          <a:prstGeom prst="straightConnector1">
            <a:avLst/>
          </a:prstGeom>
          <a:noFill/>
          <a:ln w="31750" cap="flat" cmpd="sng" algn="ctr">
            <a:solidFill>
              <a:sysClr val="windowText" lastClr="000000"/>
            </a:solidFill>
            <a:prstDash val="solid"/>
            <a:tailEnd type="arrow"/>
          </a:ln>
          <a:effectLst/>
        </p:spPr>
      </p:cxnSp>
      <p:cxnSp>
        <p:nvCxnSpPr>
          <p:cNvPr id="36" name="Straight Arrow Connector 35"/>
          <p:cNvCxnSpPr>
            <a:stCxn id="25" idx="1"/>
            <a:endCxn id="24" idx="5"/>
          </p:cNvCxnSpPr>
          <p:nvPr/>
        </p:nvCxnSpPr>
        <p:spPr>
          <a:xfrm flipH="1" flipV="1">
            <a:off x="755815" y="4725842"/>
            <a:ext cx="842030" cy="384830"/>
          </a:xfrm>
          <a:prstGeom prst="straightConnector1">
            <a:avLst/>
          </a:prstGeom>
          <a:noFill/>
          <a:ln w="28575" cap="flat" cmpd="sng" algn="ctr">
            <a:solidFill>
              <a:sysClr val="windowText" lastClr="000000"/>
            </a:solidFill>
            <a:prstDash val="solid"/>
            <a:tailEnd type="arrow"/>
          </a:ln>
          <a:effectLst/>
        </p:spPr>
      </p:cxnSp>
      <p:sp>
        <p:nvSpPr>
          <p:cNvPr id="37" name="TextBox 36"/>
          <p:cNvSpPr txBox="1"/>
          <p:nvPr/>
        </p:nvSpPr>
        <p:spPr>
          <a:xfrm>
            <a:off x="417575" y="357476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42058" y="526458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1048563" y="4611703"/>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1547828" y="434286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2584763" y="349795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2162308" y="383651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2123903" y="491185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3100718" y="4412587"/>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424260" y="433416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1614815" y="5140673"/>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1332298" y="3758093"/>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8" name="Rectangle 47"/>
          <p:cNvSpPr/>
          <p:nvPr/>
        </p:nvSpPr>
        <p:spPr>
          <a:xfrm>
            <a:off x="2536535" y="4419678"/>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53"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31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4" name="Right Arrow 53"/>
          <p:cNvSpPr/>
          <p:nvPr/>
        </p:nvSpPr>
        <p:spPr bwMode="auto">
          <a:xfrm>
            <a:off x="3187914" y="5179770"/>
            <a:ext cx="1911735" cy="230430"/>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accent2"/>
              </a:solidFill>
              <a:effectLst/>
              <a:latin typeface="Trebuchet MS" pitchFamily="34" charset="0"/>
            </a:endParaRPr>
          </a:p>
        </p:txBody>
      </p:sp>
      <p:sp>
        <p:nvSpPr>
          <p:cNvPr id="55" name="TextBox 54"/>
          <p:cNvSpPr txBox="1"/>
          <p:nvPr/>
        </p:nvSpPr>
        <p:spPr>
          <a:xfrm>
            <a:off x="2895600" y="4879621"/>
            <a:ext cx="2511289" cy="369332"/>
          </a:xfrm>
          <a:prstGeom prst="rect">
            <a:avLst/>
          </a:prstGeom>
          <a:noFill/>
        </p:spPr>
        <p:txBody>
          <a:bodyPr wrap="square" rtlCol="0">
            <a:spAutoFit/>
          </a:bodyPr>
          <a:lstStyle/>
          <a:p>
            <a:pPr algn="ctr"/>
            <a:r>
              <a:rPr lang="en-US" b="1" dirty="0" smtClean="0"/>
              <a:t>Sample + BFS</a:t>
            </a:r>
            <a:endParaRPr lang="en-US" b="1" dirty="0"/>
          </a:p>
        </p:txBody>
      </p:sp>
      <p:sp>
        <p:nvSpPr>
          <p:cNvPr id="57" name="Oval 56"/>
          <p:cNvSpPr/>
          <p:nvPr/>
        </p:nvSpPr>
        <p:spPr>
          <a:xfrm>
            <a:off x="5257800" y="4277799"/>
            <a:ext cx="533400" cy="533400"/>
          </a:xfrm>
          <a:prstGeom prst="ellipse">
            <a:avLst/>
          </a:prstGeom>
          <a:solidFill>
            <a:srgbClr val="00B0F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8" name="Oval 57"/>
          <p:cNvSpPr/>
          <p:nvPr/>
        </p:nvSpPr>
        <p:spPr>
          <a:xfrm>
            <a:off x="6477000" y="5039799"/>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9" name="Oval 58"/>
          <p:cNvSpPr/>
          <p:nvPr/>
        </p:nvSpPr>
        <p:spPr>
          <a:xfrm>
            <a:off x="6172200" y="3668199"/>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2" name="Freeform 61"/>
          <p:cNvSpPr/>
          <p:nvPr/>
        </p:nvSpPr>
        <p:spPr>
          <a:xfrm>
            <a:off x="5029200" y="4811199"/>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50800" cap="flat" cmpd="sng" algn="ctr">
            <a:solidFill>
              <a:srgbClr val="00B05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63" name="Freeform 62"/>
          <p:cNvSpPr/>
          <p:nvPr/>
        </p:nvSpPr>
        <p:spPr>
          <a:xfrm>
            <a:off x="5401102" y="3896799"/>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50800" cap="flat" cmpd="sng" algn="ctr">
            <a:solidFill>
              <a:srgbClr val="00B05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78" name="TextBox 77"/>
          <p:cNvSpPr txBox="1"/>
          <p:nvPr/>
        </p:nvSpPr>
        <p:spPr>
          <a:xfrm>
            <a:off x="5381530" y="4341410"/>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9" name="TextBox 78"/>
          <p:cNvSpPr txBox="1"/>
          <p:nvPr/>
        </p:nvSpPr>
        <p:spPr>
          <a:xfrm>
            <a:off x="6572085" y="5147915"/>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0" name="TextBox 79"/>
          <p:cNvSpPr txBox="1"/>
          <p:nvPr/>
        </p:nvSpPr>
        <p:spPr>
          <a:xfrm>
            <a:off x="6289568" y="3765335"/>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2" name="TextBox 81"/>
          <p:cNvSpPr txBox="1"/>
          <p:nvPr/>
        </p:nvSpPr>
        <p:spPr>
          <a:xfrm>
            <a:off x="4497020" y="5867400"/>
            <a:ext cx="3351580" cy="369332"/>
          </a:xfrm>
          <a:prstGeom prst="rect">
            <a:avLst/>
          </a:prstGeom>
          <a:noFill/>
        </p:spPr>
        <p:txBody>
          <a:bodyPr wrap="square" rtlCol="0">
            <a:spAutoFit/>
          </a:bodyPr>
          <a:lstStyle/>
          <a:p>
            <a:pPr algn="ctr"/>
            <a:r>
              <a:rPr lang="en-US" b="1" dirty="0" smtClean="0"/>
              <a:t>Start BFS from S</a:t>
            </a:r>
            <a:endParaRPr lang="en-US" b="1" dirty="0"/>
          </a:p>
        </p:txBody>
      </p:sp>
    </p:spTree>
    <p:extLst>
      <p:ext uri="{BB962C8B-B14F-4D97-AF65-F5344CB8AC3E}">
        <p14:creationId xmlns:p14="http://schemas.microsoft.com/office/powerpoint/2010/main" xmlns="" val="27390053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37</a:t>
            </a:fld>
            <a:endParaRPr lang="en-US" altLang="en-US" sz="1800"/>
          </a:p>
        </p:txBody>
      </p:sp>
      <p:sp>
        <p:nvSpPr>
          <p:cNvPr id="49" name="Title 1"/>
          <p:cNvSpPr>
            <a:spLocks noGrp="1"/>
          </p:cNvSpPr>
          <p:nvPr>
            <p:ph type="title"/>
          </p:nvPr>
        </p:nvSpPr>
        <p:spPr>
          <a:xfrm>
            <a:off x="381000" y="381000"/>
            <a:ext cx="6400800" cy="533400"/>
          </a:xfrm>
        </p:spPr>
        <p:txBody>
          <a:bodyPr>
            <a:noAutofit/>
          </a:bodyPr>
          <a:lstStyle/>
          <a:p>
            <a:pPr algn="l"/>
            <a:r>
              <a:rPr lang="en-US" b="1" dirty="0" smtClean="0"/>
              <a:t>Basic Monte Carlo with Breadth-First-Search</a:t>
            </a:r>
            <a:endParaRPr lang="en-US" b="1"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Content Placeholder 2"/>
          <p:cNvSpPr txBox="1">
            <a:spLocks noChangeArrowheads="1"/>
          </p:cNvSpPr>
          <p:nvPr/>
        </p:nvSpPr>
        <p:spPr>
          <a:xfrm>
            <a:off x="304800" y="2057400"/>
            <a:ext cx="8343900" cy="422455"/>
          </a:xfrm>
          <a:prstGeom prst="rect">
            <a:avLst/>
          </a:prstGeom>
        </p:spPr>
        <p:txBody>
          <a:bodyPr/>
          <a:lstStyle/>
          <a:p>
            <a:pPr marL="396875" indent="-396875" algn="just" defTabSz="914363">
              <a:lnSpc>
                <a:spcPct val="90000"/>
              </a:lnSpc>
              <a:spcBef>
                <a:spcPct val="20000"/>
              </a:spcBef>
              <a:buBlip>
                <a:blip r:embed="rId5"/>
              </a:buBlip>
              <a:defRPr/>
            </a:pPr>
            <a:r>
              <a:rPr lang="en-US" sz="2000" dirty="0" smtClean="0">
                <a:latin typeface="+mj-lt"/>
              </a:rPr>
              <a:t>Only sample the outgoing edges from the currently visited vertex  </a:t>
            </a:r>
            <a:endParaRPr lang="en-US" altLang="zh-CN" sz="2400" dirty="0" smtClean="0">
              <a:latin typeface="Calibri" pitchFamily="34" charset="0"/>
            </a:endParaRPr>
          </a:p>
        </p:txBody>
      </p:sp>
      <p:sp>
        <p:nvSpPr>
          <p:cNvPr id="21" name="Content Placeholder 2"/>
          <p:cNvSpPr txBox="1">
            <a:spLocks noChangeArrowheads="1"/>
          </p:cNvSpPr>
          <p:nvPr/>
        </p:nvSpPr>
        <p:spPr>
          <a:xfrm>
            <a:off x="304800" y="1600200"/>
            <a:ext cx="8343900" cy="422455"/>
          </a:xfrm>
          <a:prstGeom prst="rect">
            <a:avLst/>
          </a:prstGeom>
        </p:spPr>
        <p:txBody>
          <a:bodyPr/>
          <a:lstStyle/>
          <a:p>
            <a:pPr marL="396875" indent="-396875" algn="just" defTabSz="914363">
              <a:lnSpc>
                <a:spcPct val="90000"/>
              </a:lnSpc>
              <a:spcBef>
                <a:spcPct val="20000"/>
              </a:spcBef>
              <a:buBlip>
                <a:blip r:embed="rId5"/>
              </a:buBlip>
              <a:defRPr/>
            </a:pPr>
            <a:r>
              <a:rPr lang="en-US" sz="2000" dirty="0" smtClean="0">
                <a:latin typeface="+mj-lt"/>
              </a:rPr>
              <a:t>Do not sample all edges in the beginning  </a:t>
            </a:r>
            <a:endParaRPr lang="en-US" altLang="zh-CN" sz="2400" dirty="0" smtClean="0">
              <a:latin typeface="Calibri" pitchFamily="34" charset="0"/>
            </a:endParaRPr>
          </a:p>
        </p:txBody>
      </p:sp>
      <p:sp>
        <p:nvSpPr>
          <p:cNvPr id="22" name="Content Placeholder 2"/>
          <p:cNvSpPr txBox="1">
            <a:spLocks noChangeArrowheads="1"/>
          </p:cNvSpPr>
          <p:nvPr/>
        </p:nvSpPr>
        <p:spPr>
          <a:xfrm>
            <a:off x="304800" y="2590800"/>
            <a:ext cx="8343900" cy="422455"/>
          </a:xfrm>
          <a:prstGeom prst="rect">
            <a:avLst/>
          </a:prstGeom>
        </p:spPr>
        <p:txBody>
          <a:bodyPr/>
          <a:lstStyle/>
          <a:p>
            <a:pPr marL="396875" indent="-396875" algn="just" defTabSz="914363">
              <a:lnSpc>
                <a:spcPct val="90000"/>
              </a:lnSpc>
              <a:spcBef>
                <a:spcPct val="20000"/>
              </a:spcBef>
              <a:buBlip>
                <a:blip r:embed="rId5"/>
              </a:buBlip>
              <a:defRPr/>
            </a:pPr>
            <a:r>
              <a:rPr lang="en-US" sz="2000" dirty="0" smtClean="0">
                <a:latin typeface="+mj-lt"/>
              </a:rPr>
              <a:t>Stop when T is reached, or no new vertex can be reached with the sampled edges    </a:t>
            </a:r>
            <a:endParaRPr lang="en-US" altLang="zh-CN" sz="2400" dirty="0" smtClean="0">
              <a:latin typeface="Calibri" pitchFamily="34" charset="0"/>
            </a:endParaRPr>
          </a:p>
        </p:txBody>
      </p:sp>
      <p:sp>
        <p:nvSpPr>
          <p:cNvPr id="23" name="TextBox 22"/>
          <p:cNvSpPr txBox="1"/>
          <p:nvPr/>
        </p:nvSpPr>
        <p:spPr>
          <a:xfrm>
            <a:off x="457200" y="5879068"/>
            <a:ext cx="3351580" cy="369332"/>
          </a:xfrm>
          <a:prstGeom prst="rect">
            <a:avLst/>
          </a:prstGeom>
          <a:noFill/>
        </p:spPr>
        <p:txBody>
          <a:bodyPr wrap="square" rtlCol="0">
            <a:spAutoFit/>
          </a:bodyPr>
          <a:lstStyle/>
          <a:p>
            <a:pPr algn="ctr"/>
            <a:r>
              <a:rPr lang="en-US" b="1" dirty="0" smtClean="0"/>
              <a:t>Uncertain Graph  (</a:t>
            </a:r>
            <a:r>
              <a:rPr lang="en-US" b="1" dirty="0" smtClean="0">
                <a:latin typeface="Comic Sans MS" panose="030F0702030302020204" pitchFamily="66" charset="0"/>
              </a:rPr>
              <a:t>G</a:t>
            </a:r>
            <a:r>
              <a:rPr lang="en-US" b="1" dirty="0" smtClean="0"/>
              <a:t>)</a:t>
            </a:r>
            <a:endParaRPr lang="en-US" b="1" dirty="0">
              <a:latin typeface="Comic Sans MS" panose="030F0702030302020204" pitchFamily="66" charset="0"/>
            </a:endParaRPr>
          </a:p>
        </p:txBody>
      </p:sp>
      <p:sp>
        <p:nvSpPr>
          <p:cNvPr id="24" name="Oval 23"/>
          <p:cNvSpPr/>
          <p:nvPr/>
        </p:nvSpPr>
        <p:spPr>
          <a:xfrm>
            <a:off x="300530" y="42705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5" name="Oval 24"/>
          <p:cNvSpPr/>
          <p:nvPr/>
        </p:nvSpPr>
        <p:spPr>
          <a:xfrm>
            <a:off x="1519730" y="50325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6" name="Oval 25"/>
          <p:cNvSpPr/>
          <p:nvPr/>
        </p:nvSpPr>
        <p:spPr>
          <a:xfrm>
            <a:off x="1214930" y="36609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7" name="Oval 26"/>
          <p:cNvSpPr/>
          <p:nvPr/>
        </p:nvSpPr>
        <p:spPr>
          <a:xfrm>
            <a:off x="2434130" y="434286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8" name="Oval 27"/>
          <p:cNvSpPr/>
          <p:nvPr/>
        </p:nvSpPr>
        <p:spPr>
          <a:xfrm>
            <a:off x="3500930" y="381335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9" name="Freeform 28"/>
          <p:cNvSpPr/>
          <p:nvPr/>
        </p:nvSpPr>
        <p:spPr>
          <a:xfrm>
            <a:off x="71930" y="4803957"/>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30" name="Freeform 29"/>
          <p:cNvSpPr/>
          <p:nvPr/>
        </p:nvSpPr>
        <p:spPr>
          <a:xfrm>
            <a:off x="443832" y="3889557"/>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31" name="Straight Arrow Connector 30"/>
          <p:cNvCxnSpPr>
            <a:stCxn id="25" idx="7"/>
            <a:endCxn id="27" idx="3"/>
          </p:cNvCxnSpPr>
          <p:nvPr/>
        </p:nvCxnSpPr>
        <p:spPr>
          <a:xfrm flipV="1">
            <a:off x="1975015" y="4798153"/>
            <a:ext cx="537230" cy="312519"/>
          </a:xfrm>
          <a:prstGeom prst="straightConnector1">
            <a:avLst/>
          </a:prstGeom>
          <a:noFill/>
          <a:ln w="31750" cap="flat" cmpd="sng" algn="ctr">
            <a:solidFill>
              <a:sysClr val="windowText" lastClr="000000"/>
            </a:solidFill>
            <a:prstDash val="solid"/>
            <a:tailEnd type="arrow"/>
          </a:ln>
          <a:effectLst/>
        </p:spPr>
      </p:cxnSp>
      <p:cxnSp>
        <p:nvCxnSpPr>
          <p:cNvPr id="32" name="Straight Arrow Connector 31"/>
          <p:cNvCxnSpPr>
            <a:stCxn id="26" idx="6"/>
          </p:cNvCxnSpPr>
          <p:nvPr/>
        </p:nvCxnSpPr>
        <p:spPr>
          <a:xfrm>
            <a:off x="1748330" y="3927657"/>
            <a:ext cx="914400" cy="419100"/>
          </a:xfrm>
          <a:prstGeom prst="straightConnector1">
            <a:avLst/>
          </a:prstGeom>
          <a:noFill/>
          <a:ln w="31750" cap="flat" cmpd="sng" algn="ctr">
            <a:solidFill>
              <a:sysClr val="windowText" lastClr="000000"/>
            </a:solidFill>
            <a:prstDash val="solid"/>
            <a:tailEnd type="arrow"/>
          </a:ln>
          <a:effectLst/>
        </p:spPr>
      </p:cxnSp>
      <p:sp>
        <p:nvSpPr>
          <p:cNvPr id="33" name="Freeform 32"/>
          <p:cNvSpPr/>
          <p:nvPr/>
        </p:nvSpPr>
        <p:spPr>
          <a:xfrm>
            <a:off x="1642560" y="4126118"/>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34" name="Straight Arrow Connector 33"/>
          <p:cNvCxnSpPr>
            <a:stCxn id="27" idx="6"/>
            <a:endCxn id="28" idx="3"/>
          </p:cNvCxnSpPr>
          <p:nvPr/>
        </p:nvCxnSpPr>
        <p:spPr>
          <a:xfrm flipV="1">
            <a:off x="2967530" y="4268642"/>
            <a:ext cx="611515" cy="340926"/>
          </a:xfrm>
          <a:prstGeom prst="straightConnector1">
            <a:avLst/>
          </a:prstGeom>
          <a:noFill/>
          <a:ln w="31750" cap="flat" cmpd="sng" algn="ctr">
            <a:solidFill>
              <a:sysClr val="windowText" lastClr="000000"/>
            </a:solidFill>
            <a:prstDash val="solid"/>
            <a:tailEnd type="arrow"/>
          </a:ln>
          <a:effectLst/>
        </p:spPr>
      </p:cxnSp>
      <p:cxnSp>
        <p:nvCxnSpPr>
          <p:cNvPr id="35" name="Straight Arrow Connector 34"/>
          <p:cNvCxnSpPr>
            <a:stCxn id="26" idx="7"/>
            <a:endCxn id="28" idx="1"/>
          </p:cNvCxnSpPr>
          <p:nvPr/>
        </p:nvCxnSpPr>
        <p:spPr>
          <a:xfrm>
            <a:off x="1670215" y="3739072"/>
            <a:ext cx="1908830" cy="152400"/>
          </a:xfrm>
          <a:prstGeom prst="straightConnector1">
            <a:avLst/>
          </a:prstGeom>
          <a:noFill/>
          <a:ln w="31750" cap="flat" cmpd="sng" algn="ctr">
            <a:solidFill>
              <a:sysClr val="windowText" lastClr="000000"/>
            </a:solidFill>
            <a:prstDash val="solid"/>
            <a:tailEnd type="arrow"/>
          </a:ln>
          <a:effectLst/>
        </p:spPr>
      </p:cxnSp>
      <p:cxnSp>
        <p:nvCxnSpPr>
          <p:cNvPr id="36" name="Straight Arrow Connector 35"/>
          <p:cNvCxnSpPr>
            <a:stCxn id="25" idx="1"/>
            <a:endCxn id="24" idx="5"/>
          </p:cNvCxnSpPr>
          <p:nvPr/>
        </p:nvCxnSpPr>
        <p:spPr>
          <a:xfrm flipH="1" flipV="1">
            <a:off x="755815" y="4725842"/>
            <a:ext cx="842030" cy="384830"/>
          </a:xfrm>
          <a:prstGeom prst="straightConnector1">
            <a:avLst/>
          </a:prstGeom>
          <a:noFill/>
          <a:ln w="28575" cap="flat" cmpd="sng" algn="ctr">
            <a:solidFill>
              <a:sysClr val="windowText" lastClr="000000"/>
            </a:solidFill>
            <a:prstDash val="solid"/>
            <a:tailEnd type="arrow"/>
          </a:ln>
          <a:effectLst/>
        </p:spPr>
      </p:cxnSp>
      <p:sp>
        <p:nvSpPr>
          <p:cNvPr id="37" name="TextBox 36"/>
          <p:cNvSpPr txBox="1"/>
          <p:nvPr/>
        </p:nvSpPr>
        <p:spPr>
          <a:xfrm>
            <a:off x="417575" y="357476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242058" y="526458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1048563" y="4611703"/>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1547828" y="434286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TextBox 40"/>
          <p:cNvSpPr txBox="1"/>
          <p:nvPr/>
        </p:nvSpPr>
        <p:spPr>
          <a:xfrm>
            <a:off x="2584763" y="3497958"/>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TextBox 41"/>
          <p:cNvSpPr txBox="1"/>
          <p:nvPr/>
        </p:nvSpPr>
        <p:spPr>
          <a:xfrm>
            <a:off x="2162308" y="383651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TextBox 42"/>
          <p:cNvSpPr txBox="1"/>
          <p:nvPr/>
        </p:nvSpPr>
        <p:spPr>
          <a:xfrm>
            <a:off x="2123903" y="491185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TextBox 43"/>
          <p:cNvSpPr txBox="1"/>
          <p:nvPr/>
        </p:nvSpPr>
        <p:spPr>
          <a:xfrm>
            <a:off x="3100718" y="4412587"/>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TextBox 44"/>
          <p:cNvSpPr txBox="1"/>
          <p:nvPr/>
        </p:nvSpPr>
        <p:spPr>
          <a:xfrm>
            <a:off x="424260" y="433416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TextBox 45"/>
          <p:cNvSpPr txBox="1"/>
          <p:nvPr/>
        </p:nvSpPr>
        <p:spPr>
          <a:xfrm>
            <a:off x="1614815" y="5140673"/>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7" name="TextBox 46"/>
          <p:cNvSpPr txBox="1"/>
          <p:nvPr/>
        </p:nvSpPr>
        <p:spPr>
          <a:xfrm>
            <a:off x="1332298" y="3758093"/>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8" name="Rectangle 47"/>
          <p:cNvSpPr/>
          <p:nvPr/>
        </p:nvSpPr>
        <p:spPr>
          <a:xfrm>
            <a:off x="2536535" y="4419678"/>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53"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32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4" name="Right Arrow 53"/>
          <p:cNvSpPr/>
          <p:nvPr/>
        </p:nvSpPr>
        <p:spPr bwMode="auto">
          <a:xfrm>
            <a:off x="3187914" y="5179770"/>
            <a:ext cx="1911735" cy="230430"/>
          </a:xfrm>
          <a:prstGeom prst="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accent2"/>
              </a:solidFill>
              <a:effectLst/>
              <a:latin typeface="Trebuchet MS" pitchFamily="34" charset="0"/>
            </a:endParaRPr>
          </a:p>
        </p:txBody>
      </p:sp>
      <p:sp>
        <p:nvSpPr>
          <p:cNvPr id="55" name="TextBox 54"/>
          <p:cNvSpPr txBox="1"/>
          <p:nvPr/>
        </p:nvSpPr>
        <p:spPr>
          <a:xfrm>
            <a:off x="2895600" y="4879621"/>
            <a:ext cx="2511289" cy="369332"/>
          </a:xfrm>
          <a:prstGeom prst="rect">
            <a:avLst/>
          </a:prstGeom>
          <a:noFill/>
        </p:spPr>
        <p:txBody>
          <a:bodyPr wrap="square" rtlCol="0">
            <a:spAutoFit/>
          </a:bodyPr>
          <a:lstStyle/>
          <a:p>
            <a:pPr algn="ctr"/>
            <a:r>
              <a:rPr lang="en-US" b="1" dirty="0" smtClean="0"/>
              <a:t>Sample + BFS</a:t>
            </a:r>
            <a:endParaRPr lang="en-US" b="1" dirty="0"/>
          </a:p>
        </p:txBody>
      </p:sp>
      <p:sp>
        <p:nvSpPr>
          <p:cNvPr id="50" name="Oval 49"/>
          <p:cNvSpPr/>
          <p:nvPr/>
        </p:nvSpPr>
        <p:spPr>
          <a:xfrm>
            <a:off x="5257800" y="4277799"/>
            <a:ext cx="533400" cy="533400"/>
          </a:xfrm>
          <a:prstGeom prst="ellipse">
            <a:avLst/>
          </a:prstGeom>
          <a:solidFill>
            <a:srgbClr val="00B0F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6" name="Oval 55"/>
          <p:cNvSpPr/>
          <p:nvPr/>
        </p:nvSpPr>
        <p:spPr>
          <a:xfrm>
            <a:off x="6477000" y="5039799"/>
            <a:ext cx="533400" cy="533400"/>
          </a:xfrm>
          <a:prstGeom prst="ellipse">
            <a:avLst/>
          </a:prstGeom>
          <a:solidFill>
            <a:srgbClr val="00B0F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0" name="Oval 59"/>
          <p:cNvSpPr/>
          <p:nvPr/>
        </p:nvSpPr>
        <p:spPr>
          <a:xfrm>
            <a:off x="6172200" y="3668199"/>
            <a:ext cx="533400" cy="533400"/>
          </a:xfrm>
          <a:prstGeom prst="ellipse">
            <a:avLst/>
          </a:prstGeom>
          <a:solidFill>
            <a:srgbClr val="00B0F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1" name="Oval 60"/>
          <p:cNvSpPr/>
          <p:nvPr/>
        </p:nvSpPr>
        <p:spPr>
          <a:xfrm>
            <a:off x="7391400" y="435011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4" name="Oval 63"/>
          <p:cNvSpPr/>
          <p:nvPr/>
        </p:nvSpPr>
        <p:spPr>
          <a:xfrm>
            <a:off x="8458200" y="3820599"/>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65" name="Freeform 64"/>
          <p:cNvSpPr/>
          <p:nvPr/>
        </p:nvSpPr>
        <p:spPr>
          <a:xfrm>
            <a:off x="5029200" y="4811199"/>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50800" cap="flat" cmpd="sng" algn="ctr">
            <a:solidFill>
              <a:srgbClr val="00B05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66" name="Freeform 65"/>
          <p:cNvSpPr/>
          <p:nvPr/>
        </p:nvSpPr>
        <p:spPr>
          <a:xfrm>
            <a:off x="5401102" y="3896799"/>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50800" cap="flat" cmpd="sng" algn="ctr">
            <a:solidFill>
              <a:srgbClr val="00B05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67" name="Straight Arrow Connector 66"/>
          <p:cNvCxnSpPr>
            <a:stCxn id="56" idx="7"/>
            <a:endCxn id="61" idx="3"/>
          </p:cNvCxnSpPr>
          <p:nvPr/>
        </p:nvCxnSpPr>
        <p:spPr>
          <a:xfrm flipV="1">
            <a:off x="6932285" y="4805395"/>
            <a:ext cx="537230" cy="312519"/>
          </a:xfrm>
          <a:prstGeom prst="straightConnector1">
            <a:avLst/>
          </a:prstGeom>
          <a:noFill/>
          <a:ln w="31750" cap="flat" cmpd="sng" algn="ctr">
            <a:solidFill>
              <a:srgbClr val="FF0000"/>
            </a:solidFill>
            <a:prstDash val="sysDot"/>
            <a:tailEnd type="arrow"/>
          </a:ln>
          <a:effectLst/>
        </p:spPr>
      </p:cxnSp>
      <p:sp>
        <p:nvSpPr>
          <p:cNvPr id="69" name="Freeform 68"/>
          <p:cNvSpPr/>
          <p:nvPr/>
        </p:nvSpPr>
        <p:spPr>
          <a:xfrm>
            <a:off x="6599830" y="4133360"/>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50800" cap="flat" cmpd="sng" algn="ctr">
            <a:solidFill>
              <a:srgbClr val="00B05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71" name="Straight Arrow Connector 70"/>
          <p:cNvCxnSpPr>
            <a:stCxn id="60" idx="7"/>
            <a:endCxn id="64" idx="1"/>
          </p:cNvCxnSpPr>
          <p:nvPr/>
        </p:nvCxnSpPr>
        <p:spPr>
          <a:xfrm>
            <a:off x="6627485" y="3746314"/>
            <a:ext cx="1908830" cy="152400"/>
          </a:xfrm>
          <a:prstGeom prst="straightConnector1">
            <a:avLst/>
          </a:prstGeom>
          <a:noFill/>
          <a:ln w="31750" cap="flat" cmpd="sng" algn="ctr">
            <a:solidFill>
              <a:srgbClr val="FF0000"/>
            </a:solidFill>
            <a:prstDash val="sysDot"/>
            <a:tailEnd type="arrow"/>
          </a:ln>
          <a:effectLst/>
        </p:spPr>
      </p:cxnSp>
      <p:cxnSp>
        <p:nvCxnSpPr>
          <p:cNvPr id="72" name="Straight Arrow Connector 71"/>
          <p:cNvCxnSpPr>
            <a:stCxn id="56" idx="1"/>
            <a:endCxn id="50" idx="5"/>
          </p:cNvCxnSpPr>
          <p:nvPr/>
        </p:nvCxnSpPr>
        <p:spPr>
          <a:xfrm flipH="1" flipV="1">
            <a:off x="5713085" y="4733084"/>
            <a:ext cx="842030" cy="384830"/>
          </a:xfrm>
          <a:prstGeom prst="straightConnector1">
            <a:avLst/>
          </a:prstGeom>
          <a:noFill/>
          <a:ln w="50800" cap="flat" cmpd="sng" algn="ctr">
            <a:solidFill>
              <a:srgbClr val="00B050"/>
            </a:solidFill>
            <a:prstDash val="solid"/>
            <a:tailEnd type="arrow"/>
          </a:ln>
          <a:effectLst/>
        </p:spPr>
      </p:cxnSp>
      <p:sp>
        <p:nvSpPr>
          <p:cNvPr id="84" name="TextBox 83"/>
          <p:cNvSpPr txBox="1"/>
          <p:nvPr/>
        </p:nvSpPr>
        <p:spPr>
          <a:xfrm>
            <a:off x="5381530" y="4341410"/>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5" name="TextBox 84"/>
          <p:cNvSpPr txBox="1"/>
          <p:nvPr/>
        </p:nvSpPr>
        <p:spPr>
          <a:xfrm>
            <a:off x="6572085" y="5147915"/>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6" name="TextBox 85"/>
          <p:cNvSpPr txBox="1"/>
          <p:nvPr/>
        </p:nvSpPr>
        <p:spPr>
          <a:xfrm>
            <a:off x="6289568" y="3765335"/>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7" name="Rectangle 86"/>
          <p:cNvSpPr/>
          <p:nvPr/>
        </p:nvSpPr>
        <p:spPr>
          <a:xfrm>
            <a:off x="7493805" y="4426920"/>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pic>
        <p:nvPicPr>
          <p:cNvPr id="300034" name="Picture 2" descr="http://www.cliparthut.com/clip-arts/175/red-cross-clip-art-17572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9515" y="3276600"/>
            <a:ext cx="531485" cy="517384"/>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2" descr="http://www.cliparthut.com/clip-arts/175/red-cross-clip-art-17572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800" y="4969016"/>
            <a:ext cx="531485" cy="517384"/>
          </a:xfrm>
          <a:prstGeom prst="rect">
            <a:avLst/>
          </a:prstGeom>
          <a:noFill/>
          <a:extLst>
            <a:ext uri="{909E8E84-426E-40dd-AFC4-6F175D3DCCD1}">
              <a14:hiddenFill xmlns:a14="http://schemas.microsoft.com/office/drawing/2010/main" xmlns="">
                <a:solidFill>
                  <a:srgbClr val="FFFFFF"/>
                </a:solidFill>
              </a14:hiddenFill>
            </a:ext>
          </a:extLst>
        </p:spPr>
      </p:pic>
      <p:sp>
        <p:nvSpPr>
          <p:cNvPr id="89" name="TextBox 88"/>
          <p:cNvSpPr txBox="1"/>
          <p:nvPr/>
        </p:nvSpPr>
        <p:spPr>
          <a:xfrm>
            <a:off x="4801820" y="5867400"/>
            <a:ext cx="3351580" cy="646331"/>
          </a:xfrm>
          <a:prstGeom prst="rect">
            <a:avLst/>
          </a:prstGeom>
          <a:noFill/>
        </p:spPr>
        <p:txBody>
          <a:bodyPr wrap="square" rtlCol="0">
            <a:spAutoFit/>
          </a:bodyPr>
          <a:lstStyle/>
          <a:p>
            <a:pPr algn="ctr"/>
            <a:r>
              <a:rPr lang="en-US" b="1" dirty="0" smtClean="0"/>
              <a:t>- Continue BFS from U and W</a:t>
            </a:r>
          </a:p>
          <a:p>
            <a:r>
              <a:rPr lang="en-US" b="1" dirty="0" smtClean="0"/>
              <a:t>    - Terminate</a:t>
            </a:r>
            <a:endParaRPr lang="en-US" b="1" dirty="0"/>
          </a:p>
        </p:txBody>
      </p:sp>
    </p:spTree>
    <p:extLst>
      <p:ext uri="{BB962C8B-B14F-4D97-AF65-F5344CB8AC3E}">
        <p14:creationId xmlns:p14="http://schemas.microsoft.com/office/powerpoint/2010/main" xmlns="" val="44285360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38</a:t>
            </a:fld>
            <a:endParaRPr lang="en-US" altLang="en-US" sz="1800" dirty="0"/>
          </a:p>
        </p:txBody>
      </p:sp>
      <p:sp>
        <p:nvSpPr>
          <p:cNvPr id="49" name="Title 1"/>
          <p:cNvSpPr>
            <a:spLocks noGrp="1"/>
          </p:cNvSpPr>
          <p:nvPr>
            <p:ph type="title"/>
          </p:nvPr>
        </p:nvSpPr>
        <p:spPr>
          <a:xfrm>
            <a:off x="381000" y="457200"/>
            <a:ext cx="6400800" cy="533400"/>
          </a:xfrm>
        </p:spPr>
        <p:txBody>
          <a:bodyPr>
            <a:noAutofit/>
          </a:bodyPr>
          <a:lstStyle/>
          <a:p>
            <a:pPr algn="l"/>
            <a:r>
              <a:rPr lang="en-US" b="1" dirty="0" smtClean="0"/>
              <a:t>Accuracy Guarantees for Basic Monte Carlo</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33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2"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04800" y="1787345"/>
            <a:ext cx="8343900" cy="422455"/>
          </a:xfrm>
          <a:prstGeom prst="rect">
            <a:avLst/>
          </a:prstGeom>
        </p:spPr>
        <p:txBody>
          <a:bodyPr/>
          <a:lstStyle/>
          <a:p>
            <a:pPr marL="396875" indent="-396875" algn="just" defTabSz="914363">
              <a:lnSpc>
                <a:spcPct val="90000"/>
              </a:lnSpc>
              <a:spcBef>
                <a:spcPct val="20000"/>
              </a:spcBef>
              <a:buBlip>
                <a:blip r:embed="rId6"/>
              </a:buBlip>
              <a:defRPr/>
            </a:pPr>
            <a:r>
              <a:rPr lang="en-US" sz="2000" dirty="0" smtClean="0">
                <a:latin typeface="+mj-lt"/>
              </a:rPr>
              <a:t>Unbiased estimator  </a:t>
            </a:r>
            <a:endParaRPr lang="en-US" altLang="zh-CN" sz="2400" dirty="0" smtClean="0">
              <a:latin typeface="Calibri" pitchFamily="34" charset="0"/>
            </a:endParaRPr>
          </a:p>
        </p:txBody>
      </p:sp>
      <p:sp>
        <p:nvSpPr>
          <p:cNvPr id="10" name="Content Placeholder 2"/>
          <p:cNvSpPr txBox="1">
            <a:spLocks noChangeArrowheads="1"/>
          </p:cNvSpPr>
          <p:nvPr/>
        </p:nvSpPr>
        <p:spPr>
          <a:xfrm>
            <a:off x="304800" y="2833507"/>
            <a:ext cx="8343900" cy="422455"/>
          </a:xfrm>
          <a:prstGeom prst="rect">
            <a:avLst/>
          </a:prstGeom>
        </p:spPr>
        <p:txBody>
          <a:bodyPr/>
          <a:lstStyle/>
          <a:p>
            <a:pPr marL="396875" indent="-396875" algn="just" defTabSz="914363">
              <a:lnSpc>
                <a:spcPct val="90000"/>
              </a:lnSpc>
              <a:spcBef>
                <a:spcPct val="20000"/>
              </a:spcBef>
              <a:buBlip>
                <a:blip r:embed="rId6"/>
              </a:buBlip>
              <a:defRPr/>
            </a:pPr>
            <a:r>
              <a:rPr lang="en-US" sz="2000" dirty="0" smtClean="0">
                <a:latin typeface="+mj-lt"/>
              </a:rPr>
              <a:t>Variance due to binomial distribution ~ B</a:t>
            </a:r>
            <a:r>
              <a:rPr lang="en-US" sz="2400" dirty="0" smtClean="0">
                <a:latin typeface="+mj-lt"/>
              </a:rPr>
              <a:t>(</a:t>
            </a:r>
            <a:r>
              <a:rPr lang="en-US" sz="2000" dirty="0" smtClean="0">
                <a:latin typeface="+mj-lt"/>
              </a:rPr>
              <a:t>K, R(S,T)</a:t>
            </a:r>
            <a:r>
              <a:rPr lang="en-US" sz="2400" dirty="0" smtClean="0">
                <a:latin typeface="+mj-lt"/>
              </a:rPr>
              <a:t>)</a:t>
            </a:r>
            <a:r>
              <a:rPr lang="en-US" sz="2000" dirty="0" smtClean="0">
                <a:latin typeface="+mj-lt"/>
              </a:rPr>
              <a:t>   </a:t>
            </a:r>
            <a:endParaRPr lang="en-US" altLang="zh-CN" sz="2400" dirty="0" smtClean="0">
              <a:latin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21732515"/>
              </p:ext>
            </p:extLst>
          </p:nvPr>
        </p:nvGraphicFramePr>
        <p:xfrm>
          <a:off x="1301750" y="3560762"/>
          <a:ext cx="5708650" cy="1011238"/>
        </p:xfrm>
        <a:graphic>
          <a:graphicData uri="http://schemas.openxmlformats.org/presentationml/2006/ole">
            <p:oleObj spid="_x0000_s301277" name="Equation" r:id="rId7" imgW="2399259" imgH="393529" progId="Equation.3">
              <p:embed/>
            </p:oleObj>
          </a:graphicData>
        </a:graphic>
      </p:graphicFrame>
      <p:sp>
        <p:nvSpPr>
          <p:cNvPr id="14" name="TextBox 13"/>
          <p:cNvSpPr txBox="1"/>
          <p:nvPr/>
        </p:nvSpPr>
        <p:spPr>
          <a:xfrm>
            <a:off x="457200" y="6474023"/>
            <a:ext cx="6477000" cy="307777"/>
          </a:xfrm>
          <a:prstGeom prst="rect">
            <a:avLst/>
          </a:prstGeom>
          <a:noFill/>
        </p:spPr>
        <p:txBody>
          <a:bodyPr wrap="square" rtlCol="0">
            <a:spAutoFit/>
          </a:bodyPr>
          <a:lstStyle/>
          <a:p>
            <a:r>
              <a:rPr lang="de-DE" sz="1400" b="1" dirty="0" smtClean="0"/>
              <a:t>G. S. Fishman </a:t>
            </a:r>
            <a:r>
              <a:rPr lang="en-US" sz="1400" b="1" dirty="0" smtClean="0"/>
              <a:t>[</a:t>
            </a:r>
            <a:r>
              <a:rPr lang="en-US" sz="1400" b="1" i="1" dirty="0" smtClean="0"/>
              <a:t>IEEE Tran. Rel. 1986</a:t>
            </a:r>
            <a:r>
              <a:rPr lang="en-US" sz="1400" b="1" dirty="0" smtClean="0"/>
              <a:t>]</a:t>
            </a:r>
            <a:endParaRPr lang="en-US" sz="1400" b="1" dirty="0"/>
          </a:p>
        </p:txBody>
      </p:sp>
    </p:spTree>
    <p:extLst>
      <p:ext uri="{BB962C8B-B14F-4D97-AF65-F5344CB8AC3E}">
        <p14:creationId xmlns:p14="http://schemas.microsoft.com/office/powerpoint/2010/main" xmlns="" val="363305843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39</a:t>
            </a:fld>
            <a:endParaRPr lang="en-US" altLang="en-US" sz="1800" dirty="0"/>
          </a:p>
        </p:txBody>
      </p:sp>
      <p:sp>
        <p:nvSpPr>
          <p:cNvPr id="49" name="Title 1"/>
          <p:cNvSpPr>
            <a:spLocks noGrp="1"/>
          </p:cNvSpPr>
          <p:nvPr>
            <p:ph type="title"/>
          </p:nvPr>
        </p:nvSpPr>
        <p:spPr>
          <a:xfrm>
            <a:off x="381000" y="457200"/>
            <a:ext cx="6400800" cy="533400"/>
          </a:xfrm>
        </p:spPr>
        <p:txBody>
          <a:bodyPr>
            <a:noAutofit/>
          </a:bodyPr>
          <a:lstStyle/>
          <a:p>
            <a:pPr algn="l"/>
            <a:r>
              <a:rPr lang="en-US" b="1" dirty="0" smtClean="0"/>
              <a:t>Accuracy Guarantees for Basic Monte Carlo</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34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2"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752600"/>
            <a:ext cx="8458200" cy="1219200"/>
          </a:xfrm>
          <a:prstGeom prst="rect">
            <a:avLst/>
          </a:prstGeom>
        </p:spPr>
        <p:txBody>
          <a:bodyPr/>
          <a:lstStyle/>
          <a:p>
            <a:pPr marL="396875" lvl="0" indent="-396875" defTabSz="914363">
              <a:lnSpc>
                <a:spcPct val="90000"/>
              </a:lnSpc>
              <a:spcBef>
                <a:spcPct val="20000"/>
              </a:spcBef>
              <a:buBlip>
                <a:blip r:embed="rId6"/>
              </a:buBlip>
              <a:defRPr/>
            </a:pPr>
            <a:r>
              <a:rPr lang="en-US" altLang="zh-CN" sz="2200" dirty="0" smtClean="0">
                <a:solidFill>
                  <a:schemeClr val="tx1">
                    <a:lumMod val="95000"/>
                    <a:lumOff val="5000"/>
                  </a:schemeClr>
                </a:solidFill>
              </a:rPr>
              <a:t>Number of trials necessary to achieve an (</a:t>
            </a:r>
            <a:r>
              <a:rPr lang="el-GR" sz="2200" b="1" dirty="0" smtClean="0"/>
              <a:t>ɛ</a:t>
            </a:r>
            <a:r>
              <a:rPr lang="en-US" sz="2200" b="1" dirty="0" smtClean="0"/>
              <a:t>, </a:t>
            </a:r>
            <a:r>
              <a:rPr lang="el-GR" sz="2200" b="1" dirty="0"/>
              <a:t>δ</a:t>
            </a:r>
            <a:r>
              <a:rPr lang="en-US" altLang="zh-CN" sz="2200" dirty="0" smtClean="0">
                <a:solidFill>
                  <a:schemeClr val="tx1">
                    <a:lumMod val="95000"/>
                    <a:lumOff val="5000"/>
                  </a:schemeClr>
                </a:solidFill>
              </a:rPr>
              <a:t>) algorithm</a:t>
            </a:r>
          </a:p>
          <a:p>
            <a:pPr marL="396875" lvl="0" indent="-396875" defTabSz="914363">
              <a:lnSpc>
                <a:spcPct val="90000"/>
              </a:lnSpc>
              <a:spcBef>
                <a:spcPct val="20000"/>
              </a:spcBef>
              <a:buBlip>
                <a:blip r:embed="rId6"/>
              </a:buBlip>
              <a:defRPr/>
            </a:pPr>
            <a:endParaRPr lang="en-US" altLang="zh-CN" sz="2200" dirty="0">
              <a:solidFill>
                <a:schemeClr val="tx1">
                  <a:lumMod val="95000"/>
                  <a:lumOff val="5000"/>
                </a:schemeClr>
              </a:solidFill>
            </a:endParaRPr>
          </a:p>
          <a:p>
            <a:pPr marL="396875" lvl="0" indent="-396875" defTabSz="914363">
              <a:lnSpc>
                <a:spcPct val="90000"/>
              </a:lnSpc>
              <a:spcBef>
                <a:spcPct val="20000"/>
              </a:spcBef>
              <a:buBlip>
                <a:blip r:embed="rId6"/>
              </a:buBlip>
              <a:defRPr/>
            </a:pPr>
            <a:r>
              <a:rPr lang="en-US" altLang="zh-CN" sz="2200" dirty="0" smtClean="0">
                <a:solidFill>
                  <a:schemeClr val="tx1">
                    <a:lumMod val="95000"/>
                    <a:lumOff val="5000"/>
                  </a:schemeClr>
                </a:solidFill>
              </a:rPr>
              <a:t>Having No of samples ≥                                               , we ensure  </a:t>
            </a:r>
            <a:endParaRPr lang="en-US" altLang="zh-CN" sz="2200" noProof="0" dirty="0" smtClean="0">
              <a:solidFill>
                <a:schemeClr val="tx1">
                  <a:lumMod val="95000"/>
                  <a:lumOff val="5000"/>
                </a:scheme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647021070"/>
              </p:ext>
            </p:extLst>
          </p:nvPr>
        </p:nvGraphicFramePr>
        <p:xfrm>
          <a:off x="1141413" y="3429000"/>
          <a:ext cx="6630987" cy="669925"/>
        </p:xfrm>
        <a:graphic>
          <a:graphicData uri="http://schemas.openxmlformats.org/presentationml/2006/ole">
            <p:oleObj spid="_x0000_s310477" name="Equation" r:id="rId7" imgW="2298700" imgH="304800" progId="Equation.3">
              <p:embed/>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1186466799"/>
              </p:ext>
            </p:extLst>
          </p:nvPr>
        </p:nvGraphicFramePr>
        <p:xfrm>
          <a:off x="3505200" y="2209800"/>
          <a:ext cx="3040063" cy="977900"/>
        </p:xfrm>
        <a:graphic>
          <a:graphicData uri="http://schemas.openxmlformats.org/presentationml/2006/ole">
            <p:oleObj spid="_x0000_s310478" name="Equation" r:id="rId8" imgW="1054558" imgH="431987" progId="Equation.3">
              <p:embed/>
            </p:oleObj>
          </a:graphicData>
        </a:graphic>
      </p:graphicFrame>
      <p:sp>
        <p:nvSpPr>
          <p:cNvPr id="14" name="Content Placeholder 2"/>
          <p:cNvSpPr txBox="1">
            <a:spLocks noChangeArrowheads="1"/>
          </p:cNvSpPr>
          <p:nvPr/>
        </p:nvSpPr>
        <p:spPr>
          <a:xfrm>
            <a:off x="381000" y="4648200"/>
            <a:ext cx="8458200" cy="1524000"/>
          </a:xfrm>
          <a:prstGeom prst="rect">
            <a:avLst/>
          </a:prstGeom>
        </p:spPr>
        <p:txBody>
          <a:bodyPr/>
          <a:lstStyle/>
          <a:p>
            <a:pPr marL="396875" lvl="0" indent="-396875" algn="just" defTabSz="914363">
              <a:lnSpc>
                <a:spcPct val="90000"/>
              </a:lnSpc>
              <a:spcBef>
                <a:spcPct val="20000"/>
              </a:spcBef>
              <a:buBlip>
                <a:blip r:embed="rId6"/>
              </a:buBlip>
              <a:defRPr/>
            </a:pPr>
            <a:r>
              <a:rPr lang="en-US" altLang="zh-CN" sz="2200" dirty="0" smtClean="0">
                <a:solidFill>
                  <a:schemeClr val="tx1">
                    <a:lumMod val="95000"/>
                    <a:lumOff val="5000"/>
                  </a:schemeClr>
                </a:solidFill>
              </a:rPr>
              <a:t>Follows from Chernoff bound </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a:t>
            </a:r>
            <a:r>
              <a:rPr lang="fr-FR" altLang="zh-CN" sz="1400" b="1" i="1" dirty="0">
                <a:solidFill>
                  <a:srgbClr val="1F497D">
                    <a:lumMod val="60000"/>
                    <a:lumOff val="40000"/>
                  </a:srgbClr>
                </a:solidFill>
                <a:latin typeface="Calibri" panose="020F0502020204030204" pitchFamily="34" charset="0"/>
                <a:cs typeface="Calibri" panose="020F0502020204030204" pitchFamily="34" charset="0"/>
              </a:rPr>
              <a:t>M. Potamias et. al. </a:t>
            </a:r>
            <a:r>
              <a:rPr lang="fr-FR" altLang="zh-CN" sz="1400" b="1" i="1" dirty="0" smtClean="0">
                <a:solidFill>
                  <a:srgbClr val="1F497D">
                    <a:lumMod val="60000"/>
                    <a:lumOff val="40000"/>
                  </a:srgbClr>
                </a:solidFill>
                <a:latin typeface="Calibri" panose="020F0502020204030204" pitchFamily="34" charset="0"/>
                <a:cs typeface="Calibri" panose="020F0502020204030204" pitchFamily="34" charset="0"/>
              </a:rPr>
              <a:t>VLDB </a:t>
            </a:r>
            <a:r>
              <a:rPr lang="fr-FR" altLang="zh-CN" sz="1400" b="1" i="1" dirty="0">
                <a:solidFill>
                  <a:srgbClr val="1F497D">
                    <a:lumMod val="60000"/>
                    <a:lumOff val="40000"/>
                  </a:srgbClr>
                </a:solidFill>
                <a:latin typeface="Calibri" panose="020F0502020204030204" pitchFamily="34" charset="0"/>
                <a:cs typeface="Calibri" panose="020F0502020204030204" pitchFamily="34" charset="0"/>
              </a:rPr>
              <a:t>2010] </a:t>
            </a:r>
            <a:endParaRPr lang="en-US" altLang="zh-CN" sz="2200" dirty="0" smtClean="0">
              <a:solidFill>
                <a:schemeClr val="tx1">
                  <a:lumMod val="95000"/>
                  <a:lumOff val="5000"/>
                </a:schemeClr>
              </a:solidFill>
            </a:endParaRPr>
          </a:p>
          <a:p>
            <a:pPr marL="396875" lvl="0" indent="-396875" defTabSz="914363">
              <a:lnSpc>
                <a:spcPct val="90000"/>
              </a:lnSpc>
              <a:spcBef>
                <a:spcPct val="20000"/>
              </a:spcBef>
              <a:buBlip>
                <a:blip r:embed="rId6"/>
              </a:buBlip>
              <a:defRPr/>
            </a:pPr>
            <a:endParaRPr lang="en-US" altLang="zh-CN" sz="2200" dirty="0">
              <a:solidFill>
                <a:schemeClr val="tx1">
                  <a:lumMod val="95000"/>
                  <a:lumOff val="5000"/>
                </a:schemeClr>
              </a:solidFill>
            </a:endParaRPr>
          </a:p>
          <a:p>
            <a:pPr marL="396875" lvl="0" indent="-396875" algn="just" defTabSz="914363">
              <a:lnSpc>
                <a:spcPct val="90000"/>
              </a:lnSpc>
              <a:spcBef>
                <a:spcPct val="20000"/>
              </a:spcBef>
              <a:buBlip>
                <a:blip r:embed="rId6"/>
              </a:buBlip>
              <a:defRPr/>
            </a:pPr>
            <a:r>
              <a:rPr lang="en-US" altLang="zh-CN" sz="2200" dirty="0" smtClean="0">
                <a:solidFill>
                  <a:schemeClr val="tx1">
                    <a:lumMod val="95000"/>
                    <a:lumOff val="5000"/>
                  </a:schemeClr>
                </a:solidFill>
              </a:rPr>
              <a:t>One can also apply Chebychev’s inequality </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a:t>
            </a:r>
            <a:r>
              <a:rPr lang="en-US" altLang="zh-CN" sz="1400" b="1" i="1" dirty="0">
                <a:solidFill>
                  <a:srgbClr val="1F497D">
                    <a:lumMod val="60000"/>
                    <a:lumOff val="40000"/>
                  </a:srgbClr>
                </a:solidFill>
                <a:latin typeface="Calibri" panose="020F0502020204030204" pitchFamily="34" charset="0"/>
                <a:cs typeface="Calibri" panose="020F0502020204030204" pitchFamily="34" charset="0"/>
              </a:rPr>
              <a:t>Karp et. al., UC Berkeley Tech. Report , 1983</a:t>
            </a:r>
            <a:r>
              <a:rPr lang="en-US" altLang="zh-CN" sz="1400" b="1" dirty="0" smtClean="0">
                <a:solidFill>
                  <a:srgbClr val="1F497D">
                    <a:lumMod val="60000"/>
                    <a:lumOff val="40000"/>
                  </a:srgbClr>
                </a:solidFill>
                <a:latin typeface="Calibri" panose="020F0502020204030204" pitchFamily="34" charset="0"/>
                <a:cs typeface="Calibri" panose="020F0502020204030204" pitchFamily="34" charset="0"/>
              </a:rPr>
              <a:t>]  </a:t>
            </a:r>
            <a:r>
              <a:rPr lang="en-US" altLang="zh-CN" sz="2200" dirty="0" smtClean="0">
                <a:solidFill>
                  <a:prstClr val="black">
                    <a:lumMod val="95000"/>
                    <a:lumOff val="5000"/>
                  </a:prstClr>
                </a:solidFill>
              </a:rPr>
              <a:t>or Central Limit Theorem </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[M. Y. ATA., Applied Math. </a:t>
            </a:r>
            <a:r>
              <a:rPr lang="en-US" altLang="zh-CN" sz="1400" b="1" i="1" dirty="0">
                <a:solidFill>
                  <a:srgbClr val="1F497D">
                    <a:lumMod val="60000"/>
                    <a:lumOff val="40000"/>
                  </a:srgbClr>
                </a:solidFill>
                <a:latin typeface="Calibri" panose="020F0502020204030204" pitchFamily="34" charset="0"/>
                <a:cs typeface="Calibri" panose="020F0502020204030204" pitchFamily="34" charset="0"/>
              </a:rPr>
              <a:t>, </a:t>
            </a:r>
            <a:r>
              <a:rPr lang="en-US" altLang="zh-CN" sz="1400" b="1" i="1" dirty="0" smtClean="0">
                <a:solidFill>
                  <a:srgbClr val="1F497D">
                    <a:lumMod val="60000"/>
                    <a:lumOff val="40000"/>
                  </a:srgbClr>
                </a:solidFill>
                <a:latin typeface="Calibri" panose="020F0502020204030204" pitchFamily="34" charset="0"/>
                <a:cs typeface="Calibri" panose="020F0502020204030204" pitchFamily="34" charset="0"/>
              </a:rPr>
              <a:t>2006</a:t>
            </a:r>
            <a:r>
              <a:rPr lang="en-US" altLang="zh-CN" sz="1400" b="1" dirty="0" smtClean="0">
                <a:solidFill>
                  <a:srgbClr val="1F497D">
                    <a:lumMod val="60000"/>
                    <a:lumOff val="40000"/>
                  </a:srgbClr>
                </a:solidFill>
                <a:latin typeface="Calibri" panose="020F0502020204030204" pitchFamily="34" charset="0"/>
                <a:cs typeface="Calibri" panose="020F0502020204030204" pitchFamily="34" charset="0"/>
              </a:rPr>
              <a:t>]  </a:t>
            </a:r>
            <a:r>
              <a:rPr lang="en-US" altLang="zh-CN" sz="2200" dirty="0" smtClean="0">
                <a:solidFill>
                  <a:prstClr val="black">
                    <a:lumMod val="95000"/>
                    <a:lumOff val="5000"/>
                  </a:prstClr>
                </a:solidFill>
              </a:rPr>
              <a:t>to derive similar bounds</a:t>
            </a:r>
            <a:endParaRPr lang="en-US" altLang="zh-CN" sz="1400" b="1" dirty="0">
              <a:solidFill>
                <a:srgbClr val="1F497D">
                  <a:lumMod val="60000"/>
                  <a:lumOff val="4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425144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676400"/>
            <a:ext cx="7467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4"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ontent Placeholder 2"/>
          <p:cNvSpPr txBox="1">
            <a:spLocks noChangeArrowheads="1"/>
          </p:cNvSpPr>
          <p:nvPr/>
        </p:nvSpPr>
        <p:spPr>
          <a:xfrm>
            <a:off x="990600" y="1752600"/>
            <a:ext cx="6946425" cy="422455"/>
          </a:xfrm>
          <a:prstGeom prst="rect">
            <a:avLst/>
          </a:prstGeom>
        </p:spPr>
        <p:txBody>
          <a:bodyPr/>
          <a:lstStyle/>
          <a:p>
            <a:pPr algn="just" defTabSz="914363" fontAlgn="auto">
              <a:lnSpc>
                <a:spcPct val="90000"/>
              </a:lnSpc>
              <a:spcBef>
                <a:spcPct val="20000"/>
              </a:spcBef>
              <a:spcAft>
                <a:spcPts val="0"/>
              </a:spcAft>
              <a:defRPr/>
            </a:pPr>
            <a:r>
              <a:rPr lang="en-US" sz="2400" dirty="0" smtClean="0">
                <a:solidFill>
                  <a:schemeClr val="bg1"/>
                </a:solidFill>
                <a:latin typeface="Calibri" panose="020F0502020204030204" pitchFamily="34" charset="0"/>
                <a:cs typeface="Calibri" panose="020F0502020204030204" pitchFamily="34" charset="0"/>
              </a:rPr>
              <a:t>“… the real world is always certain; it is our knowledge of it that is sometimes uncertain. </a:t>
            </a:r>
            <a:r>
              <a:rPr lang="en-US" sz="2400" dirty="0">
                <a:solidFill>
                  <a:schemeClr val="bg1"/>
                </a:solidFill>
                <a:latin typeface="Calibri" panose="020F0502020204030204" pitchFamily="34" charset="0"/>
                <a:cs typeface="Calibri" panose="020F0502020204030204" pitchFamily="34" charset="0"/>
              </a:rPr>
              <a:t>”</a:t>
            </a:r>
            <a:r>
              <a:rPr lang="en-US" sz="2400" dirty="0" smtClean="0">
                <a:solidFill>
                  <a:schemeClr val="bg1"/>
                </a:solidFill>
                <a:latin typeface="Calibri" panose="020F0502020204030204" pitchFamily="34" charset="0"/>
                <a:cs typeface="Calibri" panose="020F0502020204030204" pitchFamily="34" charset="0"/>
              </a:rPr>
              <a:t> </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bg1"/>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bg1"/>
              </a:solidFill>
              <a:latin typeface="Calibri" pitchFamily="34" charset="0"/>
            </a:endParaRPr>
          </a:p>
        </p:txBody>
      </p:sp>
      <p:sp>
        <p:nvSpPr>
          <p:cNvPr id="17" name="Title 1"/>
          <p:cNvSpPr>
            <a:spLocks noGrp="1"/>
          </p:cNvSpPr>
          <p:nvPr>
            <p:ph type="title"/>
          </p:nvPr>
        </p:nvSpPr>
        <p:spPr>
          <a:xfrm>
            <a:off x="1295400" y="0"/>
            <a:ext cx="5105400" cy="685800"/>
          </a:xfrm>
        </p:spPr>
        <p:txBody>
          <a:bodyPr>
            <a:noAutofit/>
          </a:bodyPr>
          <a:lstStyle/>
          <a:p>
            <a:r>
              <a:rPr lang="en-US" sz="4800" b="1" dirty="0" smtClean="0"/>
              <a:t>Uncertainty</a:t>
            </a:r>
            <a:endParaRPr lang="en-US" sz="4800" b="1" dirty="0"/>
          </a:p>
        </p:txBody>
      </p:sp>
      <p:sp>
        <p:nvSpPr>
          <p:cNvPr id="20" name="TextBox 19"/>
          <p:cNvSpPr txBox="1"/>
          <p:nvPr/>
        </p:nvSpPr>
        <p:spPr>
          <a:xfrm>
            <a:off x="152400" y="6412468"/>
            <a:ext cx="6477000" cy="307777"/>
          </a:xfrm>
          <a:prstGeom prst="rect">
            <a:avLst/>
          </a:prstGeom>
          <a:noFill/>
        </p:spPr>
        <p:txBody>
          <a:bodyPr wrap="square" rtlCol="0">
            <a:spAutoFit/>
          </a:bodyPr>
          <a:lstStyle/>
          <a:p>
            <a:r>
              <a:rPr lang="en-US" sz="1400" b="1" dirty="0" err="1" smtClean="0"/>
              <a:t>Amihai</a:t>
            </a:r>
            <a:r>
              <a:rPr lang="en-US" sz="1400" b="1" dirty="0" smtClean="0"/>
              <a:t> </a:t>
            </a:r>
            <a:r>
              <a:rPr lang="en-US" sz="1400" b="1" dirty="0" err="1" smtClean="0"/>
              <a:t>Motro</a:t>
            </a:r>
            <a:r>
              <a:rPr lang="en-US" sz="1400" b="1" dirty="0" smtClean="0"/>
              <a:t> [</a:t>
            </a:r>
            <a:r>
              <a:rPr lang="en-US" sz="1400" b="1" i="1" dirty="0" smtClean="0"/>
              <a:t>Management of Uncertainty in Database Systems</a:t>
            </a:r>
            <a:r>
              <a:rPr lang="en-US" sz="1400" b="1" dirty="0" smtClean="0"/>
              <a:t>] </a:t>
            </a:r>
            <a:endParaRPr lang="en-US" sz="1400" b="1" dirty="0"/>
          </a:p>
        </p:txBody>
      </p:sp>
      <p:sp>
        <p:nvSpPr>
          <p:cNvPr id="2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a:solidFill>
                  <a:srgbClr val="000000"/>
                </a:solidFill>
                <a:latin typeface="Trebuchet MS"/>
              </a:rPr>
              <a:t>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40</a:t>
            </a:fld>
            <a:endParaRPr lang="en-US" altLang="en-US" sz="1800" dirty="0"/>
          </a:p>
        </p:txBody>
      </p:sp>
      <p:sp>
        <p:nvSpPr>
          <p:cNvPr id="49" name="Title 1"/>
          <p:cNvSpPr>
            <a:spLocks noGrp="1"/>
          </p:cNvSpPr>
          <p:nvPr>
            <p:ph type="title"/>
          </p:nvPr>
        </p:nvSpPr>
        <p:spPr>
          <a:xfrm>
            <a:off x="381000" y="457200"/>
            <a:ext cx="6400800" cy="533400"/>
          </a:xfrm>
        </p:spPr>
        <p:txBody>
          <a:bodyPr>
            <a:noAutofit/>
          </a:bodyPr>
          <a:lstStyle/>
          <a:p>
            <a:pPr algn="l"/>
            <a:r>
              <a:rPr lang="en-US" b="1" dirty="0" smtClean="0"/>
              <a:t>Asking Reliability Query Differently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35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381000" y="1600200"/>
            <a:ext cx="3733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381000" y="1676400"/>
            <a:ext cx="4038599" cy="457200"/>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Distance-Constraint Reliability</a:t>
            </a:r>
          </a:p>
        </p:txBody>
      </p:sp>
      <p:sp>
        <p:nvSpPr>
          <p:cNvPr id="13" name="Rounded Rectangle 12"/>
          <p:cNvSpPr/>
          <p:nvPr/>
        </p:nvSpPr>
        <p:spPr>
          <a:xfrm>
            <a:off x="381000" y="4267200"/>
            <a:ext cx="2362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4" name="Content Placeholder 2"/>
          <p:cNvSpPr txBox="1">
            <a:spLocks noChangeArrowheads="1"/>
          </p:cNvSpPr>
          <p:nvPr/>
        </p:nvSpPr>
        <p:spPr>
          <a:xfrm>
            <a:off x="381000" y="4343400"/>
            <a:ext cx="4038599" cy="457200"/>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Reliable Set Query</a:t>
            </a:r>
          </a:p>
        </p:txBody>
      </p:sp>
      <p:sp>
        <p:nvSpPr>
          <p:cNvPr id="15" name="Content Placeholder 2"/>
          <p:cNvSpPr txBox="1">
            <a:spLocks noChangeArrowheads="1"/>
          </p:cNvSpPr>
          <p:nvPr/>
        </p:nvSpPr>
        <p:spPr>
          <a:xfrm>
            <a:off x="380999" y="2590800"/>
            <a:ext cx="8001001" cy="1219200"/>
          </a:xfrm>
          <a:prstGeom prst="rect">
            <a:avLst/>
          </a:prstGeom>
        </p:spPr>
        <p:txBody>
          <a:bodyPr/>
          <a:lstStyle/>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Find the probability that the distance from source node </a:t>
            </a:r>
            <a:r>
              <a:rPr lang="en-US" altLang="zh-CN" sz="2400" i="1"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 to a destination node </a:t>
            </a:r>
            <a:r>
              <a:rPr lang="en-US" altLang="zh-CN" sz="2400" i="1" dirty="0" smtClean="0">
                <a:solidFill>
                  <a:schemeClr val="tx1">
                    <a:lumMod val="95000"/>
                    <a:lumOff val="5000"/>
                  </a:schemeClr>
                </a:solidFill>
                <a:latin typeface="Times New Roman" panose="02020603050405020304" pitchFamily="18" charset="0"/>
                <a:cs typeface="Times New Roman" panose="02020603050405020304" pitchFamily="18" charset="0"/>
              </a:rPr>
              <a:t>T </a:t>
            </a: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is less than or equal to a user-defined threshold </a:t>
            </a:r>
            <a:r>
              <a:rPr lang="en-US" altLang="zh-CN" sz="2400" i="1" dirty="0" smtClean="0">
                <a:solidFill>
                  <a:schemeClr val="tx1">
                    <a:lumMod val="95000"/>
                    <a:lumOff val="5000"/>
                  </a:schemeClr>
                </a:solidFill>
                <a:latin typeface="Times New Roman" panose="02020603050405020304" pitchFamily="18" charset="0"/>
                <a:cs typeface="Times New Roman" panose="02020603050405020304" pitchFamily="18" charset="0"/>
              </a:rPr>
              <a:t>d</a:t>
            </a: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dirty="0" smtClean="0">
                <a:solidFill>
                  <a:srgbClr val="00B0F0"/>
                </a:solidFill>
                <a:latin typeface="Calibri" panose="020F0502020204030204" pitchFamily="34" charset="0"/>
                <a:cs typeface="Calibri" panose="020F0502020204030204" pitchFamily="34" charset="0"/>
              </a:rPr>
              <a:t>[</a:t>
            </a:r>
            <a:r>
              <a:rPr lang="en-US" altLang="zh-CN" i="1" dirty="0" err="1" smtClean="0">
                <a:solidFill>
                  <a:srgbClr val="00B0F0"/>
                </a:solidFill>
                <a:latin typeface="Calibri" panose="020F0502020204030204" pitchFamily="34" charset="0"/>
                <a:cs typeface="Calibri" panose="020F0502020204030204" pitchFamily="34" charset="0"/>
              </a:rPr>
              <a:t>Jin</a:t>
            </a:r>
            <a:r>
              <a:rPr lang="en-US" altLang="zh-CN" i="1" dirty="0" smtClean="0">
                <a:solidFill>
                  <a:srgbClr val="00B0F0"/>
                </a:solidFill>
                <a:latin typeface="Calibri" panose="020F0502020204030204" pitchFamily="34" charset="0"/>
                <a:cs typeface="Calibri" panose="020F0502020204030204" pitchFamily="34" charset="0"/>
              </a:rPr>
              <a:t> et. al., VLDB 2011</a:t>
            </a:r>
            <a:r>
              <a:rPr lang="en-US" altLang="zh-CN" dirty="0" smtClean="0">
                <a:solidFill>
                  <a:srgbClr val="00B0F0"/>
                </a:solidFill>
                <a:latin typeface="Calibri" panose="020F0502020204030204" pitchFamily="34" charset="0"/>
                <a:cs typeface="Calibri" panose="020F0502020204030204" pitchFamily="34" charset="0"/>
              </a:rPr>
              <a:t>]</a:t>
            </a:r>
          </a:p>
          <a:p>
            <a:pPr marR="0" lvl="0" algn="just" defTabSz="914363" rtl="0" eaLnBrk="1" fontAlgn="auto" latinLnBrk="0" hangingPunct="1">
              <a:lnSpc>
                <a:spcPct val="90000"/>
              </a:lnSpc>
              <a:spcBef>
                <a:spcPct val="20000"/>
              </a:spcBef>
              <a:spcAft>
                <a:spcPts val="0"/>
              </a:spcAft>
              <a:buClrTx/>
              <a:buSzTx/>
              <a:tabLst/>
              <a:defRPr/>
            </a:pPr>
            <a:endParaRPr kumimoji="0" lang="en-US" altLang="zh-CN" sz="2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16" name="Content Placeholder 2"/>
          <p:cNvSpPr txBox="1">
            <a:spLocks noChangeArrowheads="1"/>
          </p:cNvSpPr>
          <p:nvPr/>
        </p:nvSpPr>
        <p:spPr>
          <a:xfrm>
            <a:off x="381000" y="5257800"/>
            <a:ext cx="8001001" cy="1219200"/>
          </a:xfrm>
          <a:prstGeom prst="rect">
            <a:avLst/>
          </a:prstGeom>
        </p:spPr>
        <p:txBody>
          <a:bodyPr/>
          <a:lstStyle/>
          <a:p>
            <a:pPr marL="396875" lvl="0" indent="-396875" algn="just" defTabSz="914363">
              <a:lnSpc>
                <a:spcPct val="90000"/>
              </a:lnSpc>
              <a:spcBef>
                <a:spcPct val="20000"/>
              </a:spcBef>
              <a:buBlip>
                <a:blip r:embed="rId5"/>
              </a:buBlip>
              <a:defRPr/>
            </a:pPr>
            <a:r>
              <a:rPr lang="en-US" sz="2400" dirty="0"/>
              <a:t>Given </a:t>
            </a:r>
            <a:r>
              <a:rPr lang="en-US" sz="2400" dirty="0" smtClean="0"/>
              <a:t>a source </a:t>
            </a:r>
            <a:r>
              <a:rPr lang="en-US" sz="2400" dirty="0"/>
              <a:t>nodes </a:t>
            </a:r>
            <a:r>
              <a:rPr lang="en-US" sz="2400" i="1" dirty="0" smtClean="0">
                <a:latin typeface="Times New Roman" panose="02020603050405020304" pitchFamily="18" charset="0"/>
                <a:cs typeface="Times New Roman" panose="02020603050405020304" pitchFamily="18" charset="0"/>
              </a:rPr>
              <a:t>S</a:t>
            </a:r>
            <a:r>
              <a:rPr lang="en-US" sz="2400" dirty="0" smtClean="0"/>
              <a:t>, </a:t>
            </a:r>
            <a:r>
              <a:rPr lang="en-US" sz="2400" dirty="0"/>
              <a:t>find all </a:t>
            </a:r>
            <a:r>
              <a:rPr lang="en-US" sz="2400" dirty="0" smtClean="0"/>
              <a:t>other nodes </a:t>
            </a:r>
            <a:r>
              <a:rPr lang="en-US" sz="2400" dirty="0"/>
              <a:t>that are reachable from </a:t>
            </a:r>
            <a:r>
              <a:rPr lang="en-US" sz="2400" i="1" dirty="0">
                <a:latin typeface="Times New Roman" panose="02020603050405020304" pitchFamily="18" charset="0"/>
                <a:cs typeface="Times New Roman" panose="02020603050405020304" pitchFamily="18" charset="0"/>
              </a:rPr>
              <a:t>S</a:t>
            </a:r>
            <a:r>
              <a:rPr lang="en-US" sz="2400" dirty="0"/>
              <a:t> with probability greater than or equal to </a:t>
            </a:r>
            <a:r>
              <a:rPr lang="en-US" sz="2400" dirty="0" smtClean="0"/>
              <a:t>a user-defined threshold </a:t>
            </a:r>
            <a:r>
              <a:rPr lang="en-US" sz="2400" i="1" dirty="0" smtClean="0">
                <a:latin typeface="Times New Roman" panose="02020603050405020304" pitchFamily="18" charset="0"/>
                <a:cs typeface="Times New Roman" panose="02020603050405020304" pitchFamily="18" charset="0"/>
              </a:rPr>
              <a:t>η</a:t>
            </a: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dirty="0" smtClean="0">
                <a:solidFill>
                  <a:srgbClr val="00B0F0"/>
                </a:solidFill>
                <a:latin typeface="Calibri" panose="020F0502020204030204" pitchFamily="34" charset="0"/>
                <a:cs typeface="Calibri" panose="020F0502020204030204" pitchFamily="34" charset="0"/>
              </a:rPr>
              <a:t>[</a:t>
            </a:r>
            <a:r>
              <a:rPr lang="en-US" altLang="zh-CN" i="1" dirty="0" smtClean="0">
                <a:solidFill>
                  <a:srgbClr val="00B0F0"/>
                </a:solidFill>
                <a:latin typeface="Calibri" panose="020F0502020204030204" pitchFamily="34" charset="0"/>
                <a:cs typeface="Calibri" panose="020F0502020204030204" pitchFamily="34" charset="0"/>
              </a:rPr>
              <a:t>Khan et. al., EDBT 2014</a:t>
            </a:r>
            <a:r>
              <a:rPr lang="en-US" altLang="zh-CN" dirty="0" smtClean="0">
                <a:solidFill>
                  <a:srgbClr val="00B0F0"/>
                </a:solidFill>
                <a:latin typeface="Calibri" panose="020F0502020204030204" pitchFamily="34" charset="0"/>
                <a:cs typeface="Calibri" panose="020F0502020204030204" pitchFamily="34" charset="0"/>
              </a:rPr>
              <a:t>]</a:t>
            </a:r>
          </a:p>
          <a:p>
            <a:pPr marR="0" lvl="0" algn="just" defTabSz="914363" rtl="0" eaLnBrk="1" fontAlgn="auto" latinLnBrk="0" hangingPunct="1">
              <a:lnSpc>
                <a:spcPct val="90000"/>
              </a:lnSpc>
              <a:spcBef>
                <a:spcPct val="20000"/>
              </a:spcBef>
              <a:spcAft>
                <a:spcPts val="0"/>
              </a:spcAft>
              <a:buClrTx/>
              <a:buSzTx/>
              <a:tabLst/>
              <a:defRPr/>
            </a:pPr>
            <a:endParaRPr kumimoji="0" lang="en-US" altLang="zh-CN" sz="2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0526195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7824" y="1219200"/>
            <a:ext cx="4536177"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41</a:t>
            </a:fld>
            <a:endParaRPr lang="en-US" altLang="en-US" sz="1800" dirty="0"/>
          </a:p>
        </p:txBody>
      </p:sp>
      <p:sp>
        <p:nvSpPr>
          <p:cNvPr id="49" name="Title 1"/>
          <p:cNvSpPr>
            <a:spLocks noGrp="1"/>
          </p:cNvSpPr>
          <p:nvPr>
            <p:ph type="title"/>
          </p:nvPr>
        </p:nvSpPr>
        <p:spPr>
          <a:xfrm>
            <a:off x="0" y="685800"/>
            <a:ext cx="8458201" cy="533400"/>
          </a:xfrm>
        </p:spPr>
        <p:txBody>
          <a:bodyPr>
            <a:noAutofit/>
          </a:bodyPr>
          <a:lstStyle/>
          <a:p>
            <a:pPr marL="396875" lvl="0" indent="-396875" algn="l" defTabSz="914363">
              <a:lnSpc>
                <a:spcPct val="90000"/>
              </a:lnSpc>
              <a:spcBef>
                <a:spcPct val="20000"/>
              </a:spcBef>
              <a:defRPr/>
            </a:pPr>
            <a:r>
              <a:rPr lang="en-US" b="1" dirty="0" smtClean="0"/>
              <a:t>   Recursive Sampling for distance-constraint Reliability </a:t>
            </a:r>
            <a:r>
              <a:rPr lang="en-US" altLang="zh-CN" sz="1800" dirty="0">
                <a:solidFill>
                  <a:srgbClr val="00B0F0"/>
                </a:solidFill>
                <a:latin typeface="Calibri" panose="020F0502020204030204" pitchFamily="34" charset="0"/>
                <a:cs typeface="Calibri" panose="020F0502020204030204" pitchFamily="34" charset="0"/>
              </a:rPr>
              <a:t>[</a:t>
            </a:r>
            <a:r>
              <a:rPr lang="en-US" altLang="zh-CN" sz="1800" i="1" dirty="0" err="1">
                <a:solidFill>
                  <a:srgbClr val="00B0F0"/>
                </a:solidFill>
                <a:latin typeface="Calibri" panose="020F0502020204030204" pitchFamily="34" charset="0"/>
                <a:cs typeface="Calibri" panose="020F0502020204030204" pitchFamily="34" charset="0"/>
              </a:rPr>
              <a:t>Jin</a:t>
            </a:r>
            <a:r>
              <a:rPr lang="en-US" altLang="zh-CN" sz="1800" i="1" dirty="0">
                <a:solidFill>
                  <a:srgbClr val="00B0F0"/>
                </a:solidFill>
                <a:latin typeface="Calibri" panose="020F0502020204030204" pitchFamily="34" charset="0"/>
                <a:cs typeface="Calibri" panose="020F0502020204030204" pitchFamily="34" charset="0"/>
              </a:rPr>
              <a:t> et. al., VLDB 2011</a:t>
            </a:r>
            <a:r>
              <a:rPr lang="en-US" altLang="zh-CN" sz="1800" dirty="0">
                <a:solidFill>
                  <a:srgbClr val="00B0F0"/>
                </a:solidFill>
                <a:latin typeface="Calibri" panose="020F0502020204030204" pitchFamily="34" charset="0"/>
                <a:cs typeface="Calibri" panose="020F0502020204030204" pitchFamily="34" charset="0"/>
              </a:rPr>
              <a:t>]</a:t>
            </a:r>
            <a:br>
              <a:rPr lang="en-US" altLang="zh-CN" sz="1800" dirty="0">
                <a:solidFill>
                  <a:srgbClr val="00B0F0"/>
                </a:solidFill>
                <a:latin typeface="Calibri" panose="020F0502020204030204" pitchFamily="34" charset="0"/>
                <a:cs typeface="Calibri" panose="020F0502020204030204" pitchFamily="34" charset="0"/>
              </a:rPr>
            </a:b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36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58489281"/>
              </p:ext>
            </p:extLst>
          </p:nvPr>
        </p:nvGraphicFramePr>
        <p:xfrm>
          <a:off x="228600" y="1600200"/>
          <a:ext cx="4924425" cy="1158875"/>
        </p:xfrm>
        <a:graphic>
          <a:graphicData uri="http://schemas.openxmlformats.org/presentationml/2006/ole">
            <p:oleObj spid="_x0000_s302686" name="Equation" r:id="rId5" imgW="2310397" imgH="507780" progId="Equation.3">
              <p:embed/>
            </p:oleObj>
          </a:graphicData>
        </a:graphic>
      </p:graphicFrame>
      <p:sp>
        <p:nvSpPr>
          <p:cNvPr id="13" name="TextBox 12"/>
          <p:cNvSpPr txBox="1"/>
          <p:nvPr/>
        </p:nvSpPr>
        <p:spPr>
          <a:xfrm>
            <a:off x="4419600" y="4953000"/>
            <a:ext cx="4495800" cy="646331"/>
          </a:xfrm>
          <a:prstGeom prst="rect">
            <a:avLst/>
          </a:prstGeom>
          <a:noFill/>
        </p:spPr>
        <p:txBody>
          <a:bodyPr wrap="square" rtlCol="0">
            <a:spAutoFit/>
          </a:bodyPr>
          <a:lstStyle/>
          <a:p>
            <a:r>
              <a:rPr lang="en-US" b="1" dirty="0" smtClean="0">
                <a:latin typeface="+mj-lt"/>
              </a:rPr>
              <a:t>Enumeration tree for recursive computation of distance-constraint reachability</a:t>
            </a:r>
            <a:endParaRPr lang="en-US" b="1" dirty="0">
              <a:latin typeface="+mj-lt"/>
            </a:endParaRPr>
          </a:p>
        </p:txBody>
      </p:sp>
      <p:sp>
        <p:nvSpPr>
          <p:cNvPr id="14" name="Content Placeholder 2"/>
          <p:cNvSpPr txBox="1">
            <a:spLocks noChangeArrowheads="1"/>
          </p:cNvSpPr>
          <p:nvPr/>
        </p:nvSpPr>
        <p:spPr>
          <a:xfrm>
            <a:off x="76201" y="2971800"/>
            <a:ext cx="4343400" cy="1219200"/>
          </a:xfrm>
          <a:prstGeom prst="rect">
            <a:avLst/>
          </a:prstGeom>
        </p:spPr>
        <p:txBody>
          <a:bodyPr/>
          <a:lstStyle/>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6"/>
              </a:buBlip>
              <a:tabLst/>
              <a:defRPr/>
            </a:pP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If inclusion set E</a:t>
            </a:r>
            <a:r>
              <a:rPr lang="en-US" altLang="zh-CN" sz="2000" baseline="-25000" dirty="0" smtClean="0">
                <a:solidFill>
                  <a:schemeClr val="tx1">
                    <a:lumMod val="95000"/>
                    <a:lumOff val="5000"/>
                  </a:schemeClr>
                </a:solidFill>
                <a:latin typeface="Calibri" panose="020F0502020204030204" pitchFamily="34" charset="0"/>
                <a:cs typeface="Calibri" panose="020F0502020204030204" pitchFamily="34" charset="0"/>
              </a:rPr>
              <a:t>1</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contains a </a:t>
            </a:r>
            <a:r>
              <a:rPr lang="en-US" altLang="zh-CN" sz="2000" i="1" dirty="0" smtClean="0">
                <a:solidFill>
                  <a:schemeClr val="tx1">
                    <a:lumMod val="95000"/>
                    <a:lumOff val="5000"/>
                  </a:schemeClr>
                </a:solidFill>
                <a:latin typeface="Times New Roman" panose="02020603050405020304" pitchFamily="18" charset="0"/>
                <a:cs typeface="Times New Roman" panose="02020603050405020304" pitchFamily="18" charset="0"/>
              </a:rPr>
              <a:t>d</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-path from </a:t>
            </a:r>
            <a:r>
              <a:rPr lang="en-US" altLang="zh-CN" sz="2000" i="1"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000" i="1" dirty="0" smtClean="0">
                <a:solidFill>
                  <a:schemeClr val="tx1">
                    <a:lumMod val="95000"/>
                    <a:lumOff val="5000"/>
                  </a:schemeClr>
                </a:solidFill>
                <a:latin typeface="Times New Roman" panose="02020603050405020304" pitchFamily="18" charset="0"/>
                <a:cs typeface="Times New Roman" panose="02020603050405020304" pitchFamily="18" charset="0"/>
              </a:rPr>
              <a:t>T, </a:t>
            </a:r>
            <a:r>
              <a:rPr lang="en-US" altLang="zh-CN" sz="2000" dirty="0" smtClean="0">
                <a:solidFill>
                  <a:schemeClr val="tx1">
                    <a:lumMod val="95000"/>
                    <a:lumOff val="5000"/>
                  </a:schemeClr>
                </a:solidFill>
                <a:latin typeface="+mj-lt"/>
                <a:cs typeface="Times New Roman" panose="02020603050405020304" pitchFamily="18" charset="0"/>
              </a:rPr>
              <a:t>then </a:t>
            </a:r>
            <a:endParaRPr lang="en-US" altLang="zh-CN" sz="2000" dirty="0" smtClean="0">
              <a:solidFill>
                <a:schemeClr val="tx1">
                  <a:lumMod val="95000"/>
                  <a:lumOff val="5000"/>
                </a:schemeClr>
              </a:solidFill>
              <a:latin typeface="Calibri" panose="020F0502020204030204" pitchFamily="34" charset="0"/>
              <a:cs typeface="Calibri" panose="020F0502020204030204" pitchFamily="34" charset="0"/>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6"/>
              </a:buBlip>
              <a:tabLst/>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781664142"/>
              </p:ext>
            </p:extLst>
          </p:nvPr>
        </p:nvGraphicFramePr>
        <p:xfrm>
          <a:off x="1704975" y="3611562"/>
          <a:ext cx="2028825" cy="579438"/>
        </p:xfrm>
        <a:graphic>
          <a:graphicData uri="http://schemas.openxmlformats.org/presentationml/2006/ole">
            <p:oleObj spid="_x0000_s302687" name="Equation" r:id="rId7" imgW="952087" imgH="253890" progId="Equation.3">
              <p:embed/>
            </p:oleObj>
          </a:graphicData>
        </a:graphic>
      </p:graphicFrame>
      <p:sp>
        <p:nvSpPr>
          <p:cNvPr id="15" name="Content Placeholder 2"/>
          <p:cNvSpPr txBox="1">
            <a:spLocks noChangeArrowheads="1"/>
          </p:cNvSpPr>
          <p:nvPr/>
        </p:nvSpPr>
        <p:spPr>
          <a:xfrm>
            <a:off x="76200" y="4419600"/>
            <a:ext cx="4343400" cy="1219200"/>
          </a:xfrm>
          <a:prstGeom prst="rect">
            <a:avLst/>
          </a:prstGeom>
        </p:spPr>
        <p:txBody>
          <a:bodyPr/>
          <a:lstStyle/>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6"/>
              </a:buBlip>
              <a:tabLst/>
              <a:defRPr/>
            </a:pP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If exclusion set E</a:t>
            </a:r>
            <a:r>
              <a:rPr lang="en-US" altLang="zh-CN" sz="2000" baseline="-25000" dirty="0" smtClean="0">
                <a:solidFill>
                  <a:schemeClr val="tx1">
                    <a:lumMod val="95000"/>
                    <a:lumOff val="5000"/>
                  </a:schemeClr>
                </a:solidFill>
                <a:latin typeface="Calibri" panose="020F0502020204030204" pitchFamily="34" charset="0"/>
                <a:cs typeface="Calibri" panose="020F0502020204030204" pitchFamily="34" charset="0"/>
              </a:rPr>
              <a:t>2</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contains a </a:t>
            </a:r>
            <a:r>
              <a:rPr lang="en-US" altLang="zh-CN" sz="2000" i="1" dirty="0" smtClean="0">
                <a:solidFill>
                  <a:schemeClr val="tx1">
                    <a:lumMod val="95000"/>
                    <a:lumOff val="5000"/>
                  </a:schemeClr>
                </a:solidFill>
                <a:latin typeface="Times New Roman" panose="02020603050405020304" pitchFamily="18" charset="0"/>
                <a:cs typeface="Times New Roman" panose="02020603050405020304" pitchFamily="18" charset="0"/>
              </a:rPr>
              <a:t>d</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-cut for </a:t>
            </a:r>
            <a:r>
              <a:rPr lang="en-US" altLang="zh-CN" sz="2000" i="1"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000" i="1" dirty="0" smtClean="0">
                <a:solidFill>
                  <a:schemeClr val="tx1">
                    <a:lumMod val="95000"/>
                    <a:lumOff val="5000"/>
                  </a:schemeClr>
                </a:solidFill>
                <a:latin typeface="Times New Roman" panose="02020603050405020304" pitchFamily="18" charset="0"/>
                <a:cs typeface="Times New Roman" panose="02020603050405020304" pitchFamily="18" charset="0"/>
              </a:rPr>
              <a:t>T, </a:t>
            </a:r>
            <a:r>
              <a:rPr lang="en-US" altLang="zh-CN" sz="2000" dirty="0" smtClean="0">
                <a:solidFill>
                  <a:schemeClr val="tx1">
                    <a:lumMod val="95000"/>
                    <a:lumOff val="5000"/>
                  </a:schemeClr>
                </a:solidFill>
                <a:latin typeface="+mj-lt"/>
                <a:cs typeface="Times New Roman" panose="02020603050405020304" pitchFamily="18" charset="0"/>
              </a:rPr>
              <a:t>then </a:t>
            </a:r>
            <a:endParaRPr lang="en-US" altLang="zh-CN" sz="2000" dirty="0" smtClean="0">
              <a:solidFill>
                <a:schemeClr val="tx1">
                  <a:lumMod val="95000"/>
                  <a:lumOff val="5000"/>
                </a:schemeClr>
              </a:solidFill>
              <a:latin typeface="Calibri" panose="020F0502020204030204" pitchFamily="34" charset="0"/>
              <a:cs typeface="Calibri" panose="020F0502020204030204" pitchFamily="34" charset="0"/>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6"/>
              </a:buBlip>
              <a:tabLst/>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xmlns="" val="1275083817"/>
              </p:ext>
            </p:extLst>
          </p:nvPr>
        </p:nvGraphicFramePr>
        <p:xfrm>
          <a:off x="1677988" y="5059363"/>
          <a:ext cx="2082800" cy="579437"/>
        </p:xfrm>
        <a:graphic>
          <a:graphicData uri="http://schemas.openxmlformats.org/presentationml/2006/ole">
            <p:oleObj spid="_x0000_s302688" name="Equation" r:id="rId8" imgW="977476" imgH="253890" progId="Equation.3">
              <p:embed/>
            </p:oleObj>
          </a:graphicData>
        </a:graphic>
      </p:graphicFrame>
    </p:spTree>
    <p:extLst>
      <p:ext uri="{BB962C8B-B14F-4D97-AF65-F5344CB8AC3E}">
        <p14:creationId xmlns:p14="http://schemas.microsoft.com/office/powerpoint/2010/main" xmlns="" val="10354934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7824" y="1219200"/>
            <a:ext cx="4536177"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42</a:t>
            </a:fld>
            <a:endParaRPr lang="en-US" altLang="en-US" sz="1800" dirty="0"/>
          </a:p>
        </p:txBody>
      </p:sp>
      <p:sp>
        <p:nvSpPr>
          <p:cNvPr id="49" name="Title 1"/>
          <p:cNvSpPr>
            <a:spLocks noGrp="1"/>
          </p:cNvSpPr>
          <p:nvPr>
            <p:ph type="title"/>
          </p:nvPr>
        </p:nvSpPr>
        <p:spPr>
          <a:xfrm>
            <a:off x="0" y="685800"/>
            <a:ext cx="8458201" cy="533400"/>
          </a:xfrm>
        </p:spPr>
        <p:txBody>
          <a:bodyPr>
            <a:noAutofit/>
          </a:bodyPr>
          <a:lstStyle/>
          <a:p>
            <a:pPr marL="396875" lvl="0" indent="-396875" algn="l" defTabSz="914363">
              <a:lnSpc>
                <a:spcPct val="90000"/>
              </a:lnSpc>
              <a:spcBef>
                <a:spcPct val="20000"/>
              </a:spcBef>
              <a:defRPr/>
            </a:pPr>
            <a:r>
              <a:rPr lang="en-US" b="1" dirty="0" smtClean="0"/>
              <a:t>   Recursive Sampling for distance-constraint Reliability </a:t>
            </a:r>
            <a:r>
              <a:rPr lang="en-US" altLang="zh-CN" sz="1800" dirty="0">
                <a:solidFill>
                  <a:srgbClr val="00B0F0"/>
                </a:solidFill>
                <a:latin typeface="Calibri" panose="020F0502020204030204" pitchFamily="34" charset="0"/>
                <a:cs typeface="Calibri" panose="020F0502020204030204" pitchFamily="34" charset="0"/>
              </a:rPr>
              <a:t>[</a:t>
            </a:r>
            <a:r>
              <a:rPr lang="en-US" altLang="zh-CN" sz="1800" i="1" dirty="0" err="1">
                <a:solidFill>
                  <a:srgbClr val="00B0F0"/>
                </a:solidFill>
                <a:latin typeface="Calibri" panose="020F0502020204030204" pitchFamily="34" charset="0"/>
                <a:cs typeface="Calibri" panose="020F0502020204030204" pitchFamily="34" charset="0"/>
              </a:rPr>
              <a:t>Jin</a:t>
            </a:r>
            <a:r>
              <a:rPr lang="en-US" altLang="zh-CN" sz="1800" i="1" dirty="0">
                <a:solidFill>
                  <a:srgbClr val="00B0F0"/>
                </a:solidFill>
                <a:latin typeface="Calibri" panose="020F0502020204030204" pitchFamily="34" charset="0"/>
                <a:cs typeface="Calibri" panose="020F0502020204030204" pitchFamily="34" charset="0"/>
              </a:rPr>
              <a:t> et. al., VLDB 2011</a:t>
            </a:r>
            <a:r>
              <a:rPr lang="en-US" altLang="zh-CN" sz="1800" dirty="0">
                <a:solidFill>
                  <a:srgbClr val="00B0F0"/>
                </a:solidFill>
                <a:latin typeface="Calibri" panose="020F0502020204030204" pitchFamily="34" charset="0"/>
                <a:cs typeface="Calibri" panose="020F0502020204030204" pitchFamily="34" charset="0"/>
              </a:rPr>
              <a:t>]</a:t>
            </a:r>
            <a:br>
              <a:rPr lang="en-US" altLang="zh-CN" sz="1800" dirty="0">
                <a:solidFill>
                  <a:srgbClr val="00B0F0"/>
                </a:solidFill>
                <a:latin typeface="Calibri" panose="020F0502020204030204" pitchFamily="34" charset="0"/>
                <a:cs typeface="Calibri" panose="020F0502020204030204" pitchFamily="34" charset="0"/>
              </a:rPr>
            </a:b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37</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3" name="TextBox 12"/>
          <p:cNvSpPr txBox="1"/>
          <p:nvPr/>
        </p:nvSpPr>
        <p:spPr>
          <a:xfrm>
            <a:off x="4419600" y="4953000"/>
            <a:ext cx="4495800" cy="646331"/>
          </a:xfrm>
          <a:prstGeom prst="rect">
            <a:avLst/>
          </a:prstGeom>
          <a:noFill/>
        </p:spPr>
        <p:txBody>
          <a:bodyPr wrap="square" rtlCol="0">
            <a:spAutoFit/>
          </a:bodyPr>
          <a:lstStyle/>
          <a:p>
            <a:r>
              <a:rPr lang="en-US" b="1" dirty="0" smtClean="0">
                <a:latin typeface="+mj-lt"/>
              </a:rPr>
              <a:t>Enumeration tree for recursive computation of distance-constraint reachability</a:t>
            </a:r>
            <a:endParaRPr lang="en-US" b="1" dirty="0">
              <a:latin typeface="+mj-lt"/>
            </a:endParaRPr>
          </a:p>
        </p:txBody>
      </p:sp>
      <p:sp>
        <p:nvSpPr>
          <p:cNvPr id="17" name="Content Placeholder 2"/>
          <p:cNvSpPr txBox="1">
            <a:spLocks noChangeArrowheads="1"/>
          </p:cNvSpPr>
          <p:nvPr/>
        </p:nvSpPr>
        <p:spPr>
          <a:xfrm>
            <a:off x="76200" y="6172200"/>
            <a:ext cx="6477000" cy="1219200"/>
          </a:xfrm>
          <a:prstGeom prst="rect">
            <a:avLst/>
          </a:prstGeom>
        </p:spPr>
        <p:txBody>
          <a:bodyPr/>
          <a:lstStyle/>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sz="2000" dirty="0" smtClean="0">
                <a:solidFill>
                  <a:schemeClr val="tx1">
                    <a:lumMod val="95000"/>
                    <a:lumOff val="5000"/>
                  </a:schemeClr>
                </a:solidFill>
                <a:latin typeface="+mj-lt"/>
                <a:cs typeface="Times New Roman" panose="02020603050405020304" pitchFamily="18" charset="0"/>
              </a:rPr>
              <a:t>Dynamic Monte-Carlo, Zhu et. al., DASFAA 2011 </a:t>
            </a:r>
            <a:endParaRPr lang="en-US" altLang="zh-CN" sz="2000" dirty="0" smtClean="0">
              <a:solidFill>
                <a:schemeClr val="tx1">
                  <a:lumMod val="95000"/>
                  <a:lumOff val="5000"/>
                </a:schemeClr>
              </a:solidFill>
              <a:latin typeface="Calibri" panose="020F0502020204030204" pitchFamily="34" charset="0"/>
              <a:cs typeface="Calibri" panose="020F0502020204030204" pitchFamily="34" charset="0"/>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18" name="TextBox 17"/>
          <p:cNvSpPr txBox="1"/>
          <p:nvPr/>
        </p:nvSpPr>
        <p:spPr>
          <a:xfrm rot="21095233">
            <a:off x="259399" y="1629498"/>
            <a:ext cx="4802177" cy="1384995"/>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a:solidFill>
                  <a:schemeClr val="bg1"/>
                </a:solidFill>
              </a:rPr>
              <a:t>When some edges </a:t>
            </a:r>
            <a:r>
              <a:rPr lang="en-US" sz="2800" b="1" dirty="0" smtClean="0">
                <a:solidFill>
                  <a:schemeClr val="bg1"/>
                </a:solidFill>
              </a:rPr>
              <a:t>are missing</a:t>
            </a:r>
            <a:r>
              <a:rPr lang="en-US" sz="2800" b="1" dirty="0">
                <a:solidFill>
                  <a:schemeClr val="bg1"/>
                </a:solidFill>
              </a:rPr>
              <a:t>, the presence </a:t>
            </a:r>
            <a:r>
              <a:rPr lang="en-US" sz="2800" b="1" dirty="0" smtClean="0">
                <a:solidFill>
                  <a:schemeClr val="bg1"/>
                </a:solidFill>
              </a:rPr>
              <a:t>of some </a:t>
            </a:r>
            <a:r>
              <a:rPr lang="en-US" sz="2800" b="1" dirty="0">
                <a:solidFill>
                  <a:schemeClr val="bg1"/>
                </a:solidFill>
              </a:rPr>
              <a:t>other </a:t>
            </a:r>
            <a:r>
              <a:rPr lang="en-US" sz="2800" b="1" dirty="0" smtClean="0">
                <a:solidFill>
                  <a:schemeClr val="bg1"/>
                </a:solidFill>
              </a:rPr>
              <a:t>edges are </a:t>
            </a:r>
            <a:r>
              <a:rPr lang="en-US" sz="2800" b="1" dirty="0">
                <a:solidFill>
                  <a:schemeClr val="bg1"/>
                </a:solidFill>
              </a:rPr>
              <a:t>no longer relevant.</a:t>
            </a:r>
          </a:p>
        </p:txBody>
      </p:sp>
      <p:sp>
        <p:nvSpPr>
          <p:cNvPr id="19" name="TextBox 18"/>
          <p:cNvSpPr txBox="1"/>
          <p:nvPr/>
        </p:nvSpPr>
        <p:spPr>
          <a:xfrm rot="21095233">
            <a:off x="519304" y="3202310"/>
            <a:ext cx="4842091" cy="2246769"/>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a:solidFill>
                  <a:schemeClr val="bg1"/>
                </a:solidFill>
              </a:rPr>
              <a:t>Many samples share a significant portion of existing or </a:t>
            </a:r>
            <a:r>
              <a:rPr lang="en-US" sz="2800" b="1" dirty="0" smtClean="0">
                <a:solidFill>
                  <a:schemeClr val="bg1"/>
                </a:solidFill>
              </a:rPr>
              <a:t>missing edges</a:t>
            </a:r>
            <a:r>
              <a:rPr lang="en-US" sz="2800" b="1" dirty="0">
                <a:solidFill>
                  <a:schemeClr val="bg1"/>
                </a:solidFill>
              </a:rPr>
              <a:t>, </a:t>
            </a:r>
            <a:r>
              <a:rPr lang="en-US" sz="2800" b="1" dirty="0" smtClean="0">
                <a:solidFill>
                  <a:schemeClr val="bg1"/>
                </a:solidFill>
              </a:rPr>
              <a:t>the reachability </a:t>
            </a:r>
            <a:r>
              <a:rPr lang="en-US" sz="2800" b="1" dirty="0">
                <a:solidFill>
                  <a:schemeClr val="bg1"/>
                </a:solidFill>
              </a:rPr>
              <a:t>checking cost could be shared among them.</a:t>
            </a:r>
          </a:p>
        </p:txBody>
      </p:sp>
    </p:spTree>
    <p:extLst>
      <p:ext uri="{BB962C8B-B14F-4D97-AF65-F5344CB8AC3E}">
        <p14:creationId xmlns:p14="http://schemas.microsoft.com/office/powerpoint/2010/main" xmlns="" val="243185478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7824" y="1219200"/>
            <a:ext cx="4536177"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43</a:t>
            </a:fld>
            <a:endParaRPr lang="en-US" altLang="en-US" sz="1800" dirty="0"/>
          </a:p>
        </p:txBody>
      </p:sp>
      <p:sp>
        <p:nvSpPr>
          <p:cNvPr id="49" name="Title 1"/>
          <p:cNvSpPr>
            <a:spLocks noGrp="1"/>
          </p:cNvSpPr>
          <p:nvPr>
            <p:ph type="title"/>
          </p:nvPr>
        </p:nvSpPr>
        <p:spPr>
          <a:xfrm>
            <a:off x="0" y="685800"/>
            <a:ext cx="8458201" cy="533400"/>
          </a:xfrm>
        </p:spPr>
        <p:txBody>
          <a:bodyPr>
            <a:noAutofit/>
          </a:bodyPr>
          <a:lstStyle/>
          <a:p>
            <a:pPr marL="396875" lvl="0" indent="-396875" algn="l" defTabSz="914363">
              <a:lnSpc>
                <a:spcPct val="90000"/>
              </a:lnSpc>
              <a:spcBef>
                <a:spcPct val="20000"/>
              </a:spcBef>
              <a:defRPr/>
            </a:pPr>
            <a:r>
              <a:rPr lang="en-US" b="1" dirty="0" smtClean="0"/>
              <a:t>   Recursive Sampling for distance-constraint Reliability </a:t>
            </a:r>
            <a:r>
              <a:rPr lang="en-US" altLang="zh-CN" sz="1800" dirty="0">
                <a:solidFill>
                  <a:srgbClr val="00B0F0"/>
                </a:solidFill>
                <a:latin typeface="Calibri" panose="020F0502020204030204" pitchFamily="34" charset="0"/>
                <a:cs typeface="Calibri" panose="020F0502020204030204" pitchFamily="34" charset="0"/>
              </a:rPr>
              <a:t>[</a:t>
            </a:r>
            <a:r>
              <a:rPr lang="en-US" altLang="zh-CN" sz="1800" i="1" dirty="0" err="1">
                <a:solidFill>
                  <a:srgbClr val="00B0F0"/>
                </a:solidFill>
                <a:latin typeface="Calibri" panose="020F0502020204030204" pitchFamily="34" charset="0"/>
                <a:cs typeface="Calibri" panose="020F0502020204030204" pitchFamily="34" charset="0"/>
              </a:rPr>
              <a:t>Jin</a:t>
            </a:r>
            <a:r>
              <a:rPr lang="en-US" altLang="zh-CN" sz="1800" i="1" dirty="0">
                <a:solidFill>
                  <a:srgbClr val="00B0F0"/>
                </a:solidFill>
                <a:latin typeface="Calibri" panose="020F0502020204030204" pitchFamily="34" charset="0"/>
                <a:cs typeface="Calibri" panose="020F0502020204030204" pitchFamily="34" charset="0"/>
              </a:rPr>
              <a:t> et. al., VLDB 2011</a:t>
            </a:r>
            <a:r>
              <a:rPr lang="en-US" altLang="zh-CN" sz="1800" dirty="0">
                <a:solidFill>
                  <a:srgbClr val="00B0F0"/>
                </a:solidFill>
                <a:latin typeface="Calibri" panose="020F0502020204030204" pitchFamily="34" charset="0"/>
                <a:cs typeface="Calibri" panose="020F0502020204030204" pitchFamily="34" charset="0"/>
              </a:rPr>
              <a:t>]</a:t>
            </a:r>
            <a:br>
              <a:rPr lang="en-US" altLang="zh-CN" sz="1800" dirty="0">
                <a:solidFill>
                  <a:srgbClr val="00B0F0"/>
                </a:solidFill>
                <a:latin typeface="Calibri" panose="020F0502020204030204" pitchFamily="34" charset="0"/>
                <a:cs typeface="Calibri" panose="020F0502020204030204" pitchFamily="34" charset="0"/>
              </a:rPr>
            </a:b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38</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3" name="TextBox 12"/>
          <p:cNvSpPr txBox="1"/>
          <p:nvPr/>
        </p:nvSpPr>
        <p:spPr>
          <a:xfrm>
            <a:off x="4419600" y="4953000"/>
            <a:ext cx="4495800" cy="646331"/>
          </a:xfrm>
          <a:prstGeom prst="rect">
            <a:avLst/>
          </a:prstGeom>
          <a:noFill/>
        </p:spPr>
        <p:txBody>
          <a:bodyPr wrap="square" rtlCol="0">
            <a:spAutoFit/>
          </a:bodyPr>
          <a:lstStyle/>
          <a:p>
            <a:r>
              <a:rPr lang="en-US" b="1" dirty="0" smtClean="0">
                <a:latin typeface="+mj-lt"/>
              </a:rPr>
              <a:t>Enumeration tree for recursive computation of distance-constraint reachability</a:t>
            </a:r>
            <a:endParaRPr lang="en-US" b="1" dirty="0">
              <a:latin typeface="+mj-lt"/>
            </a:endParaRPr>
          </a:p>
        </p:txBody>
      </p:sp>
      <p:sp>
        <p:nvSpPr>
          <p:cNvPr id="12" name="TextBox 11"/>
          <p:cNvSpPr txBox="1"/>
          <p:nvPr/>
        </p:nvSpPr>
        <p:spPr>
          <a:xfrm rot="21095233">
            <a:off x="519304" y="3633196"/>
            <a:ext cx="4842091" cy="1384995"/>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Unequal probability sampling (Hansen-Hurwitz, Horvitz-Thompson) to reduce variance </a:t>
            </a:r>
            <a:endParaRPr lang="en-US" sz="2800" b="1" dirty="0">
              <a:solidFill>
                <a:schemeClr val="bg1"/>
              </a:solidFill>
            </a:endParaRPr>
          </a:p>
        </p:txBody>
      </p:sp>
      <p:sp>
        <p:nvSpPr>
          <p:cNvPr id="14" name="TextBox 13"/>
          <p:cNvSpPr txBox="1"/>
          <p:nvPr/>
        </p:nvSpPr>
        <p:spPr>
          <a:xfrm rot="21095233">
            <a:off x="259399" y="1844942"/>
            <a:ext cx="4802177" cy="954107"/>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Selection of next edge to improve efficiency</a:t>
            </a:r>
            <a:endParaRPr lang="en-US" sz="2800" b="1" dirty="0">
              <a:solidFill>
                <a:schemeClr val="bg1"/>
              </a:solidFill>
            </a:endParaRPr>
          </a:p>
        </p:txBody>
      </p:sp>
    </p:spTree>
    <p:extLst>
      <p:ext uri="{BB962C8B-B14F-4D97-AF65-F5344CB8AC3E}">
        <p14:creationId xmlns:p14="http://schemas.microsoft.com/office/powerpoint/2010/main" xmlns="" val="284376646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44</a:t>
            </a:fld>
            <a:endParaRPr lang="en-US" altLang="en-US" sz="1800" dirty="0"/>
          </a:p>
        </p:txBody>
      </p:sp>
      <p:sp>
        <p:nvSpPr>
          <p:cNvPr id="49" name="Title 1"/>
          <p:cNvSpPr>
            <a:spLocks noGrp="1"/>
          </p:cNvSpPr>
          <p:nvPr>
            <p:ph type="title"/>
          </p:nvPr>
        </p:nvSpPr>
        <p:spPr>
          <a:xfrm>
            <a:off x="228599" y="457200"/>
            <a:ext cx="9067801" cy="533400"/>
          </a:xfrm>
        </p:spPr>
        <p:txBody>
          <a:bodyPr>
            <a:noAutofit/>
          </a:bodyPr>
          <a:lstStyle/>
          <a:p>
            <a:pPr algn="l"/>
            <a:r>
              <a:rPr lang="en-US" sz="4000" b="1" dirty="0" smtClean="0"/>
              <a:t>Index for Reliable Set Query </a:t>
            </a:r>
            <a:r>
              <a:rPr lang="en-US" altLang="zh-CN" sz="1800" dirty="0" smtClean="0">
                <a:solidFill>
                  <a:srgbClr val="00B0F0"/>
                </a:solidFill>
                <a:latin typeface="Calibri" panose="020F0502020204030204" pitchFamily="34" charset="0"/>
                <a:cs typeface="Calibri" panose="020F0502020204030204" pitchFamily="34" charset="0"/>
              </a:rPr>
              <a:t>[Khan</a:t>
            </a:r>
            <a:r>
              <a:rPr lang="en-US" altLang="zh-CN" sz="1800" i="1" dirty="0" smtClean="0">
                <a:solidFill>
                  <a:srgbClr val="00B0F0"/>
                </a:solidFill>
                <a:latin typeface="Calibri" panose="020F0502020204030204" pitchFamily="34" charset="0"/>
                <a:cs typeface="Calibri" panose="020F0502020204030204" pitchFamily="34" charset="0"/>
              </a:rPr>
              <a:t> </a:t>
            </a:r>
            <a:r>
              <a:rPr lang="en-US" altLang="zh-CN" sz="1800" i="1" dirty="0">
                <a:solidFill>
                  <a:srgbClr val="00B0F0"/>
                </a:solidFill>
                <a:latin typeface="Calibri" panose="020F0502020204030204" pitchFamily="34" charset="0"/>
                <a:cs typeface="Calibri" panose="020F0502020204030204" pitchFamily="34" charset="0"/>
              </a:rPr>
              <a:t>et. al., </a:t>
            </a:r>
            <a:r>
              <a:rPr lang="en-US" altLang="zh-CN" sz="1800" i="1" dirty="0" smtClean="0">
                <a:solidFill>
                  <a:srgbClr val="00B0F0"/>
                </a:solidFill>
                <a:latin typeface="Calibri" panose="020F0502020204030204" pitchFamily="34" charset="0"/>
                <a:cs typeface="Calibri" panose="020F0502020204030204" pitchFamily="34" charset="0"/>
              </a:rPr>
              <a:t>EDBT </a:t>
            </a:r>
            <a:r>
              <a:rPr lang="en-US" altLang="zh-CN" sz="1800" i="1" dirty="0">
                <a:solidFill>
                  <a:srgbClr val="00B0F0"/>
                </a:solidFill>
                <a:latin typeface="Calibri" panose="020F0502020204030204" pitchFamily="34" charset="0"/>
                <a:cs typeface="Calibri" panose="020F0502020204030204" pitchFamily="34" charset="0"/>
              </a:rPr>
              <a:t>2011</a:t>
            </a:r>
            <a:r>
              <a:rPr lang="en-US" altLang="zh-CN" sz="1800" dirty="0">
                <a:solidFill>
                  <a:srgbClr val="00B0F0"/>
                </a:solidFill>
                <a:latin typeface="Calibri" panose="020F0502020204030204" pitchFamily="34" charset="0"/>
                <a:cs typeface="Calibri" panose="020F0502020204030204" pitchFamily="34" charset="0"/>
              </a:rPr>
              <a:t>]</a:t>
            </a:r>
            <a:br>
              <a:rPr lang="en-US" altLang="zh-CN" sz="1800" dirty="0">
                <a:solidFill>
                  <a:srgbClr val="00B0F0"/>
                </a:solidFill>
                <a:latin typeface="Calibri" panose="020F0502020204030204" pitchFamily="34" charset="0"/>
                <a:cs typeface="Calibri" panose="020F0502020204030204" pitchFamily="34" charset="0"/>
              </a:rPr>
            </a:b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39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7" name="Content Placeholder 2"/>
          <p:cNvSpPr txBox="1">
            <a:spLocks noChangeArrowheads="1"/>
          </p:cNvSpPr>
          <p:nvPr/>
        </p:nvSpPr>
        <p:spPr bwMode="auto">
          <a:xfrm>
            <a:off x="381000" y="2482905"/>
            <a:ext cx="7924800" cy="1327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6875" lvl="0" indent="-396875" algn="just" defTabSz="914363" eaLnBrk="0" hangingPunct="0">
              <a:lnSpc>
                <a:spcPct val="90000"/>
              </a:lnSpc>
              <a:spcBef>
                <a:spcPts val="0"/>
              </a:spcBef>
              <a:spcAft>
                <a:spcPts val="600"/>
              </a:spcAft>
              <a:buBlip>
                <a:blip r:embed="rId3"/>
              </a:buBlip>
              <a:defRPr/>
            </a:pPr>
            <a:r>
              <a:rPr lang="en-US" sz="2000" kern="0" dirty="0" smtClean="0">
                <a:solidFill>
                  <a:schemeClr val="tx1">
                    <a:lumMod val="95000"/>
                    <a:lumOff val="5000"/>
                  </a:schemeClr>
                </a:solidFill>
                <a:latin typeface="Calibri" pitchFamily="34" charset="0"/>
                <a:cs typeface="Calibri" pitchFamily="34" charset="0"/>
              </a:rPr>
              <a:t>C</a:t>
            </a:r>
            <a:r>
              <a:rPr lang="en-US" sz="2000" dirty="0" smtClean="0">
                <a:solidFill>
                  <a:schemeClr val="tx1"/>
                </a:solidFill>
                <a:latin typeface="Calibri" pitchFamily="34" charset="0"/>
                <a:cs typeface="Calibri" pitchFamily="34" charset="0"/>
              </a:rPr>
              <a:t>an we quickly determine the nodes that are certainly not reachable from S  with probability greater than or equal to ɳ</a:t>
            </a:r>
            <a:endParaRPr kumimoji="0" lang="en-US" altLang="zh-CN" sz="2200" b="0" i="0" u="none" strike="noStrike" kern="0" cap="none" spc="0" normalizeH="0" baseline="0" noProof="0" dirty="0" smtClean="0">
              <a:ln>
                <a:noFill/>
              </a:ln>
              <a:solidFill>
                <a:srgbClr val="0000FF"/>
              </a:solidFill>
              <a:effectLst/>
              <a:uLnTx/>
              <a:uFillTx/>
              <a:latin typeface="+mn-lt"/>
              <a:ea typeface="+mn-ea"/>
              <a:cs typeface="+mn-cs"/>
            </a:endParaRPr>
          </a:p>
        </p:txBody>
      </p:sp>
      <p:sp>
        <p:nvSpPr>
          <p:cNvPr id="8" name="TextBox 7"/>
          <p:cNvSpPr txBox="1"/>
          <p:nvPr/>
        </p:nvSpPr>
        <p:spPr>
          <a:xfrm>
            <a:off x="1434609" y="6327446"/>
            <a:ext cx="2215671" cy="338554"/>
          </a:xfrm>
          <a:prstGeom prst="rect">
            <a:avLst/>
          </a:prstGeom>
          <a:noFill/>
        </p:spPr>
        <p:txBody>
          <a:bodyPr wrap="square" rtlCol="0">
            <a:spAutoFit/>
          </a:bodyPr>
          <a:lstStyle/>
          <a:p>
            <a:pPr algn="ctr"/>
            <a:r>
              <a:rPr lang="en-US" b="1" dirty="0" smtClean="0"/>
              <a:t>Uncertain Graph</a:t>
            </a:r>
            <a:endParaRPr lang="en-US" b="1" dirty="0"/>
          </a:p>
        </p:txBody>
      </p:sp>
      <p:sp>
        <p:nvSpPr>
          <p:cNvPr id="9" name="Oval 8"/>
          <p:cNvSpPr/>
          <p:nvPr/>
        </p:nvSpPr>
        <p:spPr>
          <a:xfrm>
            <a:off x="684580" y="4495596"/>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0" name="Oval 9"/>
          <p:cNvSpPr/>
          <p:nvPr/>
        </p:nvSpPr>
        <p:spPr>
          <a:xfrm>
            <a:off x="1903780" y="5257596"/>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2" name="Oval 11"/>
          <p:cNvSpPr/>
          <p:nvPr/>
        </p:nvSpPr>
        <p:spPr>
          <a:xfrm>
            <a:off x="1598980" y="3885996"/>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3" name="Oval 12"/>
          <p:cNvSpPr/>
          <p:nvPr/>
        </p:nvSpPr>
        <p:spPr>
          <a:xfrm>
            <a:off x="2818180" y="4567907"/>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4" name="Oval 13"/>
          <p:cNvSpPr/>
          <p:nvPr/>
        </p:nvSpPr>
        <p:spPr>
          <a:xfrm>
            <a:off x="3884980" y="4038396"/>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15" name="Freeform 14"/>
          <p:cNvSpPr/>
          <p:nvPr/>
        </p:nvSpPr>
        <p:spPr>
          <a:xfrm>
            <a:off x="455980" y="5028996"/>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16" name="Freeform 15"/>
          <p:cNvSpPr/>
          <p:nvPr/>
        </p:nvSpPr>
        <p:spPr>
          <a:xfrm>
            <a:off x="827882" y="4114596"/>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17" name="Straight Arrow Connector 16"/>
          <p:cNvCxnSpPr>
            <a:stCxn id="10" idx="7"/>
            <a:endCxn id="13" idx="3"/>
          </p:cNvCxnSpPr>
          <p:nvPr/>
        </p:nvCxnSpPr>
        <p:spPr>
          <a:xfrm flipV="1">
            <a:off x="2359065" y="5023192"/>
            <a:ext cx="537230" cy="312519"/>
          </a:xfrm>
          <a:prstGeom prst="straightConnector1">
            <a:avLst/>
          </a:prstGeom>
          <a:noFill/>
          <a:ln w="31750" cap="flat" cmpd="sng" algn="ctr">
            <a:solidFill>
              <a:sysClr val="windowText" lastClr="000000"/>
            </a:solidFill>
            <a:prstDash val="solid"/>
            <a:tailEnd type="arrow"/>
          </a:ln>
          <a:effectLst/>
        </p:spPr>
      </p:cxnSp>
      <p:cxnSp>
        <p:nvCxnSpPr>
          <p:cNvPr id="18" name="Straight Arrow Connector 17"/>
          <p:cNvCxnSpPr>
            <a:stCxn id="12" idx="6"/>
          </p:cNvCxnSpPr>
          <p:nvPr/>
        </p:nvCxnSpPr>
        <p:spPr>
          <a:xfrm>
            <a:off x="2132380" y="4152696"/>
            <a:ext cx="914400" cy="419100"/>
          </a:xfrm>
          <a:prstGeom prst="straightConnector1">
            <a:avLst/>
          </a:prstGeom>
          <a:noFill/>
          <a:ln w="31750" cap="flat" cmpd="sng" algn="ctr">
            <a:solidFill>
              <a:sysClr val="windowText" lastClr="000000"/>
            </a:solidFill>
            <a:prstDash val="solid"/>
            <a:tailEnd type="arrow"/>
          </a:ln>
          <a:effectLst/>
        </p:spPr>
      </p:cxnSp>
      <p:sp>
        <p:nvSpPr>
          <p:cNvPr id="19" name="Freeform 18"/>
          <p:cNvSpPr/>
          <p:nvPr/>
        </p:nvSpPr>
        <p:spPr>
          <a:xfrm>
            <a:off x="2026610" y="4351157"/>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0" name="Straight Arrow Connector 19"/>
          <p:cNvCxnSpPr>
            <a:stCxn id="13" idx="6"/>
            <a:endCxn id="14" idx="3"/>
          </p:cNvCxnSpPr>
          <p:nvPr/>
        </p:nvCxnSpPr>
        <p:spPr>
          <a:xfrm flipV="1">
            <a:off x="3351580" y="4493681"/>
            <a:ext cx="611515" cy="340926"/>
          </a:xfrm>
          <a:prstGeom prst="straightConnector1">
            <a:avLst/>
          </a:prstGeom>
          <a:noFill/>
          <a:ln w="31750" cap="flat" cmpd="sng" algn="ctr">
            <a:solidFill>
              <a:sysClr val="windowText" lastClr="000000"/>
            </a:solidFill>
            <a:prstDash val="solid"/>
            <a:tailEnd type="arrow"/>
          </a:ln>
          <a:effectLst/>
        </p:spPr>
      </p:cxnSp>
      <p:cxnSp>
        <p:nvCxnSpPr>
          <p:cNvPr id="21" name="Straight Arrow Connector 20"/>
          <p:cNvCxnSpPr>
            <a:stCxn id="12" idx="7"/>
            <a:endCxn id="14" idx="1"/>
          </p:cNvCxnSpPr>
          <p:nvPr/>
        </p:nvCxnSpPr>
        <p:spPr>
          <a:xfrm>
            <a:off x="2054265" y="3964111"/>
            <a:ext cx="1908830" cy="152400"/>
          </a:xfrm>
          <a:prstGeom prst="straightConnector1">
            <a:avLst/>
          </a:prstGeom>
          <a:noFill/>
          <a:ln w="31750" cap="flat" cmpd="sng" algn="ctr">
            <a:solidFill>
              <a:sysClr val="windowText" lastClr="000000"/>
            </a:solidFill>
            <a:prstDash val="solid"/>
            <a:tailEnd type="arrow"/>
          </a:ln>
          <a:effectLst/>
        </p:spPr>
      </p:cxnSp>
      <p:cxnSp>
        <p:nvCxnSpPr>
          <p:cNvPr id="22" name="Straight Arrow Connector 21"/>
          <p:cNvCxnSpPr>
            <a:stCxn id="10" idx="1"/>
            <a:endCxn id="9" idx="5"/>
          </p:cNvCxnSpPr>
          <p:nvPr/>
        </p:nvCxnSpPr>
        <p:spPr>
          <a:xfrm flipH="1" flipV="1">
            <a:off x="1139865" y="4950881"/>
            <a:ext cx="842030" cy="384830"/>
          </a:xfrm>
          <a:prstGeom prst="straightConnector1">
            <a:avLst/>
          </a:prstGeom>
          <a:noFill/>
          <a:ln w="28575" cap="flat" cmpd="sng" algn="ctr">
            <a:solidFill>
              <a:sysClr val="windowText" lastClr="000000"/>
            </a:solidFill>
            <a:prstDash val="solid"/>
            <a:tailEnd type="arrow"/>
          </a:ln>
          <a:effectLst/>
        </p:spPr>
      </p:cxnSp>
      <p:sp>
        <p:nvSpPr>
          <p:cNvPr id="23" name="TextBox 22"/>
          <p:cNvSpPr txBox="1"/>
          <p:nvPr/>
        </p:nvSpPr>
        <p:spPr>
          <a:xfrm>
            <a:off x="801625" y="3799807"/>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4" name="TextBox 23"/>
          <p:cNvSpPr txBox="1"/>
          <p:nvPr/>
        </p:nvSpPr>
        <p:spPr>
          <a:xfrm>
            <a:off x="626108" y="5489627"/>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5" name="TextBox 24"/>
          <p:cNvSpPr txBox="1"/>
          <p:nvPr/>
        </p:nvSpPr>
        <p:spPr>
          <a:xfrm>
            <a:off x="1432613" y="4836742"/>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6" name="TextBox 25"/>
          <p:cNvSpPr txBox="1"/>
          <p:nvPr/>
        </p:nvSpPr>
        <p:spPr>
          <a:xfrm>
            <a:off x="1931878" y="4567907"/>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7" name="TextBox 26"/>
          <p:cNvSpPr txBox="1"/>
          <p:nvPr/>
        </p:nvSpPr>
        <p:spPr>
          <a:xfrm>
            <a:off x="2968813" y="3722997"/>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8" name="TextBox 27"/>
          <p:cNvSpPr txBox="1"/>
          <p:nvPr/>
        </p:nvSpPr>
        <p:spPr>
          <a:xfrm>
            <a:off x="2546358" y="406155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9" name="TextBox 28"/>
          <p:cNvSpPr txBox="1"/>
          <p:nvPr/>
        </p:nvSpPr>
        <p:spPr>
          <a:xfrm>
            <a:off x="2507953" y="513689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a:off x="3484768" y="463762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TextBox 30"/>
          <p:cNvSpPr txBox="1"/>
          <p:nvPr/>
        </p:nvSpPr>
        <p:spPr>
          <a:xfrm>
            <a:off x="808310" y="4559207"/>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TextBox 31"/>
          <p:cNvSpPr txBox="1"/>
          <p:nvPr/>
        </p:nvSpPr>
        <p:spPr>
          <a:xfrm>
            <a:off x="1998865" y="5365712"/>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3" name="TextBox 32"/>
          <p:cNvSpPr txBox="1"/>
          <p:nvPr/>
        </p:nvSpPr>
        <p:spPr>
          <a:xfrm>
            <a:off x="1716348" y="3983132"/>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Rectangle 33"/>
          <p:cNvSpPr/>
          <p:nvPr/>
        </p:nvSpPr>
        <p:spPr>
          <a:xfrm>
            <a:off x="2920585" y="4644717"/>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cxnSp>
        <p:nvCxnSpPr>
          <p:cNvPr id="35" name="Straight Connector 34"/>
          <p:cNvCxnSpPr/>
          <p:nvPr/>
        </p:nvCxnSpPr>
        <p:spPr>
          <a:xfrm>
            <a:off x="2382915" y="3523881"/>
            <a:ext cx="457200" cy="2362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907635" y="5650874"/>
            <a:ext cx="819455" cy="369332"/>
          </a:xfrm>
          <a:prstGeom prst="rect">
            <a:avLst/>
          </a:prstGeom>
        </p:spPr>
        <p:txBody>
          <a:bodyPr wrap="none">
            <a:spAutoFit/>
          </a:bodyPr>
          <a:lstStyle/>
          <a:p>
            <a:r>
              <a:rPr lang="en-US" dirty="0" smtClean="0"/>
              <a:t>ɳ = 0.5</a:t>
            </a:r>
            <a:endParaRPr lang="en-US" dirty="0"/>
          </a:p>
        </p:txBody>
      </p:sp>
      <p:sp>
        <p:nvSpPr>
          <p:cNvPr id="37" name="Content Placeholder 2"/>
          <p:cNvSpPr txBox="1">
            <a:spLocks noChangeArrowheads="1"/>
          </p:cNvSpPr>
          <p:nvPr/>
        </p:nvSpPr>
        <p:spPr bwMode="auto">
          <a:xfrm>
            <a:off x="4917645" y="3593600"/>
            <a:ext cx="4070930" cy="1327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6875" lvl="0" indent="-396875" algn="just" defTabSz="914363" eaLnBrk="0" hangingPunct="0">
              <a:lnSpc>
                <a:spcPct val="90000"/>
              </a:lnSpc>
              <a:spcBef>
                <a:spcPts val="0"/>
              </a:spcBef>
              <a:spcAft>
                <a:spcPts val="600"/>
              </a:spcAft>
              <a:buBlip>
                <a:blip r:embed="rId3"/>
              </a:buBlip>
              <a:defRPr/>
            </a:pPr>
            <a:r>
              <a:rPr kumimoji="0" lang="en-US" altLang="zh-CN" sz="2200" b="0" i="0" u="none" strike="noStrike" kern="0" cap="none" spc="0" normalizeH="0" baseline="0" noProof="0" dirty="0" smtClean="0">
                <a:ln>
                  <a:noFill/>
                </a:ln>
                <a:solidFill>
                  <a:schemeClr val="tx1"/>
                </a:solidFill>
                <a:effectLst/>
                <a:uLnTx/>
                <a:uFillTx/>
                <a:latin typeface="Calibri" pitchFamily="34" charset="0"/>
              </a:rPr>
              <a:t>Indexing  (offline) – RQ Tree</a:t>
            </a:r>
          </a:p>
          <a:p>
            <a:pPr marL="396875" lvl="0" indent="-396875" algn="just" defTabSz="914363" eaLnBrk="0" hangingPunct="0">
              <a:lnSpc>
                <a:spcPct val="90000"/>
              </a:lnSpc>
              <a:spcBef>
                <a:spcPts val="0"/>
              </a:spcBef>
              <a:spcAft>
                <a:spcPts val="600"/>
              </a:spcAft>
              <a:buBlip>
                <a:blip r:embed="rId3"/>
              </a:buBlip>
              <a:defRPr/>
            </a:pPr>
            <a:endParaRPr lang="en-US" altLang="zh-CN" sz="1000" kern="0" dirty="0" smtClean="0">
              <a:solidFill>
                <a:schemeClr val="tx1"/>
              </a:solidFill>
              <a:latin typeface="Calibri" pitchFamily="34" charset="0"/>
              <a:sym typeface="Wingdings" pitchFamily="2" charset="2"/>
            </a:endParaRPr>
          </a:p>
          <a:p>
            <a:pPr marL="396875" lvl="0" indent="-396875" algn="just" defTabSz="914363" eaLnBrk="0" hangingPunct="0">
              <a:lnSpc>
                <a:spcPct val="90000"/>
              </a:lnSpc>
              <a:spcBef>
                <a:spcPts val="0"/>
              </a:spcBef>
              <a:spcAft>
                <a:spcPts val="600"/>
              </a:spcAft>
              <a:buBlip>
                <a:blip r:embed="rId3"/>
              </a:buBlip>
              <a:defRPr/>
            </a:pPr>
            <a:r>
              <a:rPr kumimoji="0" lang="en-US" altLang="zh-CN" sz="2200" b="0" i="0" u="none" strike="noStrike" kern="0" cap="none" spc="0" normalizeH="0" baseline="0" noProof="0" dirty="0" smtClean="0">
                <a:ln>
                  <a:noFill/>
                </a:ln>
                <a:solidFill>
                  <a:schemeClr val="tx1"/>
                </a:solidFill>
                <a:effectLst/>
                <a:uLnTx/>
                <a:uFillTx/>
                <a:latin typeface="Calibri" pitchFamily="34" charset="0"/>
                <a:sym typeface="Wingdings" pitchFamily="2" charset="2"/>
              </a:rPr>
              <a:t>Filtering + Verification (Online)</a:t>
            </a:r>
          </a:p>
          <a:p>
            <a:pPr marL="396875" lvl="0" indent="-396875" algn="just" defTabSz="914363" eaLnBrk="0" hangingPunct="0">
              <a:lnSpc>
                <a:spcPct val="90000"/>
              </a:lnSpc>
              <a:spcBef>
                <a:spcPts val="0"/>
              </a:spcBef>
              <a:spcAft>
                <a:spcPts val="600"/>
              </a:spcAft>
              <a:buBlip>
                <a:blip r:embed="rId3"/>
              </a:buBlip>
              <a:defRPr/>
            </a:pPr>
            <a:endParaRPr kumimoji="0" lang="en-US" altLang="zh-CN" sz="2200" b="0" i="0" u="none" strike="noStrike" kern="0" cap="none" spc="0" normalizeH="0" baseline="0" noProof="0" dirty="0" smtClean="0">
              <a:ln>
                <a:noFill/>
              </a:ln>
              <a:solidFill>
                <a:srgbClr val="0000FF"/>
              </a:solidFill>
              <a:effectLst/>
              <a:uLnTx/>
              <a:uFillTx/>
              <a:latin typeface="+mn-lt"/>
              <a:ea typeface="+mn-ea"/>
              <a:cs typeface="+mn-cs"/>
            </a:endParaRPr>
          </a:p>
        </p:txBody>
      </p:sp>
      <p:sp>
        <p:nvSpPr>
          <p:cNvPr id="38" name="Content Placeholder 2"/>
          <p:cNvSpPr txBox="1">
            <a:spLocks noChangeArrowheads="1"/>
          </p:cNvSpPr>
          <p:nvPr/>
        </p:nvSpPr>
        <p:spPr>
          <a:xfrm>
            <a:off x="380999" y="1066800"/>
            <a:ext cx="8001001" cy="1219200"/>
          </a:xfrm>
          <a:prstGeom prst="rect">
            <a:avLst/>
          </a:prstGeom>
        </p:spPr>
        <p:txBody>
          <a:bodyPr/>
          <a:lstStyle/>
          <a:p>
            <a:pPr marL="396875" lvl="0" indent="-396875" algn="just" defTabSz="914363">
              <a:lnSpc>
                <a:spcPct val="90000"/>
              </a:lnSpc>
              <a:spcBef>
                <a:spcPct val="20000"/>
              </a:spcBef>
              <a:buBlip>
                <a:blip r:embed="rId3"/>
              </a:buBlip>
              <a:defRPr/>
            </a:pPr>
            <a:r>
              <a:rPr lang="en-US" sz="2000" b="1" dirty="0" smtClean="0"/>
              <a:t>Reliable Set Query: </a:t>
            </a:r>
            <a:r>
              <a:rPr lang="en-US" sz="2000" dirty="0" smtClean="0"/>
              <a:t>Given a source </a:t>
            </a:r>
            <a:r>
              <a:rPr lang="en-US" sz="2000" dirty="0"/>
              <a:t>nodes </a:t>
            </a:r>
            <a:r>
              <a:rPr lang="en-US" sz="2000" i="1" dirty="0" smtClean="0">
                <a:latin typeface="Times New Roman" panose="02020603050405020304" pitchFamily="18" charset="0"/>
                <a:cs typeface="Times New Roman" panose="02020603050405020304" pitchFamily="18" charset="0"/>
              </a:rPr>
              <a:t>S</a:t>
            </a:r>
            <a:r>
              <a:rPr lang="en-US" sz="2000" dirty="0" smtClean="0"/>
              <a:t>, </a:t>
            </a:r>
            <a:r>
              <a:rPr lang="en-US" sz="2000" dirty="0"/>
              <a:t>find all </a:t>
            </a:r>
            <a:r>
              <a:rPr lang="en-US" sz="2000" dirty="0" smtClean="0"/>
              <a:t>other nodes </a:t>
            </a:r>
            <a:r>
              <a:rPr lang="en-US" sz="2000" dirty="0"/>
              <a:t>that are reachable from </a:t>
            </a:r>
            <a:r>
              <a:rPr lang="en-US" sz="2000" i="1" dirty="0">
                <a:latin typeface="Times New Roman" panose="02020603050405020304" pitchFamily="18" charset="0"/>
                <a:cs typeface="Times New Roman" panose="02020603050405020304" pitchFamily="18" charset="0"/>
              </a:rPr>
              <a:t>S</a:t>
            </a:r>
            <a:r>
              <a:rPr lang="en-US" sz="2000" dirty="0"/>
              <a:t> with probability greater than or equal to </a:t>
            </a:r>
            <a:r>
              <a:rPr lang="en-US" sz="2000" dirty="0" smtClean="0"/>
              <a:t>a user-defined threshold </a:t>
            </a:r>
            <a:r>
              <a:rPr lang="en-US" sz="2000" i="1" dirty="0" smtClean="0">
                <a:latin typeface="Times New Roman" panose="02020603050405020304" pitchFamily="18" charset="0"/>
                <a:cs typeface="Times New Roman" panose="02020603050405020304" pitchFamily="18" charset="0"/>
              </a:rPr>
              <a:t>η</a:t>
            </a:r>
            <a:endParaRPr lang="en-US" altLang="zh-CN" sz="2000" dirty="0" smtClean="0">
              <a:solidFill>
                <a:srgbClr val="00B0F0"/>
              </a:solidFill>
              <a:latin typeface="Calibri" panose="020F0502020204030204" pitchFamily="34" charset="0"/>
              <a:cs typeface="Calibri" panose="020F0502020204030204" pitchFamily="34" charset="0"/>
            </a:endParaRPr>
          </a:p>
          <a:p>
            <a:pPr marR="0" lvl="0" algn="just" defTabSz="914363" rtl="0" eaLnBrk="1" fontAlgn="auto" latinLnBrk="0" hangingPunct="1">
              <a:lnSpc>
                <a:spcPct val="90000"/>
              </a:lnSpc>
              <a:spcBef>
                <a:spcPct val="20000"/>
              </a:spcBef>
              <a:spcAft>
                <a:spcPts val="0"/>
              </a:spcAft>
              <a:buClrTx/>
              <a:buSzTx/>
              <a:tabLst/>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466238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45</a:t>
            </a:fld>
            <a:endParaRPr lang="en-US" altLang="en-US" sz="1800" dirty="0"/>
          </a:p>
        </p:txBody>
      </p:sp>
      <p:sp>
        <p:nvSpPr>
          <p:cNvPr id="49" name="Title 1"/>
          <p:cNvSpPr>
            <a:spLocks noGrp="1"/>
          </p:cNvSpPr>
          <p:nvPr>
            <p:ph type="title"/>
          </p:nvPr>
        </p:nvSpPr>
        <p:spPr>
          <a:xfrm>
            <a:off x="228599" y="457200"/>
            <a:ext cx="9067801" cy="533400"/>
          </a:xfrm>
        </p:spPr>
        <p:txBody>
          <a:bodyPr>
            <a:noAutofit/>
          </a:bodyPr>
          <a:lstStyle/>
          <a:p>
            <a:pPr algn="l"/>
            <a:r>
              <a:rPr lang="en-US" sz="4000" b="1" dirty="0" smtClean="0"/>
              <a:t>RQ-Tree Index </a:t>
            </a:r>
            <a:r>
              <a:rPr lang="en-US" altLang="zh-CN" sz="1800" dirty="0" smtClean="0">
                <a:solidFill>
                  <a:srgbClr val="00B0F0"/>
                </a:solidFill>
                <a:latin typeface="Calibri" panose="020F0502020204030204" pitchFamily="34" charset="0"/>
                <a:cs typeface="Calibri" panose="020F0502020204030204" pitchFamily="34" charset="0"/>
              </a:rPr>
              <a:t>[Khan</a:t>
            </a:r>
            <a:r>
              <a:rPr lang="en-US" altLang="zh-CN" sz="1800" i="1" dirty="0" smtClean="0">
                <a:solidFill>
                  <a:srgbClr val="00B0F0"/>
                </a:solidFill>
                <a:latin typeface="Calibri" panose="020F0502020204030204" pitchFamily="34" charset="0"/>
                <a:cs typeface="Calibri" panose="020F0502020204030204" pitchFamily="34" charset="0"/>
              </a:rPr>
              <a:t> </a:t>
            </a:r>
            <a:r>
              <a:rPr lang="en-US" altLang="zh-CN" sz="1800" i="1" dirty="0">
                <a:solidFill>
                  <a:srgbClr val="00B0F0"/>
                </a:solidFill>
                <a:latin typeface="Calibri" panose="020F0502020204030204" pitchFamily="34" charset="0"/>
                <a:cs typeface="Calibri" panose="020F0502020204030204" pitchFamily="34" charset="0"/>
              </a:rPr>
              <a:t>et. al., </a:t>
            </a:r>
            <a:r>
              <a:rPr lang="en-US" altLang="zh-CN" sz="1800" i="1" dirty="0" smtClean="0">
                <a:solidFill>
                  <a:srgbClr val="00B0F0"/>
                </a:solidFill>
                <a:latin typeface="Calibri" panose="020F0502020204030204" pitchFamily="34" charset="0"/>
                <a:cs typeface="Calibri" panose="020F0502020204030204" pitchFamily="34" charset="0"/>
              </a:rPr>
              <a:t>EDBT </a:t>
            </a:r>
            <a:r>
              <a:rPr lang="en-US" altLang="zh-CN" sz="1800" i="1" dirty="0">
                <a:solidFill>
                  <a:srgbClr val="00B0F0"/>
                </a:solidFill>
                <a:latin typeface="Calibri" panose="020F0502020204030204" pitchFamily="34" charset="0"/>
                <a:cs typeface="Calibri" panose="020F0502020204030204" pitchFamily="34" charset="0"/>
              </a:rPr>
              <a:t>2011</a:t>
            </a:r>
            <a:r>
              <a:rPr lang="en-US" altLang="zh-CN" sz="1800" dirty="0">
                <a:solidFill>
                  <a:srgbClr val="00B0F0"/>
                </a:solidFill>
                <a:latin typeface="Calibri" panose="020F0502020204030204" pitchFamily="34" charset="0"/>
                <a:cs typeface="Calibri" panose="020F0502020204030204" pitchFamily="34" charset="0"/>
              </a:rPr>
              <a:t>]</a:t>
            </a:r>
            <a:br>
              <a:rPr lang="en-US" altLang="zh-CN" sz="1800" dirty="0">
                <a:solidFill>
                  <a:srgbClr val="00B0F0"/>
                </a:solidFill>
                <a:latin typeface="Calibri" panose="020F0502020204030204" pitchFamily="34" charset="0"/>
                <a:cs typeface="Calibri" panose="020F0502020204030204" pitchFamily="34" charset="0"/>
              </a:rPr>
            </a:b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40/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94" name="Oval 93"/>
          <p:cNvSpPr/>
          <p:nvPr/>
        </p:nvSpPr>
        <p:spPr>
          <a:xfrm>
            <a:off x="5684660" y="1764697"/>
            <a:ext cx="24384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S, U, W, V, T</a:t>
            </a:r>
            <a:endParaRPr lang="en-US" sz="2000" b="1" i="1" baseline="-25000" dirty="0" smtClean="0">
              <a:solidFill>
                <a:prstClr val="black"/>
              </a:solidFill>
            </a:endParaRPr>
          </a:p>
        </p:txBody>
      </p:sp>
      <p:sp>
        <p:nvSpPr>
          <p:cNvPr id="95" name="Oval 94"/>
          <p:cNvSpPr/>
          <p:nvPr/>
        </p:nvSpPr>
        <p:spPr>
          <a:xfrm>
            <a:off x="6294260" y="3364897"/>
            <a:ext cx="6096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U</a:t>
            </a:r>
            <a:endParaRPr lang="en-US" sz="2000" b="1" i="1" baseline="-25000" dirty="0" smtClean="0">
              <a:solidFill>
                <a:prstClr val="black"/>
              </a:solidFill>
            </a:endParaRPr>
          </a:p>
        </p:txBody>
      </p:sp>
      <p:sp>
        <p:nvSpPr>
          <p:cNvPr id="96" name="Oval 95"/>
          <p:cNvSpPr/>
          <p:nvPr/>
        </p:nvSpPr>
        <p:spPr>
          <a:xfrm>
            <a:off x="7361060" y="3364897"/>
            <a:ext cx="6096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V</a:t>
            </a:r>
            <a:endParaRPr lang="en-US" sz="2000" b="1" i="1" baseline="-25000" dirty="0" smtClean="0">
              <a:solidFill>
                <a:prstClr val="black"/>
              </a:solidFill>
            </a:endParaRPr>
          </a:p>
        </p:txBody>
      </p:sp>
      <p:sp>
        <p:nvSpPr>
          <p:cNvPr id="97" name="Oval 96"/>
          <p:cNvSpPr/>
          <p:nvPr/>
        </p:nvSpPr>
        <p:spPr>
          <a:xfrm>
            <a:off x="8351660" y="3364897"/>
            <a:ext cx="6096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T</a:t>
            </a:r>
            <a:endParaRPr lang="en-US" sz="2000" b="1" i="1" baseline="-25000" dirty="0" smtClean="0">
              <a:solidFill>
                <a:prstClr val="black"/>
              </a:solidFill>
            </a:endParaRPr>
          </a:p>
        </p:txBody>
      </p:sp>
      <p:sp>
        <p:nvSpPr>
          <p:cNvPr id="98" name="Oval 97"/>
          <p:cNvSpPr/>
          <p:nvPr/>
        </p:nvSpPr>
        <p:spPr>
          <a:xfrm>
            <a:off x="5684660" y="4050697"/>
            <a:ext cx="6096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W</a:t>
            </a:r>
            <a:endParaRPr lang="en-US" sz="2000" b="1" i="1" baseline="-25000" dirty="0" smtClean="0">
              <a:solidFill>
                <a:prstClr val="black"/>
              </a:solidFill>
            </a:endParaRPr>
          </a:p>
        </p:txBody>
      </p:sp>
      <p:sp>
        <p:nvSpPr>
          <p:cNvPr id="99" name="Oval 98"/>
          <p:cNvSpPr/>
          <p:nvPr/>
        </p:nvSpPr>
        <p:spPr>
          <a:xfrm>
            <a:off x="4846460" y="4050697"/>
            <a:ext cx="6096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S</a:t>
            </a:r>
            <a:endParaRPr lang="en-US" sz="2000" b="1" i="1" baseline="-25000" dirty="0" smtClean="0">
              <a:solidFill>
                <a:prstClr val="black"/>
              </a:solidFill>
            </a:endParaRPr>
          </a:p>
        </p:txBody>
      </p:sp>
      <p:cxnSp>
        <p:nvCxnSpPr>
          <p:cNvPr id="100" name="Straight Connector 99"/>
          <p:cNvCxnSpPr>
            <a:endCxn id="144" idx="0"/>
          </p:cNvCxnSpPr>
          <p:nvPr/>
        </p:nvCxnSpPr>
        <p:spPr>
          <a:xfrm flipH="1">
            <a:off x="6256160" y="2298097"/>
            <a:ext cx="495300" cy="381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4" idx="5"/>
            <a:endCxn id="143" idx="0"/>
          </p:cNvCxnSpPr>
          <p:nvPr/>
        </p:nvCxnSpPr>
        <p:spPr>
          <a:xfrm>
            <a:off x="7765964" y="2219982"/>
            <a:ext cx="433296" cy="45911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685745" y="3198570"/>
            <a:ext cx="230431" cy="19202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95" idx="1"/>
          </p:cNvCxnSpPr>
          <p:nvPr/>
        </p:nvCxnSpPr>
        <p:spPr>
          <a:xfrm>
            <a:off x="6218060" y="3212497"/>
            <a:ext cx="165474" cy="23051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99" idx="0"/>
          </p:cNvCxnSpPr>
          <p:nvPr/>
        </p:nvCxnSpPr>
        <p:spPr>
          <a:xfrm flipH="1">
            <a:off x="5151260" y="3898297"/>
            <a:ext cx="228600" cy="152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98" idx="0"/>
          </p:cNvCxnSpPr>
          <p:nvPr/>
        </p:nvCxnSpPr>
        <p:spPr>
          <a:xfrm>
            <a:off x="5684660" y="3898297"/>
            <a:ext cx="304800" cy="152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96" idx="7"/>
          </p:cNvCxnSpPr>
          <p:nvPr/>
        </p:nvCxnSpPr>
        <p:spPr>
          <a:xfrm flipH="1">
            <a:off x="7881386" y="3212497"/>
            <a:ext cx="165474" cy="23051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97" idx="0"/>
          </p:cNvCxnSpPr>
          <p:nvPr/>
        </p:nvCxnSpPr>
        <p:spPr>
          <a:xfrm>
            <a:off x="8412500" y="3160165"/>
            <a:ext cx="243960" cy="2047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157695" y="4955259"/>
            <a:ext cx="1531766" cy="369332"/>
          </a:xfrm>
          <a:prstGeom prst="rect">
            <a:avLst/>
          </a:prstGeom>
          <a:noFill/>
        </p:spPr>
        <p:txBody>
          <a:bodyPr wrap="none" rtlCol="0">
            <a:spAutoFit/>
          </a:bodyPr>
          <a:lstStyle/>
          <a:p>
            <a:r>
              <a:rPr lang="en-US" b="1" dirty="0" smtClean="0"/>
              <a:t>RQ-Tree Index</a:t>
            </a:r>
            <a:endParaRPr lang="en-US" b="1" dirty="0">
              <a:latin typeface="Copperplate Gothic Bold" pitchFamily="34" charset="0"/>
            </a:endParaRPr>
          </a:p>
        </p:txBody>
      </p:sp>
      <p:sp>
        <p:nvSpPr>
          <p:cNvPr id="109" name="TextBox 108"/>
          <p:cNvSpPr txBox="1"/>
          <p:nvPr/>
        </p:nvSpPr>
        <p:spPr>
          <a:xfrm>
            <a:off x="3802070" y="3060097"/>
            <a:ext cx="1452642" cy="338554"/>
          </a:xfrm>
          <a:prstGeom prst="rect">
            <a:avLst/>
          </a:prstGeom>
          <a:noFill/>
        </p:spPr>
        <p:txBody>
          <a:bodyPr wrap="none" rtlCol="0">
            <a:spAutoFit/>
          </a:bodyPr>
          <a:lstStyle/>
          <a:p>
            <a:r>
              <a:rPr lang="en-US" b="1" dirty="0" smtClean="0"/>
              <a:t>U</a:t>
            </a:r>
            <a:r>
              <a:rPr lang="en-US" b="1" baseline="-25000" dirty="0" smtClean="0"/>
              <a:t>out</a:t>
            </a:r>
            <a:r>
              <a:rPr lang="en-US" b="1" dirty="0" smtClean="0"/>
              <a:t>(S, *)=0.8</a:t>
            </a:r>
            <a:endParaRPr lang="en-US" b="1" dirty="0"/>
          </a:p>
        </p:txBody>
      </p:sp>
      <p:sp>
        <p:nvSpPr>
          <p:cNvPr id="110" name="TextBox 109"/>
          <p:cNvSpPr txBox="1"/>
          <p:nvPr/>
        </p:nvSpPr>
        <p:spPr>
          <a:xfrm>
            <a:off x="4187950" y="2353660"/>
            <a:ext cx="1693092" cy="338554"/>
          </a:xfrm>
          <a:prstGeom prst="rect">
            <a:avLst/>
          </a:prstGeom>
          <a:noFill/>
        </p:spPr>
        <p:txBody>
          <a:bodyPr wrap="none" rtlCol="0">
            <a:spAutoFit/>
          </a:bodyPr>
          <a:lstStyle/>
          <a:p>
            <a:r>
              <a:rPr lang="en-US" b="1" dirty="0" smtClean="0"/>
              <a:t>U</a:t>
            </a:r>
            <a:r>
              <a:rPr lang="en-US" b="1" baseline="-25000" dirty="0" smtClean="0"/>
              <a:t>out</a:t>
            </a:r>
            <a:r>
              <a:rPr lang="en-US" b="1" dirty="0" smtClean="0"/>
              <a:t>(S, *)=0.496</a:t>
            </a:r>
            <a:endParaRPr lang="en-US" b="1" dirty="0"/>
          </a:p>
        </p:txBody>
      </p:sp>
      <p:sp>
        <p:nvSpPr>
          <p:cNvPr id="111" name="TextBox 110"/>
          <p:cNvSpPr txBox="1"/>
          <p:nvPr/>
        </p:nvSpPr>
        <p:spPr>
          <a:xfrm>
            <a:off x="4428670" y="1623965"/>
            <a:ext cx="1257075" cy="338554"/>
          </a:xfrm>
          <a:prstGeom prst="rect">
            <a:avLst/>
          </a:prstGeom>
          <a:noFill/>
        </p:spPr>
        <p:txBody>
          <a:bodyPr wrap="none" rtlCol="0">
            <a:spAutoFit/>
          </a:bodyPr>
          <a:lstStyle/>
          <a:p>
            <a:r>
              <a:rPr lang="en-US" b="1" dirty="0" smtClean="0"/>
              <a:t>U</a:t>
            </a:r>
            <a:r>
              <a:rPr lang="en-US" b="1" baseline="-25000" dirty="0" smtClean="0"/>
              <a:t>out</a:t>
            </a:r>
            <a:r>
              <a:rPr lang="en-US" b="1" dirty="0" smtClean="0"/>
              <a:t>(S, *)=0</a:t>
            </a:r>
            <a:endParaRPr lang="en-US" b="1" dirty="0"/>
          </a:p>
        </p:txBody>
      </p:sp>
      <p:sp>
        <p:nvSpPr>
          <p:cNvPr id="112" name="TextBox 111"/>
          <p:cNvSpPr txBox="1"/>
          <p:nvPr/>
        </p:nvSpPr>
        <p:spPr>
          <a:xfrm>
            <a:off x="3573470" y="3745897"/>
            <a:ext cx="1452642" cy="338554"/>
          </a:xfrm>
          <a:prstGeom prst="rect">
            <a:avLst/>
          </a:prstGeom>
          <a:noFill/>
        </p:spPr>
        <p:txBody>
          <a:bodyPr wrap="none" rtlCol="0">
            <a:spAutoFit/>
          </a:bodyPr>
          <a:lstStyle/>
          <a:p>
            <a:r>
              <a:rPr lang="en-US" b="1" dirty="0" smtClean="0"/>
              <a:t>U</a:t>
            </a:r>
            <a:r>
              <a:rPr lang="en-US" b="1" baseline="-25000" dirty="0" smtClean="0"/>
              <a:t>out</a:t>
            </a:r>
            <a:r>
              <a:rPr lang="en-US" b="1" dirty="0" smtClean="0"/>
              <a:t>(S, *)=0.8</a:t>
            </a:r>
            <a:endParaRPr lang="en-US" b="1" dirty="0"/>
          </a:p>
        </p:txBody>
      </p:sp>
      <p:sp>
        <p:nvSpPr>
          <p:cNvPr id="113" name="Freeform 112"/>
          <p:cNvSpPr/>
          <p:nvPr/>
        </p:nvSpPr>
        <p:spPr>
          <a:xfrm>
            <a:off x="6065660" y="2309765"/>
            <a:ext cx="878231" cy="272955"/>
          </a:xfrm>
          <a:custGeom>
            <a:avLst/>
            <a:gdLst>
              <a:gd name="connsiteX0" fmla="*/ 4775 w 878231"/>
              <a:gd name="connsiteY0" fmla="*/ 0 h 272955"/>
              <a:gd name="connsiteX1" fmla="*/ 18423 w 878231"/>
              <a:gd name="connsiteY1" fmla="*/ 122830 h 272955"/>
              <a:gd name="connsiteX2" fmla="*/ 59366 w 878231"/>
              <a:gd name="connsiteY2" fmla="*/ 109182 h 272955"/>
              <a:gd name="connsiteX3" fmla="*/ 100309 w 878231"/>
              <a:gd name="connsiteY3" fmla="*/ 81886 h 272955"/>
              <a:gd name="connsiteX4" fmla="*/ 127605 w 878231"/>
              <a:gd name="connsiteY4" fmla="*/ 40943 h 272955"/>
              <a:gd name="connsiteX5" fmla="*/ 154900 w 878231"/>
              <a:gd name="connsiteY5" fmla="*/ 81886 h 272955"/>
              <a:gd name="connsiteX6" fmla="*/ 182196 w 878231"/>
              <a:gd name="connsiteY6" fmla="*/ 163773 h 272955"/>
              <a:gd name="connsiteX7" fmla="*/ 264082 w 878231"/>
              <a:gd name="connsiteY7" fmla="*/ 122830 h 272955"/>
              <a:gd name="connsiteX8" fmla="*/ 332321 w 878231"/>
              <a:gd name="connsiteY8" fmla="*/ 54591 h 272955"/>
              <a:gd name="connsiteX9" fmla="*/ 427855 w 878231"/>
              <a:gd name="connsiteY9" fmla="*/ 150125 h 272955"/>
              <a:gd name="connsiteX10" fmla="*/ 455151 w 878231"/>
              <a:gd name="connsiteY10" fmla="*/ 191069 h 272955"/>
              <a:gd name="connsiteX11" fmla="*/ 537037 w 878231"/>
              <a:gd name="connsiteY11" fmla="*/ 218364 h 272955"/>
              <a:gd name="connsiteX12" fmla="*/ 577981 w 878231"/>
              <a:gd name="connsiteY12" fmla="*/ 204716 h 272955"/>
              <a:gd name="connsiteX13" fmla="*/ 659867 w 878231"/>
              <a:gd name="connsiteY13" fmla="*/ 163773 h 272955"/>
              <a:gd name="connsiteX14" fmla="*/ 714458 w 878231"/>
              <a:gd name="connsiteY14" fmla="*/ 177421 h 272955"/>
              <a:gd name="connsiteX15" fmla="*/ 755402 w 878231"/>
              <a:gd name="connsiteY15" fmla="*/ 259307 h 272955"/>
              <a:gd name="connsiteX16" fmla="*/ 796345 w 878231"/>
              <a:gd name="connsiteY16" fmla="*/ 272955 h 272955"/>
              <a:gd name="connsiteX17" fmla="*/ 878231 w 878231"/>
              <a:gd name="connsiteY17" fmla="*/ 259307 h 27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8231" h="272955">
                <a:moveTo>
                  <a:pt x="4775" y="0"/>
                </a:moveTo>
                <a:cubicBezTo>
                  <a:pt x="9324" y="40943"/>
                  <a:pt x="0" y="85984"/>
                  <a:pt x="18423" y="122830"/>
                </a:cubicBezTo>
                <a:cubicBezTo>
                  <a:pt x="24857" y="135697"/>
                  <a:pt x="46499" y="115616"/>
                  <a:pt x="59366" y="109182"/>
                </a:cubicBezTo>
                <a:cubicBezTo>
                  <a:pt x="74037" y="101846"/>
                  <a:pt x="86661" y="90985"/>
                  <a:pt x="100309" y="81886"/>
                </a:cubicBezTo>
                <a:cubicBezTo>
                  <a:pt x="109408" y="68238"/>
                  <a:pt x="111202" y="40943"/>
                  <a:pt x="127605" y="40943"/>
                </a:cubicBezTo>
                <a:cubicBezTo>
                  <a:pt x="144007" y="40943"/>
                  <a:pt x="148238" y="66897"/>
                  <a:pt x="154900" y="81886"/>
                </a:cubicBezTo>
                <a:cubicBezTo>
                  <a:pt x="166585" y="108178"/>
                  <a:pt x="182196" y="163773"/>
                  <a:pt x="182196" y="163773"/>
                </a:cubicBezTo>
                <a:cubicBezTo>
                  <a:pt x="215495" y="152673"/>
                  <a:pt x="237627" y="149285"/>
                  <a:pt x="264082" y="122830"/>
                </a:cubicBezTo>
                <a:cubicBezTo>
                  <a:pt x="355067" y="31845"/>
                  <a:pt x="223141" y="127377"/>
                  <a:pt x="332321" y="54591"/>
                </a:cubicBezTo>
                <a:cubicBezTo>
                  <a:pt x="404385" y="78613"/>
                  <a:pt x="365284" y="56269"/>
                  <a:pt x="427855" y="150125"/>
                </a:cubicBezTo>
                <a:cubicBezTo>
                  <a:pt x="436954" y="163773"/>
                  <a:pt x="439590" y="185882"/>
                  <a:pt x="455151" y="191069"/>
                </a:cubicBezTo>
                <a:lnTo>
                  <a:pt x="537037" y="218364"/>
                </a:lnTo>
                <a:cubicBezTo>
                  <a:pt x="550685" y="213815"/>
                  <a:pt x="565114" y="211150"/>
                  <a:pt x="577981" y="204716"/>
                </a:cubicBezTo>
                <a:cubicBezTo>
                  <a:pt x="683811" y="151802"/>
                  <a:pt x="556952" y="198079"/>
                  <a:pt x="659867" y="163773"/>
                </a:cubicBezTo>
                <a:cubicBezTo>
                  <a:pt x="678064" y="168322"/>
                  <a:pt x="698851" y="167016"/>
                  <a:pt x="714458" y="177421"/>
                </a:cubicBezTo>
                <a:cubicBezTo>
                  <a:pt x="790395" y="228045"/>
                  <a:pt x="700905" y="204810"/>
                  <a:pt x="755402" y="259307"/>
                </a:cubicBezTo>
                <a:cubicBezTo>
                  <a:pt x="765574" y="269479"/>
                  <a:pt x="782697" y="268406"/>
                  <a:pt x="796345" y="272955"/>
                </a:cubicBezTo>
                <a:cubicBezTo>
                  <a:pt x="859763" y="257100"/>
                  <a:pt x="832179" y="259307"/>
                  <a:pt x="878231" y="259307"/>
                </a:cubicBez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Rectangle 113"/>
          <p:cNvSpPr/>
          <p:nvPr/>
        </p:nvSpPr>
        <p:spPr>
          <a:xfrm>
            <a:off x="6980060" y="2385965"/>
            <a:ext cx="870751" cy="338554"/>
          </a:xfrm>
          <a:prstGeom prst="rect">
            <a:avLst/>
          </a:prstGeom>
        </p:spPr>
        <p:txBody>
          <a:bodyPr wrap="none">
            <a:spAutoFit/>
          </a:bodyPr>
          <a:lstStyle/>
          <a:p>
            <a:r>
              <a:rPr lang="en-US" b="1" dirty="0" smtClean="0"/>
              <a:t>ɳ = 0.5</a:t>
            </a:r>
            <a:endParaRPr lang="en-US" b="1" dirty="0"/>
          </a:p>
        </p:txBody>
      </p:sp>
      <p:sp>
        <p:nvSpPr>
          <p:cNvPr id="115" name="TextBox 114"/>
          <p:cNvSpPr txBox="1"/>
          <p:nvPr/>
        </p:nvSpPr>
        <p:spPr>
          <a:xfrm>
            <a:off x="474484" y="4158695"/>
            <a:ext cx="2215671" cy="338554"/>
          </a:xfrm>
          <a:prstGeom prst="rect">
            <a:avLst/>
          </a:prstGeom>
          <a:noFill/>
        </p:spPr>
        <p:txBody>
          <a:bodyPr wrap="square" rtlCol="0">
            <a:spAutoFit/>
          </a:bodyPr>
          <a:lstStyle/>
          <a:p>
            <a:pPr algn="ctr"/>
            <a:r>
              <a:rPr lang="en-US" b="1" dirty="0" smtClean="0"/>
              <a:t>Uncertain Graph</a:t>
            </a:r>
            <a:endParaRPr lang="en-US" b="1" dirty="0"/>
          </a:p>
        </p:txBody>
      </p:sp>
      <p:sp>
        <p:nvSpPr>
          <p:cNvPr id="116" name="Oval 115"/>
          <p:cNvSpPr/>
          <p:nvPr/>
        </p:nvSpPr>
        <p:spPr>
          <a:xfrm>
            <a:off x="300530" y="2392065"/>
            <a:ext cx="354160" cy="30724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17" name="Freeform 116"/>
          <p:cNvSpPr/>
          <p:nvPr/>
        </p:nvSpPr>
        <p:spPr>
          <a:xfrm>
            <a:off x="1804" y="2699304"/>
            <a:ext cx="1344175" cy="1190555"/>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118" name="Freeform 117"/>
          <p:cNvSpPr/>
          <p:nvPr/>
        </p:nvSpPr>
        <p:spPr>
          <a:xfrm>
            <a:off x="385856" y="1945845"/>
            <a:ext cx="460860" cy="446220"/>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119" name="Straight Arrow Connector 118"/>
          <p:cNvCxnSpPr/>
          <p:nvPr/>
        </p:nvCxnSpPr>
        <p:spPr>
          <a:xfrm flipV="1">
            <a:off x="1653220" y="2886051"/>
            <a:ext cx="537230" cy="312519"/>
          </a:xfrm>
          <a:prstGeom prst="straightConnector1">
            <a:avLst/>
          </a:prstGeom>
          <a:noFill/>
          <a:ln w="31750" cap="flat" cmpd="sng" algn="ctr">
            <a:solidFill>
              <a:sysClr val="windowText" lastClr="000000"/>
            </a:solidFill>
            <a:prstDash val="solid"/>
            <a:tailEnd type="arrow"/>
          </a:ln>
          <a:effectLst/>
        </p:spPr>
      </p:cxnSp>
      <p:cxnSp>
        <p:nvCxnSpPr>
          <p:cNvPr id="120" name="Straight Arrow Connector 119"/>
          <p:cNvCxnSpPr>
            <a:stCxn id="136" idx="6"/>
            <a:endCxn id="140" idx="1"/>
          </p:cNvCxnSpPr>
          <p:nvPr/>
        </p:nvCxnSpPr>
        <p:spPr>
          <a:xfrm>
            <a:off x="1200875" y="1969610"/>
            <a:ext cx="1033366" cy="774689"/>
          </a:xfrm>
          <a:prstGeom prst="straightConnector1">
            <a:avLst/>
          </a:prstGeom>
          <a:noFill/>
          <a:ln w="31750" cap="flat" cmpd="sng" algn="ctr">
            <a:solidFill>
              <a:sysClr val="windowText" lastClr="000000"/>
            </a:solidFill>
            <a:prstDash val="solid"/>
            <a:tailEnd type="arrow"/>
          </a:ln>
          <a:effectLst/>
        </p:spPr>
      </p:cxnSp>
      <p:sp>
        <p:nvSpPr>
          <p:cNvPr id="121" name="Freeform 120"/>
          <p:cNvSpPr/>
          <p:nvPr/>
        </p:nvSpPr>
        <p:spPr>
          <a:xfrm>
            <a:off x="1115550" y="2084825"/>
            <a:ext cx="361665" cy="115215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122" name="Straight Arrow Connector 121"/>
          <p:cNvCxnSpPr>
            <a:stCxn id="141" idx="3"/>
            <a:endCxn id="142" idx="4"/>
          </p:cNvCxnSpPr>
          <p:nvPr/>
        </p:nvCxnSpPr>
        <p:spPr>
          <a:xfrm flipV="1">
            <a:off x="2498130" y="2468875"/>
            <a:ext cx="91755" cy="361302"/>
          </a:xfrm>
          <a:prstGeom prst="straightConnector1">
            <a:avLst/>
          </a:prstGeom>
          <a:noFill/>
          <a:ln w="31750" cap="flat" cmpd="sng" algn="ctr">
            <a:solidFill>
              <a:sysClr val="windowText" lastClr="000000"/>
            </a:solidFill>
            <a:prstDash val="solid"/>
            <a:tailEnd type="arrow"/>
          </a:ln>
          <a:effectLst/>
        </p:spPr>
      </p:cxnSp>
      <p:cxnSp>
        <p:nvCxnSpPr>
          <p:cNvPr id="123" name="Straight Arrow Connector 122"/>
          <p:cNvCxnSpPr>
            <a:endCxn id="142" idx="1"/>
          </p:cNvCxnSpPr>
          <p:nvPr/>
        </p:nvCxnSpPr>
        <p:spPr>
          <a:xfrm>
            <a:off x="1192360" y="1892800"/>
            <a:ext cx="1272311" cy="313829"/>
          </a:xfrm>
          <a:prstGeom prst="straightConnector1">
            <a:avLst/>
          </a:prstGeom>
          <a:noFill/>
          <a:ln w="31750" cap="flat" cmpd="sng" algn="ctr">
            <a:solidFill>
              <a:sysClr val="windowText" lastClr="000000"/>
            </a:solidFill>
            <a:prstDash val="solid"/>
            <a:tailEnd type="arrow"/>
          </a:ln>
          <a:effectLst/>
        </p:spPr>
      </p:cxnSp>
      <p:cxnSp>
        <p:nvCxnSpPr>
          <p:cNvPr id="124" name="Straight Arrow Connector 123"/>
          <p:cNvCxnSpPr>
            <a:stCxn id="138" idx="1"/>
            <a:endCxn id="116" idx="5"/>
          </p:cNvCxnSpPr>
          <p:nvPr/>
        </p:nvCxnSpPr>
        <p:spPr>
          <a:xfrm flipH="1" flipV="1">
            <a:off x="602824" y="2654311"/>
            <a:ext cx="786507" cy="512443"/>
          </a:xfrm>
          <a:prstGeom prst="straightConnector1">
            <a:avLst/>
          </a:prstGeom>
          <a:noFill/>
          <a:ln w="28575" cap="flat" cmpd="sng" algn="ctr">
            <a:solidFill>
              <a:sysClr val="windowText" lastClr="000000"/>
            </a:solidFill>
            <a:prstDash val="solid"/>
            <a:tailEnd type="arrow"/>
          </a:ln>
          <a:effectLst/>
        </p:spPr>
      </p:cxnSp>
      <p:sp>
        <p:nvSpPr>
          <p:cNvPr id="125" name="TextBox 124"/>
          <p:cNvSpPr txBox="1"/>
          <p:nvPr/>
        </p:nvSpPr>
        <p:spPr>
          <a:xfrm>
            <a:off x="155425" y="166237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6" name="TextBox 125"/>
          <p:cNvSpPr txBox="1"/>
          <p:nvPr/>
        </p:nvSpPr>
        <p:spPr>
          <a:xfrm>
            <a:off x="155425" y="335928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7" name="TextBox 126"/>
          <p:cNvSpPr txBox="1"/>
          <p:nvPr/>
        </p:nvSpPr>
        <p:spPr>
          <a:xfrm>
            <a:off x="923525" y="262958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8" name="TextBox 127"/>
          <p:cNvSpPr txBox="1"/>
          <p:nvPr/>
        </p:nvSpPr>
        <p:spPr>
          <a:xfrm>
            <a:off x="978438" y="224553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9" name="TextBox 128"/>
          <p:cNvSpPr txBox="1"/>
          <p:nvPr/>
        </p:nvSpPr>
        <p:spPr>
          <a:xfrm>
            <a:off x="1730030" y="178467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0" name="TextBox 129"/>
          <p:cNvSpPr txBox="1"/>
          <p:nvPr/>
        </p:nvSpPr>
        <p:spPr>
          <a:xfrm>
            <a:off x="1746538" y="220713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1" name="TextBox 130"/>
          <p:cNvSpPr txBox="1"/>
          <p:nvPr/>
        </p:nvSpPr>
        <p:spPr>
          <a:xfrm>
            <a:off x="1845245" y="296814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2" name="TextBox 131"/>
          <p:cNvSpPr txBox="1"/>
          <p:nvPr/>
        </p:nvSpPr>
        <p:spPr>
          <a:xfrm>
            <a:off x="2536535" y="255277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3" name="TextBox 132"/>
          <p:cNvSpPr txBox="1"/>
          <p:nvPr/>
        </p:nvSpPr>
        <p:spPr>
          <a:xfrm>
            <a:off x="329027" y="2353660"/>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34" name="Straight Connector 133"/>
          <p:cNvCxnSpPr/>
          <p:nvPr/>
        </p:nvCxnSpPr>
        <p:spPr>
          <a:xfrm>
            <a:off x="1503260" y="1374040"/>
            <a:ext cx="457200" cy="2362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1922055" y="3482123"/>
            <a:ext cx="870751" cy="338554"/>
          </a:xfrm>
          <a:prstGeom prst="rect">
            <a:avLst/>
          </a:prstGeom>
        </p:spPr>
        <p:txBody>
          <a:bodyPr wrap="none">
            <a:spAutoFit/>
          </a:bodyPr>
          <a:lstStyle/>
          <a:p>
            <a:r>
              <a:rPr lang="en-US" b="1" dirty="0" smtClean="0"/>
              <a:t>ɳ = 0.5</a:t>
            </a:r>
            <a:endParaRPr lang="en-US" b="1" dirty="0"/>
          </a:p>
        </p:txBody>
      </p:sp>
      <p:sp>
        <p:nvSpPr>
          <p:cNvPr id="136" name="Oval 135"/>
          <p:cNvSpPr/>
          <p:nvPr/>
        </p:nvSpPr>
        <p:spPr>
          <a:xfrm>
            <a:off x="846715" y="1815990"/>
            <a:ext cx="354160" cy="30724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37" name="TextBox 136"/>
          <p:cNvSpPr txBox="1"/>
          <p:nvPr/>
        </p:nvSpPr>
        <p:spPr>
          <a:xfrm>
            <a:off x="846715" y="1807290"/>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8" name="Oval 137"/>
          <p:cNvSpPr/>
          <p:nvPr/>
        </p:nvSpPr>
        <p:spPr>
          <a:xfrm>
            <a:off x="1337465" y="3121760"/>
            <a:ext cx="354160" cy="30724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39" name="TextBox 138"/>
          <p:cNvSpPr txBox="1"/>
          <p:nvPr/>
        </p:nvSpPr>
        <p:spPr>
          <a:xfrm>
            <a:off x="1345980" y="3121760"/>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0" name="Oval 139"/>
          <p:cNvSpPr/>
          <p:nvPr/>
        </p:nvSpPr>
        <p:spPr>
          <a:xfrm>
            <a:off x="2182375" y="2699305"/>
            <a:ext cx="354160" cy="30724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41" name="Rectangle 140"/>
          <p:cNvSpPr/>
          <p:nvPr/>
        </p:nvSpPr>
        <p:spPr>
          <a:xfrm>
            <a:off x="2190890" y="2660900"/>
            <a:ext cx="307240"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142" name="Oval 141"/>
          <p:cNvSpPr/>
          <p:nvPr/>
        </p:nvSpPr>
        <p:spPr>
          <a:xfrm>
            <a:off x="2412805" y="2161635"/>
            <a:ext cx="354160" cy="30724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chemeClr val="tx1"/>
                </a:solidFill>
                <a:effectLst/>
                <a:uLnTx/>
                <a:uFillTx/>
                <a:latin typeface="Calibri" pitchFamily="34" charset="0"/>
                <a:cs typeface="Calibri" pitchFamily="34" charset="0"/>
              </a:rPr>
              <a:t>T</a:t>
            </a:r>
            <a:endParaRPr kumimoji="0" lang="en-US" b="1" i="1" u="none" strike="noStrike" kern="0" cap="none" spc="0" normalizeH="0" baseline="0" noProof="0" dirty="0">
              <a:ln>
                <a:noFill/>
              </a:ln>
              <a:solidFill>
                <a:schemeClr val="tx1"/>
              </a:solidFill>
              <a:effectLst/>
              <a:uLnTx/>
              <a:uFillTx/>
              <a:latin typeface="Calibri" pitchFamily="34" charset="0"/>
              <a:cs typeface="Calibri" pitchFamily="34" charset="0"/>
            </a:endParaRPr>
          </a:p>
        </p:txBody>
      </p:sp>
      <p:sp>
        <p:nvSpPr>
          <p:cNvPr id="143" name="Oval 142"/>
          <p:cNvSpPr/>
          <p:nvPr/>
        </p:nvSpPr>
        <p:spPr>
          <a:xfrm>
            <a:off x="7742060" y="2679097"/>
            <a:ext cx="9144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V,T</a:t>
            </a:r>
            <a:endParaRPr lang="en-US" sz="2000" b="1" i="1" baseline="-25000" dirty="0" smtClean="0">
              <a:solidFill>
                <a:prstClr val="black"/>
              </a:solidFill>
            </a:endParaRPr>
          </a:p>
        </p:txBody>
      </p:sp>
      <p:sp>
        <p:nvSpPr>
          <p:cNvPr id="144" name="Oval 143"/>
          <p:cNvSpPr/>
          <p:nvPr/>
        </p:nvSpPr>
        <p:spPr>
          <a:xfrm>
            <a:off x="5456060" y="2679097"/>
            <a:ext cx="16002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S, U, W</a:t>
            </a:r>
            <a:endParaRPr lang="en-US" sz="2000" b="1" i="1" baseline="-25000" dirty="0" smtClean="0">
              <a:solidFill>
                <a:prstClr val="black"/>
              </a:solidFill>
            </a:endParaRPr>
          </a:p>
        </p:txBody>
      </p:sp>
      <p:sp>
        <p:nvSpPr>
          <p:cNvPr id="145" name="Oval 144"/>
          <p:cNvSpPr/>
          <p:nvPr/>
        </p:nvSpPr>
        <p:spPr>
          <a:xfrm>
            <a:off x="4998860" y="3364897"/>
            <a:ext cx="1143000" cy="5334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i="1" dirty="0" smtClean="0">
                <a:solidFill>
                  <a:prstClr val="black"/>
                </a:solidFill>
              </a:rPr>
              <a:t>S, W</a:t>
            </a:r>
            <a:endParaRPr lang="en-US" sz="2000" b="1" i="1" baseline="-25000" dirty="0" smtClean="0">
              <a:solidFill>
                <a:prstClr val="black"/>
              </a:solidFill>
            </a:endParaRPr>
          </a:p>
        </p:txBody>
      </p:sp>
    </p:spTree>
    <p:extLst>
      <p:ext uri="{BB962C8B-B14F-4D97-AF65-F5344CB8AC3E}">
        <p14:creationId xmlns:p14="http://schemas.microsoft.com/office/powerpoint/2010/main" xmlns="" val="235349134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a:blip r:embed="rId3" cstate="print"/>
          <a:srcRect/>
          <a:stretch>
            <a:fillRect/>
          </a:stretch>
        </p:blipFill>
        <p:spPr bwMode="auto">
          <a:xfrm>
            <a:off x="1730030" y="2462076"/>
            <a:ext cx="5146270" cy="4167324"/>
          </a:xfrm>
          <a:prstGeom prst="rect">
            <a:avLst/>
          </a:prstGeom>
          <a:noFill/>
          <a:ln w="9525">
            <a:noFill/>
            <a:miter lim="800000"/>
            <a:headEnd/>
            <a:tailEnd/>
          </a:ln>
        </p:spPr>
      </p:pic>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46</a:t>
            </a:fld>
            <a:endParaRPr lang="en-US" altLang="en-US" sz="1800" dirty="0"/>
          </a:p>
        </p:txBody>
      </p:sp>
      <p:sp>
        <p:nvSpPr>
          <p:cNvPr id="49" name="Title 1"/>
          <p:cNvSpPr>
            <a:spLocks noGrp="1"/>
          </p:cNvSpPr>
          <p:nvPr>
            <p:ph type="title"/>
          </p:nvPr>
        </p:nvSpPr>
        <p:spPr>
          <a:xfrm>
            <a:off x="228599" y="457200"/>
            <a:ext cx="9067801" cy="533400"/>
          </a:xfrm>
        </p:spPr>
        <p:txBody>
          <a:bodyPr>
            <a:noAutofit/>
          </a:bodyPr>
          <a:lstStyle/>
          <a:p>
            <a:pPr algn="l"/>
            <a:r>
              <a:rPr lang="en-US" sz="4000" b="1" dirty="0" smtClean="0"/>
              <a:t>Pruning Capacity: RQ-Tree Index </a:t>
            </a:r>
            <a:r>
              <a:rPr lang="en-US" altLang="zh-CN" sz="1800" dirty="0">
                <a:solidFill>
                  <a:srgbClr val="00B0F0"/>
                </a:solidFill>
                <a:latin typeface="Calibri" panose="020F0502020204030204" pitchFamily="34" charset="0"/>
                <a:cs typeface="Calibri" panose="020F0502020204030204" pitchFamily="34" charset="0"/>
              </a:rPr>
              <a:t/>
            </a:r>
            <a:br>
              <a:rPr lang="en-US" altLang="zh-CN" sz="1800" dirty="0">
                <a:solidFill>
                  <a:srgbClr val="00B0F0"/>
                </a:solidFill>
                <a:latin typeface="Calibri" panose="020F0502020204030204" pitchFamily="34" charset="0"/>
                <a:cs typeface="Calibri" panose="020F0502020204030204" pitchFamily="34" charset="0"/>
              </a:rPr>
            </a:b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41/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graphicFrame>
        <p:nvGraphicFramePr>
          <p:cNvPr id="59" name="Table 58"/>
          <p:cNvGraphicFramePr>
            <a:graphicFrameLocks noGrp="1"/>
          </p:cNvGraphicFramePr>
          <p:nvPr/>
        </p:nvGraphicFramePr>
        <p:xfrm>
          <a:off x="539473" y="838200"/>
          <a:ext cx="8218672" cy="1483360"/>
        </p:xfrm>
        <a:graphic>
          <a:graphicData uri="http://schemas.openxmlformats.org/drawingml/2006/table">
            <a:tbl>
              <a:tblPr firstRow="1" bandRow="1">
                <a:tableStyleId>{5940675A-B579-460E-94D1-54222C63F5DA}</a:tableStyleId>
              </a:tblPr>
              <a:tblGrid>
                <a:gridCol w="1420985"/>
                <a:gridCol w="1190555"/>
                <a:gridCol w="1420985"/>
                <a:gridCol w="4186147"/>
              </a:tblGrid>
              <a:tr h="370840">
                <a:tc>
                  <a:txBody>
                    <a:bodyPr/>
                    <a:lstStyle/>
                    <a:p>
                      <a:endParaRPr lang="en-US" dirty="0"/>
                    </a:p>
                  </a:txBody>
                  <a:tcPr/>
                </a:tc>
                <a:tc>
                  <a:txBody>
                    <a:bodyPr/>
                    <a:lstStyle/>
                    <a:p>
                      <a:r>
                        <a:rPr lang="en-US" dirty="0" smtClean="0"/>
                        <a:t># Nodes</a:t>
                      </a:r>
                      <a:endParaRPr lang="en-US" dirty="0"/>
                    </a:p>
                  </a:txBody>
                  <a:tcPr/>
                </a:tc>
                <a:tc>
                  <a:txBody>
                    <a:bodyPr/>
                    <a:lstStyle/>
                    <a:p>
                      <a:r>
                        <a:rPr lang="en-US" dirty="0" smtClean="0"/>
                        <a:t># Edges </a:t>
                      </a:r>
                      <a:endParaRPr lang="en-US" dirty="0"/>
                    </a:p>
                  </a:txBody>
                  <a:tcPr/>
                </a:tc>
                <a:tc>
                  <a:txBody>
                    <a:bodyPr/>
                    <a:lstStyle/>
                    <a:p>
                      <a:r>
                        <a:rPr lang="en-US" dirty="0" smtClean="0"/>
                        <a:t>Edge </a:t>
                      </a:r>
                      <a:r>
                        <a:rPr lang="en-US" dirty="0" err="1" smtClean="0"/>
                        <a:t>Prob</a:t>
                      </a:r>
                      <a:r>
                        <a:rPr lang="en-US" dirty="0" smtClean="0"/>
                        <a:t>:  Mean,  SD,  Quartiles</a:t>
                      </a:r>
                      <a:endParaRPr lang="en-US" dirty="0"/>
                    </a:p>
                  </a:txBody>
                  <a:tcPr/>
                </a:tc>
              </a:tr>
              <a:tr h="370840">
                <a:tc>
                  <a:txBody>
                    <a:bodyPr/>
                    <a:lstStyle/>
                    <a:p>
                      <a:r>
                        <a:rPr lang="en-US" dirty="0" smtClean="0"/>
                        <a:t>DBLP</a:t>
                      </a:r>
                      <a:endParaRPr lang="en-US" dirty="0"/>
                    </a:p>
                  </a:txBody>
                  <a:tcPr/>
                </a:tc>
                <a:tc>
                  <a:txBody>
                    <a:bodyPr/>
                    <a:lstStyle/>
                    <a:p>
                      <a:r>
                        <a:rPr lang="en-US" dirty="0" smtClean="0"/>
                        <a:t>684 911</a:t>
                      </a:r>
                      <a:endParaRPr lang="en-US" dirty="0"/>
                    </a:p>
                  </a:txBody>
                  <a:tcPr/>
                </a:tc>
                <a:tc>
                  <a:txBody>
                    <a:bodyPr/>
                    <a:lstStyle/>
                    <a:p>
                      <a:r>
                        <a:rPr lang="en-US" dirty="0" smtClean="0"/>
                        <a:t>4 569 982</a:t>
                      </a:r>
                      <a:endParaRPr lang="en-US" dirty="0"/>
                    </a:p>
                  </a:txBody>
                  <a:tcPr/>
                </a:tc>
                <a:tc>
                  <a:txBody>
                    <a:bodyPr/>
                    <a:lstStyle/>
                    <a:p>
                      <a:r>
                        <a:rPr lang="en-US" sz="1800" kern="1200" baseline="0" dirty="0" smtClean="0"/>
                        <a:t>   0.14 ± 0.11,  {0.09, 0.09, 0.18}</a:t>
                      </a:r>
                      <a:endParaRPr lang="en-US" dirty="0"/>
                    </a:p>
                  </a:txBody>
                  <a:tcPr/>
                </a:tc>
              </a:tr>
              <a:tr h="370840">
                <a:tc>
                  <a:txBody>
                    <a:bodyPr/>
                    <a:lstStyle/>
                    <a:p>
                      <a:r>
                        <a:rPr lang="en-US" dirty="0" err="1" smtClean="0"/>
                        <a:t>Flickr</a:t>
                      </a:r>
                      <a:endParaRPr lang="en-US" dirty="0"/>
                    </a:p>
                  </a:txBody>
                  <a:tcPr/>
                </a:tc>
                <a:tc>
                  <a:txBody>
                    <a:bodyPr/>
                    <a:lstStyle/>
                    <a:p>
                      <a:r>
                        <a:rPr lang="en-US" dirty="0" smtClean="0"/>
                        <a:t>78 322</a:t>
                      </a:r>
                      <a:endParaRPr lang="en-US" dirty="0"/>
                    </a:p>
                  </a:txBody>
                  <a:tcPr/>
                </a:tc>
                <a:tc>
                  <a:txBody>
                    <a:bodyPr/>
                    <a:lstStyle/>
                    <a:p>
                      <a:r>
                        <a:rPr lang="en-US" dirty="0" smtClean="0"/>
                        <a:t>20 343 018</a:t>
                      </a:r>
                      <a:endParaRPr lang="en-US" dirty="0"/>
                    </a:p>
                  </a:txBody>
                  <a:tcPr/>
                </a:tc>
                <a:tc>
                  <a:txBody>
                    <a:bodyPr/>
                    <a:lstStyle/>
                    <a:p>
                      <a:r>
                        <a:rPr lang="en-US" dirty="0" smtClean="0"/>
                        <a:t>   </a:t>
                      </a:r>
                      <a:r>
                        <a:rPr lang="en-US" sz="1800" kern="1200" baseline="0" dirty="0" smtClean="0"/>
                        <a:t>0.09 ± 0.06,  {0.06, 0.07, 0.09}</a:t>
                      </a:r>
                      <a:endParaRPr lang="en-US" dirty="0"/>
                    </a:p>
                  </a:txBody>
                  <a:tcPr/>
                </a:tc>
              </a:tr>
              <a:tr h="370840">
                <a:tc>
                  <a:txBody>
                    <a:bodyPr/>
                    <a:lstStyle/>
                    <a:p>
                      <a:r>
                        <a:rPr lang="en-US" dirty="0" err="1" smtClean="0"/>
                        <a:t>BioMine</a:t>
                      </a:r>
                      <a:endParaRPr lang="en-US" dirty="0"/>
                    </a:p>
                  </a:txBody>
                  <a:tcPr/>
                </a:tc>
                <a:tc>
                  <a:txBody>
                    <a:bodyPr/>
                    <a:lstStyle/>
                    <a:p>
                      <a:r>
                        <a:rPr lang="en-US" dirty="0" smtClean="0"/>
                        <a:t>1 008 201</a:t>
                      </a:r>
                      <a:endParaRPr lang="en-US" dirty="0"/>
                    </a:p>
                  </a:txBody>
                  <a:tcPr/>
                </a:tc>
                <a:tc>
                  <a:txBody>
                    <a:bodyPr/>
                    <a:lstStyle/>
                    <a:p>
                      <a:r>
                        <a:rPr lang="en-US" dirty="0" smtClean="0"/>
                        <a:t>13 445 048</a:t>
                      </a:r>
                      <a:endParaRPr lang="en-US" dirty="0"/>
                    </a:p>
                  </a:txBody>
                  <a:tcPr/>
                </a:tc>
                <a:tc>
                  <a:txBody>
                    <a:bodyPr/>
                    <a:lstStyle/>
                    <a:p>
                      <a:r>
                        <a:rPr lang="en-US" sz="1800" kern="1200" baseline="0" dirty="0" smtClean="0"/>
                        <a:t>   0.27 ± 0.21,  {0.12, 0.22, 0.36}</a:t>
                      </a:r>
                      <a:endParaRPr lang="en-US" dirty="0"/>
                    </a:p>
                  </a:txBody>
                  <a:tcPr/>
                </a:tc>
              </a:tr>
            </a:tbl>
          </a:graphicData>
        </a:graphic>
      </p:graphicFrame>
      <p:sp>
        <p:nvSpPr>
          <p:cNvPr id="60" name="TextBox 59"/>
          <p:cNvSpPr txBox="1"/>
          <p:nvPr/>
        </p:nvSpPr>
        <p:spPr>
          <a:xfrm>
            <a:off x="3074205" y="2438400"/>
            <a:ext cx="2868556" cy="338554"/>
          </a:xfrm>
          <a:prstGeom prst="rect">
            <a:avLst/>
          </a:prstGeom>
          <a:noFill/>
        </p:spPr>
        <p:txBody>
          <a:bodyPr wrap="square" rtlCol="0">
            <a:spAutoFit/>
          </a:bodyPr>
          <a:lstStyle/>
          <a:p>
            <a:pPr algn="ctr"/>
            <a:r>
              <a:rPr lang="en-US" b="1" dirty="0" smtClean="0"/>
              <a:t>Dataset Characteristics</a:t>
            </a:r>
            <a:endParaRPr lang="en-US" b="1" dirty="0"/>
          </a:p>
        </p:txBody>
      </p:sp>
      <p:sp>
        <p:nvSpPr>
          <p:cNvPr id="62" name="TextBox 61"/>
          <p:cNvSpPr txBox="1"/>
          <p:nvPr/>
        </p:nvSpPr>
        <p:spPr>
          <a:xfrm>
            <a:off x="2728559" y="6324600"/>
            <a:ext cx="3725286" cy="369332"/>
          </a:xfrm>
          <a:prstGeom prst="rect">
            <a:avLst/>
          </a:prstGeom>
          <a:noFill/>
        </p:spPr>
        <p:txBody>
          <a:bodyPr wrap="square" rtlCol="0">
            <a:spAutoFit/>
          </a:bodyPr>
          <a:lstStyle/>
          <a:p>
            <a:pPr algn="ctr"/>
            <a:r>
              <a:rPr lang="en-US" b="1" dirty="0" smtClean="0"/>
              <a:t>Precision of RQ-Tree Filtering Phase</a:t>
            </a:r>
            <a:endParaRPr lang="en-US" b="1" dirty="0"/>
          </a:p>
        </p:txBody>
      </p:sp>
    </p:spTree>
    <p:extLst>
      <p:ext uri="{BB962C8B-B14F-4D97-AF65-F5344CB8AC3E}">
        <p14:creationId xmlns:p14="http://schemas.microsoft.com/office/powerpoint/2010/main" xmlns="" val="17812193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xfrm>
            <a:off x="6553200" y="64166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47</a:t>
            </a:fld>
            <a:endParaRPr lang="en-US" altLang="en-US" sz="1800" dirty="0"/>
          </a:p>
        </p:txBody>
      </p:sp>
      <p:sp>
        <p:nvSpPr>
          <p:cNvPr id="49" name="Title 1"/>
          <p:cNvSpPr>
            <a:spLocks noGrp="1"/>
          </p:cNvSpPr>
          <p:nvPr>
            <p:ph type="title"/>
          </p:nvPr>
        </p:nvSpPr>
        <p:spPr>
          <a:xfrm>
            <a:off x="381000" y="152400"/>
            <a:ext cx="7315200" cy="533400"/>
          </a:xfrm>
        </p:spPr>
        <p:txBody>
          <a:bodyPr>
            <a:noAutofit/>
          </a:bodyPr>
          <a:lstStyle/>
          <a:p>
            <a:pPr algn="l"/>
            <a:r>
              <a:rPr lang="en-US" b="1" dirty="0" smtClean="0"/>
              <a:t>Shortest Path Query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381000" y="4419600"/>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2" name="Content Placeholder 2"/>
          <p:cNvSpPr txBox="1">
            <a:spLocks noChangeArrowheads="1"/>
          </p:cNvSpPr>
          <p:nvPr/>
        </p:nvSpPr>
        <p:spPr>
          <a:xfrm>
            <a:off x="381001" y="4495800"/>
            <a:ext cx="4038599"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Shortest Path Distribution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3" name="Content Placeholder 2"/>
          <p:cNvSpPr txBox="1">
            <a:spLocks noChangeArrowheads="1"/>
          </p:cNvSpPr>
          <p:nvPr/>
        </p:nvSpPr>
        <p:spPr>
          <a:xfrm>
            <a:off x="304800" y="9144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sz="2000" dirty="0" smtClean="0">
                <a:latin typeface="Calibri" panose="020F0502020204030204" pitchFamily="34" charset="0"/>
                <a:cs typeface="Calibri" panose="020F0502020204030204" pitchFamily="34" charset="0"/>
              </a:rPr>
              <a:t>Uncertain and edge-weighted graph </a:t>
            </a:r>
            <a:r>
              <a:rPr lang="en-US" sz="2000" dirty="0" smtClean="0">
                <a:latin typeface="Comic Sans MS" panose="030F0702030302020204" pitchFamily="66" charset="0"/>
              </a:rPr>
              <a:t>G </a:t>
            </a:r>
            <a:r>
              <a:rPr lang="en-US" sz="2000" dirty="0">
                <a:latin typeface="Calibri" panose="020F0502020204030204" pitchFamily="34" charset="0"/>
                <a:cs typeface="Calibri" panose="020F0502020204030204" pitchFamily="34" charset="0"/>
              </a:rPr>
              <a:t>= (V, </a:t>
            </a:r>
            <a:r>
              <a:rPr lang="en-US" sz="2000" dirty="0" smtClean="0">
                <a:latin typeface="Calibri" panose="020F0502020204030204" pitchFamily="34" charset="0"/>
                <a:cs typeface="Calibri" panose="020F0502020204030204" pitchFamily="34" charset="0"/>
              </a:rPr>
              <a:t>E, W, p)</a:t>
            </a:r>
            <a:endParaRPr lang="en-US" altLang="zh-CN" sz="2400" b="1" dirty="0" smtClean="0">
              <a:solidFill>
                <a:schemeClr val="tx1">
                  <a:lumMod val="95000"/>
                  <a:lumOff val="5000"/>
                </a:schemeClr>
              </a:solidFill>
              <a:latin typeface="Calibri" pitchFamily="34" charset="0"/>
            </a:endParaRPr>
          </a:p>
        </p:txBody>
      </p:sp>
      <p:sp>
        <p:nvSpPr>
          <p:cNvPr id="14" name="TextBox 13"/>
          <p:cNvSpPr txBox="1"/>
          <p:nvPr/>
        </p:nvSpPr>
        <p:spPr>
          <a:xfrm>
            <a:off x="454150" y="3733800"/>
            <a:ext cx="3736850" cy="369332"/>
          </a:xfrm>
          <a:prstGeom prst="rect">
            <a:avLst/>
          </a:prstGeom>
          <a:noFill/>
        </p:spPr>
        <p:txBody>
          <a:bodyPr wrap="square" rtlCol="0">
            <a:spAutoFit/>
          </a:bodyPr>
          <a:lstStyle/>
          <a:p>
            <a:pPr algn="ctr"/>
            <a:r>
              <a:rPr lang="en-US" b="1" dirty="0" smtClean="0"/>
              <a:t>Uncertain Edge-Weighted Graph  (</a:t>
            </a:r>
            <a:r>
              <a:rPr lang="en-US" b="1" dirty="0" smtClean="0">
                <a:latin typeface="Comic Sans MS" panose="030F0702030302020204" pitchFamily="66" charset="0"/>
              </a:rPr>
              <a:t>G</a:t>
            </a:r>
            <a:r>
              <a:rPr lang="en-US" b="1" dirty="0" smtClean="0"/>
              <a:t>)</a:t>
            </a:r>
            <a:endParaRPr lang="en-US" b="1" dirty="0">
              <a:latin typeface="Comic Sans MS" panose="030F0702030302020204" pitchFamily="66" charset="0"/>
            </a:endParaRPr>
          </a:p>
        </p:txBody>
      </p:sp>
      <p:sp>
        <p:nvSpPr>
          <p:cNvPr id="15" name="Oval 14"/>
          <p:cNvSpPr/>
          <p:nvPr/>
        </p:nvSpPr>
        <p:spPr>
          <a:xfrm>
            <a:off x="457200" y="23108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cxnSp>
        <p:nvCxnSpPr>
          <p:cNvPr id="26" name="Straight Arrow Connector 25"/>
          <p:cNvCxnSpPr>
            <a:stCxn id="15" idx="0"/>
            <a:endCxn id="42" idx="2"/>
          </p:cNvCxnSpPr>
          <p:nvPr/>
        </p:nvCxnSpPr>
        <p:spPr>
          <a:xfrm flipV="1">
            <a:off x="723900" y="1967925"/>
            <a:ext cx="495300" cy="342900"/>
          </a:xfrm>
          <a:prstGeom prst="straightConnector1">
            <a:avLst/>
          </a:prstGeom>
          <a:noFill/>
          <a:ln w="31750" cap="flat" cmpd="sng" algn="ctr">
            <a:solidFill>
              <a:sysClr val="windowText" lastClr="000000"/>
            </a:solidFill>
            <a:prstDash val="solid"/>
            <a:tailEnd type="arrow"/>
          </a:ln>
          <a:effectLst/>
        </p:spPr>
      </p:cxnSp>
      <p:sp>
        <p:nvSpPr>
          <p:cNvPr id="28" name="TextBox 27"/>
          <p:cNvSpPr txBox="1"/>
          <p:nvPr/>
        </p:nvSpPr>
        <p:spPr>
          <a:xfrm>
            <a:off x="228600" y="1840468"/>
            <a:ext cx="8210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lang="en-US" kern="0" dirty="0" smtClean="0">
                <a:solidFill>
                  <a:sysClr val="windowText" lastClr="000000"/>
                </a:solidFill>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6" name="TextBox 35"/>
          <p:cNvSpPr txBox="1"/>
          <p:nvPr/>
        </p:nvSpPr>
        <p:spPr>
          <a:xfrm>
            <a:off x="550942" y="2387025"/>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Oval 39"/>
          <p:cNvSpPr/>
          <p:nvPr/>
        </p:nvSpPr>
        <p:spPr>
          <a:xfrm>
            <a:off x="1219200" y="29966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1" name="TextBox 40"/>
          <p:cNvSpPr txBox="1"/>
          <p:nvPr/>
        </p:nvSpPr>
        <p:spPr>
          <a:xfrm>
            <a:off x="1312942" y="30728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2" name="Oval 41"/>
          <p:cNvSpPr/>
          <p:nvPr/>
        </p:nvSpPr>
        <p:spPr>
          <a:xfrm>
            <a:off x="1219200" y="17012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3" name="TextBox 42"/>
          <p:cNvSpPr txBox="1"/>
          <p:nvPr/>
        </p:nvSpPr>
        <p:spPr>
          <a:xfrm>
            <a:off x="1312942" y="1777425"/>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4" name="Oval 43"/>
          <p:cNvSpPr/>
          <p:nvPr/>
        </p:nvSpPr>
        <p:spPr>
          <a:xfrm>
            <a:off x="1981200" y="23108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5" name="TextBox 44"/>
          <p:cNvSpPr txBox="1"/>
          <p:nvPr/>
        </p:nvSpPr>
        <p:spPr>
          <a:xfrm>
            <a:off x="2074942" y="2387025"/>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6" name="Oval 45"/>
          <p:cNvSpPr/>
          <p:nvPr/>
        </p:nvSpPr>
        <p:spPr>
          <a:xfrm>
            <a:off x="3200400" y="16764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7" name="TextBox 46"/>
          <p:cNvSpPr txBox="1"/>
          <p:nvPr/>
        </p:nvSpPr>
        <p:spPr>
          <a:xfrm>
            <a:off x="3294142" y="1752600"/>
            <a:ext cx="33054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8" name="Oval 47"/>
          <p:cNvSpPr/>
          <p:nvPr/>
        </p:nvSpPr>
        <p:spPr>
          <a:xfrm>
            <a:off x="4114800" y="22860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2" name="TextBox 51"/>
          <p:cNvSpPr txBox="1"/>
          <p:nvPr/>
        </p:nvSpPr>
        <p:spPr>
          <a:xfrm>
            <a:off x="4208542" y="2362200"/>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3" name="Oval 52"/>
          <p:cNvSpPr/>
          <p:nvPr/>
        </p:nvSpPr>
        <p:spPr>
          <a:xfrm>
            <a:off x="32004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4" name="TextBox 53"/>
          <p:cNvSpPr txBox="1"/>
          <p:nvPr/>
        </p:nvSpPr>
        <p:spPr>
          <a:xfrm>
            <a:off x="3294142" y="3048000"/>
            <a:ext cx="29687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E</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55" name="Straight Arrow Connector 54"/>
          <p:cNvCxnSpPr>
            <a:endCxn id="40" idx="2"/>
          </p:cNvCxnSpPr>
          <p:nvPr/>
        </p:nvCxnSpPr>
        <p:spPr>
          <a:xfrm>
            <a:off x="723900" y="2819401"/>
            <a:ext cx="495300" cy="443924"/>
          </a:xfrm>
          <a:prstGeom prst="straightConnector1">
            <a:avLst/>
          </a:prstGeom>
          <a:noFill/>
          <a:ln w="31750" cap="flat" cmpd="sng" algn="ctr">
            <a:solidFill>
              <a:sysClr val="windowText" lastClr="000000"/>
            </a:solidFill>
            <a:prstDash val="solid"/>
            <a:tailEnd type="arrow"/>
          </a:ln>
          <a:effectLst/>
        </p:spPr>
      </p:cxnSp>
      <p:cxnSp>
        <p:nvCxnSpPr>
          <p:cNvPr id="57" name="Straight Arrow Connector 56"/>
          <p:cNvCxnSpPr>
            <a:stCxn id="42" idx="6"/>
            <a:endCxn id="46" idx="2"/>
          </p:cNvCxnSpPr>
          <p:nvPr/>
        </p:nvCxnSpPr>
        <p:spPr>
          <a:xfrm flipV="1">
            <a:off x="1752600" y="1943100"/>
            <a:ext cx="1447800" cy="24825"/>
          </a:xfrm>
          <a:prstGeom prst="straightConnector1">
            <a:avLst/>
          </a:prstGeom>
          <a:noFill/>
          <a:ln w="31750" cap="flat" cmpd="sng" algn="ctr">
            <a:solidFill>
              <a:sysClr val="windowText" lastClr="000000"/>
            </a:solidFill>
            <a:prstDash val="solid"/>
            <a:tailEnd type="arrow"/>
          </a:ln>
          <a:effectLst/>
        </p:spPr>
      </p:cxnSp>
      <p:cxnSp>
        <p:nvCxnSpPr>
          <p:cNvPr id="60" name="Straight Arrow Connector 59"/>
          <p:cNvCxnSpPr>
            <a:stCxn id="40" idx="6"/>
            <a:endCxn id="53" idx="2"/>
          </p:cNvCxnSpPr>
          <p:nvPr/>
        </p:nvCxnSpPr>
        <p:spPr>
          <a:xfrm flipV="1">
            <a:off x="1752600" y="3238500"/>
            <a:ext cx="1447800" cy="24825"/>
          </a:xfrm>
          <a:prstGeom prst="straightConnector1">
            <a:avLst/>
          </a:prstGeom>
          <a:noFill/>
          <a:ln w="31750" cap="flat" cmpd="sng" algn="ctr">
            <a:solidFill>
              <a:sysClr val="windowText" lastClr="000000"/>
            </a:solidFill>
            <a:prstDash val="solid"/>
            <a:tailEnd type="arrow"/>
          </a:ln>
          <a:effectLst/>
        </p:spPr>
      </p:cxnSp>
      <p:cxnSp>
        <p:nvCxnSpPr>
          <p:cNvPr id="63" name="Straight Arrow Connector 62"/>
          <p:cNvCxnSpPr>
            <a:stCxn id="46" idx="6"/>
            <a:endCxn id="48" idx="1"/>
          </p:cNvCxnSpPr>
          <p:nvPr/>
        </p:nvCxnSpPr>
        <p:spPr>
          <a:xfrm>
            <a:off x="3733800" y="1943100"/>
            <a:ext cx="459115" cy="421015"/>
          </a:xfrm>
          <a:prstGeom prst="straightConnector1">
            <a:avLst/>
          </a:prstGeom>
          <a:noFill/>
          <a:ln w="31750" cap="flat" cmpd="sng" algn="ctr">
            <a:solidFill>
              <a:sysClr val="windowText" lastClr="000000"/>
            </a:solidFill>
            <a:prstDash val="solid"/>
            <a:tailEnd type="arrow"/>
          </a:ln>
          <a:effectLst/>
        </p:spPr>
      </p:cxnSp>
      <p:cxnSp>
        <p:nvCxnSpPr>
          <p:cNvPr id="66" name="Straight Arrow Connector 65"/>
          <p:cNvCxnSpPr>
            <a:stCxn id="53" idx="6"/>
            <a:endCxn id="48" idx="3"/>
          </p:cNvCxnSpPr>
          <p:nvPr/>
        </p:nvCxnSpPr>
        <p:spPr>
          <a:xfrm flipV="1">
            <a:off x="3733800" y="2741285"/>
            <a:ext cx="459115" cy="497215"/>
          </a:xfrm>
          <a:prstGeom prst="straightConnector1">
            <a:avLst/>
          </a:prstGeom>
          <a:noFill/>
          <a:ln w="31750" cap="flat" cmpd="sng" algn="ctr">
            <a:solidFill>
              <a:sysClr val="windowText" lastClr="000000"/>
            </a:solidFill>
            <a:prstDash val="solid"/>
            <a:tailEnd type="arrow"/>
          </a:ln>
          <a:effectLst/>
        </p:spPr>
      </p:cxnSp>
      <p:cxnSp>
        <p:nvCxnSpPr>
          <p:cNvPr id="69" name="Straight Arrow Connector 68"/>
          <p:cNvCxnSpPr>
            <a:stCxn id="42" idx="5"/>
            <a:endCxn id="44" idx="1"/>
          </p:cNvCxnSpPr>
          <p:nvPr/>
        </p:nvCxnSpPr>
        <p:spPr>
          <a:xfrm>
            <a:off x="1674485" y="2156510"/>
            <a:ext cx="384830" cy="232430"/>
          </a:xfrm>
          <a:prstGeom prst="straightConnector1">
            <a:avLst/>
          </a:prstGeom>
          <a:noFill/>
          <a:ln w="31750" cap="flat" cmpd="sng" algn="ctr">
            <a:solidFill>
              <a:sysClr val="windowText" lastClr="000000"/>
            </a:solidFill>
            <a:prstDash val="solid"/>
            <a:tailEnd type="arrow"/>
          </a:ln>
          <a:effectLst/>
        </p:spPr>
      </p:cxnSp>
      <p:cxnSp>
        <p:nvCxnSpPr>
          <p:cNvPr id="72" name="Straight Arrow Connector 71"/>
          <p:cNvCxnSpPr>
            <a:stCxn id="40" idx="7"/>
            <a:endCxn id="44" idx="3"/>
          </p:cNvCxnSpPr>
          <p:nvPr/>
        </p:nvCxnSpPr>
        <p:spPr>
          <a:xfrm flipV="1">
            <a:off x="1674485" y="2766110"/>
            <a:ext cx="384830" cy="308630"/>
          </a:xfrm>
          <a:prstGeom prst="straightConnector1">
            <a:avLst/>
          </a:prstGeom>
          <a:noFill/>
          <a:ln w="31750" cap="flat" cmpd="sng" algn="ctr">
            <a:solidFill>
              <a:sysClr val="windowText" lastClr="000000"/>
            </a:solidFill>
            <a:prstDash val="solid"/>
            <a:tailEnd type="arrow"/>
          </a:ln>
          <a:effectLst/>
        </p:spPr>
      </p:cxnSp>
      <p:cxnSp>
        <p:nvCxnSpPr>
          <p:cNvPr id="75" name="Straight Arrow Connector 74"/>
          <p:cNvCxnSpPr>
            <a:stCxn id="44" idx="6"/>
            <a:endCxn id="48" idx="2"/>
          </p:cNvCxnSpPr>
          <p:nvPr/>
        </p:nvCxnSpPr>
        <p:spPr>
          <a:xfrm flipV="1">
            <a:off x="2514600" y="2552700"/>
            <a:ext cx="1600200" cy="24825"/>
          </a:xfrm>
          <a:prstGeom prst="straightConnector1">
            <a:avLst/>
          </a:prstGeom>
          <a:noFill/>
          <a:ln w="31750" cap="flat" cmpd="sng" algn="ctr">
            <a:solidFill>
              <a:sysClr val="windowText" lastClr="000000"/>
            </a:solidFill>
            <a:prstDash val="solid"/>
            <a:tailEnd type="arrow"/>
          </a:ln>
          <a:effectLst/>
        </p:spPr>
      </p:cxnSp>
      <p:sp>
        <p:nvSpPr>
          <p:cNvPr id="78" name="TextBox 77"/>
          <p:cNvSpPr txBox="1"/>
          <p:nvPr/>
        </p:nvSpPr>
        <p:spPr>
          <a:xfrm>
            <a:off x="93341" y="2895600"/>
            <a:ext cx="8210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15</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lang="en-US" kern="0" dirty="0" smtClean="0">
                <a:solidFill>
                  <a:sysClr val="windowText" lastClr="000000"/>
                </a:solidFill>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9" name="TextBox 78"/>
          <p:cNvSpPr txBox="1"/>
          <p:nvPr/>
        </p:nvSpPr>
        <p:spPr>
          <a:xfrm>
            <a:off x="1143000" y="2221468"/>
            <a:ext cx="70403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 </a:t>
            </a:r>
            <a:r>
              <a:rPr lang="en-US" kern="0" dirty="0" smtClean="0">
                <a:solidFill>
                  <a:sysClr val="windowText" lastClr="000000"/>
                </a:solidFill>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0" name="TextBox 79"/>
          <p:cNvSpPr txBox="1"/>
          <p:nvPr/>
        </p:nvSpPr>
        <p:spPr>
          <a:xfrm>
            <a:off x="1200961" y="2602468"/>
            <a:ext cx="70403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 </a:t>
            </a:r>
            <a:r>
              <a:rPr lang="en-US" kern="0" dirty="0" smtClean="0">
                <a:solidFill>
                  <a:sysClr val="windowText" lastClr="000000"/>
                </a:solidFill>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1" name="TextBox 80"/>
          <p:cNvSpPr txBox="1"/>
          <p:nvPr/>
        </p:nvSpPr>
        <p:spPr>
          <a:xfrm>
            <a:off x="1998341" y="1600200"/>
            <a:ext cx="8210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2</a:t>
            </a: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lang="en-US" kern="0" dirty="0" smtClean="0">
                <a:solidFill>
                  <a:sysClr val="windowText" lastClr="000000"/>
                </a:solidFill>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2" name="TextBox 81"/>
          <p:cNvSpPr txBox="1"/>
          <p:nvPr/>
        </p:nvSpPr>
        <p:spPr>
          <a:xfrm>
            <a:off x="2743200" y="2221468"/>
            <a:ext cx="8210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latin typeface="Calibri" pitchFamily="34" charset="0"/>
                <a:cs typeface="Calibri" pitchFamily="34" charset="0"/>
              </a:rPr>
              <a:t>2</a:t>
            </a:r>
            <a:r>
              <a:rPr lang="en-US" kern="0" dirty="0" smtClean="0">
                <a:solidFill>
                  <a:sysClr val="windowText" lastClr="000000"/>
                </a:solidFill>
                <a:latin typeface="Calibri" pitchFamily="34" charset="0"/>
                <a:cs typeface="Calibri" pitchFamily="34" charset="0"/>
              </a:rPr>
              <a:t>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lang="en-US" kern="0" dirty="0" smtClean="0">
                <a:solidFill>
                  <a:sysClr val="windowText" lastClr="000000"/>
                </a:solidFill>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3" name="TextBox 82"/>
          <p:cNvSpPr txBox="1"/>
          <p:nvPr/>
        </p:nvSpPr>
        <p:spPr>
          <a:xfrm>
            <a:off x="2074541" y="2907268"/>
            <a:ext cx="8210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10</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lang="en-US" kern="0" dirty="0" smtClean="0">
                <a:solidFill>
                  <a:sysClr val="windowText" lastClr="000000"/>
                </a:solidFill>
                <a:latin typeface="Calibri" pitchFamily="34" charset="0"/>
                <a:cs typeface="Calibri" pitchFamily="34" charset="0"/>
              </a:rPr>
              <a:t>0.9</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4" name="TextBox 83"/>
          <p:cNvSpPr txBox="1"/>
          <p:nvPr/>
        </p:nvSpPr>
        <p:spPr>
          <a:xfrm>
            <a:off x="3827141" y="1828800"/>
            <a:ext cx="8210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15</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lang="en-US" kern="0" dirty="0" smtClean="0">
                <a:solidFill>
                  <a:sysClr val="windowText" lastClr="000000"/>
                </a:solidFill>
                <a:latin typeface="Calibri" pitchFamily="34" charset="0"/>
                <a:cs typeface="Calibri" pitchFamily="34" charset="0"/>
              </a:rPr>
              <a:t>0.8</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5" name="TextBox 84"/>
          <p:cNvSpPr txBox="1"/>
          <p:nvPr/>
        </p:nvSpPr>
        <p:spPr>
          <a:xfrm>
            <a:off x="3810000" y="2983468"/>
            <a:ext cx="82105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latin typeface="Calibri" pitchFamily="34" charset="0"/>
                <a:cs typeface="Calibri" pitchFamily="34" charset="0"/>
              </a:rPr>
              <a:t>25</a:t>
            </a: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t>
            </a:r>
            <a:r>
              <a:rPr lang="en-US" kern="0" dirty="0" smtClean="0">
                <a:solidFill>
                  <a:sysClr val="windowText" lastClr="000000"/>
                </a:solidFill>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6" name="Content Placeholder 2"/>
          <p:cNvSpPr txBox="1">
            <a:spLocks noChangeArrowheads="1"/>
          </p:cNvSpPr>
          <p:nvPr/>
        </p:nvSpPr>
        <p:spPr>
          <a:xfrm>
            <a:off x="4648200" y="1905000"/>
            <a:ext cx="4038599"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Shortest Path Distribution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87" name="TextBox 86"/>
          <p:cNvSpPr txBox="1"/>
          <p:nvPr/>
        </p:nvSpPr>
        <p:spPr>
          <a:xfrm>
            <a:off x="5330950" y="3581400"/>
            <a:ext cx="3736850" cy="369332"/>
          </a:xfrm>
          <a:prstGeom prst="rect">
            <a:avLst/>
          </a:prstGeom>
          <a:noFill/>
        </p:spPr>
        <p:txBody>
          <a:bodyPr wrap="square" rtlCol="0">
            <a:spAutoFit/>
          </a:bodyPr>
          <a:lstStyle/>
          <a:p>
            <a:pPr algn="ctr"/>
            <a:r>
              <a:rPr lang="en-US" b="1" dirty="0" smtClean="0"/>
              <a:t>Possible World Graph G</a:t>
            </a:r>
            <a:r>
              <a:rPr lang="en-US" b="1" baseline="-25000" dirty="0" smtClean="0"/>
              <a:t>1</a:t>
            </a:r>
            <a:r>
              <a:rPr lang="en-US" b="1" dirty="0" smtClean="0"/>
              <a:t> </a:t>
            </a:r>
            <a:endParaRPr lang="en-US" b="1" dirty="0">
              <a:latin typeface="Comic Sans MS" panose="030F0702030302020204" pitchFamily="66" charset="0"/>
            </a:endParaRPr>
          </a:p>
        </p:txBody>
      </p:sp>
      <p:sp>
        <p:nvSpPr>
          <p:cNvPr id="88" name="Oval 87"/>
          <p:cNvSpPr/>
          <p:nvPr/>
        </p:nvSpPr>
        <p:spPr>
          <a:xfrm>
            <a:off x="5181600" y="22346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cxnSp>
        <p:nvCxnSpPr>
          <p:cNvPr id="89" name="Straight Arrow Connector 88"/>
          <p:cNvCxnSpPr>
            <a:stCxn id="88" idx="0"/>
            <a:endCxn id="94" idx="2"/>
          </p:cNvCxnSpPr>
          <p:nvPr/>
        </p:nvCxnSpPr>
        <p:spPr>
          <a:xfrm flipV="1">
            <a:off x="5448300" y="1891725"/>
            <a:ext cx="495300" cy="342900"/>
          </a:xfrm>
          <a:prstGeom prst="straightConnector1">
            <a:avLst/>
          </a:prstGeom>
          <a:noFill/>
          <a:ln w="31750" cap="flat" cmpd="sng" algn="ctr">
            <a:solidFill>
              <a:sysClr val="windowText" lastClr="000000"/>
            </a:solidFill>
            <a:prstDash val="solid"/>
            <a:tailEnd type="arrow"/>
          </a:ln>
          <a:effectLst/>
        </p:spPr>
      </p:cxnSp>
      <p:sp>
        <p:nvSpPr>
          <p:cNvPr id="90" name="TextBox 89"/>
          <p:cNvSpPr txBox="1"/>
          <p:nvPr/>
        </p:nvSpPr>
        <p:spPr>
          <a:xfrm>
            <a:off x="5601096" y="1992868"/>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1" name="TextBox 90"/>
          <p:cNvSpPr txBox="1"/>
          <p:nvPr/>
        </p:nvSpPr>
        <p:spPr>
          <a:xfrm>
            <a:off x="5275342" y="2310825"/>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2" name="Oval 91"/>
          <p:cNvSpPr/>
          <p:nvPr/>
        </p:nvSpPr>
        <p:spPr>
          <a:xfrm>
            <a:off x="5943600" y="29204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93" name="TextBox 92"/>
          <p:cNvSpPr txBox="1"/>
          <p:nvPr/>
        </p:nvSpPr>
        <p:spPr>
          <a:xfrm>
            <a:off x="6037342" y="2996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4" name="Oval 93"/>
          <p:cNvSpPr/>
          <p:nvPr/>
        </p:nvSpPr>
        <p:spPr>
          <a:xfrm>
            <a:off x="5943600" y="16250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95" name="TextBox 94"/>
          <p:cNvSpPr txBox="1"/>
          <p:nvPr/>
        </p:nvSpPr>
        <p:spPr>
          <a:xfrm>
            <a:off x="6037342" y="1701225"/>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6" name="Oval 95"/>
          <p:cNvSpPr/>
          <p:nvPr/>
        </p:nvSpPr>
        <p:spPr>
          <a:xfrm>
            <a:off x="6705600" y="223462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97" name="TextBox 96"/>
          <p:cNvSpPr txBox="1"/>
          <p:nvPr/>
        </p:nvSpPr>
        <p:spPr>
          <a:xfrm>
            <a:off x="6799342" y="2310825"/>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8" name="Oval 97"/>
          <p:cNvSpPr/>
          <p:nvPr/>
        </p:nvSpPr>
        <p:spPr>
          <a:xfrm>
            <a:off x="7924800" y="16002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99" name="TextBox 98"/>
          <p:cNvSpPr txBox="1"/>
          <p:nvPr/>
        </p:nvSpPr>
        <p:spPr>
          <a:xfrm>
            <a:off x="8018542" y="1676400"/>
            <a:ext cx="33054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0" name="Oval 99"/>
          <p:cNvSpPr/>
          <p:nvPr/>
        </p:nvSpPr>
        <p:spPr>
          <a:xfrm>
            <a:off x="8534400" y="2209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01" name="TextBox 100"/>
          <p:cNvSpPr txBox="1"/>
          <p:nvPr/>
        </p:nvSpPr>
        <p:spPr>
          <a:xfrm>
            <a:off x="8610600" y="2286000"/>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02" name="Oval 101"/>
          <p:cNvSpPr/>
          <p:nvPr/>
        </p:nvSpPr>
        <p:spPr>
          <a:xfrm>
            <a:off x="7391400" y="2895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03" name="TextBox 102"/>
          <p:cNvSpPr txBox="1"/>
          <p:nvPr/>
        </p:nvSpPr>
        <p:spPr>
          <a:xfrm>
            <a:off x="7467600" y="2971800"/>
            <a:ext cx="29687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E</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04" name="Straight Arrow Connector 103"/>
          <p:cNvCxnSpPr>
            <a:endCxn id="92" idx="2"/>
          </p:cNvCxnSpPr>
          <p:nvPr/>
        </p:nvCxnSpPr>
        <p:spPr>
          <a:xfrm>
            <a:off x="5448300" y="2743201"/>
            <a:ext cx="495300" cy="443924"/>
          </a:xfrm>
          <a:prstGeom prst="straightConnector1">
            <a:avLst/>
          </a:prstGeom>
          <a:noFill/>
          <a:ln w="31750" cap="flat" cmpd="sng" algn="ctr">
            <a:solidFill>
              <a:sysClr val="windowText" lastClr="000000"/>
            </a:solidFill>
            <a:prstDash val="solid"/>
            <a:tailEnd type="arrow"/>
          </a:ln>
          <a:effectLst/>
        </p:spPr>
      </p:cxnSp>
      <p:cxnSp>
        <p:nvCxnSpPr>
          <p:cNvPr id="105" name="Straight Arrow Connector 104"/>
          <p:cNvCxnSpPr>
            <a:stCxn id="94" idx="6"/>
            <a:endCxn id="98" idx="2"/>
          </p:cNvCxnSpPr>
          <p:nvPr/>
        </p:nvCxnSpPr>
        <p:spPr>
          <a:xfrm flipV="1">
            <a:off x="6477000" y="1866900"/>
            <a:ext cx="1447800" cy="24825"/>
          </a:xfrm>
          <a:prstGeom prst="straightConnector1">
            <a:avLst/>
          </a:prstGeom>
          <a:noFill/>
          <a:ln w="31750" cap="flat" cmpd="sng" algn="ctr">
            <a:solidFill>
              <a:sysClr val="windowText" lastClr="000000"/>
            </a:solidFill>
            <a:prstDash val="solid"/>
            <a:tailEnd type="arrow"/>
          </a:ln>
          <a:effectLst/>
        </p:spPr>
      </p:cxnSp>
      <p:cxnSp>
        <p:nvCxnSpPr>
          <p:cNvPr id="106" name="Straight Arrow Connector 105"/>
          <p:cNvCxnSpPr>
            <a:stCxn id="92" idx="6"/>
            <a:endCxn id="102" idx="2"/>
          </p:cNvCxnSpPr>
          <p:nvPr/>
        </p:nvCxnSpPr>
        <p:spPr>
          <a:xfrm flipV="1">
            <a:off x="6477000" y="3162300"/>
            <a:ext cx="914400" cy="24825"/>
          </a:xfrm>
          <a:prstGeom prst="straightConnector1">
            <a:avLst/>
          </a:prstGeom>
          <a:noFill/>
          <a:ln w="31750" cap="flat" cmpd="sng" algn="ctr">
            <a:solidFill>
              <a:sysClr val="windowText" lastClr="000000"/>
            </a:solidFill>
            <a:prstDash val="solid"/>
            <a:tailEnd type="arrow"/>
          </a:ln>
          <a:effectLst/>
        </p:spPr>
      </p:cxnSp>
      <p:cxnSp>
        <p:nvCxnSpPr>
          <p:cNvPr id="108" name="Straight Arrow Connector 107"/>
          <p:cNvCxnSpPr>
            <a:stCxn id="102" idx="6"/>
            <a:endCxn id="100" idx="3"/>
          </p:cNvCxnSpPr>
          <p:nvPr/>
        </p:nvCxnSpPr>
        <p:spPr>
          <a:xfrm flipV="1">
            <a:off x="7924800" y="2665085"/>
            <a:ext cx="687715" cy="497215"/>
          </a:xfrm>
          <a:prstGeom prst="straightConnector1">
            <a:avLst/>
          </a:prstGeom>
          <a:noFill/>
          <a:ln w="31750" cap="flat" cmpd="sng" algn="ctr">
            <a:solidFill>
              <a:sysClr val="windowText" lastClr="000000"/>
            </a:solidFill>
            <a:prstDash val="solid"/>
            <a:tailEnd type="arrow"/>
          </a:ln>
          <a:effectLst/>
        </p:spPr>
      </p:cxnSp>
      <p:cxnSp>
        <p:nvCxnSpPr>
          <p:cNvPr id="109" name="Straight Arrow Connector 108"/>
          <p:cNvCxnSpPr>
            <a:stCxn id="94" idx="5"/>
            <a:endCxn id="96" idx="1"/>
          </p:cNvCxnSpPr>
          <p:nvPr/>
        </p:nvCxnSpPr>
        <p:spPr>
          <a:xfrm>
            <a:off x="6398885" y="2080310"/>
            <a:ext cx="384830" cy="232430"/>
          </a:xfrm>
          <a:prstGeom prst="straightConnector1">
            <a:avLst/>
          </a:prstGeom>
          <a:noFill/>
          <a:ln w="31750" cap="flat" cmpd="sng" algn="ctr">
            <a:solidFill>
              <a:sysClr val="windowText" lastClr="000000"/>
            </a:solidFill>
            <a:prstDash val="solid"/>
            <a:tailEnd type="arrow"/>
          </a:ln>
          <a:effectLst/>
        </p:spPr>
      </p:cxnSp>
      <p:sp>
        <p:nvSpPr>
          <p:cNvPr id="112" name="TextBox 111"/>
          <p:cNvSpPr txBox="1"/>
          <p:nvPr/>
        </p:nvSpPr>
        <p:spPr>
          <a:xfrm>
            <a:off x="5601096" y="2667000"/>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3" name="TextBox 112"/>
          <p:cNvSpPr txBox="1"/>
          <p:nvPr/>
        </p:nvSpPr>
        <p:spPr>
          <a:xfrm>
            <a:off x="6251514" y="2145268"/>
            <a:ext cx="30168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5" name="TextBox 114"/>
          <p:cNvSpPr txBox="1"/>
          <p:nvPr/>
        </p:nvSpPr>
        <p:spPr>
          <a:xfrm>
            <a:off x="6722741" y="1524000"/>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20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7" name="TextBox 116"/>
          <p:cNvSpPr txBox="1"/>
          <p:nvPr/>
        </p:nvSpPr>
        <p:spPr>
          <a:xfrm>
            <a:off x="6798941" y="2831068"/>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9" name="TextBox 118"/>
          <p:cNvSpPr txBox="1"/>
          <p:nvPr/>
        </p:nvSpPr>
        <p:spPr>
          <a:xfrm>
            <a:off x="8305800" y="2831068"/>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latin typeface="Calibri" pitchFamily="34" charset="0"/>
                <a:cs typeface="Calibri" pitchFamily="34" charset="0"/>
              </a:rPr>
              <a:t>25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0" name="TextBox 119"/>
          <p:cNvSpPr txBox="1"/>
          <p:nvPr/>
        </p:nvSpPr>
        <p:spPr>
          <a:xfrm>
            <a:off x="5330950" y="6244193"/>
            <a:ext cx="3736850" cy="369332"/>
          </a:xfrm>
          <a:prstGeom prst="rect">
            <a:avLst/>
          </a:prstGeom>
          <a:noFill/>
        </p:spPr>
        <p:txBody>
          <a:bodyPr wrap="square" rtlCol="0">
            <a:spAutoFit/>
          </a:bodyPr>
          <a:lstStyle/>
          <a:p>
            <a:pPr algn="ctr"/>
            <a:r>
              <a:rPr lang="en-US" b="1" dirty="0" smtClean="0"/>
              <a:t>Possible World Graph G</a:t>
            </a:r>
            <a:r>
              <a:rPr lang="en-US" b="1" baseline="-25000" dirty="0" smtClean="0"/>
              <a:t>2</a:t>
            </a:r>
            <a:r>
              <a:rPr lang="en-US" b="1" dirty="0" smtClean="0"/>
              <a:t> </a:t>
            </a:r>
            <a:endParaRPr lang="en-US" b="1" dirty="0">
              <a:latin typeface="Comic Sans MS" panose="030F0702030302020204" pitchFamily="66" charset="0"/>
            </a:endParaRPr>
          </a:p>
        </p:txBody>
      </p:sp>
      <p:sp>
        <p:nvSpPr>
          <p:cNvPr id="121" name="Oval 120"/>
          <p:cNvSpPr/>
          <p:nvPr/>
        </p:nvSpPr>
        <p:spPr>
          <a:xfrm>
            <a:off x="5181600" y="489741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24" name="TextBox 123"/>
          <p:cNvSpPr txBox="1"/>
          <p:nvPr/>
        </p:nvSpPr>
        <p:spPr>
          <a:xfrm>
            <a:off x="5275342" y="4973618"/>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5" name="Oval 124"/>
          <p:cNvSpPr/>
          <p:nvPr/>
        </p:nvSpPr>
        <p:spPr>
          <a:xfrm>
            <a:off x="5943600" y="558321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26" name="TextBox 125"/>
          <p:cNvSpPr txBox="1"/>
          <p:nvPr/>
        </p:nvSpPr>
        <p:spPr>
          <a:xfrm>
            <a:off x="6037342" y="5659418"/>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7" name="Oval 126"/>
          <p:cNvSpPr/>
          <p:nvPr/>
        </p:nvSpPr>
        <p:spPr>
          <a:xfrm>
            <a:off x="5943600" y="428781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28" name="TextBox 127"/>
          <p:cNvSpPr txBox="1"/>
          <p:nvPr/>
        </p:nvSpPr>
        <p:spPr>
          <a:xfrm>
            <a:off x="6037342" y="4364018"/>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9" name="Oval 128"/>
          <p:cNvSpPr/>
          <p:nvPr/>
        </p:nvSpPr>
        <p:spPr>
          <a:xfrm>
            <a:off x="6705600" y="4897418"/>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30" name="TextBox 129"/>
          <p:cNvSpPr txBox="1"/>
          <p:nvPr/>
        </p:nvSpPr>
        <p:spPr>
          <a:xfrm>
            <a:off x="6799342" y="4973618"/>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1" name="Oval 130"/>
          <p:cNvSpPr/>
          <p:nvPr/>
        </p:nvSpPr>
        <p:spPr>
          <a:xfrm>
            <a:off x="7924800" y="4262993"/>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32" name="TextBox 131"/>
          <p:cNvSpPr txBox="1"/>
          <p:nvPr/>
        </p:nvSpPr>
        <p:spPr>
          <a:xfrm>
            <a:off x="8018542" y="4339193"/>
            <a:ext cx="33054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3" name="Oval 132"/>
          <p:cNvSpPr/>
          <p:nvPr/>
        </p:nvSpPr>
        <p:spPr>
          <a:xfrm>
            <a:off x="8534400" y="4872593"/>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34" name="TextBox 133"/>
          <p:cNvSpPr txBox="1"/>
          <p:nvPr/>
        </p:nvSpPr>
        <p:spPr>
          <a:xfrm>
            <a:off x="8610600" y="4948793"/>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5" name="Oval 134"/>
          <p:cNvSpPr/>
          <p:nvPr/>
        </p:nvSpPr>
        <p:spPr>
          <a:xfrm>
            <a:off x="7391400" y="5558393"/>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36" name="TextBox 135"/>
          <p:cNvSpPr txBox="1"/>
          <p:nvPr/>
        </p:nvSpPr>
        <p:spPr>
          <a:xfrm>
            <a:off x="7467600" y="5634593"/>
            <a:ext cx="29687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E</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137" name="Straight Arrow Connector 136"/>
          <p:cNvCxnSpPr>
            <a:endCxn id="125" idx="2"/>
          </p:cNvCxnSpPr>
          <p:nvPr/>
        </p:nvCxnSpPr>
        <p:spPr>
          <a:xfrm>
            <a:off x="5448300" y="5405994"/>
            <a:ext cx="495300" cy="443924"/>
          </a:xfrm>
          <a:prstGeom prst="straightConnector1">
            <a:avLst/>
          </a:prstGeom>
          <a:noFill/>
          <a:ln w="31750" cap="flat" cmpd="sng" algn="ctr">
            <a:solidFill>
              <a:sysClr val="windowText" lastClr="000000"/>
            </a:solidFill>
            <a:prstDash val="solid"/>
            <a:tailEnd type="arrow"/>
          </a:ln>
          <a:effectLst/>
        </p:spPr>
      </p:cxnSp>
      <p:cxnSp>
        <p:nvCxnSpPr>
          <p:cNvPr id="139" name="Straight Arrow Connector 138"/>
          <p:cNvCxnSpPr>
            <a:stCxn id="125" idx="6"/>
            <a:endCxn id="135" idx="2"/>
          </p:cNvCxnSpPr>
          <p:nvPr/>
        </p:nvCxnSpPr>
        <p:spPr>
          <a:xfrm flipV="1">
            <a:off x="6477000" y="5825093"/>
            <a:ext cx="914400" cy="24825"/>
          </a:xfrm>
          <a:prstGeom prst="straightConnector1">
            <a:avLst/>
          </a:prstGeom>
          <a:noFill/>
          <a:ln w="31750" cap="flat" cmpd="sng" algn="ctr">
            <a:solidFill>
              <a:sysClr val="windowText" lastClr="000000"/>
            </a:solidFill>
            <a:prstDash val="solid"/>
            <a:tailEnd type="arrow"/>
          </a:ln>
          <a:effectLst/>
        </p:spPr>
      </p:cxnSp>
      <p:cxnSp>
        <p:nvCxnSpPr>
          <p:cNvPr id="140" name="Straight Arrow Connector 139"/>
          <p:cNvCxnSpPr>
            <a:stCxn id="135" idx="6"/>
            <a:endCxn id="133" idx="3"/>
          </p:cNvCxnSpPr>
          <p:nvPr/>
        </p:nvCxnSpPr>
        <p:spPr>
          <a:xfrm flipV="1">
            <a:off x="7924800" y="5327878"/>
            <a:ext cx="687715" cy="497215"/>
          </a:xfrm>
          <a:prstGeom prst="straightConnector1">
            <a:avLst/>
          </a:prstGeom>
          <a:noFill/>
          <a:ln w="31750" cap="flat" cmpd="sng" algn="ctr">
            <a:solidFill>
              <a:sysClr val="windowText" lastClr="000000"/>
            </a:solidFill>
            <a:prstDash val="solid"/>
            <a:tailEnd type="arrow"/>
          </a:ln>
          <a:effectLst/>
        </p:spPr>
      </p:cxnSp>
      <p:sp>
        <p:nvSpPr>
          <p:cNvPr id="142" name="TextBox 141"/>
          <p:cNvSpPr txBox="1"/>
          <p:nvPr/>
        </p:nvSpPr>
        <p:spPr>
          <a:xfrm>
            <a:off x="5220096" y="5482193"/>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5" name="TextBox 144"/>
          <p:cNvSpPr txBox="1"/>
          <p:nvPr/>
        </p:nvSpPr>
        <p:spPr>
          <a:xfrm>
            <a:off x="6798941" y="5493861"/>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smtClean="0">
                <a:solidFill>
                  <a:sysClr val="windowText" lastClr="000000"/>
                </a:solidFill>
                <a:latin typeface="Calibri" pitchFamily="34" charset="0"/>
                <a:cs typeface="Calibri" pitchFamily="34" charset="0"/>
              </a:rPr>
              <a:t>10</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46" name="TextBox 145"/>
          <p:cNvSpPr txBox="1"/>
          <p:nvPr/>
        </p:nvSpPr>
        <p:spPr>
          <a:xfrm>
            <a:off x="8305800" y="5493861"/>
            <a:ext cx="41870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Text" lastClr="000000"/>
                </a:solidFill>
                <a:latin typeface="Calibri" pitchFamily="34" charset="0"/>
                <a:cs typeface="Calibri" pitchFamily="34" charset="0"/>
              </a:rPr>
              <a:t>25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2538" name="Right Arrow 22537"/>
          <p:cNvSpPr/>
          <p:nvPr/>
        </p:nvSpPr>
        <p:spPr>
          <a:xfrm>
            <a:off x="4724400" y="3004066"/>
            <a:ext cx="770771" cy="272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39" name="Down Arrow 22538"/>
          <p:cNvSpPr/>
          <p:nvPr/>
        </p:nvSpPr>
        <p:spPr>
          <a:xfrm>
            <a:off x="4648200" y="3235530"/>
            <a:ext cx="355829"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2540" name="Object 22539"/>
          <p:cNvGraphicFramePr>
            <a:graphicFrameLocks noChangeAspect="1"/>
          </p:cNvGraphicFramePr>
          <p:nvPr>
            <p:extLst>
              <p:ext uri="{D42A27DB-BD31-4B8C-83A1-F6EECF244321}">
                <p14:modId xmlns:p14="http://schemas.microsoft.com/office/powerpoint/2010/main" xmlns="" val="4008557888"/>
              </p:ext>
            </p:extLst>
          </p:nvPr>
        </p:nvGraphicFramePr>
        <p:xfrm>
          <a:off x="765175" y="5467350"/>
          <a:ext cx="3061966" cy="704850"/>
        </p:xfrm>
        <a:graphic>
          <a:graphicData uri="http://schemas.openxmlformats.org/presentationml/2006/ole">
            <p:oleObj spid="_x0000_s303297" name="Equation" r:id="rId7" imgW="1358900" imgH="368300" progId="Equation.3">
              <p:embed/>
            </p:oleObj>
          </a:graphicData>
        </a:graphic>
      </p:graphicFrame>
    </p:spTree>
    <p:extLst>
      <p:ext uri="{BB962C8B-B14F-4D97-AF65-F5344CB8AC3E}">
        <p14:creationId xmlns:p14="http://schemas.microsoft.com/office/powerpoint/2010/main" xmlns="" val="185144729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52400" y="152400"/>
            <a:ext cx="8686800" cy="533400"/>
          </a:xfrm>
        </p:spPr>
        <p:txBody>
          <a:bodyPr>
            <a:noAutofit/>
          </a:bodyPr>
          <a:lstStyle/>
          <a:p>
            <a:pPr algn="l"/>
            <a:r>
              <a:rPr lang="en-US" b="1" dirty="0" smtClean="0"/>
              <a:t>Distance Metric in Uncertain Graphs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7"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43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10" name="Rounded Rectangle 109"/>
          <p:cNvSpPr/>
          <p:nvPr/>
        </p:nvSpPr>
        <p:spPr>
          <a:xfrm>
            <a:off x="381000" y="1066800"/>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11" name="Content Placeholder 2"/>
          <p:cNvSpPr txBox="1">
            <a:spLocks noChangeArrowheads="1"/>
          </p:cNvSpPr>
          <p:nvPr/>
        </p:nvSpPr>
        <p:spPr>
          <a:xfrm>
            <a:off x="381001" y="1143000"/>
            <a:ext cx="4038599"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Median Distance</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114" name="Object 113"/>
          <p:cNvGraphicFramePr>
            <a:graphicFrameLocks noChangeAspect="1"/>
          </p:cNvGraphicFramePr>
          <p:nvPr>
            <p:extLst>
              <p:ext uri="{D42A27DB-BD31-4B8C-83A1-F6EECF244321}">
                <p14:modId xmlns:p14="http://schemas.microsoft.com/office/powerpoint/2010/main" xmlns="" val="2270318904"/>
              </p:ext>
            </p:extLst>
          </p:nvPr>
        </p:nvGraphicFramePr>
        <p:xfrm>
          <a:off x="762000" y="1943100"/>
          <a:ext cx="5295901" cy="876300"/>
        </p:xfrm>
        <a:graphic>
          <a:graphicData uri="http://schemas.openxmlformats.org/presentationml/2006/ole">
            <p:oleObj spid="_x0000_s304701" name="Equation" r:id="rId4" imgW="2348481" imgH="457002" progId="Equation.3">
              <p:embed/>
            </p:oleObj>
          </a:graphicData>
        </a:graphic>
      </p:graphicFrame>
      <p:sp>
        <p:nvSpPr>
          <p:cNvPr id="116" name="Rounded Rectangle 115"/>
          <p:cNvSpPr/>
          <p:nvPr/>
        </p:nvSpPr>
        <p:spPr>
          <a:xfrm>
            <a:off x="381000" y="2971800"/>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18" name="Content Placeholder 2"/>
          <p:cNvSpPr txBox="1">
            <a:spLocks noChangeArrowheads="1"/>
          </p:cNvSpPr>
          <p:nvPr/>
        </p:nvSpPr>
        <p:spPr>
          <a:xfrm>
            <a:off x="381001" y="3124200"/>
            <a:ext cx="4038599"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Majority Distance</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965925904"/>
              </p:ext>
            </p:extLst>
          </p:nvPr>
        </p:nvGraphicFramePr>
        <p:xfrm>
          <a:off x="1535113" y="3962400"/>
          <a:ext cx="3749675" cy="584200"/>
        </p:xfrm>
        <a:graphic>
          <a:graphicData uri="http://schemas.openxmlformats.org/presentationml/2006/ole">
            <p:oleObj spid="_x0000_s304702" name="Equation" r:id="rId5" imgW="1663700" imgH="304800" progId="Equation.3">
              <p:embed/>
            </p:oleObj>
          </a:graphicData>
        </a:graphic>
      </p:graphicFrame>
      <p:sp>
        <p:nvSpPr>
          <p:cNvPr id="122" name="TextBox 121"/>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
        <p:nvSpPr>
          <p:cNvPr id="123" name="Rounded Rectangle 122"/>
          <p:cNvSpPr/>
          <p:nvPr/>
        </p:nvSpPr>
        <p:spPr>
          <a:xfrm>
            <a:off x="381000" y="4724400"/>
            <a:ext cx="3200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38" name="Content Placeholder 2"/>
          <p:cNvSpPr txBox="1">
            <a:spLocks noChangeArrowheads="1"/>
          </p:cNvSpPr>
          <p:nvPr/>
        </p:nvSpPr>
        <p:spPr>
          <a:xfrm>
            <a:off x="381001" y="4800600"/>
            <a:ext cx="4038599"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Expected Reliable </a:t>
            </a:r>
            <a:r>
              <a:rPr lang="en-US" altLang="zh-CN" sz="2000" b="1" noProof="0" dirty="0" smtClean="0">
                <a:solidFill>
                  <a:schemeClr val="bg1"/>
                </a:solidFill>
                <a:latin typeface="Calibri" panose="020F0502020204030204" pitchFamily="34" charset="0"/>
                <a:cs typeface="Calibri" panose="020F0502020204030204" pitchFamily="34" charset="0"/>
              </a:rPr>
              <a:t> Distance</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181175364"/>
              </p:ext>
            </p:extLst>
          </p:nvPr>
        </p:nvGraphicFramePr>
        <p:xfrm>
          <a:off x="1524000" y="5372100"/>
          <a:ext cx="2971800" cy="876300"/>
        </p:xfrm>
        <a:graphic>
          <a:graphicData uri="http://schemas.openxmlformats.org/presentationml/2006/ole">
            <p:oleObj spid="_x0000_s304703" name="Equation" r:id="rId6" imgW="1713756" imgH="457002" progId="Equation.3">
              <p:embed/>
            </p:oleObj>
          </a:graphicData>
        </a:graphic>
      </p:graphicFrame>
    </p:spTree>
    <p:extLst>
      <p:ext uri="{BB962C8B-B14F-4D97-AF65-F5344CB8AC3E}">
        <p14:creationId xmlns:p14="http://schemas.microsoft.com/office/powerpoint/2010/main" xmlns="" val="18402191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152400" y="152400"/>
            <a:ext cx="8686800" cy="533400"/>
          </a:xfrm>
        </p:spPr>
        <p:txBody>
          <a:bodyPr>
            <a:noAutofit/>
          </a:bodyPr>
          <a:lstStyle/>
          <a:p>
            <a:pPr algn="l"/>
            <a:r>
              <a:rPr lang="en-US" b="1" dirty="0" smtClean="0"/>
              <a:t>Distance Metric in Uncertain Graphs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7"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smtClean="0">
                <a:solidFill>
                  <a:srgbClr val="000000"/>
                </a:solidFill>
                <a:latin typeface="Trebuchet MS"/>
              </a:rPr>
              <a:t>44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10" name="Rounded Rectangle 109"/>
          <p:cNvSpPr/>
          <p:nvPr/>
        </p:nvSpPr>
        <p:spPr>
          <a:xfrm>
            <a:off x="381000" y="1066800"/>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11" name="Content Placeholder 2"/>
          <p:cNvSpPr txBox="1">
            <a:spLocks noChangeArrowheads="1"/>
          </p:cNvSpPr>
          <p:nvPr/>
        </p:nvSpPr>
        <p:spPr>
          <a:xfrm>
            <a:off x="381001" y="1143000"/>
            <a:ext cx="4038599"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Median Distance</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16" name="Rounded Rectangle 115"/>
          <p:cNvSpPr/>
          <p:nvPr/>
        </p:nvSpPr>
        <p:spPr>
          <a:xfrm>
            <a:off x="381000" y="2971800"/>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18" name="Content Placeholder 2"/>
          <p:cNvSpPr txBox="1">
            <a:spLocks noChangeArrowheads="1"/>
          </p:cNvSpPr>
          <p:nvPr/>
        </p:nvSpPr>
        <p:spPr>
          <a:xfrm>
            <a:off x="381001" y="3124200"/>
            <a:ext cx="4038599"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Majority Distance</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23" name="Rounded Rectangle 122"/>
          <p:cNvSpPr/>
          <p:nvPr/>
        </p:nvSpPr>
        <p:spPr>
          <a:xfrm>
            <a:off x="381000" y="4724400"/>
            <a:ext cx="3200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38" name="Content Placeholder 2"/>
          <p:cNvSpPr txBox="1">
            <a:spLocks noChangeArrowheads="1"/>
          </p:cNvSpPr>
          <p:nvPr/>
        </p:nvSpPr>
        <p:spPr>
          <a:xfrm>
            <a:off x="381001" y="4800600"/>
            <a:ext cx="4038599"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Expected Reliable </a:t>
            </a:r>
            <a:r>
              <a:rPr lang="en-US" altLang="zh-CN" sz="2000" b="1" noProof="0" dirty="0" smtClean="0">
                <a:solidFill>
                  <a:schemeClr val="bg1"/>
                </a:solidFill>
                <a:latin typeface="Calibri" panose="020F0502020204030204" pitchFamily="34" charset="0"/>
                <a:cs typeface="Calibri" panose="020F0502020204030204" pitchFamily="34" charset="0"/>
              </a:rPr>
              <a:t> Distance</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TextBox 15"/>
          <p:cNvSpPr txBox="1"/>
          <p:nvPr/>
        </p:nvSpPr>
        <p:spPr>
          <a:xfrm rot="21095233">
            <a:off x="4121498" y="1233566"/>
            <a:ext cx="3423247" cy="1384995"/>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Which one is more suitable for what applications?</a:t>
            </a:r>
            <a:endParaRPr lang="en-US" sz="2800" b="1" dirty="0">
              <a:solidFill>
                <a:schemeClr val="bg1"/>
              </a:solidFill>
            </a:endParaRPr>
          </a:p>
        </p:txBody>
      </p:sp>
      <p:sp>
        <p:nvSpPr>
          <p:cNvPr id="17" name="TextBox 16"/>
          <p:cNvSpPr txBox="1"/>
          <p:nvPr/>
        </p:nvSpPr>
        <p:spPr>
          <a:xfrm rot="21095233">
            <a:off x="4342455" y="2912284"/>
            <a:ext cx="3423247" cy="954107"/>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Distance </a:t>
            </a:r>
            <a:r>
              <a:rPr lang="en-US" sz="2800" b="1" dirty="0">
                <a:solidFill>
                  <a:schemeClr val="bg1"/>
                </a:solidFill>
              </a:rPr>
              <a:t>metrics rely on one path</a:t>
            </a:r>
          </a:p>
        </p:txBody>
      </p:sp>
      <p:sp>
        <p:nvSpPr>
          <p:cNvPr id="19" name="TextBox 18"/>
          <p:cNvSpPr txBox="1"/>
          <p:nvPr/>
        </p:nvSpPr>
        <p:spPr>
          <a:xfrm rot="21095233">
            <a:off x="4615735" y="4191870"/>
            <a:ext cx="3423247" cy="1815882"/>
          </a:xfrm>
          <a:prstGeom prst="rect">
            <a:avLst/>
          </a:prstGeom>
          <a:solidFill>
            <a:schemeClr val="tx2">
              <a:lumMod val="60000"/>
              <a:lumOff val="40000"/>
            </a:schemeClr>
          </a:solidFill>
          <a:ln>
            <a:solidFill>
              <a:schemeClr val="tx1"/>
            </a:solidFill>
          </a:ln>
        </p:spPr>
        <p:txBody>
          <a:bodyPr wrap="square" rtlCol="0">
            <a:spAutoFit/>
          </a:bodyPr>
          <a:lstStyle/>
          <a:p>
            <a:r>
              <a:rPr lang="en-US" sz="2800" b="1" dirty="0" smtClean="0">
                <a:solidFill>
                  <a:schemeClr val="bg1"/>
                </a:solidFill>
              </a:rPr>
              <a:t>Proximity-based Measures? – Random Walk, Personalized Page Rank!</a:t>
            </a:r>
            <a:endParaRPr lang="en-US" sz="2800" b="1" dirty="0">
              <a:solidFill>
                <a:schemeClr val="bg1"/>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888541765"/>
              </p:ext>
            </p:extLst>
          </p:nvPr>
        </p:nvGraphicFramePr>
        <p:xfrm>
          <a:off x="698059" y="1926063"/>
          <a:ext cx="2883341" cy="588537"/>
        </p:xfrm>
        <a:graphic>
          <a:graphicData uri="http://schemas.openxmlformats.org/presentationml/2006/ole">
            <p:oleObj spid="_x0000_s306716" name="Equation" r:id="rId4" imgW="2348481" imgH="457002"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4190806017"/>
              </p:ext>
            </p:extLst>
          </p:nvPr>
        </p:nvGraphicFramePr>
        <p:xfrm>
          <a:off x="685800" y="3962400"/>
          <a:ext cx="2362201" cy="398037"/>
        </p:xfrm>
        <a:graphic>
          <a:graphicData uri="http://schemas.openxmlformats.org/presentationml/2006/ole">
            <p:oleObj spid="_x0000_s306717" name="Equation" r:id="rId5" imgW="1663700" imgH="304800"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3022023170"/>
              </p:ext>
            </p:extLst>
          </p:nvPr>
        </p:nvGraphicFramePr>
        <p:xfrm>
          <a:off x="673541" y="5715000"/>
          <a:ext cx="2755459" cy="664737"/>
        </p:xfrm>
        <a:graphic>
          <a:graphicData uri="http://schemas.openxmlformats.org/presentationml/2006/ole">
            <p:oleObj spid="_x0000_s306718" name="Equation" r:id="rId6" imgW="1713756" imgH="457002" progId="Equation.3">
              <p:embed/>
            </p:oleObj>
          </a:graphicData>
        </a:graphic>
      </p:graphicFrame>
      <p:sp>
        <p:nvSpPr>
          <p:cNvPr id="18" name="TextBox 17"/>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Tree>
    <p:extLst>
      <p:ext uri="{BB962C8B-B14F-4D97-AF65-F5344CB8AC3E}">
        <p14:creationId xmlns:p14="http://schemas.microsoft.com/office/powerpoint/2010/main" xmlns="" val="8869286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Desktop\HKU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Title 1"/>
          <p:cNvSpPr>
            <a:spLocks noGrp="1"/>
          </p:cNvSpPr>
          <p:nvPr>
            <p:ph type="title"/>
          </p:nvPr>
        </p:nvSpPr>
        <p:spPr>
          <a:xfrm>
            <a:off x="304800" y="152400"/>
            <a:ext cx="8229600" cy="1066800"/>
          </a:xfrm>
        </p:spPr>
        <p:txBody>
          <a:bodyPr>
            <a:noAutofit/>
          </a:bodyPr>
          <a:lstStyle/>
          <a:p>
            <a:pPr algn="l"/>
            <a:r>
              <a:rPr lang="en-US" sz="4800" b="1" dirty="0" smtClean="0"/>
              <a:t>Uncertainty in </a:t>
            </a:r>
            <a:br>
              <a:rPr lang="en-US" sz="4800" b="1" dirty="0" smtClean="0"/>
            </a:br>
            <a:r>
              <a:rPr lang="en-US" sz="4800" b="1" dirty="0" smtClean="0"/>
              <a:t>Graph Data </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16" name="TextBox 15"/>
          <p:cNvSpPr txBox="1"/>
          <p:nvPr/>
        </p:nvSpPr>
        <p:spPr>
          <a:xfrm>
            <a:off x="1108865" y="4473562"/>
            <a:ext cx="2215671" cy="584775"/>
          </a:xfrm>
          <a:prstGeom prst="rect">
            <a:avLst/>
          </a:prstGeom>
          <a:noFill/>
        </p:spPr>
        <p:txBody>
          <a:bodyPr wrap="square" rtlCol="0">
            <a:spAutoFit/>
          </a:bodyPr>
          <a:lstStyle/>
          <a:p>
            <a:pPr algn="ctr"/>
            <a:r>
              <a:rPr lang="en-US" b="1" dirty="0" smtClean="0">
                <a:solidFill>
                  <a:schemeClr val="tx1"/>
                </a:solidFill>
              </a:rPr>
              <a:t>Uncertain Graph</a:t>
            </a:r>
          </a:p>
          <a:p>
            <a:pPr algn="ctr"/>
            <a:r>
              <a:rPr lang="en-US" b="1" dirty="0" smtClean="0">
                <a:solidFill>
                  <a:schemeClr val="tx1"/>
                </a:solidFill>
              </a:rPr>
              <a:t>(Edge Uncertainty)</a:t>
            </a:r>
            <a:endParaRPr lang="en-US" b="1" dirty="0">
              <a:solidFill>
                <a:schemeClr val="tx1"/>
              </a:solidFill>
            </a:endParaRPr>
          </a:p>
        </p:txBody>
      </p:sp>
      <p:sp>
        <p:nvSpPr>
          <p:cNvPr id="17" name="Oval 16"/>
          <p:cNvSpPr/>
          <p:nvPr/>
        </p:nvSpPr>
        <p:spPr>
          <a:xfrm>
            <a:off x="646175" y="28574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Oval 17"/>
          <p:cNvSpPr/>
          <p:nvPr/>
        </p:nvSpPr>
        <p:spPr>
          <a:xfrm>
            <a:off x="1865375" y="36194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9" name="Oval 18"/>
          <p:cNvSpPr/>
          <p:nvPr/>
        </p:nvSpPr>
        <p:spPr>
          <a:xfrm>
            <a:off x="1560575" y="22478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Oval 19"/>
          <p:cNvSpPr/>
          <p:nvPr/>
        </p:nvSpPr>
        <p:spPr>
          <a:xfrm>
            <a:off x="2779775" y="292973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1" name="Oval 20"/>
          <p:cNvSpPr/>
          <p:nvPr/>
        </p:nvSpPr>
        <p:spPr>
          <a:xfrm>
            <a:off x="3846575" y="240022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 T</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22" name="Freeform 21"/>
          <p:cNvSpPr/>
          <p:nvPr/>
        </p:nvSpPr>
        <p:spPr>
          <a:xfrm>
            <a:off x="417575" y="3390824"/>
            <a:ext cx="1447800" cy="914400"/>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23" name="Freeform 22"/>
          <p:cNvSpPr/>
          <p:nvPr/>
        </p:nvSpPr>
        <p:spPr>
          <a:xfrm>
            <a:off x="789477" y="2476424"/>
            <a:ext cx="771098" cy="386687"/>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4" name="Straight Arrow Connector 23"/>
          <p:cNvCxnSpPr>
            <a:stCxn id="18" idx="7"/>
            <a:endCxn id="20" idx="3"/>
          </p:cNvCxnSpPr>
          <p:nvPr/>
        </p:nvCxnSpPr>
        <p:spPr>
          <a:xfrm flipV="1">
            <a:off x="2320660" y="3385020"/>
            <a:ext cx="537230" cy="312519"/>
          </a:xfrm>
          <a:prstGeom prst="straightConnector1">
            <a:avLst/>
          </a:prstGeom>
          <a:noFill/>
          <a:ln w="31750" cap="flat" cmpd="sng" algn="ctr">
            <a:solidFill>
              <a:sysClr val="windowText" lastClr="000000"/>
            </a:solidFill>
            <a:prstDash val="solid"/>
            <a:tailEnd type="arrow"/>
          </a:ln>
          <a:effectLst/>
        </p:spPr>
      </p:cxnSp>
      <p:cxnSp>
        <p:nvCxnSpPr>
          <p:cNvPr id="25" name="Straight Arrow Connector 24"/>
          <p:cNvCxnSpPr>
            <a:stCxn id="19" idx="6"/>
          </p:cNvCxnSpPr>
          <p:nvPr/>
        </p:nvCxnSpPr>
        <p:spPr>
          <a:xfrm>
            <a:off x="2093975" y="2514524"/>
            <a:ext cx="914400" cy="419100"/>
          </a:xfrm>
          <a:prstGeom prst="straightConnector1">
            <a:avLst/>
          </a:prstGeom>
          <a:noFill/>
          <a:ln w="31750" cap="flat" cmpd="sng" algn="ctr">
            <a:solidFill>
              <a:sysClr val="windowText" lastClr="000000"/>
            </a:solidFill>
            <a:prstDash val="solid"/>
            <a:tailEnd type="arrow"/>
          </a:ln>
          <a:effectLst/>
        </p:spPr>
      </p:cxnSp>
      <p:sp>
        <p:nvSpPr>
          <p:cNvPr id="26" name="Freeform 25"/>
          <p:cNvSpPr/>
          <p:nvPr/>
        </p:nvSpPr>
        <p:spPr>
          <a:xfrm>
            <a:off x="1988205" y="2712985"/>
            <a:ext cx="361665" cy="914400"/>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27" name="Straight Arrow Connector 26"/>
          <p:cNvCxnSpPr>
            <a:stCxn id="20" idx="6"/>
            <a:endCxn id="21" idx="3"/>
          </p:cNvCxnSpPr>
          <p:nvPr/>
        </p:nvCxnSpPr>
        <p:spPr>
          <a:xfrm flipV="1">
            <a:off x="3313175" y="2855509"/>
            <a:ext cx="611515" cy="340926"/>
          </a:xfrm>
          <a:prstGeom prst="straightConnector1">
            <a:avLst/>
          </a:prstGeom>
          <a:noFill/>
          <a:ln w="31750" cap="flat" cmpd="sng" algn="ctr">
            <a:solidFill>
              <a:sysClr val="windowText" lastClr="000000"/>
            </a:solidFill>
            <a:prstDash val="solid"/>
            <a:tailEnd type="arrow"/>
          </a:ln>
          <a:effectLst/>
        </p:spPr>
      </p:cxnSp>
      <p:cxnSp>
        <p:nvCxnSpPr>
          <p:cNvPr id="28" name="Straight Arrow Connector 27"/>
          <p:cNvCxnSpPr>
            <a:stCxn id="19" idx="7"/>
            <a:endCxn id="21" idx="1"/>
          </p:cNvCxnSpPr>
          <p:nvPr/>
        </p:nvCxnSpPr>
        <p:spPr>
          <a:xfrm>
            <a:off x="2015860" y="2325939"/>
            <a:ext cx="1908830" cy="152400"/>
          </a:xfrm>
          <a:prstGeom prst="straightConnector1">
            <a:avLst/>
          </a:prstGeom>
          <a:noFill/>
          <a:ln w="31750" cap="flat" cmpd="sng" algn="ctr">
            <a:solidFill>
              <a:sysClr val="windowText" lastClr="000000"/>
            </a:solidFill>
            <a:prstDash val="solid"/>
            <a:tailEnd type="arrow"/>
          </a:ln>
          <a:effectLst/>
        </p:spPr>
      </p:cxnSp>
      <p:cxnSp>
        <p:nvCxnSpPr>
          <p:cNvPr id="29" name="Straight Arrow Connector 28"/>
          <p:cNvCxnSpPr>
            <a:stCxn id="18" idx="1"/>
            <a:endCxn id="17" idx="5"/>
          </p:cNvCxnSpPr>
          <p:nvPr/>
        </p:nvCxnSpPr>
        <p:spPr>
          <a:xfrm flipH="1" flipV="1">
            <a:off x="1101460" y="3312709"/>
            <a:ext cx="842030" cy="384830"/>
          </a:xfrm>
          <a:prstGeom prst="straightConnector1">
            <a:avLst/>
          </a:prstGeom>
          <a:noFill/>
          <a:ln w="28575" cap="flat" cmpd="sng" algn="ctr">
            <a:solidFill>
              <a:sysClr val="windowText" lastClr="000000"/>
            </a:solidFill>
            <a:prstDash val="solid"/>
            <a:tailEnd type="arrow"/>
          </a:ln>
          <a:effectLst/>
        </p:spPr>
      </p:cxnSp>
      <p:sp>
        <p:nvSpPr>
          <p:cNvPr id="30" name="TextBox 29"/>
          <p:cNvSpPr txBox="1"/>
          <p:nvPr/>
        </p:nvSpPr>
        <p:spPr>
          <a:xfrm>
            <a:off x="763220" y="216163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TextBox 30"/>
          <p:cNvSpPr txBox="1"/>
          <p:nvPr/>
        </p:nvSpPr>
        <p:spPr>
          <a:xfrm>
            <a:off x="587703" y="385145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2" name="TextBox 31"/>
          <p:cNvSpPr txBox="1"/>
          <p:nvPr/>
        </p:nvSpPr>
        <p:spPr>
          <a:xfrm>
            <a:off x="1394208" y="319857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3" name="TextBox 32"/>
          <p:cNvSpPr txBox="1"/>
          <p:nvPr/>
        </p:nvSpPr>
        <p:spPr>
          <a:xfrm>
            <a:off x="1893473" y="292973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4" name="TextBox 33"/>
          <p:cNvSpPr txBox="1"/>
          <p:nvPr/>
        </p:nvSpPr>
        <p:spPr>
          <a:xfrm>
            <a:off x="2930408" y="208482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5" name="TextBox 34"/>
          <p:cNvSpPr txBox="1"/>
          <p:nvPr/>
        </p:nvSpPr>
        <p:spPr>
          <a:xfrm>
            <a:off x="2507953" y="2423379"/>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6" name="TextBox 35"/>
          <p:cNvSpPr txBox="1"/>
          <p:nvPr/>
        </p:nvSpPr>
        <p:spPr>
          <a:xfrm>
            <a:off x="2469548" y="3498719"/>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7" name="TextBox 36"/>
          <p:cNvSpPr txBox="1"/>
          <p:nvPr/>
        </p:nvSpPr>
        <p:spPr>
          <a:xfrm>
            <a:off x="3446363" y="2999454"/>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8" name="TextBox 37"/>
          <p:cNvSpPr txBox="1"/>
          <p:nvPr/>
        </p:nvSpPr>
        <p:spPr>
          <a:xfrm>
            <a:off x="769905" y="2921035"/>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TextBox 38"/>
          <p:cNvSpPr txBox="1"/>
          <p:nvPr/>
        </p:nvSpPr>
        <p:spPr>
          <a:xfrm>
            <a:off x="1960460" y="3727540"/>
            <a:ext cx="37542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W</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0" name="TextBox 39"/>
          <p:cNvSpPr txBox="1"/>
          <p:nvPr/>
        </p:nvSpPr>
        <p:spPr>
          <a:xfrm>
            <a:off x="1677943" y="2344960"/>
            <a:ext cx="32092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Rectangle 40"/>
          <p:cNvSpPr/>
          <p:nvPr/>
        </p:nvSpPr>
        <p:spPr>
          <a:xfrm>
            <a:off x="2882180" y="3006545"/>
            <a:ext cx="30649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prstClr val="black"/>
                </a:solidFill>
                <a:effectLst/>
                <a:uLnTx/>
                <a:uFillTx/>
                <a:latin typeface="Calibri" pitchFamily="34" charset="0"/>
                <a:cs typeface="Calibri" pitchFamily="34" charset="0"/>
              </a:rPr>
              <a:t>V</a:t>
            </a:r>
            <a:endParaRPr kumimoji="0" lang="en-US" b="1" i="1" u="none" strike="noStrike" kern="0" cap="none" spc="0" normalizeH="0" baseline="-25000" noProof="0" dirty="0" smtClean="0">
              <a:ln>
                <a:noFill/>
              </a:ln>
              <a:solidFill>
                <a:prstClr val="black"/>
              </a:solidFill>
              <a:effectLst/>
              <a:uLnTx/>
              <a:uFillTx/>
              <a:latin typeface="Calibri" pitchFamily="34" charset="0"/>
              <a:cs typeface="Calibri" pitchFamily="34" charset="0"/>
            </a:endParaRPr>
          </a:p>
        </p:txBody>
      </p:sp>
      <p:sp>
        <p:nvSpPr>
          <p:cNvPr id="42" name="Content Placeholder 2"/>
          <p:cNvSpPr txBox="1">
            <a:spLocks noChangeArrowheads="1"/>
          </p:cNvSpPr>
          <p:nvPr/>
        </p:nvSpPr>
        <p:spPr>
          <a:xfrm>
            <a:off x="5181600" y="2209800"/>
            <a:ext cx="3505200" cy="1219200"/>
          </a:xfrm>
          <a:prstGeom prst="rect">
            <a:avLst/>
          </a:prstGeom>
        </p:spPr>
        <p:txBody>
          <a:bodyPr/>
          <a:lstStyle/>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noProof="0" dirty="0" smtClean="0">
                <a:solidFill>
                  <a:schemeClr val="tx1">
                    <a:lumMod val="95000"/>
                    <a:lumOff val="5000"/>
                  </a:schemeClr>
                </a:solidFill>
              </a:rPr>
              <a:t>Social Networks</a:t>
            </a: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noProof="0" dirty="0" smtClean="0">
              <a:solidFill>
                <a:schemeClr val="tx1">
                  <a:lumMod val="95000"/>
                  <a:lumOff val="5000"/>
                </a:schemeClr>
              </a:solidFill>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noProof="0" dirty="0" smtClean="0">
              <a:solidFill>
                <a:schemeClr val="tx1">
                  <a:lumMod val="95000"/>
                  <a:lumOff val="5000"/>
                </a:schemeClr>
              </a:solidFill>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kumimoji="0" lang="en-US" altLang="zh-CN" i="0" u="none" strike="noStrike" kern="1200" cap="none" spc="0" normalizeH="0" baseline="0" dirty="0" smtClean="0">
                <a:ln>
                  <a:noFill/>
                </a:ln>
                <a:solidFill>
                  <a:schemeClr val="tx1">
                    <a:lumMod val="95000"/>
                    <a:lumOff val="5000"/>
                  </a:schemeClr>
                </a:solidFill>
                <a:effectLst/>
                <a:uLnTx/>
                <a:uFillTx/>
                <a:latin typeface="+mn-lt"/>
                <a:ea typeface="+mn-ea"/>
                <a:cs typeface="+mn-cs"/>
              </a:rPr>
              <a:t>Traffic Networks</a:t>
            </a: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smtClean="0">
              <a:solidFill>
                <a:schemeClr val="tx1">
                  <a:lumMod val="95000"/>
                  <a:lumOff val="5000"/>
                </a:schemeClr>
              </a:solidFill>
              <a:latin typeface="+mn-lt"/>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smtClean="0">
              <a:solidFill>
                <a:schemeClr val="tx1">
                  <a:lumMod val="95000"/>
                  <a:lumOff val="5000"/>
                </a:schemeClr>
              </a:solidFill>
              <a:latin typeface="+mn-lt"/>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latin typeface="+mn-lt"/>
              </a:rPr>
              <a:t>Ad-hoc Mobile Networks</a:t>
            </a: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smtClean="0">
              <a:solidFill>
                <a:schemeClr val="tx1">
                  <a:lumMod val="95000"/>
                  <a:lumOff val="5000"/>
                </a:schemeClr>
              </a:solidFill>
              <a:latin typeface="+mn-lt"/>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smtClean="0">
              <a:solidFill>
                <a:schemeClr val="tx1">
                  <a:lumMod val="95000"/>
                  <a:lumOff val="5000"/>
                </a:schemeClr>
              </a:solidFill>
              <a:latin typeface="+mn-lt"/>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latin typeface="+mn-lt"/>
              </a:rPr>
              <a:t>Protein-interaction Networks</a:t>
            </a: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smtClean="0">
              <a:solidFill>
                <a:schemeClr val="tx1">
                  <a:lumMod val="95000"/>
                  <a:lumOff val="5000"/>
                </a:schemeClr>
              </a:solidFill>
              <a:latin typeface="+mn-lt"/>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endParaRPr lang="en-US" altLang="zh-CN" sz="800" dirty="0" smtClean="0">
              <a:solidFill>
                <a:schemeClr val="tx1">
                  <a:lumMod val="95000"/>
                  <a:lumOff val="5000"/>
                </a:schemeClr>
              </a:solidFill>
              <a:latin typeface="+mn-lt"/>
            </a:endParaRPr>
          </a:p>
          <a:p>
            <a:pPr marL="396875" marR="0" lvl="0" indent="-396875" algn="just" defTabSz="914363" rtl="0" eaLnBrk="1" fontAlgn="auto" latinLnBrk="0" hangingPunct="1">
              <a:lnSpc>
                <a:spcPct val="90000"/>
              </a:lnSpc>
              <a:spcBef>
                <a:spcPct val="20000"/>
              </a:spcBef>
              <a:spcAft>
                <a:spcPts val="0"/>
              </a:spcAft>
              <a:buClrTx/>
              <a:buSzTx/>
              <a:buFont typeface="Arial" pitchFamily="34" charset="0"/>
              <a:buBlip>
                <a:blip r:embed="rId5"/>
              </a:buBlip>
              <a:tabLst/>
              <a:defRPr/>
            </a:pPr>
            <a:r>
              <a:rPr lang="en-US" altLang="zh-CN" dirty="0" smtClean="0">
                <a:solidFill>
                  <a:schemeClr val="tx1">
                    <a:lumMod val="95000"/>
                    <a:lumOff val="5000"/>
                  </a:schemeClr>
                </a:solidFill>
                <a:latin typeface="+mn-lt"/>
              </a:rPr>
              <a:t>Knowledge Bases Constructed from Diverse Sources </a:t>
            </a:r>
            <a:endParaRPr kumimoji="0" lang="en-US" altLang="zh-CN"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
        <p:nvSpPr>
          <p:cNvPr id="43"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a:solidFill>
                  <a:srgbClr val="000000"/>
                </a:solidFill>
                <a:latin typeface="Trebuchet MS"/>
              </a:rPr>
              <a:t>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50</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b="1" dirty="0" smtClean="0"/>
              <a:t>Nearest Neighbor Query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45/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04800" y="1482545"/>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000" dirty="0" smtClean="0">
                <a:latin typeface="Calibri" panose="020F0502020204030204" pitchFamily="34" charset="0"/>
                <a:cs typeface="Calibri" panose="020F0502020204030204" pitchFamily="34" charset="0"/>
              </a:rPr>
              <a:t>Find the top-k nearest neighbors of a given query node based on distance metrics defined previously</a:t>
            </a:r>
            <a:endParaRPr lang="en-US" altLang="zh-CN" sz="2400" b="1" dirty="0" smtClean="0">
              <a:solidFill>
                <a:schemeClr val="tx1">
                  <a:lumMod val="95000"/>
                  <a:lumOff val="5000"/>
                </a:schemeClr>
              </a:solidFill>
              <a:latin typeface="Calibri" pitchFamily="34" charset="0"/>
            </a:endParaRPr>
          </a:p>
        </p:txBody>
      </p:sp>
      <p:sp>
        <p:nvSpPr>
          <p:cNvPr id="10" name="Content Placeholder 2"/>
          <p:cNvSpPr txBox="1">
            <a:spLocks noChangeArrowheads="1"/>
          </p:cNvSpPr>
          <p:nvPr/>
        </p:nvSpPr>
        <p:spPr>
          <a:xfrm>
            <a:off x="304800" y="27432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000" dirty="0" smtClean="0">
                <a:latin typeface="Calibri" panose="020F0502020204030204" pitchFamily="34" charset="0"/>
                <a:cs typeface="Calibri" panose="020F0502020204030204" pitchFamily="34" charset="0"/>
              </a:rPr>
              <a:t>#P-hard </a:t>
            </a:r>
            <a:endParaRPr lang="en-US" altLang="zh-CN" sz="2400" b="1" dirty="0" smtClean="0">
              <a:solidFill>
                <a:schemeClr val="tx1">
                  <a:lumMod val="95000"/>
                  <a:lumOff val="5000"/>
                </a:schemeClr>
              </a:solidFill>
              <a:latin typeface="Calibri" pitchFamily="34" charset="0"/>
            </a:endParaRP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
        <p:nvSpPr>
          <p:cNvPr id="14" name="Content Placeholder 2"/>
          <p:cNvSpPr txBox="1">
            <a:spLocks noChangeArrowheads="1"/>
          </p:cNvSpPr>
          <p:nvPr/>
        </p:nvSpPr>
        <p:spPr>
          <a:xfrm>
            <a:off x="304800" y="3616145"/>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000" b="1" dirty="0" smtClean="0">
                <a:latin typeface="Calibri" panose="020F0502020204030204" pitchFamily="34" charset="0"/>
                <a:cs typeface="Calibri" panose="020F0502020204030204" pitchFamily="34" charset="0"/>
              </a:rPr>
              <a:t>Pruning Techniques: </a:t>
            </a:r>
            <a:r>
              <a:rPr lang="en-US" sz="2000" dirty="0" smtClean="0">
                <a:latin typeface="Calibri" panose="020F0502020204030204" pitchFamily="34" charset="0"/>
                <a:cs typeface="Calibri" panose="020F0502020204030204" pitchFamily="34" charset="0"/>
              </a:rPr>
              <a:t>Find top-k nearest neighbors without computing distances to all nodes from S </a:t>
            </a:r>
            <a:endParaRPr lang="en-US" altLang="zh-CN" sz="2400" b="1" dirty="0" smtClean="0">
              <a:solidFill>
                <a:schemeClr val="tx1">
                  <a:lumMod val="95000"/>
                  <a:lumOff val="5000"/>
                </a:schemeClr>
              </a:solidFill>
              <a:latin typeface="Calibri" pitchFamily="34" charset="0"/>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51</a:t>
            </a:fld>
            <a:endParaRPr lang="en-US" altLang="en-US" sz="1800" dirty="0"/>
          </a:p>
        </p:txBody>
      </p:sp>
      <p:sp>
        <p:nvSpPr>
          <p:cNvPr id="49" name="Title 1"/>
          <p:cNvSpPr>
            <a:spLocks noGrp="1"/>
          </p:cNvSpPr>
          <p:nvPr>
            <p:ph type="title"/>
          </p:nvPr>
        </p:nvSpPr>
        <p:spPr>
          <a:xfrm>
            <a:off x="381000" y="381000"/>
            <a:ext cx="7315200" cy="533400"/>
          </a:xfrm>
        </p:spPr>
        <p:txBody>
          <a:bodyPr>
            <a:noAutofit/>
          </a:bodyPr>
          <a:lstStyle/>
          <a:p>
            <a:pPr algn="l"/>
            <a:r>
              <a:rPr lang="en-US" b="1" dirty="0" smtClean="0"/>
              <a:t>Pruning Algorithms for Nearest Neighbor Query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46/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381000" y="1447800"/>
            <a:ext cx="2133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graphicFrame>
        <p:nvGraphicFramePr>
          <p:cNvPr id="10" name="Object 9"/>
          <p:cNvGraphicFramePr>
            <a:graphicFrameLocks noChangeAspect="1"/>
          </p:cNvGraphicFramePr>
          <p:nvPr>
            <p:extLst>
              <p:ext uri="{D42A27DB-BD31-4B8C-83A1-F6EECF244321}">
                <p14:modId xmlns:p14="http://schemas.microsoft.com/office/powerpoint/2010/main" xmlns="" val="2492538716"/>
              </p:ext>
            </p:extLst>
          </p:nvPr>
        </p:nvGraphicFramePr>
        <p:xfrm>
          <a:off x="3212659" y="1447800"/>
          <a:ext cx="4331141" cy="838200"/>
        </p:xfrm>
        <a:graphic>
          <a:graphicData uri="http://schemas.openxmlformats.org/presentationml/2006/ole">
            <p:oleObj spid="_x0000_s307525" name="Equation" r:id="rId6" imgW="2348481" imgH="457002" progId="Equation.3">
              <p:embed/>
            </p:oleObj>
          </a:graphicData>
        </a:graphic>
      </p:graphicFrame>
      <p:sp>
        <p:nvSpPr>
          <p:cNvPr id="12" name="Content Placeholder 2"/>
          <p:cNvSpPr txBox="1">
            <a:spLocks noChangeArrowheads="1"/>
          </p:cNvSpPr>
          <p:nvPr/>
        </p:nvSpPr>
        <p:spPr>
          <a:xfrm>
            <a:off x="381001" y="1524000"/>
            <a:ext cx="4038599"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Median Distance</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3" name="TextBox 12"/>
          <p:cNvSpPr txBox="1"/>
          <p:nvPr/>
        </p:nvSpPr>
        <p:spPr>
          <a:xfrm>
            <a:off x="155575" y="6412468"/>
            <a:ext cx="6477000" cy="307777"/>
          </a:xfrm>
          <a:prstGeom prst="rect">
            <a:avLst/>
          </a:prstGeom>
          <a:noFill/>
        </p:spPr>
        <p:txBody>
          <a:bodyPr wrap="square" rtlCol="0">
            <a:spAutoFit/>
          </a:bodyPr>
          <a:lstStyle/>
          <a:p>
            <a:r>
              <a:rPr lang="de-DE" sz="1400" b="1" dirty="0" smtClean="0"/>
              <a:t>M. Potamias et. al. </a:t>
            </a:r>
            <a:r>
              <a:rPr lang="en-US" sz="1400" b="1" dirty="0" smtClean="0"/>
              <a:t>[</a:t>
            </a:r>
            <a:r>
              <a:rPr lang="en-US" sz="1400" b="1" i="1" dirty="0" smtClean="0"/>
              <a:t>VLDB 2010</a:t>
            </a:r>
            <a:r>
              <a:rPr lang="en-US" sz="1400" b="1" dirty="0" smtClean="0"/>
              <a:t>] </a:t>
            </a:r>
            <a:endParaRPr lang="en-US" sz="1400" b="1" dirty="0"/>
          </a:p>
        </p:txBody>
      </p:sp>
      <p:sp>
        <p:nvSpPr>
          <p:cNvPr id="14" name="Rounded Rectangle 13"/>
          <p:cNvSpPr/>
          <p:nvPr/>
        </p:nvSpPr>
        <p:spPr>
          <a:xfrm>
            <a:off x="381000" y="25908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5" name="Content Placeholder 2"/>
          <p:cNvSpPr txBox="1">
            <a:spLocks noChangeArrowheads="1"/>
          </p:cNvSpPr>
          <p:nvPr/>
        </p:nvSpPr>
        <p:spPr>
          <a:xfrm>
            <a:off x="381000" y="2743200"/>
            <a:ext cx="4038599"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Distance-based Pruning</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927071370"/>
              </p:ext>
            </p:extLst>
          </p:nvPr>
        </p:nvGraphicFramePr>
        <p:xfrm>
          <a:off x="3581399" y="2438400"/>
          <a:ext cx="5067302" cy="2023281"/>
        </p:xfrm>
        <a:graphic>
          <a:graphicData uri="http://schemas.openxmlformats.org/presentationml/2006/ole">
            <p:oleObj spid="_x0000_s307526" name="Equation" r:id="rId7" imgW="2222500" imgH="838200" progId="Equation.3">
              <p:embed/>
            </p:oleObj>
          </a:graphicData>
        </a:graphic>
      </p:graphicFrame>
      <p:sp>
        <p:nvSpPr>
          <p:cNvPr id="17" name="Content Placeholder 2"/>
          <p:cNvSpPr txBox="1">
            <a:spLocks noChangeArrowheads="1"/>
          </p:cNvSpPr>
          <p:nvPr/>
        </p:nvSpPr>
        <p:spPr>
          <a:xfrm>
            <a:off x="304800" y="46482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8"/>
              </a:buBlip>
              <a:defRPr/>
            </a:pPr>
            <a:r>
              <a:rPr lang="en-US" sz="2000" dirty="0" smtClean="0">
                <a:latin typeface="Calibri" panose="020F0502020204030204" pitchFamily="34" charset="0"/>
                <a:cs typeface="Calibri" panose="020F0502020204030204" pitchFamily="34" charset="0"/>
              </a:rPr>
              <a:t>Initialize D to a small value. Only consider nodes that are within distance D from query node S </a:t>
            </a:r>
            <a:endParaRPr lang="en-US" altLang="zh-CN" sz="2400" b="1" dirty="0" smtClean="0">
              <a:solidFill>
                <a:schemeClr val="tx1">
                  <a:lumMod val="95000"/>
                  <a:lumOff val="5000"/>
                </a:schemeClr>
              </a:solidFill>
              <a:latin typeface="Calibri" pitchFamily="34" charset="0"/>
            </a:endParaRPr>
          </a:p>
        </p:txBody>
      </p:sp>
      <p:sp>
        <p:nvSpPr>
          <p:cNvPr id="18" name="Content Placeholder 2"/>
          <p:cNvSpPr txBox="1">
            <a:spLocks noChangeArrowheads="1"/>
          </p:cNvSpPr>
          <p:nvPr/>
        </p:nvSpPr>
        <p:spPr>
          <a:xfrm>
            <a:off x="304800" y="54102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8"/>
              </a:buBlip>
              <a:defRPr/>
            </a:pPr>
            <a:r>
              <a:rPr lang="en-US" sz="2000" dirty="0" smtClean="0">
                <a:latin typeface="Calibri" panose="020F0502020204030204" pitchFamily="34" charset="0"/>
                <a:cs typeface="Calibri" panose="020F0502020204030204" pitchFamily="34" charset="0"/>
              </a:rPr>
              <a:t>If k nodes found with median distance less than D, terminate</a:t>
            </a:r>
            <a:endParaRPr lang="en-US" altLang="zh-CN" sz="2400" b="1" dirty="0" smtClean="0">
              <a:solidFill>
                <a:schemeClr val="tx1">
                  <a:lumMod val="95000"/>
                  <a:lumOff val="5000"/>
                </a:schemeClr>
              </a:solidFill>
              <a:latin typeface="Calibri" pitchFamily="34" charset="0"/>
            </a:endParaRPr>
          </a:p>
        </p:txBody>
      </p:sp>
      <p:sp>
        <p:nvSpPr>
          <p:cNvPr id="20" name="Content Placeholder 2"/>
          <p:cNvSpPr txBox="1">
            <a:spLocks noChangeArrowheads="1"/>
          </p:cNvSpPr>
          <p:nvPr/>
        </p:nvSpPr>
        <p:spPr>
          <a:xfrm>
            <a:off x="304800" y="5943600"/>
            <a:ext cx="8077200" cy="422455"/>
          </a:xfrm>
          <a:prstGeom prst="rect">
            <a:avLst/>
          </a:prstGeom>
        </p:spPr>
        <p:txBody>
          <a:bodyPr/>
          <a:lstStyle/>
          <a:p>
            <a:pPr marL="396875" indent="-396875" algn="just" defTabSz="914363" fontAlgn="auto">
              <a:lnSpc>
                <a:spcPct val="90000"/>
              </a:lnSpc>
              <a:spcBef>
                <a:spcPct val="20000"/>
              </a:spcBef>
              <a:spcAft>
                <a:spcPts val="0"/>
              </a:spcAft>
              <a:buBlip>
                <a:blip r:embed="rId8"/>
              </a:buBlip>
              <a:defRPr/>
            </a:pPr>
            <a:r>
              <a:rPr lang="en-US" sz="2000" dirty="0" smtClean="0">
                <a:latin typeface="Calibri" panose="020F0502020204030204" pitchFamily="34" charset="0"/>
                <a:cs typeface="Calibri" panose="020F0502020204030204" pitchFamily="34" charset="0"/>
              </a:rPr>
              <a:t>Otherwise increase D and repeat</a:t>
            </a:r>
            <a:endParaRPr lang="en-US" altLang="zh-CN" sz="2400" b="1" dirty="0" smtClean="0">
              <a:solidFill>
                <a:schemeClr val="tx1">
                  <a:lumMod val="95000"/>
                  <a:lumOff val="5000"/>
                </a:schemeClr>
              </a:solidFill>
              <a:latin typeface="Calibri" pitchFamily="34" charset="0"/>
            </a:endParaRPr>
          </a:p>
        </p:txBody>
      </p:sp>
      <p:sp>
        <p:nvSpPr>
          <p:cNvPr id="21" name="Rounded Rectangle 20"/>
          <p:cNvSpPr/>
          <p:nvPr/>
        </p:nvSpPr>
        <p:spPr>
          <a:xfrm>
            <a:off x="7543800" y="5111910"/>
            <a:ext cx="990600" cy="984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22" name="Content Placeholder 2"/>
          <p:cNvSpPr txBox="1">
            <a:spLocks noChangeArrowheads="1"/>
          </p:cNvSpPr>
          <p:nvPr/>
        </p:nvSpPr>
        <p:spPr>
          <a:xfrm>
            <a:off x="7624551" y="5257800"/>
            <a:ext cx="1443250" cy="457200"/>
          </a:xfrm>
          <a:prstGeom prst="rect">
            <a:avLst/>
          </a:prstGeom>
        </p:spPr>
        <p:txBody>
          <a:bodyPr/>
          <a:lstStyle/>
          <a:p>
            <a:pPr lvl="0" defTabSz="914363">
              <a:lnSpc>
                <a:spcPct val="90000"/>
              </a:lnSpc>
              <a:spcBef>
                <a:spcPct val="20000"/>
              </a:spcBef>
              <a:defRPr/>
            </a:pPr>
            <a:r>
              <a:rPr kumimoji="0" lang="en-US" altLang="zh-CN"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Pruning</a:t>
            </a:r>
          </a:p>
          <a:p>
            <a:pPr lvl="0" defTabSz="914363">
              <a:lnSpc>
                <a:spcPct val="90000"/>
              </a:lnSpc>
              <a:spcBef>
                <a:spcPct val="20000"/>
              </a:spcBef>
              <a:defRPr/>
            </a:pPr>
            <a:r>
              <a:rPr lang="en-US" altLang="zh-CN" b="1" dirty="0" smtClean="0">
                <a:solidFill>
                  <a:schemeClr val="bg1"/>
                </a:solidFill>
                <a:latin typeface="Calibri" panose="020F0502020204030204" pitchFamily="34" charset="0"/>
                <a:cs typeface="Calibri" panose="020F0502020204030204" pitchFamily="34" charset="0"/>
              </a:rPr>
              <a:t>Criteria</a:t>
            </a:r>
            <a:endParaRPr kumimoji="0" lang="en-US" altLang="zh-CN"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23" name="Rectangle 22"/>
          <p:cNvSpPr/>
          <p:nvPr/>
        </p:nvSpPr>
        <p:spPr>
          <a:xfrm>
            <a:off x="228600" y="5334000"/>
            <a:ext cx="7082165" cy="49865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402112682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52</a:t>
            </a:fld>
            <a:endParaRPr lang="en-US" altLang="en-US" sz="1800" dirty="0"/>
          </a:p>
        </p:txBody>
      </p:sp>
      <p:sp>
        <p:nvSpPr>
          <p:cNvPr id="49" name="Title 1"/>
          <p:cNvSpPr>
            <a:spLocks noGrp="1"/>
          </p:cNvSpPr>
          <p:nvPr>
            <p:ph type="title"/>
          </p:nvPr>
        </p:nvSpPr>
        <p:spPr>
          <a:xfrm>
            <a:off x="381000" y="228600"/>
            <a:ext cx="8458200" cy="533400"/>
          </a:xfrm>
        </p:spPr>
        <p:txBody>
          <a:bodyPr>
            <a:noAutofit/>
          </a:bodyPr>
          <a:lstStyle/>
          <a:p>
            <a:pPr algn="l"/>
            <a:r>
              <a:rPr lang="en-US" b="1" dirty="0" smtClean="0"/>
              <a:t>Variations of Shortest Path Query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47/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7" name="Slide Number Placeholder 3"/>
          <p:cNvSpPr txBox="1">
            <a:spLocks/>
          </p:cNvSpPr>
          <p:nvPr/>
        </p:nvSpPr>
        <p:spPr>
          <a:xfrm>
            <a:off x="6553200" y="60515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Arial" panose="020B0604020202020204" pitchFamily="34" charset="0"/>
                <a:ea typeface="宋体" panose="02010600030101010101" pitchFamily="2" charset="-122"/>
                <a:cs typeface="+mn-cs"/>
              </a:defRPr>
            </a:lvl1pPr>
            <a:lvl2pPr marL="742950" indent="-28575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2pPr>
            <a:lvl3pPr marL="1143000" indent="-2286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3pPr>
            <a:lvl4pPr marL="1600200" indent="-2286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4pPr>
            <a:lvl5pPr marL="2057400" indent="-2286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9pPr>
          </a:lstStyle>
          <a:p>
            <a:fld id="{88184D32-5EE4-4D66-BC26-745D6FE6A788}" type="slidenum">
              <a:rPr lang="en-US" altLang="en-US" smtClean="0">
                <a:solidFill>
                  <a:srgbClr val="FFFFFF"/>
                </a:solidFill>
              </a:rPr>
              <a:pPr/>
              <a:t>52</a:t>
            </a:fld>
            <a:endParaRPr lang="en-US" altLang="en-US" sz="1800" dirty="0"/>
          </a:p>
        </p:txBody>
      </p:sp>
      <p:sp>
        <p:nvSpPr>
          <p:cNvPr id="8" name="Rounded Rectangle 7"/>
          <p:cNvSpPr/>
          <p:nvPr/>
        </p:nvSpPr>
        <p:spPr>
          <a:xfrm>
            <a:off x="381000" y="1295400"/>
            <a:ext cx="4343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9" name="Content Placeholder 2"/>
          <p:cNvSpPr txBox="1">
            <a:spLocks noChangeArrowheads="1"/>
          </p:cNvSpPr>
          <p:nvPr/>
        </p:nvSpPr>
        <p:spPr>
          <a:xfrm>
            <a:off x="381000" y="1371600"/>
            <a:ext cx="4343400" cy="457200"/>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Threshold-based Shortest Path Query</a:t>
            </a:r>
          </a:p>
        </p:txBody>
      </p:sp>
      <p:sp>
        <p:nvSpPr>
          <p:cNvPr id="10" name="Rounded Rectangle 9"/>
          <p:cNvSpPr/>
          <p:nvPr/>
        </p:nvSpPr>
        <p:spPr>
          <a:xfrm>
            <a:off x="381000" y="3962400"/>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2" name="Content Placeholder 2"/>
          <p:cNvSpPr txBox="1">
            <a:spLocks noChangeArrowheads="1"/>
          </p:cNvSpPr>
          <p:nvPr/>
        </p:nvSpPr>
        <p:spPr>
          <a:xfrm>
            <a:off x="381000" y="4038600"/>
            <a:ext cx="4038599"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Top-k Shortest Path </a:t>
            </a: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Query</a:t>
            </a:r>
          </a:p>
        </p:txBody>
      </p:sp>
      <p:sp>
        <p:nvSpPr>
          <p:cNvPr id="13" name="Content Placeholder 2"/>
          <p:cNvSpPr txBox="1">
            <a:spLocks noChangeArrowheads="1"/>
          </p:cNvSpPr>
          <p:nvPr/>
        </p:nvSpPr>
        <p:spPr>
          <a:xfrm>
            <a:off x="380999" y="2209800"/>
            <a:ext cx="8267702"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Given a source node </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 destination node </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T,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and a probability threshold </a:t>
            </a:r>
            <a:r>
              <a:rPr lang="en-US" sz="2200" i="1" dirty="0" smtClean="0">
                <a:latin typeface="Times New Roman" panose="02020603050405020304" pitchFamily="18" charset="0"/>
                <a:cs typeface="Times New Roman" panose="02020603050405020304" pitchFamily="18" charset="0"/>
              </a:rPr>
              <a:t>η,</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find a path set {</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P</a:t>
            </a:r>
            <a:r>
              <a:rPr lang="en-US" altLang="zh-CN" sz="2200" i="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 P</a:t>
            </a:r>
            <a:r>
              <a:rPr lang="en-US" altLang="zh-CN" sz="2200" i="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 …, P</a:t>
            </a:r>
            <a:r>
              <a:rPr lang="en-US" altLang="zh-CN" sz="2200" i="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r</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from </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T</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such that each path </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P</a:t>
            </a:r>
            <a:r>
              <a:rPr lang="en-US" altLang="zh-CN" sz="2200" i="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i</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has a shortest path probability larger than threshold </a:t>
            </a:r>
            <a:r>
              <a:rPr lang="en-US" sz="2200" i="1" dirty="0">
                <a:latin typeface="Times New Roman" panose="02020603050405020304" pitchFamily="18" charset="0"/>
                <a:cs typeface="Times New Roman" panose="02020603050405020304" pitchFamily="18" charset="0"/>
              </a:rPr>
              <a:t>η</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dirty="0" smtClean="0">
                <a:solidFill>
                  <a:srgbClr val="00B0F0"/>
                </a:solidFill>
                <a:latin typeface="Calibri" panose="020F0502020204030204" pitchFamily="34" charset="0"/>
                <a:cs typeface="Calibri" panose="020F0502020204030204" pitchFamily="34" charset="0"/>
              </a:rPr>
              <a:t>[</a:t>
            </a:r>
            <a:r>
              <a:rPr lang="en-US" altLang="zh-CN" i="1" dirty="0" smtClean="0">
                <a:solidFill>
                  <a:srgbClr val="00B0F0"/>
                </a:solidFill>
                <a:latin typeface="Calibri" panose="020F0502020204030204" pitchFamily="34" charset="0"/>
                <a:cs typeface="Calibri" panose="020F0502020204030204" pitchFamily="34" charset="0"/>
              </a:rPr>
              <a:t>Cheng et. al., DASFAA 2014</a:t>
            </a:r>
            <a:r>
              <a:rPr lang="en-US" altLang="zh-CN" dirty="0" smtClean="0">
                <a:solidFill>
                  <a:srgbClr val="00B0F0"/>
                </a:solidFill>
                <a:latin typeface="Calibri" panose="020F0502020204030204" pitchFamily="34" charset="0"/>
                <a:cs typeface="Calibri" panose="020F0502020204030204" pitchFamily="34" charset="0"/>
              </a:rPr>
              <a:t>]</a:t>
            </a:r>
          </a:p>
          <a:p>
            <a:pPr marR="0" lvl="0" algn="just" defTabSz="914363" rtl="0" eaLnBrk="1" fontAlgn="auto" latinLnBrk="0" hangingPunct="1">
              <a:lnSpc>
                <a:spcPct val="90000"/>
              </a:lnSpc>
              <a:spcBef>
                <a:spcPct val="20000"/>
              </a:spcBef>
              <a:spcAft>
                <a:spcPts val="0"/>
              </a:spcAft>
              <a:buClrTx/>
              <a:buSzTx/>
              <a:tabLst/>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14" name="Content Placeholder 2"/>
          <p:cNvSpPr txBox="1">
            <a:spLocks noChangeArrowheads="1"/>
          </p:cNvSpPr>
          <p:nvPr/>
        </p:nvSpPr>
        <p:spPr>
          <a:xfrm>
            <a:off x="381000" y="4953000"/>
            <a:ext cx="8267701"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200" dirty="0">
                <a:solidFill>
                  <a:schemeClr val="tx1">
                    <a:lumMod val="95000"/>
                    <a:lumOff val="5000"/>
                  </a:schemeClr>
                </a:solidFill>
                <a:latin typeface="Calibri" panose="020F0502020204030204" pitchFamily="34" charset="0"/>
                <a:cs typeface="Calibri" panose="020F0502020204030204" pitchFamily="34" charset="0"/>
              </a:rPr>
              <a:t>Given a source node </a:t>
            </a:r>
            <a:r>
              <a:rPr lang="en-US" altLang="zh-CN" sz="2200" i="1" dirty="0" smtClean="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and a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destination node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T,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find a set of k paths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altLang="zh-CN" sz="2200" i="1" baseline="-25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 P</a:t>
            </a:r>
            <a:r>
              <a:rPr lang="en-US" altLang="zh-CN" sz="2200" i="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 …, P</a:t>
            </a:r>
            <a:r>
              <a:rPr lang="en-US" altLang="zh-CN" sz="2200" i="1" baseline="-25000" dirty="0">
                <a:solidFill>
                  <a:schemeClr val="tx1">
                    <a:lumMod val="95000"/>
                    <a:lumOff val="5000"/>
                  </a:schemeClr>
                </a:solidFill>
                <a:latin typeface="Times New Roman" panose="02020603050405020304" pitchFamily="18" charset="0"/>
                <a:cs typeface="Times New Roman" panose="02020603050405020304" pitchFamily="18" charset="0"/>
              </a:rPr>
              <a:t>r</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from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such that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their shortest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path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probabilities are the largest among all possible shortest paths from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dirty="0" smtClean="0">
                <a:solidFill>
                  <a:srgbClr val="00B0F0"/>
                </a:solidFill>
                <a:latin typeface="Calibri" panose="020F0502020204030204" pitchFamily="34" charset="0"/>
                <a:cs typeface="Calibri" panose="020F0502020204030204" pitchFamily="34" charset="0"/>
              </a:rPr>
              <a:t>[Zou</a:t>
            </a:r>
            <a:r>
              <a:rPr lang="en-US" altLang="zh-CN" i="1" dirty="0" smtClean="0">
                <a:solidFill>
                  <a:srgbClr val="00B0F0"/>
                </a:solidFill>
                <a:latin typeface="Calibri" panose="020F0502020204030204" pitchFamily="34" charset="0"/>
                <a:cs typeface="Calibri" panose="020F0502020204030204" pitchFamily="34" charset="0"/>
              </a:rPr>
              <a:t> et. al., WISE 2011</a:t>
            </a:r>
            <a:r>
              <a:rPr lang="en-US" altLang="zh-CN" dirty="0" smtClean="0">
                <a:solidFill>
                  <a:srgbClr val="00B0F0"/>
                </a:solidFill>
                <a:latin typeface="Calibri" panose="020F0502020204030204" pitchFamily="34" charset="0"/>
                <a:cs typeface="Calibri" panose="020F0502020204030204" pitchFamily="34" charset="0"/>
              </a:rPr>
              <a:t>]</a:t>
            </a:r>
          </a:p>
          <a:p>
            <a:pPr marR="0" lvl="0" algn="just" defTabSz="914363" rtl="0" eaLnBrk="1" fontAlgn="auto" latinLnBrk="0" hangingPunct="1">
              <a:lnSpc>
                <a:spcPct val="90000"/>
              </a:lnSpc>
              <a:spcBef>
                <a:spcPct val="20000"/>
              </a:spcBef>
              <a:spcAft>
                <a:spcPts val="0"/>
              </a:spcAft>
              <a:buClrTx/>
              <a:buSzTx/>
              <a:tabLst/>
              <a:defRPr/>
            </a:pPr>
            <a:endParaRPr kumimoji="0" lang="en-US" altLang="zh-CN" sz="22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3856141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53</a:t>
            </a:fld>
            <a:endParaRPr lang="en-US" altLang="en-US" sz="1800" dirty="0"/>
          </a:p>
        </p:txBody>
      </p:sp>
      <p:sp>
        <p:nvSpPr>
          <p:cNvPr id="49" name="Title 1"/>
          <p:cNvSpPr>
            <a:spLocks noGrp="1"/>
          </p:cNvSpPr>
          <p:nvPr>
            <p:ph type="title"/>
          </p:nvPr>
        </p:nvSpPr>
        <p:spPr>
          <a:xfrm>
            <a:off x="381000" y="381000"/>
            <a:ext cx="8458200" cy="533400"/>
          </a:xfrm>
        </p:spPr>
        <p:txBody>
          <a:bodyPr>
            <a:noAutofit/>
          </a:bodyPr>
          <a:lstStyle/>
          <a:p>
            <a:pPr algn="l"/>
            <a:r>
              <a:rPr lang="en-US" b="1" dirty="0" smtClean="0"/>
              <a:t>Pruning Algorithms for Top-K Shortest Path Query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48/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7" name="Content Placeholder 2"/>
          <p:cNvSpPr txBox="1">
            <a:spLocks noChangeArrowheads="1"/>
          </p:cNvSpPr>
          <p:nvPr/>
        </p:nvSpPr>
        <p:spPr>
          <a:xfrm>
            <a:off x="380999" y="1447800"/>
            <a:ext cx="8267702"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Top-r shortest paths {P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1</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2</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3</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 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r</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from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T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in certain graph G* by Yen’s algorithm </a:t>
            </a:r>
            <a:r>
              <a:rPr lang="en-US" altLang="zh-CN" dirty="0" smtClean="0">
                <a:solidFill>
                  <a:srgbClr val="00B0F0"/>
                </a:solidFill>
                <a:latin typeface="Calibri" panose="020F0502020204030204" pitchFamily="34" charset="0"/>
                <a:cs typeface="Calibri" panose="020F0502020204030204" pitchFamily="34" charset="0"/>
              </a:rPr>
              <a:t>[</a:t>
            </a:r>
            <a:r>
              <a:rPr lang="en-US" altLang="zh-CN" i="1" dirty="0" smtClean="0">
                <a:solidFill>
                  <a:srgbClr val="00B0F0"/>
                </a:solidFill>
                <a:latin typeface="Calibri" panose="020F0502020204030204" pitchFamily="34" charset="0"/>
                <a:cs typeface="Calibri" panose="020F0502020204030204" pitchFamily="34" charset="0"/>
              </a:rPr>
              <a:t>J. Y. Yen, Management </a:t>
            </a:r>
            <a:r>
              <a:rPr lang="en-US" altLang="zh-CN" i="1" dirty="0">
                <a:solidFill>
                  <a:srgbClr val="00B0F0"/>
                </a:solidFill>
                <a:latin typeface="Calibri" panose="020F0502020204030204" pitchFamily="34" charset="0"/>
                <a:cs typeface="Calibri" panose="020F0502020204030204" pitchFamily="34" charset="0"/>
              </a:rPr>
              <a:t>Science </a:t>
            </a:r>
            <a:r>
              <a:rPr lang="en-US" altLang="zh-CN" i="1" dirty="0" smtClean="0">
                <a:solidFill>
                  <a:srgbClr val="00B0F0"/>
                </a:solidFill>
                <a:latin typeface="Calibri" panose="020F0502020204030204" pitchFamily="34" charset="0"/>
                <a:cs typeface="Calibri" panose="020F0502020204030204" pitchFamily="34" charset="0"/>
              </a:rPr>
              <a:t>1971</a:t>
            </a:r>
            <a:r>
              <a:rPr lang="en-US" altLang="zh-CN" dirty="0" smtClean="0">
                <a:solidFill>
                  <a:srgbClr val="00B0F0"/>
                </a:solidFill>
                <a:latin typeface="Calibri" panose="020F0502020204030204" pitchFamily="34" charset="0"/>
                <a:cs typeface="Calibri" panose="020F0502020204030204" pitchFamily="34" charset="0"/>
              </a:rPr>
              <a:t>]</a:t>
            </a:r>
          </a:p>
          <a:p>
            <a:pPr marR="0" lvl="0" algn="just" defTabSz="914363" rtl="0" eaLnBrk="1" fontAlgn="auto" latinLnBrk="0" hangingPunct="1">
              <a:lnSpc>
                <a:spcPct val="90000"/>
              </a:lnSpc>
              <a:spcBef>
                <a:spcPct val="20000"/>
              </a:spcBef>
              <a:spcAft>
                <a:spcPts val="0"/>
              </a:spcAft>
              <a:buClrTx/>
              <a:buSzTx/>
              <a:tabLst/>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8" name="Content Placeholder 2"/>
          <p:cNvSpPr txBox="1">
            <a:spLocks noChangeArrowheads="1"/>
          </p:cNvSpPr>
          <p:nvPr/>
        </p:nvSpPr>
        <p:spPr>
          <a:xfrm>
            <a:off x="381000" y="2362200"/>
            <a:ext cx="8267702" cy="1219200"/>
          </a:xfrm>
          <a:prstGeom prst="rect">
            <a:avLst/>
          </a:prstGeom>
        </p:spPr>
        <p:txBody>
          <a:bodyPr/>
          <a:lstStyle/>
          <a:p>
            <a:pPr marL="396875" lvl="0" indent="-396875" algn="just" defTabSz="914363">
              <a:lnSpc>
                <a:spcPct val="90000"/>
              </a:lnSpc>
              <a:spcBef>
                <a:spcPct val="20000"/>
              </a:spcBef>
              <a:buBlip>
                <a:blip r:embed="rId3"/>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Probability that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P</a:t>
            </a:r>
            <a:r>
              <a:rPr lang="en-US" altLang="zh-CN" sz="2200" baseline="-25000" dirty="0">
                <a:solidFill>
                  <a:schemeClr val="tx1">
                    <a:lumMod val="95000"/>
                    <a:lumOff val="5000"/>
                  </a:schemeClr>
                </a:solidFill>
                <a:latin typeface="Calibri" panose="020F0502020204030204" pitchFamily="34" charset="0"/>
                <a:cs typeface="Calibri" panose="020F0502020204030204" pitchFamily="34" charset="0"/>
              </a:rPr>
              <a:t>r</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is the shortest path from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i="1" dirty="0">
                <a:solidFill>
                  <a:schemeClr val="tx1">
                    <a:lumMod val="95000"/>
                    <a:lumOff val="5000"/>
                  </a:schemeClr>
                </a:solidFill>
                <a:latin typeface="Times New Roman" panose="02020603050405020304" pitchFamily="18" charset="0"/>
                <a:cs typeface="Times New Roman" panose="02020603050405020304" pitchFamily="18" charset="0"/>
              </a:rPr>
              <a:t>T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in uncertain graph </a:t>
            </a:r>
            <a:r>
              <a:rPr lang="en-US" sz="24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is given by none of the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paths {P</a:t>
            </a:r>
            <a:r>
              <a:rPr lang="en-US" altLang="zh-CN" sz="2200" baseline="-25000" dirty="0">
                <a:solidFill>
                  <a:schemeClr val="tx1">
                    <a:lumMod val="95000"/>
                    <a:lumOff val="5000"/>
                  </a:schemeClr>
                </a:solidFill>
                <a:latin typeface="Calibri" panose="020F0502020204030204" pitchFamily="34" charset="0"/>
                <a:cs typeface="Calibri" panose="020F0502020204030204" pitchFamily="34" charset="0"/>
              </a:rPr>
              <a:t>1</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P</a:t>
            </a:r>
            <a:r>
              <a:rPr lang="en-US" altLang="zh-CN" sz="2200" baseline="-25000" dirty="0">
                <a:solidFill>
                  <a:schemeClr val="tx1">
                    <a:lumMod val="95000"/>
                    <a:lumOff val="5000"/>
                  </a:schemeClr>
                </a:solidFill>
                <a:latin typeface="Calibri" panose="020F0502020204030204" pitchFamily="34" charset="0"/>
                <a:cs typeface="Calibri" panose="020F0502020204030204" pitchFamily="34" charset="0"/>
              </a:rPr>
              <a:t>2</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P</a:t>
            </a:r>
            <a:r>
              <a:rPr lang="en-US" altLang="zh-CN" sz="2200" baseline="-25000" dirty="0">
                <a:solidFill>
                  <a:schemeClr val="tx1">
                    <a:lumMod val="95000"/>
                    <a:lumOff val="5000"/>
                  </a:schemeClr>
                </a:solidFill>
                <a:latin typeface="Calibri" panose="020F0502020204030204" pitchFamily="34" charset="0"/>
                <a:cs typeface="Calibri" panose="020F0502020204030204" pitchFamily="34" charset="0"/>
              </a:rPr>
              <a:t>3</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r-1</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exists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and P</a:t>
            </a:r>
            <a:r>
              <a:rPr lang="en-US" altLang="zh-CN" sz="2200" baseline="-25000" dirty="0">
                <a:solidFill>
                  <a:schemeClr val="tx1">
                    <a:lumMod val="95000"/>
                    <a:lumOff val="5000"/>
                  </a:schemeClr>
                </a:solidFill>
                <a:latin typeface="Calibri" panose="020F0502020204030204" pitchFamily="34" charset="0"/>
                <a:cs typeface="Calibri" panose="020F0502020204030204" pitchFamily="34" charset="0"/>
              </a:rPr>
              <a:t>r </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exists.</a:t>
            </a:r>
            <a:endParaRPr lang="en-US" altLang="zh-CN" dirty="0" smtClean="0">
              <a:solidFill>
                <a:srgbClr val="00B0F0"/>
              </a:solidFill>
              <a:latin typeface="Calibri" panose="020F0502020204030204" pitchFamily="34" charset="0"/>
              <a:cs typeface="Calibri" panose="020F0502020204030204" pitchFamily="34" charset="0"/>
            </a:endParaRPr>
          </a:p>
          <a:p>
            <a:pPr marR="0" lvl="0" algn="just" defTabSz="914363" rtl="0" eaLnBrk="1" fontAlgn="auto" latinLnBrk="0" hangingPunct="1">
              <a:lnSpc>
                <a:spcPct val="90000"/>
              </a:lnSpc>
              <a:spcBef>
                <a:spcPct val="20000"/>
              </a:spcBef>
              <a:spcAft>
                <a:spcPts val="0"/>
              </a:spcAft>
              <a:buClrTx/>
              <a:buSzTx/>
              <a:tabLst/>
              <a:defRPr/>
            </a:pP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9" name="Content Placeholder 2"/>
          <p:cNvSpPr txBox="1">
            <a:spLocks noChangeArrowheads="1"/>
          </p:cNvSpPr>
          <p:nvPr/>
        </p:nvSpPr>
        <p:spPr>
          <a:xfrm>
            <a:off x="381000" y="3733800"/>
            <a:ext cx="8267702" cy="1219200"/>
          </a:xfrm>
          <a:prstGeom prst="rect">
            <a:avLst/>
          </a:prstGeom>
        </p:spPr>
        <p:txBody>
          <a:bodyPr/>
          <a:lstStyle/>
          <a:p>
            <a:pPr marL="396875" indent="-396875" algn="just" defTabSz="914363">
              <a:lnSpc>
                <a:spcPct val="90000"/>
              </a:lnSpc>
              <a:spcBef>
                <a:spcPct val="20000"/>
              </a:spcBef>
              <a:buBlip>
                <a:blip r:embed="rId3"/>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Upper bound:  UB[Pr(</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P</a:t>
            </a:r>
            <a:r>
              <a:rPr lang="en-US" altLang="zh-CN" sz="2200" baseline="-25000" dirty="0">
                <a:solidFill>
                  <a:schemeClr val="tx1">
                    <a:lumMod val="95000"/>
                    <a:lumOff val="5000"/>
                  </a:schemeClr>
                </a:solidFill>
                <a:latin typeface="Calibri" panose="020F0502020204030204" pitchFamily="34" charset="0"/>
                <a:cs typeface="Calibri" panose="020F0502020204030204" pitchFamily="34" charset="0"/>
              </a:rPr>
              <a:t>r</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SP(</a:t>
            </a:r>
            <a:r>
              <a:rPr lang="en-US" sz="2000" dirty="0" smtClean="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Lower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bound: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LB[Pr(P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r</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SP(</a:t>
            </a:r>
            <a:r>
              <a:rPr lang="en-US" sz="20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13" name="Content Placeholder 2"/>
          <p:cNvSpPr txBox="1">
            <a:spLocks noChangeArrowheads="1"/>
          </p:cNvSpPr>
          <p:nvPr/>
        </p:nvSpPr>
        <p:spPr>
          <a:xfrm>
            <a:off x="381000" y="4876800"/>
            <a:ext cx="8267702" cy="1219200"/>
          </a:xfrm>
          <a:prstGeom prst="rect">
            <a:avLst/>
          </a:prstGeom>
        </p:spPr>
        <p:txBody>
          <a:bodyPr/>
          <a:lstStyle/>
          <a:p>
            <a:pPr marL="396875" indent="-396875" algn="just" defTabSz="914363">
              <a:lnSpc>
                <a:spcPct val="90000"/>
              </a:lnSpc>
              <a:spcBef>
                <a:spcPct val="20000"/>
              </a:spcBef>
              <a:buBlip>
                <a:blip r:embed="rId3"/>
              </a:buBlip>
              <a:defRPr/>
            </a:pPr>
            <a:r>
              <a:rPr lang="zh-CN" altLang="en-US" sz="2200" dirty="0" smtClean="0">
                <a:solidFill>
                  <a:schemeClr val="tx1">
                    <a:lumMod val="95000"/>
                    <a:lumOff val="5000"/>
                  </a:schemeClr>
                </a:solidFill>
                <a:latin typeface="Cambria Math"/>
                <a:cs typeface="Calibri" panose="020F0502020204030204" pitchFamily="34" charset="0"/>
              </a:rPr>
              <a:t>𝞓 </a:t>
            </a:r>
            <a:r>
              <a:rPr lang="en-US" altLang="zh-CN" sz="2200" dirty="0" smtClean="0">
                <a:solidFill>
                  <a:schemeClr val="tx1">
                    <a:lumMod val="95000"/>
                    <a:lumOff val="5000"/>
                  </a:schemeClr>
                </a:solidFill>
                <a:latin typeface="Cambria Math"/>
                <a:cs typeface="Calibri" panose="020F0502020204030204" pitchFamily="34" charset="0"/>
              </a:rPr>
              <a:t>= </a:t>
            </a:r>
            <a:r>
              <a:rPr lang="en-US" altLang="zh-CN" sz="2200" dirty="0" smtClean="0">
                <a:solidFill>
                  <a:schemeClr val="tx1">
                    <a:lumMod val="95000"/>
                    <a:lumOff val="5000"/>
                  </a:schemeClr>
                </a:solidFill>
                <a:latin typeface="+mj-lt"/>
                <a:cs typeface="Calibri" panose="020F0502020204030204" pitchFamily="34" charset="0"/>
              </a:rPr>
              <a:t>K-th largest lower bound found so far</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mj-lt"/>
              <a:cs typeface="Calibri" panose="020F0502020204030204" pitchFamily="34" charset="0"/>
            </a:endParaRPr>
          </a:p>
        </p:txBody>
      </p:sp>
      <p:sp>
        <p:nvSpPr>
          <p:cNvPr id="14" name="Content Placeholder 2"/>
          <p:cNvSpPr txBox="1">
            <a:spLocks noChangeArrowheads="1"/>
          </p:cNvSpPr>
          <p:nvPr/>
        </p:nvSpPr>
        <p:spPr>
          <a:xfrm>
            <a:off x="381000" y="5562600"/>
            <a:ext cx="8267702" cy="1219200"/>
          </a:xfrm>
          <a:prstGeom prst="rect">
            <a:avLst/>
          </a:prstGeom>
        </p:spPr>
        <p:txBody>
          <a:bodyPr/>
          <a:lstStyle/>
          <a:p>
            <a:pPr marL="396875" indent="-396875" algn="just" defTabSz="914363">
              <a:lnSpc>
                <a:spcPct val="90000"/>
              </a:lnSpc>
              <a:spcBef>
                <a:spcPct val="20000"/>
              </a:spcBef>
              <a:buBlip>
                <a:blip r:embed="rId3"/>
              </a:buBlip>
              <a:defRPr/>
            </a:pPr>
            <a:r>
              <a:rPr lang="en-US" altLang="zh-CN" sz="2200" dirty="0" smtClean="0">
                <a:solidFill>
                  <a:schemeClr val="tx1">
                    <a:lumMod val="95000"/>
                    <a:lumOff val="5000"/>
                  </a:schemeClr>
                </a:solidFill>
                <a:latin typeface="+mj-lt"/>
                <a:cs typeface="Calibri" panose="020F0502020204030204" pitchFamily="34" charset="0"/>
              </a:rPr>
              <a:t>Terminate if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UB[Pr(P</a:t>
            </a:r>
            <a:r>
              <a:rPr lang="en-US" altLang="zh-CN" sz="2200" baseline="-25000" dirty="0">
                <a:solidFill>
                  <a:schemeClr val="tx1">
                    <a:lumMod val="95000"/>
                    <a:lumOff val="5000"/>
                  </a:schemeClr>
                </a:solidFill>
                <a:latin typeface="Calibri" panose="020F0502020204030204" pitchFamily="34" charset="0"/>
                <a:cs typeface="Calibri" panose="020F0502020204030204" pitchFamily="34" charset="0"/>
              </a:rPr>
              <a:t>r</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 SP(</a:t>
            </a:r>
            <a:r>
              <a:rPr lang="en-US" sz="20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&lt; </a:t>
            </a:r>
            <a:r>
              <a:rPr lang="zh-CN" altLang="en-US" sz="2200" dirty="0" smtClean="0">
                <a:solidFill>
                  <a:schemeClr val="tx1">
                    <a:lumMod val="95000"/>
                    <a:lumOff val="5000"/>
                  </a:schemeClr>
                </a:solidFill>
                <a:latin typeface="Cambria Math"/>
                <a:cs typeface="Calibri" panose="020F0502020204030204" pitchFamily="34" charset="0"/>
              </a:rPr>
              <a:t>𝞓</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mj-lt"/>
              <a:cs typeface="Calibri" panose="020F0502020204030204" pitchFamily="34" charset="0"/>
            </a:endParaRPr>
          </a:p>
        </p:txBody>
      </p:sp>
      <p:sp>
        <p:nvSpPr>
          <p:cNvPr id="15" name="Rectangle 14"/>
          <p:cNvSpPr/>
          <p:nvPr/>
        </p:nvSpPr>
        <p:spPr>
          <a:xfrm>
            <a:off x="304800" y="4648200"/>
            <a:ext cx="5715000" cy="1524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ounded Rectangle 15"/>
          <p:cNvSpPr/>
          <p:nvPr/>
        </p:nvSpPr>
        <p:spPr>
          <a:xfrm>
            <a:off x="6324600" y="4883310"/>
            <a:ext cx="990600" cy="984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7" name="Content Placeholder 2"/>
          <p:cNvSpPr txBox="1">
            <a:spLocks noChangeArrowheads="1"/>
          </p:cNvSpPr>
          <p:nvPr/>
        </p:nvSpPr>
        <p:spPr>
          <a:xfrm>
            <a:off x="6405351" y="5105400"/>
            <a:ext cx="1443250" cy="457200"/>
          </a:xfrm>
          <a:prstGeom prst="rect">
            <a:avLst/>
          </a:prstGeom>
        </p:spPr>
        <p:txBody>
          <a:bodyPr/>
          <a:lstStyle/>
          <a:p>
            <a:pPr lvl="0" defTabSz="914363">
              <a:lnSpc>
                <a:spcPct val="90000"/>
              </a:lnSpc>
              <a:spcBef>
                <a:spcPct val="20000"/>
              </a:spcBef>
              <a:defRPr/>
            </a:pPr>
            <a:r>
              <a:rPr kumimoji="0" lang="en-US" altLang="zh-CN"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Pruning</a:t>
            </a:r>
          </a:p>
          <a:p>
            <a:pPr lvl="0" defTabSz="914363">
              <a:lnSpc>
                <a:spcPct val="90000"/>
              </a:lnSpc>
              <a:spcBef>
                <a:spcPct val="20000"/>
              </a:spcBef>
              <a:defRPr/>
            </a:pPr>
            <a:r>
              <a:rPr lang="en-US" altLang="zh-CN" b="1" dirty="0" smtClean="0">
                <a:solidFill>
                  <a:schemeClr val="bg1"/>
                </a:solidFill>
                <a:latin typeface="Calibri" panose="020F0502020204030204" pitchFamily="34" charset="0"/>
                <a:cs typeface="Calibri" panose="020F0502020204030204" pitchFamily="34" charset="0"/>
              </a:rPr>
              <a:t>Criteria</a:t>
            </a:r>
            <a:endParaRPr kumimoji="0" lang="en-US" altLang="zh-CN"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8" name="TextBox 17"/>
          <p:cNvSpPr txBox="1"/>
          <p:nvPr/>
        </p:nvSpPr>
        <p:spPr>
          <a:xfrm>
            <a:off x="155575" y="6412468"/>
            <a:ext cx="6477000" cy="307777"/>
          </a:xfrm>
          <a:prstGeom prst="rect">
            <a:avLst/>
          </a:prstGeom>
          <a:noFill/>
        </p:spPr>
        <p:txBody>
          <a:bodyPr wrap="square" rtlCol="0">
            <a:spAutoFit/>
          </a:bodyPr>
          <a:lstStyle/>
          <a:p>
            <a:r>
              <a:rPr lang="nl-NL" sz="1400" b="1" dirty="0"/>
              <a:t>Zou et. al</a:t>
            </a:r>
            <a:r>
              <a:rPr lang="nl-NL" sz="1400" b="1" dirty="0" smtClean="0"/>
              <a:t>. [</a:t>
            </a:r>
            <a:r>
              <a:rPr lang="nl-NL" sz="1400" b="1" i="1" dirty="0" smtClean="0"/>
              <a:t>WISE 2011</a:t>
            </a:r>
            <a:r>
              <a:rPr lang="nl-NL" sz="1400" b="1" dirty="0" smtClean="0"/>
              <a:t>]</a:t>
            </a:r>
            <a:endParaRPr lang="en-US" sz="1400" b="1" dirty="0"/>
          </a:p>
        </p:txBody>
      </p:sp>
    </p:spTree>
    <p:extLst>
      <p:ext uri="{BB962C8B-B14F-4D97-AF65-F5344CB8AC3E}">
        <p14:creationId xmlns:p14="http://schemas.microsoft.com/office/powerpoint/2010/main" xmlns="" val="191536795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54</a:t>
            </a:fld>
            <a:endParaRPr lang="en-US" altLang="en-US" sz="1800" dirty="0"/>
          </a:p>
        </p:txBody>
      </p:sp>
      <p:sp>
        <p:nvSpPr>
          <p:cNvPr id="49" name="Title 1"/>
          <p:cNvSpPr>
            <a:spLocks noGrp="1"/>
          </p:cNvSpPr>
          <p:nvPr>
            <p:ph type="title"/>
          </p:nvPr>
        </p:nvSpPr>
        <p:spPr>
          <a:xfrm>
            <a:off x="381000" y="381000"/>
            <a:ext cx="8458200" cy="533400"/>
          </a:xfrm>
        </p:spPr>
        <p:txBody>
          <a:bodyPr>
            <a:noAutofit/>
          </a:bodyPr>
          <a:lstStyle/>
          <a:p>
            <a:pPr algn="l"/>
            <a:r>
              <a:rPr lang="en-US" b="1" dirty="0" smtClean="0"/>
              <a:t>Pruning Algorithms for Top-K Shortest Path Query </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49/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8" name="Content Placeholder 2"/>
          <p:cNvSpPr txBox="1">
            <a:spLocks noChangeArrowheads="1"/>
          </p:cNvSpPr>
          <p:nvPr/>
        </p:nvSpPr>
        <p:spPr>
          <a:xfrm>
            <a:off x="381000" y="1447800"/>
            <a:ext cx="8267702" cy="1219200"/>
          </a:xfrm>
          <a:prstGeom prst="rect">
            <a:avLst/>
          </a:prstGeom>
        </p:spPr>
        <p:txBody>
          <a:bodyPr/>
          <a:lstStyle/>
          <a:p>
            <a:pPr marL="396875" indent="-396875" algn="just" defTabSz="914363">
              <a:lnSpc>
                <a:spcPct val="90000"/>
              </a:lnSpc>
              <a:spcBef>
                <a:spcPct val="20000"/>
              </a:spcBef>
              <a:buBlip>
                <a:blip r:embed="rId4"/>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UB[Pr(P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r</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 SP(</a:t>
            </a:r>
            <a:r>
              <a:rPr lang="en-US" sz="2000" dirty="0" smtClean="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  1 -      LB[Pr(</a:t>
            </a:r>
            <a:r>
              <a:rPr lang="en-US" altLang="zh-CN" sz="2200" dirty="0" err="1" smtClean="0">
                <a:solidFill>
                  <a:schemeClr val="tx1">
                    <a:lumMod val="95000"/>
                    <a:lumOff val="5000"/>
                  </a:schemeClr>
                </a:solidFill>
                <a:latin typeface="Calibri" panose="020F0502020204030204" pitchFamily="34" charset="0"/>
                <a:cs typeface="Calibri" panose="020F0502020204030204" pitchFamily="34" charset="0"/>
              </a:rPr>
              <a:t>P</a:t>
            </a:r>
            <a:r>
              <a:rPr lang="en-US" altLang="zh-CN" sz="2200" i="1" baseline="-25000" dirty="0" err="1" smtClean="0">
                <a:solidFill>
                  <a:schemeClr val="tx1">
                    <a:lumMod val="95000"/>
                    <a:lumOff val="5000"/>
                  </a:schemeClr>
                </a:solidFill>
                <a:latin typeface="Calibri" panose="020F0502020204030204" pitchFamily="34" charset="0"/>
                <a:cs typeface="Calibri" panose="020F0502020204030204" pitchFamily="34" charset="0"/>
              </a:rPr>
              <a:t>j</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sz="2200" dirty="0">
                <a:solidFill>
                  <a:schemeClr val="tx1">
                    <a:lumMod val="95000"/>
                    <a:lumOff val="5000"/>
                  </a:schemeClr>
                </a:solidFill>
                <a:latin typeface="Calibri" panose="020F0502020204030204" pitchFamily="34" charset="0"/>
                <a:cs typeface="Calibri" panose="020F0502020204030204" pitchFamily="34" charset="0"/>
              </a:rPr>
              <a:t>= SP(</a:t>
            </a:r>
            <a:r>
              <a:rPr lang="en-US" sz="20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913530817"/>
              </p:ext>
            </p:extLst>
          </p:nvPr>
        </p:nvGraphicFramePr>
        <p:xfrm>
          <a:off x="846137" y="2438400"/>
          <a:ext cx="6240463" cy="827088"/>
        </p:xfrm>
        <a:graphic>
          <a:graphicData uri="http://schemas.openxmlformats.org/presentationml/2006/ole">
            <p:oleObj spid="_x0000_s309508" name="Equation" r:id="rId5" imgW="2767399" imgH="431613" progId="Equation.3">
              <p:embed/>
            </p:oleObj>
          </a:graphicData>
        </a:graphic>
      </p:graphicFrame>
      <p:sp>
        <p:nvSpPr>
          <p:cNvPr id="19" name="Rounded Rectangle 18"/>
          <p:cNvSpPr/>
          <p:nvPr/>
        </p:nvSpPr>
        <p:spPr>
          <a:xfrm>
            <a:off x="380999" y="1981200"/>
            <a:ext cx="2209801"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20" name="Content Placeholder 2"/>
          <p:cNvSpPr txBox="1">
            <a:spLocks noChangeArrowheads="1"/>
          </p:cNvSpPr>
          <p:nvPr/>
        </p:nvSpPr>
        <p:spPr>
          <a:xfrm>
            <a:off x="381001" y="2133600"/>
            <a:ext cx="2286000" cy="457200"/>
          </a:xfrm>
          <a:prstGeom prst="rect">
            <a:avLst/>
          </a:prstGeom>
        </p:spPr>
        <p:txBody>
          <a:bodyPr/>
          <a:lstStyle/>
          <a:p>
            <a:pPr lvl="0" defTabSz="914363">
              <a:lnSpc>
                <a:spcPct val="90000"/>
              </a:lnSpc>
              <a:spcBef>
                <a:spcPct val="20000"/>
              </a:spcBef>
              <a:defRPr/>
            </a:pPr>
            <a:r>
              <a:rPr lang="en-US" altLang="zh-CN" sz="2000" b="1" noProof="0" dirty="0" smtClean="0">
                <a:solidFill>
                  <a:schemeClr val="bg1"/>
                </a:solidFill>
                <a:latin typeface="Calibri" panose="020F0502020204030204" pitchFamily="34" charset="0"/>
                <a:cs typeface="Calibri" panose="020F0502020204030204" pitchFamily="34" charset="0"/>
              </a:rPr>
              <a:t>First Lower Bound</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21" name="Rounded Rectangle 20"/>
          <p:cNvSpPr/>
          <p:nvPr/>
        </p:nvSpPr>
        <p:spPr>
          <a:xfrm>
            <a:off x="381000" y="3311525"/>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22" name="Content Placeholder 2"/>
          <p:cNvSpPr txBox="1">
            <a:spLocks noChangeArrowheads="1"/>
          </p:cNvSpPr>
          <p:nvPr/>
        </p:nvSpPr>
        <p:spPr>
          <a:xfrm>
            <a:off x="381000" y="3387725"/>
            <a:ext cx="2590799" cy="4572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Second</a:t>
            </a:r>
            <a:r>
              <a:rPr lang="en-US" altLang="zh-CN" sz="2000" b="1" noProof="0" dirty="0" smtClean="0">
                <a:solidFill>
                  <a:schemeClr val="bg1"/>
                </a:solidFill>
                <a:latin typeface="Calibri" panose="020F0502020204030204" pitchFamily="34" charset="0"/>
                <a:cs typeface="Calibri" panose="020F0502020204030204" pitchFamily="34" charset="0"/>
              </a:rPr>
              <a:t> Lower Bound</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1538701311"/>
              </p:ext>
            </p:extLst>
          </p:nvPr>
        </p:nvGraphicFramePr>
        <p:xfrm>
          <a:off x="3048000" y="3387725"/>
          <a:ext cx="5921375" cy="1793875"/>
        </p:xfrm>
        <a:graphic>
          <a:graphicData uri="http://schemas.openxmlformats.org/presentationml/2006/ole">
            <p:oleObj spid="_x0000_s309509" name="Equation" r:id="rId6" imgW="2526204" imgH="939392" progId="Equation.3">
              <p:embed/>
            </p:oleObj>
          </a:graphicData>
        </a:graphic>
      </p:graphicFrame>
      <p:sp>
        <p:nvSpPr>
          <p:cNvPr id="23" name="TextBox 22"/>
          <p:cNvSpPr txBox="1"/>
          <p:nvPr/>
        </p:nvSpPr>
        <p:spPr>
          <a:xfrm>
            <a:off x="155575" y="6412468"/>
            <a:ext cx="6477000" cy="307777"/>
          </a:xfrm>
          <a:prstGeom prst="rect">
            <a:avLst/>
          </a:prstGeom>
          <a:noFill/>
        </p:spPr>
        <p:txBody>
          <a:bodyPr wrap="square" rtlCol="0">
            <a:spAutoFit/>
          </a:bodyPr>
          <a:lstStyle/>
          <a:p>
            <a:r>
              <a:rPr lang="nl-NL" sz="1400" b="1" dirty="0"/>
              <a:t>Zou et. al</a:t>
            </a:r>
            <a:r>
              <a:rPr lang="nl-NL" sz="1400" b="1" dirty="0" smtClean="0"/>
              <a:t>. [</a:t>
            </a:r>
            <a:r>
              <a:rPr lang="nl-NL" sz="1400" b="1" i="1" dirty="0" smtClean="0"/>
              <a:t>WISE 2011</a:t>
            </a:r>
            <a:r>
              <a:rPr lang="nl-NL" sz="1400" b="1" dirty="0" smtClean="0"/>
              <a:t>]</a:t>
            </a:r>
            <a:endParaRPr lang="en-US" sz="1400" b="1" dirty="0"/>
          </a:p>
        </p:txBody>
      </p:sp>
      <p:sp>
        <p:nvSpPr>
          <p:cNvPr id="15" name="Content Placeholder 2"/>
          <p:cNvSpPr txBox="1">
            <a:spLocks noChangeArrowheads="1"/>
          </p:cNvSpPr>
          <p:nvPr/>
        </p:nvSpPr>
        <p:spPr>
          <a:xfrm>
            <a:off x="381000" y="5410200"/>
            <a:ext cx="8267702" cy="1219200"/>
          </a:xfrm>
          <a:prstGeom prst="rect">
            <a:avLst/>
          </a:prstGeom>
        </p:spPr>
        <p:txBody>
          <a:bodyPr/>
          <a:lstStyle/>
          <a:p>
            <a:pPr marL="396875" indent="-396875" algn="just" defTabSz="914363">
              <a:lnSpc>
                <a:spcPct val="90000"/>
              </a:lnSpc>
              <a:spcBef>
                <a:spcPct val="20000"/>
              </a:spcBef>
              <a:buBlip>
                <a:blip r:embed="rId4"/>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S</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i</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Edge-set cover for the paths { (P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i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P</a:t>
            </a:r>
            <a:r>
              <a:rPr lang="en-US" altLang="zh-CN" sz="2200" baseline="-25000" dirty="0" smtClean="0">
                <a:solidFill>
                  <a:schemeClr val="tx1">
                    <a:lumMod val="95000"/>
                    <a:lumOff val="5000"/>
                  </a:schemeClr>
                </a:solidFill>
                <a:latin typeface="Calibri" panose="020F0502020204030204" pitchFamily="34" charset="0"/>
                <a:cs typeface="Calibri" panose="020F0502020204030204" pitchFamily="34" charset="0"/>
              </a:rPr>
              <a:t>r</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sz="2000" dirty="0" err="1" smtClean="0">
                <a:solidFill>
                  <a:schemeClr val="tx1">
                    <a:lumMod val="95000"/>
                    <a:lumOff val="5000"/>
                  </a:schemeClr>
                </a:solidFill>
                <a:latin typeface="Calibri" panose="020F0502020204030204" pitchFamily="34" charset="0"/>
                <a:cs typeface="Calibri" panose="020F0502020204030204" pitchFamily="34" charset="0"/>
              </a:rPr>
              <a:t>i</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a:t>
            </a:r>
            <a:r>
              <a:rPr lang="en-US" sz="2000" dirty="0" smtClean="0"/>
              <a:t>∈ (1, r-1) }</a:t>
            </a:r>
          </a:p>
          <a:p>
            <a:pPr marL="396875" indent="-396875" algn="just" defTabSz="914363">
              <a:lnSpc>
                <a:spcPct val="90000"/>
              </a:lnSpc>
              <a:spcBef>
                <a:spcPct val="20000"/>
              </a:spcBef>
              <a:buBlip>
                <a:blip r:embed="rId4"/>
              </a:buBlip>
              <a:defRPr/>
            </a:pPr>
            <a:endParaRPr kumimoji="0" lang="en-US" altLang="zh-CN" sz="2000" i="0" u="none" strike="noStrike" kern="1200" cap="none" spc="0" normalizeH="0" baseline="-2500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a:p>
            <a:pPr marL="396875" indent="-396875" algn="just" defTabSz="914363">
              <a:lnSpc>
                <a:spcPct val="90000"/>
              </a:lnSpc>
              <a:spcBef>
                <a:spcPct val="20000"/>
              </a:spcBef>
              <a:buBlip>
                <a:blip r:embed="rId4"/>
              </a:buBlip>
              <a:defRPr/>
            </a:pPr>
            <a:r>
              <a:rPr lang="en-US" altLang="zh-CN" sz="2000" dirty="0" err="1" smtClean="0">
                <a:solidFill>
                  <a:schemeClr val="tx1">
                    <a:lumMod val="95000"/>
                    <a:lumOff val="5000"/>
                  </a:schemeClr>
                </a:solidFill>
                <a:latin typeface="Calibri" panose="020F0502020204030204" pitchFamily="34" charset="0"/>
                <a:cs typeface="Calibri" panose="020F0502020204030204" pitchFamily="34" charset="0"/>
              </a:rPr>
              <a:t>S’</a:t>
            </a:r>
            <a:r>
              <a:rPr lang="en-US" altLang="zh-CN" sz="2000" baseline="-25000" dirty="0" err="1" smtClean="0">
                <a:solidFill>
                  <a:schemeClr val="tx1">
                    <a:lumMod val="95000"/>
                    <a:lumOff val="5000"/>
                  </a:schemeClr>
                </a:solidFill>
                <a:latin typeface="Calibri" panose="020F0502020204030204" pitchFamily="34" charset="0"/>
                <a:cs typeface="Calibri" panose="020F0502020204030204" pitchFamily="34" charset="0"/>
              </a:rPr>
              <a:t>i</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a:t>
            </a:r>
            <a:r>
              <a:rPr lang="en-US" altLang="zh-CN" sz="2000" dirty="0" err="1" smtClean="0">
                <a:solidFill>
                  <a:schemeClr val="tx1">
                    <a:lumMod val="95000"/>
                    <a:lumOff val="5000"/>
                  </a:schemeClr>
                </a:solidFill>
                <a:latin typeface="Calibri" panose="020F0502020204030204" pitchFamily="34" charset="0"/>
                <a:cs typeface="Calibri" panose="020F0502020204030204" pitchFamily="34" charset="0"/>
              </a:rPr>
              <a:t>Pairwise</a:t>
            </a:r>
            <a:r>
              <a:rPr lang="en-US" altLang="zh-CN" sz="2000" dirty="0" smtClean="0">
                <a:solidFill>
                  <a:schemeClr val="tx1">
                    <a:lumMod val="95000"/>
                    <a:lumOff val="5000"/>
                  </a:schemeClr>
                </a:solidFill>
                <a:latin typeface="Calibri" panose="020F0502020204030204" pitchFamily="34" charset="0"/>
                <a:cs typeface="Calibri" panose="020F0502020204030204" pitchFamily="34" charset="0"/>
              </a:rPr>
              <a:t> independent set covers </a:t>
            </a:r>
            <a:endParaRPr kumimoji="0" lang="en-US" altLang="zh-CN" sz="2000" i="0" u="none" strike="noStrike" kern="1200" cap="none" spc="0" normalizeH="0" baseline="-2500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graphicFrame>
        <p:nvGraphicFramePr>
          <p:cNvPr id="16" name="Object 15"/>
          <p:cNvGraphicFramePr>
            <a:graphicFrameLocks noChangeAspect="1"/>
          </p:cNvGraphicFramePr>
          <p:nvPr/>
        </p:nvGraphicFramePr>
        <p:xfrm>
          <a:off x="3429000" y="1242060"/>
          <a:ext cx="914400" cy="815340"/>
        </p:xfrm>
        <a:graphic>
          <a:graphicData uri="http://schemas.openxmlformats.org/presentationml/2006/ole">
            <p:oleObj spid="_x0000_s309510" name="Equation" r:id="rId7" imgW="291973" imgH="444307" progId="Equation.3">
              <p:embed/>
            </p:oleObj>
          </a:graphicData>
        </a:graphic>
      </p:graphicFrame>
    </p:spTree>
    <p:extLst>
      <p:ext uri="{BB962C8B-B14F-4D97-AF65-F5344CB8AC3E}">
        <p14:creationId xmlns:p14="http://schemas.microsoft.com/office/powerpoint/2010/main" xmlns="" val="402497723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55</a:t>
            </a:fld>
            <a:endParaRPr lang="en-US" altLang="en-US" sz="1800" dirty="0"/>
          </a:p>
        </p:txBody>
      </p:sp>
      <p:sp>
        <p:nvSpPr>
          <p:cNvPr id="49" name="Title 1"/>
          <p:cNvSpPr>
            <a:spLocks noGrp="1"/>
          </p:cNvSpPr>
          <p:nvPr>
            <p:ph type="title"/>
          </p:nvPr>
        </p:nvSpPr>
        <p:spPr>
          <a:xfrm>
            <a:off x="304800" y="304800"/>
            <a:ext cx="7315200" cy="533400"/>
          </a:xfrm>
        </p:spPr>
        <p:txBody>
          <a:bodyPr>
            <a:noAutofit/>
          </a:bodyPr>
          <a:lstStyle/>
          <a:p>
            <a:pPr algn="l"/>
            <a:r>
              <a:rPr lang="en-US" b="1" dirty="0" smtClean="0"/>
              <a:t>Reliability with Edge Colors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50/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219200"/>
            <a:ext cx="8267702" cy="1219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Uncertain, edge-colored multi-graph </a:t>
            </a:r>
            <a:r>
              <a:rPr lang="en-US" sz="24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5"/>
              </a:buBlip>
              <a:defRPr/>
            </a:pPr>
            <a:endParaRPr kumimoji="0" lang="en-US" altLang="zh-CN" sz="1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Given a source node </a:t>
            </a:r>
            <a:r>
              <a:rPr lang="en-US" altLang="zh-CN" sz="2200" dirty="0" smtClean="0">
                <a:solidFill>
                  <a:schemeClr val="tx1">
                    <a:lumMod val="95000"/>
                    <a:lumOff val="5000"/>
                  </a:schemeClr>
                </a:solidFill>
                <a:latin typeface="Times New Roman" pitchFamily="18" charset="0"/>
                <a:cs typeface="Times New Roman" pitchFamily="18" charset="0"/>
              </a:rPr>
              <a:t>S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and destination node </a:t>
            </a:r>
            <a:r>
              <a:rPr lang="en-US" altLang="zh-CN" sz="2200" dirty="0" smtClean="0">
                <a:solidFill>
                  <a:schemeClr val="tx1">
                    <a:lumMod val="95000"/>
                    <a:lumOff val="5000"/>
                  </a:schemeClr>
                </a:solidFill>
                <a:latin typeface="Times New Roman" pitchFamily="18" charset="0"/>
                <a:cs typeface="Times New Roman" pitchFamily="18" charset="0"/>
              </a:rPr>
              <a:t>T</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find the top-k edge colors that maximize the reliability from </a:t>
            </a:r>
            <a:r>
              <a:rPr lang="en-US" altLang="zh-CN" sz="2200" dirty="0" smtClean="0">
                <a:solidFill>
                  <a:schemeClr val="tx1">
                    <a:lumMod val="95000"/>
                    <a:lumOff val="5000"/>
                  </a:schemeClr>
                </a:solidFill>
                <a:latin typeface="Times New Roman" pitchFamily="18" charset="0"/>
                <a:cs typeface="Times New Roman"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dirty="0" smtClean="0">
                <a:solidFill>
                  <a:schemeClr val="tx1">
                    <a:lumMod val="95000"/>
                    <a:lumOff val="5000"/>
                  </a:schemeClr>
                </a:solidFill>
                <a:latin typeface="Times New Roman" pitchFamily="18" charset="0"/>
                <a:cs typeface="Times New Roman" pitchFamily="18" charset="0"/>
              </a:rPr>
              <a:t>T</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endParaRPr>
          </a:p>
        </p:txBody>
      </p:sp>
      <p:sp>
        <p:nvSpPr>
          <p:cNvPr id="10" name="TextBox 9"/>
          <p:cNvSpPr txBox="1"/>
          <p:nvPr/>
        </p:nvSpPr>
        <p:spPr>
          <a:xfrm>
            <a:off x="155575" y="6412468"/>
            <a:ext cx="6477000" cy="307777"/>
          </a:xfrm>
          <a:prstGeom prst="rect">
            <a:avLst/>
          </a:prstGeom>
          <a:noFill/>
        </p:spPr>
        <p:txBody>
          <a:bodyPr wrap="square" rtlCol="0">
            <a:spAutoFit/>
          </a:bodyPr>
          <a:lstStyle/>
          <a:p>
            <a:r>
              <a:rPr lang="nl-NL" sz="1400" b="1" dirty="0" smtClean="0"/>
              <a:t>Barbieri  et. al. [</a:t>
            </a:r>
            <a:r>
              <a:rPr lang="nl-NL" sz="1400" b="1" i="1" dirty="0" smtClean="0"/>
              <a:t>ICDM 2012</a:t>
            </a:r>
            <a:r>
              <a:rPr lang="nl-NL" sz="1400" b="1" dirty="0" smtClean="0"/>
              <a:t>];  Chen er. al. [</a:t>
            </a:r>
            <a:r>
              <a:rPr lang="nl-NL" sz="1400" b="1" i="1" dirty="0" smtClean="0"/>
              <a:t>DASFAA 2014</a:t>
            </a:r>
            <a:r>
              <a:rPr lang="nl-NL" sz="1400" b="1" dirty="0" smtClean="0"/>
              <a:t>]; Khan </a:t>
            </a:r>
            <a:r>
              <a:rPr lang="nl-NL" sz="1400" b="1" dirty="0"/>
              <a:t>et. al</a:t>
            </a:r>
            <a:r>
              <a:rPr lang="nl-NL" sz="1400" b="1" dirty="0" smtClean="0"/>
              <a:t>. [</a:t>
            </a:r>
            <a:r>
              <a:rPr lang="nl-NL" sz="1400" b="1" i="1" dirty="0" smtClean="0"/>
              <a:t>CIKM 2015</a:t>
            </a:r>
            <a:r>
              <a:rPr lang="nl-NL" sz="1400" b="1" dirty="0" smtClean="0"/>
              <a:t>]</a:t>
            </a:r>
            <a:endParaRPr lang="en-US" sz="1400" b="1" dirty="0"/>
          </a:p>
        </p:txBody>
      </p:sp>
      <p:sp>
        <p:nvSpPr>
          <p:cNvPr id="13" name="Oval 12"/>
          <p:cNvSpPr/>
          <p:nvPr/>
        </p:nvSpPr>
        <p:spPr>
          <a:xfrm>
            <a:off x="228600" y="3657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4" name="TextBox 13"/>
          <p:cNvSpPr txBox="1"/>
          <p:nvPr/>
        </p:nvSpPr>
        <p:spPr>
          <a:xfrm>
            <a:off x="352330" y="37212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5" name="Oval 14"/>
          <p:cNvSpPr/>
          <p:nvPr/>
        </p:nvSpPr>
        <p:spPr>
          <a:xfrm>
            <a:off x="10668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TextBox 15"/>
          <p:cNvSpPr txBox="1"/>
          <p:nvPr/>
        </p:nvSpPr>
        <p:spPr>
          <a:xfrm>
            <a:off x="1190530" y="30354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Oval 16"/>
          <p:cNvSpPr/>
          <p:nvPr/>
        </p:nvSpPr>
        <p:spPr>
          <a:xfrm>
            <a:off x="914400" y="4457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TextBox 17"/>
          <p:cNvSpPr txBox="1"/>
          <p:nvPr/>
        </p:nvSpPr>
        <p:spPr>
          <a:xfrm>
            <a:off x="1038130" y="4520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9" name="Oval 18"/>
          <p:cNvSpPr/>
          <p:nvPr/>
        </p:nvSpPr>
        <p:spPr>
          <a:xfrm>
            <a:off x="21336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TextBox 19"/>
          <p:cNvSpPr txBox="1"/>
          <p:nvPr/>
        </p:nvSpPr>
        <p:spPr>
          <a:xfrm>
            <a:off x="2257330" y="30354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 name="Freeform 22"/>
          <p:cNvSpPr/>
          <p:nvPr/>
        </p:nvSpPr>
        <p:spPr>
          <a:xfrm>
            <a:off x="436728" y="3093492"/>
            <a:ext cx="655093" cy="577756"/>
          </a:xfrm>
          <a:custGeom>
            <a:avLst/>
            <a:gdLst>
              <a:gd name="connsiteX0" fmla="*/ 0 w 655093"/>
              <a:gd name="connsiteY0" fmla="*/ 577756 h 577756"/>
              <a:gd name="connsiteX1" fmla="*/ 109182 w 655093"/>
              <a:gd name="connsiteY1" fmla="*/ 86436 h 577756"/>
              <a:gd name="connsiteX2" fmla="*/ 655093 w 655093"/>
              <a:gd name="connsiteY2" fmla="*/ 59141 h 577756"/>
              <a:gd name="connsiteX3" fmla="*/ 655093 w 655093"/>
              <a:gd name="connsiteY3" fmla="*/ 59141 h 577756"/>
            </a:gdLst>
            <a:ahLst/>
            <a:cxnLst>
              <a:cxn ang="0">
                <a:pos x="connsiteX0" y="connsiteY0"/>
              </a:cxn>
              <a:cxn ang="0">
                <a:pos x="connsiteX1" y="connsiteY1"/>
              </a:cxn>
              <a:cxn ang="0">
                <a:pos x="connsiteX2" y="connsiteY2"/>
              </a:cxn>
              <a:cxn ang="0">
                <a:pos x="connsiteX3" y="connsiteY3"/>
              </a:cxn>
            </a:cxnLst>
            <a:rect l="l" t="t" r="r" b="b"/>
            <a:pathLst>
              <a:path w="655093" h="577756">
                <a:moveTo>
                  <a:pt x="0" y="577756"/>
                </a:moveTo>
                <a:cubicBezTo>
                  <a:pt x="0" y="375314"/>
                  <a:pt x="0" y="172872"/>
                  <a:pt x="109182" y="86436"/>
                </a:cubicBezTo>
                <a:cubicBezTo>
                  <a:pt x="218364" y="0"/>
                  <a:pt x="655093" y="59141"/>
                  <a:pt x="655093" y="59141"/>
                </a:cubicBezTo>
                <a:lnTo>
                  <a:pt x="655093" y="5914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64275" y="3493827"/>
            <a:ext cx="573206" cy="584579"/>
          </a:xfrm>
          <a:custGeom>
            <a:avLst/>
            <a:gdLst>
              <a:gd name="connsiteX0" fmla="*/ 0 w 573206"/>
              <a:gd name="connsiteY0" fmla="*/ 395785 h 584579"/>
              <a:gd name="connsiteX1" fmla="*/ 395785 w 573206"/>
              <a:gd name="connsiteY1" fmla="*/ 518615 h 584579"/>
              <a:gd name="connsiteX2" fmla="*/ 573206 w 573206"/>
              <a:gd name="connsiteY2" fmla="*/ 0 h 584579"/>
              <a:gd name="connsiteX3" fmla="*/ 573206 w 573206"/>
              <a:gd name="connsiteY3" fmla="*/ 0 h 584579"/>
            </a:gdLst>
            <a:ahLst/>
            <a:cxnLst>
              <a:cxn ang="0">
                <a:pos x="connsiteX0" y="connsiteY0"/>
              </a:cxn>
              <a:cxn ang="0">
                <a:pos x="connsiteX1" y="connsiteY1"/>
              </a:cxn>
              <a:cxn ang="0">
                <a:pos x="connsiteX2" y="connsiteY2"/>
              </a:cxn>
              <a:cxn ang="0">
                <a:pos x="connsiteX3" y="connsiteY3"/>
              </a:cxn>
            </a:cxnLst>
            <a:rect l="l" t="t" r="r" b="b"/>
            <a:pathLst>
              <a:path w="573206" h="584579">
                <a:moveTo>
                  <a:pt x="0" y="395785"/>
                </a:moveTo>
                <a:cubicBezTo>
                  <a:pt x="150125" y="490182"/>
                  <a:pt x="300251" y="584579"/>
                  <a:pt x="395785" y="518615"/>
                </a:cubicBezTo>
                <a:cubicBezTo>
                  <a:pt x="491319" y="452651"/>
                  <a:pt x="573206" y="0"/>
                  <a:pt x="573206" y="0"/>
                </a:cubicBezTo>
                <a:lnTo>
                  <a:pt x="57320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a:stCxn id="15" idx="6"/>
            <a:endCxn id="19" idx="2"/>
          </p:cNvCxnSpPr>
          <p:nvPr/>
        </p:nvCxnSpPr>
        <p:spPr>
          <a:xfrm>
            <a:off x="1600200" y="3238500"/>
            <a:ext cx="533400" cy="0"/>
          </a:xfrm>
          <a:prstGeom prst="line">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270681" y="4148919"/>
            <a:ext cx="684662" cy="682388"/>
          </a:xfrm>
          <a:custGeom>
            <a:avLst/>
            <a:gdLst>
              <a:gd name="connsiteX0" fmla="*/ 97809 w 684662"/>
              <a:gd name="connsiteY0" fmla="*/ 0 h 682388"/>
              <a:gd name="connsiteX1" fmla="*/ 97809 w 684662"/>
              <a:gd name="connsiteY1" fmla="*/ 518615 h 682388"/>
              <a:gd name="connsiteX2" fmla="*/ 684662 w 684662"/>
              <a:gd name="connsiteY2" fmla="*/ 682388 h 682388"/>
              <a:gd name="connsiteX3" fmla="*/ 684662 w 684662"/>
              <a:gd name="connsiteY3" fmla="*/ 682388 h 682388"/>
            </a:gdLst>
            <a:ahLst/>
            <a:cxnLst>
              <a:cxn ang="0">
                <a:pos x="connsiteX0" y="connsiteY0"/>
              </a:cxn>
              <a:cxn ang="0">
                <a:pos x="connsiteX1" y="connsiteY1"/>
              </a:cxn>
              <a:cxn ang="0">
                <a:pos x="connsiteX2" y="connsiteY2"/>
              </a:cxn>
              <a:cxn ang="0">
                <a:pos x="connsiteX3" y="connsiteY3"/>
              </a:cxn>
            </a:cxnLst>
            <a:rect l="l" t="t" r="r" b="b"/>
            <a:pathLst>
              <a:path w="684662" h="682388">
                <a:moveTo>
                  <a:pt x="97809" y="0"/>
                </a:moveTo>
                <a:cubicBezTo>
                  <a:pt x="48904" y="202442"/>
                  <a:pt x="0" y="404884"/>
                  <a:pt x="97809" y="518615"/>
                </a:cubicBezTo>
                <a:cubicBezTo>
                  <a:pt x="195618" y="632346"/>
                  <a:pt x="684662" y="682388"/>
                  <a:pt x="684662" y="682388"/>
                </a:cubicBezTo>
                <a:lnTo>
                  <a:pt x="684662" y="682388"/>
                </a:lnTo>
              </a:path>
            </a:pathLst>
          </a:cu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337481" y="3891887"/>
            <a:ext cx="1132764" cy="639170"/>
          </a:xfrm>
          <a:custGeom>
            <a:avLst/>
            <a:gdLst>
              <a:gd name="connsiteX0" fmla="*/ 0 w 1132764"/>
              <a:gd name="connsiteY0" fmla="*/ 639170 h 639170"/>
              <a:gd name="connsiteX1" fmla="*/ 504967 w 1132764"/>
              <a:gd name="connsiteY1" fmla="*/ 52316 h 639170"/>
              <a:gd name="connsiteX2" fmla="*/ 1132764 w 1132764"/>
              <a:gd name="connsiteY2" fmla="*/ 325271 h 639170"/>
              <a:gd name="connsiteX3" fmla="*/ 1132764 w 1132764"/>
              <a:gd name="connsiteY3" fmla="*/ 325271 h 639170"/>
            </a:gdLst>
            <a:ahLst/>
            <a:cxnLst>
              <a:cxn ang="0">
                <a:pos x="connsiteX0" y="connsiteY0"/>
              </a:cxn>
              <a:cxn ang="0">
                <a:pos x="connsiteX1" y="connsiteY1"/>
              </a:cxn>
              <a:cxn ang="0">
                <a:pos x="connsiteX2" y="connsiteY2"/>
              </a:cxn>
              <a:cxn ang="0">
                <a:pos x="connsiteX3" y="connsiteY3"/>
              </a:cxn>
            </a:cxnLst>
            <a:rect l="l" t="t" r="r" b="b"/>
            <a:pathLst>
              <a:path w="1132764" h="639170">
                <a:moveTo>
                  <a:pt x="0" y="639170"/>
                </a:moveTo>
                <a:cubicBezTo>
                  <a:pt x="158086" y="371901"/>
                  <a:pt x="316173" y="104633"/>
                  <a:pt x="504967" y="52316"/>
                </a:cubicBezTo>
                <a:cubicBezTo>
                  <a:pt x="693761" y="0"/>
                  <a:pt x="1132764" y="325271"/>
                  <a:pt x="1132764" y="325271"/>
                </a:cubicBezTo>
                <a:lnTo>
                  <a:pt x="1132764" y="32527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33015" y="4599296"/>
            <a:ext cx="1241946" cy="591403"/>
          </a:xfrm>
          <a:custGeom>
            <a:avLst/>
            <a:gdLst>
              <a:gd name="connsiteX0" fmla="*/ 0 w 1241946"/>
              <a:gd name="connsiteY0" fmla="*/ 191068 h 591403"/>
              <a:gd name="connsiteX1" fmla="*/ 764275 w 1241946"/>
              <a:gd name="connsiteY1" fmla="*/ 559558 h 591403"/>
              <a:gd name="connsiteX2" fmla="*/ 1241946 w 1241946"/>
              <a:gd name="connsiteY2" fmla="*/ 0 h 591403"/>
              <a:gd name="connsiteX3" fmla="*/ 1241946 w 1241946"/>
              <a:gd name="connsiteY3" fmla="*/ 0 h 591403"/>
            </a:gdLst>
            <a:ahLst/>
            <a:cxnLst>
              <a:cxn ang="0">
                <a:pos x="connsiteX0" y="connsiteY0"/>
              </a:cxn>
              <a:cxn ang="0">
                <a:pos x="connsiteX1" y="connsiteY1"/>
              </a:cxn>
              <a:cxn ang="0">
                <a:pos x="connsiteX2" y="connsiteY2"/>
              </a:cxn>
              <a:cxn ang="0">
                <a:pos x="connsiteX3" y="connsiteY3"/>
              </a:cxn>
            </a:cxnLst>
            <a:rect l="l" t="t" r="r" b="b"/>
            <a:pathLst>
              <a:path w="1241946" h="591403">
                <a:moveTo>
                  <a:pt x="0" y="191068"/>
                </a:moveTo>
                <a:cubicBezTo>
                  <a:pt x="278642" y="391235"/>
                  <a:pt x="557284" y="591403"/>
                  <a:pt x="764275" y="559558"/>
                </a:cubicBezTo>
                <a:cubicBezTo>
                  <a:pt x="971266" y="527713"/>
                  <a:pt x="1241946" y="0"/>
                  <a:pt x="1241946" y="0"/>
                </a:cubicBezTo>
                <a:lnTo>
                  <a:pt x="124194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2438400" y="4076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2" name="TextBox 21"/>
          <p:cNvSpPr txBox="1"/>
          <p:nvPr/>
        </p:nvSpPr>
        <p:spPr>
          <a:xfrm>
            <a:off x="2562130" y="41396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Freeform 30"/>
          <p:cNvSpPr/>
          <p:nvPr/>
        </p:nvSpPr>
        <p:spPr>
          <a:xfrm>
            <a:off x="2661313" y="3275463"/>
            <a:ext cx="468574" cy="887104"/>
          </a:xfrm>
          <a:custGeom>
            <a:avLst/>
            <a:gdLst>
              <a:gd name="connsiteX0" fmla="*/ 0 w 468574"/>
              <a:gd name="connsiteY0" fmla="*/ 0 h 887104"/>
              <a:gd name="connsiteX1" fmla="*/ 423081 w 468574"/>
              <a:gd name="connsiteY1" fmla="*/ 313898 h 887104"/>
              <a:gd name="connsiteX2" fmla="*/ 272956 w 468574"/>
              <a:gd name="connsiteY2" fmla="*/ 887104 h 887104"/>
              <a:gd name="connsiteX3" fmla="*/ 272956 w 468574"/>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468574" h="887104">
                <a:moveTo>
                  <a:pt x="0" y="0"/>
                </a:moveTo>
                <a:cubicBezTo>
                  <a:pt x="188794" y="83023"/>
                  <a:pt x="377588" y="166047"/>
                  <a:pt x="423081" y="313898"/>
                </a:cubicBezTo>
                <a:cubicBezTo>
                  <a:pt x="468574" y="461749"/>
                  <a:pt x="272956" y="887104"/>
                  <a:pt x="272956" y="887104"/>
                </a:cubicBezTo>
                <a:lnTo>
                  <a:pt x="272956" y="887104"/>
                </a:lnTo>
              </a:path>
            </a:pathLst>
          </a:cu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228600" y="2819400"/>
            <a:ext cx="476412" cy="369332"/>
          </a:xfrm>
          <a:prstGeom prst="rect">
            <a:avLst/>
          </a:prstGeom>
          <a:noFill/>
        </p:spPr>
        <p:txBody>
          <a:bodyPr wrap="none" rtlCol="0">
            <a:spAutoFit/>
          </a:bodyPr>
          <a:lstStyle/>
          <a:p>
            <a:r>
              <a:rPr lang="en-US" dirty="0" smtClean="0"/>
              <a:t>0.6</a:t>
            </a:r>
            <a:endParaRPr lang="de-DE" dirty="0"/>
          </a:p>
        </p:txBody>
      </p:sp>
      <p:sp>
        <p:nvSpPr>
          <p:cNvPr id="30" name="TextBox 29"/>
          <p:cNvSpPr txBox="1"/>
          <p:nvPr/>
        </p:nvSpPr>
        <p:spPr>
          <a:xfrm>
            <a:off x="762000" y="3593068"/>
            <a:ext cx="476412" cy="369332"/>
          </a:xfrm>
          <a:prstGeom prst="rect">
            <a:avLst/>
          </a:prstGeom>
          <a:noFill/>
        </p:spPr>
        <p:txBody>
          <a:bodyPr wrap="none" rtlCol="0">
            <a:spAutoFit/>
          </a:bodyPr>
          <a:lstStyle/>
          <a:p>
            <a:r>
              <a:rPr lang="en-US" dirty="0" smtClean="0"/>
              <a:t>0.2</a:t>
            </a:r>
            <a:endParaRPr lang="de-DE" dirty="0"/>
          </a:p>
        </p:txBody>
      </p:sp>
      <p:sp>
        <p:nvSpPr>
          <p:cNvPr id="32" name="TextBox 31"/>
          <p:cNvSpPr txBox="1"/>
          <p:nvPr/>
        </p:nvSpPr>
        <p:spPr>
          <a:xfrm>
            <a:off x="1580988" y="2819400"/>
            <a:ext cx="476412" cy="369332"/>
          </a:xfrm>
          <a:prstGeom prst="rect">
            <a:avLst/>
          </a:prstGeom>
          <a:noFill/>
        </p:spPr>
        <p:txBody>
          <a:bodyPr wrap="none" rtlCol="0">
            <a:spAutoFit/>
          </a:bodyPr>
          <a:lstStyle/>
          <a:p>
            <a:r>
              <a:rPr lang="en-US" dirty="0" smtClean="0"/>
              <a:t>0.7</a:t>
            </a:r>
            <a:endParaRPr lang="de-DE" dirty="0"/>
          </a:p>
        </p:txBody>
      </p:sp>
      <p:sp>
        <p:nvSpPr>
          <p:cNvPr id="33" name="TextBox 32"/>
          <p:cNvSpPr txBox="1"/>
          <p:nvPr/>
        </p:nvSpPr>
        <p:spPr>
          <a:xfrm>
            <a:off x="2571588" y="3516868"/>
            <a:ext cx="476412" cy="369332"/>
          </a:xfrm>
          <a:prstGeom prst="rect">
            <a:avLst/>
          </a:prstGeom>
          <a:noFill/>
        </p:spPr>
        <p:txBody>
          <a:bodyPr wrap="none" rtlCol="0">
            <a:spAutoFit/>
          </a:bodyPr>
          <a:lstStyle/>
          <a:p>
            <a:r>
              <a:rPr lang="en-US" dirty="0" smtClean="0"/>
              <a:t>0.8</a:t>
            </a:r>
            <a:endParaRPr lang="de-DE" dirty="0"/>
          </a:p>
        </p:txBody>
      </p:sp>
      <p:sp>
        <p:nvSpPr>
          <p:cNvPr id="34" name="TextBox 33"/>
          <p:cNvSpPr txBox="1"/>
          <p:nvPr/>
        </p:nvSpPr>
        <p:spPr>
          <a:xfrm>
            <a:off x="285588" y="4355068"/>
            <a:ext cx="476412" cy="369332"/>
          </a:xfrm>
          <a:prstGeom prst="rect">
            <a:avLst/>
          </a:prstGeom>
          <a:noFill/>
        </p:spPr>
        <p:txBody>
          <a:bodyPr wrap="none" rtlCol="0">
            <a:spAutoFit/>
          </a:bodyPr>
          <a:lstStyle/>
          <a:p>
            <a:r>
              <a:rPr lang="en-US" dirty="0" smtClean="0"/>
              <a:t>0.4</a:t>
            </a:r>
            <a:endParaRPr lang="de-DE" dirty="0"/>
          </a:p>
        </p:txBody>
      </p:sp>
      <p:sp>
        <p:nvSpPr>
          <p:cNvPr id="35" name="TextBox 34"/>
          <p:cNvSpPr txBox="1"/>
          <p:nvPr/>
        </p:nvSpPr>
        <p:spPr>
          <a:xfrm>
            <a:off x="1600200" y="3974068"/>
            <a:ext cx="476412" cy="369332"/>
          </a:xfrm>
          <a:prstGeom prst="rect">
            <a:avLst/>
          </a:prstGeom>
          <a:noFill/>
        </p:spPr>
        <p:txBody>
          <a:bodyPr wrap="none" rtlCol="0">
            <a:spAutoFit/>
          </a:bodyPr>
          <a:lstStyle/>
          <a:p>
            <a:r>
              <a:rPr lang="en-US" dirty="0" smtClean="0"/>
              <a:t>0.7</a:t>
            </a:r>
            <a:endParaRPr lang="de-DE" dirty="0"/>
          </a:p>
        </p:txBody>
      </p:sp>
      <p:sp>
        <p:nvSpPr>
          <p:cNvPr id="36" name="TextBox 35"/>
          <p:cNvSpPr txBox="1"/>
          <p:nvPr/>
        </p:nvSpPr>
        <p:spPr>
          <a:xfrm>
            <a:off x="1828800" y="4736068"/>
            <a:ext cx="476412" cy="369332"/>
          </a:xfrm>
          <a:prstGeom prst="rect">
            <a:avLst/>
          </a:prstGeom>
          <a:noFill/>
        </p:spPr>
        <p:txBody>
          <a:bodyPr wrap="none" rtlCol="0">
            <a:spAutoFit/>
          </a:bodyPr>
          <a:lstStyle/>
          <a:p>
            <a:r>
              <a:rPr lang="en-US" dirty="0" smtClean="0"/>
              <a:t>0.5</a:t>
            </a:r>
            <a:endParaRPr lang="de-DE" dirty="0"/>
          </a:p>
        </p:txBody>
      </p:sp>
      <p:sp>
        <p:nvSpPr>
          <p:cNvPr id="37" name="TextBox 36"/>
          <p:cNvSpPr txBox="1"/>
          <p:nvPr/>
        </p:nvSpPr>
        <p:spPr>
          <a:xfrm>
            <a:off x="76200" y="5345668"/>
            <a:ext cx="4038600" cy="646331"/>
          </a:xfrm>
          <a:prstGeom prst="rect">
            <a:avLst/>
          </a:prstGeom>
          <a:noFill/>
        </p:spPr>
        <p:txBody>
          <a:bodyPr wrap="square" rtlCol="0">
            <a:spAutoFit/>
          </a:bodyPr>
          <a:lstStyle/>
          <a:p>
            <a:pPr algn="ctr"/>
            <a:r>
              <a:rPr lang="en-US" b="1" dirty="0" smtClean="0">
                <a:latin typeface="+mj-lt"/>
              </a:rPr>
              <a:t>Uncertain, Edge-Colored Multi-Graph:</a:t>
            </a:r>
          </a:p>
          <a:p>
            <a:pPr algn="ctr"/>
            <a:r>
              <a:rPr lang="en-US" b="1" dirty="0" smtClean="0">
                <a:latin typeface="+mj-lt"/>
              </a:rPr>
              <a:t>Select at most K edge-colors</a:t>
            </a:r>
            <a:endParaRPr lang="en-US" b="1" dirty="0">
              <a:latin typeface="+mj-lt"/>
            </a:endParaRPr>
          </a:p>
        </p:txBody>
      </p:sp>
    </p:spTree>
    <p:extLst>
      <p:ext uri="{BB962C8B-B14F-4D97-AF65-F5344CB8AC3E}">
        <p14:creationId xmlns:p14="http://schemas.microsoft.com/office/powerpoint/2010/main" xmlns="" val="223543641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56</a:t>
            </a:fld>
            <a:endParaRPr lang="en-US" altLang="en-US" sz="1800" dirty="0"/>
          </a:p>
        </p:txBody>
      </p:sp>
      <p:sp>
        <p:nvSpPr>
          <p:cNvPr id="49" name="Title 1"/>
          <p:cNvSpPr>
            <a:spLocks noGrp="1"/>
          </p:cNvSpPr>
          <p:nvPr>
            <p:ph type="title"/>
          </p:nvPr>
        </p:nvSpPr>
        <p:spPr>
          <a:xfrm>
            <a:off x="304800" y="304800"/>
            <a:ext cx="7315200" cy="533400"/>
          </a:xfrm>
        </p:spPr>
        <p:txBody>
          <a:bodyPr>
            <a:noAutofit/>
          </a:bodyPr>
          <a:lstStyle/>
          <a:p>
            <a:pPr algn="l"/>
            <a:r>
              <a:rPr lang="en-US" b="1" dirty="0" smtClean="0"/>
              <a:t>Reliability with Edge Colors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51/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219200"/>
            <a:ext cx="8267702" cy="1219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Uncertain, edge-colored multi-graph </a:t>
            </a:r>
            <a:r>
              <a:rPr lang="en-US" sz="24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5"/>
              </a:buBlip>
              <a:defRPr/>
            </a:pPr>
            <a:endParaRPr kumimoji="0" lang="en-US" altLang="zh-CN" sz="1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Given a source node </a:t>
            </a:r>
            <a:r>
              <a:rPr lang="en-US" altLang="zh-CN" sz="2200" dirty="0" smtClean="0">
                <a:solidFill>
                  <a:schemeClr val="tx1">
                    <a:lumMod val="95000"/>
                    <a:lumOff val="5000"/>
                  </a:schemeClr>
                </a:solidFill>
                <a:latin typeface="Times New Roman" pitchFamily="18" charset="0"/>
                <a:cs typeface="Times New Roman" pitchFamily="18" charset="0"/>
              </a:rPr>
              <a:t>S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and destination node </a:t>
            </a:r>
            <a:r>
              <a:rPr lang="en-US" altLang="zh-CN" sz="2200" dirty="0" smtClean="0">
                <a:solidFill>
                  <a:schemeClr val="tx1">
                    <a:lumMod val="95000"/>
                    <a:lumOff val="5000"/>
                  </a:schemeClr>
                </a:solidFill>
                <a:latin typeface="Times New Roman" pitchFamily="18" charset="0"/>
                <a:cs typeface="Times New Roman" pitchFamily="18" charset="0"/>
              </a:rPr>
              <a:t>T</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find the top-k edge colors that maximize the reliability from </a:t>
            </a:r>
            <a:r>
              <a:rPr lang="en-US" altLang="zh-CN" sz="2200" dirty="0" smtClean="0">
                <a:solidFill>
                  <a:schemeClr val="tx1">
                    <a:lumMod val="95000"/>
                    <a:lumOff val="5000"/>
                  </a:schemeClr>
                </a:solidFill>
                <a:latin typeface="Times New Roman" pitchFamily="18" charset="0"/>
                <a:cs typeface="Times New Roman"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dirty="0" smtClean="0">
                <a:solidFill>
                  <a:schemeClr val="tx1">
                    <a:lumMod val="95000"/>
                    <a:lumOff val="5000"/>
                  </a:schemeClr>
                </a:solidFill>
                <a:latin typeface="Times New Roman" pitchFamily="18" charset="0"/>
                <a:cs typeface="Times New Roman" pitchFamily="18" charset="0"/>
              </a:rPr>
              <a:t>T</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endParaRPr>
          </a:p>
        </p:txBody>
      </p:sp>
      <p:sp>
        <p:nvSpPr>
          <p:cNvPr id="10" name="TextBox 9"/>
          <p:cNvSpPr txBox="1"/>
          <p:nvPr/>
        </p:nvSpPr>
        <p:spPr>
          <a:xfrm>
            <a:off x="155575" y="6412468"/>
            <a:ext cx="6477000" cy="307777"/>
          </a:xfrm>
          <a:prstGeom prst="rect">
            <a:avLst/>
          </a:prstGeom>
          <a:noFill/>
        </p:spPr>
        <p:txBody>
          <a:bodyPr wrap="square" rtlCol="0">
            <a:spAutoFit/>
          </a:bodyPr>
          <a:lstStyle/>
          <a:p>
            <a:r>
              <a:rPr lang="nl-NL" sz="1400" b="1" dirty="0" smtClean="0"/>
              <a:t>Khan </a:t>
            </a:r>
            <a:r>
              <a:rPr lang="nl-NL" sz="1400" b="1" dirty="0"/>
              <a:t>et. al</a:t>
            </a:r>
            <a:r>
              <a:rPr lang="nl-NL" sz="1400" b="1" dirty="0" smtClean="0"/>
              <a:t>. [</a:t>
            </a:r>
            <a:r>
              <a:rPr lang="nl-NL" sz="1400" b="1" i="1" dirty="0" smtClean="0"/>
              <a:t>CIKM 2015</a:t>
            </a:r>
            <a:r>
              <a:rPr lang="nl-NL" sz="1400" b="1" dirty="0" smtClean="0"/>
              <a:t>]</a:t>
            </a:r>
            <a:endParaRPr lang="en-US" sz="1400" b="1" dirty="0"/>
          </a:p>
        </p:txBody>
      </p:sp>
      <p:sp>
        <p:nvSpPr>
          <p:cNvPr id="13" name="Oval 12"/>
          <p:cNvSpPr/>
          <p:nvPr/>
        </p:nvSpPr>
        <p:spPr>
          <a:xfrm>
            <a:off x="228600" y="3657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4" name="TextBox 13"/>
          <p:cNvSpPr txBox="1"/>
          <p:nvPr/>
        </p:nvSpPr>
        <p:spPr>
          <a:xfrm>
            <a:off x="352330" y="37212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5" name="Oval 14"/>
          <p:cNvSpPr/>
          <p:nvPr/>
        </p:nvSpPr>
        <p:spPr>
          <a:xfrm>
            <a:off x="10668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TextBox 15"/>
          <p:cNvSpPr txBox="1"/>
          <p:nvPr/>
        </p:nvSpPr>
        <p:spPr>
          <a:xfrm>
            <a:off x="1190530" y="30354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Oval 16"/>
          <p:cNvSpPr/>
          <p:nvPr/>
        </p:nvSpPr>
        <p:spPr>
          <a:xfrm>
            <a:off x="914400" y="4457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TextBox 17"/>
          <p:cNvSpPr txBox="1"/>
          <p:nvPr/>
        </p:nvSpPr>
        <p:spPr>
          <a:xfrm>
            <a:off x="1038130" y="4520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9" name="Oval 18"/>
          <p:cNvSpPr/>
          <p:nvPr/>
        </p:nvSpPr>
        <p:spPr>
          <a:xfrm>
            <a:off x="21336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TextBox 19"/>
          <p:cNvSpPr txBox="1"/>
          <p:nvPr/>
        </p:nvSpPr>
        <p:spPr>
          <a:xfrm>
            <a:off x="2257330" y="30354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 name="Freeform 22"/>
          <p:cNvSpPr/>
          <p:nvPr/>
        </p:nvSpPr>
        <p:spPr>
          <a:xfrm>
            <a:off x="436728" y="3093492"/>
            <a:ext cx="655093" cy="577756"/>
          </a:xfrm>
          <a:custGeom>
            <a:avLst/>
            <a:gdLst>
              <a:gd name="connsiteX0" fmla="*/ 0 w 655093"/>
              <a:gd name="connsiteY0" fmla="*/ 577756 h 577756"/>
              <a:gd name="connsiteX1" fmla="*/ 109182 w 655093"/>
              <a:gd name="connsiteY1" fmla="*/ 86436 h 577756"/>
              <a:gd name="connsiteX2" fmla="*/ 655093 w 655093"/>
              <a:gd name="connsiteY2" fmla="*/ 59141 h 577756"/>
              <a:gd name="connsiteX3" fmla="*/ 655093 w 655093"/>
              <a:gd name="connsiteY3" fmla="*/ 59141 h 577756"/>
            </a:gdLst>
            <a:ahLst/>
            <a:cxnLst>
              <a:cxn ang="0">
                <a:pos x="connsiteX0" y="connsiteY0"/>
              </a:cxn>
              <a:cxn ang="0">
                <a:pos x="connsiteX1" y="connsiteY1"/>
              </a:cxn>
              <a:cxn ang="0">
                <a:pos x="connsiteX2" y="connsiteY2"/>
              </a:cxn>
              <a:cxn ang="0">
                <a:pos x="connsiteX3" y="connsiteY3"/>
              </a:cxn>
            </a:cxnLst>
            <a:rect l="l" t="t" r="r" b="b"/>
            <a:pathLst>
              <a:path w="655093" h="577756">
                <a:moveTo>
                  <a:pt x="0" y="577756"/>
                </a:moveTo>
                <a:cubicBezTo>
                  <a:pt x="0" y="375314"/>
                  <a:pt x="0" y="172872"/>
                  <a:pt x="109182" y="86436"/>
                </a:cubicBezTo>
                <a:cubicBezTo>
                  <a:pt x="218364" y="0"/>
                  <a:pt x="655093" y="59141"/>
                  <a:pt x="655093" y="59141"/>
                </a:cubicBezTo>
                <a:lnTo>
                  <a:pt x="655093" y="5914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64275" y="3493827"/>
            <a:ext cx="573206" cy="584579"/>
          </a:xfrm>
          <a:custGeom>
            <a:avLst/>
            <a:gdLst>
              <a:gd name="connsiteX0" fmla="*/ 0 w 573206"/>
              <a:gd name="connsiteY0" fmla="*/ 395785 h 584579"/>
              <a:gd name="connsiteX1" fmla="*/ 395785 w 573206"/>
              <a:gd name="connsiteY1" fmla="*/ 518615 h 584579"/>
              <a:gd name="connsiteX2" fmla="*/ 573206 w 573206"/>
              <a:gd name="connsiteY2" fmla="*/ 0 h 584579"/>
              <a:gd name="connsiteX3" fmla="*/ 573206 w 573206"/>
              <a:gd name="connsiteY3" fmla="*/ 0 h 584579"/>
            </a:gdLst>
            <a:ahLst/>
            <a:cxnLst>
              <a:cxn ang="0">
                <a:pos x="connsiteX0" y="connsiteY0"/>
              </a:cxn>
              <a:cxn ang="0">
                <a:pos x="connsiteX1" y="connsiteY1"/>
              </a:cxn>
              <a:cxn ang="0">
                <a:pos x="connsiteX2" y="connsiteY2"/>
              </a:cxn>
              <a:cxn ang="0">
                <a:pos x="connsiteX3" y="connsiteY3"/>
              </a:cxn>
            </a:cxnLst>
            <a:rect l="l" t="t" r="r" b="b"/>
            <a:pathLst>
              <a:path w="573206" h="584579">
                <a:moveTo>
                  <a:pt x="0" y="395785"/>
                </a:moveTo>
                <a:cubicBezTo>
                  <a:pt x="150125" y="490182"/>
                  <a:pt x="300251" y="584579"/>
                  <a:pt x="395785" y="518615"/>
                </a:cubicBezTo>
                <a:cubicBezTo>
                  <a:pt x="491319" y="452651"/>
                  <a:pt x="573206" y="0"/>
                  <a:pt x="573206" y="0"/>
                </a:cubicBezTo>
                <a:lnTo>
                  <a:pt x="57320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a:stCxn id="15" idx="6"/>
            <a:endCxn id="19" idx="2"/>
          </p:cNvCxnSpPr>
          <p:nvPr/>
        </p:nvCxnSpPr>
        <p:spPr>
          <a:xfrm>
            <a:off x="1600200" y="3238500"/>
            <a:ext cx="533400" cy="0"/>
          </a:xfrm>
          <a:prstGeom prst="line">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270681" y="4148919"/>
            <a:ext cx="684662" cy="682388"/>
          </a:xfrm>
          <a:custGeom>
            <a:avLst/>
            <a:gdLst>
              <a:gd name="connsiteX0" fmla="*/ 97809 w 684662"/>
              <a:gd name="connsiteY0" fmla="*/ 0 h 682388"/>
              <a:gd name="connsiteX1" fmla="*/ 97809 w 684662"/>
              <a:gd name="connsiteY1" fmla="*/ 518615 h 682388"/>
              <a:gd name="connsiteX2" fmla="*/ 684662 w 684662"/>
              <a:gd name="connsiteY2" fmla="*/ 682388 h 682388"/>
              <a:gd name="connsiteX3" fmla="*/ 684662 w 684662"/>
              <a:gd name="connsiteY3" fmla="*/ 682388 h 682388"/>
            </a:gdLst>
            <a:ahLst/>
            <a:cxnLst>
              <a:cxn ang="0">
                <a:pos x="connsiteX0" y="connsiteY0"/>
              </a:cxn>
              <a:cxn ang="0">
                <a:pos x="connsiteX1" y="connsiteY1"/>
              </a:cxn>
              <a:cxn ang="0">
                <a:pos x="connsiteX2" y="connsiteY2"/>
              </a:cxn>
              <a:cxn ang="0">
                <a:pos x="connsiteX3" y="connsiteY3"/>
              </a:cxn>
            </a:cxnLst>
            <a:rect l="l" t="t" r="r" b="b"/>
            <a:pathLst>
              <a:path w="684662" h="682388">
                <a:moveTo>
                  <a:pt x="97809" y="0"/>
                </a:moveTo>
                <a:cubicBezTo>
                  <a:pt x="48904" y="202442"/>
                  <a:pt x="0" y="404884"/>
                  <a:pt x="97809" y="518615"/>
                </a:cubicBezTo>
                <a:cubicBezTo>
                  <a:pt x="195618" y="632346"/>
                  <a:pt x="684662" y="682388"/>
                  <a:pt x="684662" y="682388"/>
                </a:cubicBezTo>
                <a:lnTo>
                  <a:pt x="684662" y="682388"/>
                </a:lnTo>
              </a:path>
            </a:pathLst>
          </a:cu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337481" y="3891887"/>
            <a:ext cx="1132764" cy="639170"/>
          </a:xfrm>
          <a:custGeom>
            <a:avLst/>
            <a:gdLst>
              <a:gd name="connsiteX0" fmla="*/ 0 w 1132764"/>
              <a:gd name="connsiteY0" fmla="*/ 639170 h 639170"/>
              <a:gd name="connsiteX1" fmla="*/ 504967 w 1132764"/>
              <a:gd name="connsiteY1" fmla="*/ 52316 h 639170"/>
              <a:gd name="connsiteX2" fmla="*/ 1132764 w 1132764"/>
              <a:gd name="connsiteY2" fmla="*/ 325271 h 639170"/>
              <a:gd name="connsiteX3" fmla="*/ 1132764 w 1132764"/>
              <a:gd name="connsiteY3" fmla="*/ 325271 h 639170"/>
            </a:gdLst>
            <a:ahLst/>
            <a:cxnLst>
              <a:cxn ang="0">
                <a:pos x="connsiteX0" y="connsiteY0"/>
              </a:cxn>
              <a:cxn ang="0">
                <a:pos x="connsiteX1" y="connsiteY1"/>
              </a:cxn>
              <a:cxn ang="0">
                <a:pos x="connsiteX2" y="connsiteY2"/>
              </a:cxn>
              <a:cxn ang="0">
                <a:pos x="connsiteX3" y="connsiteY3"/>
              </a:cxn>
            </a:cxnLst>
            <a:rect l="l" t="t" r="r" b="b"/>
            <a:pathLst>
              <a:path w="1132764" h="639170">
                <a:moveTo>
                  <a:pt x="0" y="639170"/>
                </a:moveTo>
                <a:cubicBezTo>
                  <a:pt x="158086" y="371901"/>
                  <a:pt x="316173" y="104633"/>
                  <a:pt x="504967" y="52316"/>
                </a:cubicBezTo>
                <a:cubicBezTo>
                  <a:pt x="693761" y="0"/>
                  <a:pt x="1132764" y="325271"/>
                  <a:pt x="1132764" y="325271"/>
                </a:cubicBezTo>
                <a:lnTo>
                  <a:pt x="1132764" y="32527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33015" y="4599296"/>
            <a:ext cx="1241946" cy="591403"/>
          </a:xfrm>
          <a:custGeom>
            <a:avLst/>
            <a:gdLst>
              <a:gd name="connsiteX0" fmla="*/ 0 w 1241946"/>
              <a:gd name="connsiteY0" fmla="*/ 191068 h 591403"/>
              <a:gd name="connsiteX1" fmla="*/ 764275 w 1241946"/>
              <a:gd name="connsiteY1" fmla="*/ 559558 h 591403"/>
              <a:gd name="connsiteX2" fmla="*/ 1241946 w 1241946"/>
              <a:gd name="connsiteY2" fmla="*/ 0 h 591403"/>
              <a:gd name="connsiteX3" fmla="*/ 1241946 w 1241946"/>
              <a:gd name="connsiteY3" fmla="*/ 0 h 591403"/>
            </a:gdLst>
            <a:ahLst/>
            <a:cxnLst>
              <a:cxn ang="0">
                <a:pos x="connsiteX0" y="connsiteY0"/>
              </a:cxn>
              <a:cxn ang="0">
                <a:pos x="connsiteX1" y="connsiteY1"/>
              </a:cxn>
              <a:cxn ang="0">
                <a:pos x="connsiteX2" y="connsiteY2"/>
              </a:cxn>
              <a:cxn ang="0">
                <a:pos x="connsiteX3" y="connsiteY3"/>
              </a:cxn>
            </a:cxnLst>
            <a:rect l="l" t="t" r="r" b="b"/>
            <a:pathLst>
              <a:path w="1241946" h="591403">
                <a:moveTo>
                  <a:pt x="0" y="191068"/>
                </a:moveTo>
                <a:cubicBezTo>
                  <a:pt x="278642" y="391235"/>
                  <a:pt x="557284" y="591403"/>
                  <a:pt x="764275" y="559558"/>
                </a:cubicBezTo>
                <a:cubicBezTo>
                  <a:pt x="971266" y="527713"/>
                  <a:pt x="1241946" y="0"/>
                  <a:pt x="1241946" y="0"/>
                </a:cubicBezTo>
                <a:lnTo>
                  <a:pt x="124194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2438400" y="4076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2" name="TextBox 21"/>
          <p:cNvSpPr txBox="1"/>
          <p:nvPr/>
        </p:nvSpPr>
        <p:spPr>
          <a:xfrm>
            <a:off x="2562130" y="41396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Freeform 30"/>
          <p:cNvSpPr/>
          <p:nvPr/>
        </p:nvSpPr>
        <p:spPr>
          <a:xfrm>
            <a:off x="2661313" y="3275463"/>
            <a:ext cx="468574" cy="887104"/>
          </a:xfrm>
          <a:custGeom>
            <a:avLst/>
            <a:gdLst>
              <a:gd name="connsiteX0" fmla="*/ 0 w 468574"/>
              <a:gd name="connsiteY0" fmla="*/ 0 h 887104"/>
              <a:gd name="connsiteX1" fmla="*/ 423081 w 468574"/>
              <a:gd name="connsiteY1" fmla="*/ 313898 h 887104"/>
              <a:gd name="connsiteX2" fmla="*/ 272956 w 468574"/>
              <a:gd name="connsiteY2" fmla="*/ 887104 h 887104"/>
              <a:gd name="connsiteX3" fmla="*/ 272956 w 468574"/>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468574" h="887104">
                <a:moveTo>
                  <a:pt x="0" y="0"/>
                </a:moveTo>
                <a:cubicBezTo>
                  <a:pt x="188794" y="83023"/>
                  <a:pt x="377588" y="166047"/>
                  <a:pt x="423081" y="313898"/>
                </a:cubicBezTo>
                <a:cubicBezTo>
                  <a:pt x="468574" y="461749"/>
                  <a:pt x="272956" y="887104"/>
                  <a:pt x="272956" y="887104"/>
                </a:cubicBezTo>
                <a:lnTo>
                  <a:pt x="272956" y="887104"/>
                </a:lnTo>
              </a:path>
            </a:pathLst>
          </a:cu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228600" y="2819400"/>
            <a:ext cx="476412" cy="369332"/>
          </a:xfrm>
          <a:prstGeom prst="rect">
            <a:avLst/>
          </a:prstGeom>
          <a:noFill/>
        </p:spPr>
        <p:txBody>
          <a:bodyPr wrap="none" rtlCol="0">
            <a:spAutoFit/>
          </a:bodyPr>
          <a:lstStyle/>
          <a:p>
            <a:r>
              <a:rPr lang="en-US" dirty="0" smtClean="0"/>
              <a:t>0.6</a:t>
            </a:r>
            <a:endParaRPr lang="de-DE" dirty="0"/>
          </a:p>
        </p:txBody>
      </p:sp>
      <p:sp>
        <p:nvSpPr>
          <p:cNvPr id="30" name="TextBox 29"/>
          <p:cNvSpPr txBox="1"/>
          <p:nvPr/>
        </p:nvSpPr>
        <p:spPr>
          <a:xfrm>
            <a:off x="762000" y="3593068"/>
            <a:ext cx="476412" cy="369332"/>
          </a:xfrm>
          <a:prstGeom prst="rect">
            <a:avLst/>
          </a:prstGeom>
          <a:noFill/>
        </p:spPr>
        <p:txBody>
          <a:bodyPr wrap="none" rtlCol="0">
            <a:spAutoFit/>
          </a:bodyPr>
          <a:lstStyle/>
          <a:p>
            <a:r>
              <a:rPr lang="en-US" dirty="0" smtClean="0"/>
              <a:t>0.2</a:t>
            </a:r>
            <a:endParaRPr lang="de-DE" dirty="0"/>
          </a:p>
        </p:txBody>
      </p:sp>
      <p:sp>
        <p:nvSpPr>
          <p:cNvPr id="32" name="TextBox 31"/>
          <p:cNvSpPr txBox="1"/>
          <p:nvPr/>
        </p:nvSpPr>
        <p:spPr>
          <a:xfrm>
            <a:off x="1580988" y="2819400"/>
            <a:ext cx="476412" cy="369332"/>
          </a:xfrm>
          <a:prstGeom prst="rect">
            <a:avLst/>
          </a:prstGeom>
          <a:noFill/>
        </p:spPr>
        <p:txBody>
          <a:bodyPr wrap="none" rtlCol="0">
            <a:spAutoFit/>
          </a:bodyPr>
          <a:lstStyle/>
          <a:p>
            <a:r>
              <a:rPr lang="en-US" dirty="0" smtClean="0"/>
              <a:t>0.7</a:t>
            </a:r>
            <a:endParaRPr lang="de-DE" dirty="0"/>
          </a:p>
        </p:txBody>
      </p:sp>
      <p:sp>
        <p:nvSpPr>
          <p:cNvPr id="33" name="TextBox 32"/>
          <p:cNvSpPr txBox="1"/>
          <p:nvPr/>
        </p:nvSpPr>
        <p:spPr>
          <a:xfrm>
            <a:off x="2571588" y="3516868"/>
            <a:ext cx="476412" cy="369332"/>
          </a:xfrm>
          <a:prstGeom prst="rect">
            <a:avLst/>
          </a:prstGeom>
          <a:noFill/>
        </p:spPr>
        <p:txBody>
          <a:bodyPr wrap="none" rtlCol="0">
            <a:spAutoFit/>
          </a:bodyPr>
          <a:lstStyle/>
          <a:p>
            <a:r>
              <a:rPr lang="en-US" dirty="0" smtClean="0"/>
              <a:t>0.8</a:t>
            </a:r>
            <a:endParaRPr lang="de-DE" dirty="0"/>
          </a:p>
        </p:txBody>
      </p:sp>
      <p:sp>
        <p:nvSpPr>
          <p:cNvPr id="34" name="TextBox 33"/>
          <p:cNvSpPr txBox="1"/>
          <p:nvPr/>
        </p:nvSpPr>
        <p:spPr>
          <a:xfrm>
            <a:off x="285588" y="4355068"/>
            <a:ext cx="476412" cy="369332"/>
          </a:xfrm>
          <a:prstGeom prst="rect">
            <a:avLst/>
          </a:prstGeom>
          <a:noFill/>
        </p:spPr>
        <p:txBody>
          <a:bodyPr wrap="none" rtlCol="0">
            <a:spAutoFit/>
          </a:bodyPr>
          <a:lstStyle/>
          <a:p>
            <a:r>
              <a:rPr lang="en-US" dirty="0" smtClean="0"/>
              <a:t>0.4</a:t>
            </a:r>
            <a:endParaRPr lang="de-DE" dirty="0"/>
          </a:p>
        </p:txBody>
      </p:sp>
      <p:sp>
        <p:nvSpPr>
          <p:cNvPr id="35" name="TextBox 34"/>
          <p:cNvSpPr txBox="1"/>
          <p:nvPr/>
        </p:nvSpPr>
        <p:spPr>
          <a:xfrm>
            <a:off x="1600200" y="3974068"/>
            <a:ext cx="476412" cy="369332"/>
          </a:xfrm>
          <a:prstGeom prst="rect">
            <a:avLst/>
          </a:prstGeom>
          <a:noFill/>
        </p:spPr>
        <p:txBody>
          <a:bodyPr wrap="none" rtlCol="0">
            <a:spAutoFit/>
          </a:bodyPr>
          <a:lstStyle/>
          <a:p>
            <a:r>
              <a:rPr lang="en-US" dirty="0" smtClean="0"/>
              <a:t>0.7</a:t>
            </a:r>
            <a:endParaRPr lang="de-DE" dirty="0"/>
          </a:p>
        </p:txBody>
      </p:sp>
      <p:sp>
        <p:nvSpPr>
          <p:cNvPr id="36" name="TextBox 35"/>
          <p:cNvSpPr txBox="1"/>
          <p:nvPr/>
        </p:nvSpPr>
        <p:spPr>
          <a:xfrm>
            <a:off x="1828800" y="4736068"/>
            <a:ext cx="476412" cy="369332"/>
          </a:xfrm>
          <a:prstGeom prst="rect">
            <a:avLst/>
          </a:prstGeom>
          <a:noFill/>
        </p:spPr>
        <p:txBody>
          <a:bodyPr wrap="none" rtlCol="0">
            <a:spAutoFit/>
          </a:bodyPr>
          <a:lstStyle/>
          <a:p>
            <a:r>
              <a:rPr lang="en-US" dirty="0" smtClean="0"/>
              <a:t>0.5</a:t>
            </a:r>
            <a:endParaRPr lang="de-DE" dirty="0"/>
          </a:p>
        </p:txBody>
      </p:sp>
      <p:sp>
        <p:nvSpPr>
          <p:cNvPr id="3" name="Right Arrow 2"/>
          <p:cNvSpPr/>
          <p:nvPr/>
        </p:nvSpPr>
        <p:spPr>
          <a:xfrm>
            <a:off x="3505200" y="4013598"/>
            <a:ext cx="1676400" cy="5856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p:cNvSpPr/>
          <p:nvPr/>
        </p:nvSpPr>
        <p:spPr>
          <a:xfrm>
            <a:off x="5785513" y="3877101"/>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8" name="TextBox 37"/>
          <p:cNvSpPr txBox="1"/>
          <p:nvPr/>
        </p:nvSpPr>
        <p:spPr>
          <a:xfrm>
            <a:off x="5909243" y="3940712"/>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Oval 38"/>
          <p:cNvSpPr/>
          <p:nvPr/>
        </p:nvSpPr>
        <p:spPr>
          <a:xfrm>
            <a:off x="6623713" y="3191301"/>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0" name="TextBox 39"/>
          <p:cNvSpPr txBox="1"/>
          <p:nvPr/>
        </p:nvSpPr>
        <p:spPr>
          <a:xfrm>
            <a:off x="6747443" y="3254912"/>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Oval 40"/>
          <p:cNvSpPr/>
          <p:nvPr/>
        </p:nvSpPr>
        <p:spPr>
          <a:xfrm>
            <a:off x="6471313" y="467651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2" name="TextBox 41"/>
          <p:cNvSpPr txBox="1"/>
          <p:nvPr/>
        </p:nvSpPr>
        <p:spPr>
          <a:xfrm>
            <a:off x="6595043" y="4740126"/>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3" name="Oval 42"/>
          <p:cNvSpPr/>
          <p:nvPr/>
        </p:nvSpPr>
        <p:spPr>
          <a:xfrm>
            <a:off x="7690513" y="3191301"/>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4" name="TextBox 43"/>
          <p:cNvSpPr txBox="1"/>
          <p:nvPr/>
        </p:nvSpPr>
        <p:spPr>
          <a:xfrm>
            <a:off x="7814243" y="3254912"/>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5" name="Freeform 44"/>
          <p:cNvSpPr/>
          <p:nvPr/>
        </p:nvSpPr>
        <p:spPr>
          <a:xfrm>
            <a:off x="5993641" y="3312993"/>
            <a:ext cx="655093" cy="577756"/>
          </a:xfrm>
          <a:custGeom>
            <a:avLst/>
            <a:gdLst>
              <a:gd name="connsiteX0" fmla="*/ 0 w 655093"/>
              <a:gd name="connsiteY0" fmla="*/ 577756 h 577756"/>
              <a:gd name="connsiteX1" fmla="*/ 109182 w 655093"/>
              <a:gd name="connsiteY1" fmla="*/ 86436 h 577756"/>
              <a:gd name="connsiteX2" fmla="*/ 655093 w 655093"/>
              <a:gd name="connsiteY2" fmla="*/ 59141 h 577756"/>
              <a:gd name="connsiteX3" fmla="*/ 655093 w 655093"/>
              <a:gd name="connsiteY3" fmla="*/ 59141 h 577756"/>
            </a:gdLst>
            <a:ahLst/>
            <a:cxnLst>
              <a:cxn ang="0">
                <a:pos x="connsiteX0" y="connsiteY0"/>
              </a:cxn>
              <a:cxn ang="0">
                <a:pos x="connsiteX1" y="connsiteY1"/>
              </a:cxn>
              <a:cxn ang="0">
                <a:pos x="connsiteX2" y="connsiteY2"/>
              </a:cxn>
              <a:cxn ang="0">
                <a:pos x="connsiteX3" y="connsiteY3"/>
              </a:cxn>
            </a:cxnLst>
            <a:rect l="l" t="t" r="r" b="b"/>
            <a:pathLst>
              <a:path w="655093" h="577756">
                <a:moveTo>
                  <a:pt x="0" y="577756"/>
                </a:moveTo>
                <a:cubicBezTo>
                  <a:pt x="0" y="375314"/>
                  <a:pt x="0" y="172872"/>
                  <a:pt x="109182" y="86436"/>
                </a:cubicBezTo>
                <a:cubicBezTo>
                  <a:pt x="218364" y="0"/>
                  <a:pt x="655093" y="59141"/>
                  <a:pt x="655093" y="59141"/>
                </a:cubicBezTo>
                <a:lnTo>
                  <a:pt x="655093" y="5914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321188" y="3713328"/>
            <a:ext cx="573206" cy="584579"/>
          </a:xfrm>
          <a:custGeom>
            <a:avLst/>
            <a:gdLst>
              <a:gd name="connsiteX0" fmla="*/ 0 w 573206"/>
              <a:gd name="connsiteY0" fmla="*/ 395785 h 584579"/>
              <a:gd name="connsiteX1" fmla="*/ 395785 w 573206"/>
              <a:gd name="connsiteY1" fmla="*/ 518615 h 584579"/>
              <a:gd name="connsiteX2" fmla="*/ 573206 w 573206"/>
              <a:gd name="connsiteY2" fmla="*/ 0 h 584579"/>
              <a:gd name="connsiteX3" fmla="*/ 573206 w 573206"/>
              <a:gd name="connsiteY3" fmla="*/ 0 h 584579"/>
            </a:gdLst>
            <a:ahLst/>
            <a:cxnLst>
              <a:cxn ang="0">
                <a:pos x="connsiteX0" y="connsiteY0"/>
              </a:cxn>
              <a:cxn ang="0">
                <a:pos x="connsiteX1" y="connsiteY1"/>
              </a:cxn>
              <a:cxn ang="0">
                <a:pos x="connsiteX2" y="connsiteY2"/>
              </a:cxn>
              <a:cxn ang="0">
                <a:pos x="connsiteX3" y="connsiteY3"/>
              </a:cxn>
            </a:cxnLst>
            <a:rect l="l" t="t" r="r" b="b"/>
            <a:pathLst>
              <a:path w="573206" h="584579">
                <a:moveTo>
                  <a:pt x="0" y="395785"/>
                </a:moveTo>
                <a:cubicBezTo>
                  <a:pt x="150125" y="490182"/>
                  <a:pt x="300251" y="584579"/>
                  <a:pt x="395785" y="518615"/>
                </a:cubicBezTo>
                <a:cubicBezTo>
                  <a:pt x="491319" y="452651"/>
                  <a:pt x="573206" y="0"/>
                  <a:pt x="573206" y="0"/>
                </a:cubicBezTo>
                <a:lnTo>
                  <a:pt x="57320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p:cNvCxnSpPr>
            <a:stCxn id="39" idx="6"/>
            <a:endCxn id="43" idx="2"/>
          </p:cNvCxnSpPr>
          <p:nvPr/>
        </p:nvCxnSpPr>
        <p:spPr>
          <a:xfrm>
            <a:off x="7157113" y="3458001"/>
            <a:ext cx="533400" cy="0"/>
          </a:xfrm>
          <a:prstGeom prst="line">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6894394" y="4111388"/>
            <a:ext cx="1132764" cy="639170"/>
          </a:xfrm>
          <a:custGeom>
            <a:avLst/>
            <a:gdLst>
              <a:gd name="connsiteX0" fmla="*/ 0 w 1132764"/>
              <a:gd name="connsiteY0" fmla="*/ 639170 h 639170"/>
              <a:gd name="connsiteX1" fmla="*/ 504967 w 1132764"/>
              <a:gd name="connsiteY1" fmla="*/ 52316 h 639170"/>
              <a:gd name="connsiteX2" fmla="*/ 1132764 w 1132764"/>
              <a:gd name="connsiteY2" fmla="*/ 325271 h 639170"/>
              <a:gd name="connsiteX3" fmla="*/ 1132764 w 1132764"/>
              <a:gd name="connsiteY3" fmla="*/ 325271 h 639170"/>
            </a:gdLst>
            <a:ahLst/>
            <a:cxnLst>
              <a:cxn ang="0">
                <a:pos x="connsiteX0" y="connsiteY0"/>
              </a:cxn>
              <a:cxn ang="0">
                <a:pos x="connsiteX1" y="connsiteY1"/>
              </a:cxn>
              <a:cxn ang="0">
                <a:pos x="connsiteX2" y="connsiteY2"/>
              </a:cxn>
              <a:cxn ang="0">
                <a:pos x="connsiteX3" y="connsiteY3"/>
              </a:cxn>
            </a:cxnLst>
            <a:rect l="l" t="t" r="r" b="b"/>
            <a:pathLst>
              <a:path w="1132764" h="639170">
                <a:moveTo>
                  <a:pt x="0" y="639170"/>
                </a:moveTo>
                <a:cubicBezTo>
                  <a:pt x="158086" y="371901"/>
                  <a:pt x="316173" y="104633"/>
                  <a:pt x="504967" y="52316"/>
                </a:cubicBezTo>
                <a:cubicBezTo>
                  <a:pt x="693761" y="0"/>
                  <a:pt x="1132764" y="325271"/>
                  <a:pt x="1132764" y="325271"/>
                </a:cubicBezTo>
                <a:lnTo>
                  <a:pt x="1132764" y="32527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6989928" y="4818797"/>
            <a:ext cx="1241946" cy="591403"/>
          </a:xfrm>
          <a:custGeom>
            <a:avLst/>
            <a:gdLst>
              <a:gd name="connsiteX0" fmla="*/ 0 w 1241946"/>
              <a:gd name="connsiteY0" fmla="*/ 191068 h 591403"/>
              <a:gd name="connsiteX1" fmla="*/ 764275 w 1241946"/>
              <a:gd name="connsiteY1" fmla="*/ 559558 h 591403"/>
              <a:gd name="connsiteX2" fmla="*/ 1241946 w 1241946"/>
              <a:gd name="connsiteY2" fmla="*/ 0 h 591403"/>
              <a:gd name="connsiteX3" fmla="*/ 1241946 w 1241946"/>
              <a:gd name="connsiteY3" fmla="*/ 0 h 591403"/>
            </a:gdLst>
            <a:ahLst/>
            <a:cxnLst>
              <a:cxn ang="0">
                <a:pos x="connsiteX0" y="connsiteY0"/>
              </a:cxn>
              <a:cxn ang="0">
                <a:pos x="connsiteX1" y="connsiteY1"/>
              </a:cxn>
              <a:cxn ang="0">
                <a:pos x="connsiteX2" y="connsiteY2"/>
              </a:cxn>
              <a:cxn ang="0">
                <a:pos x="connsiteX3" y="connsiteY3"/>
              </a:cxn>
            </a:cxnLst>
            <a:rect l="l" t="t" r="r" b="b"/>
            <a:pathLst>
              <a:path w="1241946" h="591403">
                <a:moveTo>
                  <a:pt x="0" y="191068"/>
                </a:moveTo>
                <a:cubicBezTo>
                  <a:pt x="278642" y="391235"/>
                  <a:pt x="557284" y="591403"/>
                  <a:pt x="764275" y="559558"/>
                </a:cubicBezTo>
                <a:cubicBezTo>
                  <a:pt x="971266" y="527713"/>
                  <a:pt x="1241946" y="0"/>
                  <a:pt x="1241946" y="0"/>
                </a:cubicBezTo>
                <a:lnTo>
                  <a:pt x="124194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Oval 53"/>
          <p:cNvSpPr/>
          <p:nvPr/>
        </p:nvSpPr>
        <p:spPr>
          <a:xfrm>
            <a:off x="7995313" y="4295515"/>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5" name="TextBox 54"/>
          <p:cNvSpPr txBox="1"/>
          <p:nvPr/>
        </p:nvSpPr>
        <p:spPr>
          <a:xfrm>
            <a:off x="8119043" y="4359126"/>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7" name="TextBox 56"/>
          <p:cNvSpPr txBox="1"/>
          <p:nvPr/>
        </p:nvSpPr>
        <p:spPr>
          <a:xfrm>
            <a:off x="5785513" y="3038901"/>
            <a:ext cx="476412" cy="369332"/>
          </a:xfrm>
          <a:prstGeom prst="rect">
            <a:avLst/>
          </a:prstGeom>
          <a:noFill/>
        </p:spPr>
        <p:txBody>
          <a:bodyPr wrap="none" rtlCol="0">
            <a:spAutoFit/>
          </a:bodyPr>
          <a:lstStyle/>
          <a:p>
            <a:r>
              <a:rPr lang="en-US" dirty="0" smtClean="0"/>
              <a:t>0.6</a:t>
            </a:r>
            <a:endParaRPr lang="de-DE" dirty="0"/>
          </a:p>
        </p:txBody>
      </p:sp>
      <p:sp>
        <p:nvSpPr>
          <p:cNvPr id="58" name="TextBox 57"/>
          <p:cNvSpPr txBox="1"/>
          <p:nvPr/>
        </p:nvSpPr>
        <p:spPr>
          <a:xfrm>
            <a:off x="6318913" y="3812569"/>
            <a:ext cx="476412" cy="369332"/>
          </a:xfrm>
          <a:prstGeom prst="rect">
            <a:avLst/>
          </a:prstGeom>
          <a:noFill/>
        </p:spPr>
        <p:txBody>
          <a:bodyPr wrap="none" rtlCol="0">
            <a:spAutoFit/>
          </a:bodyPr>
          <a:lstStyle/>
          <a:p>
            <a:r>
              <a:rPr lang="en-US" dirty="0" smtClean="0"/>
              <a:t>0.2</a:t>
            </a:r>
            <a:endParaRPr lang="de-DE" dirty="0"/>
          </a:p>
        </p:txBody>
      </p:sp>
      <p:sp>
        <p:nvSpPr>
          <p:cNvPr id="59" name="TextBox 58"/>
          <p:cNvSpPr txBox="1"/>
          <p:nvPr/>
        </p:nvSpPr>
        <p:spPr>
          <a:xfrm>
            <a:off x="7137901" y="3038901"/>
            <a:ext cx="476412" cy="369332"/>
          </a:xfrm>
          <a:prstGeom prst="rect">
            <a:avLst/>
          </a:prstGeom>
          <a:noFill/>
        </p:spPr>
        <p:txBody>
          <a:bodyPr wrap="none" rtlCol="0">
            <a:spAutoFit/>
          </a:bodyPr>
          <a:lstStyle/>
          <a:p>
            <a:r>
              <a:rPr lang="en-US" dirty="0" smtClean="0"/>
              <a:t>0.7</a:t>
            </a:r>
            <a:endParaRPr lang="de-DE" dirty="0"/>
          </a:p>
        </p:txBody>
      </p:sp>
      <p:sp>
        <p:nvSpPr>
          <p:cNvPr id="62" name="TextBox 61"/>
          <p:cNvSpPr txBox="1"/>
          <p:nvPr/>
        </p:nvSpPr>
        <p:spPr>
          <a:xfrm>
            <a:off x="7157113" y="4193569"/>
            <a:ext cx="476412" cy="369332"/>
          </a:xfrm>
          <a:prstGeom prst="rect">
            <a:avLst/>
          </a:prstGeom>
          <a:noFill/>
        </p:spPr>
        <p:txBody>
          <a:bodyPr wrap="none" rtlCol="0">
            <a:spAutoFit/>
          </a:bodyPr>
          <a:lstStyle/>
          <a:p>
            <a:r>
              <a:rPr lang="en-US" dirty="0" smtClean="0"/>
              <a:t>0.7</a:t>
            </a:r>
            <a:endParaRPr lang="de-DE" dirty="0"/>
          </a:p>
        </p:txBody>
      </p:sp>
      <p:sp>
        <p:nvSpPr>
          <p:cNvPr id="63" name="TextBox 62"/>
          <p:cNvSpPr txBox="1"/>
          <p:nvPr/>
        </p:nvSpPr>
        <p:spPr>
          <a:xfrm>
            <a:off x="7385713" y="4955569"/>
            <a:ext cx="476412" cy="369332"/>
          </a:xfrm>
          <a:prstGeom prst="rect">
            <a:avLst/>
          </a:prstGeom>
          <a:noFill/>
        </p:spPr>
        <p:txBody>
          <a:bodyPr wrap="none" rtlCol="0">
            <a:spAutoFit/>
          </a:bodyPr>
          <a:lstStyle/>
          <a:p>
            <a:r>
              <a:rPr lang="en-US" dirty="0" smtClean="0"/>
              <a:t>0.5</a:t>
            </a:r>
            <a:endParaRPr lang="de-DE" dirty="0"/>
          </a:p>
        </p:txBody>
      </p:sp>
      <p:sp>
        <p:nvSpPr>
          <p:cNvPr id="4" name="TextBox 3"/>
          <p:cNvSpPr txBox="1"/>
          <p:nvPr/>
        </p:nvSpPr>
        <p:spPr>
          <a:xfrm>
            <a:off x="3450563" y="3657600"/>
            <a:ext cx="1578637" cy="369332"/>
          </a:xfrm>
          <a:prstGeom prst="rect">
            <a:avLst/>
          </a:prstGeom>
          <a:noFill/>
        </p:spPr>
        <p:txBody>
          <a:bodyPr wrap="none" rtlCol="0">
            <a:spAutoFit/>
          </a:bodyPr>
          <a:lstStyle/>
          <a:p>
            <a:r>
              <a:rPr lang="en-US" dirty="0" smtClean="0"/>
              <a:t>Green and Red</a:t>
            </a:r>
            <a:endParaRPr lang="de-DE" dirty="0"/>
          </a:p>
        </p:txBody>
      </p:sp>
      <p:sp>
        <p:nvSpPr>
          <p:cNvPr id="64" name="TextBox 63"/>
          <p:cNvSpPr txBox="1"/>
          <p:nvPr/>
        </p:nvSpPr>
        <p:spPr>
          <a:xfrm>
            <a:off x="5483350" y="5650468"/>
            <a:ext cx="3736850" cy="369332"/>
          </a:xfrm>
          <a:prstGeom prst="rect">
            <a:avLst/>
          </a:prstGeom>
          <a:noFill/>
        </p:spPr>
        <p:txBody>
          <a:bodyPr wrap="square" rtlCol="0">
            <a:spAutoFit/>
          </a:bodyPr>
          <a:lstStyle/>
          <a:p>
            <a:pPr algn="ctr"/>
            <a:r>
              <a:rPr lang="en-US" b="1" dirty="0" smtClean="0"/>
              <a:t>Reliability: R(S,T) = 0 </a:t>
            </a:r>
            <a:endParaRPr lang="en-US" b="1" dirty="0">
              <a:latin typeface="Comic Sans MS" panose="030F0702030302020204" pitchFamily="66" charset="0"/>
            </a:endParaRPr>
          </a:p>
        </p:txBody>
      </p:sp>
      <p:sp>
        <p:nvSpPr>
          <p:cNvPr id="65" name="TextBox 64"/>
          <p:cNvSpPr txBox="1"/>
          <p:nvPr/>
        </p:nvSpPr>
        <p:spPr>
          <a:xfrm>
            <a:off x="76200" y="5345668"/>
            <a:ext cx="4038600" cy="646331"/>
          </a:xfrm>
          <a:prstGeom prst="rect">
            <a:avLst/>
          </a:prstGeom>
          <a:noFill/>
        </p:spPr>
        <p:txBody>
          <a:bodyPr wrap="square" rtlCol="0">
            <a:spAutoFit/>
          </a:bodyPr>
          <a:lstStyle/>
          <a:p>
            <a:pPr algn="ctr"/>
            <a:r>
              <a:rPr lang="en-US" b="1" dirty="0" smtClean="0">
                <a:latin typeface="+mj-lt"/>
              </a:rPr>
              <a:t>Uncertain, Edge-Colored Multi-Graph:</a:t>
            </a:r>
          </a:p>
          <a:p>
            <a:pPr algn="ctr"/>
            <a:r>
              <a:rPr lang="en-US" b="1" dirty="0" smtClean="0">
                <a:latin typeface="+mj-lt"/>
              </a:rPr>
              <a:t>Select at most 2 edge-colors</a:t>
            </a:r>
            <a:endParaRPr lang="en-US" b="1" dirty="0">
              <a:latin typeface="+mj-lt"/>
            </a:endParaRPr>
          </a:p>
        </p:txBody>
      </p:sp>
    </p:spTree>
    <p:extLst>
      <p:ext uri="{BB962C8B-B14F-4D97-AF65-F5344CB8AC3E}">
        <p14:creationId xmlns:p14="http://schemas.microsoft.com/office/powerpoint/2010/main" xmlns="" val="171354557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57</a:t>
            </a:fld>
            <a:endParaRPr lang="en-US" altLang="en-US" sz="1800" dirty="0"/>
          </a:p>
        </p:txBody>
      </p:sp>
      <p:sp>
        <p:nvSpPr>
          <p:cNvPr id="49" name="Title 1"/>
          <p:cNvSpPr>
            <a:spLocks noGrp="1"/>
          </p:cNvSpPr>
          <p:nvPr>
            <p:ph type="title"/>
          </p:nvPr>
        </p:nvSpPr>
        <p:spPr>
          <a:xfrm>
            <a:off x="304800" y="304800"/>
            <a:ext cx="7315200" cy="533400"/>
          </a:xfrm>
        </p:spPr>
        <p:txBody>
          <a:bodyPr>
            <a:noAutofit/>
          </a:bodyPr>
          <a:lstStyle/>
          <a:p>
            <a:pPr algn="l"/>
            <a:r>
              <a:rPr lang="en-US" b="1" dirty="0" smtClean="0"/>
              <a:t>Reliability with Edge Colors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52/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219200"/>
            <a:ext cx="8267702" cy="1219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Uncertain, edge-colored multi-graph </a:t>
            </a:r>
            <a:r>
              <a:rPr lang="en-US" sz="24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5"/>
              </a:buBlip>
              <a:defRPr/>
            </a:pPr>
            <a:endParaRPr kumimoji="0" lang="en-US" altLang="zh-CN" sz="1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Given a source node </a:t>
            </a:r>
            <a:r>
              <a:rPr lang="en-US" altLang="zh-CN" sz="2200" dirty="0" smtClean="0">
                <a:solidFill>
                  <a:schemeClr val="tx1">
                    <a:lumMod val="95000"/>
                    <a:lumOff val="5000"/>
                  </a:schemeClr>
                </a:solidFill>
                <a:latin typeface="Times New Roman" pitchFamily="18" charset="0"/>
                <a:cs typeface="Times New Roman" pitchFamily="18" charset="0"/>
              </a:rPr>
              <a:t>S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and destination node </a:t>
            </a:r>
            <a:r>
              <a:rPr lang="en-US" altLang="zh-CN" sz="2200" dirty="0" smtClean="0">
                <a:solidFill>
                  <a:schemeClr val="tx1">
                    <a:lumMod val="95000"/>
                    <a:lumOff val="5000"/>
                  </a:schemeClr>
                </a:solidFill>
                <a:latin typeface="Times New Roman" pitchFamily="18" charset="0"/>
                <a:cs typeface="Times New Roman" pitchFamily="18" charset="0"/>
              </a:rPr>
              <a:t>T</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find the top-k edge colors that maximize the reliability from </a:t>
            </a:r>
            <a:r>
              <a:rPr lang="en-US" altLang="zh-CN" sz="2200" dirty="0" smtClean="0">
                <a:solidFill>
                  <a:schemeClr val="tx1">
                    <a:lumMod val="95000"/>
                    <a:lumOff val="5000"/>
                  </a:schemeClr>
                </a:solidFill>
                <a:latin typeface="Times New Roman" pitchFamily="18" charset="0"/>
                <a:cs typeface="Times New Roman"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dirty="0" smtClean="0">
                <a:solidFill>
                  <a:schemeClr val="tx1">
                    <a:lumMod val="95000"/>
                    <a:lumOff val="5000"/>
                  </a:schemeClr>
                </a:solidFill>
                <a:latin typeface="Times New Roman" pitchFamily="18" charset="0"/>
                <a:cs typeface="Times New Roman" pitchFamily="18" charset="0"/>
              </a:rPr>
              <a:t>T</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endParaRPr>
          </a:p>
        </p:txBody>
      </p:sp>
      <p:sp>
        <p:nvSpPr>
          <p:cNvPr id="10" name="TextBox 9"/>
          <p:cNvSpPr txBox="1"/>
          <p:nvPr/>
        </p:nvSpPr>
        <p:spPr>
          <a:xfrm>
            <a:off x="155575" y="6412468"/>
            <a:ext cx="6477000" cy="307777"/>
          </a:xfrm>
          <a:prstGeom prst="rect">
            <a:avLst/>
          </a:prstGeom>
          <a:noFill/>
        </p:spPr>
        <p:txBody>
          <a:bodyPr wrap="square" rtlCol="0">
            <a:spAutoFit/>
          </a:bodyPr>
          <a:lstStyle/>
          <a:p>
            <a:r>
              <a:rPr lang="nl-NL" sz="1400" b="1" dirty="0" smtClean="0"/>
              <a:t>Khan </a:t>
            </a:r>
            <a:r>
              <a:rPr lang="nl-NL" sz="1400" b="1" dirty="0"/>
              <a:t>et. al</a:t>
            </a:r>
            <a:r>
              <a:rPr lang="nl-NL" sz="1400" b="1" dirty="0" smtClean="0"/>
              <a:t>. [</a:t>
            </a:r>
            <a:r>
              <a:rPr lang="nl-NL" sz="1400" b="1" i="1" dirty="0" smtClean="0"/>
              <a:t>CIKM 2015</a:t>
            </a:r>
            <a:r>
              <a:rPr lang="nl-NL" sz="1400" b="1" dirty="0" smtClean="0"/>
              <a:t>]</a:t>
            </a:r>
            <a:endParaRPr lang="en-US" sz="1400" b="1" dirty="0"/>
          </a:p>
        </p:txBody>
      </p:sp>
      <p:sp>
        <p:nvSpPr>
          <p:cNvPr id="13" name="Oval 12"/>
          <p:cNvSpPr/>
          <p:nvPr/>
        </p:nvSpPr>
        <p:spPr>
          <a:xfrm>
            <a:off x="228600" y="3657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4" name="TextBox 13"/>
          <p:cNvSpPr txBox="1"/>
          <p:nvPr/>
        </p:nvSpPr>
        <p:spPr>
          <a:xfrm>
            <a:off x="352330" y="37212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5" name="Oval 14"/>
          <p:cNvSpPr/>
          <p:nvPr/>
        </p:nvSpPr>
        <p:spPr>
          <a:xfrm>
            <a:off x="10668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TextBox 15"/>
          <p:cNvSpPr txBox="1"/>
          <p:nvPr/>
        </p:nvSpPr>
        <p:spPr>
          <a:xfrm>
            <a:off x="1190530" y="30354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Oval 16"/>
          <p:cNvSpPr/>
          <p:nvPr/>
        </p:nvSpPr>
        <p:spPr>
          <a:xfrm>
            <a:off x="914400" y="4457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TextBox 17"/>
          <p:cNvSpPr txBox="1"/>
          <p:nvPr/>
        </p:nvSpPr>
        <p:spPr>
          <a:xfrm>
            <a:off x="1038130" y="4520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9" name="Oval 18"/>
          <p:cNvSpPr/>
          <p:nvPr/>
        </p:nvSpPr>
        <p:spPr>
          <a:xfrm>
            <a:off x="21336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TextBox 19"/>
          <p:cNvSpPr txBox="1"/>
          <p:nvPr/>
        </p:nvSpPr>
        <p:spPr>
          <a:xfrm>
            <a:off x="2257330" y="30354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 name="Freeform 22"/>
          <p:cNvSpPr/>
          <p:nvPr/>
        </p:nvSpPr>
        <p:spPr>
          <a:xfrm>
            <a:off x="436728" y="3093492"/>
            <a:ext cx="655093" cy="577756"/>
          </a:xfrm>
          <a:custGeom>
            <a:avLst/>
            <a:gdLst>
              <a:gd name="connsiteX0" fmla="*/ 0 w 655093"/>
              <a:gd name="connsiteY0" fmla="*/ 577756 h 577756"/>
              <a:gd name="connsiteX1" fmla="*/ 109182 w 655093"/>
              <a:gd name="connsiteY1" fmla="*/ 86436 h 577756"/>
              <a:gd name="connsiteX2" fmla="*/ 655093 w 655093"/>
              <a:gd name="connsiteY2" fmla="*/ 59141 h 577756"/>
              <a:gd name="connsiteX3" fmla="*/ 655093 w 655093"/>
              <a:gd name="connsiteY3" fmla="*/ 59141 h 577756"/>
            </a:gdLst>
            <a:ahLst/>
            <a:cxnLst>
              <a:cxn ang="0">
                <a:pos x="connsiteX0" y="connsiteY0"/>
              </a:cxn>
              <a:cxn ang="0">
                <a:pos x="connsiteX1" y="connsiteY1"/>
              </a:cxn>
              <a:cxn ang="0">
                <a:pos x="connsiteX2" y="connsiteY2"/>
              </a:cxn>
              <a:cxn ang="0">
                <a:pos x="connsiteX3" y="connsiteY3"/>
              </a:cxn>
            </a:cxnLst>
            <a:rect l="l" t="t" r="r" b="b"/>
            <a:pathLst>
              <a:path w="655093" h="577756">
                <a:moveTo>
                  <a:pt x="0" y="577756"/>
                </a:moveTo>
                <a:cubicBezTo>
                  <a:pt x="0" y="375314"/>
                  <a:pt x="0" y="172872"/>
                  <a:pt x="109182" y="86436"/>
                </a:cubicBezTo>
                <a:cubicBezTo>
                  <a:pt x="218364" y="0"/>
                  <a:pt x="655093" y="59141"/>
                  <a:pt x="655093" y="59141"/>
                </a:cubicBezTo>
                <a:lnTo>
                  <a:pt x="655093" y="5914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64275" y="3493827"/>
            <a:ext cx="573206" cy="584579"/>
          </a:xfrm>
          <a:custGeom>
            <a:avLst/>
            <a:gdLst>
              <a:gd name="connsiteX0" fmla="*/ 0 w 573206"/>
              <a:gd name="connsiteY0" fmla="*/ 395785 h 584579"/>
              <a:gd name="connsiteX1" fmla="*/ 395785 w 573206"/>
              <a:gd name="connsiteY1" fmla="*/ 518615 h 584579"/>
              <a:gd name="connsiteX2" fmla="*/ 573206 w 573206"/>
              <a:gd name="connsiteY2" fmla="*/ 0 h 584579"/>
              <a:gd name="connsiteX3" fmla="*/ 573206 w 573206"/>
              <a:gd name="connsiteY3" fmla="*/ 0 h 584579"/>
            </a:gdLst>
            <a:ahLst/>
            <a:cxnLst>
              <a:cxn ang="0">
                <a:pos x="connsiteX0" y="connsiteY0"/>
              </a:cxn>
              <a:cxn ang="0">
                <a:pos x="connsiteX1" y="connsiteY1"/>
              </a:cxn>
              <a:cxn ang="0">
                <a:pos x="connsiteX2" y="connsiteY2"/>
              </a:cxn>
              <a:cxn ang="0">
                <a:pos x="connsiteX3" y="connsiteY3"/>
              </a:cxn>
            </a:cxnLst>
            <a:rect l="l" t="t" r="r" b="b"/>
            <a:pathLst>
              <a:path w="573206" h="584579">
                <a:moveTo>
                  <a:pt x="0" y="395785"/>
                </a:moveTo>
                <a:cubicBezTo>
                  <a:pt x="150125" y="490182"/>
                  <a:pt x="300251" y="584579"/>
                  <a:pt x="395785" y="518615"/>
                </a:cubicBezTo>
                <a:cubicBezTo>
                  <a:pt x="491319" y="452651"/>
                  <a:pt x="573206" y="0"/>
                  <a:pt x="573206" y="0"/>
                </a:cubicBezTo>
                <a:lnTo>
                  <a:pt x="57320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a:stCxn id="15" idx="6"/>
            <a:endCxn id="19" idx="2"/>
          </p:cNvCxnSpPr>
          <p:nvPr/>
        </p:nvCxnSpPr>
        <p:spPr>
          <a:xfrm>
            <a:off x="1600200" y="3238500"/>
            <a:ext cx="533400" cy="0"/>
          </a:xfrm>
          <a:prstGeom prst="line">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270681" y="4148919"/>
            <a:ext cx="684662" cy="682388"/>
          </a:xfrm>
          <a:custGeom>
            <a:avLst/>
            <a:gdLst>
              <a:gd name="connsiteX0" fmla="*/ 97809 w 684662"/>
              <a:gd name="connsiteY0" fmla="*/ 0 h 682388"/>
              <a:gd name="connsiteX1" fmla="*/ 97809 w 684662"/>
              <a:gd name="connsiteY1" fmla="*/ 518615 h 682388"/>
              <a:gd name="connsiteX2" fmla="*/ 684662 w 684662"/>
              <a:gd name="connsiteY2" fmla="*/ 682388 h 682388"/>
              <a:gd name="connsiteX3" fmla="*/ 684662 w 684662"/>
              <a:gd name="connsiteY3" fmla="*/ 682388 h 682388"/>
            </a:gdLst>
            <a:ahLst/>
            <a:cxnLst>
              <a:cxn ang="0">
                <a:pos x="connsiteX0" y="connsiteY0"/>
              </a:cxn>
              <a:cxn ang="0">
                <a:pos x="connsiteX1" y="connsiteY1"/>
              </a:cxn>
              <a:cxn ang="0">
                <a:pos x="connsiteX2" y="connsiteY2"/>
              </a:cxn>
              <a:cxn ang="0">
                <a:pos x="connsiteX3" y="connsiteY3"/>
              </a:cxn>
            </a:cxnLst>
            <a:rect l="l" t="t" r="r" b="b"/>
            <a:pathLst>
              <a:path w="684662" h="682388">
                <a:moveTo>
                  <a:pt x="97809" y="0"/>
                </a:moveTo>
                <a:cubicBezTo>
                  <a:pt x="48904" y="202442"/>
                  <a:pt x="0" y="404884"/>
                  <a:pt x="97809" y="518615"/>
                </a:cubicBezTo>
                <a:cubicBezTo>
                  <a:pt x="195618" y="632346"/>
                  <a:pt x="684662" y="682388"/>
                  <a:pt x="684662" y="682388"/>
                </a:cubicBezTo>
                <a:lnTo>
                  <a:pt x="684662" y="682388"/>
                </a:lnTo>
              </a:path>
            </a:pathLst>
          </a:cu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337481" y="3891887"/>
            <a:ext cx="1132764" cy="639170"/>
          </a:xfrm>
          <a:custGeom>
            <a:avLst/>
            <a:gdLst>
              <a:gd name="connsiteX0" fmla="*/ 0 w 1132764"/>
              <a:gd name="connsiteY0" fmla="*/ 639170 h 639170"/>
              <a:gd name="connsiteX1" fmla="*/ 504967 w 1132764"/>
              <a:gd name="connsiteY1" fmla="*/ 52316 h 639170"/>
              <a:gd name="connsiteX2" fmla="*/ 1132764 w 1132764"/>
              <a:gd name="connsiteY2" fmla="*/ 325271 h 639170"/>
              <a:gd name="connsiteX3" fmla="*/ 1132764 w 1132764"/>
              <a:gd name="connsiteY3" fmla="*/ 325271 h 639170"/>
            </a:gdLst>
            <a:ahLst/>
            <a:cxnLst>
              <a:cxn ang="0">
                <a:pos x="connsiteX0" y="connsiteY0"/>
              </a:cxn>
              <a:cxn ang="0">
                <a:pos x="connsiteX1" y="connsiteY1"/>
              </a:cxn>
              <a:cxn ang="0">
                <a:pos x="connsiteX2" y="connsiteY2"/>
              </a:cxn>
              <a:cxn ang="0">
                <a:pos x="connsiteX3" y="connsiteY3"/>
              </a:cxn>
            </a:cxnLst>
            <a:rect l="l" t="t" r="r" b="b"/>
            <a:pathLst>
              <a:path w="1132764" h="639170">
                <a:moveTo>
                  <a:pt x="0" y="639170"/>
                </a:moveTo>
                <a:cubicBezTo>
                  <a:pt x="158086" y="371901"/>
                  <a:pt x="316173" y="104633"/>
                  <a:pt x="504967" y="52316"/>
                </a:cubicBezTo>
                <a:cubicBezTo>
                  <a:pt x="693761" y="0"/>
                  <a:pt x="1132764" y="325271"/>
                  <a:pt x="1132764" y="325271"/>
                </a:cubicBezTo>
                <a:lnTo>
                  <a:pt x="1132764" y="32527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33015" y="4599296"/>
            <a:ext cx="1241946" cy="591403"/>
          </a:xfrm>
          <a:custGeom>
            <a:avLst/>
            <a:gdLst>
              <a:gd name="connsiteX0" fmla="*/ 0 w 1241946"/>
              <a:gd name="connsiteY0" fmla="*/ 191068 h 591403"/>
              <a:gd name="connsiteX1" fmla="*/ 764275 w 1241946"/>
              <a:gd name="connsiteY1" fmla="*/ 559558 h 591403"/>
              <a:gd name="connsiteX2" fmla="*/ 1241946 w 1241946"/>
              <a:gd name="connsiteY2" fmla="*/ 0 h 591403"/>
              <a:gd name="connsiteX3" fmla="*/ 1241946 w 1241946"/>
              <a:gd name="connsiteY3" fmla="*/ 0 h 591403"/>
            </a:gdLst>
            <a:ahLst/>
            <a:cxnLst>
              <a:cxn ang="0">
                <a:pos x="connsiteX0" y="connsiteY0"/>
              </a:cxn>
              <a:cxn ang="0">
                <a:pos x="connsiteX1" y="connsiteY1"/>
              </a:cxn>
              <a:cxn ang="0">
                <a:pos x="connsiteX2" y="connsiteY2"/>
              </a:cxn>
              <a:cxn ang="0">
                <a:pos x="connsiteX3" y="connsiteY3"/>
              </a:cxn>
            </a:cxnLst>
            <a:rect l="l" t="t" r="r" b="b"/>
            <a:pathLst>
              <a:path w="1241946" h="591403">
                <a:moveTo>
                  <a:pt x="0" y="191068"/>
                </a:moveTo>
                <a:cubicBezTo>
                  <a:pt x="278642" y="391235"/>
                  <a:pt x="557284" y="591403"/>
                  <a:pt x="764275" y="559558"/>
                </a:cubicBezTo>
                <a:cubicBezTo>
                  <a:pt x="971266" y="527713"/>
                  <a:pt x="1241946" y="0"/>
                  <a:pt x="1241946" y="0"/>
                </a:cubicBezTo>
                <a:lnTo>
                  <a:pt x="124194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2438400" y="4076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2" name="TextBox 21"/>
          <p:cNvSpPr txBox="1"/>
          <p:nvPr/>
        </p:nvSpPr>
        <p:spPr>
          <a:xfrm>
            <a:off x="2562130" y="41396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Freeform 30"/>
          <p:cNvSpPr/>
          <p:nvPr/>
        </p:nvSpPr>
        <p:spPr>
          <a:xfrm>
            <a:off x="2661313" y="3275463"/>
            <a:ext cx="468574" cy="887104"/>
          </a:xfrm>
          <a:custGeom>
            <a:avLst/>
            <a:gdLst>
              <a:gd name="connsiteX0" fmla="*/ 0 w 468574"/>
              <a:gd name="connsiteY0" fmla="*/ 0 h 887104"/>
              <a:gd name="connsiteX1" fmla="*/ 423081 w 468574"/>
              <a:gd name="connsiteY1" fmla="*/ 313898 h 887104"/>
              <a:gd name="connsiteX2" fmla="*/ 272956 w 468574"/>
              <a:gd name="connsiteY2" fmla="*/ 887104 h 887104"/>
              <a:gd name="connsiteX3" fmla="*/ 272956 w 468574"/>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468574" h="887104">
                <a:moveTo>
                  <a:pt x="0" y="0"/>
                </a:moveTo>
                <a:cubicBezTo>
                  <a:pt x="188794" y="83023"/>
                  <a:pt x="377588" y="166047"/>
                  <a:pt x="423081" y="313898"/>
                </a:cubicBezTo>
                <a:cubicBezTo>
                  <a:pt x="468574" y="461749"/>
                  <a:pt x="272956" y="887104"/>
                  <a:pt x="272956" y="887104"/>
                </a:cubicBezTo>
                <a:lnTo>
                  <a:pt x="272956" y="887104"/>
                </a:lnTo>
              </a:path>
            </a:pathLst>
          </a:cu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228600" y="2819400"/>
            <a:ext cx="476412" cy="369332"/>
          </a:xfrm>
          <a:prstGeom prst="rect">
            <a:avLst/>
          </a:prstGeom>
          <a:noFill/>
        </p:spPr>
        <p:txBody>
          <a:bodyPr wrap="none" rtlCol="0">
            <a:spAutoFit/>
          </a:bodyPr>
          <a:lstStyle/>
          <a:p>
            <a:r>
              <a:rPr lang="en-US" dirty="0" smtClean="0"/>
              <a:t>0.6</a:t>
            </a:r>
            <a:endParaRPr lang="de-DE" dirty="0"/>
          </a:p>
        </p:txBody>
      </p:sp>
      <p:sp>
        <p:nvSpPr>
          <p:cNvPr id="30" name="TextBox 29"/>
          <p:cNvSpPr txBox="1"/>
          <p:nvPr/>
        </p:nvSpPr>
        <p:spPr>
          <a:xfrm>
            <a:off x="762000" y="3593068"/>
            <a:ext cx="476412" cy="369332"/>
          </a:xfrm>
          <a:prstGeom prst="rect">
            <a:avLst/>
          </a:prstGeom>
          <a:noFill/>
        </p:spPr>
        <p:txBody>
          <a:bodyPr wrap="none" rtlCol="0">
            <a:spAutoFit/>
          </a:bodyPr>
          <a:lstStyle/>
          <a:p>
            <a:r>
              <a:rPr lang="en-US" dirty="0" smtClean="0"/>
              <a:t>0.2</a:t>
            </a:r>
            <a:endParaRPr lang="de-DE" dirty="0"/>
          </a:p>
        </p:txBody>
      </p:sp>
      <p:sp>
        <p:nvSpPr>
          <p:cNvPr id="32" name="TextBox 31"/>
          <p:cNvSpPr txBox="1"/>
          <p:nvPr/>
        </p:nvSpPr>
        <p:spPr>
          <a:xfrm>
            <a:off x="1580988" y="2819400"/>
            <a:ext cx="476412" cy="369332"/>
          </a:xfrm>
          <a:prstGeom prst="rect">
            <a:avLst/>
          </a:prstGeom>
          <a:noFill/>
        </p:spPr>
        <p:txBody>
          <a:bodyPr wrap="none" rtlCol="0">
            <a:spAutoFit/>
          </a:bodyPr>
          <a:lstStyle/>
          <a:p>
            <a:r>
              <a:rPr lang="en-US" dirty="0" smtClean="0"/>
              <a:t>0.7</a:t>
            </a:r>
            <a:endParaRPr lang="de-DE" dirty="0"/>
          </a:p>
        </p:txBody>
      </p:sp>
      <p:sp>
        <p:nvSpPr>
          <p:cNvPr id="33" name="TextBox 32"/>
          <p:cNvSpPr txBox="1"/>
          <p:nvPr/>
        </p:nvSpPr>
        <p:spPr>
          <a:xfrm>
            <a:off x="2571588" y="3516868"/>
            <a:ext cx="476412" cy="369332"/>
          </a:xfrm>
          <a:prstGeom prst="rect">
            <a:avLst/>
          </a:prstGeom>
          <a:noFill/>
        </p:spPr>
        <p:txBody>
          <a:bodyPr wrap="none" rtlCol="0">
            <a:spAutoFit/>
          </a:bodyPr>
          <a:lstStyle/>
          <a:p>
            <a:r>
              <a:rPr lang="en-US" dirty="0" smtClean="0"/>
              <a:t>0.8</a:t>
            </a:r>
            <a:endParaRPr lang="de-DE" dirty="0"/>
          </a:p>
        </p:txBody>
      </p:sp>
      <p:sp>
        <p:nvSpPr>
          <p:cNvPr id="34" name="TextBox 33"/>
          <p:cNvSpPr txBox="1"/>
          <p:nvPr/>
        </p:nvSpPr>
        <p:spPr>
          <a:xfrm>
            <a:off x="285588" y="4355068"/>
            <a:ext cx="476412" cy="369332"/>
          </a:xfrm>
          <a:prstGeom prst="rect">
            <a:avLst/>
          </a:prstGeom>
          <a:noFill/>
        </p:spPr>
        <p:txBody>
          <a:bodyPr wrap="none" rtlCol="0">
            <a:spAutoFit/>
          </a:bodyPr>
          <a:lstStyle/>
          <a:p>
            <a:r>
              <a:rPr lang="en-US" dirty="0" smtClean="0"/>
              <a:t>0.4</a:t>
            </a:r>
            <a:endParaRPr lang="de-DE" dirty="0"/>
          </a:p>
        </p:txBody>
      </p:sp>
      <p:sp>
        <p:nvSpPr>
          <p:cNvPr id="35" name="TextBox 34"/>
          <p:cNvSpPr txBox="1"/>
          <p:nvPr/>
        </p:nvSpPr>
        <p:spPr>
          <a:xfrm>
            <a:off x="1600200" y="3974068"/>
            <a:ext cx="476412" cy="369332"/>
          </a:xfrm>
          <a:prstGeom prst="rect">
            <a:avLst/>
          </a:prstGeom>
          <a:noFill/>
        </p:spPr>
        <p:txBody>
          <a:bodyPr wrap="none" rtlCol="0">
            <a:spAutoFit/>
          </a:bodyPr>
          <a:lstStyle/>
          <a:p>
            <a:r>
              <a:rPr lang="en-US" dirty="0" smtClean="0"/>
              <a:t>0.7</a:t>
            </a:r>
            <a:endParaRPr lang="de-DE" dirty="0"/>
          </a:p>
        </p:txBody>
      </p:sp>
      <p:sp>
        <p:nvSpPr>
          <p:cNvPr id="36" name="TextBox 35"/>
          <p:cNvSpPr txBox="1"/>
          <p:nvPr/>
        </p:nvSpPr>
        <p:spPr>
          <a:xfrm>
            <a:off x="1828800" y="4736068"/>
            <a:ext cx="476412" cy="369332"/>
          </a:xfrm>
          <a:prstGeom prst="rect">
            <a:avLst/>
          </a:prstGeom>
          <a:noFill/>
        </p:spPr>
        <p:txBody>
          <a:bodyPr wrap="none" rtlCol="0">
            <a:spAutoFit/>
          </a:bodyPr>
          <a:lstStyle/>
          <a:p>
            <a:r>
              <a:rPr lang="en-US" dirty="0" smtClean="0"/>
              <a:t>0.5</a:t>
            </a:r>
            <a:endParaRPr lang="de-DE" dirty="0"/>
          </a:p>
        </p:txBody>
      </p:sp>
      <p:sp>
        <p:nvSpPr>
          <p:cNvPr id="3" name="Right Arrow 2"/>
          <p:cNvSpPr/>
          <p:nvPr/>
        </p:nvSpPr>
        <p:spPr>
          <a:xfrm>
            <a:off x="3505200" y="4013598"/>
            <a:ext cx="1676400" cy="5856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Box 3"/>
          <p:cNvSpPr txBox="1"/>
          <p:nvPr/>
        </p:nvSpPr>
        <p:spPr>
          <a:xfrm>
            <a:off x="3450563" y="3657600"/>
            <a:ext cx="1635576" cy="369332"/>
          </a:xfrm>
          <a:prstGeom prst="rect">
            <a:avLst/>
          </a:prstGeom>
          <a:noFill/>
        </p:spPr>
        <p:txBody>
          <a:bodyPr wrap="none" rtlCol="0">
            <a:spAutoFit/>
          </a:bodyPr>
          <a:lstStyle/>
          <a:p>
            <a:r>
              <a:rPr lang="en-US" dirty="0" smtClean="0"/>
              <a:t>Green and Blue</a:t>
            </a:r>
            <a:endParaRPr lang="de-DE" dirty="0"/>
          </a:p>
        </p:txBody>
      </p:sp>
      <p:sp>
        <p:nvSpPr>
          <p:cNvPr id="64" name="TextBox 63"/>
          <p:cNvSpPr txBox="1"/>
          <p:nvPr/>
        </p:nvSpPr>
        <p:spPr>
          <a:xfrm>
            <a:off x="5483350" y="5650468"/>
            <a:ext cx="3736850" cy="369332"/>
          </a:xfrm>
          <a:prstGeom prst="rect">
            <a:avLst/>
          </a:prstGeom>
          <a:noFill/>
        </p:spPr>
        <p:txBody>
          <a:bodyPr wrap="square" rtlCol="0">
            <a:spAutoFit/>
          </a:bodyPr>
          <a:lstStyle/>
          <a:p>
            <a:pPr algn="ctr"/>
            <a:r>
              <a:rPr lang="en-US" b="1" dirty="0" smtClean="0"/>
              <a:t>Reliability: R(S,T) = 0.28 </a:t>
            </a:r>
            <a:endParaRPr lang="en-US" b="1" dirty="0">
              <a:latin typeface="Comic Sans MS" panose="030F0702030302020204" pitchFamily="66" charset="0"/>
            </a:endParaRPr>
          </a:p>
        </p:txBody>
      </p:sp>
      <p:sp>
        <p:nvSpPr>
          <p:cNvPr id="60" name="Oval 59"/>
          <p:cNvSpPr/>
          <p:nvPr/>
        </p:nvSpPr>
        <p:spPr>
          <a:xfrm>
            <a:off x="5943600" y="3657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1" name="TextBox 60"/>
          <p:cNvSpPr txBox="1"/>
          <p:nvPr/>
        </p:nvSpPr>
        <p:spPr>
          <a:xfrm>
            <a:off x="6067330" y="37212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5" name="Oval 64"/>
          <p:cNvSpPr/>
          <p:nvPr/>
        </p:nvSpPr>
        <p:spPr>
          <a:xfrm>
            <a:off x="67818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6" name="TextBox 65"/>
          <p:cNvSpPr txBox="1"/>
          <p:nvPr/>
        </p:nvSpPr>
        <p:spPr>
          <a:xfrm>
            <a:off x="6905530" y="30354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7" name="Oval 66"/>
          <p:cNvSpPr/>
          <p:nvPr/>
        </p:nvSpPr>
        <p:spPr>
          <a:xfrm>
            <a:off x="6629400" y="4457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8" name="TextBox 67"/>
          <p:cNvSpPr txBox="1"/>
          <p:nvPr/>
        </p:nvSpPr>
        <p:spPr>
          <a:xfrm>
            <a:off x="6753130" y="4520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9" name="Oval 68"/>
          <p:cNvSpPr/>
          <p:nvPr/>
        </p:nvSpPr>
        <p:spPr>
          <a:xfrm>
            <a:off x="78486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70" name="TextBox 69"/>
          <p:cNvSpPr txBox="1"/>
          <p:nvPr/>
        </p:nvSpPr>
        <p:spPr>
          <a:xfrm>
            <a:off x="7972330" y="30354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1" name="Freeform 70"/>
          <p:cNvSpPr/>
          <p:nvPr/>
        </p:nvSpPr>
        <p:spPr>
          <a:xfrm>
            <a:off x="6151728" y="3093492"/>
            <a:ext cx="655093" cy="577756"/>
          </a:xfrm>
          <a:custGeom>
            <a:avLst/>
            <a:gdLst>
              <a:gd name="connsiteX0" fmla="*/ 0 w 655093"/>
              <a:gd name="connsiteY0" fmla="*/ 577756 h 577756"/>
              <a:gd name="connsiteX1" fmla="*/ 109182 w 655093"/>
              <a:gd name="connsiteY1" fmla="*/ 86436 h 577756"/>
              <a:gd name="connsiteX2" fmla="*/ 655093 w 655093"/>
              <a:gd name="connsiteY2" fmla="*/ 59141 h 577756"/>
              <a:gd name="connsiteX3" fmla="*/ 655093 w 655093"/>
              <a:gd name="connsiteY3" fmla="*/ 59141 h 577756"/>
            </a:gdLst>
            <a:ahLst/>
            <a:cxnLst>
              <a:cxn ang="0">
                <a:pos x="connsiteX0" y="connsiteY0"/>
              </a:cxn>
              <a:cxn ang="0">
                <a:pos x="connsiteX1" y="connsiteY1"/>
              </a:cxn>
              <a:cxn ang="0">
                <a:pos x="connsiteX2" y="connsiteY2"/>
              </a:cxn>
              <a:cxn ang="0">
                <a:pos x="connsiteX3" y="connsiteY3"/>
              </a:cxn>
            </a:cxnLst>
            <a:rect l="l" t="t" r="r" b="b"/>
            <a:pathLst>
              <a:path w="655093" h="577756">
                <a:moveTo>
                  <a:pt x="0" y="577756"/>
                </a:moveTo>
                <a:cubicBezTo>
                  <a:pt x="0" y="375314"/>
                  <a:pt x="0" y="172872"/>
                  <a:pt x="109182" y="86436"/>
                </a:cubicBezTo>
                <a:cubicBezTo>
                  <a:pt x="218364" y="0"/>
                  <a:pt x="655093" y="59141"/>
                  <a:pt x="655093" y="59141"/>
                </a:cubicBezTo>
                <a:lnTo>
                  <a:pt x="655093" y="5914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985681" y="4148919"/>
            <a:ext cx="684662" cy="682388"/>
          </a:xfrm>
          <a:custGeom>
            <a:avLst/>
            <a:gdLst>
              <a:gd name="connsiteX0" fmla="*/ 97809 w 684662"/>
              <a:gd name="connsiteY0" fmla="*/ 0 h 682388"/>
              <a:gd name="connsiteX1" fmla="*/ 97809 w 684662"/>
              <a:gd name="connsiteY1" fmla="*/ 518615 h 682388"/>
              <a:gd name="connsiteX2" fmla="*/ 684662 w 684662"/>
              <a:gd name="connsiteY2" fmla="*/ 682388 h 682388"/>
              <a:gd name="connsiteX3" fmla="*/ 684662 w 684662"/>
              <a:gd name="connsiteY3" fmla="*/ 682388 h 682388"/>
            </a:gdLst>
            <a:ahLst/>
            <a:cxnLst>
              <a:cxn ang="0">
                <a:pos x="connsiteX0" y="connsiteY0"/>
              </a:cxn>
              <a:cxn ang="0">
                <a:pos x="connsiteX1" y="connsiteY1"/>
              </a:cxn>
              <a:cxn ang="0">
                <a:pos x="connsiteX2" y="connsiteY2"/>
              </a:cxn>
              <a:cxn ang="0">
                <a:pos x="connsiteX3" y="connsiteY3"/>
              </a:cxn>
            </a:cxnLst>
            <a:rect l="l" t="t" r="r" b="b"/>
            <a:pathLst>
              <a:path w="684662" h="682388">
                <a:moveTo>
                  <a:pt x="97809" y="0"/>
                </a:moveTo>
                <a:cubicBezTo>
                  <a:pt x="48904" y="202442"/>
                  <a:pt x="0" y="404884"/>
                  <a:pt x="97809" y="518615"/>
                </a:cubicBezTo>
                <a:cubicBezTo>
                  <a:pt x="195618" y="632346"/>
                  <a:pt x="684662" y="682388"/>
                  <a:pt x="684662" y="682388"/>
                </a:cubicBezTo>
                <a:lnTo>
                  <a:pt x="684662" y="682388"/>
                </a:lnTo>
              </a:path>
            </a:pathLst>
          </a:cu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052481" y="3891887"/>
            <a:ext cx="1132764" cy="639170"/>
          </a:xfrm>
          <a:custGeom>
            <a:avLst/>
            <a:gdLst>
              <a:gd name="connsiteX0" fmla="*/ 0 w 1132764"/>
              <a:gd name="connsiteY0" fmla="*/ 639170 h 639170"/>
              <a:gd name="connsiteX1" fmla="*/ 504967 w 1132764"/>
              <a:gd name="connsiteY1" fmla="*/ 52316 h 639170"/>
              <a:gd name="connsiteX2" fmla="*/ 1132764 w 1132764"/>
              <a:gd name="connsiteY2" fmla="*/ 325271 h 639170"/>
              <a:gd name="connsiteX3" fmla="*/ 1132764 w 1132764"/>
              <a:gd name="connsiteY3" fmla="*/ 325271 h 639170"/>
            </a:gdLst>
            <a:ahLst/>
            <a:cxnLst>
              <a:cxn ang="0">
                <a:pos x="connsiteX0" y="connsiteY0"/>
              </a:cxn>
              <a:cxn ang="0">
                <a:pos x="connsiteX1" y="connsiteY1"/>
              </a:cxn>
              <a:cxn ang="0">
                <a:pos x="connsiteX2" y="connsiteY2"/>
              </a:cxn>
              <a:cxn ang="0">
                <a:pos x="connsiteX3" y="connsiteY3"/>
              </a:cxn>
            </a:cxnLst>
            <a:rect l="l" t="t" r="r" b="b"/>
            <a:pathLst>
              <a:path w="1132764" h="639170">
                <a:moveTo>
                  <a:pt x="0" y="639170"/>
                </a:moveTo>
                <a:cubicBezTo>
                  <a:pt x="158086" y="371901"/>
                  <a:pt x="316173" y="104633"/>
                  <a:pt x="504967" y="52316"/>
                </a:cubicBezTo>
                <a:cubicBezTo>
                  <a:pt x="693761" y="0"/>
                  <a:pt x="1132764" y="325271"/>
                  <a:pt x="1132764" y="325271"/>
                </a:cubicBezTo>
                <a:lnTo>
                  <a:pt x="1132764" y="32527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Oval 76"/>
          <p:cNvSpPr/>
          <p:nvPr/>
        </p:nvSpPr>
        <p:spPr>
          <a:xfrm>
            <a:off x="8153400" y="4076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78" name="TextBox 77"/>
          <p:cNvSpPr txBox="1"/>
          <p:nvPr/>
        </p:nvSpPr>
        <p:spPr>
          <a:xfrm>
            <a:off x="8277130" y="41396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9" name="Freeform 78"/>
          <p:cNvSpPr/>
          <p:nvPr/>
        </p:nvSpPr>
        <p:spPr>
          <a:xfrm>
            <a:off x="8376313" y="3275463"/>
            <a:ext cx="468574" cy="887104"/>
          </a:xfrm>
          <a:custGeom>
            <a:avLst/>
            <a:gdLst>
              <a:gd name="connsiteX0" fmla="*/ 0 w 468574"/>
              <a:gd name="connsiteY0" fmla="*/ 0 h 887104"/>
              <a:gd name="connsiteX1" fmla="*/ 423081 w 468574"/>
              <a:gd name="connsiteY1" fmla="*/ 313898 h 887104"/>
              <a:gd name="connsiteX2" fmla="*/ 272956 w 468574"/>
              <a:gd name="connsiteY2" fmla="*/ 887104 h 887104"/>
              <a:gd name="connsiteX3" fmla="*/ 272956 w 468574"/>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468574" h="887104">
                <a:moveTo>
                  <a:pt x="0" y="0"/>
                </a:moveTo>
                <a:cubicBezTo>
                  <a:pt x="188794" y="83023"/>
                  <a:pt x="377588" y="166047"/>
                  <a:pt x="423081" y="313898"/>
                </a:cubicBezTo>
                <a:cubicBezTo>
                  <a:pt x="468574" y="461749"/>
                  <a:pt x="272956" y="887104"/>
                  <a:pt x="272956" y="887104"/>
                </a:cubicBezTo>
                <a:lnTo>
                  <a:pt x="272956" y="887104"/>
                </a:lnTo>
              </a:path>
            </a:pathLst>
          </a:cu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5943600" y="2819400"/>
            <a:ext cx="476412" cy="369332"/>
          </a:xfrm>
          <a:prstGeom prst="rect">
            <a:avLst/>
          </a:prstGeom>
          <a:noFill/>
        </p:spPr>
        <p:txBody>
          <a:bodyPr wrap="none" rtlCol="0">
            <a:spAutoFit/>
          </a:bodyPr>
          <a:lstStyle/>
          <a:p>
            <a:r>
              <a:rPr lang="en-US" dirty="0" smtClean="0"/>
              <a:t>0.6</a:t>
            </a:r>
            <a:endParaRPr lang="de-DE" dirty="0"/>
          </a:p>
        </p:txBody>
      </p:sp>
      <p:sp>
        <p:nvSpPr>
          <p:cNvPr id="83" name="TextBox 82"/>
          <p:cNvSpPr txBox="1"/>
          <p:nvPr/>
        </p:nvSpPr>
        <p:spPr>
          <a:xfrm>
            <a:off x="8286588" y="3516868"/>
            <a:ext cx="476412" cy="369332"/>
          </a:xfrm>
          <a:prstGeom prst="rect">
            <a:avLst/>
          </a:prstGeom>
          <a:noFill/>
        </p:spPr>
        <p:txBody>
          <a:bodyPr wrap="none" rtlCol="0">
            <a:spAutoFit/>
          </a:bodyPr>
          <a:lstStyle/>
          <a:p>
            <a:r>
              <a:rPr lang="en-US" dirty="0" smtClean="0"/>
              <a:t>0.8</a:t>
            </a:r>
            <a:endParaRPr lang="de-DE" dirty="0"/>
          </a:p>
        </p:txBody>
      </p:sp>
      <p:sp>
        <p:nvSpPr>
          <p:cNvPr id="84" name="TextBox 83"/>
          <p:cNvSpPr txBox="1"/>
          <p:nvPr/>
        </p:nvSpPr>
        <p:spPr>
          <a:xfrm>
            <a:off x="6000588" y="4355068"/>
            <a:ext cx="476412" cy="369332"/>
          </a:xfrm>
          <a:prstGeom prst="rect">
            <a:avLst/>
          </a:prstGeom>
          <a:noFill/>
        </p:spPr>
        <p:txBody>
          <a:bodyPr wrap="none" rtlCol="0">
            <a:spAutoFit/>
          </a:bodyPr>
          <a:lstStyle/>
          <a:p>
            <a:r>
              <a:rPr lang="en-US" dirty="0" smtClean="0"/>
              <a:t>0.4</a:t>
            </a:r>
            <a:endParaRPr lang="de-DE" dirty="0"/>
          </a:p>
        </p:txBody>
      </p:sp>
      <p:sp>
        <p:nvSpPr>
          <p:cNvPr id="85" name="TextBox 84"/>
          <p:cNvSpPr txBox="1"/>
          <p:nvPr/>
        </p:nvSpPr>
        <p:spPr>
          <a:xfrm>
            <a:off x="7315200" y="3974068"/>
            <a:ext cx="476412" cy="369332"/>
          </a:xfrm>
          <a:prstGeom prst="rect">
            <a:avLst/>
          </a:prstGeom>
          <a:noFill/>
        </p:spPr>
        <p:txBody>
          <a:bodyPr wrap="none" rtlCol="0">
            <a:spAutoFit/>
          </a:bodyPr>
          <a:lstStyle/>
          <a:p>
            <a:r>
              <a:rPr lang="en-US" dirty="0" smtClean="0"/>
              <a:t>0.7</a:t>
            </a:r>
            <a:endParaRPr lang="de-DE" dirty="0"/>
          </a:p>
        </p:txBody>
      </p:sp>
      <p:sp>
        <p:nvSpPr>
          <p:cNvPr id="87" name="TextBox 86"/>
          <p:cNvSpPr txBox="1"/>
          <p:nvPr/>
        </p:nvSpPr>
        <p:spPr>
          <a:xfrm>
            <a:off x="76200" y="5345668"/>
            <a:ext cx="4038600" cy="646331"/>
          </a:xfrm>
          <a:prstGeom prst="rect">
            <a:avLst/>
          </a:prstGeom>
          <a:noFill/>
        </p:spPr>
        <p:txBody>
          <a:bodyPr wrap="square" rtlCol="0">
            <a:spAutoFit/>
          </a:bodyPr>
          <a:lstStyle/>
          <a:p>
            <a:pPr algn="ctr"/>
            <a:r>
              <a:rPr lang="en-US" b="1" dirty="0" smtClean="0">
                <a:latin typeface="+mj-lt"/>
              </a:rPr>
              <a:t>Uncertain, Edge-Colored Multi-Graph:</a:t>
            </a:r>
          </a:p>
          <a:p>
            <a:pPr algn="ctr"/>
            <a:r>
              <a:rPr lang="en-US" b="1" dirty="0" smtClean="0">
                <a:latin typeface="+mj-lt"/>
              </a:rPr>
              <a:t>Select at most 2 edge-colors</a:t>
            </a:r>
            <a:endParaRPr lang="en-US" b="1" dirty="0">
              <a:latin typeface="+mj-lt"/>
            </a:endParaRPr>
          </a:p>
        </p:txBody>
      </p:sp>
    </p:spTree>
    <p:extLst>
      <p:ext uri="{BB962C8B-B14F-4D97-AF65-F5344CB8AC3E}">
        <p14:creationId xmlns:p14="http://schemas.microsoft.com/office/powerpoint/2010/main" xmlns="" val="100551216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58</a:t>
            </a:fld>
            <a:endParaRPr lang="en-US" altLang="en-US" sz="1800" dirty="0"/>
          </a:p>
        </p:txBody>
      </p:sp>
      <p:sp>
        <p:nvSpPr>
          <p:cNvPr id="49" name="Title 1"/>
          <p:cNvSpPr>
            <a:spLocks noGrp="1"/>
          </p:cNvSpPr>
          <p:nvPr>
            <p:ph type="title"/>
          </p:nvPr>
        </p:nvSpPr>
        <p:spPr>
          <a:xfrm>
            <a:off x="304800" y="304800"/>
            <a:ext cx="7315200" cy="533400"/>
          </a:xfrm>
        </p:spPr>
        <p:txBody>
          <a:bodyPr>
            <a:noAutofit/>
          </a:bodyPr>
          <a:lstStyle/>
          <a:p>
            <a:pPr algn="l"/>
            <a:r>
              <a:rPr lang="en-US" b="1" dirty="0" smtClean="0"/>
              <a:t>Reliability with Edge Colors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53/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219200"/>
            <a:ext cx="8267702" cy="1219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Uncertain, edge-colored multi-graph </a:t>
            </a:r>
            <a:r>
              <a:rPr lang="en-US" sz="24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5"/>
              </a:buBlip>
              <a:defRPr/>
            </a:pPr>
            <a:endParaRPr kumimoji="0" lang="en-US" altLang="zh-CN" sz="1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Given a source node </a:t>
            </a:r>
            <a:r>
              <a:rPr lang="en-US" altLang="zh-CN" sz="2200" dirty="0" smtClean="0">
                <a:solidFill>
                  <a:schemeClr val="tx1">
                    <a:lumMod val="95000"/>
                    <a:lumOff val="5000"/>
                  </a:schemeClr>
                </a:solidFill>
                <a:latin typeface="Times New Roman" pitchFamily="18" charset="0"/>
                <a:cs typeface="Times New Roman" pitchFamily="18" charset="0"/>
              </a:rPr>
              <a:t>S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and destination node </a:t>
            </a:r>
            <a:r>
              <a:rPr lang="en-US" altLang="zh-CN" sz="2200" dirty="0" smtClean="0">
                <a:solidFill>
                  <a:schemeClr val="tx1">
                    <a:lumMod val="95000"/>
                    <a:lumOff val="5000"/>
                  </a:schemeClr>
                </a:solidFill>
                <a:latin typeface="Times New Roman" pitchFamily="18" charset="0"/>
                <a:cs typeface="Times New Roman" pitchFamily="18" charset="0"/>
              </a:rPr>
              <a:t>T</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find the top-k edge colors that maximize the reliability from </a:t>
            </a:r>
            <a:r>
              <a:rPr lang="en-US" altLang="zh-CN" sz="2200" dirty="0" smtClean="0">
                <a:solidFill>
                  <a:schemeClr val="tx1">
                    <a:lumMod val="95000"/>
                    <a:lumOff val="5000"/>
                  </a:schemeClr>
                </a:solidFill>
                <a:latin typeface="Times New Roman" pitchFamily="18" charset="0"/>
                <a:cs typeface="Times New Roman"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dirty="0" smtClean="0">
                <a:solidFill>
                  <a:schemeClr val="tx1">
                    <a:lumMod val="95000"/>
                    <a:lumOff val="5000"/>
                  </a:schemeClr>
                </a:solidFill>
                <a:latin typeface="Times New Roman" pitchFamily="18" charset="0"/>
                <a:cs typeface="Times New Roman" pitchFamily="18" charset="0"/>
              </a:rPr>
              <a:t>T</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endParaRPr>
          </a:p>
        </p:txBody>
      </p:sp>
      <p:sp>
        <p:nvSpPr>
          <p:cNvPr id="10" name="TextBox 9"/>
          <p:cNvSpPr txBox="1"/>
          <p:nvPr/>
        </p:nvSpPr>
        <p:spPr>
          <a:xfrm>
            <a:off x="155575" y="6412468"/>
            <a:ext cx="6477000" cy="307777"/>
          </a:xfrm>
          <a:prstGeom prst="rect">
            <a:avLst/>
          </a:prstGeom>
          <a:noFill/>
        </p:spPr>
        <p:txBody>
          <a:bodyPr wrap="square" rtlCol="0">
            <a:spAutoFit/>
          </a:bodyPr>
          <a:lstStyle/>
          <a:p>
            <a:r>
              <a:rPr lang="nl-NL" sz="1400" b="1" dirty="0" smtClean="0"/>
              <a:t>Khan </a:t>
            </a:r>
            <a:r>
              <a:rPr lang="nl-NL" sz="1400" b="1" dirty="0"/>
              <a:t>et. al</a:t>
            </a:r>
            <a:r>
              <a:rPr lang="nl-NL" sz="1400" b="1" dirty="0" smtClean="0"/>
              <a:t>. [</a:t>
            </a:r>
            <a:r>
              <a:rPr lang="nl-NL" sz="1400" b="1" i="1" dirty="0" smtClean="0"/>
              <a:t>CIKM 2015</a:t>
            </a:r>
            <a:r>
              <a:rPr lang="nl-NL" sz="1400" b="1" dirty="0" smtClean="0"/>
              <a:t>]</a:t>
            </a:r>
            <a:endParaRPr lang="en-US" sz="1400" b="1" dirty="0"/>
          </a:p>
        </p:txBody>
      </p:sp>
      <p:sp>
        <p:nvSpPr>
          <p:cNvPr id="13" name="Oval 12"/>
          <p:cNvSpPr/>
          <p:nvPr/>
        </p:nvSpPr>
        <p:spPr>
          <a:xfrm>
            <a:off x="228600" y="3657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4" name="TextBox 13"/>
          <p:cNvSpPr txBox="1"/>
          <p:nvPr/>
        </p:nvSpPr>
        <p:spPr>
          <a:xfrm>
            <a:off x="352330" y="37212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5" name="Oval 14"/>
          <p:cNvSpPr/>
          <p:nvPr/>
        </p:nvSpPr>
        <p:spPr>
          <a:xfrm>
            <a:off x="10668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TextBox 15"/>
          <p:cNvSpPr txBox="1"/>
          <p:nvPr/>
        </p:nvSpPr>
        <p:spPr>
          <a:xfrm>
            <a:off x="1190530" y="30354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Oval 16"/>
          <p:cNvSpPr/>
          <p:nvPr/>
        </p:nvSpPr>
        <p:spPr>
          <a:xfrm>
            <a:off x="914400" y="4457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TextBox 17"/>
          <p:cNvSpPr txBox="1"/>
          <p:nvPr/>
        </p:nvSpPr>
        <p:spPr>
          <a:xfrm>
            <a:off x="1038130" y="4520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9" name="Oval 18"/>
          <p:cNvSpPr/>
          <p:nvPr/>
        </p:nvSpPr>
        <p:spPr>
          <a:xfrm>
            <a:off x="21336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TextBox 19"/>
          <p:cNvSpPr txBox="1"/>
          <p:nvPr/>
        </p:nvSpPr>
        <p:spPr>
          <a:xfrm>
            <a:off x="2257330" y="30354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 name="Freeform 22"/>
          <p:cNvSpPr/>
          <p:nvPr/>
        </p:nvSpPr>
        <p:spPr>
          <a:xfrm>
            <a:off x="436728" y="3093492"/>
            <a:ext cx="655093" cy="577756"/>
          </a:xfrm>
          <a:custGeom>
            <a:avLst/>
            <a:gdLst>
              <a:gd name="connsiteX0" fmla="*/ 0 w 655093"/>
              <a:gd name="connsiteY0" fmla="*/ 577756 h 577756"/>
              <a:gd name="connsiteX1" fmla="*/ 109182 w 655093"/>
              <a:gd name="connsiteY1" fmla="*/ 86436 h 577756"/>
              <a:gd name="connsiteX2" fmla="*/ 655093 w 655093"/>
              <a:gd name="connsiteY2" fmla="*/ 59141 h 577756"/>
              <a:gd name="connsiteX3" fmla="*/ 655093 w 655093"/>
              <a:gd name="connsiteY3" fmla="*/ 59141 h 577756"/>
            </a:gdLst>
            <a:ahLst/>
            <a:cxnLst>
              <a:cxn ang="0">
                <a:pos x="connsiteX0" y="connsiteY0"/>
              </a:cxn>
              <a:cxn ang="0">
                <a:pos x="connsiteX1" y="connsiteY1"/>
              </a:cxn>
              <a:cxn ang="0">
                <a:pos x="connsiteX2" y="connsiteY2"/>
              </a:cxn>
              <a:cxn ang="0">
                <a:pos x="connsiteX3" y="connsiteY3"/>
              </a:cxn>
            </a:cxnLst>
            <a:rect l="l" t="t" r="r" b="b"/>
            <a:pathLst>
              <a:path w="655093" h="577756">
                <a:moveTo>
                  <a:pt x="0" y="577756"/>
                </a:moveTo>
                <a:cubicBezTo>
                  <a:pt x="0" y="375314"/>
                  <a:pt x="0" y="172872"/>
                  <a:pt x="109182" y="86436"/>
                </a:cubicBezTo>
                <a:cubicBezTo>
                  <a:pt x="218364" y="0"/>
                  <a:pt x="655093" y="59141"/>
                  <a:pt x="655093" y="59141"/>
                </a:cubicBezTo>
                <a:lnTo>
                  <a:pt x="655093" y="5914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64275" y="3493827"/>
            <a:ext cx="573206" cy="584579"/>
          </a:xfrm>
          <a:custGeom>
            <a:avLst/>
            <a:gdLst>
              <a:gd name="connsiteX0" fmla="*/ 0 w 573206"/>
              <a:gd name="connsiteY0" fmla="*/ 395785 h 584579"/>
              <a:gd name="connsiteX1" fmla="*/ 395785 w 573206"/>
              <a:gd name="connsiteY1" fmla="*/ 518615 h 584579"/>
              <a:gd name="connsiteX2" fmla="*/ 573206 w 573206"/>
              <a:gd name="connsiteY2" fmla="*/ 0 h 584579"/>
              <a:gd name="connsiteX3" fmla="*/ 573206 w 573206"/>
              <a:gd name="connsiteY3" fmla="*/ 0 h 584579"/>
            </a:gdLst>
            <a:ahLst/>
            <a:cxnLst>
              <a:cxn ang="0">
                <a:pos x="connsiteX0" y="connsiteY0"/>
              </a:cxn>
              <a:cxn ang="0">
                <a:pos x="connsiteX1" y="connsiteY1"/>
              </a:cxn>
              <a:cxn ang="0">
                <a:pos x="connsiteX2" y="connsiteY2"/>
              </a:cxn>
              <a:cxn ang="0">
                <a:pos x="connsiteX3" y="connsiteY3"/>
              </a:cxn>
            </a:cxnLst>
            <a:rect l="l" t="t" r="r" b="b"/>
            <a:pathLst>
              <a:path w="573206" h="584579">
                <a:moveTo>
                  <a:pt x="0" y="395785"/>
                </a:moveTo>
                <a:cubicBezTo>
                  <a:pt x="150125" y="490182"/>
                  <a:pt x="300251" y="584579"/>
                  <a:pt x="395785" y="518615"/>
                </a:cubicBezTo>
                <a:cubicBezTo>
                  <a:pt x="491319" y="452651"/>
                  <a:pt x="573206" y="0"/>
                  <a:pt x="573206" y="0"/>
                </a:cubicBezTo>
                <a:lnTo>
                  <a:pt x="57320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a:stCxn id="15" idx="6"/>
            <a:endCxn id="19" idx="2"/>
          </p:cNvCxnSpPr>
          <p:nvPr/>
        </p:nvCxnSpPr>
        <p:spPr>
          <a:xfrm>
            <a:off x="1600200" y="3238500"/>
            <a:ext cx="533400" cy="0"/>
          </a:xfrm>
          <a:prstGeom prst="line">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270681" y="4148919"/>
            <a:ext cx="684662" cy="682388"/>
          </a:xfrm>
          <a:custGeom>
            <a:avLst/>
            <a:gdLst>
              <a:gd name="connsiteX0" fmla="*/ 97809 w 684662"/>
              <a:gd name="connsiteY0" fmla="*/ 0 h 682388"/>
              <a:gd name="connsiteX1" fmla="*/ 97809 w 684662"/>
              <a:gd name="connsiteY1" fmla="*/ 518615 h 682388"/>
              <a:gd name="connsiteX2" fmla="*/ 684662 w 684662"/>
              <a:gd name="connsiteY2" fmla="*/ 682388 h 682388"/>
              <a:gd name="connsiteX3" fmla="*/ 684662 w 684662"/>
              <a:gd name="connsiteY3" fmla="*/ 682388 h 682388"/>
            </a:gdLst>
            <a:ahLst/>
            <a:cxnLst>
              <a:cxn ang="0">
                <a:pos x="connsiteX0" y="connsiteY0"/>
              </a:cxn>
              <a:cxn ang="0">
                <a:pos x="connsiteX1" y="connsiteY1"/>
              </a:cxn>
              <a:cxn ang="0">
                <a:pos x="connsiteX2" y="connsiteY2"/>
              </a:cxn>
              <a:cxn ang="0">
                <a:pos x="connsiteX3" y="connsiteY3"/>
              </a:cxn>
            </a:cxnLst>
            <a:rect l="l" t="t" r="r" b="b"/>
            <a:pathLst>
              <a:path w="684662" h="682388">
                <a:moveTo>
                  <a:pt x="97809" y="0"/>
                </a:moveTo>
                <a:cubicBezTo>
                  <a:pt x="48904" y="202442"/>
                  <a:pt x="0" y="404884"/>
                  <a:pt x="97809" y="518615"/>
                </a:cubicBezTo>
                <a:cubicBezTo>
                  <a:pt x="195618" y="632346"/>
                  <a:pt x="684662" y="682388"/>
                  <a:pt x="684662" y="682388"/>
                </a:cubicBezTo>
                <a:lnTo>
                  <a:pt x="684662" y="682388"/>
                </a:lnTo>
              </a:path>
            </a:pathLst>
          </a:cu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337481" y="3891887"/>
            <a:ext cx="1132764" cy="639170"/>
          </a:xfrm>
          <a:custGeom>
            <a:avLst/>
            <a:gdLst>
              <a:gd name="connsiteX0" fmla="*/ 0 w 1132764"/>
              <a:gd name="connsiteY0" fmla="*/ 639170 h 639170"/>
              <a:gd name="connsiteX1" fmla="*/ 504967 w 1132764"/>
              <a:gd name="connsiteY1" fmla="*/ 52316 h 639170"/>
              <a:gd name="connsiteX2" fmla="*/ 1132764 w 1132764"/>
              <a:gd name="connsiteY2" fmla="*/ 325271 h 639170"/>
              <a:gd name="connsiteX3" fmla="*/ 1132764 w 1132764"/>
              <a:gd name="connsiteY3" fmla="*/ 325271 h 639170"/>
            </a:gdLst>
            <a:ahLst/>
            <a:cxnLst>
              <a:cxn ang="0">
                <a:pos x="connsiteX0" y="connsiteY0"/>
              </a:cxn>
              <a:cxn ang="0">
                <a:pos x="connsiteX1" y="connsiteY1"/>
              </a:cxn>
              <a:cxn ang="0">
                <a:pos x="connsiteX2" y="connsiteY2"/>
              </a:cxn>
              <a:cxn ang="0">
                <a:pos x="connsiteX3" y="connsiteY3"/>
              </a:cxn>
            </a:cxnLst>
            <a:rect l="l" t="t" r="r" b="b"/>
            <a:pathLst>
              <a:path w="1132764" h="639170">
                <a:moveTo>
                  <a:pt x="0" y="639170"/>
                </a:moveTo>
                <a:cubicBezTo>
                  <a:pt x="158086" y="371901"/>
                  <a:pt x="316173" y="104633"/>
                  <a:pt x="504967" y="52316"/>
                </a:cubicBezTo>
                <a:cubicBezTo>
                  <a:pt x="693761" y="0"/>
                  <a:pt x="1132764" y="325271"/>
                  <a:pt x="1132764" y="325271"/>
                </a:cubicBezTo>
                <a:lnTo>
                  <a:pt x="1132764" y="32527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33015" y="4599296"/>
            <a:ext cx="1241946" cy="591403"/>
          </a:xfrm>
          <a:custGeom>
            <a:avLst/>
            <a:gdLst>
              <a:gd name="connsiteX0" fmla="*/ 0 w 1241946"/>
              <a:gd name="connsiteY0" fmla="*/ 191068 h 591403"/>
              <a:gd name="connsiteX1" fmla="*/ 764275 w 1241946"/>
              <a:gd name="connsiteY1" fmla="*/ 559558 h 591403"/>
              <a:gd name="connsiteX2" fmla="*/ 1241946 w 1241946"/>
              <a:gd name="connsiteY2" fmla="*/ 0 h 591403"/>
              <a:gd name="connsiteX3" fmla="*/ 1241946 w 1241946"/>
              <a:gd name="connsiteY3" fmla="*/ 0 h 591403"/>
            </a:gdLst>
            <a:ahLst/>
            <a:cxnLst>
              <a:cxn ang="0">
                <a:pos x="connsiteX0" y="connsiteY0"/>
              </a:cxn>
              <a:cxn ang="0">
                <a:pos x="connsiteX1" y="connsiteY1"/>
              </a:cxn>
              <a:cxn ang="0">
                <a:pos x="connsiteX2" y="connsiteY2"/>
              </a:cxn>
              <a:cxn ang="0">
                <a:pos x="connsiteX3" y="connsiteY3"/>
              </a:cxn>
            </a:cxnLst>
            <a:rect l="l" t="t" r="r" b="b"/>
            <a:pathLst>
              <a:path w="1241946" h="591403">
                <a:moveTo>
                  <a:pt x="0" y="191068"/>
                </a:moveTo>
                <a:cubicBezTo>
                  <a:pt x="278642" y="391235"/>
                  <a:pt x="557284" y="591403"/>
                  <a:pt x="764275" y="559558"/>
                </a:cubicBezTo>
                <a:cubicBezTo>
                  <a:pt x="971266" y="527713"/>
                  <a:pt x="1241946" y="0"/>
                  <a:pt x="1241946" y="0"/>
                </a:cubicBezTo>
                <a:lnTo>
                  <a:pt x="124194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2438400" y="4076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2" name="TextBox 21"/>
          <p:cNvSpPr txBox="1"/>
          <p:nvPr/>
        </p:nvSpPr>
        <p:spPr>
          <a:xfrm>
            <a:off x="2562130" y="41396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1" name="Freeform 30"/>
          <p:cNvSpPr/>
          <p:nvPr/>
        </p:nvSpPr>
        <p:spPr>
          <a:xfrm>
            <a:off x="2661313" y="3275463"/>
            <a:ext cx="468574" cy="887104"/>
          </a:xfrm>
          <a:custGeom>
            <a:avLst/>
            <a:gdLst>
              <a:gd name="connsiteX0" fmla="*/ 0 w 468574"/>
              <a:gd name="connsiteY0" fmla="*/ 0 h 887104"/>
              <a:gd name="connsiteX1" fmla="*/ 423081 w 468574"/>
              <a:gd name="connsiteY1" fmla="*/ 313898 h 887104"/>
              <a:gd name="connsiteX2" fmla="*/ 272956 w 468574"/>
              <a:gd name="connsiteY2" fmla="*/ 887104 h 887104"/>
              <a:gd name="connsiteX3" fmla="*/ 272956 w 468574"/>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468574" h="887104">
                <a:moveTo>
                  <a:pt x="0" y="0"/>
                </a:moveTo>
                <a:cubicBezTo>
                  <a:pt x="188794" y="83023"/>
                  <a:pt x="377588" y="166047"/>
                  <a:pt x="423081" y="313898"/>
                </a:cubicBezTo>
                <a:cubicBezTo>
                  <a:pt x="468574" y="461749"/>
                  <a:pt x="272956" y="887104"/>
                  <a:pt x="272956" y="887104"/>
                </a:cubicBezTo>
                <a:lnTo>
                  <a:pt x="272956" y="887104"/>
                </a:lnTo>
              </a:path>
            </a:pathLst>
          </a:cu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228600" y="2819400"/>
            <a:ext cx="476412" cy="369332"/>
          </a:xfrm>
          <a:prstGeom prst="rect">
            <a:avLst/>
          </a:prstGeom>
          <a:noFill/>
        </p:spPr>
        <p:txBody>
          <a:bodyPr wrap="none" rtlCol="0">
            <a:spAutoFit/>
          </a:bodyPr>
          <a:lstStyle/>
          <a:p>
            <a:r>
              <a:rPr lang="en-US" dirty="0" smtClean="0"/>
              <a:t>0.6</a:t>
            </a:r>
            <a:endParaRPr lang="de-DE" dirty="0"/>
          </a:p>
        </p:txBody>
      </p:sp>
      <p:sp>
        <p:nvSpPr>
          <p:cNvPr id="30" name="TextBox 29"/>
          <p:cNvSpPr txBox="1"/>
          <p:nvPr/>
        </p:nvSpPr>
        <p:spPr>
          <a:xfrm>
            <a:off x="762000" y="3593068"/>
            <a:ext cx="476412" cy="369332"/>
          </a:xfrm>
          <a:prstGeom prst="rect">
            <a:avLst/>
          </a:prstGeom>
          <a:noFill/>
        </p:spPr>
        <p:txBody>
          <a:bodyPr wrap="none" rtlCol="0">
            <a:spAutoFit/>
          </a:bodyPr>
          <a:lstStyle/>
          <a:p>
            <a:r>
              <a:rPr lang="en-US" dirty="0" smtClean="0"/>
              <a:t>0.2</a:t>
            </a:r>
            <a:endParaRPr lang="de-DE" dirty="0"/>
          </a:p>
        </p:txBody>
      </p:sp>
      <p:sp>
        <p:nvSpPr>
          <p:cNvPr id="32" name="TextBox 31"/>
          <p:cNvSpPr txBox="1"/>
          <p:nvPr/>
        </p:nvSpPr>
        <p:spPr>
          <a:xfrm>
            <a:off x="1580988" y="2819400"/>
            <a:ext cx="476412" cy="369332"/>
          </a:xfrm>
          <a:prstGeom prst="rect">
            <a:avLst/>
          </a:prstGeom>
          <a:noFill/>
        </p:spPr>
        <p:txBody>
          <a:bodyPr wrap="none" rtlCol="0">
            <a:spAutoFit/>
          </a:bodyPr>
          <a:lstStyle/>
          <a:p>
            <a:r>
              <a:rPr lang="en-US" dirty="0" smtClean="0"/>
              <a:t>0.7</a:t>
            </a:r>
            <a:endParaRPr lang="de-DE" dirty="0"/>
          </a:p>
        </p:txBody>
      </p:sp>
      <p:sp>
        <p:nvSpPr>
          <p:cNvPr id="33" name="TextBox 32"/>
          <p:cNvSpPr txBox="1"/>
          <p:nvPr/>
        </p:nvSpPr>
        <p:spPr>
          <a:xfrm>
            <a:off x="2571588" y="3516868"/>
            <a:ext cx="476412" cy="369332"/>
          </a:xfrm>
          <a:prstGeom prst="rect">
            <a:avLst/>
          </a:prstGeom>
          <a:noFill/>
        </p:spPr>
        <p:txBody>
          <a:bodyPr wrap="none" rtlCol="0">
            <a:spAutoFit/>
          </a:bodyPr>
          <a:lstStyle/>
          <a:p>
            <a:r>
              <a:rPr lang="en-US" dirty="0" smtClean="0"/>
              <a:t>0.8</a:t>
            </a:r>
            <a:endParaRPr lang="de-DE" dirty="0"/>
          </a:p>
        </p:txBody>
      </p:sp>
      <p:sp>
        <p:nvSpPr>
          <p:cNvPr id="34" name="TextBox 33"/>
          <p:cNvSpPr txBox="1"/>
          <p:nvPr/>
        </p:nvSpPr>
        <p:spPr>
          <a:xfrm>
            <a:off x="285588" y="4355068"/>
            <a:ext cx="476412" cy="369332"/>
          </a:xfrm>
          <a:prstGeom prst="rect">
            <a:avLst/>
          </a:prstGeom>
          <a:noFill/>
        </p:spPr>
        <p:txBody>
          <a:bodyPr wrap="none" rtlCol="0">
            <a:spAutoFit/>
          </a:bodyPr>
          <a:lstStyle/>
          <a:p>
            <a:r>
              <a:rPr lang="en-US" dirty="0" smtClean="0"/>
              <a:t>0.4</a:t>
            </a:r>
            <a:endParaRPr lang="de-DE" dirty="0"/>
          </a:p>
        </p:txBody>
      </p:sp>
      <p:sp>
        <p:nvSpPr>
          <p:cNvPr id="35" name="TextBox 34"/>
          <p:cNvSpPr txBox="1"/>
          <p:nvPr/>
        </p:nvSpPr>
        <p:spPr>
          <a:xfrm>
            <a:off x="1600200" y="3974068"/>
            <a:ext cx="476412" cy="369332"/>
          </a:xfrm>
          <a:prstGeom prst="rect">
            <a:avLst/>
          </a:prstGeom>
          <a:noFill/>
        </p:spPr>
        <p:txBody>
          <a:bodyPr wrap="none" rtlCol="0">
            <a:spAutoFit/>
          </a:bodyPr>
          <a:lstStyle/>
          <a:p>
            <a:r>
              <a:rPr lang="en-US" dirty="0" smtClean="0"/>
              <a:t>0.7</a:t>
            </a:r>
            <a:endParaRPr lang="de-DE" dirty="0"/>
          </a:p>
        </p:txBody>
      </p:sp>
      <p:sp>
        <p:nvSpPr>
          <p:cNvPr id="36" name="TextBox 35"/>
          <p:cNvSpPr txBox="1"/>
          <p:nvPr/>
        </p:nvSpPr>
        <p:spPr>
          <a:xfrm>
            <a:off x="1828800" y="4736068"/>
            <a:ext cx="476412" cy="369332"/>
          </a:xfrm>
          <a:prstGeom prst="rect">
            <a:avLst/>
          </a:prstGeom>
          <a:noFill/>
        </p:spPr>
        <p:txBody>
          <a:bodyPr wrap="none" rtlCol="0">
            <a:spAutoFit/>
          </a:bodyPr>
          <a:lstStyle/>
          <a:p>
            <a:r>
              <a:rPr lang="en-US" dirty="0" smtClean="0"/>
              <a:t>0.5</a:t>
            </a:r>
            <a:endParaRPr lang="de-DE" dirty="0"/>
          </a:p>
        </p:txBody>
      </p:sp>
      <p:sp>
        <p:nvSpPr>
          <p:cNvPr id="3" name="Right Arrow 2"/>
          <p:cNvSpPr/>
          <p:nvPr/>
        </p:nvSpPr>
        <p:spPr>
          <a:xfrm>
            <a:off x="3505200" y="4013598"/>
            <a:ext cx="1676400" cy="58569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Box 3"/>
          <p:cNvSpPr txBox="1"/>
          <p:nvPr/>
        </p:nvSpPr>
        <p:spPr>
          <a:xfrm>
            <a:off x="3450563" y="3657600"/>
            <a:ext cx="1418145" cy="369332"/>
          </a:xfrm>
          <a:prstGeom prst="rect">
            <a:avLst/>
          </a:prstGeom>
          <a:noFill/>
        </p:spPr>
        <p:txBody>
          <a:bodyPr wrap="none" rtlCol="0">
            <a:spAutoFit/>
          </a:bodyPr>
          <a:lstStyle/>
          <a:p>
            <a:r>
              <a:rPr lang="en-US" dirty="0" smtClean="0"/>
              <a:t>Red and Blue</a:t>
            </a:r>
            <a:endParaRPr lang="de-DE" dirty="0"/>
          </a:p>
        </p:txBody>
      </p:sp>
      <p:sp>
        <p:nvSpPr>
          <p:cNvPr id="64" name="TextBox 63"/>
          <p:cNvSpPr txBox="1"/>
          <p:nvPr/>
        </p:nvSpPr>
        <p:spPr>
          <a:xfrm>
            <a:off x="5483350" y="5650468"/>
            <a:ext cx="3736850" cy="369332"/>
          </a:xfrm>
          <a:prstGeom prst="rect">
            <a:avLst/>
          </a:prstGeom>
          <a:noFill/>
        </p:spPr>
        <p:txBody>
          <a:bodyPr wrap="square" rtlCol="0">
            <a:spAutoFit/>
          </a:bodyPr>
          <a:lstStyle/>
          <a:p>
            <a:pPr algn="ctr"/>
            <a:r>
              <a:rPr lang="en-US" b="1" dirty="0" smtClean="0"/>
              <a:t>Reliability: R(S,T) = 0.29 </a:t>
            </a:r>
            <a:endParaRPr lang="en-US" b="1" dirty="0">
              <a:latin typeface="Comic Sans MS" panose="030F0702030302020204" pitchFamily="66" charset="0"/>
            </a:endParaRPr>
          </a:p>
        </p:txBody>
      </p:sp>
      <p:sp>
        <p:nvSpPr>
          <p:cNvPr id="56" name="Oval 55"/>
          <p:cNvSpPr/>
          <p:nvPr/>
        </p:nvSpPr>
        <p:spPr>
          <a:xfrm>
            <a:off x="5937913" y="3657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7" name="TextBox 56"/>
          <p:cNvSpPr txBox="1"/>
          <p:nvPr/>
        </p:nvSpPr>
        <p:spPr>
          <a:xfrm>
            <a:off x="6061643" y="37212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8" name="Oval 57"/>
          <p:cNvSpPr/>
          <p:nvPr/>
        </p:nvSpPr>
        <p:spPr>
          <a:xfrm>
            <a:off x="6776113"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59" name="TextBox 58"/>
          <p:cNvSpPr txBox="1"/>
          <p:nvPr/>
        </p:nvSpPr>
        <p:spPr>
          <a:xfrm>
            <a:off x="6899843" y="30354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2" name="Oval 61"/>
          <p:cNvSpPr/>
          <p:nvPr/>
        </p:nvSpPr>
        <p:spPr>
          <a:xfrm>
            <a:off x="6623713" y="4457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63" name="TextBox 62"/>
          <p:cNvSpPr txBox="1"/>
          <p:nvPr/>
        </p:nvSpPr>
        <p:spPr>
          <a:xfrm>
            <a:off x="6747443" y="4520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72" name="Oval 71"/>
          <p:cNvSpPr/>
          <p:nvPr/>
        </p:nvSpPr>
        <p:spPr>
          <a:xfrm>
            <a:off x="7842913"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73" name="TextBox 72"/>
          <p:cNvSpPr txBox="1"/>
          <p:nvPr/>
        </p:nvSpPr>
        <p:spPr>
          <a:xfrm>
            <a:off x="7966643" y="30354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81" name="Freeform 80"/>
          <p:cNvSpPr/>
          <p:nvPr/>
        </p:nvSpPr>
        <p:spPr>
          <a:xfrm>
            <a:off x="6473588" y="3493827"/>
            <a:ext cx="573206" cy="584579"/>
          </a:xfrm>
          <a:custGeom>
            <a:avLst/>
            <a:gdLst>
              <a:gd name="connsiteX0" fmla="*/ 0 w 573206"/>
              <a:gd name="connsiteY0" fmla="*/ 395785 h 584579"/>
              <a:gd name="connsiteX1" fmla="*/ 395785 w 573206"/>
              <a:gd name="connsiteY1" fmla="*/ 518615 h 584579"/>
              <a:gd name="connsiteX2" fmla="*/ 573206 w 573206"/>
              <a:gd name="connsiteY2" fmla="*/ 0 h 584579"/>
              <a:gd name="connsiteX3" fmla="*/ 573206 w 573206"/>
              <a:gd name="connsiteY3" fmla="*/ 0 h 584579"/>
            </a:gdLst>
            <a:ahLst/>
            <a:cxnLst>
              <a:cxn ang="0">
                <a:pos x="connsiteX0" y="connsiteY0"/>
              </a:cxn>
              <a:cxn ang="0">
                <a:pos x="connsiteX1" y="connsiteY1"/>
              </a:cxn>
              <a:cxn ang="0">
                <a:pos x="connsiteX2" y="connsiteY2"/>
              </a:cxn>
              <a:cxn ang="0">
                <a:pos x="connsiteX3" y="connsiteY3"/>
              </a:cxn>
            </a:cxnLst>
            <a:rect l="l" t="t" r="r" b="b"/>
            <a:pathLst>
              <a:path w="573206" h="584579">
                <a:moveTo>
                  <a:pt x="0" y="395785"/>
                </a:moveTo>
                <a:cubicBezTo>
                  <a:pt x="150125" y="490182"/>
                  <a:pt x="300251" y="584579"/>
                  <a:pt x="395785" y="518615"/>
                </a:cubicBezTo>
                <a:cubicBezTo>
                  <a:pt x="491319" y="452651"/>
                  <a:pt x="573206" y="0"/>
                  <a:pt x="573206" y="0"/>
                </a:cubicBezTo>
                <a:lnTo>
                  <a:pt x="57320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a:stCxn id="58" idx="6"/>
            <a:endCxn id="72" idx="2"/>
          </p:cNvCxnSpPr>
          <p:nvPr/>
        </p:nvCxnSpPr>
        <p:spPr>
          <a:xfrm>
            <a:off x="7309513" y="3238500"/>
            <a:ext cx="533400" cy="0"/>
          </a:xfrm>
          <a:prstGeom prst="line">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5979994" y="4148919"/>
            <a:ext cx="684662" cy="682388"/>
          </a:xfrm>
          <a:custGeom>
            <a:avLst/>
            <a:gdLst>
              <a:gd name="connsiteX0" fmla="*/ 97809 w 684662"/>
              <a:gd name="connsiteY0" fmla="*/ 0 h 682388"/>
              <a:gd name="connsiteX1" fmla="*/ 97809 w 684662"/>
              <a:gd name="connsiteY1" fmla="*/ 518615 h 682388"/>
              <a:gd name="connsiteX2" fmla="*/ 684662 w 684662"/>
              <a:gd name="connsiteY2" fmla="*/ 682388 h 682388"/>
              <a:gd name="connsiteX3" fmla="*/ 684662 w 684662"/>
              <a:gd name="connsiteY3" fmla="*/ 682388 h 682388"/>
            </a:gdLst>
            <a:ahLst/>
            <a:cxnLst>
              <a:cxn ang="0">
                <a:pos x="connsiteX0" y="connsiteY0"/>
              </a:cxn>
              <a:cxn ang="0">
                <a:pos x="connsiteX1" y="connsiteY1"/>
              </a:cxn>
              <a:cxn ang="0">
                <a:pos x="connsiteX2" y="connsiteY2"/>
              </a:cxn>
              <a:cxn ang="0">
                <a:pos x="connsiteX3" y="connsiteY3"/>
              </a:cxn>
            </a:cxnLst>
            <a:rect l="l" t="t" r="r" b="b"/>
            <a:pathLst>
              <a:path w="684662" h="682388">
                <a:moveTo>
                  <a:pt x="97809" y="0"/>
                </a:moveTo>
                <a:cubicBezTo>
                  <a:pt x="48904" y="202442"/>
                  <a:pt x="0" y="404884"/>
                  <a:pt x="97809" y="518615"/>
                </a:cubicBezTo>
                <a:cubicBezTo>
                  <a:pt x="195618" y="632346"/>
                  <a:pt x="684662" y="682388"/>
                  <a:pt x="684662" y="682388"/>
                </a:cubicBezTo>
                <a:lnTo>
                  <a:pt x="684662" y="682388"/>
                </a:lnTo>
              </a:path>
            </a:pathLst>
          </a:cu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7142328" y="4599296"/>
            <a:ext cx="1241946" cy="591403"/>
          </a:xfrm>
          <a:custGeom>
            <a:avLst/>
            <a:gdLst>
              <a:gd name="connsiteX0" fmla="*/ 0 w 1241946"/>
              <a:gd name="connsiteY0" fmla="*/ 191068 h 591403"/>
              <a:gd name="connsiteX1" fmla="*/ 764275 w 1241946"/>
              <a:gd name="connsiteY1" fmla="*/ 559558 h 591403"/>
              <a:gd name="connsiteX2" fmla="*/ 1241946 w 1241946"/>
              <a:gd name="connsiteY2" fmla="*/ 0 h 591403"/>
              <a:gd name="connsiteX3" fmla="*/ 1241946 w 1241946"/>
              <a:gd name="connsiteY3" fmla="*/ 0 h 591403"/>
            </a:gdLst>
            <a:ahLst/>
            <a:cxnLst>
              <a:cxn ang="0">
                <a:pos x="connsiteX0" y="connsiteY0"/>
              </a:cxn>
              <a:cxn ang="0">
                <a:pos x="connsiteX1" y="connsiteY1"/>
              </a:cxn>
              <a:cxn ang="0">
                <a:pos x="connsiteX2" y="connsiteY2"/>
              </a:cxn>
              <a:cxn ang="0">
                <a:pos x="connsiteX3" y="connsiteY3"/>
              </a:cxn>
            </a:cxnLst>
            <a:rect l="l" t="t" r="r" b="b"/>
            <a:pathLst>
              <a:path w="1241946" h="591403">
                <a:moveTo>
                  <a:pt x="0" y="191068"/>
                </a:moveTo>
                <a:cubicBezTo>
                  <a:pt x="278642" y="391235"/>
                  <a:pt x="557284" y="591403"/>
                  <a:pt x="764275" y="559558"/>
                </a:cubicBezTo>
                <a:cubicBezTo>
                  <a:pt x="971266" y="527713"/>
                  <a:pt x="1241946" y="0"/>
                  <a:pt x="1241946" y="0"/>
                </a:cubicBezTo>
                <a:lnTo>
                  <a:pt x="124194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Oval 88"/>
          <p:cNvSpPr/>
          <p:nvPr/>
        </p:nvSpPr>
        <p:spPr>
          <a:xfrm>
            <a:off x="8147713" y="4076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90" name="TextBox 89"/>
          <p:cNvSpPr txBox="1"/>
          <p:nvPr/>
        </p:nvSpPr>
        <p:spPr>
          <a:xfrm>
            <a:off x="8271443" y="41396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1" name="Freeform 90"/>
          <p:cNvSpPr/>
          <p:nvPr/>
        </p:nvSpPr>
        <p:spPr>
          <a:xfrm>
            <a:off x="8370626" y="3275463"/>
            <a:ext cx="468574" cy="887104"/>
          </a:xfrm>
          <a:custGeom>
            <a:avLst/>
            <a:gdLst>
              <a:gd name="connsiteX0" fmla="*/ 0 w 468574"/>
              <a:gd name="connsiteY0" fmla="*/ 0 h 887104"/>
              <a:gd name="connsiteX1" fmla="*/ 423081 w 468574"/>
              <a:gd name="connsiteY1" fmla="*/ 313898 h 887104"/>
              <a:gd name="connsiteX2" fmla="*/ 272956 w 468574"/>
              <a:gd name="connsiteY2" fmla="*/ 887104 h 887104"/>
              <a:gd name="connsiteX3" fmla="*/ 272956 w 468574"/>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468574" h="887104">
                <a:moveTo>
                  <a:pt x="0" y="0"/>
                </a:moveTo>
                <a:cubicBezTo>
                  <a:pt x="188794" y="83023"/>
                  <a:pt x="377588" y="166047"/>
                  <a:pt x="423081" y="313898"/>
                </a:cubicBezTo>
                <a:cubicBezTo>
                  <a:pt x="468574" y="461749"/>
                  <a:pt x="272956" y="887104"/>
                  <a:pt x="272956" y="887104"/>
                </a:cubicBezTo>
                <a:lnTo>
                  <a:pt x="272956" y="887104"/>
                </a:lnTo>
              </a:path>
            </a:pathLst>
          </a:cu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p:cNvSpPr txBox="1"/>
          <p:nvPr/>
        </p:nvSpPr>
        <p:spPr>
          <a:xfrm>
            <a:off x="6471313" y="3593068"/>
            <a:ext cx="476412" cy="369332"/>
          </a:xfrm>
          <a:prstGeom prst="rect">
            <a:avLst/>
          </a:prstGeom>
          <a:noFill/>
        </p:spPr>
        <p:txBody>
          <a:bodyPr wrap="none" rtlCol="0">
            <a:spAutoFit/>
          </a:bodyPr>
          <a:lstStyle/>
          <a:p>
            <a:r>
              <a:rPr lang="en-US" dirty="0" smtClean="0"/>
              <a:t>0.2</a:t>
            </a:r>
            <a:endParaRPr lang="de-DE" dirty="0"/>
          </a:p>
        </p:txBody>
      </p:sp>
      <p:sp>
        <p:nvSpPr>
          <p:cNvPr id="94" name="TextBox 93"/>
          <p:cNvSpPr txBox="1"/>
          <p:nvPr/>
        </p:nvSpPr>
        <p:spPr>
          <a:xfrm>
            <a:off x="7290301" y="2819400"/>
            <a:ext cx="476412" cy="369332"/>
          </a:xfrm>
          <a:prstGeom prst="rect">
            <a:avLst/>
          </a:prstGeom>
          <a:noFill/>
        </p:spPr>
        <p:txBody>
          <a:bodyPr wrap="none" rtlCol="0">
            <a:spAutoFit/>
          </a:bodyPr>
          <a:lstStyle/>
          <a:p>
            <a:r>
              <a:rPr lang="en-US" dirty="0" smtClean="0"/>
              <a:t>0.7</a:t>
            </a:r>
            <a:endParaRPr lang="de-DE" dirty="0"/>
          </a:p>
        </p:txBody>
      </p:sp>
      <p:sp>
        <p:nvSpPr>
          <p:cNvPr id="95" name="TextBox 94"/>
          <p:cNvSpPr txBox="1"/>
          <p:nvPr/>
        </p:nvSpPr>
        <p:spPr>
          <a:xfrm>
            <a:off x="8280901" y="3516868"/>
            <a:ext cx="476412" cy="369332"/>
          </a:xfrm>
          <a:prstGeom prst="rect">
            <a:avLst/>
          </a:prstGeom>
          <a:noFill/>
        </p:spPr>
        <p:txBody>
          <a:bodyPr wrap="none" rtlCol="0">
            <a:spAutoFit/>
          </a:bodyPr>
          <a:lstStyle/>
          <a:p>
            <a:r>
              <a:rPr lang="en-US" dirty="0" smtClean="0"/>
              <a:t>0.8</a:t>
            </a:r>
            <a:endParaRPr lang="de-DE" dirty="0"/>
          </a:p>
        </p:txBody>
      </p:sp>
      <p:sp>
        <p:nvSpPr>
          <p:cNvPr id="96" name="TextBox 95"/>
          <p:cNvSpPr txBox="1"/>
          <p:nvPr/>
        </p:nvSpPr>
        <p:spPr>
          <a:xfrm>
            <a:off x="5994901" y="4355068"/>
            <a:ext cx="476412" cy="369332"/>
          </a:xfrm>
          <a:prstGeom prst="rect">
            <a:avLst/>
          </a:prstGeom>
          <a:noFill/>
        </p:spPr>
        <p:txBody>
          <a:bodyPr wrap="none" rtlCol="0">
            <a:spAutoFit/>
          </a:bodyPr>
          <a:lstStyle/>
          <a:p>
            <a:r>
              <a:rPr lang="en-US" dirty="0" smtClean="0"/>
              <a:t>0.4</a:t>
            </a:r>
            <a:endParaRPr lang="de-DE" dirty="0"/>
          </a:p>
        </p:txBody>
      </p:sp>
      <p:sp>
        <p:nvSpPr>
          <p:cNvPr id="98" name="TextBox 97"/>
          <p:cNvSpPr txBox="1"/>
          <p:nvPr/>
        </p:nvSpPr>
        <p:spPr>
          <a:xfrm>
            <a:off x="7538113" y="4736068"/>
            <a:ext cx="476412" cy="369332"/>
          </a:xfrm>
          <a:prstGeom prst="rect">
            <a:avLst/>
          </a:prstGeom>
          <a:noFill/>
        </p:spPr>
        <p:txBody>
          <a:bodyPr wrap="none" rtlCol="0">
            <a:spAutoFit/>
          </a:bodyPr>
          <a:lstStyle/>
          <a:p>
            <a:r>
              <a:rPr lang="en-US" dirty="0" smtClean="0"/>
              <a:t>0.5</a:t>
            </a:r>
            <a:endParaRPr lang="de-DE" dirty="0"/>
          </a:p>
        </p:txBody>
      </p:sp>
      <p:sp>
        <p:nvSpPr>
          <p:cNvPr id="99" name="TextBox 98"/>
          <p:cNvSpPr txBox="1"/>
          <p:nvPr/>
        </p:nvSpPr>
        <p:spPr>
          <a:xfrm>
            <a:off x="76200" y="5345668"/>
            <a:ext cx="4038600" cy="646331"/>
          </a:xfrm>
          <a:prstGeom prst="rect">
            <a:avLst/>
          </a:prstGeom>
          <a:noFill/>
        </p:spPr>
        <p:txBody>
          <a:bodyPr wrap="square" rtlCol="0">
            <a:spAutoFit/>
          </a:bodyPr>
          <a:lstStyle/>
          <a:p>
            <a:pPr algn="ctr"/>
            <a:r>
              <a:rPr lang="en-US" b="1" dirty="0" smtClean="0">
                <a:latin typeface="+mj-lt"/>
              </a:rPr>
              <a:t>Uncertain, Edge-Colored Multi-Graph:</a:t>
            </a:r>
          </a:p>
          <a:p>
            <a:pPr algn="ctr"/>
            <a:r>
              <a:rPr lang="en-US" b="1" dirty="0" smtClean="0">
                <a:latin typeface="+mj-lt"/>
              </a:rPr>
              <a:t>Select at most 2 edge-colors</a:t>
            </a:r>
            <a:endParaRPr lang="en-US" b="1" dirty="0">
              <a:latin typeface="+mj-lt"/>
            </a:endParaRPr>
          </a:p>
        </p:txBody>
      </p:sp>
    </p:spTree>
    <p:extLst>
      <p:ext uri="{BB962C8B-B14F-4D97-AF65-F5344CB8AC3E}">
        <p14:creationId xmlns:p14="http://schemas.microsoft.com/office/powerpoint/2010/main" xmlns="" val="417885127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59</a:t>
            </a:fld>
            <a:endParaRPr lang="en-US" altLang="en-US" sz="1800" dirty="0"/>
          </a:p>
        </p:txBody>
      </p:sp>
      <p:sp>
        <p:nvSpPr>
          <p:cNvPr id="49" name="Title 1"/>
          <p:cNvSpPr>
            <a:spLocks noGrp="1"/>
          </p:cNvSpPr>
          <p:nvPr>
            <p:ph type="title"/>
          </p:nvPr>
        </p:nvSpPr>
        <p:spPr>
          <a:xfrm>
            <a:off x="304800" y="304800"/>
            <a:ext cx="7315200" cy="533400"/>
          </a:xfrm>
        </p:spPr>
        <p:txBody>
          <a:bodyPr>
            <a:noAutofit/>
          </a:bodyPr>
          <a:lstStyle/>
          <a:p>
            <a:pPr algn="l"/>
            <a:r>
              <a:rPr lang="en-US" b="1" dirty="0" smtClean="0"/>
              <a:t>Reliability with Edge Colors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54/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219200"/>
            <a:ext cx="8267702" cy="1219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Uncertain, edge-colored multi-graph </a:t>
            </a:r>
            <a:r>
              <a:rPr lang="en-US" sz="2400" dirty="0">
                <a:latin typeface="Comic Sans MS" panose="030F0702030302020204" pitchFamily="66" charset="0"/>
              </a:rPr>
              <a:t>G</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a:t>
            </a:r>
          </a:p>
          <a:p>
            <a:pPr marL="396875" lvl="0" indent="-396875" algn="just" defTabSz="914363">
              <a:lnSpc>
                <a:spcPct val="90000"/>
              </a:lnSpc>
              <a:spcBef>
                <a:spcPct val="20000"/>
              </a:spcBef>
              <a:buBlip>
                <a:blip r:embed="rId5"/>
              </a:buBlip>
              <a:defRPr/>
            </a:pPr>
            <a:endParaRPr kumimoji="0" lang="en-US" altLang="zh-CN" sz="1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Given a source node </a:t>
            </a:r>
            <a:r>
              <a:rPr lang="en-US" altLang="zh-CN" sz="2200" dirty="0" smtClean="0">
                <a:solidFill>
                  <a:schemeClr val="tx1">
                    <a:lumMod val="95000"/>
                    <a:lumOff val="5000"/>
                  </a:schemeClr>
                </a:solidFill>
                <a:latin typeface="Times New Roman" pitchFamily="18" charset="0"/>
                <a:cs typeface="Times New Roman" pitchFamily="18" charset="0"/>
              </a:rPr>
              <a:t>S </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and destination node </a:t>
            </a:r>
            <a:r>
              <a:rPr lang="en-US" altLang="zh-CN" sz="2200" dirty="0" smtClean="0">
                <a:solidFill>
                  <a:schemeClr val="tx1">
                    <a:lumMod val="95000"/>
                    <a:lumOff val="5000"/>
                  </a:schemeClr>
                </a:solidFill>
                <a:latin typeface="Times New Roman" pitchFamily="18" charset="0"/>
                <a:cs typeface="Times New Roman" pitchFamily="18" charset="0"/>
              </a:rPr>
              <a:t>T</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find the top-k edge colors that maximize the reliability from </a:t>
            </a:r>
            <a:r>
              <a:rPr lang="en-US" altLang="zh-CN" sz="2200" dirty="0" smtClean="0">
                <a:solidFill>
                  <a:schemeClr val="tx1">
                    <a:lumMod val="95000"/>
                    <a:lumOff val="5000"/>
                  </a:schemeClr>
                </a:solidFill>
                <a:latin typeface="Times New Roman" pitchFamily="18" charset="0"/>
                <a:cs typeface="Times New Roman" pitchFamily="18" charset="0"/>
              </a:rPr>
              <a:t>S</a:t>
            </a:r>
            <a:r>
              <a:rPr lang="en-US" altLang="zh-CN" sz="2200" dirty="0" smtClean="0">
                <a:solidFill>
                  <a:schemeClr val="tx1">
                    <a:lumMod val="95000"/>
                    <a:lumOff val="5000"/>
                  </a:schemeClr>
                </a:solidFill>
                <a:latin typeface="Calibri" panose="020F0502020204030204" pitchFamily="34" charset="0"/>
                <a:cs typeface="Calibri" panose="020F0502020204030204" pitchFamily="34" charset="0"/>
              </a:rPr>
              <a:t> to </a:t>
            </a:r>
            <a:r>
              <a:rPr lang="en-US" altLang="zh-CN" sz="2200" dirty="0" smtClean="0">
                <a:solidFill>
                  <a:schemeClr val="tx1">
                    <a:lumMod val="95000"/>
                    <a:lumOff val="5000"/>
                  </a:schemeClr>
                </a:solidFill>
                <a:latin typeface="Times New Roman" pitchFamily="18" charset="0"/>
                <a:cs typeface="Times New Roman" pitchFamily="18" charset="0"/>
              </a:rPr>
              <a:t>T</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Times New Roman" pitchFamily="18" charset="0"/>
              <a:cs typeface="Times New Roman" pitchFamily="18" charset="0"/>
            </a:endParaRPr>
          </a:p>
        </p:txBody>
      </p:sp>
      <p:sp>
        <p:nvSpPr>
          <p:cNvPr id="10" name="TextBox 9"/>
          <p:cNvSpPr txBox="1"/>
          <p:nvPr/>
        </p:nvSpPr>
        <p:spPr>
          <a:xfrm>
            <a:off x="155575" y="6412468"/>
            <a:ext cx="6477000" cy="307777"/>
          </a:xfrm>
          <a:prstGeom prst="rect">
            <a:avLst/>
          </a:prstGeom>
          <a:noFill/>
        </p:spPr>
        <p:txBody>
          <a:bodyPr wrap="square" rtlCol="0">
            <a:spAutoFit/>
          </a:bodyPr>
          <a:lstStyle/>
          <a:p>
            <a:r>
              <a:rPr lang="nl-NL" sz="1400" b="1" dirty="0" smtClean="0"/>
              <a:t>Khan </a:t>
            </a:r>
            <a:r>
              <a:rPr lang="nl-NL" sz="1400" b="1" dirty="0"/>
              <a:t>et. al</a:t>
            </a:r>
            <a:r>
              <a:rPr lang="nl-NL" sz="1400" b="1" dirty="0" smtClean="0"/>
              <a:t>. [</a:t>
            </a:r>
            <a:r>
              <a:rPr lang="nl-NL" sz="1400" b="1" i="1" dirty="0" smtClean="0"/>
              <a:t>CIKM 2015</a:t>
            </a:r>
            <a:r>
              <a:rPr lang="nl-NL" sz="1400" b="1" dirty="0" smtClean="0"/>
              <a:t>]</a:t>
            </a:r>
            <a:endParaRPr lang="en-US" sz="1400" b="1" dirty="0"/>
          </a:p>
        </p:txBody>
      </p:sp>
      <p:sp>
        <p:nvSpPr>
          <p:cNvPr id="12" name="Content Placeholder 2"/>
          <p:cNvSpPr txBox="1">
            <a:spLocks noChangeArrowheads="1"/>
          </p:cNvSpPr>
          <p:nvPr/>
        </p:nvSpPr>
        <p:spPr>
          <a:xfrm>
            <a:off x="4305298" y="3810000"/>
            <a:ext cx="4610102" cy="1219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mj-lt"/>
                <a:cs typeface="Calibri" panose="020F0502020204030204" pitchFamily="34" charset="0"/>
              </a:rPr>
              <a:t>Top-k enzymes to create pathways in biological networks</a:t>
            </a:r>
          </a:p>
          <a:p>
            <a:pPr marL="396875" lvl="0" indent="-396875" algn="just" defTabSz="914363">
              <a:lnSpc>
                <a:spcPct val="90000"/>
              </a:lnSpc>
              <a:spcBef>
                <a:spcPct val="20000"/>
              </a:spcBef>
              <a:buBlip>
                <a:blip r:embed="rId5"/>
              </a:buBlip>
              <a:defRPr/>
            </a:pPr>
            <a:endParaRPr lang="en-US" altLang="zh-CN" sz="1000" dirty="0" smtClean="0">
              <a:solidFill>
                <a:schemeClr val="tx1">
                  <a:lumMod val="95000"/>
                  <a:lumOff val="5000"/>
                </a:schemeClr>
              </a:solidFill>
              <a:latin typeface="+mj-lt"/>
              <a:cs typeface="Calibri" panose="020F0502020204030204" pitchFamily="34" charset="0"/>
            </a:endParaRPr>
          </a:p>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mj-lt"/>
                <a:cs typeface="Calibri" panose="020F0502020204030204" pitchFamily="34" charset="0"/>
              </a:rPr>
              <a:t>Top-k Advertisement contents for topic-aware information cascade </a:t>
            </a:r>
          </a:p>
          <a:p>
            <a:pPr marL="396875" lvl="0" indent="-396875" algn="just" defTabSz="914363">
              <a:lnSpc>
                <a:spcPct val="90000"/>
              </a:lnSpc>
              <a:spcBef>
                <a:spcPct val="20000"/>
              </a:spcBef>
              <a:buBlip>
                <a:blip r:embed="rId5"/>
              </a:buBlip>
              <a:defRPr/>
            </a:pPr>
            <a:endParaRPr kumimoji="0" lang="en-US" altLang="zh-CN" sz="1000" i="0" u="none" strike="noStrike" kern="1200" cap="none" spc="0" normalizeH="0" baseline="0" noProof="0" dirty="0" smtClean="0">
              <a:ln>
                <a:noFill/>
              </a:ln>
              <a:solidFill>
                <a:schemeClr val="tx1">
                  <a:lumMod val="95000"/>
                  <a:lumOff val="5000"/>
                </a:schemeClr>
              </a:solidFill>
              <a:effectLst/>
              <a:uLnTx/>
              <a:uFillTx/>
              <a:latin typeface="+mj-lt"/>
              <a:cs typeface="Calibri" panose="020F0502020204030204" pitchFamily="34" charset="0"/>
            </a:endParaRPr>
          </a:p>
          <a:p>
            <a:pPr marL="396875" lvl="0" indent="-396875" algn="just" defTabSz="914363">
              <a:lnSpc>
                <a:spcPct val="90000"/>
              </a:lnSpc>
              <a:spcBef>
                <a:spcPct val="20000"/>
              </a:spcBef>
              <a:buBlip>
                <a:blip r:embed="rId5"/>
              </a:buBlip>
              <a:defRPr/>
            </a:pPr>
            <a:r>
              <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rPr>
              <a:t>Top-k themes to organize a party among a group</a:t>
            </a:r>
            <a:r>
              <a:rPr kumimoji="0" lang="en-US" altLang="zh-CN" sz="2200" i="0" u="none" strike="noStrike" kern="1200" cap="none" spc="0" normalizeH="0" noProof="0" dirty="0" smtClean="0">
                <a:ln>
                  <a:noFill/>
                </a:ln>
                <a:solidFill>
                  <a:schemeClr val="tx1">
                    <a:lumMod val="95000"/>
                    <a:lumOff val="5000"/>
                  </a:schemeClr>
                </a:solidFill>
                <a:effectLst/>
                <a:uLnTx/>
                <a:uFillTx/>
                <a:latin typeface="+mj-lt"/>
                <a:cs typeface="Times New Roman" pitchFamily="18" charset="0"/>
              </a:rPr>
              <a:t> of people</a:t>
            </a:r>
            <a:endPar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endParaRPr>
          </a:p>
        </p:txBody>
      </p:sp>
      <p:sp>
        <p:nvSpPr>
          <p:cNvPr id="30" name="Rounded Rectangle 29"/>
          <p:cNvSpPr/>
          <p:nvPr/>
        </p:nvSpPr>
        <p:spPr>
          <a:xfrm>
            <a:off x="4419599" y="2895600"/>
            <a:ext cx="1676402"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32" name="Content Placeholder 2"/>
          <p:cNvSpPr txBox="1">
            <a:spLocks noChangeArrowheads="1"/>
          </p:cNvSpPr>
          <p:nvPr/>
        </p:nvSpPr>
        <p:spPr>
          <a:xfrm>
            <a:off x="4419600" y="3048000"/>
            <a:ext cx="2286000" cy="457200"/>
          </a:xfrm>
          <a:prstGeom prst="rect">
            <a:avLst/>
          </a:prstGeom>
        </p:spPr>
        <p:txBody>
          <a:bodyPr/>
          <a:lstStyle/>
          <a:p>
            <a:pPr lvl="0" defTabSz="914363">
              <a:lnSpc>
                <a:spcPct val="90000"/>
              </a:lnSpc>
              <a:spcBef>
                <a:spcPct val="20000"/>
              </a:spcBef>
              <a:defRPr/>
            </a:pPr>
            <a:r>
              <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rPr>
              <a:t>Applications</a:t>
            </a:r>
          </a:p>
        </p:txBody>
      </p:sp>
      <p:sp>
        <p:nvSpPr>
          <p:cNvPr id="33" name="Oval 32"/>
          <p:cNvSpPr/>
          <p:nvPr/>
        </p:nvSpPr>
        <p:spPr>
          <a:xfrm>
            <a:off x="228600" y="36576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4" name="TextBox 33"/>
          <p:cNvSpPr txBox="1"/>
          <p:nvPr/>
        </p:nvSpPr>
        <p:spPr>
          <a:xfrm>
            <a:off x="352330" y="3721211"/>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5" name="Oval 34"/>
          <p:cNvSpPr/>
          <p:nvPr/>
        </p:nvSpPr>
        <p:spPr>
          <a:xfrm>
            <a:off x="10668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6" name="TextBox 35"/>
          <p:cNvSpPr txBox="1"/>
          <p:nvPr/>
        </p:nvSpPr>
        <p:spPr>
          <a:xfrm>
            <a:off x="1190530" y="30354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7" name="Oval 36"/>
          <p:cNvSpPr/>
          <p:nvPr/>
        </p:nvSpPr>
        <p:spPr>
          <a:xfrm>
            <a:off x="914400" y="4457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38" name="TextBox 37"/>
          <p:cNvSpPr txBox="1"/>
          <p:nvPr/>
        </p:nvSpPr>
        <p:spPr>
          <a:xfrm>
            <a:off x="1038130" y="45206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9" name="Oval 38"/>
          <p:cNvSpPr/>
          <p:nvPr/>
        </p:nvSpPr>
        <p:spPr>
          <a:xfrm>
            <a:off x="2133600" y="29718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0" name="TextBox 39"/>
          <p:cNvSpPr txBox="1"/>
          <p:nvPr/>
        </p:nvSpPr>
        <p:spPr>
          <a:xfrm>
            <a:off x="2257330" y="30354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ysClr val="windowText" lastClr="000000"/>
                </a:solidFill>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1" name="Freeform 40"/>
          <p:cNvSpPr/>
          <p:nvPr/>
        </p:nvSpPr>
        <p:spPr>
          <a:xfrm>
            <a:off x="436728" y="3093492"/>
            <a:ext cx="655093" cy="577756"/>
          </a:xfrm>
          <a:custGeom>
            <a:avLst/>
            <a:gdLst>
              <a:gd name="connsiteX0" fmla="*/ 0 w 655093"/>
              <a:gd name="connsiteY0" fmla="*/ 577756 h 577756"/>
              <a:gd name="connsiteX1" fmla="*/ 109182 w 655093"/>
              <a:gd name="connsiteY1" fmla="*/ 86436 h 577756"/>
              <a:gd name="connsiteX2" fmla="*/ 655093 w 655093"/>
              <a:gd name="connsiteY2" fmla="*/ 59141 h 577756"/>
              <a:gd name="connsiteX3" fmla="*/ 655093 w 655093"/>
              <a:gd name="connsiteY3" fmla="*/ 59141 h 577756"/>
            </a:gdLst>
            <a:ahLst/>
            <a:cxnLst>
              <a:cxn ang="0">
                <a:pos x="connsiteX0" y="connsiteY0"/>
              </a:cxn>
              <a:cxn ang="0">
                <a:pos x="connsiteX1" y="connsiteY1"/>
              </a:cxn>
              <a:cxn ang="0">
                <a:pos x="connsiteX2" y="connsiteY2"/>
              </a:cxn>
              <a:cxn ang="0">
                <a:pos x="connsiteX3" y="connsiteY3"/>
              </a:cxn>
            </a:cxnLst>
            <a:rect l="l" t="t" r="r" b="b"/>
            <a:pathLst>
              <a:path w="655093" h="577756">
                <a:moveTo>
                  <a:pt x="0" y="577756"/>
                </a:moveTo>
                <a:cubicBezTo>
                  <a:pt x="0" y="375314"/>
                  <a:pt x="0" y="172872"/>
                  <a:pt x="109182" y="86436"/>
                </a:cubicBezTo>
                <a:cubicBezTo>
                  <a:pt x="218364" y="0"/>
                  <a:pt x="655093" y="59141"/>
                  <a:pt x="655093" y="59141"/>
                </a:cubicBezTo>
                <a:lnTo>
                  <a:pt x="655093" y="5914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64275" y="3493827"/>
            <a:ext cx="573206" cy="584579"/>
          </a:xfrm>
          <a:custGeom>
            <a:avLst/>
            <a:gdLst>
              <a:gd name="connsiteX0" fmla="*/ 0 w 573206"/>
              <a:gd name="connsiteY0" fmla="*/ 395785 h 584579"/>
              <a:gd name="connsiteX1" fmla="*/ 395785 w 573206"/>
              <a:gd name="connsiteY1" fmla="*/ 518615 h 584579"/>
              <a:gd name="connsiteX2" fmla="*/ 573206 w 573206"/>
              <a:gd name="connsiteY2" fmla="*/ 0 h 584579"/>
              <a:gd name="connsiteX3" fmla="*/ 573206 w 573206"/>
              <a:gd name="connsiteY3" fmla="*/ 0 h 584579"/>
            </a:gdLst>
            <a:ahLst/>
            <a:cxnLst>
              <a:cxn ang="0">
                <a:pos x="connsiteX0" y="connsiteY0"/>
              </a:cxn>
              <a:cxn ang="0">
                <a:pos x="connsiteX1" y="connsiteY1"/>
              </a:cxn>
              <a:cxn ang="0">
                <a:pos x="connsiteX2" y="connsiteY2"/>
              </a:cxn>
              <a:cxn ang="0">
                <a:pos x="connsiteX3" y="connsiteY3"/>
              </a:cxn>
            </a:cxnLst>
            <a:rect l="l" t="t" r="r" b="b"/>
            <a:pathLst>
              <a:path w="573206" h="584579">
                <a:moveTo>
                  <a:pt x="0" y="395785"/>
                </a:moveTo>
                <a:cubicBezTo>
                  <a:pt x="150125" y="490182"/>
                  <a:pt x="300251" y="584579"/>
                  <a:pt x="395785" y="518615"/>
                </a:cubicBezTo>
                <a:cubicBezTo>
                  <a:pt x="491319" y="452651"/>
                  <a:pt x="573206" y="0"/>
                  <a:pt x="573206" y="0"/>
                </a:cubicBezTo>
                <a:lnTo>
                  <a:pt x="57320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a:stCxn id="35" idx="6"/>
            <a:endCxn id="39" idx="2"/>
          </p:cNvCxnSpPr>
          <p:nvPr/>
        </p:nvCxnSpPr>
        <p:spPr>
          <a:xfrm>
            <a:off x="1600200" y="3238500"/>
            <a:ext cx="533400" cy="0"/>
          </a:xfrm>
          <a:prstGeom prst="line">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270681" y="4148919"/>
            <a:ext cx="684662" cy="682388"/>
          </a:xfrm>
          <a:custGeom>
            <a:avLst/>
            <a:gdLst>
              <a:gd name="connsiteX0" fmla="*/ 97809 w 684662"/>
              <a:gd name="connsiteY0" fmla="*/ 0 h 682388"/>
              <a:gd name="connsiteX1" fmla="*/ 97809 w 684662"/>
              <a:gd name="connsiteY1" fmla="*/ 518615 h 682388"/>
              <a:gd name="connsiteX2" fmla="*/ 684662 w 684662"/>
              <a:gd name="connsiteY2" fmla="*/ 682388 h 682388"/>
              <a:gd name="connsiteX3" fmla="*/ 684662 w 684662"/>
              <a:gd name="connsiteY3" fmla="*/ 682388 h 682388"/>
            </a:gdLst>
            <a:ahLst/>
            <a:cxnLst>
              <a:cxn ang="0">
                <a:pos x="connsiteX0" y="connsiteY0"/>
              </a:cxn>
              <a:cxn ang="0">
                <a:pos x="connsiteX1" y="connsiteY1"/>
              </a:cxn>
              <a:cxn ang="0">
                <a:pos x="connsiteX2" y="connsiteY2"/>
              </a:cxn>
              <a:cxn ang="0">
                <a:pos x="connsiteX3" y="connsiteY3"/>
              </a:cxn>
            </a:cxnLst>
            <a:rect l="l" t="t" r="r" b="b"/>
            <a:pathLst>
              <a:path w="684662" h="682388">
                <a:moveTo>
                  <a:pt x="97809" y="0"/>
                </a:moveTo>
                <a:cubicBezTo>
                  <a:pt x="48904" y="202442"/>
                  <a:pt x="0" y="404884"/>
                  <a:pt x="97809" y="518615"/>
                </a:cubicBezTo>
                <a:cubicBezTo>
                  <a:pt x="195618" y="632346"/>
                  <a:pt x="684662" y="682388"/>
                  <a:pt x="684662" y="682388"/>
                </a:cubicBezTo>
                <a:lnTo>
                  <a:pt x="684662" y="682388"/>
                </a:lnTo>
              </a:path>
            </a:pathLst>
          </a:cu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337481" y="3891887"/>
            <a:ext cx="1132764" cy="639170"/>
          </a:xfrm>
          <a:custGeom>
            <a:avLst/>
            <a:gdLst>
              <a:gd name="connsiteX0" fmla="*/ 0 w 1132764"/>
              <a:gd name="connsiteY0" fmla="*/ 639170 h 639170"/>
              <a:gd name="connsiteX1" fmla="*/ 504967 w 1132764"/>
              <a:gd name="connsiteY1" fmla="*/ 52316 h 639170"/>
              <a:gd name="connsiteX2" fmla="*/ 1132764 w 1132764"/>
              <a:gd name="connsiteY2" fmla="*/ 325271 h 639170"/>
              <a:gd name="connsiteX3" fmla="*/ 1132764 w 1132764"/>
              <a:gd name="connsiteY3" fmla="*/ 325271 h 639170"/>
            </a:gdLst>
            <a:ahLst/>
            <a:cxnLst>
              <a:cxn ang="0">
                <a:pos x="connsiteX0" y="connsiteY0"/>
              </a:cxn>
              <a:cxn ang="0">
                <a:pos x="connsiteX1" y="connsiteY1"/>
              </a:cxn>
              <a:cxn ang="0">
                <a:pos x="connsiteX2" y="connsiteY2"/>
              </a:cxn>
              <a:cxn ang="0">
                <a:pos x="connsiteX3" y="connsiteY3"/>
              </a:cxn>
            </a:cxnLst>
            <a:rect l="l" t="t" r="r" b="b"/>
            <a:pathLst>
              <a:path w="1132764" h="639170">
                <a:moveTo>
                  <a:pt x="0" y="639170"/>
                </a:moveTo>
                <a:cubicBezTo>
                  <a:pt x="158086" y="371901"/>
                  <a:pt x="316173" y="104633"/>
                  <a:pt x="504967" y="52316"/>
                </a:cubicBezTo>
                <a:cubicBezTo>
                  <a:pt x="693761" y="0"/>
                  <a:pt x="1132764" y="325271"/>
                  <a:pt x="1132764" y="325271"/>
                </a:cubicBezTo>
                <a:lnTo>
                  <a:pt x="1132764" y="325271"/>
                </a:lnTo>
              </a:path>
            </a:pathLst>
          </a:cu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433015" y="4599296"/>
            <a:ext cx="1241946" cy="591403"/>
          </a:xfrm>
          <a:custGeom>
            <a:avLst/>
            <a:gdLst>
              <a:gd name="connsiteX0" fmla="*/ 0 w 1241946"/>
              <a:gd name="connsiteY0" fmla="*/ 191068 h 591403"/>
              <a:gd name="connsiteX1" fmla="*/ 764275 w 1241946"/>
              <a:gd name="connsiteY1" fmla="*/ 559558 h 591403"/>
              <a:gd name="connsiteX2" fmla="*/ 1241946 w 1241946"/>
              <a:gd name="connsiteY2" fmla="*/ 0 h 591403"/>
              <a:gd name="connsiteX3" fmla="*/ 1241946 w 1241946"/>
              <a:gd name="connsiteY3" fmla="*/ 0 h 591403"/>
            </a:gdLst>
            <a:ahLst/>
            <a:cxnLst>
              <a:cxn ang="0">
                <a:pos x="connsiteX0" y="connsiteY0"/>
              </a:cxn>
              <a:cxn ang="0">
                <a:pos x="connsiteX1" y="connsiteY1"/>
              </a:cxn>
              <a:cxn ang="0">
                <a:pos x="connsiteX2" y="connsiteY2"/>
              </a:cxn>
              <a:cxn ang="0">
                <a:pos x="connsiteX3" y="connsiteY3"/>
              </a:cxn>
            </a:cxnLst>
            <a:rect l="l" t="t" r="r" b="b"/>
            <a:pathLst>
              <a:path w="1241946" h="591403">
                <a:moveTo>
                  <a:pt x="0" y="191068"/>
                </a:moveTo>
                <a:cubicBezTo>
                  <a:pt x="278642" y="391235"/>
                  <a:pt x="557284" y="591403"/>
                  <a:pt x="764275" y="559558"/>
                </a:cubicBezTo>
                <a:cubicBezTo>
                  <a:pt x="971266" y="527713"/>
                  <a:pt x="1241946" y="0"/>
                  <a:pt x="1241946" y="0"/>
                </a:cubicBezTo>
                <a:lnTo>
                  <a:pt x="1241946" y="0"/>
                </a:ln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Oval 46"/>
          <p:cNvSpPr/>
          <p:nvPr/>
        </p:nvSpPr>
        <p:spPr>
          <a:xfrm>
            <a:off x="2438400" y="40760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48" name="TextBox 47"/>
          <p:cNvSpPr txBox="1"/>
          <p:nvPr/>
        </p:nvSpPr>
        <p:spPr>
          <a:xfrm>
            <a:off x="2562130" y="4139625"/>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52" name="Freeform 51"/>
          <p:cNvSpPr/>
          <p:nvPr/>
        </p:nvSpPr>
        <p:spPr>
          <a:xfrm>
            <a:off x="2661313" y="3275463"/>
            <a:ext cx="468574" cy="887104"/>
          </a:xfrm>
          <a:custGeom>
            <a:avLst/>
            <a:gdLst>
              <a:gd name="connsiteX0" fmla="*/ 0 w 468574"/>
              <a:gd name="connsiteY0" fmla="*/ 0 h 887104"/>
              <a:gd name="connsiteX1" fmla="*/ 423081 w 468574"/>
              <a:gd name="connsiteY1" fmla="*/ 313898 h 887104"/>
              <a:gd name="connsiteX2" fmla="*/ 272956 w 468574"/>
              <a:gd name="connsiteY2" fmla="*/ 887104 h 887104"/>
              <a:gd name="connsiteX3" fmla="*/ 272956 w 468574"/>
              <a:gd name="connsiteY3" fmla="*/ 887104 h 887104"/>
            </a:gdLst>
            <a:ahLst/>
            <a:cxnLst>
              <a:cxn ang="0">
                <a:pos x="connsiteX0" y="connsiteY0"/>
              </a:cxn>
              <a:cxn ang="0">
                <a:pos x="connsiteX1" y="connsiteY1"/>
              </a:cxn>
              <a:cxn ang="0">
                <a:pos x="connsiteX2" y="connsiteY2"/>
              </a:cxn>
              <a:cxn ang="0">
                <a:pos x="connsiteX3" y="connsiteY3"/>
              </a:cxn>
            </a:cxnLst>
            <a:rect l="l" t="t" r="r" b="b"/>
            <a:pathLst>
              <a:path w="468574" h="887104">
                <a:moveTo>
                  <a:pt x="0" y="0"/>
                </a:moveTo>
                <a:cubicBezTo>
                  <a:pt x="188794" y="83023"/>
                  <a:pt x="377588" y="166047"/>
                  <a:pt x="423081" y="313898"/>
                </a:cubicBezTo>
                <a:cubicBezTo>
                  <a:pt x="468574" y="461749"/>
                  <a:pt x="272956" y="887104"/>
                  <a:pt x="272956" y="887104"/>
                </a:cubicBezTo>
                <a:lnTo>
                  <a:pt x="272956" y="887104"/>
                </a:lnTo>
              </a:path>
            </a:pathLst>
          </a:cu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228600" y="2819400"/>
            <a:ext cx="476412" cy="369332"/>
          </a:xfrm>
          <a:prstGeom prst="rect">
            <a:avLst/>
          </a:prstGeom>
          <a:noFill/>
        </p:spPr>
        <p:txBody>
          <a:bodyPr wrap="none" rtlCol="0">
            <a:spAutoFit/>
          </a:bodyPr>
          <a:lstStyle/>
          <a:p>
            <a:r>
              <a:rPr lang="en-US" dirty="0" smtClean="0"/>
              <a:t>0.6</a:t>
            </a:r>
            <a:endParaRPr lang="de-DE" dirty="0"/>
          </a:p>
        </p:txBody>
      </p:sp>
      <p:sp>
        <p:nvSpPr>
          <p:cNvPr id="54" name="TextBox 53"/>
          <p:cNvSpPr txBox="1"/>
          <p:nvPr/>
        </p:nvSpPr>
        <p:spPr>
          <a:xfrm>
            <a:off x="762000" y="3593068"/>
            <a:ext cx="476412" cy="369332"/>
          </a:xfrm>
          <a:prstGeom prst="rect">
            <a:avLst/>
          </a:prstGeom>
          <a:noFill/>
        </p:spPr>
        <p:txBody>
          <a:bodyPr wrap="none" rtlCol="0">
            <a:spAutoFit/>
          </a:bodyPr>
          <a:lstStyle/>
          <a:p>
            <a:r>
              <a:rPr lang="en-US" dirty="0" smtClean="0"/>
              <a:t>0.2</a:t>
            </a:r>
            <a:endParaRPr lang="de-DE" dirty="0"/>
          </a:p>
        </p:txBody>
      </p:sp>
      <p:sp>
        <p:nvSpPr>
          <p:cNvPr id="55" name="TextBox 54"/>
          <p:cNvSpPr txBox="1"/>
          <p:nvPr/>
        </p:nvSpPr>
        <p:spPr>
          <a:xfrm>
            <a:off x="1580988" y="2819400"/>
            <a:ext cx="476412" cy="369332"/>
          </a:xfrm>
          <a:prstGeom prst="rect">
            <a:avLst/>
          </a:prstGeom>
          <a:noFill/>
        </p:spPr>
        <p:txBody>
          <a:bodyPr wrap="none" rtlCol="0">
            <a:spAutoFit/>
          </a:bodyPr>
          <a:lstStyle/>
          <a:p>
            <a:r>
              <a:rPr lang="en-US" dirty="0" smtClean="0"/>
              <a:t>0.7</a:t>
            </a:r>
            <a:endParaRPr lang="de-DE" dirty="0"/>
          </a:p>
        </p:txBody>
      </p:sp>
      <p:sp>
        <p:nvSpPr>
          <p:cNvPr id="56" name="TextBox 55"/>
          <p:cNvSpPr txBox="1"/>
          <p:nvPr/>
        </p:nvSpPr>
        <p:spPr>
          <a:xfrm>
            <a:off x="2571588" y="3516868"/>
            <a:ext cx="476412" cy="369332"/>
          </a:xfrm>
          <a:prstGeom prst="rect">
            <a:avLst/>
          </a:prstGeom>
          <a:noFill/>
        </p:spPr>
        <p:txBody>
          <a:bodyPr wrap="none" rtlCol="0">
            <a:spAutoFit/>
          </a:bodyPr>
          <a:lstStyle/>
          <a:p>
            <a:r>
              <a:rPr lang="en-US" dirty="0" smtClean="0"/>
              <a:t>0.8</a:t>
            </a:r>
            <a:endParaRPr lang="de-DE" dirty="0"/>
          </a:p>
        </p:txBody>
      </p:sp>
      <p:sp>
        <p:nvSpPr>
          <p:cNvPr id="57" name="TextBox 56"/>
          <p:cNvSpPr txBox="1"/>
          <p:nvPr/>
        </p:nvSpPr>
        <p:spPr>
          <a:xfrm>
            <a:off x="285588" y="4355068"/>
            <a:ext cx="476412" cy="369332"/>
          </a:xfrm>
          <a:prstGeom prst="rect">
            <a:avLst/>
          </a:prstGeom>
          <a:noFill/>
        </p:spPr>
        <p:txBody>
          <a:bodyPr wrap="none" rtlCol="0">
            <a:spAutoFit/>
          </a:bodyPr>
          <a:lstStyle/>
          <a:p>
            <a:r>
              <a:rPr lang="en-US" dirty="0" smtClean="0"/>
              <a:t>0.4</a:t>
            </a:r>
            <a:endParaRPr lang="de-DE" dirty="0"/>
          </a:p>
        </p:txBody>
      </p:sp>
      <p:sp>
        <p:nvSpPr>
          <p:cNvPr id="58" name="TextBox 57"/>
          <p:cNvSpPr txBox="1"/>
          <p:nvPr/>
        </p:nvSpPr>
        <p:spPr>
          <a:xfrm>
            <a:off x="1600200" y="3974068"/>
            <a:ext cx="476412" cy="369332"/>
          </a:xfrm>
          <a:prstGeom prst="rect">
            <a:avLst/>
          </a:prstGeom>
          <a:noFill/>
        </p:spPr>
        <p:txBody>
          <a:bodyPr wrap="none" rtlCol="0">
            <a:spAutoFit/>
          </a:bodyPr>
          <a:lstStyle/>
          <a:p>
            <a:r>
              <a:rPr lang="en-US" dirty="0" smtClean="0"/>
              <a:t>0.7</a:t>
            </a:r>
            <a:endParaRPr lang="de-DE" dirty="0"/>
          </a:p>
        </p:txBody>
      </p:sp>
      <p:sp>
        <p:nvSpPr>
          <p:cNvPr id="59" name="TextBox 58"/>
          <p:cNvSpPr txBox="1"/>
          <p:nvPr/>
        </p:nvSpPr>
        <p:spPr>
          <a:xfrm>
            <a:off x="1828800" y="4736068"/>
            <a:ext cx="476412" cy="369332"/>
          </a:xfrm>
          <a:prstGeom prst="rect">
            <a:avLst/>
          </a:prstGeom>
          <a:noFill/>
        </p:spPr>
        <p:txBody>
          <a:bodyPr wrap="none" rtlCol="0">
            <a:spAutoFit/>
          </a:bodyPr>
          <a:lstStyle/>
          <a:p>
            <a:r>
              <a:rPr lang="en-US" dirty="0" smtClean="0"/>
              <a:t>0.5</a:t>
            </a:r>
            <a:endParaRPr lang="de-DE" dirty="0"/>
          </a:p>
        </p:txBody>
      </p:sp>
      <p:sp>
        <p:nvSpPr>
          <p:cNvPr id="61" name="TextBox 60"/>
          <p:cNvSpPr txBox="1"/>
          <p:nvPr/>
        </p:nvSpPr>
        <p:spPr>
          <a:xfrm>
            <a:off x="76200" y="5345668"/>
            <a:ext cx="4038600" cy="646331"/>
          </a:xfrm>
          <a:prstGeom prst="rect">
            <a:avLst/>
          </a:prstGeom>
          <a:noFill/>
        </p:spPr>
        <p:txBody>
          <a:bodyPr wrap="square" rtlCol="0">
            <a:spAutoFit/>
          </a:bodyPr>
          <a:lstStyle/>
          <a:p>
            <a:pPr algn="ctr"/>
            <a:r>
              <a:rPr lang="en-US" b="1" dirty="0" smtClean="0">
                <a:latin typeface="+mj-lt"/>
              </a:rPr>
              <a:t>Uncertain, Edge-Colored Multi-Graph:</a:t>
            </a:r>
          </a:p>
          <a:p>
            <a:pPr algn="ctr"/>
            <a:r>
              <a:rPr lang="en-US" b="1" dirty="0" smtClean="0">
                <a:latin typeface="+mj-lt"/>
              </a:rPr>
              <a:t>Select at most K edge-colors</a:t>
            </a:r>
            <a:endParaRPr lang="en-US" b="1" dirty="0">
              <a:latin typeface="+mj-lt"/>
            </a:endParaRPr>
          </a:p>
        </p:txBody>
      </p:sp>
    </p:spTree>
    <p:extLst>
      <p:ext uri="{BB962C8B-B14F-4D97-AF65-F5344CB8AC3E}">
        <p14:creationId xmlns:p14="http://schemas.microsoft.com/office/powerpoint/2010/main" xmlns="" val="11930108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800" b="1" dirty="0" smtClean="0"/>
              <a:t>Sources of Uncertain </a:t>
            </a:r>
            <a:br>
              <a:rPr lang="en-US" sz="4800" b="1" dirty="0" smtClean="0"/>
            </a:br>
            <a:r>
              <a:rPr lang="en-US" sz="4800" b="1" dirty="0" smtClean="0"/>
              <a:t>Graphs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latin typeface="Trebuchet MS"/>
              </a:rPr>
              <a:t>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1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ounded Rectangle 16"/>
          <p:cNvSpPr/>
          <p:nvPr/>
        </p:nvSpPr>
        <p:spPr>
          <a:xfrm>
            <a:off x="381000" y="16002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Content Placeholder 2"/>
          <p:cNvSpPr txBox="1">
            <a:spLocks noChangeArrowheads="1"/>
          </p:cNvSpPr>
          <p:nvPr/>
        </p:nvSpPr>
        <p:spPr>
          <a:xfrm>
            <a:off x="368775" y="1676400"/>
            <a:ext cx="6946425" cy="422455"/>
          </a:xfrm>
          <a:prstGeom prst="rect">
            <a:avLst/>
          </a:prstGeom>
        </p:spPr>
        <p:txBody>
          <a:bodyPr/>
          <a:lstStyle/>
          <a:p>
            <a:pPr algn="just" defTabSz="914363" fontAlgn="auto">
              <a:lnSpc>
                <a:spcPct val="90000"/>
              </a:lnSpc>
              <a:spcBef>
                <a:spcPct val="20000"/>
              </a:spcBef>
              <a:spcAft>
                <a:spcPts val="0"/>
              </a:spcAft>
              <a:defRPr/>
            </a:pPr>
            <a:r>
              <a:rPr lang="en-US" sz="2400" dirty="0" smtClean="0">
                <a:solidFill>
                  <a:schemeClr val="bg1"/>
                </a:solidFill>
                <a:latin typeface="Calibri" panose="020F0502020204030204" pitchFamily="34" charset="0"/>
                <a:cs typeface="Calibri" panose="020F0502020204030204" pitchFamily="34" charset="0"/>
              </a:rPr>
              <a:t>Biological Networks </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bg1"/>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bg1"/>
              </a:solidFill>
              <a:latin typeface="Calibri" pitchFamily="34" charset="0"/>
            </a:endParaRPr>
          </a:p>
        </p:txBody>
      </p:sp>
      <p:pic>
        <p:nvPicPr>
          <p:cNvPr id="291842" name="Picture 2" descr="Interaction network of Mic17 obtained from the STRING database, indicating the possible involvement of this protein in a common process with Emi1 and Mdm35. Most of the other proteins in the network (i.e., Hsp82, Cdc13, Pat1, Cdc73, and Cbf3b) are involved in the control of cell cycle and cell division. All interactions are derived from experimental evidence (purple lines) except for that between Mdm35 and Gpi1, which is predicted computationally (red line). Confidence scores assigned in STRING to the interactions are shown next to the corresponding line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362201"/>
            <a:ext cx="37338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228600" y="4923472"/>
            <a:ext cx="3810000" cy="1477328"/>
          </a:xfrm>
          <a:prstGeom prst="rect">
            <a:avLst/>
          </a:prstGeom>
          <a:noFill/>
        </p:spPr>
        <p:txBody>
          <a:bodyPr wrap="square" rtlCol="0">
            <a:spAutoFit/>
          </a:bodyPr>
          <a:lstStyle/>
          <a:p>
            <a:pPr algn="just"/>
            <a:r>
              <a:rPr lang="en-US" b="1" dirty="0"/>
              <a:t>Interaction network of Mic17 obtained from the STRING database. All interactions are derived from experimental evidence </a:t>
            </a:r>
          </a:p>
          <a:p>
            <a:pPr algn="just"/>
            <a:endParaRPr lang="en-US" b="1" dirty="0">
              <a:solidFill>
                <a:schemeClr val="tx1"/>
              </a:solidFill>
            </a:endParaRPr>
          </a:p>
        </p:txBody>
      </p:sp>
      <p:sp>
        <p:nvSpPr>
          <p:cNvPr id="20" name="TextBox 19"/>
          <p:cNvSpPr txBox="1"/>
          <p:nvPr/>
        </p:nvSpPr>
        <p:spPr>
          <a:xfrm>
            <a:off x="152400" y="6412468"/>
            <a:ext cx="6477000" cy="307777"/>
          </a:xfrm>
          <a:prstGeom prst="rect">
            <a:avLst/>
          </a:prstGeom>
          <a:noFill/>
        </p:spPr>
        <p:txBody>
          <a:bodyPr wrap="square" rtlCol="0">
            <a:spAutoFit/>
          </a:bodyPr>
          <a:lstStyle/>
          <a:p>
            <a:r>
              <a:rPr lang="de-DE" sz="1400" b="1" dirty="0"/>
              <a:t>Gabriele </a:t>
            </a:r>
            <a:r>
              <a:rPr lang="de-DE" sz="1400" b="1" dirty="0" err="1" smtClean="0"/>
              <a:t>Cavallaro</a:t>
            </a:r>
            <a:r>
              <a:rPr lang="de-DE" sz="1400" b="1" dirty="0" smtClean="0"/>
              <a:t> </a:t>
            </a:r>
            <a:r>
              <a:rPr lang="en-US" sz="1400" b="1" dirty="0" smtClean="0"/>
              <a:t>[</a:t>
            </a:r>
            <a:r>
              <a:rPr lang="en-US" sz="1400" b="1" i="1" dirty="0"/>
              <a:t>Genome-wide analysis of eukaryotic twin CX</a:t>
            </a:r>
            <a:r>
              <a:rPr lang="en-US" sz="1400" b="1" i="1" baseline="-25000" dirty="0"/>
              <a:t>9</a:t>
            </a:r>
            <a:r>
              <a:rPr lang="en-US" sz="1400" b="1" i="1" dirty="0"/>
              <a:t>C </a:t>
            </a:r>
            <a:r>
              <a:rPr lang="en-US" sz="1400" b="1" i="1" dirty="0" smtClean="0"/>
              <a:t>proteins</a:t>
            </a:r>
            <a:r>
              <a:rPr lang="en-US" sz="1400" b="1" dirty="0" smtClean="0"/>
              <a:t>] </a:t>
            </a:r>
            <a:endParaRPr lang="en-US" sz="1400" b="1" dirty="0"/>
          </a:p>
        </p:txBody>
      </p:sp>
      <p:pic>
        <p:nvPicPr>
          <p:cNvPr id="291844" name="Picture 4" descr="T:\Desktop\logo_still_p.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72200" y="1755954"/>
            <a:ext cx="457200" cy="453845"/>
          </a:xfrm>
          <a:prstGeom prst="rect">
            <a:avLst/>
          </a:prstGeom>
          <a:noFill/>
          <a:extLst>
            <a:ext uri="{909E8E84-426E-40dd-AFC4-6F175D3DCCD1}">
              <a14:hiddenFill xmlns:a14="http://schemas.microsoft.com/office/drawing/2010/main" xmlns="">
                <a:solidFill>
                  <a:srgbClr val="FFFFFF"/>
                </a:solidFill>
              </a14:hiddenFill>
            </a:ext>
          </a:extLst>
        </p:spPr>
      </p:pic>
      <p:pic>
        <p:nvPicPr>
          <p:cNvPr id="291845" name="Picture 5" descr="t:\Desktop\smallest_logo_p.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81800" y="1775005"/>
            <a:ext cx="1276350" cy="32385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p:cNvSpPr txBox="1"/>
          <p:nvPr/>
        </p:nvSpPr>
        <p:spPr>
          <a:xfrm>
            <a:off x="6324600" y="2286000"/>
            <a:ext cx="1659429" cy="276999"/>
          </a:xfrm>
          <a:prstGeom prst="rect">
            <a:avLst/>
          </a:prstGeom>
          <a:noFill/>
        </p:spPr>
        <p:txBody>
          <a:bodyPr wrap="none" rtlCol="0">
            <a:spAutoFit/>
          </a:bodyPr>
          <a:lstStyle/>
          <a:p>
            <a:pPr fontAlgn="base">
              <a:spcBef>
                <a:spcPct val="0"/>
              </a:spcBef>
              <a:spcAft>
                <a:spcPct val="0"/>
              </a:spcAft>
            </a:pPr>
            <a:r>
              <a:rPr lang="en-US" sz="1200" dirty="0">
                <a:solidFill>
                  <a:srgbClr val="3333CC"/>
                </a:solidFill>
                <a:latin typeface="Trebuchet MS" pitchFamily="34" charset="0"/>
              </a:rPr>
              <a:t>http://string-db.org/</a:t>
            </a:r>
          </a:p>
        </p:txBody>
      </p:sp>
      <p:pic>
        <p:nvPicPr>
          <p:cNvPr id="291847" name="Picture 7" descr="University of Helsinki"/>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15000" y="2919413"/>
            <a:ext cx="2743200" cy="10953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829425" y="3305176"/>
            <a:ext cx="1323976" cy="3238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BIOMINE</a:t>
            </a:r>
            <a:endParaRPr lang="de-DE" dirty="0">
              <a:solidFill>
                <a:schemeClr val="tx1"/>
              </a:solidFill>
            </a:endParaRPr>
          </a:p>
        </p:txBody>
      </p:sp>
      <p:sp>
        <p:nvSpPr>
          <p:cNvPr id="25" name="TextBox 24"/>
          <p:cNvSpPr txBox="1"/>
          <p:nvPr/>
        </p:nvSpPr>
        <p:spPr>
          <a:xfrm>
            <a:off x="5867400" y="3990201"/>
            <a:ext cx="3185231" cy="276999"/>
          </a:xfrm>
          <a:prstGeom prst="rect">
            <a:avLst/>
          </a:prstGeom>
          <a:noFill/>
        </p:spPr>
        <p:txBody>
          <a:bodyPr wrap="none" rtlCol="0">
            <a:spAutoFit/>
          </a:bodyPr>
          <a:lstStyle/>
          <a:p>
            <a:pPr fontAlgn="base">
              <a:spcBef>
                <a:spcPct val="0"/>
              </a:spcBef>
              <a:spcAft>
                <a:spcPct val="0"/>
              </a:spcAft>
            </a:pPr>
            <a:r>
              <a:rPr lang="en-US" sz="1200" dirty="0">
                <a:solidFill>
                  <a:srgbClr val="3333CC"/>
                </a:solidFill>
                <a:latin typeface="Trebuchet MS" pitchFamily="34" charset="0"/>
              </a:rPr>
              <a:t>https://www.cs.helsinki.fi/group/biomine/</a:t>
            </a:r>
          </a:p>
        </p:txBody>
      </p:sp>
      <p:pic>
        <p:nvPicPr>
          <p:cNvPr id="291849" name="Picture 9" descr="http://med.uth.tmc.edu/comm/Scoop/archive/2012/02/images/NCBI-logo.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79029" y="4724400"/>
            <a:ext cx="1905000" cy="1085850"/>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Box 26"/>
          <p:cNvSpPr txBox="1"/>
          <p:nvPr/>
        </p:nvSpPr>
        <p:spPr>
          <a:xfrm>
            <a:off x="6066455" y="5791200"/>
            <a:ext cx="2391745" cy="276999"/>
          </a:xfrm>
          <a:prstGeom prst="rect">
            <a:avLst/>
          </a:prstGeom>
          <a:noFill/>
        </p:spPr>
        <p:txBody>
          <a:bodyPr wrap="none" rtlCol="0">
            <a:spAutoFit/>
          </a:bodyPr>
          <a:lstStyle/>
          <a:p>
            <a:pPr fontAlgn="base">
              <a:spcBef>
                <a:spcPct val="0"/>
              </a:spcBef>
              <a:spcAft>
                <a:spcPct val="0"/>
              </a:spcAft>
            </a:pPr>
            <a:r>
              <a:rPr lang="en-US" sz="1200" dirty="0">
                <a:solidFill>
                  <a:srgbClr val="3333CC"/>
                </a:solidFill>
                <a:latin typeface="Trebuchet MS" pitchFamily="34" charset="0"/>
              </a:rPr>
              <a:t>http://www.ncbi.nlm.nih.gov//</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60</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b="1" dirty="0" smtClean="0"/>
              <a:t>What if Correlated Probabilities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55/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55575" y="6412468"/>
            <a:ext cx="6477000" cy="307777"/>
          </a:xfrm>
          <a:prstGeom prst="rect">
            <a:avLst/>
          </a:prstGeom>
          <a:noFill/>
        </p:spPr>
        <p:txBody>
          <a:bodyPr wrap="square" rtlCol="0">
            <a:spAutoFit/>
          </a:bodyPr>
          <a:lstStyle/>
          <a:p>
            <a:r>
              <a:rPr lang="nl-NL" sz="1400" b="1" dirty="0" smtClean="0"/>
              <a:t>Potamias et. al. [</a:t>
            </a:r>
            <a:r>
              <a:rPr lang="nl-NL" sz="1400" b="1" i="1" dirty="0" smtClean="0"/>
              <a:t>VLDB 2010</a:t>
            </a:r>
            <a:r>
              <a:rPr lang="nl-NL" sz="1400" b="1" dirty="0" smtClean="0"/>
              <a:t>];  Cheng </a:t>
            </a:r>
            <a:r>
              <a:rPr lang="nl-NL" sz="1400" b="1" dirty="0"/>
              <a:t>et. al</a:t>
            </a:r>
            <a:r>
              <a:rPr lang="nl-NL" sz="1400" b="1" dirty="0" smtClean="0"/>
              <a:t>. [</a:t>
            </a:r>
            <a:r>
              <a:rPr lang="nl-NL" sz="1400" b="1" i="1" dirty="0" smtClean="0"/>
              <a:t>DASFAA 2014</a:t>
            </a:r>
            <a:r>
              <a:rPr lang="nl-NL" sz="1400" b="1" dirty="0" smtClean="0"/>
              <a:t>]</a:t>
            </a:r>
            <a:endParaRPr lang="en-US" sz="1400" b="1" dirty="0"/>
          </a:p>
        </p:txBody>
      </p:sp>
      <p:sp>
        <p:nvSpPr>
          <p:cNvPr id="10" name="Oval 9"/>
          <p:cNvSpPr/>
          <p:nvPr/>
        </p:nvSpPr>
        <p:spPr>
          <a:xfrm>
            <a:off x="76200" y="22472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2" name="TextBox 11"/>
          <p:cNvSpPr txBox="1"/>
          <p:nvPr/>
        </p:nvSpPr>
        <p:spPr>
          <a:xfrm>
            <a:off x="199930" y="2310825"/>
            <a:ext cx="28725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3" name="Oval 12"/>
          <p:cNvSpPr/>
          <p:nvPr/>
        </p:nvSpPr>
        <p:spPr>
          <a:xfrm>
            <a:off x="838200" y="15240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4" name="TextBox 13"/>
          <p:cNvSpPr txBox="1"/>
          <p:nvPr/>
        </p:nvSpPr>
        <p:spPr>
          <a:xfrm>
            <a:off x="961930" y="1587611"/>
            <a:ext cx="32412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5" name="Oval 14"/>
          <p:cNvSpPr/>
          <p:nvPr/>
        </p:nvSpPr>
        <p:spPr>
          <a:xfrm>
            <a:off x="838200" y="30092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6" name="TextBox 15"/>
          <p:cNvSpPr txBox="1"/>
          <p:nvPr/>
        </p:nvSpPr>
        <p:spPr>
          <a:xfrm>
            <a:off x="961930" y="3072825"/>
            <a:ext cx="31451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Oval 16"/>
          <p:cNvSpPr/>
          <p:nvPr/>
        </p:nvSpPr>
        <p:spPr>
          <a:xfrm>
            <a:off x="1905000" y="15240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18" name="TextBox 17"/>
          <p:cNvSpPr txBox="1"/>
          <p:nvPr/>
        </p:nvSpPr>
        <p:spPr>
          <a:xfrm>
            <a:off x="2028730" y="1625025"/>
            <a:ext cx="33054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D</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9" name="Oval 18"/>
          <p:cNvSpPr/>
          <p:nvPr/>
        </p:nvSpPr>
        <p:spPr>
          <a:xfrm>
            <a:off x="1447800" y="22860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0" name="TextBox 19"/>
          <p:cNvSpPr txBox="1"/>
          <p:nvPr/>
        </p:nvSpPr>
        <p:spPr>
          <a:xfrm>
            <a:off x="1571530" y="2349611"/>
            <a:ext cx="30489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1" name="Oval 20"/>
          <p:cNvSpPr/>
          <p:nvPr/>
        </p:nvSpPr>
        <p:spPr>
          <a:xfrm>
            <a:off x="1905000" y="3009214"/>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2" name="TextBox 21"/>
          <p:cNvSpPr txBox="1"/>
          <p:nvPr/>
        </p:nvSpPr>
        <p:spPr>
          <a:xfrm>
            <a:off x="2028730" y="3072825"/>
            <a:ext cx="29687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E</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3" name="Oval 22"/>
          <p:cNvSpPr/>
          <p:nvPr/>
        </p:nvSpPr>
        <p:spPr>
          <a:xfrm>
            <a:off x="2895600" y="2286000"/>
            <a:ext cx="533400" cy="533400"/>
          </a:xfrm>
          <a:prstGeom prst="ellipse">
            <a:avLst/>
          </a:prstGeom>
          <a:solidFill>
            <a:srgbClr val="EEECE1"/>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 lastClr="FFFFFF"/>
              </a:solidFill>
              <a:effectLst/>
              <a:uLnTx/>
              <a:uFillTx/>
              <a:latin typeface="Calibri" pitchFamily="34" charset="0"/>
              <a:cs typeface="Calibri" pitchFamily="34" charset="0"/>
            </a:endParaRPr>
          </a:p>
        </p:txBody>
      </p:sp>
      <p:sp>
        <p:nvSpPr>
          <p:cNvPr id="24" name="TextBox 23"/>
          <p:cNvSpPr txBox="1"/>
          <p:nvPr/>
        </p:nvSpPr>
        <p:spPr>
          <a:xfrm>
            <a:off x="3019330" y="2349611"/>
            <a:ext cx="29848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a:t>
            </a:r>
            <a:endParaRPr kumimoji="0" lang="en-US" b="1" i="1" u="none" strike="noStrike" kern="0" cap="none" spc="0" normalizeH="0" baseline="-2500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cxnSp>
        <p:nvCxnSpPr>
          <p:cNvPr id="3" name="Straight Arrow Connector 2"/>
          <p:cNvCxnSpPr>
            <a:stCxn id="10" idx="7"/>
            <a:endCxn id="13" idx="3"/>
          </p:cNvCxnSpPr>
          <p:nvPr/>
        </p:nvCxnSpPr>
        <p:spPr>
          <a:xfrm flipV="1">
            <a:off x="531485" y="1979285"/>
            <a:ext cx="384830" cy="34604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0" idx="5"/>
            <a:endCxn id="15" idx="1"/>
          </p:cNvCxnSpPr>
          <p:nvPr/>
        </p:nvCxnSpPr>
        <p:spPr>
          <a:xfrm>
            <a:off x="531485" y="2702499"/>
            <a:ext cx="384830" cy="38483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5"/>
            <a:endCxn id="19" idx="0"/>
          </p:cNvCxnSpPr>
          <p:nvPr/>
        </p:nvCxnSpPr>
        <p:spPr>
          <a:xfrm>
            <a:off x="1293485" y="1979285"/>
            <a:ext cx="421015" cy="3067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7"/>
          </p:cNvCxnSpPr>
          <p:nvPr/>
        </p:nvCxnSpPr>
        <p:spPr>
          <a:xfrm flipV="1">
            <a:off x="1293485" y="2819400"/>
            <a:ext cx="344815" cy="26792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6"/>
            <a:endCxn id="17" idx="2"/>
          </p:cNvCxnSpPr>
          <p:nvPr/>
        </p:nvCxnSpPr>
        <p:spPr>
          <a:xfrm>
            <a:off x="1371600" y="1790700"/>
            <a:ext cx="533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6"/>
            <a:endCxn id="21" idx="2"/>
          </p:cNvCxnSpPr>
          <p:nvPr/>
        </p:nvCxnSpPr>
        <p:spPr>
          <a:xfrm>
            <a:off x="1371600" y="3275914"/>
            <a:ext cx="533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9" idx="6"/>
            <a:endCxn id="23" idx="2"/>
          </p:cNvCxnSpPr>
          <p:nvPr/>
        </p:nvCxnSpPr>
        <p:spPr>
          <a:xfrm>
            <a:off x="1981200" y="2552700"/>
            <a:ext cx="914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6"/>
            <a:endCxn id="23" idx="0"/>
          </p:cNvCxnSpPr>
          <p:nvPr/>
        </p:nvCxnSpPr>
        <p:spPr>
          <a:xfrm>
            <a:off x="2438400" y="1790700"/>
            <a:ext cx="723900" cy="4953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6"/>
          </p:cNvCxnSpPr>
          <p:nvPr/>
        </p:nvCxnSpPr>
        <p:spPr>
          <a:xfrm flipV="1">
            <a:off x="2438400" y="2819400"/>
            <a:ext cx="650875" cy="4565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Table 39"/>
          <p:cNvGraphicFramePr>
            <a:graphicFrameLocks noGrp="1"/>
          </p:cNvGraphicFramePr>
          <p:nvPr>
            <p:extLst>
              <p:ext uri="{D42A27DB-BD31-4B8C-83A1-F6EECF244321}">
                <p14:modId xmlns:p14="http://schemas.microsoft.com/office/powerpoint/2010/main" xmlns="" val="724534597"/>
              </p:ext>
            </p:extLst>
          </p:nvPr>
        </p:nvGraphicFramePr>
        <p:xfrm>
          <a:off x="3657600" y="1574800"/>
          <a:ext cx="5257800" cy="1854200"/>
        </p:xfrm>
        <a:graphic>
          <a:graphicData uri="http://schemas.openxmlformats.org/drawingml/2006/table">
            <a:tbl>
              <a:tblPr firstRow="1" bandRow="1">
                <a:tableStyleId>{5C22544A-7EE6-4342-B048-85BDC9FD1C3A}</a:tableStyleId>
              </a:tblPr>
              <a:tblGrid>
                <a:gridCol w="2514600"/>
                <a:gridCol w="1371600"/>
                <a:gridCol w="1371600"/>
              </a:tblGrid>
              <a:tr h="370840">
                <a:tc>
                  <a:txBody>
                    <a:bodyPr/>
                    <a:lstStyle/>
                    <a:p>
                      <a:endParaRPr lang="de-DE" dirty="0"/>
                    </a:p>
                  </a:txBody>
                  <a:tcPr/>
                </a:tc>
                <a:tc>
                  <a:txBody>
                    <a:bodyPr/>
                    <a:lstStyle/>
                    <a:p>
                      <a:r>
                        <a:rPr lang="en-US" dirty="0" smtClean="0"/>
                        <a:t>state(</a:t>
                      </a:r>
                      <a:r>
                        <a:rPr lang="en-US" dirty="0" err="1" smtClean="0"/>
                        <a:t>e</a:t>
                      </a:r>
                      <a:r>
                        <a:rPr lang="en-US" baseline="-25000" dirty="0" err="1" smtClean="0"/>
                        <a:t>CT</a:t>
                      </a:r>
                      <a:r>
                        <a:rPr lang="en-US" dirty="0" smtClean="0"/>
                        <a:t>)=1</a:t>
                      </a:r>
                      <a:endParaRPr lang="de-DE" dirty="0"/>
                    </a:p>
                  </a:txBody>
                  <a:tcPr/>
                </a:tc>
                <a:tc>
                  <a:txBody>
                    <a:bodyPr/>
                    <a:lstStyle/>
                    <a:p>
                      <a:r>
                        <a:rPr lang="en-US" dirty="0" smtClean="0"/>
                        <a:t>state(</a:t>
                      </a:r>
                      <a:r>
                        <a:rPr lang="en-US" dirty="0" err="1" smtClean="0"/>
                        <a:t>e</a:t>
                      </a:r>
                      <a:r>
                        <a:rPr lang="en-US" baseline="-25000" dirty="0" err="1" smtClean="0"/>
                        <a:t>CT</a:t>
                      </a:r>
                      <a:r>
                        <a:rPr lang="en-US" dirty="0" smtClean="0"/>
                        <a:t>)=0</a:t>
                      </a:r>
                      <a:endParaRPr lang="de-DE" dirty="0"/>
                    </a:p>
                  </a:txBody>
                  <a:tcPr/>
                </a:tc>
              </a:tr>
              <a:tr h="370840">
                <a:tc>
                  <a:txBody>
                    <a:bodyPr/>
                    <a:lstStyle/>
                    <a:p>
                      <a:r>
                        <a:rPr lang="en-US" dirty="0" smtClean="0"/>
                        <a:t>state(</a:t>
                      </a:r>
                      <a:r>
                        <a:rPr lang="en-US" dirty="0" err="1" smtClean="0"/>
                        <a:t>e</a:t>
                      </a:r>
                      <a:r>
                        <a:rPr lang="en-US" baseline="-25000" dirty="0" err="1" smtClean="0"/>
                        <a:t>AC</a:t>
                      </a:r>
                      <a:r>
                        <a:rPr lang="en-US" dirty="0" smtClean="0"/>
                        <a:t>)=1, state(</a:t>
                      </a:r>
                      <a:r>
                        <a:rPr lang="en-US" dirty="0" err="1" smtClean="0"/>
                        <a:t>e</a:t>
                      </a:r>
                      <a:r>
                        <a:rPr lang="en-US" baseline="-25000" dirty="0" err="1" smtClean="0"/>
                        <a:t>BC</a:t>
                      </a:r>
                      <a:r>
                        <a:rPr lang="en-US" dirty="0" smtClean="0"/>
                        <a:t>)=1</a:t>
                      </a:r>
                      <a:endParaRPr lang="de-DE" dirty="0"/>
                    </a:p>
                  </a:txBody>
                  <a:tcPr/>
                </a:tc>
                <a:tc>
                  <a:txBody>
                    <a:bodyPr/>
                    <a:lstStyle/>
                    <a:p>
                      <a:pPr algn="ctr"/>
                      <a:r>
                        <a:rPr lang="en-US" dirty="0" smtClean="0"/>
                        <a:t>0.5</a:t>
                      </a:r>
                      <a:endParaRPr lang="de-DE" dirty="0"/>
                    </a:p>
                  </a:txBody>
                  <a:tcPr/>
                </a:tc>
                <a:tc>
                  <a:txBody>
                    <a:bodyPr/>
                    <a:lstStyle/>
                    <a:p>
                      <a:pPr algn="ctr"/>
                      <a:r>
                        <a:rPr lang="en-US" dirty="0" smtClean="0"/>
                        <a:t>0.5</a:t>
                      </a:r>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a:t>
                      </a:r>
                      <a:r>
                        <a:rPr lang="en-US" dirty="0" err="1" smtClean="0"/>
                        <a:t>e</a:t>
                      </a:r>
                      <a:r>
                        <a:rPr lang="en-US" baseline="-25000" dirty="0" err="1" smtClean="0"/>
                        <a:t>AC</a:t>
                      </a:r>
                      <a:r>
                        <a:rPr lang="en-US" dirty="0" smtClean="0"/>
                        <a:t>)=1, state(</a:t>
                      </a:r>
                      <a:r>
                        <a:rPr lang="en-US" dirty="0" err="1" smtClean="0"/>
                        <a:t>e</a:t>
                      </a:r>
                      <a:r>
                        <a:rPr lang="en-US" baseline="-25000" dirty="0" err="1" smtClean="0"/>
                        <a:t>BC</a:t>
                      </a:r>
                      <a:r>
                        <a:rPr lang="en-US" dirty="0" smtClean="0"/>
                        <a:t>)=0</a:t>
                      </a:r>
                      <a:endParaRPr lang="de-DE" dirty="0"/>
                    </a:p>
                  </a:txBody>
                  <a:tcPr/>
                </a:tc>
                <a:tc>
                  <a:txBody>
                    <a:bodyPr/>
                    <a:lstStyle/>
                    <a:p>
                      <a:pPr algn="ctr"/>
                      <a:r>
                        <a:rPr lang="en-US" dirty="0" smtClean="0"/>
                        <a:t>0.75</a:t>
                      </a:r>
                      <a:endParaRPr lang="de-DE" dirty="0"/>
                    </a:p>
                  </a:txBody>
                  <a:tcPr/>
                </a:tc>
                <a:tc>
                  <a:txBody>
                    <a:bodyPr/>
                    <a:lstStyle/>
                    <a:p>
                      <a:pPr algn="ctr"/>
                      <a:r>
                        <a:rPr lang="en-US" dirty="0" smtClean="0"/>
                        <a:t>0.25</a:t>
                      </a:r>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a:t>
                      </a:r>
                      <a:r>
                        <a:rPr lang="en-US" dirty="0" err="1" smtClean="0"/>
                        <a:t>e</a:t>
                      </a:r>
                      <a:r>
                        <a:rPr lang="en-US" baseline="-25000" dirty="0" err="1" smtClean="0"/>
                        <a:t>AC</a:t>
                      </a:r>
                      <a:r>
                        <a:rPr lang="en-US" dirty="0" smtClean="0"/>
                        <a:t>)=0, state(</a:t>
                      </a:r>
                      <a:r>
                        <a:rPr lang="en-US" dirty="0" err="1" smtClean="0"/>
                        <a:t>e</a:t>
                      </a:r>
                      <a:r>
                        <a:rPr lang="en-US" baseline="-25000" dirty="0" err="1" smtClean="0"/>
                        <a:t>BC</a:t>
                      </a:r>
                      <a:r>
                        <a:rPr lang="en-US" dirty="0" smtClean="0"/>
                        <a:t>)=1</a:t>
                      </a:r>
                      <a:endParaRPr lang="de-DE" dirty="0"/>
                    </a:p>
                  </a:txBody>
                  <a:tcPr/>
                </a:tc>
                <a:tc>
                  <a:txBody>
                    <a:bodyPr/>
                    <a:lstStyle/>
                    <a:p>
                      <a:pPr algn="ctr"/>
                      <a:r>
                        <a:rPr lang="en-US" dirty="0" smtClean="0"/>
                        <a:t>0.7</a:t>
                      </a:r>
                      <a:endParaRPr lang="de-DE" dirty="0"/>
                    </a:p>
                  </a:txBody>
                  <a:tcPr/>
                </a:tc>
                <a:tc>
                  <a:txBody>
                    <a:bodyPr/>
                    <a:lstStyle/>
                    <a:p>
                      <a:pPr algn="ctr"/>
                      <a:r>
                        <a:rPr lang="en-US" dirty="0" smtClean="0"/>
                        <a:t>0.3</a:t>
                      </a:r>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a:t>
                      </a:r>
                      <a:r>
                        <a:rPr lang="en-US" dirty="0" err="1" smtClean="0"/>
                        <a:t>e</a:t>
                      </a:r>
                      <a:r>
                        <a:rPr lang="en-US" baseline="-25000" dirty="0" err="1" smtClean="0"/>
                        <a:t>AC</a:t>
                      </a:r>
                      <a:r>
                        <a:rPr lang="en-US" dirty="0" smtClean="0"/>
                        <a:t>)=0, state(</a:t>
                      </a:r>
                      <a:r>
                        <a:rPr lang="en-US" dirty="0" err="1" smtClean="0"/>
                        <a:t>e</a:t>
                      </a:r>
                      <a:r>
                        <a:rPr lang="en-US" baseline="-25000" dirty="0" err="1" smtClean="0"/>
                        <a:t>BC</a:t>
                      </a:r>
                      <a:r>
                        <a:rPr lang="en-US" dirty="0" smtClean="0"/>
                        <a:t>)=0</a:t>
                      </a:r>
                      <a:endParaRPr lang="de-DE" dirty="0"/>
                    </a:p>
                  </a:txBody>
                  <a:tcPr/>
                </a:tc>
                <a:tc>
                  <a:txBody>
                    <a:bodyPr/>
                    <a:lstStyle/>
                    <a:p>
                      <a:pPr algn="ctr"/>
                      <a:r>
                        <a:rPr lang="en-US" dirty="0" smtClean="0"/>
                        <a:t>0.4</a:t>
                      </a:r>
                      <a:endParaRPr lang="de-DE" dirty="0"/>
                    </a:p>
                  </a:txBody>
                  <a:tcPr/>
                </a:tc>
                <a:tc>
                  <a:txBody>
                    <a:bodyPr/>
                    <a:lstStyle/>
                    <a:p>
                      <a:pPr algn="ctr"/>
                      <a:r>
                        <a:rPr lang="en-US" dirty="0" smtClean="0"/>
                        <a:t>0.6</a:t>
                      </a:r>
                      <a:endParaRPr lang="de-DE" dirty="0"/>
                    </a:p>
                  </a:txBody>
                  <a:tcPr/>
                </a:tc>
              </a:tr>
            </a:tbl>
          </a:graphicData>
        </a:graphic>
      </p:graphicFrame>
      <p:sp>
        <p:nvSpPr>
          <p:cNvPr id="45" name="TextBox 44"/>
          <p:cNvSpPr txBox="1"/>
          <p:nvPr/>
        </p:nvSpPr>
        <p:spPr>
          <a:xfrm>
            <a:off x="4343400" y="3669268"/>
            <a:ext cx="4038600" cy="369332"/>
          </a:xfrm>
          <a:prstGeom prst="rect">
            <a:avLst/>
          </a:prstGeom>
          <a:noFill/>
        </p:spPr>
        <p:txBody>
          <a:bodyPr wrap="square" rtlCol="0">
            <a:spAutoFit/>
          </a:bodyPr>
          <a:lstStyle/>
          <a:p>
            <a:pPr algn="ctr"/>
            <a:r>
              <a:rPr lang="en-US" b="1" dirty="0" smtClean="0">
                <a:latin typeface="+mj-lt"/>
              </a:rPr>
              <a:t>Conditional Probability Table</a:t>
            </a:r>
            <a:endParaRPr lang="en-US" b="1" dirty="0">
              <a:latin typeface="+mj-lt"/>
            </a:endParaRPr>
          </a:p>
        </p:txBody>
      </p:sp>
      <p:sp>
        <p:nvSpPr>
          <p:cNvPr id="46" name="Content Placeholder 2"/>
          <p:cNvSpPr txBox="1">
            <a:spLocks noChangeArrowheads="1"/>
          </p:cNvSpPr>
          <p:nvPr/>
        </p:nvSpPr>
        <p:spPr>
          <a:xfrm>
            <a:off x="381000" y="4495800"/>
            <a:ext cx="8267702" cy="1219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200" dirty="0" smtClean="0">
                <a:solidFill>
                  <a:schemeClr val="tx1">
                    <a:lumMod val="95000"/>
                    <a:lumOff val="5000"/>
                  </a:schemeClr>
                </a:solidFill>
                <a:latin typeface="+mj-lt"/>
                <a:cs typeface="Calibri" panose="020F0502020204030204" pitchFamily="34" charset="0"/>
              </a:rPr>
              <a:t>If DAG,  sample each edge of </a:t>
            </a:r>
            <a:r>
              <a:rPr lang="en-US" sz="2000" dirty="0" smtClean="0">
                <a:latin typeface="Comic Sans MS" panose="030F0702030302020204" pitchFamily="66" charset="0"/>
              </a:rPr>
              <a:t>G</a:t>
            </a:r>
            <a:r>
              <a:rPr lang="en-US" sz="2000" dirty="0" smtClean="0">
                <a:latin typeface="+mj-lt"/>
              </a:rPr>
              <a:t> according to their topological order</a:t>
            </a:r>
          </a:p>
          <a:p>
            <a:pPr lvl="0" algn="just" defTabSz="914363">
              <a:lnSpc>
                <a:spcPct val="90000"/>
              </a:lnSpc>
              <a:spcBef>
                <a:spcPct val="20000"/>
              </a:spcBef>
              <a:defRPr/>
            </a:pPr>
            <a:endParaRPr lang="en-US" altLang="zh-CN" sz="1000" dirty="0" smtClean="0">
              <a:solidFill>
                <a:schemeClr val="tx1">
                  <a:lumMod val="95000"/>
                  <a:lumOff val="5000"/>
                </a:schemeClr>
              </a:solidFill>
              <a:latin typeface="+mj-lt"/>
              <a:cs typeface="Calibri" panose="020F0502020204030204" pitchFamily="34" charset="0"/>
            </a:endParaRPr>
          </a:p>
          <a:p>
            <a:pPr marL="396875" lvl="0" indent="-396875" algn="just" defTabSz="914363">
              <a:lnSpc>
                <a:spcPct val="90000"/>
              </a:lnSpc>
              <a:spcBef>
                <a:spcPct val="20000"/>
              </a:spcBef>
              <a:buBlip>
                <a:blip r:embed="rId5"/>
              </a:buBlip>
              <a:defRPr/>
            </a:pPr>
            <a:endParaRPr kumimoji="0" lang="en-US" altLang="zh-CN" sz="1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a:p>
            <a:pPr marL="396875" lvl="0" indent="-396875" algn="just" defTabSz="914363">
              <a:lnSpc>
                <a:spcPct val="90000"/>
              </a:lnSpc>
              <a:spcBef>
                <a:spcPct val="20000"/>
              </a:spcBef>
              <a:buBlip>
                <a:blip r:embed="rId5"/>
              </a:buBlip>
              <a:defRPr/>
            </a:pPr>
            <a:r>
              <a:rPr kumimoji="0" lang="en-US" altLang="zh-CN" sz="20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rPr>
              <a:t>If not a DAG, obtaining</a:t>
            </a:r>
            <a:r>
              <a:rPr kumimoji="0" lang="en-US" altLang="zh-CN" sz="2000" i="0" u="none" strike="noStrike" kern="1200" cap="none" spc="0" normalizeH="0" noProof="0" dirty="0" smtClean="0">
                <a:ln>
                  <a:noFill/>
                </a:ln>
                <a:solidFill>
                  <a:schemeClr val="tx1">
                    <a:lumMod val="95000"/>
                    <a:lumOff val="5000"/>
                  </a:schemeClr>
                </a:solidFill>
                <a:effectLst/>
                <a:uLnTx/>
                <a:uFillTx/>
                <a:latin typeface="+mj-lt"/>
                <a:cs typeface="Times New Roman" pitchFamily="18" charset="0"/>
              </a:rPr>
              <a:t> independent samples is more difficult </a:t>
            </a:r>
            <a:r>
              <a:rPr kumimoji="0" lang="en-US" altLang="zh-CN" sz="2000" i="0" u="none" strike="noStrike" kern="1200" cap="none" spc="0" normalizeH="0" noProof="0" dirty="0" smtClean="0">
                <a:ln>
                  <a:noFill/>
                </a:ln>
                <a:solidFill>
                  <a:schemeClr val="tx1">
                    <a:lumMod val="95000"/>
                    <a:lumOff val="5000"/>
                  </a:schemeClr>
                </a:solidFill>
                <a:effectLst/>
                <a:uLnTx/>
                <a:uFillTx/>
                <a:latin typeface="+mj-lt"/>
                <a:cs typeface="Times New Roman" pitchFamily="18" charset="0"/>
                <a:sym typeface="Wingdings" panose="05000000000000000000" pitchFamily="2" charset="2"/>
              </a:rPr>
              <a:t> Gibbs sampling</a:t>
            </a:r>
            <a:endParaRPr kumimoji="0" lang="en-US" altLang="zh-CN" sz="20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endParaRPr>
          </a:p>
        </p:txBody>
      </p:sp>
      <p:sp>
        <p:nvSpPr>
          <p:cNvPr id="47" name="TextBox 46"/>
          <p:cNvSpPr txBox="1"/>
          <p:nvPr/>
        </p:nvSpPr>
        <p:spPr>
          <a:xfrm>
            <a:off x="228600" y="3657600"/>
            <a:ext cx="3736850" cy="369332"/>
          </a:xfrm>
          <a:prstGeom prst="rect">
            <a:avLst/>
          </a:prstGeom>
          <a:noFill/>
        </p:spPr>
        <p:txBody>
          <a:bodyPr wrap="square" rtlCol="0">
            <a:spAutoFit/>
          </a:bodyPr>
          <a:lstStyle/>
          <a:p>
            <a:pPr algn="ctr"/>
            <a:r>
              <a:rPr lang="en-US" b="1" dirty="0" smtClean="0"/>
              <a:t>Uncertain Graph  (</a:t>
            </a:r>
            <a:r>
              <a:rPr lang="en-US" b="1" dirty="0" smtClean="0">
                <a:latin typeface="Comic Sans MS" panose="030F0702030302020204" pitchFamily="66" charset="0"/>
              </a:rPr>
              <a:t>G</a:t>
            </a:r>
            <a:r>
              <a:rPr lang="en-US" b="1" dirty="0" smtClean="0"/>
              <a:t>)</a:t>
            </a:r>
            <a:endParaRPr lang="en-US" b="1" dirty="0">
              <a:latin typeface="Comic Sans MS" panose="030F0702030302020204" pitchFamily="66" charset="0"/>
            </a:endParaRPr>
          </a:p>
        </p:txBody>
      </p:sp>
    </p:spTree>
    <p:extLst>
      <p:ext uri="{BB962C8B-B14F-4D97-AF65-F5344CB8AC3E}">
        <p14:creationId xmlns:p14="http://schemas.microsoft.com/office/powerpoint/2010/main" xmlns="" val="33224961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61</a:t>
            </a:fld>
            <a:endParaRPr lang="en-US" altLang="en-US" sz="1800" dirty="0"/>
          </a:p>
        </p:txBody>
      </p:sp>
      <p:sp>
        <p:nvSpPr>
          <p:cNvPr id="49" name="Title 1"/>
          <p:cNvSpPr>
            <a:spLocks noGrp="1"/>
          </p:cNvSpPr>
          <p:nvPr>
            <p:ph type="title"/>
          </p:nvPr>
        </p:nvSpPr>
        <p:spPr>
          <a:xfrm>
            <a:off x="914400" y="228600"/>
            <a:ext cx="7315200" cy="533400"/>
          </a:xfrm>
        </p:spPr>
        <p:txBody>
          <a:bodyPr>
            <a:noAutofit/>
          </a:bodyPr>
          <a:lstStyle/>
          <a:p>
            <a:pPr algn="l"/>
            <a:r>
              <a:rPr lang="en-US" b="1" dirty="0" smtClean="0"/>
              <a:t>Summary: Reliability Queries</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7" name="Content Placeholder 2"/>
          <p:cNvSpPr txBox="1">
            <a:spLocks noChangeArrowheads="1"/>
          </p:cNvSpPr>
          <p:nvPr/>
        </p:nvSpPr>
        <p:spPr>
          <a:xfrm>
            <a:off x="381000" y="1752600"/>
            <a:ext cx="8267702" cy="1219200"/>
          </a:xfrm>
          <a:prstGeom prst="rect">
            <a:avLst/>
          </a:prstGeom>
        </p:spPr>
        <p:txBody>
          <a:bodyPr/>
          <a:lstStyle/>
          <a:p>
            <a:pPr marL="396875" lvl="0" indent="-396875" algn="just" defTabSz="914363">
              <a:lnSpc>
                <a:spcPct val="90000"/>
              </a:lnSpc>
              <a:spcBef>
                <a:spcPct val="20000"/>
              </a:spcBef>
              <a:buBlip>
                <a:blip r:embed="rId3"/>
              </a:buBlip>
              <a:defRPr/>
            </a:pPr>
            <a:r>
              <a:rPr lang="en-US" sz="2200" dirty="0" smtClean="0">
                <a:latin typeface="+mj-lt"/>
              </a:rPr>
              <a:t>Two-terminal reliability computation over uncertain graphs is a #P-complete problem </a:t>
            </a:r>
          </a:p>
          <a:p>
            <a:pPr marL="396875" lvl="0" indent="-396875" algn="just" defTabSz="914363">
              <a:lnSpc>
                <a:spcPct val="90000"/>
              </a:lnSpc>
              <a:spcBef>
                <a:spcPct val="20000"/>
              </a:spcBef>
              <a:buBlip>
                <a:blip r:embed="rId3"/>
              </a:buBlip>
              <a:defRPr/>
            </a:pPr>
            <a:endPar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Calibri" panose="020F0502020204030204" pitchFamily="34" charset="0"/>
            </a:endParaRPr>
          </a:p>
          <a:p>
            <a:pPr marL="396875" lvl="0" indent="-396875" algn="just" defTabSz="914363">
              <a:lnSpc>
                <a:spcPct val="90000"/>
              </a:lnSpc>
              <a:spcBef>
                <a:spcPct val="20000"/>
              </a:spcBef>
              <a:buBlip>
                <a:blip r:embed="rId3"/>
              </a:buBlip>
              <a:defRPr/>
            </a:pPr>
            <a:r>
              <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rPr>
              <a:t>Several variations of reliability query – shortest path, nearest neighbors, reliable set,</a:t>
            </a:r>
            <a:r>
              <a:rPr kumimoji="0" lang="en-US" altLang="zh-CN" sz="2200" i="0" u="none" strike="noStrike" kern="1200" cap="none" spc="0" normalizeH="0" noProof="0" dirty="0" smtClean="0">
                <a:ln>
                  <a:noFill/>
                </a:ln>
                <a:solidFill>
                  <a:schemeClr val="tx1">
                    <a:lumMod val="95000"/>
                    <a:lumOff val="5000"/>
                  </a:schemeClr>
                </a:solidFill>
                <a:effectLst/>
                <a:uLnTx/>
                <a:uFillTx/>
                <a:latin typeface="+mj-lt"/>
                <a:cs typeface="Times New Roman" pitchFamily="18" charset="0"/>
              </a:rPr>
              <a:t> </a:t>
            </a:r>
            <a:r>
              <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rPr>
              <a:t>edge-colored reliability</a:t>
            </a:r>
          </a:p>
          <a:p>
            <a:pPr marL="396875" lvl="0" indent="-396875" algn="just" defTabSz="914363">
              <a:lnSpc>
                <a:spcPct val="90000"/>
              </a:lnSpc>
              <a:spcBef>
                <a:spcPct val="20000"/>
              </a:spcBef>
              <a:buBlip>
                <a:blip r:embed="rId3"/>
              </a:buBlip>
              <a:defRPr/>
            </a:pPr>
            <a:endParaRPr lang="en-US" altLang="zh-CN" sz="2200" dirty="0">
              <a:solidFill>
                <a:schemeClr val="tx1">
                  <a:lumMod val="95000"/>
                  <a:lumOff val="5000"/>
                </a:schemeClr>
              </a:solidFill>
              <a:latin typeface="+mj-lt"/>
              <a:cs typeface="Times New Roman" pitchFamily="18" charset="0"/>
            </a:endParaRPr>
          </a:p>
          <a:p>
            <a:pPr marL="396875" lvl="0" indent="-396875" algn="just" defTabSz="914363">
              <a:lnSpc>
                <a:spcPct val="90000"/>
              </a:lnSpc>
              <a:spcBef>
                <a:spcPct val="20000"/>
              </a:spcBef>
              <a:buBlip>
                <a:blip r:embed="rId3"/>
              </a:buBlip>
              <a:defRPr/>
            </a:pPr>
            <a:r>
              <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rPr>
              <a:t>Application-specific semantics for shortest paths, nearest neighbors, edge-color and uncertainty</a:t>
            </a:r>
          </a:p>
          <a:p>
            <a:pPr marL="396875" lvl="0" indent="-396875" algn="just" defTabSz="914363">
              <a:lnSpc>
                <a:spcPct val="90000"/>
              </a:lnSpc>
              <a:spcBef>
                <a:spcPct val="20000"/>
              </a:spcBef>
              <a:buBlip>
                <a:blip r:embed="rId3"/>
              </a:buBlip>
              <a:defRPr/>
            </a:pPr>
            <a:endParaRPr lang="en-US" altLang="zh-CN" sz="2200" dirty="0">
              <a:solidFill>
                <a:schemeClr val="tx1">
                  <a:lumMod val="95000"/>
                  <a:lumOff val="5000"/>
                </a:schemeClr>
              </a:solidFill>
              <a:latin typeface="+mj-lt"/>
              <a:cs typeface="Times New Roman" pitchFamily="18" charset="0"/>
            </a:endParaRPr>
          </a:p>
          <a:p>
            <a:pPr marL="396875" lvl="0" indent="-396875" algn="just" defTabSz="914363">
              <a:lnSpc>
                <a:spcPct val="90000"/>
              </a:lnSpc>
              <a:spcBef>
                <a:spcPct val="20000"/>
              </a:spcBef>
              <a:buBlip>
                <a:blip r:embed="rId3"/>
              </a:buBlip>
              <a:defRPr/>
            </a:pPr>
            <a:r>
              <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rPr>
              <a:t>Efficient indexing and</a:t>
            </a:r>
            <a:r>
              <a:rPr kumimoji="0" lang="en-US" altLang="zh-CN" sz="2200" i="0" u="none" strike="noStrike" kern="1200" cap="none" spc="0" normalizeH="0" noProof="0" dirty="0" smtClean="0">
                <a:ln>
                  <a:noFill/>
                </a:ln>
                <a:solidFill>
                  <a:schemeClr val="tx1">
                    <a:lumMod val="95000"/>
                    <a:lumOff val="5000"/>
                  </a:schemeClr>
                </a:solidFill>
                <a:effectLst/>
                <a:uLnTx/>
                <a:uFillTx/>
                <a:latin typeface="+mj-lt"/>
                <a:cs typeface="Times New Roman" pitchFamily="18" charset="0"/>
              </a:rPr>
              <a:t> sampling techniques, pruning algorithms</a:t>
            </a:r>
            <a:r>
              <a:rPr kumimoji="0" lang="en-US" altLang="zh-CN" sz="2200" i="0" u="none" strike="noStrike" kern="1200" cap="none" spc="0" normalizeH="0" baseline="0" noProof="0" dirty="0" smtClean="0">
                <a:ln>
                  <a:noFill/>
                </a:ln>
                <a:solidFill>
                  <a:schemeClr val="tx1">
                    <a:lumMod val="95000"/>
                    <a:lumOff val="5000"/>
                  </a:schemeClr>
                </a:solidFill>
                <a:effectLst/>
                <a:uLnTx/>
                <a:uFillTx/>
                <a:latin typeface="+mj-lt"/>
                <a:cs typeface="Times New Roman" pitchFamily="18" charset="0"/>
              </a:rPr>
              <a:t> </a:t>
            </a:r>
          </a:p>
        </p:txBody>
      </p:sp>
    </p:spTree>
    <p:extLst>
      <p:ext uri="{BB962C8B-B14F-4D97-AF65-F5344CB8AC3E}">
        <p14:creationId xmlns:p14="http://schemas.microsoft.com/office/powerpoint/2010/main" xmlns="" val="341195234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3733800"/>
            <a:ext cx="541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Picture 2" descr="http://solidwize.com/wp-content/uploads/2012/04/Green-Check-Mark.jpg"/>
          <p:cNvPicPr>
            <a:picLocks noChangeAspect="1" noChangeArrowheads="1"/>
          </p:cNvPicPr>
          <p:nvPr/>
        </p:nvPicPr>
        <p:blipFill>
          <a:blip r:embed="rId3" cstate="print"/>
          <a:srcRect/>
          <a:stretch>
            <a:fillRect/>
          </a:stretch>
        </p:blipFill>
        <p:spPr bwMode="auto">
          <a:xfrm>
            <a:off x="6496050" y="1905000"/>
            <a:ext cx="1123950" cy="533400"/>
          </a:xfrm>
          <a:prstGeom prst="rect">
            <a:avLst/>
          </a:prstGeom>
          <a:noFill/>
        </p:spPr>
      </p:pic>
      <p:sp>
        <p:nvSpPr>
          <p:cNvPr id="20" name="Rounded Rectangle 19"/>
          <p:cNvSpPr/>
          <p:nvPr/>
        </p:nvSpPr>
        <p:spPr>
          <a:xfrm>
            <a:off x="990600" y="1600200"/>
            <a:ext cx="5410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62</a:t>
            </a:fld>
            <a:endParaRPr lang="en-US" altLang="en-US" sz="1800" dirty="0"/>
          </a:p>
        </p:txBody>
      </p:sp>
      <p:sp>
        <p:nvSpPr>
          <p:cNvPr id="49" name="Title 1"/>
          <p:cNvSpPr>
            <a:spLocks noGrp="1"/>
          </p:cNvSpPr>
          <p:nvPr>
            <p:ph type="title"/>
          </p:nvPr>
        </p:nvSpPr>
        <p:spPr>
          <a:xfrm>
            <a:off x="304800" y="304800"/>
            <a:ext cx="6400800" cy="685800"/>
          </a:xfrm>
        </p:spPr>
        <p:txBody>
          <a:bodyPr>
            <a:noAutofit/>
          </a:bodyPr>
          <a:lstStyle/>
          <a:p>
            <a:pPr algn="l"/>
            <a:r>
              <a:rPr lang="en-US" sz="4800" b="1" dirty="0" smtClean="0"/>
              <a:t>Tutorial Outline</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sp>
        <p:nvSpPr>
          <p:cNvPr id="9" name="Content Placeholder 2"/>
          <p:cNvSpPr txBox="1">
            <a:spLocks noChangeArrowheads="1"/>
          </p:cNvSpPr>
          <p:nvPr/>
        </p:nvSpPr>
        <p:spPr>
          <a:xfrm>
            <a:off x="444975" y="1219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Data as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Sources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Application and Challenges of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What is Uncertain</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Modeling of Uncertain Graphs</a:t>
            </a:r>
            <a:endParaRPr lang="en-US" altLang="zh-CN" b="1" dirty="0" smtClean="0">
              <a:solidFill>
                <a:schemeClr val="bg1"/>
              </a:solidFill>
              <a:latin typeface="Calibri" pitchFamily="34" charset="0"/>
            </a:endParaRPr>
          </a:p>
        </p:txBody>
      </p:sp>
      <p:sp>
        <p:nvSpPr>
          <p:cNvPr id="13" name="Content Placeholder 2"/>
          <p:cNvSpPr txBox="1">
            <a:spLocks noChangeArrowheads="1"/>
          </p:cNvSpPr>
          <p:nvPr/>
        </p:nvSpPr>
        <p:spPr>
          <a:xfrm>
            <a:off x="457200" y="5791200"/>
            <a:ext cx="6946425"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Open Problems</a:t>
            </a: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a:p>
            <a:pPr marL="396875" indent="-396875" algn="just" defTabSz="914363" fontAlgn="auto">
              <a:lnSpc>
                <a:spcPct val="90000"/>
              </a:lnSpc>
              <a:spcBef>
                <a:spcPct val="20000"/>
              </a:spcBef>
              <a:spcAft>
                <a:spcPts val="0"/>
              </a:spcAft>
              <a:buBlip>
                <a:blip r:embed="rId5"/>
              </a:buBlip>
              <a:defRPr/>
            </a:pPr>
            <a:endParaRPr lang="en-US" altLang="zh-CN" sz="2400" b="1" dirty="0" smtClean="0">
              <a:solidFill>
                <a:schemeClr val="tx1">
                  <a:lumMod val="95000"/>
                  <a:lumOff val="5000"/>
                </a:schemeClr>
              </a:solidFill>
              <a:latin typeface="Calibri" pitchFamily="34" charset="0"/>
            </a:endParaRPr>
          </a:p>
        </p:txBody>
      </p:sp>
      <p:pic>
        <p:nvPicPr>
          <p:cNvPr id="15" name="Picture 2" descr="t:\Desktop\HKUS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57/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7" name="Content Placeholder 2"/>
          <p:cNvSpPr txBox="1">
            <a:spLocks noChangeArrowheads="1"/>
          </p:cNvSpPr>
          <p:nvPr/>
        </p:nvSpPr>
        <p:spPr>
          <a:xfrm>
            <a:off x="457201" y="3352800"/>
            <a:ext cx="5562599" cy="422455"/>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sz="2400" b="1" dirty="0" smtClean="0">
                <a:solidFill>
                  <a:schemeClr val="accent2">
                    <a:lumMod val="75000"/>
                  </a:schemeClr>
                </a:solidFill>
                <a:latin typeface="Calibri" panose="020F0502020204030204" pitchFamily="34" charset="0"/>
                <a:cs typeface="Calibri" panose="020F0502020204030204" pitchFamily="34" charset="0"/>
              </a:rPr>
              <a:t>Queries over Uncertain Graphs</a:t>
            </a:r>
          </a:p>
          <a:p>
            <a:pPr marL="854075" lvl="1" indent="-396875" algn="just" defTabSz="914363">
              <a:lnSpc>
                <a:spcPct val="90000"/>
              </a:lnSpc>
              <a:spcBef>
                <a:spcPct val="20000"/>
              </a:spcBef>
              <a:buFont typeface="Wingdings" pitchFamily="2" charset="2"/>
              <a:buChar char="q"/>
              <a:defRPr/>
            </a:pPr>
            <a:r>
              <a:rPr lang="en-US" dirty="0" smtClean="0">
                <a:solidFill>
                  <a:schemeClr val="bg1"/>
                </a:solidFill>
                <a:latin typeface="Calibri" panose="020F0502020204030204" pitchFamily="34" charset="0"/>
                <a:cs typeface="Calibri" panose="020F0502020204030204" pitchFamily="34" charset="0"/>
              </a:rPr>
              <a:t>Reliability Queries: Reachability, Shortest Path, Nearest Neighbor</a:t>
            </a:r>
          </a:p>
          <a:p>
            <a:pPr marL="854075" lvl="1" indent="-396875" algn="just" defTabSz="914363">
              <a:lnSpc>
                <a:spcPct val="90000"/>
              </a:lnSpc>
              <a:spcBef>
                <a:spcPct val="20000"/>
              </a:spcBef>
              <a:buFont typeface="Wingdings" pitchFamily="2" charset="2"/>
              <a:buChar char="q"/>
              <a:defRPr/>
            </a:pPr>
            <a:r>
              <a:rPr lang="en-US" b="1" dirty="0" smtClean="0">
                <a:latin typeface="Calibri" panose="020F0502020204030204" pitchFamily="34" charset="0"/>
                <a:cs typeface="Calibri" panose="020F0502020204030204" pitchFamily="34" charset="0"/>
              </a:rPr>
              <a:t>Pattern Matching Queries</a:t>
            </a:r>
          </a:p>
          <a:p>
            <a:pPr marL="854075" lvl="1" indent="-396875" algn="just" defTabSz="914363">
              <a:lnSpc>
                <a:spcPct val="90000"/>
              </a:lnSpc>
              <a:spcBef>
                <a:spcPct val="20000"/>
              </a:spcBef>
              <a:buFont typeface="Wingdings" pitchFamily="2" charset="2"/>
              <a:buChar char="q"/>
              <a:defRPr/>
            </a:pPr>
            <a:r>
              <a:rPr lang="en-US" b="1" dirty="0" smtClean="0">
                <a:latin typeface="Calibri" panose="020F0502020204030204" pitchFamily="34" charset="0"/>
                <a:cs typeface="Calibri" panose="020F0502020204030204" pitchFamily="34" charset="0"/>
              </a:rPr>
              <a:t>Similarity-based Search</a:t>
            </a:r>
          </a:p>
          <a:p>
            <a:pPr marL="854075" lvl="1" indent="-396875" algn="just" defTabSz="914363">
              <a:lnSpc>
                <a:spcPct val="90000"/>
              </a:lnSpc>
              <a:spcBef>
                <a:spcPct val="20000"/>
              </a:spcBef>
              <a:buFont typeface="Wingdings" pitchFamily="2" charset="2"/>
              <a:buChar char="q"/>
              <a:defRPr/>
            </a:pPr>
            <a:r>
              <a:rPr lang="en-US" dirty="0" smtClean="0">
                <a:latin typeface="Calibri" panose="020F0502020204030204" pitchFamily="34" charset="0"/>
                <a:cs typeface="Calibri" panose="020F0502020204030204" pitchFamily="34" charset="0"/>
              </a:rPr>
              <a:t>Influence Maximization</a:t>
            </a:r>
            <a:endParaRPr lang="en-US" altLang="zh-CN" b="1" dirty="0" smtClean="0">
              <a:solidFill>
                <a:schemeClr val="tx1">
                  <a:lumMod val="95000"/>
                  <a:lumOff val="5000"/>
                </a:schemeClr>
              </a:solidFill>
              <a:latin typeface="Calibri" pitchFamily="34" charset="0"/>
            </a:endParaRPr>
          </a:p>
        </p:txBody>
      </p:sp>
      <p:pic>
        <p:nvPicPr>
          <p:cNvPr id="18" name="Picture 2" descr="http://solidwize.com/wp-content/uploads/2012/04/Green-Check-Mark.jpg"/>
          <p:cNvPicPr>
            <a:picLocks noChangeAspect="1" noChangeArrowheads="1"/>
          </p:cNvPicPr>
          <p:nvPr/>
        </p:nvPicPr>
        <p:blipFill>
          <a:blip r:embed="rId3" cstate="print"/>
          <a:srcRect/>
          <a:stretch>
            <a:fillRect/>
          </a:stretch>
        </p:blipFill>
        <p:spPr bwMode="auto">
          <a:xfrm>
            <a:off x="6477000" y="3733800"/>
            <a:ext cx="1123950" cy="533400"/>
          </a:xfrm>
          <a:prstGeom prst="rect">
            <a:avLst/>
          </a:prstGeom>
          <a:noFill/>
        </p:spPr>
      </p:pic>
    </p:spTree>
    <p:extLst>
      <p:ext uri="{BB962C8B-B14F-4D97-AF65-F5344CB8AC3E}">
        <p14:creationId xmlns:p14="http://schemas.microsoft.com/office/powerpoint/2010/main" xmlns="" val="82258848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2" name="Title 1"/>
          <p:cNvSpPr>
            <a:spLocks noGrp="1"/>
          </p:cNvSpPr>
          <p:nvPr>
            <p:ph type="title"/>
          </p:nvPr>
        </p:nvSpPr>
        <p:spPr>
          <a:xfrm>
            <a:off x="457200" y="0"/>
            <a:ext cx="8229600" cy="685800"/>
          </a:xfrm>
        </p:spPr>
        <p:txBody>
          <a:bodyPr>
            <a:noAutofit/>
          </a:bodyPr>
          <a:lstStyle/>
          <a:p>
            <a:pPr algn="l"/>
            <a:r>
              <a:rPr lang="en-US" sz="4800" b="1" dirty="0" smtClean="0"/>
              <a:t>Why Uncertain Graphs</a:t>
            </a:r>
            <a:endParaRPr lang="en-US" sz="4800" b="1" dirty="0"/>
          </a:p>
        </p:txBody>
      </p:sp>
      <p:sp>
        <p:nvSpPr>
          <p:cNvPr id="72706" name="AutoShape 2" descr="data:image/jpeg;base64,/9j/4AAQSkZJRgABAQAAAQABAAD/2wCEAAkGBxAOEhMTEBAUExUQFBAQERcREBIREhAQFBcXFhQTFRQYHCgiGBolHRQVITEhJSkrLi4uGB8zODMwNygtLisBCgoKDg0OGxAQGzQmICQsLSwsLS0sLCwsMDAsKzQsLCwsLiwsLCwsLCwsLCwsLCwsLCwsNCwsLCwtLCwsLCwsLP/AABEIAKgBLAMBEQACEQEDEQH/xAAcAAEAAgIDAQAAAAAAAAAAAAAABgcEBQECAwj/xABEEAACAQICBAkJBQcDBQAAAAAAAQIDBAURBhIhMQcTNUFRYXSRsggiMjNxcnOxszRTgZKhFBUjNlLB8EJDwyRjgpPC/8QAGwEBAAIDAQEAAAAAAAAAAAAAAAQFAwYHAgH/xAA2EQEAAgECAggFAwMDBQAAAAAAAQIDBBEFMQYSITIzNFFxE0FyscEiYZFT0fAVgaEUFiNSYv/aAAwDAQACEQMRAD8AhZROrAAAAAAAAAAAAAAAAAAAAAAAAAAAAAAAAAAAAAAAAAAAAAAAAAAAAAAAAAAAAAAAAAAAAAAAAAAAAAAAAAAAAAAAAAAAAAAAAAAAAAAAAAAAAAAAAAAAAAAAAAAAAAAAAAAAAAAAAAAAAAAAAAAAAAAAAAAAAAAAAAAAAAAAAAAAAAAAAAAAAAAAAAAAAAAAAAAAAAAAAAAAAAAAAAAAAAAAAAAAAAAAAAAAAAAAAAAAAAAAAAAAAAAAAAAAAAAAAAAAAAAAAAAAAAAAAedatGCznJRW7NvLaeq1m07RDDmz48NetktERy7Xj+8KP3sfzI9/ByeiP/qej/qR/L0q3VOGWtOKz3ZvLM8xjvPKGXJrNPi2694jfl2lG5pz9Gall0PMWx2rzgw6vBmnbHeJ9nseElj1L2lFtSqRTW9NrNGSMV5jeIRMmv02O01vkiJj5buqxCj97H8yPvwMno8f6no/6kfyyU8zGmxMT2w8Kt5Sg8pVIprem0me4xXmN4hFy67TYrTS94iY+W7r+8aP3sfzI+/AyejH/qej/qR/LvSvKc3lGcW+po+WxXrG8wyYtdp8turS8TPu9zGlsed9Si2nUimtjTazTMkYrzG8Qh34hpaWmtskRMfu4WIUX/ux/Mj78HJ6PMcS0k9nxI/lkJmNNiYmN4dK1aMFnOSit215bT7Ws27IhizZ8eGOtktER+7pSu6c3lGcW+ppnq2K9Y3mGPFrtPlt1aXiZ93uY0p1nJJNt5JbW3zI+xEzO0PN71pWbWnaI5vCN/RbyVSLb3ecjJOHJ6IleI6S07Rkj+WQmYkx0rV4U9s5KOe7N5HqtLW5QxZtRiwxE5LRG/q6UrunPZGcW+ppnq2O9e2YY8Wt0+aerjvEz7urv6K31Y/mR9+Dk9GOeJaSJ2nJH8veMk9qefsMcxMc0ul63jrVneHY+PYAAAAAAAAAAAAADbaG8pWHaV9OoS9H359mv9JPK1+qPtK/tIbL9ptbmj99Qr0vzwlH+5ZNJUP5PFRvEaib3WVbL/3UD5ERE7vdslrVisz2Rya/huquGM1XF5NU7bwIWrFo2l9xZb4rxek7TDU4fccZFN7yozU6ltnQ+HaudThi881zcBP2O67dV+hbllp/DhpXF/O5Pf8ACN6V8MlleWdzbQtrmM69KrRi5qjqxlJOObym3l7DMrVTYNeyT1HtXN1dRE1OKJjrQ2LgfEMlL/Bt21+X7LG0H4QrfBI3ELihWnx9WNWEqSpuOqqcINPWktucWe9LaJxxHojcdxXrrLXmOy220+vZELexbS2ja4csRnTqOk6VtW1I6vGKNdwUVteWa4xZ7eZkhTKC4VNOaOM1bedvTq0v2eNSL43Uzbm4tZasn/SfJiJ7Jeq2tS0WrO0w1eF3fGx271vKrPi6luxv3CddOpw/q5wvPgXllh030XN0+5oscPh19mm8S83l+qUL0z4YLPELG4tqdvcRlXhqRlNUtVPNPblNvLZ0GVBVhgt7LPUe1c3UQtVijbrQ2bgXEMkW+Dbtj5JzoHypYfGqfQqmLR9+fZP6SeWr9X4ln+UbJq6s2nk1RqZfnRYzG/NplbTWYtWdphBcJu3Ujt3oq9RjiluxvnB9dbU4v184e+Jeqqe5L5GPD4lfdL4j5TL9M/Zb/D3yTDtFv4Zly5so7Bb6T8yW3ofOQdViiP1Q2zgXEMlv/Dft25Sluit5+z39lV/puadN9Ua+dBvuq5/gYtJO2Tb1TukOPr6Prf8ArMT+PylnlHWslCxuI7OLnXov/wA4xnH6cu8spiJjaWkY8lsdotWdphJ8Wk8N0bafmyhh9Oi8nuq1oRp7H71Q+vD51wi8lBqO+L/QjajFFo3+a74Nr8mHLGPnWf8AhJEyrb1E7uQ+gAAAAAAAAAAAAbXQ7lKw7Svp1CXo+/Ps1/pJ5Wv1R9pfQ0LvOtOll6FOlVz6deVSLX4cWu8smkqO4GbNW2PX9FLJUaV7SS6FC5pJfokBHuHPlet8O28CA0mCeh3FXqu+3vgPloXdwE/Y7rt1X6FuTtP4cNW4v53J7/h84tee/el82ZZ5IGON7xH7pHZ2EElLLbvKvJmtM7N80fDcFYrkiO1kXlKM4SUlnsfyMWO01tEwnavDTLhtW8bxtK2dN/5Vh2TCvHbl05jHJ8/2VJTkk+cxZbTWu8J2gwVzZepZJbOzVLcVmTLN+be9Hoceljai6+Bvk2r2i7/sWmHw49mi8S83l+qXzTQW1fgerTtCLhiJyRE+qTWljCOUktpV5M1p7Jb7pOHYMcRkrHalOgfKlh8ap9CqZNH359kPpJ5av1fiWb5R/wBqs/gVPGiyaUr7R/c/852V+r5tv6O9yf8APm2GJeqqe5L5EbD4lfddcR8pl+mfst/h75Jh2i38My5c2UHgvrCNqe4uuB+YSG7clCTg8pRWvBrepx86L70ivxW6t4luOvxfF02SnrWf7wubhTso4thVCUHsqVsPq02nzXEo0U107LguXNGH5QN9xOGwpR2cfcUoNf8AbpxlU+cYd4FAYVDOaMGonai04Rj6+ohKUVLoLkPoAAAAAAAAAAAAG10O5SsO0r6dQl6PxJ9mv9JPK1+qPtK6K124YzSp57K2H1n7Z0q8NX9JzLJpKG6MWnE6VYgsslO1dWPXru1bf5tbuAr3hz5XrfDtvAgNJgnoFXqu+3vgXloXdwE/Y7rt1X6FuTtP4cNW4v53J7/hWWNcEGJWVGtc1Ktq4UIzrTUKtZycY5yainSSb/FGWY3hXVnaYlpcOuI1ILJ7tj6ipzY5pbtdE4bq8efDHUnk96/oy92XyMVecJuXw7e0/Za2m38qQ7JhXjty8csjkoPC/WIwajuLXhHmYSkqXQVycDMc8NqLpubpd7Rc4fDj2c44l5vL9UqnxzgkxHDrepc1qtrKFvHXmqdWq5tZpeanSSz29J7mN42RMduraLejV2NxGpBarKjLSa27XRdBqsefDE0lJNA+VLD41T6FUzaPvz7KzpJ5av1fiWb5R/2qz+BU8aLJpSvtH9z/AM52V+r5tv6O9yf8+bYYl6qp7kvkRsPiV911xHymX6Z+y3+HvkmHaLbwzLlzZQeC+sI2p7i64H5hJirb4vPgwqK5wm0VSOfFLiln02tZxpy/Diov8C8rO8RLluanw8lqekzH8SrjykL7OvZ0Nv8ADpVqz35PjJRgn7f4Uu/rPrGrPAaecsyHq7dmzZOj2Pe82SArm5AAAAAAAAAAAAAANrodylYdpX06hL0ffn2a/wBJPK1+qPtKyNL7vicfwd55KpTuqMuvXi1FfmcSyaS2ErNw0ijVy2VsKqR9s6dxDP8ASUAKb4c+V63wrbwIDSYJ6BV6rvt74F5aF28BP2O67dV+hbk7T+HDVuL+dye/4UziXCHi9xCpQq3sp06inSnF0qC1oPNNZqCe7oMyt5tHhWvGa2NJ7+gj6jqzRc8IjLj1ETtMRKR1/Rl7svkVlecN5y+Hb2n7LW02/lWHZMK8duXblkclB4X6xGDUdxa8I8zCUlS6CuTgaeWG1Gua5u38i5w+HHs5xxLzeX6pUbiXCDi15SnRr3kp06q1ZxdKitZb8s1BNbukyIURv2Q1OEa0Z7mk+4jajqzVd8FjLjz8piJWBoHypYfGqfQqkbR9+fZc9JPLV+r8SzfKP+1WfwKnjRZNKV9o/uf+c7K/V8239He5P+fNsMS9VU9yXyI2HxK+664j5TL9M/Zb/D3yTDtFt4Zly5soPBfWEbU9xdcC8wks5ZJt8yb7isiN+xvVrdWJtPyXpolWWH4Rh7a21I2EGmsnr3lWmpNrpTrN/gXkdjllrTaZmfmgHlI2fnWNZLerijJ9DThKC/WfcHxWeARWTZX6vfduPR2sfDmW4ITZQAAAAAAAAAAAAAG10O5SsO0r6dQl6Pvz7Nf6SeVr9UfaUn4b7xW2JYTWbyVGSqt9ChWpyf6Zlk0laN5Z531tW/ooXtF9bqSt5r6Uu8D574c+V63w7bwIDSYJ6BV6rvt74F5aF3cBP2O67dV+hbk7T+HDVuL+dye/4fOX+t+9L5sy25IGPvx7wlNrBasdnMU95nrS6TpaV+FWdnpX9GXuy+R4rzhmzeHb2n7LW03/AJVh2TCvHbl45ZHJQeF+sRg1HcWvCPMQlJUugrj4HOTavaLv+xc4fDj2c44l5vL9Uvmm33xPV+7KNg8Svul1vBaq2cxT3md3SdPSsY4nZIdA+VLD41T6FUkaPvz7KbpJ5av1fiWb5R7/AOqs/gVPGiyaUr7R57H/AJzlfq+bb+js/olsMS9VU9yXyI2HxK+664j5TL9M/Zb/AA98kw7RbeGZcubKDwX1hG1PcXXAvMJDdU5Ti4R9KplSj71RqEf1kiBhjfJDbuJ5OppMk/8AzMfz2flcfDLiKsLC11d0byzXWoUdar/xR7y4c3Y/lB2fGYbCov8AYuaU37k4zpv9ZR7gKL0fqbWiFq69m7Z+juXa00b4r23gAAAAAAAAAAAAANrodylYdpX06hL0fiT7Nf6SeVr9UfaW48pNfxbL4dz4qZZNJXNo5e/tNpbVvvqFCr+M4Rk/mB868OfK9b4Vt4EBpME9Aq9V3298C8tC1+CHSexsbW5hdXdGjKV5Umo1KijJwdGglJR35Zxaz6mTtP4cNW4v53J7/hgaV3OilO0uY2n7O7iVKoqDhTrVJcc09VqbTSefO2ZlarHBsQ1vMlvW7rK/U4Nv1Q2/gnFJvHwcnOOUtrVWcWlzp/IhxzbHkiZpaI9J+yRaScJFnc4LHDYUbiNaNGyouU6dONLXoSpOe1VHLL+G8vN6C8337XLprNf0zzhW2F+sRg1HcWfCPMQlJUugpVofwmW+D207atbV5ylVr1FKnxeo41Mst8ky3wWiccbOecWxXx6u/WjbeZmP3hUVDejJfuyhYPFr7phQ9FexFNfm6Xg8OGdguLww+7trqrCc6dvUlOoqSjKerKnUhsUmlvkuckaSYi/b6KbpFjtbSxNY32tvPttKxJ8MWB3Pr7as8ti461o1Ml1ZTkWbSFRaY43b1sRr17KOrQqcTqRVNUl5tKEZ+Yt3nKXtMeTHF42lM0WtvpcnXry+cO11V4yhNrnhL5FZSvVyxE+rd9RmjPob3r86z9lkcMOl2H32GRp2t3TqzVehJxi3rasYyzeTS2bUW7ninsF9YRtT3V1wLzCcaL2nH39lT/quaU31xo51mu6mRNJG+RsHSHJ1dJ1fWYj8/hKPKUumoWNJbpSuar9sFCMfHItGipbprFX+j1Sa/wBdlQu10+YoV/8A5A+cMIqatRdZH1Mb0W/BcnU1MR6pOVTf3IAAAAAAAAAAAAAOI3FajOnWt5qFWhPjKbcVJa2TjtT2bpMz4MkY77yrOLaK2r0/UrPbE7x/Ext/y0mk2kd9iM4u+rOrKkpRhnTpw1VLJyyUIpbcl3FrExMbw5/kxXx2ml42mPk4hiWIOlGMLu54uCUYwVxVUYRW5RjrZJdSMc5axbaUuvD818XxaRv6x82tnSqzeclKTe9yebftbZ6+JT1Yo0eeeVJSDB6bjDasit1Fom3Y3bg2K2PBFbRtJiOHRrbd0lufT1MYc84+z5HEuE49XHWjsv6/3ar9zVOldxL/AOro17/t/Ub82TZ4VOEk29xiy6mtq7J+h4LlwZYvMt0QW0MK+w2FXbufSuf2mfFntj7Pkq9fwnDq5609lvWPy8LXCeLknnuMl9T1o22RNJwSMGTrxZtSI2B4XVrGqspL2dKZkx5LUneEXV6PFqqdTJH94a9YIk809xInVzMKWvR7HW0WraextYRySXQRJneWw0r1axVy1mfHqYiY2lqLnBIt5weWfNzL2E2mrmI2s1vVdHcd7zbFO2/y+X+zHeBy/qMn/WR6Ic9G8nys21hQdOOTIeW8WtvDY9Bp7YMXUs1+I4Rm9anks965vwJOHVbRtdScS4D1r/E0/Zvzj+zzwuynCeckes+atq9jHwrh2fBm3vDc16Out7TW2MotxlF9Ka3EPHkmk7w2PWaTHqsfw8n+37S0GLQuW1xtSpVUc1BznOpqp70s29Us8Wet4aLruF59LbaY3r8pj8+jbW2l2LQtnQhdTdDinQdOUKc4qi46jhlKLeWq8j38SsW6ssEaLLbF8Wsbx8/WEctJasojJG9ZedHfqZ6z+6X03mkymnsl0rHO9Yl2Pj2AAAAAAAAAAAAAA86lCMt6zPUWmOTDkwY8nbaHMKajuR8m0zze6Y60jasOdVdA3l9itfRyfHpyAAAAAAAAAAAAAAAAAAAHEop7z7vs+TET2S6xppbkJmZea4615Qx6mHU5PPVWfsMsZ7xG26Dk4Xpr263VjdkwjksugxTO87p1KxWNodj49g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08" name="AutoShape 4" descr="data:image/jpeg;base64,/9j/4AAQSkZJRgABAQAAAQABAAD/2wCEAAkGBxAOEhMTEBAUExUQFBAQERcREBIREhAQFBcXFhQTFRQYHCgiGBolHRQVITEhJSkrLi4uGB8zODMwNygtLisBCgoKDg0OGxAQGzQmICQsLSwsLS0sLCwsMDAsKzQsLCwsLiwsLCwsLCwsLCwsLCwsLCwsNCwsLCwtLCwsLCwsLP/AABEIAKgBLAMBEQACEQEDEQH/xAAcAAEAAgIDAQAAAAAAAAAAAAAABgcEBQECAwj/xABEEAACAQICBAkJBQcDBQAAAAAAAQIDBAURBhIhMQcTNUFRYXSRsggiMjNxcnOxszRTgZKhFBUjNlLB8EJDwyRjgpPC/8QAGwEBAAIDAQEAAAAAAAAAAAAAAAQFAwYHAgH/xAA2EQEAAgECAggFAwMDBQAAAAAAAQIDBBEFMQYSITIzNFFxE0FyscEiYZFT0fAVgaEUFiNSYv/aAAwDAQACEQMRAD8AhZROrAAAAAAAAAAAAAAAAAAAAAAAAAAAAAAAAAAAAAAAAAAAAAAAAAAAAAAAAAAAAAAAAAAAAAAAAAAAAAAAAAAAAAAAAAAAAAAAAAAAAAAAAAAAAAAAAAAAAAAAAAAAAAAAAAAAAAAAAAAAAAAAAAAAAAAAAAAAAAAAAAAAAAAAAAAAAAAAAAAAAAAAAAAAAAAAAAAAAAAAAAAAAAAAAAAAAAAAAAAAAAAAAAAAAAAAAAAAAAAAAAAAAAAAAAAAAAAAAAAAAAAAAAAAAAAAAedatGCznJRW7NvLaeq1m07RDDmz48NetktERy7Xj+8KP3sfzI9/ByeiP/qej/qR/L0q3VOGWtOKz3ZvLM8xjvPKGXJrNPi2694jfl2lG5pz9Gall0PMWx2rzgw6vBmnbHeJ9nseElj1L2lFtSqRTW9NrNGSMV5jeIRMmv02O01vkiJj5buqxCj97H8yPvwMno8f6no/6kfyyU8zGmxMT2w8Kt5Sg8pVIprem0me4xXmN4hFy67TYrTS94iY+W7r+8aP3sfzI+/AyejH/qej/qR/LvSvKc3lGcW+po+WxXrG8wyYtdp8turS8TPu9zGlsed9Si2nUimtjTazTMkYrzG8Qh34hpaWmtskRMfu4WIUX/ux/Mj78HJ6PMcS0k9nxI/lkJmNNiYmN4dK1aMFnOSit215bT7Ws27IhizZ8eGOtktER+7pSu6c3lGcW+ppnq2K9Y3mGPFrtPlt1aXiZ93uY0p1nJJNt5JbW3zI+xEzO0PN71pWbWnaI5vCN/RbyVSLb3ecjJOHJ6IleI6S07Rkj+WQmYkx0rV4U9s5KOe7N5HqtLW5QxZtRiwxE5LRG/q6UrunPZGcW+ppnq2O9e2YY8Wt0+aerjvEz7urv6K31Y/mR9+Dk9GOeJaSJ2nJH8veMk9qefsMcxMc0ul63jrVneHY+PYAAAAAAAAAAAAADbaG8pWHaV9OoS9H359mv9JPK1+qPtK/tIbL9ptbmj99Qr0vzwlH+5ZNJUP5PFRvEaib3WVbL/3UD5ERE7vdslrVisz2Rya/huquGM1XF5NU7bwIWrFo2l9xZb4rxek7TDU4fccZFN7yozU6ltnQ+HaudThi881zcBP2O67dV+hbllp/DhpXF/O5Pf8ACN6V8MlleWdzbQtrmM69KrRi5qjqxlJOObym3l7DMrVTYNeyT1HtXN1dRE1OKJjrQ2LgfEMlL/Bt21+X7LG0H4QrfBI3ELihWnx9WNWEqSpuOqqcINPWktucWe9LaJxxHojcdxXrrLXmOy220+vZELexbS2ja4csRnTqOk6VtW1I6vGKNdwUVteWa4xZ7eZkhTKC4VNOaOM1bedvTq0v2eNSL43Uzbm4tZasn/SfJiJ7Jeq2tS0WrO0w1eF3fGx271vKrPi6luxv3CddOpw/q5wvPgXllh030XN0+5oscPh19mm8S83l+qUL0z4YLPELG4tqdvcRlXhqRlNUtVPNPblNvLZ0GVBVhgt7LPUe1c3UQtVijbrQ2bgXEMkW+Dbtj5JzoHypYfGqfQqmLR9+fZP6SeWr9X4ln+UbJq6s2nk1RqZfnRYzG/NplbTWYtWdphBcJu3Ujt3oq9RjiluxvnB9dbU4v184e+Jeqqe5L5GPD4lfdL4j5TL9M/Zb/D3yTDtFv4Zly5so7Bb6T8yW3ofOQdViiP1Q2zgXEMlv/Dft25Sluit5+z39lV/puadN9Ua+dBvuq5/gYtJO2Tb1TukOPr6Prf8ArMT+PylnlHWslCxuI7OLnXov/wA4xnH6cu8spiJjaWkY8lsdotWdphJ8Wk8N0bafmyhh9Oi8nuq1oRp7H71Q+vD51wi8lBqO+L/QjajFFo3+a74Nr8mHLGPnWf8AhJEyrb1E7uQ+gAAAAAAAAAAAAbXQ7lKw7Svp1CXo+/Ps1/pJ5Wv1R9pfQ0LvOtOll6FOlVz6deVSLX4cWu8smkqO4GbNW2PX9FLJUaV7SS6FC5pJfokBHuHPlet8O28CA0mCeh3FXqu+3vgPloXdwE/Y7rt1X6FuTtP4cNW4v53J7/h84tee/el82ZZ5IGON7xH7pHZ2EElLLbvKvJmtM7N80fDcFYrkiO1kXlKM4SUlnsfyMWO01tEwnavDTLhtW8bxtK2dN/5Vh2TCvHbl05jHJ8/2VJTkk+cxZbTWu8J2gwVzZepZJbOzVLcVmTLN+be9Hoceljai6+Bvk2r2i7/sWmHw49mi8S83l+qXzTQW1fgerTtCLhiJyRE+qTWljCOUktpV5M1p7Jb7pOHYMcRkrHalOgfKlh8ap9CqZNH359kPpJ5av1fiWb5R/wBqs/gVPGiyaUr7R/c/852V+r5tv6O9yf8APm2GJeqqe5L5EbD4lfddcR8pl+mfst/h75Jh2i38My5c2UHgvrCNqe4uuB+YSG7clCTg8pRWvBrepx86L70ivxW6t4luOvxfF02SnrWf7wubhTso4thVCUHsqVsPq02nzXEo0U107LguXNGH5QN9xOGwpR2cfcUoNf8AbpxlU+cYd4FAYVDOaMGonai04Rj6+ohKUVLoLkPoAAAAAAAAAAAAG10O5SsO0r6dQl6PxJ9mv9JPK1+qPtK6K124YzSp57K2H1n7Z0q8NX9JzLJpKG6MWnE6VYgsslO1dWPXru1bf5tbuAr3hz5XrfDtvAgNJgnoFXqu+3vgXloXdwE/Y7rt1X6FuTtP4cNW4v53J7/hWWNcEGJWVGtc1Ktq4UIzrTUKtZycY5yainSSb/FGWY3hXVnaYlpcOuI1ILJ7tj6ipzY5pbtdE4bq8efDHUnk96/oy92XyMVecJuXw7e0/Za2m38qQ7JhXjty8csjkoPC/WIwajuLXhHmYSkqXQVycDMc8NqLpubpd7Rc4fDj2c44l5vL9UqnxzgkxHDrepc1qtrKFvHXmqdWq5tZpeanSSz29J7mN42RMduraLejV2NxGpBarKjLSa27XRdBqsefDE0lJNA+VLD41T6FUzaPvz7KzpJ5av1fiWb5R/2qz+BU8aLJpSvtH9z/AM52V+r5tv6O9yf8+bYYl6qp7kvkRsPiV911xHymX6Z+y3+HvkmHaLbwzLlzZQeC+sI2p7i64H5hJirb4vPgwqK5wm0VSOfFLiln02tZxpy/Diov8C8rO8RLluanw8lqekzH8SrjykL7OvZ0Nv8ADpVqz35PjJRgn7f4Uu/rPrGrPAaecsyHq7dmzZOj2Pe82SArm5AAAAAAAAAAAAAANrodylYdpX06hL0ffn2a/wBJPK1+qPtKyNL7vicfwd55KpTuqMuvXi1FfmcSyaS2ErNw0ijVy2VsKqR9s6dxDP8ASUAKb4c+V63wrbwIDSYJ6BV6rvt74F5aF28BP2O67dV+hbk7T+HDVuL+dye/4UziXCHi9xCpQq3sp06inSnF0qC1oPNNZqCe7oMyt5tHhWvGa2NJ7+gj6jqzRc8IjLj1ETtMRKR1/Rl7svkVlecN5y+Hb2n7LW02/lWHZMK8duXblkclB4X6xGDUdxa8I8zCUlS6CuTgaeWG1Gua5u38i5w+HHs5xxLzeX6pUbiXCDi15SnRr3kp06q1ZxdKitZb8s1BNbukyIURv2Q1OEa0Z7mk+4jajqzVd8FjLjz8piJWBoHypYfGqfQqkbR9+fZc9JPLV+r8SzfKP+1WfwKnjRZNKV9o/uf+c7K/V8239He5P+fNsMS9VU9yXyI2HxK+664j5TL9M/Zb/D3yTDtFt4Zly5soPBfWEbU9xdcC8wks5ZJt8yb7isiN+xvVrdWJtPyXpolWWH4Rh7a21I2EGmsnr3lWmpNrpTrN/gXkdjllrTaZmfmgHlI2fnWNZLerijJ9DThKC/WfcHxWeARWTZX6vfduPR2sfDmW4ITZQAAAAAAAAAAAAAG10O5SsO0r6dQl6Pvz7Nf6SeVr9UfaUn4b7xW2JYTWbyVGSqt9ChWpyf6Zlk0laN5Z531tW/ooXtF9bqSt5r6Uu8D574c+V63w7bwIDSYJ6BV6rvt74F5aF3cBP2O67dV+hbk7T+HDVuL+dye/4fOX+t+9L5sy25IGPvx7wlNrBasdnMU95nrS6TpaV+FWdnpX9GXuy+R4rzhmzeHb2n7LW03/AJVh2TCvHbl45ZHJQeF+sRg1HcWvCPMQlJUugrj4HOTavaLv+xc4fDj2c44l5vL9Uvmm33xPV+7KNg8Svul1vBaq2cxT3md3SdPSsY4nZIdA+VLD41T6FUkaPvz7KbpJ5av1fiWb5R7/AOqs/gVPGiyaUr7R57H/AJzlfq+bb+js/olsMS9VU9yXyI2HxK+664j5TL9M/Zb/AA98kw7RbeGZcubKDwX1hG1PcXXAvMJDdU5Ti4R9KplSj71RqEf1kiBhjfJDbuJ5OppMk/8AzMfz2flcfDLiKsLC11d0byzXWoUdar/xR7y4c3Y/lB2fGYbCov8AYuaU37k4zpv9ZR7gKL0fqbWiFq69m7Z+juXa00b4r23gAAAAAAAAAAAAANrodylYdpX06hL0fiT7Nf6SeVr9UfaW48pNfxbL4dz4qZZNJXNo5e/tNpbVvvqFCr+M4Rk/mB868OfK9b4Vt4EBpME9Aq9V3298C8tC1+CHSexsbW5hdXdGjKV5Umo1KijJwdGglJR35Zxaz6mTtP4cNW4v53J7/hgaV3OilO0uY2n7O7iVKoqDhTrVJcc09VqbTSefO2ZlarHBsQ1vMlvW7rK/U4Nv1Q2/gnFJvHwcnOOUtrVWcWlzp/IhxzbHkiZpaI9J+yRaScJFnc4LHDYUbiNaNGyouU6dONLXoSpOe1VHLL+G8vN6C8337XLprNf0zzhW2F+sRg1HcWfCPMQlJUugpVofwmW+D207atbV5ylVr1FKnxeo41Mst8ky3wWiccbOecWxXx6u/WjbeZmP3hUVDejJfuyhYPFr7phQ9FexFNfm6Xg8OGdguLww+7trqrCc6dvUlOoqSjKerKnUhsUmlvkuckaSYi/b6KbpFjtbSxNY32tvPttKxJ8MWB3Pr7as8ti461o1Ml1ZTkWbSFRaY43b1sRr17KOrQqcTqRVNUl5tKEZ+Yt3nKXtMeTHF42lM0WtvpcnXry+cO11V4yhNrnhL5FZSvVyxE+rd9RmjPob3r86z9lkcMOl2H32GRp2t3TqzVehJxi3rasYyzeTS2bUW7ninsF9YRtT3V1wLzCcaL2nH39lT/quaU31xo51mu6mRNJG+RsHSHJ1dJ1fWYj8/hKPKUumoWNJbpSuar9sFCMfHItGipbprFX+j1Sa/wBdlQu10+YoV/8A5A+cMIqatRdZH1Mb0W/BcnU1MR6pOVTf3IAAAAAAAAAAAAAOI3FajOnWt5qFWhPjKbcVJa2TjtT2bpMz4MkY77yrOLaK2r0/UrPbE7x/Ext/y0mk2kd9iM4u+rOrKkpRhnTpw1VLJyyUIpbcl3FrExMbw5/kxXx2ml42mPk4hiWIOlGMLu54uCUYwVxVUYRW5RjrZJdSMc5axbaUuvD818XxaRv6x82tnSqzeclKTe9yebftbZ6+JT1Yo0eeeVJSDB6bjDasit1Fom3Y3bg2K2PBFbRtJiOHRrbd0lufT1MYc84+z5HEuE49XHWjsv6/3ar9zVOldxL/AOro17/t/Ub82TZ4VOEk29xiy6mtq7J+h4LlwZYvMt0QW0MK+w2FXbufSuf2mfFntj7Pkq9fwnDq5609lvWPy8LXCeLknnuMl9T1o22RNJwSMGTrxZtSI2B4XVrGqspL2dKZkx5LUneEXV6PFqqdTJH94a9YIk809xInVzMKWvR7HW0WraextYRySXQRJneWw0r1axVy1mfHqYiY2lqLnBIt5weWfNzL2E2mrmI2s1vVdHcd7zbFO2/y+X+zHeBy/qMn/WR6Ic9G8nys21hQdOOTIeW8WtvDY9Bp7YMXUs1+I4Rm9anks965vwJOHVbRtdScS4D1r/E0/Zvzj+zzwuynCeckes+atq9jHwrh2fBm3vDc16Out7TW2MotxlF9Ka3EPHkmk7w2PWaTHqsfw8n+37S0GLQuW1xtSpVUc1BznOpqp70s29Us8Wet4aLruF59LbaY3r8pj8+jbW2l2LQtnQhdTdDinQdOUKc4qi46jhlKLeWq8j38SsW6ssEaLLbF8Wsbx8/WEctJasojJG9ZedHfqZ6z+6X03mkymnsl0rHO9Yl2Pj2AAAAAAAAAAAAAA86lCMt6zPUWmOTDkwY8nbaHMKajuR8m0zze6Y60jasOdVdA3l9itfRyfHpyAAAAAAAAAAAAAAAAAAAHEop7z7vs+TET2S6xppbkJmZea4615Qx6mHU5PPVWfsMsZ7xG26Dk4Xpr263VjdkwjksugxTO87p1KxWNodj49g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9184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70" name="Text Box 61"/>
          <p:cNvSpPr txBox="1">
            <a:spLocks noChangeArrowheads="1"/>
          </p:cNvSpPr>
          <p:nvPr/>
        </p:nvSpPr>
        <p:spPr bwMode="auto">
          <a:xfrm>
            <a:off x="381000" y="5373469"/>
            <a:ext cx="3810000"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zh-CN" b="1" dirty="0" smtClean="0">
                <a:solidFill>
                  <a:schemeClr val="tx2">
                    <a:lumMod val="75000"/>
                  </a:schemeClr>
                </a:solidFill>
              </a:rPr>
              <a:t>Protein-Protein Interaction Networks</a:t>
            </a:r>
          </a:p>
          <a:p>
            <a:pPr algn="ctr">
              <a:defRPr/>
            </a:pPr>
            <a:r>
              <a:rPr lang="en-US" altLang="zh-CN" b="1" dirty="0" smtClean="0">
                <a:solidFill>
                  <a:srgbClr val="FF0000"/>
                </a:solidFill>
              </a:rPr>
              <a:t>False Positive &gt; 45%</a:t>
            </a:r>
          </a:p>
        </p:txBody>
      </p:sp>
      <p:sp>
        <p:nvSpPr>
          <p:cNvPr id="72" name="Rounded Rectangle 8"/>
          <p:cNvSpPr/>
          <p:nvPr/>
        </p:nvSpPr>
        <p:spPr>
          <a:xfrm>
            <a:off x="533400" y="990600"/>
            <a:ext cx="594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73" name="Content Placeholder 2"/>
          <p:cNvSpPr txBox="1">
            <a:spLocks noChangeArrowheads="1"/>
          </p:cNvSpPr>
          <p:nvPr/>
        </p:nvSpPr>
        <p:spPr>
          <a:xfrm>
            <a:off x="609600" y="1066800"/>
            <a:ext cx="5791200" cy="3810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In our daily life, uncertainty is ubiquitous!</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74" name="Content Placeholder 2"/>
          <p:cNvSpPr txBox="1">
            <a:spLocks noChangeArrowheads="1"/>
          </p:cNvSpPr>
          <p:nvPr/>
        </p:nvSpPr>
        <p:spPr>
          <a:xfrm>
            <a:off x="533400" y="1600200"/>
            <a:ext cx="8001001" cy="9144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Protein-Protein Interaction Network</a:t>
            </a:r>
          </a:p>
          <a:p>
            <a:pPr marL="396875" lvl="0" indent="-396875" algn="just" defTabSz="914363">
              <a:lnSpc>
                <a:spcPct val="90000"/>
              </a:lnSpc>
              <a:spcBef>
                <a:spcPct val="20000"/>
              </a:spcBef>
              <a:buBlip>
                <a:blip r:embed="rId5"/>
              </a:buBlip>
              <a:defRPr/>
            </a:pP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Social Networks </a:t>
            </a:r>
            <a:endParaRPr lang="en-US" altLang="zh-CN" dirty="0" smtClean="0">
              <a:solidFill>
                <a:srgbClr val="00B0F0"/>
              </a:solidFill>
              <a:latin typeface="Calibri" panose="020F0502020204030204" pitchFamily="34" charset="0"/>
              <a:cs typeface="Calibri" panose="020F0502020204030204" pitchFamily="34" charset="0"/>
            </a:endParaRPr>
          </a:p>
          <a:p>
            <a:pPr marR="0" lvl="0" algn="just" defTabSz="914363" rtl="0" eaLnBrk="1" fontAlgn="auto" latinLnBrk="0" hangingPunct="1">
              <a:lnSpc>
                <a:spcPct val="90000"/>
              </a:lnSpc>
              <a:spcBef>
                <a:spcPct val="20000"/>
              </a:spcBef>
              <a:spcAft>
                <a:spcPts val="0"/>
              </a:spcAft>
              <a:buClrTx/>
              <a:buSzTx/>
              <a:tabLst/>
              <a:defRPr/>
            </a:pPr>
            <a:endParaRPr kumimoji="0" lang="en-US" altLang="zh-CN" sz="2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pic>
        <p:nvPicPr>
          <p:cNvPr id="16" name="Picture 2" descr="Myoglobin"/>
          <p:cNvPicPr>
            <a:picLocks noChangeAspect="1" noChangeArrowheads="1"/>
          </p:cNvPicPr>
          <p:nvPr/>
        </p:nvPicPr>
        <p:blipFill>
          <a:blip r:embed="rId6" cstate="print"/>
          <a:srcRect/>
          <a:stretch>
            <a:fillRect/>
          </a:stretch>
        </p:blipFill>
        <p:spPr bwMode="auto">
          <a:xfrm>
            <a:off x="914400" y="3048000"/>
            <a:ext cx="2667000" cy="2028825"/>
          </a:xfrm>
          <a:prstGeom prst="rect">
            <a:avLst/>
          </a:prstGeom>
          <a:noFill/>
          <a:ln w="9525">
            <a:noFill/>
            <a:miter lim="800000"/>
            <a:headEnd/>
            <a:tailEnd/>
          </a:ln>
        </p:spPr>
      </p:pic>
      <p:pic>
        <p:nvPicPr>
          <p:cNvPr id="20" name="Picture 3" descr="socialnetworks"/>
          <p:cNvPicPr>
            <a:picLocks noChangeAspect="1" noChangeArrowheads="1"/>
          </p:cNvPicPr>
          <p:nvPr/>
        </p:nvPicPr>
        <p:blipFill>
          <a:blip r:embed="rId7" cstate="print"/>
          <a:srcRect/>
          <a:stretch>
            <a:fillRect/>
          </a:stretch>
        </p:blipFill>
        <p:spPr bwMode="auto">
          <a:xfrm>
            <a:off x="5486400" y="3076575"/>
            <a:ext cx="2819400" cy="1930400"/>
          </a:xfrm>
          <a:prstGeom prst="rect">
            <a:avLst/>
          </a:prstGeom>
          <a:noFill/>
          <a:ln w="9525">
            <a:noFill/>
            <a:miter lim="800000"/>
            <a:headEnd/>
            <a:tailEnd/>
          </a:ln>
        </p:spPr>
      </p:pic>
      <p:sp>
        <p:nvSpPr>
          <p:cNvPr id="21" name="Text Box 61"/>
          <p:cNvSpPr txBox="1">
            <a:spLocks noChangeArrowheads="1"/>
          </p:cNvSpPr>
          <p:nvPr/>
        </p:nvSpPr>
        <p:spPr bwMode="auto">
          <a:xfrm>
            <a:off x="4953000" y="5373469"/>
            <a:ext cx="3810000"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altLang="zh-CN" b="1" dirty="0" smtClean="0">
                <a:solidFill>
                  <a:schemeClr val="tx2">
                    <a:lumMod val="75000"/>
                  </a:schemeClr>
                </a:solidFill>
              </a:rPr>
              <a:t>Social Networks</a:t>
            </a:r>
          </a:p>
          <a:p>
            <a:pPr algn="ctr">
              <a:defRPr/>
            </a:pPr>
            <a:r>
              <a:rPr lang="en-US" altLang="zh-CN" b="1" dirty="0" smtClean="0">
                <a:solidFill>
                  <a:srgbClr val="FF0000"/>
                </a:solidFill>
              </a:rPr>
              <a:t>Probabilistic Trust/Influence Model</a:t>
            </a:r>
          </a:p>
        </p:txBody>
      </p:sp>
      <p:sp>
        <p:nvSpPr>
          <p:cNvPr id="17"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2" name="Title 1"/>
          <p:cNvSpPr>
            <a:spLocks noGrp="1"/>
          </p:cNvSpPr>
          <p:nvPr>
            <p:ph type="title"/>
          </p:nvPr>
        </p:nvSpPr>
        <p:spPr>
          <a:xfrm>
            <a:off x="457200" y="0"/>
            <a:ext cx="8229600" cy="685800"/>
          </a:xfrm>
        </p:spPr>
        <p:txBody>
          <a:bodyPr>
            <a:noAutofit/>
          </a:bodyPr>
          <a:lstStyle/>
          <a:p>
            <a:pPr algn="l"/>
            <a:r>
              <a:rPr lang="en-US" sz="4800" b="1" dirty="0" smtClean="0"/>
              <a:t>Why Uncertain Graphs</a:t>
            </a:r>
            <a:endParaRPr lang="en-US" sz="4800" b="1" dirty="0"/>
          </a:p>
        </p:txBody>
      </p:sp>
      <p:sp>
        <p:nvSpPr>
          <p:cNvPr id="72706" name="AutoShape 2" descr="data:image/jpeg;base64,/9j/4AAQSkZJRgABAQAAAQABAAD/2wCEAAkGBxAOEhMTEBAUExUQFBAQERcREBIREhAQFBcXFhQTFRQYHCgiGBolHRQVITEhJSkrLi4uGB8zODMwNygtLisBCgoKDg0OGxAQGzQmICQsLSwsLS0sLCwsMDAsKzQsLCwsLiwsLCwsLCwsLCwsLCwsLCwsNCwsLCwtLCwsLCwsLP/AABEIAKgBLAMBEQACEQEDEQH/xAAcAAEAAgIDAQAAAAAAAAAAAAAABgcEBQECAwj/xABEEAACAQICBAkJBQcDBQAAAAAAAQIDBAURBhIhMQcTNUFRYXSRsggiMjNxcnOxszRTgZKhFBUjNlLB8EJDwyRjgpPC/8QAGwEBAAIDAQEAAAAAAAAAAAAAAAQFAwYHAgH/xAA2EQEAAgECAggFAwMDBQAAAAAAAQIDBBEFMQYSITIzNFFxE0FyscEiYZFT0fAVgaEUFiNSYv/aAAwDAQACEQMRAD8AhZROrAAAAAAAAAAAAAAAAAAAAAAAAAAAAAAAAAAAAAAAAAAAAAAAAAAAAAAAAAAAAAAAAAAAAAAAAAAAAAAAAAAAAAAAAAAAAAAAAAAAAAAAAAAAAAAAAAAAAAAAAAAAAAAAAAAAAAAAAAAAAAAAAAAAAAAAAAAAAAAAAAAAAAAAAAAAAAAAAAAAAAAAAAAAAAAAAAAAAAAAAAAAAAAAAAAAAAAAAAAAAAAAAAAAAAAAAAAAAAAAAAAAAAAAAAAAAAAAAAAAAAAAAAAAAAAAAedatGCznJRW7NvLaeq1m07RDDmz48NetktERy7Xj+8KP3sfzI9/ByeiP/qej/qR/L0q3VOGWtOKz3ZvLM8xjvPKGXJrNPi2694jfl2lG5pz9Gall0PMWx2rzgw6vBmnbHeJ9nseElj1L2lFtSqRTW9NrNGSMV5jeIRMmv02O01vkiJj5buqxCj97H8yPvwMno8f6no/6kfyyU8zGmxMT2w8Kt5Sg8pVIprem0me4xXmN4hFy67TYrTS94iY+W7r+8aP3sfzI+/AyejH/qej/qR/LvSvKc3lGcW+po+WxXrG8wyYtdp8turS8TPu9zGlsed9Si2nUimtjTazTMkYrzG8Qh34hpaWmtskRMfu4WIUX/ux/Mj78HJ6PMcS0k9nxI/lkJmNNiYmN4dK1aMFnOSit215bT7Ws27IhizZ8eGOtktER+7pSu6c3lGcW+ppnq2K9Y3mGPFrtPlt1aXiZ93uY0p1nJJNt5JbW3zI+xEzO0PN71pWbWnaI5vCN/RbyVSLb3ecjJOHJ6IleI6S07Rkj+WQmYkx0rV4U9s5KOe7N5HqtLW5QxZtRiwxE5LRG/q6UrunPZGcW+ppnq2O9e2YY8Wt0+aerjvEz7urv6K31Y/mR9+Dk9GOeJaSJ2nJH8veMk9qefsMcxMc0ul63jrVneHY+PYAAAAAAAAAAAAADbaG8pWHaV9OoS9H359mv9JPK1+qPtK/tIbL9ptbmj99Qr0vzwlH+5ZNJUP5PFRvEaib3WVbL/3UD5ERE7vdslrVisz2Rya/huquGM1XF5NU7bwIWrFo2l9xZb4rxek7TDU4fccZFN7yozU6ltnQ+HaudThi881zcBP2O67dV+hbllp/DhpXF/O5Pf8ACN6V8MlleWdzbQtrmM69KrRi5qjqxlJOObym3l7DMrVTYNeyT1HtXN1dRE1OKJjrQ2LgfEMlL/Bt21+X7LG0H4QrfBI3ELihWnx9WNWEqSpuOqqcINPWktucWe9LaJxxHojcdxXrrLXmOy220+vZELexbS2ja4csRnTqOk6VtW1I6vGKNdwUVteWa4xZ7eZkhTKC4VNOaOM1bedvTq0v2eNSL43Uzbm4tZasn/SfJiJ7Jeq2tS0WrO0w1eF3fGx271vKrPi6luxv3CddOpw/q5wvPgXllh030XN0+5oscPh19mm8S83l+qUL0z4YLPELG4tqdvcRlXhqRlNUtVPNPblNvLZ0GVBVhgt7LPUe1c3UQtVijbrQ2bgXEMkW+Dbtj5JzoHypYfGqfQqmLR9+fZP6SeWr9X4ln+UbJq6s2nk1RqZfnRYzG/NplbTWYtWdphBcJu3Ujt3oq9RjiluxvnB9dbU4v184e+Jeqqe5L5GPD4lfdL4j5TL9M/Zb/D3yTDtFv4Zly5so7Bb6T8yW3ofOQdViiP1Q2zgXEMlv/Dft25Sluit5+z39lV/puadN9Ua+dBvuq5/gYtJO2Tb1TukOPr6Prf8ArMT+PylnlHWslCxuI7OLnXov/wA4xnH6cu8spiJjaWkY8lsdotWdphJ8Wk8N0bafmyhh9Oi8nuq1oRp7H71Q+vD51wi8lBqO+L/QjajFFo3+a74Nr8mHLGPnWf8AhJEyrb1E7uQ+gAAAAAAAAAAAAbXQ7lKw7Svp1CXo+/Ps1/pJ5Wv1R9pfQ0LvOtOll6FOlVz6deVSLX4cWu8smkqO4GbNW2PX9FLJUaV7SS6FC5pJfokBHuHPlet8O28CA0mCeh3FXqu+3vgPloXdwE/Y7rt1X6FuTtP4cNW4v53J7/h84tee/el82ZZ5IGON7xH7pHZ2EElLLbvKvJmtM7N80fDcFYrkiO1kXlKM4SUlnsfyMWO01tEwnavDTLhtW8bxtK2dN/5Vh2TCvHbl05jHJ8/2VJTkk+cxZbTWu8J2gwVzZepZJbOzVLcVmTLN+be9Hoceljai6+Bvk2r2i7/sWmHw49mi8S83l+qXzTQW1fgerTtCLhiJyRE+qTWljCOUktpV5M1p7Jb7pOHYMcRkrHalOgfKlh8ap9CqZNH359kPpJ5av1fiWb5R/wBqs/gVPGiyaUr7R/c/852V+r5tv6O9yf8APm2GJeqqe5L5EbD4lfddcR8pl+mfst/h75Jh2i38My5c2UHgvrCNqe4uuB+YSG7clCTg8pRWvBrepx86L70ivxW6t4luOvxfF02SnrWf7wubhTso4thVCUHsqVsPq02nzXEo0U107LguXNGH5QN9xOGwpR2cfcUoNf8AbpxlU+cYd4FAYVDOaMGonai04Rj6+ohKUVLoLkPoAAAAAAAAAAAAG10O5SsO0r6dQl6PxJ9mv9JPK1+qPtK6K124YzSp57K2H1n7Z0q8NX9JzLJpKG6MWnE6VYgsslO1dWPXru1bf5tbuAr3hz5XrfDtvAgNJgnoFXqu+3vgXloXdwE/Y7rt1X6FuTtP4cNW4v53J7/hWWNcEGJWVGtc1Ktq4UIzrTUKtZycY5yainSSb/FGWY3hXVnaYlpcOuI1ILJ7tj6ipzY5pbtdE4bq8efDHUnk96/oy92XyMVecJuXw7e0/Za2m38qQ7JhXjty8csjkoPC/WIwajuLXhHmYSkqXQVycDMc8NqLpubpd7Rc4fDj2c44l5vL9UqnxzgkxHDrepc1qtrKFvHXmqdWq5tZpeanSSz29J7mN42RMduraLejV2NxGpBarKjLSa27XRdBqsefDE0lJNA+VLD41T6FUzaPvz7KzpJ5av1fiWb5R/2qz+BU8aLJpSvtH9z/AM52V+r5tv6O9yf8+bYYl6qp7kvkRsPiV911xHymX6Z+y3+HvkmHaLbwzLlzZQeC+sI2p7i64H5hJirb4vPgwqK5wm0VSOfFLiln02tZxpy/Diov8C8rO8RLluanw8lqekzH8SrjykL7OvZ0Nv8ADpVqz35PjJRgn7f4Uu/rPrGrPAaecsyHq7dmzZOj2Pe82SArm5AAAAAAAAAAAAAANrodylYdpX06hL0ffn2a/wBJPK1+qPtKyNL7vicfwd55KpTuqMuvXi1FfmcSyaS2ErNw0ijVy2VsKqR9s6dxDP8ASUAKb4c+V63wrbwIDSYJ6BV6rvt74F5aF28BP2O67dV+hbk7T+HDVuL+dye/4UziXCHi9xCpQq3sp06inSnF0qC1oPNNZqCe7oMyt5tHhWvGa2NJ7+gj6jqzRc8IjLj1ETtMRKR1/Rl7svkVlecN5y+Hb2n7LW02/lWHZMK8duXblkclB4X6xGDUdxa8I8zCUlS6CuTgaeWG1Gua5u38i5w+HHs5xxLzeX6pUbiXCDi15SnRr3kp06q1ZxdKitZb8s1BNbukyIURv2Q1OEa0Z7mk+4jajqzVd8FjLjz8piJWBoHypYfGqfQqkbR9+fZc9JPLV+r8SzfKP+1WfwKnjRZNKV9o/uf+c7K/V8239He5P+fNsMS9VU9yXyI2HxK+664j5TL9M/Zb/D3yTDtFt4Zly5soPBfWEbU9xdcC8wks5ZJt8yb7isiN+xvVrdWJtPyXpolWWH4Rh7a21I2EGmsnr3lWmpNrpTrN/gXkdjllrTaZmfmgHlI2fnWNZLerijJ9DThKC/WfcHxWeARWTZX6vfduPR2sfDmW4ITZQAAAAAAAAAAAAAG10O5SsO0r6dQl6Pvz7Nf6SeVr9UfaUn4b7xW2JYTWbyVGSqt9ChWpyf6Zlk0laN5Z531tW/ooXtF9bqSt5r6Uu8D574c+V63w7bwIDSYJ6BV6rvt74F5aF3cBP2O67dV+hbk7T+HDVuL+dye/4fOX+t+9L5sy25IGPvx7wlNrBasdnMU95nrS6TpaV+FWdnpX9GXuy+R4rzhmzeHb2n7LW03/AJVh2TCvHbl45ZHJQeF+sRg1HcWvCPMQlJUugrj4HOTavaLv+xc4fDj2c44l5vL9Uvmm33xPV+7KNg8Svul1vBaq2cxT3md3SdPSsY4nZIdA+VLD41T6FUkaPvz7KbpJ5av1fiWb5R7/AOqs/gVPGiyaUr7R57H/AJzlfq+bb+js/olsMS9VU9yXyI2HxK+664j5TL9M/Zb/AA98kw7RbeGZcubKDwX1hG1PcXXAvMJDdU5Ti4R9KplSj71RqEf1kiBhjfJDbuJ5OppMk/8AzMfz2flcfDLiKsLC11d0byzXWoUdar/xR7y4c3Y/lB2fGYbCov8AYuaU37k4zpv9ZR7gKL0fqbWiFq69m7Z+juXa00b4r23gAAAAAAAAAAAAANrodylYdpX06hL0fiT7Nf6SeVr9UfaW48pNfxbL4dz4qZZNJXNo5e/tNpbVvvqFCr+M4Rk/mB868OfK9b4Vt4EBpME9Aq9V3298C8tC1+CHSexsbW5hdXdGjKV5Umo1KijJwdGglJR35Zxaz6mTtP4cNW4v53J7/hgaV3OilO0uY2n7O7iVKoqDhTrVJcc09VqbTSefO2ZlarHBsQ1vMlvW7rK/U4Nv1Q2/gnFJvHwcnOOUtrVWcWlzp/IhxzbHkiZpaI9J+yRaScJFnc4LHDYUbiNaNGyouU6dONLXoSpOe1VHLL+G8vN6C8337XLprNf0zzhW2F+sRg1HcWfCPMQlJUugpVofwmW+D207atbV5ylVr1FKnxeo41Mst8ky3wWiccbOecWxXx6u/WjbeZmP3hUVDejJfuyhYPFr7phQ9FexFNfm6Xg8OGdguLww+7trqrCc6dvUlOoqSjKerKnUhsUmlvkuckaSYi/b6KbpFjtbSxNY32tvPttKxJ8MWB3Pr7as8ti461o1Ml1ZTkWbSFRaY43b1sRr17KOrQqcTqRVNUl5tKEZ+Yt3nKXtMeTHF42lM0WtvpcnXry+cO11V4yhNrnhL5FZSvVyxE+rd9RmjPob3r86z9lkcMOl2H32GRp2t3TqzVehJxi3rasYyzeTS2bUW7ninsF9YRtT3V1wLzCcaL2nH39lT/quaU31xo51mu6mRNJG+RsHSHJ1dJ1fWYj8/hKPKUumoWNJbpSuar9sFCMfHItGipbprFX+j1Sa/wBdlQu10+YoV/8A5A+cMIqatRdZH1Mb0W/BcnU1MR6pOVTf3IAAAAAAAAAAAAAOI3FajOnWt5qFWhPjKbcVJa2TjtT2bpMz4MkY77yrOLaK2r0/UrPbE7x/Ext/y0mk2kd9iM4u+rOrKkpRhnTpw1VLJyyUIpbcl3FrExMbw5/kxXx2ml42mPk4hiWIOlGMLu54uCUYwVxVUYRW5RjrZJdSMc5axbaUuvD818XxaRv6x82tnSqzeclKTe9yebftbZ6+JT1Yo0eeeVJSDB6bjDasit1Fom3Y3bg2K2PBFbRtJiOHRrbd0lufT1MYc84+z5HEuE49XHWjsv6/3ar9zVOldxL/AOro17/t/Ub82TZ4VOEk29xiy6mtq7J+h4LlwZYvMt0QW0MK+w2FXbufSuf2mfFntj7Pkq9fwnDq5609lvWPy8LXCeLknnuMl9T1o22RNJwSMGTrxZtSI2B4XVrGqspL2dKZkx5LUneEXV6PFqqdTJH94a9YIk809xInVzMKWvR7HW0WraextYRySXQRJneWw0r1axVy1mfHqYiY2lqLnBIt5weWfNzL2E2mrmI2s1vVdHcd7zbFO2/y+X+zHeBy/qMn/WR6Ic9G8nys21hQdOOTIeW8WtvDY9Bp7YMXUs1+I4Rm9anks965vwJOHVbRtdScS4D1r/E0/Zvzj+zzwuynCeckes+atq9jHwrh2fBm3vDc16Out7TW2MotxlF9Ka3EPHkmk7w2PWaTHqsfw8n+37S0GLQuW1xtSpVUc1BznOpqp70s29Us8Wet4aLruF59LbaY3r8pj8+jbW2l2LQtnQhdTdDinQdOUKc4qi46jhlKLeWq8j38SsW6ssEaLLbF8Wsbx8/WEctJasojJG9ZedHfqZ6z+6X03mkymnsl0rHO9Yl2Pj2AAAAAAAAAAAAAA86lCMt6zPUWmOTDkwY8nbaHMKajuR8m0zze6Y60jasOdVdA3l9itfRyfHpyAAAAAAAAAAAAAAAAAAAHEop7z7vs+TET2S6xppbkJmZea4615Qx6mHU5PPVWfsMsZ7xG26Dk4Xpr263VjdkwjksugxTO87p1KxWNodj49g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08" name="AutoShape 4" descr="data:image/jpeg;base64,/9j/4AAQSkZJRgABAQAAAQABAAD/2wCEAAkGBxAOEhMTEBAUExUQFBAQERcREBIREhAQFBcXFhQTFRQYHCgiGBolHRQVITEhJSkrLi4uGB8zODMwNygtLisBCgoKDg0OGxAQGzQmICQsLSwsLS0sLCwsMDAsKzQsLCwsLiwsLCwsLCwsLCwsLCwsLCwsNCwsLCwtLCwsLCwsLP/AABEIAKgBLAMBEQACEQEDEQH/xAAcAAEAAgIDAQAAAAAAAAAAAAAABgcEBQECAwj/xABEEAACAQICBAkJBQcDBQAAAAAAAQIDBAURBhIhMQcTNUFRYXSRsggiMjNxcnOxszRTgZKhFBUjNlLB8EJDwyRjgpPC/8QAGwEBAAIDAQEAAAAAAAAAAAAAAAQFAwYHAgH/xAA2EQEAAgECAggFAwMDBQAAAAAAAQIDBBEFMQYSITIzNFFxE0FyscEiYZFT0fAVgaEUFiNSYv/aAAwDAQACEQMRAD8AhZROrAAAAAAAAAAAAAAAAAAAAAAAAAAAAAAAAAAAAAAAAAAAAAAAAAAAAAAAAAAAAAAAAAAAAAAAAAAAAAAAAAAAAAAAAAAAAAAAAAAAAAAAAAAAAAAAAAAAAAAAAAAAAAAAAAAAAAAAAAAAAAAAAAAAAAAAAAAAAAAAAAAAAAAAAAAAAAAAAAAAAAAAAAAAAAAAAAAAAAAAAAAAAAAAAAAAAAAAAAAAAAAAAAAAAAAAAAAAAAAAAAAAAAAAAAAAAAAAAAAAAAAAAAAAAAAAAedatGCznJRW7NvLaeq1m07RDDmz48NetktERy7Xj+8KP3sfzI9/ByeiP/qej/qR/L0q3VOGWtOKz3ZvLM8xjvPKGXJrNPi2694jfl2lG5pz9Gall0PMWx2rzgw6vBmnbHeJ9nseElj1L2lFtSqRTW9NrNGSMV5jeIRMmv02O01vkiJj5buqxCj97H8yPvwMno8f6no/6kfyyU8zGmxMT2w8Kt5Sg8pVIprem0me4xXmN4hFy67TYrTS94iY+W7r+8aP3sfzI+/AyejH/qej/qR/LvSvKc3lGcW+po+WxXrG8wyYtdp8turS8TPu9zGlsed9Si2nUimtjTazTMkYrzG8Qh34hpaWmtskRMfu4WIUX/ux/Mj78HJ6PMcS0k9nxI/lkJmNNiYmN4dK1aMFnOSit215bT7Ws27IhizZ8eGOtktER+7pSu6c3lGcW+ppnq2K9Y3mGPFrtPlt1aXiZ93uY0p1nJJNt5JbW3zI+xEzO0PN71pWbWnaI5vCN/RbyVSLb3ecjJOHJ6IleI6S07Rkj+WQmYkx0rV4U9s5KOe7N5HqtLW5QxZtRiwxE5LRG/q6UrunPZGcW+ppnq2O9e2YY8Wt0+aerjvEz7urv6K31Y/mR9+Dk9GOeJaSJ2nJH8veMk9qefsMcxMc0ul63jrVneHY+PYAAAAAAAAAAAAADbaG8pWHaV9OoS9H359mv9JPK1+qPtK/tIbL9ptbmj99Qr0vzwlH+5ZNJUP5PFRvEaib3WVbL/3UD5ERE7vdslrVisz2Rya/huquGM1XF5NU7bwIWrFo2l9xZb4rxek7TDU4fccZFN7yozU6ltnQ+HaudThi881zcBP2O67dV+hbllp/DhpXF/O5Pf8ACN6V8MlleWdzbQtrmM69KrRi5qjqxlJOObym3l7DMrVTYNeyT1HtXN1dRE1OKJjrQ2LgfEMlL/Bt21+X7LG0H4QrfBI3ELihWnx9WNWEqSpuOqqcINPWktucWe9LaJxxHojcdxXrrLXmOy220+vZELexbS2ja4csRnTqOk6VtW1I6vGKNdwUVteWa4xZ7eZkhTKC4VNOaOM1bedvTq0v2eNSL43Uzbm4tZasn/SfJiJ7Jeq2tS0WrO0w1eF3fGx271vKrPi6luxv3CddOpw/q5wvPgXllh030XN0+5oscPh19mm8S83l+qUL0z4YLPELG4tqdvcRlXhqRlNUtVPNPblNvLZ0GVBVhgt7LPUe1c3UQtVijbrQ2bgXEMkW+Dbtj5JzoHypYfGqfQqmLR9+fZP6SeWr9X4ln+UbJq6s2nk1RqZfnRYzG/NplbTWYtWdphBcJu3Ujt3oq9RjiluxvnB9dbU4v184e+Jeqqe5L5GPD4lfdL4j5TL9M/Zb/D3yTDtFv4Zly5so7Bb6T8yW3ofOQdViiP1Q2zgXEMlv/Dft25Sluit5+z39lV/puadN9Ua+dBvuq5/gYtJO2Tb1TukOPr6Prf8ArMT+PylnlHWslCxuI7OLnXov/wA4xnH6cu8spiJjaWkY8lsdotWdphJ8Wk8N0bafmyhh9Oi8nuq1oRp7H71Q+vD51wi8lBqO+L/QjajFFo3+a74Nr8mHLGPnWf8AhJEyrb1E7uQ+gAAAAAAAAAAAAbXQ7lKw7Svp1CXo+/Ps1/pJ5Wv1R9pfQ0LvOtOll6FOlVz6deVSLX4cWu8smkqO4GbNW2PX9FLJUaV7SS6FC5pJfokBHuHPlet8O28CA0mCeh3FXqu+3vgPloXdwE/Y7rt1X6FuTtP4cNW4v53J7/h84tee/el82ZZ5IGON7xH7pHZ2EElLLbvKvJmtM7N80fDcFYrkiO1kXlKM4SUlnsfyMWO01tEwnavDTLhtW8bxtK2dN/5Vh2TCvHbl05jHJ8/2VJTkk+cxZbTWu8J2gwVzZepZJbOzVLcVmTLN+be9Hoceljai6+Bvk2r2i7/sWmHw49mi8S83l+qXzTQW1fgerTtCLhiJyRE+qTWljCOUktpV5M1p7Jb7pOHYMcRkrHalOgfKlh8ap9CqZNH359kPpJ5av1fiWb5R/wBqs/gVPGiyaUr7R/c/852V+r5tv6O9yf8APm2GJeqqe5L5EbD4lfddcR8pl+mfst/h75Jh2i38My5c2UHgvrCNqe4uuB+YSG7clCTg8pRWvBrepx86L70ivxW6t4luOvxfF02SnrWf7wubhTso4thVCUHsqVsPq02nzXEo0U107LguXNGH5QN9xOGwpR2cfcUoNf8AbpxlU+cYd4FAYVDOaMGonai04Rj6+ohKUVLoLkPoAAAAAAAAAAAAG10O5SsO0r6dQl6PxJ9mv9JPK1+qPtK6K124YzSp57K2H1n7Z0q8NX9JzLJpKG6MWnE6VYgsslO1dWPXru1bf5tbuAr3hz5XrfDtvAgNJgnoFXqu+3vgXloXdwE/Y7rt1X6FuTtP4cNW4v53J7/hWWNcEGJWVGtc1Ktq4UIzrTUKtZycY5yainSSb/FGWY3hXVnaYlpcOuI1ILJ7tj6ipzY5pbtdE4bq8efDHUnk96/oy92XyMVecJuXw7e0/Za2m38qQ7JhXjty8csjkoPC/WIwajuLXhHmYSkqXQVycDMc8NqLpubpd7Rc4fDj2c44l5vL9UqnxzgkxHDrepc1qtrKFvHXmqdWq5tZpeanSSz29J7mN42RMduraLejV2NxGpBarKjLSa27XRdBqsefDE0lJNA+VLD41T6FUzaPvz7KzpJ5av1fiWb5R/2qz+BU8aLJpSvtH9z/AM52V+r5tv6O9yf8+bYYl6qp7kvkRsPiV911xHymX6Z+y3+HvkmHaLbwzLlzZQeC+sI2p7i64H5hJirb4vPgwqK5wm0VSOfFLiln02tZxpy/Diov8C8rO8RLluanw8lqekzH8SrjykL7OvZ0Nv8ADpVqz35PjJRgn7f4Uu/rPrGrPAaecsyHq7dmzZOj2Pe82SArm5AAAAAAAAAAAAAANrodylYdpX06hL0ffn2a/wBJPK1+qPtKyNL7vicfwd55KpTuqMuvXi1FfmcSyaS2ErNw0ijVy2VsKqR9s6dxDP8ASUAKb4c+V63wrbwIDSYJ6BV6rvt74F5aF28BP2O67dV+hbk7T+HDVuL+dye/4UziXCHi9xCpQq3sp06inSnF0qC1oPNNZqCe7oMyt5tHhWvGa2NJ7+gj6jqzRc8IjLj1ETtMRKR1/Rl7svkVlecN5y+Hb2n7LW02/lWHZMK8duXblkclB4X6xGDUdxa8I8zCUlS6CuTgaeWG1Gua5u38i5w+HHs5xxLzeX6pUbiXCDi15SnRr3kp06q1ZxdKitZb8s1BNbukyIURv2Q1OEa0Z7mk+4jajqzVd8FjLjz8piJWBoHypYfGqfQqkbR9+fZc9JPLV+r8SzfKP+1WfwKnjRZNKV9o/uf+c7K/V8239He5P+fNsMS9VU9yXyI2HxK+664j5TL9M/Zb/D3yTDtFt4Zly5soPBfWEbU9xdcC8wks5ZJt8yb7isiN+xvVrdWJtPyXpolWWH4Rh7a21I2EGmsnr3lWmpNrpTrN/gXkdjllrTaZmfmgHlI2fnWNZLerijJ9DThKC/WfcHxWeARWTZX6vfduPR2sfDmW4ITZQAAAAAAAAAAAAAG10O5SsO0r6dQl6Pvz7Nf6SeVr9UfaUn4b7xW2JYTWbyVGSqt9ChWpyf6Zlk0laN5Z531tW/ooXtF9bqSt5r6Uu8D574c+V63w7bwIDSYJ6BV6rvt74F5aF3cBP2O67dV+hbk7T+HDVuL+dye/4fOX+t+9L5sy25IGPvx7wlNrBasdnMU95nrS6TpaV+FWdnpX9GXuy+R4rzhmzeHb2n7LW03/AJVh2TCvHbl45ZHJQeF+sRg1HcWvCPMQlJUugrj4HOTavaLv+xc4fDj2c44l5vL9Uvmm33xPV+7KNg8Svul1vBaq2cxT3md3SdPSsY4nZIdA+VLD41T6FUkaPvz7KbpJ5av1fiWb5R7/AOqs/gVPGiyaUr7R57H/AJzlfq+bb+js/olsMS9VU9yXyI2HxK+664j5TL9M/Zb/AA98kw7RbeGZcubKDwX1hG1PcXXAvMJDdU5Ti4R9KplSj71RqEf1kiBhjfJDbuJ5OppMk/8AzMfz2flcfDLiKsLC11d0byzXWoUdar/xR7y4c3Y/lB2fGYbCov8AYuaU37k4zpv9ZR7gKL0fqbWiFq69m7Z+juXa00b4r23gAAAAAAAAAAAAANrodylYdpX06hL0fiT7Nf6SeVr9UfaW48pNfxbL4dz4qZZNJXNo5e/tNpbVvvqFCr+M4Rk/mB868OfK9b4Vt4EBpME9Aq9V3298C8tC1+CHSexsbW5hdXdGjKV5Umo1KijJwdGglJR35Zxaz6mTtP4cNW4v53J7/hgaV3OilO0uY2n7O7iVKoqDhTrVJcc09VqbTSefO2ZlarHBsQ1vMlvW7rK/U4Nv1Q2/gnFJvHwcnOOUtrVWcWlzp/IhxzbHkiZpaI9J+yRaScJFnc4LHDYUbiNaNGyouU6dONLXoSpOe1VHLL+G8vN6C8337XLprNf0zzhW2F+sRg1HcWfCPMQlJUugpVofwmW+D207atbV5ylVr1FKnxeo41Mst8ky3wWiccbOecWxXx6u/WjbeZmP3hUVDejJfuyhYPFr7phQ9FexFNfm6Xg8OGdguLww+7trqrCc6dvUlOoqSjKerKnUhsUmlvkuckaSYi/b6KbpFjtbSxNY32tvPttKxJ8MWB3Pr7as8ti461o1Ml1ZTkWbSFRaY43b1sRr17KOrQqcTqRVNUl5tKEZ+Yt3nKXtMeTHF42lM0WtvpcnXry+cO11V4yhNrnhL5FZSvVyxE+rd9RmjPob3r86z9lkcMOl2H32GRp2t3TqzVehJxi3rasYyzeTS2bUW7ninsF9YRtT3V1wLzCcaL2nH39lT/quaU31xo51mu6mRNJG+RsHSHJ1dJ1fWYj8/hKPKUumoWNJbpSuar9sFCMfHItGipbprFX+j1Sa/wBdlQu10+YoV/8A5A+cMIqatRdZH1Mb0W/BcnU1MR6pOVTf3IAAAAAAAAAAAAAOI3FajOnWt5qFWhPjKbcVJa2TjtT2bpMz4MkY77yrOLaK2r0/UrPbE7x/Ext/y0mk2kd9iM4u+rOrKkpRhnTpw1VLJyyUIpbcl3FrExMbw5/kxXx2ml42mPk4hiWIOlGMLu54uCUYwVxVUYRW5RjrZJdSMc5axbaUuvD818XxaRv6x82tnSqzeclKTe9yebftbZ6+JT1Yo0eeeVJSDB6bjDasit1Fom3Y3bg2K2PBFbRtJiOHRrbd0lufT1MYc84+z5HEuE49XHWjsv6/3ar9zVOldxL/AOro17/t/Ub82TZ4VOEk29xiy6mtq7J+h4LlwZYvMt0QW0MK+w2FXbufSuf2mfFntj7Pkq9fwnDq5609lvWPy8LXCeLknnuMl9T1o22RNJwSMGTrxZtSI2B4XVrGqspL2dKZkx5LUneEXV6PFqqdTJH94a9YIk809xInVzMKWvR7HW0WraextYRySXQRJneWw0r1axVy1mfHqYiY2lqLnBIt5weWfNzL2E2mrmI2s1vVdHcd7zbFO2/y+X+zHeBy/qMn/WR6Ic9G8nys21hQdOOTIeW8WtvDY9Bp7YMXUs1+I4Rm9anks965vwJOHVbRtdScS4D1r/E0/Zvzj+zzwuynCeckes+atq9jHwrh2fBm3vDc16Out7TW2MotxlF9Ka3EPHkmk7w2PWaTHqsfw8n+37S0GLQuW1xtSpVUc1BznOpqp70s29Us8Wet4aLruF59LbaY3r8pj8+jbW2l2LQtnQhdTdDinQdOUKc4qi46jhlKLeWq8j38SsW6ssEaLLbF8Wsbx8/WEctJasojJG9ZedHfqZ6z+6X03mkymnsl0rHO9Yl2Pj2AAAAAAAAAAAAAA86lCMt6zPUWmOTDkwY8nbaHMKajuR8m0zze6Y60jasOdVdA3l9itfRyfHpyAAAAAAAAAAAAAAAAAAAHEop7z7vs+TET2S6xppbkJmZea4615Qx6mHU5PPVWfsMsZ7xG26Dk4Xpr263VjdkwjksugxTO87p1KxWNodj49gAAAAAAAAAAAAAAAAAAAAAAAAAAAAAAAAAAAAAAAAAAAAAAAAAAAAAAAA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91842"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Rounded Rectangle 8"/>
          <p:cNvSpPr/>
          <p:nvPr/>
        </p:nvSpPr>
        <p:spPr>
          <a:xfrm>
            <a:off x="533400" y="990600"/>
            <a:ext cx="594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73" name="Content Placeholder 2"/>
          <p:cNvSpPr txBox="1">
            <a:spLocks noChangeArrowheads="1"/>
          </p:cNvSpPr>
          <p:nvPr/>
        </p:nvSpPr>
        <p:spPr>
          <a:xfrm>
            <a:off x="609600" y="1066800"/>
            <a:ext cx="5791200" cy="381000"/>
          </a:xfrm>
          <a:prstGeom prst="rect">
            <a:avLst/>
          </a:prstGeom>
        </p:spPr>
        <p:txBody>
          <a:bodyPr/>
          <a:lstStyle/>
          <a:p>
            <a:pPr lvl="0"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Uncertain graph has many applications.</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74" name="Content Placeholder 2"/>
          <p:cNvSpPr txBox="1">
            <a:spLocks noChangeArrowheads="1"/>
          </p:cNvSpPr>
          <p:nvPr/>
        </p:nvSpPr>
        <p:spPr>
          <a:xfrm>
            <a:off x="533400" y="1600200"/>
            <a:ext cx="8001001" cy="914400"/>
          </a:xfrm>
          <a:prstGeom prst="rect">
            <a:avLst/>
          </a:prstGeom>
        </p:spPr>
        <p:txBody>
          <a:bodyPr/>
          <a:lstStyle/>
          <a:p>
            <a:pPr marL="396875" lvl="0" indent="-396875" algn="just" defTabSz="914363">
              <a:lnSpc>
                <a:spcPct val="90000"/>
              </a:lnSpc>
              <a:spcBef>
                <a:spcPct val="20000"/>
              </a:spcBef>
              <a:buBlip>
                <a:blip r:embed="rId5"/>
              </a:buBlip>
              <a:defRPr/>
            </a:pP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In these applications, graph data is usually noisy and incomplete, which leads to uncertain graphs.</a:t>
            </a:r>
          </a:p>
          <a:p>
            <a:pPr marL="396875" lvl="0" indent="-396875" algn="just" defTabSz="914363">
              <a:lnSpc>
                <a:spcPct val="90000"/>
              </a:lnSpc>
              <a:spcBef>
                <a:spcPct val="20000"/>
              </a:spcBef>
              <a:buBlip>
                <a:blip r:embed="rId5"/>
              </a:buBlip>
              <a:defRPr/>
            </a:pPr>
            <a:r>
              <a:rPr lang="en-US" altLang="zh-CN" sz="2400" dirty="0" smtClean="0">
                <a:solidFill>
                  <a:schemeClr val="tx1">
                    <a:lumMod val="95000"/>
                    <a:lumOff val="5000"/>
                  </a:schemeClr>
                </a:solidFill>
                <a:latin typeface="Calibri" panose="020F0502020204030204" pitchFamily="34" charset="0"/>
                <a:cs typeface="Calibri" panose="020F0502020204030204" pitchFamily="34" charset="0"/>
              </a:rPr>
              <a:t>STRING database (http://string-db.org) is a data source that contains PPIs with uncertain edges provided by biological experiments.</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Subjective reasons: imprecise physical instrument, network delay, complex sensing </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Objective reasons: privacy-preserving, information extraction, data integration</a:t>
            </a:r>
          </a:p>
          <a:p>
            <a:pPr marL="396875" lvl="0" indent="-396875" algn="just" defTabSz="914363">
              <a:lnSpc>
                <a:spcPct val="90000"/>
              </a:lnSpc>
              <a:spcBef>
                <a:spcPct val="20000"/>
              </a:spcBef>
              <a:buBlip>
                <a:blip r:embed="rId5"/>
              </a:buBlip>
              <a:defRPr/>
            </a:pPr>
            <a:endParaRPr lang="en-US" altLang="zh-CN" dirty="0" smtClean="0">
              <a:solidFill>
                <a:srgbClr val="00B0F0"/>
              </a:solidFill>
              <a:latin typeface="Calibri" panose="020F0502020204030204" pitchFamily="34" charset="0"/>
              <a:cs typeface="Calibri" panose="020F0502020204030204" pitchFamily="34" charset="0"/>
            </a:endParaRPr>
          </a:p>
          <a:p>
            <a:pPr marR="0" lvl="0" algn="just" defTabSz="914363" rtl="0" eaLnBrk="1" fontAlgn="auto" latinLnBrk="0" hangingPunct="1">
              <a:lnSpc>
                <a:spcPct val="90000"/>
              </a:lnSpc>
              <a:spcBef>
                <a:spcPct val="20000"/>
              </a:spcBef>
              <a:spcAft>
                <a:spcPts val="0"/>
              </a:spcAft>
              <a:buClrTx/>
              <a:buSzTx/>
              <a:tabLst/>
              <a:defRPr/>
            </a:pPr>
            <a:endParaRPr kumimoji="0" lang="en-US" altLang="zh-CN" sz="2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grpSp>
        <p:nvGrpSpPr>
          <p:cNvPr id="3" name="Group 6"/>
          <p:cNvGrpSpPr>
            <a:grpSpLocks/>
          </p:cNvGrpSpPr>
          <p:nvPr/>
        </p:nvGrpSpPr>
        <p:grpSpPr bwMode="auto">
          <a:xfrm>
            <a:off x="611188" y="4800600"/>
            <a:ext cx="7600950" cy="1679576"/>
            <a:chOff x="-12" y="-2316"/>
            <a:chExt cx="1809" cy="3619"/>
          </a:xfrm>
        </p:grpSpPr>
        <p:pic>
          <p:nvPicPr>
            <p:cNvPr id="18" name="圆角矩形 4"/>
            <p:cNvPicPr>
              <a:picLocks noChangeArrowheads="1"/>
            </p:cNvPicPr>
            <p:nvPr/>
          </p:nvPicPr>
          <p:blipFill>
            <a:blip r:embed="rId6" cstate="print"/>
            <a:srcRect/>
            <a:stretch>
              <a:fillRect/>
            </a:stretch>
          </p:blipFill>
          <p:spPr bwMode="auto">
            <a:xfrm>
              <a:off x="-12" y="-2264"/>
              <a:ext cx="1809" cy="3567"/>
            </a:xfrm>
            <a:prstGeom prst="rect">
              <a:avLst/>
            </a:prstGeom>
            <a:noFill/>
            <a:ln w="9525">
              <a:noFill/>
              <a:miter lim="800000"/>
              <a:headEnd/>
              <a:tailEnd/>
            </a:ln>
          </p:spPr>
        </p:pic>
        <p:sp>
          <p:nvSpPr>
            <p:cNvPr id="22" name="Text Box 7"/>
            <p:cNvSpPr txBox="1">
              <a:spLocks noChangeArrowheads="1"/>
            </p:cNvSpPr>
            <p:nvPr/>
          </p:nvSpPr>
          <p:spPr bwMode="auto">
            <a:xfrm>
              <a:off x="236" y="-2316"/>
              <a:ext cx="1464" cy="2989"/>
            </a:xfrm>
            <a:prstGeom prst="rect">
              <a:avLst/>
            </a:prstGeom>
            <a:noFill/>
            <a:ln w="9525">
              <a:noFill/>
              <a:miter lim="800000"/>
              <a:headEnd/>
              <a:tailEnd/>
            </a:ln>
          </p:spPr>
          <p:txBody>
            <a:bodyPr anchor="ctr"/>
            <a:lstStyle/>
            <a:p>
              <a:pPr algn="ctr" eaLnBrk="1" hangingPunct="1"/>
              <a:r>
                <a:rPr lang="en-US" altLang="zh-CN" sz="2400" b="1" dirty="0" smtClean="0">
                  <a:solidFill>
                    <a:srgbClr val="FF0000"/>
                  </a:solidFill>
                  <a:latin typeface="Calibri" panose="020F0502020204030204" pitchFamily="34" charset="0"/>
                  <a:cs typeface="Calibri" panose="020F0502020204030204" pitchFamily="34" charset="0"/>
                </a:rPr>
                <a:t>Therefore, it is important to study query processing on large uncertain graphs.</a:t>
              </a:r>
            </a:p>
          </p:txBody>
        </p:sp>
      </p:grpSp>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59/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800" b="1" dirty="0" smtClean="0"/>
              <a:t>Our Roadmap …</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2209800"/>
            <a:ext cx="7772400" cy="3886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3200" b="1" dirty="0" smtClean="0">
                <a:solidFill>
                  <a:schemeClr val="tx2"/>
                </a:solidFill>
                <a:latin typeface="Calibri" pitchFamily="34" charset="0"/>
                <a:cs typeface="Calibri" pitchFamily="34" charset="0"/>
              </a:rPr>
              <a:t>Efficient </a:t>
            </a:r>
            <a:r>
              <a:rPr lang="en-US" altLang="zh-CN" sz="3200" b="1" dirty="0" err="1" smtClean="0">
                <a:solidFill>
                  <a:schemeClr val="tx2"/>
                </a:solidFill>
                <a:latin typeface="Calibri" pitchFamily="34" charset="0"/>
                <a:cs typeface="Calibri" pitchFamily="34" charset="0"/>
              </a:rPr>
              <a:t>Subgraph</a:t>
            </a:r>
            <a:r>
              <a:rPr lang="en-US" altLang="zh-CN" sz="3200" b="1" dirty="0" smtClean="0">
                <a:solidFill>
                  <a:schemeClr val="tx2"/>
                </a:solidFill>
                <a:latin typeface="Calibri" pitchFamily="34" charset="0"/>
                <a:cs typeface="Calibri" pitchFamily="34" charset="0"/>
              </a:rPr>
              <a:t> Search</a:t>
            </a: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3200" dirty="0" smtClean="0">
                <a:latin typeface="Calibri" pitchFamily="34" charset="0"/>
                <a:cs typeface="Calibri" pitchFamily="34" charset="0"/>
              </a:rPr>
              <a:t>Efficient Supergraph Search</a:t>
            </a: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3200" dirty="0" smtClean="0">
                <a:latin typeface="Calibri" pitchFamily="34" charset="0"/>
                <a:cs typeface="Calibri" pitchFamily="34" charset="0"/>
              </a:rPr>
              <a:t>Efficient Pattern Graph Search</a:t>
            </a:r>
            <a:endParaRPr lang="en-US" altLang="zh-CN" sz="3200" dirty="0" smtClean="0">
              <a:solidFill>
                <a:schemeClr val="tx1"/>
              </a:solidFill>
              <a:latin typeface="Calibri" pitchFamily="34" charset="0"/>
              <a:cs typeface="Calibri" pitchFamily="34" charset="0"/>
            </a:endParaRPr>
          </a:p>
        </p:txBody>
      </p:sp>
      <p:sp>
        <p:nvSpPr>
          <p:cNvPr id="83"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60</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9" name="Rounded Rectangle 8"/>
          <p:cNvSpPr/>
          <p:nvPr/>
        </p:nvSpPr>
        <p:spPr>
          <a:xfrm>
            <a:off x="457200" y="1143000"/>
            <a:ext cx="4724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533400" y="1143000"/>
            <a:ext cx="4648200" cy="457200"/>
          </a:xfrm>
          <a:prstGeom prst="rect">
            <a:avLst/>
          </a:prstGeom>
        </p:spPr>
        <p:txBody>
          <a:bodyPr/>
          <a:lstStyle/>
          <a:p>
            <a:pPr lvl="0" defTabSz="914363">
              <a:lnSpc>
                <a:spcPct val="90000"/>
              </a:lnSpc>
              <a:spcBef>
                <a:spcPct val="20000"/>
              </a:spcBef>
              <a:defRPr/>
            </a:pPr>
            <a:r>
              <a:rPr lang="en-US" altLang="zh-CN" sz="3200" b="1" dirty="0" smtClean="0">
                <a:solidFill>
                  <a:schemeClr val="bg1"/>
                </a:solidFill>
                <a:latin typeface="Calibri" panose="020F0502020204030204" pitchFamily="34" charset="0"/>
                <a:cs typeface="Calibri" panose="020F0502020204030204" pitchFamily="34" charset="0"/>
              </a:rPr>
              <a:t>Pattern Matching Queries</a:t>
            </a:r>
            <a:endParaRPr kumimoji="0" lang="en-US" altLang="zh-CN" sz="32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2684977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66</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981200"/>
            <a:ext cx="8077200" cy="1143000"/>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anose="020F0502020204030204" pitchFamily="34" charset="0"/>
                <a:cs typeface="Calibri" panose="020F0502020204030204" pitchFamily="34" charset="0"/>
              </a:rPr>
              <a:t>Vertex uncertainty (existence probability)</a:t>
            </a:r>
          </a:p>
          <a:p>
            <a:pPr marL="396875" indent="-396875" algn="just" defTabSz="914363" fontAlgn="auto">
              <a:lnSpc>
                <a:spcPct val="90000"/>
              </a:lnSpc>
              <a:spcBef>
                <a:spcPct val="20000"/>
              </a:spcBef>
              <a:spcAft>
                <a:spcPts val="0"/>
              </a:spcAft>
              <a:buBlip>
                <a:blip r:embed="rId6"/>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anose="020F0502020204030204" pitchFamily="34" charset="0"/>
                <a:cs typeface="Calibri" panose="020F0502020204030204" pitchFamily="34" charset="0"/>
              </a:rPr>
              <a:t>Edge uncertainty (existence probability given its two endpoints)</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251459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381000" y="1295400"/>
            <a:ext cx="2590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Uncertain graph</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476162" name="Object 4"/>
          <p:cNvGraphicFramePr>
            <a:graphicFrameLocks noChangeAspect="1"/>
          </p:cNvGraphicFramePr>
          <p:nvPr/>
        </p:nvGraphicFramePr>
        <p:xfrm>
          <a:off x="3132138" y="3429000"/>
          <a:ext cx="2857500" cy="2641600"/>
        </p:xfrm>
        <a:graphic>
          <a:graphicData uri="http://schemas.openxmlformats.org/presentationml/2006/ole">
            <p:oleObj spid="_x0000_s484360" name="Visio" r:id="rId7" imgW="2072254" imgH="1915812" progId="Visio.Drawing.11">
              <p:embed/>
            </p:oleObj>
          </a:graphicData>
        </a:graphic>
      </p:graphicFrame>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67</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905000"/>
            <a:ext cx="8077200" cy="381000"/>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altLang="zh-CN" sz="2000" dirty="0" smtClean="0">
                <a:latin typeface="Calibri" panose="020F0502020204030204" pitchFamily="34" charset="0"/>
                <a:cs typeface="Calibri" panose="020F0502020204030204" pitchFamily="34" charset="0"/>
              </a:rPr>
              <a:t>Possible worlds: combination of all uncertain edges and vertices</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251459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381000" y="1295400"/>
            <a:ext cx="2590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Uncertain graph</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477187" name="Object 4"/>
          <p:cNvGraphicFramePr>
            <a:graphicFrameLocks noChangeAspect="1"/>
          </p:cNvGraphicFramePr>
          <p:nvPr/>
        </p:nvGraphicFramePr>
        <p:xfrm>
          <a:off x="0" y="2492375"/>
          <a:ext cx="2857500" cy="2641600"/>
        </p:xfrm>
        <a:graphic>
          <a:graphicData uri="http://schemas.openxmlformats.org/presentationml/2006/ole">
            <p:oleObj spid="_x0000_s485389" name="Visio" r:id="rId7" imgW="2072254" imgH="1915812" progId="Visio.Drawing.11">
              <p:embed/>
            </p:oleObj>
          </a:graphicData>
        </a:graphic>
      </p:graphicFrame>
      <p:graphicFrame>
        <p:nvGraphicFramePr>
          <p:cNvPr id="477188" name="Object 6"/>
          <p:cNvGraphicFramePr>
            <a:graphicFrameLocks noChangeAspect="1"/>
          </p:cNvGraphicFramePr>
          <p:nvPr/>
        </p:nvGraphicFramePr>
        <p:xfrm>
          <a:off x="2879725" y="2444750"/>
          <a:ext cx="6264275" cy="4413250"/>
        </p:xfrm>
        <a:graphic>
          <a:graphicData uri="http://schemas.openxmlformats.org/presentationml/2006/ole">
            <p:oleObj spid="_x0000_s485390" name="Visio" r:id="rId8" imgW="6120099" imgH="4312189" progId="Visio.Drawing.11">
              <p:embed/>
            </p:oleObj>
          </a:graphicData>
        </a:graphic>
      </p:graphicFrame>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68</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981200"/>
            <a:ext cx="8077200" cy="3810000"/>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Given: an uncertain graph database G={g</a:t>
            </a:r>
            <a:r>
              <a:rPr lang="en-US" altLang="zh-CN" sz="2000" baseline="-25000" dirty="0" smtClean="0">
                <a:latin typeface="Calibri" panose="020F0502020204030204" pitchFamily="34" charset="0"/>
                <a:cs typeface="Calibri" panose="020F0502020204030204" pitchFamily="34" charset="0"/>
              </a:rPr>
              <a:t>1</a:t>
            </a:r>
            <a:r>
              <a:rPr lang="en-US" altLang="zh-CN" sz="2000" dirty="0" smtClean="0">
                <a:latin typeface="Calibri" panose="020F0502020204030204" pitchFamily="34" charset="0"/>
                <a:cs typeface="Calibri" panose="020F0502020204030204" pitchFamily="34" charset="0"/>
              </a:rPr>
              <a:t>, g</a:t>
            </a:r>
            <a:r>
              <a:rPr lang="en-US" altLang="zh-CN" sz="2000" baseline="-25000" dirty="0" smtClean="0">
                <a:latin typeface="Calibri" panose="020F0502020204030204" pitchFamily="34" charset="0"/>
                <a:cs typeface="Calibri" panose="020F0502020204030204" pitchFamily="34" charset="0"/>
              </a:rPr>
              <a:t>2</a:t>
            </a:r>
            <a:r>
              <a:rPr lang="en-US" altLang="zh-CN" sz="2000" dirty="0" smtClean="0">
                <a:latin typeface="Calibri" panose="020F0502020204030204" pitchFamily="34" charset="0"/>
                <a:cs typeface="Calibri" panose="020F0502020204030204" pitchFamily="34" charset="0"/>
              </a:rPr>
              <a:t>,…, g</a:t>
            </a:r>
            <a:r>
              <a:rPr lang="en-US" altLang="zh-CN" sz="2000" baseline="-25000" dirty="0" smtClean="0">
                <a:latin typeface="Calibri" panose="020F0502020204030204" pitchFamily="34" charset="0"/>
                <a:cs typeface="Calibri" panose="020F0502020204030204" pitchFamily="34" charset="0"/>
              </a:rPr>
              <a:t>n</a:t>
            </a:r>
            <a:r>
              <a:rPr lang="en-US" altLang="zh-CN" sz="2000" dirty="0" smtClean="0">
                <a:latin typeface="Calibri" panose="020F0502020204030204" pitchFamily="34" charset="0"/>
                <a:cs typeface="Calibri" panose="020F0502020204030204" pitchFamily="34" charset="0"/>
              </a:rPr>
              <a:t>}, a query graph </a:t>
            </a:r>
            <a:r>
              <a:rPr lang="en-US" altLang="zh-CN" sz="2000" i="1" dirty="0" smtClean="0">
                <a:latin typeface="Calibri" panose="020F0502020204030204" pitchFamily="34" charset="0"/>
                <a:cs typeface="Calibri" panose="020F0502020204030204" pitchFamily="34" charset="0"/>
              </a:rPr>
              <a:t>q</a:t>
            </a:r>
            <a:r>
              <a:rPr lang="en-US" altLang="zh-CN" sz="2000" dirty="0" smtClean="0">
                <a:latin typeface="Calibri" panose="020F0502020204030204" pitchFamily="34" charset="0"/>
                <a:cs typeface="Calibri" panose="020F0502020204030204" pitchFamily="34" charset="0"/>
              </a:rPr>
              <a:t> and probability threshold </a:t>
            </a:r>
            <a:r>
              <a:rPr lang="el-GR" altLang="zh-CN" sz="2000" i="1" dirty="0" smtClean="0">
                <a:latin typeface="Cambria"/>
                <a:cs typeface="Calibri" panose="020F0502020204030204" pitchFamily="34" charset="0"/>
              </a:rPr>
              <a:t>τ</a:t>
            </a:r>
            <a:endParaRPr lang="en-US" altLang="zh-CN" sz="2000" i="1" dirty="0" smtClean="0">
              <a:latin typeface="Cambria"/>
              <a:cs typeface="Calibri" panose="020F0502020204030204" pitchFamily="34" charset="0"/>
            </a:endParaRPr>
          </a:p>
          <a:p>
            <a:pPr marL="396875" indent="-396875" algn="just" defTabSz="914363" fontAlgn="auto">
              <a:lnSpc>
                <a:spcPct val="90000"/>
              </a:lnSpc>
              <a:spcBef>
                <a:spcPct val="20000"/>
              </a:spcBef>
              <a:spcAft>
                <a:spcPts val="0"/>
              </a:spcAft>
              <a:defRPr/>
            </a:pPr>
            <a:r>
              <a:rPr lang="en-US" altLang="zh-CN" sz="2000" dirty="0">
                <a:latin typeface="Calibri" panose="020F0502020204030204" pitchFamily="34" charset="0"/>
                <a:cs typeface="Calibri" panose="020F0502020204030204" pitchFamily="34" charset="0"/>
              </a:rPr>
              <a:t> </a:t>
            </a:r>
            <a:r>
              <a:rPr lang="en-US" altLang="zh-CN" sz="2000" dirty="0" smtClean="0">
                <a:latin typeface="Calibri" panose="020F0502020204030204" pitchFamily="34" charset="0"/>
                <a:cs typeface="Calibri" panose="020F0502020204030204" pitchFamily="34" charset="0"/>
              </a:rPr>
              <a:t> 	</a:t>
            </a:r>
          </a:p>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Query: find all g</a:t>
            </a:r>
            <a:r>
              <a:rPr lang="en-US" altLang="zh-CN" sz="2000" baseline="-25000" dirty="0" smtClean="0">
                <a:latin typeface="Calibri" panose="020F0502020204030204" pitchFamily="34" charset="0"/>
                <a:cs typeface="Calibri" panose="020F0502020204030204" pitchFamily="34" charset="0"/>
              </a:rPr>
              <a:t>i</a:t>
            </a:r>
            <a:r>
              <a:rPr lang="en-US" altLang="zh-CN" sz="2000" dirty="0" smtClean="0">
                <a:latin typeface="Calibri" panose="020F0502020204030204" pitchFamily="34" charset="0"/>
                <a:cs typeface="Calibri" panose="020F0502020204030204" pitchFamily="34" charset="0"/>
              </a:rPr>
              <a:t> ∈G, such that the </a:t>
            </a: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isomorphic    probability is not smaller than </a:t>
            </a:r>
            <a:r>
              <a:rPr lang="el-GR" altLang="zh-CN" sz="2000" i="1" dirty="0" smtClean="0">
                <a:latin typeface="Cambria"/>
                <a:cs typeface="Calibri" panose="020F0502020204030204" pitchFamily="34" charset="0"/>
              </a:rPr>
              <a:t>τ</a:t>
            </a:r>
            <a:r>
              <a:rPr lang="en-US" altLang="zh-CN" sz="2000" dirty="0" smtClean="0">
                <a:latin typeface="Calibri" panose="020F0502020204030204" pitchFamily="34" charset="0"/>
                <a:cs typeface="Calibri" panose="020F0502020204030204" pitchFamily="34" charset="0"/>
              </a:rPr>
              <a:t>.</a:t>
            </a:r>
          </a:p>
          <a:p>
            <a:pPr marL="396875" indent="-396875" algn="just" defTabSz="914363" fontAlgn="auto">
              <a:lnSpc>
                <a:spcPct val="90000"/>
              </a:lnSpc>
              <a:spcBef>
                <a:spcPct val="20000"/>
              </a:spcBef>
              <a:spcAft>
                <a:spcPts val="0"/>
              </a:spcAft>
              <a:buBlip>
                <a:blip r:embed="rId5"/>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5"/>
              </a:buBlip>
              <a:defRPr/>
            </a:pP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isomorphic probability (SIP): The SIP between q and g</a:t>
            </a:r>
            <a:r>
              <a:rPr lang="en-US" altLang="zh-CN" sz="2000" baseline="-25000" dirty="0" smtClean="0">
                <a:latin typeface="Calibri" panose="020F0502020204030204" pitchFamily="34" charset="0"/>
                <a:cs typeface="Calibri" panose="020F0502020204030204" pitchFamily="34" charset="0"/>
              </a:rPr>
              <a:t>i</a:t>
            </a:r>
            <a:r>
              <a:rPr lang="en-US" altLang="zh-CN" sz="2000" dirty="0" smtClean="0">
                <a:latin typeface="Calibri" panose="020F0502020204030204" pitchFamily="34" charset="0"/>
                <a:cs typeface="Calibri" panose="020F0502020204030204" pitchFamily="34" charset="0"/>
              </a:rPr>
              <a:t> = the sum of </a:t>
            </a:r>
            <a:r>
              <a:rPr lang="en-US" altLang="zh-CN" sz="2000" dirty="0" err="1" smtClean="0">
                <a:latin typeface="Calibri" panose="020F0502020204030204" pitchFamily="34" charset="0"/>
                <a:cs typeface="Calibri" panose="020F0502020204030204" pitchFamily="34" charset="0"/>
              </a:rPr>
              <a:t>g</a:t>
            </a:r>
            <a:r>
              <a:rPr lang="en-US" altLang="zh-CN" sz="2000" baseline="-25000" dirty="0" err="1" smtClean="0">
                <a:latin typeface="Calibri" panose="020F0502020204030204" pitchFamily="34" charset="0"/>
                <a:cs typeface="Calibri" panose="020F0502020204030204" pitchFamily="34" charset="0"/>
              </a:rPr>
              <a:t>i</a:t>
            </a:r>
            <a:r>
              <a:rPr lang="en-US" altLang="zh-CN" sz="2000" dirty="0" err="1" smtClean="0">
                <a:latin typeface="Calibri" panose="020F0502020204030204" pitchFamily="34" charset="0"/>
                <a:cs typeface="Calibri" panose="020F0502020204030204" pitchFamily="34" charset="0"/>
              </a:rPr>
              <a:t>’s</a:t>
            </a:r>
            <a:r>
              <a:rPr lang="en-US" altLang="zh-CN" sz="2000" dirty="0" smtClean="0">
                <a:latin typeface="Calibri" panose="020F0502020204030204" pitchFamily="34" charset="0"/>
                <a:cs typeface="Calibri" panose="020F0502020204030204" pitchFamily="34" charset="0"/>
              </a:rPr>
              <a:t> possible worlds to which q is </a:t>
            </a: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isomorphic</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251459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381000" y="1295400"/>
            <a:ext cx="2590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Problem Definition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69</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981200"/>
            <a:ext cx="8077200" cy="381000"/>
          </a:xfrm>
          <a:prstGeom prst="rect">
            <a:avLst/>
          </a:prstGeom>
        </p:spPr>
        <p:txBody>
          <a:bodyPr/>
          <a:lstStyle/>
          <a:p>
            <a:pPr marL="396875" indent="-396875" algn="just" defTabSz="914363" fontAlgn="auto">
              <a:lnSpc>
                <a:spcPct val="90000"/>
              </a:lnSpc>
              <a:spcBef>
                <a:spcPct val="20000"/>
              </a:spcBef>
              <a:spcAft>
                <a:spcPts val="0"/>
              </a:spcAft>
              <a:buBlip>
                <a:blip r:embed="rId6"/>
              </a:buBlip>
              <a:defRPr/>
            </a:pP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isomorphic probability (SIP)</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2514599"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381000" y="1295400"/>
            <a:ext cx="2590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Problem Definition</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graphicFrame>
        <p:nvGraphicFramePr>
          <p:cNvPr id="14" name="Object 4"/>
          <p:cNvGraphicFramePr>
            <a:graphicFrameLocks noChangeAspect="1"/>
          </p:cNvGraphicFramePr>
          <p:nvPr/>
        </p:nvGraphicFramePr>
        <p:xfrm>
          <a:off x="2947987" y="2270125"/>
          <a:ext cx="1787525" cy="1943100"/>
        </p:xfrm>
        <a:graphic>
          <a:graphicData uri="http://schemas.openxmlformats.org/presentationml/2006/ole">
            <p:oleObj spid="_x0000_s486438" name="Visio" r:id="rId7" imgW="1788294" imgH="1942699" progId="Visio.Drawing.11">
              <p:embed/>
            </p:oleObj>
          </a:graphicData>
        </a:graphic>
      </p:graphicFrame>
      <p:graphicFrame>
        <p:nvGraphicFramePr>
          <p:cNvPr id="16" name="Object 6"/>
          <p:cNvGraphicFramePr>
            <a:graphicFrameLocks noChangeAspect="1"/>
          </p:cNvGraphicFramePr>
          <p:nvPr/>
        </p:nvGraphicFramePr>
        <p:xfrm>
          <a:off x="4914900" y="2989262"/>
          <a:ext cx="1547812" cy="369888"/>
        </p:xfrm>
        <a:graphic>
          <a:graphicData uri="http://schemas.openxmlformats.org/presentationml/2006/ole">
            <p:oleObj spid="_x0000_s486439" name="Visio" r:id="rId8" imgW="1692843" imgH="404662" progId="Visio.Drawing.11">
              <p:embed/>
            </p:oleObj>
          </a:graphicData>
        </a:graphic>
      </p:graphicFrame>
      <p:sp>
        <p:nvSpPr>
          <p:cNvPr id="17" name="Rectangle 8"/>
          <p:cNvSpPr>
            <a:spLocks noChangeArrowheads="1"/>
          </p:cNvSpPr>
          <p:nvPr/>
        </p:nvSpPr>
        <p:spPr bwMode="auto">
          <a:xfrm>
            <a:off x="3582987" y="4068762"/>
            <a:ext cx="301365" cy="369974"/>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b="1" i="1" dirty="0">
                <a:latin typeface="Times New Roman" pitchFamily="18" charset="0"/>
              </a:rPr>
              <a:t>g</a:t>
            </a:r>
          </a:p>
        </p:txBody>
      </p:sp>
      <p:sp>
        <p:nvSpPr>
          <p:cNvPr id="18" name="Rectangle 9"/>
          <p:cNvSpPr>
            <a:spLocks noChangeArrowheads="1"/>
          </p:cNvSpPr>
          <p:nvPr/>
        </p:nvSpPr>
        <p:spPr bwMode="auto">
          <a:xfrm>
            <a:off x="5635625" y="4068762"/>
            <a:ext cx="301365" cy="369974"/>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b="1" i="1" dirty="0">
                <a:latin typeface="Times New Roman" pitchFamily="18" charset="0"/>
              </a:rPr>
              <a:t>q</a:t>
            </a:r>
          </a:p>
        </p:txBody>
      </p:sp>
      <p:graphicFrame>
        <p:nvGraphicFramePr>
          <p:cNvPr id="19" name="Object 13"/>
          <p:cNvGraphicFramePr>
            <a:graphicFrameLocks noChangeAspect="1"/>
          </p:cNvGraphicFramePr>
          <p:nvPr/>
        </p:nvGraphicFramePr>
        <p:xfrm>
          <a:off x="2359025" y="4724400"/>
          <a:ext cx="728662" cy="1169987"/>
        </p:xfrm>
        <a:graphic>
          <a:graphicData uri="http://schemas.openxmlformats.org/presentationml/2006/ole">
            <p:oleObj spid="_x0000_s486440" name="Visio" r:id="rId9" imgW="729114" imgH="1169469" progId="Visio.Drawing.11">
              <p:embed/>
            </p:oleObj>
          </a:graphicData>
        </a:graphic>
      </p:graphicFrame>
      <p:graphicFrame>
        <p:nvGraphicFramePr>
          <p:cNvPr id="20" name="Object 15"/>
          <p:cNvGraphicFramePr>
            <a:graphicFrameLocks noChangeAspect="1"/>
          </p:cNvGraphicFramePr>
          <p:nvPr/>
        </p:nvGraphicFramePr>
        <p:xfrm>
          <a:off x="1206500" y="4724400"/>
          <a:ext cx="371475" cy="1171575"/>
        </p:xfrm>
        <a:graphic>
          <a:graphicData uri="http://schemas.openxmlformats.org/presentationml/2006/ole">
            <p:oleObj spid="_x0000_s486441" name="Visio" r:id="rId10" imgW="371375" imgH="1171475" progId="Visio.Drawing.11">
              <p:embed/>
            </p:oleObj>
          </a:graphicData>
        </a:graphic>
      </p:graphicFrame>
      <p:graphicFrame>
        <p:nvGraphicFramePr>
          <p:cNvPr id="21" name="Object 16"/>
          <p:cNvGraphicFramePr>
            <a:graphicFrameLocks noChangeAspect="1"/>
          </p:cNvGraphicFramePr>
          <p:nvPr/>
        </p:nvGraphicFramePr>
        <p:xfrm>
          <a:off x="3871912" y="4724400"/>
          <a:ext cx="728663" cy="1181100"/>
        </p:xfrm>
        <a:graphic>
          <a:graphicData uri="http://schemas.openxmlformats.org/presentationml/2006/ole">
            <p:oleObj spid="_x0000_s486442" name="Visio" r:id="rId11" imgW="729114" imgH="1180699" progId="Visio.Drawing.11">
              <p:embed/>
            </p:oleObj>
          </a:graphicData>
        </a:graphic>
      </p:graphicFrame>
      <p:graphicFrame>
        <p:nvGraphicFramePr>
          <p:cNvPr id="22" name="Object 17"/>
          <p:cNvGraphicFramePr>
            <a:graphicFrameLocks noChangeAspect="1"/>
          </p:cNvGraphicFramePr>
          <p:nvPr/>
        </p:nvGraphicFramePr>
        <p:xfrm>
          <a:off x="5375275" y="4724400"/>
          <a:ext cx="728662" cy="1181100"/>
        </p:xfrm>
        <a:graphic>
          <a:graphicData uri="http://schemas.openxmlformats.org/presentationml/2006/ole">
            <p:oleObj spid="_x0000_s486443" name="Visio" r:id="rId12" imgW="729114" imgH="1180699" progId="Visio.Drawing.11">
              <p:embed/>
            </p:oleObj>
          </a:graphicData>
        </a:graphic>
      </p:graphicFrame>
      <p:graphicFrame>
        <p:nvGraphicFramePr>
          <p:cNvPr id="23" name="Object 18"/>
          <p:cNvGraphicFramePr>
            <a:graphicFrameLocks noChangeAspect="1"/>
          </p:cNvGraphicFramePr>
          <p:nvPr/>
        </p:nvGraphicFramePr>
        <p:xfrm>
          <a:off x="6742112" y="4724400"/>
          <a:ext cx="728663" cy="1181100"/>
        </p:xfrm>
        <a:graphic>
          <a:graphicData uri="http://schemas.openxmlformats.org/presentationml/2006/ole">
            <p:oleObj spid="_x0000_s486444" name="Visio" r:id="rId13" imgW="729114" imgH="1180699" progId="Visio.Drawing.11">
              <p:embed/>
            </p:oleObj>
          </a:graphicData>
        </a:graphic>
      </p:graphicFrame>
      <p:sp>
        <p:nvSpPr>
          <p:cNvPr id="24" name="Rectangle 19"/>
          <p:cNvSpPr>
            <a:spLocks noChangeArrowheads="1"/>
          </p:cNvSpPr>
          <p:nvPr/>
        </p:nvSpPr>
        <p:spPr bwMode="auto">
          <a:xfrm>
            <a:off x="1782762" y="5105400"/>
            <a:ext cx="355600" cy="457200"/>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b="0">
                <a:solidFill>
                  <a:srgbClr val="0000CC"/>
                </a:solidFill>
                <a:latin typeface="Times New Roman" pitchFamily="18" charset="0"/>
              </a:rPr>
              <a:t>+</a:t>
            </a:r>
          </a:p>
        </p:txBody>
      </p:sp>
      <p:sp>
        <p:nvSpPr>
          <p:cNvPr id="25" name="Rectangle 20"/>
          <p:cNvSpPr>
            <a:spLocks noChangeArrowheads="1"/>
          </p:cNvSpPr>
          <p:nvPr/>
        </p:nvSpPr>
        <p:spPr bwMode="auto">
          <a:xfrm>
            <a:off x="3295650" y="5084762"/>
            <a:ext cx="355600" cy="457200"/>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b="0">
                <a:solidFill>
                  <a:srgbClr val="0000CC"/>
                </a:solidFill>
                <a:latin typeface="Times New Roman" pitchFamily="18" charset="0"/>
              </a:rPr>
              <a:t>+</a:t>
            </a:r>
          </a:p>
        </p:txBody>
      </p:sp>
      <p:sp>
        <p:nvSpPr>
          <p:cNvPr id="26" name="Rectangle 21"/>
          <p:cNvSpPr>
            <a:spLocks noChangeArrowheads="1"/>
          </p:cNvSpPr>
          <p:nvPr/>
        </p:nvSpPr>
        <p:spPr bwMode="auto">
          <a:xfrm>
            <a:off x="4740275" y="5059362"/>
            <a:ext cx="355600" cy="457200"/>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b="0">
                <a:solidFill>
                  <a:srgbClr val="0000CC"/>
                </a:solidFill>
                <a:latin typeface="Times New Roman" pitchFamily="18" charset="0"/>
              </a:rPr>
              <a:t>+</a:t>
            </a:r>
          </a:p>
        </p:txBody>
      </p:sp>
      <p:sp>
        <p:nvSpPr>
          <p:cNvPr id="27" name="Rectangle 22"/>
          <p:cNvSpPr>
            <a:spLocks noChangeArrowheads="1"/>
          </p:cNvSpPr>
          <p:nvPr/>
        </p:nvSpPr>
        <p:spPr bwMode="auto">
          <a:xfrm>
            <a:off x="6246812" y="5084762"/>
            <a:ext cx="355600" cy="457200"/>
          </a:xfrm>
          <a:prstGeom prst="rect">
            <a:avLst/>
          </a:prstGeom>
          <a:noFill/>
          <a:ln w="9525">
            <a:noFill/>
            <a:miter lim="800000"/>
            <a:headEnd/>
            <a:tailEnd/>
          </a:ln>
        </p:spPr>
        <p:txBody>
          <a:bodyPr wrap="none" lIns="92075" tIns="46038" rIns="92075" bIns="46038">
            <a:spAutoFit/>
          </a:bodyPr>
          <a:lstStyle/>
          <a:p>
            <a:pPr>
              <a:spcBef>
                <a:spcPct val="20000"/>
              </a:spcBef>
            </a:pPr>
            <a:r>
              <a:rPr lang="en-US" altLang="zh-CN" b="0">
                <a:solidFill>
                  <a:srgbClr val="0000CC"/>
                </a:solidFill>
                <a:latin typeface="Times New Roman" pitchFamily="18" charset="0"/>
              </a:rPr>
              <a:t>+</a:t>
            </a:r>
          </a:p>
        </p:txBody>
      </p:sp>
      <p:sp>
        <p:nvSpPr>
          <p:cNvPr id="28" name="Rectangle 23"/>
          <p:cNvSpPr>
            <a:spLocks noChangeArrowheads="1"/>
          </p:cNvSpPr>
          <p:nvPr/>
        </p:nvSpPr>
        <p:spPr bwMode="auto">
          <a:xfrm>
            <a:off x="7615237" y="5084762"/>
            <a:ext cx="1223963" cy="369974"/>
          </a:xfrm>
          <a:prstGeom prst="rect">
            <a:avLst/>
          </a:prstGeom>
          <a:noFill/>
          <a:ln w="9525">
            <a:noFill/>
            <a:miter lim="800000"/>
            <a:headEnd/>
            <a:tailEnd/>
          </a:ln>
        </p:spPr>
        <p:txBody>
          <a:bodyPr lIns="92075" tIns="46038" rIns="92075" bIns="46038">
            <a:spAutoFit/>
          </a:bodyPr>
          <a:lstStyle/>
          <a:p>
            <a:pPr>
              <a:spcBef>
                <a:spcPct val="20000"/>
              </a:spcBef>
            </a:pPr>
            <a:r>
              <a:rPr lang="en-US" altLang="zh-CN" b="1" dirty="0">
                <a:latin typeface="Times New Roman" pitchFamily="18" charset="0"/>
              </a:rPr>
              <a:t>= 0.27</a:t>
            </a:r>
          </a:p>
        </p:txBody>
      </p:sp>
      <p:sp>
        <p:nvSpPr>
          <p:cNvPr id="29" name="Text Box 19"/>
          <p:cNvSpPr txBox="1">
            <a:spLocks noChangeArrowheads="1"/>
          </p:cNvSpPr>
          <p:nvPr/>
        </p:nvSpPr>
        <p:spPr bwMode="auto">
          <a:xfrm>
            <a:off x="1752600" y="6076890"/>
            <a:ext cx="5940425" cy="3693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000" dirty="0" err="1">
                <a:solidFill>
                  <a:schemeClr val="tx1"/>
                </a:solidFill>
              </a:rPr>
              <a:t>It is #P-complete to calculate SIP</a:t>
            </a:r>
            <a:endParaRPr lang="zh-CN" altLang="en-US" sz="2000" dirty="0" err="1">
              <a:solidFill>
                <a:schemeClr val="tx1"/>
              </a:solidFill>
            </a:endParaRPr>
          </a:p>
        </p:txBody>
      </p:sp>
      <p:sp>
        <p:nvSpPr>
          <p:cNvPr id="30"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800" b="1" dirty="0" smtClean="0"/>
              <a:t>Sources of Uncertain </a:t>
            </a:r>
            <a:br>
              <a:rPr lang="en-US" sz="4800" b="1" dirty="0" smtClean="0"/>
            </a:br>
            <a:r>
              <a:rPr lang="en-US" sz="4800" b="1" dirty="0" smtClean="0"/>
              <a:t>Graphs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noProof="0" dirty="0">
                <a:solidFill>
                  <a:srgbClr val="000000"/>
                </a:solidFill>
                <a:latin typeface="Trebuchet MS"/>
              </a:rPr>
              <a:t>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7" name="Rounded Rectangle 16"/>
          <p:cNvSpPr/>
          <p:nvPr/>
        </p:nvSpPr>
        <p:spPr>
          <a:xfrm>
            <a:off x="381000" y="1600200"/>
            <a:ext cx="2286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Content Placeholder 2"/>
          <p:cNvSpPr txBox="1">
            <a:spLocks noChangeArrowheads="1"/>
          </p:cNvSpPr>
          <p:nvPr/>
        </p:nvSpPr>
        <p:spPr>
          <a:xfrm>
            <a:off x="368775" y="1676400"/>
            <a:ext cx="6946425" cy="422455"/>
          </a:xfrm>
          <a:prstGeom prst="rect">
            <a:avLst/>
          </a:prstGeom>
        </p:spPr>
        <p:txBody>
          <a:bodyPr/>
          <a:lstStyle/>
          <a:p>
            <a:pPr algn="just" defTabSz="914363" fontAlgn="auto">
              <a:lnSpc>
                <a:spcPct val="90000"/>
              </a:lnSpc>
              <a:spcBef>
                <a:spcPct val="20000"/>
              </a:spcBef>
              <a:spcAft>
                <a:spcPts val="0"/>
              </a:spcAft>
              <a:defRPr/>
            </a:pPr>
            <a:r>
              <a:rPr lang="en-US" sz="2400" dirty="0" smtClean="0">
                <a:solidFill>
                  <a:schemeClr val="bg1"/>
                </a:solidFill>
                <a:latin typeface="Calibri" panose="020F0502020204030204" pitchFamily="34" charset="0"/>
                <a:cs typeface="Calibri" panose="020F0502020204030204" pitchFamily="34" charset="0"/>
              </a:rPr>
              <a:t>Social Networks </a:t>
            </a: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bg1"/>
              </a:solidFill>
              <a:latin typeface="Calibri"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400" b="1" dirty="0" smtClean="0">
              <a:solidFill>
                <a:schemeClr val="bg1"/>
              </a:solidFill>
              <a:latin typeface="Calibri" pitchFamily="34" charset="0"/>
            </a:endParaRPr>
          </a:p>
        </p:txBody>
      </p:sp>
      <p:sp>
        <p:nvSpPr>
          <p:cNvPr id="19" name="TextBox 18"/>
          <p:cNvSpPr txBox="1"/>
          <p:nvPr/>
        </p:nvSpPr>
        <p:spPr>
          <a:xfrm>
            <a:off x="533400" y="5029200"/>
            <a:ext cx="3962400" cy="1200329"/>
          </a:xfrm>
          <a:prstGeom prst="rect">
            <a:avLst/>
          </a:prstGeom>
          <a:noFill/>
        </p:spPr>
        <p:txBody>
          <a:bodyPr wrap="square" rtlCol="0">
            <a:spAutoFit/>
          </a:bodyPr>
          <a:lstStyle/>
          <a:p>
            <a:pPr algn="just"/>
            <a:r>
              <a:rPr lang="en-US" b="1" dirty="0"/>
              <a:t>P</a:t>
            </a:r>
            <a:r>
              <a:rPr lang="en-US" b="1" dirty="0" smtClean="0"/>
              <a:t>robability </a:t>
            </a:r>
            <a:r>
              <a:rPr lang="en-US" b="1" dirty="0"/>
              <a:t>of an </a:t>
            </a:r>
            <a:r>
              <a:rPr lang="en-US" b="1" dirty="0" smtClean="0"/>
              <a:t>edge (</a:t>
            </a:r>
            <a:r>
              <a:rPr lang="en-US" b="1" dirty="0"/>
              <a:t>u, v) represents </a:t>
            </a:r>
            <a:r>
              <a:rPr lang="en-US" b="1" dirty="0" smtClean="0"/>
              <a:t>the likelihood that </a:t>
            </a:r>
            <a:r>
              <a:rPr lang="en-US" b="1" dirty="0"/>
              <a:t>some action of u will be adopted by v </a:t>
            </a:r>
          </a:p>
          <a:p>
            <a:pPr algn="just"/>
            <a:endParaRPr lang="en-US" b="1" dirty="0">
              <a:solidFill>
                <a:schemeClr val="tx1"/>
              </a:solidFill>
            </a:endParaRPr>
          </a:p>
        </p:txBody>
      </p:sp>
      <p:sp>
        <p:nvSpPr>
          <p:cNvPr id="20" name="TextBox 19"/>
          <p:cNvSpPr txBox="1"/>
          <p:nvPr/>
        </p:nvSpPr>
        <p:spPr>
          <a:xfrm>
            <a:off x="155575" y="6412468"/>
            <a:ext cx="6477000" cy="307777"/>
          </a:xfrm>
          <a:prstGeom prst="rect">
            <a:avLst/>
          </a:prstGeom>
          <a:noFill/>
        </p:spPr>
        <p:txBody>
          <a:bodyPr wrap="square" rtlCol="0">
            <a:spAutoFit/>
          </a:bodyPr>
          <a:lstStyle/>
          <a:p>
            <a:r>
              <a:rPr lang="de-DE" sz="1400" b="1" dirty="0"/>
              <a:t>David </a:t>
            </a:r>
            <a:r>
              <a:rPr lang="de-DE" sz="1400" b="1" dirty="0" smtClean="0"/>
              <a:t>Clarke </a:t>
            </a:r>
            <a:r>
              <a:rPr lang="en-US" sz="1400" b="1" dirty="0" smtClean="0"/>
              <a:t>[</a:t>
            </a:r>
            <a:r>
              <a:rPr lang="en-US" sz="1400" b="1" i="1" dirty="0"/>
              <a:t>http://mashable.com/2012/04/03/twitter-changes-for-brands/</a:t>
            </a:r>
            <a:r>
              <a:rPr lang="en-US" sz="1400" b="1" dirty="0" smtClean="0"/>
              <a:t>] </a:t>
            </a:r>
            <a:endParaRPr lang="en-US" sz="1400" b="1" dirty="0"/>
          </a:p>
        </p:txBody>
      </p:sp>
      <p:pic>
        <p:nvPicPr>
          <p:cNvPr id="292866" name="Picture 2" descr="http://rack.2.mshcdn.com/media/ZgkyMDEyLzEyLzA0L2NiLzN0d2l0dGVycnVtLmRUdi5qcGcKcAl0aHVtYgk5NTB4NTM0IwplCWpwZw/89650bea/01a/3-twitter-rumors-and-what-they-could-mean-for-brands-402e44c1a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7226" y="2397562"/>
            <a:ext cx="4184650" cy="2318228"/>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222648" y="29380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4" name="TextBox 23"/>
          <p:cNvSpPr txBox="1"/>
          <p:nvPr/>
        </p:nvSpPr>
        <p:spPr>
          <a:xfrm rot="21406285">
            <a:off x="2057400" y="411480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6" name="TextBox 25"/>
          <p:cNvSpPr txBox="1"/>
          <p:nvPr/>
        </p:nvSpPr>
        <p:spPr>
          <a:xfrm>
            <a:off x="1155848" y="243840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8" name="TextBox 27"/>
          <p:cNvSpPr txBox="1"/>
          <p:nvPr/>
        </p:nvSpPr>
        <p:spPr>
          <a:xfrm>
            <a:off x="774848" y="3395246"/>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9" name="TextBox 28"/>
          <p:cNvSpPr txBox="1"/>
          <p:nvPr/>
        </p:nvSpPr>
        <p:spPr>
          <a:xfrm rot="21406285">
            <a:off x="994267" y="366984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30" name="TextBox 29"/>
          <p:cNvSpPr txBox="1"/>
          <p:nvPr/>
        </p:nvSpPr>
        <p:spPr>
          <a:xfrm rot="21406285">
            <a:off x="1130637" y="4646745"/>
            <a:ext cx="476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0.4</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286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6000" y="5504371"/>
            <a:ext cx="759782" cy="759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287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06747" y="5504370"/>
            <a:ext cx="759781" cy="752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2873"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920038" y="5486400"/>
            <a:ext cx="842962" cy="8561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2876" name="Picture 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06039" y="1219200"/>
            <a:ext cx="1460897" cy="777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2879" name="Picture 1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310765" y="838200"/>
            <a:ext cx="1655812" cy="1514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2882" name="Picture 18"/>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930423" y="2128430"/>
            <a:ext cx="1342966" cy="1325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2885" name="Picture 2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677151" y="2379531"/>
            <a:ext cx="971550" cy="971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2891" name="Picture 27"/>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011768" y="4396859"/>
            <a:ext cx="926854" cy="10499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2892" name="Picture 2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990311" y="4436769"/>
            <a:ext cx="823742" cy="9701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2" descr="t:\Desktop\HKUST.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292894" name="Picture 30" descr="Image result for taobao social network"/>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101547" y="3578879"/>
            <a:ext cx="1123950" cy="834531"/>
          </a:xfrm>
          <a:prstGeom prst="rect">
            <a:avLst/>
          </a:prstGeom>
          <a:noFill/>
          <a:extLst>
            <a:ext uri="{909E8E84-426E-40dd-AFC4-6F175D3DCCD1}">
              <a14:hiddenFill xmlns:a14="http://schemas.microsoft.com/office/drawing/2010/main" xmlns="">
                <a:solidFill>
                  <a:srgbClr val="FFFFFF"/>
                </a:solidFill>
              </a14:hiddenFill>
            </a:ext>
          </a:extLst>
        </p:spPr>
      </p:pic>
      <p:pic>
        <p:nvPicPr>
          <p:cNvPr id="292895" name="Picture 31"/>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874289" y="4626450"/>
            <a:ext cx="1003009" cy="731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2898" name="Picture 34"/>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467600" y="3480390"/>
            <a:ext cx="1066800" cy="842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603581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70</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59436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9436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a:t>
            </a:r>
            <a:r>
              <a:rPr lang="en-US" altLang="zh-CN" sz="2000" b="1" dirty="0" err="1" smtClean="0">
                <a:solidFill>
                  <a:schemeClr val="bg1"/>
                </a:solidFill>
                <a:latin typeface="Calibri" panose="020F0502020204030204" pitchFamily="34" charset="0"/>
                <a:cs typeface="Calibri" panose="020F0502020204030204" pitchFamily="34" charset="0"/>
              </a:rPr>
              <a:t>Subgraph</a:t>
            </a:r>
            <a:r>
              <a:rPr lang="en-US" altLang="zh-CN" sz="2000" b="1" dirty="0" smtClean="0">
                <a:solidFill>
                  <a:schemeClr val="bg1"/>
                </a:solidFill>
                <a:latin typeface="Calibri" panose="020F0502020204030204" pitchFamily="34" charset="0"/>
                <a:cs typeface="Calibri" panose="020F0502020204030204" pitchFamily="34" charset="0"/>
              </a:rPr>
              <a:t> Query Processing Framework</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981200"/>
            <a:ext cx="8077200" cy="3810000"/>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Naïve method</a:t>
            </a:r>
            <a:r>
              <a:rPr lang="zh-CN" altLang="en-US" sz="2000" dirty="0" smtClean="0">
                <a:latin typeface="Calibri" panose="020F0502020204030204" pitchFamily="34" charset="0"/>
                <a:cs typeface="Calibri" panose="020F0502020204030204" pitchFamily="34" charset="0"/>
              </a:rPr>
              <a:t>：</a:t>
            </a:r>
            <a:r>
              <a:rPr lang="en-US" altLang="zh-CN" sz="2000" dirty="0" smtClean="0">
                <a:latin typeface="Calibri" panose="020F0502020204030204" pitchFamily="34" charset="0"/>
                <a:cs typeface="Calibri" panose="020F0502020204030204" pitchFamily="34" charset="0"/>
              </a:rPr>
              <a:t>sequence scan D, and decide if the SIP between q and gi is not smaller than threshold </a:t>
            </a:r>
            <a:r>
              <a:rPr lang="el-GR" altLang="zh-CN" sz="2000" i="1" dirty="0" smtClean="0">
                <a:latin typeface="Cambria"/>
                <a:cs typeface="Calibri" panose="020F0502020204030204" pitchFamily="34" charset="0"/>
              </a:rPr>
              <a:t>τ</a:t>
            </a:r>
            <a:r>
              <a:rPr lang="en-US" altLang="zh-CN" sz="2000" dirty="0" smtClean="0">
                <a:latin typeface="Calibri" panose="020F0502020204030204" pitchFamily="34" charset="0"/>
                <a:cs typeface="Calibri" panose="020F0502020204030204" pitchFamily="34" charset="0"/>
              </a:rPr>
              <a:t>.</a:t>
            </a: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g1 graph isomorphic to g2 : NP-hard?</a:t>
            </a:r>
          </a:p>
          <a:p>
            <a:pPr marL="396875" indent="-396875" algn="just" defTabSz="914363" fontAlgn="auto">
              <a:lnSpc>
                <a:spcPct val="90000"/>
              </a:lnSpc>
              <a:spcBef>
                <a:spcPct val="20000"/>
              </a:spcBef>
              <a:spcAft>
                <a:spcPts val="0"/>
              </a:spcAft>
              <a:buBlip>
                <a:blip r:embed="rId5"/>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g1 </a:t>
            </a: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isomorphic to g2 : NP-Complete</a:t>
            </a:r>
          </a:p>
          <a:p>
            <a:pPr marL="396875" indent="-396875" algn="just" defTabSz="914363" fontAlgn="auto">
              <a:lnSpc>
                <a:spcPct val="90000"/>
              </a:lnSpc>
              <a:spcBef>
                <a:spcPct val="20000"/>
              </a:spcBef>
              <a:spcAft>
                <a:spcPts val="0"/>
              </a:spcAft>
              <a:buBlip>
                <a:blip r:embed="rId5"/>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Calculating SIP: #P-Complete</a:t>
            </a:r>
          </a:p>
          <a:p>
            <a:pPr marL="396875" indent="-396875" algn="just" defTabSz="914363" fontAlgn="auto">
              <a:lnSpc>
                <a:spcPct val="90000"/>
              </a:lnSpc>
              <a:spcBef>
                <a:spcPct val="20000"/>
              </a:spcBef>
              <a:spcAft>
                <a:spcPts val="0"/>
              </a:spcAft>
              <a:buBlip>
                <a:blip r:embed="rId5"/>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Naïve method: very costly, infeasible</a:t>
            </a:r>
            <a:r>
              <a:rPr lang="zh-CN" altLang="en-US" sz="2000" dirty="0" smtClean="0">
                <a:latin typeface="Calibri" panose="020F0502020204030204" pitchFamily="34" charset="0"/>
                <a:cs typeface="Calibri" panose="020F0502020204030204" pitchFamily="34" charset="0"/>
              </a:rPr>
              <a:t>！</a:t>
            </a:r>
            <a:endParaRPr lang="en-US" altLang="zh-CN" sz="2000" dirty="0" smtClean="0">
              <a:latin typeface="Calibri" panose="020F0502020204030204" pitchFamily="34" charset="0"/>
              <a:cs typeface="Calibri" panose="020F0502020204030204" pitchFamily="34" charset="0"/>
            </a:endParaRPr>
          </a:p>
        </p:txBody>
      </p:sp>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71</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61722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61722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A Filtering-and-Verification Query Processing Framework</a:t>
            </a: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4" name="圆角矩形 11"/>
          <p:cNvSpPr>
            <a:spLocks noChangeArrowheads="1"/>
          </p:cNvSpPr>
          <p:nvPr/>
        </p:nvSpPr>
        <p:spPr bwMode="auto">
          <a:xfrm>
            <a:off x="2014538" y="2854325"/>
            <a:ext cx="1944687" cy="863600"/>
          </a:xfrm>
          <a:prstGeom prst="roundRect">
            <a:avLst>
              <a:gd name="adj" fmla="val 16667"/>
            </a:avLst>
          </a:prstGeom>
          <a:noFill/>
          <a:ln w="25400">
            <a:solidFill>
              <a:srgbClr val="003366"/>
            </a:solidFill>
            <a:round/>
            <a:headEnd/>
            <a:tailEnd/>
          </a:ln>
        </p:spPr>
        <p:txBody>
          <a:bodyPr anchor="ctr"/>
          <a:lstStyle/>
          <a:p>
            <a:pPr algn="ctr" eaLnBrk="1" hangingPunct="1"/>
            <a:r>
              <a:rPr kumimoji="0" lang="zh-CN" altLang="en-US" sz="2000" b="1" dirty="0">
                <a:solidFill>
                  <a:srgbClr val="FF0000"/>
                </a:solidFill>
                <a:ea typeface="黑体" pitchFamily="49" charset="-122"/>
                <a:sym typeface="Arial" pitchFamily="34" charset="0"/>
              </a:rPr>
              <a:t>F</a:t>
            </a:r>
            <a:r>
              <a:rPr kumimoji="0" lang="en-US" altLang="zh-CN" sz="2000" b="1" dirty="0" err="1">
                <a:solidFill>
                  <a:srgbClr val="FF0000"/>
                </a:solidFill>
                <a:ea typeface="黑体" pitchFamily="49" charset="-122"/>
                <a:sym typeface="Arial" pitchFamily="34" charset="0"/>
              </a:rPr>
              <a:t>iltering</a:t>
            </a:r>
            <a:endParaRPr kumimoji="0" lang="en-US" altLang="zh-CN" sz="2000" b="1" dirty="0">
              <a:solidFill>
                <a:srgbClr val="FF0000"/>
              </a:solidFill>
              <a:ea typeface="黑体" pitchFamily="49" charset="-122"/>
              <a:sym typeface="Arial" pitchFamily="34" charset="0"/>
            </a:endParaRPr>
          </a:p>
        </p:txBody>
      </p:sp>
      <p:sp>
        <p:nvSpPr>
          <p:cNvPr id="16" name="圆角矩形 11"/>
          <p:cNvSpPr>
            <a:spLocks noChangeArrowheads="1"/>
          </p:cNvSpPr>
          <p:nvPr/>
        </p:nvSpPr>
        <p:spPr bwMode="auto">
          <a:xfrm>
            <a:off x="6011863" y="4581525"/>
            <a:ext cx="2160587" cy="863600"/>
          </a:xfrm>
          <a:prstGeom prst="roundRect">
            <a:avLst>
              <a:gd name="adj" fmla="val 16667"/>
            </a:avLst>
          </a:prstGeom>
          <a:noFill/>
          <a:ln w="25400">
            <a:solidFill>
              <a:srgbClr val="003366"/>
            </a:solidFill>
            <a:round/>
            <a:headEnd/>
            <a:tailEnd/>
          </a:ln>
        </p:spPr>
        <p:txBody>
          <a:bodyPr anchor="ctr"/>
          <a:lstStyle/>
          <a:p>
            <a:pPr algn="ctr" eaLnBrk="1" hangingPunct="1"/>
            <a:r>
              <a:rPr lang="zh-CN" altLang="en-US" sz="2000" b="1" dirty="0">
                <a:solidFill>
                  <a:srgbClr val="FF0000"/>
                </a:solidFill>
                <a:ea typeface="黑体" pitchFamily="49" charset="-122"/>
                <a:sym typeface="Arial" pitchFamily="34" charset="0"/>
              </a:rPr>
              <a:t>V</a:t>
            </a:r>
            <a:r>
              <a:rPr lang="en-US" altLang="zh-CN" sz="2000" b="1" dirty="0">
                <a:solidFill>
                  <a:srgbClr val="FF0000"/>
                </a:solidFill>
                <a:ea typeface="黑体" pitchFamily="49" charset="-122"/>
                <a:sym typeface="Arial" pitchFamily="34" charset="0"/>
              </a:rPr>
              <a:t>erification</a:t>
            </a:r>
          </a:p>
        </p:txBody>
      </p:sp>
      <p:sp>
        <p:nvSpPr>
          <p:cNvPr id="17" name="右箭头 15"/>
          <p:cNvSpPr>
            <a:spLocks noChangeArrowheads="1"/>
          </p:cNvSpPr>
          <p:nvPr/>
        </p:nvSpPr>
        <p:spPr bwMode="auto">
          <a:xfrm>
            <a:off x="4067175" y="3140075"/>
            <a:ext cx="901700" cy="288925"/>
          </a:xfrm>
          <a:prstGeom prst="rightArrow">
            <a:avLst>
              <a:gd name="adj1" fmla="val 50000"/>
              <a:gd name="adj2" fmla="val 69353"/>
            </a:avLst>
          </a:prstGeom>
          <a:noFill/>
          <a:ln w="25400">
            <a:solidFill>
              <a:srgbClr val="003366"/>
            </a:solidFill>
            <a:miter lim="800000"/>
            <a:headEnd/>
            <a:tailEnd/>
          </a:ln>
        </p:spPr>
        <p:txBody>
          <a:bodyPr anchor="ctr"/>
          <a:lstStyle/>
          <a:p>
            <a:pPr algn="ctr" eaLnBrk="1" hangingPunct="1"/>
            <a:endParaRPr kumimoji="0" lang="en-US" altLang="zh-CN">
              <a:solidFill>
                <a:srgbClr val="FFFFFF"/>
              </a:solidFill>
              <a:latin typeface="黑体" pitchFamily="49" charset="-122"/>
              <a:ea typeface="黑体" pitchFamily="49" charset="-122"/>
            </a:endParaRPr>
          </a:p>
        </p:txBody>
      </p:sp>
      <p:sp>
        <p:nvSpPr>
          <p:cNvPr id="18" name="AutoShape 5"/>
          <p:cNvSpPr>
            <a:spLocks noChangeArrowheads="1"/>
          </p:cNvSpPr>
          <p:nvPr/>
        </p:nvSpPr>
        <p:spPr bwMode="auto">
          <a:xfrm>
            <a:off x="5183188" y="2781300"/>
            <a:ext cx="1655762" cy="1008063"/>
          </a:xfrm>
          <a:prstGeom prst="horizontalScroll">
            <a:avLst>
              <a:gd name="adj" fmla="val 12500"/>
            </a:avLst>
          </a:prstGeom>
          <a:noFill/>
          <a:ln w="38100">
            <a:solidFill>
              <a:srgbClr val="969696"/>
            </a:solidFill>
            <a:round/>
            <a:headEnd/>
            <a:tailEnd/>
          </a:ln>
        </p:spPr>
        <p:txBody>
          <a:bodyPr wrap="none" anchor="ctr"/>
          <a:lstStyle/>
          <a:p>
            <a:pPr algn="ctr"/>
            <a:r>
              <a:rPr lang="zh-CN" altLang="en-US" sz="2000" b="1" dirty="0">
                <a:ea typeface="黑体" pitchFamily="49" charset="-122"/>
                <a:sym typeface="Arial" pitchFamily="34" charset="0"/>
              </a:rPr>
              <a:t>C</a:t>
            </a:r>
            <a:r>
              <a:rPr lang="en-US" altLang="zh-CN" sz="2000" b="1" dirty="0" err="1">
                <a:ea typeface="黑体" pitchFamily="49" charset="-122"/>
                <a:sym typeface="Arial" pitchFamily="34" charset="0"/>
              </a:rPr>
              <a:t>andidates</a:t>
            </a:r>
            <a:endParaRPr lang="zh-CN" altLang="zh-CN" sz="2000" b="1" dirty="0">
              <a:ea typeface="黑体" pitchFamily="49" charset="-122"/>
              <a:sym typeface="Arial" pitchFamily="34" charset="0"/>
            </a:endParaRPr>
          </a:p>
        </p:txBody>
      </p:sp>
      <p:sp>
        <p:nvSpPr>
          <p:cNvPr id="19" name="AutoShape 56"/>
          <p:cNvSpPr>
            <a:spLocks noChangeArrowheads="1"/>
          </p:cNvSpPr>
          <p:nvPr/>
        </p:nvSpPr>
        <p:spPr bwMode="auto">
          <a:xfrm>
            <a:off x="6911975" y="3105150"/>
            <a:ext cx="539750" cy="1296988"/>
          </a:xfrm>
          <a:prstGeom prst="curvedLeftArrow">
            <a:avLst>
              <a:gd name="adj1" fmla="val 48059"/>
              <a:gd name="adj2" fmla="val 96118"/>
              <a:gd name="adj3" fmla="val 33333"/>
            </a:avLst>
          </a:prstGeom>
          <a:noFill/>
          <a:ln w="25400">
            <a:solidFill>
              <a:srgbClr val="003366"/>
            </a:solidFill>
            <a:miter lim="800000"/>
            <a:headEnd/>
            <a:tailEnd/>
          </a:ln>
        </p:spPr>
        <p:txBody>
          <a:bodyPr anchor="ctr"/>
          <a:lstStyle/>
          <a:p>
            <a:pPr algn="ctr" eaLnBrk="1" hangingPunct="1"/>
            <a:endParaRPr kumimoji="0" lang="zh-CN" altLang="zh-CN">
              <a:solidFill>
                <a:srgbClr val="FFFFFF"/>
              </a:solidFill>
              <a:latin typeface="黑体" pitchFamily="49" charset="-122"/>
              <a:ea typeface="黑体" pitchFamily="49" charset="-122"/>
              <a:sym typeface="Arial" pitchFamily="34" charset="0"/>
            </a:endParaRPr>
          </a:p>
        </p:txBody>
      </p:sp>
      <p:sp>
        <p:nvSpPr>
          <p:cNvPr id="20" name="右箭头 15"/>
          <p:cNvSpPr>
            <a:spLocks noChangeArrowheads="1"/>
          </p:cNvSpPr>
          <p:nvPr/>
        </p:nvSpPr>
        <p:spPr bwMode="auto">
          <a:xfrm rot="10800000">
            <a:off x="5002213" y="4903788"/>
            <a:ext cx="901700" cy="288925"/>
          </a:xfrm>
          <a:prstGeom prst="rightArrow">
            <a:avLst>
              <a:gd name="adj1" fmla="val 50000"/>
              <a:gd name="adj2" fmla="val 69353"/>
            </a:avLst>
          </a:prstGeom>
          <a:noFill/>
          <a:ln w="25400">
            <a:solidFill>
              <a:srgbClr val="003366"/>
            </a:solidFill>
            <a:miter lim="800000"/>
            <a:headEnd/>
            <a:tailEnd/>
          </a:ln>
        </p:spPr>
        <p:txBody>
          <a:bodyPr rot="10800000" anchor="ctr"/>
          <a:lstStyle/>
          <a:p>
            <a:pPr algn="ctr" eaLnBrk="1" hangingPunct="1"/>
            <a:endParaRPr kumimoji="0" lang="en-US" altLang="zh-CN">
              <a:solidFill>
                <a:srgbClr val="FFFFFF"/>
              </a:solidFill>
              <a:latin typeface="黑体" pitchFamily="49" charset="-122"/>
              <a:ea typeface="黑体" pitchFamily="49" charset="-122"/>
            </a:endParaRPr>
          </a:p>
        </p:txBody>
      </p:sp>
      <p:sp>
        <p:nvSpPr>
          <p:cNvPr id="21" name="AutoShape 5"/>
          <p:cNvSpPr>
            <a:spLocks noChangeArrowheads="1"/>
          </p:cNvSpPr>
          <p:nvPr/>
        </p:nvSpPr>
        <p:spPr bwMode="auto">
          <a:xfrm>
            <a:off x="3455988" y="4581525"/>
            <a:ext cx="1403350" cy="936625"/>
          </a:xfrm>
          <a:prstGeom prst="horizontalScroll">
            <a:avLst>
              <a:gd name="adj" fmla="val 12500"/>
            </a:avLst>
          </a:prstGeom>
          <a:noFill/>
          <a:ln w="38100">
            <a:solidFill>
              <a:srgbClr val="969696"/>
            </a:solidFill>
            <a:round/>
            <a:headEnd/>
            <a:tailEnd/>
          </a:ln>
        </p:spPr>
        <p:txBody>
          <a:bodyPr wrap="none" anchor="ctr"/>
          <a:lstStyle/>
          <a:p>
            <a:pPr algn="ctr"/>
            <a:r>
              <a:rPr lang="zh-CN" altLang="en-US" sz="2000" b="1" dirty="0">
                <a:ea typeface="黑体" pitchFamily="49" charset="-122"/>
                <a:sym typeface="Arial" pitchFamily="34" charset="0"/>
              </a:rPr>
              <a:t>A</a:t>
            </a:r>
            <a:r>
              <a:rPr lang="en-US" altLang="zh-CN" sz="2000" b="1" dirty="0" err="1">
                <a:ea typeface="黑体" pitchFamily="49" charset="-122"/>
                <a:sym typeface="Arial" pitchFamily="34" charset="0"/>
              </a:rPr>
              <a:t>nswers</a:t>
            </a:r>
            <a:endParaRPr lang="zh-CN" altLang="zh-CN" sz="2000" b="1" dirty="0">
              <a:ea typeface="黑体" pitchFamily="49" charset="-122"/>
              <a:sym typeface="Arial" pitchFamily="34" charset="0"/>
            </a:endParaRPr>
          </a:p>
        </p:txBody>
      </p:sp>
      <p:sp>
        <p:nvSpPr>
          <p:cNvPr id="22" name="Text Box 13"/>
          <p:cNvSpPr txBox="1">
            <a:spLocks noChangeArrowheads="1"/>
          </p:cNvSpPr>
          <p:nvPr/>
        </p:nvSpPr>
        <p:spPr bwMode="auto">
          <a:xfrm>
            <a:off x="2438400" y="2444750"/>
            <a:ext cx="1655762"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1600" dirty="0">
                <a:ea typeface="黑体" pitchFamily="2" charset="-122"/>
              </a:rPr>
              <a:t>{g</a:t>
            </a:r>
            <a:r>
              <a:rPr lang="en-US" altLang="zh-CN" sz="1600" baseline="-25000" dirty="0">
                <a:ea typeface="黑体" pitchFamily="2" charset="-122"/>
              </a:rPr>
              <a:t>1</a:t>
            </a:r>
            <a:r>
              <a:rPr lang="en-US" altLang="zh-CN" sz="1600" dirty="0">
                <a:ea typeface="黑体" pitchFamily="2" charset="-122"/>
              </a:rPr>
              <a:t>,g</a:t>
            </a:r>
            <a:r>
              <a:rPr lang="en-US" altLang="zh-CN" sz="1600" baseline="-25000" dirty="0">
                <a:ea typeface="黑体" pitchFamily="2" charset="-122"/>
              </a:rPr>
              <a:t>2</a:t>
            </a:r>
            <a:r>
              <a:rPr lang="en-US" altLang="zh-CN" sz="1600" dirty="0">
                <a:ea typeface="黑体" pitchFamily="2" charset="-122"/>
              </a:rPr>
              <a:t>,..,g</a:t>
            </a:r>
            <a:r>
              <a:rPr lang="en-US" altLang="zh-CN" sz="1600" baseline="-25000" dirty="0">
                <a:ea typeface="黑体" pitchFamily="2" charset="-122"/>
              </a:rPr>
              <a:t>n</a:t>
            </a:r>
            <a:r>
              <a:rPr lang="en-US" altLang="zh-CN" sz="1600" dirty="0">
                <a:ea typeface="黑体" pitchFamily="2" charset="-122"/>
              </a:rPr>
              <a:t>}</a:t>
            </a:r>
          </a:p>
        </p:txBody>
      </p:sp>
      <p:sp>
        <p:nvSpPr>
          <p:cNvPr id="23" name="Text Box 14"/>
          <p:cNvSpPr txBox="1">
            <a:spLocks noChangeArrowheads="1"/>
          </p:cNvSpPr>
          <p:nvPr/>
        </p:nvSpPr>
        <p:spPr bwMode="auto">
          <a:xfrm>
            <a:off x="5410200" y="2457450"/>
            <a:ext cx="1655762"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1600" dirty="0">
                <a:ea typeface="黑体" pitchFamily="2" charset="-122"/>
              </a:rPr>
              <a:t>{g’</a:t>
            </a:r>
            <a:r>
              <a:rPr lang="en-US" altLang="zh-CN" sz="1600" baseline="-25000" dirty="0">
                <a:ea typeface="黑体" pitchFamily="2" charset="-122"/>
              </a:rPr>
              <a:t>1</a:t>
            </a:r>
            <a:r>
              <a:rPr lang="en-US" altLang="zh-CN" sz="1600" dirty="0">
                <a:ea typeface="黑体" pitchFamily="2" charset="-122"/>
              </a:rPr>
              <a:t>,g’</a:t>
            </a:r>
            <a:r>
              <a:rPr lang="en-US" altLang="zh-CN" sz="1600" baseline="-25000" dirty="0">
                <a:ea typeface="黑体" pitchFamily="2" charset="-122"/>
              </a:rPr>
              <a:t>2</a:t>
            </a:r>
            <a:r>
              <a:rPr lang="en-US" altLang="zh-CN" sz="1600" dirty="0">
                <a:ea typeface="黑体" pitchFamily="2" charset="-122"/>
              </a:rPr>
              <a:t>,..,g’</a:t>
            </a:r>
            <a:r>
              <a:rPr lang="en-US" altLang="zh-CN" sz="1600" baseline="-25000" dirty="0">
                <a:ea typeface="黑体" pitchFamily="2" charset="-122"/>
              </a:rPr>
              <a:t>m</a:t>
            </a:r>
            <a:r>
              <a:rPr lang="en-US" altLang="zh-CN" sz="1600" dirty="0">
                <a:ea typeface="黑体" pitchFamily="2" charset="-122"/>
              </a:rPr>
              <a:t>}</a:t>
            </a:r>
          </a:p>
        </p:txBody>
      </p:sp>
      <p:sp>
        <p:nvSpPr>
          <p:cNvPr id="24" name="Text Box 15"/>
          <p:cNvSpPr txBox="1">
            <a:spLocks noChangeArrowheads="1"/>
          </p:cNvSpPr>
          <p:nvPr/>
        </p:nvSpPr>
        <p:spPr bwMode="auto">
          <a:xfrm>
            <a:off x="3505200" y="4235450"/>
            <a:ext cx="1655763"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altLang="zh-CN" sz="1600" dirty="0">
                <a:ea typeface="黑体" pitchFamily="2" charset="-122"/>
              </a:rPr>
              <a:t>{g”</a:t>
            </a:r>
            <a:r>
              <a:rPr lang="en-US" altLang="zh-CN" sz="1600" baseline="-25000" dirty="0">
                <a:ea typeface="黑体" pitchFamily="2" charset="-122"/>
              </a:rPr>
              <a:t>1</a:t>
            </a:r>
            <a:r>
              <a:rPr lang="en-US" altLang="zh-CN" sz="1600" dirty="0">
                <a:ea typeface="黑体" pitchFamily="2" charset="-122"/>
              </a:rPr>
              <a:t>,g”</a:t>
            </a:r>
            <a:r>
              <a:rPr lang="en-US" altLang="zh-CN" sz="1600" baseline="-25000" dirty="0">
                <a:ea typeface="黑体" pitchFamily="2" charset="-122"/>
              </a:rPr>
              <a:t>2</a:t>
            </a:r>
            <a:r>
              <a:rPr lang="en-US" altLang="zh-CN" sz="1600" dirty="0">
                <a:ea typeface="黑体" pitchFamily="2" charset="-122"/>
              </a:rPr>
              <a:t>,..,g”</a:t>
            </a:r>
            <a:r>
              <a:rPr lang="en-US" altLang="zh-CN" sz="1600" baseline="-25000" dirty="0">
                <a:ea typeface="黑体" pitchFamily="2" charset="-122"/>
              </a:rPr>
              <a:t>k</a:t>
            </a:r>
            <a:r>
              <a:rPr lang="en-US" altLang="zh-CN" sz="1600" dirty="0">
                <a:ea typeface="黑体" pitchFamily="2" charset="-122"/>
              </a:rPr>
              <a:t>}</a:t>
            </a:r>
          </a:p>
        </p:txBody>
      </p:sp>
      <p:sp>
        <p:nvSpPr>
          <p:cNvPr id="25" name="Text Box 16"/>
          <p:cNvSpPr txBox="1">
            <a:spLocks noChangeArrowheads="1"/>
          </p:cNvSpPr>
          <p:nvPr/>
        </p:nvSpPr>
        <p:spPr bwMode="auto">
          <a:xfrm>
            <a:off x="1150938" y="4149725"/>
            <a:ext cx="194468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altLang="zh-CN" sz="2000" b="1" dirty="0">
                <a:ea typeface="黑体" pitchFamily="2" charset="-122"/>
              </a:rPr>
              <a:t>Query q</a:t>
            </a:r>
          </a:p>
        </p:txBody>
      </p:sp>
      <p:sp>
        <p:nvSpPr>
          <p:cNvPr id="2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66</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72</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3429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Structural Pruning</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981200"/>
            <a:ext cx="8077200" cy="3810000"/>
          </a:xfrm>
          <a:prstGeom prst="rect">
            <a:avLst/>
          </a:prstGeom>
        </p:spPr>
        <p:txBody>
          <a:bodyPr/>
          <a:lstStyle/>
          <a:p>
            <a:pPr marL="396875" lvl="1" indent="-396875" algn="just" defTabSz="914363">
              <a:lnSpc>
                <a:spcPct val="90000"/>
              </a:lnSpc>
              <a:spcBef>
                <a:spcPct val="20000"/>
              </a:spcBef>
              <a:buBlip>
                <a:blip r:embed="rId6"/>
              </a:buBlip>
              <a:defRPr/>
            </a:pPr>
            <a:r>
              <a:rPr lang="en-US" altLang="zh-CN" sz="2000" dirty="0" smtClean="0">
                <a:latin typeface="Calibri" panose="020F0502020204030204" pitchFamily="34" charset="0"/>
                <a:cs typeface="Calibri" panose="020F0502020204030204" pitchFamily="34" charset="0"/>
              </a:rPr>
              <a:t>Principle: if we remove all the uncertainty from g, and the  resulting graph still does not contain q, then the original uncertain graph cannot contain q.</a:t>
            </a: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6"/>
              </a:buBlip>
              <a:defRPr/>
            </a:pPr>
            <a:r>
              <a:rPr lang="en-US" altLang="zh-CN" sz="2000" b="1" dirty="0" smtClean="0">
                <a:ea typeface="黑体" pitchFamily="49" charset="-122"/>
              </a:rPr>
              <a:t>Theorem: if </a:t>
            </a:r>
            <a:r>
              <a:rPr lang="en-US" altLang="zh-CN" sz="2000" b="1" dirty="0" err="1" smtClean="0">
                <a:ea typeface="黑体" pitchFamily="49" charset="-122"/>
              </a:rPr>
              <a:t>q</a:t>
            </a:r>
            <a:r>
              <a:rPr lang="en-US" altLang="zh-CN" sz="2000" b="1" dirty="0" err="1" smtClean="0">
                <a:ea typeface="黑体" pitchFamily="49" charset="-122"/>
                <a:sym typeface="Symbol" pitchFamily="18" charset="2"/>
              </a:rPr>
              <a:t></a:t>
            </a:r>
            <a:r>
              <a:rPr lang="en-US" altLang="zh-CN" sz="2000" b="1" dirty="0" err="1" smtClean="0">
                <a:ea typeface="黑体" pitchFamily="49" charset="-122"/>
              </a:rPr>
              <a:t>g</a:t>
            </a:r>
            <a:r>
              <a:rPr lang="en-US" altLang="zh-CN" sz="2000" b="1" baseline="30000" dirty="0" err="1" smtClean="0">
                <a:ea typeface="黑体" pitchFamily="49" charset="-122"/>
              </a:rPr>
              <a:t>c</a:t>
            </a:r>
            <a:r>
              <a:rPr lang="zh-CN" altLang="en-US" sz="2000" b="1" dirty="0" smtClean="0">
                <a:ea typeface="黑体" pitchFamily="49" charset="-122"/>
              </a:rPr>
              <a:t>，</a:t>
            </a:r>
            <a:r>
              <a:rPr lang="en-US" altLang="zh-CN" sz="2000" b="1" dirty="0" smtClean="0">
                <a:ea typeface="黑体" pitchFamily="49" charset="-122"/>
              </a:rPr>
              <a:t>then Pr(</a:t>
            </a:r>
            <a:r>
              <a:rPr lang="en-US" altLang="zh-CN" sz="2000" b="1" dirty="0" err="1" smtClean="0">
                <a:ea typeface="黑体" pitchFamily="49" charset="-122"/>
              </a:rPr>
              <a:t>q</a:t>
            </a:r>
            <a:r>
              <a:rPr lang="en-US" altLang="zh-CN" sz="2000" b="1" dirty="0" err="1" smtClean="0">
                <a:ea typeface="黑体" pitchFamily="49" charset="-122"/>
                <a:sym typeface="Symbol" pitchFamily="18" charset="2"/>
              </a:rPr>
              <a:t></a:t>
            </a:r>
            <a:r>
              <a:rPr lang="en-US" altLang="zh-CN" sz="2000" b="1" dirty="0" err="1" smtClean="0">
                <a:ea typeface="黑体" pitchFamily="49" charset="-122"/>
              </a:rPr>
              <a:t>g</a:t>
            </a:r>
            <a:r>
              <a:rPr lang="en-US" altLang="zh-CN" sz="2000" b="1" dirty="0" smtClean="0">
                <a:ea typeface="黑体" pitchFamily="49" charset="-122"/>
              </a:rPr>
              <a:t>)=0</a:t>
            </a:r>
            <a:endParaRPr lang="zh-CN" altLang="en-US" sz="2000" b="1" dirty="0" smtClean="0">
              <a:ea typeface="黑体" pitchFamily="49" charset="-122"/>
            </a:endParaRPr>
          </a:p>
        </p:txBody>
      </p:sp>
      <p:graphicFrame>
        <p:nvGraphicFramePr>
          <p:cNvPr id="14" name="Object 4"/>
          <p:cNvGraphicFramePr>
            <a:graphicFrameLocks noChangeAspect="1"/>
          </p:cNvGraphicFramePr>
          <p:nvPr/>
        </p:nvGraphicFramePr>
        <p:xfrm>
          <a:off x="2173287" y="3063875"/>
          <a:ext cx="1787525" cy="1943100"/>
        </p:xfrm>
        <a:graphic>
          <a:graphicData uri="http://schemas.openxmlformats.org/presentationml/2006/ole">
            <p:oleObj spid="_x0000_s487437" name="Visio" r:id="rId7" imgW="1788294" imgH="1942699" progId="Visio.Drawing.11">
              <p:embed/>
            </p:oleObj>
          </a:graphicData>
        </a:graphic>
      </p:graphicFrame>
      <p:sp>
        <p:nvSpPr>
          <p:cNvPr id="16" name="Text Box 14"/>
          <p:cNvSpPr txBox="1">
            <a:spLocks noChangeArrowheads="1"/>
          </p:cNvSpPr>
          <p:nvPr/>
        </p:nvSpPr>
        <p:spPr bwMode="auto">
          <a:xfrm>
            <a:off x="2830512" y="5035550"/>
            <a:ext cx="304892"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2000" b="1" dirty="0"/>
              <a:t>g</a:t>
            </a:r>
          </a:p>
        </p:txBody>
      </p:sp>
      <p:graphicFrame>
        <p:nvGraphicFramePr>
          <p:cNvPr id="17" name="Object 6"/>
          <p:cNvGraphicFramePr>
            <a:graphicFrameLocks noChangeAspect="1"/>
          </p:cNvGraphicFramePr>
          <p:nvPr/>
        </p:nvGraphicFramePr>
        <p:xfrm>
          <a:off x="5094287" y="3684588"/>
          <a:ext cx="1839913" cy="515937"/>
        </p:xfrm>
        <a:graphic>
          <a:graphicData uri="http://schemas.openxmlformats.org/presentationml/2006/ole">
            <p:oleObj spid="_x0000_s487438" name="Visio" r:id="rId8" imgW="1692843" imgH="404662" progId="Visio.Drawing.11">
              <p:embed/>
            </p:oleObj>
          </a:graphicData>
        </a:graphic>
      </p:graphicFrame>
      <p:sp>
        <p:nvSpPr>
          <p:cNvPr id="18" name="Text Box 21"/>
          <p:cNvSpPr txBox="1">
            <a:spLocks noChangeArrowheads="1"/>
          </p:cNvSpPr>
          <p:nvPr/>
        </p:nvSpPr>
        <p:spPr bwMode="auto">
          <a:xfrm>
            <a:off x="5934075" y="4999038"/>
            <a:ext cx="32252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2000" b="1" dirty="0"/>
              <a:t>q</a:t>
            </a:r>
          </a:p>
        </p:txBody>
      </p:sp>
      <p:sp>
        <p:nvSpPr>
          <p:cNvPr id="19"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67</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73</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3429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981200"/>
            <a:ext cx="8077200" cy="1219200"/>
          </a:xfrm>
          <a:prstGeom prst="rect">
            <a:avLst/>
          </a:prstGeom>
        </p:spPr>
        <p:txBody>
          <a:bodyPr/>
          <a:lstStyle/>
          <a:p>
            <a:pPr marL="396875" lvl="1" indent="-396875" algn="just" defTabSz="914363">
              <a:lnSpc>
                <a:spcPct val="90000"/>
              </a:lnSpc>
              <a:spcBef>
                <a:spcPct val="20000"/>
              </a:spcBef>
              <a:buBlip>
                <a:blip r:embed="rId6"/>
              </a:buBlip>
              <a:defRPr/>
            </a:pPr>
            <a:r>
              <a:rPr lang="en-US" altLang="zh-CN" sz="2000" dirty="0" smtClean="0">
                <a:latin typeface="Calibri" panose="020F0502020204030204" pitchFamily="34" charset="0"/>
                <a:cs typeface="Calibri" panose="020F0502020204030204" pitchFamily="34" charset="0"/>
              </a:rPr>
              <a:t>Let f be a feature of gc  i.e., </a:t>
            </a:r>
            <a:r>
              <a:rPr lang="en-US" altLang="zh-CN" sz="2000" dirty="0" err="1" smtClean="0">
                <a:latin typeface="Calibri" panose="020F0502020204030204" pitchFamily="34" charset="0"/>
                <a:cs typeface="Calibri" panose="020F0502020204030204" pitchFamily="34" charset="0"/>
              </a:rPr>
              <a:t>f</a:t>
            </a:r>
            <a:r>
              <a:rPr lang="en-US" altLang="zh-CN" sz="2000" dirty="0" err="1" smtClean="0">
                <a:latin typeface="Calibri" panose="020F0502020204030204" pitchFamily="34" charset="0"/>
                <a:cs typeface="Calibri" panose="020F0502020204030204" pitchFamily="34" charset="0"/>
                <a:sym typeface="Symbol" pitchFamily="18" charset="2"/>
              </a:rPr>
              <a:t></a:t>
            </a:r>
            <a:r>
              <a:rPr lang="en-US" altLang="zh-CN" sz="2000" dirty="0" err="1" smtClean="0">
                <a:latin typeface="Calibri" panose="020F0502020204030204" pitchFamily="34" charset="0"/>
                <a:cs typeface="Calibri" panose="020F0502020204030204" pitchFamily="34" charset="0"/>
              </a:rPr>
              <a:t>gc</a:t>
            </a: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6"/>
              </a:buBlip>
              <a:defRPr/>
            </a:pPr>
            <a:r>
              <a:rPr lang="en-US" altLang="zh-CN" sz="2000" b="1" dirty="0" smtClean="0">
                <a:ea typeface="黑体" pitchFamily="49" charset="-122"/>
              </a:rPr>
              <a:t>Rule 1:</a:t>
            </a:r>
            <a:endParaRPr lang="en-US" altLang="zh-CN" sz="2000" dirty="0" smtClean="0">
              <a:latin typeface="Calibri" panose="020F0502020204030204" pitchFamily="34" charset="0"/>
              <a:cs typeface="Calibri" panose="020F0502020204030204" pitchFamily="34" charset="0"/>
            </a:endParaRPr>
          </a:p>
          <a:p>
            <a:pPr marL="990600" lvl="1" indent="-533400">
              <a:buClr>
                <a:srgbClr val="0070C0"/>
              </a:buClr>
            </a:pPr>
            <a:r>
              <a:rPr lang="en-US" altLang="zh-CN" sz="2000" b="1" dirty="0" smtClean="0">
                <a:ea typeface="黑体" pitchFamily="49" charset="-122"/>
                <a:cs typeface="Times New Roman" pitchFamily="18" charset="0"/>
              </a:rPr>
              <a:t>if f </a:t>
            </a:r>
            <a:r>
              <a:rPr lang="en-US" altLang="zh-CN" sz="2000" dirty="0">
                <a:latin typeface="Calibri" panose="020F0502020204030204" pitchFamily="34" charset="0"/>
                <a:cs typeface="Calibri" panose="020F0502020204030204" pitchFamily="34" charset="0"/>
                <a:sym typeface="Symbol" pitchFamily="18" charset="2"/>
              </a:rPr>
              <a:t> </a:t>
            </a:r>
            <a:r>
              <a:rPr lang="en-US" altLang="zh-CN" sz="2000" b="1" dirty="0" smtClean="0">
                <a:cs typeface="Times New Roman" pitchFamily="18" charset="0"/>
                <a:sym typeface="Symbol" pitchFamily="18" charset="2"/>
              </a:rPr>
              <a:t>q</a:t>
            </a:r>
            <a:r>
              <a:rPr lang="en-US" altLang="zh-CN" sz="2000" b="1" dirty="0" smtClean="0">
                <a:cs typeface="Times New Roman" pitchFamily="18" charset="0"/>
              </a:rPr>
              <a:t> , </a:t>
            </a:r>
            <a:r>
              <a:rPr lang="en-US" altLang="zh-CN" sz="2000" b="1" dirty="0" err="1" smtClean="0">
                <a:ea typeface="黑体" pitchFamily="49" charset="-122"/>
              </a:rPr>
              <a:t>UpperB</a:t>
            </a:r>
            <a:r>
              <a:rPr lang="en-US" altLang="zh-CN" sz="2000" b="1" dirty="0" smtClean="0">
                <a:ea typeface="黑体" pitchFamily="49" charset="-122"/>
              </a:rPr>
              <a:t>(</a:t>
            </a:r>
            <a:r>
              <a:rPr lang="en-US" altLang="zh-CN" sz="2000" b="1" dirty="0" err="1" smtClean="0">
                <a:ea typeface="黑体" pitchFamily="49" charset="-122"/>
              </a:rPr>
              <a:t>Pr</a:t>
            </a:r>
            <a:r>
              <a:rPr lang="en-US" altLang="zh-CN" sz="2000" b="1" dirty="0" smtClean="0">
                <a:ea typeface="黑体" pitchFamily="49" charset="-122"/>
              </a:rPr>
              <a:t>(</a:t>
            </a:r>
            <a:r>
              <a:rPr lang="en-US" altLang="zh-CN" sz="2000" b="1" dirty="0" smtClean="0">
                <a:cs typeface="Times New Roman" pitchFamily="18" charset="0"/>
              </a:rPr>
              <a:t>f</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cs typeface="Times New Roman" pitchFamily="18" charset="0"/>
                <a:sym typeface="Symbol" pitchFamily="18" charset="2"/>
              </a:rPr>
              <a:t>g</a:t>
            </a:r>
            <a:r>
              <a:rPr lang="en-US" altLang="zh-CN" sz="2000" b="1" dirty="0" smtClean="0">
                <a:cs typeface="Times New Roman" pitchFamily="18" charset="0"/>
              </a:rPr>
              <a:t>)</a:t>
            </a:r>
            <a:r>
              <a:rPr lang="en-US" altLang="zh-CN" sz="2000" b="1" dirty="0" smtClean="0">
                <a:ea typeface="黑体" pitchFamily="49" charset="-122"/>
              </a:rPr>
              <a:t>)&lt;</a:t>
            </a:r>
            <a:r>
              <a:rPr lang="en-US" altLang="zh-CN" sz="2000" b="1" dirty="0" smtClean="0">
                <a:ea typeface="黑体" pitchFamily="49" charset="-122"/>
                <a:sym typeface="Symbol" pitchFamily="18" charset="2"/>
              </a:rPr>
              <a:t></a:t>
            </a:r>
            <a:r>
              <a:rPr lang="zh-CN" altLang="en-US" sz="2000" b="1" dirty="0" smtClean="0">
                <a:ea typeface="黑体" pitchFamily="49" charset="-122"/>
                <a:sym typeface="Symbol" pitchFamily="18" charset="2"/>
              </a:rPr>
              <a:t>，</a:t>
            </a:r>
            <a:r>
              <a:rPr lang="en-US" altLang="zh-CN" sz="2000" b="1" dirty="0" smtClean="0">
                <a:ea typeface="黑体" pitchFamily="49" charset="-122"/>
                <a:sym typeface="Symbol" pitchFamily="18" charset="2"/>
              </a:rPr>
              <a:t>then g</a:t>
            </a:r>
            <a:r>
              <a:rPr lang="zh-CN" altLang="en-US" sz="2000" b="1" dirty="0" smtClean="0">
                <a:ea typeface="黑体" pitchFamily="49" charset="-122"/>
                <a:sym typeface="Symbol" pitchFamily="18" charset="2"/>
              </a:rPr>
              <a:t> </a:t>
            </a:r>
            <a:r>
              <a:rPr lang="en-US" altLang="zh-CN" sz="2000" b="1" dirty="0" smtClean="0">
                <a:ea typeface="黑体" pitchFamily="49" charset="-122"/>
                <a:sym typeface="Symbol" pitchFamily="18" charset="2"/>
              </a:rPr>
              <a:t>is pruned.</a:t>
            </a:r>
            <a:endParaRPr lang="zh-CN" altLang="en-US" sz="2000" b="1" dirty="0" smtClean="0">
              <a:ea typeface="黑体" pitchFamily="49" charset="-122"/>
            </a:endParaRPr>
          </a:p>
          <a:p>
            <a:pPr marL="990600" lvl="1" indent="-533400">
              <a:buClr>
                <a:srgbClr val="0070C0"/>
              </a:buClr>
            </a:pPr>
            <a:r>
              <a:rPr lang="zh-CN" altLang="en-US" sz="2000" b="1" dirty="0" smtClean="0">
                <a:ea typeface="黑体" pitchFamily="49" charset="-122"/>
              </a:rPr>
              <a:t>      ∵ </a:t>
            </a:r>
            <a:r>
              <a:rPr lang="en-US" altLang="zh-CN" sz="2000" b="1" dirty="0">
                <a:ea typeface="黑体" pitchFamily="49" charset="-122"/>
              </a:rPr>
              <a:t>f</a:t>
            </a:r>
            <a:r>
              <a:rPr lang="en-US" altLang="zh-CN" sz="2000" b="1" dirty="0" smtClean="0">
                <a:ea typeface="黑体" pitchFamily="49" charset="-122"/>
              </a:rPr>
              <a:t> </a:t>
            </a:r>
            <a:r>
              <a:rPr lang="en-US" altLang="zh-CN" sz="2000" dirty="0">
                <a:latin typeface="Calibri" panose="020F0502020204030204" pitchFamily="34" charset="0"/>
                <a:cs typeface="Calibri" panose="020F0502020204030204" pitchFamily="34" charset="0"/>
                <a:sym typeface="Symbol" pitchFamily="18" charset="2"/>
              </a:rPr>
              <a:t> </a:t>
            </a:r>
            <a:r>
              <a:rPr lang="en-US" altLang="zh-CN" sz="2000" b="1" dirty="0" smtClean="0">
                <a:ea typeface="黑体" pitchFamily="49" charset="-122"/>
                <a:sym typeface="Symbol" pitchFamily="18" charset="2"/>
              </a:rPr>
              <a:t>q</a:t>
            </a:r>
            <a:r>
              <a:rPr lang="en-US" altLang="zh-CN" sz="2000" b="1" dirty="0" smtClean="0">
                <a:ea typeface="黑体" pitchFamily="49" charset="-122"/>
              </a:rPr>
              <a:t>,</a:t>
            </a:r>
            <a:r>
              <a:rPr lang="zh-CN" altLang="en-US" sz="2000" b="1" dirty="0" smtClean="0">
                <a:ea typeface="黑体" pitchFamily="49" charset="-122"/>
              </a:rPr>
              <a:t>  ∴ </a:t>
            </a:r>
            <a:r>
              <a:rPr lang="en-US" altLang="zh-CN" sz="2000" b="1" dirty="0" err="1" smtClean="0">
                <a:ea typeface="黑体" pitchFamily="49" charset="-122"/>
              </a:rPr>
              <a:t>Pr</a:t>
            </a:r>
            <a:r>
              <a:rPr lang="en-US" altLang="zh-CN" sz="2000" b="1" dirty="0" smtClean="0">
                <a:ea typeface="黑体" pitchFamily="49" charset="-122"/>
              </a:rPr>
              <a:t>(q</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ea typeface="黑体" pitchFamily="49" charset="-122"/>
                <a:sym typeface="Symbol" pitchFamily="18" charset="2"/>
              </a:rPr>
              <a:t>g</a:t>
            </a:r>
            <a:r>
              <a:rPr lang="en-US" altLang="zh-CN" sz="2000" b="1" dirty="0" smtClean="0">
                <a:ea typeface="黑体" pitchFamily="49" charset="-122"/>
              </a:rPr>
              <a:t>)</a:t>
            </a:r>
            <a:r>
              <a:rPr lang="en-US" altLang="zh-CN" sz="2000" b="1" dirty="0" smtClean="0">
                <a:ea typeface="黑体" pitchFamily="49" charset="-122"/>
                <a:sym typeface="Symbol" pitchFamily="18" charset="2"/>
              </a:rPr>
              <a:t></a:t>
            </a:r>
            <a:r>
              <a:rPr lang="en-US" altLang="zh-CN" sz="2000" b="1" dirty="0" err="1" smtClean="0">
                <a:ea typeface="黑体" pitchFamily="49" charset="-122"/>
              </a:rPr>
              <a:t>Pr</a:t>
            </a:r>
            <a:r>
              <a:rPr lang="en-US" altLang="zh-CN" sz="2000" b="1" dirty="0" smtClean="0">
                <a:ea typeface="黑体" pitchFamily="49" charset="-122"/>
              </a:rPr>
              <a:t>(f</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ea typeface="黑体" pitchFamily="49" charset="-122"/>
                <a:sym typeface="Symbol" pitchFamily="18" charset="2"/>
              </a:rPr>
              <a:t>g</a:t>
            </a:r>
            <a:r>
              <a:rPr lang="en-US" altLang="zh-CN" sz="2000" b="1" dirty="0" smtClean="0">
                <a:ea typeface="黑体" pitchFamily="49" charset="-122"/>
              </a:rPr>
              <a:t>)&lt;</a:t>
            </a:r>
            <a:r>
              <a:rPr lang="en-US" altLang="zh-CN" sz="2000" b="1" dirty="0" smtClean="0">
                <a:ea typeface="黑体" pitchFamily="49" charset="-122"/>
                <a:sym typeface="Symbol" pitchFamily="18" charset="2"/>
              </a:rPr>
              <a:t></a:t>
            </a:r>
            <a:endParaRPr lang="zh-CN" altLang="en-US" sz="2000" b="1" dirty="0" smtClean="0">
              <a:ea typeface="黑体" pitchFamily="49" charset="-122"/>
            </a:endParaRPr>
          </a:p>
        </p:txBody>
      </p:sp>
      <p:sp>
        <p:nvSpPr>
          <p:cNvPr id="19" name="矩形 11"/>
          <p:cNvSpPr>
            <a:spLocks noChangeArrowheads="1"/>
          </p:cNvSpPr>
          <p:nvPr/>
        </p:nvSpPr>
        <p:spPr bwMode="auto">
          <a:xfrm>
            <a:off x="1197250" y="5634038"/>
            <a:ext cx="1939826" cy="400110"/>
          </a:xfrm>
          <a:prstGeom prst="rect">
            <a:avLst/>
          </a:prstGeom>
          <a:noFill/>
          <a:ln w="9525">
            <a:noFill/>
            <a:miter lim="800000"/>
            <a:headEnd/>
            <a:tailEnd/>
          </a:ln>
        </p:spPr>
        <p:txBody>
          <a:bodyPr wrap="none">
            <a:spAutoFit/>
          </a:bodyPr>
          <a:lstStyle/>
          <a:p>
            <a:pPr eaLnBrk="1" hangingPunct="1"/>
            <a:r>
              <a:rPr lang="en-US" altLang="zh-CN" sz="2000" b="1" dirty="0" smtClean="0">
                <a:ea typeface="黑体" pitchFamily="49" charset="-122"/>
                <a:sym typeface="Symbol" pitchFamily="18" charset="2"/>
              </a:rPr>
              <a:t>Uncertain Graph</a:t>
            </a:r>
            <a:endParaRPr lang="zh-CN" altLang="en-US" sz="2000" b="1" dirty="0" smtClean="0">
              <a:ea typeface="黑体" pitchFamily="49" charset="-122"/>
              <a:sym typeface="Symbol" pitchFamily="18" charset="2"/>
            </a:endParaRPr>
          </a:p>
        </p:txBody>
      </p:sp>
      <p:sp>
        <p:nvSpPr>
          <p:cNvPr id="20" name="矩形 13"/>
          <p:cNvSpPr>
            <a:spLocks noChangeArrowheads="1"/>
          </p:cNvSpPr>
          <p:nvPr/>
        </p:nvSpPr>
        <p:spPr bwMode="auto">
          <a:xfrm>
            <a:off x="4791075" y="5634038"/>
            <a:ext cx="996363" cy="400110"/>
          </a:xfrm>
          <a:prstGeom prst="rect">
            <a:avLst/>
          </a:prstGeom>
          <a:noFill/>
          <a:ln w="9525">
            <a:noFill/>
            <a:miter lim="800000"/>
            <a:headEnd/>
            <a:tailEnd/>
          </a:ln>
        </p:spPr>
        <p:txBody>
          <a:bodyPr wrap="none">
            <a:spAutoFit/>
          </a:bodyPr>
          <a:lstStyle/>
          <a:p>
            <a:pPr eaLnBrk="1" hangingPunct="1"/>
            <a:r>
              <a:rPr lang="en-US" altLang="zh-CN" sz="2000" b="1" dirty="0" smtClean="0">
                <a:ea typeface="黑体" pitchFamily="49" charset="-122"/>
                <a:sym typeface="Symbol" pitchFamily="18" charset="2"/>
              </a:rPr>
              <a:t>Feature</a:t>
            </a:r>
            <a:endParaRPr lang="zh-CN" altLang="en-US" sz="2000" b="1" dirty="0"/>
          </a:p>
        </p:txBody>
      </p:sp>
      <p:sp>
        <p:nvSpPr>
          <p:cNvPr id="21" name="矩形 15"/>
          <p:cNvSpPr>
            <a:spLocks noChangeArrowheads="1"/>
          </p:cNvSpPr>
          <p:nvPr/>
        </p:nvSpPr>
        <p:spPr bwMode="auto">
          <a:xfrm>
            <a:off x="6981825" y="5610225"/>
            <a:ext cx="1309526" cy="400110"/>
          </a:xfrm>
          <a:prstGeom prst="rect">
            <a:avLst/>
          </a:prstGeom>
          <a:noFill/>
          <a:ln w="9525">
            <a:noFill/>
            <a:miter lim="800000"/>
            <a:headEnd/>
            <a:tailEnd/>
          </a:ln>
        </p:spPr>
        <p:txBody>
          <a:bodyPr wrap="none">
            <a:spAutoFit/>
          </a:bodyPr>
          <a:lstStyle/>
          <a:p>
            <a:r>
              <a:rPr lang="en-US" altLang="zh-CN" sz="2000" b="1" dirty="0" smtClean="0">
                <a:ea typeface="黑体" pitchFamily="49" charset="-122"/>
                <a:sym typeface="Symbol" pitchFamily="18" charset="2"/>
              </a:rPr>
              <a:t>Query &amp;  </a:t>
            </a:r>
            <a:endParaRPr lang="zh-CN" altLang="en-US" sz="2000" b="1" dirty="0" smtClean="0">
              <a:ea typeface="黑体" pitchFamily="49" charset="-122"/>
              <a:sym typeface="Symbol" pitchFamily="18" charset="2"/>
            </a:endParaRPr>
          </a:p>
        </p:txBody>
      </p:sp>
      <p:graphicFrame>
        <p:nvGraphicFramePr>
          <p:cNvPr id="22" name="Object 15"/>
          <p:cNvGraphicFramePr>
            <a:graphicFrameLocks noChangeAspect="1"/>
          </p:cNvGraphicFramePr>
          <p:nvPr/>
        </p:nvGraphicFramePr>
        <p:xfrm>
          <a:off x="323850" y="3692525"/>
          <a:ext cx="3522663" cy="1857375"/>
        </p:xfrm>
        <a:graphic>
          <a:graphicData uri="http://schemas.openxmlformats.org/presentationml/2006/ole">
            <p:oleObj spid="_x0000_s488469" name="Visio" r:id="rId7" imgW="3949282" imgH="2083292" progId="Visio.Drawing.11">
              <p:embed/>
            </p:oleObj>
          </a:graphicData>
        </a:graphic>
      </p:graphicFrame>
      <p:graphicFrame>
        <p:nvGraphicFramePr>
          <p:cNvPr id="23" name="Object 16"/>
          <p:cNvGraphicFramePr>
            <a:graphicFrameLocks noChangeAspect="1"/>
          </p:cNvGraphicFramePr>
          <p:nvPr/>
        </p:nvGraphicFramePr>
        <p:xfrm>
          <a:off x="4356100" y="3768725"/>
          <a:ext cx="1947863" cy="1687513"/>
        </p:xfrm>
        <a:graphic>
          <a:graphicData uri="http://schemas.openxmlformats.org/presentationml/2006/ole">
            <p:oleObj spid="_x0000_s488470" name="Visio" r:id="rId8" imgW="1948405" imgH="1687116" progId="Visio.Drawing.11">
              <p:embed/>
            </p:oleObj>
          </a:graphicData>
        </a:graphic>
      </p:graphicFrame>
      <p:graphicFrame>
        <p:nvGraphicFramePr>
          <p:cNvPr id="24" name="Object 17"/>
          <p:cNvGraphicFramePr>
            <a:graphicFrameLocks noChangeAspect="1"/>
          </p:cNvGraphicFramePr>
          <p:nvPr/>
        </p:nvGraphicFramePr>
        <p:xfrm>
          <a:off x="6800850" y="4192588"/>
          <a:ext cx="1766888" cy="1011237"/>
        </p:xfrm>
        <a:graphic>
          <a:graphicData uri="http://schemas.openxmlformats.org/presentationml/2006/ole">
            <p:oleObj spid="_x0000_s488471" name="Visio" r:id="rId9" imgW="1767454" imgH="1010653" progId="Visio.Drawing.11">
              <p:embed/>
            </p:oleObj>
          </a:graphicData>
        </a:graphic>
      </p:graphicFrame>
      <p:sp>
        <p:nvSpPr>
          <p:cNvPr id="18"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68</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74</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3429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828800"/>
            <a:ext cx="8077200" cy="990600"/>
          </a:xfrm>
          <a:prstGeom prst="rect">
            <a:avLst/>
          </a:prstGeom>
        </p:spPr>
        <p:txBody>
          <a:bodyPr/>
          <a:lstStyle/>
          <a:p>
            <a:pPr marL="396875" lvl="1" indent="-396875" algn="just" defTabSz="914363">
              <a:lnSpc>
                <a:spcPct val="90000"/>
              </a:lnSpc>
              <a:spcBef>
                <a:spcPct val="20000"/>
              </a:spcBef>
              <a:buClr>
                <a:srgbClr val="0070C0"/>
              </a:buClr>
              <a:buBlip>
                <a:blip r:embed="rId6"/>
              </a:buBlip>
              <a:defRPr/>
            </a:pPr>
            <a:r>
              <a:rPr lang="en-US" altLang="zh-CN" sz="2000" b="1" dirty="0" smtClean="0">
                <a:ea typeface="黑体" pitchFamily="49" charset="-122"/>
              </a:rPr>
              <a:t>Rule 2</a:t>
            </a:r>
            <a:r>
              <a:rPr lang="zh-CN" altLang="en-US" sz="2000" b="1" dirty="0" smtClean="0">
                <a:ea typeface="黑体" pitchFamily="49" charset="-122"/>
              </a:rPr>
              <a:t>： </a:t>
            </a:r>
          </a:p>
          <a:p>
            <a:pPr marL="990600" lvl="1" indent="-533400">
              <a:buClr>
                <a:srgbClr val="0070C0"/>
              </a:buClr>
            </a:pPr>
            <a:r>
              <a:rPr lang="zh-CN" altLang="en-US" sz="2000" b="1" dirty="0" smtClean="0">
                <a:ea typeface="黑体" pitchFamily="49" charset="-122"/>
              </a:rPr>
              <a:t>      </a:t>
            </a:r>
            <a:r>
              <a:rPr lang="en-US" altLang="zh-CN" sz="2000" b="1" dirty="0" smtClean="0">
                <a:ea typeface="黑体" pitchFamily="49" charset="-122"/>
              </a:rPr>
              <a:t>if q</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ea typeface="黑体" pitchFamily="49" charset="-122"/>
                <a:sym typeface="Symbol" pitchFamily="18" charset="2"/>
              </a:rPr>
              <a:t>f</a:t>
            </a:r>
            <a:r>
              <a:rPr lang="en-US" altLang="zh-CN" sz="2000" b="1" dirty="0" smtClean="0">
                <a:ea typeface="黑体" pitchFamily="49" charset="-122"/>
              </a:rPr>
              <a:t>, </a:t>
            </a:r>
            <a:r>
              <a:rPr lang="en-US" altLang="zh-CN" sz="2000" b="1" dirty="0" err="1" smtClean="0">
                <a:ea typeface="黑体" pitchFamily="49" charset="-122"/>
              </a:rPr>
              <a:t>LowerB</a:t>
            </a:r>
            <a:r>
              <a:rPr lang="en-US" altLang="zh-CN" sz="2000" b="1" dirty="0" smtClean="0">
                <a:ea typeface="黑体" pitchFamily="49" charset="-122"/>
              </a:rPr>
              <a:t>(</a:t>
            </a:r>
            <a:r>
              <a:rPr lang="en-US" altLang="zh-CN" sz="2000" b="1" dirty="0" err="1" smtClean="0">
                <a:ea typeface="黑体" pitchFamily="49" charset="-122"/>
              </a:rPr>
              <a:t>Pr</a:t>
            </a:r>
            <a:r>
              <a:rPr lang="en-US" altLang="zh-CN" sz="2000" b="1" dirty="0" smtClean="0">
                <a:ea typeface="黑体" pitchFamily="49" charset="-122"/>
              </a:rPr>
              <a:t>(f</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ea typeface="黑体" pitchFamily="49" charset="-122"/>
                <a:sym typeface="Symbol" pitchFamily="18" charset="2"/>
              </a:rPr>
              <a:t>g</a:t>
            </a:r>
            <a:r>
              <a:rPr lang="en-US" altLang="zh-CN" sz="2000" b="1" dirty="0" smtClean="0">
                <a:ea typeface="黑体" pitchFamily="49" charset="-122"/>
              </a:rPr>
              <a:t>))</a:t>
            </a:r>
            <a:r>
              <a:rPr lang="en-US" altLang="zh-CN" sz="2000" b="1" dirty="0" smtClean="0">
                <a:ea typeface="黑体" pitchFamily="49" charset="-122"/>
                <a:sym typeface="Symbol" pitchFamily="18" charset="2"/>
              </a:rPr>
              <a:t></a:t>
            </a:r>
            <a:r>
              <a:rPr lang="zh-CN" altLang="en-US" sz="2000" b="1" dirty="0" smtClean="0">
                <a:ea typeface="黑体" pitchFamily="49" charset="-122"/>
                <a:sym typeface="Symbol" pitchFamily="18" charset="2"/>
              </a:rPr>
              <a:t>，</a:t>
            </a:r>
            <a:r>
              <a:rPr lang="en-US" altLang="zh-CN" sz="2000" b="1" dirty="0" smtClean="0">
                <a:ea typeface="黑体" pitchFamily="49" charset="-122"/>
                <a:sym typeface="Symbol" pitchFamily="18" charset="2"/>
              </a:rPr>
              <a:t>then g</a:t>
            </a:r>
            <a:r>
              <a:rPr lang="zh-CN" altLang="en-US" sz="2000" b="1" dirty="0" smtClean="0">
                <a:ea typeface="黑体" pitchFamily="49" charset="-122"/>
                <a:sym typeface="Symbol" pitchFamily="18" charset="2"/>
              </a:rPr>
              <a:t> </a:t>
            </a:r>
            <a:r>
              <a:rPr lang="en-US" altLang="zh-CN" sz="2000" b="1" dirty="0" smtClean="0">
                <a:ea typeface="黑体" pitchFamily="49" charset="-122"/>
                <a:sym typeface="Symbol" pitchFamily="18" charset="2"/>
              </a:rPr>
              <a:t>is an answer.</a:t>
            </a:r>
            <a:endParaRPr lang="zh-CN" altLang="en-US" sz="2000" b="1" dirty="0" smtClean="0">
              <a:ea typeface="黑体" pitchFamily="49" charset="-122"/>
            </a:endParaRPr>
          </a:p>
          <a:p>
            <a:pPr marL="990600" lvl="1" indent="-533400">
              <a:buClr>
                <a:srgbClr val="0070C0"/>
              </a:buClr>
            </a:pPr>
            <a:r>
              <a:rPr lang="zh-CN" altLang="en-US" sz="2000" b="1" dirty="0" smtClean="0">
                <a:ea typeface="黑体" pitchFamily="49" charset="-122"/>
              </a:rPr>
              <a:t>      ∵ </a:t>
            </a:r>
            <a:r>
              <a:rPr lang="en-US" altLang="zh-CN" sz="2000" b="1" dirty="0" smtClean="0">
                <a:ea typeface="黑体" pitchFamily="49" charset="-122"/>
              </a:rPr>
              <a:t>q</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ea typeface="黑体" pitchFamily="49" charset="-122"/>
                <a:sym typeface="Symbol" pitchFamily="18" charset="2"/>
              </a:rPr>
              <a:t>f</a:t>
            </a:r>
            <a:r>
              <a:rPr lang="en-US" altLang="zh-CN" sz="2000" b="1" dirty="0" smtClean="0">
                <a:ea typeface="黑体" pitchFamily="49" charset="-122"/>
              </a:rPr>
              <a:t>,</a:t>
            </a:r>
            <a:r>
              <a:rPr lang="zh-CN" altLang="en-US" sz="2000" b="1" dirty="0" smtClean="0">
                <a:ea typeface="黑体" pitchFamily="49" charset="-122"/>
              </a:rPr>
              <a:t>  ∴ </a:t>
            </a:r>
            <a:r>
              <a:rPr lang="en-US" altLang="zh-CN" sz="2000" b="1" dirty="0" err="1" smtClean="0">
                <a:ea typeface="黑体" pitchFamily="49" charset="-122"/>
              </a:rPr>
              <a:t>Pr</a:t>
            </a:r>
            <a:r>
              <a:rPr lang="en-US" altLang="zh-CN" sz="2000" b="1" dirty="0" smtClean="0">
                <a:ea typeface="黑体" pitchFamily="49" charset="-122"/>
              </a:rPr>
              <a:t>(q</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ea typeface="黑体" pitchFamily="49" charset="-122"/>
                <a:sym typeface="Symbol" pitchFamily="18" charset="2"/>
              </a:rPr>
              <a:t>g</a:t>
            </a:r>
            <a:r>
              <a:rPr lang="en-US" altLang="zh-CN" sz="2000" b="1" dirty="0" smtClean="0">
                <a:ea typeface="黑体" pitchFamily="49" charset="-122"/>
              </a:rPr>
              <a:t>)</a:t>
            </a:r>
            <a:r>
              <a:rPr lang="en-US" altLang="zh-CN" sz="2000" b="1" dirty="0" smtClean="0">
                <a:ea typeface="黑体" pitchFamily="49" charset="-122"/>
                <a:sym typeface="Symbol" pitchFamily="18" charset="2"/>
              </a:rPr>
              <a:t></a:t>
            </a:r>
            <a:r>
              <a:rPr lang="en-US" altLang="zh-CN" sz="2000" b="1" dirty="0" err="1" smtClean="0">
                <a:ea typeface="黑体" pitchFamily="49" charset="-122"/>
              </a:rPr>
              <a:t>Pr</a:t>
            </a:r>
            <a:r>
              <a:rPr lang="en-US" altLang="zh-CN" sz="2000" b="1" dirty="0" smtClean="0">
                <a:ea typeface="黑体" pitchFamily="49" charset="-122"/>
              </a:rPr>
              <a:t>(f</a:t>
            </a:r>
            <a:r>
              <a:rPr lang="en-US" altLang="zh-CN" sz="2000" dirty="0">
                <a:latin typeface="Calibri" panose="020F0502020204030204" pitchFamily="34" charset="0"/>
                <a:cs typeface="Calibri" panose="020F0502020204030204" pitchFamily="34" charset="0"/>
                <a:sym typeface="Symbol" pitchFamily="18" charset="2"/>
              </a:rPr>
              <a:t>  </a:t>
            </a:r>
            <a:r>
              <a:rPr lang="en-US" altLang="zh-CN" sz="2000" b="1" dirty="0" smtClean="0">
                <a:ea typeface="黑体" pitchFamily="49" charset="-122"/>
                <a:sym typeface="Symbol" pitchFamily="18" charset="2"/>
              </a:rPr>
              <a:t>g</a:t>
            </a:r>
            <a:r>
              <a:rPr lang="en-US" altLang="zh-CN" sz="2000" b="1" dirty="0" smtClean="0">
                <a:ea typeface="黑体" pitchFamily="49" charset="-122"/>
              </a:rPr>
              <a:t>)</a:t>
            </a:r>
            <a:r>
              <a:rPr lang="en-US" altLang="zh-CN" sz="2000" b="1" dirty="0" smtClean="0">
                <a:ea typeface="黑体" pitchFamily="49" charset="-122"/>
                <a:sym typeface="Symbol" pitchFamily="18" charset="2"/>
              </a:rPr>
              <a:t></a:t>
            </a:r>
            <a:endParaRPr lang="zh-CN" altLang="en-US" sz="2000" b="1" dirty="0" smtClean="0">
              <a:ea typeface="黑体" pitchFamily="49" charset="-122"/>
            </a:endParaRPr>
          </a:p>
        </p:txBody>
      </p:sp>
      <p:sp>
        <p:nvSpPr>
          <p:cNvPr id="19" name="矩形 11"/>
          <p:cNvSpPr>
            <a:spLocks noChangeArrowheads="1"/>
          </p:cNvSpPr>
          <p:nvPr/>
        </p:nvSpPr>
        <p:spPr bwMode="auto">
          <a:xfrm>
            <a:off x="1336774" y="4572000"/>
            <a:ext cx="1939826" cy="400110"/>
          </a:xfrm>
          <a:prstGeom prst="rect">
            <a:avLst/>
          </a:prstGeom>
          <a:noFill/>
          <a:ln w="9525">
            <a:noFill/>
            <a:miter lim="800000"/>
            <a:headEnd/>
            <a:tailEnd/>
          </a:ln>
        </p:spPr>
        <p:txBody>
          <a:bodyPr wrap="none">
            <a:spAutoFit/>
          </a:bodyPr>
          <a:lstStyle/>
          <a:p>
            <a:pPr eaLnBrk="1" hangingPunct="1"/>
            <a:r>
              <a:rPr lang="en-US" altLang="zh-CN" sz="2000" b="1" dirty="0" smtClean="0">
                <a:ea typeface="黑体" pitchFamily="49" charset="-122"/>
                <a:sym typeface="Symbol" pitchFamily="18" charset="2"/>
              </a:rPr>
              <a:t>Uncertain Graph</a:t>
            </a:r>
            <a:endParaRPr lang="zh-CN" altLang="en-US" sz="2000" b="1" dirty="0" smtClean="0">
              <a:ea typeface="黑体" pitchFamily="49" charset="-122"/>
              <a:sym typeface="Symbol" pitchFamily="18" charset="2"/>
            </a:endParaRPr>
          </a:p>
        </p:txBody>
      </p:sp>
      <p:sp>
        <p:nvSpPr>
          <p:cNvPr id="20" name="矩形 13"/>
          <p:cNvSpPr>
            <a:spLocks noChangeArrowheads="1"/>
          </p:cNvSpPr>
          <p:nvPr/>
        </p:nvSpPr>
        <p:spPr bwMode="auto">
          <a:xfrm>
            <a:off x="4736825" y="4595813"/>
            <a:ext cx="996363" cy="400110"/>
          </a:xfrm>
          <a:prstGeom prst="rect">
            <a:avLst/>
          </a:prstGeom>
          <a:noFill/>
          <a:ln w="9525">
            <a:noFill/>
            <a:miter lim="800000"/>
            <a:headEnd/>
            <a:tailEnd/>
          </a:ln>
        </p:spPr>
        <p:txBody>
          <a:bodyPr wrap="none">
            <a:spAutoFit/>
          </a:bodyPr>
          <a:lstStyle/>
          <a:p>
            <a:pPr eaLnBrk="1" hangingPunct="1"/>
            <a:r>
              <a:rPr lang="en-US" altLang="zh-CN" sz="2000" b="1" dirty="0" smtClean="0">
                <a:ea typeface="黑体" pitchFamily="49" charset="-122"/>
                <a:sym typeface="Symbol" pitchFamily="18" charset="2"/>
              </a:rPr>
              <a:t>Feature</a:t>
            </a:r>
            <a:endParaRPr lang="zh-CN" altLang="en-US" sz="2000" b="1" dirty="0"/>
          </a:p>
        </p:txBody>
      </p:sp>
      <p:sp>
        <p:nvSpPr>
          <p:cNvPr id="21" name="矩形 15"/>
          <p:cNvSpPr>
            <a:spLocks noChangeArrowheads="1"/>
          </p:cNvSpPr>
          <p:nvPr/>
        </p:nvSpPr>
        <p:spPr bwMode="auto">
          <a:xfrm>
            <a:off x="7072474" y="4419600"/>
            <a:ext cx="1309526" cy="400110"/>
          </a:xfrm>
          <a:prstGeom prst="rect">
            <a:avLst/>
          </a:prstGeom>
          <a:noFill/>
          <a:ln w="9525">
            <a:noFill/>
            <a:miter lim="800000"/>
            <a:headEnd/>
            <a:tailEnd/>
          </a:ln>
        </p:spPr>
        <p:txBody>
          <a:bodyPr wrap="none">
            <a:spAutoFit/>
          </a:bodyPr>
          <a:lstStyle/>
          <a:p>
            <a:r>
              <a:rPr lang="en-US" altLang="zh-CN" sz="2000" b="1" dirty="0" smtClean="0">
                <a:ea typeface="黑体" pitchFamily="49" charset="-122"/>
                <a:sym typeface="Symbol" pitchFamily="18" charset="2"/>
              </a:rPr>
              <a:t>Query &amp;  </a:t>
            </a:r>
            <a:endParaRPr lang="zh-CN" altLang="en-US" sz="2000" b="1" dirty="0" smtClean="0">
              <a:ea typeface="黑体" pitchFamily="49" charset="-122"/>
              <a:sym typeface="Symbol" pitchFamily="18" charset="2"/>
            </a:endParaRPr>
          </a:p>
        </p:txBody>
      </p:sp>
      <p:graphicFrame>
        <p:nvGraphicFramePr>
          <p:cNvPr id="27" name="Object 16"/>
          <p:cNvGraphicFramePr>
            <a:graphicFrameLocks noChangeAspect="1"/>
          </p:cNvGraphicFramePr>
          <p:nvPr/>
        </p:nvGraphicFramePr>
        <p:xfrm>
          <a:off x="536575" y="2809875"/>
          <a:ext cx="3522663" cy="1857375"/>
        </p:xfrm>
        <a:graphic>
          <a:graphicData uri="http://schemas.openxmlformats.org/presentationml/2006/ole">
            <p:oleObj spid="_x0000_s489496" name="Visio" r:id="rId7" imgW="3949282" imgH="2083292" progId="Visio.Drawing.11">
              <p:embed/>
            </p:oleObj>
          </a:graphicData>
        </a:graphic>
      </p:graphicFrame>
      <p:graphicFrame>
        <p:nvGraphicFramePr>
          <p:cNvPr id="28" name="Object 17"/>
          <p:cNvGraphicFramePr>
            <a:graphicFrameLocks noChangeAspect="1"/>
          </p:cNvGraphicFramePr>
          <p:nvPr/>
        </p:nvGraphicFramePr>
        <p:xfrm>
          <a:off x="4568825" y="2886075"/>
          <a:ext cx="1947863" cy="1687513"/>
        </p:xfrm>
        <a:graphic>
          <a:graphicData uri="http://schemas.openxmlformats.org/presentationml/2006/ole">
            <p:oleObj spid="_x0000_s489497" name="Visio" r:id="rId8" imgW="1948405" imgH="1687116" progId="Visio.Drawing.11">
              <p:embed/>
            </p:oleObj>
          </a:graphicData>
        </a:graphic>
      </p:graphicFrame>
      <p:graphicFrame>
        <p:nvGraphicFramePr>
          <p:cNvPr id="29" name="Object 18"/>
          <p:cNvGraphicFramePr>
            <a:graphicFrameLocks noChangeAspect="1"/>
          </p:cNvGraphicFramePr>
          <p:nvPr/>
        </p:nvGraphicFramePr>
        <p:xfrm>
          <a:off x="6913563" y="3676650"/>
          <a:ext cx="1690687" cy="425450"/>
        </p:xfrm>
        <a:graphic>
          <a:graphicData uri="http://schemas.openxmlformats.org/presentationml/2006/ole">
            <p:oleObj spid="_x0000_s489498" name="Visio" r:id="rId9" imgW="1690675" imgH="425052" progId="Visio.Drawing.11">
              <p:embed/>
            </p:oleObj>
          </a:graphicData>
        </a:graphic>
      </p:graphicFrame>
      <p:sp>
        <p:nvSpPr>
          <p:cNvPr id="31" name="Content Placeholder 2"/>
          <p:cNvSpPr txBox="1">
            <a:spLocks noChangeArrowheads="1"/>
          </p:cNvSpPr>
          <p:nvPr/>
        </p:nvSpPr>
        <p:spPr>
          <a:xfrm>
            <a:off x="380999" y="5105400"/>
            <a:ext cx="8001001" cy="914400"/>
          </a:xfrm>
          <a:prstGeom prst="rect">
            <a:avLst/>
          </a:prstGeom>
        </p:spPr>
        <p:txBody>
          <a:bodyPr/>
          <a:lstStyle/>
          <a:p>
            <a:pPr marL="396875" lvl="0" indent="-396875" algn="just" defTabSz="914363">
              <a:lnSpc>
                <a:spcPct val="90000"/>
              </a:lnSpc>
              <a:spcBef>
                <a:spcPct val="20000"/>
              </a:spcBef>
              <a:buBlip>
                <a:blip r:embed="rId6"/>
              </a:buBlip>
              <a:defRPr/>
            </a:pPr>
            <a:r>
              <a:rPr lang="en-US" altLang="zh-CN" sz="2000" b="1" dirty="0" smtClean="0">
                <a:solidFill>
                  <a:schemeClr val="tx1">
                    <a:lumMod val="95000"/>
                    <a:lumOff val="5000"/>
                  </a:schemeClr>
                </a:solidFill>
                <a:latin typeface="Calibri" panose="020F0502020204030204" pitchFamily="34" charset="0"/>
                <a:cs typeface="Calibri" panose="020F0502020204030204" pitchFamily="34" charset="0"/>
              </a:rPr>
              <a:t>Two main issues for probabilistic pruning</a:t>
            </a:r>
          </a:p>
          <a:p>
            <a:pPr marL="854075" lvl="1" indent="-396875" algn="just" defTabSz="914363">
              <a:lnSpc>
                <a:spcPct val="90000"/>
              </a:lnSpc>
              <a:spcBef>
                <a:spcPct val="20000"/>
              </a:spcBef>
              <a:buFont typeface="Wingdings" pitchFamily="2" charset="2"/>
              <a:buChar char="q"/>
              <a:defRPr/>
            </a:pPr>
            <a:r>
              <a:rPr lang="en-US" altLang="zh-CN" dirty="0" smtClean="0">
                <a:latin typeface="Calibri" panose="020F0502020204030204" pitchFamily="34" charset="0"/>
                <a:cs typeface="Calibri" panose="020F0502020204030204" pitchFamily="34" charset="0"/>
              </a:rPr>
              <a:t>How to derive lower and upper bounds of SIP?</a:t>
            </a:r>
          </a:p>
          <a:p>
            <a:pPr marL="854075" lvl="1" indent="-396875" algn="just" defTabSz="914363">
              <a:lnSpc>
                <a:spcPct val="90000"/>
              </a:lnSpc>
              <a:spcBef>
                <a:spcPct val="20000"/>
              </a:spcBef>
              <a:buFont typeface="Wingdings" pitchFamily="2" charset="2"/>
              <a:buChar char="q"/>
              <a:defRPr/>
            </a:pPr>
            <a:r>
              <a:rPr lang="en-US" altLang="zh-CN" dirty="0" smtClean="0">
                <a:latin typeface="Calibri" panose="020F0502020204030204" pitchFamily="34" charset="0"/>
                <a:cs typeface="Calibri" panose="020F0502020204030204" pitchFamily="34" charset="0"/>
              </a:rPr>
              <a:t>How to select features with great pruning power?</a:t>
            </a:r>
            <a:endParaRPr lang="en-US" altLang="zh-CN" dirty="0" smtClean="0">
              <a:solidFill>
                <a:srgbClr val="00B0F0"/>
              </a:solidFill>
              <a:latin typeface="Calibri" panose="020F0502020204030204" pitchFamily="34" charset="0"/>
              <a:cs typeface="Calibri" panose="020F0502020204030204" pitchFamily="34" charset="0"/>
            </a:endParaRPr>
          </a:p>
          <a:p>
            <a:pPr marR="0" lvl="0" algn="just" defTabSz="914363" rtl="0" eaLnBrk="1" fontAlgn="auto" latinLnBrk="0" hangingPunct="1">
              <a:lnSpc>
                <a:spcPct val="90000"/>
              </a:lnSpc>
              <a:spcBef>
                <a:spcPct val="20000"/>
              </a:spcBef>
              <a:spcAft>
                <a:spcPts val="0"/>
              </a:spcAft>
              <a:buClrTx/>
              <a:buSzTx/>
              <a:tabLst/>
              <a:defRPr/>
            </a:pPr>
            <a:endParaRPr kumimoji="0" lang="en-US" altLang="zh-CN" sz="2400" i="0" u="none" strike="noStrike" kern="1200" cap="none" spc="0" normalizeH="0" baseline="0" noProof="0" dirty="0" smtClean="0">
              <a:ln>
                <a:noFill/>
              </a:ln>
              <a:solidFill>
                <a:schemeClr val="tx1">
                  <a:lumMod val="95000"/>
                  <a:lumOff val="5000"/>
                </a:schemeClr>
              </a:solidFill>
              <a:effectLst/>
              <a:uLnTx/>
              <a:uFillTx/>
              <a:latin typeface="Calibri" panose="020F0502020204030204" pitchFamily="34" charset="0"/>
              <a:cs typeface="Calibri" panose="020F0502020204030204" pitchFamily="34" charset="0"/>
            </a:endParaRPr>
          </a:p>
        </p:txBody>
      </p:sp>
      <p:sp>
        <p:nvSpPr>
          <p:cNvPr id="22"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69</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75</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5715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7150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Technique 1: calculation of lower and upper bounds</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828800"/>
            <a:ext cx="8077200" cy="685800"/>
          </a:xfrm>
          <a:prstGeom prst="rect">
            <a:avLst/>
          </a:prstGeom>
        </p:spPr>
        <p:txBody>
          <a:bodyPr/>
          <a:lstStyle/>
          <a:p>
            <a:pPr marL="396875" lvl="1" indent="-396875" algn="just" defTabSz="914363">
              <a:lnSpc>
                <a:spcPct val="90000"/>
              </a:lnSpc>
              <a:spcBef>
                <a:spcPct val="20000"/>
              </a:spcBef>
              <a:buClr>
                <a:srgbClr val="0070C0"/>
              </a:buClr>
              <a:buBlip>
                <a:blip r:embed="rId6"/>
              </a:buBlip>
              <a:defRPr/>
            </a:pPr>
            <a:r>
              <a:rPr lang="en-US" altLang="zh-CN" sz="2000" b="1" dirty="0" smtClean="0">
                <a:ea typeface="黑体" pitchFamily="49" charset="-122"/>
              </a:rPr>
              <a:t>Lemma: </a:t>
            </a:r>
            <a:r>
              <a:rPr lang="en-US" altLang="zh-CN" sz="2000" b="1" dirty="0" smtClean="0">
                <a:ea typeface="黑体" pitchFamily="49" charset="-122"/>
                <a:sym typeface="Symbol" pitchFamily="18" charset="2"/>
              </a:rPr>
              <a:t>Let Bf</a:t>
            </a:r>
            <a:r>
              <a:rPr lang="en-US" altLang="zh-CN" sz="2000" b="1" baseline="-25000" dirty="0" smtClean="0">
                <a:ea typeface="黑体" pitchFamily="49" charset="-122"/>
                <a:sym typeface="Symbol" pitchFamily="18" charset="2"/>
              </a:rPr>
              <a:t>1</a:t>
            </a:r>
            <a:r>
              <a:rPr lang="en-US" altLang="zh-CN" sz="2000" b="1" dirty="0" smtClean="0">
                <a:ea typeface="黑体" pitchFamily="49" charset="-122"/>
                <a:sym typeface="Symbol" pitchFamily="18" charset="2"/>
              </a:rPr>
              <a:t>,…,Bf</a:t>
            </a:r>
            <a:r>
              <a:rPr lang="en-US" altLang="zh-CN" sz="2000" b="1" baseline="-25000" dirty="0" smtClean="0">
                <a:ea typeface="黑体" pitchFamily="49" charset="-122"/>
                <a:sym typeface="Symbol" pitchFamily="18" charset="2"/>
              </a:rPr>
              <a:t>|Ef|</a:t>
            </a:r>
            <a:r>
              <a:rPr lang="en-US" altLang="zh-CN" sz="2000" b="1" dirty="0" smtClean="0">
                <a:ea typeface="黑体" pitchFamily="49" charset="-122"/>
                <a:sym typeface="Symbol" pitchFamily="18" charset="2"/>
              </a:rPr>
              <a:t>be</a:t>
            </a:r>
            <a:r>
              <a:rPr lang="zh-CN" altLang="en-US" sz="2000" b="1" dirty="0" smtClean="0">
                <a:ea typeface="黑体" pitchFamily="49" charset="-122"/>
                <a:sym typeface="Symbol" pitchFamily="18" charset="2"/>
              </a:rPr>
              <a:t> </a:t>
            </a:r>
            <a:r>
              <a:rPr lang="en-US" altLang="zh-CN" sz="2000" b="1" dirty="0" smtClean="0">
                <a:ea typeface="黑体" pitchFamily="49" charset="-122"/>
                <a:sym typeface="Symbol" pitchFamily="18" charset="2"/>
              </a:rPr>
              <a:t>all embeddings of f</a:t>
            </a:r>
            <a:r>
              <a:rPr lang="zh-CN" altLang="en-US" sz="2000" b="1" dirty="0" smtClean="0">
                <a:ea typeface="黑体" pitchFamily="49" charset="-122"/>
                <a:sym typeface="Symbol" pitchFamily="18" charset="2"/>
              </a:rPr>
              <a:t> </a:t>
            </a:r>
            <a:r>
              <a:rPr lang="en-US" altLang="zh-CN" sz="2000" b="1" dirty="0" smtClean="0">
                <a:ea typeface="黑体" pitchFamily="49" charset="-122"/>
                <a:sym typeface="Symbol" pitchFamily="18" charset="2"/>
              </a:rPr>
              <a:t>in g</a:t>
            </a:r>
            <a:r>
              <a:rPr lang="en-US" altLang="zh-CN" sz="2000" b="1" baseline="30000" dirty="0" smtClean="0">
                <a:ea typeface="黑体" pitchFamily="49" charset="-122"/>
                <a:sym typeface="Symbol" pitchFamily="18" charset="2"/>
              </a:rPr>
              <a:t>c</a:t>
            </a:r>
            <a:r>
              <a:rPr lang="en-US" altLang="zh-CN" sz="2000" b="1" dirty="0" smtClean="0">
                <a:ea typeface="黑体" pitchFamily="49" charset="-122"/>
                <a:sym typeface="Symbol" pitchFamily="18" charset="2"/>
              </a:rPr>
              <a:t>, then</a:t>
            </a:r>
            <a:endParaRPr lang="zh-CN" altLang="en-US" sz="2000" b="1" dirty="0" smtClean="0">
              <a:ea typeface="黑体" pitchFamily="49" charset="-122"/>
              <a:sym typeface="Symbol" pitchFamily="18" charset="2"/>
            </a:endParaRPr>
          </a:p>
          <a:p>
            <a:pPr marL="990600" lvl="1" indent="-533400">
              <a:buClr>
                <a:srgbClr val="0070C0"/>
              </a:buClr>
            </a:pPr>
            <a:r>
              <a:rPr lang="zh-CN" altLang="en-US" sz="2000" b="1" dirty="0" smtClean="0">
                <a:ea typeface="黑体" pitchFamily="49" charset="-122"/>
                <a:sym typeface="Symbol" pitchFamily="18" charset="2"/>
              </a:rPr>
              <a:t>               </a:t>
            </a:r>
            <a:r>
              <a:rPr lang="en-US" altLang="zh-CN" sz="2000" b="1" dirty="0" smtClean="0">
                <a:ea typeface="黑体" pitchFamily="49" charset="-122"/>
                <a:sym typeface="Symbol" pitchFamily="18" charset="2"/>
              </a:rPr>
              <a:t>Pr(</a:t>
            </a:r>
            <a:r>
              <a:rPr lang="en-US" altLang="zh-CN" sz="2000" b="1" dirty="0" err="1" smtClean="0">
                <a:ea typeface="黑体" pitchFamily="49" charset="-122"/>
                <a:sym typeface="Symbol" pitchFamily="18" charset="2"/>
              </a:rPr>
              <a:t>fg</a:t>
            </a:r>
            <a:r>
              <a:rPr lang="en-US" altLang="zh-CN" sz="2000" b="1" dirty="0" smtClean="0">
                <a:ea typeface="黑体" pitchFamily="49" charset="-122"/>
                <a:sym typeface="Symbol" pitchFamily="18" charset="2"/>
              </a:rPr>
              <a:t>)=Pr(Bf</a:t>
            </a:r>
            <a:r>
              <a:rPr lang="en-US" altLang="zh-CN" sz="2000" b="1" baseline="-25000" dirty="0" smtClean="0">
                <a:ea typeface="黑体" pitchFamily="49" charset="-122"/>
                <a:sym typeface="Symbol" pitchFamily="18" charset="2"/>
              </a:rPr>
              <a:t>1</a:t>
            </a:r>
            <a:r>
              <a:rPr lang="en-US" altLang="zh-CN" sz="2000" b="1" dirty="0" smtClean="0">
                <a:ea typeface="黑体" pitchFamily="49" charset="-122"/>
                <a:sym typeface="Symbol" pitchFamily="18" charset="2"/>
              </a:rPr>
              <a:t>…</a:t>
            </a:r>
            <a:r>
              <a:rPr lang="en-US" altLang="zh-CN" sz="2000" b="1" dirty="0" err="1" smtClean="0">
                <a:ea typeface="黑体" pitchFamily="49" charset="-122"/>
                <a:sym typeface="Symbol" pitchFamily="18" charset="2"/>
              </a:rPr>
              <a:t>Bf</a:t>
            </a:r>
            <a:r>
              <a:rPr lang="en-US" altLang="zh-CN" sz="2000" b="1" baseline="-25000" dirty="0" err="1" smtClean="0">
                <a:ea typeface="黑体" pitchFamily="49" charset="-122"/>
                <a:sym typeface="Symbol" pitchFamily="18" charset="2"/>
              </a:rPr>
              <a:t>|Ef</a:t>
            </a:r>
            <a:r>
              <a:rPr lang="en-US" altLang="zh-CN" sz="2000" b="1" baseline="-25000" dirty="0" smtClean="0">
                <a:ea typeface="黑体" pitchFamily="49" charset="-122"/>
                <a:sym typeface="Symbol" pitchFamily="18" charset="2"/>
              </a:rPr>
              <a:t>|</a:t>
            </a:r>
            <a:r>
              <a:rPr lang="en-US" altLang="zh-CN" sz="2000" b="1" dirty="0" smtClean="0">
                <a:ea typeface="黑体" pitchFamily="49" charset="-122"/>
                <a:sym typeface="Symbol" pitchFamily="18" charset="2"/>
              </a:rPr>
              <a:t>).</a:t>
            </a:r>
            <a:endParaRPr lang="zh-CN" altLang="en-US" sz="2000" b="1" dirty="0" smtClean="0">
              <a:ea typeface="黑体" pitchFamily="49" charset="-122"/>
              <a:sym typeface="Symbol" pitchFamily="18" charset="2"/>
            </a:endParaRPr>
          </a:p>
        </p:txBody>
      </p:sp>
      <p:sp>
        <p:nvSpPr>
          <p:cNvPr id="31" name="Content Placeholder 2"/>
          <p:cNvSpPr txBox="1">
            <a:spLocks noChangeArrowheads="1"/>
          </p:cNvSpPr>
          <p:nvPr/>
        </p:nvSpPr>
        <p:spPr>
          <a:xfrm>
            <a:off x="380999" y="2667000"/>
            <a:ext cx="8001001" cy="381000"/>
          </a:xfrm>
          <a:prstGeom prst="rect">
            <a:avLst/>
          </a:prstGeom>
        </p:spPr>
        <p:txBody>
          <a:bodyPr/>
          <a:lstStyle/>
          <a:p>
            <a:pPr marL="396875" indent="-396875" algn="just" defTabSz="914363">
              <a:lnSpc>
                <a:spcPct val="90000"/>
              </a:lnSpc>
              <a:spcBef>
                <a:spcPct val="20000"/>
              </a:spcBef>
              <a:buBlip>
                <a:blip r:embed="rId6"/>
              </a:buBlip>
              <a:defRPr/>
            </a:pPr>
            <a:r>
              <a:rPr lang="en-US" altLang="zh-CN" sz="2000" b="1" dirty="0" err="1" smtClean="0">
                <a:ea typeface="黑体" pitchFamily="49" charset="-122"/>
              </a:rPr>
              <a:t>UpperB</a:t>
            </a:r>
            <a:r>
              <a:rPr lang="en-US" altLang="zh-CN" sz="2000" b="1" dirty="0" smtClean="0">
                <a:ea typeface="黑体" pitchFamily="49" charset="-122"/>
              </a:rPr>
              <a:t>(Pr(</a:t>
            </a:r>
            <a:r>
              <a:rPr lang="en-US" altLang="zh-CN" sz="2000" b="1" dirty="0" err="1" smtClean="0">
                <a:ea typeface="黑体" pitchFamily="49" charset="-122"/>
              </a:rPr>
              <a:t>f</a:t>
            </a:r>
            <a:r>
              <a:rPr lang="en-US" altLang="zh-CN" sz="2000" b="1" dirty="0" err="1" smtClean="0">
                <a:ea typeface="黑体" pitchFamily="49" charset="-122"/>
                <a:sym typeface="Symbol" pitchFamily="18" charset="2"/>
              </a:rPr>
              <a:t>g</a:t>
            </a:r>
            <a:r>
              <a:rPr lang="en-US" altLang="zh-CN" sz="2000" b="1" dirty="0" smtClean="0">
                <a:ea typeface="黑体" pitchFamily="49" charset="-122"/>
              </a:rPr>
              <a:t>)):</a:t>
            </a:r>
            <a:endParaRPr lang="zh-CN" altLang="en-US" sz="2000" b="1" dirty="0" smtClean="0">
              <a:ea typeface="黑体" pitchFamily="49" charset="-122"/>
            </a:endParaRPr>
          </a:p>
        </p:txBody>
      </p:sp>
      <p:graphicFrame>
        <p:nvGraphicFramePr>
          <p:cNvPr id="22" name="Object 6"/>
          <p:cNvGraphicFramePr>
            <a:graphicFrameLocks noChangeAspect="1"/>
          </p:cNvGraphicFramePr>
          <p:nvPr/>
        </p:nvGraphicFramePr>
        <p:xfrm>
          <a:off x="914400" y="3328988"/>
          <a:ext cx="6985000" cy="557212"/>
        </p:xfrm>
        <a:graphic>
          <a:graphicData uri="http://schemas.openxmlformats.org/presentationml/2006/ole">
            <p:oleObj spid="_x0000_s490509" name="公式" r:id="rId7" imgW="3454400" imgH="279400" progId="Equation.3">
              <p:embed/>
            </p:oleObj>
          </a:graphicData>
        </a:graphic>
      </p:graphicFrame>
      <p:pic>
        <p:nvPicPr>
          <p:cNvPr id="23" name="Picture 8"/>
          <p:cNvPicPr>
            <a:picLocks noChangeAspect="1" noChangeArrowheads="1"/>
          </p:cNvPicPr>
          <p:nvPr/>
        </p:nvPicPr>
        <p:blipFill>
          <a:blip r:embed="rId8" cstate="print"/>
          <a:srcRect/>
          <a:stretch>
            <a:fillRect/>
          </a:stretch>
        </p:blipFill>
        <p:spPr bwMode="auto">
          <a:xfrm>
            <a:off x="914400" y="4038600"/>
            <a:ext cx="4249737" cy="968375"/>
          </a:xfrm>
          <a:prstGeom prst="rect">
            <a:avLst/>
          </a:prstGeom>
          <a:noFill/>
          <a:ln w="9525">
            <a:noFill/>
            <a:miter lim="800000"/>
            <a:headEnd/>
            <a:tailEnd/>
          </a:ln>
        </p:spPr>
      </p:pic>
      <p:graphicFrame>
        <p:nvGraphicFramePr>
          <p:cNvPr id="24" name="Object 9"/>
          <p:cNvGraphicFramePr>
            <a:graphicFrameLocks noChangeAspect="1"/>
          </p:cNvGraphicFramePr>
          <p:nvPr/>
        </p:nvGraphicFramePr>
        <p:xfrm>
          <a:off x="914400" y="5183188"/>
          <a:ext cx="7559675" cy="836612"/>
        </p:xfrm>
        <a:graphic>
          <a:graphicData uri="http://schemas.openxmlformats.org/presentationml/2006/ole">
            <p:oleObj spid="_x0000_s490510" name="公式" r:id="rId9" imgW="4051300" imgH="444500" progId="Equation.3">
              <p:embed/>
            </p:oleObj>
          </a:graphicData>
        </a:graphic>
      </p:graphicFrame>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70/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76</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5715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7150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Technique 1: calculation of lower and upper bounds</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828800"/>
            <a:ext cx="8077200" cy="381000"/>
          </a:xfrm>
          <a:prstGeom prst="rect">
            <a:avLst/>
          </a:prstGeom>
        </p:spPr>
        <p:txBody>
          <a:bodyPr/>
          <a:lstStyle/>
          <a:p>
            <a:pPr marL="396875" lvl="1" indent="-396875" algn="just" defTabSz="914363">
              <a:lnSpc>
                <a:spcPct val="90000"/>
              </a:lnSpc>
              <a:spcBef>
                <a:spcPct val="20000"/>
              </a:spcBef>
              <a:buClr>
                <a:srgbClr val="0070C0"/>
              </a:buClr>
              <a:buBlip>
                <a:blip r:embed="rId6"/>
              </a:buBlip>
              <a:defRPr/>
            </a:pPr>
            <a:r>
              <a:rPr lang="en-US" altLang="zh-CN" sz="2000" b="1" dirty="0" err="1" smtClean="0">
                <a:ea typeface="黑体" pitchFamily="49" charset="-122"/>
              </a:rPr>
              <a:t>LowerB</a:t>
            </a:r>
            <a:r>
              <a:rPr lang="en-US" altLang="zh-CN" sz="2000" b="1" dirty="0" smtClean="0">
                <a:ea typeface="黑体" pitchFamily="49" charset="-122"/>
              </a:rPr>
              <a:t>(Pr(</a:t>
            </a:r>
            <a:r>
              <a:rPr lang="en-US" altLang="zh-CN" sz="2000" b="1" dirty="0" err="1" smtClean="0">
                <a:ea typeface="黑体" pitchFamily="49" charset="-122"/>
              </a:rPr>
              <a:t>f</a:t>
            </a:r>
            <a:r>
              <a:rPr lang="en-US" altLang="zh-CN" sz="2000" b="1" dirty="0" err="1" smtClean="0">
                <a:ea typeface="黑体" pitchFamily="49" charset="-122"/>
                <a:sym typeface="Symbol" pitchFamily="18" charset="2"/>
              </a:rPr>
              <a:t>g</a:t>
            </a:r>
            <a:r>
              <a:rPr lang="en-US" altLang="zh-CN" sz="2000" b="1" dirty="0" smtClean="0">
                <a:ea typeface="黑体" pitchFamily="49" charset="-122"/>
              </a:rPr>
              <a:t>)):</a:t>
            </a:r>
            <a:endParaRPr lang="zh-CN" altLang="en-US" sz="2000" b="1" dirty="0" smtClean="0">
              <a:ea typeface="黑体" pitchFamily="49" charset="-122"/>
              <a:sym typeface="Symbol" pitchFamily="18" charset="2"/>
            </a:endParaRPr>
          </a:p>
        </p:txBody>
      </p:sp>
      <p:sp>
        <p:nvSpPr>
          <p:cNvPr id="31" name="Content Placeholder 2"/>
          <p:cNvSpPr txBox="1">
            <a:spLocks noChangeArrowheads="1"/>
          </p:cNvSpPr>
          <p:nvPr/>
        </p:nvSpPr>
        <p:spPr>
          <a:xfrm>
            <a:off x="380999" y="3124200"/>
            <a:ext cx="2667001" cy="381000"/>
          </a:xfrm>
          <a:prstGeom prst="rect">
            <a:avLst/>
          </a:prstGeom>
        </p:spPr>
        <p:txBody>
          <a:bodyPr/>
          <a:lstStyle/>
          <a:p>
            <a:pPr marL="396875" lvl="1" indent="-396875" algn="just" defTabSz="914363">
              <a:lnSpc>
                <a:spcPct val="90000"/>
              </a:lnSpc>
              <a:spcBef>
                <a:spcPct val="20000"/>
              </a:spcBef>
              <a:buBlip>
                <a:blip r:embed="rId6"/>
              </a:buBlip>
              <a:defRPr/>
            </a:pPr>
            <a:r>
              <a:rPr lang="en-US" altLang="zh-CN" sz="2000" b="1" dirty="0" smtClean="0">
                <a:ea typeface="黑体" pitchFamily="49" charset="-122"/>
              </a:rPr>
              <a:t>Tightest </a:t>
            </a:r>
            <a:r>
              <a:rPr lang="en-US" altLang="zh-CN" sz="2000" b="1" dirty="0" err="1" smtClean="0">
                <a:ea typeface="黑体" pitchFamily="49" charset="-122"/>
              </a:rPr>
              <a:t>LowerB</a:t>
            </a:r>
            <a:r>
              <a:rPr lang="en-US" altLang="zh-CN" sz="2000" b="1" dirty="0" smtClean="0">
                <a:ea typeface="黑体" pitchFamily="49" charset="-122"/>
              </a:rPr>
              <a:t>(f)</a:t>
            </a:r>
            <a:endParaRPr lang="zh-CN" altLang="en-US" sz="2000" b="1" dirty="0" smtClean="0">
              <a:ea typeface="黑体" pitchFamily="49" charset="-122"/>
            </a:endParaRPr>
          </a:p>
          <a:p>
            <a:pPr marL="396875" indent="-396875" algn="just" defTabSz="914363">
              <a:lnSpc>
                <a:spcPct val="90000"/>
              </a:lnSpc>
              <a:spcBef>
                <a:spcPct val="20000"/>
              </a:spcBef>
              <a:buBlip>
                <a:blip r:embed="rId6"/>
              </a:buBlip>
              <a:defRPr/>
            </a:pPr>
            <a:endParaRPr lang="zh-CN" altLang="en-US" sz="2000" b="1" dirty="0" smtClean="0">
              <a:ea typeface="黑体" pitchFamily="49" charset="-122"/>
            </a:endParaRPr>
          </a:p>
        </p:txBody>
      </p:sp>
      <p:graphicFrame>
        <p:nvGraphicFramePr>
          <p:cNvPr id="485380" name="Object 4"/>
          <p:cNvGraphicFramePr>
            <a:graphicFrameLocks noChangeAspect="1"/>
          </p:cNvGraphicFramePr>
          <p:nvPr/>
        </p:nvGraphicFramePr>
        <p:xfrm>
          <a:off x="838200" y="2209800"/>
          <a:ext cx="8208962" cy="822325"/>
        </p:xfrm>
        <a:graphic>
          <a:graphicData uri="http://schemas.openxmlformats.org/presentationml/2006/ole">
            <p:oleObj spid="_x0000_s491538" name="公式" r:id="rId7" imgW="4557322" imgH="457002" progId="Equation.3">
              <p:embed/>
            </p:oleObj>
          </a:graphicData>
        </a:graphic>
      </p:graphicFrame>
      <p:graphicFrame>
        <p:nvGraphicFramePr>
          <p:cNvPr id="17" name="Object 7"/>
          <p:cNvGraphicFramePr>
            <a:graphicFrameLocks noChangeAspect="1"/>
          </p:cNvGraphicFramePr>
          <p:nvPr/>
        </p:nvGraphicFramePr>
        <p:xfrm>
          <a:off x="4419600" y="3014663"/>
          <a:ext cx="5183187" cy="1785937"/>
        </p:xfrm>
        <a:graphic>
          <a:graphicData uri="http://schemas.openxmlformats.org/presentationml/2006/ole">
            <p:oleObj spid="_x0000_s491539" name="Visio" r:id="rId8" imgW="7940441" imgH="2734778" progId="Visio.Drawing.11">
              <p:embed/>
            </p:oleObj>
          </a:graphicData>
        </a:graphic>
      </p:graphicFrame>
      <p:graphicFrame>
        <p:nvGraphicFramePr>
          <p:cNvPr id="18" name="Object 9"/>
          <p:cNvGraphicFramePr>
            <a:graphicFrameLocks noChangeAspect="1"/>
          </p:cNvGraphicFramePr>
          <p:nvPr/>
        </p:nvGraphicFramePr>
        <p:xfrm>
          <a:off x="304800" y="4086225"/>
          <a:ext cx="4219575" cy="2009775"/>
        </p:xfrm>
        <a:graphic>
          <a:graphicData uri="http://schemas.openxmlformats.org/presentationml/2006/ole">
            <p:oleObj spid="_x0000_s491540" name="Visio" r:id="rId9" imgW="7510812" imgH="3886681" progId="Visio.Drawing.11">
              <p:embed/>
            </p:oleObj>
          </a:graphicData>
        </a:graphic>
      </p:graphicFrame>
      <p:sp>
        <p:nvSpPr>
          <p:cNvPr id="19" name="Text Box 11"/>
          <p:cNvSpPr txBox="1">
            <a:spLocks noChangeArrowheads="1"/>
          </p:cNvSpPr>
          <p:nvPr/>
        </p:nvSpPr>
        <p:spPr bwMode="auto">
          <a:xfrm>
            <a:off x="4800600" y="5037137"/>
            <a:ext cx="3657600" cy="70788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2000" b="1" dirty="0">
                <a:solidFill>
                  <a:schemeClr val="tx1"/>
                </a:solidFill>
              </a:rPr>
              <a:t>Converting into computing the maximum clique of graph </a:t>
            </a:r>
            <a:r>
              <a:rPr lang="en-US" altLang="zh-CN" sz="2000" b="1" dirty="0" err="1">
                <a:solidFill>
                  <a:schemeClr val="tx1"/>
                </a:solidFill>
              </a:rPr>
              <a:t>bG</a:t>
            </a:r>
            <a:endParaRPr lang="en-US" altLang="zh-CN" sz="2000" b="1" dirty="0">
              <a:solidFill>
                <a:schemeClr val="tx1"/>
              </a:solidFill>
            </a:endParaRPr>
          </a:p>
        </p:txBody>
      </p:sp>
      <p:sp>
        <p:nvSpPr>
          <p:cNvPr id="20"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71/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77</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5715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7150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Technique 1: calculation of lower and upper bounds</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828800"/>
            <a:ext cx="8077200" cy="381000"/>
          </a:xfrm>
          <a:prstGeom prst="rect">
            <a:avLst/>
          </a:prstGeom>
        </p:spPr>
        <p:txBody>
          <a:bodyPr/>
          <a:lstStyle/>
          <a:p>
            <a:pPr marL="396875" lvl="1" indent="-396875" algn="just" defTabSz="914363">
              <a:lnSpc>
                <a:spcPct val="90000"/>
              </a:lnSpc>
              <a:spcBef>
                <a:spcPct val="20000"/>
              </a:spcBef>
              <a:buClr>
                <a:srgbClr val="0070C0"/>
              </a:buClr>
              <a:buBlip>
                <a:blip r:embed="rId5"/>
              </a:buBlip>
              <a:defRPr/>
            </a:pPr>
            <a:r>
              <a:rPr lang="en-US" altLang="zh-CN" sz="2000" b="1" dirty="0" smtClean="0">
                <a:ea typeface="黑体" pitchFamily="49" charset="-122"/>
              </a:rPr>
              <a:t>Exact value V.S. Upper and lower bound</a:t>
            </a:r>
            <a:endParaRPr lang="zh-CN" altLang="en-US" sz="2000" b="1" dirty="0" smtClean="0">
              <a:ea typeface="黑体" pitchFamily="49" charset="-122"/>
              <a:sym typeface="Symbol" pitchFamily="18" charset="2"/>
            </a:endParaRPr>
          </a:p>
        </p:txBody>
      </p:sp>
      <p:pic>
        <p:nvPicPr>
          <p:cNvPr id="20" name="Picture 4"/>
          <p:cNvPicPr>
            <a:picLocks noChangeAspect="1" noChangeArrowheads="1"/>
          </p:cNvPicPr>
          <p:nvPr/>
        </p:nvPicPr>
        <p:blipFill>
          <a:blip r:embed="rId6" cstate="print"/>
          <a:srcRect/>
          <a:stretch>
            <a:fillRect/>
          </a:stretch>
        </p:blipFill>
        <p:spPr bwMode="auto">
          <a:xfrm>
            <a:off x="304800" y="2438400"/>
            <a:ext cx="4321175" cy="3167062"/>
          </a:xfrm>
          <a:prstGeom prst="rect">
            <a:avLst/>
          </a:prstGeom>
          <a:noFill/>
          <a:ln w="9525">
            <a:noFill/>
            <a:miter lim="800000"/>
            <a:headEnd/>
            <a:tailEnd/>
          </a:ln>
        </p:spPr>
      </p:pic>
      <p:pic>
        <p:nvPicPr>
          <p:cNvPr id="21" name="Picture 5"/>
          <p:cNvPicPr>
            <a:picLocks noChangeAspect="1" noChangeArrowheads="1"/>
          </p:cNvPicPr>
          <p:nvPr/>
        </p:nvPicPr>
        <p:blipFill>
          <a:blip r:embed="rId7" cstate="print"/>
          <a:srcRect/>
          <a:stretch>
            <a:fillRect/>
          </a:stretch>
        </p:blipFill>
        <p:spPr bwMode="auto">
          <a:xfrm>
            <a:off x="4552950" y="2552700"/>
            <a:ext cx="4211637" cy="3009900"/>
          </a:xfrm>
          <a:prstGeom prst="rect">
            <a:avLst/>
          </a:prstGeom>
          <a:noFill/>
          <a:ln w="9525">
            <a:noFill/>
            <a:miter lim="800000"/>
            <a:headEnd/>
            <a:tailEnd/>
          </a:ln>
        </p:spPr>
      </p:pic>
      <p:sp>
        <p:nvSpPr>
          <p:cNvPr id="22" name="Rectangle 6"/>
          <p:cNvSpPr>
            <a:spLocks noChangeArrowheads="1"/>
          </p:cNvSpPr>
          <p:nvPr/>
        </p:nvSpPr>
        <p:spPr bwMode="auto">
          <a:xfrm>
            <a:off x="2141537" y="5636067"/>
            <a:ext cx="838628" cy="400752"/>
          </a:xfrm>
          <a:prstGeom prst="rect">
            <a:avLst/>
          </a:prstGeom>
          <a:noFill/>
          <a:ln w="9525">
            <a:noFill/>
            <a:miter lim="800000"/>
            <a:headEnd/>
            <a:tailEnd/>
          </a:ln>
        </p:spPr>
        <p:txBody>
          <a:bodyPr wrap="none" lIns="92075" tIns="46038" rIns="92075" bIns="46038" anchor="ctr">
            <a:spAutoFit/>
          </a:bodyPr>
          <a:lstStyle/>
          <a:p>
            <a:r>
              <a:rPr lang="en-US" altLang="zh-CN" sz="2000" b="1" dirty="0">
                <a:ea typeface="黑体" pitchFamily="49" charset="-122"/>
                <a:cs typeface="Times New Roman" pitchFamily="18" charset="0"/>
              </a:rPr>
              <a:t>Value</a:t>
            </a:r>
            <a:r>
              <a:rPr lang="zh-CN" altLang="en-US" sz="2000" b="1" dirty="0">
                <a:ea typeface="黑体" pitchFamily="49" charset="-122"/>
                <a:cs typeface="Times New Roman" pitchFamily="18" charset="0"/>
              </a:rPr>
              <a:t> </a:t>
            </a:r>
          </a:p>
        </p:txBody>
      </p:sp>
      <p:sp>
        <p:nvSpPr>
          <p:cNvPr id="23" name="Rectangle 7"/>
          <p:cNvSpPr>
            <a:spLocks noChangeArrowheads="1"/>
          </p:cNvSpPr>
          <p:nvPr/>
        </p:nvSpPr>
        <p:spPr bwMode="auto">
          <a:xfrm>
            <a:off x="5985166" y="5638800"/>
            <a:ext cx="1939634" cy="400752"/>
          </a:xfrm>
          <a:prstGeom prst="rect">
            <a:avLst/>
          </a:prstGeom>
          <a:noFill/>
          <a:ln w="9525">
            <a:noFill/>
            <a:miter lim="800000"/>
            <a:headEnd/>
            <a:tailEnd/>
          </a:ln>
        </p:spPr>
        <p:txBody>
          <a:bodyPr wrap="none" lIns="92075" tIns="46038" rIns="92075" bIns="46038" anchor="ctr">
            <a:spAutoFit/>
          </a:bodyPr>
          <a:lstStyle/>
          <a:p>
            <a:r>
              <a:rPr lang="en-US" altLang="zh-CN" sz="2000" b="1" dirty="0">
                <a:ea typeface="黑体" pitchFamily="49" charset="-122"/>
                <a:cs typeface="Times New Roman" pitchFamily="18" charset="0"/>
              </a:rPr>
              <a:t>Computing </a:t>
            </a:r>
            <a:r>
              <a:rPr lang="en-US" altLang="zh-CN" sz="2000" b="1" dirty="0" smtClean="0">
                <a:ea typeface="黑体" pitchFamily="49" charset="-122"/>
                <a:cs typeface="Times New Roman" pitchFamily="18" charset="0"/>
              </a:rPr>
              <a:t>Time</a:t>
            </a:r>
            <a:endParaRPr lang="zh-CN" altLang="en-US" sz="2000" b="1" dirty="0">
              <a:ea typeface="黑体" pitchFamily="49" charset="-122"/>
              <a:cs typeface="Times New Roman" pitchFamily="18" charset="0"/>
            </a:endParaRPr>
          </a:p>
        </p:txBody>
      </p:sp>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72/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78</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6477000"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4343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4343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Technique2: Optimal Feature Selection</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981200"/>
            <a:ext cx="8077200" cy="1981200"/>
          </a:xfrm>
          <a:prstGeom prst="rect">
            <a:avLst/>
          </a:prstGeom>
        </p:spPr>
        <p:txBody>
          <a:bodyPr/>
          <a:lstStyle/>
          <a:p>
            <a:pPr marL="396875" lvl="1" indent="-396875" algn="just" defTabSz="914363">
              <a:lnSpc>
                <a:spcPct val="90000"/>
              </a:lnSpc>
              <a:spcBef>
                <a:spcPct val="20000"/>
              </a:spcBef>
              <a:buBlip>
                <a:blip r:embed="rId5"/>
              </a:buBlip>
              <a:defRPr/>
            </a:pPr>
            <a:r>
              <a:rPr lang="en-US" altLang="zh-CN" sz="2000" dirty="0" smtClean="0">
                <a:latin typeface="Calibri" panose="020F0502020204030204" pitchFamily="34" charset="0"/>
                <a:cs typeface="Calibri" panose="020F0502020204030204" pitchFamily="34" charset="0"/>
              </a:rPr>
              <a:t>If we index all features, we will have the most pruning power index. But it is also very costly to query such index. Thus we would like a small number of features but with the greatest pruning power. </a:t>
            </a:r>
          </a:p>
          <a:p>
            <a:pPr marL="396875" lvl="1" indent="-396875" algn="just" defTabSz="914363">
              <a:lnSpc>
                <a:spcPct val="90000"/>
              </a:lnSpc>
              <a:spcBef>
                <a:spcPct val="20000"/>
              </a:spcBef>
              <a:buBlip>
                <a:blip r:embed="rId5"/>
              </a:buBlip>
              <a:defRPr/>
            </a:pP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5"/>
              </a:buBlip>
              <a:defRPr/>
            </a:pPr>
            <a:r>
              <a:rPr lang="en-US" altLang="zh-CN" sz="2000" b="1" dirty="0" smtClean="0">
                <a:latin typeface="Calibri" panose="020F0502020204030204" pitchFamily="34" charset="0"/>
                <a:cs typeface="Calibri" panose="020F0502020204030204" pitchFamily="34" charset="0"/>
              </a:rPr>
              <a:t>Cost model: </a:t>
            </a:r>
          </a:p>
          <a:p>
            <a:pPr marL="396875" lvl="1" indent="-396875" algn="just" defTabSz="914363">
              <a:lnSpc>
                <a:spcPct val="90000"/>
              </a:lnSpc>
              <a:spcBef>
                <a:spcPct val="20000"/>
              </a:spcBef>
              <a:defRPr/>
            </a:pPr>
            <a:r>
              <a:rPr lang="en-US" altLang="zh-CN" sz="2000" dirty="0" smtClean="0">
                <a:latin typeface="Calibri" panose="020F0502020204030204" pitchFamily="34" charset="0"/>
                <a:cs typeface="Calibri" panose="020F0502020204030204" pitchFamily="34" charset="0"/>
              </a:rPr>
              <a:t>                </a:t>
            </a:r>
            <a:r>
              <a:rPr lang="en-US" altLang="zh-CN" sz="2000" b="1" dirty="0" smtClean="0">
                <a:solidFill>
                  <a:srgbClr val="0070C0"/>
                </a:solidFill>
                <a:latin typeface="Calibri" panose="020F0502020204030204" pitchFamily="34" charset="0"/>
                <a:cs typeface="Calibri" panose="020F0502020204030204" pitchFamily="34" charset="0"/>
              </a:rPr>
              <a:t>Max </a:t>
            </a:r>
            <a:r>
              <a:rPr lang="en-US" altLang="zh-CN" sz="2000" b="1" i="1" dirty="0" smtClean="0">
                <a:solidFill>
                  <a:srgbClr val="0070C0"/>
                </a:solidFill>
                <a:latin typeface="Calibri" panose="020F0502020204030204" pitchFamily="34" charset="0"/>
                <a:cs typeface="Calibri" panose="020F0502020204030204" pitchFamily="34" charset="0"/>
              </a:rPr>
              <a:t>gain</a:t>
            </a:r>
            <a:r>
              <a:rPr lang="en-US" altLang="zh-CN" sz="2000" b="1" dirty="0" smtClean="0">
                <a:solidFill>
                  <a:srgbClr val="0070C0"/>
                </a:solidFill>
                <a:latin typeface="Calibri" panose="020F0502020204030204" pitchFamily="34" charset="0"/>
                <a:cs typeface="Calibri" panose="020F0502020204030204" pitchFamily="34" charset="0"/>
              </a:rPr>
              <a:t> = sequence scan cost– query index cost</a:t>
            </a:r>
          </a:p>
        </p:txBody>
      </p:sp>
      <p:sp>
        <p:nvSpPr>
          <p:cNvPr id="19" name="Text Box 11"/>
          <p:cNvSpPr txBox="1">
            <a:spLocks noChangeArrowheads="1"/>
          </p:cNvSpPr>
          <p:nvPr/>
        </p:nvSpPr>
        <p:spPr bwMode="auto">
          <a:xfrm>
            <a:off x="685800" y="4267200"/>
            <a:ext cx="7848600" cy="990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latin typeface="Calibri" panose="020F0502020204030204" pitchFamily="34" charset="0"/>
                <a:cs typeface="Calibri" panose="020F0502020204030204" pitchFamily="34" charset="0"/>
                <a:sym typeface="Symbol" pitchFamily="18" charset="2"/>
              </a:rPr>
              <a:t>Integer programming</a:t>
            </a:r>
            <a:r>
              <a:rPr lang="zh-CN" altLang="en-US" sz="2000" b="1" dirty="0" smtClean="0">
                <a:solidFill>
                  <a:schemeClr val="tx1"/>
                </a:solidFill>
                <a:latin typeface="Calibri" panose="020F0502020204030204" pitchFamily="34" charset="0"/>
                <a:cs typeface="Calibri" panose="020F0502020204030204" pitchFamily="34" charset="0"/>
                <a:sym typeface="Symbol" pitchFamily="18" charset="2"/>
              </a:rPr>
              <a:t></a:t>
            </a:r>
            <a:r>
              <a:rPr lang="en-US" altLang="zh-CN" sz="2000" b="1" dirty="0" smtClean="0">
                <a:solidFill>
                  <a:schemeClr val="tx1"/>
                </a:solidFill>
                <a:latin typeface="Calibri" panose="020F0502020204030204" pitchFamily="34" charset="0"/>
                <a:cs typeface="Calibri" panose="020F0502020204030204" pitchFamily="34" charset="0"/>
                <a:sym typeface="Symbol" pitchFamily="18" charset="2"/>
              </a:rPr>
              <a:t>maximum set coverage: NP-complete.</a:t>
            </a:r>
          </a:p>
          <a:p>
            <a:pPr algn="ctr"/>
            <a:r>
              <a:rPr lang="zh-CN" altLang="en-US" sz="2000" b="1" dirty="0" smtClean="0">
                <a:solidFill>
                  <a:schemeClr val="tx1"/>
                </a:solidFill>
                <a:latin typeface="Calibri" panose="020F0502020204030204" pitchFamily="34" charset="0"/>
                <a:cs typeface="Calibri" panose="020F0502020204030204" pitchFamily="34" charset="0"/>
                <a:sym typeface="Symbol" pitchFamily="18" charset="2"/>
              </a:rPr>
              <a:t> </a:t>
            </a:r>
            <a:endParaRPr lang="en-US" altLang="zh-CN" sz="2000" b="1" dirty="0" smtClean="0">
              <a:solidFill>
                <a:schemeClr val="tx1"/>
              </a:solidFill>
              <a:latin typeface="Calibri" panose="020F0502020204030204" pitchFamily="34" charset="0"/>
              <a:cs typeface="Calibri" panose="020F0502020204030204" pitchFamily="34" charset="0"/>
              <a:sym typeface="Symbol" pitchFamily="18" charset="2"/>
            </a:endParaRPr>
          </a:p>
          <a:p>
            <a:pPr algn="ctr"/>
            <a:r>
              <a:rPr lang="en-US" altLang="zh-CN" sz="2000" b="1" dirty="0" smtClean="0">
                <a:solidFill>
                  <a:schemeClr val="tx1"/>
                </a:solidFill>
                <a:latin typeface="Calibri" panose="020F0502020204030204" pitchFamily="34" charset="0"/>
                <a:cs typeface="Calibri" panose="020F0502020204030204" pitchFamily="34" charset="0"/>
                <a:sym typeface="Symbol" pitchFamily="18" charset="2"/>
              </a:rPr>
              <a:t>Use the greedy algorithm to approximate it.</a:t>
            </a:r>
            <a:endParaRPr lang="zh-CN" altLang="en-US" sz="2000" b="1" dirty="0" smtClean="0">
              <a:solidFill>
                <a:schemeClr val="tx1"/>
              </a:solidFill>
              <a:latin typeface="Calibri" panose="020F0502020204030204" pitchFamily="34" charset="0"/>
              <a:cs typeface="Calibri" panose="020F0502020204030204" pitchFamily="34" charset="0"/>
              <a:sym typeface="Symbol" pitchFamily="18" charset="2"/>
            </a:endParaRPr>
          </a:p>
        </p:txBody>
      </p:sp>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73/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79</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4343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4343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Technique2: Optimal Feature Selection</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828800"/>
            <a:ext cx="8077200" cy="381000"/>
          </a:xfrm>
          <a:prstGeom prst="rect">
            <a:avLst/>
          </a:prstGeom>
        </p:spPr>
        <p:txBody>
          <a:bodyPr/>
          <a:lstStyle/>
          <a:p>
            <a:pPr marL="396875" lvl="1" indent="-396875" algn="just" defTabSz="914363">
              <a:lnSpc>
                <a:spcPct val="90000"/>
              </a:lnSpc>
              <a:spcBef>
                <a:spcPct val="20000"/>
              </a:spcBef>
              <a:buBlip>
                <a:blip r:embed="rId5"/>
              </a:buBlip>
              <a:defRPr/>
            </a:pPr>
            <a:r>
              <a:rPr lang="en-US" altLang="zh-CN" sz="2000" b="1" dirty="0" smtClean="0">
                <a:latin typeface="Calibri" panose="020F0502020204030204" pitchFamily="34" charset="0"/>
                <a:cs typeface="Calibri" panose="020F0502020204030204" pitchFamily="34" charset="0"/>
              </a:rPr>
              <a:t>Integer programming</a:t>
            </a:r>
            <a:r>
              <a:rPr lang="zh-CN" altLang="en-US" sz="2000" b="1" dirty="0" smtClean="0">
                <a:latin typeface="Calibri" panose="020F0502020204030204" pitchFamily="34" charset="0"/>
                <a:cs typeface="Calibri" panose="020F0502020204030204" pitchFamily="34" charset="0"/>
              </a:rPr>
              <a:t>：</a:t>
            </a:r>
            <a:r>
              <a:rPr lang="en-US" altLang="zh-CN" sz="2000" b="1" dirty="0" smtClean="0">
                <a:latin typeface="Calibri" panose="020F0502020204030204" pitchFamily="34" charset="0"/>
                <a:cs typeface="Calibri" panose="020F0502020204030204" pitchFamily="34" charset="0"/>
              </a:rPr>
              <a:t>greedy algorithm</a:t>
            </a:r>
          </a:p>
        </p:txBody>
      </p:sp>
      <p:pic>
        <p:nvPicPr>
          <p:cNvPr id="14" name="Picture 5"/>
          <p:cNvPicPr>
            <a:picLocks noChangeAspect="1" noChangeArrowheads="1"/>
          </p:cNvPicPr>
          <p:nvPr/>
        </p:nvPicPr>
        <p:blipFill>
          <a:blip r:embed="rId6" cstate="print"/>
          <a:srcRect/>
          <a:stretch>
            <a:fillRect/>
          </a:stretch>
        </p:blipFill>
        <p:spPr bwMode="auto">
          <a:xfrm>
            <a:off x="3348038" y="2351088"/>
            <a:ext cx="2159000" cy="1644650"/>
          </a:xfrm>
          <a:prstGeom prst="rect">
            <a:avLst/>
          </a:prstGeom>
          <a:noFill/>
          <a:ln w="9525">
            <a:noFill/>
            <a:miter lim="800000"/>
            <a:headEnd/>
            <a:tailEnd/>
          </a:ln>
        </p:spPr>
      </p:pic>
      <p:pic>
        <p:nvPicPr>
          <p:cNvPr id="16" name="Picture 7"/>
          <p:cNvPicPr>
            <a:picLocks noChangeAspect="1" noChangeArrowheads="1"/>
          </p:cNvPicPr>
          <p:nvPr/>
        </p:nvPicPr>
        <p:blipFill>
          <a:blip r:embed="rId7" cstate="print"/>
          <a:srcRect/>
          <a:stretch>
            <a:fillRect/>
          </a:stretch>
        </p:blipFill>
        <p:spPr bwMode="auto">
          <a:xfrm>
            <a:off x="1727200" y="4295775"/>
            <a:ext cx="5905500" cy="2081213"/>
          </a:xfrm>
          <a:prstGeom prst="rect">
            <a:avLst/>
          </a:prstGeom>
          <a:noFill/>
          <a:ln w="9525">
            <a:noFill/>
            <a:miter lim="800000"/>
            <a:headEnd/>
            <a:tailEnd/>
          </a:ln>
        </p:spPr>
      </p:pic>
      <p:sp>
        <p:nvSpPr>
          <p:cNvPr id="17" name="Rectangle 6"/>
          <p:cNvSpPr>
            <a:spLocks noChangeArrowheads="1"/>
          </p:cNvSpPr>
          <p:nvPr/>
        </p:nvSpPr>
        <p:spPr bwMode="auto">
          <a:xfrm>
            <a:off x="1066800" y="3105150"/>
            <a:ext cx="2062162" cy="400050"/>
          </a:xfrm>
          <a:prstGeom prst="rect">
            <a:avLst/>
          </a:prstGeom>
          <a:noFill/>
          <a:ln w="9525">
            <a:noFill/>
            <a:miter lim="800000"/>
            <a:headEnd/>
            <a:tailEnd/>
          </a:ln>
        </p:spPr>
        <p:txBody>
          <a:bodyPr lIns="92075" tIns="46038" rIns="92075" bIns="46038" anchor="ctr">
            <a:spAutoFit/>
          </a:bodyPr>
          <a:lstStyle/>
          <a:p>
            <a:pPr algn="ctr"/>
            <a:r>
              <a:rPr lang="en-US" altLang="zh-CN" sz="2000" b="1" dirty="0" smtClean="0">
                <a:latin typeface="Calibri" panose="020F0502020204030204" pitchFamily="34" charset="0"/>
                <a:cs typeface="Calibri" panose="020F0502020204030204" pitchFamily="34" charset="0"/>
              </a:rPr>
              <a:t>Feature Matrix</a:t>
            </a:r>
            <a:endParaRPr lang="zh-CN" altLang="en-US" sz="2000" b="1" dirty="0" smtClean="0">
              <a:latin typeface="Calibri" panose="020F0502020204030204" pitchFamily="34" charset="0"/>
              <a:cs typeface="Calibri" panose="020F0502020204030204" pitchFamily="34" charset="0"/>
            </a:endParaRPr>
          </a:p>
        </p:txBody>
      </p:sp>
      <p:sp>
        <p:nvSpPr>
          <p:cNvPr id="18" name="Rectangle 8"/>
          <p:cNvSpPr>
            <a:spLocks noChangeArrowheads="1"/>
          </p:cNvSpPr>
          <p:nvPr/>
        </p:nvSpPr>
        <p:spPr bwMode="auto">
          <a:xfrm>
            <a:off x="3513138" y="6305550"/>
            <a:ext cx="2527300" cy="400050"/>
          </a:xfrm>
          <a:prstGeom prst="rect">
            <a:avLst/>
          </a:prstGeom>
          <a:noFill/>
          <a:ln w="9525">
            <a:noFill/>
            <a:miter lim="800000"/>
            <a:headEnd/>
            <a:tailEnd/>
          </a:ln>
        </p:spPr>
        <p:txBody>
          <a:bodyPr lIns="92075" tIns="46038" rIns="92075" bIns="46038" anchor="ctr">
            <a:spAutoFit/>
          </a:bodyPr>
          <a:lstStyle/>
          <a:p>
            <a:pPr algn="ctr"/>
            <a:r>
              <a:rPr lang="en-US" altLang="zh-CN" sz="2000" b="1" dirty="0" smtClean="0">
                <a:latin typeface="Calibri" panose="020F0502020204030204" pitchFamily="34" charset="0"/>
                <a:cs typeface="Calibri" panose="020F0502020204030204" pitchFamily="34" charset="0"/>
              </a:rPr>
              <a:t>Probabilistic Index</a:t>
            </a:r>
            <a:endParaRPr lang="zh-CN" altLang="en-US" sz="2000" b="1" dirty="0" smtClean="0">
              <a:latin typeface="Calibri" panose="020F0502020204030204" pitchFamily="34" charset="0"/>
              <a:cs typeface="Calibri" panose="020F0502020204030204" pitchFamily="34" charset="0"/>
            </a:endParaRPr>
          </a:p>
        </p:txBody>
      </p:sp>
      <p:sp>
        <p:nvSpPr>
          <p:cNvPr id="20" name="Rectangle 31"/>
          <p:cNvSpPr>
            <a:spLocks noChangeArrowheads="1"/>
          </p:cNvSpPr>
          <p:nvPr/>
        </p:nvSpPr>
        <p:spPr bwMode="auto">
          <a:xfrm>
            <a:off x="6019800" y="2896936"/>
            <a:ext cx="2514600" cy="7085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latin typeface="Calibri" panose="020F0502020204030204" pitchFamily="34" charset="0"/>
                <a:cs typeface="Calibri" panose="020F0502020204030204" pitchFamily="34" charset="0"/>
                <a:sym typeface="Symbol" pitchFamily="18" charset="2"/>
              </a:rPr>
              <a:t>Approximate optimal index within 1-1/e </a:t>
            </a:r>
            <a:endParaRPr lang="zh-CN" altLang="en-US" sz="2000" b="1" dirty="0" smtClean="0">
              <a:solidFill>
                <a:schemeClr val="tx1"/>
              </a:solidFill>
              <a:latin typeface="Calibri" panose="020F0502020204030204" pitchFamily="34" charset="0"/>
              <a:cs typeface="Calibri" panose="020F0502020204030204" pitchFamily="34" charset="0"/>
              <a:sym typeface="Symbol" pitchFamily="18" charset="2"/>
            </a:endParaRPr>
          </a:p>
        </p:txBody>
      </p:sp>
      <p:sp>
        <p:nvSpPr>
          <p:cNvPr id="19"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74/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5359" y="829944"/>
            <a:ext cx="454311"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5"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524" y="1478124"/>
            <a:ext cx="454311"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4"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6315" y="2007548"/>
            <a:ext cx="454311"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974" y="1261547"/>
            <a:ext cx="454311"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9" name="Title 1"/>
          <p:cNvSpPr>
            <a:spLocks noGrp="1"/>
          </p:cNvSpPr>
          <p:nvPr>
            <p:ph type="title"/>
          </p:nvPr>
        </p:nvSpPr>
        <p:spPr>
          <a:xfrm>
            <a:off x="304800" y="381000"/>
            <a:ext cx="7848600" cy="685800"/>
          </a:xfrm>
        </p:spPr>
        <p:txBody>
          <a:bodyPr>
            <a:noAutofit/>
          </a:bodyPr>
          <a:lstStyle/>
          <a:p>
            <a:pPr algn="l"/>
            <a:r>
              <a:rPr lang="en-US" sz="4800" b="1" dirty="0" smtClean="0"/>
              <a:t>Other Sources of </a:t>
            </a:r>
            <a:br>
              <a:rPr lang="en-US" sz="4800" b="1" dirty="0" smtClean="0"/>
            </a:br>
            <a:r>
              <a:rPr lang="en-US" sz="4800" b="1" dirty="0" smtClean="0"/>
              <a:t>Uncertain Graphs</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Content Placeholder 2"/>
          <p:cNvSpPr txBox="1">
            <a:spLocks noChangeArrowheads="1"/>
          </p:cNvSpPr>
          <p:nvPr/>
        </p:nvSpPr>
        <p:spPr>
          <a:xfrm>
            <a:off x="381000" y="1905000"/>
            <a:ext cx="2590800" cy="1219200"/>
          </a:xfrm>
          <a:prstGeom prst="rect">
            <a:avLst/>
          </a:prstGeom>
        </p:spPr>
        <p:txBody>
          <a:bodyPr/>
          <a:lstStyle/>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noProof="0" dirty="0" smtClean="0">
                <a:solidFill>
                  <a:schemeClr val="tx1">
                    <a:lumMod val="95000"/>
                    <a:lumOff val="5000"/>
                  </a:schemeClr>
                </a:solidFill>
              </a:rPr>
              <a:t>Sensor Networks</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sz="800" noProof="0" dirty="0" smtClean="0">
              <a:solidFill>
                <a:schemeClr val="tx1">
                  <a:lumMod val="95000"/>
                  <a:lumOff val="5000"/>
                </a:schemeClr>
              </a:solidFill>
            </a:endParaRPr>
          </a:p>
          <a:p>
            <a:pPr marL="396875" lvl="0" indent="-396875" defTabSz="914363">
              <a:lnSpc>
                <a:spcPct val="90000"/>
              </a:lnSpc>
              <a:spcBef>
                <a:spcPct val="20000"/>
              </a:spcBef>
              <a:buBlip>
                <a:blip r:embed="rId4"/>
              </a:buBlip>
              <a:defRPr/>
            </a:pPr>
            <a:r>
              <a:rPr lang="en-US" altLang="zh-CN" dirty="0" smtClean="0">
                <a:solidFill>
                  <a:schemeClr val="tx1">
                    <a:lumMod val="95000"/>
                    <a:lumOff val="5000"/>
                  </a:schemeClr>
                </a:solidFill>
              </a:rPr>
              <a:t>Traffic Networks</a:t>
            </a:r>
            <a:endParaRPr lang="en-US" altLang="zh-CN"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sz="800" dirty="0" smtClean="0">
              <a:solidFill>
                <a:schemeClr val="tx1">
                  <a:lumMod val="95000"/>
                  <a:lumOff val="5000"/>
                </a:schemeClr>
              </a:solidFill>
              <a:latin typeface="+mn-lt"/>
            </a:endParaRPr>
          </a:p>
          <a:p>
            <a:pPr marL="396875" lvl="0" indent="-396875" defTabSz="914363">
              <a:lnSpc>
                <a:spcPct val="90000"/>
              </a:lnSpc>
              <a:spcBef>
                <a:spcPct val="20000"/>
              </a:spcBef>
              <a:buBlip>
                <a:blip r:embed="rId4"/>
              </a:buBlip>
              <a:defRPr/>
            </a:pPr>
            <a:r>
              <a:rPr lang="en-US" altLang="zh-CN" dirty="0" smtClean="0">
                <a:solidFill>
                  <a:schemeClr val="tx1">
                    <a:lumMod val="95000"/>
                    <a:lumOff val="5000"/>
                  </a:schemeClr>
                </a:solidFill>
              </a:rPr>
              <a:t>Knowledge Bases</a:t>
            </a:r>
            <a:endParaRPr lang="en-US" altLang="zh-CN"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sz="800" dirty="0" smtClean="0">
              <a:solidFill>
                <a:schemeClr val="tx1">
                  <a:lumMod val="95000"/>
                  <a:lumOff val="5000"/>
                </a:schemeClr>
              </a:solidFill>
              <a:latin typeface="+mn-lt"/>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dirty="0" smtClean="0">
                <a:solidFill>
                  <a:schemeClr val="tx1">
                    <a:lumMod val="95000"/>
                    <a:lumOff val="5000"/>
                  </a:schemeClr>
                </a:solidFill>
              </a:rPr>
              <a:t>Entity Resolution via Crowd-Sourcing</a:t>
            </a:r>
            <a:endParaRPr lang="en-US" altLang="zh-CN" dirty="0" smtClean="0">
              <a:solidFill>
                <a:schemeClr val="tx1">
                  <a:lumMod val="95000"/>
                  <a:lumOff val="5000"/>
                </a:schemeClr>
              </a:solidFill>
              <a:latin typeface="+mn-lt"/>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sz="800" dirty="0" smtClean="0">
              <a:solidFill>
                <a:schemeClr val="tx1">
                  <a:lumMod val="95000"/>
                  <a:lumOff val="5000"/>
                </a:schemeClr>
              </a:solidFill>
              <a:latin typeface="+mn-lt"/>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dirty="0" smtClean="0">
                <a:solidFill>
                  <a:schemeClr val="tx1">
                    <a:lumMod val="95000"/>
                    <a:lumOff val="5000"/>
                  </a:schemeClr>
                </a:solidFill>
              </a:rPr>
              <a:t>Uncertain Query</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sz="800" dirty="0" smtClean="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dirty="0" smtClean="0">
                <a:solidFill>
                  <a:schemeClr val="tx1">
                    <a:lumMod val="95000"/>
                    <a:lumOff val="5000"/>
                  </a:schemeClr>
                </a:solidFill>
              </a:rPr>
              <a:t>Explicit Manipulation due to privacy purposes</a:t>
            </a: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endParaRPr lang="en-US" altLang="zh-CN" sz="800" dirty="0">
              <a:solidFill>
                <a:schemeClr val="tx1">
                  <a:lumMod val="95000"/>
                  <a:lumOff val="5000"/>
                </a:schemeClr>
              </a:solidFill>
            </a:endParaRPr>
          </a:p>
          <a:p>
            <a:pPr marL="396875" marR="0" lvl="0" indent="-396875" defTabSz="914363" rtl="0" eaLnBrk="1" fontAlgn="auto" latinLnBrk="0" hangingPunct="1">
              <a:lnSpc>
                <a:spcPct val="90000"/>
              </a:lnSpc>
              <a:spcBef>
                <a:spcPct val="20000"/>
              </a:spcBef>
              <a:spcAft>
                <a:spcPts val="0"/>
              </a:spcAft>
              <a:buClrTx/>
              <a:buSzTx/>
              <a:buFont typeface="Arial" pitchFamily="34" charset="0"/>
              <a:buBlip>
                <a:blip r:embed="rId4"/>
              </a:buBlip>
              <a:tabLst/>
              <a:defRPr/>
            </a:pPr>
            <a:r>
              <a:rPr lang="en-US" altLang="zh-CN" dirty="0" smtClean="0">
                <a:solidFill>
                  <a:schemeClr val="tx1">
                    <a:lumMod val="95000"/>
                    <a:lumOff val="5000"/>
                  </a:schemeClr>
                </a:solidFill>
              </a:rPr>
              <a:t>Link Prediction</a:t>
            </a:r>
          </a:p>
        </p:txBody>
      </p:sp>
      <p:pic>
        <p:nvPicPr>
          <p:cNvPr id="53" name="Picture 9" descr="http://icons.iconarchive.com/icons/custom-icon-design/silky-line-user/512/user-2-ico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4572" y="4418087"/>
            <a:ext cx="419099" cy="400358"/>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9" descr="http://icons.iconarchive.com/icons/custom-icon-design/silky-line-user/512/user-2-ico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43923" y="5151666"/>
            <a:ext cx="419099" cy="400358"/>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9" descr="http://icons.iconarchive.com/icons/custom-icon-design/silky-line-user/512/user-2-ico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2571" y="4776762"/>
            <a:ext cx="419099" cy="40035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Freeform 13"/>
          <p:cNvSpPr/>
          <p:nvPr/>
        </p:nvSpPr>
        <p:spPr>
          <a:xfrm>
            <a:off x="4144300" y="4361263"/>
            <a:ext cx="541325" cy="414510"/>
          </a:xfrm>
          <a:custGeom>
            <a:avLst/>
            <a:gdLst>
              <a:gd name="connsiteX0" fmla="*/ 0 w 541325"/>
              <a:gd name="connsiteY0" fmla="*/ 143848 h 414510"/>
              <a:gd name="connsiteX1" fmla="*/ 270663 w 541325"/>
              <a:gd name="connsiteY1" fmla="*/ 12174 h 414510"/>
              <a:gd name="connsiteX2" fmla="*/ 541325 w 541325"/>
              <a:gd name="connsiteY2" fmla="*/ 414510 h 414510"/>
            </a:gdLst>
            <a:ahLst/>
            <a:cxnLst>
              <a:cxn ang="0">
                <a:pos x="connsiteX0" y="connsiteY0"/>
              </a:cxn>
              <a:cxn ang="0">
                <a:pos x="connsiteX1" y="connsiteY1"/>
              </a:cxn>
              <a:cxn ang="0">
                <a:pos x="connsiteX2" y="connsiteY2"/>
              </a:cxn>
            </a:cxnLst>
            <a:rect l="l" t="t" r="r" b="b"/>
            <a:pathLst>
              <a:path w="541325" h="414510">
                <a:moveTo>
                  <a:pt x="0" y="143848"/>
                </a:moveTo>
                <a:cubicBezTo>
                  <a:pt x="90221" y="55456"/>
                  <a:pt x="180442" y="-32936"/>
                  <a:pt x="270663" y="12174"/>
                </a:cubicBezTo>
                <a:cubicBezTo>
                  <a:pt x="360884" y="57284"/>
                  <a:pt x="494996" y="346235"/>
                  <a:pt x="541325" y="414510"/>
                </a:cubicBezTo>
              </a:path>
            </a:pathLst>
          </a:custGeom>
          <a:noFill/>
          <a:ln w="285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eform 20"/>
          <p:cNvSpPr/>
          <p:nvPr/>
        </p:nvSpPr>
        <p:spPr>
          <a:xfrm>
            <a:off x="4158931" y="5156163"/>
            <a:ext cx="541325" cy="279135"/>
          </a:xfrm>
          <a:custGeom>
            <a:avLst/>
            <a:gdLst>
              <a:gd name="connsiteX0" fmla="*/ 0 w 541325"/>
              <a:gd name="connsiteY0" fmla="*/ 80468 h 279135"/>
              <a:gd name="connsiteX1" fmla="*/ 197510 w 541325"/>
              <a:gd name="connsiteY1" fmla="*/ 277978 h 279135"/>
              <a:gd name="connsiteX2" fmla="*/ 541325 w 541325"/>
              <a:gd name="connsiteY2" fmla="*/ 0 h 279135"/>
            </a:gdLst>
            <a:ahLst/>
            <a:cxnLst>
              <a:cxn ang="0">
                <a:pos x="connsiteX0" y="connsiteY0"/>
              </a:cxn>
              <a:cxn ang="0">
                <a:pos x="connsiteX1" y="connsiteY1"/>
              </a:cxn>
              <a:cxn ang="0">
                <a:pos x="connsiteX2" y="connsiteY2"/>
              </a:cxn>
            </a:cxnLst>
            <a:rect l="l" t="t" r="r" b="b"/>
            <a:pathLst>
              <a:path w="541325" h="279135">
                <a:moveTo>
                  <a:pt x="0" y="80468"/>
                </a:moveTo>
                <a:cubicBezTo>
                  <a:pt x="53644" y="185928"/>
                  <a:pt x="107289" y="291389"/>
                  <a:pt x="197510" y="277978"/>
                </a:cubicBezTo>
                <a:cubicBezTo>
                  <a:pt x="287731" y="264567"/>
                  <a:pt x="414528" y="132283"/>
                  <a:pt x="541325" y="0"/>
                </a:cubicBezTo>
              </a:path>
            </a:pathLst>
          </a:custGeom>
          <a:noFill/>
          <a:ln w="2857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Box 57"/>
          <p:cNvSpPr txBox="1"/>
          <p:nvPr/>
        </p:nvSpPr>
        <p:spPr>
          <a:xfrm rot="3346688">
            <a:off x="4181101" y="4290023"/>
            <a:ext cx="939040"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Works with</a:t>
            </a:r>
            <a:endParaRPr lang="en-US" sz="1200" dirty="0">
              <a:solidFill>
                <a:srgbClr val="3333CC"/>
              </a:solidFill>
              <a:latin typeface="Trebuchet MS" pitchFamily="34" charset="0"/>
            </a:endParaRPr>
          </a:p>
        </p:txBody>
      </p:sp>
      <p:sp>
        <p:nvSpPr>
          <p:cNvPr id="59" name="TextBox 58"/>
          <p:cNvSpPr txBox="1"/>
          <p:nvPr/>
        </p:nvSpPr>
        <p:spPr>
          <a:xfrm rot="19068136">
            <a:off x="4024814" y="5404968"/>
            <a:ext cx="939040" cy="276999"/>
          </a:xfrm>
          <a:prstGeom prst="rect">
            <a:avLst/>
          </a:prstGeom>
          <a:noFill/>
        </p:spPr>
        <p:txBody>
          <a:bodyPr wrap="none" rtlCol="0">
            <a:spAutoFit/>
          </a:bodyPr>
          <a:lstStyle/>
          <a:p>
            <a:pPr fontAlgn="base">
              <a:spcBef>
                <a:spcPct val="0"/>
              </a:spcBef>
              <a:spcAft>
                <a:spcPct val="0"/>
              </a:spcAft>
            </a:pPr>
            <a:r>
              <a:rPr lang="en-US" sz="1200" dirty="0" smtClean="0">
                <a:solidFill>
                  <a:srgbClr val="3333CC"/>
                </a:solidFill>
                <a:latin typeface="Trebuchet MS" pitchFamily="34" charset="0"/>
              </a:rPr>
              <a:t>Works with</a:t>
            </a:r>
            <a:endParaRPr lang="en-US" sz="1200" dirty="0">
              <a:solidFill>
                <a:srgbClr val="3333CC"/>
              </a:solidFill>
              <a:latin typeface="Trebuchet MS" pitchFamily="34" charset="0"/>
            </a:endParaRPr>
          </a:p>
        </p:txBody>
      </p:sp>
      <p:sp>
        <p:nvSpPr>
          <p:cNvPr id="60" name="TextBox 59"/>
          <p:cNvSpPr txBox="1"/>
          <p:nvPr/>
        </p:nvSpPr>
        <p:spPr>
          <a:xfrm>
            <a:off x="4815172" y="4776762"/>
            <a:ext cx="668773" cy="461665"/>
          </a:xfrm>
          <a:prstGeom prst="rect">
            <a:avLst/>
          </a:prstGeom>
          <a:noFill/>
        </p:spPr>
        <p:txBody>
          <a:bodyPr wrap="none" rtlCol="0">
            <a:spAutoFit/>
          </a:bodyPr>
          <a:lstStyle/>
          <a:p>
            <a:pPr algn="ctr" fontAlgn="base">
              <a:spcBef>
                <a:spcPct val="0"/>
              </a:spcBef>
              <a:spcAft>
                <a:spcPct val="0"/>
              </a:spcAft>
            </a:pPr>
            <a:r>
              <a:rPr lang="en-US" sz="1200" dirty="0" err="1" smtClean="0">
                <a:solidFill>
                  <a:srgbClr val="3333CC"/>
                </a:solidFill>
                <a:latin typeface="Trebuchet MS" pitchFamily="34" charset="0"/>
              </a:rPr>
              <a:t>Jiawei</a:t>
            </a:r>
            <a:r>
              <a:rPr lang="en-US" sz="1200" dirty="0" smtClean="0">
                <a:solidFill>
                  <a:srgbClr val="3333CC"/>
                </a:solidFill>
                <a:latin typeface="Trebuchet MS" pitchFamily="34" charset="0"/>
              </a:rPr>
              <a:t> </a:t>
            </a:r>
          </a:p>
          <a:p>
            <a:pPr algn="ctr" fontAlgn="base">
              <a:spcBef>
                <a:spcPct val="0"/>
              </a:spcBef>
              <a:spcAft>
                <a:spcPct val="0"/>
              </a:spcAft>
            </a:pPr>
            <a:r>
              <a:rPr lang="en-US" sz="1200" dirty="0" smtClean="0">
                <a:solidFill>
                  <a:srgbClr val="3333CC"/>
                </a:solidFill>
                <a:latin typeface="Trebuchet MS" pitchFamily="34" charset="0"/>
              </a:rPr>
              <a:t>Han</a:t>
            </a:r>
            <a:endParaRPr lang="en-US" sz="1200" dirty="0">
              <a:solidFill>
                <a:srgbClr val="3333CC"/>
              </a:solidFill>
              <a:latin typeface="Trebuchet MS" pitchFamily="34" charset="0"/>
            </a:endParaRPr>
          </a:p>
        </p:txBody>
      </p:sp>
      <p:sp>
        <p:nvSpPr>
          <p:cNvPr id="61" name="TextBox 60"/>
          <p:cNvSpPr txBox="1"/>
          <p:nvPr/>
        </p:nvSpPr>
        <p:spPr>
          <a:xfrm>
            <a:off x="3352800" y="4361245"/>
            <a:ext cx="547972" cy="461665"/>
          </a:xfrm>
          <a:prstGeom prst="rect">
            <a:avLst/>
          </a:prstGeom>
          <a:noFill/>
        </p:spPr>
        <p:txBody>
          <a:bodyPr wrap="none" rtlCol="0">
            <a:spAutoFit/>
          </a:bodyPr>
          <a:lstStyle/>
          <a:p>
            <a:pPr algn="ctr" fontAlgn="base">
              <a:spcBef>
                <a:spcPct val="0"/>
              </a:spcBef>
              <a:spcAft>
                <a:spcPct val="0"/>
              </a:spcAft>
            </a:pPr>
            <a:r>
              <a:rPr lang="en-US" sz="1200" dirty="0">
                <a:solidFill>
                  <a:srgbClr val="3333CC"/>
                </a:solidFill>
                <a:latin typeface="Trebuchet MS" pitchFamily="34" charset="0"/>
              </a:rPr>
              <a:t>W</a:t>
            </a:r>
            <a:r>
              <a:rPr lang="en-US" sz="1200" dirty="0" smtClean="0">
                <a:solidFill>
                  <a:srgbClr val="3333CC"/>
                </a:solidFill>
                <a:latin typeface="Trebuchet MS" pitchFamily="34" charset="0"/>
              </a:rPr>
              <a:t>ei </a:t>
            </a:r>
          </a:p>
          <a:p>
            <a:pPr algn="ctr" fontAlgn="base">
              <a:spcBef>
                <a:spcPct val="0"/>
              </a:spcBef>
              <a:spcAft>
                <a:spcPct val="0"/>
              </a:spcAft>
            </a:pPr>
            <a:r>
              <a:rPr lang="en-US" sz="1200" dirty="0" smtClean="0">
                <a:solidFill>
                  <a:srgbClr val="3333CC"/>
                </a:solidFill>
                <a:latin typeface="Trebuchet MS" pitchFamily="34" charset="0"/>
              </a:rPr>
              <a:t>Wang</a:t>
            </a:r>
            <a:endParaRPr lang="en-US" sz="1200" dirty="0">
              <a:solidFill>
                <a:srgbClr val="3333CC"/>
              </a:solidFill>
              <a:latin typeface="Trebuchet MS" pitchFamily="34" charset="0"/>
            </a:endParaRPr>
          </a:p>
        </p:txBody>
      </p:sp>
      <p:sp>
        <p:nvSpPr>
          <p:cNvPr id="62" name="TextBox 61"/>
          <p:cNvSpPr txBox="1"/>
          <p:nvPr/>
        </p:nvSpPr>
        <p:spPr>
          <a:xfrm>
            <a:off x="3367372" y="5123245"/>
            <a:ext cx="547972" cy="461665"/>
          </a:xfrm>
          <a:prstGeom prst="rect">
            <a:avLst/>
          </a:prstGeom>
          <a:noFill/>
        </p:spPr>
        <p:txBody>
          <a:bodyPr wrap="none" rtlCol="0">
            <a:spAutoFit/>
          </a:bodyPr>
          <a:lstStyle/>
          <a:p>
            <a:pPr algn="ctr" fontAlgn="base">
              <a:spcBef>
                <a:spcPct val="0"/>
              </a:spcBef>
              <a:spcAft>
                <a:spcPct val="0"/>
              </a:spcAft>
            </a:pPr>
            <a:r>
              <a:rPr lang="en-US" sz="1200" dirty="0">
                <a:solidFill>
                  <a:srgbClr val="3333CC"/>
                </a:solidFill>
                <a:latin typeface="Trebuchet MS" pitchFamily="34" charset="0"/>
              </a:rPr>
              <a:t>W</a:t>
            </a:r>
            <a:r>
              <a:rPr lang="en-US" sz="1200" dirty="0" smtClean="0">
                <a:solidFill>
                  <a:srgbClr val="3333CC"/>
                </a:solidFill>
                <a:latin typeface="Trebuchet MS" pitchFamily="34" charset="0"/>
              </a:rPr>
              <a:t>ei </a:t>
            </a:r>
          </a:p>
          <a:p>
            <a:pPr algn="ctr" fontAlgn="base">
              <a:spcBef>
                <a:spcPct val="0"/>
              </a:spcBef>
              <a:spcAft>
                <a:spcPct val="0"/>
              </a:spcAft>
            </a:pPr>
            <a:r>
              <a:rPr lang="en-US" sz="1200" dirty="0" smtClean="0">
                <a:solidFill>
                  <a:srgbClr val="3333CC"/>
                </a:solidFill>
                <a:latin typeface="Trebuchet MS" pitchFamily="34" charset="0"/>
              </a:rPr>
              <a:t>Wang</a:t>
            </a:r>
            <a:endParaRPr lang="en-US" sz="1200" dirty="0">
              <a:solidFill>
                <a:srgbClr val="3333CC"/>
              </a:solidFill>
              <a:latin typeface="Trebuchet MS" pitchFamily="34" charset="0"/>
            </a:endParaRPr>
          </a:p>
        </p:txBody>
      </p:sp>
      <p:cxnSp>
        <p:nvCxnSpPr>
          <p:cNvPr id="27" name="Straight Connector 26"/>
          <p:cNvCxnSpPr>
            <a:stCxn id="53" idx="2"/>
            <a:endCxn id="55" idx="0"/>
          </p:cNvCxnSpPr>
          <p:nvPr/>
        </p:nvCxnSpPr>
        <p:spPr>
          <a:xfrm>
            <a:off x="4034122" y="4818445"/>
            <a:ext cx="19351" cy="333221"/>
          </a:xfrm>
          <a:prstGeom prst="line">
            <a:avLst/>
          </a:prstGeom>
          <a:ln w="22225">
            <a:solidFill>
              <a:schemeClr val="tx1">
                <a:alpha val="99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595972" y="481844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67" name="TextBox 66"/>
          <p:cNvSpPr txBox="1"/>
          <p:nvPr/>
        </p:nvSpPr>
        <p:spPr>
          <a:xfrm>
            <a:off x="2286000" y="5924714"/>
            <a:ext cx="3962400" cy="923330"/>
          </a:xfrm>
          <a:prstGeom prst="rect">
            <a:avLst/>
          </a:prstGeom>
          <a:noFill/>
        </p:spPr>
        <p:txBody>
          <a:bodyPr wrap="square" rtlCol="0">
            <a:spAutoFit/>
          </a:bodyPr>
          <a:lstStyle/>
          <a:p>
            <a:pPr algn="ctr"/>
            <a:r>
              <a:rPr lang="en-US" b="1" dirty="0" smtClean="0"/>
              <a:t>Identity Uncertainty </a:t>
            </a:r>
          </a:p>
          <a:p>
            <a:pPr algn="ctr"/>
            <a:r>
              <a:rPr lang="en-US" b="1" dirty="0" smtClean="0"/>
              <a:t>[ICDE 2014]</a:t>
            </a:r>
            <a:endParaRPr lang="en-US" b="1" dirty="0"/>
          </a:p>
          <a:p>
            <a:pPr algn="ctr"/>
            <a:endParaRPr lang="en-US" b="1" dirty="0">
              <a:solidFill>
                <a:schemeClr val="tx1"/>
              </a:solidFill>
            </a:endParaRPr>
          </a:p>
        </p:txBody>
      </p:sp>
      <p:sp>
        <p:nvSpPr>
          <p:cNvPr id="99" name="TextBox 98"/>
          <p:cNvSpPr txBox="1"/>
          <p:nvPr/>
        </p:nvSpPr>
        <p:spPr>
          <a:xfrm>
            <a:off x="5926545" y="2624964"/>
            <a:ext cx="2988855" cy="646331"/>
          </a:xfrm>
          <a:prstGeom prst="rect">
            <a:avLst/>
          </a:prstGeom>
          <a:noFill/>
        </p:spPr>
        <p:txBody>
          <a:bodyPr wrap="square" rtlCol="0">
            <a:spAutoFit/>
          </a:bodyPr>
          <a:lstStyle/>
          <a:p>
            <a:pPr algn="ctr"/>
            <a:r>
              <a:rPr lang="en-US" b="1" dirty="0" smtClean="0"/>
              <a:t>Packet Delivery Probability in Sensor Network</a:t>
            </a:r>
            <a:endParaRPr lang="en-US" b="1" dirty="0"/>
          </a:p>
        </p:txBody>
      </p:sp>
      <p:sp>
        <p:nvSpPr>
          <p:cNvPr id="105" name="Freeform 104"/>
          <p:cNvSpPr/>
          <p:nvPr/>
        </p:nvSpPr>
        <p:spPr>
          <a:xfrm>
            <a:off x="5105400" y="1863930"/>
            <a:ext cx="1447800" cy="966069"/>
          </a:xfrm>
          <a:custGeom>
            <a:avLst/>
            <a:gdLst>
              <a:gd name="connsiteX0" fmla="*/ 448101 w 1417092"/>
              <a:gd name="connsiteY0" fmla="*/ 0 h 1091821"/>
              <a:gd name="connsiteX1" fmla="*/ 161498 w 1417092"/>
              <a:gd name="connsiteY1" fmla="*/ 996287 h 1091821"/>
              <a:gd name="connsiteX2" fmla="*/ 1417092 w 1417092"/>
              <a:gd name="connsiteY2" fmla="*/ 573206 h 1091821"/>
              <a:gd name="connsiteX3" fmla="*/ 1417092 w 1417092"/>
              <a:gd name="connsiteY3" fmla="*/ 573206 h 1091821"/>
            </a:gdLst>
            <a:ahLst/>
            <a:cxnLst>
              <a:cxn ang="0">
                <a:pos x="connsiteX0" y="connsiteY0"/>
              </a:cxn>
              <a:cxn ang="0">
                <a:pos x="connsiteX1" y="connsiteY1"/>
              </a:cxn>
              <a:cxn ang="0">
                <a:pos x="connsiteX2" y="connsiteY2"/>
              </a:cxn>
              <a:cxn ang="0">
                <a:pos x="connsiteX3" y="connsiteY3"/>
              </a:cxn>
            </a:cxnLst>
            <a:rect l="l" t="t" r="r" b="b"/>
            <a:pathLst>
              <a:path w="1417092" h="1091821">
                <a:moveTo>
                  <a:pt x="448101" y="0"/>
                </a:moveTo>
                <a:cubicBezTo>
                  <a:pt x="224050" y="450376"/>
                  <a:pt x="0" y="900753"/>
                  <a:pt x="161498" y="996287"/>
                </a:cubicBezTo>
                <a:cubicBezTo>
                  <a:pt x="322996" y="1091821"/>
                  <a:pt x="1417092" y="573206"/>
                  <a:pt x="1417092" y="573206"/>
                </a:cubicBezTo>
                <a:lnTo>
                  <a:pt x="1417092" y="573206"/>
                </a:ln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sp>
        <p:nvSpPr>
          <p:cNvPr id="106" name="Freeform 105"/>
          <p:cNvSpPr/>
          <p:nvPr/>
        </p:nvSpPr>
        <p:spPr>
          <a:xfrm>
            <a:off x="5425070" y="1001199"/>
            <a:ext cx="823330" cy="457200"/>
          </a:xfrm>
          <a:custGeom>
            <a:avLst/>
            <a:gdLst>
              <a:gd name="connsiteX0" fmla="*/ 52316 w 693761"/>
              <a:gd name="connsiteY0" fmla="*/ 382138 h 382138"/>
              <a:gd name="connsiteX1" fmla="*/ 106907 w 693761"/>
              <a:gd name="connsiteY1" fmla="*/ 68239 h 382138"/>
              <a:gd name="connsiteX2" fmla="*/ 693761 w 693761"/>
              <a:gd name="connsiteY2" fmla="*/ 0 h 382138"/>
            </a:gdLst>
            <a:ahLst/>
            <a:cxnLst>
              <a:cxn ang="0">
                <a:pos x="connsiteX0" y="connsiteY0"/>
              </a:cxn>
              <a:cxn ang="0">
                <a:pos x="connsiteX1" y="connsiteY1"/>
              </a:cxn>
              <a:cxn ang="0">
                <a:pos x="connsiteX2" y="connsiteY2"/>
              </a:cxn>
            </a:cxnLst>
            <a:rect l="l" t="t" r="r" b="b"/>
            <a:pathLst>
              <a:path w="693761" h="382138">
                <a:moveTo>
                  <a:pt x="52316" y="382138"/>
                </a:moveTo>
                <a:cubicBezTo>
                  <a:pt x="26158" y="257033"/>
                  <a:pt x="0" y="131929"/>
                  <a:pt x="106907" y="68239"/>
                </a:cubicBezTo>
                <a:cubicBezTo>
                  <a:pt x="213814" y="4549"/>
                  <a:pt x="453787" y="2274"/>
                  <a:pt x="693761" y="0"/>
                </a:cubicBezTo>
              </a:path>
            </a:pathLst>
          </a:custGeom>
          <a:noFill/>
          <a:ln w="31750"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cxnSp>
        <p:nvCxnSpPr>
          <p:cNvPr id="107" name="Straight Arrow Connector 106"/>
          <p:cNvCxnSpPr/>
          <p:nvPr/>
        </p:nvCxnSpPr>
        <p:spPr>
          <a:xfrm flipV="1">
            <a:off x="7008485" y="1909795"/>
            <a:ext cx="537230" cy="312519"/>
          </a:xfrm>
          <a:prstGeom prst="straightConnector1">
            <a:avLst/>
          </a:prstGeom>
          <a:noFill/>
          <a:ln w="31750" cap="flat" cmpd="sng" algn="ctr">
            <a:solidFill>
              <a:sysClr val="windowText" lastClr="000000"/>
            </a:solidFill>
            <a:prstDash val="solid"/>
            <a:tailEnd type="arrow"/>
          </a:ln>
          <a:effectLst/>
        </p:spPr>
      </p:cxnSp>
      <p:cxnSp>
        <p:nvCxnSpPr>
          <p:cNvPr id="108" name="Straight Arrow Connector 107"/>
          <p:cNvCxnSpPr/>
          <p:nvPr/>
        </p:nvCxnSpPr>
        <p:spPr>
          <a:xfrm>
            <a:off x="6676030" y="1003114"/>
            <a:ext cx="1106649" cy="668691"/>
          </a:xfrm>
          <a:prstGeom prst="straightConnector1">
            <a:avLst/>
          </a:prstGeom>
          <a:noFill/>
          <a:ln w="31750" cap="flat" cmpd="sng" algn="ctr">
            <a:solidFill>
              <a:sysClr val="windowText" lastClr="000000"/>
            </a:solidFill>
            <a:prstDash val="solid"/>
            <a:tailEnd type="arrow"/>
          </a:ln>
          <a:effectLst/>
        </p:spPr>
      </p:cxnSp>
      <p:cxnSp>
        <p:nvCxnSpPr>
          <p:cNvPr id="110" name="Straight Arrow Connector 109"/>
          <p:cNvCxnSpPr/>
          <p:nvPr/>
        </p:nvCxnSpPr>
        <p:spPr>
          <a:xfrm flipV="1">
            <a:off x="8001000" y="1380284"/>
            <a:ext cx="611515" cy="340926"/>
          </a:xfrm>
          <a:prstGeom prst="straightConnector1">
            <a:avLst/>
          </a:prstGeom>
          <a:noFill/>
          <a:ln w="31750" cap="flat" cmpd="sng" algn="ctr">
            <a:solidFill>
              <a:sysClr val="windowText" lastClr="000000"/>
            </a:solidFill>
            <a:prstDash val="solid"/>
            <a:tailEnd type="arrow"/>
          </a:ln>
          <a:effectLst/>
        </p:spPr>
      </p:cxnSp>
      <p:cxnSp>
        <p:nvCxnSpPr>
          <p:cNvPr id="111" name="Straight Arrow Connector 110"/>
          <p:cNvCxnSpPr/>
          <p:nvPr/>
        </p:nvCxnSpPr>
        <p:spPr>
          <a:xfrm>
            <a:off x="6703685" y="850714"/>
            <a:ext cx="1908830" cy="152400"/>
          </a:xfrm>
          <a:prstGeom prst="straightConnector1">
            <a:avLst/>
          </a:prstGeom>
          <a:noFill/>
          <a:ln w="31750" cap="flat" cmpd="sng" algn="ctr">
            <a:solidFill>
              <a:sysClr val="windowText" lastClr="000000"/>
            </a:solidFill>
            <a:prstDash val="solid"/>
            <a:tailEnd type="arrow"/>
          </a:ln>
          <a:effectLst/>
        </p:spPr>
      </p:cxnSp>
      <p:cxnSp>
        <p:nvCxnSpPr>
          <p:cNvPr id="112" name="Straight Arrow Connector 111"/>
          <p:cNvCxnSpPr/>
          <p:nvPr/>
        </p:nvCxnSpPr>
        <p:spPr>
          <a:xfrm flipH="1" flipV="1">
            <a:off x="5682958" y="1721210"/>
            <a:ext cx="948357" cy="501104"/>
          </a:xfrm>
          <a:prstGeom prst="straightConnector1">
            <a:avLst/>
          </a:prstGeom>
          <a:noFill/>
          <a:ln w="28575" cap="flat" cmpd="sng" algn="ctr">
            <a:solidFill>
              <a:sysClr val="windowText" lastClr="000000"/>
            </a:solidFill>
            <a:prstDash val="solid"/>
            <a:tailEnd type="arrow"/>
          </a:ln>
          <a:effectLst/>
        </p:spPr>
      </p:cxnSp>
      <p:sp>
        <p:nvSpPr>
          <p:cNvPr id="113" name="TextBox 112"/>
          <p:cNvSpPr txBox="1"/>
          <p:nvPr/>
        </p:nvSpPr>
        <p:spPr>
          <a:xfrm>
            <a:off x="5621173" y="102526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4" name="TextBox 113"/>
          <p:cNvSpPr txBox="1"/>
          <p:nvPr/>
        </p:nvSpPr>
        <p:spPr>
          <a:xfrm>
            <a:off x="5275528" y="237623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0.7</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5" name="TextBox 114"/>
          <p:cNvSpPr txBox="1"/>
          <p:nvPr/>
        </p:nvSpPr>
        <p:spPr>
          <a:xfrm>
            <a:off x="6064741" y="1694653"/>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6" name="TextBox 115"/>
          <p:cNvSpPr txBox="1"/>
          <p:nvPr/>
        </p:nvSpPr>
        <p:spPr>
          <a:xfrm>
            <a:off x="6581298" y="145451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0.5</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7" name="TextBox 116"/>
          <p:cNvSpPr txBox="1"/>
          <p:nvPr/>
        </p:nvSpPr>
        <p:spPr>
          <a:xfrm>
            <a:off x="7618233" y="609600"/>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0.1</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8" name="TextBox 117"/>
          <p:cNvSpPr txBox="1"/>
          <p:nvPr/>
        </p:nvSpPr>
        <p:spPr>
          <a:xfrm>
            <a:off x="7195778" y="1061495"/>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0.2</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19" name="TextBox 118"/>
          <p:cNvSpPr txBox="1"/>
          <p:nvPr/>
        </p:nvSpPr>
        <p:spPr>
          <a:xfrm>
            <a:off x="6987245" y="1768841"/>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0.3</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20" name="TextBox 119"/>
          <p:cNvSpPr txBox="1"/>
          <p:nvPr/>
        </p:nvSpPr>
        <p:spPr>
          <a:xfrm>
            <a:off x="8134188" y="1524229"/>
            <a:ext cx="44435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0.6</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125"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5522581" y="714392"/>
            <a:ext cx="266704" cy="255700"/>
          </a:xfrm>
          <a:prstGeom prst="rect">
            <a:avLst/>
          </a:prstGeom>
          <a:noFill/>
          <a:extLst>
            <a:ext uri="{909E8E84-426E-40dd-AFC4-6F175D3DCCD1}">
              <a14:hiddenFill xmlns:a14="http://schemas.microsoft.com/office/drawing/2010/main" xmlns="">
                <a:solidFill>
                  <a:srgbClr val="FFFFFF"/>
                </a:solidFill>
              </a14:hiddenFill>
            </a:ext>
          </a:extLst>
        </p:spPr>
      </p:pic>
      <p:pic>
        <p:nvPicPr>
          <p:cNvPr id="126"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4990185" y="2145800"/>
            <a:ext cx="266704" cy="255700"/>
          </a:xfrm>
          <a:prstGeom prst="rect">
            <a:avLst/>
          </a:prstGeom>
          <a:noFill/>
          <a:extLst>
            <a:ext uri="{909E8E84-426E-40dd-AFC4-6F175D3DCCD1}">
              <a14:hiddenFill xmlns:a14="http://schemas.microsoft.com/office/drawing/2010/main" xmlns="">
                <a:solidFill>
                  <a:srgbClr val="FFFFFF"/>
                </a:solidFill>
              </a14:hiddenFill>
            </a:ext>
          </a:extLst>
        </p:spPr>
      </p:pic>
      <p:pic>
        <p:nvPicPr>
          <p:cNvPr id="127"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7027781" y="1416105"/>
            <a:ext cx="266704" cy="255700"/>
          </a:xfrm>
          <a:prstGeom prst="rect">
            <a:avLst/>
          </a:prstGeom>
          <a:noFill/>
          <a:extLst>
            <a:ext uri="{909E8E84-426E-40dd-AFC4-6F175D3DCCD1}">
              <a14:hiddenFill xmlns:a14="http://schemas.microsoft.com/office/drawing/2010/main" xmlns="">
                <a:solidFill>
                  <a:srgbClr val="FFFFFF"/>
                </a:solidFill>
              </a14:hiddenFill>
            </a:ext>
          </a:extLst>
        </p:spPr>
      </p:pic>
      <p:pic>
        <p:nvPicPr>
          <p:cNvPr id="128"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6021101" y="2066054"/>
            <a:ext cx="266704" cy="255700"/>
          </a:xfrm>
          <a:prstGeom prst="rect">
            <a:avLst/>
          </a:prstGeom>
          <a:noFill/>
          <a:extLst>
            <a:ext uri="{909E8E84-426E-40dd-AFC4-6F175D3DCCD1}">
              <a14:hiddenFill xmlns:a14="http://schemas.microsoft.com/office/drawing/2010/main" xmlns="">
                <a:solidFill>
                  <a:srgbClr val="FFFFFF"/>
                </a:solidFill>
              </a14:hiddenFill>
            </a:ext>
          </a:extLst>
        </p:spPr>
      </p:pic>
      <p:pic>
        <p:nvPicPr>
          <p:cNvPr id="129"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7217676" y="2107395"/>
            <a:ext cx="266704" cy="255700"/>
          </a:xfrm>
          <a:prstGeom prst="rect">
            <a:avLst/>
          </a:prstGeom>
          <a:noFill/>
          <a:extLst>
            <a:ext uri="{909E8E84-426E-40dd-AFC4-6F175D3DCCD1}">
              <a14:hiddenFill xmlns:a14="http://schemas.microsoft.com/office/drawing/2010/main" xmlns="">
                <a:solidFill>
                  <a:srgbClr val="FFFFFF"/>
                </a:solidFill>
              </a14:hiddenFill>
            </a:ext>
          </a:extLst>
        </p:spPr>
      </p:pic>
      <p:pic>
        <p:nvPicPr>
          <p:cNvPr id="293898"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9374" y="612233"/>
            <a:ext cx="454311" cy="53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9" name="Freeform 108"/>
          <p:cNvSpPr/>
          <p:nvPr/>
        </p:nvSpPr>
        <p:spPr>
          <a:xfrm>
            <a:off x="6581298" y="1117431"/>
            <a:ext cx="456397" cy="1034729"/>
          </a:xfrm>
          <a:custGeom>
            <a:avLst/>
            <a:gdLst>
              <a:gd name="connsiteX0" fmla="*/ 286603 w 361665"/>
              <a:gd name="connsiteY0" fmla="*/ 914400 h 914400"/>
              <a:gd name="connsiteX1" fmla="*/ 313898 w 361665"/>
              <a:gd name="connsiteY1" fmla="*/ 313899 h 914400"/>
              <a:gd name="connsiteX2" fmla="*/ 0 w 361665"/>
              <a:gd name="connsiteY2" fmla="*/ 0 h 914400"/>
            </a:gdLst>
            <a:ahLst/>
            <a:cxnLst>
              <a:cxn ang="0">
                <a:pos x="connsiteX0" y="connsiteY0"/>
              </a:cxn>
              <a:cxn ang="0">
                <a:pos x="connsiteX1" y="connsiteY1"/>
              </a:cxn>
              <a:cxn ang="0">
                <a:pos x="connsiteX2" y="connsiteY2"/>
              </a:cxn>
            </a:cxnLst>
            <a:rect l="l" t="t" r="r" b="b"/>
            <a:pathLst>
              <a:path w="361665" h="914400">
                <a:moveTo>
                  <a:pt x="286603" y="914400"/>
                </a:moveTo>
                <a:cubicBezTo>
                  <a:pt x="324134" y="690349"/>
                  <a:pt x="361665" y="466299"/>
                  <a:pt x="313898" y="313899"/>
                </a:cubicBezTo>
                <a:cubicBezTo>
                  <a:pt x="266131" y="161499"/>
                  <a:pt x="133065" y="80749"/>
                  <a:pt x="0" y="0"/>
                </a:cubicBezTo>
              </a:path>
            </a:pathLst>
          </a:custGeom>
          <a:noFill/>
          <a:ln w="28575" cap="flat" cmpd="sng" algn="ctr">
            <a:solidFill>
              <a:sysClr val="windowText" lastClr="000000"/>
            </a:solidFill>
            <a:prstDash val="soli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Calibri" pitchFamily="34" charset="0"/>
              <a:cs typeface="Calibri" pitchFamily="34" charset="0"/>
            </a:endParaRPr>
          </a:p>
        </p:txBody>
      </p:sp>
      <p:pic>
        <p:nvPicPr>
          <p:cNvPr id="138"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8050289" y="1300029"/>
            <a:ext cx="266704" cy="255700"/>
          </a:xfrm>
          <a:prstGeom prst="rect">
            <a:avLst/>
          </a:prstGeom>
          <a:noFill/>
          <a:extLst>
            <a:ext uri="{909E8E84-426E-40dd-AFC4-6F175D3DCCD1}">
              <a14:hiddenFill xmlns:a14="http://schemas.microsoft.com/office/drawing/2010/main" xmlns="">
                <a:solidFill>
                  <a:srgbClr val="FFFFFF"/>
                </a:solidFill>
              </a14:hiddenFill>
            </a:ext>
          </a:extLst>
        </p:spPr>
      </p:pic>
      <p:pic>
        <p:nvPicPr>
          <p:cNvPr id="139" name="Picture 2" descr="t:\Desktop\sms-integration.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flipV="1">
            <a:off x="7258048" y="623233"/>
            <a:ext cx="266704" cy="255700"/>
          </a:xfrm>
          <a:prstGeom prst="rect">
            <a:avLst/>
          </a:prstGeom>
          <a:noFill/>
          <a:extLst>
            <a:ext uri="{909E8E84-426E-40dd-AFC4-6F175D3DCCD1}">
              <a14:hiddenFill xmlns:a14="http://schemas.microsoft.com/office/drawing/2010/main" xmlns="">
                <a:solidFill>
                  <a:srgbClr val="FFFFFF"/>
                </a:solidFill>
              </a14:hiddenFill>
            </a:ext>
          </a:extLst>
        </p:spPr>
      </p:pic>
      <p:pic>
        <p:nvPicPr>
          <p:cNvPr id="293899"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31348" y="3419763"/>
            <a:ext cx="3284052" cy="25477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1" name="TextBox 140"/>
          <p:cNvSpPr txBox="1"/>
          <p:nvPr/>
        </p:nvSpPr>
        <p:spPr>
          <a:xfrm>
            <a:off x="5181600" y="5943600"/>
            <a:ext cx="3962400" cy="923330"/>
          </a:xfrm>
          <a:prstGeom prst="rect">
            <a:avLst/>
          </a:prstGeom>
          <a:noFill/>
        </p:spPr>
        <p:txBody>
          <a:bodyPr wrap="square" rtlCol="0">
            <a:spAutoFit/>
          </a:bodyPr>
          <a:lstStyle/>
          <a:p>
            <a:pPr algn="ctr"/>
            <a:r>
              <a:rPr lang="en-US" b="1" dirty="0" smtClean="0"/>
              <a:t>Crowd-Sourced Entity Resolution </a:t>
            </a:r>
          </a:p>
          <a:p>
            <a:pPr algn="ctr"/>
            <a:r>
              <a:rPr lang="en-US" b="1" dirty="0" smtClean="0"/>
              <a:t>[VLDB 2012]</a:t>
            </a:r>
            <a:endParaRPr lang="en-US" b="1" dirty="0"/>
          </a:p>
          <a:p>
            <a:pPr algn="ctr"/>
            <a:endParaRPr lang="en-US" b="1" dirty="0">
              <a:solidFill>
                <a:schemeClr val="tx1"/>
              </a:solidFill>
            </a:endParaRPr>
          </a:p>
        </p:txBody>
      </p:sp>
      <p:sp>
        <p:nvSpPr>
          <p:cNvPr id="143"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latin typeface="Trebuchet MS"/>
              </a:rPr>
              <a:t>7</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251117575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80</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23622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23622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Index</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828800"/>
            <a:ext cx="8077200" cy="990600"/>
          </a:xfrm>
          <a:prstGeom prst="rect">
            <a:avLst/>
          </a:prstGeom>
        </p:spPr>
        <p:txBody>
          <a:bodyPr/>
          <a:lstStyle/>
          <a:p>
            <a:pPr marL="396875" lvl="1" indent="-396875" algn="just" defTabSz="914363">
              <a:lnSpc>
                <a:spcPct val="90000"/>
              </a:lnSpc>
              <a:spcBef>
                <a:spcPct val="20000"/>
              </a:spcBef>
              <a:buBlip>
                <a:blip r:embed="rId6"/>
              </a:buBlip>
              <a:defRPr/>
            </a:pPr>
            <a:r>
              <a:rPr lang="en-US" altLang="zh-CN" sz="2000" b="1" dirty="0" smtClean="0">
                <a:latin typeface="Calibri" panose="020F0502020204030204" pitchFamily="34" charset="0"/>
                <a:cs typeface="Calibri" panose="020F0502020204030204" pitchFamily="34" charset="0"/>
              </a:rPr>
              <a:t>Construct a string for each feature</a:t>
            </a:r>
          </a:p>
          <a:p>
            <a:pPr marL="396875" lvl="1" indent="-396875" algn="just" defTabSz="914363">
              <a:lnSpc>
                <a:spcPct val="90000"/>
              </a:lnSpc>
              <a:spcBef>
                <a:spcPct val="20000"/>
              </a:spcBef>
              <a:buBlip>
                <a:blip r:embed="rId6"/>
              </a:buBlip>
              <a:defRPr/>
            </a:pPr>
            <a:r>
              <a:rPr lang="en-US" altLang="zh-CN" sz="2000" b="1" dirty="0" smtClean="0">
                <a:latin typeface="Calibri" panose="020F0502020204030204" pitchFamily="34" charset="0"/>
                <a:cs typeface="Calibri" panose="020F0502020204030204" pitchFamily="34" charset="0"/>
              </a:rPr>
              <a:t>Construct a prefix tree for all feature strings</a:t>
            </a:r>
          </a:p>
          <a:p>
            <a:pPr marL="396875" lvl="1" indent="-396875" algn="just" defTabSz="914363">
              <a:lnSpc>
                <a:spcPct val="90000"/>
              </a:lnSpc>
              <a:spcBef>
                <a:spcPct val="20000"/>
              </a:spcBef>
              <a:buBlip>
                <a:blip r:embed="rId6"/>
              </a:buBlip>
              <a:defRPr/>
            </a:pPr>
            <a:r>
              <a:rPr lang="en-US" altLang="zh-CN" sz="2000" b="1" dirty="0" smtClean="0">
                <a:latin typeface="Calibri" panose="020F0502020204030204" pitchFamily="34" charset="0"/>
                <a:cs typeface="Calibri" panose="020F0502020204030204" pitchFamily="34" charset="0"/>
              </a:rPr>
              <a:t>Construct an invert list for all leaf nodes </a:t>
            </a:r>
          </a:p>
        </p:txBody>
      </p:sp>
      <p:graphicFrame>
        <p:nvGraphicFramePr>
          <p:cNvPr id="488450" name="Object 4"/>
          <p:cNvGraphicFramePr>
            <a:graphicFrameLocks noChangeAspect="1"/>
          </p:cNvGraphicFramePr>
          <p:nvPr/>
        </p:nvGraphicFramePr>
        <p:xfrm>
          <a:off x="762000" y="2869606"/>
          <a:ext cx="7696200" cy="3628032"/>
        </p:xfrm>
        <a:graphic>
          <a:graphicData uri="http://schemas.openxmlformats.org/presentationml/2006/ole">
            <p:oleObj spid="_x0000_s492552" name="Visio" r:id="rId7" imgW="7954478" imgH="3204411" progId="Visio.Drawing.11">
              <p:embed/>
            </p:oleObj>
          </a:graphicData>
        </a:graphic>
      </p:graphicFrame>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75/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81</a:t>
            </a:fld>
            <a:endParaRPr lang="en-US" altLang="en-US" sz="1800" dirty="0"/>
          </a:p>
        </p:txBody>
      </p:sp>
      <p:sp>
        <p:nvSpPr>
          <p:cNvPr id="49" name="Title 1"/>
          <p:cNvSpPr>
            <a:spLocks noGrp="1"/>
          </p:cNvSpPr>
          <p:nvPr>
            <p:ph type="title"/>
          </p:nvPr>
        </p:nvSpPr>
        <p:spPr>
          <a:xfrm>
            <a:off x="381000" y="457200"/>
            <a:ext cx="7315200" cy="533400"/>
          </a:xfrm>
        </p:spPr>
        <p:txBody>
          <a:bodyPr>
            <a:noAutofit/>
          </a:bodyPr>
          <a:lstStyle/>
          <a:p>
            <a:pPr algn="l"/>
            <a:r>
              <a:rPr lang="en-US" altLang="zh-CN" b="1" dirty="0" smtClean="0"/>
              <a:t>Probabilistic </a:t>
            </a:r>
            <a:r>
              <a:rPr lang="en-US" altLang="zh-CN" b="1" dirty="0" err="1" smtClean="0"/>
              <a:t>Subgraph</a:t>
            </a:r>
            <a:r>
              <a:rPr lang="en-US" altLang="zh-CN" b="1" dirty="0" smtClean="0"/>
              <a:t>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Yuan et. al. </a:t>
            </a:r>
            <a:r>
              <a:rPr lang="en-US" sz="1400" b="1" dirty="0" smtClean="0"/>
              <a:t>[</a:t>
            </a:r>
            <a:r>
              <a:rPr lang="en-US" sz="1400" b="1" i="1" dirty="0" smtClean="0"/>
              <a:t>VLDB 2011</a:t>
            </a:r>
            <a:r>
              <a:rPr lang="en-US" sz="1400" b="1" dirty="0" smtClean="0"/>
              <a:t>] </a:t>
            </a:r>
            <a:endParaRPr lang="en-US" sz="1400" b="1" dirty="0"/>
          </a:p>
        </p:txBody>
      </p:sp>
      <p:sp>
        <p:nvSpPr>
          <p:cNvPr id="13" name="Rounded Rectangle 12"/>
          <p:cNvSpPr/>
          <p:nvPr/>
        </p:nvSpPr>
        <p:spPr>
          <a:xfrm>
            <a:off x="457199" y="1219200"/>
            <a:ext cx="4191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41910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Verification: Iterative bound pruning</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30" name="Content Placeholder 2"/>
          <p:cNvSpPr txBox="1">
            <a:spLocks noChangeArrowheads="1"/>
          </p:cNvSpPr>
          <p:nvPr/>
        </p:nvSpPr>
        <p:spPr>
          <a:xfrm>
            <a:off x="381000" y="1828800"/>
            <a:ext cx="8077200" cy="1371600"/>
          </a:xfrm>
          <a:prstGeom prst="rect">
            <a:avLst/>
          </a:prstGeom>
        </p:spPr>
        <p:txBody>
          <a:bodyPr/>
          <a:lstStyle/>
          <a:p>
            <a:pPr marL="396875" lvl="1" indent="-396875" algn="just" defTabSz="914363">
              <a:lnSpc>
                <a:spcPct val="90000"/>
              </a:lnSpc>
              <a:spcBef>
                <a:spcPct val="20000"/>
              </a:spcBef>
              <a:buBlip>
                <a:blip r:embed="rId6"/>
              </a:buBlip>
              <a:defRPr/>
            </a:pPr>
            <a:r>
              <a:rPr lang="en-US" altLang="zh-CN" sz="2000" b="1" dirty="0" smtClean="0">
                <a:latin typeface="Calibri" panose="020F0502020204030204" pitchFamily="34" charset="0"/>
                <a:cs typeface="Calibri" panose="020F0502020204030204" pitchFamily="34" charset="0"/>
              </a:rPr>
              <a:t>Lemma</a:t>
            </a:r>
            <a:r>
              <a:rPr lang="zh-CN" altLang="en-US" sz="2000" b="1" dirty="0" smtClean="0">
                <a:latin typeface="Calibri" panose="020F0502020204030204" pitchFamily="34" charset="0"/>
                <a:cs typeface="Calibri" panose="020F0502020204030204" pitchFamily="34" charset="0"/>
              </a:rPr>
              <a:t>： </a:t>
            </a:r>
            <a:r>
              <a:rPr lang="en-US" altLang="zh-CN" sz="2000" b="1" dirty="0" smtClean="0">
                <a:latin typeface="Calibri" panose="020F0502020204030204" pitchFamily="34" charset="0"/>
                <a:cs typeface="Calibri" panose="020F0502020204030204" pitchFamily="34" charset="0"/>
              </a:rPr>
              <a:t>Pr(</a:t>
            </a:r>
            <a:r>
              <a:rPr lang="en-US" altLang="zh-CN" sz="2000" b="1" dirty="0" err="1" smtClean="0">
                <a:latin typeface="Calibri" panose="020F0502020204030204" pitchFamily="34" charset="0"/>
                <a:cs typeface="Calibri" panose="020F0502020204030204" pitchFamily="34" charset="0"/>
              </a:rPr>
              <a:t>q</a:t>
            </a:r>
            <a:r>
              <a:rPr lang="en-US" altLang="zh-CN" sz="2000" b="1" dirty="0" err="1" smtClean="0">
                <a:latin typeface="Calibri" panose="020F0502020204030204" pitchFamily="34" charset="0"/>
                <a:cs typeface="Calibri" panose="020F0502020204030204" pitchFamily="34" charset="0"/>
                <a:sym typeface="Symbol" pitchFamily="18" charset="2"/>
              </a:rPr>
              <a:t>g</a:t>
            </a:r>
            <a:r>
              <a:rPr lang="en-US" altLang="zh-CN" sz="2000" b="1" dirty="0" smtClean="0">
                <a:latin typeface="Calibri" panose="020F0502020204030204" pitchFamily="34" charset="0"/>
                <a:cs typeface="Calibri" panose="020F0502020204030204" pitchFamily="34" charset="0"/>
              </a:rPr>
              <a:t>)=Pr(Bq</a:t>
            </a:r>
            <a:r>
              <a:rPr lang="en-US" altLang="zh-CN" sz="2000" b="1" baseline="-25000" dirty="0" smtClean="0">
                <a:latin typeface="Calibri" panose="020F0502020204030204" pitchFamily="34" charset="0"/>
                <a:cs typeface="Calibri" panose="020F0502020204030204" pitchFamily="34" charset="0"/>
              </a:rPr>
              <a:t>1</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rPr>
              <a:t>…</a:t>
            </a:r>
            <a:r>
              <a:rPr lang="en-US" altLang="zh-CN" sz="2000" b="1" dirty="0" smtClean="0">
                <a:latin typeface="Calibri" panose="020F0502020204030204" pitchFamily="34" charset="0"/>
                <a:cs typeface="Calibri" panose="020F0502020204030204" pitchFamily="34" charset="0"/>
                <a:sym typeface="Symbol" pitchFamily="18" charset="2"/>
              </a:rPr>
              <a:t></a:t>
            </a:r>
            <a:r>
              <a:rPr lang="en-US" altLang="zh-CN" sz="2000" b="1" dirty="0" smtClean="0">
                <a:latin typeface="Calibri" panose="020F0502020204030204" pitchFamily="34" charset="0"/>
                <a:cs typeface="Calibri" panose="020F0502020204030204" pitchFamily="34" charset="0"/>
              </a:rPr>
              <a:t>Bq</a:t>
            </a:r>
            <a:r>
              <a:rPr lang="en-US" altLang="zh-CN" sz="2000" b="1" baseline="-25000" dirty="0" smtClean="0">
                <a:latin typeface="Calibri" panose="020F0502020204030204" pitchFamily="34" charset="0"/>
                <a:cs typeface="Calibri" panose="020F0502020204030204" pitchFamily="34" charset="0"/>
              </a:rPr>
              <a:t>|Eq|</a:t>
            </a:r>
            <a:r>
              <a:rPr lang="en-US" altLang="zh-CN" sz="2000" b="1" dirty="0" smtClean="0">
                <a:latin typeface="Calibri" panose="020F0502020204030204" pitchFamily="34" charset="0"/>
                <a:cs typeface="Calibri" panose="020F0502020204030204" pitchFamily="34" charset="0"/>
              </a:rPr>
              <a:t>)</a:t>
            </a:r>
          </a:p>
          <a:p>
            <a:pPr marL="396875" lvl="1" indent="-396875" algn="just" defTabSz="914363">
              <a:lnSpc>
                <a:spcPct val="90000"/>
              </a:lnSpc>
              <a:spcBef>
                <a:spcPct val="20000"/>
              </a:spcBef>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6"/>
              </a:buBlip>
              <a:defRPr/>
            </a:pPr>
            <a:r>
              <a:rPr lang="en-US" altLang="zh-CN" sz="2000" b="1" dirty="0" smtClean="0">
                <a:latin typeface="Calibri" panose="020F0502020204030204" pitchFamily="34" charset="0"/>
                <a:cs typeface="Calibri" panose="020F0502020204030204" pitchFamily="34" charset="0"/>
                <a:sym typeface="Symbol" pitchFamily="18" charset="2"/>
              </a:rPr>
              <a:t>Unfolding:  </a:t>
            </a:r>
            <a:r>
              <a:rPr lang="zh-CN" altLang="en-US" sz="2000" b="1" dirty="0" smtClean="0">
                <a:latin typeface="Calibri" panose="020F0502020204030204" pitchFamily="34" charset="0"/>
                <a:cs typeface="Calibri" panose="020F0502020204030204" pitchFamily="34" charset="0"/>
                <a:sym typeface="Symbol" pitchFamily="18" charset="2"/>
              </a:rPr>
              <a:t></a:t>
            </a:r>
            <a:endParaRPr lang="en-US" altLang="zh-CN" sz="2000" b="1" dirty="0" smtClean="0">
              <a:latin typeface="Calibri" panose="020F0502020204030204" pitchFamily="34" charset="0"/>
              <a:cs typeface="Calibri" panose="020F0502020204030204" pitchFamily="34" charset="0"/>
              <a:sym typeface="Symbol" pitchFamily="18" charset="2"/>
            </a:endParaRPr>
          </a:p>
          <a:p>
            <a:pPr marL="396875" lvl="1" indent="-396875" algn="just" defTabSz="914363">
              <a:lnSpc>
                <a:spcPct val="90000"/>
              </a:lnSpc>
              <a:spcBef>
                <a:spcPct val="20000"/>
              </a:spcBef>
              <a:buBlip>
                <a:blip r:embed="rId6"/>
              </a:buBlip>
              <a:defRPr/>
            </a:pPr>
            <a:r>
              <a:rPr lang="zh-CN" altLang="en-US" sz="2000" b="1" dirty="0" smtClean="0">
                <a:latin typeface="Calibri" panose="020F0502020204030204" pitchFamily="34" charset="0"/>
                <a:cs typeface="Calibri" panose="020F0502020204030204" pitchFamily="34" charset="0"/>
              </a:rPr>
              <a:t> </a:t>
            </a:r>
          </a:p>
          <a:p>
            <a:pPr marL="396875" lvl="1" indent="-396875" algn="just" defTabSz="914363">
              <a:lnSpc>
                <a:spcPct val="90000"/>
              </a:lnSpc>
              <a:spcBef>
                <a:spcPct val="20000"/>
              </a:spcBef>
              <a:buBlip>
                <a:blip r:embed="rId6"/>
              </a:buBlip>
              <a:defRPr/>
            </a:pPr>
            <a:r>
              <a:rPr lang="en-US" altLang="zh-CN" sz="2000" b="1" dirty="0" smtClean="0">
                <a:latin typeface="Calibri" panose="020F0502020204030204" pitchFamily="34" charset="0"/>
                <a:cs typeface="Calibri" panose="020F0502020204030204" pitchFamily="34" charset="0"/>
              </a:rPr>
              <a:t>Let  </a:t>
            </a:r>
          </a:p>
          <a:p>
            <a:pPr marL="396875" lvl="1" indent="-396875" algn="just" defTabSz="914363">
              <a:lnSpc>
                <a:spcPct val="90000"/>
              </a:lnSpc>
              <a:spcBef>
                <a:spcPct val="20000"/>
              </a:spcBef>
              <a:buBlip>
                <a:blip r:embed="rId6"/>
              </a:buBlip>
              <a:defRPr/>
            </a:pPr>
            <a:endParaRPr lang="en-US" altLang="zh-CN" sz="2000" b="1"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6"/>
              </a:buBlip>
              <a:defRPr/>
            </a:pPr>
            <a:r>
              <a:rPr lang="en-US" altLang="zh-CN" sz="2000" b="1" dirty="0" smtClean="0">
                <a:latin typeface="Calibri" panose="020F0502020204030204" pitchFamily="34" charset="0"/>
                <a:cs typeface="Calibri" panose="020F0502020204030204" pitchFamily="34" charset="0"/>
              </a:rPr>
              <a:t>Based on Inclusion-Exclusion Principle</a:t>
            </a:r>
          </a:p>
        </p:txBody>
      </p:sp>
      <p:graphicFrame>
        <p:nvGraphicFramePr>
          <p:cNvPr id="489475" name="Object 4"/>
          <p:cNvGraphicFramePr>
            <a:graphicFrameLocks noChangeAspect="1"/>
          </p:cNvGraphicFramePr>
          <p:nvPr/>
        </p:nvGraphicFramePr>
        <p:xfrm>
          <a:off x="2438400" y="2290762"/>
          <a:ext cx="4537075" cy="909638"/>
        </p:xfrm>
        <a:graphic>
          <a:graphicData uri="http://schemas.openxmlformats.org/presentationml/2006/ole">
            <p:oleObj spid="_x0000_s493586" name="公式" r:id="rId7" imgW="2654300" imgH="533400" progId="Equation.3">
              <p:embed/>
            </p:oleObj>
          </a:graphicData>
        </a:graphic>
      </p:graphicFrame>
      <p:graphicFrame>
        <p:nvGraphicFramePr>
          <p:cNvPr id="489476" name="Object 6"/>
          <p:cNvGraphicFramePr>
            <a:graphicFrameLocks noChangeAspect="1"/>
          </p:cNvGraphicFramePr>
          <p:nvPr/>
        </p:nvGraphicFramePr>
        <p:xfrm>
          <a:off x="1256140" y="3103563"/>
          <a:ext cx="2172860" cy="477837"/>
        </p:xfrm>
        <a:graphic>
          <a:graphicData uri="http://schemas.openxmlformats.org/presentationml/2006/ole">
            <p:oleObj spid="_x0000_s493587" name="公式" r:id="rId8" imgW="1257300" imgH="279400" progId="Equation.3">
              <p:embed/>
            </p:oleObj>
          </a:graphicData>
        </a:graphic>
      </p:graphicFrame>
      <p:graphicFrame>
        <p:nvGraphicFramePr>
          <p:cNvPr id="489477" name="Object 9"/>
          <p:cNvGraphicFramePr>
            <a:graphicFrameLocks noChangeAspect="1"/>
          </p:cNvGraphicFramePr>
          <p:nvPr/>
        </p:nvGraphicFramePr>
        <p:xfrm>
          <a:off x="838200" y="4724400"/>
          <a:ext cx="5522912" cy="998538"/>
        </p:xfrm>
        <a:graphic>
          <a:graphicData uri="http://schemas.openxmlformats.org/presentationml/2006/ole">
            <p:oleObj spid="_x0000_s493588" name="公式" r:id="rId9" imgW="3352800" imgH="609600" progId="Equation.3">
              <p:embed/>
            </p:oleObj>
          </a:graphicData>
        </a:graphic>
      </p:graphicFrame>
      <p:sp>
        <p:nvSpPr>
          <p:cNvPr id="16" name="Text Box 8"/>
          <p:cNvSpPr txBox="1">
            <a:spLocks noChangeArrowheads="1"/>
          </p:cNvSpPr>
          <p:nvPr/>
        </p:nvSpPr>
        <p:spPr bwMode="auto">
          <a:xfrm>
            <a:off x="5791200" y="5029200"/>
            <a:ext cx="2715102" cy="4001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latin typeface="Calibri" panose="020F0502020204030204" pitchFamily="34" charset="0"/>
                <a:cs typeface="Calibri" panose="020F0502020204030204" pitchFamily="34" charset="0"/>
                <a:sym typeface="Symbol" pitchFamily="18" charset="2"/>
              </a:rPr>
              <a:t>Iterative Bound Pruning</a:t>
            </a:r>
            <a:endParaRPr lang="zh-CN" altLang="en-US" sz="2000" b="1" dirty="0" smtClean="0">
              <a:solidFill>
                <a:schemeClr val="tx1"/>
              </a:solidFill>
              <a:latin typeface="Calibri" panose="020F0502020204030204" pitchFamily="34" charset="0"/>
              <a:cs typeface="Calibri" panose="020F0502020204030204" pitchFamily="34" charset="0"/>
              <a:sym typeface="Symbol" pitchFamily="18" charset="2"/>
            </a:endParaRPr>
          </a:p>
        </p:txBody>
      </p:sp>
      <p:sp>
        <p:nvSpPr>
          <p:cNvPr id="17"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800" b="1" dirty="0" smtClean="0"/>
              <a:t>Our Roadmap …</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2209800"/>
            <a:ext cx="7772400" cy="3886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3200" dirty="0" smtClean="0">
                <a:latin typeface="Calibri" pitchFamily="34" charset="0"/>
                <a:cs typeface="Calibri" pitchFamily="34" charset="0"/>
              </a:rPr>
              <a:t>Efficient </a:t>
            </a:r>
            <a:r>
              <a:rPr lang="en-US" altLang="zh-CN" sz="3200" dirty="0" err="1" smtClean="0">
                <a:latin typeface="Calibri" pitchFamily="34" charset="0"/>
                <a:cs typeface="Calibri" pitchFamily="34" charset="0"/>
              </a:rPr>
              <a:t>Subgraph</a:t>
            </a:r>
            <a:r>
              <a:rPr lang="en-US" altLang="zh-CN" sz="3200" dirty="0" smtClean="0">
                <a:latin typeface="Calibri" pitchFamily="34" charset="0"/>
                <a:cs typeface="Calibri" pitchFamily="34" charset="0"/>
              </a:rPr>
              <a:t> Search</a:t>
            </a: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indent="-396875" algn="just" defTabSz="914363">
              <a:lnSpc>
                <a:spcPct val="90000"/>
              </a:lnSpc>
              <a:spcBef>
                <a:spcPct val="20000"/>
              </a:spcBef>
              <a:buBlip>
                <a:blip r:embed="rId5"/>
              </a:buBlip>
              <a:defRPr/>
            </a:pPr>
            <a:r>
              <a:rPr lang="en-US" altLang="zh-CN" sz="3200" b="1" dirty="0" smtClean="0">
                <a:solidFill>
                  <a:schemeClr val="tx2"/>
                </a:solidFill>
                <a:latin typeface="Calibri" pitchFamily="34" charset="0"/>
                <a:cs typeface="Calibri" pitchFamily="34" charset="0"/>
              </a:rPr>
              <a:t>Efficient Supergraph Search</a:t>
            </a: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3200" dirty="0" smtClean="0">
                <a:latin typeface="Calibri" pitchFamily="34" charset="0"/>
                <a:cs typeface="Calibri" pitchFamily="34" charset="0"/>
              </a:rPr>
              <a:t>Efficient Pattern Graph Search</a:t>
            </a:r>
            <a:endParaRPr lang="en-US" altLang="zh-CN" sz="3200" dirty="0" smtClean="0">
              <a:solidFill>
                <a:schemeClr val="tx1"/>
              </a:solidFill>
              <a:latin typeface="Calibri" pitchFamily="34" charset="0"/>
              <a:cs typeface="Calibri" pitchFamily="34" charset="0"/>
            </a:endParaRPr>
          </a:p>
        </p:txBody>
      </p:sp>
      <p:sp>
        <p:nvSpPr>
          <p:cNvPr id="9" name="Rounded Rectangle 8"/>
          <p:cNvSpPr/>
          <p:nvPr/>
        </p:nvSpPr>
        <p:spPr>
          <a:xfrm>
            <a:off x="457200" y="1143000"/>
            <a:ext cx="4724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533400" y="1143000"/>
            <a:ext cx="4648200" cy="457200"/>
          </a:xfrm>
          <a:prstGeom prst="rect">
            <a:avLst/>
          </a:prstGeom>
        </p:spPr>
        <p:txBody>
          <a:bodyPr/>
          <a:lstStyle/>
          <a:p>
            <a:pPr lvl="0" defTabSz="914363">
              <a:lnSpc>
                <a:spcPct val="90000"/>
              </a:lnSpc>
              <a:spcBef>
                <a:spcPct val="20000"/>
              </a:spcBef>
              <a:defRPr/>
            </a:pPr>
            <a:r>
              <a:rPr lang="en-US" altLang="zh-CN" sz="3200" b="1" dirty="0" smtClean="0">
                <a:solidFill>
                  <a:schemeClr val="bg1"/>
                </a:solidFill>
                <a:latin typeface="Calibri" panose="020F0502020204030204" pitchFamily="34" charset="0"/>
                <a:cs typeface="Calibri" panose="020F0502020204030204" pitchFamily="34" charset="0"/>
              </a:rPr>
              <a:t>Pattern Matching Queries</a:t>
            </a:r>
            <a:endParaRPr kumimoji="0" lang="en-US" altLang="zh-CN" sz="32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77/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282684977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83</a:t>
            </a:fld>
            <a:endParaRPr lang="en-US" altLang="en-US" sz="1800" dirty="0"/>
          </a:p>
        </p:txBody>
      </p:sp>
      <p:sp>
        <p:nvSpPr>
          <p:cNvPr id="49"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Tong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5867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867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Back to our example of the uncertain graph database</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4" name="TextBox 40"/>
          <p:cNvSpPr txBox="1">
            <a:spLocks noChangeArrowheads="1"/>
          </p:cNvSpPr>
          <p:nvPr/>
        </p:nvSpPr>
        <p:spPr bwMode="auto">
          <a:xfrm>
            <a:off x="1171575" y="5357813"/>
            <a:ext cx="6677025" cy="400110"/>
          </a:xfrm>
          <a:prstGeom prst="rect">
            <a:avLst/>
          </a:prstGeom>
          <a:noFill/>
          <a:ln w="9525">
            <a:noFill/>
            <a:miter lim="800000"/>
            <a:headEnd/>
            <a:tailEnd/>
          </a:ln>
        </p:spPr>
        <p:txBody>
          <a:bodyPr>
            <a:spAutoFit/>
          </a:bodyPr>
          <a:lstStyle/>
          <a:p>
            <a:pPr algn="ctr" eaLnBrk="1" hangingPunct="1"/>
            <a:r>
              <a:rPr kumimoji="0" lang="en-US" altLang="zh-CN" sz="2000" b="1" dirty="0">
                <a:solidFill>
                  <a:srgbClr val="000000"/>
                </a:solidFill>
                <a:cs typeface="Arial" pitchFamily="34" charset="0"/>
              </a:rPr>
              <a:t>Figure 1: An Uncertain Graph Database</a:t>
            </a:r>
            <a:endParaRPr kumimoji="0" lang="zh-CN" altLang="en-US" sz="2000" b="1" dirty="0">
              <a:solidFill>
                <a:srgbClr val="000000"/>
              </a:solidFill>
              <a:cs typeface="Arial" pitchFamily="34" charset="0"/>
            </a:endParaRPr>
          </a:p>
        </p:txBody>
      </p:sp>
      <p:pic>
        <p:nvPicPr>
          <p:cNvPr id="16" name="图片 7" descr="Example1_new.png"/>
          <p:cNvPicPr>
            <a:picLocks noChangeAspect="1"/>
          </p:cNvPicPr>
          <p:nvPr/>
        </p:nvPicPr>
        <p:blipFill>
          <a:blip r:embed="rId5" cstate="print"/>
          <a:srcRect/>
          <a:stretch>
            <a:fillRect/>
          </a:stretch>
        </p:blipFill>
        <p:spPr bwMode="auto">
          <a:xfrm>
            <a:off x="228600" y="2466975"/>
            <a:ext cx="8691563" cy="2532063"/>
          </a:xfrm>
          <a:prstGeom prst="rect">
            <a:avLst/>
          </a:prstGeom>
          <a:noFill/>
          <a:ln w="9525">
            <a:noFill/>
            <a:miter lim="800000"/>
            <a:headEnd/>
            <a:tailEnd/>
          </a:ln>
        </p:spPr>
      </p:pic>
      <p:sp>
        <p:nvSpPr>
          <p:cNvPr id="17" name="圆角矩形标注 16"/>
          <p:cNvSpPr/>
          <p:nvPr/>
        </p:nvSpPr>
        <p:spPr>
          <a:xfrm>
            <a:off x="3581400" y="1905000"/>
            <a:ext cx="3810000" cy="638174"/>
          </a:xfrm>
          <a:prstGeom prst="wedgeRoundRectCallout">
            <a:avLst>
              <a:gd name="adj1" fmla="val -55225"/>
              <a:gd name="adj2" fmla="val 35290"/>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000" dirty="0">
                <a:solidFill>
                  <a:prstClr val="black"/>
                </a:solidFill>
                <a:ea typeface="宋体" pitchFamily="2" charset="-122"/>
                <a:cs typeface="Times New Roman" pitchFamily="18" charset="0"/>
              </a:rPr>
              <a:t>The existing probability of the specific vertex A.</a:t>
            </a:r>
            <a:endParaRPr lang="zh-CN" altLang="en-US" sz="2000" dirty="0">
              <a:solidFill>
                <a:prstClr val="black"/>
              </a:solidFill>
              <a:ea typeface="宋体" pitchFamily="2" charset="-122"/>
              <a:cs typeface="Times New Roman" pitchFamily="18" charset="0"/>
            </a:endParaRPr>
          </a:p>
        </p:txBody>
      </p:sp>
      <p:sp>
        <p:nvSpPr>
          <p:cNvPr id="18" name="圆角矩形标注 17"/>
          <p:cNvSpPr/>
          <p:nvPr/>
        </p:nvSpPr>
        <p:spPr>
          <a:xfrm>
            <a:off x="539750" y="5057775"/>
            <a:ext cx="4413250" cy="1038225"/>
          </a:xfrm>
          <a:prstGeom prst="wedgeRoundRectCallout">
            <a:avLst>
              <a:gd name="adj1" fmla="val 14870"/>
              <a:gd name="adj2" fmla="val -105663"/>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CN" sz="2000" dirty="0">
                <a:solidFill>
                  <a:prstClr val="black"/>
                </a:solidFill>
                <a:ea typeface="宋体" pitchFamily="2" charset="-122"/>
                <a:cs typeface="Times New Roman" pitchFamily="18" charset="0"/>
              </a:rPr>
              <a:t>The conditional probability of the edge B-C appears when the nodes B and C already exist.</a:t>
            </a:r>
            <a:endParaRPr kumimoji="0" lang="zh-CN" altLang="en-US" sz="2000" dirty="0">
              <a:solidFill>
                <a:prstClr val="black"/>
              </a:solidFill>
              <a:ea typeface="宋体" pitchFamily="2" charset="-122"/>
              <a:cs typeface="Times New Roman" pitchFamily="18" charset="0"/>
            </a:endParaRPr>
          </a:p>
        </p:txBody>
      </p:sp>
      <p:sp>
        <p:nvSpPr>
          <p:cNvPr id="19"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78/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84</a:t>
            </a:fld>
            <a:endParaRPr lang="en-US" altLang="en-US" sz="1800" dirty="0"/>
          </a:p>
        </p:txBody>
      </p:sp>
      <p:sp>
        <p:nvSpPr>
          <p:cNvPr id="49"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Tong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5867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867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Back to our example of the uncertain graph database</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9" name="Picture 3"/>
          <p:cNvPicPr>
            <a:picLocks noChangeAspect="1" noChangeArrowheads="1"/>
          </p:cNvPicPr>
          <p:nvPr/>
        </p:nvPicPr>
        <p:blipFill>
          <a:blip r:embed="rId5" cstate="print"/>
          <a:srcRect/>
          <a:stretch>
            <a:fillRect/>
          </a:stretch>
        </p:blipFill>
        <p:spPr bwMode="auto">
          <a:xfrm>
            <a:off x="160338" y="3060700"/>
            <a:ext cx="1554162" cy="1785938"/>
          </a:xfrm>
          <a:prstGeom prst="rect">
            <a:avLst/>
          </a:prstGeom>
          <a:noFill/>
          <a:ln w="19050" algn="ctr">
            <a:noFill/>
            <a:prstDash val="sysDot"/>
            <a:miter lim="800000"/>
            <a:headEnd/>
            <a:tailEnd/>
          </a:ln>
        </p:spPr>
      </p:pic>
      <p:pic>
        <p:nvPicPr>
          <p:cNvPr id="20" name="Picture 2"/>
          <p:cNvPicPr>
            <a:picLocks noChangeAspect="1" noChangeArrowheads="1"/>
          </p:cNvPicPr>
          <p:nvPr/>
        </p:nvPicPr>
        <p:blipFill>
          <a:blip r:embed="rId6" cstate="print"/>
          <a:srcRect/>
          <a:stretch>
            <a:fillRect/>
          </a:stretch>
        </p:blipFill>
        <p:spPr bwMode="auto">
          <a:xfrm>
            <a:off x="1989138" y="1889125"/>
            <a:ext cx="6867525" cy="4600575"/>
          </a:xfrm>
          <a:prstGeom prst="rect">
            <a:avLst/>
          </a:prstGeom>
          <a:noFill/>
          <a:ln w="9525">
            <a:noFill/>
            <a:miter lim="800000"/>
            <a:headEnd/>
            <a:tailEnd/>
          </a:ln>
        </p:spPr>
      </p:pic>
      <p:sp>
        <p:nvSpPr>
          <p:cNvPr id="21" name="圆角矩形标注 20"/>
          <p:cNvSpPr/>
          <p:nvPr/>
        </p:nvSpPr>
        <p:spPr>
          <a:xfrm>
            <a:off x="90488" y="5041900"/>
            <a:ext cx="2141537" cy="977900"/>
          </a:xfrm>
          <a:prstGeom prst="wedgeRoundRectCallout">
            <a:avLst>
              <a:gd name="adj1" fmla="val -9269"/>
              <a:gd name="adj2" fmla="val -70107"/>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000" dirty="0">
                <a:solidFill>
                  <a:prstClr val="black"/>
                </a:solidFill>
                <a:ea typeface="宋体" pitchFamily="2" charset="-122"/>
                <a:cs typeface="Times New Roman" pitchFamily="18" charset="0"/>
              </a:rPr>
              <a:t>We derive 18 possible world graphs</a:t>
            </a:r>
            <a:endParaRPr lang="zh-CN" altLang="en-US" sz="2000" dirty="0">
              <a:solidFill>
                <a:prstClr val="black"/>
              </a:solidFill>
              <a:ea typeface="宋体" pitchFamily="2" charset="-122"/>
              <a:cs typeface="Times New Roman" pitchFamily="18" charset="0"/>
            </a:endParaRPr>
          </a:p>
        </p:txBody>
      </p:sp>
      <p:sp>
        <p:nvSpPr>
          <p:cNvPr id="22" name="圆角矩形标注 21"/>
          <p:cNvSpPr/>
          <p:nvPr/>
        </p:nvSpPr>
        <p:spPr>
          <a:xfrm>
            <a:off x="358775" y="2057400"/>
            <a:ext cx="5821363" cy="1011238"/>
          </a:xfrm>
          <a:prstGeom prst="wedgeRoundRectCallout">
            <a:avLst>
              <a:gd name="adj1" fmla="val 56084"/>
              <a:gd name="adj2" fmla="val 49257"/>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CN" sz="2000" dirty="0">
                <a:solidFill>
                  <a:prstClr val="black"/>
                </a:solidFill>
                <a:ea typeface="宋体" pitchFamily="2" charset="-122"/>
                <a:cs typeface="Times New Roman" pitchFamily="18" charset="0"/>
              </a:rPr>
              <a:t>Pr(PW6)=0.9*0.8*0.8*(1-0.9)=0.0576</a:t>
            </a:r>
          </a:p>
          <a:p>
            <a:pPr algn="ctr" eaLnBrk="1" hangingPunct="1">
              <a:defRPr/>
            </a:pPr>
            <a:r>
              <a:rPr lang="en-US" altLang="zh-CN" sz="2000" dirty="0" smtClean="0">
                <a:solidFill>
                  <a:prstClr val="black"/>
                </a:solidFill>
                <a:ea typeface="宋体" pitchFamily="2" charset="-122"/>
                <a:cs typeface="Times New Roman" pitchFamily="18" charset="0"/>
              </a:rPr>
              <a:t>T</a:t>
            </a:r>
            <a:r>
              <a:rPr kumimoji="0" lang="en-US" altLang="zh-CN" sz="2000" dirty="0" smtClean="0">
                <a:solidFill>
                  <a:prstClr val="black"/>
                </a:solidFill>
                <a:ea typeface="宋体" pitchFamily="2" charset="-122"/>
                <a:cs typeface="Times New Roman" pitchFamily="18" charset="0"/>
              </a:rPr>
              <a:t>he </a:t>
            </a:r>
            <a:r>
              <a:rPr kumimoji="0" lang="en-US" altLang="zh-CN" sz="2000" dirty="0">
                <a:solidFill>
                  <a:prstClr val="black"/>
                </a:solidFill>
                <a:ea typeface="宋体" pitchFamily="2" charset="-122"/>
                <a:cs typeface="Times New Roman" pitchFamily="18" charset="0"/>
              </a:rPr>
              <a:t>condition probabilities of A-C and B-C are not considered since the node C does not </a:t>
            </a:r>
            <a:r>
              <a:rPr kumimoji="0" lang="en-US" altLang="zh-CN" sz="2000" dirty="0" smtClean="0">
                <a:solidFill>
                  <a:prstClr val="black"/>
                </a:solidFill>
                <a:ea typeface="宋体" pitchFamily="2" charset="-122"/>
                <a:cs typeface="Times New Roman" pitchFamily="18" charset="0"/>
              </a:rPr>
              <a:t>exist.</a:t>
            </a:r>
            <a:endParaRPr kumimoji="0" lang="zh-CN" altLang="en-US" sz="2000" dirty="0">
              <a:solidFill>
                <a:prstClr val="black"/>
              </a:solidFill>
              <a:ea typeface="宋体" pitchFamily="2" charset="-122"/>
              <a:cs typeface="Times New Roman" pitchFamily="18" charset="0"/>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85</a:t>
            </a:fld>
            <a:endParaRPr lang="en-US" altLang="en-US" sz="1800" dirty="0"/>
          </a:p>
        </p:txBody>
      </p:sp>
      <p:sp>
        <p:nvSpPr>
          <p:cNvPr id="49"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Tong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5867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5867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Back to our example of the uncertain graph database</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6" name="Picture 3"/>
          <p:cNvPicPr>
            <a:picLocks noChangeAspect="1" noChangeArrowheads="1"/>
          </p:cNvPicPr>
          <p:nvPr/>
        </p:nvPicPr>
        <p:blipFill>
          <a:blip r:embed="rId5" cstate="print"/>
          <a:srcRect/>
          <a:stretch>
            <a:fillRect/>
          </a:stretch>
        </p:blipFill>
        <p:spPr bwMode="auto">
          <a:xfrm>
            <a:off x="265112" y="2390775"/>
            <a:ext cx="1554163" cy="1785938"/>
          </a:xfrm>
          <a:prstGeom prst="rect">
            <a:avLst/>
          </a:prstGeom>
          <a:noFill/>
          <a:ln w="19050" algn="ctr">
            <a:noFill/>
            <a:prstDash val="sysDot"/>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2047875" y="1905000"/>
            <a:ext cx="6867525" cy="4600575"/>
          </a:xfrm>
          <a:prstGeom prst="rect">
            <a:avLst/>
          </a:prstGeom>
          <a:noFill/>
          <a:ln w="9525">
            <a:noFill/>
            <a:miter lim="800000"/>
            <a:headEnd/>
            <a:tailEnd/>
          </a:ln>
        </p:spPr>
      </p:pic>
      <p:pic>
        <p:nvPicPr>
          <p:cNvPr id="18" name="图片 10" descr="q.png"/>
          <p:cNvPicPr>
            <a:picLocks noChangeAspect="1"/>
          </p:cNvPicPr>
          <p:nvPr/>
        </p:nvPicPr>
        <p:blipFill>
          <a:blip r:embed="rId7" cstate="print"/>
          <a:srcRect/>
          <a:stretch>
            <a:fillRect/>
          </a:stretch>
        </p:blipFill>
        <p:spPr bwMode="auto">
          <a:xfrm>
            <a:off x="295275" y="4819650"/>
            <a:ext cx="1323975" cy="1457325"/>
          </a:xfrm>
          <a:prstGeom prst="rect">
            <a:avLst/>
          </a:prstGeom>
          <a:noFill/>
          <a:ln w="9525">
            <a:noFill/>
            <a:miter lim="800000"/>
            <a:headEnd/>
            <a:tailEnd/>
          </a:ln>
        </p:spPr>
      </p:pic>
      <p:sp>
        <p:nvSpPr>
          <p:cNvPr id="23" name="椭圆 22"/>
          <p:cNvSpPr/>
          <p:nvPr/>
        </p:nvSpPr>
        <p:spPr>
          <a:xfrm>
            <a:off x="4791075" y="5057775"/>
            <a:ext cx="1439862" cy="1439863"/>
          </a:xfrm>
          <a:prstGeom prst="ellipse">
            <a:avLst/>
          </a:prstGeom>
          <a:solidFill>
            <a:srgbClr val="FF0000">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lstStyle/>
          <a:p>
            <a:pPr eaLnBrk="1" hangingPunct="1">
              <a:defRPr/>
            </a:pPr>
            <a:endParaRPr kumimoji="0" lang="zh-CN" altLang="en-US" sz="2800" b="0">
              <a:solidFill>
                <a:srgbClr val="FFFFFF"/>
              </a:solidFill>
              <a:latin typeface="Arial" charset="0"/>
              <a:ea typeface="宋体" pitchFamily="2" charset="-122"/>
              <a:cs typeface="Arial" charset="0"/>
            </a:endParaRPr>
          </a:p>
        </p:txBody>
      </p:sp>
      <p:sp>
        <p:nvSpPr>
          <p:cNvPr id="24" name="椭圆 23"/>
          <p:cNvSpPr/>
          <p:nvPr/>
        </p:nvSpPr>
        <p:spPr>
          <a:xfrm>
            <a:off x="7458075" y="5057775"/>
            <a:ext cx="1439862" cy="1439863"/>
          </a:xfrm>
          <a:prstGeom prst="ellipse">
            <a:avLst/>
          </a:prstGeom>
          <a:solidFill>
            <a:srgbClr val="FF0000">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lstStyle/>
          <a:p>
            <a:pPr eaLnBrk="1" hangingPunct="1">
              <a:defRPr/>
            </a:pPr>
            <a:endParaRPr kumimoji="0" lang="zh-CN" altLang="en-US" sz="2800" b="0">
              <a:solidFill>
                <a:srgbClr val="FFFFFF"/>
              </a:solidFill>
              <a:latin typeface="Arial" charset="0"/>
              <a:ea typeface="宋体" pitchFamily="2" charset="-122"/>
              <a:cs typeface="Arial" charset="0"/>
            </a:endParaRPr>
          </a:p>
        </p:txBody>
      </p:sp>
      <p:sp>
        <p:nvSpPr>
          <p:cNvPr id="25" name="矩形 24"/>
          <p:cNvSpPr/>
          <p:nvPr/>
        </p:nvSpPr>
        <p:spPr>
          <a:xfrm>
            <a:off x="1828800" y="3762375"/>
            <a:ext cx="6096000" cy="733425"/>
          </a:xfrm>
          <a:prstGeom prst="rect">
            <a:avLst/>
          </a:prstGeom>
          <a:solidFill>
            <a:srgbClr val="99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nchor="ctr"/>
          <a:lstStyle/>
          <a:p>
            <a:pPr algn="ctr" eaLnBrk="1" hangingPunct="1">
              <a:defRPr/>
            </a:pPr>
            <a:r>
              <a:rPr kumimoji="0" lang="en-US" altLang="zh-CN" sz="2400" dirty="0">
                <a:solidFill>
                  <a:prstClr val="black"/>
                </a:solidFill>
                <a:ea typeface="宋体" pitchFamily="2" charset="-122"/>
                <a:cs typeface="Times New Roman" pitchFamily="18" charset="0"/>
              </a:rPr>
              <a:t>SIP(q, ug2)=0.419904+0.046656= 0.46656</a:t>
            </a:r>
            <a:endParaRPr kumimoji="0" lang="zh-CN" altLang="en-US" sz="2400" dirty="0">
              <a:solidFill>
                <a:prstClr val="black"/>
              </a:solidFill>
              <a:ea typeface="宋体" pitchFamily="2" charset="-122"/>
              <a:cs typeface="Times New Roman" pitchFamily="18" charset="0"/>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86</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ChangeArrowheads="1"/>
          </p:cNvSpPr>
          <p:nvPr/>
        </p:nvSpPr>
        <p:spPr>
          <a:xfrm>
            <a:off x="381000" y="1981200"/>
            <a:ext cx="8077200" cy="914400"/>
          </a:xfrm>
          <a:prstGeom prst="rect">
            <a:avLst/>
          </a:prstGeom>
        </p:spPr>
        <p:txBody>
          <a:bodyPr/>
          <a:lstStyle/>
          <a:p>
            <a:pPr marL="396875" indent="-396875" algn="just" defTabSz="914363" fontAlgn="auto">
              <a:lnSpc>
                <a:spcPct val="90000"/>
              </a:lnSpc>
              <a:spcBef>
                <a:spcPct val="20000"/>
              </a:spcBef>
              <a:spcAft>
                <a:spcPts val="0"/>
              </a:spcAft>
              <a:buBlip>
                <a:blip r:embed="rId5"/>
              </a:buBlip>
              <a:defRPr/>
            </a:pPr>
            <a:r>
              <a:rPr lang="en-US" altLang="zh-CN" sz="2000" dirty="0" smtClean="0">
                <a:latin typeface="Calibri" panose="020F0502020204030204" pitchFamily="34" charset="0"/>
                <a:cs typeface="Calibri" panose="020F0502020204030204" pitchFamily="34" charset="0"/>
              </a:rPr>
              <a:t>Given an uncertain graph </a:t>
            </a:r>
            <a:r>
              <a:rPr lang="en-US" altLang="zh-CN" sz="2000" dirty="0" err="1" smtClean="0">
                <a:latin typeface="Calibri" panose="020F0502020204030204" pitchFamily="34" charset="0"/>
                <a:cs typeface="Calibri" panose="020F0502020204030204" pitchFamily="34" charset="0"/>
              </a:rPr>
              <a:t>ug</a:t>
            </a:r>
            <a:r>
              <a:rPr lang="en-US" altLang="zh-CN" sz="2000" dirty="0" smtClean="0">
                <a:latin typeface="Calibri" panose="020F0502020204030204" pitchFamily="34" charset="0"/>
                <a:cs typeface="Calibri" panose="020F0502020204030204" pitchFamily="34" charset="0"/>
              </a:rPr>
              <a:t> and a query graph q, the SCP between q and </a:t>
            </a:r>
            <a:r>
              <a:rPr lang="en-US" altLang="zh-CN" sz="2000" dirty="0" err="1" smtClean="0">
                <a:latin typeface="Calibri" panose="020F0502020204030204" pitchFamily="34" charset="0"/>
                <a:cs typeface="Calibri" panose="020F0502020204030204" pitchFamily="34" charset="0"/>
              </a:rPr>
              <a:t>ug</a:t>
            </a:r>
            <a:r>
              <a:rPr lang="en-US" altLang="zh-CN" sz="2000" dirty="0" smtClean="0">
                <a:latin typeface="Calibri" panose="020F0502020204030204" pitchFamily="34" charset="0"/>
                <a:cs typeface="Calibri" panose="020F0502020204030204" pitchFamily="34" charset="0"/>
              </a:rPr>
              <a:t> is equal to the sum of the probabilities of </a:t>
            </a:r>
            <a:r>
              <a:rPr lang="en-US" altLang="zh-CN" sz="2000" dirty="0" err="1" smtClean="0">
                <a:latin typeface="Calibri" panose="020F0502020204030204" pitchFamily="34" charset="0"/>
                <a:cs typeface="Calibri" panose="020F0502020204030204" pitchFamily="34" charset="0"/>
              </a:rPr>
              <a:t>ug’s</a:t>
            </a:r>
            <a:r>
              <a:rPr lang="en-US" altLang="zh-CN" sz="2000" dirty="0" smtClean="0">
                <a:latin typeface="Calibri" panose="020F0502020204030204" pitchFamily="34" charset="0"/>
                <a:cs typeface="Calibri" panose="020F0502020204030204" pitchFamily="34" charset="0"/>
              </a:rPr>
              <a:t> possible worlds where </a:t>
            </a:r>
            <a:r>
              <a:rPr lang="en-US" altLang="zh-CN" sz="2000" dirty="0" err="1" smtClean="0">
                <a:latin typeface="Calibri" panose="020F0502020204030204" pitchFamily="34" charset="0"/>
                <a:cs typeface="Calibri" panose="020F0502020204030204" pitchFamily="34" charset="0"/>
              </a:rPr>
              <a:t>ug</a:t>
            </a:r>
            <a:r>
              <a:rPr lang="en-US" altLang="zh-CN" sz="2000" dirty="0" smtClean="0">
                <a:latin typeface="Calibri" panose="020F0502020204030204" pitchFamily="34" charset="0"/>
                <a:cs typeface="Calibri" panose="020F0502020204030204" pitchFamily="34" charset="0"/>
              </a:rPr>
              <a:t> is </a:t>
            </a:r>
            <a:r>
              <a:rPr lang="en-US" altLang="zh-CN" sz="2000" dirty="0" err="1" smtClean="0">
                <a:latin typeface="Calibri" panose="020F0502020204030204" pitchFamily="34" charset="0"/>
                <a:cs typeface="Calibri" panose="020F0502020204030204" pitchFamily="34" charset="0"/>
              </a:rPr>
              <a:t>subgraph</a:t>
            </a:r>
            <a:r>
              <a:rPr lang="en-US" altLang="zh-CN" sz="2000" dirty="0" smtClean="0">
                <a:latin typeface="Calibri" panose="020F0502020204030204" pitchFamily="34" charset="0"/>
                <a:cs typeface="Calibri" panose="020F0502020204030204" pitchFamily="34" charset="0"/>
              </a:rPr>
              <a:t> of q</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Tong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4724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381000" y="1295400"/>
            <a:ext cx="4876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Supergraph Containment Probability (SCP)</a:t>
            </a:r>
          </a:p>
        </p:txBody>
      </p:sp>
      <p:sp>
        <p:nvSpPr>
          <p:cNvPr id="16"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17" name="Content Placeholder 2"/>
          <p:cNvSpPr txBox="1">
            <a:spLocks noChangeArrowheads="1"/>
          </p:cNvSpPr>
          <p:nvPr/>
        </p:nvSpPr>
        <p:spPr>
          <a:xfrm>
            <a:off x="381000" y="4419600"/>
            <a:ext cx="8077200" cy="1295400"/>
          </a:xfrm>
          <a:prstGeom prst="rect">
            <a:avLst/>
          </a:prstGeom>
        </p:spPr>
        <p:txBody>
          <a:bodyPr/>
          <a:lstStyle/>
          <a:p>
            <a:pPr marL="396875" lvl="1" indent="-396875" algn="just" defTabSz="914363">
              <a:lnSpc>
                <a:spcPct val="90000"/>
              </a:lnSpc>
              <a:spcBef>
                <a:spcPct val="20000"/>
              </a:spcBef>
              <a:buClr>
                <a:srgbClr val="0070C0"/>
              </a:buClr>
              <a:buBlip>
                <a:blip r:embed="rId5"/>
              </a:buBlip>
              <a:defRPr/>
            </a:pPr>
            <a:r>
              <a:rPr lang="en-US" altLang="zh-CN" sz="2000" dirty="0" smtClean="0">
                <a:latin typeface="Calibri" panose="020F0502020204030204" pitchFamily="34" charset="0"/>
                <a:cs typeface="Calibri" panose="020F0502020204030204" pitchFamily="34" charset="0"/>
              </a:rPr>
              <a:t>Given an uncertain graph database G={g</a:t>
            </a:r>
            <a:r>
              <a:rPr lang="en-US" altLang="zh-CN" sz="2000" baseline="-25000" dirty="0" smtClean="0">
                <a:latin typeface="Calibri" panose="020F0502020204030204" pitchFamily="34" charset="0"/>
                <a:cs typeface="Calibri" panose="020F0502020204030204" pitchFamily="34" charset="0"/>
              </a:rPr>
              <a:t>1</a:t>
            </a:r>
            <a:r>
              <a:rPr lang="en-US" altLang="zh-CN" sz="2000" dirty="0" smtClean="0">
                <a:latin typeface="Calibri" panose="020F0502020204030204" pitchFamily="34" charset="0"/>
                <a:cs typeface="Calibri" panose="020F0502020204030204" pitchFamily="34" charset="0"/>
              </a:rPr>
              <a:t>,g</a:t>
            </a:r>
            <a:r>
              <a:rPr lang="en-US" altLang="zh-CN" sz="2000" baseline="-25000" dirty="0" smtClean="0">
                <a:latin typeface="Calibri" panose="020F0502020204030204" pitchFamily="34" charset="0"/>
                <a:cs typeface="Calibri" panose="020F0502020204030204" pitchFamily="34" charset="0"/>
              </a:rPr>
              <a:t>2</a:t>
            </a:r>
            <a:r>
              <a:rPr lang="en-US" altLang="zh-CN" sz="2000" dirty="0" smtClean="0">
                <a:latin typeface="Calibri" panose="020F0502020204030204" pitchFamily="34" charset="0"/>
                <a:cs typeface="Calibri" panose="020F0502020204030204" pitchFamily="34" charset="0"/>
              </a:rPr>
              <a:t>,…,g</a:t>
            </a:r>
            <a:r>
              <a:rPr lang="en-US" altLang="zh-CN" sz="2000" baseline="-25000" dirty="0" smtClean="0">
                <a:latin typeface="Calibri" panose="020F0502020204030204" pitchFamily="34" charset="0"/>
                <a:cs typeface="Calibri" panose="020F0502020204030204" pitchFamily="34" charset="0"/>
              </a:rPr>
              <a:t>n</a:t>
            </a:r>
            <a:r>
              <a:rPr lang="en-US" altLang="zh-CN" sz="2000" dirty="0" smtClean="0">
                <a:latin typeface="Calibri" panose="020F0502020204030204" pitchFamily="34" charset="0"/>
                <a:cs typeface="Calibri" panose="020F0502020204030204" pitchFamily="34" charset="0"/>
              </a:rPr>
              <a:t>}, a query graph q and probability threshold </a:t>
            </a:r>
            <a:r>
              <a:rPr lang="el-GR" altLang="zh-CN" sz="2000" dirty="0" smtClean="0">
                <a:latin typeface="Calibri" panose="020F0502020204030204" pitchFamily="34" charset="0"/>
                <a:cs typeface="Calibri" panose="020F0502020204030204" pitchFamily="34" charset="0"/>
              </a:rPr>
              <a:t>τ</a:t>
            </a:r>
            <a:r>
              <a:rPr lang="en-US" altLang="zh-CN" sz="2000" dirty="0" smtClean="0">
                <a:latin typeface="Calibri" panose="020F0502020204030204" pitchFamily="34" charset="0"/>
                <a:cs typeface="Calibri" panose="020F0502020204030204" pitchFamily="34" charset="0"/>
              </a:rPr>
              <a:t>.</a:t>
            </a:r>
            <a:endParaRPr lang="en-US" altLang="zh-CN" sz="2000" dirty="0" smtClean="0">
              <a:latin typeface="Calibri" panose="020F0502020204030204" pitchFamily="34" charset="0"/>
              <a:cs typeface="Calibri" panose="020F0502020204030204" pitchFamily="34" charset="0"/>
              <a:sym typeface="Symbol" pitchFamily="18" charset="2"/>
            </a:endParaRPr>
          </a:p>
          <a:p>
            <a:pPr marL="396875" lvl="1" indent="-396875" algn="just" defTabSz="914363">
              <a:lnSpc>
                <a:spcPct val="90000"/>
              </a:lnSpc>
              <a:spcBef>
                <a:spcPct val="20000"/>
              </a:spcBef>
              <a:buClr>
                <a:srgbClr val="0070C0"/>
              </a:buClr>
              <a:buBlip>
                <a:blip r:embed="rId5"/>
              </a:buBlip>
              <a:defRPr/>
            </a:pPr>
            <a:r>
              <a:rPr lang="en-US" altLang="zh-CN" sz="2000" dirty="0" smtClean="0">
                <a:latin typeface="Calibri" panose="020F0502020204030204" pitchFamily="34" charset="0"/>
                <a:cs typeface="Calibri" panose="020F0502020204030204" pitchFamily="34" charset="0"/>
              </a:rPr>
              <a:t>Query: find all g</a:t>
            </a:r>
            <a:r>
              <a:rPr lang="en-US" altLang="zh-CN" sz="2000" baseline="-25000" dirty="0" smtClean="0">
                <a:latin typeface="Calibri" panose="020F0502020204030204" pitchFamily="34" charset="0"/>
                <a:cs typeface="Calibri" panose="020F0502020204030204" pitchFamily="34" charset="0"/>
              </a:rPr>
              <a:t>i </a:t>
            </a:r>
            <a:r>
              <a:rPr lang="en-US" altLang="zh-CN" sz="2000" dirty="0" smtClean="0">
                <a:latin typeface="Calibri" panose="020F0502020204030204" pitchFamily="34" charset="0"/>
                <a:cs typeface="Calibri" panose="020F0502020204030204" pitchFamily="34" charset="0"/>
              </a:rPr>
              <a:t>∈G, such that such that the supergraph containment probability is not smaller than </a:t>
            </a:r>
            <a:r>
              <a:rPr lang="el-GR" altLang="zh-CN" sz="2000" dirty="0" smtClean="0">
                <a:latin typeface="Calibri" panose="020F0502020204030204" pitchFamily="34" charset="0"/>
                <a:cs typeface="Calibri" panose="020F0502020204030204" pitchFamily="34" charset="0"/>
              </a:rPr>
              <a:t>τ</a:t>
            </a:r>
            <a:r>
              <a:rPr lang="en-US" altLang="zh-CN" sz="2000" dirty="0" smtClean="0">
                <a:latin typeface="Calibri" panose="020F0502020204030204" pitchFamily="34" charset="0"/>
                <a:cs typeface="Calibri" panose="020F0502020204030204" pitchFamily="34" charset="0"/>
              </a:rPr>
              <a:t>. </a:t>
            </a:r>
            <a:endParaRPr lang="zh-CN" altLang="zh-CN" sz="2000" dirty="0" smtClean="0">
              <a:latin typeface="Calibri" panose="020F0502020204030204" pitchFamily="34" charset="0"/>
              <a:cs typeface="Calibri" panose="020F0502020204030204" pitchFamily="34" charset="0"/>
              <a:sym typeface="Symbol" pitchFamily="18" charset="2"/>
            </a:endParaRPr>
          </a:p>
          <a:p>
            <a:pPr marL="396875" indent="-396875" algn="just" defTabSz="914363">
              <a:lnSpc>
                <a:spcPct val="90000"/>
              </a:lnSpc>
              <a:spcBef>
                <a:spcPct val="20000"/>
              </a:spcBef>
              <a:buBlip>
                <a:blip r:embed="rId5"/>
              </a:buBlip>
              <a:defRPr/>
            </a:pPr>
            <a:endParaRPr lang="en-US" altLang="zh-CN" sz="2000" dirty="0" smtClean="0">
              <a:latin typeface="Calibri" panose="020F0502020204030204" pitchFamily="34" charset="0"/>
              <a:cs typeface="Calibri" panose="020F0502020204030204" pitchFamily="34" charset="0"/>
            </a:endParaRPr>
          </a:p>
        </p:txBody>
      </p:sp>
      <p:sp>
        <p:nvSpPr>
          <p:cNvPr id="18" name="Rounded Rectangle 12"/>
          <p:cNvSpPr/>
          <p:nvPr/>
        </p:nvSpPr>
        <p:spPr>
          <a:xfrm>
            <a:off x="457199" y="3657600"/>
            <a:ext cx="51816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Content Placeholder 2"/>
          <p:cNvSpPr txBox="1">
            <a:spLocks noChangeArrowheads="1"/>
          </p:cNvSpPr>
          <p:nvPr/>
        </p:nvSpPr>
        <p:spPr>
          <a:xfrm>
            <a:off x="457200" y="3657600"/>
            <a:ext cx="5181600" cy="5334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Supergraph Containment Search</a:t>
            </a:r>
          </a:p>
        </p:txBody>
      </p:sp>
      <p:sp>
        <p:nvSpPr>
          <p:cNvPr id="19"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81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87</a:t>
            </a:fld>
            <a:endParaRPr lang="en-US" altLang="en-US" sz="1800" dirty="0"/>
          </a:p>
        </p:txBody>
      </p:sp>
      <p:sp>
        <p:nvSpPr>
          <p:cNvPr id="49"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Tong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47244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4800600" cy="457200"/>
          </a:xfrm>
          <a:prstGeom prst="rect">
            <a:avLst/>
          </a:prstGeom>
        </p:spPr>
        <p:txBody>
          <a:bodyPr/>
          <a:lstStyle/>
          <a:p>
            <a:pPr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Supergraph Containment Probability (SCP)</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pic>
        <p:nvPicPr>
          <p:cNvPr id="19" name="Picture 3"/>
          <p:cNvPicPr>
            <a:picLocks noChangeAspect="1" noChangeArrowheads="1"/>
          </p:cNvPicPr>
          <p:nvPr/>
        </p:nvPicPr>
        <p:blipFill>
          <a:blip r:embed="rId5" cstate="print"/>
          <a:srcRect/>
          <a:stretch>
            <a:fillRect/>
          </a:stretch>
        </p:blipFill>
        <p:spPr bwMode="auto">
          <a:xfrm>
            <a:off x="341313" y="2360613"/>
            <a:ext cx="1554162" cy="1785937"/>
          </a:xfrm>
          <a:prstGeom prst="rect">
            <a:avLst/>
          </a:prstGeom>
          <a:noFill/>
          <a:ln w="19050" algn="ctr">
            <a:noFill/>
            <a:prstDash val="sysDot"/>
            <a:miter lim="800000"/>
            <a:headEnd/>
            <a:tailEnd/>
          </a:ln>
        </p:spPr>
      </p:pic>
      <p:pic>
        <p:nvPicPr>
          <p:cNvPr id="20" name="Picture 2"/>
          <p:cNvPicPr>
            <a:picLocks noChangeAspect="1" noChangeArrowheads="1"/>
          </p:cNvPicPr>
          <p:nvPr/>
        </p:nvPicPr>
        <p:blipFill>
          <a:blip r:embed="rId6" cstate="print"/>
          <a:srcRect/>
          <a:stretch>
            <a:fillRect/>
          </a:stretch>
        </p:blipFill>
        <p:spPr bwMode="auto">
          <a:xfrm>
            <a:off x="2124075" y="1876425"/>
            <a:ext cx="6867525" cy="4600575"/>
          </a:xfrm>
          <a:prstGeom prst="rect">
            <a:avLst/>
          </a:prstGeom>
          <a:noFill/>
          <a:ln w="9525">
            <a:noFill/>
            <a:miter lim="800000"/>
            <a:headEnd/>
            <a:tailEnd/>
          </a:ln>
        </p:spPr>
      </p:pic>
      <p:sp>
        <p:nvSpPr>
          <p:cNvPr id="21" name="矩形 20"/>
          <p:cNvSpPr/>
          <p:nvPr/>
        </p:nvSpPr>
        <p:spPr>
          <a:xfrm>
            <a:off x="717550" y="3309938"/>
            <a:ext cx="7740650" cy="971550"/>
          </a:xfrm>
          <a:prstGeom prst="rect">
            <a:avLst/>
          </a:prstGeom>
          <a:solidFill>
            <a:srgbClr val="99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nchor="ctr"/>
          <a:lstStyle/>
          <a:p>
            <a:pPr algn="just" eaLnBrk="1" hangingPunct="1">
              <a:defRPr/>
            </a:pPr>
            <a:r>
              <a:rPr kumimoji="0" lang="en-US" altLang="zh-CN" sz="2800" dirty="0">
                <a:solidFill>
                  <a:schemeClr val="tx1"/>
                </a:solidFill>
                <a:ea typeface="宋体" pitchFamily="2" charset="-122"/>
                <a:cs typeface="Times New Roman" pitchFamily="18" charset="0"/>
              </a:rPr>
              <a:t>SCP(q, ug2)=0.002+0.018+…+0.001296+0.005184</a:t>
            </a:r>
          </a:p>
          <a:p>
            <a:pPr algn="just" eaLnBrk="1" hangingPunct="1">
              <a:defRPr/>
            </a:pPr>
            <a:r>
              <a:rPr kumimoji="0" lang="en-US" altLang="zh-CN" sz="2800" dirty="0">
                <a:solidFill>
                  <a:schemeClr val="tx1"/>
                </a:solidFill>
                <a:ea typeface="宋体" pitchFamily="2" charset="-122"/>
                <a:cs typeface="Times New Roman" pitchFamily="18" charset="0"/>
              </a:rPr>
              <a:t>                    </a:t>
            </a:r>
            <a:r>
              <a:rPr kumimoji="0" lang="en-US" altLang="zh-CN" sz="2800" dirty="0" smtClean="0">
                <a:solidFill>
                  <a:schemeClr val="tx1"/>
                </a:solidFill>
                <a:ea typeface="宋体" pitchFamily="2" charset="-122"/>
                <a:cs typeface="Times New Roman" pitchFamily="18" charset="0"/>
              </a:rPr>
              <a:t>=</a:t>
            </a:r>
            <a:r>
              <a:rPr kumimoji="0" lang="en-US" altLang="zh-CN" sz="2800" dirty="0">
                <a:solidFill>
                  <a:schemeClr val="tx1"/>
                </a:solidFill>
                <a:ea typeface="宋体" pitchFamily="2" charset="-122"/>
                <a:cs typeface="Times New Roman" pitchFamily="18" charset="0"/>
              </a:rPr>
              <a:t>0.352</a:t>
            </a:r>
            <a:endParaRPr kumimoji="0" lang="zh-CN" altLang="en-US" sz="2800" dirty="0">
              <a:solidFill>
                <a:schemeClr val="tx1"/>
              </a:solidFill>
              <a:ea typeface="宋体" pitchFamily="2" charset="-122"/>
              <a:cs typeface="Times New Roman" pitchFamily="18" charset="0"/>
            </a:endParaRPr>
          </a:p>
        </p:txBody>
      </p:sp>
      <p:pic>
        <p:nvPicPr>
          <p:cNvPr id="22" name="图片 21" descr="Example1-2.png"/>
          <p:cNvPicPr>
            <a:picLocks noChangeAspect="1"/>
          </p:cNvPicPr>
          <p:nvPr/>
        </p:nvPicPr>
        <p:blipFill>
          <a:blip r:embed="rId7" cstate="print"/>
          <a:srcRect/>
          <a:stretch>
            <a:fillRect/>
          </a:stretch>
        </p:blipFill>
        <p:spPr bwMode="auto">
          <a:xfrm>
            <a:off x="241300" y="4724400"/>
            <a:ext cx="1808163" cy="1249363"/>
          </a:xfrm>
          <a:prstGeom prst="rect">
            <a:avLst/>
          </a:prstGeom>
          <a:noFill/>
          <a:ln w="9525">
            <a:noFill/>
            <a:miter lim="800000"/>
            <a:headEnd/>
            <a:tailEnd/>
          </a:ln>
        </p:spPr>
      </p:pic>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88</a:t>
            </a:fld>
            <a:endParaRPr lang="en-US" altLang="en-US" sz="1800" dirty="0"/>
          </a:p>
        </p:txBody>
      </p:sp>
      <p:sp>
        <p:nvSpPr>
          <p:cNvPr id="49"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8"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Tong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830580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19200"/>
            <a:ext cx="8153400" cy="609600"/>
          </a:xfrm>
          <a:prstGeom prst="rect">
            <a:avLst/>
          </a:prstGeom>
        </p:spPr>
        <p:txBody>
          <a:bodyPr/>
          <a:lstStyle/>
          <a:p>
            <a:pPr algn="just"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Whether the existing approach of probabilistic </a:t>
            </a:r>
            <a:r>
              <a:rPr lang="en-US" altLang="zh-CN" sz="2000" b="1" dirty="0" err="1" smtClean="0">
                <a:solidFill>
                  <a:schemeClr val="bg1"/>
                </a:solidFill>
                <a:latin typeface="Calibri" panose="020F0502020204030204" pitchFamily="34" charset="0"/>
                <a:cs typeface="Calibri" panose="020F0502020204030204" pitchFamily="34" charset="0"/>
              </a:rPr>
              <a:t>subgraph</a:t>
            </a:r>
            <a:r>
              <a:rPr lang="en-US" altLang="zh-CN" sz="2000" b="1" dirty="0" smtClean="0">
                <a:solidFill>
                  <a:schemeClr val="bg1"/>
                </a:solidFill>
                <a:latin typeface="Calibri" panose="020F0502020204030204" pitchFamily="34" charset="0"/>
                <a:cs typeface="Calibri" panose="020F0502020204030204" pitchFamily="34" charset="0"/>
              </a:rPr>
              <a:t> search can be extended to solve the issue of probabilistic supergraph?</a:t>
            </a: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椭圆 15"/>
          <p:cNvSpPr/>
          <p:nvPr/>
        </p:nvSpPr>
        <p:spPr>
          <a:xfrm>
            <a:off x="558800" y="2651125"/>
            <a:ext cx="3382963" cy="3240088"/>
          </a:xfrm>
          <a:prstGeom prst="ellipse">
            <a:avLst/>
          </a:prstGeom>
          <a:solidFill>
            <a:srgbClr val="00B05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lstStyle/>
          <a:p>
            <a:pPr eaLnBrk="1" hangingPunct="1">
              <a:defRPr/>
            </a:pPr>
            <a:r>
              <a:rPr kumimoji="0" lang="en-US" altLang="zh-CN" sz="2800">
                <a:solidFill>
                  <a:prstClr val="black"/>
                </a:solidFill>
                <a:latin typeface="Arial" charset="0"/>
                <a:ea typeface="宋体" pitchFamily="2" charset="-122"/>
                <a:cs typeface="Arial" charset="0"/>
              </a:rPr>
              <a:t>D</a:t>
            </a:r>
            <a:r>
              <a:rPr kumimoji="0" lang="en-US" altLang="zh-CN" sz="2800" baseline="-25000">
                <a:solidFill>
                  <a:prstClr val="black"/>
                </a:solidFill>
                <a:latin typeface="Arial" charset="0"/>
                <a:ea typeface="宋体" pitchFamily="2" charset="-122"/>
                <a:cs typeface="Arial" charset="0"/>
              </a:rPr>
              <a:t>q</a:t>
            </a:r>
            <a:endParaRPr kumimoji="0" lang="zh-CN" altLang="en-US" sz="2800" baseline="-25000">
              <a:solidFill>
                <a:prstClr val="black"/>
              </a:solidFill>
              <a:latin typeface="Arial" charset="0"/>
              <a:ea typeface="宋体" pitchFamily="2" charset="-122"/>
              <a:cs typeface="Arial" charset="0"/>
            </a:endParaRPr>
          </a:p>
        </p:txBody>
      </p:sp>
      <p:sp>
        <p:nvSpPr>
          <p:cNvPr id="17" name="椭圆 16"/>
          <p:cNvSpPr/>
          <p:nvPr/>
        </p:nvSpPr>
        <p:spPr>
          <a:xfrm>
            <a:off x="1133475" y="3730625"/>
            <a:ext cx="2233613" cy="21605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0" lang="en-US" altLang="zh-CN" sz="2800">
                <a:solidFill>
                  <a:prstClr val="black"/>
                </a:solidFill>
                <a:latin typeface="Arial" charset="0"/>
                <a:ea typeface="宋体" pitchFamily="2" charset="-122"/>
                <a:cs typeface="Arial" charset="0"/>
              </a:rPr>
              <a:t>UGD</a:t>
            </a:r>
            <a:r>
              <a:rPr kumimoji="0" lang="en-US" altLang="zh-CN" sz="2800" baseline="-25000">
                <a:solidFill>
                  <a:prstClr val="black"/>
                </a:solidFill>
                <a:latin typeface="Arial" charset="0"/>
                <a:ea typeface="宋体" pitchFamily="2" charset="-122"/>
                <a:cs typeface="Arial" charset="0"/>
              </a:rPr>
              <a:t>q</a:t>
            </a:r>
            <a:endParaRPr kumimoji="0" lang="zh-CN" altLang="en-US" sz="2800" baseline="-25000">
              <a:solidFill>
                <a:prstClr val="black"/>
              </a:solidFill>
              <a:latin typeface="Arial" charset="0"/>
              <a:ea typeface="宋体" pitchFamily="2" charset="-122"/>
              <a:cs typeface="Arial" charset="0"/>
            </a:endParaRPr>
          </a:p>
        </p:txBody>
      </p:sp>
      <p:sp>
        <p:nvSpPr>
          <p:cNvPr id="18" name="矩形 17"/>
          <p:cNvSpPr/>
          <p:nvPr/>
        </p:nvSpPr>
        <p:spPr>
          <a:xfrm>
            <a:off x="5022850" y="2435225"/>
            <a:ext cx="3816350" cy="36718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0" lang="zh-CN" altLang="en-US" sz="1800" b="0">
              <a:solidFill>
                <a:srgbClr val="FFFFFF"/>
              </a:solidFill>
              <a:latin typeface="Arial" charset="0"/>
              <a:ea typeface="宋体" pitchFamily="2" charset="-122"/>
              <a:cs typeface="Arial" charset="0"/>
            </a:endParaRPr>
          </a:p>
        </p:txBody>
      </p:sp>
      <p:sp>
        <p:nvSpPr>
          <p:cNvPr id="23" name="椭圆 22"/>
          <p:cNvSpPr/>
          <p:nvPr/>
        </p:nvSpPr>
        <p:spPr>
          <a:xfrm>
            <a:off x="5167313" y="2651125"/>
            <a:ext cx="3382962" cy="3240088"/>
          </a:xfrm>
          <a:prstGeom prst="ellipse">
            <a:avLst/>
          </a:prstGeom>
          <a:solidFill>
            <a:srgbClr val="FF0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lstStyle/>
          <a:p>
            <a:pPr eaLnBrk="1" hangingPunct="1">
              <a:defRPr/>
            </a:pPr>
            <a:r>
              <a:rPr kumimoji="0" lang="en-US" altLang="zh-CN" sz="2800">
                <a:solidFill>
                  <a:prstClr val="black"/>
                </a:solidFill>
                <a:latin typeface="Arial" charset="0"/>
                <a:ea typeface="宋体" pitchFamily="2" charset="-122"/>
                <a:cs typeface="Arial" charset="0"/>
              </a:rPr>
              <a:t>UGD</a:t>
            </a:r>
            <a:r>
              <a:rPr kumimoji="0" lang="en-US" altLang="zh-CN" sz="2800" baseline="-25000">
                <a:solidFill>
                  <a:prstClr val="black"/>
                </a:solidFill>
                <a:latin typeface="Arial" charset="0"/>
                <a:ea typeface="宋体" pitchFamily="2" charset="-122"/>
                <a:cs typeface="Arial" charset="0"/>
              </a:rPr>
              <a:t>q</a:t>
            </a:r>
            <a:endParaRPr kumimoji="0" lang="zh-CN" altLang="en-US" sz="2800" baseline="-25000">
              <a:solidFill>
                <a:prstClr val="black"/>
              </a:solidFill>
              <a:latin typeface="Arial" charset="0"/>
              <a:ea typeface="宋体" pitchFamily="2" charset="-122"/>
              <a:cs typeface="Arial" charset="0"/>
            </a:endParaRPr>
          </a:p>
        </p:txBody>
      </p:sp>
      <p:sp>
        <p:nvSpPr>
          <p:cNvPr id="24" name="椭圆 23"/>
          <p:cNvSpPr/>
          <p:nvPr/>
        </p:nvSpPr>
        <p:spPr>
          <a:xfrm>
            <a:off x="5741988" y="3730625"/>
            <a:ext cx="2233612" cy="21605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0" lang="en-US" altLang="zh-CN" sz="2800">
                <a:solidFill>
                  <a:prstClr val="black"/>
                </a:solidFill>
                <a:latin typeface="Arial" charset="0"/>
                <a:ea typeface="宋体" pitchFamily="2" charset="-122"/>
                <a:cs typeface="Arial" charset="0"/>
              </a:rPr>
              <a:t>D</a:t>
            </a:r>
            <a:r>
              <a:rPr kumimoji="0" lang="en-US" altLang="zh-CN" sz="2800" baseline="-25000">
                <a:solidFill>
                  <a:prstClr val="black"/>
                </a:solidFill>
                <a:latin typeface="Arial" charset="0"/>
                <a:ea typeface="宋体" pitchFamily="2" charset="-122"/>
                <a:cs typeface="Arial" charset="0"/>
              </a:rPr>
              <a:t>q</a:t>
            </a:r>
            <a:endParaRPr kumimoji="0" lang="zh-CN" altLang="en-US" sz="2800" baseline="-25000">
              <a:solidFill>
                <a:prstClr val="black"/>
              </a:solidFill>
              <a:latin typeface="Arial" charset="0"/>
              <a:ea typeface="宋体" pitchFamily="2" charset="-122"/>
              <a:cs typeface="Arial" charset="0"/>
            </a:endParaRPr>
          </a:p>
        </p:txBody>
      </p:sp>
      <p:grpSp>
        <p:nvGrpSpPr>
          <p:cNvPr id="2" name="组合 26"/>
          <p:cNvGrpSpPr>
            <a:grpSpLocks/>
          </p:cNvGrpSpPr>
          <p:nvPr/>
        </p:nvGrpSpPr>
        <p:grpSpPr bwMode="auto">
          <a:xfrm>
            <a:off x="414338" y="2435225"/>
            <a:ext cx="3816350" cy="4060885"/>
            <a:chOff x="414337" y="2198688"/>
            <a:chExt cx="3816350" cy="4060884"/>
          </a:xfrm>
        </p:grpSpPr>
        <p:sp>
          <p:nvSpPr>
            <p:cNvPr id="26" name="矩形 25"/>
            <p:cNvSpPr/>
            <p:nvPr/>
          </p:nvSpPr>
          <p:spPr>
            <a:xfrm>
              <a:off x="414337" y="2198688"/>
              <a:ext cx="3816350" cy="3671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0" lang="zh-CN" altLang="en-US" sz="1800" b="0">
                <a:solidFill>
                  <a:srgbClr val="FFFFFF"/>
                </a:solidFill>
                <a:latin typeface="Arial" charset="0"/>
                <a:ea typeface="宋体" pitchFamily="2" charset="-122"/>
                <a:cs typeface="Arial" charset="0"/>
              </a:endParaRPr>
            </a:p>
          </p:txBody>
        </p:sp>
        <p:sp>
          <p:nvSpPr>
            <p:cNvPr id="27" name="TextBox 40"/>
            <p:cNvSpPr txBox="1">
              <a:spLocks noChangeArrowheads="1"/>
            </p:cNvSpPr>
            <p:nvPr/>
          </p:nvSpPr>
          <p:spPr bwMode="auto">
            <a:xfrm>
              <a:off x="1235074" y="5859462"/>
              <a:ext cx="2574925" cy="400110"/>
            </a:xfrm>
            <a:prstGeom prst="rect">
              <a:avLst/>
            </a:prstGeom>
            <a:noFill/>
            <a:ln w="9525">
              <a:noFill/>
              <a:miter lim="800000"/>
              <a:headEnd/>
              <a:tailEnd/>
            </a:ln>
          </p:spPr>
          <p:txBody>
            <a:bodyPr>
              <a:spAutoFit/>
            </a:bodyPr>
            <a:lstStyle/>
            <a:p>
              <a:pPr eaLnBrk="1" hangingPunct="1"/>
              <a:r>
                <a:rPr kumimoji="0" lang="en-US" altLang="zh-CN" sz="2000" dirty="0" err="1">
                  <a:solidFill>
                    <a:srgbClr val="000000"/>
                  </a:solidFill>
                  <a:cs typeface="Arial" pitchFamily="34" charset="0"/>
                </a:rPr>
                <a:t>Subgraph</a:t>
              </a:r>
              <a:r>
                <a:rPr kumimoji="0" lang="en-US" altLang="zh-CN" sz="2000" dirty="0">
                  <a:solidFill>
                    <a:srgbClr val="000000"/>
                  </a:solidFill>
                  <a:cs typeface="Arial" pitchFamily="34" charset="0"/>
                </a:rPr>
                <a:t> Search</a:t>
              </a:r>
              <a:endParaRPr kumimoji="0" lang="zh-CN" altLang="en-US" sz="2000" dirty="0">
                <a:solidFill>
                  <a:srgbClr val="000000"/>
                </a:solidFill>
                <a:cs typeface="Arial" pitchFamily="34" charset="0"/>
              </a:endParaRPr>
            </a:p>
          </p:txBody>
        </p:sp>
      </p:grpSp>
      <p:sp>
        <p:nvSpPr>
          <p:cNvPr id="28" name="TextBox 27"/>
          <p:cNvSpPr txBox="1">
            <a:spLocks noChangeArrowheads="1"/>
          </p:cNvSpPr>
          <p:nvPr/>
        </p:nvSpPr>
        <p:spPr bwMode="auto">
          <a:xfrm>
            <a:off x="5867400" y="6096000"/>
            <a:ext cx="2133600" cy="400050"/>
          </a:xfrm>
          <a:prstGeom prst="rect">
            <a:avLst/>
          </a:prstGeom>
          <a:noFill/>
          <a:ln w="9525">
            <a:noFill/>
            <a:miter lim="800000"/>
            <a:headEnd/>
            <a:tailEnd/>
          </a:ln>
        </p:spPr>
        <p:txBody>
          <a:bodyPr wrap="square">
            <a:spAutoFit/>
          </a:bodyPr>
          <a:lstStyle/>
          <a:p>
            <a:pPr eaLnBrk="1" hangingPunct="1"/>
            <a:r>
              <a:rPr kumimoji="0" lang="en-US" altLang="zh-CN" sz="2000" dirty="0">
                <a:solidFill>
                  <a:srgbClr val="000000"/>
                </a:solidFill>
                <a:cs typeface="Arial" pitchFamily="34" charset="0"/>
              </a:rPr>
              <a:t>Supergraph Search</a:t>
            </a:r>
            <a:endParaRPr kumimoji="0" lang="zh-CN" altLang="en-US" sz="2000" dirty="0">
              <a:solidFill>
                <a:srgbClr val="000000"/>
              </a:solidFill>
              <a:cs typeface="Arial" pitchFamily="34" charset="0"/>
            </a:endParaRPr>
          </a:p>
        </p:txBody>
      </p:sp>
      <p:sp>
        <p:nvSpPr>
          <p:cNvPr id="29" name="圆角矩形标注 28"/>
          <p:cNvSpPr/>
          <p:nvPr/>
        </p:nvSpPr>
        <p:spPr>
          <a:xfrm>
            <a:off x="533400" y="2057400"/>
            <a:ext cx="2895600" cy="769938"/>
          </a:xfrm>
          <a:prstGeom prst="wedgeRoundRectCallout">
            <a:avLst>
              <a:gd name="adj1" fmla="val -1129"/>
              <a:gd name="adj2" fmla="val 61140"/>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kumimoji="0" lang="en-US" altLang="zh-CN" sz="1800" b="0" dirty="0">
                <a:solidFill>
                  <a:prstClr val="black"/>
                </a:solidFill>
                <a:ea typeface="宋体" pitchFamily="2" charset="-122"/>
                <a:cs typeface="Arial" charset="0"/>
              </a:rPr>
              <a:t>The answer set of </a:t>
            </a:r>
            <a:r>
              <a:rPr kumimoji="0" lang="en-US" altLang="zh-CN" sz="1800" b="0" i="1" dirty="0">
                <a:solidFill>
                  <a:prstClr val="black"/>
                </a:solidFill>
                <a:ea typeface="宋体" pitchFamily="2" charset="-122"/>
                <a:cs typeface="Arial" charset="0"/>
              </a:rPr>
              <a:t>q</a:t>
            </a:r>
            <a:r>
              <a:rPr kumimoji="0" lang="en-US" altLang="zh-CN" sz="1800" b="0" dirty="0">
                <a:solidFill>
                  <a:prstClr val="black"/>
                </a:solidFill>
                <a:ea typeface="宋体" pitchFamily="2" charset="-122"/>
                <a:cs typeface="Arial" charset="0"/>
              </a:rPr>
              <a:t> in the corresponding deterministic graph database </a:t>
            </a:r>
            <a:endParaRPr kumimoji="0" lang="zh-CN" altLang="en-US" sz="1800" b="0" dirty="0">
              <a:solidFill>
                <a:prstClr val="black"/>
              </a:solidFill>
              <a:ea typeface="宋体" pitchFamily="2" charset="-122"/>
              <a:cs typeface="Arial" charset="0"/>
            </a:endParaRPr>
          </a:p>
        </p:txBody>
      </p:sp>
      <p:sp>
        <p:nvSpPr>
          <p:cNvPr id="30" name="圆角矩形标注 29"/>
          <p:cNvSpPr/>
          <p:nvPr/>
        </p:nvSpPr>
        <p:spPr>
          <a:xfrm>
            <a:off x="1828800" y="3200400"/>
            <a:ext cx="2209800" cy="846138"/>
          </a:xfrm>
          <a:prstGeom prst="wedgeRoundRectCallout">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CN" dirty="0">
                <a:solidFill>
                  <a:prstClr val="black"/>
                </a:solidFill>
                <a:ea typeface="宋体" pitchFamily="2" charset="-122"/>
                <a:cs typeface="Arial" charset="0"/>
              </a:rPr>
              <a:t>The final answer set of q in the uncertain graph database </a:t>
            </a:r>
            <a:endParaRPr lang="zh-CN" altLang="en-US" dirty="0">
              <a:solidFill>
                <a:prstClr val="black"/>
              </a:solidFill>
              <a:ea typeface="宋体" pitchFamily="2" charset="-122"/>
              <a:cs typeface="Arial" charset="0"/>
            </a:endParaRPr>
          </a:p>
        </p:txBody>
      </p:sp>
      <p:sp>
        <p:nvSpPr>
          <p:cNvPr id="31" name="圆角矩形标注 30"/>
          <p:cNvSpPr/>
          <p:nvPr/>
        </p:nvSpPr>
        <p:spPr>
          <a:xfrm>
            <a:off x="6400800" y="3055938"/>
            <a:ext cx="2362200" cy="1066800"/>
          </a:xfrm>
          <a:prstGeom prst="wedgeRoundRectCallout">
            <a:avLst>
              <a:gd name="adj1" fmla="val -21406"/>
              <a:gd name="adj2" fmla="val 59779"/>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CN" dirty="0">
                <a:solidFill>
                  <a:prstClr val="black"/>
                </a:solidFill>
                <a:ea typeface="宋体" pitchFamily="2" charset="-122"/>
                <a:cs typeface="Arial" charset="0"/>
              </a:rPr>
              <a:t>The answer set of q in the corresponding deterministic graph database </a:t>
            </a:r>
            <a:endParaRPr lang="zh-CN" altLang="en-US" dirty="0">
              <a:solidFill>
                <a:prstClr val="black"/>
              </a:solidFill>
              <a:ea typeface="宋体" pitchFamily="2" charset="-122"/>
              <a:cs typeface="Arial" charset="0"/>
            </a:endParaRPr>
          </a:p>
        </p:txBody>
      </p:sp>
      <p:sp>
        <p:nvSpPr>
          <p:cNvPr id="32" name="圆角矩形标注 31"/>
          <p:cNvSpPr/>
          <p:nvPr/>
        </p:nvSpPr>
        <p:spPr>
          <a:xfrm>
            <a:off x="5181600" y="2057400"/>
            <a:ext cx="2209800" cy="846138"/>
          </a:xfrm>
          <a:prstGeom prst="wedgeRoundRectCallout">
            <a:avLst>
              <a:gd name="adj1" fmla="val -4413"/>
              <a:gd name="adj2" fmla="val 62500"/>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CN" dirty="0">
                <a:solidFill>
                  <a:prstClr val="black"/>
                </a:solidFill>
                <a:ea typeface="宋体" pitchFamily="2" charset="-122"/>
                <a:cs typeface="Arial" charset="0"/>
              </a:rPr>
              <a:t>The final answer set of q in the uncertain graph database </a:t>
            </a:r>
            <a:endParaRPr lang="zh-CN" altLang="en-US" dirty="0">
              <a:solidFill>
                <a:prstClr val="black"/>
              </a:solidFill>
              <a:ea typeface="宋体" pitchFamily="2" charset="-122"/>
              <a:cs typeface="Arial" charset="0"/>
            </a:endParaRPr>
          </a:p>
        </p:txBody>
      </p:sp>
      <p:sp>
        <p:nvSpPr>
          <p:cNvPr id="33" name="矩形 32"/>
          <p:cNvSpPr/>
          <p:nvPr/>
        </p:nvSpPr>
        <p:spPr>
          <a:xfrm>
            <a:off x="228600" y="3581400"/>
            <a:ext cx="8763000" cy="747713"/>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nchor="ctr"/>
          <a:lstStyle/>
          <a:p>
            <a:pPr algn="just" eaLnBrk="1" hangingPunct="1">
              <a:defRPr/>
            </a:pPr>
            <a:r>
              <a:rPr kumimoji="0" lang="en-US" altLang="zh-CN" sz="2400" b="0" dirty="0">
                <a:solidFill>
                  <a:prstClr val="black"/>
                </a:solidFill>
                <a:ea typeface="宋体" pitchFamily="2" charset="-122"/>
                <a:cs typeface="Times New Roman" pitchFamily="18" charset="0"/>
              </a:rPr>
              <a:t>The framework of probabilistic </a:t>
            </a:r>
            <a:r>
              <a:rPr kumimoji="0" lang="en-US" altLang="zh-CN" sz="2400" b="0" dirty="0" err="1">
                <a:solidFill>
                  <a:prstClr val="black"/>
                </a:solidFill>
                <a:ea typeface="宋体" pitchFamily="2" charset="-122"/>
                <a:cs typeface="Times New Roman" pitchFamily="18" charset="0"/>
              </a:rPr>
              <a:t>subgraph</a:t>
            </a:r>
            <a:r>
              <a:rPr kumimoji="0" lang="en-US" altLang="zh-CN" sz="2400" b="0" dirty="0">
                <a:solidFill>
                  <a:prstClr val="black"/>
                </a:solidFill>
                <a:ea typeface="宋体" pitchFamily="2" charset="-122"/>
                <a:cs typeface="Times New Roman" pitchFamily="18" charset="0"/>
              </a:rPr>
              <a:t> search is not suitable for the problem of probabilistic supergraph search!</a:t>
            </a:r>
            <a:endParaRPr kumimoji="0" lang="zh-CN" altLang="en-US" sz="2400" b="0" dirty="0">
              <a:solidFill>
                <a:prstClr val="black"/>
              </a:solidFill>
              <a:ea typeface="宋体" pitchFamily="2" charset="-122"/>
              <a:cs typeface="Times New Roman" pitchFamily="18" charset="0"/>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amond(i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3" grpId="0" animBg="1"/>
      <p:bldP spid="24" grpId="0" animBg="1"/>
      <p:bldP spid="28" grpId="0"/>
      <p:bldP spid="29" grpId="0" animBg="1"/>
      <p:bldP spid="30" grpId="0" animBg="1"/>
      <p:bldP spid="31" grpId="0" animBg="1"/>
      <p:bldP spid="32" grpId="0" animBg="1"/>
      <p:bldP spid="3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89</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4038600"/>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altLang="zh-CN" sz="2000" dirty="0" smtClean="0">
                <a:latin typeface="Calibri" panose="020F0502020204030204" pitchFamily="34" charset="0"/>
                <a:cs typeface="Calibri" panose="020F0502020204030204" pitchFamily="34" charset="0"/>
              </a:rPr>
              <a:t>However, we prove that it is </a:t>
            </a:r>
            <a:r>
              <a:rPr lang="en-US" altLang="zh-CN" sz="2000" b="1" i="1" dirty="0" smtClean="0">
                <a:latin typeface="Calibri" panose="020F0502020204030204" pitchFamily="34" charset="0"/>
                <a:cs typeface="Calibri" panose="020F0502020204030204" pitchFamily="34" charset="0"/>
              </a:rPr>
              <a:t>#P-hard </a:t>
            </a:r>
            <a:r>
              <a:rPr lang="en-US" altLang="zh-CN" sz="2000" dirty="0" smtClean="0">
                <a:latin typeface="Calibri" panose="020F0502020204030204" pitchFamily="34" charset="0"/>
                <a:cs typeface="Calibri" panose="020F0502020204030204" pitchFamily="34" charset="0"/>
              </a:rPr>
              <a:t>to calculate </a:t>
            </a:r>
            <a:r>
              <a:rPr lang="en-US" altLang="zh-CN" sz="2000" i="1" u="sng" dirty="0" smtClean="0">
                <a:latin typeface="Calibri" panose="020F0502020204030204" pitchFamily="34" charset="0"/>
                <a:cs typeface="Calibri" panose="020F0502020204030204" pitchFamily="34" charset="0"/>
              </a:rPr>
              <a:t>the supergraph containment probability (SCP) </a:t>
            </a:r>
            <a:r>
              <a:rPr lang="en-US" altLang="zh-CN" sz="2000" dirty="0" smtClean="0">
                <a:latin typeface="Calibri" panose="020F0502020204030204" pitchFamily="34" charset="0"/>
                <a:cs typeface="Calibri" panose="020F0502020204030204" pitchFamily="34" charset="0"/>
              </a:rPr>
              <a:t>of a given uncertain graph and a query graph. </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dirty="0" smtClean="0">
                <a:latin typeface="Calibri" panose="020F0502020204030204" pitchFamily="34" charset="0"/>
                <a:cs typeface="Calibri" panose="020F0502020204030204" pitchFamily="34" charset="0"/>
              </a:rPr>
              <a:t>How to compute this hard problem?</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Tong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25146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23622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Complexity Analysis</a:t>
            </a:r>
          </a:p>
        </p:txBody>
      </p:sp>
      <p:sp>
        <p:nvSpPr>
          <p:cNvPr id="16"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84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381000"/>
            <a:ext cx="7848600" cy="685800"/>
          </a:xfrm>
        </p:spPr>
        <p:txBody>
          <a:bodyPr>
            <a:noAutofit/>
          </a:bodyPr>
          <a:lstStyle/>
          <a:p>
            <a:pPr algn="l"/>
            <a:r>
              <a:rPr lang="en-US" sz="4800" b="1" dirty="0" smtClean="0"/>
              <a:t>Why Consider Uncertainty</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sp>
        <p:nvSpPr>
          <p:cNvPr id="15"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2" name="AutoShape 4" descr="Image result for dbl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7" descr="Image result for arxiv.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1" descr="Image result for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Image result for twit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7" descr="Image result for last.fm"/>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0" descr="Image result for youtube socia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3" descr="Image result for youtube socia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6" descr="Image result for instagram"/>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33" descr="Image result for yelp"/>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Content Placeholder 2"/>
          <p:cNvSpPr txBox="1">
            <a:spLocks noChangeArrowheads="1"/>
          </p:cNvSpPr>
          <p:nvPr/>
        </p:nvSpPr>
        <p:spPr>
          <a:xfrm>
            <a:off x="381000" y="1600200"/>
            <a:ext cx="8763000" cy="4495800"/>
          </a:xfrm>
          <a:prstGeom prst="rect">
            <a:avLst/>
          </a:prstGeom>
        </p:spPr>
        <p:txBody>
          <a:bodyPr/>
          <a:lstStyle/>
          <a:p>
            <a:pPr marL="396875" lvl="0" indent="-396875" defTabSz="914363">
              <a:lnSpc>
                <a:spcPct val="90000"/>
              </a:lnSpc>
              <a:spcBef>
                <a:spcPct val="20000"/>
              </a:spcBef>
              <a:buBlip>
                <a:blip r:embed="rId5"/>
              </a:buBlip>
              <a:defRPr/>
            </a:pPr>
            <a:r>
              <a:rPr lang="en-US" altLang="zh-CN" sz="2200" dirty="0" smtClean="0">
                <a:solidFill>
                  <a:schemeClr val="tx1">
                    <a:lumMod val="95000"/>
                    <a:lumOff val="5000"/>
                  </a:schemeClr>
                </a:solidFill>
              </a:rPr>
              <a:t>Considering the edge probabilities as weights </a:t>
            </a:r>
          </a:p>
          <a:p>
            <a:pPr marL="396875" lvl="0" indent="-396875" defTabSz="914363">
              <a:lnSpc>
                <a:spcPct val="90000"/>
              </a:lnSpc>
              <a:spcBef>
                <a:spcPct val="20000"/>
              </a:spcBef>
              <a:buBlip>
                <a:blip r:embed="rId5"/>
              </a:buBlip>
              <a:defRPr/>
            </a:pPr>
            <a:endParaRPr lang="en-US" altLang="zh-CN" sz="400" dirty="0" smtClean="0">
              <a:solidFill>
                <a:schemeClr val="tx1">
                  <a:lumMod val="95000"/>
                  <a:lumOff val="5000"/>
                </a:schemeClr>
              </a:solidFill>
            </a:endParaRPr>
          </a:p>
          <a:p>
            <a:pPr marL="396875" lvl="0" indent="-396875" defTabSz="914363">
              <a:lnSpc>
                <a:spcPct val="90000"/>
              </a:lnSpc>
              <a:spcBef>
                <a:spcPct val="20000"/>
              </a:spcBef>
              <a:defRPr/>
            </a:pPr>
            <a:r>
              <a:rPr lang="en-US" altLang="zh-CN" sz="2200" dirty="0" smtClean="0">
                <a:solidFill>
                  <a:schemeClr val="tx1">
                    <a:lumMod val="95000"/>
                    <a:lumOff val="5000"/>
                  </a:schemeClr>
                </a:solidFill>
              </a:rPr>
              <a:t>        - no meaningful way to perform such a casting </a:t>
            </a:r>
          </a:p>
          <a:p>
            <a:pPr marL="396875" lvl="0" indent="-396875" defTabSz="914363">
              <a:lnSpc>
                <a:spcPct val="90000"/>
              </a:lnSpc>
              <a:spcBef>
                <a:spcPct val="20000"/>
              </a:spcBef>
              <a:defRPr/>
            </a:pPr>
            <a:r>
              <a:rPr lang="en-US" altLang="zh-CN" sz="2200" dirty="0" smtClean="0">
                <a:solidFill>
                  <a:schemeClr val="tx1">
                    <a:lumMod val="95000"/>
                    <a:lumOff val="5000"/>
                  </a:schemeClr>
                </a:solidFill>
              </a:rPr>
              <a:t>        - no easy way to additionally encode normal weights on the edges </a:t>
            </a:r>
          </a:p>
          <a:p>
            <a:pPr marL="396875" lvl="0" indent="-396875" defTabSz="914363">
              <a:lnSpc>
                <a:spcPct val="90000"/>
              </a:lnSpc>
              <a:spcBef>
                <a:spcPct val="20000"/>
              </a:spcBef>
              <a:buBlip>
                <a:blip r:embed="rId5"/>
              </a:buBlip>
              <a:defRPr/>
            </a:pPr>
            <a:endParaRPr lang="en-US" altLang="zh-CN" sz="2200" dirty="0" smtClean="0">
              <a:solidFill>
                <a:schemeClr val="tx1">
                  <a:lumMod val="95000"/>
                  <a:lumOff val="5000"/>
                </a:schemeClr>
              </a:solidFill>
            </a:endParaRPr>
          </a:p>
          <a:p>
            <a:pPr marL="396875" lvl="0" indent="-396875" defTabSz="914363">
              <a:lnSpc>
                <a:spcPct val="90000"/>
              </a:lnSpc>
              <a:spcBef>
                <a:spcPct val="20000"/>
              </a:spcBef>
              <a:buBlip>
                <a:blip r:embed="rId5"/>
              </a:buBlip>
              <a:defRPr/>
            </a:pPr>
            <a:endParaRPr lang="en-US" altLang="zh-CN" sz="2200" dirty="0" smtClean="0">
              <a:solidFill>
                <a:schemeClr val="tx1">
                  <a:lumMod val="95000"/>
                  <a:lumOff val="5000"/>
                </a:schemeClr>
              </a:solidFill>
            </a:endParaRPr>
          </a:p>
          <a:p>
            <a:pPr marL="396875" lvl="0" indent="-396875" defTabSz="914363">
              <a:lnSpc>
                <a:spcPct val="90000"/>
              </a:lnSpc>
              <a:spcBef>
                <a:spcPct val="20000"/>
              </a:spcBef>
              <a:buBlip>
                <a:blip r:embed="rId5"/>
              </a:buBlip>
              <a:defRPr/>
            </a:pPr>
            <a:r>
              <a:rPr lang="en-US" altLang="zh-CN" sz="2200" dirty="0" smtClean="0">
                <a:solidFill>
                  <a:schemeClr val="tx1">
                    <a:lumMod val="95000"/>
                    <a:lumOff val="5000"/>
                  </a:schemeClr>
                </a:solidFill>
              </a:rPr>
              <a:t>Setting a threshold value to the edge probabilities and ignore any edge below that value</a:t>
            </a:r>
          </a:p>
          <a:p>
            <a:pPr marL="396875" lvl="0" indent="-396875" defTabSz="914363">
              <a:lnSpc>
                <a:spcPct val="90000"/>
              </a:lnSpc>
              <a:spcBef>
                <a:spcPct val="20000"/>
              </a:spcBef>
              <a:buBlip>
                <a:blip r:embed="rId5"/>
              </a:buBlip>
              <a:defRPr/>
            </a:pPr>
            <a:endParaRPr lang="en-US" altLang="zh-CN" sz="400" dirty="0" smtClean="0">
              <a:solidFill>
                <a:schemeClr val="tx1">
                  <a:lumMod val="95000"/>
                  <a:lumOff val="5000"/>
                </a:schemeClr>
              </a:solidFill>
            </a:endParaRPr>
          </a:p>
          <a:p>
            <a:pPr marL="396875" lvl="0" indent="-396875" defTabSz="914363">
              <a:lnSpc>
                <a:spcPct val="90000"/>
              </a:lnSpc>
              <a:spcBef>
                <a:spcPct val="20000"/>
              </a:spcBef>
              <a:defRPr/>
            </a:pPr>
            <a:r>
              <a:rPr lang="en-US" altLang="zh-CN" sz="2200" dirty="0" smtClean="0">
                <a:solidFill>
                  <a:schemeClr val="tx1">
                    <a:lumMod val="95000"/>
                    <a:lumOff val="5000"/>
                  </a:schemeClr>
                </a:solidFill>
              </a:rPr>
              <a:t>        - deciding what the right value of the threshold</a:t>
            </a:r>
          </a:p>
          <a:p>
            <a:pPr marL="396875" lvl="0" indent="-396875" defTabSz="914363">
              <a:lnSpc>
                <a:spcPct val="90000"/>
              </a:lnSpc>
              <a:spcBef>
                <a:spcPct val="20000"/>
              </a:spcBef>
              <a:defRPr/>
            </a:pPr>
            <a:endParaRPr lang="en-US" altLang="zh-CN" sz="2200" dirty="0" smtClean="0">
              <a:solidFill>
                <a:schemeClr val="tx1">
                  <a:lumMod val="95000"/>
                  <a:lumOff val="5000"/>
                </a:schemeClr>
              </a:solidFill>
            </a:endParaRPr>
          </a:p>
          <a:p>
            <a:pPr marL="396875" lvl="0" indent="-396875" defTabSz="914363">
              <a:lnSpc>
                <a:spcPct val="90000"/>
              </a:lnSpc>
              <a:spcBef>
                <a:spcPct val="20000"/>
              </a:spcBef>
              <a:defRPr/>
            </a:pPr>
            <a:endParaRPr lang="en-US" altLang="zh-CN" sz="2200" dirty="0" smtClean="0">
              <a:solidFill>
                <a:schemeClr val="tx1">
                  <a:lumMod val="95000"/>
                  <a:lumOff val="5000"/>
                </a:schemeClr>
              </a:solidFill>
            </a:endParaRPr>
          </a:p>
          <a:p>
            <a:pPr marL="396875" lvl="0" indent="-396875" defTabSz="914363">
              <a:lnSpc>
                <a:spcPct val="90000"/>
              </a:lnSpc>
              <a:spcBef>
                <a:spcPct val="20000"/>
              </a:spcBef>
              <a:buBlip>
                <a:blip r:embed="rId5"/>
              </a:buBlip>
              <a:defRPr/>
            </a:pPr>
            <a:r>
              <a:rPr lang="en-US" altLang="zh-CN" sz="2200" dirty="0" smtClean="0">
                <a:solidFill>
                  <a:prstClr val="black">
                    <a:lumMod val="95000"/>
                    <a:lumOff val="5000"/>
                  </a:prstClr>
                </a:solidFill>
              </a:rPr>
              <a:t>Often we are interested in the probability that a certain property holds, rather than a binary Yes/No answer </a:t>
            </a:r>
          </a:p>
          <a:p>
            <a:pPr marL="396875" lvl="0" indent="-396875" defTabSz="914363">
              <a:lnSpc>
                <a:spcPct val="90000"/>
              </a:lnSpc>
              <a:spcBef>
                <a:spcPct val="20000"/>
              </a:spcBef>
              <a:defRPr/>
            </a:pPr>
            <a:endParaRPr lang="en-US" altLang="zh-CN" sz="2200" dirty="0" smtClean="0">
              <a:solidFill>
                <a:schemeClr val="tx1">
                  <a:lumMod val="95000"/>
                  <a:lumOff val="5000"/>
                </a:schemeClr>
              </a:solidFill>
            </a:endParaRPr>
          </a:p>
        </p:txBody>
      </p:sp>
    </p:spTree>
    <p:extLst>
      <p:ext uri="{BB962C8B-B14F-4D97-AF65-F5344CB8AC3E}">
        <p14:creationId xmlns:p14="http://schemas.microsoft.com/office/powerpoint/2010/main" xmlns="" val="235717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90</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4038600"/>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Offline Index Construction (Using Existing Work)</a:t>
            </a:r>
          </a:p>
          <a:p>
            <a:pPr marL="854075" lvl="1" indent="-396875" algn="just" defTabSz="914363" fontAlgn="auto">
              <a:lnSpc>
                <a:spcPct val="90000"/>
              </a:lnSpc>
              <a:spcBef>
                <a:spcPct val="20000"/>
              </a:spcBef>
              <a:spcAft>
                <a:spcPts val="0"/>
              </a:spcAft>
              <a:buFont typeface="Wingdings" pitchFamily="2" charset="2"/>
              <a:buChar char="q"/>
              <a:defRPr/>
            </a:pPr>
            <a:r>
              <a:rPr lang="en-US" altLang="zh-CN" sz="2000" dirty="0" smtClean="0">
                <a:latin typeface="Calibri" panose="020F0502020204030204" pitchFamily="34" charset="0"/>
                <a:cs typeface="Calibri" panose="020F0502020204030204" pitchFamily="34" charset="0"/>
              </a:rPr>
              <a:t>Mining probabilistic frequent </a:t>
            </a:r>
            <a:r>
              <a:rPr lang="en-US" altLang="zh-CN" sz="2000" dirty="0" err="1" smtClean="0">
                <a:latin typeface="Calibri" panose="020F0502020204030204" pitchFamily="34" charset="0"/>
                <a:cs typeface="Calibri" panose="020F0502020204030204" pitchFamily="34" charset="0"/>
              </a:rPr>
              <a:t>subgraphs</a:t>
            </a:r>
            <a:r>
              <a:rPr lang="en-US" altLang="zh-CN" sz="2000" dirty="0" smtClean="0">
                <a:latin typeface="Calibri" panose="020F0502020204030204" pitchFamily="34" charset="0"/>
                <a:cs typeface="Calibri" panose="020F0502020204030204" pitchFamily="34" charset="0"/>
              </a:rPr>
              <a:t>, which are considered as feature set to build index</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Filtering Phase</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Probabilistic-supergraph-filtering-logic-based pruning</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Verification Phase</a:t>
            </a:r>
          </a:p>
          <a:p>
            <a:pPr marL="854075" lvl="1" indent="-396875" algn="just" defTabSz="914363" fontAlgn="auto">
              <a:lnSpc>
                <a:spcPct val="90000"/>
              </a:lnSpc>
              <a:spcBef>
                <a:spcPct val="20000"/>
              </a:spcBef>
              <a:spcAft>
                <a:spcPts val="0"/>
              </a:spcAft>
              <a:buFont typeface="Wingdings" pitchFamily="2" charset="2"/>
              <a:buChar char="q"/>
              <a:defRPr/>
            </a:pPr>
            <a:r>
              <a:rPr lang="en-US" altLang="zh-CN" sz="2000" dirty="0" smtClean="0">
                <a:latin typeface="Calibri" panose="020F0502020204030204" pitchFamily="34" charset="0"/>
                <a:cs typeface="Calibri" panose="020F0502020204030204" pitchFamily="34" charset="0"/>
              </a:rPr>
              <a:t>Sampling-based algorithm (Unequal-Probability Sampling)</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Tong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6400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6248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A Filtering-and-Verification Query Processing Framework</a:t>
            </a:r>
          </a:p>
        </p:txBody>
      </p:sp>
      <p:sp>
        <p:nvSpPr>
          <p:cNvPr id="16"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85</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91</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4038600"/>
          </a:xfrm>
          <a:prstGeom prst="rect">
            <a:avLst/>
          </a:prstGeom>
        </p:spPr>
        <p:txBody>
          <a:bodyPr/>
          <a:lstStyle/>
          <a:p>
            <a:pPr marL="396875" indent="-396875" algn="just" defTabSz="914363" fontAlgn="auto">
              <a:lnSpc>
                <a:spcPct val="90000"/>
              </a:lnSpc>
              <a:spcBef>
                <a:spcPct val="20000"/>
              </a:spcBef>
              <a:spcAft>
                <a:spcPts val="0"/>
              </a:spcAft>
              <a:buBlip>
                <a:blip r:embed="rId4"/>
              </a:buBlip>
              <a:defRPr/>
            </a:pPr>
            <a:r>
              <a:rPr lang="en-US" altLang="zh-CN" sz="2000" b="1" dirty="0" smtClean="0">
                <a:latin typeface="Calibri" panose="020F0502020204030204" pitchFamily="34" charset="0"/>
                <a:cs typeface="Calibri" panose="020F0502020204030204" pitchFamily="34" charset="0"/>
              </a:rPr>
              <a:t>Principle</a:t>
            </a:r>
            <a:r>
              <a:rPr lang="en-US" altLang="zh-CN" sz="2000" dirty="0" smtClean="0">
                <a:latin typeface="Calibri" panose="020F0502020204030204" pitchFamily="34" charset="0"/>
                <a:cs typeface="Calibri" panose="020F0502020204030204" pitchFamily="34" charset="0"/>
              </a:rPr>
              <a:t>: If  a feature graph               and                                 ,</a:t>
            </a:r>
          </a:p>
          <a:p>
            <a:pPr marL="396875" indent="-396875" algn="just" defTabSz="914363" fontAlgn="auto">
              <a:lnSpc>
                <a:spcPct val="90000"/>
              </a:lnSpc>
              <a:spcBef>
                <a:spcPct val="20000"/>
              </a:spcBef>
              <a:spcAft>
                <a:spcPts val="0"/>
              </a:spcAft>
              <a:defRPr/>
            </a:pPr>
            <a:r>
              <a:rPr lang="en-US" altLang="zh-CN" sz="2000" dirty="0" smtClean="0">
                <a:latin typeface="Calibri" panose="020F0502020204030204" pitchFamily="34" charset="0"/>
                <a:cs typeface="Calibri" panose="020F0502020204030204" pitchFamily="34" charset="0"/>
              </a:rPr>
              <a:t>                          then</a:t>
            </a:r>
          </a:p>
          <a:p>
            <a:pPr marL="396875" indent="-396875" algn="just" defTabSz="914363" fontAlgn="auto">
              <a:lnSpc>
                <a:spcPct val="90000"/>
              </a:lnSpc>
              <a:spcBef>
                <a:spcPct val="20000"/>
              </a:spcBef>
              <a:spcAft>
                <a:spcPts val="0"/>
              </a:spcAft>
              <a:buBlip>
                <a:blip r:embed="rId4"/>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4"/>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4"/>
              </a:buBlip>
              <a:defRPr/>
            </a:pPr>
            <a:r>
              <a:rPr lang="en-US" altLang="zh-CN" sz="2000" b="1" dirty="0" smtClean="0">
                <a:latin typeface="Calibri" panose="020F0502020204030204" pitchFamily="34" charset="0"/>
                <a:cs typeface="Calibri" panose="020F0502020204030204" pitchFamily="34" charset="0"/>
              </a:rPr>
              <a:t>Theorem</a:t>
            </a:r>
            <a:r>
              <a:rPr lang="en-US" altLang="zh-CN" sz="2000" dirty="0" smtClean="0">
                <a:latin typeface="Calibri" panose="020F0502020204030204" pitchFamily="34" charset="0"/>
                <a:cs typeface="Calibri" panose="020F0502020204030204" pitchFamily="34" charset="0"/>
              </a:rPr>
              <a:t>: If  a feature graph             and                                   , where  </a:t>
            </a:r>
            <a:r>
              <a:rPr lang="el-GR" altLang="zh-CN" sz="2000" i="1" dirty="0" smtClean="0">
                <a:latin typeface="Cambria"/>
                <a:cs typeface="Calibri" panose="020F0502020204030204" pitchFamily="34" charset="0"/>
              </a:rPr>
              <a:t>τ</a:t>
            </a: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defRPr/>
            </a:pPr>
            <a:r>
              <a:rPr lang="en-US" altLang="zh-CN" sz="2000" dirty="0" smtClean="0">
                <a:latin typeface="Calibri" panose="020F0502020204030204" pitchFamily="34" charset="0"/>
                <a:cs typeface="Calibri" panose="020F0502020204030204" pitchFamily="34" charset="0"/>
              </a:rPr>
              <a:t>                          is the probabilistic threshold, then </a:t>
            </a:r>
            <a:r>
              <a:rPr lang="en-US" altLang="zh-CN" sz="2000" i="1" dirty="0" err="1" smtClean="0">
                <a:latin typeface="Calibri" panose="020F0502020204030204" pitchFamily="34" charset="0"/>
                <a:cs typeface="Calibri" panose="020F0502020204030204" pitchFamily="34" charset="0"/>
              </a:rPr>
              <a:t>ug</a:t>
            </a:r>
            <a:r>
              <a:rPr lang="en-US" altLang="zh-CN" sz="2000" dirty="0" smtClean="0">
                <a:latin typeface="Calibri" panose="020F0502020204030204" pitchFamily="34" charset="0"/>
                <a:cs typeface="Calibri" panose="020F0502020204030204" pitchFamily="34" charset="0"/>
              </a:rPr>
              <a:t> can be pruned safely!</a:t>
            </a:r>
          </a:p>
          <a:p>
            <a:pPr marL="396875" indent="-396875" algn="just" defTabSz="914363" fontAlgn="auto">
              <a:lnSpc>
                <a:spcPct val="90000"/>
              </a:lnSpc>
              <a:spcBef>
                <a:spcPct val="20000"/>
              </a:spcBef>
              <a:spcAft>
                <a:spcPts val="0"/>
              </a:spcAft>
              <a:buBlip>
                <a:blip r:embed="rId4"/>
              </a:buBlip>
              <a:defRPr/>
            </a:pPr>
            <a:endParaRPr lang="en-US" altLang="zh-CN" sz="2000" dirty="0" smtClean="0">
              <a:latin typeface="Calibri" panose="020F0502020204030204" pitchFamily="34" charset="0"/>
              <a:cs typeface="Calibri" panose="020F0502020204030204" pitchFamily="34" charset="0"/>
            </a:endParaRP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Tong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35052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33528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Filtering: Probabilistic Pruning</a:t>
            </a:r>
          </a:p>
        </p:txBody>
      </p:sp>
      <p:sp>
        <p:nvSpPr>
          <p:cNvPr id="16"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graphicFrame>
        <p:nvGraphicFramePr>
          <p:cNvPr id="537602" name="Object 3"/>
          <p:cNvGraphicFramePr>
            <a:graphicFrameLocks noChangeAspect="1"/>
          </p:cNvGraphicFramePr>
          <p:nvPr/>
        </p:nvGraphicFramePr>
        <p:xfrm>
          <a:off x="3841686" y="1981200"/>
          <a:ext cx="760476" cy="381000"/>
        </p:xfrm>
        <a:graphic>
          <a:graphicData uri="http://schemas.openxmlformats.org/presentationml/2006/ole">
            <p:oleObj spid="_x0000_s494620" name="Equation" r:id="rId5" imgW="329914" imgH="164957" progId="">
              <p:embed/>
            </p:oleObj>
          </a:graphicData>
        </a:graphic>
      </p:graphicFrame>
      <p:graphicFrame>
        <p:nvGraphicFramePr>
          <p:cNvPr id="537603" name="Object 4"/>
          <p:cNvGraphicFramePr>
            <a:graphicFrameLocks noChangeAspect="1"/>
          </p:cNvGraphicFramePr>
          <p:nvPr/>
        </p:nvGraphicFramePr>
        <p:xfrm>
          <a:off x="5029200" y="1981200"/>
          <a:ext cx="1828800" cy="395731"/>
        </p:xfrm>
        <a:graphic>
          <a:graphicData uri="http://schemas.openxmlformats.org/presentationml/2006/ole">
            <p:oleObj spid="_x0000_s494621" name="Equation" r:id="rId6" imgW="761669" imgH="165028" progId="">
              <p:embed/>
            </p:oleObj>
          </a:graphicData>
        </a:graphic>
      </p:graphicFrame>
      <p:graphicFrame>
        <p:nvGraphicFramePr>
          <p:cNvPr id="537604" name="Object 2"/>
          <p:cNvGraphicFramePr>
            <a:graphicFrameLocks noChangeAspect="1"/>
          </p:cNvGraphicFramePr>
          <p:nvPr/>
        </p:nvGraphicFramePr>
        <p:xfrm>
          <a:off x="2438400" y="2286000"/>
          <a:ext cx="2360613" cy="444500"/>
        </p:xfrm>
        <a:graphic>
          <a:graphicData uri="http://schemas.openxmlformats.org/presentationml/2006/ole">
            <p:oleObj spid="_x0000_s494622" name="Equation" r:id="rId7" imgW="875920" imgH="165028" progId="">
              <p:embed/>
            </p:oleObj>
          </a:graphicData>
        </a:graphic>
      </p:graphicFrame>
      <p:graphicFrame>
        <p:nvGraphicFramePr>
          <p:cNvPr id="537605" name="Object 5"/>
          <p:cNvGraphicFramePr>
            <a:graphicFrameLocks noChangeAspect="1"/>
          </p:cNvGraphicFramePr>
          <p:nvPr/>
        </p:nvGraphicFramePr>
        <p:xfrm>
          <a:off x="3886200" y="3657600"/>
          <a:ext cx="720725" cy="360363"/>
        </p:xfrm>
        <a:graphic>
          <a:graphicData uri="http://schemas.openxmlformats.org/presentationml/2006/ole">
            <p:oleObj spid="_x0000_s494623" name="Equation" r:id="rId8" imgW="329914" imgH="164957" progId="">
              <p:embed/>
            </p:oleObj>
          </a:graphicData>
        </a:graphic>
      </p:graphicFrame>
      <p:graphicFrame>
        <p:nvGraphicFramePr>
          <p:cNvPr id="537606" name="Object 6"/>
          <p:cNvGraphicFramePr>
            <a:graphicFrameLocks noChangeAspect="1"/>
          </p:cNvGraphicFramePr>
          <p:nvPr/>
        </p:nvGraphicFramePr>
        <p:xfrm>
          <a:off x="5045075" y="3679825"/>
          <a:ext cx="1889125" cy="358775"/>
        </p:xfrm>
        <a:graphic>
          <a:graphicData uri="http://schemas.openxmlformats.org/presentationml/2006/ole">
            <p:oleObj spid="_x0000_s494624" name="Equation" r:id="rId9" imgW="862851" imgH="164957" progId="">
              <p:embed/>
            </p:oleObj>
          </a:graphicData>
        </a:graphic>
      </p:graphicFrame>
      <p:sp>
        <p:nvSpPr>
          <p:cNvPr id="17"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86/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92</a:t>
            </a:fld>
            <a:endParaRPr lang="en-US" altLang="en-US" sz="1800" dirty="0"/>
          </a:p>
        </p:txBody>
      </p:sp>
      <p:sp>
        <p:nvSpPr>
          <p:cNvPr id="49"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5575" y="6412468"/>
            <a:ext cx="2206625" cy="307777"/>
          </a:xfrm>
          <a:prstGeom prst="rect">
            <a:avLst/>
          </a:prstGeom>
          <a:noFill/>
        </p:spPr>
        <p:txBody>
          <a:bodyPr wrap="square" rtlCol="0">
            <a:spAutoFit/>
          </a:bodyPr>
          <a:lstStyle/>
          <a:p>
            <a:r>
              <a:rPr lang="de-DE" sz="1400" b="1" dirty="0" smtClean="0"/>
              <a:t>Y. Tong et. al. </a:t>
            </a:r>
            <a:r>
              <a:rPr lang="en-US" sz="1400" b="1" dirty="0" smtClean="0"/>
              <a:t>[</a:t>
            </a:r>
            <a:r>
              <a:rPr lang="en-US" sz="1400" b="1" i="1" dirty="0" smtClean="0"/>
              <a:t>CIKM 2014</a:t>
            </a:r>
            <a:r>
              <a:rPr lang="en-US" sz="1400" b="1" dirty="0" smtClean="0"/>
              <a:t>] </a:t>
            </a:r>
            <a:endParaRPr lang="en-US" sz="1400" b="1" dirty="0"/>
          </a:p>
        </p:txBody>
      </p:sp>
      <p:sp>
        <p:nvSpPr>
          <p:cNvPr id="13" name="Rounded Rectangle 12"/>
          <p:cNvSpPr/>
          <p:nvPr/>
        </p:nvSpPr>
        <p:spPr>
          <a:xfrm>
            <a:off x="457199" y="1219200"/>
            <a:ext cx="42672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457200" y="1295400"/>
            <a:ext cx="4267200" cy="457200"/>
          </a:xfrm>
          <a:prstGeom prst="rect">
            <a:avLst/>
          </a:prstGeom>
        </p:spPr>
        <p:txBody>
          <a:bodyPr/>
          <a:lstStyle/>
          <a:p>
            <a:pPr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The Example of Probabilistic Pruning</a:t>
            </a:r>
            <a:endParaRPr lang="zh-CN" altLang="en-US" sz="2000" b="1" dirty="0" smtClean="0">
              <a:solidFill>
                <a:schemeClr val="bg1"/>
              </a:solidFill>
              <a:latin typeface="Calibri" panose="020F0502020204030204" pitchFamily="34" charset="0"/>
              <a:cs typeface="Calibri" panose="020F0502020204030204" pitchFamily="34" charset="0"/>
            </a:endParaRPr>
          </a:p>
          <a:p>
            <a:pPr algn="ctr" defTabSz="914363">
              <a:lnSpc>
                <a:spcPct val="90000"/>
              </a:lnSpc>
              <a:spcBef>
                <a:spcPct val="20000"/>
              </a:spcBef>
              <a:defRPr/>
            </a:pP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lang="zh-CN" altLang="en-US" sz="2000" b="1" dirty="0" smtClean="0">
              <a:solidFill>
                <a:schemeClr val="bg1"/>
              </a:solidFill>
              <a:latin typeface="Calibri" panose="020F0502020204030204" pitchFamily="34" charset="0"/>
              <a:cs typeface="Calibri" panose="020F0502020204030204" pitchFamily="34" charset="0"/>
            </a:endParaRPr>
          </a:p>
          <a:p>
            <a:pPr lvl="0" algn="ctr" defTabSz="914363">
              <a:lnSpc>
                <a:spcPct val="90000"/>
              </a:lnSpc>
              <a:spcBef>
                <a:spcPct val="20000"/>
              </a:spcBef>
              <a:defRPr/>
            </a:pPr>
            <a:endParaRPr kumimoji="0" lang="en-US" altLang="zh-CN" sz="20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Rectangle 12"/>
          <p:cNvSpPr>
            <a:spLocks noChangeArrowheads="1"/>
          </p:cNvSpPr>
          <p:nvPr/>
        </p:nvSpPr>
        <p:spPr bwMode="auto">
          <a:xfrm>
            <a:off x="0" y="1968500"/>
            <a:ext cx="9144000" cy="4679950"/>
          </a:xfrm>
          <a:prstGeom prst="rect">
            <a:avLst/>
          </a:prstGeom>
          <a:noFill/>
          <a:ln w="9525">
            <a:noFill/>
            <a:miter lim="800000"/>
            <a:headEnd/>
            <a:tailEnd/>
          </a:ln>
        </p:spPr>
        <p:txBody>
          <a:bodyPr/>
          <a:lstStyle/>
          <a:p>
            <a:pPr eaLnBrk="1" hangingPunct="1"/>
            <a:endParaRPr kumimoji="0" lang="zh-CN" altLang="zh-CN" sz="2000" b="0">
              <a:solidFill>
                <a:srgbClr val="000000"/>
              </a:solidFill>
              <a:latin typeface="Arial" pitchFamily="34" charset="0"/>
              <a:cs typeface="Arial" pitchFamily="34" charset="0"/>
            </a:endParaRPr>
          </a:p>
        </p:txBody>
      </p:sp>
      <p:pic>
        <p:nvPicPr>
          <p:cNvPr id="17" name="Picture 2"/>
          <p:cNvPicPr>
            <a:picLocks noChangeAspect="1" noChangeArrowheads="1"/>
          </p:cNvPicPr>
          <p:nvPr/>
        </p:nvPicPr>
        <p:blipFill>
          <a:blip r:embed="rId4" cstate="print"/>
          <a:srcRect/>
          <a:stretch>
            <a:fillRect/>
          </a:stretch>
        </p:blipFill>
        <p:spPr bwMode="auto">
          <a:xfrm>
            <a:off x="2195513" y="1968500"/>
            <a:ext cx="6680200" cy="4679950"/>
          </a:xfrm>
          <a:prstGeom prst="rect">
            <a:avLst/>
          </a:prstGeom>
          <a:noFill/>
          <a:ln w="19050" algn="ctr">
            <a:noFill/>
            <a:prstDash val="sysDot"/>
            <a:miter lim="800000"/>
            <a:headEnd/>
            <a:tailEnd/>
          </a:ln>
        </p:spPr>
      </p:pic>
      <p:pic>
        <p:nvPicPr>
          <p:cNvPr id="18" name="Picture 3"/>
          <p:cNvPicPr>
            <a:picLocks noChangeAspect="1" noChangeArrowheads="1"/>
          </p:cNvPicPr>
          <p:nvPr/>
        </p:nvPicPr>
        <p:blipFill>
          <a:blip r:embed="rId5" cstate="print"/>
          <a:srcRect/>
          <a:stretch>
            <a:fillRect/>
          </a:stretch>
        </p:blipFill>
        <p:spPr bwMode="auto">
          <a:xfrm>
            <a:off x="323850" y="1878013"/>
            <a:ext cx="1482725" cy="1703387"/>
          </a:xfrm>
          <a:prstGeom prst="rect">
            <a:avLst/>
          </a:prstGeom>
          <a:noFill/>
          <a:ln w="19050" algn="ctr">
            <a:noFill/>
            <a:prstDash val="sysDot"/>
            <a:miter lim="800000"/>
            <a:headEnd/>
            <a:tailEnd/>
          </a:ln>
        </p:spPr>
      </p:pic>
      <p:pic>
        <p:nvPicPr>
          <p:cNvPr id="23" name="Picture 2"/>
          <p:cNvPicPr>
            <a:picLocks noChangeAspect="1" noChangeArrowheads="1"/>
          </p:cNvPicPr>
          <p:nvPr/>
        </p:nvPicPr>
        <p:blipFill>
          <a:blip r:embed="rId6" cstate="print"/>
          <a:srcRect/>
          <a:stretch>
            <a:fillRect/>
          </a:stretch>
        </p:blipFill>
        <p:spPr bwMode="auto">
          <a:xfrm>
            <a:off x="381000" y="4953000"/>
            <a:ext cx="1390650" cy="1455738"/>
          </a:xfrm>
          <a:prstGeom prst="rect">
            <a:avLst/>
          </a:prstGeom>
          <a:noFill/>
          <a:ln w="19050" algn="ctr">
            <a:noFill/>
            <a:prstDash val="sysDot"/>
            <a:miter lim="800000"/>
            <a:headEnd/>
            <a:tailEnd/>
          </a:ln>
        </p:spPr>
      </p:pic>
      <p:graphicFrame>
        <p:nvGraphicFramePr>
          <p:cNvPr id="24" name="Object 6"/>
          <p:cNvGraphicFramePr>
            <a:graphicFrameLocks noChangeAspect="1"/>
          </p:cNvGraphicFramePr>
          <p:nvPr/>
        </p:nvGraphicFramePr>
        <p:xfrm>
          <a:off x="2138363" y="1928813"/>
          <a:ext cx="657225" cy="280987"/>
        </p:xfrm>
        <a:graphic>
          <a:graphicData uri="http://schemas.openxmlformats.org/presentationml/2006/ole">
            <p:oleObj spid="_x0000_s495625" name="Equation" r:id="rId7" imgW="355292" imgH="152268" progId="">
              <p:embed/>
            </p:oleObj>
          </a:graphicData>
        </a:graphic>
      </p:graphicFrame>
      <p:sp>
        <p:nvSpPr>
          <p:cNvPr id="25" name="椭圆 24"/>
          <p:cNvSpPr/>
          <p:nvPr/>
        </p:nvSpPr>
        <p:spPr>
          <a:xfrm>
            <a:off x="4787900" y="5208588"/>
            <a:ext cx="1439863" cy="1439862"/>
          </a:xfrm>
          <a:prstGeom prst="ellipse">
            <a:avLst/>
          </a:prstGeom>
          <a:solidFill>
            <a:srgbClr val="FF0000">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lstStyle/>
          <a:p>
            <a:pPr eaLnBrk="1" hangingPunct="1">
              <a:defRPr/>
            </a:pPr>
            <a:endParaRPr kumimoji="0" lang="zh-CN" altLang="en-US" sz="2800" b="0">
              <a:solidFill>
                <a:srgbClr val="FFFFFF"/>
              </a:solidFill>
              <a:latin typeface="Arial" charset="0"/>
              <a:ea typeface="宋体" pitchFamily="2" charset="-122"/>
              <a:cs typeface="Arial" charset="0"/>
            </a:endParaRPr>
          </a:p>
        </p:txBody>
      </p:sp>
      <p:sp>
        <p:nvSpPr>
          <p:cNvPr id="26" name="椭圆 25"/>
          <p:cNvSpPr/>
          <p:nvPr/>
        </p:nvSpPr>
        <p:spPr>
          <a:xfrm>
            <a:off x="7524750" y="5208588"/>
            <a:ext cx="1439863" cy="1439862"/>
          </a:xfrm>
          <a:prstGeom prst="ellipse">
            <a:avLst/>
          </a:prstGeom>
          <a:solidFill>
            <a:srgbClr val="FF0000">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lstStyle/>
          <a:p>
            <a:pPr eaLnBrk="1" hangingPunct="1">
              <a:defRPr/>
            </a:pPr>
            <a:endParaRPr kumimoji="0" lang="zh-CN" altLang="en-US" sz="2800" b="0">
              <a:solidFill>
                <a:srgbClr val="FFFFFF"/>
              </a:solidFill>
              <a:latin typeface="Arial" charset="0"/>
              <a:ea typeface="宋体" pitchFamily="2" charset="-122"/>
              <a:cs typeface="Arial" charset="0"/>
            </a:endParaRPr>
          </a:p>
        </p:txBody>
      </p:sp>
      <p:pic>
        <p:nvPicPr>
          <p:cNvPr id="27" name="图片 26" descr="Example1-2.png"/>
          <p:cNvPicPr>
            <a:picLocks noChangeAspect="1"/>
          </p:cNvPicPr>
          <p:nvPr/>
        </p:nvPicPr>
        <p:blipFill>
          <a:blip r:embed="rId8" cstate="print"/>
          <a:srcRect/>
          <a:stretch>
            <a:fillRect/>
          </a:stretch>
        </p:blipFill>
        <p:spPr bwMode="auto">
          <a:xfrm>
            <a:off x="152400" y="3644900"/>
            <a:ext cx="1808163" cy="1249363"/>
          </a:xfrm>
          <a:prstGeom prst="rect">
            <a:avLst/>
          </a:prstGeom>
          <a:noFill/>
          <a:ln w="9525">
            <a:noFill/>
            <a:miter lim="800000"/>
            <a:headEnd/>
            <a:tailEnd/>
          </a:ln>
        </p:spPr>
      </p:pic>
      <p:sp>
        <p:nvSpPr>
          <p:cNvPr id="28" name="矩形 27"/>
          <p:cNvSpPr/>
          <p:nvPr/>
        </p:nvSpPr>
        <p:spPr>
          <a:xfrm>
            <a:off x="685800" y="3568700"/>
            <a:ext cx="7772400" cy="1155700"/>
          </a:xfrm>
          <a:prstGeom prst="rect">
            <a:avLst/>
          </a:prstGeom>
          <a:solidFill>
            <a:srgbClr val="99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6800" anchor="ctr"/>
          <a:lstStyle/>
          <a:p>
            <a:pPr algn="just" eaLnBrk="1" hangingPunct="1">
              <a:defRPr/>
            </a:pPr>
            <a:r>
              <a:rPr kumimoji="0" lang="en-US" altLang="zh-CN" sz="2400" b="0" dirty="0">
                <a:solidFill>
                  <a:prstClr val="black"/>
                </a:solidFill>
                <a:ea typeface="宋体" pitchFamily="2" charset="-122"/>
                <a:cs typeface="Times New Roman" pitchFamily="18" charset="0"/>
              </a:rPr>
              <a:t>SIP(f, ug2)=</a:t>
            </a:r>
            <a:r>
              <a:rPr kumimoji="0" lang="en-US" altLang="zh-CN" sz="2400" b="0" dirty="0" smtClean="0">
                <a:solidFill>
                  <a:prstClr val="black"/>
                </a:solidFill>
                <a:ea typeface="宋体" pitchFamily="2" charset="-122"/>
                <a:cs typeface="Times New Roman" pitchFamily="18" charset="0"/>
              </a:rPr>
              <a:t>0.4199+0.0466=0.46656&gt;1-0.7=0.3,</a:t>
            </a:r>
            <a:r>
              <a:rPr lang="en-US" altLang="zh-CN" sz="2400" i="1" dirty="0" smtClean="0">
                <a:solidFill>
                  <a:prstClr val="black"/>
                </a:solidFill>
                <a:ea typeface="宋体" pitchFamily="2" charset="-122"/>
                <a:cs typeface="Times New Roman" pitchFamily="18" charset="0"/>
              </a:rPr>
              <a:t> </a:t>
            </a:r>
            <a:r>
              <a:rPr kumimoji="0" lang="en-US" altLang="zh-CN" sz="2400" b="0" dirty="0" smtClean="0">
                <a:solidFill>
                  <a:prstClr val="black"/>
                </a:solidFill>
                <a:ea typeface="宋体" pitchFamily="2" charset="-122"/>
                <a:cs typeface="Times New Roman" pitchFamily="18" charset="0"/>
              </a:rPr>
              <a:t>SCP(q</a:t>
            </a:r>
            <a:r>
              <a:rPr kumimoji="0" lang="en-US" altLang="zh-CN" sz="2400" b="0" dirty="0">
                <a:solidFill>
                  <a:prstClr val="black"/>
                </a:solidFill>
                <a:ea typeface="宋体" pitchFamily="2" charset="-122"/>
                <a:cs typeface="Times New Roman" pitchFamily="18" charset="0"/>
              </a:rPr>
              <a:t>, ug2) must be lower than the given </a:t>
            </a:r>
            <a:r>
              <a:rPr kumimoji="0" lang="en-US" altLang="zh-CN" sz="2400" b="0" dirty="0" smtClean="0">
                <a:solidFill>
                  <a:prstClr val="black"/>
                </a:solidFill>
                <a:ea typeface="宋体" pitchFamily="2" charset="-122"/>
                <a:cs typeface="Times New Roman" pitchFamily="18" charset="0"/>
              </a:rPr>
              <a:t>threshold.</a:t>
            </a:r>
            <a:r>
              <a:rPr lang="en-US" altLang="zh-CN" sz="2400" dirty="0">
                <a:solidFill>
                  <a:prstClr val="black"/>
                </a:solidFill>
                <a:ea typeface="宋体" pitchFamily="2" charset="-122"/>
                <a:cs typeface="Times New Roman" pitchFamily="18" charset="0"/>
              </a:rPr>
              <a:t> </a:t>
            </a:r>
            <a:r>
              <a:rPr kumimoji="0" lang="en-US" altLang="zh-CN" sz="2400" b="0" dirty="0" smtClean="0">
                <a:solidFill>
                  <a:prstClr val="black"/>
                </a:solidFill>
                <a:ea typeface="宋体" pitchFamily="2" charset="-122"/>
                <a:cs typeface="Times New Roman" pitchFamily="18" charset="0"/>
              </a:rPr>
              <a:t>Thus</a:t>
            </a:r>
            <a:r>
              <a:rPr kumimoji="0" lang="en-US" altLang="zh-CN" sz="2400" b="0" dirty="0">
                <a:solidFill>
                  <a:prstClr val="black"/>
                </a:solidFill>
                <a:ea typeface="宋体" pitchFamily="2" charset="-122"/>
                <a:cs typeface="Times New Roman" pitchFamily="18" charset="0"/>
              </a:rPr>
              <a:t>, ug2 can be pruned safely.                </a:t>
            </a:r>
            <a:endParaRPr kumimoji="0" lang="zh-CN" altLang="en-US" sz="2400" b="0" dirty="0">
              <a:solidFill>
                <a:prstClr val="black"/>
              </a:solidFill>
              <a:ea typeface="宋体" pitchFamily="2" charset="-122"/>
              <a:cs typeface="Times New Roman" pitchFamily="18" charset="0"/>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93</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4038600"/>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Simple-Random-Sampling-based Approach</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Analysis of Simple-Random-Sampling-based Approach</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This method is unbiased.</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However, its variance is                            , which is larger.</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Tong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2590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2438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Verification Solutions</a:t>
            </a:r>
          </a:p>
        </p:txBody>
      </p:sp>
      <p:sp>
        <p:nvSpPr>
          <p:cNvPr id="16"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pic>
        <p:nvPicPr>
          <p:cNvPr id="14" name="Picture 9"/>
          <p:cNvPicPr>
            <a:picLocks noChangeAspect="1" noChangeArrowheads="1"/>
          </p:cNvPicPr>
          <p:nvPr/>
        </p:nvPicPr>
        <p:blipFill>
          <a:blip r:embed="rId4" cstate="print"/>
          <a:srcRect/>
          <a:stretch>
            <a:fillRect/>
          </a:stretch>
        </p:blipFill>
        <p:spPr bwMode="auto">
          <a:xfrm>
            <a:off x="1295400" y="2400300"/>
            <a:ext cx="6477000" cy="2933700"/>
          </a:xfrm>
          <a:prstGeom prst="rect">
            <a:avLst/>
          </a:prstGeom>
          <a:noFill/>
          <a:ln w="9525">
            <a:noFill/>
            <a:miter lim="800000"/>
            <a:headEnd/>
            <a:tailEnd/>
          </a:ln>
        </p:spPr>
      </p:pic>
      <p:sp>
        <p:nvSpPr>
          <p:cNvPr id="17" name="Oval 4"/>
          <p:cNvSpPr/>
          <p:nvPr/>
        </p:nvSpPr>
        <p:spPr>
          <a:xfrm>
            <a:off x="1828800" y="3956050"/>
            <a:ext cx="4648200" cy="3810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zh-HK" altLang="en-US" b="0">
              <a:solidFill>
                <a:srgbClr val="FF0000"/>
              </a:solidFill>
              <a:latin typeface="Arial" pitchFamily="34" charset="0"/>
              <a:ea typeface="PMingLiU" pitchFamily="18" charset="-120"/>
              <a:cs typeface="Arial" pitchFamily="34" charset="0"/>
            </a:endParaRPr>
          </a:p>
        </p:txBody>
      </p:sp>
      <p:pic>
        <p:nvPicPr>
          <p:cNvPr id="18" name="Picture 11"/>
          <p:cNvPicPr>
            <a:picLocks noChangeAspect="1" noChangeArrowheads="1"/>
          </p:cNvPicPr>
          <p:nvPr/>
        </p:nvPicPr>
        <p:blipFill>
          <a:blip r:embed="rId5" cstate="print"/>
          <a:srcRect/>
          <a:stretch>
            <a:fillRect/>
          </a:stretch>
        </p:blipFill>
        <p:spPr bwMode="auto">
          <a:xfrm>
            <a:off x="3817938" y="6019800"/>
            <a:ext cx="1516062" cy="314931"/>
          </a:xfrm>
          <a:prstGeom prst="rect">
            <a:avLst/>
          </a:prstGeom>
          <a:noFill/>
          <a:ln w="9525">
            <a:noFill/>
            <a:miter lim="800000"/>
            <a:headEnd/>
            <a:tailEnd/>
          </a:ln>
        </p:spPr>
      </p:pic>
      <p:sp>
        <p:nvSpPr>
          <p:cNvPr id="19"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88/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94</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05000"/>
            <a:ext cx="8077200" cy="4114800"/>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Simple-Random-Sampling-based Approach</a:t>
            </a: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endParaRPr lang="en-US" altLang="zh-CN" sz="2000" dirty="0" smtClean="0">
              <a:latin typeface="Calibri" panose="020F0502020204030204" pitchFamily="34" charset="0"/>
              <a:cs typeface="Calibri" panose="020F0502020204030204" pitchFamily="34" charset="0"/>
            </a:endParaRPr>
          </a:p>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Analysis of Simple-Random-Sampling-based Approach</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This method is unbiased.</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However, its variance is                            , which is larger.</a:t>
            </a: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Tong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72390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7086600" cy="457200"/>
          </a:xfrm>
          <a:prstGeom prst="rect">
            <a:avLst/>
          </a:prstGeom>
        </p:spPr>
        <p:txBody>
          <a:bodyPr/>
          <a:lstStyle/>
          <a:p>
            <a:pPr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Verification Solutions: Simple-Random-Sampling-based Approach</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6"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pic>
        <p:nvPicPr>
          <p:cNvPr id="14" name="Picture 9"/>
          <p:cNvPicPr>
            <a:picLocks noChangeAspect="1" noChangeArrowheads="1"/>
          </p:cNvPicPr>
          <p:nvPr/>
        </p:nvPicPr>
        <p:blipFill>
          <a:blip r:embed="rId4" cstate="print"/>
          <a:srcRect/>
          <a:stretch>
            <a:fillRect/>
          </a:stretch>
        </p:blipFill>
        <p:spPr bwMode="auto">
          <a:xfrm>
            <a:off x="1295400" y="2362200"/>
            <a:ext cx="6477000" cy="2933700"/>
          </a:xfrm>
          <a:prstGeom prst="rect">
            <a:avLst/>
          </a:prstGeom>
          <a:noFill/>
          <a:ln w="9525">
            <a:noFill/>
            <a:miter lim="800000"/>
            <a:headEnd/>
            <a:tailEnd/>
          </a:ln>
        </p:spPr>
      </p:pic>
      <p:sp>
        <p:nvSpPr>
          <p:cNvPr id="17" name="Oval 4"/>
          <p:cNvSpPr/>
          <p:nvPr/>
        </p:nvSpPr>
        <p:spPr>
          <a:xfrm>
            <a:off x="1828800" y="3956050"/>
            <a:ext cx="4648200" cy="3810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zh-HK" altLang="en-US" b="0">
              <a:solidFill>
                <a:srgbClr val="FF0000"/>
              </a:solidFill>
              <a:latin typeface="Arial" pitchFamily="34" charset="0"/>
              <a:ea typeface="PMingLiU" pitchFamily="18" charset="-120"/>
              <a:cs typeface="Arial" pitchFamily="34" charset="0"/>
            </a:endParaRPr>
          </a:p>
        </p:txBody>
      </p:sp>
      <p:pic>
        <p:nvPicPr>
          <p:cNvPr id="18" name="Picture 11"/>
          <p:cNvPicPr>
            <a:picLocks noChangeAspect="1" noChangeArrowheads="1"/>
          </p:cNvPicPr>
          <p:nvPr/>
        </p:nvPicPr>
        <p:blipFill>
          <a:blip r:embed="rId5" cstate="print"/>
          <a:srcRect/>
          <a:stretch>
            <a:fillRect/>
          </a:stretch>
        </p:blipFill>
        <p:spPr bwMode="auto">
          <a:xfrm>
            <a:off x="3817938" y="6019800"/>
            <a:ext cx="1516062" cy="314931"/>
          </a:xfrm>
          <a:prstGeom prst="rect">
            <a:avLst/>
          </a:prstGeom>
          <a:noFill/>
          <a:ln w="9525">
            <a:noFill/>
            <a:miter lim="800000"/>
            <a:headEnd/>
            <a:tailEnd/>
          </a:ln>
        </p:spPr>
      </p:pic>
      <p:sp>
        <p:nvSpPr>
          <p:cNvPr id="19"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rebuchet MS"/>
              </a:rPr>
              <a:t>89/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Tong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7924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7696200" cy="457200"/>
          </a:xfrm>
          <a:prstGeom prst="rect">
            <a:avLst/>
          </a:prstGeom>
        </p:spPr>
        <p:txBody>
          <a:bodyPr/>
          <a:lstStyle/>
          <a:p>
            <a:pPr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Verification Solutions: Unequal-Probability-Sampling-based Approach</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6" name="Title 1"/>
          <p:cNvSpPr>
            <a:spLocks noGrp="1"/>
          </p:cNvSpPr>
          <p:nvPr>
            <p:ph type="title"/>
          </p:nvPr>
        </p:nvSpPr>
        <p:spPr>
          <a:xfrm>
            <a:off x="76200" y="457200"/>
            <a:ext cx="7696200" cy="533400"/>
          </a:xfrm>
        </p:spPr>
        <p:txBody>
          <a:bodyPr>
            <a:noAutofit/>
          </a:bodyPr>
          <a:lstStyle/>
          <a:p>
            <a:pPr algn="l"/>
            <a:r>
              <a:rPr lang="en-US" altLang="zh-CN" b="1" dirty="0" smtClean="0"/>
              <a:t>Probabilistic Supergraph Search</a:t>
            </a:r>
            <a:endParaRPr lang="en-US" b="1" dirty="0"/>
          </a:p>
        </p:txBody>
      </p:sp>
      <p:pic>
        <p:nvPicPr>
          <p:cNvPr id="19" name="Picture 3"/>
          <p:cNvPicPr>
            <a:picLocks noChangeAspect="1" noChangeArrowheads="1"/>
          </p:cNvPicPr>
          <p:nvPr/>
        </p:nvPicPr>
        <p:blipFill>
          <a:blip r:embed="rId3" cstate="print"/>
          <a:srcRect/>
          <a:stretch>
            <a:fillRect/>
          </a:stretch>
        </p:blipFill>
        <p:spPr bwMode="auto">
          <a:xfrm>
            <a:off x="381000" y="2370138"/>
            <a:ext cx="1482725" cy="1703387"/>
          </a:xfrm>
          <a:prstGeom prst="rect">
            <a:avLst/>
          </a:prstGeom>
          <a:noFill/>
          <a:ln w="19050" algn="ctr">
            <a:noFill/>
            <a:prstDash val="sysDot"/>
            <a:miter lim="800000"/>
            <a:headEnd/>
            <a:tailEnd/>
          </a:ln>
        </p:spPr>
      </p:pic>
      <p:pic>
        <p:nvPicPr>
          <p:cNvPr id="20" name="图片 19" descr="Example1-2.png"/>
          <p:cNvPicPr>
            <a:picLocks noChangeAspect="1"/>
          </p:cNvPicPr>
          <p:nvPr/>
        </p:nvPicPr>
        <p:blipFill>
          <a:blip r:embed="rId4" cstate="print"/>
          <a:srcRect/>
          <a:stretch>
            <a:fillRect/>
          </a:stretch>
        </p:blipFill>
        <p:spPr bwMode="auto">
          <a:xfrm>
            <a:off x="285750" y="4389438"/>
            <a:ext cx="1808163" cy="1249362"/>
          </a:xfrm>
          <a:prstGeom prst="rect">
            <a:avLst/>
          </a:prstGeom>
          <a:noFill/>
          <a:ln w="9525">
            <a:noFill/>
            <a:miter lim="800000"/>
            <a:headEnd/>
            <a:tailEnd/>
          </a:ln>
        </p:spPr>
      </p:pic>
      <p:grpSp>
        <p:nvGrpSpPr>
          <p:cNvPr id="2" name="组合 21"/>
          <p:cNvGrpSpPr>
            <a:grpSpLocks/>
          </p:cNvGrpSpPr>
          <p:nvPr/>
        </p:nvGrpSpPr>
        <p:grpSpPr bwMode="auto">
          <a:xfrm>
            <a:off x="2117725" y="2416175"/>
            <a:ext cx="6873875" cy="3908425"/>
            <a:chOff x="2117098" y="1799004"/>
            <a:chExt cx="6874509" cy="3908080"/>
          </a:xfrm>
        </p:grpSpPr>
        <p:pic>
          <p:nvPicPr>
            <p:cNvPr id="22" name="Picture 2"/>
            <p:cNvPicPr>
              <a:picLocks noChangeAspect="1" noChangeArrowheads="1"/>
            </p:cNvPicPr>
            <p:nvPr/>
          </p:nvPicPr>
          <p:blipFill>
            <a:blip r:embed="rId5" cstate="print"/>
            <a:srcRect/>
            <a:stretch>
              <a:fillRect/>
            </a:stretch>
          </p:blipFill>
          <p:spPr bwMode="auto">
            <a:xfrm>
              <a:off x="2117098" y="1799004"/>
              <a:ext cx="6722102" cy="3382596"/>
            </a:xfrm>
            <a:prstGeom prst="rect">
              <a:avLst/>
            </a:prstGeom>
            <a:noFill/>
            <a:ln w="9525">
              <a:noFill/>
              <a:miter lim="800000"/>
              <a:headEnd/>
              <a:tailEnd/>
            </a:ln>
          </p:spPr>
        </p:pic>
        <p:sp>
          <p:nvSpPr>
            <p:cNvPr id="23" name="Text Box 5"/>
            <p:cNvSpPr txBox="1">
              <a:spLocks noChangeArrowheads="1"/>
            </p:cNvSpPr>
            <p:nvPr/>
          </p:nvSpPr>
          <p:spPr bwMode="auto">
            <a:xfrm>
              <a:off x="2361596" y="5306973"/>
              <a:ext cx="2971800" cy="400110"/>
            </a:xfrm>
            <a:prstGeom prst="rect">
              <a:avLst/>
            </a:prstGeom>
            <a:noFill/>
            <a:ln w="9525">
              <a:noFill/>
              <a:miter lim="800000"/>
              <a:headEnd/>
              <a:tailEnd/>
            </a:ln>
          </p:spPr>
          <p:txBody>
            <a:bodyPr>
              <a:spAutoFit/>
            </a:bodyPr>
            <a:lstStyle/>
            <a:p>
              <a:pPr>
                <a:spcBef>
                  <a:spcPct val="50000"/>
                </a:spcBef>
              </a:pPr>
              <a:r>
                <a:rPr lang="en-US" altLang="zh-CN" sz="2000" dirty="0">
                  <a:solidFill>
                    <a:srgbClr val="000000"/>
                  </a:solidFill>
                  <a:cs typeface="Times New Roman" pitchFamily="18" charset="0"/>
                </a:rPr>
                <a:t>Simple-Random-Sampling</a:t>
              </a:r>
            </a:p>
          </p:txBody>
        </p:sp>
        <p:sp>
          <p:nvSpPr>
            <p:cNvPr id="24" name="Text Box 5"/>
            <p:cNvSpPr txBox="1">
              <a:spLocks noChangeArrowheads="1"/>
            </p:cNvSpPr>
            <p:nvPr/>
          </p:nvSpPr>
          <p:spPr bwMode="auto">
            <a:xfrm>
              <a:off x="5714705" y="5307009"/>
              <a:ext cx="3276902" cy="400075"/>
            </a:xfrm>
            <a:prstGeom prst="rect">
              <a:avLst/>
            </a:prstGeom>
            <a:noFill/>
            <a:ln w="9525">
              <a:noFill/>
              <a:miter lim="800000"/>
              <a:headEnd/>
              <a:tailEnd/>
            </a:ln>
          </p:spPr>
          <p:txBody>
            <a:bodyPr wrap="square">
              <a:spAutoFit/>
            </a:bodyPr>
            <a:lstStyle/>
            <a:p>
              <a:pPr eaLnBrk="1" hangingPunct="1">
                <a:spcBef>
                  <a:spcPct val="50000"/>
                </a:spcBef>
              </a:pPr>
              <a:r>
                <a:rPr lang="en-US" altLang="zh-CN" sz="2000" dirty="0" smtClean="0">
                  <a:solidFill>
                    <a:srgbClr val="000000"/>
                  </a:solidFill>
                  <a:cs typeface="Times New Roman" pitchFamily="18" charset="0"/>
                </a:rPr>
                <a:t>Unequal-Probability </a:t>
              </a:r>
              <a:r>
                <a:rPr kumimoji="0" lang="en-US" altLang="zh-CN" sz="2000" b="0" dirty="0" smtClean="0">
                  <a:solidFill>
                    <a:srgbClr val="000000"/>
                  </a:solidFill>
                  <a:cs typeface="Times New Roman" pitchFamily="18" charset="0"/>
                </a:rPr>
                <a:t>Sampling</a:t>
              </a:r>
              <a:endParaRPr kumimoji="0" lang="en-US" altLang="zh-CN" sz="2000" b="0" dirty="0">
                <a:solidFill>
                  <a:srgbClr val="000000"/>
                </a:solidFill>
                <a:cs typeface="Times New Roman" pitchFamily="18" charset="0"/>
              </a:endParaRPr>
            </a:p>
          </p:txBody>
        </p:sp>
      </p:grpSp>
      <p:sp>
        <p:nvSpPr>
          <p:cNvPr id="25" name="Line 88"/>
          <p:cNvSpPr>
            <a:spLocks noChangeShapeType="1"/>
          </p:cNvSpPr>
          <p:nvPr/>
        </p:nvSpPr>
        <p:spPr bwMode="auto">
          <a:xfrm>
            <a:off x="8153400" y="2446338"/>
            <a:ext cx="304800" cy="1905000"/>
          </a:xfrm>
          <a:prstGeom prst="line">
            <a:avLst/>
          </a:prstGeom>
          <a:noFill/>
          <a:ln w="38100">
            <a:solidFill>
              <a:srgbClr val="FF0000"/>
            </a:solidFill>
            <a:prstDash val="lgDash"/>
            <a:round/>
            <a:headEnd/>
            <a:tailEnd type="triangle" w="med" len="med"/>
          </a:ln>
          <a:extLst/>
        </p:spPr>
        <p:txBody>
          <a:bodyPr/>
          <a:lstStyle/>
          <a:p>
            <a:pPr eaLnBrk="1" hangingPunct="1">
              <a:defRPr/>
            </a:pPr>
            <a:endParaRPr kumimoji="0" lang="en-US" sz="1800" b="0">
              <a:solidFill>
                <a:prstClr val="black"/>
              </a:solidFill>
              <a:latin typeface="Arial" panose="020B0604020202020204" pitchFamily="34" charset="0"/>
              <a:ea typeface="+mn-ea"/>
              <a:cs typeface="Arial" panose="020B0604020202020204" pitchFamily="34" charset="0"/>
            </a:endParaRPr>
          </a:p>
        </p:txBody>
      </p:sp>
      <p:sp>
        <p:nvSpPr>
          <p:cNvPr id="26" name="TextBox 25"/>
          <p:cNvSpPr txBox="1">
            <a:spLocks noChangeArrowheads="1"/>
          </p:cNvSpPr>
          <p:nvPr/>
        </p:nvSpPr>
        <p:spPr bwMode="auto">
          <a:xfrm>
            <a:off x="6934200" y="1989138"/>
            <a:ext cx="1981200" cy="400050"/>
          </a:xfrm>
          <a:prstGeom prst="rect">
            <a:avLst/>
          </a:prstGeom>
          <a:noFill/>
          <a:ln w="9525">
            <a:noFill/>
            <a:miter lim="800000"/>
            <a:headEnd/>
            <a:tailEnd/>
          </a:ln>
        </p:spPr>
        <p:txBody>
          <a:bodyPr>
            <a:spAutoFit/>
          </a:bodyPr>
          <a:lstStyle/>
          <a:p>
            <a:pPr eaLnBrk="1" hangingPunct="1"/>
            <a:r>
              <a:rPr kumimoji="0" lang="en-US" altLang="zh-CN" sz="2000">
                <a:solidFill>
                  <a:srgbClr val="FF0000"/>
                </a:solidFill>
                <a:latin typeface="Times New Roman" pitchFamily="18" charset="0"/>
                <a:cs typeface="Times New Roman" pitchFamily="18" charset="0"/>
              </a:rPr>
              <a:t>Early Pruning</a:t>
            </a:r>
            <a:endParaRPr kumimoji="0" lang="zh-CN" altLang="en-US" sz="2000">
              <a:solidFill>
                <a:srgbClr val="FF0000"/>
              </a:solidFill>
              <a:latin typeface="Times New Roman" pitchFamily="18" charset="0"/>
              <a:cs typeface="Times New Roman" pitchFamily="18" charset="0"/>
            </a:endParaRPr>
          </a:p>
        </p:txBody>
      </p:sp>
      <p:sp>
        <p:nvSpPr>
          <p:cNvPr id="27" name="Line 88"/>
          <p:cNvSpPr>
            <a:spLocks noChangeShapeType="1"/>
          </p:cNvSpPr>
          <p:nvPr/>
        </p:nvSpPr>
        <p:spPr bwMode="auto">
          <a:xfrm flipH="1">
            <a:off x="7162800" y="2446338"/>
            <a:ext cx="990600" cy="1295400"/>
          </a:xfrm>
          <a:prstGeom prst="line">
            <a:avLst/>
          </a:prstGeom>
          <a:noFill/>
          <a:ln w="38100">
            <a:solidFill>
              <a:srgbClr val="FF0000"/>
            </a:solidFill>
            <a:prstDash val="lgDash"/>
            <a:round/>
            <a:headEnd/>
            <a:tailEnd type="triangle" w="med" len="med"/>
          </a:ln>
          <a:extLst/>
        </p:spPr>
        <p:txBody>
          <a:bodyPr/>
          <a:lstStyle/>
          <a:p>
            <a:pPr eaLnBrk="1" hangingPunct="1">
              <a:defRPr/>
            </a:pPr>
            <a:endParaRPr kumimoji="0" lang="en-US" sz="1800" b="0">
              <a:solidFill>
                <a:prstClr val="black"/>
              </a:solidFill>
              <a:latin typeface="Arial" panose="020B0604020202020204" pitchFamily="34" charset="0"/>
              <a:ea typeface="+mn-ea"/>
              <a:cs typeface="Arial" panose="020B0604020202020204" pitchFamily="34" charset="0"/>
            </a:endParaRPr>
          </a:p>
        </p:txBody>
      </p:sp>
      <p:sp>
        <p:nvSpPr>
          <p:cNvPr id="28" name="Line 88"/>
          <p:cNvSpPr>
            <a:spLocks noChangeShapeType="1"/>
          </p:cNvSpPr>
          <p:nvPr/>
        </p:nvSpPr>
        <p:spPr bwMode="auto">
          <a:xfrm flipH="1">
            <a:off x="6477000" y="2446338"/>
            <a:ext cx="1676400" cy="304800"/>
          </a:xfrm>
          <a:prstGeom prst="line">
            <a:avLst/>
          </a:prstGeom>
          <a:noFill/>
          <a:ln w="38100">
            <a:solidFill>
              <a:srgbClr val="FF0000"/>
            </a:solidFill>
            <a:prstDash val="lgDash"/>
            <a:round/>
            <a:headEnd/>
            <a:tailEnd type="triangle" w="med" len="med"/>
          </a:ln>
          <a:extLst/>
        </p:spPr>
        <p:txBody>
          <a:bodyPr/>
          <a:lstStyle/>
          <a:p>
            <a:pPr eaLnBrk="1" hangingPunct="1">
              <a:defRPr/>
            </a:pPr>
            <a:endParaRPr kumimoji="0" lang="en-US" sz="1800" b="0">
              <a:solidFill>
                <a:prstClr val="black"/>
              </a:solidFill>
              <a:latin typeface="Arial" panose="020B0604020202020204" pitchFamily="34" charset="0"/>
              <a:ea typeface="+mn-ea"/>
              <a:cs typeface="Arial" panose="020B0604020202020204" pitchFamily="34" charset="0"/>
            </a:endParaRPr>
          </a:p>
        </p:txBody>
      </p:sp>
      <p:sp>
        <p:nvSpPr>
          <p:cNvPr id="29" name="圆角矩形标注 28"/>
          <p:cNvSpPr/>
          <p:nvPr/>
        </p:nvSpPr>
        <p:spPr>
          <a:xfrm>
            <a:off x="914400" y="1828800"/>
            <a:ext cx="4876800" cy="922338"/>
          </a:xfrm>
          <a:prstGeom prst="wedgeRoundRectCallout">
            <a:avLst>
              <a:gd name="adj1" fmla="val 56084"/>
              <a:gd name="adj2" fmla="val 49257"/>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zh-CN" sz="2000" b="0" dirty="0">
                <a:solidFill>
                  <a:prstClr val="black"/>
                </a:solidFill>
                <a:ea typeface="宋体" pitchFamily="2" charset="-122"/>
                <a:cs typeface="Arial" charset="0"/>
              </a:rPr>
              <a:t>The stopping condition 1 means that all subsequent sampled possible world graphs must be contained by the given query graph</a:t>
            </a:r>
            <a:endParaRPr kumimoji="0" lang="zh-CN" altLang="en-US" sz="2000" b="0" dirty="0">
              <a:solidFill>
                <a:prstClr val="black"/>
              </a:solidFill>
              <a:ea typeface="宋体" pitchFamily="2" charset="-122"/>
              <a:cs typeface="Arial" charset="0"/>
            </a:endParaRPr>
          </a:p>
        </p:txBody>
      </p:sp>
      <p:sp>
        <p:nvSpPr>
          <p:cNvPr id="30" name="圆角矩形标注 29"/>
          <p:cNvSpPr/>
          <p:nvPr/>
        </p:nvSpPr>
        <p:spPr>
          <a:xfrm>
            <a:off x="1600200" y="5494338"/>
            <a:ext cx="5334000" cy="906462"/>
          </a:xfrm>
          <a:prstGeom prst="wedgeRoundRectCallout">
            <a:avLst>
              <a:gd name="adj1" fmla="val 67423"/>
              <a:gd name="adj2" fmla="val -40414"/>
              <a:gd name="adj3" fmla="val 16667"/>
            </a:avLst>
          </a:prstGeom>
          <a:solidFill>
            <a:srgbClr val="99CCFF"/>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kumimoji="0" lang="en-US" altLang="zh-CN" sz="2000" b="0" dirty="0">
                <a:solidFill>
                  <a:prstClr val="black"/>
                </a:solidFill>
                <a:ea typeface="宋体" pitchFamily="2" charset="-122"/>
                <a:cs typeface="Arial" charset="0"/>
              </a:rPr>
              <a:t>The stopping condition 2 means that all subsequent sampled possible world graphs must </a:t>
            </a:r>
            <a:r>
              <a:rPr kumimoji="0" lang="en-US" altLang="zh-CN" sz="2000" b="1" dirty="0">
                <a:solidFill>
                  <a:prstClr val="black"/>
                </a:solidFill>
                <a:ea typeface="宋体" pitchFamily="2" charset="-122"/>
                <a:cs typeface="Arial" charset="0"/>
              </a:rPr>
              <a:t>NOT</a:t>
            </a:r>
            <a:r>
              <a:rPr kumimoji="0" lang="en-US" altLang="zh-CN" sz="2000" b="0" dirty="0">
                <a:solidFill>
                  <a:prstClr val="black"/>
                </a:solidFill>
                <a:ea typeface="宋体" pitchFamily="2" charset="-122"/>
                <a:cs typeface="Arial" charset="0"/>
              </a:rPr>
              <a:t> be contained by the given query graph</a:t>
            </a:r>
            <a:endParaRPr kumimoji="0" lang="zh-CN" altLang="en-US" sz="2000" b="0" dirty="0">
              <a:solidFill>
                <a:prstClr val="black"/>
              </a:solidFill>
              <a:ea typeface="宋体" pitchFamily="2" charset="-122"/>
              <a:cs typeface="Arial" charset="0"/>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par>
                          <p:cTn id="27" fill="hold">
                            <p:stCondLst>
                              <p:cond delay="1000"/>
                            </p:stCondLst>
                            <p:childTnLst>
                              <p:par>
                                <p:cTn id="28" presetID="3" presetClass="entr" presetSubtype="1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a:spLocks noGrp="1"/>
          </p:cNvSpPr>
          <p:nvPr>
            <p:ph type="title"/>
          </p:nvPr>
        </p:nvSpPr>
        <p:spPr>
          <a:xfrm>
            <a:off x="304800" y="228600"/>
            <a:ext cx="6400800" cy="685800"/>
          </a:xfrm>
        </p:spPr>
        <p:txBody>
          <a:bodyPr>
            <a:noAutofit/>
          </a:bodyPr>
          <a:lstStyle/>
          <a:p>
            <a:pPr algn="l"/>
            <a:r>
              <a:rPr lang="en-US" sz="4800" b="1" dirty="0" smtClean="0"/>
              <a:t>Our Roadmap …</a:t>
            </a:r>
            <a:endParaRPr lang="en-US" sz="4800" b="1"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2" name="Picture 6"/>
          <p:cNvPicPr>
            <a:picLocks noChangeAspect="1" noChangeArrowheads="1"/>
          </p:cNvPicPr>
          <p:nvPr/>
        </p:nvPicPr>
        <p:blipFill>
          <a:blip r:embed="rId3" cstate="print"/>
          <a:srcRect/>
          <a:stretch>
            <a:fillRect/>
          </a:stretch>
        </p:blipFill>
        <p:spPr bwMode="auto">
          <a:xfrm>
            <a:off x="7310765" y="0"/>
            <a:ext cx="1833235" cy="476250"/>
          </a:xfrm>
          <a:prstGeom prst="rect">
            <a:avLst/>
          </a:prstGeom>
          <a:noFill/>
          <a:ln w="9525">
            <a:noFill/>
            <a:miter lim="800000"/>
            <a:headEnd/>
            <a:tailEnd/>
          </a:ln>
        </p:spPr>
      </p:pic>
      <p:pic>
        <p:nvPicPr>
          <p:cNvPr id="15" name="Picture 2" descr="t:\Desktop\HKU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457200"/>
            <a:ext cx="1600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Content Placeholder 2"/>
          <p:cNvSpPr txBox="1">
            <a:spLocks noChangeArrowheads="1"/>
          </p:cNvSpPr>
          <p:nvPr/>
        </p:nvSpPr>
        <p:spPr>
          <a:xfrm>
            <a:off x="533400" y="2209800"/>
            <a:ext cx="7772400" cy="3886200"/>
          </a:xfrm>
          <a:prstGeom prst="rect">
            <a:avLst/>
          </a:prstGeom>
        </p:spPr>
        <p:txBody>
          <a:bodyPr/>
          <a:lstStyle/>
          <a:p>
            <a:pPr marL="396875" lvl="0" indent="-396875" algn="just" defTabSz="914363">
              <a:lnSpc>
                <a:spcPct val="90000"/>
              </a:lnSpc>
              <a:spcBef>
                <a:spcPct val="20000"/>
              </a:spcBef>
              <a:buBlip>
                <a:blip r:embed="rId5"/>
              </a:buBlip>
              <a:defRPr/>
            </a:pPr>
            <a:r>
              <a:rPr lang="en-US" altLang="zh-CN" sz="3200" dirty="0" smtClean="0">
                <a:latin typeface="Calibri" pitchFamily="34" charset="0"/>
                <a:cs typeface="Calibri" pitchFamily="34" charset="0"/>
              </a:rPr>
              <a:t>Efficient </a:t>
            </a:r>
            <a:r>
              <a:rPr lang="en-US" altLang="zh-CN" sz="3200" dirty="0" err="1" smtClean="0">
                <a:latin typeface="Calibri" pitchFamily="34" charset="0"/>
                <a:cs typeface="Calibri" pitchFamily="34" charset="0"/>
              </a:rPr>
              <a:t>Subgraph</a:t>
            </a:r>
            <a:r>
              <a:rPr lang="en-US" altLang="zh-CN" sz="3200" dirty="0" smtClean="0">
                <a:latin typeface="Calibri" pitchFamily="34" charset="0"/>
                <a:cs typeface="Calibri" pitchFamily="34" charset="0"/>
              </a:rPr>
              <a:t> Search</a:t>
            </a: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indent="-396875" algn="just" defTabSz="914363">
              <a:lnSpc>
                <a:spcPct val="90000"/>
              </a:lnSpc>
              <a:spcBef>
                <a:spcPct val="20000"/>
              </a:spcBef>
              <a:buBlip>
                <a:blip r:embed="rId5"/>
              </a:buBlip>
              <a:defRPr/>
            </a:pPr>
            <a:r>
              <a:rPr lang="en-US" altLang="zh-CN" sz="3200" dirty="0" err="1" smtClean="0">
                <a:latin typeface="Calibri" pitchFamily="34" charset="0"/>
                <a:cs typeface="Calibri" pitchFamily="34" charset="0"/>
              </a:rPr>
              <a:t>Efficient Supergraph Search</a:t>
            </a: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endParaRPr lang="en-US" altLang="zh-CN" sz="3200" dirty="0" smtClean="0">
              <a:latin typeface="Calibri" pitchFamily="34" charset="0"/>
              <a:cs typeface="Calibri" pitchFamily="34" charset="0"/>
            </a:endParaRPr>
          </a:p>
          <a:p>
            <a:pPr marL="396875" lvl="0" indent="-396875" algn="just" defTabSz="914363">
              <a:lnSpc>
                <a:spcPct val="90000"/>
              </a:lnSpc>
              <a:spcBef>
                <a:spcPct val="20000"/>
              </a:spcBef>
              <a:buBlip>
                <a:blip r:embed="rId5"/>
              </a:buBlip>
              <a:defRPr/>
            </a:pPr>
            <a:r>
              <a:rPr lang="en-US" altLang="zh-CN" sz="3200" b="1" dirty="0" smtClean="0">
                <a:solidFill>
                  <a:schemeClr val="tx2"/>
                </a:solidFill>
                <a:latin typeface="Calibri" pitchFamily="34" charset="0"/>
                <a:cs typeface="Calibri" pitchFamily="34" charset="0"/>
              </a:rPr>
              <a:t>Efficient Pattern Graph Search</a:t>
            </a:r>
          </a:p>
        </p:txBody>
      </p:sp>
      <p:sp>
        <p:nvSpPr>
          <p:cNvPr id="9" name="Rounded Rectangle 8"/>
          <p:cNvSpPr/>
          <p:nvPr/>
        </p:nvSpPr>
        <p:spPr>
          <a:xfrm>
            <a:off x="457200" y="1143000"/>
            <a:ext cx="4724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0" name="Content Placeholder 2"/>
          <p:cNvSpPr txBox="1">
            <a:spLocks noChangeArrowheads="1"/>
          </p:cNvSpPr>
          <p:nvPr/>
        </p:nvSpPr>
        <p:spPr>
          <a:xfrm>
            <a:off x="533400" y="1143000"/>
            <a:ext cx="4648200" cy="457200"/>
          </a:xfrm>
          <a:prstGeom prst="rect">
            <a:avLst/>
          </a:prstGeom>
        </p:spPr>
        <p:txBody>
          <a:bodyPr/>
          <a:lstStyle/>
          <a:p>
            <a:pPr lvl="0" defTabSz="914363">
              <a:lnSpc>
                <a:spcPct val="90000"/>
              </a:lnSpc>
              <a:spcBef>
                <a:spcPct val="20000"/>
              </a:spcBef>
              <a:defRPr/>
            </a:pPr>
            <a:r>
              <a:rPr lang="en-US" altLang="zh-CN" sz="3200" b="1" dirty="0" smtClean="0">
                <a:solidFill>
                  <a:schemeClr val="bg1"/>
                </a:solidFill>
                <a:latin typeface="Calibri" panose="020F0502020204030204" pitchFamily="34" charset="0"/>
                <a:cs typeface="Calibri" panose="020F0502020204030204" pitchFamily="34" charset="0"/>
              </a:rPr>
              <a:t>Pattern Matching Queries</a:t>
            </a:r>
            <a:endParaRPr kumimoji="0" lang="en-US" altLang="zh-CN" sz="3200" b="1" i="0" u="none" strike="noStrike" kern="1200" cap="none" spc="0" normalizeH="0" baseline="0" noProof="0" dirty="0" smtClean="0">
              <a:ln>
                <a:noFill/>
              </a:ln>
              <a:solidFill>
                <a:schemeClr val="bg1"/>
              </a:solidFill>
              <a:effectLst/>
              <a:uLnTx/>
              <a:uFillTx/>
              <a:latin typeface="Calibri" panose="020F0502020204030204" pitchFamily="34" charset="0"/>
              <a:cs typeface="Calibri" panose="020F0502020204030204" pitchFamily="34" charset="0"/>
            </a:endParaRPr>
          </a:p>
        </p:txBody>
      </p:sp>
      <p:sp>
        <p:nvSpPr>
          <p:cNvPr id="11"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91</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282684977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97</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981200"/>
          </a:xfrm>
          <a:prstGeom prst="rect">
            <a:avLst/>
          </a:prstGeom>
        </p:spPr>
        <p:txBody>
          <a:bodyPr/>
          <a:lstStyle/>
          <a:p>
            <a:pPr marL="396875" indent="-396875" algn="just" defTabSz="914363" fontAlgn="auto">
              <a:lnSpc>
                <a:spcPct val="90000"/>
              </a:lnSpc>
              <a:spcBef>
                <a:spcPct val="20000"/>
              </a:spcBef>
              <a:spcAft>
                <a:spcPts val="0"/>
              </a:spcAft>
              <a:buBlip>
                <a:blip r:embed="rId3"/>
              </a:buBlip>
              <a:defRPr/>
            </a:pPr>
            <a:r>
              <a:rPr lang="en-US" altLang="zh-CN" sz="2000" b="1" dirty="0" smtClean="0">
                <a:latin typeface="Calibri" panose="020F0502020204030204" pitchFamily="34" charset="0"/>
                <a:cs typeface="Calibri" panose="020F0502020204030204" pitchFamily="34" charset="0"/>
              </a:rPr>
              <a:t>Given a graph G and a query q with distance constraint </a:t>
            </a:r>
            <a:r>
              <a:rPr lang="el-GR" altLang="zh-CN" sz="2000" b="1" dirty="0" smtClean="0">
                <a:latin typeface="Calibri" panose="020F0502020204030204" pitchFamily="34" charset="0"/>
                <a:cs typeface="Calibri" panose="020F0502020204030204" pitchFamily="34" charset="0"/>
              </a:rPr>
              <a:t>γ</a:t>
            </a:r>
            <a:endParaRPr lang="en-US" altLang="zh-CN" sz="2000" b="1"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Vertex labeled </a:t>
            </a:r>
            <a:r>
              <a:rPr lang="en-US" altLang="zh-CN" sz="2000" i="1" dirty="0" smtClean="0">
                <a:latin typeface="Calibri" panose="020F0502020204030204" pitchFamily="34" charset="0"/>
                <a:cs typeface="Calibri" panose="020F0502020204030204" pitchFamily="34" charset="0"/>
              </a:rPr>
              <a:t>G</a:t>
            </a:r>
            <a:r>
              <a:rPr lang="en-US" altLang="zh-CN" sz="2000" dirty="0" smtClean="0">
                <a:latin typeface="Calibri" panose="020F0502020204030204" pitchFamily="34" charset="0"/>
                <a:cs typeface="Calibri" panose="020F0502020204030204" pitchFamily="34" charset="0"/>
              </a:rPr>
              <a:t> and </a:t>
            </a:r>
            <a:r>
              <a:rPr lang="en-US" altLang="zh-CN" sz="2000" i="1" dirty="0" smtClean="0">
                <a:latin typeface="Calibri" panose="020F0502020204030204" pitchFamily="34" charset="0"/>
                <a:cs typeface="Calibri" panose="020F0502020204030204" pitchFamily="34" charset="0"/>
              </a:rPr>
              <a:t>q</a:t>
            </a:r>
          </a:p>
          <a:p>
            <a:pPr marL="396875" indent="-396875" algn="just" defTabSz="914363" fontAlgn="auto">
              <a:lnSpc>
                <a:spcPct val="90000"/>
              </a:lnSpc>
              <a:spcBef>
                <a:spcPct val="20000"/>
              </a:spcBef>
              <a:spcAft>
                <a:spcPts val="0"/>
              </a:spcAft>
              <a:defRPr/>
            </a:pPr>
            <a:endParaRPr lang="en-US" altLang="zh-CN" sz="2000" dirty="0" smtClean="0">
              <a:latin typeface="Calibri" panose="020F0502020204030204" pitchFamily="34" charset="0"/>
              <a:cs typeface="Calibri" panose="020F0502020204030204" pitchFamily="34" charset="0"/>
            </a:endParaRPr>
          </a:p>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An answer m is a set of vertices in G</a:t>
            </a:r>
            <a:r>
              <a:rPr lang="zh-CN" altLang="en-US" sz="2000" b="1" dirty="0" smtClean="0">
                <a:latin typeface="Calibri" panose="020F0502020204030204" pitchFamily="34" charset="0"/>
                <a:cs typeface="Calibri" panose="020F0502020204030204" pitchFamily="34" charset="0"/>
              </a:rPr>
              <a:t>：</a:t>
            </a:r>
            <a:endParaRPr lang="en-US" altLang="zh-CN" sz="2000" b="1"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A vertex in </a:t>
            </a:r>
            <a:r>
              <a:rPr lang="en-US" altLang="zh-CN" sz="2000" i="1" dirty="0" smtClean="0">
                <a:latin typeface="Calibri" panose="020F0502020204030204" pitchFamily="34" charset="0"/>
                <a:cs typeface="Calibri" panose="020F0502020204030204" pitchFamily="34" charset="0"/>
              </a:rPr>
              <a:t>m</a:t>
            </a:r>
            <a:r>
              <a:rPr lang="en-US" altLang="zh-CN" sz="2000" dirty="0" smtClean="0">
                <a:latin typeface="Calibri" panose="020F0502020204030204" pitchFamily="34" charset="0"/>
                <a:cs typeface="Calibri" panose="020F0502020204030204" pitchFamily="34" charset="0"/>
              </a:rPr>
              <a:t> has the same label as a vertex in </a:t>
            </a:r>
            <a:r>
              <a:rPr lang="en-US" altLang="zh-CN" sz="2000" i="1" dirty="0" smtClean="0">
                <a:latin typeface="Calibri" panose="020F0502020204030204" pitchFamily="34" charset="0"/>
                <a:cs typeface="Calibri" panose="020F0502020204030204" pitchFamily="34" charset="0"/>
              </a:rPr>
              <a:t>G</a:t>
            </a: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Any pair of vertices has a shortest path distance ≤</a:t>
            </a:r>
            <a:r>
              <a:rPr lang="el-GR" altLang="zh-CN" sz="2000" i="1" dirty="0" smtClean="0">
                <a:latin typeface="Calibri" panose="020F0502020204030204" pitchFamily="34" charset="0"/>
                <a:cs typeface="Calibri" panose="020F0502020204030204" pitchFamily="34" charset="0"/>
              </a:rPr>
              <a:t> γ</a:t>
            </a:r>
            <a:endParaRPr lang="en-US" altLang="zh-CN" sz="2000" i="1" dirty="0" smtClean="0">
              <a:latin typeface="Calibri" panose="020F0502020204030204" pitchFamily="34" charset="0"/>
              <a:cs typeface="Calibri" panose="020F0502020204030204" pitchFamily="34" charset="0"/>
            </a:endParaRPr>
          </a:p>
        </p:txBody>
      </p:sp>
      <p:sp>
        <p:nvSpPr>
          <p:cNvPr id="12" name="TextBox 11"/>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13" name="Rounded Rectangle 12"/>
          <p:cNvSpPr/>
          <p:nvPr/>
        </p:nvSpPr>
        <p:spPr>
          <a:xfrm>
            <a:off x="457199" y="1219200"/>
            <a:ext cx="4495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4343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Deterministic Graph Pattern Matching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sp>
        <p:nvSpPr>
          <p:cNvPr id="16"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pic>
        <p:nvPicPr>
          <p:cNvPr id="14" name="Picture 4"/>
          <p:cNvPicPr>
            <a:picLocks noChangeAspect="1" noChangeArrowheads="1"/>
          </p:cNvPicPr>
          <p:nvPr/>
        </p:nvPicPr>
        <p:blipFill>
          <a:blip r:embed="rId4" cstate="print"/>
          <a:srcRect/>
          <a:stretch>
            <a:fillRect/>
          </a:stretch>
        </p:blipFill>
        <p:spPr bwMode="auto">
          <a:xfrm>
            <a:off x="1373188" y="4191000"/>
            <a:ext cx="6475412" cy="2008187"/>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7"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92</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98</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981200"/>
          </a:xfrm>
          <a:prstGeom prst="rect">
            <a:avLst/>
          </a:prstGeom>
        </p:spPr>
        <p:txBody>
          <a:bodyPr/>
          <a:lstStyle/>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Distance constraint  </a:t>
            </a:r>
            <a:r>
              <a:rPr lang="el-GR" altLang="zh-CN" sz="2000" b="1" dirty="0" smtClean="0">
                <a:latin typeface="Calibri" panose="020F0502020204030204" pitchFamily="34" charset="0"/>
                <a:cs typeface="Calibri" panose="020F0502020204030204" pitchFamily="34" charset="0"/>
              </a:rPr>
              <a:t>γ</a:t>
            </a:r>
            <a:r>
              <a:rPr lang="en-US" altLang="zh-CN" sz="2000" b="1" dirty="0" smtClean="0">
                <a:latin typeface="Calibri" panose="020F0502020204030204" pitchFamily="34" charset="0"/>
                <a:cs typeface="Calibri" panose="020F0502020204030204" pitchFamily="34" charset="0"/>
              </a:rPr>
              <a:t>=3</a:t>
            </a:r>
          </a:p>
          <a:p>
            <a:pPr marL="854075" lvl="1" indent="-396875" algn="just" defTabSz="914363">
              <a:lnSpc>
                <a:spcPct val="90000"/>
              </a:lnSpc>
              <a:spcBef>
                <a:spcPct val="20000"/>
              </a:spcBef>
              <a:defRPr/>
            </a:pPr>
            <a:endParaRPr lang="en-US" altLang="zh-CN" sz="2000"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Correct answer: {2, 5, 7},  {5, 6, 7}</a:t>
            </a:r>
          </a:p>
          <a:p>
            <a:pPr marL="854075" lvl="1" indent="-396875" algn="just" defTabSz="914363">
              <a:lnSpc>
                <a:spcPct val="90000"/>
              </a:lnSpc>
              <a:spcBef>
                <a:spcPct val="20000"/>
              </a:spcBef>
              <a:buFont typeface="Wingdings" pitchFamily="2" charset="2"/>
              <a:buChar char="q"/>
              <a:defRPr/>
            </a:pPr>
            <a:endParaRPr lang="en-US" altLang="zh-CN" sz="2000"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Incorrect answer: {1, 5, 7}: distance between 1 and 7=4&gt; γ</a:t>
            </a:r>
          </a:p>
        </p:txBody>
      </p:sp>
      <p:sp>
        <p:nvSpPr>
          <p:cNvPr id="13" name="Rounded Rectangle 12"/>
          <p:cNvSpPr/>
          <p:nvPr/>
        </p:nvSpPr>
        <p:spPr>
          <a:xfrm>
            <a:off x="457199" y="1219200"/>
            <a:ext cx="4495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4343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Deterministic Graph Pattern Matching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pic>
        <p:nvPicPr>
          <p:cNvPr id="17" name="Picture 4"/>
          <p:cNvPicPr>
            <a:picLocks noChangeAspect="1" noChangeArrowheads="1"/>
          </p:cNvPicPr>
          <p:nvPr/>
        </p:nvPicPr>
        <p:blipFill>
          <a:blip r:embed="rId4" cstate="print"/>
          <a:srcRect/>
          <a:stretch>
            <a:fillRect/>
          </a:stretch>
        </p:blipFill>
        <p:spPr bwMode="auto">
          <a:xfrm>
            <a:off x="1066800" y="4038600"/>
            <a:ext cx="7062787" cy="2190750"/>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0"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14"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93</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8184D32-5EE4-4D66-BC26-745D6FE6A788}" type="slidenum">
              <a:rPr lang="en-US" altLang="en-US">
                <a:solidFill>
                  <a:srgbClr val="FFFFFF"/>
                </a:solidFill>
              </a:rPr>
              <a:pPr/>
              <a:t>99</a:t>
            </a:fld>
            <a:endParaRPr lang="en-US" altLang="en-US" sz="1800" dirty="0"/>
          </a:p>
        </p:txBody>
      </p:sp>
      <p:sp>
        <p:nvSpPr>
          <p:cNvPr id="50" name="AutoShape 2"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 name="AutoShape 4" descr="data:image/jpeg;base64,/9j/4AAQSkZJRgABAQAAAQABAAD/2wCEAAkGBxQTEhMSExMWFRUXFh4ZGRgVGBsZIRwZHxwXHBgZFxobHCgiGhslHRgaJD0iJSkrLi4wGyAzODMsNygtLiwBCgoKDg0OGxAQGywlHyQsNC0sLCwsLSwsLzU0LDQsNCwsLywwLCwsLC8sLCwsLCwsLCwsLCw0LCwsLCwsLDQsLP/AABEIAMkA+wMBEQACEQEDEQH/xAAbAAACAwEBAQAAAAAAAAAAAAAABQMEBgIBB//EAEYQAAIBAwMCBAQDBQQHBwUBAAECEQADIQQSMQVBEyJRYQYycYEjQpEUUmKhsTOSwdEVFnKC0uHxByRDU5Oy8DRUY6LCF//EABoBAQADAQEBAAAAAAAAAAAAAAABAgMEBQb/xAA5EQACAQIEAwYFBAIABgMAAAAAAQIDEQQSITFBUWETcYGRofAiMrHB0QUUUuEj8TNCQ3Ky0mKSs//aAAwDAQACEQMRAD8A+40AUAUAUAUAUAUAUAUAUAUAUAUAUAUAUAUAUBz4gnbIn0nP6VNna4OqgBQBQBQBQBQBQBQBQBQBQBQBQBQBQBQBQBQBQBQBQBQBQBQBQBQBQBQBQEOsuFbbsollUkDJkgEgQMn7VK1YEd3q2p8Py2POVjcA4AO2d+0rMTjbz/Wtoxhm1envS/3IPnBvacZF6bsC54m/UA/m823dHiFwo9t3y4NewqmLztOPw3tlyq2217a8/Qxtre59I0PVtTtUPpzO0S3mydqSdoTEktj+H3rx6kaeZ5Xpc2Vx+hkAkQY49PasCTqgCgEPXPiVNO5RtghVYtduC2POboUAwZP4LntECtlTioKc5WTbS8LflFoQnUeWEW3vpqUum/G1q86qjWHlgD4OoW4RuZEB27RIDXEnOAansoS+WV3q9rbK5S5q6wJCgCgCgCgCgCgCgCgCgCgCgCgCgKWt6mlohX3ZGNqluZx5QT2NQ2kCr1DrirbJtgtcmApDYJn5iAYAg8elZVajUfgV373IbFXTPiW4XXxV8jCSQHlQd0MfwwAnlPOe/rXPTqV1JZ0mnyvp6LQqpO9h+Oq2pIDzHMAn0PYehB+4rtzIuXFYEAjIORUg9oAoAoAoAoAoBbf6TZDi74S7g4PHcmN0cTJmecVv+5q5cuZ296d3QiyGVYEhQBQFHXdWtWm2uSDAOFJ+YlVkgdyIq0YN7A+Yf9pOkOvd7aEL+FYulC3na2rapS20flBvCQSO+RGemVPNQirbSevC7UfXRkwqSg3ldrqz7iPoOh/Zl0Ci1GwFr7IsRcOq0u62oEl0TYwLZ+UEkZFRRptSbfJ+sWUbPp+l67ZubNpYh42nYwBmI5HuKwdOS3JuMqoSFAFAFAFAFAFAFAFAFAU+pXGAQKxUs4XcACQDMxIInHcGqVG0tCGLUuXCwHj3YJjAtTPfPhQfsa0eFlb535L8HKsQ3K1vf0GnS7xe0jMZJGT6wSJ/lWdOTlFNnUjvUaO25BdFYjiRPr/mf1qzSZJR1/QLNxCoRUJyGVRIMzJ9c9jzWdSlnjZaPmQ0Kuj/AAmqvvd2cbj5GMgnKjsIUCfIPLmsadCpmTnO6XCy9bJeX2IUR8Ol2c/hJnnA9uf0H6V1ZUWLaqAABgDipB7QBQBQBQBQBQHNxJBHqIoDyy8qCeYz9e4/WgO6AhTVIWKB1LDlQwJH1HNXdOaWZp2Fz27YRssqmO7AHH3qt2CC1o0OTbWPyjaOPWI5MD7AUuwSfsNv/wAtP7o/ypmYOl0lsGQiA+oUf5UuwTVACgCgCgCgCgCgCgCgCgM7qL+oJTfbIAuBgQm+DGFhGmORujt7ispXdrkEVr9pAWbRZQ24CFEfOf35xjESfatu1ldu25j2Nklydy30a5qFS2rWgB344OSQQ54k9sx71lTTUUjZDytCQoCLTfKD65/XP+NAS0AUBzcuBeSB9TFQ5Jbg6qQFAFAFAKOsfEum0zBL11VciQvePU+n3rqoYKtXV4LQq5JF3pvUbV+2Ltlw6Hgj1HIPofasatGdKWWasyU7klnBZfeR9Dn/AN26syTKf9pPVjYtWvJvUs7Mp4YJachT7byp/wB2vQwNJSU58UtPP8JmNebhG6PlvTW8O8t4pauqGBNnwbYG0+BOwDKwL5yP3feuqWLrSVnJ69ffI5Lyi732PsPwbrDf0dkmfKCrSZnaxVQSeZABP6d64cfSVLESiu/z1O+DvG5oq4ywUAUAUAUAUAUAUAUAUAUBW1GuRDDHMTABYx2JCgxwefQ+lVlOMdxcjXqlokDcRJAEqyiSYAkiMnH3qvaw5kXRdrQkKAhTynb2OR9e4/x/X0oCagPCaAj0w8i/7I/pQEtAcXrm1Wb0BP6VEnlTYPn2r1BtLYvX9NZvLeWFYFt7XmEpbMyAGYkbuBGYxXnKKlGM5xTbXry7j0cJg6GIpN3alHWXFZeMlzt/G66Njb4W6gTqXtDT+AoUiAzMrMpG4puVZALFZAgwK0pTy1uzUbK3PkzlxNGnSlFQle6u9Fp00b1tvy2NdXcYEd9SVYKdrEGDzBjBjvmpW4Eo6dq5P/ecQYwMEloJ8nmgFcSJ2e5rTNDkQZbren1GnvPc8B7pfafES7tV/nEPKwrqHESDIGI7dtKlHEQisy+F7Ph3c0/R+uc4p7oZ/C/TdR4RuJv0/ituIuPuZmjNxgVO3c0mJkgCY4GOIaUlFtSsrabLouf58y8VoXtT0zVllm+SGIBCuU4F0yGVN2SV7/k/iNYqcORJx1H4duXdrXLisbclSzEwCjqQfLBw55nir067ppqPHfzuRKKkrMSaD4LIuWbvh2wAsqPFcnduDq5Q29oKjGZwEHAAq8q8cujd+5fW/wBinZR2sPumdD1Ni2LS3xtXjge5Ji3kliTPvWdWsqs3NrVmiVh+bnh291xvkSWbjgSx/lWKTlKy4kmM1PxZfLwt3RWoRWZH8Zyu8BlVnVQobaQdvMEHgiu+FLDKTpyzuV7aWS+5lOplWZtJGk6J1Y3muW28LegVibL71KtuAOVBHmRxGeOa5atJRSnG+V33VtvF9DRMbVgSFAFAFAFAFAFARi8ufMPLzkY+vpQGS+KuqBReuWr5TatmXtAOQN2oJBGYEZn0HpV8JleIala1uO3E5cU5Km3C99Nu8Eualh4126racmyVBXawPjW928dogzWeMlB01GMdVJapt3+JF4RnfM5Ozto7aGvDD1FSbnVAcXUkR+h9D2NAeWXkZ5GCPf8Ay7/egMJ8a9YFrWbLur8C2NKHCi4bZZy14eWPmyqcngfWu2hCDp3a1vx8DDE1qlJRcNvivpd6JWto+LK2k+ILB1FldPrjcY3ba7PHa4Chcq0hu+yCRHlJxUuEcj0Xp+SaGIlVqZWtLN/LbnbWy6XR9IrhNhX1hbzFFsPtP5sKcSuTuU4gOMdyOYNUkm9gJdV8OXdtlQlm4toQni7H2mBJUvZJElVJg9vpWThKCSglZdf6JjKUdIss2Om6lbgY3EVipUbdoAB2syr+F6gn1M+1WVN3zPcrq3dmkX3rYk9oDzcOO9CbPc9oQL9br1sIxbMHyqOWLTAHpkN9As1rQourPKvHoQ3YyXUNRcuy11i3fYMIB6BfzfVpOTwMV7FOEKatBW68fPh4Gb13KWo06AAKoUtiUG07eWysHgH9a1dST0bv36+jFjQ9D6wwcJeO4OQqOYlSflR4wZON3MwDODXBiMLFxc6as1uvuvuvLkWUuZotbqltIXbgfTuYHNeald2LmY6t8Q27+mu2gIa7adAd6QNykDlgTzxHr9a6qCdKrGfJp+TKvVWM+tvToE2AHaCzWna0U8QqguXBufI4MGOJBXhtE5KcnHaT63398zCtQVSze657eRf6Hr7FjU3bgnY9q1bUDblhcuq7fOQFDEAZnn6m1WTnRjDjdt+nvyNYRUdEa/pXVkvyUnAByVPP+yxrhlBx3NBhVAFAFAFAFAFAKtX0C1cYs26T9P4uJH8bH7/SquCZFgfoNskkliTOTt7yD+X3NMqJOf8AV21O6Wn/AHf4e22Pyj9KjIiLEZ+GLMCC6kZBBHOc8ZOTnkdoNMiFhorlQAwJA/MJP6jn+v1q5JMrAiQZHqKAV9b1nhhtkm4UOBGBnaxJwIP659MY1K8YNJ7+9WL6mR13T7tx/HY/ihFVSXj5SGt7iijAdrhK5DbgCYxT93T219+JfPHbgQWujXEe2dxZUYOAWBO9bhYXJNvLEOwY8kbB+WSWMpx2T9+IjUjG9jc9Nu3GTzMrEn5lyAvb8olucRjv76qSkrx2KacC/btgcfc+p9TUg6oDm4gYQf8Ap6EUBzZc5B+Yc+/oR7H/ADoBV8V6kpYAXm5dt25BI8rOobI/hkfes6krI68FSVSo78E35LT1Mb0+5pXOq8TR2TesXdocA+YSwVjmQRt9f0p+tU6eBoRrxV821+ZyYf8AWMVJSpuXy6dPI13wnqCVv2zxavsq5J8phgM8RuIjsIqlCTcdTsxdNRyT/lFN94u+Lb//AHi0mTC4A7m4xUewjZEn9417WEtCi5vi7eSv9/Q4Jbim5fMSqOxjHlIGSoEkx3YfaTwCRv20OZFmVlVwVZlJVREbCDyoBOTJkr5Rz2Jg1WGIjLS1vIhXJt4uLy21hgqrcHghiIjvP861jWipaPUWNr0rUbrNp4m49tWP3AJluwn/AJV49eChVlBcG16mi1Ret24yTJ9f8AOwrIk4v6K25Be2jEcFlBI+hIxWkas4K0ZNdzIsiVLYWYAEmTAiT6n3rO5J1QCxevWDkOSOxVHII9QQsEe4rb9vU5EXRa0eut3Z2NMcgggieJBAMH19jVJ05Q+ZE3LNUAUAUBX1OtS2QGJkyQArMYESYUHGRVZTjHcXIf8AS1ruWHu1twPuSsD71XtYcyLl6tCQoAoAoCDUKqhnysAklfYd+xx61WUlFNvgDOKzZLZLGSR6/T0HH0Arybt6vdlCPp9pryIVvWAWAYJksvDbTD8jjjtW0KEpxUk1qWUW1dHl5WDlCyNChw1uc5dSvJz5Tmf6VnODhLK/fuxUa9DuwxQfKw3D2IgH9ZB+x9a3wkrScPH8kodV3ljG6/X39Q+o8O8tixYgHysWc+aWLK6kCVgAHPJ5gerTp06EY5o5pS7rLpZp89b93fm22Vk1eq0wN03RdRLwtXLTq+4ztyjNdeCAwI7HjEyNHGjiHky2bV01b1SS8eKGqNX1PTtdtqbbAHkNJGCD3AODivGkmnZm0Wk9RPd6VqLqC29wFAyNkiQUKnb/AGczuUGZPNUcb6M2hWUHmjvqvMTarot1L5LNpx4rhrrPdC74bcAUFoAYJHcnB3cg1xEnWjGnVs4xd0m/flsXpYWg05xjLM+UW19ffIcaTpt9A4tXV87FzDDzTgtu8PmNvERtHrm0Y2WhWpUzNKa2Vu4zvxPfYPEi4APCZ384VgTABgFmksCTw0CSZA+g/TsP/jtU70uNrf662u9jjqyTehn7jMRlo+ioIjuIXER/SvS7Gl/Fev5M7s96Uwt5uDepJLSBjcBPlAggDG0AD2Jqk8NCS+BJP3719AmaLYpjwkUliNhAGWPy7ceud3AEn1riyJP4tLb9CxN1T4gu2Nmm0yjw7cW98gMzKIJ8ykBfKRPJPoOfEUamLqzlBpa3d+r7mek1h8JThLEJty2S2XfrHXXmcdJ+MdSt3beSUgFpYFgpYKGTag3QTJB9DGcGK2Gq4eOebTV7af6RNKeExknToqUZWurpJPv+KX26n0QGqHCe0BW1Wttp5WcKSOCY5kf4VKTBi7uqH7HpUDTt0Sl0BAhStv8AEUlhNxdrQuZk8d/UlpiKjenxuz8Xo+jvqZ8EaLQ6tP2q75h5rVgD9b8f1/nXFNPsY97+xfiO65yQoAoDOdfLNcizeW3cW2SDuGSGXyt9atQqU4YhOorqz+qObFQqThalK0uH4Mho9Rfv3G1F99jIHBQsAoG2AFWeMqfqK8CpUqSxqtdxtf8A7eDT8fSzPboY6nP9KyOKU3ZPndO9/LyPpi7iJDKQf4Sf/wCq908092v+8v8AdP8AxUAbG/e/QCgDwj++36L/AMNAQ6zTM1t1DsSVIHy9wf4azqxzQcVxRDMk3UVHIb+8B6nOQRx6HkRJxXnRhmSd0VKvTCiKAjbGx5h4aw/hpaf5lB2GC85JJJ71102lCMb7afY3pVciate5B05rVrcLIueGAcXXgh9117kGZcM25pEiXgQMDGolUnmT0tb6mBougbXumCYVW/McSQIweMHjHFMPF9r3L39yVuOuoOtpDcMwCB87DlgskzgZr0Yq7sWMPodWbXjWz4aePGzxST+EMthlhzscCOCwInvXp1p9plkk9N7c7fld9ii0Ib+vY2Dp0Esbq3UDsTAADsshNzecMPlwWUZqaby1O0ktLWdl7WxD2sbno2pHhqhBXaAgmcwABkgZ9q86q803LnqXQn6x1NmdhbJVAYYqYLkYJBGQBxIyY9AJ45zb0R6+Gw0YJSmryfDgvy/Rd+yvw1G2ABJ7DnBz71nY7HJvdkOvvG0rPbJS5+Ur6nygsOGGe9a0I3qL3tqVnaUbTV11+3LwKmhuJctkMB5RBXsBkSvqDB83MgjkGvo6NeU/iekjwcRQVOVou8Xt+H1X4fES6vS3AXFtGuL3O62pUTtIO5x3xJiTxPNd6xVHacsr7n9lpc5HoQWdUGmOORPERySs4we3auiVo7v8+tiTTfCnUbdj5h4jSfDbcoCghyyqu4mZR/MYwQBHFfP/AKljFOWSOnB9Wve3PU6qdCVri/qO6SfKQGP50U7QGhstBBAnB7iuP9PrQoSk58Tf9Tg8TGChw+6X0JLi3BDMqwo24uW87WtuR80HC9zORV8diKdWnlp33uZ/plJ0a2ao9LW0u9zZaP4ktoqIY2jybt6E+XcskT6oeCeRzmOJOysXqQcpOXPUfG4T8o/3jx9hyf5D3q5zlTV9IW4QzsxIj93tJ9PerRk0Cl/qpZIhizDaVAO3CEztwvHAnkxmr9tIixL/AKtWdzNLywIORwYMARC5UHEZk8k1Hay2FhuiwAM4EZyfue9ZknVAFAL7vRrTMWIaSZ+ZvUHGfUCq5UDi30GyDIDA8Ydv4vf+Jv1plRFi/YshFCrwPv71YkqdS6mLRAKliRwIn7Dk8dqlK5KVzOfEfXrjWiqHwQzAbtwVoxKKxkK7cAwfTnNa00lK9rm1JJSva4j6TqTp79opqFYNO9DdtkNhC21UtgsVDhgTnB7HN3Nzh8a8r6efA07SdSL7SK6NX077mx/1jBjbaYz3JjEMe05x9JIzWGU5sp31LRFCXQSpMlRyCf3R3BPbmT3nHnVsO03KO3IzaFyXQMFgDyZMGfociuRyS0bII7twfMGAHG4kBQf4mOI9RzgQMVZfFt58PMF7Q6zTFfLettcBkwwBPYhMzEcR7T3rtw06SWWMk3xJTQ7G4cHeP0P2PB/l9a6yxxet27o2XEVu+11B+8H+oq8Kk4O8G0+gtcz3WOp2dLvt2Us2zgXHIAVZ4BiNzweCcSDng90IupFVMRJ24Jvf8L67LmTTpTqSyUo3fRGW13xChR51hZtpiLxE4x5UIE/bNdGelGPwxX/1v9U2dVP9OxLmlKDtcV6DrQUhLVzf2FttzT6BTG4Ht3+lcdWOFkvjWXqk16aJ92j6nouhioXk4t8XfX13Ha6p2jahQbVcFkZwdyM3lKGDiMep7V5Tg1Ky8+BnUxMYRTs3vorXVud2R9RuN4DFrVwEeaSpghG3TPYFVnPE1ei8s0374GnaweiYs1r6ldm4MoXA3WxiJIBJXzd4HrB7V6uDyVaqjLZ3POr06KpuUXrp9f7ILWruKqBCgReV8NMgKFUsQOVCjI5FerLA0227vzPOzMktXnWAGwoCgBUEAKVjbtgiCZ9Z7wKt+yo8vUZmMOhFlL3LbFWJCgjuVkksOCoLRB4jEGKnFKLjGnJXXXfz56X+tyI8zVjrGmuJF5Sby/OEBkHBkOI2qwgiSOI7GvFq/ps29Pl4N6f332OqliZ0vlfhw8tifo2p0u/8FNl1hAa9MkeiuxO7idoPasJ4GdJZrXXNa/2i1TFVKukn4bL00NAtruTuPvwPoO39fesDIkoAoCn1PqlrTqHvOEBMCeSfQAZNa0aE6rtBXIbSOeldXs6gE2XDbfmHBE8SDmDnPBg1NbD1KL+NBNMvViSFAFAFAFAFAFAQa3SJdRrdxQ6MIKng1MZOLui0ZOLutxd0r4Y02nfxLVoB4gN6D0H+fNaTrTmrM0qYic1ZsZtZHIlT/D/iOD9xWRiQktuyNwX0wd3bBMYHv3HpQEy3FbHf0Ig/oc1FgJ+r6kDU2VMQbT7cbpctbCgDuf8APOK5qkv88Yvazf0Jis0rGd6roPEbUafe1wBLb3PMfw3QXGfIAHnHhDaBtPnIAgwrU4uElbgd7ko0s+VLdLTe+3k767rQZ6T4oOxVS1uIUSXOwcCQogkwZGQMQQTNd1Ck504yk7XSZhTw90nJ/c8v/E7hWa5YRlUFvK5kQJwCvP3FdEMKpyUU93YtLDxSbT9DEdUvBxpBu3TrLIuBhkln8+71DS3qDJzXT+oylShKcNHGFRxa4WoztbushhqbVOspfxX/AOkBvprbXkDI1xjsDXI8BFUkSVT8BjAnkn9a+fx2PpYas6MaWbLu8079/wA55vaSb+Hh3fgQ/ELqbZKhyvkZGuramRdCMUa2i+UyR7we0V61OEOzU4rLmjNNXlb5MyupNq6aT6eZ6X6TU7TEQfX8lSyGZtrOfMJwAMr8vaY8xxMGuzFYWkoZ4qzT9NfA6KEtcrVxravELDAXBEeeN0EETu4OCRke0ivMlQg1pp6+/eh1WS4FGzaa473EDOkkkTLCSYmTlokxyNx9a9TAwjGqlKycVvzb9v0uceNajRst5PTuW/rb15Ej3BOcGOGBBPtB+le3Z8DxjrRAv2dU8vnZGAIPy7Sywd0rBOPMOeKznVhDim+Sa9fd+7cbju8BbtMUGVXB7ew9WEmffNckP8lRZuL1LbIh+FukW73iG4zFxeKDz3E3Dw7TAEo4g73YzBPmrL9SxVSlKKjazV9k+LXFckTCKY06voLKLbNvxATeVTN26/lNt3GGcw25QZGRFc+FxNSpKWa2ivslxS4Lk9iWka3omvNyxbYhmaCGMRJUlScwMkTXn4mmqdVxW351Lxd0XvEb9w/cj/AmsCQl/RR9yf8AAUBjPjixcV0vOhup5grKdvhghZB8pjeQRunuBXfhYOpB04ys+Wuvlrp/ZSfUg+A0uvd8fwyvkCu5YFWnJRAqKCQwJkYExHEa4yLpw7OUr63tx79dV3EQXI39eWaBQBQBQBQBQBQBQFbqWr8K09yJ2jAJiTwBPuYFUqTUIOT4AQr15mZiuq0ihSFIYMILTCkswyYOK5nOq3dOKXidDwWJTSyvVX01056cOo16Dr1uo0MjbHKlrbblYwG3A++79ZrelVVRO3B20MZwlCTjNNNbp6MsdS0fips3FcgyJ7GYwQf0IrRq5US3vhUMdxuSQ25QVbauFBCqHhZjJ5yazdJN3YV1sILmnfT3LloXMBVVoDBSTvLBgHySriWIGNoERWtLCyavJ6Phb+zohQc45pMotdKQiobjAAynOwEDJa4BmDiPX61vlVKzlN263OmnQle+Znmq14Ksr27iBhtLHZAnEmHJ7+lbUsXSVSLjK7v1/BtOi3FoQXbtubNy6xQ271tgQoI3K4JDMWEKNsk8QCZxnvxtKVb/ABJXUlJK27zU5LTfXK21zdlxOOnKqqdTKtLK/S04/ey7rju2UEAXALUAMBcsncsJz+PBxuGQeOD+bwqmHhUqdrlmpPd9nUT7vkuvCz6o81043vf1RQ6zetulpbjKgCrai21u4zbbocMFFwkSNxPIHvXbQpZYZIRlaKk7yjNLVZdXKK110W7Z2YGUqdWKpWbvor9/U8sdGfyX0NnwXX8NrtwWmaduSsGMkjn0OK769aCi6VRtSvrZXWniugo4p3uot9wa7SvZfZdVFYAMArFvKxb+EZlfpxntXBVglFSg7p3W1npbhd897r8+lhcRGvfRq3l5/ZJv1aodM1bIYVoDYMScic5x2j9PSumdSeS0bK2vN6829/JdxM6NKcs0k2+rsvBLbzffcZrr7vOGEg+acxB9eMen3rn7epaz19H78CksFRlteL815PX1OtIt51RfDsraARfKzg23UW8i3JU/2agccgkmM9VKNOV6kZPNfkr+Lv8A7PJrYeVGdpJdGuPd5fkY39PuVlPmkEFiSQPvxI+ldUJOMlJcDMXWL7WoshSjNcDAq6qGO22HcFkMghHIH+wDHaK2EnWbqXTSvz010X09d+MXWwydXuXT4bNcuM6uwdhAYBlUtttgIm13k/SATg89Ok6KzTso7ce/Tm/bstS2+x9D6XZW3bS2rBtoyRGT+ZoHqST968utU7SbnzLpWRaZgASTAGSTVEr6IkVaX4l0txxbS8pYmByAT6KxEH7HNdM8HWhHM4/T6blcyG1cpYKAKAKAKAKAKAi1WoW2pdjCj0BPsAAMkk4gVKVyUruyKX+mV/8ALv8A/oXP+GrZH080W7N815os6bXLcQ3F3EDcCCpBBUkMCrAEGRVWrblZRcXZme631YXbLoLbgjzSYPyODAAJZidpgAE8etcmIj2tNxXuzKPYQ9Xvrc1LaguigK4FkWwX3BXVbrN46jeIlTAw0AzBESlDM3fXlx79z0KePcKKpNXs779b2tbZ7tbX1GnQNTZ0YuW1EIWG1d6YAEZJbLEyxP8AFVqVNU5Sa4nFUqSqTlObu27s1djWqyhhug/wt/PFdKIOjqRIEGTxwP5MQamztcGI6veK370rE3AJJ7lLe0YB5kD649K7INZInoQklCPd9xLea6b0WkMvbGdpEAlyDLACYU8kVzYtdpBKPM1jVgovUoaqzf2qZZpYc22nb8x7cwK48PTcaqbRKnH+SLHVNIHYiIYgMyuGAZSCVPywGIU/3WBAK49+lXpyj2dVZo+fo90YxlKMs9GVpdHY91XRNulUnRENsRiwtKcDaWJZZjE859a2o4bBSq2UYNa8Eu7R24mNX9Rxik/8s9/5P8i+xohIPhIkCSxCiBDHAJBJhG9OPpOzp4Ki01CN+For620Mp47GTi4zqTs+cnr6jK7pGFiwdqk27HhMrlMMpYkgqx3d8R2xyK8jFrta8pR2bIwtVU42aOeoaV/FtBALgSylktKJ+IrGYVnn869zzMnmrf8ARjHim35pfhmmFrRhOcnpe33Klnpru4dSoBciHmZWNxMCACSB9T71i8RKzikuW/8AR3zr0qds19VfRL8o7KspXdtbcSJUk5EngjjB/lWUZybs16/0XpVadVPJfTmkvo2WtKYcTw3lYeoOBPrk/wAzXTSlkmnz0f29fuVxFPtKMly1Xhv5r6IeWz29P6dj/wDPSvTPCG3w50sXJvsPKRCYENPzPBwQYgGOJPBBrjxlbJ/ji9d3+Pz4cUWiuJorS7BGwBf4BH/6/wCU15spOTu2XKHVbN+4QbD2wsGQ0HzQ3qjdyuMcGrRcf+YgVdV6Rq3tMpcOuw7raMFLeVpC+QLJJWA2PLmZxtRnCM01o778vfQh7GStMb1xbC2bxJI4KqQ25CC/4asgQDkgREAGa9DsKlJOo5JLXi2vDdO/BL6GaSvfU297Sa4ssXRENwywDGJ/C4+x457HzE6fL35muo60KuEAuEFu5Gf57V/pWTtfQksVACgCgCgCgFfxHdVbPmYCXtxJA/8AEQn+VXhuXp/MZK9169qfGL3P2e1bu+RbU+JdVe4u7tgDSvOMjPE89pyvfTXTmepGGGouKj8Ta1b+VX6Wvp338dDU9CG5bpVzBv3CNu0iCxIMkGZronv4I8ypv4L6DPwB3LH/AHiP5CBVDM8OlQmSoJ9WEn9TUWQJQo4gVIMzZ6hqVYL4cDkDw7mQAZHBC5CjGAO01rkjzIMHfuWHe8dRd/GNx1lnvoQVJ8zorbVXAhcGI74HsqpiotdmrQstEk/W3L8mLWu4yu6tnWy1xyX8BCx2XdxG5SjMADLLLGRJO2e01xTj8cll47aac/fA7qMpZLZb8hTa1T4cNB5kFz69ywnk9hgnArXsYcj040YNaxJrGvK4uLuUiPKzA+h8pYz78fQ1V0Y8A8PDgXQw8slrttoBbc2QM7CScHP2B/eKh+atONFXtrwX37itOhd8Fb3/AK5vpdp1rNY97+0aVP5RIWPRUHz/AFafb0rynJt3ZtTpwp/IvHj58PCxlb2j8OVKiJIViAZ9Aewb279u8ehTcZq8V3r3wLOcr6tnliE+TB4iJwPbtn0jtWkJSh8rt9PL8GdSMav/ABFfrx8/zddCHRW9wCqi7gQPMUWGEcbiDyR78+hrnp1tLPdaGuLywm76p67cGKesdN1xNu5pWsgIGIDOoOSG/fIztGCBEVTPq2eXiodpNW4K3q+hb6V0nVWiRdu2Lm0C7IMQWW7uQsTEyp4nkGRMUU/iTZfDWpKV+Nl6jq1p7hurbAT5xDBywIDTPlUxgTByO9a9tC633XDr3nUqidOUv/i/VWXqzTvoAHtrjVXGVnFtWVLexSgbxGJJbLrjg5kV6X7lzi5R+FJpOT1et9rbbf2eFlL1v4jvotx9RpUS3btm4xt3g5CCSzBWVdwAByDmuXsaFSShRqXk+Di1f6++JpKE4q8loaeuMg4e0D7H1GDQCP4j3fhobjKp3kshZW8qEiSjKSJzAImuihopStqlxV+KXEhlO7pUVY8S/u2OVYanUZKorggG5EZ4PpV6daUpJNRs3/GP4IaNJobha3bY5JRSfqQJrmkrSaLE9VAUAUAUAUAUBBq9GlwAOCYMiCVz9VIP2qU7Ep2Kg6FYEQrY/wDyXPQD972FLsZmT6Dp6WgdskmJLGSYECft+vejdw3ct1BAUAUAE0Ak6pobDB772lKqpZmiC+0dvXAjcc+nY10U69VJQjJ+/oTGGaSXMytvcMtkky0evt6gcD2A5ro0WiPT0Wi2KGvs2DMkKx9DtJnEsBycHkdjV1OSNI1JIgGjtSGlnngbsR6krESR3qe0kS60jvpl2bjLHkIO1VAgQc7QTt83OPSvJryztzfd4HdKnlprnx8fxsMwDb9Ah5PzEfU+nvmuYwDVWxDBvNuI+bI47jgjy+lSm07oFX/RlvhQwPfaxgD05gf9eeK2WJqe0iLIo9V0qaUDUiBtMmSSfeJMkETP0niY56k5N5vQ7aMlODpydklu9l38rc+WhxpfjK0z+EsMwxsVmLwP4QnMVRSk9Uijp0V/1Y374/8AsaDTa5HUOCckiCCG3DBUrzuB7c1e6MpU5J28b8Lc78uoy6e1u1c3XiyXIhFCkkSVEtAgsdyiOQCeJMdNKjJ/EeXi8TFrs4PTi+fRdPq+64vbq865tSlts6LYpK4Zy5dBgmJW25g8bcxIr0Z3/ZumrZs9/S3v0PPp5e0TntxsRdV1gFnVIqXLgvad7VsvtlWNu8TaGYKnZMjiYnGObAUeyxEZt6Jp35a6nVicQqtJK1nd3S2fJ9/A1Gg6xat2EDMx8NArttYiUEOZjsQatVWepJri7rxORbDfT3g6h14IkSCP1ByKxatoSJuv9Lu3nUowCBGU+aDLAqSBsYfKefUCtKc1FNcyGrihfhvVEWS1zzWwRHiKQN4IuAHwAWEEwT7VoqsIybiva8SMpq+m22W1bV43KoB2zGMYmsJO7bRYs1UBQBQBQBQBQBQBQBQBQHF66FVmPCgk/QZNSld2JSu7HzfpNvW6+0L41dxJiFUlRuKhiPIuBnlq4f3OJdSpGmoWjJxV03e3Pke/Uhg8MoxnG7au9vv9EX/hHrlxr93Taq47lUVlDqJkM6uG2qJ/Jg+9bYOrOvQdSokmpOLS7k+Pezl/U8JSpZZ0tmaTrt5n095UtuSbbcgDsfU5+1ddJ2mu882i7VI35mLKOTvJAWZje+RNsgYIA4cYmd47rnqafM7mnzKdy3dVlK2/EPl3kuRuEiSVZ4WFDgLBneZZYzV0s3zPYyqUXO13tzLQ0wADeGFIyRvfcfkkswOWISTz5mYySSSUJLZllTklpIXdN3F7ZQdt0HzQsAHJZZgN94H1rz5NZdNj2a3aQg09Xez4DvxLsCV7+aAohdxkybhE7YPBE496ysjicqmtl6iXx7Y/Da5DkMA4tklc3AGULdMMNyEDmAIEcko2epnJYjtFNL4dNNLeduPeN/FKbQI2H8xCDsxn+2yZCjH73tSy5l1KpbWPqJviAG+Ldpio3ysAb4LFRlVY7sHicyR71lO6aa1Oum70Kilo7fZ/cyXQvhF71wT+zqlzUtcuMSCos22ESm6NjndAmf61pGSqfD035HgOEo6n1f4DFm340G0ADAK7VmLl75cyBt2Y9IqaEVG56GPnKVKmr8NvBfe5rLRtXZZdjwdpIhs91n7/AM66Uzymmtz25060wKm1bIOCCikH6iKspyTumQULfw3p7cmzYso3tbWMcDiQPYY9q0qYirU0nJvxISSIbfWdC3zXNMrDBDPa7YwZyMVZYeu9oS8mLob6LU27izadHQYm2Qwx2lcVjOEoO0k0+pJPVQFAFAFAFAFAFAFAFAFAYd/iYwpF64zsVDJat2yLZYFgCzjMKJ5J4nkUnVhF5Ur2PQhg7q8rJWbTbetui7y98LfEfj3byb3cWwAQ9sBlfdcVlOzykQqn9foJUoyjmS4teVvyZYnDulGMn/zK67rI0viMeE/vED+k1ByCrrF3Uz4dtFZWXPlnkPI3F1HZe3f6kWVty0bbmX0HT9TpLS2US64DHBtI4EIArSH5JC5BjBlRNZQw0M05X+aWbXg2+B31cU67TdlZW3tct9N6XqLF+5qvDZ7lxSp3hD+Z3HyXPLMqJiBA4kxpTjGnBwjxk5PvZjWxMqsFB7LbysbHxsAR5iJ2zx9T6e/tioOQxnVOmHTGT/ZfkYcJ/AfSOATyIHPPbTnnXU9GlU7Rdfev5K1sevJyf8quXOb94KMyZ4Cqzk4kwqgk49qAVdE1Athi9nUKT3axcgKMgTtgc5Jj+VefVw872jZpdV76Ho1asZJfEuuvHiOPmG5vl5AHf0+v/wA+/IZA6eZPUhv1MH+RUfpQHD6eYZcEHKgkZBDSI4O5QfeBUp2KyipKzOrOkF3ZaQuDML5jKZDMxBmSNu7MyVHrU3k9EVyUoJzktFr39PHbT7Dxvhdyf/qWAkwdpLCQRjc5Wc/ux7VpklzOH9xRt/w9f+7T6X9b9Rg/QLRAG64CO4uNnBBkExOeQJHaK0scvaO/Av6TSrbBVAQCZySc49SfSpKNtk9CCp1ZgLF4kx+G2T/smr0/mXeGZ/S6hUS7t8rJb3NmceECGzMGdvEDPFaVczqPv+5VF7od/e964oBVxaaBjm0pkdvtj61NbSEL8n/5MIdW7gPH3HcfUVzljugCgCgCgCgCgCgCgEmv1mpRyUtl1E4jnBgA/UL/AHj9rJIskjGn4SZtuz9oRSw37JtyxJFy4FIlSVAHckn0qkqcXJu9juWOlazSdlZXV7Llyt4Dfoeju6ZptaUqpthWk7iWDklyZklhcJzxs5zjRKKjlRz1arq/M9f626Wsa/RXGZQXXafT/rVDBk9CAoCHxC3y4H73/D6/Xj60BJbtgcf9fc+tARXRuO3kDLe/oP8AH7D1oCjc+HdOT/ZlfZHdB/dRgP5Vqq0+ZssRUXHzszI/GKtpr2mOjUA7boZwN7D+zEjdJuMFLwucz9KTnOVKVnroduEnTnm7d6aabeHRN2uxQlzVXmJtftNslvEd77kKLYDyu1mO6VIHpifpyU1JzVr7rc6M9KCSnlejSUeb43tol334DDpJYafT+KCv4SNubg4G3zcT3gwccVFZZZy7zf4ZyfZu/Rb+W/jt1Ld1xIMj9fdRWZFmd2QXb8NS84JX5Qe25/lH6zxANFrsRO1NXqO3fv4Lf7Gj6f0TwxvLfjH8w4A/cX2wMnkjIiFG8IZdeJ5WJxPa/DHSK9er96ebbC1qM7XEH+Xt9P6H6yBochZoAoAoCt1LRi9ba2SV3DkRIyDInvipi7O4EbfB1oks21pULDW1IETBHeYIGSRCqABBnXtmVyosaXpw0aO1sNcHlHhov8UAgAEwoMegVR6VSpUcty8I3diK91q4ysRpbgYYUlbgzCmR+H8st3idprK7NVTjdXehizfLEt+0brpDOtwu4lQcvi2YUEgQpjyMO+MFTunK/iel+4qxqZMiUOMba7dX9UbK11y8EA8Iu0CLiJcZWyo3Dbbg8k4MY5rZN2POnCLk2tFyHmh1BuIGKlDnDAjv7gH+VXRjJWdixQgKAKAKAKAKAKAKAXXergO6Jau3ChCsUAgMVVtvmYZ2spx61dQdrs0VN2u3a54nWBuRHtXbZclU3qPMwVm2jaxztVjnGDRw0uQ6btdO5c8Mt83H7v8Axev04+vNUKE1AVuo6k27ZYAEyqieJZlUE+w3TUN2RenDNKxmbHxNgkXUM+bNhxIJRVI/FyCXQD/kazzs6/20eT81+Og76NrG1FoO3lG5hABWYJEkHKzHy8+9Xi7q5z16XZzy9E/NXOtZ0S1cbeZBxxGNuViQcAgGOParpmak0K9L8I27ZLtfvOAOH8LGVM+W2D+Ue2OKvKpdaJLz/JpKqmrKKXn92POnaQW7YUe5Mx3zGMY4+1ZmVyvqtDblj4aTsJnaOf0quVcjTtqlrZn5svugIjt7f4VYyPLDyM8jB+v/AD5+9AL+uopFoOodTcAKkAyIYwQcESAfsPSs6slGN2dGHTcnZ2dtD538Pux1Nnx7ULduus+Dp7uncfibFtNbXfaPlBBcmYPrNdU40pRapRjole91Jd6ej8Ce2rR1lOXnp9T6P8OmdNZ/2Y/SRH2iK54fKiuJVq0u9jGrGAUByzgckD60Bz46/vL+ooA8df3h+ooBO3QdGz7zaTczE8naWByds7Tn2zWfZQvex1rH4hRyqX0v57+o7B9K0OQ9oAoAoAoAoAoAoAoCDU6y3bjxHRJ43MFn6TzyKWJSbML1VLdw6u7aNtr41KPZYvbAZRY0/JdgHtyr8TBBIyKjE03KMXFapfd7nrYPEqnlp1X/AI3FqS15va2z271o9Cv0tRb1OldtU7W1eIu3hdG79n1BuXGYOyKwY+HAI4PMgmaNNxUr32WniitfEqpTccsU9W2lbikorROySvxvfXU+jWbyuAyMGU8FSCPQ5HvQ8or9T13gpu2M+YhfoT/hH1IqG7FoxzMznXOqPfsultGRpwxzDK8q8D8vlkTE7k4nFZaqyOiilTqKUtV/Wwk/YWCXQbpXeFVmYQIL3twEmILOD64WearlN+2V1pt+F+B90rrDWrRBtFmLO4CMWB3F2UbioJMAZjkjmrR0RhWSqTunwS8kkaDp2sN1SSpWDHqDgTBgSPtVkc8lYlu5IX/eP+A+5/oakqTUBluu6q5+0tbW61tVtWjKheXbUBp3Kf8AylA47815+OxE6KvHp9/wephKNN0s8o5ndq2vBR5Nfy18Dq211LNu9491j41pIbYVZWvJbJwgOVYkZ5jmtMNVnUpRqS3f5sVqQpupKmoJaN8bq0W7atrhbbyGnWNI77Cl02vMA0Amc4mGB9R/vewI62efGSW6uUL/AMO3XVQ+pLbWDGUYgw0wVNyIjy/QnvmoymiqpXshdpvgVbWw2mQeGWKL+KoXcGB2TdYIYaJA4EYrRzm73e+/XvIzxfD6fgYr8O3FAVL4VIgpseCIIgg3YgyO3as8pLqp6ta++hd0+r8ILZIe5cVZO0AeWSAZZsjtyTjNRKajuQqbn8WyPW62oK7kdQSBJNs5YgLhXJ7jge/FM6LrDyaunfz4eB5qeoqGcXRtVDypZp8rNlQvGwMT9O9dkcO5xThq34cbc+ZxOqot5vfEH1NjiCxiYCucZWTjA7SeMVVYee7+qJ7WJX/0naYCEwApfcSu3fEDIye+YHHrWn7Rrd87W1vb31KdsnsTHqGnKjLDcMSrgndJwCJJME/p7VT9rUu1bbqi3bQ9pljQ9TS4xtrIK8SCJAVCeRgjeBBzUVMPKEVJ+9/xuTGqpOy9+7l+sDQKAKAKAKAKAKAKAr6rRpcjeJjjJH9D7UuTcpt8P6cgDw4gADzNiPljOIqczJzM7HRLMAbDAEfO3vP5vc/rS7IzMtaTRpbBCCJMnJMn7moDdyS68An+Xqew/WhAWkgZyeSffvQHdAFALv8AT2l/+5sf+qn+dVzx5m/7at/B+TJunalLil0dXBOSjBgOIWQcECMe9SmnsZThKDtJNPqVuq/tBYC1hYBJG3dPmkeYwB8vY9+KO5McttRK+j1fjtcEksEBDC2ZRDfYLhgDJuRwPriqZdbm3aRyKHJt6dbL7EWp6PqmfxI8xuIxHl2wly24EeJOPDA571pKUpQUdLL8laTp05uerumt+aty8R1on1TELeS2FIhtoj8omD4p7z2/zqFcpJQ4e/QaWGMQeRg+/ofuP8akzJaAg1erS0u522j+uCYAGSYBwKXJUW9jOdQ1envXWDMxR7SKCFcS25m2/KSPKc4wCZiuerRp1mlNXWj9+9jpSlGlZb3+wpt3rN8NrLlj9nvIy2lRmk+Gt22WfbAAwDkT5ADwRXRiKVOE/glm218S+HrVcnZP5fifi4tf6XM2IaxeJWEcnJBWcjy9xyMj9avGrOPyto4ZU1xRKem2efCTmflHPrxzVu3q/wAn5lezhyR63T7RIJtpI/hHaI/9o/QVCrVFpmfmOzjyOb/TbTiCi4AAgDAHAHtBI+hPrUxr1Iu6YdOLVrEtnSIuVRV+gA7AH+Sr+gqsqk5btv3/AGyVGK2RNVCwUAUAUAUAUAUAUAUAUAUBhP8Atfdv2W0FuPbm8JNtipICuYkdvaunCxUpNPl90S5uFOclukv/ACSPm2t6dssW7n7ZrBccyEa5+UcuCDIE4E85rqjTTk1w99Dm/eVLLXfoj710py1iyxMk21JJ7kqJNebLc6pfMy1UFSp1G4PCvCRItsSJ4EHJ9OKh7FofMj5BY1Ol02mT8FLrXdzMzySWLt+GpB8nlgg+hngV5k5TTilDNfd8j6SvUnTrKNJ2hf4rNKytfO0/nvK6tw20NV/2N7P2W94ZlPHbbJnEmM13UdLrqeV+otSlCSVrxvbk7u/qfQK2POIh85/2R/VqAloAoBH13ri6d1VVNy4RlQYhexY9smAIMyaznUynTRw6nFznJRiuJN0Trq3y6FTbuJBKNnB7qe4nBwINTGd9HuK1BQipwkpRezRe1lq2wC3ApBMAN3JBED3InHpNXOdNrYgXo9gGRbUHmRIzAE/WAB9AB2qLInPLmD9GsHm2p55k8iD37jFLIZ5cyfT6G2hlVg/fvzU2IcmyxQgKAKAKAKAKAKAKAKAKAKAKAKAKAKAzvxN8O/tbKHzbUAgG4y+aWk7VHoeZ/wCelOo4aonRxcXx/wB/VCm98EM1pbbvvC7ceLdAxztBnbiYGYxzzV1XkndfRFezp8jW9JsPbs27blSyqFJWYMYHOeIrFu7LSd3ct1BAs6h0Zbrbi7qf4QnpGNyE9h+gqGi8ZuIt1PwVp3VlZnIZQjYtgsqgAKzi3uIgDv2qMqLqvJE2j+E7NuQjMATOBaGZLYi2COe3HaKZUQ60nuW/ibqh02mu31TeUAhZiSWCj+tS2+AowU52bstX5K/2PlP/APsmpEP/AKPMNgZOYLcfef0qypVm7JK5o3hFq3L0/J9U+FernV6SzqCmwuDKgzBDFeftVIttalK9NU55U7rR+av9yE/DNvdu8S5yTB2ESQB3TPHfvnmmUjtXa1hR1n4WuKAdNFzJJW6EJViqqGQlYjyCVwTzMzNJRa1Wp00alKacart14eK37md9A+Gbm1jqNlsnAFtbcnJLM5KkcnAHEZJJxMU3urFa86UbKk7/AE8OPf7bbaT4cS24cXLhIbdB2R9MIIHsP8TNspzuq2rWHVWMwoAoAoAoAoAoAoAoAoAoAoAoAoAoAoAoAoAoAoAoAoAoAoCLU3giliCQPT/nQlK5lfiXqQ1GneyishZkBZoIADqSfIWk+XvH8qo3c6KSySu9dGvNNfczGp6QLii1sS3MtvEsyQRhXLlT/aESwJI3wJkjWNVxd09TnlhlKNnaxovhfqX7NprdkqG2b5IYH/xLjCAOcCI/eMcSRkm+PN/U6ayzyuuSXkkjZW3BAI4Ikdqucp1QBQBQBQBQBQBQBQBQBQBQBQBQBQBQBQBQBQBQBQBQBQBQBQBQBQBQBQBQBQFfT/Nc/wBof0FCWWKEBQBQBQBQBQBQBQBQBQBQBQBQBQB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2"/>
          <p:cNvSpPr txBox="1">
            <a:spLocks noChangeArrowheads="1"/>
          </p:cNvSpPr>
          <p:nvPr/>
        </p:nvSpPr>
        <p:spPr>
          <a:xfrm>
            <a:off x="381000" y="1981200"/>
            <a:ext cx="8077200" cy="1981200"/>
          </a:xfrm>
          <a:prstGeom prst="rect">
            <a:avLst/>
          </a:prstGeom>
        </p:spPr>
        <p:txBody>
          <a:bodyPr/>
          <a:lstStyle/>
          <a:p>
            <a:pPr marL="396875" lvl="1" indent="-396875" algn="just" defTabSz="914363">
              <a:lnSpc>
                <a:spcPct val="90000"/>
              </a:lnSpc>
              <a:spcBef>
                <a:spcPct val="20000"/>
              </a:spcBef>
              <a:buBlip>
                <a:blip r:embed="rId3"/>
              </a:buBlip>
              <a:defRPr/>
            </a:pPr>
            <a:r>
              <a:rPr lang="en-US" altLang="zh-CN" sz="2000" b="1" dirty="0" smtClean="0">
                <a:latin typeface="Calibri" panose="020F0502020204030204" pitchFamily="34" charset="0"/>
                <a:cs typeface="Calibri" panose="020F0502020204030204" pitchFamily="34" charset="0"/>
              </a:rPr>
              <a:t>Distance constraint  </a:t>
            </a:r>
            <a:r>
              <a:rPr lang="el-GR" altLang="zh-CN" sz="2000" b="1" dirty="0" smtClean="0">
                <a:latin typeface="Calibri" panose="020F0502020204030204" pitchFamily="34" charset="0"/>
                <a:cs typeface="Calibri" panose="020F0502020204030204" pitchFamily="34" charset="0"/>
              </a:rPr>
              <a:t>γ</a:t>
            </a:r>
            <a:r>
              <a:rPr lang="en-US" altLang="zh-CN" sz="2000" b="1" dirty="0" smtClean="0">
                <a:latin typeface="Calibri" panose="020F0502020204030204" pitchFamily="34" charset="0"/>
                <a:cs typeface="Calibri" panose="020F0502020204030204" pitchFamily="34" charset="0"/>
              </a:rPr>
              <a:t>=3</a:t>
            </a:r>
            <a:endParaRPr lang="en-US" altLang="zh-CN" sz="2000"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endParaRPr lang="en-US" altLang="zh-CN" sz="2000"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Vertex is deterministic</a:t>
            </a:r>
          </a:p>
          <a:p>
            <a:pPr marL="854075" lvl="1" indent="-396875" algn="just" defTabSz="914363">
              <a:lnSpc>
                <a:spcPct val="90000"/>
              </a:lnSpc>
              <a:spcBef>
                <a:spcPct val="20000"/>
              </a:spcBef>
              <a:defRPr/>
            </a:pPr>
            <a:endParaRPr lang="en-US" altLang="zh-CN" sz="2000" dirty="0" smtClean="0">
              <a:latin typeface="Calibri" panose="020F0502020204030204" pitchFamily="34" charset="0"/>
              <a:cs typeface="Calibri" panose="020F0502020204030204" pitchFamily="34" charset="0"/>
            </a:endParaRPr>
          </a:p>
          <a:p>
            <a:pPr marL="854075" lvl="1" indent="-396875" algn="just" defTabSz="914363">
              <a:lnSpc>
                <a:spcPct val="90000"/>
              </a:lnSpc>
              <a:spcBef>
                <a:spcPct val="20000"/>
              </a:spcBef>
              <a:buFont typeface="Wingdings" pitchFamily="2" charset="2"/>
              <a:buChar char="q"/>
              <a:defRPr/>
            </a:pPr>
            <a:r>
              <a:rPr lang="en-US" altLang="zh-CN" sz="2000" dirty="0" smtClean="0">
                <a:latin typeface="Calibri" panose="020F0502020204030204" pitchFamily="34" charset="0"/>
                <a:cs typeface="Calibri" panose="020F0502020204030204" pitchFamily="34" charset="0"/>
              </a:rPr>
              <a:t>Edge uncertainty (existence probability)</a:t>
            </a:r>
          </a:p>
        </p:txBody>
      </p:sp>
      <p:sp>
        <p:nvSpPr>
          <p:cNvPr id="13" name="Rounded Rectangle 12"/>
          <p:cNvSpPr/>
          <p:nvPr/>
        </p:nvSpPr>
        <p:spPr>
          <a:xfrm>
            <a:off x="457199" y="1219200"/>
            <a:ext cx="449580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Content Placeholder 2"/>
          <p:cNvSpPr txBox="1">
            <a:spLocks noChangeArrowheads="1"/>
          </p:cNvSpPr>
          <p:nvPr/>
        </p:nvSpPr>
        <p:spPr>
          <a:xfrm>
            <a:off x="533400" y="1295400"/>
            <a:ext cx="4343400" cy="457200"/>
          </a:xfrm>
          <a:prstGeom prst="rect">
            <a:avLst/>
          </a:prstGeom>
        </p:spPr>
        <p:txBody>
          <a:bodyPr/>
          <a:lstStyle/>
          <a:p>
            <a:pPr lvl="0" algn="ctr" defTabSz="914363">
              <a:lnSpc>
                <a:spcPct val="90000"/>
              </a:lnSpc>
              <a:spcBef>
                <a:spcPct val="20000"/>
              </a:spcBef>
              <a:defRPr/>
            </a:pPr>
            <a:r>
              <a:rPr lang="en-US" altLang="zh-CN" sz="2000" b="1" dirty="0" smtClean="0">
                <a:solidFill>
                  <a:schemeClr val="bg1"/>
                </a:solidFill>
                <a:latin typeface="Calibri" panose="020F0502020204030204" pitchFamily="34" charset="0"/>
                <a:cs typeface="Calibri" panose="020F0502020204030204" pitchFamily="34" charset="0"/>
              </a:rPr>
              <a:t>Probabilistic Graph Pattern Matching</a:t>
            </a:r>
          </a:p>
          <a:p>
            <a:pPr lvl="0" algn="ctr" defTabSz="914363">
              <a:lnSpc>
                <a:spcPct val="90000"/>
              </a:lnSpc>
              <a:spcBef>
                <a:spcPct val="20000"/>
              </a:spcBef>
              <a:defRPr/>
            </a:pPr>
            <a:endParaRPr lang="en-US" altLang="zh-CN" sz="2000" b="1" dirty="0" smtClean="0">
              <a:solidFill>
                <a:schemeClr val="bg1"/>
              </a:solidFill>
              <a:latin typeface="Calibri" panose="020F0502020204030204" pitchFamily="34" charset="0"/>
              <a:cs typeface="Calibri" panose="020F0502020204030204" pitchFamily="34" charset="0"/>
            </a:endParaRPr>
          </a:p>
        </p:txBody>
      </p:sp>
      <p:pic>
        <p:nvPicPr>
          <p:cNvPr id="14" name="Picture 7"/>
          <p:cNvPicPr>
            <a:picLocks noChangeAspect="1" noChangeArrowheads="1"/>
          </p:cNvPicPr>
          <p:nvPr/>
        </p:nvPicPr>
        <p:blipFill>
          <a:blip r:embed="rId4" cstate="print"/>
          <a:srcRect/>
          <a:stretch>
            <a:fillRect/>
          </a:stretch>
        </p:blipFill>
        <p:spPr bwMode="auto">
          <a:xfrm>
            <a:off x="1176338" y="3938587"/>
            <a:ext cx="6710362" cy="2081213"/>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p:spPr>
      </p:pic>
      <p:sp>
        <p:nvSpPr>
          <p:cNvPr id="18" name="TextBox 17"/>
          <p:cNvSpPr txBox="1"/>
          <p:nvPr/>
        </p:nvSpPr>
        <p:spPr>
          <a:xfrm>
            <a:off x="155575" y="6412468"/>
            <a:ext cx="6477000" cy="307777"/>
          </a:xfrm>
          <a:prstGeom prst="rect">
            <a:avLst/>
          </a:prstGeom>
          <a:noFill/>
        </p:spPr>
        <p:txBody>
          <a:bodyPr wrap="square" rtlCol="0">
            <a:spAutoFit/>
          </a:bodyPr>
          <a:lstStyle/>
          <a:p>
            <a:r>
              <a:rPr lang="de-DE" altLang="zh-CN" sz="1400" b="1" dirty="0" smtClean="0"/>
              <a:t>Y. Yuan et. al. </a:t>
            </a:r>
            <a:r>
              <a:rPr lang="en-US" altLang="zh-CN" sz="1400" b="1" dirty="0" smtClean="0"/>
              <a:t>[</a:t>
            </a:r>
            <a:r>
              <a:rPr lang="en-US" altLang="zh-CN" sz="1400" b="1" i="1" dirty="0" smtClean="0"/>
              <a:t>CIKM 2014</a:t>
            </a:r>
            <a:r>
              <a:rPr lang="en-US" altLang="zh-CN" sz="1400" b="1" dirty="0" smtClean="0"/>
              <a:t>] </a:t>
            </a:r>
            <a:r>
              <a:rPr lang="en-US" sz="1400" b="1" dirty="0" smtClean="0"/>
              <a:t> </a:t>
            </a:r>
            <a:endParaRPr lang="en-US" sz="1400" b="1" dirty="0"/>
          </a:p>
        </p:txBody>
      </p:sp>
      <p:sp>
        <p:nvSpPr>
          <p:cNvPr id="20" name="Title 1"/>
          <p:cNvSpPr>
            <a:spLocks noGrp="1"/>
          </p:cNvSpPr>
          <p:nvPr>
            <p:ph type="title"/>
          </p:nvPr>
        </p:nvSpPr>
        <p:spPr>
          <a:xfrm>
            <a:off x="76200" y="457200"/>
            <a:ext cx="7696200" cy="533400"/>
          </a:xfrm>
        </p:spPr>
        <p:txBody>
          <a:bodyPr>
            <a:noAutofit/>
          </a:bodyPr>
          <a:lstStyle/>
          <a:p>
            <a:pPr algn="l"/>
            <a:r>
              <a:rPr lang="en-US" altLang="zh-CN" sz="3800" b="1" dirty="0" smtClean="0"/>
              <a:t>Probabilistic Pattern Graph Matching</a:t>
            </a:r>
            <a:endParaRPr lang="en-US" sz="3800" b="1" dirty="0"/>
          </a:p>
        </p:txBody>
      </p:sp>
      <p:sp>
        <p:nvSpPr>
          <p:cNvPr id="16" name="Slide Number Placeholder 9"/>
          <p:cNvSpPr txBox="1">
            <a:spLocks/>
          </p:cNvSpPr>
          <p:nvPr/>
        </p:nvSpPr>
        <p:spPr bwMode="auto">
          <a:xfrm>
            <a:off x="8153401" y="6492875"/>
            <a:ext cx="990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00"/>
                </a:solidFill>
                <a:latin typeface="Trebuchet MS"/>
              </a:rPr>
              <a:t>94</a:t>
            </a:r>
            <a:r>
              <a:rPr kumimoji="0" lang="en-US" sz="1800" b="0" i="0" u="none" strike="noStrike" kern="0" cap="none" spc="0" normalizeH="0" baseline="0" noProof="0" dirty="0" smtClean="0">
                <a:ln>
                  <a:noFill/>
                </a:ln>
                <a:solidFill>
                  <a:srgbClr val="000000"/>
                </a:solidFill>
                <a:effectLst/>
                <a:uLnTx/>
                <a:uFillTx/>
                <a:latin typeface="Trebuchet MS"/>
              </a:rPr>
              <a:t>/ </a:t>
            </a:r>
            <a:r>
              <a:rPr lang="en-US" kern="0" dirty="0" smtClean="0">
                <a:solidFill>
                  <a:srgbClr val="000000"/>
                </a:solidFill>
                <a:latin typeface="Trebuchet MS"/>
              </a:rPr>
              <a:t>160</a:t>
            </a:r>
            <a:endParaRPr kumimoji="0" lang="en-US" sz="1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xmlns="" val="8692109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13705</Words>
  <Application>Microsoft Office PowerPoint</Application>
  <PresentationFormat>On-screen Show (4:3)</PresentationFormat>
  <Paragraphs>2818</Paragraphs>
  <Slides>160</Slides>
  <Notes>158</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3</vt:i4>
      </vt:variant>
      <vt:variant>
        <vt:lpstr>Slide Titles</vt:lpstr>
      </vt:variant>
      <vt:variant>
        <vt:i4>160</vt:i4>
      </vt:variant>
    </vt:vector>
  </HeadingPairs>
  <TitlesOfParts>
    <vt:vector size="165" baseType="lpstr">
      <vt:lpstr>Office Theme</vt:lpstr>
      <vt:lpstr>???</vt:lpstr>
      <vt:lpstr>Equation</vt:lpstr>
      <vt:lpstr>Visio</vt:lpstr>
      <vt:lpstr>公式</vt:lpstr>
      <vt:lpstr>Slide 1</vt:lpstr>
      <vt:lpstr>Graphs are Everywhere</vt:lpstr>
      <vt:lpstr>Big-Data as Big-Graph</vt:lpstr>
      <vt:lpstr>Uncertainty</vt:lpstr>
      <vt:lpstr>Uncertainty in  Graph Data </vt:lpstr>
      <vt:lpstr>Sources of Uncertain  Graphs</vt:lpstr>
      <vt:lpstr>Sources of Uncertain  Graphs</vt:lpstr>
      <vt:lpstr>Other Sources of  Uncertain Graphs</vt:lpstr>
      <vt:lpstr>Why Consider Uncertainty</vt:lpstr>
      <vt:lpstr>Challenges with  Uncertain Graphs</vt:lpstr>
      <vt:lpstr>Challenges with  Uncertain Graphs</vt:lpstr>
      <vt:lpstr>Semantics: Shortest Path  in Uncertain Graphs</vt:lpstr>
      <vt:lpstr>Semantics: Shortest Path  in Uncertain Graphs</vt:lpstr>
      <vt:lpstr>Semantics: Shortest Path  in Uncertain Graphs</vt:lpstr>
      <vt:lpstr>Semantics: Shortest Path  in Uncertain Graphs</vt:lpstr>
      <vt:lpstr>Semantics: Frequent Subgraphs  in Uncertain Graphs</vt:lpstr>
      <vt:lpstr>Semantics: Frequent Subgraphs  in Uncertain Graphs</vt:lpstr>
      <vt:lpstr>Tutorial Outline</vt:lpstr>
      <vt:lpstr>Tutorial Outline</vt:lpstr>
      <vt:lpstr>This tutorial is not about …</vt:lpstr>
      <vt:lpstr>Tutorial Outline</vt:lpstr>
      <vt:lpstr>What is Uncertain?</vt:lpstr>
      <vt:lpstr>Modeling of Uncertain Graphs</vt:lpstr>
      <vt:lpstr>Independent Probability Model</vt:lpstr>
      <vt:lpstr>Tutorial Outline</vt:lpstr>
      <vt:lpstr>Reliability Query over Uncertain Graphs</vt:lpstr>
      <vt:lpstr>Formal Definition of Reliability</vt:lpstr>
      <vt:lpstr>Complexity of Reliability Computation </vt:lpstr>
      <vt:lpstr>Complexity of Reliability Computation </vt:lpstr>
      <vt:lpstr>Complexity of Reliability Computation </vt:lpstr>
      <vt:lpstr>Complexity of Reliability Computation </vt:lpstr>
      <vt:lpstr>Complexity of Reliability Computation </vt:lpstr>
      <vt:lpstr>Exact Reliability Computation </vt:lpstr>
      <vt:lpstr>Exact Reliability Computation </vt:lpstr>
      <vt:lpstr>Monte Carlo Sampling to Estimate Reliability</vt:lpstr>
      <vt:lpstr>Basic Monte Carlo with Breadth-First-Search</vt:lpstr>
      <vt:lpstr>Basic Monte Carlo with Breadth-First-Search</vt:lpstr>
      <vt:lpstr>Accuracy Guarantees for Basic Monte Carlo</vt:lpstr>
      <vt:lpstr>Accuracy Guarantees for Basic Monte Carlo</vt:lpstr>
      <vt:lpstr>Asking Reliability Query Differently </vt:lpstr>
      <vt:lpstr>   Recursive Sampling for distance-constraint Reliability [Jin et. al., VLDB 2011] </vt:lpstr>
      <vt:lpstr>   Recursive Sampling for distance-constraint Reliability [Jin et. al., VLDB 2011] </vt:lpstr>
      <vt:lpstr>   Recursive Sampling for distance-constraint Reliability [Jin et. al., VLDB 2011] </vt:lpstr>
      <vt:lpstr>Index for Reliable Set Query [Khan et. al., EDBT 2011] </vt:lpstr>
      <vt:lpstr>RQ-Tree Index [Khan et. al., EDBT 2011] </vt:lpstr>
      <vt:lpstr>Pruning Capacity: RQ-Tree Index  </vt:lpstr>
      <vt:lpstr>Shortest Path Query </vt:lpstr>
      <vt:lpstr>Distance Metric in Uncertain Graphs </vt:lpstr>
      <vt:lpstr>Distance Metric in Uncertain Graphs </vt:lpstr>
      <vt:lpstr>Nearest Neighbor Query </vt:lpstr>
      <vt:lpstr>Pruning Algorithms for Nearest Neighbor Query </vt:lpstr>
      <vt:lpstr>Variations of Shortest Path Query </vt:lpstr>
      <vt:lpstr>Pruning Algorithms for Top-K Shortest Path Query </vt:lpstr>
      <vt:lpstr>Pruning Algorithms for Top-K Shortest Path Query </vt:lpstr>
      <vt:lpstr>Reliability with Edge Colors</vt:lpstr>
      <vt:lpstr>Reliability with Edge Colors</vt:lpstr>
      <vt:lpstr>Reliability with Edge Colors</vt:lpstr>
      <vt:lpstr>Reliability with Edge Colors</vt:lpstr>
      <vt:lpstr>Reliability with Edge Colors</vt:lpstr>
      <vt:lpstr>What if Correlated Probabilities</vt:lpstr>
      <vt:lpstr>Summary: Reliability Queries</vt:lpstr>
      <vt:lpstr>Tutorial Outline</vt:lpstr>
      <vt:lpstr>Why Uncertain Graphs</vt:lpstr>
      <vt:lpstr>Why Uncertain Graphs</vt:lpstr>
      <vt:lpstr>Our Roadmap …</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Probabilistic Subgraph Search</vt:lpstr>
      <vt:lpstr>Our Roadmap …</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Probabilistic Supergraph Search</vt:lpstr>
      <vt:lpstr>Our Roadmap …</vt:lpstr>
      <vt:lpstr>Probabilistic Pattern Graph Matching</vt:lpstr>
      <vt:lpstr>Probabilistic Pattern Graph Matching</vt:lpstr>
      <vt:lpstr>Probabilistic Pattern Graph Matching</vt:lpstr>
      <vt:lpstr>Probabilistic Pattern Graph Matching</vt:lpstr>
      <vt:lpstr>Probabilistic Pattern Graph Matching</vt:lpstr>
      <vt:lpstr>Probabilistic Pattern Graph Matching</vt:lpstr>
      <vt:lpstr>Probabilistic Pattern Graph Matching</vt:lpstr>
      <vt:lpstr>Probabilistic Pattern Graph Matching</vt:lpstr>
      <vt:lpstr>Probabilistic Pattern Graph Matching</vt:lpstr>
      <vt:lpstr>Probabilistic Pattern Graph Matching</vt:lpstr>
      <vt:lpstr>Probabilistic Pattern Graph Matching</vt:lpstr>
      <vt:lpstr>Probabilistic Pattern Graph Matching</vt:lpstr>
      <vt:lpstr>Tutorial Outline</vt:lpstr>
      <vt:lpstr>Probabilistic Subgraph Similarity  Search</vt:lpstr>
      <vt:lpstr>Probabilistic Subgraph Similarity  Search</vt:lpstr>
      <vt:lpstr>Probabilistic Pattern Graph Matching</vt:lpstr>
      <vt:lpstr>Probabilistic Subgraph Similarity  Search</vt:lpstr>
      <vt:lpstr>Probabilistic Subgraph Similarity  Search</vt:lpstr>
      <vt:lpstr>Probabilistic Subgraph Similarity  Search</vt:lpstr>
      <vt:lpstr>Probabilistic Subgraph Similarity  Search</vt:lpstr>
      <vt:lpstr>Probabilistic Subgraph Similarity  Search</vt:lpstr>
      <vt:lpstr>Probabilistic Subgraph Similarity  Search</vt:lpstr>
      <vt:lpstr>Probabilistic Subgraph Similarity  Search</vt:lpstr>
      <vt:lpstr>Probabilistic Subgraph Similarity  Search</vt:lpstr>
      <vt:lpstr>Probabilistic Subgraph Similarity  Search</vt:lpstr>
      <vt:lpstr>Tutorial Outline</vt:lpstr>
      <vt:lpstr>Information Diffusion in Social Networks </vt:lpstr>
      <vt:lpstr>Influence Maximization in Social Networks</vt:lpstr>
      <vt:lpstr>Influence Maximization in Social Networks</vt:lpstr>
      <vt:lpstr>Influence Maximization in Social Networks</vt:lpstr>
      <vt:lpstr>Influence Maximization in Social Networks</vt:lpstr>
      <vt:lpstr>Related Tutorials</vt:lpstr>
      <vt:lpstr>Our Roadmap …</vt:lpstr>
      <vt:lpstr>Influence Maximization Problem</vt:lpstr>
      <vt:lpstr>Influence Cascading Models</vt:lpstr>
      <vt:lpstr>Influence Cascading Models</vt:lpstr>
      <vt:lpstr>Influence Cascading Models</vt:lpstr>
      <vt:lpstr>Influence Cascading Models</vt:lpstr>
      <vt:lpstr>Influence Cascading Models</vt:lpstr>
      <vt:lpstr>Influence Cascading Models</vt:lpstr>
      <vt:lpstr>Influence Cascading Models</vt:lpstr>
      <vt:lpstr>Influence Cascading Models</vt:lpstr>
      <vt:lpstr>Influence Cascading Models</vt:lpstr>
      <vt:lpstr>Influence Maximization: Complexity and Approximation Algorithm</vt:lpstr>
      <vt:lpstr>More on Influence Maximization</vt:lpstr>
      <vt:lpstr>Targeted Influence Maximization</vt:lpstr>
      <vt:lpstr>Maximizing Product Adoption</vt:lpstr>
      <vt:lpstr>Topic-Aware Influence Maximization</vt:lpstr>
      <vt:lpstr>Competitive and Complementary  Influence Maximization</vt:lpstr>
      <vt:lpstr>Influence Maximization as a Service: Social Network Host’s Perspective</vt:lpstr>
      <vt:lpstr>Open Problems</vt:lpstr>
      <vt:lpstr>Open Problem: One Good Possible World </vt:lpstr>
      <vt:lpstr>Open Problem: Accuracy vs. Efficiency</vt:lpstr>
      <vt:lpstr>Open Problem: Semantics of Classical Queries over Uncertain Graphs </vt:lpstr>
      <vt:lpstr>Open Problem: System Issues</vt:lpstr>
      <vt:lpstr>Open Problem: Benchmark Datasets, Ground-Truths</vt:lpstr>
      <vt:lpstr>Questions?</vt:lpstr>
      <vt:lpstr>References - 1</vt:lpstr>
      <vt:lpstr>References - 2</vt:lpstr>
      <vt:lpstr>References - 3</vt:lpstr>
      <vt:lpstr>References - 4</vt:lpstr>
      <vt:lpstr>References - 5</vt:lpstr>
      <vt:lpstr>References - 6</vt:lpstr>
      <vt:lpstr>References - 7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arijit</dc:creator>
  <cp:lastModifiedBy>arijit</cp:lastModifiedBy>
  <cp:revision>1348</cp:revision>
  <dcterms:created xsi:type="dcterms:W3CDTF">2006-08-16T00:00:00Z</dcterms:created>
  <dcterms:modified xsi:type="dcterms:W3CDTF">2017-01-03T13:25:50Z</dcterms:modified>
</cp:coreProperties>
</file>