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4" r:id="rId1"/>
  </p:sldMasterIdLst>
  <p:notesMasterIdLst>
    <p:notesMasterId r:id="rId42"/>
  </p:notesMasterIdLst>
  <p:handoutMasterIdLst>
    <p:handoutMasterId r:id="rId43"/>
  </p:handoutMasterIdLst>
  <p:sldIdLst>
    <p:sldId id="370" r:id="rId2"/>
    <p:sldId id="1002" r:id="rId3"/>
    <p:sldId id="1020" r:id="rId4"/>
    <p:sldId id="1019" r:id="rId5"/>
    <p:sldId id="1021" r:id="rId6"/>
    <p:sldId id="1024" r:id="rId7"/>
    <p:sldId id="1025" r:id="rId8"/>
    <p:sldId id="1026" r:id="rId9"/>
    <p:sldId id="1028" r:id="rId10"/>
    <p:sldId id="1027" r:id="rId11"/>
    <p:sldId id="1022" r:id="rId12"/>
    <p:sldId id="1029" r:id="rId13"/>
    <p:sldId id="1003" r:id="rId14"/>
    <p:sldId id="1030" r:id="rId15"/>
    <p:sldId id="1031" r:id="rId16"/>
    <p:sldId id="1011" r:id="rId17"/>
    <p:sldId id="1032" r:id="rId18"/>
    <p:sldId id="1033" r:id="rId19"/>
    <p:sldId id="1012" r:id="rId20"/>
    <p:sldId id="1034" r:id="rId21"/>
    <p:sldId id="1036" r:id="rId22"/>
    <p:sldId id="1035" r:id="rId23"/>
    <p:sldId id="1037" r:id="rId24"/>
    <p:sldId id="1038" r:id="rId25"/>
    <p:sldId id="1013" r:id="rId26"/>
    <p:sldId id="1039" r:id="rId27"/>
    <p:sldId id="1040" r:id="rId28"/>
    <p:sldId id="1041" r:id="rId29"/>
    <p:sldId id="1042" r:id="rId30"/>
    <p:sldId id="1043" r:id="rId31"/>
    <p:sldId id="1044" r:id="rId32"/>
    <p:sldId id="1045" r:id="rId33"/>
    <p:sldId id="1046" r:id="rId34"/>
    <p:sldId id="1047" r:id="rId35"/>
    <p:sldId id="1048" r:id="rId36"/>
    <p:sldId id="1051" r:id="rId37"/>
    <p:sldId id="1049" r:id="rId38"/>
    <p:sldId id="1050" r:id="rId39"/>
    <p:sldId id="873" r:id="rId40"/>
    <p:sldId id="1052" r:id="rId41"/>
  </p:sldIdLst>
  <p:sldSz cx="9144000" cy="6858000" type="screen4x3"/>
  <p:notesSz cx="7315200" cy="9601200"/>
  <p:defaultTextStyle>
    <a:defPPr>
      <a:defRPr lang="en-US"/>
    </a:defPPr>
    <a:lvl1pPr algn="l" rtl="0" fontAlgn="base">
      <a:spcBef>
        <a:spcPct val="0"/>
      </a:spcBef>
      <a:spcAft>
        <a:spcPct val="0"/>
      </a:spcAft>
      <a:defRPr sz="1600" kern="1200">
        <a:solidFill>
          <a:schemeClr val="accent2"/>
        </a:solidFill>
        <a:latin typeface="Trebuchet MS" pitchFamily="34" charset="0"/>
        <a:ea typeface="+mn-ea"/>
        <a:cs typeface="+mn-cs"/>
      </a:defRPr>
    </a:lvl1pPr>
    <a:lvl2pPr marL="457200" algn="l" rtl="0" fontAlgn="base">
      <a:spcBef>
        <a:spcPct val="0"/>
      </a:spcBef>
      <a:spcAft>
        <a:spcPct val="0"/>
      </a:spcAft>
      <a:defRPr sz="1600" kern="1200">
        <a:solidFill>
          <a:schemeClr val="accent2"/>
        </a:solidFill>
        <a:latin typeface="Trebuchet MS" pitchFamily="34" charset="0"/>
        <a:ea typeface="+mn-ea"/>
        <a:cs typeface="+mn-cs"/>
      </a:defRPr>
    </a:lvl2pPr>
    <a:lvl3pPr marL="914400" algn="l" rtl="0" fontAlgn="base">
      <a:spcBef>
        <a:spcPct val="0"/>
      </a:spcBef>
      <a:spcAft>
        <a:spcPct val="0"/>
      </a:spcAft>
      <a:defRPr sz="1600" kern="1200">
        <a:solidFill>
          <a:schemeClr val="accent2"/>
        </a:solidFill>
        <a:latin typeface="Trebuchet MS" pitchFamily="34" charset="0"/>
        <a:ea typeface="+mn-ea"/>
        <a:cs typeface="+mn-cs"/>
      </a:defRPr>
    </a:lvl3pPr>
    <a:lvl4pPr marL="1371600" algn="l" rtl="0" fontAlgn="base">
      <a:spcBef>
        <a:spcPct val="0"/>
      </a:spcBef>
      <a:spcAft>
        <a:spcPct val="0"/>
      </a:spcAft>
      <a:defRPr sz="1600" kern="1200">
        <a:solidFill>
          <a:schemeClr val="accent2"/>
        </a:solidFill>
        <a:latin typeface="Trebuchet MS" pitchFamily="34" charset="0"/>
        <a:ea typeface="+mn-ea"/>
        <a:cs typeface="+mn-cs"/>
      </a:defRPr>
    </a:lvl4pPr>
    <a:lvl5pPr marL="1828800" algn="l" rtl="0" fontAlgn="base">
      <a:spcBef>
        <a:spcPct val="0"/>
      </a:spcBef>
      <a:spcAft>
        <a:spcPct val="0"/>
      </a:spcAft>
      <a:defRPr sz="1600" kern="1200">
        <a:solidFill>
          <a:schemeClr val="accent2"/>
        </a:solidFill>
        <a:latin typeface="Trebuchet MS" pitchFamily="34" charset="0"/>
        <a:ea typeface="+mn-ea"/>
        <a:cs typeface="+mn-cs"/>
      </a:defRPr>
    </a:lvl5pPr>
    <a:lvl6pPr marL="2286000" algn="l" defTabSz="914400" rtl="0" eaLnBrk="1" latinLnBrk="0" hangingPunct="1">
      <a:defRPr sz="1600" kern="1200">
        <a:solidFill>
          <a:schemeClr val="accent2"/>
        </a:solidFill>
        <a:latin typeface="Trebuchet MS" pitchFamily="34" charset="0"/>
        <a:ea typeface="+mn-ea"/>
        <a:cs typeface="+mn-cs"/>
      </a:defRPr>
    </a:lvl6pPr>
    <a:lvl7pPr marL="2743200" algn="l" defTabSz="914400" rtl="0" eaLnBrk="1" latinLnBrk="0" hangingPunct="1">
      <a:defRPr sz="1600" kern="1200">
        <a:solidFill>
          <a:schemeClr val="accent2"/>
        </a:solidFill>
        <a:latin typeface="Trebuchet MS" pitchFamily="34" charset="0"/>
        <a:ea typeface="+mn-ea"/>
        <a:cs typeface="+mn-cs"/>
      </a:defRPr>
    </a:lvl7pPr>
    <a:lvl8pPr marL="3200400" algn="l" defTabSz="914400" rtl="0" eaLnBrk="1" latinLnBrk="0" hangingPunct="1">
      <a:defRPr sz="1600" kern="1200">
        <a:solidFill>
          <a:schemeClr val="accent2"/>
        </a:solidFill>
        <a:latin typeface="Trebuchet MS" pitchFamily="34" charset="0"/>
        <a:ea typeface="+mn-ea"/>
        <a:cs typeface="+mn-cs"/>
      </a:defRPr>
    </a:lvl8pPr>
    <a:lvl9pPr marL="3657600" algn="l" defTabSz="914400" rtl="0" eaLnBrk="1" latinLnBrk="0" hangingPunct="1">
      <a:defRPr sz="1600" kern="1200">
        <a:solidFill>
          <a:schemeClr val="accent2"/>
        </a:solidFill>
        <a:latin typeface="Trebuchet MS"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FFB08F"/>
    <a:srgbClr val="00FF00"/>
    <a:srgbClr val="0000FF"/>
    <a:srgbClr val="FBFBD1"/>
    <a:srgbClr val="883399"/>
    <a:srgbClr val="9DEEEE"/>
    <a:srgbClr val="B78115"/>
    <a:srgbClr val="E7EE91"/>
    <a:srgbClr val="990000"/>
    <a:srgbClr val="CCECFF"/>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8671" autoAdjust="0"/>
    <p:restoredTop sz="86749" autoAdjust="0"/>
  </p:normalViewPr>
  <p:slideViewPr>
    <p:cSldViewPr>
      <p:cViewPr>
        <p:scale>
          <a:sx n="70" d="100"/>
          <a:sy n="70" d="100"/>
        </p:scale>
        <p:origin x="-1248" y="-168"/>
      </p:cViewPr>
      <p:guideLst>
        <p:guide orient="horz" pos="7"/>
        <p:guide pos="1"/>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9" d="100"/>
          <a:sy n="69" d="100"/>
        </p:scale>
        <p:origin x="-2808" y="-108"/>
      </p:cViewPr>
      <p:guideLst>
        <p:guide orient="horz" pos="3023"/>
        <p:guide pos="2304"/>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3170197" cy="479649"/>
          </a:xfrm>
          <a:prstGeom prst="rect">
            <a:avLst/>
          </a:prstGeom>
          <a:noFill/>
          <a:ln w="9525">
            <a:noFill/>
            <a:miter lim="800000"/>
            <a:headEnd/>
            <a:tailEnd/>
          </a:ln>
          <a:effectLst/>
        </p:spPr>
        <p:txBody>
          <a:bodyPr vert="horz" wrap="square" lIns="96676" tIns="48338" rIns="96676" bIns="48338" numCol="1" anchor="t" anchorCtr="0" compatLnSpc="1">
            <a:prstTxWarp prst="textNoShape">
              <a:avLst/>
            </a:prstTxWarp>
          </a:bodyPr>
          <a:lstStyle>
            <a:lvl1pPr defTabSz="967300" eaLnBrk="0" hangingPunct="0">
              <a:defRPr sz="1200">
                <a:solidFill>
                  <a:schemeClr val="tx1"/>
                </a:solidFill>
                <a:latin typeface="Times New Roman" pitchFamily="18" charset="0"/>
              </a:defRPr>
            </a:lvl1pPr>
          </a:lstStyle>
          <a:p>
            <a:pPr>
              <a:defRPr/>
            </a:pPr>
            <a:endParaRPr lang="en-US"/>
          </a:p>
        </p:txBody>
      </p:sp>
      <p:sp>
        <p:nvSpPr>
          <p:cNvPr id="9219" name="Rectangle 3"/>
          <p:cNvSpPr>
            <a:spLocks noGrp="1" noChangeArrowheads="1"/>
          </p:cNvSpPr>
          <p:nvPr>
            <p:ph type="dt" sz="quarter" idx="1"/>
          </p:nvPr>
        </p:nvSpPr>
        <p:spPr bwMode="auto">
          <a:xfrm>
            <a:off x="4145003" y="0"/>
            <a:ext cx="3170197" cy="479649"/>
          </a:xfrm>
          <a:prstGeom prst="rect">
            <a:avLst/>
          </a:prstGeom>
          <a:noFill/>
          <a:ln w="9525">
            <a:noFill/>
            <a:miter lim="800000"/>
            <a:headEnd/>
            <a:tailEnd/>
          </a:ln>
          <a:effectLst/>
        </p:spPr>
        <p:txBody>
          <a:bodyPr vert="horz" wrap="square" lIns="96676" tIns="48338" rIns="96676" bIns="48338" numCol="1" anchor="t" anchorCtr="0" compatLnSpc="1">
            <a:prstTxWarp prst="textNoShape">
              <a:avLst/>
            </a:prstTxWarp>
          </a:bodyPr>
          <a:lstStyle>
            <a:lvl1pPr algn="r" defTabSz="967300" eaLnBrk="0" hangingPunct="0">
              <a:defRPr sz="1200">
                <a:solidFill>
                  <a:schemeClr val="tx1"/>
                </a:solidFill>
                <a:latin typeface="Times New Roman" pitchFamily="18" charset="0"/>
              </a:defRPr>
            </a:lvl1pPr>
          </a:lstStyle>
          <a:p>
            <a:pPr>
              <a:defRPr/>
            </a:pPr>
            <a:endParaRPr lang="en-US"/>
          </a:p>
        </p:txBody>
      </p:sp>
      <p:sp>
        <p:nvSpPr>
          <p:cNvPr id="9220" name="Rectangle 4"/>
          <p:cNvSpPr>
            <a:spLocks noGrp="1" noChangeArrowheads="1"/>
          </p:cNvSpPr>
          <p:nvPr>
            <p:ph type="ftr" sz="quarter" idx="2"/>
          </p:nvPr>
        </p:nvSpPr>
        <p:spPr bwMode="auto">
          <a:xfrm>
            <a:off x="0" y="9121551"/>
            <a:ext cx="3170197" cy="479649"/>
          </a:xfrm>
          <a:prstGeom prst="rect">
            <a:avLst/>
          </a:prstGeom>
          <a:noFill/>
          <a:ln w="9525">
            <a:noFill/>
            <a:miter lim="800000"/>
            <a:headEnd/>
            <a:tailEnd/>
          </a:ln>
          <a:effectLst/>
        </p:spPr>
        <p:txBody>
          <a:bodyPr vert="horz" wrap="square" lIns="96676" tIns="48338" rIns="96676" bIns="48338" numCol="1" anchor="b" anchorCtr="0" compatLnSpc="1">
            <a:prstTxWarp prst="textNoShape">
              <a:avLst/>
            </a:prstTxWarp>
          </a:bodyPr>
          <a:lstStyle>
            <a:lvl1pPr defTabSz="967300" eaLnBrk="0" hangingPunct="0">
              <a:defRPr sz="1200">
                <a:solidFill>
                  <a:schemeClr val="tx1"/>
                </a:solidFill>
                <a:latin typeface="Times New Roman" pitchFamily="18" charset="0"/>
              </a:defRPr>
            </a:lvl1pPr>
          </a:lstStyle>
          <a:p>
            <a:pPr>
              <a:defRPr/>
            </a:pPr>
            <a:endParaRPr lang="en-US"/>
          </a:p>
        </p:txBody>
      </p:sp>
      <p:sp>
        <p:nvSpPr>
          <p:cNvPr id="9221" name="Rectangle 5"/>
          <p:cNvSpPr>
            <a:spLocks noGrp="1" noChangeArrowheads="1"/>
          </p:cNvSpPr>
          <p:nvPr>
            <p:ph type="sldNum" sz="quarter" idx="3"/>
          </p:nvPr>
        </p:nvSpPr>
        <p:spPr bwMode="auto">
          <a:xfrm>
            <a:off x="4145003" y="9121551"/>
            <a:ext cx="3170197" cy="479649"/>
          </a:xfrm>
          <a:prstGeom prst="rect">
            <a:avLst/>
          </a:prstGeom>
          <a:noFill/>
          <a:ln w="9525">
            <a:noFill/>
            <a:miter lim="800000"/>
            <a:headEnd/>
            <a:tailEnd/>
          </a:ln>
          <a:effectLst/>
        </p:spPr>
        <p:txBody>
          <a:bodyPr vert="horz" wrap="square" lIns="96676" tIns="48338" rIns="96676" bIns="48338" numCol="1" anchor="b" anchorCtr="0" compatLnSpc="1">
            <a:prstTxWarp prst="textNoShape">
              <a:avLst/>
            </a:prstTxWarp>
          </a:bodyPr>
          <a:lstStyle>
            <a:lvl1pPr algn="r" defTabSz="967300" eaLnBrk="0" hangingPunct="0">
              <a:defRPr sz="1200">
                <a:solidFill>
                  <a:schemeClr val="tx1"/>
                </a:solidFill>
                <a:latin typeface="Times New Roman" pitchFamily="18" charset="0"/>
              </a:defRPr>
            </a:lvl1pPr>
          </a:lstStyle>
          <a:p>
            <a:pPr>
              <a:defRPr/>
            </a:pPr>
            <a:fld id="{CA43B97A-FF32-4453-9B29-40DEDAEA880B}" type="slidenum">
              <a:rPr lang="en-US"/>
              <a:pPr>
                <a:defRPr/>
              </a:pPr>
              <a:t>‹#›</a:t>
            </a:fld>
            <a:endParaRPr lang="en-US"/>
          </a:p>
        </p:txBody>
      </p:sp>
    </p:spTree>
    <p:extLst>
      <p:ext uri="{BB962C8B-B14F-4D97-AF65-F5344CB8AC3E}">
        <p14:creationId xmlns="" xmlns:p14="http://schemas.microsoft.com/office/powerpoint/2010/main" val="42344001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3170197" cy="479649"/>
          </a:xfrm>
          <a:prstGeom prst="rect">
            <a:avLst/>
          </a:prstGeom>
          <a:noFill/>
          <a:ln w="9525">
            <a:noFill/>
            <a:miter lim="800000"/>
            <a:headEnd/>
            <a:tailEnd/>
          </a:ln>
          <a:effectLst/>
        </p:spPr>
        <p:txBody>
          <a:bodyPr vert="horz" wrap="square" lIns="96676" tIns="48338" rIns="96676" bIns="48338" numCol="1" anchor="t" anchorCtr="0" compatLnSpc="1">
            <a:prstTxWarp prst="textNoShape">
              <a:avLst/>
            </a:prstTxWarp>
          </a:bodyPr>
          <a:lstStyle>
            <a:lvl1pPr defTabSz="967300" eaLnBrk="0" hangingPunct="0">
              <a:defRPr sz="1200">
                <a:solidFill>
                  <a:schemeClr val="tx1"/>
                </a:solidFill>
                <a:latin typeface="Times New Roman" pitchFamily="18" charset="0"/>
              </a:defRPr>
            </a:lvl1pPr>
          </a:lstStyle>
          <a:p>
            <a:pPr>
              <a:defRPr/>
            </a:pPr>
            <a:endParaRPr lang="en-US"/>
          </a:p>
        </p:txBody>
      </p:sp>
      <p:sp>
        <p:nvSpPr>
          <p:cNvPr id="8195" name="Rectangle 3"/>
          <p:cNvSpPr>
            <a:spLocks noGrp="1" noChangeArrowheads="1"/>
          </p:cNvSpPr>
          <p:nvPr>
            <p:ph type="dt" idx="1"/>
          </p:nvPr>
        </p:nvSpPr>
        <p:spPr bwMode="auto">
          <a:xfrm>
            <a:off x="4145003" y="0"/>
            <a:ext cx="3170197" cy="479649"/>
          </a:xfrm>
          <a:prstGeom prst="rect">
            <a:avLst/>
          </a:prstGeom>
          <a:noFill/>
          <a:ln w="9525">
            <a:noFill/>
            <a:miter lim="800000"/>
            <a:headEnd/>
            <a:tailEnd/>
          </a:ln>
          <a:effectLst/>
        </p:spPr>
        <p:txBody>
          <a:bodyPr vert="horz" wrap="square" lIns="96676" tIns="48338" rIns="96676" bIns="48338" numCol="1" anchor="t" anchorCtr="0" compatLnSpc="1">
            <a:prstTxWarp prst="textNoShape">
              <a:avLst/>
            </a:prstTxWarp>
          </a:bodyPr>
          <a:lstStyle>
            <a:lvl1pPr algn="r" defTabSz="967300" eaLnBrk="0" hangingPunct="0">
              <a:defRPr sz="1200">
                <a:solidFill>
                  <a:schemeClr val="tx1"/>
                </a:solidFill>
                <a:latin typeface="Times New Roman" pitchFamily="18" charset="0"/>
              </a:defRPr>
            </a:lvl1pPr>
          </a:lstStyle>
          <a:p>
            <a:pPr>
              <a:defRPr/>
            </a:pPr>
            <a:endParaRPr lang="en-US"/>
          </a:p>
        </p:txBody>
      </p:sp>
      <p:sp>
        <p:nvSpPr>
          <p:cNvPr id="28676" name="Rectangle 4"/>
          <p:cNvSpPr>
            <a:spLocks noGrp="1" noRot="1" noChangeAspect="1" noChangeArrowheads="1" noTextEdit="1"/>
          </p:cNvSpPr>
          <p:nvPr>
            <p:ph type="sldImg" idx="2"/>
          </p:nvPr>
        </p:nvSpPr>
        <p:spPr bwMode="auto">
          <a:xfrm>
            <a:off x="1257300" y="719138"/>
            <a:ext cx="4800600" cy="3600450"/>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974807" y="4559955"/>
            <a:ext cx="5365587" cy="4321773"/>
          </a:xfrm>
          <a:prstGeom prst="rect">
            <a:avLst/>
          </a:prstGeom>
          <a:noFill/>
          <a:ln w="9525">
            <a:noFill/>
            <a:miter lim="800000"/>
            <a:headEnd/>
            <a:tailEnd/>
          </a:ln>
          <a:effectLst/>
        </p:spPr>
        <p:txBody>
          <a:bodyPr vert="horz" wrap="square" lIns="96676" tIns="48338" rIns="96676" bIns="4833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198" name="Rectangle 6"/>
          <p:cNvSpPr>
            <a:spLocks noGrp="1" noChangeArrowheads="1"/>
          </p:cNvSpPr>
          <p:nvPr>
            <p:ph type="ftr" sz="quarter" idx="4"/>
          </p:nvPr>
        </p:nvSpPr>
        <p:spPr bwMode="auto">
          <a:xfrm>
            <a:off x="0" y="9121551"/>
            <a:ext cx="3170197" cy="479649"/>
          </a:xfrm>
          <a:prstGeom prst="rect">
            <a:avLst/>
          </a:prstGeom>
          <a:noFill/>
          <a:ln w="9525">
            <a:noFill/>
            <a:miter lim="800000"/>
            <a:headEnd/>
            <a:tailEnd/>
          </a:ln>
          <a:effectLst/>
        </p:spPr>
        <p:txBody>
          <a:bodyPr vert="horz" wrap="square" lIns="96676" tIns="48338" rIns="96676" bIns="48338" numCol="1" anchor="b" anchorCtr="0" compatLnSpc="1">
            <a:prstTxWarp prst="textNoShape">
              <a:avLst/>
            </a:prstTxWarp>
          </a:bodyPr>
          <a:lstStyle>
            <a:lvl1pPr defTabSz="967300" eaLnBrk="0" hangingPunct="0">
              <a:defRPr sz="1200">
                <a:solidFill>
                  <a:schemeClr val="tx1"/>
                </a:solidFill>
                <a:latin typeface="Times New Roman" pitchFamily="18" charset="0"/>
              </a:defRPr>
            </a:lvl1pPr>
          </a:lstStyle>
          <a:p>
            <a:pPr>
              <a:defRPr/>
            </a:pPr>
            <a:endParaRPr lang="en-US"/>
          </a:p>
        </p:txBody>
      </p:sp>
      <p:sp>
        <p:nvSpPr>
          <p:cNvPr id="8199" name="Rectangle 7"/>
          <p:cNvSpPr>
            <a:spLocks noGrp="1" noChangeArrowheads="1"/>
          </p:cNvSpPr>
          <p:nvPr>
            <p:ph type="sldNum" sz="quarter" idx="5"/>
          </p:nvPr>
        </p:nvSpPr>
        <p:spPr bwMode="auto">
          <a:xfrm>
            <a:off x="4145003" y="9121551"/>
            <a:ext cx="3170197" cy="479649"/>
          </a:xfrm>
          <a:prstGeom prst="rect">
            <a:avLst/>
          </a:prstGeom>
          <a:noFill/>
          <a:ln w="9525">
            <a:noFill/>
            <a:miter lim="800000"/>
            <a:headEnd/>
            <a:tailEnd/>
          </a:ln>
          <a:effectLst/>
        </p:spPr>
        <p:txBody>
          <a:bodyPr vert="horz" wrap="square" lIns="96676" tIns="48338" rIns="96676" bIns="48338" numCol="1" anchor="b" anchorCtr="0" compatLnSpc="1">
            <a:prstTxWarp prst="textNoShape">
              <a:avLst/>
            </a:prstTxWarp>
          </a:bodyPr>
          <a:lstStyle>
            <a:lvl1pPr algn="r" defTabSz="967300" eaLnBrk="0" hangingPunct="0">
              <a:defRPr sz="1200">
                <a:solidFill>
                  <a:schemeClr val="tx1"/>
                </a:solidFill>
                <a:latin typeface="Times New Roman" pitchFamily="18" charset="0"/>
              </a:defRPr>
            </a:lvl1pPr>
          </a:lstStyle>
          <a:p>
            <a:pPr>
              <a:defRPr/>
            </a:pPr>
            <a:fld id="{2DE1D2C5-694F-4F2C-AE65-4281699286A1}" type="slidenum">
              <a:rPr lang="en-US"/>
              <a:pPr>
                <a:defRPr/>
              </a:pPr>
              <a:t>‹#›</a:t>
            </a:fld>
            <a:endParaRPr lang="en-US"/>
          </a:p>
        </p:txBody>
      </p:sp>
    </p:spTree>
    <p:extLst>
      <p:ext uri="{BB962C8B-B14F-4D97-AF65-F5344CB8AC3E}">
        <p14:creationId xmlns="" xmlns:p14="http://schemas.microsoft.com/office/powerpoint/2010/main" val="23083189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800" dirty="0" smtClean="0"/>
          </a:p>
        </p:txBody>
      </p:sp>
      <p:sp>
        <p:nvSpPr>
          <p:cNvPr id="4" name="Slide Number Placeholder 3"/>
          <p:cNvSpPr>
            <a:spLocks noGrp="1"/>
          </p:cNvSpPr>
          <p:nvPr>
            <p:ph type="sldNum" sz="quarter" idx="10"/>
          </p:nvPr>
        </p:nvSpPr>
        <p:spPr/>
        <p:txBody>
          <a:bodyPr/>
          <a:lstStyle/>
          <a:p>
            <a:pPr>
              <a:defRPr/>
            </a:pPr>
            <a:fld id="{2DE1D2C5-694F-4F2C-AE65-4281699286A1}" type="slidenum">
              <a:rPr lang="en-US" smtClean="0"/>
              <a:pPr>
                <a:defRPr/>
              </a:pPr>
              <a:t>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7"/>
          <p:cNvSpPr>
            <a:spLocks noChangeShapeType="1"/>
          </p:cNvSpPr>
          <p:nvPr userDrawn="1"/>
        </p:nvSpPr>
        <p:spPr bwMode="auto">
          <a:xfrm>
            <a:off x="0" y="3429000"/>
            <a:ext cx="9144000" cy="0"/>
          </a:xfrm>
          <a:prstGeom prst="line">
            <a:avLst/>
          </a:prstGeom>
          <a:noFill/>
          <a:ln w="57150" cmpd="thickThin">
            <a:solidFill>
              <a:srgbClr val="4D4D4D"/>
            </a:solidFill>
            <a:round/>
            <a:headEnd/>
            <a:tailEnd/>
          </a:ln>
          <a:effectLst/>
        </p:spPr>
        <p:txBody>
          <a:bodyPr wrap="none" anchor="ctr"/>
          <a:lstStyle/>
          <a:p>
            <a:pPr>
              <a:defRPr/>
            </a:pPr>
            <a:endParaRPr lang="en-US"/>
          </a:p>
        </p:txBody>
      </p:sp>
      <p:sp>
        <p:nvSpPr>
          <p:cNvPr id="316418" name="Rectangle 2"/>
          <p:cNvSpPr>
            <a:spLocks noGrp="1" noChangeArrowheads="1"/>
          </p:cNvSpPr>
          <p:nvPr>
            <p:ph type="ctrTitle"/>
          </p:nvPr>
        </p:nvSpPr>
        <p:spPr>
          <a:xfrm>
            <a:off x="685800" y="1828800"/>
            <a:ext cx="7772400" cy="1143000"/>
          </a:xfrm>
        </p:spPr>
        <p:txBody>
          <a:bodyPr/>
          <a:lstStyle>
            <a:lvl1pPr algn="ctr">
              <a:defRPr>
                <a:solidFill>
                  <a:srgbClr val="0000FF"/>
                </a:solidFill>
                <a:latin typeface="+mj-lt"/>
                <a:cs typeface="Calibri" pitchFamily="34" charset="0"/>
              </a:defRPr>
            </a:lvl1pPr>
          </a:lstStyle>
          <a:p>
            <a:r>
              <a:rPr lang="en-US" dirty="0"/>
              <a:t>Click to edit Master title style</a:t>
            </a:r>
          </a:p>
        </p:txBody>
      </p:sp>
      <p:sp>
        <p:nvSpPr>
          <p:cNvPr id="316419" name="Rectangle 3"/>
          <p:cNvSpPr>
            <a:spLocks noGrp="1" noChangeArrowheads="1"/>
          </p:cNvSpPr>
          <p:nvPr>
            <p:ph type="subTitle" idx="1"/>
          </p:nvPr>
        </p:nvSpPr>
        <p:spPr>
          <a:xfrm>
            <a:off x="1371600" y="4114800"/>
            <a:ext cx="6400800" cy="685800"/>
          </a:xfrm>
        </p:spPr>
        <p:txBody>
          <a:bodyPr/>
          <a:lstStyle>
            <a:lvl1pPr marL="0" indent="0" algn="ctr">
              <a:buNone/>
              <a:defRPr>
                <a:solidFill>
                  <a:srgbClr val="990000"/>
                </a:solidFill>
              </a:defRPr>
            </a:lvl1pPr>
          </a:lstStyle>
          <a:p>
            <a:r>
              <a:rPr lang="en-US" dirty="0"/>
              <a:t>Click to edit Master subtitle style</a:t>
            </a:r>
          </a:p>
        </p:txBody>
      </p:sp>
      <p:sp>
        <p:nvSpPr>
          <p:cNvPr id="6" name="Rectangle 4"/>
          <p:cNvSpPr>
            <a:spLocks noGrp="1" noChangeArrowheads="1"/>
          </p:cNvSpPr>
          <p:nvPr>
            <p:ph type="dt" sz="half" idx="10"/>
          </p:nvPr>
        </p:nvSpPr>
        <p:spPr/>
        <p:txBody>
          <a:bodyPr/>
          <a:lstStyle>
            <a:lvl1pPr>
              <a:defRPr/>
            </a:lvl1pPr>
          </a:lstStyle>
          <a:p>
            <a:pPr>
              <a:defRPr/>
            </a:pPr>
            <a:r>
              <a:rPr lang="en-US"/>
              <a:t>J. Widom</a:t>
            </a:r>
          </a:p>
        </p:txBody>
      </p:sp>
      <p:sp>
        <p:nvSpPr>
          <p:cNvPr id="7" name="Rectangle 5"/>
          <p:cNvSpPr>
            <a:spLocks noGrp="1" noChangeArrowheads="1"/>
          </p:cNvSpPr>
          <p:nvPr>
            <p:ph type="ftr" sz="quarter" idx="11"/>
          </p:nvPr>
        </p:nvSpPr>
        <p:spPr/>
        <p:txBody>
          <a:bodyPr/>
          <a:lstStyle>
            <a:lvl1pPr>
              <a:defRPr/>
            </a:lvl1pPr>
          </a:lstStyle>
          <a:p>
            <a:pPr>
              <a:defRPr/>
            </a:pPr>
            <a:r>
              <a:rPr lang="en-US"/>
              <a:t>Title</a:t>
            </a:r>
          </a:p>
        </p:txBody>
      </p:sp>
      <p:sp>
        <p:nvSpPr>
          <p:cNvPr id="8" name="Rectangle 6"/>
          <p:cNvSpPr>
            <a:spLocks noGrp="1" noChangeArrowheads="1"/>
          </p:cNvSpPr>
          <p:nvPr>
            <p:ph type="sldNum" sz="quarter" idx="12"/>
          </p:nvPr>
        </p:nvSpPr>
        <p:spPr>
          <a:xfrm>
            <a:off x="8796338" y="6553200"/>
            <a:ext cx="347662" cy="304800"/>
          </a:xfrm>
        </p:spPr>
        <p:txBody>
          <a:bodyPr/>
          <a:lstStyle>
            <a:lvl1pPr>
              <a:defRPr/>
            </a:lvl1pPr>
          </a:lstStyle>
          <a:p>
            <a:pPr>
              <a:defRPr/>
            </a:pPr>
            <a:fld id="{9D12B916-136C-4511-ADE4-58A38DACAF34}" type="slidenum">
              <a:rPr lang="en-US"/>
              <a:pPr>
                <a:defRPr/>
              </a:pPr>
              <a:t>‹#›</a:t>
            </a:fld>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a:t>J. Widom</a:t>
            </a:r>
          </a:p>
        </p:txBody>
      </p:sp>
      <p:sp>
        <p:nvSpPr>
          <p:cNvPr id="5" name="Footer Placeholder 4"/>
          <p:cNvSpPr>
            <a:spLocks noGrp="1"/>
          </p:cNvSpPr>
          <p:nvPr>
            <p:ph type="ftr" sz="quarter" idx="11"/>
          </p:nvPr>
        </p:nvSpPr>
        <p:spPr/>
        <p:txBody>
          <a:bodyPr/>
          <a:lstStyle>
            <a:lvl1pPr>
              <a:defRPr/>
            </a:lvl1pPr>
          </a:lstStyle>
          <a:p>
            <a:pPr>
              <a:defRPr/>
            </a:pPr>
            <a:r>
              <a:rPr lang="en-US"/>
              <a:t>CS300 Fall '00</a:t>
            </a:r>
          </a:p>
        </p:txBody>
      </p:sp>
      <p:sp>
        <p:nvSpPr>
          <p:cNvPr id="6" name="Slide Number Placeholder 5"/>
          <p:cNvSpPr>
            <a:spLocks noGrp="1"/>
          </p:cNvSpPr>
          <p:nvPr>
            <p:ph type="sldNum" sz="quarter" idx="12"/>
          </p:nvPr>
        </p:nvSpPr>
        <p:spPr/>
        <p:txBody>
          <a:bodyPr/>
          <a:lstStyle>
            <a:lvl1pPr>
              <a:defRPr/>
            </a:lvl1pPr>
          </a:lstStyle>
          <a:p>
            <a:pPr>
              <a:defRPr/>
            </a:pPr>
            <a:fld id="{EE5B6233-F117-4F98-871D-66FC677F17C6}"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0"/>
            <a:ext cx="2133600" cy="6477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2400" y="0"/>
            <a:ext cx="6248400" cy="6477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a:t>J. Widom</a:t>
            </a:r>
          </a:p>
        </p:txBody>
      </p:sp>
      <p:sp>
        <p:nvSpPr>
          <p:cNvPr id="5" name="Footer Placeholder 4"/>
          <p:cNvSpPr>
            <a:spLocks noGrp="1"/>
          </p:cNvSpPr>
          <p:nvPr>
            <p:ph type="ftr" sz="quarter" idx="11"/>
          </p:nvPr>
        </p:nvSpPr>
        <p:spPr/>
        <p:txBody>
          <a:bodyPr/>
          <a:lstStyle>
            <a:lvl1pPr>
              <a:defRPr/>
            </a:lvl1pPr>
          </a:lstStyle>
          <a:p>
            <a:pPr>
              <a:defRPr/>
            </a:pPr>
            <a:r>
              <a:rPr lang="en-US"/>
              <a:t>CS300 Fall '00</a:t>
            </a:r>
          </a:p>
        </p:txBody>
      </p:sp>
      <p:sp>
        <p:nvSpPr>
          <p:cNvPr id="6" name="Slide Number Placeholder 5"/>
          <p:cNvSpPr>
            <a:spLocks noGrp="1"/>
          </p:cNvSpPr>
          <p:nvPr>
            <p:ph type="sldNum" sz="quarter" idx="12"/>
          </p:nvPr>
        </p:nvSpPr>
        <p:spPr/>
        <p:txBody>
          <a:bodyPr/>
          <a:lstStyle>
            <a:lvl1pPr>
              <a:defRPr/>
            </a:lvl1pPr>
          </a:lstStyle>
          <a:p>
            <a:pPr>
              <a:defRPr/>
            </a:pPr>
            <a:fld id="{199253E8-9F31-4B75-85C6-CB0B0EB18AE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299945" y="1355130"/>
            <a:ext cx="8458200" cy="4953000"/>
          </a:xfrm>
        </p:spPr>
        <p:txBody>
          <a:bodyPr/>
          <a:lstStyle>
            <a:lvl1pPr>
              <a:spcBef>
                <a:spcPts val="0"/>
              </a:spcBef>
              <a:spcAft>
                <a:spcPts val="600"/>
              </a:spcAft>
              <a:defRPr/>
            </a:lvl1pPr>
            <a:lvl2pPr>
              <a:spcBef>
                <a:spcPts val="0"/>
              </a:spcBef>
              <a:spcAft>
                <a:spcPts val="300"/>
              </a:spcAft>
              <a:defRPr/>
            </a:lvl2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4"/>
          <p:cNvSpPr>
            <a:spLocks noGrp="1" noChangeArrowheads="1"/>
          </p:cNvSpPr>
          <p:nvPr>
            <p:ph type="dt" sz="half" idx="10"/>
          </p:nvPr>
        </p:nvSpPr>
        <p:spPr>
          <a:ln/>
        </p:spPr>
        <p:txBody>
          <a:bodyPr/>
          <a:lstStyle>
            <a:lvl1pPr>
              <a:defRPr/>
            </a:lvl1pPr>
          </a:lstStyle>
          <a:p>
            <a:pPr>
              <a:defRPr/>
            </a:pPr>
            <a:r>
              <a:rPr lang="en-US"/>
              <a:t>J. Widom</a:t>
            </a:r>
          </a:p>
        </p:txBody>
      </p:sp>
      <p:sp>
        <p:nvSpPr>
          <p:cNvPr id="5" name="Rectangle 5"/>
          <p:cNvSpPr>
            <a:spLocks noGrp="1" noChangeArrowheads="1"/>
          </p:cNvSpPr>
          <p:nvPr>
            <p:ph type="ftr" sz="quarter" idx="11"/>
          </p:nvPr>
        </p:nvSpPr>
        <p:spPr>
          <a:ln/>
        </p:spPr>
        <p:txBody>
          <a:bodyPr/>
          <a:lstStyle>
            <a:lvl1pPr>
              <a:defRPr/>
            </a:lvl1pPr>
          </a:lstStyle>
          <a:p>
            <a:pPr>
              <a:defRPr/>
            </a:pPr>
            <a:r>
              <a:rPr lang="en-US"/>
              <a:t>Title</a:t>
            </a:r>
          </a:p>
        </p:txBody>
      </p:sp>
      <p:sp>
        <p:nvSpPr>
          <p:cNvPr id="6" name="Rectangle 6"/>
          <p:cNvSpPr>
            <a:spLocks noGrp="1" noChangeArrowheads="1"/>
          </p:cNvSpPr>
          <p:nvPr>
            <p:ph type="sldNum" sz="quarter" idx="12"/>
          </p:nvPr>
        </p:nvSpPr>
        <p:spPr>
          <a:ln/>
        </p:spPr>
        <p:txBody>
          <a:bodyPr/>
          <a:lstStyle>
            <a:lvl1pPr>
              <a:defRPr/>
            </a:lvl1pPr>
          </a:lstStyle>
          <a:p>
            <a:pPr>
              <a:defRPr/>
            </a:pPr>
            <a:fld id="{CE3755A4-E50A-4450-859E-95F74E09500D}" type="slidenum">
              <a:rPr lang="en-US"/>
              <a:pPr>
                <a:defRPr/>
              </a:pPr>
              <a:t>‹#›</a:t>
            </a:fld>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US"/>
              <a:t>J. Widom</a:t>
            </a:r>
          </a:p>
        </p:txBody>
      </p:sp>
      <p:sp>
        <p:nvSpPr>
          <p:cNvPr id="5" name="Footer Placeholder 4"/>
          <p:cNvSpPr>
            <a:spLocks noGrp="1"/>
          </p:cNvSpPr>
          <p:nvPr>
            <p:ph type="ftr" sz="quarter" idx="11"/>
          </p:nvPr>
        </p:nvSpPr>
        <p:spPr/>
        <p:txBody>
          <a:bodyPr/>
          <a:lstStyle>
            <a:lvl1pPr>
              <a:defRPr/>
            </a:lvl1pPr>
          </a:lstStyle>
          <a:p>
            <a:pPr>
              <a:defRPr/>
            </a:pPr>
            <a:r>
              <a:rPr lang="en-US"/>
              <a:t>CS300 Fall '00</a:t>
            </a:r>
          </a:p>
        </p:txBody>
      </p:sp>
      <p:sp>
        <p:nvSpPr>
          <p:cNvPr id="6" name="Slide Number Placeholder 5"/>
          <p:cNvSpPr>
            <a:spLocks noGrp="1"/>
          </p:cNvSpPr>
          <p:nvPr>
            <p:ph type="sldNum" sz="quarter" idx="12"/>
          </p:nvPr>
        </p:nvSpPr>
        <p:spPr/>
        <p:txBody>
          <a:bodyPr/>
          <a:lstStyle>
            <a:lvl1pPr>
              <a:defRPr/>
            </a:lvl1pPr>
          </a:lstStyle>
          <a:p>
            <a:pPr>
              <a:defRPr/>
            </a:pPr>
            <a:fld id="{7616A444-7989-48E1-951D-46D64E0352F5}" type="slidenum">
              <a:rPr lang="en-US"/>
              <a:pPr>
                <a:defRPr/>
              </a:pPr>
              <a:t>‹#›</a:t>
            </a:fld>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28600" y="1524000"/>
            <a:ext cx="4152900"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33900" y="1524000"/>
            <a:ext cx="4152900"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r>
              <a:rPr lang="en-US"/>
              <a:t>J. Widom</a:t>
            </a:r>
          </a:p>
        </p:txBody>
      </p:sp>
      <p:sp>
        <p:nvSpPr>
          <p:cNvPr id="6" name="Footer Placeholder 5"/>
          <p:cNvSpPr>
            <a:spLocks noGrp="1"/>
          </p:cNvSpPr>
          <p:nvPr>
            <p:ph type="ftr" sz="quarter" idx="11"/>
          </p:nvPr>
        </p:nvSpPr>
        <p:spPr/>
        <p:txBody>
          <a:bodyPr/>
          <a:lstStyle>
            <a:lvl1pPr>
              <a:defRPr/>
            </a:lvl1pPr>
          </a:lstStyle>
          <a:p>
            <a:pPr>
              <a:defRPr/>
            </a:pPr>
            <a:r>
              <a:rPr lang="en-US"/>
              <a:t>CS300 Fall '00</a:t>
            </a:r>
          </a:p>
        </p:txBody>
      </p:sp>
      <p:sp>
        <p:nvSpPr>
          <p:cNvPr id="7" name="Slide Number Placeholder 6"/>
          <p:cNvSpPr>
            <a:spLocks noGrp="1"/>
          </p:cNvSpPr>
          <p:nvPr>
            <p:ph type="sldNum" sz="quarter" idx="12"/>
          </p:nvPr>
        </p:nvSpPr>
        <p:spPr/>
        <p:txBody>
          <a:bodyPr/>
          <a:lstStyle>
            <a:lvl1pPr>
              <a:defRPr/>
            </a:lvl1pPr>
          </a:lstStyle>
          <a:p>
            <a:pPr>
              <a:defRPr/>
            </a:pPr>
            <a:fld id="{A8B4B43A-D68D-4F57-BED1-CF127D0E9305}" type="slidenum">
              <a:rPr lang="en-US"/>
              <a:pPr>
                <a:defRPr/>
              </a:pPr>
              <a:t>‹#›</a:t>
            </a:fld>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pPr>
              <a:defRPr/>
            </a:pPr>
            <a:r>
              <a:rPr lang="en-US"/>
              <a:t>J. Widom</a:t>
            </a:r>
          </a:p>
        </p:txBody>
      </p:sp>
      <p:sp>
        <p:nvSpPr>
          <p:cNvPr id="8" name="Footer Placeholder 7"/>
          <p:cNvSpPr>
            <a:spLocks noGrp="1"/>
          </p:cNvSpPr>
          <p:nvPr>
            <p:ph type="ftr" sz="quarter" idx="11"/>
          </p:nvPr>
        </p:nvSpPr>
        <p:spPr/>
        <p:txBody>
          <a:bodyPr/>
          <a:lstStyle>
            <a:lvl1pPr>
              <a:defRPr/>
            </a:lvl1pPr>
          </a:lstStyle>
          <a:p>
            <a:pPr>
              <a:defRPr/>
            </a:pPr>
            <a:r>
              <a:rPr lang="en-US"/>
              <a:t>CS300 Fall '00</a:t>
            </a:r>
          </a:p>
        </p:txBody>
      </p:sp>
      <p:sp>
        <p:nvSpPr>
          <p:cNvPr id="9" name="Slide Number Placeholder 8"/>
          <p:cNvSpPr>
            <a:spLocks noGrp="1"/>
          </p:cNvSpPr>
          <p:nvPr>
            <p:ph type="sldNum" sz="quarter" idx="12"/>
          </p:nvPr>
        </p:nvSpPr>
        <p:spPr/>
        <p:txBody>
          <a:bodyPr/>
          <a:lstStyle>
            <a:lvl1pPr>
              <a:defRPr/>
            </a:lvl1pPr>
          </a:lstStyle>
          <a:p>
            <a:pPr>
              <a:defRPr/>
            </a:pPr>
            <a:fld id="{B4B4C38D-1EC4-4221-A5FE-18FFAF0C5EC1}" type="slidenum">
              <a:rPr lang="en-US"/>
              <a:pPr>
                <a:defRPr/>
              </a:pPr>
              <a:t>‹#›</a:t>
            </a:fld>
            <a:endParaRPr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r>
              <a:rPr lang="en-US"/>
              <a:t>J. Widom</a:t>
            </a:r>
          </a:p>
        </p:txBody>
      </p:sp>
      <p:sp>
        <p:nvSpPr>
          <p:cNvPr id="4" name="Footer Placeholder 3"/>
          <p:cNvSpPr>
            <a:spLocks noGrp="1"/>
          </p:cNvSpPr>
          <p:nvPr>
            <p:ph type="ftr" sz="quarter" idx="11"/>
          </p:nvPr>
        </p:nvSpPr>
        <p:spPr/>
        <p:txBody>
          <a:bodyPr/>
          <a:lstStyle>
            <a:lvl1pPr>
              <a:defRPr/>
            </a:lvl1pPr>
          </a:lstStyle>
          <a:p>
            <a:pPr>
              <a:defRPr/>
            </a:pPr>
            <a:r>
              <a:rPr lang="en-US"/>
              <a:t>CS300 Fall '00</a:t>
            </a:r>
          </a:p>
        </p:txBody>
      </p:sp>
      <p:sp>
        <p:nvSpPr>
          <p:cNvPr id="5" name="Slide Number Placeholder 4"/>
          <p:cNvSpPr>
            <a:spLocks noGrp="1"/>
          </p:cNvSpPr>
          <p:nvPr>
            <p:ph type="sldNum" sz="quarter" idx="12"/>
          </p:nvPr>
        </p:nvSpPr>
        <p:spPr/>
        <p:txBody>
          <a:bodyPr/>
          <a:lstStyle>
            <a:lvl1pPr>
              <a:defRPr/>
            </a:lvl1pPr>
          </a:lstStyle>
          <a:p>
            <a:pPr>
              <a:defRPr/>
            </a:pPr>
            <a:fld id="{8A272839-4547-44AB-9274-0607957AC0F9}"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r>
              <a:rPr lang="en-US"/>
              <a:t>J. Widom</a:t>
            </a:r>
          </a:p>
        </p:txBody>
      </p:sp>
      <p:sp>
        <p:nvSpPr>
          <p:cNvPr id="3" name="Footer Placeholder 2"/>
          <p:cNvSpPr>
            <a:spLocks noGrp="1"/>
          </p:cNvSpPr>
          <p:nvPr>
            <p:ph type="ftr" sz="quarter" idx="11"/>
          </p:nvPr>
        </p:nvSpPr>
        <p:spPr/>
        <p:txBody>
          <a:bodyPr/>
          <a:lstStyle>
            <a:lvl1pPr>
              <a:defRPr/>
            </a:lvl1pPr>
          </a:lstStyle>
          <a:p>
            <a:pPr>
              <a:defRPr/>
            </a:pPr>
            <a:r>
              <a:rPr lang="en-US"/>
              <a:t>CS300 Fall '00</a:t>
            </a:r>
          </a:p>
        </p:txBody>
      </p:sp>
      <p:sp>
        <p:nvSpPr>
          <p:cNvPr id="4" name="Slide Number Placeholder 3"/>
          <p:cNvSpPr>
            <a:spLocks noGrp="1"/>
          </p:cNvSpPr>
          <p:nvPr>
            <p:ph type="sldNum" sz="quarter" idx="12"/>
          </p:nvPr>
        </p:nvSpPr>
        <p:spPr/>
        <p:txBody>
          <a:bodyPr/>
          <a:lstStyle>
            <a:lvl1pPr>
              <a:defRPr/>
            </a:lvl1pPr>
          </a:lstStyle>
          <a:p>
            <a:pPr>
              <a:defRPr/>
            </a:pPr>
            <a:fld id="{E1FA7C27-258C-4191-85E3-CC868FD9485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r>
              <a:rPr lang="en-US"/>
              <a:t>J. Widom</a:t>
            </a:r>
          </a:p>
        </p:txBody>
      </p:sp>
      <p:sp>
        <p:nvSpPr>
          <p:cNvPr id="6" name="Footer Placeholder 5"/>
          <p:cNvSpPr>
            <a:spLocks noGrp="1"/>
          </p:cNvSpPr>
          <p:nvPr>
            <p:ph type="ftr" sz="quarter" idx="11"/>
          </p:nvPr>
        </p:nvSpPr>
        <p:spPr/>
        <p:txBody>
          <a:bodyPr/>
          <a:lstStyle>
            <a:lvl1pPr>
              <a:defRPr/>
            </a:lvl1pPr>
          </a:lstStyle>
          <a:p>
            <a:pPr>
              <a:defRPr/>
            </a:pPr>
            <a:r>
              <a:rPr lang="en-US"/>
              <a:t>CS300 Fall '00</a:t>
            </a:r>
          </a:p>
        </p:txBody>
      </p:sp>
      <p:sp>
        <p:nvSpPr>
          <p:cNvPr id="7" name="Slide Number Placeholder 6"/>
          <p:cNvSpPr>
            <a:spLocks noGrp="1"/>
          </p:cNvSpPr>
          <p:nvPr>
            <p:ph type="sldNum" sz="quarter" idx="12"/>
          </p:nvPr>
        </p:nvSpPr>
        <p:spPr/>
        <p:txBody>
          <a:bodyPr/>
          <a:lstStyle>
            <a:lvl1pPr>
              <a:defRPr/>
            </a:lvl1pPr>
          </a:lstStyle>
          <a:p>
            <a:pPr>
              <a:defRPr/>
            </a:pPr>
            <a:fld id="{D82E2BEA-FB23-47DC-8DC8-B851E714D20D}"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r>
              <a:rPr lang="en-US"/>
              <a:t>J. Widom</a:t>
            </a:r>
          </a:p>
        </p:txBody>
      </p:sp>
      <p:sp>
        <p:nvSpPr>
          <p:cNvPr id="6" name="Footer Placeholder 5"/>
          <p:cNvSpPr>
            <a:spLocks noGrp="1"/>
          </p:cNvSpPr>
          <p:nvPr>
            <p:ph type="ftr" sz="quarter" idx="11"/>
          </p:nvPr>
        </p:nvSpPr>
        <p:spPr/>
        <p:txBody>
          <a:bodyPr/>
          <a:lstStyle>
            <a:lvl1pPr>
              <a:defRPr/>
            </a:lvl1pPr>
          </a:lstStyle>
          <a:p>
            <a:pPr>
              <a:defRPr/>
            </a:pPr>
            <a:r>
              <a:rPr lang="en-US"/>
              <a:t>CS300 Fall '00</a:t>
            </a:r>
          </a:p>
        </p:txBody>
      </p:sp>
      <p:sp>
        <p:nvSpPr>
          <p:cNvPr id="7" name="Slide Number Placeholder 6"/>
          <p:cNvSpPr>
            <a:spLocks noGrp="1"/>
          </p:cNvSpPr>
          <p:nvPr>
            <p:ph type="sldNum" sz="quarter" idx="12"/>
          </p:nvPr>
        </p:nvSpPr>
        <p:spPr/>
        <p:txBody>
          <a:bodyPr/>
          <a:lstStyle>
            <a:lvl1pPr>
              <a:defRPr/>
            </a:lvl1pPr>
          </a:lstStyle>
          <a:p>
            <a:pPr>
              <a:defRPr/>
            </a:pPr>
            <a:fld id="{4D3C80AF-1144-4A9A-A2A1-E54ECC29D0A5}"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52400" y="0"/>
            <a:ext cx="7924800" cy="1066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152400" y="1447800"/>
            <a:ext cx="8458200" cy="4953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15396" name="Rectangle 4"/>
          <p:cNvSpPr>
            <a:spLocks noGrp="1" noChangeArrowheads="1"/>
          </p:cNvSpPr>
          <p:nvPr>
            <p:ph type="dt" sz="half" idx="2"/>
          </p:nvPr>
        </p:nvSpPr>
        <p:spPr bwMode="auto">
          <a:xfrm>
            <a:off x="0" y="6553200"/>
            <a:ext cx="11430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400" b="0">
                <a:solidFill>
                  <a:schemeClr val="tx1"/>
                </a:solidFill>
                <a:latin typeface="+mj-lt"/>
              </a:defRPr>
            </a:lvl1pPr>
          </a:lstStyle>
          <a:p>
            <a:pPr>
              <a:defRPr/>
            </a:pPr>
            <a:r>
              <a:rPr lang="en-US"/>
              <a:t>J. Widom</a:t>
            </a:r>
          </a:p>
        </p:txBody>
      </p:sp>
      <p:sp>
        <p:nvSpPr>
          <p:cNvPr id="315397" name="Rectangle 5"/>
          <p:cNvSpPr>
            <a:spLocks noGrp="1" noChangeArrowheads="1"/>
          </p:cNvSpPr>
          <p:nvPr>
            <p:ph type="ftr" sz="quarter" idx="3"/>
          </p:nvPr>
        </p:nvSpPr>
        <p:spPr bwMode="auto">
          <a:xfrm>
            <a:off x="3048000" y="6553200"/>
            <a:ext cx="2895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400">
                <a:solidFill>
                  <a:schemeClr val="tx1"/>
                </a:solidFill>
                <a:latin typeface="+mj-lt"/>
              </a:defRPr>
            </a:lvl1pPr>
          </a:lstStyle>
          <a:p>
            <a:pPr>
              <a:defRPr/>
            </a:pPr>
            <a:r>
              <a:rPr lang="en-US"/>
              <a:t>Title</a:t>
            </a:r>
          </a:p>
        </p:txBody>
      </p:sp>
      <p:sp>
        <p:nvSpPr>
          <p:cNvPr id="315398" name="Rectangle 6"/>
          <p:cNvSpPr>
            <a:spLocks noGrp="1" noChangeArrowheads="1"/>
          </p:cNvSpPr>
          <p:nvPr>
            <p:ph type="sldNum" sz="quarter" idx="4"/>
          </p:nvPr>
        </p:nvSpPr>
        <p:spPr bwMode="auto">
          <a:xfrm>
            <a:off x="8686800" y="6553200"/>
            <a:ext cx="4572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spcAft>
                <a:spcPct val="100000"/>
              </a:spcAft>
              <a:defRPr sz="1400" b="0">
                <a:solidFill>
                  <a:schemeClr val="tx1"/>
                </a:solidFill>
                <a:latin typeface="+mj-lt"/>
              </a:defRPr>
            </a:lvl1pPr>
          </a:lstStyle>
          <a:p>
            <a:pPr>
              <a:defRPr/>
            </a:pPr>
            <a:fld id="{A69672DF-01AA-4D8C-83D2-9F26A10A5275}" type="slidenum">
              <a:rPr lang="en-US"/>
              <a:pPr>
                <a:defRPr/>
              </a:pPr>
              <a:t>‹#›</a:t>
            </a:fld>
            <a:endParaRPr lang="en-US" dirty="0"/>
          </a:p>
        </p:txBody>
      </p:sp>
      <p:sp>
        <p:nvSpPr>
          <p:cNvPr id="315399" name="Line 7"/>
          <p:cNvSpPr>
            <a:spLocks noChangeShapeType="1"/>
          </p:cNvSpPr>
          <p:nvPr userDrawn="1"/>
        </p:nvSpPr>
        <p:spPr bwMode="auto">
          <a:xfrm>
            <a:off x="0" y="1143000"/>
            <a:ext cx="9144000" cy="0"/>
          </a:xfrm>
          <a:prstGeom prst="line">
            <a:avLst/>
          </a:prstGeom>
          <a:noFill/>
          <a:ln w="57150" cmpd="thickThin">
            <a:solidFill>
              <a:srgbClr val="4D4D4D"/>
            </a:solidFill>
            <a:round/>
            <a:headEnd/>
            <a:tailEnd/>
          </a:ln>
          <a:effectLst/>
        </p:spPr>
        <p:txBody>
          <a:bodyPr wrap="none" anchor="ctr"/>
          <a:lstStyle/>
          <a:p>
            <a:pPr>
              <a:defRPr/>
            </a:pPr>
            <a:endParaRPr lang="en-US"/>
          </a:p>
        </p:txBody>
      </p:sp>
    </p:spTree>
  </p:cSld>
  <p:clrMap bg1="lt1" tx1="dk1" bg2="lt2" tx2="dk2" accent1="accent1" accent2="accent2" accent3="accent3" accent4="accent4" accent5="accent5" accent6="accent6" hlink="hlink" folHlink="folHlink"/>
  <p:sldLayoutIdLst>
    <p:sldLayoutId id="2147483740" r:id="rId1"/>
    <p:sldLayoutId id="2147483739" r:id="rId2"/>
    <p:sldLayoutId id="2147483741" r:id="rId3"/>
    <p:sldLayoutId id="2147483742" r:id="rId4"/>
    <p:sldLayoutId id="2147483743" r:id="rId5"/>
    <p:sldLayoutId id="2147483744" r:id="rId6"/>
    <p:sldLayoutId id="2147483745" r:id="rId7"/>
    <p:sldLayoutId id="2147483746" r:id="rId8"/>
    <p:sldLayoutId id="2147483747" r:id="rId9"/>
    <p:sldLayoutId id="2147483748" r:id="rId10"/>
    <p:sldLayoutId id="2147483749" r:id="rId11"/>
  </p:sldLayoutIdLst>
  <p:timing>
    <p:tnLst>
      <p:par>
        <p:cTn id="1" dur="indefinite" restart="never" nodeType="tmRoot"/>
      </p:par>
    </p:tnLst>
  </p:timing>
  <p:hf hdr="0" ftr="0" dt="0"/>
  <p:txStyles>
    <p:titleStyle>
      <a:lvl1pPr algn="ctr" rtl="0" eaLnBrk="0" fontAlgn="base" hangingPunct="0">
        <a:spcBef>
          <a:spcPct val="0"/>
        </a:spcBef>
        <a:spcAft>
          <a:spcPct val="0"/>
        </a:spcAft>
        <a:defRPr sz="4000" b="1">
          <a:solidFill>
            <a:schemeClr val="tx1"/>
          </a:solidFill>
          <a:latin typeface="+mj-lt"/>
          <a:ea typeface="+mj-ea"/>
          <a:cs typeface="+mj-cs"/>
        </a:defRPr>
      </a:lvl1pPr>
      <a:lvl2pPr algn="ctr" rtl="0" eaLnBrk="0" fontAlgn="base" hangingPunct="0">
        <a:spcBef>
          <a:spcPct val="0"/>
        </a:spcBef>
        <a:spcAft>
          <a:spcPct val="0"/>
        </a:spcAft>
        <a:defRPr sz="4000" b="1">
          <a:solidFill>
            <a:schemeClr val="tx1"/>
          </a:solidFill>
          <a:latin typeface="Trebuchet MS" pitchFamily="34" charset="0"/>
        </a:defRPr>
      </a:lvl2pPr>
      <a:lvl3pPr algn="ctr" rtl="0" eaLnBrk="0" fontAlgn="base" hangingPunct="0">
        <a:spcBef>
          <a:spcPct val="0"/>
        </a:spcBef>
        <a:spcAft>
          <a:spcPct val="0"/>
        </a:spcAft>
        <a:defRPr sz="4000" b="1">
          <a:solidFill>
            <a:schemeClr val="tx1"/>
          </a:solidFill>
          <a:latin typeface="Trebuchet MS" pitchFamily="34" charset="0"/>
        </a:defRPr>
      </a:lvl3pPr>
      <a:lvl4pPr algn="ctr" rtl="0" eaLnBrk="0" fontAlgn="base" hangingPunct="0">
        <a:spcBef>
          <a:spcPct val="0"/>
        </a:spcBef>
        <a:spcAft>
          <a:spcPct val="0"/>
        </a:spcAft>
        <a:defRPr sz="4000" b="1">
          <a:solidFill>
            <a:schemeClr val="tx1"/>
          </a:solidFill>
          <a:latin typeface="Trebuchet MS" pitchFamily="34" charset="0"/>
        </a:defRPr>
      </a:lvl4pPr>
      <a:lvl5pPr algn="ctr" rtl="0" eaLnBrk="0" fontAlgn="base" hangingPunct="0">
        <a:spcBef>
          <a:spcPct val="0"/>
        </a:spcBef>
        <a:spcAft>
          <a:spcPct val="0"/>
        </a:spcAft>
        <a:defRPr sz="4000" b="1">
          <a:solidFill>
            <a:schemeClr val="tx1"/>
          </a:solidFill>
          <a:latin typeface="Trebuchet MS" pitchFamily="34" charset="0"/>
        </a:defRPr>
      </a:lvl5pPr>
      <a:lvl6pPr marL="457200" algn="l" rtl="0" fontAlgn="base">
        <a:spcBef>
          <a:spcPct val="0"/>
        </a:spcBef>
        <a:spcAft>
          <a:spcPct val="0"/>
        </a:spcAft>
        <a:defRPr sz="4000" b="1">
          <a:solidFill>
            <a:schemeClr val="tx1"/>
          </a:solidFill>
          <a:latin typeface="Trebuchet MS" pitchFamily="34" charset="0"/>
        </a:defRPr>
      </a:lvl6pPr>
      <a:lvl7pPr marL="914400" algn="l" rtl="0" fontAlgn="base">
        <a:spcBef>
          <a:spcPct val="0"/>
        </a:spcBef>
        <a:spcAft>
          <a:spcPct val="0"/>
        </a:spcAft>
        <a:defRPr sz="4000" b="1">
          <a:solidFill>
            <a:schemeClr val="tx1"/>
          </a:solidFill>
          <a:latin typeface="Trebuchet MS" pitchFamily="34" charset="0"/>
        </a:defRPr>
      </a:lvl7pPr>
      <a:lvl8pPr marL="1371600" algn="l" rtl="0" fontAlgn="base">
        <a:spcBef>
          <a:spcPct val="0"/>
        </a:spcBef>
        <a:spcAft>
          <a:spcPct val="0"/>
        </a:spcAft>
        <a:defRPr sz="4000" b="1">
          <a:solidFill>
            <a:schemeClr val="tx1"/>
          </a:solidFill>
          <a:latin typeface="Trebuchet MS" pitchFamily="34" charset="0"/>
        </a:defRPr>
      </a:lvl8pPr>
      <a:lvl9pPr marL="1828800" algn="l" rtl="0" fontAlgn="base">
        <a:spcBef>
          <a:spcPct val="0"/>
        </a:spcBef>
        <a:spcAft>
          <a:spcPct val="0"/>
        </a:spcAft>
        <a:defRPr sz="4000" b="1">
          <a:solidFill>
            <a:schemeClr val="tx1"/>
          </a:solidFill>
          <a:latin typeface="Trebuchet MS" pitchFamily="34" charset="0"/>
        </a:defRPr>
      </a:lvl9pPr>
    </p:titleStyle>
    <p:bodyStyle>
      <a:lvl1pPr marL="342900" indent="-342900" algn="l" rtl="0" eaLnBrk="0" fontAlgn="base" hangingPunct="0">
        <a:spcBef>
          <a:spcPct val="50000"/>
        </a:spcBef>
        <a:spcAft>
          <a:spcPct val="10000"/>
        </a:spcAft>
        <a:buFont typeface="Wingdings" pitchFamily="2" charset="2"/>
        <a:buChar char="§"/>
        <a:defRPr sz="2800">
          <a:solidFill>
            <a:srgbClr val="0000FF"/>
          </a:solidFill>
          <a:latin typeface="+mn-lt"/>
          <a:ea typeface="+mn-ea"/>
          <a:cs typeface="+mn-cs"/>
        </a:defRPr>
      </a:lvl1pPr>
      <a:lvl2pPr marL="742950" indent="-285750" algn="l" rtl="0" eaLnBrk="0" fontAlgn="base" hangingPunct="0">
        <a:spcBef>
          <a:spcPct val="15000"/>
        </a:spcBef>
        <a:spcAft>
          <a:spcPct val="15000"/>
        </a:spcAft>
        <a:buFont typeface="Trebuchet MS" pitchFamily="34" charset="0"/>
        <a:buChar char="—"/>
        <a:defRPr sz="2400">
          <a:solidFill>
            <a:srgbClr val="990000"/>
          </a:solidFill>
          <a:latin typeface="+mn-lt"/>
        </a:defRPr>
      </a:lvl2pPr>
      <a:lvl3pPr marL="1143000" indent="-228600" algn="l" rtl="0" eaLnBrk="0" fontAlgn="base" hangingPunct="0">
        <a:spcBef>
          <a:spcPct val="0"/>
        </a:spcBef>
        <a:spcAft>
          <a:spcPct val="0"/>
        </a:spcAft>
        <a:buFont typeface="Arial" charset="0"/>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rgbClr val="0000FF"/>
          </a:solidFill>
          <a:latin typeface="+mn-lt"/>
        </a:defRPr>
      </a:lvl4pPr>
      <a:lvl5pPr marL="2057400" indent="-228600" algn="l" rtl="0" eaLnBrk="0" fontAlgn="base" hangingPunct="0">
        <a:spcBef>
          <a:spcPct val="20000"/>
        </a:spcBef>
        <a:spcAft>
          <a:spcPct val="0"/>
        </a:spcAft>
        <a:buChar char="»"/>
        <a:defRPr sz="2000">
          <a:solidFill>
            <a:srgbClr val="0000FF"/>
          </a:solidFill>
          <a:latin typeface="+mn-lt"/>
        </a:defRPr>
      </a:lvl5pPr>
      <a:lvl6pPr marL="2514600" indent="-228600" algn="l" rtl="0" fontAlgn="base">
        <a:spcBef>
          <a:spcPct val="20000"/>
        </a:spcBef>
        <a:spcAft>
          <a:spcPct val="0"/>
        </a:spcAft>
        <a:buChar char="»"/>
        <a:defRPr sz="2000">
          <a:solidFill>
            <a:srgbClr val="0000FF"/>
          </a:solidFill>
          <a:latin typeface="+mn-lt"/>
        </a:defRPr>
      </a:lvl6pPr>
      <a:lvl7pPr marL="2971800" indent="-228600" algn="l" rtl="0" fontAlgn="base">
        <a:spcBef>
          <a:spcPct val="20000"/>
        </a:spcBef>
        <a:spcAft>
          <a:spcPct val="0"/>
        </a:spcAft>
        <a:buChar char="»"/>
        <a:defRPr sz="2000">
          <a:solidFill>
            <a:srgbClr val="0000FF"/>
          </a:solidFill>
          <a:latin typeface="+mn-lt"/>
        </a:defRPr>
      </a:lvl7pPr>
      <a:lvl8pPr marL="3429000" indent="-228600" algn="l" rtl="0" fontAlgn="base">
        <a:spcBef>
          <a:spcPct val="20000"/>
        </a:spcBef>
        <a:spcAft>
          <a:spcPct val="0"/>
        </a:spcAft>
        <a:buChar char="»"/>
        <a:defRPr sz="2000">
          <a:solidFill>
            <a:srgbClr val="0000FF"/>
          </a:solidFill>
          <a:latin typeface="+mn-lt"/>
        </a:defRPr>
      </a:lvl8pPr>
      <a:lvl9pPr marL="3886200" indent="-228600" algn="l" rtl="0" fontAlgn="base">
        <a:spcBef>
          <a:spcPct val="20000"/>
        </a:spcBef>
        <a:spcAft>
          <a:spcPct val="0"/>
        </a:spcAft>
        <a:buChar char="»"/>
        <a:defRPr sz="2000">
          <a:solidFill>
            <a:srgbClr val="0000FF"/>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8.png"/><Relationship Id="rId11" Type="http://schemas.openxmlformats.org/officeDocument/2006/relationships/image" Target="../media/image14.jpeg"/><Relationship Id="rId5" Type="http://schemas.openxmlformats.org/officeDocument/2006/relationships/image" Target="../media/image7.png"/><Relationship Id="rId10" Type="http://schemas.openxmlformats.org/officeDocument/2006/relationships/image" Target="../media/image13.jpeg"/><Relationship Id="rId4" Type="http://schemas.openxmlformats.org/officeDocument/2006/relationships/image" Target="../media/image6.png"/><Relationship Id="rId9" Type="http://schemas.openxmlformats.org/officeDocument/2006/relationships/image" Target="../media/image12.png"/></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20.jpe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image" Target="../media/image23.png"/><Relationship Id="rId4" Type="http://schemas.openxmlformats.org/officeDocument/2006/relationships/image" Target="../media/image22.png"/></Relationships>
</file>

<file path=ppt/slides/_rels/slide21.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image" Target="../media/image23.png"/><Relationship Id="rId4" Type="http://schemas.openxmlformats.org/officeDocument/2006/relationships/image" Target="../media/image22.png"/></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2.png"/><Relationship Id="rId4" Type="http://schemas.openxmlformats.org/officeDocument/2006/relationships/oleObject" Target="../embeddings/oleObject1.bin"/></Relationships>
</file>

<file path=ppt/slides/_rels/slide28.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1.png"/></Relationships>
</file>

<file path=ppt/slides/_rels/slide29.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image" Target="../media/image11.png"/><Relationship Id="rId4" Type="http://schemas.openxmlformats.org/officeDocument/2006/relationships/image" Target="../media/image28.png"/></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3" Type="http://schemas.openxmlformats.org/officeDocument/2006/relationships/image" Target="../media/image27.png"/><Relationship Id="rId7" Type="http://schemas.openxmlformats.org/officeDocument/2006/relationships/image" Target="../media/image2.png"/><Relationship Id="rId2" Type="http://schemas.openxmlformats.org/officeDocument/2006/relationships/image" Target="../media/image26.png"/><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29.png"/><Relationship Id="rId4" Type="http://schemas.openxmlformats.org/officeDocument/2006/relationships/image" Target="../media/image28.png"/></Relationships>
</file>

<file path=ppt/slides/_rels/slide3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26.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2.png"/><Relationship Id="rId4" Type="http://schemas.openxmlformats.org/officeDocument/2006/relationships/oleObject" Target="../embeddings/oleObject2.bin"/></Relationships>
</file>

<file path=ppt/slides/_rels/slide3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11.png"/><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31.png"/></Relationships>
</file>

<file path=ppt/slides/_rels/slide36.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11.png"/><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31.png"/></Relationships>
</file>

<file path=ppt/slides/_rels/slide37.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image" Target="../media/image32.png"/><Relationship Id="rId1" Type="http://schemas.openxmlformats.org/officeDocument/2006/relationships/slideLayout" Target="../slideLayouts/slideLayout2.xml"/><Relationship Id="rId4" Type="http://schemas.openxmlformats.org/officeDocument/2006/relationships/image" Target="../media/image34.png"/></Relationships>
</file>

<file path=ppt/slides/_rels/slide38.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image" Target="../media/image35.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7.png"/><Relationship Id="rId11" Type="http://schemas.openxmlformats.org/officeDocument/2006/relationships/image" Target="../media/image2.png"/><Relationship Id="rId5" Type="http://schemas.openxmlformats.org/officeDocument/2006/relationships/image" Target="../media/image6.png"/><Relationship Id="rId10" Type="http://schemas.openxmlformats.org/officeDocument/2006/relationships/image" Target="../media/image3.jpeg"/><Relationship Id="rId4" Type="http://schemas.openxmlformats.org/officeDocument/2006/relationships/image" Target="../media/image5.png"/><Relationship Id="rId9" Type="http://schemas.openxmlformats.org/officeDocument/2006/relationships/image" Target="../media/image10.png"/></Relationships>
</file>

<file path=ppt/slides/_rels/slide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8.png"/><Relationship Id="rId11" Type="http://schemas.openxmlformats.org/officeDocument/2006/relationships/image" Target="../media/image2.png"/><Relationship Id="rId5" Type="http://schemas.openxmlformats.org/officeDocument/2006/relationships/image" Target="../media/image7.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s>
</file>

<file path=ppt/slides/_rels/slide6.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8.png"/><Relationship Id="rId11" Type="http://schemas.openxmlformats.org/officeDocument/2006/relationships/image" Target="../media/image2.png"/><Relationship Id="rId5" Type="http://schemas.openxmlformats.org/officeDocument/2006/relationships/image" Target="../media/image7.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s>
</file>

<file path=ppt/slides/_rels/slide7.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8.png"/><Relationship Id="rId11" Type="http://schemas.openxmlformats.org/officeDocument/2006/relationships/image" Target="../media/image2.png"/><Relationship Id="rId5" Type="http://schemas.openxmlformats.org/officeDocument/2006/relationships/image" Target="../media/image7.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s>
</file>

<file path=ppt/slides/_rels/slide8.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8.png"/><Relationship Id="rId11" Type="http://schemas.openxmlformats.org/officeDocument/2006/relationships/image" Target="../media/image2.png"/><Relationship Id="rId5" Type="http://schemas.openxmlformats.org/officeDocument/2006/relationships/image" Target="../media/image7.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s>
</file>

<file path=ppt/slides/_rels/slide9.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8.png"/><Relationship Id="rId11" Type="http://schemas.openxmlformats.org/officeDocument/2006/relationships/image" Target="../media/image14.jpeg"/><Relationship Id="rId5" Type="http://schemas.openxmlformats.org/officeDocument/2006/relationships/image" Target="../media/image7.png"/><Relationship Id="rId10" Type="http://schemas.openxmlformats.org/officeDocument/2006/relationships/image" Target="../media/image13.jpeg"/><Relationship Id="rId4" Type="http://schemas.openxmlformats.org/officeDocument/2006/relationships/image" Target="../media/image6.png"/><Relationship Id="rId9"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4"/>
          <p:cNvSpPr>
            <a:spLocks noGrp="1" noChangeArrowheads="1"/>
          </p:cNvSpPr>
          <p:nvPr>
            <p:ph type="ctrTitle"/>
          </p:nvPr>
        </p:nvSpPr>
        <p:spPr>
          <a:xfrm>
            <a:off x="385855" y="1892800"/>
            <a:ext cx="8525910" cy="914400"/>
          </a:xfrm>
        </p:spPr>
        <p:txBody>
          <a:bodyPr/>
          <a:lstStyle/>
          <a:p>
            <a:pPr eaLnBrk="1" hangingPunct="1"/>
            <a:r>
              <a:rPr lang="en-US" sz="2800" dirty="0" smtClean="0">
                <a:solidFill>
                  <a:schemeClr val="tx1"/>
                </a:solidFill>
                <a:latin typeface="Century Schoolbook" pitchFamily="18" charset="0"/>
                <a:ea typeface="Calibri" pitchFamily="34" charset="0"/>
              </a:rPr>
              <a:t>Revenue Maximization by Viral Marketing: </a:t>
            </a:r>
            <a:br>
              <a:rPr lang="en-US" sz="2800" dirty="0" smtClean="0">
                <a:solidFill>
                  <a:schemeClr val="tx1"/>
                </a:solidFill>
                <a:latin typeface="Century Schoolbook" pitchFamily="18" charset="0"/>
                <a:ea typeface="Calibri" pitchFamily="34" charset="0"/>
              </a:rPr>
            </a:br>
            <a:r>
              <a:rPr lang="en-US" sz="2800" dirty="0" smtClean="0">
                <a:solidFill>
                  <a:schemeClr val="tx1"/>
                </a:solidFill>
                <a:latin typeface="Century Schoolbook" pitchFamily="18" charset="0"/>
                <a:ea typeface="Calibri" pitchFamily="34" charset="0"/>
              </a:rPr>
              <a:t>A Social Network Host’s Perspective</a:t>
            </a:r>
          </a:p>
        </p:txBody>
      </p:sp>
      <p:sp>
        <p:nvSpPr>
          <p:cNvPr id="4" name="Rectangle 4"/>
          <p:cNvSpPr txBox="1">
            <a:spLocks noChangeArrowheads="1"/>
          </p:cNvSpPr>
          <p:nvPr/>
        </p:nvSpPr>
        <p:spPr bwMode="auto">
          <a:xfrm>
            <a:off x="533400" y="2209800"/>
            <a:ext cx="7772400" cy="914400"/>
          </a:xfrm>
          <a:prstGeom prst="rect">
            <a:avLst/>
          </a:prstGeom>
          <a:noFill/>
          <a:ln w="9525">
            <a:noFill/>
            <a:miter lim="800000"/>
            <a:headEnd/>
            <a:tailEnd/>
          </a:ln>
        </p:spPr>
        <p:txBody>
          <a:bodyPr anchor="ctr"/>
          <a:lstStyle/>
          <a:p>
            <a:pPr algn="ctr">
              <a:defRPr/>
            </a:pPr>
            <a:endParaRPr lang="en-US" sz="2000" i="1" kern="0" dirty="0">
              <a:solidFill>
                <a:schemeClr val="tx1"/>
              </a:solidFill>
              <a:latin typeface="+mj-lt"/>
              <a:ea typeface="+mj-ea"/>
              <a:cs typeface="Calibri" pitchFamily="34" charset="0"/>
            </a:endParaRPr>
          </a:p>
        </p:txBody>
      </p:sp>
      <p:sp>
        <p:nvSpPr>
          <p:cNvPr id="7" name="Subtitle 2"/>
          <p:cNvSpPr txBox="1">
            <a:spLocks/>
          </p:cNvSpPr>
          <p:nvPr/>
        </p:nvSpPr>
        <p:spPr>
          <a:xfrm>
            <a:off x="-381000" y="4114800"/>
            <a:ext cx="4572000" cy="1193322"/>
          </a:xfrm>
          <a:prstGeom prst="rect">
            <a:avLst/>
          </a:prstGeom>
        </p:spPr>
        <p:txBody>
          <a:bodyPr vert="horz" numCol="1">
            <a:noAutofit/>
          </a:bodyPr>
          <a:lstStyle/>
          <a:p>
            <a:pPr marL="91440" marR="0" lvl="0" indent="0" algn="ctr" defTabSz="914400" rtl="0" eaLnBrk="1" fontAlgn="auto" latinLnBrk="0" hangingPunct="1">
              <a:lnSpc>
                <a:spcPct val="100000"/>
              </a:lnSpc>
              <a:spcBef>
                <a:spcPts val="600"/>
              </a:spcBef>
              <a:spcAft>
                <a:spcPts val="0"/>
              </a:spcAft>
              <a:buClr>
                <a:schemeClr val="accent1"/>
              </a:buClr>
              <a:buSzPct val="70000"/>
              <a:buFont typeface="Wingdings"/>
              <a:buNone/>
              <a:tabLst/>
              <a:defRPr/>
            </a:pPr>
            <a:r>
              <a:rPr kumimoji="0" lang="en-US" sz="1800" b="1" i="0" u="none" strike="noStrike" kern="1200" cap="none" spc="0" normalizeH="0" baseline="0" noProof="0" dirty="0" err="1" smtClean="0">
                <a:ln>
                  <a:noFill/>
                </a:ln>
                <a:solidFill>
                  <a:schemeClr val="tx1">
                    <a:lumMod val="85000"/>
                    <a:lumOff val="15000"/>
                  </a:schemeClr>
                </a:solidFill>
                <a:effectLst/>
                <a:uLnTx/>
                <a:uFillTx/>
                <a:latin typeface="+mj-lt"/>
                <a:ea typeface="+mn-ea"/>
                <a:cs typeface="+mn-cs"/>
              </a:rPr>
              <a:t>Arijit</a:t>
            </a:r>
            <a:r>
              <a:rPr kumimoji="0" lang="en-US" sz="1800" b="1" i="0" u="none" strike="noStrike" kern="1200" cap="none" spc="0" normalizeH="0" noProof="0" dirty="0" smtClean="0">
                <a:ln>
                  <a:noFill/>
                </a:ln>
                <a:solidFill>
                  <a:schemeClr val="tx1">
                    <a:lumMod val="85000"/>
                    <a:lumOff val="15000"/>
                  </a:schemeClr>
                </a:solidFill>
                <a:effectLst/>
                <a:uLnTx/>
                <a:uFillTx/>
                <a:latin typeface="+mj-lt"/>
                <a:ea typeface="+mn-ea"/>
                <a:cs typeface="+mn-cs"/>
              </a:rPr>
              <a:t> Khan</a:t>
            </a:r>
            <a:endParaRPr kumimoji="0" lang="en-US" sz="1800" b="1" i="0" u="none" strike="noStrike" kern="1200" cap="none" spc="0" normalizeH="0" baseline="0" noProof="0" dirty="0" smtClean="0">
              <a:ln>
                <a:noFill/>
              </a:ln>
              <a:solidFill>
                <a:schemeClr val="tx1">
                  <a:lumMod val="85000"/>
                  <a:lumOff val="15000"/>
                </a:schemeClr>
              </a:solidFill>
              <a:effectLst/>
              <a:uLnTx/>
              <a:uFillTx/>
              <a:latin typeface="+mj-lt"/>
              <a:ea typeface="+mn-ea"/>
              <a:cs typeface="+mn-cs"/>
            </a:endParaRPr>
          </a:p>
          <a:p>
            <a:pPr marL="91440" marR="0" lvl="0" indent="0" algn="ctr" defTabSz="914400" rtl="0" eaLnBrk="1" fontAlgn="auto" latinLnBrk="0" hangingPunct="1">
              <a:lnSpc>
                <a:spcPct val="100000"/>
              </a:lnSpc>
              <a:spcBef>
                <a:spcPts val="600"/>
              </a:spcBef>
              <a:spcAft>
                <a:spcPts val="0"/>
              </a:spcAft>
              <a:buClr>
                <a:schemeClr val="accent1"/>
              </a:buClr>
              <a:buSzPct val="70000"/>
              <a:buFont typeface="Wingdings"/>
              <a:buNone/>
              <a:tabLst/>
              <a:defRPr/>
            </a:pPr>
            <a:r>
              <a:rPr lang="en-US" sz="1800" noProof="0" dirty="0" smtClean="0">
                <a:solidFill>
                  <a:schemeClr val="tx1">
                    <a:lumMod val="85000"/>
                    <a:lumOff val="15000"/>
                  </a:schemeClr>
                </a:solidFill>
                <a:latin typeface="+mj-lt"/>
              </a:rPr>
              <a:t>Nanyang Technological University</a:t>
            </a:r>
          </a:p>
          <a:p>
            <a:pPr marL="91440" marR="0" lvl="0" indent="0" algn="ctr" defTabSz="914400" rtl="0" eaLnBrk="1" fontAlgn="auto" latinLnBrk="0" hangingPunct="1">
              <a:lnSpc>
                <a:spcPct val="100000"/>
              </a:lnSpc>
              <a:spcBef>
                <a:spcPts val="600"/>
              </a:spcBef>
              <a:spcAft>
                <a:spcPts val="0"/>
              </a:spcAft>
              <a:buClr>
                <a:schemeClr val="accent1"/>
              </a:buClr>
              <a:buSzPct val="70000"/>
              <a:buFont typeface="Wingdings"/>
              <a:buNone/>
              <a:tabLst/>
              <a:defRPr/>
            </a:pPr>
            <a:r>
              <a:rPr lang="en-US" sz="1800" dirty="0" smtClean="0">
                <a:solidFill>
                  <a:schemeClr val="tx1">
                    <a:lumMod val="85000"/>
                    <a:lumOff val="15000"/>
                  </a:schemeClr>
                </a:solidFill>
                <a:latin typeface="+mj-lt"/>
              </a:rPr>
              <a:t>Singapore</a:t>
            </a:r>
          </a:p>
          <a:p>
            <a:pPr marL="91440" marR="0" lvl="0" indent="0" algn="ctr"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en-US" sz="1800" b="0" i="0" u="none" strike="noStrike" kern="1200" cap="none" spc="0" normalizeH="0" baseline="0" noProof="0" dirty="0">
              <a:ln>
                <a:noFill/>
              </a:ln>
              <a:solidFill>
                <a:schemeClr val="tx1">
                  <a:lumMod val="85000"/>
                  <a:lumOff val="15000"/>
                </a:schemeClr>
              </a:solidFill>
              <a:effectLst/>
              <a:uLnTx/>
              <a:uFillTx/>
              <a:latin typeface="+mj-lt"/>
              <a:ea typeface="+mn-ea"/>
              <a:cs typeface="+mn-cs"/>
            </a:endParaRPr>
          </a:p>
        </p:txBody>
      </p:sp>
      <p:sp>
        <p:nvSpPr>
          <p:cNvPr id="8" name="Subtitle 2"/>
          <p:cNvSpPr txBox="1">
            <a:spLocks/>
          </p:cNvSpPr>
          <p:nvPr/>
        </p:nvSpPr>
        <p:spPr>
          <a:xfrm>
            <a:off x="4038600" y="4114800"/>
            <a:ext cx="4572000" cy="1193322"/>
          </a:xfrm>
          <a:prstGeom prst="rect">
            <a:avLst/>
          </a:prstGeom>
        </p:spPr>
        <p:txBody>
          <a:bodyPr vert="horz" numCol="1">
            <a:noAutofit/>
          </a:bodyPr>
          <a:lstStyle/>
          <a:p>
            <a:pPr marL="91440" lvl="0" fontAlgn="auto">
              <a:spcBef>
                <a:spcPts val="600"/>
              </a:spcBef>
              <a:spcAft>
                <a:spcPts val="0"/>
              </a:spcAft>
              <a:buClr>
                <a:schemeClr val="accent1"/>
              </a:buClr>
              <a:buSzPct val="70000"/>
              <a:defRPr/>
            </a:pPr>
            <a:r>
              <a:rPr lang="en-US" b="1" dirty="0" smtClean="0">
                <a:solidFill>
                  <a:schemeClr val="tx1"/>
                </a:solidFill>
                <a:latin typeface="+mj-lt"/>
              </a:rPr>
              <a:t>Benjamin </a:t>
            </a:r>
            <a:r>
              <a:rPr lang="en-US" b="1" dirty="0" err="1" smtClean="0">
                <a:solidFill>
                  <a:schemeClr val="tx1"/>
                </a:solidFill>
                <a:latin typeface="+mj-lt"/>
              </a:rPr>
              <a:t>Zehnder</a:t>
            </a:r>
            <a:r>
              <a:rPr lang="en-US" b="1" dirty="0" smtClean="0">
                <a:solidFill>
                  <a:schemeClr val="tx1"/>
                </a:solidFill>
                <a:latin typeface="+mj-lt"/>
              </a:rPr>
              <a:t>           Donald </a:t>
            </a:r>
            <a:r>
              <a:rPr lang="en-US" b="1" dirty="0" err="1" smtClean="0">
                <a:solidFill>
                  <a:schemeClr val="tx1"/>
                </a:solidFill>
                <a:latin typeface="+mj-lt"/>
              </a:rPr>
              <a:t>Kossmann</a:t>
            </a:r>
            <a:endParaRPr lang="en-US" b="1" dirty="0" smtClean="0">
              <a:solidFill>
                <a:schemeClr val="tx1"/>
              </a:solidFill>
              <a:latin typeface="+mj-lt"/>
            </a:endParaRPr>
          </a:p>
          <a:p>
            <a:pPr marL="91440" lvl="0" fontAlgn="auto">
              <a:spcBef>
                <a:spcPts val="600"/>
              </a:spcBef>
              <a:spcAft>
                <a:spcPts val="0"/>
              </a:spcAft>
              <a:buClr>
                <a:schemeClr val="accent1"/>
              </a:buClr>
              <a:buSzPct val="70000"/>
              <a:defRPr/>
            </a:pPr>
            <a:r>
              <a:rPr lang="en-US" noProof="0" dirty="0" smtClean="0">
                <a:solidFill>
                  <a:schemeClr val="tx1">
                    <a:lumMod val="85000"/>
                    <a:lumOff val="15000"/>
                  </a:schemeClr>
                </a:solidFill>
                <a:latin typeface="+mj-lt"/>
              </a:rPr>
              <a:t>    ETH Zurich              </a:t>
            </a:r>
            <a:r>
              <a:rPr lang="en-US" noProof="0" dirty="0" smtClean="0">
                <a:solidFill>
                  <a:schemeClr val="tx1">
                    <a:lumMod val="85000"/>
                    <a:lumOff val="15000"/>
                  </a:schemeClr>
                </a:solidFill>
                <a:latin typeface="+mj-lt"/>
              </a:rPr>
              <a:t>     Microsoft </a:t>
            </a:r>
            <a:r>
              <a:rPr lang="en-US" noProof="0" dirty="0" smtClean="0">
                <a:solidFill>
                  <a:schemeClr val="tx1">
                    <a:lumMod val="85000"/>
                    <a:lumOff val="15000"/>
                  </a:schemeClr>
                </a:solidFill>
                <a:latin typeface="+mj-lt"/>
              </a:rPr>
              <a:t>Research </a:t>
            </a:r>
            <a:r>
              <a:rPr lang="en-US" dirty="0" smtClean="0">
                <a:solidFill>
                  <a:schemeClr val="tx1">
                    <a:lumMod val="85000"/>
                    <a:lumOff val="15000"/>
                  </a:schemeClr>
                </a:solidFill>
                <a:latin typeface="+mj-lt"/>
              </a:rPr>
              <a:t>  </a:t>
            </a:r>
          </a:p>
          <a:p>
            <a:pPr marL="91440" lvl="0" fontAlgn="auto">
              <a:spcBef>
                <a:spcPts val="600"/>
              </a:spcBef>
              <a:spcAft>
                <a:spcPts val="0"/>
              </a:spcAft>
              <a:buClr>
                <a:schemeClr val="accent1"/>
              </a:buClr>
              <a:buSzPct val="70000"/>
              <a:defRPr/>
            </a:pPr>
            <a:r>
              <a:rPr lang="en-US" dirty="0" smtClean="0">
                <a:solidFill>
                  <a:schemeClr val="tx1">
                    <a:lumMod val="85000"/>
                    <a:lumOff val="15000"/>
                  </a:schemeClr>
                </a:solidFill>
                <a:latin typeface="+mj-lt"/>
              </a:rPr>
              <a:t>    Switzerland                 </a:t>
            </a:r>
            <a:r>
              <a:rPr lang="en-US" dirty="0" smtClean="0">
                <a:solidFill>
                  <a:schemeClr val="tx1">
                    <a:lumMod val="85000"/>
                    <a:lumOff val="15000"/>
                  </a:schemeClr>
                </a:solidFill>
                <a:latin typeface="+mj-lt"/>
              </a:rPr>
              <a:t>   Redmond</a:t>
            </a:r>
            <a:r>
              <a:rPr lang="en-US" dirty="0" smtClean="0">
                <a:solidFill>
                  <a:schemeClr val="tx1">
                    <a:lumMod val="85000"/>
                    <a:lumOff val="15000"/>
                  </a:schemeClr>
                </a:solidFill>
                <a:latin typeface="+mj-lt"/>
              </a:rPr>
              <a:t>, USA</a:t>
            </a:r>
          </a:p>
          <a:p>
            <a:pPr marL="91440" marR="0" lvl="0" indent="0" algn="ctr"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en-US" b="0" i="0" u="none" strike="noStrike" kern="1200" cap="none" spc="0" normalizeH="0" baseline="0" noProof="0" dirty="0">
              <a:ln>
                <a:noFill/>
              </a:ln>
              <a:solidFill>
                <a:schemeClr val="tx1">
                  <a:lumMod val="85000"/>
                  <a:lumOff val="15000"/>
                </a:schemeClr>
              </a:solidFill>
              <a:effectLst/>
              <a:uLnTx/>
              <a:uFillTx/>
              <a:latin typeface="+mj-lt"/>
              <a:ea typeface="+mn-ea"/>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7924800" cy="1066800"/>
          </a:xfrm>
        </p:spPr>
        <p:txBody>
          <a:bodyPr/>
          <a:lstStyle/>
          <a:p>
            <a:r>
              <a:rPr lang="en-US" sz="2800" dirty="0" smtClean="0"/>
              <a:t>Our Problem: Host’s Revenue Maximization</a:t>
            </a:r>
            <a:endParaRPr lang="en-US" sz="2800" dirty="0"/>
          </a:p>
        </p:txBody>
      </p:sp>
      <p:pic>
        <p:nvPicPr>
          <p:cNvPr id="37" name="Picture 1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720453" y="1676400"/>
            <a:ext cx="1460897" cy="777753"/>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pic>
        <p:nvPicPr>
          <p:cNvPr id="38" name="Picture 18"/>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3209984" y="1524000"/>
            <a:ext cx="1114366" cy="1099573"/>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pic>
        <p:nvPicPr>
          <p:cNvPr id="41" name="Picture 28"/>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3805408" y="3678098"/>
            <a:ext cx="823742" cy="970102"/>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pic>
        <p:nvPicPr>
          <p:cNvPr id="43" name="Picture 31"/>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2635541" y="3810000"/>
            <a:ext cx="1003009" cy="731799"/>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pic>
        <p:nvPicPr>
          <p:cNvPr id="44" name="Picture 34"/>
          <p:cNvPicPr>
            <a:picLocks noChangeAspect="1" noChangeArrowheads="1"/>
          </p:cNvPicPr>
          <p:nvPr/>
        </p:nvPicPr>
        <p:blipFill>
          <a:blip r:embed="rId6" cstate="print">
            <a:extLst>
              <a:ext uri="{28A0092B-C50C-407E-A947-70E740481C1C}">
                <a14:useLocalDpi xmlns="" xmlns:a14="http://schemas.microsoft.com/office/drawing/2010/main" val="0"/>
              </a:ext>
            </a:extLst>
          </a:blip>
          <a:srcRect/>
          <a:stretch>
            <a:fillRect/>
          </a:stretch>
        </p:blipFill>
        <p:spPr bwMode="auto">
          <a:xfrm>
            <a:off x="3257550" y="2667000"/>
            <a:ext cx="1066800" cy="842963"/>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pic>
        <p:nvPicPr>
          <p:cNvPr id="69633" name="Picture 1" descr="C:\Users\arijit\Desktop\download.png"/>
          <p:cNvPicPr>
            <a:picLocks noChangeAspect="1" noChangeArrowheads="1"/>
          </p:cNvPicPr>
          <p:nvPr/>
        </p:nvPicPr>
        <p:blipFill>
          <a:blip r:embed="rId7"/>
          <a:srcRect/>
          <a:stretch>
            <a:fillRect/>
          </a:stretch>
        </p:blipFill>
        <p:spPr bwMode="auto">
          <a:xfrm>
            <a:off x="1962150" y="2514600"/>
            <a:ext cx="1219200" cy="1219200"/>
          </a:xfrm>
          <a:prstGeom prst="rect">
            <a:avLst/>
          </a:prstGeom>
          <a:noFill/>
        </p:spPr>
      </p:pic>
      <p:sp>
        <p:nvSpPr>
          <p:cNvPr id="69635" name="AutoShape 3" descr="Image result for twitter"/>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69636" name="Picture 4" descr="C:\Users\arijit\Desktop\download (1).png"/>
          <p:cNvPicPr>
            <a:picLocks noChangeAspect="1" noChangeArrowheads="1"/>
          </p:cNvPicPr>
          <p:nvPr/>
        </p:nvPicPr>
        <p:blipFill>
          <a:blip r:embed="rId8"/>
          <a:srcRect/>
          <a:stretch>
            <a:fillRect/>
          </a:stretch>
        </p:blipFill>
        <p:spPr bwMode="auto">
          <a:xfrm>
            <a:off x="1657350" y="3810000"/>
            <a:ext cx="943131" cy="762000"/>
          </a:xfrm>
          <a:prstGeom prst="rect">
            <a:avLst/>
          </a:prstGeom>
          <a:noFill/>
        </p:spPr>
      </p:pic>
      <p:sp>
        <p:nvSpPr>
          <p:cNvPr id="17" name="Slide Number Placeholder 9"/>
          <p:cNvSpPr txBox="1">
            <a:spLocks/>
          </p:cNvSpPr>
          <p:nvPr/>
        </p:nvSpPr>
        <p:spPr bwMode="auto">
          <a:xfrm>
            <a:off x="8382000" y="6492875"/>
            <a:ext cx="844885"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1200" cap="none" spc="0" normalizeH="0" baseline="0" dirty="0" smtClean="0">
                <a:ln>
                  <a:noFill/>
                </a:ln>
                <a:solidFill>
                  <a:schemeClr val="tx1"/>
                </a:solidFill>
                <a:effectLst/>
                <a:uLnTx/>
                <a:uFillTx/>
                <a:latin typeface="+mj-lt"/>
                <a:ea typeface="+mn-ea"/>
                <a:cs typeface="+mn-cs"/>
              </a:rPr>
              <a:t>5</a:t>
            </a:r>
            <a:r>
              <a:rPr kumimoji="0" lang="en-US" sz="1800" b="0" i="0" u="none" strike="noStrike" kern="1200" cap="none" spc="0" normalizeH="0" baseline="0" noProof="0" dirty="0" smtClean="0">
                <a:ln>
                  <a:noFill/>
                </a:ln>
                <a:solidFill>
                  <a:schemeClr val="tx1"/>
                </a:solidFill>
                <a:effectLst/>
                <a:uLnTx/>
                <a:uFillTx/>
                <a:latin typeface="+mj-lt"/>
                <a:ea typeface="+mn-ea"/>
                <a:cs typeface="+mn-cs"/>
              </a:rPr>
              <a:t>/20</a:t>
            </a:r>
            <a:endParaRPr kumimoji="0" lang="en-US" sz="1800" b="0" i="0" u="none" strike="noStrike" kern="1200" cap="none" spc="0" normalizeH="0" baseline="0" noProof="0" dirty="0">
              <a:ln>
                <a:noFill/>
              </a:ln>
              <a:solidFill>
                <a:schemeClr val="tx1"/>
              </a:solidFill>
              <a:effectLst/>
              <a:uLnTx/>
              <a:uFillTx/>
              <a:latin typeface="+mj-lt"/>
              <a:ea typeface="+mn-ea"/>
              <a:cs typeface="+mn-cs"/>
            </a:endParaRPr>
          </a:p>
        </p:txBody>
      </p:sp>
      <p:pic>
        <p:nvPicPr>
          <p:cNvPr id="76802" name="Picture 2"/>
          <p:cNvPicPr>
            <a:picLocks noChangeAspect="1" noChangeArrowheads="1"/>
          </p:cNvPicPr>
          <p:nvPr/>
        </p:nvPicPr>
        <p:blipFill>
          <a:blip r:embed="rId9"/>
          <a:srcRect/>
          <a:stretch>
            <a:fillRect/>
          </a:stretch>
        </p:blipFill>
        <p:spPr bwMode="auto">
          <a:xfrm>
            <a:off x="304800" y="1600200"/>
            <a:ext cx="819150" cy="914400"/>
          </a:xfrm>
          <a:prstGeom prst="rect">
            <a:avLst/>
          </a:prstGeom>
          <a:noFill/>
          <a:ln w="9525">
            <a:noFill/>
            <a:miter lim="800000"/>
            <a:headEnd/>
            <a:tailEnd/>
          </a:ln>
          <a:effectLst/>
        </p:spPr>
      </p:pic>
      <p:sp>
        <p:nvSpPr>
          <p:cNvPr id="49" name="Rectangle 48"/>
          <p:cNvSpPr/>
          <p:nvPr/>
        </p:nvSpPr>
        <p:spPr bwMode="auto">
          <a:xfrm>
            <a:off x="1428750" y="1447800"/>
            <a:ext cx="3276600" cy="3581400"/>
          </a:xfrm>
          <a:prstGeom prst="rect">
            <a:avLst/>
          </a:prstGeom>
          <a:noFill/>
          <a:ln w="9525" cap="flat" cmpd="sng" algn="ctr">
            <a:solidFill>
              <a:schemeClr val="tx1"/>
            </a:solidFill>
            <a:prstDash val="solid"/>
            <a:round/>
            <a:headEnd type="none" w="med" len="med"/>
            <a:tailEnd type="none" w="med" len="med"/>
          </a:ln>
          <a:effectLst>
            <a:innerShdw blurRad="63500" dist="50800" dir="13500000">
              <a:prstClr val="black">
                <a:alpha val="50000"/>
              </a:prstClr>
            </a:innerShdw>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accent2"/>
              </a:solidFill>
              <a:effectLst/>
              <a:latin typeface="Trebuchet MS" pitchFamily="34" charset="0"/>
            </a:endParaRPr>
          </a:p>
        </p:txBody>
      </p:sp>
      <p:pic>
        <p:nvPicPr>
          <p:cNvPr id="20" name="Picture 2"/>
          <p:cNvPicPr>
            <a:picLocks noChangeAspect="1" noChangeArrowheads="1"/>
          </p:cNvPicPr>
          <p:nvPr/>
        </p:nvPicPr>
        <p:blipFill>
          <a:blip r:embed="rId9"/>
          <a:srcRect/>
          <a:stretch>
            <a:fillRect/>
          </a:stretch>
        </p:blipFill>
        <p:spPr bwMode="auto">
          <a:xfrm>
            <a:off x="304800" y="2895600"/>
            <a:ext cx="819150" cy="914400"/>
          </a:xfrm>
          <a:prstGeom prst="rect">
            <a:avLst/>
          </a:prstGeom>
          <a:noFill/>
          <a:ln w="9525">
            <a:noFill/>
            <a:miter lim="800000"/>
            <a:headEnd/>
            <a:tailEnd/>
          </a:ln>
          <a:effectLst/>
        </p:spPr>
      </p:pic>
      <p:pic>
        <p:nvPicPr>
          <p:cNvPr id="21" name="Picture 2"/>
          <p:cNvPicPr>
            <a:picLocks noChangeAspect="1" noChangeArrowheads="1"/>
          </p:cNvPicPr>
          <p:nvPr/>
        </p:nvPicPr>
        <p:blipFill>
          <a:blip r:embed="rId9"/>
          <a:srcRect/>
          <a:stretch>
            <a:fillRect/>
          </a:stretch>
        </p:blipFill>
        <p:spPr bwMode="auto">
          <a:xfrm>
            <a:off x="304800" y="4191000"/>
            <a:ext cx="819150" cy="914400"/>
          </a:xfrm>
          <a:prstGeom prst="rect">
            <a:avLst/>
          </a:prstGeom>
          <a:noFill/>
          <a:ln w="9525">
            <a:noFill/>
            <a:miter lim="800000"/>
            <a:headEnd/>
            <a:tailEnd/>
          </a:ln>
          <a:effectLst/>
        </p:spPr>
      </p:pic>
      <p:pic>
        <p:nvPicPr>
          <p:cNvPr id="77827" name="Picture 3" descr="C:\Users\arijit\Desktop\images.jpg"/>
          <p:cNvPicPr>
            <a:picLocks noChangeAspect="1" noChangeArrowheads="1"/>
          </p:cNvPicPr>
          <p:nvPr/>
        </p:nvPicPr>
        <p:blipFill>
          <a:blip r:embed="rId10"/>
          <a:srcRect/>
          <a:stretch>
            <a:fillRect/>
          </a:stretch>
        </p:blipFill>
        <p:spPr bwMode="auto">
          <a:xfrm>
            <a:off x="5181600" y="1514475"/>
            <a:ext cx="2705100" cy="1685925"/>
          </a:xfrm>
          <a:prstGeom prst="rect">
            <a:avLst/>
          </a:prstGeom>
          <a:noFill/>
          <a:ln>
            <a:solidFill>
              <a:schemeClr val="tx1"/>
            </a:solidFill>
          </a:ln>
          <a:effectLst>
            <a:outerShdw blurRad="50800" dist="38100" algn="l" rotWithShape="0">
              <a:prstClr val="black">
                <a:alpha val="40000"/>
              </a:prstClr>
            </a:outerShdw>
          </a:effectLst>
          <a:scene3d>
            <a:camera prst="orthographicFront"/>
            <a:lightRig rig="threePt" dir="t"/>
          </a:scene3d>
          <a:sp3d/>
        </p:spPr>
      </p:pic>
      <p:pic>
        <p:nvPicPr>
          <p:cNvPr id="77828" name="Picture 4"/>
          <p:cNvPicPr>
            <a:picLocks noChangeAspect="1" noChangeArrowheads="1"/>
          </p:cNvPicPr>
          <p:nvPr/>
        </p:nvPicPr>
        <p:blipFill>
          <a:blip r:embed="rId11" cstate="print"/>
          <a:srcRect/>
          <a:stretch>
            <a:fillRect/>
          </a:stretch>
        </p:blipFill>
        <p:spPr bwMode="auto">
          <a:xfrm>
            <a:off x="5927725" y="3352800"/>
            <a:ext cx="1158875" cy="1584531"/>
          </a:xfrm>
          <a:prstGeom prst="rect">
            <a:avLst/>
          </a:prstGeom>
          <a:noFill/>
          <a:ln w="9525">
            <a:noFill/>
            <a:miter lim="800000"/>
            <a:headEnd/>
            <a:tailEnd/>
          </a:ln>
          <a:effectLst/>
        </p:spPr>
      </p:pic>
      <p:sp>
        <p:nvSpPr>
          <p:cNvPr id="24" name="Curved Down Arrow 23"/>
          <p:cNvSpPr/>
          <p:nvPr/>
        </p:nvSpPr>
        <p:spPr bwMode="auto">
          <a:xfrm>
            <a:off x="4267200" y="1447800"/>
            <a:ext cx="914400" cy="381000"/>
          </a:xfrm>
          <a:prstGeom prst="curvedDownArrow">
            <a:avLst/>
          </a:prstGeom>
          <a:solidFill>
            <a:schemeClr val="accent5">
              <a:lumMod val="60000"/>
              <a:lumOff val="40000"/>
            </a:schemeClr>
          </a:solidFill>
          <a:ln w="9525" cap="flat" cmpd="sng" algn="ctr">
            <a:solidFill>
              <a:schemeClr val="tx1"/>
            </a:solidFill>
            <a:prstDash val="solid"/>
            <a:round/>
            <a:headEnd type="none" w="med" len="med"/>
            <a:tailEnd type="none" w="med" len="med"/>
          </a:ln>
          <a:effectLst>
            <a:outerShdw blurRad="50800" dist="38100" dir="2700000" algn="tl" rotWithShape="0">
              <a:srgbClr val="000000">
                <a:alpha val="43000"/>
              </a:srgbClr>
            </a:outerShdw>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accent2"/>
              </a:solidFill>
              <a:effectLst/>
              <a:latin typeface="Trebuchet MS" pitchFamily="34" charset="0"/>
            </a:endParaRPr>
          </a:p>
        </p:txBody>
      </p:sp>
      <p:sp>
        <p:nvSpPr>
          <p:cNvPr id="25" name="Rounded Rectangle 24"/>
          <p:cNvSpPr/>
          <p:nvPr/>
        </p:nvSpPr>
        <p:spPr>
          <a:xfrm>
            <a:off x="457200" y="5410200"/>
            <a:ext cx="7848600" cy="1219200"/>
          </a:xfrm>
          <a:prstGeom prst="roundRect">
            <a:avLst/>
          </a:prstGeom>
          <a:solidFill>
            <a:schemeClr val="accent1">
              <a:lumMod val="40000"/>
              <a:lumOff val="60000"/>
            </a:schemeClr>
          </a:solidFill>
          <a:effectLst>
            <a:innerShdw blurRad="63500" dist="50800" dir="2700000">
              <a:srgbClr val="FF66CC">
                <a:alpha val="45000"/>
              </a:srgbClr>
            </a:innerShdw>
          </a:effectLst>
          <a:scene3d>
            <a:camera prst="orthographicFront"/>
            <a:lightRig rig="chilly" dir="t"/>
          </a:scene3d>
          <a:sp3d contourW="12700" prstMaterial="dkEdge">
            <a:bevelT prst="relaxedInset"/>
            <a:bevelB w="114300" prst="artDeco"/>
            <a:contourClr>
              <a:srgbClr val="FF66CC"/>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smtClean="0">
                <a:solidFill>
                  <a:schemeClr val="tx1"/>
                </a:solidFill>
              </a:rPr>
              <a:t>How the campaigner selects the seed set for each of her client campaigner so that the host’s expected revenue is maximized?</a:t>
            </a:r>
          </a:p>
        </p:txBody>
      </p:sp>
    </p:spTree>
    <p:extLst>
      <p:ext uri="{BB962C8B-B14F-4D97-AF65-F5344CB8AC3E}">
        <p14:creationId xmlns="" xmlns:p14="http://schemas.microsoft.com/office/powerpoint/2010/main" val="15038530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7924800" cy="1066800"/>
          </a:xfrm>
        </p:spPr>
        <p:txBody>
          <a:bodyPr/>
          <a:lstStyle/>
          <a:p>
            <a:r>
              <a:rPr lang="en-US" sz="2800" dirty="0" smtClean="0"/>
              <a:t>Why Classical Viral Marketing May Not Work?</a:t>
            </a:r>
            <a:endParaRPr lang="en-US" sz="2800" dirty="0"/>
          </a:p>
        </p:txBody>
      </p:sp>
      <p:sp>
        <p:nvSpPr>
          <p:cNvPr id="69635" name="AutoShape 3" descr="Image result for twitter"/>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7" name="Slide Number Placeholder 9"/>
          <p:cNvSpPr txBox="1">
            <a:spLocks/>
          </p:cNvSpPr>
          <p:nvPr/>
        </p:nvSpPr>
        <p:spPr bwMode="auto">
          <a:xfrm>
            <a:off x="8382000" y="6492875"/>
            <a:ext cx="844885"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1200" cap="none" spc="0" normalizeH="0" baseline="0" dirty="0" smtClean="0">
                <a:ln>
                  <a:noFill/>
                </a:ln>
                <a:solidFill>
                  <a:schemeClr val="tx1"/>
                </a:solidFill>
                <a:effectLst/>
                <a:uLnTx/>
                <a:uFillTx/>
                <a:latin typeface="+mj-lt"/>
                <a:ea typeface="+mn-ea"/>
                <a:cs typeface="+mn-cs"/>
              </a:rPr>
              <a:t>6</a:t>
            </a:r>
            <a:r>
              <a:rPr kumimoji="0" lang="en-US" sz="1800" b="0" i="0" u="none" strike="noStrike" kern="1200" cap="none" spc="0" normalizeH="0" baseline="0" noProof="0" dirty="0" smtClean="0">
                <a:ln>
                  <a:noFill/>
                </a:ln>
                <a:solidFill>
                  <a:schemeClr val="tx1"/>
                </a:solidFill>
                <a:effectLst/>
                <a:uLnTx/>
                <a:uFillTx/>
                <a:latin typeface="+mj-lt"/>
                <a:ea typeface="+mn-ea"/>
                <a:cs typeface="+mn-cs"/>
              </a:rPr>
              <a:t>/20</a:t>
            </a:r>
            <a:endParaRPr kumimoji="0" lang="en-US" sz="1800" b="0" i="0" u="none" strike="noStrike" kern="1200" cap="none" spc="0" normalizeH="0" baseline="0" noProof="0" dirty="0">
              <a:ln>
                <a:noFill/>
              </a:ln>
              <a:solidFill>
                <a:schemeClr val="tx1"/>
              </a:solidFill>
              <a:effectLst/>
              <a:uLnTx/>
              <a:uFillTx/>
              <a:latin typeface="+mj-lt"/>
              <a:ea typeface="+mn-ea"/>
              <a:cs typeface="+mn-cs"/>
            </a:endParaRPr>
          </a:p>
        </p:txBody>
      </p:sp>
      <p:pic>
        <p:nvPicPr>
          <p:cNvPr id="18" name="Picture 3"/>
          <p:cNvPicPr>
            <a:picLocks noChangeAspect="1" noChangeArrowheads="1"/>
          </p:cNvPicPr>
          <p:nvPr/>
        </p:nvPicPr>
        <p:blipFill>
          <a:blip r:embed="rId2"/>
          <a:srcRect/>
          <a:stretch>
            <a:fillRect/>
          </a:stretch>
        </p:blipFill>
        <p:spPr bwMode="auto">
          <a:xfrm>
            <a:off x="1471612" y="1600200"/>
            <a:ext cx="5995988" cy="3491640"/>
          </a:xfrm>
          <a:prstGeom prst="rect">
            <a:avLst/>
          </a:prstGeom>
          <a:noFill/>
          <a:ln w="9525">
            <a:noFill/>
            <a:miter lim="800000"/>
            <a:headEnd/>
            <a:tailEnd/>
          </a:ln>
          <a:effectLst/>
        </p:spPr>
      </p:pic>
      <p:sp>
        <p:nvSpPr>
          <p:cNvPr id="19" name="TextBox 18"/>
          <p:cNvSpPr txBox="1"/>
          <p:nvPr/>
        </p:nvSpPr>
        <p:spPr>
          <a:xfrm>
            <a:off x="1143000" y="1600200"/>
            <a:ext cx="1197764" cy="369332"/>
          </a:xfrm>
          <a:prstGeom prst="rect">
            <a:avLst/>
          </a:prstGeom>
          <a:noFill/>
        </p:spPr>
        <p:txBody>
          <a:bodyPr wrap="none" rtlCol="0">
            <a:spAutoFit/>
          </a:bodyPr>
          <a:lstStyle/>
          <a:p>
            <a:r>
              <a:rPr lang="en-US" sz="1800" b="1" dirty="0" smtClean="0">
                <a:solidFill>
                  <a:schemeClr val="tx1"/>
                </a:solidFill>
              </a:rPr>
              <a:t>[10$, 1$]</a:t>
            </a:r>
            <a:endParaRPr lang="en-US" sz="1800" b="1" dirty="0">
              <a:solidFill>
                <a:schemeClr val="tx1"/>
              </a:solidFill>
            </a:endParaRPr>
          </a:p>
        </p:txBody>
      </p:sp>
      <p:sp>
        <p:nvSpPr>
          <p:cNvPr id="20" name="TextBox 19"/>
          <p:cNvSpPr txBox="1"/>
          <p:nvPr/>
        </p:nvSpPr>
        <p:spPr>
          <a:xfrm>
            <a:off x="304800" y="4191000"/>
            <a:ext cx="1197764" cy="369332"/>
          </a:xfrm>
          <a:prstGeom prst="rect">
            <a:avLst/>
          </a:prstGeom>
          <a:noFill/>
        </p:spPr>
        <p:txBody>
          <a:bodyPr wrap="none" rtlCol="0">
            <a:spAutoFit/>
          </a:bodyPr>
          <a:lstStyle/>
          <a:p>
            <a:r>
              <a:rPr lang="en-US" sz="1800" b="1" dirty="0" smtClean="0">
                <a:solidFill>
                  <a:schemeClr val="tx1"/>
                </a:solidFill>
              </a:rPr>
              <a:t>[10$, 1$]</a:t>
            </a:r>
            <a:endParaRPr lang="en-US" sz="1800" b="1" dirty="0">
              <a:solidFill>
                <a:schemeClr val="tx1"/>
              </a:solidFill>
            </a:endParaRPr>
          </a:p>
        </p:txBody>
      </p:sp>
      <p:sp>
        <p:nvSpPr>
          <p:cNvPr id="21" name="TextBox 20"/>
          <p:cNvSpPr txBox="1"/>
          <p:nvPr/>
        </p:nvSpPr>
        <p:spPr>
          <a:xfrm>
            <a:off x="1164436" y="3212068"/>
            <a:ext cx="1197764" cy="369332"/>
          </a:xfrm>
          <a:prstGeom prst="rect">
            <a:avLst/>
          </a:prstGeom>
          <a:noFill/>
        </p:spPr>
        <p:txBody>
          <a:bodyPr wrap="none" rtlCol="0">
            <a:spAutoFit/>
          </a:bodyPr>
          <a:lstStyle/>
          <a:p>
            <a:r>
              <a:rPr lang="en-US" sz="1800" b="1" dirty="0" smtClean="0">
                <a:solidFill>
                  <a:schemeClr val="tx1"/>
                </a:solidFill>
              </a:rPr>
              <a:t>[10$, 1$]</a:t>
            </a:r>
            <a:endParaRPr lang="en-US" sz="1800" b="1" dirty="0">
              <a:solidFill>
                <a:schemeClr val="tx1"/>
              </a:solidFill>
            </a:endParaRPr>
          </a:p>
        </p:txBody>
      </p:sp>
      <p:sp>
        <p:nvSpPr>
          <p:cNvPr id="22" name="TextBox 21"/>
          <p:cNvSpPr txBox="1"/>
          <p:nvPr/>
        </p:nvSpPr>
        <p:spPr>
          <a:xfrm>
            <a:off x="3124200" y="2667000"/>
            <a:ext cx="1197764" cy="369332"/>
          </a:xfrm>
          <a:prstGeom prst="rect">
            <a:avLst/>
          </a:prstGeom>
          <a:noFill/>
        </p:spPr>
        <p:txBody>
          <a:bodyPr wrap="none" rtlCol="0">
            <a:spAutoFit/>
          </a:bodyPr>
          <a:lstStyle/>
          <a:p>
            <a:r>
              <a:rPr lang="en-US" sz="1800" b="1" dirty="0" smtClean="0">
                <a:solidFill>
                  <a:schemeClr val="tx1"/>
                </a:solidFill>
              </a:rPr>
              <a:t>[10$, 1$]</a:t>
            </a:r>
            <a:endParaRPr lang="en-US" sz="1800" b="1" dirty="0">
              <a:solidFill>
                <a:schemeClr val="tx1"/>
              </a:solidFill>
            </a:endParaRPr>
          </a:p>
        </p:txBody>
      </p:sp>
      <p:sp>
        <p:nvSpPr>
          <p:cNvPr id="23" name="TextBox 22"/>
          <p:cNvSpPr txBox="1"/>
          <p:nvPr/>
        </p:nvSpPr>
        <p:spPr>
          <a:xfrm>
            <a:off x="6498436" y="1676400"/>
            <a:ext cx="1197764" cy="369332"/>
          </a:xfrm>
          <a:prstGeom prst="rect">
            <a:avLst/>
          </a:prstGeom>
          <a:noFill/>
        </p:spPr>
        <p:txBody>
          <a:bodyPr wrap="none" rtlCol="0">
            <a:spAutoFit/>
          </a:bodyPr>
          <a:lstStyle/>
          <a:p>
            <a:r>
              <a:rPr lang="en-US" sz="1800" b="1" dirty="0" smtClean="0">
                <a:solidFill>
                  <a:schemeClr val="tx1"/>
                </a:solidFill>
              </a:rPr>
              <a:t>[1$, 10$]</a:t>
            </a:r>
            <a:endParaRPr lang="en-US" sz="1800" b="1" dirty="0">
              <a:solidFill>
                <a:schemeClr val="tx1"/>
              </a:solidFill>
            </a:endParaRPr>
          </a:p>
        </p:txBody>
      </p:sp>
      <p:sp>
        <p:nvSpPr>
          <p:cNvPr id="24" name="TextBox 23"/>
          <p:cNvSpPr txBox="1"/>
          <p:nvPr/>
        </p:nvSpPr>
        <p:spPr>
          <a:xfrm>
            <a:off x="7489036" y="4278868"/>
            <a:ext cx="1197764" cy="369332"/>
          </a:xfrm>
          <a:prstGeom prst="rect">
            <a:avLst/>
          </a:prstGeom>
          <a:noFill/>
        </p:spPr>
        <p:txBody>
          <a:bodyPr wrap="none" rtlCol="0">
            <a:spAutoFit/>
          </a:bodyPr>
          <a:lstStyle/>
          <a:p>
            <a:r>
              <a:rPr lang="en-US" sz="1800" b="1" dirty="0" smtClean="0">
                <a:solidFill>
                  <a:schemeClr val="tx1"/>
                </a:solidFill>
              </a:rPr>
              <a:t>[1$, 10$]</a:t>
            </a:r>
            <a:endParaRPr lang="en-US" sz="1800" b="1" dirty="0">
              <a:solidFill>
                <a:schemeClr val="tx1"/>
              </a:solidFill>
            </a:endParaRPr>
          </a:p>
        </p:txBody>
      </p:sp>
      <p:sp>
        <p:nvSpPr>
          <p:cNvPr id="25" name="TextBox 24"/>
          <p:cNvSpPr txBox="1"/>
          <p:nvPr/>
        </p:nvSpPr>
        <p:spPr>
          <a:xfrm>
            <a:off x="6803236" y="3440668"/>
            <a:ext cx="1197764" cy="369332"/>
          </a:xfrm>
          <a:prstGeom prst="rect">
            <a:avLst/>
          </a:prstGeom>
          <a:noFill/>
        </p:spPr>
        <p:txBody>
          <a:bodyPr wrap="none" rtlCol="0">
            <a:spAutoFit/>
          </a:bodyPr>
          <a:lstStyle/>
          <a:p>
            <a:r>
              <a:rPr lang="en-US" sz="1800" b="1" dirty="0" smtClean="0">
                <a:solidFill>
                  <a:schemeClr val="tx1"/>
                </a:solidFill>
              </a:rPr>
              <a:t>[1$, 10$]</a:t>
            </a:r>
            <a:endParaRPr lang="en-US" sz="1800" b="1" dirty="0">
              <a:solidFill>
                <a:schemeClr val="tx1"/>
              </a:solidFill>
            </a:endParaRPr>
          </a:p>
        </p:txBody>
      </p:sp>
      <p:sp>
        <p:nvSpPr>
          <p:cNvPr id="32" name="TextBox 31"/>
          <p:cNvSpPr txBox="1"/>
          <p:nvPr/>
        </p:nvSpPr>
        <p:spPr>
          <a:xfrm>
            <a:off x="4724400" y="2694057"/>
            <a:ext cx="1197764" cy="353943"/>
          </a:xfrm>
          <a:prstGeom prst="rect">
            <a:avLst/>
          </a:prstGeom>
          <a:solidFill>
            <a:schemeClr val="bg1"/>
          </a:solidFill>
        </p:spPr>
        <p:txBody>
          <a:bodyPr wrap="square" rtlCol="0">
            <a:spAutoFit/>
          </a:bodyPr>
          <a:lstStyle/>
          <a:p>
            <a:r>
              <a:rPr lang="en-US" sz="1700" b="1" dirty="0" smtClean="0">
                <a:solidFill>
                  <a:schemeClr val="tx1"/>
                </a:solidFill>
              </a:rPr>
              <a:t>[1$, 10$]</a:t>
            </a:r>
            <a:endParaRPr lang="en-US" sz="1700" b="1" dirty="0">
              <a:solidFill>
                <a:schemeClr val="tx1"/>
              </a:solidFill>
            </a:endParaRPr>
          </a:p>
        </p:txBody>
      </p:sp>
      <p:sp>
        <p:nvSpPr>
          <p:cNvPr id="33" name="Freeform 32"/>
          <p:cNvSpPr/>
          <p:nvPr/>
        </p:nvSpPr>
        <p:spPr bwMode="auto">
          <a:xfrm>
            <a:off x="2088107" y="1717343"/>
            <a:ext cx="2661314" cy="1135039"/>
          </a:xfrm>
          <a:custGeom>
            <a:avLst/>
            <a:gdLst>
              <a:gd name="connsiteX0" fmla="*/ 2661314 w 2661314"/>
              <a:gd name="connsiteY0" fmla="*/ 1135039 h 1135039"/>
              <a:gd name="connsiteX1" fmla="*/ 1310186 w 2661314"/>
              <a:gd name="connsiteY1" fmla="*/ 97809 h 1135039"/>
              <a:gd name="connsiteX2" fmla="*/ 0 w 2661314"/>
              <a:gd name="connsiteY2" fmla="*/ 548185 h 1135039"/>
            </a:gdLst>
            <a:ahLst/>
            <a:cxnLst>
              <a:cxn ang="0">
                <a:pos x="connsiteX0" y="connsiteY0"/>
              </a:cxn>
              <a:cxn ang="0">
                <a:pos x="connsiteX1" y="connsiteY1"/>
              </a:cxn>
              <a:cxn ang="0">
                <a:pos x="connsiteX2" y="connsiteY2"/>
              </a:cxn>
            </a:cxnLst>
            <a:rect l="l" t="t" r="r" b="b"/>
            <a:pathLst>
              <a:path w="2661314" h="1135039">
                <a:moveTo>
                  <a:pt x="2661314" y="1135039"/>
                </a:moveTo>
                <a:cubicBezTo>
                  <a:pt x="2207526" y="665328"/>
                  <a:pt x="1753738" y="195618"/>
                  <a:pt x="1310186" y="97809"/>
                </a:cubicBezTo>
                <a:cubicBezTo>
                  <a:pt x="866634" y="0"/>
                  <a:pt x="433317" y="274092"/>
                  <a:pt x="0" y="548185"/>
                </a:cubicBezTo>
              </a:path>
            </a:pathLst>
          </a:custGeom>
          <a:noFill/>
          <a:ln w="34925" cap="flat" cmpd="sng" algn="ctr">
            <a:solidFill>
              <a:schemeClr val="tx2"/>
            </a:solidFill>
            <a:prstDash val="solid"/>
            <a:round/>
            <a:headEnd type="none" w="med" len="med"/>
            <a:tailEnd type="arrow"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accent2"/>
              </a:solidFill>
              <a:effectLst/>
              <a:latin typeface="Trebuchet MS" pitchFamily="34" charset="0"/>
            </a:endParaRPr>
          </a:p>
        </p:txBody>
      </p:sp>
      <p:sp>
        <p:nvSpPr>
          <p:cNvPr id="34" name="Content Placeholder 2"/>
          <p:cNvSpPr txBox="1">
            <a:spLocks noChangeArrowheads="1"/>
          </p:cNvSpPr>
          <p:nvPr/>
        </p:nvSpPr>
        <p:spPr>
          <a:xfrm>
            <a:off x="533400" y="4953000"/>
            <a:ext cx="7620000" cy="879045"/>
          </a:xfrm>
          <a:prstGeom prst="rect">
            <a:avLst/>
          </a:prstGeom>
        </p:spPr>
        <p:txBody>
          <a:bodyPr/>
          <a:lstStyle/>
          <a:p>
            <a:pPr marL="396875" indent="-396875" algn="just" defTabSz="914363" fontAlgn="auto">
              <a:lnSpc>
                <a:spcPct val="90000"/>
              </a:lnSpc>
              <a:spcBef>
                <a:spcPct val="20000"/>
              </a:spcBef>
              <a:spcAft>
                <a:spcPts val="0"/>
              </a:spcAft>
              <a:defRPr/>
            </a:pPr>
            <a:r>
              <a:rPr lang="en-US" altLang="zh-CN" sz="2000" dirty="0" smtClean="0">
                <a:solidFill>
                  <a:schemeClr val="tx1"/>
                </a:solidFill>
                <a:latin typeface="Calibri" pitchFamily="34" charset="0"/>
                <a:cs typeface="Calibri" pitchFamily="34" charset="0"/>
              </a:rPr>
              <a:t>       </a:t>
            </a:r>
            <a:endParaRPr lang="en-US" altLang="zh-CN" sz="1000" dirty="0" smtClean="0">
              <a:solidFill>
                <a:schemeClr val="tx1"/>
              </a:solidFill>
              <a:latin typeface="Calibri" pitchFamily="34" charset="0"/>
              <a:cs typeface="Calibri" pitchFamily="34" charset="0"/>
              <a:sym typeface="Wingdings" pitchFamily="2" charset="2"/>
            </a:endParaRPr>
          </a:p>
          <a:p>
            <a:pPr marL="396875" indent="-396875" algn="just" defTabSz="914363" fontAlgn="auto">
              <a:lnSpc>
                <a:spcPct val="90000"/>
              </a:lnSpc>
              <a:spcBef>
                <a:spcPct val="20000"/>
              </a:spcBef>
              <a:spcAft>
                <a:spcPts val="0"/>
              </a:spcAft>
              <a:buBlip>
                <a:blip r:embed="rId3"/>
              </a:buBlip>
              <a:defRPr/>
            </a:pPr>
            <a:r>
              <a:rPr lang="en-US" altLang="zh-CN" sz="2000" dirty="0" smtClean="0">
                <a:solidFill>
                  <a:schemeClr val="tx1"/>
                </a:solidFill>
                <a:latin typeface="Calibri" pitchFamily="34" charset="0"/>
                <a:cs typeface="Calibri" pitchFamily="34" charset="0"/>
              </a:rPr>
              <a:t>Two campaigners C</a:t>
            </a:r>
            <a:r>
              <a:rPr lang="en-US" altLang="zh-CN" sz="2000" baseline="-25000" dirty="0" smtClean="0">
                <a:solidFill>
                  <a:schemeClr val="tx1"/>
                </a:solidFill>
                <a:latin typeface="Calibri" pitchFamily="34" charset="0"/>
                <a:cs typeface="Calibri" pitchFamily="34" charset="0"/>
              </a:rPr>
              <a:t>1</a:t>
            </a:r>
            <a:r>
              <a:rPr lang="en-US" altLang="zh-CN" sz="2000" dirty="0" smtClean="0">
                <a:solidFill>
                  <a:schemeClr val="tx1"/>
                </a:solidFill>
                <a:latin typeface="Calibri" pitchFamily="34" charset="0"/>
                <a:cs typeface="Calibri" pitchFamily="34" charset="0"/>
              </a:rPr>
              <a:t>, C</a:t>
            </a:r>
            <a:r>
              <a:rPr lang="en-US" altLang="zh-CN" sz="2000" baseline="-25000" dirty="0" smtClean="0">
                <a:solidFill>
                  <a:schemeClr val="tx1"/>
                </a:solidFill>
                <a:latin typeface="Calibri" pitchFamily="34" charset="0"/>
                <a:cs typeface="Calibri" pitchFamily="34" charset="0"/>
              </a:rPr>
              <a:t>2</a:t>
            </a:r>
            <a:r>
              <a:rPr lang="en-US" altLang="zh-CN" sz="2000" dirty="0" smtClean="0">
                <a:solidFill>
                  <a:schemeClr val="tx1"/>
                </a:solidFill>
                <a:latin typeface="Calibri" pitchFamily="34" charset="0"/>
                <a:cs typeface="Calibri" pitchFamily="34" charset="0"/>
              </a:rPr>
              <a:t>: seed set size for each campaigner is 1</a:t>
            </a:r>
          </a:p>
          <a:p>
            <a:pPr marL="396875" indent="-396875" algn="just" defTabSz="914363" fontAlgn="auto">
              <a:lnSpc>
                <a:spcPct val="90000"/>
              </a:lnSpc>
              <a:spcBef>
                <a:spcPct val="20000"/>
              </a:spcBef>
              <a:spcAft>
                <a:spcPts val="0"/>
              </a:spcAft>
              <a:buBlip>
                <a:blip r:embed="rId3"/>
              </a:buBlip>
              <a:defRPr/>
            </a:pPr>
            <a:endParaRPr lang="en-US" altLang="zh-CN" sz="1100" dirty="0" smtClean="0">
              <a:solidFill>
                <a:schemeClr val="tx1"/>
              </a:solidFill>
              <a:latin typeface="Calibri" pitchFamily="34" charset="0"/>
              <a:cs typeface="Calibri" pitchFamily="34" charset="0"/>
              <a:sym typeface="Wingdings" pitchFamily="2" charset="2"/>
            </a:endParaRPr>
          </a:p>
          <a:p>
            <a:pPr marL="396875" indent="-396875" algn="just" defTabSz="914363" fontAlgn="auto">
              <a:lnSpc>
                <a:spcPct val="90000"/>
              </a:lnSpc>
              <a:spcBef>
                <a:spcPct val="20000"/>
              </a:spcBef>
              <a:spcAft>
                <a:spcPts val="0"/>
              </a:spcAft>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3"/>
              </a:buBlip>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3"/>
              </a:buBlip>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3"/>
              </a:buBlip>
              <a:defRPr/>
            </a:pPr>
            <a:endParaRPr lang="en-US" altLang="zh-CN" sz="2000" dirty="0" smtClean="0">
              <a:solidFill>
                <a:schemeClr val="tx1"/>
              </a:solidFill>
              <a:latin typeface="Calibri" pitchFamily="34" charset="0"/>
              <a:cs typeface="Calibri" pitchFamily="34" charset="0"/>
            </a:endParaRPr>
          </a:p>
        </p:txBody>
      </p:sp>
      <p:sp>
        <p:nvSpPr>
          <p:cNvPr id="35" name="Slide Number Placeholder 9"/>
          <p:cNvSpPr txBox="1">
            <a:spLocks/>
          </p:cNvSpPr>
          <p:nvPr/>
        </p:nvSpPr>
        <p:spPr bwMode="auto">
          <a:xfrm>
            <a:off x="0" y="6569075"/>
            <a:ext cx="4495800"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400" b="1" i="0" u="none" strike="noStrike" kern="1200" cap="none" spc="0" normalizeH="0" baseline="0" dirty="0" smtClean="0">
                <a:ln>
                  <a:noFill/>
                </a:ln>
                <a:solidFill>
                  <a:schemeClr val="tx1"/>
                </a:solidFill>
                <a:effectLst/>
                <a:uLnTx/>
                <a:uFillTx/>
                <a:latin typeface="+mj-lt"/>
                <a:ea typeface="+mn-ea"/>
                <a:cs typeface="+mn-cs"/>
              </a:rPr>
              <a:t>A.</a:t>
            </a:r>
            <a:r>
              <a:rPr kumimoji="0" lang="en-US" sz="1400" b="1" i="0" u="none" strike="noStrike" kern="1200" cap="none" spc="0" normalizeH="0" dirty="0" smtClean="0">
                <a:ln>
                  <a:noFill/>
                </a:ln>
                <a:solidFill>
                  <a:schemeClr val="tx1"/>
                </a:solidFill>
                <a:effectLst/>
                <a:uLnTx/>
                <a:uFillTx/>
                <a:latin typeface="+mj-lt"/>
                <a:ea typeface="+mn-ea"/>
                <a:cs typeface="+mn-cs"/>
              </a:rPr>
              <a:t> Khan</a:t>
            </a:r>
            <a:r>
              <a:rPr kumimoji="0" lang="en-US" sz="1400" b="0" i="0" u="none" strike="noStrike" kern="1200" cap="none" spc="0" normalizeH="0" dirty="0" smtClean="0">
                <a:ln>
                  <a:noFill/>
                </a:ln>
                <a:solidFill>
                  <a:schemeClr val="tx1"/>
                </a:solidFill>
                <a:effectLst/>
                <a:uLnTx/>
                <a:uFillTx/>
                <a:latin typeface="+mj-lt"/>
                <a:ea typeface="+mn-ea"/>
                <a:cs typeface="+mn-cs"/>
              </a:rPr>
              <a:t>, B. </a:t>
            </a:r>
            <a:r>
              <a:rPr kumimoji="0" lang="en-US" sz="1400" b="0" i="0" u="none" strike="noStrike" kern="1200" cap="none" spc="0" normalizeH="0" dirty="0" err="1" smtClean="0">
                <a:ln>
                  <a:noFill/>
                </a:ln>
                <a:solidFill>
                  <a:schemeClr val="tx1"/>
                </a:solidFill>
                <a:effectLst/>
                <a:uLnTx/>
                <a:uFillTx/>
                <a:latin typeface="+mj-lt"/>
                <a:ea typeface="+mn-ea"/>
                <a:cs typeface="+mn-cs"/>
              </a:rPr>
              <a:t>Zehnder</a:t>
            </a:r>
            <a:r>
              <a:rPr kumimoji="0" lang="en-US" sz="1400" b="0" i="0" u="none" strike="noStrike" kern="1200" cap="none" spc="0" normalizeH="0" dirty="0" smtClean="0">
                <a:ln>
                  <a:noFill/>
                </a:ln>
                <a:solidFill>
                  <a:schemeClr val="tx1"/>
                </a:solidFill>
                <a:effectLst/>
                <a:uLnTx/>
                <a:uFillTx/>
                <a:latin typeface="+mj-lt"/>
                <a:ea typeface="+mn-ea"/>
                <a:cs typeface="+mn-cs"/>
              </a:rPr>
              <a:t>, D. </a:t>
            </a:r>
            <a:r>
              <a:rPr kumimoji="0" lang="en-US" sz="1400" b="0" i="0" u="none" strike="noStrike" kern="1200" cap="none" spc="0" normalizeH="0" dirty="0" err="1" smtClean="0">
                <a:ln>
                  <a:noFill/>
                </a:ln>
                <a:solidFill>
                  <a:schemeClr val="tx1"/>
                </a:solidFill>
                <a:effectLst/>
                <a:uLnTx/>
                <a:uFillTx/>
                <a:latin typeface="+mj-lt"/>
                <a:ea typeface="+mn-ea"/>
                <a:cs typeface="+mn-cs"/>
              </a:rPr>
              <a:t>Kossmann</a:t>
            </a:r>
            <a:endParaRPr kumimoji="0" lang="en-US" sz="1400" b="0" i="0" u="none" strike="noStrike" kern="1200" cap="none" spc="0" normalizeH="0" baseline="0" noProof="0" dirty="0">
              <a:ln>
                <a:noFill/>
              </a:ln>
              <a:solidFill>
                <a:schemeClr val="tx1"/>
              </a:solidFill>
              <a:effectLst/>
              <a:uLnTx/>
              <a:uFillTx/>
              <a:latin typeface="+mj-lt"/>
              <a:ea typeface="+mn-ea"/>
              <a:cs typeface="+mn-cs"/>
            </a:endParaRPr>
          </a:p>
        </p:txBody>
      </p:sp>
    </p:spTree>
    <p:extLst>
      <p:ext uri="{BB962C8B-B14F-4D97-AF65-F5344CB8AC3E}">
        <p14:creationId xmlns="" xmlns:p14="http://schemas.microsoft.com/office/powerpoint/2010/main" val="15038530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7924800" cy="1066800"/>
          </a:xfrm>
        </p:spPr>
        <p:txBody>
          <a:bodyPr/>
          <a:lstStyle/>
          <a:p>
            <a:r>
              <a:rPr lang="en-US" sz="2800" dirty="0" smtClean="0"/>
              <a:t>Why Classical Viral Marketing May Not Work?</a:t>
            </a:r>
            <a:endParaRPr lang="en-US" sz="2800" dirty="0"/>
          </a:p>
        </p:txBody>
      </p:sp>
      <p:sp>
        <p:nvSpPr>
          <p:cNvPr id="69635" name="AutoShape 3" descr="Image result for twitter"/>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7" name="Slide Number Placeholder 9"/>
          <p:cNvSpPr txBox="1">
            <a:spLocks/>
          </p:cNvSpPr>
          <p:nvPr/>
        </p:nvSpPr>
        <p:spPr bwMode="auto">
          <a:xfrm>
            <a:off x="8382000" y="6492875"/>
            <a:ext cx="844885"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1200" cap="none" spc="0" normalizeH="0" baseline="0" dirty="0" smtClean="0">
                <a:ln>
                  <a:noFill/>
                </a:ln>
                <a:solidFill>
                  <a:schemeClr val="tx1"/>
                </a:solidFill>
                <a:effectLst/>
                <a:uLnTx/>
                <a:uFillTx/>
                <a:latin typeface="+mj-lt"/>
                <a:ea typeface="+mn-ea"/>
                <a:cs typeface="+mn-cs"/>
              </a:rPr>
              <a:t>6</a:t>
            </a:r>
            <a:r>
              <a:rPr kumimoji="0" lang="en-US" sz="1800" b="0" i="0" u="none" strike="noStrike" kern="1200" cap="none" spc="0" normalizeH="0" baseline="0" noProof="0" dirty="0" smtClean="0">
                <a:ln>
                  <a:noFill/>
                </a:ln>
                <a:solidFill>
                  <a:schemeClr val="tx1"/>
                </a:solidFill>
                <a:effectLst/>
                <a:uLnTx/>
                <a:uFillTx/>
                <a:latin typeface="+mj-lt"/>
                <a:ea typeface="+mn-ea"/>
                <a:cs typeface="+mn-cs"/>
              </a:rPr>
              <a:t>/20</a:t>
            </a:r>
            <a:endParaRPr kumimoji="0" lang="en-US" sz="1800" b="0" i="0" u="none" strike="noStrike" kern="1200" cap="none" spc="0" normalizeH="0" baseline="0" noProof="0" dirty="0">
              <a:ln>
                <a:noFill/>
              </a:ln>
              <a:solidFill>
                <a:schemeClr val="tx1"/>
              </a:solidFill>
              <a:effectLst/>
              <a:uLnTx/>
              <a:uFillTx/>
              <a:latin typeface="+mj-lt"/>
              <a:ea typeface="+mn-ea"/>
              <a:cs typeface="+mn-cs"/>
            </a:endParaRPr>
          </a:p>
        </p:txBody>
      </p:sp>
      <p:pic>
        <p:nvPicPr>
          <p:cNvPr id="16" name="Picture 3"/>
          <p:cNvPicPr>
            <a:picLocks noChangeAspect="1" noChangeArrowheads="1"/>
          </p:cNvPicPr>
          <p:nvPr/>
        </p:nvPicPr>
        <p:blipFill>
          <a:blip r:embed="rId2"/>
          <a:srcRect/>
          <a:stretch>
            <a:fillRect/>
          </a:stretch>
        </p:blipFill>
        <p:spPr bwMode="auto">
          <a:xfrm>
            <a:off x="1447800" y="1600200"/>
            <a:ext cx="6019800" cy="3611880"/>
          </a:xfrm>
          <a:prstGeom prst="rect">
            <a:avLst/>
          </a:prstGeom>
          <a:solidFill>
            <a:schemeClr val="accent5">
              <a:lumMod val="60000"/>
              <a:lumOff val="40000"/>
              <a:alpha val="0"/>
            </a:schemeClr>
          </a:solidFill>
          <a:ln w="9525">
            <a:noFill/>
            <a:miter lim="800000"/>
            <a:headEnd/>
            <a:tailEnd/>
          </a:ln>
          <a:effectLst/>
        </p:spPr>
      </p:pic>
      <p:sp>
        <p:nvSpPr>
          <p:cNvPr id="26" name="TextBox 25"/>
          <p:cNvSpPr txBox="1"/>
          <p:nvPr/>
        </p:nvSpPr>
        <p:spPr>
          <a:xfrm>
            <a:off x="1143000" y="1600200"/>
            <a:ext cx="1197764" cy="369332"/>
          </a:xfrm>
          <a:prstGeom prst="rect">
            <a:avLst/>
          </a:prstGeom>
          <a:noFill/>
        </p:spPr>
        <p:txBody>
          <a:bodyPr wrap="none" rtlCol="0">
            <a:spAutoFit/>
          </a:bodyPr>
          <a:lstStyle/>
          <a:p>
            <a:r>
              <a:rPr lang="en-US" sz="1800" b="1" dirty="0" smtClean="0">
                <a:solidFill>
                  <a:schemeClr val="tx1"/>
                </a:solidFill>
              </a:rPr>
              <a:t>[</a:t>
            </a:r>
            <a:r>
              <a:rPr lang="en-US" sz="1800" b="1" dirty="0" smtClean="0">
                <a:solidFill>
                  <a:srgbClr val="FF0000"/>
                </a:solidFill>
              </a:rPr>
              <a:t>10$</a:t>
            </a:r>
            <a:r>
              <a:rPr lang="en-US" sz="1800" b="1" dirty="0" smtClean="0">
                <a:solidFill>
                  <a:schemeClr val="tx1"/>
                </a:solidFill>
              </a:rPr>
              <a:t>, 1$]</a:t>
            </a:r>
            <a:endParaRPr lang="en-US" sz="1800" b="1" dirty="0">
              <a:solidFill>
                <a:schemeClr val="tx1"/>
              </a:solidFill>
            </a:endParaRPr>
          </a:p>
        </p:txBody>
      </p:sp>
      <p:sp>
        <p:nvSpPr>
          <p:cNvPr id="27" name="TextBox 26"/>
          <p:cNvSpPr txBox="1"/>
          <p:nvPr/>
        </p:nvSpPr>
        <p:spPr>
          <a:xfrm>
            <a:off x="304800" y="4191000"/>
            <a:ext cx="1197764" cy="369332"/>
          </a:xfrm>
          <a:prstGeom prst="rect">
            <a:avLst/>
          </a:prstGeom>
          <a:noFill/>
        </p:spPr>
        <p:txBody>
          <a:bodyPr wrap="none" rtlCol="0">
            <a:spAutoFit/>
          </a:bodyPr>
          <a:lstStyle/>
          <a:p>
            <a:r>
              <a:rPr lang="en-US" sz="1800" b="1" dirty="0" smtClean="0">
                <a:solidFill>
                  <a:schemeClr val="tx1"/>
                </a:solidFill>
              </a:rPr>
              <a:t>[</a:t>
            </a:r>
            <a:r>
              <a:rPr lang="en-US" sz="1800" b="1" dirty="0" smtClean="0">
                <a:solidFill>
                  <a:srgbClr val="FF0000"/>
                </a:solidFill>
              </a:rPr>
              <a:t>10$</a:t>
            </a:r>
            <a:r>
              <a:rPr lang="en-US" sz="1800" b="1" dirty="0" smtClean="0">
                <a:solidFill>
                  <a:schemeClr val="tx1"/>
                </a:solidFill>
              </a:rPr>
              <a:t>, 1$]</a:t>
            </a:r>
            <a:endParaRPr lang="en-US" sz="1800" b="1" dirty="0">
              <a:solidFill>
                <a:schemeClr val="tx1"/>
              </a:solidFill>
            </a:endParaRPr>
          </a:p>
        </p:txBody>
      </p:sp>
      <p:sp>
        <p:nvSpPr>
          <p:cNvPr id="28" name="TextBox 27"/>
          <p:cNvSpPr txBox="1"/>
          <p:nvPr/>
        </p:nvSpPr>
        <p:spPr>
          <a:xfrm>
            <a:off x="1164436" y="3212068"/>
            <a:ext cx="1197764" cy="369332"/>
          </a:xfrm>
          <a:prstGeom prst="rect">
            <a:avLst/>
          </a:prstGeom>
          <a:noFill/>
        </p:spPr>
        <p:txBody>
          <a:bodyPr wrap="none" rtlCol="0">
            <a:spAutoFit/>
          </a:bodyPr>
          <a:lstStyle/>
          <a:p>
            <a:r>
              <a:rPr lang="en-US" sz="1800" b="1" dirty="0" smtClean="0">
                <a:solidFill>
                  <a:schemeClr val="tx1"/>
                </a:solidFill>
              </a:rPr>
              <a:t>[</a:t>
            </a:r>
            <a:r>
              <a:rPr lang="en-US" sz="1800" b="1" dirty="0" smtClean="0">
                <a:solidFill>
                  <a:srgbClr val="FF0000"/>
                </a:solidFill>
              </a:rPr>
              <a:t>10$</a:t>
            </a:r>
            <a:r>
              <a:rPr lang="en-US" sz="1800" b="1" dirty="0" smtClean="0">
                <a:solidFill>
                  <a:schemeClr val="tx1"/>
                </a:solidFill>
              </a:rPr>
              <a:t>, 1$]</a:t>
            </a:r>
            <a:endParaRPr lang="en-US" sz="1800" b="1" dirty="0">
              <a:solidFill>
                <a:schemeClr val="tx1"/>
              </a:solidFill>
            </a:endParaRPr>
          </a:p>
        </p:txBody>
      </p:sp>
      <p:sp>
        <p:nvSpPr>
          <p:cNvPr id="29" name="TextBox 28"/>
          <p:cNvSpPr txBox="1"/>
          <p:nvPr/>
        </p:nvSpPr>
        <p:spPr>
          <a:xfrm>
            <a:off x="3221836" y="3974068"/>
            <a:ext cx="1197764" cy="369332"/>
          </a:xfrm>
          <a:prstGeom prst="rect">
            <a:avLst/>
          </a:prstGeom>
          <a:noFill/>
        </p:spPr>
        <p:txBody>
          <a:bodyPr wrap="none" rtlCol="0">
            <a:spAutoFit/>
          </a:bodyPr>
          <a:lstStyle/>
          <a:p>
            <a:r>
              <a:rPr lang="en-US" sz="1800" b="1" dirty="0" smtClean="0">
                <a:solidFill>
                  <a:schemeClr val="tx1"/>
                </a:solidFill>
              </a:rPr>
              <a:t>[10$, 1$]</a:t>
            </a:r>
            <a:endParaRPr lang="en-US" sz="1800" b="1" dirty="0">
              <a:solidFill>
                <a:schemeClr val="tx1"/>
              </a:solidFill>
            </a:endParaRPr>
          </a:p>
        </p:txBody>
      </p:sp>
      <p:sp>
        <p:nvSpPr>
          <p:cNvPr id="30" name="TextBox 29"/>
          <p:cNvSpPr txBox="1"/>
          <p:nvPr/>
        </p:nvSpPr>
        <p:spPr>
          <a:xfrm>
            <a:off x="6498436" y="1676400"/>
            <a:ext cx="1197764" cy="369332"/>
          </a:xfrm>
          <a:prstGeom prst="rect">
            <a:avLst/>
          </a:prstGeom>
          <a:noFill/>
        </p:spPr>
        <p:txBody>
          <a:bodyPr wrap="none" rtlCol="0">
            <a:spAutoFit/>
          </a:bodyPr>
          <a:lstStyle/>
          <a:p>
            <a:r>
              <a:rPr lang="en-US" sz="1800" b="1" dirty="0" smtClean="0">
                <a:solidFill>
                  <a:schemeClr val="tx1"/>
                </a:solidFill>
              </a:rPr>
              <a:t>[1$, </a:t>
            </a:r>
            <a:r>
              <a:rPr lang="en-US" sz="1800" b="1" dirty="0" smtClean="0"/>
              <a:t>10$</a:t>
            </a:r>
            <a:r>
              <a:rPr lang="en-US" sz="1800" b="1" dirty="0" smtClean="0">
                <a:solidFill>
                  <a:schemeClr val="tx1"/>
                </a:solidFill>
              </a:rPr>
              <a:t>]</a:t>
            </a:r>
            <a:endParaRPr lang="en-US" sz="1800" b="1" dirty="0">
              <a:solidFill>
                <a:schemeClr val="tx1"/>
              </a:solidFill>
            </a:endParaRPr>
          </a:p>
        </p:txBody>
      </p:sp>
      <p:sp>
        <p:nvSpPr>
          <p:cNvPr id="31" name="TextBox 30"/>
          <p:cNvSpPr txBox="1"/>
          <p:nvPr/>
        </p:nvSpPr>
        <p:spPr>
          <a:xfrm>
            <a:off x="7489036" y="4278868"/>
            <a:ext cx="1197764" cy="369332"/>
          </a:xfrm>
          <a:prstGeom prst="rect">
            <a:avLst/>
          </a:prstGeom>
          <a:noFill/>
        </p:spPr>
        <p:txBody>
          <a:bodyPr wrap="none" rtlCol="0">
            <a:spAutoFit/>
          </a:bodyPr>
          <a:lstStyle/>
          <a:p>
            <a:r>
              <a:rPr lang="en-US" sz="1800" b="1" dirty="0" smtClean="0">
                <a:solidFill>
                  <a:schemeClr val="tx1"/>
                </a:solidFill>
              </a:rPr>
              <a:t>[1$, </a:t>
            </a:r>
            <a:r>
              <a:rPr lang="en-US" sz="1800" b="1" dirty="0" smtClean="0"/>
              <a:t>10$</a:t>
            </a:r>
            <a:r>
              <a:rPr lang="en-US" sz="1800" b="1" dirty="0" smtClean="0">
                <a:solidFill>
                  <a:schemeClr val="tx1"/>
                </a:solidFill>
              </a:rPr>
              <a:t>]</a:t>
            </a:r>
            <a:endParaRPr lang="en-US" sz="1800" b="1" dirty="0">
              <a:solidFill>
                <a:schemeClr val="tx1"/>
              </a:solidFill>
            </a:endParaRPr>
          </a:p>
        </p:txBody>
      </p:sp>
      <p:sp>
        <p:nvSpPr>
          <p:cNvPr id="35" name="TextBox 34"/>
          <p:cNvSpPr txBox="1"/>
          <p:nvPr/>
        </p:nvSpPr>
        <p:spPr>
          <a:xfrm>
            <a:off x="6803236" y="3440668"/>
            <a:ext cx="1197764" cy="369332"/>
          </a:xfrm>
          <a:prstGeom prst="rect">
            <a:avLst/>
          </a:prstGeom>
          <a:noFill/>
        </p:spPr>
        <p:txBody>
          <a:bodyPr wrap="none" rtlCol="0">
            <a:spAutoFit/>
          </a:bodyPr>
          <a:lstStyle/>
          <a:p>
            <a:r>
              <a:rPr lang="en-US" sz="1800" b="1" dirty="0" smtClean="0">
                <a:solidFill>
                  <a:schemeClr val="tx1"/>
                </a:solidFill>
              </a:rPr>
              <a:t>[1$, </a:t>
            </a:r>
            <a:r>
              <a:rPr lang="en-US" sz="1800" b="1" dirty="0" smtClean="0"/>
              <a:t>10$</a:t>
            </a:r>
            <a:r>
              <a:rPr lang="en-US" sz="1800" b="1" dirty="0" smtClean="0">
                <a:solidFill>
                  <a:schemeClr val="tx1"/>
                </a:solidFill>
              </a:rPr>
              <a:t>]</a:t>
            </a:r>
            <a:endParaRPr lang="en-US" sz="1800" b="1" dirty="0">
              <a:solidFill>
                <a:schemeClr val="tx1"/>
              </a:solidFill>
            </a:endParaRPr>
          </a:p>
        </p:txBody>
      </p:sp>
      <p:sp>
        <p:nvSpPr>
          <p:cNvPr id="36" name="TextBox 35"/>
          <p:cNvSpPr txBox="1"/>
          <p:nvPr/>
        </p:nvSpPr>
        <p:spPr>
          <a:xfrm>
            <a:off x="4648200" y="2694057"/>
            <a:ext cx="1197764" cy="353943"/>
          </a:xfrm>
          <a:prstGeom prst="rect">
            <a:avLst/>
          </a:prstGeom>
          <a:solidFill>
            <a:schemeClr val="bg1"/>
          </a:solidFill>
        </p:spPr>
        <p:txBody>
          <a:bodyPr wrap="square" rtlCol="0">
            <a:spAutoFit/>
          </a:bodyPr>
          <a:lstStyle/>
          <a:p>
            <a:r>
              <a:rPr lang="en-US" sz="1700" b="1" dirty="0" smtClean="0">
                <a:solidFill>
                  <a:schemeClr val="tx1"/>
                </a:solidFill>
              </a:rPr>
              <a:t>[1$, 10$]</a:t>
            </a:r>
            <a:endParaRPr lang="en-US" sz="1700" b="1" dirty="0">
              <a:solidFill>
                <a:schemeClr val="tx1"/>
              </a:solidFill>
            </a:endParaRPr>
          </a:p>
        </p:txBody>
      </p:sp>
      <p:sp>
        <p:nvSpPr>
          <p:cNvPr id="37" name="Freeform 36"/>
          <p:cNvSpPr/>
          <p:nvPr/>
        </p:nvSpPr>
        <p:spPr bwMode="auto">
          <a:xfrm>
            <a:off x="1981200" y="1828800"/>
            <a:ext cx="2737514" cy="1135039"/>
          </a:xfrm>
          <a:custGeom>
            <a:avLst/>
            <a:gdLst>
              <a:gd name="connsiteX0" fmla="*/ 2661314 w 2661314"/>
              <a:gd name="connsiteY0" fmla="*/ 1135039 h 1135039"/>
              <a:gd name="connsiteX1" fmla="*/ 1310186 w 2661314"/>
              <a:gd name="connsiteY1" fmla="*/ 97809 h 1135039"/>
              <a:gd name="connsiteX2" fmla="*/ 0 w 2661314"/>
              <a:gd name="connsiteY2" fmla="*/ 548185 h 1135039"/>
            </a:gdLst>
            <a:ahLst/>
            <a:cxnLst>
              <a:cxn ang="0">
                <a:pos x="connsiteX0" y="connsiteY0"/>
              </a:cxn>
              <a:cxn ang="0">
                <a:pos x="connsiteX1" y="connsiteY1"/>
              </a:cxn>
              <a:cxn ang="0">
                <a:pos x="connsiteX2" y="connsiteY2"/>
              </a:cxn>
            </a:cxnLst>
            <a:rect l="l" t="t" r="r" b="b"/>
            <a:pathLst>
              <a:path w="2661314" h="1135039">
                <a:moveTo>
                  <a:pt x="2661314" y="1135039"/>
                </a:moveTo>
                <a:cubicBezTo>
                  <a:pt x="2207526" y="665328"/>
                  <a:pt x="1753738" y="195618"/>
                  <a:pt x="1310186" y="97809"/>
                </a:cubicBezTo>
                <a:cubicBezTo>
                  <a:pt x="866634" y="0"/>
                  <a:pt x="433317" y="274092"/>
                  <a:pt x="0" y="548185"/>
                </a:cubicBezTo>
              </a:path>
            </a:pathLst>
          </a:custGeom>
          <a:noFill/>
          <a:ln w="34925" cap="flat" cmpd="sng" algn="ctr">
            <a:solidFill>
              <a:schemeClr val="tx2"/>
            </a:solidFill>
            <a:prstDash val="solid"/>
            <a:round/>
            <a:headEnd type="none" w="med" len="med"/>
            <a:tailEnd type="arrow"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accent2"/>
              </a:solidFill>
              <a:effectLst/>
              <a:latin typeface="Trebuchet MS" pitchFamily="34" charset="0"/>
            </a:endParaRPr>
          </a:p>
        </p:txBody>
      </p:sp>
      <p:sp>
        <p:nvSpPr>
          <p:cNvPr id="39" name="Content Placeholder 2"/>
          <p:cNvSpPr txBox="1">
            <a:spLocks noChangeArrowheads="1"/>
          </p:cNvSpPr>
          <p:nvPr/>
        </p:nvSpPr>
        <p:spPr>
          <a:xfrm>
            <a:off x="533400" y="5715000"/>
            <a:ext cx="7620000" cy="879045"/>
          </a:xfrm>
          <a:prstGeom prst="rect">
            <a:avLst/>
          </a:prstGeom>
        </p:spPr>
        <p:txBody>
          <a:bodyPr/>
          <a:lstStyle/>
          <a:p>
            <a:pPr marL="396875" indent="-396875" algn="just" defTabSz="914363" fontAlgn="auto">
              <a:lnSpc>
                <a:spcPct val="90000"/>
              </a:lnSpc>
              <a:spcBef>
                <a:spcPct val="20000"/>
              </a:spcBef>
              <a:spcAft>
                <a:spcPts val="0"/>
              </a:spcAft>
              <a:defRPr/>
            </a:pPr>
            <a:r>
              <a:rPr lang="en-US" altLang="zh-CN" sz="2000" dirty="0" smtClean="0">
                <a:solidFill>
                  <a:schemeClr val="tx1"/>
                </a:solidFill>
                <a:latin typeface="Calibri" pitchFamily="34" charset="0"/>
                <a:cs typeface="Calibri" pitchFamily="34" charset="0"/>
              </a:rPr>
              <a:t>       </a:t>
            </a:r>
            <a:endParaRPr lang="en-US" altLang="zh-CN" sz="1000" dirty="0" smtClean="0">
              <a:solidFill>
                <a:schemeClr val="tx1"/>
              </a:solidFill>
              <a:latin typeface="Calibri" pitchFamily="34" charset="0"/>
              <a:cs typeface="Calibri" pitchFamily="34" charset="0"/>
              <a:sym typeface="Wingdings" pitchFamily="2" charset="2"/>
            </a:endParaRPr>
          </a:p>
          <a:p>
            <a:pPr marL="396875" indent="-396875" algn="just" defTabSz="914363" fontAlgn="auto">
              <a:lnSpc>
                <a:spcPct val="90000"/>
              </a:lnSpc>
              <a:spcBef>
                <a:spcPct val="20000"/>
              </a:spcBef>
              <a:spcAft>
                <a:spcPts val="0"/>
              </a:spcAft>
              <a:buBlip>
                <a:blip r:embed="rId3"/>
              </a:buBlip>
              <a:defRPr/>
            </a:pPr>
            <a:r>
              <a:rPr lang="en-US" altLang="zh-CN" sz="2000" dirty="0" smtClean="0">
                <a:solidFill>
                  <a:schemeClr val="tx1"/>
                </a:solidFill>
                <a:latin typeface="Calibri" pitchFamily="34" charset="0"/>
                <a:cs typeface="Calibri" pitchFamily="34" charset="0"/>
              </a:rPr>
              <a:t>Best Solution: V</a:t>
            </a:r>
            <a:r>
              <a:rPr lang="en-US" altLang="zh-CN" sz="2000" baseline="-25000" dirty="0" smtClean="0">
                <a:solidFill>
                  <a:schemeClr val="tx1"/>
                </a:solidFill>
                <a:latin typeface="Calibri" pitchFamily="34" charset="0"/>
                <a:cs typeface="Calibri" pitchFamily="34" charset="0"/>
              </a:rPr>
              <a:t>3</a:t>
            </a:r>
            <a:r>
              <a:rPr lang="en-US" altLang="zh-CN" sz="2000" dirty="0" smtClean="0">
                <a:solidFill>
                  <a:schemeClr val="tx1"/>
                </a:solidFill>
                <a:latin typeface="Calibri" pitchFamily="34" charset="0"/>
                <a:cs typeface="Calibri" pitchFamily="34" charset="0"/>
              </a:rPr>
              <a:t> </a:t>
            </a:r>
            <a:r>
              <a:rPr lang="en-US" altLang="zh-CN" sz="2000" dirty="0" smtClean="0">
                <a:solidFill>
                  <a:schemeClr val="tx1"/>
                </a:solidFill>
                <a:latin typeface="Calibri" pitchFamily="34" charset="0"/>
                <a:cs typeface="Calibri" pitchFamily="34" charset="0"/>
                <a:sym typeface="Wingdings" pitchFamily="2" charset="2"/>
              </a:rPr>
              <a:t></a:t>
            </a:r>
            <a:r>
              <a:rPr lang="en-US" altLang="zh-CN" sz="2000" dirty="0" smtClean="0">
                <a:solidFill>
                  <a:schemeClr val="tx1"/>
                </a:solidFill>
                <a:latin typeface="Calibri" pitchFamily="34" charset="0"/>
                <a:cs typeface="Calibri" pitchFamily="34" charset="0"/>
              </a:rPr>
              <a:t> C</a:t>
            </a:r>
            <a:r>
              <a:rPr lang="en-US" altLang="zh-CN" sz="2000" baseline="-25000" dirty="0" smtClean="0">
                <a:solidFill>
                  <a:schemeClr val="tx1"/>
                </a:solidFill>
                <a:latin typeface="Calibri" pitchFamily="34" charset="0"/>
                <a:cs typeface="Calibri" pitchFamily="34" charset="0"/>
              </a:rPr>
              <a:t>1</a:t>
            </a:r>
            <a:r>
              <a:rPr lang="en-US" altLang="zh-CN" sz="2000" dirty="0" smtClean="0">
                <a:solidFill>
                  <a:schemeClr val="tx1"/>
                </a:solidFill>
                <a:latin typeface="Calibri" pitchFamily="34" charset="0"/>
                <a:cs typeface="Calibri" pitchFamily="34" charset="0"/>
              </a:rPr>
              <a:t>,  V</a:t>
            </a:r>
            <a:r>
              <a:rPr lang="en-US" altLang="zh-CN" sz="2000" baseline="-25000" dirty="0" smtClean="0">
                <a:solidFill>
                  <a:schemeClr val="tx1"/>
                </a:solidFill>
                <a:latin typeface="Calibri" pitchFamily="34" charset="0"/>
                <a:cs typeface="Calibri" pitchFamily="34" charset="0"/>
              </a:rPr>
              <a:t>6</a:t>
            </a:r>
            <a:r>
              <a:rPr lang="en-US" altLang="zh-CN" sz="2000" dirty="0" smtClean="0">
                <a:solidFill>
                  <a:schemeClr val="tx1"/>
                </a:solidFill>
                <a:latin typeface="Calibri" pitchFamily="34" charset="0"/>
                <a:cs typeface="Calibri" pitchFamily="34" charset="0"/>
              </a:rPr>
              <a:t> </a:t>
            </a:r>
            <a:r>
              <a:rPr lang="en-US" altLang="zh-CN" sz="2000" dirty="0" smtClean="0">
                <a:solidFill>
                  <a:schemeClr val="tx1"/>
                </a:solidFill>
                <a:latin typeface="Calibri" pitchFamily="34" charset="0"/>
                <a:cs typeface="Calibri" pitchFamily="34" charset="0"/>
                <a:sym typeface="Wingdings" pitchFamily="2" charset="2"/>
              </a:rPr>
              <a:t> </a:t>
            </a:r>
            <a:r>
              <a:rPr lang="en-US" altLang="zh-CN" sz="2000" dirty="0" smtClean="0">
                <a:solidFill>
                  <a:schemeClr val="tx1"/>
                </a:solidFill>
                <a:latin typeface="Calibri" pitchFamily="34" charset="0"/>
                <a:cs typeface="Calibri" pitchFamily="34" charset="0"/>
              </a:rPr>
              <a:t>C</a:t>
            </a:r>
            <a:r>
              <a:rPr lang="en-US" altLang="zh-CN" sz="2000" baseline="-25000" dirty="0" smtClean="0">
                <a:solidFill>
                  <a:schemeClr val="tx1"/>
                </a:solidFill>
                <a:latin typeface="Calibri" pitchFamily="34" charset="0"/>
                <a:cs typeface="Calibri" pitchFamily="34" charset="0"/>
              </a:rPr>
              <a:t>2</a:t>
            </a:r>
            <a:r>
              <a:rPr lang="en-US" altLang="zh-CN" sz="2000" dirty="0" smtClean="0">
                <a:solidFill>
                  <a:schemeClr val="tx1"/>
                </a:solidFill>
                <a:latin typeface="Calibri" pitchFamily="34" charset="0"/>
                <a:cs typeface="Calibri" pitchFamily="34" charset="0"/>
              </a:rPr>
              <a:t> . Host’s total revenue = 60$</a:t>
            </a:r>
          </a:p>
          <a:p>
            <a:pPr marL="396875" indent="-396875" algn="just" defTabSz="914363" fontAlgn="auto">
              <a:lnSpc>
                <a:spcPct val="90000"/>
              </a:lnSpc>
              <a:spcBef>
                <a:spcPct val="20000"/>
              </a:spcBef>
              <a:spcAft>
                <a:spcPts val="0"/>
              </a:spcAft>
              <a:buBlip>
                <a:blip r:embed="rId3"/>
              </a:buBlip>
              <a:defRPr/>
            </a:pPr>
            <a:endParaRPr lang="en-US" altLang="zh-CN" sz="1100" dirty="0" smtClean="0">
              <a:solidFill>
                <a:schemeClr val="tx1"/>
              </a:solidFill>
              <a:latin typeface="Calibri" pitchFamily="34" charset="0"/>
              <a:cs typeface="Calibri" pitchFamily="34" charset="0"/>
              <a:sym typeface="Wingdings" pitchFamily="2" charset="2"/>
            </a:endParaRPr>
          </a:p>
          <a:p>
            <a:pPr marL="396875" indent="-396875" algn="just" defTabSz="914363" fontAlgn="auto">
              <a:lnSpc>
                <a:spcPct val="90000"/>
              </a:lnSpc>
              <a:spcBef>
                <a:spcPct val="20000"/>
              </a:spcBef>
              <a:spcAft>
                <a:spcPts val="0"/>
              </a:spcAft>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3"/>
              </a:buBlip>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3"/>
              </a:buBlip>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3"/>
              </a:buBlip>
              <a:defRPr/>
            </a:pPr>
            <a:endParaRPr lang="en-US" altLang="zh-CN" sz="2000" dirty="0" smtClean="0">
              <a:solidFill>
                <a:schemeClr val="tx1"/>
              </a:solidFill>
              <a:latin typeface="Calibri" pitchFamily="34" charset="0"/>
              <a:cs typeface="Calibri" pitchFamily="34" charset="0"/>
            </a:endParaRPr>
          </a:p>
        </p:txBody>
      </p:sp>
      <p:sp>
        <p:nvSpPr>
          <p:cNvPr id="40" name="Rectangle 39"/>
          <p:cNvSpPr/>
          <p:nvPr/>
        </p:nvSpPr>
        <p:spPr>
          <a:xfrm>
            <a:off x="2626948" y="2057400"/>
            <a:ext cx="497252" cy="523220"/>
          </a:xfrm>
          <a:prstGeom prst="rect">
            <a:avLst/>
          </a:prstGeom>
        </p:spPr>
        <p:txBody>
          <a:bodyPr wrap="none">
            <a:spAutoFit/>
          </a:bodyPr>
          <a:lstStyle/>
          <a:p>
            <a:r>
              <a:rPr lang="en-US" altLang="zh-CN" sz="2800" b="1" dirty="0" smtClean="0">
                <a:solidFill>
                  <a:srgbClr val="FF0000"/>
                </a:solidFill>
                <a:latin typeface="Calibri" pitchFamily="34" charset="0"/>
                <a:cs typeface="Calibri" pitchFamily="34" charset="0"/>
              </a:rPr>
              <a:t>C</a:t>
            </a:r>
            <a:r>
              <a:rPr lang="en-US" altLang="zh-CN" sz="2800" b="1" baseline="-25000" dirty="0" smtClean="0">
                <a:solidFill>
                  <a:srgbClr val="FF0000"/>
                </a:solidFill>
                <a:latin typeface="Calibri" pitchFamily="34" charset="0"/>
                <a:cs typeface="Calibri" pitchFamily="34" charset="0"/>
              </a:rPr>
              <a:t>1</a:t>
            </a:r>
            <a:endParaRPr lang="en-US" sz="2800" b="1" dirty="0">
              <a:solidFill>
                <a:srgbClr val="FF0000"/>
              </a:solidFill>
            </a:endParaRPr>
          </a:p>
        </p:txBody>
      </p:sp>
      <p:sp>
        <p:nvSpPr>
          <p:cNvPr id="43" name="Rectangle 42"/>
          <p:cNvSpPr/>
          <p:nvPr/>
        </p:nvSpPr>
        <p:spPr>
          <a:xfrm>
            <a:off x="6055948" y="2362200"/>
            <a:ext cx="497252" cy="523220"/>
          </a:xfrm>
          <a:prstGeom prst="rect">
            <a:avLst/>
          </a:prstGeom>
        </p:spPr>
        <p:txBody>
          <a:bodyPr wrap="none">
            <a:spAutoFit/>
          </a:bodyPr>
          <a:lstStyle/>
          <a:p>
            <a:r>
              <a:rPr lang="en-US" altLang="zh-CN" sz="2800" b="1" dirty="0" smtClean="0">
                <a:latin typeface="Calibri" pitchFamily="34" charset="0"/>
                <a:cs typeface="Calibri" pitchFamily="34" charset="0"/>
              </a:rPr>
              <a:t>C</a:t>
            </a:r>
            <a:r>
              <a:rPr lang="en-US" altLang="zh-CN" sz="2800" b="1" baseline="-25000" dirty="0" smtClean="0">
                <a:latin typeface="Calibri" pitchFamily="34" charset="0"/>
                <a:cs typeface="Calibri" pitchFamily="34" charset="0"/>
              </a:rPr>
              <a:t>2</a:t>
            </a:r>
            <a:endParaRPr lang="en-US" sz="2800" b="1" dirty="0"/>
          </a:p>
        </p:txBody>
      </p:sp>
      <p:sp>
        <p:nvSpPr>
          <p:cNvPr id="47" name="Rectangle 46"/>
          <p:cNvSpPr/>
          <p:nvPr/>
        </p:nvSpPr>
        <p:spPr bwMode="auto">
          <a:xfrm>
            <a:off x="1143000" y="1600200"/>
            <a:ext cx="1219200" cy="1295400"/>
          </a:xfrm>
          <a:prstGeom prst="rect">
            <a:avLst/>
          </a:prstGeom>
          <a:solidFill>
            <a:srgbClr val="FFC000">
              <a:alpha val="13000"/>
            </a:srgbClr>
          </a:solidFill>
          <a:ln w="9525" cap="flat" cmpd="sng" algn="ctr">
            <a:solidFill>
              <a:schemeClr val="tx1"/>
            </a:solidFill>
            <a:prstDash val="solid"/>
            <a:round/>
            <a:headEnd type="none" w="med" len="med"/>
            <a:tailEnd type="none" w="med" len="med"/>
          </a:ln>
          <a:effectLst>
            <a:outerShdw blurRad="50800" dist="38100" dir="2700000" algn="tl" rotWithShape="0">
              <a:srgbClr val="000000">
                <a:alpha val="43000"/>
              </a:srgbClr>
            </a:outerShdw>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accent2"/>
              </a:solidFill>
              <a:effectLst/>
              <a:latin typeface="Trebuchet MS" pitchFamily="34" charset="0"/>
            </a:endParaRPr>
          </a:p>
        </p:txBody>
      </p:sp>
      <p:sp>
        <p:nvSpPr>
          <p:cNvPr id="48" name="Rectangle 47"/>
          <p:cNvSpPr/>
          <p:nvPr/>
        </p:nvSpPr>
        <p:spPr bwMode="auto">
          <a:xfrm>
            <a:off x="990600" y="3962400"/>
            <a:ext cx="1219200" cy="1295400"/>
          </a:xfrm>
          <a:prstGeom prst="rect">
            <a:avLst/>
          </a:prstGeom>
          <a:solidFill>
            <a:srgbClr val="FFC000">
              <a:alpha val="13000"/>
            </a:srgbClr>
          </a:solidFill>
          <a:ln w="9525" cap="flat" cmpd="sng" algn="ctr">
            <a:solidFill>
              <a:schemeClr val="tx1"/>
            </a:solidFill>
            <a:prstDash val="solid"/>
            <a:round/>
            <a:headEnd type="none" w="med" len="med"/>
            <a:tailEnd type="none" w="med" len="med"/>
          </a:ln>
          <a:effectLst>
            <a:outerShdw blurRad="50800" dist="38100" dir="2700000" algn="tl" rotWithShape="0">
              <a:srgbClr val="000000">
                <a:alpha val="43000"/>
              </a:srgbClr>
            </a:outerShdw>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accent2"/>
              </a:solidFill>
              <a:effectLst/>
              <a:latin typeface="Trebuchet MS" pitchFamily="34" charset="0"/>
            </a:endParaRPr>
          </a:p>
        </p:txBody>
      </p:sp>
      <p:sp>
        <p:nvSpPr>
          <p:cNvPr id="49" name="Rectangle 48"/>
          <p:cNvSpPr/>
          <p:nvPr/>
        </p:nvSpPr>
        <p:spPr bwMode="auto">
          <a:xfrm>
            <a:off x="2514600" y="2590800"/>
            <a:ext cx="1219200" cy="1295400"/>
          </a:xfrm>
          <a:prstGeom prst="rect">
            <a:avLst/>
          </a:prstGeom>
          <a:solidFill>
            <a:srgbClr val="FFC000">
              <a:alpha val="13000"/>
            </a:srgbClr>
          </a:solidFill>
          <a:ln w="9525" cap="flat" cmpd="sng" algn="ctr">
            <a:solidFill>
              <a:schemeClr val="tx1"/>
            </a:solidFill>
            <a:prstDash val="solid"/>
            <a:round/>
            <a:headEnd type="none" w="med" len="med"/>
            <a:tailEnd type="none" w="med" len="med"/>
          </a:ln>
          <a:effectLst>
            <a:outerShdw blurRad="50800" dist="38100" dir="2700000" algn="tl" rotWithShape="0">
              <a:srgbClr val="000000">
                <a:alpha val="43000"/>
              </a:srgbClr>
            </a:outerShdw>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accent2"/>
              </a:solidFill>
              <a:effectLst/>
              <a:latin typeface="Trebuchet MS" pitchFamily="34" charset="0"/>
            </a:endParaRPr>
          </a:p>
        </p:txBody>
      </p:sp>
      <p:sp>
        <p:nvSpPr>
          <p:cNvPr id="50" name="Rectangle 49"/>
          <p:cNvSpPr/>
          <p:nvPr/>
        </p:nvSpPr>
        <p:spPr bwMode="auto">
          <a:xfrm>
            <a:off x="5638800" y="3048000"/>
            <a:ext cx="1143000" cy="914400"/>
          </a:xfrm>
          <a:prstGeom prst="rect">
            <a:avLst/>
          </a:prstGeom>
          <a:solidFill>
            <a:schemeClr val="accent5">
              <a:lumMod val="40000"/>
              <a:lumOff val="60000"/>
              <a:alpha val="13000"/>
            </a:schemeClr>
          </a:solidFill>
          <a:ln w="9525" cap="flat" cmpd="sng" algn="ctr">
            <a:solidFill>
              <a:schemeClr val="tx1"/>
            </a:solidFill>
            <a:prstDash val="solid"/>
            <a:round/>
            <a:headEnd type="none" w="med" len="med"/>
            <a:tailEnd type="none" w="med" len="med"/>
          </a:ln>
          <a:effectLst>
            <a:outerShdw blurRad="50800" dist="38100" dir="2700000" algn="tl" rotWithShape="0">
              <a:srgbClr val="000000">
                <a:alpha val="43000"/>
              </a:srgbClr>
            </a:outerShdw>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accent2"/>
              </a:solidFill>
              <a:effectLst/>
              <a:latin typeface="Trebuchet MS" pitchFamily="34" charset="0"/>
            </a:endParaRPr>
          </a:p>
        </p:txBody>
      </p:sp>
      <p:sp>
        <p:nvSpPr>
          <p:cNvPr id="51" name="Rectangle 50"/>
          <p:cNvSpPr/>
          <p:nvPr/>
        </p:nvSpPr>
        <p:spPr bwMode="auto">
          <a:xfrm>
            <a:off x="6781800" y="4038600"/>
            <a:ext cx="1219200" cy="1066800"/>
          </a:xfrm>
          <a:prstGeom prst="rect">
            <a:avLst/>
          </a:prstGeom>
          <a:solidFill>
            <a:schemeClr val="accent5">
              <a:lumMod val="40000"/>
              <a:lumOff val="60000"/>
              <a:alpha val="13000"/>
            </a:schemeClr>
          </a:solidFill>
          <a:ln w="9525" cap="flat" cmpd="sng" algn="ctr">
            <a:solidFill>
              <a:schemeClr val="tx1"/>
            </a:solidFill>
            <a:prstDash val="solid"/>
            <a:round/>
            <a:headEnd type="none" w="med" len="med"/>
            <a:tailEnd type="none" w="med" len="med"/>
          </a:ln>
          <a:effectLst>
            <a:outerShdw blurRad="50800" dist="38100" dir="2700000" algn="tl" rotWithShape="0">
              <a:srgbClr val="000000">
                <a:alpha val="43000"/>
              </a:srgbClr>
            </a:outerShdw>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accent2"/>
              </a:solidFill>
              <a:effectLst/>
              <a:latin typeface="Trebuchet MS" pitchFamily="34" charset="0"/>
            </a:endParaRPr>
          </a:p>
        </p:txBody>
      </p:sp>
      <p:sp>
        <p:nvSpPr>
          <p:cNvPr id="52" name="Rectangle 51"/>
          <p:cNvSpPr/>
          <p:nvPr/>
        </p:nvSpPr>
        <p:spPr bwMode="auto">
          <a:xfrm>
            <a:off x="6858000" y="2133600"/>
            <a:ext cx="1143000" cy="990600"/>
          </a:xfrm>
          <a:prstGeom prst="rect">
            <a:avLst/>
          </a:prstGeom>
          <a:solidFill>
            <a:schemeClr val="accent5">
              <a:lumMod val="40000"/>
              <a:lumOff val="60000"/>
              <a:alpha val="13000"/>
            </a:schemeClr>
          </a:solidFill>
          <a:ln w="9525" cap="flat" cmpd="sng" algn="ctr">
            <a:solidFill>
              <a:schemeClr val="tx1"/>
            </a:solidFill>
            <a:prstDash val="solid"/>
            <a:round/>
            <a:headEnd type="none" w="med" len="med"/>
            <a:tailEnd type="none" w="med" len="med"/>
          </a:ln>
          <a:effectLst>
            <a:outerShdw blurRad="50800" dist="38100" dir="2700000" algn="tl" rotWithShape="0">
              <a:srgbClr val="000000">
                <a:alpha val="43000"/>
              </a:srgbClr>
            </a:outerShdw>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accent2"/>
              </a:solidFill>
              <a:effectLst/>
              <a:latin typeface="Trebuchet MS" pitchFamily="34" charset="0"/>
            </a:endParaRPr>
          </a:p>
        </p:txBody>
      </p:sp>
      <p:sp>
        <p:nvSpPr>
          <p:cNvPr id="53" name="Slide Number Placeholder 9"/>
          <p:cNvSpPr txBox="1">
            <a:spLocks/>
          </p:cNvSpPr>
          <p:nvPr/>
        </p:nvSpPr>
        <p:spPr bwMode="auto">
          <a:xfrm>
            <a:off x="0" y="6569075"/>
            <a:ext cx="4495800"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400" b="1" i="0" u="none" strike="noStrike" kern="1200" cap="none" spc="0" normalizeH="0" baseline="0" dirty="0" smtClean="0">
                <a:ln>
                  <a:noFill/>
                </a:ln>
                <a:solidFill>
                  <a:schemeClr val="tx1"/>
                </a:solidFill>
                <a:effectLst/>
                <a:uLnTx/>
                <a:uFillTx/>
                <a:latin typeface="+mj-lt"/>
                <a:ea typeface="+mn-ea"/>
                <a:cs typeface="+mn-cs"/>
              </a:rPr>
              <a:t>A.</a:t>
            </a:r>
            <a:r>
              <a:rPr kumimoji="0" lang="en-US" sz="1400" b="1" i="0" u="none" strike="noStrike" kern="1200" cap="none" spc="0" normalizeH="0" dirty="0" smtClean="0">
                <a:ln>
                  <a:noFill/>
                </a:ln>
                <a:solidFill>
                  <a:schemeClr val="tx1"/>
                </a:solidFill>
                <a:effectLst/>
                <a:uLnTx/>
                <a:uFillTx/>
                <a:latin typeface="+mj-lt"/>
                <a:ea typeface="+mn-ea"/>
                <a:cs typeface="+mn-cs"/>
              </a:rPr>
              <a:t> Khan</a:t>
            </a:r>
            <a:r>
              <a:rPr kumimoji="0" lang="en-US" sz="1400" b="0" i="0" u="none" strike="noStrike" kern="1200" cap="none" spc="0" normalizeH="0" dirty="0" smtClean="0">
                <a:ln>
                  <a:noFill/>
                </a:ln>
                <a:solidFill>
                  <a:schemeClr val="tx1"/>
                </a:solidFill>
                <a:effectLst/>
                <a:uLnTx/>
                <a:uFillTx/>
                <a:latin typeface="+mj-lt"/>
                <a:ea typeface="+mn-ea"/>
                <a:cs typeface="+mn-cs"/>
              </a:rPr>
              <a:t>, B. </a:t>
            </a:r>
            <a:r>
              <a:rPr kumimoji="0" lang="en-US" sz="1400" b="0" i="0" u="none" strike="noStrike" kern="1200" cap="none" spc="0" normalizeH="0" dirty="0" err="1" smtClean="0">
                <a:ln>
                  <a:noFill/>
                </a:ln>
                <a:solidFill>
                  <a:schemeClr val="tx1"/>
                </a:solidFill>
                <a:effectLst/>
                <a:uLnTx/>
                <a:uFillTx/>
                <a:latin typeface="+mj-lt"/>
                <a:ea typeface="+mn-ea"/>
                <a:cs typeface="+mn-cs"/>
              </a:rPr>
              <a:t>Zehnder</a:t>
            </a:r>
            <a:r>
              <a:rPr kumimoji="0" lang="en-US" sz="1400" b="0" i="0" u="none" strike="noStrike" kern="1200" cap="none" spc="0" normalizeH="0" dirty="0" smtClean="0">
                <a:ln>
                  <a:noFill/>
                </a:ln>
                <a:solidFill>
                  <a:schemeClr val="tx1"/>
                </a:solidFill>
                <a:effectLst/>
                <a:uLnTx/>
                <a:uFillTx/>
                <a:latin typeface="+mj-lt"/>
                <a:ea typeface="+mn-ea"/>
                <a:cs typeface="+mn-cs"/>
              </a:rPr>
              <a:t>, D. </a:t>
            </a:r>
            <a:r>
              <a:rPr kumimoji="0" lang="en-US" sz="1400" b="0" i="0" u="none" strike="noStrike" kern="1200" cap="none" spc="0" normalizeH="0" dirty="0" err="1" smtClean="0">
                <a:ln>
                  <a:noFill/>
                </a:ln>
                <a:solidFill>
                  <a:schemeClr val="tx1"/>
                </a:solidFill>
                <a:effectLst/>
                <a:uLnTx/>
                <a:uFillTx/>
                <a:latin typeface="+mj-lt"/>
                <a:ea typeface="+mn-ea"/>
                <a:cs typeface="+mn-cs"/>
              </a:rPr>
              <a:t>Kossmann</a:t>
            </a:r>
            <a:endParaRPr kumimoji="0" lang="en-US" sz="1400" b="0" i="0" u="none" strike="noStrike" kern="1200" cap="none" spc="0" normalizeH="0" baseline="0" noProof="0" dirty="0">
              <a:ln>
                <a:noFill/>
              </a:ln>
              <a:solidFill>
                <a:schemeClr val="tx1"/>
              </a:solidFill>
              <a:effectLst/>
              <a:uLnTx/>
              <a:uFillTx/>
              <a:latin typeface="+mj-lt"/>
              <a:ea typeface="+mn-ea"/>
              <a:cs typeface="+mn-cs"/>
            </a:endParaRPr>
          </a:p>
        </p:txBody>
      </p:sp>
    </p:spTree>
    <p:extLst>
      <p:ext uri="{BB962C8B-B14F-4D97-AF65-F5344CB8AC3E}">
        <p14:creationId xmlns="" xmlns:p14="http://schemas.microsoft.com/office/powerpoint/2010/main" val="150385302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Slide Number Placeholder 9"/>
          <p:cNvSpPr txBox="1">
            <a:spLocks/>
          </p:cNvSpPr>
          <p:nvPr/>
        </p:nvSpPr>
        <p:spPr bwMode="auto">
          <a:xfrm>
            <a:off x="8382000" y="6492875"/>
            <a:ext cx="844885"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1200" cap="none" spc="0" normalizeH="0" baseline="0" dirty="0" smtClean="0">
                <a:ln>
                  <a:noFill/>
                </a:ln>
                <a:solidFill>
                  <a:schemeClr val="tx1"/>
                </a:solidFill>
                <a:effectLst/>
                <a:uLnTx/>
                <a:uFillTx/>
                <a:latin typeface="+mj-lt"/>
                <a:ea typeface="+mn-ea"/>
                <a:cs typeface="+mn-cs"/>
              </a:rPr>
              <a:t>6</a:t>
            </a:r>
            <a:r>
              <a:rPr kumimoji="0" lang="en-US" sz="1800" b="0" i="0" u="none" strike="noStrike" kern="1200" cap="none" spc="0" normalizeH="0" baseline="0" noProof="0" dirty="0" smtClean="0">
                <a:ln>
                  <a:noFill/>
                </a:ln>
                <a:solidFill>
                  <a:schemeClr val="tx1"/>
                </a:solidFill>
                <a:effectLst/>
                <a:uLnTx/>
                <a:uFillTx/>
                <a:latin typeface="+mj-lt"/>
                <a:ea typeface="+mn-ea"/>
                <a:cs typeface="+mn-cs"/>
              </a:rPr>
              <a:t>/20</a:t>
            </a:r>
            <a:endParaRPr kumimoji="0" lang="en-US" sz="1800" b="0" i="0" u="none" strike="noStrike" kern="1200" cap="none" spc="0" normalizeH="0" baseline="0" noProof="0" dirty="0">
              <a:ln>
                <a:noFill/>
              </a:ln>
              <a:solidFill>
                <a:schemeClr val="tx1"/>
              </a:solidFill>
              <a:effectLst/>
              <a:uLnTx/>
              <a:uFillTx/>
              <a:latin typeface="+mj-lt"/>
              <a:ea typeface="+mn-ea"/>
              <a:cs typeface="+mn-cs"/>
            </a:endParaRPr>
          </a:p>
        </p:txBody>
      </p:sp>
      <p:pic>
        <p:nvPicPr>
          <p:cNvPr id="31" name="Picture 2"/>
          <p:cNvPicPr>
            <a:picLocks noChangeAspect="1" noChangeArrowheads="1"/>
          </p:cNvPicPr>
          <p:nvPr/>
        </p:nvPicPr>
        <p:blipFill>
          <a:blip r:embed="rId2"/>
          <a:srcRect/>
          <a:stretch>
            <a:fillRect/>
          </a:stretch>
        </p:blipFill>
        <p:spPr bwMode="auto">
          <a:xfrm>
            <a:off x="1447800" y="1600200"/>
            <a:ext cx="6043810" cy="3519488"/>
          </a:xfrm>
          <a:prstGeom prst="rect">
            <a:avLst/>
          </a:prstGeom>
          <a:noFill/>
          <a:ln w="9525">
            <a:noFill/>
            <a:miter lim="800000"/>
            <a:headEnd/>
            <a:tailEnd/>
          </a:ln>
          <a:effectLst/>
        </p:spPr>
      </p:pic>
      <p:sp>
        <p:nvSpPr>
          <p:cNvPr id="32" name="TextBox 31"/>
          <p:cNvSpPr txBox="1"/>
          <p:nvPr/>
        </p:nvSpPr>
        <p:spPr>
          <a:xfrm>
            <a:off x="1143000" y="1600200"/>
            <a:ext cx="1197764" cy="369332"/>
          </a:xfrm>
          <a:prstGeom prst="rect">
            <a:avLst/>
          </a:prstGeom>
          <a:noFill/>
        </p:spPr>
        <p:txBody>
          <a:bodyPr wrap="none" rtlCol="0">
            <a:spAutoFit/>
          </a:bodyPr>
          <a:lstStyle/>
          <a:p>
            <a:r>
              <a:rPr lang="en-US" sz="1800" b="1" dirty="0" smtClean="0">
                <a:solidFill>
                  <a:schemeClr val="tx1"/>
                </a:solidFill>
              </a:rPr>
              <a:t>[</a:t>
            </a:r>
            <a:r>
              <a:rPr lang="en-US" sz="1800" b="1" dirty="0" smtClean="0">
                <a:solidFill>
                  <a:srgbClr val="FF0000"/>
                </a:solidFill>
              </a:rPr>
              <a:t>10$</a:t>
            </a:r>
            <a:r>
              <a:rPr lang="en-US" sz="1800" b="1" dirty="0" smtClean="0">
                <a:solidFill>
                  <a:schemeClr val="tx1"/>
                </a:solidFill>
              </a:rPr>
              <a:t>, 1$]</a:t>
            </a:r>
            <a:endParaRPr lang="en-US" sz="1800" b="1" dirty="0">
              <a:solidFill>
                <a:schemeClr val="tx1"/>
              </a:solidFill>
            </a:endParaRPr>
          </a:p>
        </p:txBody>
      </p:sp>
      <p:sp>
        <p:nvSpPr>
          <p:cNvPr id="34" name="TextBox 33"/>
          <p:cNvSpPr txBox="1"/>
          <p:nvPr/>
        </p:nvSpPr>
        <p:spPr>
          <a:xfrm>
            <a:off x="304800" y="4191000"/>
            <a:ext cx="1197764" cy="369332"/>
          </a:xfrm>
          <a:prstGeom prst="rect">
            <a:avLst/>
          </a:prstGeom>
          <a:noFill/>
        </p:spPr>
        <p:txBody>
          <a:bodyPr wrap="none" rtlCol="0">
            <a:spAutoFit/>
          </a:bodyPr>
          <a:lstStyle/>
          <a:p>
            <a:r>
              <a:rPr lang="en-US" sz="1800" b="1" dirty="0" smtClean="0">
                <a:solidFill>
                  <a:schemeClr val="tx1"/>
                </a:solidFill>
              </a:rPr>
              <a:t>[</a:t>
            </a:r>
            <a:r>
              <a:rPr lang="en-US" sz="1800" b="1" dirty="0" smtClean="0">
                <a:solidFill>
                  <a:srgbClr val="FF0000"/>
                </a:solidFill>
              </a:rPr>
              <a:t>10$</a:t>
            </a:r>
            <a:r>
              <a:rPr lang="en-US" sz="1800" b="1" dirty="0" smtClean="0">
                <a:solidFill>
                  <a:schemeClr val="tx1"/>
                </a:solidFill>
              </a:rPr>
              <a:t>, 1$]</a:t>
            </a:r>
            <a:endParaRPr lang="en-US" sz="1800" b="1" dirty="0">
              <a:solidFill>
                <a:schemeClr val="tx1"/>
              </a:solidFill>
            </a:endParaRPr>
          </a:p>
        </p:txBody>
      </p:sp>
      <p:sp>
        <p:nvSpPr>
          <p:cNvPr id="35" name="TextBox 34"/>
          <p:cNvSpPr txBox="1"/>
          <p:nvPr/>
        </p:nvSpPr>
        <p:spPr>
          <a:xfrm>
            <a:off x="1164436" y="3212068"/>
            <a:ext cx="1197764" cy="369332"/>
          </a:xfrm>
          <a:prstGeom prst="rect">
            <a:avLst/>
          </a:prstGeom>
          <a:noFill/>
        </p:spPr>
        <p:txBody>
          <a:bodyPr wrap="none" rtlCol="0">
            <a:spAutoFit/>
          </a:bodyPr>
          <a:lstStyle/>
          <a:p>
            <a:r>
              <a:rPr lang="en-US" sz="1800" b="1" dirty="0" smtClean="0">
                <a:solidFill>
                  <a:schemeClr val="tx1"/>
                </a:solidFill>
              </a:rPr>
              <a:t>[</a:t>
            </a:r>
            <a:r>
              <a:rPr lang="en-US" sz="1800" b="1" dirty="0" smtClean="0">
                <a:solidFill>
                  <a:srgbClr val="FF0000"/>
                </a:solidFill>
              </a:rPr>
              <a:t>10$</a:t>
            </a:r>
            <a:r>
              <a:rPr lang="en-US" sz="1800" b="1" dirty="0" smtClean="0">
                <a:solidFill>
                  <a:schemeClr val="tx1"/>
                </a:solidFill>
              </a:rPr>
              <a:t>, 1$]</a:t>
            </a:r>
            <a:endParaRPr lang="en-US" sz="1800" b="1" dirty="0">
              <a:solidFill>
                <a:schemeClr val="tx1"/>
              </a:solidFill>
            </a:endParaRPr>
          </a:p>
        </p:txBody>
      </p:sp>
      <p:sp>
        <p:nvSpPr>
          <p:cNvPr id="36" name="TextBox 35"/>
          <p:cNvSpPr txBox="1"/>
          <p:nvPr/>
        </p:nvSpPr>
        <p:spPr>
          <a:xfrm>
            <a:off x="3200400" y="2667000"/>
            <a:ext cx="1197764" cy="369332"/>
          </a:xfrm>
          <a:prstGeom prst="rect">
            <a:avLst/>
          </a:prstGeom>
          <a:noFill/>
        </p:spPr>
        <p:txBody>
          <a:bodyPr wrap="none" rtlCol="0">
            <a:spAutoFit/>
          </a:bodyPr>
          <a:lstStyle/>
          <a:p>
            <a:r>
              <a:rPr lang="en-US" sz="1800" b="1" dirty="0" smtClean="0">
                <a:solidFill>
                  <a:schemeClr val="tx1"/>
                </a:solidFill>
              </a:rPr>
              <a:t>[</a:t>
            </a:r>
            <a:r>
              <a:rPr lang="en-US" sz="1800" b="1" dirty="0" smtClean="0">
                <a:solidFill>
                  <a:srgbClr val="FF0000"/>
                </a:solidFill>
              </a:rPr>
              <a:t>10$</a:t>
            </a:r>
            <a:r>
              <a:rPr lang="en-US" sz="1800" b="1" dirty="0" smtClean="0">
                <a:solidFill>
                  <a:schemeClr val="tx1"/>
                </a:solidFill>
              </a:rPr>
              <a:t>, 1$]</a:t>
            </a:r>
            <a:endParaRPr lang="en-US" sz="1800" b="1" dirty="0">
              <a:solidFill>
                <a:schemeClr val="tx1"/>
              </a:solidFill>
            </a:endParaRPr>
          </a:p>
        </p:txBody>
      </p:sp>
      <p:sp>
        <p:nvSpPr>
          <p:cNvPr id="37" name="TextBox 36"/>
          <p:cNvSpPr txBox="1"/>
          <p:nvPr/>
        </p:nvSpPr>
        <p:spPr>
          <a:xfrm>
            <a:off x="6498436" y="1676400"/>
            <a:ext cx="1197764" cy="369332"/>
          </a:xfrm>
          <a:prstGeom prst="rect">
            <a:avLst/>
          </a:prstGeom>
          <a:noFill/>
        </p:spPr>
        <p:txBody>
          <a:bodyPr wrap="none" rtlCol="0">
            <a:spAutoFit/>
          </a:bodyPr>
          <a:lstStyle/>
          <a:p>
            <a:r>
              <a:rPr lang="en-US" sz="1800" b="1" dirty="0" smtClean="0">
                <a:solidFill>
                  <a:schemeClr val="tx1"/>
                </a:solidFill>
              </a:rPr>
              <a:t>[</a:t>
            </a:r>
            <a:r>
              <a:rPr lang="en-US" sz="1800" b="1" dirty="0" smtClean="0">
                <a:solidFill>
                  <a:srgbClr val="FF0000"/>
                </a:solidFill>
              </a:rPr>
              <a:t>1$</a:t>
            </a:r>
            <a:r>
              <a:rPr lang="en-US" sz="1800" b="1" dirty="0" smtClean="0">
                <a:solidFill>
                  <a:schemeClr val="tx1"/>
                </a:solidFill>
              </a:rPr>
              <a:t>, 10$]</a:t>
            </a:r>
            <a:endParaRPr lang="en-US" sz="1800" b="1" dirty="0">
              <a:solidFill>
                <a:schemeClr val="tx1"/>
              </a:solidFill>
            </a:endParaRPr>
          </a:p>
        </p:txBody>
      </p:sp>
      <p:sp>
        <p:nvSpPr>
          <p:cNvPr id="38" name="TextBox 37"/>
          <p:cNvSpPr txBox="1"/>
          <p:nvPr/>
        </p:nvSpPr>
        <p:spPr>
          <a:xfrm>
            <a:off x="7543800" y="4278868"/>
            <a:ext cx="1197764" cy="369332"/>
          </a:xfrm>
          <a:prstGeom prst="rect">
            <a:avLst/>
          </a:prstGeom>
          <a:noFill/>
        </p:spPr>
        <p:txBody>
          <a:bodyPr wrap="none" rtlCol="0">
            <a:spAutoFit/>
          </a:bodyPr>
          <a:lstStyle/>
          <a:p>
            <a:r>
              <a:rPr lang="en-US" sz="1800" b="1" dirty="0" smtClean="0">
                <a:solidFill>
                  <a:schemeClr val="tx1"/>
                </a:solidFill>
              </a:rPr>
              <a:t>[</a:t>
            </a:r>
            <a:r>
              <a:rPr lang="en-US" sz="1800" b="1" dirty="0" smtClean="0">
                <a:solidFill>
                  <a:srgbClr val="FF0000"/>
                </a:solidFill>
              </a:rPr>
              <a:t>1$</a:t>
            </a:r>
            <a:r>
              <a:rPr lang="en-US" sz="1800" b="1" dirty="0" smtClean="0">
                <a:solidFill>
                  <a:schemeClr val="tx1"/>
                </a:solidFill>
              </a:rPr>
              <a:t>, 10$]</a:t>
            </a:r>
            <a:endParaRPr lang="en-US" sz="1800" b="1" dirty="0">
              <a:solidFill>
                <a:schemeClr val="tx1"/>
              </a:solidFill>
            </a:endParaRPr>
          </a:p>
        </p:txBody>
      </p:sp>
      <p:sp>
        <p:nvSpPr>
          <p:cNvPr id="39" name="TextBox 38"/>
          <p:cNvSpPr txBox="1"/>
          <p:nvPr/>
        </p:nvSpPr>
        <p:spPr>
          <a:xfrm>
            <a:off x="6803236" y="3440668"/>
            <a:ext cx="1197764" cy="369332"/>
          </a:xfrm>
          <a:prstGeom prst="rect">
            <a:avLst/>
          </a:prstGeom>
          <a:noFill/>
        </p:spPr>
        <p:txBody>
          <a:bodyPr wrap="none" rtlCol="0">
            <a:spAutoFit/>
          </a:bodyPr>
          <a:lstStyle/>
          <a:p>
            <a:r>
              <a:rPr lang="en-US" sz="1800" b="1" dirty="0" smtClean="0">
                <a:solidFill>
                  <a:schemeClr val="tx1"/>
                </a:solidFill>
              </a:rPr>
              <a:t>[</a:t>
            </a:r>
            <a:r>
              <a:rPr lang="en-US" sz="1800" b="1" dirty="0" smtClean="0">
                <a:solidFill>
                  <a:srgbClr val="FF0000"/>
                </a:solidFill>
              </a:rPr>
              <a:t>1$</a:t>
            </a:r>
            <a:r>
              <a:rPr lang="en-US" sz="1800" b="1" dirty="0" smtClean="0">
                <a:solidFill>
                  <a:schemeClr val="tx1"/>
                </a:solidFill>
              </a:rPr>
              <a:t>, 10$]</a:t>
            </a:r>
            <a:endParaRPr lang="en-US" sz="1800" b="1" dirty="0">
              <a:solidFill>
                <a:schemeClr val="tx1"/>
              </a:solidFill>
            </a:endParaRPr>
          </a:p>
        </p:txBody>
      </p:sp>
      <p:sp>
        <p:nvSpPr>
          <p:cNvPr id="40" name="TextBox 39"/>
          <p:cNvSpPr txBox="1"/>
          <p:nvPr/>
        </p:nvSpPr>
        <p:spPr>
          <a:xfrm>
            <a:off x="4724400" y="2694057"/>
            <a:ext cx="1197764" cy="353943"/>
          </a:xfrm>
          <a:prstGeom prst="rect">
            <a:avLst/>
          </a:prstGeom>
          <a:solidFill>
            <a:schemeClr val="bg1"/>
          </a:solidFill>
        </p:spPr>
        <p:txBody>
          <a:bodyPr wrap="square" rtlCol="0">
            <a:spAutoFit/>
          </a:bodyPr>
          <a:lstStyle/>
          <a:p>
            <a:r>
              <a:rPr lang="en-US" sz="1700" b="1" dirty="0" smtClean="0">
                <a:solidFill>
                  <a:schemeClr val="tx1"/>
                </a:solidFill>
              </a:rPr>
              <a:t>[1$, 10$]</a:t>
            </a:r>
            <a:endParaRPr lang="en-US" sz="1700" b="1" dirty="0">
              <a:solidFill>
                <a:schemeClr val="tx1"/>
              </a:solidFill>
            </a:endParaRPr>
          </a:p>
        </p:txBody>
      </p:sp>
      <p:sp>
        <p:nvSpPr>
          <p:cNvPr id="41" name="Freeform 40"/>
          <p:cNvSpPr/>
          <p:nvPr/>
        </p:nvSpPr>
        <p:spPr bwMode="auto">
          <a:xfrm>
            <a:off x="2088107" y="1717343"/>
            <a:ext cx="2661314" cy="1135039"/>
          </a:xfrm>
          <a:custGeom>
            <a:avLst/>
            <a:gdLst>
              <a:gd name="connsiteX0" fmla="*/ 2661314 w 2661314"/>
              <a:gd name="connsiteY0" fmla="*/ 1135039 h 1135039"/>
              <a:gd name="connsiteX1" fmla="*/ 1310186 w 2661314"/>
              <a:gd name="connsiteY1" fmla="*/ 97809 h 1135039"/>
              <a:gd name="connsiteX2" fmla="*/ 0 w 2661314"/>
              <a:gd name="connsiteY2" fmla="*/ 548185 h 1135039"/>
            </a:gdLst>
            <a:ahLst/>
            <a:cxnLst>
              <a:cxn ang="0">
                <a:pos x="connsiteX0" y="connsiteY0"/>
              </a:cxn>
              <a:cxn ang="0">
                <a:pos x="connsiteX1" y="connsiteY1"/>
              </a:cxn>
              <a:cxn ang="0">
                <a:pos x="connsiteX2" y="connsiteY2"/>
              </a:cxn>
            </a:cxnLst>
            <a:rect l="l" t="t" r="r" b="b"/>
            <a:pathLst>
              <a:path w="2661314" h="1135039">
                <a:moveTo>
                  <a:pt x="2661314" y="1135039"/>
                </a:moveTo>
                <a:cubicBezTo>
                  <a:pt x="2207526" y="665328"/>
                  <a:pt x="1753738" y="195618"/>
                  <a:pt x="1310186" y="97809"/>
                </a:cubicBezTo>
                <a:cubicBezTo>
                  <a:pt x="866634" y="0"/>
                  <a:pt x="433317" y="274092"/>
                  <a:pt x="0" y="548185"/>
                </a:cubicBezTo>
              </a:path>
            </a:pathLst>
          </a:custGeom>
          <a:noFill/>
          <a:ln w="34925" cap="flat" cmpd="sng" algn="ctr">
            <a:solidFill>
              <a:schemeClr val="tx2"/>
            </a:solidFill>
            <a:prstDash val="solid"/>
            <a:round/>
            <a:headEnd type="none" w="med" len="med"/>
            <a:tailEnd type="arrow"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accent2"/>
              </a:solidFill>
              <a:effectLst/>
              <a:latin typeface="Trebuchet MS" pitchFamily="34" charset="0"/>
            </a:endParaRPr>
          </a:p>
        </p:txBody>
      </p:sp>
      <p:sp>
        <p:nvSpPr>
          <p:cNvPr id="49" name="Content Placeholder 2"/>
          <p:cNvSpPr txBox="1">
            <a:spLocks noChangeArrowheads="1"/>
          </p:cNvSpPr>
          <p:nvPr/>
        </p:nvSpPr>
        <p:spPr>
          <a:xfrm>
            <a:off x="533400" y="5140755"/>
            <a:ext cx="7620000" cy="879045"/>
          </a:xfrm>
          <a:prstGeom prst="rect">
            <a:avLst/>
          </a:prstGeom>
        </p:spPr>
        <p:txBody>
          <a:bodyPr/>
          <a:lstStyle/>
          <a:p>
            <a:pPr marL="396875" indent="-396875" algn="just" defTabSz="914363" fontAlgn="auto">
              <a:lnSpc>
                <a:spcPct val="90000"/>
              </a:lnSpc>
              <a:spcBef>
                <a:spcPct val="20000"/>
              </a:spcBef>
              <a:spcAft>
                <a:spcPts val="0"/>
              </a:spcAft>
              <a:defRPr/>
            </a:pPr>
            <a:r>
              <a:rPr lang="en-US" altLang="zh-CN" sz="2000" dirty="0" smtClean="0">
                <a:solidFill>
                  <a:schemeClr val="tx1"/>
                </a:solidFill>
                <a:latin typeface="Calibri" pitchFamily="34" charset="0"/>
                <a:cs typeface="Calibri" pitchFamily="34" charset="0"/>
              </a:rPr>
              <a:t>       </a:t>
            </a:r>
            <a:endParaRPr lang="en-US" altLang="zh-CN" sz="1000" dirty="0" smtClean="0">
              <a:solidFill>
                <a:schemeClr val="tx1"/>
              </a:solidFill>
              <a:latin typeface="Calibri" pitchFamily="34" charset="0"/>
              <a:cs typeface="Calibri" pitchFamily="34" charset="0"/>
              <a:sym typeface="Wingdings" pitchFamily="2" charset="2"/>
            </a:endParaRPr>
          </a:p>
          <a:p>
            <a:pPr marL="396875" indent="-396875" algn="just" defTabSz="914363" fontAlgn="auto">
              <a:lnSpc>
                <a:spcPct val="90000"/>
              </a:lnSpc>
              <a:spcBef>
                <a:spcPct val="20000"/>
              </a:spcBef>
              <a:spcAft>
                <a:spcPts val="0"/>
              </a:spcAft>
              <a:buBlip>
                <a:blip r:embed="rId3"/>
              </a:buBlip>
              <a:defRPr/>
            </a:pPr>
            <a:r>
              <a:rPr lang="en-US" altLang="zh-CN" sz="2000" dirty="0" smtClean="0">
                <a:solidFill>
                  <a:schemeClr val="tx1"/>
                </a:solidFill>
                <a:latin typeface="Calibri" pitchFamily="34" charset="0"/>
                <a:cs typeface="Calibri" pitchFamily="34" charset="0"/>
              </a:rPr>
              <a:t>Best seed node for C</a:t>
            </a:r>
            <a:r>
              <a:rPr lang="en-US" altLang="zh-CN" sz="2000" baseline="-25000" dirty="0" smtClean="0">
                <a:solidFill>
                  <a:schemeClr val="tx1"/>
                </a:solidFill>
                <a:latin typeface="Calibri" pitchFamily="34" charset="0"/>
                <a:cs typeface="Calibri" pitchFamily="34" charset="0"/>
              </a:rPr>
              <a:t>1</a:t>
            </a:r>
            <a:r>
              <a:rPr lang="en-US" altLang="zh-CN" sz="2000" dirty="0" smtClean="0">
                <a:solidFill>
                  <a:schemeClr val="tx1"/>
                </a:solidFill>
                <a:latin typeface="Calibri" pitchFamily="34" charset="0"/>
                <a:cs typeface="Calibri" pitchFamily="34" charset="0"/>
              </a:rPr>
              <a:t> (individually): V</a:t>
            </a:r>
            <a:r>
              <a:rPr lang="en-US" altLang="zh-CN" sz="2000" baseline="-25000" dirty="0" smtClean="0">
                <a:solidFill>
                  <a:schemeClr val="tx1"/>
                </a:solidFill>
                <a:latin typeface="Calibri" pitchFamily="34" charset="0"/>
                <a:cs typeface="Calibri" pitchFamily="34" charset="0"/>
              </a:rPr>
              <a:t>4</a:t>
            </a:r>
          </a:p>
          <a:p>
            <a:pPr marL="396875" indent="-396875" algn="just" defTabSz="914363" fontAlgn="auto">
              <a:lnSpc>
                <a:spcPct val="90000"/>
              </a:lnSpc>
              <a:spcBef>
                <a:spcPct val="20000"/>
              </a:spcBef>
              <a:spcAft>
                <a:spcPts val="0"/>
              </a:spcAft>
              <a:buBlip>
                <a:blip r:embed="rId3"/>
              </a:buBlip>
              <a:defRPr/>
            </a:pPr>
            <a:endParaRPr lang="en-US" altLang="zh-CN" sz="1100" dirty="0" smtClean="0">
              <a:solidFill>
                <a:schemeClr val="tx1"/>
              </a:solidFill>
              <a:latin typeface="Calibri" pitchFamily="34" charset="0"/>
              <a:cs typeface="Calibri" pitchFamily="34" charset="0"/>
              <a:sym typeface="Wingdings" pitchFamily="2" charset="2"/>
            </a:endParaRPr>
          </a:p>
          <a:p>
            <a:pPr marL="396875" indent="-396875" algn="just" defTabSz="914363" fontAlgn="auto">
              <a:lnSpc>
                <a:spcPct val="90000"/>
              </a:lnSpc>
              <a:spcBef>
                <a:spcPct val="20000"/>
              </a:spcBef>
              <a:spcAft>
                <a:spcPts val="0"/>
              </a:spcAft>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3"/>
              </a:buBlip>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3"/>
              </a:buBlip>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3"/>
              </a:buBlip>
              <a:defRPr/>
            </a:pPr>
            <a:endParaRPr lang="en-US" altLang="zh-CN" sz="2000" dirty="0" smtClean="0">
              <a:solidFill>
                <a:schemeClr val="tx1"/>
              </a:solidFill>
              <a:latin typeface="Calibri" pitchFamily="34" charset="0"/>
              <a:cs typeface="Calibri" pitchFamily="34" charset="0"/>
            </a:endParaRPr>
          </a:p>
        </p:txBody>
      </p:sp>
      <p:sp>
        <p:nvSpPr>
          <p:cNvPr id="51" name="Content Placeholder 2"/>
          <p:cNvSpPr txBox="1">
            <a:spLocks noChangeArrowheads="1"/>
          </p:cNvSpPr>
          <p:nvPr/>
        </p:nvSpPr>
        <p:spPr>
          <a:xfrm>
            <a:off x="533400" y="5750355"/>
            <a:ext cx="7620000" cy="879045"/>
          </a:xfrm>
          <a:prstGeom prst="rect">
            <a:avLst/>
          </a:prstGeom>
        </p:spPr>
        <p:txBody>
          <a:bodyPr/>
          <a:lstStyle/>
          <a:p>
            <a:pPr marL="396875" indent="-396875" algn="just" defTabSz="914363" fontAlgn="auto">
              <a:lnSpc>
                <a:spcPct val="90000"/>
              </a:lnSpc>
              <a:spcBef>
                <a:spcPct val="20000"/>
              </a:spcBef>
              <a:spcAft>
                <a:spcPts val="0"/>
              </a:spcAft>
              <a:defRPr/>
            </a:pPr>
            <a:r>
              <a:rPr lang="en-US" altLang="zh-CN" sz="2000" dirty="0" smtClean="0">
                <a:solidFill>
                  <a:schemeClr val="tx1"/>
                </a:solidFill>
                <a:latin typeface="Calibri" pitchFamily="34" charset="0"/>
                <a:cs typeface="Calibri" pitchFamily="34" charset="0"/>
              </a:rPr>
              <a:t>       </a:t>
            </a:r>
            <a:endParaRPr lang="en-US" altLang="zh-CN" sz="1000" dirty="0" smtClean="0">
              <a:solidFill>
                <a:schemeClr val="tx1"/>
              </a:solidFill>
              <a:latin typeface="Calibri" pitchFamily="34" charset="0"/>
              <a:cs typeface="Calibri" pitchFamily="34" charset="0"/>
              <a:sym typeface="Wingdings" pitchFamily="2" charset="2"/>
            </a:endParaRPr>
          </a:p>
          <a:p>
            <a:pPr marL="396875" indent="-396875" algn="just" defTabSz="914363" fontAlgn="auto">
              <a:lnSpc>
                <a:spcPct val="90000"/>
              </a:lnSpc>
              <a:spcBef>
                <a:spcPct val="20000"/>
              </a:spcBef>
              <a:spcAft>
                <a:spcPts val="0"/>
              </a:spcAft>
              <a:buBlip>
                <a:blip r:embed="rId3"/>
              </a:buBlip>
              <a:defRPr/>
            </a:pPr>
            <a:r>
              <a:rPr lang="en-US" altLang="zh-CN" sz="2000" dirty="0" smtClean="0">
                <a:solidFill>
                  <a:schemeClr val="tx1"/>
                </a:solidFill>
                <a:latin typeface="Calibri" pitchFamily="34" charset="0"/>
                <a:cs typeface="Calibri" pitchFamily="34" charset="0"/>
              </a:rPr>
              <a:t>Host’s maximum possible revenue from C</a:t>
            </a:r>
            <a:r>
              <a:rPr lang="en-US" altLang="zh-CN" sz="2000" baseline="-25000" dirty="0" smtClean="0">
                <a:solidFill>
                  <a:schemeClr val="tx1"/>
                </a:solidFill>
                <a:latin typeface="Calibri" pitchFamily="34" charset="0"/>
                <a:cs typeface="Calibri" pitchFamily="34" charset="0"/>
              </a:rPr>
              <a:t>1</a:t>
            </a:r>
            <a:r>
              <a:rPr lang="en-US" altLang="zh-CN" sz="2000" dirty="0" smtClean="0">
                <a:solidFill>
                  <a:schemeClr val="tx1"/>
                </a:solidFill>
                <a:latin typeface="Calibri" pitchFamily="34" charset="0"/>
                <a:cs typeface="Calibri" pitchFamily="34" charset="0"/>
              </a:rPr>
              <a:t> (individually): 43$</a:t>
            </a:r>
            <a:endParaRPr lang="en-US" altLang="zh-CN" sz="2000" baseline="-25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3"/>
              </a:buBlip>
              <a:defRPr/>
            </a:pPr>
            <a:endParaRPr lang="en-US" altLang="zh-CN" sz="1100" dirty="0" smtClean="0">
              <a:solidFill>
                <a:schemeClr val="tx1"/>
              </a:solidFill>
              <a:latin typeface="Calibri" pitchFamily="34" charset="0"/>
              <a:cs typeface="Calibri" pitchFamily="34" charset="0"/>
              <a:sym typeface="Wingdings" pitchFamily="2" charset="2"/>
            </a:endParaRPr>
          </a:p>
          <a:p>
            <a:pPr marL="396875" indent="-396875" algn="just" defTabSz="914363" fontAlgn="auto">
              <a:lnSpc>
                <a:spcPct val="90000"/>
              </a:lnSpc>
              <a:spcBef>
                <a:spcPct val="20000"/>
              </a:spcBef>
              <a:spcAft>
                <a:spcPts val="0"/>
              </a:spcAft>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3"/>
              </a:buBlip>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3"/>
              </a:buBlip>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3"/>
              </a:buBlip>
              <a:defRPr/>
            </a:pPr>
            <a:endParaRPr lang="en-US" altLang="zh-CN" sz="2000" dirty="0" smtClean="0">
              <a:solidFill>
                <a:schemeClr val="tx1"/>
              </a:solidFill>
              <a:latin typeface="Calibri" pitchFamily="34" charset="0"/>
              <a:cs typeface="Calibri" pitchFamily="34" charset="0"/>
            </a:endParaRPr>
          </a:p>
        </p:txBody>
      </p:sp>
      <p:sp>
        <p:nvSpPr>
          <p:cNvPr id="53" name="Title 1"/>
          <p:cNvSpPr>
            <a:spLocks noGrp="1"/>
          </p:cNvSpPr>
          <p:nvPr>
            <p:ph type="title"/>
          </p:nvPr>
        </p:nvSpPr>
        <p:spPr>
          <a:xfrm>
            <a:off x="381000" y="0"/>
            <a:ext cx="7924800" cy="1066800"/>
          </a:xfrm>
        </p:spPr>
        <p:txBody>
          <a:bodyPr/>
          <a:lstStyle/>
          <a:p>
            <a:r>
              <a:rPr lang="en-US" sz="2800" dirty="0" smtClean="0"/>
              <a:t>Why Classical Viral Marketing May Not Work?</a:t>
            </a:r>
            <a:endParaRPr lang="en-US" sz="2800" dirty="0"/>
          </a:p>
        </p:txBody>
      </p:sp>
      <p:sp>
        <p:nvSpPr>
          <p:cNvPr id="54" name="Rectangle 53"/>
          <p:cNvSpPr/>
          <p:nvPr/>
        </p:nvSpPr>
        <p:spPr bwMode="auto">
          <a:xfrm>
            <a:off x="1143000" y="1676400"/>
            <a:ext cx="1219200" cy="1295400"/>
          </a:xfrm>
          <a:prstGeom prst="rect">
            <a:avLst/>
          </a:prstGeom>
          <a:solidFill>
            <a:srgbClr val="FFC000">
              <a:alpha val="13000"/>
            </a:srgbClr>
          </a:solidFill>
          <a:ln w="9525" cap="flat" cmpd="sng" algn="ctr">
            <a:solidFill>
              <a:schemeClr val="tx1"/>
            </a:solidFill>
            <a:prstDash val="solid"/>
            <a:round/>
            <a:headEnd type="none" w="med" len="med"/>
            <a:tailEnd type="none" w="med" len="med"/>
          </a:ln>
          <a:effectLst>
            <a:outerShdw blurRad="50800" dist="38100" dir="2700000" algn="tl" rotWithShape="0">
              <a:srgbClr val="000000">
                <a:alpha val="43000"/>
              </a:srgbClr>
            </a:outerShdw>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accent2"/>
              </a:solidFill>
              <a:effectLst/>
              <a:latin typeface="Trebuchet MS" pitchFamily="34" charset="0"/>
            </a:endParaRPr>
          </a:p>
        </p:txBody>
      </p:sp>
      <p:sp>
        <p:nvSpPr>
          <p:cNvPr id="55" name="Rectangle 54"/>
          <p:cNvSpPr/>
          <p:nvPr/>
        </p:nvSpPr>
        <p:spPr bwMode="auto">
          <a:xfrm>
            <a:off x="1143000" y="3886200"/>
            <a:ext cx="1219200" cy="1295400"/>
          </a:xfrm>
          <a:prstGeom prst="rect">
            <a:avLst/>
          </a:prstGeom>
          <a:solidFill>
            <a:srgbClr val="FFC000">
              <a:alpha val="13000"/>
            </a:srgbClr>
          </a:solidFill>
          <a:ln w="9525" cap="flat" cmpd="sng" algn="ctr">
            <a:solidFill>
              <a:schemeClr val="tx1"/>
            </a:solidFill>
            <a:prstDash val="solid"/>
            <a:round/>
            <a:headEnd type="none" w="med" len="med"/>
            <a:tailEnd type="none" w="med" len="med"/>
          </a:ln>
          <a:effectLst>
            <a:outerShdw blurRad="50800" dist="38100" dir="2700000" algn="tl" rotWithShape="0">
              <a:srgbClr val="000000">
                <a:alpha val="43000"/>
              </a:srgbClr>
            </a:outerShdw>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accent2"/>
              </a:solidFill>
              <a:effectLst/>
              <a:latin typeface="Trebuchet MS" pitchFamily="34" charset="0"/>
            </a:endParaRPr>
          </a:p>
        </p:txBody>
      </p:sp>
      <p:sp>
        <p:nvSpPr>
          <p:cNvPr id="56" name="Rectangle 55"/>
          <p:cNvSpPr/>
          <p:nvPr/>
        </p:nvSpPr>
        <p:spPr bwMode="auto">
          <a:xfrm>
            <a:off x="2438400" y="2590800"/>
            <a:ext cx="914400" cy="1295400"/>
          </a:xfrm>
          <a:prstGeom prst="rect">
            <a:avLst/>
          </a:prstGeom>
          <a:solidFill>
            <a:srgbClr val="FFC000">
              <a:alpha val="13000"/>
            </a:srgbClr>
          </a:solidFill>
          <a:ln w="9525" cap="flat" cmpd="sng" algn="ctr">
            <a:solidFill>
              <a:schemeClr val="tx1"/>
            </a:solidFill>
            <a:prstDash val="solid"/>
            <a:round/>
            <a:headEnd type="none" w="med" len="med"/>
            <a:tailEnd type="none" w="med" len="med"/>
          </a:ln>
          <a:effectLst>
            <a:outerShdw blurRad="50800" dist="38100" dir="2700000" algn="tl" rotWithShape="0">
              <a:srgbClr val="000000">
                <a:alpha val="43000"/>
              </a:srgbClr>
            </a:outerShdw>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accent2"/>
              </a:solidFill>
              <a:effectLst/>
              <a:latin typeface="Trebuchet MS" pitchFamily="34" charset="0"/>
            </a:endParaRPr>
          </a:p>
        </p:txBody>
      </p:sp>
      <p:sp>
        <p:nvSpPr>
          <p:cNvPr id="57" name="Rectangle 56"/>
          <p:cNvSpPr/>
          <p:nvPr/>
        </p:nvSpPr>
        <p:spPr bwMode="auto">
          <a:xfrm>
            <a:off x="3733800" y="2590800"/>
            <a:ext cx="762000" cy="1295400"/>
          </a:xfrm>
          <a:prstGeom prst="rect">
            <a:avLst/>
          </a:prstGeom>
          <a:solidFill>
            <a:srgbClr val="FFC000">
              <a:alpha val="13000"/>
            </a:srgbClr>
          </a:solidFill>
          <a:ln w="9525" cap="flat" cmpd="sng" algn="ctr">
            <a:solidFill>
              <a:schemeClr val="tx1"/>
            </a:solidFill>
            <a:prstDash val="solid"/>
            <a:round/>
            <a:headEnd type="none" w="med" len="med"/>
            <a:tailEnd type="none" w="med" len="med"/>
          </a:ln>
          <a:effectLst>
            <a:outerShdw blurRad="50800" dist="38100" dir="2700000" algn="tl" rotWithShape="0">
              <a:srgbClr val="000000">
                <a:alpha val="43000"/>
              </a:srgbClr>
            </a:outerShdw>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accent2"/>
              </a:solidFill>
              <a:effectLst/>
              <a:latin typeface="Trebuchet MS" pitchFamily="34" charset="0"/>
            </a:endParaRPr>
          </a:p>
        </p:txBody>
      </p:sp>
      <p:sp>
        <p:nvSpPr>
          <p:cNvPr id="58" name="Rectangle 57"/>
          <p:cNvSpPr/>
          <p:nvPr/>
        </p:nvSpPr>
        <p:spPr bwMode="auto">
          <a:xfrm>
            <a:off x="6553200" y="2057400"/>
            <a:ext cx="1219200" cy="1295400"/>
          </a:xfrm>
          <a:prstGeom prst="rect">
            <a:avLst/>
          </a:prstGeom>
          <a:solidFill>
            <a:srgbClr val="FFC000">
              <a:alpha val="13000"/>
            </a:srgbClr>
          </a:solidFill>
          <a:ln w="9525" cap="flat" cmpd="sng" algn="ctr">
            <a:solidFill>
              <a:schemeClr val="tx1"/>
            </a:solidFill>
            <a:prstDash val="solid"/>
            <a:round/>
            <a:headEnd type="none" w="med" len="med"/>
            <a:tailEnd type="none" w="med" len="med"/>
          </a:ln>
          <a:effectLst>
            <a:outerShdw blurRad="50800" dist="38100" dir="2700000" algn="tl" rotWithShape="0">
              <a:srgbClr val="000000">
                <a:alpha val="43000"/>
              </a:srgbClr>
            </a:outerShdw>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accent2"/>
              </a:solidFill>
              <a:effectLst/>
              <a:latin typeface="Trebuchet MS" pitchFamily="34" charset="0"/>
            </a:endParaRPr>
          </a:p>
        </p:txBody>
      </p:sp>
      <p:sp>
        <p:nvSpPr>
          <p:cNvPr id="59" name="Rectangle 58"/>
          <p:cNvSpPr/>
          <p:nvPr/>
        </p:nvSpPr>
        <p:spPr bwMode="auto">
          <a:xfrm>
            <a:off x="6858000" y="3810000"/>
            <a:ext cx="1219200" cy="1295400"/>
          </a:xfrm>
          <a:prstGeom prst="rect">
            <a:avLst/>
          </a:prstGeom>
          <a:solidFill>
            <a:srgbClr val="FFC000">
              <a:alpha val="13000"/>
            </a:srgbClr>
          </a:solidFill>
          <a:ln w="9525" cap="flat" cmpd="sng" algn="ctr">
            <a:solidFill>
              <a:schemeClr val="tx1"/>
            </a:solidFill>
            <a:prstDash val="solid"/>
            <a:round/>
            <a:headEnd type="none" w="med" len="med"/>
            <a:tailEnd type="none" w="med" len="med"/>
          </a:ln>
          <a:effectLst>
            <a:outerShdw blurRad="50800" dist="38100" dir="2700000" algn="tl" rotWithShape="0">
              <a:srgbClr val="000000">
                <a:alpha val="43000"/>
              </a:srgbClr>
            </a:outerShdw>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accent2"/>
              </a:solidFill>
              <a:effectLst/>
              <a:latin typeface="Trebuchet MS" pitchFamily="34" charset="0"/>
            </a:endParaRPr>
          </a:p>
        </p:txBody>
      </p:sp>
      <p:sp>
        <p:nvSpPr>
          <p:cNvPr id="62" name="Rectangle 61"/>
          <p:cNvSpPr/>
          <p:nvPr/>
        </p:nvSpPr>
        <p:spPr>
          <a:xfrm>
            <a:off x="3693748" y="2057400"/>
            <a:ext cx="497252" cy="523220"/>
          </a:xfrm>
          <a:prstGeom prst="rect">
            <a:avLst/>
          </a:prstGeom>
        </p:spPr>
        <p:txBody>
          <a:bodyPr wrap="none">
            <a:spAutoFit/>
          </a:bodyPr>
          <a:lstStyle/>
          <a:p>
            <a:r>
              <a:rPr lang="en-US" altLang="zh-CN" sz="2800" b="1" dirty="0" smtClean="0">
                <a:solidFill>
                  <a:srgbClr val="FF0000"/>
                </a:solidFill>
                <a:latin typeface="Calibri" pitchFamily="34" charset="0"/>
                <a:cs typeface="Calibri" pitchFamily="34" charset="0"/>
              </a:rPr>
              <a:t>C</a:t>
            </a:r>
            <a:r>
              <a:rPr lang="en-US" altLang="zh-CN" sz="2800" b="1" baseline="-25000" dirty="0" smtClean="0">
                <a:solidFill>
                  <a:srgbClr val="FF0000"/>
                </a:solidFill>
                <a:latin typeface="Calibri" pitchFamily="34" charset="0"/>
                <a:cs typeface="Calibri" pitchFamily="34" charset="0"/>
              </a:rPr>
              <a:t>1</a:t>
            </a:r>
            <a:endParaRPr lang="en-US" sz="2800" b="1" dirty="0">
              <a:solidFill>
                <a:srgbClr val="FF0000"/>
              </a:solidFill>
            </a:endParaRPr>
          </a:p>
        </p:txBody>
      </p:sp>
      <p:sp>
        <p:nvSpPr>
          <p:cNvPr id="66" name="Rectangle 65"/>
          <p:cNvSpPr/>
          <p:nvPr/>
        </p:nvSpPr>
        <p:spPr bwMode="auto">
          <a:xfrm>
            <a:off x="5638800" y="2590800"/>
            <a:ext cx="762000" cy="1295400"/>
          </a:xfrm>
          <a:prstGeom prst="rect">
            <a:avLst/>
          </a:prstGeom>
          <a:solidFill>
            <a:srgbClr val="FFC000">
              <a:alpha val="13000"/>
            </a:srgbClr>
          </a:solidFill>
          <a:ln w="9525" cap="flat" cmpd="sng" algn="ctr">
            <a:solidFill>
              <a:schemeClr val="tx1"/>
            </a:solidFill>
            <a:prstDash val="solid"/>
            <a:round/>
            <a:headEnd type="none" w="med" len="med"/>
            <a:tailEnd type="none" w="med" len="med"/>
          </a:ln>
          <a:effectLst>
            <a:outerShdw blurRad="50800" dist="38100" dir="2700000" algn="tl" rotWithShape="0">
              <a:srgbClr val="000000">
                <a:alpha val="43000"/>
              </a:srgbClr>
            </a:outerShdw>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accent2"/>
              </a:solidFill>
              <a:effectLst/>
              <a:latin typeface="Trebuchet MS" pitchFamily="34" charset="0"/>
            </a:endParaRPr>
          </a:p>
        </p:txBody>
      </p:sp>
      <p:sp>
        <p:nvSpPr>
          <p:cNvPr id="67" name="Slide Number Placeholder 9"/>
          <p:cNvSpPr txBox="1">
            <a:spLocks/>
          </p:cNvSpPr>
          <p:nvPr/>
        </p:nvSpPr>
        <p:spPr bwMode="auto">
          <a:xfrm>
            <a:off x="0" y="6569075"/>
            <a:ext cx="4495800"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400" b="1" i="0" u="none" strike="noStrike" kern="1200" cap="none" spc="0" normalizeH="0" baseline="0" dirty="0" smtClean="0">
                <a:ln>
                  <a:noFill/>
                </a:ln>
                <a:solidFill>
                  <a:schemeClr val="tx1"/>
                </a:solidFill>
                <a:effectLst/>
                <a:uLnTx/>
                <a:uFillTx/>
                <a:latin typeface="+mj-lt"/>
                <a:ea typeface="+mn-ea"/>
                <a:cs typeface="+mn-cs"/>
              </a:rPr>
              <a:t>A.</a:t>
            </a:r>
            <a:r>
              <a:rPr kumimoji="0" lang="en-US" sz="1400" b="1" i="0" u="none" strike="noStrike" kern="1200" cap="none" spc="0" normalizeH="0" dirty="0" smtClean="0">
                <a:ln>
                  <a:noFill/>
                </a:ln>
                <a:solidFill>
                  <a:schemeClr val="tx1"/>
                </a:solidFill>
                <a:effectLst/>
                <a:uLnTx/>
                <a:uFillTx/>
                <a:latin typeface="+mj-lt"/>
                <a:ea typeface="+mn-ea"/>
                <a:cs typeface="+mn-cs"/>
              </a:rPr>
              <a:t> Khan</a:t>
            </a:r>
            <a:r>
              <a:rPr kumimoji="0" lang="en-US" sz="1400" b="0" i="0" u="none" strike="noStrike" kern="1200" cap="none" spc="0" normalizeH="0" dirty="0" smtClean="0">
                <a:ln>
                  <a:noFill/>
                </a:ln>
                <a:solidFill>
                  <a:schemeClr val="tx1"/>
                </a:solidFill>
                <a:effectLst/>
                <a:uLnTx/>
                <a:uFillTx/>
                <a:latin typeface="+mj-lt"/>
                <a:ea typeface="+mn-ea"/>
                <a:cs typeface="+mn-cs"/>
              </a:rPr>
              <a:t>, B. </a:t>
            </a:r>
            <a:r>
              <a:rPr kumimoji="0" lang="en-US" sz="1400" b="0" i="0" u="none" strike="noStrike" kern="1200" cap="none" spc="0" normalizeH="0" dirty="0" err="1" smtClean="0">
                <a:ln>
                  <a:noFill/>
                </a:ln>
                <a:solidFill>
                  <a:schemeClr val="tx1"/>
                </a:solidFill>
                <a:effectLst/>
                <a:uLnTx/>
                <a:uFillTx/>
                <a:latin typeface="+mj-lt"/>
                <a:ea typeface="+mn-ea"/>
                <a:cs typeface="+mn-cs"/>
              </a:rPr>
              <a:t>Zehnder</a:t>
            </a:r>
            <a:r>
              <a:rPr kumimoji="0" lang="en-US" sz="1400" b="0" i="0" u="none" strike="noStrike" kern="1200" cap="none" spc="0" normalizeH="0" dirty="0" smtClean="0">
                <a:ln>
                  <a:noFill/>
                </a:ln>
                <a:solidFill>
                  <a:schemeClr val="tx1"/>
                </a:solidFill>
                <a:effectLst/>
                <a:uLnTx/>
                <a:uFillTx/>
                <a:latin typeface="+mj-lt"/>
                <a:ea typeface="+mn-ea"/>
                <a:cs typeface="+mn-cs"/>
              </a:rPr>
              <a:t>, D. </a:t>
            </a:r>
            <a:r>
              <a:rPr kumimoji="0" lang="en-US" sz="1400" b="0" i="0" u="none" strike="noStrike" kern="1200" cap="none" spc="0" normalizeH="0" dirty="0" err="1" smtClean="0">
                <a:ln>
                  <a:noFill/>
                </a:ln>
                <a:solidFill>
                  <a:schemeClr val="tx1"/>
                </a:solidFill>
                <a:effectLst/>
                <a:uLnTx/>
                <a:uFillTx/>
                <a:latin typeface="+mj-lt"/>
                <a:ea typeface="+mn-ea"/>
                <a:cs typeface="+mn-cs"/>
              </a:rPr>
              <a:t>Kossmann</a:t>
            </a:r>
            <a:endParaRPr kumimoji="0" lang="en-US" sz="1400" b="0" i="0" u="none" strike="noStrike" kern="1200" cap="none" spc="0" normalizeH="0" baseline="0" noProof="0" dirty="0">
              <a:ln>
                <a:noFill/>
              </a:ln>
              <a:solidFill>
                <a:schemeClr val="tx1"/>
              </a:solidFill>
              <a:effectLst/>
              <a:uLnTx/>
              <a:uFillTx/>
              <a:latin typeface="+mj-lt"/>
              <a:ea typeface="+mn-ea"/>
              <a:cs typeface="+mn-cs"/>
            </a:endParaRPr>
          </a:p>
        </p:txBody>
      </p:sp>
    </p:spTree>
    <p:extLst>
      <p:ext uri="{BB962C8B-B14F-4D97-AF65-F5344CB8AC3E}">
        <p14:creationId xmlns="" xmlns:p14="http://schemas.microsoft.com/office/powerpoint/2010/main" val="150385302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Slide Number Placeholder 9"/>
          <p:cNvSpPr txBox="1">
            <a:spLocks/>
          </p:cNvSpPr>
          <p:nvPr/>
        </p:nvSpPr>
        <p:spPr bwMode="auto">
          <a:xfrm>
            <a:off x="8382000" y="6492875"/>
            <a:ext cx="844885"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1200" cap="none" spc="0" normalizeH="0" baseline="0" dirty="0" smtClean="0">
                <a:ln>
                  <a:noFill/>
                </a:ln>
                <a:solidFill>
                  <a:schemeClr val="tx1"/>
                </a:solidFill>
                <a:effectLst/>
                <a:uLnTx/>
                <a:uFillTx/>
                <a:latin typeface="+mj-lt"/>
                <a:ea typeface="+mn-ea"/>
                <a:cs typeface="+mn-cs"/>
              </a:rPr>
              <a:t>6</a:t>
            </a:r>
            <a:r>
              <a:rPr kumimoji="0" lang="en-US" sz="1800" b="0" i="0" u="none" strike="noStrike" kern="1200" cap="none" spc="0" normalizeH="0" baseline="0" noProof="0" dirty="0" smtClean="0">
                <a:ln>
                  <a:noFill/>
                </a:ln>
                <a:solidFill>
                  <a:schemeClr val="tx1"/>
                </a:solidFill>
                <a:effectLst/>
                <a:uLnTx/>
                <a:uFillTx/>
                <a:latin typeface="+mj-lt"/>
                <a:ea typeface="+mn-ea"/>
                <a:cs typeface="+mn-cs"/>
              </a:rPr>
              <a:t>/20</a:t>
            </a:r>
            <a:endParaRPr kumimoji="0" lang="en-US" sz="1800" b="0" i="0" u="none" strike="noStrike" kern="1200" cap="none" spc="0" normalizeH="0" baseline="0" noProof="0" dirty="0">
              <a:ln>
                <a:noFill/>
              </a:ln>
              <a:solidFill>
                <a:schemeClr val="tx1"/>
              </a:solidFill>
              <a:effectLst/>
              <a:uLnTx/>
              <a:uFillTx/>
              <a:latin typeface="+mj-lt"/>
              <a:ea typeface="+mn-ea"/>
              <a:cs typeface="+mn-cs"/>
            </a:endParaRPr>
          </a:p>
        </p:txBody>
      </p:sp>
      <p:sp>
        <p:nvSpPr>
          <p:cNvPr id="53" name="Title 1"/>
          <p:cNvSpPr>
            <a:spLocks noGrp="1"/>
          </p:cNvSpPr>
          <p:nvPr>
            <p:ph type="title"/>
          </p:nvPr>
        </p:nvSpPr>
        <p:spPr>
          <a:xfrm>
            <a:off x="381000" y="0"/>
            <a:ext cx="7924800" cy="1066800"/>
          </a:xfrm>
        </p:spPr>
        <p:txBody>
          <a:bodyPr/>
          <a:lstStyle/>
          <a:p>
            <a:r>
              <a:rPr lang="en-US" sz="2800" dirty="0" smtClean="0"/>
              <a:t>Why Classical Viral Marketing May Not Work?</a:t>
            </a:r>
            <a:endParaRPr lang="en-US" sz="2800" dirty="0"/>
          </a:p>
        </p:txBody>
      </p:sp>
      <p:pic>
        <p:nvPicPr>
          <p:cNvPr id="24" name="Picture 2"/>
          <p:cNvPicPr>
            <a:picLocks noChangeAspect="1" noChangeArrowheads="1"/>
          </p:cNvPicPr>
          <p:nvPr/>
        </p:nvPicPr>
        <p:blipFill>
          <a:blip r:embed="rId2"/>
          <a:srcRect/>
          <a:stretch>
            <a:fillRect/>
          </a:stretch>
        </p:blipFill>
        <p:spPr bwMode="auto">
          <a:xfrm>
            <a:off x="1447800" y="1677413"/>
            <a:ext cx="6017534" cy="3504187"/>
          </a:xfrm>
          <a:prstGeom prst="rect">
            <a:avLst/>
          </a:prstGeom>
          <a:noFill/>
          <a:ln w="9525">
            <a:noFill/>
            <a:miter lim="800000"/>
            <a:headEnd/>
            <a:tailEnd/>
          </a:ln>
          <a:effectLst/>
        </p:spPr>
      </p:pic>
      <p:sp>
        <p:nvSpPr>
          <p:cNvPr id="25" name="TextBox 24"/>
          <p:cNvSpPr txBox="1"/>
          <p:nvPr/>
        </p:nvSpPr>
        <p:spPr>
          <a:xfrm>
            <a:off x="1143000" y="1600200"/>
            <a:ext cx="1197764" cy="369332"/>
          </a:xfrm>
          <a:prstGeom prst="rect">
            <a:avLst/>
          </a:prstGeom>
          <a:noFill/>
        </p:spPr>
        <p:txBody>
          <a:bodyPr wrap="none" rtlCol="0">
            <a:spAutoFit/>
          </a:bodyPr>
          <a:lstStyle/>
          <a:p>
            <a:r>
              <a:rPr lang="en-US" sz="1800" b="1" dirty="0" smtClean="0">
                <a:solidFill>
                  <a:schemeClr val="tx1"/>
                </a:solidFill>
              </a:rPr>
              <a:t>[10$, </a:t>
            </a:r>
            <a:r>
              <a:rPr lang="en-US" sz="1800" b="1" dirty="0" smtClean="0"/>
              <a:t>1$</a:t>
            </a:r>
            <a:r>
              <a:rPr lang="en-US" sz="1800" b="1" dirty="0" smtClean="0">
                <a:solidFill>
                  <a:schemeClr val="tx1"/>
                </a:solidFill>
              </a:rPr>
              <a:t>]</a:t>
            </a:r>
            <a:endParaRPr lang="en-US" sz="1800" b="1" dirty="0">
              <a:solidFill>
                <a:schemeClr val="tx1"/>
              </a:solidFill>
            </a:endParaRPr>
          </a:p>
        </p:txBody>
      </p:sp>
      <p:sp>
        <p:nvSpPr>
          <p:cNvPr id="26" name="TextBox 25"/>
          <p:cNvSpPr txBox="1"/>
          <p:nvPr/>
        </p:nvSpPr>
        <p:spPr>
          <a:xfrm>
            <a:off x="304800" y="4191000"/>
            <a:ext cx="1197764" cy="369332"/>
          </a:xfrm>
          <a:prstGeom prst="rect">
            <a:avLst/>
          </a:prstGeom>
          <a:noFill/>
        </p:spPr>
        <p:txBody>
          <a:bodyPr wrap="none" rtlCol="0">
            <a:spAutoFit/>
          </a:bodyPr>
          <a:lstStyle/>
          <a:p>
            <a:r>
              <a:rPr lang="en-US" sz="1800" b="1" dirty="0" smtClean="0">
                <a:solidFill>
                  <a:schemeClr val="tx1"/>
                </a:solidFill>
              </a:rPr>
              <a:t>[10$, </a:t>
            </a:r>
            <a:r>
              <a:rPr lang="en-US" sz="1800" b="1" dirty="0" smtClean="0"/>
              <a:t>1$</a:t>
            </a:r>
            <a:r>
              <a:rPr lang="en-US" sz="1800" b="1" dirty="0" smtClean="0">
                <a:solidFill>
                  <a:schemeClr val="tx1"/>
                </a:solidFill>
              </a:rPr>
              <a:t>]</a:t>
            </a:r>
            <a:endParaRPr lang="en-US" sz="1800" b="1" dirty="0">
              <a:solidFill>
                <a:schemeClr val="tx1"/>
              </a:solidFill>
            </a:endParaRPr>
          </a:p>
        </p:txBody>
      </p:sp>
      <p:sp>
        <p:nvSpPr>
          <p:cNvPr id="27" name="TextBox 26"/>
          <p:cNvSpPr txBox="1"/>
          <p:nvPr/>
        </p:nvSpPr>
        <p:spPr>
          <a:xfrm>
            <a:off x="1164436" y="3212068"/>
            <a:ext cx="1197764" cy="369332"/>
          </a:xfrm>
          <a:prstGeom prst="rect">
            <a:avLst/>
          </a:prstGeom>
          <a:noFill/>
        </p:spPr>
        <p:txBody>
          <a:bodyPr wrap="none" rtlCol="0">
            <a:spAutoFit/>
          </a:bodyPr>
          <a:lstStyle/>
          <a:p>
            <a:r>
              <a:rPr lang="en-US" sz="1800" b="1" dirty="0" smtClean="0">
                <a:solidFill>
                  <a:schemeClr val="tx1"/>
                </a:solidFill>
              </a:rPr>
              <a:t>[10$, </a:t>
            </a:r>
            <a:r>
              <a:rPr lang="en-US" sz="1800" b="1" dirty="0" smtClean="0"/>
              <a:t>1$</a:t>
            </a:r>
            <a:r>
              <a:rPr lang="en-US" sz="1800" b="1" dirty="0" smtClean="0">
                <a:solidFill>
                  <a:schemeClr val="tx1"/>
                </a:solidFill>
              </a:rPr>
              <a:t>]</a:t>
            </a:r>
            <a:endParaRPr lang="en-US" sz="1800" b="1" dirty="0">
              <a:solidFill>
                <a:schemeClr val="tx1"/>
              </a:solidFill>
            </a:endParaRPr>
          </a:p>
        </p:txBody>
      </p:sp>
      <p:sp>
        <p:nvSpPr>
          <p:cNvPr id="28" name="TextBox 27"/>
          <p:cNvSpPr txBox="1"/>
          <p:nvPr/>
        </p:nvSpPr>
        <p:spPr>
          <a:xfrm>
            <a:off x="3124200" y="2667000"/>
            <a:ext cx="1197764" cy="369332"/>
          </a:xfrm>
          <a:prstGeom prst="rect">
            <a:avLst/>
          </a:prstGeom>
          <a:noFill/>
        </p:spPr>
        <p:txBody>
          <a:bodyPr wrap="none" rtlCol="0">
            <a:spAutoFit/>
          </a:bodyPr>
          <a:lstStyle/>
          <a:p>
            <a:r>
              <a:rPr lang="en-US" sz="1800" b="1" dirty="0" smtClean="0">
                <a:solidFill>
                  <a:schemeClr val="tx1"/>
                </a:solidFill>
              </a:rPr>
              <a:t>[10$, 1$]</a:t>
            </a:r>
            <a:endParaRPr lang="en-US" sz="1800" b="1" dirty="0">
              <a:solidFill>
                <a:schemeClr val="tx1"/>
              </a:solidFill>
            </a:endParaRPr>
          </a:p>
        </p:txBody>
      </p:sp>
      <p:sp>
        <p:nvSpPr>
          <p:cNvPr id="29" name="TextBox 28"/>
          <p:cNvSpPr txBox="1"/>
          <p:nvPr/>
        </p:nvSpPr>
        <p:spPr>
          <a:xfrm>
            <a:off x="6498436" y="1676400"/>
            <a:ext cx="1197764" cy="369332"/>
          </a:xfrm>
          <a:prstGeom prst="rect">
            <a:avLst/>
          </a:prstGeom>
          <a:noFill/>
        </p:spPr>
        <p:txBody>
          <a:bodyPr wrap="none" rtlCol="0">
            <a:spAutoFit/>
          </a:bodyPr>
          <a:lstStyle/>
          <a:p>
            <a:r>
              <a:rPr lang="en-US" sz="1800" b="1" dirty="0" smtClean="0">
                <a:solidFill>
                  <a:schemeClr val="tx1"/>
                </a:solidFill>
              </a:rPr>
              <a:t>[1$, </a:t>
            </a:r>
            <a:r>
              <a:rPr lang="en-US" sz="1800" b="1" dirty="0" smtClean="0"/>
              <a:t>10$</a:t>
            </a:r>
            <a:r>
              <a:rPr lang="en-US" sz="1800" b="1" dirty="0" smtClean="0">
                <a:solidFill>
                  <a:schemeClr val="tx1"/>
                </a:solidFill>
              </a:rPr>
              <a:t>]</a:t>
            </a:r>
            <a:endParaRPr lang="en-US" sz="1800" b="1" dirty="0">
              <a:solidFill>
                <a:schemeClr val="tx1"/>
              </a:solidFill>
            </a:endParaRPr>
          </a:p>
        </p:txBody>
      </p:sp>
      <p:sp>
        <p:nvSpPr>
          <p:cNvPr id="30" name="TextBox 29"/>
          <p:cNvSpPr txBox="1"/>
          <p:nvPr/>
        </p:nvSpPr>
        <p:spPr>
          <a:xfrm>
            <a:off x="7489036" y="4278868"/>
            <a:ext cx="1197764" cy="369332"/>
          </a:xfrm>
          <a:prstGeom prst="rect">
            <a:avLst/>
          </a:prstGeom>
          <a:noFill/>
        </p:spPr>
        <p:txBody>
          <a:bodyPr wrap="none" rtlCol="0">
            <a:spAutoFit/>
          </a:bodyPr>
          <a:lstStyle/>
          <a:p>
            <a:r>
              <a:rPr lang="en-US" sz="1800" b="1" dirty="0" smtClean="0">
                <a:solidFill>
                  <a:schemeClr val="tx1"/>
                </a:solidFill>
              </a:rPr>
              <a:t>[1$, </a:t>
            </a:r>
            <a:r>
              <a:rPr lang="en-US" sz="1800" b="1" dirty="0" smtClean="0"/>
              <a:t>10$</a:t>
            </a:r>
            <a:r>
              <a:rPr lang="en-US" sz="1800" b="1" dirty="0" smtClean="0">
                <a:solidFill>
                  <a:schemeClr val="tx1"/>
                </a:solidFill>
              </a:rPr>
              <a:t>]</a:t>
            </a:r>
            <a:endParaRPr lang="en-US" sz="1800" b="1" dirty="0">
              <a:solidFill>
                <a:schemeClr val="tx1"/>
              </a:solidFill>
            </a:endParaRPr>
          </a:p>
        </p:txBody>
      </p:sp>
      <p:sp>
        <p:nvSpPr>
          <p:cNvPr id="33" name="TextBox 32"/>
          <p:cNvSpPr txBox="1"/>
          <p:nvPr/>
        </p:nvSpPr>
        <p:spPr>
          <a:xfrm>
            <a:off x="6803236" y="3440668"/>
            <a:ext cx="1197764" cy="369332"/>
          </a:xfrm>
          <a:prstGeom prst="rect">
            <a:avLst/>
          </a:prstGeom>
          <a:noFill/>
        </p:spPr>
        <p:txBody>
          <a:bodyPr wrap="none" rtlCol="0">
            <a:spAutoFit/>
          </a:bodyPr>
          <a:lstStyle/>
          <a:p>
            <a:r>
              <a:rPr lang="en-US" sz="1800" b="1" dirty="0" smtClean="0">
                <a:solidFill>
                  <a:schemeClr val="tx1"/>
                </a:solidFill>
              </a:rPr>
              <a:t>[1$, </a:t>
            </a:r>
            <a:r>
              <a:rPr lang="en-US" sz="1800" b="1" dirty="0" smtClean="0"/>
              <a:t>10$</a:t>
            </a:r>
            <a:r>
              <a:rPr lang="en-US" sz="1800" b="1" dirty="0" smtClean="0">
                <a:solidFill>
                  <a:schemeClr val="tx1"/>
                </a:solidFill>
              </a:rPr>
              <a:t>]</a:t>
            </a:r>
            <a:endParaRPr lang="en-US" sz="1800" b="1" dirty="0">
              <a:solidFill>
                <a:schemeClr val="tx1"/>
              </a:solidFill>
            </a:endParaRPr>
          </a:p>
        </p:txBody>
      </p:sp>
      <p:sp>
        <p:nvSpPr>
          <p:cNvPr id="42" name="TextBox 41"/>
          <p:cNvSpPr txBox="1"/>
          <p:nvPr/>
        </p:nvSpPr>
        <p:spPr>
          <a:xfrm>
            <a:off x="4724400" y="2694057"/>
            <a:ext cx="1197764" cy="353943"/>
          </a:xfrm>
          <a:prstGeom prst="rect">
            <a:avLst/>
          </a:prstGeom>
          <a:solidFill>
            <a:schemeClr val="bg1"/>
          </a:solidFill>
        </p:spPr>
        <p:txBody>
          <a:bodyPr wrap="square" rtlCol="0">
            <a:spAutoFit/>
          </a:bodyPr>
          <a:lstStyle/>
          <a:p>
            <a:r>
              <a:rPr lang="en-US" sz="1700" b="1" dirty="0" smtClean="0">
                <a:solidFill>
                  <a:schemeClr val="tx1"/>
                </a:solidFill>
              </a:rPr>
              <a:t>[1$, </a:t>
            </a:r>
            <a:r>
              <a:rPr lang="en-US" sz="1700" b="1" dirty="0" smtClean="0"/>
              <a:t>10$</a:t>
            </a:r>
            <a:r>
              <a:rPr lang="en-US" sz="1700" b="1" dirty="0" smtClean="0">
                <a:solidFill>
                  <a:schemeClr val="tx1"/>
                </a:solidFill>
              </a:rPr>
              <a:t>]</a:t>
            </a:r>
            <a:endParaRPr lang="en-US" sz="1700" b="1" dirty="0">
              <a:solidFill>
                <a:schemeClr val="tx1"/>
              </a:solidFill>
            </a:endParaRPr>
          </a:p>
        </p:txBody>
      </p:sp>
      <p:sp>
        <p:nvSpPr>
          <p:cNvPr id="43" name="Freeform 42"/>
          <p:cNvSpPr/>
          <p:nvPr/>
        </p:nvSpPr>
        <p:spPr bwMode="auto">
          <a:xfrm>
            <a:off x="2088107" y="1717343"/>
            <a:ext cx="2661314" cy="1135039"/>
          </a:xfrm>
          <a:custGeom>
            <a:avLst/>
            <a:gdLst>
              <a:gd name="connsiteX0" fmla="*/ 2661314 w 2661314"/>
              <a:gd name="connsiteY0" fmla="*/ 1135039 h 1135039"/>
              <a:gd name="connsiteX1" fmla="*/ 1310186 w 2661314"/>
              <a:gd name="connsiteY1" fmla="*/ 97809 h 1135039"/>
              <a:gd name="connsiteX2" fmla="*/ 0 w 2661314"/>
              <a:gd name="connsiteY2" fmla="*/ 548185 h 1135039"/>
            </a:gdLst>
            <a:ahLst/>
            <a:cxnLst>
              <a:cxn ang="0">
                <a:pos x="connsiteX0" y="connsiteY0"/>
              </a:cxn>
              <a:cxn ang="0">
                <a:pos x="connsiteX1" y="connsiteY1"/>
              </a:cxn>
              <a:cxn ang="0">
                <a:pos x="connsiteX2" y="connsiteY2"/>
              </a:cxn>
            </a:cxnLst>
            <a:rect l="l" t="t" r="r" b="b"/>
            <a:pathLst>
              <a:path w="2661314" h="1135039">
                <a:moveTo>
                  <a:pt x="2661314" y="1135039"/>
                </a:moveTo>
                <a:cubicBezTo>
                  <a:pt x="2207526" y="665328"/>
                  <a:pt x="1753738" y="195618"/>
                  <a:pt x="1310186" y="97809"/>
                </a:cubicBezTo>
                <a:cubicBezTo>
                  <a:pt x="866634" y="0"/>
                  <a:pt x="433317" y="274092"/>
                  <a:pt x="0" y="548185"/>
                </a:cubicBezTo>
              </a:path>
            </a:pathLst>
          </a:custGeom>
          <a:noFill/>
          <a:ln w="34925" cap="flat" cmpd="sng" algn="ctr">
            <a:solidFill>
              <a:srgbClr val="0070C0"/>
            </a:solidFill>
            <a:prstDash val="solid"/>
            <a:round/>
            <a:headEnd type="none" w="med" len="med"/>
            <a:tailEnd type="arrow"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accent2"/>
              </a:solidFill>
              <a:effectLst/>
              <a:latin typeface="Trebuchet MS" pitchFamily="34" charset="0"/>
            </a:endParaRPr>
          </a:p>
        </p:txBody>
      </p:sp>
      <p:sp>
        <p:nvSpPr>
          <p:cNvPr id="44" name="Rectangle 43"/>
          <p:cNvSpPr/>
          <p:nvPr/>
        </p:nvSpPr>
        <p:spPr>
          <a:xfrm>
            <a:off x="5141548" y="3896380"/>
            <a:ext cx="497252" cy="523220"/>
          </a:xfrm>
          <a:prstGeom prst="rect">
            <a:avLst/>
          </a:prstGeom>
        </p:spPr>
        <p:txBody>
          <a:bodyPr wrap="none">
            <a:spAutoFit/>
          </a:bodyPr>
          <a:lstStyle/>
          <a:p>
            <a:r>
              <a:rPr lang="en-US" altLang="zh-CN" sz="2800" b="1" dirty="0" smtClean="0">
                <a:latin typeface="Calibri" pitchFamily="34" charset="0"/>
                <a:cs typeface="Calibri" pitchFamily="34" charset="0"/>
              </a:rPr>
              <a:t>C</a:t>
            </a:r>
            <a:r>
              <a:rPr lang="en-US" altLang="zh-CN" sz="2800" b="1" baseline="-25000" dirty="0" smtClean="0">
                <a:latin typeface="Calibri" pitchFamily="34" charset="0"/>
                <a:cs typeface="Calibri" pitchFamily="34" charset="0"/>
              </a:rPr>
              <a:t>2</a:t>
            </a:r>
            <a:endParaRPr lang="en-US" sz="2800" b="1" dirty="0"/>
          </a:p>
        </p:txBody>
      </p:sp>
      <p:sp>
        <p:nvSpPr>
          <p:cNvPr id="60" name="Content Placeholder 2"/>
          <p:cNvSpPr txBox="1">
            <a:spLocks noChangeArrowheads="1"/>
          </p:cNvSpPr>
          <p:nvPr/>
        </p:nvSpPr>
        <p:spPr>
          <a:xfrm>
            <a:off x="533400" y="4953000"/>
            <a:ext cx="7620000" cy="879045"/>
          </a:xfrm>
          <a:prstGeom prst="rect">
            <a:avLst/>
          </a:prstGeom>
        </p:spPr>
        <p:txBody>
          <a:bodyPr/>
          <a:lstStyle/>
          <a:p>
            <a:pPr marL="396875" indent="-396875" algn="just" defTabSz="914363" fontAlgn="auto">
              <a:lnSpc>
                <a:spcPct val="90000"/>
              </a:lnSpc>
              <a:spcBef>
                <a:spcPct val="20000"/>
              </a:spcBef>
              <a:spcAft>
                <a:spcPts val="0"/>
              </a:spcAft>
              <a:defRPr/>
            </a:pPr>
            <a:r>
              <a:rPr lang="en-US" altLang="zh-CN" sz="2000" dirty="0" smtClean="0">
                <a:solidFill>
                  <a:schemeClr val="tx1"/>
                </a:solidFill>
                <a:latin typeface="Calibri" pitchFamily="34" charset="0"/>
                <a:cs typeface="Calibri" pitchFamily="34" charset="0"/>
              </a:rPr>
              <a:t>       </a:t>
            </a:r>
            <a:endParaRPr lang="en-US" altLang="zh-CN" sz="1000" dirty="0" smtClean="0">
              <a:solidFill>
                <a:schemeClr val="tx1"/>
              </a:solidFill>
              <a:latin typeface="Calibri" pitchFamily="34" charset="0"/>
              <a:cs typeface="Calibri" pitchFamily="34" charset="0"/>
              <a:sym typeface="Wingdings" pitchFamily="2" charset="2"/>
            </a:endParaRPr>
          </a:p>
          <a:p>
            <a:pPr marL="396875" indent="-396875" algn="just" defTabSz="914363" fontAlgn="auto">
              <a:lnSpc>
                <a:spcPct val="90000"/>
              </a:lnSpc>
              <a:spcBef>
                <a:spcPct val="20000"/>
              </a:spcBef>
              <a:spcAft>
                <a:spcPts val="0"/>
              </a:spcAft>
              <a:buBlip>
                <a:blip r:embed="rId3"/>
              </a:buBlip>
              <a:defRPr/>
            </a:pPr>
            <a:r>
              <a:rPr lang="en-US" altLang="zh-CN" sz="2000" dirty="0" smtClean="0">
                <a:solidFill>
                  <a:schemeClr val="tx1"/>
                </a:solidFill>
                <a:latin typeface="Calibri" pitchFamily="34" charset="0"/>
                <a:cs typeface="Calibri" pitchFamily="34" charset="0"/>
              </a:rPr>
              <a:t>Best seed node for C</a:t>
            </a:r>
            <a:r>
              <a:rPr lang="en-US" altLang="zh-CN" sz="2000" baseline="-25000" dirty="0" smtClean="0">
                <a:solidFill>
                  <a:schemeClr val="tx1"/>
                </a:solidFill>
                <a:latin typeface="Calibri" pitchFamily="34" charset="0"/>
                <a:cs typeface="Calibri" pitchFamily="34" charset="0"/>
              </a:rPr>
              <a:t>2</a:t>
            </a:r>
            <a:r>
              <a:rPr lang="en-US" altLang="zh-CN" sz="2000" dirty="0" smtClean="0">
                <a:solidFill>
                  <a:schemeClr val="tx1"/>
                </a:solidFill>
                <a:latin typeface="Calibri" pitchFamily="34" charset="0"/>
                <a:cs typeface="Calibri" pitchFamily="34" charset="0"/>
              </a:rPr>
              <a:t> (individually): V</a:t>
            </a:r>
            <a:r>
              <a:rPr lang="en-US" altLang="zh-CN" sz="2000" baseline="-25000" dirty="0" smtClean="0">
                <a:solidFill>
                  <a:schemeClr val="tx1"/>
                </a:solidFill>
                <a:latin typeface="Calibri" pitchFamily="34" charset="0"/>
                <a:cs typeface="Calibri" pitchFamily="34" charset="0"/>
              </a:rPr>
              <a:t>5</a:t>
            </a:r>
          </a:p>
          <a:p>
            <a:pPr marL="396875" indent="-396875" algn="just" defTabSz="914363" fontAlgn="auto">
              <a:lnSpc>
                <a:spcPct val="90000"/>
              </a:lnSpc>
              <a:spcBef>
                <a:spcPct val="20000"/>
              </a:spcBef>
              <a:spcAft>
                <a:spcPts val="0"/>
              </a:spcAft>
              <a:buBlip>
                <a:blip r:embed="rId3"/>
              </a:buBlip>
              <a:defRPr/>
            </a:pPr>
            <a:endParaRPr lang="en-US" altLang="zh-CN" sz="1100" dirty="0" smtClean="0">
              <a:solidFill>
                <a:schemeClr val="tx1"/>
              </a:solidFill>
              <a:latin typeface="Calibri" pitchFamily="34" charset="0"/>
              <a:cs typeface="Calibri" pitchFamily="34" charset="0"/>
              <a:sym typeface="Wingdings" pitchFamily="2" charset="2"/>
            </a:endParaRPr>
          </a:p>
          <a:p>
            <a:pPr marL="396875" indent="-396875" algn="just" defTabSz="914363" fontAlgn="auto">
              <a:lnSpc>
                <a:spcPct val="90000"/>
              </a:lnSpc>
              <a:spcBef>
                <a:spcPct val="20000"/>
              </a:spcBef>
              <a:spcAft>
                <a:spcPts val="0"/>
              </a:spcAft>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3"/>
              </a:buBlip>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3"/>
              </a:buBlip>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3"/>
              </a:buBlip>
              <a:defRPr/>
            </a:pPr>
            <a:endParaRPr lang="en-US" altLang="zh-CN" sz="2000" dirty="0" smtClean="0">
              <a:solidFill>
                <a:schemeClr val="tx1"/>
              </a:solidFill>
              <a:latin typeface="Calibri" pitchFamily="34" charset="0"/>
              <a:cs typeface="Calibri" pitchFamily="34" charset="0"/>
            </a:endParaRPr>
          </a:p>
        </p:txBody>
      </p:sp>
      <p:sp>
        <p:nvSpPr>
          <p:cNvPr id="61" name="Content Placeholder 2"/>
          <p:cNvSpPr txBox="1">
            <a:spLocks noChangeArrowheads="1"/>
          </p:cNvSpPr>
          <p:nvPr/>
        </p:nvSpPr>
        <p:spPr>
          <a:xfrm>
            <a:off x="533400" y="5521755"/>
            <a:ext cx="7620000" cy="879045"/>
          </a:xfrm>
          <a:prstGeom prst="rect">
            <a:avLst/>
          </a:prstGeom>
        </p:spPr>
        <p:txBody>
          <a:bodyPr/>
          <a:lstStyle/>
          <a:p>
            <a:pPr marL="396875" indent="-396875" algn="just" defTabSz="914363" fontAlgn="auto">
              <a:lnSpc>
                <a:spcPct val="90000"/>
              </a:lnSpc>
              <a:spcBef>
                <a:spcPct val="20000"/>
              </a:spcBef>
              <a:spcAft>
                <a:spcPts val="0"/>
              </a:spcAft>
              <a:defRPr/>
            </a:pPr>
            <a:r>
              <a:rPr lang="en-US" altLang="zh-CN" sz="2000" dirty="0" smtClean="0">
                <a:solidFill>
                  <a:schemeClr val="tx1"/>
                </a:solidFill>
                <a:latin typeface="Calibri" pitchFamily="34" charset="0"/>
                <a:cs typeface="Calibri" pitchFamily="34" charset="0"/>
              </a:rPr>
              <a:t>       </a:t>
            </a:r>
            <a:endParaRPr lang="en-US" altLang="zh-CN" sz="1000" dirty="0" smtClean="0">
              <a:solidFill>
                <a:schemeClr val="tx1"/>
              </a:solidFill>
              <a:latin typeface="Calibri" pitchFamily="34" charset="0"/>
              <a:cs typeface="Calibri" pitchFamily="34" charset="0"/>
              <a:sym typeface="Wingdings" pitchFamily="2" charset="2"/>
            </a:endParaRPr>
          </a:p>
          <a:p>
            <a:pPr marL="396875" indent="-396875" algn="just" defTabSz="914363" fontAlgn="auto">
              <a:lnSpc>
                <a:spcPct val="90000"/>
              </a:lnSpc>
              <a:spcBef>
                <a:spcPct val="20000"/>
              </a:spcBef>
              <a:spcAft>
                <a:spcPts val="0"/>
              </a:spcAft>
              <a:buBlip>
                <a:blip r:embed="rId3"/>
              </a:buBlip>
              <a:defRPr/>
            </a:pPr>
            <a:r>
              <a:rPr lang="en-US" altLang="zh-CN" sz="2000" dirty="0" smtClean="0">
                <a:solidFill>
                  <a:schemeClr val="tx1"/>
                </a:solidFill>
                <a:latin typeface="Calibri" pitchFamily="34" charset="0"/>
                <a:cs typeface="Calibri" pitchFamily="34" charset="0"/>
              </a:rPr>
              <a:t>Host’s maximum possible revenue from C</a:t>
            </a:r>
            <a:r>
              <a:rPr lang="en-US" altLang="zh-CN" sz="2000" baseline="-25000" dirty="0" smtClean="0">
                <a:solidFill>
                  <a:schemeClr val="tx1"/>
                </a:solidFill>
                <a:latin typeface="Calibri" pitchFamily="34" charset="0"/>
                <a:cs typeface="Calibri" pitchFamily="34" charset="0"/>
              </a:rPr>
              <a:t>2</a:t>
            </a:r>
            <a:r>
              <a:rPr lang="en-US" altLang="zh-CN" sz="2000" dirty="0" smtClean="0">
                <a:solidFill>
                  <a:schemeClr val="tx1"/>
                </a:solidFill>
                <a:latin typeface="Calibri" pitchFamily="34" charset="0"/>
                <a:cs typeface="Calibri" pitchFamily="34" charset="0"/>
              </a:rPr>
              <a:t> (individually): 43$</a:t>
            </a:r>
            <a:endParaRPr lang="en-US" altLang="zh-CN" sz="2000" baseline="-25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3"/>
              </a:buBlip>
              <a:defRPr/>
            </a:pPr>
            <a:endParaRPr lang="en-US" altLang="zh-CN" sz="1100" dirty="0" smtClean="0">
              <a:solidFill>
                <a:schemeClr val="tx1"/>
              </a:solidFill>
              <a:latin typeface="Calibri" pitchFamily="34" charset="0"/>
              <a:cs typeface="Calibri" pitchFamily="34" charset="0"/>
              <a:sym typeface="Wingdings" pitchFamily="2" charset="2"/>
            </a:endParaRPr>
          </a:p>
          <a:p>
            <a:pPr marL="396875" indent="-396875" algn="just" defTabSz="914363" fontAlgn="auto">
              <a:lnSpc>
                <a:spcPct val="90000"/>
              </a:lnSpc>
              <a:spcBef>
                <a:spcPct val="20000"/>
              </a:spcBef>
              <a:spcAft>
                <a:spcPts val="0"/>
              </a:spcAft>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3"/>
              </a:buBlip>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3"/>
              </a:buBlip>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3"/>
              </a:buBlip>
              <a:defRPr/>
            </a:pPr>
            <a:endParaRPr lang="en-US" altLang="zh-CN" sz="2000" dirty="0" smtClean="0">
              <a:solidFill>
                <a:schemeClr val="tx1"/>
              </a:solidFill>
              <a:latin typeface="Calibri" pitchFamily="34" charset="0"/>
              <a:cs typeface="Calibri" pitchFamily="34" charset="0"/>
            </a:endParaRPr>
          </a:p>
        </p:txBody>
      </p:sp>
      <p:sp>
        <p:nvSpPr>
          <p:cNvPr id="64" name="Rectangle 63"/>
          <p:cNvSpPr/>
          <p:nvPr/>
        </p:nvSpPr>
        <p:spPr bwMode="auto">
          <a:xfrm>
            <a:off x="6705600" y="2057400"/>
            <a:ext cx="1143000" cy="990600"/>
          </a:xfrm>
          <a:prstGeom prst="rect">
            <a:avLst/>
          </a:prstGeom>
          <a:solidFill>
            <a:schemeClr val="accent5">
              <a:lumMod val="40000"/>
              <a:lumOff val="60000"/>
              <a:alpha val="13000"/>
            </a:schemeClr>
          </a:solidFill>
          <a:ln w="9525" cap="flat" cmpd="sng" algn="ctr">
            <a:solidFill>
              <a:schemeClr val="tx1"/>
            </a:solidFill>
            <a:prstDash val="solid"/>
            <a:round/>
            <a:headEnd type="none" w="med" len="med"/>
            <a:tailEnd type="none" w="med" len="med"/>
          </a:ln>
          <a:effectLst>
            <a:outerShdw blurRad="50800" dist="38100" dir="2700000" algn="tl" rotWithShape="0">
              <a:srgbClr val="000000">
                <a:alpha val="43000"/>
              </a:srgbClr>
            </a:outerShdw>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accent2"/>
              </a:solidFill>
              <a:effectLst/>
              <a:latin typeface="Trebuchet MS" pitchFamily="34" charset="0"/>
            </a:endParaRPr>
          </a:p>
        </p:txBody>
      </p:sp>
      <p:sp>
        <p:nvSpPr>
          <p:cNvPr id="65" name="Rectangle 64"/>
          <p:cNvSpPr/>
          <p:nvPr/>
        </p:nvSpPr>
        <p:spPr bwMode="auto">
          <a:xfrm>
            <a:off x="4648200" y="2971800"/>
            <a:ext cx="914400" cy="990600"/>
          </a:xfrm>
          <a:prstGeom prst="rect">
            <a:avLst/>
          </a:prstGeom>
          <a:solidFill>
            <a:schemeClr val="accent5">
              <a:lumMod val="40000"/>
              <a:lumOff val="60000"/>
              <a:alpha val="13000"/>
            </a:schemeClr>
          </a:solidFill>
          <a:ln w="9525" cap="flat" cmpd="sng" algn="ctr">
            <a:solidFill>
              <a:schemeClr val="tx1"/>
            </a:solidFill>
            <a:prstDash val="solid"/>
            <a:round/>
            <a:headEnd type="none" w="med" len="med"/>
            <a:tailEnd type="none" w="med" len="med"/>
          </a:ln>
          <a:effectLst>
            <a:outerShdw blurRad="50800" dist="38100" dir="2700000" algn="tl" rotWithShape="0">
              <a:srgbClr val="000000">
                <a:alpha val="43000"/>
              </a:srgbClr>
            </a:outerShdw>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accent2"/>
              </a:solidFill>
              <a:effectLst/>
              <a:latin typeface="Trebuchet MS" pitchFamily="34" charset="0"/>
            </a:endParaRPr>
          </a:p>
        </p:txBody>
      </p:sp>
      <p:sp>
        <p:nvSpPr>
          <p:cNvPr id="67" name="Rectangle 66"/>
          <p:cNvSpPr/>
          <p:nvPr/>
        </p:nvSpPr>
        <p:spPr bwMode="auto">
          <a:xfrm>
            <a:off x="5791200" y="2971800"/>
            <a:ext cx="838200" cy="990600"/>
          </a:xfrm>
          <a:prstGeom prst="rect">
            <a:avLst/>
          </a:prstGeom>
          <a:solidFill>
            <a:schemeClr val="accent5">
              <a:lumMod val="40000"/>
              <a:lumOff val="60000"/>
              <a:alpha val="13000"/>
            </a:schemeClr>
          </a:solidFill>
          <a:ln w="9525" cap="flat" cmpd="sng" algn="ctr">
            <a:solidFill>
              <a:schemeClr val="tx1"/>
            </a:solidFill>
            <a:prstDash val="solid"/>
            <a:round/>
            <a:headEnd type="none" w="med" len="med"/>
            <a:tailEnd type="none" w="med" len="med"/>
          </a:ln>
          <a:effectLst>
            <a:outerShdw blurRad="50800" dist="38100" dir="2700000" algn="tl" rotWithShape="0">
              <a:srgbClr val="000000">
                <a:alpha val="43000"/>
              </a:srgbClr>
            </a:outerShdw>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accent2"/>
              </a:solidFill>
              <a:effectLst/>
              <a:latin typeface="Trebuchet MS" pitchFamily="34" charset="0"/>
            </a:endParaRPr>
          </a:p>
        </p:txBody>
      </p:sp>
      <p:sp>
        <p:nvSpPr>
          <p:cNvPr id="69" name="Rectangle 68"/>
          <p:cNvSpPr/>
          <p:nvPr/>
        </p:nvSpPr>
        <p:spPr bwMode="auto">
          <a:xfrm>
            <a:off x="6858000" y="3962400"/>
            <a:ext cx="1143000" cy="990600"/>
          </a:xfrm>
          <a:prstGeom prst="rect">
            <a:avLst/>
          </a:prstGeom>
          <a:solidFill>
            <a:schemeClr val="accent5">
              <a:lumMod val="40000"/>
              <a:lumOff val="60000"/>
              <a:alpha val="13000"/>
            </a:schemeClr>
          </a:solidFill>
          <a:ln w="9525" cap="flat" cmpd="sng" algn="ctr">
            <a:solidFill>
              <a:schemeClr val="tx1"/>
            </a:solidFill>
            <a:prstDash val="solid"/>
            <a:round/>
            <a:headEnd type="none" w="med" len="med"/>
            <a:tailEnd type="none" w="med" len="med"/>
          </a:ln>
          <a:effectLst>
            <a:outerShdw blurRad="50800" dist="38100" dir="2700000" algn="tl" rotWithShape="0">
              <a:srgbClr val="000000">
                <a:alpha val="43000"/>
              </a:srgbClr>
            </a:outerShdw>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accent2"/>
              </a:solidFill>
              <a:effectLst/>
              <a:latin typeface="Trebuchet MS" pitchFamily="34" charset="0"/>
            </a:endParaRPr>
          </a:p>
        </p:txBody>
      </p:sp>
      <p:sp>
        <p:nvSpPr>
          <p:cNvPr id="70" name="Rectangle 69"/>
          <p:cNvSpPr/>
          <p:nvPr/>
        </p:nvSpPr>
        <p:spPr bwMode="auto">
          <a:xfrm>
            <a:off x="1143000" y="1600200"/>
            <a:ext cx="1143000" cy="990600"/>
          </a:xfrm>
          <a:prstGeom prst="rect">
            <a:avLst/>
          </a:prstGeom>
          <a:solidFill>
            <a:schemeClr val="accent5">
              <a:lumMod val="40000"/>
              <a:lumOff val="60000"/>
              <a:alpha val="13000"/>
            </a:schemeClr>
          </a:solidFill>
          <a:ln w="9525" cap="flat" cmpd="sng" algn="ctr">
            <a:solidFill>
              <a:schemeClr val="tx1"/>
            </a:solidFill>
            <a:prstDash val="solid"/>
            <a:round/>
            <a:headEnd type="none" w="med" len="med"/>
            <a:tailEnd type="none" w="med" len="med"/>
          </a:ln>
          <a:effectLst>
            <a:outerShdw blurRad="50800" dist="38100" dir="2700000" algn="tl" rotWithShape="0">
              <a:srgbClr val="000000">
                <a:alpha val="43000"/>
              </a:srgbClr>
            </a:outerShdw>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accent2"/>
              </a:solidFill>
              <a:effectLst/>
              <a:latin typeface="Trebuchet MS" pitchFamily="34" charset="0"/>
            </a:endParaRPr>
          </a:p>
        </p:txBody>
      </p:sp>
      <p:sp>
        <p:nvSpPr>
          <p:cNvPr id="71" name="Rectangle 70"/>
          <p:cNvSpPr/>
          <p:nvPr/>
        </p:nvSpPr>
        <p:spPr bwMode="auto">
          <a:xfrm>
            <a:off x="990600" y="4114800"/>
            <a:ext cx="1143000" cy="990600"/>
          </a:xfrm>
          <a:prstGeom prst="rect">
            <a:avLst/>
          </a:prstGeom>
          <a:solidFill>
            <a:schemeClr val="accent5">
              <a:lumMod val="40000"/>
              <a:lumOff val="60000"/>
              <a:alpha val="13000"/>
            </a:schemeClr>
          </a:solidFill>
          <a:ln w="9525" cap="flat" cmpd="sng" algn="ctr">
            <a:solidFill>
              <a:schemeClr val="tx1"/>
            </a:solidFill>
            <a:prstDash val="solid"/>
            <a:round/>
            <a:headEnd type="none" w="med" len="med"/>
            <a:tailEnd type="none" w="med" len="med"/>
          </a:ln>
          <a:effectLst>
            <a:outerShdw blurRad="50800" dist="38100" dir="2700000" algn="tl" rotWithShape="0">
              <a:srgbClr val="000000">
                <a:alpha val="43000"/>
              </a:srgbClr>
            </a:outerShdw>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accent2"/>
              </a:solidFill>
              <a:effectLst/>
              <a:latin typeface="Trebuchet MS" pitchFamily="34" charset="0"/>
            </a:endParaRPr>
          </a:p>
        </p:txBody>
      </p:sp>
      <p:sp>
        <p:nvSpPr>
          <p:cNvPr id="72" name="Rectangle 71"/>
          <p:cNvSpPr/>
          <p:nvPr/>
        </p:nvSpPr>
        <p:spPr bwMode="auto">
          <a:xfrm>
            <a:off x="2362200" y="3048000"/>
            <a:ext cx="1143000" cy="990600"/>
          </a:xfrm>
          <a:prstGeom prst="rect">
            <a:avLst/>
          </a:prstGeom>
          <a:solidFill>
            <a:schemeClr val="accent5">
              <a:lumMod val="40000"/>
              <a:lumOff val="60000"/>
              <a:alpha val="13000"/>
            </a:schemeClr>
          </a:solidFill>
          <a:ln w="9525" cap="flat" cmpd="sng" algn="ctr">
            <a:solidFill>
              <a:schemeClr val="tx1"/>
            </a:solidFill>
            <a:prstDash val="solid"/>
            <a:round/>
            <a:headEnd type="none" w="med" len="med"/>
            <a:tailEnd type="none" w="med" len="med"/>
          </a:ln>
          <a:effectLst>
            <a:outerShdw blurRad="50800" dist="38100" dir="2700000" algn="tl" rotWithShape="0">
              <a:srgbClr val="000000">
                <a:alpha val="43000"/>
              </a:srgbClr>
            </a:outerShdw>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accent2"/>
              </a:solidFill>
              <a:effectLst/>
              <a:latin typeface="Trebuchet MS" pitchFamily="34" charset="0"/>
            </a:endParaRPr>
          </a:p>
        </p:txBody>
      </p:sp>
      <p:sp>
        <p:nvSpPr>
          <p:cNvPr id="73" name="Slide Number Placeholder 9"/>
          <p:cNvSpPr txBox="1">
            <a:spLocks/>
          </p:cNvSpPr>
          <p:nvPr/>
        </p:nvSpPr>
        <p:spPr bwMode="auto">
          <a:xfrm>
            <a:off x="0" y="6569075"/>
            <a:ext cx="4495800"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400" b="1" i="0" u="none" strike="noStrike" kern="1200" cap="none" spc="0" normalizeH="0" baseline="0" dirty="0" smtClean="0">
                <a:ln>
                  <a:noFill/>
                </a:ln>
                <a:solidFill>
                  <a:schemeClr val="tx1"/>
                </a:solidFill>
                <a:effectLst/>
                <a:uLnTx/>
                <a:uFillTx/>
                <a:latin typeface="+mj-lt"/>
                <a:ea typeface="+mn-ea"/>
                <a:cs typeface="+mn-cs"/>
              </a:rPr>
              <a:t>A.</a:t>
            </a:r>
            <a:r>
              <a:rPr kumimoji="0" lang="en-US" sz="1400" b="1" i="0" u="none" strike="noStrike" kern="1200" cap="none" spc="0" normalizeH="0" dirty="0" smtClean="0">
                <a:ln>
                  <a:noFill/>
                </a:ln>
                <a:solidFill>
                  <a:schemeClr val="tx1"/>
                </a:solidFill>
                <a:effectLst/>
                <a:uLnTx/>
                <a:uFillTx/>
                <a:latin typeface="+mj-lt"/>
                <a:ea typeface="+mn-ea"/>
                <a:cs typeface="+mn-cs"/>
              </a:rPr>
              <a:t> Khan</a:t>
            </a:r>
            <a:r>
              <a:rPr kumimoji="0" lang="en-US" sz="1400" b="0" i="0" u="none" strike="noStrike" kern="1200" cap="none" spc="0" normalizeH="0" dirty="0" smtClean="0">
                <a:ln>
                  <a:noFill/>
                </a:ln>
                <a:solidFill>
                  <a:schemeClr val="tx1"/>
                </a:solidFill>
                <a:effectLst/>
                <a:uLnTx/>
                <a:uFillTx/>
                <a:latin typeface="+mj-lt"/>
                <a:ea typeface="+mn-ea"/>
                <a:cs typeface="+mn-cs"/>
              </a:rPr>
              <a:t>, B. </a:t>
            </a:r>
            <a:r>
              <a:rPr kumimoji="0" lang="en-US" sz="1400" b="0" i="0" u="none" strike="noStrike" kern="1200" cap="none" spc="0" normalizeH="0" dirty="0" err="1" smtClean="0">
                <a:ln>
                  <a:noFill/>
                </a:ln>
                <a:solidFill>
                  <a:schemeClr val="tx1"/>
                </a:solidFill>
                <a:effectLst/>
                <a:uLnTx/>
                <a:uFillTx/>
                <a:latin typeface="+mj-lt"/>
                <a:ea typeface="+mn-ea"/>
                <a:cs typeface="+mn-cs"/>
              </a:rPr>
              <a:t>Zehnder</a:t>
            </a:r>
            <a:r>
              <a:rPr kumimoji="0" lang="en-US" sz="1400" b="0" i="0" u="none" strike="noStrike" kern="1200" cap="none" spc="0" normalizeH="0" dirty="0" smtClean="0">
                <a:ln>
                  <a:noFill/>
                </a:ln>
                <a:solidFill>
                  <a:schemeClr val="tx1"/>
                </a:solidFill>
                <a:effectLst/>
                <a:uLnTx/>
                <a:uFillTx/>
                <a:latin typeface="+mj-lt"/>
                <a:ea typeface="+mn-ea"/>
                <a:cs typeface="+mn-cs"/>
              </a:rPr>
              <a:t>, D. </a:t>
            </a:r>
            <a:r>
              <a:rPr kumimoji="0" lang="en-US" sz="1400" b="0" i="0" u="none" strike="noStrike" kern="1200" cap="none" spc="0" normalizeH="0" dirty="0" err="1" smtClean="0">
                <a:ln>
                  <a:noFill/>
                </a:ln>
                <a:solidFill>
                  <a:schemeClr val="tx1"/>
                </a:solidFill>
                <a:effectLst/>
                <a:uLnTx/>
                <a:uFillTx/>
                <a:latin typeface="+mj-lt"/>
                <a:ea typeface="+mn-ea"/>
                <a:cs typeface="+mn-cs"/>
              </a:rPr>
              <a:t>Kossmann</a:t>
            </a:r>
            <a:endParaRPr kumimoji="0" lang="en-US" sz="1400" b="0" i="0" u="none" strike="noStrike" kern="1200" cap="none" spc="0" normalizeH="0" baseline="0" noProof="0" dirty="0">
              <a:ln>
                <a:noFill/>
              </a:ln>
              <a:solidFill>
                <a:schemeClr val="tx1"/>
              </a:solidFill>
              <a:effectLst/>
              <a:uLnTx/>
              <a:uFillTx/>
              <a:latin typeface="+mj-lt"/>
              <a:ea typeface="+mn-ea"/>
              <a:cs typeface="+mn-cs"/>
            </a:endParaRPr>
          </a:p>
        </p:txBody>
      </p:sp>
    </p:spTree>
    <p:extLst>
      <p:ext uri="{BB962C8B-B14F-4D97-AF65-F5344CB8AC3E}">
        <p14:creationId xmlns="" xmlns:p14="http://schemas.microsoft.com/office/powerpoint/2010/main" val="150385302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Slide Number Placeholder 9"/>
          <p:cNvSpPr txBox="1">
            <a:spLocks/>
          </p:cNvSpPr>
          <p:nvPr/>
        </p:nvSpPr>
        <p:spPr bwMode="auto">
          <a:xfrm>
            <a:off x="8382000" y="6492875"/>
            <a:ext cx="844885"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1200" cap="none" spc="0" normalizeH="0" baseline="0" dirty="0" smtClean="0">
                <a:ln>
                  <a:noFill/>
                </a:ln>
                <a:solidFill>
                  <a:schemeClr val="tx1"/>
                </a:solidFill>
                <a:effectLst/>
                <a:uLnTx/>
                <a:uFillTx/>
                <a:latin typeface="+mj-lt"/>
                <a:ea typeface="+mn-ea"/>
                <a:cs typeface="+mn-cs"/>
              </a:rPr>
              <a:t>6</a:t>
            </a:r>
            <a:r>
              <a:rPr kumimoji="0" lang="en-US" sz="1800" b="0" i="0" u="none" strike="noStrike" kern="1200" cap="none" spc="0" normalizeH="0" baseline="0" noProof="0" dirty="0" smtClean="0">
                <a:ln>
                  <a:noFill/>
                </a:ln>
                <a:solidFill>
                  <a:schemeClr val="tx1"/>
                </a:solidFill>
                <a:effectLst/>
                <a:uLnTx/>
                <a:uFillTx/>
                <a:latin typeface="+mj-lt"/>
                <a:ea typeface="+mn-ea"/>
                <a:cs typeface="+mn-cs"/>
              </a:rPr>
              <a:t>/20</a:t>
            </a:r>
            <a:endParaRPr kumimoji="0" lang="en-US" sz="1800" b="0" i="0" u="none" strike="noStrike" kern="1200" cap="none" spc="0" normalizeH="0" baseline="0" noProof="0" dirty="0">
              <a:ln>
                <a:noFill/>
              </a:ln>
              <a:solidFill>
                <a:schemeClr val="tx1"/>
              </a:solidFill>
              <a:effectLst/>
              <a:uLnTx/>
              <a:uFillTx/>
              <a:latin typeface="+mj-lt"/>
              <a:ea typeface="+mn-ea"/>
              <a:cs typeface="+mn-cs"/>
            </a:endParaRPr>
          </a:p>
        </p:txBody>
      </p:sp>
      <p:sp>
        <p:nvSpPr>
          <p:cNvPr id="53" name="Title 1"/>
          <p:cNvSpPr>
            <a:spLocks noGrp="1"/>
          </p:cNvSpPr>
          <p:nvPr>
            <p:ph type="title"/>
          </p:nvPr>
        </p:nvSpPr>
        <p:spPr>
          <a:xfrm>
            <a:off x="381000" y="0"/>
            <a:ext cx="7924800" cy="1066800"/>
          </a:xfrm>
        </p:spPr>
        <p:txBody>
          <a:bodyPr/>
          <a:lstStyle/>
          <a:p>
            <a:r>
              <a:rPr lang="en-US" sz="2800" dirty="0" smtClean="0"/>
              <a:t>Why Classical Viral Marketing May Not Work?</a:t>
            </a:r>
            <a:endParaRPr lang="en-US" sz="2800" dirty="0"/>
          </a:p>
        </p:txBody>
      </p:sp>
      <p:pic>
        <p:nvPicPr>
          <p:cNvPr id="31" name="Picture 2"/>
          <p:cNvPicPr>
            <a:picLocks noChangeAspect="1" noChangeArrowheads="1"/>
          </p:cNvPicPr>
          <p:nvPr/>
        </p:nvPicPr>
        <p:blipFill>
          <a:blip r:embed="rId2"/>
          <a:srcRect/>
          <a:stretch>
            <a:fillRect/>
          </a:stretch>
        </p:blipFill>
        <p:spPr bwMode="auto">
          <a:xfrm>
            <a:off x="1447800" y="1600200"/>
            <a:ext cx="6324600" cy="3594254"/>
          </a:xfrm>
          <a:prstGeom prst="rect">
            <a:avLst/>
          </a:prstGeom>
          <a:noFill/>
          <a:ln w="9525">
            <a:noFill/>
            <a:miter lim="800000"/>
            <a:headEnd/>
            <a:tailEnd/>
          </a:ln>
          <a:effectLst/>
        </p:spPr>
      </p:pic>
      <p:sp>
        <p:nvSpPr>
          <p:cNvPr id="32" name="TextBox 31"/>
          <p:cNvSpPr txBox="1"/>
          <p:nvPr/>
        </p:nvSpPr>
        <p:spPr>
          <a:xfrm>
            <a:off x="1143000" y="1600200"/>
            <a:ext cx="1197764" cy="369332"/>
          </a:xfrm>
          <a:prstGeom prst="rect">
            <a:avLst/>
          </a:prstGeom>
          <a:noFill/>
        </p:spPr>
        <p:txBody>
          <a:bodyPr wrap="none" rtlCol="0">
            <a:spAutoFit/>
          </a:bodyPr>
          <a:lstStyle/>
          <a:p>
            <a:r>
              <a:rPr lang="en-US" sz="1800" b="1" dirty="0" smtClean="0">
                <a:solidFill>
                  <a:schemeClr val="tx1"/>
                </a:solidFill>
              </a:rPr>
              <a:t>[10$, </a:t>
            </a:r>
            <a:r>
              <a:rPr lang="en-US" sz="1800" b="1" dirty="0" smtClean="0"/>
              <a:t>1$</a:t>
            </a:r>
            <a:r>
              <a:rPr lang="en-US" sz="1800" b="1" dirty="0" smtClean="0">
                <a:solidFill>
                  <a:schemeClr val="tx1"/>
                </a:solidFill>
              </a:rPr>
              <a:t>]</a:t>
            </a:r>
            <a:endParaRPr lang="en-US" sz="1800" b="1" dirty="0">
              <a:solidFill>
                <a:schemeClr val="tx1"/>
              </a:solidFill>
            </a:endParaRPr>
          </a:p>
        </p:txBody>
      </p:sp>
      <p:sp>
        <p:nvSpPr>
          <p:cNvPr id="34" name="TextBox 33"/>
          <p:cNvSpPr txBox="1"/>
          <p:nvPr/>
        </p:nvSpPr>
        <p:spPr>
          <a:xfrm>
            <a:off x="304800" y="4191000"/>
            <a:ext cx="1197764" cy="369332"/>
          </a:xfrm>
          <a:prstGeom prst="rect">
            <a:avLst/>
          </a:prstGeom>
          <a:noFill/>
        </p:spPr>
        <p:txBody>
          <a:bodyPr wrap="none" rtlCol="0">
            <a:spAutoFit/>
          </a:bodyPr>
          <a:lstStyle/>
          <a:p>
            <a:r>
              <a:rPr lang="en-US" sz="1800" b="1" dirty="0" smtClean="0">
                <a:solidFill>
                  <a:schemeClr val="tx1"/>
                </a:solidFill>
              </a:rPr>
              <a:t>[10$, </a:t>
            </a:r>
            <a:r>
              <a:rPr lang="en-US" sz="1800" b="1" dirty="0" smtClean="0"/>
              <a:t>1$</a:t>
            </a:r>
            <a:r>
              <a:rPr lang="en-US" sz="1800" b="1" dirty="0" smtClean="0">
                <a:solidFill>
                  <a:schemeClr val="tx1"/>
                </a:solidFill>
              </a:rPr>
              <a:t>]</a:t>
            </a:r>
            <a:endParaRPr lang="en-US" sz="1800" b="1" dirty="0">
              <a:solidFill>
                <a:schemeClr val="tx1"/>
              </a:solidFill>
            </a:endParaRPr>
          </a:p>
        </p:txBody>
      </p:sp>
      <p:sp>
        <p:nvSpPr>
          <p:cNvPr id="35" name="TextBox 34"/>
          <p:cNvSpPr txBox="1"/>
          <p:nvPr/>
        </p:nvSpPr>
        <p:spPr>
          <a:xfrm>
            <a:off x="1164436" y="3212068"/>
            <a:ext cx="1197764" cy="369332"/>
          </a:xfrm>
          <a:prstGeom prst="rect">
            <a:avLst/>
          </a:prstGeom>
          <a:noFill/>
        </p:spPr>
        <p:txBody>
          <a:bodyPr wrap="none" rtlCol="0">
            <a:spAutoFit/>
          </a:bodyPr>
          <a:lstStyle/>
          <a:p>
            <a:r>
              <a:rPr lang="en-US" sz="1800" b="1" dirty="0" smtClean="0">
                <a:solidFill>
                  <a:schemeClr val="tx1"/>
                </a:solidFill>
              </a:rPr>
              <a:t>[</a:t>
            </a:r>
            <a:r>
              <a:rPr lang="en-US" sz="1800" b="1" dirty="0" smtClean="0">
                <a:solidFill>
                  <a:srgbClr val="FF0000"/>
                </a:solidFill>
              </a:rPr>
              <a:t>10$</a:t>
            </a:r>
            <a:r>
              <a:rPr lang="en-US" sz="1800" b="1" dirty="0" smtClean="0">
                <a:solidFill>
                  <a:schemeClr val="tx1"/>
                </a:solidFill>
              </a:rPr>
              <a:t>, 1$]</a:t>
            </a:r>
            <a:endParaRPr lang="en-US" sz="1800" b="1" dirty="0">
              <a:solidFill>
                <a:schemeClr val="tx1"/>
              </a:solidFill>
            </a:endParaRPr>
          </a:p>
        </p:txBody>
      </p:sp>
      <p:sp>
        <p:nvSpPr>
          <p:cNvPr id="36" name="TextBox 35"/>
          <p:cNvSpPr txBox="1"/>
          <p:nvPr/>
        </p:nvSpPr>
        <p:spPr>
          <a:xfrm>
            <a:off x="3124200" y="2667000"/>
            <a:ext cx="1197764" cy="369332"/>
          </a:xfrm>
          <a:prstGeom prst="rect">
            <a:avLst/>
          </a:prstGeom>
          <a:noFill/>
        </p:spPr>
        <p:txBody>
          <a:bodyPr wrap="none" rtlCol="0">
            <a:spAutoFit/>
          </a:bodyPr>
          <a:lstStyle/>
          <a:p>
            <a:r>
              <a:rPr lang="en-US" sz="1800" b="1" dirty="0" smtClean="0">
                <a:solidFill>
                  <a:schemeClr val="tx1"/>
                </a:solidFill>
              </a:rPr>
              <a:t>[</a:t>
            </a:r>
            <a:r>
              <a:rPr lang="en-US" sz="1800" b="1" dirty="0" smtClean="0">
                <a:solidFill>
                  <a:srgbClr val="FF0000"/>
                </a:solidFill>
              </a:rPr>
              <a:t>10$</a:t>
            </a:r>
            <a:r>
              <a:rPr lang="en-US" sz="1800" b="1" dirty="0" smtClean="0">
                <a:solidFill>
                  <a:schemeClr val="tx1"/>
                </a:solidFill>
              </a:rPr>
              <a:t>, 1$]</a:t>
            </a:r>
            <a:endParaRPr lang="en-US" sz="1800" b="1" dirty="0">
              <a:solidFill>
                <a:schemeClr val="tx1"/>
              </a:solidFill>
            </a:endParaRPr>
          </a:p>
        </p:txBody>
      </p:sp>
      <p:sp>
        <p:nvSpPr>
          <p:cNvPr id="37" name="TextBox 36"/>
          <p:cNvSpPr txBox="1"/>
          <p:nvPr/>
        </p:nvSpPr>
        <p:spPr>
          <a:xfrm>
            <a:off x="6727036" y="1676400"/>
            <a:ext cx="1197764" cy="369332"/>
          </a:xfrm>
          <a:prstGeom prst="rect">
            <a:avLst/>
          </a:prstGeom>
          <a:noFill/>
        </p:spPr>
        <p:txBody>
          <a:bodyPr wrap="none" rtlCol="0">
            <a:spAutoFit/>
          </a:bodyPr>
          <a:lstStyle/>
          <a:p>
            <a:r>
              <a:rPr lang="en-US" sz="1800" b="1" dirty="0" smtClean="0">
                <a:solidFill>
                  <a:schemeClr val="tx1"/>
                </a:solidFill>
              </a:rPr>
              <a:t>[</a:t>
            </a:r>
            <a:r>
              <a:rPr lang="en-US" sz="1800" b="1" dirty="0" smtClean="0">
                <a:solidFill>
                  <a:srgbClr val="FF0000"/>
                </a:solidFill>
              </a:rPr>
              <a:t>1$</a:t>
            </a:r>
            <a:r>
              <a:rPr lang="en-US" sz="1800" b="1" dirty="0" smtClean="0">
                <a:solidFill>
                  <a:schemeClr val="tx1"/>
                </a:solidFill>
              </a:rPr>
              <a:t>, 10$]</a:t>
            </a:r>
            <a:endParaRPr lang="en-US" sz="1800" b="1" dirty="0">
              <a:solidFill>
                <a:schemeClr val="tx1"/>
              </a:solidFill>
            </a:endParaRPr>
          </a:p>
        </p:txBody>
      </p:sp>
      <p:sp>
        <p:nvSpPr>
          <p:cNvPr id="38" name="TextBox 37"/>
          <p:cNvSpPr txBox="1"/>
          <p:nvPr/>
        </p:nvSpPr>
        <p:spPr>
          <a:xfrm>
            <a:off x="7772400" y="4431268"/>
            <a:ext cx="1197764" cy="369332"/>
          </a:xfrm>
          <a:prstGeom prst="rect">
            <a:avLst/>
          </a:prstGeom>
          <a:noFill/>
        </p:spPr>
        <p:txBody>
          <a:bodyPr wrap="none" rtlCol="0">
            <a:spAutoFit/>
          </a:bodyPr>
          <a:lstStyle/>
          <a:p>
            <a:r>
              <a:rPr lang="en-US" sz="1800" b="1" dirty="0" smtClean="0">
                <a:solidFill>
                  <a:schemeClr val="tx1"/>
                </a:solidFill>
              </a:rPr>
              <a:t>[</a:t>
            </a:r>
            <a:r>
              <a:rPr lang="en-US" sz="1800" b="1" dirty="0" smtClean="0">
                <a:solidFill>
                  <a:srgbClr val="FF0000"/>
                </a:solidFill>
              </a:rPr>
              <a:t>1$</a:t>
            </a:r>
            <a:r>
              <a:rPr lang="en-US" sz="1800" b="1" dirty="0" smtClean="0">
                <a:solidFill>
                  <a:schemeClr val="tx1"/>
                </a:solidFill>
              </a:rPr>
              <a:t>, 10$]</a:t>
            </a:r>
            <a:endParaRPr lang="en-US" sz="1800" b="1" dirty="0">
              <a:solidFill>
                <a:schemeClr val="tx1"/>
              </a:solidFill>
            </a:endParaRPr>
          </a:p>
        </p:txBody>
      </p:sp>
      <p:sp>
        <p:nvSpPr>
          <p:cNvPr id="39" name="TextBox 38"/>
          <p:cNvSpPr txBox="1"/>
          <p:nvPr/>
        </p:nvSpPr>
        <p:spPr>
          <a:xfrm>
            <a:off x="6955636" y="3352800"/>
            <a:ext cx="1197764" cy="369332"/>
          </a:xfrm>
          <a:prstGeom prst="rect">
            <a:avLst/>
          </a:prstGeom>
          <a:noFill/>
        </p:spPr>
        <p:txBody>
          <a:bodyPr wrap="none" rtlCol="0">
            <a:spAutoFit/>
          </a:bodyPr>
          <a:lstStyle/>
          <a:p>
            <a:r>
              <a:rPr lang="en-US" sz="1800" b="1" dirty="0" smtClean="0">
                <a:solidFill>
                  <a:schemeClr val="tx1"/>
                </a:solidFill>
              </a:rPr>
              <a:t>[1$, </a:t>
            </a:r>
            <a:r>
              <a:rPr lang="en-US" sz="1800" b="1" dirty="0" smtClean="0"/>
              <a:t>10$</a:t>
            </a:r>
            <a:r>
              <a:rPr lang="en-US" sz="1800" b="1" dirty="0" smtClean="0">
                <a:solidFill>
                  <a:schemeClr val="tx1"/>
                </a:solidFill>
              </a:rPr>
              <a:t>]</a:t>
            </a:r>
            <a:endParaRPr lang="en-US" sz="1800" b="1" dirty="0">
              <a:solidFill>
                <a:schemeClr val="tx1"/>
              </a:solidFill>
            </a:endParaRPr>
          </a:p>
        </p:txBody>
      </p:sp>
      <p:sp>
        <p:nvSpPr>
          <p:cNvPr id="40" name="TextBox 39"/>
          <p:cNvSpPr txBox="1"/>
          <p:nvPr/>
        </p:nvSpPr>
        <p:spPr>
          <a:xfrm>
            <a:off x="4800600" y="2694057"/>
            <a:ext cx="1197764" cy="353943"/>
          </a:xfrm>
          <a:prstGeom prst="rect">
            <a:avLst/>
          </a:prstGeom>
          <a:solidFill>
            <a:schemeClr val="bg1"/>
          </a:solidFill>
        </p:spPr>
        <p:txBody>
          <a:bodyPr wrap="square" rtlCol="0">
            <a:spAutoFit/>
          </a:bodyPr>
          <a:lstStyle/>
          <a:p>
            <a:r>
              <a:rPr lang="en-US" sz="1700" b="1" dirty="0" smtClean="0">
                <a:solidFill>
                  <a:schemeClr val="tx1"/>
                </a:solidFill>
              </a:rPr>
              <a:t>[1$, </a:t>
            </a:r>
            <a:r>
              <a:rPr lang="en-US" sz="1700" b="1" dirty="0" smtClean="0"/>
              <a:t>10$</a:t>
            </a:r>
            <a:r>
              <a:rPr lang="en-US" sz="1700" b="1" dirty="0" smtClean="0">
                <a:solidFill>
                  <a:schemeClr val="tx1"/>
                </a:solidFill>
              </a:rPr>
              <a:t>]</a:t>
            </a:r>
            <a:endParaRPr lang="en-US" sz="1700" b="1" dirty="0">
              <a:solidFill>
                <a:schemeClr val="tx1"/>
              </a:solidFill>
            </a:endParaRPr>
          </a:p>
        </p:txBody>
      </p:sp>
      <p:sp>
        <p:nvSpPr>
          <p:cNvPr id="41" name="Freeform 40"/>
          <p:cNvSpPr/>
          <p:nvPr/>
        </p:nvSpPr>
        <p:spPr bwMode="auto">
          <a:xfrm>
            <a:off x="2088107" y="1717343"/>
            <a:ext cx="2661314" cy="1135039"/>
          </a:xfrm>
          <a:custGeom>
            <a:avLst/>
            <a:gdLst>
              <a:gd name="connsiteX0" fmla="*/ 2661314 w 2661314"/>
              <a:gd name="connsiteY0" fmla="*/ 1135039 h 1135039"/>
              <a:gd name="connsiteX1" fmla="*/ 1310186 w 2661314"/>
              <a:gd name="connsiteY1" fmla="*/ 97809 h 1135039"/>
              <a:gd name="connsiteX2" fmla="*/ 0 w 2661314"/>
              <a:gd name="connsiteY2" fmla="*/ 548185 h 1135039"/>
            </a:gdLst>
            <a:ahLst/>
            <a:cxnLst>
              <a:cxn ang="0">
                <a:pos x="connsiteX0" y="connsiteY0"/>
              </a:cxn>
              <a:cxn ang="0">
                <a:pos x="connsiteX1" y="connsiteY1"/>
              </a:cxn>
              <a:cxn ang="0">
                <a:pos x="connsiteX2" y="connsiteY2"/>
              </a:cxn>
            </a:cxnLst>
            <a:rect l="l" t="t" r="r" b="b"/>
            <a:pathLst>
              <a:path w="2661314" h="1135039">
                <a:moveTo>
                  <a:pt x="2661314" y="1135039"/>
                </a:moveTo>
                <a:cubicBezTo>
                  <a:pt x="2207526" y="665328"/>
                  <a:pt x="1753738" y="195618"/>
                  <a:pt x="1310186" y="97809"/>
                </a:cubicBezTo>
                <a:cubicBezTo>
                  <a:pt x="866634" y="0"/>
                  <a:pt x="433317" y="274092"/>
                  <a:pt x="0" y="548185"/>
                </a:cubicBezTo>
              </a:path>
            </a:pathLst>
          </a:custGeom>
          <a:noFill/>
          <a:ln w="34925" cap="flat" cmpd="sng" algn="ctr">
            <a:solidFill>
              <a:srgbClr val="0070C0"/>
            </a:solidFill>
            <a:prstDash val="solid"/>
            <a:round/>
            <a:headEnd type="none" w="med" len="med"/>
            <a:tailEnd type="arrow"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accent2"/>
              </a:solidFill>
              <a:effectLst/>
              <a:latin typeface="Trebuchet MS" pitchFamily="34" charset="0"/>
            </a:endParaRPr>
          </a:p>
        </p:txBody>
      </p:sp>
      <p:sp>
        <p:nvSpPr>
          <p:cNvPr id="46" name="Content Placeholder 2"/>
          <p:cNvSpPr txBox="1">
            <a:spLocks noChangeArrowheads="1"/>
          </p:cNvSpPr>
          <p:nvPr/>
        </p:nvSpPr>
        <p:spPr>
          <a:xfrm>
            <a:off x="533400" y="5140755"/>
            <a:ext cx="7620000" cy="879045"/>
          </a:xfrm>
          <a:prstGeom prst="rect">
            <a:avLst/>
          </a:prstGeom>
        </p:spPr>
        <p:txBody>
          <a:bodyPr/>
          <a:lstStyle/>
          <a:p>
            <a:pPr marL="396875" indent="-396875" algn="just" defTabSz="914363" fontAlgn="auto">
              <a:lnSpc>
                <a:spcPct val="90000"/>
              </a:lnSpc>
              <a:spcBef>
                <a:spcPct val="20000"/>
              </a:spcBef>
              <a:spcAft>
                <a:spcPts val="0"/>
              </a:spcAft>
              <a:defRPr/>
            </a:pPr>
            <a:r>
              <a:rPr lang="en-US" altLang="zh-CN" sz="2000" dirty="0" smtClean="0">
                <a:solidFill>
                  <a:schemeClr val="tx1"/>
                </a:solidFill>
                <a:latin typeface="Calibri" pitchFamily="34" charset="0"/>
                <a:cs typeface="Calibri" pitchFamily="34" charset="0"/>
              </a:rPr>
              <a:t>       </a:t>
            </a:r>
            <a:endParaRPr lang="en-US" altLang="zh-CN" sz="1000" dirty="0" smtClean="0">
              <a:solidFill>
                <a:schemeClr val="tx1"/>
              </a:solidFill>
              <a:latin typeface="Calibri" pitchFamily="34" charset="0"/>
              <a:cs typeface="Calibri" pitchFamily="34" charset="0"/>
              <a:sym typeface="Wingdings" pitchFamily="2" charset="2"/>
            </a:endParaRPr>
          </a:p>
          <a:p>
            <a:pPr marL="396875" indent="-396875" algn="just" defTabSz="914363" fontAlgn="auto">
              <a:lnSpc>
                <a:spcPct val="90000"/>
              </a:lnSpc>
              <a:spcBef>
                <a:spcPct val="20000"/>
              </a:spcBef>
              <a:spcAft>
                <a:spcPts val="0"/>
              </a:spcAft>
              <a:buBlip>
                <a:blip r:embed="rId3"/>
              </a:buBlip>
              <a:defRPr/>
            </a:pPr>
            <a:r>
              <a:rPr lang="en-US" altLang="zh-CN" sz="2000" dirty="0" smtClean="0">
                <a:solidFill>
                  <a:schemeClr val="tx1"/>
                </a:solidFill>
                <a:latin typeface="Calibri" pitchFamily="34" charset="0"/>
                <a:cs typeface="Calibri" pitchFamily="34" charset="0"/>
              </a:rPr>
              <a:t>V</a:t>
            </a:r>
            <a:r>
              <a:rPr lang="en-US" altLang="zh-CN" sz="2000" baseline="-25000" dirty="0" smtClean="0">
                <a:solidFill>
                  <a:schemeClr val="tx1"/>
                </a:solidFill>
                <a:latin typeface="Calibri" pitchFamily="34" charset="0"/>
                <a:cs typeface="Calibri" pitchFamily="34" charset="0"/>
              </a:rPr>
              <a:t>4</a:t>
            </a:r>
            <a:r>
              <a:rPr lang="en-US" altLang="zh-CN" sz="2000" dirty="0" smtClean="0">
                <a:solidFill>
                  <a:schemeClr val="tx1"/>
                </a:solidFill>
                <a:latin typeface="Calibri" pitchFamily="34" charset="0"/>
                <a:cs typeface="Calibri" pitchFamily="34" charset="0"/>
              </a:rPr>
              <a:t> </a:t>
            </a:r>
            <a:r>
              <a:rPr lang="en-US" altLang="zh-CN" sz="2000" dirty="0" smtClean="0">
                <a:solidFill>
                  <a:schemeClr val="tx1"/>
                </a:solidFill>
                <a:latin typeface="Calibri" pitchFamily="34" charset="0"/>
                <a:cs typeface="Calibri" pitchFamily="34" charset="0"/>
                <a:sym typeface="Wingdings" pitchFamily="2" charset="2"/>
              </a:rPr>
              <a:t></a:t>
            </a:r>
            <a:r>
              <a:rPr lang="en-US" altLang="zh-CN" sz="2000" dirty="0" smtClean="0">
                <a:solidFill>
                  <a:schemeClr val="tx1"/>
                </a:solidFill>
                <a:latin typeface="Calibri" pitchFamily="34" charset="0"/>
                <a:cs typeface="Calibri" pitchFamily="34" charset="0"/>
              </a:rPr>
              <a:t> C</a:t>
            </a:r>
            <a:r>
              <a:rPr lang="en-US" altLang="zh-CN" sz="2000" baseline="-25000" dirty="0" smtClean="0">
                <a:solidFill>
                  <a:schemeClr val="tx1"/>
                </a:solidFill>
                <a:latin typeface="Calibri" pitchFamily="34" charset="0"/>
                <a:cs typeface="Calibri" pitchFamily="34" charset="0"/>
              </a:rPr>
              <a:t>1</a:t>
            </a:r>
            <a:r>
              <a:rPr lang="en-US" altLang="zh-CN" sz="2000" dirty="0" smtClean="0">
                <a:solidFill>
                  <a:schemeClr val="tx1"/>
                </a:solidFill>
                <a:latin typeface="Calibri" pitchFamily="34" charset="0"/>
                <a:cs typeface="Calibri" pitchFamily="34" charset="0"/>
              </a:rPr>
              <a:t>,  V</a:t>
            </a:r>
            <a:r>
              <a:rPr lang="en-US" altLang="zh-CN" sz="2000" baseline="-25000" dirty="0" smtClean="0">
                <a:solidFill>
                  <a:schemeClr val="tx1"/>
                </a:solidFill>
                <a:latin typeface="Calibri" pitchFamily="34" charset="0"/>
                <a:cs typeface="Calibri" pitchFamily="34" charset="0"/>
              </a:rPr>
              <a:t>5</a:t>
            </a:r>
            <a:r>
              <a:rPr lang="en-US" altLang="zh-CN" sz="2000" dirty="0" smtClean="0">
                <a:solidFill>
                  <a:schemeClr val="tx1"/>
                </a:solidFill>
                <a:latin typeface="Calibri" pitchFamily="34" charset="0"/>
                <a:cs typeface="Calibri" pitchFamily="34" charset="0"/>
              </a:rPr>
              <a:t> </a:t>
            </a:r>
            <a:r>
              <a:rPr lang="en-US" altLang="zh-CN" sz="2000" dirty="0" smtClean="0">
                <a:solidFill>
                  <a:schemeClr val="tx1"/>
                </a:solidFill>
                <a:latin typeface="Calibri" pitchFamily="34" charset="0"/>
                <a:cs typeface="Calibri" pitchFamily="34" charset="0"/>
                <a:sym typeface="Wingdings" pitchFamily="2" charset="2"/>
              </a:rPr>
              <a:t> </a:t>
            </a:r>
            <a:r>
              <a:rPr lang="en-US" altLang="zh-CN" sz="2000" dirty="0" smtClean="0">
                <a:solidFill>
                  <a:schemeClr val="tx1"/>
                </a:solidFill>
                <a:latin typeface="Calibri" pitchFamily="34" charset="0"/>
                <a:cs typeface="Calibri" pitchFamily="34" charset="0"/>
              </a:rPr>
              <a:t>C</a:t>
            </a:r>
            <a:r>
              <a:rPr lang="en-US" altLang="zh-CN" sz="2000" baseline="-25000" dirty="0" smtClean="0">
                <a:solidFill>
                  <a:schemeClr val="tx1"/>
                </a:solidFill>
                <a:latin typeface="Calibri" pitchFamily="34" charset="0"/>
                <a:cs typeface="Calibri" pitchFamily="34" charset="0"/>
              </a:rPr>
              <a:t>2</a:t>
            </a:r>
            <a:r>
              <a:rPr lang="en-US" altLang="zh-CN" sz="2000" dirty="0" smtClean="0">
                <a:solidFill>
                  <a:schemeClr val="tx1"/>
                </a:solidFill>
                <a:latin typeface="Calibri" pitchFamily="34" charset="0"/>
                <a:cs typeface="Calibri" pitchFamily="34" charset="0"/>
              </a:rPr>
              <a:t> . Host’s total revenue = 44$</a:t>
            </a:r>
          </a:p>
          <a:p>
            <a:pPr marL="396875" indent="-396875" algn="just" defTabSz="914363" fontAlgn="auto">
              <a:lnSpc>
                <a:spcPct val="90000"/>
              </a:lnSpc>
              <a:spcBef>
                <a:spcPct val="20000"/>
              </a:spcBef>
              <a:spcAft>
                <a:spcPts val="0"/>
              </a:spcAft>
              <a:buBlip>
                <a:blip r:embed="rId3"/>
              </a:buBlip>
              <a:defRPr/>
            </a:pPr>
            <a:endParaRPr lang="en-US" altLang="zh-CN" sz="1100" dirty="0" smtClean="0">
              <a:solidFill>
                <a:schemeClr val="tx1"/>
              </a:solidFill>
              <a:latin typeface="Calibri" pitchFamily="34" charset="0"/>
              <a:cs typeface="Calibri" pitchFamily="34" charset="0"/>
              <a:sym typeface="Wingdings" pitchFamily="2" charset="2"/>
            </a:endParaRPr>
          </a:p>
          <a:p>
            <a:pPr marL="396875" indent="-396875" algn="just" defTabSz="914363" fontAlgn="auto">
              <a:lnSpc>
                <a:spcPct val="90000"/>
              </a:lnSpc>
              <a:spcBef>
                <a:spcPct val="20000"/>
              </a:spcBef>
              <a:spcAft>
                <a:spcPts val="0"/>
              </a:spcAft>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3"/>
              </a:buBlip>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3"/>
              </a:buBlip>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3"/>
              </a:buBlip>
              <a:defRPr/>
            </a:pPr>
            <a:endParaRPr lang="en-US" altLang="zh-CN" sz="2000" dirty="0" smtClean="0">
              <a:solidFill>
                <a:schemeClr val="tx1"/>
              </a:solidFill>
              <a:latin typeface="Calibri" pitchFamily="34" charset="0"/>
              <a:cs typeface="Calibri" pitchFamily="34" charset="0"/>
            </a:endParaRPr>
          </a:p>
        </p:txBody>
      </p:sp>
      <p:sp>
        <p:nvSpPr>
          <p:cNvPr id="47" name="Content Placeholder 2"/>
          <p:cNvSpPr txBox="1">
            <a:spLocks noChangeArrowheads="1"/>
          </p:cNvSpPr>
          <p:nvPr/>
        </p:nvSpPr>
        <p:spPr>
          <a:xfrm>
            <a:off x="533400" y="5521755"/>
            <a:ext cx="7620000" cy="879045"/>
          </a:xfrm>
          <a:prstGeom prst="rect">
            <a:avLst/>
          </a:prstGeom>
        </p:spPr>
        <p:txBody>
          <a:bodyPr/>
          <a:lstStyle/>
          <a:p>
            <a:pPr marL="396875" indent="-396875" algn="just" defTabSz="914363" fontAlgn="auto">
              <a:lnSpc>
                <a:spcPct val="90000"/>
              </a:lnSpc>
              <a:spcBef>
                <a:spcPct val="20000"/>
              </a:spcBef>
              <a:spcAft>
                <a:spcPts val="0"/>
              </a:spcAft>
              <a:defRPr/>
            </a:pPr>
            <a:r>
              <a:rPr lang="en-US" altLang="zh-CN" sz="2000" dirty="0" smtClean="0">
                <a:solidFill>
                  <a:schemeClr val="tx1"/>
                </a:solidFill>
                <a:latin typeface="Calibri" pitchFamily="34" charset="0"/>
                <a:cs typeface="Calibri" pitchFamily="34" charset="0"/>
              </a:rPr>
              <a:t>       </a:t>
            </a:r>
            <a:endParaRPr lang="en-US" altLang="zh-CN" sz="1000" dirty="0" smtClean="0">
              <a:solidFill>
                <a:schemeClr val="tx1"/>
              </a:solidFill>
              <a:latin typeface="Calibri" pitchFamily="34" charset="0"/>
              <a:cs typeface="Calibri" pitchFamily="34" charset="0"/>
              <a:sym typeface="Wingdings" pitchFamily="2" charset="2"/>
            </a:endParaRPr>
          </a:p>
          <a:p>
            <a:pPr marL="396875" indent="-396875" algn="just" defTabSz="914363" fontAlgn="auto">
              <a:lnSpc>
                <a:spcPct val="90000"/>
              </a:lnSpc>
              <a:spcBef>
                <a:spcPct val="20000"/>
              </a:spcBef>
              <a:spcAft>
                <a:spcPts val="0"/>
              </a:spcAft>
              <a:defRPr/>
            </a:pPr>
            <a:endParaRPr lang="en-US" altLang="zh-CN" sz="2000" baseline="-25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3"/>
              </a:buBlip>
              <a:defRPr/>
            </a:pPr>
            <a:endParaRPr lang="en-US" altLang="zh-CN" sz="1100" dirty="0" smtClean="0">
              <a:solidFill>
                <a:schemeClr val="tx1"/>
              </a:solidFill>
              <a:latin typeface="Calibri" pitchFamily="34" charset="0"/>
              <a:cs typeface="Calibri" pitchFamily="34" charset="0"/>
              <a:sym typeface="Wingdings" pitchFamily="2" charset="2"/>
            </a:endParaRPr>
          </a:p>
          <a:p>
            <a:pPr marL="396875" indent="-396875" algn="just" defTabSz="914363" fontAlgn="auto">
              <a:lnSpc>
                <a:spcPct val="90000"/>
              </a:lnSpc>
              <a:spcBef>
                <a:spcPct val="20000"/>
              </a:spcBef>
              <a:spcAft>
                <a:spcPts val="0"/>
              </a:spcAft>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3"/>
              </a:buBlip>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3"/>
              </a:buBlip>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3"/>
              </a:buBlip>
              <a:defRPr/>
            </a:pPr>
            <a:endParaRPr lang="en-US" altLang="zh-CN" sz="2000" dirty="0" smtClean="0">
              <a:solidFill>
                <a:schemeClr val="tx1"/>
              </a:solidFill>
              <a:latin typeface="Calibri" pitchFamily="34" charset="0"/>
              <a:cs typeface="Calibri" pitchFamily="34" charset="0"/>
            </a:endParaRPr>
          </a:p>
        </p:txBody>
      </p:sp>
      <p:sp>
        <p:nvSpPr>
          <p:cNvPr id="48" name="Rectangle 47"/>
          <p:cNvSpPr/>
          <p:nvPr/>
        </p:nvSpPr>
        <p:spPr>
          <a:xfrm>
            <a:off x="3733800" y="2067580"/>
            <a:ext cx="497252" cy="523220"/>
          </a:xfrm>
          <a:prstGeom prst="rect">
            <a:avLst/>
          </a:prstGeom>
        </p:spPr>
        <p:txBody>
          <a:bodyPr wrap="none">
            <a:spAutoFit/>
          </a:bodyPr>
          <a:lstStyle/>
          <a:p>
            <a:r>
              <a:rPr lang="en-US" altLang="zh-CN" sz="2800" b="1" dirty="0" smtClean="0">
                <a:solidFill>
                  <a:srgbClr val="FF0000"/>
                </a:solidFill>
                <a:latin typeface="Calibri" pitchFamily="34" charset="0"/>
                <a:cs typeface="Calibri" pitchFamily="34" charset="0"/>
              </a:rPr>
              <a:t>C</a:t>
            </a:r>
            <a:r>
              <a:rPr lang="en-US" altLang="zh-CN" sz="2800" b="1" baseline="-25000" dirty="0" smtClean="0">
                <a:solidFill>
                  <a:srgbClr val="FF0000"/>
                </a:solidFill>
                <a:latin typeface="Calibri" pitchFamily="34" charset="0"/>
                <a:cs typeface="Calibri" pitchFamily="34" charset="0"/>
              </a:rPr>
              <a:t>1</a:t>
            </a:r>
            <a:endParaRPr lang="en-US" sz="2800" b="1" dirty="0">
              <a:solidFill>
                <a:srgbClr val="FF0000"/>
              </a:solidFill>
            </a:endParaRPr>
          </a:p>
        </p:txBody>
      </p:sp>
      <p:sp>
        <p:nvSpPr>
          <p:cNvPr id="49" name="Rectangle 48"/>
          <p:cNvSpPr/>
          <p:nvPr/>
        </p:nvSpPr>
        <p:spPr>
          <a:xfrm>
            <a:off x="5105400" y="1981200"/>
            <a:ext cx="497252" cy="523220"/>
          </a:xfrm>
          <a:prstGeom prst="rect">
            <a:avLst/>
          </a:prstGeom>
        </p:spPr>
        <p:txBody>
          <a:bodyPr wrap="none">
            <a:spAutoFit/>
          </a:bodyPr>
          <a:lstStyle/>
          <a:p>
            <a:r>
              <a:rPr lang="en-US" altLang="zh-CN" sz="2800" b="1" dirty="0" smtClean="0">
                <a:latin typeface="Calibri" pitchFamily="34" charset="0"/>
                <a:cs typeface="Calibri" pitchFamily="34" charset="0"/>
              </a:rPr>
              <a:t>C</a:t>
            </a:r>
            <a:r>
              <a:rPr lang="en-US" altLang="zh-CN" sz="2800" b="1" baseline="-25000" dirty="0" smtClean="0">
                <a:latin typeface="Calibri" pitchFamily="34" charset="0"/>
                <a:cs typeface="Calibri" pitchFamily="34" charset="0"/>
              </a:rPr>
              <a:t>2</a:t>
            </a:r>
            <a:endParaRPr lang="en-US" sz="2800" b="1" dirty="0"/>
          </a:p>
        </p:txBody>
      </p:sp>
      <p:sp>
        <p:nvSpPr>
          <p:cNvPr id="57" name="Rounded Rectangle 56"/>
          <p:cNvSpPr/>
          <p:nvPr/>
        </p:nvSpPr>
        <p:spPr>
          <a:xfrm>
            <a:off x="2362200" y="6011191"/>
            <a:ext cx="3048000" cy="770609"/>
          </a:xfrm>
          <a:prstGeom prst="roundRect">
            <a:avLst/>
          </a:prstGeom>
          <a:solidFill>
            <a:schemeClr val="accent1">
              <a:lumMod val="40000"/>
              <a:lumOff val="60000"/>
            </a:schemeClr>
          </a:solidFill>
          <a:effectLst>
            <a:innerShdw blurRad="63500" dist="50800" dir="2700000">
              <a:srgbClr val="FF66CC">
                <a:alpha val="45000"/>
              </a:srgbClr>
            </a:innerShdw>
          </a:effectLst>
          <a:scene3d>
            <a:camera prst="orthographicFront"/>
            <a:lightRig rig="chilly" dir="t"/>
          </a:scene3d>
          <a:sp3d contourW="12700" prstMaterial="dkEdge">
            <a:bevelT prst="relaxedInset"/>
            <a:bevelB w="114300" prst="artDeco"/>
            <a:contourClr>
              <a:srgbClr val="FF66CC"/>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tx1"/>
                </a:solidFill>
              </a:rPr>
              <a:t>Suboptimal Solution! </a:t>
            </a:r>
          </a:p>
        </p:txBody>
      </p:sp>
      <p:sp>
        <p:nvSpPr>
          <p:cNvPr id="58" name="Rectangle 57"/>
          <p:cNvSpPr/>
          <p:nvPr/>
        </p:nvSpPr>
        <p:spPr bwMode="auto">
          <a:xfrm>
            <a:off x="5867400" y="2971800"/>
            <a:ext cx="762000" cy="990600"/>
          </a:xfrm>
          <a:prstGeom prst="rect">
            <a:avLst/>
          </a:prstGeom>
          <a:solidFill>
            <a:schemeClr val="accent5">
              <a:lumMod val="40000"/>
              <a:lumOff val="60000"/>
              <a:alpha val="13000"/>
            </a:schemeClr>
          </a:solidFill>
          <a:ln w="9525" cap="flat" cmpd="sng" algn="ctr">
            <a:solidFill>
              <a:schemeClr val="tx1"/>
            </a:solidFill>
            <a:prstDash val="solid"/>
            <a:round/>
            <a:headEnd type="none" w="med" len="med"/>
            <a:tailEnd type="none" w="med" len="med"/>
          </a:ln>
          <a:effectLst>
            <a:outerShdw blurRad="50800" dist="38100" dir="2700000" algn="tl" rotWithShape="0">
              <a:srgbClr val="000000">
                <a:alpha val="43000"/>
              </a:srgbClr>
            </a:outerShdw>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accent2"/>
              </a:solidFill>
              <a:effectLst/>
              <a:latin typeface="Trebuchet MS" pitchFamily="34" charset="0"/>
            </a:endParaRPr>
          </a:p>
        </p:txBody>
      </p:sp>
      <p:sp>
        <p:nvSpPr>
          <p:cNvPr id="59" name="Rectangle 58"/>
          <p:cNvSpPr/>
          <p:nvPr/>
        </p:nvSpPr>
        <p:spPr bwMode="auto">
          <a:xfrm>
            <a:off x="4953000" y="2971800"/>
            <a:ext cx="838200" cy="990600"/>
          </a:xfrm>
          <a:prstGeom prst="rect">
            <a:avLst/>
          </a:prstGeom>
          <a:solidFill>
            <a:schemeClr val="accent5">
              <a:lumMod val="40000"/>
              <a:lumOff val="60000"/>
              <a:alpha val="13000"/>
            </a:schemeClr>
          </a:solidFill>
          <a:ln w="9525" cap="flat" cmpd="sng" algn="ctr">
            <a:solidFill>
              <a:schemeClr val="tx1"/>
            </a:solidFill>
            <a:prstDash val="solid"/>
            <a:round/>
            <a:headEnd type="none" w="med" len="med"/>
            <a:tailEnd type="none" w="med" len="med"/>
          </a:ln>
          <a:effectLst>
            <a:outerShdw blurRad="50800" dist="38100" dir="2700000" algn="tl" rotWithShape="0">
              <a:srgbClr val="000000">
                <a:alpha val="43000"/>
              </a:srgbClr>
            </a:outerShdw>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accent2"/>
              </a:solidFill>
              <a:effectLst/>
              <a:latin typeface="Trebuchet MS" pitchFamily="34" charset="0"/>
            </a:endParaRPr>
          </a:p>
        </p:txBody>
      </p:sp>
      <p:sp>
        <p:nvSpPr>
          <p:cNvPr id="62" name="Rectangle 61"/>
          <p:cNvSpPr/>
          <p:nvPr/>
        </p:nvSpPr>
        <p:spPr bwMode="auto">
          <a:xfrm>
            <a:off x="1143000" y="1600200"/>
            <a:ext cx="1143000" cy="1371600"/>
          </a:xfrm>
          <a:prstGeom prst="rect">
            <a:avLst/>
          </a:prstGeom>
          <a:solidFill>
            <a:schemeClr val="accent5">
              <a:lumMod val="40000"/>
              <a:lumOff val="60000"/>
              <a:alpha val="13000"/>
            </a:schemeClr>
          </a:solidFill>
          <a:ln w="9525" cap="flat" cmpd="sng" algn="ctr">
            <a:solidFill>
              <a:schemeClr val="tx1"/>
            </a:solidFill>
            <a:prstDash val="solid"/>
            <a:round/>
            <a:headEnd type="none" w="med" len="med"/>
            <a:tailEnd type="none" w="med" len="med"/>
          </a:ln>
          <a:effectLst>
            <a:outerShdw blurRad="50800" dist="38100" dir="2700000" algn="tl" rotWithShape="0">
              <a:srgbClr val="000000">
                <a:alpha val="43000"/>
              </a:srgbClr>
            </a:outerShdw>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accent2"/>
              </a:solidFill>
              <a:effectLst/>
              <a:latin typeface="Trebuchet MS" pitchFamily="34" charset="0"/>
            </a:endParaRPr>
          </a:p>
        </p:txBody>
      </p:sp>
      <p:sp>
        <p:nvSpPr>
          <p:cNvPr id="63" name="Rectangle 62"/>
          <p:cNvSpPr/>
          <p:nvPr/>
        </p:nvSpPr>
        <p:spPr bwMode="auto">
          <a:xfrm>
            <a:off x="990600" y="3886200"/>
            <a:ext cx="1143000" cy="1371600"/>
          </a:xfrm>
          <a:prstGeom prst="rect">
            <a:avLst/>
          </a:prstGeom>
          <a:solidFill>
            <a:schemeClr val="accent5">
              <a:lumMod val="40000"/>
              <a:lumOff val="60000"/>
              <a:alpha val="13000"/>
            </a:schemeClr>
          </a:solidFill>
          <a:ln w="9525" cap="flat" cmpd="sng" algn="ctr">
            <a:solidFill>
              <a:schemeClr val="tx1"/>
            </a:solidFill>
            <a:prstDash val="solid"/>
            <a:round/>
            <a:headEnd type="none" w="med" len="med"/>
            <a:tailEnd type="none" w="med" len="med"/>
          </a:ln>
          <a:effectLst>
            <a:outerShdw blurRad="50800" dist="38100" dir="2700000" algn="tl" rotWithShape="0">
              <a:srgbClr val="000000">
                <a:alpha val="43000"/>
              </a:srgbClr>
            </a:outerShdw>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accent2"/>
              </a:solidFill>
              <a:effectLst/>
              <a:latin typeface="Trebuchet MS" pitchFamily="34" charset="0"/>
            </a:endParaRPr>
          </a:p>
        </p:txBody>
      </p:sp>
      <p:sp>
        <p:nvSpPr>
          <p:cNvPr id="66" name="Rectangle 65"/>
          <p:cNvSpPr/>
          <p:nvPr/>
        </p:nvSpPr>
        <p:spPr bwMode="auto">
          <a:xfrm>
            <a:off x="3810000" y="2971800"/>
            <a:ext cx="762000" cy="990600"/>
          </a:xfrm>
          <a:prstGeom prst="rect">
            <a:avLst/>
          </a:prstGeom>
          <a:solidFill>
            <a:srgbClr val="FFC000">
              <a:alpha val="13000"/>
            </a:srgbClr>
          </a:solidFill>
          <a:ln w="9525" cap="flat" cmpd="sng" algn="ctr">
            <a:solidFill>
              <a:schemeClr val="tx1"/>
            </a:solidFill>
            <a:prstDash val="solid"/>
            <a:round/>
            <a:headEnd type="none" w="med" len="med"/>
            <a:tailEnd type="none" w="med" len="med"/>
          </a:ln>
          <a:effectLst>
            <a:outerShdw blurRad="50800" dist="38100" dir="2700000" algn="tl" rotWithShape="0">
              <a:srgbClr val="000000">
                <a:alpha val="43000"/>
              </a:srgbClr>
            </a:outerShdw>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accent2"/>
              </a:solidFill>
              <a:effectLst/>
              <a:latin typeface="Trebuchet MS" pitchFamily="34" charset="0"/>
            </a:endParaRPr>
          </a:p>
        </p:txBody>
      </p:sp>
      <p:sp>
        <p:nvSpPr>
          <p:cNvPr id="68" name="Rectangle 67"/>
          <p:cNvSpPr/>
          <p:nvPr/>
        </p:nvSpPr>
        <p:spPr bwMode="auto">
          <a:xfrm>
            <a:off x="2743200" y="2971800"/>
            <a:ext cx="762000" cy="990600"/>
          </a:xfrm>
          <a:prstGeom prst="rect">
            <a:avLst/>
          </a:prstGeom>
          <a:solidFill>
            <a:srgbClr val="FFC000">
              <a:alpha val="13000"/>
            </a:srgbClr>
          </a:solidFill>
          <a:ln w="9525" cap="flat" cmpd="sng" algn="ctr">
            <a:solidFill>
              <a:schemeClr val="tx1"/>
            </a:solidFill>
            <a:prstDash val="solid"/>
            <a:round/>
            <a:headEnd type="none" w="med" len="med"/>
            <a:tailEnd type="none" w="med" len="med"/>
          </a:ln>
          <a:effectLst>
            <a:outerShdw blurRad="50800" dist="38100" dir="2700000" algn="tl" rotWithShape="0">
              <a:srgbClr val="000000">
                <a:alpha val="43000"/>
              </a:srgbClr>
            </a:outerShdw>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accent2"/>
              </a:solidFill>
              <a:effectLst/>
              <a:latin typeface="Trebuchet MS" pitchFamily="34" charset="0"/>
            </a:endParaRPr>
          </a:p>
        </p:txBody>
      </p:sp>
      <p:sp>
        <p:nvSpPr>
          <p:cNvPr id="73" name="Rectangle 72"/>
          <p:cNvSpPr/>
          <p:nvPr/>
        </p:nvSpPr>
        <p:spPr bwMode="auto">
          <a:xfrm>
            <a:off x="7086600" y="2133600"/>
            <a:ext cx="762000" cy="990600"/>
          </a:xfrm>
          <a:prstGeom prst="rect">
            <a:avLst/>
          </a:prstGeom>
          <a:solidFill>
            <a:srgbClr val="FFC000">
              <a:alpha val="13000"/>
            </a:srgbClr>
          </a:solidFill>
          <a:ln w="9525" cap="flat" cmpd="sng" algn="ctr">
            <a:solidFill>
              <a:schemeClr val="tx1"/>
            </a:solidFill>
            <a:prstDash val="solid"/>
            <a:round/>
            <a:headEnd type="none" w="med" len="med"/>
            <a:tailEnd type="none" w="med" len="med"/>
          </a:ln>
          <a:effectLst>
            <a:outerShdw blurRad="50800" dist="38100" dir="2700000" algn="tl" rotWithShape="0">
              <a:srgbClr val="000000">
                <a:alpha val="43000"/>
              </a:srgbClr>
            </a:outerShdw>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accent2"/>
              </a:solidFill>
              <a:effectLst/>
              <a:latin typeface="Trebuchet MS" pitchFamily="34" charset="0"/>
            </a:endParaRPr>
          </a:p>
        </p:txBody>
      </p:sp>
      <p:sp>
        <p:nvSpPr>
          <p:cNvPr id="74" name="Rectangle 73"/>
          <p:cNvSpPr/>
          <p:nvPr/>
        </p:nvSpPr>
        <p:spPr bwMode="auto">
          <a:xfrm>
            <a:off x="7086600" y="4038600"/>
            <a:ext cx="762000" cy="990600"/>
          </a:xfrm>
          <a:prstGeom prst="rect">
            <a:avLst/>
          </a:prstGeom>
          <a:solidFill>
            <a:srgbClr val="FFC000">
              <a:alpha val="13000"/>
            </a:srgbClr>
          </a:solidFill>
          <a:ln w="9525" cap="flat" cmpd="sng" algn="ctr">
            <a:solidFill>
              <a:schemeClr val="tx1"/>
            </a:solidFill>
            <a:prstDash val="solid"/>
            <a:round/>
            <a:headEnd type="none" w="med" len="med"/>
            <a:tailEnd type="none" w="med" len="med"/>
          </a:ln>
          <a:effectLst>
            <a:outerShdw blurRad="50800" dist="38100" dir="2700000" algn="tl" rotWithShape="0">
              <a:srgbClr val="000000">
                <a:alpha val="43000"/>
              </a:srgbClr>
            </a:outerShdw>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accent2"/>
              </a:solidFill>
              <a:effectLst/>
              <a:latin typeface="Trebuchet MS" pitchFamily="34" charset="0"/>
            </a:endParaRPr>
          </a:p>
        </p:txBody>
      </p:sp>
    </p:spTree>
    <p:extLst>
      <p:ext uri="{BB962C8B-B14F-4D97-AF65-F5344CB8AC3E}">
        <p14:creationId xmlns="" xmlns:p14="http://schemas.microsoft.com/office/powerpoint/2010/main" val="150385302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7924800" cy="1066800"/>
          </a:xfrm>
        </p:spPr>
        <p:txBody>
          <a:bodyPr/>
          <a:lstStyle/>
          <a:p>
            <a:r>
              <a:rPr lang="en-US" sz="2800" dirty="0" smtClean="0"/>
              <a:t>Roadmap</a:t>
            </a:r>
            <a:endParaRPr lang="en-US" sz="2800" dirty="0"/>
          </a:p>
        </p:txBody>
      </p:sp>
      <p:sp>
        <p:nvSpPr>
          <p:cNvPr id="45" name="Slide Number Placeholder 9"/>
          <p:cNvSpPr txBox="1">
            <a:spLocks/>
          </p:cNvSpPr>
          <p:nvPr/>
        </p:nvSpPr>
        <p:spPr bwMode="auto">
          <a:xfrm>
            <a:off x="8382000" y="6492875"/>
            <a:ext cx="844885"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1200" cap="none" spc="0" normalizeH="0" baseline="0" noProof="0" dirty="0" smtClean="0">
                <a:ln>
                  <a:noFill/>
                </a:ln>
                <a:solidFill>
                  <a:schemeClr val="tx1"/>
                </a:solidFill>
                <a:effectLst/>
                <a:uLnTx/>
                <a:uFillTx/>
                <a:latin typeface="+mj-lt"/>
                <a:ea typeface="+mn-ea"/>
                <a:cs typeface="+mn-cs"/>
              </a:rPr>
              <a:t>7/20</a:t>
            </a:r>
            <a:endParaRPr kumimoji="0" lang="en-US" sz="1800" b="0" i="0" u="none" strike="noStrike" kern="1200" cap="none" spc="0" normalizeH="0" baseline="0" noProof="0" dirty="0">
              <a:ln>
                <a:noFill/>
              </a:ln>
              <a:solidFill>
                <a:schemeClr val="tx1"/>
              </a:solidFill>
              <a:effectLst/>
              <a:uLnTx/>
              <a:uFillTx/>
              <a:latin typeface="+mj-lt"/>
              <a:ea typeface="+mn-ea"/>
              <a:cs typeface="+mn-cs"/>
            </a:endParaRPr>
          </a:p>
        </p:txBody>
      </p:sp>
      <p:pic>
        <p:nvPicPr>
          <p:cNvPr id="41" name="Picture 2" descr="http://solidwize.com/wp-content/uploads/2012/04/Green-Check-Mark.jpg"/>
          <p:cNvPicPr>
            <a:picLocks noChangeAspect="1" noChangeArrowheads="1"/>
          </p:cNvPicPr>
          <p:nvPr/>
        </p:nvPicPr>
        <p:blipFill>
          <a:blip r:embed="rId2" cstate="print"/>
          <a:srcRect/>
          <a:stretch>
            <a:fillRect/>
          </a:stretch>
        </p:blipFill>
        <p:spPr bwMode="auto">
          <a:xfrm>
            <a:off x="2762250" y="1295400"/>
            <a:ext cx="1123950" cy="533400"/>
          </a:xfrm>
          <a:prstGeom prst="rect">
            <a:avLst/>
          </a:prstGeom>
          <a:noFill/>
        </p:spPr>
      </p:pic>
      <p:sp>
        <p:nvSpPr>
          <p:cNvPr id="42" name="Rounded Rectangle 41"/>
          <p:cNvSpPr/>
          <p:nvPr/>
        </p:nvSpPr>
        <p:spPr>
          <a:xfrm>
            <a:off x="381000" y="1295400"/>
            <a:ext cx="2362200" cy="609600"/>
          </a:xfrm>
          <a:prstGeom prst="roundRect">
            <a:avLst/>
          </a:prstGeom>
          <a:solidFill>
            <a:srgbClr val="4F81BD"/>
          </a:solidFill>
          <a:ln w="25400" cap="flat" cmpd="sng" algn="ctr">
            <a:solidFill>
              <a:srgbClr val="4F81BD">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dirty="0">
              <a:ln>
                <a:noFill/>
              </a:ln>
              <a:solidFill>
                <a:sysClr val="window" lastClr="FFFFFF"/>
              </a:solidFill>
              <a:effectLst/>
              <a:uLnTx/>
              <a:uFillTx/>
              <a:latin typeface="Calibri"/>
              <a:ea typeface="+mn-ea"/>
              <a:cs typeface="+mn-cs"/>
            </a:endParaRPr>
          </a:p>
        </p:txBody>
      </p:sp>
      <p:sp>
        <p:nvSpPr>
          <p:cNvPr id="43" name="Content Placeholder 2"/>
          <p:cNvSpPr txBox="1">
            <a:spLocks noChangeArrowheads="1"/>
          </p:cNvSpPr>
          <p:nvPr/>
        </p:nvSpPr>
        <p:spPr>
          <a:xfrm>
            <a:off x="444975" y="1330145"/>
            <a:ext cx="6946425" cy="422455"/>
          </a:xfrm>
          <a:prstGeom prst="rect">
            <a:avLst/>
          </a:prstGeom>
        </p:spPr>
        <p:txBody>
          <a:bodyPr/>
          <a:lstStyle/>
          <a:p>
            <a:pPr marL="396875" marR="0" lvl="0" indent="-396875" algn="just" defTabSz="914363" eaLnBrk="1" fontAlgn="auto" latinLnBrk="0" hangingPunct="1">
              <a:lnSpc>
                <a:spcPct val="90000"/>
              </a:lnSpc>
              <a:spcBef>
                <a:spcPct val="20000"/>
              </a:spcBef>
              <a:spcAft>
                <a:spcPts val="0"/>
              </a:spcAft>
              <a:buClrTx/>
              <a:buSzTx/>
              <a:buFontTx/>
              <a:buBlip>
                <a:blip r:embed="rId3"/>
              </a:buBlip>
              <a:tabLst/>
              <a:defRPr/>
            </a:pPr>
            <a:r>
              <a:rPr lang="en-US" sz="2400" b="1" kern="0" dirty="0" smtClean="0">
                <a:solidFill>
                  <a:schemeClr val="accent3"/>
                </a:solidFill>
                <a:latin typeface="Calibri" panose="020F0502020204030204" pitchFamily="34" charset="0"/>
                <a:cs typeface="Calibri" panose="020F0502020204030204" pitchFamily="34" charset="0"/>
              </a:rPr>
              <a:t>Motivation</a:t>
            </a:r>
            <a:endParaRPr kumimoji="0" lang="en-US" sz="2400" b="1" i="0" u="none" strike="noStrike" kern="0" cap="none" spc="0" normalizeH="0" baseline="0" noProof="0" dirty="0" smtClean="0">
              <a:ln>
                <a:noFill/>
              </a:ln>
              <a:solidFill>
                <a:schemeClr val="accent3"/>
              </a:solidFill>
              <a:effectLst/>
              <a:uLnTx/>
              <a:uFillTx/>
              <a:latin typeface="Calibri" panose="020F0502020204030204" pitchFamily="34" charset="0"/>
              <a:cs typeface="Calibri" panose="020F0502020204030204" pitchFamily="34" charset="0"/>
            </a:endParaRPr>
          </a:p>
          <a:p>
            <a:pPr marL="854075" marR="0" lvl="1" indent="-396875" algn="just" defTabSz="914363" eaLnBrk="1" fontAlgn="auto" latinLnBrk="0" hangingPunct="1">
              <a:lnSpc>
                <a:spcPct val="90000"/>
              </a:lnSpc>
              <a:spcBef>
                <a:spcPct val="20000"/>
              </a:spcBef>
              <a:spcAft>
                <a:spcPts val="0"/>
              </a:spcAft>
              <a:buClrTx/>
              <a:buSzTx/>
              <a:tabLst/>
              <a:defRPr/>
            </a:pPr>
            <a:endParaRPr kumimoji="0" lang="en-US" sz="1800" b="0" i="0" u="none" strike="noStrike" kern="0" cap="none" spc="0" normalizeH="0" baseline="0" noProof="0" dirty="0" smtClean="0">
              <a:ln>
                <a:noFill/>
              </a:ln>
              <a:solidFill>
                <a:sysClr val="window" lastClr="FFFFFF"/>
              </a:solidFill>
              <a:effectLst/>
              <a:uLnTx/>
              <a:uFillTx/>
              <a:latin typeface="Calibri" panose="020F0502020204030204" pitchFamily="34" charset="0"/>
              <a:cs typeface="Calibri" panose="020F0502020204030204" pitchFamily="34" charset="0"/>
            </a:endParaRPr>
          </a:p>
        </p:txBody>
      </p:sp>
      <p:sp>
        <p:nvSpPr>
          <p:cNvPr id="44" name="Content Placeholder 2"/>
          <p:cNvSpPr txBox="1">
            <a:spLocks noChangeArrowheads="1"/>
          </p:cNvSpPr>
          <p:nvPr/>
        </p:nvSpPr>
        <p:spPr>
          <a:xfrm>
            <a:off x="457200" y="5562600"/>
            <a:ext cx="6946425" cy="422455"/>
          </a:xfrm>
          <a:prstGeom prst="rect">
            <a:avLst/>
          </a:prstGeom>
        </p:spPr>
        <p:txBody>
          <a:bodyPr/>
          <a:lstStyle/>
          <a:p>
            <a:pPr marL="396875" marR="0" lvl="0" indent="-396875" algn="just" defTabSz="914363" eaLnBrk="1" fontAlgn="auto" latinLnBrk="0" hangingPunct="1">
              <a:lnSpc>
                <a:spcPct val="90000"/>
              </a:lnSpc>
              <a:spcBef>
                <a:spcPct val="20000"/>
              </a:spcBef>
              <a:spcAft>
                <a:spcPts val="0"/>
              </a:spcAft>
              <a:buClrTx/>
              <a:buSzTx/>
              <a:buFontTx/>
              <a:buBlip>
                <a:blip r:embed="rId3"/>
              </a:buBlip>
              <a:tabLst/>
              <a:defRPr/>
            </a:pPr>
            <a:r>
              <a:rPr lang="en-US" sz="2400" b="1" kern="0" dirty="0" smtClean="0">
                <a:solidFill>
                  <a:srgbClr val="C0504D">
                    <a:lumMod val="75000"/>
                  </a:srgbClr>
                </a:solidFill>
                <a:latin typeface="Calibri" panose="020F0502020204030204" pitchFamily="34" charset="0"/>
                <a:cs typeface="Calibri" panose="020F0502020204030204" pitchFamily="34" charset="0"/>
              </a:rPr>
              <a:t>Conclusion</a:t>
            </a:r>
            <a:endParaRPr kumimoji="0" lang="en-US" sz="2400" b="1" i="0" u="none" strike="noStrike" kern="0" cap="none" spc="0" normalizeH="0" baseline="0" noProof="0" dirty="0" smtClean="0">
              <a:ln>
                <a:noFill/>
              </a:ln>
              <a:solidFill>
                <a:srgbClr val="C0504D">
                  <a:lumMod val="75000"/>
                </a:srgbClr>
              </a:solidFill>
              <a:effectLst/>
              <a:uLnTx/>
              <a:uFillTx/>
              <a:latin typeface="Calibri" panose="020F0502020204030204" pitchFamily="34" charset="0"/>
              <a:cs typeface="Calibri" panose="020F0502020204030204" pitchFamily="34" charset="0"/>
            </a:endParaRPr>
          </a:p>
          <a:p>
            <a:pPr marL="396875" marR="0" lvl="0" indent="-396875" algn="just" defTabSz="914363" eaLnBrk="1" fontAlgn="auto" latinLnBrk="0" hangingPunct="1">
              <a:lnSpc>
                <a:spcPct val="90000"/>
              </a:lnSpc>
              <a:spcBef>
                <a:spcPct val="20000"/>
              </a:spcBef>
              <a:spcAft>
                <a:spcPts val="0"/>
              </a:spcAft>
              <a:buClrTx/>
              <a:buSzTx/>
              <a:buFontTx/>
              <a:buBlip>
                <a:blip r:embed="rId3"/>
              </a:buBlip>
              <a:tabLst/>
              <a:defRPr/>
            </a:pPr>
            <a:endParaRPr kumimoji="0" lang="en-US" altLang="zh-CN" sz="2400" b="1" i="0" u="none" strike="noStrike" kern="0" cap="none" spc="0" normalizeH="0" baseline="0" noProof="0" dirty="0" smtClean="0">
              <a:ln>
                <a:noFill/>
              </a:ln>
              <a:solidFill>
                <a:sysClr val="windowText" lastClr="000000">
                  <a:lumMod val="95000"/>
                  <a:lumOff val="5000"/>
                </a:sysClr>
              </a:solidFill>
              <a:effectLst/>
              <a:uLnTx/>
              <a:uFillTx/>
              <a:latin typeface="Calibri" pitchFamily="34" charset="0"/>
            </a:endParaRPr>
          </a:p>
          <a:p>
            <a:pPr marL="396875" marR="0" lvl="0" indent="-396875" algn="just" defTabSz="914363" eaLnBrk="1" fontAlgn="auto" latinLnBrk="0" hangingPunct="1">
              <a:lnSpc>
                <a:spcPct val="90000"/>
              </a:lnSpc>
              <a:spcBef>
                <a:spcPct val="20000"/>
              </a:spcBef>
              <a:spcAft>
                <a:spcPts val="0"/>
              </a:spcAft>
              <a:buClrTx/>
              <a:buSzTx/>
              <a:buFontTx/>
              <a:buBlip>
                <a:blip r:embed="rId3"/>
              </a:buBlip>
              <a:tabLst/>
              <a:defRPr/>
            </a:pPr>
            <a:endParaRPr kumimoji="0" lang="en-US" altLang="zh-CN" sz="2400" b="1" i="0" u="none" strike="noStrike" kern="0" cap="none" spc="0" normalizeH="0" baseline="0" noProof="0" dirty="0" smtClean="0">
              <a:ln>
                <a:noFill/>
              </a:ln>
              <a:solidFill>
                <a:sysClr val="windowText" lastClr="000000">
                  <a:lumMod val="95000"/>
                  <a:lumOff val="5000"/>
                </a:sysClr>
              </a:solidFill>
              <a:effectLst/>
              <a:uLnTx/>
              <a:uFillTx/>
              <a:latin typeface="Calibri" pitchFamily="34" charset="0"/>
            </a:endParaRPr>
          </a:p>
        </p:txBody>
      </p:sp>
      <p:sp>
        <p:nvSpPr>
          <p:cNvPr id="46" name="Content Placeholder 2"/>
          <p:cNvSpPr txBox="1">
            <a:spLocks noChangeArrowheads="1"/>
          </p:cNvSpPr>
          <p:nvPr/>
        </p:nvSpPr>
        <p:spPr>
          <a:xfrm>
            <a:off x="457201" y="2244545"/>
            <a:ext cx="5562599" cy="422455"/>
          </a:xfrm>
          <a:prstGeom prst="rect">
            <a:avLst/>
          </a:prstGeom>
        </p:spPr>
        <p:txBody>
          <a:bodyPr/>
          <a:lstStyle/>
          <a:p>
            <a:pPr marL="396875" marR="0" lvl="0" indent="-396875" algn="just" defTabSz="914363" eaLnBrk="1" fontAlgn="auto" latinLnBrk="0" hangingPunct="1">
              <a:lnSpc>
                <a:spcPct val="90000"/>
              </a:lnSpc>
              <a:spcBef>
                <a:spcPct val="20000"/>
              </a:spcBef>
              <a:spcAft>
                <a:spcPts val="0"/>
              </a:spcAft>
              <a:buClrTx/>
              <a:buSzTx/>
              <a:buFontTx/>
              <a:buBlip>
                <a:blip r:embed="rId3"/>
              </a:buBlip>
              <a:tabLst/>
              <a:defRPr/>
            </a:pPr>
            <a:r>
              <a:rPr lang="en-US" sz="2400" b="1" kern="0" dirty="0" smtClean="0">
                <a:solidFill>
                  <a:srgbClr val="C0504D">
                    <a:lumMod val="75000"/>
                  </a:srgbClr>
                </a:solidFill>
                <a:latin typeface="Calibri" panose="020F0502020204030204" pitchFamily="34" charset="0"/>
                <a:cs typeface="Calibri" panose="020F0502020204030204" pitchFamily="34" charset="0"/>
              </a:rPr>
              <a:t>Related Work</a:t>
            </a:r>
            <a:endParaRPr kumimoji="0" lang="en-US" altLang="zh-CN" sz="1800" b="1" i="0" u="none" strike="noStrike" kern="0" cap="none" spc="0" normalizeH="0" baseline="0" noProof="0" dirty="0" smtClean="0">
              <a:ln>
                <a:noFill/>
              </a:ln>
              <a:solidFill>
                <a:sysClr val="windowText" lastClr="000000">
                  <a:lumMod val="95000"/>
                  <a:lumOff val="5000"/>
                </a:sysClr>
              </a:solidFill>
              <a:effectLst/>
              <a:uLnTx/>
              <a:uFillTx/>
              <a:latin typeface="Calibri" pitchFamily="34" charset="0"/>
            </a:endParaRPr>
          </a:p>
        </p:txBody>
      </p:sp>
      <p:sp>
        <p:nvSpPr>
          <p:cNvPr id="48" name="Content Placeholder 2"/>
          <p:cNvSpPr txBox="1">
            <a:spLocks noChangeArrowheads="1"/>
          </p:cNvSpPr>
          <p:nvPr/>
        </p:nvSpPr>
        <p:spPr>
          <a:xfrm>
            <a:off x="457200" y="2930345"/>
            <a:ext cx="5562599" cy="422455"/>
          </a:xfrm>
          <a:prstGeom prst="rect">
            <a:avLst/>
          </a:prstGeom>
        </p:spPr>
        <p:txBody>
          <a:bodyPr/>
          <a:lstStyle/>
          <a:p>
            <a:pPr marL="396875" marR="0" lvl="0" indent="-396875" algn="just" defTabSz="914363" eaLnBrk="1" fontAlgn="auto" latinLnBrk="0" hangingPunct="1">
              <a:lnSpc>
                <a:spcPct val="90000"/>
              </a:lnSpc>
              <a:spcBef>
                <a:spcPct val="20000"/>
              </a:spcBef>
              <a:spcAft>
                <a:spcPts val="0"/>
              </a:spcAft>
              <a:buClrTx/>
              <a:buSzTx/>
              <a:buFontTx/>
              <a:buBlip>
                <a:blip r:embed="rId3"/>
              </a:buBlip>
              <a:tabLst/>
              <a:defRPr/>
            </a:pPr>
            <a:r>
              <a:rPr kumimoji="0" lang="en-US" altLang="zh-CN" sz="2400" b="1" i="0" u="none" strike="noStrike" kern="0" cap="none" spc="0" normalizeH="0" baseline="0" noProof="0" dirty="0" smtClean="0">
                <a:ln>
                  <a:noFill/>
                </a:ln>
                <a:solidFill>
                  <a:srgbClr val="C0504D">
                    <a:lumMod val="75000"/>
                  </a:srgbClr>
                </a:solidFill>
                <a:effectLst/>
                <a:uLnTx/>
                <a:uFillTx/>
                <a:latin typeface="Calibri" panose="020F0502020204030204" pitchFamily="34" charset="0"/>
              </a:rPr>
              <a:t>Influence</a:t>
            </a:r>
            <a:r>
              <a:rPr kumimoji="0" lang="en-US" altLang="zh-CN" sz="2400" b="1" i="0" u="none" strike="noStrike" kern="0" cap="none" spc="0" normalizeH="0" noProof="0" dirty="0" smtClean="0">
                <a:ln>
                  <a:noFill/>
                </a:ln>
                <a:solidFill>
                  <a:srgbClr val="C0504D">
                    <a:lumMod val="75000"/>
                  </a:srgbClr>
                </a:solidFill>
                <a:effectLst/>
                <a:uLnTx/>
                <a:uFillTx/>
                <a:latin typeface="Calibri" panose="020F0502020204030204" pitchFamily="34" charset="0"/>
              </a:rPr>
              <a:t> Diffusion Models</a:t>
            </a:r>
            <a:endParaRPr kumimoji="0" lang="en-US" altLang="zh-CN" sz="1800" b="1" i="0" u="none" strike="noStrike" kern="0" cap="none" spc="0" normalizeH="0" baseline="0" noProof="0" dirty="0" smtClean="0">
              <a:ln>
                <a:noFill/>
              </a:ln>
              <a:solidFill>
                <a:sysClr val="windowText" lastClr="000000">
                  <a:lumMod val="95000"/>
                  <a:lumOff val="5000"/>
                </a:sysClr>
              </a:solidFill>
              <a:effectLst/>
              <a:uLnTx/>
              <a:uFillTx/>
              <a:latin typeface="Calibri" pitchFamily="34" charset="0"/>
            </a:endParaRPr>
          </a:p>
        </p:txBody>
      </p:sp>
      <p:sp>
        <p:nvSpPr>
          <p:cNvPr id="49" name="Content Placeholder 2"/>
          <p:cNvSpPr txBox="1">
            <a:spLocks noChangeArrowheads="1"/>
          </p:cNvSpPr>
          <p:nvPr/>
        </p:nvSpPr>
        <p:spPr>
          <a:xfrm>
            <a:off x="457200" y="3539945"/>
            <a:ext cx="5562599" cy="422455"/>
          </a:xfrm>
          <a:prstGeom prst="rect">
            <a:avLst/>
          </a:prstGeom>
        </p:spPr>
        <p:txBody>
          <a:bodyPr/>
          <a:lstStyle/>
          <a:p>
            <a:pPr marL="396875" marR="0" lvl="0" indent="-396875" algn="just" defTabSz="914363" eaLnBrk="1" fontAlgn="auto" latinLnBrk="0" hangingPunct="1">
              <a:lnSpc>
                <a:spcPct val="90000"/>
              </a:lnSpc>
              <a:spcBef>
                <a:spcPct val="20000"/>
              </a:spcBef>
              <a:spcAft>
                <a:spcPts val="0"/>
              </a:spcAft>
              <a:buClrTx/>
              <a:buSzTx/>
              <a:buFontTx/>
              <a:buBlip>
                <a:blip r:embed="rId3"/>
              </a:buBlip>
              <a:tabLst/>
              <a:defRPr/>
            </a:pPr>
            <a:r>
              <a:rPr lang="en-US" altLang="zh-CN" sz="2400" b="1" kern="0" dirty="0" smtClean="0">
                <a:solidFill>
                  <a:srgbClr val="C0504D">
                    <a:lumMod val="75000"/>
                  </a:srgbClr>
                </a:solidFill>
                <a:latin typeface="Calibri" panose="020F0502020204030204" pitchFamily="34" charset="0"/>
              </a:rPr>
              <a:t>Approximate Algorithms</a:t>
            </a:r>
            <a:endParaRPr kumimoji="0" lang="en-US" altLang="zh-CN" sz="1800" b="1" i="0" u="none" strike="noStrike" kern="0" cap="none" spc="0" normalizeH="0" baseline="0" noProof="0" dirty="0" smtClean="0">
              <a:ln>
                <a:noFill/>
              </a:ln>
              <a:solidFill>
                <a:sysClr val="windowText" lastClr="000000">
                  <a:lumMod val="95000"/>
                  <a:lumOff val="5000"/>
                </a:sysClr>
              </a:solidFill>
              <a:effectLst/>
              <a:uLnTx/>
              <a:uFillTx/>
              <a:latin typeface="Calibri" pitchFamily="34" charset="0"/>
            </a:endParaRPr>
          </a:p>
        </p:txBody>
      </p:sp>
      <p:sp>
        <p:nvSpPr>
          <p:cNvPr id="50" name="Content Placeholder 2"/>
          <p:cNvSpPr txBox="1">
            <a:spLocks noChangeArrowheads="1"/>
          </p:cNvSpPr>
          <p:nvPr/>
        </p:nvSpPr>
        <p:spPr>
          <a:xfrm>
            <a:off x="457200" y="4225745"/>
            <a:ext cx="5562599" cy="422455"/>
          </a:xfrm>
          <a:prstGeom prst="rect">
            <a:avLst/>
          </a:prstGeom>
        </p:spPr>
        <p:txBody>
          <a:bodyPr/>
          <a:lstStyle/>
          <a:p>
            <a:pPr marL="396875" marR="0" lvl="0" indent="-396875" algn="just" defTabSz="914363" eaLnBrk="1" fontAlgn="auto" latinLnBrk="0" hangingPunct="1">
              <a:lnSpc>
                <a:spcPct val="90000"/>
              </a:lnSpc>
              <a:spcBef>
                <a:spcPct val="20000"/>
              </a:spcBef>
              <a:spcAft>
                <a:spcPts val="0"/>
              </a:spcAft>
              <a:buClrTx/>
              <a:buSzTx/>
              <a:buFontTx/>
              <a:buBlip>
                <a:blip r:embed="rId3"/>
              </a:buBlip>
              <a:tabLst/>
              <a:defRPr/>
            </a:pPr>
            <a:r>
              <a:rPr lang="en-US" altLang="zh-CN" sz="2400" b="1" kern="0" dirty="0" smtClean="0">
                <a:solidFill>
                  <a:srgbClr val="C0504D">
                    <a:lumMod val="75000"/>
                  </a:srgbClr>
                </a:solidFill>
                <a:latin typeface="Calibri" panose="020F0502020204030204" pitchFamily="34" charset="0"/>
              </a:rPr>
              <a:t>Greedy Heuristics</a:t>
            </a:r>
            <a:endParaRPr kumimoji="0" lang="en-US" altLang="zh-CN" sz="1800" b="1" i="0" u="none" strike="noStrike" kern="0" cap="none" spc="0" normalizeH="0" baseline="0" noProof="0" dirty="0" smtClean="0">
              <a:ln>
                <a:noFill/>
              </a:ln>
              <a:solidFill>
                <a:sysClr val="windowText" lastClr="000000">
                  <a:lumMod val="95000"/>
                  <a:lumOff val="5000"/>
                </a:sysClr>
              </a:solidFill>
              <a:effectLst/>
              <a:uLnTx/>
              <a:uFillTx/>
              <a:latin typeface="Calibri" pitchFamily="34" charset="0"/>
            </a:endParaRPr>
          </a:p>
        </p:txBody>
      </p:sp>
      <p:sp>
        <p:nvSpPr>
          <p:cNvPr id="51" name="Content Placeholder 2"/>
          <p:cNvSpPr txBox="1">
            <a:spLocks noChangeArrowheads="1"/>
          </p:cNvSpPr>
          <p:nvPr/>
        </p:nvSpPr>
        <p:spPr>
          <a:xfrm>
            <a:off x="457200" y="4835345"/>
            <a:ext cx="5562599" cy="422455"/>
          </a:xfrm>
          <a:prstGeom prst="rect">
            <a:avLst/>
          </a:prstGeom>
        </p:spPr>
        <p:txBody>
          <a:bodyPr/>
          <a:lstStyle/>
          <a:p>
            <a:pPr marL="396875" marR="0" lvl="0" indent="-396875" algn="just" defTabSz="914363" eaLnBrk="1" fontAlgn="auto" latinLnBrk="0" hangingPunct="1">
              <a:lnSpc>
                <a:spcPct val="90000"/>
              </a:lnSpc>
              <a:spcBef>
                <a:spcPct val="20000"/>
              </a:spcBef>
              <a:spcAft>
                <a:spcPts val="0"/>
              </a:spcAft>
              <a:buClrTx/>
              <a:buSzTx/>
              <a:buFontTx/>
              <a:buBlip>
                <a:blip r:embed="rId3"/>
              </a:buBlip>
              <a:tabLst/>
              <a:defRPr/>
            </a:pPr>
            <a:r>
              <a:rPr kumimoji="0" lang="en-US" altLang="zh-CN" sz="2400" b="1" i="0" u="none" strike="noStrike" kern="0" cap="none" spc="0" normalizeH="0" baseline="0" noProof="0" dirty="0" smtClean="0">
                <a:ln>
                  <a:noFill/>
                </a:ln>
                <a:solidFill>
                  <a:srgbClr val="C0504D">
                    <a:lumMod val="75000"/>
                  </a:srgbClr>
                </a:solidFill>
                <a:effectLst/>
                <a:uLnTx/>
                <a:uFillTx/>
                <a:latin typeface="Calibri" panose="020F0502020204030204" pitchFamily="34" charset="0"/>
              </a:rPr>
              <a:t>Experimental</a:t>
            </a:r>
            <a:r>
              <a:rPr kumimoji="0" lang="en-US" altLang="zh-CN" sz="2400" b="1" i="0" u="none" strike="noStrike" kern="0" cap="none" spc="0" normalizeH="0" noProof="0" dirty="0" smtClean="0">
                <a:ln>
                  <a:noFill/>
                </a:ln>
                <a:solidFill>
                  <a:srgbClr val="C0504D">
                    <a:lumMod val="75000"/>
                  </a:srgbClr>
                </a:solidFill>
                <a:effectLst/>
                <a:uLnTx/>
                <a:uFillTx/>
                <a:latin typeface="Calibri" panose="020F0502020204030204" pitchFamily="34" charset="0"/>
              </a:rPr>
              <a:t> Results</a:t>
            </a:r>
            <a:endParaRPr kumimoji="0" lang="en-US" altLang="zh-CN" sz="1800" b="1" i="0" u="none" strike="noStrike" kern="0" cap="none" spc="0" normalizeH="0" baseline="0" noProof="0" dirty="0" smtClean="0">
              <a:ln>
                <a:noFill/>
              </a:ln>
              <a:solidFill>
                <a:sysClr val="windowText" lastClr="000000">
                  <a:lumMod val="95000"/>
                  <a:lumOff val="5000"/>
                </a:sysClr>
              </a:solidFill>
              <a:effectLst/>
              <a:uLnTx/>
              <a:uFillTx/>
              <a:latin typeface="Calibri" pitchFamily="34" charset="0"/>
            </a:endParaRPr>
          </a:p>
        </p:txBody>
      </p:sp>
      <p:sp>
        <p:nvSpPr>
          <p:cNvPr id="52" name="Slide Number Placeholder 9"/>
          <p:cNvSpPr txBox="1">
            <a:spLocks/>
          </p:cNvSpPr>
          <p:nvPr/>
        </p:nvSpPr>
        <p:spPr bwMode="auto">
          <a:xfrm>
            <a:off x="0" y="6569075"/>
            <a:ext cx="4495800"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400" b="1" i="0" u="none" strike="noStrike" kern="1200" cap="none" spc="0" normalizeH="0" baseline="0" dirty="0" smtClean="0">
                <a:ln>
                  <a:noFill/>
                </a:ln>
                <a:solidFill>
                  <a:schemeClr val="tx1"/>
                </a:solidFill>
                <a:effectLst/>
                <a:uLnTx/>
                <a:uFillTx/>
                <a:latin typeface="+mj-lt"/>
                <a:ea typeface="+mn-ea"/>
                <a:cs typeface="+mn-cs"/>
              </a:rPr>
              <a:t>A.</a:t>
            </a:r>
            <a:r>
              <a:rPr kumimoji="0" lang="en-US" sz="1400" b="1" i="0" u="none" strike="noStrike" kern="1200" cap="none" spc="0" normalizeH="0" dirty="0" smtClean="0">
                <a:ln>
                  <a:noFill/>
                </a:ln>
                <a:solidFill>
                  <a:schemeClr val="tx1"/>
                </a:solidFill>
                <a:effectLst/>
                <a:uLnTx/>
                <a:uFillTx/>
                <a:latin typeface="+mj-lt"/>
                <a:ea typeface="+mn-ea"/>
                <a:cs typeface="+mn-cs"/>
              </a:rPr>
              <a:t> Khan</a:t>
            </a:r>
            <a:r>
              <a:rPr kumimoji="0" lang="en-US" sz="1400" b="0" i="0" u="none" strike="noStrike" kern="1200" cap="none" spc="0" normalizeH="0" dirty="0" smtClean="0">
                <a:ln>
                  <a:noFill/>
                </a:ln>
                <a:solidFill>
                  <a:schemeClr val="tx1"/>
                </a:solidFill>
                <a:effectLst/>
                <a:uLnTx/>
                <a:uFillTx/>
                <a:latin typeface="+mj-lt"/>
                <a:ea typeface="+mn-ea"/>
                <a:cs typeface="+mn-cs"/>
              </a:rPr>
              <a:t>, B. </a:t>
            </a:r>
            <a:r>
              <a:rPr kumimoji="0" lang="en-US" sz="1400" b="0" i="0" u="none" strike="noStrike" kern="1200" cap="none" spc="0" normalizeH="0" dirty="0" err="1" smtClean="0">
                <a:ln>
                  <a:noFill/>
                </a:ln>
                <a:solidFill>
                  <a:schemeClr val="tx1"/>
                </a:solidFill>
                <a:effectLst/>
                <a:uLnTx/>
                <a:uFillTx/>
                <a:latin typeface="+mj-lt"/>
                <a:ea typeface="+mn-ea"/>
                <a:cs typeface="+mn-cs"/>
              </a:rPr>
              <a:t>Zehnder</a:t>
            </a:r>
            <a:r>
              <a:rPr kumimoji="0" lang="en-US" sz="1400" b="0" i="0" u="none" strike="noStrike" kern="1200" cap="none" spc="0" normalizeH="0" dirty="0" smtClean="0">
                <a:ln>
                  <a:noFill/>
                </a:ln>
                <a:solidFill>
                  <a:schemeClr val="tx1"/>
                </a:solidFill>
                <a:effectLst/>
                <a:uLnTx/>
                <a:uFillTx/>
                <a:latin typeface="+mj-lt"/>
                <a:ea typeface="+mn-ea"/>
                <a:cs typeface="+mn-cs"/>
              </a:rPr>
              <a:t>, D. </a:t>
            </a:r>
            <a:r>
              <a:rPr kumimoji="0" lang="en-US" sz="1400" b="0" i="0" u="none" strike="noStrike" kern="1200" cap="none" spc="0" normalizeH="0" dirty="0" err="1" smtClean="0">
                <a:ln>
                  <a:noFill/>
                </a:ln>
                <a:solidFill>
                  <a:schemeClr val="tx1"/>
                </a:solidFill>
                <a:effectLst/>
                <a:uLnTx/>
                <a:uFillTx/>
                <a:latin typeface="+mj-lt"/>
                <a:ea typeface="+mn-ea"/>
                <a:cs typeface="+mn-cs"/>
              </a:rPr>
              <a:t>Kossmann</a:t>
            </a:r>
            <a:endParaRPr kumimoji="0" lang="en-US" sz="1400" b="0" i="0" u="none" strike="noStrike" kern="1200" cap="none" spc="0" normalizeH="0" baseline="0" noProof="0" dirty="0">
              <a:ln>
                <a:noFill/>
              </a:ln>
              <a:solidFill>
                <a:schemeClr val="tx1"/>
              </a:solidFill>
              <a:effectLst/>
              <a:uLnTx/>
              <a:uFillTx/>
              <a:latin typeface="+mj-lt"/>
              <a:ea typeface="+mn-ea"/>
              <a:cs typeface="+mn-cs"/>
            </a:endParaRPr>
          </a:p>
        </p:txBody>
      </p:sp>
      <p:pic>
        <p:nvPicPr>
          <p:cNvPr id="53" name="Picture 5" descr="C:\Users\arijit\Desktop\Nanyang_Technological_University_(logo).png"/>
          <p:cNvPicPr>
            <a:picLocks noChangeAspect="1" noChangeArrowheads="1"/>
          </p:cNvPicPr>
          <p:nvPr/>
        </p:nvPicPr>
        <p:blipFill>
          <a:blip r:embed="rId4"/>
          <a:srcRect/>
          <a:stretch>
            <a:fillRect/>
          </a:stretch>
        </p:blipFill>
        <p:spPr bwMode="auto">
          <a:xfrm>
            <a:off x="7391400" y="0"/>
            <a:ext cx="1752600" cy="696449"/>
          </a:xfrm>
          <a:prstGeom prst="rect">
            <a:avLst/>
          </a:prstGeom>
          <a:noFill/>
        </p:spPr>
      </p:pic>
    </p:spTree>
    <p:extLst>
      <p:ext uri="{BB962C8B-B14F-4D97-AF65-F5344CB8AC3E}">
        <p14:creationId xmlns="" xmlns:p14="http://schemas.microsoft.com/office/powerpoint/2010/main" val="150385302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7924800" cy="1066800"/>
          </a:xfrm>
        </p:spPr>
        <p:txBody>
          <a:bodyPr/>
          <a:lstStyle/>
          <a:p>
            <a:r>
              <a:rPr lang="en-US" sz="2800" dirty="0" smtClean="0"/>
              <a:t>Related Work</a:t>
            </a:r>
            <a:endParaRPr lang="en-US" sz="2800" dirty="0"/>
          </a:p>
        </p:txBody>
      </p:sp>
      <p:sp>
        <p:nvSpPr>
          <p:cNvPr id="45" name="Slide Number Placeholder 9"/>
          <p:cNvSpPr txBox="1">
            <a:spLocks/>
          </p:cNvSpPr>
          <p:nvPr/>
        </p:nvSpPr>
        <p:spPr bwMode="auto">
          <a:xfrm>
            <a:off x="8382000" y="6492875"/>
            <a:ext cx="844885"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sz="1800" dirty="0" smtClean="0">
                <a:solidFill>
                  <a:schemeClr val="tx1"/>
                </a:solidFill>
                <a:latin typeface="+mj-lt"/>
              </a:rPr>
              <a:t>8</a:t>
            </a:r>
            <a:r>
              <a:rPr kumimoji="0" lang="en-US" sz="1800" b="0" i="0" u="none" strike="noStrike" kern="1200" cap="none" spc="0" normalizeH="0" baseline="0" noProof="0" dirty="0" smtClean="0">
                <a:ln>
                  <a:noFill/>
                </a:ln>
                <a:solidFill>
                  <a:schemeClr val="tx1"/>
                </a:solidFill>
                <a:effectLst/>
                <a:uLnTx/>
                <a:uFillTx/>
                <a:latin typeface="+mj-lt"/>
                <a:ea typeface="+mn-ea"/>
                <a:cs typeface="+mn-cs"/>
              </a:rPr>
              <a:t>/20</a:t>
            </a:r>
            <a:endParaRPr kumimoji="0" lang="en-US" sz="1800" b="0" i="0" u="none" strike="noStrike" kern="1200" cap="none" spc="0" normalizeH="0" baseline="0" noProof="0" dirty="0">
              <a:ln>
                <a:noFill/>
              </a:ln>
              <a:solidFill>
                <a:schemeClr val="tx1"/>
              </a:solidFill>
              <a:effectLst/>
              <a:uLnTx/>
              <a:uFillTx/>
              <a:latin typeface="+mj-lt"/>
              <a:ea typeface="+mn-ea"/>
              <a:cs typeface="+mn-cs"/>
            </a:endParaRPr>
          </a:p>
        </p:txBody>
      </p:sp>
      <p:sp>
        <p:nvSpPr>
          <p:cNvPr id="46" name="Content Placeholder 2"/>
          <p:cNvSpPr txBox="1">
            <a:spLocks noChangeArrowheads="1"/>
          </p:cNvSpPr>
          <p:nvPr/>
        </p:nvSpPr>
        <p:spPr>
          <a:xfrm>
            <a:off x="457201" y="1371600"/>
            <a:ext cx="5562599" cy="422455"/>
          </a:xfrm>
          <a:prstGeom prst="rect">
            <a:avLst/>
          </a:prstGeom>
        </p:spPr>
        <p:txBody>
          <a:bodyPr/>
          <a:lstStyle/>
          <a:p>
            <a:pPr marL="396875" marR="0" lvl="0" indent="-396875" algn="just" defTabSz="914363" eaLnBrk="1" fontAlgn="auto" latinLnBrk="0" hangingPunct="1">
              <a:lnSpc>
                <a:spcPct val="90000"/>
              </a:lnSpc>
              <a:spcBef>
                <a:spcPct val="20000"/>
              </a:spcBef>
              <a:spcAft>
                <a:spcPts val="0"/>
              </a:spcAft>
              <a:buClrTx/>
              <a:buSzTx/>
              <a:buFontTx/>
              <a:buBlip>
                <a:blip r:embed="rId2"/>
              </a:buBlip>
              <a:tabLst/>
              <a:defRPr/>
            </a:pPr>
            <a:r>
              <a:rPr kumimoji="0" lang="en-US" altLang="zh-CN" sz="2400" b="1" i="0" u="none" strike="noStrike" kern="0" cap="none" spc="0" normalizeH="0" baseline="0" noProof="0" dirty="0" smtClean="0">
                <a:ln>
                  <a:noFill/>
                </a:ln>
                <a:solidFill>
                  <a:srgbClr val="C0504D">
                    <a:lumMod val="75000"/>
                  </a:srgbClr>
                </a:solidFill>
                <a:effectLst/>
                <a:uLnTx/>
                <a:uFillTx/>
                <a:latin typeface="Calibri" panose="020F0502020204030204" pitchFamily="34" charset="0"/>
              </a:rPr>
              <a:t>Influence</a:t>
            </a:r>
            <a:r>
              <a:rPr kumimoji="0" lang="en-US" altLang="zh-CN" sz="2400" b="1" i="0" u="none" strike="noStrike" kern="0" cap="none" spc="0" normalizeH="0" noProof="0" dirty="0" smtClean="0">
                <a:ln>
                  <a:noFill/>
                </a:ln>
                <a:solidFill>
                  <a:srgbClr val="C0504D">
                    <a:lumMod val="75000"/>
                  </a:srgbClr>
                </a:solidFill>
                <a:effectLst/>
                <a:uLnTx/>
                <a:uFillTx/>
                <a:latin typeface="Calibri" panose="020F0502020204030204" pitchFamily="34" charset="0"/>
              </a:rPr>
              <a:t> Maximization</a:t>
            </a:r>
            <a:endParaRPr kumimoji="0" lang="en-US" altLang="zh-CN" sz="1800" b="1" i="0" u="none" strike="noStrike" kern="0" cap="none" spc="0" normalizeH="0" baseline="0" noProof="0" dirty="0" smtClean="0">
              <a:ln>
                <a:noFill/>
              </a:ln>
              <a:solidFill>
                <a:sysClr val="windowText" lastClr="000000">
                  <a:lumMod val="95000"/>
                  <a:lumOff val="5000"/>
                </a:sysClr>
              </a:solidFill>
              <a:effectLst/>
              <a:uLnTx/>
              <a:uFillTx/>
              <a:latin typeface="Calibri" pitchFamily="34" charset="0"/>
            </a:endParaRPr>
          </a:p>
        </p:txBody>
      </p:sp>
      <p:sp>
        <p:nvSpPr>
          <p:cNvPr id="48" name="Content Placeholder 2"/>
          <p:cNvSpPr txBox="1">
            <a:spLocks noChangeArrowheads="1"/>
          </p:cNvSpPr>
          <p:nvPr/>
        </p:nvSpPr>
        <p:spPr>
          <a:xfrm>
            <a:off x="457200" y="2701745"/>
            <a:ext cx="5562599" cy="422455"/>
          </a:xfrm>
          <a:prstGeom prst="rect">
            <a:avLst/>
          </a:prstGeom>
        </p:spPr>
        <p:txBody>
          <a:bodyPr/>
          <a:lstStyle/>
          <a:p>
            <a:pPr marL="396875" marR="0" lvl="0" indent="-396875" algn="just" defTabSz="914363" eaLnBrk="1" fontAlgn="auto" latinLnBrk="0" hangingPunct="1">
              <a:lnSpc>
                <a:spcPct val="90000"/>
              </a:lnSpc>
              <a:spcBef>
                <a:spcPct val="20000"/>
              </a:spcBef>
              <a:spcAft>
                <a:spcPts val="0"/>
              </a:spcAft>
              <a:buClrTx/>
              <a:buSzTx/>
              <a:buFontTx/>
              <a:buBlip>
                <a:blip r:embed="rId2"/>
              </a:buBlip>
              <a:tabLst/>
              <a:defRPr/>
            </a:pPr>
            <a:r>
              <a:rPr lang="en-US" altLang="zh-CN" sz="2400" b="1" kern="0" dirty="0" smtClean="0">
                <a:solidFill>
                  <a:srgbClr val="C0504D">
                    <a:lumMod val="75000"/>
                  </a:srgbClr>
                </a:solidFill>
                <a:latin typeface="Calibri" panose="020F0502020204030204" pitchFamily="34" charset="0"/>
              </a:rPr>
              <a:t>Competitive Viral Marketing</a:t>
            </a:r>
            <a:endParaRPr kumimoji="0" lang="en-US" altLang="zh-CN" sz="1800" b="1" i="0" u="none" strike="noStrike" kern="0" cap="none" spc="0" normalizeH="0" baseline="0" noProof="0" dirty="0" smtClean="0">
              <a:ln>
                <a:noFill/>
              </a:ln>
              <a:solidFill>
                <a:sysClr val="windowText" lastClr="000000">
                  <a:lumMod val="95000"/>
                  <a:lumOff val="5000"/>
                </a:sysClr>
              </a:solidFill>
              <a:effectLst/>
              <a:uLnTx/>
              <a:uFillTx/>
              <a:latin typeface="Calibri" pitchFamily="34" charset="0"/>
            </a:endParaRPr>
          </a:p>
        </p:txBody>
      </p:sp>
      <p:sp>
        <p:nvSpPr>
          <p:cNvPr id="51" name="Content Placeholder 2"/>
          <p:cNvSpPr txBox="1">
            <a:spLocks noChangeArrowheads="1"/>
          </p:cNvSpPr>
          <p:nvPr/>
        </p:nvSpPr>
        <p:spPr>
          <a:xfrm>
            <a:off x="457200" y="5673545"/>
            <a:ext cx="5562599" cy="422455"/>
          </a:xfrm>
          <a:prstGeom prst="rect">
            <a:avLst/>
          </a:prstGeom>
        </p:spPr>
        <p:txBody>
          <a:bodyPr/>
          <a:lstStyle/>
          <a:p>
            <a:pPr marL="396875" marR="0" lvl="0" indent="-396875" algn="just" defTabSz="914363" eaLnBrk="1" fontAlgn="auto" latinLnBrk="0" hangingPunct="1">
              <a:lnSpc>
                <a:spcPct val="90000"/>
              </a:lnSpc>
              <a:spcBef>
                <a:spcPct val="20000"/>
              </a:spcBef>
              <a:spcAft>
                <a:spcPts val="0"/>
              </a:spcAft>
              <a:buClrTx/>
              <a:buSzTx/>
              <a:buFontTx/>
              <a:buBlip>
                <a:blip r:embed="rId2"/>
              </a:buBlip>
              <a:tabLst/>
              <a:defRPr/>
            </a:pPr>
            <a:r>
              <a:rPr lang="en-US" altLang="zh-CN" sz="2400" b="1" kern="0" dirty="0" smtClean="0">
                <a:solidFill>
                  <a:srgbClr val="C0504D">
                    <a:lumMod val="75000"/>
                  </a:srgbClr>
                </a:solidFill>
                <a:latin typeface="Calibri" panose="020F0502020204030204" pitchFamily="34" charset="0"/>
              </a:rPr>
              <a:t>Viral Marketing by Social Network Host</a:t>
            </a:r>
            <a:endParaRPr kumimoji="0" lang="en-US" altLang="zh-CN" sz="1800" b="1" i="0" u="none" strike="noStrike" kern="0" cap="none" spc="0" normalizeH="0" baseline="0" noProof="0" dirty="0" smtClean="0">
              <a:ln>
                <a:noFill/>
              </a:ln>
              <a:solidFill>
                <a:sysClr val="windowText" lastClr="000000">
                  <a:lumMod val="95000"/>
                  <a:lumOff val="5000"/>
                </a:sysClr>
              </a:solidFill>
              <a:effectLst/>
              <a:uLnTx/>
              <a:uFillTx/>
              <a:latin typeface="Calibri" pitchFamily="34" charset="0"/>
            </a:endParaRPr>
          </a:p>
        </p:txBody>
      </p:sp>
      <p:sp>
        <p:nvSpPr>
          <p:cNvPr id="13" name="Rectangle 12"/>
          <p:cNvSpPr/>
          <p:nvPr/>
        </p:nvSpPr>
        <p:spPr>
          <a:xfrm>
            <a:off x="1066800" y="1828800"/>
            <a:ext cx="2648289" cy="584775"/>
          </a:xfrm>
          <a:prstGeom prst="rect">
            <a:avLst/>
          </a:prstGeom>
        </p:spPr>
        <p:txBody>
          <a:bodyPr wrap="none">
            <a:spAutoFit/>
          </a:bodyPr>
          <a:lstStyle/>
          <a:p>
            <a:pPr>
              <a:buFontTx/>
              <a:buChar char="-"/>
            </a:pPr>
            <a:r>
              <a:rPr lang="da-DK" dirty="0" smtClean="0">
                <a:solidFill>
                  <a:sysClr val="windowText" lastClr="000000"/>
                </a:solidFill>
                <a:latin typeface="Calibri" pitchFamily="34" charset="0"/>
                <a:cs typeface="Calibri" pitchFamily="34" charset="0"/>
              </a:rPr>
              <a:t> Domingos et. al. </a:t>
            </a:r>
            <a:r>
              <a:rPr lang="da-DK" i="1" dirty="0" smtClean="0">
                <a:solidFill>
                  <a:sysClr val="windowText" lastClr="000000"/>
                </a:solidFill>
                <a:latin typeface="Calibri" pitchFamily="34" charset="0"/>
                <a:cs typeface="Calibri" pitchFamily="34" charset="0"/>
              </a:rPr>
              <a:t>KDD 2001  </a:t>
            </a:r>
          </a:p>
          <a:p>
            <a:pPr>
              <a:buFontTx/>
              <a:buChar char="-"/>
            </a:pPr>
            <a:r>
              <a:rPr lang="da-DK" kern="0" dirty="0" smtClean="0">
                <a:solidFill>
                  <a:sysClr val="windowText" lastClr="000000"/>
                </a:solidFill>
                <a:latin typeface="Calibri" pitchFamily="34" charset="0"/>
                <a:cs typeface="Calibri" pitchFamily="34" charset="0"/>
              </a:rPr>
              <a:t> </a:t>
            </a:r>
            <a:r>
              <a:rPr lang="en-US" kern="0" dirty="0" err="1" smtClean="0">
                <a:solidFill>
                  <a:sysClr val="windowText" lastClr="000000"/>
                </a:solidFill>
                <a:latin typeface="Calibri" pitchFamily="34" charset="0"/>
                <a:cs typeface="Calibri" pitchFamily="34" charset="0"/>
              </a:rPr>
              <a:t>Kempe</a:t>
            </a:r>
            <a:r>
              <a:rPr lang="en-US" kern="0" dirty="0" smtClean="0">
                <a:solidFill>
                  <a:sysClr val="windowText" lastClr="000000"/>
                </a:solidFill>
                <a:latin typeface="Calibri" pitchFamily="34" charset="0"/>
                <a:cs typeface="Calibri" pitchFamily="34" charset="0"/>
              </a:rPr>
              <a:t> et. </a:t>
            </a:r>
            <a:r>
              <a:rPr lang="en-US" dirty="0" smtClean="0">
                <a:solidFill>
                  <a:sysClr val="windowText" lastClr="000000"/>
                </a:solidFill>
                <a:latin typeface="Calibri" pitchFamily="34" charset="0"/>
                <a:cs typeface="Calibri" pitchFamily="34" charset="0"/>
              </a:rPr>
              <a:t>a</a:t>
            </a:r>
            <a:r>
              <a:rPr lang="en-US" kern="0" dirty="0" smtClean="0">
                <a:solidFill>
                  <a:sysClr val="windowText" lastClr="000000"/>
                </a:solidFill>
                <a:latin typeface="Calibri" pitchFamily="34" charset="0"/>
                <a:cs typeface="Calibri" pitchFamily="34" charset="0"/>
              </a:rPr>
              <a:t>l. </a:t>
            </a:r>
            <a:r>
              <a:rPr lang="en-US" i="1" kern="0" dirty="0" smtClean="0">
                <a:solidFill>
                  <a:sysClr val="windowText" lastClr="000000"/>
                </a:solidFill>
                <a:latin typeface="Calibri" pitchFamily="34" charset="0"/>
                <a:cs typeface="Calibri" pitchFamily="34" charset="0"/>
              </a:rPr>
              <a:t>KDD 2003</a:t>
            </a:r>
            <a:endParaRPr lang="en-US" i="1" dirty="0"/>
          </a:p>
        </p:txBody>
      </p:sp>
      <p:sp>
        <p:nvSpPr>
          <p:cNvPr id="14" name="Rectangle 13"/>
          <p:cNvSpPr/>
          <p:nvPr/>
        </p:nvSpPr>
        <p:spPr>
          <a:xfrm>
            <a:off x="1085511" y="6096000"/>
            <a:ext cx="1896866" cy="338554"/>
          </a:xfrm>
          <a:prstGeom prst="rect">
            <a:avLst/>
          </a:prstGeom>
        </p:spPr>
        <p:txBody>
          <a:bodyPr wrap="none">
            <a:spAutoFit/>
          </a:bodyPr>
          <a:lstStyle/>
          <a:p>
            <a:pPr>
              <a:buFontTx/>
              <a:buChar char="-"/>
            </a:pPr>
            <a:r>
              <a:rPr lang="da-DK" dirty="0" smtClean="0">
                <a:solidFill>
                  <a:sysClr val="windowText" lastClr="000000"/>
                </a:solidFill>
                <a:latin typeface="Calibri" pitchFamily="34" charset="0"/>
                <a:cs typeface="Calibri" pitchFamily="34" charset="0"/>
              </a:rPr>
              <a:t> Lu et. al. KDD 2013</a:t>
            </a:r>
            <a:endParaRPr lang="en-US" dirty="0"/>
          </a:p>
        </p:txBody>
      </p:sp>
      <p:sp>
        <p:nvSpPr>
          <p:cNvPr id="23" name="Rectangle 22"/>
          <p:cNvSpPr/>
          <p:nvPr/>
        </p:nvSpPr>
        <p:spPr>
          <a:xfrm>
            <a:off x="838200" y="3165360"/>
            <a:ext cx="6019800" cy="1101840"/>
          </a:xfrm>
          <a:prstGeom prst="rect">
            <a:avLst/>
          </a:prstGeom>
        </p:spPr>
        <p:txBody>
          <a:bodyPr wrap="square">
            <a:spAutoFit/>
          </a:bodyPr>
          <a:lstStyle/>
          <a:p>
            <a:pPr>
              <a:buFontTx/>
              <a:buChar char="-"/>
            </a:pPr>
            <a:r>
              <a:rPr lang="en-US" altLang="zh-CN" dirty="0" smtClean="0">
                <a:solidFill>
                  <a:schemeClr val="tx1"/>
                </a:solidFill>
                <a:latin typeface="Calibri" pitchFamily="34" charset="0"/>
                <a:cs typeface="Calibri" pitchFamily="34" charset="0"/>
              </a:rPr>
              <a:t>Preventing the spread of an existing negative campaign </a:t>
            </a:r>
          </a:p>
          <a:p>
            <a:r>
              <a:rPr lang="en-US" altLang="zh-CN" dirty="0" smtClean="0">
                <a:solidFill>
                  <a:schemeClr val="tx1"/>
                </a:solidFill>
                <a:latin typeface="Calibri" pitchFamily="34" charset="0"/>
                <a:cs typeface="Calibri" pitchFamily="34" charset="0"/>
              </a:rPr>
              <a:t>  [</a:t>
            </a:r>
            <a:r>
              <a:rPr lang="en-US" altLang="zh-CN" dirty="0" err="1" smtClean="0">
                <a:solidFill>
                  <a:schemeClr val="tx1"/>
                </a:solidFill>
                <a:latin typeface="Calibri" pitchFamily="34" charset="0"/>
                <a:cs typeface="Calibri" panose="020F0502020204030204" pitchFamily="34" charset="0"/>
              </a:rPr>
              <a:t>Bharathi</a:t>
            </a:r>
            <a:r>
              <a:rPr lang="en-US" altLang="zh-CN" dirty="0" smtClean="0">
                <a:solidFill>
                  <a:schemeClr val="tx1"/>
                </a:solidFill>
                <a:latin typeface="Calibri" pitchFamily="34" charset="0"/>
                <a:cs typeface="Calibri" panose="020F0502020204030204" pitchFamily="34" charset="0"/>
              </a:rPr>
              <a:t> et. al</a:t>
            </a:r>
            <a:r>
              <a:rPr lang="en-US" altLang="zh-CN" i="1" dirty="0" smtClean="0">
                <a:solidFill>
                  <a:schemeClr val="tx1"/>
                </a:solidFill>
                <a:latin typeface="Calibri" pitchFamily="34" charset="0"/>
                <a:cs typeface="Calibri" panose="020F0502020204030204" pitchFamily="34" charset="0"/>
              </a:rPr>
              <a:t>., WINE 2007</a:t>
            </a:r>
            <a:r>
              <a:rPr lang="en-US" altLang="zh-CN" dirty="0" smtClean="0">
                <a:solidFill>
                  <a:schemeClr val="tx1"/>
                </a:solidFill>
                <a:latin typeface="Calibri" pitchFamily="34" charset="0"/>
                <a:cs typeface="Calibri" panose="020F0502020204030204" pitchFamily="34" charset="0"/>
              </a:rPr>
              <a:t>] [Borodin et. al</a:t>
            </a:r>
            <a:r>
              <a:rPr lang="en-US" altLang="zh-CN" i="1" dirty="0" smtClean="0">
                <a:solidFill>
                  <a:schemeClr val="tx1"/>
                </a:solidFill>
                <a:latin typeface="Calibri" pitchFamily="34" charset="0"/>
                <a:cs typeface="Calibri" panose="020F0502020204030204" pitchFamily="34" charset="0"/>
              </a:rPr>
              <a:t>., WINE 2007</a:t>
            </a:r>
            <a:r>
              <a:rPr lang="en-US" altLang="zh-CN" dirty="0" smtClean="0">
                <a:solidFill>
                  <a:schemeClr val="tx1"/>
                </a:solidFill>
                <a:latin typeface="Calibri" pitchFamily="34" charset="0"/>
                <a:cs typeface="Calibri" panose="020F0502020204030204" pitchFamily="34" charset="0"/>
              </a:rPr>
              <a:t>]</a:t>
            </a:r>
            <a:endParaRPr lang="en-US" dirty="0" smtClean="0">
              <a:solidFill>
                <a:schemeClr val="tx1"/>
              </a:solidFill>
              <a:latin typeface="Calibri" pitchFamily="34" charset="0"/>
            </a:endParaRPr>
          </a:p>
          <a:p>
            <a:pPr lvl="0"/>
            <a:endParaRPr lang="en-US" dirty="0" smtClean="0">
              <a:solidFill>
                <a:srgbClr val="3333CC"/>
              </a:solidFill>
            </a:endParaRPr>
          </a:p>
          <a:p>
            <a:pPr marL="396875" indent="-396875" algn="just" defTabSz="914363">
              <a:lnSpc>
                <a:spcPct val="90000"/>
              </a:lnSpc>
              <a:spcBef>
                <a:spcPct val="20000"/>
              </a:spcBef>
              <a:defRPr/>
            </a:pPr>
            <a:endParaRPr lang="en-US" altLang="zh-CN" dirty="0" smtClean="0">
              <a:solidFill>
                <a:schemeClr val="tx1"/>
              </a:solidFill>
              <a:latin typeface="Calibri" pitchFamily="34" charset="0"/>
              <a:cs typeface="Calibri" pitchFamily="34" charset="0"/>
            </a:endParaRPr>
          </a:p>
        </p:txBody>
      </p:sp>
      <p:sp>
        <p:nvSpPr>
          <p:cNvPr id="24" name="Rectangle 23"/>
          <p:cNvSpPr/>
          <p:nvPr/>
        </p:nvSpPr>
        <p:spPr>
          <a:xfrm>
            <a:off x="838200" y="4003560"/>
            <a:ext cx="6019800" cy="1101840"/>
          </a:xfrm>
          <a:prstGeom prst="rect">
            <a:avLst/>
          </a:prstGeom>
        </p:spPr>
        <p:txBody>
          <a:bodyPr wrap="square">
            <a:spAutoFit/>
          </a:bodyPr>
          <a:lstStyle/>
          <a:p>
            <a:pPr>
              <a:buFontTx/>
              <a:buChar char="-"/>
            </a:pPr>
            <a:r>
              <a:rPr lang="en-US" altLang="zh-CN" dirty="0" smtClean="0">
                <a:solidFill>
                  <a:schemeClr val="tx1"/>
                </a:solidFill>
                <a:latin typeface="Calibri" pitchFamily="34" charset="0"/>
                <a:cs typeface="Calibri" pitchFamily="34" charset="0"/>
              </a:rPr>
              <a:t>Non-cooperative campaigns who select seeds alternatively</a:t>
            </a:r>
          </a:p>
          <a:p>
            <a:r>
              <a:rPr lang="en-US" altLang="zh-CN" dirty="0" smtClean="0">
                <a:solidFill>
                  <a:schemeClr val="tx1"/>
                </a:solidFill>
                <a:latin typeface="Calibri" pitchFamily="34" charset="0"/>
                <a:cs typeface="Calibri" pitchFamily="34" charset="0"/>
              </a:rPr>
              <a:t>  </a:t>
            </a:r>
            <a:r>
              <a:rPr lang="da-DK" altLang="zh-CN" dirty="0" smtClean="0">
                <a:solidFill>
                  <a:schemeClr val="tx1"/>
                </a:solidFill>
                <a:latin typeface="Calibri" pitchFamily="34" charset="0"/>
                <a:cs typeface="Calibri" pitchFamily="34" charset="0"/>
              </a:rPr>
              <a:t>[Fazeli et. al., CDC 2012] </a:t>
            </a:r>
            <a:r>
              <a:rPr lang="nl-NL" altLang="zh-CN" dirty="0" smtClean="0">
                <a:solidFill>
                  <a:schemeClr val="tx1"/>
                </a:solidFill>
                <a:latin typeface="Calibri" pitchFamily="34" charset="0"/>
                <a:cs typeface="Calibri" pitchFamily="34" charset="0"/>
              </a:rPr>
              <a:t>[Tzoumas et. al., WINE 2012]</a:t>
            </a:r>
            <a:endParaRPr lang="en-US" dirty="0" smtClean="0">
              <a:solidFill>
                <a:schemeClr val="tx1"/>
              </a:solidFill>
              <a:latin typeface="Calibri" pitchFamily="34" charset="0"/>
            </a:endParaRPr>
          </a:p>
          <a:p>
            <a:pPr lvl="0"/>
            <a:endParaRPr lang="en-US" dirty="0" smtClean="0">
              <a:solidFill>
                <a:srgbClr val="3333CC"/>
              </a:solidFill>
            </a:endParaRPr>
          </a:p>
          <a:p>
            <a:pPr marL="396875" indent="-396875" algn="just" defTabSz="914363">
              <a:lnSpc>
                <a:spcPct val="90000"/>
              </a:lnSpc>
              <a:spcBef>
                <a:spcPct val="20000"/>
              </a:spcBef>
              <a:defRPr/>
            </a:pPr>
            <a:endParaRPr lang="en-US" altLang="zh-CN" dirty="0" smtClean="0">
              <a:solidFill>
                <a:schemeClr val="tx1"/>
              </a:solidFill>
              <a:latin typeface="Calibri" pitchFamily="34" charset="0"/>
              <a:cs typeface="Calibri" pitchFamily="34" charset="0"/>
            </a:endParaRPr>
          </a:p>
        </p:txBody>
      </p:sp>
      <p:sp>
        <p:nvSpPr>
          <p:cNvPr id="25" name="Rectangle 24"/>
          <p:cNvSpPr/>
          <p:nvPr/>
        </p:nvSpPr>
        <p:spPr>
          <a:xfrm>
            <a:off x="838200" y="4724400"/>
            <a:ext cx="6019800" cy="1348061"/>
          </a:xfrm>
          <a:prstGeom prst="rect">
            <a:avLst/>
          </a:prstGeom>
        </p:spPr>
        <p:txBody>
          <a:bodyPr wrap="square">
            <a:spAutoFit/>
          </a:bodyPr>
          <a:lstStyle/>
          <a:p>
            <a:pPr>
              <a:buFontTx/>
              <a:buChar char="-"/>
            </a:pPr>
            <a:r>
              <a:rPr lang="en-US" altLang="zh-CN" dirty="0" smtClean="0">
                <a:solidFill>
                  <a:schemeClr val="tx1"/>
                </a:solidFill>
                <a:latin typeface="Calibri" pitchFamily="34" charset="0"/>
                <a:cs typeface="Calibri" pitchFamily="34" charset="0"/>
              </a:rPr>
              <a:t>Competing campaigners promote their products at the same time </a:t>
            </a:r>
          </a:p>
          <a:p>
            <a:r>
              <a:rPr lang="en-US" altLang="zh-CN" dirty="0" smtClean="0">
                <a:solidFill>
                  <a:schemeClr val="tx1"/>
                </a:solidFill>
                <a:latin typeface="Calibri" pitchFamily="34" charset="0"/>
                <a:cs typeface="Calibri" pitchFamily="34" charset="0"/>
              </a:rPr>
              <a:t>  </a:t>
            </a:r>
            <a:r>
              <a:rPr lang="da-DK" altLang="zh-CN" dirty="0" smtClean="0">
                <a:solidFill>
                  <a:schemeClr val="tx1"/>
                </a:solidFill>
                <a:latin typeface="Calibri" pitchFamily="34" charset="0"/>
                <a:cs typeface="Calibri" pitchFamily="34" charset="0"/>
              </a:rPr>
              <a:t>[Li et. al., SIGMOD 2015]</a:t>
            </a:r>
          </a:p>
          <a:p>
            <a:pPr>
              <a:buFontTx/>
              <a:buChar char="-"/>
            </a:pPr>
            <a:endParaRPr lang="en-US" dirty="0" smtClean="0">
              <a:solidFill>
                <a:schemeClr val="tx1"/>
              </a:solidFill>
              <a:latin typeface="Calibri" pitchFamily="34" charset="0"/>
            </a:endParaRPr>
          </a:p>
          <a:p>
            <a:pPr lvl="0"/>
            <a:endParaRPr lang="en-US" dirty="0" smtClean="0">
              <a:solidFill>
                <a:srgbClr val="3333CC"/>
              </a:solidFill>
            </a:endParaRPr>
          </a:p>
          <a:p>
            <a:pPr marL="396875" indent="-396875" algn="just" defTabSz="914363">
              <a:lnSpc>
                <a:spcPct val="90000"/>
              </a:lnSpc>
              <a:spcBef>
                <a:spcPct val="20000"/>
              </a:spcBef>
              <a:defRPr/>
            </a:pPr>
            <a:endParaRPr lang="en-US" altLang="zh-CN" dirty="0" smtClean="0">
              <a:solidFill>
                <a:schemeClr val="tx1"/>
              </a:solidFill>
              <a:latin typeface="Calibri" pitchFamily="34" charset="0"/>
              <a:cs typeface="Calibri" pitchFamily="34" charset="0"/>
            </a:endParaRPr>
          </a:p>
        </p:txBody>
      </p:sp>
      <p:pic>
        <p:nvPicPr>
          <p:cNvPr id="26" name="Picture 5" descr="C:\Users\arijit\Desktop\Nanyang_Technological_University_(logo).png"/>
          <p:cNvPicPr>
            <a:picLocks noChangeAspect="1" noChangeArrowheads="1"/>
          </p:cNvPicPr>
          <p:nvPr/>
        </p:nvPicPr>
        <p:blipFill>
          <a:blip r:embed="rId3"/>
          <a:srcRect/>
          <a:stretch>
            <a:fillRect/>
          </a:stretch>
        </p:blipFill>
        <p:spPr bwMode="auto">
          <a:xfrm>
            <a:off x="7391400" y="0"/>
            <a:ext cx="1752600" cy="696449"/>
          </a:xfrm>
          <a:prstGeom prst="rect">
            <a:avLst/>
          </a:prstGeom>
          <a:noFill/>
        </p:spPr>
      </p:pic>
    </p:spTree>
    <p:extLst>
      <p:ext uri="{BB962C8B-B14F-4D97-AF65-F5344CB8AC3E}">
        <p14:creationId xmlns="" xmlns:p14="http://schemas.microsoft.com/office/powerpoint/2010/main" val="150385302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7924800" cy="1066800"/>
          </a:xfrm>
        </p:spPr>
        <p:txBody>
          <a:bodyPr/>
          <a:lstStyle/>
          <a:p>
            <a:r>
              <a:rPr lang="en-US" sz="2800" dirty="0" smtClean="0"/>
              <a:t>Related Work</a:t>
            </a:r>
            <a:endParaRPr lang="en-US" sz="2800" dirty="0"/>
          </a:p>
        </p:txBody>
      </p:sp>
      <p:sp>
        <p:nvSpPr>
          <p:cNvPr id="45" name="Slide Number Placeholder 9"/>
          <p:cNvSpPr txBox="1">
            <a:spLocks/>
          </p:cNvSpPr>
          <p:nvPr/>
        </p:nvSpPr>
        <p:spPr bwMode="auto">
          <a:xfrm>
            <a:off x="8382000" y="6492875"/>
            <a:ext cx="844885"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sz="1800" dirty="0" smtClean="0">
                <a:solidFill>
                  <a:schemeClr val="tx1"/>
                </a:solidFill>
                <a:latin typeface="+mj-lt"/>
              </a:rPr>
              <a:t>8</a:t>
            </a:r>
            <a:r>
              <a:rPr kumimoji="0" lang="en-US" sz="1800" b="0" i="0" u="none" strike="noStrike" kern="1200" cap="none" spc="0" normalizeH="0" baseline="0" noProof="0" dirty="0" smtClean="0">
                <a:ln>
                  <a:noFill/>
                </a:ln>
                <a:solidFill>
                  <a:schemeClr val="tx1"/>
                </a:solidFill>
                <a:effectLst/>
                <a:uLnTx/>
                <a:uFillTx/>
                <a:latin typeface="+mj-lt"/>
                <a:ea typeface="+mn-ea"/>
                <a:cs typeface="+mn-cs"/>
              </a:rPr>
              <a:t>/20</a:t>
            </a:r>
            <a:endParaRPr kumimoji="0" lang="en-US" sz="1800" b="0" i="0" u="none" strike="noStrike" kern="1200" cap="none" spc="0" normalizeH="0" baseline="0" noProof="0" dirty="0">
              <a:ln>
                <a:noFill/>
              </a:ln>
              <a:solidFill>
                <a:schemeClr val="tx1"/>
              </a:solidFill>
              <a:effectLst/>
              <a:uLnTx/>
              <a:uFillTx/>
              <a:latin typeface="+mj-lt"/>
              <a:ea typeface="+mn-ea"/>
              <a:cs typeface="+mn-cs"/>
            </a:endParaRPr>
          </a:p>
        </p:txBody>
      </p:sp>
      <p:sp>
        <p:nvSpPr>
          <p:cNvPr id="46" name="Content Placeholder 2"/>
          <p:cNvSpPr txBox="1">
            <a:spLocks noChangeArrowheads="1"/>
          </p:cNvSpPr>
          <p:nvPr/>
        </p:nvSpPr>
        <p:spPr>
          <a:xfrm>
            <a:off x="457201" y="1371600"/>
            <a:ext cx="5562599" cy="422455"/>
          </a:xfrm>
          <a:prstGeom prst="rect">
            <a:avLst/>
          </a:prstGeom>
        </p:spPr>
        <p:txBody>
          <a:bodyPr/>
          <a:lstStyle/>
          <a:p>
            <a:pPr marL="396875" marR="0" lvl="0" indent="-396875" algn="just" defTabSz="914363" eaLnBrk="1" fontAlgn="auto" latinLnBrk="0" hangingPunct="1">
              <a:lnSpc>
                <a:spcPct val="90000"/>
              </a:lnSpc>
              <a:spcBef>
                <a:spcPct val="20000"/>
              </a:spcBef>
              <a:spcAft>
                <a:spcPts val="0"/>
              </a:spcAft>
              <a:buClrTx/>
              <a:buSzTx/>
              <a:buFontTx/>
              <a:buBlip>
                <a:blip r:embed="rId2"/>
              </a:buBlip>
              <a:tabLst/>
              <a:defRPr/>
            </a:pPr>
            <a:r>
              <a:rPr kumimoji="0" lang="en-US" altLang="zh-CN" sz="2400" b="1" i="0" u="none" strike="noStrike" kern="0" cap="none" spc="0" normalizeH="0" baseline="0" noProof="0" dirty="0" smtClean="0">
                <a:ln>
                  <a:noFill/>
                </a:ln>
                <a:solidFill>
                  <a:srgbClr val="FFB08F"/>
                </a:solidFill>
                <a:effectLst/>
                <a:uLnTx/>
                <a:uFillTx/>
                <a:latin typeface="Calibri" panose="020F0502020204030204" pitchFamily="34" charset="0"/>
              </a:rPr>
              <a:t>Influence</a:t>
            </a:r>
            <a:r>
              <a:rPr kumimoji="0" lang="en-US" altLang="zh-CN" sz="2400" b="1" i="0" u="none" strike="noStrike" kern="0" cap="none" spc="0" normalizeH="0" noProof="0" dirty="0" smtClean="0">
                <a:ln>
                  <a:noFill/>
                </a:ln>
                <a:solidFill>
                  <a:srgbClr val="FFB08F"/>
                </a:solidFill>
                <a:effectLst/>
                <a:uLnTx/>
                <a:uFillTx/>
                <a:latin typeface="Calibri" panose="020F0502020204030204" pitchFamily="34" charset="0"/>
              </a:rPr>
              <a:t> Maximization</a:t>
            </a:r>
            <a:endParaRPr kumimoji="0" lang="en-US" altLang="zh-CN" sz="1800" b="1" i="0" u="none" strike="noStrike" kern="0" cap="none" spc="0" normalizeH="0" baseline="0" noProof="0" dirty="0" smtClean="0">
              <a:ln>
                <a:noFill/>
              </a:ln>
              <a:solidFill>
                <a:srgbClr val="FFB08F"/>
              </a:solidFill>
              <a:effectLst/>
              <a:uLnTx/>
              <a:uFillTx/>
              <a:latin typeface="Calibri" pitchFamily="34" charset="0"/>
            </a:endParaRPr>
          </a:p>
        </p:txBody>
      </p:sp>
      <p:sp>
        <p:nvSpPr>
          <p:cNvPr id="48" name="Content Placeholder 2"/>
          <p:cNvSpPr txBox="1">
            <a:spLocks noChangeArrowheads="1"/>
          </p:cNvSpPr>
          <p:nvPr/>
        </p:nvSpPr>
        <p:spPr>
          <a:xfrm>
            <a:off x="457200" y="2701745"/>
            <a:ext cx="5562599" cy="422455"/>
          </a:xfrm>
          <a:prstGeom prst="rect">
            <a:avLst/>
          </a:prstGeom>
        </p:spPr>
        <p:txBody>
          <a:bodyPr/>
          <a:lstStyle/>
          <a:p>
            <a:pPr marL="396875" marR="0" lvl="0" indent="-396875" algn="just" defTabSz="914363" eaLnBrk="1" fontAlgn="auto" latinLnBrk="0" hangingPunct="1">
              <a:lnSpc>
                <a:spcPct val="90000"/>
              </a:lnSpc>
              <a:spcBef>
                <a:spcPct val="20000"/>
              </a:spcBef>
              <a:spcAft>
                <a:spcPts val="0"/>
              </a:spcAft>
              <a:buClrTx/>
              <a:buSzTx/>
              <a:buFontTx/>
              <a:buBlip>
                <a:blip r:embed="rId2"/>
              </a:buBlip>
              <a:tabLst/>
              <a:defRPr/>
            </a:pPr>
            <a:r>
              <a:rPr lang="en-US" altLang="zh-CN" sz="2400" b="1" kern="0" dirty="0" smtClean="0">
                <a:solidFill>
                  <a:srgbClr val="FFB08F"/>
                </a:solidFill>
                <a:latin typeface="Calibri" panose="020F0502020204030204" pitchFamily="34" charset="0"/>
              </a:rPr>
              <a:t>Competitive Viral Marketing</a:t>
            </a:r>
            <a:endParaRPr kumimoji="0" lang="en-US" altLang="zh-CN" sz="1800" b="1" i="0" u="none" strike="noStrike" kern="0" cap="none" spc="0" normalizeH="0" baseline="0" noProof="0" dirty="0" smtClean="0">
              <a:ln>
                <a:noFill/>
              </a:ln>
              <a:solidFill>
                <a:srgbClr val="FFB08F"/>
              </a:solidFill>
              <a:effectLst/>
              <a:uLnTx/>
              <a:uFillTx/>
              <a:latin typeface="Calibri" pitchFamily="34" charset="0"/>
            </a:endParaRPr>
          </a:p>
        </p:txBody>
      </p:sp>
      <p:sp>
        <p:nvSpPr>
          <p:cNvPr id="51" name="Content Placeholder 2"/>
          <p:cNvSpPr txBox="1">
            <a:spLocks noChangeArrowheads="1"/>
          </p:cNvSpPr>
          <p:nvPr/>
        </p:nvSpPr>
        <p:spPr>
          <a:xfrm>
            <a:off x="457200" y="5673545"/>
            <a:ext cx="5562599" cy="422455"/>
          </a:xfrm>
          <a:prstGeom prst="rect">
            <a:avLst/>
          </a:prstGeom>
        </p:spPr>
        <p:txBody>
          <a:bodyPr/>
          <a:lstStyle/>
          <a:p>
            <a:pPr marL="396875" marR="0" lvl="0" indent="-396875" algn="just" defTabSz="914363" eaLnBrk="1" fontAlgn="auto" latinLnBrk="0" hangingPunct="1">
              <a:lnSpc>
                <a:spcPct val="90000"/>
              </a:lnSpc>
              <a:spcBef>
                <a:spcPct val="20000"/>
              </a:spcBef>
              <a:spcAft>
                <a:spcPts val="0"/>
              </a:spcAft>
              <a:buClrTx/>
              <a:buSzTx/>
              <a:buFontTx/>
              <a:buBlip>
                <a:blip r:embed="rId2"/>
              </a:buBlip>
              <a:tabLst/>
              <a:defRPr/>
            </a:pPr>
            <a:r>
              <a:rPr lang="en-US" altLang="zh-CN" sz="2400" b="1" kern="0" dirty="0" smtClean="0">
                <a:solidFill>
                  <a:srgbClr val="FFB08F"/>
                </a:solidFill>
                <a:latin typeface="Calibri" panose="020F0502020204030204" pitchFamily="34" charset="0"/>
              </a:rPr>
              <a:t>Viral Marketing by Social Network Host</a:t>
            </a:r>
            <a:endParaRPr kumimoji="0" lang="en-US" altLang="zh-CN" sz="1800" b="1" i="0" u="none" strike="noStrike" kern="0" cap="none" spc="0" normalizeH="0" baseline="0" noProof="0" dirty="0" smtClean="0">
              <a:ln>
                <a:noFill/>
              </a:ln>
              <a:solidFill>
                <a:srgbClr val="FFB08F"/>
              </a:solidFill>
              <a:effectLst/>
              <a:uLnTx/>
              <a:uFillTx/>
              <a:latin typeface="Calibri" pitchFamily="34" charset="0"/>
            </a:endParaRPr>
          </a:p>
        </p:txBody>
      </p:sp>
      <p:sp>
        <p:nvSpPr>
          <p:cNvPr id="13" name="Rectangle 12"/>
          <p:cNvSpPr/>
          <p:nvPr/>
        </p:nvSpPr>
        <p:spPr>
          <a:xfrm>
            <a:off x="1066800" y="1828800"/>
            <a:ext cx="2648289" cy="584775"/>
          </a:xfrm>
          <a:prstGeom prst="rect">
            <a:avLst/>
          </a:prstGeom>
        </p:spPr>
        <p:txBody>
          <a:bodyPr wrap="none">
            <a:spAutoFit/>
          </a:bodyPr>
          <a:lstStyle/>
          <a:p>
            <a:pPr>
              <a:buFontTx/>
              <a:buChar char="-"/>
            </a:pPr>
            <a:r>
              <a:rPr lang="da-DK" b="1" dirty="0" smtClean="0">
                <a:solidFill>
                  <a:schemeClr val="bg2">
                    <a:lumMod val="60000"/>
                    <a:lumOff val="40000"/>
                  </a:schemeClr>
                </a:solidFill>
                <a:latin typeface="Calibri" pitchFamily="34" charset="0"/>
                <a:cs typeface="Calibri" pitchFamily="34" charset="0"/>
              </a:rPr>
              <a:t> Domingos et. al. </a:t>
            </a:r>
            <a:r>
              <a:rPr lang="da-DK" b="1" i="1" dirty="0" smtClean="0">
                <a:solidFill>
                  <a:schemeClr val="bg2">
                    <a:lumMod val="60000"/>
                    <a:lumOff val="40000"/>
                  </a:schemeClr>
                </a:solidFill>
                <a:latin typeface="Calibri" pitchFamily="34" charset="0"/>
                <a:cs typeface="Calibri" pitchFamily="34" charset="0"/>
              </a:rPr>
              <a:t>KDD 2001  </a:t>
            </a:r>
          </a:p>
          <a:p>
            <a:pPr>
              <a:buFontTx/>
              <a:buChar char="-"/>
            </a:pPr>
            <a:r>
              <a:rPr lang="da-DK" b="1" kern="0" dirty="0" smtClean="0">
                <a:solidFill>
                  <a:schemeClr val="bg2">
                    <a:lumMod val="60000"/>
                    <a:lumOff val="40000"/>
                  </a:schemeClr>
                </a:solidFill>
                <a:latin typeface="Calibri" pitchFamily="34" charset="0"/>
                <a:cs typeface="Calibri" pitchFamily="34" charset="0"/>
              </a:rPr>
              <a:t> </a:t>
            </a:r>
            <a:r>
              <a:rPr lang="en-US" b="1" kern="0" dirty="0" err="1" smtClean="0">
                <a:solidFill>
                  <a:schemeClr val="bg2">
                    <a:lumMod val="60000"/>
                    <a:lumOff val="40000"/>
                  </a:schemeClr>
                </a:solidFill>
                <a:latin typeface="Calibri" pitchFamily="34" charset="0"/>
                <a:cs typeface="Calibri" pitchFamily="34" charset="0"/>
              </a:rPr>
              <a:t>Kempe</a:t>
            </a:r>
            <a:r>
              <a:rPr lang="en-US" b="1" kern="0" dirty="0" smtClean="0">
                <a:solidFill>
                  <a:schemeClr val="bg2">
                    <a:lumMod val="60000"/>
                    <a:lumOff val="40000"/>
                  </a:schemeClr>
                </a:solidFill>
                <a:latin typeface="Calibri" pitchFamily="34" charset="0"/>
                <a:cs typeface="Calibri" pitchFamily="34" charset="0"/>
              </a:rPr>
              <a:t> et. </a:t>
            </a:r>
            <a:r>
              <a:rPr lang="en-US" b="1" dirty="0" smtClean="0">
                <a:solidFill>
                  <a:schemeClr val="bg2">
                    <a:lumMod val="60000"/>
                    <a:lumOff val="40000"/>
                  </a:schemeClr>
                </a:solidFill>
                <a:latin typeface="Calibri" pitchFamily="34" charset="0"/>
                <a:cs typeface="Calibri" pitchFamily="34" charset="0"/>
              </a:rPr>
              <a:t>a</a:t>
            </a:r>
            <a:r>
              <a:rPr lang="en-US" b="1" kern="0" dirty="0" smtClean="0">
                <a:solidFill>
                  <a:schemeClr val="bg2">
                    <a:lumMod val="60000"/>
                    <a:lumOff val="40000"/>
                  </a:schemeClr>
                </a:solidFill>
                <a:latin typeface="Calibri" pitchFamily="34" charset="0"/>
                <a:cs typeface="Calibri" pitchFamily="34" charset="0"/>
              </a:rPr>
              <a:t>l. </a:t>
            </a:r>
            <a:r>
              <a:rPr lang="en-US" b="1" i="1" kern="0" dirty="0" smtClean="0">
                <a:solidFill>
                  <a:schemeClr val="bg2">
                    <a:lumMod val="60000"/>
                    <a:lumOff val="40000"/>
                  </a:schemeClr>
                </a:solidFill>
                <a:latin typeface="Calibri" pitchFamily="34" charset="0"/>
                <a:cs typeface="Calibri" pitchFamily="34" charset="0"/>
              </a:rPr>
              <a:t>KDD 2003</a:t>
            </a:r>
            <a:endParaRPr lang="en-US" i="1" dirty="0">
              <a:solidFill>
                <a:schemeClr val="bg2">
                  <a:lumMod val="60000"/>
                  <a:lumOff val="40000"/>
                </a:schemeClr>
              </a:solidFill>
            </a:endParaRPr>
          </a:p>
        </p:txBody>
      </p:sp>
      <p:sp>
        <p:nvSpPr>
          <p:cNvPr id="14" name="Rectangle 13"/>
          <p:cNvSpPr/>
          <p:nvPr/>
        </p:nvSpPr>
        <p:spPr>
          <a:xfrm>
            <a:off x="1085511" y="6096000"/>
            <a:ext cx="1896866" cy="338554"/>
          </a:xfrm>
          <a:prstGeom prst="rect">
            <a:avLst/>
          </a:prstGeom>
        </p:spPr>
        <p:txBody>
          <a:bodyPr wrap="none">
            <a:spAutoFit/>
          </a:bodyPr>
          <a:lstStyle/>
          <a:p>
            <a:pPr>
              <a:buFontTx/>
              <a:buChar char="-"/>
            </a:pPr>
            <a:r>
              <a:rPr lang="da-DK" b="1" dirty="0" smtClean="0">
                <a:solidFill>
                  <a:schemeClr val="bg2">
                    <a:lumMod val="60000"/>
                    <a:lumOff val="40000"/>
                  </a:schemeClr>
                </a:solidFill>
                <a:latin typeface="Calibri" pitchFamily="34" charset="0"/>
                <a:cs typeface="Calibri" pitchFamily="34" charset="0"/>
              </a:rPr>
              <a:t> Lu et. al. KDD 2013</a:t>
            </a:r>
            <a:endParaRPr lang="en-US" dirty="0">
              <a:solidFill>
                <a:schemeClr val="bg2">
                  <a:lumMod val="60000"/>
                  <a:lumOff val="40000"/>
                </a:schemeClr>
              </a:solidFill>
            </a:endParaRPr>
          </a:p>
        </p:txBody>
      </p:sp>
      <p:sp>
        <p:nvSpPr>
          <p:cNvPr id="23" name="Rectangle 22"/>
          <p:cNvSpPr/>
          <p:nvPr/>
        </p:nvSpPr>
        <p:spPr>
          <a:xfrm>
            <a:off x="838200" y="3165360"/>
            <a:ext cx="6019800" cy="1101840"/>
          </a:xfrm>
          <a:prstGeom prst="rect">
            <a:avLst/>
          </a:prstGeom>
        </p:spPr>
        <p:txBody>
          <a:bodyPr wrap="square">
            <a:spAutoFit/>
          </a:bodyPr>
          <a:lstStyle/>
          <a:p>
            <a:pPr>
              <a:buFontTx/>
              <a:buChar char="-"/>
            </a:pPr>
            <a:r>
              <a:rPr lang="en-US" altLang="zh-CN" b="1" dirty="0" smtClean="0">
                <a:solidFill>
                  <a:schemeClr val="bg2">
                    <a:lumMod val="60000"/>
                    <a:lumOff val="40000"/>
                  </a:schemeClr>
                </a:solidFill>
                <a:latin typeface="Calibri" pitchFamily="34" charset="0"/>
                <a:cs typeface="Calibri" pitchFamily="34" charset="0"/>
              </a:rPr>
              <a:t>Preventing the spread of an existing negative campaign </a:t>
            </a:r>
          </a:p>
          <a:p>
            <a:r>
              <a:rPr lang="en-US" altLang="zh-CN" b="1" dirty="0" smtClean="0">
                <a:solidFill>
                  <a:schemeClr val="bg2">
                    <a:lumMod val="60000"/>
                    <a:lumOff val="40000"/>
                  </a:schemeClr>
                </a:solidFill>
                <a:latin typeface="Calibri" pitchFamily="34" charset="0"/>
                <a:cs typeface="Calibri" pitchFamily="34" charset="0"/>
              </a:rPr>
              <a:t>  [</a:t>
            </a:r>
            <a:r>
              <a:rPr lang="en-US" altLang="zh-CN" b="1" dirty="0" err="1" smtClean="0">
                <a:solidFill>
                  <a:schemeClr val="bg2">
                    <a:lumMod val="60000"/>
                    <a:lumOff val="40000"/>
                  </a:schemeClr>
                </a:solidFill>
                <a:latin typeface="Calibri" pitchFamily="34" charset="0"/>
                <a:cs typeface="Calibri" panose="020F0502020204030204" pitchFamily="34" charset="0"/>
              </a:rPr>
              <a:t>Bharathi</a:t>
            </a:r>
            <a:r>
              <a:rPr lang="en-US" altLang="zh-CN" b="1" dirty="0" smtClean="0">
                <a:solidFill>
                  <a:schemeClr val="bg2">
                    <a:lumMod val="60000"/>
                    <a:lumOff val="40000"/>
                  </a:schemeClr>
                </a:solidFill>
                <a:latin typeface="Calibri" pitchFamily="34" charset="0"/>
                <a:cs typeface="Calibri" panose="020F0502020204030204" pitchFamily="34" charset="0"/>
              </a:rPr>
              <a:t> et. al</a:t>
            </a:r>
            <a:r>
              <a:rPr lang="en-US" altLang="zh-CN" b="1" i="1" dirty="0" smtClean="0">
                <a:solidFill>
                  <a:schemeClr val="bg2">
                    <a:lumMod val="60000"/>
                    <a:lumOff val="40000"/>
                  </a:schemeClr>
                </a:solidFill>
                <a:latin typeface="Calibri" pitchFamily="34" charset="0"/>
                <a:cs typeface="Calibri" panose="020F0502020204030204" pitchFamily="34" charset="0"/>
              </a:rPr>
              <a:t>., WINE 2007</a:t>
            </a:r>
            <a:r>
              <a:rPr lang="en-US" altLang="zh-CN" b="1" dirty="0" smtClean="0">
                <a:solidFill>
                  <a:schemeClr val="bg2">
                    <a:lumMod val="60000"/>
                    <a:lumOff val="40000"/>
                  </a:schemeClr>
                </a:solidFill>
                <a:latin typeface="Calibri" pitchFamily="34" charset="0"/>
                <a:cs typeface="Calibri" panose="020F0502020204030204" pitchFamily="34" charset="0"/>
              </a:rPr>
              <a:t>] [Borodin et. al</a:t>
            </a:r>
            <a:r>
              <a:rPr lang="en-US" altLang="zh-CN" b="1" i="1" dirty="0" smtClean="0">
                <a:solidFill>
                  <a:schemeClr val="bg2">
                    <a:lumMod val="60000"/>
                    <a:lumOff val="40000"/>
                  </a:schemeClr>
                </a:solidFill>
                <a:latin typeface="Calibri" pitchFamily="34" charset="0"/>
                <a:cs typeface="Calibri" panose="020F0502020204030204" pitchFamily="34" charset="0"/>
              </a:rPr>
              <a:t>., WINE 2007</a:t>
            </a:r>
            <a:r>
              <a:rPr lang="en-US" altLang="zh-CN" b="1" dirty="0" smtClean="0">
                <a:solidFill>
                  <a:schemeClr val="bg2">
                    <a:lumMod val="60000"/>
                    <a:lumOff val="40000"/>
                  </a:schemeClr>
                </a:solidFill>
                <a:latin typeface="Calibri" pitchFamily="34" charset="0"/>
                <a:cs typeface="Calibri" panose="020F0502020204030204" pitchFamily="34" charset="0"/>
              </a:rPr>
              <a:t>]</a:t>
            </a:r>
            <a:endParaRPr lang="en-US" b="1" dirty="0" smtClean="0">
              <a:solidFill>
                <a:schemeClr val="bg2">
                  <a:lumMod val="60000"/>
                  <a:lumOff val="40000"/>
                </a:schemeClr>
              </a:solidFill>
              <a:latin typeface="Calibri" pitchFamily="34" charset="0"/>
            </a:endParaRPr>
          </a:p>
          <a:p>
            <a:pPr lvl="0"/>
            <a:endParaRPr lang="en-US" dirty="0" smtClean="0">
              <a:solidFill>
                <a:schemeClr val="bg2">
                  <a:lumMod val="60000"/>
                  <a:lumOff val="40000"/>
                </a:schemeClr>
              </a:solidFill>
            </a:endParaRPr>
          </a:p>
          <a:p>
            <a:pPr marL="396875" indent="-396875" algn="just" defTabSz="914363">
              <a:lnSpc>
                <a:spcPct val="90000"/>
              </a:lnSpc>
              <a:spcBef>
                <a:spcPct val="20000"/>
              </a:spcBef>
              <a:defRPr/>
            </a:pPr>
            <a:endParaRPr lang="en-US" altLang="zh-CN" dirty="0" smtClean="0">
              <a:solidFill>
                <a:schemeClr val="bg2">
                  <a:lumMod val="60000"/>
                  <a:lumOff val="40000"/>
                </a:schemeClr>
              </a:solidFill>
              <a:latin typeface="Calibri" pitchFamily="34" charset="0"/>
              <a:cs typeface="Calibri" pitchFamily="34" charset="0"/>
            </a:endParaRPr>
          </a:p>
        </p:txBody>
      </p:sp>
      <p:sp>
        <p:nvSpPr>
          <p:cNvPr id="24" name="Rectangle 23"/>
          <p:cNvSpPr/>
          <p:nvPr/>
        </p:nvSpPr>
        <p:spPr>
          <a:xfrm>
            <a:off x="838200" y="4003560"/>
            <a:ext cx="6019800" cy="1101840"/>
          </a:xfrm>
          <a:prstGeom prst="rect">
            <a:avLst/>
          </a:prstGeom>
        </p:spPr>
        <p:txBody>
          <a:bodyPr wrap="square">
            <a:spAutoFit/>
          </a:bodyPr>
          <a:lstStyle/>
          <a:p>
            <a:pPr>
              <a:buFontTx/>
              <a:buChar char="-"/>
            </a:pPr>
            <a:r>
              <a:rPr lang="en-US" altLang="zh-CN" b="1" dirty="0" smtClean="0">
                <a:solidFill>
                  <a:schemeClr val="bg2">
                    <a:lumMod val="60000"/>
                    <a:lumOff val="40000"/>
                  </a:schemeClr>
                </a:solidFill>
                <a:latin typeface="Calibri" pitchFamily="34" charset="0"/>
                <a:cs typeface="Calibri" pitchFamily="34" charset="0"/>
              </a:rPr>
              <a:t>Non-cooperative campaigns who select seeds alternatively</a:t>
            </a:r>
          </a:p>
          <a:p>
            <a:r>
              <a:rPr lang="en-US" altLang="zh-CN" b="1" dirty="0" smtClean="0">
                <a:solidFill>
                  <a:schemeClr val="bg2">
                    <a:lumMod val="60000"/>
                    <a:lumOff val="40000"/>
                  </a:schemeClr>
                </a:solidFill>
                <a:latin typeface="Calibri" pitchFamily="34" charset="0"/>
                <a:cs typeface="Calibri" pitchFamily="34" charset="0"/>
              </a:rPr>
              <a:t>  </a:t>
            </a:r>
            <a:r>
              <a:rPr lang="da-DK" altLang="zh-CN" b="1" dirty="0" smtClean="0">
                <a:solidFill>
                  <a:schemeClr val="bg2">
                    <a:lumMod val="60000"/>
                    <a:lumOff val="40000"/>
                  </a:schemeClr>
                </a:solidFill>
                <a:latin typeface="Calibri" pitchFamily="34" charset="0"/>
                <a:cs typeface="Calibri" pitchFamily="34" charset="0"/>
              </a:rPr>
              <a:t>[Fazeli et. al., CDC 2012] </a:t>
            </a:r>
            <a:r>
              <a:rPr lang="nl-NL" altLang="zh-CN" b="1" dirty="0" smtClean="0">
                <a:solidFill>
                  <a:schemeClr val="bg2">
                    <a:lumMod val="60000"/>
                    <a:lumOff val="40000"/>
                  </a:schemeClr>
                </a:solidFill>
                <a:latin typeface="Calibri" pitchFamily="34" charset="0"/>
                <a:cs typeface="Calibri" pitchFamily="34" charset="0"/>
              </a:rPr>
              <a:t>[Tzoumas et. al., WINE 2012]</a:t>
            </a:r>
            <a:endParaRPr lang="en-US" b="1" dirty="0" smtClean="0">
              <a:solidFill>
                <a:schemeClr val="bg2">
                  <a:lumMod val="60000"/>
                  <a:lumOff val="40000"/>
                </a:schemeClr>
              </a:solidFill>
              <a:latin typeface="Calibri" pitchFamily="34" charset="0"/>
            </a:endParaRPr>
          </a:p>
          <a:p>
            <a:pPr lvl="0"/>
            <a:endParaRPr lang="en-US" dirty="0" smtClean="0">
              <a:solidFill>
                <a:schemeClr val="bg2">
                  <a:lumMod val="60000"/>
                  <a:lumOff val="40000"/>
                </a:schemeClr>
              </a:solidFill>
            </a:endParaRPr>
          </a:p>
          <a:p>
            <a:pPr marL="396875" indent="-396875" algn="just" defTabSz="914363">
              <a:lnSpc>
                <a:spcPct val="90000"/>
              </a:lnSpc>
              <a:spcBef>
                <a:spcPct val="20000"/>
              </a:spcBef>
              <a:defRPr/>
            </a:pPr>
            <a:endParaRPr lang="en-US" altLang="zh-CN" dirty="0" smtClean="0">
              <a:solidFill>
                <a:schemeClr val="bg2">
                  <a:lumMod val="60000"/>
                  <a:lumOff val="40000"/>
                </a:schemeClr>
              </a:solidFill>
              <a:latin typeface="Calibri" pitchFamily="34" charset="0"/>
              <a:cs typeface="Calibri" pitchFamily="34" charset="0"/>
            </a:endParaRPr>
          </a:p>
        </p:txBody>
      </p:sp>
      <p:sp>
        <p:nvSpPr>
          <p:cNvPr id="25" name="Rectangle 24"/>
          <p:cNvSpPr/>
          <p:nvPr/>
        </p:nvSpPr>
        <p:spPr>
          <a:xfrm>
            <a:off x="838200" y="4724400"/>
            <a:ext cx="6019800" cy="1348061"/>
          </a:xfrm>
          <a:prstGeom prst="rect">
            <a:avLst/>
          </a:prstGeom>
        </p:spPr>
        <p:txBody>
          <a:bodyPr wrap="square">
            <a:spAutoFit/>
          </a:bodyPr>
          <a:lstStyle/>
          <a:p>
            <a:pPr>
              <a:buFontTx/>
              <a:buChar char="-"/>
            </a:pPr>
            <a:r>
              <a:rPr lang="en-US" altLang="zh-CN" b="1" dirty="0" smtClean="0">
                <a:solidFill>
                  <a:schemeClr val="bg2">
                    <a:lumMod val="60000"/>
                    <a:lumOff val="40000"/>
                  </a:schemeClr>
                </a:solidFill>
                <a:latin typeface="Calibri" pitchFamily="34" charset="0"/>
                <a:cs typeface="Calibri" pitchFamily="34" charset="0"/>
              </a:rPr>
              <a:t>Competing campaigners promote their products at the same time </a:t>
            </a:r>
          </a:p>
          <a:p>
            <a:r>
              <a:rPr lang="en-US" altLang="zh-CN" b="1" dirty="0" smtClean="0">
                <a:solidFill>
                  <a:schemeClr val="bg2">
                    <a:lumMod val="60000"/>
                    <a:lumOff val="40000"/>
                  </a:schemeClr>
                </a:solidFill>
                <a:latin typeface="Calibri" pitchFamily="34" charset="0"/>
                <a:cs typeface="Calibri" pitchFamily="34" charset="0"/>
              </a:rPr>
              <a:t>  </a:t>
            </a:r>
            <a:r>
              <a:rPr lang="da-DK" altLang="zh-CN" b="1" dirty="0" smtClean="0">
                <a:solidFill>
                  <a:schemeClr val="bg2">
                    <a:lumMod val="60000"/>
                    <a:lumOff val="40000"/>
                  </a:schemeClr>
                </a:solidFill>
                <a:latin typeface="Calibri" pitchFamily="34" charset="0"/>
                <a:cs typeface="Calibri" pitchFamily="34" charset="0"/>
              </a:rPr>
              <a:t>[Li et. al., SIGMOD 2015]</a:t>
            </a:r>
          </a:p>
          <a:p>
            <a:pPr>
              <a:buFontTx/>
              <a:buChar char="-"/>
            </a:pPr>
            <a:endParaRPr lang="en-US" b="1" dirty="0" smtClean="0">
              <a:solidFill>
                <a:schemeClr val="bg2">
                  <a:lumMod val="60000"/>
                  <a:lumOff val="40000"/>
                </a:schemeClr>
              </a:solidFill>
              <a:latin typeface="Calibri" pitchFamily="34" charset="0"/>
            </a:endParaRPr>
          </a:p>
          <a:p>
            <a:pPr lvl="0"/>
            <a:endParaRPr lang="en-US" dirty="0" smtClean="0">
              <a:solidFill>
                <a:schemeClr val="bg2">
                  <a:lumMod val="60000"/>
                  <a:lumOff val="40000"/>
                </a:schemeClr>
              </a:solidFill>
            </a:endParaRPr>
          </a:p>
          <a:p>
            <a:pPr marL="396875" indent="-396875" algn="just" defTabSz="914363">
              <a:lnSpc>
                <a:spcPct val="90000"/>
              </a:lnSpc>
              <a:spcBef>
                <a:spcPct val="20000"/>
              </a:spcBef>
              <a:defRPr/>
            </a:pPr>
            <a:endParaRPr lang="en-US" altLang="zh-CN" dirty="0" smtClean="0">
              <a:solidFill>
                <a:schemeClr val="bg2">
                  <a:lumMod val="60000"/>
                  <a:lumOff val="40000"/>
                </a:schemeClr>
              </a:solidFill>
              <a:latin typeface="Calibri" pitchFamily="34" charset="0"/>
              <a:cs typeface="Calibri" pitchFamily="34" charset="0"/>
            </a:endParaRPr>
          </a:p>
        </p:txBody>
      </p:sp>
      <p:sp>
        <p:nvSpPr>
          <p:cNvPr id="12" name="Rounded Rectangle 11"/>
          <p:cNvSpPr/>
          <p:nvPr/>
        </p:nvSpPr>
        <p:spPr>
          <a:xfrm rot="20565624">
            <a:off x="766804" y="2712724"/>
            <a:ext cx="7239246" cy="1621221"/>
          </a:xfrm>
          <a:prstGeom prst="roundRect">
            <a:avLst/>
          </a:prstGeom>
          <a:solidFill>
            <a:schemeClr val="accent1">
              <a:lumMod val="40000"/>
              <a:lumOff val="60000"/>
            </a:schemeClr>
          </a:solidFill>
          <a:effectLst>
            <a:innerShdw blurRad="63500" dist="50800" dir="2700000">
              <a:srgbClr val="FF66CC">
                <a:alpha val="45000"/>
              </a:srgbClr>
            </a:innerShdw>
          </a:effectLst>
          <a:scene3d>
            <a:camera prst="orthographicFront"/>
            <a:lightRig rig="chilly" dir="t"/>
          </a:scene3d>
          <a:sp3d contourW="12700" prstMaterial="dkEdge">
            <a:bevelT prst="relaxedInset"/>
            <a:bevelB w="114300" prst="artDeco"/>
            <a:contourClr>
              <a:srgbClr val="FF66CC"/>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smtClean="0">
                <a:solidFill>
                  <a:schemeClr val="tx1"/>
                </a:solidFill>
              </a:rPr>
              <a:t>Host’s revenue maximization by viral marketing is a novel problem.</a:t>
            </a:r>
          </a:p>
        </p:txBody>
      </p:sp>
      <p:sp>
        <p:nvSpPr>
          <p:cNvPr id="15" name="Slide Number Placeholder 9"/>
          <p:cNvSpPr txBox="1">
            <a:spLocks/>
          </p:cNvSpPr>
          <p:nvPr/>
        </p:nvSpPr>
        <p:spPr bwMode="auto">
          <a:xfrm>
            <a:off x="0" y="6569075"/>
            <a:ext cx="4495800"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400" b="1" i="0" u="none" strike="noStrike" kern="1200" cap="none" spc="0" normalizeH="0" baseline="0" dirty="0" smtClean="0">
                <a:ln>
                  <a:noFill/>
                </a:ln>
                <a:solidFill>
                  <a:schemeClr val="tx1"/>
                </a:solidFill>
                <a:effectLst/>
                <a:uLnTx/>
                <a:uFillTx/>
                <a:latin typeface="+mj-lt"/>
                <a:ea typeface="+mn-ea"/>
                <a:cs typeface="+mn-cs"/>
              </a:rPr>
              <a:t>A.</a:t>
            </a:r>
            <a:r>
              <a:rPr kumimoji="0" lang="en-US" sz="1400" b="1" i="0" u="none" strike="noStrike" kern="1200" cap="none" spc="0" normalizeH="0" dirty="0" smtClean="0">
                <a:ln>
                  <a:noFill/>
                </a:ln>
                <a:solidFill>
                  <a:schemeClr val="tx1"/>
                </a:solidFill>
                <a:effectLst/>
                <a:uLnTx/>
                <a:uFillTx/>
                <a:latin typeface="+mj-lt"/>
                <a:ea typeface="+mn-ea"/>
                <a:cs typeface="+mn-cs"/>
              </a:rPr>
              <a:t> Khan</a:t>
            </a:r>
            <a:r>
              <a:rPr kumimoji="0" lang="en-US" sz="1400" b="0" i="0" u="none" strike="noStrike" kern="1200" cap="none" spc="0" normalizeH="0" dirty="0" smtClean="0">
                <a:ln>
                  <a:noFill/>
                </a:ln>
                <a:solidFill>
                  <a:schemeClr val="tx1"/>
                </a:solidFill>
                <a:effectLst/>
                <a:uLnTx/>
                <a:uFillTx/>
                <a:latin typeface="+mj-lt"/>
                <a:ea typeface="+mn-ea"/>
                <a:cs typeface="+mn-cs"/>
              </a:rPr>
              <a:t>, B. </a:t>
            </a:r>
            <a:r>
              <a:rPr kumimoji="0" lang="en-US" sz="1400" b="0" i="0" u="none" strike="noStrike" kern="1200" cap="none" spc="0" normalizeH="0" dirty="0" err="1" smtClean="0">
                <a:ln>
                  <a:noFill/>
                </a:ln>
                <a:solidFill>
                  <a:schemeClr val="tx1"/>
                </a:solidFill>
                <a:effectLst/>
                <a:uLnTx/>
                <a:uFillTx/>
                <a:latin typeface="+mj-lt"/>
                <a:ea typeface="+mn-ea"/>
                <a:cs typeface="+mn-cs"/>
              </a:rPr>
              <a:t>Zehnder</a:t>
            </a:r>
            <a:r>
              <a:rPr kumimoji="0" lang="en-US" sz="1400" b="0" i="0" u="none" strike="noStrike" kern="1200" cap="none" spc="0" normalizeH="0" dirty="0" smtClean="0">
                <a:ln>
                  <a:noFill/>
                </a:ln>
                <a:solidFill>
                  <a:schemeClr val="tx1"/>
                </a:solidFill>
                <a:effectLst/>
                <a:uLnTx/>
                <a:uFillTx/>
                <a:latin typeface="+mj-lt"/>
                <a:ea typeface="+mn-ea"/>
                <a:cs typeface="+mn-cs"/>
              </a:rPr>
              <a:t>, D. </a:t>
            </a:r>
            <a:r>
              <a:rPr kumimoji="0" lang="en-US" sz="1400" b="0" i="0" u="none" strike="noStrike" kern="1200" cap="none" spc="0" normalizeH="0" dirty="0" err="1" smtClean="0">
                <a:ln>
                  <a:noFill/>
                </a:ln>
                <a:solidFill>
                  <a:schemeClr val="tx1"/>
                </a:solidFill>
                <a:effectLst/>
                <a:uLnTx/>
                <a:uFillTx/>
                <a:latin typeface="+mj-lt"/>
                <a:ea typeface="+mn-ea"/>
                <a:cs typeface="+mn-cs"/>
              </a:rPr>
              <a:t>Kossmann</a:t>
            </a:r>
            <a:endParaRPr kumimoji="0" lang="en-US" sz="1400" b="0" i="0" u="none" strike="noStrike" kern="1200" cap="none" spc="0" normalizeH="0" baseline="0" noProof="0" dirty="0">
              <a:ln>
                <a:noFill/>
              </a:ln>
              <a:solidFill>
                <a:schemeClr val="tx1"/>
              </a:solidFill>
              <a:effectLst/>
              <a:uLnTx/>
              <a:uFillTx/>
              <a:latin typeface="+mj-lt"/>
              <a:ea typeface="+mn-ea"/>
              <a:cs typeface="+mn-cs"/>
            </a:endParaRPr>
          </a:p>
        </p:txBody>
      </p:sp>
      <p:pic>
        <p:nvPicPr>
          <p:cNvPr id="16" name="Picture 5" descr="C:\Users\arijit\Desktop\Nanyang_Technological_University_(logo).png"/>
          <p:cNvPicPr>
            <a:picLocks noChangeAspect="1" noChangeArrowheads="1"/>
          </p:cNvPicPr>
          <p:nvPr/>
        </p:nvPicPr>
        <p:blipFill>
          <a:blip r:embed="rId3"/>
          <a:srcRect/>
          <a:stretch>
            <a:fillRect/>
          </a:stretch>
        </p:blipFill>
        <p:spPr bwMode="auto">
          <a:xfrm>
            <a:off x="7391400" y="0"/>
            <a:ext cx="1752600" cy="696449"/>
          </a:xfrm>
          <a:prstGeom prst="rect">
            <a:avLst/>
          </a:prstGeom>
          <a:noFill/>
        </p:spPr>
      </p:pic>
    </p:spTree>
    <p:extLst>
      <p:ext uri="{BB962C8B-B14F-4D97-AF65-F5344CB8AC3E}">
        <p14:creationId xmlns="" xmlns:p14="http://schemas.microsoft.com/office/powerpoint/2010/main" val="150385302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7924800" cy="1066800"/>
          </a:xfrm>
        </p:spPr>
        <p:txBody>
          <a:bodyPr/>
          <a:lstStyle/>
          <a:p>
            <a:r>
              <a:rPr lang="en-US" sz="2800" dirty="0" smtClean="0"/>
              <a:t>Influence Diffusion Models</a:t>
            </a:r>
            <a:endParaRPr lang="en-US" sz="2800" dirty="0"/>
          </a:p>
        </p:txBody>
      </p:sp>
      <p:sp>
        <p:nvSpPr>
          <p:cNvPr id="4" name="Content Placeholder 2"/>
          <p:cNvSpPr txBox="1">
            <a:spLocks noChangeArrowheads="1"/>
          </p:cNvSpPr>
          <p:nvPr/>
        </p:nvSpPr>
        <p:spPr>
          <a:xfrm>
            <a:off x="152400" y="1905000"/>
            <a:ext cx="8686800" cy="879045"/>
          </a:xfrm>
          <a:prstGeom prst="rect">
            <a:avLst/>
          </a:prstGeom>
        </p:spPr>
        <p:txBody>
          <a:bodyPr/>
          <a:lstStyle/>
          <a:p>
            <a:pPr marL="396875" indent="-396875" algn="just" defTabSz="914363" fontAlgn="auto">
              <a:lnSpc>
                <a:spcPct val="90000"/>
              </a:lnSpc>
              <a:spcBef>
                <a:spcPct val="20000"/>
              </a:spcBef>
              <a:spcAft>
                <a:spcPts val="0"/>
              </a:spcAft>
              <a:defRPr/>
            </a:pPr>
            <a:r>
              <a:rPr lang="en-US" altLang="zh-CN" sz="2000" dirty="0" smtClean="0">
                <a:solidFill>
                  <a:schemeClr val="tx1"/>
                </a:solidFill>
                <a:latin typeface="Calibri" pitchFamily="34" charset="0"/>
                <a:cs typeface="Calibri" pitchFamily="34" charset="0"/>
              </a:rPr>
              <a:t>       </a:t>
            </a:r>
            <a:endParaRPr lang="en-US" altLang="zh-CN" sz="1000" dirty="0" smtClean="0">
              <a:solidFill>
                <a:schemeClr val="tx1"/>
              </a:solidFill>
              <a:latin typeface="Calibri" pitchFamily="34" charset="0"/>
              <a:cs typeface="Calibri" pitchFamily="34" charset="0"/>
              <a:sym typeface="Wingdings" pitchFamily="2" charset="2"/>
            </a:endParaRPr>
          </a:p>
          <a:p>
            <a:pPr marL="396875" indent="-396875" algn="just" defTabSz="914363" fontAlgn="auto">
              <a:lnSpc>
                <a:spcPct val="90000"/>
              </a:lnSpc>
              <a:spcBef>
                <a:spcPct val="20000"/>
              </a:spcBef>
              <a:spcAft>
                <a:spcPts val="0"/>
              </a:spcAft>
              <a:buBlip>
                <a:blip r:embed="rId2"/>
              </a:buBlip>
              <a:defRPr/>
            </a:pPr>
            <a:r>
              <a:rPr lang="en-US" altLang="zh-CN" sz="2000" dirty="0" smtClean="0">
                <a:solidFill>
                  <a:schemeClr val="tx1"/>
                </a:solidFill>
                <a:latin typeface="Calibri" pitchFamily="34" charset="0"/>
                <a:cs typeface="Calibri" pitchFamily="34" charset="0"/>
              </a:rPr>
              <a:t>Similar to Single-Campaigner IC model</a:t>
            </a:r>
          </a:p>
          <a:p>
            <a:pPr marL="396875" indent="-396875" algn="just" defTabSz="914363" fontAlgn="auto">
              <a:lnSpc>
                <a:spcPct val="90000"/>
              </a:lnSpc>
              <a:spcBef>
                <a:spcPct val="20000"/>
              </a:spcBef>
              <a:spcAft>
                <a:spcPts val="0"/>
              </a:spcAft>
              <a:buBlip>
                <a:blip r:embed="rId2"/>
              </a:buBlip>
              <a:defRPr/>
            </a:pPr>
            <a:endParaRPr lang="en-US" altLang="zh-CN" sz="4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endParaRPr lang="en-US" altLang="zh-CN" sz="4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endParaRPr lang="en-US" altLang="zh-CN" sz="4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endParaRPr lang="en-US" altLang="zh-CN" sz="4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r>
              <a:rPr lang="en-US" altLang="zh-CN" sz="2000" dirty="0" smtClean="0">
                <a:solidFill>
                  <a:schemeClr val="tx1"/>
                </a:solidFill>
                <a:latin typeface="Calibri" pitchFamily="34" charset="0"/>
                <a:cs typeface="Calibri" pitchFamily="34" charset="0"/>
              </a:rPr>
              <a:t>When node </a:t>
            </a:r>
            <a:r>
              <a:rPr lang="en-US" altLang="zh-CN" sz="2000" i="1" dirty="0" smtClean="0">
                <a:solidFill>
                  <a:schemeClr val="tx1"/>
                </a:solidFill>
                <a:latin typeface="Times New Roman" pitchFamily="18" charset="0"/>
                <a:cs typeface="Times New Roman" pitchFamily="18" charset="0"/>
              </a:rPr>
              <a:t>u</a:t>
            </a:r>
            <a:r>
              <a:rPr lang="en-US" altLang="zh-CN" sz="2000" dirty="0" smtClean="0">
                <a:solidFill>
                  <a:schemeClr val="tx1"/>
                </a:solidFill>
                <a:latin typeface="Calibri" pitchFamily="34" charset="0"/>
                <a:cs typeface="Calibri" pitchFamily="34" charset="0"/>
              </a:rPr>
              <a:t> first becomes active with campaign of </a:t>
            </a:r>
            <a:r>
              <a:rPr lang="en-US" altLang="zh-CN" sz="2000" i="1" dirty="0" smtClean="0">
                <a:solidFill>
                  <a:schemeClr val="tx1"/>
                </a:solidFill>
                <a:latin typeface="Times New Roman" pitchFamily="18" charset="0"/>
                <a:cs typeface="Times New Roman" pitchFamily="18" charset="0"/>
              </a:rPr>
              <a:t>C</a:t>
            </a:r>
            <a:r>
              <a:rPr lang="en-US" altLang="zh-CN" sz="2000" i="1" baseline="-25000" dirty="0" smtClean="0">
                <a:solidFill>
                  <a:schemeClr val="tx1"/>
                </a:solidFill>
                <a:latin typeface="Times New Roman" pitchFamily="18" charset="0"/>
                <a:cs typeface="Times New Roman" pitchFamily="18" charset="0"/>
              </a:rPr>
              <a:t>i</a:t>
            </a:r>
            <a:r>
              <a:rPr lang="en-US" altLang="zh-CN" sz="2000" dirty="0" smtClean="0">
                <a:solidFill>
                  <a:schemeClr val="tx1"/>
                </a:solidFill>
                <a:latin typeface="Calibri" pitchFamily="34" charset="0"/>
                <a:cs typeface="Calibri" pitchFamily="34" charset="0"/>
              </a:rPr>
              <a:t>, it gets a single chance to activate each of its currently inactive out-neighbors </a:t>
            </a:r>
            <a:r>
              <a:rPr lang="en-US" altLang="zh-CN" sz="2000" i="1" dirty="0" smtClean="0">
                <a:solidFill>
                  <a:schemeClr val="tx1"/>
                </a:solidFill>
                <a:latin typeface="Times New Roman" pitchFamily="18" charset="0"/>
                <a:cs typeface="Times New Roman" pitchFamily="18" charset="0"/>
              </a:rPr>
              <a:t>v</a:t>
            </a:r>
            <a:r>
              <a:rPr lang="en-US" altLang="zh-CN" sz="2000" dirty="0" smtClean="0">
                <a:solidFill>
                  <a:schemeClr val="tx1"/>
                </a:solidFill>
                <a:latin typeface="Calibri" pitchFamily="34" charset="0"/>
                <a:cs typeface="Calibri" pitchFamily="34" charset="0"/>
              </a:rPr>
              <a:t> with campaign of </a:t>
            </a:r>
            <a:r>
              <a:rPr lang="en-US" altLang="zh-CN" sz="2000" i="1" dirty="0" smtClean="0">
                <a:solidFill>
                  <a:schemeClr val="tx1"/>
                </a:solidFill>
                <a:latin typeface="Times New Roman" pitchFamily="18" charset="0"/>
                <a:cs typeface="Times New Roman" pitchFamily="18" charset="0"/>
              </a:rPr>
              <a:t>C</a:t>
            </a:r>
            <a:r>
              <a:rPr lang="en-US" altLang="zh-CN" sz="2000" i="1" baseline="-25000" dirty="0" smtClean="0">
                <a:solidFill>
                  <a:schemeClr val="tx1"/>
                </a:solidFill>
                <a:latin typeface="Times New Roman" pitchFamily="18" charset="0"/>
                <a:cs typeface="Times New Roman" pitchFamily="18" charset="0"/>
              </a:rPr>
              <a:t>i</a:t>
            </a:r>
            <a:r>
              <a:rPr lang="en-US" altLang="zh-CN" sz="2000" i="1" dirty="0" smtClean="0">
                <a:solidFill>
                  <a:schemeClr val="tx1"/>
                </a:solidFill>
                <a:latin typeface="Calibri" pitchFamily="34" charset="0"/>
                <a:cs typeface="Times New Roman" pitchFamily="18" charset="0"/>
              </a:rPr>
              <a:t> </a:t>
            </a:r>
            <a:r>
              <a:rPr lang="en-US" altLang="zh-CN" sz="2000" dirty="0" smtClean="0">
                <a:solidFill>
                  <a:schemeClr val="tx1"/>
                </a:solidFill>
                <a:latin typeface="Calibri" pitchFamily="34" charset="0"/>
                <a:cs typeface="Calibri" pitchFamily="34" charset="0"/>
              </a:rPr>
              <a:t>.It succeeds with probability </a:t>
            </a:r>
            <a:r>
              <a:rPr lang="en-US" altLang="zh-CN" sz="2000" i="1" dirty="0" smtClean="0">
                <a:solidFill>
                  <a:schemeClr val="tx1"/>
                </a:solidFill>
                <a:latin typeface="Times New Roman" pitchFamily="18" charset="0"/>
                <a:cs typeface="Times New Roman" pitchFamily="18" charset="0"/>
              </a:rPr>
              <a:t>p(</a:t>
            </a:r>
            <a:r>
              <a:rPr lang="en-US" altLang="zh-CN" sz="2000" i="1" dirty="0" err="1" smtClean="0">
                <a:solidFill>
                  <a:schemeClr val="tx1"/>
                </a:solidFill>
                <a:latin typeface="Times New Roman" pitchFamily="18" charset="0"/>
                <a:cs typeface="Times New Roman" pitchFamily="18" charset="0"/>
              </a:rPr>
              <a:t>u,v</a:t>
            </a:r>
            <a:r>
              <a:rPr lang="en-US" altLang="zh-CN" sz="2000" i="1" dirty="0" smtClean="0">
                <a:solidFill>
                  <a:schemeClr val="tx1"/>
                </a:solidFill>
                <a:latin typeface="Times New Roman" pitchFamily="18" charset="0"/>
                <a:cs typeface="Times New Roman" pitchFamily="18" charset="0"/>
              </a:rPr>
              <a:t>)</a:t>
            </a:r>
            <a:r>
              <a:rPr lang="en-US" altLang="zh-CN" sz="2000" dirty="0" smtClean="0">
                <a:solidFill>
                  <a:schemeClr val="tx1"/>
                </a:solidFill>
                <a:latin typeface="Calibri" pitchFamily="34" charset="0"/>
                <a:cs typeface="Calibri" pitchFamily="34" charset="0"/>
              </a:rPr>
              <a:t>. </a:t>
            </a:r>
          </a:p>
          <a:p>
            <a:pPr marL="396875" indent="-396875" algn="just" defTabSz="914363" fontAlgn="auto">
              <a:lnSpc>
                <a:spcPct val="90000"/>
              </a:lnSpc>
              <a:spcBef>
                <a:spcPct val="20000"/>
              </a:spcBef>
              <a:spcAft>
                <a:spcPts val="0"/>
              </a:spcAft>
              <a:buBlip>
                <a:blip r:embed="rId2"/>
              </a:buBlip>
              <a:defRPr/>
            </a:pPr>
            <a:endParaRPr lang="en-US" altLang="zh-CN" sz="4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endParaRPr lang="en-US" altLang="zh-CN" sz="4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endParaRPr lang="en-US" altLang="zh-CN" sz="4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endParaRPr lang="en-US" altLang="zh-CN" sz="4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endParaRPr lang="en-US" altLang="zh-CN" sz="4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r>
              <a:rPr lang="en-US" altLang="zh-CN" sz="2000" dirty="0" smtClean="0">
                <a:solidFill>
                  <a:schemeClr val="tx1"/>
                </a:solidFill>
                <a:latin typeface="Calibri" pitchFamily="34" charset="0"/>
                <a:cs typeface="Calibri" pitchFamily="34" charset="0"/>
              </a:rPr>
              <a:t>An activated node </a:t>
            </a:r>
            <a:r>
              <a:rPr lang="en-US" altLang="zh-CN" sz="2000" i="1" dirty="0" smtClean="0">
                <a:solidFill>
                  <a:schemeClr val="tx1"/>
                </a:solidFill>
                <a:latin typeface="Times New Roman" pitchFamily="18" charset="0"/>
                <a:cs typeface="Times New Roman" pitchFamily="18" charset="0"/>
              </a:rPr>
              <a:t>v</a:t>
            </a:r>
            <a:r>
              <a:rPr lang="en-US" altLang="zh-CN" sz="2000" dirty="0" smtClean="0">
                <a:solidFill>
                  <a:schemeClr val="tx1"/>
                </a:solidFill>
                <a:latin typeface="Calibri" pitchFamily="34" charset="0"/>
                <a:cs typeface="Calibri" pitchFamily="34" charset="0"/>
              </a:rPr>
              <a:t> adopts one campaign uniform at random from all its in-neighbors which were successfully activated in the last round.</a:t>
            </a:r>
          </a:p>
          <a:p>
            <a:pPr marL="396875" indent="-396875" algn="just" defTabSz="914363" fontAlgn="auto">
              <a:lnSpc>
                <a:spcPct val="90000"/>
              </a:lnSpc>
              <a:spcBef>
                <a:spcPct val="20000"/>
              </a:spcBef>
              <a:spcAft>
                <a:spcPts val="0"/>
              </a:spcAft>
              <a:buBlip>
                <a:blip r:embed="rId2"/>
              </a:buBlip>
              <a:defRPr/>
            </a:pPr>
            <a:endParaRPr lang="en-US" altLang="zh-CN" sz="4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endParaRPr lang="en-US" altLang="zh-CN" sz="4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endParaRPr lang="en-US" altLang="zh-CN" sz="4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endParaRPr lang="en-US" altLang="zh-CN" sz="4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endParaRPr lang="en-US" altLang="zh-CN" sz="4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r>
              <a:rPr lang="en-US" altLang="zh-CN" sz="2000" dirty="0" smtClean="0">
                <a:solidFill>
                  <a:schemeClr val="tx1"/>
                </a:solidFill>
                <a:latin typeface="Calibri" pitchFamily="34" charset="0"/>
                <a:cs typeface="Calibri" pitchFamily="34" charset="0"/>
              </a:rPr>
              <a:t>Each node can be activated only once and by only one of the campaigns; also the node stays activated with that campaign until the end</a:t>
            </a:r>
          </a:p>
          <a:p>
            <a:pPr marL="396875" indent="-396875" algn="just" defTabSz="914363" fontAlgn="auto">
              <a:lnSpc>
                <a:spcPct val="90000"/>
              </a:lnSpc>
              <a:spcBef>
                <a:spcPct val="20000"/>
              </a:spcBef>
              <a:spcAft>
                <a:spcPts val="0"/>
              </a:spcAft>
              <a:buBlip>
                <a:blip r:embed="rId2"/>
              </a:buBlip>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endParaRPr lang="en-US" altLang="zh-CN" sz="2000" dirty="0" smtClean="0">
              <a:solidFill>
                <a:schemeClr val="tx1"/>
              </a:solidFill>
              <a:latin typeface="Calibri" pitchFamily="34" charset="0"/>
              <a:cs typeface="Calibri" pitchFamily="34" charset="0"/>
            </a:endParaRPr>
          </a:p>
        </p:txBody>
      </p:sp>
      <p:sp>
        <p:nvSpPr>
          <p:cNvPr id="34" name="Rounded Rectangle 33"/>
          <p:cNvSpPr/>
          <p:nvPr/>
        </p:nvSpPr>
        <p:spPr>
          <a:xfrm>
            <a:off x="152400" y="1295400"/>
            <a:ext cx="5638800" cy="609600"/>
          </a:xfrm>
          <a:prstGeom prst="roundRect">
            <a:avLst/>
          </a:prstGeom>
          <a:solidFill>
            <a:srgbClr val="4F81BD"/>
          </a:solidFill>
          <a:ln w="25400" cap="flat" cmpd="sng" algn="ctr">
            <a:solidFill>
              <a:srgbClr val="4F81BD">
                <a:shade val="50000"/>
              </a:srgbClr>
            </a:solidFill>
            <a:prstDash val="solid"/>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de-DE" sz="1800" b="1" i="0" u="none" strike="noStrike" kern="0" cap="none" spc="0" normalizeH="0" baseline="0" noProof="0" dirty="0" smtClean="0">
              <a:ln>
                <a:noFill/>
              </a:ln>
              <a:solidFill>
                <a:sysClr val="window" lastClr="FFFFFF"/>
              </a:solidFill>
              <a:effectLst/>
              <a:uLnTx/>
              <a:uFillTx/>
              <a:latin typeface="Calibri"/>
              <a:ea typeface="+mn-ea"/>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de-DE" sz="1800" b="1" i="0" u="none" strike="noStrike" kern="0" cap="none" spc="0" normalizeH="0" baseline="0" noProof="0" dirty="0" smtClean="0">
                <a:ln>
                  <a:noFill/>
                </a:ln>
                <a:solidFill>
                  <a:sysClr val="window" lastClr="FFFFFF"/>
                </a:solidFill>
                <a:effectLst/>
                <a:uLnTx/>
                <a:uFillTx/>
                <a:latin typeface="Calibri"/>
                <a:ea typeface="+mn-ea"/>
                <a:cs typeface="+mn-cs"/>
              </a:rPr>
              <a:t>Multi-Campaigner Independent Cascade Model (MCIC)</a:t>
            </a:r>
          </a:p>
          <a:p>
            <a:pPr marL="0" marR="0" lvl="0" indent="0" defTabSz="914400" eaLnBrk="1" fontAlgn="auto" latinLnBrk="0" hangingPunct="1">
              <a:lnSpc>
                <a:spcPct val="100000"/>
              </a:lnSpc>
              <a:spcBef>
                <a:spcPts val="0"/>
              </a:spcBef>
              <a:spcAft>
                <a:spcPts val="0"/>
              </a:spcAft>
              <a:buClrTx/>
              <a:buSzTx/>
              <a:buFontTx/>
              <a:buNone/>
              <a:tabLst/>
              <a:defRPr/>
            </a:pPr>
            <a:r>
              <a:rPr lang="de-DE" b="1" kern="0" dirty="0" smtClean="0">
                <a:solidFill>
                  <a:sysClr val="window" lastClr="FFFFFF"/>
                </a:solidFill>
                <a:latin typeface="Calibri"/>
              </a:rPr>
              <a:t>Budak et. al. [WWW 2011]</a:t>
            </a:r>
          </a:p>
          <a:p>
            <a:pPr marL="0" marR="0" lvl="0" indent="0" defTabSz="914400" eaLnBrk="1" fontAlgn="auto" latinLnBrk="0" hangingPunct="1">
              <a:lnSpc>
                <a:spcPct val="100000"/>
              </a:lnSpc>
              <a:spcBef>
                <a:spcPts val="0"/>
              </a:spcBef>
              <a:spcAft>
                <a:spcPts val="0"/>
              </a:spcAft>
              <a:buClrTx/>
              <a:buSzTx/>
              <a:buFontTx/>
              <a:buNone/>
              <a:tabLst/>
              <a:defRPr/>
            </a:pPr>
            <a:endParaRPr kumimoji="0" lang="de-DE" sz="1800" b="1" i="0" u="none" strike="noStrike" kern="0" cap="none" spc="0" normalizeH="0" baseline="0" noProof="0" dirty="0">
              <a:ln>
                <a:noFill/>
              </a:ln>
              <a:solidFill>
                <a:sysClr val="window" lastClr="FFFFFF"/>
              </a:solidFill>
              <a:effectLst/>
              <a:uLnTx/>
              <a:uFillTx/>
              <a:latin typeface="Calibri"/>
              <a:ea typeface="+mn-ea"/>
              <a:cs typeface="+mn-cs"/>
            </a:endParaRPr>
          </a:p>
        </p:txBody>
      </p:sp>
      <p:sp>
        <p:nvSpPr>
          <p:cNvPr id="37" name="Slide Number Placeholder 9"/>
          <p:cNvSpPr txBox="1">
            <a:spLocks/>
          </p:cNvSpPr>
          <p:nvPr/>
        </p:nvSpPr>
        <p:spPr bwMode="auto">
          <a:xfrm>
            <a:off x="8382000" y="6492875"/>
            <a:ext cx="844885"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1200" cap="none" spc="0" normalizeH="0" baseline="0" noProof="0" dirty="0" smtClean="0">
                <a:ln>
                  <a:noFill/>
                </a:ln>
                <a:solidFill>
                  <a:schemeClr val="tx1"/>
                </a:solidFill>
                <a:effectLst/>
                <a:uLnTx/>
                <a:uFillTx/>
                <a:latin typeface="+mj-lt"/>
                <a:ea typeface="+mn-ea"/>
                <a:cs typeface="+mn-cs"/>
              </a:rPr>
              <a:t>9/20</a:t>
            </a:r>
            <a:endParaRPr kumimoji="0" lang="en-US" sz="1800" b="0" i="0" u="none" strike="noStrike" kern="1200" cap="none" spc="0" normalizeH="0" baseline="0" noProof="0" dirty="0">
              <a:ln>
                <a:noFill/>
              </a:ln>
              <a:solidFill>
                <a:schemeClr val="tx1"/>
              </a:solidFill>
              <a:effectLst/>
              <a:uLnTx/>
              <a:uFillTx/>
              <a:latin typeface="+mj-lt"/>
              <a:ea typeface="+mn-ea"/>
              <a:cs typeface="+mn-cs"/>
            </a:endParaRPr>
          </a:p>
        </p:txBody>
      </p:sp>
      <p:sp>
        <p:nvSpPr>
          <p:cNvPr id="38" name="Slide Number Placeholder 9"/>
          <p:cNvSpPr txBox="1">
            <a:spLocks/>
          </p:cNvSpPr>
          <p:nvPr/>
        </p:nvSpPr>
        <p:spPr bwMode="auto">
          <a:xfrm>
            <a:off x="0" y="6569075"/>
            <a:ext cx="4495800"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400" b="1" i="0" u="none" strike="noStrike" kern="1200" cap="none" spc="0" normalizeH="0" baseline="0" dirty="0" smtClean="0">
                <a:ln>
                  <a:noFill/>
                </a:ln>
                <a:solidFill>
                  <a:schemeClr val="tx1"/>
                </a:solidFill>
                <a:effectLst/>
                <a:uLnTx/>
                <a:uFillTx/>
                <a:latin typeface="+mj-lt"/>
                <a:ea typeface="+mn-ea"/>
                <a:cs typeface="+mn-cs"/>
              </a:rPr>
              <a:t>A.</a:t>
            </a:r>
            <a:r>
              <a:rPr kumimoji="0" lang="en-US" sz="1400" b="1" i="0" u="none" strike="noStrike" kern="1200" cap="none" spc="0" normalizeH="0" dirty="0" smtClean="0">
                <a:ln>
                  <a:noFill/>
                </a:ln>
                <a:solidFill>
                  <a:schemeClr val="tx1"/>
                </a:solidFill>
                <a:effectLst/>
                <a:uLnTx/>
                <a:uFillTx/>
                <a:latin typeface="+mj-lt"/>
                <a:ea typeface="+mn-ea"/>
                <a:cs typeface="+mn-cs"/>
              </a:rPr>
              <a:t> Khan</a:t>
            </a:r>
            <a:r>
              <a:rPr kumimoji="0" lang="en-US" sz="1400" b="0" i="0" u="none" strike="noStrike" kern="1200" cap="none" spc="0" normalizeH="0" dirty="0" smtClean="0">
                <a:ln>
                  <a:noFill/>
                </a:ln>
                <a:solidFill>
                  <a:schemeClr val="tx1"/>
                </a:solidFill>
                <a:effectLst/>
                <a:uLnTx/>
                <a:uFillTx/>
                <a:latin typeface="+mj-lt"/>
                <a:ea typeface="+mn-ea"/>
                <a:cs typeface="+mn-cs"/>
              </a:rPr>
              <a:t>, B. </a:t>
            </a:r>
            <a:r>
              <a:rPr kumimoji="0" lang="en-US" sz="1400" b="0" i="0" u="none" strike="noStrike" kern="1200" cap="none" spc="0" normalizeH="0" dirty="0" err="1" smtClean="0">
                <a:ln>
                  <a:noFill/>
                </a:ln>
                <a:solidFill>
                  <a:schemeClr val="tx1"/>
                </a:solidFill>
                <a:effectLst/>
                <a:uLnTx/>
                <a:uFillTx/>
                <a:latin typeface="+mj-lt"/>
                <a:ea typeface="+mn-ea"/>
                <a:cs typeface="+mn-cs"/>
              </a:rPr>
              <a:t>Zehnder</a:t>
            </a:r>
            <a:r>
              <a:rPr kumimoji="0" lang="en-US" sz="1400" b="0" i="0" u="none" strike="noStrike" kern="1200" cap="none" spc="0" normalizeH="0" dirty="0" smtClean="0">
                <a:ln>
                  <a:noFill/>
                </a:ln>
                <a:solidFill>
                  <a:schemeClr val="tx1"/>
                </a:solidFill>
                <a:effectLst/>
                <a:uLnTx/>
                <a:uFillTx/>
                <a:latin typeface="+mj-lt"/>
                <a:ea typeface="+mn-ea"/>
                <a:cs typeface="+mn-cs"/>
              </a:rPr>
              <a:t>, D. </a:t>
            </a:r>
            <a:r>
              <a:rPr kumimoji="0" lang="en-US" sz="1400" b="0" i="0" u="none" strike="noStrike" kern="1200" cap="none" spc="0" normalizeH="0" dirty="0" err="1" smtClean="0">
                <a:ln>
                  <a:noFill/>
                </a:ln>
                <a:solidFill>
                  <a:schemeClr val="tx1"/>
                </a:solidFill>
                <a:effectLst/>
                <a:uLnTx/>
                <a:uFillTx/>
                <a:latin typeface="+mj-lt"/>
                <a:ea typeface="+mn-ea"/>
                <a:cs typeface="+mn-cs"/>
              </a:rPr>
              <a:t>Kossmann</a:t>
            </a:r>
            <a:endParaRPr kumimoji="0" lang="en-US" sz="1400" b="0" i="0" u="none" strike="noStrike" kern="1200" cap="none" spc="0" normalizeH="0" baseline="0" noProof="0" dirty="0">
              <a:ln>
                <a:noFill/>
              </a:ln>
              <a:solidFill>
                <a:schemeClr val="tx1"/>
              </a:solidFill>
              <a:effectLst/>
              <a:uLnTx/>
              <a:uFillTx/>
              <a:latin typeface="+mj-lt"/>
              <a:ea typeface="+mn-ea"/>
              <a:cs typeface="+mn-cs"/>
            </a:endParaRPr>
          </a:p>
        </p:txBody>
      </p:sp>
      <p:pic>
        <p:nvPicPr>
          <p:cNvPr id="39" name="Picture 5" descr="C:\Users\arijit\Desktop\Nanyang_Technological_University_(logo).png"/>
          <p:cNvPicPr>
            <a:picLocks noChangeAspect="1" noChangeArrowheads="1"/>
          </p:cNvPicPr>
          <p:nvPr/>
        </p:nvPicPr>
        <p:blipFill>
          <a:blip r:embed="rId3"/>
          <a:srcRect/>
          <a:stretch>
            <a:fillRect/>
          </a:stretch>
        </p:blipFill>
        <p:spPr bwMode="auto">
          <a:xfrm>
            <a:off x="7391400" y="0"/>
            <a:ext cx="1752600" cy="696449"/>
          </a:xfrm>
          <a:prstGeom prst="rect">
            <a:avLst/>
          </a:prstGeom>
          <a:noFill/>
        </p:spPr>
      </p:pic>
    </p:spTree>
    <p:extLst>
      <p:ext uri="{BB962C8B-B14F-4D97-AF65-F5344CB8AC3E}">
        <p14:creationId xmlns="" xmlns:p14="http://schemas.microsoft.com/office/powerpoint/2010/main" val="15038530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7924800" cy="1066800"/>
          </a:xfrm>
        </p:spPr>
        <p:txBody>
          <a:bodyPr/>
          <a:lstStyle/>
          <a:p>
            <a:r>
              <a:rPr lang="en-US" sz="2800" dirty="0" smtClean="0"/>
              <a:t>Viral Marketing in Social Networks</a:t>
            </a:r>
            <a:endParaRPr lang="en-US" sz="2800" dirty="0"/>
          </a:p>
        </p:txBody>
      </p:sp>
      <p:pic>
        <p:nvPicPr>
          <p:cNvPr id="35" name="Picture 2"/>
          <p:cNvPicPr>
            <a:picLocks noChangeAspect="1" noChangeArrowheads="1"/>
          </p:cNvPicPr>
          <p:nvPr/>
        </p:nvPicPr>
        <p:blipFill>
          <a:blip r:embed="rId2" cstate="print"/>
          <a:srcRect/>
          <a:stretch>
            <a:fillRect/>
          </a:stretch>
        </p:blipFill>
        <p:spPr bwMode="auto">
          <a:xfrm>
            <a:off x="6477000" y="1352550"/>
            <a:ext cx="2024743" cy="1771650"/>
          </a:xfrm>
          <a:prstGeom prst="rect">
            <a:avLst/>
          </a:prstGeom>
          <a:noFill/>
          <a:ln w="9525">
            <a:noFill/>
            <a:miter lim="800000"/>
            <a:headEnd/>
            <a:tailEnd/>
          </a:ln>
          <a:effectLst/>
        </p:spPr>
      </p:pic>
      <p:sp>
        <p:nvSpPr>
          <p:cNvPr id="69635" name="AutoShape 3" descr="Image result for twitter"/>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48" name="Slide Number Placeholder 9"/>
          <p:cNvSpPr txBox="1">
            <a:spLocks/>
          </p:cNvSpPr>
          <p:nvPr/>
        </p:nvSpPr>
        <p:spPr bwMode="auto">
          <a:xfrm>
            <a:off x="8382000" y="6492875"/>
            <a:ext cx="844885"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1200" cap="none" spc="0" normalizeH="0" baseline="0" dirty="0" smtClean="0">
                <a:ln>
                  <a:noFill/>
                </a:ln>
                <a:solidFill>
                  <a:schemeClr val="tx1"/>
                </a:solidFill>
                <a:effectLst/>
                <a:uLnTx/>
                <a:uFillTx/>
                <a:latin typeface="+mj-lt"/>
                <a:ea typeface="+mn-ea"/>
                <a:cs typeface="+mn-cs"/>
              </a:rPr>
              <a:t>1</a:t>
            </a:r>
            <a:r>
              <a:rPr kumimoji="0" lang="en-US" sz="1800" b="0" i="0" u="none" strike="noStrike" kern="1200" cap="none" spc="0" normalizeH="0" baseline="0" noProof="0" dirty="0" smtClean="0">
                <a:ln>
                  <a:noFill/>
                </a:ln>
                <a:solidFill>
                  <a:schemeClr val="tx1"/>
                </a:solidFill>
                <a:effectLst/>
                <a:uLnTx/>
                <a:uFillTx/>
                <a:latin typeface="+mj-lt"/>
                <a:ea typeface="+mn-ea"/>
                <a:cs typeface="+mn-cs"/>
              </a:rPr>
              <a:t>/20</a:t>
            </a:r>
            <a:endParaRPr kumimoji="0" lang="en-US" sz="1800" b="0" i="0" u="none" strike="noStrike" kern="1200" cap="none" spc="0" normalizeH="0" baseline="0" noProof="0" dirty="0">
              <a:ln>
                <a:noFill/>
              </a:ln>
              <a:solidFill>
                <a:schemeClr val="tx1"/>
              </a:solidFill>
              <a:effectLst/>
              <a:uLnTx/>
              <a:uFillTx/>
              <a:latin typeface="+mj-lt"/>
              <a:ea typeface="+mn-ea"/>
              <a:cs typeface="+mn-cs"/>
            </a:endParaRPr>
          </a:p>
        </p:txBody>
      </p:sp>
      <p:sp>
        <p:nvSpPr>
          <p:cNvPr id="49" name="Slide Number Placeholder 9"/>
          <p:cNvSpPr txBox="1">
            <a:spLocks/>
          </p:cNvSpPr>
          <p:nvPr/>
        </p:nvSpPr>
        <p:spPr bwMode="auto">
          <a:xfrm>
            <a:off x="0" y="6569075"/>
            <a:ext cx="4495800"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400" b="1" i="0" u="none" strike="noStrike" kern="1200" cap="none" spc="0" normalizeH="0" baseline="0" dirty="0" smtClean="0">
                <a:ln>
                  <a:noFill/>
                </a:ln>
                <a:solidFill>
                  <a:schemeClr val="tx1"/>
                </a:solidFill>
                <a:effectLst/>
                <a:uLnTx/>
                <a:uFillTx/>
                <a:latin typeface="+mj-lt"/>
                <a:ea typeface="+mn-ea"/>
                <a:cs typeface="+mn-cs"/>
              </a:rPr>
              <a:t>A.</a:t>
            </a:r>
            <a:r>
              <a:rPr kumimoji="0" lang="en-US" sz="1400" b="1" i="0" u="none" strike="noStrike" kern="1200" cap="none" spc="0" normalizeH="0" dirty="0" smtClean="0">
                <a:ln>
                  <a:noFill/>
                </a:ln>
                <a:solidFill>
                  <a:schemeClr val="tx1"/>
                </a:solidFill>
                <a:effectLst/>
                <a:uLnTx/>
                <a:uFillTx/>
                <a:latin typeface="+mj-lt"/>
                <a:ea typeface="+mn-ea"/>
                <a:cs typeface="+mn-cs"/>
              </a:rPr>
              <a:t> Khan</a:t>
            </a:r>
            <a:r>
              <a:rPr kumimoji="0" lang="en-US" sz="1400" b="0" i="0" u="none" strike="noStrike" kern="1200" cap="none" spc="0" normalizeH="0" dirty="0" smtClean="0">
                <a:ln>
                  <a:noFill/>
                </a:ln>
                <a:solidFill>
                  <a:schemeClr val="tx1"/>
                </a:solidFill>
                <a:effectLst/>
                <a:uLnTx/>
                <a:uFillTx/>
                <a:latin typeface="+mj-lt"/>
                <a:ea typeface="+mn-ea"/>
                <a:cs typeface="+mn-cs"/>
              </a:rPr>
              <a:t>, B. </a:t>
            </a:r>
            <a:r>
              <a:rPr kumimoji="0" lang="en-US" sz="1400" b="0" i="0" u="none" strike="noStrike" kern="1200" cap="none" spc="0" normalizeH="0" dirty="0" err="1" smtClean="0">
                <a:ln>
                  <a:noFill/>
                </a:ln>
                <a:solidFill>
                  <a:schemeClr val="tx1"/>
                </a:solidFill>
                <a:effectLst/>
                <a:uLnTx/>
                <a:uFillTx/>
                <a:latin typeface="+mj-lt"/>
                <a:ea typeface="+mn-ea"/>
                <a:cs typeface="+mn-cs"/>
              </a:rPr>
              <a:t>Zehnder</a:t>
            </a:r>
            <a:r>
              <a:rPr kumimoji="0" lang="en-US" sz="1400" b="0" i="0" u="none" strike="noStrike" kern="1200" cap="none" spc="0" normalizeH="0" dirty="0" smtClean="0">
                <a:ln>
                  <a:noFill/>
                </a:ln>
                <a:solidFill>
                  <a:schemeClr val="tx1"/>
                </a:solidFill>
                <a:effectLst/>
                <a:uLnTx/>
                <a:uFillTx/>
                <a:latin typeface="+mj-lt"/>
                <a:ea typeface="+mn-ea"/>
                <a:cs typeface="+mn-cs"/>
              </a:rPr>
              <a:t>, D. </a:t>
            </a:r>
            <a:r>
              <a:rPr kumimoji="0" lang="en-US" sz="1400" b="0" i="0" u="none" strike="noStrike" kern="1200" cap="none" spc="0" normalizeH="0" dirty="0" err="1" smtClean="0">
                <a:ln>
                  <a:noFill/>
                </a:ln>
                <a:solidFill>
                  <a:schemeClr val="tx1"/>
                </a:solidFill>
                <a:effectLst/>
                <a:uLnTx/>
                <a:uFillTx/>
                <a:latin typeface="+mj-lt"/>
                <a:ea typeface="+mn-ea"/>
                <a:cs typeface="+mn-cs"/>
              </a:rPr>
              <a:t>Kossmann</a:t>
            </a:r>
            <a:endParaRPr kumimoji="0" lang="en-US" sz="1400" b="0" i="0" u="none" strike="noStrike" kern="1200" cap="none" spc="0" normalizeH="0" baseline="0" noProof="0" dirty="0">
              <a:ln>
                <a:noFill/>
              </a:ln>
              <a:solidFill>
                <a:schemeClr val="tx1"/>
              </a:solidFill>
              <a:effectLst/>
              <a:uLnTx/>
              <a:uFillTx/>
              <a:latin typeface="+mj-lt"/>
              <a:ea typeface="+mn-ea"/>
              <a:cs typeface="+mn-cs"/>
            </a:endParaRPr>
          </a:p>
        </p:txBody>
      </p:sp>
      <p:pic>
        <p:nvPicPr>
          <p:cNvPr id="69637" name="Picture 5" descr="C:\Users\arijit\Desktop\Nanyang_Technological_University_(logo).png"/>
          <p:cNvPicPr>
            <a:picLocks noChangeAspect="1" noChangeArrowheads="1"/>
          </p:cNvPicPr>
          <p:nvPr/>
        </p:nvPicPr>
        <p:blipFill>
          <a:blip r:embed="rId3"/>
          <a:srcRect/>
          <a:stretch>
            <a:fillRect/>
          </a:stretch>
        </p:blipFill>
        <p:spPr bwMode="auto">
          <a:xfrm>
            <a:off x="7391400" y="0"/>
            <a:ext cx="1752600" cy="696449"/>
          </a:xfrm>
          <a:prstGeom prst="rect">
            <a:avLst/>
          </a:prstGeom>
          <a:noFill/>
        </p:spPr>
      </p:pic>
    </p:spTree>
    <p:extLst>
      <p:ext uri="{BB962C8B-B14F-4D97-AF65-F5344CB8AC3E}">
        <p14:creationId xmlns="" xmlns:p14="http://schemas.microsoft.com/office/powerpoint/2010/main" val="150385302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7924800" cy="1066800"/>
          </a:xfrm>
        </p:spPr>
        <p:txBody>
          <a:bodyPr/>
          <a:lstStyle/>
          <a:p>
            <a:r>
              <a:rPr lang="en-US" sz="2800" dirty="0" smtClean="0"/>
              <a:t>Influence Diffusion Models</a:t>
            </a:r>
            <a:endParaRPr lang="en-US" sz="2800" dirty="0"/>
          </a:p>
        </p:txBody>
      </p:sp>
      <p:sp>
        <p:nvSpPr>
          <p:cNvPr id="4" name="Content Placeholder 2"/>
          <p:cNvSpPr txBox="1">
            <a:spLocks noChangeArrowheads="1"/>
          </p:cNvSpPr>
          <p:nvPr/>
        </p:nvSpPr>
        <p:spPr>
          <a:xfrm>
            <a:off x="152400" y="1752600"/>
            <a:ext cx="5562600" cy="879045"/>
          </a:xfrm>
          <a:prstGeom prst="rect">
            <a:avLst/>
          </a:prstGeom>
        </p:spPr>
        <p:txBody>
          <a:bodyPr/>
          <a:lstStyle/>
          <a:p>
            <a:pPr marL="396875" indent="-396875" algn="just" defTabSz="914363" fontAlgn="auto">
              <a:lnSpc>
                <a:spcPct val="90000"/>
              </a:lnSpc>
              <a:spcBef>
                <a:spcPct val="20000"/>
              </a:spcBef>
              <a:spcAft>
                <a:spcPts val="0"/>
              </a:spcAft>
              <a:defRPr/>
            </a:pPr>
            <a:r>
              <a:rPr lang="en-US" altLang="zh-CN" sz="2000" dirty="0" smtClean="0">
                <a:solidFill>
                  <a:schemeClr val="tx1"/>
                </a:solidFill>
                <a:latin typeface="Calibri" pitchFamily="34" charset="0"/>
                <a:cs typeface="Calibri" pitchFamily="34" charset="0"/>
              </a:rPr>
              <a:t>       </a:t>
            </a:r>
            <a:endParaRPr lang="en-US" altLang="zh-CN" sz="1000" dirty="0" smtClean="0">
              <a:solidFill>
                <a:schemeClr val="tx1"/>
              </a:solidFill>
              <a:latin typeface="Calibri" pitchFamily="34" charset="0"/>
              <a:cs typeface="Calibri" pitchFamily="34" charset="0"/>
              <a:sym typeface="Wingdings" pitchFamily="2" charset="2"/>
            </a:endParaRPr>
          </a:p>
          <a:p>
            <a:pPr marL="396875" indent="-396875" algn="just" defTabSz="914363" fontAlgn="auto">
              <a:lnSpc>
                <a:spcPct val="90000"/>
              </a:lnSpc>
              <a:spcBef>
                <a:spcPct val="20000"/>
              </a:spcBef>
              <a:spcAft>
                <a:spcPts val="0"/>
              </a:spcAft>
              <a:buBlip>
                <a:blip r:embed="rId2"/>
              </a:buBlip>
              <a:defRPr/>
            </a:pPr>
            <a:r>
              <a:rPr lang="en-US" altLang="zh-CN" sz="2000" dirty="0" smtClean="0">
                <a:solidFill>
                  <a:schemeClr val="tx1"/>
                </a:solidFill>
                <a:latin typeface="Calibri" pitchFamily="34" charset="0"/>
                <a:cs typeface="Calibri" pitchFamily="34" charset="0"/>
              </a:rPr>
              <a:t>Similar to Single-Campaigner IC model</a:t>
            </a:r>
          </a:p>
        </p:txBody>
      </p:sp>
      <p:sp>
        <p:nvSpPr>
          <p:cNvPr id="34" name="Rounded Rectangle 33"/>
          <p:cNvSpPr/>
          <p:nvPr/>
        </p:nvSpPr>
        <p:spPr>
          <a:xfrm>
            <a:off x="152400" y="1295400"/>
            <a:ext cx="5638800" cy="609600"/>
          </a:xfrm>
          <a:prstGeom prst="roundRect">
            <a:avLst/>
          </a:prstGeom>
          <a:solidFill>
            <a:srgbClr val="4F81BD"/>
          </a:solidFill>
          <a:ln w="25400" cap="flat" cmpd="sng" algn="ctr">
            <a:solidFill>
              <a:srgbClr val="4F81BD">
                <a:shade val="50000"/>
              </a:srgbClr>
            </a:solidFill>
            <a:prstDash val="solid"/>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de-DE" sz="1800" b="1" i="0" u="none" strike="noStrike" kern="0" cap="none" spc="0" normalizeH="0" baseline="0" noProof="0" dirty="0" smtClean="0">
              <a:ln>
                <a:noFill/>
              </a:ln>
              <a:solidFill>
                <a:sysClr val="window" lastClr="FFFFFF"/>
              </a:solidFill>
              <a:effectLst/>
              <a:uLnTx/>
              <a:uFillTx/>
              <a:latin typeface="Calibri"/>
              <a:ea typeface="+mn-ea"/>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de-DE" sz="1800" b="1" i="0" u="none" strike="noStrike" kern="0" cap="none" spc="0" normalizeH="0" baseline="0" noProof="0" dirty="0" smtClean="0">
                <a:ln>
                  <a:noFill/>
                </a:ln>
                <a:solidFill>
                  <a:sysClr val="window" lastClr="FFFFFF"/>
                </a:solidFill>
                <a:effectLst/>
                <a:uLnTx/>
                <a:uFillTx/>
                <a:latin typeface="Calibri"/>
                <a:ea typeface="+mn-ea"/>
                <a:cs typeface="+mn-cs"/>
              </a:rPr>
              <a:t>Multi-Campaigner Independent Cascade Model (MCIC)</a:t>
            </a:r>
          </a:p>
          <a:p>
            <a:pPr marL="0" marR="0" lvl="0" indent="0" defTabSz="914400" eaLnBrk="1" fontAlgn="auto" latinLnBrk="0" hangingPunct="1">
              <a:lnSpc>
                <a:spcPct val="100000"/>
              </a:lnSpc>
              <a:spcBef>
                <a:spcPts val="0"/>
              </a:spcBef>
              <a:spcAft>
                <a:spcPts val="0"/>
              </a:spcAft>
              <a:buClrTx/>
              <a:buSzTx/>
              <a:buFontTx/>
              <a:buNone/>
              <a:tabLst/>
              <a:defRPr/>
            </a:pPr>
            <a:r>
              <a:rPr lang="de-DE" b="1" kern="0" dirty="0" smtClean="0">
                <a:solidFill>
                  <a:sysClr val="window" lastClr="FFFFFF"/>
                </a:solidFill>
                <a:latin typeface="Calibri"/>
              </a:rPr>
              <a:t>Budak et. al. [WWW 2011]</a:t>
            </a:r>
          </a:p>
          <a:p>
            <a:pPr marL="0" marR="0" lvl="0" indent="0" defTabSz="914400" eaLnBrk="1" fontAlgn="auto" latinLnBrk="0" hangingPunct="1">
              <a:lnSpc>
                <a:spcPct val="100000"/>
              </a:lnSpc>
              <a:spcBef>
                <a:spcPts val="0"/>
              </a:spcBef>
              <a:spcAft>
                <a:spcPts val="0"/>
              </a:spcAft>
              <a:buClrTx/>
              <a:buSzTx/>
              <a:buFontTx/>
              <a:buNone/>
              <a:tabLst/>
              <a:defRPr/>
            </a:pPr>
            <a:endParaRPr kumimoji="0" lang="de-DE" sz="1800" b="1" i="0" u="none" strike="noStrike" kern="0" cap="none" spc="0" normalizeH="0" baseline="0" noProof="0" dirty="0">
              <a:ln>
                <a:noFill/>
              </a:ln>
              <a:solidFill>
                <a:sysClr val="window" lastClr="FFFFFF"/>
              </a:solidFill>
              <a:effectLst/>
              <a:uLnTx/>
              <a:uFillTx/>
              <a:latin typeface="Calibri"/>
              <a:ea typeface="+mn-ea"/>
              <a:cs typeface="+mn-cs"/>
            </a:endParaRPr>
          </a:p>
        </p:txBody>
      </p:sp>
      <p:pic>
        <p:nvPicPr>
          <p:cNvPr id="66561" name="Picture 1"/>
          <p:cNvPicPr>
            <a:picLocks noChangeAspect="1" noChangeArrowheads="1"/>
          </p:cNvPicPr>
          <p:nvPr/>
        </p:nvPicPr>
        <p:blipFill>
          <a:blip r:embed="rId3"/>
          <a:srcRect/>
          <a:stretch>
            <a:fillRect/>
          </a:stretch>
        </p:blipFill>
        <p:spPr bwMode="auto">
          <a:xfrm>
            <a:off x="228600" y="2658595"/>
            <a:ext cx="1771650" cy="1684805"/>
          </a:xfrm>
          <a:prstGeom prst="rect">
            <a:avLst/>
          </a:prstGeom>
          <a:noFill/>
          <a:ln w="9525">
            <a:noFill/>
            <a:miter lim="800000"/>
            <a:headEnd/>
            <a:tailEnd/>
          </a:ln>
          <a:effectLst/>
        </p:spPr>
      </p:pic>
      <p:pic>
        <p:nvPicPr>
          <p:cNvPr id="66562" name="Picture 2"/>
          <p:cNvPicPr>
            <a:picLocks noChangeAspect="1" noChangeArrowheads="1"/>
          </p:cNvPicPr>
          <p:nvPr/>
        </p:nvPicPr>
        <p:blipFill>
          <a:blip r:embed="rId4"/>
          <a:srcRect/>
          <a:stretch>
            <a:fillRect/>
          </a:stretch>
        </p:blipFill>
        <p:spPr bwMode="auto">
          <a:xfrm>
            <a:off x="2971801" y="2643332"/>
            <a:ext cx="2171700" cy="1700068"/>
          </a:xfrm>
          <a:prstGeom prst="rect">
            <a:avLst/>
          </a:prstGeom>
          <a:noFill/>
          <a:ln w="9525">
            <a:noFill/>
            <a:miter lim="800000"/>
            <a:headEnd/>
            <a:tailEnd/>
          </a:ln>
          <a:effectLst/>
        </p:spPr>
      </p:pic>
      <p:pic>
        <p:nvPicPr>
          <p:cNvPr id="66563" name="Picture 3"/>
          <p:cNvPicPr>
            <a:picLocks noChangeAspect="1" noChangeArrowheads="1"/>
          </p:cNvPicPr>
          <p:nvPr/>
        </p:nvPicPr>
        <p:blipFill>
          <a:blip r:embed="rId5"/>
          <a:srcRect/>
          <a:stretch>
            <a:fillRect/>
          </a:stretch>
        </p:blipFill>
        <p:spPr bwMode="auto">
          <a:xfrm>
            <a:off x="5272941" y="2590800"/>
            <a:ext cx="2118459" cy="1767302"/>
          </a:xfrm>
          <a:prstGeom prst="rect">
            <a:avLst/>
          </a:prstGeom>
          <a:noFill/>
          <a:ln w="9525">
            <a:noFill/>
            <a:miter lim="800000"/>
            <a:headEnd/>
            <a:tailEnd/>
          </a:ln>
          <a:effectLst/>
        </p:spPr>
      </p:pic>
      <p:sp>
        <p:nvSpPr>
          <p:cNvPr id="8" name="Right Arrow 7"/>
          <p:cNvSpPr/>
          <p:nvPr/>
        </p:nvSpPr>
        <p:spPr bwMode="auto">
          <a:xfrm>
            <a:off x="2057400" y="3276600"/>
            <a:ext cx="838200" cy="457200"/>
          </a:xfrm>
          <a:prstGeom prst="rightArrow">
            <a:avLst/>
          </a:prstGeom>
          <a:solidFill>
            <a:schemeClr val="accent5">
              <a:lumMod val="60000"/>
              <a:lumOff val="40000"/>
            </a:schemeClr>
          </a:solidFill>
          <a:ln w="9525" cap="flat" cmpd="sng" algn="ctr">
            <a:solidFill>
              <a:schemeClr val="tx1"/>
            </a:solidFill>
            <a:prstDash val="solid"/>
            <a:round/>
            <a:headEnd type="none" w="med" len="med"/>
            <a:tailEnd type="none" w="med" len="med"/>
          </a:ln>
          <a:effectLst>
            <a:outerShdw blurRad="50800" dist="38100" dir="2700000" algn="tl" rotWithShape="0">
              <a:srgbClr val="000000">
                <a:alpha val="43000"/>
              </a:srgbClr>
            </a:outerShdw>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accent2"/>
              </a:solidFill>
              <a:effectLst/>
              <a:latin typeface="Trebuchet MS" pitchFamily="34" charset="0"/>
            </a:endParaRPr>
          </a:p>
        </p:txBody>
      </p:sp>
      <p:sp>
        <p:nvSpPr>
          <p:cNvPr id="9" name="Rectangle 8"/>
          <p:cNvSpPr/>
          <p:nvPr/>
        </p:nvSpPr>
        <p:spPr bwMode="auto">
          <a:xfrm>
            <a:off x="7848600" y="3048000"/>
            <a:ext cx="990600" cy="914400"/>
          </a:xfrm>
          <a:prstGeom prst="rect">
            <a:avLst/>
          </a:prstGeom>
          <a:solidFill>
            <a:schemeClr val="accent5">
              <a:lumMod val="60000"/>
              <a:lumOff val="40000"/>
            </a:schemeClr>
          </a:solidFill>
          <a:ln w="9525" cap="flat" cmpd="sng" algn="ctr">
            <a:solidFill>
              <a:schemeClr val="tx1"/>
            </a:solidFill>
            <a:prstDash val="solid"/>
            <a:round/>
            <a:headEnd type="none" w="med" len="med"/>
            <a:tailEnd type="none" w="med" len="med"/>
          </a:ln>
          <a:effectLst>
            <a:outerShdw blurRad="50800" dist="38100" dir="2700000" algn="tl" rotWithShape="0">
              <a:srgbClr val="000000">
                <a:alpha val="43000"/>
              </a:srgbClr>
            </a:outerShdw>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accent2"/>
                </a:solidFill>
                <a:effectLst/>
                <a:latin typeface="Trebuchet MS" pitchFamily="34" charset="0"/>
              </a:rPr>
              <a:t>All Possible Worlds</a:t>
            </a:r>
          </a:p>
        </p:txBody>
      </p:sp>
      <p:sp>
        <p:nvSpPr>
          <p:cNvPr id="10" name="Content Placeholder 2"/>
          <p:cNvSpPr txBox="1">
            <a:spLocks noChangeArrowheads="1"/>
          </p:cNvSpPr>
          <p:nvPr/>
        </p:nvSpPr>
        <p:spPr>
          <a:xfrm>
            <a:off x="152400" y="4759755"/>
            <a:ext cx="5562600" cy="879045"/>
          </a:xfrm>
          <a:prstGeom prst="rect">
            <a:avLst/>
          </a:prstGeom>
        </p:spPr>
        <p:txBody>
          <a:bodyPr/>
          <a:lstStyle/>
          <a:p>
            <a:pPr marL="396875" indent="-396875" algn="just" defTabSz="914363" fontAlgn="auto">
              <a:lnSpc>
                <a:spcPct val="90000"/>
              </a:lnSpc>
              <a:spcBef>
                <a:spcPct val="20000"/>
              </a:spcBef>
              <a:spcAft>
                <a:spcPts val="0"/>
              </a:spcAft>
              <a:defRPr/>
            </a:pPr>
            <a:r>
              <a:rPr lang="en-US" altLang="zh-CN" sz="2000" dirty="0" smtClean="0">
                <a:solidFill>
                  <a:schemeClr val="tx1"/>
                </a:solidFill>
                <a:latin typeface="Calibri" pitchFamily="34" charset="0"/>
                <a:cs typeface="Calibri" pitchFamily="34" charset="0"/>
              </a:rPr>
              <a:t>       </a:t>
            </a:r>
            <a:endParaRPr lang="en-US" altLang="zh-CN" sz="1000" dirty="0" smtClean="0">
              <a:solidFill>
                <a:schemeClr val="tx1"/>
              </a:solidFill>
              <a:latin typeface="Calibri" pitchFamily="34" charset="0"/>
              <a:cs typeface="Calibri" pitchFamily="34" charset="0"/>
              <a:sym typeface="Wingdings" pitchFamily="2" charset="2"/>
            </a:endParaRPr>
          </a:p>
          <a:p>
            <a:pPr marL="396875" indent="-396875" algn="just" defTabSz="914363" fontAlgn="auto">
              <a:lnSpc>
                <a:spcPct val="90000"/>
              </a:lnSpc>
              <a:spcBef>
                <a:spcPct val="20000"/>
              </a:spcBef>
              <a:spcAft>
                <a:spcPts val="0"/>
              </a:spcAft>
              <a:buBlip>
                <a:blip r:embed="rId2"/>
              </a:buBlip>
              <a:defRPr/>
            </a:pPr>
            <a:r>
              <a:rPr lang="en-US" altLang="zh-CN" sz="2000" dirty="0" smtClean="0">
                <a:solidFill>
                  <a:schemeClr val="tx1"/>
                </a:solidFill>
                <a:latin typeface="Calibri" pitchFamily="34" charset="0"/>
                <a:cs typeface="Calibri" pitchFamily="34" charset="0"/>
              </a:rPr>
              <a:t>Pr(v</a:t>
            </a:r>
            <a:r>
              <a:rPr lang="en-US" altLang="zh-CN" sz="2000" baseline="-25000" dirty="0" smtClean="0">
                <a:solidFill>
                  <a:schemeClr val="tx1"/>
                </a:solidFill>
                <a:latin typeface="Calibri" pitchFamily="34" charset="0"/>
                <a:cs typeface="Calibri" pitchFamily="34" charset="0"/>
              </a:rPr>
              <a:t>3</a:t>
            </a:r>
            <a:r>
              <a:rPr lang="en-US" altLang="zh-CN" sz="2000" dirty="0" smtClean="0">
                <a:solidFill>
                  <a:schemeClr val="tx1"/>
                </a:solidFill>
                <a:latin typeface="Calibri" pitchFamily="34" charset="0"/>
                <a:cs typeface="Calibri" pitchFamily="34" charset="0"/>
              </a:rPr>
              <a:t>, C</a:t>
            </a:r>
            <a:r>
              <a:rPr lang="en-US" altLang="zh-CN" sz="2000" baseline="-25000" dirty="0" smtClean="0">
                <a:solidFill>
                  <a:schemeClr val="tx1"/>
                </a:solidFill>
                <a:latin typeface="Calibri" pitchFamily="34" charset="0"/>
                <a:cs typeface="Calibri" pitchFamily="34" charset="0"/>
              </a:rPr>
              <a:t>1</a:t>
            </a:r>
            <a:r>
              <a:rPr lang="en-US" altLang="zh-CN" sz="2000" dirty="0" smtClean="0">
                <a:solidFill>
                  <a:schemeClr val="tx1"/>
                </a:solidFill>
                <a:latin typeface="Calibri" pitchFamily="34" charset="0"/>
                <a:cs typeface="Calibri" pitchFamily="34" charset="0"/>
              </a:rPr>
              <a:t>) = 0.4 + ½ (0.1) = 0.45 </a:t>
            </a:r>
          </a:p>
        </p:txBody>
      </p:sp>
      <p:sp>
        <p:nvSpPr>
          <p:cNvPr id="11" name="Content Placeholder 2"/>
          <p:cNvSpPr txBox="1">
            <a:spLocks noChangeArrowheads="1"/>
          </p:cNvSpPr>
          <p:nvPr/>
        </p:nvSpPr>
        <p:spPr>
          <a:xfrm>
            <a:off x="152400" y="5521755"/>
            <a:ext cx="5562600" cy="879045"/>
          </a:xfrm>
          <a:prstGeom prst="rect">
            <a:avLst/>
          </a:prstGeom>
        </p:spPr>
        <p:txBody>
          <a:bodyPr/>
          <a:lstStyle/>
          <a:p>
            <a:pPr marL="396875" indent="-396875" algn="just" defTabSz="914363" fontAlgn="auto">
              <a:lnSpc>
                <a:spcPct val="90000"/>
              </a:lnSpc>
              <a:spcBef>
                <a:spcPct val="20000"/>
              </a:spcBef>
              <a:spcAft>
                <a:spcPts val="0"/>
              </a:spcAft>
              <a:defRPr/>
            </a:pPr>
            <a:r>
              <a:rPr lang="en-US" altLang="zh-CN" sz="2000" dirty="0" smtClean="0">
                <a:solidFill>
                  <a:schemeClr val="tx1"/>
                </a:solidFill>
                <a:latin typeface="Calibri" pitchFamily="34" charset="0"/>
                <a:cs typeface="Calibri" pitchFamily="34" charset="0"/>
              </a:rPr>
              <a:t>       </a:t>
            </a:r>
            <a:endParaRPr lang="en-US" altLang="zh-CN" sz="1000" dirty="0" smtClean="0">
              <a:solidFill>
                <a:schemeClr val="tx1"/>
              </a:solidFill>
              <a:latin typeface="Calibri" pitchFamily="34" charset="0"/>
              <a:cs typeface="Calibri" pitchFamily="34" charset="0"/>
              <a:sym typeface="Wingdings" pitchFamily="2" charset="2"/>
            </a:endParaRPr>
          </a:p>
          <a:p>
            <a:pPr marL="396875" indent="-396875" algn="just" defTabSz="914363" fontAlgn="auto">
              <a:lnSpc>
                <a:spcPct val="90000"/>
              </a:lnSpc>
              <a:spcBef>
                <a:spcPct val="20000"/>
              </a:spcBef>
              <a:spcAft>
                <a:spcPts val="0"/>
              </a:spcAft>
              <a:buBlip>
                <a:blip r:embed="rId2"/>
              </a:buBlip>
              <a:defRPr/>
            </a:pPr>
            <a:r>
              <a:rPr lang="en-US" altLang="zh-CN" sz="2000" dirty="0" smtClean="0">
                <a:solidFill>
                  <a:schemeClr val="tx1"/>
                </a:solidFill>
                <a:latin typeface="Calibri" pitchFamily="34" charset="0"/>
                <a:cs typeface="Calibri" pitchFamily="34" charset="0"/>
              </a:rPr>
              <a:t>Pr(v</a:t>
            </a:r>
            <a:r>
              <a:rPr lang="en-US" altLang="zh-CN" sz="2000" baseline="-25000" dirty="0" smtClean="0">
                <a:solidFill>
                  <a:schemeClr val="tx1"/>
                </a:solidFill>
                <a:latin typeface="Calibri" pitchFamily="34" charset="0"/>
                <a:cs typeface="Calibri" pitchFamily="34" charset="0"/>
              </a:rPr>
              <a:t>3</a:t>
            </a:r>
            <a:r>
              <a:rPr lang="en-US" altLang="zh-CN" sz="2000" dirty="0" smtClean="0">
                <a:solidFill>
                  <a:schemeClr val="tx1"/>
                </a:solidFill>
                <a:latin typeface="Calibri" pitchFamily="34" charset="0"/>
                <a:cs typeface="Calibri" pitchFamily="34" charset="0"/>
              </a:rPr>
              <a:t>, C</a:t>
            </a:r>
            <a:r>
              <a:rPr lang="en-US" altLang="zh-CN" sz="2000" baseline="-25000" dirty="0" smtClean="0">
                <a:solidFill>
                  <a:schemeClr val="tx1"/>
                </a:solidFill>
                <a:latin typeface="Calibri" pitchFamily="34" charset="0"/>
                <a:cs typeface="Calibri" pitchFamily="34" charset="0"/>
              </a:rPr>
              <a:t>2</a:t>
            </a:r>
            <a:r>
              <a:rPr lang="en-US" altLang="zh-CN" sz="2000" dirty="0" smtClean="0">
                <a:solidFill>
                  <a:schemeClr val="tx1"/>
                </a:solidFill>
                <a:latin typeface="Calibri" pitchFamily="34" charset="0"/>
                <a:cs typeface="Calibri" pitchFamily="34" charset="0"/>
              </a:rPr>
              <a:t>) = 0.1 + ½ (0.1) = 0.15 </a:t>
            </a:r>
          </a:p>
        </p:txBody>
      </p:sp>
      <p:sp>
        <p:nvSpPr>
          <p:cNvPr id="12" name="Slide Number Placeholder 9"/>
          <p:cNvSpPr txBox="1">
            <a:spLocks/>
          </p:cNvSpPr>
          <p:nvPr/>
        </p:nvSpPr>
        <p:spPr bwMode="auto">
          <a:xfrm>
            <a:off x="8382000" y="6492875"/>
            <a:ext cx="844885"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1200" cap="none" spc="0" normalizeH="0" baseline="0" noProof="0" dirty="0" smtClean="0">
                <a:ln>
                  <a:noFill/>
                </a:ln>
                <a:solidFill>
                  <a:schemeClr val="tx1"/>
                </a:solidFill>
                <a:effectLst/>
                <a:uLnTx/>
                <a:uFillTx/>
                <a:latin typeface="+mj-lt"/>
                <a:ea typeface="+mn-ea"/>
                <a:cs typeface="+mn-cs"/>
              </a:rPr>
              <a:t>9/20</a:t>
            </a:r>
            <a:endParaRPr kumimoji="0" lang="en-US" sz="1800" b="0" i="0" u="none" strike="noStrike" kern="1200" cap="none" spc="0" normalizeH="0" baseline="0" noProof="0" dirty="0">
              <a:ln>
                <a:noFill/>
              </a:ln>
              <a:solidFill>
                <a:schemeClr val="tx1"/>
              </a:solidFill>
              <a:effectLst/>
              <a:uLnTx/>
              <a:uFillTx/>
              <a:latin typeface="+mj-lt"/>
              <a:ea typeface="+mn-ea"/>
              <a:cs typeface="+mn-cs"/>
            </a:endParaRPr>
          </a:p>
        </p:txBody>
      </p:sp>
      <p:sp>
        <p:nvSpPr>
          <p:cNvPr id="13" name="Slide Number Placeholder 9"/>
          <p:cNvSpPr txBox="1">
            <a:spLocks/>
          </p:cNvSpPr>
          <p:nvPr/>
        </p:nvSpPr>
        <p:spPr bwMode="auto">
          <a:xfrm>
            <a:off x="0" y="6569075"/>
            <a:ext cx="4495800"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400" b="1" i="0" u="none" strike="noStrike" kern="1200" cap="none" spc="0" normalizeH="0" baseline="0" dirty="0" smtClean="0">
                <a:ln>
                  <a:noFill/>
                </a:ln>
                <a:solidFill>
                  <a:schemeClr val="tx1"/>
                </a:solidFill>
                <a:effectLst/>
                <a:uLnTx/>
                <a:uFillTx/>
                <a:latin typeface="+mj-lt"/>
                <a:ea typeface="+mn-ea"/>
                <a:cs typeface="+mn-cs"/>
              </a:rPr>
              <a:t>A.</a:t>
            </a:r>
            <a:r>
              <a:rPr kumimoji="0" lang="en-US" sz="1400" b="1" i="0" u="none" strike="noStrike" kern="1200" cap="none" spc="0" normalizeH="0" dirty="0" smtClean="0">
                <a:ln>
                  <a:noFill/>
                </a:ln>
                <a:solidFill>
                  <a:schemeClr val="tx1"/>
                </a:solidFill>
                <a:effectLst/>
                <a:uLnTx/>
                <a:uFillTx/>
                <a:latin typeface="+mj-lt"/>
                <a:ea typeface="+mn-ea"/>
                <a:cs typeface="+mn-cs"/>
              </a:rPr>
              <a:t> Khan</a:t>
            </a:r>
            <a:r>
              <a:rPr kumimoji="0" lang="en-US" sz="1400" b="0" i="0" u="none" strike="noStrike" kern="1200" cap="none" spc="0" normalizeH="0" dirty="0" smtClean="0">
                <a:ln>
                  <a:noFill/>
                </a:ln>
                <a:solidFill>
                  <a:schemeClr val="tx1"/>
                </a:solidFill>
                <a:effectLst/>
                <a:uLnTx/>
                <a:uFillTx/>
                <a:latin typeface="+mj-lt"/>
                <a:ea typeface="+mn-ea"/>
                <a:cs typeface="+mn-cs"/>
              </a:rPr>
              <a:t>, B. </a:t>
            </a:r>
            <a:r>
              <a:rPr kumimoji="0" lang="en-US" sz="1400" b="0" i="0" u="none" strike="noStrike" kern="1200" cap="none" spc="0" normalizeH="0" dirty="0" err="1" smtClean="0">
                <a:ln>
                  <a:noFill/>
                </a:ln>
                <a:solidFill>
                  <a:schemeClr val="tx1"/>
                </a:solidFill>
                <a:effectLst/>
                <a:uLnTx/>
                <a:uFillTx/>
                <a:latin typeface="+mj-lt"/>
                <a:ea typeface="+mn-ea"/>
                <a:cs typeface="+mn-cs"/>
              </a:rPr>
              <a:t>Zehnder</a:t>
            </a:r>
            <a:r>
              <a:rPr kumimoji="0" lang="en-US" sz="1400" b="0" i="0" u="none" strike="noStrike" kern="1200" cap="none" spc="0" normalizeH="0" dirty="0" smtClean="0">
                <a:ln>
                  <a:noFill/>
                </a:ln>
                <a:solidFill>
                  <a:schemeClr val="tx1"/>
                </a:solidFill>
                <a:effectLst/>
                <a:uLnTx/>
                <a:uFillTx/>
                <a:latin typeface="+mj-lt"/>
                <a:ea typeface="+mn-ea"/>
                <a:cs typeface="+mn-cs"/>
              </a:rPr>
              <a:t>, D. </a:t>
            </a:r>
            <a:r>
              <a:rPr kumimoji="0" lang="en-US" sz="1400" b="0" i="0" u="none" strike="noStrike" kern="1200" cap="none" spc="0" normalizeH="0" dirty="0" err="1" smtClean="0">
                <a:ln>
                  <a:noFill/>
                </a:ln>
                <a:solidFill>
                  <a:schemeClr val="tx1"/>
                </a:solidFill>
                <a:effectLst/>
                <a:uLnTx/>
                <a:uFillTx/>
                <a:latin typeface="+mj-lt"/>
                <a:ea typeface="+mn-ea"/>
                <a:cs typeface="+mn-cs"/>
              </a:rPr>
              <a:t>Kossmann</a:t>
            </a:r>
            <a:endParaRPr kumimoji="0" lang="en-US" sz="1400" b="0" i="0" u="none" strike="noStrike" kern="1200" cap="none" spc="0" normalizeH="0" baseline="0" noProof="0" dirty="0">
              <a:ln>
                <a:noFill/>
              </a:ln>
              <a:solidFill>
                <a:schemeClr val="tx1"/>
              </a:solidFill>
              <a:effectLst/>
              <a:uLnTx/>
              <a:uFillTx/>
              <a:latin typeface="+mj-lt"/>
              <a:ea typeface="+mn-ea"/>
              <a:cs typeface="+mn-cs"/>
            </a:endParaRPr>
          </a:p>
        </p:txBody>
      </p:sp>
      <p:pic>
        <p:nvPicPr>
          <p:cNvPr id="14" name="Picture 5" descr="C:\Users\arijit\Desktop\Nanyang_Technological_University_(logo).png"/>
          <p:cNvPicPr>
            <a:picLocks noChangeAspect="1" noChangeArrowheads="1"/>
          </p:cNvPicPr>
          <p:nvPr/>
        </p:nvPicPr>
        <p:blipFill>
          <a:blip r:embed="rId6"/>
          <a:srcRect/>
          <a:stretch>
            <a:fillRect/>
          </a:stretch>
        </p:blipFill>
        <p:spPr bwMode="auto">
          <a:xfrm>
            <a:off x="7391400" y="0"/>
            <a:ext cx="1752600" cy="696449"/>
          </a:xfrm>
          <a:prstGeom prst="rect">
            <a:avLst/>
          </a:prstGeom>
          <a:noFill/>
        </p:spPr>
      </p:pic>
    </p:spTree>
    <p:extLst>
      <p:ext uri="{BB962C8B-B14F-4D97-AF65-F5344CB8AC3E}">
        <p14:creationId xmlns="" xmlns:p14="http://schemas.microsoft.com/office/powerpoint/2010/main" val="150385302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7924800" cy="1066800"/>
          </a:xfrm>
        </p:spPr>
        <p:txBody>
          <a:bodyPr/>
          <a:lstStyle/>
          <a:p>
            <a:r>
              <a:rPr lang="en-US" sz="2800" dirty="0" smtClean="0"/>
              <a:t>Influence Diffusion Models</a:t>
            </a:r>
            <a:endParaRPr lang="en-US" sz="2800" dirty="0"/>
          </a:p>
        </p:txBody>
      </p:sp>
      <p:sp>
        <p:nvSpPr>
          <p:cNvPr id="4" name="Content Placeholder 2"/>
          <p:cNvSpPr txBox="1">
            <a:spLocks noChangeArrowheads="1"/>
          </p:cNvSpPr>
          <p:nvPr/>
        </p:nvSpPr>
        <p:spPr>
          <a:xfrm>
            <a:off x="152400" y="1752600"/>
            <a:ext cx="5562600" cy="879045"/>
          </a:xfrm>
          <a:prstGeom prst="rect">
            <a:avLst/>
          </a:prstGeom>
        </p:spPr>
        <p:txBody>
          <a:bodyPr/>
          <a:lstStyle/>
          <a:p>
            <a:pPr marL="396875" indent="-396875" algn="just" defTabSz="914363" fontAlgn="auto">
              <a:lnSpc>
                <a:spcPct val="90000"/>
              </a:lnSpc>
              <a:spcBef>
                <a:spcPct val="20000"/>
              </a:spcBef>
              <a:spcAft>
                <a:spcPts val="0"/>
              </a:spcAft>
              <a:defRPr/>
            </a:pPr>
            <a:r>
              <a:rPr lang="en-US" altLang="zh-CN" sz="2000" dirty="0" smtClean="0">
                <a:solidFill>
                  <a:schemeClr val="tx1"/>
                </a:solidFill>
                <a:latin typeface="Calibri" pitchFamily="34" charset="0"/>
                <a:cs typeface="Calibri" pitchFamily="34" charset="0"/>
              </a:rPr>
              <a:t>       </a:t>
            </a:r>
            <a:endParaRPr lang="en-US" altLang="zh-CN" sz="1000" dirty="0" smtClean="0">
              <a:solidFill>
                <a:schemeClr val="tx1"/>
              </a:solidFill>
              <a:latin typeface="Calibri" pitchFamily="34" charset="0"/>
              <a:cs typeface="Calibri" pitchFamily="34" charset="0"/>
              <a:sym typeface="Wingdings" pitchFamily="2" charset="2"/>
            </a:endParaRPr>
          </a:p>
          <a:p>
            <a:pPr marL="396875" indent="-396875" algn="just" defTabSz="914363" fontAlgn="auto">
              <a:lnSpc>
                <a:spcPct val="90000"/>
              </a:lnSpc>
              <a:spcBef>
                <a:spcPct val="20000"/>
              </a:spcBef>
              <a:spcAft>
                <a:spcPts val="0"/>
              </a:spcAft>
              <a:buBlip>
                <a:blip r:embed="rId2"/>
              </a:buBlip>
              <a:defRPr/>
            </a:pPr>
            <a:r>
              <a:rPr lang="en-US" altLang="zh-CN" sz="2000" dirty="0" smtClean="0">
                <a:solidFill>
                  <a:schemeClr val="tx1"/>
                </a:solidFill>
                <a:latin typeface="Calibri" pitchFamily="34" charset="0"/>
                <a:cs typeface="Calibri" pitchFamily="34" charset="0"/>
              </a:rPr>
              <a:t>Similar to Single-Campaigner IC model</a:t>
            </a:r>
          </a:p>
        </p:txBody>
      </p:sp>
      <p:sp>
        <p:nvSpPr>
          <p:cNvPr id="34" name="Rounded Rectangle 33"/>
          <p:cNvSpPr/>
          <p:nvPr/>
        </p:nvSpPr>
        <p:spPr>
          <a:xfrm>
            <a:off x="152400" y="1295400"/>
            <a:ext cx="5638800" cy="609600"/>
          </a:xfrm>
          <a:prstGeom prst="roundRect">
            <a:avLst/>
          </a:prstGeom>
          <a:solidFill>
            <a:srgbClr val="4F81BD"/>
          </a:solidFill>
          <a:ln w="25400" cap="flat" cmpd="sng" algn="ctr">
            <a:solidFill>
              <a:srgbClr val="4F81BD">
                <a:shade val="50000"/>
              </a:srgbClr>
            </a:solidFill>
            <a:prstDash val="solid"/>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de-DE" sz="1800" b="1" i="0" u="none" strike="noStrike" kern="0" cap="none" spc="0" normalizeH="0" baseline="0" noProof="0" dirty="0" smtClean="0">
              <a:ln>
                <a:noFill/>
              </a:ln>
              <a:solidFill>
                <a:sysClr val="window" lastClr="FFFFFF"/>
              </a:solidFill>
              <a:effectLst/>
              <a:uLnTx/>
              <a:uFillTx/>
              <a:latin typeface="Calibri"/>
              <a:ea typeface="+mn-ea"/>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de-DE" sz="1800" b="1" i="0" u="none" strike="noStrike" kern="0" cap="none" spc="0" normalizeH="0" baseline="0" noProof="0" dirty="0" smtClean="0">
                <a:ln>
                  <a:noFill/>
                </a:ln>
                <a:solidFill>
                  <a:sysClr val="window" lastClr="FFFFFF"/>
                </a:solidFill>
                <a:effectLst/>
                <a:uLnTx/>
                <a:uFillTx/>
                <a:latin typeface="Calibri"/>
                <a:ea typeface="+mn-ea"/>
                <a:cs typeface="+mn-cs"/>
              </a:rPr>
              <a:t>Multi-Campaigner Independent Cascade Model (MCIC)</a:t>
            </a:r>
          </a:p>
          <a:p>
            <a:pPr marL="0" marR="0" lvl="0" indent="0" defTabSz="914400" eaLnBrk="1" fontAlgn="auto" latinLnBrk="0" hangingPunct="1">
              <a:lnSpc>
                <a:spcPct val="100000"/>
              </a:lnSpc>
              <a:spcBef>
                <a:spcPts val="0"/>
              </a:spcBef>
              <a:spcAft>
                <a:spcPts val="0"/>
              </a:spcAft>
              <a:buClrTx/>
              <a:buSzTx/>
              <a:buFontTx/>
              <a:buNone/>
              <a:tabLst/>
              <a:defRPr/>
            </a:pPr>
            <a:r>
              <a:rPr lang="de-DE" b="1" kern="0" dirty="0" smtClean="0">
                <a:solidFill>
                  <a:sysClr val="window" lastClr="FFFFFF"/>
                </a:solidFill>
                <a:latin typeface="Calibri"/>
              </a:rPr>
              <a:t>Budak et. al. [WWW 2011]</a:t>
            </a:r>
          </a:p>
          <a:p>
            <a:pPr marL="0" marR="0" lvl="0" indent="0" defTabSz="914400" eaLnBrk="1" fontAlgn="auto" latinLnBrk="0" hangingPunct="1">
              <a:lnSpc>
                <a:spcPct val="100000"/>
              </a:lnSpc>
              <a:spcBef>
                <a:spcPts val="0"/>
              </a:spcBef>
              <a:spcAft>
                <a:spcPts val="0"/>
              </a:spcAft>
              <a:buClrTx/>
              <a:buSzTx/>
              <a:buFontTx/>
              <a:buNone/>
              <a:tabLst/>
              <a:defRPr/>
            </a:pPr>
            <a:endParaRPr kumimoji="0" lang="de-DE" sz="1800" b="1" i="0" u="none" strike="noStrike" kern="0" cap="none" spc="0" normalizeH="0" baseline="0" noProof="0" dirty="0">
              <a:ln>
                <a:noFill/>
              </a:ln>
              <a:solidFill>
                <a:sysClr val="window" lastClr="FFFFFF"/>
              </a:solidFill>
              <a:effectLst/>
              <a:uLnTx/>
              <a:uFillTx/>
              <a:latin typeface="Calibri"/>
              <a:ea typeface="+mn-ea"/>
              <a:cs typeface="+mn-cs"/>
            </a:endParaRPr>
          </a:p>
        </p:txBody>
      </p:sp>
      <p:pic>
        <p:nvPicPr>
          <p:cNvPr id="66561" name="Picture 1"/>
          <p:cNvPicPr>
            <a:picLocks noChangeAspect="1" noChangeArrowheads="1"/>
          </p:cNvPicPr>
          <p:nvPr/>
        </p:nvPicPr>
        <p:blipFill>
          <a:blip r:embed="rId3"/>
          <a:srcRect/>
          <a:stretch>
            <a:fillRect/>
          </a:stretch>
        </p:blipFill>
        <p:spPr bwMode="auto">
          <a:xfrm>
            <a:off x="228600" y="2658595"/>
            <a:ext cx="1771650" cy="1684805"/>
          </a:xfrm>
          <a:prstGeom prst="rect">
            <a:avLst/>
          </a:prstGeom>
          <a:noFill/>
          <a:ln w="9525">
            <a:noFill/>
            <a:miter lim="800000"/>
            <a:headEnd/>
            <a:tailEnd/>
          </a:ln>
          <a:effectLst/>
        </p:spPr>
      </p:pic>
      <p:pic>
        <p:nvPicPr>
          <p:cNvPr id="66562" name="Picture 2"/>
          <p:cNvPicPr>
            <a:picLocks noChangeAspect="1" noChangeArrowheads="1"/>
          </p:cNvPicPr>
          <p:nvPr/>
        </p:nvPicPr>
        <p:blipFill>
          <a:blip r:embed="rId4"/>
          <a:srcRect/>
          <a:stretch>
            <a:fillRect/>
          </a:stretch>
        </p:blipFill>
        <p:spPr bwMode="auto">
          <a:xfrm>
            <a:off x="2971801" y="2643332"/>
            <a:ext cx="2171700" cy="1700068"/>
          </a:xfrm>
          <a:prstGeom prst="rect">
            <a:avLst/>
          </a:prstGeom>
          <a:noFill/>
          <a:ln w="9525">
            <a:noFill/>
            <a:miter lim="800000"/>
            <a:headEnd/>
            <a:tailEnd/>
          </a:ln>
          <a:effectLst/>
        </p:spPr>
      </p:pic>
      <p:pic>
        <p:nvPicPr>
          <p:cNvPr id="66563" name="Picture 3"/>
          <p:cNvPicPr>
            <a:picLocks noChangeAspect="1" noChangeArrowheads="1"/>
          </p:cNvPicPr>
          <p:nvPr/>
        </p:nvPicPr>
        <p:blipFill>
          <a:blip r:embed="rId5"/>
          <a:srcRect/>
          <a:stretch>
            <a:fillRect/>
          </a:stretch>
        </p:blipFill>
        <p:spPr bwMode="auto">
          <a:xfrm>
            <a:off x="5272941" y="2590800"/>
            <a:ext cx="2118459" cy="1767302"/>
          </a:xfrm>
          <a:prstGeom prst="rect">
            <a:avLst/>
          </a:prstGeom>
          <a:noFill/>
          <a:ln w="9525">
            <a:noFill/>
            <a:miter lim="800000"/>
            <a:headEnd/>
            <a:tailEnd/>
          </a:ln>
          <a:effectLst/>
        </p:spPr>
      </p:pic>
      <p:sp>
        <p:nvSpPr>
          <p:cNvPr id="8" name="Right Arrow 7"/>
          <p:cNvSpPr/>
          <p:nvPr/>
        </p:nvSpPr>
        <p:spPr bwMode="auto">
          <a:xfrm>
            <a:off x="2057400" y="3276600"/>
            <a:ext cx="838200" cy="457200"/>
          </a:xfrm>
          <a:prstGeom prst="rightArrow">
            <a:avLst/>
          </a:prstGeom>
          <a:solidFill>
            <a:schemeClr val="accent5">
              <a:lumMod val="60000"/>
              <a:lumOff val="40000"/>
            </a:schemeClr>
          </a:solidFill>
          <a:ln w="9525" cap="flat" cmpd="sng" algn="ctr">
            <a:solidFill>
              <a:schemeClr val="tx1"/>
            </a:solidFill>
            <a:prstDash val="solid"/>
            <a:round/>
            <a:headEnd type="none" w="med" len="med"/>
            <a:tailEnd type="none" w="med" len="med"/>
          </a:ln>
          <a:effectLst>
            <a:outerShdw blurRad="50800" dist="38100" dir="2700000" algn="tl" rotWithShape="0">
              <a:srgbClr val="000000">
                <a:alpha val="43000"/>
              </a:srgbClr>
            </a:outerShdw>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accent2"/>
              </a:solidFill>
              <a:effectLst/>
              <a:latin typeface="Trebuchet MS" pitchFamily="34" charset="0"/>
            </a:endParaRPr>
          </a:p>
        </p:txBody>
      </p:sp>
      <p:sp>
        <p:nvSpPr>
          <p:cNvPr id="9" name="Rectangle 8"/>
          <p:cNvSpPr/>
          <p:nvPr/>
        </p:nvSpPr>
        <p:spPr bwMode="auto">
          <a:xfrm>
            <a:off x="7848600" y="3048000"/>
            <a:ext cx="990600" cy="914400"/>
          </a:xfrm>
          <a:prstGeom prst="rect">
            <a:avLst/>
          </a:prstGeom>
          <a:solidFill>
            <a:schemeClr val="accent5">
              <a:lumMod val="60000"/>
              <a:lumOff val="40000"/>
            </a:schemeClr>
          </a:solidFill>
          <a:ln w="9525" cap="flat" cmpd="sng" algn="ctr">
            <a:solidFill>
              <a:schemeClr val="tx1"/>
            </a:solidFill>
            <a:prstDash val="solid"/>
            <a:round/>
            <a:headEnd type="none" w="med" len="med"/>
            <a:tailEnd type="none" w="med" len="med"/>
          </a:ln>
          <a:effectLst>
            <a:outerShdw blurRad="50800" dist="38100" dir="2700000" algn="tl" rotWithShape="0">
              <a:srgbClr val="000000">
                <a:alpha val="43000"/>
              </a:srgbClr>
            </a:outerShdw>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accent2"/>
                </a:solidFill>
                <a:effectLst/>
                <a:latin typeface="Trebuchet MS" pitchFamily="34" charset="0"/>
              </a:rPr>
              <a:t>All Possible Worlds</a:t>
            </a:r>
          </a:p>
        </p:txBody>
      </p:sp>
      <p:sp>
        <p:nvSpPr>
          <p:cNvPr id="10" name="Content Placeholder 2"/>
          <p:cNvSpPr txBox="1">
            <a:spLocks noChangeArrowheads="1"/>
          </p:cNvSpPr>
          <p:nvPr/>
        </p:nvSpPr>
        <p:spPr>
          <a:xfrm>
            <a:off x="152400" y="4759755"/>
            <a:ext cx="5562600" cy="879045"/>
          </a:xfrm>
          <a:prstGeom prst="rect">
            <a:avLst/>
          </a:prstGeom>
        </p:spPr>
        <p:txBody>
          <a:bodyPr/>
          <a:lstStyle/>
          <a:p>
            <a:pPr marL="396875" indent="-396875" algn="just" defTabSz="914363" fontAlgn="auto">
              <a:lnSpc>
                <a:spcPct val="90000"/>
              </a:lnSpc>
              <a:spcBef>
                <a:spcPct val="20000"/>
              </a:spcBef>
              <a:spcAft>
                <a:spcPts val="0"/>
              </a:spcAft>
              <a:defRPr/>
            </a:pPr>
            <a:r>
              <a:rPr lang="en-US" altLang="zh-CN" sz="2000" dirty="0" smtClean="0">
                <a:solidFill>
                  <a:schemeClr val="tx1"/>
                </a:solidFill>
                <a:latin typeface="Calibri" pitchFamily="34" charset="0"/>
                <a:cs typeface="Calibri" pitchFamily="34" charset="0"/>
              </a:rPr>
              <a:t>       </a:t>
            </a:r>
            <a:endParaRPr lang="en-US" altLang="zh-CN" sz="1000" dirty="0" smtClean="0">
              <a:solidFill>
                <a:schemeClr val="tx1"/>
              </a:solidFill>
              <a:latin typeface="Calibri" pitchFamily="34" charset="0"/>
              <a:cs typeface="Calibri" pitchFamily="34" charset="0"/>
              <a:sym typeface="Wingdings" pitchFamily="2" charset="2"/>
            </a:endParaRPr>
          </a:p>
          <a:p>
            <a:pPr marL="396875" indent="-396875" algn="just" defTabSz="914363" fontAlgn="auto">
              <a:lnSpc>
                <a:spcPct val="90000"/>
              </a:lnSpc>
              <a:spcBef>
                <a:spcPct val="20000"/>
              </a:spcBef>
              <a:spcAft>
                <a:spcPts val="0"/>
              </a:spcAft>
              <a:buBlip>
                <a:blip r:embed="rId2"/>
              </a:buBlip>
              <a:defRPr/>
            </a:pPr>
            <a:r>
              <a:rPr lang="en-US" altLang="zh-CN" sz="2000" dirty="0" smtClean="0">
                <a:solidFill>
                  <a:schemeClr val="tx1"/>
                </a:solidFill>
                <a:latin typeface="Calibri" pitchFamily="34" charset="0"/>
                <a:cs typeface="Calibri" pitchFamily="34" charset="0"/>
              </a:rPr>
              <a:t>Pr(v</a:t>
            </a:r>
            <a:r>
              <a:rPr lang="en-US" altLang="zh-CN" sz="2000" baseline="-25000" dirty="0" smtClean="0">
                <a:solidFill>
                  <a:schemeClr val="tx1"/>
                </a:solidFill>
                <a:latin typeface="Calibri" pitchFamily="34" charset="0"/>
                <a:cs typeface="Calibri" pitchFamily="34" charset="0"/>
              </a:rPr>
              <a:t>3</a:t>
            </a:r>
            <a:r>
              <a:rPr lang="en-US" altLang="zh-CN" sz="2000" dirty="0" smtClean="0">
                <a:solidFill>
                  <a:schemeClr val="tx1"/>
                </a:solidFill>
                <a:latin typeface="Calibri" pitchFamily="34" charset="0"/>
                <a:cs typeface="Calibri" pitchFamily="34" charset="0"/>
              </a:rPr>
              <a:t>, C</a:t>
            </a:r>
            <a:r>
              <a:rPr lang="en-US" altLang="zh-CN" sz="2000" baseline="-25000" dirty="0" smtClean="0">
                <a:solidFill>
                  <a:schemeClr val="tx1"/>
                </a:solidFill>
                <a:latin typeface="Calibri" pitchFamily="34" charset="0"/>
                <a:cs typeface="Calibri" pitchFamily="34" charset="0"/>
              </a:rPr>
              <a:t>1</a:t>
            </a:r>
            <a:r>
              <a:rPr lang="en-US" altLang="zh-CN" sz="2000" dirty="0" smtClean="0">
                <a:solidFill>
                  <a:schemeClr val="tx1"/>
                </a:solidFill>
                <a:latin typeface="Calibri" pitchFamily="34" charset="0"/>
                <a:cs typeface="Calibri" pitchFamily="34" charset="0"/>
              </a:rPr>
              <a:t>) = 0.4 + ½ (0.1) = 0.45 </a:t>
            </a:r>
          </a:p>
        </p:txBody>
      </p:sp>
      <p:sp>
        <p:nvSpPr>
          <p:cNvPr id="11" name="Content Placeholder 2"/>
          <p:cNvSpPr txBox="1">
            <a:spLocks noChangeArrowheads="1"/>
          </p:cNvSpPr>
          <p:nvPr/>
        </p:nvSpPr>
        <p:spPr>
          <a:xfrm>
            <a:off x="152400" y="5521755"/>
            <a:ext cx="5562600" cy="879045"/>
          </a:xfrm>
          <a:prstGeom prst="rect">
            <a:avLst/>
          </a:prstGeom>
        </p:spPr>
        <p:txBody>
          <a:bodyPr/>
          <a:lstStyle/>
          <a:p>
            <a:pPr marL="396875" indent="-396875" algn="just" defTabSz="914363" fontAlgn="auto">
              <a:lnSpc>
                <a:spcPct val="90000"/>
              </a:lnSpc>
              <a:spcBef>
                <a:spcPct val="20000"/>
              </a:spcBef>
              <a:spcAft>
                <a:spcPts val="0"/>
              </a:spcAft>
              <a:defRPr/>
            </a:pPr>
            <a:r>
              <a:rPr lang="en-US" altLang="zh-CN" sz="2000" dirty="0" smtClean="0">
                <a:solidFill>
                  <a:schemeClr val="tx1"/>
                </a:solidFill>
                <a:latin typeface="Calibri" pitchFamily="34" charset="0"/>
                <a:cs typeface="Calibri" pitchFamily="34" charset="0"/>
              </a:rPr>
              <a:t>       </a:t>
            </a:r>
            <a:endParaRPr lang="en-US" altLang="zh-CN" sz="1000" dirty="0" smtClean="0">
              <a:solidFill>
                <a:schemeClr val="tx1"/>
              </a:solidFill>
              <a:latin typeface="Calibri" pitchFamily="34" charset="0"/>
              <a:cs typeface="Calibri" pitchFamily="34" charset="0"/>
              <a:sym typeface="Wingdings" pitchFamily="2" charset="2"/>
            </a:endParaRPr>
          </a:p>
          <a:p>
            <a:pPr marL="396875" indent="-396875" algn="just" defTabSz="914363" fontAlgn="auto">
              <a:lnSpc>
                <a:spcPct val="90000"/>
              </a:lnSpc>
              <a:spcBef>
                <a:spcPct val="20000"/>
              </a:spcBef>
              <a:spcAft>
                <a:spcPts val="0"/>
              </a:spcAft>
              <a:buBlip>
                <a:blip r:embed="rId2"/>
              </a:buBlip>
              <a:defRPr/>
            </a:pPr>
            <a:r>
              <a:rPr lang="en-US" altLang="zh-CN" sz="2000" dirty="0" smtClean="0">
                <a:solidFill>
                  <a:schemeClr val="tx1"/>
                </a:solidFill>
                <a:latin typeface="Calibri" pitchFamily="34" charset="0"/>
                <a:cs typeface="Calibri" pitchFamily="34" charset="0"/>
              </a:rPr>
              <a:t>Pr(v</a:t>
            </a:r>
            <a:r>
              <a:rPr lang="en-US" altLang="zh-CN" sz="2000" baseline="-25000" dirty="0" smtClean="0">
                <a:solidFill>
                  <a:schemeClr val="tx1"/>
                </a:solidFill>
                <a:latin typeface="Calibri" pitchFamily="34" charset="0"/>
                <a:cs typeface="Calibri" pitchFamily="34" charset="0"/>
              </a:rPr>
              <a:t>3</a:t>
            </a:r>
            <a:r>
              <a:rPr lang="en-US" altLang="zh-CN" sz="2000" dirty="0" smtClean="0">
                <a:solidFill>
                  <a:schemeClr val="tx1"/>
                </a:solidFill>
                <a:latin typeface="Calibri" pitchFamily="34" charset="0"/>
                <a:cs typeface="Calibri" pitchFamily="34" charset="0"/>
              </a:rPr>
              <a:t>, C</a:t>
            </a:r>
            <a:r>
              <a:rPr lang="en-US" altLang="zh-CN" sz="2000" baseline="-25000" dirty="0" smtClean="0">
                <a:solidFill>
                  <a:schemeClr val="tx1"/>
                </a:solidFill>
                <a:latin typeface="Calibri" pitchFamily="34" charset="0"/>
                <a:cs typeface="Calibri" pitchFamily="34" charset="0"/>
              </a:rPr>
              <a:t>2</a:t>
            </a:r>
            <a:r>
              <a:rPr lang="en-US" altLang="zh-CN" sz="2000" dirty="0" smtClean="0">
                <a:solidFill>
                  <a:schemeClr val="tx1"/>
                </a:solidFill>
                <a:latin typeface="Calibri" pitchFamily="34" charset="0"/>
                <a:cs typeface="Calibri" pitchFamily="34" charset="0"/>
              </a:rPr>
              <a:t>) = 0.1 + ½ (0.1) = 0.15 </a:t>
            </a:r>
          </a:p>
        </p:txBody>
      </p:sp>
      <p:sp>
        <p:nvSpPr>
          <p:cNvPr id="12" name="Slide Number Placeholder 9"/>
          <p:cNvSpPr txBox="1">
            <a:spLocks/>
          </p:cNvSpPr>
          <p:nvPr/>
        </p:nvSpPr>
        <p:spPr bwMode="auto">
          <a:xfrm>
            <a:off x="8382000" y="6492875"/>
            <a:ext cx="844885"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1200" cap="none" spc="0" normalizeH="0" baseline="0" noProof="0" dirty="0" smtClean="0">
                <a:ln>
                  <a:noFill/>
                </a:ln>
                <a:solidFill>
                  <a:schemeClr val="tx1"/>
                </a:solidFill>
                <a:effectLst/>
                <a:uLnTx/>
                <a:uFillTx/>
                <a:latin typeface="+mj-lt"/>
                <a:ea typeface="+mn-ea"/>
                <a:cs typeface="+mn-cs"/>
              </a:rPr>
              <a:t>9/20</a:t>
            </a:r>
            <a:endParaRPr kumimoji="0" lang="en-US" sz="1800" b="0" i="0" u="none" strike="noStrike" kern="1200" cap="none" spc="0" normalizeH="0" baseline="0" noProof="0" dirty="0">
              <a:ln>
                <a:noFill/>
              </a:ln>
              <a:solidFill>
                <a:schemeClr val="tx1"/>
              </a:solidFill>
              <a:effectLst/>
              <a:uLnTx/>
              <a:uFillTx/>
              <a:latin typeface="+mj-lt"/>
              <a:ea typeface="+mn-ea"/>
              <a:cs typeface="+mn-cs"/>
            </a:endParaRPr>
          </a:p>
        </p:txBody>
      </p:sp>
      <p:sp>
        <p:nvSpPr>
          <p:cNvPr id="13" name="Rounded Rectangle 12"/>
          <p:cNvSpPr/>
          <p:nvPr/>
        </p:nvSpPr>
        <p:spPr>
          <a:xfrm rot="20978078">
            <a:off x="238781" y="4491244"/>
            <a:ext cx="7287924" cy="1621221"/>
          </a:xfrm>
          <a:prstGeom prst="roundRect">
            <a:avLst/>
          </a:prstGeom>
          <a:solidFill>
            <a:schemeClr val="accent1">
              <a:lumMod val="40000"/>
              <a:lumOff val="60000"/>
            </a:schemeClr>
          </a:solidFill>
          <a:effectLst>
            <a:innerShdw blurRad="63500" dist="50800" dir="2700000">
              <a:srgbClr val="FF66CC">
                <a:alpha val="45000"/>
              </a:srgbClr>
            </a:innerShdw>
          </a:effectLst>
          <a:scene3d>
            <a:camera prst="orthographicFront"/>
            <a:lightRig rig="chilly" dir="t"/>
          </a:scene3d>
          <a:sp3d contourW="12700" prstMaterial="dkEdge">
            <a:bevelT prst="relaxedInset"/>
            <a:bevelB w="114300" prst="artDeco"/>
            <a:contourClr>
              <a:srgbClr val="FF66CC"/>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b="1" dirty="0" smtClean="0">
                <a:solidFill>
                  <a:schemeClr val="tx1"/>
                </a:solidFill>
              </a:rPr>
              <a:t>People adopt a product when they come in direct contact with their friends who very recently adopted that product.</a:t>
            </a:r>
          </a:p>
        </p:txBody>
      </p:sp>
      <p:pic>
        <p:nvPicPr>
          <p:cNvPr id="14" name="Picture 5" descr="C:\Users\arijit\Desktop\Nanyang_Technological_University_(logo).png"/>
          <p:cNvPicPr>
            <a:picLocks noChangeAspect="1" noChangeArrowheads="1"/>
          </p:cNvPicPr>
          <p:nvPr/>
        </p:nvPicPr>
        <p:blipFill>
          <a:blip r:embed="rId6"/>
          <a:srcRect/>
          <a:stretch>
            <a:fillRect/>
          </a:stretch>
        </p:blipFill>
        <p:spPr bwMode="auto">
          <a:xfrm>
            <a:off x="7391400" y="0"/>
            <a:ext cx="1752600" cy="696449"/>
          </a:xfrm>
          <a:prstGeom prst="rect">
            <a:avLst/>
          </a:prstGeom>
          <a:noFill/>
        </p:spPr>
      </p:pic>
    </p:spTree>
    <p:extLst>
      <p:ext uri="{BB962C8B-B14F-4D97-AF65-F5344CB8AC3E}">
        <p14:creationId xmlns="" xmlns:p14="http://schemas.microsoft.com/office/powerpoint/2010/main" val="150385302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7924800" cy="1066800"/>
          </a:xfrm>
        </p:spPr>
        <p:txBody>
          <a:bodyPr/>
          <a:lstStyle/>
          <a:p>
            <a:r>
              <a:rPr lang="en-US" sz="2800" dirty="0" smtClean="0"/>
              <a:t>Influence Diffusion Models</a:t>
            </a:r>
            <a:endParaRPr lang="en-US" sz="2800" dirty="0"/>
          </a:p>
        </p:txBody>
      </p:sp>
      <p:sp>
        <p:nvSpPr>
          <p:cNvPr id="4" name="Content Placeholder 2"/>
          <p:cNvSpPr txBox="1">
            <a:spLocks noChangeArrowheads="1"/>
          </p:cNvSpPr>
          <p:nvPr/>
        </p:nvSpPr>
        <p:spPr>
          <a:xfrm>
            <a:off x="152400" y="1905000"/>
            <a:ext cx="8686800" cy="879045"/>
          </a:xfrm>
          <a:prstGeom prst="rect">
            <a:avLst/>
          </a:prstGeom>
        </p:spPr>
        <p:txBody>
          <a:bodyPr/>
          <a:lstStyle/>
          <a:p>
            <a:pPr marL="396875" indent="-396875" algn="just" defTabSz="914363" fontAlgn="auto">
              <a:lnSpc>
                <a:spcPct val="90000"/>
              </a:lnSpc>
              <a:spcBef>
                <a:spcPct val="20000"/>
              </a:spcBef>
              <a:spcAft>
                <a:spcPts val="0"/>
              </a:spcAft>
              <a:defRPr/>
            </a:pPr>
            <a:r>
              <a:rPr lang="en-US" altLang="zh-CN" sz="2000" dirty="0" smtClean="0">
                <a:solidFill>
                  <a:schemeClr val="tx1"/>
                </a:solidFill>
                <a:latin typeface="Calibri" pitchFamily="34" charset="0"/>
                <a:cs typeface="Calibri" pitchFamily="34" charset="0"/>
              </a:rPr>
              <a:t>       </a:t>
            </a:r>
            <a:endParaRPr lang="en-US" altLang="zh-CN" sz="1000" dirty="0" smtClean="0">
              <a:solidFill>
                <a:schemeClr val="tx1"/>
              </a:solidFill>
              <a:latin typeface="Calibri" pitchFamily="34" charset="0"/>
              <a:cs typeface="Calibri" pitchFamily="34" charset="0"/>
              <a:sym typeface="Wingdings" pitchFamily="2" charset="2"/>
            </a:endParaRPr>
          </a:p>
          <a:p>
            <a:pPr marL="396875" indent="-396875" algn="just" defTabSz="914363" fontAlgn="auto">
              <a:lnSpc>
                <a:spcPct val="90000"/>
              </a:lnSpc>
              <a:spcBef>
                <a:spcPct val="20000"/>
              </a:spcBef>
              <a:spcAft>
                <a:spcPts val="0"/>
              </a:spcAft>
              <a:buBlip>
                <a:blip r:embed="rId2"/>
              </a:buBlip>
              <a:defRPr/>
            </a:pPr>
            <a:r>
              <a:rPr lang="en-US" altLang="zh-CN" sz="2000" dirty="0" smtClean="0">
                <a:solidFill>
                  <a:schemeClr val="tx1"/>
                </a:solidFill>
                <a:latin typeface="Calibri" pitchFamily="34" charset="0"/>
                <a:cs typeface="Calibri" pitchFamily="34" charset="0"/>
              </a:rPr>
              <a:t>Similar to Single-Campaigner LT model</a:t>
            </a:r>
          </a:p>
          <a:p>
            <a:pPr marL="396875" indent="-396875" algn="just" defTabSz="914363" fontAlgn="auto">
              <a:lnSpc>
                <a:spcPct val="90000"/>
              </a:lnSpc>
              <a:spcBef>
                <a:spcPct val="20000"/>
              </a:spcBef>
              <a:spcAft>
                <a:spcPts val="0"/>
              </a:spcAft>
              <a:buBlip>
                <a:blip r:embed="rId2"/>
              </a:buBlip>
              <a:defRPr/>
            </a:pPr>
            <a:endParaRPr lang="en-US" altLang="zh-CN" sz="4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endParaRPr lang="en-US" altLang="zh-CN" sz="4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endParaRPr lang="en-US" altLang="zh-CN" sz="4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endParaRPr lang="en-US" altLang="zh-CN" sz="4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r>
              <a:rPr lang="en-US" altLang="zh-CN" sz="2000" dirty="0" smtClean="0">
                <a:solidFill>
                  <a:schemeClr val="tx1"/>
                </a:solidFill>
                <a:latin typeface="Calibri" pitchFamily="34" charset="0"/>
                <a:cs typeface="Calibri" pitchFamily="34" charset="0"/>
              </a:rPr>
              <a:t>If the sum of the probabilities of the incoming edges from all active nodes is greater than or equal to the activation threshold of an inactive node, then the node gets activated in the next round</a:t>
            </a:r>
            <a:endParaRPr lang="en-US" altLang="zh-CN" sz="4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endParaRPr lang="en-US" altLang="zh-CN" sz="4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endParaRPr lang="en-US" altLang="zh-CN" sz="4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endParaRPr lang="en-US" altLang="zh-CN" sz="4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endParaRPr lang="en-US" altLang="zh-CN" sz="4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r>
              <a:rPr lang="en-US" altLang="zh-CN" sz="2000" dirty="0" smtClean="0">
                <a:solidFill>
                  <a:schemeClr val="tx1"/>
                </a:solidFill>
                <a:latin typeface="Calibri" pitchFamily="34" charset="0"/>
                <a:cs typeface="Calibri" pitchFamily="34" charset="0"/>
              </a:rPr>
              <a:t>Let us consider all nodes </a:t>
            </a:r>
            <a:r>
              <a:rPr lang="en-US" altLang="zh-CN" sz="2000" i="1" dirty="0" smtClean="0">
                <a:solidFill>
                  <a:schemeClr val="tx1"/>
                </a:solidFill>
                <a:latin typeface="Times New Roman" pitchFamily="18" charset="0"/>
                <a:cs typeface="Times New Roman" pitchFamily="18" charset="0"/>
              </a:rPr>
              <a:t>u</a:t>
            </a:r>
            <a:r>
              <a:rPr lang="en-US" altLang="zh-CN" sz="2000" dirty="0" smtClean="0">
                <a:solidFill>
                  <a:schemeClr val="tx1"/>
                </a:solidFill>
                <a:latin typeface="Calibri" pitchFamily="34" charset="0"/>
                <a:cs typeface="Calibri" pitchFamily="34" charset="0"/>
              </a:rPr>
              <a:t> that were activated in the last round and contributed to the activation of a node </a:t>
            </a:r>
            <a:r>
              <a:rPr lang="en-US" altLang="zh-CN" sz="2000" i="1" dirty="0" smtClean="0">
                <a:solidFill>
                  <a:schemeClr val="tx1"/>
                </a:solidFill>
                <a:latin typeface="Times New Roman" pitchFamily="18" charset="0"/>
                <a:cs typeface="Times New Roman" pitchFamily="18" charset="0"/>
              </a:rPr>
              <a:t>v</a:t>
            </a:r>
            <a:r>
              <a:rPr lang="en-US" altLang="zh-CN" sz="2000" dirty="0" smtClean="0">
                <a:solidFill>
                  <a:schemeClr val="tx1"/>
                </a:solidFill>
                <a:latin typeface="Calibri" pitchFamily="34" charset="0"/>
                <a:cs typeface="Calibri" pitchFamily="34" charset="0"/>
              </a:rPr>
              <a:t> in the current round. Then, </a:t>
            </a:r>
            <a:r>
              <a:rPr lang="en-US" altLang="zh-CN" sz="2000" i="1" dirty="0" smtClean="0">
                <a:solidFill>
                  <a:schemeClr val="tx1"/>
                </a:solidFill>
                <a:latin typeface="Times New Roman" pitchFamily="18" charset="0"/>
                <a:cs typeface="Times New Roman" pitchFamily="18" charset="0"/>
              </a:rPr>
              <a:t>v</a:t>
            </a:r>
            <a:r>
              <a:rPr lang="en-US" altLang="zh-CN" sz="2000" dirty="0" smtClean="0">
                <a:solidFill>
                  <a:schemeClr val="tx1"/>
                </a:solidFill>
                <a:latin typeface="Calibri" pitchFamily="34" charset="0"/>
                <a:cs typeface="Calibri" pitchFamily="34" charset="0"/>
              </a:rPr>
              <a:t> will adopt the same campaign as that of </a:t>
            </a:r>
            <a:r>
              <a:rPr lang="en-US" altLang="zh-CN" sz="2000" i="1" dirty="0" smtClean="0">
                <a:solidFill>
                  <a:schemeClr val="tx1"/>
                </a:solidFill>
                <a:latin typeface="Times New Roman" pitchFamily="18" charset="0"/>
                <a:cs typeface="Times New Roman" pitchFamily="18" charset="0"/>
              </a:rPr>
              <a:t>u</a:t>
            </a:r>
            <a:r>
              <a:rPr lang="en-US" altLang="zh-CN" sz="2000" dirty="0" smtClean="0">
                <a:solidFill>
                  <a:schemeClr val="tx1"/>
                </a:solidFill>
                <a:latin typeface="Calibri" pitchFamily="34" charset="0"/>
                <a:cs typeface="Calibri" pitchFamily="34" charset="0"/>
              </a:rPr>
              <a:t> with probability  </a:t>
            </a:r>
            <a:r>
              <a:rPr lang="en-US" altLang="zh-CN" sz="2000" i="1" dirty="0" smtClean="0">
                <a:solidFill>
                  <a:schemeClr val="tx1"/>
                </a:solidFill>
                <a:latin typeface="Times New Roman" pitchFamily="18" charset="0"/>
                <a:cs typeface="Times New Roman" pitchFamily="18" charset="0"/>
              </a:rPr>
              <a:t>p(</a:t>
            </a:r>
            <a:r>
              <a:rPr lang="en-US" altLang="zh-CN" sz="2000" i="1" dirty="0" err="1" smtClean="0">
                <a:solidFill>
                  <a:schemeClr val="tx1"/>
                </a:solidFill>
                <a:latin typeface="Times New Roman" pitchFamily="18" charset="0"/>
                <a:cs typeface="Times New Roman" pitchFamily="18" charset="0"/>
              </a:rPr>
              <a:t>u,v</a:t>
            </a:r>
            <a:r>
              <a:rPr lang="en-US" altLang="zh-CN" sz="2000" i="1" dirty="0" smtClean="0">
                <a:solidFill>
                  <a:schemeClr val="tx1"/>
                </a:solidFill>
                <a:latin typeface="Times New Roman" pitchFamily="18" charset="0"/>
                <a:cs typeface="Times New Roman" pitchFamily="18" charset="0"/>
              </a:rPr>
              <a:t>)/ ∑</a:t>
            </a:r>
            <a:r>
              <a:rPr lang="en-US" altLang="zh-CN" sz="2000" i="1" baseline="-25000" dirty="0" smtClean="0">
                <a:solidFill>
                  <a:schemeClr val="tx1"/>
                </a:solidFill>
                <a:latin typeface="Times New Roman" pitchFamily="18" charset="0"/>
                <a:cs typeface="Times New Roman" pitchFamily="18" charset="0"/>
              </a:rPr>
              <a:t>u</a:t>
            </a:r>
            <a:r>
              <a:rPr lang="en-US" altLang="zh-CN" sz="2000" i="1" dirty="0" smtClean="0">
                <a:solidFill>
                  <a:schemeClr val="tx1"/>
                </a:solidFill>
                <a:latin typeface="Times New Roman" pitchFamily="18" charset="0"/>
                <a:cs typeface="Times New Roman" pitchFamily="18" charset="0"/>
              </a:rPr>
              <a:t> p(</a:t>
            </a:r>
            <a:r>
              <a:rPr lang="en-US" altLang="zh-CN" sz="2000" i="1" dirty="0" err="1" smtClean="0">
                <a:solidFill>
                  <a:schemeClr val="tx1"/>
                </a:solidFill>
                <a:latin typeface="Times New Roman" pitchFamily="18" charset="0"/>
                <a:cs typeface="Times New Roman" pitchFamily="18" charset="0"/>
              </a:rPr>
              <a:t>u,v</a:t>
            </a:r>
            <a:r>
              <a:rPr lang="en-US" altLang="zh-CN" sz="2000" i="1" dirty="0" smtClean="0">
                <a:solidFill>
                  <a:schemeClr val="tx1"/>
                </a:solidFill>
                <a:latin typeface="Times New Roman" pitchFamily="18" charset="0"/>
                <a:cs typeface="Times New Roman" pitchFamily="18" charset="0"/>
              </a:rPr>
              <a:t>)</a:t>
            </a:r>
            <a:endParaRPr lang="en-US" altLang="zh-CN" sz="400" i="1" dirty="0" smtClean="0">
              <a:solidFill>
                <a:schemeClr val="tx1"/>
              </a:solidFill>
              <a:latin typeface="Times New Roman" pitchFamily="18" charset="0"/>
              <a:cs typeface="Times New Roman" pitchFamily="18" charset="0"/>
            </a:endParaRPr>
          </a:p>
          <a:p>
            <a:pPr marL="396875" indent="-396875" algn="just" defTabSz="914363" fontAlgn="auto">
              <a:lnSpc>
                <a:spcPct val="90000"/>
              </a:lnSpc>
              <a:spcBef>
                <a:spcPct val="20000"/>
              </a:spcBef>
              <a:spcAft>
                <a:spcPts val="0"/>
              </a:spcAft>
              <a:buBlip>
                <a:blip r:embed="rId2"/>
              </a:buBlip>
              <a:defRPr/>
            </a:pPr>
            <a:endParaRPr lang="en-US" altLang="zh-CN" sz="4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endParaRPr lang="en-US" altLang="zh-CN" sz="4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endParaRPr lang="en-US" altLang="zh-CN" sz="4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endParaRPr lang="en-US" altLang="zh-CN" sz="4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r>
              <a:rPr lang="en-US" altLang="zh-CN" sz="2000" dirty="0" smtClean="0">
                <a:solidFill>
                  <a:schemeClr val="tx1"/>
                </a:solidFill>
                <a:latin typeface="Calibri" pitchFamily="34" charset="0"/>
                <a:cs typeface="Calibri" pitchFamily="34" charset="0"/>
              </a:rPr>
              <a:t>Each node can be activated only once and by only one of the campaigns; also the node stays activated with that campaign until the end</a:t>
            </a:r>
          </a:p>
          <a:p>
            <a:pPr marL="396875" indent="-396875" algn="just" defTabSz="914363" fontAlgn="auto">
              <a:lnSpc>
                <a:spcPct val="90000"/>
              </a:lnSpc>
              <a:spcBef>
                <a:spcPct val="20000"/>
              </a:spcBef>
              <a:spcAft>
                <a:spcPts val="0"/>
              </a:spcAft>
              <a:buBlip>
                <a:blip r:embed="rId2"/>
              </a:buBlip>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endParaRPr lang="en-US" altLang="zh-CN" sz="2000" dirty="0" smtClean="0">
              <a:solidFill>
                <a:schemeClr val="tx1"/>
              </a:solidFill>
              <a:latin typeface="Calibri" pitchFamily="34" charset="0"/>
              <a:cs typeface="Calibri" pitchFamily="34" charset="0"/>
            </a:endParaRPr>
          </a:p>
        </p:txBody>
      </p:sp>
      <p:sp>
        <p:nvSpPr>
          <p:cNvPr id="34" name="Rounded Rectangle 33"/>
          <p:cNvSpPr/>
          <p:nvPr/>
        </p:nvSpPr>
        <p:spPr>
          <a:xfrm>
            <a:off x="152400" y="1295400"/>
            <a:ext cx="5638800" cy="609600"/>
          </a:xfrm>
          <a:prstGeom prst="roundRect">
            <a:avLst/>
          </a:prstGeom>
          <a:solidFill>
            <a:srgbClr val="4F81BD"/>
          </a:solidFill>
          <a:ln w="25400" cap="flat" cmpd="sng" algn="ctr">
            <a:solidFill>
              <a:srgbClr val="4F81BD">
                <a:shade val="50000"/>
              </a:srgbClr>
            </a:solidFill>
            <a:prstDash val="solid"/>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de-DE" sz="1800" b="1" i="0" u="none" strike="noStrike" kern="0" cap="none" spc="0" normalizeH="0" baseline="0" noProof="0" dirty="0" smtClean="0">
              <a:ln>
                <a:noFill/>
              </a:ln>
              <a:solidFill>
                <a:sysClr val="window" lastClr="FFFFFF"/>
              </a:solidFill>
              <a:effectLst/>
              <a:uLnTx/>
              <a:uFillTx/>
              <a:latin typeface="Calibri"/>
              <a:ea typeface="+mn-ea"/>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de-DE" sz="1800" b="1" i="0" u="none" strike="noStrike" kern="0" cap="none" spc="0" normalizeH="0" baseline="0" noProof="0" dirty="0" smtClean="0">
                <a:ln>
                  <a:noFill/>
                </a:ln>
                <a:solidFill>
                  <a:sysClr val="window" lastClr="FFFFFF"/>
                </a:solidFill>
                <a:effectLst/>
                <a:uLnTx/>
                <a:uFillTx/>
                <a:latin typeface="Calibri"/>
                <a:ea typeface="+mn-ea"/>
                <a:cs typeface="+mn-cs"/>
              </a:rPr>
              <a:t>Multi-Campaigner Linear Threshold Model (K-LT)</a:t>
            </a:r>
          </a:p>
          <a:p>
            <a:pPr marL="0" marR="0" lvl="0" indent="0" defTabSz="914400" eaLnBrk="1" fontAlgn="auto" latinLnBrk="0" hangingPunct="1">
              <a:lnSpc>
                <a:spcPct val="100000"/>
              </a:lnSpc>
              <a:spcBef>
                <a:spcPts val="0"/>
              </a:spcBef>
              <a:spcAft>
                <a:spcPts val="0"/>
              </a:spcAft>
              <a:buClrTx/>
              <a:buSzTx/>
              <a:buFontTx/>
              <a:buNone/>
              <a:tabLst/>
              <a:defRPr/>
            </a:pPr>
            <a:r>
              <a:rPr lang="de-DE" b="1" kern="0" dirty="0" smtClean="0">
                <a:solidFill>
                  <a:sysClr val="window" lastClr="FFFFFF"/>
                </a:solidFill>
                <a:latin typeface="Calibri"/>
              </a:rPr>
              <a:t>Lu et. al. [KDD 2013]</a:t>
            </a:r>
          </a:p>
          <a:p>
            <a:pPr marL="0" marR="0" lvl="0" indent="0" defTabSz="914400" eaLnBrk="1" fontAlgn="auto" latinLnBrk="0" hangingPunct="1">
              <a:lnSpc>
                <a:spcPct val="100000"/>
              </a:lnSpc>
              <a:spcBef>
                <a:spcPts val="0"/>
              </a:spcBef>
              <a:spcAft>
                <a:spcPts val="0"/>
              </a:spcAft>
              <a:buClrTx/>
              <a:buSzTx/>
              <a:buFontTx/>
              <a:buNone/>
              <a:tabLst/>
              <a:defRPr/>
            </a:pPr>
            <a:endParaRPr kumimoji="0" lang="de-DE" sz="1800" b="1" i="0" u="none" strike="noStrike" kern="0" cap="none" spc="0" normalizeH="0" baseline="0" noProof="0" dirty="0">
              <a:ln>
                <a:noFill/>
              </a:ln>
              <a:solidFill>
                <a:sysClr val="window" lastClr="FFFFFF"/>
              </a:solidFill>
              <a:effectLst/>
              <a:uLnTx/>
              <a:uFillTx/>
              <a:latin typeface="Calibri"/>
              <a:ea typeface="+mn-ea"/>
              <a:cs typeface="+mn-cs"/>
            </a:endParaRPr>
          </a:p>
        </p:txBody>
      </p:sp>
      <p:sp>
        <p:nvSpPr>
          <p:cNvPr id="37" name="Slide Number Placeholder 9"/>
          <p:cNvSpPr txBox="1">
            <a:spLocks/>
          </p:cNvSpPr>
          <p:nvPr/>
        </p:nvSpPr>
        <p:spPr bwMode="auto">
          <a:xfrm>
            <a:off x="8382000" y="6492875"/>
            <a:ext cx="844885"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1200" cap="none" spc="0" normalizeH="0" baseline="0" noProof="0" dirty="0" smtClean="0">
                <a:ln>
                  <a:noFill/>
                </a:ln>
                <a:solidFill>
                  <a:schemeClr val="tx1"/>
                </a:solidFill>
                <a:effectLst/>
                <a:uLnTx/>
                <a:uFillTx/>
                <a:latin typeface="+mj-lt"/>
                <a:ea typeface="+mn-ea"/>
                <a:cs typeface="+mn-cs"/>
              </a:rPr>
              <a:t>10/20</a:t>
            </a:r>
            <a:endParaRPr kumimoji="0" lang="en-US" sz="1800" b="0" i="0" u="none" strike="noStrike" kern="1200" cap="none" spc="0" normalizeH="0" baseline="0" noProof="0" dirty="0">
              <a:ln>
                <a:noFill/>
              </a:ln>
              <a:solidFill>
                <a:schemeClr val="tx1"/>
              </a:solidFill>
              <a:effectLst/>
              <a:uLnTx/>
              <a:uFillTx/>
              <a:latin typeface="+mj-lt"/>
              <a:ea typeface="+mn-ea"/>
              <a:cs typeface="+mn-cs"/>
            </a:endParaRPr>
          </a:p>
        </p:txBody>
      </p:sp>
      <p:sp>
        <p:nvSpPr>
          <p:cNvPr id="6" name="Slide Number Placeholder 9"/>
          <p:cNvSpPr txBox="1">
            <a:spLocks/>
          </p:cNvSpPr>
          <p:nvPr/>
        </p:nvSpPr>
        <p:spPr bwMode="auto">
          <a:xfrm>
            <a:off x="0" y="6569075"/>
            <a:ext cx="4495800"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400" b="1" i="0" u="none" strike="noStrike" kern="1200" cap="none" spc="0" normalizeH="0" baseline="0" dirty="0" smtClean="0">
                <a:ln>
                  <a:noFill/>
                </a:ln>
                <a:solidFill>
                  <a:schemeClr val="tx1"/>
                </a:solidFill>
                <a:effectLst/>
                <a:uLnTx/>
                <a:uFillTx/>
                <a:latin typeface="+mj-lt"/>
                <a:ea typeface="+mn-ea"/>
                <a:cs typeface="+mn-cs"/>
              </a:rPr>
              <a:t>A.</a:t>
            </a:r>
            <a:r>
              <a:rPr kumimoji="0" lang="en-US" sz="1400" b="1" i="0" u="none" strike="noStrike" kern="1200" cap="none" spc="0" normalizeH="0" dirty="0" smtClean="0">
                <a:ln>
                  <a:noFill/>
                </a:ln>
                <a:solidFill>
                  <a:schemeClr val="tx1"/>
                </a:solidFill>
                <a:effectLst/>
                <a:uLnTx/>
                <a:uFillTx/>
                <a:latin typeface="+mj-lt"/>
                <a:ea typeface="+mn-ea"/>
                <a:cs typeface="+mn-cs"/>
              </a:rPr>
              <a:t> Khan</a:t>
            </a:r>
            <a:r>
              <a:rPr kumimoji="0" lang="en-US" sz="1400" b="0" i="0" u="none" strike="noStrike" kern="1200" cap="none" spc="0" normalizeH="0" dirty="0" smtClean="0">
                <a:ln>
                  <a:noFill/>
                </a:ln>
                <a:solidFill>
                  <a:schemeClr val="tx1"/>
                </a:solidFill>
                <a:effectLst/>
                <a:uLnTx/>
                <a:uFillTx/>
                <a:latin typeface="+mj-lt"/>
                <a:ea typeface="+mn-ea"/>
                <a:cs typeface="+mn-cs"/>
              </a:rPr>
              <a:t>, B. </a:t>
            </a:r>
            <a:r>
              <a:rPr kumimoji="0" lang="en-US" sz="1400" b="0" i="0" u="none" strike="noStrike" kern="1200" cap="none" spc="0" normalizeH="0" dirty="0" err="1" smtClean="0">
                <a:ln>
                  <a:noFill/>
                </a:ln>
                <a:solidFill>
                  <a:schemeClr val="tx1"/>
                </a:solidFill>
                <a:effectLst/>
                <a:uLnTx/>
                <a:uFillTx/>
                <a:latin typeface="+mj-lt"/>
                <a:ea typeface="+mn-ea"/>
                <a:cs typeface="+mn-cs"/>
              </a:rPr>
              <a:t>Zehnder</a:t>
            </a:r>
            <a:r>
              <a:rPr kumimoji="0" lang="en-US" sz="1400" b="0" i="0" u="none" strike="noStrike" kern="1200" cap="none" spc="0" normalizeH="0" dirty="0" smtClean="0">
                <a:ln>
                  <a:noFill/>
                </a:ln>
                <a:solidFill>
                  <a:schemeClr val="tx1"/>
                </a:solidFill>
                <a:effectLst/>
                <a:uLnTx/>
                <a:uFillTx/>
                <a:latin typeface="+mj-lt"/>
                <a:ea typeface="+mn-ea"/>
                <a:cs typeface="+mn-cs"/>
              </a:rPr>
              <a:t>, D. </a:t>
            </a:r>
            <a:r>
              <a:rPr kumimoji="0" lang="en-US" sz="1400" b="0" i="0" u="none" strike="noStrike" kern="1200" cap="none" spc="0" normalizeH="0" dirty="0" err="1" smtClean="0">
                <a:ln>
                  <a:noFill/>
                </a:ln>
                <a:solidFill>
                  <a:schemeClr val="tx1"/>
                </a:solidFill>
                <a:effectLst/>
                <a:uLnTx/>
                <a:uFillTx/>
                <a:latin typeface="+mj-lt"/>
                <a:ea typeface="+mn-ea"/>
                <a:cs typeface="+mn-cs"/>
              </a:rPr>
              <a:t>Kossmann</a:t>
            </a:r>
            <a:endParaRPr kumimoji="0" lang="en-US" sz="1400" b="0" i="0" u="none" strike="noStrike" kern="1200" cap="none" spc="0" normalizeH="0" baseline="0" noProof="0" dirty="0">
              <a:ln>
                <a:noFill/>
              </a:ln>
              <a:solidFill>
                <a:schemeClr val="tx1"/>
              </a:solidFill>
              <a:effectLst/>
              <a:uLnTx/>
              <a:uFillTx/>
              <a:latin typeface="+mj-lt"/>
              <a:ea typeface="+mn-ea"/>
              <a:cs typeface="+mn-cs"/>
            </a:endParaRPr>
          </a:p>
        </p:txBody>
      </p:sp>
      <p:pic>
        <p:nvPicPr>
          <p:cNvPr id="7" name="Picture 5" descr="C:\Users\arijit\Desktop\Nanyang_Technological_University_(logo).png"/>
          <p:cNvPicPr>
            <a:picLocks noChangeAspect="1" noChangeArrowheads="1"/>
          </p:cNvPicPr>
          <p:nvPr/>
        </p:nvPicPr>
        <p:blipFill>
          <a:blip r:embed="rId3"/>
          <a:srcRect/>
          <a:stretch>
            <a:fillRect/>
          </a:stretch>
        </p:blipFill>
        <p:spPr bwMode="auto">
          <a:xfrm>
            <a:off x="7391400" y="0"/>
            <a:ext cx="1752600" cy="696449"/>
          </a:xfrm>
          <a:prstGeom prst="rect">
            <a:avLst/>
          </a:prstGeom>
          <a:noFill/>
        </p:spPr>
      </p:pic>
    </p:spTree>
    <p:extLst>
      <p:ext uri="{BB962C8B-B14F-4D97-AF65-F5344CB8AC3E}">
        <p14:creationId xmlns="" xmlns:p14="http://schemas.microsoft.com/office/powerpoint/2010/main" val="150385302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7924800" cy="1066800"/>
          </a:xfrm>
        </p:spPr>
        <p:txBody>
          <a:bodyPr/>
          <a:lstStyle/>
          <a:p>
            <a:r>
              <a:rPr lang="en-US" sz="2800" dirty="0" smtClean="0"/>
              <a:t>Influence Diffusion Models</a:t>
            </a:r>
            <a:endParaRPr lang="en-US" sz="2800" dirty="0"/>
          </a:p>
        </p:txBody>
      </p:sp>
      <p:sp>
        <p:nvSpPr>
          <p:cNvPr id="4" name="Content Placeholder 2"/>
          <p:cNvSpPr txBox="1">
            <a:spLocks noChangeArrowheads="1"/>
          </p:cNvSpPr>
          <p:nvPr/>
        </p:nvSpPr>
        <p:spPr>
          <a:xfrm>
            <a:off x="152400" y="1905000"/>
            <a:ext cx="8686800" cy="879045"/>
          </a:xfrm>
          <a:prstGeom prst="rect">
            <a:avLst/>
          </a:prstGeom>
        </p:spPr>
        <p:txBody>
          <a:bodyPr/>
          <a:lstStyle/>
          <a:p>
            <a:pPr marL="396875" indent="-396875" algn="just" defTabSz="914363" fontAlgn="auto">
              <a:lnSpc>
                <a:spcPct val="90000"/>
              </a:lnSpc>
              <a:spcBef>
                <a:spcPct val="20000"/>
              </a:spcBef>
              <a:spcAft>
                <a:spcPts val="0"/>
              </a:spcAft>
              <a:defRPr/>
            </a:pPr>
            <a:r>
              <a:rPr lang="en-US" altLang="zh-CN" sz="2000" dirty="0" smtClean="0">
                <a:solidFill>
                  <a:schemeClr val="tx1"/>
                </a:solidFill>
                <a:latin typeface="Calibri" pitchFamily="34" charset="0"/>
                <a:cs typeface="Calibri" pitchFamily="34" charset="0"/>
              </a:rPr>
              <a:t>       </a:t>
            </a:r>
            <a:endParaRPr lang="en-US" altLang="zh-CN" sz="1000" dirty="0" smtClean="0">
              <a:solidFill>
                <a:schemeClr val="tx1"/>
              </a:solidFill>
              <a:latin typeface="Calibri" pitchFamily="34" charset="0"/>
              <a:cs typeface="Calibri" pitchFamily="34" charset="0"/>
              <a:sym typeface="Wingdings" pitchFamily="2" charset="2"/>
            </a:endParaRPr>
          </a:p>
          <a:p>
            <a:pPr marL="396875" indent="-396875" algn="just" defTabSz="914363" fontAlgn="auto">
              <a:lnSpc>
                <a:spcPct val="90000"/>
              </a:lnSpc>
              <a:spcBef>
                <a:spcPct val="20000"/>
              </a:spcBef>
              <a:spcAft>
                <a:spcPts val="0"/>
              </a:spcAft>
              <a:buBlip>
                <a:blip r:embed="rId2"/>
              </a:buBlip>
              <a:defRPr/>
            </a:pPr>
            <a:r>
              <a:rPr lang="en-US" altLang="zh-CN" sz="2000" dirty="0" smtClean="0">
                <a:solidFill>
                  <a:schemeClr val="tx1"/>
                </a:solidFill>
                <a:latin typeface="Calibri" pitchFamily="34" charset="0"/>
                <a:cs typeface="Calibri" pitchFamily="34" charset="0"/>
              </a:rPr>
              <a:t>Similar to Single-Campaigner LT model</a:t>
            </a:r>
          </a:p>
          <a:p>
            <a:pPr marL="396875" indent="-396875" algn="just" defTabSz="914363" fontAlgn="auto">
              <a:lnSpc>
                <a:spcPct val="90000"/>
              </a:lnSpc>
              <a:spcBef>
                <a:spcPct val="20000"/>
              </a:spcBef>
              <a:spcAft>
                <a:spcPts val="0"/>
              </a:spcAft>
              <a:buBlip>
                <a:blip r:embed="rId2"/>
              </a:buBlip>
              <a:defRPr/>
            </a:pPr>
            <a:endParaRPr lang="en-US" altLang="zh-CN" sz="4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endParaRPr lang="en-US" altLang="zh-CN" sz="4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endParaRPr lang="en-US" altLang="zh-CN" sz="4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endParaRPr lang="en-US" altLang="zh-CN" sz="4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endParaRPr lang="en-US" altLang="zh-CN" sz="2000" dirty="0" smtClean="0">
              <a:solidFill>
                <a:schemeClr val="tx1"/>
              </a:solidFill>
              <a:latin typeface="Calibri" pitchFamily="34" charset="0"/>
              <a:cs typeface="Calibri" pitchFamily="34" charset="0"/>
            </a:endParaRPr>
          </a:p>
        </p:txBody>
      </p:sp>
      <p:sp>
        <p:nvSpPr>
          <p:cNvPr id="34" name="Rounded Rectangle 33"/>
          <p:cNvSpPr/>
          <p:nvPr/>
        </p:nvSpPr>
        <p:spPr>
          <a:xfrm>
            <a:off x="152400" y="1295400"/>
            <a:ext cx="5638800" cy="609600"/>
          </a:xfrm>
          <a:prstGeom prst="roundRect">
            <a:avLst/>
          </a:prstGeom>
          <a:solidFill>
            <a:srgbClr val="4F81BD"/>
          </a:solidFill>
          <a:ln w="25400" cap="flat" cmpd="sng" algn="ctr">
            <a:solidFill>
              <a:srgbClr val="4F81BD">
                <a:shade val="50000"/>
              </a:srgbClr>
            </a:solidFill>
            <a:prstDash val="solid"/>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de-DE" sz="1800" b="1" i="0" u="none" strike="noStrike" kern="0" cap="none" spc="0" normalizeH="0" baseline="0" noProof="0" dirty="0" smtClean="0">
              <a:ln>
                <a:noFill/>
              </a:ln>
              <a:solidFill>
                <a:sysClr val="window" lastClr="FFFFFF"/>
              </a:solidFill>
              <a:effectLst/>
              <a:uLnTx/>
              <a:uFillTx/>
              <a:latin typeface="Calibri"/>
              <a:ea typeface="+mn-ea"/>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de-DE" sz="1800" b="1" i="0" u="none" strike="noStrike" kern="0" cap="none" spc="0" normalizeH="0" baseline="0" noProof="0" dirty="0" smtClean="0">
                <a:ln>
                  <a:noFill/>
                </a:ln>
                <a:solidFill>
                  <a:sysClr val="window" lastClr="FFFFFF"/>
                </a:solidFill>
                <a:effectLst/>
                <a:uLnTx/>
                <a:uFillTx/>
                <a:latin typeface="Calibri"/>
                <a:ea typeface="+mn-ea"/>
                <a:cs typeface="+mn-cs"/>
              </a:rPr>
              <a:t>Multi-Campaigner Linear Threshold Model (K-LT)</a:t>
            </a:r>
          </a:p>
          <a:p>
            <a:pPr marL="0" marR="0" lvl="0" indent="0" defTabSz="914400" eaLnBrk="1" fontAlgn="auto" latinLnBrk="0" hangingPunct="1">
              <a:lnSpc>
                <a:spcPct val="100000"/>
              </a:lnSpc>
              <a:spcBef>
                <a:spcPts val="0"/>
              </a:spcBef>
              <a:spcAft>
                <a:spcPts val="0"/>
              </a:spcAft>
              <a:buClrTx/>
              <a:buSzTx/>
              <a:buFontTx/>
              <a:buNone/>
              <a:tabLst/>
              <a:defRPr/>
            </a:pPr>
            <a:r>
              <a:rPr lang="de-DE" b="1" kern="0" dirty="0" smtClean="0">
                <a:solidFill>
                  <a:sysClr val="window" lastClr="FFFFFF"/>
                </a:solidFill>
                <a:latin typeface="Calibri"/>
              </a:rPr>
              <a:t>Lu et. al. [KDD 2013]</a:t>
            </a:r>
          </a:p>
          <a:p>
            <a:pPr marL="0" marR="0" lvl="0" indent="0" defTabSz="914400" eaLnBrk="1" fontAlgn="auto" latinLnBrk="0" hangingPunct="1">
              <a:lnSpc>
                <a:spcPct val="100000"/>
              </a:lnSpc>
              <a:spcBef>
                <a:spcPts val="0"/>
              </a:spcBef>
              <a:spcAft>
                <a:spcPts val="0"/>
              </a:spcAft>
              <a:buClrTx/>
              <a:buSzTx/>
              <a:buFontTx/>
              <a:buNone/>
              <a:tabLst/>
              <a:defRPr/>
            </a:pPr>
            <a:endParaRPr kumimoji="0" lang="de-DE" sz="1800" b="1" i="0" u="none" strike="noStrike" kern="0" cap="none" spc="0" normalizeH="0" baseline="0" noProof="0" dirty="0">
              <a:ln>
                <a:noFill/>
              </a:ln>
              <a:solidFill>
                <a:sysClr val="window" lastClr="FFFFFF"/>
              </a:solidFill>
              <a:effectLst/>
              <a:uLnTx/>
              <a:uFillTx/>
              <a:latin typeface="Calibri"/>
              <a:ea typeface="+mn-ea"/>
              <a:cs typeface="+mn-cs"/>
            </a:endParaRPr>
          </a:p>
        </p:txBody>
      </p:sp>
      <p:sp>
        <p:nvSpPr>
          <p:cNvPr id="37" name="Slide Number Placeholder 9"/>
          <p:cNvSpPr txBox="1">
            <a:spLocks/>
          </p:cNvSpPr>
          <p:nvPr/>
        </p:nvSpPr>
        <p:spPr bwMode="auto">
          <a:xfrm>
            <a:off x="8382000" y="6492875"/>
            <a:ext cx="844885"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sz="1800" dirty="0" smtClean="0">
                <a:solidFill>
                  <a:schemeClr val="tx1"/>
                </a:solidFill>
                <a:latin typeface="+mj-lt"/>
              </a:rPr>
              <a:t>10</a:t>
            </a:r>
            <a:r>
              <a:rPr kumimoji="0" lang="en-US" sz="1800" b="0" i="0" u="none" strike="noStrike" kern="1200" cap="none" spc="0" normalizeH="0" baseline="0" noProof="0" dirty="0" smtClean="0">
                <a:ln>
                  <a:noFill/>
                </a:ln>
                <a:solidFill>
                  <a:schemeClr val="tx1"/>
                </a:solidFill>
                <a:effectLst/>
                <a:uLnTx/>
                <a:uFillTx/>
                <a:latin typeface="+mj-lt"/>
                <a:ea typeface="+mn-ea"/>
                <a:cs typeface="+mn-cs"/>
              </a:rPr>
              <a:t>/20</a:t>
            </a:r>
            <a:endParaRPr kumimoji="0" lang="en-US" sz="1800" b="0" i="0" u="none" strike="noStrike" kern="1200" cap="none" spc="0" normalizeH="0" baseline="0" noProof="0" dirty="0">
              <a:ln>
                <a:noFill/>
              </a:ln>
              <a:solidFill>
                <a:schemeClr val="tx1"/>
              </a:solidFill>
              <a:effectLst/>
              <a:uLnTx/>
              <a:uFillTx/>
              <a:latin typeface="+mj-lt"/>
              <a:ea typeface="+mn-ea"/>
              <a:cs typeface="+mn-cs"/>
            </a:endParaRPr>
          </a:p>
        </p:txBody>
      </p:sp>
      <p:pic>
        <p:nvPicPr>
          <p:cNvPr id="78850" name="Picture 2"/>
          <p:cNvPicPr>
            <a:picLocks noChangeAspect="1" noChangeArrowheads="1"/>
          </p:cNvPicPr>
          <p:nvPr/>
        </p:nvPicPr>
        <p:blipFill>
          <a:blip r:embed="rId3"/>
          <a:srcRect/>
          <a:stretch>
            <a:fillRect/>
          </a:stretch>
        </p:blipFill>
        <p:spPr bwMode="auto">
          <a:xfrm>
            <a:off x="1871663" y="2809876"/>
            <a:ext cx="4529137" cy="1413858"/>
          </a:xfrm>
          <a:prstGeom prst="rect">
            <a:avLst/>
          </a:prstGeom>
          <a:noFill/>
          <a:ln w="9525">
            <a:noFill/>
            <a:miter lim="800000"/>
            <a:headEnd/>
            <a:tailEnd/>
          </a:ln>
          <a:effectLst/>
        </p:spPr>
      </p:pic>
      <p:sp>
        <p:nvSpPr>
          <p:cNvPr id="7" name="Content Placeholder 2"/>
          <p:cNvSpPr txBox="1">
            <a:spLocks noChangeArrowheads="1"/>
          </p:cNvSpPr>
          <p:nvPr/>
        </p:nvSpPr>
        <p:spPr>
          <a:xfrm>
            <a:off x="152400" y="4302555"/>
            <a:ext cx="8686800" cy="879045"/>
          </a:xfrm>
          <a:prstGeom prst="rect">
            <a:avLst/>
          </a:prstGeom>
        </p:spPr>
        <p:txBody>
          <a:bodyPr/>
          <a:lstStyle/>
          <a:p>
            <a:pPr marL="396875" indent="-396875" algn="just" defTabSz="914363" fontAlgn="auto">
              <a:lnSpc>
                <a:spcPct val="90000"/>
              </a:lnSpc>
              <a:spcBef>
                <a:spcPct val="20000"/>
              </a:spcBef>
              <a:spcAft>
                <a:spcPts val="0"/>
              </a:spcAft>
              <a:defRPr/>
            </a:pPr>
            <a:r>
              <a:rPr lang="en-US" altLang="zh-CN" sz="2000" dirty="0" smtClean="0">
                <a:solidFill>
                  <a:schemeClr val="tx1"/>
                </a:solidFill>
                <a:latin typeface="Calibri" pitchFamily="34" charset="0"/>
                <a:cs typeface="Calibri" pitchFamily="34" charset="0"/>
              </a:rPr>
              <a:t>       </a:t>
            </a:r>
            <a:endParaRPr lang="en-US" altLang="zh-CN" sz="1000" dirty="0" smtClean="0">
              <a:solidFill>
                <a:schemeClr val="tx1"/>
              </a:solidFill>
              <a:latin typeface="Calibri" pitchFamily="34" charset="0"/>
              <a:cs typeface="Calibri" pitchFamily="34" charset="0"/>
              <a:sym typeface="Wingdings" pitchFamily="2" charset="2"/>
            </a:endParaRPr>
          </a:p>
          <a:p>
            <a:pPr marL="396875" indent="-396875" algn="just" defTabSz="914363" fontAlgn="auto">
              <a:lnSpc>
                <a:spcPct val="90000"/>
              </a:lnSpc>
              <a:spcBef>
                <a:spcPct val="20000"/>
              </a:spcBef>
              <a:spcAft>
                <a:spcPts val="0"/>
              </a:spcAft>
              <a:buBlip>
                <a:blip r:embed="rId2"/>
              </a:buBlip>
              <a:defRPr/>
            </a:pPr>
            <a:r>
              <a:rPr lang="en-US" altLang="zh-CN" sz="2000" dirty="0" smtClean="0">
                <a:solidFill>
                  <a:schemeClr val="tx1"/>
                </a:solidFill>
                <a:latin typeface="Calibri" pitchFamily="34" charset="0"/>
                <a:cs typeface="Calibri" pitchFamily="34" charset="0"/>
              </a:rPr>
              <a:t>Time step </a:t>
            </a:r>
            <a:r>
              <a:rPr lang="en-US" altLang="zh-CN" sz="2000" i="1" dirty="0" smtClean="0">
                <a:solidFill>
                  <a:schemeClr val="tx1"/>
                </a:solidFill>
                <a:latin typeface="Times New Roman" pitchFamily="18" charset="0"/>
                <a:cs typeface="Times New Roman" pitchFamily="18" charset="0"/>
              </a:rPr>
              <a:t>t</a:t>
            </a:r>
            <a:r>
              <a:rPr lang="en-US" altLang="zh-CN" sz="2000" i="1" baseline="-25000" dirty="0" smtClean="0">
                <a:solidFill>
                  <a:schemeClr val="tx1"/>
                </a:solidFill>
                <a:latin typeface="Times New Roman" pitchFamily="18" charset="0"/>
                <a:cs typeface="Times New Roman" pitchFamily="18" charset="0"/>
              </a:rPr>
              <a:t>1</a:t>
            </a:r>
            <a:r>
              <a:rPr lang="en-US" altLang="zh-CN" sz="2000" dirty="0" smtClean="0">
                <a:solidFill>
                  <a:schemeClr val="tx1"/>
                </a:solidFill>
                <a:latin typeface="Calibri" pitchFamily="34" charset="0"/>
                <a:cs typeface="Calibri" pitchFamily="34" charset="0"/>
              </a:rPr>
              <a:t>: </a:t>
            </a:r>
            <a:r>
              <a:rPr lang="en-US" altLang="zh-CN" sz="2000" i="1" dirty="0" smtClean="0">
                <a:solidFill>
                  <a:schemeClr val="tx1"/>
                </a:solidFill>
                <a:latin typeface="Times New Roman" pitchFamily="18" charset="0"/>
                <a:cs typeface="Times New Roman" pitchFamily="18" charset="0"/>
              </a:rPr>
              <a:t>v</a:t>
            </a:r>
            <a:r>
              <a:rPr lang="en-US" altLang="zh-CN" sz="2000" i="1" baseline="-25000" dirty="0" smtClean="0">
                <a:solidFill>
                  <a:schemeClr val="tx1"/>
                </a:solidFill>
                <a:latin typeface="Times New Roman" pitchFamily="18" charset="0"/>
                <a:cs typeface="Times New Roman" pitchFamily="18" charset="0"/>
              </a:rPr>
              <a:t>2</a:t>
            </a:r>
            <a:r>
              <a:rPr lang="en-US" altLang="zh-CN" sz="2000" dirty="0" smtClean="0">
                <a:solidFill>
                  <a:schemeClr val="tx1"/>
                </a:solidFill>
                <a:latin typeface="Calibri" pitchFamily="34" charset="0"/>
                <a:cs typeface="Calibri" pitchFamily="34" charset="0"/>
              </a:rPr>
              <a:t> becomes active with </a:t>
            </a:r>
            <a:r>
              <a:rPr lang="en-US" altLang="zh-CN" sz="2000" i="1" dirty="0" smtClean="0">
                <a:solidFill>
                  <a:schemeClr val="tx1"/>
                </a:solidFill>
                <a:latin typeface="Times New Roman" pitchFamily="18" charset="0"/>
                <a:cs typeface="Times New Roman" pitchFamily="18" charset="0"/>
              </a:rPr>
              <a:t>C</a:t>
            </a:r>
            <a:r>
              <a:rPr lang="en-US" altLang="zh-CN" sz="2000" i="1" baseline="-25000" dirty="0" smtClean="0">
                <a:solidFill>
                  <a:schemeClr val="tx1"/>
                </a:solidFill>
                <a:latin typeface="Times New Roman" pitchFamily="18" charset="0"/>
                <a:cs typeface="Times New Roman" pitchFamily="18" charset="0"/>
              </a:rPr>
              <a:t>1</a:t>
            </a:r>
          </a:p>
          <a:p>
            <a:pPr marL="396875" indent="-396875" algn="just" defTabSz="914363" fontAlgn="auto">
              <a:lnSpc>
                <a:spcPct val="90000"/>
              </a:lnSpc>
              <a:spcBef>
                <a:spcPct val="20000"/>
              </a:spcBef>
              <a:spcAft>
                <a:spcPts val="0"/>
              </a:spcAft>
              <a:buBlip>
                <a:blip r:embed="rId2"/>
              </a:buBlip>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r>
              <a:rPr lang="en-US" altLang="zh-CN" sz="2000" dirty="0" smtClean="0">
                <a:solidFill>
                  <a:schemeClr val="tx1"/>
                </a:solidFill>
                <a:latin typeface="Calibri" pitchFamily="34" charset="0"/>
                <a:cs typeface="Calibri" pitchFamily="34" charset="0"/>
              </a:rPr>
              <a:t>Time step </a:t>
            </a:r>
            <a:r>
              <a:rPr lang="en-US" altLang="zh-CN" sz="2000" i="1" dirty="0" smtClean="0">
                <a:solidFill>
                  <a:schemeClr val="tx1"/>
                </a:solidFill>
                <a:latin typeface="Times New Roman" pitchFamily="18" charset="0"/>
                <a:cs typeface="Times New Roman" pitchFamily="18" charset="0"/>
              </a:rPr>
              <a:t>t</a:t>
            </a:r>
            <a:r>
              <a:rPr lang="en-US" altLang="zh-CN" sz="2000" i="1" baseline="-25000" dirty="0" smtClean="0">
                <a:solidFill>
                  <a:schemeClr val="tx1"/>
                </a:solidFill>
                <a:latin typeface="Times New Roman" pitchFamily="18" charset="0"/>
                <a:cs typeface="Times New Roman" pitchFamily="18" charset="0"/>
              </a:rPr>
              <a:t>2</a:t>
            </a:r>
            <a:r>
              <a:rPr lang="en-US" altLang="zh-CN" sz="2000" dirty="0" smtClean="0">
                <a:solidFill>
                  <a:schemeClr val="tx1"/>
                </a:solidFill>
                <a:latin typeface="Calibri" pitchFamily="34" charset="0"/>
                <a:cs typeface="Calibri" pitchFamily="34" charset="0"/>
              </a:rPr>
              <a:t>: </a:t>
            </a:r>
            <a:r>
              <a:rPr lang="en-US" altLang="zh-CN" sz="2000" i="1" dirty="0" smtClean="0">
                <a:solidFill>
                  <a:schemeClr val="tx1"/>
                </a:solidFill>
                <a:latin typeface="Times New Roman" pitchFamily="18" charset="0"/>
                <a:cs typeface="Times New Roman" pitchFamily="18" charset="0"/>
              </a:rPr>
              <a:t>v</a:t>
            </a:r>
            <a:r>
              <a:rPr lang="en-US" altLang="zh-CN" sz="2000" i="1" baseline="-25000" dirty="0" smtClean="0">
                <a:solidFill>
                  <a:schemeClr val="tx1"/>
                </a:solidFill>
                <a:latin typeface="Times New Roman" pitchFamily="18" charset="0"/>
                <a:cs typeface="Times New Roman" pitchFamily="18" charset="0"/>
              </a:rPr>
              <a:t>3</a:t>
            </a:r>
            <a:r>
              <a:rPr lang="en-US" altLang="zh-CN" sz="2000" dirty="0" smtClean="0">
                <a:solidFill>
                  <a:schemeClr val="tx1"/>
                </a:solidFill>
                <a:latin typeface="Calibri" pitchFamily="34" charset="0"/>
                <a:cs typeface="Calibri" pitchFamily="34" charset="0"/>
              </a:rPr>
              <a:t> becomes active also with </a:t>
            </a:r>
            <a:r>
              <a:rPr lang="en-US" altLang="zh-CN" sz="2000" i="1" dirty="0" smtClean="0">
                <a:solidFill>
                  <a:schemeClr val="tx1"/>
                </a:solidFill>
                <a:latin typeface="Times New Roman" pitchFamily="18" charset="0"/>
                <a:cs typeface="Times New Roman" pitchFamily="18" charset="0"/>
              </a:rPr>
              <a:t>C</a:t>
            </a:r>
            <a:r>
              <a:rPr lang="en-US" altLang="zh-CN" sz="2000" i="1" baseline="-25000" dirty="0" smtClean="0">
                <a:solidFill>
                  <a:schemeClr val="tx1"/>
                </a:solidFill>
                <a:latin typeface="Times New Roman" pitchFamily="18" charset="0"/>
                <a:cs typeface="Times New Roman" pitchFamily="18" charset="0"/>
              </a:rPr>
              <a:t>1</a:t>
            </a:r>
          </a:p>
          <a:p>
            <a:pPr marL="396875" indent="-396875" algn="just" defTabSz="914363" fontAlgn="auto">
              <a:lnSpc>
                <a:spcPct val="90000"/>
              </a:lnSpc>
              <a:spcBef>
                <a:spcPct val="20000"/>
              </a:spcBef>
              <a:spcAft>
                <a:spcPts val="0"/>
              </a:spcAft>
              <a:buBlip>
                <a:blip r:embed="rId2"/>
              </a:buBlip>
              <a:defRPr/>
            </a:pPr>
            <a:endParaRPr lang="en-US" altLang="zh-CN" sz="4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endParaRPr lang="en-US" altLang="zh-CN" sz="4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endParaRPr lang="en-US" altLang="zh-CN" sz="4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endParaRPr lang="en-US" altLang="zh-CN" sz="4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endParaRPr lang="en-US" altLang="zh-CN" sz="2000" dirty="0" smtClean="0">
              <a:solidFill>
                <a:schemeClr val="tx1"/>
              </a:solidFill>
              <a:latin typeface="Calibri" pitchFamily="34" charset="0"/>
              <a:cs typeface="Calibri" pitchFamily="34" charset="0"/>
            </a:endParaRPr>
          </a:p>
        </p:txBody>
      </p:sp>
      <p:sp>
        <p:nvSpPr>
          <p:cNvPr id="8" name="Slide Number Placeholder 9"/>
          <p:cNvSpPr txBox="1">
            <a:spLocks/>
          </p:cNvSpPr>
          <p:nvPr/>
        </p:nvSpPr>
        <p:spPr bwMode="auto">
          <a:xfrm>
            <a:off x="0" y="6569075"/>
            <a:ext cx="4495800"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400" b="1" i="0" u="none" strike="noStrike" kern="1200" cap="none" spc="0" normalizeH="0" baseline="0" dirty="0" smtClean="0">
                <a:ln>
                  <a:noFill/>
                </a:ln>
                <a:solidFill>
                  <a:schemeClr val="tx1"/>
                </a:solidFill>
                <a:effectLst/>
                <a:uLnTx/>
                <a:uFillTx/>
                <a:latin typeface="+mj-lt"/>
                <a:ea typeface="+mn-ea"/>
                <a:cs typeface="+mn-cs"/>
              </a:rPr>
              <a:t>A.</a:t>
            </a:r>
            <a:r>
              <a:rPr kumimoji="0" lang="en-US" sz="1400" b="1" i="0" u="none" strike="noStrike" kern="1200" cap="none" spc="0" normalizeH="0" dirty="0" smtClean="0">
                <a:ln>
                  <a:noFill/>
                </a:ln>
                <a:solidFill>
                  <a:schemeClr val="tx1"/>
                </a:solidFill>
                <a:effectLst/>
                <a:uLnTx/>
                <a:uFillTx/>
                <a:latin typeface="+mj-lt"/>
                <a:ea typeface="+mn-ea"/>
                <a:cs typeface="+mn-cs"/>
              </a:rPr>
              <a:t> Khan</a:t>
            </a:r>
            <a:r>
              <a:rPr kumimoji="0" lang="en-US" sz="1400" b="0" i="0" u="none" strike="noStrike" kern="1200" cap="none" spc="0" normalizeH="0" dirty="0" smtClean="0">
                <a:ln>
                  <a:noFill/>
                </a:ln>
                <a:solidFill>
                  <a:schemeClr val="tx1"/>
                </a:solidFill>
                <a:effectLst/>
                <a:uLnTx/>
                <a:uFillTx/>
                <a:latin typeface="+mj-lt"/>
                <a:ea typeface="+mn-ea"/>
                <a:cs typeface="+mn-cs"/>
              </a:rPr>
              <a:t>, B. </a:t>
            </a:r>
            <a:r>
              <a:rPr kumimoji="0" lang="en-US" sz="1400" b="0" i="0" u="none" strike="noStrike" kern="1200" cap="none" spc="0" normalizeH="0" dirty="0" err="1" smtClean="0">
                <a:ln>
                  <a:noFill/>
                </a:ln>
                <a:solidFill>
                  <a:schemeClr val="tx1"/>
                </a:solidFill>
                <a:effectLst/>
                <a:uLnTx/>
                <a:uFillTx/>
                <a:latin typeface="+mj-lt"/>
                <a:ea typeface="+mn-ea"/>
                <a:cs typeface="+mn-cs"/>
              </a:rPr>
              <a:t>Zehnder</a:t>
            </a:r>
            <a:r>
              <a:rPr kumimoji="0" lang="en-US" sz="1400" b="0" i="0" u="none" strike="noStrike" kern="1200" cap="none" spc="0" normalizeH="0" dirty="0" smtClean="0">
                <a:ln>
                  <a:noFill/>
                </a:ln>
                <a:solidFill>
                  <a:schemeClr val="tx1"/>
                </a:solidFill>
                <a:effectLst/>
                <a:uLnTx/>
                <a:uFillTx/>
                <a:latin typeface="+mj-lt"/>
                <a:ea typeface="+mn-ea"/>
                <a:cs typeface="+mn-cs"/>
              </a:rPr>
              <a:t>, D. </a:t>
            </a:r>
            <a:r>
              <a:rPr kumimoji="0" lang="en-US" sz="1400" b="0" i="0" u="none" strike="noStrike" kern="1200" cap="none" spc="0" normalizeH="0" dirty="0" err="1" smtClean="0">
                <a:ln>
                  <a:noFill/>
                </a:ln>
                <a:solidFill>
                  <a:schemeClr val="tx1"/>
                </a:solidFill>
                <a:effectLst/>
                <a:uLnTx/>
                <a:uFillTx/>
                <a:latin typeface="+mj-lt"/>
                <a:ea typeface="+mn-ea"/>
                <a:cs typeface="+mn-cs"/>
              </a:rPr>
              <a:t>Kossmann</a:t>
            </a:r>
            <a:endParaRPr kumimoji="0" lang="en-US" sz="1400" b="0" i="0" u="none" strike="noStrike" kern="1200" cap="none" spc="0" normalizeH="0" baseline="0" noProof="0" dirty="0">
              <a:ln>
                <a:noFill/>
              </a:ln>
              <a:solidFill>
                <a:schemeClr val="tx1"/>
              </a:solidFill>
              <a:effectLst/>
              <a:uLnTx/>
              <a:uFillTx/>
              <a:latin typeface="+mj-lt"/>
              <a:ea typeface="+mn-ea"/>
              <a:cs typeface="+mn-cs"/>
            </a:endParaRPr>
          </a:p>
        </p:txBody>
      </p:sp>
      <p:pic>
        <p:nvPicPr>
          <p:cNvPr id="9" name="Picture 5" descr="C:\Users\arijit\Desktop\Nanyang_Technological_University_(logo).png"/>
          <p:cNvPicPr>
            <a:picLocks noChangeAspect="1" noChangeArrowheads="1"/>
          </p:cNvPicPr>
          <p:nvPr/>
        </p:nvPicPr>
        <p:blipFill>
          <a:blip r:embed="rId4"/>
          <a:srcRect/>
          <a:stretch>
            <a:fillRect/>
          </a:stretch>
        </p:blipFill>
        <p:spPr bwMode="auto">
          <a:xfrm>
            <a:off x="7391400" y="0"/>
            <a:ext cx="1752600" cy="696449"/>
          </a:xfrm>
          <a:prstGeom prst="rect">
            <a:avLst/>
          </a:prstGeom>
          <a:noFill/>
        </p:spPr>
      </p:pic>
    </p:spTree>
    <p:extLst>
      <p:ext uri="{BB962C8B-B14F-4D97-AF65-F5344CB8AC3E}">
        <p14:creationId xmlns="" xmlns:p14="http://schemas.microsoft.com/office/powerpoint/2010/main" val="150385302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7924800" cy="1066800"/>
          </a:xfrm>
        </p:spPr>
        <p:txBody>
          <a:bodyPr/>
          <a:lstStyle/>
          <a:p>
            <a:r>
              <a:rPr lang="en-US" sz="2800" dirty="0" smtClean="0"/>
              <a:t>Influence Diffusion Models</a:t>
            </a:r>
            <a:endParaRPr lang="en-US" sz="2800" dirty="0"/>
          </a:p>
        </p:txBody>
      </p:sp>
      <p:sp>
        <p:nvSpPr>
          <p:cNvPr id="4" name="Content Placeholder 2"/>
          <p:cNvSpPr txBox="1">
            <a:spLocks noChangeArrowheads="1"/>
          </p:cNvSpPr>
          <p:nvPr/>
        </p:nvSpPr>
        <p:spPr>
          <a:xfrm>
            <a:off x="152400" y="1905000"/>
            <a:ext cx="8686800" cy="879045"/>
          </a:xfrm>
          <a:prstGeom prst="rect">
            <a:avLst/>
          </a:prstGeom>
        </p:spPr>
        <p:txBody>
          <a:bodyPr/>
          <a:lstStyle/>
          <a:p>
            <a:pPr marL="396875" indent="-396875" algn="just" defTabSz="914363" fontAlgn="auto">
              <a:lnSpc>
                <a:spcPct val="90000"/>
              </a:lnSpc>
              <a:spcBef>
                <a:spcPct val="20000"/>
              </a:spcBef>
              <a:spcAft>
                <a:spcPts val="0"/>
              </a:spcAft>
              <a:defRPr/>
            </a:pPr>
            <a:r>
              <a:rPr lang="en-US" altLang="zh-CN" sz="2000" dirty="0" smtClean="0">
                <a:solidFill>
                  <a:schemeClr val="tx1"/>
                </a:solidFill>
                <a:latin typeface="Calibri" pitchFamily="34" charset="0"/>
                <a:cs typeface="Calibri" pitchFamily="34" charset="0"/>
              </a:rPr>
              <a:t>       </a:t>
            </a:r>
            <a:endParaRPr lang="en-US" altLang="zh-CN" sz="1000" dirty="0" smtClean="0">
              <a:solidFill>
                <a:schemeClr val="tx1"/>
              </a:solidFill>
              <a:latin typeface="Calibri" pitchFamily="34" charset="0"/>
              <a:cs typeface="Calibri" pitchFamily="34" charset="0"/>
              <a:sym typeface="Wingdings" pitchFamily="2" charset="2"/>
            </a:endParaRPr>
          </a:p>
          <a:p>
            <a:pPr marL="396875" indent="-396875" algn="just" defTabSz="914363" fontAlgn="auto">
              <a:lnSpc>
                <a:spcPct val="90000"/>
              </a:lnSpc>
              <a:spcBef>
                <a:spcPct val="20000"/>
              </a:spcBef>
              <a:spcAft>
                <a:spcPts val="0"/>
              </a:spcAft>
              <a:buBlip>
                <a:blip r:embed="rId2"/>
              </a:buBlip>
              <a:defRPr/>
            </a:pPr>
            <a:r>
              <a:rPr lang="en-US" altLang="zh-CN" sz="2000" dirty="0" smtClean="0">
                <a:solidFill>
                  <a:schemeClr val="tx1"/>
                </a:solidFill>
                <a:latin typeface="Calibri" pitchFamily="34" charset="0"/>
                <a:cs typeface="Calibri" pitchFamily="34" charset="0"/>
              </a:rPr>
              <a:t>Similar to Single-Campaigner LT model</a:t>
            </a:r>
          </a:p>
          <a:p>
            <a:pPr marL="396875" indent="-396875" algn="just" defTabSz="914363" fontAlgn="auto">
              <a:lnSpc>
                <a:spcPct val="90000"/>
              </a:lnSpc>
              <a:spcBef>
                <a:spcPct val="20000"/>
              </a:spcBef>
              <a:spcAft>
                <a:spcPts val="0"/>
              </a:spcAft>
              <a:buBlip>
                <a:blip r:embed="rId2"/>
              </a:buBlip>
              <a:defRPr/>
            </a:pPr>
            <a:endParaRPr lang="en-US" altLang="zh-CN" sz="4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endParaRPr lang="en-US" altLang="zh-CN" sz="4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endParaRPr lang="en-US" altLang="zh-CN" sz="4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endParaRPr lang="en-US" altLang="zh-CN" sz="4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endParaRPr lang="en-US" altLang="zh-CN" sz="2000" dirty="0" smtClean="0">
              <a:solidFill>
                <a:schemeClr val="tx1"/>
              </a:solidFill>
              <a:latin typeface="Calibri" pitchFamily="34" charset="0"/>
              <a:cs typeface="Calibri" pitchFamily="34" charset="0"/>
            </a:endParaRPr>
          </a:p>
        </p:txBody>
      </p:sp>
      <p:sp>
        <p:nvSpPr>
          <p:cNvPr id="34" name="Rounded Rectangle 33"/>
          <p:cNvSpPr/>
          <p:nvPr/>
        </p:nvSpPr>
        <p:spPr>
          <a:xfrm>
            <a:off x="152400" y="1295400"/>
            <a:ext cx="5638800" cy="609600"/>
          </a:xfrm>
          <a:prstGeom prst="roundRect">
            <a:avLst/>
          </a:prstGeom>
          <a:solidFill>
            <a:srgbClr val="4F81BD"/>
          </a:solidFill>
          <a:ln w="25400" cap="flat" cmpd="sng" algn="ctr">
            <a:solidFill>
              <a:srgbClr val="4F81BD">
                <a:shade val="50000"/>
              </a:srgbClr>
            </a:solidFill>
            <a:prstDash val="solid"/>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de-DE" sz="1800" b="1" i="0" u="none" strike="noStrike" kern="0" cap="none" spc="0" normalizeH="0" baseline="0" noProof="0" dirty="0" smtClean="0">
              <a:ln>
                <a:noFill/>
              </a:ln>
              <a:solidFill>
                <a:sysClr val="window" lastClr="FFFFFF"/>
              </a:solidFill>
              <a:effectLst/>
              <a:uLnTx/>
              <a:uFillTx/>
              <a:latin typeface="Calibri"/>
              <a:ea typeface="+mn-ea"/>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de-DE" sz="1800" b="1" i="0" u="none" strike="noStrike" kern="0" cap="none" spc="0" normalizeH="0" baseline="0" noProof="0" dirty="0" smtClean="0">
                <a:ln>
                  <a:noFill/>
                </a:ln>
                <a:solidFill>
                  <a:sysClr val="window" lastClr="FFFFFF"/>
                </a:solidFill>
                <a:effectLst/>
                <a:uLnTx/>
                <a:uFillTx/>
                <a:latin typeface="Calibri"/>
                <a:ea typeface="+mn-ea"/>
                <a:cs typeface="+mn-cs"/>
              </a:rPr>
              <a:t>Multi-Campaigner Linear Threshold Model (K-LT)</a:t>
            </a:r>
          </a:p>
          <a:p>
            <a:pPr marL="0" marR="0" lvl="0" indent="0" defTabSz="914400" eaLnBrk="1" fontAlgn="auto" latinLnBrk="0" hangingPunct="1">
              <a:lnSpc>
                <a:spcPct val="100000"/>
              </a:lnSpc>
              <a:spcBef>
                <a:spcPts val="0"/>
              </a:spcBef>
              <a:spcAft>
                <a:spcPts val="0"/>
              </a:spcAft>
              <a:buClrTx/>
              <a:buSzTx/>
              <a:buFontTx/>
              <a:buNone/>
              <a:tabLst/>
              <a:defRPr/>
            </a:pPr>
            <a:r>
              <a:rPr lang="de-DE" b="1" kern="0" dirty="0" smtClean="0">
                <a:solidFill>
                  <a:sysClr val="window" lastClr="FFFFFF"/>
                </a:solidFill>
                <a:latin typeface="Calibri"/>
              </a:rPr>
              <a:t>Lu et. al. [KDD 2013]</a:t>
            </a:r>
          </a:p>
          <a:p>
            <a:pPr marL="0" marR="0" lvl="0" indent="0" defTabSz="914400" eaLnBrk="1" fontAlgn="auto" latinLnBrk="0" hangingPunct="1">
              <a:lnSpc>
                <a:spcPct val="100000"/>
              </a:lnSpc>
              <a:spcBef>
                <a:spcPts val="0"/>
              </a:spcBef>
              <a:spcAft>
                <a:spcPts val="0"/>
              </a:spcAft>
              <a:buClrTx/>
              <a:buSzTx/>
              <a:buFontTx/>
              <a:buNone/>
              <a:tabLst/>
              <a:defRPr/>
            </a:pPr>
            <a:endParaRPr kumimoji="0" lang="de-DE" sz="1800" b="1" i="0" u="none" strike="noStrike" kern="0" cap="none" spc="0" normalizeH="0" baseline="0" noProof="0" dirty="0">
              <a:ln>
                <a:noFill/>
              </a:ln>
              <a:solidFill>
                <a:sysClr val="window" lastClr="FFFFFF"/>
              </a:solidFill>
              <a:effectLst/>
              <a:uLnTx/>
              <a:uFillTx/>
              <a:latin typeface="Calibri"/>
              <a:ea typeface="+mn-ea"/>
              <a:cs typeface="+mn-cs"/>
            </a:endParaRPr>
          </a:p>
        </p:txBody>
      </p:sp>
      <p:sp>
        <p:nvSpPr>
          <p:cNvPr id="37" name="Slide Number Placeholder 9"/>
          <p:cNvSpPr txBox="1">
            <a:spLocks/>
          </p:cNvSpPr>
          <p:nvPr/>
        </p:nvSpPr>
        <p:spPr bwMode="auto">
          <a:xfrm>
            <a:off x="8382000" y="6492875"/>
            <a:ext cx="844885"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sz="1800" dirty="0" smtClean="0">
                <a:solidFill>
                  <a:schemeClr val="tx1"/>
                </a:solidFill>
                <a:latin typeface="+mj-lt"/>
              </a:rPr>
              <a:t>10</a:t>
            </a:r>
            <a:r>
              <a:rPr kumimoji="0" lang="en-US" sz="1800" b="0" i="0" u="none" strike="noStrike" kern="1200" cap="none" spc="0" normalizeH="0" baseline="0" noProof="0" dirty="0" smtClean="0">
                <a:ln>
                  <a:noFill/>
                </a:ln>
                <a:solidFill>
                  <a:schemeClr val="tx1"/>
                </a:solidFill>
                <a:effectLst/>
                <a:uLnTx/>
                <a:uFillTx/>
                <a:latin typeface="+mj-lt"/>
                <a:ea typeface="+mn-ea"/>
                <a:cs typeface="+mn-cs"/>
              </a:rPr>
              <a:t>/20</a:t>
            </a:r>
            <a:endParaRPr kumimoji="0" lang="en-US" sz="1800" b="0" i="0" u="none" strike="noStrike" kern="1200" cap="none" spc="0" normalizeH="0" baseline="0" noProof="0" dirty="0">
              <a:ln>
                <a:noFill/>
              </a:ln>
              <a:solidFill>
                <a:schemeClr val="tx1"/>
              </a:solidFill>
              <a:effectLst/>
              <a:uLnTx/>
              <a:uFillTx/>
              <a:latin typeface="+mj-lt"/>
              <a:ea typeface="+mn-ea"/>
              <a:cs typeface="+mn-cs"/>
            </a:endParaRPr>
          </a:p>
        </p:txBody>
      </p:sp>
      <p:pic>
        <p:nvPicPr>
          <p:cNvPr id="78850" name="Picture 2"/>
          <p:cNvPicPr>
            <a:picLocks noChangeAspect="1" noChangeArrowheads="1"/>
          </p:cNvPicPr>
          <p:nvPr/>
        </p:nvPicPr>
        <p:blipFill>
          <a:blip r:embed="rId3"/>
          <a:srcRect/>
          <a:stretch>
            <a:fillRect/>
          </a:stretch>
        </p:blipFill>
        <p:spPr bwMode="auto">
          <a:xfrm>
            <a:off x="1871663" y="2809876"/>
            <a:ext cx="4529137" cy="1413858"/>
          </a:xfrm>
          <a:prstGeom prst="rect">
            <a:avLst/>
          </a:prstGeom>
          <a:noFill/>
          <a:ln w="9525">
            <a:noFill/>
            <a:miter lim="800000"/>
            <a:headEnd/>
            <a:tailEnd/>
          </a:ln>
          <a:effectLst/>
        </p:spPr>
      </p:pic>
      <p:sp>
        <p:nvSpPr>
          <p:cNvPr id="7" name="Content Placeholder 2"/>
          <p:cNvSpPr txBox="1">
            <a:spLocks noChangeArrowheads="1"/>
          </p:cNvSpPr>
          <p:nvPr/>
        </p:nvSpPr>
        <p:spPr>
          <a:xfrm>
            <a:off x="152400" y="4302555"/>
            <a:ext cx="8686800" cy="879045"/>
          </a:xfrm>
          <a:prstGeom prst="rect">
            <a:avLst/>
          </a:prstGeom>
        </p:spPr>
        <p:txBody>
          <a:bodyPr/>
          <a:lstStyle/>
          <a:p>
            <a:pPr marL="396875" indent="-396875" algn="just" defTabSz="914363" fontAlgn="auto">
              <a:lnSpc>
                <a:spcPct val="90000"/>
              </a:lnSpc>
              <a:spcBef>
                <a:spcPct val="20000"/>
              </a:spcBef>
              <a:spcAft>
                <a:spcPts val="0"/>
              </a:spcAft>
              <a:defRPr/>
            </a:pPr>
            <a:r>
              <a:rPr lang="en-US" altLang="zh-CN" sz="2000" dirty="0" smtClean="0">
                <a:solidFill>
                  <a:schemeClr val="tx1"/>
                </a:solidFill>
                <a:latin typeface="Calibri" pitchFamily="34" charset="0"/>
                <a:cs typeface="Calibri" pitchFamily="34" charset="0"/>
              </a:rPr>
              <a:t>       </a:t>
            </a:r>
            <a:endParaRPr lang="en-US" altLang="zh-CN" sz="1000" dirty="0" smtClean="0">
              <a:solidFill>
                <a:schemeClr val="tx1"/>
              </a:solidFill>
              <a:latin typeface="Calibri" pitchFamily="34" charset="0"/>
              <a:cs typeface="Calibri" pitchFamily="34" charset="0"/>
              <a:sym typeface="Wingdings" pitchFamily="2" charset="2"/>
            </a:endParaRPr>
          </a:p>
          <a:p>
            <a:pPr marL="396875" indent="-396875" algn="just" defTabSz="914363" fontAlgn="auto">
              <a:lnSpc>
                <a:spcPct val="90000"/>
              </a:lnSpc>
              <a:spcBef>
                <a:spcPct val="20000"/>
              </a:spcBef>
              <a:spcAft>
                <a:spcPts val="0"/>
              </a:spcAft>
              <a:buBlip>
                <a:blip r:embed="rId2"/>
              </a:buBlip>
              <a:defRPr/>
            </a:pPr>
            <a:r>
              <a:rPr lang="en-US" altLang="zh-CN" sz="2000" dirty="0" smtClean="0">
                <a:solidFill>
                  <a:schemeClr val="tx1"/>
                </a:solidFill>
                <a:latin typeface="Calibri" pitchFamily="34" charset="0"/>
                <a:cs typeface="Calibri" pitchFamily="34" charset="0"/>
              </a:rPr>
              <a:t>Time step </a:t>
            </a:r>
            <a:r>
              <a:rPr lang="en-US" altLang="zh-CN" sz="2000" i="1" dirty="0" smtClean="0">
                <a:solidFill>
                  <a:schemeClr val="tx1"/>
                </a:solidFill>
                <a:latin typeface="Times New Roman" pitchFamily="18" charset="0"/>
                <a:cs typeface="Times New Roman" pitchFamily="18" charset="0"/>
              </a:rPr>
              <a:t>t</a:t>
            </a:r>
            <a:r>
              <a:rPr lang="en-US" altLang="zh-CN" sz="2000" i="1" baseline="-25000" dirty="0" smtClean="0">
                <a:solidFill>
                  <a:schemeClr val="tx1"/>
                </a:solidFill>
                <a:latin typeface="Times New Roman" pitchFamily="18" charset="0"/>
                <a:cs typeface="Times New Roman" pitchFamily="18" charset="0"/>
              </a:rPr>
              <a:t>1</a:t>
            </a:r>
            <a:r>
              <a:rPr lang="en-US" altLang="zh-CN" sz="2000" dirty="0" smtClean="0">
                <a:solidFill>
                  <a:schemeClr val="tx1"/>
                </a:solidFill>
                <a:latin typeface="Calibri" pitchFamily="34" charset="0"/>
                <a:cs typeface="Calibri" pitchFamily="34" charset="0"/>
              </a:rPr>
              <a:t>: </a:t>
            </a:r>
            <a:r>
              <a:rPr lang="en-US" altLang="zh-CN" sz="2000" i="1" dirty="0" smtClean="0">
                <a:solidFill>
                  <a:schemeClr val="tx1"/>
                </a:solidFill>
                <a:latin typeface="Times New Roman" pitchFamily="18" charset="0"/>
                <a:cs typeface="Times New Roman" pitchFamily="18" charset="0"/>
              </a:rPr>
              <a:t>v</a:t>
            </a:r>
            <a:r>
              <a:rPr lang="en-US" altLang="zh-CN" sz="2000" i="1" baseline="-25000" dirty="0" smtClean="0">
                <a:solidFill>
                  <a:schemeClr val="tx1"/>
                </a:solidFill>
                <a:latin typeface="Times New Roman" pitchFamily="18" charset="0"/>
                <a:cs typeface="Times New Roman" pitchFamily="18" charset="0"/>
              </a:rPr>
              <a:t>2</a:t>
            </a:r>
            <a:r>
              <a:rPr lang="en-US" altLang="zh-CN" sz="2000" dirty="0" smtClean="0">
                <a:solidFill>
                  <a:schemeClr val="tx1"/>
                </a:solidFill>
                <a:latin typeface="Calibri" pitchFamily="34" charset="0"/>
                <a:cs typeface="Calibri" pitchFamily="34" charset="0"/>
              </a:rPr>
              <a:t> becomes active with </a:t>
            </a:r>
            <a:r>
              <a:rPr lang="en-US" altLang="zh-CN" sz="2000" i="1" dirty="0" smtClean="0">
                <a:solidFill>
                  <a:schemeClr val="tx1"/>
                </a:solidFill>
                <a:latin typeface="Times New Roman" pitchFamily="18" charset="0"/>
                <a:cs typeface="Times New Roman" pitchFamily="18" charset="0"/>
              </a:rPr>
              <a:t>C</a:t>
            </a:r>
            <a:r>
              <a:rPr lang="en-US" altLang="zh-CN" sz="2000" i="1" baseline="-25000" dirty="0" smtClean="0">
                <a:solidFill>
                  <a:schemeClr val="tx1"/>
                </a:solidFill>
                <a:latin typeface="Times New Roman" pitchFamily="18" charset="0"/>
                <a:cs typeface="Times New Roman" pitchFamily="18" charset="0"/>
              </a:rPr>
              <a:t>1</a:t>
            </a:r>
          </a:p>
          <a:p>
            <a:pPr marL="396875" indent="-396875" algn="just" defTabSz="914363" fontAlgn="auto">
              <a:lnSpc>
                <a:spcPct val="90000"/>
              </a:lnSpc>
              <a:spcBef>
                <a:spcPct val="20000"/>
              </a:spcBef>
              <a:spcAft>
                <a:spcPts val="0"/>
              </a:spcAft>
              <a:buBlip>
                <a:blip r:embed="rId2"/>
              </a:buBlip>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r>
              <a:rPr lang="en-US" altLang="zh-CN" sz="2000" dirty="0" smtClean="0">
                <a:solidFill>
                  <a:schemeClr val="tx1"/>
                </a:solidFill>
                <a:latin typeface="Calibri" pitchFamily="34" charset="0"/>
                <a:cs typeface="Calibri" pitchFamily="34" charset="0"/>
              </a:rPr>
              <a:t>Time step </a:t>
            </a:r>
            <a:r>
              <a:rPr lang="en-US" altLang="zh-CN" sz="2000" i="1" dirty="0" smtClean="0">
                <a:solidFill>
                  <a:schemeClr val="tx1"/>
                </a:solidFill>
                <a:latin typeface="Times New Roman" pitchFamily="18" charset="0"/>
                <a:cs typeface="Times New Roman" pitchFamily="18" charset="0"/>
              </a:rPr>
              <a:t>t</a:t>
            </a:r>
            <a:r>
              <a:rPr lang="en-US" altLang="zh-CN" sz="2000" i="1" baseline="-25000" dirty="0" smtClean="0">
                <a:solidFill>
                  <a:schemeClr val="tx1"/>
                </a:solidFill>
                <a:latin typeface="Times New Roman" pitchFamily="18" charset="0"/>
                <a:cs typeface="Times New Roman" pitchFamily="18" charset="0"/>
              </a:rPr>
              <a:t>2</a:t>
            </a:r>
            <a:r>
              <a:rPr lang="en-US" altLang="zh-CN" sz="2000" dirty="0" smtClean="0">
                <a:solidFill>
                  <a:schemeClr val="tx1"/>
                </a:solidFill>
                <a:latin typeface="Calibri" pitchFamily="34" charset="0"/>
                <a:cs typeface="Calibri" pitchFamily="34" charset="0"/>
              </a:rPr>
              <a:t>: </a:t>
            </a:r>
            <a:r>
              <a:rPr lang="en-US" altLang="zh-CN" sz="2000" i="1" dirty="0" smtClean="0">
                <a:solidFill>
                  <a:schemeClr val="tx1"/>
                </a:solidFill>
                <a:latin typeface="Times New Roman" pitchFamily="18" charset="0"/>
                <a:cs typeface="Times New Roman" pitchFamily="18" charset="0"/>
              </a:rPr>
              <a:t>v</a:t>
            </a:r>
            <a:r>
              <a:rPr lang="en-US" altLang="zh-CN" sz="2000" i="1" baseline="-25000" dirty="0" smtClean="0">
                <a:solidFill>
                  <a:schemeClr val="tx1"/>
                </a:solidFill>
                <a:latin typeface="Times New Roman" pitchFamily="18" charset="0"/>
                <a:cs typeface="Times New Roman" pitchFamily="18" charset="0"/>
              </a:rPr>
              <a:t>3</a:t>
            </a:r>
            <a:r>
              <a:rPr lang="en-US" altLang="zh-CN" sz="2000" dirty="0" smtClean="0">
                <a:solidFill>
                  <a:schemeClr val="tx1"/>
                </a:solidFill>
                <a:latin typeface="Calibri" pitchFamily="34" charset="0"/>
                <a:cs typeface="Calibri" pitchFamily="34" charset="0"/>
              </a:rPr>
              <a:t> becomes active also with </a:t>
            </a:r>
            <a:r>
              <a:rPr lang="en-US" altLang="zh-CN" sz="2000" i="1" dirty="0" smtClean="0">
                <a:solidFill>
                  <a:schemeClr val="tx1"/>
                </a:solidFill>
                <a:latin typeface="Times New Roman" pitchFamily="18" charset="0"/>
                <a:cs typeface="Times New Roman" pitchFamily="18" charset="0"/>
              </a:rPr>
              <a:t>C</a:t>
            </a:r>
            <a:r>
              <a:rPr lang="en-US" altLang="zh-CN" sz="2000" i="1" baseline="-25000" dirty="0" smtClean="0">
                <a:solidFill>
                  <a:schemeClr val="tx1"/>
                </a:solidFill>
                <a:latin typeface="Times New Roman" pitchFamily="18" charset="0"/>
                <a:cs typeface="Times New Roman" pitchFamily="18" charset="0"/>
              </a:rPr>
              <a:t>1</a:t>
            </a:r>
          </a:p>
          <a:p>
            <a:pPr marL="396875" indent="-396875" algn="just" defTabSz="914363" fontAlgn="auto">
              <a:lnSpc>
                <a:spcPct val="90000"/>
              </a:lnSpc>
              <a:spcBef>
                <a:spcPct val="20000"/>
              </a:spcBef>
              <a:spcAft>
                <a:spcPts val="0"/>
              </a:spcAft>
              <a:buBlip>
                <a:blip r:embed="rId2"/>
              </a:buBlip>
              <a:defRPr/>
            </a:pPr>
            <a:endParaRPr lang="en-US" altLang="zh-CN" sz="4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endParaRPr lang="en-US" altLang="zh-CN" sz="4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endParaRPr lang="en-US" altLang="zh-CN" sz="4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endParaRPr lang="en-US" altLang="zh-CN" sz="4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endParaRPr lang="en-US" altLang="zh-CN" sz="2000" dirty="0" smtClean="0">
              <a:solidFill>
                <a:schemeClr val="tx1"/>
              </a:solidFill>
              <a:latin typeface="Calibri" pitchFamily="34" charset="0"/>
              <a:cs typeface="Calibri" pitchFamily="34" charset="0"/>
            </a:endParaRPr>
          </a:p>
        </p:txBody>
      </p:sp>
      <p:sp>
        <p:nvSpPr>
          <p:cNvPr id="8" name="Rounded Rectangle 7"/>
          <p:cNvSpPr/>
          <p:nvPr/>
        </p:nvSpPr>
        <p:spPr>
          <a:xfrm rot="20978078">
            <a:off x="311788" y="4406753"/>
            <a:ext cx="8526401" cy="1621221"/>
          </a:xfrm>
          <a:prstGeom prst="roundRect">
            <a:avLst/>
          </a:prstGeom>
          <a:solidFill>
            <a:schemeClr val="accent1">
              <a:lumMod val="40000"/>
              <a:lumOff val="60000"/>
            </a:schemeClr>
          </a:solidFill>
          <a:effectLst>
            <a:innerShdw blurRad="63500" dist="50800" dir="2700000">
              <a:srgbClr val="FF66CC">
                <a:alpha val="45000"/>
              </a:srgbClr>
            </a:innerShdw>
          </a:effectLst>
          <a:scene3d>
            <a:camera prst="orthographicFront"/>
            <a:lightRig rig="chilly" dir="t"/>
          </a:scene3d>
          <a:sp3d contourW="12700" prstMaterial="dkEdge">
            <a:bevelT prst="relaxedInset"/>
            <a:bevelB w="114300" prst="artDeco"/>
            <a:contourClr>
              <a:srgbClr val="FF66CC"/>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b="1" dirty="0" smtClean="0">
                <a:solidFill>
                  <a:schemeClr val="tx1"/>
                </a:solidFill>
              </a:rPr>
              <a:t>A user adopts a technology only when more than a threshold number of her neighbors adopted a similar technology. However, once the user decides to adopt, she selects the specific product only based on her neighbors who most recently adopted it.</a:t>
            </a:r>
          </a:p>
        </p:txBody>
      </p:sp>
      <p:pic>
        <p:nvPicPr>
          <p:cNvPr id="9" name="Picture 5" descr="C:\Users\arijit\Desktop\Nanyang_Technological_University_(logo).png"/>
          <p:cNvPicPr>
            <a:picLocks noChangeAspect="1" noChangeArrowheads="1"/>
          </p:cNvPicPr>
          <p:nvPr/>
        </p:nvPicPr>
        <p:blipFill>
          <a:blip r:embed="rId4"/>
          <a:srcRect/>
          <a:stretch>
            <a:fillRect/>
          </a:stretch>
        </p:blipFill>
        <p:spPr bwMode="auto">
          <a:xfrm>
            <a:off x="7391400" y="0"/>
            <a:ext cx="1752600" cy="696449"/>
          </a:xfrm>
          <a:prstGeom prst="rect">
            <a:avLst/>
          </a:prstGeom>
          <a:noFill/>
        </p:spPr>
      </p:pic>
    </p:spTree>
    <p:extLst>
      <p:ext uri="{BB962C8B-B14F-4D97-AF65-F5344CB8AC3E}">
        <p14:creationId xmlns="" xmlns:p14="http://schemas.microsoft.com/office/powerpoint/2010/main" val="150385302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7924800" cy="1066800"/>
          </a:xfrm>
        </p:spPr>
        <p:txBody>
          <a:bodyPr/>
          <a:lstStyle/>
          <a:p>
            <a:r>
              <a:rPr lang="en-US" sz="2800" dirty="0" smtClean="0"/>
              <a:t>Our Contribution: Complexity Results</a:t>
            </a:r>
            <a:endParaRPr lang="en-US" sz="2800" dirty="0"/>
          </a:p>
        </p:txBody>
      </p:sp>
      <p:sp>
        <p:nvSpPr>
          <p:cNvPr id="45" name="Slide Number Placeholder 9"/>
          <p:cNvSpPr txBox="1">
            <a:spLocks/>
          </p:cNvSpPr>
          <p:nvPr/>
        </p:nvSpPr>
        <p:spPr bwMode="auto">
          <a:xfrm>
            <a:off x="8382000" y="6492875"/>
            <a:ext cx="844885"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1200" cap="none" spc="0" normalizeH="0" baseline="0" noProof="0" dirty="0" smtClean="0">
                <a:ln>
                  <a:noFill/>
                </a:ln>
                <a:solidFill>
                  <a:schemeClr val="tx1"/>
                </a:solidFill>
                <a:effectLst/>
                <a:uLnTx/>
                <a:uFillTx/>
                <a:latin typeface="+mj-lt"/>
                <a:ea typeface="+mn-ea"/>
                <a:cs typeface="+mn-cs"/>
              </a:rPr>
              <a:t>11/20</a:t>
            </a:r>
            <a:endParaRPr kumimoji="0" lang="en-US" sz="1800" b="0" i="0" u="none" strike="noStrike" kern="1200" cap="none" spc="0" normalizeH="0" baseline="0" noProof="0" dirty="0">
              <a:ln>
                <a:noFill/>
              </a:ln>
              <a:solidFill>
                <a:schemeClr val="tx1"/>
              </a:solidFill>
              <a:effectLst/>
              <a:uLnTx/>
              <a:uFillTx/>
              <a:latin typeface="+mj-lt"/>
              <a:ea typeface="+mn-ea"/>
              <a:cs typeface="+mn-cs"/>
            </a:endParaRPr>
          </a:p>
        </p:txBody>
      </p:sp>
      <p:sp>
        <p:nvSpPr>
          <p:cNvPr id="4" name="Content Placeholder 2"/>
          <p:cNvSpPr txBox="1">
            <a:spLocks noChangeArrowheads="1"/>
          </p:cNvSpPr>
          <p:nvPr/>
        </p:nvSpPr>
        <p:spPr>
          <a:xfrm>
            <a:off x="76200" y="1219200"/>
            <a:ext cx="8610600" cy="1524000"/>
          </a:xfrm>
          <a:prstGeom prst="rect">
            <a:avLst/>
          </a:prstGeom>
        </p:spPr>
        <p:txBody>
          <a:bodyPr/>
          <a:lstStyle/>
          <a:p>
            <a:pPr marL="396875" indent="-396875" algn="just" defTabSz="914363" fontAlgn="auto">
              <a:lnSpc>
                <a:spcPct val="90000"/>
              </a:lnSpc>
              <a:spcBef>
                <a:spcPct val="20000"/>
              </a:spcBef>
              <a:spcAft>
                <a:spcPts val="0"/>
              </a:spcAft>
              <a:defRPr/>
            </a:pPr>
            <a:r>
              <a:rPr lang="en-US" altLang="zh-CN" sz="2000" dirty="0" smtClean="0">
                <a:solidFill>
                  <a:schemeClr val="tx1"/>
                </a:solidFill>
                <a:latin typeface="Calibri" pitchFamily="34" charset="0"/>
                <a:cs typeface="Calibri" pitchFamily="34" charset="0"/>
              </a:rPr>
              <a:t>       </a:t>
            </a:r>
            <a:endParaRPr lang="en-US" altLang="zh-CN" sz="1000" dirty="0" smtClean="0">
              <a:solidFill>
                <a:schemeClr val="tx1"/>
              </a:solidFill>
              <a:latin typeface="Calibri" pitchFamily="34" charset="0"/>
              <a:cs typeface="Calibri" pitchFamily="34" charset="0"/>
              <a:sym typeface="Wingdings" pitchFamily="2" charset="2"/>
            </a:endParaRPr>
          </a:p>
          <a:p>
            <a:pPr marL="396875" indent="-396875" algn="just" defTabSz="914363" fontAlgn="auto">
              <a:lnSpc>
                <a:spcPct val="90000"/>
              </a:lnSpc>
              <a:spcBef>
                <a:spcPct val="20000"/>
              </a:spcBef>
              <a:spcAft>
                <a:spcPts val="0"/>
              </a:spcAft>
              <a:buBlip>
                <a:blip r:embed="rId2"/>
              </a:buBlip>
              <a:defRPr/>
            </a:pPr>
            <a:r>
              <a:rPr lang="en-US" altLang="zh-CN" sz="2000" dirty="0" smtClean="0">
                <a:solidFill>
                  <a:schemeClr val="tx1"/>
                </a:solidFill>
                <a:latin typeface="Calibri" pitchFamily="34" charset="0"/>
                <a:cs typeface="Calibri" pitchFamily="34" charset="0"/>
              </a:rPr>
              <a:t>Host’s revenue maximization problem is NP-hard under MCIC and K-LT models.</a:t>
            </a:r>
          </a:p>
          <a:p>
            <a:pPr marL="396875" indent="-396875" algn="just" defTabSz="914363" fontAlgn="auto">
              <a:lnSpc>
                <a:spcPct val="90000"/>
              </a:lnSpc>
              <a:spcBef>
                <a:spcPct val="20000"/>
              </a:spcBef>
              <a:spcAft>
                <a:spcPts val="0"/>
              </a:spcAft>
              <a:buBlip>
                <a:blip r:embed="rId2"/>
              </a:buBlip>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endParaRPr lang="en-US" altLang="zh-CN" sz="2000" dirty="0" smtClean="0">
              <a:solidFill>
                <a:schemeClr val="tx1"/>
              </a:solidFill>
              <a:latin typeface="Calibri" pitchFamily="34" charset="0"/>
              <a:cs typeface="Calibri" pitchFamily="34" charset="0"/>
            </a:endParaRPr>
          </a:p>
        </p:txBody>
      </p:sp>
      <p:sp>
        <p:nvSpPr>
          <p:cNvPr id="35" name="Content Placeholder 2"/>
          <p:cNvSpPr txBox="1">
            <a:spLocks noChangeArrowheads="1"/>
          </p:cNvSpPr>
          <p:nvPr/>
        </p:nvSpPr>
        <p:spPr>
          <a:xfrm>
            <a:off x="76200" y="2362200"/>
            <a:ext cx="8610600" cy="1524000"/>
          </a:xfrm>
          <a:prstGeom prst="rect">
            <a:avLst/>
          </a:prstGeom>
        </p:spPr>
        <p:txBody>
          <a:bodyPr/>
          <a:lstStyle/>
          <a:p>
            <a:pPr marL="396875" indent="-396875" algn="just" defTabSz="914363" fontAlgn="auto">
              <a:lnSpc>
                <a:spcPct val="90000"/>
              </a:lnSpc>
              <a:spcBef>
                <a:spcPct val="20000"/>
              </a:spcBef>
              <a:spcAft>
                <a:spcPts val="0"/>
              </a:spcAft>
              <a:defRPr/>
            </a:pPr>
            <a:r>
              <a:rPr lang="en-US" altLang="zh-CN" sz="2000" dirty="0" smtClean="0">
                <a:solidFill>
                  <a:schemeClr val="tx1"/>
                </a:solidFill>
                <a:latin typeface="Calibri" pitchFamily="34" charset="0"/>
                <a:cs typeface="Calibri" pitchFamily="34" charset="0"/>
              </a:rPr>
              <a:t>       </a:t>
            </a:r>
            <a:endParaRPr lang="en-US" altLang="zh-CN" sz="1000" dirty="0" smtClean="0">
              <a:solidFill>
                <a:schemeClr val="tx1"/>
              </a:solidFill>
              <a:latin typeface="Calibri" pitchFamily="34" charset="0"/>
              <a:cs typeface="Calibri" pitchFamily="34" charset="0"/>
              <a:sym typeface="Wingdings" pitchFamily="2" charset="2"/>
            </a:endParaRPr>
          </a:p>
          <a:p>
            <a:pPr marL="396875" indent="-396875" algn="just" defTabSz="914363" fontAlgn="auto">
              <a:lnSpc>
                <a:spcPct val="90000"/>
              </a:lnSpc>
              <a:spcBef>
                <a:spcPct val="20000"/>
              </a:spcBef>
              <a:spcAft>
                <a:spcPts val="0"/>
              </a:spcAft>
              <a:buBlip>
                <a:blip r:embed="rId2"/>
              </a:buBlip>
              <a:defRPr/>
            </a:pPr>
            <a:r>
              <a:rPr lang="en-US" altLang="zh-CN" sz="2000" dirty="0" smtClean="0">
                <a:solidFill>
                  <a:schemeClr val="tx1"/>
                </a:solidFill>
                <a:latin typeface="Calibri" pitchFamily="34" charset="0"/>
                <a:cs typeface="Calibri" pitchFamily="34" charset="0"/>
              </a:rPr>
              <a:t>Host’s revenue maximization problem is neither monotonic, nor sub-modular under MCIC and K-LT models.</a:t>
            </a:r>
          </a:p>
          <a:p>
            <a:pPr marL="396875" indent="-396875" algn="just" defTabSz="914363" fontAlgn="auto">
              <a:lnSpc>
                <a:spcPct val="90000"/>
              </a:lnSpc>
              <a:spcBef>
                <a:spcPct val="20000"/>
              </a:spcBef>
              <a:spcAft>
                <a:spcPts val="0"/>
              </a:spcAft>
              <a:buBlip>
                <a:blip r:embed="rId2"/>
              </a:buBlip>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endParaRPr lang="en-US" altLang="zh-CN" sz="2000" dirty="0" smtClean="0">
              <a:solidFill>
                <a:schemeClr val="tx1"/>
              </a:solidFill>
              <a:latin typeface="Calibri" pitchFamily="34" charset="0"/>
              <a:cs typeface="Calibri" pitchFamily="34" charset="0"/>
            </a:endParaRPr>
          </a:p>
        </p:txBody>
      </p:sp>
      <p:sp>
        <p:nvSpPr>
          <p:cNvPr id="47" name="Slide Number Placeholder 9"/>
          <p:cNvSpPr txBox="1">
            <a:spLocks/>
          </p:cNvSpPr>
          <p:nvPr/>
        </p:nvSpPr>
        <p:spPr bwMode="auto">
          <a:xfrm>
            <a:off x="0" y="6569075"/>
            <a:ext cx="4495800"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400" b="1" i="0" u="none" strike="noStrike" kern="1200" cap="none" spc="0" normalizeH="0" baseline="0" dirty="0" smtClean="0">
                <a:ln>
                  <a:noFill/>
                </a:ln>
                <a:solidFill>
                  <a:schemeClr val="tx1"/>
                </a:solidFill>
                <a:effectLst/>
                <a:uLnTx/>
                <a:uFillTx/>
                <a:latin typeface="+mj-lt"/>
                <a:ea typeface="+mn-ea"/>
                <a:cs typeface="+mn-cs"/>
              </a:rPr>
              <a:t>A.</a:t>
            </a:r>
            <a:r>
              <a:rPr kumimoji="0" lang="en-US" sz="1400" b="1" i="0" u="none" strike="noStrike" kern="1200" cap="none" spc="0" normalizeH="0" dirty="0" smtClean="0">
                <a:ln>
                  <a:noFill/>
                </a:ln>
                <a:solidFill>
                  <a:schemeClr val="tx1"/>
                </a:solidFill>
                <a:effectLst/>
                <a:uLnTx/>
                <a:uFillTx/>
                <a:latin typeface="+mj-lt"/>
                <a:ea typeface="+mn-ea"/>
                <a:cs typeface="+mn-cs"/>
              </a:rPr>
              <a:t> Khan</a:t>
            </a:r>
            <a:r>
              <a:rPr kumimoji="0" lang="en-US" sz="1400" b="0" i="0" u="none" strike="noStrike" kern="1200" cap="none" spc="0" normalizeH="0" dirty="0" smtClean="0">
                <a:ln>
                  <a:noFill/>
                </a:ln>
                <a:solidFill>
                  <a:schemeClr val="tx1"/>
                </a:solidFill>
                <a:effectLst/>
                <a:uLnTx/>
                <a:uFillTx/>
                <a:latin typeface="+mj-lt"/>
                <a:ea typeface="+mn-ea"/>
                <a:cs typeface="+mn-cs"/>
              </a:rPr>
              <a:t>, B. </a:t>
            </a:r>
            <a:r>
              <a:rPr kumimoji="0" lang="en-US" sz="1400" b="0" i="0" u="none" strike="noStrike" kern="1200" cap="none" spc="0" normalizeH="0" dirty="0" err="1" smtClean="0">
                <a:ln>
                  <a:noFill/>
                </a:ln>
                <a:solidFill>
                  <a:schemeClr val="tx1"/>
                </a:solidFill>
                <a:effectLst/>
                <a:uLnTx/>
                <a:uFillTx/>
                <a:latin typeface="+mj-lt"/>
                <a:ea typeface="+mn-ea"/>
                <a:cs typeface="+mn-cs"/>
              </a:rPr>
              <a:t>Zehnder</a:t>
            </a:r>
            <a:r>
              <a:rPr kumimoji="0" lang="en-US" sz="1400" b="0" i="0" u="none" strike="noStrike" kern="1200" cap="none" spc="0" normalizeH="0" dirty="0" smtClean="0">
                <a:ln>
                  <a:noFill/>
                </a:ln>
                <a:solidFill>
                  <a:schemeClr val="tx1"/>
                </a:solidFill>
                <a:effectLst/>
                <a:uLnTx/>
                <a:uFillTx/>
                <a:latin typeface="+mj-lt"/>
                <a:ea typeface="+mn-ea"/>
                <a:cs typeface="+mn-cs"/>
              </a:rPr>
              <a:t>, D. </a:t>
            </a:r>
            <a:r>
              <a:rPr kumimoji="0" lang="en-US" sz="1400" b="0" i="0" u="none" strike="noStrike" kern="1200" cap="none" spc="0" normalizeH="0" dirty="0" err="1" smtClean="0">
                <a:ln>
                  <a:noFill/>
                </a:ln>
                <a:solidFill>
                  <a:schemeClr val="tx1"/>
                </a:solidFill>
                <a:effectLst/>
                <a:uLnTx/>
                <a:uFillTx/>
                <a:latin typeface="+mj-lt"/>
                <a:ea typeface="+mn-ea"/>
                <a:cs typeface="+mn-cs"/>
              </a:rPr>
              <a:t>Kossmann</a:t>
            </a:r>
            <a:endParaRPr kumimoji="0" lang="en-US" sz="1400" b="0" i="0" u="none" strike="noStrike" kern="1200" cap="none" spc="0" normalizeH="0" baseline="0" noProof="0" dirty="0">
              <a:ln>
                <a:noFill/>
              </a:ln>
              <a:solidFill>
                <a:schemeClr val="tx1"/>
              </a:solidFill>
              <a:effectLst/>
              <a:uLnTx/>
              <a:uFillTx/>
              <a:latin typeface="+mj-lt"/>
              <a:ea typeface="+mn-ea"/>
              <a:cs typeface="+mn-cs"/>
            </a:endParaRPr>
          </a:p>
        </p:txBody>
      </p:sp>
      <p:pic>
        <p:nvPicPr>
          <p:cNvPr id="49" name="Picture 5" descr="C:\Users\arijit\Desktop\Nanyang_Technological_University_(logo).png"/>
          <p:cNvPicPr>
            <a:picLocks noChangeAspect="1" noChangeArrowheads="1"/>
          </p:cNvPicPr>
          <p:nvPr/>
        </p:nvPicPr>
        <p:blipFill>
          <a:blip r:embed="rId3"/>
          <a:srcRect/>
          <a:stretch>
            <a:fillRect/>
          </a:stretch>
        </p:blipFill>
        <p:spPr bwMode="auto">
          <a:xfrm>
            <a:off x="7391400" y="0"/>
            <a:ext cx="1752600" cy="696449"/>
          </a:xfrm>
          <a:prstGeom prst="rect">
            <a:avLst/>
          </a:prstGeom>
          <a:noFill/>
        </p:spPr>
      </p:pic>
    </p:spTree>
    <p:extLst>
      <p:ext uri="{BB962C8B-B14F-4D97-AF65-F5344CB8AC3E}">
        <p14:creationId xmlns="" xmlns:p14="http://schemas.microsoft.com/office/powerpoint/2010/main" val="150385302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7924800" cy="1066800"/>
          </a:xfrm>
        </p:spPr>
        <p:txBody>
          <a:bodyPr/>
          <a:lstStyle/>
          <a:p>
            <a:r>
              <a:rPr lang="en-US" sz="2800" dirty="0" smtClean="0"/>
              <a:t>Our Contribution: Complexity Results</a:t>
            </a:r>
            <a:endParaRPr lang="en-US" sz="2800" dirty="0"/>
          </a:p>
        </p:txBody>
      </p:sp>
      <p:sp>
        <p:nvSpPr>
          <p:cNvPr id="4" name="Content Placeholder 2"/>
          <p:cNvSpPr txBox="1">
            <a:spLocks noChangeArrowheads="1"/>
          </p:cNvSpPr>
          <p:nvPr/>
        </p:nvSpPr>
        <p:spPr>
          <a:xfrm>
            <a:off x="76200" y="1219200"/>
            <a:ext cx="8610600" cy="1524000"/>
          </a:xfrm>
          <a:prstGeom prst="rect">
            <a:avLst/>
          </a:prstGeom>
        </p:spPr>
        <p:txBody>
          <a:bodyPr/>
          <a:lstStyle/>
          <a:p>
            <a:pPr marL="396875" indent="-396875" algn="just" defTabSz="914363" fontAlgn="auto">
              <a:lnSpc>
                <a:spcPct val="90000"/>
              </a:lnSpc>
              <a:spcBef>
                <a:spcPct val="20000"/>
              </a:spcBef>
              <a:spcAft>
                <a:spcPts val="0"/>
              </a:spcAft>
              <a:defRPr/>
            </a:pPr>
            <a:r>
              <a:rPr lang="en-US" altLang="zh-CN" sz="2000" dirty="0" smtClean="0">
                <a:solidFill>
                  <a:schemeClr val="tx1"/>
                </a:solidFill>
                <a:latin typeface="Calibri" pitchFamily="34" charset="0"/>
                <a:cs typeface="Calibri" pitchFamily="34" charset="0"/>
              </a:rPr>
              <a:t>       </a:t>
            </a:r>
            <a:endParaRPr lang="en-US" altLang="zh-CN" sz="1000" dirty="0" smtClean="0">
              <a:solidFill>
                <a:schemeClr val="tx1"/>
              </a:solidFill>
              <a:latin typeface="Calibri" pitchFamily="34" charset="0"/>
              <a:cs typeface="Calibri" pitchFamily="34" charset="0"/>
              <a:sym typeface="Wingdings" pitchFamily="2" charset="2"/>
            </a:endParaRPr>
          </a:p>
          <a:p>
            <a:pPr marL="396875" indent="-396875" algn="just" defTabSz="914363" fontAlgn="auto">
              <a:lnSpc>
                <a:spcPct val="90000"/>
              </a:lnSpc>
              <a:spcBef>
                <a:spcPct val="20000"/>
              </a:spcBef>
              <a:spcAft>
                <a:spcPts val="0"/>
              </a:spcAft>
              <a:buBlip>
                <a:blip r:embed="rId2"/>
              </a:buBlip>
              <a:defRPr/>
            </a:pPr>
            <a:r>
              <a:rPr lang="en-US" altLang="zh-CN" sz="2000" dirty="0" smtClean="0">
                <a:solidFill>
                  <a:schemeClr val="tx1"/>
                </a:solidFill>
                <a:latin typeface="Calibri" pitchFamily="34" charset="0"/>
                <a:cs typeface="Calibri" pitchFamily="34" charset="0"/>
              </a:rPr>
              <a:t>Host’s revenue maximization problem is NP-hard under MCIC and K-LT models.</a:t>
            </a:r>
          </a:p>
          <a:p>
            <a:pPr marL="396875" indent="-396875" algn="just" defTabSz="914363" fontAlgn="auto">
              <a:lnSpc>
                <a:spcPct val="90000"/>
              </a:lnSpc>
              <a:spcBef>
                <a:spcPct val="20000"/>
              </a:spcBef>
              <a:spcAft>
                <a:spcPts val="0"/>
              </a:spcAft>
              <a:buBlip>
                <a:blip r:embed="rId2"/>
              </a:buBlip>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endParaRPr lang="en-US" altLang="zh-CN" sz="2000" dirty="0" smtClean="0">
              <a:solidFill>
                <a:schemeClr val="tx1"/>
              </a:solidFill>
              <a:latin typeface="Calibri" pitchFamily="34" charset="0"/>
              <a:cs typeface="Calibri" pitchFamily="34" charset="0"/>
            </a:endParaRPr>
          </a:p>
        </p:txBody>
      </p:sp>
      <p:sp>
        <p:nvSpPr>
          <p:cNvPr id="35" name="Content Placeholder 2"/>
          <p:cNvSpPr txBox="1">
            <a:spLocks noChangeArrowheads="1"/>
          </p:cNvSpPr>
          <p:nvPr/>
        </p:nvSpPr>
        <p:spPr>
          <a:xfrm>
            <a:off x="76200" y="2362200"/>
            <a:ext cx="8610600" cy="1524000"/>
          </a:xfrm>
          <a:prstGeom prst="rect">
            <a:avLst/>
          </a:prstGeom>
        </p:spPr>
        <p:txBody>
          <a:bodyPr/>
          <a:lstStyle/>
          <a:p>
            <a:pPr marL="396875" indent="-396875" algn="just" defTabSz="914363" fontAlgn="auto">
              <a:lnSpc>
                <a:spcPct val="90000"/>
              </a:lnSpc>
              <a:spcBef>
                <a:spcPct val="20000"/>
              </a:spcBef>
              <a:spcAft>
                <a:spcPts val="0"/>
              </a:spcAft>
              <a:defRPr/>
            </a:pPr>
            <a:r>
              <a:rPr lang="en-US" altLang="zh-CN" sz="2000" dirty="0" smtClean="0">
                <a:solidFill>
                  <a:schemeClr val="tx1"/>
                </a:solidFill>
                <a:latin typeface="Calibri" pitchFamily="34" charset="0"/>
                <a:cs typeface="Calibri" pitchFamily="34" charset="0"/>
              </a:rPr>
              <a:t>       </a:t>
            </a:r>
            <a:endParaRPr lang="en-US" altLang="zh-CN" sz="1000" dirty="0" smtClean="0">
              <a:solidFill>
                <a:schemeClr val="tx1"/>
              </a:solidFill>
              <a:latin typeface="Calibri" pitchFamily="34" charset="0"/>
              <a:cs typeface="Calibri" pitchFamily="34" charset="0"/>
              <a:sym typeface="Wingdings" pitchFamily="2" charset="2"/>
            </a:endParaRPr>
          </a:p>
          <a:p>
            <a:pPr marL="396875" indent="-396875" algn="just" defTabSz="914363" fontAlgn="auto">
              <a:lnSpc>
                <a:spcPct val="90000"/>
              </a:lnSpc>
              <a:spcBef>
                <a:spcPct val="20000"/>
              </a:spcBef>
              <a:spcAft>
                <a:spcPts val="0"/>
              </a:spcAft>
              <a:buBlip>
                <a:blip r:embed="rId2"/>
              </a:buBlip>
              <a:defRPr/>
            </a:pPr>
            <a:r>
              <a:rPr lang="en-US" altLang="zh-CN" sz="2000" dirty="0" smtClean="0">
                <a:solidFill>
                  <a:schemeClr val="tx1"/>
                </a:solidFill>
                <a:latin typeface="Calibri" pitchFamily="34" charset="0"/>
                <a:cs typeface="Calibri" pitchFamily="34" charset="0"/>
              </a:rPr>
              <a:t>Host’s revenue maximization problem is neither monotonic, nor sub-modular under MCIC and K-LT models.</a:t>
            </a:r>
          </a:p>
          <a:p>
            <a:pPr marL="396875" indent="-396875" algn="just" defTabSz="914363" fontAlgn="auto">
              <a:lnSpc>
                <a:spcPct val="90000"/>
              </a:lnSpc>
              <a:spcBef>
                <a:spcPct val="20000"/>
              </a:spcBef>
              <a:spcAft>
                <a:spcPts val="0"/>
              </a:spcAft>
              <a:buBlip>
                <a:blip r:embed="rId2"/>
              </a:buBlip>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endParaRPr lang="en-US" altLang="zh-CN" sz="2000" dirty="0" smtClean="0">
              <a:solidFill>
                <a:schemeClr val="tx1"/>
              </a:solidFill>
              <a:latin typeface="Calibri" pitchFamily="34" charset="0"/>
              <a:cs typeface="Calibri" pitchFamily="34" charset="0"/>
            </a:endParaRPr>
          </a:p>
        </p:txBody>
      </p:sp>
      <p:sp>
        <p:nvSpPr>
          <p:cNvPr id="36" name="Oval 35"/>
          <p:cNvSpPr/>
          <p:nvPr/>
        </p:nvSpPr>
        <p:spPr bwMode="auto">
          <a:xfrm>
            <a:off x="3487452" y="3962400"/>
            <a:ext cx="533400" cy="533400"/>
          </a:xfrm>
          <a:prstGeom prst="ellipse">
            <a:avLst/>
          </a:prstGeom>
          <a:solidFill>
            <a:schemeClr val="accent5">
              <a:lumMod val="60000"/>
              <a:lumOff val="40000"/>
            </a:schemeClr>
          </a:solidFill>
          <a:ln w="9525" cap="flat" cmpd="sng" algn="ctr">
            <a:solidFill>
              <a:schemeClr val="tx1"/>
            </a:solidFill>
            <a:prstDash val="solid"/>
            <a:round/>
            <a:headEnd type="none" w="med" len="med"/>
            <a:tailEnd type="none" w="med" len="med"/>
          </a:ln>
          <a:effectLst>
            <a:outerShdw blurRad="50800" dist="38100" dir="2700000" algn="tl" rotWithShape="0">
              <a:srgbClr val="000000">
                <a:alpha val="43000"/>
              </a:srgbClr>
            </a:outerShdw>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accent2"/>
                </a:solidFill>
                <a:effectLst/>
                <a:latin typeface="Trebuchet MS" pitchFamily="34" charset="0"/>
              </a:rPr>
              <a:t>u</a:t>
            </a:r>
          </a:p>
        </p:txBody>
      </p:sp>
      <p:sp>
        <p:nvSpPr>
          <p:cNvPr id="37" name="Oval 36"/>
          <p:cNvSpPr/>
          <p:nvPr/>
        </p:nvSpPr>
        <p:spPr bwMode="auto">
          <a:xfrm>
            <a:off x="5011452" y="3962400"/>
            <a:ext cx="533400" cy="533400"/>
          </a:xfrm>
          <a:prstGeom prst="ellipse">
            <a:avLst/>
          </a:prstGeom>
          <a:solidFill>
            <a:schemeClr val="accent5">
              <a:lumMod val="60000"/>
              <a:lumOff val="40000"/>
            </a:schemeClr>
          </a:solidFill>
          <a:ln w="9525" cap="flat" cmpd="sng" algn="ctr">
            <a:solidFill>
              <a:schemeClr val="tx1"/>
            </a:solidFill>
            <a:prstDash val="solid"/>
            <a:round/>
            <a:headEnd type="none" w="med" len="med"/>
            <a:tailEnd type="none" w="med" len="med"/>
          </a:ln>
          <a:effectLst>
            <a:outerShdw blurRad="50800" dist="38100" dir="2700000" algn="tl" rotWithShape="0">
              <a:srgbClr val="000000">
                <a:alpha val="43000"/>
              </a:srgbClr>
            </a:outerShdw>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accent2"/>
                </a:solidFill>
                <a:effectLst/>
                <a:latin typeface="Trebuchet MS" pitchFamily="34" charset="0"/>
              </a:rPr>
              <a:t>v</a:t>
            </a:r>
          </a:p>
        </p:txBody>
      </p:sp>
      <p:sp>
        <p:nvSpPr>
          <p:cNvPr id="38" name="TextBox 37"/>
          <p:cNvSpPr txBox="1"/>
          <p:nvPr/>
        </p:nvSpPr>
        <p:spPr>
          <a:xfrm>
            <a:off x="2213488" y="4050268"/>
            <a:ext cx="1063112" cy="369332"/>
          </a:xfrm>
          <a:prstGeom prst="rect">
            <a:avLst/>
          </a:prstGeom>
          <a:noFill/>
        </p:spPr>
        <p:txBody>
          <a:bodyPr wrap="none" rtlCol="0">
            <a:spAutoFit/>
          </a:bodyPr>
          <a:lstStyle/>
          <a:p>
            <a:r>
              <a:rPr lang="en-US" sz="1800" b="1" dirty="0" smtClean="0">
                <a:solidFill>
                  <a:schemeClr val="tx1"/>
                </a:solidFill>
              </a:rPr>
              <a:t>[3$, 5$]</a:t>
            </a:r>
            <a:endParaRPr lang="en-US" sz="1800" b="1" dirty="0">
              <a:solidFill>
                <a:schemeClr val="tx1"/>
              </a:solidFill>
            </a:endParaRPr>
          </a:p>
        </p:txBody>
      </p:sp>
      <p:sp>
        <p:nvSpPr>
          <p:cNvPr id="39" name="TextBox 38"/>
          <p:cNvSpPr txBox="1"/>
          <p:nvPr/>
        </p:nvSpPr>
        <p:spPr>
          <a:xfrm>
            <a:off x="5566288" y="4038600"/>
            <a:ext cx="1063112" cy="369332"/>
          </a:xfrm>
          <a:prstGeom prst="rect">
            <a:avLst/>
          </a:prstGeom>
          <a:noFill/>
        </p:spPr>
        <p:txBody>
          <a:bodyPr wrap="none" rtlCol="0">
            <a:spAutoFit/>
          </a:bodyPr>
          <a:lstStyle/>
          <a:p>
            <a:r>
              <a:rPr lang="en-US" sz="1800" b="1" dirty="0" smtClean="0">
                <a:solidFill>
                  <a:schemeClr val="tx1"/>
                </a:solidFill>
              </a:rPr>
              <a:t>[8$, 9$]</a:t>
            </a:r>
            <a:endParaRPr lang="en-US" sz="1800" b="1" dirty="0">
              <a:solidFill>
                <a:schemeClr val="tx1"/>
              </a:solidFill>
            </a:endParaRPr>
          </a:p>
        </p:txBody>
      </p:sp>
      <p:cxnSp>
        <p:nvCxnSpPr>
          <p:cNvPr id="41" name="Straight Arrow Connector 40"/>
          <p:cNvCxnSpPr>
            <a:stCxn id="37" idx="2"/>
            <a:endCxn id="36" idx="6"/>
          </p:cNvCxnSpPr>
          <p:nvPr/>
        </p:nvCxnSpPr>
        <p:spPr bwMode="auto">
          <a:xfrm rot="10800000">
            <a:off x="4020852" y="4229100"/>
            <a:ext cx="990600" cy="1588"/>
          </a:xfrm>
          <a:prstGeom prst="straightConnector1">
            <a:avLst/>
          </a:prstGeom>
          <a:noFill/>
          <a:ln w="25400" cap="flat" cmpd="sng" algn="ctr">
            <a:solidFill>
              <a:schemeClr val="tx1"/>
            </a:solidFill>
            <a:prstDash val="solid"/>
            <a:round/>
            <a:headEnd type="none" w="med" len="med"/>
            <a:tailEnd type="none"/>
          </a:ln>
          <a:effectLst/>
        </p:spPr>
      </p:cxnSp>
      <p:sp>
        <p:nvSpPr>
          <p:cNvPr id="42" name="TextBox 41"/>
          <p:cNvSpPr txBox="1"/>
          <p:nvPr/>
        </p:nvSpPr>
        <p:spPr>
          <a:xfrm>
            <a:off x="4243922" y="3821668"/>
            <a:ext cx="538930" cy="369332"/>
          </a:xfrm>
          <a:prstGeom prst="rect">
            <a:avLst/>
          </a:prstGeom>
          <a:noFill/>
        </p:spPr>
        <p:txBody>
          <a:bodyPr wrap="none" rtlCol="0">
            <a:spAutoFit/>
          </a:bodyPr>
          <a:lstStyle/>
          <a:p>
            <a:r>
              <a:rPr lang="en-US" sz="1800" b="1" dirty="0" smtClean="0">
                <a:solidFill>
                  <a:schemeClr val="tx1"/>
                </a:solidFill>
              </a:rPr>
              <a:t>1.0</a:t>
            </a:r>
            <a:endParaRPr lang="en-US" sz="1800" b="1" dirty="0">
              <a:solidFill>
                <a:schemeClr val="tx1"/>
              </a:solidFill>
            </a:endParaRPr>
          </a:p>
        </p:txBody>
      </p:sp>
      <p:sp>
        <p:nvSpPr>
          <p:cNvPr id="43" name="TextBox 42"/>
          <p:cNvSpPr txBox="1"/>
          <p:nvPr/>
        </p:nvSpPr>
        <p:spPr>
          <a:xfrm>
            <a:off x="3026502" y="4659868"/>
            <a:ext cx="3831498" cy="369332"/>
          </a:xfrm>
          <a:prstGeom prst="rect">
            <a:avLst/>
          </a:prstGeom>
          <a:noFill/>
        </p:spPr>
        <p:txBody>
          <a:bodyPr wrap="none" rtlCol="0">
            <a:spAutoFit/>
          </a:bodyPr>
          <a:lstStyle/>
          <a:p>
            <a:r>
              <a:rPr lang="en-US" sz="1800" b="1" dirty="0" smtClean="0">
                <a:solidFill>
                  <a:schemeClr val="tx1"/>
                </a:solidFill>
              </a:rPr>
              <a:t>Counter-example of monotonicity</a:t>
            </a:r>
            <a:endParaRPr lang="en-US" sz="1800" b="1" dirty="0">
              <a:solidFill>
                <a:schemeClr val="tx1"/>
              </a:solidFill>
            </a:endParaRPr>
          </a:p>
        </p:txBody>
      </p:sp>
      <p:sp>
        <p:nvSpPr>
          <p:cNvPr id="44" name="Rectangle 43"/>
          <p:cNvSpPr/>
          <p:nvPr/>
        </p:nvSpPr>
        <p:spPr bwMode="auto">
          <a:xfrm>
            <a:off x="152400" y="5410200"/>
            <a:ext cx="4419600" cy="1066800"/>
          </a:xfrm>
          <a:prstGeom prst="rect">
            <a:avLst/>
          </a:prstGeom>
          <a:solidFill>
            <a:schemeClr val="accent5">
              <a:lumMod val="60000"/>
              <a:lumOff val="40000"/>
            </a:schemeClr>
          </a:solidFill>
          <a:ln w="9525" cap="flat" cmpd="sng" algn="ctr">
            <a:solidFill>
              <a:schemeClr val="tx1"/>
            </a:solidFill>
            <a:prstDash val="solid"/>
            <a:round/>
            <a:headEnd type="none" w="med" len="med"/>
            <a:tailEnd type="none" w="med" len="med"/>
          </a:ln>
          <a:effectLst>
            <a:outerShdw blurRad="50800" dist="38100" dir="2700000" algn="tl" rotWithShape="0">
              <a:srgbClr val="000000">
                <a:alpha val="43000"/>
              </a:srgbClr>
            </a:outerShdw>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sz="2000" b="0" i="1" u="none" strike="noStrike" cap="none" normalizeH="0" baseline="0" dirty="0" smtClean="0">
                <a:ln>
                  <a:noFill/>
                </a:ln>
                <a:solidFill>
                  <a:schemeClr val="accent2"/>
                </a:solidFill>
                <a:effectLst/>
                <a:latin typeface="Times New Roman" pitchFamily="18" charset="0"/>
                <a:cs typeface="Times New Roman" pitchFamily="18" charset="0"/>
              </a:rPr>
              <a:t>C</a:t>
            </a:r>
            <a:r>
              <a:rPr kumimoji="0" lang="en-US" sz="2000" b="0" i="1" u="none" strike="noStrike" cap="none" normalizeH="0" baseline="-25000" dirty="0" smtClean="0">
                <a:ln>
                  <a:noFill/>
                </a:ln>
                <a:solidFill>
                  <a:schemeClr val="accent2"/>
                </a:solidFill>
                <a:effectLst/>
                <a:latin typeface="Times New Roman" pitchFamily="18" charset="0"/>
                <a:cs typeface="Times New Roman" pitchFamily="18" charset="0"/>
              </a:rPr>
              <a:t>2</a:t>
            </a:r>
            <a:r>
              <a:rPr kumimoji="0" lang="en-US" sz="2000" b="0" i="0" u="none" strike="noStrike" cap="none" normalizeH="0" baseline="0" dirty="0" smtClean="0">
                <a:ln>
                  <a:noFill/>
                </a:ln>
                <a:solidFill>
                  <a:schemeClr val="accent2"/>
                </a:solidFill>
                <a:effectLst/>
                <a:latin typeface="Trebuchet MS" pitchFamily="34" charset="0"/>
              </a:rPr>
              <a:t> </a:t>
            </a:r>
            <a:r>
              <a:rPr kumimoji="0" lang="en-US" sz="2000" b="0" i="0" u="none" strike="noStrike" cap="none" normalizeH="0" baseline="0" dirty="0" smtClean="0">
                <a:ln>
                  <a:noFill/>
                </a:ln>
                <a:solidFill>
                  <a:schemeClr val="accent2"/>
                </a:solidFill>
                <a:effectLst/>
                <a:latin typeface="Trebuchet MS" pitchFamily="34" charset="0"/>
                <a:sym typeface="Wingdings" pitchFamily="2" charset="2"/>
              </a:rPr>
              <a:t> </a:t>
            </a:r>
            <a:r>
              <a:rPr kumimoji="0" lang="en-US" sz="2000" b="0" i="1" u="none" strike="noStrike" cap="none" normalizeH="0" baseline="0" dirty="0" smtClean="0">
                <a:ln>
                  <a:noFill/>
                </a:ln>
                <a:solidFill>
                  <a:schemeClr val="accent2"/>
                </a:solidFill>
                <a:effectLst/>
                <a:latin typeface="Times New Roman" pitchFamily="18" charset="0"/>
                <a:cs typeface="Times New Roman" pitchFamily="18" charset="0"/>
                <a:sym typeface="Wingdings" pitchFamily="2" charset="2"/>
              </a:rPr>
              <a:t>v</a:t>
            </a:r>
            <a:r>
              <a:rPr kumimoji="0" lang="en-US" sz="2000" b="0" i="0" u="none" strike="noStrike" cap="none" normalizeH="0" baseline="0" dirty="0" smtClean="0">
                <a:ln>
                  <a:noFill/>
                </a:ln>
                <a:solidFill>
                  <a:schemeClr val="accent2"/>
                </a:solidFill>
                <a:effectLst/>
                <a:latin typeface="Trebuchet MS" pitchFamily="34" charset="0"/>
                <a:sym typeface="Wingdings" pitchFamily="2" charset="2"/>
              </a:rPr>
              <a:t>,</a:t>
            </a:r>
            <a:r>
              <a:rPr kumimoji="0" lang="en-US" sz="2000" b="0" i="0" u="none" strike="noStrike" cap="none" normalizeH="0" dirty="0" smtClean="0">
                <a:ln>
                  <a:noFill/>
                </a:ln>
                <a:solidFill>
                  <a:schemeClr val="accent2"/>
                </a:solidFill>
                <a:effectLst/>
                <a:latin typeface="Trebuchet MS" pitchFamily="34" charset="0"/>
                <a:sym typeface="Wingdings" pitchFamily="2" charset="2"/>
              </a:rPr>
              <a:t> Host’s revenue = 14$</a:t>
            </a:r>
          </a:p>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dirty="0" smtClean="0">
              <a:ln>
                <a:noFill/>
              </a:ln>
              <a:solidFill>
                <a:schemeClr val="accent2"/>
              </a:solidFill>
              <a:effectLst/>
              <a:latin typeface="Trebuchet MS" pitchFamily="34" charset="0"/>
              <a:sym typeface="Wingdings" pitchFamily="2" charset="2"/>
            </a:endParaRPr>
          </a:p>
          <a:p>
            <a:pPr marL="0" marR="0" indent="0" algn="l" defTabSz="914400" rtl="0" eaLnBrk="1" fontAlgn="base" latinLnBrk="0" hangingPunct="1">
              <a:lnSpc>
                <a:spcPct val="100000"/>
              </a:lnSpc>
              <a:spcBef>
                <a:spcPct val="0"/>
              </a:spcBef>
              <a:spcAft>
                <a:spcPct val="0"/>
              </a:spcAft>
              <a:buClrTx/>
              <a:buSzTx/>
              <a:buFontTx/>
              <a:buNone/>
              <a:tabLst/>
            </a:pPr>
            <a:r>
              <a:rPr lang="en-US" sz="2000" i="1" dirty="0" smtClean="0">
                <a:latin typeface="Times New Roman" pitchFamily="18" charset="0"/>
                <a:cs typeface="Times New Roman" pitchFamily="18" charset="0"/>
                <a:sym typeface="Wingdings" pitchFamily="2" charset="2"/>
              </a:rPr>
              <a:t>C</a:t>
            </a:r>
            <a:r>
              <a:rPr lang="en-US" sz="2000" i="1" baseline="-25000" dirty="0" smtClean="0">
                <a:latin typeface="Times New Roman" pitchFamily="18" charset="0"/>
                <a:cs typeface="Times New Roman" pitchFamily="18" charset="0"/>
                <a:sym typeface="Wingdings" pitchFamily="2" charset="2"/>
              </a:rPr>
              <a:t>2</a:t>
            </a:r>
            <a:r>
              <a:rPr lang="en-US" sz="2000" dirty="0" smtClean="0">
                <a:sym typeface="Wingdings" pitchFamily="2" charset="2"/>
              </a:rPr>
              <a:t> </a:t>
            </a:r>
            <a:r>
              <a:rPr lang="en-US" sz="2000" i="1" dirty="0" smtClean="0">
                <a:latin typeface="Times New Roman" pitchFamily="18" charset="0"/>
                <a:cs typeface="Times New Roman" pitchFamily="18" charset="0"/>
                <a:sym typeface="Wingdings" pitchFamily="2" charset="2"/>
              </a:rPr>
              <a:t>v</a:t>
            </a:r>
            <a:r>
              <a:rPr lang="en-US" sz="2000" dirty="0" smtClean="0">
                <a:sym typeface="Wingdings" pitchFamily="2" charset="2"/>
              </a:rPr>
              <a:t>, </a:t>
            </a:r>
            <a:r>
              <a:rPr lang="en-US" sz="2000" i="1" dirty="0" smtClean="0">
                <a:latin typeface="Times New Roman" pitchFamily="18" charset="0"/>
                <a:cs typeface="Times New Roman" pitchFamily="18" charset="0"/>
                <a:sym typeface="Wingdings" pitchFamily="2" charset="2"/>
              </a:rPr>
              <a:t>C</a:t>
            </a:r>
            <a:r>
              <a:rPr lang="en-US" sz="2000" i="1" baseline="-25000" dirty="0" smtClean="0">
                <a:latin typeface="Times New Roman" pitchFamily="18" charset="0"/>
                <a:cs typeface="Times New Roman" pitchFamily="18" charset="0"/>
                <a:sym typeface="Wingdings" pitchFamily="2" charset="2"/>
              </a:rPr>
              <a:t>1</a:t>
            </a:r>
            <a:r>
              <a:rPr lang="en-US" sz="2000" dirty="0" smtClean="0">
                <a:sym typeface="Wingdings" pitchFamily="2" charset="2"/>
              </a:rPr>
              <a:t> </a:t>
            </a:r>
            <a:r>
              <a:rPr lang="en-US" sz="2000" i="1" dirty="0" smtClean="0">
                <a:latin typeface="Times New Roman" pitchFamily="18" charset="0"/>
                <a:cs typeface="Times New Roman" pitchFamily="18" charset="0"/>
                <a:sym typeface="Wingdings" pitchFamily="2" charset="2"/>
              </a:rPr>
              <a:t>u</a:t>
            </a:r>
            <a:r>
              <a:rPr lang="en-US" sz="2000" dirty="0" smtClean="0">
                <a:sym typeface="Wingdings" pitchFamily="2" charset="2"/>
              </a:rPr>
              <a:t>, Host’s revenue = 12$</a:t>
            </a:r>
            <a:r>
              <a:rPr kumimoji="0" lang="en-US" sz="2000" b="0" i="0" u="none" strike="noStrike" cap="none" normalizeH="0" dirty="0" smtClean="0">
                <a:ln>
                  <a:noFill/>
                </a:ln>
                <a:solidFill>
                  <a:schemeClr val="accent2"/>
                </a:solidFill>
                <a:effectLst/>
                <a:latin typeface="Trebuchet MS" pitchFamily="34" charset="0"/>
                <a:sym typeface="Wingdings" pitchFamily="2" charset="2"/>
              </a:rPr>
              <a:t> </a:t>
            </a:r>
            <a:r>
              <a:rPr kumimoji="0" lang="en-US" sz="2000" b="0" i="0" u="none" strike="noStrike" cap="none" normalizeH="0" baseline="0" dirty="0" smtClean="0">
                <a:ln>
                  <a:noFill/>
                </a:ln>
                <a:solidFill>
                  <a:schemeClr val="accent2"/>
                </a:solidFill>
                <a:effectLst/>
                <a:latin typeface="Trebuchet MS" pitchFamily="34" charset="0"/>
              </a:rPr>
              <a:t> </a:t>
            </a:r>
          </a:p>
        </p:txBody>
      </p:sp>
      <p:sp>
        <p:nvSpPr>
          <p:cNvPr id="46" name="Rectangle 45"/>
          <p:cNvSpPr/>
          <p:nvPr/>
        </p:nvSpPr>
        <p:spPr bwMode="auto">
          <a:xfrm>
            <a:off x="4648200" y="5410200"/>
            <a:ext cx="4419600" cy="1066800"/>
          </a:xfrm>
          <a:prstGeom prst="rect">
            <a:avLst/>
          </a:prstGeom>
          <a:solidFill>
            <a:schemeClr val="accent5">
              <a:lumMod val="60000"/>
              <a:lumOff val="40000"/>
            </a:schemeClr>
          </a:solidFill>
          <a:ln w="9525" cap="flat" cmpd="sng" algn="ctr">
            <a:solidFill>
              <a:schemeClr val="tx1"/>
            </a:solidFill>
            <a:prstDash val="solid"/>
            <a:round/>
            <a:headEnd type="none" w="med" len="med"/>
            <a:tailEnd type="none" w="med" len="med"/>
          </a:ln>
          <a:effectLst>
            <a:outerShdw blurRad="50800" dist="38100" dir="2700000" algn="tl" rotWithShape="0">
              <a:srgbClr val="000000">
                <a:alpha val="43000"/>
              </a:srgbClr>
            </a:outerShdw>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sz="2000" b="0" i="1" u="none" strike="noStrike" cap="none" normalizeH="0" baseline="0" dirty="0" smtClean="0">
                <a:ln>
                  <a:noFill/>
                </a:ln>
                <a:solidFill>
                  <a:schemeClr val="accent2"/>
                </a:solidFill>
                <a:effectLst/>
                <a:latin typeface="Times New Roman" pitchFamily="18" charset="0"/>
                <a:cs typeface="Times New Roman" pitchFamily="18" charset="0"/>
              </a:rPr>
              <a:t>C</a:t>
            </a:r>
            <a:r>
              <a:rPr kumimoji="0" lang="en-US" sz="2000" b="0" i="1" u="none" strike="noStrike" cap="none" normalizeH="0" baseline="-25000" dirty="0" smtClean="0">
                <a:ln>
                  <a:noFill/>
                </a:ln>
                <a:solidFill>
                  <a:schemeClr val="accent2"/>
                </a:solidFill>
                <a:effectLst/>
                <a:latin typeface="Times New Roman" pitchFamily="18" charset="0"/>
                <a:cs typeface="Times New Roman" pitchFamily="18" charset="0"/>
              </a:rPr>
              <a:t>1</a:t>
            </a:r>
            <a:r>
              <a:rPr kumimoji="0" lang="en-US" sz="2000" b="0" i="0" u="none" strike="noStrike" cap="none" normalizeH="0" baseline="0" dirty="0" smtClean="0">
                <a:ln>
                  <a:noFill/>
                </a:ln>
                <a:solidFill>
                  <a:schemeClr val="accent2"/>
                </a:solidFill>
                <a:effectLst/>
                <a:latin typeface="Trebuchet MS" pitchFamily="34" charset="0"/>
              </a:rPr>
              <a:t> </a:t>
            </a:r>
            <a:r>
              <a:rPr kumimoji="0" lang="en-US" sz="2000" b="0" i="0" u="none" strike="noStrike" cap="none" normalizeH="0" baseline="0" dirty="0" smtClean="0">
                <a:ln>
                  <a:noFill/>
                </a:ln>
                <a:solidFill>
                  <a:schemeClr val="accent2"/>
                </a:solidFill>
                <a:effectLst/>
                <a:latin typeface="Trebuchet MS" pitchFamily="34" charset="0"/>
                <a:sym typeface="Wingdings" pitchFamily="2" charset="2"/>
              </a:rPr>
              <a:t> </a:t>
            </a:r>
            <a:r>
              <a:rPr kumimoji="0" lang="en-US" sz="2000" b="0" i="1" u="none" strike="noStrike" cap="none" normalizeH="0" baseline="0" dirty="0" smtClean="0">
                <a:ln>
                  <a:noFill/>
                </a:ln>
                <a:solidFill>
                  <a:schemeClr val="accent2"/>
                </a:solidFill>
                <a:effectLst/>
                <a:latin typeface="Times New Roman" pitchFamily="18" charset="0"/>
                <a:cs typeface="Times New Roman" pitchFamily="18" charset="0"/>
                <a:sym typeface="Wingdings" pitchFamily="2" charset="2"/>
              </a:rPr>
              <a:t>u</a:t>
            </a:r>
            <a:r>
              <a:rPr kumimoji="0" lang="en-US" sz="2000" b="0" i="0" u="none" strike="noStrike" cap="none" normalizeH="0" baseline="0" dirty="0" smtClean="0">
                <a:ln>
                  <a:noFill/>
                </a:ln>
                <a:solidFill>
                  <a:schemeClr val="accent2"/>
                </a:solidFill>
                <a:effectLst/>
                <a:latin typeface="Trebuchet MS" pitchFamily="34" charset="0"/>
                <a:sym typeface="Wingdings" pitchFamily="2" charset="2"/>
              </a:rPr>
              <a:t>,</a:t>
            </a:r>
            <a:r>
              <a:rPr kumimoji="0" lang="en-US" sz="2000" b="0" i="0" u="none" strike="noStrike" cap="none" normalizeH="0" dirty="0" smtClean="0">
                <a:ln>
                  <a:noFill/>
                </a:ln>
                <a:solidFill>
                  <a:schemeClr val="accent2"/>
                </a:solidFill>
                <a:effectLst/>
                <a:latin typeface="Trebuchet MS" pitchFamily="34" charset="0"/>
                <a:sym typeface="Wingdings" pitchFamily="2" charset="2"/>
              </a:rPr>
              <a:t> Host’s revenue = 11$</a:t>
            </a:r>
          </a:p>
          <a:p>
            <a:pPr marL="0" marR="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dirty="0" smtClean="0">
              <a:ln>
                <a:noFill/>
              </a:ln>
              <a:solidFill>
                <a:schemeClr val="accent2"/>
              </a:solidFill>
              <a:effectLst/>
              <a:latin typeface="Trebuchet MS" pitchFamily="34" charset="0"/>
              <a:sym typeface="Wingdings" pitchFamily="2" charset="2"/>
            </a:endParaRPr>
          </a:p>
          <a:p>
            <a:pPr marL="0" marR="0" indent="0" algn="l" defTabSz="914400" rtl="0" eaLnBrk="1" fontAlgn="base" latinLnBrk="0" hangingPunct="1">
              <a:lnSpc>
                <a:spcPct val="100000"/>
              </a:lnSpc>
              <a:spcBef>
                <a:spcPct val="0"/>
              </a:spcBef>
              <a:spcAft>
                <a:spcPct val="0"/>
              </a:spcAft>
              <a:buClrTx/>
              <a:buSzTx/>
              <a:buFontTx/>
              <a:buNone/>
              <a:tabLst/>
            </a:pPr>
            <a:r>
              <a:rPr lang="en-US" sz="2000" i="1" dirty="0" smtClean="0">
                <a:latin typeface="Times New Roman" pitchFamily="18" charset="0"/>
                <a:cs typeface="Times New Roman" pitchFamily="18" charset="0"/>
                <a:sym typeface="Wingdings" pitchFamily="2" charset="2"/>
              </a:rPr>
              <a:t>C</a:t>
            </a:r>
            <a:r>
              <a:rPr lang="en-US" sz="2000" i="1" baseline="-25000" dirty="0" smtClean="0">
                <a:latin typeface="Times New Roman" pitchFamily="18" charset="0"/>
                <a:cs typeface="Times New Roman" pitchFamily="18" charset="0"/>
                <a:sym typeface="Wingdings" pitchFamily="2" charset="2"/>
              </a:rPr>
              <a:t>1</a:t>
            </a:r>
            <a:r>
              <a:rPr lang="en-US" sz="2000" dirty="0" smtClean="0">
                <a:sym typeface="Wingdings" pitchFamily="2" charset="2"/>
              </a:rPr>
              <a:t> </a:t>
            </a:r>
            <a:r>
              <a:rPr lang="en-US" sz="2000" i="1" dirty="0" smtClean="0">
                <a:latin typeface="Times New Roman" pitchFamily="18" charset="0"/>
                <a:cs typeface="Times New Roman" pitchFamily="18" charset="0"/>
                <a:sym typeface="Wingdings" pitchFamily="2" charset="2"/>
              </a:rPr>
              <a:t>u</a:t>
            </a:r>
            <a:r>
              <a:rPr lang="en-US" sz="2000" dirty="0" smtClean="0">
                <a:sym typeface="Wingdings" pitchFamily="2" charset="2"/>
              </a:rPr>
              <a:t>, </a:t>
            </a:r>
            <a:r>
              <a:rPr lang="en-US" sz="2000" i="1" dirty="0" smtClean="0">
                <a:latin typeface="Times New Roman" pitchFamily="18" charset="0"/>
                <a:cs typeface="Times New Roman" pitchFamily="18" charset="0"/>
                <a:sym typeface="Wingdings" pitchFamily="2" charset="2"/>
              </a:rPr>
              <a:t>C</a:t>
            </a:r>
            <a:r>
              <a:rPr lang="en-US" sz="2000" i="1" baseline="-25000" dirty="0" smtClean="0">
                <a:latin typeface="Times New Roman" pitchFamily="18" charset="0"/>
                <a:cs typeface="Times New Roman" pitchFamily="18" charset="0"/>
                <a:sym typeface="Wingdings" pitchFamily="2" charset="2"/>
              </a:rPr>
              <a:t>2</a:t>
            </a:r>
            <a:r>
              <a:rPr lang="en-US" sz="2000" dirty="0" smtClean="0">
                <a:sym typeface="Wingdings" pitchFamily="2" charset="2"/>
              </a:rPr>
              <a:t> </a:t>
            </a:r>
            <a:r>
              <a:rPr lang="en-US" sz="2000" i="1" dirty="0" smtClean="0">
                <a:latin typeface="Times New Roman" pitchFamily="18" charset="0"/>
                <a:cs typeface="Times New Roman" pitchFamily="18" charset="0"/>
                <a:sym typeface="Wingdings" pitchFamily="2" charset="2"/>
              </a:rPr>
              <a:t>v</a:t>
            </a:r>
            <a:r>
              <a:rPr lang="en-US" sz="2000" dirty="0" smtClean="0">
                <a:sym typeface="Wingdings" pitchFamily="2" charset="2"/>
              </a:rPr>
              <a:t>, Host’s revenue = 12$</a:t>
            </a:r>
            <a:r>
              <a:rPr kumimoji="0" lang="en-US" sz="2000" b="0" i="0" u="none" strike="noStrike" cap="none" normalizeH="0" dirty="0" smtClean="0">
                <a:ln>
                  <a:noFill/>
                </a:ln>
                <a:solidFill>
                  <a:schemeClr val="accent2"/>
                </a:solidFill>
                <a:effectLst/>
                <a:latin typeface="Trebuchet MS" pitchFamily="34" charset="0"/>
                <a:sym typeface="Wingdings" pitchFamily="2" charset="2"/>
              </a:rPr>
              <a:t> </a:t>
            </a:r>
            <a:r>
              <a:rPr kumimoji="0" lang="en-US" sz="2000" b="0" i="0" u="none" strike="noStrike" cap="none" normalizeH="0" baseline="0" dirty="0" smtClean="0">
                <a:ln>
                  <a:noFill/>
                </a:ln>
                <a:solidFill>
                  <a:schemeClr val="accent2"/>
                </a:solidFill>
                <a:effectLst/>
                <a:latin typeface="Trebuchet MS" pitchFamily="34" charset="0"/>
              </a:rPr>
              <a:t> </a:t>
            </a:r>
          </a:p>
        </p:txBody>
      </p:sp>
      <p:sp>
        <p:nvSpPr>
          <p:cNvPr id="15" name="Down Arrow 14"/>
          <p:cNvSpPr/>
          <p:nvPr/>
        </p:nvSpPr>
        <p:spPr bwMode="auto">
          <a:xfrm>
            <a:off x="3886200" y="5181600"/>
            <a:ext cx="304800" cy="685800"/>
          </a:xfrm>
          <a:prstGeom prst="downArrow">
            <a:avLst/>
          </a:prstGeom>
          <a:solidFill>
            <a:srgbClr val="FF0000"/>
          </a:solidFill>
          <a:ln w="9525" cap="flat" cmpd="sng" algn="ctr">
            <a:solidFill>
              <a:schemeClr val="tx1"/>
            </a:solidFill>
            <a:prstDash val="solid"/>
            <a:round/>
            <a:headEnd type="none" w="med" len="med"/>
            <a:tailEnd type="none" w="med" len="med"/>
          </a:ln>
          <a:effectLst>
            <a:outerShdw blurRad="50800" dist="38100" dir="2700000" algn="tl" rotWithShape="0">
              <a:srgbClr val="000000">
                <a:alpha val="43000"/>
              </a:srgbClr>
            </a:outerShdw>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accent2"/>
              </a:solidFill>
              <a:effectLst/>
              <a:latin typeface="Trebuchet MS" pitchFamily="34" charset="0"/>
            </a:endParaRPr>
          </a:p>
        </p:txBody>
      </p:sp>
      <p:sp>
        <p:nvSpPr>
          <p:cNvPr id="16" name="Down Arrow 15"/>
          <p:cNvSpPr/>
          <p:nvPr/>
        </p:nvSpPr>
        <p:spPr bwMode="auto">
          <a:xfrm flipV="1">
            <a:off x="8305800" y="5105400"/>
            <a:ext cx="304800" cy="685800"/>
          </a:xfrm>
          <a:prstGeom prst="downArrow">
            <a:avLst/>
          </a:prstGeom>
          <a:solidFill>
            <a:srgbClr val="FF0000"/>
          </a:solidFill>
          <a:ln w="9525" cap="flat" cmpd="sng" algn="ctr">
            <a:solidFill>
              <a:schemeClr val="tx1"/>
            </a:solidFill>
            <a:prstDash val="solid"/>
            <a:round/>
            <a:headEnd type="none" w="med" len="med"/>
            <a:tailEnd type="none" w="med" len="med"/>
          </a:ln>
          <a:effectLst>
            <a:outerShdw blurRad="50800" dist="38100" dir="2700000" algn="tl" rotWithShape="0">
              <a:srgbClr val="000000">
                <a:alpha val="43000"/>
              </a:srgbClr>
            </a:outerShdw>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accent2"/>
              </a:solidFill>
              <a:effectLst/>
              <a:latin typeface="Trebuchet MS" pitchFamily="34" charset="0"/>
            </a:endParaRPr>
          </a:p>
        </p:txBody>
      </p:sp>
      <p:sp>
        <p:nvSpPr>
          <p:cNvPr id="17" name="Slide Number Placeholder 9"/>
          <p:cNvSpPr txBox="1">
            <a:spLocks/>
          </p:cNvSpPr>
          <p:nvPr/>
        </p:nvSpPr>
        <p:spPr bwMode="auto">
          <a:xfrm>
            <a:off x="0" y="6569075"/>
            <a:ext cx="4495800"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400" b="1" i="0" u="none" strike="noStrike" kern="1200" cap="none" spc="0" normalizeH="0" baseline="0" dirty="0" smtClean="0">
                <a:ln>
                  <a:noFill/>
                </a:ln>
                <a:solidFill>
                  <a:schemeClr val="tx1"/>
                </a:solidFill>
                <a:effectLst/>
                <a:uLnTx/>
                <a:uFillTx/>
                <a:latin typeface="+mj-lt"/>
                <a:ea typeface="+mn-ea"/>
                <a:cs typeface="+mn-cs"/>
              </a:rPr>
              <a:t>A.</a:t>
            </a:r>
            <a:r>
              <a:rPr kumimoji="0" lang="en-US" sz="1400" b="1" i="0" u="none" strike="noStrike" kern="1200" cap="none" spc="0" normalizeH="0" dirty="0" smtClean="0">
                <a:ln>
                  <a:noFill/>
                </a:ln>
                <a:solidFill>
                  <a:schemeClr val="tx1"/>
                </a:solidFill>
                <a:effectLst/>
                <a:uLnTx/>
                <a:uFillTx/>
                <a:latin typeface="+mj-lt"/>
                <a:ea typeface="+mn-ea"/>
                <a:cs typeface="+mn-cs"/>
              </a:rPr>
              <a:t> Khan</a:t>
            </a:r>
            <a:r>
              <a:rPr kumimoji="0" lang="en-US" sz="1400" b="0" i="0" u="none" strike="noStrike" kern="1200" cap="none" spc="0" normalizeH="0" dirty="0" smtClean="0">
                <a:ln>
                  <a:noFill/>
                </a:ln>
                <a:solidFill>
                  <a:schemeClr val="tx1"/>
                </a:solidFill>
                <a:effectLst/>
                <a:uLnTx/>
                <a:uFillTx/>
                <a:latin typeface="+mj-lt"/>
                <a:ea typeface="+mn-ea"/>
                <a:cs typeface="+mn-cs"/>
              </a:rPr>
              <a:t>, B. </a:t>
            </a:r>
            <a:r>
              <a:rPr kumimoji="0" lang="en-US" sz="1400" b="0" i="0" u="none" strike="noStrike" kern="1200" cap="none" spc="0" normalizeH="0" dirty="0" err="1" smtClean="0">
                <a:ln>
                  <a:noFill/>
                </a:ln>
                <a:solidFill>
                  <a:schemeClr val="tx1"/>
                </a:solidFill>
                <a:effectLst/>
                <a:uLnTx/>
                <a:uFillTx/>
                <a:latin typeface="+mj-lt"/>
                <a:ea typeface="+mn-ea"/>
                <a:cs typeface="+mn-cs"/>
              </a:rPr>
              <a:t>Zehnder</a:t>
            </a:r>
            <a:r>
              <a:rPr kumimoji="0" lang="en-US" sz="1400" b="0" i="0" u="none" strike="noStrike" kern="1200" cap="none" spc="0" normalizeH="0" dirty="0" smtClean="0">
                <a:ln>
                  <a:noFill/>
                </a:ln>
                <a:solidFill>
                  <a:schemeClr val="tx1"/>
                </a:solidFill>
                <a:effectLst/>
                <a:uLnTx/>
                <a:uFillTx/>
                <a:latin typeface="+mj-lt"/>
                <a:ea typeface="+mn-ea"/>
                <a:cs typeface="+mn-cs"/>
              </a:rPr>
              <a:t>, D. </a:t>
            </a:r>
            <a:r>
              <a:rPr kumimoji="0" lang="en-US" sz="1400" b="0" i="0" u="none" strike="noStrike" kern="1200" cap="none" spc="0" normalizeH="0" dirty="0" err="1" smtClean="0">
                <a:ln>
                  <a:noFill/>
                </a:ln>
                <a:solidFill>
                  <a:schemeClr val="tx1"/>
                </a:solidFill>
                <a:effectLst/>
                <a:uLnTx/>
                <a:uFillTx/>
                <a:latin typeface="+mj-lt"/>
                <a:ea typeface="+mn-ea"/>
                <a:cs typeface="+mn-cs"/>
              </a:rPr>
              <a:t>Kossmann</a:t>
            </a:r>
            <a:endParaRPr kumimoji="0" lang="en-US" sz="1400" b="0" i="0" u="none" strike="noStrike" kern="1200" cap="none" spc="0" normalizeH="0" baseline="0" noProof="0" dirty="0">
              <a:ln>
                <a:noFill/>
              </a:ln>
              <a:solidFill>
                <a:schemeClr val="tx1"/>
              </a:solidFill>
              <a:effectLst/>
              <a:uLnTx/>
              <a:uFillTx/>
              <a:latin typeface="+mj-lt"/>
              <a:ea typeface="+mn-ea"/>
              <a:cs typeface="+mn-cs"/>
            </a:endParaRPr>
          </a:p>
        </p:txBody>
      </p:sp>
      <p:pic>
        <p:nvPicPr>
          <p:cNvPr id="18" name="Picture 5" descr="C:\Users\arijit\Desktop\Nanyang_Technological_University_(logo).png"/>
          <p:cNvPicPr>
            <a:picLocks noChangeAspect="1" noChangeArrowheads="1"/>
          </p:cNvPicPr>
          <p:nvPr/>
        </p:nvPicPr>
        <p:blipFill>
          <a:blip r:embed="rId3"/>
          <a:srcRect/>
          <a:stretch>
            <a:fillRect/>
          </a:stretch>
        </p:blipFill>
        <p:spPr bwMode="auto">
          <a:xfrm>
            <a:off x="7391400" y="0"/>
            <a:ext cx="1752600" cy="696449"/>
          </a:xfrm>
          <a:prstGeom prst="rect">
            <a:avLst/>
          </a:prstGeom>
          <a:noFill/>
        </p:spPr>
      </p:pic>
    </p:spTree>
    <p:extLst>
      <p:ext uri="{BB962C8B-B14F-4D97-AF65-F5344CB8AC3E}">
        <p14:creationId xmlns="" xmlns:p14="http://schemas.microsoft.com/office/powerpoint/2010/main" val="150385302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0"/>
            <a:ext cx="7924800" cy="1066800"/>
          </a:xfrm>
        </p:spPr>
        <p:txBody>
          <a:bodyPr/>
          <a:lstStyle/>
          <a:p>
            <a:r>
              <a:rPr lang="en-US" sz="2800" dirty="0" smtClean="0"/>
              <a:t>Our Contribution: Theoretical Results</a:t>
            </a:r>
            <a:endParaRPr lang="en-US" sz="2800" dirty="0"/>
          </a:p>
        </p:txBody>
      </p:sp>
      <p:sp>
        <p:nvSpPr>
          <p:cNvPr id="45" name="Slide Number Placeholder 9"/>
          <p:cNvSpPr txBox="1">
            <a:spLocks/>
          </p:cNvSpPr>
          <p:nvPr/>
        </p:nvSpPr>
        <p:spPr bwMode="auto">
          <a:xfrm>
            <a:off x="8382000" y="6492875"/>
            <a:ext cx="844885"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1200" cap="none" spc="0" normalizeH="0" baseline="0" noProof="0" dirty="0" smtClean="0">
                <a:ln>
                  <a:noFill/>
                </a:ln>
                <a:solidFill>
                  <a:schemeClr val="tx1"/>
                </a:solidFill>
                <a:effectLst/>
                <a:uLnTx/>
                <a:uFillTx/>
                <a:latin typeface="+mj-lt"/>
                <a:ea typeface="+mn-ea"/>
                <a:cs typeface="+mn-cs"/>
              </a:rPr>
              <a:t>12/20</a:t>
            </a:r>
            <a:endParaRPr kumimoji="0" lang="en-US" sz="1800" b="0" i="0" u="none" strike="noStrike" kern="1200" cap="none" spc="0" normalizeH="0" baseline="0" noProof="0" dirty="0">
              <a:ln>
                <a:noFill/>
              </a:ln>
              <a:solidFill>
                <a:schemeClr val="tx1"/>
              </a:solidFill>
              <a:effectLst/>
              <a:uLnTx/>
              <a:uFillTx/>
              <a:latin typeface="+mj-lt"/>
              <a:ea typeface="+mn-ea"/>
              <a:cs typeface="+mn-cs"/>
            </a:endParaRPr>
          </a:p>
        </p:txBody>
      </p:sp>
      <p:sp>
        <p:nvSpPr>
          <p:cNvPr id="6" name="Content Placeholder 2"/>
          <p:cNvSpPr txBox="1">
            <a:spLocks noChangeArrowheads="1"/>
          </p:cNvSpPr>
          <p:nvPr/>
        </p:nvSpPr>
        <p:spPr>
          <a:xfrm>
            <a:off x="457200" y="1330755"/>
            <a:ext cx="7467600" cy="879045"/>
          </a:xfrm>
          <a:prstGeom prst="rect">
            <a:avLst/>
          </a:prstGeom>
        </p:spPr>
        <p:txBody>
          <a:bodyPr/>
          <a:lstStyle/>
          <a:p>
            <a:pPr marL="396875" indent="-396875" algn="just" defTabSz="914363" fontAlgn="auto">
              <a:lnSpc>
                <a:spcPct val="90000"/>
              </a:lnSpc>
              <a:spcBef>
                <a:spcPct val="20000"/>
              </a:spcBef>
              <a:spcAft>
                <a:spcPts val="0"/>
              </a:spcAft>
              <a:defRPr/>
            </a:pPr>
            <a:r>
              <a:rPr lang="en-US" altLang="zh-CN" sz="2000" dirty="0" smtClean="0">
                <a:solidFill>
                  <a:schemeClr val="tx1"/>
                </a:solidFill>
                <a:latin typeface="Calibri" pitchFamily="34" charset="0"/>
                <a:cs typeface="Calibri" pitchFamily="34" charset="0"/>
              </a:rPr>
              <a:t>       </a:t>
            </a:r>
            <a:endParaRPr lang="en-US" altLang="zh-CN" sz="1000" dirty="0" smtClean="0">
              <a:solidFill>
                <a:schemeClr val="tx1"/>
              </a:solidFill>
              <a:latin typeface="Calibri" pitchFamily="34" charset="0"/>
              <a:cs typeface="Calibri" pitchFamily="34" charset="0"/>
              <a:sym typeface="Wingdings" pitchFamily="2" charset="2"/>
            </a:endParaRPr>
          </a:p>
          <a:p>
            <a:pPr marL="396875" indent="-396875" algn="just" defTabSz="914363" fontAlgn="auto">
              <a:lnSpc>
                <a:spcPct val="90000"/>
              </a:lnSpc>
              <a:spcBef>
                <a:spcPct val="20000"/>
              </a:spcBef>
              <a:spcAft>
                <a:spcPts val="0"/>
              </a:spcAft>
              <a:buBlip>
                <a:blip r:embed="rId3"/>
              </a:buBlip>
              <a:defRPr/>
            </a:pPr>
            <a:r>
              <a:rPr lang="en-US" altLang="zh-CN" sz="2000" dirty="0" smtClean="0">
                <a:solidFill>
                  <a:schemeClr val="tx1"/>
                </a:solidFill>
                <a:latin typeface="Calibri" pitchFamily="34" charset="0"/>
                <a:cs typeface="Calibri" pitchFamily="34" charset="0"/>
              </a:rPr>
              <a:t>Polynomial-time exact solution over tree dataset under both MCIC and K-LT models</a:t>
            </a:r>
          </a:p>
          <a:p>
            <a:pPr marL="396875" indent="-396875" algn="just" defTabSz="914363" fontAlgn="auto">
              <a:lnSpc>
                <a:spcPct val="90000"/>
              </a:lnSpc>
              <a:spcBef>
                <a:spcPct val="20000"/>
              </a:spcBef>
              <a:spcAft>
                <a:spcPts val="0"/>
              </a:spcAft>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3"/>
              </a:buBlip>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3"/>
              </a:buBlip>
              <a:defRPr/>
            </a:pPr>
            <a:r>
              <a:rPr lang="en-US" altLang="zh-CN" sz="2000" dirty="0" smtClean="0">
                <a:solidFill>
                  <a:schemeClr val="tx1"/>
                </a:solidFill>
                <a:latin typeface="Calibri" pitchFamily="34" charset="0"/>
                <a:cs typeface="Calibri" pitchFamily="34" charset="0"/>
              </a:rPr>
              <a:t>Polynomial-time approximate solution over graph dataset under K- LT model*, and theoretical performance guarantee:</a:t>
            </a:r>
          </a:p>
        </p:txBody>
      </p:sp>
      <p:graphicFrame>
        <p:nvGraphicFramePr>
          <p:cNvPr id="7" name="Object 6"/>
          <p:cNvGraphicFramePr>
            <a:graphicFrameLocks noChangeAspect="1"/>
          </p:cNvGraphicFramePr>
          <p:nvPr/>
        </p:nvGraphicFramePr>
        <p:xfrm>
          <a:off x="3276600" y="3886200"/>
          <a:ext cx="2971800" cy="990600"/>
        </p:xfrm>
        <a:graphic>
          <a:graphicData uri="http://schemas.openxmlformats.org/presentationml/2006/ole">
            <p:oleObj spid="_x0000_s79874" name="Equation" r:id="rId4" imgW="622030" imgH="431613" progId="Equation.3">
              <p:embed/>
            </p:oleObj>
          </a:graphicData>
        </a:graphic>
      </p:graphicFrame>
      <p:sp>
        <p:nvSpPr>
          <p:cNvPr id="8" name="Rectangle 7"/>
          <p:cNvSpPr/>
          <p:nvPr/>
        </p:nvSpPr>
        <p:spPr>
          <a:xfrm>
            <a:off x="685800" y="5638800"/>
            <a:ext cx="7315200" cy="584775"/>
          </a:xfrm>
          <a:prstGeom prst="rect">
            <a:avLst/>
          </a:prstGeom>
        </p:spPr>
        <p:txBody>
          <a:bodyPr wrap="square">
            <a:spAutoFit/>
          </a:bodyPr>
          <a:lstStyle/>
          <a:p>
            <a:r>
              <a:rPr lang="en-US" dirty="0" smtClean="0">
                <a:latin typeface="Times New Roman"/>
              </a:rPr>
              <a:t>* with an additional constraint that each campaigner has the same number of seed nodes. Here, </a:t>
            </a:r>
            <a:r>
              <a:rPr lang="en-US" dirty="0" smtClean="0">
                <a:latin typeface="CMMI10"/>
              </a:rPr>
              <a:t>m </a:t>
            </a:r>
            <a:r>
              <a:rPr lang="en-US" dirty="0" smtClean="0">
                <a:latin typeface="Times New Roman"/>
              </a:rPr>
              <a:t>is the number of campaigners.</a:t>
            </a:r>
            <a:endParaRPr lang="en-US" dirty="0"/>
          </a:p>
        </p:txBody>
      </p:sp>
      <p:sp>
        <p:nvSpPr>
          <p:cNvPr id="9" name="Slide Number Placeholder 9"/>
          <p:cNvSpPr txBox="1">
            <a:spLocks/>
          </p:cNvSpPr>
          <p:nvPr/>
        </p:nvSpPr>
        <p:spPr bwMode="auto">
          <a:xfrm>
            <a:off x="0" y="6569075"/>
            <a:ext cx="4495800"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400" b="1" i="0" u="none" strike="noStrike" kern="1200" cap="none" spc="0" normalizeH="0" baseline="0" dirty="0" smtClean="0">
                <a:ln>
                  <a:noFill/>
                </a:ln>
                <a:solidFill>
                  <a:schemeClr val="tx1"/>
                </a:solidFill>
                <a:effectLst/>
                <a:uLnTx/>
                <a:uFillTx/>
                <a:latin typeface="+mj-lt"/>
                <a:ea typeface="+mn-ea"/>
                <a:cs typeface="+mn-cs"/>
              </a:rPr>
              <a:t>A.</a:t>
            </a:r>
            <a:r>
              <a:rPr kumimoji="0" lang="en-US" sz="1400" b="1" i="0" u="none" strike="noStrike" kern="1200" cap="none" spc="0" normalizeH="0" dirty="0" smtClean="0">
                <a:ln>
                  <a:noFill/>
                </a:ln>
                <a:solidFill>
                  <a:schemeClr val="tx1"/>
                </a:solidFill>
                <a:effectLst/>
                <a:uLnTx/>
                <a:uFillTx/>
                <a:latin typeface="+mj-lt"/>
                <a:ea typeface="+mn-ea"/>
                <a:cs typeface="+mn-cs"/>
              </a:rPr>
              <a:t> Khan</a:t>
            </a:r>
            <a:r>
              <a:rPr kumimoji="0" lang="en-US" sz="1400" b="0" i="0" u="none" strike="noStrike" kern="1200" cap="none" spc="0" normalizeH="0" dirty="0" smtClean="0">
                <a:ln>
                  <a:noFill/>
                </a:ln>
                <a:solidFill>
                  <a:schemeClr val="tx1"/>
                </a:solidFill>
                <a:effectLst/>
                <a:uLnTx/>
                <a:uFillTx/>
                <a:latin typeface="+mj-lt"/>
                <a:ea typeface="+mn-ea"/>
                <a:cs typeface="+mn-cs"/>
              </a:rPr>
              <a:t>, B. </a:t>
            </a:r>
            <a:r>
              <a:rPr kumimoji="0" lang="en-US" sz="1400" b="0" i="0" u="none" strike="noStrike" kern="1200" cap="none" spc="0" normalizeH="0" dirty="0" err="1" smtClean="0">
                <a:ln>
                  <a:noFill/>
                </a:ln>
                <a:solidFill>
                  <a:schemeClr val="tx1"/>
                </a:solidFill>
                <a:effectLst/>
                <a:uLnTx/>
                <a:uFillTx/>
                <a:latin typeface="+mj-lt"/>
                <a:ea typeface="+mn-ea"/>
                <a:cs typeface="+mn-cs"/>
              </a:rPr>
              <a:t>Zehnder</a:t>
            </a:r>
            <a:r>
              <a:rPr kumimoji="0" lang="en-US" sz="1400" b="0" i="0" u="none" strike="noStrike" kern="1200" cap="none" spc="0" normalizeH="0" dirty="0" smtClean="0">
                <a:ln>
                  <a:noFill/>
                </a:ln>
                <a:solidFill>
                  <a:schemeClr val="tx1"/>
                </a:solidFill>
                <a:effectLst/>
                <a:uLnTx/>
                <a:uFillTx/>
                <a:latin typeface="+mj-lt"/>
                <a:ea typeface="+mn-ea"/>
                <a:cs typeface="+mn-cs"/>
              </a:rPr>
              <a:t>, D. </a:t>
            </a:r>
            <a:r>
              <a:rPr kumimoji="0" lang="en-US" sz="1400" b="0" i="0" u="none" strike="noStrike" kern="1200" cap="none" spc="0" normalizeH="0" dirty="0" err="1" smtClean="0">
                <a:ln>
                  <a:noFill/>
                </a:ln>
                <a:solidFill>
                  <a:schemeClr val="tx1"/>
                </a:solidFill>
                <a:effectLst/>
                <a:uLnTx/>
                <a:uFillTx/>
                <a:latin typeface="+mj-lt"/>
                <a:ea typeface="+mn-ea"/>
                <a:cs typeface="+mn-cs"/>
              </a:rPr>
              <a:t>Kossmann</a:t>
            </a:r>
            <a:endParaRPr kumimoji="0" lang="en-US" sz="1400" b="0" i="0" u="none" strike="noStrike" kern="1200" cap="none" spc="0" normalizeH="0" baseline="0" noProof="0" dirty="0">
              <a:ln>
                <a:noFill/>
              </a:ln>
              <a:solidFill>
                <a:schemeClr val="tx1"/>
              </a:solidFill>
              <a:effectLst/>
              <a:uLnTx/>
              <a:uFillTx/>
              <a:latin typeface="+mj-lt"/>
              <a:ea typeface="+mn-ea"/>
              <a:cs typeface="+mn-cs"/>
            </a:endParaRPr>
          </a:p>
        </p:txBody>
      </p:sp>
      <p:pic>
        <p:nvPicPr>
          <p:cNvPr id="11" name="Picture 5" descr="C:\Users\arijit\Desktop\Nanyang_Technological_University_(logo).png"/>
          <p:cNvPicPr>
            <a:picLocks noChangeAspect="1" noChangeArrowheads="1"/>
          </p:cNvPicPr>
          <p:nvPr/>
        </p:nvPicPr>
        <p:blipFill>
          <a:blip r:embed="rId5"/>
          <a:srcRect/>
          <a:stretch>
            <a:fillRect/>
          </a:stretch>
        </p:blipFill>
        <p:spPr bwMode="auto">
          <a:xfrm>
            <a:off x="7391400" y="0"/>
            <a:ext cx="1752600" cy="696449"/>
          </a:xfrm>
          <a:prstGeom prst="rect">
            <a:avLst/>
          </a:prstGeom>
          <a:noFill/>
        </p:spPr>
      </p:pic>
    </p:spTree>
    <p:extLst>
      <p:ext uri="{BB962C8B-B14F-4D97-AF65-F5344CB8AC3E}">
        <p14:creationId xmlns="" xmlns:p14="http://schemas.microsoft.com/office/powerpoint/2010/main" val="150385302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7924800" cy="1066800"/>
          </a:xfrm>
        </p:spPr>
        <p:txBody>
          <a:bodyPr/>
          <a:lstStyle/>
          <a:p>
            <a:r>
              <a:rPr lang="en-US" sz="2800" dirty="0" smtClean="0"/>
              <a:t>Algorithm: MCIC Model [</a:t>
            </a:r>
            <a:r>
              <a:rPr lang="en-US" sz="2800" dirty="0" err="1" smtClean="0"/>
              <a:t>RevMax</a:t>
            </a:r>
            <a:r>
              <a:rPr lang="en-US" sz="2800" dirty="0" smtClean="0"/>
              <a:t>-C]</a:t>
            </a:r>
            <a:endParaRPr lang="en-US" sz="2800" dirty="0"/>
          </a:p>
        </p:txBody>
      </p:sp>
      <p:sp>
        <p:nvSpPr>
          <p:cNvPr id="9" name="Rounded Rectangle 8"/>
          <p:cNvSpPr/>
          <p:nvPr/>
        </p:nvSpPr>
        <p:spPr>
          <a:xfrm>
            <a:off x="152400" y="1295400"/>
            <a:ext cx="3733800" cy="533400"/>
          </a:xfrm>
          <a:prstGeom prst="roundRect">
            <a:avLst/>
          </a:prstGeom>
          <a:solidFill>
            <a:srgbClr val="4F81BD"/>
          </a:solidFill>
          <a:ln w="25400" cap="flat" cmpd="sng" algn="ctr">
            <a:solidFill>
              <a:srgbClr val="4F81BD">
                <a:shade val="50000"/>
              </a:srgbClr>
            </a:solidFill>
            <a:prstDash val="solid"/>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de-DE" sz="1800" b="1" i="0" u="none" strike="noStrike" kern="0" cap="none" spc="0" normalizeH="0" baseline="0" noProof="0" dirty="0" smtClean="0">
                <a:ln>
                  <a:noFill/>
                </a:ln>
                <a:solidFill>
                  <a:sysClr val="window" lastClr="FFFFFF"/>
                </a:solidFill>
                <a:effectLst/>
                <a:uLnTx/>
                <a:uFillTx/>
                <a:latin typeface="Calibri"/>
                <a:ea typeface="+mn-ea"/>
                <a:cs typeface="+mn-cs"/>
              </a:rPr>
              <a:t>Exact</a:t>
            </a:r>
            <a:r>
              <a:rPr kumimoji="0" lang="de-DE" sz="1800" b="1" i="0" u="none" strike="noStrike" kern="0" cap="none" spc="0" normalizeH="0" noProof="0" dirty="0" smtClean="0">
                <a:ln>
                  <a:noFill/>
                </a:ln>
                <a:solidFill>
                  <a:sysClr val="window" lastClr="FFFFFF"/>
                </a:solidFill>
                <a:effectLst/>
                <a:uLnTx/>
                <a:uFillTx/>
                <a:latin typeface="Calibri"/>
                <a:ea typeface="+mn-ea"/>
                <a:cs typeface="+mn-cs"/>
              </a:rPr>
              <a:t> Algorithm over Tree Dataset</a:t>
            </a:r>
            <a:endParaRPr kumimoji="0" lang="de-DE" sz="1800" b="1" i="0" u="none" strike="noStrike" kern="0" cap="none" spc="0" normalizeH="0" baseline="0" noProof="0" dirty="0">
              <a:ln>
                <a:noFill/>
              </a:ln>
              <a:solidFill>
                <a:sysClr val="window" lastClr="FFFFFF"/>
              </a:solidFill>
              <a:effectLst/>
              <a:uLnTx/>
              <a:uFillTx/>
              <a:latin typeface="Calibri"/>
              <a:ea typeface="+mn-ea"/>
              <a:cs typeface="+mn-cs"/>
            </a:endParaRPr>
          </a:p>
        </p:txBody>
      </p:sp>
      <p:pic>
        <p:nvPicPr>
          <p:cNvPr id="80900" name="Picture 4"/>
          <p:cNvPicPr>
            <a:picLocks noChangeAspect="1" noChangeArrowheads="1"/>
          </p:cNvPicPr>
          <p:nvPr/>
        </p:nvPicPr>
        <p:blipFill>
          <a:blip r:embed="rId2"/>
          <a:srcRect/>
          <a:stretch>
            <a:fillRect/>
          </a:stretch>
        </p:blipFill>
        <p:spPr bwMode="auto">
          <a:xfrm>
            <a:off x="3962400" y="1219200"/>
            <a:ext cx="5098273" cy="2362200"/>
          </a:xfrm>
          <a:prstGeom prst="rect">
            <a:avLst/>
          </a:prstGeom>
          <a:noFill/>
          <a:ln w="9525">
            <a:noFill/>
            <a:miter lim="800000"/>
            <a:headEnd/>
            <a:tailEnd/>
          </a:ln>
          <a:effectLst/>
        </p:spPr>
      </p:pic>
      <p:pic>
        <p:nvPicPr>
          <p:cNvPr id="80902" name="Picture 6"/>
          <p:cNvPicPr>
            <a:picLocks noChangeAspect="1" noChangeArrowheads="1"/>
          </p:cNvPicPr>
          <p:nvPr/>
        </p:nvPicPr>
        <p:blipFill>
          <a:blip r:embed="rId3"/>
          <a:srcRect/>
          <a:stretch>
            <a:fillRect/>
          </a:stretch>
        </p:blipFill>
        <p:spPr bwMode="auto">
          <a:xfrm>
            <a:off x="-9525" y="3657600"/>
            <a:ext cx="4200525" cy="923925"/>
          </a:xfrm>
          <a:prstGeom prst="rect">
            <a:avLst/>
          </a:prstGeom>
          <a:noFill/>
          <a:ln w="9525">
            <a:noFill/>
            <a:miter lim="800000"/>
            <a:headEnd/>
            <a:tailEnd/>
          </a:ln>
          <a:effectLst/>
        </p:spPr>
      </p:pic>
      <p:sp>
        <p:nvSpPr>
          <p:cNvPr id="14" name="Slide Number Placeholder 9"/>
          <p:cNvSpPr txBox="1">
            <a:spLocks/>
          </p:cNvSpPr>
          <p:nvPr/>
        </p:nvSpPr>
        <p:spPr bwMode="auto">
          <a:xfrm>
            <a:off x="8382000" y="6492875"/>
            <a:ext cx="844885"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1200" cap="none" spc="0" normalizeH="0" baseline="0" noProof="0" dirty="0" smtClean="0">
                <a:ln>
                  <a:noFill/>
                </a:ln>
                <a:solidFill>
                  <a:schemeClr val="tx1"/>
                </a:solidFill>
                <a:effectLst/>
                <a:uLnTx/>
                <a:uFillTx/>
                <a:latin typeface="+mj-lt"/>
                <a:ea typeface="+mn-ea"/>
                <a:cs typeface="+mn-cs"/>
              </a:rPr>
              <a:t>13/20</a:t>
            </a:r>
            <a:endParaRPr kumimoji="0" lang="en-US" sz="1800" b="0" i="0" u="none" strike="noStrike" kern="1200" cap="none" spc="0" normalizeH="0" baseline="0" noProof="0" dirty="0">
              <a:ln>
                <a:noFill/>
              </a:ln>
              <a:solidFill>
                <a:schemeClr val="tx1"/>
              </a:solidFill>
              <a:effectLst/>
              <a:uLnTx/>
              <a:uFillTx/>
              <a:latin typeface="+mj-lt"/>
              <a:ea typeface="+mn-ea"/>
              <a:cs typeface="+mn-cs"/>
            </a:endParaRPr>
          </a:p>
        </p:txBody>
      </p:sp>
      <p:sp>
        <p:nvSpPr>
          <p:cNvPr id="15" name="Content Placeholder 2"/>
          <p:cNvSpPr txBox="1">
            <a:spLocks noChangeArrowheads="1"/>
          </p:cNvSpPr>
          <p:nvPr/>
        </p:nvSpPr>
        <p:spPr>
          <a:xfrm>
            <a:off x="76200" y="1828800"/>
            <a:ext cx="3657600" cy="1143000"/>
          </a:xfrm>
          <a:prstGeom prst="rect">
            <a:avLst/>
          </a:prstGeom>
        </p:spPr>
        <p:txBody>
          <a:bodyPr/>
          <a:lstStyle/>
          <a:p>
            <a:pPr marL="396875" indent="-396875" algn="just" defTabSz="914363" fontAlgn="auto">
              <a:lnSpc>
                <a:spcPct val="90000"/>
              </a:lnSpc>
              <a:spcBef>
                <a:spcPct val="20000"/>
              </a:spcBef>
              <a:spcAft>
                <a:spcPts val="0"/>
              </a:spcAft>
              <a:defRPr/>
            </a:pPr>
            <a:r>
              <a:rPr lang="en-US" altLang="zh-CN" sz="2000" dirty="0" smtClean="0">
                <a:solidFill>
                  <a:schemeClr val="tx1"/>
                </a:solidFill>
                <a:latin typeface="Calibri" pitchFamily="34" charset="0"/>
                <a:cs typeface="Calibri" pitchFamily="34" charset="0"/>
              </a:rPr>
              <a:t>       </a:t>
            </a:r>
            <a:endParaRPr lang="en-US" altLang="zh-CN" sz="1000" dirty="0" smtClean="0">
              <a:solidFill>
                <a:schemeClr val="tx1"/>
              </a:solidFill>
              <a:latin typeface="Calibri" pitchFamily="34" charset="0"/>
              <a:cs typeface="Calibri" pitchFamily="34" charset="0"/>
              <a:sym typeface="Wingdings" pitchFamily="2" charset="2"/>
            </a:endParaRPr>
          </a:p>
          <a:p>
            <a:pPr marL="396875" indent="-396875" algn="just" defTabSz="914363" fontAlgn="auto">
              <a:lnSpc>
                <a:spcPct val="90000"/>
              </a:lnSpc>
              <a:spcBef>
                <a:spcPct val="20000"/>
              </a:spcBef>
              <a:spcAft>
                <a:spcPts val="0"/>
              </a:spcAft>
              <a:buBlip>
                <a:blip r:embed="rId4"/>
              </a:buBlip>
              <a:defRPr/>
            </a:pPr>
            <a:r>
              <a:rPr lang="en-US" altLang="zh-CN" sz="2000" dirty="0" smtClean="0">
                <a:solidFill>
                  <a:schemeClr val="tx1"/>
                </a:solidFill>
                <a:latin typeface="Calibri" pitchFamily="34" charset="0"/>
                <a:cs typeface="Calibri" pitchFamily="34" charset="0"/>
              </a:rPr>
              <a:t>Dynamic programming over</a:t>
            </a:r>
          </a:p>
          <a:p>
            <a:pPr marL="396875" indent="-396875" algn="just" defTabSz="914363" fontAlgn="auto">
              <a:lnSpc>
                <a:spcPct val="90000"/>
              </a:lnSpc>
              <a:spcBef>
                <a:spcPct val="20000"/>
              </a:spcBef>
              <a:spcAft>
                <a:spcPts val="0"/>
              </a:spcAft>
              <a:defRPr/>
            </a:pPr>
            <a:r>
              <a:rPr lang="en-US" altLang="zh-CN" sz="2000" dirty="0" smtClean="0">
                <a:solidFill>
                  <a:schemeClr val="tx1"/>
                </a:solidFill>
                <a:latin typeface="Calibri" pitchFamily="34" charset="0"/>
                <a:cs typeface="Calibri" pitchFamily="34" charset="0"/>
              </a:rPr>
              <a:t>       binary tree</a:t>
            </a:r>
          </a:p>
          <a:p>
            <a:pPr marL="396875" indent="-396875" algn="just" defTabSz="914363" fontAlgn="auto">
              <a:lnSpc>
                <a:spcPct val="90000"/>
              </a:lnSpc>
              <a:spcBef>
                <a:spcPct val="20000"/>
              </a:spcBef>
              <a:spcAft>
                <a:spcPts val="0"/>
              </a:spcAft>
              <a:buBlip>
                <a:blip r:embed="rId4"/>
              </a:buBlip>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4"/>
              </a:buBlip>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4"/>
              </a:buBlip>
              <a:defRPr/>
            </a:pPr>
            <a:endParaRPr lang="en-US" altLang="zh-CN" sz="2000" dirty="0" smtClean="0">
              <a:solidFill>
                <a:schemeClr val="tx1"/>
              </a:solidFill>
              <a:latin typeface="Calibri" pitchFamily="34" charset="0"/>
              <a:cs typeface="Calibri" pitchFamily="34" charset="0"/>
            </a:endParaRPr>
          </a:p>
        </p:txBody>
      </p:sp>
      <p:sp>
        <p:nvSpPr>
          <p:cNvPr id="16" name="Rectangle 15"/>
          <p:cNvSpPr/>
          <p:nvPr/>
        </p:nvSpPr>
        <p:spPr bwMode="auto">
          <a:xfrm>
            <a:off x="4038600" y="3657600"/>
            <a:ext cx="457200" cy="30480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accent2"/>
              </a:solidFill>
              <a:effectLst/>
              <a:latin typeface="Trebuchet MS" pitchFamily="34" charset="0"/>
            </a:endParaRPr>
          </a:p>
        </p:txBody>
      </p:sp>
      <p:sp>
        <p:nvSpPr>
          <p:cNvPr id="17" name="Rectangle 16"/>
          <p:cNvSpPr/>
          <p:nvPr/>
        </p:nvSpPr>
        <p:spPr bwMode="auto">
          <a:xfrm>
            <a:off x="2514600" y="3581400"/>
            <a:ext cx="457200" cy="30480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accent2"/>
              </a:solidFill>
              <a:effectLst/>
              <a:latin typeface="Trebuchet MS" pitchFamily="34" charset="0"/>
            </a:endParaRPr>
          </a:p>
        </p:txBody>
      </p:sp>
      <p:sp>
        <p:nvSpPr>
          <p:cNvPr id="18" name="Slide Number Placeholder 9"/>
          <p:cNvSpPr txBox="1">
            <a:spLocks/>
          </p:cNvSpPr>
          <p:nvPr/>
        </p:nvSpPr>
        <p:spPr bwMode="auto">
          <a:xfrm>
            <a:off x="0" y="6569075"/>
            <a:ext cx="4495800"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400" b="1" i="0" u="none" strike="noStrike" kern="1200" cap="none" spc="0" normalizeH="0" baseline="0" dirty="0" smtClean="0">
                <a:ln>
                  <a:noFill/>
                </a:ln>
                <a:solidFill>
                  <a:schemeClr val="tx1"/>
                </a:solidFill>
                <a:effectLst/>
                <a:uLnTx/>
                <a:uFillTx/>
                <a:latin typeface="+mj-lt"/>
                <a:ea typeface="+mn-ea"/>
                <a:cs typeface="+mn-cs"/>
              </a:rPr>
              <a:t>A.</a:t>
            </a:r>
            <a:r>
              <a:rPr kumimoji="0" lang="en-US" sz="1400" b="1" i="0" u="none" strike="noStrike" kern="1200" cap="none" spc="0" normalizeH="0" dirty="0" smtClean="0">
                <a:ln>
                  <a:noFill/>
                </a:ln>
                <a:solidFill>
                  <a:schemeClr val="tx1"/>
                </a:solidFill>
                <a:effectLst/>
                <a:uLnTx/>
                <a:uFillTx/>
                <a:latin typeface="+mj-lt"/>
                <a:ea typeface="+mn-ea"/>
                <a:cs typeface="+mn-cs"/>
              </a:rPr>
              <a:t> Khan</a:t>
            </a:r>
            <a:r>
              <a:rPr kumimoji="0" lang="en-US" sz="1400" b="0" i="0" u="none" strike="noStrike" kern="1200" cap="none" spc="0" normalizeH="0" dirty="0" smtClean="0">
                <a:ln>
                  <a:noFill/>
                </a:ln>
                <a:solidFill>
                  <a:schemeClr val="tx1"/>
                </a:solidFill>
                <a:effectLst/>
                <a:uLnTx/>
                <a:uFillTx/>
                <a:latin typeface="+mj-lt"/>
                <a:ea typeface="+mn-ea"/>
                <a:cs typeface="+mn-cs"/>
              </a:rPr>
              <a:t>, B. </a:t>
            </a:r>
            <a:r>
              <a:rPr kumimoji="0" lang="en-US" sz="1400" b="0" i="0" u="none" strike="noStrike" kern="1200" cap="none" spc="0" normalizeH="0" dirty="0" err="1" smtClean="0">
                <a:ln>
                  <a:noFill/>
                </a:ln>
                <a:solidFill>
                  <a:schemeClr val="tx1"/>
                </a:solidFill>
                <a:effectLst/>
                <a:uLnTx/>
                <a:uFillTx/>
                <a:latin typeface="+mj-lt"/>
                <a:ea typeface="+mn-ea"/>
                <a:cs typeface="+mn-cs"/>
              </a:rPr>
              <a:t>Zehnder</a:t>
            </a:r>
            <a:r>
              <a:rPr kumimoji="0" lang="en-US" sz="1400" b="0" i="0" u="none" strike="noStrike" kern="1200" cap="none" spc="0" normalizeH="0" dirty="0" smtClean="0">
                <a:ln>
                  <a:noFill/>
                </a:ln>
                <a:solidFill>
                  <a:schemeClr val="tx1"/>
                </a:solidFill>
                <a:effectLst/>
                <a:uLnTx/>
                <a:uFillTx/>
                <a:latin typeface="+mj-lt"/>
                <a:ea typeface="+mn-ea"/>
                <a:cs typeface="+mn-cs"/>
              </a:rPr>
              <a:t>, D. </a:t>
            </a:r>
            <a:r>
              <a:rPr kumimoji="0" lang="en-US" sz="1400" b="0" i="0" u="none" strike="noStrike" kern="1200" cap="none" spc="0" normalizeH="0" dirty="0" err="1" smtClean="0">
                <a:ln>
                  <a:noFill/>
                </a:ln>
                <a:solidFill>
                  <a:schemeClr val="tx1"/>
                </a:solidFill>
                <a:effectLst/>
                <a:uLnTx/>
                <a:uFillTx/>
                <a:latin typeface="+mj-lt"/>
                <a:ea typeface="+mn-ea"/>
                <a:cs typeface="+mn-cs"/>
              </a:rPr>
              <a:t>Kossmann</a:t>
            </a:r>
            <a:endParaRPr kumimoji="0" lang="en-US" sz="1400" b="0" i="0" u="none" strike="noStrike" kern="1200" cap="none" spc="0" normalizeH="0" baseline="0" noProof="0" dirty="0">
              <a:ln>
                <a:noFill/>
              </a:ln>
              <a:solidFill>
                <a:schemeClr val="tx1"/>
              </a:solidFill>
              <a:effectLst/>
              <a:uLnTx/>
              <a:uFillTx/>
              <a:latin typeface="+mj-lt"/>
              <a:ea typeface="+mn-ea"/>
              <a:cs typeface="+mn-cs"/>
            </a:endParaRPr>
          </a:p>
        </p:txBody>
      </p:sp>
      <p:pic>
        <p:nvPicPr>
          <p:cNvPr id="19" name="Picture 5" descr="C:\Users\arijit\Desktop\Nanyang_Technological_University_(logo).png"/>
          <p:cNvPicPr>
            <a:picLocks noChangeAspect="1" noChangeArrowheads="1"/>
          </p:cNvPicPr>
          <p:nvPr/>
        </p:nvPicPr>
        <p:blipFill>
          <a:blip r:embed="rId5"/>
          <a:srcRect/>
          <a:stretch>
            <a:fillRect/>
          </a:stretch>
        </p:blipFill>
        <p:spPr bwMode="auto">
          <a:xfrm>
            <a:off x="7391400" y="0"/>
            <a:ext cx="1752600" cy="696449"/>
          </a:xfrm>
          <a:prstGeom prst="rect">
            <a:avLst/>
          </a:prstGeom>
          <a:noFill/>
        </p:spPr>
      </p:pic>
    </p:spTree>
    <p:extLst>
      <p:ext uri="{BB962C8B-B14F-4D97-AF65-F5344CB8AC3E}">
        <p14:creationId xmlns="" xmlns:p14="http://schemas.microsoft.com/office/powerpoint/2010/main" val="150385302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7924800" cy="1066800"/>
          </a:xfrm>
        </p:spPr>
        <p:txBody>
          <a:bodyPr/>
          <a:lstStyle/>
          <a:p>
            <a:r>
              <a:rPr lang="en-US" sz="2800" dirty="0" smtClean="0"/>
              <a:t>Algorithm: MCIC Model [</a:t>
            </a:r>
            <a:r>
              <a:rPr lang="en-US" sz="2800" dirty="0" err="1" smtClean="0"/>
              <a:t>RevMax</a:t>
            </a:r>
            <a:r>
              <a:rPr lang="en-US" sz="2800" dirty="0" smtClean="0"/>
              <a:t>-C]</a:t>
            </a:r>
            <a:endParaRPr lang="en-US" sz="2800" dirty="0"/>
          </a:p>
        </p:txBody>
      </p:sp>
      <p:sp>
        <p:nvSpPr>
          <p:cNvPr id="9" name="Rounded Rectangle 8"/>
          <p:cNvSpPr/>
          <p:nvPr/>
        </p:nvSpPr>
        <p:spPr>
          <a:xfrm>
            <a:off x="152400" y="1295400"/>
            <a:ext cx="3733800" cy="533400"/>
          </a:xfrm>
          <a:prstGeom prst="roundRect">
            <a:avLst/>
          </a:prstGeom>
          <a:solidFill>
            <a:srgbClr val="4F81BD"/>
          </a:solidFill>
          <a:ln w="25400" cap="flat" cmpd="sng" algn="ctr">
            <a:solidFill>
              <a:srgbClr val="4F81BD">
                <a:shade val="50000"/>
              </a:srgbClr>
            </a:solidFill>
            <a:prstDash val="solid"/>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de-DE" sz="1800" b="1" i="0" u="none" strike="noStrike" kern="0" cap="none" spc="0" normalizeH="0" baseline="0" noProof="0" dirty="0" smtClean="0">
                <a:ln>
                  <a:noFill/>
                </a:ln>
                <a:solidFill>
                  <a:sysClr val="window" lastClr="FFFFFF"/>
                </a:solidFill>
                <a:effectLst/>
                <a:uLnTx/>
                <a:uFillTx/>
                <a:latin typeface="Calibri"/>
                <a:ea typeface="+mn-ea"/>
                <a:cs typeface="+mn-cs"/>
              </a:rPr>
              <a:t>Exact</a:t>
            </a:r>
            <a:r>
              <a:rPr kumimoji="0" lang="de-DE" sz="1800" b="1" i="0" u="none" strike="noStrike" kern="0" cap="none" spc="0" normalizeH="0" noProof="0" dirty="0" smtClean="0">
                <a:ln>
                  <a:noFill/>
                </a:ln>
                <a:solidFill>
                  <a:sysClr val="window" lastClr="FFFFFF"/>
                </a:solidFill>
                <a:effectLst/>
                <a:uLnTx/>
                <a:uFillTx/>
                <a:latin typeface="Calibri"/>
                <a:ea typeface="+mn-ea"/>
                <a:cs typeface="+mn-cs"/>
              </a:rPr>
              <a:t> Algorithm over Tree Dataset</a:t>
            </a:r>
            <a:endParaRPr kumimoji="0" lang="de-DE" sz="1800" b="1" i="0" u="none" strike="noStrike" kern="0" cap="none" spc="0" normalizeH="0" baseline="0" noProof="0" dirty="0">
              <a:ln>
                <a:noFill/>
              </a:ln>
              <a:solidFill>
                <a:sysClr val="window" lastClr="FFFFFF"/>
              </a:solidFill>
              <a:effectLst/>
              <a:uLnTx/>
              <a:uFillTx/>
              <a:latin typeface="Calibri"/>
              <a:ea typeface="+mn-ea"/>
              <a:cs typeface="+mn-cs"/>
            </a:endParaRPr>
          </a:p>
        </p:txBody>
      </p:sp>
      <p:pic>
        <p:nvPicPr>
          <p:cNvPr id="80900" name="Picture 4"/>
          <p:cNvPicPr>
            <a:picLocks noChangeAspect="1" noChangeArrowheads="1"/>
          </p:cNvPicPr>
          <p:nvPr/>
        </p:nvPicPr>
        <p:blipFill>
          <a:blip r:embed="rId2"/>
          <a:srcRect/>
          <a:stretch>
            <a:fillRect/>
          </a:stretch>
        </p:blipFill>
        <p:spPr bwMode="auto">
          <a:xfrm>
            <a:off x="3962400" y="1219200"/>
            <a:ext cx="5098273" cy="2362200"/>
          </a:xfrm>
          <a:prstGeom prst="rect">
            <a:avLst/>
          </a:prstGeom>
          <a:noFill/>
          <a:ln w="9525">
            <a:noFill/>
            <a:miter lim="800000"/>
            <a:headEnd/>
            <a:tailEnd/>
          </a:ln>
          <a:effectLst/>
        </p:spPr>
      </p:pic>
      <p:pic>
        <p:nvPicPr>
          <p:cNvPr id="80902" name="Picture 6"/>
          <p:cNvPicPr>
            <a:picLocks noChangeAspect="1" noChangeArrowheads="1"/>
          </p:cNvPicPr>
          <p:nvPr/>
        </p:nvPicPr>
        <p:blipFill>
          <a:blip r:embed="rId3"/>
          <a:srcRect/>
          <a:stretch>
            <a:fillRect/>
          </a:stretch>
        </p:blipFill>
        <p:spPr bwMode="auto">
          <a:xfrm>
            <a:off x="-9525" y="3657600"/>
            <a:ext cx="4200525" cy="923925"/>
          </a:xfrm>
          <a:prstGeom prst="rect">
            <a:avLst/>
          </a:prstGeom>
          <a:noFill/>
          <a:ln w="9525">
            <a:noFill/>
            <a:miter lim="800000"/>
            <a:headEnd/>
            <a:tailEnd/>
          </a:ln>
          <a:effectLst/>
        </p:spPr>
      </p:pic>
      <p:pic>
        <p:nvPicPr>
          <p:cNvPr id="80903" name="Picture 7"/>
          <p:cNvPicPr>
            <a:picLocks noChangeAspect="1" noChangeArrowheads="1"/>
          </p:cNvPicPr>
          <p:nvPr/>
        </p:nvPicPr>
        <p:blipFill>
          <a:blip r:embed="rId4"/>
          <a:srcRect/>
          <a:stretch>
            <a:fillRect/>
          </a:stretch>
        </p:blipFill>
        <p:spPr bwMode="auto">
          <a:xfrm>
            <a:off x="1" y="4800600"/>
            <a:ext cx="4440482" cy="1752600"/>
          </a:xfrm>
          <a:prstGeom prst="rect">
            <a:avLst/>
          </a:prstGeom>
          <a:noFill/>
          <a:ln w="9525">
            <a:noFill/>
            <a:miter lim="800000"/>
            <a:headEnd/>
            <a:tailEnd/>
          </a:ln>
          <a:effectLst/>
        </p:spPr>
      </p:pic>
      <p:sp>
        <p:nvSpPr>
          <p:cNvPr id="8" name="Slide Number Placeholder 9"/>
          <p:cNvSpPr txBox="1">
            <a:spLocks/>
          </p:cNvSpPr>
          <p:nvPr/>
        </p:nvSpPr>
        <p:spPr bwMode="auto">
          <a:xfrm>
            <a:off x="8382000" y="6492875"/>
            <a:ext cx="844885"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1200" cap="none" spc="0" normalizeH="0" baseline="0" noProof="0" dirty="0" smtClean="0">
                <a:ln>
                  <a:noFill/>
                </a:ln>
                <a:solidFill>
                  <a:schemeClr val="tx1"/>
                </a:solidFill>
                <a:effectLst/>
                <a:uLnTx/>
                <a:uFillTx/>
                <a:latin typeface="+mj-lt"/>
                <a:ea typeface="+mn-ea"/>
                <a:cs typeface="+mn-cs"/>
              </a:rPr>
              <a:t>13/20</a:t>
            </a:r>
            <a:endParaRPr kumimoji="0" lang="en-US" sz="1800" b="0" i="0" u="none" strike="noStrike" kern="1200" cap="none" spc="0" normalizeH="0" baseline="0" noProof="0" dirty="0">
              <a:ln>
                <a:noFill/>
              </a:ln>
              <a:solidFill>
                <a:schemeClr val="tx1"/>
              </a:solidFill>
              <a:effectLst/>
              <a:uLnTx/>
              <a:uFillTx/>
              <a:latin typeface="+mj-lt"/>
              <a:ea typeface="+mn-ea"/>
              <a:cs typeface="+mn-cs"/>
            </a:endParaRPr>
          </a:p>
        </p:txBody>
      </p:sp>
      <p:sp>
        <p:nvSpPr>
          <p:cNvPr id="10" name="Content Placeholder 2"/>
          <p:cNvSpPr txBox="1">
            <a:spLocks noChangeArrowheads="1"/>
          </p:cNvSpPr>
          <p:nvPr/>
        </p:nvSpPr>
        <p:spPr>
          <a:xfrm>
            <a:off x="76200" y="1828800"/>
            <a:ext cx="3657600" cy="1143000"/>
          </a:xfrm>
          <a:prstGeom prst="rect">
            <a:avLst/>
          </a:prstGeom>
        </p:spPr>
        <p:txBody>
          <a:bodyPr/>
          <a:lstStyle/>
          <a:p>
            <a:pPr marL="396875" indent="-396875" algn="just" defTabSz="914363" fontAlgn="auto">
              <a:lnSpc>
                <a:spcPct val="90000"/>
              </a:lnSpc>
              <a:spcBef>
                <a:spcPct val="20000"/>
              </a:spcBef>
              <a:spcAft>
                <a:spcPts val="0"/>
              </a:spcAft>
              <a:defRPr/>
            </a:pPr>
            <a:r>
              <a:rPr lang="en-US" altLang="zh-CN" sz="2000" dirty="0" smtClean="0">
                <a:solidFill>
                  <a:schemeClr val="tx1"/>
                </a:solidFill>
                <a:latin typeface="Calibri" pitchFamily="34" charset="0"/>
                <a:cs typeface="Calibri" pitchFamily="34" charset="0"/>
              </a:rPr>
              <a:t>       </a:t>
            </a:r>
            <a:endParaRPr lang="en-US" altLang="zh-CN" sz="1000" dirty="0" smtClean="0">
              <a:solidFill>
                <a:schemeClr val="tx1"/>
              </a:solidFill>
              <a:latin typeface="Calibri" pitchFamily="34" charset="0"/>
              <a:cs typeface="Calibri" pitchFamily="34" charset="0"/>
              <a:sym typeface="Wingdings" pitchFamily="2" charset="2"/>
            </a:endParaRPr>
          </a:p>
          <a:p>
            <a:pPr marL="396875" indent="-396875" algn="just" defTabSz="914363" fontAlgn="auto">
              <a:lnSpc>
                <a:spcPct val="90000"/>
              </a:lnSpc>
              <a:spcBef>
                <a:spcPct val="20000"/>
              </a:spcBef>
              <a:spcAft>
                <a:spcPts val="0"/>
              </a:spcAft>
              <a:buBlip>
                <a:blip r:embed="rId5"/>
              </a:buBlip>
              <a:defRPr/>
            </a:pPr>
            <a:r>
              <a:rPr lang="en-US" altLang="zh-CN" sz="2000" dirty="0" smtClean="0">
                <a:solidFill>
                  <a:schemeClr val="tx1"/>
                </a:solidFill>
                <a:latin typeface="Calibri" pitchFamily="34" charset="0"/>
                <a:cs typeface="Calibri" pitchFamily="34" charset="0"/>
              </a:rPr>
              <a:t>Dynamic programming over</a:t>
            </a:r>
          </a:p>
          <a:p>
            <a:pPr marL="396875" indent="-396875" algn="just" defTabSz="914363" fontAlgn="auto">
              <a:lnSpc>
                <a:spcPct val="90000"/>
              </a:lnSpc>
              <a:spcBef>
                <a:spcPct val="20000"/>
              </a:spcBef>
              <a:spcAft>
                <a:spcPts val="0"/>
              </a:spcAft>
              <a:defRPr/>
            </a:pPr>
            <a:r>
              <a:rPr lang="en-US" altLang="zh-CN" sz="2000" dirty="0" smtClean="0">
                <a:solidFill>
                  <a:schemeClr val="tx1"/>
                </a:solidFill>
                <a:latin typeface="Calibri" pitchFamily="34" charset="0"/>
                <a:cs typeface="Calibri" pitchFamily="34" charset="0"/>
              </a:rPr>
              <a:t>       binary tree</a:t>
            </a:r>
          </a:p>
          <a:p>
            <a:pPr marL="396875" indent="-396875" algn="just" defTabSz="914363" fontAlgn="auto">
              <a:lnSpc>
                <a:spcPct val="90000"/>
              </a:lnSpc>
              <a:spcBef>
                <a:spcPct val="20000"/>
              </a:spcBef>
              <a:spcAft>
                <a:spcPts val="0"/>
              </a:spcAft>
              <a:buBlip>
                <a:blip r:embed="rId5"/>
              </a:buBlip>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5"/>
              </a:buBlip>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5"/>
              </a:buBlip>
              <a:defRPr/>
            </a:pPr>
            <a:endParaRPr lang="en-US" altLang="zh-CN" sz="2000" dirty="0" smtClean="0">
              <a:solidFill>
                <a:schemeClr val="tx1"/>
              </a:solidFill>
              <a:latin typeface="Calibri" pitchFamily="34" charset="0"/>
              <a:cs typeface="Calibri" pitchFamily="34" charset="0"/>
            </a:endParaRPr>
          </a:p>
        </p:txBody>
      </p:sp>
      <p:sp>
        <p:nvSpPr>
          <p:cNvPr id="11" name="Rectangle 10"/>
          <p:cNvSpPr/>
          <p:nvPr/>
        </p:nvSpPr>
        <p:spPr bwMode="auto">
          <a:xfrm>
            <a:off x="2590800" y="3429000"/>
            <a:ext cx="457200" cy="30480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accent2"/>
              </a:solidFill>
              <a:effectLst/>
              <a:latin typeface="Trebuchet MS" pitchFamily="34" charset="0"/>
            </a:endParaRPr>
          </a:p>
        </p:txBody>
      </p:sp>
      <p:sp>
        <p:nvSpPr>
          <p:cNvPr id="12" name="Rectangle 11"/>
          <p:cNvSpPr/>
          <p:nvPr/>
        </p:nvSpPr>
        <p:spPr bwMode="auto">
          <a:xfrm>
            <a:off x="4038600" y="3657600"/>
            <a:ext cx="457200" cy="30480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accent2"/>
              </a:solidFill>
              <a:effectLst/>
              <a:latin typeface="Trebuchet MS" pitchFamily="34" charset="0"/>
            </a:endParaRPr>
          </a:p>
        </p:txBody>
      </p:sp>
      <p:pic>
        <p:nvPicPr>
          <p:cNvPr id="13" name="Picture 5" descr="C:\Users\arijit\Desktop\Nanyang_Technological_University_(logo).png"/>
          <p:cNvPicPr>
            <a:picLocks noChangeAspect="1" noChangeArrowheads="1"/>
          </p:cNvPicPr>
          <p:nvPr/>
        </p:nvPicPr>
        <p:blipFill>
          <a:blip r:embed="rId6"/>
          <a:srcRect/>
          <a:stretch>
            <a:fillRect/>
          </a:stretch>
        </p:blipFill>
        <p:spPr bwMode="auto">
          <a:xfrm>
            <a:off x="7391400" y="0"/>
            <a:ext cx="1752600" cy="696449"/>
          </a:xfrm>
          <a:prstGeom prst="rect">
            <a:avLst/>
          </a:prstGeom>
          <a:noFill/>
        </p:spPr>
      </p:pic>
    </p:spTree>
    <p:extLst>
      <p:ext uri="{BB962C8B-B14F-4D97-AF65-F5344CB8AC3E}">
        <p14:creationId xmlns="" xmlns:p14="http://schemas.microsoft.com/office/powerpoint/2010/main" val="15038530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7924800" cy="1066800"/>
          </a:xfrm>
        </p:spPr>
        <p:txBody>
          <a:bodyPr/>
          <a:lstStyle/>
          <a:p>
            <a:r>
              <a:rPr lang="en-US" sz="2800" dirty="0" smtClean="0"/>
              <a:t>Viral Marketing in Social Networks</a:t>
            </a:r>
            <a:endParaRPr lang="en-US" sz="2800" dirty="0"/>
          </a:p>
        </p:txBody>
      </p:sp>
      <p:sp>
        <p:nvSpPr>
          <p:cNvPr id="34" name="Content Placeholder 6"/>
          <p:cNvSpPr>
            <a:spLocks noGrp="1"/>
          </p:cNvSpPr>
          <p:nvPr>
            <p:ph sz="quarter" idx="1"/>
          </p:nvPr>
        </p:nvSpPr>
        <p:spPr bwMode="auto">
          <a:xfrm>
            <a:off x="228600" y="1524000"/>
            <a:ext cx="4953000" cy="3733800"/>
          </a:xfrm>
          <a:prstGeom prst="rect">
            <a:avLst/>
          </a:prstGeom>
          <a:noFill/>
          <a:ln w="9525">
            <a:noFill/>
            <a:miter lim="800000"/>
            <a:headEnd/>
            <a:tailEnd/>
          </a:ln>
        </p:spPr>
        <p:txBody>
          <a:bodyPr>
            <a:normAutofit/>
          </a:bodyPr>
          <a:lstStyle/>
          <a:p>
            <a:pPr marL="0" indent="0" algn="just" eaLnBrk="1" fontAlgn="auto" hangingPunct="1">
              <a:spcAft>
                <a:spcPts val="0"/>
              </a:spcAft>
              <a:buNone/>
            </a:pPr>
            <a:r>
              <a:rPr kumimoji="0" lang="en-US" sz="2000" b="0"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rPr>
              <a:t>Find a small subset of influential individuals in a social network, such that they can influence the largest number of people in the network. </a:t>
            </a:r>
            <a:r>
              <a:rPr kumimoji="0" lang="en-US" sz="1400" b="1"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rPr>
              <a:t>[</a:t>
            </a:r>
            <a:r>
              <a:rPr lang="da-DK" sz="1400" b="1" dirty="0" smtClean="0">
                <a:solidFill>
                  <a:sysClr val="windowText" lastClr="000000"/>
                </a:solidFill>
                <a:latin typeface="Calibri" pitchFamily="34" charset="0"/>
                <a:cs typeface="Calibri" pitchFamily="34" charset="0"/>
              </a:rPr>
              <a:t>Domingos et. al. KDD 2001,  </a:t>
            </a:r>
            <a:r>
              <a:rPr kumimoji="0" lang="en-US" sz="1400" b="1" i="0" u="none" strike="noStrike" kern="0" cap="none" spc="0" normalizeH="0" baseline="0" noProof="0" dirty="0" err="1" smtClean="0">
                <a:ln>
                  <a:noFill/>
                </a:ln>
                <a:solidFill>
                  <a:sysClr val="windowText" lastClr="000000"/>
                </a:solidFill>
                <a:effectLst/>
                <a:uLnTx/>
                <a:uFillTx/>
                <a:latin typeface="Calibri" pitchFamily="34" charset="0"/>
                <a:cs typeface="Calibri" pitchFamily="34" charset="0"/>
              </a:rPr>
              <a:t>Kempe</a:t>
            </a:r>
            <a:r>
              <a:rPr kumimoji="0" lang="en-US" sz="1400" b="1"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rPr>
              <a:t> et. </a:t>
            </a:r>
            <a:r>
              <a:rPr lang="en-US" sz="1400" b="1" dirty="0" smtClean="0">
                <a:solidFill>
                  <a:sysClr val="windowText" lastClr="000000"/>
                </a:solidFill>
                <a:latin typeface="Calibri" pitchFamily="34" charset="0"/>
                <a:cs typeface="Calibri" pitchFamily="34" charset="0"/>
              </a:rPr>
              <a:t>a</a:t>
            </a:r>
            <a:r>
              <a:rPr kumimoji="0" lang="en-US" sz="1400" b="1"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rPr>
              <a:t>l. KDD 2003]</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pic>
        <p:nvPicPr>
          <p:cNvPr id="35" name="Picture 2"/>
          <p:cNvPicPr>
            <a:picLocks noChangeAspect="1" noChangeArrowheads="1"/>
          </p:cNvPicPr>
          <p:nvPr/>
        </p:nvPicPr>
        <p:blipFill>
          <a:blip r:embed="rId2" cstate="print"/>
          <a:srcRect/>
          <a:stretch>
            <a:fillRect/>
          </a:stretch>
        </p:blipFill>
        <p:spPr bwMode="auto">
          <a:xfrm>
            <a:off x="6477000" y="1352550"/>
            <a:ext cx="2024743" cy="1771650"/>
          </a:xfrm>
          <a:prstGeom prst="rect">
            <a:avLst/>
          </a:prstGeom>
          <a:noFill/>
          <a:ln w="9525">
            <a:noFill/>
            <a:miter lim="800000"/>
            <a:headEnd/>
            <a:tailEnd/>
          </a:ln>
          <a:effectLst/>
        </p:spPr>
      </p:pic>
      <p:pic>
        <p:nvPicPr>
          <p:cNvPr id="36" name="Picture 2" descr="http://www.verticalresponse.com/blog/wp-content/uploads/2013/05/target-with-people-620x350.jp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1150575" y="3295650"/>
            <a:ext cx="3497625" cy="3181350"/>
          </a:xfrm>
          <a:prstGeom prst="rect">
            <a:avLst/>
          </a:prstGeom>
          <a:noFill/>
          <a:extLst>
            <a:ext uri="{909E8E84-426E-40dd-AFC4-6F175D3DCCD1}">
              <a14:hiddenFill xmlns="" xmlns:a14="http://schemas.microsoft.com/office/drawing/2010/main">
                <a:solidFill>
                  <a:srgbClr val="FFFFFF"/>
                </a:solidFill>
              </a14:hiddenFill>
            </a:ext>
          </a:extLst>
        </p:spPr>
      </p:pic>
      <p:sp>
        <p:nvSpPr>
          <p:cNvPr id="69635" name="AutoShape 3" descr="Image result for twitter"/>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7" name="Slide Number Placeholder 9"/>
          <p:cNvSpPr txBox="1">
            <a:spLocks/>
          </p:cNvSpPr>
          <p:nvPr/>
        </p:nvSpPr>
        <p:spPr bwMode="auto">
          <a:xfrm>
            <a:off x="8382000" y="6492875"/>
            <a:ext cx="844885"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1200" cap="none" spc="0" normalizeH="0" baseline="0" dirty="0" smtClean="0">
                <a:ln>
                  <a:noFill/>
                </a:ln>
                <a:solidFill>
                  <a:schemeClr val="tx1"/>
                </a:solidFill>
                <a:effectLst/>
                <a:uLnTx/>
                <a:uFillTx/>
                <a:latin typeface="+mj-lt"/>
                <a:ea typeface="+mn-ea"/>
                <a:cs typeface="+mn-cs"/>
              </a:rPr>
              <a:t>1</a:t>
            </a:r>
            <a:r>
              <a:rPr kumimoji="0" lang="en-US" sz="1800" b="0" i="0" u="none" strike="noStrike" kern="1200" cap="none" spc="0" normalizeH="0" baseline="0" noProof="0" dirty="0" smtClean="0">
                <a:ln>
                  <a:noFill/>
                </a:ln>
                <a:solidFill>
                  <a:schemeClr val="tx1"/>
                </a:solidFill>
                <a:effectLst/>
                <a:uLnTx/>
                <a:uFillTx/>
                <a:latin typeface="+mj-lt"/>
                <a:ea typeface="+mn-ea"/>
                <a:cs typeface="+mn-cs"/>
              </a:rPr>
              <a:t>/20</a:t>
            </a:r>
            <a:endParaRPr kumimoji="0" lang="en-US" sz="1800" b="0" i="0" u="none" strike="noStrike" kern="1200" cap="none" spc="0" normalizeH="0" baseline="0" noProof="0" dirty="0">
              <a:ln>
                <a:noFill/>
              </a:ln>
              <a:solidFill>
                <a:schemeClr val="tx1"/>
              </a:solidFill>
              <a:effectLst/>
              <a:uLnTx/>
              <a:uFillTx/>
              <a:latin typeface="+mj-lt"/>
              <a:ea typeface="+mn-ea"/>
              <a:cs typeface="+mn-cs"/>
            </a:endParaRPr>
          </a:p>
        </p:txBody>
      </p:sp>
      <p:sp>
        <p:nvSpPr>
          <p:cNvPr id="8" name="Slide Number Placeholder 9"/>
          <p:cNvSpPr txBox="1">
            <a:spLocks/>
          </p:cNvSpPr>
          <p:nvPr/>
        </p:nvSpPr>
        <p:spPr bwMode="auto">
          <a:xfrm>
            <a:off x="0" y="6569075"/>
            <a:ext cx="4495800"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400" b="1" i="0" u="none" strike="noStrike" kern="1200" cap="none" spc="0" normalizeH="0" baseline="0" dirty="0" smtClean="0">
                <a:ln>
                  <a:noFill/>
                </a:ln>
                <a:solidFill>
                  <a:schemeClr val="tx1"/>
                </a:solidFill>
                <a:effectLst/>
                <a:uLnTx/>
                <a:uFillTx/>
                <a:latin typeface="+mj-lt"/>
                <a:ea typeface="+mn-ea"/>
                <a:cs typeface="+mn-cs"/>
              </a:rPr>
              <a:t>A.</a:t>
            </a:r>
            <a:r>
              <a:rPr kumimoji="0" lang="en-US" sz="1400" b="1" i="0" u="none" strike="noStrike" kern="1200" cap="none" spc="0" normalizeH="0" dirty="0" smtClean="0">
                <a:ln>
                  <a:noFill/>
                </a:ln>
                <a:solidFill>
                  <a:schemeClr val="tx1"/>
                </a:solidFill>
                <a:effectLst/>
                <a:uLnTx/>
                <a:uFillTx/>
                <a:latin typeface="+mj-lt"/>
                <a:ea typeface="+mn-ea"/>
                <a:cs typeface="+mn-cs"/>
              </a:rPr>
              <a:t> Khan</a:t>
            </a:r>
            <a:r>
              <a:rPr kumimoji="0" lang="en-US" sz="1400" b="0" i="0" u="none" strike="noStrike" kern="1200" cap="none" spc="0" normalizeH="0" dirty="0" smtClean="0">
                <a:ln>
                  <a:noFill/>
                </a:ln>
                <a:solidFill>
                  <a:schemeClr val="tx1"/>
                </a:solidFill>
                <a:effectLst/>
                <a:uLnTx/>
                <a:uFillTx/>
                <a:latin typeface="+mj-lt"/>
                <a:ea typeface="+mn-ea"/>
                <a:cs typeface="+mn-cs"/>
              </a:rPr>
              <a:t>, B. </a:t>
            </a:r>
            <a:r>
              <a:rPr kumimoji="0" lang="en-US" sz="1400" b="0" i="0" u="none" strike="noStrike" kern="1200" cap="none" spc="0" normalizeH="0" dirty="0" err="1" smtClean="0">
                <a:ln>
                  <a:noFill/>
                </a:ln>
                <a:solidFill>
                  <a:schemeClr val="tx1"/>
                </a:solidFill>
                <a:effectLst/>
                <a:uLnTx/>
                <a:uFillTx/>
                <a:latin typeface="+mj-lt"/>
                <a:ea typeface="+mn-ea"/>
                <a:cs typeface="+mn-cs"/>
              </a:rPr>
              <a:t>Zehnder</a:t>
            </a:r>
            <a:r>
              <a:rPr kumimoji="0" lang="en-US" sz="1400" b="0" i="0" u="none" strike="noStrike" kern="1200" cap="none" spc="0" normalizeH="0" dirty="0" smtClean="0">
                <a:ln>
                  <a:noFill/>
                </a:ln>
                <a:solidFill>
                  <a:schemeClr val="tx1"/>
                </a:solidFill>
                <a:effectLst/>
                <a:uLnTx/>
                <a:uFillTx/>
                <a:latin typeface="+mj-lt"/>
                <a:ea typeface="+mn-ea"/>
                <a:cs typeface="+mn-cs"/>
              </a:rPr>
              <a:t>, D. </a:t>
            </a:r>
            <a:r>
              <a:rPr kumimoji="0" lang="en-US" sz="1400" b="0" i="0" u="none" strike="noStrike" kern="1200" cap="none" spc="0" normalizeH="0" dirty="0" err="1" smtClean="0">
                <a:ln>
                  <a:noFill/>
                </a:ln>
                <a:solidFill>
                  <a:schemeClr val="tx1"/>
                </a:solidFill>
                <a:effectLst/>
                <a:uLnTx/>
                <a:uFillTx/>
                <a:latin typeface="+mj-lt"/>
                <a:ea typeface="+mn-ea"/>
                <a:cs typeface="+mn-cs"/>
              </a:rPr>
              <a:t>Kossmann</a:t>
            </a:r>
            <a:endParaRPr kumimoji="0" lang="en-US" sz="1400" b="0" i="0" u="none" strike="noStrike" kern="1200" cap="none" spc="0" normalizeH="0" baseline="0" noProof="0" dirty="0">
              <a:ln>
                <a:noFill/>
              </a:ln>
              <a:solidFill>
                <a:schemeClr val="tx1"/>
              </a:solidFill>
              <a:effectLst/>
              <a:uLnTx/>
              <a:uFillTx/>
              <a:latin typeface="+mj-lt"/>
              <a:ea typeface="+mn-ea"/>
              <a:cs typeface="+mn-cs"/>
            </a:endParaRPr>
          </a:p>
        </p:txBody>
      </p:sp>
      <p:pic>
        <p:nvPicPr>
          <p:cNvPr id="9" name="Picture 5" descr="C:\Users\arijit\Desktop\Nanyang_Technological_University_(logo).png"/>
          <p:cNvPicPr>
            <a:picLocks noChangeAspect="1" noChangeArrowheads="1"/>
          </p:cNvPicPr>
          <p:nvPr/>
        </p:nvPicPr>
        <p:blipFill>
          <a:blip r:embed="rId4"/>
          <a:srcRect/>
          <a:stretch>
            <a:fillRect/>
          </a:stretch>
        </p:blipFill>
        <p:spPr bwMode="auto">
          <a:xfrm>
            <a:off x="7391400" y="0"/>
            <a:ext cx="1752600" cy="696449"/>
          </a:xfrm>
          <a:prstGeom prst="rect">
            <a:avLst/>
          </a:prstGeom>
          <a:noFill/>
        </p:spPr>
      </p:pic>
    </p:spTree>
    <p:extLst>
      <p:ext uri="{BB962C8B-B14F-4D97-AF65-F5344CB8AC3E}">
        <p14:creationId xmlns="" xmlns:p14="http://schemas.microsoft.com/office/powerpoint/2010/main" val="150385302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7924800" cy="1066800"/>
          </a:xfrm>
        </p:spPr>
        <p:txBody>
          <a:bodyPr/>
          <a:lstStyle/>
          <a:p>
            <a:r>
              <a:rPr lang="en-US" sz="2800" dirty="0" smtClean="0"/>
              <a:t>Algorithm: MCIC Model [</a:t>
            </a:r>
            <a:r>
              <a:rPr lang="en-US" sz="2800" dirty="0" err="1" smtClean="0"/>
              <a:t>RevMax</a:t>
            </a:r>
            <a:r>
              <a:rPr lang="en-US" sz="2800" dirty="0" smtClean="0"/>
              <a:t>-C]</a:t>
            </a:r>
            <a:endParaRPr lang="en-US" sz="2800" dirty="0"/>
          </a:p>
        </p:txBody>
      </p:sp>
      <p:sp>
        <p:nvSpPr>
          <p:cNvPr id="9" name="Rounded Rectangle 8"/>
          <p:cNvSpPr/>
          <p:nvPr/>
        </p:nvSpPr>
        <p:spPr>
          <a:xfrm>
            <a:off x="152400" y="1295400"/>
            <a:ext cx="3733800" cy="533400"/>
          </a:xfrm>
          <a:prstGeom prst="roundRect">
            <a:avLst/>
          </a:prstGeom>
          <a:solidFill>
            <a:srgbClr val="4F81BD"/>
          </a:solidFill>
          <a:ln w="25400" cap="flat" cmpd="sng" algn="ctr">
            <a:solidFill>
              <a:srgbClr val="4F81BD">
                <a:shade val="50000"/>
              </a:srgbClr>
            </a:solidFill>
            <a:prstDash val="solid"/>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de-DE" sz="1800" b="1" i="0" u="none" strike="noStrike" kern="0" cap="none" spc="0" normalizeH="0" baseline="0" noProof="0" dirty="0" smtClean="0">
                <a:ln>
                  <a:noFill/>
                </a:ln>
                <a:solidFill>
                  <a:sysClr val="window" lastClr="FFFFFF"/>
                </a:solidFill>
                <a:effectLst/>
                <a:uLnTx/>
                <a:uFillTx/>
                <a:latin typeface="Calibri"/>
                <a:ea typeface="+mn-ea"/>
                <a:cs typeface="+mn-cs"/>
              </a:rPr>
              <a:t>Exact</a:t>
            </a:r>
            <a:r>
              <a:rPr kumimoji="0" lang="de-DE" sz="1800" b="1" i="0" u="none" strike="noStrike" kern="0" cap="none" spc="0" normalizeH="0" noProof="0" dirty="0" smtClean="0">
                <a:ln>
                  <a:noFill/>
                </a:ln>
                <a:solidFill>
                  <a:sysClr val="window" lastClr="FFFFFF"/>
                </a:solidFill>
                <a:effectLst/>
                <a:uLnTx/>
                <a:uFillTx/>
                <a:latin typeface="Calibri"/>
                <a:ea typeface="+mn-ea"/>
                <a:cs typeface="+mn-cs"/>
              </a:rPr>
              <a:t> Algorithm over Tree Dataset</a:t>
            </a:r>
            <a:endParaRPr kumimoji="0" lang="de-DE" sz="1800" b="1" i="0" u="none" strike="noStrike" kern="0" cap="none" spc="0" normalizeH="0" baseline="0" noProof="0" dirty="0">
              <a:ln>
                <a:noFill/>
              </a:ln>
              <a:solidFill>
                <a:sysClr val="window" lastClr="FFFFFF"/>
              </a:solidFill>
              <a:effectLst/>
              <a:uLnTx/>
              <a:uFillTx/>
              <a:latin typeface="Calibri"/>
              <a:ea typeface="+mn-ea"/>
              <a:cs typeface="+mn-cs"/>
            </a:endParaRPr>
          </a:p>
        </p:txBody>
      </p:sp>
      <p:pic>
        <p:nvPicPr>
          <p:cNvPr id="80900" name="Picture 4"/>
          <p:cNvPicPr>
            <a:picLocks noChangeAspect="1" noChangeArrowheads="1"/>
          </p:cNvPicPr>
          <p:nvPr/>
        </p:nvPicPr>
        <p:blipFill>
          <a:blip r:embed="rId2"/>
          <a:srcRect/>
          <a:stretch>
            <a:fillRect/>
          </a:stretch>
        </p:blipFill>
        <p:spPr bwMode="auto">
          <a:xfrm>
            <a:off x="3962400" y="1219200"/>
            <a:ext cx="5098273" cy="2362200"/>
          </a:xfrm>
          <a:prstGeom prst="rect">
            <a:avLst/>
          </a:prstGeom>
          <a:noFill/>
          <a:ln w="9525">
            <a:noFill/>
            <a:miter lim="800000"/>
            <a:headEnd/>
            <a:tailEnd/>
          </a:ln>
          <a:effectLst/>
        </p:spPr>
      </p:pic>
      <p:pic>
        <p:nvPicPr>
          <p:cNvPr id="80902" name="Picture 6"/>
          <p:cNvPicPr>
            <a:picLocks noChangeAspect="1" noChangeArrowheads="1"/>
          </p:cNvPicPr>
          <p:nvPr/>
        </p:nvPicPr>
        <p:blipFill>
          <a:blip r:embed="rId3"/>
          <a:srcRect/>
          <a:stretch>
            <a:fillRect/>
          </a:stretch>
        </p:blipFill>
        <p:spPr bwMode="auto">
          <a:xfrm>
            <a:off x="-9525" y="3657600"/>
            <a:ext cx="4200525" cy="923925"/>
          </a:xfrm>
          <a:prstGeom prst="rect">
            <a:avLst/>
          </a:prstGeom>
          <a:noFill/>
          <a:ln w="9525">
            <a:noFill/>
            <a:miter lim="800000"/>
            <a:headEnd/>
            <a:tailEnd/>
          </a:ln>
          <a:effectLst/>
        </p:spPr>
      </p:pic>
      <p:pic>
        <p:nvPicPr>
          <p:cNvPr id="80903" name="Picture 7"/>
          <p:cNvPicPr>
            <a:picLocks noChangeAspect="1" noChangeArrowheads="1"/>
          </p:cNvPicPr>
          <p:nvPr/>
        </p:nvPicPr>
        <p:blipFill>
          <a:blip r:embed="rId4"/>
          <a:srcRect/>
          <a:stretch>
            <a:fillRect/>
          </a:stretch>
        </p:blipFill>
        <p:spPr bwMode="auto">
          <a:xfrm>
            <a:off x="1" y="4800600"/>
            <a:ext cx="4440482" cy="1752600"/>
          </a:xfrm>
          <a:prstGeom prst="rect">
            <a:avLst/>
          </a:prstGeom>
          <a:noFill/>
          <a:ln w="9525">
            <a:noFill/>
            <a:miter lim="800000"/>
            <a:headEnd/>
            <a:tailEnd/>
          </a:ln>
          <a:effectLst/>
        </p:spPr>
      </p:pic>
      <p:pic>
        <p:nvPicPr>
          <p:cNvPr id="80904" name="Picture 8"/>
          <p:cNvPicPr>
            <a:picLocks noChangeAspect="1" noChangeArrowheads="1"/>
          </p:cNvPicPr>
          <p:nvPr/>
        </p:nvPicPr>
        <p:blipFill>
          <a:blip r:embed="rId5"/>
          <a:srcRect/>
          <a:stretch>
            <a:fillRect/>
          </a:stretch>
        </p:blipFill>
        <p:spPr bwMode="auto">
          <a:xfrm>
            <a:off x="4572001" y="4191000"/>
            <a:ext cx="4267200" cy="2251129"/>
          </a:xfrm>
          <a:prstGeom prst="rect">
            <a:avLst/>
          </a:prstGeom>
          <a:noFill/>
          <a:ln w="9525">
            <a:noFill/>
            <a:miter lim="800000"/>
            <a:headEnd/>
            <a:tailEnd/>
          </a:ln>
          <a:effectLst/>
        </p:spPr>
      </p:pic>
      <p:sp>
        <p:nvSpPr>
          <p:cNvPr id="8" name="Content Placeholder 2"/>
          <p:cNvSpPr txBox="1">
            <a:spLocks noChangeArrowheads="1"/>
          </p:cNvSpPr>
          <p:nvPr/>
        </p:nvSpPr>
        <p:spPr>
          <a:xfrm>
            <a:off x="76200" y="1828800"/>
            <a:ext cx="3657600" cy="1143000"/>
          </a:xfrm>
          <a:prstGeom prst="rect">
            <a:avLst/>
          </a:prstGeom>
        </p:spPr>
        <p:txBody>
          <a:bodyPr/>
          <a:lstStyle/>
          <a:p>
            <a:pPr marL="396875" indent="-396875" algn="just" defTabSz="914363" fontAlgn="auto">
              <a:lnSpc>
                <a:spcPct val="90000"/>
              </a:lnSpc>
              <a:spcBef>
                <a:spcPct val="20000"/>
              </a:spcBef>
              <a:spcAft>
                <a:spcPts val="0"/>
              </a:spcAft>
              <a:defRPr/>
            </a:pPr>
            <a:r>
              <a:rPr lang="en-US" altLang="zh-CN" sz="2000" dirty="0" smtClean="0">
                <a:solidFill>
                  <a:schemeClr val="tx1"/>
                </a:solidFill>
                <a:latin typeface="Calibri" pitchFamily="34" charset="0"/>
                <a:cs typeface="Calibri" pitchFamily="34" charset="0"/>
              </a:rPr>
              <a:t>       </a:t>
            </a:r>
            <a:endParaRPr lang="en-US" altLang="zh-CN" sz="1000" dirty="0" smtClean="0">
              <a:solidFill>
                <a:schemeClr val="tx1"/>
              </a:solidFill>
              <a:latin typeface="Calibri" pitchFamily="34" charset="0"/>
              <a:cs typeface="Calibri" pitchFamily="34" charset="0"/>
              <a:sym typeface="Wingdings" pitchFamily="2" charset="2"/>
            </a:endParaRPr>
          </a:p>
          <a:p>
            <a:pPr marL="396875" indent="-396875" algn="just" defTabSz="914363" fontAlgn="auto">
              <a:lnSpc>
                <a:spcPct val="90000"/>
              </a:lnSpc>
              <a:spcBef>
                <a:spcPct val="20000"/>
              </a:spcBef>
              <a:spcAft>
                <a:spcPts val="0"/>
              </a:spcAft>
              <a:buBlip>
                <a:blip r:embed="rId6"/>
              </a:buBlip>
              <a:defRPr/>
            </a:pPr>
            <a:r>
              <a:rPr lang="en-US" altLang="zh-CN" sz="2000" dirty="0" smtClean="0">
                <a:solidFill>
                  <a:schemeClr val="tx1"/>
                </a:solidFill>
                <a:latin typeface="Calibri" pitchFamily="34" charset="0"/>
                <a:cs typeface="Calibri" pitchFamily="34" charset="0"/>
              </a:rPr>
              <a:t>Dynamic programming over</a:t>
            </a:r>
          </a:p>
          <a:p>
            <a:pPr marL="396875" indent="-396875" algn="just" defTabSz="914363" fontAlgn="auto">
              <a:lnSpc>
                <a:spcPct val="90000"/>
              </a:lnSpc>
              <a:spcBef>
                <a:spcPct val="20000"/>
              </a:spcBef>
              <a:spcAft>
                <a:spcPts val="0"/>
              </a:spcAft>
              <a:defRPr/>
            </a:pPr>
            <a:r>
              <a:rPr lang="en-US" altLang="zh-CN" sz="2000" dirty="0" smtClean="0">
                <a:solidFill>
                  <a:schemeClr val="tx1"/>
                </a:solidFill>
                <a:latin typeface="Calibri" pitchFamily="34" charset="0"/>
                <a:cs typeface="Calibri" pitchFamily="34" charset="0"/>
              </a:rPr>
              <a:t>       binary tree</a:t>
            </a:r>
          </a:p>
          <a:p>
            <a:pPr marL="396875" indent="-396875" algn="just" defTabSz="914363" fontAlgn="auto">
              <a:lnSpc>
                <a:spcPct val="90000"/>
              </a:lnSpc>
              <a:spcBef>
                <a:spcPct val="20000"/>
              </a:spcBef>
              <a:spcAft>
                <a:spcPts val="0"/>
              </a:spcAft>
              <a:buBlip>
                <a:blip r:embed="rId6"/>
              </a:buBlip>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6"/>
              </a:buBlip>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6"/>
              </a:buBlip>
              <a:defRPr/>
            </a:pPr>
            <a:endParaRPr lang="en-US" altLang="zh-CN" sz="2000" dirty="0" smtClean="0">
              <a:solidFill>
                <a:schemeClr val="tx1"/>
              </a:solidFill>
              <a:latin typeface="Calibri" pitchFamily="34" charset="0"/>
              <a:cs typeface="Calibri" pitchFamily="34" charset="0"/>
            </a:endParaRPr>
          </a:p>
        </p:txBody>
      </p:sp>
      <p:sp>
        <p:nvSpPr>
          <p:cNvPr id="10" name="Rectangle 9"/>
          <p:cNvSpPr/>
          <p:nvPr/>
        </p:nvSpPr>
        <p:spPr bwMode="auto">
          <a:xfrm>
            <a:off x="4038600" y="3657600"/>
            <a:ext cx="457200" cy="30480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accent2"/>
              </a:solidFill>
              <a:effectLst/>
              <a:latin typeface="Trebuchet MS" pitchFamily="34" charset="0"/>
            </a:endParaRPr>
          </a:p>
        </p:txBody>
      </p:sp>
      <p:sp>
        <p:nvSpPr>
          <p:cNvPr id="11" name="Rectangle 10"/>
          <p:cNvSpPr/>
          <p:nvPr/>
        </p:nvSpPr>
        <p:spPr bwMode="auto">
          <a:xfrm>
            <a:off x="2514600" y="3429000"/>
            <a:ext cx="457200" cy="30480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accent2"/>
              </a:solidFill>
              <a:effectLst/>
              <a:latin typeface="Trebuchet MS" pitchFamily="34" charset="0"/>
            </a:endParaRPr>
          </a:p>
        </p:txBody>
      </p:sp>
      <p:pic>
        <p:nvPicPr>
          <p:cNvPr id="12" name="Picture 5" descr="C:\Users\arijit\Desktop\Nanyang_Technological_University_(logo).png"/>
          <p:cNvPicPr>
            <a:picLocks noChangeAspect="1" noChangeArrowheads="1"/>
          </p:cNvPicPr>
          <p:nvPr/>
        </p:nvPicPr>
        <p:blipFill>
          <a:blip r:embed="rId7"/>
          <a:srcRect/>
          <a:stretch>
            <a:fillRect/>
          </a:stretch>
        </p:blipFill>
        <p:spPr bwMode="auto">
          <a:xfrm>
            <a:off x="7391400" y="0"/>
            <a:ext cx="1752600" cy="696449"/>
          </a:xfrm>
          <a:prstGeom prst="rect">
            <a:avLst/>
          </a:prstGeom>
          <a:noFill/>
        </p:spPr>
      </p:pic>
    </p:spTree>
    <p:extLst>
      <p:ext uri="{BB962C8B-B14F-4D97-AF65-F5344CB8AC3E}">
        <p14:creationId xmlns="" xmlns:p14="http://schemas.microsoft.com/office/powerpoint/2010/main" val="150385302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7924800" cy="1066800"/>
          </a:xfrm>
        </p:spPr>
        <p:txBody>
          <a:bodyPr/>
          <a:lstStyle/>
          <a:p>
            <a:r>
              <a:rPr lang="en-US" sz="2800" dirty="0" smtClean="0"/>
              <a:t>Algorithm: MCIC Model [</a:t>
            </a:r>
            <a:r>
              <a:rPr lang="en-US" sz="2800" dirty="0" err="1" smtClean="0"/>
              <a:t>RevMax</a:t>
            </a:r>
            <a:r>
              <a:rPr lang="en-US" sz="2800" dirty="0" smtClean="0"/>
              <a:t>-C]</a:t>
            </a:r>
            <a:endParaRPr lang="en-US" sz="2800" dirty="0"/>
          </a:p>
        </p:txBody>
      </p:sp>
      <p:sp>
        <p:nvSpPr>
          <p:cNvPr id="9" name="Rounded Rectangle 8"/>
          <p:cNvSpPr/>
          <p:nvPr/>
        </p:nvSpPr>
        <p:spPr>
          <a:xfrm>
            <a:off x="152400" y="1295400"/>
            <a:ext cx="3733800" cy="533400"/>
          </a:xfrm>
          <a:prstGeom prst="roundRect">
            <a:avLst/>
          </a:prstGeom>
          <a:solidFill>
            <a:srgbClr val="4F81BD"/>
          </a:solidFill>
          <a:ln w="25400" cap="flat" cmpd="sng" algn="ctr">
            <a:solidFill>
              <a:srgbClr val="4F81BD">
                <a:shade val="50000"/>
              </a:srgbClr>
            </a:solidFill>
            <a:prstDash val="solid"/>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de-DE" sz="1800" b="1" i="0" u="none" strike="noStrike" kern="0" cap="none" spc="0" normalizeH="0" baseline="0" noProof="0" dirty="0" smtClean="0">
                <a:ln>
                  <a:noFill/>
                </a:ln>
                <a:solidFill>
                  <a:sysClr val="window" lastClr="FFFFFF"/>
                </a:solidFill>
                <a:effectLst/>
                <a:uLnTx/>
                <a:uFillTx/>
                <a:latin typeface="Calibri"/>
                <a:ea typeface="+mn-ea"/>
                <a:cs typeface="+mn-cs"/>
              </a:rPr>
              <a:t>Exact</a:t>
            </a:r>
            <a:r>
              <a:rPr kumimoji="0" lang="de-DE" sz="1800" b="1" i="0" u="none" strike="noStrike" kern="0" cap="none" spc="0" normalizeH="0" noProof="0" dirty="0" smtClean="0">
                <a:ln>
                  <a:noFill/>
                </a:ln>
                <a:solidFill>
                  <a:sysClr val="window" lastClr="FFFFFF"/>
                </a:solidFill>
                <a:effectLst/>
                <a:uLnTx/>
                <a:uFillTx/>
                <a:latin typeface="Calibri"/>
                <a:ea typeface="+mn-ea"/>
                <a:cs typeface="+mn-cs"/>
              </a:rPr>
              <a:t> Algorithm over Tree Dataset</a:t>
            </a:r>
            <a:endParaRPr kumimoji="0" lang="de-DE" sz="1800" b="1" i="0" u="none" strike="noStrike" kern="0" cap="none" spc="0" normalizeH="0" baseline="0" noProof="0" dirty="0">
              <a:ln>
                <a:noFill/>
              </a:ln>
              <a:solidFill>
                <a:sysClr val="window" lastClr="FFFFFF"/>
              </a:solidFill>
              <a:effectLst/>
              <a:uLnTx/>
              <a:uFillTx/>
              <a:latin typeface="Calibri"/>
              <a:ea typeface="+mn-ea"/>
              <a:cs typeface="+mn-cs"/>
            </a:endParaRPr>
          </a:p>
        </p:txBody>
      </p:sp>
      <p:pic>
        <p:nvPicPr>
          <p:cNvPr id="80900" name="Picture 4"/>
          <p:cNvPicPr>
            <a:picLocks noChangeAspect="1" noChangeArrowheads="1"/>
          </p:cNvPicPr>
          <p:nvPr/>
        </p:nvPicPr>
        <p:blipFill>
          <a:blip r:embed="rId2"/>
          <a:srcRect/>
          <a:stretch>
            <a:fillRect/>
          </a:stretch>
        </p:blipFill>
        <p:spPr bwMode="auto">
          <a:xfrm>
            <a:off x="3962400" y="1219200"/>
            <a:ext cx="5098273" cy="2362200"/>
          </a:xfrm>
          <a:prstGeom prst="rect">
            <a:avLst/>
          </a:prstGeom>
          <a:noFill/>
          <a:ln w="9525">
            <a:noFill/>
            <a:miter lim="800000"/>
            <a:headEnd/>
            <a:tailEnd/>
          </a:ln>
          <a:effectLst/>
        </p:spPr>
      </p:pic>
      <p:sp>
        <p:nvSpPr>
          <p:cNvPr id="8" name="Content Placeholder 2"/>
          <p:cNvSpPr txBox="1">
            <a:spLocks noChangeArrowheads="1"/>
          </p:cNvSpPr>
          <p:nvPr/>
        </p:nvSpPr>
        <p:spPr>
          <a:xfrm>
            <a:off x="76200" y="1828800"/>
            <a:ext cx="3657600" cy="1143000"/>
          </a:xfrm>
          <a:prstGeom prst="rect">
            <a:avLst/>
          </a:prstGeom>
        </p:spPr>
        <p:txBody>
          <a:bodyPr/>
          <a:lstStyle/>
          <a:p>
            <a:pPr marL="396875" indent="-396875" algn="just" defTabSz="914363" fontAlgn="auto">
              <a:lnSpc>
                <a:spcPct val="90000"/>
              </a:lnSpc>
              <a:spcBef>
                <a:spcPct val="20000"/>
              </a:spcBef>
              <a:spcAft>
                <a:spcPts val="0"/>
              </a:spcAft>
              <a:defRPr/>
            </a:pPr>
            <a:r>
              <a:rPr lang="en-US" altLang="zh-CN" sz="2000" dirty="0" smtClean="0">
                <a:solidFill>
                  <a:schemeClr val="tx1"/>
                </a:solidFill>
                <a:latin typeface="Calibri" pitchFamily="34" charset="0"/>
                <a:cs typeface="Calibri" pitchFamily="34" charset="0"/>
              </a:rPr>
              <a:t>       </a:t>
            </a:r>
            <a:endParaRPr lang="en-US" altLang="zh-CN" sz="1000" dirty="0" smtClean="0">
              <a:solidFill>
                <a:schemeClr val="tx1"/>
              </a:solidFill>
              <a:latin typeface="Calibri" pitchFamily="34" charset="0"/>
              <a:cs typeface="Calibri" pitchFamily="34" charset="0"/>
              <a:sym typeface="Wingdings" pitchFamily="2" charset="2"/>
            </a:endParaRPr>
          </a:p>
          <a:p>
            <a:pPr marL="396875" indent="-396875" algn="just" defTabSz="914363" fontAlgn="auto">
              <a:lnSpc>
                <a:spcPct val="90000"/>
              </a:lnSpc>
              <a:spcBef>
                <a:spcPct val="20000"/>
              </a:spcBef>
              <a:spcAft>
                <a:spcPts val="0"/>
              </a:spcAft>
              <a:buBlip>
                <a:blip r:embed="rId3"/>
              </a:buBlip>
              <a:defRPr/>
            </a:pPr>
            <a:r>
              <a:rPr lang="en-US" altLang="zh-CN" sz="2000" dirty="0" smtClean="0">
                <a:solidFill>
                  <a:schemeClr val="tx1"/>
                </a:solidFill>
                <a:latin typeface="Calibri" pitchFamily="34" charset="0"/>
                <a:cs typeface="Calibri" pitchFamily="34" charset="0"/>
              </a:rPr>
              <a:t>Dynamic programming over</a:t>
            </a:r>
          </a:p>
          <a:p>
            <a:pPr marL="396875" indent="-396875" algn="just" defTabSz="914363" fontAlgn="auto">
              <a:lnSpc>
                <a:spcPct val="90000"/>
              </a:lnSpc>
              <a:spcBef>
                <a:spcPct val="20000"/>
              </a:spcBef>
              <a:spcAft>
                <a:spcPts val="0"/>
              </a:spcAft>
              <a:defRPr/>
            </a:pPr>
            <a:r>
              <a:rPr lang="en-US" altLang="zh-CN" sz="2000" dirty="0" smtClean="0">
                <a:solidFill>
                  <a:schemeClr val="tx1"/>
                </a:solidFill>
                <a:latin typeface="Calibri" pitchFamily="34" charset="0"/>
                <a:cs typeface="Calibri" pitchFamily="34" charset="0"/>
              </a:rPr>
              <a:t>       binary tree</a:t>
            </a:r>
          </a:p>
          <a:p>
            <a:pPr marL="396875" indent="-396875" algn="just" defTabSz="914363" fontAlgn="auto">
              <a:lnSpc>
                <a:spcPct val="90000"/>
              </a:lnSpc>
              <a:spcBef>
                <a:spcPct val="20000"/>
              </a:spcBef>
              <a:spcAft>
                <a:spcPts val="0"/>
              </a:spcAft>
              <a:buBlip>
                <a:blip r:embed="rId3"/>
              </a:buBlip>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3"/>
              </a:buBlip>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3"/>
              </a:buBlip>
              <a:defRPr/>
            </a:pPr>
            <a:endParaRPr lang="en-US" altLang="zh-CN" sz="2000" dirty="0" smtClean="0">
              <a:solidFill>
                <a:schemeClr val="tx1"/>
              </a:solidFill>
              <a:latin typeface="Calibri" pitchFamily="34" charset="0"/>
              <a:cs typeface="Calibri" pitchFamily="34" charset="0"/>
            </a:endParaRPr>
          </a:p>
        </p:txBody>
      </p:sp>
      <p:sp>
        <p:nvSpPr>
          <p:cNvPr id="10" name="Slide Number Placeholder 9"/>
          <p:cNvSpPr txBox="1">
            <a:spLocks/>
          </p:cNvSpPr>
          <p:nvPr/>
        </p:nvSpPr>
        <p:spPr bwMode="auto">
          <a:xfrm>
            <a:off x="8382000" y="6492875"/>
            <a:ext cx="844885"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1200" cap="none" spc="0" normalizeH="0" baseline="0" noProof="0" dirty="0" smtClean="0">
                <a:ln>
                  <a:noFill/>
                </a:ln>
                <a:solidFill>
                  <a:schemeClr val="tx1"/>
                </a:solidFill>
                <a:effectLst/>
                <a:uLnTx/>
                <a:uFillTx/>
                <a:latin typeface="+mj-lt"/>
                <a:ea typeface="+mn-ea"/>
                <a:cs typeface="+mn-cs"/>
              </a:rPr>
              <a:t>13/20</a:t>
            </a:r>
            <a:endParaRPr kumimoji="0" lang="en-US" sz="1800" b="0" i="0" u="none" strike="noStrike" kern="1200" cap="none" spc="0" normalizeH="0" baseline="0" noProof="0" dirty="0">
              <a:ln>
                <a:noFill/>
              </a:ln>
              <a:solidFill>
                <a:schemeClr val="tx1"/>
              </a:solidFill>
              <a:effectLst/>
              <a:uLnTx/>
              <a:uFillTx/>
              <a:latin typeface="+mj-lt"/>
              <a:ea typeface="+mn-ea"/>
              <a:cs typeface="+mn-cs"/>
            </a:endParaRPr>
          </a:p>
        </p:txBody>
      </p:sp>
      <p:sp>
        <p:nvSpPr>
          <p:cNvPr id="11" name="Content Placeholder 2"/>
          <p:cNvSpPr txBox="1">
            <a:spLocks noChangeArrowheads="1"/>
          </p:cNvSpPr>
          <p:nvPr/>
        </p:nvSpPr>
        <p:spPr>
          <a:xfrm>
            <a:off x="76200" y="4038600"/>
            <a:ext cx="7010400" cy="1143000"/>
          </a:xfrm>
          <a:prstGeom prst="rect">
            <a:avLst/>
          </a:prstGeom>
        </p:spPr>
        <p:txBody>
          <a:bodyPr/>
          <a:lstStyle/>
          <a:p>
            <a:pPr marL="396875" indent="-396875" algn="just" defTabSz="914363" fontAlgn="auto">
              <a:lnSpc>
                <a:spcPct val="90000"/>
              </a:lnSpc>
              <a:spcBef>
                <a:spcPct val="20000"/>
              </a:spcBef>
              <a:spcAft>
                <a:spcPts val="0"/>
              </a:spcAft>
              <a:defRPr/>
            </a:pPr>
            <a:r>
              <a:rPr lang="en-US" altLang="zh-CN" sz="2000" dirty="0" smtClean="0">
                <a:solidFill>
                  <a:schemeClr val="tx1"/>
                </a:solidFill>
                <a:latin typeface="Calibri" pitchFamily="34" charset="0"/>
                <a:cs typeface="Calibri" pitchFamily="34" charset="0"/>
              </a:rPr>
              <a:t>       </a:t>
            </a:r>
            <a:endParaRPr lang="en-US" altLang="zh-CN" sz="1000" dirty="0" smtClean="0">
              <a:solidFill>
                <a:schemeClr val="tx1"/>
              </a:solidFill>
              <a:latin typeface="Calibri" pitchFamily="34" charset="0"/>
              <a:cs typeface="Calibri" pitchFamily="34" charset="0"/>
              <a:sym typeface="Wingdings" pitchFamily="2" charset="2"/>
            </a:endParaRPr>
          </a:p>
          <a:p>
            <a:pPr marL="396875" indent="-396875" algn="just" defTabSz="914363" fontAlgn="auto">
              <a:lnSpc>
                <a:spcPct val="90000"/>
              </a:lnSpc>
              <a:spcBef>
                <a:spcPct val="20000"/>
              </a:spcBef>
              <a:spcAft>
                <a:spcPts val="0"/>
              </a:spcAft>
              <a:buBlip>
                <a:blip r:embed="rId3"/>
              </a:buBlip>
              <a:defRPr/>
            </a:pPr>
            <a:r>
              <a:rPr lang="en-US" altLang="zh-CN" sz="2000" dirty="0" smtClean="0">
                <a:solidFill>
                  <a:schemeClr val="tx1"/>
                </a:solidFill>
                <a:latin typeface="Calibri" pitchFamily="34" charset="0"/>
                <a:cs typeface="Calibri" pitchFamily="34" charset="0"/>
              </a:rPr>
              <a:t>Time Complexity: </a:t>
            </a:r>
            <a:r>
              <a:rPr lang="en-US" altLang="zh-CN" sz="2000" i="1" dirty="0" smtClean="0">
                <a:solidFill>
                  <a:schemeClr val="tx1"/>
                </a:solidFill>
                <a:latin typeface="Times New Roman" pitchFamily="18" charset="0"/>
                <a:cs typeface="Times New Roman" pitchFamily="18" charset="0"/>
              </a:rPr>
              <a:t>O(ndm</a:t>
            </a:r>
            <a:r>
              <a:rPr lang="en-US" altLang="zh-CN" sz="2000" i="1" baseline="30000" dirty="0" smtClean="0">
                <a:solidFill>
                  <a:schemeClr val="tx1"/>
                </a:solidFill>
                <a:latin typeface="Times New Roman" pitchFamily="18" charset="0"/>
                <a:cs typeface="Times New Roman" pitchFamily="18" charset="0"/>
              </a:rPr>
              <a:t>2</a:t>
            </a:r>
            <a:r>
              <a:rPr lang="en-US" altLang="zh-CN" sz="2000" i="1" dirty="0" smtClean="0">
                <a:solidFill>
                  <a:schemeClr val="tx1"/>
                </a:solidFill>
                <a:latin typeface="Times New Roman" pitchFamily="18" charset="0"/>
                <a:cs typeface="Times New Roman" pitchFamily="18" charset="0"/>
              </a:rPr>
              <a:t>k</a:t>
            </a:r>
            <a:r>
              <a:rPr lang="en-US" altLang="zh-CN" sz="2000" i="1" baseline="30000" dirty="0" smtClean="0">
                <a:solidFill>
                  <a:schemeClr val="tx1"/>
                </a:solidFill>
                <a:latin typeface="Times New Roman" pitchFamily="18" charset="0"/>
                <a:cs typeface="Times New Roman" pitchFamily="18" charset="0"/>
              </a:rPr>
              <a:t>2m</a:t>
            </a:r>
            <a:r>
              <a:rPr lang="en-US" altLang="zh-CN" sz="2000" i="1" dirty="0" smtClean="0">
                <a:solidFill>
                  <a:schemeClr val="tx1"/>
                </a:solidFill>
                <a:latin typeface="Times New Roman" pitchFamily="18" charset="0"/>
                <a:cs typeface="Times New Roman" pitchFamily="18" charset="0"/>
              </a:rPr>
              <a:t>)</a:t>
            </a:r>
          </a:p>
          <a:p>
            <a:pPr marL="396875" indent="-396875" algn="just" defTabSz="914363" fontAlgn="auto">
              <a:lnSpc>
                <a:spcPct val="90000"/>
              </a:lnSpc>
              <a:spcBef>
                <a:spcPct val="20000"/>
              </a:spcBef>
              <a:spcAft>
                <a:spcPts val="0"/>
              </a:spcAft>
              <a:buBlip>
                <a:blip r:embed="rId3"/>
              </a:buBlip>
              <a:defRPr/>
            </a:pPr>
            <a:endParaRPr lang="en-US" altLang="zh-CN" sz="2000" i="1" dirty="0" smtClean="0">
              <a:solidFill>
                <a:schemeClr val="tx1"/>
              </a:solidFill>
              <a:latin typeface="Times New Roman" pitchFamily="18" charset="0"/>
              <a:cs typeface="Times New Roman" pitchFamily="18" charset="0"/>
            </a:endParaRPr>
          </a:p>
          <a:p>
            <a:pPr marL="396875" indent="-396875" algn="just" defTabSz="914363" fontAlgn="auto">
              <a:lnSpc>
                <a:spcPct val="90000"/>
              </a:lnSpc>
              <a:spcBef>
                <a:spcPct val="20000"/>
              </a:spcBef>
              <a:spcAft>
                <a:spcPts val="0"/>
              </a:spcAft>
              <a:buBlip>
                <a:blip r:embed="rId3"/>
              </a:buBlip>
              <a:defRPr/>
            </a:pPr>
            <a:r>
              <a:rPr lang="en-US" altLang="zh-CN" sz="2000" i="1" dirty="0" smtClean="0">
                <a:solidFill>
                  <a:schemeClr val="tx1"/>
                </a:solidFill>
                <a:latin typeface="Times New Roman" pitchFamily="18" charset="0"/>
                <a:cs typeface="Times New Roman" pitchFamily="18" charset="0"/>
              </a:rPr>
              <a:t>n = no of nodes</a:t>
            </a:r>
          </a:p>
          <a:p>
            <a:pPr marL="396875" indent="-396875" algn="just" defTabSz="914363" fontAlgn="auto">
              <a:lnSpc>
                <a:spcPct val="90000"/>
              </a:lnSpc>
              <a:spcBef>
                <a:spcPct val="20000"/>
              </a:spcBef>
              <a:spcAft>
                <a:spcPts val="0"/>
              </a:spcAft>
              <a:buBlip>
                <a:blip r:embed="rId3"/>
              </a:buBlip>
              <a:defRPr/>
            </a:pPr>
            <a:r>
              <a:rPr lang="en-US" altLang="zh-CN" sz="2000" i="1" dirty="0" smtClean="0">
                <a:solidFill>
                  <a:schemeClr val="tx1"/>
                </a:solidFill>
                <a:latin typeface="Times New Roman" pitchFamily="18" charset="0"/>
                <a:cs typeface="Times New Roman" pitchFamily="18" charset="0"/>
              </a:rPr>
              <a:t>d = depth of tree</a:t>
            </a:r>
          </a:p>
          <a:p>
            <a:pPr marL="396875" indent="-396875" algn="just" defTabSz="914363" fontAlgn="auto">
              <a:lnSpc>
                <a:spcPct val="90000"/>
              </a:lnSpc>
              <a:spcBef>
                <a:spcPct val="20000"/>
              </a:spcBef>
              <a:spcAft>
                <a:spcPts val="0"/>
              </a:spcAft>
              <a:buBlip>
                <a:blip r:embed="rId3"/>
              </a:buBlip>
              <a:defRPr/>
            </a:pPr>
            <a:r>
              <a:rPr lang="en-US" altLang="zh-CN" sz="2000" i="1" dirty="0" smtClean="0">
                <a:solidFill>
                  <a:schemeClr val="tx1"/>
                </a:solidFill>
                <a:latin typeface="Times New Roman" pitchFamily="18" charset="0"/>
                <a:cs typeface="Times New Roman" pitchFamily="18" charset="0"/>
              </a:rPr>
              <a:t>m = no of campaigners</a:t>
            </a:r>
          </a:p>
          <a:p>
            <a:pPr marL="396875" indent="-396875" algn="just" defTabSz="914363" fontAlgn="auto">
              <a:lnSpc>
                <a:spcPct val="90000"/>
              </a:lnSpc>
              <a:spcBef>
                <a:spcPct val="20000"/>
              </a:spcBef>
              <a:spcAft>
                <a:spcPts val="0"/>
              </a:spcAft>
              <a:buBlip>
                <a:blip r:embed="rId3"/>
              </a:buBlip>
              <a:defRPr/>
            </a:pPr>
            <a:r>
              <a:rPr lang="en-US" altLang="zh-CN" sz="2000" i="1" dirty="0" smtClean="0">
                <a:solidFill>
                  <a:schemeClr val="tx1"/>
                </a:solidFill>
                <a:latin typeface="Times New Roman" pitchFamily="18" charset="0"/>
                <a:cs typeface="Times New Roman" pitchFamily="18" charset="0"/>
              </a:rPr>
              <a:t>k = seed nodes per campaigner </a:t>
            </a:r>
          </a:p>
          <a:p>
            <a:pPr marL="396875" indent="-396875" algn="just" defTabSz="914363" fontAlgn="auto">
              <a:lnSpc>
                <a:spcPct val="90000"/>
              </a:lnSpc>
              <a:spcBef>
                <a:spcPct val="20000"/>
              </a:spcBef>
              <a:spcAft>
                <a:spcPts val="0"/>
              </a:spcAft>
              <a:buBlip>
                <a:blip r:embed="rId3"/>
              </a:buBlip>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3"/>
              </a:buBlip>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3"/>
              </a:buBlip>
              <a:defRPr/>
            </a:pPr>
            <a:endParaRPr lang="en-US" altLang="zh-CN" sz="2000" dirty="0" smtClean="0">
              <a:solidFill>
                <a:schemeClr val="tx1"/>
              </a:solidFill>
              <a:latin typeface="Calibri" pitchFamily="34" charset="0"/>
              <a:cs typeface="Calibri" pitchFamily="34" charset="0"/>
            </a:endParaRPr>
          </a:p>
        </p:txBody>
      </p:sp>
      <p:pic>
        <p:nvPicPr>
          <p:cNvPr id="12" name="Picture 5" descr="C:\Users\arijit\Desktop\Nanyang_Technological_University_(logo).png"/>
          <p:cNvPicPr>
            <a:picLocks noChangeAspect="1" noChangeArrowheads="1"/>
          </p:cNvPicPr>
          <p:nvPr/>
        </p:nvPicPr>
        <p:blipFill>
          <a:blip r:embed="rId4"/>
          <a:srcRect/>
          <a:stretch>
            <a:fillRect/>
          </a:stretch>
        </p:blipFill>
        <p:spPr bwMode="auto">
          <a:xfrm>
            <a:off x="7391400" y="0"/>
            <a:ext cx="1752600" cy="696449"/>
          </a:xfrm>
          <a:prstGeom prst="rect">
            <a:avLst/>
          </a:prstGeom>
          <a:noFill/>
        </p:spPr>
      </p:pic>
    </p:spTree>
    <p:extLst>
      <p:ext uri="{BB962C8B-B14F-4D97-AF65-F5344CB8AC3E}">
        <p14:creationId xmlns="" xmlns:p14="http://schemas.microsoft.com/office/powerpoint/2010/main" val="150385302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7924800" cy="1066800"/>
          </a:xfrm>
        </p:spPr>
        <p:txBody>
          <a:bodyPr/>
          <a:lstStyle/>
          <a:p>
            <a:r>
              <a:rPr lang="en-US" sz="2800" dirty="0" smtClean="0"/>
              <a:t>Algorithm: MCIC Model [</a:t>
            </a:r>
            <a:r>
              <a:rPr lang="en-US" sz="2800" dirty="0" err="1" smtClean="0"/>
              <a:t>RevMax</a:t>
            </a:r>
            <a:r>
              <a:rPr lang="en-US" sz="2800" dirty="0" smtClean="0"/>
              <a:t>-C]</a:t>
            </a:r>
            <a:endParaRPr lang="en-US" sz="2800" dirty="0"/>
          </a:p>
        </p:txBody>
      </p:sp>
      <p:sp>
        <p:nvSpPr>
          <p:cNvPr id="9" name="Rounded Rectangle 8"/>
          <p:cNvSpPr/>
          <p:nvPr/>
        </p:nvSpPr>
        <p:spPr>
          <a:xfrm>
            <a:off x="152400" y="1295400"/>
            <a:ext cx="4267200" cy="533400"/>
          </a:xfrm>
          <a:prstGeom prst="roundRect">
            <a:avLst/>
          </a:prstGeom>
          <a:solidFill>
            <a:srgbClr val="4F81BD"/>
          </a:solidFill>
          <a:ln w="25400" cap="flat" cmpd="sng" algn="ctr">
            <a:solidFill>
              <a:srgbClr val="4F81BD">
                <a:shade val="50000"/>
              </a:srgbClr>
            </a:solidFill>
            <a:prstDash val="solid"/>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lang="de-DE" sz="1800" b="1" kern="0" dirty="0" smtClean="0">
                <a:solidFill>
                  <a:sysClr val="window" lastClr="FFFFFF"/>
                </a:solidFill>
                <a:latin typeface="Calibri"/>
              </a:rPr>
              <a:t>Heuristic</a:t>
            </a:r>
            <a:r>
              <a:rPr kumimoji="0" lang="de-DE" sz="1800" b="1" i="0" u="none" strike="noStrike" kern="0" cap="none" spc="0" normalizeH="0" noProof="0" dirty="0" smtClean="0">
                <a:ln>
                  <a:noFill/>
                </a:ln>
                <a:solidFill>
                  <a:sysClr val="window" lastClr="FFFFFF"/>
                </a:solidFill>
                <a:effectLst/>
                <a:uLnTx/>
                <a:uFillTx/>
                <a:latin typeface="Calibri"/>
                <a:ea typeface="+mn-ea"/>
                <a:cs typeface="+mn-cs"/>
              </a:rPr>
              <a:t> Algorithm over Graph Dataset</a:t>
            </a:r>
            <a:endParaRPr kumimoji="0" lang="de-DE" sz="1800" b="1" i="0" u="none" strike="noStrike" kern="0" cap="none" spc="0" normalizeH="0" baseline="0" noProof="0" dirty="0">
              <a:ln>
                <a:noFill/>
              </a:ln>
              <a:solidFill>
                <a:sysClr val="window" lastClr="FFFFFF"/>
              </a:solidFill>
              <a:effectLst/>
              <a:uLnTx/>
              <a:uFillTx/>
              <a:latin typeface="Calibri"/>
              <a:ea typeface="+mn-ea"/>
              <a:cs typeface="+mn-cs"/>
            </a:endParaRPr>
          </a:p>
        </p:txBody>
      </p:sp>
      <p:sp>
        <p:nvSpPr>
          <p:cNvPr id="8" name="Content Placeholder 2"/>
          <p:cNvSpPr txBox="1">
            <a:spLocks noChangeArrowheads="1"/>
          </p:cNvSpPr>
          <p:nvPr/>
        </p:nvSpPr>
        <p:spPr>
          <a:xfrm>
            <a:off x="76200" y="1828800"/>
            <a:ext cx="8229600" cy="1143000"/>
          </a:xfrm>
          <a:prstGeom prst="rect">
            <a:avLst/>
          </a:prstGeom>
        </p:spPr>
        <p:txBody>
          <a:bodyPr/>
          <a:lstStyle/>
          <a:p>
            <a:pPr marL="396875" indent="-396875" algn="just" defTabSz="914363" fontAlgn="auto">
              <a:lnSpc>
                <a:spcPct val="90000"/>
              </a:lnSpc>
              <a:spcBef>
                <a:spcPct val="20000"/>
              </a:spcBef>
              <a:spcAft>
                <a:spcPts val="0"/>
              </a:spcAft>
              <a:defRPr/>
            </a:pPr>
            <a:r>
              <a:rPr lang="en-US" altLang="zh-CN" sz="2000" dirty="0" smtClean="0">
                <a:solidFill>
                  <a:schemeClr val="tx1"/>
                </a:solidFill>
                <a:latin typeface="Calibri" pitchFamily="34" charset="0"/>
                <a:cs typeface="Calibri" pitchFamily="34" charset="0"/>
              </a:rPr>
              <a:t>       </a:t>
            </a:r>
            <a:endParaRPr lang="en-US" altLang="zh-CN" sz="1000" dirty="0" smtClean="0">
              <a:solidFill>
                <a:schemeClr val="tx1"/>
              </a:solidFill>
              <a:latin typeface="Calibri" pitchFamily="34" charset="0"/>
              <a:cs typeface="Calibri" pitchFamily="34" charset="0"/>
              <a:sym typeface="Wingdings" pitchFamily="2" charset="2"/>
            </a:endParaRPr>
          </a:p>
          <a:p>
            <a:pPr marL="396875" indent="-396875" algn="just" defTabSz="914363" fontAlgn="auto">
              <a:lnSpc>
                <a:spcPct val="90000"/>
              </a:lnSpc>
              <a:spcBef>
                <a:spcPct val="20000"/>
              </a:spcBef>
              <a:spcAft>
                <a:spcPts val="0"/>
              </a:spcAft>
              <a:buBlip>
                <a:blip r:embed="rId2"/>
              </a:buBlip>
              <a:defRPr/>
            </a:pPr>
            <a:r>
              <a:rPr lang="en-US" altLang="zh-CN" sz="2000" dirty="0" smtClean="0">
                <a:solidFill>
                  <a:schemeClr val="tx1"/>
                </a:solidFill>
                <a:latin typeface="Calibri" pitchFamily="34" charset="0"/>
                <a:cs typeface="Calibri" pitchFamily="34" charset="0"/>
              </a:rPr>
              <a:t>Find most influential tree from graph dataset</a:t>
            </a:r>
          </a:p>
          <a:p>
            <a:pPr marL="396875" indent="-396875" algn="just" defTabSz="914363" fontAlgn="auto">
              <a:lnSpc>
                <a:spcPct val="90000"/>
              </a:lnSpc>
              <a:spcBef>
                <a:spcPct val="20000"/>
              </a:spcBef>
              <a:spcAft>
                <a:spcPts val="0"/>
              </a:spcAft>
              <a:buBlip>
                <a:blip r:embed="rId2"/>
              </a:buBlip>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endParaRPr lang="en-US" altLang="zh-CN" sz="2000" dirty="0" smtClean="0">
              <a:solidFill>
                <a:schemeClr val="tx1"/>
              </a:solidFill>
              <a:latin typeface="Calibri" pitchFamily="34" charset="0"/>
              <a:cs typeface="Calibri" pitchFamily="34" charset="0"/>
            </a:endParaRPr>
          </a:p>
        </p:txBody>
      </p:sp>
      <p:sp>
        <p:nvSpPr>
          <p:cNvPr id="10" name="Slide Number Placeholder 9"/>
          <p:cNvSpPr txBox="1">
            <a:spLocks/>
          </p:cNvSpPr>
          <p:nvPr/>
        </p:nvSpPr>
        <p:spPr bwMode="auto">
          <a:xfrm>
            <a:off x="8382000" y="6492875"/>
            <a:ext cx="844885"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sz="1800" dirty="0" smtClean="0">
                <a:solidFill>
                  <a:schemeClr val="tx1"/>
                </a:solidFill>
                <a:latin typeface="+mj-lt"/>
              </a:rPr>
              <a:t>14</a:t>
            </a:r>
            <a:r>
              <a:rPr kumimoji="0" lang="en-US" sz="1800" b="0" i="0" u="none" strike="noStrike" kern="1200" cap="none" spc="0" normalizeH="0" baseline="0" noProof="0" dirty="0" smtClean="0">
                <a:ln>
                  <a:noFill/>
                </a:ln>
                <a:solidFill>
                  <a:schemeClr val="tx1"/>
                </a:solidFill>
                <a:effectLst/>
                <a:uLnTx/>
                <a:uFillTx/>
                <a:latin typeface="+mj-lt"/>
                <a:ea typeface="+mn-ea"/>
                <a:cs typeface="+mn-cs"/>
              </a:rPr>
              <a:t>/20</a:t>
            </a:r>
            <a:endParaRPr kumimoji="0" lang="en-US" sz="1800" b="0" i="0" u="none" strike="noStrike" kern="1200" cap="none" spc="0" normalizeH="0" baseline="0" noProof="0" dirty="0">
              <a:ln>
                <a:noFill/>
              </a:ln>
              <a:solidFill>
                <a:schemeClr val="tx1"/>
              </a:solidFill>
              <a:effectLst/>
              <a:uLnTx/>
              <a:uFillTx/>
              <a:latin typeface="+mj-lt"/>
              <a:ea typeface="+mn-ea"/>
              <a:cs typeface="+mn-cs"/>
            </a:endParaRPr>
          </a:p>
        </p:txBody>
      </p:sp>
      <p:sp>
        <p:nvSpPr>
          <p:cNvPr id="12" name="Content Placeholder 2"/>
          <p:cNvSpPr txBox="1">
            <a:spLocks noChangeArrowheads="1"/>
          </p:cNvSpPr>
          <p:nvPr/>
        </p:nvSpPr>
        <p:spPr>
          <a:xfrm>
            <a:off x="76200" y="2895600"/>
            <a:ext cx="8229600" cy="1143000"/>
          </a:xfrm>
          <a:prstGeom prst="rect">
            <a:avLst/>
          </a:prstGeom>
        </p:spPr>
        <p:txBody>
          <a:bodyPr/>
          <a:lstStyle/>
          <a:p>
            <a:pPr marL="396875" indent="-396875" algn="just" defTabSz="914363" fontAlgn="auto">
              <a:lnSpc>
                <a:spcPct val="90000"/>
              </a:lnSpc>
              <a:spcBef>
                <a:spcPct val="20000"/>
              </a:spcBef>
              <a:spcAft>
                <a:spcPts val="0"/>
              </a:spcAft>
              <a:defRPr/>
            </a:pPr>
            <a:r>
              <a:rPr lang="en-US" altLang="zh-CN" sz="2000" dirty="0" smtClean="0">
                <a:solidFill>
                  <a:schemeClr val="tx1"/>
                </a:solidFill>
                <a:latin typeface="Calibri" pitchFamily="34" charset="0"/>
                <a:cs typeface="Calibri" pitchFamily="34" charset="0"/>
              </a:rPr>
              <a:t>       </a:t>
            </a:r>
            <a:endParaRPr lang="en-US" altLang="zh-CN" sz="1000" dirty="0" smtClean="0">
              <a:solidFill>
                <a:schemeClr val="tx1"/>
              </a:solidFill>
              <a:latin typeface="Calibri" pitchFamily="34" charset="0"/>
              <a:cs typeface="Calibri" pitchFamily="34" charset="0"/>
              <a:sym typeface="Wingdings" pitchFamily="2" charset="2"/>
            </a:endParaRPr>
          </a:p>
          <a:p>
            <a:pPr marL="396875" indent="-396875" algn="just" defTabSz="914363" fontAlgn="auto">
              <a:lnSpc>
                <a:spcPct val="90000"/>
              </a:lnSpc>
              <a:spcBef>
                <a:spcPct val="20000"/>
              </a:spcBef>
              <a:spcAft>
                <a:spcPts val="0"/>
              </a:spcAft>
              <a:buBlip>
                <a:blip r:embed="rId2"/>
              </a:buBlip>
              <a:defRPr/>
            </a:pPr>
            <a:r>
              <a:rPr lang="en-US" altLang="zh-CN" sz="2000" dirty="0" smtClean="0">
                <a:solidFill>
                  <a:schemeClr val="tx1"/>
                </a:solidFill>
                <a:latin typeface="Calibri" pitchFamily="34" charset="0"/>
                <a:cs typeface="Calibri" pitchFamily="34" charset="0"/>
              </a:rPr>
              <a:t>Convert most influential tree to an equivalent binary tree</a:t>
            </a:r>
          </a:p>
          <a:p>
            <a:pPr marL="396875" indent="-396875" algn="just" defTabSz="914363" fontAlgn="auto">
              <a:lnSpc>
                <a:spcPct val="90000"/>
              </a:lnSpc>
              <a:spcBef>
                <a:spcPct val="20000"/>
              </a:spcBef>
              <a:spcAft>
                <a:spcPts val="0"/>
              </a:spcAft>
              <a:buBlip>
                <a:blip r:embed="rId2"/>
              </a:buBlip>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endParaRPr lang="en-US" altLang="zh-CN" sz="2000" dirty="0" smtClean="0">
              <a:solidFill>
                <a:schemeClr val="tx1"/>
              </a:solidFill>
              <a:latin typeface="Calibri" pitchFamily="34" charset="0"/>
              <a:cs typeface="Calibri" pitchFamily="34" charset="0"/>
            </a:endParaRPr>
          </a:p>
        </p:txBody>
      </p:sp>
      <p:sp>
        <p:nvSpPr>
          <p:cNvPr id="13" name="Content Placeholder 2"/>
          <p:cNvSpPr txBox="1">
            <a:spLocks noChangeArrowheads="1"/>
          </p:cNvSpPr>
          <p:nvPr/>
        </p:nvSpPr>
        <p:spPr>
          <a:xfrm>
            <a:off x="76200" y="4267200"/>
            <a:ext cx="8229600" cy="1143000"/>
          </a:xfrm>
          <a:prstGeom prst="rect">
            <a:avLst/>
          </a:prstGeom>
        </p:spPr>
        <p:txBody>
          <a:bodyPr/>
          <a:lstStyle/>
          <a:p>
            <a:pPr marL="396875" indent="-396875" algn="just" defTabSz="914363" fontAlgn="auto">
              <a:lnSpc>
                <a:spcPct val="90000"/>
              </a:lnSpc>
              <a:spcBef>
                <a:spcPct val="20000"/>
              </a:spcBef>
              <a:spcAft>
                <a:spcPts val="0"/>
              </a:spcAft>
              <a:defRPr/>
            </a:pPr>
            <a:r>
              <a:rPr lang="en-US" altLang="zh-CN" sz="2000" dirty="0" smtClean="0">
                <a:solidFill>
                  <a:schemeClr val="tx1"/>
                </a:solidFill>
                <a:latin typeface="Calibri" pitchFamily="34" charset="0"/>
                <a:cs typeface="Calibri" pitchFamily="34" charset="0"/>
              </a:rPr>
              <a:t>       </a:t>
            </a:r>
            <a:endParaRPr lang="en-US" altLang="zh-CN" sz="1000" dirty="0" smtClean="0">
              <a:solidFill>
                <a:schemeClr val="tx1"/>
              </a:solidFill>
              <a:latin typeface="Calibri" pitchFamily="34" charset="0"/>
              <a:cs typeface="Calibri" pitchFamily="34" charset="0"/>
              <a:sym typeface="Wingdings" pitchFamily="2" charset="2"/>
            </a:endParaRPr>
          </a:p>
          <a:p>
            <a:pPr marL="396875" indent="-396875" algn="just" defTabSz="914363" fontAlgn="auto">
              <a:lnSpc>
                <a:spcPct val="90000"/>
              </a:lnSpc>
              <a:spcBef>
                <a:spcPct val="20000"/>
              </a:spcBef>
              <a:spcAft>
                <a:spcPts val="0"/>
              </a:spcAft>
              <a:buBlip>
                <a:blip r:embed="rId2"/>
              </a:buBlip>
              <a:defRPr/>
            </a:pPr>
            <a:r>
              <a:rPr lang="en-US" altLang="zh-CN" sz="2000" dirty="0" smtClean="0">
                <a:solidFill>
                  <a:schemeClr val="tx1"/>
                </a:solidFill>
                <a:latin typeface="Calibri" pitchFamily="34" charset="0"/>
                <a:cs typeface="Calibri" pitchFamily="34" charset="0"/>
              </a:rPr>
              <a:t>Apply dynamic algorithm over binary tree</a:t>
            </a:r>
          </a:p>
          <a:p>
            <a:pPr marL="396875" indent="-396875" algn="just" defTabSz="914363" fontAlgn="auto">
              <a:lnSpc>
                <a:spcPct val="90000"/>
              </a:lnSpc>
              <a:spcBef>
                <a:spcPct val="20000"/>
              </a:spcBef>
              <a:spcAft>
                <a:spcPts val="0"/>
              </a:spcAft>
              <a:buBlip>
                <a:blip r:embed="rId2"/>
              </a:buBlip>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endParaRPr lang="en-US" altLang="zh-CN" sz="2000" dirty="0" smtClean="0">
              <a:solidFill>
                <a:schemeClr val="tx1"/>
              </a:solidFill>
              <a:latin typeface="Calibri" pitchFamily="34" charset="0"/>
              <a:cs typeface="Calibri" pitchFamily="34" charset="0"/>
            </a:endParaRPr>
          </a:p>
        </p:txBody>
      </p:sp>
      <p:sp>
        <p:nvSpPr>
          <p:cNvPr id="14" name="Slide Number Placeholder 9"/>
          <p:cNvSpPr txBox="1">
            <a:spLocks/>
          </p:cNvSpPr>
          <p:nvPr/>
        </p:nvSpPr>
        <p:spPr bwMode="auto">
          <a:xfrm>
            <a:off x="0" y="6569075"/>
            <a:ext cx="4495800"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400" b="1" i="0" u="none" strike="noStrike" kern="1200" cap="none" spc="0" normalizeH="0" baseline="0" dirty="0" smtClean="0">
                <a:ln>
                  <a:noFill/>
                </a:ln>
                <a:solidFill>
                  <a:schemeClr val="tx1"/>
                </a:solidFill>
                <a:effectLst/>
                <a:uLnTx/>
                <a:uFillTx/>
                <a:latin typeface="+mj-lt"/>
                <a:ea typeface="+mn-ea"/>
                <a:cs typeface="+mn-cs"/>
              </a:rPr>
              <a:t>A.</a:t>
            </a:r>
            <a:r>
              <a:rPr kumimoji="0" lang="en-US" sz="1400" b="1" i="0" u="none" strike="noStrike" kern="1200" cap="none" spc="0" normalizeH="0" dirty="0" smtClean="0">
                <a:ln>
                  <a:noFill/>
                </a:ln>
                <a:solidFill>
                  <a:schemeClr val="tx1"/>
                </a:solidFill>
                <a:effectLst/>
                <a:uLnTx/>
                <a:uFillTx/>
                <a:latin typeface="+mj-lt"/>
                <a:ea typeface="+mn-ea"/>
                <a:cs typeface="+mn-cs"/>
              </a:rPr>
              <a:t> Khan</a:t>
            </a:r>
            <a:r>
              <a:rPr kumimoji="0" lang="en-US" sz="1400" b="0" i="0" u="none" strike="noStrike" kern="1200" cap="none" spc="0" normalizeH="0" dirty="0" smtClean="0">
                <a:ln>
                  <a:noFill/>
                </a:ln>
                <a:solidFill>
                  <a:schemeClr val="tx1"/>
                </a:solidFill>
                <a:effectLst/>
                <a:uLnTx/>
                <a:uFillTx/>
                <a:latin typeface="+mj-lt"/>
                <a:ea typeface="+mn-ea"/>
                <a:cs typeface="+mn-cs"/>
              </a:rPr>
              <a:t>, B. </a:t>
            </a:r>
            <a:r>
              <a:rPr kumimoji="0" lang="en-US" sz="1400" b="0" i="0" u="none" strike="noStrike" kern="1200" cap="none" spc="0" normalizeH="0" dirty="0" err="1" smtClean="0">
                <a:ln>
                  <a:noFill/>
                </a:ln>
                <a:solidFill>
                  <a:schemeClr val="tx1"/>
                </a:solidFill>
                <a:effectLst/>
                <a:uLnTx/>
                <a:uFillTx/>
                <a:latin typeface="+mj-lt"/>
                <a:ea typeface="+mn-ea"/>
                <a:cs typeface="+mn-cs"/>
              </a:rPr>
              <a:t>Zehnder</a:t>
            </a:r>
            <a:r>
              <a:rPr kumimoji="0" lang="en-US" sz="1400" b="0" i="0" u="none" strike="noStrike" kern="1200" cap="none" spc="0" normalizeH="0" dirty="0" smtClean="0">
                <a:ln>
                  <a:noFill/>
                </a:ln>
                <a:solidFill>
                  <a:schemeClr val="tx1"/>
                </a:solidFill>
                <a:effectLst/>
                <a:uLnTx/>
                <a:uFillTx/>
                <a:latin typeface="+mj-lt"/>
                <a:ea typeface="+mn-ea"/>
                <a:cs typeface="+mn-cs"/>
              </a:rPr>
              <a:t>, D. </a:t>
            </a:r>
            <a:r>
              <a:rPr kumimoji="0" lang="en-US" sz="1400" b="0" i="0" u="none" strike="noStrike" kern="1200" cap="none" spc="0" normalizeH="0" dirty="0" err="1" smtClean="0">
                <a:ln>
                  <a:noFill/>
                </a:ln>
                <a:solidFill>
                  <a:schemeClr val="tx1"/>
                </a:solidFill>
                <a:effectLst/>
                <a:uLnTx/>
                <a:uFillTx/>
                <a:latin typeface="+mj-lt"/>
                <a:ea typeface="+mn-ea"/>
                <a:cs typeface="+mn-cs"/>
              </a:rPr>
              <a:t>Kossmann</a:t>
            </a:r>
            <a:endParaRPr kumimoji="0" lang="en-US" sz="1400" b="0" i="0" u="none" strike="noStrike" kern="1200" cap="none" spc="0" normalizeH="0" baseline="0" noProof="0" dirty="0">
              <a:ln>
                <a:noFill/>
              </a:ln>
              <a:solidFill>
                <a:schemeClr val="tx1"/>
              </a:solidFill>
              <a:effectLst/>
              <a:uLnTx/>
              <a:uFillTx/>
              <a:latin typeface="+mj-lt"/>
              <a:ea typeface="+mn-ea"/>
              <a:cs typeface="+mn-cs"/>
            </a:endParaRPr>
          </a:p>
        </p:txBody>
      </p:sp>
      <p:pic>
        <p:nvPicPr>
          <p:cNvPr id="15" name="Picture 5" descr="C:\Users\arijit\Desktop\Nanyang_Technological_University_(logo).png"/>
          <p:cNvPicPr>
            <a:picLocks noChangeAspect="1" noChangeArrowheads="1"/>
          </p:cNvPicPr>
          <p:nvPr/>
        </p:nvPicPr>
        <p:blipFill>
          <a:blip r:embed="rId3"/>
          <a:srcRect/>
          <a:stretch>
            <a:fillRect/>
          </a:stretch>
        </p:blipFill>
        <p:spPr bwMode="auto">
          <a:xfrm>
            <a:off x="7391400" y="0"/>
            <a:ext cx="1752600" cy="696449"/>
          </a:xfrm>
          <a:prstGeom prst="rect">
            <a:avLst/>
          </a:prstGeom>
          <a:noFill/>
        </p:spPr>
      </p:pic>
    </p:spTree>
    <p:extLst>
      <p:ext uri="{BB962C8B-B14F-4D97-AF65-F5344CB8AC3E}">
        <p14:creationId xmlns="" xmlns:p14="http://schemas.microsoft.com/office/powerpoint/2010/main" val="150385302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7924800" cy="1066800"/>
          </a:xfrm>
        </p:spPr>
        <p:txBody>
          <a:bodyPr/>
          <a:lstStyle/>
          <a:p>
            <a:r>
              <a:rPr lang="en-US" sz="2800" dirty="0" smtClean="0"/>
              <a:t>Algorithm: K-LT Model [</a:t>
            </a:r>
            <a:r>
              <a:rPr lang="en-US" sz="2800" dirty="0" err="1" smtClean="0"/>
              <a:t>RevMax</a:t>
            </a:r>
            <a:r>
              <a:rPr lang="en-US" sz="2800" dirty="0" smtClean="0"/>
              <a:t>-C]</a:t>
            </a:r>
            <a:endParaRPr lang="en-US" sz="2800" dirty="0"/>
          </a:p>
        </p:txBody>
      </p:sp>
      <p:sp>
        <p:nvSpPr>
          <p:cNvPr id="9" name="Rounded Rectangle 8"/>
          <p:cNvSpPr/>
          <p:nvPr/>
        </p:nvSpPr>
        <p:spPr>
          <a:xfrm>
            <a:off x="152400" y="1295400"/>
            <a:ext cx="4800600" cy="533400"/>
          </a:xfrm>
          <a:prstGeom prst="roundRect">
            <a:avLst/>
          </a:prstGeom>
          <a:solidFill>
            <a:srgbClr val="4F81BD"/>
          </a:solidFill>
          <a:ln w="25400" cap="flat" cmpd="sng" algn="ctr">
            <a:solidFill>
              <a:srgbClr val="4F81BD">
                <a:shade val="50000"/>
              </a:srgbClr>
            </a:solidFill>
            <a:prstDash val="solid"/>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de-DE" sz="1800" b="1" i="0" u="none" strike="noStrike" kern="0" cap="none" spc="0" normalizeH="0" noProof="0" dirty="0" smtClean="0">
                <a:ln>
                  <a:noFill/>
                </a:ln>
                <a:solidFill>
                  <a:sysClr val="window" lastClr="FFFFFF"/>
                </a:solidFill>
                <a:effectLst/>
                <a:uLnTx/>
                <a:uFillTx/>
                <a:latin typeface="Calibri"/>
                <a:ea typeface="+mn-ea"/>
                <a:cs typeface="+mn-cs"/>
              </a:rPr>
              <a:t>Approximate Algorithm over Graph Dataset</a:t>
            </a:r>
            <a:endParaRPr kumimoji="0" lang="de-DE" sz="1800" b="1" i="0" u="none" strike="noStrike" kern="0" cap="none" spc="0" normalizeH="0" baseline="0" noProof="0" dirty="0">
              <a:ln>
                <a:noFill/>
              </a:ln>
              <a:solidFill>
                <a:sysClr val="window" lastClr="FFFFFF"/>
              </a:solidFill>
              <a:effectLst/>
              <a:uLnTx/>
              <a:uFillTx/>
              <a:latin typeface="Calibri"/>
              <a:ea typeface="+mn-ea"/>
              <a:cs typeface="+mn-cs"/>
            </a:endParaRPr>
          </a:p>
        </p:txBody>
      </p:sp>
      <p:sp>
        <p:nvSpPr>
          <p:cNvPr id="8" name="Content Placeholder 2"/>
          <p:cNvSpPr txBox="1">
            <a:spLocks noChangeArrowheads="1"/>
          </p:cNvSpPr>
          <p:nvPr/>
        </p:nvSpPr>
        <p:spPr>
          <a:xfrm>
            <a:off x="76200" y="1828800"/>
            <a:ext cx="8229600" cy="1143000"/>
          </a:xfrm>
          <a:prstGeom prst="rect">
            <a:avLst/>
          </a:prstGeom>
        </p:spPr>
        <p:txBody>
          <a:bodyPr/>
          <a:lstStyle/>
          <a:p>
            <a:pPr marL="396875" indent="-396875" algn="just" defTabSz="914363" fontAlgn="auto">
              <a:lnSpc>
                <a:spcPct val="90000"/>
              </a:lnSpc>
              <a:spcBef>
                <a:spcPct val="20000"/>
              </a:spcBef>
              <a:spcAft>
                <a:spcPts val="0"/>
              </a:spcAft>
              <a:defRPr/>
            </a:pPr>
            <a:r>
              <a:rPr lang="en-US" altLang="zh-CN" sz="2000" dirty="0" smtClean="0">
                <a:solidFill>
                  <a:schemeClr val="tx1"/>
                </a:solidFill>
                <a:latin typeface="Calibri" pitchFamily="34" charset="0"/>
                <a:cs typeface="Calibri" pitchFamily="34" charset="0"/>
              </a:rPr>
              <a:t>       </a:t>
            </a:r>
            <a:endParaRPr lang="en-US" altLang="zh-CN" sz="1000" dirty="0" smtClean="0">
              <a:solidFill>
                <a:schemeClr val="tx1"/>
              </a:solidFill>
              <a:latin typeface="Calibri" pitchFamily="34" charset="0"/>
              <a:cs typeface="Calibri" pitchFamily="34" charset="0"/>
              <a:sym typeface="Wingdings" pitchFamily="2" charset="2"/>
            </a:endParaRPr>
          </a:p>
          <a:p>
            <a:pPr marL="396875" indent="-396875" algn="just" defTabSz="914363" fontAlgn="auto">
              <a:lnSpc>
                <a:spcPct val="90000"/>
              </a:lnSpc>
              <a:spcBef>
                <a:spcPct val="20000"/>
              </a:spcBef>
              <a:spcAft>
                <a:spcPts val="0"/>
              </a:spcAft>
              <a:buBlip>
                <a:blip r:embed="rId3"/>
              </a:buBlip>
              <a:defRPr/>
            </a:pPr>
            <a:r>
              <a:rPr lang="en-US" altLang="zh-CN" sz="2000" dirty="0" smtClean="0">
                <a:solidFill>
                  <a:schemeClr val="tx1"/>
                </a:solidFill>
                <a:latin typeface="Calibri" pitchFamily="34" charset="0"/>
                <a:cs typeface="Calibri" pitchFamily="34" charset="0"/>
              </a:rPr>
              <a:t>Two-step method with overall performance guarantee:</a:t>
            </a:r>
          </a:p>
          <a:p>
            <a:pPr marL="396875" indent="-396875" algn="just" defTabSz="914363" fontAlgn="auto">
              <a:lnSpc>
                <a:spcPct val="90000"/>
              </a:lnSpc>
              <a:spcBef>
                <a:spcPct val="20000"/>
              </a:spcBef>
              <a:spcAft>
                <a:spcPts val="0"/>
              </a:spcAft>
              <a:buBlip>
                <a:blip r:embed="rId3"/>
              </a:buBlip>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3"/>
              </a:buBlip>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3"/>
              </a:buBlip>
              <a:defRPr/>
            </a:pPr>
            <a:endParaRPr lang="en-US" altLang="zh-CN" sz="2000" dirty="0" smtClean="0">
              <a:solidFill>
                <a:schemeClr val="tx1"/>
              </a:solidFill>
              <a:latin typeface="Calibri" pitchFamily="34" charset="0"/>
              <a:cs typeface="Calibri" pitchFamily="34" charset="0"/>
            </a:endParaRPr>
          </a:p>
        </p:txBody>
      </p:sp>
      <p:sp>
        <p:nvSpPr>
          <p:cNvPr id="10" name="Slide Number Placeholder 9"/>
          <p:cNvSpPr txBox="1">
            <a:spLocks/>
          </p:cNvSpPr>
          <p:nvPr/>
        </p:nvSpPr>
        <p:spPr bwMode="auto">
          <a:xfrm>
            <a:off x="8382000" y="6492875"/>
            <a:ext cx="844885"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sz="1800" dirty="0" smtClean="0">
                <a:solidFill>
                  <a:schemeClr val="tx1"/>
                </a:solidFill>
                <a:latin typeface="+mj-lt"/>
              </a:rPr>
              <a:t>15</a:t>
            </a:r>
            <a:r>
              <a:rPr kumimoji="0" lang="en-US" sz="1800" b="0" i="0" u="none" strike="noStrike" kern="1200" cap="none" spc="0" normalizeH="0" baseline="0" noProof="0" dirty="0" smtClean="0">
                <a:ln>
                  <a:noFill/>
                </a:ln>
                <a:solidFill>
                  <a:schemeClr val="tx1"/>
                </a:solidFill>
                <a:effectLst/>
                <a:uLnTx/>
                <a:uFillTx/>
                <a:latin typeface="+mj-lt"/>
                <a:ea typeface="+mn-ea"/>
                <a:cs typeface="+mn-cs"/>
              </a:rPr>
              <a:t>/20</a:t>
            </a:r>
            <a:endParaRPr kumimoji="0" lang="en-US" sz="1800" b="0" i="0" u="none" strike="noStrike" kern="1200" cap="none" spc="0" normalizeH="0" baseline="0" noProof="0" dirty="0">
              <a:ln>
                <a:noFill/>
              </a:ln>
              <a:solidFill>
                <a:schemeClr val="tx1"/>
              </a:solidFill>
              <a:effectLst/>
              <a:uLnTx/>
              <a:uFillTx/>
              <a:latin typeface="+mj-lt"/>
              <a:ea typeface="+mn-ea"/>
              <a:cs typeface="+mn-cs"/>
            </a:endParaRPr>
          </a:p>
        </p:txBody>
      </p:sp>
      <p:sp>
        <p:nvSpPr>
          <p:cNvPr id="12" name="Content Placeholder 2"/>
          <p:cNvSpPr txBox="1">
            <a:spLocks noChangeArrowheads="1"/>
          </p:cNvSpPr>
          <p:nvPr/>
        </p:nvSpPr>
        <p:spPr>
          <a:xfrm>
            <a:off x="76200" y="2743200"/>
            <a:ext cx="8229600" cy="1143000"/>
          </a:xfrm>
          <a:prstGeom prst="rect">
            <a:avLst/>
          </a:prstGeom>
        </p:spPr>
        <p:txBody>
          <a:bodyPr/>
          <a:lstStyle/>
          <a:p>
            <a:pPr marL="396875" indent="-396875" algn="just" defTabSz="914363" fontAlgn="auto">
              <a:lnSpc>
                <a:spcPct val="90000"/>
              </a:lnSpc>
              <a:spcBef>
                <a:spcPct val="20000"/>
              </a:spcBef>
              <a:spcAft>
                <a:spcPts val="0"/>
              </a:spcAft>
              <a:defRPr/>
            </a:pPr>
            <a:r>
              <a:rPr lang="en-US" altLang="zh-CN" sz="2000" dirty="0" smtClean="0">
                <a:solidFill>
                  <a:schemeClr val="tx1"/>
                </a:solidFill>
                <a:latin typeface="Calibri" pitchFamily="34" charset="0"/>
                <a:cs typeface="Calibri" pitchFamily="34" charset="0"/>
              </a:rPr>
              <a:t>       </a:t>
            </a:r>
            <a:endParaRPr lang="en-US" altLang="zh-CN" sz="1000" dirty="0" smtClean="0">
              <a:solidFill>
                <a:schemeClr val="tx1"/>
              </a:solidFill>
              <a:latin typeface="Calibri" pitchFamily="34" charset="0"/>
              <a:cs typeface="Calibri" pitchFamily="34" charset="0"/>
              <a:sym typeface="Wingdings" pitchFamily="2" charset="2"/>
            </a:endParaRPr>
          </a:p>
          <a:p>
            <a:pPr marL="396875" indent="-396875" algn="just" defTabSz="914363" fontAlgn="auto">
              <a:lnSpc>
                <a:spcPct val="90000"/>
              </a:lnSpc>
              <a:spcBef>
                <a:spcPct val="20000"/>
              </a:spcBef>
              <a:spcAft>
                <a:spcPts val="0"/>
              </a:spcAft>
              <a:buBlip>
                <a:blip r:embed="rId3"/>
              </a:buBlip>
              <a:defRPr/>
            </a:pPr>
            <a:r>
              <a:rPr lang="en-US" altLang="zh-CN" sz="2000" dirty="0" smtClean="0">
                <a:solidFill>
                  <a:schemeClr val="tx1"/>
                </a:solidFill>
                <a:latin typeface="Calibri" pitchFamily="34" charset="0"/>
                <a:cs typeface="Calibri" pitchFamily="34" charset="0"/>
              </a:rPr>
              <a:t>Find </a:t>
            </a:r>
            <a:r>
              <a:rPr lang="en-US" altLang="zh-CN" sz="2000" i="1" dirty="0" smtClean="0">
                <a:solidFill>
                  <a:schemeClr val="tx1"/>
                </a:solidFill>
                <a:latin typeface="Times New Roman" pitchFamily="18" charset="0"/>
                <a:cs typeface="Times New Roman" pitchFamily="18" charset="0"/>
              </a:rPr>
              <a:t>km </a:t>
            </a:r>
            <a:r>
              <a:rPr lang="en-US" altLang="zh-CN" sz="2000" dirty="0" smtClean="0">
                <a:solidFill>
                  <a:schemeClr val="tx1"/>
                </a:solidFill>
                <a:latin typeface="Calibri" pitchFamily="34" charset="0"/>
                <a:cs typeface="Calibri" pitchFamily="34" charset="0"/>
              </a:rPr>
              <a:t>best seed nodes optimistically assuming that there is only one campaigner </a:t>
            </a:r>
          </a:p>
          <a:p>
            <a:pPr marL="396875" indent="-396875" algn="just" defTabSz="914363" fontAlgn="auto">
              <a:lnSpc>
                <a:spcPct val="90000"/>
              </a:lnSpc>
              <a:spcBef>
                <a:spcPct val="20000"/>
              </a:spcBef>
              <a:spcAft>
                <a:spcPts val="0"/>
              </a:spcAft>
              <a:buBlip>
                <a:blip r:embed="rId3"/>
              </a:buBlip>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3"/>
              </a:buBlip>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3"/>
              </a:buBlip>
              <a:defRPr/>
            </a:pPr>
            <a:endParaRPr lang="en-US" altLang="zh-CN" sz="2000" dirty="0" smtClean="0">
              <a:solidFill>
                <a:schemeClr val="tx1"/>
              </a:solidFill>
              <a:latin typeface="Calibri" pitchFamily="34" charset="0"/>
              <a:cs typeface="Calibri" pitchFamily="34" charset="0"/>
            </a:endParaRPr>
          </a:p>
        </p:txBody>
      </p:sp>
      <p:sp>
        <p:nvSpPr>
          <p:cNvPr id="13" name="Content Placeholder 2"/>
          <p:cNvSpPr txBox="1">
            <a:spLocks noChangeArrowheads="1"/>
          </p:cNvSpPr>
          <p:nvPr/>
        </p:nvSpPr>
        <p:spPr>
          <a:xfrm>
            <a:off x="76200" y="3733800"/>
            <a:ext cx="8229600" cy="1143000"/>
          </a:xfrm>
          <a:prstGeom prst="rect">
            <a:avLst/>
          </a:prstGeom>
        </p:spPr>
        <p:txBody>
          <a:bodyPr/>
          <a:lstStyle/>
          <a:p>
            <a:pPr marL="396875" indent="-396875" algn="just" defTabSz="914363" fontAlgn="auto">
              <a:lnSpc>
                <a:spcPct val="90000"/>
              </a:lnSpc>
              <a:spcBef>
                <a:spcPct val="20000"/>
              </a:spcBef>
              <a:spcAft>
                <a:spcPts val="0"/>
              </a:spcAft>
              <a:defRPr/>
            </a:pPr>
            <a:r>
              <a:rPr lang="en-US" altLang="zh-CN" sz="2000" dirty="0" smtClean="0">
                <a:solidFill>
                  <a:schemeClr val="tx1"/>
                </a:solidFill>
                <a:latin typeface="Calibri" pitchFamily="34" charset="0"/>
                <a:cs typeface="Calibri" pitchFamily="34" charset="0"/>
              </a:rPr>
              <a:t>       </a:t>
            </a:r>
            <a:endParaRPr lang="en-US" altLang="zh-CN" sz="1000" dirty="0" smtClean="0">
              <a:solidFill>
                <a:schemeClr val="tx1"/>
              </a:solidFill>
              <a:latin typeface="Calibri" pitchFamily="34" charset="0"/>
              <a:cs typeface="Calibri" pitchFamily="34" charset="0"/>
              <a:sym typeface="Wingdings" pitchFamily="2" charset="2"/>
            </a:endParaRPr>
          </a:p>
          <a:p>
            <a:pPr marL="396875" indent="-396875" algn="just" defTabSz="914363" fontAlgn="auto">
              <a:lnSpc>
                <a:spcPct val="90000"/>
              </a:lnSpc>
              <a:spcBef>
                <a:spcPct val="20000"/>
              </a:spcBef>
              <a:spcAft>
                <a:spcPts val="0"/>
              </a:spcAft>
              <a:buBlip>
                <a:blip r:embed="rId3"/>
              </a:buBlip>
              <a:defRPr/>
            </a:pPr>
            <a:r>
              <a:rPr lang="en-US" altLang="zh-CN" sz="2000" dirty="0" smtClean="0">
                <a:solidFill>
                  <a:schemeClr val="tx1"/>
                </a:solidFill>
                <a:latin typeface="Calibri" pitchFamily="34" charset="0"/>
                <a:cs typeface="Calibri" pitchFamily="34" charset="0"/>
              </a:rPr>
              <a:t>Optimally partition the seed nodes among </a:t>
            </a:r>
            <a:r>
              <a:rPr lang="en-US" altLang="zh-CN" sz="2000" i="1" dirty="0" smtClean="0">
                <a:solidFill>
                  <a:schemeClr val="tx1"/>
                </a:solidFill>
                <a:latin typeface="Times New Roman" pitchFamily="18" charset="0"/>
                <a:cs typeface="Times New Roman" pitchFamily="18" charset="0"/>
              </a:rPr>
              <a:t>m</a:t>
            </a:r>
            <a:r>
              <a:rPr lang="en-US" altLang="zh-CN" sz="2000" dirty="0" smtClean="0">
                <a:solidFill>
                  <a:schemeClr val="tx1"/>
                </a:solidFill>
                <a:latin typeface="Calibri" pitchFamily="34" charset="0"/>
                <a:cs typeface="Calibri" pitchFamily="34" charset="0"/>
              </a:rPr>
              <a:t> campaigners</a:t>
            </a:r>
          </a:p>
          <a:p>
            <a:pPr marL="396875" indent="-396875" algn="just" defTabSz="914363" fontAlgn="auto">
              <a:lnSpc>
                <a:spcPct val="90000"/>
              </a:lnSpc>
              <a:spcBef>
                <a:spcPct val="20000"/>
              </a:spcBef>
              <a:spcAft>
                <a:spcPts val="0"/>
              </a:spcAft>
              <a:buBlip>
                <a:blip r:embed="rId3"/>
              </a:buBlip>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3"/>
              </a:buBlip>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3"/>
              </a:buBlip>
              <a:defRPr/>
            </a:pPr>
            <a:endParaRPr lang="en-US" altLang="zh-CN" sz="2000" dirty="0" smtClean="0">
              <a:solidFill>
                <a:schemeClr val="tx1"/>
              </a:solidFill>
              <a:latin typeface="Calibri" pitchFamily="34" charset="0"/>
              <a:cs typeface="Calibri" pitchFamily="34" charset="0"/>
            </a:endParaRPr>
          </a:p>
        </p:txBody>
      </p:sp>
      <p:graphicFrame>
        <p:nvGraphicFramePr>
          <p:cNvPr id="81922" name="Object 2"/>
          <p:cNvGraphicFramePr>
            <a:graphicFrameLocks noChangeAspect="1"/>
          </p:cNvGraphicFramePr>
          <p:nvPr/>
        </p:nvGraphicFramePr>
        <p:xfrm>
          <a:off x="6248400" y="1828800"/>
          <a:ext cx="2971800" cy="990600"/>
        </p:xfrm>
        <a:graphic>
          <a:graphicData uri="http://schemas.openxmlformats.org/presentationml/2006/ole">
            <p:oleObj spid="_x0000_s81922" name="Equation" r:id="rId4" imgW="622030" imgH="431613" progId="Equation.3">
              <p:embed/>
            </p:oleObj>
          </a:graphicData>
        </a:graphic>
      </p:graphicFrame>
      <p:sp>
        <p:nvSpPr>
          <p:cNvPr id="11" name="Content Placeholder 2"/>
          <p:cNvSpPr txBox="1">
            <a:spLocks noChangeArrowheads="1"/>
          </p:cNvSpPr>
          <p:nvPr/>
        </p:nvSpPr>
        <p:spPr>
          <a:xfrm>
            <a:off x="76200" y="4419600"/>
            <a:ext cx="7010400" cy="1143000"/>
          </a:xfrm>
          <a:prstGeom prst="rect">
            <a:avLst/>
          </a:prstGeom>
        </p:spPr>
        <p:txBody>
          <a:bodyPr/>
          <a:lstStyle/>
          <a:p>
            <a:pPr marL="396875" indent="-396875" algn="just" defTabSz="914363" fontAlgn="auto">
              <a:lnSpc>
                <a:spcPct val="90000"/>
              </a:lnSpc>
              <a:spcBef>
                <a:spcPct val="20000"/>
              </a:spcBef>
              <a:spcAft>
                <a:spcPts val="0"/>
              </a:spcAft>
              <a:defRPr/>
            </a:pPr>
            <a:r>
              <a:rPr lang="en-US" altLang="zh-CN" sz="2000" dirty="0" smtClean="0">
                <a:solidFill>
                  <a:schemeClr val="tx1"/>
                </a:solidFill>
                <a:latin typeface="Calibri" pitchFamily="34" charset="0"/>
                <a:cs typeface="Calibri" pitchFamily="34" charset="0"/>
              </a:rPr>
              <a:t>       </a:t>
            </a:r>
            <a:endParaRPr lang="en-US" altLang="zh-CN" sz="1000" dirty="0" smtClean="0">
              <a:solidFill>
                <a:schemeClr val="tx1"/>
              </a:solidFill>
              <a:latin typeface="Calibri" pitchFamily="34" charset="0"/>
              <a:cs typeface="Calibri" pitchFamily="34" charset="0"/>
              <a:sym typeface="Wingdings" pitchFamily="2" charset="2"/>
            </a:endParaRPr>
          </a:p>
          <a:p>
            <a:pPr marL="396875" indent="-396875" algn="just" defTabSz="914363" fontAlgn="auto">
              <a:lnSpc>
                <a:spcPct val="90000"/>
              </a:lnSpc>
              <a:spcBef>
                <a:spcPct val="20000"/>
              </a:spcBef>
              <a:spcAft>
                <a:spcPts val="0"/>
              </a:spcAft>
              <a:buBlip>
                <a:blip r:embed="rId3"/>
              </a:buBlip>
              <a:defRPr/>
            </a:pPr>
            <a:r>
              <a:rPr lang="en-US" altLang="zh-CN" sz="2000" dirty="0" smtClean="0">
                <a:solidFill>
                  <a:schemeClr val="tx1"/>
                </a:solidFill>
                <a:latin typeface="Calibri" pitchFamily="34" charset="0"/>
                <a:cs typeface="Calibri" pitchFamily="34" charset="0"/>
              </a:rPr>
              <a:t>Time Complexity: </a:t>
            </a:r>
            <a:r>
              <a:rPr lang="en-US" altLang="zh-CN" sz="2000" i="1" dirty="0" smtClean="0">
                <a:solidFill>
                  <a:schemeClr val="tx1"/>
                </a:solidFill>
                <a:latin typeface="Times New Roman" pitchFamily="18" charset="0"/>
                <a:cs typeface="Times New Roman" pitchFamily="18" charset="0"/>
              </a:rPr>
              <a:t>O(</a:t>
            </a:r>
            <a:r>
              <a:rPr lang="en-US" altLang="zh-CN" sz="2000" i="1" dirty="0" err="1" smtClean="0">
                <a:solidFill>
                  <a:schemeClr val="tx1"/>
                </a:solidFill>
                <a:latin typeface="Times New Roman" pitchFamily="18" charset="0"/>
                <a:cs typeface="Times New Roman" pitchFamily="18" charset="0"/>
              </a:rPr>
              <a:t>mkn</a:t>
            </a:r>
            <a:r>
              <a:rPr lang="en-US" altLang="zh-CN" sz="2000" i="1" dirty="0" smtClean="0">
                <a:solidFill>
                  <a:schemeClr val="tx1"/>
                </a:solidFill>
                <a:latin typeface="Times New Roman" pitchFamily="18" charset="0"/>
                <a:cs typeface="Times New Roman" pitchFamily="18" charset="0"/>
              </a:rPr>
              <a:t>(</a:t>
            </a:r>
            <a:r>
              <a:rPr lang="en-US" altLang="zh-CN" sz="2000" i="1" dirty="0" err="1" smtClean="0">
                <a:solidFill>
                  <a:schemeClr val="tx1"/>
                </a:solidFill>
                <a:latin typeface="Times New Roman" pitchFamily="18" charset="0"/>
                <a:cs typeface="Times New Roman" pitchFamily="18" charset="0"/>
              </a:rPr>
              <a:t>n+e</a:t>
            </a:r>
            <a:r>
              <a:rPr lang="en-US" altLang="zh-CN" sz="2000" i="1" dirty="0" smtClean="0">
                <a:solidFill>
                  <a:schemeClr val="tx1"/>
                </a:solidFill>
                <a:latin typeface="Times New Roman" pitchFamily="18" charset="0"/>
                <a:cs typeface="Times New Roman" pitchFamily="18" charset="0"/>
              </a:rPr>
              <a:t>)t  + m</a:t>
            </a:r>
            <a:r>
              <a:rPr lang="en-US" altLang="zh-CN" sz="2000" i="1" baseline="30000" dirty="0" smtClean="0">
                <a:solidFill>
                  <a:schemeClr val="tx1"/>
                </a:solidFill>
                <a:latin typeface="Times New Roman" pitchFamily="18" charset="0"/>
                <a:cs typeface="Times New Roman" pitchFamily="18" charset="0"/>
              </a:rPr>
              <a:t>2</a:t>
            </a:r>
            <a:r>
              <a:rPr lang="en-US" altLang="zh-CN" sz="2000" i="1" dirty="0" smtClean="0">
                <a:solidFill>
                  <a:schemeClr val="tx1"/>
                </a:solidFill>
                <a:latin typeface="Times New Roman" pitchFamily="18" charset="0"/>
                <a:cs typeface="Times New Roman" pitchFamily="18" charset="0"/>
              </a:rPr>
              <a:t>k + </a:t>
            </a:r>
            <a:r>
              <a:rPr lang="en-US" altLang="zh-CN" sz="2000" i="1" dirty="0" err="1" smtClean="0">
                <a:solidFill>
                  <a:schemeClr val="tx1"/>
                </a:solidFill>
                <a:latin typeface="Times New Roman" pitchFamily="18" charset="0"/>
                <a:cs typeface="Times New Roman" pitchFamily="18" charset="0"/>
              </a:rPr>
              <a:t>mk</a:t>
            </a:r>
            <a:r>
              <a:rPr lang="en-US" altLang="zh-CN" sz="2000" i="1" baseline="30000" dirty="0" err="1" smtClean="0">
                <a:solidFill>
                  <a:schemeClr val="tx1"/>
                </a:solidFill>
                <a:latin typeface="Times New Roman" pitchFamily="18" charset="0"/>
                <a:cs typeface="Times New Roman" pitchFamily="18" charset="0"/>
              </a:rPr>
              <a:t>m</a:t>
            </a:r>
            <a:r>
              <a:rPr lang="en-US" altLang="zh-CN" sz="2000" i="1" dirty="0" smtClean="0">
                <a:solidFill>
                  <a:schemeClr val="tx1"/>
                </a:solidFill>
                <a:latin typeface="Times New Roman" pitchFamily="18" charset="0"/>
                <a:cs typeface="Times New Roman" pitchFamily="18" charset="0"/>
              </a:rPr>
              <a:t>)</a:t>
            </a:r>
          </a:p>
          <a:p>
            <a:pPr marL="396875" indent="-396875" algn="just" defTabSz="914363" fontAlgn="auto">
              <a:lnSpc>
                <a:spcPct val="90000"/>
              </a:lnSpc>
              <a:spcBef>
                <a:spcPct val="20000"/>
              </a:spcBef>
              <a:spcAft>
                <a:spcPts val="0"/>
              </a:spcAft>
              <a:buBlip>
                <a:blip r:embed="rId3"/>
              </a:buBlip>
              <a:defRPr/>
            </a:pPr>
            <a:endParaRPr lang="en-US" altLang="zh-CN" sz="2000" i="1" dirty="0" smtClean="0">
              <a:solidFill>
                <a:schemeClr val="tx1"/>
              </a:solidFill>
              <a:latin typeface="Times New Roman" pitchFamily="18" charset="0"/>
              <a:cs typeface="Times New Roman" pitchFamily="18" charset="0"/>
            </a:endParaRPr>
          </a:p>
          <a:p>
            <a:pPr marL="396875" indent="-396875" algn="just" defTabSz="914363" fontAlgn="auto">
              <a:lnSpc>
                <a:spcPct val="90000"/>
              </a:lnSpc>
              <a:spcBef>
                <a:spcPct val="20000"/>
              </a:spcBef>
              <a:spcAft>
                <a:spcPts val="0"/>
              </a:spcAft>
              <a:buBlip>
                <a:blip r:embed="rId3"/>
              </a:buBlip>
              <a:defRPr/>
            </a:pPr>
            <a:r>
              <a:rPr lang="en-US" altLang="zh-CN" sz="2000" i="1" dirty="0" smtClean="0">
                <a:solidFill>
                  <a:schemeClr val="tx1"/>
                </a:solidFill>
                <a:latin typeface="Times New Roman" pitchFamily="18" charset="0"/>
                <a:cs typeface="Times New Roman" pitchFamily="18" charset="0"/>
              </a:rPr>
              <a:t>n = no of nodes,  e = no of edges</a:t>
            </a:r>
          </a:p>
          <a:p>
            <a:pPr marL="396875" indent="-396875" algn="just" defTabSz="914363" fontAlgn="auto">
              <a:lnSpc>
                <a:spcPct val="90000"/>
              </a:lnSpc>
              <a:spcBef>
                <a:spcPct val="20000"/>
              </a:spcBef>
              <a:spcAft>
                <a:spcPts val="0"/>
              </a:spcAft>
              <a:buBlip>
                <a:blip r:embed="rId3"/>
              </a:buBlip>
              <a:defRPr/>
            </a:pPr>
            <a:r>
              <a:rPr lang="en-US" altLang="zh-CN" sz="2000" i="1" dirty="0" smtClean="0">
                <a:solidFill>
                  <a:schemeClr val="tx1"/>
                </a:solidFill>
                <a:latin typeface="Times New Roman" pitchFamily="18" charset="0"/>
                <a:cs typeface="Times New Roman" pitchFamily="18" charset="0"/>
              </a:rPr>
              <a:t>t = no of MC Samples</a:t>
            </a:r>
          </a:p>
          <a:p>
            <a:pPr marL="396875" indent="-396875" algn="just" defTabSz="914363" fontAlgn="auto">
              <a:lnSpc>
                <a:spcPct val="90000"/>
              </a:lnSpc>
              <a:spcBef>
                <a:spcPct val="20000"/>
              </a:spcBef>
              <a:spcAft>
                <a:spcPts val="0"/>
              </a:spcAft>
              <a:buBlip>
                <a:blip r:embed="rId3"/>
              </a:buBlip>
              <a:defRPr/>
            </a:pPr>
            <a:r>
              <a:rPr lang="en-US" altLang="zh-CN" sz="2000" i="1" dirty="0" smtClean="0">
                <a:solidFill>
                  <a:schemeClr val="tx1"/>
                </a:solidFill>
                <a:latin typeface="Times New Roman" pitchFamily="18" charset="0"/>
                <a:cs typeface="Times New Roman" pitchFamily="18" charset="0"/>
              </a:rPr>
              <a:t>m = no of campaigners</a:t>
            </a:r>
          </a:p>
          <a:p>
            <a:pPr marL="396875" indent="-396875" algn="just" defTabSz="914363" fontAlgn="auto">
              <a:lnSpc>
                <a:spcPct val="90000"/>
              </a:lnSpc>
              <a:spcBef>
                <a:spcPct val="20000"/>
              </a:spcBef>
              <a:spcAft>
                <a:spcPts val="0"/>
              </a:spcAft>
              <a:buBlip>
                <a:blip r:embed="rId3"/>
              </a:buBlip>
              <a:defRPr/>
            </a:pPr>
            <a:r>
              <a:rPr lang="en-US" altLang="zh-CN" sz="2000" i="1" dirty="0" smtClean="0">
                <a:solidFill>
                  <a:schemeClr val="tx1"/>
                </a:solidFill>
                <a:latin typeface="Times New Roman" pitchFamily="18" charset="0"/>
                <a:cs typeface="Times New Roman" pitchFamily="18" charset="0"/>
              </a:rPr>
              <a:t>k = seed nodes per campaigner </a:t>
            </a:r>
          </a:p>
          <a:p>
            <a:pPr marL="396875" indent="-396875" algn="just" defTabSz="914363" fontAlgn="auto">
              <a:lnSpc>
                <a:spcPct val="90000"/>
              </a:lnSpc>
              <a:spcBef>
                <a:spcPct val="20000"/>
              </a:spcBef>
              <a:spcAft>
                <a:spcPts val="0"/>
              </a:spcAft>
              <a:buBlip>
                <a:blip r:embed="rId3"/>
              </a:buBlip>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3"/>
              </a:buBlip>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3"/>
              </a:buBlip>
              <a:defRPr/>
            </a:pPr>
            <a:endParaRPr lang="en-US" altLang="zh-CN" sz="2000" dirty="0" smtClean="0">
              <a:solidFill>
                <a:schemeClr val="tx1"/>
              </a:solidFill>
              <a:latin typeface="Calibri" pitchFamily="34" charset="0"/>
              <a:cs typeface="Calibri" pitchFamily="34" charset="0"/>
            </a:endParaRPr>
          </a:p>
        </p:txBody>
      </p:sp>
      <p:pic>
        <p:nvPicPr>
          <p:cNvPr id="14" name="Picture 5" descr="C:\Users\arijit\Desktop\Nanyang_Technological_University_(logo).png"/>
          <p:cNvPicPr>
            <a:picLocks noChangeAspect="1" noChangeArrowheads="1"/>
          </p:cNvPicPr>
          <p:nvPr/>
        </p:nvPicPr>
        <p:blipFill>
          <a:blip r:embed="rId5"/>
          <a:srcRect/>
          <a:stretch>
            <a:fillRect/>
          </a:stretch>
        </p:blipFill>
        <p:spPr bwMode="auto">
          <a:xfrm>
            <a:off x="7391400" y="0"/>
            <a:ext cx="1752600" cy="696449"/>
          </a:xfrm>
          <a:prstGeom prst="rect">
            <a:avLst/>
          </a:prstGeom>
          <a:noFill/>
        </p:spPr>
      </p:pic>
    </p:spTree>
    <p:extLst>
      <p:ext uri="{BB962C8B-B14F-4D97-AF65-F5344CB8AC3E}">
        <p14:creationId xmlns="" xmlns:p14="http://schemas.microsoft.com/office/powerpoint/2010/main" val="150385302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7924800" cy="1066800"/>
          </a:xfrm>
        </p:spPr>
        <p:txBody>
          <a:bodyPr/>
          <a:lstStyle/>
          <a:p>
            <a:r>
              <a:rPr lang="en-US" sz="2800" dirty="0" smtClean="0"/>
              <a:t>Efficient Heuristic Algorithm [</a:t>
            </a:r>
            <a:r>
              <a:rPr lang="en-US" sz="2800" dirty="0" err="1" smtClean="0"/>
              <a:t>RevMax</a:t>
            </a:r>
            <a:r>
              <a:rPr lang="en-US" sz="2800" dirty="0" smtClean="0"/>
              <a:t>-S]</a:t>
            </a:r>
            <a:endParaRPr lang="en-US" sz="2800" dirty="0"/>
          </a:p>
        </p:txBody>
      </p:sp>
      <p:sp>
        <p:nvSpPr>
          <p:cNvPr id="10" name="Slide Number Placeholder 9"/>
          <p:cNvSpPr txBox="1">
            <a:spLocks/>
          </p:cNvSpPr>
          <p:nvPr/>
        </p:nvSpPr>
        <p:spPr bwMode="auto">
          <a:xfrm>
            <a:off x="8382000" y="6492875"/>
            <a:ext cx="844885"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sz="1800" dirty="0" smtClean="0">
                <a:solidFill>
                  <a:schemeClr val="tx1"/>
                </a:solidFill>
                <a:latin typeface="+mj-lt"/>
              </a:rPr>
              <a:t>16</a:t>
            </a:r>
            <a:r>
              <a:rPr kumimoji="0" lang="en-US" sz="1800" b="0" i="0" u="none" strike="noStrike" kern="1200" cap="none" spc="0" normalizeH="0" baseline="0" noProof="0" dirty="0" smtClean="0">
                <a:ln>
                  <a:noFill/>
                </a:ln>
                <a:solidFill>
                  <a:schemeClr val="tx1"/>
                </a:solidFill>
                <a:effectLst/>
                <a:uLnTx/>
                <a:uFillTx/>
                <a:latin typeface="+mj-lt"/>
                <a:ea typeface="+mn-ea"/>
                <a:cs typeface="+mn-cs"/>
              </a:rPr>
              <a:t>/20</a:t>
            </a:r>
            <a:endParaRPr kumimoji="0" lang="en-US" sz="1800" b="0" i="0" u="none" strike="noStrike" kern="1200" cap="none" spc="0" normalizeH="0" baseline="0" noProof="0" dirty="0">
              <a:ln>
                <a:noFill/>
              </a:ln>
              <a:solidFill>
                <a:schemeClr val="tx1"/>
              </a:solidFill>
              <a:effectLst/>
              <a:uLnTx/>
              <a:uFillTx/>
              <a:latin typeface="+mj-lt"/>
              <a:ea typeface="+mn-ea"/>
              <a:cs typeface="+mn-cs"/>
            </a:endParaRPr>
          </a:p>
        </p:txBody>
      </p:sp>
      <p:sp>
        <p:nvSpPr>
          <p:cNvPr id="12" name="Content Placeholder 2"/>
          <p:cNvSpPr txBox="1">
            <a:spLocks noChangeArrowheads="1"/>
          </p:cNvSpPr>
          <p:nvPr/>
        </p:nvSpPr>
        <p:spPr>
          <a:xfrm>
            <a:off x="76200" y="1295400"/>
            <a:ext cx="8229600" cy="1143000"/>
          </a:xfrm>
          <a:prstGeom prst="rect">
            <a:avLst/>
          </a:prstGeom>
        </p:spPr>
        <p:txBody>
          <a:bodyPr/>
          <a:lstStyle/>
          <a:p>
            <a:pPr marL="396875" indent="-396875" algn="just" defTabSz="914363" fontAlgn="auto">
              <a:lnSpc>
                <a:spcPct val="90000"/>
              </a:lnSpc>
              <a:spcBef>
                <a:spcPct val="20000"/>
              </a:spcBef>
              <a:spcAft>
                <a:spcPts val="0"/>
              </a:spcAft>
              <a:defRPr/>
            </a:pPr>
            <a:r>
              <a:rPr lang="en-US" altLang="zh-CN" sz="2000" dirty="0" smtClean="0">
                <a:solidFill>
                  <a:schemeClr val="tx1"/>
                </a:solidFill>
                <a:latin typeface="Calibri" pitchFamily="34" charset="0"/>
                <a:cs typeface="Calibri" pitchFamily="34" charset="0"/>
              </a:rPr>
              <a:t>       </a:t>
            </a:r>
            <a:endParaRPr lang="en-US" altLang="zh-CN" sz="1000" dirty="0" smtClean="0">
              <a:solidFill>
                <a:schemeClr val="tx1"/>
              </a:solidFill>
              <a:latin typeface="Calibri" pitchFamily="34" charset="0"/>
              <a:cs typeface="Calibri" pitchFamily="34" charset="0"/>
              <a:sym typeface="Wingdings" pitchFamily="2" charset="2"/>
            </a:endParaRPr>
          </a:p>
          <a:p>
            <a:pPr marL="396875" indent="-396875" algn="just" defTabSz="914363" fontAlgn="auto">
              <a:lnSpc>
                <a:spcPct val="90000"/>
              </a:lnSpc>
              <a:spcBef>
                <a:spcPct val="20000"/>
              </a:spcBef>
              <a:spcAft>
                <a:spcPts val="0"/>
              </a:spcAft>
              <a:buBlip>
                <a:blip r:embed="rId2"/>
              </a:buBlip>
              <a:defRPr/>
            </a:pPr>
            <a:r>
              <a:rPr lang="en-US" altLang="zh-CN" sz="2000" dirty="0" smtClean="0">
                <a:solidFill>
                  <a:schemeClr val="tx1"/>
                </a:solidFill>
                <a:latin typeface="Calibri" pitchFamily="34" charset="0"/>
                <a:cs typeface="Calibri" pitchFamily="34" charset="0"/>
              </a:rPr>
              <a:t>Sort the campaigners in descending order of the expected revenue from that campaigner. </a:t>
            </a:r>
          </a:p>
          <a:p>
            <a:pPr marL="396875" indent="-396875" algn="just" defTabSz="914363" fontAlgn="auto">
              <a:lnSpc>
                <a:spcPct val="90000"/>
              </a:lnSpc>
              <a:spcBef>
                <a:spcPct val="20000"/>
              </a:spcBef>
              <a:spcAft>
                <a:spcPts val="0"/>
              </a:spcAft>
              <a:buBlip>
                <a:blip r:embed="rId2"/>
              </a:buBlip>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endParaRPr lang="en-US" altLang="zh-CN" sz="2000" dirty="0" smtClean="0">
              <a:solidFill>
                <a:schemeClr val="tx1"/>
              </a:solidFill>
              <a:latin typeface="Calibri" pitchFamily="34" charset="0"/>
              <a:cs typeface="Calibri" pitchFamily="34" charset="0"/>
            </a:endParaRPr>
          </a:p>
        </p:txBody>
      </p:sp>
      <p:sp>
        <p:nvSpPr>
          <p:cNvPr id="13" name="Content Placeholder 2"/>
          <p:cNvSpPr txBox="1">
            <a:spLocks noChangeArrowheads="1"/>
          </p:cNvSpPr>
          <p:nvPr/>
        </p:nvSpPr>
        <p:spPr>
          <a:xfrm>
            <a:off x="76200" y="2209800"/>
            <a:ext cx="8229600" cy="1143000"/>
          </a:xfrm>
          <a:prstGeom prst="rect">
            <a:avLst/>
          </a:prstGeom>
        </p:spPr>
        <p:txBody>
          <a:bodyPr/>
          <a:lstStyle/>
          <a:p>
            <a:pPr marL="396875" indent="-396875" algn="just" defTabSz="914363" fontAlgn="auto">
              <a:lnSpc>
                <a:spcPct val="90000"/>
              </a:lnSpc>
              <a:spcBef>
                <a:spcPct val="20000"/>
              </a:spcBef>
              <a:spcAft>
                <a:spcPts val="0"/>
              </a:spcAft>
              <a:defRPr/>
            </a:pPr>
            <a:r>
              <a:rPr lang="en-US" altLang="zh-CN" sz="2000" dirty="0" smtClean="0">
                <a:solidFill>
                  <a:schemeClr val="tx1"/>
                </a:solidFill>
                <a:latin typeface="Calibri" pitchFamily="34" charset="0"/>
                <a:cs typeface="Calibri" pitchFamily="34" charset="0"/>
              </a:rPr>
              <a:t>       </a:t>
            </a:r>
            <a:endParaRPr lang="en-US" altLang="zh-CN" sz="1000" dirty="0" smtClean="0">
              <a:solidFill>
                <a:schemeClr val="tx1"/>
              </a:solidFill>
              <a:latin typeface="Calibri" pitchFamily="34" charset="0"/>
              <a:cs typeface="Calibri" pitchFamily="34" charset="0"/>
              <a:sym typeface="Wingdings" pitchFamily="2" charset="2"/>
            </a:endParaRPr>
          </a:p>
          <a:p>
            <a:pPr marL="396875" indent="-396875" algn="just" defTabSz="914363" fontAlgn="auto">
              <a:lnSpc>
                <a:spcPct val="90000"/>
              </a:lnSpc>
              <a:spcBef>
                <a:spcPct val="20000"/>
              </a:spcBef>
              <a:spcAft>
                <a:spcPts val="0"/>
              </a:spcAft>
              <a:buBlip>
                <a:blip r:embed="rId2"/>
              </a:buBlip>
              <a:defRPr/>
            </a:pPr>
            <a:r>
              <a:rPr lang="en-US" altLang="zh-CN" sz="2000" dirty="0" smtClean="0">
                <a:solidFill>
                  <a:schemeClr val="tx1"/>
                </a:solidFill>
                <a:latin typeface="Calibri" pitchFamily="34" charset="0"/>
                <a:cs typeface="Calibri" pitchFamily="34" charset="0"/>
              </a:rPr>
              <a:t>Apply classical viral marketing algorithms to find the seed set for each campaigner in order.</a:t>
            </a:r>
          </a:p>
          <a:p>
            <a:pPr marL="396875" indent="-396875" algn="just" defTabSz="914363" fontAlgn="auto">
              <a:lnSpc>
                <a:spcPct val="90000"/>
              </a:lnSpc>
              <a:spcBef>
                <a:spcPct val="20000"/>
              </a:spcBef>
              <a:spcAft>
                <a:spcPts val="0"/>
              </a:spcAft>
              <a:buBlip>
                <a:blip r:embed="rId2"/>
              </a:buBlip>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r>
              <a:rPr lang="en-US" altLang="zh-CN" sz="2000" dirty="0" smtClean="0">
                <a:solidFill>
                  <a:schemeClr val="tx1"/>
                </a:solidFill>
                <a:latin typeface="Calibri" pitchFamily="34" charset="0"/>
                <a:cs typeface="Calibri" pitchFamily="34" charset="0"/>
              </a:rPr>
              <a:t>Delete already selected seed nodes of previous campaigners before deciding seed nodes for the current campaigner.</a:t>
            </a:r>
          </a:p>
          <a:p>
            <a:pPr marL="396875" indent="-396875" algn="just" defTabSz="914363" fontAlgn="auto">
              <a:lnSpc>
                <a:spcPct val="90000"/>
              </a:lnSpc>
              <a:spcBef>
                <a:spcPct val="20000"/>
              </a:spcBef>
              <a:spcAft>
                <a:spcPts val="0"/>
              </a:spcAft>
              <a:buBlip>
                <a:blip r:embed="rId2"/>
              </a:buBlip>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endParaRPr lang="en-US" altLang="zh-CN" sz="2000" dirty="0" smtClean="0">
              <a:solidFill>
                <a:schemeClr val="tx1"/>
              </a:solidFill>
              <a:latin typeface="Calibri" pitchFamily="34" charset="0"/>
              <a:cs typeface="Calibri" pitchFamily="34" charset="0"/>
            </a:endParaRPr>
          </a:p>
        </p:txBody>
      </p:sp>
      <p:sp>
        <p:nvSpPr>
          <p:cNvPr id="11" name="Content Placeholder 2"/>
          <p:cNvSpPr txBox="1">
            <a:spLocks noChangeArrowheads="1"/>
          </p:cNvSpPr>
          <p:nvPr/>
        </p:nvSpPr>
        <p:spPr>
          <a:xfrm>
            <a:off x="76200" y="4495800"/>
            <a:ext cx="7010400" cy="1143000"/>
          </a:xfrm>
          <a:prstGeom prst="rect">
            <a:avLst/>
          </a:prstGeom>
        </p:spPr>
        <p:txBody>
          <a:bodyPr/>
          <a:lstStyle/>
          <a:p>
            <a:pPr marL="396875" indent="-396875" algn="just" defTabSz="914363" fontAlgn="auto">
              <a:lnSpc>
                <a:spcPct val="90000"/>
              </a:lnSpc>
              <a:spcBef>
                <a:spcPct val="20000"/>
              </a:spcBef>
              <a:spcAft>
                <a:spcPts val="0"/>
              </a:spcAft>
              <a:defRPr/>
            </a:pPr>
            <a:r>
              <a:rPr lang="en-US" altLang="zh-CN" sz="2000" dirty="0" smtClean="0">
                <a:solidFill>
                  <a:schemeClr val="tx1"/>
                </a:solidFill>
                <a:latin typeface="Calibri" pitchFamily="34" charset="0"/>
                <a:cs typeface="Calibri" pitchFamily="34" charset="0"/>
              </a:rPr>
              <a:t>       </a:t>
            </a:r>
            <a:endParaRPr lang="en-US" altLang="zh-CN" sz="1000" dirty="0" smtClean="0">
              <a:solidFill>
                <a:schemeClr val="tx1"/>
              </a:solidFill>
              <a:latin typeface="Calibri" pitchFamily="34" charset="0"/>
              <a:cs typeface="Calibri" pitchFamily="34" charset="0"/>
              <a:sym typeface="Wingdings" pitchFamily="2" charset="2"/>
            </a:endParaRPr>
          </a:p>
          <a:p>
            <a:pPr marL="396875" indent="-396875" algn="just" defTabSz="914363" fontAlgn="auto">
              <a:lnSpc>
                <a:spcPct val="90000"/>
              </a:lnSpc>
              <a:spcBef>
                <a:spcPct val="20000"/>
              </a:spcBef>
              <a:spcAft>
                <a:spcPts val="0"/>
              </a:spcAft>
              <a:buBlip>
                <a:blip r:embed="rId2"/>
              </a:buBlip>
              <a:defRPr/>
            </a:pPr>
            <a:r>
              <a:rPr lang="en-US" altLang="zh-CN" sz="2000" dirty="0" smtClean="0">
                <a:solidFill>
                  <a:schemeClr val="tx1"/>
                </a:solidFill>
                <a:latin typeface="Calibri" pitchFamily="34" charset="0"/>
                <a:cs typeface="Calibri" pitchFamily="34" charset="0"/>
              </a:rPr>
              <a:t>Time Complexity: </a:t>
            </a:r>
            <a:r>
              <a:rPr lang="en-US" altLang="zh-CN" sz="2000" i="1" dirty="0" smtClean="0">
                <a:solidFill>
                  <a:schemeClr val="tx1"/>
                </a:solidFill>
                <a:latin typeface="Times New Roman" pitchFamily="18" charset="0"/>
                <a:cs typeface="Times New Roman" pitchFamily="18" charset="0"/>
              </a:rPr>
              <a:t>O(</a:t>
            </a:r>
            <a:r>
              <a:rPr lang="en-US" altLang="zh-CN" sz="2000" i="1" dirty="0" err="1" smtClean="0">
                <a:solidFill>
                  <a:schemeClr val="tx1"/>
                </a:solidFill>
                <a:latin typeface="Times New Roman" pitchFamily="18" charset="0"/>
                <a:cs typeface="Times New Roman" pitchFamily="18" charset="0"/>
              </a:rPr>
              <a:t>mkn</a:t>
            </a:r>
            <a:r>
              <a:rPr lang="en-US" altLang="zh-CN" sz="2000" i="1" dirty="0" smtClean="0">
                <a:solidFill>
                  <a:schemeClr val="tx1"/>
                </a:solidFill>
                <a:latin typeface="Times New Roman" pitchFamily="18" charset="0"/>
                <a:cs typeface="Times New Roman" pitchFamily="18" charset="0"/>
              </a:rPr>
              <a:t>(</a:t>
            </a:r>
            <a:r>
              <a:rPr lang="en-US" altLang="zh-CN" sz="2000" i="1" dirty="0" err="1" smtClean="0">
                <a:solidFill>
                  <a:schemeClr val="tx1"/>
                </a:solidFill>
                <a:latin typeface="Times New Roman" pitchFamily="18" charset="0"/>
                <a:cs typeface="Times New Roman" pitchFamily="18" charset="0"/>
              </a:rPr>
              <a:t>n+e</a:t>
            </a:r>
            <a:r>
              <a:rPr lang="en-US" altLang="zh-CN" sz="2000" i="1" dirty="0" smtClean="0">
                <a:solidFill>
                  <a:schemeClr val="tx1"/>
                </a:solidFill>
                <a:latin typeface="Times New Roman" pitchFamily="18" charset="0"/>
                <a:cs typeface="Times New Roman" pitchFamily="18" charset="0"/>
              </a:rPr>
              <a:t>)t )</a:t>
            </a:r>
          </a:p>
          <a:p>
            <a:pPr marL="396875" indent="-396875" algn="just" defTabSz="914363" fontAlgn="auto">
              <a:lnSpc>
                <a:spcPct val="90000"/>
              </a:lnSpc>
              <a:spcBef>
                <a:spcPct val="20000"/>
              </a:spcBef>
              <a:spcAft>
                <a:spcPts val="0"/>
              </a:spcAft>
              <a:buBlip>
                <a:blip r:embed="rId2"/>
              </a:buBlip>
              <a:defRPr/>
            </a:pPr>
            <a:endParaRPr lang="en-US" altLang="zh-CN" sz="2000" i="1" dirty="0" smtClean="0">
              <a:solidFill>
                <a:schemeClr val="tx1"/>
              </a:solidFill>
              <a:latin typeface="Times New Roman" pitchFamily="18" charset="0"/>
              <a:cs typeface="Times New Roman" pitchFamily="18" charset="0"/>
            </a:endParaRPr>
          </a:p>
          <a:p>
            <a:pPr marL="396875" indent="-396875" algn="just" defTabSz="914363" fontAlgn="auto">
              <a:lnSpc>
                <a:spcPct val="90000"/>
              </a:lnSpc>
              <a:spcBef>
                <a:spcPct val="20000"/>
              </a:spcBef>
              <a:spcAft>
                <a:spcPts val="0"/>
              </a:spcAft>
              <a:buBlip>
                <a:blip r:embed="rId2"/>
              </a:buBlip>
              <a:defRPr/>
            </a:pPr>
            <a:r>
              <a:rPr lang="en-US" altLang="zh-CN" sz="2000" i="1" dirty="0" smtClean="0">
                <a:solidFill>
                  <a:schemeClr val="tx1"/>
                </a:solidFill>
                <a:latin typeface="Times New Roman" pitchFamily="18" charset="0"/>
                <a:cs typeface="Times New Roman" pitchFamily="18" charset="0"/>
              </a:rPr>
              <a:t>n = no of nodes,  e = no of edges</a:t>
            </a:r>
          </a:p>
          <a:p>
            <a:pPr marL="396875" indent="-396875" algn="just" defTabSz="914363" fontAlgn="auto">
              <a:lnSpc>
                <a:spcPct val="90000"/>
              </a:lnSpc>
              <a:spcBef>
                <a:spcPct val="20000"/>
              </a:spcBef>
              <a:spcAft>
                <a:spcPts val="0"/>
              </a:spcAft>
              <a:buBlip>
                <a:blip r:embed="rId2"/>
              </a:buBlip>
              <a:defRPr/>
            </a:pPr>
            <a:r>
              <a:rPr lang="en-US" altLang="zh-CN" sz="2000" i="1" dirty="0" smtClean="0">
                <a:solidFill>
                  <a:schemeClr val="tx1"/>
                </a:solidFill>
                <a:latin typeface="Times New Roman" pitchFamily="18" charset="0"/>
                <a:cs typeface="Times New Roman" pitchFamily="18" charset="0"/>
              </a:rPr>
              <a:t>t = no of MC Samples</a:t>
            </a:r>
          </a:p>
          <a:p>
            <a:pPr marL="396875" indent="-396875" algn="just" defTabSz="914363" fontAlgn="auto">
              <a:lnSpc>
                <a:spcPct val="90000"/>
              </a:lnSpc>
              <a:spcBef>
                <a:spcPct val="20000"/>
              </a:spcBef>
              <a:spcAft>
                <a:spcPts val="0"/>
              </a:spcAft>
              <a:buBlip>
                <a:blip r:embed="rId2"/>
              </a:buBlip>
              <a:defRPr/>
            </a:pPr>
            <a:r>
              <a:rPr lang="en-US" altLang="zh-CN" sz="2000" i="1" dirty="0" smtClean="0">
                <a:solidFill>
                  <a:schemeClr val="tx1"/>
                </a:solidFill>
                <a:latin typeface="Times New Roman" pitchFamily="18" charset="0"/>
                <a:cs typeface="Times New Roman" pitchFamily="18" charset="0"/>
              </a:rPr>
              <a:t>m = no of campaigners</a:t>
            </a:r>
          </a:p>
          <a:p>
            <a:pPr marL="396875" indent="-396875" algn="just" defTabSz="914363" fontAlgn="auto">
              <a:lnSpc>
                <a:spcPct val="90000"/>
              </a:lnSpc>
              <a:spcBef>
                <a:spcPct val="20000"/>
              </a:spcBef>
              <a:spcAft>
                <a:spcPts val="0"/>
              </a:spcAft>
              <a:buBlip>
                <a:blip r:embed="rId2"/>
              </a:buBlip>
              <a:defRPr/>
            </a:pPr>
            <a:r>
              <a:rPr lang="en-US" altLang="zh-CN" sz="2000" i="1" dirty="0" smtClean="0">
                <a:solidFill>
                  <a:schemeClr val="tx1"/>
                </a:solidFill>
                <a:latin typeface="Times New Roman" pitchFamily="18" charset="0"/>
                <a:cs typeface="Times New Roman" pitchFamily="18" charset="0"/>
              </a:rPr>
              <a:t>k = seed nodes per campaigner </a:t>
            </a:r>
          </a:p>
          <a:p>
            <a:pPr marL="396875" indent="-396875" algn="just" defTabSz="914363" fontAlgn="auto">
              <a:lnSpc>
                <a:spcPct val="90000"/>
              </a:lnSpc>
              <a:spcBef>
                <a:spcPct val="20000"/>
              </a:spcBef>
              <a:spcAft>
                <a:spcPts val="0"/>
              </a:spcAft>
              <a:buBlip>
                <a:blip r:embed="rId2"/>
              </a:buBlip>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endParaRPr lang="en-US" altLang="zh-CN" sz="2000" dirty="0" smtClean="0">
              <a:solidFill>
                <a:schemeClr val="tx1"/>
              </a:solidFill>
              <a:latin typeface="Calibri" pitchFamily="34" charset="0"/>
              <a:cs typeface="Calibri" pitchFamily="34" charset="0"/>
            </a:endParaRPr>
          </a:p>
          <a:p>
            <a:pPr marL="396875" indent="-396875" algn="just" defTabSz="914363" fontAlgn="auto">
              <a:lnSpc>
                <a:spcPct val="90000"/>
              </a:lnSpc>
              <a:spcBef>
                <a:spcPct val="20000"/>
              </a:spcBef>
              <a:spcAft>
                <a:spcPts val="0"/>
              </a:spcAft>
              <a:buBlip>
                <a:blip r:embed="rId2"/>
              </a:buBlip>
              <a:defRPr/>
            </a:pPr>
            <a:endParaRPr lang="en-US" altLang="zh-CN" sz="2000" dirty="0" smtClean="0">
              <a:solidFill>
                <a:schemeClr val="tx1"/>
              </a:solidFill>
              <a:latin typeface="Calibri" pitchFamily="34" charset="0"/>
              <a:cs typeface="Calibri" pitchFamily="34" charset="0"/>
            </a:endParaRPr>
          </a:p>
        </p:txBody>
      </p:sp>
    </p:spTree>
    <p:extLst>
      <p:ext uri="{BB962C8B-B14F-4D97-AF65-F5344CB8AC3E}">
        <p14:creationId xmlns="" xmlns:p14="http://schemas.microsoft.com/office/powerpoint/2010/main" val="150385302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7924800" cy="1066800"/>
          </a:xfrm>
        </p:spPr>
        <p:txBody>
          <a:bodyPr/>
          <a:lstStyle/>
          <a:p>
            <a:r>
              <a:rPr lang="en-US" sz="2800" dirty="0" smtClean="0"/>
              <a:t>List of Experiments</a:t>
            </a:r>
            <a:endParaRPr lang="en-US" sz="2800" dirty="0"/>
          </a:p>
        </p:txBody>
      </p:sp>
      <p:sp>
        <p:nvSpPr>
          <p:cNvPr id="7" name="Rectangle 6"/>
          <p:cNvSpPr/>
          <p:nvPr/>
        </p:nvSpPr>
        <p:spPr>
          <a:xfrm>
            <a:off x="155424" y="1345625"/>
            <a:ext cx="8641125" cy="707886"/>
          </a:xfrm>
          <a:prstGeom prst="rect">
            <a:avLst/>
          </a:prstGeom>
        </p:spPr>
        <p:txBody>
          <a:bodyPr wrap="square">
            <a:spAutoFit/>
          </a:bodyPr>
          <a:lstStyle/>
          <a:p>
            <a:pPr marL="396875" indent="-396875" algn="just" defTabSz="914363" fontAlgn="auto">
              <a:lnSpc>
                <a:spcPct val="90000"/>
              </a:lnSpc>
              <a:spcBef>
                <a:spcPct val="20000"/>
              </a:spcBef>
              <a:spcAft>
                <a:spcPts val="0"/>
              </a:spcAft>
              <a:buBlip>
                <a:blip r:embed="rId2"/>
              </a:buBlip>
              <a:defRPr/>
            </a:pPr>
            <a:r>
              <a:rPr lang="en-US" sz="2000" b="1" dirty="0" smtClean="0">
                <a:solidFill>
                  <a:schemeClr val="tx1"/>
                </a:solidFill>
                <a:latin typeface="Calibri" pitchFamily="34" charset="0"/>
              </a:rPr>
              <a:t>Datasets:  </a:t>
            </a:r>
          </a:p>
          <a:p>
            <a:pPr marL="396875" indent="-396875" algn="just" defTabSz="914363" fontAlgn="auto">
              <a:lnSpc>
                <a:spcPct val="90000"/>
              </a:lnSpc>
              <a:spcBef>
                <a:spcPct val="20000"/>
              </a:spcBef>
              <a:spcAft>
                <a:spcPts val="0"/>
              </a:spcAft>
              <a:defRPr/>
            </a:pPr>
            <a:r>
              <a:rPr lang="en-US" sz="2000" b="1" dirty="0" smtClean="0">
                <a:solidFill>
                  <a:schemeClr val="tx1"/>
                </a:solidFill>
                <a:latin typeface="Calibri" pitchFamily="34" charset="0"/>
              </a:rPr>
              <a:t>         </a:t>
            </a:r>
            <a:endParaRPr lang="en-US" sz="2000" dirty="0">
              <a:solidFill>
                <a:schemeClr val="tx1"/>
              </a:solidFill>
              <a:latin typeface="Calibri" pitchFamily="34" charset="0"/>
            </a:endParaRPr>
          </a:p>
        </p:txBody>
      </p:sp>
      <p:sp>
        <p:nvSpPr>
          <p:cNvPr id="8" name="Rectangle 7"/>
          <p:cNvSpPr/>
          <p:nvPr/>
        </p:nvSpPr>
        <p:spPr>
          <a:xfrm>
            <a:off x="155425" y="2890897"/>
            <a:ext cx="5837560" cy="2062103"/>
          </a:xfrm>
          <a:prstGeom prst="rect">
            <a:avLst/>
          </a:prstGeom>
        </p:spPr>
        <p:txBody>
          <a:bodyPr wrap="square">
            <a:spAutoFit/>
          </a:bodyPr>
          <a:lstStyle/>
          <a:p>
            <a:pPr marL="396875" indent="-396875" algn="just" defTabSz="914363" fontAlgn="auto">
              <a:lnSpc>
                <a:spcPct val="90000"/>
              </a:lnSpc>
              <a:spcBef>
                <a:spcPct val="20000"/>
              </a:spcBef>
              <a:spcAft>
                <a:spcPts val="0"/>
              </a:spcAft>
              <a:buBlip>
                <a:blip r:embed="rId2"/>
              </a:buBlip>
              <a:defRPr/>
            </a:pPr>
            <a:r>
              <a:rPr lang="en-US" sz="2000" b="1" dirty="0" smtClean="0">
                <a:solidFill>
                  <a:schemeClr val="tx1"/>
                </a:solidFill>
                <a:latin typeface="Calibri" pitchFamily="34" charset="0"/>
              </a:rPr>
              <a:t>Revenue Distribution Models:</a:t>
            </a:r>
          </a:p>
          <a:p>
            <a:pPr marL="396875" indent="-396875" algn="just" defTabSz="914363" fontAlgn="auto">
              <a:lnSpc>
                <a:spcPct val="90000"/>
              </a:lnSpc>
              <a:spcBef>
                <a:spcPct val="20000"/>
              </a:spcBef>
              <a:spcAft>
                <a:spcPts val="0"/>
              </a:spcAft>
              <a:defRPr/>
            </a:pPr>
            <a:r>
              <a:rPr lang="en-US" sz="2000" b="1" dirty="0" smtClean="0">
                <a:solidFill>
                  <a:schemeClr val="tx1"/>
                </a:solidFill>
                <a:latin typeface="Calibri" pitchFamily="34" charset="0"/>
              </a:rPr>
              <a:t>           </a:t>
            </a:r>
            <a:r>
              <a:rPr lang="en-US" sz="2000" dirty="0" smtClean="0">
                <a:solidFill>
                  <a:schemeClr val="tx1"/>
                </a:solidFill>
                <a:latin typeface="Calibri" pitchFamily="34" charset="0"/>
              </a:rPr>
              <a:t>- Uniform (U)</a:t>
            </a:r>
          </a:p>
          <a:p>
            <a:pPr marL="396875" indent="-396875" algn="just" defTabSz="914363" fontAlgn="auto">
              <a:lnSpc>
                <a:spcPct val="90000"/>
              </a:lnSpc>
              <a:spcBef>
                <a:spcPct val="20000"/>
              </a:spcBef>
              <a:spcAft>
                <a:spcPts val="0"/>
              </a:spcAft>
              <a:defRPr/>
            </a:pPr>
            <a:r>
              <a:rPr lang="en-US" sz="2000" dirty="0" smtClean="0">
                <a:solidFill>
                  <a:schemeClr val="tx1"/>
                </a:solidFill>
                <a:latin typeface="Calibri" pitchFamily="34" charset="0"/>
              </a:rPr>
              <a:t>           - Not Equal (NE)</a:t>
            </a:r>
          </a:p>
          <a:p>
            <a:pPr marL="396875" indent="-396875" algn="just" defTabSz="914363" fontAlgn="auto">
              <a:lnSpc>
                <a:spcPct val="90000"/>
              </a:lnSpc>
              <a:spcBef>
                <a:spcPct val="20000"/>
              </a:spcBef>
              <a:spcAft>
                <a:spcPts val="0"/>
              </a:spcAft>
              <a:defRPr/>
            </a:pPr>
            <a:r>
              <a:rPr lang="en-US" sz="2000" dirty="0" smtClean="0">
                <a:solidFill>
                  <a:schemeClr val="tx1"/>
                </a:solidFill>
                <a:latin typeface="Calibri" pitchFamily="34" charset="0"/>
              </a:rPr>
              <a:t>           - Clustering with Low Competition (CLC)</a:t>
            </a:r>
          </a:p>
          <a:p>
            <a:pPr marL="396875" indent="-396875" algn="just" defTabSz="914363" fontAlgn="auto">
              <a:lnSpc>
                <a:spcPct val="90000"/>
              </a:lnSpc>
              <a:spcBef>
                <a:spcPct val="20000"/>
              </a:spcBef>
              <a:spcAft>
                <a:spcPts val="0"/>
              </a:spcAft>
              <a:defRPr/>
            </a:pPr>
            <a:r>
              <a:rPr lang="en-US" sz="2000" dirty="0" smtClean="0">
                <a:solidFill>
                  <a:schemeClr val="tx1"/>
                </a:solidFill>
                <a:latin typeface="Calibri" pitchFamily="34" charset="0"/>
              </a:rPr>
              <a:t>           - Clustering with High Competition (CHC)</a:t>
            </a:r>
          </a:p>
          <a:p>
            <a:pPr marL="396875" indent="-396875" algn="just" defTabSz="914363" fontAlgn="auto">
              <a:lnSpc>
                <a:spcPct val="90000"/>
              </a:lnSpc>
              <a:spcBef>
                <a:spcPct val="20000"/>
              </a:spcBef>
              <a:spcAft>
                <a:spcPts val="0"/>
              </a:spcAft>
              <a:defRPr/>
            </a:pPr>
            <a:r>
              <a:rPr lang="en-US" sz="2000" dirty="0" smtClean="0">
                <a:solidFill>
                  <a:schemeClr val="tx1"/>
                </a:solidFill>
                <a:latin typeface="Calibri" pitchFamily="34" charset="0"/>
              </a:rPr>
              <a:t>           - Clustering with Not Equal Competition (CNC)</a:t>
            </a:r>
            <a:endParaRPr lang="en-US" sz="2000" dirty="0">
              <a:solidFill>
                <a:schemeClr val="tx1"/>
              </a:solidFill>
              <a:latin typeface="Calibri" pitchFamily="34" charset="0"/>
            </a:endParaRPr>
          </a:p>
        </p:txBody>
      </p:sp>
      <p:pic>
        <p:nvPicPr>
          <p:cNvPr id="83970" name="Picture 2"/>
          <p:cNvPicPr>
            <a:picLocks noChangeAspect="1" noChangeArrowheads="1"/>
          </p:cNvPicPr>
          <p:nvPr/>
        </p:nvPicPr>
        <p:blipFill>
          <a:blip r:embed="rId3"/>
          <a:srcRect/>
          <a:stretch>
            <a:fillRect/>
          </a:stretch>
        </p:blipFill>
        <p:spPr bwMode="auto">
          <a:xfrm>
            <a:off x="1752600" y="1371600"/>
            <a:ext cx="7050640" cy="1143000"/>
          </a:xfrm>
          <a:prstGeom prst="rect">
            <a:avLst/>
          </a:prstGeom>
          <a:noFill/>
          <a:ln w="9525">
            <a:noFill/>
            <a:miter lim="800000"/>
            <a:headEnd/>
            <a:tailEnd/>
          </a:ln>
          <a:effectLst/>
        </p:spPr>
      </p:pic>
      <p:pic>
        <p:nvPicPr>
          <p:cNvPr id="83972" name="Picture 4"/>
          <p:cNvPicPr>
            <a:picLocks noChangeAspect="1" noChangeArrowheads="1"/>
          </p:cNvPicPr>
          <p:nvPr/>
        </p:nvPicPr>
        <p:blipFill>
          <a:blip r:embed="rId4"/>
          <a:srcRect/>
          <a:stretch>
            <a:fillRect/>
          </a:stretch>
        </p:blipFill>
        <p:spPr bwMode="auto">
          <a:xfrm>
            <a:off x="1752600" y="2447925"/>
            <a:ext cx="7010400" cy="371475"/>
          </a:xfrm>
          <a:prstGeom prst="rect">
            <a:avLst/>
          </a:prstGeom>
          <a:noFill/>
          <a:ln w="9525">
            <a:noFill/>
            <a:miter lim="800000"/>
            <a:headEnd/>
            <a:tailEnd/>
          </a:ln>
          <a:effectLst/>
        </p:spPr>
      </p:pic>
      <p:sp>
        <p:nvSpPr>
          <p:cNvPr id="14" name="Rectangle 13"/>
          <p:cNvSpPr/>
          <p:nvPr/>
        </p:nvSpPr>
        <p:spPr>
          <a:xfrm>
            <a:off x="152400" y="5105400"/>
            <a:ext cx="8534400" cy="646331"/>
          </a:xfrm>
          <a:prstGeom prst="rect">
            <a:avLst/>
          </a:prstGeom>
        </p:spPr>
        <p:txBody>
          <a:bodyPr wrap="square">
            <a:spAutoFit/>
          </a:bodyPr>
          <a:lstStyle/>
          <a:p>
            <a:pPr marL="396875" indent="-396875" algn="just" defTabSz="914363" fontAlgn="auto">
              <a:lnSpc>
                <a:spcPct val="90000"/>
              </a:lnSpc>
              <a:spcBef>
                <a:spcPct val="20000"/>
              </a:spcBef>
              <a:spcAft>
                <a:spcPts val="0"/>
              </a:spcAft>
              <a:buBlip>
                <a:blip r:embed="rId2"/>
              </a:buBlip>
              <a:defRPr/>
            </a:pPr>
            <a:r>
              <a:rPr lang="en-US" sz="2000" b="1" dirty="0" smtClean="0">
                <a:solidFill>
                  <a:schemeClr val="tx1"/>
                </a:solidFill>
                <a:latin typeface="Calibri" pitchFamily="34" charset="0"/>
              </a:rPr>
              <a:t>Algorithms (</a:t>
            </a:r>
            <a:r>
              <a:rPr lang="en-US" sz="2000" b="1" dirty="0" err="1" smtClean="0">
                <a:solidFill>
                  <a:schemeClr val="tx1"/>
                </a:solidFill>
                <a:latin typeface="Calibri" pitchFamily="34" charset="0"/>
              </a:rPr>
              <a:t>RevMax</a:t>
            </a:r>
            <a:r>
              <a:rPr lang="en-US" sz="2000" b="1" dirty="0" smtClean="0">
                <a:solidFill>
                  <a:schemeClr val="tx1"/>
                </a:solidFill>
                <a:latin typeface="Calibri" pitchFamily="34" charset="0"/>
              </a:rPr>
              <a:t>-C, </a:t>
            </a:r>
            <a:r>
              <a:rPr lang="en-US" sz="2000" b="1" dirty="0" err="1" smtClean="0">
                <a:solidFill>
                  <a:schemeClr val="tx1"/>
                </a:solidFill>
                <a:latin typeface="Calibri" pitchFamily="34" charset="0"/>
              </a:rPr>
              <a:t>RevMax</a:t>
            </a:r>
            <a:r>
              <a:rPr lang="en-US" sz="2000" b="1" dirty="0" smtClean="0">
                <a:solidFill>
                  <a:schemeClr val="tx1"/>
                </a:solidFill>
                <a:latin typeface="Calibri" pitchFamily="34" charset="0"/>
              </a:rPr>
              <a:t>-S)</a:t>
            </a:r>
            <a:r>
              <a:rPr lang="en-US" sz="2000" dirty="0" smtClean="0">
                <a:solidFill>
                  <a:schemeClr val="tx1"/>
                </a:solidFill>
                <a:latin typeface="Calibri" pitchFamily="34" charset="0"/>
              </a:rPr>
              <a:t>: host’s expected revenue, running time, and scalability under MCIC and K-LT models</a:t>
            </a:r>
            <a:endParaRPr lang="en-US" sz="2000" dirty="0">
              <a:solidFill>
                <a:schemeClr val="tx1"/>
              </a:solidFill>
              <a:latin typeface="Calibri" pitchFamily="34" charset="0"/>
            </a:endParaRPr>
          </a:p>
        </p:txBody>
      </p:sp>
      <p:sp>
        <p:nvSpPr>
          <p:cNvPr id="15" name="Rectangle 14"/>
          <p:cNvSpPr/>
          <p:nvPr/>
        </p:nvSpPr>
        <p:spPr>
          <a:xfrm>
            <a:off x="152400" y="5867400"/>
            <a:ext cx="8534400" cy="923330"/>
          </a:xfrm>
          <a:prstGeom prst="rect">
            <a:avLst/>
          </a:prstGeom>
        </p:spPr>
        <p:txBody>
          <a:bodyPr wrap="square">
            <a:spAutoFit/>
          </a:bodyPr>
          <a:lstStyle/>
          <a:p>
            <a:pPr marL="396875" indent="-396875" algn="just" defTabSz="914363" fontAlgn="auto">
              <a:lnSpc>
                <a:spcPct val="90000"/>
              </a:lnSpc>
              <a:spcBef>
                <a:spcPct val="20000"/>
              </a:spcBef>
              <a:spcAft>
                <a:spcPts val="0"/>
              </a:spcAft>
              <a:buBlip>
                <a:blip r:embed="rId2"/>
              </a:buBlip>
              <a:defRPr/>
            </a:pPr>
            <a:r>
              <a:rPr lang="en-US" sz="2000" b="1" dirty="0" smtClean="0">
                <a:solidFill>
                  <a:schemeClr val="tx1"/>
                </a:solidFill>
                <a:latin typeface="Calibri" pitchFamily="34" charset="0"/>
              </a:rPr>
              <a:t>Revenue Improvement Rate (RIR): </a:t>
            </a:r>
            <a:r>
              <a:rPr lang="en-US" sz="2000" dirty="0" smtClean="0">
                <a:solidFill>
                  <a:schemeClr val="tx1"/>
                </a:solidFill>
                <a:latin typeface="Calibri" pitchFamily="34" charset="0"/>
              </a:rPr>
              <a:t>ratio of the host’s expected revenue obtained from the seed sets identified by </a:t>
            </a:r>
            <a:r>
              <a:rPr lang="en-US" sz="2000" dirty="0" err="1" smtClean="0">
                <a:solidFill>
                  <a:schemeClr val="tx1"/>
                </a:solidFill>
                <a:latin typeface="Calibri" pitchFamily="34" charset="0"/>
              </a:rPr>
              <a:t>RevMax</a:t>
            </a:r>
            <a:r>
              <a:rPr lang="en-US" sz="2000" dirty="0" smtClean="0">
                <a:solidFill>
                  <a:schemeClr val="tx1"/>
                </a:solidFill>
                <a:latin typeface="Calibri" pitchFamily="34" charset="0"/>
              </a:rPr>
              <a:t>-C (or, </a:t>
            </a:r>
            <a:r>
              <a:rPr lang="en-US" sz="2000" dirty="0" err="1" smtClean="0">
                <a:solidFill>
                  <a:schemeClr val="tx1"/>
                </a:solidFill>
                <a:latin typeface="Calibri" pitchFamily="34" charset="0"/>
              </a:rPr>
              <a:t>RevMax</a:t>
            </a:r>
            <a:r>
              <a:rPr lang="en-US" sz="2000" dirty="0" smtClean="0">
                <a:solidFill>
                  <a:schemeClr val="tx1"/>
                </a:solidFill>
                <a:latin typeface="Calibri" pitchFamily="34" charset="0"/>
              </a:rPr>
              <a:t>-S) with respect to the host’s revenue obtained from a random seed sets.  </a:t>
            </a:r>
            <a:endParaRPr lang="en-US" sz="2000" dirty="0">
              <a:solidFill>
                <a:schemeClr val="tx1"/>
              </a:solidFill>
              <a:latin typeface="Calibri" pitchFamily="34" charset="0"/>
            </a:endParaRPr>
          </a:p>
        </p:txBody>
      </p:sp>
      <p:pic>
        <p:nvPicPr>
          <p:cNvPr id="17" name="Picture 5" descr="C:\Users\arijit\Desktop\Nanyang_Technological_University_(logo).png"/>
          <p:cNvPicPr>
            <a:picLocks noChangeAspect="1" noChangeArrowheads="1"/>
          </p:cNvPicPr>
          <p:nvPr/>
        </p:nvPicPr>
        <p:blipFill>
          <a:blip r:embed="rId5"/>
          <a:srcRect/>
          <a:stretch>
            <a:fillRect/>
          </a:stretch>
        </p:blipFill>
        <p:spPr bwMode="auto">
          <a:xfrm>
            <a:off x="7391400" y="0"/>
            <a:ext cx="1752600" cy="696449"/>
          </a:xfrm>
          <a:prstGeom prst="rect">
            <a:avLst/>
          </a:prstGeom>
          <a:noFill/>
        </p:spPr>
      </p:pic>
    </p:spTree>
    <p:extLst>
      <p:ext uri="{BB962C8B-B14F-4D97-AF65-F5344CB8AC3E}">
        <p14:creationId xmlns="" xmlns:p14="http://schemas.microsoft.com/office/powerpoint/2010/main" val="150385302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7924800" cy="1066800"/>
          </a:xfrm>
        </p:spPr>
        <p:txBody>
          <a:bodyPr/>
          <a:lstStyle/>
          <a:p>
            <a:r>
              <a:rPr lang="en-US" sz="2800" dirty="0" smtClean="0"/>
              <a:t>List of Experiments</a:t>
            </a:r>
            <a:endParaRPr lang="en-US" sz="2800" dirty="0"/>
          </a:p>
        </p:txBody>
      </p:sp>
      <p:sp>
        <p:nvSpPr>
          <p:cNvPr id="7" name="Rectangle 6"/>
          <p:cNvSpPr/>
          <p:nvPr/>
        </p:nvSpPr>
        <p:spPr>
          <a:xfrm>
            <a:off x="155424" y="1345625"/>
            <a:ext cx="8641125" cy="707886"/>
          </a:xfrm>
          <a:prstGeom prst="rect">
            <a:avLst/>
          </a:prstGeom>
        </p:spPr>
        <p:txBody>
          <a:bodyPr wrap="square">
            <a:spAutoFit/>
          </a:bodyPr>
          <a:lstStyle/>
          <a:p>
            <a:pPr marL="396875" indent="-396875" algn="just" defTabSz="914363" fontAlgn="auto">
              <a:lnSpc>
                <a:spcPct val="90000"/>
              </a:lnSpc>
              <a:spcBef>
                <a:spcPct val="20000"/>
              </a:spcBef>
              <a:spcAft>
                <a:spcPts val="0"/>
              </a:spcAft>
              <a:buBlip>
                <a:blip r:embed="rId2"/>
              </a:buBlip>
              <a:defRPr/>
            </a:pPr>
            <a:r>
              <a:rPr lang="en-US" sz="2000" b="1" dirty="0" smtClean="0">
                <a:solidFill>
                  <a:schemeClr val="tx1"/>
                </a:solidFill>
                <a:latin typeface="Calibri" pitchFamily="34" charset="0"/>
              </a:rPr>
              <a:t>Datasets:  </a:t>
            </a:r>
          </a:p>
          <a:p>
            <a:pPr marL="396875" indent="-396875" algn="just" defTabSz="914363" fontAlgn="auto">
              <a:lnSpc>
                <a:spcPct val="90000"/>
              </a:lnSpc>
              <a:spcBef>
                <a:spcPct val="20000"/>
              </a:spcBef>
              <a:spcAft>
                <a:spcPts val="0"/>
              </a:spcAft>
              <a:defRPr/>
            </a:pPr>
            <a:r>
              <a:rPr lang="en-US" sz="2000" b="1" dirty="0" smtClean="0">
                <a:solidFill>
                  <a:schemeClr val="tx1"/>
                </a:solidFill>
                <a:latin typeface="Calibri" pitchFamily="34" charset="0"/>
              </a:rPr>
              <a:t>         </a:t>
            </a:r>
            <a:endParaRPr lang="en-US" sz="2000" dirty="0">
              <a:solidFill>
                <a:schemeClr val="tx1"/>
              </a:solidFill>
              <a:latin typeface="Calibri" pitchFamily="34" charset="0"/>
            </a:endParaRPr>
          </a:p>
        </p:txBody>
      </p:sp>
      <p:sp>
        <p:nvSpPr>
          <p:cNvPr id="8" name="Rectangle 7"/>
          <p:cNvSpPr/>
          <p:nvPr/>
        </p:nvSpPr>
        <p:spPr>
          <a:xfrm>
            <a:off x="155425" y="2890897"/>
            <a:ext cx="5837560" cy="2062103"/>
          </a:xfrm>
          <a:prstGeom prst="rect">
            <a:avLst/>
          </a:prstGeom>
        </p:spPr>
        <p:txBody>
          <a:bodyPr wrap="square">
            <a:spAutoFit/>
          </a:bodyPr>
          <a:lstStyle/>
          <a:p>
            <a:pPr marL="396875" indent="-396875" algn="just" defTabSz="914363" fontAlgn="auto">
              <a:lnSpc>
                <a:spcPct val="90000"/>
              </a:lnSpc>
              <a:spcBef>
                <a:spcPct val="20000"/>
              </a:spcBef>
              <a:spcAft>
                <a:spcPts val="0"/>
              </a:spcAft>
              <a:buBlip>
                <a:blip r:embed="rId2"/>
              </a:buBlip>
              <a:defRPr/>
            </a:pPr>
            <a:r>
              <a:rPr lang="en-US" sz="2000" b="1" dirty="0" smtClean="0">
                <a:solidFill>
                  <a:schemeClr val="tx1"/>
                </a:solidFill>
                <a:latin typeface="Calibri" pitchFamily="34" charset="0"/>
              </a:rPr>
              <a:t>Revenue Distribution Models:</a:t>
            </a:r>
          </a:p>
          <a:p>
            <a:pPr marL="396875" indent="-396875" algn="just" defTabSz="914363" fontAlgn="auto">
              <a:lnSpc>
                <a:spcPct val="90000"/>
              </a:lnSpc>
              <a:spcBef>
                <a:spcPct val="20000"/>
              </a:spcBef>
              <a:spcAft>
                <a:spcPts val="0"/>
              </a:spcAft>
              <a:defRPr/>
            </a:pPr>
            <a:r>
              <a:rPr lang="en-US" sz="2000" b="1" dirty="0" smtClean="0">
                <a:solidFill>
                  <a:schemeClr val="tx1"/>
                </a:solidFill>
                <a:latin typeface="Calibri" pitchFamily="34" charset="0"/>
              </a:rPr>
              <a:t>           </a:t>
            </a:r>
            <a:r>
              <a:rPr lang="en-US" sz="2000" dirty="0" smtClean="0">
                <a:solidFill>
                  <a:schemeClr val="tx1"/>
                </a:solidFill>
                <a:latin typeface="Calibri" pitchFamily="34" charset="0"/>
              </a:rPr>
              <a:t>- Uniform (U)</a:t>
            </a:r>
          </a:p>
          <a:p>
            <a:pPr marL="396875" indent="-396875" algn="just" defTabSz="914363" fontAlgn="auto">
              <a:lnSpc>
                <a:spcPct val="90000"/>
              </a:lnSpc>
              <a:spcBef>
                <a:spcPct val="20000"/>
              </a:spcBef>
              <a:spcAft>
                <a:spcPts val="0"/>
              </a:spcAft>
              <a:defRPr/>
            </a:pPr>
            <a:r>
              <a:rPr lang="en-US" sz="2000" dirty="0" smtClean="0">
                <a:solidFill>
                  <a:schemeClr val="tx1"/>
                </a:solidFill>
                <a:latin typeface="Calibri" pitchFamily="34" charset="0"/>
              </a:rPr>
              <a:t>           - Not Equal (NE)</a:t>
            </a:r>
          </a:p>
          <a:p>
            <a:pPr marL="396875" indent="-396875" algn="just" defTabSz="914363" fontAlgn="auto">
              <a:lnSpc>
                <a:spcPct val="90000"/>
              </a:lnSpc>
              <a:spcBef>
                <a:spcPct val="20000"/>
              </a:spcBef>
              <a:spcAft>
                <a:spcPts val="0"/>
              </a:spcAft>
              <a:defRPr/>
            </a:pPr>
            <a:r>
              <a:rPr lang="en-US" sz="2000" dirty="0" smtClean="0">
                <a:solidFill>
                  <a:schemeClr val="tx1"/>
                </a:solidFill>
                <a:latin typeface="Calibri" pitchFamily="34" charset="0"/>
              </a:rPr>
              <a:t>           - Clustering with Low Competition (CLC)</a:t>
            </a:r>
          </a:p>
          <a:p>
            <a:pPr marL="396875" indent="-396875" algn="just" defTabSz="914363" fontAlgn="auto">
              <a:lnSpc>
                <a:spcPct val="90000"/>
              </a:lnSpc>
              <a:spcBef>
                <a:spcPct val="20000"/>
              </a:spcBef>
              <a:spcAft>
                <a:spcPts val="0"/>
              </a:spcAft>
              <a:defRPr/>
            </a:pPr>
            <a:r>
              <a:rPr lang="en-US" sz="2000" dirty="0" smtClean="0">
                <a:solidFill>
                  <a:schemeClr val="tx1"/>
                </a:solidFill>
                <a:latin typeface="Calibri" pitchFamily="34" charset="0"/>
              </a:rPr>
              <a:t>           - Clustering with High Competition (CHC)</a:t>
            </a:r>
          </a:p>
          <a:p>
            <a:pPr marL="396875" indent="-396875" algn="just" defTabSz="914363" fontAlgn="auto">
              <a:lnSpc>
                <a:spcPct val="90000"/>
              </a:lnSpc>
              <a:spcBef>
                <a:spcPct val="20000"/>
              </a:spcBef>
              <a:spcAft>
                <a:spcPts val="0"/>
              </a:spcAft>
              <a:defRPr/>
            </a:pPr>
            <a:r>
              <a:rPr lang="en-US" sz="2000" dirty="0" smtClean="0">
                <a:solidFill>
                  <a:schemeClr val="tx1"/>
                </a:solidFill>
                <a:latin typeface="Calibri" pitchFamily="34" charset="0"/>
              </a:rPr>
              <a:t>           - Clustering with Not Equal Competition (CNC)</a:t>
            </a:r>
            <a:endParaRPr lang="en-US" sz="2000" dirty="0">
              <a:solidFill>
                <a:schemeClr val="tx1"/>
              </a:solidFill>
              <a:latin typeface="Calibri" pitchFamily="34" charset="0"/>
            </a:endParaRPr>
          </a:p>
        </p:txBody>
      </p:sp>
      <p:pic>
        <p:nvPicPr>
          <p:cNvPr id="83970" name="Picture 2"/>
          <p:cNvPicPr>
            <a:picLocks noChangeAspect="1" noChangeArrowheads="1"/>
          </p:cNvPicPr>
          <p:nvPr/>
        </p:nvPicPr>
        <p:blipFill>
          <a:blip r:embed="rId3"/>
          <a:srcRect/>
          <a:stretch>
            <a:fillRect/>
          </a:stretch>
        </p:blipFill>
        <p:spPr bwMode="auto">
          <a:xfrm>
            <a:off x="1752600" y="1371600"/>
            <a:ext cx="7050640" cy="1143000"/>
          </a:xfrm>
          <a:prstGeom prst="rect">
            <a:avLst/>
          </a:prstGeom>
          <a:noFill/>
          <a:ln w="9525">
            <a:noFill/>
            <a:miter lim="800000"/>
            <a:headEnd/>
            <a:tailEnd/>
          </a:ln>
          <a:effectLst/>
        </p:spPr>
      </p:pic>
      <p:pic>
        <p:nvPicPr>
          <p:cNvPr id="83972" name="Picture 4"/>
          <p:cNvPicPr>
            <a:picLocks noChangeAspect="1" noChangeArrowheads="1"/>
          </p:cNvPicPr>
          <p:nvPr/>
        </p:nvPicPr>
        <p:blipFill>
          <a:blip r:embed="rId4"/>
          <a:srcRect/>
          <a:stretch>
            <a:fillRect/>
          </a:stretch>
        </p:blipFill>
        <p:spPr bwMode="auto">
          <a:xfrm>
            <a:off x="1752600" y="2447925"/>
            <a:ext cx="7010400" cy="371475"/>
          </a:xfrm>
          <a:prstGeom prst="rect">
            <a:avLst/>
          </a:prstGeom>
          <a:noFill/>
          <a:ln w="9525">
            <a:noFill/>
            <a:miter lim="800000"/>
            <a:headEnd/>
            <a:tailEnd/>
          </a:ln>
          <a:effectLst/>
        </p:spPr>
      </p:pic>
      <p:sp>
        <p:nvSpPr>
          <p:cNvPr id="14" name="Rectangle 13"/>
          <p:cNvSpPr/>
          <p:nvPr/>
        </p:nvSpPr>
        <p:spPr>
          <a:xfrm>
            <a:off x="152400" y="5105400"/>
            <a:ext cx="8534400" cy="646331"/>
          </a:xfrm>
          <a:prstGeom prst="rect">
            <a:avLst/>
          </a:prstGeom>
        </p:spPr>
        <p:txBody>
          <a:bodyPr wrap="square">
            <a:spAutoFit/>
          </a:bodyPr>
          <a:lstStyle/>
          <a:p>
            <a:pPr marL="396875" indent="-396875" algn="just" defTabSz="914363" fontAlgn="auto">
              <a:lnSpc>
                <a:spcPct val="90000"/>
              </a:lnSpc>
              <a:spcBef>
                <a:spcPct val="20000"/>
              </a:spcBef>
              <a:spcAft>
                <a:spcPts val="0"/>
              </a:spcAft>
              <a:buBlip>
                <a:blip r:embed="rId2"/>
              </a:buBlip>
              <a:defRPr/>
            </a:pPr>
            <a:r>
              <a:rPr lang="en-US" sz="2000" b="1" dirty="0" smtClean="0">
                <a:solidFill>
                  <a:schemeClr val="tx1"/>
                </a:solidFill>
                <a:latin typeface="Calibri" pitchFamily="34" charset="0"/>
              </a:rPr>
              <a:t>Algorithms (</a:t>
            </a:r>
            <a:r>
              <a:rPr lang="en-US" sz="2000" b="1" dirty="0" err="1" smtClean="0">
                <a:solidFill>
                  <a:schemeClr val="tx1"/>
                </a:solidFill>
                <a:latin typeface="Calibri" pitchFamily="34" charset="0"/>
              </a:rPr>
              <a:t>RevMax</a:t>
            </a:r>
            <a:r>
              <a:rPr lang="en-US" sz="2000" b="1" dirty="0" smtClean="0">
                <a:solidFill>
                  <a:schemeClr val="tx1"/>
                </a:solidFill>
                <a:latin typeface="Calibri" pitchFamily="34" charset="0"/>
              </a:rPr>
              <a:t>-C, </a:t>
            </a:r>
            <a:r>
              <a:rPr lang="en-US" sz="2000" b="1" dirty="0" err="1" smtClean="0">
                <a:solidFill>
                  <a:schemeClr val="tx1"/>
                </a:solidFill>
                <a:latin typeface="Calibri" pitchFamily="34" charset="0"/>
              </a:rPr>
              <a:t>RevMax</a:t>
            </a:r>
            <a:r>
              <a:rPr lang="en-US" sz="2000" b="1" dirty="0" smtClean="0">
                <a:solidFill>
                  <a:schemeClr val="tx1"/>
                </a:solidFill>
                <a:latin typeface="Calibri" pitchFamily="34" charset="0"/>
              </a:rPr>
              <a:t>-S)</a:t>
            </a:r>
            <a:r>
              <a:rPr lang="en-US" sz="2000" dirty="0" smtClean="0">
                <a:solidFill>
                  <a:schemeClr val="tx1"/>
                </a:solidFill>
                <a:latin typeface="Calibri" pitchFamily="34" charset="0"/>
              </a:rPr>
              <a:t>: host’s expected revenue, running time, and scalability under MCIC and K-LT models</a:t>
            </a:r>
            <a:endParaRPr lang="en-US" sz="2000" dirty="0">
              <a:solidFill>
                <a:schemeClr val="tx1"/>
              </a:solidFill>
              <a:latin typeface="Calibri" pitchFamily="34" charset="0"/>
            </a:endParaRPr>
          </a:p>
        </p:txBody>
      </p:sp>
      <p:sp>
        <p:nvSpPr>
          <p:cNvPr id="15" name="Rectangle 14"/>
          <p:cNvSpPr/>
          <p:nvPr/>
        </p:nvSpPr>
        <p:spPr>
          <a:xfrm>
            <a:off x="152400" y="5867400"/>
            <a:ext cx="8534400" cy="923330"/>
          </a:xfrm>
          <a:prstGeom prst="rect">
            <a:avLst/>
          </a:prstGeom>
        </p:spPr>
        <p:txBody>
          <a:bodyPr wrap="square">
            <a:spAutoFit/>
          </a:bodyPr>
          <a:lstStyle/>
          <a:p>
            <a:pPr marL="396875" indent="-396875" algn="just" defTabSz="914363" fontAlgn="auto">
              <a:lnSpc>
                <a:spcPct val="90000"/>
              </a:lnSpc>
              <a:spcBef>
                <a:spcPct val="20000"/>
              </a:spcBef>
              <a:spcAft>
                <a:spcPts val="0"/>
              </a:spcAft>
              <a:buBlip>
                <a:blip r:embed="rId2"/>
              </a:buBlip>
              <a:defRPr/>
            </a:pPr>
            <a:r>
              <a:rPr lang="en-US" sz="2000" b="1" dirty="0" smtClean="0">
                <a:solidFill>
                  <a:schemeClr val="tx1"/>
                </a:solidFill>
                <a:latin typeface="Calibri" pitchFamily="34" charset="0"/>
              </a:rPr>
              <a:t>Revenue Improvement Rate (RIR): </a:t>
            </a:r>
            <a:r>
              <a:rPr lang="en-US" sz="2000" dirty="0" smtClean="0">
                <a:solidFill>
                  <a:schemeClr val="tx1"/>
                </a:solidFill>
                <a:latin typeface="Calibri" pitchFamily="34" charset="0"/>
              </a:rPr>
              <a:t>ratio of the host’s expected revenue obtained from the seed sets identified by </a:t>
            </a:r>
            <a:r>
              <a:rPr lang="en-US" sz="2000" dirty="0" err="1" smtClean="0">
                <a:solidFill>
                  <a:schemeClr val="tx1"/>
                </a:solidFill>
                <a:latin typeface="Calibri" pitchFamily="34" charset="0"/>
              </a:rPr>
              <a:t>RevMax</a:t>
            </a:r>
            <a:r>
              <a:rPr lang="en-US" sz="2000" dirty="0" smtClean="0">
                <a:solidFill>
                  <a:schemeClr val="tx1"/>
                </a:solidFill>
                <a:latin typeface="Calibri" pitchFamily="34" charset="0"/>
              </a:rPr>
              <a:t>-C (or, </a:t>
            </a:r>
            <a:r>
              <a:rPr lang="en-US" sz="2000" dirty="0" err="1" smtClean="0">
                <a:solidFill>
                  <a:schemeClr val="tx1"/>
                </a:solidFill>
                <a:latin typeface="Calibri" pitchFamily="34" charset="0"/>
              </a:rPr>
              <a:t>RevMax</a:t>
            </a:r>
            <a:r>
              <a:rPr lang="en-US" sz="2000" dirty="0" smtClean="0">
                <a:solidFill>
                  <a:schemeClr val="tx1"/>
                </a:solidFill>
                <a:latin typeface="Calibri" pitchFamily="34" charset="0"/>
              </a:rPr>
              <a:t>-S) with respect to the host’s revenue obtained from a random seed sets.  </a:t>
            </a:r>
            <a:endParaRPr lang="en-US" sz="2000" dirty="0">
              <a:solidFill>
                <a:schemeClr val="tx1"/>
              </a:solidFill>
              <a:latin typeface="Calibri" pitchFamily="34" charset="0"/>
            </a:endParaRPr>
          </a:p>
        </p:txBody>
      </p:sp>
      <p:sp>
        <p:nvSpPr>
          <p:cNvPr id="16" name="Rectangle 15"/>
          <p:cNvSpPr/>
          <p:nvPr/>
        </p:nvSpPr>
        <p:spPr bwMode="auto">
          <a:xfrm>
            <a:off x="5715000" y="3124200"/>
            <a:ext cx="3048000" cy="838200"/>
          </a:xfrm>
          <a:prstGeom prst="rect">
            <a:avLst/>
          </a:prstGeom>
          <a:solidFill>
            <a:schemeClr val="accent5">
              <a:lumMod val="60000"/>
              <a:lumOff val="40000"/>
            </a:schemeClr>
          </a:solidFill>
          <a:ln w="9525" cap="flat" cmpd="sng" algn="ctr">
            <a:solidFill>
              <a:schemeClr val="tx1"/>
            </a:solidFill>
            <a:prstDash val="solid"/>
            <a:round/>
            <a:headEnd type="none" w="med" len="med"/>
            <a:tailEnd type="none" w="med" len="med"/>
          </a:ln>
          <a:effectLst>
            <a:outerShdw blurRad="50800" dist="38100" dir="2700000" algn="tl" rotWithShape="0">
              <a:srgbClr val="000000">
                <a:alpha val="43000"/>
              </a:srgbClr>
            </a:outerShdw>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accent2"/>
                </a:solidFill>
                <a:effectLst/>
                <a:latin typeface="Trebuchet MS" pitchFamily="34" charset="0"/>
              </a:rPr>
              <a:t>We vary the number of campaigners and the number of seed nodes per campaigner</a:t>
            </a:r>
          </a:p>
        </p:txBody>
      </p:sp>
      <p:pic>
        <p:nvPicPr>
          <p:cNvPr id="10" name="Picture 5" descr="C:\Users\arijit\Desktop\Nanyang_Technological_University_(logo).png"/>
          <p:cNvPicPr>
            <a:picLocks noChangeAspect="1" noChangeArrowheads="1"/>
          </p:cNvPicPr>
          <p:nvPr/>
        </p:nvPicPr>
        <p:blipFill>
          <a:blip r:embed="rId5"/>
          <a:srcRect/>
          <a:stretch>
            <a:fillRect/>
          </a:stretch>
        </p:blipFill>
        <p:spPr bwMode="auto">
          <a:xfrm>
            <a:off x="7391400" y="0"/>
            <a:ext cx="1752600" cy="696449"/>
          </a:xfrm>
          <a:prstGeom prst="rect">
            <a:avLst/>
          </a:prstGeom>
          <a:noFill/>
        </p:spPr>
      </p:pic>
    </p:spTree>
    <p:extLst>
      <p:ext uri="{BB962C8B-B14F-4D97-AF65-F5344CB8AC3E}">
        <p14:creationId xmlns="" xmlns:p14="http://schemas.microsoft.com/office/powerpoint/2010/main" val="150385302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7924800" cy="1066800"/>
          </a:xfrm>
        </p:spPr>
        <p:txBody>
          <a:bodyPr/>
          <a:lstStyle/>
          <a:p>
            <a:r>
              <a:rPr lang="en-US" sz="2800" dirty="0" smtClean="0"/>
              <a:t>Experimental Results: MCIC Influence Cascade</a:t>
            </a:r>
            <a:endParaRPr lang="en-US" sz="2800" dirty="0"/>
          </a:p>
        </p:txBody>
      </p:sp>
      <p:sp>
        <p:nvSpPr>
          <p:cNvPr id="9" name="Slide Number Placeholder 9"/>
          <p:cNvSpPr txBox="1">
            <a:spLocks/>
          </p:cNvSpPr>
          <p:nvPr/>
        </p:nvSpPr>
        <p:spPr bwMode="auto">
          <a:xfrm>
            <a:off x="8382000" y="6492875"/>
            <a:ext cx="844885"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sz="1800" dirty="0" smtClean="0">
                <a:solidFill>
                  <a:schemeClr val="tx1"/>
                </a:solidFill>
                <a:latin typeface="+mj-lt"/>
              </a:rPr>
              <a:t>18</a:t>
            </a:r>
            <a:r>
              <a:rPr kumimoji="0" lang="en-US" sz="1800" b="0" i="0" u="none" strike="noStrike" kern="1200" cap="none" spc="0" normalizeH="0" baseline="0" noProof="0" dirty="0" smtClean="0">
                <a:ln>
                  <a:noFill/>
                </a:ln>
                <a:solidFill>
                  <a:schemeClr val="tx1"/>
                </a:solidFill>
                <a:effectLst/>
                <a:uLnTx/>
                <a:uFillTx/>
                <a:latin typeface="+mj-lt"/>
                <a:ea typeface="+mn-ea"/>
                <a:cs typeface="+mn-cs"/>
              </a:rPr>
              <a:t>/20</a:t>
            </a:r>
            <a:endParaRPr kumimoji="0" lang="en-US" sz="1800" b="0" i="0" u="none" strike="noStrike" kern="1200" cap="none" spc="0" normalizeH="0" baseline="0" noProof="0" dirty="0">
              <a:ln>
                <a:noFill/>
              </a:ln>
              <a:solidFill>
                <a:schemeClr val="tx1"/>
              </a:solidFill>
              <a:effectLst/>
              <a:uLnTx/>
              <a:uFillTx/>
              <a:latin typeface="+mj-lt"/>
              <a:ea typeface="+mn-ea"/>
              <a:cs typeface="+mn-cs"/>
            </a:endParaRPr>
          </a:p>
        </p:txBody>
      </p:sp>
      <p:pic>
        <p:nvPicPr>
          <p:cNvPr id="84994" name="Picture 2"/>
          <p:cNvPicPr>
            <a:picLocks noChangeAspect="1" noChangeArrowheads="1"/>
          </p:cNvPicPr>
          <p:nvPr/>
        </p:nvPicPr>
        <p:blipFill>
          <a:blip r:embed="rId2"/>
          <a:srcRect/>
          <a:stretch>
            <a:fillRect/>
          </a:stretch>
        </p:blipFill>
        <p:spPr bwMode="auto">
          <a:xfrm>
            <a:off x="76200" y="1295400"/>
            <a:ext cx="5006578" cy="2209800"/>
          </a:xfrm>
          <a:prstGeom prst="rect">
            <a:avLst/>
          </a:prstGeom>
          <a:noFill/>
          <a:ln w="9525">
            <a:noFill/>
            <a:miter lim="800000"/>
            <a:headEnd/>
            <a:tailEnd/>
          </a:ln>
          <a:effectLst/>
        </p:spPr>
      </p:pic>
      <p:pic>
        <p:nvPicPr>
          <p:cNvPr id="84995" name="Picture 3"/>
          <p:cNvPicPr>
            <a:picLocks noChangeAspect="1" noChangeArrowheads="1"/>
          </p:cNvPicPr>
          <p:nvPr/>
        </p:nvPicPr>
        <p:blipFill>
          <a:blip r:embed="rId3"/>
          <a:srcRect/>
          <a:stretch>
            <a:fillRect/>
          </a:stretch>
        </p:blipFill>
        <p:spPr bwMode="auto">
          <a:xfrm>
            <a:off x="152400" y="3657600"/>
            <a:ext cx="5032360" cy="2676525"/>
          </a:xfrm>
          <a:prstGeom prst="rect">
            <a:avLst/>
          </a:prstGeom>
          <a:noFill/>
          <a:ln w="9525">
            <a:noFill/>
            <a:miter lim="800000"/>
            <a:headEnd/>
            <a:tailEnd/>
          </a:ln>
          <a:effectLst/>
        </p:spPr>
      </p:pic>
      <p:pic>
        <p:nvPicPr>
          <p:cNvPr id="84996" name="Picture 4"/>
          <p:cNvPicPr>
            <a:picLocks noChangeAspect="1" noChangeArrowheads="1"/>
          </p:cNvPicPr>
          <p:nvPr/>
        </p:nvPicPr>
        <p:blipFill>
          <a:blip r:embed="rId4"/>
          <a:srcRect/>
          <a:stretch>
            <a:fillRect/>
          </a:stretch>
        </p:blipFill>
        <p:spPr bwMode="auto">
          <a:xfrm>
            <a:off x="5155239" y="2133600"/>
            <a:ext cx="3692199" cy="2743200"/>
          </a:xfrm>
          <a:prstGeom prst="rect">
            <a:avLst/>
          </a:prstGeom>
          <a:noFill/>
          <a:ln w="9525">
            <a:noFill/>
            <a:miter lim="800000"/>
            <a:headEnd/>
            <a:tailEnd/>
          </a:ln>
          <a:effectLst/>
        </p:spPr>
      </p:pic>
      <p:sp>
        <p:nvSpPr>
          <p:cNvPr id="13" name="Rectangle 12"/>
          <p:cNvSpPr/>
          <p:nvPr/>
        </p:nvSpPr>
        <p:spPr bwMode="auto">
          <a:xfrm>
            <a:off x="5867400" y="1981200"/>
            <a:ext cx="3048000" cy="30480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accent2"/>
              </a:solidFill>
              <a:effectLst/>
              <a:latin typeface="Trebuchet MS" pitchFamily="34" charset="0"/>
            </a:endParaRPr>
          </a:p>
        </p:txBody>
      </p:sp>
      <p:sp>
        <p:nvSpPr>
          <p:cNvPr id="16" name="TextBox 15"/>
          <p:cNvSpPr txBox="1"/>
          <p:nvPr/>
        </p:nvSpPr>
        <p:spPr>
          <a:xfrm>
            <a:off x="533400" y="6324600"/>
            <a:ext cx="4587923" cy="369332"/>
          </a:xfrm>
          <a:prstGeom prst="rect">
            <a:avLst/>
          </a:prstGeom>
          <a:noFill/>
        </p:spPr>
        <p:txBody>
          <a:bodyPr wrap="none" rtlCol="0">
            <a:spAutoFit/>
          </a:bodyPr>
          <a:lstStyle/>
          <a:p>
            <a:r>
              <a:rPr lang="en-US" sz="1800" b="1" dirty="0" smtClean="0">
                <a:solidFill>
                  <a:schemeClr val="tx1"/>
                </a:solidFill>
              </a:rPr>
              <a:t>Effectiveness in terms of Host’s Revenue</a:t>
            </a:r>
            <a:endParaRPr lang="en-US" sz="1800" b="1" dirty="0">
              <a:solidFill>
                <a:schemeClr val="tx1"/>
              </a:solidFill>
            </a:endParaRPr>
          </a:p>
        </p:txBody>
      </p:sp>
      <p:sp>
        <p:nvSpPr>
          <p:cNvPr id="17" name="TextBox 16"/>
          <p:cNvSpPr txBox="1"/>
          <p:nvPr/>
        </p:nvSpPr>
        <p:spPr>
          <a:xfrm>
            <a:off x="5902293" y="4964668"/>
            <a:ext cx="3089307" cy="369332"/>
          </a:xfrm>
          <a:prstGeom prst="rect">
            <a:avLst/>
          </a:prstGeom>
          <a:noFill/>
        </p:spPr>
        <p:txBody>
          <a:bodyPr wrap="none" rtlCol="0">
            <a:spAutoFit/>
          </a:bodyPr>
          <a:lstStyle/>
          <a:p>
            <a:r>
              <a:rPr lang="en-US" sz="1800" b="1" dirty="0" smtClean="0">
                <a:solidFill>
                  <a:schemeClr val="tx1"/>
                </a:solidFill>
              </a:rPr>
              <a:t>Efficiency of Seeds Finding</a:t>
            </a:r>
            <a:endParaRPr lang="en-US" sz="1800" b="1" dirty="0">
              <a:solidFill>
                <a:schemeClr val="tx1"/>
              </a:solidFill>
            </a:endParaRPr>
          </a:p>
        </p:txBody>
      </p:sp>
    </p:spTree>
    <p:extLst>
      <p:ext uri="{BB962C8B-B14F-4D97-AF65-F5344CB8AC3E}">
        <p14:creationId xmlns="" xmlns:p14="http://schemas.microsoft.com/office/powerpoint/2010/main" val="150385302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7924800" cy="1066800"/>
          </a:xfrm>
        </p:spPr>
        <p:txBody>
          <a:bodyPr/>
          <a:lstStyle/>
          <a:p>
            <a:r>
              <a:rPr lang="en-US" sz="2800" dirty="0" smtClean="0"/>
              <a:t>Experimental Results: Scalability of </a:t>
            </a:r>
            <a:r>
              <a:rPr lang="en-US" sz="2800" dirty="0" err="1" smtClean="0"/>
              <a:t>RevMax</a:t>
            </a:r>
            <a:r>
              <a:rPr lang="en-US" sz="2800" dirty="0" smtClean="0"/>
              <a:t>-S</a:t>
            </a:r>
            <a:endParaRPr lang="en-US" sz="2800" dirty="0"/>
          </a:p>
        </p:txBody>
      </p:sp>
      <p:sp>
        <p:nvSpPr>
          <p:cNvPr id="9" name="Slide Number Placeholder 9"/>
          <p:cNvSpPr txBox="1">
            <a:spLocks/>
          </p:cNvSpPr>
          <p:nvPr/>
        </p:nvSpPr>
        <p:spPr bwMode="auto">
          <a:xfrm>
            <a:off x="8382000" y="6492875"/>
            <a:ext cx="844885"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sz="1800" dirty="0" smtClean="0">
                <a:solidFill>
                  <a:schemeClr val="tx1"/>
                </a:solidFill>
                <a:latin typeface="+mj-lt"/>
              </a:rPr>
              <a:t>19</a:t>
            </a:r>
            <a:r>
              <a:rPr kumimoji="0" lang="en-US" sz="1800" b="0" i="0" u="none" strike="noStrike" kern="1200" cap="none" spc="0" normalizeH="0" baseline="0" noProof="0" dirty="0" smtClean="0">
                <a:ln>
                  <a:noFill/>
                </a:ln>
                <a:solidFill>
                  <a:schemeClr val="tx1"/>
                </a:solidFill>
                <a:effectLst/>
                <a:uLnTx/>
                <a:uFillTx/>
                <a:latin typeface="+mj-lt"/>
                <a:ea typeface="+mn-ea"/>
                <a:cs typeface="+mn-cs"/>
              </a:rPr>
              <a:t>/20</a:t>
            </a:r>
            <a:endParaRPr kumimoji="0" lang="en-US" sz="1800" b="0" i="0" u="none" strike="noStrike" kern="1200" cap="none" spc="0" normalizeH="0" baseline="0" noProof="0" dirty="0">
              <a:ln>
                <a:noFill/>
              </a:ln>
              <a:solidFill>
                <a:schemeClr val="tx1"/>
              </a:solidFill>
              <a:effectLst/>
              <a:uLnTx/>
              <a:uFillTx/>
              <a:latin typeface="+mj-lt"/>
              <a:ea typeface="+mn-ea"/>
              <a:cs typeface="+mn-cs"/>
            </a:endParaRPr>
          </a:p>
        </p:txBody>
      </p:sp>
      <p:sp>
        <p:nvSpPr>
          <p:cNvPr id="16" name="TextBox 15"/>
          <p:cNvSpPr txBox="1"/>
          <p:nvPr/>
        </p:nvSpPr>
        <p:spPr>
          <a:xfrm>
            <a:off x="695620" y="4495800"/>
            <a:ext cx="3495380" cy="369332"/>
          </a:xfrm>
          <a:prstGeom prst="rect">
            <a:avLst/>
          </a:prstGeom>
          <a:noFill/>
        </p:spPr>
        <p:txBody>
          <a:bodyPr wrap="none" rtlCol="0">
            <a:spAutoFit/>
          </a:bodyPr>
          <a:lstStyle/>
          <a:p>
            <a:r>
              <a:rPr lang="en-US" sz="1800" b="1" dirty="0" smtClean="0">
                <a:solidFill>
                  <a:schemeClr val="tx1"/>
                </a:solidFill>
              </a:rPr>
              <a:t>Varying Number of Seed Nodes</a:t>
            </a:r>
            <a:endParaRPr lang="en-US" sz="1800" b="1" dirty="0">
              <a:solidFill>
                <a:schemeClr val="tx1"/>
              </a:solidFill>
            </a:endParaRPr>
          </a:p>
        </p:txBody>
      </p:sp>
      <p:sp>
        <p:nvSpPr>
          <p:cNvPr id="17" name="TextBox 16"/>
          <p:cNvSpPr txBox="1"/>
          <p:nvPr/>
        </p:nvSpPr>
        <p:spPr>
          <a:xfrm>
            <a:off x="5209167" y="4495800"/>
            <a:ext cx="3630033" cy="369332"/>
          </a:xfrm>
          <a:prstGeom prst="rect">
            <a:avLst/>
          </a:prstGeom>
          <a:noFill/>
        </p:spPr>
        <p:txBody>
          <a:bodyPr wrap="none" rtlCol="0">
            <a:spAutoFit/>
          </a:bodyPr>
          <a:lstStyle/>
          <a:p>
            <a:r>
              <a:rPr lang="en-US" sz="1800" b="1" dirty="0" smtClean="0">
                <a:solidFill>
                  <a:schemeClr val="tx1"/>
                </a:solidFill>
              </a:rPr>
              <a:t>Varying Number of Campaigners</a:t>
            </a:r>
            <a:endParaRPr lang="en-US" sz="1800" b="1" dirty="0">
              <a:solidFill>
                <a:schemeClr val="tx1"/>
              </a:solidFill>
            </a:endParaRPr>
          </a:p>
        </p:txBody>
      </p:sp>
      <p:pic>
        <p:nvPicPr>
          <p:cNvPr id="86018" name="Picture 2"/>
          <p:cNvPicPr>
            <a:picLocks noChangeAspect="1" noChangeArrowheads="1"/>
          </p:cNvPicPr>
          <p:nvPr/>
        </p:nvPicPr>
        <p:blipFill>
          <a:blip r:embed="rId2"/>
          <a:srcRect/>
          <a:stretch>
            <a:fillRect/>
          </a:stretch>
        </p:blipFill>
        <p:spPr bwMode="auto">
          <a:xfrm>
            <a:off x="1" y="1295401"/>
            <a:ext cx="4190999" cy="2964812"/>
          </a:xfrm>
          <a:prstGeom prst="rect">
            <a:avLst/>
          </a:prstGeom>
          <a:noFill/>
          <a:ln w="9525">
            <a:noFill/>
            <a:miter lim="800000"/>
            <a:headEnd/>
            <a:tailEnd/>
          </a:ln>
          <a:effectLst/>
        </p:spPr>
      </p:pic>
      <p:pic>
        <p:nvPicPr>
          <p:cNvPr id="86019" name="Picture 3"/>
          <p:cNvPicPr>
            <a:picLocks noChangeAspect="1" noChangeArrowheads="1"/>
          </p:cNvPicPr>
          <p:nvPr/>
        </p:nvPicPr>
        <p:blipFill>
          <a:blip r:embed="rId3"/>
          <a:srcRect/>
          <a:stretch>
            <a:fillRect/>
          </a:stretch>
        </p:blipFill>
        <p:spPr bwMode="auto">
          <a:xfrm>
            <a:off x="4835680" y="1295400"/>
            <a:ext cx="3927320" cy="2914391"/>
          </a:xfrm>
          <a:prstGeom prst="rect">
            <a:avLst/>
          </a:prstGeom>
          <a:noFill/>
          <a:ln w="9525">
            <a:noFill/>
            <a:miter lim="800000"/>
            <a:headEnd/>
            <a:tailEnd/>
          </a:ln>
          <a:effectLst/>
        </p:spPr>
      </p:pic>
      <p:sp>
        <p:nvSpPr>
          <p:cNvPr id="12" name="Slide Number Placeholder 9"/>
          <p:cNvSpPr txBox="1">
            <a:spLocks/>
          </p:cNvSpPr>
          <p:nvPr/>
        </p:nvSpPr>
        <p:spPr bwMode="auto">
          <a:xfrm>
            <a:off x="0" y="6569075"/>
            <a:ext cx="4495800"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400" b="1" i="0" u="none" strike="noStrike" kern="1200" cap="none" spc="0" normalizeH="0" baseline="0" dirty="0" smtClean="0">
                <a:ln>
                  <a:noFill/>
                </a:ln>
                <a:solidFill>
                  <a:schemeClr val="tx1"/>
                </a:solidFill>
                <a:effectLst/>
                <a:uLnTx/>
                <a:uFillTx/>
                <a:latin typeface="+mj-lt"/>
                <a:ea typeface="+mn-ea"/>
                <a:cs typeface="+mn-cs"/>
              </a:rPr>
              <a:t>A.</a:t>
            </a:r>
            <a:r>
              <a:rPr kumimoji="0" lang="en-US" sz="1400" b="1" i="0" u="none" strike="noStrike" kern="1200" cap="none" spc="0" normalizeH="0" dirty="0" smtClean="0">
                <a:ln>
                  <a:noFill/>
                </a:ln>
                <a:solidFill>
                  <a:schemeClr val="tx1"/>
                </a:solidFill>
                <a:effectLst/>
                <a:uLnTx/>
                <a:uFillTx/>
                <a:latin typeface="+mj-lt"/>
                <a:ea typeface="+mn-ea"/>
                <a:cs typeface="+mn-cs"/>
              </a:rPr>
              <a:t> Khan</a:t>
            </a:r>
            <a:r>
              <a:rPr kumimoji="0" lang="en-US" sz="1400" b="0" i="0" u="none" strike="noStrike" kern="1200" cap="none" spc="0" normalizeH="0" dirty="0" smtClean="0">
                <a:ln>
                  <a:noFill/>
                </a:ln>
                <a:solidFill>
                  <a:schemeClr val="tx1"/>
                </a:solidFill>
                <a:effectLst/>
                <a:uLnTx/>
                <a:uFillTx/>
                <a:latin typeface="+mj-lt"/>
                <a:ea typeface="+mn-ea"/>
                <a:cs typeface="+mn-cs"/>
              </a:rPr>
              <a:t>, B. </a:t>
            </a:r>
            <a:r>
              <a:rPr kumimoji="0" lang="en-US" sz="1400" b="0" i="0" u="none" strike="noStrike" kern="1200" cap="none" spc="0" normalizeH="0" dirty="0" err="1" smtClean="0">
                <a:ln>
                  <a:noFill/>
                </a:ln>
                <a:solidFill>
                  <a:schemeClr val="tx1"/>
                </a:solidFill>
                <a:effectLst/>
                <a:uLnTx/>
                <a:uFillTx/>
                <a:latin typeface="+mj-lt"/>
                <a:ea typeface="+mn-ea"/>
                <a:cs typeface="+mn-cs"/>
              </a:rPr>
              <a:t>Zehnder</a:t>
            </a:r>
            <a:r>
              <a:rPr kumimoji="0" lang="en-US" sz="1400" b="0" i="0" u="none" strike="noStrike" kern="1200" cap="none" spc="0" normalizeH="0" dirty="0" smtClean="0">
                <a:ln>
                  <a:noFill/>
                </a:ln>
                <a:solidFill>
                  <a:schemeClr val="tx1"/>
                </a:solidFill>
                <a:effectLst/>
                <a:uLnTx/>
                <a:uFillTx/>
                <a:latin typeface="+mj-lt"/>
                <a:ea typeface="+mn-ea"/>
                <a:cs typeface="+mn-cs"/>
              </a:rPr>
              <a:t>, D. </a:t>
            </a:r>
            <a:r>
              <a:rPr kumimoji="0" lang="en-US" sz="1400" b="0" i="0" u="none" strike="noStrike" kern="1200" cap="none" spc="0" normalizeH="0" dirty="0" err="1" smtClean="0">
                <a:ln>
                  <a:noFill/>
                </a:ln>
                <a:solidFill>
                  <a:schemeClr val="tx1"/>
                </a:solidFill>
                <a:effectLst/>
                <a:uLnTx/>
                <a:uFillTx/>
                <a:latin typeface="+mj-lt"/>
                <a:ea typeface="+mn-ea"/>
                <a:cs typeface="+mn-cs"/>
              </a:rPr>
              <a:t>Kossmann</a:t>
            </a:r>
            <a:endParaRPr kumimoji="0" lang="en-US" sz="1400" b="0" i="0" u="none" strike="noStrike" kern="1200" cap="none" spc="0" normalizeH="0" baseline="0" noProof="0" dirty="0">
              <a:ln>
                <a:noFill/>
              </a:ln>
              <a:solidFill>
                <a:schemeClr val="tx1"/>
              </a:solidFill>
              <a:effectLst/>
              <a:uLnTx/>
              <a:uFillTx/>
              <a:latin typeface="+mj-lt"/>
              <a:ea typeface="+mn-ea"/>
              <a:cs typeface="+mn-cs"/>
            </a:endParaRPr>
          </a:p>
        </p:txBody>
      </p:sp>
    </p:spTree>
    <p:extLst>
      <p:ext uri="{BB962C8B-B14F-4D97-AF65-F5344CB8AC3E}">
        <p14:creationId xmlns="" xmlns:p14="http://schemas.microsoft.com/office/powerpoint/2010/main" val="150385302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0890" y="202980"/>
            <a:ext cx="8232040" cy="691290"/>
          </a:xfrm>
        </p:spPr>
        <p:txBody>
          <a:bodyPr/>
          <a:lstStyle/>
          <a:p>
            <a:r>
              <a:rPr lang="en-US" sz="3600" dirty="0" smtClean="0"/>
              <a:t>Conclusions</a:t>
            </a:r>
            <a:endParaRPr lang="en-US" sz="3600" dirty="0"/>
          </a:p>
        </p:txBody>
      </p:sp>
      <p:sp>
        <p:nvSpPr>
          <p:cNvPr id="8" name="Slide Number Placeholder 9"/>
          <p:cNvSpPr txBox="1">
            <a:spLocks/>
          </p:cNvSpPr>
          <p:nvPr/>
        </p:nvSpPr>
        <p:spPr bwMode="auto">
          <a:xfrm>
            <a:off x="8642930" y="6462995"/>
            <a:ext cx="501070"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chemeClr val="tx1"/>
              </a:solidFill>
              <a:effectLst/>
              <a:uLnTx/>
              <a:uFillTx/>
              <a:latin typeface="+mj-lt"/>
              <a:ea typeface="+mn-ea"/>
              <a:cs typeface="+mn-cs"/>
            </a:endParaRPr>
          </a:p>
        </p:txBody>
      </p:sp>
      <p:sp>
        <p:nvSpPr>
          <p:cNvPr id="39" name="Content Placeholder 2"/>
          <p:cNvSpPr txBox="1">
            <a:spLocks noChangeArrowheads="1"/>
          </p:cNvSpPr>
          <p:nvPr/>
        </p:nvSpPr>
        <p:spPr>
          <a:xfrm>
            <a:off x="757731" y="1447800"/>
            <a:ext cx="7624269" cy="990600"/>
          </a:xfrm>
          <a:prstGeom prst="rect">
            <a:avLst/>
          </a:prstGeom>
        </p:spPr>
        <p:txBody>
          <a:bodyPr/>
          <a:lstStyle/>
          <a:p>
            <a:pPr marL="396875" lvl="0" indent="-396875" algn="just" defTabSz="914363" fontAlgn="auto">
              <a:lnSpc>
                <a:spcPct val="90000"/>
              </a:lnSpc>
              <a:spcBef>
                <a:spcPct val="20000"/>
              </a:spcBef>
              <a:spcAft>
                <a:spcPts val="0"/>
              </a:spcAft>
              <a:buBlip>
                <a:blip r:embed="rId2"/>
              </a:buBlip>
              <a:defRPr/>
            </a:pPr>
            <a:r>
              <a:rPr lang="en-US" altLang="zh-CN" sz="2000" dirty="0" smtClean="0">
                <a:solidFill>
                  <a:sysClr val="windowText" lastClr="000000"/>
                </a:solidFill>
                <a:latin typeface="Calibri"/>
                <a:ea typeface="宋体"/>
              </a:rPr>
              <a:t>Host’s  revenue maximization by viral marketing – novel problem</a:t>
            </a:r>
          </a:p>
          <a:p>
            <a:pPr marL="396875" lvl="0" indent="-396875" algn="just" defTabSz="914363" fontAlgn="auto">
              <a:lnSpc>
                <a:spcPct val="90000"/>
              </a:lnSpc>
              <a:spcBef>
                <a:spcPct val="20000"/>
              </a:spcBef>
              <a:spcAft>
                <a:spcPts val="0"/>
              </a:spcAft>
              <a:buBlip>
                <a:blip r:embed="rId2"/>
              </a:buBlip>
              <a:defRPr/>
            </a:pPr>
            <a:endParaRPr kumimoji="0" lang="en-US" altLang="zh-CN" sz="2000" b="1" i="0" u="none" strike="noStrike" kern="1200" cap="none" spc="0" normalizeH="0" baseline="0" noProof="0" dirty="0" smtClean="0">
              <a:ln>
                <a:noFill/>
              </a:ln>
              <a:solidFill>
                <a:sysClr val="windowText" lastClr="000000"/>
              </a:solidFill>
              <a:effectLst/>
              <a:uLnTx/>
              <a:uFillTx/>
              <a:latin typeface="Calibri"/>
              <a:ea typeface="宋体"/>
              <a:cs typeface="+mn-cs"/>
            </a:endParaRPr>
          </a:p>
          <a:p>
            <a:pPr marL="396875" lvl="0" indent="-396875" algn="just" defTabSz="914363" fontAlgn="auto">
              <a:lnSpc>
                <a:spcPct val="90000"/>
              </a:lnSpc>
              <a:spcBef>
                <a:spcPct val="20000"/>
              </a:spcBef>
              <a:spcAft>
                <a:spcPts val="0"/>
              </a:spcAft>
              <a:buBlip>
                <a:blip r:embed="rId2"/>
              </a:buBlip>
              <a:defRPr/>
            </a:pPr>
            <a:r>
              <a:rPr lang="en-US" altLang="zh-CN" sz="2000" dirty="0" smtClean="0">
                <a:solidFill>
                  <a:sysClr val="windowText" lastClr="000000"/>
                </a:solidFill>
                <a:latin typeface="Calibri"/>
                <a:ea typeface="宋体"/>
              </a:rPr>
              <a:t>NP-hard, neither monotonic, nor sub-modular</a:t>
            </a:r>
          </a:p>
          <a:p>
            <a:pPr marL="396875" lvl="0" indent="-396875" algn="just" defTabSz="914363" fontAlgn="auto">
              <a:lnSpc>
                <a:spcPct val="90000"/>
              </a:lnSpc>
              <a:spcBef>
                <a:spcPct val="20000"/>
              </a:spcBef>
              <a:spcAft>
                <a:spcPts val="0"/>
              </a:spcAft>
              <a:buBlip>
                <a:blip r:embed="rId2"/>
              </a:buBlip>
              <a:defRPr/>
            </a:pPr>
            <a:endParaRPr kumimoji="0" lang="en-US" altLang="zh-CN" sz="2000" i="0" u="none" strike="noStrike" kern="1200" cap="none" spc="0" normalizeH="0" baseline="0" noProof="0" dirty="0" smtClean="0">
              <a:ln>
                <a:noFill/>
              </a:ln>
              <a:solidFill>
                <a:sysClr val="windowText" lastClr="000000"/>
              </a:solidFill>
              <a:effectLst/>
              <a:uLnTx/>
              <a:uFillTx/>
              <a:latin typeface="Calibri"/>
              <a:ea typeface="宋体"/>
              <a:cs typeface="+mn-cs"/>
            </a:endParaRPr>
          </a:p>
          <a:p>
            <a:pPr marL="396875" lvl="0" indent="-396875" algn="just" defTabSz="914363" fontAlgn="auto">
              <a:lnSpc>
                <a:spcPct val="90000"/>
              </a:lnSpc>
              <a:spcBef>
                <a:spcPct val="20000"/>
              </a:spcBef>
              <a:spcAft>
                <a:spcPts val="0"/>
              </a:spcAft>
              <a:buBlip>
                <a:blip r:embed="rId2"/>
              </a:buBlip>
              <a:defRPr/>
            </a:pPr>
            <a:r>
              <a:rPr lang="en-US" altLang="zh-CN" sz="2000" dirty="0" smtClean="0">
                <a:solidFill>
                  <a:sysClr val="windowText" lastClr="000000"/>
                </a:solidFill>
                <a:latin typeface="Calibri"/>
                <a:ea typeface="宋体"/>
              </a:rPr>
              <a:t>Algorithms </a:t>
            </a:r>
          </a:p>
          <a:p>
            <a:pPr marL="396875" lvl="0" indent="-396875" algn="just" defTabSz="914363" fontAlgn="auto">
              <a:lnSpc>
                <a:spcPct val="90000"/>
              </a:lnSpc>
              <a:spcBef>
                <a:spcPct val="20000"/>
              </a:spcBef>
              <a:spcAft>
                <a:spcPts val="0"/>
              </a:spcAft>
              <a:defRPr/>
            </a:pPr>
            <a:r>
              <a:rPr lang="en-US" altLang="zh-CN" sz="2000" dirty="0" smtClean="0">
                <a:solidFill>
                  <a:sysClr val="windowText" lastClr="000000"/>
                </a:solidFill>
                <a:latin typeface="Calibri"/>
                <a:ea typeface="宋体"/>
              </a:rPr>
              <a:t>        - </a:t>
            </a:r>
            <a:r>
              <a:rPr lang="en-US" altLang="zh-CN" sz="2000" dirty="0" err="1" smtClean="0">
                <a:solidFill>
                  <a:sysClr val="windowText" lastClr="000000"/>
                </a:solidFill>
                <a:latin typeface="Calibri"/>
                <a:ea typeface="宋体"/>
              </a:rPr>
              <a:t>RevMax</a:t>
            </a:r>
            <a:r>
              <a:rPr lang="en-US" altLang="zh-CN" sz="2000" dirty="0" smtClean="0">
                <a:solidFill>
                  <a:sysClr val="windowText" lastClr="000000"/>
                </a:solidFill>
                <a:latin typeface="Calibri"/>
                <a:ea typeface="宋体"/>
              </a:rPr>
              <a:t>-C [approximation guarantees under additional constraints]</a:t>
            </a:r>
          </a:p>
          <a:p>
            <a:pPr marL="396875" lvl="0" indent="-396875" algn="just" defTabSz="914363" fontAlgn="auto">
              <a:lnSpc>
                <a:spcPct val="90000"/>
              </a:lnSpc>
              <a:spcBef>
                <a:spcPct val="20000"/>
              </a:spcBef>
              <a:spcAft>
                <a:spcPts val="0"/>
              </a:spcAft>
              <a:defRPr/>
            </a:pPr>
            <a:r>
              <a:rPr lang="en-US" altLang="zh-CN" sz="2000" dirty="0" smtClean="0">
                <a:solidFill>
                  <a:sysClr val="windowText" lastClr="000000"/>
                </a:solidFill>
                <a:latin typeface="Calibri"/>
                <a:ea typeface="宋体"/>
              </a:rPr>
              <a:t>        - </a:t>
            </a:r>
            <a:r>
              <a:rPr lang="en-US" altLang="zh-CN" sz="2000" dirty="0" err="1" smtClean="0">
                <a:solidFill>
                  <a:sysClr val="windowText" lastClr="000000"/>
                </a:solidFill>
                <a:latin typeface="Calibri"/>
                <a:ea typeface="宋体"/>
              </a:rPr>
              <a:t>RevMax</a:t>
            </a:r>
            <a:r>
              <a:rPr lang="en-US" altLang="zh-CN" sz="2000" dirty="0" smtClean="0">
                <a:solidFill>
                  <a:sysClr val="windowText" lastClr="000000"/>
                </a:solidFill>
                <a:latin typeface="Calibri"/>
                <a:ea typeface="宋体"/>
              </a:rPr>
              <a:t>-S [more efficient greedy heuristic] </a:t>
            </a:r>
          </a:p>
          <a:p>
            <a:pPr marL="396875" lvl="0" indent="-396875" algn="just" defTabSz="914363" fontAlgn="auto">
              <a:lnSpc>
                <a:spcPct val="90000"/>
              </a:lnSpc>
              <a:spcBef>
                <a:spcPct val="20000"/>
              </a:spcBef>
              <a:spcAft>
                <a:spcPts val="0"/>
              </a:spcAft>
              <a:buBlip>
                <a:blip r:embed="rId2"/>
              </a:buBlip>
              <a:defRPr/>
            </a:pPr>
            <a:endParaRPr lang="en-US" altLang="zh-CN" sz="2000" dirty="0" smtClean="0">
              <a:solidFill>
                <a:sysClr val="windowText" lastClr="000000"/>
              </a:solidFill>
              <a:latin typeface="Calibri"/>
              <a:ea typeface="宋体"/>
            </a:endParaRPr>
          </a:p>
          <a:p>
            <a:pPr marL="396875" lvl="0" indent="-396875" algn="just" defTabSz="914363" fontAlgn="auto">
              <a:lnSpc>
                <a:spcPct val="90000"/>
              </a:lnSpc>
              <a:spcBef>
                <a:spcPct val="20000"/>
              </a:spcBef>
              <a:spcAft>
                <a:spcPts val="0"/>
              </a:spcAft>
              <a:buBlip>
                <a:blip r:embed="rId2"/>
              </a:buBlip>
              <a:defRPr/>
            </a:pPr>
            <a:endParaRPr kumimoji="0" lang="en-US" altLang="zh-CN" sz="2000" i="0" u="none" strike="noStrike" kern="1200" cap="none" spc="0" normalizeH="0" baseline="0" noProof="0" dirty="0" smtClean="0">
              <a:ln>
                <a:noFill/>
              </a:ln>
              <a:solidFill>
                <a:srgbClr val="FF0000"/>
              </a:solidFill>
              <a:effectLst/>
              <a:uLnTx/>
              <a:uFillTx/>
              <a:latin typeface="Calibri"/>
              <a:ea typeface="宋体"/>
              <a:cs typeface="+mn-cs"/>
            </a:endParaRPr>
          </a:p>
          <a:p>
            <a:pPr marL="396875" lvl="0" indent="-396875" algn="just" defTabSz="914363" fontAlgn="auto">
              <a:lnSpc>
                <a:spcPct val="90000"/>
              </a:lnSpc>
              <a:spcBef>
                <a:spcPct val="20000"/>
              </a:spcBef>
              <a:spcAft>
                <a:spcPts val="0"/>
              </a:spcAft>
              <a:buBlip>
                <a:blip r:embed="rId2"/>
              </a:buBlip>
              <a:defRPr/>
            </a:pPr>
            <a:endParaRPr kumimoji="0" lang="en-US" altLang="zh-CN" sz="2000" b="1" i="0" u="none" strike="noStrike" kern="1200" cap="none" spc="0" normalizeH="0" baseline="0" noProof="0" dirty="0" smtClean="0">
              <a:ln>
                <a:noFill/>
              </a:ln>
              <a:solidFill>
                <a:srgbClr val="FF0000"/>
              </a:solidFill>
              <a:effectLst/>
              <a:uLnTx/>
              <a:uFillTx/>
              <a:latin typeface="Calibri"/>
              <a:ea typeface="宋体"/>
              <a:cs typeface="+mn-cs"/>
            </a:endParaRPr>
          </a:p>
          <a:p>
            <a:pPr marL="396875" lvl="0" indent="-396875" algn="just" defTabSz="914363" fontAlgn="auto">
              <a:lnSpc>
                <a:spcPct val="90000"/>
              </a:lnSpc>
              <a:spcBef>
                <a:spcPct val="20000"/>
              </a:spcBef>
              <a:spcAft>
                <a:spcPts val="0"/>
              </a:spcAft>
              <a:defRPr/>
            </a:pPr>
            <a:r>
              <a:rPr lang="en-US" altLang="zh-CN" sz="1400" dirty="0" smtClean="0">
                <a:solidFill>
                  <a:sysClr val="windowText" lastClr="000000"/>
                </a:solidFill>
                <a:latin typeface="Calibri"/>
                <a:ea typeface="宋体"/>
              </a:rPr>
              <a:t>          </a:t>
            </a:r>
            <a:endParaRPr kumimoji="0" lang="en-US" altLang="zh-CN" b="0" i="0" u="none" strike="noStrike" kern="1200" cap="none" spc="0" normalizeH="0" baseline="0" noProof="0" dirty="0" smtClean="0">
              <a:ln>
                <a:noFill/>
              </a:ln>
              <a:solidFill>
                <a:sysClr val="windowText" lastClr="000000"/>
              </a:solidFill>
              <a:effectLst/>
              <a:uLnTx/>
              <a:uFillTx/>
              <a:latin typeface="Calibri"/>
              <a:ea typeface="宋体"/>
              <a:cs typeface="+mn-cs"/>
            </a:endParaRPr>
          </a:p>
        </p:txBody>
      </p:sp>
      <p:sp>
        <p:nvSpPr>
          <p:cNvPr id="40" name="Content Placeholder 2"/>
          <p:cNvSpPr txBox="1">
            <a:spLocks noChangeArrowheads="1"/>
          </p:cNvSpPr>
          <p:nvPr/>
        </p:nvSpPr>
        <p:spPr>
          <a:xfrm>
            <a:off x="762000" y="4114800"/>
            <a:ext cx="7919335" cy="990600"/>
          </a:xfrm>
          <a:prstGeom prst="rect">
            <a:avLst/>
          </a:prstGeom>
        </p:spPr>
        <p:txBody>
          <a:bodyPr/>
          <a:lstStyle/>
          <a:p>
            <a:pPr marL="396875" lvl="0" indent="-396875" algn="just" defTabSz="914363" fontAlgn="auto">
              <a:lnSpc>
                <a:spcPct val="90000"/>
              </a:lnSpc>
              <a:spcBef>
                <a:spcPct val="20000"/>
              </a:spcBef>
              <a:spcAft>
                <a:spcPts val="0"/>
              </a:spcAft>
              <a:buBlip>
                <a:blip r:embed="rId2"/>
              </a:buBlip>
              <a:defRPr/>
            </a:pPr>
            <a:r>
              <a:rPr kumimoji="0" lang="en-US" altLang="zh-CN" sz="2000" i="0" u="none" strike="noStrike" kern="0" cap="none" spc="0" normalizeH="0" baseline="0" noProof="0" dirty="0" err="1" smtClean="0">
                <a:ln>
                  <a:noFill/>
                </a:ln>
                <a:solidFill>
                  <a:sysClr val="windowText" lastClr="000000"/>
                </a:solidFill>
                <a:effectLst/>
                <a:uLnTx/>
                <a:uFillTx/>
                <a:latin typeface="Calibri" pitchFamily="34" charset="0"/>
                <a:ea typeface="宋体"/>
              </a:rPr>
              <a:t>RevMax</a:t>
            </a:r>
            <a:r>
              <a:rPr kumimoji="0" lang="en-US" altLang="zh-CN" sz="2000" i="0" u="none" strike="noStrike" kern="0" cap="none" spc="0" normalizeH="0" baseline="0" noProof="0" dirty="0" smtClean="0">
                <a:ln>
                  <a:noFill/>
                </a:ln>
                <a:solidFill>
                  <a:sysClr val="windowText" lastClr="000000"/>
                </a:solidFill>
                <a:effectLst/>
                <a:uLnTx/>
                <a:uFillTx/>
                <a:latin typeface="Calibri" pitchFamily="34" charset="0"/>
                <a:ea typeface="宋体"/>
              </a:rPr>
              <a:t>-C</a:t>
            </a:r>
            <a:r>
              <a:rPr kumimoji="0" lang="en-US" altLang="zh-CN" sz="2000" i="0" u="none" strike="noStrike" kern="0" cap="none" spc="0" normalizeH="0" noProof="0" dirty="0" smtClean="0">
                <a:ln>
                  <a:noFill/>
                </a:ln>
                <a:solidFill>
                  <a:sysClr val="windowText" lastClr="000000"/>
                </a:solidFill>
                <a:effectLst/>
                <a:uLnTx/>
                <a:uFillTx/>
                <a:latin typeface="Calibri" pitchFamily="34" charset="0"/>
                <a:ea typeface="宋体"/>
              </a:rPr>
              <a:t> usually outperforms </a:t>
            </a:r>
            <a:r>
              <a:rPr kumimoji="0" lang="en-US" altLang="zh-CN" sz="2000" i="0" u="none" strike="noStrike" kern="0" cap="none" spc="0" normalizeH="0" noProof="0" dirty="0" err="1" smtClean="0">
                <a:ln>
                  <a:noFill/>
                </a:ln>
                <a:solidFill>
                  <a:sysClr val="windowText" lastClr="000000"/>
                </a:solidFill>
                <a:effectLst/>
                <a:uLnTx/>
                <a:uFillTx/>
                <a:latin typeface="Calibri" pitchFamily="34" charset="0"/>
                <a:ea typeface="宋体"/>
              </a:rPr>
              <a:t>RevMax</a:t>
            </a:r>
            <a:r>
              <a:rPr kumimoji="0" lang="en-US" altLang="zh-CN" sz="2000" i="0" u="none" strike="noStrike" kern="0" cap="none" spc="0" normalizeH="0" noProof="0" dirty="0" smtClean="0">
                <a:ln>
                  <a:noFill/>
                </a:ln>
                <a:solidFill>
                  <a:sysClr val="windowText" lastClr="000000"/>
                </a:solidFill>
                <a:effectLst/>
                <a:uLnTx/>
                <a:uFillTx/>
                <a:latin typeface="Calibri" pitchFamily="34" charset="0"/>
                <a:ea typeface="宋体"/>
              </a:rPr>
              <a:t>-S </a:t>
            </a:r>
            <a:r>
              <a:rPr lang="en-US" altLang="zh-CN" sz="2000" kern="0" dirty="0" smtClean="0">
                <a:solidFill>
                  <a:sysClr val="windowText" lastClr="000000"/>
                </a:solidFill>
                <a:latin typeface="Calibri" pitchFamily="34" charset="0"/>
                <a:ea typeface="宋体"/>
              </a:rPr>
              <a:t>by 5~10% in terms of host’s revenue. </a:t>
            </a:r>
          </a:p>
          <a:p>
            <a:pPr marL="396875" lvl="0" indent="-396875" algn="just" defTabSz="914363" fontAlgn="auto">
              <a:lnSpc>
                <a:spcPct val="90000"/>
              </a:lnSpc>
              <a:spcBef>
                <a:spcPct val="20000"/>
              </a:spcBef>
              <a:spcAft>
                <a:spcPts val="0"/>
              </a:spcAft>
              <a:buBlip>
                <a:blip r:embed="rId2"/>
              </a:buBlip>
              <a:defRPr/>
            </a:pPr>
            <a:endParaRPr kumimoji="0" lang="en-US" altLang="zh-CN" sz="2000" i="0" u="none" strike="noStrike" kern="0" cap="none" spc="0" normalizeH="0" baseline="0" noProof="0" dirty="0" smtClean="0">
              <a:ln>
                <a:noFill/>
              </a:ln>
              <a:solidFill>
                <a:sysClr val="windowText" lastClr="000000"/>
              </a:solidFill>
              <a:effectLst/>
              <a:uLnTx/>
              <a:uFillTx/>
              <a:latin typeface="Calibri" pitchFamily="34" charset="0"/>
              <a:ea typeface="宋体"/>
            </a:endParaRPr>
          </a:p>
          <a:p>
            <a:pPr marL="396875" lvl="0" indent="-396875" algn="just" defTabSz="914363" fontAlgn="auto">
              <a:lnSpc>
                <a:spcPct val="90000"/>
              </a:lnSpc>
              <a:spcBef>
                <a:spcPct val="20000"/>
              </a:spcBef>
              <a:spcAft>
                <a:spcPts val="0"/>
              </a:spcAft>
              <a:buBlip>
                <a:blip r:embed="rId2"/>
              </a:buBlip>
              <a:defRPr/>
            </a:pPr>
            <a:r>
              <a:rPr lang="en-US" altLang="zh-CN" sz="2000" kern="0" dirty="0" err="1" smtClean="0">
                <a:solidFill>
                  <a:sysClr val="windowText" lastClr="000000"/>
                </a:solidFill>
                <a:latin typeface="Calibri" pitchFamily="34" charset="0"/>
                <a:ea typeface="宋体"/>
              </a:rPr>
              <a:t>RevMax</a:t>
            </a:r>
            <a:r>
              <a:rPr lang="en-US" altLang="zh-CN" sz="2000" kern="0" dirty="0" smtClean="0">
                <a:solidFill>
                  <a:sysClr val="windowText" lastClr="000000"/>
                </a:solidFill>
                <a:latin typeface="Calibri" pitchFamily="34" charset="0"/>
                <a:ea typeface="宋体"/>
              </a:rPr>
              <a:t>-S scalable for more number of seeds and campaigners</a:t>
            </a:r>
            <a:endParaRPr kumimoji="0" lang="en-US" altLang="zh-CN" sz="2000" i="0" u="none" strike="noStrike" kern="1200" cap="none" spc="0" normalizeH="0" baseline="0" noProof="0" dirty="0" smtClean="0">
              <a:ln>
                <a:noFill/>
              </a:ln>
              <a:solidFill>
                <a:sysClr val="windowText" lastClr="000000"/>
              </a:solidFill>
              <a:effectLst/>
              <a:uLnTx/>
              <a:uFillTx/>
              <a:latin typeface="Calibri" pitchFamily="34" charset="0"/>
              <a:ea typeface="宋体"/>
            </a:endParaRPr>
          </a:p>
        </p:txBody>
      </p:sp>
      <p:sp>
        <p:nvSpPr>
          <p:cNvPr id="10" name="Slide Number Placeholder 9"/>
          <p:cNvSpPr txBox="1">
            <a:spLocks/>
          </p:cNvSpPr>
          <p:nvPr/>
        </p:nvSpPr>
        <p:spPr bwMode="auto">
          <a:xfrm>
            <a:off x="8297285" y="6492875"/>
            <a:ext cx="846715"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sz="1800" dirty="0" smtClean="0">
                <a:solidFill>
                  <a:schemeClr val="tx1"/>
                </a:solidFill>
                <a:latin typeface="+mj-lt"/>
              </a:rPr>
              <a:t>20</a:t>
            </a:r>
            <a:r>
              <a:rPr lang="en-US" sz="1800" noProof="0" dirty="0" smtClean="0">
                <a:solidFill>
                  <a:schemeClr val="tx1"/>
                </a:solidFill>
                <a:latin typeface="+mj-lt"/>
              </a:rPr>
              <a:t>/20</a:t>
            </a:r>
            <a:endParaRPr kumimoji="0" lang="en-US" sz="1800" b="0" i="0" u="none" strike="noStrike" kern="1200" cap="none" spc="0" normalizeH="0" baseline="0" noProof="0" dirty="0">
              <a:ln>
                <a:noFill/>
              </a:ln>
              <a:solidFill>
                <a:schemeClr val="tx1"/>
              </a:solidFill>
              <a:effectLst/>
              <a:uLnTx/>
              <a:uFillTx/>
              <a:latin typeface="+mj-lt"/>
              <a:ea typeface="+mn-ea"/>
              <a:cs typeface="+mn-cs"/>
            </a:endParaRPr>
          </a:p>
        </p:txBody>
      </p:sp>
      <p:sp>
        <p:nvSpPr>
          <p:cNvPr id="7" name="Content Placeholder 2"/>
          <p:cNvSpPr txBox="1">
            <a:spLocks noChangeArrowheads="1"/>
          </p:cNvSpPr>
          <p:nvPr/>
        </p:nvSpPr>
        <p:spPr>
          <a:xfrm>
            <a:off x="762000" y="5715000"/>
            <a:ext cx="7919335" cy="990600"/>
          </a:xfrm>
          <a:prstGeom prst="rect">
            <a:avLst/>
          </a:prstGeom>
        </p:spPr>
        <p:txBody>
          <a:bodyPr/>
          <a:lstStyle/>
          <a:p>
            <a:pPr marL="396875" lvl="0" indent="-396875" algn="just" defTabSz="914363" fontAlgn="auto">
              <a:lnSpc>
                <a:spcPct val="90000"/>
              </a:lnSpc>
              <a:spcBef>
                <a:spcPct val="20000"/>
              </a:spcBef>
              <a:spcAft>
                <a:spcPts val="0"/>
              </a:spcAft>
              <a:buBlip>
                <a:blip r:embed="rId2"/>
              </a:buBlip>
              <a:defRPr/>
            </a:pPr>
            <a:r>
              <a:rPr kumimoji="0" lang="en-US" altLang="zh-CN" sz="2000" b="1" i="0" u="none" strike="noStrike" kern="1200" cap="none" spc="0" normalizeH="0" baseline="0" noProof="0" dirty="0" smtClean="0">
                <a:ln>
                  <a:noFill/>
                </a:ln>
                <a:solidFill>
                  <a:sysClr val="windowText" lastClr="000000"/>
                </a:solidFill>
                <a:effectLst/>
                <a:uLnTx/>
                <a:uFillTx/>
                <a:latin typeface="Calibri" pitchFamily="34" charset="0"/>
                <a:ea typeface="宋体"/>
              </a:rPr>
              <a:t>Future Work: </a:t>
            </a:r>
            <a:r>
              <a:rPr kumimoji="0" lang="en-US" altLang="zh-CN" sz="2000" i="0" u="none" strike="noStrike" kern="1200" cap="none" spc="0" normalizeH="0" baseline="0" noProof="0" dirty="0" smtClean="0">
                <a:ln>
                  <a:noFill/>
                </a:ln>
                <a:solidFill>
                  <a:sysClr val="windowText" lastClr="000000"/>
                </a:solidFill>
                <a:effectLst/>
                <a:uLnTx/>
                <a:uFillTx/>
                <a:latin typeface="Calibri" pitchFamily="34" charset="0"/>
                <a:ea typeface="宋体"/>
              </a:rPr>
              <a:t>more</a:t>
            </a:r>
            <a:r>
              <a:rPr kumimoji="0" lang="en-US" altLang="zh-CN" sz="2000" i="0" u="none" strike="noStrike" kern="1200" cap="none" spc="0" normalizeH="0" noProof="0" dirty="0" smtClean="0">
                <a:ln>
                  <a:noFill/>
                </a:ln>
                <a:solidFill>
                  <a:sysClr val="windowText" lastClr="000000"/>
                </a:solidFill>
                <a:effectLst/>
                <a:uLnTx/>
                <a:uFillTx/>
                <a:latin typeface="Calibri" pitchFamily="34" charset="0"/>
                <a:ea typeface="宋体"/>
              </a:rPr>
              <a:t> efficient algorithms, how the campaigner divides her budget optimally?</a:t>
            </a:r>
            <a:endParaRPr kumimoji="0" lang="en-US" altLang="zh-CN" sz="2000" i="0" u="none" strike="noStrike" kern="1200" cap="none" spc="0" normalizeH="0" baseline="0" noProof="0" dirty="0" smtClean="0">
              <a:ln>
                <a:noFill/>
              </a:ln>
              <a:solidFill>
                <a:sysClr val="windowText" lastClr="000000"/>
              </a:solidFill>
              <a:effectLst/>
              <a:uLnTx/>
              <a:uFillTx/>
              <a:latin typeface="Calibri" pitchFamily="34" charset="0"/>
              <a:ea typeface="宋体"/>
            </a:endParaRPr>
          </a:p>
        </p:txBody>
      </p:sp>
      <p:sp>
        <p:nvSpPr>
          <p:cNvPr id="9" name="Slide Number Placeholder 9"/>
          <p:cNvSpPr txBox="1">
            <a:spLocks/>
          </p:cNvSpPr>
          <p:nvPr/>
        </p:nvSpPr>
        <p:spPr bwMode="auto">
          <a:xfrm>
            <a:off x="0" y="6569075"/>
            <a:ext cx="4495800"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400" b="1" i="0" u="none" strike="noStrike" kern="1200" cap="none" spc="0" normalizeH="0" baseline="0" dirty="0" smtClean="0">
                <a:ln>
                  <a:noFill/>
                </a:ln>
                <a:solidFill>
                  <a:schemeClr val="tx1"/>
                </a:solidFill>
                <a:effectLst/>
                <a:uLnTx/>
                <a:uFillTx/>
                <a:latin typeface="+mj-lt"/>
                <a:ea typeface="+mn-ea"/>
                <a:cs typeface="+mn-cs"/>
              </a:rPr>
              <a:t>A.</a:t>
            </a:r>
            <a:r>
              <a:rPr kumimoji="0" lang="en-US" sz="1400" b="1" i="0" u="none" strike="noStrike" kern="1200" cap="none" spc="0" normalizeH="0" dirty="0" smtClean="0">
                <a:ln>
                  <a:noFill/>
                </a:ln>
                <a:solidFill>
                  <a:schemeClr val="tx1"/>
                </a:solidFill>
                <a:effectLst/>
                <a:uLnTx/>
                <a:uFillTx/>
                <a:latin typeface="+mj-lt"/>
                <a:ea typeface="+mn-ea"/>
                <a:cs typeface="+mn-cs"/>
              </a:rPr>
              <a:t> Khan</a:t>
            </a:r>
            <a:r>
              <a:rPr kumimoji="0" lang="en-US" sz="1400" b="0" i="0" u="none" strike="noStrike" kern="1200" cap="none" spc="0" normalizeH="0" dirty="0" smtClean="0">
                <a:ln>
                  <a:noFill/>
                </a:ln>
                <a:solidFill>
                  <a:schemeClr val="tx1"/>
                </a:solidFill>
                <a:effectLst/>
                <a:uLnTx/>
                <a:uFillTx/>
                <a:latin typeface="+mj-lt"/>
                <a:ea typeface="+mn-ea"/>
                <a:cs typeface="+mn-cs"/>
              </a:rPr>
              <a:t>, B. </a:t>
            </a:r>
            <a:r>
              <a:rPr kumimoji="0" lang="en-US" sz="1400" b="0" i="0" u="none" strike="noStrike" kern="1200" cap="none" spc="0" normalizeH="0" dirty="0" err="1" smtClean="0">
                <a:ln>
                  <a:noFill/>
                </a:ln>
                <a:solidFill>
                  <a:schemeClr val="tx1"/>
                </a:solidFill>
                <a:effectLst/>
                <a:uLnTx/>
                <a:uFillTx/>
                <a:latin typeface="+mj-lt"/>
                <a:ea typeface="+mn-ea"/>
                <a:cs typeface="+mn-cs"/>
              </a:rPr>
              <a:t>Zehnder</a:t>
            </a:r>
            <a:r>
              <a:rPr kumimoji="0" lang="en-US" sz="1400" b="0" i="0" u="none" strike="noStrike" kern="1200" cap="none" spc="0" normalizeH="0" dirty="0" smtClean="0">
                <a:ln>
                  <a:noFill/>
                </a:ln>
                <a:solidFill>
                  <a:schemeClr val="tx1"/>
                </a:solidFill>
                <a:effectLst/>
                <a:uLnTx/>
                <a:uFillTx/>
                <a:latin typeface="+mj-lt"/>
                <a:ea typeface="+mn-ea"/>
                <a:cs typeface="+mn-cs"/>
              </a:rPr>
              <a:t>, D. </a:t>
            </a:r>
            <a:r>
              <a:rPr kumimoji="0" lang="en-US" sz="1400" b="0" i="0" u="none" strike="noStrike" kern="1200" cap="none" spc="0" normalizeH="0" dirty="0" err="1" smtClean="0">
                <a:ln>
                  <a:noFill/>
                </a:ln>
                <a:solidFill>
                  <a:schemeClr val="tx1"/>
                </a:solidFill>
                <a:effectLst/>
                <a:uLnTx/>
                <a:uFillTx/>
                <a:latin typeface="+mj-lt"/>
                <a:ea typeface="+mn-ea"/>
                <a:cs typeface="+mn-cs"/>
              </a:rPr>
              <a:t>Kossmann</a:t>
            </a:r>
            <a:endParaRPr kumimoji="0" lang="en-US" sz="1400" b="0" i="0" u="none" strike="noStrike" kern="1200" cap="none" spc="0" normalizeH="0" baseline="0" noProof="0" dirty="0">
              <a:ln>
                <a:noFill/>
              </a:ln>
              <a:solidFill>
                <a:schemeClr val="tx1"/>
              </a:solidFill>
              <a:effectLst/>
              <a:uLnTx/>
              <a:uFillTx/>
              <a:latin typeface="+mj-lt"/>
              <a:ea typeface="+mn-ea"/>
              <a:cs typeface="+mn-cs"/>
            </a:endParaRPr>
          </a:p>
        </p:txBody>
      </p:sp>
      <p:pic>
        <p:nvPicPr>
          <p:cNvPr id="11" name="Picture 5" descr="C:\Users\arijit\Desktop\Nanyang_Technological_University_(logo).png"/>
          <p:cNvPicPr>
            <a:picLocks noChangeAspect="1" noChangeArrowheads="1"/>
          </p:cNvPicPr>
          <p:nvPr/>
        </p:nvPicPr>
        <p:blipFill>
          <a:blip r:embed="rId3"/>
          <a:srcRect/>
          <a:stretch>
            <a:fillRect/>
          </a:stretch>
        </p:blipFill>
        <p:spPr bwMode="auto">
          <a:xfrm>
            <a:off x="7391400" y="0"/>
            <a:ext cx="1752600" cy="696449"/>
          </a:xfrm>
          <a:prstGeom prst="rect">
            <a:avLst/>
          </a:prstGeom>
          <a:noFill/>
        </p:spPr>
      </p:pic>
    </p:spTree>
    <p:extLst>
      <p:ext uri="{BB962C8B-B14F-4D97-AF65-F5344CB8AC3E}">
        <p14:creationId xmlns="" xmlns:p14="http://schemas.microsoft.com/office/powerpoint/2010/main" val="23085741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7924800" cy="1066800"/>
          </a:xfrm>
        </p:spPr>
        <p:txBody>
          <a:bodyPr/>
          <a:lstStyle/>
          <a:p>
            <a:r>
              <a:rPr lang="en-US" sz="2800" dirty="0" smtClean="0"/>
              <a:t>Viral Marketing in Social Networks</a:t>
            </a:r>
            <a:endParaRPr lang="en-US" sz="2800" dirty="0"/>
          </a:p>
        </p:txBody>
      </p:sp>
      <p:pic>
        <p:nvPicPr>
          <p:cNvPr id="35" name="Picture 2"/>
          <p:cNvPicPr>
            <a:picLocks noChangeAspect="1" noChangeArrowheads="1"/>
          </p:cNvPicPr>
          <p:nvPr/>
        </p:nvPicPr>
        <p:blipFill>
          <a:blip r:embed="rId2" cstate="print"/>
          <a:srcRect/>
          <a:stretch>
            <a:fillRect/>
          </a:stretch>
        </p:blipFill>
        <p:spPr bwMode="auto">
          <a:xfrm>
            <a:off x="6477000" y="1352550"/>
            <a:ext cx="2024743" cy="1771650"/>
          </a:xfrm>
          <a:prstGeom prst="rect">
            <a:avLst/>
          </a:prstGeom>
          <a:noFill/>
          <a:ln w="9525">
            <a:noFill/>
            <a:miter lim="800000"/>
            <a:headEnd/>
            <a:tailEnd/>
          </a:ln>
          <a:effectLst/>
        </p:spPr>
      </p:pic>
      <p:pic>
        <p:nvPicPr>
          <p:cNvPr id="37" name="Picture 12"/>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6082903" y="3581400"/>
            <a:ext cx="1460897" cy="777753"/>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pic>
        <p:nvPicPr>
          <p:cNvPr id="38" name="Picture 18"/>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7572434" y="3429000"/>
            <a:ext cx="1114366" cy="1099573"/>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pic>
        <p:nvPicPr>
          <p:cNvPr id="41" name="Picture 28"/>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8167858" y="5583098"/>
            <a:ext cx="823742" cy="970102"/>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pic>
        <p:nvPicPr>
          <p:cNvPr id="43" name="Picture 31"/>
          <p:cNvPicPr>
            <a:picLocks noChangeAspect="1" noChangeArrowheads="1"/>
          </p:cNvPicPr>
          <p:nvPr/>
        </p:nvPicPr>
        <p:blipFill>
          <a:blip r:embed="rId6" cstate="print">
            <a:extLst>
              <a:ext uri="{28A0092B-C50C-407E-A947-70E740481C1C}">
                <a14:useLocalDpi xmlns="" xmlns:a14="http://schemas.microsoft.com/office/drawing/2010/main" val="0"/>
              </a:ext>
            </a:extLst>
          </a:blip>
          <a:srcRect/>
          <a:stretch>
            <a:fillRect/>
          </a:stretch>
        </p:blipFill>
        <p:spPr bwMode="auto">
          <a:xfrm>
            <a:off x="6997991" y="5715000"/>
            <a:ext cx="1003009" cy="731799"/>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pic>
        <p:nvPicPr>
          <p:cNvPr id="44" name="Picture 34"/>
          <p:cNvPicPr>
            <a:picLocks noChangeAspect="1" noChangeArrowheads="1"/>
          </p:cNvPicPr>
          <p:nvPr/>
        </p:nvPicPr>
        <p:blipFill>
          <a:blip r:embed="rId7" cstate="print">
            <a:extLst>
              <a:ext uri="{28A0092B-C50C-407E-A947-70E740481C1C}">
                <a14:useLocalDpi xmlns="" xmlns:a14="http://schemas.microsoft.com/office/drawing/2010/main" val="0"/>
              </a:ext>
            </a:extLst>
          </a:blip>
          <a:srcRect/>
          <a:stretch>
            <a:fillRect/>
          </a:stretch>
        </p:blipFill>
        <p:spPr bwMode="auto">
          <a:xfrm>
            <a:off x="7620000" y="4572000"/>
            <a:ext cx="1066800" cy="842963"/>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pic>
        <p:nvPicPr>
          <p:cNvPr id="69633" name="Picture 1" descr="C:\Users\arijit\Desktop\download.png"/>
          <p:cNvPicPr>
            <a:picLocks noChangeAspect="1" noChangeArrowheads="1"/>
          </p:cNvPicPr>
          <p:nvPr/>
        </p:nvPicPr>
        <p:blipFill>
          <a:blip r:embed="rId8"/>
          <a:srcRect/>
          <a:stretch>
            <a:fillRect/>
          </a:stretch>
        </p:blipFill>
        <p:spPr bwMode="auto">
          <a:xfrm>
            <a:off x="6324600" y="4419600"/>
            <a:ext cx="1219200" cy="1219200"/>
          </a:xfrm>
          <a:prstGeom prst="rect">
            <a:avLst/>
          </a:prstGeom>
          <a:noFill/>
        </p:spPr>
      </p:pic>
      <p:sp>
        <p:nvSpPr>
          <p:cNvPr id="69635" name="AutoShape 3" descr="Image result for twitter"/>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69636" name="Picture 4" descr="C:\Users\arijit\Desktop\download (1).png"/>
          <p:cNvPicPr>
            <a:picLocks noChangeAspect="1" noChangeArrowheads="1"/>
          </p:cNvPicPr>
          <p:nvPr/>
        </p:nvPicPr>
        <p:blipFill>
          <a:blip r:embed="rId9"/>
          <a:srcRect/>
          <a:stretch>
            <a:fillRect/>
          </a:stretch>
        </p:blipFill>
        <p:spPr bwMode="auto">
          <a:xfrm>
            <a:off x="6019800" y="5715000"/>
            <a:ext cx="943131" cy="762000"/>
          </a:xfrm>
          <a:prstGeom prst="rect">
            <a:avLst/>
          </a:prstGeom>
          <a:noFill/>
        </p:spPr>
      </p:pic>
      <p:sp>
        <p:nvSpPr>
          <p:cNvPr id="15" name="Content Placeholder 6"/>
          <p:cNvSpPr>
            <a:spLocks noGrp="1"/>
          </p:cNvSpPr>
          <p:nvPr>
            <p:ph sz="quarter" idx="1"/>
          </p:nvPr>
        </p:nvSpPr>
        <p:spPr bwMode="auto">
          <a:xfrm>
            <a:off x="228600" y="1524000"/>
            <a:ext cx="4953000" cy="3733800"/>
          </a:xfrm>
          <a:prstGeom prst="rect">
            <a:avLst/>
          </a:prstGeom>
          <a:noFill/>
          <a:ln w="9525">
            <a:noFill/>
            <a:miter lim="800000"/>
            <a:headEnd/>
            <a:tailEnd/>
          </a:ln>
        </p:spPr>
        <p:txBody>
          <a:bodyPr>
            <a:normAutofit/>
          </a:bodyPr>
          <a:lstStyle/>
          <a:p>
            <a:pPr marL="0" indent="0" algn="just" eaLnBrk="1" fontAlgn="auto" hangingPunct="1">
              <a:spcAft>
                <a:spcPts val="0"/>
              </a:spcAft>
              <a:buNone/>
            </a:pPr>
            <a:r>
              <a:rPr kumimoji="0" lang="en-US" sz="2000" b="0"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rPr>
              <a:t>Find a small subset of influential individuals in a social network, such that they can influence the largest number of people in the network. </a:t>
            </a:r>
            <a:r>
              <a:rPr kumimoji="0" lang="en-US" sz="1400" b="1"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rPr>
              <a:t>[</a:t>
            </a:r>
            <a:r>
              <a:rPr lang="da-DK" sz="1400" b="1" dirty="0" smtClean="0">
                <a:solidFill>
                  <a:sysClr val="windowText" lastClr="000000"/>
                </a:solidFill>
                <a:latin typeface="Calibri" pitchFamily="34" charset="0"/>
                <a:cs typeface="Calibri" pitchFamily="34" charset="0"/>
              </a:rPr>
              <a:t>Domingos et. al. KDD 2001,  </a:t>
            </a:r>
            <a:r>
              <a:rPr kumimoji="0" lang="en-US" sz="1400" b="1" i="0" u="none" strike="noStrike" kern="0" cap="none" spc="0" normalizeH="0" baseline="0" noProof="0" dirty="0" err="1" smtClean="0">
                <a:ln>
                  <a:noFill/>
                </a:ln>
                <a:solidFill>
                  <a:sysClr val="windowText" lastClr="000000"/>
                </a:solidFill>
                <a:effectLst/>
                <a:uLnTx/>
                <a:uFillTx/>
                <a:latin typeface="Calibri" pitchFamily="34" charset="0"/>
                <a:cs typeface="Calibri" pitchFamily="34" charset="0"/>
              </a:rPr>
              <a:t>Kempe</a:t>
            </a:r>
            <a:r>
              <a:rPr kumimoji="0" lang="en-US" sz="1400" b="1"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rPr>
              <a:t> et. </a:t>
            </a:r>
            <a:r>
              <a:rPr lang="en-US" sz="1400" b="1" dirty="0" smtClean="0">
                <a:solidFill>
                  <a:sysClr val="windowText" lastClr="000000"/>
                </a:solidFill>
                <a:latin typeface="Calibri" pitchFamily="34" charset="0"/>
                <a:cs typeface="Calibri" pitchFamily="34" charset="0"/>
              </a:rPr>
              <a:t>a</a:t>
            </a:r>
            <a:r>
              <a:rPr kumimoji="0" lang="en-US" sz="1400" b="1"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rPr>
              <a:t>l. KDD 2003]</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pic>
        <p:nvPicPr>
          <p:cNvPr id="16" name="Picture 2" descr="http://www.verticalresponse.com/blog/wp-content/uploads/2013/05/target-with-people-620x350.jpg"/>
          <p:cNvPicPr>
            <a:picLocks noChangeAspect="1" noChangeArrowheads="1"/>
          </p:cNvPicPr>
          <p:nvPr/>
        </p:nvPicPr>
        <p:blipFill>
          <a:blip r:embed="rId10" cstate="print">
            <a:extLst>
              <a:ext uri="{28A0092B-C50C-407E-A947-70E740481C1C}">
                <a14:useLocalDpi xmlns="" xmlns:a14="http://schemas.microsoft.com/office/drawing/2010/main" val="0"/>
              </a:ext>
            </a:extLst>
          </a:blip>
          <a:srcRect/>
          <a:stretch>
            <a:fillRect/>
          </a:stretch>
        </p:blipFill>
        <p:spPr bwMode="auto">
          <a:xfrm>
            <a:off x="1150575" y="3295650"/>
            <a:ext cx="3497625" cy="3181350"/>
          </a:xfrm>
          <a:prstGeom prst="rect">
            <a:avLst/>
          </a:prstGeom>
          <a:noFill/>
          <a:extLst>
            <a:ext uri="{909E8E84-426E-40dd-AFC4-6F175D3DCCD1}">
              <a14:hiddenFill xmlns="" xmlns:a14="http://schemas.microsoft.com/office/drawing/2010/main">
                <a:solidFill>
                  <a:srgbClr val="FFFFFF"/>
                </a:solidFill>
              </a14:hiddenFill>
            </a:ext>
          </a:extLst>
        </p:spPr>
      </p:pic>
      <p:sp>
        <p:nvSpPr>
          <p:cNvPr id="17" name="Slide Number Placeholder 9"/>
          <p:cNvSpPr txBox="1">
            <a:spLocks/>
          </p:cNvSpPr>
          <p:nvPr/>
        </p:nvSpPr>
        <p:spPr bwMode="auto">
          <a:xfrm>
            <a:off x="0" y="6569075"/>
            <a:ext cx="4495800"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400" b="1" i="0" u="none" strike="noStrike" kern="1200" cap="none" spc="0" normalizeH="0" baseline="0" dirty="0" smtClean="0">
                <a:ln>
                  <a:noFill/>
                </a:ln>
                <a:solidFill>
                  <a:schemeClr val="tx1"/>
                </a:solidFill>
                <a:effectLst/>
                <a:uLnTx/>
                <a:uFillTx/>
                <a:latin typeface="+mj-lt"/>
                <a:ea typeface="+mn-ea"/>
                <a:cs typeface="+mn-cs"/>
              </a:rPr>
              <a:t>A.</a:t>
            </a:r>
            <a:r>
              <a:rPr kumimoji="0" lang="en-US" sz="1400" b="1" i="0" u="none" strike="noStrike" kern="1200" cap="none" spc="0" normalizeH="0" dirty="0" smtClean="0">
                <a:ln>
                  <a:noFill/>
                </a:ln>
                <a:solidFill>
                  <a:schemeClr val="tx1"/>
                </a:solidFill>
                <a:effectLst/>
                <a:uLnTx/>
                <a:uFillTx/>
                <a:latin typeface="+mj-lt"/>
                <a:ea typeface="+mn-ea"/>
                <a:cs typeface="+mn-cs"/>
              </a:rPr>
              <a:t> Khan</a:t>
            </a:r>
            <a:r>
              <a:rPr kumimoji="0" lang="en-US" sz="1400" b="0" i="0" u="none" strike="noStrike" kern="1200" cap="none" spc="0" normalizeH="0" dirty="0" smtClean="0">
                <a:ln>
                  <a:noFill/>
                </a:ln>
                <a:solidFill>
                  <a:schemeClr val="tx1"/>
                </a:solidFill>
                <a:effectLst/>
                <a:uLnTx/>
                <a:uFillTx/>
                <a:latin typeface="+mj-lt"/>
                <a:ea typeface="+mn-ea"/>
                <a:cs typeface="+mn-cs"/>
              </a:rPr>
              <a:t>, B. </a:t>
            </a:r>
            <a:r>
              <a:rPr kumimoji="0" lang="en-US" sz="1400" b="0" i="0" u="none" strike="noStrike" kern="1200" cap="none" spc="0" normalizeH="0" dirty="0" err="1" smtClean="0">
                <a:ln>
                  <a:noFill/>
                </a:ln>
                <a:solidFill>
                  <a:schemeClr val="tx1"/>
                </a:solidFill>
                <a:effectLst/>
                <a:uLnTx/>
                <a:uFillTx/>
                <a:latin typeface="+mj-lt"/>
                <a:ea typeface="+mn-ea"/>
                <a:cs typeface="+mn-cs"/>
              </a:rPr>
              <a:t>Zehnder</a:t>
            </a:r>
            <a:r>
              <a:rPr kumimoji="0" lang="en-US" sz="1400" b="0" i="0" u="none" strike="noStrike" kern="1200" cap="none" spc="0" normalizeH="0" dirty="0" smtClean="0">
                <a:ln>
                  <a:noFill/>
                </a:ln>
                <a:solidFill>
                  <a:schemeClr val="tx1"/>
                </a:solidFill>
                <a:effectLst/>
                <a:uLnTx/>
                <a:uFillTx/>
                <a:latin typeface="+mj-lt"/>
                <a:ea typeface="+mn-ea"/>
                <a:cs typeface="+mn-cs"/>
              </a:rPr>
              <a:t>, D. </a:t>
            </a:r>
            <a:r>
              <a:rPr kumimoji="0" lang="en-US" sz="1400" b="0" i="0" u="none" strike="noStrike" kern="1200" cap="none" spc="0" normalizeH="0" dirty="0" err="1" smtClean="0">
                <a:ln>
                  <a:noFill/>
                </a:ln>
                <a:solidFill>
                  <a:schemeClr val="tx1"/>
                </a:solidFill>
                <a:effectLst/>
                <a:uLnTx/>
                <a:uFillTx/>
                <a:latin typeface="+mj-lt"/>
                <a:ea typeface="+mn-ea"/>
                <a:cs typeface="+mn-cs"/>
              </a:rPr>
              <a:t>Kossmann</a:t>
            </a:r>
            <a:endParaRPr kumimoji="0" lang="en-US" sz="1400" b="0" i="0" u="none" strike="noStrike" kern="1200" cap="none" spc="0" normalizeH="0" baseline="0" noProof="0" dirty="0">
              <a:ln>
                <a:noFill/>
              </a:ln>
              <a:solidFill>
                <a:schemeClr val="tx1"/>
              </a:solidFill>
              <a:effectLst/>
              <a:uLnTx/>
              <a:uFillTx/>
              <a:latin typeface="+mj-lt"/>
              <a:ea typeface="+mn-ea"/>
              <a:cs typeface="+mn-cs"/>
            </a:endParaRPr>
          </a:p>
        </p:txBody>
      </p:sp>
      <p:pic>
        <p:nvPicPr>
          <p:cNvPr id="18" name="Picture 5" descr="C:\Users\arijit\Desktop\Nanyang_Technological_University_(logo).png"/>
          <p:cNvPicPr>
            <a:picLocks noChangeAspect="1" noChangeArrowheads="1"/>
          </p:cNvPicPr>
          <p:nvPr/>
        </p:nvPicPr>
        <p:blipFill>
          <a:blip r:embed="rId11"/>
          <a:srcRect/>
          <a:stretch>
            <a:fillRect/>
          </a:stretch>
        </p:blipFill>
        <p:spPr bwMode="auto">
          <a:xfrm>
            <a:off x="7391400" y="0"/>
            <a:ext cx="1752600" cy="696449"/>
          </a:xfrm>
          <a:prstGeom prst="rect">
            <a:avLst/>
          </a:prstGeom>
          <a:noFill/>
        </p:spPr>
      </p:pic>
    </p:spTree>
    <p:extLst>
      <p:ext uri="{BB962C8B-B14F-4D97-AF65-F5344CB8AC3E}">
        <p14:creationId xmlns="" xmlns:p14="http://schemas.microsoft.com/office/powerpoint/2010/main" val="150385302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0890" y="202980"/>
            <a:ext cx="8232040" cy="691290"/>
          </a:xfrm>
        </p:spPr>
        <p:txBody>
          <a:bodyPr/>
          <a:lstStyle/>
          <a:p>
            <a:r>
              <a:rPr lang="en-US" sz="3600" dirty="0" smtClean="0"/>
              <a:t>Questions?</a:t>
            </a:r>
            <a:endParaRPr lang="en-US" sz="3600" dirty="0"/>
          </a:p>
        </p:txBody>
      </p:sp>
      <p:sp>
        <p:nvSpPr>
          <p:cNvPr id="8" name="Slide Number Placeholder 9"/>
          <p:cNvSpPr txBox="1">
            <a:spLocks/>
          </p:cNvSpPr>
          <p:nvPr/>
        </p:nvSpPr>
        <p:spPr bwMode="auto">
          <a:xfrm>
            <a:off x="8642930" y="6462995"/>
            <a:ext cx="501070"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chemeClr val="tx1"/>
              </a:solidFill>
              <a:effectLst/>
              <a:uLnTx/>
              <a:uFillTx/>
              <a:latin typeface="+mj-lt"/>
              <a:ea typeface="+mn-ea"/>
              <a:cs typeface="+mn-cs"/>
            </a:endParaRPr>
          </a:p>
        </p:txBody>
      </p:sp>
      <p:sp>
        <p:nvSpPr>
          <p:cNvPr id="9" name="Slide Number Placeholder 9"/>
          <p:cNvSpPr txBox="1">
            <a:spLocks/>
          </p:cNvSpPr>
          <p:nvPr/>
        </p:nvSpPr>
        <p:spPr bwMode="auto">
          <a:xfrm>
            <a:off x="0" y="6569075"/>
            <a:ext cx="4495800"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400" b="1" i="0" u="none" strike="noStrike" kern="1200" cap="none" spc="0" normalizeH="0" baseline="0" dirty="0" smtClean="0">
                <a:ln>
                  <a:noFill/>
                </a:ln>
                <a:solidFill>
                  <a:schemeClr val="tx1"/>
                </a:solidFill>
                <a:effectLst/>
                <a:uLnTx/>
                <a:uFillTx/>
                <a:latin typeface="+mj-lt"/>
                <a:ea typeface="+mn-ea"/>
                <a:cs typeface="+mn-cs"/>
              </a:rPr>
              <a:t>A.</a:t>
            </a:r>
            <a:r>
              <a:rPr kumimoji="0" lang="en-US" sz="1400" b="1" i="0" u="none" strike="noStrike" kern="1200" cap="none" spc="0" normalizeH="0" dirty="0" smtClean="0">
                <a:ln>
                  <a:noFill/>
                </a:ln>
                <a:solidFill>
                  <a:schemeClr val="tx1"/>
                </a:solidFill>
                <a:effectLst/>
                <a:uLnTx/>
                <a:uFillTx/>
                <a:latin typeface="+mj-lt"/>
                <a:ea typeface="+mn-ea"/>
                <a:cs typeface="+mn-cs"/>
              </a:rPr>
              <a:t> Khan</a:t>
            </a:r>
            <a:r>
              <a:rPr kumimoji="0" lang="en-US" sz="1400" b="0" i="0" u="none" strike="noStrike" kern="1200" cap="none" spc="0" normalizeH="0" dirty="0" smtClean="0">
                <a:ln>
                  <a:noFill/>
                </a:ln>
                <a:solidFill>
                  <a:schemeClr val="tx1"/>
                </a:solidFill>
                <a:effectLst/>
                <a:uLnTx/>
                <a:uFillTx/>
                <a:latin typeface="+mj-lt"/>
                <a:ea typeface="+mn-ea"/>
                <a:cs typeface="+mn-cs"/>
              </a:rPr>
              <a:t>, B. </a:t>
            </a:r>
            <a:r>
              <a:rPr kumimoji="0" lang="en-US" sz="1400" b="0" i="0" u="none" strike="noStrike" kern="1200" cap="none" spc="0" normalizeH="0" dirty="0" err="1" smtClean="0">
                <a:ln>
                  <a:noFill/>
                </a:ln>
                <a:solidFill>
                  <a:schemeClr val="tx1"/>
                </a:solidFill>
                <a:effectLst/>
                <a:uLnTx/>
                <a:uFillTx/>
                <a:latin typeface="+mj-lt"/>
                <a:ea typeface="+mn-ea"/>
                <a:cs typeface="+mn-cs"/>
              </a:rPr>
              <a:t>Zehnder</a:t>
            </a:r>
            <a:r>
              <a:rPr kumimoji="0" lang="en-US" sz="1400" b="0" i="0" u="none" strike="noStrike" kern="1200" cap="none" spc="0" normalizeH="0" dirty="0" smtClean="0">
                <a:ln>
                  <a:noFill/>
                </a:ln>
                <a:solidFill>
                  <a:schemeClr val="tx1"/>
                </a:solidFill>
                <a:effectLst/>
                <a:uLnTx/>
                <a:uFillTx/>
                <a:latin typeface="+mj-lt"/>
                <a:ea typeface="+mn-ea"/>
                <a:cs typeface="+mn-cs"/>
              </a:rPr>
              <a:t>, D. </a:t>
            </a:r>
            <a:r>
              <a:rPr kumimoji="0" lang="en-US" sz="1400" b="0" i="0" u="none" strike="noStrike" kern="1200" cap="none" spc="0" normalizeH="0" dirty="0" err="1" smtClean="0">
                <a:ln>
                  <a:noFill/>
                </a:ln>
                <a:solidFill>
                  <a:schemeClr val="tx1"/>
                </a:solidFill>
                <a:effectLst/>
                <a:uLnTx/>
                <a:uFillTx/>
                <a:latin typeface="+mj-lt"/>
                <a:ea typeface="+mn-ea"/>
                <a:cs typeface="+mn-cs"/>
              </a:rPr>
              <a:t>Kossmann</a:t>
            </a:r>
            <a:endParaRPr kumimoji="0" lang="en-US" sz="1400" b="0" i="0" u="none" strike="noStrike" kern="1200" cap="none" spc="0" normalizeH="0" baseline="0" noProof="0" dirty="0">
              <a:ln>
                <a:noFill/>
              </a:ln>
              <a:solidFill>
                <a:schemeClr val="tx1"/>
              </a:solidFill>
              <a:effectLst/>
              <a:uLnTx/>
              <a:uFillTx/>
              <a:latin typeface="+mj-lt"/>
              <a:ea typeface="+mn-ea"/>
              <a:cs typeface="+mn-cs"/>
            </a:endParaRPr>
          </a:p>
        </p:txBody>
      </p:sp>
      <p:pic>
        <p:nvPicPr>
          <p:cNvPr id="11" name="Picture 5" descr="C:\Users\arijit\Desktop\Nanyang_Technological_University_(logo).png"/>
          <p:cNvPicPr>
            <a:picLocks noChangeAspect="1" noChangeArrowheads="1"/>
          </p:cNvPicPr>
          <p:nvPr/>
        </p:nvPicPr>
        <p:blipFill>
          <a:blip r:embed="rId2"/>
          <a:srcRect/>
          <a:stretch>
            <a:fillRect/>
          </a:stretch>
        </p:blipFill>
        <p:spPr bwMode="auto">
          <a:xfrm>
            <a:off x="7391400" y="0"/>
            <a:ext cx="1752600" cy="696449"/>
          </a:xfrm>
          <a:prstGeom prst="rect">
            <a:avLst/>
          </a:prstGeom>
          <a:noFill/>
        </p:spPr>
      </p:pic>
    </p:spTree>
    <p:extLst>
      <p:ext uri="{BB962C8B-B14F-4D97-AF65-F5344CB8AC3E}">
        <p14:creationId xmlns="" xmlns:p14="http://schemas.microsoft.com/office/powerpoint/2010/main" val="23085741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7924800" cy="1066800"/>
          </a:xfrm>
        </p:spPr>
        <p:txBody>
          <a:bodyPr/>
          <a:lstStyle/>
          <a:p>
            <a:r>
              <a:rPr lang="en-US" sz="2800" dirty="0" smtClean="0"/>
              <a:t>Viral Marketing as a Service</a:t>
            </a:r>
            <a:endParaRPr lang="en-US" sz="2800" dirty="0"/>
          </a:p>
        </p:txBody>
      </p:sp>
      <p:pic>
        <p:nvPicPr>
          <p:cNvPr id="37" name="Picture 1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6006703" y="1524000"/>
            <a:ext cx="1460897" cy="777753"/>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pic>
        <p:nvPicPr>
          <p:cNvPr id="38" name="Picture 18"/>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96234" y="1371600"/>
            <a:ext cx="1114366" cy="1099573"/>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pic>
        <p:nvPicPr>
          <p:cNvPr id="41" name="Picture 28"/>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8091658" y="3525698"/>
            <a:ext cx="823742" cy="970102"/>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pic>
        <p:nvPicPr>
          <p:cNvPr id="43" name="Picture 31"/>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6921791" y="3657600"/>
            <a:ext cx="1003009" cy="731799"/>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pic>
        <p:nvPicPr>
          <p:cNvPr id="44" name="Picture 34"/>
          <p:cNvPicPr>
            <a:picLocks noChangeAspect="1" noChangeArrowheads="1"/>
          </p:cNvPicPr>
          <p:nvPr/>
        </p:nvPicPr>
        <p:blipFill>
          <a:blip r:embed="rId6" cstate="print">
            <a:extLst>
              <a:ext uri="{28A0092B-C50C-407E-A947-70E740481C1C}">
                <a14:useLocalDpi xmlns="" xmlns:a14="http://schemas.microsoft.com/office/drawing/2010/main" val="0"/>
              </a:ext>
            </a:extLst>
          </a:blip>
          <a:srcRect/>
          <a:stretch>
            <a:fillRect/>
          </a:stretch>
        </p:blipFill>
        <p:spPr bwMode="auto">
          <a:xfrm>
            <a:off x="7543800" y="2514600"/>
            <a:ext cx="1066800" cy="842963"/>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pic>
        <p:nvPicPr>
          <p:cNvPr id="69633" name="Picture 1" descr="C:\Users\arijit\Desktop\download.png"/>
          <p:cNvPicPr>
            <a:picLocks noChangeAspect="1" noChangeArrowheads="1"/>
          </p:cNvPicPr>
          <p:nvPr/>
        </p:nvPicPr>
        <p:blipFill>
          <a:blip r:embed="rId7"/>
          <a:srcRect/>
          <a:stretch>
            <a:fillRect/>
          </a:stretch>
        </p:blipFill>
        <p:spPr bwMode="auto">
          <a:xfrm>
            <a:off x="6248400" y="2362200"/>
            <a:ext cx="1219200" cy="1219200"/>
          </a:xfrm>
          <a:prstGeom prst="rect">
            <a:avLst/>
          </a:prstGeom>
          <a:noFill/>
        </p:spPr>
      </p:pic>
      <p:sp>
        <p:nvSpPr>
          <p:cNvPr id="69635" name="AutoShape 3" descr="Image result for twitter"/>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69636" name="Picture 4" descr="C:\Users\arijit\Desktop\download (1).png"/>
          <p:cNvPicPr>
            <a:picLocks noChangeAspect="1" noChangeArrowheads="1"/>
          </p:cNvPicPr>
          <p:nvPr/>
        </p:nvPicPr>
        <p:blipFill>
          <a:blip r:embed="rId8"/>
          <a:srcRect/>
          <a:stretch>
            <a:fillRect/>
          </a:stretch>
        </p:blipFill>
        <p:spPr bwMode="auto">
          <a:xfrm>
            <a:off x="5943600" y="3657600"/>
            <a:ext cx="943131" cy="762000"/>
          </a:xfrm>
          <a:prstGeom prst="rect">
            <a:avLst/>
          </a:prstGeom>
          <a:noFill/>
        </p:spPr>
      </p:pic>
      <p:sp>
        <p:nvSpPr>
          <p:cNvPr id="17" name="Slide Number Placeholder 9"/>
          <p:cNvSpPr txBox="1">
            <a:spLocks/>
          </p:cNvSpPr>
          <p:nvPr/>
        </p:nvSpPr>
        <p:spPr bwMode="auto">
          <a:xfrm>
            <a:off x="8382000" y="6492875"/>
            <a:ext cx="844885"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sz="1800" noProof="0" dirty="0" smtClean="0">
                <a:solidFill>
                  <a:schemeClr val="tx1"/>
                </a:solidFill>
                <a:latin typeface="+mj-lt"/>
              </a:rPr>
              <a:t>2</a:t>
            </a:r>
            <a:r>
              <a:rPr kumimoji="0" lang="en-US" sz="1800" b="0" i="0" u="none" strike="noStrike" kern="1200" cap="none" spc="0" normalizeH="0" baseline="0" noProof="0" dirty="0" smtClean="0">
                <a:ln>
                  <a:noFill/>
                </a:ln>
                <a:solidFill>
                  <a:schemeClr val="tx1"/>
                </a:solidFill>
                <a:effectLst/>
                <a:uLnTx/>
                <a:uFillTx/>
                <a:latin typeface="+mj-lt"/>
                <a:ea typeface="+mn-ea"/>
                <a:cs typeface="+mn-cs"/>
              </a:rPr>
              <a:t>/20</a:t>
            </a:r>
            <a:endParaRPr kumimoji="0" lang="en-US" sz="1800" b="0" i="0" u="none" strike="noStrike" kern="1200" cap="none" spc="0" normalizeH="0" baseline="0" noProof="0" dirty="0">
              <a:ln>
                <a:noFill/>
              </a:ln>
              <a:solidFill>
                <a:schemeClr val="tx1"/>
              </a:solidFill>
              <a:effectLst/>
              <a:uLnTx/>
              <a:uFillTx/>
              <a:latin typeface="+mj-lt"/>
              <a:ea typeface="+mn-ea"/>
              <a:cs typeface="+mn-cs"/>
            </a:endParaRPr>
          </a:p>
        </p:txBody>
      </p:sp>
      <p:sp>
        <p:nvSpPr>
          <p:cNvPr id="26" name="Content Placeholder 2"/>
          <p:cNvSpPr txBox="1">
            <a:spLocks noChangeArrowheads="1"/>
          </p:cNvSpPr>
          <p:nvPr/>
        </p:nvSpPr>
        <p:spPr>
          <a:xfrm>
            <a:off x="76200" y="1752600"/>
            <a:ext cx="3962400" cy="498045"/>
          </a:xfrm>
          <a:prstGeom prst="rect">
            <a:avLst/>
          </a:prstGeom>
        </p:spPr>
        <p:txBody>
          <a:bodyPr/>
          <a:lstStyle/>
          <a:p>
            <a:pPr marL="396875" marR="0" lvl="0" indent="-396875" algn="just" defTabSz="914363" eaLnBrk="1" fontAlgn="auto" latinLnBrk="0" hangingPunct="1">
              <a:lnSpc>
                <a:spcPct val="90000"/>
              </a:lnSpc>
              <a:spcBef>
                <a:spcPct val="20000"/>
              </a:spcBef>
              <a:spcAft>
                <a:spcPts val="0"/>
              </a:spcAft>
              <a:buClrTx/>
              <a:buSzTx/>
              <a:buFontTx/>
              <a:buNone/>
              <a:tabLst/>
              <a:defRPr/>
            </a:pPr>
            <a:r>
              <a:rPr kumimoji="0" lang="en-US" altLang="zh-CN" sz="2000" b="0"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rPr>
              <a:t>       </a:t>
            </a:r>
            <a:endParaRPr kumimoji="0" lang="en-US" altLang="zh-CN" sz="1000" b="0"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sym typeface="Wingdings" pitchFamily="2" charset="2"/>
            </a:endParaRPr>
          </a:p>
          <a:p>
            <a:pPr marL="396875" marR="0" lvl="0" indent="-396875" algn="just" defTabSz="914363" eaLnBrk="1" fontAlgn="auto" latinLnBrk="0" hangingPunct="1">
              <a:lnSpc>
                <a:spcPct val="90000"/>
              </a:lnSpc>
              <a:spcBef>
                <a:spcPct val="20000"/>
              </a:spcBef>
              <a:spcAft>
                <a:spcPts val="0"/>
              </a:spcAft>
              <a:buClrTx/>
              <a:buSzTx/>
              <a:buFontTx/>
              <a:buBlip>
                <a:blip r:embed="rId9"/>
              </a:buBlip>
              <a:tabLst/>
              <a:defRPr/>
            </a:pPr>
            <a:r>
              <a:rPr kumimoji="0" lang="en-US" altLang="zh-CN" sz="2000" b="0"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rPr>
              <a:t>Social network graph is hidden by the host of the social network (e.g., </a:t>
            </a:r>
            <a:r>
              <a:rPr kumimoji="0" lang="en-US" altLang="zh-CN" sz="2000" b="0" i="0" u="none" strike="noStrike" kern="0" cap="none" spc="0" normalizeH="0" baseline="0" noProof="0" dirty="0" err="1" smtClean="0">
                <a:ln>
                  <a:noFill/>
                </a:ln>
                <a:solidFill>
                  <a:sysClr val="windowText" lastClr="000000"/>
                </a:solidFill>
                <a:effectLst/>
                <a:uLnTx/>
                <a:uFillTx/>
                <a:latin typeface="Calibri" pitchFamily="34" charset="0"/>
                <a:cs typeface="Calibri" pitchFamily="34" charset="0"/>
              </a:rPr>
              <a:t>Facebook</a:t>
            </a:r>
            <a:r>
              <a:rPr kumimoji="0" lang="en-US" altLang="zh-CN" sz="2000" b="0"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rPr>
              <a:t>, Twitter, LinkedIn)</a:t>
            </a:r>
          </a:p>
          <a:p>
            <a:pPr marL="396875" marR="0" lvl="0" indent="-396875" algn="just" defTabSz="914363" eaLnBrk="1" fontAlgn="auto" latinLnBrk="0" hangingPunct="1">
              <a:lnSpc>
                <a:spcPct val="90000"/>
              </a:lnSpc>
              <a:spcBef>
                <a:spcPct val="20000"/>
              </a:spcBef>
              <a:spcAft>
                <a:spcPts val="0"/>
              </a:spcAft>
              <a:buClrTx/>
              <a:buSzTx/>
              <a:buFontTx/>
              <a:buBlip>
                <a:blip r:embed="rId9"/>
              </a:buBlip>
              <a:tabLst/>
              <a:defRPr/>
            </a:pPr>
            <a:endParaRPr kumimoji="0" lang="en-US" altLang="zh-CN" sz="1100" b="0"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sym typeface="Wingdings" pitchFamily="2" charset="2"/>
            </a:endParaRPr>
          </a:p>
          <a:p>
            <a:pPr marL="396875" marR="0" lvl="0" indent="-396875" algn="just" defTabSz="914363" eaLnBrk="1" fontAlgn="auto" latinLnBrk="0" hangingPunct="1">
              <a:lnSpc>
                <a:spcPct val="90000"/>
              </a:lnSpc>
              <a:spcBef>
                <a:spcPct val="20000"/>
              </a:spcBef>
              <a:spcAft>
                <a:spcPts val="0"/>
              </a:spcAft>
              <a:buClrTx/>
              <a:buSzTx/>
              <a:buFontTx/>
              <a:buBlip>
                <a:blip r:embed="rId9"/>
              </a:buBlip>
              <a:tabLst/>
              <a:defRPr/>
            </a:pPr>
            <a:endParaRPr lang="en-US" altLang="zh-CN" sz="1100" kern="0" dirty="0" smtClean="0">
              <a:solidFill>
                <a:sysClr val="windowText" lastClr="000000"/>
              </a:solidFill>
              <a:latin typeface="Calibri" pitchFamily="34" charset="0"/>
              <a:cs typeface="Calibri" pitchFamily="34" charset="0"/>
              <a:sym typeface="Wingdings" pitchFamily="2" charset="2"/>
            </a:endParaRPr>
          </a:p>
          <a:p>
            <a:pPr marL="396875" marR="0" lvl="0" indent="-396875" algn="just" defTabSz="914363" eaLnBrk="1" fontAlgn="auto" latinLnBrk="0" hangingPunct="1">
              <a:lnSpc>
                <a:spcPct val="90000"/>
              </a:lnSpc>
              <a:spcBef>
                <a:spcPct val="20000"/>
              </a:spcBef>
              <a:spcAft>
                <a:spcPts val="0"/>
              </a:spcAft>
              <a:buClrTx/>
              <a:buSzTx/>
              <a:buFontTx/>
              <a:buBlip>
                <a:blip r:embed="rId9"/>
              </a:buBlip>
              <a:tabLst/>
              <a:defRPr/>
            </a:pPr>
            <a:endParaRPr kumimoji="0" lang="en-US" altLang="zh-CN" sz="1100" b="0"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sym typeface="Wingdings" pitchFamily="2" charset="2"/>
            </a:endParaRPr>
          </a:p>
          <a:p>
            <a:pPr marL="396875" marR="0" lvl="0" indent="-396875" algn="just" defTabSz="914363" eaLnBrk="1" fontAlgn="auto" latinLnBrk="0" hangingPunct="1">
              <a:lnSpc>
                <a:spcPct val="90000"/>
              </a:lnSpc>
              <a:spcBef>
                <a:spcPct val="20000"/>
              </a:spcBef>
              <a:spcAft>
                <a:spcPts val="0"/>
              </a:spcAft>
              <a:buClrTx/>
              <a:buSzTx/>
              <a:buFontTx/>
              <a:buBlip>
                <a:blip r:embed="rId9"/>
              </a:buBlip>
              <a:tabLst/>
              <a:defRPr/>
            </a:pPr>
            <a:r>
              <a:rPr kumimoji="0" lang="en-US" altLang="zh-CN" sz="2000" b="0"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sym typeface="Wingdings" pitchFamily="2" charset="2"/>
              </a:rPr>
              <a:t> A campaigner (e.g., AT&amp;T, Sony, Microsoft, Samsung) is unable to identify the top-k seed sets for maximizing her campaign</a:t>
            </a:r>
            <a:endParaRPr kumimoji="0" lang="en-US" altLang="zh-CN" sz="2000" b="0"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endParaRPr>
          </a:p>
          <a:p>
            <a:pPr marL="396875" marR="0" lvl="0" indent="-396875" algn="just" defTabSz="914363" eaLnBrk="1" fontAlgn="auto" latinLnBrk="0" hangingPunct="1">
              <a:lnSpc>
                <a:spcPct val="90000"/>
              </a:lnSpc>
              <a:spcBef>
                <a:spcPct val="20000"/>
              </a:spcBef>
              <a:spcAft>
                <a:spcPts val="0"/>
              </a:spcAft>
              <a:buClrTx/>
              <a:buSzTx/>
              <a:buFontTx/>
              <a:buBlip>
                <a:blip r:embed="rId9"/>
              </a:buBlip>
              <a:tabLst/>
              <a:defRPr/>
            </a:pPr>
            <a:endParaRPr kumimoji="0" lang="en-US" altLang="zh-CN" sz="2000" b="0"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endParaRPr>
          </a:p>
          <a:p>
            <a:pPr marL="396875" marR="0" lvl="0" indent="-396875" algn="just" defTabSz="914363" eaLnBrk="1" fontAlgn="auto" latinLnBrk="0" hangingPunct="1">
              <a:lnSpc>
                <a:spcPct val="90000"/>
              </a:lnSpc>
              <a:spcBef>
                <a:spcPct val="20000"/>
              </a:spcBef>
              <a:spcAft>
                <a:spcPts val="0"/>
              </a:spcAft>
              <a:buClrTx/>
              <a:buSzTx/>
              <a:buFontTx/>
              <a:buBlip>
                <a:blip r:embed="rId9"/>
              </a:buBlip>
              <a:tabLst/>
              <a:defRPr/>
            </a:pPr>
            <a:endParaRPr kumimoji="0" lang="en-US" altLang="zh-CN" sz="2000" b="0"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endParaRPr>
          </a:p>
          <a:p>
            <a:pPr marL="396875" marR="0" lvl="0" indent="-396875" algn="just" defTabSz="914363" eaLnBrk="1" fontAlgn="auto" latinLnBrk="0" hangingPunct="1">
              <a:lnSpc>
                <a:spcPct val="90000"/>
              </a:lnSpc>
              <a:spcBef>
                <a:spcPct val="20000"/>
              </a:spcBef>
              <a:spcAft>
                <a:spcPts val="0"/>
              </a:spcAft>
              <a:buClrTx/>
              <a:buSzTx/>
              <a:buFontTx/>
              <a:buBlip>
                <a:blip r:embed="rId9"/>
              </a:buBlip>
              <a:tabLst/>
              <a:defRPr/>
            </a:pPr>
            <a:endParaRPr kumimoji="0" lang="en-US" altLang="zh-CN" sz="2000" b="0"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endParaRPr>
          </a:p>
        </p:txBody>
      </p:sp>
      <p:sp>
        <p:nvSpPr>
          <p:cNvPr id="27" name="Rounded Rectangle 26"/>
          <p:cNvSpPr/>
          <p:nvPr/>
        </p:nvSpPr>
        <p:spPr>
          <a:xfrm>
            <a:off x="152400" y="1307068"/>
            <a:ext cx="3276600" cy="445532"/>
          </a:xfrm>
          <a:prstGeom prst="roundRect">
            <a:avLst/>
          </a:prstGeom>
          <a:solidFill>
            <a:srgbClr val="4F81BD"/>
          </a:solidFill>
          <a:ln w="25400" cap="flat" cmpd="sng" algn="ctr">
            <a:solidFill>
              <a:srgbClr val="4F81BD">
                <a:shade val="50000"/>
              </a:srgbClr>
            </a:solidFill>
            <a:prstDash val="solid"/>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dirty="0">
              <a:ln>
                <a:noFill/>
              </a:ln>
              <a:solidFill>
                <a:sysClr val="window" lastClr="FFFFFF"/>
              </a:solidFill>
              <a:effectLst/>
              <a:uLnTx/>
              <a:uFillTx/>
              <a:latin typeface="Calibri"/>
              <a:ea typeface="+mn-ea"/>
              <a:cs typeface="+mn-cs"/>
            </a:endParaRPr>
          </a:p>
        </p:txBody>
      </p:sp>
      <p:sp>
        <p:nvSpPr>
          <p:cNvPr id="28" name="Content Placeholder 2"/>
          <p:cNvSpPr txBox="1">
            <a:spLocks noChangeArrowheads="1"/>
          </p:cNvSpPr>
          <p:nvPr/>
        </p:nvSpPr>
        <p:spPr>
          <a:xfrm>
            <a:off x="152400" y="1295400"/>
            <a:ext cx="3657600" cy="621268"/>
          </a:xfrm>
          <a:prstGeom prst="rect">
            <a:avLst/>
          </a:prstGeom>
        </p:spPr>
        <p:txBody>
          <a:bodyPr/>
          <a:lstStyle/>
          <a:p>
            <a:pPr marL="0" marR="0" lvl="0" indent="0" defTabSz="914363" eaLnBrk="1" fontAlgn="auto" latinLnBrk="0" hangingPunct="1">
              <a:lnSpc>
                <a:spcPct val="90000"/>
              </a:lnSpc>
              <a:spcBef>
                <a:spcPct val="20000"/>
              </a:spcBef>
              <a:spcAft>
                <a:spcPts val="0"/>
              </a:spcAft>
              <a:buClrTx/>
              <a:buSzTx/>
              <a:buFontTx/>
              <a:buNone/>
              <a:tabLst/>
              <a:defRPr/>
            </a:pPr>
            <a:r>
              <a:rPr kumimoji="0" lang="en-US" altLang="zh-CN" sz="2000" b="1" i="0" u="none" strike="noStrike" kern="0" cap="none" spc="0" normalizeH="0" baseline="0" noProof="0" dirty="0" smtClean="0">
                <a:ln>
                  <a:noFill/>
                </a:ln>
                <a:solidFill>
                  <a:sysClr val="window" lastClr="FFFFFF"/>
                </a:solidFill>
                <a:effectLst/>
                <a:uLnTx/>
                <a:uFillTx/>
                <a:latin typeface="Calibri" panose="020F0502020204030204" pitchFamily="34" charset="0"/>
                <a:cs typeface="Calibri" panose="020F0502020204030204" pitchFamily="34" charset="0"/>
              </a:rPr>
              <a:t>Challenges for Campaigners</a:t>
            </a:r>
            <a:endParaRPr kumimoji="0" lang="en-US" altLang="zh-CN" sz="2000" b="1" i="0" u="none" strike="noStrike" kern="1200" cap="none" spc="0" normalizeH="0" baseline="0" noProof="0" dirty="0" smtClean="0">
              <a:ln>
                <a:noFill/>
              </a:ln>
              <a:solidFill>
                <a:sysClr val="window" lastClr="FFFFFF"/>
              </a:solidFill>
              <a:effectLst/>
              <a:uLnTx/>
              <a:uFillTx/>
              <a:latin typeface="Calibri" panose="020F0502020204030204" pitchFamily="34" charset="0"/>
              <a:cs typeface="Calibri" panose="020F0502020204030204" pitchFamily="34" charset="0"/>
            </a:endParaRPr>
          </a:p>
        </p:txBody>
      </p:sp>
      <p:pic>
        <p:nvPicPr>
          <p:cNvPr id="76802" name="Picture 2"/>
          <p:cNvPicPr>
            <a:picLocks noChangeAspect="1" noChangeArrowheads="1"/>
          </p:cNvPicPr>
          <p:nvPr/>
        </p:nvPicPr>
        <p:blipFill>
          <a:blip r:embed="rId10"/>
          <a:srcRect/>
          <a:stretch>
            <a:fillRect/>
          </a:stretch>
        </p:blipFill>
        <p:spPr bwMode="auto">
          <a:xfrm>
            <a:off x="4591050" y="2105025"/>
            <a:ext cx="819150" cy="1781175"/>
          </a:xfrm>
          <a:prstGeom prst="rect">
            <a:avLst/>
          </a:prstGeom>
          <a:noFill/>
          <a:ln w="9525">
            <a:noFill/>
            <a:miter lim="800000"/>
            <a:headEnd/>
            <a:tailEnd/>
          </a:ln>
          <a:effectLst/>
        </p:spPr>
      </p:pic>
      <p:sp>
        <p:nvSpPr>
          <p:cNvPr id="49" name="Rectangle 48"/>
          <p:cNvSpPr/>
          <p:nvPr/>
        </p:nvSpPr>
        <p:spPr bwMode="auto">
          <a:xfrm>
            <a:off x="5715000" y="1295400"/>
            <a:ext cx="3276600" cy="3581400"/>
          </a:xfrm>
          <a:prstGeom prst="rect">
            <a:avLst/>
          </a:prstGeom>
          <a:noFill/>
          <a:ln w="9525" cap="flat" cmpd="sng" algn="ctr">
            <a:solidFill>
              <a:schemeClr val="tx1"/>
            </a:solidFill>
            <a:prstDash val="solid"/>
            <a:round/>
            <a:headEnd type="none" w="med" len="med"/>
            <a:tailEnd type="none" w="med" len="med"/>
          </a:ln>
          <a:effectLst>
            <a:innerShdw blurRad="63500" dist="50800" dir="13500000">
              <a:prstClr val="black">
                <a:alpha val="50000"/>
              </a:prstClr>
            </a:innerShdw>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accent2"/>
              </a:solidFill>
              <a:effectLst/>
              <a:latin typeface="Trebuchet MS" pitchFamily="34" charset="0"/>
            </a:endParaRPr>
          </a:p>
        </p:txBody>
      </p:sp>
      <p:sp>
        <p:nvSpPr>
          <p:cNvPr id="50" name="Slide Number Placeholder 9"/>
          <p:cNvSpPr txBox="1">
            <a:spLocks/>
          </p:cNvSpPr>
          <p:nvPr/>
        </p:nvSpPr>
        <p:spPr bwMode="auto">
          <a:xfrm>
            <a:off x="0" y="6569075"/>
            <a:ext cx="4495800"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400" b="1" i="0" u="none" strike="noStrike" kern="1200" cap="none" spc="0" normalizeH="0" baseline="0" dirty="0" smtClean="0">
                <a:ln>
                  <a:noFill/>
                </a:ln>
                <a:solidFill>
                  <a:schemeClr val="tx1"/>
                </a:solidFill>
                <a:effectLst/>
                <a:uLnTx/>
                <a:uFillTx/>
                <a:latin typeface="+mj-lt"/>
                <a:ea typeface="+mn-ea"/>
                <a:cs typeface="+mn-cs"/>
              </a:rPr>
              <a:t>A.</a:t>
            </a:r>
            <a:r>
              <a:rPr kumimoji="0" lang="en-US" sz="1400" b="1" i="0" u="none" strike="noStrike" kern="1200" cap="none" spc="0" normalizeH="0" dirty="0" smtClean="0">
                <a:ln>
                  <a:noFill/>
                </a:ln>
                <a:solidFill>
                  <a:schemeClr val="tx1"/>
                </a:solidFill>
                <a:effectLst/>
                <a:uLnTx/>
                <a:uFillTx/>
                <a:latin typeface="+mj-lt"/>
                <a:ea typeface="+mn-ea"/>
                <a:cs typeface="+mn-cs"/>
              </a:rPr>
              <a:t> Khan</a:t>
            </a:r>
            <a:r>
              <a:rPr kumimoji="0" lang="en-US" sz="1400" b="0" i="0" u="none" strike="noStrike" kern="1200" cap="none" spc="0" normalizeH="0" dirty="0" smtClean="0">
                <a:ln>
                  <a:noFill/>
                </a:ln>
                <a:solidFill>
                  <a:schemeClr val="tx1"/>
                </a:solidFill>
                <a:effectLst/>
                <a:uLnTx/>
                <a:uFillTx/>
                <a:latin typeface="+mj-lt"/>
                <a:ea typeface="+mn-ea"/>
                <a:cs typeface="+mn-cs"/>
              </a:rPr>
              <a:t>, B. </a:t>
            </a:r>
            <a:r>
              <a:rPr kumimoji="0" lang="en-US" sz="1400" b="0" i="0" u="none" strike="noStrike" kern="1200" cap="none" spc="0" normalizeH="0" dirty="0" err="1" smtClean="0">
                <a:ln>
                  <a:noFill/>
                </a:ln>
                <a:solidFill>
                  <a:schemeClr val="tx1"/>
                </a:solidFill>
                <a:effectLst/>
                <a:uLnTx/>
                <a:uFillTx/>
                <a:latin typeface="+mj-lt"/>
                <a:ea typeface="+mn-ea"/>
                <a:cs typeface="+mn-cs"/>
              </a:rPr>
              <a:t>Zehnder</a:t>
            </a:r>
            <a:r>
              <a:rPr kumimoji="0" lang="en-US" sz="1400" b="0" i="0" u="none" strike="noStrike" kern="1200" cap="none" spc="0" normalizeH="0" dirty="0" smtClean="0">
                <a:ln>
                  <a:noFill/>
                </a:ln>
                <a:solidFill>
                  <a:schemeClr val="tx1"/>
                </a:solidFill>
                <a:effectLst/>
                <a:uLnTx/>
                <a:uFillTx/>
                <a:latin typeface="+mj-lt"/>
                <a:ea typeface="+mn-ea"/>
                <a:cs typeface="+mn-cs"/>
              </a:rPr>
              <a:t>, D. </a:t>
            </a:r>
            <a:r>
              <a:rPr kumimoji="0" lang="en-US" sz="1400" b="0" i="0" u="none" strike="noStrike" kern="1200" cap="none" spc="0" normalizeH="0" dirty="0" err="1" smtClean="0">
                <a:ln>
                  <a:noFill/>
                </a:ln>
                <a:solidFill>
                  <a:schemeClr val="tx1"/>
                </a:solidFill>
                <a:effectLst/>
                <a:uLnTx/>
                <a:uFillTx/>
                <a:latin typeface="+mj-lt"/>
                <a:ea typeface="+mn-ea"/>
                <a:cs typeface="+mn-cs"/>
              </a:rPr>
              <a:t>Kossmann</a:t>
            </a:r>
            <a:endParaRPr kumimoji="0" lang="en-US" sz="1400" b="0" i="0" u="none" strike="noStrike" kern="1200" cap="none" spc="0" normalizeH="0" baseline="0" noProof="0" dirty="0">
              <a:ln>
                <a:noFill/>
              </a:ln>
              <a:solidFill>
                <a:schemeClr val="tx1"/>
              </a:solidFill>
              <a:effectLst/>
              <a:uLnTx/>
              <a:uFillTx/>
              <a:latin typeface="+mj-lt"/>
              <a:ea typeface="+mn-ea"/>
              <a:cs typeface="+mn-cs"/>
            </a:endParaRPr>
          </a:p>
        </p:txBody>
      </p:sp>
      <p:pic>
        <p:nvPicPr>
          <p:cNvPr id="51" name="Picture 5" descr="C:\Users\arijit\Desktop\Nanyang_Technological_University_(logo).png"/>
          <p:cNvPicPr>
            <a:picLocks noChangeAspect="1" noChangeArrowheads="1"/>
          </p:cNvPicPr>
          <p:nvPr/>
        </p:nvPicPr>
        <p:blipFill>
          <a:blip r:embed="rId11"/>
          <a:srcRect/>
          <a:stretch>
            <a:fillRect/>
          </a:stretch>
        </p:blipFill>
        <p:spPr bwMode="auto">
          <a:xfrm>
            <a:off x="7391400" y="0"/>
            <a:ext cx="1752600" cy="696449"/>
          </a:xfrm>
          <a:prstGeom prst="rect">
            <a:avLst/>
          </a:prstGeom>
          <a:noFill/>
        </p:spPr>
      </p:pic>
    </p:spTree>
    <p:extLst>
      <p:ext uri="{BB962C8B-B14F-4D97-AF65-F5344CB8AC3E}">
        <p14:creationId xmlns="" xmlns:p14="http://schemas.microsoft.com/office/powerpoint/2010/main" val="15038530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7924800" cy="1066800"/>
          </a:xfrm>
        </p:spPr>
        <p:txBody>
          <a:bodyPr/>
          <a:lstStyle/>
          <a:p>
            <a:r>
              <a:rPr lang="en-US" sz="2800" dirty="0" smtClean="0"/>
              <a:t>Viral Marketing as a Service</a:t>
            </a:r>
            <a:endParaRPr lang="en-US" sz="2800" dirty="0"/>
          </a:p>
        </p:txBody>
      </p:sp>
      <p:pic>
        <p:nvPicPr>
          <p:cNvPr id="37" name="Picture 1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6006703" y="1524000"/>
            <a:ext cx="1460897" cy="777753"/>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pic>
        <p:nvPicPr>
          <p:cNvPr id="38" name="Picture 18"/>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96234" y="1371600"/>
            <a:ext cx="1114366" cy="1099573"/>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pic>
        <p:nvPicPr>
          <p:cNvPr id="41" name="Picture 28"/>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8091658" y="3525698"/>
            <a:ext cx="823742" cy="970102"/>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pic>
        <p:nvPicPr>
          <p:cNvPr id="43" name="Picture 31"/>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6921791" y="3657600"/>
            <a:ext cx="1003009" cy="731799"/>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pic>
        <p:nvPicPr>
          <p:cNvPr id="44" name="Picture 34"/>
          <p:cNvPicPr>
            <a:picLocks noChangeAspect="1" noChangeArrowheads="1"/>
          </p:cNvPicPr>
          <p:nvPr/>
        </p:nvPicPr>
        <p:blipFill>
          <a:blip r:embed="rId6" cstate="print">
            <a:extLst>
              <a:ext uri="{28A0092B-C50C-407E-A947-70E740481C1C}">
                <a14:useLocalDpi xmlns="" xmlns:a14="http://schemas.microsoft.com/office/drawing/2010/main" val="0"/>
              </a:ext>
            </a:extLst>
          </a:blip>
          <a:srcRect/>
          <a:stretch>
            <a:fillRect/>
          </a:stretch>
        </p:blipFill>
        <p:spPr bwMode="auto">
          <a:xfrm>
            <a:off x="7543800" y="2514600"/>
            <a:ext cx="1066800" cy="842963"/>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pic>
        <p:nvPicPr>
          <p:cNvPr id="69633" name="Picture 1" descr="C:\Users\arijit\Desktop\download.png"/>
          <p:cNvPicPr>
            <a:picLocks noChangeAspect="1" noChangeArrowheads="1"/>
          </p:cNvPicPr>
          <p:nvPr/>
        </p:nvPicPr>
        <p:blipFill>
          <a:blip r:embed="rId7"/>
          <a:srcRect/>
          <a:stretch>
            <a:fillRect/>
          </a:stretch>
        </p:blipFill>
        <p:spPr bwMode="auto">
          <a:xfrm>
            <a:off x="6248400" y="2362200"/>
            <a:ext cx="1219200" cy="1219200"/>
          </a:xfrm>
          <a:prstGeom prst="rect">
            <a:avLst/>
          </a:prstGeom>
          <a:noFill/>
        </p:spPr>
      </p:pic>
      <p:sp>
        <p:nvSpPr>
          <p:cNvPr id="69635" name="AutoShape 3" descr="Image result for twitter"/>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69636" name="Picture 4" descr="C:\Users\arijit\Desktop\download (1).png"/>
          <p:cNvPicPr>
            <a:picLocks noChangeAspect="1" noChangeArrowheads="1"/>
          </p:cNvPicPr>
          <p:nvPr/>
        </p:nvPicPr>
        <p:blipFill>
          <a:blip r:embed="rId8"/>
          <a:srcRect/>
          <a:stretch>
            <a:fillRect/>
          </a:stretch>
        </p:blipFill>
        <p:spPr bwMode="auto">
          <a:xfrm>
            <a:off x="5943600" y="3657600"/>
            <a:ext cx="943131" cy="762000"/>
          </a:xfrm>
          <a:prstGeom prst="rect">
            <a:avLst/>
          </a:prstGeom>
          <a:noFill/>
        </p:spPr>
      </p:pic>
      <p:sp>
        <p:nvSpPr>
          <p:cNvPr id="17" name="Slide Number Placeholder 9"/>
          <p:cNvSpPr txBox="1">
            <a:spLocks/>
          </p:cNvSpPr>
          <p:nvPr/>
        </p:nvSpPr>
        <p:spPr bwMode="auto">
          <a:xfrm>
            <a:off x="8382000" y="6492875"/>
            <a:ext cx="844885"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sz="1800" noProof="0" dirty="0" smtClean="0">
                <a:solidFill>
                  <a:schemeClr val="tx1"/>
                </a:solidFill>
                <a:latin typeface="+mj-lt"/>
              </a:rPr>
              <a:t>2</a:t>
            </a:r>
            <a:r>
              <a:rPr kumimoji="0" lang="en-US" sz="1800" b="0" i="0" u="none" strike="noStrike" kern="1200" cap="none" spc="0" normalizeH="0" baseline="0" noProof="0" dirty="0" smtClean="0">
                <a:ln>
                  <a:noFill/>
                </a:ln>
                <a:solidFill>
                  <a:schemeClr val="tx1"/>
                </a:solidFill>
                <a:effectLst/>
                <a:uLnTx/>
                <a:uFillTx/>
                <a:latin typeface="+mj-lt"/>
                <a:ea typeface="+mn-ea"/>
                <a:cs typeface="+mn-cs"/>
              </a:rPr>
              <a:t>/20</a:t>
            </a:r>
            <a:endParaRPr kumimoji="0" lang="en-US" sz="1800" b="0" i="0" u="none" strike="noStrike" kern="1200" cap="none" spc="0" normalizeH="0" baseline="0" noProof="0" dirty="0">
              <a:ln>
                <a:noFill/>
              </a:ln>
              <a:solidFill>
                <a:schemeClr val="tx1"/>
              </a:solidFill>
              <a:effectLst/>
              <a:uLnTx/>
              <a:uFillTx/>
              <a:latin typeface="+mj-lt"/>
              <a:ea typeface="+mn-ea"/>
              <a:cs typeface="+mn-cs"/>
            </a:endParaRPr>
          </a:p>
        </p:txBody>
      </p:sp>
      <p:sp>
        <p:nvSpPr>
          <p:cNvPr id="26" name="Content Placeholder 2"/>
          <p:cNvSpPr txBox="1">
            <a:spLocks noChangeArrowheads="1"/>
          </p:cNvSpPr>
          <p:nvPr/>
        </p:nvSpPr>
        <p:spPr>
          <a:xfrm>
            <a:off x="76200" y="1752600"/>
            <a:ext cx="3962400" cy="498045"/>
          </a:xfrm>
          <a:prstGeom prst="rect">
            <a:avLst/>
          </a:prstGeom>
        </p:spPr>
        <p:txBody>
          <a:bodyPr/>
          <a:lstStyle/>
          <a:p>
            <a:pPr marL="396875" marR="0" lvl="0" indent="-396875" algn="just" defTabSz="914363" eaLnBrk="1" fontAlgn="auto" latinLnBrk="0" hangingPunct="1">
              <a:lnSpc>
                <a:spcPct val="90000"/>
              </a:lnSpc>
              <a:spcBef>
                <a:spcPct val="20000"/>
              </a:spcBef>
              <a:spcAft>
                <a:spcPts val="0"/>
              </a:spcAft>
              <a:buClrTx/>
              <a:buSzTx/>
              <a:buFontTx/>
              <a:buNone/>
              <a:tabLst/>
              <a:defRPr/>
            </a:pPr>
            <a:r>
              <a:rPr kumimoji="0" lang="en-US" altLang="zh-CN" sz="2000" b="0"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rPr>
              <a:t>       </a:t>
            </a:r>
            <a:endParaRPr kumimoji="0" lang="en-US" altLang="zh-CN" sz="1000" b="0"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sym typeface="Wingdings" pitchFamily="2" charset="2"/>
            </a:endParaRPr>
          </a:p>
          <a:p>
            <a:pPr marL="396875" marR="0" lvl="0" indent="-396875" algn="just" defTabSz="914363" eaLnBrk="1" fontAlgn="auto" latinLnBrk="0" hangingPunct="1">
              <a:lnSpc>
                <a:spcPct val="90000"/>
              </a:lnSpc>
              <a:spcBef>
                <a:spcPct val="20000"/>
              </a:spcBef>
              <a:spcAft>
                <a:spcPts val="0"/>
              </a:spcAft>
              <a:buClrTx/>
              <a:buSzTx/>
              <a:buFontTx/>
              <a:buBlip>
                <a:blip r:embed="rId9"/>
              </a:buBlip>
              <a:tabLst/>
              <a:defRPr/>
            </a:pPr>
            <a:r>
              <a:rPr kumimoji="0" lang="en-US" altLang="zh-CN" sz="2000" b="0"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rPr>
              <a:t>Social network graph is hidden by the host of the social network (e.g., </a:t>
            </a:r>
            <a:r>
              <a:rPr kumimoji="0" lang="en-US" altLang="zh-CN" sz="2000" b="0" i="0" u="none" strike="noStrike" kern="0" cap="none" spc="0" normalizeH="0" baseline="0" noProof="0" dirty="0" err="1" smtClean="0">
                <a:ln>
                  <a:noFill/>
                </a:ln>
                <a:solidFill>
                  <a:sysClr val="windowText" lastClr="000000"/>
                </a:solidFill>
                <a:effectLst/>
                <a:uLnTx/>
                <a:uFillTx/>
                <a:latin typeface="Calibri" pitchFamily="34" charset="0"/>
                <a:cs typeface="Calibri" pitchFamily="34" charset="0"/>
              </a:rPr>
              <a:t>Facebook</a:t>
            </a:r>
            <a:r>
              <a:rPr kumimoji="0" lang="en-US" altLang="zh-CN" sz="2000" b="0"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rPr>
              <a:t>, Twitter, LinkedIn)</a:t>
            </a:r>
          </a:p>
          <a:p>
            <a:pPr marL="396875" marR="0" lvl="0" indent="-396875" algn="just" defTabSz="914363" eaLnBrk="1" fontAlgn="auto" latinLnBrk="0" hangingPunct="1">
              <a:lnSpc>
                <a:spcPct val="90000"/>
              </a:lnSpc>
              <a:spcBef>
                <a:spcPct val="20000"/>
              </a:spcBef>
              <a:spcAft>
                <a:spcPts val="0"/>
              </a:spcAft>
              <a:buClrTx/>
              <a:buSzTx/>
              <a:buFontTx/>
              <a:buBlip>
                <a:blip r:embed="rId9"/>
              </a:buBlip>
              <a:tabLst/>
              <a:defRPr/>
            </a:pPr>
            <a:endParaRPr kumimoji="0" lang="en-US" altLang="zh-CN" sz="1100" b="0"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sym typeface="Wingdings" pitchFamily="2" charset="2"/>
            </a:endParaRPr>
          </a:p>
          <a:p>
            <a:pPr marL="396875" marR="0" lvl="0" indent="-396875" algn="just" defTabSz="914363" eaLnBrk="1" fontAlgn="auto" latinLnBrk="0" hangingPunct="1">
              <a:lnSpc>
                <a:spcPct val="90000"/>
              </a:lnSpc>
              <a:spcBef>
                <a:spcPct val="20000"/>
              </a:spcBef>
              <a:spcAft>
                <a:spcPts val="0"/>
              </a:spcAft>
              <a:buClrTx/>
              <a:buSzTx/>
              <a:buFontTx/>
              <a:buBlip>
                <a:blip r:embed="rId9"/>
              </a:buBlip>
              <a:tabLst/>
              <a:defRPr/>
            </a:pPr>
            <a:endParaRPr lang="en-US" altLang="zh-CN" sz="1100" kern="0" dirty="0" smtClean="0">
              <a:solidFill>
                <a:sysClr val="windowText" lastClr="000000"/>
              </a:solidFill>
              <a:latin typeface="Calibri" pitchFamily="34" charset="0"/>
              <a:cs typeface="Calibri" pitchFamily="34" charset="0"/>
              <a:sym typeface="Wingdings" pitchFamily="2" charset="2"/>
            </a:endParaRPr>
          </a:p>
          <a:p>
            <a:pPr marL="396875" marR="0" lvl="0" indent="-396875" algn="just" defTabSz="914363" eaLnBrk="1" fontAlgn="auto" latinLnBrk="0" hangingPunct="1">
              <a:lnSpc>
                <a:spcPct val="90000"/>
              </a:lnSpc>
              <a:spcBef>
                <a:spcPct val="20000"/>
              </a:spcBef>
              <a:spcAft>
                <a:spcPts val="0"/>
              </a:spcAft>
              <a:buClrTx/>
              <a:buSzTx/>
              <a:buFontTx/>
              <a:buBlip>
                <a:blip r:embed="rId9"/>
              </a:buBlip>
              <a:tabLst/>
              <a:defRPr/>
            </a:pPr>
            <a:endParaRPr kumimoji="0" lang="en-US" altLang="zh-CN" sz="1100" b="0"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sym typeface="Wingdings" pitchFamily="2" charset="2"/>
            </a:endParaRPr>
          </a:p>
          <a:p>
            <a:pPr marL="396875" marR="0" lvl="0" indent="-396875" algn="just" defTabSz="914363" eaLnBrk="1" fontAlgn="auto" latinLnBrk="0" hangingPunct="1">
              <a:lnSpc>
                <a:spcPct val="90000"/>
              </a:lnSpc>
              <a:spcBef>
                <a:spcPct val="20000"/>
              </a:spcBef>
              <a:spcAft>
                <a:spcPts val="0"/>
              </a:spcAft>
              <a:buClrTx/>
              <a:buSzTx/>
              <a:buFontTx/>
              <a:buBlip>
                <a:blip r:embed="rId9"/>
              </a:buBlip>
              <a:tabLst/>
              <a:defRPr/>
            </a:pPr>
            <a:r>
              <a:rPr kumimoji="0" lang="en-US" altLang="zh-CN" sz="2000" b="0"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sym typeface="Wingdings" pitchFamily="2" charset="2"/>
              </a:rPr>
              <a:t> A campaigner (e.g., AT&amp;T, Sony, Microsoft, Samsung) is unable to identify the top-k seed sets for maximizing her campaign</a:t>
            </a:r>
            <a:endParaRPr kumimoji="0" lang="en-US" altLang="zh-CN" sz="2000" b="0"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endParaRPr>
          </a:p>
          <a:p>
            <a:pPr marL="396875" marR="0" lvl="0" indent="-396875" algn="just" defTabSz="914363" eaLnBrk="1" fontAlgn="auto" latinLnBrk="0" hangingPunct="1">
              <a:lnSpc>
                <a:spcPct val="90000"/>
              </a:lnSpc>
              <a:spcBef>
                <a:spcPct val="20000"/>
              </a:spcBef>
              <a:spcAft>
                <a:spcPts val="0"/>
              </a:spcAft>
              <a:buClrTx/>
              <a:buSzTx/>
              <a:buFontTx/>
              <a:buBlip>
                <a:blip r:embed="rId9"/>
              </a:buBlip>
              <a:tabLst/>
              <a:defRPr/>
            </a:pPr>
            <a:endParaRPr kumimoji="0" lang="en-US" altLang="zh-CN" sz="2000" b="0"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endParaRPr>
          </a:p>
          <a:p>
            <a:pPr marL="396875" marR="0" lvl="0" indent="-396875" algn="just" defTabSz="914363" eaLnBrk="1" fontAlgn="auto" latinLnBrk="0" hangingPunct="1">
              <a:lnSpc>
                <a:spcPct val="90000"/>
              </a:lnSpc>
              <a:spcBef>
                <a:spcPct val="20000"/>
              </a:spcBef>
              <a:spcAft>
                <a:spcPts val="0"/>
              </a:spcAft>
              <a:buClrTx/>
              <a:buSzTx/>
              <a:buFontTx/>
              <a:buBlip>
                <a:blip r:embed="rId9"/>
              </a:buBlip>
              <a:tabLst/>
              <a:defRPr/>
            </a:pPr>
            <a:endParaRPr kumimoji="0" lang="en-US" altLang="zh-CN" sz="2000" b="0"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endParaRPr>
          </a:p>
          <a:p>
            <a:pPr marL="396875" marR="0" lvl="0" indent="-396875" algn="just" defTabSz="914363" eaLnBrk="1" fontAlgn="auto" latinLnBrk="0" hangingPunct="1">
              <a:lnSpc>
                <a:spcPct val="90000"/>
              </a:lnSpc>
              <a:spcBef>
                <a:spcPct val="20000"/>
              </a:spcBef>
              <a:spcAft>
                <a:spcPts val="0"/>
              </a:spcAft>
              <a:buClrTx/>
              <a:buSzTx/>
              <a:buFontTx/>
              <a:buBlip>
                <a:blip r:embed="rId9"/>
              </a:buBlip>
              <a:tabLst/>
              <a:defRPr/>
            </a:pPr>
            <a:endParaRPr kumimoji="0" lang="en-US" altLang="zh-CN" sz="2000" b="0"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endParaRPr>
          </a:p>
        </p:txBody>
      </p:sp>
      <p:sp>
        <p:nvSpPr>
          <p:cNvPr id="27" name="Rounded Rectangle 26"/>
          <p:cNvSpPr/>
          <p:nvPr/>
        </p:nvSpPr>
        <p:spPr>
          <a:xfrm>
            <a:off x="152400" y="1307068"/>
            <a:ext cx="3276600" cy="445532"/>
          </a:xfrm>
          <a:prstGeom prst="roundRect">
            <a:avLst/>
          </a:prstGeom>
          <a:solidFill>
            <a:srgbClr val="4F81BD"/>
          </a:solidFill>
          <a:ln w="25400" cap="flat" cmpd="sng" algn="ctr">
            <a:solidFill>
              <a:srgbClr val="4F81BD">
                <a:shade val="50000"/>
              </a:srgbClr>
            </a:solidFill>
            <a:prstDash val="solid"/>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dirty="0">
              <a:ln>
                <a:noFill/>
              </a:ln>
              <a:solidFill>
                <a:sysClr val="window" lastClr="FFFFFF"/>
              </a:solidFill>
              <a:effectLst/>
              <a:uLnTx/>
              <a:uFillTx/>
              <a:latin typeface="Calibri"/>
              <a:ea typeface="+mn-ea"/>
              <a:cs typeface="+mn-cs"/>
            </a:endParaRPr>
          </a:p>
        </p:txBody>
      </p:sp>
      <p:sp>
        <p:nvSpPr>
          <p:cNvPr id="28" name="Content Placeholder 2"/>
          <p:cNvSpPr txBox="1">
            <a:spLocks noChangeArrowheads="1"/>
          </p:cNvSpPr>
          <p:nvPr/>
        </p:nvSpPr>
        <p:spPr>
          <a:xfrm>
            <a:off x="152400" y="1295400"/>
            <a:ext cx="3657600" cy="621268"/>
          </a:xfrm>
          <a:prstGeom prst="rect">
            <a:avLst/>
          </a:prstGeom>
        </p:spPr>
        <p:txBody>
          <a:bodyPr/>
          <a:lstStyle/>
          <a:p>
            <a:pPr marL="0" marR="0" lvl="0" indent="0" defTabSz="914363" eaLnBrk="1" fontAlgn="auto" latinLnBrk="0" hangingPunct="1">
              <a:lnSpc>
                <a:spcPct val="90000"/>
              </a:lnSpc>
              <a:spcBef>
                <a:spcPct val="20000"/>
              </a:spcBef>
              <a:spcAft>
                <a:spcPts val="0"/>
              </a:spcAft>
              <a:buClrTx/>
              <a:buSzTx/>
              <a:buFontTx/>
              <a:buNone/>
              <a:tabLst/>
              <a:defRPr/>
            </a:pPr>
            <a:r>
              <a:rPr kumimoji="0" lang="en-US" altLang="zh-CN" sz="2000" b="1" i="0" u="none" strike="noStrike" kern="0" cap="none" spc="0" normalizeH="0" baseline="0" noProof="0" dirty="0" smtClean="0">
                <a:ln>
                  <a:noFill/>
                </a:ln>
                <a:solidFill>
                  <a:sysClr val="window" lastClr="FFFFFF"/>
                </a:solidFill>
                <a:effectLst/>
                <a:uLnTx/>
                <a:uFillTx/>
                <a:latin typeface="Calibri" panose="020F0502020204030204" pitchFamily="34" charset="0"/>
                <a:cs typeface="Calibri" panose="020F0502020204030204" pitchFamily="34" charset="0"/>
              </a:rPr>
              <a:t>Challenges for Campaigners</a:t>
            </a:r>
            <a:endParaRPr kumimoji="0" lang="en-US" altLang="zh-CN" sz="2000" b="1" i="0" u="none" strike="noStrike" kern="1200" cap="none" spc="0" normalizeH="0" baseline="0" noProof="0" dirty="0" smtClean="0">
              <a:ln>
                <a:noFill/>
              </a:ln>
              <a:solidFill>
                <a:sysClr val="window" lastClr="FFFFFF"/>
              </a:solidFill>
              <a:effectLst/>
              <a:uLnTx/>
              <a:uFillTx/>
              <a:latin typeface="Calibri" panose="020F0502020204030204" pitchFamily="34" charset="0"/>
              <a:cs typeface="Calibri" panose="020F0502020204030204" pitchFamily="34" charset="0"/>
            </a:endParaRPr>
          </a:p>
        </p:txBody>
      </p:sp>
      <p:pic>
        <p:nvPicPr>
          <p:cNvPr id="76802" name="Picture 2"/>
          <p:cNvPicPr>
            <a:picLocks noChangeAspect="1" noChangeArrowheads="1"/>
          </p:cNvPicPr>
          <p:nvPr/>
        </p:nvPicPr>
        <p:blipFill>
          <a:blip r:embed="rId10"/>
          <a:srcRect/>
          <a:stretch>
            <a:fillRect/>
          </a:stretch>
        </p:blipFill>
        <p:spPr bwMode="auto">
          <a:xfrm>
            <a:off x="4591050" y="2105025"/>
            <a:ext cx="819150" cy="1781175"/>
          </a:xfrm>
          <a:prstGeom prst="rect">
            <a:avLst/>
          </a:prstGeom>
          <a:noFill/>
          <a:ln w="9525">
            <a:noFill/>
            <a:miter lim="800000"/>
            <a:headEnd/>
            <a:tailEnd/>
          </a:ln>
          <a:effectLst/>
        </p:spPr>
      </p:pic>
      <p:sp>
        <p:nvSpPr>
          <p:cNvPr id="49" name="Rectangle 48"/>
          <p:cNvSpPr/>
          <p:nvPr/>
        </p:nvSpPr>
        <p:spPr bwMode="auto">
          <a:xfrm>
            <a:off x="5715000" y="1295400"/>
            <a:ext cx="3276600" cy="3581400"/>
          </a:xfrm>
          <a:prstGeom prst="rect">
            <a:avLst/>
          </a:prstGeom>
          <a:noFill/>
          <a:ln w="9525" cap="flat" cmpd="sng" algn="ctr">
            <a:solidFill>
              <a:schemeClr val="tx1"/>
            </a:solidFill>
            <a:prstDash val="solid"/>
            <a:round/>
            <a:headEnd type="none" w="med" len="med"/>
            <a:tailEnd type="none" w="med" len="med"/>
          </a:ln>
          <a:effectLst>
            <a:innerShdw blurRad="63500" dist="50800" dir="13500000">
              <a:prstClr val="black">
                <a:alpha val="50000"/>
              </a:prstClr>
            </a:innerShdw>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accent2"/>
              </a:solidFill>
              <a:effectLst/>
              <a:latin typeface="Trebuchet MS" pitchFamily="34" charset="0"/>
            </a:endParaRPr>
          </a:p>
        </p:txBody>
      </p:sp>
      <p:sp>
        <p:nvSpPr>
          <p:cNvPr id="18" name="Rounded Rectangle 17"/>
          <p:cNvSpPr/>
          <p:nvPr/>
        </p:nvSpPr>
        <p:spPr>
          <a:xfrm>
            <a:off x="457200" y="5410200"/>
            <a:ext cx="7620000" cy="1219200"/>
          </a:xfrm>
          <a:prstGeom prst="roundRect">
            <a:avLst/>
          </a:prstGeom>
          <a:solidFill>
            <a:schemeClr val="accent1">
              <a:lumMod val="40000"/>
              <a:lumOff val="60000"/>
            </a:schemeClr>
          </a:solidFill>
          <a:effectLst>
            <a:innerShdw blurRad="63500" dist="50800" dir="2700000">
              <a:srgbClr val="FF66CC">
                <a:alpha val="45000"/>
              </a:srgbClr>
            </a:innerShdw>
          </a:effectLst>
          <a:scene3d>
            <a:camera prst="orthographicFront"/>
            <a:lightRig rig="chilly" dir="t"/>
          </a:scene3d>
          <a:sp3d contourW="12700" prstMaterial="dkEdge">
            <a:bevelT prst="relaxedInset"/>
            <a:bevelB w="114300" prst="artDeco"/>
            <a:contourClr>
              <a:srgbClr val="FF66CC"/>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smtClean="0">
                <a:solidFill>
                  <a:schemeClr val="tx1"/>
                </a:solidFill>
              </a:rPr>
              <a:t>Social network host sells viral marketing campaigns – selects seed nodes for its client campaigners.</a:t>
            </a:r>
          </a:p>
          <a:p>
            <a:r>
              <a:rPr lang="en-US" sz="2000" b="1" dirty="0" smtClean="0">
                <a:solidFill>
                  <a:schemeClr val="tx1"/>
                </a:solidFill>
              </a:rPr>
              <a:t> </a:t>
            </a:r>
            <a:r>
              <a:rPr lang="en-US" sz="1400" b="1" kern="0" dirty="0" smtClean="0">
                <a:solidFill>
                  <a:sysClr val="windowText" lastClr="000000"/>
                </a:solidFill>
                <a:latin typeface="Calibri" pitchFamily="34" charset="0"/>
                <a:cs typeface="Calibri" pitchFamily="34" charset="0"/>
              </a:rPr>
              <a:t>[Lu et. al.,  KDD 2013]</a:t>
            </a:r>
            <a:endParaRPr lang="en-US" sz="2000" b="1" dirty="0" smtClean="0">
              <a:solidFill>
                <a:schemeClr val="tx1"/>
              </a:solidFill>
            </a:endParaRPr>
          </a:p>
        </p:txBody>
      </p:sp>
      <p:pic>
        <p:nvPicPr>
          <p:cNvPr id="19" name="Picture 5" descr="C:\Users\arijit\Desktop\Nanyang_Technological_University_(logo).png"/>
          <p:cNvPicPr>
            <a:picLocks noChangeAspect="1" noChangeArrowheads="1"/>
          </p:cNvPicPr>
          <p:nvPr/>
        </p:nvPicPr>
        <p:blipFill>
          <a:blip r:embed="rId11"/>
          <a:srcRect/>
          <a:stretch>
            <a:fillRect/>
          </a:stretch>
        </p:blipFill>
        <p:spPr bwMode="auto">
          <a:xfrm>
            <a:off x="7391400" y="0"/>
            <a:ext cx="1752600" cy="696449"/>
          </a:xfrm>
          <a:prstGeom prst="rect">
            <a:avLst/>
          </a:prstGeom>
          <a:noFill/>
        </p:spPr>
      </p:pic>
    </p:spTree>
    <p:extLst>
      <p:ext uri="{BB962C8B-B14F-4D97-AF65-F5344CB8AC3E}">
        <p14:creationId xmlns="" xmlns:p14="http://schemas.microsoft.com/office/powerpoint/2010/main" val="15038530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7924800" cy="1066800"/>
          </a:xfrm>
        </p:spPr>
        <p:txBody>
          <a:bodyPr/>
          <a:lstStyle/>
          <a:p>
            <a:r>
              <a:rPr lang="en-US" sz="2800" dirty="0" smtClean="0"/>
              <a:t>Viral Marketing as a Service</a:t>
            </a:r>
            <a:endParaRPr lang="en-US" sz="2800" dirty="0"/>
          </a:p>
        </p:txBody>
      </p:sp>
      <p:pic>
        <p:nvPicPr>
          <p:cNvPr id="37" name="Picture 1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6006703" y="1524000"/>
            <a:ext cx="1460897" cy="777753"/>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pic>
        <p:nvPicPr>
          <p:cNvPr id="38" name="Picture 18"/>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96234" y="1371600"/>
            <a:ext cx="1114366" cy="1099573"/>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pic>
        <p:nvPicPr>
          <p:cNvPr id="41" name="Picture 28"/>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8091658" y="3525698"/>
            <a:ext cx="823742" cy="970102"/>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pic>
        <p:nvPicPr>
          <p:cNvPr id="43" name="Picture 31"/>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6921791" y="3657600"/>
            <a:ext cx="1003009" cy="731799"/>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pic>
        <p:nvPicPr>
          <p:cNvPr id="44" name="Picture 34"/>
          <p:cNvPicPr>
            <a:picLocks noChangeAspect="1" noChangeArrowheads="1"/>
          </p:cNvPicPr>
          <p:nvPr/>
        </p:nvPicPr>
        <p:blipFill>
          <a:blip r:embed="rId6" cstate="print">
            <a:extLst>
              <a:ext uri="{28A0092B-C50C-407E-A947-70E740481C1C}">
                <a14:useLocalDpi xmlns="" xmlns:a14="http://schemas.microsoft.com/office/drawing/2010/main" val="0"/>
              </a:ext>
            </a:extLst>
          </a:blip>
          <a:srcRect/>
          <a:stretch>
            <a:fillRect/>
          </a:stretch>
        </p:blipFill>
        <p:spPr bwMode="auto">
          <a:xfrm>
            <a:off x="7543800" y="2514600"/>
            <a:ext cx="1066800" cy="842963"/>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pic>
        <p:nvPicPr>
          <p:cNvPr id="69633" name="Picture 1" descr="C:\Users\arijit\Desktop\download.png"/>
          <p:cNvPicPr>
            <a:picLocks noChangeAspect="1" noChangeArrowheads="1"/>
          </p:cNvPicPr>
          <p:nvPr/>
        </p:nvPicPr>
        <p:blipFill>
          <a:blip r:embed="rId7"/>
          <a:srcRect/>
          <a:stretch>
            <a:fillRect/>
          </a:stretch>
        </p:blipFill>
        <p:spPr bwMode="auto">
          <a:xfrm>
            <a:off x="6248400" y="2362200"/>
            <a:ext cx="1219200" cy="1219200"/>
          </a:xfrm>
          <a:prstGeom prst="rect">
            <a:avLst/>
          </a:prstGeom>
          <a:noFill/>
        </p:spPr>
      </p:pic>
      <p:sp>
        <p:nvSpPr>
          <p:cNvPr id="69635" name="AutoShape 3" descr="Image result for twitter"/>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69636" name="Picture 4" descr="C:\Users\arijit\Desktop\download (1).png"/>
          <p:cNvPicPr>
            <a:picLocks noChangeAspect="1" noChangeArrowheads="1"/>
          </p:cNvPicPr>
          <p:nvPr/>
        </p:nvPicPr>
        <p:blipFill>
          <a:blip r:embed="rId8"/>
          <a:srcRect/>
          <a:stretch>
            <a:fillRect/>
          </a:stretch>
        </p:blipFill>
        <p:spPr bwMode="auto">
          <a:xfrm>
            <a:off x="5943600" y="3657600"/>
            <a:ext cx="943131" cy="762000"/>
          </a:xfrm>
          <a:prstGeom prst="rect">
            <a:avLst/>
          </a:prstGeom>
          <a:noFill/>
        </p:spPr>
      </p:pic>
      <p:sp>
        <p:nvSpPr>
          <p:cNvPr id="17" name="Slide Number Placeholder 9"/>
          <p:cNvSpPr txBox="1">
            <a:spLocks/>
          </p:cNvSpPr>
          <p:nvPr/>
        </p:nvSpPr>
        <p:spPr bwMode="auto">
          <a:xfrm>
            <a:off x="8382000" y="6492875"/>
            <a:ext cx="844885"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1200" cap="none" spc="0" normalizeH="0" baseline="0" dirty="0" smtClean="0">
                <a:ln>
                  <a:noFill/>
                </a:ln>
                <a:solidFill>
                  <a:schemeClr val="tx1"/>
                </a:solidFill>
                <a:effectLst/>
                <a:uLnTx/>
                <a:uFillTx/>
                <a:latin typeface="+mj-lt"/>
                <a:ea typeface="+mn-ea"/>
                <a:cs typeface="+mn-cs"/>
              </a:rPr>
              <a:t>3</a:t>
            </a:r>
            <a:r>
              <a:rPr kumimoji="0" lang="en-US" sz="1800" b="0" i="0" u="none" strike="noStrike" kern="1200" cap="none" spc="0" normalizeH="0" baseline="0" noProof="0" dirty="0" smtClean="0">
                <a:ln>
                  <a:noFill/>
                </a:ln>
                <a:solidFill>
                  <a:schemeClr val="tx1"/>
                </a:solidFill>
                <a:effectLst/>
                <a:uLnTx/>
                <a:uFillTx/>
                <a:latin typeface="+mj-lt"/>
                <a:ea typeface="+mn-ea"/>
                <a:cs typeface="+mn-cs"/>
              </a:rPr>
              <a:t>/20</a:t>
            </a:r>
            <a:endParaRPr kumimoji="0" lang="en-US" sz="1800" b="0" i="0" u="none" strike="noStrike" kern="1200" cap="none" spc="0" normalizeH="0" baseline="0" noProof="0" dirty="0">
              <a:ln>
                <a:noFill/>
              </a:ln>
              <a:solidFill>
                <a:schemeClr val="tx1"/>
              </a:solidFill>
              <a:effectLst/>
              <a:uLnTx/>
              <a:uFillTx/>
              <a:latin typeface="+mj-lt"/>
              <a:ea typeface="+mn-ea"/>
              <a:cs typeface="+mn-cs"/>
            </a:endParaRPr>
          </a:p>
        </p:txBody>
      </p:sp>
      <p:sp>
        <p:nvSpPr>
          <p:cNvPr id="26" name="Content Placeholder 2"/>
          <p:cNvSpPr txBox="1">
            <a:spLocks noChangeArrowheads="1"/>
          </p:cNvSpPr>
          <p:nvPr/>
        </p:nvSpPr>
        <p:spPr>
          <a:xfrm>
            <a:off x="76200" y="1752600"/>
            <a:ext cx="3962400" cy="498045"/>
          </a:xfrm>
          <a:prstGeom prst="rect">
            <a:avLst/>
          </a:prstGeom>
        </p:spPr>
        <p:txBody>
          <a:bodyPr/>
          <a:lstStyle/>
          <a:p>
            <a:pPr marL="396875" marR="0" lvl="0" indent="-396875" algn="just" defTabSz="914363" eaLnBrk="1" fontAlgn="auto" latinLnBrk="0" hangingPunct="1">
              <a:lnSpc>
                <a:spcPct val="90000"/>
              </a:lnSpc>
              <a:spcBef>
                <a:spcPct val="20000"/>
              </a:spcBef>
              <a:spcAft>
                <a:spcPts val="0"/>
              </a:spcAft>
              <a:buClrTx/>
              <a:buSzTx/>
              <a:buFontTx/>
              <a:buNone/>
              <a:tabLst/>
              <a:defRPr/>
            </a:pPr>
            <a:r>
              <a:rPr kumimoji="0" lang="en-US" altLang="zh-CN" sz="2000" b="0"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rPr>
              <a:t>       </a:t>
            </a:r>
            <a:endParaRPr kumimoji="0" lang="en-US" altLang="zh-CN" sz="1000" b="0"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sym typeface="Wingdings" pitchFamily="2" charset="2"/>
            </a:endParaRPr>
          </a:p>
          <a:p>
            <a:pPr marL="396875" marR="0" lvl="0" indent="-396875" algn="just" defTabSz="914363" eaLnBrk="1" fontAlgn="auto" latinLnBrk="0" hangingPunct="1">
              <a:lnSpc>
                <a:spcPct val="90000"/>
              </a:lnSpc>
              <a:spcBef>
                <a:spcPct val="20000"/>
              </a:spcBef>
              <a:spcAft>
                <a:spcPts val="0"/>
              </a:spcAft>
              <a:buClrTx/>
              <a:buSzTx/>
              <a:buFontTx/>
              <a:buBlip>
                <a:blip r:embed="rId9"/>
              </a:buBlip>
              <a:tabLst/>
              <a:defRPr/>
            </a:pPr>
            <a:r>
              <a:rPr lang="en-US" altLang="zh-CN" sz="2000" kern="0" dirty="0" smtClean="0">
                <a:solidFill>
                  <a:sysClr val="windowText" lastClr="000000"/>
                </a:solidFill>
                <a:latin typeface="Calibri" pitchFamily="34" charset="0"/>
                <a:cs typeface="Calibri" pitchFamily="34" charset="0"/>
              </a:rPr>
              <a:t>multiple companies compete and they launch comparable products around the same time  </a:t>
            </a:r>
          </a:p>
          <a:p>
            <a:pPr marL="396875" marR="0" lvl="0" indent="-396875" algn="just" defTabSz="914363" eaLnBrk="1" fontAlgn="auto" latinLnBrk="0" hangingPunct="1">
              <a:lnSpc>
                <a:spcPct val="90000"/>
              </a:lnSpc>
              <a:spcBef>
                <a:spcPct val="20000"/>
              </a:spcBef>
              <a:spcAft>
                <a:spcPts val="0"/>
              </a:spcAft>
              <a:buClrTx/>
              <a:buSzTx/>
              <a:buFontTx/>
              <a:buBlip>
                <a:blip r:embed="rId9"/>
              </a:buBlip>
              <a:tabLst/>
              <a:defRPr/>
            </a:pPr>
            <a:endParaRPr lang="en-US" altLang="zh-CN" sz="2000" kern="0" dirty="0" smtClean="0">
              <a:solidFill>
                <a:sysClr val="windowText" lastClr="000000"/>
              </a:solidFill>
              <a:latin typeface="Calibri" pitchFamily="34" charset="0"/>
              <a:cs typeface="Calibri" pitchFamily="34" charset="0"/>
            </a:endParaRPr>
          </a:p>
          <a:p>
            <a:pPr marL="396875" marR="0" lvl="0" indent="-396875" algn="just" defTabSz="914363" eaLnBrk="1" fontAlgn="auto" latinLnBrk="0" hangingPunct="1">
              <a:lnSpc>
                <a:spcPct val="90000"/>
              </a:lnSpc>
              <a:spcBef>
                <a:spcPct val="20000"/>
              </a:spcBef>
              <a:spcAft>
                <a:spcPts val="0"/>
              </a:spcAft>
              <a:buClrTx/>
              <a:buSzTx/>
              <a:buFontTx/>
              <a:buBlip>
                <a:blip r:embed="rId9"/>
              </a:buBlip>
              <a:tabLst/>
              <a:defRPr/>
            </a:pPr>
            <a:r>
              <a:rPr lang="en-US" altLang="zh-CN" sz="2000" kern="0" dirty="0" smtClean="0">
                <a:solidFill>
                  <a:sysClr val="windowText" lastClr="000000"/>
                </a:solidFill>
                <a:latin typeface="Calibri" pitchFamily="34" charset="0"/>
                <a:cs typeface="Calibri" pitchFamily="34" charset="0"/>
              </a:rPr>
              <a:t>e.g., Microsoft’s Surface vs. Apple’s </a:t>
            </a:r>
            <a:r>
              <a:rPr lang="en-US" altLang="zh-CN" sz="2000" kern="0" dirty="0" err="1" smtClean="0">
                <a:solidFill>
                  <a:sysClr val="windowText" lastClr="000000"/>
                </a:solidFill>
                <a:latin typeface="Calibri" pitchFamily="34" charset="0"/>
                <a:cs typeface="Calibri" pitchFamily="34" charset="0"/>
              </a:rPr>
              <a:t>iPad</a:t>
            </a:r>
            <a:r>
              <a:rPr lang="en-US" altLang="zh-CN" sz="2000" kern="0" dirty="0" smtClean="0">
                <a:solidFill>
                  <a:sysClr val="windowText" lastClr="000000"/>
                </a:solidFill>
                <a:latin typeface="Calibri" pitchFamily="34" charset="0"/>
                <a:cs typeface="Calibri" pitchFamily="34" charset="0"/>
              </a:rPr>
              <a:t> vs. Samsung Note 3</a:t>
            </a:r>
            <a:endParaRPr kumimoji="0" lang="en-US" altLang="zh-CN" sz="1100" b="0"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sym typeface="Wingdings" pitchFamily="2" charset="2"/>
            </a:endParaRPr>
          </a:p>
          <a:p>
            <a:pPr marL="396875" marR="0" lvl="0" indent="-396875" algn="just" defTabSz="914363" eaLnBrk="1" fontAlgn="auto" latinLnBrk="0" hangingPunct="1">
              <a:lnSpc>
                <a:spcPct val="90000"/>
              </a:lnSpc>
              <a:spcBef>
                <a:spcPct val="20000"/>
              </a:spcBef>
              <a:spcAft>
                <a:spcPts val="0"/>
              </a:spcAft>
              <a:buClrTx/>
              <a:buSzTx/>
              <a:buFontTx/>
              <a:buBlip>
                <a:blip r:embed="rId9"/>
              </a:buBlip>
              <a:tabLst/>
              <a:defRPr/>
            </a:pPr>
            <a:endParaRPr lang="en-US" altLang="zh-CN" sz="1100" kern="0" dirty="0" smtClean="0">
              <a:solidFill>
                <a:sysClr val="windowText" lastClr="000000"/>
              </a:solidFill>
              <a:latin typeface="Calibri" pitchFamily="34" charset="0"/>
              <a:cs typeface="Calibri" pitchFamily="34" charset="0"/>
              <a:sym typeface="Wingdings" pitchFamily="2" charset="2"/>
            </a:endParaRPr>
          </a:p>
          <a:p>
            <a:pPr marL="396875" marR="0" lvl="0" indent="-396875" algn="just" defTabSz="914363" eaLnBrk="1" fontAlgn="auto" latinLnBrk="0" hangingPunct="1">
              <a:lnSpc>
                <a:spcPct val="90000"/>
              </a:lnSpc>
              <a:spcBef>
                <a:spcPct val="20000"/>
              </a:spcBef>
              <a:spcAft>
                <a:spcPts val="0"/>
              </a:spcAft>
              <a:buClrTx/>
              <a:buSzTx/>
              <a:tabLst/>
              <a:defRPr/>
            </a:pPr>
            <a:endParaRPr kumimoji="0" lang="en-US" altLang="zh-CN" sz="2000" b="0"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endParaRPr>
          </a:p>
          <a:p>
            <a:pPr marL="396875" marR="0" lvl="0" indent="-396875" algn="just" defTabSz="914363" eaLnBrk="1" fontAlgn="auto" latinLnBrk="0" hangingPunct="1">
              <a:lnSpc>
                <a:spcPct val="90000"/>
              </a:lnSpc>
              <a:spcBef>
                <a:spcPct val="20000"/>
              </a:spcBef>
              <a:spcAft>
                <a:spcPts val="0"/>
              </a:spcAft>
              <a:buClrTx/>
              <a:buSzTx/>
              <a:buFontTx/>
              <a:buBlip>
                <a:blip r:embed="rId9"/>
              </a:buBlip>
              <a:tabLst/>
              <a:defRPr/>
            </a:pPr>
            <a:endParaRPr kumimoji="0" lang="en-US" altLang="zh-CN" sz="2000" b="0"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endParaRPr>
          </a:p>
          <a:p>
            <a:pPr marL="396875" marR="0" lvl="0" indent="-396875" algn="just" defTabSz="914363" eaLnBrk="1" fontAlgn="auto" latinLnBrk="0" hangingPunct="1">
              <a:lnSpc>
                <a:spcPct val="90000"/>
              </a:lnSpc>
              <a:spcBef>
                <a:spcPct val="20000"/>
              </a:spcBef>
              <a:spcAft>
                <a:spcPts val="0"/>
              </a:spcAft>
              <a:buClrTx/>
              <a:buSzTx/>
              <a:buFontTx/>
              <a:buBlip>
                <a:blip r:embed="rId9"/>
              </a:buBlip>
              <a:tabLst/>
              <a:defRPr/>
            </a:pPr>
            <a:endParaRPr kumimoji="0" lang="en-US" altLang="zh-CN" sz="2000" b="0"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endParaRPr>
          </a:p>
          <a:p>
            <a:pPr marL="396875" marR="0" lvl="0" indent="-396875" algn="just" defTabSz="914363" eaLnBrk="1" fontAlgn="auto" latinLnBrk="0" hangingPunct="1">
              <a:lnSpc>
                <a:spcPct val="90000"/>
              </a:lnSpc>
              <a:spcBef>
                <a:spcPct val="20000"/>
              </a:spcBef>
              <a:spcAft>
                <a:spcPts val="0"/>
              </a:spcAft>
              <a:buClrTx/>
              <a:buSzTx/>
              <a:buFontTx/>
              <a:buBlip>
                <a:blip r:embed="rId9"/>
              </a:buBlip>
              <a:tabLst/>
              <a:defRPr/>
            </a:pPr>
            <a:endParaRPr kumimoji="0" lang="en-US" altLang="zh-CN" sz="2000" b="0"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endParaRPr>
          </a:p>
        </p:txBody>
      </p:sp>
      <p:sp>
        <p:nvSpPr>
          <p:cNvPr id="27" name="Rounded Rectangle 26"/>
          <p:cNvSpPr/>
          <p:nvPr/>
        </p:nvSpPr>
        <p:spPr>
          <a:xfrm>
            <a:off x="152400" y="1307068"/>
            <a:ext cx="3962400" cy="445532"/>
          </a:xfrm>
          <a:prstGeom prst="roundRect">
            <a:avLst/>
          </a:prstGeom>
          <a:solidFill>
            <a:srgbClr val="4F81BD"/>
          </a:solidFill>
          <a:ln w="25400" cap="flat" cmpd="sng" algn="ctr">
            <a:solidFill>
              <a:srgbClr val="4F81BD">
                <a:shade val="50000"/>
              </a:srgbClr>
            </a:solidFill>
            <a:prstDash val="solid"/>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dirty="0">
              <a:ln>
                <a:noFill/>
              </a:ln>
              <a:solidFill>
                <a:sysClr val="window" lastClr="FFFFFF"/>
              </a:solidFill>
              <a:effectLst/>
              <a:uLnTx/>
              <a:uFillTx/>
              <a:latin typeface="Calibri"/>
              <a:ea typeface="+mn-ea"/>
              <a:cs typeface="+mn-cs"/>
            </a:endParaRPr>
          </a:p>
        </p:txBody>
      </p:sp>
      <p:sp>
        <p:nvSpPr>
          <p:cNvPr id="28" name="Content Placeholder 2"/>
          <p:cNvSpPr txBox="1">
            <a:spLocks noChangeArrowheads="1"/>
          </p:cNvSpPr>
          <p:nvPr/>
        </p:nvSpPr>
        <p:spPr>
          <a:xfrm>
            <a:off x="152400" y="1295400"/>
            <a:ext cx="3886200" cy="621268"/>
          </a:xfrm>
          <a:prstGeom prst="rect">
            <a:avLst/>
          </a:prstGeom>
        </p:spPr>
        <p:txBody>
          <a:bodyPr/>
          <a:lstStyle/>
          <a:p>
            <a:pPr marL="0" marR="0" lvl="0" indent="0" defTabSz="914363" eaLnBrk="1" fontAlgn="auto" latinLnBrk="0" hangingPunct="1">
              <a:lnSpc>
                <a:spcPct val="90000"/>
              </a:lnSpc>
              <a:spcBef>
                <a:spcPct val="20000"/>
              </a:spcBef>
              <a:spcAft>
                <a:spcPts val="0"/>
              </a:spcAft>
              <a:buClrTx/>
              <a:buSzTx/>
              <a:buFontTx/>
              <a:buNone/>
              <a:tabLst/>
              <a:defRPr/>
            </a:pPr>
            <a:r>
              <a:rPr kumimoji="0" lang="en-US" altLang="zh-CN" sz="2000" b="1" i="0" u="none" strike="noStrike" kern="0" cap="none" spc="0" normalizeH="0" baseline="0" noProof="0" dirty="0" smtClean="0">
                <a:ln>
                  <a:noFill/>
                </a:ln>
                <a:solidFill>
                  <a:sysClr val="window" lastClr="FFFFFF"/>
                </a:solidFill>
                <a:effectLst/>
                <a:uLnTx/>
                <a:uFillTx/>
                <a:latin typeface="Calibri" panose="020F0502020204030204" pitchFamily="34" charset="0"/>
                <a:cs typeface="Calibri" panose="020F0502020204030204" pitchFamily="34" charset="0"/>
              </a:rPr>
              <a:t>Challenges for Social Network Host</a:t>
            </a:r>
            <a:endParaRPr kumimoji="0" lang="en-US" altLang="zh-CN" sz="2000" b="1" i="0" u="none" strike="noStrike" kern="1200" cap="none" spc="0" normalizeH="0" baseline="0" noProof="0" dirty="0" smtClean="0">
              <a:ln>
                <a:noFill/>
              </a:ln>
              <a:solidFill>
                <a:sysClr val="window" lastClr="FFFFFF"/>
              </a:solidFill>
              <a:effectLst/>
              <a:uLnTx/>
              <a:uFillTx/>
              <a:latin typeface="Calibri" panose="020F0502020204030204" pitchFamily="34" charset="0"/>
              <a:cs typeface="Calibri" panose="020F0502020204030204" pitchFamily="34" charset="0"/>
            </a:endParaRPr>
          </a:p>
        </p:txBody>
      </p:sp>
      <p:pic>
        <p:nvPicPr>
          <p:cNvPr id="76802" name="Picture 2"/>
          <p:cNvPicPr>
            <a:picLocks noChangeAspect="1" noChangeArrowheads="1"/>
          </p:cNvPicPr>
          <p:nvPr/>
        </p:nvPicPr>
        <p:blipFill>
          <a:blip r:embed="rId10"/>
          <a:srcRect/>
          <a:stretch>
            <a:fillRect/>
          </a:stretch>
        </p:blipFill>
        <p:spPr bwMode="auto">
          <a:xfrm>
            <a:off x="4591050" y="1447800"/>
            <a:ext cx="819150" cy="914400"/>
          </a:xfrm>
          <a:prstGeom prst="rect">
            <a:avLst/>
          </a:prstGeom>
          <a:noFill/>
          <a:ln w="9525">
            <a:noFill/>
            <a:miter lim="800000"/>
            <a:headEnd/>
            <a:tailEnd/>
          </a:ln>
          <a:effectLst/>
        </p:spPr>
      </p:pic>
      <p:sp>
        <p:nvSpPr>
          <p:cNvPr id="49" name="Rectangle 48"/>
          <p:cNvSpPr/>
          <p:nvPr/>
        </p:nvSpPr>
        <p:spPr bwMode="auto">
          <a:xfrm>
            <a:off x="5715000" y="1295400"/>
            <a:ext cx="3276600" cy="3581400"/>
          </a:xfrm>
          <a:prstGeom prst="rect">
            <a:avLst/>
          </a:prstGeom>
          <a:noFill/>
          <a:ln w="9525" cap="flat" cmpd="sng" algn="ctr">
            <a:solidFill>
              <a:schemeClr val="tx1"/>
            </a:solidFill>
            <a:prstDash val="solid"/>
            <a:round/>
            <a:headEnd type="none" w="med" len="med"/>
            <a:tailEnd type="none" w="med" len="med"/>
          </a:ln>
          <a:effectLst>
            <a:innerShdw blurRad="63500" dist="50800" dir="13500000">
              <a:prstClr val="black">
                <a:alpha val="50000"/>
              </a:prstClr>
            </a:innerShdw>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accent2"/>
              </a:solidFill>
              <a:effectLst/>
              <a:latin typeface="Trebuchet MS" pitchFamily="34" charset="0"/>
            </a:endParaRPr>
          </a:p>
        </p:txBody>
      </p:sp>
      <p:pic>
        <p:nvPicPr>
          <p:cNvPr id="20" name="Picture 2"/>
          <p:cNvPicPr>
            <a:picLocks noChangeAspect="1" noChangeArrowheads="1"/>
          </p:cNvPicPr>
          <p:nvPr/>
        </p:nvPicPr>
        <p:blipFill>
          <a:blip r:embed="rId10"/>
          <a:srcRect/>
          <a:stretch>
            <a:fillRect/>
          </a:stretch>
        </p:blipFill>
        <p:spPr bwMode="auto">
          <a:xfrm>
            <a:off x="4591050" y="2743200"/>
            <a:ext cx="819150" cy="914400"/>
          </a:xfrm>
          <a:prstGeom prst="rect">
            <a:avLst/>
          </a:prstGeom>
          <a:noFill/>
          <a:ln w="9525">
            <a:noFill/>
            <a:miter lim="800000"/>
            <a:headEnd/>
            <a:tailEnd/>
          </a:ln>
          <a:effectLst/>
        </p:spPr>
      </p:pic>
      <p:pic>
        <p:nvPicPr>
          <p:cNvPr id="21" name="Picture 2"/>
          <p:cNvPicPr>
            <a:picLocks noChangeAspect="1" noChangeArrowheads="1"/>
          </p:cNvPicPr>
          <p:nvPr/>
        </p:nvPicPr>
        <p:blipFill>
          <a:blip r:embed="rId10"/>
          <a:srcRect/>
          <a:stretch>
            <a:fillRect/>
          </a:stretch>
        </p:blipFill>
        <p:spPr bwMode="auto">
          <a:xfrm>
            <a:off x="4591050" y="4038600"/>
            <a:ext cx="819150" cy="914400"/>
          </a:xfrm>
          <a:prstGeom prst="rect">
            <a:avLst/>
          </a:prstGeom>
          <a:noFill/>
          <a:ln w="9525">
            <a:noFill/>
            <a:miter lim="800000"/>
            <a:headEnd/>
            <a:tailEnd/>
          </a:ln>
          <a:effectLst/>
        </p:spPr>
      </p:pic>
      <p:sp>
        <p:nvSpPr>
          <p:cNvPr id="22" name="Rounded Rectangle 21"/>
          <p:cNvSpPr/>
          <p:nvPr/>
        </p:nvSpPr>
        <p:spPr>
          <a:xfrm>
            <a:off x="457200" y="5334000"/>
            <a:ext cx="6781800" cy="1219200"/>
          </a:xfrm>
          <a:prstGeom prst="roundRect">
            <a:avLst/>
          </a:prstGeom>
          <a:solidFill>
            <a:schemeClr val="accent1">
              <a:lumMod val="40000"/>
              <a:lumOff val="60000"/>
            </a:schemeClr>
          </a:solidFill>
          <a:effectLst>
            <a:innerShdw blurRad="63500" dist="50800" dir="2700000">
              <a:srgbClr val="FF66CC">
                <a:alpha val="45000"/>
              </a:srgbClr>
            </a:innerShdw>
          </a:effectLst>
          <a:scene3d>
            <a:camera prst="orthographicFront"/>
            <a:lightRig rig="chilly" dir="t"/>
          </a:scene3d>
          <a:sp3d contourW="12700" prstMaterial="dkEdge">
            <a:bevelT prst="relaxedInset"/>
            <a:bevelB w="114300" prst="artDeco"/>
            <a:contourClr>
              <a:srgbClr val="FF66CC"/>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smtClean="0">
                <a:solidFill>
                  <a:schemeClr val="tx1"/>
                </a:solidFill>
              </a:rPr>
              <a:t>Host needs to run multiple competing viral marketing campaigns together.</a:t>
            </a:r>
          </a:p>
        </p:txBody>
      </p:sp>
      <p:pic>
        <p:nvPicPr>
          <p:cNvPr id="23" name="Picture 5" descr="C:\Users\arijit\Desktop\Nanyang_Technological_University_(logo).png"/>
          <p:cNvPicPr>
            <a:picLocks noChangeAspect="1" noChangeArrowheads="1"/>
          </p:cNvPicPr>
          <p:nvPr/>
        </p:nvPicPr>
        <p:blipFill>
          <a:blip r:embed="rId11"/>
          <a:srcRect/>
          <a:stretch>
            <a:fillRect/>
          </a:stretch>
        </p:blipFill>
        <p:spPr bwMode="auto">
          <a:xfrm>
            <a:off x="7391400" y="0"/>
            <a:ext cx="1752600" cy="696449"/>
          </a:xfrm>
          <a:prstGeom prst="rect">
            <a:avLst/>
          </a:prstGeom>
          <a:noFill/>
        </p:spPr>
      </p:pic>
    </p:spTree>
    <p:extLst>
      <p:ext uri="{BB962C8B-B14F-4D97-AF65-F5344CB8AC3E}">
        <p14:creationId xmlns="" xmlns:p14="http://schemas.microsoft.com/office/powerpoint/2010/main" val="15038530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7924800" cy="1066800"/>
          </a:xfrm>
        </p:spPr>
        <p:txBody>
          <a:bodyPr/>
          <a:lstStyle/>
          <a:p>
            <a:r>
              <a:rPr lang="en-US" sz="2800" dirty="0" smtClean="0"/>
              <a:t>Viral Marketing as a Service</a:t>
            </a:r>
            <a:endParaRPr lang="en-US" sz="2800" dirty="0"/>
          </a:p>
        </p:txBody>
      </p:sp>
      <p:pic>
        <p:nvPicPr>
          <p:cNvPr id="37" name="Picture 1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6006703" y="1524000"/>
            <a:ext cx="1460897" cy="777753"/>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pic>
        <p:nvPicPr>
          <p:cNvPr id="38" name="Picture 18"/>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96234" y="1371600"/>
            <a:ext cx="1114366" cy="1099573"/>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pic>
        <p:nvPicPr>
          <p:cNvPr id="41" name="Picture 28"/>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8091658" y="3525698"/>
            <a:ext cx="823742" cy="970102"/>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pic>
        <p:nvPicPr>
          <p:cNvPr id="43" name="Picture 31"/>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6921791" y="3657600"/>
            <a:ext cx="1003009" cy="731799"/>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pic>
        <p:nvPicPr>
          <p:cNvPr id="44" name="Picture 34"/>
          <p:cNvPicPr>
            <a:picLocks noChangeAspect="1" noChangeArrowheads="1"/>
          </p:cNvPicPr>
          <p:nvPr/>
        </p:nvPicPr>
        <p:blipFill>
          <a:blip r:embed="rId6" cstate="print">
            <a:extLst>
              <a:ext uri="{28A0092B-C50C-407E-A947-70E740481C1C}">
                <a14:useLocalDpi xmlns="" xmlns:a14="http://schemas.microsoft.com/office/drawing/2010/main" val="0"/>
              </a:ext>
            </a:extLst>
          </a:blip>
          <a:srcRect/>
          <a:stretch>
            <a:fillRect/>
          </a:stretch>
        </p:blipFill>
        <p:spPr bwMode="auto">
          <a:xfrm>
            <a:off x="7543800" y="2514600"/>
            <a:ext cx="1066800" cy="842963"/>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pic>
        <p:nvPicPr>
          <p:cNvPr id="69633" name="Picture 1" descr="C:\Users\arijit\Desktop\download.png"/>
          <p:cNvPicPr>
            <a:picLocks noChangeAspect="1" noChangeArrowheads="1"/>
          </p:cNvPicPr>
          <p:nvPr/>
        </p:nvPicPr>
        <p:blipFill>
          <a:blip r:embed="rId7"/>
          <a:srcRect/>
          <a:stretch>
            <a:fillRect/>
          </a:stretch>
        </p:blipFill>
        <p:spPr bwMode="auto">
          <a:xfrm>
            <a:off x="6248400" y="2362200"/>
            <a:ext cx="1219200" cy="1219200"/>
          </a:xfrm>
          <a:prstGeom prst="rect">
            <a:avLst/>
          </a:prstGeom>
          <a:noFill/>
        </p:spPr>
      </p:pic>
      <p:sp>
        <p:nvSpPr>
          <p:cNvPr id="69635" name="AutoShape 3" descr="Image result for twitter"/>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69636" name="Picture 4" descr="C:\Users\arijit\Desktop\download (1).png"/>
          <p:cNvPicPr>
            <a:picLocks noChangeAspect="1" noChangeArrowheads="1"/>
          </p:cNvPicPr>
          <p:nvPr/>
        </p:nvPicPr>
        <p:blipFill>
          <a:blip r:embed="rId8"/>
          <a:srcRect/>
          <a:stretch>
            <a:fillRect/>
          </a:stretch>
        </p:blipFill>
        <p:spPr bwMode="auto">
          <a:xfrm>
            <a:off x="5943600" y="3657600"/>
            <a:ext cx="943131" cy="762000"/>
          </a:xfrm>
          <a:prstGeom prst="rect">
            <a:avLst/>
          </a:prstGeom>
          <a:noFill/>
        </p:spPr>
      </p:pic>
      <p:sp>
        <p:nvSpPr>
          <p:cNvPr id="17" name="Slide Number Placeholder 9"/>
          <p:cNvSpPr txBox="1">
            <a:spLocks/>
          </p:cNvSpPr>
          <p:nvPr/>
        </p:nvSpPr>
        <p:spPr bwMode="auto">
          <a:xfrm>
            <a:off x="8382000" y="6492875"/>
            <a:ext cx="844885"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sz="1800" noProof="0" dirty="0" smtClean="0">
                <a:solidFill>
                  <a:schemeClr val="tx1"/>
                </a:solidFill>
                <a:latin typeface="+mj-lt"/>
              </a:rPr>
              <a:t>4</a:t>
            </a:r>
            <a:r>
              <a:rPr kumimoji="0" lang="en-US" sz="1800" b="0" i="0" u="none" strike="noStrike" kern="1200" cap="none" spc="0" normalizeH="0" baseline="0" noProof="0" dirty="0" smtClean="0">
                <a:ln>
                  <a:noFill/>
                </a:ln>
                <a:solidFill>
                  <a:schemeClr val="tx1"/>
                </a:solidFill>
                <a:effectLst/>
                <a:uLnTx/>
                <a:uFillTx/>
                <a:latin typeface="+mj-lt"/>
                <a:ea typeface="+mn-ea"/>
                <a:cs typeface="+mn-cs"/>
              </a:rPr>
              <a:t>/20</a:t>
            </a:r>
            <a:endParaRPr kumimoji="0" lang="en-US" sz="1800" b="0" i="0" u="none" strike="noStrike" kern="1200" cap="none" spc="0" normalizeH="0" baseline="0" noProof="0" dirty="0">
              <a:ln>
                <a:noFill/>
              </a:ln>
              <a:solidFill>
                <a:schemeClr val="tx1"/>
              </a:solidFill>
              <a:effectLst/>
              <a:uLnTx/>
              <a:uFillTx/>
              <a:latin typeface="+mj-lt"/>
              <a:ea typeface="+mn-ea"/>
              <a:cs typeface="+mn-cs"/>
            </a:endParaRPr>
          </a:p>
        </p:txBody>
      </p:sp>
      <p:sp>
        <p:nvSpPr>
          <p:cNvPr id="26" name="Content Placeholder 2"/>
          <p:cNvSpPr txBox="1">
            <a:spLocks noChangeArrowheads="1"/>
          </p:cNvSpPr>
          <p:nvPr/>
        </p:nvSpPr>
        <p:spPr>
          <a:xfrm>
            <a:off x="76200" y="1635555"/>
            <a:ext cx="3962400" cy="498045"/>
          </a:xfrm>
          <a:prstGeom prst="rect">
            <a:avLst/>
          </a:prstGeom>
        </p:spPr>
        <p:txBody>
          <a:bodyPr/>
          <a:lstStyle/>
          <a:p>
            <a:pPr marL="396875" marR="0" lvl="0" indent="-396875" algn="just" defTabSz="914363" eaLnBrk="1" fontAlgn="auto" latinLnBrk="0" hangingPunct="1">
              <a:lnSpc>
                <a:spcPct val="90000"/>
              </a:lnSpc>
              <a:spcBef>
                <a:spcPct val="20000"/>
              </a:spcBef>
              <a:spcAft>
                <a:spcPts val="0"/>
              </a:spcAft>
              <a:buClrTx/>
              <a:buSzTx/>
              <a:buFontTx/>
              <a:buNone/>
              <a:tabLst/>
              <a:defRPr/>
            </a:pPr>
            <a:r>
              <a:rPr kumimoji="0" lang="en-US" altLang="zh-CN" sz="2000" b="0"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rPr>
              <a:t>       </a:t>
            </a:r>
            <a:endParaRPr kumimoji="0" lang="en-US" altLang="zh-CN" sz="1000" b="0"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sym typeface="Wingdings" pitchFamily="2" charset="2"/>
            </a:endParaRPr>
          </a:p>
          <a:p>
            <a:pPr marL="396875" marR="0" lvl="0" indent="-396875" algn="just" defTabSz="914363" eaLnBrk="1" fontAlgn="auto" latinLnBrk="0" hangingPunct="1">
              <a:lnSpc>
                <a:spcPct val="90000"/>
              </a:lnSpc>
              <a:spcBef>
                <a:spcPct val="20000"/>
              </a:spcBef>
              <a:spcAft>
                <a:spcPts val="0"/>
              </a:spcAft>
              <a:buClrTx/>
              <a:buSzTx/>
              <a:buFontTx/>
              <a:buBlip>
                <a:blip r:embed="rId9"/>
              </a:buBlip>
              <a:tabLst/>
              <a:defRPr/>
            </a:pPr>
            <a:r>
              <a:rPr lang="en-US" altLang="zh-CN" sz="2000" kern="0" dirty="0" smtClean="0">
                <a:solidFill>
                  <a:sysClr val="windowText" lastClr="000000"/>
                </a:solidFill>
                <a:latin typeface="Calibri" pitchFamily="34" charset="0"/>
                <a:cs typeface="Calibri" pitchFamily="34" charset="0"/>
              </a:rPr>
              <a:t>Each campaigner spends her budget in two parts:</a:t>
            </a:r>
          </a:p>
          <a:p>
            <a:pPr marL="396875" marR="0" lvl="0" indent="-396875" algn="just" defTabSz="914363" eaLnBrk="1" fontAlgn="auto" latinLnBrk="0" hangingPunct="1">
              <a:lnSpc>
                <a:spcPct val="90000"/>
              </a:lnSpc>
              <a:spcBef>
                <a:spcPct val="20000"/>
              </a:spcBef>
              <a:spcAft>
                <a:spcPts val="0"/>
              </a:spcAft>
              <a:buClrTx/>
              <a:buSzTx/>
              <a:tabLst/>
              <a:defRPr/>
            </a:pPr>
            <a:r>
              <a:rPr lang="en-US" altLang="zh-CN" sz="1000" kern="0" dirty="0" smtClean="0">
                <a:solidFill>
                  <a:sysClr val="windowText" lastClr="000000"/>
                </a:solidFill>
                <a:latin typeface="Calibri" pitchFamily="34" charset="0"/>
                <a:cs typeface="Calibri" pitchFamily="34" charset="0"/>
              </a:rPr>
              <a:t>  </a:t>
            </a:r>
            <a:endParaRPr lang="en-US" altLang="zh-CN" sz="2000" kern="0" dirty="0" smtClean="0">
              <a:solidFill>
                <a:sysClr val="windowText" lastClr="000000"/>
              </a:solidFill>
              <a:latin typeface="Calibri" pitchFamily="34" charset="0"/>
              <a:cs typeface="Calibri" pitchFamily="34" charset="0"/>
            </a:endParaRPr>
          </a:p>
          <a:p>
            <a:pPr marL="396875" marR="0" lvl="0" indent="-396875" algn="just" defTabSz="914363" eaLnBrk="1" fontAlgn="auto" latinLnBrk="0" hangingPunct="1">
              <a:lnSpc>
                <a:spcPct val="90000"/>
              </a:lnSpc>
              <a:spcBef>
                <a:spcPct val="20000"/>
              </a:spcBef>
              <a:spcAft>
                <a:spcPts val="0"/>
              </a:spcAft>
              <a:buClrTx/>
              <a:buSzTx/>
              <a:tabLst/>
              <a:defRPr/>
            </a:pPr>
            <a:r>
              <a:rPr lang="en-US" altLang="zh-CN" sz="2000" b="1" kern="0" dirty="0" smtClean="0">
                <a:solidFill>
                  <a:sysClr val="windowText" lastClr="000000"/>
                </a:solidFill>
                <a:latin typeface="Calibri" pitchFamily="34" charset="0"/>
                <a:cs typeface="Calibri" pitchFamily="34" charset="0"/>
              </a:rPr>
              <a:t>        - (a)</a:t>
            </a:r>
            <a:r>
              <a:rPr lang="en-US" altLang="zh-CN" sz="2000" kern="0" dirty="0" smtClean="0">
                <a:solidFill>
                  <a:sysClr val="windowText" lastClr="000000"/>
                </a:solidFill>
                <a:latin typeface="Calibri" pitchFamily="34" charset="0"/>
                <a:cs typeface="Calibri" pitchFamily="34" charset="0"/>
              </a:rPr>
              <a:t> her budget on the seed-</a:t>
            </a:r>
          </a:p>
          <a:p>
            <a:pPr marL="396875" marR="0" lvl="0" indent="-396875" algn="just" defTabSz="914363" eaLnBrk="1" fontAlgn="auto" latinLnBrk="0" hangingPunct="1">
              <a:lnSpc>
                <a:spcPct val="90000"/>
              </a:lnSpc>
              <a:spcBef>
                <a:spcPct val="20000"/>
              </a:spcBef>
              <a:spcAft>
                <a:spcPts val="0"/>
              </a:spcAft>
              <a:buClrTx/>
              <a:buSzTx/>
              <a:tabLst/>
              <a:defRPr/>
            </a:pPr>
            <a:r>
              <a:rPr lang="en-US" altLang="zh-CN" sz="2000" kern="0" dirty="0" smtClean="0">
                <a:solidFill>
                  <a:sysClr val="windowText" lastClr="000000"/>
                </a:solidFill>
                <a:latin typeface="Calibri" pitchFamily="34" charset="0"/>
                <a:cs typeface="Calibri" pitchFamily="34" charset="0"/>
              </a:rPr>
              <a:t>            set size (i.e., the number of</a:t>
            </a:r>
          </a:p>
          <a:p>
            <a:pPr marL="396875" marR="0" lvl="0" indent="-396875" algn="just" defTabSz="914363" eaLnBrk="1" fontAlgn="auto" latinLnBrk="0" hangingPunct="1">
              <a:lnSpc>
                <a:spcPct val="90000"/>
              </a:lnSpc>
              <a:spcBef>
                <a:spcPct val="20000"/>
              </a:spcBef>
              <a:spcAft>
                <a:spcPts val="0"/>
              </a:spcAft>
              <a:buClrTx/>
              <a:buSzTx/>
              <a:tabLst/>
              <a:defRPr/>
            </a:pPr>
            <a:r>
              <a:rPr lang="en-US" altLang="zh-CN" sz="2000" kern="0" dirty="0" smtClean="0">
                <a:solidFill>
                  <a:sysClr val="windowText" lastClr="000000"/>
                </a:solidFill>
                <a:latin typeface="Calibri" pitchFamily="34" charset="0"/>
                <a:cs typeface="Calibri" pitchFamily="34" charset="0"/>
              </a:rPr>
              <a:t>            seed users, k), </a:t>
            </a:r>
          </a:p>
          <a:p>
            <a:pPr marL="396875" marR="0" lvl="0" indent="-396875" algn="just" defTabSz="914363" eaLnBrk="1" fontAlgn="auto" latinLnBrk="0" hangingPunct="1">
              <a:lnSpc>
                <a:spcPct val="90000"/>
              </a:lnSpc>
              <a:spcBef>
                <a:spcPct val="20000"/>
              </a:spcBef>
              <a:spcAft>
                <a:spcPts val="0"/>
              </a:spcAft>
              <a:buClrTx/>
              <a:buSzTx/>
              <a:tabLst/>
              <a:defRPr/>
            </a:pPr>
            <a:r>
              <a:rPr lang="en-US" altLang="zh-CN" sz="1000" b="1" kern="0" dirty="0" smtClean="0">
                <a:solidFill>
                  <a:sysClr val="windowText" lastClr="000000"/>
                </a:solidFill>
                <a:latin typeface="Calibri" pitchFamily="34" charset="0"/>
                <a:cs typeface="Calibri" pitchFamily="34" charset="0"/>
              </a:rPr>
              <a:t> </a:t>
            </a:r>
            <a:endParaRPr lang="en-US" altLang="zh-CN" sz="2000" b="1" kern="0" dirty="0" smtClean="0">
              <a:solidFill>
                <a:sysClr val="windowText" lastClr="000000"/>
              </a:solidFill>
              <a:latin typeface="Calibri" pitchFamily="34" charset="0"/>
              <a:cs typeface="Calibri" pitchFamily="34" charset="0"/>
            </a:endParaRPr>
          </a:p>
          <a:p>
            <a:pPr marL="396875" marR="0" lvl="0" indent="-396875" algn="just" defTabSz="914363" eaLnBrk="1" fontAlgn="auto" latinLnBrk="0" hangingPunct="1">
              <a:lnSpc>
                <a:spcPct val="90000"/>
              </a:lnSpc>
              <a:spcBef>
                <a:spcPct val="20000"/>
              </a:spcBef>
              <a:spcAft>
                <a:spcPts val="0"/>
              </a:spcAft>
              <a:buClrTx/>
              <a:buSzTx/>
              <a:tabLst/>
              <a:defRPr/>
            </a:pPr>
            <a:r>
              <a:rPr lang="en-US" altLang="zh-CN" sz="2000" b="1" kern="0" dirty="0" smtClean="0">
                <a:solidFill>
                  <a:sysClr val="windowText" lastClr="000000"/>
                </a:solidFill>
                <a:latin typeface="Calibri" pitchFamily="34" charset="0"/>
                <a:cs typeface="Calibri" pitchFamily="34" charset="0"/>
              </a:rPr>
              <a:t>       - (b)</a:t>
            </a:r>
            <a:r>
              <a:rPr lang="en-US" altLang="zh-CN" sz="2000" kern="0" dirty="0" smtClean="0">
                <a:solidFill>
                  <a:sysClr val="windowText" lastClr="000000"/>
                </a:solidFill>
                <a:latin typeface="Calibri" pitchFamily="34" charset="0"/>
                <a:cs typeface="Calibri" pitchFamily="34" charset="0"/>
              </a:rPr>
              <a:t> how much money she is</a:t>
            </a:r>
          </a:p>
          <a:p>
            <a:pPr marL="396875" marR="0" lvl="0" indent="-396875" algn="just" defTabSz="914363" eaLnBrk="1" fontAlgn="auto" latinLnBrk="0" hangingPunct="1">
              <a:lnSpc>
                <a:spcPct val="90000"/>
              </a:lnSpc>
              <a:spcBef>
                <a:spcPct val="20000"/>
              </a:spcBef>
              <a:spcAft>
                <a:spcPts val="0"/>
              </a:spcAft>
              <a:buClrTx/>
              <a:buSzTx/>
              <a:tabLst/>
              <a:defRPr/>
            </a:pPr>
            <a:r>
              <a:rPr lang="en-US" altLang="zh-CN" sz="2000" kern="0" dirty="0" smtClean="0">
                <a:solidFill>
                  <a:sysClr val="windowText" lastClr="000000"/>
                </a:solidFill>
                <a:latin typeface="Calibri" pitchFamily="34" charset="0"/>
                <a:cs typeface="Calibri" pitchFamily="34" charset="0"/>
              </a:rPr>
              <a:t>            willing to pay to the host for    </a:t>
            </a:r>
          </a:p>
          <a:p>
            <a:pPr marL="396875" marR="0" lvl="0" indent="-396875" algn="just" defTabSz="914363" eaLnBrk="1" fontAlgn="auto" latinLnBrk="0" hangingPunct="1">
              <a:lnSpc>
                <a:spcPct val="90000"/>
              </a:lnSpc>
              <a:spcBef>
                <a:spcPct val="20000"/>
              </a:spcBef>
              <a:spcAft>
                <a:spcPts val="0"/>
              </a:spcAft>
              <a:buClrTx/>
              <a:buSzTx/>
              <a:tabLst/>
              <a:defRPr/>
            </a:pPr>
            <a:r>
              <a:rPr lang="en-US" altLang="zh-CN" sz="2000" kern="0" dirty="0" smtClean="0">
                <a:solidFill>
                  <a:sysClr val="windowText" lastClr="000000"/>
                </a:solidFill>
                <a:latin typeface="Calibri" pitchFamily="34" charset="0"/>
                <a:cs typeface="Calibri" pitchFamily="34" charset="0"/>
              </a:rPr>
              <a:t>            each of her target users if</a:t>
            </a:r>
          </a:p>
          <a:p>
            <a:pPr marL="396875" marR="0" lvl="0" indent="-396875" algn="just" defTabSz="914363" eaLnBrk="1" fontAlgn="auto" latinLnBrk="0" hangingPunct="1">
              <a:lnSpc>
                <a:spcPct val="90000"/>
              </a:lnSpc>
              <a:spcBef>
                <a:spcPct val="20000"/>
              </a:spcBef>
              <a:spcAft>
                <a:spcPts val="0"/>
              </a:spcAft>
              <a:buClrTx/>
              <a:buSzTx/>
              <a:tabLst/>
              <a:defRPr/>
            </a:pPr>
            <a:r>
              <a:rPr lang="en-US" altLang="zh-CN" sz="2000" kern="0" dirty="0" smtClean="0">
                <a:solidFill>
                  <a:sysClr val="windowText" lastClr="000000"/>
                </a:solidFill>
                <a:latin typeface="Calibri" pitchFamily="34" charset="0"/>
                <a:cs typeface="Calibri" pitchFamily="34" charset="0"/>
              </a:rPr>
              <a:t>            that user adopts her product.</a:t>
            </a:r>
          </a:p>
          <a:p>
            <a:pPr marL="396875" marR="0" lvl="0" indent="-396875" algn="just" defTabSz="914363" eaLnBrk="1" fontAlgn="auto" latinLnBrk="0" hangingPunct="1">
              <a:lnSpc>
                <a:spcPct val="90000"/>
              </a:lnSpc>
              <a:spcBef>
                <a:spcPct val="20000"/>
              </a:spcBef>
              <a:spcAft>
                <a:spcPts val="0"/>
              </a:spcAft>
              <a:buClrTx/>
              <a:buSzTx/>
              <a:tabLst/>
              <a:defRPr/>
            </a:pPr>
            <a:endParaRPr lang="en-US" altLang="zh-CN" sz="2000" kern="0" dirty="0" smtClean="0">
              <a:solidFill>
                <a:sysClr val="windowText" lastClr="000000"/>
              </a:solidFill>
              <a:latin typeface="Calibri" pitchFamily="34" charset="0"/>
              <a:cs typeface="Calibri" pitchFamily="34" charset="0"/>
            </a:endParaRPr>
          </a:p>
          <a:p>
            <a:pPr marL="396875" marR="0" lvl="0" indent="-396875" algn="just" defTabSz="914363" eaLnBrk="1" fontAlgn="auto" latinLnBrk="0" hangingPunct="1">
              <a:lnSpc>
                <a:spcPct val="90000"/>
              </a:lnSpc>
              <a:spcBef>
                <a:spcPct val="20000"/>
              </a:spcBef>
              <a:spcAft>
                <a:spcPts val="0"/>
              </a:spcAft>
              <a:buClrTx/>
              <a:buSzTx/>
              <a:tabLst/>
              <a:defRPr/>
            </a:pPr>
            <a:endParaRPr kumimoji="0" lang="en-US" altLang="zh-CN" sz="2000" b="0"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endParaRPr>
          </a:p>
          <a:p>
            <a:pPr marL="396875" marR="0" lvl="0" indent="-396875" algn="just" defTabSz="914363" eaLnBrk="1" fontAlgn="auto" latinLnBrk="0" hangingPunct="1">
              <a:lnSpc>
                <a:spcPct val="90000"/>
              </a:lnSpc>
              <a:spcBef>
                <a:spcPct val="20000"/>
              </a:spcBef>
              <a:spcAft>
                <a:spcPts val="0"/>
              </a:spcAft>
              <a:buClrTx/>
              <a:buSzTx/>
              <a:buFontTx/>
              <a:buBlip>
                <a:blip r:embed="rId9"/>
              </a:buBlip>
              <a:tabLst/>
              <a:defRPr/>
            </a:pPr>
            <a:endParaRPr kumimoji="0" lang="en-US" altLang="zh-CN" sz="2000" b="0"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endParaRPr>
          </a:p>
          <a:p>
            <a:pPr marL="396875" marR="0" lvl="0" indent="-396875" algn="just" defTabSz="914363" eaLnBrk="1" fontAlgn="auto" latinLnBrk="0" hangingPunct="1">
              <a:lnSpc>
                <a:spcPct val="90000"/>
              </a:lnSpc>
              <a:spcBef>
                <a:spcPct val="20000"/>
              </a:spcBef>
              <a:spcAft>
                <a:spcPts val="0"/>
              </a:spcAft>
              <a:buClrTx/>
              <a:buSzTx/>
              <a:buFontTx/>
              <a:buBlip>
                <a:blip r:embed="rId9"/>
              </a:buBlip>
              <a:tabLst/>
              <a:defRPr/>
            </a:pPr>
            <a:endParaRPr kumimoji="0" lang="en-US" altLang="zh-CN" sz="2000" b="0"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endParaRPr>
          </a:p>
          <a:p>
            <a:pPr marL="396875" marR="0" lvl="0" indent="-396875" algn="just" defTabSz="914363" eaLnBrk="1" fontAlgn="auto" latinLnBrk="0" hangingPunct="1">
              <a:lnSpc>
                <a:spcPct val="90000"/>
              </a:lnSpc>
              <a:spcBef>
                <a:spcPct val="20000"/>
              </a:spcBef>
              <a:spcAft>
                <a:spcPts val="0"/>
              </a:spcAft>
              <a:buClrTx/>
              <a:buSzTx/>
              <a:buFontTx/>
              <a:buBlip>
                <a:blip r:embed="rId9"/>
              </a:buBlip>
              <a:tabLst/>
              <a:defRPr/>
            </a:pPr>
            <a:endParaRPr kumimoji="0" lang="en-US" altLang="zh-CN" sz="2000" b="0"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endParaRPr>
          </a:p>
        </p:txBody>
      </p:sp>
      <p:sp>
        <p:nvSpPr>
          <p:cNvPr id="27" name="Rounded Rectangle 26"/>
          <p:cNvSpPr/>
          <p:nvPr/>
        </p:nvSpPr>
        <p:spPr>
          <a:xfrm>
            <a:off x="152400" y="1307068"/>
            <a:ext cx="1524000" cy="445532"/>
          </a:xfrm>
          <a:prstGeom prst="roundRect">
            <a:avLst/>
          </a:prstGeom>
          <a:solidFill>
            <a:srgbClr val="4F81BD"/>
          </a:solidFill>
          <a:ln w="25400" cap="flat" cmpd="sng" algn="ctr">
            <a:solidFill>
              <a:srgbClr val="4F81BD">
                <a:shade val="50000"/>
              </a:srgbClr>
            </a:solidFill>
            <a:prstDash val="solid"/>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dirty="0">
              <a:ln>
                <a:noFill/>
              </a:ln>
              <a:solidFill>
                <a:sysClr val="window" lastClr="FFFFFF"/>
              </a:solidFill>
              <a:effectLst/>
              <a:uLnTx/>
              <a:uFillTx/>
              <a:latin typeface="Calibri"/>
              <a:ea typeface="+mn-ea"/>
              <a:cs typeface="+mn-cs"/>
            </a:endParaRPr>
          </a:p>
        </p:txBody>
      </p:sp>
      <p:sp>
        <p:nvSpPr>
          <p:cNvPr id="28" name="Content Placeholder 2"/>
          <p:cNvSpPr txBox="1">
            <a:spLocks noChangeArrowheads="1"/>
          </p:cNvSpPr>
          <p:nvPr/>
        </p:nvSpPr>
        <p:spPr>
          <a:xfrm>
            <a:off x="152400" y="1295400"/>
            <a:ext cx="3886200" cy="621268"/>
          </a:xfrm>
          <a:prstGeom prst="rect">
            <a:avLst/>
          </a:prstGeom>
        </p:spPr>
        <p:txBody>
          <a:bodyPr/>
          <a:lstStyle/>
          <a:p>
            <a:pPr marL="0" marR="0" lvl="0" indent="0" defTabSz="914363" eaLnBrk="1" fontAlgn="auto" latinLnBrk="0" hangingPunct="1">
              <a:lnSpc>
                <a:spcPct val="90000"/>
              </a:lnSpc>
              <a:spcBef>
                <a:spcPct val="20000"/>
              </a:spcBef>
              <a:spcAft>
                <a:spcPts val="0"/>
              </a:spcAft>
              <a:buClrTx/>
              <a:buSzTx/>
              <a:buFontTx/>
              <a:buNone/>
              <a:tabLst/>
              <a:defRPr/>
            </a:pPr>
            <a:r>
              <a:rPr kumimoji="0" lang="en-US" altLang="zh-CN" sz="2000" b="1" i="0" u="none" strike="noStrike" kern="0" cap="none" spc="0" normalizeH="0" baseline="0" noProof="0" dirty="0" smtClean="0">
                <a:ln>
                  <a:noFill/>
                </a:ln>
                <a:solidFill>
                  <a:sysClr val="window" lastClr="FFFFFF"/>
                </a:solidFill>
                <a:effectLst/>
                <a:uLnTx/>
                <a:uFillTx/>
                <a:latin typeface="Calibri" panose="020F0502020204030204" pitchFamily="34" charset="0"/>
                <a:cs typeface="Calibri" panose="020F0502020204030204" pitchFamily="34" charset="0"/>
              </a:rPr>
              <a:t>Constraints</a:t>
            </a:r>
            <a:endParaRPr kumimoji="0" lang="en-US" altLang="zh-CN" sz="2000" b="1" i="0" u="none" strike="noStrike" kern="1200" cap="none" spc="0" normalizeH="0" baseline="0" noProof="0" dirty="0" smtClean="0">
              <a:ln>
                <a:noFill/>
              </a:ln>
              <a:solidFill>
                <a:sysClr val="window" lastClr="FFFFFF"/>
              </a:solidFill>
              <a:effectLst/>
              <a:uLnTx/>
              <a:uFillTx/>
              <a:latin typeface="Calibri" panose="020F0502020204030204" pitchFamily="34" charset="0"/>
              <a:cs typeface="Calibri" panose="020F0502020204030204" pitchFamily="34" charset="0"/>
            </a:endParaRPr>
          </a:p>
        </p:txBody>
      </p:sp>
      <p:pic>
        <p:nvPicPr>
          <p:cNvPr id="76802" name="Picture 2"/>
          <p:cNvPicPr>
            <a:picLocks noChangeAspect="1" noChangeArrowheads="1"/>
          </p:cNvPicPr>
          <p:nvPr/>
        </p:nvPicPr>
        <p:blipFill>
          <a:blip r:embed="rId10"/>
          <a:srcRect/>
          <a:stretch>
            <a:fillRect/>
          </a:stretch>
        </p:blipFill>
        <p:spPr bwMode="auto">
          <a:xfrm>
            <a:off x="4591050" y="1447800"/>
            <a:ext cx="819150" cy="914400"/>
          </a:xfrm>
          <a:prstGeom prst="rect">
            <a:avLst/>
          </a:prstGeom>
          <a:noFill/>
          <a:ln w="9525">
            <a:noFill/>
            <a:miter lim="800000"/>
            <a:headEnd/>
            <a:tailEnd/>
          </a:ln>
          <a:effectLst/>
        </p:spPr>
      </p:pic>
      <p:sp>
        <p:nvSpPr>
          <p:cNvPr id="49" name="Rectangle 48"/>
          <p:cNvSpPr/>
          <p:nvPr/>
        </p:nvSpPr>
        <p:spPr bwMode="auto">
          <a:xfrm>
            <a:off x="5715000" y="1295400"/>
            <a:ext cx="3276600" cy="3581400"/>
          </a:xfrm>
          <a:prstGeom prst="rect">
            <a:avLst/>
          </a:prstGeom>
          <a:noFill/>
          <a:ln w="9525" cap="flat" cmpd="sng" algn="ctr">
            <a:solidFill>
              <a:schemeClr val="tx1"/>
            </a:solidFill>
            <a:prstDash val="solid"/>
            <a:round/>
            <a:headEnd type="none" w="med" len="med"/>
            <a:tailEnd type="none" w="med" len="med"/>
          </a:ln>
          <a:effectLst>
            <a:innerShdw blurRad="63500" dist="50800" dir="13500000">
              <a:prstClr val="black">
                <a:alpha val="50000"/>
              </a:prstClr>
            </a:innerShdw>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accent2"/>
              </a:solidFill>
              <a:effectLst/>
              <a:latin typeface="Trebuchet MS" pitchFamily="34" charset="0"/>
            </a:endParaRPr>
          </a:p>
        </p:txBody>
      </p:sp>
      <p:pic>
        <p:nvPicPr>
          <p:cNvPr id="20" name="Picture 2"/>
          <p:cNvPicPr>
            <a:picLocks noChangeAspect="1" noChangeArrowheads="1"/>
          </p:cNvPicPr>
          <p:nvPr/>
        </p:nvPicPr>
        <p:blipFill>
          <a:blip r:embed="rId10"/>
          <a:srcRect/>
          <a:stretch>
            <a:fillRect/>
          </a:stretch>
        </p:blipFill>
        <p:spPr bwMode="auto">
          <a:xfrm>
            <a:off x="4591050" y="2743200"/>
            <a:ext cx="819150" cy="914400"/>
          </a:xfrm>
          <a:prstGeom prst="rect">
            <a:avLst/>
          </a:prstGeom>
          <a:noFill/>
          <a:ln w="9525">
            <a:noFill/>
            <a:miter lim="800000"/>
            <a:headEnd/>
            <a:tailEnd/>
          </a:ln>
          <a:effectLst/>
        </p:spPr>
      </p:pic>
      <p:pic>
        <p:nvPicPr>
          <p:cNvPr id="21" name="Picture 2"/>
          <p:cNvPicPr>
            <a:picLocks noChangeAspect="1" noChangeArrowheads="1"/>
          </p:cNvPicPr>
          <p:nvPr/>
        </p:nvPicPr>
        <p:blipFill>
          <a:blip r:embed="rId10"/>
          <a:srcRect/>
          <a:stretch>
            <a:fillRect/>
          </a:stretch>
        </p:blipFill>
        <p:spPr bwMode="auto">
          <a:xfrm>
            <a:off x="4591050" y="4038600"/>
            <a:ext cx="819150" cy="914400"/>
          </a:xfrm>
          <a:prstGeom prst="rect">
            <a:avLst/>
          </a:prstGeom>
          <a:noFill/>
          <a:ln w="9525">
            <a:noFill/>
            <a:miter lim="800000"/>
            <a:headEnd/>
            <a:tailEnd/>
          </a:ln>
          <a:effectLst/>
        </p:spPr>
      </p:pic>
      <p:sp>
        <p:nvSpPr>
          <p:cNvPr id="23" name="Content Placeholder 2"/>
          <p:cNvSpPr txBox="1">
            <a:spLocks noChangeArrowheads="1"/>
          </p:cNvSpPr>
          <p:nvPr/>
        </p:nvSpPr>
        <p:spPr>
          <a:xfrm>
            <a:off x="76200" y="5486400"/>
            <a:ext cx="7543800" cy="498045"/>
          </a:xfrm>
          <a:prstGeom prst="rect">
            <a:avLst/>
          </a:prstGeom>
        </p:spPr>
        <p:txBody>
          <a:bodyPr/>
          <a:lstStyle/>
          <a:p>
            <a:pPr marL="396875" marR="0" lvl="0" indent="-396875" algn="just" defTabSz="914363" eaLnBrk="1" fontAlgn="auto" latinLnBrk="0" hangingPunct="1">
              <a:lnSpc>
                <a:spcPct val="90000"/>
              </a:lnSpc>
              <a:spcBef>
                <a:spcPct val="20000"/>
              </a:spcBef>
              <a:spcAft>
                <a:spcPts val="0"/>
              </a:spcAft>
              <a:buClrTx/>
              <a:buSzTx/>
              <a:buFontTx/>
              <a:buNone/>
              <a:tabLst/>
              <a:defRPr/>
            </a:pPr>
            <a:r>
              <a:rPr kumimoji="0" lang="en-US" altLang="zh-CN" sz="2000" b="0"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rPr>
              <a:t>       </a:t>
            </a:r>
            <a:endParaRPr kumimoji="0" lang="en-US" altLang="zh-CN" sz="1000" b="0"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sym typeface="Wingdings" pitchFamily="2" charset="2"/>
            </a:endParaRPr>
          </a:p>
          <a:p>
            <a:pPr marL="396875" marR="0" lvl="0" indent="-396875" algn="just" defTabSz="914363" eaLnBrk="1" fontAlgn="auto" latinLnBrk="0" hangingPunct="1">
              <a:lnSpc>
                <a:spcPct val="90000"/>
              </a:lnSpc>
              <a:spcBef>
                <a:spcPct val="20000"/>
              </a:spcBef>
              <a:spcAft>
                <a:spcPts val="0"/>
              </a:spcAft>
              <a:buClrTx/>
              <a:buSzTx/>
              <a:buFontTx/>
              <a:buBlip>
                <a:blip r:embed="rId9"/>
              </a:buBlip>
              <a:tabLst/>
              <a:defRPr/>
            </a:pPr>
            <a:r>
              <a:rPr lang="en-US" altLang="zh-CN" sz="2000" kern="0" dirty="0" smtClean="0">
                <a:solidFill>
                  <a:sysClr val="windowText" lastClr="000000"/>
                </a:solidFill>
                <a:latin typeface="Calibri" pitchFamily="34" charset="0"/>
                <a:cs typeface="Calibri" pitchFamily="34" charset="0"/>
              </a:rPr>
              <a:t>An average user will purchase only one of the competing products </a:t>
            </a:r>
            <a:r>
              <a:rPr lang="en-US" altLang="zh-CN" sz="2000" kern="0" dirty="0" smtClean="0">
                <a:solidFill>
                  <a:sysClr val="windowText" lastClr="000000"/>
                </a:solidFill>
                <a:latin typeface="Calibri" pitchFamily="34" charset="0"/>
                <a:cs typeface="Calibri" pitchFamily="34" charset="0"/>
                <a:sym typeface="Wingdings" pitchFamily="2" charset="2"/>
              </a:rPr>
              <a:t> seed sets are mutually exclusive</a:t>
            </a:r>
            <a:r>
              <a:rPr lang="en-US" altLang="zh-CN" sz="2000" kern="0" dirty="0" smtClean="0">
                <a:solidFill>
                  <a:sysClr val="windowText" lastClr="000000"/>
                </a:solidFill>
                <a:latin typeface="Calibri" pitchFamily="34" charset="0"/>
                <a:cs typeface="Calibri" pitchFamily="34" charset="0"/>
              </a:rPr>
              <a:t>.</a:t>
            </a:r>
            <a:endParaRPr kumimoji="0" lang="en-US" altLang="zh-CN" sz="2000" b="0"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endParaRPr>
          </a:p>
          <a:p>
            <a:pPr marL="396875" marR="0" lvl="0" indent="-396875" algn="just" defTabSz="914363" eaLnBrk="1" fontAlgn="auto" latinLnBrk="0" hangingPunct="1">
              <a:lnSpc>
                <a:spcPct val="90000"/>
              </a:lnSpc>
              <a:spcBef>
                <a:spcPct val="20000"/>
              </a:spcBef>
              <a:spcAft>
                <a:spcPts val="0"/>
              </a:spcAft>
              <a:buClrTx/>
              <a:buSzTx/>
              <a:buFontTx/>
              <a:buBlip>
                <a:blip r:embed="rId9"/>
              </a:buBlip>
              <a:tabLst/>
              <a:defRPr/>
            </a:pPr>
            <a:endParaRPr kumimoji="0" lang="en-US" altLang="zh-CN" sz="2000" b="0"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endParaRPr>
          </a:p>
          <a:p>
            <a:pPr marL="396875" marR="0" lvl="0" indent="-396875" algn="just" defTabSz="914363" eaLnBrk="1" fontAlgn="auto" latinLnBrk="0" hangingPunct="1">
              <a:lnSpc>
                <a:spcPct val="90000"/>
              </a:lnSpc>
              <a:spcBef>
                <a:spcPct val="20000"/>
              </a:spcBef>
              <a:spcAft>
                <a:spcPts val="0"/>
              </a:spcAft>
              <a:buClrTx/>
              <a:buSzTx/>
              <a:buFontTx/>
              <a:buBlip>
                <a:blip r:embed="rId9"/>
              </a:buBlip>
              <a:tabLst/>
              <a:defRPr/>
            </a:pPr>
            <a:endParaRPr kumimoji="0" lang="en-US" altLang="zh-CN" sz="2000" b="0"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endParaRPr>
          </a:p>
          <a:p>
            <a:pPr marL="396875" marR="0" lvl="0" indent="-396875" algn="just" defTabSz="914363" eaLnBrk="1" fontAlgn="auto" latinLnBrk="0" hangingPunct="1">
              <a:lnSpc>
                <a:spcPct val="90000"/>
              </a:lnSpc>
              <a:spcBef>
                <a:spcPct val="20000"/>
              </a:spcBef>
              <a:spcAft>
                <a:spcPts val="0"/>
              </a:spcAft>
              <a:buClrTx/>
              <a:buSzTx/>
              <a:buFontTx/>
              <a:buBlip>
                <a:blip r:embed="rId9"/>
              </a:buBlip>
              <a:tabLst/>
              <a:defRPr/>
            </a:pPr>
            <a:endParaRPr kumimoji="0" lang="en-US" altLang="zh-CN" sz="2000" b="0" i="0" u="none" strike="noStrike" kern="0" cap="none" spc="0" normalizeH="0" baseline="0" noProof="0" dirty="0" smtClean="0">
              <a:ln>
                <a:noFill/>
              </a:ln>
              <a:solidFill>
                <a:sysClr val="windowText" lastClr="000000"/>
              </a:solidFill>
              <a:effectLst/>
              <a:uLnTx/>
              <a:uFillTx/>
              <a:latin typeface="Calibri" pitchFamily="34" charset="0"/>
              <a:cs typeface="Calibri" pitchFamily="34" charset="0"/>
            </a:endParaRPr>
          </a:p>
        </p:txBody>
      </p:sp>
      <p:pic>
        <p:nvPicPr>
          <p:cNvPr id="24" name="Picture 5" descr="C:\Users\arijit\Desktop\Nanyang_Technological_University_(logo).png"/>
          <p:cNvPicPr>
            <a:picLocks noChangeAspect="1" noChangeArrowheads="1"/>
          </p:cNvPicPr>
          <p:nvPr/>
        </p:nvPicPr>
        <p:blipFill>
          <a:blip r:embed="rId11"/>
          <a:srcRect/>
          <a:stretch>
            <a:fillRect/>
          </a:stretch>
        </p:blipFill>
        <p:spPr bwMode="auto">
          <a:xfrm>
            <a:off x="7391400" y="0"/>
            <a:ext cx="1752600" cy="696449"/>
          </a:xfrm>
          <a:prstGeom prst="rect">
            <a:avLst/>
          </a:prstGeom>
          <a:noFill/>
        </p:spPr>
      </p:pic>
    </p:spTree>
    <p:extLst>
      <p:ext uri="{BB962C8B-B14F-4D97-AF65-F5344CB8AC3E}">
        <p14:creationId xmlns="" xmlns:p14="http://schemas.microsoft.com/office/powerpoint/2010/main" val="15038530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7924800" cy="1066800"/>
          </a:xfrm>
        </p:spPr>
        <p:txBody>
          <a:bodyPr/>
          <a:lstStyle/>
          <a:p>
            <a:r>
              <a:rPr lang="en-US" sz="2800" dirty="0" smtClean="0"/>
              <a:t>Our Problem: Host’s Revenue Maximization</a:t>
            </a:r>
            <a:endParaRPr lang="en-US" sz="2800" dirty="0"/>
          </a:p>
        </p:txBody>
      </p:sp>
      <p:pic>
        <p:nvPicPr>
          <p:cNvPr id="37" name="Picture 1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720453" y="1676400"/>
            <a:ext cx="1460897" cy="777753"/>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pic>
        <p:nvPicPr>
          <p:cNvPr id="38" name="Picture 18"/>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3209984" y="1524000"/>
            <a:ext cx="1114366" cy="1099573"/>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pic>
        <p:nvPicPr>
          <p:cNvPr id="41" name="Picture 28"/>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3805408" y="3678098"/>
            <a:ext cx="823742" cy="970102"/>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pic>
        <p:nvPicPr>
          <p:cNvPr id="43" name="Picture 31"/>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2635541" y="3810000"/>
            <a:ext cx="1003009" cy="731799"/>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pic>
        <p:nvPicPr>
          <p:cNvPr id="44" name="Picture 34"/>
          <p:cNvPicPr>
            <a:picLocks noChangeAspect="1" noChangeArrowheads="1"/>
          </p:cNvPicPr>
          <p:nvPr/>
        </p:nvPicPr>
        <p:blipFill>
          <a:blip r:embed="rId6" cstate="print">
            <a:extLst>
              <a:ext uri="{28A0092B-C50C-407E-A947-70E740481C1C}">
                <a14:useLocalDpi xmlns="" xmlns:a14="http://schemas.microsoft.com/office/drawing/2010/main" val="0"/>
              </a:ext>
            </a:extLst>
          </a:blip>
          <a:srcRect/>
          <a:stretch>
            <a:fillRect/>
          </a:stretch>
        </p:blipFill>
        <p:spPr bwMode="auto">
          <a:xfrm>
            <a:off x="3257550" y="2667000"/>
            <a:ext cx="1066800" cy="842963"/>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pic>
        <p:nvPicPr>
          <p:cNvPr id="69633" name="Picture 1" descr="C:\Users\arijit\Desktop\download.png"/>
          <p:cNvPicPr>
            <a:picLocks noChangeAspect="1" noChangeArrowheads="1"/>
          </p:cNvPicPr>
          <p:nvPr/>
        </p:nvPicPr>
        <p:blipFill>
          <a:blip r:embed="rId7"/>
          <a:srcRect/>
          <a:stretch>
            <a:fillRect/>
          </a:stretch>
        </p:blipFill>
        <p:spPr bwMode="auto">
          <a:xfrm>
            <a:off x="1962150" y="2514600"/>
            <a:ext cx="1219200" cy="1219200"/>
          </a:xfrm>
          <a:prstGeom prst="rect">
            <a:avLst/>
          </a:prstGeom>
          <a:noFill/>
        </p:spPr>
      </p:pic>
      <p:sp>
        <p:nvSpPr>
          <p:cNvPr id="69635" name="AutoShape 3" descr="Image result for twitter"/>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69636" name="Picture 4" descr="C:\Users\arijit\Desktop\download (1).png"/>
          <p:cNvPicPr>
            <a:picLocks noChangeAspect="1" noChangeArrowheads="1"/>
          </p:cNvPicPr>
          <p:nvPr/>
        </p:nvPicPr>
        <p:blipFill>
          <a:blip r:embed="rId8"/>
          <a:srcRect/>
          <a:stretch>
            <a:fillRect/>
          </a:stretch>
        </p:blipFill>
        <p:spPr bwMode="auto">
          <a:xfrm>
            <a:off x="1657350" y="3810000"/>
            <a:ext cx="943131" cy="762000"/>
          </a:xfrm>
          <a:prstGeom prst="rect">
            <a:avLst/>
          </a:prstGeom>
          <a:noFill/>
        </p:spPr>
      </p:pic>
      <p:sp>
        <p:nvSpPr>
          <p:cNvPr id="17" name="Slide Number Placeholder 9"/>
          <p:cNvSpPr txBox="1">
            <a:spLocks/>
          </p:cNvSpPr>
          <p:nvPr/>
        </p:nvSpPr>
        <p:spPr bwMode="auto">
          <a:xfrm>
            <a:off x="8382000" y="6492875"/>
            <a:ext cx="844885"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1200" cap="none" spc="0" normalizeH="0" baseline="0" dirty="0" smtClean="0">
                <a:ln>
                  <a:noFill/>
                </a:ln>
                <a:solidFill>
                  <a:schemeClr val="tx1"/>
                </a:solidFill>
                <a:effectLst/>
                <a:uLnTx/>
                <a:uFillTx/>
                <a:latin typeface="+mj-lt"/>
                <a:ea typeface="+mn-ea"/>
                <a:cs typeface="+mn-cs"/>
              </a:rPr>
              <a:t>5</a:t>
            </a:r>
            <a:r>
              <a:rPr kumimoji="0" lang="en-US" sz="1800" b="0" i="0" u="none" strike="noStrike" kern="1200" cap="none" spc="0" normalizeH="0" baseline="0" noProof="0" dirty="0" smtClean="0">
                <a:ln>
                  <a:noFill/>
                </a:ln>
                <a:solidFill>
                  <a:schemeClr val="tx1"/>
                </a:solidFill>
                <a:effectLst/>
                <a:uLnTx/>
                <a:uFillTx/>
                <a:latin typeface="+mj-lt"/>
                <a:ea typeface="+mn-ea"/>
                <a:cs typeface="+mn-cs"/>
              </a:rPr>
              <a:t>/20</a:t>
            </a:r>
            <a:endParaRPr kumimoji="0" lang="en-US" sz="1800" b="0" i="0" u="none" strike="noStrike" kern="1200" cap="none" spc="0" normalizeH="0" baseline="0" noProof="0" dirty="0">
              <a:ln>
                <a:noFill/>
              </a:ln>
              <a:solidFill>
                <a:schemeClr val="tx1"/>
              </a:solidFill>
              <a:effectLst/>
              <a:uLnTx/>
              <a:uFillTx/>
              <a:latin typeface="+mj-lt"/>
              <a:ea typeface="+mn-ea"/>
              <a:cs typeface="+mn-cs"/>
            </a:endParaRPr>
          </a:p>
        </p:txBody>
      </p:sp>
      <p:pic>
        <p:nvPicPr>
          <p:cNvPr id="76802" name="Picture 2"/>
          <p:cNvPicPr>
            <a:picLocks noChangeAspect="1" noChangeArrowheads="1"/>
          </p:cNvPicPr>
          <p:nvPr/>
        </p:nvPicPr>
        <p:blipFill>
          <a:blip r:embed="rId9"/>
          <a:srcRect/>
          <a:stretch>
            <a:fillRect/>
          </a:stretch>
        </p:blipFill>
        <p:spPr bwMode="auto">
          <a:xfrm>
            <a:off x="304800" y="1600200"/>
            <a:ext cx="819150" cy="914400"/>
          </a:xfrm>
          <a:prstGeom prst="rect">
            <a:avLst/>
          </a:prstGeom>
          <a:noFill/>
          <a:ln w="9525">
            <a:noFill/>
            <a:miter lim="800000"/>
            <a:headEnd/>
            <a:tailEnd/>
          </a:ln>
          <a:effectLst/>
        </p:spPr>
      </p:pic>
      <p:sp>
        <p:nvSpPr>
          <p:cNvPr id="49" name="Rectangle 48"/>
          <p:cNvSpPr/>
          <p:nvPr/>
        </p:nvSpPr>
        <p:spPr bwMode="auto">
          <a:xfrm>
            <a:off x="1428750" y="1447800"/>
            <a:ext cx="3276600" cy="3581400"/>
          </a:xfrm>
          <a:prstGeom prst="rect">
            <a:avLst/>
          </a:prstGeom>
          <a:noFill/>
          <a:ln w="9525" cap="flat" cmpd="sng" algn="ctr">
            <a:solidFill>
              <a:schemeClr val="tx1"/>
            </a:solidFill>
            <a:prstDash val="solid"/>
            <a:round/>
            <a:headEnd type="none" w="med" len="med"/>
            <a:tailEnd type="none" w="med" len="med"/>
          </a:ln>
          <a:effectLst>
            <a:innerShdw blurRad="63500" dist="50800" dir="13500000">
              <a:prstClr val="black">
                <a:alpha val="50000"/>
              </a:prstClr>
            </a:innerShdw>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accent2"/>
              </a:solidFill>
              <a:effectLst/>
              <a:latin typeface="Trebuchet MS" pitchFamily="34" charset="0"/>
            </a:endParaRPr>
          </a:p>
        </p:txBody>
      </p:sp>
      <p:pic>
        <p:nvPicPr>
          <p:cNvPr id="20" name="Picture 2"/>
          <p:cNvPicPr>
            <a:picLocks noChangeAspect="1" noChangeArrowheads="1"/>
          </p:cNvPicPr>
          <p:nvPr/>
        </p:nvPicPr>
        <p:blipFill>
          <a:blip r:embed="rId9"/>
          <a:srcRect/>
          <a:stretch>
            <a:fillRect/>
          </a:stretch>
        </p:blipFill>
        <p:spPr bwMode="auto">
          <a:xfrm>
            <a:off x="304800" y="2895600"/>
            <a:ext cx="819150" cy="914400"/>
          </a:xfrm>
          <a:prstGeom prst="rect">
            <a:avLst/>
          </a:prstGeom>
          <a:noFill/>
          <a:ln w="9525">
            <a:noFill/>
            <a:miter lim="800000"/>
            <a:headEnd/>
            <a:tailEnd/>
          </a:ln>
          <a:effectLst/>
        </p:spPr>
      </p:pic>
      <p:pic>
        <p:nvPicPr>
          <p:cNvPr id="21" name="Picture 2"/>
          <p:cNvPicPr>
            <a:picLocks noChangeAspect="1" noChangeArrowheads="1"/>
          </p:cNvPicPr>
          <p:nvPr/>
        </p:nvPicPr>
        <p:blipFill>
          <a:blip r:embed="rId9"/>
          <a:srcRect/>
          <a:stretch>
            <a:fillRect/>
          </a:stretch>
        </p:blipFill>
        <p:spPr bwMode="auto">
          <a:xfrm>
            <a:off x="304800" y="4191000"/>
            <a:ext cx="819150" cy="914400"/>
          </a:xfrm>
          <a:prstGeom prst="rect">
            <a:avLst/>
          </a:prstGeom>
          <a:noFill/>
          <a:ln w="9525">
            <a:noFill/>
            <a:miter lim="800000"/>
            <a:headEnd/>
            <a:tailEnd/>
          </a:ln>
          <a:effectLst/>
        </p:spPr>
      </p:pic>
      <p:pic>
        <p:nvPicPr>
          <p:cNvPr id="77827" name="Picture 3" descr="C:\Users\arijit\Desktop\images.jpg"/>
          <p:cNvPicPr>
            <a:picLocks noChangeAspect="1" noChangeArrowheads="1"/>
          </p:cNvPicPr>
          <p:nvPr/>
        </p:nvPicPr>
        <p:blipFill>
          <a:blip r:embed="rId10"/>
          <a:srcRect/>
          <a:stretch>
            <a:fillRect/>
          </a:stretch>
        </p:blipFill>
        <p:spPr bwMode="auto">
          <a:xfrm>
            <a:off x="5181600" y="1514475"/>
            <a:ext cx="2705100" cy="1685925"/>
          </a:xfrm>
          <a:prstGeom prst="rect">
            <a:avLst/>
          </a:prstGeom>
          <a:noFill/>
          <a:ln>
            <a:solidFill>
              <a:schemeClr val="tx1"/>
            </a:solidFill>
          </a:ln>
          <a:effectLst>
            <a:outerShdw blurRad="50800" dist="38100" algn="l" rotWithShape="0">
              <a:prstClr val="black">
                <a:alpha val="40000"/>
              </a:prstClr>
            </a:outerShdw>
          </a:effectLst>
          <a:scene3d>
            <a:camera prst="orthographicFront"/>
            <a:lightRig rig="threePt" dir="t"/>
          </a:scene3d>
          <a:sp3d/>
        </p:spPr>
      </p:pic>
      <p:pic>
        <p:nvPicPr>
          <p:cNvPr id="77828" name="Picture 4"/>
          <p:cNvPicPr>
            <a:picLocks noChangeAspect="1" noChangeArrowheads="1"/>
          </p:cNvPicPr>
          <p:nvPr/>
        </p:nvPicPr>
        <p:blipFill>
          <a:blip r:embed="rId11" cstate="print"/>
          <a:srcRect/>
          <a:stretch>
            <a:fillRect/>
          </a:stretch>
        </p:blipFill>
        <p:spPr bwMode="auto">
          <a:xfrm>
            <a:off x="5927725" y="3352800"/>
            <a:ext cx="1158875" cy="1584531"/>
          </a:xfrm>
          <a:prstGeom prst="rect">
            <a:avLst/>
          </a:prstGeom>
          <a:noFill/>
          <a:ln w="9525">
            <a:noFill/>
            <a:miter lim="800000"/>
            <a:headEnd/>
            <a:tailEnd/>
          </a:ln>
          <a:effectLst/>
        </p:spPr>
      </p:pic>
      <p:sp>
        <p:nvSpPr>
          <p:cNvPr id="24" name="Curved Down Arrow 23"/>
          <p:cNvSpPr/>
          <p:nvPr/>
        </p:nvSpPr>
        <p:spPr bwMode="auto">
          <a:xfrm>
            <a:off x="4267200" y="1447800"/>
            <a:ext cx="914400" cy="381000"/>
          </a:xfrm>
          <a:prstGeom prst="curvedDownArrow">
            <a:avLst/>
          </a:prstGeom>
          <a:solidFill>
            <a:schemeClr val="accent5">
              <a:lumMod val="60000"/>
              <a:lumOff val="40000"/>
            </a:schemeClr>
          </a:solidFill>
          <a:ln w="9525" cap="flat" cmpd="sng" algn="ctr">
            <a:solidFill>
              <a:schemeClr val="tx1"/>
            </a:solidFill>
            <a:prstDash val="solid"/>
            <a:round/>
            <a:headEnd type="none" w="med" len="med"/>
            <a:tailEnd type="none" w="med" len="med"/>
          </a:ln>
          <a:effectLst>
            <a:outerShdw blurRad="50800" dist="38100" dir="2700000" algn="tl" rotWithShape="0">
              <a:srgbClr val="000000">
                <a:alpha val="43000"/>
              </a:srgbClr>
            </a:outerShdw>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smtClean="0">
              <a:ln>
                <a:noFill/>
              </a:ln>
              <a:solidFill>
                <a:schemeClr val="accent2"/>
              </a:solidFill>
              <a:effectLst/>
              <a:latin typeface="Trebuchet MS" pitchFamily="34" charset="0"/>
            </a:endParaRPr>
          </a:p>
        </p:txBody>
      </p:sp>
      <p:sp>
        <p:nvSpPr>
          <p:cNvPr id="19" name="Slide Number Placeholder 9"/>
          <p:cNvSpPr txBox="1">
            <a:spLocks/>
          </p:cNvSpPr>
          <p:nvPr/>
        </p:nvSpPr>
        <p:spPr bwMode="auto">
          <a:xfrm>
            <a:off x="0" y="6569075"/>
            <a:ext cx="4495800"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400" b="1" i="0" u="none" strike="noStrike" kern="1200" cap="none" spc="0" normalizeH="0" baseline="0" dirty="0" smtClean="0">
                <a:ln>
                  <a:noFill/>
                </a:ln>
                <a:solidFill>
                  <a:schemeClr val="tx1"/>
                </a:solidFill>
                <a:effectLst/>
                <a:uLnTx/>
                <a:uFillTx/>
                <a:latin typeface="+mj-lt"/>
                <a:ea typeface="+mn-ea"/>
                <a:cs typeface="+mn-cs"/>
              </a:rPr>
              <a:t>A.</a:t>
            </a:r>
            <a:r>
              <a:rPr kumimoji="0" lang="en-US" sz="1400" b="1" i="0" u="none" strike="noStrike" kern="1200" cap="none" spc="0" normalizeH="0" dirty="0" smtClean="0">
                <a:ln>
                  <a:noFill/>
                </a:ln>
                <a:solidFill>
                  <a:schemeClr val="tx1"/>
                </a:solidFill>
                <a:effectLst/>
                <a:uLnTx/>
                <a:uFillTx/>
                <a:latin typeface="+mj-lt"/>
                <a:ea typeface="+mn-ea"/>
                <a:cs typeface="+mn-cs"/>
              </a:rPr>
              <a:t> Khan</a:t>
            </a:r>
            <a:r>
              <a:rPr kumimoji="0" lang="en-US" sz="1400" b="0" i="0" u="none" strike="noStrike" kern="1200" cap="none" spc="0" normalizeH="0" dirty="0" smtClean="0">
                <a:ln>
                  <a:noFill/>
                </a:ln>
                <a:solidFill>
                  <a:schemeClr val="tx1"/>
                </a:solidFill>
                <a:effectLst/>
                <a:uLnTx/>
                <a:uFillTx/>
                <a:latin typeface="+mj-lt"/>
                <a:ea typeface="+mn-ea"/>
                <a:cs typeface="+mn-cs"/>
              </a:rPr>
              <a:t>, B. </a:t>
            </a:r>
            <a:r>
              <a:rPr kumimoji="0" lang="en-US" sz="1400" b="0" i="0" u="none" strike="noStrike" kern="1200" cap="none" spc="0" normalizeH="0" dirty="0" err="1" smtClean="0">
                <a:ln>
                  <a:noFill/>
                </a:ln>
                <a:solidFill>
                  <a:schemeClr val="tx1"/>
                </a:solidFill>
                <a:effectLst/>
                <a:uLnTx/>
                <a:uFillTx/>
                <a:latin typeface="+mj-lt"/>
                <a:ea typeface="+mn-ea"/>
                <a:cs typeface="+mn-cs"/>
              </a:rPr>
              <a:t>Zehnder</a:t>
            </a:r>
            <a:r>
              <a:rPr kumimoji="0" lang="en-US" sz="1400" b="0" i="0" u="none" strike="noStrike" kern="1200" cap="none" spc="0" normalizeH="0" dirty="0" smtClean="0">
                <a:ln>
                  <a:noFill/>
                </a:ln>
                <a:solidFill>
                  <a:schemeClr val="tx1"/>
                </a:solidFill>
                <a:effectLst/>
                <a:uLnTx/>
                <a:uFillTx/>
                <a:latin typeface="+mj-lt"/>
                <a:ea typeface="+mn-ea"/>
                <a:cs typeface="+mn-cs"/>
              </a:rPr>
              <a:t>, D. </a:t>
            </a:r>
            <a:r>
              <a:rPr kumimoji="0" lang="en-US" sz="1400" b="0" i="0" u="none" strike="noStrike" kern="1200" cap="none" spc="0" normalizeH="0" dirty="0" err="1" smtClean="0">
                <a:ln>
                  <a:noFill/>
                </a:ln>
                <a:solidFill>
                  <a:schemeClr val="tx1"/>
                </a:solidFill>
                <a:effectLst/>
                <a:uLnTx/>
                <a:uFillTx/>
                <a:latin typeface="+mj-lt"/>
                <a:ea typeface="+mn-ea"/>
                <a:cs typeface="+mn-cs"/>
              </a:rPr>
              <a:t>Kossmann</a:t>
            </a:r>
            <a:endParaRPr kumimoji="0" lang="en-US" sz="1400" b="0" i="0" u="none" strike="noStrike" kern="1200" cap="none" spc="0" normalizeH="0" baseline="0" noProof="0" dirty="0">
              <a:ln>
                <a:noFill/>
              </a:ln>
              <a:solidFill>
                <a:schemeClr val="tx1"/>
              </a:solidFill>
              <a:effectLst/>
              <a:uLnTx/>
              <a:uFillTx/>
              <a:latin typeface="+mj-lt"/>
              <a:ea typeface="+mn-ea"/>
              <a:cs typeface="+mn-cs"/>
            </a:endParaRPr>
          </a:p>
        </p:txBody>
      </p:sp>
    </p:spTree>
    <p:extLst>
      <p:ext uri="{BB962C8B-B14F-4D97-AF65-F5344CB8AC3E}">
        <p14:creationId xmlns="" xmlns:p14="http://schemas.microsoft.com/office/powerpoint/2010/main" val="1503853021"/>
      </p:ext>
    </p:extLst>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3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3_Default Design">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5">
            <a:lumMod val="60000"/>
            <a:lumOff val="40000"/>
          </a:schemeClr>
        </a:solidFill>
        <a:ln w="9525" cap="flat" cmpd="sng" algn="ctr">
          <a:solidFill>
            <a:schemeClr val="tx1"/>
          </a:solidFill>
          <a:prstDash val="solid"/>
          <a:round/>
          <a:headEnd type="none" w="med" len="med"/>
          <a:tailEnd type="none" w="med" len="med"/>
        </a:ln>
        <a:effectLst>
          <a:outerShdw blurRad="50800" dist="38100" dir="2700000" algn="tl" rotWithShape="0">
            <a:srgbClr val="000000">
              <a:alpha val="43000"/>
            </a:srgbClr>
          </a:outerShdw>
        </a:effectLst>
      </a:spPr>
      <a:bodyPr vert="horz" wrap="square" lIns="91440" tIns="45720" rIns="91440" bIns="45720" numCol="1" rtlCol="0"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sz="1600" b="0" i="0" u="none" strike="noStrike" cap="none" normalizeH="0" baseline="0" smtClean="0">
            <a:ln>
              <a:noFill/>
            </a:ln>
            <a:solidFill>
              <a:schemeClr val="accent2"/>
            </a:solidFill>
            <a:effectLst/>
            <a:latin typeface="Trebuchet MS"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600" b="0" i="0" u="none" strike="noStrike" cap="none" normalizeH="0" baseline="0" smtClean="0">
            <a:ln>
              <a:noFill/>
            </a:ln>
            <a:solidFill>
              <a:schemeClr val="accent2"/>
            </a:solidFill>
            <a:effectLst/>
            <a:latin typeface="Trebuchet MS" pitchFamily="34" charset="0"/>
          </a:defRPr>
        </a:defPPr>
      </a:lstStyle>
    </a:lnDef>
  </a:objectDefaults>
  <a:extraClrSchemeLst>
    <a:extraClrScheme>
      <a:clrScheme name="3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3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3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3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3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3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3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2997</TotalTime>
  <Words>2661</Words>
  <Application>Microsoft Office PowerPoint</Application>
  <PresentationFormat>On-screen Show (4:3)</PresentationFormat>
  <Paragraphs>512</Paragraphs>
  <Slides>40</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40</vt:i4>
      </vt:variant>
    </vt:vector>
  </HeadingPairs>
  <TitlesOfParts>
    <vt:vector size="42" baseType="lpstr">
      <vt:lpstr>3_Default Design</vt:lpstr>
      <vt:lpstr>Equation</vt:lpstr>
      <vt:lpstr>Revenue Maximization by Viral Marketing:  A Social Network Host’s Perspective</vt:lpstr>
      <vt:lpstr>Viral Marketing in Social Networks</vt:lpstr>
      <vt:lpstr>Viral Marketing in Social Networks</vt:lpstr>
      <vt:lpstr>Viral Marketing in Social Networks</vt:lpstr>
      <vt:lpstr>Viral Marketing as a Service</vt:lpstr>
      <vt:lpstr>Viral Marketing as a Service</vt:lpstr>
      <vt:lpstr>Viral Marketing as a Service</vt:lpstr>
      <vt:lpstr>Viral Marketing as a Service</vt:lpstr>
      <vt:lpstr>Our Problem: Host’s Revenue Maximization</vt:lpstr>
      <vt:lpstr>Our Problem: Host’s Revenue Maximization</vt:lpstr>
      <vt:lpstr>Why Classical Viral Marketing May Not Work?</vt:lpstr>
      <vt:lpstr>Why Classical Viral Marketing May Not Work?</vt:lpstr>
      <vt:lpstr>Why Classical Viral Marketing May Not Work?</vt:lpstr>
      <vt:lpstr>Why Classical Viral Marketing May Not Work?</vt:lpstr>
      <vt:lpstr>Why Classical Viral Marketing May Not Work?</vt:lpstr>
      <vt:lpstr>Roadmap</vt:lpstr>
      <vt:lpstr>Related Work</vt:lpstr>
      <vt:lpstr>Related Work</vt:lpstr>
      <vt:lpstr>Influence Diffusion Models</vt:lpstr>
      <vt:lpstr>Influence Diffusion Models</vt:lpstr>
      <vt:lpstr>Influence Diffusion Models</vt:lpstr>
      <vt:lpstr>Influence Diffusion Models</vt:lpstr>
      <vt:lpstr>Influence Diffusion Models</vt:lpstr>
      <vt:lpstr>Influence Diffusion Models</vt:lpstr>
      <vt:lpstr>Our Contribution: Complexity Results</vt:lpstr>
      <vt:lpstr>Our Contribution: Complexity Results</vt:lpstr>
      <vt:lpstr>Our Contribution: Theoretical Results</vt:lpstr>
      <vt:lpstr>Algorithm: MCIC Model [RevMax-C]</vt:lpstr>
      <vt:lpstr>Algorithm: MCIC Model [RevMax-C]</vt:lpstr>
      <vt:lpstr>Algorithm: MCIC Model [RevMax-C]</vt:lpstr>
      <vt:lpstr>Algorithm: MCIC Model [RevMax-C]</vt:lpstr>
      <vt:lpstr>Algorithm: MCIC Model [RevMax-C]</vt:lpstr>
      <vt:lpstr>Algorithm: K-LT Model [RevMax-C]</vt:lpstr>
      <vt:lpstr>Efficient Heuristic Algorithm [RevMax-S]</vt:lpstr>
      <vt:lpstr>List of Experiments</vt:lpstr>
      <vt:lpstr>List of Experiments</vt:lpstr>
      <vt:lpstr>Experimental Results: MCIC Influence Cascade</vt:lpstr>
      <vt:lpstr>Experimental Results: Scalability of RevMax-S</vt:lpstr>
      <vt:lpstr>Conclusions</vt:lpstr>
      <vt:lpstr>Questions?</vt:lpstr>
    </vt:vector>
  </TitlesOfParts>
  <Company>Stanford University</Company>
  <LinksUpToDate>false</LinksUpToDate>
  <SharedDoc>false</SharedDoc>
  <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Untitled</dc:title>
  <dc:creator>Jennifer Widom</dc:creator>
  <cp:lastModifiedBy>arijit</cp:lastModifiedBy>
  <cp:revision>4530</cp:revision>
  <dcterms:created xsi:type="dcterms:W3CDTF">2000-09-26T05:57:16Z</dcterms:created>
  <dcterms:modified xsi:type="dcterms:W3CDTF">2016-05-20T04:09:36Z</dcterms:modified>
</cp:coreProperties>
</file>