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0" r:id="rId1"/>
  </p:sldMasterIdLst>
  <p:notesMasterIdLst>
    <p:notesMasterId r:id="rId30"/>
  </p:notesMasterIdLst>
  <p:sldIdLst>
    <p:sldId id="256" r:id="rId2"/>
    <p:sldId id="282" r:id="rId3"/>
    <p:sldId id="287" r:id="rId4"/>
    <p:sldId id="292" r:id="rId5"/>
    <p:sldId id="331" r:id="rId6"/>
    <p:sldId id="332" r:id="rId7"/>
    <p:sldId id="293" r:id="rId8"/>
    <p:sldId id="333" r:id="rId9"/>
    <p:sldId id="334" r:id="rId10"/>
    <p:sldId id="335" r:id="rId11"/>
    <p:sldId id="336" r:id="rId12"/>
    <p:sldId id="348" r:id="rId13"/>
    <p:sldId id="294" r:id="rId14"/>
    <p:sldId id="337" r:id="rId15"/>
    <p:sldId id="296" r:id="rId16"/>
    <p:sldId id="338" r:id="rId17"/>
    <p:sldId id="291" r:id="rId18"/>
    <p:sldId id="349" r:id="rId19"/>
    <p:sldId id="339" r:id="rId20"/>
    <p:sldId id="288" r:id="rId21"/>
    <p:sldId id="340" r:id="rId22"/>
    <p:sldId id="325" r:id="rId23"/>
    <p:sldId id="341" r:id="rId24"/>
    <p:sldId id="342" r:id="rId25"/>
    <p:sldId id="343" r:id="rId26"/>
    <p:sldId id="344" r:id="rId27"/>
    <p:sldId id="345" r:id="rId28"/>
    <p:sldId id="347" r:id="rId29"/>
  </p:sldIdLst>
  <p:sldSz cx="9144000" cy="6858000" type="screen4x3"/>
  <p:notesSz cx="7315200" cy="9601200"/>
  <p:embeddedFontLst>
    <p:embeddedFont>
      <p:font typeface="Century Schoolbook" pitchFamily="18" charset="0"/>
      <p:regular r:id="rId31"/>
      <p:bold r:id="rId32"/>
      <p:italic r:id="rId33"/>
      <p:boldItalic r:id="rId34"/>
    </p:embeddedFont>
    <p:embeddedFont>
      <p:font typeface="Calibri" pitchFamily="34" charset="0"/>
      <p:regular r:id="rId35"/>
      <p:bold r:id="rId36"/>
      <p:italic r:id="rId37"/>
      <p:boldItalic r:id="rId38"/>
    </p:embeddedFont>
    <p:embeddedFont>
      <p:font typeface="Wingdings 2" pitchFamily="18" charset="2"/>
      <p:regular r:id="rId39"/>
    </p:embeddedFont>
    <p:embeddedFont>
      <p:font typeface="Arial Unicode MS" pitchFamily="34" charset="-128"/>
      <p:regular r:id="rId40"/>
    </p:embeddedFont>
    <p:embeddedFont>
      <p:font typeface="宋体" pitchFamily="2" charset="-122"/>
      <p:regular r:id="rId41"/>
    </p:embeddedFont>
  </p:embeddedFontLst>
  <p:custDataLst>
    <p:tags r:id="rId4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2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font" Target="fonts/font10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367174F-686E-4257-A757-9FA90C608CF6}" type="datetimeFigureOut">
              <a:rPr lang="en-US" smtClean="0"/>
              <a:pPr/>
              <a:t>6/9/2011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78B137D-A9AC-46BA-BE8A-DC775556C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37D-A9AC-46BA-BE8A-DC775556C33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1A1CF39-89AA-4782-8AFA-43DF521A6A14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8433112C-EF0C-4A87-8791-45876A05EA18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724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92FA234-AD46-4070-A9FE-6BEABAA54F20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1" name="Rectangle 7"/>
          <p:cNvSpPr txBox="1">
            <a:spLocks noChangeArrowheads="1"/>
          </p:cNvSpPr>
          <p:nvPr userDrawn="1"/>
        </p:nvSpPr>
        <p:spPr bwMode="auto">
          <a:xfrm>
            <a:off x="1981200" y="64008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Neighborhood Based Fast Graph Search in Large Networks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FDDC3787-DAAF-4524-AB2A-51BB6C6022F0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9C725A63-89FA-40C1-8A5F-0307A6C87A38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3D6A6C74-4CEF-42C5-8DB0-32829EB98D87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8BD40D4D-8623-4981-8935-99F19D83C328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0CD4653D-B5FF-4D1B-AED3-0A605EF3B383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AE2B38B7-BCAD-46E8-8270-B1673FCFA642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0932EBB2-98C7-454C-AD54-5B2D9A7B89FF}" type="datetime1">
              <a:rPr lang="en-US" smtClean="0"/>
              <a:pPr/>
              <a:t>6/9/2011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88423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64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6C1918-EF83-4F29-B1E9-9ED133E42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矩形 8"/>
          <p:cNvSpPr/>
          <p:nvPr userDrawn="1"/>
        </p:nvSpPr>
        <p:spPr bwMode="auto">
          <a:xfrm>
            <a:off x="304800" y="1"/>
            <a:ext cx="76962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zh-CN" sz="2000" b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</a:t>
            </a:r>
            <a:endParaRPr lang="zh-CN" altLang="en-US" sz="2000" i="1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350136" y="0"/>
            <a:ext cx="666026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/>
                <a:latin typeface="Calibri" pitchFamily="34" charset="0"/>
                <a:ea typeface="Arial Unicode MS" pitchFamily="34" charset="-122"/>
                <a:cs typeface="Calibri" pitchFamily="34" charset="0"/>
              </a:rPr>
              <a:t>A. Khan, N. Li, X. Yan, Z. Guan, S. Chakraborty, S. Tao   </a:t>
            </a:r>
            <a:endParaRPr lang="en-US" sz="1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/>
              <a:latin typeface="Calibri" pitchFamily="34" charset="0"/>
              <a:ea typeface="宋体" charset="-122"/>
              <a:cs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28600"/>
            <a:ext cx="6172200" cy="1894362"/>
          </a:xfrm>
        </p:spPr>
        <p:txBody>
          <a:bodyPr>
            <a:normAutofit/>
          </a:bodyPr>
          <a:lstStyle/>
          <a:p>
            <a:r>
              <a:rPr lang="en-US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Neighborhood Based Fast Graph Search In Large Networks</a:t>
            </a:r>
            <a:endParaRPr lang="en-US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352800"/>
            <a:ext cx="6172200" cy="1650522"/>
          </a:xfrm>
        </p:spPr>
        <p:txBody>
          <a:bodyPr numCol="1">
            <a:normAutofit/>
          </a:bodyPr>
          <a:lstStyle/>
          <a:p>
            <a:pPr algn="ctr"/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Arijit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Khan, Nan Li,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Xifeng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Yan,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Ziyu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Guan</a:t>
            </a:r>
            <a:endParaRPr lang="en-US" sz="1700" b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Computer Science </a:t>
            </a:r>
          </a:p>
          <a:p>
            <a:pPr algn="ctr"/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UC Santa Barbara</a:t>
            </a:r>
          </a:p>
          <a:p>
            <a:pPr algn="ctr"/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{</a:t>
            </a:r>
            <a:r>
              <a:rPr lang="en-US" sz="17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arijitkhan</a:t>
            </a:r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7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nanli</a:t>
            </a:r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7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xyan</a:t>
            </a:r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7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ziyuguan</a:t>
            </a:r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}@</a:t>
            </a:r>
            <a:r>
              <a:rPr lang="en-US" sz="17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cs.ucsb.edu</a:t>
            </a:r>
            <a:r>
              <a:rPr lang="en-US" sz="1700" b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1700" b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514600" y="5207478"/>
            <a:ext cx="2971800" cy="1193322"/>
          </a:xfrm>
          <a:prstGeom prst="rect">
            <a:avLst/>
          </a:prstGeom>
        </p:spPr>
        <p:txBody>
          <a:bodyPr vert="horz" numCol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Supriyo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Chakraborty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 Los Angeles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supriyo@ee.ucla.edu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562600" y="5131278"/>
            <a:ext cx="3276600" cy="1193322"/>
          </a:xfrm>
          <a:prstGeom prst="rect">
            <a:avLst/>
          </a:prstGeom>
        </p:spPr>
        <p:txBody>
          <a:bodyPr vert="horz" numCol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IBM TJ Watson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shutao@us.ibm.com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5181600" cy="1371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/>
              <a:t>Convert the label distribution in the neighborhood of each node u into a multi-dimensional vector R(u)={&lt;u, A(</a:t>
            </a:r>
            <a:r>
              <a:rPr lang="en-US" sz="2200" dirty="0" err="1" smtClean="0"/>
              <a:t>u,l</a:t>
            </a:r>
            <a:r>
              <a:rPr lang="en-US" sz="2200" dirty="0" smtClean="0"/>
              <a:t>)&gt;}.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609600"/>
          </a:xfrm>
        </p:spPr>
        <p:txBody>
          <a:bodyPr/>
          <a:lstStyle/>
          <a:p>
            <a:pPr algn="ctr"/>
            <a:r>
              <a:rPr lang="en-US" b="1" dirty="0" smtClean="0"/>
              <a:t>Information Propagation Model</a:t>
            </a:r>
            <a:endParaRPr lang="en-US" b="1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6025" y="1095375"/>
            <a:ext cx="18573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469900">
              <a:schemeClr val="accent2">
                <a:lumMod val="20000"/>
                <a:lumOff val="80000"/>
              </a:schemeClr>
            </a:innerShdw>
          </a:effectLst>
        </p:spPr>
      </p:pic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6418262" y="1143000"/>
            <a:ext cx="287338" cy="287337"/>
          </a:xfrm>
          <a:prstGeom prst="ellipse">
            <a:avLst/>
          </a:prstGeom>
          <a:solidFill>
            <a:srgbClr val="FFC0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568555" y="1219200"/>
            <a:ext cx="289445" cy="228600"/>
          </a:xfrm>
          <a:prstGeom prst="ellipse">
            <a:avLst/>
          </a:prstGeom>
          <a:solidFill>
            <a:srgbClr val="FFC0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705599" y="1371600"/>
            <a:ext cx="152401" cy="228600"/>
          </a:xfrm>
          <a:prstGeom prst="ellipse">
            <a:avLst/>
          </a:prstGeom>
          <a:solidFill>
            <a:srgbClr val="FFC0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6705600" y="1524000"/>
            <a:ext cx="228600" cy="152400"/>
          </a:xfrm>
          <a:prstGeom prst="ellipse">
            <a:avLst/>
          </a:prstGeom>
          <a:solidFill>
            <a:srgbClr val="FFC0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7217842" y="2031529"/>
            <a:ext cx="287338" cy="287337"/>
          </a:xfrm>
          <a:prstGeom prst="ellipse">
            <a:avLst/>
          </a:prstGeom>
          <a:solidFill>
            <a:srgbClr val="00FF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7162800" y="1810866"/>
            <a:ext cx="266180" cy="246534"/>
          </a:xfrm>
          <a:prstGeom prst="ellipse">
            <a:avLst/>
          </a:prstGeom>
          <a:solidFill>
            <a:srgbClr val="00FF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7086600" y="1676400"/>
            <a:ext cx="228600" cy="160809"/>
          </a:xfrm>
          <a:prstGeom prst="ellipse">
            <a:avLst/>
          </a:prstGeom>
          <a:solidFill>
            <a:srgbClr val="00FF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7010400" y="1600200"/>
            <a:ext cx="152400" cy="152401"/>
          </a:xfrm>
          <a:prstGeom prst="ellipse">
            <a:avLst/>
          </a:prstGeom>
          <a:solidFill>
            <a:srgbClr val="00FF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858000" y="1600200"/>
            <a:ext cx="152400" cy="152400"/>
          </a:xfrm>
          <a:prstGeom prst="ellipse">
            <a:avLst/>
          </a:prstGeom>
          <a:solidFill>
            <a:srgbClr val="00FF00">
              <a:alpha val="43921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0" name="TextBox 12"/>
          <p:cNvSpPr txBox="1">
            <a:spLocks noChangeArrowheads="1"/>
          </p:cNvSpPr>
          <p:nvPr/>
        </p:nvSpPr>
        <p:spPr bwMode="auto">
          <a:xfrm>
            <a:off x="5562600" y="2557046"/>
            <a:ext cx="3409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Information Propagation Model</a:t>
            </a:r>
          </a:p>
        </p:txBody>
      </p:sp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2771775"/>
            <a:ext cx="3200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3124200"/>
            <a:ext cx="25717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850900" dist="177800" dir="2220000">
              <a:schemeClr val="accent2">
                <a:lumMod val="20000"/>
                <a:lumOff val="80000"/>
              </a:schemeClr>
            </a:innerShdw>
          </a:effectLst>
        </p:spPr>
      </p:pic>
      <p:sp>
        <p:nvSpPr>
          <p:cNvPr id="44" name="Content Placeholder 2"/>
          <p:cNvSpPr txBox="1">
            <a:spLocks/>
          </p:cNvSpPr>
          <p:nvPr/>
        </p:nvSpPr>
        <p:spPr>
          <a:xfrm>
            <a:off x="381000" y="3886200"/>
            <a:ext cx="5181600" cy="190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381000" y="3733800"/>
            <a:ext cx="5486400" cy="2590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h = 2,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l-GR" sz="2000" dirty="0" smtClean="0"/>
              <a:t> = 0.5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l-GR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R</a:t>
            </a:r>
            <a:r>
              <a:rPr lang="en-US" sz="2000" baseline="-25000" dirty="0" smtClean="0"/>
              <a:t>Q</a:t>
            </a:r>
            <a:r>
              <a:rPr lang="en-US" sz="2000" dirty="0" smtClean="0"/>
              <a:t>(v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0.5&gt;} , R</a:t>
            </a:r>
            <a:r>
              <a:rPr lang="en-US" sz="2000" baseline="-25000" dirty="0" smtClean="0"/>
              <a:t>Q</a:t>
            </a:r>
            <a:r>
              <a:rPr lang="en-US" sz="2000" dirty="0" smtClean="0"/>
              <a:t>(v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)={&lt;a, 0.5&gt;}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R</a:t>
            </a:r>
            <a:r>
              <a:rPr lang="en-US" sz="2000" baseline="-25000" dirty="0" smtClean="0"/>
              <a:t>f1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0.5&gt;}, R</a:t>
            </a:r>
            <a:r>
              <a:rPr lang="en-US" sz="2000" baseline="-25000" dirty="0" smtClean="0"/>
              <a:t>f1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 {&lt;a, 0.5&gt;}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200" dirty="0" smtClean="0"/>
              <a:t> </a:t>
            </a:r>
            <a:r>
              <a:rPr lang="en-US" sz="2000" dirty="0" smtClean="0"/>
              <a:t>R</a:t>
            </a:r>
            <a:r>
              <a:rPr lang="en-US" sz="2000" baseline="-25000" dirty="0" smtClean="0"/>
              <a:t>f2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0.25&gt;}, R</a:t>
            </a:r>
            <a:r>
              <a:rPr lang="en-US" sz="2000" baseline="-25000" dirty="0" smtClean="0"/>
              <a:t>f2</a:t>
            </a:r>
            <a:r>
              <a:rPr lang="en-US" sz="2000" dirty="0" smtClean="0"/>
              <a:t>(u’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 {&lt;a, 0.25&gt;}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TextBox 12"/>
          <p:cNvSpPr txBox="1">
            <a:spLocks noChangeArrowheads="1"/>
          </p:cNvSpPr>
          <p:nvPr/>
        </p:nvSpPr>
        <p:spPr bwMode="auto">
          <a:xfrm>
            <a:off x="5932487" y="5257800"/>
            <a:ext cx="37449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Example of Neighborhood Vectorization</a:t>
            </a:r>
          </a:p>
        </p:txBody>
      </p:sp>
      <p:pic>
        <p:nvPicPr>
          <p:cNvPr id="4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57350" y="2743200"/>
            <a:ext cx="34480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4419600" cy="1371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2200" b="1" dirty="0" smtClean="0"/>
              <a:t>Neighborhood Based Cost Function:</a:t>
            </a:r>
          </a:p>
          <a:p>
            <a:pPr>
              <a:buFont typeface="Wingdings" pitchFamily="2" charset="2"/>
              <a:buChar char="v"/>
            </a:pPr>
            <a:endParaRPr lang="en-US" sz="1200" dirty="0" smtClean="0"/>
          </a:p>
          <a:p>
            <a:pPr>
              <a:buNone/>
            </a:pPr>
            <a:r>
              <a:rPr lang="en-US" sz="2200" dirty="0" smtClean="0"/>
              <a:t>    - Positive difference between the</a:t>
            </a:r>
          </a:p>
          <a:p>
            <a:pPr>
              <a:buNone/>
            </a:pPr>
            <a:r>
              <a:rPr lang="en-US" sz="2200" dirty="0" smtClean="0"/>
              <a:t>      neighborhood vectors.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467600" cy="609600"/>
          </a:xfrm>
        </p:spPr>
        <p:txBody>
          <a:bodyPr/>
          <a:lstStyle/>
          <a:p>
            <a:pPr algn="ctr"/>
            <a:r>
              <a:rPr lang="en-US" b="1" dirty="0" smtClean="0"/>
              <a:t>Problem Definition</a:t>
            </a:r>
            <a:endParaRPr lang="en-US" b="1" dirty="0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381000" y="3886200"/>
            <a:ext cx="5181600" cy="190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2286000"/>
            <a:ext cx="34099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2895600"/>
            <a:ext cx="26384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685800" y="3505200"/>
            <a:ext cx="2228850" cy="600075"/>
          </a:xfrm>
          <a:prstGeom prst="rect">
            <a:avLst/>
          </a:prstGeom>
          <a:noFill/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914400"/>
            <a:ext cx="2724150" cy="213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innerShdw blurRad="850900" dist="177800" dir="2220000">
              <a:schemeClr val="accent1">
                <a:lumMod val="40000"/>
                <a:lumOff val="60000"/>
              </a:schemeClr>
            </a:innerShdw>
          </a:effectLst>
        </p:spPr>
      </p:pic>
      <p:sp>
        <p:nvSpPr>
          <p:cNvPr id="26" name="TextBox 12"/>
          <p:cNvSpPr txBox="1">
            <a:spLocks noChangeArrowheads="1"/>
          </p:cNvSpPr>
          <p:nvPr/>
        </p:nvSpPr>
        <p:spPr bwMode="auto">
          <a:xfrm>
            <a:off x="5908675" y="3048000"/>
            <a:ext cx="3311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Neighborhood Based Cost Function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152400" y="4343400"/>
            <a:ext cx="35814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200" dirty="0" smtClean="0"/>
              <a:t>C</a:t>
            </a:r>
            <a:r>
              <a:rPr lang="en-US" sz="2200" baseline="-25000" dirty="0" smtClean="0"/>
              <a:t>N</a:t>
            </a:r>
            <a:r>
              <a:rPr lang="en-US" sz="2200" dirty="0" smtClean="0"/>
              <a:t>(f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 = 0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200" dirty="0" smtClean="0"/>
              <a:t>C</a:t>
            </a:r>
            <a:r>
              <a:rPr lang="en-US" sz="2200" baseline="-25000" dirty="0" smtClean="0"/>
              <a:t>N</a:t>
            </a:r>
            <a:r>
              <a:rPr lang="en-US" sz="2200" dirty="0" smtClean="0"/>
              <a:t>(f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 = (0.5-0.25)+(0.5-0.25)=0.5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114800" y="3581400"/>
            <a:ext cx="4724400" cy="25908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h = 2, 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l-GR" sz="2000" dirty="0" smtClean="0"/>
              <a:t> = 0.5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l-GR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R</a:t>
            </a:r>
            <a:r>
              <a:rPr lang="en-US" sz="2000" baseline="-25000" dirty="0" smtClean="0"/>
              <a:t>Q</a:t>
            </a:r>
            <a:r>
              <a:rPr lang="en-US" sz="2000" dirty="0" smtClean="0"/>
              <a:t>(v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0.5&gt;} , R</a:t>
            </a:r>
            <a:r>
              <a:rPr lang="en-US" sz="2000" baseline="-25000" dirty="0" smtClean="0"/>
              <a:t>Q</a:t>
            </a:r>
            <a:r>
              <a:rPr lang="en-US" sz="2000" dirty="0" smtClean="0"/>
              <a:t>(v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)={&lt;a, 0.5&gt;}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R</a:t>
            </a:r>
            <a:r>
              <a:rPr lang="en-US" sz="2000" baseline="-25000" dirty="0" smtClean="0"/>
              <a:t>f1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0.5&gt;}, R</a:t>
            </a:r>
            <a:r>
              <a:rPr lang="en-US" sz="2000" baseline="-25000" dirty="0" smtClean="0"/>
              <a:t>f1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 {&lt;a, 0.5&gt;}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200" dirty="0" smtClean="0"/>
              <a:t> </a:t>
            </a:r>
            <a:r>
              <a:rPr lang="en-US" sz="2000" dirty="0" smtClean="0"/>
              <a:t>R</a:t>
            </a:r>
            <a:r>
              <a:rPr lang="en-US" sz="2000" baseline="-25000" dirty="0" smtClean="0"/>
              <a:t>f2</a:t>
            </a:r>
            <a:r>
              <a:rPr lang="en-US" sz="2000" dirty="0" smtClean="0"/>
              <a:t>(u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 {&lt;b, 0.25&gt;}, 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000" dirty="0" smtClean="0"/>
              <a:t>     R</a:t>
            </a:r>
            <a:r>
              <a:rPr lang="en-US" sz="2000" baseline="-25000" dirty="0" smtClean="0"/>
              <a:t>f2</a:t>
            </a:r>
            <a:r>
              <a:rPr lang="en-US" sz="2000" dirty="0" smtClean="0"/>
              <a:t>(u’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 {&lt;a, 0.25&gt;}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457200" y="4419600"/>
            <a:ext cx="2376487" cy="3810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191000" y="4114800"/>
            <a:ext cx="4413250" cy="3937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191000" y="4648200"/>
            <a:ext cx="4413250" cy="4572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191000" y="5349875"/>
            <a:ext cx="2895600" cy="669925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57200" y="5029200"/>
            <a:ext cx="3200400" cy="6858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304800" y="4419600"/>
            <a:ext cx="81534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/>
              <a:t>Neighborhood Based Top-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dirty="0" smtClean="0"/>
              <a:t> Similarity Search: </a:t>
            </a:r>
            <a:r>
              <a:rPr lang="en-US" sz="2000" dirty="0" smtClean="0"/>
              <a:t>Given a target graph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dirty="0" smtClean="0"/>
              <a:t> and a query graph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000" dirty="0" smtClean="0"/>
              <a:t>, find the top-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/>
              <a:t> embeddings with respect to cost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/>
              <a:t>.</a:t>
            </a: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7" grpId="0"/>
      <p:bldP spid="27" grpId="1"/>
      <p:bldP spid="29" grpId="0"/>
      <p:bldP spid="29" grpId="1"/>
      <p:bldP spid="42" grpId="0" animBg="1"/>
      <p:bldP spid="42" grpId="1" animBg="1"/>
      <p:bldP spid="47" grpId="0" animBg="1"/>
      <p:bldP spid="47" grpId="1" animBg="1"/>
      <p:bldP spid="47" grpId="2" animBg="1"/>
      <p:bldP spid="47" grpId="3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74676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altLang="zh-CN" sz="3200" b="1" dirty="0" smtClean="0">
                <a:solidFill>
                  <a:schemeClr val="tx2"/>
                </a:solidFill>
                <a:ea typeface="华文新魏" pitchFamily="2" charset="-122"/>
              </a:rPr>
              <a:t>Cost Function Properties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1371600"/>
            <a:ext cx="230425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342900" dist="76200" dir="5880000">
              <a:schemeClr val="accent1">
                <a:lumMod val="40000"/>
                <a:lumOff val="60000"/>
                <a:alpha val="50000"/>
              </a:schemeClr>
            </a:innerShdw>
          </a:effec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3514725"/>
            <a:ext cx="23034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False Positive, 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400" i="1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(f</a:t>
            </a:r>
            <a:r>
              <a:rPr lang="en-US" sz="1400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)=0, </a:t>
            </a:r>
            <a:r>
              <a:rPr lang="en-US" sz="1400" dirty="0">
                <a:latin typeface="+mj-lt"/>
                <a:cs typeface="Times New Roman" pitchFamily="18" charset="0"/>
              </a:rPr>
              <a:t>for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 h=1.</a:t>
            </a:r>
            <a:r>
              <a:rPr lang="en-US" sz="14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1600200"/>
            <a:ext cx="510540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200" dirty="0" smtClean="0"/>
              <a:t>For an exact embedding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200" dirty="0" smtClean="0"/>
              <a:t>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)=0</a:t>
            </a:r>
            <a:r>
              <a:rPr lang="en-US" sz="2200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US" sz="1100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sz="1100" dirty="0" smtClean="0"/>
          </a:p>
          <a:p>
            <a:pPr>
              <a:buFont typeface="Wingdings" pitchFamily="2" charset="2"/>
              <a:buChar char="v"/>
            </a:pPr>
            <a:endParaRPr lang="en-US" sz="9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304800" y="2743200"/>
            <a:ext cx="49530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200" dirty="0" smtClean="0"/>
              <a:t> Neighborhood Based Cost Function can have False Positives.</a:t>
            </a:r>
          </a:p>
          <a:p>
            <a:pPr>
              <a:buFont typeface="Wingdings" pitchFamily="2" charset="2"/>
              <a:buChar char="v"/>
            </a:pPr>
            <a:endParaRPr lang="en-US" sz="11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228600" y="4267200"/>
            <a:ext cx="7696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200" dirty="0" smtClean="0"/>
              <a:t>Given a graph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dirty="0" smtClean="0"/>
              <a:t> and a query graph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200" dirty="0" smtClean="0"/>
              <a:t>, if each of their nodes has a distinct label, for any inexact  embedding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dirty="0" smtClean="0"/>
              <a:t>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(f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)&gt;0, </a:t>
            </a:r>
            <a:r>
              <a:rPr lang="en-US" sz="2200" dirty="0" smtClean="0">
                <a:cs typeface="Times New Roman" pitchFamily="18" charset="0"/>
              </a:rPr>
              <a:t>for all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h&gt;0, </a:t>
            </a:r>
            <a:r>
              <a:rPr lang="el-GR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&gt; 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74676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altLang="zh-CN" sz="3200" b="1" dirty="0" smtClean="0">
                <a:solidFill>
                  <a:schemeClr val="tx2"/>
                </a:solidFill>
                <a:ea typeface="华文新魏" pitchFamily="2" charset="-122"/>
              </a:rPr>
              <a:t>Cost Function Properties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7924800" cy="99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11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Neighborhood Based Top-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/>
              <a:t> Similarity Search is NP-hard.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533400" y="3048000"/>
            <a:ext cx="75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D34817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Given two graphs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000" dirty="0" smtClean="0">
                <a:solidFill>
                  <a:prstClr val="black"/>
                </a:solidFill>
              </a:rPr>
              <a:t> and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dirty="0" smtClean="0">
                <a:solidFill>
                  <a:prstClr val="black"/>
                </a:solidFill>
              </a:rPr>
              <a:t> of same number of nodes, it can be determined in polynomial time if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dirty="0" smtClean="0">
                <a:solidFill>
                  <a:prstClr val="black"/>
                </a:solidFill>
              </a:rPr>
              <a:t> itself is an embedding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 of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000" dirty="0" smtClean="0">
                <a:solidFill>
                  <a:prstClr val="black"/>
                </a:solidFill>
              </a:rPr>
              <a:t> with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(f</a:t>
            </a:r>
            <a:r>
              <a:rPr lang="en-US" sz="2000" i="1" baseline="-25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)=0</a:t>
            </a:r>
            <a:r>
              <a:rPr lang="en-US" sz="2000" dirty="0" smtClean="0">
                <a:solidFill>
                  <a:prstClr val="black"/>
                </a:solidFill>
              </a:rPr>
              <a:t>.</a:t>
            </a:r>
            <a:endParaRPr lang="en-US" sz="2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74676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Search Algorithm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891600"/>
            <a:ext cx="5181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en-US" dirty="0" smtClean="0"/>
              <a:t>  </a:t>
            </a:r>
            <a:r>
              <a:rPr lang="en-US" sz="2200" b="1" dirty="0" smtClean="0"/>
              <a:t>Step 1:</a:t>
            </a:r>
            <a:r>
              <a:rPr lang="en-US" sz="2200" dirty="0" smtClean="0"/>
              <a:t> Match a node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200" dirty="0" smtClean="0"/>
              <a:t> of target graph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dirty="0" smtClean="0"/>
              <a:t> with some node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dirty="0" smtClean="0"/>
              <a:t> of query graph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200" dirty="0" smtClean="0"/>
              <a:t>, if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L(v)</a:t>
            </a:r>
            <a:r>
              <a:rPr lang="en-US" sz="2200" dirty="0" smtClean="0"/>
              <a:t> ⊆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L(u)</a:t>
            </a:r>
            <a:r>
              <a:rPr lang="en-US" sz="2200" dirty="0" smtClean="0"/>
              <a:t>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cost(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u,v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dirty="0" smtClean="0"/>
              <a:t> is less than a predefined cost threshold </a:t>
            </a:r>
            <a:r>
              <a:rPr lang="el-GR" sz="2200" dirty="0" smtClean="0"/>
              <a:t>ε</a:t>
            </a:r>
            <a:r>
              <a:rPr lang="en-US" sz="2200" dirty="0" smtClean="0"/>
              <a:t>.</a:t>
            </a:r>
          </a:p>
          <a:p>
            <a:pPr algn="just">
              <a:buClr>
                <a:schemeClr val="accent1">
                  <a:lumMod val="75000"/>
                </a:schemeClr>
              </a:buClr>
            </a:pPr>
            <a:r>
              <a:rPr lang="en-US" sz="2200" dirty="0" smtClean="0"/>
              <a:t>   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endParaRPr lang="en-US" sz="1000" dirty="0" smtClean="0"/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en-US" sz="2400" b="1" dirty="0" smtClean="0"/>
              <a:t> </a:t>
            </a:r>
            <a:r>
              <a:rPr lang="en-US" sz="2200" b="1" dirty="0" smtClean="0"/>
              <a:t>Step 2:</a:t>
            </a:r>
            <a:r>
              <a:rPr lang="en-US" sz="2200" dirty="0" smtClean="0"/>
              <a:t> Discard the labels of the unmatched nodes in the target graph. </a:t>
            </a:r>
          </a:p>
          <a:p>
            <a:pPr algn="just">
              <a:buClr>
                <a:schemeClr val="accent1">
                  <a:lumMod val="75000"/>
                </a:schemeClr>
              </a:buClr>
            </a:pPr>
            <a:r>
              <a:rPr lang="en-US" sz="2200" dirty="0" smtClean="0"/>
              <a:t> 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endParaRPr lang="en-US" sz="1000" dirty="0" smtClean="0"/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</a:pPr>
            <a:r>
              <a:rPr lang="en-US" sz="2200" dirty="0" smtClean="0"/>
              <a:t> </a:t>
            </a:r>
            <a:r>
              <a:rPr lang="en-US" sz="2200" b="1" dirty="0" smtClean="0"/>
              <a:t>Step 3:</a:t>
            </a:r>
            <a:r>
              <a:rPr lang="en-US" sz="2200" dirty="0" smtClean="0"/>
              <a:t> Propagate the labels only among the matched nodes from the previous step. Repeat steps 1 and 2 until no node can be discarded further.  </a:t>
            </a:r>
          </a:p>
          <a:p>
            <a:endParaRPr lang="en-US" sz="2200" dirty="0"/>
          </a:p>
        </p:txBody>
      </p:sp>
      <p:sp>
        <p:nvSpPr>
          <p:cNvPr id="8" name="Oval 15"/>
          <p:cNvSpPr>
            <a:spLocks noChangeArrowheads="1"/>
          </p:cNvSpPr>
          <p:nvPr/>
        </p:nvSpPr>
        <p:spPr bwMode="auto">
          <a:xfrm>
            <a:off x="6519862" y="1277938"/>
            <a:ext cx="144463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951662" y="1277938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1" name="Oval 18"/>
          <p:cNvSpPr>
            <a:spLocks noChangeArrowheads="1"/>
          </p:cNvSpPr>
          <p:nvPr/>
        </p:nvSpPr>
        <p:spPr bwMode="auto">
          <a:xfrm>
            <a:off x="6519862" y="1638300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6807200" y="1782763"/>
            <a:ext cx="144462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6232525" y="1854200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4" name="Oval 21"/>
          <p:cNvSpPr>
            <a:spLocks noChangeArrowheads="1"/>
          </p:cNvSpPr>
          <p:nvPr/>
        </p:nvSpPr>
        <p:spPr bwMode="auto">
          <a:xfrm>
            <a:off x="6591300" y="2143125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15" name="Straight Connector 14"/>
          <p:cNvCxnSpPr>
            <a:stCxn id="8" idx="6"/>
            <a:endCxn id="10" idx="2"/>
          </p:cNvCxnSpPr>
          <p:nvPr/>
        </p:nvCxnSpPr>
        <p:spPr>
          <a:xfrm>
            <a:off x="6664325" y="1350963"/>
            <a:ext cx="28733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4"/>
            <a:endCxn id="11" idx="0"/>
          </p:cNvCxnSpPr>
          <p:nvPr/>
        </p:nvCxnSpPr>
        <p:spPr>
          <a:xfrm rot="5400000">
            <a:off x="6483350" y="1530350"/>
            <a:ext cx="2159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2"/>
            <a:endCxn id="13" idx="7"/>
          </p:cNvCxnSpPr>
          <p:nvPr/>
        </p:nvCxnSpPr>
        <p:spPr>
          <a:xfrm rot="10800000" flipV="1">
            <a:off x="6354762" y="1711325"/>
            <a:ext cx="165100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6"/>
            <a:endCxn id="12" idx="1"/>
          </p:cNvCxnSpPr>
          <p:nvPr/>
        </p:nvCxnSpPr>
        <p:spPr>
          <a:xfrm>
            <a:off x="6664325" y="1711325"/>
            <a:ext cx="165100" cy="920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5"/>
            <a:endCxn id="14" idx="1"/>
          </p:cNvCxnSpPr>
          <p:nvPr/>
        </p:nvCxnSpPr>
        <p:spPr>
          <a:xfrm rot="16200000" flipH="1">
            <a:off x="6391275" y="1941512"/>
            <a:ext cx="185738" cy="258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4"/>
            <a:endCxn id="14" idx="7"/>
          </p:cNvCxnSpPr>
          <p:nvPr/>
        </p:nvCxnSpPr>
        <p:spPr>
          <a:xfrm rot="5400000">
            <a:off x="6679406" y="1962944"/>
            <a:ext cx="236538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37"/>
          <p:cNvSpPr>
            <a:spLocks noChangeArrowheads="1"/>
          </p:cNvSpPr>
          <p:nvPr/>
        </p:nvSpPr>
        <p:spPr bwMode="auto">
          <a:xfrm>
            <a:off x="7672387" y="1277938"/>
            <a:ext cx="144463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2" name="Oval 39"/>
          <p:cNvSpPr>
            <a:spLocks noChangeArrowheads="1"/>
          </p:cNvSpPr>
          <p:nvPr/>
        </p:nvSpPr>
        <p:spPr bwMode="auto">
          <a:xfrm>
            <a:off x="7456487" y="1493838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3" name="Oval 41"/>
          <p:cNvSpPr>
            <a:spLocks noChangeArrowheads="1"/>
          </p:cNvSpPr>
          <p:nvPr/>
        </p:nvSpPr>
        <p:spPr bwMode="auto">
          <a:xfrm>
            <a:off x="8104187" y="1711325"/>
            <a:ext cx="144463" cy="142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4" name="Oval 42"/>
          <p:cNvSpPr>
            <a:spLocks noChangeArrowheads="1"/>
          </p:cNvSpPr>
          <p:nvPr/>
        </p:nvSpPr>
        <p:spPr bwMode="auto">
          <a:xfrm>
            <a:off x="7888287" y="1493838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25" name="Straight Connector 24"/>
          <p:cNvCxnSpPr>
            <a:stCxn id="21" idx="3"/>
            <a:endCxn id="22" idx="7"/>
          </p:cNvCxnSpPr>
          <p:nvPr/>
        </p:nvCxnSpPr>
        <p:spPr>
          <a:xfrm rot="5400000">
            <a:off x="7578725" y="1401763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1" idx="5"/>
            <a:endCxn id="24" idx="1"/>
          </p:cNvCxnSpPr>
          <p:nvPr/>
        </p:nvCxnSpPr>
        <p:spPr>
          <a:xfrm rot="16200000" flipH="1">
            <a:off x="7794625" y="1401763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4" idx="5"/>
            <a:endCxn id="23" idx="1"/>
          </p:cNvCxnSpPr>
          <p:nvPr/>
        </p:nvCxnSpPr>
        <p:spPr>
          <a:xfrm rot="16200000" flipH="1">
            <a:off x="8010525" y="1617663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6519862" y="2286000"/>
            <a:ext cx="314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7599362" y="2266950"/>
            <a:ext cx="3270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7573962" y="990600"/>
            <a:ext cx="323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1" name="TextBox 58"/>
          <p:cNvSpPr txBox="1">
            <a:spLocks noChangeArrowheads="1"/>
          </p:cNvSpPr>
          <p:nvPr/>
        </p:nvSpPr>
        <p:spPr bwMode="auto">
          <a:xfrm>
            <a:off x="7204075" y="1403350"/>
            <a:ext cx="323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2" name="TextBox 59"/>
          <p:cNvSpPr txBox="1">
            <a:spLocks noChangeArrowheads="1"/>
          </p:cNvSpPr>
          <p:nvPr/>
        </p:nvSpPr>
        <p:spPr bwMode="auto">
          <a:xfrm>
            <a:off x="7959725" y="1350963"/>
            <a:ext cx="323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3" name="TextBox 60"/>
          <p:cNvSpPr txBox="1">
            <a:spLocks noChangeArrowheads="1"/>
          </p:cNvSpPr>
          <p:nvPr/>
        </p:nvSpPr>
        <p:spPr bwMode="auto">
          <a:xfrm>
            <a:off x="8175625" y="1619250"/>
            <a:ext cx="325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4" name="TextBox 61"/>
          <p:cNvSpPr txBox="1">
            <a:spLocks noChangeArrowheads="1"/>
          </p:cNvSpPr>
          <p:nvPr/>
        </p:nvSpPr>
        <p:spPr bwMode="auto">
          <a:xfrm>
            <a:off x="6448425" y="990600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5" name="TextBox 62"/>
          <p:cNvSpPr txBox="1">
            <a:spLocks noChangeArrowheads="1"/>
          </p:cNvSpPr>
          <p:nvPr/>
        </p:nvSpPr>
        <p:spPr bwMode="auto">
          <a:xfrm>
            <a:off x="6880225" y="990600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6" name="TextBox 63"/>
          <p:cNvSpPr txBox="1">
            <a:spLocks noChangeArrowheads="1"/>
          </p:cNvSpPr>
          <p:nvPr/>
        </p:nvSpPr>
        <p:spPr bwMode="auto">
          <a:xfrm>
            <a:off x="6267450" y="1422400"/>
            <a:ext cx="344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7" name="TextBox 64"/>
          <p:cNvSpPr txBox="1">
            <a:spLocks noChangeArrowheads="1"/>
          </p:cNvSpPr>
          <p:nvPr/>
        </p:nvSpPr>
        <p:spPr bwMode="auto">
          <a:xfrm>
            <a:off x="5943600" y="1711325"/>
            <a:ext cx="3429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8" name="TextBox 65"/>
          <p:cNvSpPr txBox="1">
            <a:spLocks noChangeArrowheads="1"/>
          </p:cNvSpPr>
          <p:nvPr/>
        </p:nvSpPr>
        <p:spPr bwMode="auto">
          <a:xfrm>
            <a:off x="6880225" y="1711325"/>
            <a:ext cx="3429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9" name="TextBox 66"/>
          <p:cNvSpPr txBox="1">
            <a:spLocks noChangeArrowheads="1"/>
          </p:cNvSpPr>
          <p:nvPr/>
        </p:nvSpPr>
        <p:spPr bwMode="auto">
          <a:xfrm>
            <a:off x="6680200" y="2051050"/>
            <a:ext cx="344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40" name="Rectangle 67"/>
          <p:cNvSpPr>
            <a:spLocks noChangeArrowheads="1"/>
          </p:cNvSpPr>
          <p:nvPr/>
        </p:nvSpPr>
        <p:spPr bwMode="auto">
          <a:xfrm>
            <a:off x="6448425" y="2790825"/>
            <a:ext cx="1708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Times New Roman" pitchFamily="18" charset="0"/>
                <a:cs typeface="Times New Roman" pitchFamily="18" charset="0"/>
              </a:rPr>
              <a:t>h=1, </a:t>
            </a:r>
            <a:r>
              <a:rPr lang="el-GR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=0.5,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26200" y="2501900"/>
            <a:ext cx="18646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Search Algorithm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6951662" y="1277938"/>
            <a:ext cx="144463" cy="144462"/>
          </a:xfrm>
          <a:prstGeom prst="ellipse">
            <a:avLst/>
          </a:prstGeom>
          <a:solidFill>
            <a:srgbClr val="FFFF0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6016625" y="1493838"/>
            <a:ext cx="1201737" cy="865187"/>
          </a:xfrm>
          <a:prstGeom prst="ellipse">
            <a:avLst/>
          </a:prstGeom>
          <a:solidFill>
            <a:srgbClr val="FFC000">
              <a:alpha val="0"/>
            </a:srgbClr>
          </a:solidFill>
          <a:ln w="15875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988050" y="1350963"/>
            <a:ext cx="244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6519862" y="1277938"/>
            <a:ext cx="144463" cy="144462"/>
          </a:xfrm>
          <a:prstGeom prst="ellipse">
            <a:avLst/>
          </a:prstGeom>
          <a:solidFill>
            <a:srgbClr val="FFFF0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6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791200" y="3200400"/>
            <a:ext cx="2362200" cy="2895600"/>
          </a:xfrm>
          <a:solidFill>
            <a:schemeClr val="bg1">
              <a:alpha val="42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Round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cost(u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)=0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cost(u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)=0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cost(u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)=0.5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.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.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791200" y="3200400"/>
            <a:ext cx="2362200" cy="2895600"/>
          </a:xfrm>
          <a:solidFill>
            <a:schemeClr val="bg1">
              <a:alpha val="42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Round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cost(u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)=0.5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cost(u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)=0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.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.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match(v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{u</a:t>
            </a:r>
            <a:r>
              <a:rPr lang="en-US" sz="1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Clr>
                <a:schemeClr val="bg1"/>
              </a:buClr>
              <a:buFont typeface="Wingdings" pitchFamily="2" charset="2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04800" y="990600"/>
            <a:ext cx="5181600" cy="16002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228600" y="2971800"/>
            <a:ext cx="5181600" cy="10668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228600" y="4191000"/>
            <a:ext cx="5257800" cy="1828800"/>
          </a:xfrm>
          <a:prstGeom prst="rect">
            <a:avLst/>
          </a:prstGeom>
          <a:solidFill>
            <a:srgbClr val="FFC000">
              <a:alpha val="36078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500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42" grpId="0" animBg="1"/>
      <p:bldP spid="43" grpId="0" animBg="1"/>
      <p:bldP spid="44" grpId="0"/>
      <p:bldP spid="45" grpId="0" animBg="1"/>
      <p:bldP spid="46" grpId="0" build="p" animBg="1"/>
      <p:bldP spid="46" grpId="1" build="p" animBg="1"/>
      <p:bldP spid="47" grpId="0" build="p" animBg="1"/>
      <p:bldP spid="48" grpId="0" animBg="1"/>
      <p:bldP spid="48" grpId="1" animBg="1"/>
      <p:bldP spid="49" grpId="0" animBg="1"/>
      <p:bldP spid="49" grpId="1" animBg="1"/>
      <p:bldP spid="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381000"/>
            <a:ext cx="74676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143000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+mj-lt"/>
              </a:rPr>
              <a:t>  Index the neighborhood vectors for the first round of</a:t>
            </a:r>
          </a:p>
          <a:p>
            <a:pPr algn="just">
              <a:buClr>
                <a:srgbClr val="C00000"/>
              </a:buClr>
              <a:defRPr/>
            </a:pPr>
            <a:r>
              <a:rPr lang="en-US" sz="2200" dirty="0" smtClean="0">
                <a:latin typeface="+mj-lt"/>
              </a:rPr>
              <a:t>     matching.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10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+mj-lt"/>
              </a:rPr>
              <a:t> Two Types of Indexing:</a:t>
            </a:r>
          </a:p>
          <a:p>
            <a:pPr algn="just">
              <a:buClr>
                <a:srgbClr val="C00000"/>
              </a:buClr>
              <a:defRPr/>
            </a:pPr>
            <a:r>
              <a:rPr lang="en-US" sz="2200" dirty="0" smtClean="0">
                <a:latin typeface="+mj-lt"/>
              </a:rPr>
              <a:t>           - Label Based (Hashing of Node Labels)</a:t>
            </a:r>
          </a:p>
          <a:p>
            <a:pPr algn="just">
              <a:buClr>
                <a:srgbClr val="C00000"/>
              </a:buClr>
              <a:defRPr/>
            </a:pPr>
            <a:r>
              <a:rPr lang="en-US" sz="2200" dirty="0" smtClean="0">
                <a:latin typeface="+mj-lt"/>
              </a:rPr>
              <a:t>           - </a:t>
            </a:r>
            <a:r>
              <a:rPr lang="en-US" sz="2200" b="1" dirty="0" smtClean="0">
                <a:latin typeface="+mj-lt"/>
              </a:rPr>
              <a:t>Neighborhood Based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890588" y="3770313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74688" y="3986213"/>
            <a:ext cx="144462" cy="1428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b</a:t>
            </a:r>
          </a:p>
        </p:txBody>
      </p:sp>
      <p:cxnSp>
        <p:nvCxnSpPr>
          <p:cNvPr id="11" name="Straight Connector 10"/>
          <p:cNvCxnSpPr>
            <a:stCxn id="8" idx="3"/>
            <a:endCxn id="9" idx="7"/>
          </p:cNvCxnSpPr>
          <p:nvPr/>
        </p:nvCxnSpPr>
        <p:spPr>
          <a:xfrm rot="5400000">
            <a:off x="798513" y="3892550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5"/>
          </p:cNvCxnSpPr>
          <p:nvPr/>
        </p:nvCxnSpPr>
        <p:spPr>
          <a:xfrm rot="16200000" flipH="1">
            <a:off x="1014413" y="3892550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179513" y="3841750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387350" y="4437063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1000125" y="4344988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a</a:t>
            </a:r>
          </a:p>
        </p:txBody>
      </p:sp>
      <p:sp>
        <p:nvSpPr>
          <p:cNvPr id="16" name="TextBox 21"/>
          <p:cNvSpPr txBox="1">
            <a:spLocks noChangeArrowheads="1"/>
          </p:cNvSpPr>
          <p:nvPr/>
        </p:nvSpPr>
        <p:spPr bwMode="auto">
          <a:xfrm>
            <a:off x="747713" y="3481388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TextBox 22"/>
          <p:cNvSpPr txBox="1">
            <a:spLocks noChangeArrowheads="1"/>
          </p:cNvSpPr>
          <p:nvPr/>
        </p:nvSpPr>
        <p:spPr bwMode="auto">
          <a:xfrm>
            <a:off x="387350" y="3770313"/>
            <a:ext cx="3429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" name="TextBox 23"/>
          <p:cNvSpPr txBox="1">
            <a:spLocks noChangeArrowheads="1"/>
          </p:cNvSpPr>
          <p:nvPr/>
        </p:nvSpPr>
        <p:spPr bwMode="auto">
          <a:xfrm>
            <a:off x="730250" y="4418013"/>
            <a:ext cx="3444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" name="TextBox 24"/>
          <p:cNvSpPr txBox="1">
            <a:spLocks noChangeArrowheads="1"/>
          </p:cNvSpPr>
          <p:nvPr/>
        </p:nvSpPr>
        <p:spPr bwMode="auto">
          <a:xfrm>
            <a:off x="1035050" y="4365625"/>
            <a:ext cx="342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cxnSp>
        <p:nvCxnSpPr>
          <p:cNvPr id="20" name="Straight Connector 19"/>
          <p:cNvCxnSpPr>
            <a:stCxn id="9" idx="3"/>
          </p:cNvCxnSpPr>
          <p:nvPr/>
        </p:nvCxnSpPr>
        <p:spPr>
          <a:xfrm rot="5400000">
            <a:off x="513556" y="4182269"/>
            <a:ext cx="257175" cy="1095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5"/>
            <a:endCxn id="33" idx="0"/>
          </p:cNvCxnSpPr>
          <p:nvPr/>
        </p:nvCxnSpPr>
        <p:spPr>
          <a:xfrm rot="16200000" flipH="1">
            <a:off x="708025" y="4198938"/>
            <a:ext cx="257175" cy="76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6"/>
            <a:endCxn id="15" idx="0"/>
          </p:cNvCxnSpPr>
          <p:nvPr/>
        </p:nvCxnSpPr>
        <p:spPr>
          <a:xfrm>
            <a:off x="819150" y="4057650"/>
            <a:ext cx="252413" cy="287338"/>
          </a:xfrm>
          <a:prstGeom prst="line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1938338" y="3717925"/>
            <a:ext cx="160337" cy="163513"/>
          </a:xfrm>
          <a:prstGeom prst="ellipse">
            <a:avLst/>
          </a:prstGeom>
          <a:solidFill>
            <a:srgbClr val="FF000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?</a:t>
            </a:r>
          </a:p>
        </p:txBody>
      </p:sp>
      <p:cxnSp>
        <p:nvCxnSpPr>
          <p:cNvPr id="24" name="Straight Connector 23"/>
          <p:cNvCxnSpPr>
            <a:stCxn id="23" idx="3"/>
          </p:cNvCxnSpPr>
          <p:nvPr/>
        </p:nvCxnSpPr>
        <p:spPr>
          <a:xfrm rot="5400000">
            <a:off x="1854200" y="3865563"/>
            <a:ext cx="115888" cy="10001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3" idx="5"/>
          </p:cNvCxnSpPr>
          <p:nvPr/>
        </p:nvCxnSpPr>
        <p:spPr>
          <a:xfrm rot="16200000" flipH="1">
            <a:off x="2075657" y="3856831"/>
            <a:ext cx="115888" cy="1174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36"/>
          <p:cNvSpPr txBox="1">
            <a:spLocks noChangeArrowheads="1"/>
          </p:cNvSpPr>
          <p:nvPr/>
        </p:nvSpPr>
        <p:spPr bwMode="auto">
          <a:xfrm>
            <a:off x="2151063" y="3717925"/>
            <a:ext cx="3238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TextBox 37"/>
          <p:cNvSpPr txBox="1">
            <a:spLocks noChangeArrowheads="1"/>
          </p:cNvSpPr>
          <p:nvPr/>
        </p:nvSpPr>
        <p:spPr bwMode="auto">
          <a:xfrm>
            <a:off x="1990725" y="4129088"/>
            <a:ext cx="323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8" name="TextBox 41"/>
          <p:cNvSpPr txBox="1">
            <a:spLocks noChangeArrowheads="1"/>
          </p:cNvSpPr>
          <p:nvPr/>
        </p:nvSpPr>
        <p:spPr bwMode="auto">
          <a:xfrm>
            <a:off x="1898650" y="3429000"/>
            <a:ext cx="325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9" name="TextBox 42"/>
          <p:cNvSpPr txBox="1">
            <a:spLocks noChangeArrowheads="1"/>
          </p:cNvSpPr>
          <p:nvPr/>
        </p:nvSpPr>
        <p:spPr bwMode="auto">
          <a:xfrm>
            <a:off x="1522413" y="3736975"/>
            <a:ext cx="323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400" b="1" i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30" name="Straight Connector 29"/>
          <p:cNvCxnSpPr>
            <a:stCxn id="36" idx="5"/>
          </p:cNvCxnSpPr>
          <p:nvPr/>
        </p:nvCxnSpPr>
        <p:spPr>
          <a:xfrm rot="16200000" flipH="1">
            <a:off x="2178050" y="4100513"/>
            <a:ext cx="165100" cy="76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55"/>
          <p:cNvSpPr txBox="1">
            <a:spLocks noChangeArrowheads="1"/>
          </p:cNvSpPr>
          <p:nvPr/>
        </p:nvSpPr>
        <p:spPr bwMode="auto">
          <a:xfrm>
            <a:off x="847725" y="4652963"/>
            <a:ext cx="314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32" name="TextBox 56"/>
          <p:cNvSpPr txBox="1">
            <a:spLocks noChangeArrowheads="1"/>
          </p:cNvSpPr>
          <p:nvPr/>
        </p:nvSpPr>
        <p:spPr bwMode="auto">
          <a:xfrm>
            <a:off x="1928813" y="4633913"/>
            <a:ext cx="314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33" name="Oval 69"/>
          <p:cNvSpPr>
            <a:spLocks noChangeArrowheads="1"/>
          </p:cNvSpPr>
          <p:nvPr/>
        </p:nvSpPr>
        <p:spPr bwMode="auto">
          <a:xfrm>
            <a:off x="803275" y="4365625"/>
            <a:ext cx="142875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a</a:t>
            </a:r>
          </a:p>
        </p:txBody>
      </p:sp>
      <p:sp>
        <p:nvSpPr>
          <p:cNvPr id="34" name="Oval 71"/>
          <p:cNvSpPr>
            <a:spLocks noChangeArrowheads="1"/>
          </p:cNvSpPr>
          <p:nvPr/>
        </p:nvSpPr>
        <p:spPr bwMode="auto">
          <a:xfrm>
            <a:off x="1811338" y="3933825"/>
            <a:ext cx="142875" cy="142875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a</a:t>
            </a:r>
          </a:p>
        </p:txBody>
      </p:sp>
      <p:sp>
        <p:nvSpPr>
          <p:cNvPr id="35" name="Oval 72"/>
          <p:cNvSpPr>
            <a:spLocks noChangeArrowheads="1"/>
          </p:cNvSpPr>
          <p:nvPr/>
        </p:nvSpPr>
        <p:spPr bwMode="auto">
          <a:xfrm>
            <a:off x="2243138" y="4221163"/>
            <a:ext cx="144462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a</a:t>
            </a:r>
          </a:p>
        </p:txBody>
      </p:sp>
      <p:sp>
        <p:nvSpPr>
          <p:cNvPr id="36" name="Oval 75"/>
          <p:cNvSpPr>
            <a:spLocks noChangeArrowheads="1"/>
          </p:cNvSpPr>
          <p:nvPr/>
        </p:nvSpPr>
        <p:spPr bwMode="auto">
          <a:xfrm>
            <a:off x="2098675" y="3933825"/>
            <a:ext cx="144463" cy="1428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b</a:t>
            </a:r>
          </a:p>
        </p:txBody>
      </p:sp>
      <p:sp>
        <p:nvSpPr>
          <p:cNvPr id="3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532063" y="3429000"/>
            <a:ext cx="3060700" cy="2160588"/>
          </a:xfrm>
          <a:solidFill>
            <a:schemeClr val="accent2">
              <a:lumMod val="40000"/>
              <a:lumOff val="60000"/>
              <a:alpha val="42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={&lt;a, 0.75&gt;, &lt;b,0.5&gt;              } </a:t>
            </a:r>
          </a:p>
          <a:p>
            <a:pPr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 {&lt;a, 1.0&gt;, &lt;b, 0.75&gt;            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 1.25&gt;, &lt;b,0.5&gt;, &lt;c,0.5&gt;}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                 &lt;b,0.25&gt;, &lt;c,0.5&gt;}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)={&lt;a,0.5&gt;,   &lt;b,0.25&gt;,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)={&lt;a,0.25&gt;, &lt;b,0.75&gt;,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)={&lt;a,0.25&gt;, &lt;b,0.75&gt;,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78"/>
          <p:cNvSpPr>
            <a:spLocks noChangeArrowheads="1"/>
          </p:cNvSpPr>
          <p:nvPr/>
        </p:nvSpPr>
        <p:spPr bwMode="auto">
          <a:xfrm>
            <a:off x="514350" y="4365625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b</a:t>
            </a:r>
          </a:p>
        </p:txBody>
      </p:sp>
      <p:sp>
        <p:nvSpPr>
          <p:cNvPr id="39" name="Oval 79"/>
          <p:cNvSpPr>
            <a:spLocks noChangeArrowheads="1"/>
          </p:cNvSpPr>
          <p:nvPr/>
        </p:nvSpPr>
        <p:spPr bwMode="auto">
          <a:xfrm>
            <a:off x="1090613" y="4005263"/>
            <a:ext cx="144462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>
                <a:latin typeface="Times New Roman" pitchFamily="18" charset="0"/>
              </a:rPr>
              <a:t>a</a:t>
            </a:r>
          </a:p>
        </p:txBody>
      </p:sp>
      <p:sp>
        <p:nvSpPr>
          <p:cNvPr id="40" name="Rectangle 80"/>
          <p:cNvSpPr>
            <a:spLocks noChangeArrowheads="1"/>
          </p:cNvSpPr>
          <p:nvPr/>
        </p:nvSpPr>
        <p:spPr bwMode="auto">
          <a:xfrm>
            <a:off x="603250" y="4932363"/>
            <a:ext cx="15392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h=2, </a:t>
            </a:r>
            <a:r>
              <a:rPr lang="el-GR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=0.5,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=0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5737225" y="3452813"/>
          <a:ext cx="50405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400" baseline="-250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strike="noStrike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400" strike="noStrike" baseline="-250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baseline="-25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6313488" y="3452813"/>
          <a:ext cx="50405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731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4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14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en-US" sz="12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14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lang="en-US" sz="12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14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14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273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14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32625" y="3717925"/>
            <a:ext cx="9366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cost = 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32625" y="3986213"/>
            <a:ext cx="93662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cost = 0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32625" y="4292600"/>
            <a:ext cx="1577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cost = 0.25 &gt; </a:t>
            </a:r>
            <a:r>
              <a:rPr lang="el-GR" sz="1400">
                <a:latin typeface="Times New Roman" pitchFamily="18" charset="0"/>
                <a:cs typeface="Times New Roman" pitchFamily="18" charset="0"/>
              </a:rPr>
              <a:t>ε</a:t>
            </a:r>
            <a:endParaRPr lang="en-US" sz="1400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3287713" y="3933825"/>
            <a:ext cx="649287" cy="287338"/>
          </a:xfrm>
          <a:prstGeom prst="rect">
            <a:avLst/>
          </a:prstGeom>
          <a:solidFill>
            <a:srgbClr val="00B0F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a, 1.0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3287713" y="4221163"/>
            <a:ext cx="720725" cy="288925"/>
          </a:xfrm>
          <a:prstGeom prst="rect">
            <a:avLst/>
          </a:prstGeom>
          <a:solidFill>
            <a:srgbClr val="00B0F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a, 1.25</a:t>
            </a: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3287713" y="3429000"/>
            <a:ext cx="720725" cy="288925"/>
          </a:xfrm>
          <a:prstGeom prst="rect">
            <a:avLst/>
          </a:prstGeom>
          <a:solidFill>
            <a:srgbClr val="00B0F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a, 0.75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079875" y="3429000"/>
            <a:ext cx="649288" cy="288925"/>
          </a:xfrm>
          <a:prstGeom prst="rect">
            <a:avLst/>
          </a:prstGeom>
          <a:solidFill>
            <a:srgbClr val="FFFF0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b, 0.5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008438" y="3933825"/>
            <a:ext cx="720725" cy="287338"/>
          </a:xfrm>
          <a:prstGeom prst="rect">
            <a:avLst/>
          </a:prstGeom>
          <a:solidFill>
            <a:srgbClr val="FFFF0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b, 0.75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4008438" y="5013325"/>
            <a:ext cx="720725" cy="287338"/>
          </a:xfrm>
          <a:prstGeom prst="rect">
            <a:avLst/>
          </a:prstGeom>
          <a:solidFill>
            <a:srgbClr val="FFFF0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b, 0.75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3216275" y="4725988"/>
            <a:ext cx="720725" cy="287337"/>
          </a:xfrm>
          <a:prstGeom prst="rect">
            <a:avLst/>
          </a:prstGeom>
          <a:solidFill>
            <a:srgbClr val="00B0F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a, 0.5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3937000" y="5300663"/>
            <a:ext cx="792163" cy="288925"/>
          </a:xfrm>
          <a:prstGeom prst="rect">
            <a:avLst/>
          </a:prstGeom>
          <a:solidFill>
            <a:srgbClr val="FFFF00"/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>
                <a:latin typeface="Times New Roman" pitchFamily="18" charset="0"/>
              </a:rPr>
              <a:t>b, 0.75</a:t>
            </a: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5664200" y="3717925"/>
            <a:ext cx="1274763" cy="647700"/>
          </a:xfrm>
          <a:prstGeom prst="rect">
            <a:avLst/>
          </a:prstGeom>
          <a:solidFill>
            <a:srgbClr val="FFC000">
              <a:alpha val="0"/>
            </a:srgbClr>
          </a:solidFill>
          <a:ln w="15875" cmpd="dbl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52400" y="5210175"/>
            <a:ext cx="21707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Threshold Algorithm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6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532063" y="3429000"/>
            <a:ext cx="3060700" cy="2160588"/>
          </a:xfrm>
          <a:solidFill>
            <a:schemeClr val="accent2">
              <a:lumMod val="40000"/>
              <a:lumOff val="60000"/>
              <a:alpha val="42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Neighborhood Vectors </a:t>
            </a:r>
          </a:p>
          <a:p>
            <a:pPr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 {&lt;a, 1.0&gt;, &lt;b, 0.75&gt;            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 1.25&gt;, &lt;b,0.5&gt;, &lt;c,0.5&gt;}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                 &lt;b,0.25&gt;, &lt;c,0.5&gt;}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)={&lt;a,0.5&gt;,   &lt;b,0.25&gt;,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)={&lt;a,0.25&gt;, &lt;b,0.75&gt;,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)={&lt;a,0.25&gt;, &lt;b,0.75&gt;, &lt;c,0.25&gt;}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bg1"/>
              </a:buClr>
              <a:buFont typeface="Wingdings" pitchFamily="2" charset="2"/>
              <a:buChar char="q"/>
              <a:defRPr/>
            </a:pP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463296" y="5638800"/>
            <a:ext cx="16995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Index Structure</a:t>
            </a:r>
          </a:p>
        </p:txBody>
      </p:sp>
      <p:sp>
        <p:nvSpPr>
          <p:cNvPr id="5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Indexing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8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8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8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8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8" presetClass="exit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8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p" animBg="1"/>
      <p:bldP spid="43" grpId="0"/>
      <p:bldP spid="44" grpId="0"/>
      <p:bldP spid="45" grpId="0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8" grpId="2" animBg="1"/>
      <p:bldP spid="48" grpId="3" animBg="1"/>
      <p:bldP spid="48" grpId="4" animBg="1"/>
      <p:bldP spid="48" grpId="5" animBg="1"/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5" grpId="0"/>
      <p:bldP spid="56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381000"/>
            <a:ext cx="7467600" cy="6096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143000"/>
            <a:ext cx="7696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+mj-lt"/>
              </a:rPr>
              <a:t>  Insertion/ deletion of nodes/ edges incur local changes in the neighborhood vectors of only a few nodes.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22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22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10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+mj-lt"/>
              </a:rPr>
              <a:t> Index structure consists of sorted list of nodes based on the label association values in their neighborhood vectors. 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22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en-US" sz="22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+mj-lt"/>
              </a:rPr>
              <a:t> Index can be implemented using Priority Queue. Easy to perform local updates.</a:t>
            </a:r>
            <a:endParaRPr lang="en-US" sz="2200" b="1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58" name="Title 7"/>
          <p:cNvSpPr>
            <a:spLocks noGrp="1"/>
          </p:cNvSpPr>
          <p:nvPr>
            <p:ph type="title"/>
          </p:nvPr>
        </p:nvSpPr>
        <p:spPr>
          <a:xfrm>
            <a:off x="3048000" y="381000"/>
            <a:ext cx="32004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Dynamic Update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696200" cy="685800"/>
          </a:xfrm>
        </p:spPr>
        <p:txBody>
          <a:bodyPr>
            <a:normAutofit/>
          </a:bodyPr>
          <a:lstStyle/>
          <a:p>
            <a:pPr algn="ctr"/>
            <a:r>
              <a:rPr lang="en-US" altLang="zh-CN" sz="3200" b="1" dirty="0" smtClean="0">
                <a:ea typeface="华文新魏" pitchFamily="2" charset="-122"/>
              </a:rPr>
              <a:t>Motivation (RDF Query)</a:t>
            </a:r>
            <a:endParaRPr lang="en-US" b="1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156483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685800" y="1066800"/>
            <a:ext cx="7239000" cy="914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Which actors have appeared in both a “John Waters” movie and a “Steven Spielberg” movie?</a:t>
            </a:r>
          </a:p>
          <a:p>
            <a:endParaRPr lang="en-US" dirty="0"/>
          </a:p>
        </p:txBody>
      </p:sp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3216274" y="3162300"/>
            <a:ext cx="1050926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Director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1973262" y="4387850"/>
            <a:ext cx="914400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Movie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2" name="Oval 35"/>
          <p:cNvSpPr>
            <a:spLocks noChangeArrowheads="1"/>
          </p:cNvSpPr>
          <p:nvPr/>
        </p:nvSpPr>
        <p:spPr bwMode="auto">
          <a:xfrm>
            <a:off x="228600" y="2514600"/>
            <a:ext cx="1223962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Name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4" name="Oval 39"/>
          <p:cNvSpPr>
            <a:spLocks noChangeArrowheads="1"/>
          </p:cNvSpPr>
          <p:nvPr/>
        </p:nvSpPr>
        <p:spPr bwMode="auto">
          <a:xfrm>
            <a:off x="1901825" y="5037138"/>
            <a:ext cx="1079500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Title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6" name="Diamond 43"/>
          <p:cNvSpPr>
            <a:spLocks noChangeArrowheads="1"/>
          </p:cNvSpPr>
          <p:nvPr/>
        </p:nvSpPr>
        <p:spPr bwMode="auto">
          <a:xfrm>
            <a:off x="2333625" y="3738563"/>
            <a:ext cx="1439862" cy="50482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latin typeface="Times New Roman" pitchFamily="18" charset="0"/>
              </a:rPr>
              <a:t>direct</a:t>
            </a:r>
          </a:p>
        </p:txBody>
      </p:sp>
      <p:cxnSp>
        <p:nvCxnSpPr>
          <p:cNvPr id="17" name="Shape 16"/>
          <p:cNvCxnSpPr>
            <a:stCxn id="10" idx="1"/>
            <a:endCxn id="16" idx="0"/>
          </p:cNvCxnSpPr>
          <p:nvPr/>
        </p:nvCxnSpPr>
        <p:spPr>
          <a:xfrm rot="10800000" flipV="1">
            <a:off x="3053556" y="3414713"/>
            <a:ext cx="162718" cy="323850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16" idx="2"/>
            <a:endCxn id="11" idx="3"/>
          </p:cNvCxnSpPr>
          <p:nvPr/>
        </p:nvCxnSpPr>
        <p:spPr>
          <a:xfrm rot="5400000">
            <a:off x="2772568" y="4358482"/>
            <a:ext cx="396875" cy="166688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endCxn id="11" idx="1"/>
          </p:cNvCxnSpPr>
          <p:nvPr/>
        </p:nvCxnSpPr>
        <p:spPr>
          <a:xfrm rot="16200000" flipH="1">
            <a:off x="1624806" y="4291807"/>
            <a:ext cx="396875" cy="300037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2"/>
            <a:endCxn id="14" idx="0"/>
          </p:cNvCxnSpPr>
          <p:nvPr/>
        </p:nvCxnSpPr>
        <p:spPr>
          <a:xfrm rot="16200000" flipH="1">
            <a:off x="2363787" y="4959350"/>
            <a:ext cx="144463" cy="111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11"/>
          <p:cNvSpPr txBox="1">
            <a:spLocks noChangeArrowheads="1"/>
          </p:cNvSpPr>
          <p:nvPr/>
        </p:nvSpPr>
        <p:spPr bwMode="auto">
          <a:xfrm>
            <a:off x="1647825" y="5467350"/>
            <a:ext cx="1552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ER Diagram</a:t>
            </a:r>
          </a:p>
        </p:txBody>
      </p:sp>
      <p:sp>
        <p:nvSpPr>
          <p:cNvPr id="28" name="Content Placeholder 6"/>
          <p:cNvSpPr txBox="1">
            <a:spLocks/>
          </p:cNvSpPr>
          <p:nvPr/>
        </p:nvSpPr>
        <p:spPr>
          <a:xfrm>
            <a:off x="4495800" y="2895600"/>
            <a:ext cx="3505200" cy="1828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Writing of a SPARQL query requires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know how the entities are connected in the graph data.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52600" y="2209800"/>
            <a:ext cx="5181600" cy="32316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2060"/>
                </a:solidFill>
                <a:latin typeface="Calibri" pitchFamily="34" charset="0"/>
              </a:rPr>
              <a:t>SELECT 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?</a:t>
            </a:r>
            <a:r>
              <a:rPr lang="en-US" sz="1600" b="1" dirty="0" err="1">
                <a:solidFill>
                  <a:srgbClr val="0070C0"/>
                </a:solidFill>
                <a:latin typeface="Calibri" pitchFamily="34" charset="0"/>
              </a:rPr>
              <a:t>actorName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Calibri" pitchFamily="34" charset="0"/>
              </a:rPr>
              <a:t>WHERE {</a:t>
            </a:r>
          </a:p>
          <a:p>
            <a:pPr>
              <a:defRPr/>
            </a:pP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   ?actor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&lt;actor/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actor_Name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&gt;  </a:t>
            </a:r>
            <a:r>
              <a:rPr lang="en-US" sz="1600" b="1" dirty="0" smtClean="0">
                <a:solidFill>
                  <a:srgbClr val="0070C0"/>
                </a:solidFill>
                <a:latin typeface="Calibri" pitchFamily="34" charset="0"/>
              </a:rPr>
              <a:t>?</a:t>
            </a:r>
            <a:r>
              <a:rPr lang="en-US" sz="1600" b="1" dirty="0" err="1">
                <a:solidFill>
                  <a:srgbClr val="0070C0"/>
                </a:solidFill>
                <a:latin typeface="Calibri" pitchFamily="34" charset="0"/>
              </a:rPr>
              <a:t>actorName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.</a:t>
            </a:r>
          </a:p>
          <a:p>
            <a:pPr>
              <a:defRPr/>
            </a:pPr>
            <a:endParaRPr lang="en-US" sz="1600" b="1" dirty="0">
              <a:solidFill>
                <a:schemeClr val="accent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   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?director1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&lt;director/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director_name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&gt; “</a:t>
            </a:r>
            <a:r>
              <a:rPr lang="en-US" sz="1600" b="1" dirty="0">
                <a:solidFill>
                  <a:srgbClr val="00B050"/>
                </a:solidFill>
                <a:latin typeface="Calibri" pitchFamily="34" charset="0"/>
              </a:rPr>
              <a:t>S. Spielberg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”.</a:t>
            </a:r>
          </a:p>
          <a:p>
            <a:pPr>
              <a:defRPr/>
            </a:pPr>
            <a:endParaRPr lang="en-US" sz="1600" b="1" dirty="0">
              <a:solidFill>
                <a:srgbClr val="0070C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   ?director1Movie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&lt;movie/actor&gt; </a:t>
            </a:r>
            <a:r>
              <a:rPr lang="en-US" sz="1600" b="1" dirty="0" smtClean="0">
                <a:solidFill>
                  <a:srgbClr val="0070C0"/>
                </a:solidFill>
                <a:latin typeface="Calibri" pitchFamily="34" charset="0"/>
              </a:rPr>
              <a:t>?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actor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                                 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&lt;movie/director&gt;  </a:t>
            </a:r>
            <a:r>
              <a:rPr lang="en-US" sz="1600" b="1" dirty="0" smtClean="0">
                <a:solidFill>
                  <a:srgbClr val="0070C0"/>
                </a:solidFill>
                <a:latin typeface="Calibri" pitchFamily="34" charset="0"/>
              </a:rPr>
              <a:t>?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director1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.</a:t>
            </a:r>
          </a:p>
          <a:p>
            <a:pPr>
              <a:defRPr/>
            </a:pPr>
            <a:endParaRPr lang="en-US" sz="1600" b="1" dirty="0">
              <a:solidFill>
                <a:schemeClr val="accent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   ?director2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&lt;director/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director_name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&gt;  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“</a:t>
            </a:r>
            <a:r>
              <a:rPr lang="en-US" sz="1600" b="1" dirty="0">
                <a:solidFill>
                  <a:srgbClr val="00B050"/>
                </a:solidFill>
                <a:latin typeface="Calibri" pitchFamily="34" charset="0"/>
              </a:rPr>
              <a:t>J. Waters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”.</a:t>
            </a:r>
          </a:p>
          <a:p>
            <a:pPr>
              <a:defRPr/>
            </a:pPr>
            <a:endParaRPr lang="en-US" sz="1600" b="1" dirty="0">
              <a:solidFill>
                <a:schemeClr val="accent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   ?director2Movie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&lt;movie/actor&gt; </a:t>
            </a:r>
            <a:r>
              <a:rPr lang="en-US" sz="1600" b="1" dirty="0" smtClean="0">
                <a:solidFill>
                  <a:srgbClr val="0070C0"/>
                </a:solidFill>
                <a:latin typeface="Calibri" pitchFamily="34" charset="0"/>
              </a:rPr>
              <a:t>?</a:t>
            </a:r>
            <a:r>
              <a:rPr lang="en-US" sz="1600" b="1" dirty="0">
                <a:solidFill>
                  <a:srgbClr val="0070C0"/>
                </a:solidFill>
                <a:latin typeface="Calibri" pitchFamily="34" charset="0"/>
              </a:rPr>
              <a:t>actor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                                 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&lt;movie/director&gt;  ?</a:t>
            </a:r>
            <a:r>
              <a:rPr lang="en-US" sz="1600" b="1" dirty="0" smtClean="0">
                <a:solidFill>
                  <a:srgbClr val="0070C0"/>
                </a:solidFill>
                <a:latin typeface="Calibri" pitchFamily="34" charset="0"/>
              </a:rPr>
              <a:t>director2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</a:rPr>
              <a:t>.</a:t>
            </a:r>
          </a:p>
          <a:p>
            <a:pPr>
              <a:defRPr/>
            </a:pPr>
            <a:r>
              <a:rPr lang="en-US" sz="1200" b="1" dirty="0">
                <a:solidFill>
                  <a:srgbClr val="002060"/>
                </a:solidFill>
                <a:latin typeface="Calibri" pitchFamily="34" charset="0"/>
              </a:rPr>
              <a:t>}</a:t>
            </a:r>
          </a:p>
        </p:txBody>
      </p:sp>
      <p:sp>
        <p:nvSpPr>
          <p:cNvPr id="30" name="TextBox 111"/>
          <p:cNvSpPr txBox="1">
            <a:spLocks noChangeArrowheads="1"/>
          </p:cNvSpPr>
          <p:nvPr/>
        </p:nvSpPr>
        <p:spPr bwMode="auto">
          <a:xfrm>
            <a:off x="3352800" y="5650468"/>
            <a:ext cx="18774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SPARQL Query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3119438" y="2514600"/>
            <a:ext cx="1223962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Name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320674" y="3152775"/>
            <a:ext cx="1050926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Actor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1" name="Diamond 43"/>
          <p:cNvSpPr>
            <a:spLocks noChangeArrowheads="1"/>
          </p:cNvSpPr>
          <p:nvPr/>
        </p:nvSpPr>
        <p:spPr bwMode="auto">
          <a:xfrm>
            <a:off x="838200" y="3733800"/>
            <a:ext cx="1439862" cy="50482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 smtClean="0">
                <a:latin typeface="Times New Roman" pitchFamily="18" charset="0"/>
              </a:rPr>
              <a:t>act</a:t>
            </a:r>
            <a:endParaRPr lang="en-US" dirty="0">
              <a:latin typeface="Times New Roman" pitchFamily="18" charset="0"/>
            </a:endParaRPr>
          </a:p>
        </p:txBody>
      </p:sp>
      <p:cxnSp>
        <p:nvCxnSpPr>
          <p:cNvPr id="33" name="Straight Connector 32"/>
          <p:cNvCxnSpPr>
            <a:stCxn id="12" idx="4"/>
            <a:endCxn id="27" idx="0"/>
          </p:cNvCxnSpPr>
          <p:nvPr/>
        </p:nvCxnSpPr>
        <p:spPr>
          <a:xfrm rot="16200000" flipH="1">
            <a:off x="740172" y="3046809"/>
            <a:ext cx="206375" cy="555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6" idx="4"/>
            <a:endCxn id="10" idx="0"/>
          </p:cNvCxnSpPr>
          <p:nvPr/>
        </p:nvCxnSpPr>
        <p:spPr>
          <a:xfrm rot="16200000" flipH="1">
            <a:off x="3628628" y="3049191"/>
            <a:ext cx="215900" cy="103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27" idx="3"/>
            <a:endCxn id="31" idx="0"/>
          </p:cNvCxnSpPr>
          <p:nvPr/>
        </p:nvCxnSpPr>
        <p:spPr>
          <a:xfrm>
            <a:off x="1371600" y="3405188"/>
            <a:ext cx="186531" cy="328612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24" grpId="0"/>
      <p:bldP spid="24" grpId="1"/>
      <p:bldP spid="28" grpId="0"/>
      <p:bldP spid="29" grpId="0" animBg="1"/>
      <p:bldP spid="29" grpId="1" animBg="1"/>
      <p:bldP spid="30" grpId="0"/>
      <p:bldP spid="30" grpId="1"/>
      <p:bldP spid="26" grpId="0" animBg="1"/>
      <p:bldP spid="26" grpId="1" animBg="1"/>
      <p:bldP spid="27" grpId="0" animBg="1"/>
      <p:bldP spid="27" grpId="1" animBg="1"/>
      <p:bldP spid="31" grpId="0" animBg="1"/>
      <p:bldP spid="31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467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b="1" dirty="0" smtClean="0"/>
              <a:t>Query Optimization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696200" cy="2590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/>
              <a:t>Non-discriminative labels increase the number of node matches in the initial rounds of search algorithm.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Eliminate non-discriminative labels initially; add them in the final stage of search algorithm.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Labels with Heavy-head distribution are more discriminative than those with Heavy-tail distribution.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endParaRPr lang="en-US" sz="2300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156483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1447006" y="4495006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064582" y="51054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4884776" y="4418806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493582" y="50292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5520878" y="4131860"/>
            <a:ext cx="1842447" cy="848435"/>
          </a:xfrm>
          <a:custGeom>
            <a:avLst/>
            <a:gdLst>
              <a:gd name="connsiteX0" fmla="*/ 0 w 1842447"/>
              <a:gd name="connsiteY0" fmla="*/ 716507 h 848435"/>
              <a:gd name="connsiteX1" fmla="*/ 832513 w 1842447"/>
              <a:gd name="connsiteY1" fmla="*/ 730155 h 848435"/>
              <a:gd name="connsiteX2" fmla="*/ 1351128 w 1842447"/>
              <a:gd name="connsiteY2" fmla="*/ 6824 h 848435"/>
              <a:gd name="connsiteX3" fmla="*/ 1842447 w 1842447"/>
              <a:gd name="connsiteY3" fmla="*/ 771098 h 84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2447" h="848435">
                <a:moveTo>
                  <a:pt x="0" y="716507"/>
                </a:moveTo>
                <a:cubicBezTo>
                  <a:pt x="303662" y="782471"/>
                  <a:pt x="607325" y="848435"/>
                  <a:pt x="832513" y="730155"/>
                </a:cubicBezTo>
                <a:cubicBezTo>
                  <a:pt x="1057701" y="611875"/>
                  <a:pt x="1182806" y="0"/>
                  <a:pt x="1351128" y="6824"/>
                </a:cubicBezTo>
                <a:cubicBezTo>
                  <a:pt x="1519450" y="13648"/>
                  <a:pt x="1680948" y="392373"/>
                  <a:pt x="1842447" y="77109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081642" y="3940791"/>
            <a:ext cx="1869743" cy="1130490"/>
          </a:xfrm>
          <a:custGeom>
            <a:avLst/>
            <a:gdLst>
              <a:gd name="connsiteX0" fmla="*/ 0 w 1869743"/>
              <a:gd name="connsiteY0" fmla="*/ 1016758 h 1130490"/>
              <a:gd name="connsiteX1" fmla="*/ 259307 w 1869743"/>
              <a:gd name="connsiteY1" fmla="*/ 129654 h 1130490"/>
              <a:gd name="connsiteX2" fmla="*/ 450376 w 1869743"/>
              <a:gd name="connsiteY2" fmla="*/ 238836 h 1130490"/>
              <a:gd name="connsiteX3" fmla="*/ 846161 w 1869743"/>
              <a:gd name="connsiteY3" fmla="*/ 989463 h 1130490"/>
              <a:gd name="connsiteX4" fmla="*/ 1869743 w 1869743"/>
              <a:gd name="connsiteY4" fmla="*/ 1084997 h 1130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9743" h="1130490">
                <a:moveTo>
                  <a:pt x="0" y="1016758"/>
                </a:moveTo>
                <a:cubicBezTo>
                  <a:pt x="92122" y="638033"/>
                  <a:pt x="184244" y="259308"/>
                  <a:pt x="259307" y="129654"/>
                </a:cubicBezTo>
                <a:cubicBezTo>
                  <a:pt x="334370" y="0"/>
                  <a:pt x="352567" y="95535"/>
                  <a:pt x="450376" y="238836"/>
                </a:cubicBezTo>
                <a:cubicBezTo>
                  <a:pt x="548185" y="382137"/>
                  <a:pt x="609600" y="848436"/>
                  <a:pt x="846161" y="989463"/>
                </a:cubicBezTo>
                <a:cubicBezTo>
                  <a:pt x="1082722" y="1130490"/>
                  <a:pt x="1476232" y="1107743"/>
                  <a:pt x="1869743" y="108499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18" idx="3"/>
          </p:cNvCxnSpPr>
          <p:nvPr/>
        </p:nvCxnSpPr>
        <p:spPr>
          <a:xfrm>
            <a:off x="2927803" y="4930254"/>
            <a:ext cx="43997" cy="175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1"/>
          </p:cNvCxnSpPr>
          <p:nvPr/>
        </p:nvCxnSpPr>
        <p:spPr>
          <a:xfrm>
            <a:off x="6353391" y="4862015"/>
            <a:ext cx="47409" cy="167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1"/>
            <a:endCxn id="18" idx="2"/>
          </p:cNvCxnSpPr>
          <p:nvPr/>
        </p:nvCxnSpPr>
        <p:spPr>
          <a:xfrm>
            <a:off x="2340949" y="4070445"/>
            <a:ext cx="191069" cy="109182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293182" y="4191000"/>
            <a:ext cx="304800" cy="1524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278818" y="4343400"/>
            <a:ext cx="388182" cy="2286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16982" y="4495800"/>
            <a:ext cx="533400" cy="2286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18" idx="3"/>
          </p:cNvCxnSpPr>
          <p:nvPr/>
        </p:nvCxnSpPr>
        <p:spPr>
          <a:xfrm>
            <a:off x="2140782" y="4648200"/>
            <a:ext cx="787021" cy="282054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40782" y="4800600"/>
            <a:ext cx="831018" cy="3048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5493582" y="4876800"/>
            <a:ext cx="152400" cy="1524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638800" y="4876800"/>
            <a:ext cx="159582" cy="1524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 flipH="1">
            <a:off x="5874582" y="4953000"/>
            <a:ext cx="76200" cy="762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H="1">
            <a:off x="6026982" y="4953000"/>
            <a:ext cx="76200" cy="762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817182" y="51054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i="1" baseline="-25000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(l)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260003" y="50292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i="1" baseline="-25000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(l)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392603" y="373380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|u|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883982" y="3745468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|u|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2" name="Straight Connector 61"/>
          <p:cNvCxnSpPr>
            <a:endCxn id="18" idx="0"/>
          </p:cNvCxnSpPr>
          <p:nvPr/>
        </p:nvCxnSpPr>
        <p:spPr>
          <a:xfrm rot="10800000">
            <a:off x="2081642" y="4957550"/>
            <a:ext cx="509158" cy="147851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58"/>
          <p:cNvSpPr txBox="1"/>
          <p:nvPr/>
        </p:nvSpPr>
        <p:spPr>
          <a:xfrm>
            <a:off x="2055517" y="5334000"/>
            <a:ext cx="19864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Heavy Head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(Discriminative)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Distribution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TextBox 58"/>
          <p:cNvSpPr txBox="1"/>
          <p:nvPr/>
        </p:nvSpPr>
        <p:spPr>
          <a:xfrm>
            <a:off x="5645982" y="5334000"/>
            <a:ext cx="25074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Heavy Tail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(Non-Discriminative)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Distribution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4800" y="42672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Pruned</a:t>
            </a:r>
          </a:p>
          <a:p>
            <a:endParaRPr lang="en-US" dirty="0" smtClean="0"/>
          </a:p>
          <a:p>
            <a:r>
              <a:rPr lang="en-US" dirty="0" smtClean="0"/>
              <a:t>     Not</a:t>
            </a:r>
          </a:p>
          <a:p>
            <a:r>
              <a:rPr lang="en-US" dirty="0" smtClean="0"/>
              <a:t>     Pruned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81000" y="4343400"/>
            <a:ext cx="2286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81000" y="4953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48" idx="0"/>
            <a:endCxn id="48" idx="3"/>
          </p:cNvCxnSpPr>
          <p:nvPr/>
        </p:nvCxnSpPr>
        <p:spPr>
          <a:xfrm rot="16200000" flipH="1">
            <a:off x="495300" y="4343400"/>
            <a:ext cx="114300" cy="1143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H="1">
            <a:off x="381000" y="4343400"/>
            <a:ext cx="228600" cy="2286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8" idx="1"/>
            <a:endCxn id="48" idx="2"/>
          </p:cNvCxnSpPr>
          <p:nvPr/>
        </p:nvCxnSpPr>
        <p:spPr>
          <a:xfrm rot="10800000" flipH="1" flipV="1">
            <a:off x="381000" y="4457700"/>
            <a:ext cx="114300" cy="114300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6172200" y="4953000"/>
            <a:ext cx="76200" cy="762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6200000" flipV="1">
            <a:off x="6248399" y="4876801"/>
            <a:ext cx="152404" cy="15240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79248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200" dirty="0" smtClean="0"/>
              <a:t>Data Sets</a:t>
            </a:r>
            <a:r>
              <a:rPr lang="en-US" dirty="0" smtClean="0"/>
              <a:t>: </a:t>
            </a:r>
            <a:endParaRPr lang="en-US" sz="1800" dirty="0" smtClean="0"/>
          </a:p>
          <a:p>
            <a:pPr algn="just">
              <a:buFont typeface="Wingdings" pitchFamily="2" charset="2"/>
              <a:buChar char="q"/>
            </a:pPr>
            <a:endParaRPr lang="en-US" sz="1800" dirty="0" smtClean="0"/>
          </a:p>
          <a:p>
            <a:pPr algn="just">
              <a:buFont typeface="Wingdings" pitchFamily="2" charset="2"/>
              <a:buChar char="q"/>
            </a:pPr>
            <a:endParaRPr lang="en-US" sz="1500" dirty="0" smtClean="0"/>
          </a:p>
          <a:p>
            <a:pPr algn="just">
              <a:buFont typeface="Wingdings" pitchFamily="2" charset="2"/>
              <a:buChar char="q"/>
            </a:pPr>
            <a:endParaRPr lang="en-US" sz="2200" dirty="0" smtClean="0"/>
          </a:p>
          <a:p>
            <a:pPr algn="just">
              <a:buFont typeface="Wingdings" pitchFamily="2" charset="2"/>
              <a:buChar char="q"/>
            </a:pPr>
            <a:endParaRPr lang="en-US" sz="1800" dirty="0" smtClean="0"/>
          </a:p>
          <a:p>
            <a:pPr algn="just">
              <a:buFont typeface="Wingdings" pitchFamily="2" charset="2"/>
              <a:buChar char="q"/>
            </a:pPr>
            <a:endParaRPr lang="en-US" sz="1800" dirty="0" smtClean="0"/>
          </a:p>
          <a:p>
            <a:pPr algn="just">
              <a:buFont typeface="Wingdings" pitchFamily="2" charset="2"/>
              <a:buChar char="q"/>
            </a:pPr>
            <a:endParaRPr lang="en-US" sz="18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200" dirty="0" smtClean="0"/>
              <a:t>Efficiency: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685800"/>
          </a:xfrm>
        </p:spPr>
        <p:txBody>
          <a:bodyPr/>
          <a:lstStyle/>
          <a:p>
            <a:pPr algn="ctr"/>
            <a:r>
              <a:rPr lang="en-US" b="1" dirty="0" smtClean="0"/>
              <a:t>Experimental Results</a:t>
            </a:r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1524000"/>
          <a:ext cx="8305800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524000"/>
                <a:gridCol w="1524000"/>
                <a:gridCol w="1524000"/>
                <a:gridCol w="1981200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# of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# of Edges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# of Labels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Avg. # of Labels/ Node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FreeBase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172,015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579,869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159,514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Intrusion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200,858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703,020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1,000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DBLP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684,911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7,764,604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683,927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WebGraph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10,000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4038600"/>
          <a:ext cx="8079432" cy="1405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728"/>
                <a:gridCol w="1512168"/>
                <a:gridCol w="1584176"/>
                <a:gridCol w="1872208"/>
                <a:gridCol w="1368152"/>
              </a:tblGrid>
              <a:tr h="36888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FreeBase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Intrusion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DBLP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WebGraph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15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2-hop</a:t>
                      </a:r>
                      <a:r>
                        <a:rPr lang="en-US" sz="1400" baseline="0" dirty="0" smtClean="0"/>
                        <a:t> Indexing</a:t>
                      </a:r>
                    </a:p>
                    <a:p>
                      <a:r>
                        <a:rPr lang="en-US" sz="1400" baseline="0" dirty="0" smtClean="0"/>
                        <a:t>(Off-line)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280.0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227.0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1733.0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5,125.0</a:t>
                      </a:r>
                      <a:r>
                        <a:rPr lang="en-US" sz="1400" baseline="0" dirty="0" smtClean="0"/>
                        <a:t> sec</a:t>
                      </a:r>
                      <a:endParaRPr lang="en-US" sz="1400" dirty="0"/>
                    </a:p>
                  </a:txBody>
                  <a:tcPr/>
                </a:tc>
              </a:tr>
              <a:tr h="515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Top-1</a:t>
                      </a:r>
                      <a:r>
                        <a:rPr lang="en-US" sz="1400" baseline="0" dirty="0" smtClean="0"/>
                        <a:t> Search*</a:t>
                      </a:r>
                    </a:p>
                    <a:p>
                      <a:r>
                        <a:rPr lang="en-US" sz="1400" baseline="0" dirty="0" smtClean="0"/>
                        <a:t>(On-line)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0.06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1.6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0.02 sec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0.11 sec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04800" y="54864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*Query graph is a subgraph of the target graph; # of nodes in Query</a:t>
            </a:r>
          </a:p>
          <a:p>
            <a:r>
              <a:rPr lang="en-US" dirty="0" smtClean="0"/>
              <a:t>  Graph = 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8600" y="4114800"/>
            <a:ext cx="7924800" cy="2133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b="1" dirty="0" smtClean="0"/>
              <a:t>Error Ratio:</a:t>
            </a:r>
            <a:r>
              <a:rPr lang="en-US" sz="2000" dirty="0" smtClean="0"/>
              <a:t> # of incorrectly identified nodes of the target graph in all top-1 matches divided by the # of nodes in all the query graphs in a query set.</a:t>
            </a:r>
          </a:p>
          <a:p>
            <a:pPr>
              <a:buFont typeface="Wingdings" pitchFamily="2" charset="2"/>
              <a:buChar char="v"/>
            </a:pPr>
            <a:endParaRPr lang="en-US" sz="1100" dirty="0" smtClean="0"/>
          </a:p>
          <a:p>
            <a:pPr>
              <a:buFont typeface="Wingdings" pitchFamily="2" charset="2"/>
              <a:buChar char="v"/>
            </a:pPr>
            <a:r>
              <a:rPr lang="en-US" sz="2000" b="1" dirty="0" smtClean="0"/>
              <a:t>Noise Ratio: </a:t>
            </a:r>
            <a:r>
              <a:rPr lang="en-US" sz="2000" dirty="0" smtClean="0"/>
              <a:t># of edges added divided by total number of nodes in query graphs.  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685800"/>
          </a:xfrm>
        </p:spPr>
        <p:txBody>
          <a:bodyPr/>
          <a:lstStyle/>
          <a:p>
            <a:pPr algn="ctr"/>
            <a:r>
              <a:rPr lang="en-US" b="1" dirty="0" smtClean="0"/>
              <a:t>Robustness Results</a:t>
            </a:r>
            <a:endParaRPr lang="en-US" b="1" dirty="0"/>
          </a:p>
        </p:txBody>
      </p:sp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990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989013" y="3581400"/>
            <a:ext cx="3887787" cy="4508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Robustness Results (FreeBase)                   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7"/>
          <p:cNvSpPr txBox="1">
            <a:spLocks/>
          </p:cNvSpPr>
          <p:nvPr/>
        </p:nvSpPr>
        <p:spPr>
          <a:xfrm>
            <a:off x="4724400" y="1371600"/>
            <a:ext cx="3581400" cy="1981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2 ≡ 100 nodes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3 ≡ 150 nodes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4 ≡ 200 nodes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8600" y="4876800"/>
            <a:ext cx="7924800" cy="83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b="1" dirty="0" smtClean="0"/>
              <a:t>Noise Ratio: </a:t>
            </a:r>
            <a:r>
              <a:rPr lang="en-US" sz="2000" dirty="0" smtClean="0"/>
              <a:t># of edges added divided by total number of nodes in query graphs.  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685800"/>
          </a:xfrm>
        </p:spPr>
        <p:txBody>
          <a:bodyPr/>
          <a:lstStyle/>
          <a:p>
            <a:pPr algn="ctr"/>
            <a:r>
              <a:rPr lang="en-US" b="1" dirty="0" smtClean="0"/>
              <a:t>Convergence Results</a:t>
            </a:r>
            <a:endParaRPr lang="en-US" b="1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914400" y="3892550"/>
            <a:ext cx="3887787" cy="4508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Convergence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Results (DBLP)                   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7"/>
          <p:cNvSpPr txBox="1">
            <a:spLocks/>
          </p:cNvSpPr>
          <p:nvPr/>
        </p:nvSpPr>
        <p:spPr>
          <a:xfrm>
            <a:off x="4724400" y="1371600"/>
            <a:ext cx="3581400" cy="1981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2 ≡ 100 nodes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3 ≡ 150 nodes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Diameter 4 ≡ 200 nodes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1066800"/>
            <a:ext cx="3810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685800"/>
          </a:xfrm>
        </p:spPr>
        <p:txBody>
          <a:bodyPr/>
          <a:lstStyle/>
          <a:p>
            <a:pPr algn="ctr"/>
            <a:r>
              <a:rPr lang="en-US" b="1" dirty="0" smtClean="0"/>
              <a:t>Scalability Results</a:t>
            </a:r>
            <a:endParaRPr lang="en-US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990600"/>
            <a:ext cx="5791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2819400" y="3810000"/>
            <a:ext cx="3581400" cy="4508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Scalability Results (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WebGraph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                  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457200" y="4419600"/>
            <a:ext cx="7315200" cy="1981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Query graph is a subgraph of the target graph.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# of nodes in Query Graph = 50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0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000" dirty="0" smtClean="0"/>
              <a:t>Indexing is performed for h=2 hops.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3622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192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New Measure of Graph Similarity based on Neighborhood structure.</a:t>
            </a:r>
          </a:p>
          <a:p>
            <a:pPr algn="just">
              <a:buFont typeface="Wingdings" pitchFamily="2" charset="2"/>
              <a:buChar char="v"/>
            </a:pPr>
            <a:endParaRPr lang="en-US" sz="1200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Information Propagation Model to convert  a large graph into multi-dimensional vectors.</a:t>
            </a:r>
          </a:p>
          <a:p>
            <a:pPr algn="just">
              <a:buFont typeface="Wingdings" pitchFamily="2" charset="2"/>
              <a:buChar char="v"/>
            </a:pPr>
            <a:endParaRPr lang="en-US" sz="1100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Iterative pruning based efficient and scalable search algorithm using the neighborhood vectors.</a:t>
            </a:r>
          </a:p>
          <a:p>
            <a:pPr algn="just">
              <a:buFont typeface="Wingdings" pitchFamily="2" charset="2"/>
              <a:buChar char="v"/>
            </a:pPr>
            <a:endParaRPr lang="en-US" sz="1100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Efficient Indexing and Query Optimization Techniques.</a:t>
            </a:r>
          </a:p>
          <a:p>
            <a:pPr algn="just">
              <a:buFont typeface="Wingdings" pitchFamily="2" charset="2"/>
              <a:buChar char="v"/>
            </a:pPr>
            <a:endParaRPr lang="en-US" sz="1100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How to match the labels when they are not exactly same in two graphs?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524000" y="2133600"/>
            <a:ext cx="5628464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C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Thank You!!!</a:t>
            </a:r>
          </a:p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C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077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RDF QUERY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172200"/>
            <a:ext cx="11741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19"/>
          <p:cNvSpPr/>
          <p:nvPr/>
        </p:nvSpPr>
        <p:spPr bwMode="auto">
          <a:xfrm>
            <a:off x="1382713" y="1524000"/>
            <a:ext cx="431800" cy="35877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Times New Roman" pitchFamily="18" charset="0"/>
              </a:rPr>
              <a:t>?</a:t>
            </a:r>
          </a:p>
        </p:txBody>
      </p:sp>
      <p:cxnSp>
        <p:nvCxnSpPr>
          <p:cNvPr id="24" name="Straight Connector 23"/>
          <p:cNvCxnSpPr>
            <a:stCxn id="20" idx="4"/>
          </p:cNvCxnSpPr>
          <p:nvPr/>
        </p:nvCxnSpPr>
        <p:spPr>
          <a:xfrm rot="5400000">
            <a:off x="1112044" y="1901031"/>
            <a:ext cx="504825" cy="4683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4"/>
          </p:cNvCxnSpPr>
          <p:nvPr/>
        </p:nvCxnSpPr>
        <p:spPr>
          <a:xfrm rot="16200000" flipH="1">
            <a:off x="1543844" y="1937544"/>
            <a:ext cx="504825" cy="39528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68"/>
          <p:cNvSpPr txBox="1">
            <a:spLocks noChangeArrowheads="1"/>
          </p:cNvSpPr>
          <p:nvPr/>
        </p:nvSpPr>
        <p:spPr bwMode="auto">
          <a:xfrm>
            <a:off x="533400" y="2674937"/>
            <a:ext cx="11366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J. Waters</a:t>
            </a:r>
          </a:p>
        </p:txBody>
      </p:sp>
      <p:sp>
        <p:nvSpPr>
          <p:cNvPr id="27" name="TextBox 71"/>
          <p:cNvSpPr txBox="1">
            <a:spLocks noChangeArrowheads="1"/>
          </p:cNvSpPr>
          <p:nvPr/>
        </p:nvSpPr>
        <p:spPr bwMode="auto">
          <a:xfrm>
            <a:off x="1670050" y="2674937"/>
            <a:ext cx="14414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S. Spielberg</a:t>
            </a:r>
          </a:p>
        </p:txBody>
      </p:sp>
      <p:sp>
        <p:nvSpPr>
          <p:cNvPr id="28" name="Right Arrow 101"/>
          <p:cNvSpPr>
            <a:spLocks noChangeArrowheads="1"/>
          </p:cNvSpPr>
          <p:nvPr/>
        </p:nvSpPr>
        <p:spPr bwMode="auto">
          <a:xfrm>
            <a:off x="2667000" y="1981200"/>
            <a:ext cx="1219200" cy="358775"/>
          </a:xfrm>
          <a:prstGeom prst="rightArrow">
            <a:avLst>
              <a:gd name="adj1" fmla="val 50000"/>
              <a:gd name="adj2" fmla="val 49849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9" name="TextBox 106"/>
          <p:cNvSpPr txBox="1">
            <a:spLocks noChangeArrowheads="1"/>
          </p:cNvSpPr>
          <p:nvPr/>
        </p:nvSpPr>
        <p:spPr bwMode="auto">
          <a:xfrm>
            <a:off x="879475" y="2971800"/>
            <a:ext cx="15953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Query Graph</a:t>
            </a:r>
          </a:p>
        </p:txBody>
      </p:sp>
      <p:sp>
        <p:nvSpPr>
          <p:cNvPr id="46" name="Oval 45"/>
          <p:cNvSpPr/>
          <p:nvPr/>
        </p:nvSpPr>
        <p:spPr bwMode="auto">
          <a:xfrm>
            <a:off x="1258888" y="3848100"/>
            <a:ext cx="504825" cy="431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611188" y="4495800"/>
            <a:ext cx="504825" cy="431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611188" y="5072062"/>
            <a:ext cx="504825" cy="431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1908175" y="4495800"/>
            <a:ext cx="503238" cy="431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1908175" y="5072062"/>
            <a:ext cx="503238" cy="431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cxnSp>
        <p:nvCxnSpPr>
          <p:cNvPr id="51" name="Straight Connector 50"/>
          <p:cNvCxnSpPr>
            <a:stCxn id="46" idx="3"/>
            <a:endCxn id="47" idx="0"/>
          </p:cNvCxnSpPr>
          <p:nvPr/>
        </p:nvCxnSpPr>
        <p:spPr>
          <a:xfrm rot="5400000">
            <a:off x="958850" y="4121150"/>
            <a:ext cx="279400" cy="4699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8" idx="0"/>
            <a:endCxn id="47" idx="4"/>
          </p:cNvCxnSpPr>
          <p:nvPr/>
        </p:nvCxnSpPr>
        <p:spPr>
          <a:xfrm rot="5400000" flipH="1" flipV="1">
            <a:off x="791369" y="4999831"/>
            <a:ext cx="14446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6" idx="5"/>
            <a:endCxn id="49" idx="0"/>
          </p:cNvCxnSpPr>
          <p:nvPr/>
        </p:nvCxnSpPr>
        <p:spPr>
          <a:xfrm rot="16200000" flipH="1">
            <a:off x="1784350" y="4121150"/>
            <a:ext cx="279400" cy="4699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50" idx="0"/>
            <a:endCxn id="49" idx="4"/>
          </p:cNvCxnSpPr>
          <p:nvPr/>
        </p:nvCxnSpPr>
        <p:spPr>
          <a:xfrm rot="5400000" flipH="1" flipV="1">
            <a:off x="2086769" y="4999831"/>
            <a:ext cx="14446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70"/>
          <p:cNvSpPr txBox="1">
            <a:spLocks noChangeArrowheads="1"/>
          </p:cNvSpPr>
          <p:nvPr/>
        </p:nvSpPr>
        <p:spPr bwMode="auto">
          <a:xfrm>
            <a:off x="323850" y="5453062"/>
            <a:ext cx="11366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J. Waters</a:t>
            </a:r>
          </a:p>
        </p:txBody>
      </p:sp>
      <p:sp>
        <p:nvSpPr>
          <p:cNvPr id="56" name="TextBox 74"/>
          <p:cNvSpPr txBox="1">
            <a:spLocks noChangeArrowheads="1"/>
          </p:cNvSpPr>
          <p:nvPr/>
        </p:nvSpPr>
        <p:spPr bwMode="auto">
          <a:xfrm>
            <a:off x="1619250" y="5453062"/>
            <a:ext cx="14414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S. Spielberg</a:t>
            </a:r>
          </a:p>
        </p:txBody>
      </p:sp>
      <p:sp>
        <p:nvSpPr>
          <p:cNvPr id="57" name="TextBox 99"/>
          <p:cNvSpPr txBox="1">
            <a:spLocks noChangeArrowheads="1"/>
          </p:cNvSpPr>
          <p:nvPr/>
        </p:nvSpPr>
        <p:spPr bwMode="auto">
          <a:xfrm>
            <a:off x="608013" y="3548062"/>
            <a:ext cx="2092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Darren E. Burrows</a:t>
            </a:r>
          </a:p>
        </p:txBody>
      </p:sp>
      <p:sp>
        <p:nvSpPr>
          <p:cNvPr id="58" name="Left Arrow 102"/>
          <p:cNvSpPr>
            <a:spLocks noChangeArrowheads="1"/>
          </p:cNvSpPr>
          <p:nvPr/>
        </p:nvSpPr>
        <p:spPr bwMode="auto">
          <a:xfrm>
            <a:off x="2590800" y="3984625"/>
            <a:ext cx="1223963" cy="358775"/>
          </a:xfrm>
          <a:prstGeom prst="leftArrow">
            <a:avLst>
              <a:gd name="adj1" fmla="val 50000"/>
              <a:gd name="adj2" fmla="val 50162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9" name="TextBox 104"/>
          <p:cNvSpPr txBox="1">
            <a:spLocks noChangeArrowheads="1"/>
          </p:cNvSpPr>
          <p:nvPr/>
        </p:nvSpPr>
        <p:spPr bwMode="auto">
          <a:xfrm>
            <a:off x="1692275" y="4518025"/>
            <a:ext cx="10207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Amistad</a:t>
            </a:r>
          </a:p>
        </p:txBody>
      </p:sp>
      <p:sp>
        <p:nvSpPr>
          <p:cNvPr id="60" name="TextBox 105"/>
          <p:cNvSpPr txBox="1">
            <a:spLocks noChangeArrowheads="1"/>
          </p:cNvSpPr>
          <p:nvPr/>
        </p:nvSpPr>
        <p:spPr bwMode="auto">
          <a:xfrm>
            <a:off x="381000" y="4538663"/>
            <a:ext cx="11398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Cry-Baby</a:t>
            </a:r>
          </a:p>
        </p:txBody>
      </p:sp>
      <p:sp>
        <p:nvSpPr>
          <p:cNvPr id="61" name="TextBox 107"/>
          <p:cNvSpPr txBox="1">
            <a:spLocks noChangeArrowheads="1"/>
          </p:cNvSpPr>
          <p:nvPr/>
        </p:nvSpPr>
        <p:spPr bwMode="auto">
          <a:xfrm>
            <a:off x="468313" y="5715000"/>
            <a:ext cx="23086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Matching Subgraph</a:t>
            </a:r>
          </a:p>
        </p:txBody>
      </p:sp>
      <p:sp>
        <p:nvSpPr>
          <p:cNvPr id="64" name="Content Placeholder 6"/>
          <p:cNvSpPr txBox="1">
            <a:spLocks/>
          </p:cNvSpPr>
          <p:nvPr/>
        </p:nvSpPr>
        <p:spPr>
          <a:xfrm>
            <a:off x="3429000" y="2819400"/>
            <a:ext cx="46482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the entities are connected is less important than how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closely they are connected.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 bwMode="auto">
          <a:xfrm>
            <a:off x="1828800" y="2362200"/>
            <a:ext cx="431800" cy="35877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914400" y="2362200"/>
            <a:ext cx="431800" cy="35877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7178674" y="2354262"/>
            <a:ext cx="1050926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Director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6" name="Rectangle 31"/>
          <p:cNvSpPr>
            <a:spLocks noChangeArrowheads="1"/>
          </p:cNvSpPr>
          <p:nvPr/>
        </p:nvSpPr>
        <p:spPr bwMode="auto">
          <a:xfrm>
            <a:off x="5935662" y="3579812"/>
            <a:ext cx="914400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Movie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7" name="Oval 35"/>
          <p:cNvSpPr>
            <a:spLocks noChangeArrowheads="1"/>
          </p:cNvSpPr>
          <p:nvPr/>
        </p:nvSpPr>
        <p:spPr bwMode="auto">
          <a:xfrm>
            <a:off x="4191000" y="1706562"/>
            <a:ext cx="1223962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Name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68" name="Oval 39"/>
          <p:cNvSpPr>
            <a:spLocks noChangeArrowheads="1"/>
          </p:cNvSpPr>
          <p:nvPr/>
        </p:nvSpPr>
        <p:spPr bwMode="auto">
          <a:xfrm>
            <a:off x="5864225" y="4229100"/>
            <a:ext cx="1079500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Title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69" name="Diamond 43"/>
          <p:cNvSpPr>
            <a:spLocks noChangeArrowheads="1"/>
          </p:cNvSpPr>
          <p:nvPr/>
        </p:nvSpPr>
        <p:spPr bwMode="auto">
          <a:xfrm>
            <a:off x="6296025" y="2930525"/>
            <a:ext cx="1439862" cy="50482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latin typeface="Times New Roman" pitchFamily="18" charset="0"/>
              </a:rPr>
              <a:t>direct</a:t>
            </a:r>
          </a:p>
        </p:txBody>
      </p:sp>
      <p:cxnSp>
        <p:nvCxnSpPr>
          <p:cNvPr id="70" name="Shape 69"/>
          <p:cNvCxnSpPr>
            <a:stCxn id="65" idx="1"/>
            <a:endCxn id="69" idx="0"/>
          </p:cNvCxnSpPr>
          <p:nvPr/>
        </p:nvCxnSpPr>
        <p:spPr>
          <a:xfrm rot="10800000" flipV="1">
            <a:off x="7015956" y="2606675"/>
            <a:ext cx="162718" cy="323850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hape 70"/>
          <p:cNvCxnSpPr>
            <a:stCxn id="69" idx="2"/>
            <a:endCxn id="66" idx="3"/>
          </p:cNvCxnSpPr>
          <p:nvPr/>
        </p:nvCxnSpPr>
        <p:spPr>
          <a:xfrm rot="5400000">
            <a:off x="6734968" y="3550444"/>
            <a:ext cx="396875" cy="166688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hape 71"/>
          <p:cNvCxnSpPr>
            <a:endCxn id="66" idx="1"/>
          </p:cNvCxnSpPr>
          <p:nvPr/>
        </p:nvCxnSpPr>
        <p:spPr>
          <a:xfrm rot="16200000" flipH="1">
            <a:off x="5587206" y="3483769"/>
            <a:ext cx="396875" cy="300037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6" idx="2"/>
            <a:endCxn id="68" idx="0"/>
          </p:cNvCxnSpPr>
          <p:nvPr/>
        </p:nvCxnSpPr>
        <p:spPr>
          <a:xfrm rot="16200000" flipH="1">
            <a:off x="6326187" y="4151312"/>
            <a:ext cx="144463" cy="111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111"/>
          <p:cNvSpPr txBox="1">
            <a:spLocks noChangeArrowheads="1"/>
          </p:cNvSpPr>
          <p:nvPr/>
        </p:nvSpPr>
        <p:spPr bwMode="auto">
          <a:xfrm>
            <a:off x="5610225" y="4659312"/>
            <a:ext cx="1552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ER Diagram</a:t>
            </a:r>
          </a:p>
        </p:txBody>
      </p:sp>
      <p:sp>
        <p:nvSpPr>
          <p:cNvPr id="75" name="Oval 35"/>
          <p:cNvSpPr>
            <a:spLocks noChangeArrowheads="1"/>
          </p:cNvSpPr>
          <p:nvPr/>
        </p:nvSpPr>
        <p:spPr bwMode="auto">
          <a:xfrm>
            <a:off x="7081838" y="1706562"/>
            <a:ext cx="1223962" cy="431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smtClean="0">
                <a:latin typeface="Times New Roman" pitchFamily="18" charset="0"/>
              </a:rPr>
              <a:t>Name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76" name="Rectangle 29"/>
          <p:cNvSpPr>
            <a:spLocks noChangeArrowheads="1"/>
          </p:cNvSpPr>
          <p:nvPr/>
        </p:nvSpPr>
        <p:spPr bwMode="auto">
          <a:xfrm>
            <a:off x="4283074" y="2344737"/>
            <a:ext cx="1050926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Actor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77" name="Diamond 43"/>
          <p:cNvSpPr>
            <a:spLocks noChangeArrowheads="1"/>
          </p:cNvSpPr>
          <p:nvPr/>
        </p:nvSpPr>
        <p:spPr bwMode="auto">
          <a:xfrm>
            <a:off x="4800600" y="2925762"/>
            <a:ext cx="1439862" cy="50482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dirty="0" smtClean="0">
                <a:latin typeface="Times New Roman" pitchFamily="18" charset="0"/>
              </a:rPr>
              <a:t>act</a:t>
            </a:r>
            <a:endParaRPr lang="en-US" dirty="0">
              <a:latin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67" idx="4"/>
            <a:endCxn id="76" idx="0"/>
          </p:cNvCxnSpPr>
          <p:nvPr/>
        </p:nvCxnSpPr>
        <p:spPr>
          <a:xfrm rot="16200000" flipH="1">
            <a:off x="4702572" y="2238771"/>
            <a:ext cx="206375" cy="555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5" idx="4"/>
            <a:endCxn id="65" idx="0"/>
          </p:cNvCxnSpPr>
          <p:nvPr/>
        </p:nvCxnSpPr>
        <p:spPr>
          <a:xfrm rot="16200000" flipH="1">
            <a:off x="7591028" y="2241153"/>
            <a:ext cx="215900" cy="103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hape 79"/>
          <p:cNvCxnSpPr>
            <a:stCxn id="76" idx="3"/>
            <a:endCxn id="77" idx="0"/>
          </p:cNvCxnSpPr>
          <p:nvPr/>
        </p:nvCxnSpPr>
        <p:spPr>
          <a:xfrm>
            <a:off x="5334000" y="2597150"/>
            <a:ext cx="186531" cy="328612"/>
          </a:xfrm>
          <a:prstGeom prst="bentConnector2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8" grpId="0" animBg="1"/>
      <p:bldP spid="64" grpId="0"/>
      <p:bldP spid="65" grpId="0" animBg="1"/>
      <p:bldP spid="66" grpId="0" animBg="1"/>
      <p:bldP spid="67" grpId="0" animBg="1"/>
      <p:bldP spid="68" grpId="0" animBg="1"/>
      <p:bldP spid="69" grpId="0" animBg="1"/>
      <p:bldP spid="74" grpId="0"/>
      <p:bldP spid="75" grpId="0" animBg="1"/>
      <p:bldP spid="76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411162"/>
            <a:ext cx="7696200" cy="655638"/>
          </a:xfrm>
        </p:spPr>
        <p:txBody>
          <a:bodyPr>
            <a:normAutofit/>
          </a:bodyPr>
          <a:lstStyle/>
          <a:p>
            <a:pPr algn="ctr"/>
            <a:r>
              <a:rPr lang="en-US" altLang="zh-CN" sz="3200" b="1" dirty="0" smtClean="0">
                <a:ea typeface="华文新魏" pitchFamily="2" charset="-122"/>
              </a:rPr>
              <a:t>Approximate Graph Matching</a:t>
            </a:r>
            <a:endParaRPr lang="en-US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533400" y="1295400"/>
            <a:ext cx="7239000" cy="9144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Find the athlete who is from ‘Romania’ and won ‘gold’ in ‘3000m’ and ‘bronze’ in ‘1500m’ in ‘1984’ Olympics?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723900" y="3240088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587500" y="3240088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cxnSp>
        <p:nvCxnSpPr>
          <p:cNvPr id="15" name="Straight Connector 14"/>
          <p:cNvCxnSpPr>
            <a:endCxn id="13" idx="0"/>
          </p:cNvCxnSpPr>
          <p:nvPr/>
        </p:nvCxnSpPr>
        <p:spPr>
          <a:xfrm rot="5400000">
            <a:off x="1497807" y="2142331"/>
            <a:ext cx="503238" cy="16922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68"/>
          <p:cNvSpPr txBox="1">
            <a:spLocks noChangeArrowheads="1"/>
          </p:cNvSpPr>
          <p:nvPr/>
        </p:nvSpPr>
        <p:spPr bwMode="auto">
          <a:xfrm>
            <a:off x="379413" y="3529013"/>
            <a:ext cx="896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Bronze</a:t>
            </a:r>
          </a:p>
        </p:txBody>
      </p:sp>
      <p:sp>
        <p:nvSpPr>
          <p:cNvPr id="17" name="TextBox 71"/>
          <p:cNvSpPr txBox="1">
            <a:spLocks noChangeArrowheads="1"/>
          </p:cNvSpPr>
          <p:nvPr/>
        </p:nvSpPr>
        <p:spPr bwMode="auto">
          <a:xfrm>
            <a:off x="1300163" y="3529013"/>
            <a:ext cx="904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1500m</a:t>
            </a:r>
          </a:p>
        </p:txBody>
      </p:sp>
      <p:sp>
        <p:nvSpPr>
          <p:cNvPr id="18" name="TextBox 106"/>
          <p:cNvSpPr txBox="1">
            <a:spLocks noChangeArrowheads="1"/>
          </p:cNvSpPr>
          <p:nvPr/>
        </p:nvSpPr>
        <p:spPr bwMode="auto">
          <a:xfrm>
            <a:off x="1649413" y="3857625"/>
            <a:ext cx="15953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Query Graph</a:t>
            </a:r>
          </a:p>
        </p:txBody>
      </p:sp>
      <p:sp>
        <p:nvSpPr>
          <p:cNvPr id="19" name="TextBox 107"/>
          <p:cNvSpPr txBox="1">
            <a:spLocks noChangeArrowheads="1"/>
          </p:cNvSpPr>
          <p:nvPr/>
        </p:nvSpPr>
        <p:spPr bwMode="auto">
          <a:xfrm>
            <a:off x="1230313" y="5802313"/>
            <a:ext cx="23086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Matching Subgraph</a:t>
            </a:r>
          </a:p>
        </p:txBody>
      </p:sp>
      <p:cxnSp>
        <p:nvCxnSpPr>
          <p:cNvPr id="20" name="Straight Connector 19"/>
          <p:cNvCxnSpPr>
            <a:stCxn id="13" idx="6"/>
            <a:endCxn id="14" idx="2"/>
          </p:cNvCxnSpPr>
          <p:nvPr/>
        </p:nvCxnSpPr>
        <p:spPr>
          <a:xfrm>
            <a:off x="1084263" y="3384550"/>
            <a:ext cx="50323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 bwMode="auto">
          <a:xfrm>
            <a:off x="2308225" y="3219450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22" name="TextBox 54"/>
          <p:cNvSpPr txBox="1">
            <a:spLocks noChangeArrowheads="1"/>
          </p:cNvSpPr>
          <p:nvPr/>
        </p:nvSpPr>
        <p:spPr bwMode="auto">
          <a:xfrm>
            <a:off x="2092325" y="3529013"/>
            <a:ext cx="7032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1984</a:t>
            </a:r>
          </a:p>
        </p:txBody>
      </p:sp>
      <p:cxnSp>
        <p:nvCxnSpPr>
          <p:cNvPr id="23" name="Straight Connector 22"/>
          <p:cNvCxnSpPr>
            <a:stCxn id="14" idx="6"/>
            <a:endCxn id="21" idx="2"/>
          </p:cNvCxnSpPr>
          <p:nvPr/>
        </p:nvCxnSpPr>
        <p:spPr>
          <a:xfrm flipV="1">
            <a:off x="1947863" y="3363913"/>
            <a:ext cx="360362" cy="206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 bwMode="auto">
          <a:xfrm>
            <a:off x="2955925" y="3219450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676650" y="3219450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26" name="TextBox 59"/>
          <p:cNvSpPr txBox="1">
            <a:spLocks noChangeArrowheads="1"/>
          </p:cNvSpPr>
          <p:nvPr/>
        </p:nvSpPr>
        <p:spPr bwMode="auto">
          <a:xfrm>
            <a:off x="2740025" y="3506788"/>
            <a:ext cx="9048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3000m</a:t>
            </a:r>
          </a:p>
        </p:txBody>
      </p:sp>
      <p:sp>
        <p:nvSpPr>
          <p:cNvPr id="27" name="TextBox 60"/>
          <p:cNvSpPr txBox="1">
            <a:spLocks noChangeArrowheads="1"/>
          </p:cNvSpPr>
          <p:nvPr/>
        </p:nvSpPr>
        <p:spPr bwMode="auto">
          <a:xfrm>
            <a:off x="3532188" y="3506788"/>
            <a:ext cx="6524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Gold</a:t>
            </a:r>
          </a:p>
        </p:txBody>
      </p:sp>
      <p:cxnSp>
        <p:nvCxnSpPr>
          <p:cNvPr id="28" name="Straight Connector 27"/>
          <p:cNvCxnSpPr>
            <a:endCxn id="25" idx="0"/>
          </p:cNvCxnSpPr>
          <p:nvPr/>
        </p:nvCxnSpPr>
        <p:spPr>
          <a:xfrm rot="16200000" flipH="1">
            <a:off x="2984501" y="2347912"/>
            <a:ext cx="482600" cy="12604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1" idx="6"/>
            <a:endCxn id="24" idx="2"/>
          </p:cNvCxnSpPr>
          <p:nvPr/>
        </p:nvCxnSpPr>
        <p:spPr>
          <a:xfrm>
            <a:off x="2668588" y="3363913"/>
            <a:ext cx="28733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6"/>
            <a:endCxn id="25" idx="2"/>
          </p:cNvCxnSpPr>
          <p:nvPr/>
        </p:nvCxnSpPr>
        <p:spPr>
          <a:xfrm>
            <a:off x="3316288" y="3363913"/>
            <a:ext cx="36036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 bwMode="auto">
          <a:xfrm>
            <a:off x="723900" y="2282825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cxnSp>
        <p:nvCxnSpPr>
          <p:cNvPr id="32" name="Straight Connector 31"/>
          <p:cNvCxnSpPr>
            <a:endCxn id="31" idx="6"/>
          </p:cNvCxnSpPr>
          <p:nvPr/>
        </p:nvCxnSpPr>
        <p:spPr>
          <a:xfrm rot="10800000">
            <a:off x="1084263" y="2427288"/>
            <a:ext cx="1295400" cy="130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96"/>
          <p:cNvSpPr txBox="1">
            <a:spLocks noChangeArrowheads="1"/>
          </p:cNvSpPr>
          <p:nvPr/>
        </p:nvSpPr>
        <p:spPr bwMode="auto">
          <a:xfrm>
            <a:off x="411163" y="2571750"/>
            <a:ext cx="10810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Romania</a:t>
            </a:r>
          </a:p>
        </p:txBody>
      </p:sp>
      <p:sp>
        <p:nvSpPr>
          <p:cNvPr id="35" name="Oval 34"/>
          <p:cNvSpPr/>
          <p:nvPr/>
        </p:nvSpPr>
        <p:spPr bwMode="auto">
          <a:xfrm>
            <a:off x="790575" y="5257800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1655763" y="5257800"/>
            <a:ext cx="360362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cxnSp>
        <p:nvCxnSpPr>
          <p:cNvPr id="37" name="Straight Connector 36"/>
          <p:cNvCxnSpPr>
            <a:endCxn id="35" idx="0"/>
          </p:cNvCxnSpPr>
          <p:nvPr/>
        </p:nvCxnSpPr>
        <p:spPr>
          <a:xfrm rot="5400000">
            <a:off x="1565275" y="4159250"/>
            <a:ext cx="504825" cy="16922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109"/>
          <p:cNvSpPr txBox="1">
            <a:spLocks noChangeArrowheads="1"/>
          </p:cNvSpPr>
          <p:nvPr/>
        </p:nvSpPr>
        <p:spPr bwMode="auto">
          <a:xfrm>
            <a:off x="450850" y="5545138"/>
            <a:ext cx="8969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Bronze</a:t>
            </a:r>
          </a:p>
        </p:txBody>
      </p:sp>
      <p:sp>
        <p:nvSpPr>
          <p:cNvPr id="39" name="TextBox 110"/>
          <p:cNvSpPr txBox="1">
            <a:spLocks noChangeArrowheads="1"/>
          </p:cNvSpPr>
          <p:nvPr/>
        </p:nvSpPr>
        <p:spPr bwMode="auto">
          <a:xfrm>
            <a:off x="1366838" y="5545138"/>
            <a:ext cx="904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1500m</a:t>
            </a:r>
          </a:p>
        </p:txBody>
      </p:sp>
      <p:sp>
        <p:nvSpPr>
          <p:cNvPr id="40" name="Oval 39"/>
          <p:cNvSpPr/>
          <p:nvPr/>
        </p:nvSpPr>
        <p:spPr bwMode="auto">
          <a:xfrm>
            <a:off x="2374900" y="5235575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41" name="TextBox 113"/>
          <p:cNvSpPr txBox="1">
            <a:spLocks noChangeArrowheads="1"/>
          </p:cNvSpPr>
          <p:nvPr/>
        </p:nvSpPr>
        <p:spPr bwMode="auto">
          <a:xfrm>
            <a:off x="2159000" y="5545138"/>
            <a:ext cx="704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1984</a:t>
            </a:r>
          </a:p>
        </p:txBody>
      </p:sp>
      <p:sp>
        <p:nvSpPr>
          <p:cNvPr id="42" name="Oval 41"/>
          <p:cNvSpPr/>
          <p:nvPr/>
        </p:nvSpPr>
        <p:spPr bwMode="auto">
          <a:xfrm>
            <a:off x="3024188" y="5235575"/>
            <a:ext cx="358775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743325" y="5235575"/>
            <a:ext cx="360363" cy="2873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sp>
        <p:nvSpPr>
          <p:cNvPr id="44" name="TextBox 117"/>
          <p:cNvSpPr txBox="1">
            <a:spLocks noChangeArrowheads="1"/>
          </p:cNvSpPr>
          <p:nvPr/>
        </p:nvSpPr>
        <p:spPr bwMode="auto">
          <a:xfrm>
            <a:off x="2808288" y="5522913"/>
            <a:ext cx="9032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3000m</a:t>
            </a:r>
          </a:p>
        </p:txBody>
      </p:sp>
      <p:sp>
        <p:nvSpPr>
          <p:cNvPr id="45" name="TextBox 118"/>
          <p:cNvSpPr txBox="1">
            <a:spLocks noChangeArrowheads="1"/>
          </p:cNvSpPr>
          <p:nvPr/>
        </p:nvSpPr>
        <p:spPr bwMode="auto">
          <a:xfrm>
            <a:off x="3600450" y="5522913"/>
            <a:ext cx="6524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Gold</a:t>
            </a:r>
          </a:p>
        </p:txBody>
      </p:sp>
      <p:cxnSp>
        <p:nvCxnSpPr>
          <p:cNvPr id="46" name="Straight Connector 45"/>
          <p:cNvCxnSpPr>
            <a:endCxn id="43" idx="0"/>
          </p:cNvCxnSpPr>
          <p:nvPr/>
        </p:nvCxnSpPr>
        <p:spPr>
          <a:xfrm rot="16200000" flipH="1">
            <a:off x="3052763" y="4364037"/>
            <a:ext cx="482600" cy="12604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 bwMode="auto">
          <a:xfrm>
            <a:off x="790575" y="4298950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  <p:cxnSp>
        <p:nvCxnSpPr>
          <p:cNvPr id="48" name="Straight Connector 47"/>
          <p:cNvCxnSpPr>
            <a:stCxn id="56" idx="1"/>
            <a:endCxn id="47" idx="6"/>
          </p:cNvCxnSpPr>
          <p:nvPr/>
        </p:nvCxnSpPr>
        <p:spPr>
          <a:xfrm rot="16200000" flipV="1">
            <a:off x="1776088" y="3818263"/>
            <a:ext cx="110574" cy="13608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124"/>
          <p:cNvSpPr txBox="1">
            <a:spLocks noChangeArrowheads="1"/>
          </p:cNvSpPr>
          <p:nvPr/>
        </p:nvSpPr>
        <p:spPr bwMode="auto">
          <a:xfrm>
            <a:off x="574675" y="4587875"/>
            <a:ext cx="1081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Romania</a:t>
            </a:r>
          </a:p>
        </p:txBody>
      </p:sp>
      <p:cxnSp>
        <p:nvCxnSpPr>
          <p:cNvPr id="50" name="Straight Connector 49"/>
          <p:cNvCxnSpPr>
            <a:endCxn id="36" idx="0"/>
          </p:cNvCxnSpPr>
          <p:nvPr/>
        </p:nvCxnSpPr>
        <p:spPr>
          <a:xfrm rot="5400000">
            <a:off x="1997075" y="4591050"/>
            <a:ext cx="504825" cy="8286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40" idx="0"/>
          </p:cNvCxnSpPr>
          <p:nvPr/>
        </p:nvCxnSpPr>
        <p:spPr>
          <a:xfrm rot="5400000">
            <a:off x="2368550" y="4940300"/>
            <a:ext cx="482600" cy="10795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42" idx="0"/>
          </p:cNvCxnSpPr>
          <p:nvPr/>
        </p:nvCxnSpPr>
        <p:spPr>
          <a:xfrm rot="16200000" flipH="1">
            <a:off x="2692400" y="4724400"/>
            <a:ext cx="482600" cy="53975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131"/>
          <p:cNvSpPr txBox="1">
            <a:spLocks noChangeArrowheads="1"/>
          </p:cNvSpPr>
          <p:nvPr/>
        </p:nvSpPr>
        <p:spPr bwMode="auto">
          <a:xfrm>
            <a:off x="2813050" y="4443413"/>
            <a:ext cx="16319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err="1"/>
              <a:t>Maricica</a:t>
            </a:r>
            <a:r>
              <a:rPr lang="en-US" sz="1600" dirty="0"/>
              <a:t> </a:t>
            </a:r>
            <a:r>
              <a:rPr lang="en-US" sz="1600" dirty="0" err="1"/>
              <a:t>Puica</a:t>
            </a:r>
            <a:endParaRPr lang="en-US" sz="1600" dirty="0"/>
          </a:p>
        </p:txBody>
      </p:sp>
      <p:sp>
        <p:nvSpPr>
          <p:cNvPr id="54" name="Content Placeholder 6"/>
          <p:cNvSpPr txBox="1">
            <a:spLocks/>
          </p:cNvSpPr>
          <p:nvPr/>
        </p:nvSpPr>
        <p:spPr>
          <a:xfrm>
            <a:off x="4648200" y="2514600"/>
            <a:ext cx="3505200" cy="2895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dirty="0" smtClean="0"/>
              <a:t>Graph Edit Distance: 7 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1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dirty="0" smtClean="0"/>
              <a:t># Missing Edges: 4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1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dirty="0" smtClean="0"/>
              <a:t>Maximum Common Subgraph Size: 3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endParaRPr lang="en-US" sz="11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dirty="0" smtClean="0"/>
              <a:t>Still a close approximate match of the query graph !!!</a:t>
            </a:r>
          </a:p>
        </p:txBody>
      </p:sp>
      <p:sp>
        <p:nvSpPr>
          <p:cNvPr id="55" name="Oval 54"/>
          <p:cNvSpPr/>
          <p:nvPr/>
        </p:nvSpPr>
        <p:spPr bwMode="auto">
          <a:xfrm>
            <a:off x="2382837" y="2454275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dirty="0" smtClean="0">
                <a:latin typeface="Times New Roman" pitchFamily="18" charset="0"/>
              </a:rPr>
              <a:t>?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2459037" y="4511675"/>
            <a:ext cx="360363" cy="2889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411162"/>
            <a:ext cx="7696200" cy="655638"/>
          </a:xfrm>
        </p:spPr>
        <p:txBody>
          <a:bodyPr>
            <a:normAutofit/>
          </a:bodyPr>
          <a:lstStyle/>
          <a:p>
            <a:pPr algn="ctr"/>
            <a:r>
              <a:rPr lang="en-US" altLang="zh-CN" sz="3200" b="1" dirty="0" smtClean="0">
                <a:ea typeface="华文新魏" pitchFamily="2" charset="-122"/>
              </a:rPr>
              <a:t>Graph Alignment</a:t>
            </a:r>
            <a:endParaRPr lang="en-US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533400" y="1295400"/>
            <a:ext cx="7239000" cy="914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Align the nodes of two graphs based on their attributes.</a:t>
            </a:r>
          </a:p>
        </p:txBody>
      </p:sp>
      <p:sp>
        <p:nvSpPr>
          <p:cNvPr id="55" name="Oval 13"/>
          <p:cNvSpPr>
            <a:spLocks noChangeArrowheads="1"/>
          </p:cNvSpPr>
          <p:nvPr/>
        </p:nvSpPr>
        <p:spPr bwMode="auto">
          <a:xfrm>
            <a:off x="2249487" y="3173412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6" name="Oval 13"/>
          <p:cNvSpPr>
            <a:spLocks noChangeArrowheads="1"/>
          </p:cNvSpPr>
          <p:nvPr/>
        </p:nvSpPr>
        <p:spPr bwMode="auto">
          <a:xfrm>
            <a:off x="2401887" y="2814637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7" name="Oval 13"/>
          <p:cNvSpPr>
            <a:spLocks noChangeArrowheads="1"/>
          </p:cNvSpPr>
          <p:nvPr/>
        </p:nvSpPr>
        <p:spPr bwMode="auto">
          <a:xfrm>
            <a:off x="2970212" y="2670175"/>
            <a:ext cx="142875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8" name="Oval 13"/>
          <p:cNvSpPr>
            <a:spLocks noChangeArrowheads="1"/>
          </p:cNvSpPr>
          <p:nvPr/>
        </p:nvSpPr>
        <p:spPr bwMode="auto">
          <a:xfrm>
            <a:off x="2682875" y="3389312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9" name="Oval 13"/>
          <p:cNvSpPr>
            <a:spLocks noChangeArrowheads="1"/>
          </p:cNvSpPr>
          <p:nvPr/>
        </p:nvSpPr>
        <p:spPr bwMode="auto">
          <a:xfrm>
            <a:off x="3330575" y="3101975"/>
            <a:ext cx="142875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1962150" y="2741612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1" name="Oval 12"/>
          <p:cNvSpPr>
            <a:spLocks noChangeArrowheads="1"/>
          </p:cNvSpPr>
          <p:nvPr/>
        </p:nvSpPr>
        <p:spPr bwMode="auto">
          <a:xfrm>
            <a:off x="1889125" y="3030537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2" name="Oval 12"/>
          <p:cNvSpPr>
            <a:spLocks noChangeArrowheads="1"/>
          </p:cNvSpPr>
          <p:nvPr/>
        </p:nvSpPr>
        <p:spPr bwMode="auto">
          <a:xfrm>
            <a:off x="2609850" y="3101975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3" name="Oval 12"/>
          <p:cNvSpPr>
            <a:spLocks noChangeArrowheads="1"/>
          </p:cNvSpPr>
          <p:nvPr/>
        </p:nvSpPr>
        <p:spPr bwMode="auto">
          <a:xfrm>
            <a:off x="2609850" y="252571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4" name="Oval 12"/>
          <p:cNvSpPr>
            <a:spLocks noChangeArrowheads="1"/>
          </p:cNvSpPr>
          <p:nvPr/>
        </p:nvSpPr>
        <p:spPr bwMode="auto">
          <a:xfrm>
            <a:off x="3257550" y="3389312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5" name="Oval 65"/>
          <p:cNvSpPr>
            <a:spLocks noChangeArrowheads="1"/>
          </p:cNvSpPr>
          <p:nvPr/>
        </p:nvSpPr>
        <p:spPr bwMode="auto">
          <a:xfrm>
            <a:off x="2393950" y="3390900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6" name="Oval 65"/>
          <p:cNvSpPr>
            <a:spLocks noChangeArrowheads="1"/>
          </p:cNvSpPr>
          <p:nvPr/>
        </p:nvSpPr>
        <p:spPr bwMode="auto">
          <a:xfrm>
            <a:off x="2970212" y="3101975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7" name="Oval 65"/>
          <p:cNvSpPr>
            <a:spLocks noChangeArrowheads="1"/>
          </p:cNvSpPr>
          <p:nvPr/>
        </p:nvSpPr>
        <p:spPr bwMode="auto">
          <a:xfrm>
            <a:off x="2754312" y="2814637"/>
            <a:ext cx="142875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8" name="Oval 65"/>
          <p:cNvSpPr>
            <a:spLocks noChangeArrowheads="1"/>
          </p:cNvSpPr>
          <p:nvPr/>
        </p:nvSpPr>
        <p:spPr bwMode="auto">
          <a:xfrm>
            <a:off x="2970212" y="3390900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9" name="Oval 64"/>
          <p:cNvSpPr>
            <a:spLocks noChangeArrowheads="1"/>
          </p:cNvSpPr>
          <p:nvPr/>
        </p:nvSpPr>
        <p:spPr bwMode="auto">
          <a:xfrm>
            <a:off x="1962150" y="3317875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0" name="Oval 64"/>
          <p:cNvSpPr>
            <a:spLocks noChangeArrowheads="1"/>
          </p:cNvSpPr>
          <p:nvPr/>
        </p:nvSpPr>
        <p:spPr bwMode="auto">
          <a:xfrm>
            <a:off x="2178050" y="2957512"/>
            <a:ext cx="142875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1" name="Oval 64"/>
          <p:cNvSpPr>
            <a:spLocks noChangeArrowheads="1"/>
          </p:cNvSpPr>
          <p:nvPr/>
        </p:nvSpPr>
        <p:spPr bwMode="auto">
          <a:xfrm>
            <a:off x="3113087" y="2886075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2" name="Oval 64"/>
          <p:cNvSpPr>
            <a:spLocks noChangeArrowheads="1"/>
          </p:cNvSpPr>
          <p:nvPr/>
        </p:nvSpPr>
        <p:spPr bwMode="auto">
          <a:xfrm>
            <a:off x="2251075" y="2598737"/>
            <a:ext cx="142875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3" name="Oval 13"/>
          <p:cNvSpPr>
            <a:spLocks noChangeArrowheads="1"/>
          </p:cNvSpPr>
          <p:nvPr/>
        </p:nvSpPr>
        <p:spPr bwMode="auto">
          <a:xfrm>
            <a:off x="5418137" y="3101975"/>
            <a:ext cx="142875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4" name="Oval 13"/>
          <p:cNvSpPr>
            <a:spLocks noChangeArrowheads="1"/>
          </p:cNvSpPr>
          <p:nvPr/>
        </p:nvSpPr>
        <p:spPr bwMode="auto">
          <a:xfrm>
            <a:off x="5202237" y="3246437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5" name="Oval 13"/>
          <p:cNvSpPr>
            <a:spLocks noChangeArrowheads="1"/>
          </p:cNvSpPr>
          <p:nvPr/>
        </p:nvSpPr>
        <p:spPr bwMode="auto">
          <a:xfrm>
            <a:off x="5994400" y="2741612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6" name="Oval 13"/>
          <p:cNvSpPr>
            <a:spLocks noChangeArrowheads="1"/>
          </p:cNvSpPr>
          <p:nvPr/>
        </p:nvSpPr>
        <p:spPr bwMode="auto">
          <a:xfrm>
            <a:off x="5851525" y="3317875"/>
            <a:ext cx="142875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7" name="Oval 13"/>
          <p:cNvSpPr>
            <a:spLocks noChangeArrowheads="1"/>
          </p:cNvSpPr>
          <p:nvPr/>
        </p:nvSpPr>
        <p:spPr bwMode="auto">
          <a:xfrm>
            <a:off x="6499225" y="3030537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8" name="Oval 13"/>
          <p:cNvSpPr>
            <a:spLocks noChangeArrowheads="1"/>
          </p:cNvSpPr>
          <p:nvPr/>
        </p:nvSpPr>
        <p:spPr bwMode="auto">
          <a:xfrm>
            <a:off x="5130800" y="2670175"/>
            <a:ext cx="142875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9" name="Oval 12"/>
          <p:cNvSpPr>
            <a:spLocks noChangeArrowheads="1"/>
          </p:cNvSpPr>
          <p:nvPr/>
        </p:nvSpPr>
        <p:spPr bwMode="auto">
          <a:xfrm>
            <a:off x="5057775" y="2959100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0" name="Oval 30"/>
          <p:cNvSpPr>
            <a:spLocks noChangeArrowheads="1"/>
          </p:cNvSpPr>
          <p:nvPr/>
        </p:nvSpPr>
        <p:spPr bwMode="auto">
          <a:xfrm>
            <a:off x="5776912" y="3030537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1" name="Oval 12"/>
          <p:cNvSpPr>
            <a:spLocks noChangeArrowheads="1"/>
          </p:cNvSpPr>
          <p:nvPr/>
        </p:nvSpPr>
        <p:spPr bwMode="auto">
          <a:xfrm>
            <a:off x="5634037" y="2741612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2" name="Oval 12"/>
          <p:cNvSpPr>
            <a:spLocks noChangeArrowheads="1"/>
          </p:cNvSpPr>
          <p:nvPr/>
        </p:nvSpPr>
        <p:spPr bwMode="auto">
          <a:xfrm>
            <a:off x="6426200" y="3317875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3" name="Oval 65"/>
          <p:cNvSpPr>
            <a:spLocks noChangeArrowheads="1"/>
          </p:cNvSpPr>
          <p:nvPr/>
        </p:nvSpPr>
        <p:spPr bwMode="auto">
          <a:xfrm>
            <a:off x="6138862" y="3030537"/>
            <a:ext cx="142875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4" name="Oval 65"/>
          <p:cNvSpPr>
            <a:spLocks noChangeArrowheads="1"/>
          </p:cNvSpPr>
          <p:nvPr/>
        </p:nvSpPr>
        <p:spPr bwMode="auto">
          <a:xfrm>
            <a:off x="5849937" y="2525712"/>
            <a:ext cx="142875" cy="144463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5" name="Oval 65"/>
          <p:cNvSpPr>
            <a:spLocks noChangeArrowheads="1"/>
          </p:cNvSpPr>
          <p:nvPr/>
        </p:nvSpPr>
        <p:spPr bwMode="auto">
          <a:xfrm>
            <a:off x="6138862" y="3317875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6" name="Oval 64"/>
          <p:cNvSpPr>
            <a:spLocks noChangeArrowheads="1"/>
          </p:cNvSpPr>
          <p:nvPr/>
        </p:nvSpPr>
        <p:spPr bwMode="auto">
          <a:xfrm>
            <a:off x="6715125" y="3175000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7" name="Oval 64"/>
          <p:cNvSpPr>
            <a:spLocks noChangeArrowheads="1"/>
          </p:cNvSpPr>
          <p:nvPr/>
        </p:nvSpPr>
        <p:spPr bwMode="auto">
          <a:xfrm>
            <a:off x="5346700" y="2886075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8" name="Oval 64"/>
          <p:cNvSpPr>
            <a:spLocks noChangeArrowheads="1"/>
          </p:cNvSpPr>
          <p:nvPr/>
        </p:nvSpPr>
        <p:spPr bwMode="auto">
          <a:xfrm>
            <a:off x="6281737" y="2814637"/>
            <a:ext cx="142875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9" name="Oval 64"/>
          <p:cNvSpPr>
            <a:spLocks noChangeArrowheads="1"/>
          </p:cNvSpPr>
          <p:nvPr/>
        </p:nvSpPr>
        <p:spPr bwMode="auto">
          <a:xfrm>
            <a:off x="5419725" y="2525712"/>
            <a:ext cx="142875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90" name="Oval 12"/>
          <p:cNvSpPr>
            <a:spLocks noChangeArrowheads="1"/>
          </p:cNvSpPr>
          <p:nvPr/>
        </p:nvSpPr>
        <p:spPr bwMode="auto">
          <a:xfrm>
            <a:off x="5561012" y="3317875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91" name="Straight Connector 90"/>
          <p:cNvCxnSpPr>
            <a:stCxn id="63" idx="4"/>
            <a:endCxn id="67" idx="1"/>
          </p:cNvCxnSpPr>
          <p:nvPr/>
        </p:nvCxnSpPr>
        <p:spPr>
          <a:xfrm rot="16200000" flipH="1">
            <a:off x="2645569" y="2705893"/>
            <a:ext cx="165100" cy="936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63" idx="3"/>
            <a:endCxn id="56" idx="0"/>
          </p:cNvCxnSpPr>
          <p:nvPr/>
        </p:nvCxnSpPr>
        <p:spPr>
          <a:xfrm rot="5400000">
            <a:off x="2469356" y="2653506"/>
            <a:ext cx="165100" cy="1571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72" idx="6"/>
            <a:endCxn id="63" idx="2"/>
          </p:cNvCxnSpPr>
          <p:nvPr/>
        </p:nvCxnSpPr>
        <p:spPr>
          <a:xfrm flipV="1">
            <a:off x="2393950" y="2598737"/>
            <a:ext cx="215900" cy="714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60" idx="6"/>
            <a:endCxn id="56" idx="2"/>
          </p:cNvCxnSpPr>
          <p:nvPr/>
        </p:nvCxnSpPr>
        <p:spPr>
          <a:xfrm>
            <a:off x="2105025" y="2814637"/>
            <a:ext cx="296862" cy="714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72" idx="2"/>
            <a:endCxn id="70" idx="0"/>
          </p:cNvCxnSpPr>
          <p:nvPr/>
        </p:nvCxnSpPr>
        <p:spPr>
          <a:xfrm rot="10800000" flipV="1">
            <a:off x="2249487" y="2670175"/>
            <a:ext cx="1588" cy="2873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6" idx="5"/>
            <a:endCxn id="55" idx="7"/>
          </p:cNvCxnSpPr>
          <p:nvPr/>
        </p:nvCxnSpPr>
        <p:spPr>
          <a:xfrm rot="5400000">
            <a:off x="2320131" y="2990056"/>
            <a:ext cx="255588" cy="152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6" idx="5"/>
            <a:endCxn id="62" idx="1"/>
          </p:cNvCxnSpPr>
          <p:nvPr/>
        </p:nvCxnSpPr>
        <p:spPr>
          <a:xfrm rot="16200000" flipH="1">
            <a:off x="2484437" y="2978150"/>
            <a:ext cx="185738" cy="1063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67" idx="4"/>
            <a:endCxn id="58" idx="0"/>
          </p:cNvCxnSpPr>
          <p:nvPr/>
        </p:nvCxnSpPr>
        <p:spPr>
          <a:xfrm rot="5400000">
            <a:off x="2574925" y="3138487"/>
            <a:ext cx="430212" cy="714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63" idx="6"/>
            <a:endCxn id="57" idx="1"/>
          </p:cNvCxnSpPr>
          <p:nvPr/>
        </p:nvCxnSpPr>
        <p:spPr>
          <a:xfrm>
            <a:off x="2754312" y="2598737"/>
            <a:ext cx="238125" cy="920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67" idx="7"/>
            <a:endCxn id="57" idx="3"/>
          </p:cNvCxnSpPr>
          <p:nvPr/>
        </p:nvCxnSpPr>
        <p:spPr>
          <a:xfrm rot="5400000" flipH="1" flipV="1">
            <a:off x="2913062" y="2755900"/>
            <a:ext cx="41275" cy="1174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67" idx="2"/>
            <a:endCxn id="55" idx="7"/>
          </p:cNvCxnSpPr>
          <p:nvPr/>
        </p:nvCxnSpPr>
        <p:spPr>
          <a:xfrm rot="10800000" flipV="1">
            <a:off x="2371725" y="2886075"/>
            <a:ext cx="382587" cy="3079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60" idx="4"/>
            <a:endCxn id="61" idx="0"/>
          </p:cNvCxnSpPr>
          <p:nvPr/>
        </p:nvCxnSpPr>
        <p:spPr>
          <a:xfrm rot="5400000">
            <a:off x="1925638" y="2922587"/>
            <a:ext cx="144462" cy="714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1" idx="5"/>
            <a:endCxn id="69" idx="0"/>
          </p:cNvCxnSpPr>
          <p:nvPr/>
        </p:nvCxnSpPr>
        <p:spPr>
          <a:xfrm rot="16200000" flipH="1">
            <a:off x="1941512" y="3225800"/>
            <a:ext cx="163513" cy="206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61" idx="7"/>
            <a:endCxn id="70" idx="3"/>
          </p:cNvCxnSpPr>
          <p:nvPr/>
        </p:nvCxnSpPr>
        <p:spPr>
          <a:xfrm rot="16200000" flipH="1">
            <a:off x="2090738" y="2973387"/>
            <a:ext cx="30162" cy="1857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70" idx="4"/>
            <a:endCxn id="55" idx="1"/>
          </p:cNvCxnSpPr>
          <p:nvPr/>
        </p:nvCxnSpPr>
        <p:spPr>
          <a:xfrm rot="16200000" flipH="1">
            <a:off x="2213768" y="3137694"/>
            <a:ext cx="92075" cy="206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9" idx="6"/>
            <a:endCxn id="65" idx="3"/>
          </p:cNvCxnSpPr>
          <p:nvPr/>
        </p:nvCxnSpPr>
        <p:spPr>
          <a:xfrm>
            <a:off x="2105025" y="3390900"/>
            <a:ext cx="309562" cy="1222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62" idx="3"/>
            <a:endCxn id="65" idx="0"/>
          </p:cNvCxnSpPr>
          <p:nvPr/>
        </p:nvCxnSpPr>
        <p:spPr>
          <a:xfrm rot="5400000">
            <a:off x="2465387" y="3225800"/>
            <a:ext cx="165100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55" idx="6"/>
            <a:endCxn id="58" idx="1"/>
          </p:cNvCxnSpPr>
          <p:nvPr/>
        </p:nvCxnSpPr>
        <p:spPr>
          <a:xfrm>
            <a:off x="2392362" y="3246437"/>
            <a:ext cx="311150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67" idx="6"/>
            <a:endCxn id="66" idx="1"/>
          </p:cNvCxnSpPr>
          <p:nvPr/>
        </p:nvCxnSpPr>
        <p:spPr>
          <a:xfrm>
            <a:off x="2897187" y="2886075"/>
            <a:ext cx="95250" cy="2381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62" idx="7"/>
            <a:endCxn id="68" idx="1"/>
          </p:cNvCxnSpPr>
          <p:nvPr/>
        </p:nvCxnSpPr>
        <p:spPr>
          <a:xfrm rot="16200000" flipH="1">
            <a:off x="2717800" y="3138487"/>
            <a:ext cx="287337" cy="258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67" idx="6"/>
            <a:endCxn id="71" idx="2"/>
          </p:cNvCxnSpPr>
          <p:nvPr/>
        </p:nvCxnSpPr>
        <p:spPr>
          <a:xfrm>
            <a:off x="2897187" y="2886075"/>
            <a:ext cx="215900" cy="730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66" idx="5"/>
            <a:endCxn id="64" idx="1"/>
          </p:cNvCxnSpPr>
          <p:nvPr/>
        </p:nvCxnSpPr>
        <p:spPr>
          <a:xfrm rot="16200000" flipH="1">
            <a:off x="3092450" y="3225800"/>
            <a:ext cx="185737" cy="1857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68" idx="6"/>
            <a:endCxn id="64" idx="3"/>
          </p:cNvCxnSpPr>
          <p:nvPr/>
        </p:nvCxnSpPr>
        <p:spPr>
          <a:xfrm>
            <a:off x="3113087" y="3462337"/>
            <a:ext cx="165100" cy="508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66" idx="6"/>
            <a:endCxn id="59" idx="2"/>
          </p:cNvCxnSpPr>
          <p:nvPr/>
        </p:nvCxnSpPr>
        <p:spPr>
          <a:xfrm>
            <a:off x="3113087" y="3175000"/>
            <a:ext cx="21748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1" idx="4"/>
            <a:endCxn id="64" idx="1"/>
          </p:cNvCxnSpPr>
          <p:nvPr/>
        </p:nvCxnSpPr>
        <p:spPr>
          <a:xfrm rot="16200000" flipH="1">
            <a:off x="3040856" y="3174206"/>
            <a:ext cx="381000" cy="936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78" idx="4"/>
            <a:endCxn id="79" idx="0"/>
          </p:cNvCxnSpPr>
          <p:nvPr/>
        </p:nvCxnSpPr>
        <p:spPr>
          <a:xfrm rot="5400000">
            <a:off x="5093493" y="2850356"/>
            <a:ext cx="144463" cy="730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8" idx="7"/>
            <a:endCxn id="89" idx="3"/>
          </p:cNvCxnSpPr>
          <p:nvPr/>
        </p:nvCxnSpPr>
        <p:spPr>
          <a:xfrm rot="5400000" flipH="1" flipV="1">
            <a:off x="5326062" y="2576512"/>
            <a:ext cx="41275" cy="1873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8" idx="5"/>
            <a:endCxn id="87" idx="0"/>
          </p:cNvCxnSpPr>
          <p:nvPr/>
        </p:nvCxnSpPr>
        <p:spPr>
          <a:xfrm rot="16200000" flipH="1">
            <a:off x="5289549" y="2757488"/>
            <a:ext cx="92075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3" idx="0"/>
            <a:endCxn id="87" idx="5"/>
          </p:cNvCxnSpPr>
          <p:nvPr/>
        </p:nvCxnSpPr>
        <p:spPr>
          <a:xfrm rot="16200000" flipV="1">
            <a:off x="5432425" y="3044825"/>
            <a:ext cx="92075" cy="222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79" idx="5"/>
            <a:endCxn id="87" idx="2"/>
          </p:cNvCxnSpPr>
          <p:nvPr/>
        </p:nvCxnSpPr>
        <p:spPr>
          <a:xfrm rot="5400000" flipH="1" flipV="1">
            <a:off x="5202237" y="2936875"/>
            <a:ext cx="123825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79" idx="4"/>
            <a:endCxn id="74" idx="0"/>
          </p:cNvCxnSpPr>
          <p:nvPr/>
        </p:nvCxnSpPr>
        <p:spPr>
          <a:xfrm rot="16200000" flipH="1">
            <a:off x="5130006" y="3102768"/>
            <a:ext cx="142875" cy="1444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74" idx="6"/>
            <a:endCxn id="90" idx="2"/>
          </p:cNvCxnSpPr>
          <p:nvPr/>
        </p:nvCxnSpPr>
        <p:spPr>
          <a:xfrm>
            <a:off x="5345112" y="3319462"/>
            <a:ext cx="215900" cy="714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3" idx="6"/>
            <a:endCxn id="76" idx="1"/>
          </p:cNvCxnSpPr>
          <p:nvPr/>
        </p:nvCxnSpPr>
        <p:spPr>
          <a:xfrm>
            <a:off x="5561012" y="3173412"/>
            <a:ext cx="311150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90" idx="6"/>
            <a:endCxn id="76" idx="2"/>
          </p:cNvCxnSpPr>
          <p:nvPr/>
        </p:nvCxnSpPr>
        <p:spPr>
          <a:xfrm flipV="1">
            <a:off x="5705475" y="3390900"/>
            <a:ext cx="1460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90" idx="0"/>
            <a:endCxn id="80" idx="3"/>
          </p:cNvCxnSpPr>
          <p:nvPr/>
        </p:nvCxnSpPr>
        <p:spPr>
          <a:xfrm rot="5400000" flipH="1" flipV="1">
            <a:off x="5634830" y="3153569"/>
            <a:ext cx="163513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81" idx="4"/>
            <a:endCxn id="73" idx="7"/>
          </p:cNvCxnSpPr>
          <p:nvPr/>
        </p:nvCxnSpPr>
        <p:spPr>
          <a:xfrm rot="5400000">
            <a:off x="5505450" y="2921000"/>
            <a:ext cx="236537" cy="16668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86" idx="3"/>
            <a:endCxn id="82" idx="0"/>
          </p:cNvCxnSpPr>
          <p:nvPr/>
        </p:nvCxnSpPr>
        <p:spPr>
          <a:xfrm rot="5400000">
            <a:off x="6606381" y="3188493"/>
            <a:ext cx="20638" cy="2381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83" idx="4"/>
            <a:endCxn id="85" idx="0"/>
          </p:cNvCxnSpPr>
          <p:nvPr/>
        </p:nvCxnSpPr>
        <p:spPr>
          <a:xfrm rot="5400000">
            <a:off x="6138862" y="3246438"/>
            <a:ext cx="14287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89" idx="6"/>
            <a:endCxn id="75" idx="1"/>
          </p:cNvCxnSpPr>
          <p:nvPr/>
        </p:nvCxnSpPr>
        <p:spPr>
          <a:xfrm>
            <a:off x="5562600" y="2598737"/>
            <a:ext cx="452437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81" idx="5"/>
            <a:endCxn id="80" idx="0"/>
          </p:cNvCxnSpPr>
          <p:nvPr/>
        </p:nvCxnSpPr>
        <p:spPr>
          <a:xfrm rot="16200000" flipH="1">
            <a:off x="5721350" y="2901949"/>
            <a:ext cx="165100" cy="920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81" idx="7"/>
            <a:endCxn id="84" idx="3"/>
          </p:cNvCxnSpPr>
          <p:nvPr/>
        </p:nvCxnSpPr>
        <p:spPr>
          <a:xfrm rot="5400000" flipH="1" flipV="1">
            <a:off x="5757069" y="2650330"/>
            <a:ext cx="114300" cy="1127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75" idx="6"/>
            <a:endCxn id="88" idx="1"/>
          </p:cNvCxnSpPr>
          <p:nvPr/>
        </p:nvCxnSpPr>
        <p:spPr>
          <a:xfrm>
            <a:off x="6137275" y="2814637"/>
            <a:ext cx="165100" cy="206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75" idx="4"/>
            <a:endCxn id="76" idx="0"/>
          </p:cNvCxnSpPr>
          <p:nvPr/>
        </p:nvCxnSpPr>
        <p:spPr>
          <a:xfrm rot="5400000">
            <a:off x="5778500" y="3030537"/>
            <a:ext cx="431800" cy="1428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80" idx="6"/>
            <a:endCxn id="83" idx="2"/>
          </p:cNvCxnSpPr>
          <p:nvPr/>
        </p:nvCxnSpPr>
        <p:spPr>
          <a:xfrm flipV="1">
            <a:off x="5921375" y="3101975"/>
            <a:ext cx="21748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75" idx="5"/>
            <a:endCxn id="83" idx="0"/>
          </p:cNvCxnSpPr>
          <p:nvPr/>
        </p:nvCxnSpPr>
        <p:spPr>
          <a:xfrm rot="16200000" flipH="1">
            <a:off x="6080919" y="2901155"/>
            <a:ext cx="165100" cy="936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88" idx="4"/>
            <a:endCxn id="82" idx="0"/>
          </p:cNvCxnSpPr>
          <p:nvPr/>
        </p:nvCxnSpPr>
        <p:spPr>
          <a:xfrm rot="16200000" flipH="1">
            <a:off x="6246018" y="3066257"/>
            <a:ext cx="358775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83" idx="6"/>
            <a:endCxn id="77" idx="2"/>
          </p:cNvCxnSpPr>
          <p:nvPr/>
        </p:nvCxnSpPr>
        <p:spPr>
          <a:xfrm>
            <a:off x="6281737" y="3101975"/>
            <a:ext cx="21748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77" idx="3"/>
            <a:endCxn id="85" idx="7"/>
          </p:cNvCxnSpPr>
          <p:nvPr/>
        </p:nvCxnSpPr>
        <p:spPr>
          <a:xfrm rot="5400000">
            <a:off x="6296818" y="3117056"/>
            <a:ext cx="185738" cy="26035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77" idx="6"/>
            <a:endCxn id="86" idx="2"/>
          </p:cNvCxnSpPr>
          <p:nvPr/>
        </p:nvCxnSpPr>
        <p:spPr>
          <a:xfrm>
            <a:off x="6642100" y="3101975"/>
            <a:ext cx="73025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89" idx="5"/>
            <a:endCxn id="81" idx="1"/>
          </p:cNvCxnSpPr>
          <p:nvPr/>
        </p:nvCxnSpPr>
        <p:spPr>
          <a:xfrm rot="16200000" flipH="1">
            <a:off x="5540375" y="2649537"/>
            <a:ext cx="114300" cy="1143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81" idx="6"/>
            <a:endCxn id="75" idx="3"/>
          </p:cNvCxnSpPr>
          <p:nvPr/>
        </p:nvCxnSpPr>
        <p:spPr>
          <a:xfrm>
            <a:off x="5778500" y="2814637"/>
            <a:ext cx="236537" cy="508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63" idx="7"/>
            <a:endCxn id="81" idx="2"/>
          </p:cNvCxnSpPr>
          <p:nvPr/>
        </p:nvCxnSpPr>
        <p:spPr>
          <a:xfrm rot="16200000" flipH="1">
            <a:off x="4050506" y="1231106"/>
            <a:ext cx="266700" cy="2900362"/>
          </a:xfrm>
          <a:prstGeom prst="line">
            <a:avLst/>
          </a:prstGeom>
          <a:ln w="15875" cmpd="dbl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80" idx="5"/>
            <a:endCxn id="85" idx="1"/>
          </p:cNvCxnSpPr>
          <p:nvPr/>
        </p:nvCxnSpPr>
        <p:spPr>
          <a:xfrm rot="16200000" flipH="1">
            <a:off x="5937250" y="3117849"/>
            <a:ext cx="185738" cy="258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85" idx="6"/>
            <a:endCxn id="82" idx="2"/>
          </p:cNvCxnSpPr>
          <p:nvPr/>
        </p:nvCxnSpPr>
        <p:spPr>
          <a:xfrm flipV="1">
            <a:off x="6281737" y="3390900"/>
            <a:ext cx="14446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59" idx="6"/>
            <a:endCxn id="77" idx="1"/>
          </p:cNvCxnSpPr>
          <p:nvPr/>
        </p:nvCxnSpPr>
        <p:spPr>
          <a:xfrm flipV="1">
            <a:off x="3473450" y="3051175"/>
            <a:ext cx="3046412" cy="123825"/>
          </a:xfrm>
          <a:prstGeom prst="line">
            <a:avLst/>
          </a:prstGeom>
          <a:ln w="15875" cmpd="dbl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55" idx="6"/>
            <a:endCxn id="73" idx="3"/>
          </p:cNvCxnSpPr>
          <p:nvPr/>
        </p:nvCxnSpPr>
        <p:spPr>
          <a:xfrm flipV="1">
            <a:off x="2392362" y="3224212"/>
            <a:ext cx="3046413" cy="22225"/>
          </a:xfrm>
          <a:prstGeom prst="line">
            <a:avLst/>
          </a:prstGeom>
          <a:ln w="15875" cmpd="dbl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06"/>
          <p:cNvSpPr txBox="1">
            <a:spLocks noChangeArrowheads="1"/>
          </p:cNvSpPr>
          <p:nvPr/>
        </p:nvSpPr>
        <p:spPr bwMode="auto">
          <a:xfrm>
            <a:off x="3426221" y="4126468"/>
            <a:ext cx="20601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Graph Alignment</a:t>
            </a:r>
          </a:p>
        </p:txBody>
      </p:sp>
      <p:sp>
        <p:nvSpPr>
          <p:cNvPr id="148" name="Content Placeholder 6"/>
          <p:cNvSpPr txBox="1">
            <a:spLocks/>
          </p:cNvSpPr>
          <p:nvPr/>
        </p:nvSpPr>
        <p:spPr>
          <a:xfrm>
            <a:off x="381000" y="4800600"/>
            <a:ext cx="72390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400" dirty="0" smtClean="0"/>
              <a:t>Name Disambiguation and Database Schema Matching.</a:t>
            </a:r>
          </a:p>
        </p:txBody>
      </p:sp>
      <p:sp>
        <p:nvSpPr>
          <p:cNvPr id="149" name="TextBox 106"/>
          <p:cNvSpPr txBox="1">
            <a:spLocks noChangeArrowheads="1"/>
          </p:cNvSpPr>
          <p:nvPr/>
        </p:nvSpPr>
        <p:spPr bwMode="auto">
          <a:xfrm>
            <a:off x="2040364" y="3593068"/>
            <a:ext cx="12362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Linked In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0" name="TextBox 106"/>
          <p:cNvSpPr txBox="1">
            <a:spLocks noChangeArrowheads="1"/>
          </p:cNvSpPr>
          <p:nvPr/>
        </p:nvSpPr>
        <p:spPr bwMode="auto">
          <a:xfrm>
            <a:off x="5489229" y="3593068"/>
            <a:ext cx="9877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Twitter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0" y="411162"/>
            <a:ext cx="2133600" cy="655638"/>
          </a:xfrm>
        </p:spPr>
        <p:txBody>
          <a:bodyPr>
            <a:normAutofit/>
          </a:bodyPr>
          <a:lstStyle/>
          <a:p>
            <a:r>
              <a:rPr lang="en-US" b="1" dirty="0" smtClean="0"/>
              <a:t>Roadmap</a:t>
            </a:r>
            <a:endParaRPr lang="en-US" b="1" dirty="0"/>
          </a:p>
        </p:txBody>
      </p:sp>
      <p:sp>
        <p:nvSpPr>
          <p:cNvPr id="11" name="Content Placeholder 6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239000" cy="4419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b="1" dirty="0" smtClean="0"/>
              <a:t>Problem Formulation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Search Algorithm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Indexing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Query Optimization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Experimental Results</a:t>
            </a:r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57600" y="1219200"/>
            <a:ext cx="4648200" cy="3276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/>
              <a:t># Missing Edges: 1 (both for 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and f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Graph Edit Distance: 2 (for 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), 1 (for f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)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Graph Edit distance, # of Missing Edges are not scalable for large graphs.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609600"/>
          </a:xfrm>
        </p:spPr>
        <p:txBody>
          <a:bodyPr/>
          <a:lstStyle/>
          <a:p>
            <a:pPr algn="ctr"/>
            <a:r>
              <a:rPr lang="en-US" b="1" dirty="0" smtClean="0"/>
              <a:t>Problem Formulation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3581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Difficulties with the # of Edge Mismatch or Graph Edit Distance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05000" y="3657600"/>
            <a:ext cx="4648200" cy="3276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4953000"/>
            <a:ext cx="7696200" cy="6858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</a:t>
            </a:r>
            <a:r>
              <a:rPr kumimoji="0" lang="en-US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better match than f</a:t>
            </a:r>
            <a:r>
              <a:rPr kumimoji="0" lang="en-US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lang="en-US" sz="2400" dirty="0" smtClean="0"/>
              <a:t>considering the proximity of the labels.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04800" y="1524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4800" y="2667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14400" y="1524000"/>
            <a:ext cx="4572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914400" y="2667000"/>
            <a:ext cx="457200" cy="45720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524000" y="1524000"/>
            <a:ext cx="457200" cy="45720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524000" y="2667000"/>
            <a:ext cx="4572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905000" y="2057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514600" y="2057400"/>
            <a:ext cx="457200" cy="45720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124200" y="2057400"/>
            <a:ext cx="4572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>
            <a:stCxn id="13" idx="6"/>
            <a:endCxn id="15" idx="2"/>
          </p:cNvCxnSpPr>
          <p:nvPr/>
        </p:nvCxnSpPr>
        <p:spPr>
          <a:xfrm>
            <a:off x="762000" y="1752600"/>
            <a:ext cx="15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6"/>
            <a:endCxn id="17" idx="2"/>
          </p:cNvCxnSpPr>
          <p:nvPr/>
        </p:nvCxnSpPr>
        <p:spPr>
          <a:xfrm>
            <a:off x="1371600" y="1752600"/>
            <a:ext cx="1524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6"/>
            <a:endCxn id="18" idx="2"/>
          </p:cNvCxnSpPr>
          <p:nvPr/>
        </p:nvCxnSpPr>
        <p:spPr>
          <a:xfrm>
            <a:off x="1371600" y="2895600"/>
            <a:ext cx="1524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9" idx="6"/>
            <a:endCxn id="20" idx="2"/>
          </p:cNvCxnSpPr>
          <p:nvPr/>
        </p:nvCxnSpPr>
        <p:spPr>
          <a:xfrm>
            <a:off x="2362200" y="2286000"/>
            <a:ext cx="1524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0" idx="6"/>
            <a:endCxn id="21" idx="2"/>
          </p:cNvCxnSpPr>
          <p:nvPr/>
        </p:nvCxnSpPr>
        <p:spPr>
          <a:xfrm>
            <a:off x="2971800" y="2286000"/>
            <a:ext cx="1524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62000" y="1143000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f</a:t>
            </a:r>
            <a:r>
              <a:rPr lang="en-US" b="1" baseline="-25000" dirty="0" smtClean="0"/>
              <a:t>1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762000" y="2286000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f</a:t>
            </a:r>
            <a:r>
              <a:rPr lang="en-US" b="1" baseline="-25000" dirty="0" smtClean="0"/>
              <a:t>2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2625230" y="260246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Q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931198" y="321206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G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43400" y="1143000"/>
            <a:ext cx="3810000" cy="1981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/>
              <a:t>Approximate query matching techniques, that preserve the shape of the query graph, might not be appropriate. </a:t>
            </a:r>
          </a:p>
          <a:p>
            <a:pPr>
              <a:buFont typeface="Wingdings" pitchFamily="2" charset="2"/>
              <a:buChar char="v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609600"/>
          </a:xfrm>
        </p:spPr>
        <p:txBody>
          <a:bodyPr/>
          <a:lstStyle/>
          <a:p>
            <a:pPr algn="ctr"/>
            <a:r>
              <a:rPr lang="en-US" b="1" dirty="0" smtClean="0"/>
              <a:t>Problem Formulation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6412" y="3824288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Problem with Shape Preserving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Approx. Query Matching 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1676400" y="1652588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1" name="Oval 12"/>
          <p:cNvSpPr>
            <a:spLocks noChangeArrowheads="1"/>
          </p:cNvSpPr>
          <p:nvPr/>
        </p:nvSpPr>
        <p:spPr bwMode="auto">
          <a:xfrm>
            <a:off x="812800" y="129222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2" name="Oval 13"/>
          <p:cNvSpPr>
            <a:spLocks noChangeArrowheads="1"/>
          </p:cNvSpPr>
          <p:nvPr/>
        </p:nvSpPr>
        <p:spPr bwMode="auto">
          <a:xfrm>
            <a:off x="1389062" y="1219200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3" name="Oval 14"/>
          <p:cNvSpPr>
            <a:spLocks noChangeArrowheads="1"/>
          </p:cNvSpPr>
          <p:nvPr/>
        </p:nvSpPr>
        <p:spPr bwMode="auto">
          <a:xfrm>
            <a:off x="2181225" y="1220788"/>
            <a:ext cx="142875" cy="142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14" name="Straight Connector 13"/>
          <p:cNvCxnSpPr>
            <a:stCxn id="8" idx="2"/>
          </p:cNvCxnSpPr>
          <p:nvPr/>
        </p:nvCxnSpPr>
        <p:spPr>
          <a:xfrm rot="10800000">
            <a:off x="935037" y="1414463"/>
            <a:ext cx="741363" cy="3095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2" idx="1"/>
          </p:cNvCxnSpPr>
          <p:nvPr/>
        </p:nvCxnSpPr>
        <p:spPr>
          <a:xfrm flipV="1">
            <a:off x="935037" y="1241425"/>
            <a:ext cx="474663" cy="12223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7"/>
            <a:endCxn id="13" idx="2"/>
          </p:cNvCxnSpPr>
          <p:nvPr/>
        </p:nvCxnSpPr>
        <p:spPr>
          <a:xfrm rot="16200000" flipH="1">
            <a:off x="1820863" y="931862"/>
            <a:ext cx="50800" cy="6699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22"/>
          <p:cNvSpPr>
            <a:spLocks noChangeArrowheads="1"/>
          </p:cNvSpPr>
          <p:nvPr/>
        </p:nvSpPr>
        <p:spPr bwMode="auto">
          <a:xfrm>
            <a:off x="2613025" y="1579563"/>
            <a:ext cx="144462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8" name="Oval 23"/>
          <p:cNvSpPr>
            <a:spLocks noChangeArrowheads="1"/>
          </p:cNvSpPr>
          <p:nvPr/>
        </p:nvSpPr>
        <p:spPr bwMode="auto">
          <a:xfrm>
            <a:off x="2468562" y="2011363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9" name="Oval 24"/>
          <p:cNvSpPr>
            <a:spLocks noChangeArrowheads="1"/>
          </p:cNvSpPr>
          <p:nvPr/>
        </p:nvSpPr>
        <p:spPr bwMode="auto">
          <a:xfrm>
            <a:off x="1965325" y="2300288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0" name="Oval 25"/>
          <p:cNvSpPr>
            <a:spLocks noChangeArrowheads="1"/>
          </p:cNvSpPr>
          <p:nvPr/>
        </p:nvSpPr>
        <p:spPr bwMode="auto">
          <a:xfrm>
            <a:off x="1028700" y="237172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1" name="Oval 26"/>
          <p:cNvSpPr>
            <a:spLocks noChangeArrowheads="1"/>
          </p:cNvSpPr>
          <p:nvPr/>
        </p:nvSpPr>
        <p:spPr bwMode="auto">
          <a:xfrm>
            <a:off x="812800" y="1795463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22" name="Straight Connector 21"/>
          <p:cNvCxnSpPr>
            <a:stCxn id="13" idx="5"/>
            <a:endCxn id="17" idx="1"/>
          </p:cNvCxnSpPr>
          <p:nvPr/>
        </p:nvCxnSpPr>
        <p:spPr>
          <a:xfrm rot="16200000" flipH="1">
            <a:off x="2339180" y="1307307"/>
            <a:ext cx="258763" cy="330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4"/>
            <a:endCxn id="18" idx="0"/>
          </p:cNvCxnSpPr>
          <p:nvPr/>
        </p:nvCxnSpPr>
        <p:spPr>
          <a:xfrm rot="5400000">
            <a:off x="2468562" y="1795463"/>
            <a:ext cx="287338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8" idx="3"/>
            <a:endCxn id="19" idx="7"/>
          </p:cNvCxnSpPr>
          <p:nvPr/>
        </p:nvCxnSpPr>
        <p:spPr>
          <a:xfrm rot="5400000">
            <a:off x="2195512" y="2027238"/>
            <a:ext cx="185737" cy="4016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6"/>
            <a:endCxn id="19" idx="2"/>
          </p:cNvCxnSpPr>
          <p:nvPr/>
        </p:nvCxnSpPr>
        <p:spPr>
          <a:xfrm flipV="1">
            <a:off x="1173162" y="2371725"/>
            <a:ext cx="792163" cy="730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0"/>
            <a:endCxn id="21" idx="5"/>
          </p:cNvCxnSpPr>
          <p:nvPr/>
        </p:nvCxnSpPr>
        <p:spPr>
          <a:xfrm rot="16200000" flipV="1">
            <a:off x="791368" y="2062957"/>
            <a:ext cx="452437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7"/>
            <a:endCxn id="8" idx="2"/>
          </p:cNvCxnSpPr>
          <p:nvPr/>
        </p:nvCxnSpPr>
        <p:spPr>
          <a:xfrm rot="5400000" flipH="1" flipV="1">
            <a:off x="1258887" y="1400175"/>
            <a:ext cx="93663" cy="741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41"/>
          <p:cNvSpPr>
            <a:spLocks noChangeArrowheads="1"/>
          </p:cNvSpPr>
          <p:nvPr/>
        </p:nvSpPr>
        <p:spPr bwMode="auto">
          <a:xfrm>
            <a:off x="1965325" y="1868488"/>
            <a:ext cx="142875" cy="142875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9" name="Oval 42"/>
          <p:cNvSpPr>
            <a:spLocks noChangeArrowheads="1"/>
          </p:cNvSpPr>
          <p:nvPr/>
        </p:nvSpPr>
        <p:spPr bwMode="auto">
          <a:xfrm>
            <a:off x="2324100" y="1579563"/>
            <a:ext cx="144462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0" name="Oval 43"/>
          <p:cNvSpPr>
            <a:spLocks noChangeArrowheads="1"/>
          </p:cNvSpPr>
          <p:nvPr/>
        </p:nvSpPr>
        <p:spPr bwMode="auto">
          <a:xfrm>
            <a:off x="1749425" y="1363663"/>
            <a:ext cx="142875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1" name="Oval 44"/>
          <p:cNvSpPr>
            <a:spLocks noChangeArrowheads="1"/>
          </p:cNvSpPr>
          <p:nvPr/>
        </p:nvSpPr>
        <p:spPr bwMode="auto">
          <a:xfrm>
            <a:off x="1531937" y="1939925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32" name="Straight Connector 31"/>
          <p:cNvCxnSpPr>
            <a:stCxn id="8" idx="0"/>
            <a:endCxn id="30" idx="4"/>
          </p:cNvCxnSpPr>
          <p:nvPr/>
        </p:nvCxnSpPr>
        <p:spPr>
          <a:xfrm rot="5400000" flipH="1" flipV="1">
            <a:off x="1712912" y="1544638"/>
            <a:ext cx="144463" cy="714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3"/>
            <a:endCxn id="31" idx="0"/>
          </p:cNvCxnSpPr>
          <p:nvPr/>
        </p:nvCxnSpPr>
        <p:spPr>
          <a:xfrm rot="5400000">
            <a:off x="1568450" y="1811337"/>
            <a:ext cx="165100" cy="920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6"/>
            <a:endCxn id="28" idx="1"/>
          </p:cNvCxnSpPr>
          <p:nvPr/>
        </p:nvCxnSpPr>
        <p:spPr>
          <a:xfrm>
            <a:off x="1820862" y="1724025"/>
            <a:ext cx="165100" cy="16510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8" idx="4"/>
            <a:endCxn id="19" idx="0"/>
          </p:cNvCxnSpPr>
          <p:nvPr/>
        </p:nvCxnSpPr>
        <p:spPr>
          <a:xfrm rot="5400000">
            <a:off x="1892299" y="2155826"/>
            <a:ext cx="2889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9" idx="6"/>
            <a:endCxn id="17" idx="2"/>
          </p:cNvCxnSpPr>
          <p:nvPr/>
        </p:nvCxnSpPr>
        <p:spPr>
          <a:xfrm>
            <a:off x="2468562" y="1652588"/>
            <a:ext cx="14446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59"/>
          <p:cNvSpPr>
            <a:spLocks noChangeArrowheads="1"/>
          </p:cNvSpPr>
          <p:nvPr/>
        </p:nvSpPr>
        <p:spPr bwMode="auto">
          <a:xfrm>
            <a:off x="1338262" y="1314450"/>
            <a:ext cx="914400" cy="914400"/>
          </a:xfrm>
          <a:prstGeom prst="ellipse">
            <a:avLst/>
          </a:prstGeom>
          <a:solidFill>
            <a:srgbClr val="FFC000">
              <a:alpha val="0"/>
            </a:srgbClr>
          </a:solidFill>
          <a:ln w="15875">
            <a:solidFill>
              <a:schemeClr val="accent2"/>
            </a:solidFill>
            <a:prstDash val="sysDash"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38" name="Straight Connector 37"/>
          <p:cNvCxnSpPr>
            <a:stCxn id="29" idx="2"/>
            <a:endCxn id="28" idx="7"/>
          </p:cNvCxnSpPr>
          <p:nvPr/>
        </p:nvCxnSpPr>
        <p:spPr>
          <a:xfrm rot="10800000" flipV="1">
            <a:off x="2087562" y="1652588"/>
            <a:ext cx="236538" cy="2365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63"/>
          <p:cNvSpPr>
            <a:spLocks noChangeArrowheads="1"/>
          </p:cNvSpPr>
          <p:nvPr/>
        </p:nvSpPr>
        <p:spPr bwMode="auto">
          <a:xfrm>
            <a:off x="3189287" y="1501775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0" name="Oval 64"/>
          <p:cNvSpPr>
            <a:spLocks noChangeArrowheads="1"/>
          </p:cNvSpPr>
          <p:nvPr/>
        </p:nvSpPr>
        <p:spPr bwMode="auto">
          <a:xfrm>
            <a:off x="3622675" y="1501775"/>
            <a:ext cx="142875" cy="1444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1" name="Oval 65"/>
          <p:cNvSpPr>
            <a:spLocks noChangeArrowheads="1"/>
          </p:cNvSpPr>
          <p:nvPr/>
        </p:nvSpPr>
        <p:spPr bwMode="auto">
          <a:xfrm>
            <a:off x="3622675" y="1862138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2" name="Oval 66"/>
          <p:cNvSpPr>
            <a:spLocks noChangeArrowheads="1"/>
          </p:cNvSpPr>
          <p:nvPr/>
        </p:nvSpPr>
        <p:spPr bwMode="auto">
          <a:xfrm>
            <a:off x="3189287" y="1862138"/>
            <a:ext cx="144463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3332162" y="1573213"/>
            <a:ext cx="2889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0" idx="4"/>
            <a:endCxn id="41" idx="0"/>
          </p:cNvCxnSpPr>
          <p:nvPr/>
        </p:nvCxnSpPr>
        <p:spPr>
          <a:xfrm rot="5400000">
            <a:off x="3586162" y="1754188"/>
            <a:ext cx="2159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2" idx="6"/>
            <a:endCxn id="41" idx="2"/>
          </p:cNvCxnSpPr>
          <p:nvPr/>
        </p:nvCxnSpPr>
        <p:spPr>
          <a:xfrm>
            <a:off x="3333750" y="1933575"/>
            <a:ext cx="2889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9" idx="4"/>
            <a:endCxn id="42" idx="0"/>
          </p:cNvCxnSpPr>
          <p:nvPr/>
        </p:nvCxnSpPr>
        <p:spPr>
          <a:xfrm rot="5400000">
            <a:off x="3154362" y="1754188"/>
            <a:ext cx="2159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75"/>
          <p:cNvSpPr>
            <a:spLocks noChangeArrowheads="1"/>
          </p:cNvSpPr>
          <p:nvPr/>
        </p:nvSpPr>
        <p:spPr bwMode="auto">
          <a:xfrm>
            <a:off x="3260725" y="287496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8" name="Oval 76"/>
          <p:cNvSpPr>
            <a:spLocks noChangeArrowheads="1"/>
          </p:cNvSpPr>
          <p:nvPr/>
        </p:nvSpPr>
        <p:spPr bwMode="auto">
          <a:xfrm>
            <a:off x="3403600" y="2586038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49" name="Oval 77"/>
          <p:cNvSpPr>
            <a:spLocks noChangeArrowheads="1"/>
          </p:cNvSpPr>
          <p:nvPr/>
        </p:nvSpPr>
        <p:spPr bwMode="auto">
          <a:xfrm>
            <a:off x="3116262" y="3162300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0" name="Oval 78"/>
          <p:cNvSpPr>
            <a:spLocks noChangeArrowheads="1"/>
          </p:cNvSpPr>
          <p:nvPr/>
        </p:nvSpPr>
        <p:spPr bwMode="auto">
          <a:xfrm>
            <a:off x="3692525" y="3090863"/>
            <a:ext cx="144462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51" name="Straight Connector 50"/>
          <p:cNvCxnSpPr>
            <a:stCxn id="47" idx="6"/>
            <a:endCxn id="50" idx="1"/>
          </p:cNvCxnSpPr>
          <p:nvPr/>
        </p:nvCxnSpPr>
        <p:spPr>
          <a:xfrm>
            <a:off x="3403600" y="2946400"/>
            <a:ext cx="309562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7" idx="0"/>
            <a:endCxn id="48" idx="3"/>
          </p:cNvCxnSpPr>
          <p:nvPr/>
        </p:nvCxnSpPr>
        <p:spPr>
          <a:xfrm rot="5400000" flipH="1" flipV="1">
            <a:off x="3296444" y="2745581"/>
            <a:ext cx="165100" cy="936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7" idx="3"/>
            <a:endCxn id="49" idx="0"/>
          </p:cNvCxnSpPr>
          <p:nvPr/>
        </p:nvCxnSpPr>
        <p:spPr>
          <a:xfrm rot="5400000">
            <a:off x="3151981" y="3032919"/>
            <a:ext cx="165100" cy="936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own Arrow 86"/>
          <p:cNvSpPr>
            <a:spLocks noChangeArrowheads="1"/>
          </p:cNvSpPr>
          <p:nvPr/>
        </p:nvSpPr>
        <p:spPr bwMode="auto">
          <a:xfrm rot="170597">
            <a:off x="3402012" y="2098675"/>
            <a:ext cx="212725" cy="268288"/>
          </a:xfrm>
          <a:prstGeom prst="downArrow">
            <a:avLst>
              <a:gd name="adj1" fmla="val 50000"/>
              <a:gd name="adj2" fmla="val 50191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5" name="Oval 11"/>
          <p:cNvSpPr>
            <a:spLocks noChangeArrowheads="1"/>
          </p:cNvSpPr>
          <p:nvPr/>
        </p:nvSpPr>
        <p:spPr bwMode="auto">
          <a:xfrm>
            <a:off x="1676400" y="2732088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6" name="Oval 22"/>
          <p:cNvSpPr>
            <a:spLocks noChangeArrowheads="1"/>
          </p:cNvSpPr>
          <p:nvPr/>
        </p:nvSpPr>
        <p:spPr bwMode="auto">
          <a:xfrm>
            <a:off x="2613025" y="2659063"/>
            <a:ext cx="144462" cy="1444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7" name="Oval 23"/>
          <p:cNvSpPr>
            <a:spLocks noChangeArrowheads="1"/>
          </p:cNvSpPr>
          <p:nvPr/>
        </p:nvSpPr>
        <p:spPr bwMode="auto">
          <a:xfrm>
            <a:off x="2468562" y="3090863"/>
            <a:ext cx="144463" cy="144462"/>
          </a:xfrm>
          <a:prstGeom prst="ellipse">
            <a:avLst/>
          </a:prstGeom>
          <a:solidFill>
            <a:srgbClr val="FFFF0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8" name="Oval 24"/>
          <p:cNvSpPr>
            <a:spLocks noChangeArrowheads="1"/>
          </p:cNvSpPr>
          <p:nvPr/>
        </p:nvSpPr>
        <p:spPr bwMode="auto">
          <a:xfrm>
            <a:off x="1965325" y="3379788"/>
            <a:ext cx="142875" cy="14446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59" name="Oval 25"/>
          <p:cNvSpPr>
            <a:spLocks noChangeArrowheads="1"/>
          </p:cNvSpPr>
          <p:nvPr/>
        </p:nvSpPr>
        <p:spPr bwMode="auto">
          <a:xfrm>
            <a:off x="1028700" y="3451225"/>
            <a:ext cx="144462" cy="144463"/>
          </a:xfrm>
          <a:prstGeom prst="ellipse">
            <a:avLst/>
          </a:prstGeom>
          <a:solidFill>
            <a:srgbClr val="FF000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0" name="Oval 26"/>
          <p:cNvSpPr>
            <a:spLocks noChangeArrowheads="1"/>
          </p:cNvSpPr>
          <p:nvPr/>
        </p:nvSpPr>
        <p:spPr bwMode="auto">
          <a:xfrm>
            <a:off x="812800" y="2874963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61" name="Straight Connector 60"/>
          <p:cNvCxnSpPr>
            <a:stCxn id="56" idx="4"/>
            <a:endCxn id="57" idx="0"/>
          </p:cNvCxnSpPr>
          <p:nvPr/>
        </p:nvCxnSpPr>
        <p:spPr>
          <a:xfrm rot="5400000">
            <a:off x="2468562" y="2874963"/>
            <a:ext cx="287338" cy="1444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7" idx="3"/>
            <a:endCxn id="58" idx="7"/>
          </p:cNvCxnSpPr>
          <p:nvPr/>
        </p:nvCxnSpPr>
        <p:spPr>
          <a:xfrm rot="5400000">
            <a:off x="2195512" y="3106738"/>
            <a:ext cx="185737" cy="4016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9" idx="6"/>
            <a:endCxn id="58" idx="2"/>
          </p:cNvCxnSpPr>
          <p:nvPr/>
        </p:nvCxnSpPr>
        <p:spPr>
          <a:xfrm flipV="1">
            <a:off x="1173162" y="3451225"/>
            <a:ext cx="792163" cy="730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9" idx="0"/>
            <a:endCxn id="60" idx="5"/>
          </p:cNvCxnSpPr>
          <p:nvPr/>
        </p:nvCxnSpPr>
        <p:spPr>
          <a:xfrm rot="16200000" flipV="1">
            <a:off x="791368" y="3142457"/>
            <a:ext cx="452437" cy="1651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7"/>
            <a:endCxn id="55" idx="2"/>
          </p:cNvCxnSpPr>
          <p:nvPr/>
        </p:nvCxnSpPr>
        <p:spPr>
          <a:xfrm rot="5400000" flipH="1" flipV="1">
            <a:off x="1258887" y="2479675"/>
            <a:ext cx="93663" cy="741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val 41"/>
          <p:cNvSpPr>
            <a:spLocks noChangeArrowheads="1"/>
          </p:cNvSpPr>
          <p:nvPr/>
        </p:nvSpPr>
        <p:spPr bwMode="auto">
          <a:xfrm>
            <a:off x="1965325" y="2947988"/>
            <a:ext cx="142875" cy="142875"/>
          </a:xfrm>
          <a:prstGeom prst="ellipse">
            <a:avLst/>
          </a:prstGeom>
          <a:solidFill>
            <a:srgbClr val="00B0F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7" name="Oval 42"/>
          <p:cNvSpPr>
            <a:spLocks noChangeArrowheads="1"/>
          </p:cNvSpPr>
          <p:nvPr/>
        </p:nvSpPr>
        <p:spPr bwMode="auto">
          <a:xfrm>
            <a:off x="2324100" y="2659063"/>
            <a:ext cx="144462" cy="144462"/>
          </a:xfrm>
          <a:prstGeom prst="ellipse">
            <a:avLst/>
          </a:prstGeom>
          <a:solidFill>
            <a:srgbClr val="00B0F0">
              <a:alpha val="0"/>
            </a:srgb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68" name="Straight Connector 67"/>
          <p:cNvCxnSpPr>
            <a:stCxn id="55" idx="6"/>
            <a:endCxn id="66" idx="1"/>
          </p:cNvCxnSpPr>
          <p:nvPr/>
        </p:nvCxnSpPr>
        <p:spPr>
          <a:xfrm>
            <a:off x="1820862" y="2803525"/>
            <a:ext cx="165100" cy="165100"/>
          </a:xfrm>
          <a:prstGeom prst="line">
            <a:avLst/>
          </a:prstGeom>
          <a:ln w="158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7" idx="6"/>
            <a:endCxn id="56" idx="2"/>
          </p:cNvCxnSpPr>
          <p:nvPr/>
        </p:nvCxnSpPr>
        <p:spPr>
          <a:xfrm>
            <a:off x="2468562" y="2732088"/>
            <a:ext cx="14446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7" idx="2"/>
            <a:endCxn id="66" idx="7"/>
          </p:cNvCxnSpPr>
          <p:nvPr/>
        </p:nvCxnSpPr>
        <p:spPr>
          <a:xfrm rot="10800000" flipV="1">
            <a:off x="2087562" y="2732088"/>
            <a:ext cx="236538" cy="2365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reeform 70"/>
          <p:cNvSpPr>
            <a:spLocks/>
          </p:cNvSpPr>
          <p:nvPr/>
        </p:nvSpPr>
        <p:spPr bwMode="auto">
          <a:xfrm>
            <a:off x="381000" y="1506538"/>
            <a:ext cx="2736850" cy="1152525"/>
          </a:xfrm>
          <a:custGeom>
            <a:avLst/>
            <a:gdLst>
              <a:gd name="T0" fmla="*/ 2088717 w 2787650"/>
              <a:gd name="T1" fmla="*/ 29449 h 1357630"/>
              <a:gd name="T2" fmla="*/ 233321 w 2787650"/>
              <a:gd name="T3" fmla="*/ 119003 h 1357630"/>
              <a:gd name="T4" fmla="*/ 688798 w 2787650"/>
              <a:gd name="T5" fmla="*/ 431235 h 1357630"/>
              <a:gd name="T6" fmla="*/ 688798 w 2787650"/>
              <a:gd name="T7" fmla="*/ 431235 h 1357630"/>
              <a:gd name="T8" fmla="*/ 2215982 w 2787650"/>
              <a:gd name="T9" fmla="*/ 295692 h 1357630"/>
              <a:gd name="T10" fmla="*/ 2088717 w 2787650"/>
              <a:gd name="T11" fmla="*/ 29449 h 13576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87650"/>
              <a:gd name="T19" fmla="*/ 0 h 1357630"/>
              <a:gd name="T20" fmla="*/ 2787650 w 2787650"/>
              <a:gd name="T21" fmla="*/ 1357630 h 13576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87650" h="1357630">
                <a:moveTo>
                  <a:pt x="2376170" y="92710"/>
                </a:moveTo>
                <a:cubicBezTo>
                  <a:pt x="2000250" y="0"/>
                  <a:pt x="530860" y="163830"/>
                  <a:pt x="265430" y="374650"/>
                </a:cubicBezTo>
                <a:cubicBezTo>
                  <a:pt x="0" y="585470"/>
                  <a:pt x="783590" y="1357630"/>
                  <a:pt x="783590" y="1357630"/>
                </a:cubicBezTo>
                <a:cubicBezTo>
                  <a:pt x="1073150" y="1286510"/>
                  <a:pt x="2254250" y="1140460"/>
                  <a:pt x="2520950" y="930910"/>
                </a:cubicBezTo>
                <a:cubicBezTo>
                  <a:pt x="2787650" y="721360"/>
                  <a:pt x="2752090" y="185420"/>
                  <a:pt x="2376170" y="92710"/>
                </a:cubicBezTo>
                <a:close/>
              </a:path>
            </a:pathLst>
          </a:custGeom>
          <a:solidFill>
            <a:srgbClr val="FFC000">
              <a:alpha val="0"/>
            </a:srgbClr>
          </a:solidFill>
          <a:ln w="12700">
            <a:solidFill>
              <a:schemeClr val="accent2"/>
            </a:solidFill>
            <a:prstDash val="sysDash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81000" y="4867870"/>
            <a:ext cx="7467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200" dirty="0" smtClean="0"/>
              <a:t>If two labels are close in the query graph, they should also be close in the matching subgraph.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7" grpId="0" animBg="1"/>
      <p:bldP spid="48" grpId="0" animBg="1"/>
      <p:bldP spid="49" grpId="0" animBg="1"/>
      <p:bldP spid="50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6" grpId="0" animBg="1"/>
      <p:bldP spid="67" grpId="0" animBg="1"/>
      <p:bldP spid="71" grpId="0" animBg="1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7620000" cy="1905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200" dirty="0" smtClean="0"/>
              <a:t>If the query graph Q is subgraph isomorphic to target graph G, then the cost of matching Q in G must be 0.</a:t>
            </a:r>
          </a:p>
          <a:p>
            <a:pPr>
              <a:buFont typeface="Wingdings" pitchFamily="2" charset="2"/>
              <a:buChar char="v"/>
            </a:pPr>
            <a:endParaRPr lang="en-US" sz="10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/>
              <a:t>The farther the labels are in G compared to that in Q, the higher will be the cost of matching.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6C1918-EF83-4F29-B1E9-9ED133E424F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225" y="6172200"/>
            <a:ext cx="1097975" cy="62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467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2500" b="1" dirty="0" smtClean="0">
                <a:ea typeface="华文新魏" pitchFamily="2" charset="-122"/>
              </a:rPr>
              <a:t>A Good </a:t>
            </a:r>
            <a:r>
              <a:rPr lang="en-US" altLang="zh-CN" sz="2500" b="1" dirty="0" err="1" smtClean="0">
                <a:ea typeface="华文新魏" pitchFamily="2" charset="-122"/>
              </a:rPr>
              <a:t>SubGraph</a:t>
            </a:r>
            <a:r>
              <a:rPr lang="en-US" altLang="zh-CN" sz="2500" b="1" dirty="0" smtClean="0">
                <a:ea typeface="华文新魏" pitchFamily="2" charset="-122"/>
              </a:rPr>
              <a:t> Matching Algorithm Should Have …</a:t>
            </a:r>
            <a:endParaRPr lang="en-US" sz="2500" b="1" dirty="0"/>
          </a:p>
        </p:txBody>
      </p:sp>
      <p:sp>
        <p:nvSpPr>
          <p:cNvPr id="72" name="Oval 79"/>
          <p:cNvSpPr>
            <a:spLocks noChangeArrowheads="1"/>
          </p:cNvSpPr>
          <p:nvPr/>
        </p:nvSpPr>
        <p:spPr bwMode="auto">
          <a:xfrm>
            <a:off x="709613" y="4291013"/>
            <a:ext cx="215900" cy="2159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3" name="Oval 80"/>
          <p:cNvSpPr>
            <a:spLocks noChangeArrowheads="1"/>
          </p:cNvSpPr>
          <p:nvPr/>
        </p:nvSpPr>
        <p:spPr bwMode="auto">
          <a:xfrm>
            <a:off x="1068388" y="4291013"/>
            <a:ext cx="217487" cy="2159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4" name="Oval 81"/>
          <p:cNvSpPr>
            <a:spLocks noChangeArrowheads="1"/>
          </p:cNvSpPr>
          <p:nvPr/>
        </p:nvSpPr>
        <p:spPr bwMode="auto">
          <a:xfrm>
            <a:off x="349250" y="4291013"/>
            <a:ext cx="215900" cy="2159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5" name="Oval 83"/>
          <p:cNvSpPr>
            <a:spLocks noChangeArrowheads="1"/>
          </p:cNvSpPr>
          <p:nvPr/>
        </p:nvSpPr>
        <p:spPr bwMode="auto">
          <a:xfrm>
            <a:off x="1428750" y="4291013"/>
            <a:ext cx="215900" cy="2159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76" name="Oval 85"/>
          <p:cNvSpPr>
            <a:spLocks noChangeArrowheads="1"/>
          </p:cNvSpPr>
          <p:nvPr/>
        </p:nvSpPr>
        <p:spPr bwMode="auto">
          <a:xfrm>
            <a:off x="852488" y="3714750"/>
            <a:ext cx="215900" cy="2159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77" name="Straight Connector 76"/>
          <p:cNvCxnSpPr>
            <a:stCxn id="76" idx="4"/>
            <a:endCxn id="74" idx="0"/>
          </p:cNvCxnSpPr>
          <p:nvPr/>
        </p:nvCxnSpPr>
        <p:spPr>
          <a:xfrm rot="5400000">
            <a:off x="528637" y="3859213"/>
            <a:ext cx="360363" cy="5032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6" idx="4"/>
            <a:endCxn id="72" idx="0"/>
          </p:cNvCxnSpPr>
          <p:nvPr/>
        </p:nvCxnSpPr>
        <p:spPr>
          <a:xfrm rot="5400000">
            <a:off x="708819" y="4039394"/>
            <a:ext cx="360363" cy="1428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6" idx="4"/>
            <a:endCxn id="73" idx="0"/>
          </p:cNvCxnSpPr>
          <p:nvPr/>
        </p:nvCxnSpPr>
        <p:spPr>
          <a:xfrm rot="16200000" flipH="1">
            <a:off x="889000" y="4002088"/>
            <a:ext cx="360363" cy="2174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76" idx="4"/>
            <a:endCxn id="75" idx="0"/>
          </p:cNvCxnSpPr>
          <p:nvPr/>
        </p:nvCxnSpPr>
        <p:spPr>
          <a:xfrm rot="16200000" flipH="1">
            <a:off x="1068387" y="3822701"/>
            <a:ext cx="360363" cy="5762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97"/>
          <p:cNvSpPr>
            <a:spLocks noChangeArrowheads="1"/>
          </p:cNvSpPr>
          <p:nvPr/>
        </p:nvSpPr>
        <p:spPr bwMode="auto">
          <a:xfrm>
            <a:off x="2581275" y="4291013"/>
            <a:ext cx="215900" cy="2159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2" name="Oval 98"/>
          <p:cNvSpPr>
            <a:spLocks noChangeArrowheads="1"/>
          </p:cNvSpPr>
          <p:nvPr/>
        </p:nvSpPr>
        <p:spPr bwMode="auto">
          <a:xfrm>
            <a:off x="3013075" y="4291013"/>
            <a:ext cx="215900" cy="2159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3" name="Oval 100"/>
          <p:cNvSpPr>
            <a:spLocks noChangeArrowheads="1"/>
          </p:cNvSpPr>
          <p:nvPr/>
        </p:nvSpPr>
        <p:spPr bwMode="auto">
          <a:xfrm>
            <a:off x="3517900" y="4291013"/>
            <a:ext cx="215900" cy="215900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4" name="Oval 101"/>
          <p:cNvSpPr>
            <a:spLocks noChangeArrowheads="1"/>
          </p:cNvSpPr>
          <p:nvPr/>
        </p:nvSpPr>
        <p:spPr bwMode="auto">
          <a:xfrm>
            <a:off x="2941638" y="3714750"/>
            <a:ext cx="215900" cy="2159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cxnSp>
        <p:nvCxnSpPr>
          <p:cNvPr id="85" name="Straight Connector 84"/>
          <p:cNvCxnSpPr>
            <a:stCxn id="84" idx="4"/>
            <a:endCxn id="81" idx="0"/>
          </p:cNvCxnSpPr>
          <p:nvPr/>
        </p:nvCxnSpPr>
        <p:spPr>
          <a:xfrm rot="5400000">
            <a:off x="2689225" y="3930650"/>
            <a:ext cx="360363" cy="3603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4" idx="4"/>
            <a:endCxn id="82" idx="0"/>
          </p:cNvCxnSpPr>
          <p:nvPr/>
        </p:nvCxnSpPr>
        <p:spPr>
          <a:xfrm rot="16200000" flipH="1">
            <a:off x="2905125" y="4075113"/>
            <a:ext cx="360363" cy="714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84" idx="4"/>
            <a:endCxn id="83" idx="0"/>
          </p:cNvCxnSpPr>
          <p:nvPr/>
        </p:nvCxnSpPr>
        <p:spPr>
          <a:xfrm rot="16200000" flipH="1">
            <a:off x="3157537" y="3822701"/>
            <a:ext cx="360363" cy="5762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>
            <a:spLocks noChangeArrowheads="1"/>
          </p:cNvSpPr>
          <p:nvPr/>
        </p:nvSpPr>
        <p:spPr bwMode="auto">
          <a:xfrm>
            <a:off x="636588" y="3498850"/>
            <a:ext cx="1152525" cy="1511300"/>
          </a:xfrm>
          <a:prstGeom prst="ellipse">
            <a:avLst/>
          </a:prstGeom>
          <a:solidFill>
            <a:srgbClr val="FFC000">
              <a:alpha val="0"/>
            </a:srgbClr>
          </a:solidFill>
          <a:ln w="15875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89" name="TextBox 12"/>
          <p:cNvSpPr txBox="1">
            <a:spLocks noChangeArrowheads="1"/>
          </p:cNvSpPr>
          <p:nvPr/>
        </p:nvSpPr>
        <p:spPr bwMode="auto">
          <a:xfrm>
            <a:off x="709613" y="5299075"/>
            <a:ext cx="30241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Problem with Random Walk Based Methods 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1501775" y="3282950"/>
            <a:ext cx="2428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91" name="TextBox 111"/>
          <p:cNvSpPr txBox="1">
            <a:spLocks noChangeArrowheads="1"/>
          </p:cNvSpPr>
          <p:nvPr/>
        </p:nvSpPr>
        <p:spPr bwMode="auto">
          <a:xfrm>
            <a:off x="1068388" y="4991100"/>
            <a:ext cx="325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2" name="TextBox 112"/>
          <p:cNvSpPr txBox="1">
            <a:spLocks noChangeArrowheads="1"/>
          </p:cNvSpPr>
          <p:nvPr/>
        </p:nvSpPr>
        <p:spPr bwMode="auto">
          <a:xfrm>
            <a:off x="2976563" y="4938713"/>
            <a:ext cx="325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93" name="Content Placeholder 2"/>
          <p:cNvSpPr txBox="1">
            <a:spLocks/>
          </p:cNvSpPr>
          <p:nvPr/>
        </p:nvSpPr>
        <p:spPr>
          <a:xfrm>
            <a:off x="4267200" y="3429000"/>
            <a:ext cx="3733800" cy="190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2200" dirty="0" smtClean="0"/>
              <a:t>Random Walk Based Models (i.e. Personalized Page Rank) does not satisfy these requirements.</a:t>
            </a:r>
          </a:p>
        </p:txBody>
      </p:sp>
      <p:graphicFrame>
        <p:nvGraphicFramePr>
          <p:cNvPr id="94" name="Table 93"/>
          <p:cNvGraphicFramePr>
            <a:graphicFrameLocks noGrp="1"/>
          </p:cNvGraphicFramePr>
          <p:nvPr/>
        </p:nvGraphicFramePr>
        <p:xfrm>
          <a:off x="4267200" y="3505200"/>
          <a:ext cx="3575721" cy="191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504"/>
                <a:gridCol w="752310"/>
                <a:gridCol w="1191907"/>
              </a:tblGrid>
              <a:tr h="50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Green </a:t>
                      </a:r>
                      <a:r>
                        <a:rPr lang="en-US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sz="2000" dirty="0" smtClean="0"/>
                        <a:t>Yellow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0.75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0.67</a:t>
                      </a:r>
                      <a:endParaRPr lang="en-US" sz="2000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Green </a:t>
                      </a: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→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0.33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5" name="TextBox 12"/>
          <p:cNvSpPr txBox="1">
            <a:spLocks noChangeArrowheads="1"/>
          </p:cNvSpPr>
          <p:nvPr/>
        </p:nvSpPr>
        <p:spPr bwMode="auto">
          <a:xfrm>
            <a:off x="4495800" y="5486400"/>
            <a:ext cx="30241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Random Walk Probabilities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90" grpId="0"/>
      <p:bldP spid="93" grpId="0"/>
      <p:bldP spid="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JITKHAN@AIMIJENFUVWXY5ML" val="375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3884</TotalTime>
  <Words>1867</Words>
  <Application>Microsoft Office PowerPoint</Application>
  <PresentationFormat>On-screen Show (4:3)</PresentationFormat>
  <Paragraphs>540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Century Schoolbook</vt:lpstr>
      <vt:lpstr>Wingdings</vt:lpstr>
      <vt:lpstr>华文新魏</vt:lpstr>
      <vt:lpstr>Times New Roman</vt:lpstr>
      <vt:lpstr>Calibri</vt:lpstr>
      <vt:lpstr>Wingdings 2</vt:lpstr>
      <vt:lpstr>Arial Unicode MS</vt:lpstr>
      <vt:lpstr>宋体</vt:lpstr>
      <vt:lpstr>Oriel</vt:lpstr>
      <vt:lpstr>Neighborhood Based Fast Graph Search In Large Networks</vt:lpstr>
      <vt:lpstr>Motivation (RDF Query)</vt:lpstr>
      <vt:lpstr>RDF QUERY </vt:lpstr>
      <vt:lpstr>Approximate Graph Matching</vt:lpstr>
      <vt:lpstr>Graph Alignment</vt:lpstr>
      <vt:lpstr>Roadmap</vt:lpstr>
      <vt:lpstr>Problem Formulation</vt:lpstr>
      <vt:lpstr>Problem Formulation</vt:lpstr>
      <vt:lpstr>A Good SubGraph Matching Algorithm Should Have …</vt:lpstr>
      <vt:lpstr>Information Propagation Model</vt:lpstr>
      <vt:lpstr>Problem Definition</vt:lpstr>
      <vt:lpstr>Slide 12</vt:lpstr>
      <vt:lpstr>Slide 13</vt:lpstr>
      <vt:lpstr>Roadmap</vt:lpstr>
      <vt:lpstr>Slide 15</vt:lpstr>
      <vt:lpstr>Roadmap</vt:lpstr>
      <vt:lpstr>Indexing</vt:lpstr>
      <vt:lpstr>Dynamic Update</vt:lpstr>
      <vt:lpstr>Roadmap</vt:lpstr>
      <vt:lpstr>                 Query Optimization</vt:lpstr>
      <vt:lpstr>Roadmap</vt:lpstr>
      <vt:lpstr>Experimental Results</vt:lpstr>
      <vt:lpstr>Robustness Results</vt:lpstr>
      <vt:lpstr>Convergence Results</vt:lpstr>
      <vt:lpstr>Scalability Results</vt:lpstr>
      <vt:lpstr>Roadmap</vt:lpstr>
      <vt:lpstr>Conclusion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arijitkhan</dc:creator>
  <cp:lastModifiedBy>Arijit</cp:lastModifiedBy>
  <cp:revision>670</cp:revision>
  <dcterms:created xsi:type="dcterms:W3CDTF">2010-04-17T21:12:04Z</dcterms:created>
  <dcterms:modified xsi:type="dcterms:W3CDTF">2011-06-10T01:11:56Z</dcterms:modified>
</cp:coreProperties>
</file>