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diagrams/drawing3.xml" ContentType="application/vnd.ms-office.drawingml.diagramDrawing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Default Extension="emf" ContentType="image/x-emf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diagrams/data7.xml" ContentType="application/vnd.openxmlformats-officedocument.drawingml.diagramData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diagrams/colors1.xml" ContentType="application/vnd.openxmlformats-officedocument.drawingml.diagramColors+xml"/>
  <Override PartName="/ppt/notesSlides/notesSlide87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diagrams/layout7.xml" ContentType="application/vnd.openxmlformats-officedocument.drawingml.diagram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diagrams/quickStyle1.xml" ContentType="application/vnd.openxmlformats-officedocument.drawingml.diagramStyl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diagrams/layout4.xml" ContentType="application/vnd.openxmlformats-officedocument.drawingml.diagramLayout+xml"/>
  <Override PartName="/ppt/notesSlides/notesSlide80.xml" ContentType="application/vnd.openxmlformats-officedocument.presentationml.notesSlide+xml"/>
  <Override PartName="/ppt/slides/slide139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notesSlides/notesSlide78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2.xml" ContentType="application/vnd.openxmlformats-officedocument.presentationml.notesSlide+xml"/>
  <Default Extension="wdp" ContentType="image/vnd.ms-photo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diagrams/layout2.xml" ContentType="application/vnd.openxmlformats-officedocument.drawingml.diagramLayout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4"/>
  </p:notesMasterIdLst>
  <p:sldIdLst>
    <p:sldId id="256" r:id="rId2"/>
    <p:sldId id="646" r:id="rId3"/>
    <p:sldId id="647" r:id="rId4"/>
    <p:sldId id="648" r:id="rId5"/>
    <p:sldId id="650" r:id="rId6"/>
    <p:sldId id="662" r:id="rId7"/>
    <p:sldId id="661" r:id="rId8"/>
    <p:sldId id="656" r:id="rId9"/>
    <p:sldId id="657" r:id="rId10"/>
    <p:sldId id="658" r:id="rId11"/>
    <p:sldId id="659" r:id="rId12"/>
    <p:sldId id="660" r:id="rId13"/>
    <p:sldId id="664" r:id="rId14"/>
    <p:sldId id="668" r:id="rId15"/>
    <p:sldId id="669" r:id="rId16"/>
    <p:sldId id="670" r:id="rId17"/>
    <p:sldId id="667" r:id="rId18"/>
    <p:sldId id="652" r:id="rId19"/>
    <p:sldId id="663" r:id="rId20"/>
    <p:sldId id="665" r:id="rId21"/>
    <p:sldId id="666" r:id="rId22"/>
    <p:sldId id="671" r:id="rId23"/>
    <p:sldId id="672" r:id="rId24"/>
    <p:sldId id="673" r:id="rId25"/>
    <p:sldId id="674" r:id="rId26"/>
    <p:sldId id="675" r:id="rId27"/>
    <p:sldId id="676" r:id="rId28"/>
    <p:sldId id="677" r:id="rId29"/>
    <p:sldId id="678" r:id="rId30"/>
    <p:sldId id="679" r:id="rId31"/>
    <p:sldId id="680" r:id="rId32"/>
    <p:sldId id="681" r:id="rId33"/>
    <p:sldId id="682" r:id="rId34"/>
    <p:sldId id="683" r:id="rId35"/>
    <p:sldId id="684" r:id="rId36"/>
    <p:sldId id="685" r:id="rId37"/>
    <p:sldId id="686" r:id="rId38"/>
    <p:sldId id="687" r:id="rId39"/>
    <p:sldId id="688" r:id="rId40"/>
    <p:sldId id="689" r:id="rId41"/>
    <p:sldId id="690" r:id="rId42"/>
    <p:sldId id="691" r:id="rId43"/>
    <p:sldId id="692" r:id="rId44"/>
    <p:sldId id="693" r:id="rId45"/>
    <p:sldId id="694" r:id="rId46"/>
    <p:sldId id="695" r:id="rId47"/>
    <p:sldId id="696" r:id="rId48"/>
    <p:sldId id="697" r:id="rId49"/>
    <p:sldId id="698" r:id="rId50"/>
    <p:sldId id="699" r:id="rId51"/>
    <p:sldId id="700" r:id="rId52"/>
    <p:sldId id="701" r:id="rId53"/>
    <p:sldId id="702" r:id="rId54"/>
    <p:sldId id="703" r:id="rId55"/>
    <p:sldId id="704" r:id="rId56"/>
    <p:sldId id="706" r:id="rId57"/>
    <p:sldId id="707" r:id="rId58"/>
    <p:sldId id="708" r:id="rId59"/>
    <p:sldId id="709" r:id="rId60"/>
    <p:sldId id="710" r:id="rId61"/>
    <p:sldId id="711" r:id="rId62"/>
    <p:sldId id="712" r:id="rId63"/>
    <p:sldId id="713" r:id="rId64"/>
    <p:sldId id="714" r:id="rId65"/>
    <p:sldId id="715" r:id="rId66"/>
    <p:sldId id="716" r:id="rId67"/>
    <p:sldId id="717" r:id="rId68"/>
    <p:sldId id="718" r:id="rId69"/>
    <p:sldId id="719" r:id="rId70"/>
    <p:sldId id="720" r:id="rId71"/>
    <p:sldId id="721" r:id="rId72"/>
    <p:sldId id="722" r:id="rId73"/>
    <p:sldId id="723" r:id="rId74"/>
    <p:sldId id="724" r:id="rId75"/>
    <p:sldId id="725" r:id="rId76"/>
    <p:sldId id="726" r:id="rId77"/>
    <p:sldId id="727" r:id="rId78"/>
    <p:sldId id="728" r:id="rId79"/>
    <p:sldId id="729" r:id="rId80"/>
    <p:sldId id="730" r:id="rId81"/>
    <p:sldId id="731" r:id="rId82"/>
    <p:sldId id="732" r:id="rId83"/>
    <p:sldId id="733" r:id="rId84"/>
    <p:sldId id="734" r:id="rId85"/>
    <p:sldId id="735" r:id="rId86"/>
    <p:sldId id="736" r:id="rId87"/>
    <p:sldId id="737" r:id="rId88"/>
    <p:sldId id="738" r:id="rId89"/>
    <p:sldId id="739" r:id="rId90"/>
    <p:sldId id="740" r:id="rId91"/>
    <p:sldId id="741" r:id="rId92"/>
    <p:sldId id="742" r:id="rId93"/>
    <p:sldId id="743" r:id="rId94"/>
    <p:sldId id="744" r:id="rId95"/>
    <p:sldId id="745" r:id="rId96"/>
    <p:sldId id="746" r:id="rId97"/>
    <p:sldId id="747" r:id="rId98"/>
    <p:sldId id="748" r:id="rId99"/>
    <p:sldId id="749" r:id="rId100"/>
    <p:sldId id="750" r:id="rId101"/>
    <p:sldId id="751" r:id="rId102"/>
    <p:sldId id="752" r:id="rId103"/>
    <p:sldId id="753" r:id="rId104"/>
    <p:sldId id="754" r:id="rId105"/>
    <p:sldId id="755" r:id="rId106"/>
    <p:sldId id="756" r:id="rId107"/>
    <p:sldId id="757" r:id="rId108"/>
    <p:sldId id="758" r:id="rId109"/>
    <p:sldId id="759" r:id="rId110"/>
    <p:sldId id="760" r:id="rId111"/>
    <p:sldId id="761" r:id="rId112"/>
    <p:sldId id="762" r:id="rId113"/>
    <p:sldId id="763" r:id="rId114"/>
    <p:sldId id="764" r:id="rId115"/>
    <p:sldId id="765" r:id="rId116"/>
    <p:sldId id="766" r:id="rId117"/>
    <p:sldId id="767" r:id="rId118"/>
    <p:sldId id="768" r:id="rId119"/>
    <p:sldId id="769" r:id="rId120"/>
    <p:sldId id="770" r:id="rId121"/>
    <p:sldId id="771" r:id="rId122"/>
    <p:sldId id="772" r:id="rId123"/>
    <p:sldId id="773" r:id="rId124"/>
    <p:sldId id="774" r:id="rId125"/>
    <p:sldId id="775" r:id="rId126"/>
    <p:sldId id="776" r:id="rId127"/>
    <p:sldId id="777" r:id="rId128"/>
    <p:sldId id="778" r:id="rId129"/>
    <p:sldId id="779" r:id="rId130"/>
    <p:sldId id="780" r:id="rId131"/>
    <p:sldId id="781" r:id="rId132"/>
    <p:sldId id="782" r:id="rId133"/>
    <p:sldId id="783" r:id="rId134"/>
    <p:sldId id="784" r:id="rId135"/>
    <p:sldId id="785" r:id="rId136"/>
    <p:sldId id="786" r:id="rId137"/>
    <p:sldId id="787" r:id="rId138"/>
    <p:sldId id="788" r:id="rId139"/>
    <p:sldId id="789" r:id="rId140"/>
    <p:sldId id="790" r:id="rId141"/>
    <p:sldId id="791" r:id="rId142"/>
    <p:sldId id="792" r:id="rId1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26" autoAdjust="0"/>
    <p:restoredTop sz="99523" autoAdjust="0"/>
  </p:normalViewPr>
  <p:slideViewPr>
    <p:cSldViewPr>
      <p:cViewPr varScale="1">
        <p:scale>
          <a:sx n="73" d="100"/>
          <a:sy n="73" d="100"/>
        </p:scale>
        <p:origin x="-132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9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654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v>GMatrix</c:v>
          </c:tx>
          <c:spPr>
            <a:solidFill>
              <a:srgbClr val="FF0000"/>
            </a:solidFill>
          </c:spPr>
          <c:cat>
            <c:numLit>
              <c:formatCode>General</c:formatCode>
              <c:ptCount val="3"/>
              <c:pt idx="0">
                <c:v>1</c:v>
              </c:pt>
              <c:pt idx="1">
                <c:v>1.2</c:v>
              </c:pt>
              <c:pt idx="2">
                <c:v>1.4</c:v>
              </c:pt>
            </c:numLit>
          </c:cat>
          <c:val>
            <c:numRef>
              <c:f>Sheet1!$A$1:$A$3</c:f>
              <c:numCache>
                <c:formatCode>General</c:formatCode>
                <c:ptCount val="3"/>
                <c:pt idx="0">
                  <c:v>2.0000000000000052E-2</c:v>
                </c:pt>
                <c:pt idx="1">
                  <c:v>1.0000000000000026E-2</c:v>
                </c:pt>
                <c:pt idx="2">
                  <c:v>1.0000000000000026E-2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954-4C3B-9492-C39007B121A0}"/>
            </c:ext>
          </c:extLst>
        </c:ser>
        <c:ser>
          <c:idx val="1"/>
          <c:order val="1"/>
          <c:tx>
            <c:v>Count Min Sketch</c:v>
          </c:tx>
          <c:dPt>
            <c:idx val="0"/>
            <c:spPr>
              <a:solidFill>
                <a:srgbClr val="00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954-4C3B-9492-C39007B121A0}"/>
              </c:ext>
            </c:extLst>
          </c:dPt>
          <c:dPt>
            <c:idx val="1"/>
            <c:spPr>
              <a:solidFill>
                <a:srgbClr val="00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5954-4C3B-9492-C39007B121A0}"/>
              </c:ext>
            </c:extLst>
          </c:dPt>
          <c:dPt>
            <c:idx val="2"/>
            <c:spPr>
              <a:solidFill>
                <a:srgbClr val="00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954-4C3B-9492-C39007B121A0}"/>
              </c:ext>
            </c:extLst>
          </c:dPt>
          <c:cat>
            <c:numLit>
              <c:formatCode>General</c:formatCode>
              <c:ptCount val="3"/>
              <c:pt idx="0">
                <c:v>1</c:v>
              </c:pt>
              <c:pt idx="1">
                <c:v>1.2</c:v>
              </c:pt>
              <c:pt idx="2">
                <c:v>1.4</c:v>
              </c:pt>
            </c:numLit>
          </c:cat>
          <c:val>
            <c:numRef>
              <c:f>Sheet1!$B$1:$B$3</c:f>
              <c:numCache>
                <c:formatCode>General</c:formatCode>
                <c:ptCount val="3"/>
                <c:pt idx="0">
                  <c:v>10</c:v>
                </c:pt>
                <c:pt idx="1">
                  <c:v>10</c:v>
                </c:pt>
                <c:pt idx="2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954-4C3B-9492-C39007B121A0}"/>
            </c:ext>
          </c:extLst>
        </c:ser>
        <c:dLbls/>
        <c:shape val="cylinder"/>
        <c:axId val="67640320"/>
        <c:axId val="68904064"/>
        <c:axId val="0"/>
      </c:bar3DChart>
      <c:catAx>
        <c:axId val="6764032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lang="de-DE"/>
                </a:pPr>
                <a:r>
                  <a:rPr lang="en-US"/>
                  <a:t>Skew (ZipF)</a:t>
                </a:r>
              </a:p>
            </c:rich>
          </c:tx>
          <c:layout>
            <c:manualLayout>
              <c:xMode val="edge"/>
              <c:yMode val="edge"/>
              <c:x val="0.32731306842458674"/>
              <c:y val="0.79883742473367303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lang="de-DE"/>
            </a:pPr>
            <a:endParaRPr lang="en-US"/>
          </a:p>
        </c:txPr>
        <c:crossAx val="68904064"/>
        <c:crosses val="autoZero"/>
        <c:auto val="1"/>
        <c:lblAlgn val="ctr"/>
        <c:lblOffset val="100"/>
        <c:tickLblSkip val="1"/>
      </c:catAx>
      <c:valAx>
        <c:axId val="68904064"/>
        <c:scaling>
          <c:orientation val="minMax"/>
        </c:scaling>
        <c:axPos val="l"/>
        <c:majorGridlines/>
        <c:title>
          <c:tx>
            <c:rich>
              <a:bodyPr rot="0" vert="horz"/>
              <a:lstStyle/>
              <a:p>
                <a:pPr>
                  <a:defRPr lang="de-DE"/>
                </a:pPr>
                <a:r>
                  <a:rPr lang="de-DE"/>
                  <a:t>False </a:t>
                </a:r>
              </a:p>
              <a:p>
                <a:pPr>
                  <a:defRPr lang="de-DE"/>
                </a:pPr>
                <a:r>
                  <a:rPr lang="de-DE"/>
                  <a:t>Positive </a:t>
                </a:r>
              </a:p>
              <a:p>
                <a:pPr>
                  <a:defRPr lang="de-DE"/>
                </a:pPr>
                <a:r>
                  <a:rPr lang="de-DE"/>
                  <a:t>Rate</a:t>
                </a:r>
              </a:p>
            </c:rich>
          </c:tx>
        </c:title>
        <c:numFmt formatCode="General" sourceLinked="1"/>
        <c:tickLblPos val="nextTo"/>
        <c:txPr>
          <a:bodyPr/>
          <a:lstStyle/>
          <a:p>
            <a:pPr>
              <a:defRPr lang="de-DE"/>
            </a:pPr>
            <a:endParaRPr lang="en-US"/>
          </a:p>
        </c:txPr>
        <c:crossAx val="676403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623939449429482"/>
          <c:y val="0.5245789588801395"/>
          <c:w val="0.31794665201733502"/>
          <c:h val="0.24713837853601675"/>
        </c:manualLayout>
      </c:layout>
      <c:txPr>
        <a:bodyPr/>
        <a:lstStyle/>
        <a:p>
          <a:pPr>
            <a:defRPr lang="de-DE"/>
          </a:pPr>
          <a:endParaRPr lang="en-US"/>
        </a:p>
      </c:txPr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C70883-015D-4147-85D9-C6D10050F944}" type="doc">
      <dgm:prSet loTypeId="urn:microsoft.com/office/officeart/2008/layout/AlternatingHexagons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E5F980C-615B-445B-937C-17B2E124BCEF}">
      <dgm:prSet phldrT="[Text]" custT="1"/>
      <dgm:spPr/>
      <dgm:t>
        <a:bodyPr/>
        <a:lstStyle/>
        <a:p>
          <a:r>
            <a:rPr lang="en-US" sz="2000" dirty="0" smtClean="0"/>
            <a:t>Main points</a:t>
          </a:r>
          <a:endParaRPr lang="en-US" sz="2000" dirty="0"/>
        </a:p>
      </dgm:t>
    </dgm:pt>
    <dgm:pt modelId="{5EB81E6F-8A7A-4A79-A29E-05B4321DB501}" type="parTrans" cxnId="{B26F47AF-E50D-4BDA-8468-D65E0CF49B56}">
      <dgm:prSet/>
      <dgm:spPr/>
      <dgm:t>
        <a:bodyPr/>
        <a:lstStyle/>
        <a:p>
          <a:endParaRPr lang="en-US"/>
        </a:p>
      </dgm:t>
    </dgm:pt>
    <dgm:pt modelId="{66B9DBEF-AB94-449C-AFDD-2CC0EE8B9B3F}" type="sibTrans" cxnId="{B26F47AF-E50D-4BDA-8468-D65E0CF49B56}">
      <dgm:prSet/>
      <dgm:spPr/>
      <dgm:t>
        <a:bodyPr/>
        <a:lstStyle/>
        <a:p>
          <a:endParaRPr lang="en-US"/>
        </a:p>
      </dgm:t>
    </dgm:pt>
    <dgm:pt modelId="{8D7CCDED-7849-475A-A150-43E8DBD8886D}">
      <dgm:prSet phldrT="[Text]" custT="1"/>
      <dgm:spPr/>
      <dgm:t>
        <a:bodyPr/>
        <a:lstStyle/>
        <a:p>
          <a:r>
            <a:rPr lang="en-US" sz="2400" dirty="0" smtClean="0"/>
            <a:t>Brief</a:t>
          </a:r>
          <a:endParaRPr lang="en-US" sz="2400" dirty="0"/>
        </a:p>
      </dgm:t>
    </dgm:pt>
    <dgm:pt modelId="{16C3F39E-ECC3-4B97-985C-BAE6FA670731}" type="parTrans" cxnId="{4DFB2DDD-B21A-41D8-BAFC-145FF8425431}">
      <dgm:prSet/>
      <dgm:spPr/>
      <dgm:t>
        <a:bodyPr/>
        <a:lstStyle/>
        <a:p>
          <a:endParaRPr lang="en-US"/>
        </a:p>
      </dgm:t>
    </dgm:pt>
    <dgm:pt modelId="{4F67CF3B-555E-45EF-BBD6-7095DED1E204}" type="sibTrans" cxnId="{4DFB2DDD-B21A-41D8-BAFC-145FF8425431}">
      <dgm:prSet/>
      <dgm:spPr/>
      <dgm:t>
        <a:bodyPr/>
        <a:lstStyle/>
        <a:p>
          <a:endParaRPr lang="en-US"/>
        </a:p>
      </dgm:t>
    </dgm:pt>
    <dgm:pt modelId="{2DACD1FB-F233-4208-86EE-48E5CCF838BB}">
      <dgm:prSet phldrT="[Text]"/>
      <dgm:spPr/>
      <dgm:t>
        <a:bodyPr/>
        <a:lstStyle/>
        <a:p>
          <a:r>
            <a:rPr lang="en-US" dirty="0" smtClean="0"/>
            <a:t>Clear</a:t>
          </a:r>
          <a:endParaRPr lang="en-US" dirty="0"/>
        </a:p>
      </dgm:t>
    </dgm:pt>
    <dgm:pt modelId="{516AE877-B8C7-40AC-89EE-52B49B85DF69}" type="parTrans" cxnId="{B3170DC8-0A09-4C71-B062-C0C8E1A8618F}">
      <dgm:prSet/>
      <dgm:spPr/>
      <dgm:t>
        <a:bodyPr/>
        <a:lstStyle/>
        <a:p>
          <a:endParaRPr lang="en-US"/>
        </a:p>
      </dgm:t>
    </dgm:pt>
    <dgm:pt modelId="{2C9F1071-2413-4639-9B2B-AB3776680D0B}" type="sibTrans" cxnId="{B3170DC8-0A09-4C71-B062-C0C8E1A8618F}">
      <dgm:prSet/>
      <dgm:spPr/>
      <dgm:t>
        <a:bodyPr/>
        <a:lstStyle/>
        <a:p>
          <a:endParaRPr lang="en-US"/>
        </a:p>
      </dgm:t>
    </dgm:pt>
    <dgm:pt modelId="{3C1F80C9-377B-4B0F-95A6-7B46833600D7}" type="pres">
      <dgm:prSet presAssocID="{B9C70883-015D-4147-85D9-C6D10050F944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D695845-FC0B-4BEE-9B3A-5C24E93FD5E5}" type="pres">
      <dgm:prSet presAssocID="{9E5F980C-615B-445B-937C-17B2E124BCEF}" presName="composite" presStyleCnt="0"/>
      <dgm:spPr/>
      <dgm:t>
        <a:bodyPr/>
        <a:lstStyle/>
        <a:p>
          <a:endParaRPr lang="en-US"/>
        </a:p>
      </dgm:t>
    </dgm:pt>
    <dgm:pt modelId="{52565978-B69F-434A-82EA-90DB81ED62B0}" type="pres">
      <dgm:prSet presAssocID="{9E5F980C-615B-445B-937C-17B2E124BCEF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92B02F-72E8-4008-BF6D-27700BE66FF7}" type="pres">
      <dgm:prSet presAssocID="{9E5F980C-615B-445B-937C-17B2E124BCEF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12F6E8-BA1E-4A8D-8CF5-13104F83042D}" type="pres">
      <dgm:prSet presAssocID="{9E5F980C-615B-445B-937C-17B2E124BCEF}" presName="BalanceSpacing" presStyleCnt="0"/>
      <dgm:spPr/>
      <dgm:t>
        <a:bodyPr/>
        <a:lstStyle/>
        <a:p>
          <a:endParaRPr lang="en-US"/>
        </a:p>
      </dgm:t>
    </dgm:pt>
    <dgm:pt modelId="{0C8D4D04-64A9-49C9-AAC6-6F9B0FC92EA7}" type="pres">
      <dgm:prSet presAssocID="{9E5F980C-615B-445B-937C-17B2E124BCEF}" presName="BalanceSpacing1" presStyleCnt="0"/>
      <dgm:spPr/>
      <dgm:t>
        <a:bodyPr/>
        <a:lstStyle/>
        <a:p>
          <a:endParaRPr lang="en-US"/>
        </a:p>
      </dgm:t>
    </dgm:pt>
    <dgm:pt modelId="{341F3BE4-B65B-4AD4-8916-BEDD59A0CFF4}" type="pres">
      <dgm:prSet presAssocID="{66B9DBEF-AB94-449C-AFDD-2CC0EE8B9B3F}" presName="Accent1Text" presStyleLbl="node1" presStyleIdx="1" presStyleCnt="6"/>
      <dgm:spPr/>
      <dgm:t>
        <a:bodyPr/>
        <a:lstStyle/>
        <a:p>
          <a:endParaRPr lang="en-US"/>
        </a:p>
      </dgm:t>
    </dgm:pt>
    <dgm:pt modelId="{ADD1FEFB-28F7-4B67-8BB0-AA93ECEED875}" type="pres">
      <dgm:prSet presAssocID="{66B9DBEF-AB94-449C-AFDD-2CC0EE8B9B3F}" presName="spaceBetweenRectangles" presStyleCnt="0"/>
      <dgm:spPr/>
      <dgm:t>
        <a:bodyPr/>
        <a:lstStyle/>
        <a:p>
          <a:endParaRPr lang="en-US"/>
        </a:p>
      </dgm:t>
    </dgm:pt>
    <dgm:pt modelId="{492F0A2C-4D13-4D97-A570-02AC39AB968E}" type="pres">
      <dgm:prSet presAssocID="{8D7CCDED-7849-475A-A150-43E8DBD8886D}" presName="composite" presStyleCnt="0"/>
      <dgm:spPr/>
      <dgm:t>
        <a:bodyPr/>
        <a:lstStyle/>
        <a:p>
          <a:endParaRPr lang="en-US"/>
        </a:p>
      </dgm:t>
    </dgm:pt>
    <dgm:pt modelId="{5BCA5D24-B64E-4501-A2BE-1398C3B326CA}" type="pres">
      <dgm:prSet presAssocID="{8D7CCDED-7849-475A-A150-43E8DBD8886D}" presName="Parent1" presStyleLbl="node1" presStyleIdx="2" presStyleCnt="6" custScaleX="11089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725E4A-1BBA-4B9D-9EBA-462A580C68B5}" type="pres">
      <dgm:prSet presAssocID="{8D7CCDED-7849-475A-A150-43E8DBD8886D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979CF1-0F0D-4EF3-B5DF-D23C9C5FF549}" type="pres">
      <dgm:prSet presAssocID="{8D7CCDED-7849-475A-A150-43E8DBD8886D}" presName="BalanceSpacing" presStyleCnt="0"/>
      <dgm:spPr/>
      <dgm:t>
        <a:bodyPr/>
        <a:lstStyle/>
        <a:p>
          <a:endParaRPr lang="en-US"/>
        </a:p>
      </dgm:t>
    </dgm:pt>
    <dgm:pt modelId="{B66B0258-5AE2-48DA-8237-AA159BBFFFBC}" type="pres">
      <dgm:prSet presAssocID="{8D7CCDED-7849-475A-A150-43E8DBD8886D}" presName="BalanceSpacing1" presStyleCnt="0"/>
      <dgm:spPr/>
      <dgm:t>
        <a:bodyPr/>
        <a:lstStyle/>
        <a:p>
          <a:endParaRPr lang="en-US"/>
        </a:p>
      </dgm:t>
    </dgm:pt>
    <dgm:pt modelId="{7C4F246F-BD43-4B8D-A963-9D700C03BA8B}" type="pres">
      <dgm:prSet presAssocID="{4F67CF3B-555E-45EF-BBD6-7095DED1E204}" presName="Accent1Text" presStyleLbl="node1" presStyleIdx="3" presStyleCnt="6"/>
      <dgm:spPr/>
      <dgm:t>
        <a:bodyPr/>
        <a:lstStyle/>
        <a:p>
          <a:endParaRPr lang="en-US"/>
        </a:p>
      </dgm:t>
    </dgm:pt>
    <dgm:pt modelId="{9AD29B03-5E0B-4B4A-9C62-0095D52E8E87}" type="pres">
      <dgm:prSet presAssocID="{4F67CF3B-555E-45EF-BBD6-7095DED1E204}" presName="spaceBetweenRectangles" presStyleCnt="0"/>
      <dgm:spPr/>
      <dgm:t>
        <a:bodyPr/>
        <a:lstStyle/>
        <a:p>
          <a:endParaRPr lang="en-US"/>
        </a:p>
      </dgm:t>
    </dgm:pt>
    <dgm:pt modelId="{0EF3E794-982B-41FB-89FF-AE6AEB819365}" type="pres">
      <dgm:prSet presAssocID="{2DACD1FB-F233-4208-86EE-48E5CCF838BB}" presName="composite" presStyleCnt="0"/>
      <dgm:spPr/>
      <dgm:t>
        <a:bodyPr/>
        <a:lstStyle/>
        <a:p>
          <a:endParaRPr lang="en-US"/>
        </a:p>
      </dgm:t>
    </dgm:pt>
    <dgm:pt modelId="{FE7B64D5-3528-492D-B392-D4288F3F7577}" type="pres">
      <dgm:prSet presAssocID="{2DACD1FB-F233-4208-86EE-48E5CCF838BB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723713-7913-43A4-BA6E-19C637C56AEC}" type="pres">
      <dgm:prSet presAssocID="{2DACD1FB-F233-4208-86EE-48E5CCF838BB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1BFC54-EA19-4697-A13E-FF17603CE940}" type="pres">
      <dgm:prSet presAssocID="{2DACD1FB-F233-4208-86EE-48E5CCF838BB}" presName="BalanceSpacing" presStyleCnt="0"/>
      <dgm:spPr/>
      <dgm:t>
        <a:bodyPr/>
        <a:lstStyle/>
        <a:p>
          <a:endParaRPr lang="en-US"/>
        </a:p>
      </dgm:t>
    </dgm:pt>
    <dgm:pt modelId="{D0763479-A44C-4FB4-8587-AF124928C894}" type="pres">
      <dgm:prSet presAssocID="{2DACD1FB-F233-4208-86EE-48E5CCF838BB}" presName="BalanceSpacing1" presStyleCnt="0"/>
      <dgm:spPr/>
      <dgm:t>
        <a:bodyPr/>
        <a:lstStyle/>
        <a:p>
          <a:endParaRPr lang="en-US"/>
        </a:p>
      </dgm:t>
    </dgm:pt>
    <dgm:pt modelId="{D7CFEAF6-CC03-4D1E-A38D-6AB13DE18200}" type="pres">
      <dgm:prSet presAssocID="{2C9F1071-2413-4639-9B2B-AB3776680D0B}" presName="Accent1Text" presStyleLbl="node1" presStyleIdx="5" presStyleCnt="6"/>
      <dgm:spPr/>
      <dgm:t>
        <a:bodyPr/>
        <a:lstStyle/>
        <a:p>
          <a:endParaRPr lang="en-US"/>
        </a:p>
      </dgm:t>
    </dgm:pt>
  </dgm:ptLst>
  <dgm:cxnLst>
    <dgm:cxn modelId="{B3170DC8-0A09-4C71-B062-C0C8E1A8618F}" srcId="{B9C70883-015D-4147-85D9-C6D10050F944}" destId="{2DACD1FB-F233-4208-86EE-48E5CCF838BB}" srcOrd="2" destOrd="0" parTransId="{516AE877-B8C7-40AC-89EE-52B49B85DF69}" sibTransId="{2C9F1071-2413-4639-9B2B-AB3776680D0B}"/>
    <dgm:cxn modelId="{DFA2AF10-E608-4FFA-B67E-F128730CD25A}" type="presOf" srcId="{2C9F1071-2413-4639-9B2B-AB3776680D0B}" destId="{D7CFEAF6-CC03-4D1E-A38D-6AB13DE18200}" srcOrd="0" destOrd="0" presId="urn:microsoft.com/office/officeart/2008/layout/AlternatingHexagons"/>
    <dgm:cxn modelId="{71293A7D-5E6B-461E-A876-59F1819AC204}" type="presOf" srcId="{2DACD1FB-F233-4208-86EE-48E5CCF838BB}" destId="{FE7B64D5-3528-492D-B392-D4288F3F7577}" srcOrd="0" destOrd="0" presId="urn:microsoft.com/office/officeart/2008/layout/AlternatingHexagons"/>
    <dgm:cxn modelId="{FAB0783A-C1C6-4E6B-AA05-3CF5494FFB07}" type="presOf" srcId="{66B9DBEF-AB94-449C-AFDD-2CC0EE8B9B3F}" destId="{341F3BE4-B65B-4AD4-8916-BEDD59A0CFF4}" srcOrd="0" destOrd="0" presId="urn:microsoft.com/office/officeart/2008/layout/AlternatingHexagons"/>
    <dgm:cxn modelId="{4DFB2DDD-B21A-41D8-BAFC-145FF8425431}" srcId="{B9C70883-015D-4147-85D9-C6D10050F944}" destId="{8D7CCDED-7849-475A-A150-43E8DBD8886D}" srcOrd="1" destOrd="0" parTransId="{16C3F39E-ECC3-4B97-985C-BAE6FA670731}" sibTransId="{4F67CF3B-555E-45EF-BBD6-7095DED1E204}"/>
    <dgm:cxn modelId="{CBBDD93E-2C3B-4C8D-90E3-178116B6D526}" type="presOf" srcId="{4F67CF3B-555E-45EF-BBD6-7095DED1E204}" destId="{7C4F246F-BD43-4B8D-A963-9D700C03BA8B}" srcOrd="0" destOrd="0" presId="urn:microsoft.com/office/officeart/2008/layout/AlternatingHexagons"/>
    <dgm:cxn modelId="{E213DE54-F4AB-42E1-B730-CD7A0246C2F2}" type="presOf" srcId="{8D7CCDED-7849-475A-A150-43E8DBD8886D}" destId="{5BCA5D24-B64E-4501-A2BE-1398C3B326CA}" srcOrd="0" destOrd="0" presId="urn:microsoft.com/office/officeart/2008/layout/AlternatingHexagons"/>
    <dgm:cxn modelId="{B26F47AF-E50D-4BDA-8468-D65E0CF49B56}" srcId="{B9C70883-015D-4147-85D9-C6D10050F944}" destId="{9E5F980C-615B-445B-937C-17B2E124BCEF}" srcOrd="0" destOrd="0" parTransId="{5EB81E6F-8A7A-4A79-A29E-05B4321DB501}" sibTransId="{66B9DBEF-AB94-449C-AFDD-2CC0EE8B9B3F}"/>
    <dgm:cxn modelId="{6E88691B-F67C-417F-9BCF-8741F9AB087E}" type="presOf" srcId="{B9C70883-015D-4147-85D9-C6D10050F944}" destId="{3C1F80C9-377B-4B0F-95A6-7B46833600D7}" srcOrd="0" destOrd="0" presId="urn:microsoft.com/office/officeart/2008/layout/AlternatingHexagons"/>
    <dgm:cxn modelId="{0205E12C-7BCA-4469-87C9-794A29EC2C64}" type="presOf" srcId="{9E5F980C-615B-445B-937C-17B2E124BCEF}" destId="{52565978-B69F-434A-82EA-90DB81ED62B0}" srcOrd="0" destOrd="0" presId="urn:microsoft.com/office/officeart/2008/layout/AlternatingHexagons"/>
    <dgm:cxn modelId="{87502752-5724-4A50-9E10-EEDDF73A4F03}" type="presParOf" srcId="{3C1F80C9-377B-4B0F-95A6-7B46833600D7}" destId="{5D695845-FC0B-4BEE-9B3A-5C24E93FD5E5}" srcOrd="0" destOrd="0" presId="urn:microsoft.com/office/officeart/2008/layout/AlternatingHexagons"/>
    <dgm:cxn modelId="{7DCFDACD-44EF-43A7-B0A9-4CF5F2E5BD2A}" type="presParOf" srcId="{5D695845-FC0B-4BEE-9B3A-5C24E93FD5E5}" destId="{52565978-B69F-434A-82EA-90DB81ED62B0}" srcOrd="0" destOrd="0" presId="urn:microsoft.com/office/officeart/2008/layout/AlternatingHexagons"/>
    <dgm:cxn modelId="{C79F14D1-6551-431A-8B6C-C3FBF651AD6B}" type="presParOf" srcId="{5D695845-FC0B-4BEE-9B3A-5C24E93FD5E5}" destId="{7D92B02F-72E8-4008-BF6D-27700BE66FF7}" srcOrd="1" destOrd="0" presId="urn:microsoft.com/office/officeart/2008/layout/AlternatingHexagons"/>
    <dgm:cxn modelId="{570ECD48-62DC-42B2-8C72-6A8A7B1E2425}" type="presParOf" srcId="{5D695845-FC0B-4BEE-9B3A-5C24E93FD5E5}" destId="{6712F6E8-BA1E-4A8D-8CF5-13104F83042D}" srcOrd="2" destOrd="0" presId="urn:microsoft.com/office/officeart/2008/layout/AlternatingHexagons"/>
    <dgm:cxn modelId="{F95633C8-5C70-4758-9061-4B23F8EFB390}" type="presParOf" srcId="{5D695845-FC0B-4BEE-9B3A-5C24E93FD5E5}" destId="{0C8D4D04-64A9-49C9-AAC6-6F9B0FC92EA7}" srcOrd="3" destOrd="0" presId="urn:microsoft.com/office/officeart/2008/layout/AlternatingHexagons"/>
    <dgm:cxn modelId="{607FE554-12AD-4F80-8BBD-AC3A205721F4}" type="presParOf" srcId="{5D695845-FC0B-4BEE-9B3A-5C24E93FD5E5}" destId="{341F3BE4-B65B-4AD4-8916-BEDD59A0CFF4}" srcOrd="4" destOrd="0" presId="urn:microsoft.com/office/officeart/2008/layout/AlternatingHexagons"/>
    <dgm:cxn modelId="{B26B7072-4070-493A-A7E9-D336B1DAEF0D}" type="presParOf" srcId="{3C1F80C9-377B-4B0F-95A6-7B46833600D7}" destId="{ADD1FEFB-28F7-4B67-8BB0-AA93ECEED875}" srcOrd="1" destOrd="0" presId="urn:microsoft.com/office/officeart/2008/layout/AlternatingHexagons"/>
    <dgm:cxn modelId="{5F6A125D-AC9C-4953-ACD4-C99680FDCA41}" type="presParOf" srcId="{3C1F80C9-377B-4B0F-95A6-7B46833600D7}" destId="{492F0A2C-4D13-4D97-A570-02AC39AB968E}" srcOrd="2" destOrd="0" presId="urn:microsoft.com/office/officeart/2008/layout/AlternatingHexagons"/>
    <dgm:cxn modelId="{F11B8F56-F55A-4C50-AA6C-AD09F9BC3B2C}" type="presParOf" srcId="{492F0A2C-4D13-4D97-A570-02AC39AB968E}" destId="{5BCA5D24-B64E-4501-A2BE-1398C3B326CA}" srcOrd="0" destOrd="0" presId="urn:microsoft.com/office/officeart/2008/layout/AlternatingHexagons"/>
    <dgm:cxn modelId="{CC5DF190-1313-4EF8-B037-3AAAB97A9857}" type="presParOf" srcId="{492F0A2C-4D13-4D97-A570-02AC39AB968E}" destId="{85725E4A-1BBA-4B9D-9EBA-462A580C68B5}" srcOrd="1" destOrd="0" presId="urn:microsoft.com/office/officeart/2008/layout/AlternatingHexagons"/>
    <dgm:cxn modelId="{EC97BCBC-3A17-4578-9713-DA793E6576C2}" type="presParOf" srcId="{492F0A2C-4D13-4D97-A570-02AC39AB968E}" destId="{FB979CF1-0F0D-4EF3-B5DF-D23C9C5FF549}" srcOrd="2" destOrd="0" presId="urn:microsoft.com/office/officeart/2008/layout/AlternatingHexagons"/>
    <dgm:cxn modelId="{CDAF993E-252A-476F-8002-6CD195172990}" type="presParOf" srcId="{492F0A2C-4D13-4D97-A570-02AC39AB968E}" destId="{B66B0258-5AE2-48DA-8237-AA159BBFFFBC}" srcOrd="3" destOrd="0" presId="urn:microsoft.com/office/officeart/2008/layout/AlternatingHexagons"/>
    <dgm:cxn modelId="{F840FD78-813A-421F-98D5-50C277F049CA}" type="presParOf" srcId="{492F0A2C-4D13-4D97-A570-02AC39AB968E}" destId="{7C4F246F-BD43-4B8D-A963-9D700C03BA8B}" srcOrd="4" destOrd="0" presId="urn:microsoft.com/office/officeart/2008/layout/AlternatingHexagons"/>
    <dgm:cxn modelId="{8372AD00-1E7F-4176-AEEB-B49D64B03F2E}" type="presParOf" srcId="{3C1F80C9-377B-4B0F-95A6-7B46833600D7}" destId="{9AD29B03-5E0B-4B4A-9C62-0095D52E8E87}" srcOrd="3" destOrd="0" presId="urn:microsoft.com/office/officeart/2008/layout/AlternatingHexagons"/>
    <dgm:cxn modelId="{0D8898E9-13D8-4CAB-8D75-BFA12F7B5749}" type="presParOf" srcId="{3C1F80C9-377B-4B0F-95A6-7B46833600D7}" destId="{0EF3E794-982B-41FB-89FF-AE6AEB819365}" srcOrd="4" destOrd="0" presId="urn:microsoft.com/office/officeart/2008/layout/AlternatingHexagons"/>
    <dgm:cxn modelId="{EE30AE03-0ABE-4EC5-9B12-8A124C260154}" type="presParOf" srcId="{0EF3E794-982B-41FB-89FF-AE6AEB819365}" destId="{FE7B64D5-3528-492D-B392-D4288F3F7577}" srcOrd="0" destOrd="0" presId="urn:microsoft.com/office/officeart/2008/layout/AlternatingHexagons"/>
    <dgm:cxn modelId="{B8CFB4D1-9CF2-423C-ADCF-52E364709C3E}" type="presParOf" srcId="{0EF3E794-982B-41FB-89FF-AE6AEB819365}" destId="{2F723713-7913-43A4-BA6E-19C637C56AEC}" srcOrd="1" destOrd="0" presId="urn:microsoft.com/office/officeart/2008/layout/AlternatingHexagons"/>
    <dgm:cxn modelId="{4A7ADCC8-E5FD-4FF6-B1C0-72D2B2772047}" type="presParOf" srcId="{0EF3E794-982B-41FB-89FF-AE6AEB819365}" destId="{5A1BFC54-EA19-4697-A13E-FF17603CE940}" srcOrd="2" destOrd="0" presId="urn:microsoft.com/office/officeart/2008/layout/AlternatingHexagons"/>
    <dgm:cxn modelId="{8B2D7A1B-FC43-4009-AB87-2F4E3ADEDF18}" type="presParOf" srcId="{0EF3E794-982B-41FB-89FF-AE6AEB819365}" destId="{D0763479-A44C-4FB4-8587-AF124928C894}" srcOrd="3" destOrd="0" presId="urn:microsoft.com/office/officeart/2008/layout/AlternatingHexagons"/>
    <dgm:cxn modelId="{68E62A76-8F8C-415F-9681-D335C1F65426}" type="presParOf" srcId="{0EF3E794-982B-41FB-89FF-AE6AEB819365}" destId="{D7CFEAF6-CC03-4D1E-A38D-6AB13DE18200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7C681F-B500-4B7E-99BA-8F9D59EE2F9D}" type="doc">
      <dgm:prSet loTypeId="urn:microsoft.com/office/officeart/2008/layout/VerticalCurvedLis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2EFCFF5-5478-4B9A-B316-C9B0262A55DB}">
      <dgm:prSet phldrT="[Text]"/>
      <dgm:spPr/>
      <dgm:t>
        <a:bodyPr/>
        <a:lstStyle/>
        <a:p>
          <a:r>
            <a:rPr lang="en-US" dirty="0" smtClean="0"/>
            <a:t>Identify “main points” (information) </a:t>
          </a:r>
          <a:endParaRPr lang="en-US" dirty="0"/>
        </a:p>
      </dgm:t>
    </dgm:pt>
    <dgm:pt modelId="{1AB12C04-9873-4EC0-AB6E-D02372B6535F}" type="parTrans" cxnId="{941DB01A-3788-4632-BEB8-D3DED48B895A}">
      <dgm:prSet/>
      <dgm:spPr/>
      <dgm:t>
        <a:bodyPr/>
        <a:lstStyle/>
        <a:p>
          <a:endParaRPr lang="en-US"/>
        </a:p>
      </dgm:t>
    </dgm:pt>
    <dgm:pt modelId="{D9C0A89C-DCD5-4EEE-AC04-31913BEC7961}" type="sibTrans" cxnId="{941DB01A-3788-4632-BEB8-D3DED48B895A}">
      <dgm:prSet/>
      <dgm:spPr/>
      <dgm:t>
        <a:bodyPr/>
        <a:lstStyle/>
        <a:p>
          <a:endParaRPr lang="en-US"/>
        </a:p>
      </dgm:t>
    </dgm:pt>
    <dgm:pt modelId="{2FE1BD52-9202-4C9B-9028-31881FD5E46D}">
      <dgm:prSet/>
      <dgm:spPr/>
      <dgm:t>
        <a:bodyPr/>
        <a:lstStyle/>
        <a:p>
          <a:r>
            <a:rPr lang="en-US" dirty="0" smtClean="0"/>
            <a:t>User-controlled summarize size</a:t>
          </a:r>
          <a:endParaRPr lang="en-US" dirty="0"/>
        </a:p>
      </dgm:t>
    </dgm:pt>
    <dgm:pt modelId="{8E495385-4DAC-4DB2-B26F-80FACED1CBF3}" type="parTrans" cxnId="{77E2ADA0-E223-4942-992C-23196D6BE62B}">
      <dgm:prSet/>
      <dgm:spPr/>
      <dgm:t>
        <a:bodyPr/>
        <a:lstStyle/>
        <a:p>
          <a:endParaRPr lang="en-US"/>
        </a:p>
      </dgm:t>
    </dgm:pt>
    <dgm:pt modelId="{F0E4B780-C082-45C6-8BCA-AD960FA0E5C1}" type="sibTrans" cxnId="{77E2ADA0-E223-4942-992C-23196D6BE62B}">
      <dgm:prSet/>
      <dgm:spPr/>
      <dgm:t>
        <a:bodyPr/>
        <a:lstStyle/>
        <a:p>
          <a:endParaRPr lang="en-US"/>
        </a:p>
      </dgm:t>
    </dgm:pt>
    <dgm:pt modelId="{FA30D594-0C3C-4759-9931-E60C96BF36F5}">
      <dgm:prSet/>
      <dgm:spPr/>
      <dgm:t>
        <a:bodyPr/>
        <a:lstStyle/>
        <a:p>
          <a:r>
            <a:rPr lang="en-US" dirty="0" smtClean="0"/>
            <a:t>Minimize redundancy between main points</a:t>
          </a:r>
          <a:endParaRPr lang="en-US" dirty="0"/>
        </a:p>
      </dgm:t>
    </dgm:pt>
    <dgm:pt modelId="{2C61951C-1233-4FA5-9EF3-A7CDB3CF6F92}" type="parTrans" cxnId="{3FF18060-8211-40DE-AAAF-B20366B9D7FC}">
      <dgm:prSet/>
      <dgm:spPr/>
      <dgm:t>
        <a:bodyPr/>
        <a:lstStyle/>
        <a:p>
          <a:endParaRPr lang="en-US"/>
        </a:p>
      </dgm:t>
    </dgm:pt>
    <dgm:pt modelId="{0B91456B-63E0-408D-8812-9D017FAA775C}" type="sibTrans" cxnId="{3FF18060-8211-40DE-AAAF-B20366B9D7FC}">
      <dgm:prSet/>
      <dgm:spPr/>
      <dgm:t>
        <a:bodyPr/>
        <a:lstStyle/>
        <a:p>
          <a:endParaRPr lang="en-US"/>
        </a:p>
      </dgm:t>
    </dgm:pt>
    <dgm:pt modelId="{C36D8E2E-150D-470F-A732-13F02F3B9F8F}">
      <dgm:prSet/>
      <dgm:spPr/>
      <dgm:t>
        <a:bodyPr/>
        <a:lstStyle/>
        <a:p>
          <a:r>
            <a:rPr lang="en-US" dirty="0" smtClean="0"/>
            <a:t>Cover the data as much as possible</a:t>
          </a:r>
          <a:endParaRPr lang="en-US" dirty="0"/>
        </a:p>
      </dgm:t>
    </dgm:pt>
    <dgm:pt modelId="{6352C469-6C74-426A-A5B5-6F3C00A63D50}" type="parTrans" cxnId="{D2FAAB13-5542-468D-BFCF-BF94FA9B8BE2}">
      <dgm:prSet/>
      <dgm:spPr/>
      <dgm:t>
        <a:bodyPr/>
        <a:lstStyle/>
        <a:p>
          <a:endParaRPr lang="en-US"/>
        </a:p>
      </dgm:t>
    </dgm:pt>
    <dgm:pt modelId="{F78EFF5B-667F-4D17-B7F6-D922E3A73F8D}" type="sibTrans" cxnId="{D2FAAB13-5542-468D-BFCF-BF94FA9B8BE2}">
      <dgm:prSet/>
      <dgm:spPr/>
      <dgm:t>
        <a:bodyPr/>
        <a:lstStyle/>
        <a:p>
          <a:endParaRPr lang="en-US"/>
        </a:p>
      </dgm:t>
    </dgm:pt>
    <dgm:pt modelId="{0F833C08-B3CE-4000-A901-D0A53BF1884E}" type="pres">
      <dgm:prSet presAssocID="{B67C681F-B500-4B7E-99BA-8F9D59EE2F9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4082B868-5612-448E-ACFD-C75326C837CA}" type="pres">
      <dgm:prSet presAssocID="{B67C681F-B500-4B7E-99BA-8F9D59EE2F9D}" presName="Name1" presStyleCnt="0"/>
      <dgm:spPr/>
      <dgm:t>
        <a:bodyPr/>
        <a:lstStyle/>
        <a:p>
          <a:endParaRPr lang="en-US"/>
        </a:p>
      </dgm:t>
    </dgm:pt>
    <dgm:pt modelId="{72B8E01B-1863-4027-BBFA-A9C0F7326253}" type="pres">
      <dgm:prSet presAssocID="{B67C681F-B500-4B7E-99BA-8F9D59EE2F9D}" presName="cycle" presStyleCnt="0"/>
      <dgm:spPr/>
      <dgm:t>
        <a:bodyPr/>
        <a:lstStyle/>
        <a:p>
          <a:endParaRPr lang="en-US"/>
        </a:p>
      </dgm:t>
    </dgm:pt>
    <dgm:pt modelId="{21E4C9E0-CA1F-49E8-89E4-CE87AF7065FA}" type="pres">
      <dgm:prSet presAssocID="{B67C681F-B500-4B7E-99BA-8F9D59EE2F9D}" presName="srcNode" presStyleLbl="node1" presStyleIdx="0" presStyleCnt="4"/>
      <dgm:spPr/>
      <dgm:t>
        <a:bodyPr/>
        <a:lstStyle/>
        <a:p>
          <a:endParaRPr lang="en-US"/>
        </a:p>
      </dgm:t>
    </dgm:pt>
    <dgm:pt modelId="{1D458DED-97E1-4BF3-BCF2-405F81C70558}" type="pres">
      <dgm:prSet presAssocID="{B67C681F-B500-4B7E-99BA-8F9D59EE2F9D}" presName="conn" presStyleLbl="parChTrans1D2" presStyleIdx="0" presStyleCnt="1"/>
      <dgm:spPr/>
      <dgm:t>
        <a:bodyPr/>
        <a:lstStyle/>
        <a:p>
          <a:endParaRPr lang="en-US"/>
        </a:p>
      </dgm:t>
    </dgm:pt>
    <dgm:pt modelId="{97FEF8DA-D4DE-4A17-B186-796BFD279F44}" type="pres">
      <dgm:prSet presAssocID="{B67C681F-B500-4B7E-99BA-8F9D59EE2F9D}" presName="extraNode" presStyleLbl="node1" presStyleIdx="0" presStyleCnt="4"/>
      <dgm:spPr/>
      <dgm:t>
        <a:bodyPr/>
        <a:lstStyle/>
        <a:p>
          <a:endParaRPr lang="en-US"/>
        </a:p>
      </dgm:t>
    </dgm:pt>
    <dgm:pt modelId="{14FCBB17-D715-4213-BA37-CB0272ACB847}" type="pres">
      <dgm:prSet presAssocID="{B67C681F-B500-4B7E-99BA-8F9D59EE2F9D}" presName="dstNode" presStyleLbl="node1" presStyleIdx="0" presStyleCnt="4"/>
      <dgm:spPr/>
      <dgm:t>
        <a:bodyPr/>
        <a:lstStyle/>
        <a:p>
          <a:endParaRPr lang="en-US"/>
        </a:p>
      </dgm:t>
    </dgm:pt>
    <dgm:pt modelId="{58E478D8-74A6-43BB-B5F5-7839EED078A1}" type="pres">
      <dgm:prSet presAssocID="{22EFCFF5-5478-4B9A-B316-C9B0262A55DB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482F82-CE08-4C47-A68B-3627523E8373}" type="pres">
      <dgm:prSet presAssocID="{22EFCFF5-5478-4B9A-B316-C9B0262A55DB}" presName="accent_1" presStyleCnt="0"/>
      <dgm:spPr/>
      <dgm:t>
        <a:bodyPr/>
        <a:lstStyle/>
        <a:p>
          <a:endParaRPr lang="en-US"/>
        </a:p>
      </dgm:t>
    </dgm:pt>
    <dgm:pt modelId="{BE7C261F-E1C8-4534-A99A-15EADF173840}" type="pres">
      <dgm:prSet presAssocID="{22EFCFF5-5478-4B9A-B316-C9B0262A55DB}" presName="accentRepeatNode" presStyleLbl="solidFgAcc1" presStyleIdx="0" presStyleCnt="4"/>
      <dgm:spPr/>
      <dgm:t>
        <a:bodyPr/>
        <a:lstStyle/>
        <a:p>
          <a:endParaRPr lang="en-US"/>
        </a:p>
      </dgm:t>
    </dgm:pt>
    <dgm:pt modelId="{44777A1A-4AEE-4EFB-A1BD-00ED03255D2E}" type="pres">
      <dgm:prSet presAssocID="{2FE1BD52-9202-4C9B-9028-31881FD5E46D}" presName="text_2" presStyleLbl="node1" presStyleIdx="1" presStyleCnt="4" custLinFactNeighborX="1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455911-A2EA-4A44-B5E2-8B210406A510}" type="pres">
      <dgm:prSet presAssocID="{2FE1BD52-9202-4C9B-9028-31881FD5E46D}" presName="accent_2" presStyleCnt="0"/>
      <dgm:spPr/>
      <dgm:t>
        <a:bodyPr/>
        <a:lstStyle/>
        <a:p>
          <a:endParaRPr lang="en-US"/>
        </a:p>
      </dgm:t>
    </dgm:pt>
    <dgm:pt modelId="{B29F016E-3835-4E21-AD14-3A3EE2B2E6B2}" type="pres">
      <dgm:prSet presAssocID="{2FE1BD52-9202-4C9B-9028-31881FD5E46D}" presName="accentRepeatNode" presStyleLbl="solidFgAcc1" presStyleIdx="1" presStyleCnt="4"/>
      <dgm:spPr/>
      <dgm:t>
        <a:bodyPr/>
        <a:lstStyle/>
        <a:p>
          <a:endParaRPr lang="en-US"/>
        </a:p>
      </dgm:t>
    </dgm:pt>
    <dgm:pt modelId="{DFEC6476-EF7D-43EE-A472-283340D2B78B}" type="pres">
      <dgm:prSet presAssocID="{C36D8E2E-150D-470F-A732-13F02F3B9F8F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A3BD32-C3BB-465D-BA39-47201F1DE221}" type="pres">
      <dgm:prSet presAssocID="{C36D8E2E-150D-470F-A732-13F02F3B9F8F}" presName="accent_3" presStyleCnt="0"/>
      <dgm:spPr/>
      <dgm:t>
        <a:bodyPr/>
        <a:lstStyle/>
        <a:p>
          <a:endParaRPr lang="en-US"/>
        </a:p>
      </dgm:t>
    </dgm:pt>
    <dgm:pt modelId="{F46D145A-01B3-4928-8AE7-CE4566E786D0}" type="pres">
      <dgm:prSet presAssocID="{C36D8E2E-150D-470F-A732-13F02F3B9F8F}" presName="accentRepeatNode" presStyleLbl="solidFgAcc1" presStyleIdx="2" presStyleCnt="4"/>
      <dgm:spPr/>
      <dgm:t>
        <a:bodyPr/>
        <a:lstStyle/>
        <a:p>
          <a:endParaRPr lang="en-US"/>
        </a:p>
      </dgm:t>
    </dgm:pt>
    <dgm:pt modelId="{E37B7DAE-B4F7-435A-8AC8-33D83D1ED07E}" type="pres">
      <dgm:prSet presAssocID="{FA30D594-0C3C-4759-9931-E60C96BF36F5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CC8FA2-A42B-4D22-819C-F28CA81CC2AB}" type="pres">
      <dgm:prSet presAssocID="{FA30D594-0C3C-4759-9931-E60C96BF36F5}" presName="accent_4" presStyleCnt="0"/>
      <dgm:spPr/>
      <dgm:t>
        <a:bodyPr/>
        <a:lstStyle/>
        <a:p>
          <a:endParaRPr lang="en-US"/>
        </a:p>
      </dgm:t>
    </dgm:pt>
    <dgm:pt modelId="{C2581192-25E2-4355-B22A-A8B174B91829}" type="pres">
      <dgm:prSet presAssocID="{FA30D594-0C3C-4759-9931-E60C96BF36F5}" presName="accentRepeatNode" presStyleLbl="solidFgAcc1" presStyleIdx="3" presStyleCnt="4"/>
      <dgm:spPr/>
      <dgm:t>
        <a:bodyPr/>
        <a:lstStyle/>
        <a:p>
          <a:endParaRPr lang="en-US"/>
        </a:p>
      </dgm:t>
    </dgm:pt>
  </dgm:ptLst>
  <dgm:cxnLst>
    <dgm:cxn modelId="{941DB01A-3788-4632-BEB8-D3DED48B895A}" srcId="{B67C681F-B500-4B7E-99BA-8F9D59EE2F9D}" destId="{22EFCFF5-5478-4B9A-B316-C9B0262A55DB}" srcOrd="0" destOrd="0" parTransId="{1AB12C04-9873-4EC0-AB6E-D02372B6535F}" sibTransId="{D9C0A89C-DCD5-4EEE-AC04-31913BEC7961}"/>
    <dgm:cxn modelId="{0568EDF6-D4BE-42CD-8AFE-68FDCFAE6169}" type="presOf" srcId="{FA30D594-0C3C-4759-9931-E60C96BF36F5}" destId="{E37B7DAE-B4F7-435A-8AC8-33D83D1ED07E}" srcOrd="0" destOrd="0" presId="urn:microsoft.com/office/officeart/2008/layout/VerticalCurvedList"/>
    <dgm:cxn modelId="{EF69BC8C-22CD-4E94-8393-4B00C20CFB1C}" type="presOf" srcId="{D9C0A89C-DCD5-4EEE-AC04-31913BEC7961}" destId="{1D458DED-97E1-4BF3-BCF2-405F81C70558}" srcOrd="0" destOrd="0" presId="urn:microsoft.com/office/officeart/2008/layout/VerticalCurvedList"/>
    <dgm:cxn modelId="{88BAD78E-53CD-4EF0-8772-C1260E24CC3B}" type="presOf" srcId="{B67C681F-B500-4B7E-99BA-8F9D59EE2F9D}" destId="{0F833C08-B3CE-4000-A901-D0A53BF1884E}" srcOrd="0" destOrd="0" presId="urn:microsoft.com/office/officeart/2008/layout/VerticalCurvedList"/>
    <dgm:cxn modelId="{77E2ADA0-E223-4942-992C-23196D6BE62B}" srcId="{B67C681F-B500-4B7E-99BA-8F9D59EE2F9D}" destId="{2FE1BD52-9202-4C9B-9028-31881FD5E46D}" srcOrd="1" destOrd="0" parTransId="{8E495385-4DAC-4DB2-B26F-80FACED1CBF3}" sibTransId="{F0E4B780-C082-45C6-8BCA-AD960FA0E5C1}"/>
    <dgm:cxn modelId="{F8E6F252-2A5B-4626-A2A4-F1585DCA4064}" type="presOf" srcId="{C36D8E2E-150D-470F-A732-13F02F3B9F8F}" destId="{DFEC6476-EF7D-43EE-A472-283340D2B78B}" srcOrd="0" destOrd="0" presId="urn:microsoft.com/office/officeart/2008/layout/VerticalCurvedList"/>
    <dgm:cxn modelId="{588B8B69-2673-46CF-89F0-30DCB3EA12DB}" type="presOf" srcId="{22EFCFF5-5478-4B9A-B316-C9B0262A55DB}" destId="{58E478D8-74A6-43BB-B5F5-7839EED078A1}" srcOrd="0" destOrd="0" presId="urn:microsoft.com/office/officeart/2008/layout/VerticalCurvedList"/>
    <dgm:cxn modelId="{F9328C40-A9C3-4029-BC1D-3DB77C6D4B24}" type="presOf" srcId="{2FE1BD52-9202-4C9B-9028-31881FD5E46D}" destId="{44777A1A-4AEE-4EFB-A1BD-00ED03255D2E}" srcOrd="0" destOrd="0" presId="urn:microsoft.com/office/officeart/2008/layout/VerticalCurvedList"/>
    <dgm:cxn modelId="{D2FAAB13-5542-468D-BFCF-BF94FA9B8BE2}" srcId="{B67C681F-B500-4B7E-99BA-8F9D59EE2F9D}" destId="{C36D8E2E-150D-470F-A732-13F02F3B9F8F}" srcOrd="2" destOrd="0" parTransId="{6352C469-6C74-426A-A5B5-6F3C00A63D50}" sibTransId="{F78EFF5B-667F-4D17-B7F6-D922E3A73F8D}"/>
    <dgm:cxn modelId="{3FF18060-8211-40DE-AAAF-B20366B9D7FC}" srcId="{B67C681F-B500-4B7E-99BA-8F9D59EE2F9D}" destId="{FA30D594-0C3C-4759-9931-E60C96BF36F5}" srcOrd="3" destOrd="0" parTransId="{2C61951C-1233-4FA5-9EF3-A7CDB3CF6F92}" sibTransId="{0B91456B-63E0-408D-8812-9D017FAA775C}"/>
    <dgm:cxn modelId="{E7649994-FCA3-435E-9788-387B973029DE}" type="presParOf" srcId="{0F833C08-B3CE-4000-A901-D0A53BF1884E}" destId="{4082B868-5612-448E-ACFD-C75326C837CA}" srcOrd="0" destOrd="0" presId="urn:microsoft.com/office/officeart/2008/layout/VerticalCurvedList"/>
    <dgm:cxn modelId="{C46FB920-AF5D-46C3-8F64-DA21A97F41FC}" type="presParOf" srcId="{4082B868-5612-448E-ACFD-C75326C837CA}" destId="{72B8E01B-1863-4027-BBFA-A9C0F7326253}" srcOrd="0" destOrd="0" presId="urn:microsoft.com/office/officeart/2008/layout/VerticalCurvedList"/>
    <dgm:cxn modelId="{FEC412E3-6461-4BB3-B2E2-36ACA67251BF}" type="presParOf" srcId="{72B8E01B-1863-4027-BBFA-A9C0F7326253}" destId="{21E4C9E0-CA1F-49E8-89E4-CE87AF7065FA}" srcOrd="0" destOrd="0" presId="urn:microsoft.com/office/officeart/2008/layout/VerticalCurvedList"/>
    <dgm:cxn modelId="{5E29CE69-99B3-4E68-975A-A76532E2FEC5}" type="presParOf" srcId="{72B8E01B-1863-4027-BBFA-A9C0F7326253}" destId="{1D458DED-97E1-4BF3-BCF2-405F81C70558}" srcOrd="1" destOrd="0" presId="urn:microsoft.com/office/officeart/2008/layout/VerticalCurvedList"/>
    <dgm:cxn modelId="{C63D8B2D-66E6-483E-804F-6B3819F0E9D7}" type="presParOf" srcId="{72B8E01B-1863-4027-BBFA-A9C0F7326253}" destId="{97FEF8DA-D4DE-4A17-B186-796BFD279F44}" srcOrd="2" destOrd="0" presId="urn:microsoft.com/office/officeart/2008/layout/VerticalCurvedList"/>
    <dgm:cxn modelId="{3EAD1C22-5E4F-422E-82B6-390E5C0869C3}" type="presParOf" srcId="{72B8E01B-1863-4027-BBFA-A9C0F7326253}" destId="{14FCBB17-D715-4213-BA37-CB0272ACB847}" srcOrd="3" destOrd="0" presId="urn:microsoft.com/office/officeart/2008/layout/VerticalCurvedList"/>
    <dgm:cxn modelId="{0B8EDE1C-B6B8-44E9-A415-E1921393B2DB}" type="presParOf" srcId="{4082B868-5612-448E-ACFD-C75326C837CA}" destId="{58E478D8-74A6-43BB-B5F5-7839EED078A1}" srcOrd="1" destOrd="0" presId="urn:microsoft.com/office/officeart/2008/layout/VerticalCurvedList"/>
    <dgm:cxn modelId="{EBDF388F-1D29-4724-A28D-DF789B50BFCC}" type="presParOf" srcId="{4082B868-5612-448E-ACFD-C75326C837CA}" destId="{28482F82-CE08-4C47-A68B-3627523E8373}" srcOrd="2" destOrd="0" presId="urn:microsoft.com/office/officeart/2008/layout/VerticalCurvedList"/>
    <dgm:cxn modelId="{0ACCDD01-EADA-4007-B774-1E37E5DECBFB}" type="presParOf" srcId="{28482F82-CE08-4C47-A68B-3627523E8373}" destId="{BE7C261F-E1C8-4534-A99A-15EADF173840}" srcOrd="0" destOrd="0" presId="urn:microsoft.com/office/officeart/2008/layout/VerticalCurvedList"/>
    <dgm:cxn modelId="{B537E293-B970-4167-83E7-9E6E6301B204}" type="presParOf" srcId="{4082B868-5612-448E-ACFD-C75326C837CA}" destId="{44777A1A-4AEE-4EFB-A1BD-00ED03255D2E}" srcOrd="3" destOrd="0" presId="urn:microsoft.com/office/officeart/2008/layout/VerticalCurvedList"/>
    <dgm:cxn modelId="{F85DBA77-8A42-4BFF-BC59-ABBC7D4D9EE8}" type="presParOf" srcId="{4082B868-5612-448E-ACFD-C75326C837CA}" destId="{C4455911-A2EA-4A44-B5E2-8B210406A510}" srcOrd="4" destOrd="0" presId="urn:microsoft.com/office/officeart/2008/layout/VerticalCurvedList"/>
    <dgm:cxn modelId="{C5F0A085-4CB8-4F7A-977B-43D914F39417}" type="presParOf" srcId="{C4455911-A2EA-4A44-B5E2-8B210406A510}" destId="{B29F016E-3835-4E21-AD14-3A3EE2B2E6B2}" srcOrd="0" destOrd="0" presId="urn:microsoft.com/office/officeart/2008/layout/VerticalCurvedList"/>
    <dgm:cxn modelId="{CEFA3D36-0930-4A90-9ACB-481AA3AD53A5}" type="presParOf" srcId="{4082B868-5612-448E-ACFD-C75326C837CA}" destId="{DFEC6476-EF7D-43EE-A472-283340D2B78B}" srcOrd="5" destOrd="0" presId="urn:microsoft.com/office/officeart/2008/layout/VerticalCurvedList"/>
    <dgm:cxn modelId="{C94AF952-FD61-4A34-BCE4-30BF998EBAAB}" type="presParOf" srcId="{4082B868-5612-448E-ACFD-C75326C837CA}" destId="{E1A3BD32-C3BB-465D-BA39-47201F1DE221}" srcOrd="6" destOrd="0" presId="urn:microsoft.com/office/officeart/2008/layout/VerticalCurvedList"/>
    <dgm:cxn modelId="{96E8FE7B-14E8-4716-8222-EE01864AB5BB}" type="presParOf" srcId="{E1A3BD32-C3BB-465D-BA39-47201F1DE221}" destId="{F46D145A-01B3-4928-8AE7-CE4566E786D0}" srcOrd="0" destOrd="0" presId="urn:microsoft.com/office/officeart/2008/layout/VerticalCurvedList"/>
    <dgm:cxn modelId="{2F3F6057-AB63-47C9-AC19-6C6CCE5108E1}" type="presParOf" srcId="{4082B868-5612-448E-ACFD-C75326C837CA}" destId="{E37B7DAE-B4F7-435A-8AC8-33D83D1ED07E}" srcOrd="7" destOrd="0" presId="urn:microsoft.com/office/officeart/2008/layout/VerticalCurvedList"/>
    <dgm:cxn modelId="{1A86ACE4-9E40-43CE-AFFA-B36AAF67B408}" type="presParOf" srcId="{4082B868-5612-448E-ACFD-C75326C837CA}" destId="{4DCC8FA2-A42B-4D22-819C-F28CA81CC2AB}" srcOrd="8" destOrd="0" presId="urn:microsoft.com/office/officeart/2008/layout/VerticalCurvedList"/>
    <dgm:cxn modelId="{0C81339F-7D55-4479-98E9-8B72C4674033}" type="presParOf" srcId="{4DCC8FA2-A42B-4D22-819C-F28CA81CC2AB}" destId="{C2581192-25E2-4355-B22A-A8B174B9182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363E75-44C7-4E0A-B009-3068D369683E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4C9C204-7973-4B26-A27D-1D82FF8BB9CE}">
      <dgm:prSet phldrT="[Text]"/>
      <dgm:spPr/>
      <dgm:t>
        <a:bodyPr/>
        <a:lstStyle/>
        <a:p>
          <a:r>
            <a:rPr lang="en-US" dirty="0" smtClean="0"/>
            <a:t>Pattern Summary for Data-driven Visual Graph Query Interfaces</a:t>
          </a:r>
          <a:endParaRPr lang="en-US" dirty="0"/>
        </a:p>
      </dgm:t>
    </dgm:pt>
    <dgm:pt modelId="{FE7CA0D8-8EAB-4A7E-9778-0C0CD3D5B47F}" type="parTrans" cxnId="{7360FBBC-F0A5-4D29-A210-AB734C5C6D71}">
      <dgm:prSet/>
      <dgm:spPr/>
      <dgm:t>
        <a:bodyPr/>
        <a:lstStyle/>
        <a:p>
          <a:endParaRPr lang="en-US"/>
        </a:p>
      </dgm:t>
    </dgm:pt>
    <dgm:pt modelId="{A008F7E6-DE24-4E0A-A29B-A41431776A6D}" type="sibTrans" cxnId="{7360FBBC-F0A5-4D29-A210-AB734C5C6D71}">
      <dgm:prSet/>
      <dgm:spPr/>
      <dgm:t>
        <a:bodyPr/>
        <a:lstStyle/>
        <a:p>
          <a:endParaRPr lang="en-US"/>
        </a:p>
      </dgm:t>
    </dgm:pt>
    <dgm:pt modelId="{086573BE-1637-4401-A818-3DA021DB5125}">
      <dgm:prSet phldrT="[Text]"/>
      <dgm:spPr/>
      <dgm:t>
        <a:bodyPr/>
        <a:lstStyle/>
        <a:p>
          <a:r>
            <a:rPr lang="en-US" dirty="0" smtClean="0"/>
            <a:t>Functional Summarization of PPI Networks</a:t>
          </a:r>
          <a:endParaRPr lang="en-US" dirty="0"/>
        </a:p>
      </dgm:t>
    </dgm:pt>
    <dgm:pt modelId="{6BF2C3D2-D9C6-4DD9-AC49-F4B88E4DB884}" type="parTrans" cxnId="{907B5C66-DAC9-434A-974F-B00E442A8A63}">
      <dgm:prSet/>
      <dgm:spPr/>
      <dgm:t>
        <a:bodyPr/>
        <a:lstStyle/>
        <a:p>
          <a:endParaRPr lang="en-US"/>
        </a:p>
      </dgm:t>
    </dgm:pt>
    <dgm:pt modelId="{CE0BEAFB-AE24-4874-A88F-567A3D72F572}" type="sibTrans" cxnId="{907B5C66-DAC9-434A-974F-B00E442A8A63}">
      <dgm:prSet/>
      <dgm:spPr/>
      <dgm:t>
        <a:bodyPr/>
        <a:lstStyle/>
        <a:p>
          <a:endParaRPr lang="en-US"/>
        </a:p>
      </dgm:t>
    </dgm:pt>
    <dgm:pt modelId="{9DA355FB-2310-4329-8B67-8C2D1299DFBF}">
      <dgm:prSet phldrT="[Text]"/>
      <dgm:spPr/>
      <dgm:t>
        <a:bodyPr/>
        <a:lstStyle/>
        <a:p>
          <a:r>
            <a:rPr lang="en-US" dirty="0" smtClean="0"/>
            <a:t>Differential Functional Summarization of Gene Interaction Networks</a:t>
          </a:r>
          <a:endParaRPr lang="en-US" dirty="0"/>
        </a:p>
      </dgm:t>
    </dgm:pt>
    <dgm:pt modelId="{203F7631-1AA9-4BB9-A6D9-E59190189890}" type="parTrans" cxnId="{D3616CC3-874E-4372-8607-D4BB2C42C1D7}">
      <dgm:prSet/>
      <dgm:spPr/>
      <dgm:t>
        <a:bodyPr/>
        <a:lstStyle/>
        <a:p>
          <a:endParaRPr lang="en-US"/>
        </a:p>
      </dgm:t>
    </dgm:pt>
    <dgm:pt modelId="{6352BAC1-AEEE-4ADA-92C9-2CEBAD01B68C}" type="sibTrans" cxnId="{D3616CC3-874E-4372-8607-D4BB2C42C1D7}">
      <dgm:prSet/>
      <dgm:spPr/>
      <dgm:t>
        <a:bodyPr/>
        <a:lstStyle/>
        <a:p>
          <a:endParaRPr lang="en-US"/>
        </a:p>
      </dgm:t>
    </dgm:pt>
    <dgm:pt modelId="{85F39E2B-18CB-4FD3-978F-64525E588EFF}" type="pres">
      <dgm:prSet presAssocID="{61363E75-44C7-4E0A-B009-3068D369683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484A99B-5EAB-476C-802D-E57701A88374}" type="pres">
      <dgm:prSet presAssocID="{61363E75-44C7-4E0A-B009-3068D369683E}" presName="Name1" presStyleCnt="0"/>
      <dgm:spPr/>
    </dgm:pt>
    <dgm:pt modelId="{E4CEDCA9-5BB8-4859-8693-9239F1D319F5}" type="pres">
      <dgm:prSet presAssocID="{61363E75-44C7-4E0A-B009-3068D369683E}" presName="cycle" presStyleCnt="0"/>
      <dgm:spPr/>
    </dgm:pt>
    <dgm:pt modelId="{E802F991-5221-4ECA-B4BB-6A5A40FB869B}" type="pres">
      <dgm:prSet presAssocID="{61363E75-44C7-4E0A-B009-3068D369683E}" presName="srcNode" presStyleLbl="node1" presStyleIdx="0" presStyleCnt="3"/>
      <dgm:spPr/>
    </dgm:pt>
    <dgm:pt modelId="{358887A7-602A-4425-99DD-ADFB2171CF00}" type="pres">
      <dgm:prSet presAssocID="{61363E75-44C7-4E0A-B009-3068D369683E}" presName="conn" presStyleLbl="parChTrans1D2" presStyleIdx="0" presStyleCnt="1"/>
      <dgm:spPr/>
      <dgm:t>
        <a:bodyPr/>
        <a:lstStyle/>
        <a:p>
          <a:endParaRPr lang="en-US"/>
        </a:p>
      </dgm:t>
    </dgm:pt>
    <dgm:pt modelId="{1DC5158A-CBB0-4020-929F-C41289116B48}" type="pres">
      <dgm:prSet presAssocID="{61363E75-44C7-4E0A-B009-3068D369683E}" presName="extraNode" presStyleLbl="node1" presStyleIdx="0" presStyleCnt="3"/>
      <dgm:spPr/>
    </dgm:pt>
    <dgm:pt modelId="{7A2A6283-1FA0-436A-87E1-D541D35BA45F}" type="pres">
      <dgm:prSet presAssocID="{61363E75-44C7-4E0A-B009-3068D369683E}" presName="dstNode" presStyleLbl="node1" presStyleIdx="0" presStyleCnt="3"/>
      <dgm:spPr/>
    </dgm:pt>
    <dgm:pt modelId="{28390E84-8AE8-4BED-9356-8707A6114672}" type="pres">
      <dgm:prSet presAssocID="{E4C9C204-7973-4B26-A27D-1D82FF8BB9CE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EF8EB7-8A64-48A6-A675-A167D15BBED9}" type="pres">
      <dgm:prSet presAssocID="{E4C9C204-7973-4B26-A27D-1D82FF8BB9CE}" presName="accent_1" presStyleCnt="0"/>
      <dgm:spPr/>
    </dgm:pt>
    <dgm:pt modelId="{A287ECBA-D393-4154-9DD3-46AB5C03F93F}" type="pres">
      <dgm:prSet presAssocID="{E4C9C204-7973-4B26-A27D-1D82FF8BB9CE}" presName="accentRepeatNode" presStyleLbl="solidFgAcc1" presStyleIdx="0" presStyleCnt="3"/>
      <dgm:spPr/>
    </dgm:pt>
    <dgm:pt modelId="{565319D4-5C8A-4C42-85B5-2534FA5FE472}" type="pres">
      <dgm:prSet presAssocID="{086573BE-1637-4401-A818-3DA021DB5125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CC979F-3698-4AF7-9D76-0FB4C7CBE3AE}" type="pres">
      <dgm:prSet presAssocID="{086573BE-1637-4401-A818-3DA021DB5125}" presName="accent_2" presStyleCnt="0"/>
      <dgm:spPr/>
    </dgm:pt>
    <dgm:pt modelId="{27CBA6CE-97DD-48AC-9442-55529BC6F3BD}" type="pres">
      <dgm:prSet presAssocID="{086573BE-1637-4401-A818-3DA021DB5125}" presName="accentRepeatNode" presStyleLbl="solidFgAcc1" presStyleIdx="1" presStyleCnt="3"/>
      <dgm:spPr/>
    </dgm:pt>
    <dgm:pt modelId="{84FD1A68-6FF8-4326-837D-39D2BEEC4D0B}" type="pres">
      <dgm:prSet presAssocID="{9DA355FB-2310-4329-8B67-8C2D1299DFBF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8DF7CC-092B-4EFD-BF74-128242C230F6}" type="pres">
      <dgm:prSet presAssocID="{9DA355FB-2310-4329-8B67-8C2D1299DFBF}" presName="accent_3" presStyleCnt="0"/>
      <dgm:spPr/>
    </dgm:pt>
    <dgm:pt modelId="{67E04267-37F8-46C4-B6DC-6301A1B9650D}" type="pres">
      <dgm:prSet presAssocID="{9DA355FB-2310-4329-8B67-8C2D1299DFBF}" presName="accentRepeatNode" presStyleLbl="solidFgAcc1" presStyleIdx="2" presStyleCnt="3"/>
      <dgm:spPr/>
    </dgm:pt>
  </dgm:ptLst>
  <dgm:cxnLst>
    <dgm:cxn modelId="{E64206C1-D519-422D-889E-93EC9A4012C7}" type="presOf" srcId="{E4C9C204-7973-4B26-A27D-1D82FF8BB9CE}" destId="{28390E84-8AE8-4BED-9356-8707A6114672}" srcOrd="0" destOrd="0" presId="urn:microsoft.com/office/officeart/2008/layout/VerticalCurvedList"/>
    <dgm:cxn modelId="{DFF54A9D-788D-4906-A9A6-91669A4868F1}" type="presOf" srcId="{A008F7E6-DE24-4E0A-A29B-A41431776A6D}" destId="{358887A7-602A-4425-99DD-ADFB2171CF00}" srcOrd="0" destOrd="0" presId="urn:microsoft.com/office/officeart/2008/layout/VerticalCurvedList"/>
    <dgm:cxn modelId="{D3616CC3-874E-4372-8607-D4BB2C42C1D7}" srcId="{61363E75-44C7-4E0A-B009-3068D369683E}" destId="{9DA355FB-2310-4329-8B67-8C2D1299DFBF}" srcOrd="2" destOrd="0" parTransId="{203F7631-1AA9-4BB9-A6D9-E59190189890}" sibTransId="{6352BAC1-AEEE-4ADA-92C9-2CEBAD01B68C}"/>
    <dgm:cxn modelId="{5A23FD89-EDC6-484A-986B-934696EBAFDF}" type="presOf" srcId="{61363E75-44C7-4E0A-B009-3068D369683E}" destId="{85F39E2B-18CB-4FD3-978F-64525E588EFF}" srcOrd="0" destOrd="0" presId="urn:microsoft.com/office/officeart/2008/layout/VerticalCurvedList"/>
    <dgm:cxn modelId="{797BDF32-EBC0-4512-98EA-B382C06743F5}" type="presOf" srcId="{086573BE-1637-4401-A818-3DA021DB5125}" destId="{565319D4-5C8A-4C42-85B5-2534FA5FE472}" srcOrd="0" destOrd="0" presId="urn:microsoft.com/office/officeart/2008/layout/VerticalCurvedList"/>
    <dgm:cxn modelId="{7360FBBC-F0A5-4D29-A210-AB734C5C6D71}" srcId="{61363E75-44C7-4E0A-B009-3068D369683E}" destId="{E4C9C204-7973-4B26-A27D-1D82FF8BB9CE}" srcOrd="0" destOrd="0" parTransId="{FE7CA0D8-8EAB-4A7E-9778-0C0CD3D5B47F}" sibTransId="{A008F7E6-DE24-4E0A-A29B-A41431776A6D}"/>
    <dgm:cxn modelId="{6EE4A008-F657-43F1-BF96-51A5ADD92C1D}" type="presOf" srcId="{9DA355FB-2310-4329-8B67-8C2D1299DFBF}" destId="{84FD1A68-6FF8-4326-837D-39D2BEEC4D0B}" srcOrd="0" destOrd="0" presId="urn:microsoft.com/office/officeart/2008/layout/VerticalCurvedList"/>
    <dgm:cxn modelId="{907B5C66-DAC9-434A-974F-B00E442A8A63}" srcId="{61363E75-44C7-4E0A-B009-3068D369683E}" destId="{086573BE-1637-4401-A818-3DA021DB5125}" srcOrd="1" destOrd="0" parTransId="{6BF2C3D2-D9C6-4DD9-AC49-F4B88E4DB884}" sibTransId="{CE0BEAFB-AE24-4874-A88F-567A3D72F572}"/>
    <dgm:cxn modelId="{3DF54D9F-0D99-40CE-934A-83160BDD8A02}" type="presParOf" srcId="{85F39E2B-18CB-4FD3-978F-64525E588EFF}" destId="{B484A99B-5EAB-476C-802D-E57701A88374}" srcOrd="0" destOrd="0" presId="urn:microsoft.com/office/officeart/2008/layout/VerticalCurvedList"/>
    <dgm:cxn modelId="{D1670FBB-00C1-4969-A933-32F7F7F61D1A}" type="presParOf" srcId="{B484A99B-5EAB-476C-802D-E57701A88374}" destId="{E4CEDCA9-5BB8-4859-8693-9239F1D319F5}" srcOrd="0" destOrd="0" presId="urn:microsoft.com/office/officeart/2008/layout/VerticalCurvedList"/>
    <dgm:cxn modelId="{6944EDC4-EC2C-46C9-9066-EDEDF5ABCDBF}" type="presParOf" srcId="{E4CEDCA9-5BB8-4859-8693-9239F1D319F5}" destId="{E802F991-5221-4ECA-B4BB-6A5A40FB869B}" srcOrd="0" destOrd="0" presId="urn:microsoft.com/office/officeart/2008/layout/VerticalCurvedList"/>
    <dgm:cxn modelId="{B51548EA-F473-4C4F-A477-750187473CF5}" type="presParOf" srcId="{E4CEDCA9-5BB8-4859-8693-9239F1D319F5}" destId="{358887A7-602A-4425-99DD-ADFB2171CF00}" srcOrd="1" destOrd="0" presId="urn:microsoft.com/office/officeart/2008/layout/VerticalCurvedList"/>
    <dgm:cxn modelId="{2BC03282-7E53-465F-AC63-4CE5C635EA3B}" type="presParOf" srcId="{E4CEDCA9-5BB8-4859-8693-9239F1D319F5}" destId="{1DC5158A-CBB0-4020-929F-C41289116B48}" srcOrd="2" destOrd="0" presId="urn:microsoft.com/office/officeart/2008/layout/VerticalCurvedList"/>
    <dgm:cxn modelId="{16268229-32F6-4DC1-94A7-6DDB7C8DB0BA}" type="presParOf" srcId="{E4CEDCA9-5BB8-4859-8693-9239F1D319F5}" destId="{7A2A6283-1FA0-436A-87E1-D541D35BA45F}" srcOrd="3" destOrd="0" presId="urn:microsoft.com/office/officeart/2008/layout/VerticalCurvedList"/>
    <dgm:cxn modelId="{BDBE474A-5364-433C-B646-DB1C7DD3FF1E}" type="presParOf" srcId="{B484A99B-5EAB-476C-802D-E57701A88374}" destId="{28390E84-8AE8-4BED-9356-8707A6114672}" srcOrd="1" destOrd="0" presId="urn:microsoft.com/office/officeart/2008/layout/VerticalCurvedList"/>
    <dgm:cxn modelId="{4A76C4F3-7F6B-4135-9B6B-0AFC3A27CB65}" type="presParOf" srcId="{B484A99B-5EAB-476C-802D-E57701A88374}" destId="{97EF8EB7-8A64-48A6-A675-A167D15BBED9}" srcOrd="2" destOrd="0" presId="urn:microsoft.com/office/officeart/2008/layout/VerticalCurvedList"/>
    <dgm:cxn modelId="{4BD273AE-A735-4478-8390-BF38A54732A6}" type="presParOf" srcId="{97EF8EB7-8A64-48A6-A675-A167D15BBED9}" destId="{A287ECBA-D393-4154-9DD3-46AB5C03F93F}" srcOrd="0" destOrd="0" presId="urn:microsoft.com/office/officeart/2008/layout/VerticalCurvedList"/>
    <dgm:cxn modelId="{CDAE07D3-4C6A-40C5-A2E5-12459A755719}" type="presParOf" srcId="{B484A99B-5EAB-476C-802D-E57701A88374}" destId="{565319D4-5C8A-4C42-85B5-2534FA5FE472}" srcOrd="3" destOrd="0" presId="urn:microsoft.com/office/officeart/2008/layout/VerticalCurvedList"/>
    <dgm:cxn modelId="{2925D972-AC10-4A96-A0FC-4C3148A5B9AD}" type="presParOf" srcId="{B484A99B-5EAB-476C-802D-E57701A88374}" destId="{06CC979F-3698-4AF7-9D76-0FB4C7CBE3AE}" srcOrd="4" destOrd="0" presId="urn:microsoft.com/office/officeart/2008/layout/VerticalCurvedList"/>
    <dgm:cxn modelId="{3798D191-B315-43B6-8337-7B2CEA106658}" type="presParOf" srcId="{06CC979F-3698-4AF7-9D76-0FB4C7CBE3AE}" destId="{27CBA6CE-97DD-48AC-9442-55529BC6F3BD}" srcOrd="0" destOrd="0" presId="urn:microsoft.com/office/officeart/2008/layout/VerticalCurvedList"/>
    <dgm:cxn modelId="{CB5D21AE-4144-4AFA-9343-6B4FB1E7ECAF}" type="presParOf" srcId="{B484A99B-5EAB-476C-802D-E57701A88374}" destId="{84FD1A68-6FF8-4326-837D-39D2BEEC4D0B}" srcOrd="5" destOrd="0" presId="urn:microsoft.com/office/officeart/2008/layout/VerticalCurvedList"/>
    <dgm:cxn modelId="{C59F14B6-3BD3-45AC-91D1-2B707DE97C12}" type="presParOf" srcId="{B484A99B-5EAB-476C-802D-E57701A88374}" destId="{3B8DF7CC-092B-4EFD-BF74-128242C230F6}" srcOrd="6" destOrd="0" presId="urn:microsoft.com/office/officeart/2008/layout/VerticalCurvedList"/>
    <dgm:cxn modelId="{BEA2BDD0-7137-4D5F-AF83-A36A0C29F48B}" type="presParOf" srcId="{3B8DF7CC-092B-4EFD-BF74-128242C230F6}" destId="{67E04267-37F8-46C4-B6DC-6301A1B9650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80981B-3EA2-4840-AED8-8632D052ED4E}" type="doc">
      <dgm:prSet loTypeId="urn:microsoft.com/office/officeart/2005/8/layout/target1" loCatId="relationship" qsTypeId="urn:microsoft.com/office/officeart/2005/8/quickstyle/simple1" qsCatId="simple" csTypeId="urn:microsoft.com/office/officeart/2005/8/colors/colorful3" csCatId="colorful" phldr="1"/>
      <dgm:spPr/>
    </dgm:pt>
    <dgm:pt modelId="{AD4073F7-341A-41A6-8761-974BCD633501}">
      <dgm:prSet phldrT="[Text]" custT="1"/>
      <dgm:spPr/>
      <dgm:t>
        <a:bodyPr/>
        <a:lstStyle/>
        <a:p>
          <a:r>
            <a:rPr lang="en-US" sz="2400" b="1" dirty="0" smtClean="0">
              <a:solidFill>
                <a:srgbClr val="FF0000"/>
              </a:solidFill>
            </a:rPr>
            <a:t>Diverse content</a:t>
          </a:r>
          <a:endParaRPr lang="en-US" sz="2400" b="1" dirty="0">
            <a:solidFill>
              <a:srgbClr val="FF0000"/>
            </a:solidFill>
          </a:endParaRPr>
        </a:p>
      </dgm:t>
    </dgm:pt>
    <dgm:pt modelId="{2204CB8A-F7E0-4B65-A325-23845C190270}" type="parTrans" cxnId="{D1616807-FE3F-4B8D-B531-8D2BC08629AA}">
      <dgm:prSet/>
      <dgm:spPr/>
      <dgm:t>
        <a:bodyPr/>
        <a:lstStyle/>
        <a:p>
          <a:endParaRPr lang="en-US"/>
        </a:p>
      </dgm:t>
    </dgm:pt>
    <dgm:pt modelId="{98186B4D-9427-41F7-B7FC-9417338A824E}" type="sibTrans" cxnId="{D1616807-FE3F-4B8D-B531-8D2BC08629AA}">
      <dgm:prSet/>
      <dgm:spPr/>
      <dgm:t>
        <a:bodyPr/>
        <a:lstStyle/>
        <a:p>
          <a:endParaRPr lang="en-US"/>
        </a:p>
      </dgm:t>
    </dgm:pt>
    <dgm:pt modelId="{997094B0-DB20-4F1A-898C-C6D3BB59D32F}">
      <dgm:prSet phldrT="[Text]" custT="1"/>
      <dgm:spPr/>
      <dgm:t>
        <a:bodyPr/>
        <a:lstStyle/>
        <a:p>
          <a:r>
            <a:rPr lang="en-US" sz="2400" b="1" dirty="0" smtClean="0">
              <a:solidFill>
                <a:srgbClr val="FF0000"/>
              </a:solidFill>
            </a:rPr>
            <a:t>Portable</a:t>
          </a:r>
          <a:endParaRPr lang="en-US" sz="2400" b="1" dirty="0">
            <a:solidFill>
              <a:srgbClr val="FF0000"/>
            </a:solidFill>
          </a:endParaRPr>
        </a:p>
      </dgm:t>
    </dgm:pt>
    <dgm:pt modelId="{FADE5A70-546B-413F-8CBA-CC2E1B3DAB55}" type="parTrans" cxnId="{D433F025-DD7B-47A7-A308-D6C898B95FEF}">
      <dgm:prSet/>
      <dgm:spPr/>
      <dgm:t>
        <a:bodyPr/>
        <a:lstStyle/>
        <a:p>
          <a:endParaRPr lang="en-US"/>
        </a:p>
      </dgm:t>
    </dgm:pt>
    <dgm:pt modelId="{D2C5CDD1-283F-4874-A7DF-8B637CECC8A3}" type="sibTrans" cxnId="{D433F025-DD7B-47A7-A308-D6C898B95FEF}">
      <dgm:prSet/>
      <dgm:spPr/>
      <dgm:t>
        <a:bodyPr/>
        <a:lstStyle/>
        <a:p>
          <a:endParaRPr lang="en-US"/>
        </a:p>
      </dgm:t>
    </dgm:pt>
    <dgm:pt modelId="{42F67437-5E1C-423D-AA94-13F41F4754DA}">
      <dgm:prSet phldrT="[Text]" custT="1"/>
      <dgm:spPr/>
      <dgm:t>
        <a:bodyPr/>
        <a:lstStyle/>
        <a:p>
          <a:r>
            <a:rPr lang="en-US" sz="2400" b="1" dirty="0" smtClean="0">
              <a:solidFill>
                <a:srgbClr val="FF0000"/>
              </a:solidFill>
            </a:rPr>
            <a:t>Auto maintenance</a:t>
          </a:r>
          <a:endParaRPr lang="en-US" sz="2400" b="1" dirty="0">
            <a:solidFill>
              <a:srgbClr val="FF0000"/>
            </a:solidFill>
          </a:endParaRPr>
        </a:p>
      </dgm:t>
    </dgm:pt>
    <dgm:pt modelId="{4A5B08AF-6EB7-42C1-A85F-5FE8727EA540}" type="parTrans" cxnId="{884303CE-047C-4AA4-9ECF-55D8EB0EE3D3}">
      <dgm:prSet/>
      <dgm:spPr/>
      <dgm:t>
        <a:bodyPr/>
        <a:lstStyle/>
        <a:p>
          <a:endParaRPr lang="en-US"/>
        </a:p>
      </dgm:t>
    </dgm:pt>
    <dgm:pt modelId="{9F290E6B-FB24-4F97-8AC4-751BD31E6EBC}" type="sibTrans" cxnId="{884303CE-047C-4AA4-9ECF-55D8EB0EE3D3}">
      <dgm:prSet/>
      <dgm:spPr/>
      <dgm:t>
        <a:bodyPr/>
        <a:lstStyle/>
        <a:p>
          <a:endParaRPr lang="en-US"/>
        </a:p>
      </dgm:t>
    </dgm:pt>
    <dgm:pt modelId="{8749C31D-B362-484A-B9CE-D189B55D45A2}" type="pres">
      <dgm:prSet presAssocID="{9F80981B-3EA2-4840-AED8-8632D052ED4E}" presName="composite" presStyleCnt="0">
        <dgm:presLayoutVars>
          <dgm:chMax val="5"/>
          <dgm:dir/>
          <dgm:resizeHandles val="exact"/>
        </dgm:presLayoutVars>
      </dgm:prSet>
      <dgm:spPr/>
    </dgm:pt>
    <dgm:pt modelId="{5FA3AA40-5C7E-4491-90FC-4DC03FF91A42}" type="pres">
      <dgm:prSet presAssocID="{AD4073F7-341A-41A6-8761-974BCD633501}" presName="circle1" presStyleLbl="lnNode1" presStyleIdx="0" presStyleCnt="3"/>
      <dgm:spPr/>
    </dgm:pt>
    <dgm:pt modelId="{E394D4F4-27EB-4D23-9455-E66A1F3BD682}" type="pres">
      <dgm:prSet presAssocID="{AD4073F7-341A-41A6-8761-974BCD633501}" presName="text1" presStyleLbl="revTx" presStyleIdx="0" presStyleCnt="3" custScaleX="250756" custLinFactX="23153" custLinFactNeighborX="100000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BA102E-D76A-40EE-A98B-91FCF1915DC3}" type="pres">
      <dgm:prSet presAssocID="{AD4073F7-341A-41A6-8761-974BCD633501}" presName="line1" presStyleLbl="callout" presStyleIdx="0" presStyleCnt="6"/>
      <dgm:spPr/>
    </dgm:pt>
    <dgm:pt modelId="{134C3739-6417-4498-B93E-250888A42767}" type="pres">
      <dgm:prSet presAssocID="{AD4073F7-341A-41A6-8761-974BCD633501}" presName="d1" presStyleLbl="callout" presStyleIdx="1" presStyleCnt="6" custLinFactNeighborX="2477" custLinFactNeighborY="0"/>
      <dgm:spPr/>
    </dgm:pt>
    <dgm:pt modelId="{5C87B5C7-A7DC-4938-A924-7EF16044E7F5}" type="pres">
      <dgm:prSet presAssocID="{997094B0-DB20-4F1A-898C-C6D3BB59D32F}" presName="circle2" presStyleLbl="lnNode1" presStyleIdx="1" presStyleCnt="3" custLinFactNeighborX="29" custLinFactNeighborY="-1579"/>
      <dgm:spPr/>
    </dgm:pt>
    <dgm:pt modelId="{BAE56156-5F2E-4A14-8BAE-1D4D1F0B1496}" type="pres">
      <dgm:prSet presAssocID="{997094B0-DB20-4F1A-898C-C6D3BB59D32F}" presName="text2" presStyleLbl="revTx" presStyleIdx="1" presStyleCnt="3" custScaleX="161739" custLinFactNeighborX="14616" custLinFactNeighborY="-15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F6E516-B964-49A5-86C1-F176C6865DB5}" type="pres">
      <dgm:prSet presAssocID="{997094B0-DB20-4F1A-898C-C6D3BB59D32F}" presName="line2" presStyleLbl="callout" presStyleIdx="2" presStyleCnt="6"/>
      <dgm:spPr/>
    </dgm:pt>
    <dgm:pt modelId="{0B8F114E-5D4F-42C6-9155-D79116E20BAD}" type="pres">
      <dgm:prSet presAssocID="{997094B0-DB20-4F1A-898C-C6D3BB59D32F}" presName="d2" presStyleLbl="callout" presStyleIdx="3" presStyleCnt="6"/>
      <dgm:spPr/>
    </dgm:pt>
    <dgm:pt modelId="{9AD7E42C-0710-4036-A269-D4034B7C991F}" type="pres">
      <dgm:prSet presAssocID="{42F67437-5E1C-423D-AA94-13F41F4754DA}" presName="circle3" presStyleLbl="lnNode1" presStyleIdx="2" presStyleCnt="3"/>
      <dgm:spPr/>
    </dgm:pt>
    <dgm:pt modelId="{640BCC74-F245-4D38-9632-F89910B97754}" type="pres">
      <dgm:prSet presAssocID="{42F67437-5E1C-423D-AA94-13F41F4754DA}" presName="text3" presStyleLbl="revTx" presStyleIdx="2" presStyleCnt="3" custScaleX="220728" custLinFactNeighborX="49687" custLinFactNeighborY="61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C1A483-F083-4A5D-8FE7-EFEF95A7D00F}" type="pres">
      <dgm:prSet presAssocID="{42F67437-5E1C-423D-AA94-13F41F4754DA}" presName="line3" presStyleLbl="callout" presStyleIdx="4" presStyleCnt="6"/>
      <dgm:spPr/>
    </dgm:pt>
    <dgm:pt modelId="{F55B5DD8-4550-4C55-8D10-CC9E6E925806}" type="pres">
      <dgm:prSet presAssocID="{42F67437-5E1C-423D-AA94-13F41F4754DA}" presName="d3" presStyleLbl="callout" presStyleIdx="5" presStyleCnt="6"/>
      <dgm:spPr/>
    </dgm:pt>
  </dgm:ptLst>
  <dgm:cxnLst>
    <dgm:cxn modelId="{FFB3C966-B958-44FA-B436-D594588185CF}" type="presOf" srcId="{42F67437-5E1C-423D-AA94-13F41F4754DA}" destId="{640BCC74-F245-4D38-9632-F89910B97754}" srcOrd="0" destOrd="0" presId="urn:microsoft.com/office/officeart/2005/8/layout/target1"/>
    <dgm:cxn modelId="{D1616807-FE3F-4B8D-B531-8D2BC08629AA}" srcId="{9F80981B-3EA2-4840-AED8-8632D052ED4E}" destId="{AD4073F7-341A-41A6-8761-974BCD633501}" srcOrd="0" destOrd="0" parTransId="{2204CB8A-F7E0-4B65-A325-23845C190270}" sibTransId="{98186B4D-9427-41F7-B7FC-9417338A824E}"/>
    <dgm:cxn modelId="{884303CE-047C-4AA4-9ECF-55D8EB0EE3D3}" srcId="{9F80981B-3EA2-4840-AED8-8632D052ED4E}" destId="{42F67437-5E1C-423D-AA94-13F41F4754DA}" srcOrd="2" destOrd="0" parTransId="{4A5B08AF-6EB7-42C1-A85F-5FE8727EA540}" sibTransId="{9F290E6B-FB24-4F97-8AC4-751BD31E6EBC}"/>
    <dgm:cxn modelId="{2BFA16FF-F8E7-496B-B765-8312962005A6}" type="presOf" srcId="{AD4073F7-341A-41A6-8761-974BCD633501}" destId="{E394D4F4-27EB-4D23-9455-E66A1F3BD682}" srcOrd="0" destOrd="0" presId="urn:microsoft.com/office/officeart/2005/8/layout/target1"/>
    <dgm:cxn modelId="{6D27FF8E-32DC-442B-A06B-84B064640887}" type="presOf" srcId="{997094B0-DB20-4F1A-898C-C6D3BB59D32F}" destId="{BAE56156-5F2E-4A14-8BAE-1D4D1F0B1496}" srcOrd="0" destOrd="0" presId="urn:microsoft.com/office/officeart/2005/8/layout/target1"/>
    <dgm:cxn modelId="{D433F025-DD7B-47A7-A308-D6C898B95FEF}" srcId="{9F80981B-3EA2-4840-AED8-8632D052ED4E}" destId="{997094B0-DB20-4F1A-898C-C6D3BB59D32F}" srcOrd="1" destOrd="0" parTransId="{FADE5A70-546B-413F-8CBA-CC2E1B3DAB55}" sibTransId="{D2C5CDD1-283F-4874-A7DF-8B637CECC8A3}"/>
    <dgm:cxn modelId="{F86BBA68-69F3-48EC-96BF-246D4B2BCEDD}" type="presOf" srcId="{9F80981B-3EA2-4840-AED8-8632D052ED4E}" destId="{8749C31D-B362-484A-B9CE-D189B55D45A2}" srcOrd="0" destOrd="0" presId="urn:microsoft.com/office/officeart/2005/8/layout/target1"/>
    <dgm:cxn modelId="{BFDF2945-F396-4F06-A63B-F0AF1E00489B}" type="presParOf" srcId="{8749C31D-B362-484A-B9CE-D189B55D45A2}" destId="{5FA3AA40-5C7E-4491-90FC-4DC03FF91A42}" srcOrd="0" destOrd="0" presId="urn:microsoft.com/office/officeart/2005/8/layout/target1"/>
    <dgm:cxn modelId="{01C7839D-122B-4EFB-A690-57EEB56A1977}" type="presParOf" srcId="{8749C31D-B362-484A-B9CE-D189B55D45A2}" destId="{E394D4F4-27EB-4D23-9455-E66A1F3BD682}" srcOrd="1" destOrd="0" presId="urn:microsoft.com/office/officeart/2005/8/layout/target1"/>
    <dgm:cxn modelId="{36A71349-67F8-403F-93C3-767D8308A03F}" type="presParOf" srcId="{8749C31D-B362-484A-B9CE-D189B55D45A2}" destId="{2CBA102E-D76A-40EE-A98B-91FCF1915DC3}" srcOrd="2" destOrd="0" presId="urn:microsoft.com/office/officeart/2005/8/layout/target1"/>
    <dgm:cxn modelId="{7D9DADF4-3A34-4BF7-9C04-452DDE96910F}" type="presParOf" srcId="{8749C31D-B362-484A-B9CE-D189B55D45A2}" destId="{134C3739-6417-4498-B93E-250888A42767}" srcOrd="3" destOrd="0" presId="urn:microsoft.com/office/officeart/2005/8/layout/target1"/>
    <dgm:cxn modelId="{CACA49CF-D62F-4ED2-A406-9436AE2C3C69}" type="presParOf" srcId="{8749C31D-B362-484A-B9CE-D189B55D45A2}" destId="{5C87B5C7-A7DC-4938-A924-7EF16044E7F5}" srcOrd="4" destOrd="0" presId="urn:microsoft.com/office/officeart/2005/8/layout/target1"/>
    <dgm:cxn modelId="{E255502D-74D0-40A1-9C32-103E9007B98E}" type="presParOf" srcId="{8749C31D-B362-484A-B9CE-D189B55D45A2}" destId="{BAE56156-5F2E-4A14-8BAE-1D4D1F0B1496}" srcOrd="5" destOrd="0" presId="urn:microsoft.com/office/officeart/2005/8/layout/target1"/>
    <dgm:cxn modelId="{C909F12C-D3A2-4D64-9477-E78F31E3B08D}" type="presParOf" srcId="{8749C31D-B362-484A-B9CE-D189B55D45A2}" destId="{DEF6E516-B964-49A5-86C1-F176C6865DB5}" srcOrd="6" destOrd="0" presId="urn:microsoft.com/office/officeart/2005/8/layout/target1"/>
    <dgm:cxn modelId="{A87A92A4-1965-4120-8A7C-36732D54F823}" type="presParOf" srcId="{8749C31D-B362-484A-B9CE-D189B55D45A2}" destId="{0B8F114E-5D4F-42C6-9155-D79116E20BAD}" srcOrd="7" destOrd="0" presId="urn:microsoft.com/office/officeart/2005/8/layout/target1"/>
    <dgm:cxn modelId="{5803A060-9667-4895-B841-2430E21F7904}" type="presParOf" srcId="{8749C31D-B362-484A-B9CE-D189B55D45A2}" destId="{9AD7E42C-0710-4036-A269-D4034B7C991F}" srcOrd="8" destOrd="0" presId="urn:microsoft.com/office/officeart/2005/8/layout/target1"/>
    <dgm:cxn modelId="{42D60F26-5647-42B6-8EDE-7B9A0DAD1172}" type="presParOf" srcId="{8749C31D-B362-484A-B9CE-D189B55D45A2}" destId="{640BCC74-F245-4D38-9632-F89910B97754}" srcOrd="9" destOrd="0" presId="urn:microsoft.com/office/officeart/2005/8/layout/target1"/>
    <dgm:cxn modelId="{ABC2AD64-827D-4D87-9F3C-B0BB6042FE08}" type="presParOf" srcId="{8749C31D-B362-484A-B9CE-D189B55D45A2}" destId="{9DC1A483-F083-4A5D-8FE7-EFEF95A7D00F}" srcOrd="10" destOrd="0" presId="urn:microsoft.com/office/officeart/2005/8/layout/target1"/>
    <dgm:cxn modelId="{AEB5FC67-2FB1-4D56-8022-CC0F2D6CE9C1}" type="presParOf" srcId="{8749C31D-B362-484A-B9CE-D189B55D45A2}" destId="{F55B5DD8-4550-4C55-8D10-CC9E6E925806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A92E47B-90EA-4437-A144-C622CC4FCE08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976A43C3-3EC9-4DCB-B779-F993C33C4EEA}">
      <dgm:prSet phldrT="[Text]" custT="1"/>
      <dgm:spPr/>
      <dgm:t>
        <a:bodyPr/>
        <a:lstStyle/>
        <a:p>
          <a:pPr algn="l"/>
          <a:r>
            <a:rPr lang="en-US" sz="1600" dirty="0" smtClean="0"/>
            <a:t>Every vertex in G is given a positive </a:t>
          </a:r>
          <a:r>
            <a:rPr lang="en-US" sz="1600" dirty="0" smtClean="0">
              <a:solidFill>
                <a:srgbClr val="FFFF00"/>
              </a:solidFill>
            </a:rPr>
            <a:t>information budget</a:t>
          </a:r>
          <a:r>
            <a:rPr lang="en-US" sz="1600" dirty="0" smtClean="0"/>
            <a:t>, which represents the information contained by the protein</a:t>
          </a:r>
          <a:endParaRPr lang="en-US" sz="1600" dirty="0"/>
        </a:p>
      </dgm:t>
    </dgm:pt>
    <dgm:pt modelId="{6275FDA0-2C9B-4FFF-BD7A-5144E51F19C5}" type="parTrans" cxnId="{A325DB6B-141B-4BE0-AE83-C8530388E0DE}">
      <dgm:prSet/>
      <dgm:spPr/>
      <dgm:t>
        <a:bodyPr/>
        <a:lstStyle/>
        <a:p>
          <a:endParaRPr lang="en-US"/>
        </a:p>
      </dgm:t>
    </dgm:pt>
    <dgm:pt modelId="{7B13FA2D-379C-4A99-BEA2-58E9EF4D715A}" type="sibTrans" cxnId="{A325DB6B-141B-4BE0-AE83-C8530388E0DE}">
      <dgm:prSet/>
      <dgm:spPr/>
      <dgm:t>
        <a:bodyPr/>
        <a:lstStyle/>
        <a:p>
          <a:endParaRPr lang="en-US"/>
        </a:p>
      </dgm:t>
    </dgm:pt>
    <dgm:pt modelId="{C35C4E84-22B5-471C-8A12-4D974D57500A}">
      <dgm:prSet phldrT="[Text]"/>
      <dgm:spPr/>
      <dgm:t>
        <a:bodyPr/>
        <a:lstStyle/>
        <a:p>
          <a:pPr algn="l"/>
          <a:r>
            <a:rPr lang="en-US" dirty="0" smtClean="0"/>
            <a:t> A </a:t>
          </a:r>
          <a:r>
            <a:rPr lang="en-US" dirty="0" smtClean="0">
              <a:solidFill>
                <a:srgbClr val="FFFF00"/>
              </a:solidFill>
            </a:rPr>
            <a:t>penalty cost</a:t>
          </a:r>
          <a:r>
            <a:rPr lang="en-US" dirty="0" smtClean="0"/>
            <a:t> is introduced to tackle redundancy among clusters so that repeated representation of a protein will diminish the associated information gain.</a:t>
          </a:r>
          <a:endParaRPr lang="en-US" dirty="0"/>
        </a:p>
      </dgm:t>
    </dgm:pt>
    <dgm:pt modelId="{86A9A8E7-6602-4CB6-9C59-27F29EF4E2BB}" type="parTrans" cxnId="{14606409-0B62-4FC8-BE81-D0BCF8286F0D}">
      <dgm:prSet/>
      <dgm:spPr/>
      <dgm:t>
        <a:bodyPr/>
        <a:lstStyle/>
        <a:p>
          <a:endParaRPr lang="en-US"/>
        </a:p>
      </dgm:t>
    </dgm:pt>
    <dgm:pt modelId="{A9C2BF8D-220C-4129-8739-703B9DDC5862}" type="sibTrans" cxnId="{14606409-0B62-4FC8-BE81-D0BCF8286F0D}">
      <dgm:prSet/>
      <dgm:spPr/>
      <dgm:t>
        <a:bodyPr/>
        <a:lstStyle/>
        <a:p>
          <a:endParaRPr lang="en-US"/>
        </a:p>
      </dgm:t>
    </dgm:pt>
    <dgm:pt modelId="{3E651C94-C353-4FD1-87CD-699FCDA111F0}">
      <dgm:prSet custT="1"/>
      <dgm:spPr/>
      <dgm:t>
        <a:bodyPr/>
        <a:lstStyle/>
        <a:p>
          <a:pPr algn="l"/>
          <a:r>
            <a:rPr lang="en-US" sz="1600" b="1" dirty="0" smtClean="0">
              <a:solidFill>
                <a:schemeClr val="accent2">
                  <a:lumMod val="40000"/>
                  <a:lumOff val="60000"/>
                </a:schemeClr>
              </a:solidFill>
            </a:rPr>
            <a:t>A f</a:t>
          </a:r>
          <a:r>
            <a:rPr lang="en-US" sz="1400" b="1" dirty="0" smtClean="0">
              <a:solidFill>
                <a:schemeClr val="accent2">
                  <a:lumMod val="40000"/>
                  <a:lumOff val="60000"/>
                </a:schemeClr>
              </a:solidFill>
            </a:rPr>
            <a:t>unctional cluster is added to the summary greedily.</a:t>
          </a:r>
        </a:p>
        <a:p>
          <a:pPr algn="l"/>
          <a:r>
            <a:rPr lang="en-US" sz="1400" dirty="0" smtClean="0"/>
            <a:t>For every protein, a fragment of the budget is subtracted and included in </a:t>
          </a:r>
          <a:r>
            <a:rPr lang="en-US" sz="1400" dirty="0" smtClean="0">
              <a:solidFill>
                <a:srgbClr val="FFFF00"/>
              </a:solidFill>
            </a:rPr>
            <a:t>summary information gain</a:t>
          </a:r>
          <a:r>
            <a:rPr lang="en-US" sz="1400" dirty="0" smtClean="0"/>
            <a:t>, which intuitively represents addition of new information</a:t>
          </a:r>
          <a:endParaRPr lang="en-US" sz="1600" dirty="0"/>
        </a:p>
      </dgm:t>
    </dgm:pt>
    <dgm:pt modelId="{CDFB6D4B-2A2B-45A0-998F-7C876686533E}" type="parTrans" cxnId="{3B6A2309-8613-471B-A8E5-FF4315226CA2}">
      <dgm:prSet/>
      <dgm:spPr/>
      <dgm:t>
        <a:bodyPr/>
        <a:lstStyle/>
        <a:p>
          <a:endParaRPr lang="en-US"/>
        </a:p>
      </dgm:t>
    </dgm:pt>
    <dgm:pt modelId="{32A41CDB-A7CA-4E45-8476-976F46630853}" type="sibTrans" cxnId="{3B6A2309-8613-471B-A8E5-FF4315226CA2}">
      <dgm:prSet/>
      <dgm:spPr/>
      <dgm:t>
        <a:bodyPr/>
        <a:lstStyle/>
        <a:p>
          <a:endParaRPr lang="en-US"/>
        </a:p>
      </dgm:t>
    </dgm:pt>
    <dgm:pt modelId="{91821335-0113-42B3-B286-E623B09E05F7}">
      <dgm:prSet/>
      <dgm:spPr/>
      <dgm:t>
        <a:bodyPr/>
        <a:lstStyle/>
        <a:p>
          <a:pPr algn="l"/>
          <a:r>
            <a:rPr lang="en-US" dirty="0" smtClean="0"/>
            <a:t> A </a:t>
          </a:r>
          <a:r>
            <a:rPr lang="en-US" dirty="0" smtClean="0">
              <a:solidFill>
                <a:srgbClr val="FFFF00"/>
              </a:solidFill>
            </a:rPr>
            <a:t>complexity cost</a:t>
          </a:r>
          <a:r>
            <a:rPr lang="en-US" dirty="0" smtClean="0"/>
            <a:t> is associated with each chosen cluster by penalizing clusters that are too large or too small (less likely to be selected). </a:t>
          </a:r>
          <a:endParaRPr lang="en-US" dirty="0"/>
        </a:p>
      </dgm:t>
    </dgm:pt>
    <dgm:pt modelId="{92450095-BBA2-40EF-BD77-6722BCCF8D8E}" type="parTrans" cxnId="{6D381FC3-BF78-4F29-9321-B65E718E2563}">
      <dgm:prSet/>
      <dgm:spPr/>
      <dgm:t>
        <a:bodyPr/>
        <a:lstStyle/>
        <a:p>
          <a:endParaRPr lang="en-US"/>
        </a:p>
      </dgm:t>
    </dgm:pt>
    <dgm:pt modelId="{B590585C-C9FB-489D-A64F-A605F0D4669C}" type="sibTrans" cxnId="{6D381FC3-BF78-4F29-9321-B65E718E2563}">
      <dgm:prSet/>
      <dgm:spPr/>
      <dgm:t>
        <a:bodyPr/>
        <a:lstStyle/>
        <a:p>
          <a:endParaRPr lang="en-US"/>
        </a:p>
      </dgm:t>
    </dgm:pt>
    <dgm:pt modelId="{7BD8F757-AA77-486B-93D8-F5004CE8F4DC}" type="pres">
      <dgm:prSet presAssocID="{4A92E47B-90EA-4437-A144-C622CC4FCE08}" presName="CompostProcess" presStyleCnt="0">
        <dgm:presLayoutVars>
          <dgm:dir/>
          <dgm:resizeHandles val="exact"/>
        </dgm:presLayoutVars>
      </dgm:prSet>
      <dgm:spPr/>
    </dgm:pt>
    <dgm:pt modelId="{789AE782-2490-4333-939C-7EE74B32E743}" type="pres">
      <dgm:prSet presAssocID="{4A92E47B-90EA-4437-A144-C622CC4FCE08}" presName="arrow" presStyleLbl="bgShp" presStyleIdx="0" presStyleCnt="1"/>
      <dgm:spPr/>
    </dgm:pt>
    <dgm:pt modelId="{4B56ECF8-9CE3-42C3-A7B6-8AB9B03A6417}" type="pres">
      <dgm:prSet presAssocID="{4A92E47B-90EA-4437-A144-C622CC4FCE08}" presName="linearProcess" presStyleCnt="0"/>
      <dgm:spPr/>
    </dgm:pt>
    <dgm:pt modelId="{3113EFB6-25AE-4C5C-B6B5-07EE83F136E6}" type="pres">
      <dgm:prSet presAssocID="{976A43C3-3EC9-4DCB-B779-F993C33C4EEA}" presName="textNode" presStyleLbl="node1" presStyleIdx="0" presStyleCnt="4" custScaleY="1128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E18BE0-3CAD-4B28-966B-39FD58C764BE}" type="pres">
      <dgm:prSet presAssocID="{7B13FA2D-379C-4A99-BEA2-58E9EF4D715A}" presName="sibTrans" presStyleCnt="0"/>
      <dgm:spPr/>
    </dgm:pt>
    <dgm:pt modelId="{3D1D8249-DD4D-4157-8502-21A8BBAA8FBC}" type="pres">
      <dgm:prSet presAssocID="{3E651C94-C353-4FD1-87CD-699FCDA111F0}" presName="textNode" presStyleLbl="node1" presStyleIdx="1" presStyleCnt="4" custScaleY="1152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5E013B-9834-4694-8B8B-0DFC49B58854}" type="pres">
      <dgm:prSet presAssocID="{32A41CDB-A7CA-4E45-8476-976F46630853}" presName="sibTrans" presStyleCnt="0"/>
      <dgm:spPr/>
    </dgm:pt>
    <dgm:pt modelId="{B99C821C-38A3-4FBC-91BB-F49A4A9965AB}" type="pres">
      <dgm:prSet presAssocID="{C35C4E84-22B5-471C-8A12-4D974D57500A}" presName="textNode" presStyleLbl="node1" presStyleIdx="2" presStyleCnt="4" custScaleY="1176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797288-5BFB-46DC-BD9B-8F00FCE7DB6F}" type="pres">
      <dgm:prSet presAssocID="{A9C2BF8D-220C-4129-8739-703B9DDC5862}" presName="sibTrans" presStyleCnt="0"/>
      <dgm:spPr/>
    </dgm:pt>
    <dgm:pt modelId="{4FF27777-5D10-4243-8E2A-A9FFB0729556}" type="pres">
      <dgm:prSet presAssocID="{91821335-0113-42B3-B286-E623B09E05F7}" presName="textNode" presStyleLbl="node1" presStyleIdx="3" presStyleCnt="4" custScaleY="1200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25DB6B-141B-4BE0-AE83-C8530388E0DE}" srcId="{4A92E47B-90EA-4437-A144-C622CC4FCE08}" destId="{976A43C3-3EC9-4DCB-B779-F993C33C4EEA}" srcOrd="0" destOrd="0" parTransId="{6275FDA0-2C9B-4FFF-BD7A-5144E51F19C5}" sibTransId="{7B13FA2D-379C-4A99-BEA2-58E9EF4D715A}"/>
    <dgm:cxn modelId="{40C3E49F-35FB-4C89-B38A-7043D0A8227D}" type="presOf" srcId="{976A43C3-3EC9-4DCB-B779-F993C33C4EEA}" destId="{3113EFB6-25AE-4C5C-B6B5-07EE83F136E6}" srcOrd="0" destOrd="0" presId="urn:microsoft.com/office/officeart/2005/8/layout/hProcess9"/>
    <dgm:cxn modelId="{9BBA4F33-FD8A-4FD5-B788-46C3760E40F3}" type="presOf" srcId="{C35C4E84-22B5-471C-8A12-4D974D57500A}" destId="{B99C821C-38A3-4FBC-91BB-F49A4A9965AB}" srcOrd="0" destOrd="0" presId="urn:microsoft.com/office/officeart/2005/8/layout/hProcess9"/>
    <dgm:cxn modelId="{6D381FC3-BF78-4F29-9321-B65E718E2563}" srcId="{4A92E47B-90EA-4437-A144-C622CC4FCE08}" destId="{91821335-0113-42B3-B286-E623B09E05F7}" srcOrd="3" destOrd="0" parTransId="{92450095-BBA2-40EF-BD77-6722BCCF8D8E}" sibTransId="{B590585C-C9FB-489D-A64F-A605F0D4669C}"/>
    <dgm:cxn modelId="{14606409-0B62-4FC8-BE81-D0BCF8286F0D}" srcId="{4A92E47B-90EA-4437-A144-C622CC4FCE08}" destId="{C35C4E84-22B5-471C-8A12-4D974D57500A}" srcOrd="2" destOrd="0" parTransId="{86A9A8E7-6602-4CB6-9C59-27F29EF4E2BB}" sibTransId="{A9C2BF8D-220C-4129-8739-703B9DDC5862}"/>
    <dgm:cxn modelId="{A8D35FD9-E4EB-48A8-A3C8-AEABB96B0576}" type="presOf" srcId="{4A92E47B-90EA-4437-A144-C622CC4FCE08}" destId="{7BD8F757-AA77-486B-93D8-F5004CE8F4DC}" srcOrd="0" destOrd="0" presId="urn:microsoft.com/office/officeart/2005/8/layout/hProcess9"/>
    <dgm:cxn modelId="{3B6A2309-8613-471B-A8E5-FF4315226CA2}" srcId="{4A92E47B-90EA-4437-A144-C622CC4FCE08}" destId="{3E651C94-C353-4FD1-87CD-699FCDA111F0}" srcOrd="1" destOrd="0" parTransId="{CDFB6D4B-2A2B-45A0-998F-7C876686533E}" sibTransId="{32A41CDB-A7CA-4E45-8476-976F46630853}"/>
    <dgm:cxn modelId="{9D93F393-D1CD-4154-9773-197970430E08}" type="presOf" srcId="{91821335-0113-42B3-B286-E623B09E05F7}" destId="{4FF27777-5D10-4243-8E2A-A9FFB0729556}" srcOrd="0" destOrd="0" presId="urn:microsoft.com/office/officeart/2005/8/layout/hProcess9"/>
    <dgm:cxn modelId="{EA2C1EFF-DC83-4C7F-A320-B2E1D8E9B71B}" type="presOf" srcId="{3E651C94-C353-4FD1-87CD-699FCDA111F0}" destId="{3D1D8249-DD4D-4157-8502-21A8BBAA8FBC}" srcOrd="0" destOrd="0" presId="urn:microsoft.com/office/officeart/2005/8/layout/hProcess9"/>
    <dgm:cxn modelId="{F06121B6-0A53-4E32-93A1-E4A95D0D0A9B}" type="presParOf" srcId="{7BD8F757-AA77-486B-93D8-F5004CE8F4DC}" destId="{789AE782-2490-4333-939C-7EE74B32E743}" srcOrd="0" destOrd="0" presId="urn:microsoft.com/office/officeart/2005/8/layout/hProcess9"/>
    <dgm:cxn modelId="{0E95AFDE-C2D3-4CDD-8135-B523CED88158}" type="presParOf" srcId="{7BD8F757-AA77-486B-93D8-F5004CE8F4DC}" destId="{4B56ECF8-9CE3-42C3-A7B6-8AB9B03A6417}" srcOrd="1" destOrd="0" presId="urn:microsoft.com/office/officeart/2005/8/layout/hProcess9"/>
    <dgm:cxn modelId="{4ED55235-8E73-4668-9780-D5C210E76A77}" type="presParOf" srcId="{4B56ECF8-9CE3-42C3-A7B6-8AB9B03A6417}" destId="{3113EFB6-25AE-4C5C-B6B5-07EE83F136E6}" srcOrd="0" destOrd="0" presId="urn:microsoft.com/office/officeart/2005/8/layout/hProcess9"/>
    <dgm:cxn modelId="{29744BA1-4BE8-4B13-9448-70005B77BC83}" type="presParOf" srcId="{4B56ECF8-9CE3-42C3-A7B6-8AB9B03A6417}" destId="{F8E18BE0-3CAD-4B28-966B-39FD58C764BE}" srcOrd="1" destOrd="0" presId="urn:microsoft.com/office/officeart/2005/8/layout/hProcess9"/>
    <dgm:cxn modelId="{FE0B1183-297E-44FE-A8D1-F4DC7CED37B7}" type="presParOf" srcId="{4B56ECF8-9CE3-42C3-A7B6-8AB9B03A6417}" destId="{3D1D8249-DD4D-4157-8502-21A8BBAA8FBC}" srcOrd="2" destOrd="0" presId="urn:microsoft.com/office/officeart/2005/8/layout/hProcess9"/>
    <dgm:cxn modelId="{B19BC534-F6B8-47A2-8EB8-1E94927CDEDF}" type="presParOf" srcId="{4B56ECF8-9CE3-42C3-A7B6-8AB9B03A6417}" destId="{0A5E013B-9834-4694-8B8B-0DFC49B58854}" srcOrd="3" destOrd="0" presId="urn:microsoft.com/office/officeart/2005/8/layout/hProcess9"/>
    <dgm:cxn modelId="{B4B4E792-FFAB-4669-A5E1-3E6C9F87EA8A}" type="presParOf" srcId="{4B56ECF8-9CE3-42C3-A7B6-8AB9B03A6417}" destId="{B99C821C-38A3-4FBC-91BB-F49A4A9965AB}" srcOrd="4" destOrd="0" presId="urn:microsoft.com/office/officeart/2005/8/layout/hProcess9"/>
    <dgm:cxn modelId="{FEF55EAC-0447-4268-8BC8-C1F3042BEA6D}" type="presParOf" srcId="{4B56ECF8-9CE3-42C3-A7B6-8AB9B03A6417}" destId="{AA797288-5BFB-46DC-BD9B-8F00FCE7DB6F}" srcOrd="5" destOrd="0" presId="urn:microsoft.com/office/officeart/2005/8/layout/hProcess9"/>
    <dgm:cxn modelId="{44EE1002-0D32-4E00-94F1-9068B52C46D1}" type="presParOf" srcId="{4B56ECF8-9CE3-42C3-A7B6-8AB9B03A6417}" destId="{4FF27777-5D10-4243-8E2A-A9FFB0729556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67C681F-B500-4B7E-99BA-8F9D59EE2F9D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2EFCFF5-5478-4B9A-B316-C9B0262A55DB}">
      <dgm:prSet phldrT="[Text]"/>
      <dgm:spPr/>
      <dgm:t>
        <a:bodyPr/>
        <a:lstStyle/>
        <a:p>
          <a:r>
            <a:rPr lang="en-US" dirty="0" smtClean="0"/>
            <a:t>Scalable, high quality attribute-aware summaries</a:t>
          </a:r>
          <a:endParaRPr lang="en-US" dirty="0"/>
        </a:p>
      </dgm:t>
    </dgm:pt>
    <dgm:pt modelId="{1AB12C04-9873-4EC0-AB6E-D02372B6535F}" type="parTrans" cxnId="{941DB01A-3788-4632-BEB8-D3DED48B895A}">
      <dgm:prSet/>
      <dgm:spPr/>
      <dgm:t>
        <a:bodyPr/>
        <a:lstStyle/>
        <a:p>
          <a:endParaRPr lang="en-US"/>
        </a:p>
      </dgm:t>
    </dgm:pt>
    <dgm:pt modelId="{D9C0A89C-DCD5-4EEE-AC04-31913BEC7961}" type="sibTrans" cxnId="{941DB01A-3788-4632-BEB8-D3DED48B895A}">
      <dgm:prSet/>
      <dgm:spPr/>
      <dgm:t>
        <a:bodyPr/>
        <a:lstStyle/>
        <a:p>
          <a:endParaRPr lang="en-US"/>
        </a:p>
      </dgm:t>
    </dgm:pt>
    <dgm:pt modelId="{877BCC86-6BA6-45CC-A0B3-EA747BB2E7CB}">
      <dgm:prSet phldrT="[Text]"/>
      <dgm:spPr/>
      <dgm:t>
        <a:bodyPr/>
        <a:lstStyle/>
        <a:p>
          <a:r>
            <a:rPr lang="en-US" dirty="0" smtClean="0"/>
            <a:t>Summarizing a set of graphs</a:t>
          </a:r>
          <a:endParaRPr lang="en-US" dirty="0"/>
        </a:p>
      </dgm:t>
    </dgm:pt>
    <dgm:pt modelId="{850B48A5-1157-4FBB-A0CE-E2C363B10DFC}" type="parTrans" cxnId="{AD921DE9-91D9-4C24-8B9F-6B3166E1DB16}">
      <dgm:prSet/>
      <dgm:spPr/>
      <dgm:t>
        <a:bodyPr/>
        <a:lstStyle/>
        <a:p>
          <a:endParaRPr lang="en-US"/>
        </a:p>
      </dgm:t>
    </dgm:pt>
    <dgm:pt modelId="{8BCFCF10-E21A-4773-8F52-B28ED76E420D}" type="sibTrans" cxnId="{AD921DE9-91D9-4C24-8B9F-6B3166E1DB16}">
      <dgm:prSet/>
      <dgm:spPr/>
      <dgm:t>
        <a:bodyPr/>
        <a:lstStyle/>
        <a:p>
          <a:endParaRPr lang="en-US"/>
        </a:p>
      </dgm:t>
    </dgm:pt>
    <dgm:pt modelId="{2B61F4F9-A7E8-42FD-8B3F-CB2DE6535D6C}">
      <dgm:prSet phldrT="[Text]"/>
      <dgm:spPr/>
      <dgm:t>
        <a:bodyPr/>
        <a:lstStyle/>
        <a:p>
          <a:r>
            <a:rPr lang="en-US" dirty="0" smtClean="0"/>
            <a:t>Differential summaries on massive networks</a:t>
          </a:r>
          <a:endParaRPr lang="en-US" dirty="0"/>
        </a:p>
      </dgm:t>
    </dgm:pt>
    <dgm:pt modelId="{83A75DD5-16B2-4D12-81C7-62AED1C25865}" type="parTrans" cxnId="{D0829B8A-A3D8-4479-91EF-E4E44C360FA7}">
      <dgm:prSet/>
      <dgm:spPr/>
      <dgm:t>
        <a:bodyPr/>
        <a:lstStyle/>
        <a:p>
          <a:endParaRPr lang="en-US"/>
        </a:p>
      </dgm:t>
    </dgm:pt>
    <dgm:pt modelId="{959BAEEC-5397-494D-9D17-79740705C2AC}" type="sibTrans" cxnId="{D0829B8A-A3D8-4479-91EF-E4E44C360FA7}">
      <dgm:prSet/>
      <dgm:spPr/>
      <dgm:t>
        <a:bodyPr/>
        <a:lstStyle/>
        <a:p>
          <a:endParaRPr lang="en-US"/>
        </a:p>
      </dgm:t>
    </dgm:pt>
    <dgm:pt modelId="{2FE1BD52-9202-4C9B-9028-31881FD5E46D}">
      <dgm:prSet/>
      <dgm:spPr/>
      <dgm:t>
        <a:bodyPr/>
        <a:lstStyle/>
        <a:p>
          <a:r>
            <a:rPr lang="en-US" dirty="0" smtClean="0"/>
            <a:t>Application-driven summarization</a:t>
          </a:r>
          <a:endParaRPr lang="en-US" dirty="0"/>
        </a:p>
      </dgm:t>
    </dgm:pt>
    <dgm:pt modelId="{8E495385-4DAC-4DB2-B26F-80FACED1CBF3}" type="parTrans" cxnId="{77E2ADA0-E223-4942-992C-23196D6BE62B}">
      <dgm:prSet/>
      <dgm:spPr/>
      <dgm:t>
        <a:bodyPr/>
        <a:lstStyle/>
        <a:p>
          <a:endParaRPr lang="en-US"/>
        </a:p>
      </dgm:t>
    </dgm:pt>
    <dgm:pt modelId="{F0E4B780-C082-45C6-8BCA-AD960FA0E5C1}" type="sibTrans" cxnId="{77E2ADA0-E223-4942-992C-23196D6BE62B}">
      <dgm:prSet/>
      <dgm:spPr/>
      <dgm:t>
        <a:bodyPr/>
        <a:lstStyle/>
        <a:p>
          <a:endParaRPr lang="en-US"/>
        </a:p>
      </dgm:t>
    </dgm:pt>
    <dgm:pt modelId="{FA30D594-0C3C-4759-9931-E60C96BF36F5}">
      <dgm:prSet/>
      <dgm:spPr/>
      <dgm:t>
        <a:bodyPr/>
        <a:lstStyle/>
        <a:p>
          <a:r>
            <a:rPr lang="en-US" dirty="0" smtClean="0"/>
            <a:t>Summarization of uncertain graphs</a:t>
          </a:r>
          <a:endParaRPr lang="en-US" dirty="0"/>
        </a:p>
      </dgm:t>
    </dgm:pt>
    <dgm:pt modelId="{2C61951C-1233-4FA5-9EF3-A7CDB3CF6F92}" type="parTrans" cxnId="{3FF18060-8211-40DE-AAAF-B20366B9D7FC}">
      <dgm:prSet/>
      <dgm:spPr/>
      <dgm:t>
        <a:bodyPr/>
        <a:lstStyle/>
        <a:p>
          <a:endParaRPr lang="en-US"/>
        </a:p>
      </dgm:t>
    </dgm:pt>
    <dgm:pt modelId="{0B91456B-63E0-408D-8812-9D017FAA775C}" type="sibTrans" cxnId="{3FF18060-8211-40DE-AAAF-B20366B9D7FC}">
      <dgm:prSet/>
      <dgm:spPr/>
      <dgm:t>
        <a:bodyPr/>
        <a:lstStyle/>
        <a:p>
          <a:endParaRPr lang="en-US"/>
        </a:p>
      </dgm:t>
    </dgm:pt>
    <dgm:pt modelId="{C36D8E2E-150D-470F-A732-13F02F3B9F8F}">
      <dgm:prSet/>
      <dgm:spPr/>
      <dgm:t>
        <a:bodyPr/>
        <a:lstStyle/>
        <a:p>
          <a:r>
            <a:rPr lang="en-US" dirty="0" smtClean="0"/>
            <a:t>Summary maintenance</a:t>
          </a:r>
          <a:endParaRPr lang="en-US" dirty="0"/>
        </a:p>
      </dgm:t>
    </dgm:pt>
    <dgm:pt modelId="{6352C469-6C74-426A-A5B5-6F3C00A63D50}" type="parTrans" cxnId="{D2FAAB13-5542-468D-BFCF-BF94FA9B8BE2}">
      <dgm:prSet/>
      <dgm:spPr/>
      <dgm:t>
        <a:bodyPr/>
        <a:lstStyle/>
        <a:p>
          <a:endParaRPr lang="en-US"/>
        </a:p>
      </dgm:t>
    </dgm:pt>
    <dgm:pt modelId="{F78EFF5B-667F-4D17-B7F6-D922E3A73F8D}" type="sibTrans" cxnId="{D2FAAB13-5542-468D-BFCF-BF94FA9B8BE2}">
      <dgm:prSet/>
      <dgm:spPr/>
      <dgm:t>
        <a:bodyPr/>
        <a:lstStyle/>
        <a:p>
          <a:endParaRPr lang="en-US"/>
        </a:p>
      </dgm:t>
    </dgm:pt>
    <dgm:pt modelId="{0F833C08-B3CE-4000-A901-D0A53BF1884E}" type="pres">
      <dgm:prSet presAssocID="{B67C681F-B500-4B7E-99BA-8F9D59EE2F9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4082B868-5612-448E-ACFD-C75326C837CA}" type="pres">
      <dgm:prSet presAssocID="{B67C681F-B500-4B7E-99BA-8F9D59EE2F9D}" presName="Name1" presStyleCnt="0"/>
      <dgm:spPr/>
    </dgm:pt>
    <dgm:pt modelId="{72B8E01B-1863-4027-BBFA-A9C0F7326253}" type="pres">
      <dgm:prSet presAssocID="{B67C681F-B500-4B7E-99BA-8F9D59EE2F9D}" presName="cycle" presStyleCnt="0"/>
      <dgm:spPr/>
    </dgm:pt>
    <dgm:pt modelId="{21E4C9E0-CA1F-49E8-89E4-CE87AF7065FA}" type="pres">
      <dgm:prSet presAssocID="{B67C681F-B500-4B7E-99BA-8F9D59EE2F9D}" presName="srcNode" presStyleLbl="node1" presStyleIdx="0" presStyleCnt="6"/>
      <dgm:spPr/>
    </dgm:pt>
    <dgm:pt modelId="{1D458DED-97E1-4BF3-BCF2-405F81C70558}" type="pres">
      <dgm:prSet presAssocID="{B67C681F-B500-4B7E-99BA-8F9D59EE2F9D}" presName="conn" presStyleLbl="parChTrans1D2" presStyleIdx="0" presStyleCnt="1"/>
      <dgm:spPr/>
      <dgm:t>
        <a:bodyPr/>
        <a:lstStyle/>
        <a:p>
          <a:endParaRPr lang="en-US"/>
        </a:p>
      </dgm:t>
    </dgm:pt>
    <dgm:pt modelId="{97FEF8DA-D4DE-4A17-B186-796BFD279F44}" type="pres">
      <dgm:prSet presAssocID="{B67C681F-B500-4B7E-99BA-8F9D59EE2F9D}" presName="extraNode" presStyleLbl="node1" presStyleIdx="0" presStyleCnt="6"/>
      <dgm:spPr/>
    </dgm:pt>
    <dgm:pt modelId="{14FCBB17-D715-4213-BA37-CB0272ACB847}" type="pres">
      <dgm:prSet presAssocID="{B67C681F-B500-4B7E-99BA-8F9D59EE2F9D}" presName="dstNode" presStyleLbl="node1" presStyleIdx="0" presStyleCnt="6"/>
      <dgm:spPr/>
    </dgm:pt>
    <dgm:pt modelId="{58E478D8-74A6-43BB-B5F5-7839EED078A1}" type="pres">
      <dgm:prSet presAssocID="{22EFCFF5-5478-4B9A-B316-C9B0262A55DB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482F82-CE08-4C47-A68B-3627523E8373}" type="pres">
      <dgm:prSet presAssocID="{22EFCFF5-5478-4B9A-B316-C9B0262A55DB}" presName="accent_1" presStyleCnt="0"/>
      <dgm:spPr/>
    </dgm:pt>
    <dgm:pt modelId="{BE7C261F-E1C8-4534-A99A-15EADF173840}" type="pres">
      <dgm:prSet presAssocID="{22EFCFF5-5478-4B9A-B316-C9B0262A55DB}" presName="accentRepeatNode" presStyleLbl="solidFgAcc1" presStyleIdx="0" presStyleCnt="6"/>
      <dgm:spPr/>
    </dgm:pt>
    <dgm:pt modelId="{44777A1A-4AEE-4EFB-A1BD-00ED03255D2E}" type="pres">
      <dgm:prSet presAssocID="{2FE1BD52-9202-4C9B-9028-31881FD5E46D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455911-A2EA-4A44-B5E2-8B210406A510}" type="pres">
      <dgm:prSet presAssocID="{2FE1BD52-9202-4C9B-9028-31881FD5E46D}" presName="accent_2" presStyleCnt="0"/>
      <dgm:spPr/>
    </dgm:pt>
    <dgm:pt modelId="{B29F016E-3835-4E21-AD14-3A3EE2B2E6B2}" type="pres">
      <dgm:prSet presAssocID="{2FE1BD52-9202-4C9B-9028-31881FD5E46D}" presName="accentRepeatNode" presStyleLbl="solidFgAcc1" presStyleIdx="1" presStyleCnt="6"/>
      <dgm:spPr/>
    </dgm:pt>
    <dgm:pt modelId="{DFEC6476-EF7D-43EE-A472-283340D2B78B}" type="pres">
      <dgm:prSet presAssocID="{C36D8E2E-150D-470F-A732-13F02F3B9F8F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A3BD32-C3BB-465D-BA39-47201F1DE221}" type="pres">
      <dgm:prSet presAssocID="{C36D8E2E-150D-470F-A732-13F02F3B9F8F}" presName="accent_3" presStyleCnt="0"/>
      <dgm:spPr/>
    </dgm:pt>
    <dgm:pt modelId="{F46D145A-01B3-4928-8AE7-CE4566E786D0}" type="pres">
      <dgm:prSet presAssocID="{C36D8E2E-150D-470F-A732-13F02F3B9F8F}" presName="accentRepeatNode" presStyleLbl="solidFgAcc1" presStyleIdx="2" presStyleCnt="6"/>
      <dgm:spPr/>
    </dgm:pt>
    <dgm:pt modelId="{E37B7DAE-B4F7-435A-8AC8-33D83D1ED07E}" type="pres">
      <dgm:prSet presAssocID="{FA30D594-0C3C-4759-9931-E60C96BF36F5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CC8FA2-A42B-4D22-819C-F28CA81CC2AB}" type="pres">
      <dgm:prSet presAssocID="{FA30D594-0C3C-4759-9931-E60C96BF36F5}" presName="accent_4" presStyleCnt="0"/>
      <dgm:spPr/>
    </dgm:pt>
    <dgm:pt modelId="{C2581192-25E2-4355-B22A-A8B174B91829}" type="pres">
      <dgm:prSet presAssocID="{FA30D594-0C3C-4759-9931-E60C96BF36F5}" presName="accentRepeatNode" presStyleLbl="solidFgAcc1" presStyleIdx="3" presStyleCnt="6"/>
      <dgm:spPr/>
    </dgm:pt>
    <dgm:pt modelId="{B2F3FD6C-B5AF-4AD5-A76A-06AE2A5C774B}" type="pres">
      <dgm:prSet presAssocID="{877BCC86-6BA6-45CC-A0B3-EA747BB2E7CB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25B2C7-FCEF-4E2A-AD22-13CB5C9FF4DA}" type="pres">
      <dgm:prSet presAssocID="{877BCC86-6BA6-45CC-A0B3-EA747BB2E7CB}" presName="accent_5" presStyleCnt="0"/>
      <dgm:spPr/>
    </dgm:pt>
    <dgm:pt modelId="{BE21CFB8-8339-4DD3-8EFE-8F8979A4D505}" type="pres">
      <dgm:prSet presAssocID="{877BCC86-6BA6-45CC-A0B3-EA747BB2E7CB}" presName="accentRepeatNode" presStyleLbl="solidFgAcc1" presStyleIdx="4" presStyleCnt="6"/>
      <dgm:spPr/>
    </dgm:pt>
    <dgm:pt modelId="{5DAD858A-A680-4B0D-BA19-E405B9C012BA}" type="pres">
      <dgm:prSet presAssocID="{2B61F4F9-A7E8-42FD-8B3F-CB2DE6535D6C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BAB534-B7F5-4048-A592-03251A41AE6E}" type="pres">
      <dgm:prSet presAssocID="{2B61F4F9-A7E8-42FD-8B3F-CB2DE6535D6C}" presName="accent_6" presStyleCnt="0"/>
      <dgm:spPr/>
    </dgm:pt>
    <dgm:pt modelId="{CEBB1E7F-8DBC-4C39-A9C0-DB897666ABEA}" type="pres">
      <dgm:prSet presAssocID="{2B61F4F9-A7E8-42FD-8B3F-CB2DE6535D6C}" presName="accentRepeatNode" presStyleLbl="solidFgAcc1" presStyleIdx="5" presStyleCnt="6"/>
      <dgm:spPr/>
    </dgm:pt>
  </dgm:ptLst>
  <dgm:cxnLst>
    <dgm:cxn modelId="{941DB01A-3788-4632-BEB8-D3DED48B895A}" srcId="{B67C681F-B500-4B7E-99BA-8F9D59EE2F9D}" destId="{22EFCFF5-5478-4B9A-B316-C9B0262A55DB}" srcOrd="0" destOrd="0" parTransId="{1AB12C04-9873-4EC0-AB6E-D02372B6535F}" sibTransId="{D9C0A89C-DCD5-4EEE-AC04-31913BEC7961}"/>
    <dgm:cxn modelId="{E2DF5F75-37C7-454F-8106-2DB811B17114}" type="presOf" srcId="{877BCC86-6BA6-45CC-A0B3-EA747BB2E7CB}" destId="{B2F3FD6C-B5AF-4AD5-A76A-06AE2A5C774B}" srcOrd="0" destOrd="0" presId="urn:microsoft.com/office/officeart/2008/layout/VerticalCurvedList"/>
    <dgm:cxn modelId="{F881BE8B-D17E-4D14-83B5-335855186E73}" type="presOf" srcId="{B67C681F-B500-4B7E-99BA-8F9D59EE2F9D}" destId="{0F833C08-B3CE-4000-A901-D0A53BF1884E}" srcOrd="0" destOrd="0" presId="urn:microsoft.com/office/officeart/2008/layout/VerticalCurvedList"/>
    <dgm:cxn modelId="{5CEF127E-540C-48FB-847C-A937CA20C31D}" type="presOf" srcId="{C36D8E2E-150D-470F-A732-13F02F3B9F8F}" destId="{DFEC6476-EF7D-43EE-A472-283340D2B78B}" srcOrd="0" destOrd="0" presId="urn:microsoft.com/office/officeart/2008/layout/VerticalCurvedList"/>
    <dgm:cxn modelId="{AD921DE9-91D9-4C24-8B9F-6B3166E1DB16}" srcId="{B67C681F-B500-4B7E-99BA-8F9D59EE2F9D}" destId="{877BCC86-6BA6-45CC-A0B3-EA747BB2E7CB}" srcOrd="4" destOrd="0" parTransId="{850B48A5-1157-4FBB-A0CE-E2C363B10DFC}" sibTransId="{8BCFCF10-E21A-4773-8F52-B28ED76E420D}"/>
    <dgm:cxn modelId="{43D714F6-920C-49DA-98BD-58E253051E2A}" type="presOf" srcId="{D9C0A89C-DCD5-4EEE-AC04-31913BEC7961}" destId="{1D458DED-97E1-4BF3-BCF2-405F81C70558}" srcOrd="0" destOrd="0" presId="urn:microsoft.com/office/officeart/2008/layout/VerticalCurvedList"/>
    <dgm:cxn modelId="{D0829B8A-A3D8-4479-91EF-E4E44C360FA7}" srcId="{B67C681F-B500-4B7E-99BA-8F9D59EE2F9D}" destId="{2B61F4F9-A7E8-42FD-8B3F-CB2DE6535D6C}" srcOrd="5" destOrd="0" parTransId="{83A75DD5-16B2-4D12-81C7-62AED1C25865}" sibTransId="{959BAEEC-5397-494D-9D17-79740705C2AC}"/>
    <dgm:cxn modelId="{D01C4AA5-5B94-4B9B-8072-F01154CD3985}" type="presOf" srcId="{FA30D594-0C3C-4759-9931-E60C96BF36F5}" destId="{E37B7DAE-B4F7-435A-8AC8-33D83D1ED07E}" srcOrd="0" destOrd="0" presId="urn:microsoft.com/office/officeart/2008/layout/VerticalCurvedList"/>
    <dgm:cxn modelId="{C16B72BC-F4A8-41DC-B6B7-F83742FD514C}" type="presOf" srcId="{22EFCFF5-5478-4B9A-B316-C9B0262A55DB}" destId="{58E478D8-74A6-43BB-B5F5-7839EED078A1}" srcOrd="0" destOrd="0" presId="urn:microsoft.com/office/officeart/2008/layout/VerticalCurvedList"/>
    <dgm:cxn modelId="{77E2ADA0-E223-4942-992C-23196D6BE62B}" srcId="{B67C681F-B500-4B7E-99BA-8F9D59EE2F9D}" destId="{2FE1BD52-9202-4C9B-9028-31881FD5E46D}" srcOrd="1" destOrd="0" parTransId="{8E495385-4DAC-4DB2-B26F-80FACED1CBF3}" sibTransId="{F0E4B780-C082-45C6-8BCA-AD960FA0E5C1}"/>
    <dgm:cxn modelId="{990F372C-9954-4102-8FD4-4DC6A6D1F67F}" type="presOf" srcId="{2FE1BD52-9202-4C9B-9028-31881FD5E46D}" destId="{44777A1A-4AEE-4EFB-A1BD-00ED03255D2E}" srcOrd="0" destOrd="0" presId="urn:microsoft.com/office/officeart/2008/layout/VerticalCurvedList"/>
    <dgm:cxn modelId="{D2FAAB13-5542-468D-BFCF-BF94FA9B8BE2}" srcId="{B67C681F-B500-4B7E-99BA-8F9D59EE2F9D}" destId="{C36D8E2E-150D-470F-A732-13F02F3B9F8F}" srcOrd="2" destOrd="0" parTransId="{6352C469-6C74-426A-A5B5-6F3C00A63D50}" sibTransId="{F78EFF5B-667F-4D17-B7F6-D922E3A73F8D}"/>
    <dgm:cxn modelId="{7415DAAF-6D06-4488-AD5D-D74B2D684EEC}" type="presOf" srcId="{2B61F4F9-A7E8-42FD-8B3F-CB2DE6535D6C}" destId="{5DAD858A-A680-4B0D-BA19-E405B9C012BA}" srcOrd="0" destOrd="0" presId="urn:microsoft.com/office/officeart/2008/layout/VerticalCurvedList"/>
    <dgm:cxn modelId="{3FF18060-8211-40DE-AAAF-B20366B9D7FC}" srcId="{B67C681F-B500-4B7E-99BA-8F9D59EE2F9D}" destId="{FA30D594-0C3C-4759-9931-E60C96BF36F5}" srcOrd="3" destOrd="0" parTransId="{2C61951C-1233-4FA5-9EF3-A7CDB3CF6F92}" sibTransId="{0B91456B-63E0-408D-8812-9D017FAA775C}"/>
    <dgm:cxn modelId="{AC31EF33-112C-4E02-BDFD-170C1BEF8556}" type="presParOf" srcId="{0F833C08-B3CE-4000-A901-D0A53BF1884E}" destId="{4082B868-5612-448E-ACFD-C75326C837CA}" srcOrd="0" destOrd="0" presId="urn:microsoft.com/office/officeart/2008/layout/VerticalCurvedList"/>
    <dgm:cxn modelId="{70260A3F-A351-4BA6-A03C-E866BD0755FC}" type="presParOf" srcId="{4082B868-5612-448E-ACFD-C75326C837CA}" destId="{72B8E01B-1863-4027-BBFA-A9C0F7326253}" srcOrd="0" destOrd="0" presId="urn:microsoft.com/office/officeart/2008/layout/VerticalCurvedList"/>
    <dgm:cxn modelId="{4A2585FD-055C-408C-9626-17378BF1EC69}" type="presParOf" srcId="{72B8E01B-1863-4027-BBFA-A9C0F7326253}" destId="{21E4C9E0-CA1F-49E8-89E4-CE87AF7065FA}" srcOrd="0" destOrd="0" presId="urn:microsoft.com/office/officeart/2008/layout/VerticalCurvedList"/>
    <dgm:cxn modelId="{32568AC0-F37E-4723-A504-D1589EF4DA89}" type="presParOf" srcId="{72B8E01B-1863-4027-BBFA-A9C0F7326253}" destId="{1D458DED-97E1-4BF3-BCF2-405F81C70558}" srcOrd="1" destOrd="0" presId="urn:microsoft.com/office/officeart/2008/layout/VerticalCurvedList"/>
    <dgm:cxn modelId="{8EA2126B-2EBE-447D-B0CD-891A8234C743}" type="presParOf" srcId="{72B8E01B-1863-4027-BBFA-A9C0F7326253}" destId="{97FEF8DA-D4DE-4A17-B186-796BFD279F44}" srcOrd="2" destOrd="0" presId="urn:microsoft.com/office/officeart/2008/layout/VerticalCurvedList"/>
    <dgm:cxn modelId="{B6294B2B-9D1F-4C6C-8121-B0D5C78AC1C1}" type="presParOf" srcId="{72B8E01B-1863-4027-BBFA-A9C0F7326253}" destId="{14FCBB17-D715-4213-BA37-CB0272ACB847}" srcOrd="3" destOrd="0" presId="urn:microsoft.com/office/officeart/2008/layout/VerticalCurvedList"/>
    <dgm:cxn modelId="{F6F04CC4-97A8-4074-8891-6BFAC4D73B00}" type="presParOf" srcId="{4082B868-5612-448E-ACFD-C75326C837CA}" destId="{58E478D8-74A6-43BB-B5F5-7839EED078A1}" srcOrd="1" destOrd="0" presId="urn:microsoft.com/office/officeart/2008/layout/VerticalCurvedList"/>
    <dgm:cxn modelId="{16813DEA-B0B9-416C-B3A1-34F1856B7F2A}" type="presParOf" srcId="{4082B868-5612-448E-ACFD-C75326C837CA}" destId="{28482F82-CE08-4C47-A68B-3627523E8373}" srcOrd="2" destOrd="0" presId="urn:microsoft.com/office/officeart/2008/layout/VerticalCurvedList"/>
    <dgm:cxn modelId="{5076F8E6-2036-4313-AB0B-6EC22E78031A}" type="presParOf" srcId="{28482F82-CE08-4C47-A68B-3627523E8373}" destId="{BE7C261F-E1C8-4534-A99A-15EADF173840}" srcOrd="0" destOrd="0" presId="urn:microsoft.com/office/officeart/2008/layout/VerticalCurvedList"/>
    <dgm:cxn modelId="{CBBB284D-E9F0-4DAF-8C52-C00FB58FCC1B}" type="presParOf" srcId="{4082B868-5612-448E-ACFD-C75326C837CA}" destId="{44777A1A-4AEE-4EFB-A1BD-00ED03255D2E}" srcOrd="3" destOrd="0" presId="urn:microsoft.com/office/officeart/2008/layout/VerticalCurvedList"/>
    <dgm:cxn modelId="{66A0D2E1-7C37-4CE4-B366-63DF2604286B}" type="presParOf" srcId="{4082B868-5612-448E-ACFD-C75326C837CA}" destId="{C4455911-A2EA-4A44-B5E2-8B210406A510}" srcOrd="4" destOrd="0" presId="urn:microsoft.com/office/officeart/2008/layout/VerticalCurvedList"/>
    <dgm:cxn modelId="{B9BEB146-9B76-456E-9D41-3920367BB268}" type="presParOf" srcId="{C4455911-A2EA-4A44-B5E2-8B210406A510}" destId="{B29F016E-3835-4E21-AD14-3A3EE2B2E6B2}" srcOrd="0" destOrd="0" presId="urn:microsoft.com/office/officeart/2008/layout/VerticalCurvedList"/>
    <dgm:cxn modelId="{1875C6AA-A76A-4E76-9281-AC199DCD9E3F}" type="presParOf" srcId="{4082B868-5612-448E-ACFD-C75326C837CA}" destId="{DFEC6476-EF7D-43EE-A472-283340D2B78B}" srcOrd="5" destOrd="0" presId="urn:microsoft.com/office/officeart/2008/layout/VerticalCurvedList"/>
    <dgm:cxn modelId="{D4F00639-07C7-43A2-932F-B8CD657E6C92}" type="presParOf" srcId="{4082B868-5612-448E-ACFD-C75326C837CA}" destId="{E1A3BD32-C3BB-465D-BA39-47201F1DE221}" srcOrd="6" destOrd="0" presId="urn:microsoft.com/office/officeart/2008/layout/VerticalCurvedList"/>
    <dgm:cxn modelId="{955EB2DA-9CFE-451D-9164-036E932D81FA}" type="presParOf" srcId="{E1A3BD32-C3BB-465D-BA39-47201F1DE221}" destId="{F46D145A-01B3-4928-8AE7-CE4566E786D0}" srcOrd="0" destOrd="0" presId="urn:microsoft.com/office/officeart/2008/layout/VerticalCurvedList"/>
    <dgm:cxn modelId="{0DA53FEA-947D-47B1-BC81-248AA5DE9E55}" type="presParOf" srcId="{4082B868-5612-448E-ACFD-C75326C837CA}" destId="{E37B7DAE-B4F7-435A-8AC8-33D83D1ED07E}" srcOrd="7" destOrd="0" presId="urn:microsoft.com/office/officeart/2008/layout/VerticalCurvedList"/>
    <dgm:cxn modelId="{FE0DC5C1-7D9E-4C27-A9CC-49E242C023B2}" type="presParOf" srcId="{4082B868-5612-448E-ACFD-C75326C837CA}" destId="{4DCC8FA2-A42B-4D22-819C-F28CA81CC2AB}" srcOrd="8" destOrd="0" presId="urn:microsoft.com/office/officeart/2008/layout/VerticalCurvedList"/>
    <dgm:cxn modelId="{37F6E6C7-55D1-4C8D-81C1-D46086FDCC00}" type="presParOf" srcId="{4DCC8FA2-A42B-4D22-819C-F28CA81CC2AB}" destId="{C2581192-25E2-4355-B22A-A8B174B91829}" srcOrd="0" destOrd="0" presId="urn:microsoft.com/office/officeart/2008/layout/VerticalCurvedList"/>
    <dgm:cxn modelId="{D3325B31-FDF7-44B8-82B6-FAF9D65322F1}" type="presParOf" srcId="{4082B868-5612-448E-ACFD-C75326C837CA}" destId="{B2F3FD6C-B5AF-4AD5-A76A-06AE2A5C774B}" srcOrd="9" destOrd="0" presId="urn:microsoft.com/office/officeart/2008/layout/VerticalCurvedList"/>
    <dgm:cxn modelId="{55C8465B-F40E-40F5-9BDE-6EDA17F946A2}" type="presParOf" srcId="{4082B868-5612-448E-ACFD-C75326C837CA}" destId="{BF25B2C7-FCEF-4E2A-AD22-13CB5C9FF4DA}" srcOrd="10" destOrd="0" presId="urn:microsoft.com/office/officeart/2008/layout/VerticalCurvedList"/>
    <dgm:cxn modelId="{E19A7EFA-46CA-4542-A7F3-762B5C085A06}" type="presParOf" srcId="{BF25B2C7-FCEF-4E2A-AD22-13CB5C9FF4DA}" destId="{BE21CFB8-8339-4DD3-8EFE-8F8979A4D505}" srcOrd="0" destOrd="0" presId="urn:microsoft.com/office/officeart/2008/layout/VerticalCurvedList"/>
    <dgm:cxn modelId="{18ACA054-2BBE-4175-A822-821473F3747B}" type="presParOf" srcId="{4082B868-5612-448E-ACFD-C75326C837CA}" destId="{5DAD858A-A680-4B0D-BA19-E405B9C012BA}" srcOrd="11" destOrd="0" presId="urn:microsoft.com/office/officeart/2008/layout/VerticalCurvedList"/>
    <dgm:cxn modelId="{3ABEF533-4D59-4AE6-84B6-98ACF2C3FDB9}" type="presParOf" srcId="{4082B868-5612-448E-ACFD-C75326C837CA}" destId="{D3BAB534-B7F5-4048-A592-03251A41AE6E}" srcOrd="12" destOrd="0" presId="urn:microsoft.com/office/officeart/2008/layout/VerticalCurvedList"/>
    <dgm:cxn modelId="{E8E6B037-123D-435E-B20D-8F053832C2F9}" type="presParOf" srcId="{D3BAB534-B7F5-4048-A592-03251A41AE6E}" destId="{CEBB1E7F-8DBC-4C39-A9C0-DB897666ABE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C594BEF-AB52-4D40-839F-75B5E92F1B0F}" type="doc">
      <dgm:prSet loTypeId="urn:microsoft.com/office/officeart/2005/8/layout/vList4#1" loCatId="list" qsTypeId="urn:microsoft.com/office/officeart/2005/8/quickstyle/simple4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E64BC3F5-DDEF-4E33-9135-AE1ED1224481}">
      <dgm:prSet phldrT="[Text]"/>
      <dgm:spPr/>
      <dgm:t>
        <a:bodyPr/>
        <a:lstStyle/>
        <a:p>
          <a:r>
            <a:rPr lang="en-US" dirty="0" smtClean="0"/>
            <a:t>Graph summaries have wide ranging applications</a:t>
          </a:r>
          <a:endParaRPr lang="en-US" dirty="0"/>
        </a:p>
      </dgm:t>
    </dgm:pt>
    <dgm:pt modelId="{E2040335-4136-4BB8-A939-3B923438637B}" type="parTrans" cxnId="{3DC98125-2BE8-4690-BBA9-5B531005883F}">
      <dgm:prSet/>
      <dgm:spPr/>
      <dgm:t>
        <a:bodyPr/>
        <a:lstStyle/>
        <a:p>
          <a:endParaRPr lang="en-US"/>
        </a:p>
      </dgm:t>
    </dgm:pt>
    <dgm:pt modelId="{F7884398-83BB-47A9-ADFD-0F585F2E900C}" type="sibTrans" cxnId="{3DC98125-2BE8-4690-BBA9-5B531005883F}">
      <dgm:prSet/>
      <dgm:spPr/>
      <dgm:t>
        <a:bodyPr/>
        <a:lstStyle/>
        <a:p>
          <a:endParaRPr lang="en-US"/>
        </a:p>
      </dgm:t>
    </dgm:pt>
    <dgm:pt modelId="{77FAE65D-3059-480F-B903-44DB2D4B3074}">
      <dgm:prSet phldrT="[Text]"/>
      <dgm:spPr/>
      <dgm:t>
        <a:bodyPr/>
        <a:lstStyle/>
        <a:p>
          <a:r>
            <a:rPr lang="en-US" dirty="0" smtClean="0"/>
            <a:t>Various definitions and techniques of graph summaries</a:t>
          </a:r>
          <a:endParaRPr lang="en-US" dirty="0"/>
        </a:p>
      </dgm:t>
    </dgm:pt>
    <dgm:pt modelId="{EF42DDA3-593D-4D8E-A5EE-8FFC65D6C693}" type="parTrans" cxnId="{A6E13025-83DE-40FA-AFEC-D578F447FD22}">
      <dgm:prSet/>
      <dgm:spPr/>
      <dgm:t>
        <a:bodyPr/>
        <a:lstStyle/>
        <a:p>
          <a:endParaRPr lang="en-US"/>
        </a:p>
      </dgm:t>
    </dgm:pt>
    <dgm:pt modelId="{2767C177-9C66-4E98-A2BC-A088E4A31B48}" type="sibTrans" cxnId="{A6E13025-83DE-40FA-AFEC-D578F447FD22}">
      <dgm:prSet/>
      <dgm:spPr/>
      <dgm:t>
        <a:bodyPr/>
        <a:lstStyle/>
        <a:p>
          <a:endParaRPr lang="en-US"/>
        </a:p>
      </dgm:t>
    </dgm:pt>
    <dgm:pt modelId="{5BE69FF7-4F1F-4E39-ABD0-7AB1C59AC057}">
      <dgm:prSet phldrT="[Text]"/>
      <dgm:spPr/>
      <dgm:t>
        <a:bodyPr/>
        <a:lstStyle/>
        <a:p>
          <a:r>
            <a:rPr lang="en-US" dirty="0" smtClean="0"/>
            <a:t>Summarizing static graphs, dynamic graphs and graph streams</a:t>
          </a:r>
          <a:endParaRPr lang="en-US" dirty="0"/>
        </a:p>
      </dgm:t>
    </dgm:pt>
    <dgm:pt modelId="{B7576C08-71A8-4752-BE32-AD6734584A86}" type="parTrans" cxnId="{9177BBDC-2B53-4136-A254-B1BE6365C58D}">
      <dgm:prSet/>
      <dgm:spPr/>
      <dgm:t>
        <a:bodyPr/>
        <a:lstStyle/>
        <a:p>
          <a:endParaRPr lang="en-US"/>
        </a:p>
      </dgm:t>
    </dgm:pt>
    <dgm:pt modelId="{749CF036-71D6-4ECC-B0F6-31183D91BE73}" type="sibTrans" cxnId="{9177BBDC-2B53-4136-A254-B1BE6365C58D}">
      <dgm:prSet/>
      <dgm:spPr/>
      <dgm:t>
        <a:bodyPr/>
        <a:lstStyle/>
        <a:p>
          <a:endParaRPr lang="en-US"/>
        </a:p>
      </dgm:t>
    </dgm:pt>
    <dgm:pt modelId="{C1DB7206-EAFB-4458-BF9F-0A25196B1BF7}">
      <dgm:prSet/>
      <dgm:spPr/>
      <dgm:t>
        <a:bodyPr/>
        <a:lstStyle/>
        <a:p>
          <a:r>
            <a:rPr lang="en-US" dirty="0" smtClean="0"/>
            <a:t>Domain-specific graph summarization (visual graph querying, bioinformatics) </a:t>
          </a:r>
          <a:endParaRPr lang="en-US" dirty="0"/>
        </a:p>
      </dgm:t>
    </dgm:pt>
    <dgm:pt modelId="{DF18C819-EF35-47EF-A879-4D42FFAF1CDA}" type="parTrans" cxnId="{2120BAC6-36A0-4112-A742-0E9B97083D16}">
      <dgm:prSet/>
      <dgm:spPr/>
      <dgm:t>
        <a:bodyPr/>
        <a:lstStyle/>
        <a:p>
          <a:endParaRPr lang="en-US"/>
        </a:p>
      </dgm:t>
    </dgm:pt>
    <dgm:pt modelId="{B4290195-1F17-4632-8B2F-FCA6C5CDDFFE}" type="sibTrans" cxnId="{2120BAC6-36A0-4112-A742-0E9B97083D16}">
      <dgm:prSet/>
      <dgm:spPr/>
      <dgm:t>
        <a:bodyPr/>
        <a:lstStyle/>
        <a:p>
          <a:endParaRPr lang="en-US"/>
        </a:p>
      </dgm:t>
    </dgm:pt>
    <dgm:pt modelId="{40DA30DB-56B0-4A5C-8716-B7C5A9DDA789}" type="pres">
      <dgm:prSet presAssocID="{4C594BEF-AB52-4D40-839F-75B5E92F1B0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F4F2C09-5ECE-4E55-8BE3-0D1A5552E727}" type="pres">
      <dgm:prSet presAssocID="{E64BC3F5-DDEF-4E33-9135-AE1ED1224481}" presName="comp" presStyleCnt="0"/>
      <dgm:spPr/>
    </dgm:pt>
    <dgm:pt modelId="{88D7ACC8-E145-481E-940B-E01B48120E21}" type="pres">
      <dgm:prSet presAssocID="{E64BC3F5-DDEF-4E33-9135-AE1ED1224481}" presName="box" presStyleLbl="node1" presStyleIdx="0" presStyleCnt="4"/>
      <dgm:spPr/>
      <dgm:t>
        <a:bodyPr/>
        <a:lstStyle/>
        <a:p>
          <a:endParaRPr lang="en-US"/>
        </a:p>
      </dgm:t>
    </dgm:pt>
    <dgm:pt modelId="{2CFC7F96-16CE-4307-8A04-582C284A1C1D}" type="pres">
      <dgm:prSet presAssocID="{E64BC3F5-DDEF-4E33-9135-AE1ED1224481}" presName="img" presStyleLbl="fgImgPlace1" presStyleIdx="0" presStyleCnt="4"/>
      <dgm:spPr/>
    </dgm:pt>
    <dgm:pt modelId="{7EBB23BC-CF65-4FFA-9FDD-9602D34C7DDE}" type="pres">
      <dgm:prSet presAssocID="{E64BC3F5-DDEF-4E33-9135-AE1ED1224481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BE0B65-2443-4680-AD1D-889B0282F193}" type="pres">
      <dgm:prSet presAssocID="{F7884398-83BB-47A9-ADFD-0F585F2E900C}" presName="spacer" presStyleCnt="0"/>
      <dgm:spPr/>
    </dgm:pt>
    <dgm:pt modelId="{22F38902-DC80-4242-8149-55AAFFEDC64D}" type="pres">
      <dgm:prSet presAssocID="{77FAE65D-3059-480F-B903-44DB2D4B3074}" presName="comp" presStyleCnt="0"/>
      <dgm:spPr/>
    </dgm:pt>
    <dgm:pt modelId="{15E66567-CB00-4565-B90D-ACA947C41D75}" type="pres">
      <dgm:prSet presAssocID="{77FAE65D-3059-480F-B903-44DB2D4B3074}" presName="box" presStyleLbl="node1" presStyleIdx="1" presStyleCnt="4"/>
      <dgm:spPr/>
      <dgm:t>
        <a:bodyPr/>
        <a:lstStyle/>
        <a:p>
          <a:endParaRPr lang="en-US"/>
        </a:p>
      </dgm:t>
    </dgm:pt>
    <dgm:pt modelId="{574C5580-3CD3-4958-BEC0-B3BD779C396F}" type="pres">
      <dgm:prSet presAssocID="{77FAE65D-3059-480F-B903-44DB2D4B3074}" presName="img" presStyleLbl="fgImgPlace1" presStyleIdx="1" presStyleCnt="4"/>
      <dgm:spPr/>
    </dgm:pt>
    <dgm:pt modelId="{4DF30C7F-6151-41B8-8770-1E3A99891214}" type="pres">
      <dgm:prSet presAssocID="{77FAE65D-3059-480F-B903-44DB2D4B3074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5FF9A6-D9CC-46B6-9A6D-A46F0DC25287}" type="pres">
      <dgm:prSet presAssocID="{2767C177-9C66-4E98-A2BC-A088E4A31B48}" presName="spacer" presStyleCnt="0"/>
      <dgm:spPr/>
    </dgm:pt>
    <dgm:pt modelId="{A08AF5E1-8F8C-4E5B-931F-036502D5FC21}" type="pres">
      <dgm:prSet presAssocID="{5BE69FF7-4F1F-4E39-ABD0-7AB1C59AC057}" presName="comp" presStyleCnt="0"/>
      <dgm:spPr/>
    </dgm:pt>
    <dgm:pt modelId="{493B352C-7FCE-4798-AFDF-040A2CE08FBE}" type="pres">
      <dgm:prSet presAssocID="{5BE69FF7-4F1F-4E39-ABD0-7AB1C59AC057}" presName="box" presStyleLbl="node1" presStyleIdx="2" presStyleCnt="4"/>
      <dgm:spPr/>
      <dgm:t>
        <a:bodyPr/>
        <a:lstStyle/>
        <a:p>
          <a:endParaRPr lang="en-US"/>
        </a:p>
      </dgm:t>
    </dgm:pt>
    <dgm:pt modelId="{AF911CFF-645C-47B3-A015-A6865AE5E1FC}" type="pres">
      <dgm:prSet presAssocID="{5BE69FF7-4F1F-4E39-ABD0-7AB1C59AC057}" presName="img" presStyleLbl="fgImgPlace1" presStyleIdx="2" presStyleCnt="4"/>
      <dgm:spPr/>
    </dgm:pt>
    <dgm:pt modelId="{987D2D02-D35C-4F90-BF8F-F6470DEF5886}" type="pres">
      <dgm:prSet presAssocID="{5BE69FF7-4F1F-4E39-ABD0-7AB1C59AC057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18B434-AA8F-4410-BDD7-7D4A25340E2E}" type="pres">
      <dgm:prSet presAssocID="{749CF036-71D6-4ECC-B0F6-31183D91BE73}" presName="spacer" presStyleCnt="0"/>
      <dgm:spPr/>
    </dgm:pt>
    <dgm:pt modelId="{F1F41940-CE89-40B9-8003-9CEF4CF1A9DD}" type="pres">
      <dgm:prSet presAssocID="{C1DB7206-EAFB-4458-BF9F-0A25196B1BF7}" presName="comp" presStyleCnt="0"/>
      <dgm:spPr/>
    </dgm:pt>
    <dgm:pt modelId="{F43F8572-18AB-4708-8E21-EDE8E9270252}" type="pres">
      <dgm:prSet presAssocID="{C1DB7206-EAFB-4458-BF9F-0A25196B1BF7}" presName="box" presStyleLbl="node1" presStyleIdx="3" presStyleCnt="4"/>
      <dgm:spPr/>
      <dgm:t>
        <a:bodyPr/>
        <a:lstStyle/>
        <a:p>
          <a:endParaRPr lang="en-US"/>
        </a:p>
      </dgm:t>
    </dgm:pt>
    <dgm:pt modelId="{4808F2B6-1139-4887-BE00-6975782B1D90}" type="pres">
      <dgm:prSet presAssocID="{C1DB7206-EAFB-4458-BF9F-0A25196B1BF7}" presName="img" presStyleLbl="fgImgPlace1" presStyleIdx="3" presStyleCnt="4"/>
      <dgm:spPr/>
    </dgm:pt>
    <dgm:pt modelId="{E922CCF1-DBD0-4B2D-901E-533A60E5114D}" type="pres">
      <dgm:prSet presAssocID="{C1DB7206-EAFB-4458-BF9F-0A25196B1BF7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02DCAA-D066-49E0-8DF9-DA50FCB4E738}" type="presOf" srcId="{4C594BEF-AB52-4D40-839F-75B5E92F1B0F}" destId="{40DA30DB-56B0-4A5C-8716-B7C5A9DDA789}" srcOrd="0" destOrd="0" presId="urn:microsoft.com/office/officeart/2005/8/layout/vList4#1"/>
    <dgm:cxn modelId="{1961BC76-106B-4C1F-BD2E-B71228CFFFEC}" type="presOf" srcId="{5BE69FF7-4F1F-4E39-ABD0-7AB1C59AC057}" destId="{493B352C-7FCE-4798-AFDF-040A2CE08FBE}" srcOrd="0" destOrd="0" presId="urn:microsoft.com/office/officeart/2005/8/layout/vList4#1"/>
    <dgm:cxn modelId="{2120BAC6-36A0-4112-A742-0E9B97083D16}" srcId="{4C594BEF-AB52-4D40-839F-75B5E92F1B0F}" destId="{C1DB7206-EAFB-4458-BF9F-0A25196B1BF7}" srcOrd="3" destOrd="0" parTransId="{DF18C819-EF35-47EF-A879-4D42FFAF1CDA}" sibTransId="{B4290195-1F17-4632-8B2F-FCA6C5CDDFFE}"/>
    <dgm:cxn modelId="{A6E13025-83DE-40FA-AFEC-D578F447FD22}" srcId="{4C594BEF-AB52-4D40-839F-75B5E92F1B0F}" destId="{77FAE65D-3059-480F-B903-44DB2D4B3074}" srcOrd="1" destOrd="0" parTransId="{EF42DDA3-593D-4D8E-A5EE-8FFC65D6C693}" sibTransId="{2767C177-9C66-4E98-A2BC-A088E4A31B48}"/>
    <dgm:cxn modelId="{CC1755ED-037E-4603-A383-B0EEC731F6AD}" type="presOf" srcId="{E64BC3F5-DDEF-4E33-9135-AE1ED1224481}" destId="{88D7ACC8-E145-481E-940B-E01B48120E21}" srcOrd="0" destOrd="0" presId="urn:microsoft.com/office/officeart/2005/8/layout/vList4#1"/>
    <dgm:cxn modelId="{9C621985-B0FC-4A98-AA16-9200F8FB26FF}" type="presOf" srcId="{E64BC3F5-DDEF-4E33-9135-AE1ED1224481}" destId="{7EBB23BC-CF65-4FFA-9FDD-9602D34C7DDE}" srcOrd="1" destOrd="0" presId="urn:microsoft.com/office/officeart/2005/8/layout/vList4#1"/>
    <dgm:cxn modelId="{80CA8254-A7E5-4030-A219-EDCAA8A23986}" type="presOf" srcId="{C1DB7206-EAFB-4458-BF9F-0A25196B1BF7}" destId="{F43F8572-18AB-4708-8E21-EDE8E9270252}" srcOrd="0" destOrd="0" presId="urn:microsoft.com/office/officeart/2005/8/layout/vList4#1"/>
    <dgm:cxn modelId="{3DC98125-2BE8-4690-BBA9-5B531005883F}" srcId="{4C594BEF-AB52-4D40-839F-75B5E92F1B0F}" destId="{E64BC3F5-DDEF-4E33-9135-AE1ED1224481}" srcOrd="0" destOrd="0" parTransId="{E2040335-4136-4BB8-A939-3B923438637B}" sibTransId="{F7884398-83BB-47A9-ADFD-0F585F2E900C}"/>
    <dgm:cxn modelId="{925CAE1C-49EA-41F8-9F35-5A7272F3A787}" type="presOf" srcId="{77FAE65D-3059-480F-B903-44DB2D4B3074}" destId="{15E66567-CB00-4565-B90D-ACA947C41D75}" srcOrd="0" destOrd="0" presId="urn:microsoft.com/office/officeart/2005/8/layout/vList4#1"/>
    <dgm:cxn modelId="{2E4A0BBA-13B1-4C44-8470-94358E816E0F}" type="presOf" srcId="{77FAE65D-3059-480F-B903-44DB2D4B3074}" destId="{4DF30C7F-6151-41B8-8770-1E3A99891214}" srcOrd="1" destOrd="0" presId="urn:microsoft.com/office/officeart/2005/8/layout/vList4#1"/>
    <dgm:cxn modelId="{9177BBDC-2B53-4136-A254-B1BE6365C58D}" srcId="{4C594BEF-AB52-4D40-839F-75B5E92F1B0F}" destId="{5BE69FF7-4F1F-4E39-ABD0-7AB1C59AC057}" srcOrd="2" destOrd="0" parTransId="{B7576C08-71A8-4752-BE32-AD6734584A86}" sibTransId="{749CF036-71D6-4ECC-B0F6-31183D91BE73}"/>
    <dgm:cxn modelId="{B4532839-80F6-4322-ADF6-9749D1E7ED26}" type="presOf" srcId="{5BE69FF7-4F1F-4E39-ABD0-7AB1C59AC057}" destId="{987D2D02-D35C-4F90-BF8F-F6470DEF5886}" srcOrd="1" destOrd="0" presId="urn:microsoft.com/office/officeart/2005/8/layout/vList4#1"/>
    <dgm:cxn modelId="{A1312B7D-87B7-4637-8DB7-1133200AEB30}" type="presOf" srcId="{C1DB7206-EAFB-4458-BF9F-0A25196B1BF7}" destId="{E922CCF1-DBD0-4B2D-901E-533A60E5114D}" srcOrd="1" destOrd="0" presId="urn:microsoft.com/office/officeart/2005/8/layout/vList4#1"/>
    <dgm:cxn modelId="{EDF4E65C-DA71-4853-8AA3-59C4A15155CB}" type="presParOf" srcId="{40DA30DB-56B0-4A5C-8716-B7C5A9DDA789}" destId="{1F4F2C09-5ECE-4E55-8BE3-0D1A5552E727}" srcOrd="0" destOrd="0" presId="urn:microsoft.com/office/officeart/2005/8/layout/vList4#1"/>
    <dgm:cxn modelId="{850CD3C5-DCE6-4DF6-A602-B0FFE741F80D}" type="presParOf" srcId="{1F4F2C09-5ECE-4E55-8BE3-0D1A5552E727}" destId="{88D7ACC8-E145-481E-940B-E01B48120E21}" srcOrd="0" destOrd="0" presId="urn:microsoft.com/office/officeart/2005/8/layout/vList4#1"/>
    <dgm:cxn modelId="{0AFA5BF7-27C1-4AF6-87D3-CAE6FDCBEBE4}" type="presParOf" srcId="{1F4F2C09-5ECE-4E55-8BE3-0D1A5552E727}" destId="{2CFC7F96-16CE-4307-8A04-582C284A1C1D}" srcOrd="1" destOrd="0" presId="urn:microsoft.com/office/officeart/2005/8/layout/vList4#1"/>
    <dgm:cxn modelId="{7571B8E6-4599-4679-98AF-0C368085CE98}" type="presParOf" srcId="{1F4F2C09-5ECE-4E55-8BE3-0D1A5552E727}" destId="{7EBB23BC-CF65-4FFA-9FDD-9602D34C7DDE}" srcOrd="2" destOrd="0" presId="urn:microsoft.com/office/officeart/2005/8/layout/vList4#1"/>
    <dgm:cxn modelId="{6F34348F-46B6-4255-B376-B982F2603EAC}" type="presParOf" srcId="{40DA30DB-56B0-4A5C-8716-B7C5A9DDA789}" destId="{86BE0B65-2443-4680-AD1D-889B0282F193}" srcOrd="1" destOrd="0" presId="urn:microsoft.com/office/officeart/2005/8/layout/vList4#1"/>
    <dgm:cxn modelId="{50B3503C-F18F-4C37-9191-28755CDE44BE}" type="presParOf" srcId="{40DA30DB-56B0-4A5C-8716-B7C5A9DDA789}" destId="{22F38902-DC80-4242-8149-55AAFFEDC64D}" srcOrd="2" destOrd="0" presId="urn:microsoft.com/office/officeart/2005/8/layout/vList4#1"/>
    <dgm:cxn modelId="{0AAAE27B-8418-475E-BB35-E6A07621F8EF}" type="presParOf" srcId="{22F38902-DC80-4242-8149-55AAFFEDC64D}" destId="{15E66567-CB00-4565-B90D-ACA947C41D75}" srcOrd="0" destOrd="0" presId="urn:microsoft.com/office/officeart/2005/8/layout/vList4#1"/>
    <dgm:cxn modelId="{F31C9F34-3410-4A71-A51A-F03D6C9D71B2}" type="presParOf" srcId="{22F38902-DC80-4242-8149-55AAFFEDC64D}" destId="{574C5580-3CD3-4958-BEC0-B3BD779C396F}" srcOrd="1" destOrd="0" presId="urn:microsoft.com/office/officeart/2005/8/layout/vList4#1"/>
    <dgm:cxn modelId="{3475AB85-2DF8-4F5E-8FC1-2B3C0FD8F595}" type="presParOf" srcId="{22F38902-DC80-4242-8149-55AAFFEDC64D}" destId="{4DF30C7F-6151-41B8-8770-1E3A99891214}" srcOrd="2" destOrd="0" presId="urn:microsoft.com/office/officeart/2005/8/layout/vList4#1"/>
    <dgm:cxn modelId="{332B8043-6D9E-4BE0-904F-83549616BCB1}" type="presParOf" srcId="{40DA30DB-56B0-4A5C-8716-B7C5A9DDA789}" destId="{AD5FF9A6-D9CC-46B6-9A6D-A46F0DC25287}" srcOrd="3" destOrd="0" presId="urn:microsoft.com/office/officeart/2005/8/layout/vList4#1"/>
    <dgm:cxn modelId="{02681739-4C4A-4121-81F7-91FD0E497C0E}" type="presParOf" srcId="{40DA30DB-56B0-4A5C-8716-B7C5A9DDA789}" destId="{A08AF5E1-8F8C-4E5B-931F-036502D5FC21}" srcOrd="4" destOrd="0" presId="urn:microsoft.com/office/officeart/2005/8/layout/vList4#1"/>
    <dgm:cxn modelId="{8B646271-758D-4F25-9DCE-03C2614268AC}" type="presParOf" srcId="{A08AF5E1-8F8C-4E5B-931F-036502D5FC21}" destId="{493B352C-7FCE-4798-AFDF-040A2CE08FBE}" srcOrd="0" destOrd="0" presId="urn:microsoft.com/office/officeart/2005/8/layout/vList4#1"/>
    <dgm:cxn modelId="{0EA52FFC-76FF-46F4-9F8E-D12E3F3E6753}" type="presParOf" srcId="{A08AF5E1-8F8C-4E5B-931F-036502D5FC21}" destId="{AF911CFF-645C-47B3-A015-A6865AE5E1FC}" srcOrd="1" destOrd="0" presId="urn:microsoft.com/office/officeart/2005/8/layout/vList4#1"/>
    <dgm:cxn modelId="{E6AA2D16-D553-471D-A525-2CE4482D0A26}" type="presParOf" srcId="{A08AF5E1-8F8C-4E5B-931F-036502D5FC21}" destId="{987D2D02-D35C-4F90-BF8F-F6470DEF5886}" srcOrd="2" destOrd="0" presId="urn:microsoft.com/office/officeart/2005/8/layout/vList4#1"/>
    <dgm:cxn modelId="{03AA8360-929A-4562-8529-23E698087B4D}" type="presParOf" srcId="{40DA30DB-56B0-4A5C-8716-B7C5A9DDA789}" destId="{1118B434-AA8F-4410-BDD7-7D4A25340E2E}" srcOrd="5" destOrd="0" presId="urn:microsoft.com/office/officeart/2005/8/layout/vList4#1"/>
    <dgm:cxn modelId="{984C0623-0546-4F5C-A8E9-9F8E822ABF5D}" type="presParOf" srcId="{40DA30DB-56B0-4A5C-8716-B7C5A9DDA789}" destId="{F1F41940-CE89-40B9-8003-9CEF4CF1A9DD}" srcOrd="6" destOrd="0" presId="urn:microsoft.com/office/officeart/2005/8/layout/vList4#1"/>
    <dgm:cxn modelId="{7E882079-9AE0-4AA1-BC36-1E9148784E2D}" type="presParOf" srcId="{F1F41940-CE89-40B9-8003-9CEF4CF1A9DD}" destId="{F43F8572-18AB-4708-8E21-EDE8E9270252}" srcOrd="0" destOrd="0" presId="urn:microsoft.com/office/officeart/2005/8/layout/vList4#1"/>
    <dgm:cxn modelId="{83B13657-012A-44FF-BCB4-3C3690658C4C}" type="presParOf" srcId="{F1F41940-CE89-40B9-8003-9CEF4CF1A9DD}" destId="{4808F2B6-1139-4887-BE00-6975782B1D90}" srcOrd="1" destOrd="0" presId="urn:microsoft.com/office/officeart/2005/8/layout/vList4#1"/>
    <dgm:cxn modelId="{903FE49C-B44C-4A93-82AA-EFCC89E12F17}" type="presParOf" srcId="{F1F41940-CE89-40B9-8003-9CEF4CF1A9DD}" destId="{E922CCF1-DBD0-4B2D-901E-533A60E5114D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565978-B69F-434A-82EA-90DB81ED62B0}">
      <dsp:nvSpPr>
        <dsp:cNvPr id="0" name=""/>
        <dsp:cNvSpPr/>
      </dsp:nvSpPr>
      <dsp:spPr>
        <a:xfrm rot="5400000">
          <a:off x="2030387" y="884809"/>
          <a:ext cx="1333500" cy="116014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Main points</a:t>
          </a:r>
          <a:endParaRPr lang="en-US" sz="2000" kern="1200" dirty="0"/>
        </a:p>
      </dsp:txBody>
      <dsp:txXfrm rot="-5400000">
        <a:off x="2297853" y="1005936"/>
        <a:ext cx="798567" cy="917892"/>
      </dsp:txXfrm>
    </dsp:sp>
    <dsp:sp modelId="{7D92B02F-72E8-4008-BF6D-27700BE66FF7}">
      <dsp:nvSpPr>
        <dsp:cNvPr id="0" name=""/>
        <dsp:cNvSpPr/>
      </dsp:nvSpPr>
      <dsp:spPr>
        <a:xfrm>
          <a:off x="3312414" y="1064831"/>
          <a:ext cx="1488186" cy="800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1F3BE4-B65B-4AD4-8916-BEDD59A0CFF4}">
      <dsp:nvSpPr>
        <dsp:cNvPr id="0" name=""/>
        <dsp:cNvSpPr/>
      </dsp:nvSpPr>
      <dsp:spPr>
        <a:xfrm rot="5400000">
          <a:off x="777430" y="884809"/>
          <a:ext cx="1333500" cy="116014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1044896" y="1005936"/>
        <a:ext cx="798567" cy="917892"/>
      </dsp:txXfrm>
    </dsp:sp>
    <dsp:sp modelId="{5BCA5D24-B64E-4501-A2BE-1398C3B326CA}">
      <dsp:nvSpPr>
        <dsp:cNvPr id="0" name=""/>
        <dsp:cNvSpPr/>
      </dsp:nvSpPr>
      <dsp:spPr>
        <a:xfrm rot="5400000">
          <a:off x="1401508" y="1953502"/>
          <a:ext cx="1333500" cy="128650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Brief</a:t>
          </a:r>
          <a:endParaRPr lang="en-US" sz="2400" kern="1200" dirty="0"/>
        </a:p>
      </dsp:txBody>
      <dsp:txXfrm rot="-5400000">
        <a:off x="1635644" y="2148340"/>
        <a:ext cx="865227" cy="896832"/>
      </dsp:txXfrm>
    </dsp:sp>
    <dsp:sp modelId="{85725E4A-1BBA-4B9D-9EBA-462A580C68B5}">
      <dsp:nvSpPr>
        <dsp:cNvPr id="0" name=""/>
        <dsp:cNvSpPr/>
      </dsp:nvSpPr>
      <dsp:spPr>
        <a:xfrm>
          <a:off x="0" y="2196706"/>
          <a:ext cx="1440180" cy="800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4F246F-BD43-4B8D-A963-9D700C03BA8B}">
      <dsp:nvSpPr>
        <dsp:cNvPr id="0" name=""/>
        <dsp:cNvSpPr/>
      </dsp:nvSpPr>
      <dsp:spPr>
        <a:xfrm rot="5400000">
          <a:off x="2654465" y="2016684"/>
          <a:ext cx="1333500" cy="116014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2921931" y="2137811"/>
        <a:ext cx="798567" cy="917892"/>
      </dsp:txXfrm>
    </dsp:sp>
    <dsp:sp modelId="{FE7B64D5-3528-492D-B392-D4288F3F7577}">
      <dsp:nvSpPr>
        <dsp:cNvPr id="0" name=""/>
        <dsp:cNvSpPr/>
      </dsp:nvSpPr>
      <dsp:spPr>
        <a:xfrm rot="5400000">
          <a:off x="2030387" y="3148558"/>
          <a:ext cx="1333500" cy="116014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Clear</a:t>
          </a:r>
          <a:endParaRPr lang="en-US" sz="2300" kern="1200" dirty="0"/>
        </a:p>
      </dsp:txBody>
      <dsp:txXfrm rot="-5400000">
        <a:off x="2297853" y="3269685"/>
        <a:ext cx="798567" cy="917892"/>
      </dsp:txXfrm>
    </dsp:sp>
    <dsp:sp modelId="{2F723713-7913-43A4-BA6E-19C637C56AEC}">
      <dsp:nvSpPr>
        <dsp:cNvPr id="0" name=""/>
        <dsp:cNvSpPr/>
      </dsp:nvSpPr>
      <dsp:spPr>
        <a:xfrm>
          <a:off x="3312414" y="3328581"/>
          <a:ext cx="1488186" cy="800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FEAF6-CC03-4D1E-A38D-6AB13DE18200}">
      <dsp:nvSpPr>
        <dsp:cNvPr id="0" name=""/>
        <dsp:cNvSpPr/>
      </dsp:nvSpPr>
      <dsp:spPr>
        <a:xfrm rot="5400000">
          <a:off x="777430" y="3148558"/>
          <a:ext cx="1333500" cy="116014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1044896" y="3269685"/>
        <a:ext cx="798567" cy="9178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458DED-97E1-4BF3-BCF2-405F81C70558}">
      <dsp:nvSpPr>
        <dsp:cNvPr id="0" name=""/>
        <dsp:cNvSpPr/>
      </dsp:nvSpPr>
      <dsp:spPr>
        <a:xfrm>
          <a:off x="-6088664" y="-931585"/>
          <a:ext cx="7247971" cy="7247971"/>
        </a:xfrm>
        <a:prstGeom prst="blockArc">
          <a:avLst>
            <a:gd name="adj1" fmla="val 18900000"/>
            <a:gd name="adj2" fmla="val 2700000"/>
            <a:gd name="adj3" fmla="val 298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E478D8-74A6-43BB-B5F5-7839EED078A1}">
      <dsp:nvSpPr>
        <dsp:cNvPr id="0" name=""/>
        <dsp:cNvSpPr/>
      </dsp:nvSpPr>
      <dsp:spPr>
        <a:xfrm>
          <a:off x="606745" y="413983"/>
          <a:ext cx="7467432" cy="82839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57541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Identify “main points” (information) </a:t>
          </a:r>
          <a:endParaRPr lang="en-US" sz="3000" kern="1200" dirty="0"/>
        </a:p>
      </dsp:txBody>
      <dsp:txXfrm>
        <a:off x="606745" y="413983"/>
        <a:ext cx="7467432" cy="828397"/>
      </dsp:txXfrm>
    </dsp:sp>
    <dsp:sp modelId="{BE7C261F-E1C8-4534-A99A-15EADF173840}">
      <dsp:nvSpPr>
        <dsp:cNvPr id="0" name=""/>
        <dsp:cNvSpPr/>
      </dsp:nvSpPr>
      <dsp:spPr>
        <a:xfrm>
          <a:off x="88996" y="310433"/>
          <a:ext cx="1035497" cy="10354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777A1A-4AEE-4EFB-A1BD-00ED03255D2E}">
      <dsp:nvSpPr>
        <dsp:cNvPr id="0" name=""/>
        <dsp:cNvSpPr/>
      </dsp:nvSpPr>
      <dsp:spPr>
        <a:xfrm>
          <a:off x="1090425" y="1656795"/>
          <a:ext cx="6992492" cy="828397"/>
        </a:xfrm>
        <a:prstGeom prst="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57541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User-controlled summarize size</a:t>
          </a:r>
          <a:endParaRPr lang="en-US" sz="3000" kern="1200" dirty="0"/>
        </a:p>
      </dsp:txBody>
      <dsp:txXfrm>
        <a:off x="1090425" y="1656795"/>
        <a:ext cx="6992492" cy="828397"/>
      </dsp:txXfrm>
    </dsp:sp>
    <dsp:sp modelId="{B29F016E-3835-4E21-AD14-3A3EE2B2E6B2}">
      <dsp:nvSpPr>
        <dsp:cNvPr id="0" name=""/>
        <dsp:cNvSpPr/>
      </dsp:nvSpPr>
      <dsp:spPr>
        <a:xfrm>
          <a:off x="563936" y="1553245"/>
          <a:ext cx="1035497" cy="10354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EC6476-EF7D-43EE-A472-283340D2B78B}">
      <dsp:nvSpPr>
        <dsp:cNvPr id="0" name=""/>
        <dsp:cNvSpPr/>
      </dsp:nvSpPr>
      <dsp:spPr>
        <a:xfrm>
          <a:off x="1081684" y="2899607"/>
          <a:ext cx="6992492" cy="828397"/>
        </a:xfrm>
        <a:prstGeom prst="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57541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Cover the data as much as possible</a:t>
          </a:r>
          <a:endParaRPr lang="en-US" sz="3000" kern="1200" dirty="0"/>
        </a:p>
      </dsp:txBody>
      <dsp:txXfrm>
        <a:off x="1081684" y="2899607"/>
        <a:ext cx="6992492" cy="828397"/>
      </dsp:txXfrm>
    </dsp:sp>
    <dsp:sp modelId="{F46D145A-01B3-4928-8AE7-CE4566E786D0}">
      <dsp:nvSpPr>
        <dsp:cNvPr id="0" name=""/>
        <dsp:cNvSpPr/>
      </dsp:nvSpPr>
      <dsp:spPr>
        <a:xfrm>
          <a:off x="563936" y="2796057"/>
          <a:ext cx="1035497" cy="10354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7B7DAE-B4F7-435A-8AC8-33D83D1ED07E}">
      <dsp:nvSpPr>
        <dsp:cNvPr id="0" name=""/>
        <dsp:cNvSpPr/>
      </dsp:nvSpPr>
      <dsp:spPr>
        <a:xfrm>
          <a:off x="606745" y="4142418"/>
          <a:ext cx="7467432" cy="828397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57541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Minimize redundancy between main points</a:t>
          </a:r>
          <a:endParaRPr lang="en-US" sz="3000" kern="1200" dirty="0"/>
        </a:p>
      </dsp:txBody>
      <dsp:txXfrm>
        <a:off x="606745" y="4142418"/>
        <a:ext cx="7467432" cy="828397"/>
      </dsp:txXfrm>
    </dsp:sp>
    <dsp:sp modelId="{C2581192-25E2-4355-B22A-A8B174B91829}">
      <dsp:nvSpPr>
        <dsp:cNvPr id="0" name=""/>
        <dsp:cNvSpPr/>
      </dsp:nvSpPr>
      <dsp:spPr>
        <a:xfrm>
          <a:off x="88996" y="4038869"/>
          <a:ext cx="1035497" cy="10354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8887A7-602A-4425-99DD-ADFB2171CF00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390E84-8AE8-4BED-9356-8707A6114672}">
      <dsp:nvSpPr>
        <dsp:cNvPr id="0" name=""/>
        <dsp:cNvSpPr/>
      </dsp:nvSpPr>
      <dsp:spPr>
        <a:xfrm>
          <a:off x="564979" y="406400"/>
          <a:ext cx="6237833" cy="8128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Pattern Summary for Data-driven Visual Graph Query Interfaces</a:t>
          </a:r>
          <a:endParaRPr lang="en-US" sz="2400" kern="1200" dirty="0"/>
        </a:p>
      </dsp:txBody>
      <dsp:txXfrm>
        <a:off x="564979" y="406400"/>
        <a:ext cx="6237833" cy="812800"/>
      </dsp:txXfrm>
    </dsp:sp>
    <dsp:sp modelId="{A287ECBA-D393-4154-9DD3-46AB5C03F93F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5319D4-5C8A-4C42-85B5-2534FA5FE472}">
      <dsp:nvSpPr>
        <dsp:cNvPr id="0" name=""/>
        <dsp:cNvSpPr/>
      </dsp:nvSpPr>
      <dsp:spPr>
        <a:xfrm>
          <a:off x="860432" y="1625599"/>
          <a:ext cx="5942380" cy="812800"/>
        </a:xfrm>
        <a:prstGeom prst="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Functional Summarization of PPI Networks</a:t>
          </a:r>
          <a:endParaRPr lang="en-US" sz="2400" kern="1200" dirty="0"/>
        </a:p>
      </dsp:txBody>
      <dsp:txXfrm>
        <a:off x="860432" y="1625599"/>
        <a:ext cx="5942380" cy="812800"/>
      </dsp:txXfrm>
    </dsp:sp>
    <dsp:sp modelId="{27CBA6CE-97DD-48AC-9442-55529BC6F3BD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FD1A68-6FF8-4326-837D-39D2BEEC4D0B}">
      <dsp:nvSpPr>
        <dsp:cNvPr id="0" name=""/>
        <dsp:cNvSpPr/>
      </dsp:nvSpPr>
      <dsp:spPr>
        <a:xfrm>
          <a:off x="564979" y="2844800"/>
          <a:ext cx="6237833" cy="812800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Differential Functional Summarization of Gene Interaction Networks</a:t>
          </a:r>
          <a:endParaRPr lang="en-US" sz="2400" kern="1200" dirty="0"/>
        </a:p>
      </dsp:txBody>
      <dsp:txXfrm>
        <a:off x="564979" y="2844800"/>
        <a:ext cx="6237833" cy="812800"/>
      </dsp:txXfrm>
    </dsp:sp>
    <dsp:sp modelId="{67E04267-37F8-46C4-B6DC-6301A1B9650D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D7E42C-0710-4036-A269-D4034B7C991F}">
      <dsp:nvSpPr>
        <dsp:cNvPr id="0" name=""/>
        <dsp:cNvSpPr/>
      </dsp:nvSpPr>
      <dsp:spPr>
        <a:xfrm>
          <a:off x="754945" y="806412"/>
          <a:ext cx="2419239" cy="2419239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87B5C7-A7DC-4938-A924-7EF16044E7F5}">
      <dsp:nvSpPr>
        <dsp:cNvPr id="0" name=""/>
        <dsp:cNvSpPr/>
      </dsp:nvSpPr>
      <dsp:spPr>
        <a:xfrm>
          <a:off x="1239214" y="1267340"/>
          <a:ext cx="1451543" cy="1451543"/>
        </a:xfrm>
        <a:prstGeom prst="ellips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A3AA40-5C7E-4491-90FC-4DC03FF91A42}">
      <dsp:nvSpPr>
        <dsp:cNvPr id="0" name=""/>
        <dsp:cNvSpPr/>
      </dsp:nvSpPr>
      <dsp:spPr>
        <a:xfrm>
          <a:off x="1722641" y="1774108"/>
          <a:ext cx="483847" cy="48384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94D4F4-27EB-4D23-9455-E66A1F3BD682}">
      <dsp:nvSpPr>
        <dsp:cNvPr id="0" name=""/>
        <dsp:cNvSpPr/>
      </dsp:nvSpPr>
      <dsp:spPr>
        <a:xfrm>
          <a:off x="3420549" y="0"/>
          <a:ext cx="3033193" cy="705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FF0000"/>
              </a:solidFill>
            </a:rPr>
            <a:t>Diverse content</a:t>
          </a:r>
          <a:endParaRPr lang="en-US" sz="2400" b="1" kern="1200" dirty="0">
            <a:solidFill>
              <a:srgbClr val="FF0000"/>
            </a:solidFill>
          </a:endParaRPr>
        </a:p>
      </dsp:txBody>
      <dsp:txXfrm>
        <a:off x="3420549" y="0"/>
        <a:ext cx="3033193" cy="705611"/>
      </dsp:txXfrm>
    </dsp:sp>
    <dsp:sp modelId="{2CBA102E-D76A-40EE-A98B-91FCF1915DC3}">
      <dsp:nvSpPr>
        <dsp:cNvPr id="0" name=""/>
        <dsp:cNvSpPr/>
      </dsp:nvSpPr>
      <dsp:spPr>
        <a:xfrm>
          <a:off x="3274986" y="352805"/>
          <a:ext cx="30240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4C3739-6417-4498-B93E-250888A42767}">
      <dsp:nvSpPr>
        <dsp:cNvPr id="0" name=""/>
        <dsp:cNvSpPr/>
      </dsp:nvSpPr>
      <dsp:spPr>
        <a:xfrm rot="5400000">
          <a:off x="1820188" y="530014"/>
          <a:ext cx="1662823" cy="1309211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E56156-5F2E-4A14-8BAE-1D4D1F0B1496}">
      <dsp:nvSpPr>
        <dsp:cNvPr id="0" name=""/>
        <dsp:cNvSpPr/>
      </dsp:nvSpPr>
      <dsp:spPr>
        <a:xfrm>
          <a:off x="3380785" y="694801"/>
          <a:ext cx="1956426" cy="705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FF0000"/>
              </a:solidFill>
            </a:rPr>
            <a:t>Portable</a:t>
          </a:r>
          <a:endParaRPr lang="en-US" sz="2400" b="1" kern="1200" dirty="0">
            <a:solidFill>
              <a:srgbClr val="FF0000"/>
            </a:solidFill>
          </a:endParaRPr>
        </a:p>
      </dsp:txBody>
      <dsp:txXfrm>
        <a:off x="3380785" y="694801"/>
        <a:ext cx="1956426" cy="705611"/>
      </dsp:txXfrm>
    </dsp:sp>
    <dsp:sp modelId="{DEF6E516-B964-49A5-86C1-F176C6865DB5}">
      <dsp:nvSpPr>
        <dsp:cNvPr id="0" name=""/>
        <dsp:cNvSpPr/>
      </dsp:nvSpPr>
      <dsp:spPr>
        <a:xfrm>
          <a:off x="3274986" y="1058417"/>
          <a:ext cx="30240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8F114E-5D4F-42C6-9155-D79116E20BAD}">
      <dsp:nvSpPr>
        <dsp:cNvPr id="0" name=""/>
        <dsp:cNvSpPr/>
      </dsp:nvSpPr>
      <dsp:spPr>
        <a:xfrm rot="5400000">
          <a:off x="2144677" y="1224618"/>
          <a:ext cx="1295744" cy="962453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0BCC74-F245-4D38-9632-F89910B97754}">
      <dsp:nvSpPr>
        <dsp:cNvPr id="0" name=""/>
        <dsp:cNvSpPr/>
      </dsp:nvSpPr>
      <dsp:spPr>
        <a:xfrm>
          <a:off x="3448239" y="1454462"/>
          <a:ext cx="2669968" cy="705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FF0000"/>
              </a:solidFill>
            </a:rPr>
            <a:t>Auto maintenance</a:t>
          </a:r>
          <a:endParaRPr lang="en-US" sz="2400" b="1" kern="1200" dirty="0">
            <a:solidFill>
              <a:srgbClr val="FF0000"/>
            </a:solidFill>
          </a:endParaRPr>
        </a:p>
      </dsp:txBody>
      <dsp:txXfrm>
        <a:off x="3448239" y="1454462"/>
        <a:ext cx="2669968" cy="705611"/>
      </dsp:txXfrm>
    </dsp:sp>
    <dsp:sp modelId="{9DC1A483-F083-4A5D-8FE7-EFEF95A7D00F}">
      <dsp:nvSpPr>
        <dsp:cNvPr id="0" name=""/>
        <dsp:cNvSpPr/>
      </dsp:nvSpPr>
      <dsp:spPr>
        <a:xfrm>
          <a:off x="3274986" y="1764028"/>
          <a:ext cx="30240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5B5DD8-4550-4C55-8D10-CC9E6E925806}">
      <dsp:nvSpPr>
        <dsp:cNvPr id="0" name=""/>
        <dsp:cNvSpPr/>
      </dsp:nvSpPr>
      <dsp:spPr>
        <a:xfrm rot="5400000">
          <a:off x="2502039" y="1918658"/>
          <a:ext cx="925762" cy="615696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9AE782-2490-4333-939C-7EE74B32E743}">
      <dsp:nvSpPr>
        <dsp:cNvPr id="0" name=""/>
        <dsp:cNvSpPr/>
      </dsp:nvSpPr>
      <dsp:spPr>
        <a:xfrm>
          <a:off x="634701" y="0"/>
          <a:ext cx="7193279" cy="558781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13EFB6-25AE-4C5C-B6B5-07EE83F136E6}">
      <dsp:nvSpPr>
        <dsp:cNvPr id="0" name=""/>
        <dsp:cNvSpPr/>
      </dsp:nvSpPr>
      <dsp:spPr>
        <a:xfrm>
          <a:off x="4235" y="1532962"/>
          <a:ext cx="2037159" cy="25218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Every vertex in G is given a positive </a:t>
          </a:r>
          <a:r>
            <a:rPr lang="en-US" sz="1600" kern="1200" dirty="0" smtClean="0">
              <a:solidFill>
                <a:srgbClr val="FFFF00"/>
              </a:solidFill>
            </a:rPr>
            <a:t>information budget</a:t>
          </a:r>
          <a:r>
            <a:rPr lang="en-US" sz="1600" kern="1200" dirty="0" smtClean="0"/>
            <a:t>, which represents the information contained by the protein</a:t>
          </a:r>
          <a:endParaRPr lang="en-US" sz="1600" kern="1200" dirty="0"/>
        </a:p>
      </dsp:txBody>
      <dsp:txXfrm>
        <a:off x="103681" y="1632408"/>
        <a:ext cx="1838267" cy="2323002"/>
      </dsp:txXfrm>
    </dsp:sp>
    <dsp:sp modelId="{3D1D8249-DD4D-4157-8502-21A8BBAA8FBC}">
      <dsp:nvSpPr>
        <dsp:cNvPr id="0" name=""/>
        <dsp:cNvSpPr/>
      </dsp:nvSpPr>
      <dsp:spPr>
        <a:xfrm>
          <a:off x="2143252" y="1506073"/>
          <a:ext cx="2037159" cy="25756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accent2">
                  <a:lumMod val="40000"/>
                  <a:lumOff val="60000"/>
                </a:schemeClr>
              </a:solidFill>
            </a:rPr>
            <a:t>A f</a:t>
          </a:r>
          <a:r>
            <a:rPr lang="en-US" sz="1400" b="1" kern="1200" dirty="0" smtClean="0">
              <a:solidFill>
                <a:schemeClr val="accent2">
                  <a:lumMod val="40000"/>
                  <a:lumOff val="60000"/>
                </a:schemeClr>
              </a:solidFill>
            </a:rPr>
            <a:t>unctional cluster is added to the summary greedily.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For every protein, a fragment of the budget is subtracted and included in </a:t>
          </a:r>
          <a:r>
            <a:rPr lang="en-US" sz="1400" kern="1200" dirty="0" smtClean="0">
              <a:solidFill>
                <a:srgbClr val="FFFF00"/>
              </a:solidFill>
            </a:rPr>
            <a:t>summary information gain</a:t>
          </a:r>
          <a:r>
            <a:rPr lang="en-US" sz="1400" kern="1200" dirty="0" smtClean="0"/>
            <a:t>, which intuitively represents addition of new information</a:t>
          </a:r>
          <a:endParaRPr lang="en-US" sz="1600" kern="1200" dirty="0"/>
        </a:p>
      </dsp:txBody>
      <dsp:txXfrm>
        <a:off x="2242698" y="1605519"/>
        <a:ext cx="1838267" cy="2376779"/>
      </dsp:txXfrm>
    </dsp:sp>
    <dsp:sp modelId="{B99C821C-38A3-4FBC-91BB-F49A4A9965AB}">
      <dsp:nvSpPr>
        <dsp:cNvPr id="0" name=""/>
        <dsp:cNvSpPr/>
      </dsp:nvSpPr>
      <dsp:spPr>
        <a:xfrm>
          <a:off x="4282269" y="1479173"/>
          <a:ext cx="2037159" cy="26294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 A </a:t>
          </a:r>
          <a:r>
            <a:rPr lang="en-US" sz="1500" kern="1200" dirty="0" smtClean="0">
              <a:solidFill>
                <a:srgbClr val="FFFF00"/>
              </a:solidFill>
            </a:rPr>
            <a:t>penalty cost</a:t>
          </a:r>
          <a:r>
            <a:rPr lang="en-US" sz="1500" kern="1200" dirty="0" smtClean="0"/>
            <a:t> is introduced to tackle redundancy among clusters so that repeated representation of a protein will diminish the associated information gain.</a:t>
          </a:r>
          <a:endParaRPr lang="en-US" sz="1500" kern="1200" dirty="0"/>
        </a:p>
      </dsp:txBody>
      <dsp:txXfrm>
        <a:off x="4381715" y="1578619"/>
        <a:ext cx="1838267" cy="2430579"/>
      </dsp:txXfrm>
    </dsp:sp>
    <dsp:sp modelId="{4FF27777-5D10-4243-8E2A-A9FFB0729556}">
      <dsp:nvSpPr>
        <dsp:cNvPr id="0" name=""/>
        <dsp:cNvSpPr/>
      </dsp:nvSpPr>
      <dsp:spPr>
        <a:xfrm>
          <a:off x="6421287" y="1452285"/>
          <a:ext cx="2037159" cy="26832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 A </a:t>
          </a:r>
          <a:r>
            <a:rPr lang="en-US" sz="1500" kern="1200" dirty="0" smtClean="0">
              <a:solidFill>
                <a:srgbClr val="FFFF00"/>
              </a:solidFill>
            </a:rPr>
            <a:t>complexity cost</a:t>
          </a:r>
          <a:r>
            <a:rPr lang="en-US" sz="1500" kern="1200" dirty="0" smtClean="0"/>
            <a:t> is associated with each chosen cluster by penalizing clusters that are too large or too small (less likely to be selected). </a:t>
          </a:r>
          <a:endParaRPr lang="en-US" sz="1500" kern="1200" dirty="0"/>
        </a:p>
      </dsp:txBody>
      <dsp:txXfrm>
        <a:off x="6520733" y="1551731"/>
        <a:ext cx="1838267" cy="248435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458DED-97E1-4BF3-BCF2-405F81C70558}">
      <dsp:nvSpPr>
        <dsp:cNvPr id="0" name=""/>
        <dsp:cNvSpPr/>
      </dsp:nvSpPr>
      <dsp:spPr>
        <a:xfrm>
          <a:off x="-6088664" y="-931585"/>
          <a:ext cx="7247971" cy="7247971"/>
        </a:xfrm>
        <a:prstGeom prst="blockArc">
          <a:avLst>
            <a:gd name="adj1" fmla="val 18900000"/>
            <a:gd name="adj2" fmla="val 2700000"/>
            <a:gd name="adj3" fmla="val 298"/>
          </a:avLst>
        </a:pr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E478D8-74A6-43BB-B5F5-7839EED078A1}">
      <dsp:nvSpPr>
        <dsp:cNvPr id="0" name=""/>
        <dsp:cNvSpPr/>
      </dsp:nvSpPr>
      <dsp:spPr>
        <a:xfrm>
          <a:off x="431739" y="283563"/>
          <a:ext cx="7642438" cy="56691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998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Scalable, high quality attribute-aware summaries</a:t>
          </a:r>
          <a:endParaRPr lang="en-US" sz="2800" kern="1200" dirty="0"/>
        </a:p>
      </dsp:txBody>
      <dsp:txXfrm>
        <a:off x="431739" y="283563"/>
        <a:ext cx="7642438" cy="566911"/>
      </dsp:txXfrm>
    </dsp:sp>
    <dsp:sp modelId="{BE7C261F-E1C8-4534-A99A-15EADF173840}">
      <dsp:nvSpPr>
        <dsp:cNvPr id="0" name=""/>
        <dsp:cNvSpPr/>
      </dsp:nvSpPr>
      <dsp:spPr>
        <a:xfrm>
          <a:off x="77419" y="212699"/>
          <a:ext cx="708639" cy="7086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777A1A-4AEE-4EFB-A1BD-00ED03255D2E}">
      <dsp:nvSpPr>
        <dsp:cNvPr id="0" name=""/>
        <dsp:cNvSpPr/>
      </dsp:nvSpPr>
      <dsp:spPr>
        <a:xfrm>
          <a:off x="898063" y="1133823"/>
          <a:ext cx="7176114" cy="566911"/>
        </a:xfrm>
        <a:prstGeom prst="rect">
          <a:avLst/>
        </a:prstGeom>
        <a:gradFill rotWithShape="0">
          <a:gsLst>
            <a:gs pos="0">
              <a:schemeClr val="accent2">
                <a:hueOff val="936304"/>
                <a:satOff val="-1168"/>
                <a:lumOff val="275"/>
                <a:alphaOff val="0"/>
                <a:shade val="51000"/>
                <a:satMod val="130000"/>
              </a:schemeClr>
            </a:gs>
            <a:gs pos="80000">
              <a:schemeClr val="accent2">
                <a:hueOff val="936304"/>
                <a:satOff val="-1168"/>
                <a:lumOff val="275"/>
                <a:alphaOff val="0"/>
                <a:shade val="93000"/>
                <a:satMod val="130000"/>
              </a:schemeClr>
            </a:gs>
            <a:gs pos="100000">
              <a:schemeClr val="accent2">
                <a:hueOff val="936304"/>
                <a:satOff val="-1168"/>
                <a:lumOff val="27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998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Application-driven summarization</a:t>
          </a:r>
          <a:endParaRPr lang="en-US" sz="2800" kern="1200" dirty="0"/>
        </a:p>
      </dsp:txBody>
      <dsp:txXfrm>
        <a:off x="898063" y="1133823"/>
        <a:ext cx="7176114" cy="566911"/>
      </dsp:txXfrm>
    </dsp:sp>
    <dsp:sp modelId="{B29F016E-3835-4E21-AD14-3A3EE2B2E6B2}">
      <dsp:nvSpPr>
        <dsp:cNvPr id="0" name=""/>
        <dsp:cNvSpPr/>
      </dsp:nvSpPr>
      <dsp:spPr>
        <a:xfrm>
          <a:off x="543743" y="1062959"/>
          <a:ext cx="708639" cy="7086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936304"/>
              <a:satOff val="-1168"/>
              <a:lumOff val="27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EC6476-EF7D-43EE-A472-283340D2B78B}">
      <dsp:nvSpPr>
        <dsp:cNvPr id="0" name=""/>
        <dsp:cNvSpPr/>
      </dsp:nvSpPr>
      <dsp:spPr>
        <a:xfrm>
          <a:off x="1111301" y="1984083"/>
          <a:ext cx="6962876" cy="566911"/>
        </a:xfrm>
        <a:prstGeom prst="rect">
          <a:avLst/>
        </a:prstGeom>
        <a:gradFill rotWithShape="0">
          <a:gsLst>
            <a:gs pos="0">
              <a:schemeClr val="accent2">
                <a:hueOff val="1872608"/>
                <a:satOff val="-2336"/>
                <a:lumOff val="549"/>
                <a:alphaOff val="0"/>
                <a:shade val="51000"/>
                <a:satMod val="130000"/>
              </a:schemeClr>
            </a:gs>
            <a:gs pos="80000">
              <a:schemeClr val="accent2">
                <a:hueOff val="1872608"/>
                <a:satOff val="-2336"/>
                <a:lumOff val="549"/>
                <a:alphaOff val="0"/>
                <a:shade val="93000"/>
                <a:satMod val="130000"/>
              </a:schemeClr>
            </a:gs>
            <a:gs pos="100000">
              <a:schemeClr val="accent2">
                <a:hueOff val="1872608"/>
                <a:satOff val="-2336"/>
                <a:lumOff val="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998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Summary maintenance</a:t>
          </a:r>
          <a:endParaRPr lang="en-US" sz="2800" kern="1200" dirty="0"/>
        </a:p>
      </dsp:txBody>
      <dsp:txXfrm>
        <a:off x="1111301" y="1984083"/>
        <a:ext cx="6962876" cy="566911"/>
      </dsp:txXfrm>
    </dsp:sp>
    <dsp:sp modelId="{F46D145A-01B3-4928-8AE7-CE4566E786D0}">
      <dsp:nvSpPr>
        <dsp:cNvPr id="0" name=""/>
        <dsp:cNvSpPr/>
      </dsp:nvSpPr>
      <dsp:spPr>
        <a:xfrm>
          <a:off x="756981" y="1913219"/>
          <a:ext cx="708639" cy="7086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872608"/>
              <a:satOff val="-2336"/>
              <a:lumOff val="54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7B7DAE-B4F7-435A-8AC8-33D83D1ED07E}">
      <dsp:nvSpPr>
        <dsp:cNvPr id="0" name=""/>
        <dsp:cNvSpPr/>
      </dsp:nvSpPr>
      <dsp:spPr>
        <a:xfrm>
          <a:off x="1111301" y="2833804"/>
          <a:ext cx="6962876" cy="566911"/>
        </a:xfrm>
        <a:prstGeom prst="rect">
          <a:avLst/>
        </a:prstGeom>
        <a:gradFill rotWithShape="0">
          <a:gsLst>
            <a:gs pos="0">
              <a:schemeClr val="accent2">
                <a:hueOff val="2808911"/>
                <a:satOff val="-3503"/>
                <a:lumOff val="824"/>
                <a:alphaOff val="0"/>
                <a:shade val="51000"/>
                <a:satMod val="130000"/>
              </a:schemeClr>
            </a:gs>
            <a:gs pos="80000">
              <a:schemeClr val="accent2">
                <a:hueOff val="2808911"/>
                <a:satOff val="-3503"/>
                <a:lumOff val="824"/>
                <a:alphaOff val="0"/>
                <a:shade val="93000"/>
                <a:satMod val="130000"/>
              </a:schemeClr>
            </a:gs>
            <a:gs pos="100000">
              <a:schemeClr val="accent2">
                <a:hueOff val="2808911"/>
                <a:satOff val="-3503"/>
                <a:lumOff val="8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998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Summarization of uncertain graphs</a:t>
          </a:r>
          <a:endParaRPr lang="en-US" sz="2800" kern="1200" dirty="0"/>
        </a:p>
      </dsp:txBody>
      <dsp:txXfrm>
        <a:off x="1111301" y="2833804"/>
        <a:ext cx="6962876" cy="566911"/>
      </dsp:txXfrm>
    </dsp:sp>
    <dsp:sp modelId="{C2581192-25E2-4355-B22A-A8B174B91829}">
      <dsp:nvSpPr>
        <dsp:cNvPr id="0" name=""/>
        <dsp:cNvSpPr/>
      </dsp:nvSpPr>
      <dsp:spPr>
        <a:xfrm>
          <a:off x="756981" y="2762940"/>
          <a:ext cx="708639" cy="7086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808911"/>
              <a:satOff val="-3503"/>
              <a:lumOff val="82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F3FD6C-B5AF-4AD5-A76A-06AE2A5C774B}">
      <dsp:nvSpPr>
        <dsp:cNvPr id="0" name=""/>
        <dsp:cNvSpPr/>
      </dsp:nvSpPr>
      <dsp:spPr>
        <a:xfrm>
          <a:off x="898063" y="3684064"/>
          <a:ext cx="7176114" cy="566911"/>
        </a:xfrm>
        <a:prstGeom prst="rect">
          <a:avLst/>
        </a:prstGeom>
        <a:gradFill rotWithShape="0">
          <a:gsLst>
            <a:gs pos="0">
              <a:schemeClr val="accent2">
                <a:hueOff val="3745215"/>
                <a:satOff val="-4671"/>
                <a:lumOff val="1098"/>
                <a:alphaOff val="0"/>
                <a:shade val="51000"/>
                <a:satMod val="130000"/>
              </a:schemeClr>
            </a:gs>
            <a:gs pos="80000">
              <a:schemeClr val="accent2">
                <a:hueOff val="3745215"/>
                <a:satOff val="-4671"/>
                <a:lumOff val="1098"/>
                <a:alphaOff val="0"/>
                <a:shade val="93000"/>
                <a:satMod val="130000"/>
              </a:schemeClr>
            </a:gs>
            <a:gs pos="100000">
              <a:schemeClr val="accent2">
                <a:hueOff val="3745215"/>
                <a:satOff val="-4671"/>
                <a:lumOff val="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998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Summarizing a set of graphs</a:t>
          </a:r>
          <a:endParaRPr lang="en-US" sz="2800" kern="1200" dirty="0"/>
        </a:p>
      </dsp:txBody>
      <dsp:txXfrm>
        <a:off x="898063" y="3684064"/>
        <a:ext cx="7176114" cy="566911"/>
      </dsp:txXfrm>
    </dsp:sp>
    <dsp:sp modelId="{BE21CFB8-8339-4DD3-8EFE-8F8979A4D505}">
      <dsp:nvSpPr>
        <dsp:cNvPr id="0" name=""/>
        <dsp:cNvSpPr/>
      </dsp:nvSpPr>
      <dsp:spPr>
        <a:xfrm>
          <a:off x="543743" y="3613200"/>
          <a:ext cx="708639" cy="7086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745215"/>
              <a:satOff val="-4671"/>
              <a:lumOff val="10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AD858A-A680-4B0D-BA19-E405B9C012BA}">
      <dsp:nvSpPr>
        <dsp:cNvPr id="0" name=""/>
        <dsp:cNvSpPr/>
      </dsp:nvSpPr>
      <dsp:spPr>
        <a:xfrm>
          <a:off x="431739" y="4534324"/>
          <a:ext cx="7642438" cy="566911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998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Differential summaries on massive networks</a:t>
          </a:r>
          <a:endParaRPr lang="en-US" sz="2800" kern="1200" dirty="0"/>
        </a:p>
      </dsp:txBody>
      <dsp:txXfrm>
        <a:off x="431739" y="4534324"/>
        <a:ext cx="7642438" cy="566911"/>
      </dsp:txXfrm>
    </dsp:sp>
    <dsp:sp modelId="{CEBB1E7F-8DBC-4C39-A9C0-DB897666ABEA}">
      <dsp:nvSpPr>
        <dsp:cNvPr id="0" name=""/>
        <dsp:cNvSpPr/>
      </dsp:nvSpPr>
      <dsp:spPr>
        <a:xfrm>
          <a:off x="77419" y="4463460"/>
          <a:ext cx="708639" cy="7086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D7ACC8-E145-481E-940B-E01B48120E21}">
      <dsp:nvSpPr>
        <dsp:cNvPr id="0" name=""/>
        <dsp:cNvSpPr/>
      </dsp:nvSpPr>
      <dsp:spPr>
        <a:xfrm>
          <a:off x="0" y="0"/>
          <a:ext cx="7388225" cy="9327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Graph summaries have wide ranging applications</a:t>
          </a:r>
          <a:endParaRPr lang="en-US" sz="2600" kern="1200" dirty="0"/>
        </a:p>
      </dsp:txBody>
      <dsp:txXfrm>
        <a:off x="1570920" y="0"/>
        <a:ext cx="5817304" cy="932755"/>
      </dsp:txXfrm>
    </dsp:sp>
    <dsp:sp modelId="{2CFC7F96-16CE-4307-8A04-582C284A1C1D}">
      <dsp:nvSpPr>
        <dsp:cNvPr id="0" name=""/>
        <dsp:cNvSpPr/>
      </dsp:nvSpPr>
      <dsp:spPr>
        <a:xfrm>
          <a:off x="93275" y="93275"/>
          <a:ext cx="1477645" cy="746204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5E66567-CB00-4565-B90D-ACA947C41D75}">
      <dsp:nvSpPr>
        <dsp:cNvPr id="0" name=""/>
        <dsp:cNvSpPr/>
      </dsp:nvSpPr>
      <dsp:spPr>
        <a:xfrm>
          <a:off x="0" y="1026031"/>
          <a:ext cx="7388225" cy="9327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Various definitions and techniques of graph summaries</a:t>
          </a:r>
          <a:endParaRPr lang="en-US" sz="2600" kern="1200" dirty="0"/>
        </a:p>
      </dsp:txBody>
      <dsp:txXfrm>
        <a:off x="1570920" y="1026031"/>
        <a:ext cx="5817304" cy="932755"/>
      </dsp:txXfrm>
    </dsp:sp>
    <dsp:sp modelId="{574C5580-3CD3-4958-BEC0-B3BD779C396F}">
      <dsp:nvSpPr>
        <dsp:cNvPr id="0" name=""/>
        <dsp:cNvSpPr/>
      </dsp:nvSpPr>
      <dsp:spPr>
        <a:xfrm>
          <a:off x="93275" y="1119306"/>
          <a:ext cx="1477645" cy="746204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93B352C-7FCE-4798-AFDF-040A2CE08FBE}">
      <dsp:nvSpPr>
        <dsp:cNvPr id="0" name=""/>
        <dsp:cNvSpPr/>
      </dsp:nvSpPr>
      <dsp:spPr>
        <a:xfrm>
          <a:off x="0" y="2052062"/>
          <a:ext cx="7388225" cy="9327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Summarizing static graphs, dynamic graphs and graph streams</a:t>
          </a:r>
          <a:endParaRPr lang="en-US" sz="2600" kern="1200" dirty="0"/>
        </a:p>
      </dsp:txBody>
      <dsp:txXfrm>
        <a:off x="1570920" y="2052062"/>
        <a:ext cx="5817304" cy="932755"/>
      </dsp:txXfrm>
    </dsp:sp>
    <dsp:sp modelId="{AF911CFF-645C-47B3-A015-A6865AE5E1FC}">
      <dsp:nvSpPr>
        <dsp:cNvPr id="0" name=""/>
        <dsp:cNvSpPr/>
      </dsp:nvSpPr>
      <dsp:spPr>
        <a:xfrm>
          <a:off x="93275" y="2145337"/>
          <a:ext cx="1477645" cy="746204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43F8572-18AB-4708-8E21-EDE8E9270252}">
      <dsp:nvSpPr>
        <dsp:cNvPr id="0" name=""/>
        <dsp:cNvSpPr/>
      </dsp:nvSpPr>
      <dsp:spPr>
        <a:xfrm>
          <a:off x="0" y="3078093"/>
          <a:ext cx="7388225" cy="9327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Domain-specific graph summarization (visual graph querying, bioinformatics) </a:t>
          </a:r>
          <a:endParaRPr lang="en-US" sz="2600" kern="1200" dirty="0"/>
        </a:p>
      </dsp:txBody>
      <dsp:txXfrm>
        <a:off x="1570920" y="3078093"/>
        <a:ext cx="5817304" cy="932755"/>
      </dsp:txXfrm>
    </dsp:sp>
    <dsp:sp modelId="{4808F2B6-1139-4887-BE00-6975782B1D90}">
      <dsp:nvSpPr>
        <dsp:cNvPr id="0" name=""/>
        <dsp:cNvSpPr/>
      </dsp:nvSpPr>
      <dsp:spPr>
        <a:xfrm>
          <a:off x="93275" y="3171368"/>
          <a:ext cx="1477645" cy="746204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wmf"/><Relationship Id="rId1" Type="http://schemas.openxmlformats.org/officeDocument/2006/relationships/image" Target="../media/image8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ABBB15-D14F-4A0D-820B-DF56495B8370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8C8556-7D63-4D18-9149-10D9CAC91C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3520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xmlns="" val="2119293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E1D2C5-694F-4F2C-AE65-4281699286A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7358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13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xmlns="" val="302775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14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xmlns="" val="35972308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15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xmlns="" val="2381861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16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xmlns="" val="2491460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17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xmlns="" val="3446960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18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xmlns="" val="1327968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19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xmlns="" val="22716544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20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xmlns="" val="35252343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xmlns="" val="1248627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xmlns="" val="13692885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xmlns="" val="37752733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23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8797927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xmlns="" id="{AA1991C0-5250-4DE0-B541-3D88EB96C9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F35B8E-C1FD-45C5-A44B-3AFD93B0492B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1779714" name="Rectangle 2">
            <a:extLst>
              <a:ext uri="{FF2B5EF4-FFF2-40B4-BE49-F238E27FC236}">
                <a16:creationId xmlns:a16="http://schemas.microsoft.com/office/drawing/2014/main" xmlns="" id="{7A12B85B-D128-4026-89CA-AB1CA7C5AA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1779715" name="Rectangle 3">
            <a:extLst>
              <a:ext uri="{FF2B5EF4-FFF2-40B4-BE49-F238E27FC236}">
                <a16:creationId xmlns:a16="http://schemas.microsoft.com/office/drawing/2014/main" xmlns="" id="{91403CB5-9622-49AF-A0EA-C82B805374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</p:spPr>
        <p:txBody>
          <a:bodyPr/>
          <a:lstStyle/>
          <a:p>
            <a:r>
              <a:rPr lang="en-US" altLang="en-US"/>
              <a:t>- So we use graph compression. Basic idea: compress by clustering nodes with similar neighborhoods into a single cluster node. These nodes exist, and will produce meaningful compression.. (868 client/server core). </a:t>
            </a:r>
          </a:p>
          <a:p>
            <a:r>
              <a:rPr lang="en-US" altLang="en-US"/>
              <a:t>- Example. Almost complete bipartite core: ABC, DEFG should be collapsed, showing one step. Collapse ABC, down to 4 edges instead of 16. Explain how edge weights and node weights are updated. HOW TO TALK ABOUT CORRECTIONS?</a:t>
            </a:r>
          </a:p>
          <a:p>
            <a:r>
              <a:rPr lang="en-US" altLang="en-US"/>
              <a:t>- Ultimately, we will return a summary structure which… “lost in translation”</a:t>
            </a:r>
          </a:p>
          <a:p>
            <a:r>
              <a:rPr lang="en-US" altLang="en-US"/>
              <a:t>- The goal… .. If we throw away C, this results in a lossy compression.</a:t>
            </a:r>
          </a:p>
        </p:txBody>
      </p:sp>
    </p:spTree>
    <p:extLst>
      <p:ext uri="{BB962C8B-B14F-4D97-AF65-F5344CB8AC3E}">
        <p14:creationId xmlns:p14="http://schemas.microsoft.com/office/powerpoint/2010/main" xmlns="" val="34479682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43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2058608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Ok so</a:t>
            </a:r>
            <a:r>
              <a:rPr lang="en-US" baseline="0" dirty="0"/>
              <a:t> lets move to some more fun stuff</a:t>
            </a:r>
          </a:p>
          <a:p>
            <a:endParaRPr lang="en-US" baseline="0" dirty="0"/>
          </a:p>
          <a:p>
            <a:r>
              <a:rPr lang="en-US" baseline="0" dirty="0"/>
              <a:t>Red and blue in these pictures, again, is just for visual distinction.  Each of these grey slices show adjacency matrix </a:t>
            </a:r>
            <a:r>
              <a:rPr lang="en-US" baseline="0" dirty="0" err="1"/>
              <a:t>spyplots</a:t>
            </a:r>
            <a:r>
              <a:rPr lang="en-US" baseline="0" dirty="0"/>
              <a:t> indicating edges and non-edges between nodes.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FC56A9-71FA-49A8-A49B-73E0C4B6E024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39838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56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9174803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57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41954100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58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41078239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59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414343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60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788040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xmlns="" val="34892488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61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6614610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62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40925730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63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28633222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64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1790896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65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2674960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66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11946558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67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40806519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68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2462693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69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23283533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70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2707188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xmlns="" val="11752804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71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8488117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72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11082244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73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7753740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74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8493135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75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21011041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76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8334211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77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40523194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78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9450324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79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23266902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80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1530896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xmlns="" val="22878012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81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91537652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82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9476192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83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217000631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84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00102702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85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259318155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86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36597661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87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411345517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88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164272770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112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205263262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113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2106001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8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14928662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114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96452392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115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274865018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116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262171509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117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426227718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118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442976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119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185975509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120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45728632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121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25490784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122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22138423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123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982433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E1D2C5-694F-4F2C-AE65-4281699286A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908968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124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04230621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125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128473611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126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151547971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127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188170162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128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401708006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129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44696394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130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225544200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131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45853513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132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219827929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133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1082270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E1D2C5-694F-4F2C-AE65-4281699286A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762294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134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107149892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135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57557430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136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108965861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137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408461048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138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48146959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139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253448539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140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157619550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400000"/>
            <a:ext cx="5487041" cy="3601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宋体" panose="02010600030101010101" pitchFamily="2" charset="-122"/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B2218-CDF8-448F-83BB-D5C147F6F5C7}" type="datetime1">
              <a:rPr lang="en-US" altLang="en-US"/>
              <a:pPr/>
              <a:t>9/6/2017</a:t>
            </a:fld>
            <a:endParaRPr lang="en-US" altLang="en-US" sz="12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68510C-BA49-4914-BBEA-CB2E5499F557}" type="slidenum">
              <a:rPr lang="en-US" altLang="en-US"/>
              <a:pPr/>
              <a:t>141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221372823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49419-A5F8-4FF8-99EB-A11DAF8FCA64}" type="slidenum">
              <a:rPr lang="en-US" smtClean="0"/>
              <a:pPr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29434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E1D2C5-694F-4F2C-AE65-4281699286A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6799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325" y="64825"/>
            <a:ext cx="7543800" cy="11017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6D9CB7-2673-46DA-8018-DA218BE57D7C}" type="datetime1">
              <a:rPr lang="en-US" altLang="en-US"/>
              <a:pPr>
                <a:defRPr/>
              </a:pPr>
              <a:t>9/6/2017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DF5AF0-A6A1-4215-96D2-5895980EEBFD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279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oleObject" Target="../embeddings/oleObject2.bin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oleObject" Target="../embeddings/oleObject9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oleObject" Target="../embeddings/oleObject10.bin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18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7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8.png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7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8.png"/><Relationship Id="rId9" Type="http://schemas.microsoft.com/office/2007/relationships/diagramDrawing" Target="../diagrams/drawing2.xm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7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8.png"/><Relationship Id="rId9" Type="http://schemas.microsoft.com/office/2007/relationships/diagramDrawing" Target="../diagrams/drawing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3.png"/><Relationship Id="rId4" Type="http://schemas.openxmlformats.org/officeDocument/2006/relationships/image" Target="../media/image18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17.png"/><Relationship Id="rId7" Type="http://schemas.openxmlformats.org/officeDocument/2006/relationships/image" Target="../media/image96.w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18.png"/><Relationship Id="rId9" Type="http://schemas.openxmlformats.org/officeDocument/2006/relationships/image" Target="../media/image98.jpe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image" Target="../media/image17.png"/><Relationship Id="rId7" Type="http://schemas.openxmlformats.org/officeDocument/2006/relationships/image" Target="../media/image101.jpeg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png"/><Relationship Id="rId11" Type="http://schemas.openxmlformats.org/officeDocument/2006/relationships/diagramColors" Target="../diagrams/colors4.xml"/><Relationship Id="rId5" Type="http://schemas.openxmlformats.org/officeDocument/2006/relationships/image" Target="../media/image99.png"/><Relationship Id="rId10" Type="http://schemas.openxmlformats.org/officeDocument/2006/relationships/diagramQuickStyle" Target="../diagrams/quickStyle4.xml"/><Relationship Id="rId4" Type="http://schemas.openxmlformats.org/officeDocument/2006/relationships/image" Target="../media/image18.png"/><Relationship Id="rId9" Type="http://schemas.openxmlformats.org/officeDocument/2006/relationships/diagramLayout" Target="../diagrams/layout4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3" Type="http://schemas.openxmlformats.org/officeDocument/2006/relationships/image" Target="../media/image17.png"/><Relationship Id="rId7" Type="http://schemas.openxmlformats.org/officeDocument/2006/relationships/image" Target="../media/image104.jpeg"/><Relationship Id="rId12" Type="http://schemas.openxmlformats.org/officeDocument/2006/relationships/image" Target="../media/image109.jpeg"/><Relationship Id="rId2" Type="http://schemas.openxmlformats.org/officeDocument/2006/relationships/notesSlide" Target="../notesSlides/notesSlide71.xml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jpeg"/><Relationship Id="rId15" Type="http://schemas.openxmlformats.org/officeDocument/2006/relationships/hyperlink" Target="https://www.youtube.com/watch?v=DdX6m_WeLuQ&amp;feature=youtu.be" TargetMode="External"/><Relationship Id="rId10" Type="http://schemas.openxmlformats.org/officeDocument/2006/relationships/image" Target="../media/image107.png"/><Relationship Id="rId4" Type="http://schemas.openxmlformats.org/officeDocument/2006/relationships/image" Target="../media/image18.png"/><Relationship Id="rId9" Type="http://schemas.openxmlformats.org/officeDocument/2006/relationships/image" Target="../media/image106.png"/><Relationship Id="rId14" Type="http://schemas.openxmlformats.org/officeDocument/2006/relationships/image" Target="../media/image111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4.emf"/><Relationship Id="rId5" Type="http://schemas.openxmlformats.org/officeDocument/2006/relationships/image" Target="../media/image113.emf"/><Relationship Id="rId4" Type="http://schemas.openxmlformats.org/officeDocument/2006/relationships/image" Target="../media/image18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17.e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6.emf"/><Relationship Id="rId5" Type="http://schemas.openxmlformats.org/officeDocument/2006/relationships/image" Target="../media/image115.emf"/><Relationship Id="rId4" Type="http://schemas.openxmlformats.org/officeDocument/2006/relationships/image" Target="../media/image18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9.emf"/><Relationship Id="rId5" Type="http://schemas.openxmlformats.org/officeDocument/2006/relationships/image" Target="../media/image118.emf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0.emf"/><Relationship Id="rId4" Type="http://schemas.openxmlformats.org/officeDocument/2006/relationships/image" Target="../media/image18.pn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7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18.png"/><Relationship Id="rId9" Type="http://schemas.microsoft.com/office/2007/relationships/diagramDrawing" Target="../diagrams/drawing5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2.emf"/><Relationship Id="rId5" Type="http://schemas.openxmlformats.org/officeDocument/2006/relationships/image" Target="../media/image121.emf"/><Relationship Id="rId4" Type="http://schemas.openxmlformats.org/officeDocument/2006/relationships/image" Target="../media/image18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3.emf"/><Relationship Id="rId4" Type="http://schemas.openxmlformats.org/officeDocument/2006/relationships/image" Target="../media/image18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4.emf"/><Relationship Id="rId4" Type="http://schemas.openxmlformats.org/officeDocument/2006/relationships/image" Target="../media/image18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6.emf"/><Relationship Id="rId5" Type="http://schemas.openxmlformats.org/officeDocument/2006/relationships/image" Target="../media/image125.emf"/><Relationship Id="rId4" Type="http://schemas.openxmlformats.org/officeDocument/2006/relationships/image" Target="../media/image18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8.emf"/><Relationship Id="rId5" Type="http://schemas.openxmlformats.org/officeDocument/2006/relationships/image" Target="../media/image127.emf"/><Relationship Id="rId4" Type="http://schemas.openxmlformats.org/officeDocument/2006/relationships/image" Target="../media/image18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9.emf"/><Relationship Id="rId4" Type="http://schemas.openxmlformats.org/officeDocument/2006/relationships/image" Target="../media/image18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0.jpeg"/><Relationship Id="rId4" Type="http://schemas.openxmlformats.org/officeDocument/2006/relationships/image" Target="../media/image18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17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18.png"/><Relationship Id="rId9" Type="http://schemas.microsoft.com/office/2007/relationships/diagramDrawing" Target="../diagrams/drawing6.xml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17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microsoft.com/office/2007/relationships/diagramDrawing" Target="../diagrams/drawing7.xml"/><Relationship Id="rId4" Type="http://schemas.openxmlformats.org/officeDocument/2006/relationships/image" Target="../media/image18.png"/><Relationship Id="rId9" Type="http://schemas.openxmlformats.org/officeDocument/2006/relationships/image" Target="../media/image131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7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18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1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70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70.png"/><Relationship Id="rId4" Type="http://schemas.openxmlformats.org/officeDocument/2006/relationships/image" Target="../media/image1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png"/><Relationship Id="rId4" Type="http://schemas.openxmlformats.org/officeDocument/2006/relationships/image" Target="../media/image1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71.png"/><Relationship Id="rId4" Type="http://schemas.openxmlformats.org/officeDocument/2006/relationships/image" Target="../media/image1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71.png"/><Relationship Id="rId4" Type="http://schemas.openxmlformats.org/officeDocument/2006/relationships/image" Target="../media/image1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71.png"/><Relationship Id="rId4" Type="http://schemas.openxmlformats.org/officeDocument/2006/relationships/image" Target="../media/image1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81001" y="1905000"/>
            <a:ext cx="8610600" cy="1523495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 smtClean="0">
                <a:ln w="3175">
                  <a:noFill/>
                </a:ln>
                <a:gradFill>
                  <a:gsLst>
                    <a:gs pos="0">
                      <a:srgbClr val="2E59B0"/>
                    </a:gs>
                    <a:gs pos="49000">
                      <a:srgbClr val="161D32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Summarizing Static and Dynamic </a:t>
            </a:r>
          </a:p>
          <a:p>
            <a:pPr marL="0" marR="0" lvl="0" indent="0" algn="ctr" defTabSz="9143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 smtClean="0">
                <a:ln w="3175">
                  <a:noFill/>
                </a:ln>
                <a:gradFill>
                  <a:gsLst>
                    <a:gs pos="0">
                      <a:srgbClr val="2E59B0"/>
                    </a:gs>
                    <a:gs pos="49000">
                      <a:srgbClr val="161D32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Big Graphs</a:t>
            </a:r>
            <a:endParaRPr kumimoji="0" lang="en-US" sz="4800" b="0" i="0" u="none" strike="noStrike" kern="1200" cap="none" spc="-150" normalizeH="0" baseline="0" noProof="0" dirty="0">
              <a:ln w="3175">
                <a:noFill/>
              </a:ln>
              <a:gradFill>
                <a:gsLst>
                  <a:gs pos="0">
                    <a:srgbClr val="2E59B0"/>
                  </a:gs>
                  <a:gs pos="49000">
                    <a:srgbClr val="161D32"/>
                  </a:gs>
                  <a:gs pos="100000">
                    <a:srgbClr val="000000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n-ea"/>
              <a:cs typeface="Arial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6200" y="4572000"/>
            <a:ext cx="2971800" cy="17510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Arijit Khan</a:t>
            </a:r>
          </a:p>
          <a:p>
            <a:pPr marL="0" marR="0" lvl="0" indent="0" algn="ctr" defTabSz="91436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ndalus" pitchFamily="18" charset="-78"/>
              <a:cs typeface="Andalus" pitchFamily="18" charset="-78"/>
            </a:endParaRPr>
          </a:p>
          <a:p>
            <a:pPr marL="0" marR="0" lvl="0" indent="0" algn="ctr" defTabSz="91436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noProof="0" dirty="0" smtClean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Nanyang Technological University, Singapore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971800" y="4572000"/>
            <a:ext cx="3276600" cy="17510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Sourav S. Bhowmick</a:t>
            </a:r>
          </a:p>
          <a:p>
            <a:pPr marL="0" marR="0" lvl="0" indent="0" algn="ctr" defTabSz="91436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ndalus" pitchFamily="18" charset="-78"/>
              <a:cs typeface="Andalus" pitchFamily="18" charset="-78"/>
            </a:endParaRPr>
          </a:p>
          <a:p>
            <a:pPr marL="0" marR="0" lvl="0" indent="0" algn="ctr" defTabSz="91436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noProof="0" dirty="0" smtClean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Nanyang Technological University, Singapore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6324600" y="4572000"/>
            <a:ext cx="2667000" cy="17510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Francesco Bonchi</a:t>
            </a:r>
          </a:p>
          <a:p>
            <a:pPr marL="0" marR="0" lvl="0" indent="0" algn="ctr" defTabSz="91436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ndalus" pitchFamily="18" charset="-78"/>
              <a:cs typeface="Andalus" pitchFamily="18" charset="-78"/>
            </a:endParaRPr>
          </a:p>
          <a:p>
            <a:pPr lvl="0" algn="ctr" defTabSz="914363"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ISI Foundation, Italy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dirty="0" smtClean="0">
                <a:latin typeface="Calibri" pitchFamily="34" charset="0"/>
              </a:rPr>
              <a:t> 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2045" y="2135429"/>
            <a:ext cx="1906805" cy="8063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i="1" dirty="0" smtClean="0">
                <a:solidFill>
                  <a:schemeClr val="bg1"/>
                </a:solidFill>
                <a:latin typeface="Calibri" pitchFamily="34" charset="0"/>
              </a:rPr>
              <a:t>Graph Summarization</a:t>
            </a:r>
          </a:p>
        </p:txBody>
      </p:sp>
      <p:cxnSp>
        <p:nvCxnSpPr>
          <p:cNvPr id="75" name="Straight Arrow Connector 74"/>
          <p:cNvCxnSpPr/>
          <p:nvPr/>
        </p:nvCxnSpPr>
        <p:spPr>
          <a:xfrm flipV="1">
            <a:off x="2133600" y="2523749"/>
            <a:ext cx="228600" cy="1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7848600" cy="685800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/>
              <a:t>Categories of  </a:t>
            </a:r>
            <a:br>
              <a:rPr lang="en-US" b="1" dirty="0" smtClean="0"/>
            </a:br>
            <a:r>
              <a:rPr lang="en-US" b="1" dirty="0" smtClean="0"/>
              <a:t>Graph Summarization</a:t>
            </a:r>
            <a:endParaRPr lang="en-US" b="1" dirty="0"/>
          </a:p>
        </p:txBody>
      </p:sp>
      <p:sp>
        <p:nvSpPr>
          <p:cNvPr id="69" name="Rectangle 68"/>
          <p:cNvSpPr/>
          <p:nvPr/>
        </p:nvSpPr>
        <p:spPr>
          <a:xfrm>
            <a:off x="3046195" y="1555844"/>
            <a:ext cx="1906805" cy="57958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i="1" dirty="0" smtClean="0">
                <a:solidFill>
                  <a:schemeClr val="tx1"/>
                </a:solidFill>
                <a:latin typeface="Calibri" pitchFamily="34" charset="0"/>
              </a:rPr>
              <a:t>Lossless vs. Lossy</a:t>
            </a:r>
          </a:p>
        </p:txBody>
      </p:sp>
      <p:sp>
        <p:nvSpPr>
          <p:cNvPr id="70" name="Rectangle 69"/>
          <p:cNvSpPr/>
          <p:nvPr/>
        </p:nvSpPr>
        <p:spPr>
          <a:xfrm>
            <a:off x="3048000" y="2316015"/>
            <a:ext cx="1906805" cy="57958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i="1" dirty="0" smtClean="0">
                <a:solidFill>
                  <a:schemeClr val="tx1"/>
                </a:solidFill>
                <a:latin typeface="Calibri" pitchFamily="34" charset="0"/>
              </a:rPr>
              <a:t>Overlapping vs. Non-overlapping</a:t>
            </a:r>
          </a:p>
        </p:txBody>
      </p:sp>
      <p:sp>
        <p:nvSpPr>
          <p:cNvPr id="71" name="Rectangle 70"/>
          <p:cNvSpPr/>
          <p:nvPr/>
        </p:nvSpPr>
        <p:spPr>
          <a:xfrm>
            <a:off x="3048000" y="3078015"/>
            <a:ext cx="1906805" cy="57958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i="1" dirty="0" smtClean="0">
                <a:solidFill>
                  <a:schemeClr val="tx1"/>
                </a:solidFill>
                <a:latin typeface="Calibri" pitchFamily="34" charset="0"/>
              </a:rPr>
              <a:t>Categories of graphs</a:t>
            </a:r>
          </a:p>
        </p:txBody>
      </p:sp>
      <p:sp>
        <p:nvSpPr>
          <p:cNvPr id="72" name="Rectangle 71"/>
          <p:cNvSpPr/>
          <p:nvPr/>
        </p:nvSpPr>
        <p:spPr>
          <a:xfrm>
            <a:off x="3048000" y="4114799"/>
            <a:ext cx="1906805" cy="57958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i="1" dirty="0" smtClean="0">
                <a:solidFill>
                  <a:schemeClr val="tx1"/>
                </a:solidFill>
                <a:latin typeface="Calibri" pitchFamily="34" charset="0"/>
              </a:rPr>
              <a:t>Summarization techniques</a:t>
            </a:r>
          </a:p>
        </p:txBody>
      </p:sp>
      <p:sp>
        <p:nvSpPr>
          <p:cNvPr id="77" name="Rectangle 76"/>
          <p:cNvSpPr/>
          <p:nvPr/>
        </p:nvSpPr>
        <p:spPr>
          <a:xfrm>
            <a:off x="228600" y="5410200"/>
            <a:ext cx="1906805" cy="8063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i="1" dirty="0" smtClean="0">
                <a:solidFill>
                  <a:schemeClr val="bg1"/>
                </a:solidFill>
                <a:latin typeface="Calibri" pitchFamily="34" charset="0"/>
              </a:rPr>
              <a:t>Evaluation Metrics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36995" y="3733801"/>
            <a:ext cx="2897405" cy="13715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Statistical methods</a:t>
            </a:r>
            <a:endParaRPr lang="en-US" sz="18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Aggregation-based</a:t>
            </a:r>
            <a:endParaRPr lang="en-US" sz="18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Attribute-based</a:t>
            </a:r>
          </a:p>
          <a:p>
            <a:pPr marL="342900" indent="-342900">
              <a:buAutoNum type="arabicPeriod"/>
            </a:pP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</a:rPr>
              <a:t>Compression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Application-oriented</a:t>
            </a:r>
            <a:endParaRPr lang="en-US" sz="1800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38800" y="1524002"/>
            <a:ext cx="2895599" cy="9997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Static graphs</a:t>
            </a:r>
            <a:endParaRPr lang="en-US" sz="18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Dynamic graphs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Stream graphs</a:t>
            </a:r>
            <a:endParaRPr lang="en-US" sz="1800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38800" y="2713036"/>
            <a:ext cx="2895600" cy="8683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Homogeneous graphs</a:t>
            </a:r>
            <a:endParaRPr lang="en-US" sz="18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Heterogeneous graphs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334000" y="1708244"/>
            <a:ext cx="0" cy="16445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334000" y="1708244"/>
            <a:ext cx="302995" cy="0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334000" y="3352800"/>
            <a:ext cx="302995" cy="0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72" idx="3"/>
            <a:endCxn id="12" idx="1"/>
          </p:cNvCxnSpPr>
          <p:nvPr/>
        </p:nvCxnSpPr>
        <p:spPr>
          <a:xfrm>
            <a:off x="4954805" y="4404592"/>
            <a:ext cx="682190" cy="15009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71" idx="3"/>
          </p:cNvCxnSpPr>
          <p:nvPr/>
        </p:nvCxnSpPr>
        <p:spPr>
          <a:xfrm flipV="1">
            <a:off x="4954805" y="3361947"/>
            <a:ext cx="226795" cy="586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181600" y="2523749"/>
            <a:ext cx="0" cy="83819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5181600" y="2514600"/>
            <a:ext cx="152400" cy="9149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362200" y="1828800"/>
            <a:ext cx="0" cy="25908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362200" y="1828800"/>
            <a:ext cx="685800" cy="0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362200" y="2590800"/>
            <a:ext cx="685800" cy="0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362200" y="3352800"/>
            <a:ext cx="685800" cy="0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362200" y="4419600"/>
            <a:ext cx="685800" cy="0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9</a:t>
            </a:r>
            <a:r>
              <a:rPr lang="en-US" dirty="0" smtClean="0">
                <a:solidFill>
                  <a:schemeClr val="tx1"/>
                </a:solidFill>
              </a:rPr>
              <a:t>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242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924800" cy="1066800"/>
          </a:xfrm>
        </p:spPr>
        <p:txBody>
          <a:bodyPr/>
          <a:lstStyle/>
          <a:p>
            <a:r>
              <a:rPr lang="en-US" sz="3200" b="1" dirty="0" smtClean="0"/>
              <a:t>Reverse Hash Mapping</a:t>
            </a:r>
            <a:endParaRPr lang="en-US" sz="3200" b="1" dirty="0"/>
          </a:p>
        </p:txBody>
      </p:sp>
      <p:sp>
        <p:nvSpPr>
          <p:cNvPr id="4" name="Content Placeholder 2"/>
          <p:cNvSpPr txBox="1">
            <a:spLocks noChangeArrowheads="1"/>
          </p:cNvSpPr>
          <p:nvPr/>
        </p:nvSpPr>
        <p:spPr>
          <a:xfrm>
            <a:off x="215765" y="4988355"/>
            <a:ext cx="7861435" cy="879045"/>
          </a:xfrm>
          <a:prstGeom prst="rect">
            <a:avLst/>
          </a:prstGeom>
        </p:spPr>
        <p:txBody>
          <a:bodyPr/>
          <a:lstStyle/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Modular hash function:    reverse hash mapping size ⌊P/h⌋ </a:t>
            </a:r>
          </a:p>
        </p:txBody>
      </p:sp>
      <p:sp>
        <p:nvSpPr>
          <p:cNvPr id="12" name="Content Placeholder 2"/>
          <p:cNvSpPr txBox="1">
            <a:spLocks noChangeArrowheads="1"/>
          </p:cNvSpPr>
          <p:nvPr/>
        </p:nvSpPr>
        <p:spPr>
          <a:xfrm>
            <a:off x="215765" y="4038600"/>
            <a:ext cx="7861435" cy="879045"/>
          </a:xfrm>
          <a:prstGeom prst="rect">
            <a:avLst/>
          </a:prstGeom>
        </p:spPr>
        <p:txBody>
          <a:bodyPr/>
          <a:lstStyle/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Reverse hash mapping ⇒ small size and computed efficiently</a:t>
            </a:r>
            <a:r>
              <a:rPr lang="en-US" altLang="zh-C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graphicFrame>
        <p:nvGraphicFramePr>
          <p:cNvPr id="10241" name="Object 1"/>
          <p:cNvGraphicFramePr>
            <a:graphicFrameLocks noChangeAspect="1"/>
          </p:cNvGraphicFramePr>
          <p:nvPr/>
        </p:nvGraphicFramePr>
        <p:xfrm>
          <a:off x="2157413" y="1433513"/>
          <a:ext cx="3990975" cy="563562"/>
        </p:xfrm>
        <a:graphic>
          <a:graphicData uri="http://schemas.openxmlformats.org/presentationml/2006/ole">
            <p:oleObj spid="_x0000_s2062" name="Equation" r:id="rId4" imgW="1409700" imgH="228600" progId="Equation.3">
              <p:embed/>
            </p:oleObj>
          </a:graphicData>
        </a:graphic>
      </p:graphicFrame>
      <p:sp>
        <p:nvSpPr>
          <p:cNvPr id="13" name="Content Placeholder 2"/>
          <p:cNvSpPr txBox="1">
            <a:spLocks noChangeArrowheads="1"/>
          </p:cNvSpPr>
          <p:nvPr/>
        </p:nvSpPr>
        <p:spPr>
          <a:xfrm>
            <a:off x="202930" y="2362200"/>
            <a:ext cx="7861435" cy="879045"/>
          </a:xfrm>
          <a:prstGeom prst="rect">
            <a:avLst/>
          </a:prstGeom>
        </p:spPr>
        <p:txBody>
          <a:bodyPr/>
          <a:lstStyle/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7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mod 9 = 1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endParaRPr lang="en-US" altLang="zh-CN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= 4 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endParaRPr lang="en-US" altLang="zh-CN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7*4 = 3*9 + 1</a:t>
            </a:r>
          </a:p>
        </p:txBody>
      </p:sp>
      <p:sp>
        <p:nvSpPr>
          <p:cNvPr id="14" name="Content Placeholder 2"/>
          <p:cNvSpPr txBox="1">
            <a:spLocks noChangeArrowheads="1"/>
          </p:cNvSpPr>
          <p:nvPr/>
        </p:nvSpPr>
        <p:spPr>
          <a:xfrm>
            <a:off x="228600" y="5791200"/>
            <a:ext cx="8610600" cy="879045"/>
          </a:xfrm>
          <a:prstGeom prst="rect">
            <a:avLst/>
          </a:prstGeom>
        </p:spPr>
        <p:txBody>
          <a:bodyPr/>
          <a:lstStyle/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Can be computed in time O(⌊P/h⌋  log P) using extended Euclidean algorithm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11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99/140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829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924800" cy="1066800"/>
          </a:xfrm>
        </p:spPr>
        <p:txBody>
          <a:bodyPr/>
          <a:lstStyle/>
          <a:p>
            <a:pPr algn="l"/>
            <a:r>
              <a:rPr lang="en-US" sz="3200" b="1" dirty="0" smtClean="0"/>
              <a:t>Queries supported by GMatrix </a:t>
            </a:r>
            <a:br>
              <a:rPr lang="en-US" sz="3200" b="1" dirty="0" smtClean="0"/>
            </a:br>
            <a:r>
              <a:rPr lang="en-US" sz="2800" b="1" dirty="0" smtClean="0"/>
              <a:t>(not a comprehensive list)</a:t>
            </a:r>
            <a:endParaRPr lang="en-US" sz="2800" b="1" dirty="0"/>
          </a:p>
        </p:txBody>
      </p:sp>
      <p:sp>
        <p:nvSpPr>
          <p:cNvPr id="4" name="Content Placeholder 2"/>
          <p:cNvSpPr txBox="1">
            <a:spLocks noChangeArrowheads="1"/>
          </p:cNvSpPr>
          <p:nvPr/>
        </p:nvSpPr>
        <p:spPr>
          <a:xfrm>
            <a:off x="762000" y="1254555"/>
            <a:ext cx="7861435" cy="879045"/>
          </a:xfrm>
          <a:prstGeom prst="rect">
            <a:avLst/>
          </a:prstGeom>
        </p:spPr>
        <p:txBody>
          <a:bodyPr/>
          <a:lstStyle/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     </a:t>
            </a:r>
            <a:endParaRPr lang="en-US" altLang="zh-CN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Edge Frequency Query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Heavy-hitter Edge Query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Node Frequency Query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Heavy-hitter Node Query</a:t>
            </a:r>
          </a:p>
          <a:p>
            <a:pPr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Sub-graph Edge Frequency Query </a:t>
            </a:r>
          </a:p>
          <a:p>
            <a:pPr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Reachability Query over High-frequency Edges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 noChangeArrowheads="1"/>
          </p:cNvSpPr>
          <p:nvPr/>
        </p:nvSpPr>
        <p:spPr>
          <a:xfrm>
            <a:off x="0" y="6400800"/>
            <a:ext cx="3886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 smtClean="0"/>
              <a:t>       </a:t>
            </a:r>
            <a:r>
              <a:rPr lang="en-US" dirty="0" smtClean="0"/>
              <a:t>[A. Khan, C. Aggarwal, S</a:t>
            </a:r>
            <a:r>
              <a:rPr lang="en-SG" dirty="0" smtClean="0"/>
              <a:t>NAM</a:t>
            </a:r>
            <a:r>
              <a:rPr lang="en-US" dirty="0" smtClean="0"/>
              <a:t> 2017]</a:t>
            </a:r>
            <a:r>
              <a:rPr lang="en-US" b="1" dirty="0" smtClean="0"/>
              <a:t>         </a:t>
            </a:r>
            <a:endParaRPr lang="en-US" dirty="0" smtClean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100/140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275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924800" cy="1066800"/>
          </a:xfrm>
        </p:spPr>
        <p:txBody>
          <a:bodyPr/>
          <a:lstStyle/>
          <a:p>
            <a:pPr algn="l"/>
            <a:r>
              <a:rPr lang="en-US" sz="3200" b="1" dirty="0" smtClean="0"/>
              <a:t>Queries supported by GMatrix </a:t>
            </a:r>
            <a:br>
              <a:rPr lang="en-US" sz="3200" b="1" dirty="0" smtClean="0"/>
            </a:br>
            <a:r>
              <a:rPr lang="en-US" sz="2800" b="1" dirty="0" smtClean="0"/>
              <a:t>(not a comprehensive list)</a:t>
            </a:r>
            <a:endParaRPr lang="en-US" sz="2800" b="1" dirty="0"/>
          </a:p>
        </p:txBody>
      </p:sp>
      <p:sp>
        <p:nvSpPr>
          <p:cNvPr id="4" name="Content Placeholder 2"/>
          <p:cNvSpPr txBox="1">
            <a:spLocks noChangeArrowheads="1"/>
          </p:cNvSpPr>
          <p:nvPr/>
        </p:nvSpPr>
        <p:spPr>
          <a:xfrm>
            <a:off x="762000" y="1254555"/>
            <a:ext cx="7861435" cy="879045"/>
          </a:xfrm>
          <a:prstGeom prst="rect">
            <a:avLst/>
          </a:prstGeom>
        </p:spPr>
        <p:txBody>
          <a:bodyPr/>
          <a:lstStyle/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     </a:t>
            </a:r>
            <a:endParaRPr lang="en-US" altLang="zh-CN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Edge Frequency Query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Heavy-hitter Edge Query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Node Frequency Query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Heavy-hitter Node Query</a:t>
            </a:r>
          </a:p>
          <a:p>
            <a:pPr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Sub-graph Edge Frequency Query </a:t>
            </a:r>
          </a:p>
          <a:p>
            <a:pPr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Reachability Query over High-frequency Edges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962400" y="1676400"/>
            <a:ext cx="4876800" cy="838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innerShdw blurRad="63500" dist="50800" dir="2700000">
              <a:srgbClr val="FF66CC">
                <a:alpha val="45000"/>
              </a:srgbClr>
            </a:innerShdw>
          </a:effectLst>
          <a:scene3d>
            <a:camera prst="orthographicFront"/>
            <a:lightRig rig="chilly" dir="t"/>
          </a:scene3d>
          <a:sp3d contourW="12700" prstMaterial="dkEdge">
            <a:bevelT prst="relaxedInset"/>
            <a:bevelB w="114300" prst="artDeco"/>
            <a:contourClr>
              <a:srgbClr val="FF66C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• Count-Min Sketch over edge-streams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962400" y="3200400"/>
            <a:ext cx="4876800" cy="838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innerShdw blurRad="63500" dist="50800" dir="2700000">
              <a:srgbClr val="FF66CC">
                <a:alpha val="45000"/>
              </a:srgbClr>
            </a:innerShdw>
          </a:effectLst>
          <a:scene3d>
            <a:camera prst="orthographicFront"/>
            <a:lightRig rig="chilly" dir="t"/>
          </a:scene3d>
          <a:sp3d contourW="12700" prstMaterial="dkEdge">
            <a:bevelT prst="relaxedInset"/>
            <a:bevelB w="114300" prst="artDeco"/>
            <a:contourClr>
              <a:srgbClr val="FF66C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• Count-Min Sketch over node-streams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 noChangeArrowheads="1"/>
          </p:cNvSpPr>
          <p:nvPr/>
        </p:nvSpPr>
        <p:spPr>
          <a:xfrm>
            <a:off x="0" y="6400800"/>
            <a:ext cx="3886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 smtClean="0"/>
              <a:t>       </a:t>
            </a:r>
            <a:r>
              <a:rPr lang="en-US" dirty="0" smtClean="0"/>
              <a:t>[A. Khan, C. Aggarwal, S</a:t>
            </a:r>
            <a:r>
              <a:rPr lang="en-SG" dirty="0" smtClean="0"/>
              <a:t>NAM</a:t>
            </a:r>
            <a:r>
              <a:rPr lang="en-US" dirty="0" smtClean="0"/>
              <a:t> 2017]</a:t>
            </a:r>
            <a:r>
              <a:rPr lang="en-US" b="1" dirty="0" smtClean="0"/>
              <a:t>         </a:t>
            </a:r>
            <a:endParaRPr lang="en-US" dirty="0" smtClean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101/140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323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924800" cy="1066800"/>
          </a:xfrm>
        </p:spPr>
        <p:txBody>
          <a:bodyPr/>
          <a:lstStyle/>
          <a:p>
            <a:pPr algn="l"/>
            <a:r>
              <a:rPr lang="en-US" sz="3200" b="1" dirty="0" smtClean="0"/>
              <a:t>Queries supported by GMatrix </a:t>
            </a:r>
            <a:br>
              <a:rPr lang="en-US" sz="3200" b="1" dirty="0" smtClean="0"/>
            </a:br>
            <a:r>
              <a:rPr lang="en-US" sz="2800" b="1" dirty="0" smtClean="0"/>
              <a:t>(not a comprehensive list)</a:t>
            </a:r>
            <a:endParaRPr lang="en-US" sz="2800" b="1" dirty="0"/>
          </a:p>
        </p:txBody>
      </p:sp>
      <p:sp>
        <p:nvSpPr>
          <p:cNvPr id="6" name="Content Placeholder 2"/>
          <p:cNvSpPr txBox="1">
            <a:spLocks noChangeArrowheads="1"/>
          </p:cNvSpPr>
          <p:nvPr/>
        </p:nvSpPr>
        <p:spPr>
          <a:xfrm>
            <a:off x="762000" y="1254555"/>
            <a:ext cx="7861435" cy="879045"/>
          </a:xfrm>
          <a:prstGeom prst="rect">
            <a:avLst/>
          </a:prstGeom>
        </p:spPr>
        <p:txBody>
          <a:bodyPr/>
          <a:lstStyle/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     </a:t>
            </a:r>
            <a:endParaRPr lang="en-US" altLang="zh-CN" sz="1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Edge Frequency Query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Heavy-hitter Edge Query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Node Frequency Query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Heavy-hitter Node </a:t>
            </a:r>
            <a:r>
              <a:rPr lang="en-US" altLang="zh-C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Query</a:t>
            </a: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Sub-graph Edge Frequency Query </a:t>
            </a:r>
            <a:endParaRPr lang="en-US" altLang="zh-CN" sz="2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Reachability Query over High-frequency Edges</a:t>
            </a:r>
          </a:p>
        </p:txBody>
      </p:sp>
      <p:sp>
        <p:nvSpPr>
          <p:cNvPr id="7" name="Rounded Rectangle 6"/>
          <p:cNvSpPr/>
          <p:nvPr/>
        </p:nvSpPr>
        <p:spPr>
          <a:xfrm rot="21427238">
            <a:off x="592432" y="1554746"/>
            <a:ext cx="7239246" cy="25322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innerShdw blurRad="63500" dist="50800" dir="2700000">
              <a:srgbClr val="FF66CC">
                <a:alpha val="45000"/>
              </a:srgbClr>
            </a:innerShdw>
          </a:effectLst>
          <a:scene3d>
            <a:camera prst="orthographicFront"/>
            <a:lightRig rig="chilly" dir="t"/>
          </a:scene3d>
          <a:sp3d contourW="12700" prstMaterial="dkEdge">
            <a:bevelT prst="relaxedInset"/>
            <a:bevelB w="114300" prst="artDeco"/>
            <a:contourClr>
              <a:srgbClr val="FF66C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• Last two queries combine graph structure with edge frequency</a:t>
            </a:r>
          </a:p>
          <a:p>
            <a:endParaRPr lang="en-US" sz="2000" b="1" dirty="0" smtClean="0">
              <a:solidFill>
                <a:schemeClr val="tx1"/>
              </a:solidFill>
            </a:endParaRPr>
          </a:p>
          <a:p>
            <a:endParaRPr lang="en-US" sz="2000" b="1" dirty="0" smtClean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• Possible to define analogous graph mining algorithms, e.g., frequent sub-graphs mining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 noChangeArrowheads="1"/>
          </p:cNvSpPr>
          <p:nvPr/>
        </p:nvSpPr>
        <p:spPr>
          <a:xfrm>
            <a:off x="0" y="6400800"/>
            <a:ext cx="3886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 smtClean="0"/>
              <a:t>       </a:t>
            </a:r>
            <a:r>
              <a:rPr lang="en-US" dirty="0" smtClean="0"/>
              <a:t>[A. Khan, C. Aggarwal, S</a:t>
            </a:r>
            <a:r>
              <a:rPr lang="en-SG" dirty="0" smtClean="0"/>
              <a:t>NAM</a:t>
            </a:r>
            <a:r>
              <a:rPr lang="en-US" dirty="0" smtClean="0"/>
              <a:t> 2017]</a:t>
            </a:r>
            <a:r>
              <a:rPr lang="en-US" b="1" dirty="0" smtClean="0"/>
              <a:t>         </a:t>
            </a:r>
            <a:endParaRPr lang="en-US" dirty="0" smtClean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102/140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488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924800" cy="1066800"/>
          </a:xfrm>
        </p:spPr>
        <p:txBody>
          <a:bodyPr/>
          <a:lstStyle/>
          <a:p>
            <a:r>
              <a:rPr lang="en-US" sz="2800" b="1" dirty="0" smtClean="0"/>
              <a:t>Edge-Frequency Estimation Query</a:t>
            </a:r>
            <a:endParaRPr lang="en-US" sz="2800" b="1" dirty="0"/>
          </a:p>
        </p:txBody>
      </p:sp>
      <p:sp>
        <p:nvSpPr>
          <p:cNvPr id="4" name="Content Placeholder 2"/>
          <p:cNvSpPr txBox="1">
            <a:spLocks noChangeArrowheads="1"/>
          </p:cNvSpPr>
          <p:nvPr/>
        </p:nvSpPr>
        <p:spPr>
          <a:xfrm>
            <a:off x="228600" y="1025955"/>
            <a:ext cx="8153400" cy="879045"/>
          </a:xfrm>
          <a:prstGeom prst="rect">
            <a:avLst/>
          </a:prstGeom>
        </p:spPr>
        <p:txBody>
          <a:bodyPr/>
          <a:lstStyle/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     </a:t>
            </a:r>
            <a:endParaRPr lang="en-US" altLang="zh-CN" sz="1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For edge (i, j), compute the frequencies of w different cells: (H</a:t>
            </a:r>
            <a:r>
              <a:rPr lang="en-US" altLang="zh-CN" sz="2000" baseline="-25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</a:t>
            </a:r>
            <a:r>
              <a:rPr lang="en-US" altLang="zh-C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(i), H</a:t>
            </a:r>
            <a:r>
              <a:rPr lang="en-US" altLang="zh-CN" sz="2000" baseline="-25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</a:t>
            </a:r>
            <a:r>
              <a:rPr lang="en-US" altLang="zh-C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(j), k)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endParaRPr lang="en-US" altLang="zh-CN" sz="2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endParaRPr lang="en-US" altLang="zh-CN" sz="2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 minimum of these values is returned as the estimated frequency 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endParaRPr lang="en-US" altLang="zh-CN" sz="2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endParaRPr lang="en-US" altLang="zh-CN" sz="2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Estimation is good for high-frequency edges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endParaRPr lang="en-US" sz="20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endParaRPr lang="en-US" sz="20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If true frequency is significant fraction of total stream size, then relative error is small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endParaRPr lang="en-US" sz="20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endParaRPr lang="en-US" altLang="zh-CN" sz="2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endParaRPr lang="en-US" altLang="zh-CN" sz="2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77826" name="Object 2"/>
          <p:cNvGraphicFramePr>
            <a:graphicFrameLocks noChangeAspect="1"/>
          </p:cNvGraphicFramePr>
          <p:nvPr/>
        </p:nvGraphicFramePr>
        <p:xfrm>
          <a:off x="1652588" y="5367337"/>
          <a:ext cx="4748212" cy="576263"/>
        </p:xfrm>
        <a:graphic>
          <a:graphicData uri="http://schemas.openxmlformats.org/presentationml/2006/ole">
            <p:oleObj spid="_x0000_s3086" name="Equation" r:id="rId4" imgW="1879600" imgH="228600" progId="Equation.3">
              <p:embed/>
            </p:oleObj>
          </a:graphicData>
        </a:graphic>
      </p:graphicFrame>
      <p:sp>
        <p:nvSpPr>
          <p:cNvPr id="8" name="Content Placeholder 2"/>
          <p:cNvSpPr txBox="1">
            <a:spLocks noChangeArrowheads="1"/>
          </p:cNvSpPr>
          <p:nvPr/>
        </p:nvSpPr>
        <p:spPr>
          <a:xfrm>
            <a:off x="0" y="6400800"/>
            <a:ext cx="3886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 smtClean="0"/>
              <a:t>       </a:t>
            </a:r>
            <a:r>
              <a:rPr lang="en-US" dirty="0" smtClean="0"/>
              <a:t>[A. Khan, C. Aggarwal, S</a:t>
            </a:r>
            <a:r>
              <a:rPr lang="en-SG" dirty="0" smtClean="0"/>
              <a:t>NAM</a:t>
            </a:r>
            <a:r>
              <a:rPr lang="en-US" dirty="0" smtClean="0"/>
              <a:t> 2017]</a:t>
            </a:r>
            <a:r>
              <a:rPr lang="en-US" b="1" dirty="0" smtClean="0"/>
              <a:t>         </a:t>
            </a:r>
            <a:endParaRPr lang="en-US" dirty="0" smtClean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103/140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077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924800" cy="1066800"/>
          </a:xfrm>
        </p:spPr>
        <p:txBody>
          <a:bodyPr/>
          <a:lstStyle/>
          <a:p>
            <a:r>
              <a:rPr lang="en-US" sz="2800" b="1" dirty="0" smtClean="0"/>
              <a:t>Heavy-Hitter Edge Query</a:t>
            </a:r>
            <a:endParaRPr lang="en-US" sz="2800" b="1" dirty="0"/>
          </a:p>
        </p:txBody>
      </p:sp>
      <p:sp>
        <p:nvSpPr>
          <p:cNvPr id="4" name="Content Placeholder 2"/>
          <p:cNvSpPr txBox="1">
            <a:spLocks noChangeArrowheads="1"/>
          </p:cNvSpPr>
          <p:nvPr/>
        </p:nvSpPr>
        <p:spPr>
          <a:xfrm>
            <a:off x="762000" y="949755"/>
            <a:ext cx="7861435" cy="879045"/>
          </a:xfrm>
          <a:prstGeom prst="rect">
            <a:avLst/>
          </a:prstGeom>
        </p:spPr>
        <p:txBody>
          <a:bodyPr/>
          <a:lstStyle/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     </a:t>
            </a:r>
            <a:endParaRPr lang="en-US" altLang="zh-CN" sz="1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Find all edges with frequency greater than F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endParaRPr lang="en-US" altLang="zh-CN" sz="1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endParaRPr lang="en-US" altLang="zh-CN" sz="1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No false negative, but false positive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endParaRPr lang="en-US" altLang="zh-CN" sz="1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endParaRPr lang="en-US" altLang="zh-CN" sz="1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Find all hash-edges with frequency at least F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endParaRPr lang="en-US" altLang="zh-CN" sz="2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endParaRPr lang="en-US" altLang="zh-CN" sz="2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endParaRPr lang="en-US" altLang="zh-CN" sz="1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Reverse hash mapping to find real edges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endParaRPr lang="en-US" altLang="zh-CN" sz="2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endParaRPr lang="en-US" altLang="zh-CN" sz="2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endParaRPr lang="en-US" altLang="zh-CN" sz="2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Intersection of edge sets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560513" y="4267200"/>
          <a:ext cx="5486400" cy="609600"/>
        </p:xfrm>
        <a:graphic>
          <a:graphicData uri="http://schemas.openxmlformats.org/presentationml/2006/ole">
            <p:oleObj spid="_x0000_s4134" name="Equation" r:id="rId4" imgW="2171700" imgH="241300" progId="Equation.3">
              <p:embed/>
            </p:oleObj>
          </a:graphicData>
        </a:graphic>
      </p:graphicFrame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3305175" y="5486400"/>
          <a:ext cx="962025" cy="1079500"/>
        </p:xfrm>
        <a:graphic>
          <a:graphicData uri="http://schemas.openxmlformats.org/presentationml/2006/ole">
            <p:oleObj spid="_x0000_s4135" name="Equation" r:id="rId5" imgW="380835" imgH="431613" progId="Equation.3">
              <p:embed/>
            </p:oleObj>
          </a:graphicData>
        </a:graphic>
      </p:graphicFrame>
      <p:graphicFrame>
        <p:nvGraphicFramePr>
          <p:cNvPr id="3139" name="Object 67"/>
          <p:cNvGraphicFramePr>
            <a:graphicFrameLocks noChangeAspect="1"/>
          </p:cNvGraphicFramePr>
          <p:nvPr/>
        </p:nvGraphicFramePr>
        <p:xfrm>
          <a:off x="1993900" y="3081337"/>
          <a:ext cx="3721100" cy="576263"/>
        </p:xfrm>
        <a:graphic>
          <a:graphicData uri="http://schemas.openxmlformats.org/presentationml/2006/ole">
            <p:oleObj spid="_x0000_s4136" name="Equation" r:id="rId6" imgW="1473200" imgH="228600" progId="Equation.3">
              <p:embed/>
            </p:oleObj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10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104/140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479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924800" cy="1066800"/>
          </a:xfrm>
        </p:spPr>
        <p:txBody>
          <a:bodyPr/>
          <a:lstStyle/>
          <a:p>
            <a:r>
              <a:rPr lang="en-US" sz="2800" b="1" dirty="0" smtClean="0"/>
              <a:t>Heavy-Hitter Edge Query: Optimization</a:t>
            </a:r>
            <a:endParaRPr lang="en-US" sz="2800" b="1" dirty="0"/>
          </a:p>
        </p:txBody>
      </p:sp>
      <p:sp>
        <p:nvSpPr>
          <p:cNvPr id="4" name="Content Placeholder 2"/>
          <p:cNvSpPr txBox="1">
            <a:spLocks noChangeArrowheads="1"/>
          </p:cNvSpPr>
          <p:nvPr/>
        </p:nvSpPr>
        <p:spPr>
          <a:xfrm>
            <a:off x="762000" y="1864155"/>
            <a:ext cx="7861435" cy="879045"/>
          </a:xfrm>
          <a:prstGeom prst="rect">
            <a:avLst/>
          </a:prstGeom>
        </p:spPr>
        <p:txBody>
          <a:bodyPr/>
          <a:lstStyle/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     </a:t>
            </a:r>
            <a:endParaRPr lang="en-US" altLang="zh-CN" sz="1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If a node does not appear as the source node of some potential frequent edge in at least one of the w hash functions, that node and its outgoing edges can be safely eliminated.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endParaRPr lang="en-US" altLang="zh-CN" sz="2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endParaRPr lang="en-US" altLang="zh-CN" sz="2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04800" y="1371600"/>
            <a:ext cx="2057400" cy="381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rebuchet MS" pitchFamily="34" charset="0"/>
              </a:rPr>
              <a:t>First Optimization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04800" y="3429000"/>
            <a:ext cx="2133600" cy="381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Second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rebuchet MS" pitchFamily="34" charset="0"/>
              </a:rPr>
              <a:t> Optimization</a:t>
            </a:r>
          </a:p>
        </p:txBody>
      </p:sp>
      <p:graphicFrame>
        <p:nvGraphicFramePr>
          <p:cNvPr id="53249" name="Object 1"/>
          <p:cNvGraphicFramePr>
            <a:graphicFrameLocks noChangeAspect="1"/>
          </p:cNvGraphicFramePr>
          <p:nvPr/>
        </p:nvGraphicFramePr>
        <p:xfrm>
          <a:off x="2112963" y="4254500"/>
          <a:ext cx="5068887" cy="546100"/>
        </p:xfrm>
        <a:graphic>
          <a:graphicData uri="http://schemas.openxmlformats.org/presentationml/2006/ole">
            <p:oleObj spid="_x0000_s5146" name="Equation" r:id="rId4" imgW="2005729" imgH="215806" progId="Equation.3">
              <p:embed/>
            </p:oleObj>
          </a:graphicData>
        </a:graphic>
      </p:graphicFrame>
      <p:graphicFrame>
        <p:nvGraphicFramePr>
          <p:cNvPr id="53250" name="Object 2"/>
          <p:cNvGraphicFramePr>
            <a:graphicFrameLocks noChangeAspect="1"/>
          </p:cNvGraphicFramePr>
          <p:nvPr/>
        </p:nvGraphicFramePr>
        <p:xfrm>
          <a:off x="1503363" y="5168900"/>
          <a:ext cx="6448425" cy="546100"/>
        </p:xfrm>
        <a:graphic>
          <a:graphicData uri="http://schemas.openxmlformats.org/presentationml/2006/ole">
            <p:oleObj spid="_x0000_s5147" name="Equation" r:id="rId5" imgW="2552700" imgH="215900" progId="Equation.3">
              <p:embed/>
            </p:oleObj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 noChangeArrowheads="1"/>
          </p:cNvSpPr>
          <p:nvPr/>
        </p:nvSpPr>
        <p:spPr>
          <a:xfrm>
            <a:off x="0" y="6400800"/>
            <a:ext cx="3886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 smtClean="0"/>
              <a:t>       </a:t>
            </a:r>
            <a:r>
              <a:rPr lang="en-US" dirty="0" smtClean="0"/>
              <a:t>[A. Khan, C. Aggarwal, S</a:t>
            </a:r>
            <a:r>
              <a:rPr lang="en-SG" dirty="0" smtClean="0"/>
              <a:t>NAM</a:t>
            </a:r>
            <a:r>
              <a:rPr lang="en-US" dirty="0" smtClean="0"/>
              <a:t> 2017]</a:t>
            </a:r>
            <a:r>
              <a:rPr lang="en-US" b="1" dirty="0" smtClean="0"/>
              <a:t>         </a:t>
            </a:r>
            <a:endParaRPr lang="en-US" dirty="0" smtClean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105/140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799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924800" cy="1066800"/>
          </a:xfrm>
        </p:spPr>
        <p:txBody>
          <a:bodyPr/>
          <a:lstStyle/>
          <a:p>
            <a:r>
              <a:rPr lang="en-US" sz="2800" b="1" dirty="0" smtClean="0"/>
              <a:t>Reachability Query</a:t>
            </a:r>
            <a:endParaRPr lang="en-US" sz="2800" b="1" dirty="0"/>
          </a:p>
        </p:txBody>
      </p:sp>
      <p:sp>
        <p:nvSpPr>
          <p:cNvPr id="4" name="Content Placeholder 2"/>
          <p:cNvSpPr txBox="1">
            <a:spLocks noChangeArrowheads="1"/>
          </p:cNvSpPr>
          <p:nvPr/>
        </p:nvSpPr>
        <p:spPr>
          <a:xfrm>
            <a:off x="762001" y="1295400"/>
            <a:ext cx="7467600" cy="879045"/>
          </a:xfrm>
          <a:prstGeom prst="rect">
            <a:avLst/>
          </a:prstGeom>
        </p:spPr>
        <p:txBody>
          <a:bodyPr/>
          <a:lstStyle/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     </a:t>
            </a:r>
            <a:endParaRPr lang="en-US" altLang="zh-CN" sz="1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Find if two query nodes are connected by a path with edges having frequency at least F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2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2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Determine all edges for which frequency is at least F using heavy-hitter edge query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2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2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Answer reachability query with these edges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 noChangeArrowheads="1"/>
          </p:cNvSpPr>
          <p:nvPr/>
        </p:nvSpPr>
        <p:spPr>
          <a:xfrm>
            <a:off x="0" y="6400800"/>
            <a:ext cx="3886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 smtClean="0"/>
              <a:t>       </a:t>
            </a:r>
            <a:r>
              <a:rPr lang="en-US" dirty="0" smtClean="0"/>
              <a:t>[A. Khan, C. Aggarwal, S</a:t>
            </a:r>
            <a:r>
              <a:rPr lang="en-SG" dirty="0" smtClean="0"/>
              <a:t>NAM</a:t>
            </a:r>
            <a:r>
              <a:rPr lang="en-US" dirty="0" smtClean="0"/>
              <a:t> 2017]</a:t>
            </a:r>
            <a:r>
              <a:rPr lang="en-US" b="1" dirty="0" smtClean="0"/>
              <a:t>         </a:t>
            </a:r>
            <a:endParaRPr lang="en-US" dirty="0" smtClean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106/140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440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924800" cy="1066800"/>
          </a:xfrm>
        </p:spPr>
        <p:txBody>
          <a:bodyPr/>
          <a:lstStyle/>
          <a:p>
            <a:r>
              <a:rPr lang="en-US" sz="2800" b="1" dirty="0" smtClean="0"/>
              <a:t>Experimental Results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3276600"/>
            <a:ext cx="77724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Friendster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Stream (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Zipf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Frequency Distribution with Varying Skew)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905000" y="3962400"/>
          <a:ext cx="4889119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507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/>
                        <a:t>GMatrix</a:t>
                      </a:r>
                      <a:r>
                        <a:rPr lang="en-US" b="1" baseline="0" dirty="0" smtClean="0"/>
                        <a:t> Size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40MB (h=1000,</a:t>
                      </a:r>
                      <a:r>
                        <a:rPr lang="en-US" baseline="0" dirty="0" smtClean="0"/>
                        <a:t> w=10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/>
                        <a:t>GMatrix Update Time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-6</a:t>
                      </a:r>
                      <a:r>
                        <a:rPr lang="en-US" dirty="0" smtClean="0"/>
                        <a:t> sec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8" name="Content Placeholder 2"/>
          <p:cNvSpPr txBox="1">
            <a:spLocks noChangeArrowheads="1"/>
          </p:cNvSpPr>
          <p:nvPr/>
        </p:nvSpPr>
        <p:spPr>
          <a:xfrm>
            <a:off x="139565" y="5008880"/>
            <a:ext cx="8318635" cy="879045"/>
          </a:xfrm>
          <a:prstGeom prst="rect">
            <a:avLst/>
          </a:prstGeom>
        </p:spPr>
        <p:txBody>
          <a:bodyPr/>
          <a:lstStyle/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Experiments performed on a single core of 16GB, 2.4GHz Xeon server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947446"/>
            <a:ext cx="12192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Skew 1.0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328446"/>
            <a:ext cx="12192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Skew 1.2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2709446"/>
            <a:ext cx="12192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Skew 1.4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1219201" y="1295400"/>
          <a:ext cx="7772399" cy="180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5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443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348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075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5196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4416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#Nodes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#Edges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Agg</a:t>
                      </a:r>
                      <a:r>
                        <a:rPr lang="en-US" dirty="0" smtClean="0"/>
                        <a:t>. Edge Freq.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Max.</a:t>
                      </a:r>
                      <a:r>
                        <a:rPr lang="en-US" baseline="0" dirty="0" smtClean="0"/>
                        <a:t> Edge Freq.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Flat Stream 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Compressed Stream Size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4800">
                <a:tc rowSpan="5"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66M</a:t>
                      </a:r>
                      <a:endParaRPr lang="en-US" dirty="0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3612M</a:t>
                      </a:r>
                      <a:endParaRPr lang="en-US" dirty="0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10</a:t>
                      </a:r>
                      <a:endParaRPr lang="en-US" baseline="30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4.43 × 10</a:t>
                      </a:r>
                      <a:r>
                        <a:rPr lang="en-US" baseline="30000" dirty="0" smtClean="0"/>
                        <a:t>8</a:t>
                      </a:r>
                      <a:endParaRPr lang="en-US" baseline="30000" dirty="0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80GB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16.47 GB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2.37 GB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3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1.81 × 10</a:t>
                      </a:r>
                      <a:r>
                        <a:rPr lang="en-US" baseline="30000" dirty="0" smtClean="0"/>
                        <a:t>9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250 MB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36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3.22 × 10</a:t>
                      </a:r>
                      <a:r>
                        <a:rPr lang="en-US" baseline="30000" dirty="0" smtClean="0"/>
                        <a:t>9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3" name="Content Placeholder 2"/>
          <p:cNvSpPr txBox="1">
            <a:spLocks noChangeArrowheads="1"/>
          </p:cNvSpPr>
          <p:nvPr/>
        </p:nvSpPr>
        <p:spPr>
          <a:xfrm>
            <a:off x="152400" y="5791200"/>
            <a:ext cx="8318635" cy="879045"/>
          </a:xfrm>
          <a:prstGeom prst="rect">
            <a:avLst/>
          </a:prstGeom>
        </p:spPr>
        <p:txBody>
          <a:bodyPr/>
          <a:lstStyle/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Comparison with Count-Min (CM)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4267200" y="5638800"/>
            <a:ext cx="3657600" cy="381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20MB CM-Sketch over EDGE-streams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4267200" y="6096000"/>
            <a:ext cx="3657600" cy="381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20MB CM-Sketch over NODE-streams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16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107/140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184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924800" cy="1066800"/>
          </a:xfrm>
        </p:spPr>
        <p:txBody>
          <a:bodyPr/>
          <a:lstStyle/>
          <a:p>
            <a:r>
              <a:rPr lang="en-US" sz="2800" b="1" dirty="0" smtClean="0"/>
              <a:t>Heavy Hitter Edge Query</a:t>
            </a:r>
            <a:endParaRPr lang="en-US" sz="2800" b="1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60278" y="1066800"/>
          <a:ext cx="655320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49083" y="1226403"/>
            <a:ext cx="31039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Frequency Threshold 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= 0.01% of Total Stream Size</a:t>
            </a:r>
          </a:p>
          <a:p>
            <a:endParaRPr lang="de-DE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572000" y="2819400"/>
            <a:ext cx="152400" cy="152400"/>
          </a:xfrm>
          <a:prstGeom prst="rect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graphicFrame>
        <p:nvGraphicFramePr>
          <p:cNvPr id="128001" name="Object 1"/>
          <p:cNvGraphicFramePr>
            <a:graphicFrameLocks noChangeAspect="1"/>
          </p:cNvGraphicFramePr>
          <p:nvPr>
            <p:extLst/>
          </p:nvPr>
        </p:nvGraphicFramePr>
        <p:xfrm>
          <a:off x="838200" y="3581400"/>
          <a:ext cx="7467600" cy="777875"/>
        </p:xfrm>
        <a:graphic>
          <a:graphicData uri="http://schemas.openxmlformats.org/presentationml/2006/ole">
            <p:oleObj spid="_x0000_s6158" name="Equation" r:id="rId4" imgW="3911600" imgH="419100" progId="Equation.3">
              <p:embed/>
            </p:oleObj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57200" y="4572000"/>
          <a:ext cx="6400801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336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Frequency</a:t>
                      </a:r>
                      <a:r>
                        <a:rPr lang="en-US" baseline="0" dirty="0" smtClean="0"/>
                        <a:t> Threshold (% of Total Stream Size)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GMatrix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Count-Min Sketch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 sec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en-US" dirty="0" smtClean="0"/>
                        <a:t>1 sec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149 sec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en-US" dirty="0" smtClean="0"/>
                        <a:t>2 sec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0.01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771 sec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 sec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514600" y="6324600"/>
            <a:ext cx="2556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tx1"/>
                </a:solidFill>
                <a:latin typeface="Calibri" pitchFamily="34" charset="0"/>
              </a:rPr>
              <a:t>Query Answering Time</a:t>
            </a:r>
            <a:endParaRPr lang="de-DE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14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108/140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902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dirty="0" smtClean="0">
                <a:latin typeface="Calibri" pitchFamily="34" charset="0"/>
              </a:rPr>
              <a:t> 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2045" y="2135429"/>
            <a:ext cx="1906805" cy="8063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i="1" dirty="0" smtClean="0">
                <a:solidFill>
                  <a:schemeClr val="bg1"/>
                </a:solidFill>
                <a:latin typeface="Calibri" pitchFamily="34" charset="0"/>
              </a:rPr>
              <a:t>Graph Summarization</a:t>
            </a:r>
          </a:p>
        </p:txBody>
      </p:sp>
      <p:cxnSp>
        <p:nvCxnSpPr>
          <p:cNvPr id="75" name="Straight Arrow Connector 74"/>
          <p:cNvCxnSpPr/>
          <p:nvPr/>
        </p:nvCxnSpPr>
        <p:spPr>
          <a:xfrm flipV="1">
            <a:off x="2133600" y="2523749"/>
            <a:ext cx="228600" cy="1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7848600" cy="685800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/>
              <a:t>Categories of  </a:t>
            </a:r>
            <a:br>
              <a:rPr lang="en-US" b="1" dirty="0" smtClean="0"/>
            </a:br>
            <a:r>
              <a:rPr lang="en-US" b="1" dirty="0" smtClean="0"/>
              <a:t>Graph Summarization</a:t>
            </a:r>
            <a:endParaRPr lang="en-US" b="1" dirty="0"/>
          </a:p>
        </p:txBody>
      </p:sp>
      <p:sp>
        <p:nvSpPr>
          <p:cNvPr id="69" name="Rectangle 68"/>
          <p:cNvSpPr/>
          <p:nvPr/>
        </p:nvSpPr>
        <p:spPr>
          <a:xfrm>
            <a:off x="3046195" y="1555844"/>
            <a:ext cx="1906805" cy="57958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i="1" dirty="0" smtClean="0">
                <a:solidFill>
                  <a:schemeClr val="tx1"/>
                </a:solidFill>
                <a:latin typeface="Calibri" pitchFamily="34" charset="0"/>
              </a:rPr>
              <a:t>Lossless vs. Lossy</a:t>
            </a:r>
          </a:p>
        </p:txBody>
      </p:sp>
      <p:sp>
        <p:nvSpPr>
          <p:cNvPr id="70" name="Rectangle 69"/>
          <p:cNvSpPr/>
          <p:nvPr/>
        </p:nvSpPr>
        <p:spPr>
          <a:xfrm>
            <a:off x="3048000" y="2316015"/>
            <a:ext cx="1906805" cy="57958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i="1" dirty="0" smtClean="0">
                <a:solidFill>
                  <a:schemeClr val="tx1"/>
                </a:solidFill>
                <a:latin typeface="Calibri" pitchFamily="34" charset="0"/>
              </a:rPr>
              <a:t>Overlapping vs. Non-overlapping</a:t>
            </a:r>
          </a:p>
        </p:txBody>
      </p:sp>
      <p:sp>
        <p:nvSpPr>
          <p:cNvPr id="71" name="Rectangle 70"/>
          <p:cNvSpPr/>
          <p:nvPr/>
        </p:nvSpPr>
        <p:spPr>
          <a:xfrm>
            <a:off x="3048000" y="3078015"/>
            <a:ext cx="1906805" cy="57958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i="1" dirty="0" smtClean="0">
                <a:solidFill>
                  <a:schemeClr val="tx1"/>
                </a:solidFill>
                <a:latin typeface="Calibri" pitchFamily="34" charset="0"/>
              </a:rPr>
              <a:t>Categories of graphs</a:t>
            </a:r>
          </a:p>
        </p:txBody>
      </p:sp>
      <p:sp>
        <p:nvSpPr>
          <p:cNvPr id="72" name="Rectangle 71"/>
          <p:cNvSpPr/>
          <p:nvPr/>
        </p:nvSpPr>
        <p:spPr>
          <a:xfrm>
            <a:off x="3048000" y="4114799"/>
            <a:ext cx="1906805" cy="57958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i="1" dirty="0" smtClean="0">
                <a:solidFill>
                  <a:schemeClr val="tx1"/>
                </a:solidFill>
                <a:latin typeface="Calibri" pitchFamily="34" charset="0"/>
              </a:rPr>
              <a:t>Summarization techniques</a:t>
            </a:r>
          </a:p>
        </p:txBody>
      </p:sp>
      <p:sp>
        <p:nvSpPr>
          <p:cNvPr id="77" name="Rectangle 76"/>
          <p:cNvSpPr/>
          <p:nvPr/>
        </p:nvSpPr>
        <p:spPr>
          <a:xfrm>
            <a:off x="228600" y="5410200"/>
            <a:ext cx="1906805" cy="8063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i="1" dirty="0" smtClean="0">
                <a:solidFill>
                  <a:schemeClr val="bg1"/>
                </a:solidFill>
                <a:latin typeface="Calibri" pitchFamily="34" charset="0"/>
              </a:rPr>
              <a:t>Evaluation Metrics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38800" y="1524002"/>
            <a:ext cx="2895599" cy="9997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Static graphs</a:t>
            </a:r>
            <a:endParaRPr lang="en-US" sz="18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Dynamic graphs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Stream graphs</a:t>
            </a:r>
            <a:endParaRPr lang="en-US" sz="1800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38800" y="2713036"/>
            <a:ext cx="2895600" cy="8683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Homogeneous graphs</a:t>
            </a:r>
            <a:endParaRPr lang="en-US" sz="18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Heterogeneous graphs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334000" y="1708244"/>
            <a:ext cx="0" cy="16445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334000" y="1708244"/>
            <a:ext cx="302995" cy="0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334000" y="3352800"/>
            <a:ext cx="302995" cy="0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72" idx="3"/>
          </p:cNvCxnSpPr>
          <p:nvPr/>
        </p:nvCxnSpPr>
        <p:spPr>
          <a:xfrm>
            <a:off x="4954805" y="4404592"/>
            <a:ext cx="682190" cy="15009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71" idx="3"/>
          </p:cNvCxnSpPr>
          <p:nvPr/>
        </p:nvCxnSpPr>
        <p:spPr>
          <a:xfrm flipV="1">
            <a:off x="4954805" y="3361947"/>
            <a:ext cx="226795" cy="586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181600" y="2523749"/>
            <a:ext cx="0" cy="83819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5181600" y="2514600"/>
            <a:ext cx="152400" cy="9149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362200" y="1828800"/>
            <a:ext cx="0" cy="25908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362200" y="1828800"/>
            <a:ext cx="685800" cy="0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362200" y="2590800"/>
            <a:ext cx="685800" cy="0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362200" y="3352800"/>
            <a:ext cx="685800" cy="0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362200" y="4419600"/>
            <a:ext cx="685800" cy="0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6172200" y="5303838"/>
            <a:ext cx="2364005" cy="12493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lphaLcPeriod"/>
            </a:pP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</a:rPr>
              <a:t>Summarization for graph workloads</a:t>
            </a:r>
          </a:p>
          <a:p>
            <a:endParaRPr lang="en-US" sz="1000" dirty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>
              <a:buAutoNum type="alphaLcPeriod" startAt="2"/>
            </a:pP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</a:rPr>
              <a:t>Domain-specific</a:t>
            </a:r>
          </a:p>
          <a:p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     </a:t>
            </a: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</a:rPr>
              <a:t> summarization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636995" y="3733801"/>
            <a:ext cx="2897405" cy="13715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Statistical methods</a:t>
            </a:r>
            <a:endParaRPr lang="en-US" sz="18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Aggregation-based</a:t>
            </a:r>
            <a:endParaRPr lang="en-US" sz="18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Attribute-based</a:t>
            </a:r>
          </a:p>
          <a:p>
            <a:pPr marL="342900" indent="-342900">
              <a:buAutoNum type="arabicPeriod"/>
            </a:pP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</a:rPr>
              <a:t>Compression</a:t>
            </a:r>
          </a:p>
          <a:p>
            <a:pPr marL="342900" indent="-342900">
              <a:buAutoNum type="arabicPeriod"/>
            </a:pPr>
            <a:r>
              <a:rPr lang="en-US" u="sng" dirty="0" smtClean="0">
                <a:solidFill>
                  <a:schemeClr val="tx1"/>
                </a:solidFill>
                <a:latin typeface="Calibri" pitchFamily="34" charset="0"/>
              </a:rPr>
              <a:t>Application-oriented</a:t>
            </a:r>
            <a:endParaRPr lang="en-US" sz="1800" u="sng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9" name="Left Arrow 38"/>
          <p:cNvSpPr/>
          <p:nvPr/>
        </p:nvSpPr>
        <p:spPr>
          <a:xfrm rot="16200000">
            <a:off x="7185423" y="5097859"/>
            <a:ext cx="198438" cy="2135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000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924800" cy="1066800"/>
          </a:xfrm>
        </p:spPr>
        <p:txBody>
          <a:bodyPr/>
          <a:lstStyle/>
          <a:p>
            <a:r>
              <a:rPr lang="en-US" sz="2800" b="1" dirty="0" smtClean="0"/>
              <a:t>Reachability Query</a:t>
            </a:r>
            <a:endParaRPr lang="en-US" sz="28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609600" y="1524000"/>
          <a:ext cx="42672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Skew (</a:t>
                      </a:r>
                      <a:r>
                        <a:rPr lang="en-US" dirty="0" err="1" smtClean="0"/>
                        <a:t>ZipF</a:t>
                      </a:r>
                      <a:r>
                        <a:rPr lang="en-US" dirty="0" smtClean="0"/>
                        <a:t>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Reachability Error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1.0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0.012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1.2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0.008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1.4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0.004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8" name="Content Placeholder 2"/>
          <p:cNvSpPr txBox="1">
            <a:spLocks noChangeArrowheads="1"/>
          </p:cNvSpPr>
          <p:nvPr/>
        </p:nvSpPr>
        <p:spPr>
          <a:xfrm>
            <a:off x="457200" y="5597955"/>
            <a:ext cx="8318635" cy="879045"/>
          </a:xfrm>
          <a:prstGeom prst="rect">
            <a:avLst/>
          </a:prstGeom>
        </p:spPr>
        <p:txBody>
          <a:bodyPr/>
          <a:lstStyle/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Each reachability query can be processed in 0.1 sec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43654" y="1531203"/>
            <a:ext cx="31039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Frequency Threshold 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= 0.01% of Total Stream Size</a:t>
            </a:r>
          </a:p>
          <a:p>
            <a:endParaRPr lang="de-DE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graphicFrame>
        <p:nvGraphicFramePr>
          <p:cNvPr id="132098" name="Object 2"/>
          <p:cNvGraphicFramePr>
            <a:graphicFrameLocks noChangeAspect="1"/>
          </p:cNvGraphicFramePr>
          <p:nvPr/>
        </p:nvGraphicFramePr>
        <p:xfrm>
          <a:off x="609600" y="4175125"/>
          <a:ext cx="7327900" cy="777875"/>
        </p:xfrm>
        <a:graphic>
          <a:graphicData uri="http://schemas.openxmlformats.org/presentationml/2006/ole">
            <p:oleObj spid="_x0000_s7182" name="Equation" r:id="rId4" imgW="3924300" imgH="419100" progId="Equation.3">
              <p:embed/>
            </p:oleObj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12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109/140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984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762000" y="1981200"/>
            <a:ext cx="7696200" cy="2209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924800" cy="1066800"/>
          </a:xfrm>
        </p:spPr>
        <p:txBody>
          <a:bodyPr/>
          <a:lstStyle/>
          <a:p>
            <a:r>
              <a:rPr lang="en-US" sz="2800" b="1" dirty="0" smtClean="0"/>
              <a:t>GMatrix Summary</a:t>
            </a:r>
            <a:endParaRPr lang="en-US" sz="2800" b="1" dirty="0"/>
          </a:p>
        </p:txBody>
      </p:sp>
      <p:sp>
        <p:nvSpPr>
          <p:cNvPr id="4" name="Content Placeholder 2"/>
          <p:cNvSpPr txBox="1">
            <a:spLocks noChangeArrowheads="1"/>
          </p:cNvSpPr>
          <p:nvPr/>
        </p:nvSpPr>
        <p:spPr>
          <a:xfrm>
            <a:off x="990600" y="1864155"/>
            <a:ext cx="7467600" cy="879045"/>
          </a:xfrm>
          <a:prstGeom prst="rect">
            <a:avLst/>
          </a:prstGeom>
        </p:spPr>
        <p:txBody>
          <a:bodyPr/>
          <a:lstStyle/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     </a:t>
            </a:r>
            <a:endParaRPr lang="en-US" altLang="zh-CN" sz="1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GMatrix synopsis for summarizing rapid graph streams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2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2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Can be leveraged for a variety of frequency and structural queries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 noChangeArrowheads="1"/>
          </p:cNvSpPr>
          <p:nvPr/>
        </p:nvSpPr>
        <p:spPr>
          <a:xfrm>
            <a:off x="0" y="6400800"/>
            <a:ext cx="3886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 smtClean="0"/>
              <a:t>       </a:t>
            </a:r>
            <a:r>
              <a:rPr lang="en-US" dirty="0" smtClean="0"/>
              <a:t>[A. Khan, C. Aggarwal, S</a:t>
            </a:r>
            <a:r>
              <a:rPr lang="en-SG" dirty="0" smtClean="0"/>
              <a:t>NAM</a:t>
            </a:r>
            <a:r>
              <a:rPr lang="en-US" dirty="0" smtClean="0"/>
              <a:t> 2017]</a:t>
            </a:r>
            <a:r>
              <a:rPr lang="en-US" b="1" dirty="0" smtClean="0"/>
              <a:t>         </a:t>
            </a:r>
            <a:endParaRPr lang="en-US" dirty="0" smtClean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110/140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497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57200" y="1255970"/>
            <a:ext cx="5943600" cy="4571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err="1" smtClean="0"/>
              <a:t>g</a:t>
            </a:r>
            <a:r>
              <a:rPr lang="en-US" sz="4000" b="1" dirty="0" err="1"/>
              <a:t>S</a:t>
            </a:r>
            <a:r>
              <a:rPr lang="en-US" sz="4000" b="1" dirty="0" err="1" smtClean="0"/>
              <a:t>ketch</a:t>
            </a:r>
            <a:r>
              <a:rPr lang="en-US" sz="4000" b="1" dirty="0" smtClean="0"/>
              <a:t> </a:t>
            </a:r>
            <a:r>
              <a:rPr lang="en-US" sz="1800" dirty="0">
                <a:solidFill>
                  <a:prstClr val="black"/>
                </a:solidFill>
                <a:ea typeface="+mn-ea"/>
                <a:cs typeface="+mn-cs"/>
              </a:rPr>
              <a:t>[P. Zhao, C. Aggarwal, M. Wang, VLDB 2012]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 noChangeArrowheads="1"/>
          </p:cNvSpPr>
          <p:nvPr/>
        </p:nvSpPr>
        <p:spPr>
          <a:xfrm>
            <a:off x="457200" y="1295400"/>
            <a:ext cx="8318635" cy="3012645"/>
          </a:xfrm>
          <a:prstGeom prst="rect">
            <a:avLst/>
          </a:prstGeom>
        </p:spPr>
        <p:txBody>
          <a:bodyPr/>
          <a:lstStyle/>
          <a:p>
            <a:pPr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</a:rPr>
              <a:t>The vulnerabilities </a:t>
            </a:r>
            <a:r>
              <a:rPr lang="en-US" sz="2000" b="1" dirty="0" smtClean="0">
                <a:solidFill>
                  <a:schemeClr val="bg1"/>
                </a:solidFill>
              </a:rPr>
              <a:t>of a global sketch (e.g., Count-Min)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6"/>
              </a:buBlip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6"/>
              </a:buBlip>
              <a:defRPr/>
            </a:pPr>
            <a:r>
              <a:rPr lang="en-SG" sz="2000" dirty="0"/>
              <a:t> </a:t>
            </a:r>
            <a:r>
              <a:rPr lang="en-SG" sz="2000" dirty="0" smtClean="0"/>
              <a:t>Estimation </a:t>
            </a:r>
            <a:r>
              <a:rPr lang="en-SG" sz="2000" dirty="0"/>
              <a:t>error </a:t>
            </a:r>
            <a:r>
              <a:rPr lang="en-SG" sz="2000" dirty="0" smtClean="0"/>
              <a:t>can </a:t>
            </a:r>
            <a:r>
              <a:rPr lang="en-SG" sz="2000" dirty="0"/>
              <a:t>be extremely </a:t>
            </a:r>
            <a:r>
              <a:rPr lang="en-SG" sz="2000" dirty="0" smtClean="0"/>
              <a:t>high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6"/>
              </a:buBlip>
              <a:defRPr/>
            </a:pPr>
            <a:endParaRPr lang="en-SG" sz="2000" dirty="0"/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6"/>
              </a:buBlip>
              <a:defRPr/>
            </a:pPr>
            <a:endParaRPr lang="en-SG" sz="2000" dirty="0" smtClean="0"/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6"/>
              </a:buBlip>
              <a:defRPr/>
            </a:pPr>
            <a:endParaRPr lang="en-SG" sz="2000" dirty="0"/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6"/>
              </a:buBlip>
              <a:defRPr/>
            </a:pPr>
            <a:r>
              <a:rPr lang="en-SG" sz="2000" dirty="0" smtClean="0"/>
              <a:t>Edge </a:t>
            </a:r>
            <a:r>
              <a:rPr lang="en-SG" sz="2000" dirty="0"/>
              <a:t>frequencies of a graph stream are distributed quite unevenly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6"/>
              </a:buBlip>
              <a:defRPr/>
            </a:pPr>
            <a:endParaRPr lang="en-SG" sz="2000" dirty="0" smtClean="0"/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6"/>
              </a:buBlip>
              <a:defRPr/>
            </a:pPr>
            <a:r>
              <a:rPr lang="en-SG" sz="2000" dirty="0" smtClean="0"/>
              <a:t>“</a:t>
            </a:r>
            <a:r>
              <a:rPr lang="en-SG" sz="2000" dirty="0"/>
              <a:t>Low-frequency" edges </a:t>
            </a:r>
            <a:r>
              <a:rPr lang="en-SG" sz="2000" dirty="0" smtClean="0"/>
              <a:t>may show </a:t>
            </a:r>
            <a:r>
              <a:rPr lang="en-SG" sz="2000" dirty="0"/>
              <a:t>up repeatedly in the workload</a:t>
            </a:r>
            <a:r>
              <a:rPr lang="en-US" sz="2000" dirty="0" smtClean="0"/>
              <a:t> </a:t>
            </a: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" name="Object 2"/>
          <p:cNvGraphicFramePr>
            <a:graphicFrameLocks noChangeAspect="1"/>
          </p:cNvGraphicFramePr>
          <p:nvPr>
            <p:extLst/>
          </p:nvPr>
        </p:nvGraphicFramePr>
        <p:xfrm>
          <a:off x="2133600" y="2625145"/>
          <a:ext cx="4748212" cy="576263"/>
        </p:xfrm>
        <a:graphic>
          <a:graphicData uri="http://schemas.openxmlformats.org/presentationml/2006/ole">
            <p:oleObj spid="_x0000_s8206" name="Equation" r:id="rId7" imgW="1879600" imgH="228600" progId="Equation.3">
              <p:embed/>
            </p:oleObj>
          </a:graphicData>
        </a:graphic>
      </p:graphicFrame>
      <p:sp>
        <p:nvSpPr>
          <p:cNvPr id="14" name="Oval Callout 13"/>
          <p:cNvSpPr/>
          <p:nvPr/>
        </p:nvSpPr>
        <p:spPr>
          <a:xfrm>
            <a:off x="5715000" y="1828800"/>
            <a:ext cx="3429000" cy="609600"/>
          </a:xfrm>
          <a:prstGeom prst="wedgeEllipseCallout">
            <a:avLst>
              <a:gd name="adj1" fmla="val -29163"/>
              <a:gd name="adj2" fmla="val 1043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Relative error proportional to L/ Q(i, j)</a:t>
            </a:r>
            <a:endParaRPr lang="en-US" baseline="-250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8001000" y="2133600"/>
            <a:ext cx="15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111/140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74756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57200" y="1255970"/>
            <a:ext cx="5943600" cy="4571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err="1" smtClean="0"/>
              <a:t>g</a:t>
            </a:r>
            <a:r>
              <a:rPr lang="en-US" sz="4000" b="1" dirty="0" err="1"/>
              <a:t>S</a:t>
            </a:r>
            <a:r>
              <a:rPr lang="en-US" sz="4000" b="1" dirty="0" err="1" smtClean="0"/>
              <a:t>ketch</a:t>
            </a:r>
            <a:r>
              <a:rPr lang="en-US" sz="4000" b="1" dirty="0" smtClean="0"/>
              <a:t> </a:t>
            </a:r>
            <a:r>
              <a:rPr lang="en-US" sz="1800" dirty="0">
                <a:solidFill>
                  <a:prstClr val="black"/>
                </a:solidFill>
                <a:ea typeface="+mn-ea"/>
                <a:cs typeface="+mn-cs"/>
              </a:rPr>
              <a:t>[P. Zhao, C. Aggarwal, M. Wang, VLDB 2012]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 noChangeArrowheads="1"/>
          </p:cNvSpPr>
          <p:nvPr/>
        </p:nvSpPr>
        <p:spPr>
          <a:xfrm>
            <a:off x="457200" y="1295400"/>
            <a:ext cx="8318635" cy="3012645"/>
          </a:xfrm>
          <a:prstGeom prst="rect">
            <a:avLst/>
          </a:prstGeom>
        </p:spPr>
        <p:txBody>
          <a:bodyPr/>
          <a:lstStyle/>
          <a:p>
            <a:pPr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</a:rPr>
              <a:t>The vulnerabilities </a:t>
            </a:r>
            <a:r>
              <a:rPr lang="en-US" sz="2000" b="1" dirty="0" smtClean="0">
                <a:solidFill>
                  <a:schemeClr val="bg1"/>
                </a:solidFill>
              </a:rPr>
              <a:t>of a global sketch (e.g., Count-Min)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6"/>
              </a:buBlip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6"/>
              </a:buBlip>
              <a:defRPr/>
            </a:pPr>
            <a:r>
              <a:rPr lang="en-SG" sz="2000" dirty="0"/>
              <a:t> </a:t>
            </a:r>
            <a:r>
              <a:rPr lang="en-SG" sz="2000" dirty="0" smtClean="0"/>
              <a:t>Estimation </a:t>
            </a:r>
            <a:r>
              <a:rPr lang="en-SG" sz="2000" dirty="0"/>
              <a:t>error </a:t>
            </a:r>
            <a:r>
              <a:rPr lang="en-SG" sz="2000" dirty="0" smtClean="0"/>
              <a:t>can </a:t>
            </a:r>
            <a:r>
              <a:rPr lang="en-SG" sz="2000" dirty="0"/>
              <a:t>be extremely </a:t>
            </a:r>
            <a:r>
              <a:rPr lang="en-SG" sz="2000" dirty="0" smtClean="0"/>
              <a:t>high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6"/>
              </a:buBlip>
              <a:defRPr/>
            </a:pPr>
            <a:endParaRPr lang="en-SG" sz="2000" dirty="0"/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6"/>
              </a:buBlip>
              <a:defRPr/>
            </a:pPr>
            <a:endParaRPr lang="en-SG" sz="2000" dirty="0" smtClean="0"/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6"/>
              </a:buBlip>
              <a:defRPr/>
            </a:pPr>
            <a:endParaRPr lang="en-SG" sz="2000" dirty="0"/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6"/>
              </a:buBlip>
              <a:defRPr/>
            </a:pPr>
            <a:r>
              <a:rPr lang="en-SG" sz="2000" dirty="0" smtClean="0"/>
              <a:t>Edge </a:t>
            </a:r>
            <a:r>
              <a:rPr lang="en-SG" sz="2000" dirty="0"/>
              <a:t>frequencies of a graph stream are distributed quite unevenly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6"/>
              </a:buBlip>
              <a:defRPr/>
            </a:pPr>
            <a:endParaRPr lang="en-SG" sz="2000" dirty="0" smtClean="0"/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6"/>
              </a:buBlip>
              <a:defRPr/>
            </a:pPr>
            <a:r>
              <a:rPr lang="en-SG" sz="2000" dirty="0" smtClean="0"/>
              <a:t>“</a:t>
            </a:r>
            <a:r>
              <a:rPr lang="en-SG" sz="2000" dirty="0"/>
              <a:t>Low-frequency" edges </a:t>
            </a:r>
            <a:r>
              <a:rPr lang="en-SG" sz="2000" dirty="0" smtClean="0"/>
              <a:t>may show </a:t>
            </a:r>
            <a:r>
              <a:rPr lang="en-SG" sz="2000" dirty="0"/>
              <a:t>up repeatedly in the workload</a:t>
            </a:r>
            <a:r>
              <a:rPr lang="en-US" sz="2000" dirty="0" smtClean="0"/>
              <a:t> </a:t>
            </a: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" name="Object 2"/>
          <p:cNvGraphicFramePr>
            <a:graphicFrameLocks noChangeAspect="1"/>
          </p:cNvGraphicFramePr>
          <p:nvPr>
            <p:extLst/>
          </p:nvPr>
        </p:nvGraphicFramePr>
        <p:xfrm>
          <a:off x="2133600" y="2625145"/>
          <a:ext cx="4748212" cy="576263"/>
        </p:xfrm>
        <a:graphic>
          <a:graphicData uri="http://schemas.openxmlformats.org/presentationml/2006/ole">
            <p:oleObj spid="_x0000_s9230" name="Equation" r:id="rId7" imgW="1879600" imgH="228600" progId="Equation.3">
              <p:embed/>
            </p:oleObj>
          </a:graphicData>
        </a:graphic>
      </p:graphicFrame>
      <p:sp>
        <p:nvSpPr>
          <p:cNvPr id="14" name="Oval Callout 13"/>
          <p:cNvSpPr/>
          <p:nvPr/>
        </p:nvSpPr>
        <p:spPr>
          <a:xfrm>
            <a:off x="5715000" y="1828800"/>
            <a:ext cx="3429000" cy="609600"/>
          </a:xfrm>
          <a:prstGeom prst="wedgeEllipseCallout">
            <a:avLst>
              <a:gd name="adj1" fmla="val -29163"/>
              <a:gd name="adj2" fmla="val 1043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Relative error proportional to L/ Q(i, j)</a:t>
            </a:r>
            <a:endParaRPr lang="en-US" baseline="-250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8001000" y="2133600"/>
            <a:ext cx="15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57200" y="4796525"/>
            <a:ext cx="5943600" cy="4571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/>
          <p:cNvSpPr txBox="1">
            <a:spLocks noChangeArrowheads="1"/>
          </p:cNvSpPr>
          <p:nvPr/>
        </p:nvSpPr>
        <p:spPr>
          <a:xfrm>
            <a:off x="457200" y="4835955"/>
            <a:ext cx="8318635" cy="1412445"/>
          </a:xfrm>
          <a:prstGeom prst="rect">
            <a:avLst/>
          </a:prstGeom>
        </p:spPr>
        <p:txBody>
          <a:bodyPr/>
          <a:lstStyle/>
          <a:p>
            <a:pPr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Solution: Partition a global sketch into local sketches 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6"/>
              </a:buBlip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6"/>
              </a:buBlip>
              <a:defRPr/>
            </a:pPr>
            <a:r>
              <a:rPr lang="en-SG" sz="2000" dirty="0"/>
              <a:t> </a:t>
            </a:r>
            <a:r>
              <a:rPr lang="en-SG" sz="2000" dirty="0" smtClean="0"/>
              <a:t>Partitioning </a:t>
            </a:r>
            <a:r>
              <a:rPr lang="en-SG" sz="2000" dirty="0"/>
              <a:t>the global sketch, so that edges with similar </a:t>
            </a:r>
            <a:r>
              <a:rPr lang="en-SG" sz="2000" dirty="0" smtClean="0"/>
              <a:t>frequencies are </a:t>
            </a:r>
            <a:r>
              <a:rPr lang="en-SG" sz="2000" dirty="0"/>
              <a:t>maintained and queried in localized sketches in order </a:t>
            </a:r>
            <a:r>
              <a:rPr lang="en-SG" sz="2000" dirty="0" smtClean="0"/>
              <a:t>to achieve </a:t>
            </a:r>
            <a:r>
              <a:rPr lang="en-SG" sz="2000" dirty="0"/>
              <a:t>better estimation accuracy</a:t>
            </a: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112/140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5873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57200" y="1179770"/>
            <a:ext cx="1676400" cy="4571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err="1" smtClean="0"/>
              <a:t>g</a:t>
            </a:r>
            <a:r>
              <a:rPr lang="en-US" sz="4000" b="1" dirty="0" err="1"/>
              <a:t>S</a:t>
            </a:r>
            <a:r>
              <a:rPr lang="en-US" sz="4000" b="1" dirty="0" err="1" smtClean="0"/>
              <a:t>ketch</a:t>
            </a:r>
            <a:r>
              <a:rPr lang="en-US" sz="4000" b="1" dirty="0" smtClean="0"/>
              <a:t> </a:t>
            </a:r>
            <a:r>
              <a:rPr lang="en-US" sz="1800" dirty="0">
                <a:solidFill>
                  <a:prstClr val="black"/>
                </a:solidFill>
                <a:ea typeface="+mn-ea"/>
                <a:cs typeface="+mn-cs"/>
              </a:rPr>
              <a:t>[P. Zhao, C. Aggarwal, M. Wang, VLDB 2012]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9906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 noChangeArrowheads="1"/>
          </p:cNvSpPr>
          <p:nvPr/>
        </p:nvSpPr>
        <p:spPr>
          <a:xfrm>
            <a:off x="457200" y="1219200"/>
            <a:ext cx="8318635" cy="3012645"/>
          </a:xfrm>
          <a:prstGeom prst="rect">
            <a:avLst/>
          </a:prstGeom>
        </p:spPr>
        <p:txBody>
          <a:bodyPr/>
          <a:lstStyle/>
          <a:p>
            <a:pPr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Assumptions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5"/>
              </a:buBlip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5"/>
              </a:buBlip>
              <a:defRPr/>
            </a:pPr>
            <a:r>
              <a:rPr lang="en-SG" sz="2000" dirty="0"/>
              <a:t> </a:t>
            </a:r>
            <a:r>
              <a:rPr lang="en-SG" sz="2000" u="sng" dirty="0" smtClean="0"/>
              <a:t>Common </a:t>
            </a:r>
            <a:r>
              <a:rPr lang="en-SG" sz="2000" u="sng" dirty="0"/>
              <a:t>characteristics of real graph </a:t>
            </a:r>
            <a:r>
              <a:rPr lang="en-SG" sz="2000" u="sng" dirty="0" smtClean="0"/>
              <a:t>streams</a:t>
            </a:r>
          </a:p>
          <a:p>
            <a:pPr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SG" sz="1000" dirty="0"/>
          </a:p>
          <a:p>
            <a:pPr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SG" sz="2000" dirty="0" smtClean="0"/>
              <a:t>             - </a:t>
            </a:r>
            <a:r>
              <a:rPr lang="en-SG" sz="2000" b="1" dirty="0" smtClean="0"/>
              <a:t>Global </a:t>
            </a:r>
            <a:r>
              <a:rPr lang="en-SG" sz="2000" b="1" dirty="0"/>
              <a:t>Heterogeneity and Skews: </a:t>
            </a:r>
            <a:r>
              <a:rPr lang="en-SG" sz="2000" dirty="0"/>
              <a:t>the relative frequencies </a:t>
            </a:r>
            <a:r>
              <a:rPr lang="en-SG" sz="2000" dirty="0" smtClean="0"/>
              <a:t>of </a:t>
            </a:r>
          </a:p>
          <a:p>
            <a:pPr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SG" sz="2000" dirty="0"/>
              <a:t> </a:t>
            </a:r>
            <a:r>
              <a:rPr lang="en-SG" sz="2000" dirty="0" smtClean="0"/>
              <a:t>              different </a:t>
            </a:r>
            <a:r>
              <a:rPr lang="en-SG" sz="2000" dirty="0"/>
              <a:t>edges are very </a:t>
            </a:r>
            <a:r>
              <a:rPr lang="en-SG" sz="2000" dirty="0" smtClean="0"/>
              <a:t>uneven</a:t>
            </a:r>
          </a:p>
          <a:p>
            <a:pPr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SG" sz="1000" dirty="0" smtClean="0"/>
          </a:p>
          <a:p>
            <a:pPr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SG" sz="2000" dirty="0" smtClean="0"/>
              <a:t>             - </a:t>
            </a:r>
            <a:r>
              <a:rPr lang="en-SG" sz="2000" b="1" dirty="0" smtClean="0"/>
              <a:t>Local </a:t>
            </a:r>
            <a:r>
              <a:rPr lang="en-SG" sz="2000" b="1" dirty="0"/>
              <a:t>Similarity:</a:t>
            </a:r>
            <a:r>
              <a:rPr lang="en-SG" sz="2000" dirty="0"/>
              <a:t> within structurally localized regions of the </a:t>
            </a:r>
            <a:r>
              <a:rPr lang="en-SG" sz="2000" dirty="0" smtClean="0"/>
              <a:t>graph,</a:t>
            </a:r>
          </a:p>
          <a:p>
            <a:pPr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SG" sz="2000" dirty="0"/>
              <a:t> </a:t>
            </a:r>
            <a:r>
              <a:rPr lang="en-SG" sz="2000" dirty="0" smtClean="0"/>
              <a:t>              relative </a:t>
            </a:r>
            <a:r>
              <a:rPr lang="en-SG" sz="2000" dirty="0"/>
              <a:t>frequencies of edges are often </a:t>
            </a:r>
            <a:r>
              <a:rPr lang="en-SG" sz="2000" dirty="0" smtClean="0"/>
              <a:t>correlated</a:t>
            </a:r>
          </a:p>
          <a:p>
            <a:pPr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SG" sz="2000" dirty="0"/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5"/>
              </a:buBlip>
              <a:defRPr/>
            </a:pPr>
            <a:r>
              <a:rPr lang="en-SG" sz="2000" u="sng" dirty="0" smtClean="0"/>
              <a:t>Data/workload </a:t>
            </a:r>
            <a:r>
              <a:rPr lang="en-SG" sz="2000" u="sng" dirty="0"/>
              <a:t>samples are always available</a:t>
            </a:r>
            <a:endParaRPr lang="en-US" altLang="zh-CN" sz="2000" u="sng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8001000" y="2057400"/>
            <a:ext cx="15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57200" y="4796525"/>
            <a:ext cx="2209800" cy="4571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/>
          <p:cNvSpPr txBox="1">
            <a:spLocks noChangeArrowheads="1"/>
          </p:cNvSpPr>
          <p:nvPr/>
        </p:nvSpPr>
        <p:spPr>
          <a:xfrm>
            <a:off x="457200" y="4835955"/>
            <a:ext cx="8318635" cy="1412445"/>
          </a:xfrm>
          <a:prstGeom prst="rect">
            <a:avLst/>
          </a:prstGeom>
        </p:spPr>
        <p:txBody>
          <a:bodyPr/>
          <a:lstStyle/>
          <a:p>
            <a:pPr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Supported Queries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5"/>
              </a:buBlip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5"/>
              </a:buBlip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Individual edge frequency</a:t>
            </a:r>
          </a:p>
          <a:p>
            <a:pPr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altLang="zh-CN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5"/>
              </a:buBlip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Aggregated frequency of a set of edges</a:t>
            </a:r>
          </a:p>
        </p:txBody>
      </p:sp>
      <p:sp>
        <p:nvSpPr>
          <p:cNvPr id="22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113/140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24797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TCM </a:t>
            </a:r>
            <a:r>
              <a:rPr lang="en-US" sz="1800" dirty="0" smtClean="0">
                <a:solidFill>
                  <a:prstClr val="black"/>
                </a:solidFill>
                <a:ea typeface="+mn-ea"/>
                <a:cs typeface="+mn-cs"/>
              </a:rPr>
              <a:t>[</a:t>
            </a:r>
            <a:r>
              <a:rPr lang="en-US" sz="1800" dirty="0"/>
              <a:t>N. Tang, Q. Chen, P. </a:t>
            </a:r>
            <a:r>
              <a:rPr lang="en-US" sz="1800" dirty="0" err="1"/>
              <a:t>Mitra</a:t>
            </a:r>
            <a:r>
              <a:rPr lang="en-US" sz="1800" dirty="0"/>
              <a:t>, SIGMOD 2016</a:t>
            </a:r>
            <a:r>
              <a:rPr lang="en-US" sz="1800" dirty="0" smtClean="0">
                <a:solidFill>
                  <a:prstClr val="black"/>
                </a:solidFill>
                <a:ea typeface="+mn-ea"/>
                <a:cs typeface="+mn-cs"/>
              </a:rPr>
              <a:t>]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676400"/>
            <a:ext cx="3945477" cy="21907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9225" y="1447800"/>
            <a:ext cx="2847975" cy="21240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8850" y="3657600"/>
            <a:ext cx="422455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Graph Stream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86050" y="3733800"/>
            <a:ext cx="422455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TCM Sketch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Content Placeholder 2"/>
          <p:cNvSpPr txBox="1">
            <a:spLocks noChangeArrowheads="1"/>
          </p:cNvSpPr>
          <p:nvPr/>
        </p:nvSpPr>
        <p:spPr>
          <a:xfrm>
            <a:off x="304800" y="4800600"/>
            <a:ext cx="4419601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7"/>
              </a:buBlip>
              <a:tabLst/>
              <a:defRPr/>
            </a:pP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Sketch Sizes: H × H</a:t>
            </a:r>
          </a:p>
          <a:p>
            <a:pPr lvl="0"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-     H/4 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 </a:t>
            </a: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4H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   </a:t>
            </a: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H/2 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 2</a:t>
            </a: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</a:p>
          <a:p>
            <a:pPr lvl="0"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-     2H 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 </a:t>
            </a: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H/2</a:t>
            </a:r>
            <a:endParaRPr lang="en-US" altLang="zh-CN" sz="20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-     4H 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 </a:t>
            </a: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H/4</a:t>
            </a:r>
            <a:endParaRPr lang="en-US" altLang="zh-CN" sz="20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US" altLang="zh-CN" sz="20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114/140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01244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Roadmap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pic>
        <p:nvPicPr>
          <p:cNvPr id="24" name="Picture 2" descr="Image result for right sig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2143" y="1066800"/>
            <a:ext cx="573457" cy="54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9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0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1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2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3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4" name="Content Placeholder 2"/>
          <p:cNvSpPr txBox="1">
            <a:spLocks noChangeArrowheads="1"/>
          </p:cNvSpPr>
          <p:nvPr/>
        </p:nvSpPr>
        <p:spPr>
          <a:xfrm>
            <a:off x="304800" y="1219200"/>
            <a:ext cx="4419601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Content Placeholder 2"/>
          <p:cNvSpPr txBox="1">
            <a:spLocks noChangeArrowheads="1"/>
          </p:cNvSpPr>
          <p:nvPr/>
        </p:nvSpPr>
        <p:spPr>
          <a:xfrm>
            <a:off x="304800" y="19050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Summarizing Static Graphs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Content Placeholder 2"/>
          <p:cNvSpPr txBox="1">
            <a:spLocks noChangeArrowheads="1"/>
          </p:cNvSpPr>
          <p:nvPr/>
        </p:nvSpPr>
        <p:spPr>
          <a:xfrm>
            <a:off x="304800" y="26670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Summarizing Dynamic Graphs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Content Placeholder 2"/>
          <p:cNvSpPr txBox="1">
            <a:spLocks noChangeArrowheads="1"/>
          </p:cNvSpPr>
          <p:nvPr/>
        </p:nvSpPr>
        <p:spPr>
          <a:xfrm>
            <a:off x="304800" y="40386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Summarizing Graph Streams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Content Placeholder 2"/>
          <p:cNvSpPr txBox="1">
            <a:spLocks noChangeArrowheads="1"/>
          </p:cNvSpPr>
          <p:nvPr/>
        </p:nvSpPr>
        <p:spPr>
          <a:xfrm>
            <a:off x="304800" y="4876800"/>
            <a:ext cx="67818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Domain-dependent Graph Summarization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Content Placeholder 2"/>
          <p:cNvSpPr txBox="1">
            <a:spLocks noChangeArrowheads="1"/>
          </p:cNvSpPr>
          <p:nvPr/>
        </p:nvSpPr>
        <p:spPr>
          <a:xfrm>
            <a:off x="304800" y="56388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Work and Conclusion</a:t>
            </a: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Content Placeholder 2"/>
          <p:cNvSpPr txBox="1">
            <a:spLocks noChangeArrowheads="1"/>
          </p:cNvSpPr>
          <p:nvPr/>
        </p:nvSpPr>
        <p:spPr>
          <a:xfrm>
            <a:off x="304800" y="33528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Summarizing Heterogeneous Graphs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Picture 2" descr="Image result for right sig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3743" y="1739969"/>
            <a:ext cx="573457" cy="54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mage result for right sig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4743" y="2501969"/>
            <a:ext cx="573457" cy="54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mage result for right sig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4343" y="3263969"/>
            <a:ext cx="573457" cy="54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Image result for right sig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2343" y="3873569"/>
            <a:ext cx="573457" cy="54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115/140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6397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81534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Summarization for Graph Workloads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28600" y="1179770"/>
            <a:ext cx="7620000" cy="4571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utoShape 33" descr="Image result for yelp"/>
          <p:cNvSpPr>
            <a:spLocks noChangeAspect="1" noChangeArrowheads="1"/>
          </p:cNvSpPr>
          <p:nvPr/>
        </p:nvSpPr>
        <p:spPr bwMode="auto">
          <a:xfrm>
            <a:off x="1298575" y="9906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8" name="Content Placeholder 2"/>
          <p:cNvSpPr txBox="1">
            <a:spLocks noChangeArrowheads="1"/>
          </p:cNvSpPr>
          <p:nvPr/>
        </p:nvSpPr>
        <p:spPr>
          <a:xfrm>
            <a:off x="228600" y="1219200"/>
            <a:ext cx="8318635" cy="5486400"/>
          </a:xfrm>
          <a:prstGeom prst="rect">
            <a:avLst/>
          </a:prstGeom>
        </p:spPr>
        <p:txBody>
          <a:bodyPr/>
          <a:lstStyle/>
          <a:p>
            <a:pPr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SG" sz="2000" b="1" dirty="0" smtClean="0">
                <a:solidFill>
                  <a:schemeClr val="bg1"/>
                </a:solidFill>
              </a:rPr>
              <a:t>Graph summarization for </a:t>
            </a:r>
            <a:r>
              <a:rPr lang="en-SG" sz="2000" b="1" dirty="0">
                <a:solidFill>
                  <a:schemeClr val="bg1"/>
                </a:solidFill>
              </a:rPr>
              <a:t>efficient query answering and pattern </a:t>
            </a:r>
            <a:r>
              <a:rPr lang="en-SG" sz="2000" b="1" dirty="0" smtClean="0">
                <a:solidFill>
                  <a:schemeClr val="bg1"/>
                </a:solidFill>
              </a:rPr>
              <a:t>mining</a:t>
            </a:r>
            <a:endParaRPr lang="en-SG" sz="2000" b="1" dirty="0">
              <a:solidFill>
                <a:schemeClr val="bg1"/>
              </a:solidFill>
            </a:endParaRPr>
          </a:p>
          <a:p>
            <a:pPr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SG" sz="2000" dirty="0"/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5"/>
              </a:buBlip>
              <a:defRPr/>
            </a:pPr>
            <a:r>
              <a:rPr lang="en-SG" sz="2000" b="1" dirty="0"/>
              <a:t>R</a:t>
            </a:r>
            <a:r>
              <a:rPr lang="en-SG" sz="2000" b="1" dirty="0" smtClean="0"/>
              <a:t>eachability</a:t>
            </a:r>
            <a:r>
              <a:rPr lang="en-SG" sz="2000" b="1" dirty="0"/>
              <a:t>, shortest path, and pattern matching </a:t>
            </a:r>
            <a:r>
              <a:rPr lang="en-SG" sz="2000" b="1" dirty="0" smtClean="0"/>
              <a:t>queries </a:t>
            </a:r>
          </a:p>
          <a:p>
            <a:pPr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SG" sz="1400" dirty="0" smtClean="0"/>
              <a:t>       </a:t>
            </a:r>
            <a:r>
              <a:rPr lang="en-SG" sz="1400" dirty="0" smtClean="0">
                <a:solidFill>
                  <a:prstClr val="black"/>
                </a:solidFill>
              </a:rPr>
              <a:t>–</a:t>
            </a:r>
            <a:r>
              <a:rPr lang="en-SG" sz="1400" dirty="0" smtClean="0"/>
              <a:t> Fan et al., SIGMOD 2016; </a:t>
            </a:r>
            <a:r>
              <a:rPr lang="en-US" sz="1400" dirty="0" err="1" smtClean="0"/>
              <a:t>Toivonen</a:t>
            </a:r>
            <a:r>
              <a:rPr lang="en-US" sz="1400" dirty="0" smtClean="0"/>
              <a:t> et al., KDD 2011; Zhou et al., ICDM 2010</a:t>
            </a:r>
            <a:r>
              <a:rPr lang="en-SG" sz="1400" dirty="0" smtClean="0"/>
              <a:t> 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5"/>
              </a:buBlip>
              <a:defRPr/>
            </a:pPr>
            <a:endParaRPr lang="en-US" sz="1000" dirty="0" smtClean="0"/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5"/>
              </a:buBlip>
              <a:defRPr/>
            </a:pPr>
            <a:r>
              <a:rPr lang="en-US" sz="2000" b="1" dirty="0" smtClean="0"/>
              <a:t>Keyword search </a:t>
            </a:r>
            <a:r>
              <a:rPr lang="en-SG" sz="1400" dirty="0" smtClean="0">
                <a:solidFill>
                  <a:prstClr val="black"/>
                </a:solidFill>
              </a:rPr>
              <a:t>– Wu et </a:t>
            </a:r>
            <a:r>
              <a:rPr lang="en-SG" sz="1400" dirty="0">
                <a:solidFill>
                  <a:prstClr val="black"/>
                </a:solidFill>
              </a:rPr>
              <a:t>al., </a:t>
            </a:r>
            <a:r>
              <a:rPr lang="en-SG" sz="1400" dirty="0" smtClean="0">
                <a:solidFill>
                  <a:prstClr val="black"/>
                </a:solidFill>
              </a:rPr>
              <a:t>VLDB 2013</a:t>
            </a:r>
          </a:p>
          <a:p>
            <a:pPr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SG" sz="1600" dirty="0" smtClean="0">
                <a:solidFill>
                  <a:prstClr val="black"/>
                </a:solidFill>
              </a:rPr>
              <a:t> </a:t>
            </a:r>
            <a:endParaRPr lang="en-SG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5"/>
              </a:buBlip>
              <a:defRPr/>
            </a:pPr>
            <a:r>
              <a:rPr lang="en-SG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Distributed </a:t>
            </a:r>
            <a:r>
              <a:rPr lang="en-SG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graph </a:t>
            </a:r>
            <a:r>
              <a:rPr lang="en-SG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computation </a:t>
            </a:r>
            <a:r>
              <a:rPr lang="en-SG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– </a:t>
            </a:r>
            <a:r>
              <a:rPr lang="en-US" sz="1400" dirty="0" smtClean="0"/>
              <a:t>Kang et al., KDD 2011</a:t>
            </a:r>
            <a:endParaRPr lang="en-SG" altLang="zh-CN" sz="1400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5"/>
              </a:buBlip>
              <a:defRPr/>
            </a:pPr>
            <a:endParaRPr lang="en-SG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5"/>
              </a:buBlip>
              <a:defRPr/>
            </a:pPr>
            <a:r>
              <a:rPr lang="en-SG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Graph mining </a:t>
            </a:r>
          </a:p>
          <a:p>
            <a:pPr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SG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SG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    </a:t>
            </a:r>
            <a:r>
              <a:rPr lang="en-SG" sz="1400" dirty="0" smtClean="0">
                <a:solidFill>
                  <a:prstClr val="black"/>
                </a:solidFill>
              </a:rPr>
              <a:t>– Chen et al., VLDB 2009; [SUBDUE] Cook et al., </a:t>
            </a:r>
            <a:r>
              <a:rPr lang="en-US" sz="1400" dirty="0"/>
              <a:t>J. </a:t>
            </a:r>
            <a:r>
              <a:rPr lang="en-US" sz="1400" dirty="0" err="1"/>
              <a:t>Artif</a:t>
            </a:r>
            <a:r>
              <a:rPr lang="en-US" sz="1400" dirty="0"/>
              <a:t>. Int. </a:t>
            </a:r>
            <a:r>
              <a:rPr lang="en-US" sz="1400" dirty="0" smtClean="0"/>
              <a:t>Res 1994; </a:t>
            </a:r>
            <a:r>
              <a:rPr lang="en-US" sz="1400" dirty="0" err="1" smtClean="0"/>
              <a:t>Maserrat</a:t>
            </a:r>
            <a:r>
              <a:rPr lang="en-US" sz="1400" dirty="0" smtClean="0"/>
              <a:t> et al., ICDM 2012</a:t>
            </a:r>
            <a:endParaRPr lang="en-SG" alt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5"/>
              </a:buBlip>
              <a:defRPr/>
            </a:pPr>
            <a:endParaRPr lang="en-SG" altLang="zh-CN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5"/>
              </a:buBlip>
              <a:defRPr/>
            </a:pPr>
            <a:r>
              <a:rPr lang="en-SG" altLang="zh-CN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Neighborhood</a:t>
            </a:r>
            <a:r>
              <a:rPr lang="en-SG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query  </a:t>
            </a:r>
          </a:p>
          <a:p>
            <a:pPr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 smtClean="0"/>
              <a:t>      </a:t>
            </a:r>
            <a:r>
              <a:rPr lang="en-US" sz="1400" dirty="0" smtClean="0"/>
              <a:t>- </a:t>
            </a:r>
            <a:r>
              <a:rPr lang="en-US" sz="1400" dirty="0" err="1" smtClean="0"/>
              <a:t>Maserrat</a:t>
            </a:r>
            <a:r>
              <a:rPr lang="en-US" sz="1400" dirty="0" smtClean="0"/>
              <a:t> et al., KDD 2010</a:t>
            </a:r>
          </a:p>
          <a:p>
            <a:pPr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SG" altLang="zh-CN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5"/>
              </a:buBlip>
              <a:defRPr/>
            </a:pPr>
            <a:r>
              <a:rPr lang="en-SG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Information </a:t>
            </a:r>
            <a:r>
              <a:rPr lang="en-SG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cascade and influential node </a:t>
            </a:r>
            <a:r>
              <a:rPr lang="en-SG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discovery</a:t>
            </a:r>
          </a:p>
          <a:p>
            <a:pPr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SG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SG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    </a:t>
            </a:r>
            <a:r>
              <a:rPr lang="en-SG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US" sz="1400" dirty="0" err="1" smtClean="0"/>
              <a:t>Mehmood</a:t>
            </a:r>
            <a:r>
              <a:rPr lang="en-US" sz="1400" dirty="0" smtClean="0"/>
              <a:t> et al., PKDD 2013; </a:t>
            </a:r>
            <a:r>
              <a:rPr lang="en-US" sz="1400" dirty="0" err="1" smtClean="0"/>
              <a:t>Purohit</a:t>
            </a:r>
            <a:r>
              <a:rPr lang="en-US" sz="1400" dirty="0" smtClean="0"/>
              <a:t> et al., KDD 2014; Qu et al., PKDD 2014; Shi et al., ICDE 2016</a:t>
            </a:r>
            <a:endParaRPr lang="en-US" alt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7772400" y="2057400"/>
            <a:ext cx="15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/>
          <p:cNvSpPr txBox="1">
            <a:spLocks noChangeArrowheads="1"/>
          </p:cNvSpPr>
          <p:nvPr/>
        </p:nvSpPr>
        <p:spPr>
          <a:xfrm rot="21192436">
            <a:off x="5670170" y="4767721"/>
            <a:ext cx="3352800" cy="72943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We shall not discuss them </a:t>
            </a:r>
            <a:r>
              <a:rPr lang="en-US" sz="2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</a:t>
            </a:r>
            <a:endParaRPr lang="en-US" altLang="zh-CN" sz="20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ontent Placeholder 2"/>
          <p:cNvSpPr txBox="1">
            <a:spLocks noChangeArrowheads="1"/>
          </p:cNvSpPr>
          <p:nvPr/>
        </p:nvSpPr>
        <p:spPr>
          <a:xfrm rot="21192436">
            <a:off x="5441571" y="3472322"/>
            <a:ext cx="3352800" cy="72943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Not an exhaustive list!</a:t>
            </a:r>
            <a:endParaRPr lang="en-US" altLang="zh-CN" sz="20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116/140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44825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/>
          <p:cNvSpPr/>
          <p:nvPr/>
        </p:nvSpPr>
        <p:spPr>
          <a:xfrm>
            <a:off x="304800" y="4648200"/>
            <a:ext cx="4953000" cy="762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Roadmap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pic>
        <p:nvPicPr>
          <p:cNvPr id="24" name="Picture 2" descr="Image result for right sig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2143" y="1066800"/>
            <a:ext cx="573457" cy="54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9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0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1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2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3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4" name="Content Placeholder 2"/>
          <p:cNvSpPr txBox="1">
            <a:spLocks noChangeArrowheads="1"/>
          </p:cNvSpPr>
          <p:nvPr/>
        </p:nvSpPr>
        <p:spPr>
          <a:xfrm>
            <a:off x="304800" y="1219200"/>
            <a:ext cx="4419601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Content Placeholder 2"/>
          <p:cNvSpPr txBox="1">
            <a:spLocks noChangeArrowheads="1"/>
          </p:cNvSpPr>
          <p:nvPr/>
        </p:nvSpPr>
        <p:spPr>
          <a:xfrm>
            <a:off x="304800" y="19050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Summarizing Static Graphs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Content Placeholder 2"/>
          <p:cNvSpPr txBox="1">
            <a:spLocks noChangeArrowheads="1"/>
          </p:cNvSpPr>
          <p:nvPr/>
        </p:nvSpPr>
        <p:spPr>
          <a:xfrm>
            <a:off x="304800" y="26670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Summarizing Dynamic Graphs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Content Placeholder 2"/>
          <p:cNvSpPr txBox="1">
            <a:spLocks noChangeArrowheads="1"/>
          </p:cNvSpPr>
          <p:nvPr/>
        </p:nvSpPr>
        <p:spPr>
          <a:xfrm>
            <a:off x="304800" y="40386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Summarizing Graph Streams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Content Placeholder 2"/>
          <p:cNvSpPr txBox="1">
            <a:spLocks noChangeArrowheads="1"/>
          </p:cNvSpPr>
          <p:nvPr/>
        </p:nvSpPr>
        <p:spPr>
          <a:xfrm>
            <a:off x="304800" y="4876800"/>
            <a:ext cx="67818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Domain-dependent Graph Summarization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Content Placeholder 2"/>
          <p:cNvSpPr txBox="1">
            <a:spLocks noChangeArrowheads="1"/>
          </p:cNvSpPr>
          <p:nvPr/>
        </p:nvSpPr>
        <p:spPr>
          <a:xfrm>
            <a:off x="304800" y="56388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Work and Conclusion</a:t>
            </a: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Content Placeholder 2"/>
          <p:cNvSpPr txBox="1">
            <a:spLocks noChangeArrowheads="1"/>
          </p:cNvSpPr>
          <p:nvPr/>
        </p:nvSpPr>
        <p:spPr>
          <a:xfrm>
            <a:off x="304800" y="33528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Summarizing Heterogeneous Graphs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Picture 2" descr="Image result for right sig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3743" y="1739969"/>
            <a:ext cx="573457" cy="54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mage result for right sig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4743" y="2501969"/>
            <a:ext cx="573457" cy="54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mage result for right sig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4343" y="3263969"/>
            <a:ext cx="573457" cy="54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Image result for right sig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2343" y="3873569"/>
            <a:ext cx="573457" cy="54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117/140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27293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Summary Revisited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222375" y="129434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460375" y="1893725"/>
            <a:ext cx="4642581" cy="186720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64" charset="-128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237444" y="1638534"/>
            <a:ext cx="3084645" cy="668819"/>
          </a:xfrm>
          <a:prstGeom prst="roundRect">
            <a:avLst/>
          </a:prstGeom>
          <a:solidFill>
            <a:srgbClr val="0065A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SG" sz="2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64" charset="-128"/>
              </a:rPr>
              <a:t>Cambridge</a:t>
            </a:r>
            <a:r>
              <a:rPr kumimoji="0" lang="en-SG" sz="22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64" charset="-128"/>
              </a:rPr>
              <a:t> Dictionary</a:t>
            </a: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6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0844" y="2203325"/>
            <a:ext cx="433778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SG" sz="1700" baseline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G" sz="2000" baseline="0" dirty="0" smtClean="0"/>
              <a:t>A short, clear description</a:t>
            </a:r>
            <a:r>
              <a:rPr lang="en-SG" sz="2000" dirty="0" smtClean="0"/>
              <a:t> that gives the main facts or ideas about something</a:t>
            </a:r>
            <a:endParaRPr lang="en-US" sz="2000" baseline="0" dirty="0"/>
          </a:p>
        </p:txBody>
      </p:sp>
      <p:sp>
        <p:nvSpPr>
          <p:cNvPr id="20" name="Rectangle 19"/>
          <p:cNvSpPr/>
          <p:nvPr/>
        </p:nvSpPr>
        <p:spPr bwMode="auto">
          <a:xfrm>
            <a:off x="460375" y="4143516"/>
            <a:ext cx="4642581" cy="208256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64" charset="-128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307975" y="3796616"/>
            <a:ext cx="3084645" cy="663406"/>
          </a:xfrm>
          <a:prstGeom prst="roundRect">
            <a:avLst/>
          </a:prstGeom>
          <a:solidFill>
            <a:srgbClr val="624A9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SG" sz="2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64" charset="-128"/>
              </a:rPr>
              <a:t>Oxford Dictionary</a:t>
            </a: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6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5175" y="4588475"/>
            <a:ext cx="43377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SG" sz="2000" dirty="0" smtClean="0"/>
              <a:t>A brief statement or account of the main points or something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G" sz="2000" baseline="0" dirty="0" smtClean="0"/>
              <a:t>Not</a:t>
            </a:r>
            <a:r>
              <a:rPr lang="en-SG" sz="2000" dirty="0" smtClean="0"/>
              <a:t> including needless details or formalities; brief</a:t>
            </a:r>
            <a:endParaRPr lang="en-SG" sz="2000" baseline="0" dirty="0" smtClean="0"/>
          </a:p>
        </p:txBody>
      </p:sp>
      <p:graphicFrame>
        <p:nvGraphicFramePr>
          <p:cNvPr id="23" name="Diagram 22"/>
          <p:cNvGraphicFramePr/>
          <p:nvPr>
            <p:extLst/>
          </p:nvPr>
        </p:nvGraphicFramePr>
        <p:xfrm>
          <a:off x="4724400" y="1131087"/>
          <a:ext cx="4800600" cy="5193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4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118/140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99375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dirty="0" smtClean="0">
                <a:latin typeface="Calibri" pitchFamily="34" charset="0"/>
              </a:rPr>
              <a:t> 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2045" y="2135429"/>
            <a:ext cx="1906805" cy="8063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i="1" dirty="0" smtClean="0">
                <a:solidFill>
                  <a:schemeClr val="bg1"/>
                </a:solidFill>
                <a:latin typeface="Calibri" pitchFamily="34" charset="0"/>
              </a:rPr>
              <a:t>Graph Summarization</a:t>
            </a:r>
          </a:p>
        </p:txBody>
      </p:sp>
      <p:cxnSp>
        <p:nvCxnSpPr>
          <p:cNvPr id="75" name="Straight Arrow Connector 74"/>
          <p:cNvCxnSpPr/>
          <p:nvPr/>
        </p:nvCxnSpPr>
        <p:spPr>
          <a:xfrm flipV="1">
            <a:off x="2133600" y="2523749"/>
            <a:ext cx="228600" cy="1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7848600" cy="685800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/>
              <a:t>Categories of  </a:t>
            </a:r>
            <a:br>
              <a:rPr lang="en-US" b="1" dirty="0" smtClean="0"/>
            </a:br>
            <a:r>
              <a:rPr lang="en-US" b="1" dirty="0" smtClean="0"/>
              <a:t>Graph Summarization</a:t>
            </a:r>
            <a:endParaRPr lang="en-US" b="1" dirty="0"/>
          </a:p>
        </p:txBody>
      </p:sp>
      <p:sp>
        <p:nvSpPr>
          <p:cNvPr id="69" name="Rectangle 68"/>
          <p:cNvSpPr/>
          <p:nvPr/>
        </p:nvSpPr>
        <p:spPr>
          <a:xfrm>
            <a:off x="3046195" y="1555844"/>
            <a:ext cx="1906805" cy="57958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i="1" dirty="0" smtClean="0">
                <a:solidFill>
                  <a:schemeClr val="tx1"/>
                </a:solidFill>
                <a:latin typeface="Calibri" pitchFamily="34" charset="0"/>
              </a:rPr>
              <a:t>Lossless vs. Lossy</a:t>
            </a:r>
          </a:p>
        </p:txBody>
      </p:sp>
      <p:sp>
        <p:nvSpPr>
          <p:cNvPr id="70" name="Rectangle 69"/>
          <p:cNvSpPr/>
          <p:nvPr/>
        </p:nvSpPr>
        <p:spPr>
          <a:xfrm>
            <a:off x="3048000" y="2316015"/>
            <a:ext cx="1906805" cy="57958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i="1" dirty="0" smtClean="0">
                <a:solidFill>
                  <a:schemeClr val="tx1"/>
                </a:solidFill>
                <a:latin typeface="Calibri" pitchFamily="34" charset="0"/>
              </a:rPr>
              <a:t>Overlapping vs. Non-overlapping</a:t>
            </a:r>
          </a:p>
        </p:txBody>
      </p:sp>
      <p:sp>
        <p:nvSpPr>
          <p:cNvPr id="71" name="Rectangle 70"/>
          <p:cNvSpPr/>
          <p:nvPr/>
        </p:nvSpPr>
        <p:spPr>
          <a:xfrm>
            <a:off x="3048000" y="3078015"/>
            <a:ext cx="1906805" cy="57958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i="1" dirty="0" smtClean="0">
                <a:solidFill>
                  <a:schemeClr val="tx1"/>
                </a:solidFill>
                <a:latin typeface="Calibri" pitchFamily="34" charset="0"/>
              </a:rPr>
              <a:t>Categories of graphs</a:t>
            </a:r>
          </a:p>
        </p:txBody>
      </p:sp>
      <p:sp>
        <p:nvSpPr>
          <p:cNvPr id="72" name="Rectangle 71"/>
          <p:cNvSpPr/>
          <p:nvPr/>
        </p:nvSpPr>
        <p:spPr>
          <a:xfrm>
            <a:off x="3048000" y="4114799"/>
            <a:ext cx="1906805" cy="57958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i="1" dirty="0" smtClean="0">
                <a:solidFill>
                  <a:schemeClr val="tx1"/>
                </a:solidFill>
                <a:latin typeface="Calibri" pitchFamily="34" charset="0"/>
              </a:rPr>
              <a:t>Summarization techniques</a:t>
            </a:r>
          </a:p>
        </p:txBody>
      </p:sp>
      <p:sp>
        <p:nvSpPr>
          <p:cNvPr id="77" name="Rectangle 76"/>
          <p:cNvSpPr/>
          <p:nvPr/>
        </p:nvSpPr>
        <p:spPr>
          <a:xfrm>
            <a:off x="228600" y="5410200"/>
            <a:ext cx="1906805" cy="8063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i="1" dirty="0" smtClean="0">
                <a:solidFill>
                  <a:schemeClr val="bg1"/>
                </a:solidFill>
                <a:latin typeface="Calibri" pitchFamily="34" charset="0"/>
              </a:rPr>
              <a:t>Evaluation Metrics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38800" y="1524002"/>
            <a:ext cx="2895599" cy="9997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Static graphs</a:t>
            </a:r>
            <a:endParaRPr lang="en-US" sz="18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Dynamic graphs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Stream graphs</a:t>
            </a:r>
            <a:endParaRPr lang="en-US" sz="1800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38800" y="2713036"/>
            <a:ext cx="2895600" cy="8683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Homogeneous graphs</a:t>
            </a:r>
            <a:endParaRPr lang="en-US" sz="18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Heterogeneous graphs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334000" y="1708244"/>
            <a:ext cx="0" cy="16445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334000" y="1708244"/>
            <a:ext cx="302995" cy="0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334000" y="3352800"/>
            <a:ext cx="302995" cy="0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72" idx="3"/>
          </p:cNvCxnSpPr>
          <p:nvPr/>
        </p:nvCxnSpPr>
        <p:spPr>
          <a:xfrm>
            <a:off x="4954805" y="4404592"/>
            <a:ext cx="682190" cy="15009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71" idx="3"/>
          </p:cNvCxnSpPr>
          <p:nvPr/>
        </p:nvCxnSpPr>
        <p:spPr>
          <a:xfrm flipV="1">
            <a:off x="4954805" y="3361947"/>
            <a:ext cx="226795" cy="586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181600" y="2523749"/>
            <a:ext cx="0" cy="83819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5181600" y="2514600"/>
            <a:ext cx="152400" cy="9149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362200" y="1828800"/>
            <a:ext cx="0" cy="25908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362200" y="1828800"/>
            <a:ext cx="685800" cy="0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362200" y="2590800"/>
            <a:ext cx="685800" cy="0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362200" y="3352800"/>
            <a:ext cx="685800" cy="0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362200" y="4419600"/>
            <a:ext cx="685800" cy="0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3046195" y="5120408"/>
            <a:ext cx="1983005" cy="12803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  <a:t>Space</a:t>
            </a:r>
          </a:p>
          <a:p>
            <a:pPr marL="342900" indent="-342900">
              <a:buAutoNum type="arabicPeriod"/>
            </a:pPr>
            <a:r>
              <a:rPr lang="en-US" sz="1800" b="1" dirty="0" smtClean="0">
                <a:solidFill>
                  <a:schemeClr val="tx1"/>
                </a:solidFill>
                <a:latin typeface="Calibri" pitchFamily="34" charset="0"/>
              </a:rPr>
              <a:t>Efficiency</a:t>
            </a:r>
          </a:p>
          <a:p>
            <a:pPr marL="342900" indent="-342900">
              <a:buAutoNum type="arabicPeriod"/>
            </a:pPr>
            <a: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  <a:t>Accuracy</a:t>
            </a:r>
          </a:p>
          <a:p>
            <a:pPr marL="342900" indent="-342900">
              <a:buAutoNum type="arabicPeriod"/>
            </a:pPr>
            <a:r>
              <a:rPr lang="en-US" sz="1800" b="1" dirty="0" smtClean="0">
                <a:solidFill>
                  <a:schemeClr val="tx1"/>
                </a:solidFill>
                <a:latin typeface="Calibri" pitchFamily="34" charset="0"/>
              </a:rPr>
              <a:t>Interestingness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2133600" y="5791200"/>
            <a:ext cx="912595" cy="2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6172200" y="5303838"/>
            <a:ext cx="2364005" cy="12493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lphaLcPeriod"/>
            </a:pP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</a:rPr>
              <a:t>Summarization for graph workloads</a:t>
            </a:r>
          </a:p>
          <a:p>
            <a:endParaRPr lang="en-US" sz="1000" dirty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>
              <a:buAutoNum type="alphaLcPeriod" startAt="2"/>
            </a:pP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</a:rPr>
              <a:t>Domain-specific</a:t>
            </a:r>
          </a:p>
          <a:p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     </a:t>
            </a: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</a:rPr>
              <a:t> summarization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636995" y="3733801"/>
            <a:ext cx="2897405" cy="13715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Statistical methods</a:t>
            </a:r>
            <a:endParaRPr lang="en-US" sz="18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Aggregation-based</a:t>
            </a:r>
            <a:endParaRPr lang="en-US" sz="18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Attribute-based</a:t>
            </a:r>
          </a:p>
          <a:p>
            <a:pPr marL="342900" indent="-342900">
              <a:buAutoNum type="arabicPeriod"/>
            </a:pP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</a:rPr>
              <a:t>Compression</a:t>
            </a:r>
          </a:p>
          <a:p>
            <a:pPr marL="342900" indent="-342900">
              <a:buAutoNum type="arabicPeriod"/>
            </a:pPr>
            <a:r>
              <a:rPr lang="en-US" u="sng" dirty="0" smtClean="0">
                <a:solidFill>
                  <a:schemeClr val="tx1"/>
                </a:solidFill>
                <a:latin typeface="Calibri" pitchFamily="34" charset="0"/>
              </a:rPr>
              <a:t>Application-oriented</a:t>
            </a:r>
            <a:endParaRPr lang="en-US" sz="1800" u="sng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2" name="Left Arrow 31"/>
          <p:cNvSpPr/>
          <p:nvPr/>
        </p:nvSpPr>
        <p:spPr>
          <a:xfrm rot="16200000">
            <a:off x="7185423" y="5097859"/>
            <a:ext cx="198438" cy="2135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021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Issues to a Good Summary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graphicFrame>
        <p:nvGraphicFramePr>
          <p:cNvPr id="22" name="Diagram 21"/>
          <p:cNvGraphicFramePr/>
          <p:nvPr>
            <p:extLst/>
          </p:nvPr>
        </p:nvGraphicFramePr>
        <p:xfrm>
          <a:off x="498475" y="1227138"/>
          <a:ext cx="8150225" cy="538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119/140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19802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Overview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graphicFrame>
        <p:nvGraphicFramePr>
          <p:cNvPr id="13" name="Diagram 12"/>
          <p:cNvGraphicFramePr/>
          <p:nvPr>
            <p:extLst/>
          </p:nvPr>
        </p:nvGraphicFramePr>
        <p:xfrm>
          <a:off x="1222375" y="1805555"/>
          <a:ext cx="6858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7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120/140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2098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Manual Visual Graph Query Interfaces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640" y="1438736"/>
            <a:ext cx="8171847" cy="5044545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>
            <a:off x="2514600" y="3352800"/>
            <a:ext cx="2590800" cy="0"/>
          </a:xfrm>
          <a:prstGeom prst="straightConnector1">
            <a:avLst/>
          </a:prstGeom>
          <a:ln w="825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257800" y="3168134"/>
            <a:ext cx="2375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Summary of Patterns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9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121/140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31377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Classical Approach of Construction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19" name="Flowchart: Magnetic Disk 18"/>
          <p:cNvSpPr/>
          <p:nvPr/>
        </p:nvSpPr>
        <p:spPr>
          <a:xfrm>
            <a:off x="813333" y="1356119"/>
            <a:ext cx="1857677" cy="1454457"/>
          </a:xfrm>
          <a:prstGeom prst="flowChartMagneticDisk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Chemical compounds</a:t>
            </a:r>
            <a:endParaRPr lang="en-US" sz="20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6494" y="1497781"/>
            <a:ext cx="1655547" cy="16555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09910" y="1455753"/>
            <a:ext cx="1743117" cy="1164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0181" y="3988952"/>
            <a:ext cx="4345649" cy="2719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Down Arrow 22"/>
          <p:cNvSpPr/>
          <p:nvPr/>
        </p:nvSpPr>
        <p:spPr>
          <a:xfrm rot="16200000">
            <a:off x="3299540" y="1599039"/>
            <a:ext cx="762513" cy="1050887"/>
          </a:xfrm>
          <a:prstGeom prst="downArrow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6112986" y="2810576"/>
            <a:ext cx="875900" cy="991402"/>
          </a:xfrm>
          <a:prstGeom prst="downArrow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13333" y="3988952"/>
            <a:ext cx="2941831" cy="646331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Hardcoded labels, patterns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Limited variety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>
            <a:stCxn id="25" idx="3"/>
          </p:cNvCxnSpPr>
          <p:nvPr/>
        </p:nvCxnSpPr>
        <p:spPr>
          <a:xfrm>
            <a:off x="3755164" y="4312118"/>
            <a:ext cx="1249973" cy="731520"/>
          </a:xfrm>
          <a:prstGeom prst="straightConnector1">
            <a:avLst/>
          </a:prstGeom>
          <a:ln w="666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Isosceles Triangle 26"/>
          <p:cNvSpPr/>
          <p:nvPr/>
        </p:nvSpPr>
        <p:spPr>
          <a:xfrm>
            <a:off x="1145210" y="1699939"/>
            <a:ext cx="1385382" cy="849085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5069" y="4918655"/>
            <a:ext cx="1578396" cy="157839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13331" y="4787683"/>
            <a:ext cx="2390398" cy="369332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Manual maintenance 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/>
          <p:cNvCxnSpPr>
            <a:stCxn id="29" idx="3"/>
          </p:cNvCxnSpPr>
          <p:nvPr/>
        </p:nvCxnSpPr>
        <p:spPr>
          <a:xfrm>
            <a:off x="3203729" y="4972349"/>
            <a:ext cx="1541526" cy="376530"/>
          </a:xfrm>
          <a:prstGeom prst="straightConnector1">
            <a:avLst/>
          </a:prstGeom>
          <a:ln w="666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lowchart: Magnetic Disk 30"/>
          <p:cNvSpPr/>
          <p:nvPr/>
        </p:nvSpPr>
        <p:spPr>
          <a:xfrm>
            <a:off x="243121" y="1241701"/>
            <a:ext cx="2817712" cy="1765559"/>
          </a:xfrm>
          <a:prstGeom prst="flowChartMagneticDisk">
            <a:avLst/>
          </a:prstGeom>
          <a:solidFill>
            <a:schemeClr val="accent4">
              <a:lumMod val="75000"/>
            </a:schemeClr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Social Net</a:t>
            </a:r>
            <a:endParaRPr lang="en-SG" sz="3600" b="1" dirty="0">
              <a:solidFill>
                <a:schemeClr val="bg1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1181" y="4294826"/>
            <a:ext cx="3040573" cy="2277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TextBox 32"/>
          <p:cNvSpPr txBox="1"/>
          <p:nvPr/>
        </p:nvSpPr>
        <p:spPr>
          <a:xfrm>
            <a:off x="813331" y="5348967"/>
            <a:ext cx="1441420" cy="369332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 portable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4" name="Straight Arrow Connector 33"/>
          <p:cNvCxnSpPr>
            <a:stCxn id="33" idx="3"/>
            <a:endCxn id="28" idx="1"/>
          </p:cNvCxnSpPr>
          <p:nvPr/>
        </p:nvCxnSpPr>
        <p:spPr>
          <a:xfrm>
            <a:off x="2254751" y="5533633"/>
            <a:ext cx="2240318" cy="174220"/>
          </a:xfrm>
          <a:prstGeom prst="straightConnector1">
            <a:avLst/>
          </a:prstGeom>
          <a:ln w="666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983484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9" grpId="0" animBg="1"/>
      <p:bldP spid="31" grpId="0" animBg="1"/>
      <p:bldP spid="33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Data-driven Construction &amp; Maintenance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19" name="Flowchart: Magnetic Disk 18"/>
          <p:cNvSpPr/>
          <p:nvPr/>
        </p:nvSpPr>
        <p:spPr>
          <a:xfrm>
            <a:off x="3277400" y="1288742"/>
            <a:ext cx="2141623" cy="1194576"/>
          </a:xfrm>
          <a:prstGeom prst="flowChartMagneticDisk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Graph Repository</a:t>
            </a:r>
            <a:endParaRPr lang="en-US" sz="20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3490" y="3598513"/>
            <a:ext cx="4754880" cy="3170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Up-Down Arrow 20"/>
          <p:cNvSpPr/>
          <p:nvPr/>
        </p:nvSpPr>
        <p:spPr>
          <a:xfrm>
            <a:off x="3947558" y="2550695"/>
            <a:ext cx="801305" cy="1047818"/>
          </a:xfrm>
          <a:prstGeom prst="upDownArrow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8209" y="2724054"/>
            <a:ext cx="888715" cy="7010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89709" y="5140308"/>
            <a:ext cx="2607215" cy="1380703"/>
          </a:xfrm>
          <a:prstGeom prst="rect">
            <a:avLst/>
          </a:prstGeom>
        </p:spPr>
      </p:pic>
      <p:graphicFrame>
        <p:nvGraphicFramePr>
          <p:cNvPr id="24" name="Diagram 23"/>
          <p:cNvGraphicFramePr/>
          <p:nvPr>
            <p:extLst/>
          </p:nvPr>
        </p:nvGraphicFramePr>
        <p:xfrm>
          <a:off x="2093490" y="3425152"/>
          <a:ext cx="6453743" cy="3225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5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123/140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26355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</a:rPr>
              <a:t>DAVINCI</a:t>
            </a:r>
            <a:r>
              <a:rPr lang="en-US" sz="4000" b="1" dirty="0"/>
              <a:t>: Initial Effort 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ICDE 15, VLDB 16]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8949" y="4652273"/>
            <a:ext cx="530072" cy="67391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-21555" y="3633534"/>
            <a:ext cx="9144000" cy="12994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2197" y="3847190"/>
            <a:ext cx="1157689" cy="461665"/>
          </a:xfrm>
          <a:prstGeom prst="rect">
            <a:avLst/>
          </a:prstGeom>
          <a:noFill/>
          <a:ln w="2540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Offline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196" y="1227514"/>
            <a:ext cx="1140056" cy="461665"/>
          </a:xfrm>
          <a:prstGeom prst="rect">
            <a:avLst/>
          </a:prstGeom>
          <a:noFill/>
          <a:ln w="2540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Online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pSp>
        <p:nvGrpSpPr>
          <p:cNvPr id="31" name="Group 38"/>
          <p:cNvGrpSpPr/>
          <p:nvPr/>
        </p:nvGrpSpPr>
        <p:grpSpPr>
          <a:xfrm>
            <a:off x="716637" y="5105763"/>
            <a:ext cx="1454255" cy="889625"/>
            <a:chOff x="7649988" y="1568157"/>
            <a:chExt cx="1494012" cy="977990"/>
          </a:xfrm>
        </p:grpSpPr>
        <p:sp>
          <p:nvSpPr>
            <p:cNvPr id="32" name="Oval 31"/>
            <p:cNvSpPr/>
            <p:nvPr/>
          </p:nvSpPr>
          <p:spPr>
            <a:xfrm>
              <a:off x="7649988" y="1573819"/>
              <a:ext cx="326933" cy="271768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rgbClr val="00206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C</a:t>
              </a:r>
              <a:endParaRPr lang="en-SG" sz="1400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8398163" y="1568157"/>
              <a:ext cx="326933" cy="271768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rgbClr val="00206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C</a:t>
              </a:r>
              <a:endParaRPr lang="en-SG" sz="1400" dirty="0"/>
            </a:p>
          </p:txBody>
        </p:sp>
        <p:cxnSp>
          <p:nvCxnSpPr>
            <p:cNvPr id="34" name="Straight Connector 33"/>
            <p:cNvCxnSpPr>
              <a:stCxn id="32" idx="6"/>
              <a:endCxn id="33" idx="2"/>
            </p:cNvCxnSpPr>
            <p:nvPr/>
          </p:nvCxnSpPr>
          <p:spPr>
            <a:xfrm flipV="1">
              <a:off x="7976921" y="1704041"/>
              <a:ext cx="421242" cy="5662"/>
            </a:xfrm>
            <a:prstGeom prst="line">
              <a:avLst/>
            </a:prstGeom>
            <a:ln w="603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8817067" y="1988492"/>
              <a:ext cx="326933" cy="271768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rgbClr val="00206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C</a:t>
              </a:r>
              <a:endParaRPr lang="en-SG" sz="1400" dirty="0"/>
            </a:p>
          </p:txBody>
        </p:sp>
        <p:cxnSp>
          <p:nvCxnSpPr>
            <p:cNvPr id="36" name="Straight Connector 35"/>
            <p:cNvCxnSpPr>
              <a:stCxn id="33" idx="5"/>
            </p:cNvCxnSpPr>
            <p:nvPr/>
          </p:nvCxnSpPr>
          <p:spPr>
            <a:xfrm rot="16200000" flipH="1">
              <a:off x="8686517" y="1790826"/>
              <a:ext cx="187698" cy="206297"/>
            </a:xfrm>
            <a:prstGeom prst="line">
              <a:avLst/>
            </a:prstGeom>
            <a:ln w="603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8269241" y="2274379"/>
              <a:ext cx="326933" cy="271768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rgbClr val="00206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C</a:t>
              </a:r>
              <a:endParaRPr lang="en-SG" sz="1400" dirty="0"/>
            </a:p>
          </p:txBody>
        </p:sp>
        <p:cxnSp>
          <p:nvCxnSpPr>
            <p:cNvPr id="38" name="Straight Connector 37"/>
            <p:cNvCxnSpPr/>
            <p:nvPr/>
          </p:nvCxnSpPr>
          <p:spPr>
            <a:xfrm flipV="1">
              <a:off x="8549008" y="2226365"/>
              <a:ext cx="321255" cy="163056"/>
            </a:xfrm>
            <a:prstGeom prst="line">
              <a:avLst/>
            </a:prstGeom>
            <a:ln w="603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7666268" y="2267753"/>
              <a:ext cx="326933" cy="271768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rgbClr val="00206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C</a:t>
              </a:r>
              <a:endParaRPr lang="en-SG" sz="1400" dirty="0"/>
            </a:p>
          </p:txBody>
        </p:sp>
        <p:cxnSp>
          <p:nvCxnSpPr>
            <p:cNvPr id="40" name="Elbow Connector 68"/>
            <p:cNvCxnSpPr>
              <a:stCxn id="39" idx="6"/>
            </p:cNvCxnSpPr>
            <p:nvPr/>
          </p:nvCxnSpPr>
          <p:spPr>
            <a:xfrm flipV="1">
              <a:off x="7993201" y="2392017"/>
              <a:ext cx="260836" cy="11620"/>
            </a:xfrm>
            <a:prstGeom prst="straightConnector1">
              <a:avLst/>
            </a:prstGeom>
            <a:ln w="603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32" idx="4"/>
              <a:endCxn id="39" idx="0"/>
            </p:cNvCxnSpPr>
            <p:nvPr/>
          </p:nvCxnSpPr>
          <p:spPr>
            <a:xfrm rot="16200000" flipH="1">
              <a:off x="7610512" y="2048530"/>
              <a:ext cx="422166" cy="16280"/>
            </a:xfrm>
            <a:prstGeom prst="line">
              <a:avLst/>
            </a:prstGeom>
            <a:ln w="6032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Flowchart: Magnetic Disk 41"/>
          <p:cNvSpPr/>
          <p:nvPr/>
        </p:nvSpPr>
        <p:spPr>
          <a:xfrm>
            <a:off x="339827" y="4600878"/>
            <a:ext cx="1985065" cy="1538556"/>
          </a:xfrm>
          <a:prstGeom prst="flowChartMagneticDisk">
            <a:avLst/>
          </a:prstGeom>
          <a:solidFill>
            <a:srgbClr val="FFFF00">
              <a:alpha val="56000"/>
            </a:srgbClr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200" b="1" dirty="0" err="1" smtClean="0">
                <a:solidFill>
                  <a:srgbClr val="FF0000"/>
                </a:solidFill>
              </a:rPr>
              <a:t>GraphDB</a:t>
            </a:r>
            <a:endParaRPr lang="en-SG" sz="2200" b="1" dirty="0">
              <a:solidFill>
                <a:srgbClr val="FF0000"/>
              </a:solidFill>
            </a:endParaRPr>
          </a:p>
        </p:txBody>
      </p:sp>
      <p:sp>
        <p:nvSpPr>
          <p:cNvPr id="43" name="Right Arrow 42"/>
          <p:cNvSpPr/>
          <p:nvPr/>
        </p:nvSpPr>
        <p:spPr>
          <a:xfrm>
            <a:off x="2502568" y="4857942"/>
            <a:ext cx="789271" cy="629569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3339169" y="5939156"/>
            <a:ext cx="1696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</a:rPr>
              <a:t>Graph set clustering</a:t>
            </a:r>
            <a:endParaRPr lang="en-US" sz="1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1521" y="4499923"/>
            <a:ext cx="1371858" cy="1371858"/>
          </a:xfrm>
          <a:prstGeom prst="rect">
            <a:avLst/>
          </a:prstGeom>
        </p:spPr>
      </p:pic>
      <p:sp>
        <p:nvSpPr>
          <p:cNvPr id="46" name="Right Arrow 45"/>
          <p:cNvSpPr/>
          <p:nvPr/>
        </p:nvSpPr>
        <p:spPr>
          <a:xfrm>
            <a:off x="4905238" y="4912960"/>
            <a:ext cx="811206" cy="629569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6261" y="4010968"/>
            <a:ext cx="530072" cy="67391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3766" y="5373142"/>
            <a:ext cx="484694" cy="616219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5445594" y="6091556"/>
            <a:ext cx="1696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Topologically-similar partitions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65058" y="6091556"/>
            <a:ext cx="2243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</a:rPr>
              <a:t>Large set of small/medium sized graphs</a:t>
            </a:r>
            <a:endParaRPr lang="en-US" sz="1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4" name="Right Arrow 53"/>
          <p:cNvSpPr/>
          <p:nvPr/>
        </p:nvSpPr>
        <p:spPr>
          <a:xfrm>
            <a:off x="6737206" y="4871067"/>
            <a:ext cx="811206" cy="629569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69292" y="4562838"/>
            <a:ext cx="1085850" cy="10858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6" name="TextBox 55"/>
          <p:cNvSpPr txBox="1"/>
          <p:nvPr/>
        </p:nvSpPr>
        <p:spPr>
          <a:xfrm>
            <a:off x="7425661" y="5921128"/>
            <a:ext cx="1696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</a:rPr>
              <a:t>Closure graph set generation</a:t>
            </a:r>
            <a:endParaRPr lang="en-US" sz="1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7308" y="2392764"/>
            <a:ext cx="1108939" cy="110893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5929" y="2055848"/>
            <a:ext cx="714375" cy="71437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135" y="1282779"/>
            <a:ext cx="812800" cy="812800"/>
          </a:xfrm>
          <a:prstGeom prst="rect">
            <a:avLst/>
          </a:prstGeom>
        </p:spPr>
      </p:pic>
      <p:sp>
        <p:nvSpPr>
          <p:cNvPr id="60" name="Right Arrow 59"/>
          <p:cNvSpPr/>
          <p:nvPr/>
        </p:nvSpPr>
        <p:spPr>
          <a:xfrm>
            <a:off x="3173125" y="1907380"/>
            <a:ext cx="789271" cy="629569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05238" y="2156166"/>
            <a:ext cx="1434294" cy="1228114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26535" y="1227514"/>
            <a:ext cx="1574732" cy="133537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4588" y="2381936"/>
            <a:ext cx="797627" cy="891687"/>
          </a:xfrm>
          <a:prstGeom prst="rect">
            <a:avLst/>
          </a:prstGeom>
        </p:spPr>
      </p:pic>
      <p:sp>
        <p:nvSpPr>
          <p:cNvPr id="64" name="Right Arrow 63"/>
          <p:cNvSpPr/>
          <p:nvPr/>
        </p:nvSpPr>
        <p:spPr>
          <a:xfrm>
            <a:off x="6063766" y="2014235"/>
            <a:ext cx="789271" cy="629569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>
            <a:hlinkClick r:id="rId15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4642" y="1541150"/>
            <a:ext cx="1973956" cy="1615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6" name="TextBox 65"/>
          <p:cNvSpPr txBox="1"/>
          <p:nvPr/>
        </p:nvSpPr>
        <p:spPr>
          <a:xfrm>
            <a:off x="66352" y="2904969"/>
            <a:ext cx="16967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</a:rPr>
              <a:t>Closure graphs</a:t>
            </a:r>
            <a:endParaRPr lang="en-US" sz="1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011959" y="1203744"/>
            <a:ext cx="1937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</a:rPr>
              <a:t>Canned </a:t>
            </a:r>
          </a:p>
          <a:p>
            <a:pPr algn="ctr"/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</a:rPr>
              <a:t>patterns</a:t>
            </a:r>
            <a:endParaRPr lang="en-US" sz="1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68" name="Elbow Connector 67"/>
          <p:cNvCxnSpPr/>
          <p:nvPr/>
        </p:nvCxnSpPr>
        <p:spPr>
          <a:xfrm rot="16200000" flipV="1">
            <a:off x="4651183" y="1303103"/>
            <a:ext cx="1319315" cy="5378642"/>
          </a:xfrm>
          <a:prstGeom prst="bentConnector2">
            <a:avLst/>
          </a:prstGeom>
          <a:ln w="63500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90835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  <p:bldP spid="46" grpId="0" animBg="1"/>
      <p:bldP spid="52" grpId="0"/>
      <p:bldP spid="54" grpId="0" animBg="1"/>
      <p:bldP spid="56" grpId="0"/>
      <p:bldP spid="60" grpId="0" animBg="1"/>
      <p:bldP spid="64" grpId="0" animBg="1"/>
      <p:bldP spid="66" grpId="0"/>
      <p:bldP spid="67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Graph Clustering as Summarizing Biological Networks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333" y="1641965"/>
            <a:ext cx="8229599" cy="30284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7775" y="5363263"/>
            <a:ext cx="6492536" cy="995186"/>
          </a:xfrm>
          <a:prstGeom prst="rect">
            <a:avLst/>
          </a:prstGeom>
          <a:ln w="41275">
            <a:solidFill>
              <a:srgbClr val="FF0000"/>
            </a:solidFill>
          </a:ln>
        </p:spPr>
      </p:pic>
      <p:sp>
        <p:nvSpPr>
          <p:cNvPr id="18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125/140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4250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Limitations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4" y="1407380"/>
            <a:ext cx="3520773" cy="36496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6348" y="1371600"/>
            <a:ext cx="2381024" cy="23989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7370" y="1494800"/>
            <a:ext cx="3097592" cy="48298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74322" y="5237284"/>
            <a:ext cx="3715054" cy="1477328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Structure does not imply function.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Most </a:t>
            </a:r>
            <a:r>
              <a:rPr lang="en-US" dirty="0"/>
              <a:t>graph clustering approaches do not integrate functional attributes of the proteins during the clustering process.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428999" y="3962400"/>
            <a:ext cx="2628371" cy="923330"/>
          </a:xfrm>
          <a:prstGeom prst="rect">
            <a:avLst/>
          </a:prstGeom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Graph </a:t>
            </a:r>
            <a:r>
              <a:rPr lang="en-US" dirty="0" smtClean="0"/>
              <a:t>clustering </a:t>
            </a:r>
            <a:r>
              <a:rPr lang="en-US" dirty="0"/>
              <a:t>methods </a:t>
            </a:r>
            <a:r>
              <a:rPr lang="en-US" dirty="0" smtClean="0"/>
              <a:t>do </a:t>
            </a:r>
            <a:r>
              <a:rPr lang="en-US" dirty="0"/>
              <a:t>not constrain the attributes of the clusters.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343400" y="5209648"/>
            <a:ext cx="2677962" cy="923330"/>
          </a:xfrm>
          <a:prstGeom prst="rect">
            <a:avLst/>
          </a:prstGeom>
          <a:ln w="3492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Methods </a:t>
            </a:r>
            <a:r>
              <a:rPr lang="en-US" dirty="0"/>
              <a:t>that utilize attributes are designed for low dimensional attributes </a:t>
            </a:r>
          </a:p>
        </p:txBody>
      </p:sp>
      <p:sp>
        <p:nvSpPr>
          <p:cNvPr id="22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126/140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42438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FUSE: Functional Summarization of PPI Networks 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[BMC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</a:rPr>
              <a:t>Bioinfo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 12, BCB 11]</a:t>
            </a:r>
            <a:r>
              <a:rPr lang="en-US" sz="3200" b="1" dirty="0" smtClean="0"/>
              <a:t> 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475011" y="2272658"/>
            <a:ext cx="8023534" cy="195262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64" charset="-128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246409" y="1981200"/>
            <a:ext cx="4876800" cy="609600"/>
          </a:xfrm>
          <a:prstGeom prst="roundRect">
            <a:avLst/>
          </a:prstGeom>
          <a:solidFill>
            <a:srgbClr val="0065A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SG" sz="2200" dirty="0" smtClean="0">
                <a:solidFill>
                  <a:schemeClr val="bg1"/>
                </a:solidFill>
                <a:latin typeface="Arial" charset="0"/>
                <a:ea typeface="ＭＳ Ｐゴシック" pitchFamily="64" charset="-128"/>
              </a:rPr>
              <a:t>FUSE Approach</a:t>
            </a: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6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2944" y="2409104"/>
            <a:ext cx="7924918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SG" sz="1700" baseline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.Given a PPI network G, a functional summary is represented as an undirected </a:t>
            </a:r>
            <a:r>
              <a:rPr lang="en-US" sz="2000" dirty="0">
                <a:solidFill>
                  <a:srgbClr val="FF0000"/>
                </a:solidFill>
              </a:rPr>
              <a:t>k-node functional summary graph</a:t>
            </a:r>
            <a:r>
              <a:rPr lang="en-US" sz="2000" dirty="0"/>
              <a:t> (FSG) to model the set of </a:t>
            </a:r>
            <a:r>
              <a:rPr lang="en-US" sz="2000" dirty="0">
                <a:solidFill>
                  <a:srgbClr val="FF0000"/>
                </a:solidFill>
              </a:rPr>
              <a:t>functional clusters</a:t>
            </a:r>
            <a:r>
              <a:rPr lang="en-US" sz="2000" dirty="0"/>
              <a:t> and their </a:t>
            </a:r>
            <a:r>
              <a:rPr lang="en-US" sz="2000" dirty="0" smtClean="0"/>
              <a:t>interactions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Generated </a:t>
            </a:r>
            <a:r>
              <a:rPr lang="en-US" sz="2000" dirty="0"/>
              <a:t>by maximizing “information proﬁt” under a speciﬁed budget constraint.</a:t>
            </a:r>
            <a:endParaRPr lang="en-US" sz="2000" baseline="0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475011" y="4669150"/>
            <a:ext cx="8005601" cy="150524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64" charset="-128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246409" y="4377708"/>
            <a:ext cx="4876800" cy="609600"/>
          </a:xfrm>
          <a:prstGeom prst="roundRect">
            <a:avLst/>
          </a:prstGeom>
          <a:solidFill>
            <a:srgbClr val="624A9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SG" sz="2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64" charset="-128"/>
              </a:rPr>
              <a:t>Constraints</a:t>
            </a: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64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9809" y="5041113"/>
            <a:ext cx="762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must be at a speciﬁc level of detail speciﬁed by the parameter </a:t>
            </a:r>
            <a:r>
              <a:rPr lang="en-US" sz="2000" dirty="0" smtClean="0">
                <a:solidFill>
                  <a:srgbClr val="FF0000"/>
                </a:solidFill>
              </a:rPr>
              <a:t>k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given </a:t>
            </a:r>
            <a:r>
              <a:rPr lang="en-US" sz="2000" dirty="0">
                <a:solidFill>
                  <a:srgbClr val="FF0000"/>
                </a:solidFill>
              </a:rPr>
              <a:t>k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FSG must be “best” representative summary of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edundancies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are minimized</a:t>
            </a:r>
            <a:endParaRPr lang="en-SG" sz="2000" baseline="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127/140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1956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Functional Clusters</a:t>
            </a:r>
            <a:r>
              <a:rPr lang="en-US" sz="3200" b="1" dirty="0" smtClean="0"/>
              <a:t> 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718" y="1455876"/>
            <a:ext cx="7270376" cy="238461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058" y="4154252"/>
            <a:ext cx="7271613" cy="221428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070847" y="6183868"/>
            <a:ext cx="1001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3-cluster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29835" y="6151602"/>
            <a:ext cx="1001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  <a:r>
              <a:rPr lang="en-US" dirty="0" smtClean="0">
                <a:solidFill>
                  <a:srgbClr val="FF0000"/>
                </a:solidFill>
              </a:rPr>
              <a:t>-cluster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128/140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13664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153400" cy="533400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Graph Summary: Varieties of Graphs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Content Placeholder 2"/>
          <p:cNvSpPr txBox="1">
            <a:spLocks noChangeArrowheads="1"/>
          </p:cNvSpPr>
          <p:nvPr/>
        </p:nvSpPr>
        <p:spPr>
          <a:xfrm>
            <a:off x="1600200" y="1219200"/>
            <a:ext cx="70866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Homogeneous graphs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summarize only topology information (nodes + edges)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ontent Placeholder 2"/>
          <p:cNvSpPr txBox="1">
            <a:spLocks noChangeArrowheads="1"/>
          </p:cNvSpPr>
          <p:nvPr/>
        </p:nvSpPr>
        <p:spPr>
          <a:xfrm>
            <a:off x="1600200" y="2209800"/>
            <a:ext cx="70104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Heterogeneous graphs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nodes and edges have different types and attributes 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- summarization happens at both structural and semantic levels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12/140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70610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FUSE: Functional Summarization of PPI Networks</a:t>
            </a:r>
            <a:endParaRPr lang="en-US" sz="32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108" y="1570133"/>
            <a:ext cx="8874382" cy="3611467"/>
          </a:xfrm>
          <a:prstGeom prst="rect">
            <a:avLst/>
          </a:prstGeom>
          <a:ln w="50800">
            <a:solidFill>
              <a:schemeClr val="accent1">
                <a:lumMod val="75000"/>
              </a:schemeClr>
            </a:solidFill>
            <a:round/>
          </a:ln>
        </p:spPr>
      </p:pic>
      <p:sp>
        <p:nvSpPr>
          <p:cNvPr id="21" name="Rectangle 20"/>
          <p:cNvSpPr/>
          <p:nvPr/>
        </p:nvSpPr>
        <p:spPr>
          <a:xfrm>
            <a:off x="621242" y="5238690"/>
            <a:ext cx="7718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How </a:t>
            </a:r>
            <a:r>
              <a:rPr lang="en-US" sz="2000" b="1" dirty="0">
                <a:solidFill>
                  <a:srgbClr val="FF0000"/>
                </a:solidFill>
              </a:rPr>
              <a:t>to optimally decompose the network into k functional subgraphs?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70442" y="5936597"/>
            <a:ext cx="8302625" cy="646331"/>
          </a:xfrm>
          <a:prstGeom prst="rect">
            <a:avLst/>
          </a:prstGeom>
          <a:ln w="4445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SG" b="1" dirty="0" smtClean="0">
                <a:solidFill>
                  <a:srgbClr val="002060"/>
                </a:solidFill>
              </a:rPr>
              <a:t>FUSE: systematically </a:t>
            </a:r>
            <a:r>
              <a:rPr lang="en-SG" b="1" dirty="0">
                <a:solidFill>
                  <a:srgbClr val="002060"/>
                </a:solidFill>
              </a:rPr>
              <a:t>summarizes a protein-protein interaction (PPI) network in a multi-resolution fashion.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7436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The Main Idea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graphicFrame>
        <p:nvGraphicFramePr>
          <p:cNvPr id="21" name="Diagram 20"/>
          <p:cNvGraphicFramePr/>
          <p:nvPr>
            <p:extLst/>
          </p:nvPr>
        </p:nvGraphicFramePr>
        <p:xfrm>
          <a:off x="331694" y="812981"/>
          <a:ext cx="8462682" cy="5587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130/140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17157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FUSE: Functional Summarization of PPI Networks 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44" y="1535151"/>
            <a:ext cx="4583443" cy="51657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4087" y="1797618"/>
            <a:ext cx="4233640" cy="4191000"/>
          </a:xfrm>
          <a:prstGeom prst="rect">
            <a:avLst/>
          </a:prstGeom>
          <a:ln w="44450">
            <a:solidFill>
              <a:schemeClr val="accent1">
                <a:lumMod val="75000"/>
              </a:schemeClr>
            </a:solidFill>
          </a:ln>
        </p:spPr>
      </p:pic>
      <p:sp>
        <p:nvSpPr>
          <p:cNvPr id="17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131/140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61105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Case Study: DNA Polymerase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933" y="1695979"/>
            <a:ext cx="8483935" cy="4513302"/>
          </a:xfrm>
          <a:prstGeom prst="rect">
            <a:avLst/>
          </a:prstGeom>
        </p:spPr>
      </p:pic>
      <p:sp>
        <p:nvSpPr>
          <p:cNvPr id="16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132/140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60339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Case Study: Alzheimer’s Disease Network (k=30)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354098"/>
            <a:ext cx="8275957" cy="537327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5575" y="1248330"/>
            <a:ext cx="1219200" cy="65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133/140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96021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73152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Epistasis Mini Array Profiles (E-MAPs)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5" y="1372433"/>
            <a:ext cx="6837892" cy="29135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4114800"/>
            <a:ext cx="5404200" cy="269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4796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73152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DE-MAP Network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1089309"/>
            <a:ext cx="6096000" cy="279444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8600" y="3932872"/>
            <a:ext cx="8649758" cy="14773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41275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>
                <a:solidFill>
                  <a:srgbClr val="FF0000"/>
                </a:solidFill>
              </a:rPr>
              <a:t>E-Map network: </a:t>
            </a:r>
            <a:r>
              <a:rPr lang="en-US" dirty="0" smtClean="0"/>
              <a:t>G </a:t>
            </a:r>
            <a:r>
              <a:rPr lang="en-US" dirty="0"/>
              <a:t>= (</a:t>
            </a:r>
            <a:r>
              <a:rPr lang="en-US" dirty="0" err="1"/>
              <a:t>V,E,w</a:t>
            </a:r>
            <a:r>
              <a:rPr lang="en-US" dirty="0"/>
              <a:t>), where V </a:t>
            </a:r>
            <a:r>
              <a:rPr lang="en-US" dirty="0" smtClean="0"/>
              <a:t>-&gt; genes and E-&gt; </a:t>
            </a:r>
            <a:r>
              <a:rPr lang="en-US" dirty="0"/>
              <a:t>pairwise </a:t>
            </a:r>
            <a:r>
              <a:rPr lang="en-US" dirty="0" smtClean="0"/>
              <a:t>interactions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 </a:t>
            </a:r>
            <a:r>
              <a:rPr lang="en-US" dirty="0"/>
              <a:t>is a function that assigns each pairwise interaction </a:t>
            </a:r>
            <a:r>
              <a:rPr lang="en-US" dirty="0" smtClean="0"/>
              <a:t>representing </a:t>
            </a:r>
            <a:r>
              <a:rPr lang="en-US" dirty="0"/>
              <a:t>its </a:t>
            </a:r>
            <a:r>
              <a:rPr lang="en-US" dirty="0">
                <a:solidFill>
                  <a:srgbClr val="FF0000"/>
                </a:solidFill>
              </a:rPr>
              <a:t>interaction </a:t>
            </a:r>
            <a:r>
              <a:rPr lang="en-US" dirty="0" smtClean="0">
                <a:solidFill>
                  <a:srgbClr val="FF0000"/>
                </a:solidFill>
              </a:rPr>
              <a:t>strength (S-Score)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 A </a:t>
            </a:r>
            <a:r>
              <a:rPr lang="en-US" dirty="0">
                <a:solidFill>
                  <a:srgbClr val="FF0000"/>
                </a:solidFill>
              </a:rPr>
              <a:t>positive S-score</a:t>
            </a:r>
            <a:r>
              <a:rPr lang="en-US" dirty="0"/>
              <a:t> indicates the degree of alleviating interaction between the two </a:t>
            </a:r>
            <a:r>
              <a:rPr lang="en-US" dirty="0" smtClean="0"/>
              <a:t>genes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 </a:t>
            </a:r>
            <a:r>
              <a:rPr lang="en-US" dirty="0">
                <a:solidFill>
                  <a:srgbClr val="FF0000"/>
                </a:solidFill>
              </a:rPr>
              <a:t>negative S-score</a:t>
            </a:r>
            <a:r>
              <a:rPr lang="en-US" dirty="0"/>
              <a:t> indicates the degree of aggravating interaction.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8600" y="5553670"/>
            <a:ext cx="8649758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Two E-Map networks for the </a:t>
            </a:r>
            <a:r>
              <a:rPr lang="en-US" dirty="0">
                <a:solidFill>
                  <a:srgbClr val="FF0000"/>
                </a:solidFill>
              </a:rPr>
              <a:t>treated</a:t>
            </a:r>
            <a:r>
              <a:rPr lang="en-US" dirty="0"/>
              <a:t> condition (G</a:t>
            </a:r>
            <a:r>
              <a:rPr lang="en-US" baseline="-25000" dirty="0"/>
              <a:t>t</a:t>
            </a:r>
            <a:r>
              <a:rPr lang="en-US" dirty="0"/>
              <a:t>) and </a:t>
            </a:r>
            <a:r>
              <a:rPr lang="en-US" dirty="0" smtClean="0"/>
              <a:t>the </a:t>
            </a:r>
            <a:r>
              <a:rPr lang="en-US" dirty="0">
                <a:solidFill>
                  <a:srgbClr val="FF0000"/>
                </a:solidFill>
              </a:rPr>
              <a:t>untreated</a:t>
            </a:r>
            <a:r>
              <a:rPr lang="en-US" dirty="0"/>
              <a:t> condition (G</a:t>
            </a:r>
            <a:r>
              <a:rPr lang="en-US" baseline="-25000" dirty="0"/>
              <a:t>c</a:t>
            </a:r>
            <a:r>
              <a:rPr lang="en-US" dirty="0"/>
              <a:t>).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Share </a:t>
            </a:r>
            <a:r>
              <a:rPr lang="en-US" dirty="0"/>
              <a:t>the same set of vertices and pairwise interactions.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>
                <a:solidFill>
                  <a:srgbClr val="FF0000"/>
                </a:solidFill>
              </a:rPr>
              <a:t>diﬀerential network</a:t>
            </a:r>
            <a:r>
              <a:rPr lang="en-US" dirty="0"/>
              <a:t> </a:t>
            </a:r>
            <a:r>
              <a:rPr lang="en-US" dirty="0" smtClean="0"/>
              <a:t>is </a:t>
            </a:r>
            <a:r>
              <a:rPr lang="en-US" dirty="0"/>
              <a:t>a graph G</a:t>
            </a:r>
            <a:r>
              <a:rPr lang="en-US" baseline="-25000" dirty="0"/>
              <a:t>d</a:t>
            </a:r>
            <a:r>
              <a:rPr lang="en-US" dirty="0"/>
              <a:t> = (V,E,w</a:t>
            </a:r>
            <a:r>
              <a:rPr lang="en-US" baseline="-25000" dirty="0"/>
              <a:t>d</a:t>
            </a:r>
            <a:r>
              <a:rPr lang="en-US" dirty="0"/>
              <a:t>) </a:t>
            </a:r>
            <a:r>
              <a:rPr lang="en-US" dirty="0" err="1" smtClean="0"/>
              <a:t>s.t.</a:t>
            </a:r>
            <a:r>
              <a:rPr lang="en-US" dirty="0" smtClean="0"/>
              <a:t>:</a:t>
            </a:r>
          </a:p>
          <a:p>
            <a:r>
              <a:rPr lang="en-US" dirty="0" smtClean="0"/>
              <a:t>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8184" y="6153834"/>
            <a:ext cx="2886215" cy="3499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41275"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34912593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245533" y="518557"/>
            <a:ext cx="77724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err="1" smtClean="0">
                <a:solidFill>
                  <a:srgbClr val="FF0000"/>
                </a:solidFill>
              </a:rPr>
              <a:t>DiffNet</a:t>
            </a:r>
            <a:r>
              <a:rPr lang="en-US" sz="4000" b="1" dirty="0" smtClean="0"/>
              <a:t>: Automatic Functional Summarization of Differential Networks </a:t>
            </a:r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</a:rPr>
              <a:t>[Methods 14]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1707582"/>
            <a:ext cx="8115300" cy="393121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4800" y="5906869"/>
            <a:ext cx="8763000" cy="646331"/>
          </a:xfrm>
          <a:prstGeom prst="rect">
            <a:avLst/>
          </a:prstGeom>
          <a:ln w="4762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Most graph clustering algorithms assume nonnegative edge weights (unsigned weights)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Consistency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with prior functional knowledge is ignored</a:t>
            </a:r>
          </a:p>
        </p:txBody>
      </p:sp>
    </p:spTree>
    <p:extLst>
      <p:ext uri="{BB962C8B-B14F-4D97-AF65-F5344CB8AC3E}">
        <p14:creationId xmlns:p14="http://schemas.microsoft.com/office/powerpoint/2010/main" xmlns="" val="9270925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245533" y="518557"/>
            <a:ext cx="77724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References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1600" y="1354138"/>
            <a:ext cx="3738267" cy="52382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460375" y="14478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 J. Zhang, S. S. Bhowmick, H. H. Nguyen, B. Choi, F. Zhu. </a:t>
            </a:r>
            <a:r>
              <a:rPr lang="en-US" b="1" dirty="0">
                <a:solidFill>
                  <a:srgbClr val="7030A0"/>
                </a:solidFill>
              </a:rPr>
              <a:t>DAVINCI: Data-driven Visual Interface Construction for Subgraph Search in Graph </a:t>
            </a:r>
            <a:r>
              <a:rPr lang="en-US" b="1" dirty="0" smtClean="0">
                <a:solidFill>
                  <a:srgbClr val="7030A0"/>
                </a:solidFill>
              </a:rPr>
              <a:t>Databases</a:t>
            </a:r>
            <a:r>
              <a:rPr lang="en-US" dirty="0" smtClean="0">
                <a:solidFill>
                  <a:srgbClr val="7030A0"/>
                </a:solidFill>
              </a:rPr>
              <a:t>.</a:t>
            </a:r>
            <a:r>
              <a:rPr lang="en-US" dirty="0" smtClean="0"/>
              <a:t> 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IEEE ICDE</a:t>
            </a:r>
            <a:r>
              <a:rPr lang="en-US" dirty="0"/>
              <a:t>, </a:t>
            </a:r>
            <a:r>
              <a:rPr lang="en-US" dirty="0" smtClean="0"/>
              <a:t>2015 (Demo).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60080" y="4138071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 B.-S. Seah, S. S. Bhowmick, C. F. Dewey Jr, and H. Yu, </a:t>
            </a:r>
            <a:r>
              <a:rPr lang="en-US" b="1" dirty="0">
                <a:solidFill>
                  <a:srgbClr val="7030A0"/>
                </a:solidFill>
              </a:rPr>
              <a:t>FUSE: A Proﬁt Maximization Approach for Functional Summarization of Biological </a:t>
            </a:r>
            <a:r>
              <a:rPr lang="en-US" b="1" dirty="0" smtClean="0">
                <a:solidFill>
                  <a:srgbClr val="7030A0"/>
                </a:solidFill>
              </a:rPr>
              <a:t>Networks.</a:t>
            </a:r>
            <a:r>
              <a:rPr lang="en-US" dirty="0" smtClean="0"/>
              <a:t>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BMC Bioinformatics</a:t>
            </a:r>
            <a:r>
              <a:rPr lang="en-US" dirty="0"/>
              <a:t>, </a:t>
            </a:r>
            <a:r>
              <a:rPr lang="en-US" dirty="0" smtClean="0"/>
              <a:t>13, </a:t>
            </a:r>
            <a:r>
              <a:rPr lang="en-US" dirty="0"/>
              <a:t>2012. </a:t>
            </a:r>
          </a:p>
          <a:p>
            <a:endParaRPr lang="en-US" dirty="0" smtClean="0"/>
          </a:p>
          <a:p>
            <a:r>
              <a:rPr lang="en-US" dirty="0" smtClean="0"/>
              <a:t>B</a:t>
            </a:r>
            <a:r>
              <a:rPr lang="en-US" dirty="0"/>
              <a:t>.-S. Seah, S. S. Bhowmick, and C. F. Dewey Jr, </a:t>
            </a:r>
            <a:r>
              <a:rPr lang="en-US" b="1" dirty="0" err="1">
                <a:solidFill>
                  <a:srgbClr val="7030A0"/>
                </a:solidFill>
              </a:rPr>
              <a:t>DiffNet</a:t>
            </a:r>
            <a:r>
              <a:rPr lang="en-US" b="1" dirty="0">
                <a:solidFill>
                  <a:srgbClr val="7030A0"/>
                </a:solidFill>
              </a:rPr>
              <a:t>: Automatic Differential Functional Summarization of </a:t>
            </a:r>
            <a:r>
              <a:rPr lang="en-US" b="1" dirty="0" err="1">
                <a:solidFill>
                  <a:srgbClr val="7030A0"/>
                </a:solidFill>
              </a:rPr>
              <a:t>dE</a:t>
            </a:r>
            <a:r>
              <a:rPr lang="en-US" b="1" dirty="0">
                <a:solidFill>
                  <a:srgbClr val="7030A0"/>
                </a:solidFill>
              </a:rPr>
              <a:t>-MAP </a:t>
            </a:r>
            <a:r>
              <a:rPr lang="en-US" b="1" dirty="0" smtClean="0">
                <a:solidFill>
                  <a:srgbClr val="7030A0"/>
                </a:solidFill>
              </a:rPr>
              <a:t>Networks. 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Methods</a:t>
            </a:r>
            <a:r>
              <a:rPr lang="en-US" dirty="0"/>
              <a:t>, 69(3), 2014.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0080" y="267948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 Boon-Siew Seah, Sourav S Bhowmick, C F Dewey, Jr, </a:t>
            </a:r>
            <a:r>
              <a:rPr lang="en-US" dirty="0" err="1"/>
              <a:t>Hanry</a:t>
            </a:r>
            <a:r>
              <a:rPr lang="en-US" dirty="0"/>
              <a:t> Yu. 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7030A0"/>
                </a:solidFill>
              </a:rPr>
              <a:t>FUSE</a:t>
            </a:r>
            <a:r>
              <a:rPr lang="en-US" b="1" dirty="0">
                <a:solidFill>
                  <a:srgbClr val="7030A0"/>
                </a:solidFill>
              </a:rPr>
              <a:t>: Towards Multi-Level Functional Summarization of Protein Interaction Networks.</a:t>
            </a: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ACM BCB (</a:t>
            </a:r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</a:rPr>
              <a:t>SIGBio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r>
              <a:rPr lang="en-US" dirty="0" smtClean="0"/>
              <a:t>, 2011 </a:t>
            </a:r>
            <a:r>
              <a:rPr lang="en-US" dirty="0">
                <a:solidFill>
                  <a:srgbClr val="FF0000"/>
                </a:solidFill>
              </a:rPr>
              <a:t>(Best Paper Award)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5058843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ounded Rectangle 45"/>
          <p:cNvSpPr/>
          <p:nvPr/>
        </p:nvSpPr>
        <p:spPr>
          <a:xfrm>
            <a:off x="228600" y="5410200"/>
            <a:ext cx="3733800" cy="762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Roadmap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pic>
        <p:nvPicPr>
          <p:cNvPr id="24" name="Picture 2" descr="Image result for right sig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2143" y="1066800"/>
            <a:ext cx="573457" cy="54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9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0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1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2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3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4" name="Content Placeholder 2"/>
          <p:cNvSpPr txBox="1">
            <a:spLocks noChangeArrowheads="1"/>
          </p:cNvSpPr>
          <p:nvPr/>
        </p:nvSpPr>
        <p:spPr>
          <a:xfrm>
            <a:off x="304800" y="1219200"/>
            <a:ext cx="4419601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Content Placeholder 2"/>
          <p:cNvSpPr txBox="1">
            <a:spLocks noChangeArrowheads="1"/>
          </p:cNvSpPr>
          <p:nvPr/>
        </p:nvSpPr>
        <p:spPr>
          <a:xfrm>
            <a:off x="304800" y="19050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Summarizing Static Graphs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Content Placeholder 2"/>
          <p:cNvSpPr txBox="1">
            <a:spLocks noChangeArrowheads="1"/>
          </p:cNvSpPr>
          <p:nvPr/>
        </p:nvSpPr>
        <p:spPr>
          <a:xfrm>
            <a:off x="304800" y="26670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Summarizing Dynamic Graphs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Content Placeholder 2"/>
          <p:cNvSpPr txBox="1">
            <a:spLocks noChangeArrowheads="1"/>
          </p:cNvSpPr>
          <p:nvPr/>
        </p:nvSpPr>
        <p:spPr>
          <a:xfrm>
            <a:off x="304800" y="40386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Summarizing Graph Streams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Content Placeholder 2"/>
          <p:cNvSpPr txBox="1">
            <a:spLocks noChangeArrowheads="1"/>
          </p:cNvSpPr>
          <p:nvPr/>
        </p:nvSpPr>
        <p:spPr>
          <a:xfrm>
            <a:off x="304800" y="4876800"/>
            <a:ext cx="67818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Domain-dependent Graph Summarization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Content Placeholder 2"/>
          <p:cNvSpPr txBox="1">
            <a:spLocks noChangeArrowheads="1"/>
          </p:cNvSpPr>
          <p:nvPr/>
        </p:nvSpPr>
        <p:spPr>
          <a:xfrm>
            <a:off x="304800" y="56388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Work and Conclusion</a:t>
            </a: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Content Placeholder 2"/>
          <p:cNvSpPr txBox="1">
            <a:spLocks noChangeArrowheads="1"/>
          </p:cNvSpPr>
          <p:nvPr/>
        </p:nvSpPr>
        <p:spPr>
          <a:xfrm>
            <a:off x="304800" y="33528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Summarizing Heterogeneous Graphs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Picture 2" descr="Image result for right sig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3743" y="1739969"/>
            <a:ext cx="573457" cy="54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mage result for right sig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4743" y="2501969"/>
            <a:ext cx="573457" cy="54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mage result for right sig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4343" y="3263969"/>
            <a:ext cx="573457" cy="54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Image result for right sig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2343" y="3873569"/>
            <a:ext cx="573457" cy="54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Image result for right sig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1667" y="4711769"/>
            <a:ext cx="573457" cy="54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139/140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08866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153400" cy="533400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Graph Summary: Varieties of Graphs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Content Placeholder 2"/>
          <p:cNvSpPr txBox="1">
            <a:spLocks noChangeArrowheads="1"/>
          </p:cNvSpPr>
          <p:nvPr/>
        </p:nvSpPr>
        <p:spPr>
          <a:xfrm>
            <a:off x="1600200" y="1219200"/>
            <a:ext cx="70866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Homogeneous graphs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summarize only topology information (nodes + edges)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ontent Placeholder 2"/>
          <p:cNvSpPr txBox="1">
            <a:spLocks noChangeArrowheads="1"/>
          </p:cNvSpPr>
          <p:nvPr/>
        </p:nvSpPr>
        <p:spPr>
          <a:xfrm>
            <a:off x="1600200" y="2209800"/>
            <a:ext cx="70104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Heterogeneous graphs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nodes and edges have different types and attributes 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- summarization happens at both structural and semantic levels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2"/>
          <p:cNvSpPr txBox="1">
            <a:spLocks noChangeArrowheads="1"/>
          </p:cNvSpPr>
          <p:nvPr/>
        </p:nvSpPr>
        <p:spPr>
          <a:xfrm>
            <a:off x="1600200" y="4114800"/>
            <a:ext cx="70866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Static graphs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endParaRPr lang="en-US" altLang="zh-CN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/>
          <p:cNvSpPr txBox="1">
            <a:spLocks noChangeArrowheads="1"/>
          </p:cNvSpPr>
          <p:nvPr/>
        </p:nvSpPr>
        <p:spPr>
          <a:xfrm>
            <a:off x="1600200" y="4724400"/>
            <a:ext cx="70866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Dynamic graphs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endParaRPr lang="en-US" altLang="zh-CN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/>
          <p:cNvSpPr txBox="1">
            <a:spLocks noChangeArrowheads="1"/>
          </p:cNvSpPr>
          <p:nvPr/>
        </p:nvSpPr>
        <p:spPr>
          <a:xfrm>
            <a:off x="1600200" y="5562600"/>
            <a:ext cx="70866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Stream graphs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endParaRPr lang="en-US" altLang="zh-CN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527175" y="4724400"/>
            <a:ext cx="0" cy="12954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1524000" y="4724400"/>
            <a:ext cx="457200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524000" y="6019800"/>
            <a:ext cx="457200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76200" y="4648200"/>
            <a:ext cx="1292225" cy="1447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Types of Temporal/ Evolving Networks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1368425" y="5334000"/>
            <a:ext cx="15557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13/140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14589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245533" y="518557"/>
            <a:ext cx="77724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Open Research Problems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graphicFrame>
        <p:nvGraphicFramePr>
          <p:cNvPr id="11" name="Diagram 10"/>
          <p:cNvGraphicFramePr/>
          <p:nvPr>
            <p:extLst/>
          </p:nvPr>
        </p:nvGraphicFramePr>
        <p:xfrm>
          <a:off x="307975" y="1397000"/>
          <a:ext cx="8150225" cy="538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6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140/140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5421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245533" y="518557"/>
            <a:ext cx="77724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Final Words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graphicFrame>
        <p:nvGraphicFramePr>
          <p:cNvPr id="13" name="Diagram 12"/>
          <p:cNvGraphicFramePr/>
          <p:nvPr>
            <p:extLst/>
          </p:nvPr>
        </p:nvGraphicFramePr>
        <p:xfrm>
          <a:off x="838200" y="1820398"/>
          <a:ext cx="7388225" cy="401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5869" y="1231397"/>
            <a:ext cx="7240556" cy="5526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04231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2" y="0"/>
            <a:ext cx="913028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626670" y="529395"/>
            <a:ext cx="47039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accent4">
                    <a:lumMod val="50000"/>
                  </a:schemeClr>
                </a:solidFill>
                <a:latin typeface="Cooper Black" panose="0208090404030B020404" pitchFamily="18" charset="0"/>
              </a:rPr>
              <a:t>Thank You!</a:t>
            </a:r>
            <a:endParaRPr lang="en-US" sz="6000" dirty="0">
              <a:solidFill>
                <a:schemeClr val="accent4">
                  <a:lumMod val="50000"/>
                </a:schemeClr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0300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153400" cy="533400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Graph Summary: Varieties of Graphs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Content Placeholder 2"/>
          <p:cNvSpPr txBox="1">
            <a:spLocks noChangeArrowheads="1"/>
          </p:cNvSpPr>
          <p:nvPr/>
        </p:nvSpPr>
        <p:spPr>
          <a:xfrm>
            <a:off x="1600200" y="1219200"/>
            <a:ext cx="70866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Homogeneous graphs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summarize only topology information (nodes + edges)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ontent Placeholder 2"/>
          <p:cNvSpPr txBox="1">
            <a:spLocks noChangeArrowheads="1"/>
          </p:cNvSpPr>
          <p:nvPr/>
        </p:nvSpPr>
        <p:spPr>
          <a:xfrm>
            <a:off x="1600200" y="2209800"/>
            <a:ext cx="70104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Heterogeneous graphs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nodes and edges have different types and attributes 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- summarization happens at both structural and semantic levels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2"/>
          <p:cNvSpPr txBox="1">
            <a:spLocks noChangeArrowheads="1"/>
          </p:cNvSpPr>
          <p:nvPr/>
        </p:nvSpPr>
        <p:spPr>
          <a:xfrm>
            <a:off x="1600200" y="4114800"/>
            <a:ext cx="70866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Static graphs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endParaRPr lang="en-US" altLang="zh-CN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/>
          <p:cNvSpPr txBox="1">
            <a:spLocks noChangeArrowheads="1"/>
          </p:cNvSpPr>
          <p:nvPr/>
        </p:nvSpPr>
        <p:spPr>
          <a:xfrm>
            <a:off x="1600200" y="4724400"/>
            <a:ext cx="70866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Dynamic graphs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endParaRPr lang="en-US" altLang="zh-CN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/>
          <p:cNvSpPr txBox="1">
            <a:spLocks noChangeArrowheads="1"/>
          </p:cNvSpPr>
          <p:nvPr/>
        </p:nvSpPr>
        <p:spPr>
          <a:xfrm>
            <a:off x="1600200" y="5562600"/>
            <a:ext cx="70866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Stream graphs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endParaRPr lang="en-US" altLang="zh-CN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527175" y="4724400"/>
            <a:ext cx="0" cy="12954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1524000" y="4724400"/>
            <a:ext cx="457200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524000" y="6019800"/>
            <a:ext cx="457200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76200" y="4648200"/>
            <a:ext cx="1292225" cy="1447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Types of Temporal/ Evolving Networks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1368425" y="5334000"/>
            <a:ext cx="15557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ular Callout 3"/>
          <p:cNvSpPr/>
          <p:nvPr/>
        </p:nvSpPr>
        <p:spPr>
          <a:xfrm>
            <a:off x="5486399" y="3276600"/>
            <a:ext cx="3355975" cy="1524000"/>
          </a:xfrm>
          <a:prstGeom prst="wedgeRectCallout">
            <a:avLst>
              <a:gd name="adj1" fmla="val -99899"/>
              <a:gd name="adj2" fmla="val 554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dirty="0" smtClean="0"/>
              <a:t>Snapshots of graph over time</a:t>
            </a:r>
          </a:p>
          <a:p>
            <a:pPr marL="285750" indent="-285750">
              <a:buFontTx/>
              <a:buChar char="-"/>
            </a:pPr>
            <a:endParaRPr lang="en-US" sz="1200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Snapshots are given apriori</a:t>
            </a:r>
          </a:p>
          <a:p>
            <a:pPr marL="285750" indent="-285750">
              <a:buFontTx/>
              <a:buChar char="-"/>
            </a:pPr>
            <a:endParaRPr lang="en-US" sz="1200" dirty="0"/>
          </a:p>
          <a:p>
            <a:pPr marL="285750" indent="-285750">
              <a:buFontTx/>
              <a:buChar char="-"/>
            </a:pPr>
            <a:r>
              <a:rPr lang="en-US" dirty="0" smtClean="0"/>
              <a:t>can perform many passes over snapshots to build summary</a:t>
            </a:r>
            <a:endParaRPr lang="en-US" dirty="0"/>
          </a:p>
        </p:txBody>
      </p:sp>
      <p:sp>
        <p:nvSpPr>
          <p:cNvPr id="17" name="Rectangular Callout 16"/>
          <p:cNvSpPr/>
          <p:nvPr/>
        </p:nvSpPr>
        <p:spPr>
          <a:xfrm>
            <a:off x="5334000" y="5029200"/>
            <a:ext cx="3674076" cy="1524000"/>
          </a:xfrm>
          <a:prstGeom prst="wedgeRectCallout">
            <a:avLst>
              <a:gd name="adj1" fmla="val -95287"/>
              <a:gd name="adj2" fmla="val -45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dirty="0" smtClean="0"/>
              <a:t>Edge-streams arriving in real-time</a:t>
            </a:r>
          </a:p>
          <a:p>
            <a:pPr marL="285750" indent="-285750">
              <a:buFontTx/>
              <a:buChar char="-"/>
            </a:pPr>
            <a:endParaRPr lang="en-US" sz="1200" dirty="0"/>
          </a:p>
          <a:p>
            <a:pPr marL="285750" indent="-285750">
              <a:buFontTx/>
              <a:buChar char="-"/>
            </a:pPr>
            <a:r>
              <a:rPr lang="en-US" dirty="0" smtClean="0"/>
              <a:t>One pass over the stream to incrementally build/ update the 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169882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153400" cy="533400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Graph Summarization Techniques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Content Placeholder 2"/>
          <p:cNvSpPr txBox="1">
            <a:spLocks noChangeArrowheads="1"/>
          </p:cNvSpPr>
          <p:nvPr/>
        </p:nvSpPr>
        <p:spPr>
          <a:xfrm>
            <a:off x="457200" y="1219200"/>
            <a:ext cx="70866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Statistical methods</a:t>
            </a:r>
          </a:p>
          <a:p>
            <a:pPr lvl="0"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- </a:t>
            </a:r>
            <a:r>
              <a:rPr lang="en-SG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</a:t>
            </a:r>
            <a:r>
              <a:rPr lang="en-SG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egree </a:t>
            </a:r>
            <a:r>
              <a:rPr lang="en-SG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distribution, hop-plot, clustering coefficient </a:t>
            </a:r>
            <a:endParaRPr kumimoji="0" lang="en-US" altLang="zh-CN" sz="16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ontent Placeholder 2"/>
          <p:cNvSpPr txBox="1">
            <a:spLocks noChangeArrowheads="1"/>
          </p:cNvSpPr>
          <p:nvPr/>
        </p:nvSpPr>
        <p:spPr>
          <a:xfrm>
            <a:off x="457200" y="2209800"/>
            <a:ext cx="70866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Aggregation-based</a:t>
            </a:r>
          </a:p>
          <a:p>
            <a:pPr lvl="0"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SG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grouping of nodes and edges into super-nodes/ super-edges</a:t>
            </a:r>
            <a:endParaRPr kumimoji="0" lang="en-US" altLang="zh-CN" sz="16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ontent Placeholder 2"/>
          <p:cNvSpPr txBox="1">
            <a:spLocks noChangeArrowheads="1"/>
          </p:cNvSpPr>
          <p:nvPr/>
        </p:nvSpPr>
        <p:spPr>
          <a:xfrm>
            <a:off x="457200" y="3276600"/>
            <a:ext cx="79248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Attribute-based</a:t>
            </a:r>
          </a:p>
          <a:p>
            <a:pPr lvl="0"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SG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considering both topology and attributes (heterogeneous graphs)</a:t>
            </a:r>
            <a:endParaRPr kumimoji="0" lang="en-US" altLang="zh-CN" sz="16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ontent Placeholder 2"/>
          <p:cNvSpPr txBox="1">
            <a:spLocks noChangeArrowheads="1"/>
          </p:cNvSpPr>
          <p:nvPr/>
        </p:nvSpPr>
        <p:spPr>
          <a:xfrm>
            <a:off x="457200" y="4343400"/>
            <a:ext cx="79248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Compression</a:t>
            </a:r>
          </a:p>
          <a:p>
            <a:pPr lvl="0"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- </a:t>
            </a:r>
            <a:r>
              <a:rPr lang="en-SG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reducing storage space by smartly encoding nodes and edges</a:t>
            </a:r>
            <a:endParaRPr kumimoji="0" lang="en-US" altLang="zh-CN" sz="16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ontent Placeholder 2"/>
          <p:cNvSpPr txBox="1">
            <a:spLocks noChangeArrowheads="1"/>
          </p:cNvSpPr>
          <p:nvPr/>
        </p:nvSpPr>
        <p:spPr>
          <a:xfrm>
            <a:off x="457200" y="5486400"/>
            <a:ext cx="89916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Application-oriented</a:t>
            </a:r>
          </a:p>
          <a:p>
            <a:pPr lvl="0"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SG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summarization for efficient graph querying (e.g., shortest path, graph pattern matching)</a:t>
            </a:r>
          </a:p>
          <a:p>
            <a:pPr lvl="0"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en-SG" altLang="zh-CN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    -  domain-specific (e.g., bioinformatics, visual querying)</a:t>
            </a:r>
            <a:endParaRPr kumimoji="0" lang="en-US" altLang="zh-CN" sz="16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15/140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566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153400" cy="533400"/>
          </a:xfrm>
        </p:spPr>
        <p:txBody>
          <a:bodyPr>
            <a:noAutofit/>
          </a:bodyPr>
          <a:lstStyle/>
          <a:p>
            <a:pPr algn="l"/>
            <a:r>
              <a:rPr lang="en-US" sz="4200" b="1" dirty="0" smtClean="0"/>
              <a:t>Challenges in Graph Summarization</a:t>
            </a:r>
            <a:endParaRPr lang="en-US" sz="42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Content Placeholder 2"/>
          <p:cNvSpPr txBox="1">
            <a:spLocks noChangeArrowheads="1"/>
          </p:cNvSpPr>
          <p:nvPr/>
        </p:nvSpPr>
        <p:spPr>
          <a:xfrm>
            <a:off x="533400" y="13716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Varieties of graph data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static vs. dynamic vs. stream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- homogeneous vs. heterogeneous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- numerical vs. categorical attributes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ontent Placeholder 2"/>
          <p:cNvSpPr txBox="1">
            <a:spLocks noChangeArrowheads="1"/>
          </p:cNvSpPr>
          <p:nvPr/>
        </p:nvSpPr>
        <p:spPr>
          <a:xfrm>
            <a:off x="533400" y="31242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objectives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OLAP vs. compression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- Lossy vs. lossless summary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- Accuracy vs. efficiency vs. space 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ontent Placeholder 2"/>
          <p:cNvSpPr txBox="1">
            <a:spLocks noChangeArrowheads="1"/>
          </p:cNvSpPr>
          <p:nvPr/>
        </p:nvSpPr>
        <p:spPr>
          <a:xfrm>
            <a:off x="533400" y="4800600"/>
            <a:ext cx="5410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applications/ workloads/ systems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shortest path vs. graph pattern matching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- main-memory vs. distributed 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ontent Placeholder 2"/>
          <p:cNvSpPr txBox="1">
            <a:spLocks noChangeArrowheads="1"/>
          </p:cNvSpPr>
          <p:nvPr/>
        </p:nvSpPr>
        <p:spPr>
          <a:xfrm rot="21192436">
            <a:off x="4015311" y="2796133"/>
            <a:ext cx="4795550" cy="59007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No unique graph summarization technique!</a:t>
            </a:r>
            <a:endParaRPr lang="en-US" altLang="zh-CN" sz="20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16/140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19523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8184D32-5EE4-4D66-BC26-745D6FE6A788}" type="slidenum">
              <a:rPr lang="en-US" altLang="en-US">
                <a:solidFill>
                  <a:srgbClr val="FFFFFF"/>
                </a:solidFill>
              </a:rPr>
              <a:pPr/>
              <a:t>18</a:t>
            </a:fld>
            <a:endParaRPr lang="en-US" altLang="en-US" sz="1800"/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6400800" cy="533400"/>
          </a:xfrm>
        </p:spPr>
        <p:txBody>
          <a:bodyPr>
            <a:noAutofit/>
          </a:bodyPr>
          <a:lstStyle/>
          <a:p>
            <a:pPr algn="l"/>
            <a:r>
              <a:rPr lang="en-US" sz="4200" b="1" dirty="0" smtClean="0"/>
              <a:t>This tutorial is </a:t>
            </a:r>
            <a:r>
              <a:rPr lang="en-US" sz="4200" b="1" dirty="0" smtClean="0">
                <a:solidFill>
                  <a:srgbClr val="FF0000"/>
                </a:solidFill>
              </a:rPr>
              <a:t>not</a:t>
            </a:r>
            <a:r>
              <a:rPr lang="en-US" sz="4200" b="1" dirty="0" smtClean="0"/>
              <a:t> about …</a:t>
            </a:r>
            <a:endParaRPr lang="en-US" sz="42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 noChangeArrowheads="1"/>
          </p:cNvSpPr>
          <p:nvPr/>
        </p:nvSpPr>
        <p:spPr>
          <a:xfrm>
            <a:off x="304800" y="685800"/>
            <a:ext cx="51054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5"/>
              </a:buBlip>
              <a:tabLst/>
              <a:defRPr/>
            </a:pPr>
            <a:r>
              <a:rPr lang="en-US" altLang="zh-CN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related graph analytics</a:t>
            </a:r>
            <a:r>
              <a:rPr lang="en-US" altLang="zh-CN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e.g.,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- Clustering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- Sampling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- Sparsification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- Community detection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- Graph embedding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- Partitioning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- Dense subgraph mining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- Frequent subgraph mining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……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zh-CN" sz="2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2"/>
          <p:cNvSpPr txBox="1">
            <a:spLocks noChangeArrowheads="1"/>
          </p:cNvSpPr>
          <p:nvPr/>
        </p:nvSpPr>
        <p:spPr>
          <a:xfrm>
            <a:off x="304800" y="3505200"/>
            <a:ext cx="8077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5"/>
              </a:buBlip>
              <a:tabLst/>
              <a:defRPr/>
            </a:pPr>
            <a:r>
              <a:rPr lang="en-US" altLang="zh-CN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Graph compression</a:t>
            </a:r>
          </a:p>
          <a:p>
            <a:pPr lvl="0"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zh-CN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Webgraph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compression [</a:t>
            </a:r>
            <a:r>
              <a:rPr lang="en-US" altLang="zh-CN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Boldi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-US" altLang="zh-CN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Vigna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WWW 2004; </a:t>
            </a:r>
            <a:r>
              <a:rPr lang="en-US" altLang="zh-CN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Raghavan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Molina, ICDE 2003]</a:t>
            </a:r>
            <a:endParaRPr lang="en-US" altLang="zh-CN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- Shingle ordering [</a:t>
            </a:r>
            <a:r>
              <a:rPr lang="en-US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Chierichetti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KDD 2009]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- Layered label propagation [</a:t>
            </a:r>
            <a:r>
              <a:rPr lang="en-US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Boldi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WWW 2011]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- k2 Tree [</a:t>
            </a:r>
            <a:r>
              <a:rPr lang="en-US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Brisaboa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SPIRE 2009]</a:t>
            </a:r>
          </a:p>
          <a:p>
            <a:pPr lvl="0"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16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</a:t>
            </a:r>
            <a:endParaRPr lang="en-US" altLang="zh-CN" sz="16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ontent Placeholder 2"/>
          <p:cNvSpPr txBox="1">
            <a:spLocks noChangeArrowheads="1"/>
          </p:cNvSpPr>
          <p:nvPr/>
        </p:nvSpPr>
        <p:spPr>
          <a:xfrm>
            <a:off x="304800" y="5105400"/>
            <a:ext cx="8610600" cy="9144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5"/>
              </a:buBlip>
              <a:tabLst/>
              <a:defRPr/>
            </a:pP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Summarization for graph workloads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Reachability and subgraph pattern matching [Fan et al., SIGMOD 2012]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- Keyword search [Wu et al., VLDB 2013]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- Neighborhood query [</a:t>
            </a:r>
            <a:r>
              <a:rPr lang="en-US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Maserrat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KDD 2010]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- Entity resolution/ Deduplication [</a:t>
            </a:r>
            <a:r>
              <a:rPr lang="en-US" sz="1600" dirty="0" smtClean="0"/>
              <a:t>Zhu et al., ISWC 2016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……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zh-CN" sz="2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17/140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50674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8184D32-5EE4-4D66-BC26-745D6FE6A788}" type="slidenum">
              <a:rPr lang="en-US" altLang="en-US">
                <a:solidFill>
                  <a:srgbClr val="FFFFFF"/>
                </a:solidFill>
              </a:rPr>
              <a:pPr/>
              <a:t>19</a:t>
            </a:fld>
            <a:endParaRPr lang="en-US" altLang="en-US" sz="1800"/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6400800" cy="533400"/>
          </a:xfrm>
        </p:spPr>
        <p:txBody>
          <a:bodyPr>
            <a:noAutofit/>
          </a:bodyPr>
          <a:lstStyle/>
          <a:p>
            <a:pPr algn="l"/>
            <a:r>
              <a:rPr lang="en-US" sz="4200" b="1" dirty="0" smtClean="0"/>
              <a:t>This tutorial is </a:t>
            </a:r>
            <a:r>
              <a:rPr lang="en-US" sz="4200" b="1" dirty="0" smtClean="0">
                <a:solidFill>
                  <a:srgbClr val="FF0000"/>
                </a:solidFill>
              </a:rPr>
              <a:t>not</a:t>
            </a:r>
            <a:r>
              <a:rPr lang="en-US" sz="4200" b="1" dirty="0" smtClean="0"/>
              <a:t> about …</a:t>
            </a:r>
            <a:endParaRPr lang="en-US" sz="42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ent Placeholder 2"/>
          <p:cNvSpPr txBox="1">
            <a:spLocks noChangeArrowheads="1"/>
          </p:cNvSpPr>
          <p:nvPr/>
        </p:nvSpPr>
        <p:spPr>
          <a:xfrm>
            <a:off x="304800" y="762000"/>
            <a:ext cx="51054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related graph analytics</a:t>
            </a:r>
            <a:r>
              <a:rPr lang="en-US" altLang="zh-CN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e.g.,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- Clustering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- Sampling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- Sparsification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- Community detection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- Graph embedding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- Partitioning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- Dense subgraph mining</a:t>
            </a:r>
          </a:p>
          <a:p>
            <a:pPr lvl="0"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- 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Frequent subgraph mining</a:t>
            </a:r>
            <a:endParaRPr lang="en-US" altLang="zh-CN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……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zh-CN" sz="2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2"/>
          <p:cNvSpPr txBox="1">
            <a:spLocks noChangeArrowheads="1"/>
          </p:cNvSpPr>
          <p:nvPr/>
        </p:nvSpPr>
        <p:spPr>
          <a:xfrm>
            <a:off x="304800" y="3657600"/>
            <a:ext cx="80010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Graph compression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- </a:t>
            </a:r>
            <a:r>
              <a:rPr lang="en-US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Webgraph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compression [</a:t>
            </a:r>
            <a:r>
              <a:rPr lang="en-US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Boldi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-US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Vigna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WWW 2004; </a:t>
            </a:r>
            <a:r>
              <a:rPr lang="en-US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Raghavan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Molina, ICDE 2003]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- Shingle ordering [</a:t>
            </a:r>
            <a:r>
              <a:rPr lang="en-US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Chierichetti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KDD 2009]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- Layered label propagation [</a:t>
            </a:r>
            <a:r>
              <a:rPr lang="en-US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Boldi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WWW 2011]</a:t>
            </a:r>
          </a:p>
          <a:p>
            <a:pPr lvl="0"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16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</a:t>
            </a:r>
            <a:r>
              <a:rPr lang="en-US" altLang="zh-CN" sz="16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k2 Tree [</a:t>
            </a:r>
            <a:r>
              <a:rPr lang="en-US" altLang="zh-CN" sz="16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Brisaboa</a:t>
            </a:r>
            <a:r>
              <a:rPr lang="en-US" altLang="zh-CN" sz="16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SPIRE 2009]</a:t>
            </a:r>
          </a:p>
          <a:p>
            <a:pPr lvl="0" defTabSz="914363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ontent Placeholder 2"/>
          <p:cNvSpPr txBox="1">
            <a:spLocks noChangeArrowheads="1"/>
          </p:cNvSpPr>
          <p:nvPr/>
        </p:nvSpPr>
        <p:spPr>
          <a:xfrm>
            <a:off x="304800" y="5257800"/>
            <a:ext cx="8610600" cy="9144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Summarization for graph workloads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Reachability and subgraph pattern matching [Fan et al., SIGMOD 2012]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- Keyword search [Wu et al., VLDB 2013]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- Neighborhood query [</a:t>
            </a:r>
            <a:r>
              <a:rPr lang="en-US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Maserrat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KDD 2010]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……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zh-CN" sz="2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ontent Placeholder 2"/>
          <p:cNvSpPr txBox="1">
            <a:spLocks noChangeArrowheads="1"/>
          </p:cNvSpPr>
          <p:nvPr/>
        </p:nvSpPr>
        <p:spPr>
          <a:xfrm>
            <a:off x="3886200" y="1219200"/>
            <a:ext cx="45720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 graph </a:t>
            </a:r>
            <a:r>
              <a:rPr lang="en-US" altLang="zh-CN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zh-CN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ummarization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-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Liu et al., CIKM 2014</a:t>
            </a:r>
          </a:p>
          <a:p>
            <a:pPr lvl="0"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- </a:t>
            </a:r>
            <a:r>
              <a:rPr lang="en-US" sz="1600" dirty="0" smtClean="0"/>
              <a:t>Junghanns et al., BTW 2017</a:t>
            </a:r>
            <a:endParaRPr lang="en-US" altLang="zh-CN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……</a:t>
            </a:r>
            <a:endParaRPr lang="en-US" altLang="zh-CN" sz="16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ontent Placeholder 2"/>
          <p:cNvSpPr txBox="1">
            <a:spLocks noChangeArrowheads="1"/>
          </p:cNvSpPr>
          <p:nvPr/>
        </p:nvSpPr>
        <p:spPr>
          <a:xfrm>
            <a:off x="3962400" y="2514600"/>
            <a:ext cx="51816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Statistical methods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Degree distribution, hop-plot, clustering coefficient </a:t>
            </a:r>
          </a:p>
          <a:p>
            <a:pPr lvl="0"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- Graph generative 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models </a:t>
            </a:r>
            <a:endParaRPr lang="en-US" altLang="zh-CN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[</a:t>
            </a:r>
            <a:r>
              <a:rPr lang="en-US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Chakrabarti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al.,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ACM Comp. Survey 2006]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……</a:t>
            </a:r>
            <a:endParaRPr lang="en-US" altLang="zh-CN" sz="16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ontent Placeholder 2"/>
          <p:cNvSpPr txBox="1">
            <a:spLocks noChangeArrowheads="1"/>
          </p:cNvSpPr>
          <p:nvPr/>
        </p:nvSpPr>
        <p:spPr>
          <a:xfrm rot="21192436">
            <a:off x="5814937" y="4168843"/>
            <a:ext cx="3179775" cy="59007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We shall not discuss them </a:t>
            </a:r>
            <a:r>
              <a:rPr lang="en-US" sz="2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</a:t>
            </a:r>
            <a:endParaRPr lang="en-US" altLang="zh-CN" sz="20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18/140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3490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arijit\Desktop\deBruijn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21767">
            <a:off x="3719888" y="3248651"/>
            <a:ext cx="3048000" cy="2209800"/>
          </a:xfrm>
          <a:prstGeom prst="rect">
            <a:avLst/>
          </a:prstGeom>
          <a:noFill/>
        </p:spPr>
      </p:pic>
      <p:sp>
        <p:nvSpPr>
          <p:cNvPr id="1026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 descr="C:\Users\arijit\Desktop\google-touchgraph-seoboo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399" y="609600"/>
            <a:ext cx="4343401" cy="2658206"/>
          </a:xfrm>
          <a:prstGeom prst="rect">
            <a:avLst/>
          </a:prstGeom>
          <a:noFill/>
        </p:spPr>
      </p:pic>
      <p:sp>
        <p:nvSpPr>
          <p:cNvPr id="6" name="Rounded Rectangular Callout 5"/>
          <p:cNvSpPr/>
          <p:nvPr/>
        </p:nvSpPr>
        <p:spPr>
          <a:xfrm>
            <a:off x="609599" y="2133600"/>
            <a:ext cx="2209801" cy="775004"/>
          </a:xfrm>
          <a:prstGeom prst="wedgeRoundRectCallout">
            <a:avLst>
              <a:gd name="adj1" fmla="val -19934"/>
              <a:gd name="adj2" fmla="val -10197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Google: &gt; 1 trillion indexed pages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3200400"/>
            <a:ext cx="1263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Web Graph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30" name="Picture 6" descr="C:\Users\arijit\Desktop\social-network-people-Moniti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838200"/>
            <a:ext cx="3581400" cy="236372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767558" y="3200400"/>
            <a:ext cx="1623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Social Network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5791200" y="2133600"/>
            <a:ext cx="2209800" cy="841248"/>
          </a:xfrm>
          <a:prstGeom prst="wedgeRoundRectCallout">
            <a:avLst>
              <a:gd name="adj1" fmla="val 27175"/>
              <a:gd name="adj2" fmla="val -10532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chemeClr val="tx1"/>
                </a:solidFill>
              </a:rPr>
              <a:t>Facebook</a:t>
            </a:r>
            <a:r>
              <a:rPr lang="en-US" b="1" dirty="0" smtClean="0">
                <a:solidFill>
                  <a:schemeClr val="tx1"/>
                </a:solidFill>
              </a:rPr>
              <a:t>: &gt; 800 million active users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838200" y="4873752"/>
            <a:ext cx="2209800" cy="841248"/>
          </a:xfrm>
          <a:prstGeom prst="wedgeRoundRectCallout">
            <a:avLst>
              <a:gd name="adj1" fmla="val 27175"/>
              <a:gd name="adj2" fmla="val -10532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31 billion RDF triples in 2011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8200" y="6096000"/>
            <a:ext cx="2210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Information Network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0" y="6172200"/>
            <a:ext cx="1987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Biological Network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3810000" y="5257800"/>
            <a:ext cx="1752600" cy="841248"/>
          </a:xfrm>
          <a:prstGeom prst="wedgeRoundRectCallout">
            <a:avLst>
              <a:gd name="adj1" fmla="val -19934"/>
              <a:gd name="adj2" fmla="val -10197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De </a:t>
            </a:r>
            <a:r>
              <a:rPr lang="en-US" b="1" dirty="0" err="1" smtClean="0">
                <a:solidFill>
                  <a:schemeClr val="tx1"/>
                </a:solidFill>
              </a:rPr>
              <a:t>Bruijn</a:t>
            </a:r>
            <a:r>
              <a:rPr lang="en-US" b="1" dirty="0" smtClean="0">
                <a:solidFill>
                  <a:schemeClr val="tx1"/>
                </a:solidFill>
              </a:rPr>
              <a:t>: 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4</a:t>
            </a:r>
            <a:r>
              <a:rPr lang="en-US" b="1" baseline="30000" dirty="0" smtClean="0">
                <a:solidFill>
                  <a:schemeClr val="tx1"/>
                </a:solidFill>
              </a:rPr>
              <a:t>k </a:t>
            </a:r>
            <a:r>
              <a:rPr lang="en-US" b="1" dirty="0" smtClean="0">
                <a:solidFill>
                  <a:schemeClr val="tx1"/>
                </a:solidFill>
              </a:rPr>
              <a:t> nodes 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(k = 20, … , 40)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685800"/>
          </a:xfrm>
        </p:spPr>
        <p:txBody>
          <a:bodyPr>
            <a:noAutofit/>
          </a:bodyPr>
          <a:lstStyle/>
          <a:p>
            <a:r>
              <a:rPr lang="en-US" b="1" dirty="0" smtClean="0"/>
              <a:t>Big-Graphs</a:t>
            </a:r>
            <a:endParaRPr lang="en-US" b="1" dirty="0"/>
          </a:p>
        </p:txBody>
      </p:sp>
      <p:pic>
        <p:nvPicPr>
          <p:cNvPr id="1031" name="Picture 7" descr="C:\Users\arijit\Desktop\lod-datasets_2009-03-27_colore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886200"/>
            <a:ext cx="3657600" cy="2209800"/>
          </a:xfrm>
          <a:prstGeom prst="rect">
            <a:avLst/>
          </a:prstGeom>
          <a:noFill/>
        </p:spPr>
      </p:pic>
      <p:sp>
        <p:nvSpPr>
          <p:cNvPr id="72706" name="AutoShape 2" descr="data:image/jpeg;base64,/9j/4AAQSkZJRgABAQAAAQABAAD/2wCEAAkGBxAOEhMTEBAUExUQFBAQERcREBIREhAQFBcXFhQTFRQYHCgiGBolHRQVITEhJSkrLi4uGB8zODMwNygtLisBCgoKDg0OGxAQGzQmICQsLSwsLS0sLCwsMDAsKzQsLCwsLiwsLCwsLCwsLCwsLCwsLCwsNCwsLCwtLCwsLCwsLP/AABEIAKgBLAMBEQACEQEDEQH/xAAcAAEAAgIDAQAAAAAAAAAAAAAABgcEBQECAwj/xABEEAACAQICBAkJBQcDBQAAAAAAAQIDBAURBhIhMQcTNUFRYXSRsggiMjNxcnOxszRTgZKhFBUjNlLB8EJDwyRjgpPC/8QAGwEBAAIDAQEAAAAAAAAAAAAAAAQFAwYHAgH/xAA2EQEAAgECAggFAwMDBQAAAAAAAQIDBBEFMQYSITIzNFFxE0FyscEiYZFT0fAVgaEUFiNSYv/aAAwDAQACEQMRAD8AhZROrAAAAAAAAAAAAAAAAAAAAAAAAAAAAAAAAAAAAAAAAAAAAAAAAAAAAAAAAAAAAAAAAAAAAAAAAAAAAAAAAAAAAAAAAAAAAAAAAAAAAAAAAAAAAAAAAAAAAAAAAAAAAAAAAAAAAAAAAAAAAAAAAAAAAAAAAAAAAAAAAAAAAAAAAAAAAAAAAAAAAAAAAAAAAAAAAAAAAAAAAAAAAAAAAAAAAAAAAAAAAAAAAAAAAAAAAAAAAAAAAAAAAAAAAAAAAAAAAAAAAAAAAAAAAAAAAedatGCznJRW7NvLaeq1m07RDDmz48NetktERy7Xj+8KP3sfzI9/ByeiP/qej/qR/L0q3VOGWtOKz3ZvLM8xjvPKGXJrNPi2694jfl2lG5pz9Gall0PMWx2rzgw6vBmnbHeJ9nseElj1L2lFtSqRTW9NrNGSMV5jeIRMmv02O01vkiJj5buqxCj97H8yPvwMno8f6no/6kfyyU8zGmxMT2w8Kt5Sg8pVIprem0me4xXmN4hFy67TYrTS94iY+W7r+8aP3sfzI+/AyejH/qej/qR/LvSvKc3lGcW+po+WxXrG8wyYtdp8turS8TPu9zGlsed9Si2nUimtjTazTMkYrzG8Qh34hpaWmtskRMfu4WIUX/ux/Mj78HJ6PMcS0k9nxI/lkJmNNiYmN4dK1aMFnOSit215bT7Ws27IhizZ8eGOtktER+7pSu6c3lGcW+ppnq2K9Y3mGPFrtPlt1aXiZ93uY0p1nJJNt5JbW3zI+xEzO0PN71pWbWnaI5vCN/RbyVSLb3ecjJOHJ6IleI6S07Rkj+WQmYkx0rV4U9s5KOe7N5HqtLW5QxZtRiwxE5LRG/q6UrunPZGcW+ppnq2O9e2YY8Wt0+aerjvEz7urv6K31Y/mR9+Dk9GOeJaSJ2nJH8veMk9qefsMcxMc0ul63jrVneHY+PYAAAAAAAAAAAAADbaG8pWHaV9OoS9H359mv9JPK1+qPtK/tIbL9ptbmj99Qr0vzwlH+5ZNJUP5PFRvEaib3WVbL/3UD5ERE7vdslrVisz2Rya/huquGM1XF5NU7bwIWrFo2l9xZb4rxek7TDU4fccZFN7yozU6ltnQ+HaudThi881zcBP2O67dV+hbllp/DhpXF/O5Pf8ACN6V8MlleWdzbQtrmM69KrRi5qjqxlJOObym3l7DMrVTYNeyT1HtXN1dRE1OKJjrQ2LgfEMlL/Bt21+X7LG0H4QrfBI3ELihWnx9WNWEqSpuOqqcINPWktucWe9LaJxxHojcdxXrrLXmOy220+vZELexbS2ja4csRnTqOk6VtW1I6vGKNdwUVteWa4xZ7eZkhTKC4VNOaOM1bedvTq0v2eNSL43Uzbm4tZasn/SfJiJ7Jeq2tS0WrO0w1eF3fGx271vKrPi6luxv3CddOpw/q5wvPgXllh030XN0+5oscPh19mm8S83l+qUL0z4YLPELG4tqdvcRlXhqRlNUtVPNPblNvLZ0GVBVhgt7LPUe1c3UQtVijbrQ2bgXEMkW+Dbtj5JzoHypYfGqfQqmLR9+fZP6SeWr9X4ln+UbJq6s2nk1RqZfnRYzG/NplbTWYtWdphBcJu3Ujt3oq9RjiluxvnB9dbU4v184e+Jeqqe5L5GPD4lfdL4j5TL9M/Zb/D3yTDtFv4Zly5so7Bb6T8yW3ofOQdViiP1Q2zgXEMlv/Dft25Sluit5+z39lV/puadN9Ua+dBvuq5/gYtJO2Tb1TukOPr6Prf8ArMT+PylnlHWslCxuI7OLnXov/wA4xnH6cu8spiJjaWkY8lsdotWdphJ8Wk8N0bafmyhh9Oi8nuq1oRp7H71Q+vD51wi8lBqO+L/QjajFFo3+a74Nr8mHLGPnWf8AhJEyrb1E7uQ+gAAAAAAAAAAAAbXQ7lKw7Svp1CXo+/Ps1/pJ5Wv1R9pfQ0LvOtOll6FOlVz6deVSLX4cWu8smkqO4GbNW2PX9FLJUaV7SS6FC5pJfokBHuHPlet8O28CA0mCeh3FXqu+3vgPloXdwE/Y7rt1X6FuTtP4cNW4v53J7/h84tee/el82ZZ5IGON7xH7pHZ2EElLLbvKvJmtM7N80fDcFYrkiO1kXlKM4SUlnsfyMWO01tEwnavDTLhtW8bxtK2dN/5Vh2TCvHbl05jHJ8/2VJTkk+cxZbTWu8J2gwVzZepZJbOzVLcVmTLN+be9Hoceljai6+Bvk2r2i7/sWmHw49mi8S83l+qXzTQW1fgerTtCLhiJyRE+qTWljCOUktpV5M1p7Jb7pOHYMcRkrHalOgfKlh8ap9CqZNH359kPpJ5av1fiWb5R/wBqs/gVPGiyaUr7R/c/852V+r5tv6O9yf8APm2GJeqqe5L5EbD4lfddcR8pl+mfst/h75Jh2i38My5c2UHgvrCNqe4uuB+YSG7clCTg8pRWvBrepx86L70ivxW6t4luOvxfF02SnrWf7wubhTso4thVCUHsqVsPq02nzXEo0U107LguXNGH5QN9xOGwpR2cfcUoNf8AbpxlU+cYd4FAYVDOaMGonai04Rj6+ohKUVLoLkPoAAAAAAAAAAAAG10O5SsO0r6dQl6PxJ9mv9JPK1+qPtK6K124YzSp57K2H1n7Z0q8NX9JzLJpKG6MWnE6VYgsslO1dWPXru1bf5tbuAr3hz5XrfDtvAgNJgnoFXqu+3vgXloXdwE/Y7rt1X6FuTtP4cNW4v53J7/hWWNcEGJWVGtc1Ktq4UIzrTUKtZycY5yainSSb/FGWY3hXVnaYlpcOuI1ILJ7tj6ipzY5pbtdE4bq8efDHUnk96/oy92XyMVecJuXw7e0/Za2m38qQ7JhXjty8csjkoPC/WIwajuLXhHmYSkqXQVycDMc8NqLpubpd7Rc4fDj2c44l5vL9UqnxzgkxHDrepc1qtrKFvHXmqdWq5tZpeanSSz29J7mN42RMduraLejV2NxGpBarKjLSa27XRdBqsefDE0lJNA+VLD41T6FUzaPvz7KzpJ5av1fiWb5R/2qz+BU8aLJpSvtH9z/AM52V+r5tv6O9yf8+bYYl6qp7kvkRsPiV911xHymX6Z+y3+HvkmHaLbwzLlzZQeC+sI2p7i64H5hJirb4vPgwqK5wm0VSOfFLiln02tZxpy/Diov8C8rO8RLluanw8lqekzH8SrjykL7OvZ0Nv8ADpVqz35PjJRgn7f4Uu/rPrGrPAaecsyHq7dmzZOj2Pe82SArm5AAAAAAAAAAAAAANrodylYdpX06hL0ffn2a/wBJPK1+qPtKyNL7vicfwd55KpTuqMuvXi1FfmcSyaS2ErNw0ijVy2VsKqR9s6dxDP8ASUAKb4c+V63wrbwIDSYJ6BV6rvt74F5aF28BP2O67dV+hbk7T+HDVuL+dye/4UziXCHi9xCpQq3sp06inSnF0qC1oPNNZqCe7oMyt5tHhWvGa2NJ7+gj6jqzRc8IjLj1ETtMRKR1/Rl7svkVlecN5y+Hb2n7LW02/lWHZMK8duXblkclB4X6xGDUdxa8I8zCUlS6CuTgaeWG1Gua5u38i5w+HHs5xxLzeX6pUbiXCDi15SnRr3kp06q1ZxdKitZb8s1BNbukyIURv2Q1OEa0Z7mk+4jajqzVd8FjLjz8piJWBoHypYfGqfQqkbR9+fZc9JPLV+r8SzfKP+1WfwKnjRZNKV9o/uf+c7K/V8239He5P+fNsMS9VU9yXyI2HxK+664j5TL9M/Zb/D3yTDtFt4Zly5soPBfWEbU9xdcC8wks5ZJt8yb7isiN+xvVrdWJtPyXpolWWH4Rh7a21I2EGmsnr3lWmpNrpTrN/gXkdjllrTaZmfmgHlI2fnWNZLerijJ9DThKC/WfcHxWeARWTZX6vfduPR2sfDmW4ITZQAAAAAAAAAAAAAG10O5SsO0r6dQl6Pvz7Nf6SeVr9UfaUn4b7xW2JYTWbyVGSqt9ChWpyf6Zlk0laN5Z531tW/ooXtF9bqSt5r6Uu8D574c+V63w7bwIDSYJ6BV6rvt74F5aF3cBP2O67dV+hbk7T+HDVuL+dye/4fOX+t+9L5sy25IGPvx7wlNrBasdnMU95nrS6TpaV+FWdnpX9GXuy+R4rzhmzeHb2n7LW03/AJVh2TCvHbl45ZHJQeF+sRg1HcWvCPMQlJUugrj4HOTavaLv+xc4fDj2c44l5vL9Uvmm33xPV+7KNg8Svul1vBaq2cxT3md3SdPSsY4nZIdA+VLD41T6FUkaPvz7KbpJ5av1fiWb5R7/AOqs/gVPGiyaUr7R57H/AJzlfq+bb+js/olsMS9VU9yXyI2HxK+664j5TL9M/Zb/AA98kw7RbeGZcubKDwX1hG1PcXXAvMJDdU5Ti4R9KplSj71RqEf1kiBhjfJDbuJ5OppMk/8AzMfz2flcfDLiKsLC11d0byzXWoUdar/xR7y4c3Y/lB2fGYbCov8AYuaU37k4zpv9ZR7gKL0fqbWiFq69m7Z+juXa00b4r23gAAAAAAAAAAAAANrodylYdpX06hL0fiT7Nf6SeVr9UfaW48pNfxbL4dz4qZZNJXNo5e/tNpbVvvqFCr+M4Rk/mB868OfK9b4Vt4EBpME9Aq9V3298C8tC1+CHSexsbW5hdXdGjKV5Umo1KijJwdGglJR35Zxaz6mTtP4cNW4v53J7/hgaV3OilO0uY2n7O7iVKoqDhTrVJcc09VqbTSefO2ZlarHBsQ1vMlvW7rK/U4Nv1Q2/gnFJvHwcnOOUtrVWcWlzp/IhxzbHkiZpaI9J+yRaScJFnc4LHDYUbiNaNGyouU6dONLXoSpOe1VHLL+G8vN6C8337XLprNf0zzhW2F+sRg1HcWfCPMQlJUugpVofwmW+D207atbV5ylVr1FKnxeo41Mst8ky3wWiccbOecWxXx6u/WjbeZmP3hUVDejJfuyhYPFr7phQ9FexFNfm6Xg8OGdguLww+7trqrCc6dvUlOoqSjKerKnUhsUmlvkuckaSYi/b6KbpFjtbSxNY32tvPttKxJ8MWB3Pr7as8ti461o1Ml1ZTkWbSFRaY43b1sRr17KOrQqcTqRVNUl5tKEZ+Yt3nKXtMeTHF42lM0WtvpcnXry+cO11V4yhNrnhL5FZSvVyxE+rd9RmjPob3r86z9lkcMOl2H32GRp2t3TqzVehJxi3rasYyzeTS2bUW7ninsF9YRtT3V1wLzCcaL2nH39lT/quaU31xo51mu6mRNJG+RsHSHJ1dJ1fWYj8/hKPKUumoWNJbpSuar9sFCMfHItGipbprFX+j1Sa/wBdlQu10+YoV/8A5A+cMIqatRdZH1Mb0W/BcnU1MR6pOVTf3IAAAAAAAAAAAAAOI3FajOnWt5qFWhPjKbcVJa2TjtT2bpMz4MkY77yrOLaK2r0/UrPbE7x/Ext/y0mk2kd9iM4u+rOrKkpRhnTpw1VLJyyUIpbcl3FrExMbw5/kxXx2ml42mPk4hiWIOlGMLu54uCUYwVxVUYRW5RjrZJdSMc5axbaUuvD818XxaRv6x82tnSqzeclKTe9yebftbZ6+JT1Yo0eeeVJSDB6bjDasit1Fom3Y3bg2K2PBFbRtJiOHRrbd0lufT1MYc84+z5HEuE49XHWjsv6/3ar9zVOldxL/AOro17/t/Ub82TZ4VOEk29xiy6mtq7J+h4LlwZYvMt0QW0MK+w2FXbufSuf2mfFntj7Pkq9fwnDq5609lvWPy8LXCeLknnuMl9T1o22RNJwSMGTrxZtSI2B4XVrGqspL2dKZkx5LUneEXV6PFqqdTJH94a9YIk809xInVzMKWvR7HW0WraextYRySXQRJneWw0r1axVy1mfHqYiY2lqLnBIt5weWfNzL2E2mrmI2s1vVdHcd7zbFO2/y+X+zHeBy/qMn/WR6Ic9G8nys21hQdOOTIeW8WtvDY9Bp7YMXUs1+I4Rm9anks965vwJOHVbRtdScS4D1r/E0/Zvzj+zzwuynCeckes+atq9jHwrh2fBm3vDc16Out7TW2MotxlF9Ka3EPHkmk7w2PWaTHqsfw8n+37S0GLQuW1xtSpVUc1BznOpqp70s29Us8Wet4aLruF59LbaY3r8pj8+jbW2l2LQtnQhdTdDinQdOUKc4qi46jhlKLeWq8j38SsW6ssEaLLbF8Wsbx8/WEctJasojJG9ZedHfqZ6z+6X03mkymnsl0rHO9Yl2Pj2AAAAAAAAAAAAAA86lCMt6zPUWmOTDkwY8nbaHMKajuR8m0zze6Y60jasOdVdA3l9itfRyfHpyAAAAAAAAAAAAAAAAAAAHEop7z7vs+TET2S6xppbkJmZea4615Qx6mHU5PPVWfsMsZ7xG26Dk4Xpr263VjdkwjksugxTO87p1KxWNodj49gAAAAAAAAAAAAAAAAAAAAAAAAAAAAAAAAAAAAAAAAAAAAAAAAAAAAAAAAAAAAAAAAAAAAAAAAAAAAAAAAAAAAAAAAAAAAAAAAAAAAAAAAAAAAAAAAAAAAAAAAAAAAAAAAAAAAAAAAAAAAAAAAAAAAAAAAAAAAAAAAAAAAAAAAAAAAAAAAAAAAAAAAAAAAAAAAAAAAAAAAAAAAAAAAAAAAAAAAAAAAAAAAAAAAAAAAAAAAAAAAAAAAAAAAAAAAAAAAAAAAAAAAAAAAAA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08" name="AutoShape 4" descr="data:image/jpeg;base64,/9j/4AAQSkZJRgABAQAAAQABAAD/2wCEAAkGBxAOEhMTEBAUExUQFBAQERcREBIREhAQFBcXFhQTFRQYHCgiGBolHRQVITEhJSkrLi4uGB8zODMwNygtLisBCgoKDg0OGxAQGzQmICQsLSwsLS0sLCwsMDAsKzQsLCwsLiwsLCwsLCwsLCwsLCwsLCwsNCwsLCwtLCwsLCwsLP/AABEIAKgBLAMBEQACEQEDEQH/xAAcAAEAAgIDAQAAAAAAAAAAAAAABgcEBQECAwj/xABEEAACAQICBAkJBQcDBQAAAAAAAQIDBAURBhIhMQcTNUFRYXSRsggiMjNxcnOxszRTgZKhFBUjNlLB8EJDwyRjgpPC/8QAGwEBAAIDAQEAAAAAAAAAAAAAAAQFAwYHAgH/xAA2EQEAAgECAggFAwMDBQAAAAAAAQIDBBEFMQYSITIzNFFxE0FyscEiYZFT0fAVgaEUFiNSYv/aAAwDAQACEQMRAD8AhZROrAAAAAAAAAAAAAAAAAAAAAAAAAAAAAAAAAAAAAAAAAAAAAAAAAAAAAAAAAAAAAAAAAAAAAAAAAAAAAAAAAAAAAAAAAAAAAAAAAAAAAAAAAAAAAAAAAAAAAAAAAAAAAAAAAAAAAAAAAAAAAAAAAAAAAAAAAAAAAAAAAAAAAAAAAAAAAAAAAAAAAAAAAAAAAAAAAAAAAAAAAAAAAAAAAAAAAAAAAAAAAAAAAAAAAAAAAAAAAAAAAAAAAAAAAAAAAAAAAAAAAAAAAAAAAAAAedatGCznJRW7NvLaeq1m07RDDmz48NetktERy7Xj+8KP3sfzI9/ByeiP/qej/qR/L0q3VOGWtOKz3ZvLM8xjvPKGXJrNPi2694jfl2lG5pz9Gall0PMWx2rzgw6vBmnbHeJ9nseElj1L2lFtSqRTW9NrNGSMV5jeIRMmv02O01vkiJj5buqxCj97H8yPvwMno8f6no/6kfyyU8zGmxMT2w8Kt5Sg8pVIprem0me4xXmN4hFy67TYrTS94iY+W7r+8aP3sfzI+/AyejH/qej/qR/LvSvKc3lGcW+po+WxXrG8wyYtdp8turS8TPu9zGlsed9Si2nUimtjTazTMkYrzG8Qh34hpaWmtskRMfu4WIUX/ux/Mj78HJ6PMcS0k9nxI/lkJmNNiYmN4dK1aMFnOSit215bT7Ws27IhizZ8eGOtktER+7pSu6c3lGcW+ppnq2K9Y3mGPFrtPlt1aXiZ93uY0p1nJJNt5JbW3zI+xEzO0PN71pWbWnaI5vCN/RbyVSLb3ecjJOHJ6IleI6S07Rkj+WQmYkx0rV4U9s5KOe7N5HqtLW5QxZtRiwxE5LRG/q6UrunPZGcW+ppnq2O9e2YY8Wt0+aerjvEz7urv6K31Y/mR9+Dk9GOeJaSJ2nJH8veMk9qefsMcxMc0ul63jrVneHY+PYAAAAAAAAAAAAADbaG8pWHaV9OoS9H359mv9JPK1+qPtK/tIbL9ptbmj99Qr0vzwlH+5ZNJUP5PFRvEaib3WVbL/3UD5ERE7vdslrVisz2Rya/huquGM1XF5NU7bwIWrFo2l9xZb4rxek7TDU4fccZFN7yozU6ltnQ+HaudThi881zcBP2O67dV+hbllp/DhpXF/O5Pf8ACN6V8MlleWdzbQtrmM69KrRi5qjqxlJOObym3l7DMrVTYNeyT1HtXN1dRE1OKJjrQ2LgfEMlL/Bt21+X7LG0H4QrfBI3ELihWnx9WNWEqSpuOqqcINPWktucWe9LaJxxHojcdxXrrLXmOy220+vZELexbS2ja4csRnTqOk6VtW1I6vGKNdwUVteWa4xZ7eZkhTKC4VNOaOM1bedvTq0v2eNSL43Uzbm4tZasn/SfJiJ7Jeq2tS0WrO0w1eF3fGx271vKrPi6luxv3CddOpw/q5wvPgXllh030XN0+5oscPh19mm8S83l+qUL0z4YLPELG4tqdvcRlXhqRlNUtVPNPblNvLZ0GVBVhgt7LPUe1c3UQtVijbrQ2bgXEMkW+Dbtj5JzoHypYfGqfQqmLR9+fZP6SeWr9X4ln+UbJq6s2nk1RqZfnRYzG/NplbTWYtWdphBcJu3Ujt3oq9RjiluxvnB9dbU4v184e+Jeqqe5L5GPD4lfdL4j5TL9M/Zb/D3yTDtFv4Zly5so7Bb6T8yW3ofOQdViiP1Q2zgXEMlv/Dft25Sluit5+z39lV/puadN9Ua+dBvuq5/gYtJO2Tb1TukOPr6Prf8ArMT+PylnlHWslCxuI7OLnXov/wA4xnH6cu8spiJjaWkY8lsdotWdphJ8Wk8N0bafmyhh9Oi8nuq1oRp7H71Q+vD51wi8lBqO+L/QjajFFo3+a74Nr8mHLGPnWf8AhJEyrb1E7uQ+gAAAAAAAAAAAAbXQ7lKw7Svp1CXo+/Ps1/pJ5Wv1R9pfQ0LvOtOll6FOlVz6deVSLX4cWu8smkqO4GbNW2PX9FLJUaV7SS6FC5pJfokBHuHPlet8O28CA0mCeh3FXqu+3vgPloXdwE/Y7rt1X6FuTtP4cNW4v53J7/h84tee/el82ZZ5IGON7xH7pHZ2EElLLbvKvJmtM7N80fDcFYrkiO1kXlKM4SUlnsfyMWO01tEwnavDTLhtW8bxtK2dN/5Vh2TCvHbl05jHJ8/2VJTkk+cxZbTWu8J2gwVzZepZJbOzVLcVmTLN+be9Hoceljai6+Bvk2r2i7/sWmHw49mi8S83l+qXzTQW1fgerTtCLhiJyRE+qTWljCOUktpV5M1p7Jb7pOHYMcRkrHalOgfKlh8ap9CqZNH359kPpJ5av1fiWb5R/wBqs/gVPGiyaUr7R/c/852V+r5tv6O9yf8APm2GJeqqe5L5EbD4lfddcR8pl+mfst/h75Jh2i38My5c2UHgvrCNqe4uuB+YSG7clCTg8pRWvBrepx86L70ivxW6t4luOvxfF02SnrWf7wubhTso4thVCUHsqVsPq02nzXEo0U107LguXNGH5QN9xOGwpR2cfcUoNf8AbpxlU+cYd4FAYVDOaMGonai04Rj6+ohKUVLoLkPoAAAAAAAAAAAAG10O5SsO0r6dQl6PxJ9mv9JPK1+qPtK6K124YzSp57K2H1n7Z0q8NX9JzLJpKG6MWnE6VYgsslO1dWPXru1bf5tbuAr3hz5XrfDtvAgNJgnoFXqu+3vgXloXdwE/Y7rt1X6FuTtP4cNW4v53J7/hWWNcEGJWVGtc1Ktq4UIzrTUKtZycY5yainSSb/FGWY3hXVnaYlpcOuI1ILJ7tj6ipzY5pbtdE4bq8efDHUnk96/oy92XyMVecJuXw7e0/Za2m38qQ7JhXjty8csjkoPC/WIwajuLXhHmYSkqXQVycDMc8NqLpubpd7Rc4fDj2c44l5vL9UqnxzgkxHDrepc1qtrKFvHXmqdWq5tZpeanSSz29J7mN42RMduraLejV2NxGpBarKjLSa27XRdBqsefDE0lJNA+VLD41T6FUzaPvz7KzpJ5av1fiWb5R/2qz+BU8aLJpSvtH9z/AM52V+r5tv6O9yf8+bYYl6qp7kvkRsPiV911xHymX6Z+y3+HvkmHaLbwzLlzZQeC+sI2p7i64H5hJirb4vPgwqK5wm0VSOfFLiln02tZxpy/Diov8C8rO8RLluanw8lqekzH8SrjykL7OvZ0Nv8ADpVqz35PjJRgn7f4Uu/rPrGrPAaecsyHq7dmzZOj2Pe82SArm5AAAAAAAAAAAAAANrodylYdpX06hL0ffn2a/wBJPK1+qPtKyNL7vicfwd55KpTuqMuvXi1FfmcSyaS2ErNw0ijVy2VsKqR9s6dxDP8ASUAKb4c+V63wrbwIDSYJ6BV6rvt74F5aF28BP2O67dV+hbk7T+HDVuL+dye/4UziXCHi9xCpQq3sp06inSnF0qC1oPNNZqCe7oMyt5tHhWvGa2NJ7+gj6jqzRc8IjLj1ETtMRKR1/Rl7svkVlecN5y+Hb2n7LW02/lWHZMK8duXblkclB4X6xGDUdxa8I8zCUlS6CuTgaeWG1Gua5u38i5w+HHs5xxLzeX6pUbiXCDi15SnRr3kp06q1ZxdKitZb8s1BNbukyIURv2Q1OEa0Z7mk+4jajqzVd8FjLjz8piJWBoHypYfGqfQqkbR9+fZc9JPLV+r8SzfKP+1WfwKnjRZNKV9o/uf+c7K/V8239He5P+fNsMS9VU9yXyI2HxK+664j5TL9M/Zb/D3yTDtFt4Zly5soPBfWEbU9xdcC8wks5ZJt8yb7isiN+xvVrdWJtPyXpolWWH4Rh7a21I2EGmsnr3lWmpNrpTrN/gXkdjllrTaZmfmgHlI2fnWNZLerijJ9DThKC/WfcHxWeARWTZX6vfduPR2sfDmW4ITZQAAAAAAAAAAAAAG10O5SsO0r6dQl6Pvz7Nf6SeVr9UfaUn4b7xW2JYTWbyVGSqt9ChWpyf6Zlk0laN5Z531tW/ooXtF9bqSt5r6Uu8D574c+V63w7bwIDSYJ6BV6rvt74F5aF3cBP2O67dV+hbk7T+HDVuL+dye/4fOX+t+9L5sy25IGPvx7wlNrBasdnMU95nrS6TpaV+FWdnpX9GXuy+R4rzhmzeHb2n7LW03/AJVh2TCvHbl45ZHJQeF+sRg1HcWvCPMQlJUugrj4HOTavaLv+xc4fDj2c44l5vL9Uvmm33xPV+7KNg8Svul1vBaq2cxT3md3SdPSsY4nZIdA+VLD41T6FUkaPvz7KbpJ5av1fiWb5R7/AOqs/gVPGiyaUr7R57H/AJzlfq+bb+js/olsMS9VU9yXyI2HxK+664j5TL9M/Zb/AA98kw7RbeGZcubKDwX1hG1PcXXAvMJDdU5Ti4R9KplSj71RqEf1kiBhjfJDbuJ5OppMk/8AzMfz2flcfDLiKsLC11d0byzXWoUdar/xR7y4c3Y/lB2fGYbCov8AYuaU37k4zpv9ZR7gKL0fqbWiFq69m7Z+juXa00b4r23gAAAAAAAAAAAAANrodylYdpX06hL0fiT7Nf6SeVr9UfaW48pNfxbL4dz4qZZNJXNo5e/tNpbVvvqFCr+M4Rk/mB868OfK9b4Vt4EBpME9Aq9V3298C8tC1+CHSexsbW5hdXdGjKV5Umo1KijJwdGglJR35Zxaz6mTtP4cNW4v53J7/hgaV3OilO0uY2n7O7iVKoqDhTrVJcc09VqbTSefO2ZlarHBsQ1vMlvW7rK/U4Nv1Q2/gnFJvHwcnOOUtrVWcWlzp/IhxzbHkiZpaI9J+yRaScJFnc4LHDYUbiNaNGyouU6dONLXoSpOe1VHLL+G8vN6C8337XLprNf0zzhW2F+sRg1HcWfCPMQlJUugpVofwmW+D207atbV5ylVr1FKnxeo41Mst8ky3wWiccbOecWxXx6u/WjbeZmP3hUVDejJfuyhYPFr7phQ9FexFNfm6Xg8OGdguLww+7trqrCc6dvUlOoqSjKerKnUhsUmlvkuckaSYi/b6KbpFjtbSxNY32tvPttKxJ8MWB3Pr7as8ti461o1Ml1ZTkWbSFRaY43b1sRr17KOrQqcTqRVNUl5tKEZ+Yt3nKXtMeTHF42lM0WtvpcnXry+cO11V4yhNrnhL5FZSvVyxE+rd9RmjPob3r86z9lkcMOl2H32GRp2t3TqzVehJxi3rasYyzeTS2bUW7ninsF9YRtT3V1wLzCcaL2nH39lT/quaU31xo51mu6mRNJG+RsHSHJ1dJ1fWYj8/hKPKUumoWNJbpSuar9sFCMfHItGipbprFX+j1Sa/wBdlQu10+YoV/8A5A+cMIqatRdZH1Mb0W/BcnU1MR6pOVTf3IAAAAAAAAAAAAAOI3FajOnWt5qFWhPjKbcVJa2TjtT2bpMz4MkY77yrOLaK2r0/UrPbE7x/Ext/y0mk2kd9iM4u+rOrKkpRhnTpw1VLJyyUIpbcl3FrExMbw5/kxXx2ml42mPk4hiWIOlGMLu54uCUYwVxVUYRW5RjrZJdSMc5axbaUuvD818XxaRv6x82tnSqzeclKTe9yebftbZ6+JT1Yo0eeeVJSDB6bjDasit1Fom3Y3bg2K2PBFbRtJiOHRrbd0lufT1MYc84+z5HEuE49XHWjsv6/3ar9zVOldxL/AOro17/t/Ub82TZ4VOEk29xiy6mtq7J+h4LlwZYvMt0QW0MK+w2FXbufSuf2mfFntj7Pkq9fwnDq5609lvWPy8LXCeLknnuMl9T1o22RNJwSMGTrxZtSI2B4XVrGqspL2dKZkx5LUneEXV6PFqqdTJH94a9YIk809xInVzMKWvR7HW0WraextYRySXQRJneWw0r1axVy1mfHqYiY2lqLnBIt5weWfNzL2E2mrmI2s1vVdHcd7zbFO2/y+X+zHeBy/qMn/WR6Ic9G8nys21hQdOOTIeW8WtvDY9Bp7YMXUs1+I4Rm9anks965vwJOHVbRtdScS4D1r/E0/Zvzj+zzwuynCeckes+atq9jHwrh2fBm3vDc16Out7TW2MotxlF9Ka3EPHkmk7w2PWaTHqsfw8n+37S0GLQuW1xtSpVUc1BznOpqp70s29Us8Wet4aLruF59LbaY3r8pj8+jbW2l2LQtnQhdTdDinQdOUKc4qi46jhlKLeWq8j38SsW6ssEaLLbF8Wsbx8/WEctJasojJG9ZedHfqZ6z+6X03mkymnsl0rHO9Yl2Pj2AAAAAAAAAAAAAA86lCMt6zPUWmOTDkwY8nbaHMKajuR8m0zze6Y60jasOdVdA3l9itfRyfHpyAAAAAAAAAAAAAAAAAAAHEop7z7vs+TET2S6xppbkJmZea4615Qx6mHU5PPVWfsMsZ7xG26Dk4Xpr263VjdkwjksugxTO87p1KxWNodj49gAAAAAAAAAAAAAAAAAAAAAAAAAAAAAAAAAAAAAAAAAAAAAAAAAAAAAAAAAAAAAAAAAAAAAAAAAAAAAAAAAAAAAAAAAAAAAAAAAAAAAAAAAAAAAAAAAAAAAAAAAAAAAAAAAAAAAAAAAAAAAAAAAAAAAAAAAAAAAAAAAAAAAAAAAAAAAAAAAAAAAAAAAAAAAAAAAAAAAAAAAAAAAAAAAAAAAAAAAAAAAAAAAAAAAAAAAAAAAAAAAAAAAAAAAAAAAAAAAAAAAAAAAAAAAA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2709" name="Picture 5" descr="C:\Users\arijit\Desktop\netflix-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799" y="3733800"/>
            <a:ext cx="2057401" cy="135255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6217596" y="6183868"/>
            <a:ext cx="2850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Graphs in Machine Learning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6553200" y="5181600"/>
            <a:ext cx="1752600" cy="841248"/>
          </a:xfrm>
          <a:prstGeom prst="wedgeRoundRectCallout">
            <a:avLst>
              <a:gd name="adj1" fmla="val -19934"/>
              <a:gd name="adj2" fmla="val -10197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100M Ratings, 480K Users, 17K Movies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6" name="Rounded Rectangular Callout 25"/>
          <p:cNvSpPr/>
          <p:nvPr/>
        </p:nvSpPr>
        <p:spPr>
          <a:xfrm>
            <a:off x="762000" y="5102352"/>
            <a:ext cx="2209800" cy="841248"/>
          </a:xfrm>
          <a:prstGeom prst="wedgeRoundRectCallout">
            <a:avLst>
              <a:gd name="adj1" fmla="val 27175"/>
              <a:gd name="adj2" fmla="val -10532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31 billion RDF triples in 2011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4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502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153400" cy="533400"/>
          </a:xfrm>
        </p:spPr>
        <p:txBody>
          <a:bodyPr>
            <a:noAutofit/>
          </a:bodyPr>
          <a:lstStyle/>
          <a:p>
            <a:pPr algn="l"/>
            <a:r>
              <a:rPr lang="en-US" sz="4200" b="1" dirty="0" smtClean="0"/>
              <a:t>Other Related Tutorials/ Surveys</a:t>
            </a:r>
            <a:endParaRPr lang="en-US" sz="42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Content Placeholder 2"/>
          <p:cNvSpPr txBox="1">
            <a:spLocks noChangeArrowheads="1"/>
          </p:cNvSpPr>
          <p:nvPr/>
        </p:nvSpPr>
        <p:spPr>
          <a:xfrm>
            <a:off x="533400" y="1371600"/>
            <a:ext cx="81534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[Tutorial] S.-D. Lin, M.-Y. </a:t>
            </a:r>
            <a:r>
              <a:rPr lang="en-US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Ych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C.-T. Li, Sampling and Summarizing for Social Networks, in SDM 2013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16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2"/>
          <p:cNvSpPr txBox="1">
            <a:spLocks noChangeArrowheads="1"/>
          </p:cNvSpPr>
          <p:nvPr/>
        </p:nvSpPr>
        <p:spPr>
          <a:xfrm>
            <a:off x="533400" y="3048000"/>
            <a:ext cx="81534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[Survey] Y. Liu, A. </a:t>
            </a:r>
            <a:r>
              <a:rPr lang="en-US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Dighe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T. </a:t>
            </a:r>
            <a:r>
              <a:rPr lang="en-US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Safavi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D. </a:t>
            </a:r>
            <a:r>
              <a:rPr lang="en-US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Koutra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 Graph Summarization: A Survey, in </a:t>
            </a:r>
            <a:r>
              <a:rPr lang="en-US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ArXiv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16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ontent Placeholder 2"/>
          <p:cNvSpPr txBox="1">
            <a:spLocks noChangeArrowheads="1"/>
          </p:cNvSpPr>
          <p:nvPr/>
        </p:nvSpPr>
        <p:spPr>
          <a:xfrm>
            <a:off x="533400" y="2057400"/>
            <a:ext cx="81534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[Tutorial] D. </a:t>
            </a:r>
            <a:r>
              <a:rPr lang="en-US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Koutra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Summarizing Large-Scale Graph Data, in SDM 2017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16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19/140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17261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153400" cy="533400"/>
          </a:xfrm>
        </p:spPr>
        <p:txBody>
          <a:bodyPr>
            <a:noAutofit/>
          </a:bodyPr>
          <a:lstStyle/>
          <a:p>
            <a:pPr algn="l"/>
            <a:r>
              <a:rPr lang="en-US" sz="4200" b="1" dirty="0" smtClean="0"/>
              <a:t>Other Related Tutorials/ Surveys</a:t>
            </a:r>
            <a:endParaRPr lang="en-US" sz="42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Content Placeholder 2"/>
          <p:cNvSpPr txBox="1">
            <a:spLocks noChangeArrowheads="1"/>
          </p:cNvSpPr>
          <p:nvPr/>
        </p:nvSpPr>
        <p:spPr>
          <a:xfrm>
            <a:off x="533400" y="1371600"/>
            <a:ext cx="81534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[Tutorial] S.-D. Lin, M.-Y. </a:t>
            </a:r>
            <a:r>
              <a:rPr lang="en-US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Ych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C.-T. Li, Sampling and Summarizing for Social Networks, in SDM 2013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16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/>
          <p:cNvSpPr txBox="1">
            <a:spLocks noChangeArrowheads="1"/>
          </p:cNvSpPr>
          <p:nvPr/>
        </p:nvSpPr>
        <p:spPr>
          <a:xfrm>
            <a:off x="533400" y="2057400"/>
            <a:ext cx="81534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[Tutorial] D. </a:t>
            </a:r>
            <a:r>
              <a:rPr lang="en-US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Koutra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Summarizing Large-Scale Graph Data, in SDM 2017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16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2"/>
          <p:cNvSpPr txBox="1">
            <a:spLocks noChangeArrowheads="1"/>
          </p:cNvSpPr>
          <p:nvPr/>
        </p:nvSpPr>
        <p:spPr>
          <a:xfrm>
            <a:off x="533400" y="3048000"/>
            <a:ext cx="81534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[Survey] Y. Liu, A. </a:t>
            </a:r>
            <a:r>
              <a:rPr lang="en-US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Dighe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T. </a:t>
            </a:r>
            <a:r>
              <a:rPr lang="en-US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Safavi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D. </a:t>
            </a:r>
            <a:r>
              <a:rPr lang="en-US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Koutra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 Graph Summarization: A Survey, in </a:t>
            </a:r>
            <a:r>
              <a:rPr lang="en-US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ArXiv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16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ular Callout 1"/>
          <p:cNvSpPr/>
          <p:nvPr/>
        </p:nvSpPr>
        <p:spPr>
          <a:xfrm>
            <a:off x="6096000" y="990600"/>
            <a:ext cx="2590800" cy="2590800"/>
          </a:xfrm>
          <a:prstGeom prst="wedgeRectCallout">
            <a:avLst>
              <a:gd name="adj1" fmla="val -64076"/>
              <a:gd name="adj2" fmla="val -128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u="sng" dirty="0" smtClean="0"/>
              <a:t>Our New Materials: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Summarizing dynamic and stream graphs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Domain-dependent graph summaries</a:t>
            </a:r>
            <a:endParaRPr lang="en-US" dirty="0"/>
          </a:p>
        </p:txBody>
      </p:sp>
      <p:sp>
        <p:nvSpPr>
          <p:cNvPr id="9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20/140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82737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153400" cy="533400"/>
          </a:xfrm>
        </p:spPr>
        <p:txBody>
          <a:bodyPr>
            <a:noAutofit/>
          </a:bodyPr>
          <a:lstStyle/>
          <a:p>
            <a:pPr algn="l"/>
            <a:r>
              <a:rPr lang="en-US" sz="4200" b="1" dirty="0" smtClean="0"/>
              <a:t>Other Related Tutorials/ Surveys</a:t>
            </a:r>
            <a:endParaRPr lang="en-US" sz="42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Content Placeholder 2"/>
          <p:cNvSpPr txBox="1">
            <a:spLocks noChangeArrowheads="1"/>
          </p:cNvSpPr>
          <p:nvPr/>
        </p:nvSpPr>
        <p:spPr>
          <a:xfrm>
            <a:off x="533400" y="1371600"/>
            <a:ext cx="81534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[Tutorial] S.-D. Lin, M.-Y. </a:t>
            </a:r>
            <a:r>
              <a:rPr lang="en-US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Ych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C.-T. Li, Sampling and Summarizing for Social Networks, in SDM 2013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16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/>
          <p:cNvSpPr txBox="1">
            <a:spLocks noChangeArrowheads="1"/>
          </p:cNvSpPr>
          <p:nvPr/>
        </p:nvSpPr>
        <p:spPr>
          <a:xfrm>
            <a:off x="533400" y="2057400"/>
            <a:ext cx="81534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[Tutorial] D. </a:t>
            </a:r>
            <a:r>
              <a:rPr lang="en-US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Koutra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Summarizing Large-Scale Graph Data, in SDM 2017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16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2"/>
          <p:cNvSpPr txBox="1">
            <a:spLocks noChangeArrowheads="1"/>
          </p:cNvSpPr>
          <p:nvPr/>
        </p:nvSpPr>
        <p:spPr>
          <a:xfrm>
            <a:off x="533400" y="3048000"/>
            <a:ext cx="81534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[Survey] Y. Liu, A. </a:t>
            </a:r>
            <a:r>
              <a:rPr lang="en-US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Dighe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T. </a:t>
            </a:r>
            <a:r>
              <a:rPr lang="en-US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Safavi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D. </a:t>
            </a:r>
            <a:r>
              <a:rPr lang="en-US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Koutra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 Graph Summarization: A Survey, in </a:t>
            </a:r>
            <a:r>
              <a:rPr lang="en-US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ArXiv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16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/>
          <p:cNvSpPr txBox="1">
            <a:spLocks noChangeArrowheads="1"/>
          </p:cNvSpPr>
          <p:nvPr/>
        </p:nvSpPr>
        <p:spPr>
          <a:xfrm>
            <a:off x="533400" y="3962400"/>
            <a:ext cx="81534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lvl="0" indent="-396875" defTabSz="914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  <a:defRPr/>
            </a:pPr>
            <a:r>
              <a:rPr lang="en-SG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Y. </a:t>
            </a:r>
            <a:r>
              <a:rPr lang="en-SG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Liu, </a:t>
            </a:r>
            <a:r>
              <a:rPr lang="en-SG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N. </a:t>
            </a:r>
            <a:r>
              <a:rPr lang="en-SG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Shah, </a:t>
            </a:r>
            <a:r>
              <a:rPr lang="en-SG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D. </a:t>
            </a:r>
            <a:r>
              <a:rPr lang="en-SG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Koutra</a:t>
            </a:r>
            <a:r>
              <a:rPr lang="en-SG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 </a:t>
            </a:r>
            <a:r>
              <a:rPr lang="en-SG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Empirical Comparison of the Summarization Power of Graph Clustering </a:t>
            </a:r>
            <a:r>
              <a:rPr lang="en-SG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Methods, in </a:t>
            </a:r>
            <a:r>
              <a:rPr lang="en-SG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ArXiv</a:t>
            </a:r>
            <a:r>
              <a:rPr lang="en-SG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2015</a:t>
            </a:r>
          </a:p>
          <a:p>
            <a:pPr marL="396875" lvl="0" indent="-396875" defTabSz="914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  <a:defRPr/>
            </a:pPr>
            <a:endParaRPr lang="en-US" altLang="zh-CN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McGregor, Graph Stream Algorithms: A Survey, in SIGMOD Rec., 2014</a:t>
            </a:r>
          </a:p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endParaRPr lang="en-US" altLang="zh-CN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Chen, C. X. Lin, M. </a:t>
            </a:r>
            <a:r>
              <a:rPr lang="en-US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Fredrikson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M. </a:t>
            </a:r>
            <a:r>
              <a:rPr lang="en-US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Christodorescu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X. Yan, and J. Han, Mining Large Information Networks by Graph Summarization, in Link Mining: Models, Algorithms, and Applications, 2010 </a:t>
            </a:r>
          </a:p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endParaRPr lang="en-US" altLang="zh-CN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Y. Tian and J. M. Patel, Interactive Graph Summarization. In Link Mining: Models, Algorithms, and Applications, 2010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16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ular Callout 1"/>
          <p:cNvSpPr/>
          <p:nvPr/>
        </p:nvSpPr>
        <p:spPr>
          <a:xfrm>
            <a:off x="6096000" y="990600"/>
            <a:ext cx="2590800" cy="2590800"/>
          </a:xfrm>
          <a:prstGeom prst="wedgeRectCallout">
            <a:avLst>
              <a:gd name="adj1" fmla="val -64076"/>
              <a:gd name="adj2" fmla="val -128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u="sng" dirty="0" smtClean="0"/>
              <a:t>Our New </a:t>
            </a:r>
            <a:r>
              <a:rPr lang="en-US" u="sng" dirty="0" smtClean="0"/>
              <a:t>Materials: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Summarizing dynamic and stream graphs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Domain-dependent graph summaries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57200" y="3962400"/>
            <a:ext cx="3175" cy="26670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57200" y="3962400"/>
            <a:ext cx="457200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57200" y="6629400"/>
            <a:ext cx="457200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152400" y="2819400"/>
            <a:ext cx="2179852" cy="9803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Specific sub-areas under graph summarization</a:t>
            </a:r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>
            <a:off x="533400" y="3810000"/>
            <a:ext cx="152400" cy="1523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81743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304800" y="1752600"/>
            <a:ext cx="3733800" cy="762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Roadmap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pic>
        <p:nvPicPr>
          <p:cNvPr id="24" name="Picture 2" descr="Image result for right sig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9743" y="1066800"/>
            <a:ext cx="573457" cy="54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6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7" name="Content Placeholder 2"/>
          <p:cNvSpPr txBox="1">
            <a:spLocks noChangeArrowheads="1"/>
          </p:cNvSpPr>
          <p:nvPr/>
        </p:nvSpPr>
        <p:spPr>
          <a:xfrm>
            <a:off x="304800" y="1219200"/>
            <a:ext cx="4419601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Content Placeholder 2"/>
          <p:cNvSpPr txBox="1">
            <a:spLocks noChangeArrowheads="1"/>
          </p:cNvSpPr>
          <p:nvPr/>
        </p:nvSpPr>
        <p:spPr>
          <a:xfrm>
            <a:off x="304800" y="19050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Summarizing Static Graphs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Content Placeholder 2"/>
          <p:cNvSpPr txBox="1">
            <a:spLocks noChangeArrowheads="1"/>
          </p:cNvSpPr>
          <p:nvPr/>
        </p:nvSpPr>
        <p:spPr>
          <a:xfrm>
            <a:off x="304800" y="26670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Summarizing Dynamic Graphs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Content Placeholder 2"/>
          <p:cNvSpPr txBox="1">
            <a:spLocks noChangeArrowheads="1"/>
          </p:cNvSpPr>
          <p:nvPr/>
        </p:nvSpPr>
        <p:spPr>
          <a:xfrm>
            <a:off x="304800" y="40386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Summarizing Graph Streams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Content Placeholder 2"/>
          <p:cNvSpPr txBox="1">
            <a:spLocks noChangeArrowheads="1"/>
          </p:cNvSpPr>
          <p:nvPr/>
        </p:nvSpPr>
        <p:spPr>
          <a:xfrm>
            <a:off x="304800" y="4876800"/>
            <a:ext cx="67818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Domain-dependent Graph Summarization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Content Placeholder 2"/>
          <p:cNvSpPr txBox="1">
            <a:spLocks noChangeArrowheads="1"/>
          </p:cNvSpPr>
          <p:nvPr/>
        </p:nvSpPr>
        <p:spPr>
          <a:xfrm>
            <a:off x="304800" y="33528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Summarizing Heterogeneous Graphs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Content Placeholder 2"/>
          <p:cNvSpPr txBox="1">
            <a:spLocks noChangeArrowheads="1"/>
          </p:cNvSpPr>
          <p:nvPr/>
        </p:nvSpPr>
        <p:spPr>
          <a:xfrm>
            <a:off x="304800" y="5638800"/>
            <a:ext cx="5029200" cy="685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Work and Conclusion</a:t>
            </a: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22/140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03870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B0D9D8-21D1-46EA-B14D-6ABD38EA7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Summarizing Static Graphs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179231-07A9-4F11-B43E-6634B6CFF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48" y="1600200"/>
            <a:ext cx="3831852" cy="108630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E0477B-9AE8-4BAC-B16B-5A4462AA4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600200"/>
            <a:ext cx="4100790" cy="108630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03C92FF-C3BC-4759-9CAB-4FF07266DC39}"/>
              </a:ext>
            </a:extLst>
          </p:cNvPr>
          <p:cNvSpPr txBox="1"/>
          <p:nvPr/>
        </p:nvSpPr>
        <p:spPr>
          <a:xfrm>
            <a:off x="1676400" y="12308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SIGMOD 08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4860EE3-C10A-429D-AA16-C141256B8D66}"/>
              </a:ext>
            </a:extLst>
          </p:cNvPr>
          <p:cNvSpPr txBox="1"/>
          <p:nvPr/>
        </p:nvSpPr>
        <p:spPr>
          <a:xfrm>
            <a:off x="6324600" y="12308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SDM 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E73D36C-9B85-4DBE-A559-D036CC7D48B0}"/>
              </a:ext>
            </a:extLst>
          </p:cNvPr>
          <p:cNvSpPr txBox="1"/>
          <p:nvPr/>
        </p:nvSpPr>
        <p:spPr>
          <a:xfrm>
            <a:off x="1142999" y="3276600"/>
            <a:ext cx="7223125" cy="64633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Summary made of </a:t>
            </a:r>
            <a:r>
              <a:rPr lang="en-US" dirty="0" err="1"/>
              <a:t>supernodes</a:t>
            </a:r>
            <a:r>
              <a:rPr lang="en-US" dirty="0"/>
              <a:t> (set of nodes</a:t>
            </a:r>
            <a:r>
              <a:rPr lang="it-IT" dirty="0"/>
              <a:t>) and superedges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Follow the MDL principle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532983B-4A33-4727-972A-B8CC807FA52C}"/>
              </a:ext>
            </a:extLst>
          </p:cNvPr>
          <p:cNvSpPr txBox="1"/>
          <p:nvPr/>
        </p:nvSpPr>
        <p:spPr>
          <a:xfrm>
            <a:off x="228600" y="4513031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Both lossless or lossy (with bounded error)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Edge corrections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4242D69-2B9D-493E-B285-D8EE486FC7D8}"/>
              </a:ext>
            </a:extLst>
          </p:cNvPr>
          <p:cNvSpPr txBox="1"/>
          <p:nvPr/>
        </p:nvSpPr>
        <p:spPr>
          <a:xfrm>
            <a:off x="5094287" y="4468800"/>
            <a:ext cx="40497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Lossy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Densities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Number of supernodes predefined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Answer queries directly on the summary (expected-value semantics)</a:t>
            </a:r>
            <a:endParaRPr lang="en-US" dirty="0"/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23/140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818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690" name="AutoShape 2">
            <a:extLst>
              <a:ext uri="{FF2B5EF4-FFF2-40B4-BE49-F238E27FC236}">
                <a16:creationId xmlns:a16="http://schemas.microsoft.com/office/drawing/2014/main" xmlns="" id="{92A5130A-D1A6-45CE-8DF0-28D2173BC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8075" y="4495800"/>
            <a:ext cx="1524000" cy="1828800"/>
          </a:xfrm>
          <a:prstGeom prst="roundRect">
            <a:avLst>
              <a:gd name="adj" fmla="val 16667"/>
            </a:avLst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grpSp>
        <p:nvGrpSpPr>
          <p:cNvPr id="1778691" name="Group 3">
            <a:extLst>
              <a:ext uri="{FF2B5EF4-FFF2-40B4-BE49-F238E27FC236}">
                <a16:creationId xmlns:a16="http://schemas.microsoft.com/office/drawing/2014/main" xmlns="" id="{750BAFA7-48DC-4B3E-929A-5848952A7A07}"/>
              </a:ext>
            </a:extLst>
          </p:cNvPr>
          <p:cNvGrpSpPr>
            <a:grpSpLocks/>
          </p:cNvGrpSpPr>
          <p:nvPr/>
        </p:nvGrpSpPr>
        <p:grpSpPr bwMode="auto">
          <a:xfrm>
            <a:off x="5578475" y="1066800"/>
            <a:ext cx="3352800" cy="685800"/>
            <a:chOff x="3360" y="672"/>
            <a:chExt cx="2112" cy="432"/>
          </a:xfrm>
        </p:grpSpPr>
        <p:sp>
          <p:nvSpPr>
            <p:cNvPr id="1778692" name="Oval 4">
              <a:extLst>
                <a:ext uri="{FF2B5EF4-FFF2-40B4-BE49-F238E27FC236}">
                  <a16:creationId xmlns:a16="http://schemas.microsoft.com/office/drawing/2014/main" xmlns="" id="{B63E1D03-FEAA-496F-B27B-93A7D81B0A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768"/>
              <a:ext cx="192" cy="192"/>
            </a:xfrm>
            <a:prstGeom prst="ellipse">
              <a:avLst/>
            </a:prstGeom>
            <a:solidFill>
              <a:srgbClr val="FF5050"/>
            </a:solidFill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>
                <a:buFont typeface="Times New Roman" panose="02020603050405020304" pitchFamily="18" charset="0"/>
                <a:buNone/>
              </a:pPr>
              <a:r>
                <a:rPr lang="en-US" altLang="en-US">
                  <a:latin typeface="Comic Sans MS" panose="030F0702030302020204" pitchFamily="66" charset="0"/>
                </a:rPr>
                <a:t>h</a:t>
              </a:r>
            </a:p>
          </p:txBody>
        </p:sp>
        <p:sp>
          <p:nvSpPr>
            <p:cNvPr id="1778693" name="Oval 5">
              <a:extLst>
                <a:ext uri="{FF2B5EF4-FFF2-40B4-BE49-F238E27FC236}">
                  <a16:creationId xmlns:a16="http://schemas.microsoft.com/office/drawing/2014/main" xmlns="" id="{74469F97-350A-47F9-81DA-9620B5798B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0" y="912"/>
              <a:ext cx="192" cy="192"/>
            </a:xfrm>
            <a:prstGeom prst="ellipse">
              <a:avLst/>
            </a:prstGeom>
            <a:solidFill>
              <a:srgbClr val="FF5050"/>
            </a:solidFill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>
                <a:buFont typeface="Times New Roman" panose="02020603050405020304" pitchFamily="18" charset="0"/>
                <a:buNone/>
              </a:pPr>
              <a:r>
                <a:rPr lang="en-US" altLang="en-US">
                  <a:latin typeface="Comic Sans MS" panose="030F0702030302020204" pitchFamily="66" charset="0"/>
                </a:rPr>
                <a:t>j</a:t>
              </a:r>
            </a:p>
          </p:txBody>
        </p:sp>
        <p:sp>
          <p:nvSpPr>
            <p:cNvPr id="1778694" name="Oval 6">
              <a:extLst>
                <a:ext uri="{FF2B5EF4-FFF2-40B4-BE49-F238E27FC236}">
                  <a16:creationId xmlns:a16="http://schemas.microsoft.com/office/drawing/2014/main" xmlns="" id="{8EEF4800-F037-4C9F-8CC9-550F83DAB2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720"/>
              <a:ext cx="192" cy="192"/>
            </a:xfrm>
            <a:prstGeom prst="ellipse">
              <a:avLst/>
            </a:prstGeom>
            <a:solidFill>
              <a:srgbClr val="FF5050"/>
            </a:solidFill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>
                <a:buFont typeface="Times New Roman" panose="02020603050405020304" pitchFamily="18" charset="0"/>
                <a:buNone/>
              </a:pPr>
              <a:r>
                <a:rPr lang="en-US" altLang="en-US">
                  <a:latin typeface="Comic Sans MS" panose="030F0702030302020204" pitchFamily="66" charset="0"/>
                </a:rPr>
                <a:t>i</a:t>
              </a:r>
            </a:p>
          </p:txBody>
        </p:sp>
        <p:sp>
          <p:nvSpPr>
            <p:cNvPr id="1778695" name="Line 7">
              <a:extLst>
                <a:ext uri="{FF2B5EF4-FFF2-40B4-BE49-F238E27FC236}">
                  <a16:creationId xmlns:a16="http://schemas.microsoft.com/office/drawing/2014/main" xmlns="" id="{5F732E74-B484-4C0C-BE10-D2934B32CA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08" y="1056"/>
              <a:ext cx="672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778696" name="Line 8">
              <a:extLst>
                <a:ext uri="{FF2B5EF4-FFF2-40B4-BE49-F238E27FC236}">
                  <a16:creationId xmlns:a16="http://schemas.microsoft.com/office/drawing/2014/main" xmlns="" id="{147077B2-3A7B-4397-8EF9-0593B98F70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08" y="864"/>
              <a:ext cx="52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778697" name="Line 9">
              <a:extLst>
                <a:ext uri="{FF2B5EF4-FFF2-40B4-BE49-F238E27FC236}">
                  <a16:creationId xmlns:a16="http://schemas.microsoft.com/office/drawing/2014/main" xmlns="" id="{E99CFC51-AFE0-4252-B569-D63AEF48AE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552" y="912"/>
              <a:ext cx="288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778698" name="Line 10">
              <a:extLst>
                <a:ext uri="{FF2B5EF4-FFF2-40B4-BE49-F238E27FC236}">
                  <a16:creationId xmlns:a16="http://schemas.microsoft.com/office/drawing/2014/main" xmlns="" id="{9060783F-15BF-4E11-8613-6B39C8FC3B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0" y="672"/>
              <a:ext cx="96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</p:grpSp>
      <p:sp>
        <p:nvSpPr>
          <p:cNvPr id="1778701" name="Rectangle 13">
            <a:extLst>
              <a:ext uri="{FF2B5EF4-FFF2-40B4-BE49-F238E27FC236}">
                <a16:creationId xmlns:a16="http://schemas.microsoft.com/office/drawing/2014/main" xmlns="" id="{12BB0E61-FDB2-4B36-A872-9A5B47181E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663700"/>
            <a:ext cx="5630863" cy="51943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000"/>
              <a:t>Compression possible (S)</a:t>
            </a:r>
          </a:p>
          <a:p>
            <a:pPr lvl="1">
              <a:lnSpc>
                <a:spcPct val="80000"/>
              </a:lnSpc>
            </a:pPr>
            <a:r>
              <a:rPr lang="en-US" altLang="en-US" sz="1600" dirty="0"/>
              <a:t>Many nodes with similar neighborhoods </a:t>
            </a:r>
          </a:p>
          <a:p>
            <a:pPr lvl="2">
              <a:lnSpc>
                <a:spcPct val="80000"/>
              </a:lnSpc>
            </a:pPr>
            <a:r>
              <a:rPr lang="en-US" altLang="en-US" sz="1400" dirty="0"/>
              <a:t>Communities in social networks; link-copying in webpages</a:t>
            </a:r>
          </a:p>
          <a:p>
            <a:pPr lvl="1">
              <a:lnSpc>
                <a:spcPct val="80000"/>
              </a:lnSpc>
            </a:pPr>
            <a:r>
              <a:rPr lang="en-US" altLang="en-US" sz="1600" dirty="0">
                <a:solidFill>
                  <a:schemeClr val="hlink"/>
                </a:solidFill>
              </a:rPr>
              <a:t>Collapse such nodes into </a:t>
            </a:r>
            <a:r>
              <a:rPr lang="en-US" altLang="en-US" sz="1600" i="1" dirty="0" err="1">
                <a:solidFill>
                  <a:schemeClr val="hlink"/>
                </a:solidFill>
              </a:rPr>
              <a:t>supernodes</a:t>
            </a:r>
            <a:r>
              <a:rPr lang="en-US" altLang="en-US" sz="1600" dirty="0">
                <a:solidFill>
                  <a:schemeClr val="hlink"/>
                </a:solidFill>
              </a:rPr>
              <a:t> (clusters) </a:t>
            </a:r>
            <a:br>
              <a:rPr lang="en-US" altLang="en-US" sz="1600" dirty="0">
                <a:solidFill>
                  <a:schemeClr val="hlink"/>
                </a:solidFill>
              </a:rPr>
            </a:br>
            <a:r>
              <a:rPr lang="en-US" altLang="en-US" sz="1600" dirty="0">
                <a:solidFill>
                  <a:schemeClr val="hlink"/>
                </a:solidFill>
              </a:rPr>
              <a:t>and the edges into </a:t>
            </a:r>
            <a:r>
              <a:rPr lang="en-US" altLang="en-US" sz="1600" i="1" dirty="0" err="1">
                <a:solidFill>
                  <a:schemeClr val="hlink"/>
                </a:solidFill>
              </a:rPr>
              <a:t>superedges</a:t>
            </a:r>
            <a:endParaRPr lang="en-US" altLang="en-US" sz="1600" i="1" dirty="0">
              <a:solidFill>
                <a:schemeClr val="hlink"/>
              </a:solidFill>
            </a:endParaRPr>
          </a:p>
          <a:p>
            <a:pPr lvl="2">
              <a:lnSpc>
                <a:spcPct val="80000"/>
              </a:lnSpc>
            </a:pPr>
            <a:r>
              <a:rPr lang="en-US" altLang="en-US" sz="1400" dirty="0"/>
              <a:t>Bipartite subgraph to two </a:t>
            </a:r>
            <a:r>
              <a:rPr lang="en-US" altLang="en-US" sz="1400" dirty="0" err="1"/>
              <a:t>supernodes</a:t>
            </a:r>
            <a:r>
              <a:rPr lang="en-US" altLang="en-US" sz="1400" dirty="0"/>
              <a:t> and a </a:t>
            </a:r>
            <a:r>
              <a:rPr lang="en-US" altLang="en-US" sz="1400" dirty="0" err="1"/>
              <a:t>superedge</a:t>
            </a:r>
            <a:endParaRPr lang="en-US" altLang="en-US" sz="1400" dirty="0"/>
          </a:p>
          <a:p>
            <a:pPr lvl="2">
              <a:lnSpc>
                <a:spcPct val="80000"/>
              </a:lnSpc>
            </a:pPr>
            <a:r>
              <a:rPr lang="en-US" altLang="en-US" sz="1400" dirty="0"/>
              <a:t>Clique to </a:t>
            </a:r>
            <a:r>
              <a:rPr lang="en-US" altLang="en-US" sz="1400" dirty="0" err="1"/>
              <a:t>supernode</a:t>
            </a:r>
            <a:r>
              <a:rPr lang="en-US" altLang="en-US" sz="1400" dirty="0"/>
              <a:t> with a “self-edge”</a:t>
            </a:r>
          </a:p>
          <a:p>
            <a:pPr lvl="2">
              <a:lnSpc>
                <a:spcPct val="80000"/>
              </a:lnSpc>
            </a:pPr>
            <a:endParaRPr lang="en-US" altLang="en-US" sz="1400" dirty="0"/>
          </a:p>
          <a:p>
            <a:pPr>
              <a:lnSpc>
                <a:spcPct val="80000"/>
              </a:lnSpc>
            </a:pPr>
            <a:r>
              <a:rPr lang="en-US" altLang="en-US" sz="2000" dirty="0"/>
              <a:t>Need to correct mistakes (C)</a:t>
            </a:r>
          </a:p>
          <a:p>
            <a:pPr lvl="1">
              <a:lnSpc>
                <a:spcPct val="80000"/>
              </a:lnSpc>
            </a:pPr>
            <a:r>
              <a:rPr lang="en-US" altLang="en-US" sz="1600" dirty="0"/>
              <a:t>Most </a:t>
            </a:r>
            <a:r>
              <a:rPr lang="en-US" altLang="en-US" sz="1600" dirty="0" err="1"/>
              <a:t>superedges</a:t>
            </a:r>
            <a:r>
              <a:rPr lang="en-US" altLang="en-US" sz="1600" dirty="0"/>
              <a:t> are not </a:t>
            </a:r>
            <a:r>
              <a:rPr lang="en-US" altLang="en-US" sz="1600" i="1" dirty="0"/>
              <a:t>complete</a:t>
            </a:r>
          </a:p>
          <a:p>
            <a:pPr lvl="2">
              <a:lnSpc>
                <a:spcPct val="80000"/>
              </a:lnSpc>
            </a:pPr>
            <a:r>
              <a:rPr lang="en-US" altLang="en-US" sz="1400" dirty="0"/>
              <a:t>Nodes don’t have exact same neighbors: friends in social networks</a:t>
            </a:r>
          </a:p>
          <a:p>
            <a:pPr lvl="1">
              <a:lnSpc>
                <a:spcPct val="80000"/>
              </a:lnSpc>
            </a:pPr>
            <a:r>
              <a:rPr lang="en-US" altLang="en-US" sz="1600" dirty="0">
                <a:solidFill>
                  <a:schemeClr val="hlink"/>
                </a:solidFill>
              </a:rPr>
              <a:t>Remember edge-corrections </a:t>
            </a:r>
          </a:p>
          <a:p>
            <a:pPr lvl="2">
              <a:lnSpc>
                <a:spcPct val="80000"/>
              </a:lnSpc>
            </a:pPr>
            <a:r>
              <a:rPr lang="en-US" altLang="en-US" sz="1400" dirty="0"/>
              <a:t>Edges not present in </a:t>
            </a:r>
            <a:r>
              <a:rPr lang="en-US" altLang="en-US" sz="1400" dirty="0" err="1"/>
              <a:t>superedges</a:t>
            </a:r>
            <a:r>
              <a:rPr lang="en-US" altLang="en-US" sz="1400" dirty="0"/>
              <a:t> (-</a:t>
            </a:r>
            <a:r>
              <a:rPr lang="en-US" altLang="en-US" sz="1400" dirty="0" err="1"/>
              <a:t>ve</a:t>
            </a:r>
            <a:r>
              <a:rPr lang="en-US" altLang="en-US" sz="1400" dirty="0"/>
              <a:t> corrections)</a:t>
            </a:r>
          </a:p>
          <a:p>
            <a:pPr lvl="2">
              <a:lnSpc>
                <a:spcPct val="80000"/>
              </a:lnSpc>
            </a:pPr>
            <a:r>
              <a:rPr lang="en-US" altLang="en-US" sz="1400" dirty="0"/>
              <a:t>Extra edges not counted in </a:t>
            </a:r>
            <a:r>
              <a:rPr lang="en-US" altLang="en-US" sz="1400" dirty="0" err="1"/>
              <a:t>superedges</a:t>
            </a:r>
            <a:r>
              <a:rPr lang="en-US" altLang="en-US" sz="1400" dirty="0"/>
              <a:t> (+</a:t>
            </a:r>
            <a:r>
              <a:rPr lang="en-US" altLang="en-US" sz="1400" dirty="0" err="1"/>
              <a:t>ve</a:t>
            </a:r>
            <a:r>
              <a:rPr lang="en-US" altLang="en-US" sz="1400" dirty="0"/>
              <a:t> corrections)</a:t>
            </a:r>
          </a:p>
          <a:p>
            <a:pPr lvl="2">
              <a:lnSpc>
                <a:spcPct val="80000"/>
              </a:lnSpc>
            </a:pPr>
            <a:endParaRPr lang="en-US" altLang="en-US" sz="1400" dirty="0"/>
          </a:p>
          <a:p>
            <a:pPr>
              <a:lnSpc>
                <a:spcPct val="80000"/>
              </a:lnSpc>
            </a:pPr>
            <a:r>
              <a:rPr lang="en-US" altLang="en-US" sz="2000" dirty="0"/>
              <a:t>Minimize overall storage cost = S+C</a:t>
            </a:r>
          </a:p>
        </p:txBody>
      </p:sp>
      <p:sp>
        <p:nvSpPr>
          <p:cNvPr id="1778702" name="Oval 14">
            <a:extLst>
              <a:ext uri="{FF2B5EF4-FFF2-40B4-BE49-F238E27FC236}">
                <a16:creationId xmlns:a16="http://schemas.microsoft.com/office/drawing/2014/main" xmlns="" id="{25D42663-041A-4345-8C33-8753D5194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8075" y="762000"/>
            <a:ext cx="304800" cy="3048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778703" name="Oval 15">
            <a:extLst>
              <a:ext uri="{FF2B5EF4-FFF2-40B4-BE49-F238E27FC236}">
                <a16:creationId xmlns:a16="http://schemas.microsoft.com/office/drawing/2014/main" xmlns="" id="{B5871881-C8F2-42C8-8CB7-DF29A8774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5275" y="762000"/>
            <a:ext cx="304800" cy="3048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778704" name="Oval 16">
            <a:extLst>
              <a:ext uri="{FF2B5EF4-FFF2-40B4-BE49-F238E27FC236}">
                <a16:creationId xmlns:a16="http://schemas.microsoft.com/office/drawing/2014/main" xmlns="" id="{95951E38-3F71-42E3-BED6-335253C78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2475" y="762000"/>
            <a:ext cx="304800" cy="3048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f</a:t>
            </a:r>
          </a:p>
        </p:txBody>
      </p:sp>
      <p:sp>
        <p:nvSpPr>
          <p:cNvPr id="1778705" name="Oval 17">
            <a:extLst>
              <a:ext uri="{FF2B5EF4-FFF2-40B4-BE49-F238E27FC236}">
                <a16:creationId xmlns:a16="http://schemas.microsoft.com/office/drawing/2014/main" xmlns="" id="{C733BB17-EAFE-42D6-B28F-DB03A4BA9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9675" y="762000"/>
            <a:ext cx="304800" cy="3048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g</a:t>
            </a:r>
          </a:p>
        </p:txBody>
      </p:sp>
      <p:sp>
        <p:nvSpPr>
          <p:cNvPr id="1778706" name="Oval 18">
            <a:extLst>
              <a:ext uri="{FF2B5EF4-FFF2-40B4-BE49-F238E27FC236}">
                <a16:creationId xmlns:a16="http://schemas.microsoft.com/office/drawing/2014/main" xmlns="" id="{9A63AD81-DDB1-4DC4-9BD2-D3D1C11EB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0475" y="1600200"/>
            <a:ext cx="304800" cy="3048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778707" name="Oval 19">
            <a:extLst>
              <a:ext uri="{FF2B5EF4-FFF2-40B4-BE49-F238E27FC236}">
                <a16:creationId xmlns:a16="http://schemas.microsoft.com/office/drawing/2014/main" xmlns="" id="{D55A1503-E796-4D7E-B18B-F800FB8B4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7675" y="1600200"/>
            <a:ext cx="304800" cy="3048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778708" name="Oval 20">
            <a:extLst>
              <a:ext uri="{FF2B5EF4-FFF2-40B4-BE49-F238E27FC236}">
                <a16:creationId xmlns:a16="http://schemas.microsoft.com/office/drawing/2014/main" xmlns="" id="{0C1259B6-21FD-4546-B372-D65DD4577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75" y="1600200"/>
            <a:ext cx="304800" cy="3048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778709" name="Line 21">
            <a:extLst>
              <a:ext uri="{FF2B5EF4-FFF2-40B4-BE49-F238E27FC236}">
                <a16:creationId xmlns:a16="http://schemas.microsoft.com/office/drawing/2014/main" xmlns="" id="{D6FDDCBE-5EB2-493A-A42A-093984DEDA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07275" y="1066800"/>
            <a:ext cx="3048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78710" name="Line 22">
            <a:extLst>
              <a:ext uri="{FF2B5EF4-FFF2-40B4-BE49-F238E27FC236}">
                <a16:creationId xmlns:a16="http://schemas.microsoft.com/office/drawing/2014/main" xmlns="" id="{99B68FE2-639E-45EF-B4C3-0DEFC288D59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54875" y="1066800"/>
            <a:ext cx="1524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78711" name="Line 23">
            <a:extLst>
              <a:ext uri="{FF2B5EF4-FFF2-40B4-BE49-F238E27FC236}">
                <a16:creationId xmlns:a16="http://schemas.microsoft.com/office/drawing/2014/main" xmlns="" id="{5655794A-06F8-45DF-83D1-1ECE8D510EB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97675" y="1066800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78712" name="Line 24">
            <a:extLst>
              <a:ext uri="{FF2B5EF4-FFF2-40B4-BE49-F238E27FC236}">
                <a16:creationId xmlns:a16="http://schemas.microsoft.com/office/drawing/2014/main" xmlns="" id="{E958F09E-D7AB-4EC3-ACC5-3D4BA4D524E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16675" y="1066800"/>
            <a:ext cx="990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78713" name="Line 25">
            <a:extLst>
              <a:ext uri="{FF2B5EF4-FFF2-40B4-BE49-F238E27FC236}">
                <a16:creationId xmlns:a16="http://schemas.microsoft.com/office/drawing/2014/main" xmlns="" id="{1E47040A-D1DF-4381-84E6-B94E9981D13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50075" y="1066800"/>
            <a:ext cx="7620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78714" name="Line 26">
            <a:extLst>
              <a:ext uri="{FF2B5EF4-FFF2-40B4-BE49-F238E27FC236}">
                <a16:creationId xmlns:a16="http://schemas.microsoft.com/office/drawing/2014/main" xmlns="" id="{4DBBC2A7-ADD5-4E44-85CA-7E1ECE82DF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50075" y="1066800"/>
            <a:ext cx="3048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78715" name="Line 27">
            <a:extLst>
              <a:ext uri="{FF2B5EF4-FFF2-40B4-BE49-F238E27FC236}">
                <a16:creationId xmlns:a16="http://schemas.microsoft.com/office/drawing/2014/main" xmlns="" id="{4158A99C-F24E-44D4-BD9E-E7173177776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97675" y="1066800"/>
            <a:ext cx="1524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78716" name="Line 28">
            <a:extLst>
              <a:ext uri="{FF2B5EF4-FFF2-40B4-BE49-F238E27FC236}">
                <a16:creationId xmlns:a16="http://schemas.microsoft.com/office/drawing/2014/main" xmlns="" id="{1B1DAE63-6CA8-4C65-A2A5-F7A82B1F2FC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16675" y="1066800"/>
            <a:ext cx="5334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78717" name="Line 29">
            <a:extLst>
              <a:ext uri="{FF2B5EF4-FFF2-40B4-BE49-F238E27FC236}">
                <a16:creationId xmlns:a16="http://schemas.microsoft.com/office/drawing/2014/main" xmlns="" id="{306D06A3-7D34-4E09-9D82-01EB37D7A8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92875" y="1066800"/>
            <a:ext cx="12192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78718" name="Line 30">
            <a:extLst>
              <a:ext uri="{FF2B5EF4-FFF2-40B4-BE49-F238E27FC236}">
                <a16:creationId xmlns:a16="http://schemas.microsoft.com/office/drawing/2014/main" xmlns="" id="{AC2BFE74-63F8-48A1-A9EC-137967FE87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92875" y="1066800"/>
            <a:ext cx="7620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78719" name="Line 31">
            <a:extLst>
              <a:ext uri="{FF2B5EF4-FFF2-40B4-BE49-F238E27FC236}">
                <a16:creationId xmlns:a16="http://schemas.microsoft.com/office/drawing/2014/main" xmlns="" id="{3F3A8B98-8130-43DE-86DF-B3BBAF00C1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92875" y="1066800"/>
            <a:ext cx="3048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78720" name="AutoShape 32">
            <a:extLst>
              <a:ext uri="{FF2B5EF4-FFF2-40B4-BE49-F238E27FC236}">
                <a16:creationId xmlns:a16="http://schemas.microsoft.com/office/drawing/2014/main" xmlns="" id="{36BA68E5-6A07-4538-87BC-0E5863122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1475" y="2057400"/>
            <a:ext cx="3810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>
              <a:alpha val="59000"/>
            </a:schemeClr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78721" name="AutoShape 33">
            <a:extLst>
              <a:ext uri="{FF2B5EF4-FFF2-40B4-BE49-F238E27FC236}">
                <a16:creationId xmlns:a16="http://schemas.microsoft.com/office/drawing/2014/main" xmlns="" id="{83896FEC-8808-4EAE-8EF9-7491B4EC7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875" y="2590800"/>
            <a:ext cx="3581400" cy="1371600"/>
          </a:xfrm>
          <a:prstGeom prst="roundRect">
            <a:avLst>
              <a:gd name="adj" fmla="val 16667"/>
            </a:avLst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78722" name="Oval 34">
            <a:extLst>
              <a:ext uri="{FF2B5EF4-FFF2-40B4-BE49-F238E27FC236}">
                <a16:creationId xmlns:a16="http://schemas.microsoft.com/office/drawing/2014/main" xmlns="" id="{77A6CE03-E92B-4531-A9F5-07D1C9F78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3428999"/>
            <a:ext cx="1738312" cy="449263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 b="1" dirty="0">
                <a:latin typeface="Comic Sans MS" panose="030F0702030302020204" pitchFamily="66" charset="0"/>
              </a:rPr>
              <a:t>Y = {</a:t>
            </a:r>
            <a:r>
              <a:rPr lang="en-US" altLang="en-US" b="1" dirty="0" err="1">
                <a:latin typeface="Comic Sans MS" panose="030F0702030302020204" pitchFamily="66" charset="0"/>
              </a:rPr>
              <a:t>a,b,c</a:t>
            </a:r>
            <a:r>
              <a:rPr lang="en-US" altLang="en-US" b="1" dirty="0">
                <a:latin typeface="Comic Sans MS" panose="030F0702030302020204" pitchFamily="66" charset="0"/>
              </a:rPr>
              <a:t>}</a:t>
            </a:r>
          </a:p>
        </p:txBody>
      </p:sp>
      <p:sp>
        <p:nvSpPr>
          <p:cNvPr id="1778723" name="Line 35">
            <a:extLst>
              <a:ext uri="{FF2B5EF4-FFF2-40B4-BE49-F238E27FC236}">
                <a16:creationId xmlns:a16="http://schemas.microsoft.com/office/drawing/2014/main" xmlns="" id="{2255265D-A0C8-47D3-81B6-E5E8CEBE359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086599" y="3200398"/>
            <a:ext cx="1" cy="22859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grpSp>
        <p:nvGrpSpPr>
          <p:cNvPr id="1778724" name="Group 36">
            <a:extLst>
              <a:ext uri="{FF2B5EF4-FFF2-40B4-BE49-F238E27FC236}">
                <a16:creationId xmlns:a16="http://schemas.microsoft.com/office/drawing/2014/main" xmlns="" id="{E190A946-AA15-4B6B-A45F-2978B4D4A5D5}"/>
              </a:ext>
            </a:extLst>
          </p:cNvPr>
          <p:cNvGrpSpPr>
            <a:grpSpLocks/>
          </p:cNvGrpSpPr>
          <p:nvPr/>
        </p:nvGrpSpPr>
        <p:grpSpPr bwMode="auto">
          <a:xfrm>
            <a:off x="5502275" y="3124200"/>
            <a:ext cx="3352800" cy="609600"/>
            <a:chOff x="3312" y="1968"/>
            <a:chExt cx="2112" cy="384"/>
          </a:xfrm>
        </p:grpSpPr>
        <p:sp>
          <p:nvSpPr>
            <p:cNvPr id="1778725" name="Oval 37">
              <a:extLst>
                <a:ext uri="{FF2B5EF4-FFF2-40B4-BE49-F238E27FC236}">
                  <a16:creationId xmlns:a16="http://schemas.microsoft.com/office/drawing/2014/main" xmlns="" id="{4BA997FC-A259-45BD-88BA-A6FF8A026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016"/>
              <a:ext cx="192" cy="192"/>
            </a:xfrm>
            <a:prstGeom prst="ellipse">
              <a:avLst/>
            </a:prstGeom>
            <a:solidFill>
              <a:srgbClr val="FF5050"/>
            </a:solidFill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>
                <a:buFont typeface="Times New Roman" panose="02020603050405020304" pitchFamily="18" charset="0"/>
                <a:buNone/>
              </a:pPr>
              <a:r>
                <a:rPr lang="en-US" altLang="en-US">
                  <a:latin typeface="Comic Sans MS" panose="030F0702030302020204" pitchFamily="66" charset="0"/>
                </a:rPr>
                <a:t>h</a:t>
              </a:r>
            </a:p>
          </p:txBody>
        </p:sp>
        <p:sp>
          <p:nvSpPr>
            <p:cNvPr id="1778726" name="Oval 38">
              <a:extLst>
                <a:ext uri="{FF2B5EF4-FFF2-40B4-BE49-F238E27FC236}">
                  <a16:creationId xmlns:a16="http://schemas.microsoft.com/office/drawing/2014/main" xmlns="" id="{2CF2F558-B4DD-40E1-AE77-AD9A142F08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2" y="2160"/>
              <a:ext cx="192" cy="192"/>
            </a:xfrm>
            <a:prstGeom prst="ellipse">
              <a:avLst/>
            </a:prstGeom>
            <a:solidFill>
              <a:srgbClr val="FF5050"/>
            </a:solidFill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>
                <a:buFont typeface="Times New Roman" panose="02020603050405020304" pitchFamily="18" charset="0"/>
                <a:buNone/>
              </a:pPr>
              <a:r>
                <a:rPr lang="it-IT" altLang="en-US" dirty="0">
                  <a:latin typeface="Comic Sans MS" panose="030F0702030302020204" pitchFamily="66" charset="0"/>
                </a:rPr>
                <a:t>j</a:t>
              </a:r>
              <a:endParaRPr lang="en-US" alt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1778727" name="Oval 39">
              <a:extLst>
                <a:ext uri="{FF2B5EF4-FFF2-40B4-BE49-F238E27FC236}">
                  <a16:creationId xmlns:a16="http://schemas.microsoft.com/office/drawing/2014/main" xmlns="" id="{7ADFE1EA-7D88-4073-BD3D-81F5860941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8" y="1968"/>
              <a:ext cx="192" cy="192"/>
            </a:xfrm>
            <a:prstGeom prst="ellipse">
              <a:avLst/>
            </a:prstGeom>
            <a:solidFill>
              <a:srgbClr val="FF5050"/>
            </a:solidFill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>
                <a:buFont typeface="Times New Roman" panose="02020603050405020304" pitchFamily="18" charset="0"/>
                <a:buNone/>
              </a:pPr>
              <a:r>
                <a:rPr lang="en-US" altLang="en-US" dirty="0">
                  <a:latin typeface="Comic Sans MS" panose="030F0702030302020204" pitchFamily="66" charset="0"/>
                </a:rPr>
                <a:t>i</a:t>
              </a:r>
            </a:p>
          </p:txBody>
        </p:sp>
      </p:grpSp>
      <p:sp>
        <p:nvSpPr>
          <p:cNvPr id="1778731" name="Text Box 43">
            <a:extLst>
              <a:ext uri="{FF2B5EF4-FFF2-40B4-BE49-F238E27FC236}">
                <a16:creationId xmlns:a16="http://schemas.microsoft.com/office/drawing/2014/main" xmlns="" id="{94E4E2ED-E631-4454-9B60-E192E33B0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2363" y="350713"/>
            <a:ext cx="228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en-US" altLang="en-US" dirty="0">
                <a:latin typeface="Comic Sans MS" panose="030F0702030302020204" pitchFamily="66" charset="0"/>
              </a:rPr>
              <a:t>Cost = 14 edges</a:t>
            </a:r>
          </a:p>
        </p:txBody>
      </p:sp>
      <p:graphicFrame>
        <p:nvGraphicFramePr>
          <p:cNvPr id="1778732" name="Group 44">
            <a:extLst>
              <a:ext uri="{FF2B5EF4-FFF2-40B4-BE49-F238E27FC236}">
                <a16:creationId xmlns:a16="http://schemas.microsoft.com/office/drawing/2014/main" xmlns="" id="{2EC7A9E7-2990-46CA-AA22-23C429A7EF79}"/>
              </a:ext>
            </a:extLst>
          </p:cNvPr>
          <p:cNvGraphicFramePr>
            <a:graphicFrameLocks noGrp="1"/>
          </p:cNvGraphicFramePr>
          <p:nvPr/>
        </p:nvGraphicFramePr>
        <p:xfrm>
          <a:off x="6645275" y="4953000"/>
          <a:ext cx="735013" cy="1219201"/>
        </p:xfrm>
        <a:graphic>
          <a:graphicData uri="http://schemas.openxmlformats.org/drawingml/2006/table">
            <a:tbl>
              <a:tblPr/>
              <a:tblGrid>
                <a:gridCol w="735013">
                  <a:extLst>
                    <a:ext uri="{9D8B030D-6E8A-4147-A177-3AD203B41FA5}">
                      <a16:colId xmlns:a16="http://schemas.microsoft.com/office/drawing/2014/main" xmlns="" val="2298044497"/>
                    </a:ext>
                  </a:extLst>
                </a:gridCol>
              </a:tblGrid>
              <a:tr h="298450">
                <a:tc>
                  <a:txBody>
                    <a:bodyPr/>
                    <a:lstStyle>
                      <a:lvl1pPr algn="l">
                        <a:buClr>
                          <a:srgbClr val="969696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169863" indent="287338" algn="l">
                        <a:buClr>
                          <a:srgbClr val="969696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000000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2pPr>
                      <a:lvl3pPr marL="409575" indent="504825" algn="l">
                        <a:spcAft>
                          <a:spcPts val="800"/>
                        </a:spcAft>
                        <a:buClr>
                          <a:srgbClr val="969696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3pPr>
                      <a:lvl4pPr marL="1338263" indent="33338" algn="l">
                        <a:lnSpc>
                          <a:spcPts val="1400"/>
                        </a:lnSpc>
                        <a:spcAft>
                          <a:spcPts val="600"/>
                        </a:spcAft>
                        <a:buClr>
                          <a:schemeClr val="tx1"/>
                        </a:buClr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1685925" indent="142875" algn="l">
                        <a:lnSpc>
                          <a:spcPts val="1400"/>
                        </a:lnSpc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1431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6003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0575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5147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+(a,h)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78169803"/>
                  </a:ext>
                </a:extLst>
              </a:tr>
              <a:tr h="304800">
                <a:tc>
                  <a:txBody>
                    <a:bodyPr/>
                    <a:lstStyle>
                      <a:lvl1pPr algn="l">
                        <a:buClr>
                          <a:srgbClr val="969696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169863" indent="287338" algn="l">
                        <a:buClr>
                          <a:srgbClr val="969696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000000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2pPr>
                      <a:lvl3pPr marL="409575" indent="504825" algn="l">
                        <a:spcAft>
                          <a:spcPts val="800"/>
                        </a:spcAft>
                        <a:buClr>
                          <a:srgbClr val="969696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3pPr>
                      <a:lvl4pPr marL="1338263" indent="33338" algn="l">
                        <a:lnSpc>
                          <a:spcPts val="1400"/>
                        </a:lnSpc>
                        <a:spcAft>
                          <a:spcPts val="600"/>
                        </a:spcAft>
                        <a:buClr>
                          <a:schemeClr val="tx1"/>
                        </a:buClr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1685925" indent="142875" algn="l">
                        <a:lnSpc>
                          <a:spcPts val="1400"/>
                        </a:lnSpc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1431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6003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0575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5147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+(c,i)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60326904"/>
                  </a:ext>
                </a:extLst>
              </a:tr>
              <a:tr h="309563">
                <a:tc>
                  <a:txBody>
                    <a:bodyPr/>
                    <a:lstStyle>
                      <a:lvl1pPr algn="l">
                        <a:buClr>
                          <a:srgbClr val="969696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169863" indent="287338" algn="l">
                        <a:buClr>
                          <a:srgbClr val="969696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000000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2pPr>
                      <a:lvl3pPr marL="409575" indent="504825" algn="l">
                        <a:spcAft>
                          <a:spcPts val="800"/>
                        </a:spcAft>
                        <a:buClr>
                          <a:srgbClr val="969696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3pPr>
                      <a:lvl4pPr marL="1338263" indent="33338" algn="l">
                        <a:lnSpc>
                          <a:spcPts val="1400"/>
                        </a:lnSpc>
                        <a:spcAft>
                          <a:spcPts val="600"/>
                        </a:spcAft>
                        <a:buClr>
                          <a:schemeClr val="tx1"/>
                        </a:buClr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1685925" indent="142875" algn="l">
                        <a:lnSpc>
                          <a:spcPts val="1400"/>
                        </a:lnSpc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1431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6003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0575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5147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+(c,j)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53753614"/>
                  </a:ext>
                </a:extLst>
              </a:tr>
              <a:tr h="306388">
                <a:tc>
                  <a:txBody>
                    <a:bodyPr/>
                    <a:lstStyle>
                      <a:lvl1pPr algn="l">
                        <a:buClr>
                          <a:srgbClr val="969696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169863" indent="287338" algn="l">
                        <a:buClr>
                          <a:srgbClr val="969696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000000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2pPr>
                      <a:lvl3pPr marL="409575" indent="504825" algn="l">
                        <a:spcAft>
                          <a:spcPts val="800"/>
                        </a:spcAft>
                        <a:buClr>
                          <a:srgbClr val="969696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3pPr>
                      <a:lvl4pPr marL="1338263" indent="33338" algn="l">
                        <a:lnSpc>
                          <a:spcPts val="1400"/>
                        </a:lnSpc>
                        <a:spcAft>
                          <a:spcPts val="600"/>
                        </a:spcAft>
                        <a:buClr>
                          <a:schemeClr val="tx1"/>
                        </a:buClr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1685925" indent="142875" algn="l">
                        <a:lnSpc>
                          <a:spcPts val="1400"/>
                        </a:lnSpc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1431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6003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0575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5147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-(a,d)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41119150"/>
                  </a:ext>
                </a:extLst>
              </a:tr>
            </a:tbl>
          </a:graphicData>
        </a:graphic>
      </p:graphicFrame>
      <p:sp>
        <p:nvSpPr>
          <p:cNvPr id="1778744" name="Text Box 56">
            <a:extLst>
              <a:ext uri="{FF2B5EF4-FFF2-40B4-BE49-F238E27FC236}">
                <a16:creationId xmlns:a16="http://schemas.microsoft.com/office/drawing/2014/main" xmlns="" id="{B693E573-3200-4D41-9B97-CE48CDA6F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474" y="4572000"/>
            <a:ext cx="132873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en-US" altLang="en-US" dirty="0">
                <a:latin typeface="Comic Sans MS" panose="030F0702030302020204" pitchFamily="66" charset="0"/>
              </a:rPr>
              <a:t>Corrections</a:t>
            </a:r>
          </a:p>
        </p:txBody>
      </p:sp>
      <p:sp>
        <p:nvSpPr>
          <p:cNvPr id="1778745" name="Text Box 57">
            <a:extLst>
              <a:ext uri="{FF2B5EF4-FFF2-40B4-BE49-F238E27FC236}">
                <a16:creationId xmlns:a16="http://schemas.microsoft.com/office/drawing/2014/main" xmlns="" id="{303D3543-571E-45AF-8527-AA4BFD34B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1450" y="4905375"/>
            <a:ext cx="119380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l"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Cost = 5</a:t>
            </a:r>
            <a:br>
              <a:rPr lang="en-US" altLang="en-US">
                <a:latin typeface="Comic Sans MS" panose="030F0702030302020204" pitchFamily="66" charset="0"/>
              </a:rPr>
            </a:br>
            <a:r>
              <a:rPr lang="en-US" altLang="en-US" sz="1400">
                <a:latin typeface="Comic Sans MS" panose="030F0702030302020204" pitchFamily="66" charset="0"/>
              </a:rPr>
              <a:t>(1 superedge + </a:t>
            </a:r>
            <a:br>
              <a:rPr lang="en-US" altLang="en-US" sz="1400">
                <a:latin typeface="Comic Sans MS" panose="030F0702030302020204" pitchFamily="66" charset="0"/>
              </a:rPr>
            </a:br>
            <a:r>
              <a:rPr lang="en-US" altLang="en-US" sz="1400">
                <a:latin typeface="Comic Sans MS" panose="030F0702030302020204" pitchFamily="66" charset="0"/>
              </a:rPr>
              <a:t>4 corrections) </a:t>
            </a:r>
          </a:p>
        </p:txBody>
      </p:sp>
      <p:sp>
        <p:nvSpPr>
          <p:cNvPr id="1778746" name="AutoShape 58">
            <a:extLst>
              <a:ext uri="{FF2B5EF4-FFF2-40B4-BE49-F238E27FC236}">
                <a16:creationId xmlns:a16="http://schemas.microsoft.com/office/drawing/2014/main" xmlns="" id="{7E62B549-9ECC-4CDB-8C56-11A578D7F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3875" y="4038600"/>
            <a:ext cx="381000" cy="381000"/>
          </a:xfrm>
          <a:prstGeom prst="plus">
            <a:avLst>
              <a:gd name="adj" fmla="val 43056"/>
            </a:avLst>
          </a:prstGeom>
          <a:solidFill>
            <a:schemeClr val="tx1">
              <a:alpha val="56000"/>
            </a:schemeClr>
          </a:solidFill>
          <a:ln w="19050" algn="ctr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78747" name="Text Box 59">
            <a:extLst>
              <a:ext uri="{FF2B5EF4-FFF2-40B4-BE49-F238E27FC236}">
                <a16:creationId xmlns:a16="http://schemas.microsoft.com/office/drawing/2014/main" xmlns="" id="{5867C19B-9698-4848-81CD-BF326E4BC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4475" y="2564616"/>
            <a:ext cx="990600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en-US" altLang="en-US" dirty="0">
                <a:latin typeface="Comic Sans MS" panose="030F0702030302020204" pitchFamily="66" charset="0"/>
              </a:rPr>
              <a:t>Summary</a:t>
            </a:r>
          </a:p>
        </p:txBody>
      </p:sp>
      <p:sp>
        <p:nvSpPr>
          <p:cNvPr id="1778748" name="Oval 60">
            <a:extLst>
              <a:ext uri="{FF2B5EF4-FFF2-40B4-BE49-F238E27FC236}">
                <a16:creationId xmlns:a16="http://schemas.microsoft.com/office/drawing/2014/main" xmlns="" id="{168D9FAD-F3C1-4274-810D-8D4FD5794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799" y="2689224"/>
            <a:ext cx="2073275" cy="511176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 b="1" dirty="0">
                <a:latin typeface="Comic Sans MS" panose="030F0702030302020204" pitchFamily="66" charset="0"/>
              </a:rPr>
              <a:t>X = {</a:t>
            </a:r>
            <a:r>
              <a:rPr lang="en-US" altLang="en-US" b="1" dirty="0" err="1">
                <a:latin typeface="Comic Sans MS" panose="030F0702030302020204" pitchFamily="66" charset="0"/>
              </a:rPr>
              <a:t>d,e,f,g</a:t>
            </a:r>
            <a:r>
              <a:rPr lang="en-US" altLang="en-US" b="1" dirty="0">
                <a:latin typeface="Comic Sans MS" panose="030F0702030302020204" pitchFamily="66" charset="0"/>
              </a:rPr>
              <a:t>}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2F4655D6-0AEF-4556-A62F-EFBCA8709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97" y="296888"/>
            <a:ext cx="3831852" cy="108630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46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24/140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039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738" name="AutoShape 2">
            <a:extLst>
              <a:ext uri="{FF2B5EF4-FFF2-40B4-BE49-F238E27FC236}">
                <a16:creationId xmlns:a16="http://schemas.microsoft.com/office/drawing/2014/main" xmlns="" id="{7CA3BF2A-A2E1-4BB3-BFDA-2FE135DB6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2657" y="3590131"/>
            <a:ext cx="3030537" cy="1371600"/>
          </a:xfrm>
          <a:prstGeom prst="roundRect">
            <a:avLst>
              <a:gd name="adj" fmla="val 16667"/>
            </a:avLst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80739" name="Rectangle 3">
            <a:extLst>
              <a:ext uri="{FF2B5EF4-FFF2-40B4-BE49-F238E27FC236}">
                <a16:creationId xmlns:a16="http://schemas.microsoft.com/office/drawing/2014/main" xmlns="" id="{F610C4B9-B372-426B-9235-E1E35B9719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03275" y="-43001"/>
            <a:ext cx="8229600" cy="1143000"/>
          </a:xfrm>
        </p:spPr>
        <p:txBody>
          <a:bodyPr/>
          <a:lstStyle/>
          <a:p>
            <a:r>
              <a:rPr lang="en-US" altLang="en-US" b="1" dirty="0"/>
              <a:t>Representation Structure R=(S,C)</a:t>
            </a:r>
          </a:p>
        </p:txBody>
      </p:sp>
      <p:sp>
        <p:nvSpPr>
          <p:cNvPr id="1780740" name="Rectangle 4">
            <a:extLst>
              <a:ext uri="{FF2B5EF4-FFF2-40B4-BE49-F238E27FC236}">
                <a16:creationId xmlns:a16="http://schemas.microsoft.com/office/drawing/2014/main" xmlns="" id="{15B712FE-E7E2-44BC-BAC7-5FAFF1FCA2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" y="1228725"/>
            <a:ext cx="6284913" cy="50958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000" dirty="0"/>
              <a:t>Summary S(V</a:t>
            </a:r>
            <a:r>
              <a:rPr lang="en-US" altLang="en-US" sz="2000" baseline="-25000" dirty="0"/>
              <a:t>S</a:t>
            </a:r>
            <a:r>
              <a:rPr lang="en-US" altLang="en-US" sz="2000" dirty="0"/>
              <a:t>, E</a:t>
            </a:r>
            <a:r>
              <a:rPr lang="en-US" altLang="en-US" sz="2000" baseline="-25000" dirty="0"/>
              <a:t>S</a:t>
            </a:r>
            <a:r>
              <a:rPr lang="en-US" altLang="en-US" sz="200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altLang="en-US" sz="1600" dirty="0"/>
              <a:t>Each </a:t>
            </a:r>
            <a:r>
              <a:rPr lang="en-US" altLang="en-US" sz="1600" dirty="0" err="1"/>
              <a:t>supernode</a:t>
            </a:r>
            <a:r>
              <a:rPr lang="en-US" altLang="en-US" sz="1600" dirty="0"/>
              <a:t> v represents a set of nodes A</a:t>
            </a:r>
            <a:r>
              <a:rPr lang="en-US" altLang="en-US" sz="1600" baseline="-25000" dirty="0"/>
              <a:t>v</a:t>
            </a:r>
            <a:endParaRPr lang="en-US" altLang="en-US" sz="1600" dirty="0"/>
          </a:p>
          <a:p>
            <a:pPr lvl="1">
              <a:lnSpc>
                <a:spcPct val="80000"/>
              </a:lnSpc>
            </a:pPr>
            <a:r>
              <a:rPr lang="en-US" altLang="en-US" sz="1600" dirty="0"/>
              <a:t>Each </a:t>
            </a:r>
            <a:r>
              <a:rPr lang="en-US" altLang="en-US" sz="1600" dirty="0" err="1"/>
              <a:t>superedge</a:t>
            </a:r>
            <a:r>
              <a:rPr lang="en-US" altLang="en-US" sz="1600" dirty="0"/>
              <a:t> (</a:t>
            </a:r>
            <a:r>
              <a:rPr lang="en-US" altLang="en-US" sz="1600" dirty="0" err="1"/>
              <a:t>u,v</a:t>
            </a:r>
            <a:r>
              <a:rPr lang="en-US" altLang="en-US" sz="1600" dirty="0"/>
              <a:t>) represents </a:t>
            </a:r>
            <a:br>
              <a:rPr lang="en-US" altLang="en-US" sz="1600" dirty="0"/>
            </a:br>
            <a:r>
              <a:rPr lang="en-US" altLang="en-US" sz="1600" dirty="0"/>
              <a:t>all pair of edges </a:t>
            </a:r>
            <a:r>
              <a:rPr lang="el-GR" altLang="en-US" sz="1600" dirty="0"/>
              <a:t>π</a:t>
            </a:r>
            <a:r>
              <a:rPr lang="en-US" altLang="en-US" sz="1600" baseline="-25000" dirty="0" err="1"/>
              <a:t>uv</a:t>
            </a:r>
            <a:r>
              <a:rPr lang="en-US" altLang="en-US" sz="1600" dirty="0"/>
              <a:t> = A</a:t>
            </a:r>
            <a:r>
              <a:rPr lang="en-US" altLang="en-US" sz="1600" baseline="-25000" dirty="0"/>
              <a:t>u </a:t>
            </a:r>
            <a:r>
              <a:rPr lang="en-US" altLang="en-US" sz="1600" dirty="0"/>
              <a:t>x A</a:t>
            </a:r>
            <a:r>
              <a:rPr lang="en-US" altLang="en-US" sz="1600" baseline="-25000" dirty="0"/>
              <a:t>v</a:t>
            </a:r>
            <a:endParaRPr lang="en-US" altLang="en-US" sz="1600" dirty="0"/>
          </a:p>
          <a:p>
            <a:pPr>
              <a:lnSpc>
                <a:spcPct val="80000"/>
              </a:lnSpc>
            </a:pPr>
            <a:r>
              <a:rPr lang="en-US" altLang="en-US" sz="2000" dirty="0"/>
              <a:t>Corrections C: {(</a:t>
            </a:r>
            <a:r>
              <a:rPr lang="en-US" altLang="en-US" sz="2000" dirty="0" err="1"/>
              <a:t>a,b</a:t>
            </a:r>
            <a:r>
              <a:rPr lang="en-US" altLang="en-US" sz="2000" dirty="0"/>
              <a:t>); a and b are nodes of G}</a:t>
            </a:r>
          </a:p>
          <a:p>
            <a:pPr>
              <a:lnSpc>
                <a:spcPct val="80000"/>
              </a:lnSpc>
            </a:pPr>
            <a:endParaRPr lang="en-US" altLang="en-US" sz="2000" dirty="0"/>
          </a:p>
          <a:p>
            <a:pPr>
              <a:lnSpc>
                <a:spcPct val="80000"/>
              </a:lnSpc>
            </a:pPr>
            <a:r>
              <a:rPr lang="en-US" altLang="en-US" sz="2000" dirty="0" err="1"/>
              <a:t>Supernodes</a:t>
            </a:r>
            <a:r>
              <a:rPr lang="en-US" altLang="en-US" sz="2000" dirty="0"/>
              <a:t> are key, </a:t>
            </a:r>
            <a:r>
              <a:rPr lang="en-US" altLang="en-US" sz="2000" dirty="0" err="1"/>
              <a:t>superedges</a:t>
            </a:r>
            <a:r>
              <a:rPr lang="en-US" altLang="en-US" sz="2000" dirty="0"/>
              <a:t>/corrections easy</a:t>
            </a:r>
          </a:p>
          <a:p>
            <a:pPr lvl="1">
              <a:lnSpc>
                <a:spcPct val="80000"/>
              </a:lnSpc>
            </a:pPr>
            <a:r>
              <a:rPr lang="en-US" altLang="en-US" sz="1600" dirty="0" err="1"/>
              <a:t>A</a:t>
            </a:r>
            <a:r>
              <a:rPr lang="en-US" altLang="en-US" sz="1600" baseline="-25000" dirty="0" err="1"/>
              <a:t>uv</a:t>
            </a:r>
            <a:r>
              <a:rPr lang="en-US" altLang="en-US" sz="1600" dirty="0"/>
              <a:t> actual edges of G between A</a:t>
            </a:r>
            <a:r>
              <a:rPr lang="en-US" altLang="en-US" sz="1600" baseline="-25000" dirty="0"/>
              <a:t>u</a:t>
            </a:r>
            <a:r>
              <a:rPr lang="en-US" altLang="en-US" sz="1600" dirty="0"/>
              <a:t> and A</a:t>
            </a:r>
            <a:r>
              <a:rPr lang="en-US" altLang="en-US" sz="1600" baseline="-25000" dirty="0"/>
              <a:t>v</a:t>
            </a:r>
          </a:p>
          <a:p>
            <a:pPr lvl="1">
              <a:lnSpc>
                <a:spcPct val="80000"/>
              </a:lnSpc>
            </a:pPr>
            <a:r>
              <a:rPr lang="en-US" altLang="en-US" sz="1600" dirty="0"/>
              <a:t>Cost with (</a:t>
            </a:r>
            <a:r>
              <a:rPr lang="en-US" altLang="en-US" sz="1600" dirty="0" err="1"/>
              <a:t>u,v</a:t>
            </a:r>
            <a:r>
              <a:rPr lang="en-US" altLang="en-US" sz="1600" dirty="0"/>
              <a:t>) = 1 + |</a:t>
            </a:r>
            <a:r>
              <a:rPr lang="el-GR" altLang="en-US" sz="1600" dirty="0"/>
              <a:t>π</a:t>
            </a:r>
            <a:r>
              <a:rPr lang="en-US" altLang="en-US" sz="1600" baseline="-25000" dirty="0" err="1"/>
              <a:t>uv</a:t>
            </a:r>
            <a:r>
              <a:rPr lang="en-US" altLang="en-US" sz="1600" dirty="0"/>
              <a:t> – </a:t>
            </a:r>
            <a:r>
              <a:rPr lang="en-US" altLang="en-US" sz="1600" dirty="0" err="1"/>
              <a:t>A</a:t>
            </a:r>
            <a:r>
              <a:rPr lang="en-US" altLang="en-US" sz="1600" baseline="-25000" dirty="0" err="1"/>
              <a:t>uv</a:t>
            </a:r>
            <a:r>
              <a:rPr lang="en-US" altLang="en-US" sz="1600" dirty="0"/>
              <a:t>|</a:t>
            </a:r>
          </a:p>
          <a:p>
            <a:pPr lvl="1">
              <a:lnSpc>
                <a:spcPct val="80000"/>
              </a:lnSpc>
            </a:pPr>
            <a:r>
              <a:rPr lang="en-US" altLang="en-US" sz="1600" dirty="0"/>
              <a:t>Cost without (</a:t>
            </a:r>
            <a:r>
              <a:rPr lang="en-US" altLang="en-US" sz="1600" dirty="0" err="1"/>
              <a:t>u,v</a:t>
            </a:r>
            <a:r>
              <a:rPr lang="en-US" altLang="en-US" sz="1600" dirty="0"/>
              <a:t>) = |</a:t>
            </a:r>
            <a:r>
              <a:rPr lang="en-US" altLang="en-US" sz="1600" dirty="0" err="1"/>
              <a:t>A</a:t>
            </a:r>
            <a:r>
              <a:rPr lang="en-US" altLang="en-US" sz="1600" baseline="-25000" dirty="0" err="1"/>
              <a:t>uv</a:t>
            </a:r>
            <a:r>
              <a:rPr lang="en-US" altLang="en-US" sz="1600" dirty="0"/>
              <a:t>|</a:t>
            </a:r>
          </a:p>
          <a:p>
            <a:pPr lvl="1">
              <a:lnSpc>
                <a:spcPct val="80000"/>
              </a:lnSpc>
            </a:pPr>
            <a:r>
              <a:rPr lang="en-US" altLang="en-US" sz="1600" dirty="0"/>
              <a:t>Choose the minimum, decides whether edge (</a:t>
            </a:r>
            <a:r>
              <a:rPr lang="en-US" altLang="en-US" sz="1600" dirty="0" err="1"/>
              <a:t>u,v</a:t>
            </a:r>
            <a:r>
              <a:rPr lang="en-US" altLang="en-US" sz="1600" dirty="0"/>
              <a:t>) is in S</a:t>
            </a:r>
          </a:p>
          <a:p>
            <a:pPr lvl="2">
              <a:lnSpc>
                <a:spcPct val="80000"/>
              </a:lnSpc>
            </a:pPr>
            <a:endParaRPr lang="en-US" altLang="en-US" sz="1400" dirty="0"/>
          </a:p>
          <a:p>
            <a:pPr>
              <a:lnSpc>
                <a:spcPct val="80000"/>
              </a:lnSpc>
            </a:pPr>
            <a:r>
              <a:rPr lang="en-US" altLang="en-US" sz="2000" dirty="0"/>
              <a:t>Reconstructing the graph from R</a:t>
            </a:r>
          </a:p>
          <a:p>
            <a:pPr lvl="1">
              <a:lnSpc>
                <a:spcPct val="80000"/>
              </a:lnSpc>
            </a:pPr>
            <a:r>
              <a:rPr lang="en-US" altLang="en-US" sz="1600" dirty="0"/>
              <a:t>For all </a:t>
            </a:r>
            <a:r>
              <a:rPr lang="en-US" altLang="en-US" sz="1600" dirty="0" err="1"/>
              <a:t>superedges</a:t>
            </a:r>
            <a:r>
              <a:rPr lang="en-US" altLang="en-US" sz="1600" dirty="0"/>
              <a:t> (</a:t>
            </a:r>
            <a:r>
              <a:rPr lang="en-US" altLang="en-US" sz="1600" dirty="0" err="1"/>
              <a:t>u,v</a:t>
            </a:r>
            <a:r>
              <a:rPr lang="en-US" altLang="en-US" sz="1600" dirty="0"/>
              <a:t>) in S, insert all pair of edges </a:t>
            </a:r>
            <a:r>
              <a:rPr lang="el-GR" altLang="en-US" sz="1600" dirty="0"/>
              <a:t>π</a:t>
            </a:r>
            <a:r>
              <a:rPr lang="en-US" altLang="en-US" sz="1600" baseline="-25000" dirty="0" err="1"/>
              <a:t>uv</a:t>
            </a:r>
            <a:endParaRPr lang="en-US" altLang="en-US" sz="1600" dirty="0"/>
          </a:p>
          <a:p>
            <a:pPr lvl="1">
              <a:lnSpc>
                <a:spcPct val="80000"/>
              </a:lnSpc>
            </a:pPr>
            <a:r>
              <a:rPr lang="en-US" altLang="en-US" sz="1600" dirty="0"/>
              <a:t>For all +</a:t>
            </a:r>
            <a:r>
              <a:rPr lang="en-US" altLang="en-US" sz="1600" dirty="0" err="1"/>
              <a:t>ve</a:t>
            </a:r>
            <a:r>
              <a:rPr lang="en-US" altLang="en-US" sz="1600" dirty="0"/>
              <a:t> corrections +(</a:t>
            </a:r>
            <a:r>
              <a:rPr lang="en-US" altLang="en-US" sz="1600" dirty="0" err="1"/>
              <a:t>a,b</a:t>
            </a:r>
            <a:r>
              <a:rPr lang="en-US" altLang="en-US" sz="1600" dirty="0"/>
              <a:t>), insert edge (</a:t>
            </a:r>
            <a:r>
              <a:rPr lang="en-US" altLang="en-US" sz="1600" dirty="0" err="1"/>
              <a:t>a,b</a:t>
            </a:r>
            <a:r>
              <a:rPr lang="en-US" altLang="en-US" sz="160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altLang="en-US" sz="1600" dirty="0"/>
              <a:t>For all -</a:t>
            </a:r>
            <a:r>
              <a:rPr lang="en-US" altLang="en-US" sz="1600" dirty="0" err="1"/>
              <a:t>ve</a:t>
            </a:r>
            <a:r>
              <a:rPr lang="en-US" altLang="en-US" sz="1600" dirty="0"/>
              <a:t> corrections -(</a:t>
            </a:r>
            <a:r>
              <a:rPr lang="en-US" altLang="en-US" sz="1600" dirty="0" err="1"/>
              <a:t>a,b</a:t>
            </a:r>
            <a:r>
              <a:rPr lang="en-US" altLang="en-US" sz="1600" dirty="0"/>
              <a:t>), delete edge (</a:t>
            </a:r>
            <a:r>
              <a:rPr lang="en-US" altLang="en-US" sz="1600" dirty="0" err="1"/>
              <a:t>a,b</a:t>
            </a:r>
            <a:r>
              <a:rPr lang="en-US" altLang="en-US" sz="1600" dirty="0"/>
              <a:t>)</a:t>
            </a:r>
          </a:p>
        </p:txBody>
      </p:sp>
      <p:sp>
        <p:nvSpPr>
          <p:cNvPr id="1780741" name="AutoShape 5">
            <a:extLst>
              <a:ext uri="{FF2B5EF4-FFF2-40B4-BE49-F238E27FC236}">
                <a16:creationId xmlns:a16="http://schemas.microsoft.com/office/drawing/2014/main" xmlns="" id="{5F15B29B-039F-4655-94CA-6A3202136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3113" y="2423309"/>
            <a:ext cx="2841625" cy="344487"/>
          </a:xfrm>
          <a:prstGeom prst="roundRect">
            <a:avLst>
              <a:gd name="adj" fmla="val 16667"/>
            </a:avLst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400">
                <a:latin typeface="Comic Sans MS" panose="030F0702030302020204" pitchFamily="66" charset="0"/>
              </a:rPr>
              <a:t>C = {+(a,h), +(c,i), +(c,j), -(a,d)}</a:t>
            </a:r>
          </a:p>
        </p:txBody>
      </p:sp>
      <p:sp>
        <p:nvSpPr>
          <p:cNvPr id="1780749" name="Line 13">
            <a:extLst>
              <a:ext uri="{FF2B5EF4-FFF2-40B4-BE49-F238E27FC236}">
                <a16:creationId xmlns:a16="http://schemas.microsoft.com/office/drawing/2014/main" xmlns="" id="{108D4DDB-1126-4A51-A0E9-DF87E7F920A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1944" y="4039394"/>
            <a:ext cx="1524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80750" name="Oval 14">
            <a:extLst>
              <a:ext uri="{FF2B5EF4-FFF2-40B4-BE49-F238E27FC236}">
                <a16:creationId xmlns:a16="http://schemas.microsoft.com/office/drawing/2014/main" xmlns="" id="{BF6C64E3-B033-4E06-A556-78FA72385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1394" y="4091781"/>
            <a:ext cx="304800" cy="304800"/>
          </a:xfrm>
          <a:prstGeom prst="ellipse">
            <a:avLst/>
          </a:prstGeom>
          <a:solidFill>
            <a:srgbClr val="FF5050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1780751" name="Oval 15">
            <a:extLst>
              <a:ext uri="{FF2B5EF4-FFF2-40B4-BE49-F238E27FC236}">
                <a16:creationId xmlns:a16="http://schemas.microsoft.com/office/drawing/2014/main" xmlns="" id="{7C4A3F0E-572B-496A-A92C-B4E7F9B1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1719" y="4521994"/>
            <a:ext cx="304800" cy="304800"/>
          </a:xfrm>
          <a:prstGeom prst="ellipse">
            <a:avLst/>
          </a:prstGeom>
          <a:solidFill>
            <a:srgbClr val="FF5050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j</a:t>
            </a:r>
          </a:p>
        </p:txBody>
      </p:sp>
      <p:sp>
        <p:nvSpPr>
          <p:cNvPr id="1780752" name="Oval 16">
            <a:extLst>
              <a:ext uri="{FF2B5EF4-FFF2-40B4-BE49-F238E27FC236}">
                <a16:creationId xmlns:a16="http://schemas.microsoft.com/office/drawing/2014/main" xmlns="" id="{F90FE25F-38F9-42B7-BCA3-0DDD59217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3282" y="4174331"/>
            <a:ext cx="304800" cy="304800"/>
          </a:xfrm>
          <a:prstGeom prst="ellipse">
            <a:avLst/>
          </a:prstGeom>
          <a:solidFill>
            <a:srgbClr val="FF5050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1780753" name="Oval 17">
            <a:extLst>
              <a:ext uri="{FF2B5EF4-FFF2-40B4-BE49-F238E27FC236}">
                <a16:creationId xmlns:a16="http://schemas.microsoft.com/office/drawing/2014/main" xmlns="" id="{1423C551-7C78-4BE6-9876-36A8D3A9F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9544" y="3734594"/>
            <a:ext cx="304800" cy="3048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780754" name="Oval 18">
            <a:extLst>
              <a:ext uri="{FF2B5EF4-FFF2-40B4-BE49-F238E27FC236}">
                <a16:creationId xmlns:a16="http://schemas.microsoft.com/office/drawing/2014/main" xmlns="" id="{2B603505-100B-472A-9414-BDD844252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6744" y="3734594"/>
            <a:ext cx="304800" cy="3048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780755" name="Oval 19">
            <a:extLst>
              <a:ext uri="{FF2B5EF4-FFF2-40B4-BE49-F238E27FC236}">
                <a16:creationId xmlns:a16="http://schemas.microsoft.com/office/drawing/2014/main" xmlns="" id="{43D0CD6D-5CD1-44E6-BC40-15726B61F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3944" y="3734594"/>
            <a:ext cx="304800" cy="3048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f</a:t>
            </a:r>
          </a:p>
        </p:txBody>
      </p:sp>
      <p:sp>
        <p:nvSpPr>
          <p:cNvPr id="1780756" name="Oval 20">
            <a:extLst>
              <a:ext uri="{FF2B5EF4-FFF2-40B4-BE49-F238E27FC236}">
                <a16:creationId xmlns:a16="http://schemas.microsoft.com/office/drawing/2014/main" xmlns="" id="{478EAD0E-47C6-4421-8EAA-49E46EAA5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1144" y="3734594"/>
            <a:ext cx="304800" cy="3048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g</a:t>
            </a:r>
          </a:p>
        </p:txBody>
      </p:sp>
      <p:sp>
        <p:nvSpPr>
          <p:cNvPr id="1780757" name="Oval 21">
            <a:extLst>
              <a:ext uri="{FF2B5EF4-FFF2-40B4-BE49-F238E27FC236}">
                <a16:creationId xmlns:a16="http://schemas.microsoft.com/office/drawing/2014/main" xmlns="" id="{85146DBB-189C-439F-9845-46027F266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1944" y="4572794"/>
            <a:ext cx="304800" cy="3048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780758" name="Oval 22">
            <a:extLst>
              <a:ext uri="{FF2B5EF4-FFF2-40B4-BE49-F238E27FC236}">
                <a16:creationId xmlns:a16="http://schemas.microsoft.com/office/drawing/2014/main" xmlns="" id="{2B9ABD95-1412-4838-989D-E0EED217A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9144" y="4572794"/>
            <a:ext cx="304800" cy="3048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780759" name="Oval 23">
            <a:extLst>
              <a:ext uri="{FF2B5EF4-FFF2-40B4-BE49-F238E27FC236}">
                <a16:creationId xmlns:a16="http://schemas.microsoft.com/office/drawing/2014/main" xmlns="" id="{001D5C9C-75D9-4644-BD2B-596EA8CD9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6344" y="4572794"/>
            <a:ext cx="304800" cy="3048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c</a:t>
            </a:r>
          </a:p>
        </p:txBody>
      </p:sp>
      <p:grpSp>
        <p:nvGrpSpPr>
          <p:cNvPr id="1780760" name="Group 24">
            <a:extLst>
              <a:ext uri="{FF2B5EF4-FFF2-40B4-BE49-F238E27FC236}">
                <a16:creationId xmlns:a16="http://schemas.microsoft.com/office/drawing/2014/main" xmlns="" id="{1AE5E3CE-B07B-4E73-A320-FA56EF9731BB}"/>
              </a:ext>
            </a:extLst>
          </p:cNvPr>
          <p:cNvGrpSpPr>
            <a:grpSpLocks/>
          </p:cNvGrpSpPr>
          <p:nvPr/>
        </p:nvGrpSpPr>
        <p:grpSpPr bwMode="auto">
          <a:xfrm>
            <a:off x="6738144" y="4039394"/>
            <a:ext cx="1295400" cy="533400"/>
            <a:chOff x="4159" y="2379"/>
            <a:chExt cx="816" cy="336"/>
          </a:xfrm>
        </p:grpSpPr>
        <p:sp>
          <p:nvSpPr>
            <p:cNvPr id="1780761" name="Line 25">
              <a:extLst>
                <a:ext uri="{FF2B5EF4-FFF2-40B4-BE49-F238E27FC236}">
                  <a16:creationId xmlns:a16="http://schemas.microsoft.com/office/drawing/2014/main" xmlns="" id="{D57CB982-4615-41EC-AEBB-2BD4026DB8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83" y="2379"/>
              <a:ext cx="192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780762" name="Line 26">
              <a:extLst>
                <a:ext uri="{FF2B5EF4-FFF2-40B4-BE49-F238E27FC236}">
                  <a16:creationId xmlns:a16="http://schemas.microsoft.com/office/drawing/2014/main" xmlns="" id="{6B2E65FE-4BD9-4803-87BF-0C678286BC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687" y="2379"/>
              <a:ext cx="96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780763" name="Line 27">
              <a:extLst>
                <a:ext uri="{FF2B5EF4-FFF2-40B4-BE49-F238E27FC236}">
                  <a16:creationId xmlns:a16="http://schemas.microsoft.com/office/drawing/2014/main" xmlns="" id="{C32133F2-010D-4CFA-95E1-846C8759DB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99" y="2379"/>
              <a:ext cx="384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780764" name="Line 28">
              <a:extLst>
                <a:ext uri="{FF2B5EF4-FFF2-40B4-BE49-F238E27FC236}">
                  <a16:creationId xmlns:a16="http://schemas.microsoft.com/office/drawing/2014/main" xmlns="" id="{2FAA2C18-A3E8-4232-BF6F-C54299D3C0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59" y="2379"/>
              <a:ext cx="624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780765" name="Line 29">
              <a:extLst>
                <a:ext uri="{FF2B5EF4-FFF2-40B4-BE49-F238E27FC236}">
                  <a16:creationId xmlns:a16="http://schemas.microsoft.com/office/drawing/2014/main" xmlns="" id="{4CCAFD37-A13B-46C7-876F-2A3A5C9F06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95" y="2379"/>
              <a:ext cx="480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780766" name="Line 30">
              <a:extLst>
                <a:ext uri="{FF2B5EF4-FFF2-40B4-BE49-F238E27FC236}">
                  <a16:creationId xmlns:a16="http://schemas.microsoft.com/office/drawing/2014/main" xmlns="" id="{8E11FA6F-6B89-4242-BDC6-2A2288D9BA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95" y="2379"/>
              <a:ext cx="192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780767" name="Line 31">
              <a:extLst>
                <a:ext uri="{FF2B5EF4-FFF2-40B4-BE49-F238E27FC236}">
                  <a16:creationId xmlns:a16="http://schemas.microsoft.com/office/drawing/2014/main" xmlns="" id="{97921499-7882-48CA-9A46-300AED5A68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99" y="2379"/>
              <a:ext cx="96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780768" name="Line 32">
              <a:extLst>
                <a:ext uri="{FF2B5EF4-FFF2-40B4-BE49-F238E27FC236}">
                  <a16:creationId xmlns:a16="http://schemas.microsoft.com/office/drawing/2014/main" xmlns="" id="{3947CB20-5C34-4383-8D5E-5186C61478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59" y="2379"/>
              <a:ext cx="336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780769" name="Line 33">
              <a:extLst>
                <a:ext uri="{FF2B5EF4-FFF2-40B4-BE49-F238E27FC236}">
                  <a16:creationId xmlns:a16="http://schemas.microsoft.com/office/drawing/2014/main" xmlns="" id="{340E05C6-95BF-4C65-A415-F7AC145821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07" y="2379"/>
              <a:ext cx="768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780770" name="Line 34">
              <a:extLst>
                <a:ext uri="{FF2B5EF4-FFF2-40B4-BE49-F238E27FC236}">
                  <a16:creationId xmlns:a16="http://schemas.microsoft.com/office/drawing/2014/main" xmlns="" id="{19CB4429-128B-466C-A8EB-718A3D26B7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07" y="2379"/>
              <a:ext cx="480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780771" name="Line 35">
              <a:extLst>
                <a:ext uri="{FF2B5EF4-FFF2-40B4-BE49-F238E27FC236}">
                  <a16:creationId xmlns:a16="http://schemas.microsoft.com/office/drawing/2014/main" xmlns="" id="{646CB2F1-4168-4CED-9ED4-197B92B09D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07" y="2379"/>
              <a:ext cx="192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</p:grpSp>
      <p:sp>
        <p:nvSpPr>
          <p:cNvPr id="38" name="AutoShape 33">
            <a:extLst>
              <a:ext uri="{FF2B5EF4-FFF2-40B4-BE49-F238E27FC236}">
                <a16:creationId xmlns:a16="http://schemas.microsoft.com/office/drawing/2014/main" xmlns="" id="{13887883-9FA2-4D6B-B4D2-1369B779F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1016784"/>
            <a:ext cx="3581400" cy="1371600"/>
          </a:xfrm>
          <a:prstGeom prst="roundRect">
            <a:avLst>
              <a:gd name="adj" fmla="val 16667"/>
            </a:avLst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39" name="Oval 34">
            <a:extLst>
              <a:ext uri="{FF2B5EF4-FFF2-40B4-BE49-F238E27FC236}">
                <a16:creationId xmlns:a16="http://schemas.microsoft.com/office/drawing/2014/main" xmlns="" id="{1FBE94B6-EA65-4C84-A738-7B536BD34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325" y="1854983"/>
            <a:ext cx="1738312" cy="449263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 b="1" dirty="0">
                <a:latin typeface="Comic Sans MS" panose="030F0702030302020204" pitchFamily="66" charset="0"/>
              </a:rPr>
              <a:t>Y = {</a:t>
            </a:r>
            <a:r>
              <a:rPr lang="en-US" altLang="en-US" b="1" dirty="0" err="1">
                <a:latin typeface="Comic Sans MS" panose="030F0702030302020204" pitchFamily="66" charset="0"/>
              </a:rPr>
              <a:t>a,b,c</a:t>
            </a:r>
            <a:r>
              <a:rPr lang="en-US" altLang="en-US" b="1" dirty="0">
                <a:latin typeface="Comic Sans MS" panose="030F0702030302020204" pitchFamily="66" charset="0"/>
              </a:rPr>
              <a:t>}</a:t>
            </a:r>
          </a:p>
        </p:txBody>
      </p:sp>
      <p:sp>
        <p:nvSpPr>
          <p:cNvPr id="40" name="Line 35">
            <a:extLst>
              <a:ext uri="{FF2B5EF4-FFF2-40B4-BE49-F238E27FC236}">
                <a16:creationId xmlns:a16="http://schemas.microsoft.com/office/drawing/2014/main" xmlns="" id="{8435DD02-6D22-4269-8EA4-06507BCF51C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070724" y="1626382"/>
            <a:ext cx="1" cy="22859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grpSp>
        <p:nvGrpSpPr>
          <p:cNvPr id="41" name="Group 36">
            <a:extLst>
              <a:ext uri="{FF2B5EF4-FFF2-40B4-BE49-F238E27FC236}">
                <a16:creationId xmlns:a16="http://schemas.microsoft.com/office/drawing/2014/main" xmlns="" id="{C7C1F12E-35D7-4C31-B21B-F787BEE8B265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1550184"/>
            <a:ext cx="3352800" cy="609600"/>
            <a:chOff x="3312" y="1968"/>
            <a:chExt cx="2112" cy="384"/>
          </a:xfrm>
        </p:grpSpPr>
        <p:sp>
          <p:nvSpPr>
            <p:cNvPr id="42" name="Oval 37">
              <a:extLst>
                <a:ext uri="{FF2B5EF4-FFF2-40B4-BE49-F238E27FC236}">
                  <a16:creationId xmlns:a16="http://schemas.microsoft.com/office/drawing/2014/main" xmlns="" id="{15C664ED-BA13-4770-8C4A-73DCC5B613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016"/>
              <a:ext cx="192" cy="192"/>
            </a:xfrm>
            <a:prstGeom prst="ellipse">
              <a:avLst/>
            </a:prstGeom>
            <a:solidFill>
              <a:srgbClr val="FF5050"/>
            </a:solidFill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>
                <a:buFont typeface="Times New Roman" panose="02020603050405020304" pitchFamily="18" charset="0"/>
                <a:buNone/>
              </a:pPr>
              <a:r>
                <a:rPr lang="en-US" altLang="en-US">
                  <a:latin typeface="Comic Sans MS" panose="030F0702030302020204" pitchFamily="66" charset="0"/>
                </a:rPr>
                <a:t>h</a:t>
              </a:r>
            </a:p>
          </p:txBody>
        </p:sp>
        <p:sp>
          <p:nvSpPr>
            <p:cNvPr id="43" name="Oval 38">
              <a:extLst>
                <a:ext uri="{FF2B5EF4-FFF2-40B4-BE49-F238E27FC236}">
                  <a16:creationId xmlns:a16="http://schemas.microsoft.com/office/drawing/2014/main" xmlns="" id="{85146F8F-D645-4811-871A-8CF8DAC054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2" y="2160"/>
              <a:ext cx="192" cy="192"/>
            </a:xfrm>
            <a:prstGeom prst="ellipse">
              <a:avLst/>
            </a:prstGeom>
            <a:solidFill>
              <a:srgbClr val="FF5050"/>
            </a:solidFill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>
                <a:buFont typeface="Times New Roman" panose="02020603050405020304" pitchFamily="18" charset="0"/>
                <a:buNone/>
              </a:pPr>
              <a:r>
                <a:rPr lang="it-IT" altLang="en-US" dirty="0">
                  <a:latin typeface="Comic Sans MS" panose="030F0702030302020204" pitchFamily="66" charset="0"/>
                </a:rPr>
                <a:t>j</a:t>
              </a:r>
              <a:endParaRPr lang="en-US" alt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44" name="Oval 39">
              <a:extLst>
                <a:ext uri="{FF2B5EF4-FFF2-40B4-BE49-F238E27FC236}">
                  <a16:creationId xmlns:a16="http://schemas.microsoft.com/office/drawing/2014/main" xmlns="" id="{C42C2FB2-B989-4ABA-B71F-EF2797D2F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8" y="1968"/>
              <a:ext cx="192" cy="192"/>
            </a:xfrm>
            <a:prstGeom prst="ellipse">
              <a:avLst/>
            </a:prstGeom>
            <a:solidFill>
              <a:srgbClr val="FF5050"/>
            </a:solidFill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>
                <a:buFont typeface="Times New Roman" panose="02020603050405020304" pitchFamily="18" charset="0"/>
                <a:buNone/>
              </a:pPr>
              <a:r>
                <a:rPr lang="en-US" altLang="en-US" dirty="0">
                  <a:latin typeface="Comic Sans MS" panose="030F0702030302020204" pitchFamily="66" charset="0"/>
                </a:rPr>
                <a:t>i</a:t>
              </a:r>
            </a:p>
          </p:txBody>
        </p:sp>
      </p:grpSp>
      <p:sp>
        <p:nvSpPr>
          <p:cNvPr id="45" name="Text Box 59">
            <a:extLst>
              <a:ext uri="{FF2B5EF4-FFF2-40B4-BE49-F238E27FC236}">
                <a16:creationId xmlns:a16="http://schemas.microsoft.com/office/drawing/2014/main" xmlns="" id="{B18B00C3-B68D-4CFC-A752-F56A76FB4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990600"/>
            <a:ext cx="990600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en-US" altLang="en-US" dirty="0">
                <a:latin typeface="Comic Sans MS" panose="030F0702030302020204" pitchFamily="66" charset="0"/>
              </a:rPr>
              <a:t>Summary</a:t>
            </a:r>
          </a:p>
        </p:txBody>
      </p:sp>
      <p:sp>
        <p:nvSpPr>
          <p:cNvPr id="46" name="Oval 60">
            <a:extLst>
              <a:ext uri="{FF2B5EF4-FFF2-40B4-BE49-F238E27FC236}">
                <a16:creationId xmlns:a16="http://schemas.microsoft.com/office/drawing/2014/main" xmlns="" id="{136CE274-5FF4-42BA-999D-F3BB10040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4" y="1115208"/>
            <a:ext cx="2073275" cy="511176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 b="1" dirty="0">
                <a:latin typeface="Comic Sans MS" panose="030F0702030302020204" pitchFamily="66" charset="0"/>
              </a:rPr>
              <a:t>X = {</a:t>
            </a:r>
            <a:r>
              <a:rPr lang="en-US" altLang="en-US" b="1" dirty="0" err="1">
                <a:latin typeface="Comic Sans MS" panose="030F0702030302020204" pitchFamily="66" charset="0"/>
              </a:rPr>
              <a:t>d,e,f,g</a:t>
            </a:r>
            <a:r>
              <a:rPr lang="en-US" altLang="en-US" b="1" dirty="0">
                <a:latin typeface="Comic Sans MS" panose="030F0702030302020204" pitchFamily="66" charset="0"/>
              </a:rPr>
              <a:t>}</a:t>
            </a:r>
          </a:p>
        </p:txBody>
      </p:sp>
      <p:sp>
        <p:nvSpPr>
          <p:cNvPr id="47" name="AutoShape 2">
            <a:extLst>
              <a:ext uri="{FF2B5EF4-FFF2-40B4-BE49-F238E27FC236}">
                <a16:creationId xmlns:a16="http://schemas.microsoft.com/office/drawing/2014/main" xmlns="" id="{B8023628-5440-482B-B302-1C73EBC34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202" y="5029200"/>
            <a:ext cx="3030537" cy="1371600"/>
          </a:xfrm>
          <a:prstGeom prst="roundRect">
            <a:avLst>
              <a:gd name="adj" fmla="val 16667"/>
            </a:avLst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48" name="Line 13">
            <a:extLst>
              <a:ext uri="{FF2B5EF4-FFF2-40B4-BE49-F238E27FC236}">
                <a16:creationId xmlns:a16="http://schemas.microsoft.com/office/drawing/2014/main" xmlns="" id="{36BDDCC2-F311-42FD-AE1B-89FA0CCA4A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87689" y="6088063"/>
            <a:ext cx="1066800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49" name="Line 14">
            <a:extLst>
              <a:ext uri="{FF2B5EF4-FFF2-40B4-BE49-F238E27FC236}">
                <a16:creationId xmlns:a16="http://schemas.microsoft.com/office/drawing/2014/main" xmlns="" id="{7B6C3626-6955-4E8E-A96D-5F9CE0B4736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87689" y="5783263"/>
            <a:ext cx="838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50" name="Line 15">
            <a:extLst>
              <a:ext uri="{FF2B5EF4-FFF2-40B4-BE49-F238E27FC236}">
                <a16:creationId xmlns:a16="http://schemas.microsoft.com/office/drawing/2014/main" xmlns="" id="{6E5FB0A9-3623-44D1-8EE0-56A7AC59624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41464" y="5829300"/>
            <a:ext cx="327025" cy="2587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51" name="Line 16">
            <a:extLst>
              <a:ext uri="{FF2B5EF4-FFF2-40B4-BE49-F238E27FC236}">
                <a16:creationId xmlns:a16="http://schemas.microsoft.com/office/drawing/2014/main" xmlns="" id="{8E0D4053-45DB-428C-B449-C5042A3CF84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8489" y="5478463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52" name="Oval 17">
            <a:extLst>
              <a:ext uri="{FF2B5EF4-FFF2-40B4-BE49-F238E27FC236}">
                <a16:creationId xmlns:a16="http://schemas.microsoft.com/office/drawing/2014/main" xmlns="" id="{D59CA3A4-4286-4DFA-B913-C342D3FA4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7939" y="5530850"/>
            <a:ext cx="304800" cy="304800"/>
          </a:xfrm>
          <a:prstGeom prst="ellipse">
            <a:avLst/>
          </a:prstGeom>
          <a:solidFill>
            <a:srgbClr val="FF5050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53" name="Oval 18">
            <a:extLst>
              <a:ext uri="{FF2B5EF4-FFF2-40B4-BE49-F238E27FC236}">
                <a16:creationId xmlns:a16="http://schemas.microsoft.com/office/drawing/2014/main" xmlns="" id="{C0025F94-B839-484B-8110-5A4A21D26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8264" y="5961063"/>
            <a:ext cx="304800" cy="304800"/>
          </a:xfrm>
          <a:prstGeom prst="ellipse">
            <a:avLst/>
          </a:prstGeom>
          <a:solidFill>
            <a:srgbClr val="FF5050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j</a:t>
            </a:r>
          </a:p>
        </p:txBody>
      </p:sp>
      <p:sp>
        <p:nvSpPr>
          <p:cNvPr id="54" name="Oval 19">
            <a:extLst>
              <a:ext uri="{FF2B5EF4-FFF2-40B4-BE49-F238E27FC236}">
                <a16:creationId xmlns:a16="http://schemas.microsoft.com/office/drawing/2014/main" xmlns="" id="{1762438C-6484-4357-865A-058FA3BE2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9827" y="5613400"/>
            <a:ext cx="304800" cy="304800"/>
          </a:xfrm>
          <a:prstGeom prst="ellipse">
            <a:avLst/>
          </a:prstGeom>
          <a:solidFill>
            <a:srgbClr val="FF5050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55" name="Oval 20">
            <a:extLst>
              <a:ext uri="{FF2B5EF4-FFF2-40B4-BE49-F238E27FC236}">
                <a16:creationId xmlns:a16="http://schemas.microsoft.com/office/drawing/2014/main" xmlns="" id="{8D187B7C-CB18-45E5-A0F6-27CE19B4E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089" y="5173663"/>
            <a:ext cx="304800" cy="3048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56" name="Oval 21">
            <a:extLst>
              <a:ext uri="{FF2B5EF4-FFF2-40B4-BE49-F238E27FC236}">
                <a16:creationId xmlns:a16="http://schemas.microsoft.com/office/drawing/2014/main" xmlns="" id="{650A0565-665E-42B2-8637-0F841C95D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3289" y="5173663"/>
            <a:ext cx="304800" cy="3048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57" name="Oval 22">
            <a:extLst>
              <a:ext uri="{FF2B5EF4-FFF2-40B4-BE49-F238E27FC236}">
                <a16:creationId xmlns:a16="http://schemas.microsoft.com/office/drawing/2014/main" xmlns="" id="{BC13ED94-DEA5-4654-981D-184A52F77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0489" y="5173663"/>
            <a:ext cx="304800" cy="3048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f</a:t>
            </a:r>
          </a:p>
        </p:txBody>
      </p:sp>
      <p:sp>
        <p:nvSpPr>
          <p:cNvPr id="58" name="Oval 23">
            <a:extLst>
              <a:ext uri="{FF2B5EF4-FFF2-40B4-BE49-F238E27FC236}">
                <a16:creationId xmlns:a16="http://schemas.microsoft.com/office/drawing/2014/main" xmlns="" id="{FC4C42A7-63C8-49B3-9D9D-0999F8767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7689" y="5173663"/>
            <a:ext cx="304800" cy="3048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g</a:t>
            </a:r>
          </a:p>
        </p:txBody>
      </p:sp>
      <p:sp>
        <p:nvSpPr>
          <p:cNvPr id="59" name="Oval 24">
            <a:extLst>
              <a:ext uri="{FF2B5EF4-FFF2-40B4-BE49-F238E27FC236}">
                <a16:creationId xmlns:a16="http://schemas.microsoft.com/office/drawing/2014/main" xmlns="" id="{0F3107A7-5F3F-4DD1-91BE-8A0E6CCF4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8489" y="6011863"/>
            <a:ext cx="304800" cy="3048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60" name="Oval 25">
            <a:extLst>
              <a:ext uri="{FF2B5EF4-FFF2-40B4-BE49-F238E27FC236}">
                <a16:creationId xmlns:a16="http://schemas.microsoft.com/office/drawing/2014/main" xmlns="" id="{C148772C-4896-48DB-8AAD-7E451655F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5689" y="6011863"/>
            <a:ext cx="304800" cy="3048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61" name="Oval 26">
            <a:extLst>
              <a:ext uri="{FF2B5EF4-FFF2-40B4-BE49-F238E27FC236}">
                <a16:creationId xmlns:a16="http://schemas.microsoft.com/office/drawing/2014/main" xmlns="" id="{5EDCEE6D-DEBB-4607-BB49-8CB6937F3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2889" y="6011863"/>
            <a:ext cx="304800" cy="3048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c</a:t>
            </a:r>
          </a:p>
        </p:txBody>
      </p:sp>
      <p:grpSp>
        <p:nvGrpSpPr>
          <p:cNvPr id="62" name="Group 27">
            <a:extLst>
              <a:ext uri="{FF2B5EF4-FFF2-40B4-BE49-F238E27FC236}">
                <a16:creationId xmlns:a16="http://schemas.microsoft.com/office/drawing/2014/main" xmlns="" id="{62F68FB5-182C-495A-A10E-636295CC0A5F}"/>
              </a:ext>
            </a:extLst>
          </p:cNvPr>
          <p:cNvGrpSpPr>
            <a:grpSpLocks/>
          </p:cNvGrpSpPr>
          <p:nvPr/>
        </p:nvGrpSpPr>
        <p:grpSpPr bwMode="auto">
          <a:xfrm>
            <a:off x="6744689" y="5478463"/>
            <a:ext cx="1295400" cy="533400"/>
            <a:chOff x="4159" y="2379"/>
            <a:chExt cx="816" cy="336"/>
          </a:xfrm>
        </p:grpSpPr>
        <p:sp>
          <p:nvSpPr>
            <p:cNvPr id="63" name="Line 28">
              <a:extLst>
                <a:ext uri="{FF2B5EF4-FFF2-40B4-BE49-F238E27FC236}">
                  <a16:creationId xmlns:a16="http://schemas.microsoft.com/office/drawing/2014/main" xmlns="" id="{E20861EA-BC03-40DF-9410-CEB1DA4BB4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83" y="2379"/>
              <a:ext cx="192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4" name="Line 29">
              <a:extLst>
                <a:ext uri="{FF2B5EF4-FFF2-40B4-BE49-F238E27FC236}">
                  <a16:creationId xmlns:a16="http://schemas.microsoft.com/office/drawing/2014/main" xmlns="" id="{D31E53F9-38E8-47F6-ABE8-C389A8C460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687" y="2379"/>
              <a:ext cx="96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5" name="Line 30">
              <a:extLst>
                <a:ext uri="{FF2B5EF4-FFF2-40B4-BE49-F238E27FC236}">
                  <a16:creationId xmlns:a16="http://schemas.microsoft.com/office/drawing/2014/main" xmlns="" id="{6532E3E9-707C-4699-9FCC-4CC1EEC066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99" y="2379"/>
              <a:ext cx="384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6" name="Line 31">
              <a:extLst>
                <a:ext uri="{FF2B5EF4-FFF2-40B4-BE49-F238E27FC236}">
                  <a16:creationId xmlns:a16="http://schemas.microsoft.com/office/drawing/2014/main" xmlns="" id="{EE4C1FF5-4CF3-49DE-B279-75A7C89631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59" y="2379"/>
              <a:ext cx="624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7" name="Line 32">
              <a:extLst>
                <a:ext uri="{FF2B5EF4-FFF2-40B4-BE49-F238E27FC236}">
                  <a16:creationId xmlns:a16="http://schemas.microsoft.com/office/drawing/2014/main" xmlns="" id="{2EAB44AE-0F94-424B-8A09-4168E69587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95" y="2379"/>
              <a:ext cx="480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8" name="Line 33">
              <a:extLst>
                <a:ext uri="{FF2B5EF4-FFF2-40B4-BE49-F238E27FC236}">
                  <a16:creationId xmlns:a16="http://schemas.microsoft.com/office/drawing/2014/main" xmlns="" id="{5EB10E55-ADBD-42E4-A721-0FC5622B62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95" y="2379"/>
              <a:ext cx="192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9" name="Line 34">
              <a:extLst>
                <a:ext uri="{FF2B5EF4-FFF2-40B4-BE49-F238E27FC236}">
                  <a16:creationId xmlns:a16="http://schemas.microsoft.com/office/drawing/2014/main" xmlns="" id="{B7A59C9B-CE5F-4AA0-B57D-F8544A96F4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99" y="2379"/>
              <a:ext cx="96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70" name="Line 35">
              <a:extLst>
                <a:ext uri="{FF2B5EF4-FFF2-40B4-BE49-F238E27FC236}">
                  <a16:creationId xmlns:a16="http://schemas.microsoft.com/office/drawing/2014/main" xmlns="" id="{DD7E9E22-6508-4BD9-8967-2B2AE84F4C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59" y="2379"/>
              <a:ext cx="336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71" name="Line 36">
              <a:extLst>
                <a:ext uri="{FF2B5EF4-FFF2-40B4-BE49-F238E27FC236}">
                  <a16:creationId xmlns:a16="http://schemas.microsoft.com/office/drawing/2014/main" xmlns="" id="{92789CED-9452-4C93-97A9-2C416BA8EB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07" y="2379"/>
              <a:ext cx="768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72" name="Line 37">
              <a:extLst>
                <a:ext uri="{FF2B5EF4-FFF2-40B4-BE49-F238E27FC236}">
                  <a16:creationId xmlns:a16="http://schemas.microsoft.com/office/drawing/2014/main" xmlns="" id="{62186A6B-2DDC-4ECB-9C6B-4B7F91DBC3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07" y="2379"/>
              <a:ext cx="480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73" name="Line 38">
              <a:extLst>
                <a:ext uri="{FF2B5EF4-FFF2-40B4-BE49-F238E27FC236}">
                  <a16:creationId xmlns:a16="http://schemas.microsoft.com/office/drawing/2014/main" xmlns="" id="{55EC2509-820F-4067-B457-62AD971CFD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07" y="2379"/>
              <a:ext cx="192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</p:grpSp>
      <p:sp>
        <p:nvSpPr>
          <p:cNvPr id="74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25/140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900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306" name="Rectangle 2">
            <a:extLst>
              <a:ext uri="{FF2B5EF4-FFF2-40B4-BE49-F238E27FC236}">
                <a16:creationId xmlns:a16="http://schemas.microsoft.com/office/drawing/2014/main" xmlns="" id="{D972C40F-AE13-4775-88BC-0627A0B23D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609600" y="16829"/>
            <a:ext cx="3886200" cy="1143000"/>
          </a:xfrm>
        </p:spPr>
        <p:txBody>
          <a:bodyPr/>
          <a:lstStyle/>
          <a:p>
            <a:r>
              <a:rPr lang="en-US" altLang="en-US" b="1" dirty="0"/>
              <a:t>Greedy</a:t>
            </a:r>
          </a:p>
        </p:txBody>
      </p:sp>
      <p:sp>
        <p:nvSpPr>
          <p:cNvPr id="1762309" name="Oval 5">
            <a:extLst>
              <a:ext uri="{FF2B5EF4-FFF2-40B4-BE49-F238E27FC236}">
                <a16:creationId xmlns:a16="http://schemas.microsoft.com/office/drawing/2014/main" xmlns="" id="{871E11BE-41E3-44B7-9D1B-5BE8017A9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3075" y="1331913"/>
            <a:ext cx="304800" cy="3048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endParaRPr lang="en-US" altLang="en-US">
              <a:latin typeface="Comic Sans MS" panose="030F0702030302020204" pitchFamily="66" charset="0"/>
            </a:endParaRPr>
          </a:p>
        </p:txBody>
      </p:sp>
      <p:sp>
        <p:nvSpPr>
          <p:cNvPr id="1762310" name="Oval 6">
            <a:extLst>
              <a:ext uri="{FF2B5EF4-FFF2-40B4-BE49-F238E27FC236}">
                <a16:creationId xmlns:a16="http://schemas.microsoft.com/office/drawing/2014/main" xmlns="" id="{3CC7B333-3FB7-4780-9474-6FC5B4E7D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0275" y="1331913"/>
            <a:ext cx="304800" cy="3048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endParaRPr lang="en-US" altLang="en-US">
              <a:latin typeface="Comic Sans MS" panose="030F0702030302020204" pitchFamily="66" charset="0"/>
            </a:endParaRPr>
          </a:p>
        </p:txBody>
      </p:sp>
      <p:sp>
        <p:nvSpPr>
          <p:cNvPr id="1762311" name="Oval 7">
            <a:extLst>
              <a:ext uri="{FF2B5EF4-FFF2-40B4-BE49-F238E27FC236}">
                <a16:creationId xmlns:a16="http://schemas.microsoft.com/office/drawing/2014/main" xmlns="" id="{9ED6A5EC-4F3D-4B4B-81EA-E4B15A055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7475" y="1331913"/>
            <a:ext cx="304800" cy="3048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endParaRPr lang="en-US" altLang="en-US">
              <a:latin typeface="Comic Sans MS" panose="030F0702030302020204" pitchFamily="66" charset="0"/>
            </a:endParaRPr>
          </a:p>
        </p:txBody>
      </p:sp>
      <p:sp>
        <p:nvSpPr>
          <p:cNvPr id="1762312" name="Oval 8">
            <a:extLst>
              <a:ext uri="{FF2B5EF4-FFF2-40B4-BE49-F238E27FC236}">
                <a16:creationId xmlns:a16="http://schemas.microsoft.com/office/drawing/2014/main" xmlns="" id="{5E54ADD4-11D3-49C1-ADA7-670B54D26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4675" y="1331913"/>
            <a:ext cx="304800" cy="3048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endParaRPr lang="en-US" altLang="en-US">
              <a:latin typeface="Comic Sans MS" panose="030F0702030302020204" pitchFamily="66" charset="0"/>
            </a:endParaRPr>
          </a:p>
        </p:txBody>
      </p:sp>
      <p:sp>
        <p:nvSpPr>
          <p:cNvPr id="1762313" name="Oval 9">
            <a:extLst>
              <a:ext uri="{FF2B5EF4-FFF2-40B4-BE49-F238E27FC236}">
                <a16:creationId xmlns:a16="http://schemas.microsoft.com/office/drawing/2014/main" xmlns="" id="{4082D2FD-2CCC-4152-8D43-21EB0D439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25" y="2260600"/>
            <a:ext cx="304800" cy="3048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u</a:t>
            </a:r>
          </a:p>
        </p:txBody>
      </p:sp>
      <p:sp>
        <p:nvSpPr>
          <p:cNvPr id="1762314" name="Oval 10">
            <a:extLst>
              <a:ext uri="{FF2B5EF4-FFF2-40B4-BE49-F238E27FC236}">
                <a16:creationId xmlns:a16="http://schemas.microsoft.com/office/drawing/2014/main" xmlns="" id="{D767CEEC-4C97-428F-B27C-9D07759F6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8563" y="2260600"/>
            <a:ext cx="304800" cy="3048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v</a:t>
            </a:r>
          </a:p>
        </p:txBody>
      </p:sp>
      <p:sp>
        <p:nvSpPr>
          <p:cNvPr id="1762328" name="Oval 24">
            <a:extLst>
              <a:ext uri="{FF2B5EF4-FFF2-40B4-BE49-F238E27FC236}">
                <a16:creationId xmlns:a16="http://schemas.microsoft.com/office/drawing/2014/main" xmlns="" id="{791A38BD-4A5A-4908-B7F9-9B45D95E9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8675" y="1331913"/>
            <a:ext cx="304800" cy="3048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endParaRPr lang="en-US" altLang="en-US">
              <a:latin typeface="Comic Sans MS" panose="030F0702030302020204" pitchFamily="66" charset="0"/>
            </a:endParaRPr>
          </a:p>
        </p:txBody>
      </p:sp>
      <p:sp>
        <p:nvSpPr>
          <p:cNvPr id="1762329" name="Oval 25">
            <a:extLst>
              <a:ext uri="{FF2B5EF4-FFF2-40B4-BE49-F238E27FC236}">
                <a16:creationId xmlns:a16="http://schemas.microsoft.com/office/drawing/2014/main" xmlns="" id="{09BA3F57-CEEE-4AE3-9977-558DC874F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5875" y="1331913"/>
            <a:ext cx="304800" cy="3048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endParaRPr lang="en-US" altLang="en-US">
              <a:latin typeface="Comic Sans MS" panose="030F0702030302020204" pitchFamily="66" charset="0"/>
            </a:endParaRPr>
          </a:p>
        </p:txBody>
      </p:sp>
      <p:cxnSp>
        <p:nvCxnSpPr>
          <p:cNvPr id="1762330" name="AutoShape 26">
            <a:extLst>
              <a:ext uri="{FF2B5EF4-FFF2-40B4-BE49-F238E27FC236}">
                <a16:creationId xmlns:a16="http://schemas.microsoft.com/office/drawing/2014/main" xmlns="" id="{1EDC18A5-C26E-4791-8331-3639C024A224}"/>
              </a:ext>
            </a:extLst>
          </p:cNvPr>
          <p:cNvCxnSpPr>
            <a:cxnSpLocks noChangeShapeType="1"/>
            <a:stCxn id="1762328" idx="5"/>
            <a:endCxn id="1762313" idx="1"/>
          </p:cNvCxnSpPr>
          <p:nvPr/>
        </p:nvCxnSpPr>
        <p:spPr bwMode="auto">
          <a:xfrm>
            <a:off x="6169025" y="1601788"/>
            <a:ext cx="717550" cy="6937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2331" name="AutoShape 27">
            <a:extLst>
              <a:ext uri="{FF2B5EF4-FFF2-40B4-BE49-F238E27FC236}">
                <a16:creationId xmlns:a16="http://schemas.microsoft.com/office/drawing/2014/main" xmlns="" id="{32837B13-1F75-422C-A0E6-F7C8BC98C4A8}"/>
              </a:ext>
            </a:extLst>
          </p:cNvPr>
          <p:cNvCxnSpPr>
            <a:cxnSpLocks noChangeShapeType="1"/>
            <a:stCxn id="1762329" idx="4"/>
            <a:endCxn id="1762313" idx="1"/>
          </p:cNvCxnSpPr>
          <p:nvPr/>
        </p:nvCxnSpPr>
        <p:spPr bwMode="auto">
          <a:xfrm>
            <a:off x="6518275" y="1646238"/>
            <a:ext cx="368300" cy="6492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2332" name="AutoShape 28">
            <a:extLst>
              <a:ext uri="{FF2B5EF4-FFF2-40B4-BE49-F238E27FC236}">
                <a16:creationId xmlns:a16="http://schemas.microsoft.com/office/drawing/2014/main" xmlns="" id="{548D0BCA-F7DB-44CC-9B71-A8E90D845AFC}"/>
              </a:ext>
            </a:extLst>
          </p:cNvPr>
          <p:cNvCxnSpPr>
            <a:cxnSpLocks noChangeShapeType="1"/>
            <a:stCxn id="1762309" idx="4"/>
            <a:endCxn id="1762313" idx="0"/>
          </p:cNvCxnSpPr>
          <p:nvPr/>
        </p:nvCxnSpPr>
        <p:spPr bwMode="auto">
          <a:xfrm>
            <a:off x="6975475" y="1646238"/>
            <a:ext cx="19050" cy="6048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2333" name="AutoShape 29">
            <a:extLst>
              <a:ext uri="{FF2B5EF4-FFF2-40B4-BE49-F238E27FC236}">
                <a16:creationId xmlns:a16="http://schemas.microsoft.com/office/drawing/2014/main" xmlns="" id="{8FCB2C02-5628-4C9B-8396-017E6211BA5A}"/>
              </a:ext>
            </a:extLst>
          </p:cNvPr>
          <p:cNvCxnSpPr>
            <a:cxnSpLocks noChangeShapeType="1"/>
            <a:stCxn id="1762310" idx="3"/>
            <a:endCxn id="1762313" idx="0"/>
          </p:cNvCxnSpPr>
          <p:nvPr/>
        </p:nvCxnSpPr>
        <p:spPr bwMode="auto">
          <a:xfrm flipH="1">
            <a:off x="6994525" y="1601788"/>
            <a:ext cx="330200" cy="6492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2334" name="AutoShape 30">
            <a:extLst>
              <a:ext uri="{FF2B5EF4-FFF2-40B4-BE49-F238E27FC236}">
                <a16:creationId xmlns:a16="http://schemas.microsoft.com/office/drawing/2014/main" xmlns="" id="{CE45685F-75CD-4790-B2DD-7D2DE4F8E0A1}"/>
              </a:ext>
            </a:extLst>
          </p:cNvPr>
          <p:cNvCxnSpPr>
            <a:cxnSpLocks noChangeShapeType="1"/>
            <a:stCxn id="1762311" idx="3"/>
            <a:endCxn id="1762313" idx="0"/>
          </p:cNvCxnSpPr>
          <p:nvPr/>
        </p:nvCxnSpPr>
        <p:spPr bwMode="auto">
          <a:xfrm flipH="1">
            <a:off x="6994525" y="1601788"/>
            <a:ext cx="787400" cy="6492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2335" name="AutoShape 31">
            <a:extLst>
              <a:ext uri="{FF2B5EF4-FFF2-40B4-BE49-F238E27FC236}">
                <a16:creationId xmlns:a16="http://schemas.microsoft.com/office/drawing/2014/main" xmlns="" id="{3429F689-872E-4B95-BA75-98B2CA803E3D}"/>
              </a:ext>
            </a:extLst>
          </p:cNvPr>
          <p:cNvCxnSpPr>
            <a:cxnSpLocks noChangeShapeType="1"/>
            <a:stCxn id="1762309" idx="5"/>
            <a:endCxn id="1762314" idx="1"/>
          </p:cNvCxnSpPr>
          <p:nvPr/>
        </p:nvCxnSpPr>
        <p:spPr bwMode="auto">
          <a:xfrm>
            <a:off x="7083425" y="1601788"/>
            <a:ext cx="509588" cy="6937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2336" name="AutoShape 32">
            <a:extLst>
              <a:ext uri="{FF2B5EF4-FFF2-40B4-BE49-F238E27FC236}">
                <a16:creationId xmlns:a16="http://schemas.microsoft.com/office/drawing/2014/main" xmlns="" id="{285665C0-88A2-4246-A07B-F113C2889E40}"/>
              </a:ext>
            </a:extLst>
          </p:cNvPr>
          <p:cNvCxnSpPr>
            <a:cxnSpLocks noChangeShapeType="1"/>
            <a:stCxn id="1762310" idx="5"/>
            <a:endCxn id="1762314" idx="0"/>
          </p:cNvCxnSpPr>
          <p:nvPr/>
        </p:nvCxnSpPr>
        <p:spPr bwMode="auto">
          <a:xfrm>
            <a:off x="7540625" y="1601788"/>
            <a:ext cx="160338" cy="6492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2337" name="AutoShape 33">
            <a:extLst>
              <a:ext uri="{FF2B5EF4-FFF2-40B4-BE49-F238E27FC236}">
                <a16:creationId xmlns:a16="http://schemas.microsoft.com/office/drawing/2014/main" xmlns="" id="{AA190AF9-C1D0-4718-8D6C-0013175DF7BD}"/>
              </a:ext>
            </a:extLst>
          </p:cNvPr>
          <p:cNvCxnSpPr>
            <a:cxnSpLocks noChangeShapeType="1"/>
            <a:stCxn id="1762311" idx="4"/>
            <a:endCxn id="1762314" idx="7"/>
          </p:cNvCxnSpPr>
          <p:nvPr/>
        </p:nvCxnSpPr>
        <p:spPr bwMode="auto">
          <a:xfrm flipH="1">
            <a:off x="7808913" y="1646238"/>
            <a:ext cx="80962" cy="6492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2338" name="AutoShape 34">
            <a:extLst>
              <a:ext uri="{FF2B5EF4-FFF2-40B4-BE49-F238E27FC236}">
                <a16:creationId xmlns:a16="http://schemas.microsoft.com/office/drawing/2014/main" xmlns="" id="{E1E1A2C1-531B-4311-A468-2288AEAA7EFA}"/>
              </a:ext>
            </a:extLst>
          </p:cNvPr>
          <p:cNvCxnSpPr>
            <a:cxnSpLocks noChangeShapeType="1"/>
            <a:stCxn id="1762312" idx="3"/>
            <a:endCxn id="1762314" idx="7"/>
          </p:cNvCxnSpPr>
          <p:nvPr/>
        </p:nvCxnSpPr>
        <p:spPr bwMode="auto">
          <a:xfrm flipH="1">
            <a:off x="7808913" y="1601788"/>
            <a:ext cx="430212" cy="6937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62339" name="Oval 35">
            <a:extLst>
              <a:ext uri="{FF2B5EF4-FFF2-40B4-BE49-F238E27FC236}">
                <a16:creationId xmlns:a16="http://schemas.microsoft.com/office/drawing/2014/main" xmlns="" id="{B3E1BE19-3338-460E-8B50-273801103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775" y="3097213"/>
            <a:ext cx="304800" cy="3048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endParaRPr lang="en-US" altLang="en-US">
              <a:latin typeface="Comic Sans MS" panose="030F0702030302020204" pitchFamily="66" charset="0"/>
            </a:endParaRPr>
          </a:p>
        </p:txBody>
      </p:sp>
      <p:sp>
        <p:nvSpPr>
          <p:cNvPr id="1762340" name="Oval 36">
            <a:extLst>
              <a:ext uri="{FF2B5EF4-FFF2-40B4-BE49-F238E27FC236}">
                <a16:creationId xmlns:a16="http://schemas.microsoft.com/office/drawing/2014/main" xmlns="" id="{B1A2D3F8-CE69-4180-AC94-91B973C0E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2975" y="3097213"/>
            <a:ext cx="304800" cy="3048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endParaRPr lang="en-US" altLang="en-US">
              <a:latin typeface="Comic Sans MS" panose="030F0702030302020204" pitchFamily="66" charset="0"/>
            </a:endParaRPr>
          </a:p>
        </p:txBody>
      </p:sp>
      <p:sp>
        <p:nvSpPr>
          <p:cNvPr id="1762341" name="Oval 37">
            <a:extLst>
              <a:ext uri="{FF2B5EF4-FFF2-40B4-BE49-F238E27FC236}">
                <a16:creationId xmlns:a16="http://schemas.microsoft.com/office/drawing/2014/main" xmlns="" id="{B3320843-5450-4152-B28D-8426DAA7F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0175" y="3097213"/>
            <a:ext cx="304800" cy="3048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endParaRPr lang="en-US" altLang="en-US">
              <a:latin typeface="Comic Sans MS" panose="030F0702030302020204" pitchFamily="66" charset="0"/>
            </a:endParaRPr>
          </a:p>
        </p:txBody>
      </p:sp>
      <p:sp>
        <p:nvSpPr>
          <p:cNvPr id="1762342" name="Oval 38">
            <a:extLst>
              <a:ext uri="{FF2B5EF4-FFF2-40B4-BE49-F238E27FC236}">
                <a16:creationId xmlns:a16="http://schemas.microsoft.com/office/drawing/2014/main" xmlns="" id="{D8B62726-5807-4E2C-96FB-E7426D62F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7375" y="3097213"/>
            <a:ext cx="304800" cy="3048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endParaRPr lang="en-US" altLang="en-US">
              <a:latin typeface="Comic Sans MS" panose="030F0702030302020204" pitchFamily="66" charset="0"/>
            </a:endParaRPr>
          </a:p>
        </p:txBody>
      </p:sp>
      <p:sp>
        <p:nvSpPr>
          <p:cNvPr id="1762343" name="Oval 39">
            <a:extLst>
              <a:ext uri="{FF2B5EF4-FFF2-40B4-BE49-F238E27FC236}">
                <a16:creationId xmlns:a16="http://schemas.microsoft.com/office/drawing/2014/main" xmlns="" id="{816D90F2-66D2-4C92-AFA7-024DD814F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8525" y="4025900"/>
            <a:ext cx="304800" cy="3048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w</a:t>
            </a:r>
          </a:p>
        </p:txBody>
      </p:sp>
      <p:sp>
        <p:nvSpPr>
          <p:cNvPr id="1762345" name="Oval 41">
            <a:extLst>
              <a:ext uri="{FF2B5EF4-FFF2-40B4-BE49-F238E27FC236}">
                <a16:creationId xmlns:a16="http://schemas.microsoft.com/office/drawing/2014/main" xmlns="" id="{555700D0-953B-4A0D-AE1B-3DDCA46D3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75" y="3097213"/>
            <a:ext cx="304800" cy="3048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endParaRPr lang="en-US" altLang="en-US">
              <a:latin typeface="Comic Sans MS" panose="030F0702030302020204" pitchFamily="66" charset="0"/>
            </a:endParaRPr>
          </a:p>
        </p:txBody>
      </p:sp>
      <p:sp>
        <p:nvSpPr>
          <p:cNvPr id="1762346" name="Oval 42">
            <a:extLst>
              <a:ext uri="{FF2B5EF4-FFF2-40B4-BE49-F238E27FC236}">
                <a16:creationId xmlns:a16="http://schemas.microsoft.com/office/drawing/2014/main" xmlns="" id="{A35C404B-B207-4B05-A2DB-1ACAFD4BB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8575" y="3097213"/>
            <a:ext cx="304800" cy="3048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endParaRPr lang="en-US" altLang="en-US">
              <a:latin typeface="Comic Sans MS" panose="030F0702030302020204" pitchFamily="66" charset="0"/>
            </a:endParaRPr>
          </a:p>
        </p:txBody>
      </p:sp>
      <p:cxnSp>
        <p:nvCxnSpPr>
          <p:cNvPr id="1762349" name="AutoShape 45">
            <a:extLst>
              <a:ext uri="{FF2B5EF4-FFF2-40B4-BE49-F238E27FC236}">
                <a16:creationId xmlns:a16="http://schemas.microsoft.com/office/drawing/2014/main" xmlns="" id="{DD7CD826-4BBC-4AB5-A249-A503567BD031}"/>
              </a:ext>
            </a:extLst>
          </p:cNvPr>
          <p:cNvCxnSpPr>
            <a:cxnSpLocks noChangeShapeType="1"/>
            <a:stCxn id="1762339" idx="4"/>
            <a:endCxn id="1762343" idx="0"/>
          </p:cNvCxnSpPr>
          <p:nvPr/>
        </p:nvCxnSpPr>
        <p:spPr bwMode="auto">
          <a:xfrm>
            <a:off x="6988175" y="3411538"/>
            <a:ext cx="412750" cy="6048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2350" name="AutoShape 46">
            <a:extLst>
              <a:ext uri="{FF2B5EF4-FFF2-40B4-BE49-F238E27FC236}">
                <a16:creationId xmlns:a16="http://schemas.microsoft.com/office/drawing/2014/main" xmlns="" id="{A75DAD1B-89E9-4870-B5BE-B33A017FFFFE}"/>
              </a:ext>
            </a:extLst>
          </p:cNvPr>
          <p:cNvCxnSpPr>
            <a:cxnSpLocks noChangeShapeType="1"/>
            <a:stCxn id="1762340" idx="4"/>
            <a:endCxn id="1762343" idx="0"/>
          </p:cNvCxnSpPr>
          <p:nvPr/>
        </p:nvCxnSpPr>
        <p:spPr bwMode="auto">
          <a:xfrm flipH="1">
            <a:off x="7400925" y="3411538"/>
            <a:ext cx="44450" cy="6048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2351" name="AutoShape 47">
            <a:extLst>
              <a:ext uri="{FF2B5EF4-FFF2-40B4-BE49-F238E27FC236}">
                <a16:creationId xmlns:a16="http://schemas.microsoft.com/office/drawing/2014/main" xmlns="" id="{B8EEFD1D-2B13-47A5-B39E-C38D4C71DA7E}"/>
              </a:ext>
            </a:extLst>
          </p:cNvPr>
          <p:cNvCxnSpPr>
            <a:cxnSpLocks noChangeShapeType="1"/>
            <a:stCxn id="1762341" idx="3"/>
            <a:endCxn id="1762343" idx="0"/>
          </p:cNvCxnSpPr>
          <p:nvPr/>
        </p:nvCxnSpPr>
        <p:spPr bwMode="auto">
          <a:xfrm flipH="1">
            <a:off x="7400925" y="3367088"/>
            <a:ext cx="393700" cy="6492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2355" name="AutoShape 51">
            <a:extLst>
              <a:ext uri="{FF2B5EF4-FFF2-40B4-BE49-F238E27FC236}">
                <a16:creationId xmlns:a16="http://schemas.microsoft.com/office/drawing/2014/main" xmlns="" id="{70903AAC-B71C-477B-875E-3A5C790746A5}"/>
              </a:ext>
            </a:extLst>
          </p:cNvPr>
          <p:cNvCxnSpPr>
            <a:cxnSpLocks noChangeShapeType="1"/>
            <a:stCxn id="1762342" idx="3"/>
            <a:endCxn id="1762343" idx="7"/>
          </p:cNvCxnSpPr>
          <p:nvPr/>
        </p:nvCxnSpPr>
        <p:spPr bwMode="auto">
          <a:xfrm flipH="1">
            <a:off x="7508875" y="3367088"/>
            <a:ext cx="742950" cy="693737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2356" name="AutoShape 52">
            <a:extLst>
              <a:ext uri="{FF2B5EF4-FFF2-40B4-BE49-F238E27FC236}">
                <a16:creationId xmlns:a16="http://schemas.microsoft.com/office/drawing/2014/main" xmlns="" id="{55136D5C-4A16-4435-B305-AE8095D8CD48}"/>
              </a:ext>
            </a:extLst>
          </p:cNvPr>
          <p:cNvCxnSpPr>
            <a:cxnSpLocks noChangeShapeType="1"/>
            <a:stCxn id="1762346" idx="5"/>
            <a:endCxn id="1762343" idx="1"/>
          </p:cNvCxnSpPr>
          <p:nvPr/>
        </p:nvCxnSpPr>
        <p:spPr bwMode="auto">
          <a:xfrm>
            <a:off x="6638925" y="3367088"/>
            <a:ext cx="654050" cy="693737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2357" name="AutoShape 53">
            <a:extLst>
              <a:ext uri="{FF2B5EF4-FFF2-40B4-BE49-F238E27FC236}">
                <a16:creationId xmlns:a16="http://schemas.microsoft.com/office/drawing/2014/main" xmlns="" id="{932D64DA-DEDD-47C3-B25B-6D5783182E5D}"/>
              </a:ext>
            </a:extLst>
          </p:cNvPr>
          <p:cNvCxnSpPr>
            <a:cxnSpLocks noChangeShapeType="1"/>
            <a:stCxn id="1762345" idx="5"/>
            <a:endCxn id="1762343" idx="1"/>
          </p:cNvCxnSpPr>
          <p:nvPr/>
        </p:nvCxnSpPr>
        <p:spPr bwMode="auto">
          <a:xfrm>
            <a:off x="6181725" y="3367088"/>
            <a:ext cx="1111250" cy="693737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62358" name="Text Box 54">
            <a:extLst>
              <a:ext uri="{FF2B5EF4-FFF2-40B4-BE49-F238E27FC236}">
                <a16:creationId xmlns:a16="http://schemas.microsoft.com/office/drawing/2014/main" xmlns="" id="{91E06A77-FACB-4357-ACA4-73DDB1251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3450" y="4608513"/>
            <a:ext cx="2876550" cy="96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>
                <a:latin typeface="Comic Sans MS" panose="030F0702030302020204" pitchFamily="66" charset="0"/>
              </a:rPr>
              <a:t>c</a:t>
            </a:r>
            <a:r>
              <a:rPr lang="en-US" altLang="en-US" sz="1600" baseline="-25000">
                <a:latin typeface="Comic Sans MS" panose="030F0702030302020204" pitchFamily="66" charset="0"/>
              </a:rPr>
              <a:t>u</a:t>
            </a:r>
            <a:r>
              <a:rPr lang="en-US" altLang="en-US" sz="1600">
                <a:latin typeface="Comic Sans MS" panose="030F0702030302020204" pitchFamily="66" charset="0"/>
              </a:rPr>
              <a:t> = 5; c</a:t>
            </a:r>
            <a:r>
              <a:rPr lang="en-US" altLang="en-US" sz="1600" baseline="-25000">
                <a:latin typeface="Comic Sans MS" panose="030F0702030302020204" pitchFamily="66" charset="0"/>
              </a:rPr>
              <a:t>v</a:t>
            </a:r>
            <a:r>
              <a:rPr lang="en-US" altLang="en-US" sz="1600">
                <a:latin typeface="Comic Sans MS" panose="030F0702030302020204" pitchFamily="66" charset="0"/>
              </a:rPr>
              <a:t> =4</a:t>
            </a:r>
          </a:p>
          <a:p>
            <a:pPr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>
                <a:latin typeface="Comic Sans MS" panose="030F0702030302020204" pitchFamily="66" charset="0"/>
              </a:rPr>
              <a:t>c</a:t>
            </a:r>
            <a:r>
              <a:rPr lang="en-US" altLang="en-US" sz="1600" baseline="-25000">
                <a:latin typeface="Comic Sans MS" panose="030F0702030302020204" pitchFamily="66" charset="0"/>
              </a:rPr>
              <a:t>w</a:t>
            </a:r>
            <a:r>
              <a:rPr lang="en-US" altLang="en-US" sz="1600">
                <a:latin typeface="Comic Sans MS" panose="030F0702030302020204" pitchFamily="66" charset="0"/>
              </a:rPr>
              <a:t> = 6 (3 edges, 3 corrections)</a:t>
            </a:r>
          </a:p>
          <a:p>
            <a:pPr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>
                <a:latin typeface="Comic Sans MS" panose="030F0702030302020204" pitchFamily="66" charset="0"/>
              </a:rPr>
              <a:t>s(u,v) = 3/9</a:t>
            </a:r>
          </a:p>
        </p:txBody>
      </p:sp>
      <p:sp>
        <p:nvSpPr>
          <p:cNvPr id="1762307" name="Rectangle 3">
            <a:extLst>
              <a:ext uri="{FF2B5EF4-FFF2-40B4-BE49-F238E27FC236}">
                <a16:creationId xmlns:a16="http://schemas.microsoft.com/office/drawing/2014/main" xmlns="" id="{BD64AE92-043B-400B-99DF-E83DE83713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6700" y="1181100"/>
            <a:ext cx="5538788" cy="48307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dirty="0"/>
              <a:t>Cost of merging </a:t>
            </a:r>
            <a:r>
              <a:rPr lang="en-US" altLang="en-US" sz="2000" dirty="0" err="1"/>
              <a:t>supernodes</a:t>
            </a:r>
            <a:r>
              <a:rPr lang="en-US" altLang="en-US" sz="2000" dirty="0"/>
              <a:t> u and v into single </a:t>
            </a:r>
            <a:r>
              <a:rPr lang="en-US" altLang="en-US" sz="2000" dirty="0" err="1"/>
              <a:t>supernode</a:t>
            </a:r>
            <a:r>
              <a:rPr lang="en-US" altLang="en-US" sz="2000" dirty="0"/>
              <a:t> w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Recall: cost of a </a:t>
            </a:r>
            <a:r>
              <a:rPr lang="en-US" altLang="en-US" sz="1600" dirty="0" err="1"/>
              <a:t>superedge</a:t>
            </a:r>
            <a:r>
              <a:rPr lang="en-US" altLang="en-US" sz="1600" dirty="0"/>
              <a:t> (</a:t>
            </a:r>
            <a:r>
              <a:rPr lang="en-US" altLang="en-US" sz="1600" dirty="0" err="1"/>
              <a:t>u,x</a:t>
            </a:r>
            <a:r>
              <a:rPr lang="en-US" altLang="en-US" sz="1600" dirty="0"/>
              <a:t>): </a:t>
            </a:r>
            <a:br>
              <a:rPr lang="en-US" altLang="en-US" sz="1600" dirty="0"/>
            </a:br>
            <a:r>
              <a:rPr lang="en-US" altLang="en-US" sz="1600" dirty="0"/>
              <a:t>                          c(</a:t>
            </a:r>
            <a:r>
              <a:rPr lang="en-US" altLang="en-US" sz="1600" dirty="0" err="1"/>
              <a:t>u,x</a:t>
            </a:r>
            <a:r>
              <a:rPr lang="en-US" altLang="en-US" sz="1600" dirty="0"/>
              <a:t>) = min{|</a:t>
            </a:r>
            <a:r>
              <a:rPr lang="el-GR" altLang="en-US" sz="1600" dirty="0"/>
              <a:t>π</a:t>
            </a:r>
            <a:r>
              <a:rPr lang="en-US" altLang="en-US" sz="1600" baseline="-25000" dirty="0" err="1"/>
              <a:t>vx</a:t>
            </a:r>
            <a:r>
              <a:rPr lang="en-US" altLang="en-US" sz="1600" dirty="0"/>
              <a:t> – </a:t>
            </a:r>
            <a:r>
              <a:rPr lang="en-US" altLang="en-US" sz="1600" dirty="0" err="1"/>
              <a:t>A</a:t>
            </a:r>
            <a:r>
              <a:rPr lang="en-US" altLang="en-US" sz="1600" baseline="-25000" dirty="0" err="1"/>
              <a:t>vx</a:t>
            </a:r>
            <a:r>
              <a:rPr lang="en-US" altLang="en-US" sz="1600" dirty="0"/>
              <a:t>|+1, |</a:t>
            </a:r>
            <a:r>
              <a:rPr lang="en-US" altLang="en-US" sz="1600" dirty="0" err="1"/>
              <a:t>A</a:t>
            </a:r>
            <a:r>
              <a:rPr lang="en-US" altLang="en-US" sz="1600" baseline="-25000" dirty="0" err="1"/>
              <a:t>vx</a:t>
            </a:r>
            <a:r>
              <a:rPr lang="en-US" altLang="en-US" sz="1600" dirty="0"/>
              <a:t>|}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c</a:t>
            </a:r>
            <a:r>
              <a:rPr lang="en-US" altLang="en-US" sz="1600" baseline="-25000" dirty="0"/>
              <a:t>u</a:t>
            </a:r>
            <a:r>
              <a:rPr lang="en-US" altLang="en-US" sz="1600" dirty="0"/>
              <a:t> = sum of costs of all its edges = </a:t>
            </a:r>
            <a:r>
              <a:rPr lang="el-GR" altLang="en-US" sz="1600" dirty="0"/>
              <a:t>Σ</a:t>
            </a:r>
            <a:r>
              <a:rPr lang="en-US" altLang="en-US" sz="1600" baseline="-25000" dirty="0"/>
              <a:t>x </a:t>
            </a:r>
            <a:r>
              <a:rPr lang="en-US" altLang="en-US" sz="1600" dirty="0"/>
              <a:t>c(</a:t>
            </a:r>
            <a:r>
              <a:rPr lang="en-US" altLang="en-US" sz="1600" dirty="0" err="1"/>
              <a:t>u,x</a:t>
            </a:r>
            <a:r>
              <a:rPr lang="en-US" altLang="en-US" sz="1600" dirty="0"/>
              <a:t>)</a:t>
            </a:r>
            <a:endParaRPr lang="el-GR" altLang="en-US" sz="1600" baseline="-25000" dirty="0"/>
          </a:p>
          <a:p>
            <a:pPr lvl="1">
              <a:lnSpc>
                <a:spcPct val="90000"/>
              </a:lnSpc>
            </a:pPr>
            <a:r>
              <a:rPr lang="en-US" altLang="en-US" sz="1600" b="1" dirty="0">
                <a:solidFill>
                  <a:schemeClr val="hlink"/>
                </a:solidFill>
              </a:rPr>
              <a:t>s(</a:t>
            </a:r>
            <a:r>
              <a:rPr lang="en-US" altLang="en-US" sz="1600" b="1" dirty="0" err="1">
                <a:solidFill>
                  <a:schemeClr val="hlink"/>
                </a:solidFill>
              </a:rPr>
              <a:t>u,v</a:t>
            </a:r>
            <a:r>
              <a:rPr lang="en-US" altLang="en-US" sz="1600" b="1" dirty="0">
                <a:solidFill>
                  <a:schemeClr val="hlink"/>
                </a:solidFill>
              </a:rPr>
              <a:t>) = (c</a:t>
            </a:r>
            <a:r>
              <a:rPr lang="en-US" altLang="en-US" sz="1600" b="1" baseline="-25000" dirty="0">
                <a:solidFill>
                  <a:schemeClr val="hlink"/>
                </a:solidFill>
              </a:rPr>
              <a:t>u</a:t>
            </a:r>
            <a:r>
              <a:rPr lang="en-US" altLang="en-US" sz="1600" b="1" dirty="0">
                <a:solidFill>
                  <a:schemeClr val="hlink"/>
                </a:solidFill>
              </a:rPr>
              <a:t> + c</a:t>
            </a:r>
            <a:r>
              <a:rPr lang="en-US" altLang="en-US" sz="1600" b="1" baseline="-25000" dirty="0">
                <a:solidFill>
                  <a:schemeClr val="hlink"/>
                </a:solidFill>
              </a:rPr>
              <a:t>v</a:t>
            </a:r>
            <a:r>
              <a:rPr lang="en-US" altLang="en-US" sz="1600" b="1" dirty="0">
                <a:solidFill>
                  <a:schemeClr val="hlink"/>
                </a:solidFill>
              </a:rPr>
              <a:t> – </a:t>
            </a:r>
            <a:r>
              <a:rPr lang="en-US" altLang="en-US" sz="1600" b="1" dirty="0" err="1">
                <a:solidFill>
                  <a:schemeClr val="hlink"/>
                </a:solidFill>
              </a:rPr>
              <a:t>c</a:t>
            </a:r>
            <a:r>
              <a:rPr lang="en-US" altLang="en-US" sz="1600" b="1" baseline="-25000" dirty="0" err="1">
                <a:solidFill>
                  <a:schemeClr val="hlink"/>
                </a:solidFill>
              </a:rPr>
              <a:t>w</a:t>
            </a:r>
            <a:r>
              <a:rPr lang="en-US" altLang="en-US" sz="1600" b="1" dirty="0">
                <a:solidFill>
                  <a:schemeClr val="hlink"/>
                </a:solidFill>
              </a:rPr>
              <a:t>)/(c</a:t>
            </a:r>
            <a:r>
              <a:rPr lang="en-US" altLang="en-US" sz="1600" b="1" baseline="-25000" dirty="0">
                <a:solidFill>
                  <a:schemeClr val="hlink"/>
                </a:solidFill>
              </a:rPr>
              <a:t>u</a:t>
            </a:r>
            <a:r>
              <a:rPr lang="en-US" altLang="en-US" sz="1600" b="1" dirty="0">
                <a:solidFill>
                  <a:schemeClr val="hlink"/>
                </a:solidFill>
              </a:rPr>
              <a:t> + c</a:t>
            </a:r>
            <a:r>
              <a:rPr lang="en-US" altLang="en-US" sz="1600" b="1" baseline="-25000" dirty="0">
                <a:solidFill>
                  <a:schemeClr val="hlink"/>
                </a:solidFill>
              </a:rPr>
              <a:t>v</a:t>
            </a:r>
            <a:r>
              <a:rPr lang="en-US" altLang="en-US" sz="1600" b="1" dirty="0">
                <a:solidFill>
                  <a:schemeClr val="hlink"/>
                </a:solidFill>
              </a:rPr>
              <a:t>)</a:t>
            </a:r>
          </a:p>
          <a:p>
            <a:pPr lvl="1">
              <a:lnSpc>
                <a:spcPct val="90000"/>
              </a:lnSpc>
            </a:pPr>
            <a:endParaRPr lang="en-US" altLang="en-US" sz="1600" b="1" dirty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sz="2000" dirty="0"/>
              <a:t>Main idea: recursive bottom-up merging of </a:t>
            </a:r>
            <a:r>
              <a:rPr lang="en-US" altLang="en-US" sz="2000" dirty="0" err="1"/>
              <a:t>supernodes</a:t>
            </a:r>
            <a:endParaRPr lang="en-US" altLang="en-US" sz="2000" dirty="0"/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If s(</a:t>
            </a:r>
            <a:r>
              <a:rPr lang="en-US" altLang="en-US" sz="1600" dirty="0" err="1"/>
              <a:t>u,v</a:t>
            </a:r>
            <a:r>
              <a:rPr lang="en-US" altLang="en-US" sz="1600" dirty="0"/>
              <a:t>) &gt; 0, merging u and v reduces the cost of reduction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Normalize the cost: remove bias towards high degree nodes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Making </a:t>
            </a:r>
            <a:r>
              <a:rPr lang="en-US" altLang="en-US" sz="1600" dirty="0" err="1"/>
              <a:t>supernodes</a:t>
            </a:r>
            <a:r>
              <a:rPr lang="en-US" altLang="en-US" sz="1600" dirty="0"/>
              <a:t> is the key: </a:t>
            </a:r>
            <a:r>
              <a:rPr lang="en-US" altLang="en-US" sz="1600" dirty="0" err="1"/>
              <a:t>superedges</a:t>
            </a:r>
            <a:r>
              <a:rPr lang="en-US" altLang="en-US" sz="1600" dirty="0"/>
              <a:t> and corrections can be computed later</a:t>
            </a:r>
          </a:p>
        </p:txBody>
      </p:sp>
      <p:sp>
        <p:nvSpPr>
          <p:cNvPr id="35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26/140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992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12" name="AutoShape 32">
            <a:extLst>
              <a:ext uri="{FF2B5EF4-FFF2-40B4-BE49-F238E27FC236}">
                <a16:creationId xmlns:a16="http://schemas.microsoft.com/office/drawing/2014/main" xmlns="" id="{11CEB224-663C-42E0-9F50-759B6B0AD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025" y="3425825"/>
            <a:ext cx="2201863" cy="1835150"/>
          </a:xfrm>
          <a:prstGeom prst="roundRect">
            <a:avLst>
              <a:gd name="adj" fmla="val 16667"/>
            </a:avLst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1282" name="Rectangle 2">
            <a:extLst>
              <a:ext uri="{FF2B5EF4-FFF2-40B4-BE49-F238E27FC236}">
                <a16:creationId xmlns:a16="http://schemas.microsoft.com/office/drawing/2014/main" xmlns="" id="{173EECA9-257C-4006-8E43-0BB2C0272A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72269" y="-33795"/>
            <a:ext cx="3236913" cy="1143000"/>
          </a:xfrm>
        </p:spPr>
        <p:txBody>
          <a:bodyPr/>
          <a:lstStyle/>
          <a:p>
            <a:r>
              <a:rPr lang="en-US" altLang="en-US" b="1" dirty="0"/>
              <a:t>Greedy</a:t>
            </a:r>
          </a:p>
        </p:txBody>
      </p:sp>
      <p:sp>
        <p:nvSpPr>
          <p:cNvPr id="1761283" name="Rectangle 3">
            <a:extLst>
              <a:ext uri="{FF2B5EF4-FFF2-40B4-BE49-F238E27FC236}">
                <a16:creationId xmlns:a16="http://schemas.microsoft.com/office/drawing/2014/main" xmlns="" id="{DBE337FB-DF57-4140-A21B-886EBC1BCF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6700" y="1181100"/>
            <a:ext cx="4903788" cy="19415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000"/>
              <a:t>Recall: s(u,v) = (c</a:t>
            </a:r>
            <a:r>
              <a:rPr lang="en-US" altLang="en-US" sz="2000" baseline="-25000"/>
              <a:t>u</a:t>
            </a:r>
            <a:r>
              <a:rPr lang="en-US" altLang="en-US" sz="2000"/>
              <a:t> + c</a:t>
            </a:r>
            <a:r>
              <a:rPr lang="en-US" altLang="en-US" sz="2000" baseline="-25000"/>
              <a:t>v</a:t>
            </a:r>
            <a:r>
              <a:rPr lang="en-US" altLang="en-US" sz="2000"/>
              <a:t> – c</a:t>
            </a:r>
            <a:r>
              <a:rPr lang="en-US" altLang="en-US" sz="2000" baseline="-25000"/>
              <a:t>w</a:t>
            </a:r>
            <a:r>
              <a:rPr lang="en-US" altLang="en-US" sz="2000"/>
              <a:t>)/(c</a:t>
            </a:r>
            <a:r>
              <a:rPr lang="en-US" altLang="en-US" sz="2000" baseline="-25000"/>
              <a:t>u</a:t>
            </a:r>
            <a:r>
              <a:rPr lang="en-US" altLang="en-US" sz="2000"/>
              <a:t> + c</a:t>
            </a:r>
            <a:r>
              <a:rPr lang="en-US" altLang="en-US" sz="2000" baseline="-25000"/>
              <a:t>v</a:t>
            </a:r>
            <a:r>
              <a:rPr lang="en-US" altLang="en-US" sz="2000"/>
              <a:t>)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GREEDY algorithm</a:t>
            </a:r>
          </a:p>
          <a:p>
            <a:pPr lvl="1">
              <a:lnSpc>
                <a:spcPct val="80000"/>
              </a:lnSpc>
            </a:pPr>
            <a:r>
              <a:rPr lang="en-US" altLang="en-US" sz="1600"/>
              <a:t>Start with S=G</a:t>
            </a:r>
          </a:p>
          <a:p>
            <a:pPr lvl="1">
              <a:lnSpc>
                <a:spcPct val="80000"/>
              </a:lnSpc>
            </a:pPr>
            <a:r>
              <a:rPr lang="en-US" altLang="en-US" sz="1600"/>
              <a:t>At every step, pick the pair with max s(.) value, merge them</a:t>
            </a:r>
          </a:p>
          <a:p>
            <a:pPr lvl="1">
              <a:lnSpc>
                <a:spcPct val="80000"/>
              </a:lnSpc>
            </a:pPr>
            <a:r>
              <a:rPr lang="en-US" altLang="en-US" sz="1600"/>
              <a:t>If no pair has positive s(.) value, stop</a:t>
            </a:r>
          </a:p>
        </p:txBody>
      </p:sp>
      <p:sp>
        <p:nvSpPr>
          <p:cNvPr id="1761284" name="Oval 4">
            <a:extLst>
              <a:ext uri="{FF2B5EF4-FFF2-40B4-BE49-F238E27FC236}">
                <a16:creationId xmlns:a16="http://schemas.microsoft.com/office/drawing/2014/main" xmlns="" id="{43ADFCA3-F677-4AA0-8274-4BD7C54F86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46163" y="3922713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1285" name="Oval 5">
            <a:extLst>
              <a:ext uri="{FF2B5EF4-FFF2-40B4-BE49-F238E27FC236}">
                <a16:creationId xmlns:a16="http://schemas.microsoft.com/office/drawing/2014/main" xmlns="" id="{BBC60909-EF51-4476-8C05-ECAF4AFF54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52563" y="3506788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1286" name="Oval 6">
            <a:extLst>
              <a:ext uri="{FF2B5EF4-FFF2-40B4-BE49-F238E27FC236}">
                <a16:creationId xmlns:a16="http://schemas.microsoft.com/office/drawing/2014/main" xmlns="" id="{57A6EA0E-692E-408D-83CE-2B9A2DE1DB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79600" y="3632200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1287" name="Oval 7">
            <a:extLst>
              <a:ext uri="{FF2B5EF4-FFF2-40B4-BE49-F238E27FC236}">
                <a16:creationId xmlns:a16="http://schemas.microsoft.com/office/drawing/2014/main" xmlns="" id="{E6A1583D-982B-427D-A112-749AB9616C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8363" y="4619625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1288" name="Oval 8">
            <a:extLst>
              <a:ext uri="{FF2B5EF4-FFF2-40B4-BE49-F238E27FC236}">
                <a16:creationId xmlns:a16="http://schemas.microsoft.com/office/drawing/2014/main" xmlns="" id="{68E5F8AC-E3BA-4B6E-A6C5-4169559348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4913" y="4983163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1289" name="Oval 9">
            <a:extLst>
              <a:ext uri="{FF2B5EF4-FFF2-40B4-BE49-F238E27FC236}">
                <a16:creationId xmlns:a16="http://schemas.microsoft.com/office/drawing/2014/main" xmlns="" id="{14399020-A40A-4978-BBEE-8E83FD87CA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49500" y="4699000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1290" name="Oval 10">
            <a:extLst>
              <a:ext uri="{FF2B5EF4-FFF2-40B4-BE49-F238E27FC236}">
                <a16:creationId xmlns:a16="http://schemas.microsoft.com/office/drawing/2014/main" xmlns="" id="{AE0E6C09-2AF7-4D57-B21C-B69883DF1C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09825" y="4267200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1291" name="Oval 11">
            <a:extLst>
              <a:ext uri="{FF2B5EF4-FFF2-40B4-BE49-F238E27FC236}">
                <a16:creationId xmlns:a16="http://schemas.microsoft.com/office/drawing/2014/main" xmlns="" id="{F7CF41F7-F2FB-40CC-BC2F-13A4EA50DC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52675" y="3902075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761293" name="AutoShape 13">
            <a:extLst>
              <a:ext uri="{FF2B5EF4-FFF2-40B4-BE49-F238E27FC236}">
                <a16:creationId xmlns:a16="http://schemas.microsoft.com/office/drawing/2014/main" xmlns="" id="{B774A605-D30D-4F0D-91EA-6D4FB5F10AAA}"/>
              </a:ext>
            </a:extLst>
          </p:cNvPr>
          <p:cNvCxnSpPr>
            <a:cxnSpLocks noChangeShapeType="1"/>
            <a:stCxn id="1761284" idx="7"/>
            <a:endCxn id="1761285" idx="3"/>
          </p:cNvCxnSpPr>
          <p:nvPr/>
        </p:nvCxnSpPr>
        <p:spPr bwMode="auto">
          <a:xfrm flipV="1">
            <a:off x="1171575" y="3641725"/>
            <a:ext cx="301625" cy="2921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1294" name="AutoShape 14">
            <a:extLst>
              <a:ext uri="{FF2B5EF4-FFF2-40B4-BE49-F238E27FC236}">
                <a16:creationId xmlns:a16="http://schemas.microsoft.com/office/drawing/2014/main" xmlns="" id="{4B496875-C5AA-4A10-ABF3-998743129905}"/>
              </a:ext>
            </a:extLst>
          </p:cNvPr>
          <p:cNvCxnSpPr>
            <a:cxnSpLocks noChangeShapeType="1"/>
            <a:stCxn id="1761285" idx="6"/>
            <a:endCxn id="1761286" idx="1"/>
          </p:cNvCxnSpPr>
          <p:nvPr/>
        </p:nvCxnSpPr>
        <p:spPr bwMode="auto">
          <a:xfrm>
            <a:off x="1608138" y="3579813"/>
            <a:ext cx="292100" cy="635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1295" name="AutoShape 15">
            <a:extLst>
              <a:ext uri="{FF2B5EF4-FFF2-40B4-BE49-F238E27FC236}">
                <a16:creationId xmlns:a16="http://schemas.microsoft.com/office/drawing/2014/main" xmlns="" id="{F4543BFB-BBD2-4AFE-B252-139DBCFA34FB}"/>
              </a:ext>
            </a:extLst>
          </p:cNvPr>
          <p:cNvCxnSpPr>
            <a:cxnSpLocks noChangeShapeType="1"/>
            <a:stCxn id="1761284" idx="6"/>
            <a:endCxn id="1761286" idx="3"/>
          </p:cNvCxnSpPr>
          <p:nvPr/>
        </p:nvCxnSpPr>
        <p:spPr bwMode="auto">
          <a:xfrm flipV="1">
            <a:off x="1201738" y="3767138"/>
            <a:ext cx="698500" cy="2286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1296" name="AutoShape 16">
            <a:extLst>
              <a:ext uri="{FF2B5EF4-FFF2-40B4-BE49-F238E27FC236}">
                <a16:creationId xmlns:a16="http://schemas.microsoft.com/office/drawing/2014/main" xmlns="" id="{27C7EF5B-6E58-47EF-8B80-2EE6501B7B15}"/>
              </a:ext>
            </a:extLst>
          </p:cNvPr>
          <p:cNvCxnSpPr>
            <a:cxnSpLocks noChangeShapeType="1"/>
            <a:stCxn id="1761284" idx="3"/>
            <a:endCxn id="1761287" idx="0"/>
          </p:cNvCxnSpPr>
          <p:nvPr/>
        </p:nvCxnSpPr>
        <p:spPr bwMode="auto">
          <a:xfrm flipH="1">
            <a:off x="941388" y="4057650"/>
            <a:ext cx="125412" cy="5524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1297" name="AutoShape 17">
            <a:extLst>
              <a:ext uri="{FF2B5EF4-FFF2-40B4-BE49-F238E27FC236}">
                <a16:creationId xmlns:a16="http://schemas.microsoft.com/office/drawing/2014/main" xmlns="" id="{A574034E-7BFA-4B5E-954E-FF7ED1F7B349}"/>
              </a:ext>
            </a:extLst>
          </p:cNvPr>
          <p:cNvCxnSpPr>
            <a:cxnSpLocks noChangeShapeType="1"/>
            <a:stCxn id="1761284" idx="4"/>
            <a:endCxn id="1761288" idx="0"/>
          </p:cNvCxnSpPr>
          <p:nvPr/>
        </p:nvCxnSpPr>
        <p:spPr bwMode="auto">
          <a:xfrm>
            <a:off x="1119188" y="4078288"/>
            <a:ext cx="158750" cy="8953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1298" name="AutoShape 18">
            <a:extLst>
              <a:ext uri="{FF2B5EF4-FFF2-40B4-BE49-F238E27FC236}">
                <a16:creationId xmlns:a16="http://schemas.microsoft.com/office/drawing/2014/main" xmlns="" id="{C2454697-0CDB-41FC-A0C0-3364843C7231}"/>
              </a:ext>
            </a:extLst>
          </p:cNvPr>
          <p:cNvCxnSpPr>
            <a:cxnSpLocks noChangeShapeType="1"/>
            <a:stCxn id="1761284" idx="5"/>
            <a:endCxn id="1761290" idx="1"/>
          </p:cNvCxnSpPr>
          <p:nvPr/>
        </p:nvCxnSpPr>
        <p:spPr bwMode="auto">
          <a:xfrm>
            <a:off x="1171575" y="4057650"/>
            <a:ext cx="1258888" cy="22066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1299" name="AutoShape 19">
            <a:extLst>
              <a:ext uri="{FF2B5EF4-FFF2-40B4-BE49-F238E27FC236}">
                <a16:creationId xmlns:a16="http://schemas.microsoft.com/office/drawing/2014/main" xmlns="" id="{7B9D1353-9EA5-46D4-8CE4-ED1BEECACC26}"/>
              </a:ext>
            </a:extLst>
          </p:cNvPr>
          <p:cNvCxnSpPr>
            <a:cxnSpLocks noChangeShapeType="1"/>
            <a:stCxn id="1761287" idx="7"/>
            <a:endCxn id="1761291" idx="2"/>
          </p:cNvCxnSpPr>
          <p:nvPr/>
        </p:nvCxnSpPr>
        <p:spPr bwMode="auto">
          <a:xfrm flipV="1">
            <a:off x="993775" y="3975100"/>
            <a:ext cx="1349375" cy="65563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1300" name="AutoShape 20">
            <a:extLst>
              <a:ext uri="{FF2B5EF4-FFF2-40B4-BE49-F238E27FC236}">
                <a16:creationId xmlns:a16="http://schemas.microsoft.com/office/drawing/2014/main" xmlns="" id="{B5DF9E6D-4CF2-4DE4-952F-7917D5E17A38}"/>
              </a:ext>
            </a:extLst>
          </p:cNvPr>
          <p:cNvCxnSpPr>
            <a:cxnSpLocks noChangeShapeType="1"/>
            <a:stCxn id="1761287" idx="6"/>
            <a:endCxn id="1761290" idx="2"/>
          </p:cNvCxnSpPr>
          <p:nvPr/>
        </p:nvCxnSpPr>
        <p:spPr bwMode="auto">
          <a:xfrm flipV="1">
            <a:off x="1023938" y="4340225"/>
            <a:ext cx="1376362" cy="35242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1301" name="AutoShape 21">
            <a:extLst>
              <a:ext uri="{FF2B5EF4-FFF2-40B4-BE49-F238E27FC236}">
                <a16:creationId xmlns:a16="http://schemas.microsoft.com/office/drawing/2014/main" xmlns="" id="{78F0E970-AF34-4BFE-874D-D85BD8DDC939}"/>
              </a:ext>
            </a:extLst>
          </p:cNvPr>
          <p:cNvCxnSpPr>
            <a:cxnSpLocks noChangeShapeType="1"/>
            <a:stCxn id="1761287" idx="5"/>
            <a:endCxn id="1761289" idx="2"/>
          </p:cNvCxnSpPr>
          <p:nvPr/>
        </p:nvCxnSpPr>
        <p:spPr bwMode="auto">
          <a:xfrm>
            <a:off x="993775" y="4754563"/>
            <a:ext cx="1346200" cy="1746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1302" name="AutoShape 22">
            <a:extLst>
              <a:ext uri="{FF2B5EF4-FFF2-40B4-BE49-F238E27FC236}">
                <a16:creationId xmlns:a16="http://schemas.microsoft.com/office/drawing/2014/main" xmlns="" id="{04B19266-2198-4180-B8D1-FD4FF1FA2B57}"/>
              </a:ext>
            </a:extLst>
          </p:cNvPr>
          <p:cNvCxnSpPr>
            <a:cxnSpLocks noChangeShapeType="1"/>
            <a:stCxn id="1761288" idx="7"/>
            <a:endCxn id="1761290" idx="3"/>
          </p:cNvCxnSpPr>
          <p:nvPr/>
        </p:nvCxnSpPr>
        <p:spPr bwMode="auto">
          <a:xfrm flipV="1">
            <a:off x="1330325" y="4402138"/>
            <a:ext cx="1100138" cy="5921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1303" name="AutoShape 23">
            <a:extLst>
              <a:ext uri="{FF2B5EF4-FFF2-40B4-BE49-F238E27FC236}">
                <a16:creationId xmlns:a16="http://schemas.microsoft.com/office/drawing/2014/main" xmlns="" id="{52126979-651C-4A70-945E-A9412AF92E53}"/>
              </a:ext>
            </a:extLst>
          </p:cNvPr>
          <p:cNvCxnSpPr>
            <a:cxnSpLocks noChangeShapeType="1"/>
            <a:stCxn id="1761288" idx="6"/>
            <a:endCxn id="1761289" idx="2"/>
          </p:cNvCxnSpPr>
          <p:nvPr/>
        </p:nvCxnSpPr>
        <p:spPr bwMode="auto">
          <a:xfrm flipV="1">
            <a:off x="1360488" y="4772025"/>
            <a:ext cx="979487" cy="28416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61304" name="Text Box 24">
            <a:extLst>
              <a:ext uri="{FF2B5EF4-FFF2-40B4-BE49-F238E27FC236}">
                <a16:creationId xmlns:a16="http://schemas.microsoft.com/office/drawing/2014/main" xmlns="" id="{2523AA56-EA09-4CB4-B2DD-520AA1DF1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438" y="3775075"/>
            <a:ext cx="112712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761305" name="Text Box 25">
            <a:extLst>
              <a:ext uri="{FF2B5EF4-FFF2-40B4-BE49-F238E27FC236}">
                <a16:creationId xmlns:a16="http://schemas.microsoft.com/office/drawing/2014/main" xmlns="" id="{A2D5CAA2-F121-4D03-9893-C6C14C7FE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188" y="3451225"/>
            <a:ext cx="120650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761306" name="Text Box 26">
            <a:extLst>
              <a:ext uri="{FF2B5EF4-FFF2-40B4-BE49-F238E27FC236}">
                <a16:creationId xmlns:a16="http://schemas.microsoft.com/office/drawing/2014/main" xmlns="" id="{15196246-97D1-49CC-8480-815A6F86A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1213" y="3589338"/>
            <a:ext cx="104775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761307" name="Text Box 27">
            <a:extLst>
              <a:ext uri="{FF2B5EF4-FFF2-40B4-BE49-F238E27FC236}">
                <a16:creationId xmlns:a16="http://schemas.microsoft.com/office/drawing/2014/main" xmlns="" id="{B6B85429-8544-46B5-B425-6A9BB7230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6350" y="3873500"/>
            <a:ext cx="119063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761308" name="Text Box 28">
            <a:extLst>
              <a:ext uri="{FF2B5EF4-FFF2-40B4-BE49-F238E27FC236}">
                <a16:creationId xmlns:a16="http://schemas.microsoft.com/office/drawing/2014/main" xmlns="" id="{9FB0E00B-94A6-4680-8251-F7B27BFF0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9850" y="4292600"/>
            <a:ext cx="111125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761309" name="Text Box 29">
            <a:extLst>
              <a:ext uri="{FF2B5EF4-FFF2-40B4-BE49-F238E27FC236}">
                <a16:creationId xmlns:a16="http://schemas.microsoft.com/office/drawing/2014/main" xmlns="" id="{FC117FF6-13FB-4D64-95C9-5D8A4F39A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200" y="4894263"/>
            <a:ext cx="104775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f</a:t>
            </a:r>
          </a:p>
        </p:txBody>
      </p:sp>
      <p:sp>
        <p:nvSpPr>
          <p:cNvPr id="1761310" name="Text Box 30">
            <a:extLst>
              <a:ext uri="{FF2B5EF4-FFF2-40B4-BE49-F238E27FC236}">
                <a16:creationId xmlns:a16="http://schemas.microsoft.com/office/drawing/2014/main" xmlns="" id="{C32F93FC-156E-4444-9208-05D7AD1EC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738" y="4994275"/>
            <a:ext cx="104775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g</a:t>
            </a:r>
          </a:p>
        </p:txBody>
      </p:sp>
      <p:sp>
        <p:nvSpPr>
          <p:cNvPr id="1761311" name="Text Box 31">
            <a:extLst>
              <a:ext uri="{FF2B5EF4-FFF2-40B4-BE49-F238E27FC236}">
                <a16:creationId xmlns:a16="http://schemas.microsoft.com/office/drawing/2014/main" xmlns="" id="{6176B380-3511-427E-BEAA-3DB7AAAC0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75" y="4589463"/>
            <a:ext cx="117475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1761313" name="AutoShape 33">
            <a:extLst>
              <a:ext uri="{FF2B5EF4-FFF2-40B4-BE49-F238E27FC236}">
                <a16:creationId xmlns:a16="http://schemas.microsoft.com/office/drawing/2014/main" xmlns="" id="{870B8BD3-2586-4EC0-9A6C-16434B4B1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1700" y="3432175"/>
            <a:ext cx="2201863" cy="1835150"/>
          </a:xfrm>
          <a:prstGeom prst="roundRect">
            <a:avLst>
              <a:gd name="adj" fmla="val 16667"/>
            </a:avLst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1314" name="Oval 34">
            <a:extLst>
              <a:ext uri="{FF2B5EF4-FFF2-40B4-BE49-F238E27FC236}">
                <a16:creationId xmlns:a16="http://schemas.microsoft.com/office/drawing/2014/main" xmlns="" id="{66BA10C2-3368-49AE-850D-BC0E397A55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06838" y="3929063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1315" name="Oval 35">
            <a:extLst>
              <a:ext uri="{FF2B5EF4-FFF2-40B4-BE49-F238E27FC236}">
                <a16:creationId xmlns:a16="http://schemas.microsoft.com/office/drawing/2014/main" xmlns="" id="{0DFB6FA4-2B05-4507-ABBA-F69CF76A00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13238" y="3513138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1317" name="Oval 37">
            <a:extLst>
              <a:ext uri="{FF2B5EF4-FFF2-40B4-BE49-F238E27FC236}">
                <a16:creationId xmlns:a16="http://schemas.microsoft.com/office/drawing/2014/main" xmlns="" id="{0DAC814E-C21E-44B4-96E5-B892D35AD8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29038" y="4625975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1318" name="Oval 38">
            <a:extLst>
              <a:ext uri="{FF2B5EF4-FFF2-40B4-BE49-F238E27FC236}">
                <a16:creationId xmlns:a16="http://schemas.microsoft.com/office/drawing/2014/main" xmlns="" id="{E1DEE3E5-0686-4909-A230-EC98ABB2BB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65588" y="4989513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1319" name="Oval 39">
            <a:extLst>
              <a:ext uri="{FF2B5EF4-FFF2-40B4-BE49-F238E27FC236}">
                <a16:creationId xmlns:a16="http://schemas.microsoft.com/office/drawing/2014/main" xmlns="" id="{2D322EEC-8E42-488D-8406-E2333D0AF9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0175" y="4705350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1320" name="Oval 40">
            <a:extLst>
              <a:ext uri="{FF2B5EF4-FFF2-40B4-BE49-F238E27FC236}">
                <a16:creationId xmlns:a16="http://schemas.microsoft.com/office/drawing/2014/main" xmlns="" id="{8F2E41E7-9332-406F-BCD0-51415ACBFB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70500" y="4273550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1321" name="Oval 41">
            <a:extLst>
              <a:ext uri="{FF2B5EF4-FFF2-40B4-BE49-F238E27FC236}">
                <a16:creationId xmlns:a16="http://schemas.microsoft.com/office/drawing/2014/main" xmlns="" id="{A4583A13-78DA-4A6B-8836-D7CB00D5F0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3350" y="3908425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761322" name="AutoShape 42">
            <a:extLst>
              <a:ext uri="{FF2B5EF4-FFF2-40B4-BE49-F238E27FC236}">
                <a16:creationId xmlns:a16="http://schemas.microsoft.com/office/drawing/2014/main" xmlns="" id="{2181F23D-CEED-4E4A-824A-8EB8F0226E30}"/>
              </a:ext>
            </a:extLst>
          </p:cNvPr>
          <p:cNvCxnSpPr>
            <a:cxnSpLocks noChangeShapeType="1"/>
            <a:stCxn id="1761314" idx="7"/>
            <a:endCxn id="1761315" idx="3"/>
          </p:cNvCxnSpPr>
          <p:nvPr/>
        </p:nvCxnSpPr>
        <p:spPr bwMode="auto">
          <a:xfrm flipV="1">
            <a:off x="4032250" y="3648075"/>
            <a:ext cx="301625" cy="2921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1323" name="AutoShape 43">
            <a:extLst>
              <a:ext uri="{FF2B5EF4-FFF2-40B4-BE49-F238E27FC236}">
                <a16:creationId xmlns:a16="http://schemas.microsoft.com/office/drawing/2014/main" xmlns="" id="{931BDF89-8341-485C-8E95-5D1CE3AA427E}"/>
              </a:ext>
            </a:extLst>
          </p:cNvPr>
          <p:cNvCxnSpPr>
            <a:cxnSpLocks noChangeShapeType="1"/>
            <a:stCxn id="1761315" idx="5"/>
            <a:endCxn id="1761315" idx="7"/>
          </p:cNvCxnSpPr>
          <p:nvPr/>
        </p:nvCxnSpPr>
        <p:spPr bwMode="auto">
          <a:xfrm rot="5400000" flipH="1" flipV="1">
            <a:off x="4377531" y="3585369"/>
            <a:ext cx="123825" cy="1588"/>
          </a:xfrm>
          <a:prstGeom prst="curvedConnector5">
            <a:avLst>
              <a:gd name="adj1" fmla="val -76926"/>
              <a:gd name="adj2" fmla="val 16100000"/>
              <a:gd name="adj3" fmla="val 132051"/>
            </a:avLst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1325" name="AutoShape 45">
            <a:extLst>
              <a:ext uri="{FF2B5EF4-FFF2-40B4-BE49-F238E27FC236}">
                <a16:creationId xmlns:a16="http://schemas.microsoft.com/office/drawing/2014/main" xmlns="" id="{AA48F9B7-1C7A-4AA7-AC93-B6FABDA1E15A}"/>
              </a:ext>
            </a:extLst>
          </p:cNvPr>
          <p:cNvCxnSpPr>
            <a:cxnSpLocks noChangeShapeType="1"/>
            <a:stCxn id="1761314" idx="3"/>
            <a:endCxn id="1761317" idx="0"/>
          </p:cNvCxnSpPr>
          <p:nvPr/>
        </p:nvCxnSpPr>
        <p:spPr bwMode="auto">
          <a:xfrm flipH="1">
            <a:off x="3802063" y="4064000"/>
            <a:ext cx="125412" cy="5524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1326" name="AutoShape 46">
            <a:extLst>
              <a:ext uri="{FF2B5EF4-FFF2-40B4-BE49-F238E27FC236}">
                <a16:creationId xmlns:a16="http://schemas.microsoft.com/office/drawing/2014/main" xmlns="" id="{DF0ED93A-56EC-4CC1-8F33-81475D39CA97}"/>
              </a:ext>
            </a:extLst>
          </p:cNvPr>
          <p:cNvCxnSpPr>
            <a:cxnSpLocks noChangeShapeType="1"/>
            <a:stCxn id="1761314" idx="4"/>
            <a:endCxn id="1761318" idx="0"/>
          </p:cNvCxnSpPr>
          <p:nvPr/>
        </p:nvCxnSpPr>
        <p:spPr bwMode="auto">
          <a:xfrm>
            <a:off x="3979863" y="4084638"/>
            <a:ext cx="158750" cy="8953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1327" name="AutoShape 47">
            <a:extLst>
              <a:ext uri="{FF2B5EF4-FFF2-40B4-BE49-F238E27FC236}">
                <a16:creationId xmlns:a16="http://schemas.microsoft.com/office/drawing/2014/main" xmlns="" id="{78BB84C8-78D9-4CE6-8563-8D6F36AE1EA0}"/>
              </a:ext>
            </a:extLst>
          </p:cNvPr>
          <p:cNvCxnSpPr>
            <a:cxnSpLocks noChangeShapeType="1"/>
            <a:stCxn id="1761314" idx="5"/>
            <a:endCxn id="1761320" idx="1"/>
          </p:cNvCxnSpPr>
          <p:nvPr/>
        </p:nvCxnSpPr>
        <p:spPr bwMode="auto">
          <a:xfrm>
            <a:off x="4032250" y="4064000"/>
            <a:ext cx="1258888" cy="22066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1328" name="AutoShape 48">
            <a:extLst>
              <a:ext uri="{FF2B5EF4-FFF2-40B4-BE49-F238E27FC236}">
                <a16:creationId xmlns:a16="http://schemas.microsoft.com/office/drawing/2014/main" xmlns="" id="{36C7454D-9917-4B67-B64B-4F2BE39FB5EB}"/>
              </a:ext>
            </a:extLst>
          </p:cNvPr>
          <p:cNvCxnSpPr>
            <a:cxnSpLocks noChangeShapeType="1"/>
            <a:stCxn id="1761317" idx="7"/>
            <a:endCxn id="1761321" idx="2"/>
          </p:cNvCxnSpPr>
          <p:nvPr/>
        </p:nvCxnSpPr>
        <p:spPr bwMode="auto">
          <a:xfrm flipV="1">
            <a:off x="3854450" y="3981450"/>
            <a:ext cx="1349375" cy="65563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1329" name="AutoShape 49">
            <a:extLst>
              <a:ext uri="{FF2B5EF4-FFF2-40B4-BE49-F238E27FC236}">
                <a16:creationId xmlns:a16="http://schemas.microsoft.com/office/drawing/2014/main" xmlns="" id="{C1102D32-B4D9-4803-AB29-E24A53E3AD32}"/>
              </a:ext>
            </a:extLst>
          </p:cNvPr>
          <p:cNvCxnSpPr>
            <a:cxnSpLocks noChangeShapeType="1"/>
            <a:stCxn id="1761317" idx="6"/>
            <a:endCxn id="1761320" idx="2"/>
          </p:cNvCxnSpPr>
          <p:nvPr/>
        </p:nvCxnSpPr>
        <p:spPr bwMode="auto">
          <a:xfrm flipV="1">
            <a:off x="3884613" y="4346575"/>
            <a:ext cx="1376362" cy="35242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1330" name="AutoShape 50">
            <a:extLst>
              <a:ext uri="{FF2B5EF4-FFF2-40B4-BE49-F238E27FC236}">
                <a16:creationId xmlns:a16="http://schemas.microsoft.com/office/drawing/2014/main" xmlns="" id="{C9C838F8-D21B-418E-A633-54DCC976A9C1}"/>
              </a:ext>
            </a:extLst>
          </p:cNvPr>
          <p:cNvCxnSpPr>
            <a:cxnSpLocks noChangeShapeType="1"/>
            <a:stCxn id="1761317" idx="5"/>
            <a:endCxn id="1761319" idx="2"/>
          </p:cNvCxnSpPr>
          <p:nvPr/>
        </p:nvCxnSpPr>
        <p:spPr bwMode="auto">
          <a:xfrm>
            <a:off x="3854450" y="4760913"/>
            <a:ext cx="1346200" cy="1746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1331" name="AutoShape 51">
            <a:extLst>
              <a:ext uri="{FF2B5EF4-FFF2-40B4-BE49-F238E27FC236}">
                <a16:creationId xmlns:a16="http://schemas.microsoft.com/office/drawing/2014/main" xmlns="" id="{95B20DD4-DC66-4E94-86FC-31047857E025}"/>
              </a:ext>
            </a:extLst>
          </p:cNvPr>
          <p:cNvCxnSpPr>
            <a:cxnSpLocks noChangeShapeType="1"/>
            <a:stCxn id="1761318" idx="7"/>
            <a:endCxn id="1761320" idx="3"/>
          </p:cNvCxnSpPr>
          <p:nvPr/>
        </p:nvCxnSpPr>
        <p:spPr bwMode="auto">
          <a:xfrm flipV="1">
            <a:off x="4191000" y="4408488"/>
            <a:ext cx="1100138" cy="5921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1332" name="AutoShape 52">
            <a:extLst>
              <a:ext uri="{FF2B5EF4-FFF2-40B4-BE49-F238E27FC236}">
                <a16:creationId xmlns:a16="http://schemas.microsoft.com/office/drawing/2014/main" xmlns="" id="{007A5D14-2C54-4A40-A71F-B4741BFCEF10}"/>
              </a:ext>
            </a:extLst>
          </p:cNvPr>
          <p:cNvCxnSpPr>
            <a:cxnSpLocks noChangeShapeType="1"/>
            <a:stCxn id="1761318" idx="6"/>
            <a:endCxn id="1761319" idx="2"/>
          </p:cNvCxnSpPr>
          <p:nvPr/>
        </p:nvCxnSpPr>
        <p:spPr bwMode="auto">
          <a:xfrm flipV="1">
            <a:off x="4221163" y="4778375"/>
            <a:ext cx="979487" cy="28416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61333" name="Text Box 53">
            <a:extLst>
              <a:ext uri="{FF2B5EF4-FFF2-40B4-BE49-F238E27FC236}">
                <a16:creationId xmlns:a16="http://schemas.microsoft.com/office/drawing/2014/main" xmlns="" id="{53756638-4700-414A-BAAD-BA976C5B7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113" y="3781425"/>
            <a:ext cx="112712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761334" name="Text Box 54">
            <a:extLst>
              <a:ext uri="{FF2B5EF4-FFF2-40B4-BE49-F238E27FC236}">
                <a16:creationId xmlns:a16="http://schemas.microsoft.com/office/drawing/2014/main" xmlns="" id="{9F4B8375-28E9-47AE-9FBC-4950ACFED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4475" y="3457575"/>
            <a:ext cx="225425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bc</a:t>
            </a:r>
          </a:p>
        </p:txBody>
      </p:sp>
      <p:sp>
        <p:nvSpPr>
          <p:cNvPr id="1761336" name="Text Box 56">
            <a:extLst>
              <a:ext uri="{FF2B5EF4-FFF2-40B4-BE49-F238E27FC236}">
                <a16:creationId xmlns:a16="http://schemas.microsoft.com/office/drawing/2014/main" xmlns="" id="{B5252AEC-733D-4D31-9931-00C476790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7025" y="3879850"/>
            <a:ext cx="119063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761337" name="Text Box 57">
            <a:extLst>
              <a:ext uri="{FF2B5EF4-FFF2-40B4-BE49-F238E27FC236}">
                <a16:creationId xmlns:a16="http://schemas.microsoft.com/office/drawing/2014/main" xmlns="" id="{BCF2C43D-F1C5-4640-BA5F-4AA6907F2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0525" y="4298950"/>
            <a:ext cx="111125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761338" name="Text Box 58">
            <a:extLst>
              <a:ext uri="{FF2B5EF4-FFF2-40B4-BE49-F238E27FC236}">
                <a16:creationId xmlns:a16="http://schemas.microsoft.com/office/drawing/2014/main" xmlns="" id="{D478E3E8-FCED-4E0E-952B-FA6F830AA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875" y="4900613"/>
            <a:ext cx="104775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f</a:t>
            </a:r>
          </a:p>
        </p:txBody>
      </p:sp>
      <p:sp>
        <p:nvSpPr>
          <p:cNvPr id="1761339" name="Text Box 59">
            <a:extLst>
              <a:ext uri="{FF2B5EF4-FFF2-40B4-BE49-F238E27FC236}">
                <a16:creationId xmlns:a16="http://schemas.microsoft.com/office/drawing/2014/main" xmlns="" id="{C1A5A073-94E7-4B34-92DC-48126749F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413" y="5000625"/>
            <a:ext cx="104775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g</a:t>
            </a:r>
          </a:p>
        </p:txBody>
      </p:sp>
      <p:sp>
        <p:nvSpPr>
          <p:cNvPr id="1761340" name="Text Box 60">
            <a:extLst>
              <a:ext uri="{FF2B5EF4-FFF2-40B4-BE49-F238E27FC236}">
                <a16:creationId xmlns:a16="http://schemas.microsoft.com/office/drawing/2014/main" xmlns="" id="{585F8CFF-A5BD-4E7E-8D0B-EEEBD1716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6150" y="4595813"/>
            <a:ext cx="117475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1761341" name="Text Box 61">
            <a:extLst>
              <a:ext uri="{FF2B5EF4-FFF2-40B4-BE49-F238E27FC236}">
                <a16:creationId xmlns:a16="http://schemas.microsoft.com/office/drawing/2014/main" xmlns="" id="{219FC842-615D-4AC7-8597-22CFB496D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3" y="5357813"/>
            <a:ext cx="222885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s(b,c)=.5</a:t>
            </a:r>
            <a:br>
              <a:rPr lang="en-US" altLang="en-US" sz="1600" b="1">
                <a:latin typeface="Comic Sans MS" panose="030F0702030302020204" pitchFamily="66" charset="0"/>
              </a:rPr>
            </a:br>
            <a:r>
              <a:rPr lang="en-US" altLang="en-US" sz="1600" b="1">
                <a:latin typeface="Comic Sans MS" panose="030F0702030302020204" pitchFamily="66" charset="0"/>
              </a:rPr>
              <a:t>[ c</a:t>
            </a:r>
            <a:r>
              <a:rPr lang="en-US" altLang="en-US" sz="1600" b="1" baseline="-25000">
                <a:latin typeface="Comic Sans MS" panose="030F0702030302020204" pitchFamily="66" charset="0"/>
              </a:rPr>
              <a:t>b</a:t>
            </a:r>
            <a:r>
              <a:rPr lang="en-US" altLang="en-US" sz="1600" b="1">
                <a:latin typeface="Comic Sans MS" panose="030F0702030302020204" pitchFamily="66" charset="0"/>
              </a:rPr>
              <a:t> = 2; c</a:t>
            </a:r>
            <a:r>
              <a:rPr lang="en-US" altLang="en-US" sz="1600" b="1" baseline="-25000">
                <a:latin typeface="Comic Sans MS" panose="030F0702030302020204" pitchFamily="66" charset="0"/>
              </a:rPr>
              <a:t>c</a:t>
            </a:r>
            <a:r>
              <a:rPr lang="en-US" altLang="en-US" sz="1600" b="1">
                <a:latin typeface="Comic Sans MS" panose="030F0702030302020204" pitchFamily="66" charset="0"/>
              </a:rPr>
              <a:t>=2; c</a:t>
            </a:r>
            <a:r>
              <a:rPr lang="en-US" altLang="en-US" sz="1600" b="1" baseline="-25000">
                <a:latin typeface="Comic Sans MS" panose="030F0702030302020204" pitchFamily="66" charset="0"/>
              </a:rPr>
              <a:t>bc</a:t>
            </a:r>
            <a:r>
              <a:rPr lang="en-US" altLang="en-US" sz="1600" b="1">
                <a:latin typeface="Comic Sans MS" panose="030F0702030302020204" pitchFamily="66" charset="0"/>
              </a:rPr>
              <a:t>=2 ]</a:t>
            </a:r>
          </a:p>
        </p:txBody>
      </p:sp>
      <p:sp>
        <p:nvSpPr>
          <p:cNvPr id="1761342" name="AutoShape 62">
            <a:extLst>
              <a:ext uri="{FF2B5EF4-FFF2-40B4-BE49-F238E27FC236}">
                <a16:creationId xmlns:a16="http://schemas.microsoft.com/office/drawing/2014/main" xmlns="" id="{B2EE3E27-0A6E-4EFF-8CD6-7A49EABBD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250" y="4240213"/>
            <a:ext cx="463550" cy="279400"/>
          </a:xfrm>
          <a:prstGeom prst="rightArrow">
            <a:avLst>
              <a:gd name="adj1" fmla="val 50000"/>
              <a:gd name="adj2" fmla="val 41477"/>
            </a:avLst>
          </a:prstGeom>
          <a:solidFill>
            <a:schemeClr val="accent1"/>
          </a:solidFill>
          <a:ln w="19050" algn="ctr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1343" name="AutoShape 63">
            <a:extLst>
              <a:ext uri="{FF2B5EF4-FFF2-40B4-BE49-F238E27FC236}">
                <a16:creationId xmlns:a16="http://schemas.microsoft.com/office/drawing/2014/main" xmlns="" id="{476FCE35-BF79-4DEF-9D7E-6EF3D0980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6050" y="3432175"/>
            <a:ext cx="2201863" cy="2020888"/>
          </a:xfrm>
          <a:prstGeom prst="roundRect">
            <a:avLst>
              <a:gd name="adj" fmla="val 16667"/>
            </a:avLst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1344" name="Oval 64">
            <a:extLst>
              <a:ext uri="{FF2B5EF4-FFF2-40B4-BE49-F238E27FC236}">
                <a16:creationId xmlns:a16="http://schemas.microsoft.com/office/drawing/2014/main" xmlns="" id="{FDA47D48-3F18-424F-92A9-E2380E2C0A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61188" y="3929063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1345" name="Oval 65">
            <a:extLst>
              <a:ext uri="{FF2B5EF4-FFF2-40B4-BE49-F238E27FC236}">
                <a16:creationId xmlns:a16="http://schemas.microsoft.com/office/drawing/2014/main" xmlns="" id="{03CACAEA-E2EE-4CF5-AAC9-77A41058D4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67588" y="3513138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1346" name="Oval 66">
            <a:extLst>
              <a:ext uri="{FF2B5EF4-FFF2-40B4-BE49-F238E27FC236}">
                <a16:creationId xmlns:a16="http://schemas.microsoft.com/office/drawing/2014/main" xmlns="" id="{60877BF8-24BA-4D72-B867-200C36CDAB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83388" y="4625975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1348" name="Oval 68">
            <a:extLst>
              <a:ext uri="{FF2B5EF4-FFF2-40B4-BE49-F238E27FC236}">
                <a16:creationId xmlns:a16="http://schemas.microsoft.com/office/drawing/2014/main" xmlns="" id="{0427A67C-8627-45B7-BD3E-1DC4016164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64525" y="4705350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1349" name="Oval 69">
            <a:extLst>
              <a:ext uri="{FF2B5EF4-FFF2-40B4-BE49-F238E27FC236}">
                <a16:creationId xmlns:a16="http://schemas.microsoft.com/office/drawing/2014/main" xmlns="" id="{E80B7AF4-BD5C-492E-BA20-F0204FC1EE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24850" y="4273550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1350" name="Oval 70">
            <a:extLst>
              <a:ext uri="{FF2B5EF4-FFF2-40B4-BE49-F238E27FC236}">
                <a16:creationId xmlns:a16="http://schemas.microsoft.com/office/drawing/2014/main" xmlns="" id="{F5831F8F-F0A0-4A46-A549-87FE445542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67700" y="3908425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761351" name="AutoShape 71">
            <a:extLst>
              <a:ext uri="{FF2B5EF4-FFF2-40B4-BE49-F238E27FC236}">
                <a16:creationId xmlns:a16="http://schemas.microsoft.com/office/drawing/2014/main" xmlns="" id="{0C6EDAFB-6870-44D2-9C31-883143515054}"/>
              </a:ext>
            </a:extLst>
          </p:cNvPr>
          <p:cNvCxnSpPr>
            <a:cxnSpLocks noChangeShapeType="1"/>
            <a:stCxn id="1761344" idx="7"/>
            <a:endCxn id="1761345" idx="3"/>
          </p:cNvCxnSpPr>
          <p:nvPr/>
        </p:nvCxnSpPr>
        <p:spPr bwMode="auto">
          <a:xfrm flipV="1">
            <a:off x="7086600" y="3648075"/>
            <a:ext cx="301625" cy="2921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1352" name="AutoShape 72">
            <a:extLst>
              <a:ext uri="{FF2B5EF4-FFF2-40B4-BE49-F238E27FC236}">
                <a16:creationId xmlns:a16="http://schemas.microsoft.com/office/drawing/2014/main" xmlns="" id="{7CAD94FF-99A1-4F11-A81E-B0CCC4ED0F77}"/>
              </a:ext>
            </a:extLst>
          </p:cNvPr>
          <p:cNvCxnSpPr>
            <a:cxnSpLocks noChangeShapeType="1"/>
            <a:stCxn id="1761345" idx="5"/>
            <a:endCxn id="1761345" idx="7"/>
          </p:cNvCxnSpPr>
          <p:nvPr/>
        </p:nvCxnSpPr>
        <p:spPr bwMode="auto">
          <a:xfrm rot="5400000" flipH="1" flipV="1">
            <a:off x="7431881" y="3585369"/>
            <a:ext cx="123825" cy="1588"/>
          </a:xfrm>
          <a:prstGeom prst="curvedConnector5">
            <a:avLst>
              <a:gd name="adj1" fmla="val -76926"/>
              <a:gd name="adj2" fmla="val 16100000"/>
              <a:gd name="adj3" fmla="val 132051"/>
            </a:avLst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1353" name="AutoShape 73">
            <a:extLst>
              <a:ext uri="{FF2B5EF4-FFF2-40B4-BE49-F238E27FC236}">
                <a16:creationId xmlns:a16="http://schemas.microsoft.com/office/drawing/2014/main" xmlns="" id="{5E7B5E7D-8A85-4A6B-8CE6-E7BAE4E59AC2}"/>
              </a:ext>
            </a:extLst>
          </p:cNvPr>
          <p:cNvCxnSpPr>
            <a:cxnSpLocks noChangeShapeType="1"/>
            <a:stCxn id="1761344" idx="3"/>
            <a:endCxn id="1761346" idx="0"/>
          </p:cNvCxnSpPr>
          <p:nvPr/>
        </p:nvCxnSpPr>
        <p:spPr bwMode="auto">
          <a:xfrm flipH="1">
            <a:off x="6856413" y="4064000"/>
            <a:ext cx="125412" cy="5524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1355" name="AutoShape 75">
            <a:extLst>
              <a:ext uri="{FF2B5EF4-FFF2-40B4-BE49-F238E27FC236}">
                <a16:creationId xmlns:a16="http://schemas.microsoft.com/office/drawing/2014/main" xmlns="" id="{FCE7F9FE-450E-4314-8F6F-830C77F83217}"/>
              </a:ext>
            </a:extLst>
          </p:cNvPr>
          <p:cNvCxnSpPr>
            <a:cxnSpLocks noChangeShapeType="1"/>
            <a:stCxn id="1761344" idx="5"/>
            <a:endCxn id="1761349" idx="1"/>
          </p:cNvCxnSpPr>
          <p:nvPr/>
        </p:nvCxnSpPr>
        <p:spPr bwMode="auto">
          <a:xfrm>
            <a:off x="7086600" y="4064000"/>
            <a:ext cx="1258888" cy="22066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1357" name="AutoShape 77">
            <a:extLst>
              <a:ext uri="{FF2B5EF4-FFF2-40B4-BE49-F238E27FC236}">
                <a16:creationId xmlns:a16="http://schemas.microsoft.com/office/drawing/2014/main" xmlns="" id="{FEBC06CD-8B12-486B-A7D6-BF5E97DEBFE8}"/>
              </a:ext>
            </a:extLst>
          </p:cNvPr>
          <p:cNvCxnSpPr>
            <a:cxnSpLocks noChangeShapeType="1"/>
            <a:stCxn id="1761346" idx="6"/>
            <a:endCxn id="1761349" idx="2"/>
          </p:cNvCxnSpPr>
          <p:nvPr/>
        </p:nvCxnSpPr>
        <p:spPr bwMode="auto">
          <a:xfrm flipV="1">
            <a:off x="6938963" y="4346575"/>
            <a:ext cx="1376362" cy="35242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1358" name="AutoShape 78">
            <a:extLst>
              <a:ext uri="{FF2B5EF4-FFF2-40B4-BE49-F238E27FC236}">
                <a16:creationId xmlns:a16="http://schemas.microsoft.com/office/drawing/2014/main" xmlns="" id="{D89AC90D-5957-4EE2-986E-10BC63DBAA38}"/>
              </a:ext>
            </a:extLst>
          </p:cNvPr>
          <p:cNvCxnSpPr>
            <a:cxnSpLocks noChangeShapeType="1"/>
            <a:stCxn id="1761346" idx="5"/>
            <a:endCxn id="1761348" idx="2"/>
          </p:cNvCxnSpPr>
          <p:nvPr/>
        </p:nvCxnSpPr>
        <p:spPr bwMode="auto">
          <a:xfrm>
            <a:off x="6908800" y="4760913"/>
            <a:ext cx="1346200" cy="1746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61361" name="Text Box 81">
            <a:extLst>
              <a:ext uri="{FF2B5EF4-FFF2-40B4-BE49-F238E27FC236}">
                <a16:creationId xmlns:a16="http://schemas.microsoft.com/office/drawing/2014/main" xmlns="" id="{D00DCCD5-9A90-4304-BA6D-5E1849E7C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8463" y="3781425"/>
            <a:ext cx="112712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761362" name="Text Box 82">
            <a:extLst>
              <a:ext uri="{FF2B5EF4-FFF2-40B4-BE49-F238E27FC236}">
                <a16:creationId xmlns:a16="http://schemas.microsoft.com/office/drawing/2014/main" xmlns="" id="{4DB4D9C1-3369-4DBF-A053-D43FEE6DB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825" y="3457575"/>
            <a:ext cx="225425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bc</a:t>
            </a:r>
          </a:p>
        </p:txBody>
      </p:sp>
      <p:sp>
        <p:nvSpPr>
          <p:cNvPr id="1761363" name="Text Box 83">
            <a:extLst>
              <a:ext uri="{FF2B5EF4-FFF2-40B4-BE49-F238E27FC236}">
                <a16:creationId xmlns:a16="http://schemas.microsoft.com/office/drawing/2014/main" xmlns="" id="{35EE29D5-08F5-4DB1-8736-885ED2924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1375" y="3879850"/>
            <a:ext cx="119063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761364" name="Text Box 84">
            <a:extLst>
              <a:ext uri="{FF2B5EF4-FFF2-40B4-BE49-F238E27FC236}">
                <a16:creationId xmlns:a16="http://schemas.microsoft.com/office/drawing/2014/main" xmlns="" id="{04AE6C33-EF69-4A87-9EB7-8341AB679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4875" y="4298950"/>
            <a:ext cx="111125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761365" name="Text Box 85">
            <a:extLst>
              <a:ext uri="{FF2B5EF4-FFF2-40B4-BE49-F238E27FC236}">
                <a16:creationId xmlns:a16="http://schemas.microsoft.com/office/drawing/2014/main" xmlns="" id="{12C1E7E3-459E-4143-BBAA-E80A39AEA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9313" y="4754563"/>
            <a:ext cx="104775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f</a:t>
            </a:r>
          </a:p>
        </p:txBody>
      </p:sp>
      <p:sp>
        <p:nvSpPr>
          <p:cNvPr id="1761367" name="Text Box 87">
            <a:extLst>
              <a:ext uri="{FF2B5EF4-FFF2-40B4-BE49-F238E27FC236}">
                <a16:creationId xmlns:a16="http://schemas.microsoft.com/office/drawing/2014/main" xmlns="" id="{F28A8B51-E354-4B32-BB7F-E701C7195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0188" y="4821238"/>
            <a:ext cx="225425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gh</a:t>
            </a:r>
          </a:p>
        </p:txBody>
      </p:sp>
      <p:sp>
        <p:nvSpPr>
          <p:cNvPr id="1761368" name="AutoShape 88">
            <a:extLst>
              <a:ext uri="{FF2B5EF4-FFF2-40B4-BE49-F238E27FC236}">
                <a16:creationId xmlns:a16="http://schemas.microsoft.com/office/drawing/2014/main" xmlns="" id="{E296F462-00B5-4CCA-8FE6-80589AB16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240213"/>
            <a:ext cx="463550" cy="279400"/>
          </a:xfrm>
          <a:prstGeom prst="rightArrow">
            <a:avLst>
              <a:gd name="adj1" fmla="val 50000"/>
              <a:gd name="adj2" fmla="val 41477"/>
            </a:avLst>
          </a:prstGeom>
          <a:solidFill>
            <a:schemeClr val="accent1"/>
          </a:solidFill>
          <a:ln w="19050" algn="ctr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1369" name="AutoShape 89">
            <a:extLst>
              <a:ext uri="{FF2B5EF4-FFF2-40B4-BE49-F238E27FC236}">
                <a16:creationId xmlns:a16="http://schemas.microsoft.com/office/drawing/2014/main" xmlns="" id="{47615C37-8664-4AEF-8AA9-639983380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3563" y="5016500"/>
            <a:ext cx="1331912" cy="439738"/>
          </a:xfrm>
          <a:prstGeom prst="roundRect">
            <a:avLst>
              <a:gd name="adj" fmla="val 16667"/>
            </a:avLst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C = {+(h,d)}</a:t>
            </a:r>
            <a:endParaRPr lang="en-US" altLang="en-US" sz="1600">
              <a:latin typeface="Comic Sans MS" panose="030F0702030302020204" pitchFamily="66" charset="0"/>
            </a:endParaRPr>
          </a:p>
        </p:txBody>
      </p:sp>
      <p:sp>
        <p:nvSpPr>
          <p:cNvPr id="1761406" name="AutoShape 126">
            <a:extLst>
              <a:ext uri="{FF2B5EF4-FFF2-40B4-BE49-F238E27FC236}">
                <a16:creationId xmlns:a16="http://schemas.microsoft.com/office/drawing/2014/main" xmlns="" id="{D0F91740-F199-49F6-A34A-490E7A29A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0" y="866775"/>
            <a:ext cx="2201863" cy="2020888"/>
          </a:xfrm>
          <a:prstGeom prst="roundRect">
            <a:avLst>
              <a:gd name="adj" fmla="val 16667"/>
            </a:avLst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1407" name="Oval 127">
            <a:extLst>
              <a:ext uri="{FF2B5EF4-FFF2-40B4-BE49-F238E27FC236}">
                <a16:creationId xmlns:a16="http://schemas.microsoft.com/office/drawing/2014/main" xmlns="" id="{482B9C20-B721-4526-998A-691C214585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73888" y="1363663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1408" name="Oval 128">
            <a:extLst>
              <a:ext uri="{FF2B5EF4-FFF2-40B4-BE49-F238E27FC236}">
                <a16:creationId xmlns:a16="http://schemas.microsoft.com/office/drawing/2014/main" xmlns="" id="{A18D690A-73E6-48FF-AABB-CC644DA7C9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80288" y="947738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1409" name="Oval 129">
            <a:extLst>
              <a:ext uri="{FF2B5EF4-FFF2-40B4-BE49-F238E27FC236}">
                <a16:creationId xmlns:a16="http://schemas.microsoft.com/office/drawing/2014/main" xmlns="" id="{5E9B51B8-EF0F-400F-A923-40CE592DC6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96088" y="2060575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1411" name="Oval 131">
            <a:extLst>
              <a:ext uri="{FF2B5EF4-FFF2-40B4-BE49-F238E27FC236}">
                <a16:creationId xmlns:a16="http://schemas.microsoft.com/office/drawing/2014/main" xmlns="" id="{DE5DFC81-5CD3-4A23-B1F6-0A96E53E65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37550" y="1708150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1412" name="Oval 132">
            <a:extLst>
              <a:ext uri="{FF2B5EF4-FFF2-40B4-BE49-F238E27FC236}">
                <a16:creationId xmlns:a16="http://schemas.microsoft.com/office/drawing/2014/main" xmlns="" id="{1C8F8921-380E-4167-AAF7-D839FC54F1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80400" y="1343025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761413" name="AutoShape 133">
            <a:extLst>
              <a:ext uri="{FF2B5EF4-FFF2-40B4-BE49-F238E27FC236}">
                <a16:creationId xmlns:a16="http://schemas.microsoft.com/office/drawing/2014/main" xmlns="" id="{492EE153-2F1C-4D24-B203-9FDEB6CDEFE9}"/>
              </a:ext>
            </a:extLst>
          </p:cNvPr>
          <p:cNvCxnSpPr>
            <a:cxnSpLocks noChangeShapeType="1"/>
            <a:stCxn id="1761407" idx="7"/>
            <a:endCxn id="1761408" idx="3"/>
          </p:cNvCxnSpPr>
          <p:nvPr/>
        </p:nvCxnSpPr>
        <p:spPr bwMode="auto">
          <a:xfrm flipV="1">
            <a:off x="7099300" y="1082675"/>
            <a:ext cx="301625" cy="2921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1414" name="AutoShape 134">
            <a:extLst>
              <a:ext uri="{FF2B5EF4-FFF2-40B4-BE49-F238E27FC236}">
                <a16:creationId xmlns:a16="http://schemas.microsoft.com/office/drawing/2014/main" xmlns="" id="{D76C6BE8-3FB8-4EC5-AFB8-A9B5F6BEBC75}"/>
              </a:ext>
            </a:extLst>
          </p:cNvPr>
          <p:cNvCxnSpPr>
            <a:cxnSpLocks noChangeShapeType="1"/>
            <a:stCxn id="1761408" idx="5"/>
            <a:endCxn id="1761408" idx="7"/>
          </p:cNvCxnSpPr>
          <p:nvPr/>
        </p:nvCxnSpPr>
        <p:spPr bwMode="auto">
          <a:xfrm rot="5400000" flipH="1" flipV="1">
            <a:off x="7444581" y="1019969"/>
            <a:ext cx="123825" cy="1588"/>
          </a:xfrm>
          <a:prstGeom prst="curvedConnector5">
            <a:avLst>
              <a:gd name="adj1" fmla="val -76926"/>
              <a:gd name="adj2" fmla="val 16100000"/>
              <a:gd name="adj3" fmla="val 132051"/>
            </a:avLst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1415" name="AutoShape 135">
            <a:extLst>
              <a:ext uri="{FF2B5EF4-FFF2-40B4-BE49-F238E27FC236}">
                <a16:creationId xmlns:a16="http://schemas.microsoft.com/office/drawing/2014/main" xmlns="" id="{22132D6E-A437-48D8-ABDD-A57D5AECFF95}"/>
              </a:ext>
            </a:extLst>
          </p:cNvPr>
          <p:cNvCxnSpPr>
            <a:cxnSpLocks noChangeShapeType="1"/>
            <a:stCxn id="1761407" idx="3"/>
            <a:endCxn id="1761409" idx="0"/>
          </p:cNvCxnSpPr>
          <p:nvPr/>
        </p:nvCxnSpPr>
        <p:spPr bwMode="auto">
          <a:xfrm flipH="1">
            <a:off x="6869113" y="1498600"/>
            <a:ext cx="125412" cy="5524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1417" name="AutoShape 137">
            <a:extLst>
              <a:ext uri="{FF2B5EF4-FFF2-40B4-BE49-F238E27FC236}">
                <a16:creationId xmlns:a16="http://schemas.microsoft.com/office/drawing/2014/main" xmlns="" id="{AD189D6B-82EA-408A-81A3-7667E063FCC3}"/>
              </a:ext>
            </a:extLst>
          </p:cNvPr>
          <p:cNvCxnSpPr>
            <a:cxnSpLocks noChangeShapeType="1"/>
            <a:stCxn id="1761409" idx="6"/>
            <a:endCxn id="1761411" idx="2"/>
          </p:cNvCxnSpPr>
          <p:nvPr/>
        </p:nvCxnSpPr>
        <p:spPr bwMode="auto">
          <a:xfrm flipV="1">
            <a:off x="6951663" y="1781175"/>
            <a:ext cx="1376362" cy="35242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61419" name="Text Box 139">
            <a:extLst>
              <a:ext uri="{FF2B5EF4-FFF2-40B4-BE49-F238E27FC236}">
                <a16:creationId xmlns:a16="http://schemas.microsoft.com/office/drawing/2014/main" xmlns="" id="{09115A6C-0E22-4975-8877-2B44C0DC1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1163" y="1216025"/>
            <a:ext cx="112712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761420" name="Text Box 140">
            <a:extLst>
              <a:ext uri="{FF2B5EF4-FFF2-40B4-BE49-F238E27FC236}">
                <a16:creationId xmlns:a16="http://schemas.microsoft.com/office/drawing/2014/main" xmlns="" id="{84AB7892-738A-4517-902A-0A30B2557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1525" y="892175"/>
            <a:ext cx="225425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bc</a:t>
            </a:r>
          </a:p>
        </p:txBody>
      </p:sp>
      <p:sp>
        <p:nvSpPr>
          <p:cNvPr id="1761421" name="Text Box 141">
            <a:extLst>
              <a:ext uri="{FF2B5EF4-FFF2-40B4-BE49-F238E27FC236}">
                <a16:creationId xmlns:a16="http://schemas.microsoft.com/office/drawing/2014/main" xmlns="" id="{15367BF6-25EC-422D-977A-1A601D5BE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4075" y="1314450"/>
            <a:ext cx="119063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761422" name="Text Box 142">
            <a:extLst>
              <a:ext uri="{FF2B5EF4-FFF2-40B4-BE49-F238E27FC236}">
                <a16:creationId xmlns:a16="http://schemas.microsoft.com/office/drawing/2014/main" xmlns="" id="{5B4E8FFD-C3B1-40CD-8464-9E4F94F33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3738" y="1865313"/>
            <a:ext cx="217487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ef</a:t>
            </a:r>
          </a:p>
        </p:txBody>
      </p:sp>
      <p:sp>
        <p:nvSpPr>
          <p:cNvPr id="1761424" name="Text Box 144">
            <a:extLst>
              <a:ext uri="{FF2B5EF4-FFF2-40B4-BE49-F238E27FC236}">
                <a16:creationId xmlns:a16="http://schemas.microsoft.com/office/drawing/2014/main" xmlns="" id="{D10F650D-2C84-4674-9F82-9242A7F47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9388" y="2032000"/>
            <a:ext cx="225425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gh</a:t>
            </a:r>
          </a:p>
        </p:txBody>
      </p:sp>
      <p:sp>
        <p:nvSpPr>
          <p:cNvPr id="1761425" name="AutoShape 145">
            <a:extLst>
              <a:ext uri="{FF2B5EF4-FFF2-40B4-BE49-F238E27FC236}">
                <a16:creationId xmlns:a16="http://schemas.microsoft.com/office/drawing/2014/main" xmlns="" id="{E113AEE6-75C9-4A1F-9B04-2639B47D6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738" y="2400300"/>
            <a:ext cx="1874837" cy="439738"/>
          </a:xfrm>
          <a:prstGeom prst="roundRect">
            <a:avLst>
              <a:gd name="adj" fmla="val 16667"/>
            </a:avLst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C = {+(h,d),+(a,e)}</a:t>
            </a:r>
            <a:endParaRPr lang="en-US" altLang="en-US" sz="1600">
              <a:latin typeface="Comic Sans MS" panose="030F0702030302020204" pitchFamily="66" charset="0"/>
            </a:endParaRPr>
          </a:p>
        </p:txBody>
      </p:sp>
      <p:sp>
        <p:nvSpPr>
          <p:cNvPr id="1761426" name="AutoShape 146">
            <a:extLst>
              <a:ext uri="{FF2B5EF4-FFF2-40B4-BE49-F238E27FC236}">
                <a16:creationId xmlns:a16="http://schemas.microsoft.com/office/drawing/2014/main" xmlns="" id="{5EDCF6ED-D9DD-4977-9B7E-E537A863AB5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300913" y="3000375"/>
            <a:ext cx="463550" cy="279400"/>
          </a:xfrm>
          <a:prstGeom prst="rightArrow">
            <a:avLst>
              <a:gd name="adj1" fmla="val 50000"/>
              <a:gd name="adj2" fmla="val 41477"/>
            </a:avLst>
          </a:prstGeom>
          <a:solidFill>
            <a:schemeClr val="accent1"/>
          </a:solidFill>
          <a:ln w="19050" algn="ctr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1428" name="Text Box 148">
            <a:extLst>
              <a:ext uri="{FF2B5EF4-FFF2-40B4-BE49-F238E27FC236}">
                <a16:creationId xmlns:a16="http://schemas.microsoft.com/office/drawing/2014/main" xmlns="" id="{5AD557FD-5BFF-40AC-B93E-6761067C7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2713" y="5578475"/>
            <a:ext cx="22193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s(e,f)=1/3</a:t>
            </a:r>
            <a:br>
              <a:rPr lang="en-US" altLang="en-US" sz="1600" b="1">
                <a:latin typeface="Comic Sans MS" panose="030F0702030302020204" pitchFamily="66" charset="0"/>
              </a:rPr>
            </a:br>
            <a:r>
              <a:rPr lang="en-US" altLang="en-US" sz="1600" b="1">
                <a:latin typeface="Comic Sans MS" panose="030F0702030302020204" pitchFamily="66" charset="0"/>
              </a:rPr>
              <a:t>[ c</a:t>
            </a:r>
            <a:r>
              <a:rPr lang="en-US" altLang="en-US" sz="1600" b="1" baseline="-25000">
                <a:latin typeface="Comic Sans MS" panose="030F0702030302020204" pitchFamily="66" charset="0"/>
              </a:rPr>
              <a:t>e</a:t>
            </a:r>
            <a:r>
              <a:rPr lang="en-US" altLang="en-US" sz="1600" b="1">
                <a:latin typeface="Comic Sans MS" panose="030F0702030302020204" pitchFamily="66" charset="0"/>
              </a:rPr>
              <a:t> = 2; c</a:t>
            </a:r>
            <a:r>
              <a:rPr lang="en-US" altLang="en-US" sz="1600" b="1" baseline="-25000">
                <a:latin typeface="Comic Sans MS" panose="030F0702030302020204" pitchFamily="66" charset="0"/>
              </a:rPr>
              <a:t>f</a:t>
            </a:r>
            <a:r>
              <a:rPr lang="en-US" altLang="en-US" sz="1600" b="1">
                <a:latin typeface="Comic Sans MS" panose="030F0702030302020204" pitchFamily="66" charset="0"/>
              </a:rPr>
              <a:t>=1; c</a:t>
            </a:r>
            <a:r>
              <a:rPr lang="en-US" altLang="en-US" sz="1600" b="1" baseline="-25000">
                <a:latin typeface="Comic Sans MS" panose="030F0702030302020204" pitchFamily="66" charset="0"/>
              </a:rPr>
              <a:t>ef</a:t>
            </a:r>
            <a:r>
              <a:rPr lang="en-US" altLang="en-US" sz="1600" b="1">
                <a:latin typeface="Comic Sans MS" panose="030F0702030302020204" pitchFamily="66" charset="0"/>
              </a:rPr>
              <a:t>=2 ]</a:t>
            </a:r>
          </a:p>
        </p:txBody>
      </p:sp>
      <p:sp>
        <p:nvSpPr>
          <p:cNvPr id="1761429" name="Text Box 149">
            <a:extLst>
              <a:ext uri="{FF2B5EF4-FFF2-40B4-BE49-F238E27FC236}">
                <a16:creationId xmlns:a16="http://schemas.microsoft.com/office/drawing/2014/main" xmlns="" id="{3F99E5D4-B303-4070-A80A-929405039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0575" y="5360988"/>
            <a:ext cx="22320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Trebuchet MS" panose="020B0603020202020204" pitchFamily="34" charset="0"/>
              </a:rPr>
              <a:t>s(g,h)=3/7</a:t>
            </a:r>
            <a:br>
              <a:rPr lang="en-US" altLang="en-US" sz="1600" b="1">
                <a:latin typeface="Trebuchet MS" panose="020B0603020202020204" pitchFamily="34" charset="0"/>
              </a:rPr>
            </a:br>
            <a:r>
              <a:rPr lang="en-US" altLang="en-US" sz="1600" b="1">
                <a:latin typeface="Comic Sans MS" panose="030F0702030302020204" pitchFamily="66" charset="0"/>
              </a:rPr>
              <a:t>[ c</a:t>
            </a:r>
            <a:r>
              <a:rPr lang="en-US" altLang="en-US" sz="1600" b="1" baseline="-25000">
                <a:latin typeface="Comic Sans MS" panose="030F0702030302020204" pitchFamily="66" charset="0"/>
              </a:rPr>
              <a:t>g</a:t>
            </a:r>
            <a:r>
              <a:rPr lang="en-US" altLang="en-US" sz="1600" b="1">
                <a:latin typeface="Comic Sans MS" panose="030F0702030302020204" pitchFamily="66" charset="0"/>
              </a:rPr>
              <a:t> = 3; c</a:t>
            </a:r>
            <a:r>
              <a:rPr lang="en-US" altLang="en-US" sz="1600" b="1" baseline="-25000">
                <a:latin typeface="Comic Sans MS" panose="030F0702030302020204" pitchFamily="66" charset="0"/>
              </a:rPr>
              <a:t>h</a:t>
            </a:r>
            <a:r>
              <a:rPr lang="en-US" altLang="en-US" sz="1600" b="1">
                <a:latin typeface="Comic Sans MS" panose="030F0702030302020204" pitchFamily="66" charset="0"/>
              </a:rPr>
              <a:t>=4; c</a:t>
            </a:r>
            <a:r>
              <a:rPr lang="en-US" altLang="en-US" sz="1600" b="1" baseline="-25000">
                <a:latin typeface="Comic Sans MS" panose="030F0702030302020204" pitchFamily="66" charset="0"/>
              </a:rPr>
              <a:t>gh</a:t>
            </a:r>
            <a:r>
              <a:rPr lang="en-US" altLang="en-US" sz="1600" b="1">
                <a:latin typeface="Comic Sans MS" panose="030F0702030302020204" pitchFamily="66" charset="0"/>
              </a:rPr>
              <a:t>=4 ]</a:t>
            </a:r>
          </a:p>
        </p:txBody>
      </p:sp>
      <p:sp>
        <p:nvSpPr>
          <p:cNvPr id="1761430" name="Text Box 150">
            <a:extLst>
              <a:ext uri="{FF2B5EF4-FFF2-40B4-BE49-F238E27FC236}">
                <a16:creationId xmlns:a16="http://schemas.microsoft.com/office/drawing/2014/main" xmlns="" id="{388DF7DF-B250-4B0B-A6B7-62DF76C21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3513" y="515938"/>
            <a:ext cx="2138362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>
                <a:latin typeface="Comic Sans MS" panose="030F0702030302020204" pitchFamily="66" charset="0"/>
              </a:rPr>
              <a:t>Cost reduction: 11 to 6</a:t>
            </a:r>
          </a:p>
        </p:txBody>
      </p:sp>
      <p:sp>
        <p:nvSpPr>
          <p:cNvPr id="100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27/140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983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330" name="Rectangle 2">
            <a:extLst>
              <a:ext uri="{FF2B5EF4-FFF2-40B4-BE49-F238E27FC236}">
                <a16:creationId xmlns:a16="http://schemas.microsoft.com/office/drawing/2014/main" xmlns="" id="{FB4469D5-74EA-4152-AB08-1704DC6C2A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28600" y="35529"/>
            <a:ext cx="4191000" cy="1143000"/>
          </a:xfrm>
        </p:spPr>
        <p:txBody>
          <a:bodyPr/>
          <a:lstStyle/>
          <a:p>
            <a:r>
              <a:rPr lang="en-US" altLang="en-US" b="1" dirty="0"/>
              <a:t>Randomized</a:t>
            </a:r>
          </a:p>
        </p:txBody>
      </p:sp>
      <p:sp>
        <p:nvSpPr>
          <p:cNvPr id="1763331" name="Rectangle 3">
            <a:extLst>
              <a:ext uri="{FF2B5EF4-FFF2-40B4-BE49-F238E27FC236}">
                <a16:creationId xmlns:a16="http://schemas.microsoft.com/office/drawing/2014/main" xmlns="" id="{56FF6F9C-CABE-4827-8E83-2EC974CA59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/>
              <a:t>GREEDY is slow</a:t>
            </a:r>
          </a:p>
          <a:p>
            <a:pPr lvl="1"/>
            <a:r>
              <a:rPr lang="en-US" altLang="en-US"/>
              <a:t>Need to find the pair with (globally) max s(.) value</a:t>
            </a:r>
          </a:p>
          <a:p>
            <a:pPr lvl="1"/>
            <a:r>
              <a:rPr lang="en-US" altLang="en-US"/>
              <a:t>Need to process all pair of nodes at a distance of 2-hops</a:t>
            </a:r>
          </a:p>
          <a:p>
            <a:pPr lvl="1"/>
            <a:r>
              <a:rPr lang="en-US" altLang="en-US"/>
              <a:t>Every merge changes costs of all pairs containing N</a:t>
            </a:r>
            <a:r>
              <a:rPr lang="en-US" altLang="en-US" baseline="-25000"/>
              <a:t>w</a:t>
            </a:r>
          </a:p>
          <a:p>
            <a:pPr lvl="1"/>
            <a:endParaRPr lang="en-US" altLang="en-US"/>
          </a:p>
          <a:p>
            <a:r>
              <a:rPr lang="en-US" altLang="en-US"/>
              <a:t>Main idea: light weight randomized procedure</a:t>
            </a:r>
          </a:p>
          <a:p>
            <a:pPr lvl="1"/>
            <a:r>
              <a:rPr lang="en-US" altLang="en-US"/>
              <a:t>Instead of choosing the globally best pair,</a:t>
            </a:r>
          </a:p>
          <a:p>
            <a:pPr lvl="1"/>
            <a:r>
              <a:rPr lang="en-US" altLang="en-US"/>
              <a:t>Choose (randomly) a node u</a:t>
            </a:r>
          </a:p>
          <a:p>
            <a:pPr lvl="1"/>
            <a:r>
              <a:rPr lang="en-US" altLang="en-US"/>
              <a:t>Merge the best pair containing 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6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28/140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624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4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1588" y="990600"/>
            <a:ext cx="3902075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8184D32-5EE4-4D66-BC26-745D6FE6A788}" type="slidenum">
              <a:rPr lang="en-US" altLang="en-US">
                <a:solidFill>
                  <a:srgbClr val="FFFFFF"/>
                </a:solidFill>
              </a:rPr>
              <a:pPr/>
              <a:t>3</a:t>
            </a:fld>
            <a:endParaRPr lang="en-US" altLang="en-US" sz="180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259996" y="2335211"/>
            <a:ext cx="7045804" cy="1782207"/>
            <a:chOff x="4470178" y="2939879"/>
            <a:chExt cx="7587209" cy="1860640"/>
          </a:xfrm>
        </p:grpSpPr>
        <p:pic>
          <p:nvPicPr>
            <p:cNvPr id="22570" name="Picture 8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2682" y="2939879"/>
              <a:ext cx="932429" cy="725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71" name="TextBox 8213"/>
            <p:cNvSpPr txBox="1">
              <a:spLocks noChangeArrowheads="1"/>
            </p:cNvSpPr>
            <p:nvPr/>
          </p:nvSpPr>
          <p:spPr bwMode="auto">
            <a:xfrm>
              <a:off x="4470178" y="3573721"/>
              <a:ext cx="1470706" cy="67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en-US" dirty="0">
                  <a:latin typeface="+mn-lt"/>
                </a:rPr>
                <a:t> </a:t>
              </a:r>
              <a:r>
                <a:rPr lang="en-US" altLang="en-US" dirty="0" smtClean="0">
                  <a:latin typeface="+mn-lt"/>
                </a:rPr>
                <a:t>Social </a:t>
              </a:r>
              <a:r>
                <a:rPr lang="en-US" altLang="en-US" dirty="0">
                  <a:latin typeface="+mn-lt"/>
                </a:rPr>
                <a:t>S</a:t>
              </a:r>
              <a:r>
                <a:rPr lang="en-US" altLang="en-US" dirty="0" smtClean="0">
                  <a:latin typeface="+mn-lt"/>
                </a:rPr>
                <a:t>cale </a:t>
              </a:r>
              <a:endParaRPr lang="en-US" altLang="en-US" dirty="0">
                <a:latin typeface="+mn-lt"/>
              </a:endParaRPr>
            </a:p>
            <a:p>
              <a:pPr algn="ctr"/>
              <a:r>
                <a:rPr lang="en-US" altLang="en-US" dirty="0">
                  <a:latin typeface="+mn-lt"/>
                </a:rPr>
                <a:t>100B (10</a:t>
              </a:r>
              <a:r>
                <a:rPr lang="en-US" altLang="en-US" baseline="30000" dirty="0">
                  <a:latin typeface="+mn-lt"/>
                </a:rPr>
                <a:t>11</a:t>
              </a:r>
              <a:r>
                <a:rPr lang="en-US" altLang="en-US" dirty="0">
                  <a:latin typeface="+mn-lt"/>
                </a:rPr>
                <a:t>)</a:t>
              </a:r>
            </a:p>
          </p:txBody>
        </p:sp>
        <p:sp>
          <p:nvSpPr>
            <p:cNvPr id="22572" name="TextBox 86"/>
            <p:cNvSpPr txBox="1">
              <a:spLocks noChangeArrowheads="1"/>
            </p:cNvSpPr>
            <p:nvPr/>
          </p:nvSpPr>
          <p:spPr bwMode="auto">
            <a:xfrm>
              <a:off x="6442852" y="3865700"/>
              <a:ext cx="1297604" cy="67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en-US" dirty="0">
                  <a:latin typeface="+mn-lt"/>
                </a:rPr>
                <a:t>Web </a:t>
              </a:r>
              <a:r>
                <a:rPr lang="en-US" altLang="en-US" dirty="0" smtClean="0">
                  <a:latin typeface="+mn-lt"/>
                </a:rPr>
                <a:t>Scale </a:t>
              </a:r>
              <a:endParaRPr lang="en-US" altLang="en-US" dirty="0">
                <a:latin typeface="+mn-lt"/>
              </a:endParaRPr>
            </a:p>
            <a:p>
              <a:pPr algn="ctr"/>
              <a:r>
                <a:rPr lang="en-US" altLang="en-US" dirty="0">
                  <a:latin typeface="+mn-lt"/>
                </a:rPr>
                <a:t>1T (10</a:t>
              </a:r>
              <a:r>
                <a:rPr lang="en-US" altLang="en-US" baseline="30000" dirty="0">
                  <a:latin typeface="+mn-lt"/>
                </a:rPr>
                <a:t>12</a:t>
              </a:r>
              <a:r>
                <a:rPr lang="en-US" altLang="en-US" dirty="0">
                  <a:latin typeface="+mn-lt"/>
                </a:rPr>
                <a:t>)</a:t>
              </a:r>
            </a:p>
          </p:txBody>
        </p:sp>
        <p:sp>
          <p:nvSpPr>
            <p:cNvPr id="22573" name="TextBox 87"/>
            <p:cNvSpPr txBox="1">
              <a:spLocks noChangeArrowheads="1"/>
            </p:cNvSpPr>
            <p:nvPr/>
          </p:nvSpPr>
          <p:spPr bwMode="auto">
            <a:xfrm>
              <a:off x="9509553" y="4414933"/>
              <a:ext cx="2547834" cy="385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en-US" dirty="0">
                  <a:latin typeface="+mn-lt"/>
                </a:rPr>
                <a:t>B</a:t>
              </a:r>
              <a:r>
                <a:rPr lang="en-US" altLang="en-US" dirty="0" smtClean="0">
                  <a:latin typeface="+mn-lt"/>
                </a:rPr>
                <a:t>rain </a:t>
              </a:r>
              <a:r>
                <a:rPr lang="en-US" altLang="en-US" dirty="0">
                  <a:latin typeface="+mn-lt"/>
                </a:rPr>
                <a:t>S</a:t>
              </a:r>
              <a:r>
                <a:rPr lang="en-US" altLang="en-US" dirty="0" smtClean="0">
                  <a:latin typeface="+mn-lt"/>
                </a:rPr>
                <a:t>cale</a:t>
              </a:r>
              <a:r>
                <a:rPr lang="en-US" altLang="en-US" dirty="0">
                  <a:latin typeface="+mn-lt"/>
                </a:rPr>
                <a:t>, 100T (10</a:t>
              </a:r>
              <a:r>
                <a:rPr lang="en-US" altLang="en-US" baseline="30000" dirty="0">
                  <a:latin typeface="+mn-lt"/>
                </a:rPr>
                <a:t>14</a:t>
              </a:r>
              <a:r>
                <a:rPr lang="en-US" altLang="en-US" dirty="0">
                  <a:latin typeface="+mn-lt"/>
                </a:rPr>
                <a:t>)</a:t>
              </a:r>
            </a:p>
          </p:txBody>
        </p:sp>
      </p:grpSp>
      <p:sp>
        <p:nvSpPr>
          <p:cNvPr id="22533" name="Right Arrow 26"/>
          <p:cNvSpPr>
            <a:spLocks noChangeArrowheads="1"/>
          </p:cNvSpPr>
          <p:nvPr/>
        </p:nvSpPr>
        <p:spPr bwMode="auto">
          <a:xfrm>
            <a:off x="2419350" y="2560637"/>
            <a:ext cx="320675" cy="254000"/>
          </a:xfrm>
          <a:prstGeom prst="rightArrow">
            <a:avLst>
              <a:gd name="adj1" fmla="val 50000"/>
              <a:gd name="adj2" fmla="val 5009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en-US" altLang="en-US">
              <a:latin typeface="+mn-lt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584200" y="4251325"/>
            <a:ext cx="7959725" cy="47625"/>
          </a:xfrm>
          <a:prstGeom prst="straightConnector1">
            <a:avLst/>
          </a:prstGeom>
          <a:ln w="38100">
            <a:headEnd type="none" w="med" len="med"/>
            <a:tailEnd type="triangle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536" name="Right Arrow 26"/>
          <p:cNvSpPr>
            <a:spLocks noChangeArrowheads="1"/>
          </p:cNvSpPr>
          <p:nvPr/>
        </p:nvSpPr>
        <p:spPr bwMode="auto">
          <a:xfrm>
            <a:off x="1149350" y="2620962"/>
            <a:ext cx="257175" cy="114300"/>
          </a:xfrm>
          <a:prstGeom prst="rightArrow">
            <a:avLst>
              <a:gd name="adj1" fmla="val 50000"/>
              <a:gd name="adj2" fmla="val 503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en-US" altLang="en-US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778698" y="1917842"/>
            <a:ext cx="1931639" cy="14487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38" name="TextBox 8213"/>
          <p:cNvSpPr txBox="1">
            <a:spLocks noChangeArrowheads="1"/>
          </p:cNvSpPr>
          <p:nvPr/>
        </p:nvSpPr>
        <p:spPr bwMode="auto">
          <a:xfrm>
            <a:off x="0" y="2570162"/>
            <a:ext cx="12811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en-US" altLang="en-US" dirty="0">
              <a:latin typeface="+mn-lt"/>
            </a:endParaRPr>
          </a:p>
          <a:p>
            <a:pPr algn="ctr"/>
            <a:r>
              <a:rPr lang="en-US" altLang="en-US" dirty="0">
                <a:latin typeface="+mn-lt"/>
              </a:rPr>
              <a:t>100M(10</a:t>
            </a:r>
            <a:r>
              <a:rPr lang="en-US" altLang="en-US" baseline="30000" dirty="0">
                <a:latin typeface="+mn-lt"/>
              </a:rPr>
              <a:t>8</a:t>
            </a:r>
            <a:r>
              <a:rPr lang="en-US" altLang="en-US" dirty="0">
                <a:latin typeface="+mn-lt"/>
              </a:rPr>
              <a:t>)</a:t>
            </a:r>
          </a:p>
        </p:txBody>
      </p:sp>
      <p:pic>
        <p:nvPicPr>
          <p:cNvPr id="22539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488" y="2601912"/>
            <a:ext cx="2222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1" name="Right Arrow 26"/>
          <p:cNvSpPr>
            <a:spLocks noChangeArrowheads="1"/>
          </p:cNvSpPr>
          <p:nvPr/>
        </p:nvSpPr>
        <p:spPr bwMode="auto">
          <a:xfrm>
            <a:off x="4737100" y="2424112"/>
            <a:ext cx="385763" cy="503238"/>
          </a:xfrm>
          <a:prstGeom prst="rightArrow">
            <a:avLst>
              <a:gd name="adj1" fmla="val 50000"/>
              <a:gd name="adj2" fmla="val 5230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en-US" altLang="en-US">
              <a:latin typeface="+mn-lt"/>
            </a:endParaRPr>
          </a:p>
        </p:txBody>
      </p:sp>
      <p:grpSp>
        <p:nvGrpSpPr>
          <p:cNvPr id="3" name="Group 81"/>
          <p:cNvGrpSpPr>
            <a:grpSpLocks/>
          </p:cNvGrpSpPr>
          <p:nvPr/>
        </p:nvGrpSpPr>
        <p:grpSpPr bwMode="auto">
          <a:xfrm>
            <a:off x="2362200" y="3671887"/>
            <a:ext cx="550863" cy="1241425"/>
            <a:chOff x="2006061" y="4013203"/>
            <a:chExt cx="550844" cy="1242206"/>
          </a:xfrm>
        </p:grpSpPr>
        <p:pic>
          <p:nvPicPr>
            <p:cNvPr id="22568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6061" y="4888870"/>
              <a:ext cx="550844" cy="366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4" name="Straight Connector 83"/>
            <p:cNvCxnSpPr/>
            <p:nvPr/>
          </p:nvCxnSpPr>
          <p:spPr bwMode="auto">
            <a:xfrm>
              <a:off x="2282276" y="4013203"/>
              <a:ext cx="0" cy="875262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  <a:ex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" name="Group 84"/>
          <p:cNvGrpSpPr>
            <a:grpSpLocks/>
          </p:cNvGrpSpPr>
          <p:nvPr/>
        </p:nvGrpSpPr>
        <p:grpSpPr bwMode="auto">
          <a:xfrm>
            <a:off x="533400" y="3367087"/>
            <a:ext cx="712118" cy="2017447"/>
            <a:chOff x="433447" y="3372965"/>
            <a:chExt cx="712741" cy="2018338"/>
          </a:xfrm>
        </p:grpSpPr>
        <p:sp>
          <p:nvSpPr>
            <p:cNvPr id="22566" name="TextBox 37"/>
            <p:cNvSpPr txBox="1">
              <a:spLocks noChangeArrowheads="1"/>
            </p:cNvSpPr>
            <p:nvPr/>
          </p:nvSpPr>
          <p:spPr bwMode="auto">
            <a:xfrm>
              <a:off x="433447" y="4744687"/>
              <a:ext cx="712741" cy="646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en-US" dirty="0">
                  <a:latin typeface="+mn-lt"/>
                </a:rPr>
                <a:t> US </a:t>
              </a:r>
            </a:p>
            <a:p>
              <a:r>
                <a:rPr lang="en-US" altLang="en-US" dirty="0" smtClean="0">
                  <a:latin typeface="+mn-lt"/>
                </a:rPr>
                <a:t>Road </a:t>
              </a:r>
              <a:endParaRPr lang="en-US" altLang="en-US" dirty="0">
                <a:latin typeface="+mn-lt"/>
              </a:endParaRPr>
            </a:p>
          </p:txBody>
        </p:sp>
        <p:cxnSp>
          <p:nvCxnSpPr>
            <p:cNvPr id="87" name="Straight Connector 86"/>
            <p:cNvCxnSpPr/>
            <p:nvPr/>
          </p:nvCxnSpPr>
          <p:spPr bwMode="auto">
            <a:xfrm flipH="1">
              <a:off x="670191" y="3372965"/>
              <a:ext cx="7945" cy="1397617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  <a:ex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" name="Group 87"/>
          <p:cNvGrpSpPr>
            <a:grpSpLocks/>
          </p:cNvGrpSpPr>
          <p:nvPr/>
        </p:nvGrpSpPr>
        <p:grpSpPr bwMode="auto">
          <a:xfrm>
            <a:off x="1295400" y="3595687"/>
            <a:ext cx="322263" cy="1749425"/>
            <a:chOff x="871171" y="3390319"/>
            <a:chExt cx="322687" cy="1748962"/>
          </a:xfrm>
        </p:grpSpPr>
        <p:pic>
          <p:nvPicPr>
            <p:cNvPr id="22564" name="Picture 4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171" y="4811723"/>
              <a:ext cx="322687" cy="327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0" name="Straight Connector 89"/>
            <p:cNvCxnSpPr/>
            <p:nvPr/>
          </p:nvCxnSpPr>
          <p:spPr bwMode="auto">
            <a:xfrm>
              <a:off x="1031720" y="3390319"/>
              <a:ext cx="1589" cy="1422024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  <a:ex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" name="Group 90"/>
          <p:cNvGrpSpPr>
            <a:grpSpLocks/>
          </p:cNvGrpSpPr>
          <p:nvPr/>
        </p:nvGrpSpPr>
        <p:grpSpPr bwMode="auto">
          <a:xfrm>
            <a:off x="4989210" y="4052887"/>
            <a:ext cx="3697294" cy="1891717"/>
            <a:chOff x="-102063703" y="4999561"/>
            <a:chExt cx="234824337" cy="1891149"/>
          </a:xfrm>
        </p:grpSpPr>
        <p:sp>
          <p:nvSpPr>
            <p:cNvPr id="22562" name="TextBox 66"/>
            <p:cNvSpPr txBox="1">
              <a:spLocks noChangeArrowheads="1"/>
            </p:cNvSpPr>
            <p:nvPr/>
          </p:nvSpPr>
          <p:spPr bwMode="auto">
            <a:xfrm>
              <a:off x="-102063703" y="6244573"/>
              <a:ext cx="234824337" cy="646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en-US" dirty="0">
                  <a:latin typeface="+mn-lt"/>
                </a:rPr>
                <a:t>Human </a:t>
              </a:r>
              <a:r>
                <a:rPr lang="en-US" altLang="en-US" dirty="0" err="1">
                  <a:latin typeface="+mn-lt"/>
                </a:rPr>
                <a:t>Connectome</a:t>
              </a:r>
              <a:r>
                <a:rPr lang="en-US" altLang="en-US" dirty="0">
                  <a:latin typeface="+mn-lt"/>
                </a:rPr>
                <a:t>,</a:t>
              </a:r>
            </a:p>
            <a:p>
              <a:pPr algn="ctr"/>
              <a:r>
                <a:rPr lang="en-US" altLang="en-US" dirty="0">
                  <a:latin typeface="+mn-lt"/>
                </a:rPr>
                <a:t>The Human </a:t>
              </a:r>
              <a:r>
                <a:rPr lang="en-US" altLang="en-US" dirty="0" err="1">
                  <a:latin typeface="+mn-lt"/>
                </a:rPr>
                <a:t>Connectome</a:t>
              </a:r>
              <a:r>
                <a:rPr lang="en-US" altLang="en-US" dirty="0">
                  <a:latin typeface="+mn-lt"/>
                </a:rPr>
                <a:t> Project, NIH</a:t>
              </a:r>
            </a:p>
          </p:txBody>
        </p:sp>
        <p:cxnSp>
          <p:nvCxnSpPr>
            <p:cNvPr id="93" name="Straight Connector 92"/>
            <p:cNvCxnSpPr/>
            <p:nvPr/>
          </p:nvCxnSpPr>
          <p:spPr bwMode="auto">
            <a:xfrm>
              <a:off x="6948495" y="4999561"/>
              <a:ext cx="0" cy="1066480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  <a:ex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" name="Group 93"/>
          <p:cNvGrpSpPr>
            <a:grpSpLocks/>
          </p:cNvGrpSpPr>
          <p:nvPr/>
        </p:nvGrpSpPr>
        <p:grpSpPr bwMode="auto">
          <a:xfrm>
            <a:off x="1550910" y="3671886"/>
            <a:ext cx="1274709" cy="1845700"/>
            <a:chOff x="1073779" y="4013203"/>
            <a:chExt cx="1276241" cy="1845244"/>
          </a:xfrm>
        </p:grpSpPr>
        <p:grpSp>
          <p:nvGrpSpPr>
            <p:cNvPr id="10" name="Group 51"/>
            <p:cNvGrpSpPr>
              <a:grpSpLocks/>
            </p:cNvGrpSpPr>
            <p:nvPr/>
          </p:nvGrpSpPr>
          <p:grpSpPr bwMode="auto">
            <a:xfrm>
              <a:off x="1230644" y="4783033"/>
              <a:ext cx="618934" cy="512692"/>
              <a:chOff x="2634414" y="5344705"/>
              <a:chExt cx="619479" cy="512456"/>
            </a:xfrm>
          </p:grpSpPr>
          <p:pic>
            <p:nvPicPr>
              <p:cNvPr id="22560" name="Picture 4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5654" y="5398781"/>
                <a:ext cx="568239" cy="458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61" name="Picture 5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34414" y="5344705"/>
                <a:ext cx="429045" cy="429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96" name="Straight Connector 95"/>
            <p:cNvCxnSpPr/>
            <p:nvPr/>
          </p:nvCxnSpPr>
          <p:spPr bwMode="auto">
            <a:xfrm flipH="1">
              <a:off x="1549089" y="4013203"/>
              <a:ext cx="3179" cy="761812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  <a:ex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2559" name="TextBox 78"/>
            <p:cNvSpPr txBox="1">
              <a:spLocks noChangeArrowheads="1"/>
            </p:cNvSpPr>
            <p:nvPr/>
          </p:nvSpPr>
          <p:spPr bwMode="auto">
            <a:xfrm>
              <a:off x="1073779" y="5212276"/>
              <a:ext cx="1276241" cy="646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en-US" dirty="0">
                  <a:latin typeface="+mn-lt"/>
                </a:rPr>
                <a:t>K</a:t>
              </a:r>
              <a:r>
                <a:rPr lang="en-US" altLang="en-US" dirty="0" smtClean="0">
                  <a:latin typeface="+mn-lt"/>
                </a:rPr>
                <a:t>nowledge </a:t>
              </a:r>
              <a:endParaRPr lang="en-US" altLang="en-US" dirty="0">
                <a:latin typeface="+mn-lt"/>
              </a:endParaRPr>
            </a:p>
            <a:p>
              <a:pPr algn="ctr"/>
              <a:r>
                <a:rPr lang="en-US" altLang="en-US" dirty="0">
                  <a:latin typeface="+mn-lt"/>
                </a:rPr>
                <a:t>G</a:t>
              </a:r>
              <a:r>
                <a:rPr lang="en-US" altLang="en-US" dirty="0" smtClean="0">
                  <a:latin typeface="+mn-lt"/>
                </a:rPr>
                <a:t>raph</a:t>
              </a:r>
              <a:endParaRPr lang="en-US" altLang="en-US" dirty="0">
                <a:latin typeface="+mn-lt"/>
              </a:endParaRPr>
            </a:p>
          </p:txBody>
        </p:sp>
      </p:grpSp>
      <p:grpSp>
        <p:nvGrpSpPr>
          <p:cNvPr id="11" name="Group 99"/>
          <p:cNvGrpSpPr>
            <a:grpSpLocks/>
          </p:cNvGrpSpPr>
          <p:nvPr/>
        </p:nvGrpSpPr>
        <p:grpSpPr bwMode="auto">
          <a:xfrm>
            <a:off x="392944" y="3214687"/>
            <a:ext cx="1535036" cy="2922806"/>
            <a:chOff x="70848" y="3379138"/>
            <a:chExt cx="1534841" cy="2922525"/>
          </a:xfrm>
        </p:grpSpPr>
        <p:sp>
          <p:nvSpPr>
            <p:cNvPr id="101" name="TextBox 78"/>
            <p:cNvSpPr txBox="1">
              <a:spLocks noChangeArrowheads="1"/>
            </p:cNvSpPr>
            <p:nvPr/>
          </p:nvSpPr>
          <p:spPr bwMode="auto">
            <a:xfrm>
              <a:off x="70848" y="5655394"/>
              <a:ext cx="1534841" cy="64626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dirty="0" smtClean="0">
                  <a:latin typeface="+mn-lt"/>
                </a:rPr>
                <a:t>BTC </a:t>
              </a:r>
            </a:p>
            <a:p>
              <a:pPr algn="ctr">
                <a:defRPr/>
              </a:pPr>
              <a:r>
                <a:rPr lang="en-US" dirty="0" smtClean="0">
                  <a:latin typeface="+mn-lt"/>
                </a:rPr>
                <a:t>Semantic Web</a:t>
              </a:r>
            </a:p>
          </p:txBody>
        </p:sp>
        <p:cxnSp>
          <p:nvCxnSpPr>
            <p:cNvPr id="102" name="Straight Connector 101"/>
            <p:cNvCxnSpPr>
              <a:endCxn id="101" idx="0"/>
            </p:cNvCxnSpPr>
            <p:nvPr/>
          </p:nvCxnSpPr>
          <p:spPr bwMode="auto">
            <a:xfrm flipH="1">
              <a:off x="838269" y="3379138"/>
              <a:ext cx="12700" cy="2276256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  <a:ex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2" name="Group 102"/>
          <p:cNvGrpSpPr>
            <a:grpSpLocks/>
          </p:cNvGrpSpPr>
          <p:nvPr/>
        </p:nvGrpSpPr>
        <p:grpSpPr bwMode="auto">
          <a:xfrm>
            <a:off x="3657600" y="3824288"/>
            <a:ext cx="1328738" cy="2165862"/>
            <a:chOff x="3339906" y="4354657"/>
            <a:chExt cx="1327608" cy="2165843"/>
          </a:xfrm>
        </p:grpSpPr>
        <p:sp>
          <p:nvSpPr>
            <p:cNvPr id="22553" name="TextBox 64"/>
            <p:cNvSpPr txBox="1">
              <a:spLocks noChangeArrowheads="1"/>
            </p:cNvSpPr>
            <p:nvPr/>
          </p:nvSpPr>
          <p:spPr bwMode="auto">
            <a:xfrm>
              <a:off x="3339906" y="5874175"/>
              <a:ext cx="1327608" cy="64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en-US" dirty="0">
                  <a:latin typeface="+mn-lt"/>
                </a:rPr>
                <a:t>Web graph</a:t>
              </a:r>
            </a:p>
            <a:p>
              <a:pPr algn="ctr"/>
              <a:r>
                <a:rPr lang="en-US" altLang="en-US" dirty="0">
                  <a:latin typeface="+mn-lt"/>
                </a:rPr>
                <a:t>(Google)</a:t>
              </a:r>
            </a:p>
          </p:txBody>
        </p:sp>
        <p:cxnSp>
          <p:nvCxnSpPr>
            <p:cNvPr id="105" name="Straight Connector 104"/>
            <p:cNvCxnSpPr/>
            <p:nvPr/>
          </p:nvCxnSpPr>
          <p:spPr bwMode="auto">
            <a:xfrm>
              <a:off x="3899817" y="4354657"/>
              <a:ext cx="6345" cy="1411276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  <a:ex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oup 105"/>
          <p:cNvGrpSpPr>
            <a:grpSpLocks/>
          </p:cNvGrpSpPr>
          <p:nvPr/>
        </p:nvGrpSpPr>
        <p:grpSpPr bwMode="auto">
          <a:xfrm>
            <a:off x="3275960" y="3900487"/>
            <a:ext cx="972830" cy="1362763"/>
            <a:chOff x="7337894" y="4273704"/>
            <a:chExt cx="972896" cy="1363272"/>
          </a:xfrm>
        </p:grpSpPr>
        <p:cxnSp>
          <p:nvCxnSpPr>
            <p:cNvPr id="107" name="Straight Connector 106"/>
            <p:cNvCxnSpPr>
              <a:endCxn id="22552" idx="0"/>
            </p:cNvCxnSpPr>
            <p:nvPr/>
          </p:nvCxnSpPr>
          <p:spPr bwMode="auto">
            <a:xfrm flipH="1">
              <a:off x="7824341" y="4273704"/>
              <a:ext cx="1589" cy="716700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  <a:ex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2552" name="TextBox 64"/>
            <p:cNvSpPr txBox="1">
              <a:spLocks noChangeArrowheads="1"/>
            </p:cNvSpPr>
            <p:nvPr/>
          </p:nvSpPr>
          <p:spPr bwMode="auto">
            <a:xfrm>
              <a:off x="7337894" y="4990404"/>
              <a:ext cx="972896" cy="646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en-US" dirty="0">
                  <a:latin typeface="+mn-lt"/>
                </a:rPr>
                <a:t>Internet</a:t>
              </a:r>
            </a:p>
            <a:p>
              <a:pPr algn="ctr"/>
              <a:endParaRPr lang="en-US" altLang="en-US" dirty="0">
                <a:latin typeface="+mn-lt"/>
              </a:endParaRPr>
            </a:p>
          </p:txBody>
        </p:sp>
      </p:grp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685800"/>
          </a:xfrm>
        </p:spPr>
        <p:txBody>
          <a:bodyPr>
            <a:noAutofit/>
          </a:bodyPr>
          <a:lstStyle/>
          <a:p>
            <a:r>
              <a:rPr lang="en-US" b="1" dirty="0" smtClean="0"/>
              <a:t>Big-Graph Scales</a:t>
            </a:r>
            <a:endParaRPr lang="en-US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2/140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73684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354" name="Rectangle 2">
            <a:extLst>
              <a:ext uri="{FF2B5EF4-FFF2-40B4-BE49-F238E27FC236}">
                <a16:creationId xmlns:a16="http://schemas.microsoft.com/office/drawing/2014/main" xmlns="" id="{7F20D448-B5FB-487B-82C2-F838C662C8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7582" y="-71047"/>
            <a:ext cx="3733800" cy="1143000"/>
          </a:xfrm>
        </p:spPr>
        <p:txBody>
          <a:bodyPr/>
          <a:lstStyle/>
          <a:p>
            <a:r>
              <a:rPr lang="en-US" altLang="en-US" b="1" dirty="0"/>
              <a:t>Randomized</a:t>
            </a:r>
          </a:p>
        </p:txBody>
      </p:sp>
      <p:sp>
        <p:nvSpPr>
          <p:cNvPr id="1764355" name="Rectangle 3">
            <a:extLst>
              <a:ext uri="{FF2B5EF4-FFF2-40B4-BE49-F238E27FC236}">
                <a16:creationId xmlns:a16="http://schemas.microsoft.com/office/drawing/2014/main" xmlns="" id="{B237FDFE-47CA-4375-9284-E768E491AA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6700" y="1181100"/>
            <a:ext cx="5818188" cy="4525963"/>
          </a:xfrm>
        </p:spPr>
        <p:txBody>
          <a:bodyPr>
            <a:normAutofit lnSpcReduction="10000"/>
          </a:bodyPr>
          <a:lstStyle/>
          <a:p>
            <a:r>
              <a:rPr lang="en-US" altLang="en-US"/>
              <a:t>Randomized algorithm</a:t>
            </a:r>
          </a:p>
          <a:p>
            <a:pPr lvl="1"/>
            <a:r>
              <a:rPr lang="en-US" altLang="en-US"/>
              <a:t>Unfinished set U=V</a:t>
            </a:r>
            <a:r>
              <a:rPr lang="en-US" altLang="en-US" baseline="-25000"/>
              <a:t>G</a:t>
            </a:r>
          </a:p>
          <a:p>
            <a:pPr lvl="1"/>
            <a:r>
              <a:rPr lang="en-US" altLang="en-US"/>
              <a:t>At every step, randomly pick a node u from U</a:t>
            </a:r>
          </a:p>
          <a:p>
            <a:pPr lvl="1"/>
            <a:r>
              <a:rPr lang="en-US" altLang="en-US"/>
              <a:t>Find the node v with max s(u,v) value</a:t>
            </a:r>
          </a:p>
          <a:p>
            <a:pPr lvl="1"/>
            <a:r>
              <a:rPr lang="en-US" altLang="en-US"/>
              <a:t>If s(u,v) &gt; 0, then merge u and v into w, put w in U</a:t>
            </a:r>
          </a:p>
          <a:p>
            <a:pPr lvl="1"/>
            <a:r>
              <a:rPr lang="en-US" altLang="en-US"/>
              <a:t>Else remove u from U</a:t>
            </a:r>
          </a:p>
          <a:p>
            <a:pPr lvl="1"/>
            <a:r>
              <a:rPr lang="en-US" altLang="en-US"/>
              <a:t>Repeat till U is not empty</a:t>
            </a:r>
          </a:p>
        </p:txBody>
      </p:sp>
      <p:sp>
        <p:nvSpPr>
          <p:cNvPr id="1764356" name="AutoShape 4">
            <a:extLst>
              <a:ext uri="{FF2B5EF4-FFF2-40B4-BE49-F238E27FC236}">
                <a16:creationId xmlns:a16="http://schemas.microsoft.com/office/drawing/2014/main" xmlns="" id="{9B91B4AC-BFCE-4691-947A-182BF2C79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4300" y="509588"/>
            <a:ext cx="2201863" cy="1835150"/>
          </a:xfrm>
          <a:prstGeom prst="roundRect">
            <a:avLst>
              <a:gd name="adj" fmla="val 16667"/>
            </a:avLst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4357" name="Oval 5">
            <a:extLst>
              <a:ext uri="{FF2B5EF4-FFF2-40B4-BE49-F238E27FC236}">
                <a16:creationId xmlns:a16="http://schemas.microsoft.com/office/drawing/2014/main" xmlns="" id="{EC010186-C3DF-4AEC-80F9-DCC27DB078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29438" y="1006475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4358" name="Oval 6">
            <a:extLst>
              <a:ext uri="{FF2B5EF4-FFF2-40B4-BE49-F238E27FC236}">
                <a16:creationId xmlns:a16="http://schemas.microsoft.com/office/drawing/2014/main" xmlns="" id="{A98E130C-9CD0-4EBE-A4F0-CBC5525AF0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35838" y="590550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4359" name="Oval 7">
            <a:extLst>
              <a:ext uri="{FF2B5EF4-FFF2-40B4-BE49-F238E27FC236}">
                <a16:creationId xmlns:a16="http://schemas.microsoft.com/office/drawing/2014/main" xmlns="" id="{56F5E2D3-4D8D-4FC9-A51D-49D6969C80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62875" y="715963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4360" name="Oval 8">
            <a:extLst>
              <a:ext uri="{FF2B5EF4-FFF2-40B4-BE49-F238E27FC236}">
                <a16:creationId xmlns:a16="http://schemas.microsoft.com/office/drawing/2014/main" xmlns="" id="{AC3D779E-80B1-40E5-AE9D-8EF1A031A1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51638" y="1703388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4361" name="Oval 9">
            <a:extLst>
              <a:ext uri="{FF2B5EF4-FFF2-40B4-BE49-F238E27FC236}">
                <a16:creationId xmlns:a16="http://schemas.microsoft.com/office/drawing/2014/main" xmlns="" id="{33AB076B-4693-4DD3-94B2-D4CE3E8D93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88188" y="2066925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4362" name="Oval 10">
            <a:extLst>
              <a:ext uri="{FF2B5EF4-FFF2-40B4-BE49-F238E27FC236}">
                <a16:creationId xmlns:a16="http://schemas.microsoft.com/office/drawing/2014/main" xmlns="" id="{FA73E326-7CDB-43E5-90F3-C6EA1E55EF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32775" y="1782763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4363" name="Oval 11">
            <a:extLst>
              <a:ext uri="{FF2B5EF4-FFF2-40B4-BE49-F238E27FC236}">
                <a16:creationId xmlns:a16="http://schemas.microsoft.com/office/drawing/2014/main" xmlns="" id="{0DEDB86F-1874-42CF-B90C-DC52B53A81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93100" y="1350963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4364" name="Oval 12">
            <a:extLst>
              <a:ext uri="{FF2B5EF4-FFF2-40B4-BE49-F238E27FC236}">
                <a16:creationId xmlns:a16="http://schemas.microsoft.com/office/drawing/2014/main" xmlns="" id="{7B8ACBDB-64A6-4B7A-965D-F952D4BE2F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35950" y="985838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764365" name="AutoShape 13">
            <a:extLst>
              <a:ext uri="{FF2B5EF4-FFF2-40B4-BE49-F238E27FC236}">
                <a16:creationId xmlns:a16="http://schemas.microsoft.com/office/drawing/2014/main" xmlns="" id="{0ED85DBD-7276-4358-BE06-884FAD4D4C83}"/>
              </a:ext>
            </a:extLst>
          </p:cNvPr>
          <p:cNvCxnSpPr>
            <a:cxnSpLocks noChangeShapeType="1"/>
            <a:stCxn id="1764357" idx="7"/>
            <a:endCxn id="1764358" idx="3"/>
          </p:cNvCxnSpPr>
          <p:nvPr/>
        </p:nvCxnSpPr>
        <p:spPr bwMode="auto">
          <a:xfrm flipV="1">
            <a:off x="7054850" y="725488"/>
            <a:ext cx="301625" cy="2921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4366" name="AutoShape 14">
            <a:extLst>
              <a:ext uri="{FF2B5EF4-FFF2-40B4-BE49-F238E27FC236}">
                <a16:creationId xmlns:a16="http://schemas.microsoft.com/office/drawing/2014/main" xmlns="" id="{1EDA850F-ACC8-4582-A904-538FCDD9AC17}"/>
              </a:ext>
            </a:extLst>
          </p:cNvPr>
          <p:cNvCxnSpPr>
            <a:cxnSpLocks noChangeShapeType="1"/>
            <a:stCxn id="1764358" idx="6"/>
            <a:endCxn id="1764359" idx="1"/>
          </p:cNvCxnSpPr>
          <p:nvPr/>
        </p:nvCxnSpPr>
        <p:spPr bwMode="auto">
          <a:xfrm>
            <a:off x="7491413" y="663575"/>
            <a:ext cx="292100" cy="635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4367" name="AutoShape 15">
            <a:extLst>
              <a:ext uri="{FF2B5EF4-FFF2-40B4-BE49-F238E27FC236}">
                <a16:creationId xmlns:a16="http://schemas.microsoft.com/office/drawing/2014/main" xmlns="" id="{5EABA7E1-A96E-4E75-BB71-5B4B0D9A0A4E}"/>
              </a:ext>
            </a:extLst>
          </p:cNvPr>
          <p:cNvCxnSpPr>
            <a:cxnSpLocks noChangeShapeType="1"/>
            <a:stCxn id="1764357" idx="6"/>
            <a:endCxn id="1764359" idx="3"/>
          </p:cNvCxnSpPr>
          <p:nvPr/>
        </p:nvCxnSpPr>
        <p:spPr bwMode="auto">
          <a:xfrm flipV="1">
            <a:off x="7085013" y="850900"/>
            <a:ext cx="698500" cy="2286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4368" name="AutoShape 16">
            <a:extLst>
              <a:ext uri="{FF2B5EF4-FFF2-40B4-BE49-F238E27FC236}">
                <a16:creationId xmlns:a16="http://schemas.microsoft.com/office/drawing/2014/main" xmlns="" id="{0F79BD27-19E9-4EC3-B393-9D7EF797BF95}"/>
              </a:ext>
            </a:extLst>
          </p:cNvPr>
          <p:cNvCxnSpPr>
            <a:cxnSpLocks noChangeShapeType="1"/>
            <a:stCxn id="1764357" idx="3"/>
            <a:endCxn id="1764360" idx="0"/>
          </p:cNvCxnSpPr>
          <p:nvPr/>
        </p:nvCxnSpPr>
        <p:spPr bwMode="auto">
          <a:xfrm flipH="1">
            <a:off x="6824663" y="1141413"/>
            <a:ext cx="125412" cy="5524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4369" name="AutoShape 17">
            <a:extLst>
              <a:ext uri="{FF2B5EF4-FFF2-40B4-BE49-F238E27FC236}">
                <a16:creationId xmlns:a16="http://schemas.microsoft.com/office/drawing/2014/main" xmlns="" id="{C7491926-2284-4E3E-B30B-3DD0CB243B55}"/>
              </a:ext>
            </a:extLst>
          </p:cNvPr>
          <p:cNvCxnSpPr>
            <a:cxnSpLocks noChangeShapeType="1"/>
            <a:stCxn id="1764357" idx="4"/>
            <a:endCxn id="1764361" idx="0"/>
          </p:cNvCxnSpPr>
          <p:nvPr/>
        </p:nvCxnSpPr>
        <p:spPr bwMode="auto">
          <a:xfrm>
            <a:off x="7002463" y="1162050"/>
            <a:ext cx="158750" cy="8953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4370" name="AutoShape 18">
            <a:extLst>
              <a:ext uri="{FF2B5EF4-FFF2-40B4-BE49-F238E27FC236}">
                <a16:creationId xmlns:a16="http://schemas.microsoft.com/office/drawing/2014/main" xmlns="" id="{B5727BBD-5372-48C3-A0D1-A858E298B4F8}"/>
              </a:ext>
            </a:extLst>
          </p:cNvPr>
          <p:cNvCxnSpPr>
            <a:cxnSpLocks noChangeShapeType="1"/>
            <a:stCxn id="1764357" idx="5"/>
            <a:endCxn id="1764363" idx="1"/>
          </p:cNvCxnSpPr>
          <p:nvPr/>
        </p:nvCxnSpPr>
        <p:spPr bwMode="auto">
          <a:xfrm>
            <a:off x="7054850" y="1141413"/>
            <a:ext cx="1258888" cy="22066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4371" name="AutoShape 19">
            <a:extLst>
              <a:ext uri="{FF2B5EF4-FFF2-40B4-BE49-F238E27FC236}">
                <a16:creationId xmlns:a16="http://schemas.microsoft.com/office/drawing/2014/main" xmlns="" id="{49D5B378-F331-43C5-B8B3-B61C36B22BD9}"/>
              </a:ext>
            </a:extLst>
          </p:cNvPr>
          <p:cNvCxnSpPr>
            <a:cxnSpLocks noChangeShapeType="1"/>
            <a:stCxn id="1764360" idx="7"/>
            <a:endCxn id="1764364" idx="2"/>
          </p:cNvCxnSpPr>
          <p:nvPr/>
        </p:nvCxnSpPr>
        <p:spPr bwMode="auto">
          <a:xfrm flipV="1">
            <a:off x="6877050" y="1058863"/>
            <a:ext cx="1349375" cy="6556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4372" name="AutoShape 20">
            <a:extLst>
              <a:ext uri="{FF2B5EF4-FFF2-40B4-BE49-F238E27FC236}">
                <a16:creationId xmlns:a16="http://schemas.microsoft.com/office/drawing/2014/main" xmlns="" id="{7136FA15-935C-4522-B976-D91A665EDD5F}"/>
              </a:ext>
            </a:extLst>
          </p:cNvPr>
          <p:cNvCxnSpPr>
            <a:cxnSpLocks noChangeShapeType="1"/>
            <a:stCxn id="1764360" idx="6"/>
            <a:endCxn id="1764363" idx="2"/>
          </p:cNvCxnSpPr>
          <p:nvPr/>
        </p:nvCxnSpPr>
        <p:spPr bwMode="auto">
          <a:xfrm flipV="1">
            <a:off x="6907213" y="1423988"/>
            <a:ext cx="1376362" cy="35242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4373" name="AutoShape 21">
            <a:extLst>
              <a:ext uri="{FF2B5EF4-FFF2-40B4-BE49-F238E27FC236}">
                <a16:creationId xmlns:a16="http://schemas.microsoft.com/office/drawing/2014/main" xmlns="" id="{4BC7E75A-3EE5-4002-97EA-FD6424781E14}"/>
              </a:ext>
            </a:extLst>
          </p:cNvPr>
          <p:cNvCxnSpPr>
            <a:cxnSpLocks noChangeShapeType="1"/>
            <a:stCxn id="1764360" idx="5"/>
            <a:endCxn id="1764362" idx="2"/>
          </p:cNvCxnSpPr>
          <p:nvPr/>
        </p:nvCxnSpPr>
        <p:spPr bwMode="auto">
          <a:xfrm>
            <a:off x="6877050" y="1838325"/>
            <a:ext cx="1346200" cy="1746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4374" name="AutoShape 22">
            <a:extLst>
              <a:ext uri="{FF2B5EF4-FFF2-40B4-BE49-F238E27FC236}">
                <a16:creationId xmlns:a16="http://schemas.microsoft.com/office/drawing/2014/main" xmlns="" id="{446F9226-E91B-4E39-9351-59DF3E70A9EE}"/>
              </a:ext>
            </a:extLst>
          </p:cNvPr>
          <p:cNvCxnSpPr>
            <a:cxnSpLocks noChangeShapeType="1"/>
            <a:stCxn id="1764361" idx="7"/>
            <a:endCxn id="1764363" idx="3"/>
          </p:cNvCxnSpPr>
          <p:nvPr/>
        </p:nvCxnSpPr>
        <p:spPr bwMode="auto">
          <a:xfrm flipV="1">
            <a:off x="7213600" y="1485900"/>
            <a:ext cx="1100138" cy="59213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4375" name="AutoShape 23">
            <a:extLst>
              <a:ext uri="{FF2B5EF4-FFF2-40B4-BE49-F238E27FC236}">
                <a16:creationId xmlns:a16="http://schemas.microsoft.com/office/drawing/2014/main" xmlns="" id="{E49FC0CE-7253-409A-BE86-FBCF52449657}"/>
              </a:ext>
            </a:extLst>
          </p:cNvPr>
          <p:cNvCxnSpPr>
            <a:cxnSpLocks noChangeShapeType="1"/>
            <a:stCxn id="1764361" idx="6"/>
            <a:endCxn id="1764362" idx="2"/>
          </p:cNvCxnSpPr>
          <p:nvPr/>
        </p:nvCxnSpPr>
        <p:spPr bwMode="auto">
          <a:xfrm flipV="1">
            <a:off x="7243763" y="1855788"/>
            <a:ext cx="979487" cy="28416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64376" name="Text Box 24">
            <a:extLst>
              <a:ext uri="{FF2B5EF4-FFF2-40B4-BE49-F238E27FC236}">
                <a16:creationId xmlns:a16="http://schemas.microsoft.com/office/drawing/2014/main" xmlns="" id="{2C2BB75B-1492-430C-B931-EB4048072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6713" y="858838"/>
            <a:ext cx="112712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764377" name="Text Box 25">
            <a:extLst>
              <a:ext uri="{FF2B5EF4-FFF2-40B4-BE49-F238E27FC236}">
                <a16:creationId xmlns:a16="http://schemas.microsoft.com/office/drawing/2014/main" xmlns="" id="{8AB6B488-E98E-4778-B15E-D5061864F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9463" y="534988"/>
            <a:ext cx="120650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764378" name="Text Box 26">
            <a:extLst>
              <a:ext uri="{FF2B5EF4-FFF2-40B4-BE49-F238E27FC236}">
                <a16:creationId xmlns:a16="http://schemas.microsoft.com/office/drawing/2014/main" xmlns="" id="{8EF46633-40A7-464C-B933-43DBF8F84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4488" y="673100"/>
            <a:ext cx="104775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764379" name="Text Box 27">
            <a:extLst>
              <a:ext uri="{FF2B5EF4-FFF2-40B4-BE49-F238E27FC236}">
                <a16:creationId xmlns:a16="http://schemas.microsoft.com/office/drawing/2014/main" xmlns="" id="{D5D3650B-9A55-4A07-A127-4908075B8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9625" y="957263"/>
            <a:ext cx="119063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764380" name="Text Box 28">
            <a:extLst>
              <a:ext uri="{FF2B5EF4-FFF2-40B4-BE49-F238E27FC236}">
                <a16:creationId xmlns:a16="http://schemas.microsoft.com/office/drawing/2014/main" xmlns="" id="{51A62429-A374-44DC-87EB-D46CF3E69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3125" y="1376363"/>
            <a:ext cx="111125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764381" name="Text Box 29">
            <a:extLst>
              <a:ext uri="{FF2B5EF4-FFF2-40B4-BE49-F238E27FC236}">
                <a16:creationId xmlns:a16="http://schemas.microsoft.com/office/drawing/2014/main" xmlns="" id="{D4CE4921-69E8-433A-A8AD-ACCEE2ADF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475" y="1978025"/>
            <a:ext cx="104775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f</a:t>
            </a:r>
          </a:p>
        </p:txBody>
      </p:sp>
      <p:sp>
        <p:nvSpPr>
          <p:cNvPr id="1764382" name="Text Box 30">
            <a:extLst>
              <a:ext uri="{FF2B5EF4-FFF2-40B4-BE49-F238E27FC236}">
                <a16:creationId xmlns:a16="http://schemas.microsoft.com/office/drawing/2014/main" xmlns="" id="{4619E109-613F-4FE2-8CFF-4D6E1769C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8013" y="2078038"/>
            <a:ext cx="104775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g</a:t>
            </a:r>
          </a:p>
        </p:txBody>
      </p:sp>
      <p:sp>
        <p:nvSpPr>
          <p:cNvPr id="1764383" name="Text Box 31">
            <a:extLst>
              <a:ext uri="{FF2B5EF4-FFF2-40B4-BE49-F238E27FC236}">
                <a16:creationId xmlns:a16="http://schemas.microsoft.com/office/drawing/2014/main" xmlns="" id="{CEC669DC-B4C5-441A-9325-C6B4C143D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1673225"/>
            <a:ext cx="117475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1764409" name="Text Box 57">
            <a:extLst>
              <a:ext uri="{FF2B5EF4-FFF2-40B4-BE49-F238E27FC236}">
                <a16:creationId xmlns:a16="http://schemas.microsoft.com/office/drawing/2014/main" xmlns="" id="{C1A1C6A7-0C79-4234-82AE-F26F03947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750" y="2441575"/>
            <a:ext cx="22193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Picked e; s(e,f)=3/5</a:t>
            </a:r>
            <a:br>
              <a:rPr lang="en-US" altLang="en-US" sz="1600" b="1">
                <a:latin typeface="Comic Sans MS" panose="030F0702030302020204" pitchFamily="66" charset="0"/>
              </a:rPr>
            </a:br>
            <a:r>
              <a:rPr lang="en-US" altLang="en-US" sz="1600" b="1">
                <a:latin typeface="Comic Sans MS" panose="030F0702030302020204" pitchFamily="66" charset="0"/>
              </a:rPr>
              <a:t>[ c</a:t>
            </a:r>
            <a:r>
              <a:rPr lang="en-US" altLang="en-US" sz="1600" b="1" baseline="-25000">
                <a:latin typeface="Comic Sans MS" panose="030F0702030302020204" pitchFamily="66" charset="0"/>
              </a:rPr>
              <a:t>e</a:t>
            </a:r>
            <a:r>
              <a:rPr lang="en-US" altLang="en-US" sz="1600" b="1">
                <a:latin typeface="Comic Sans MS" panose="030F0702030302020204" pitchFamily="66" charset="0"/>
              </a:rPr>
              <a:t> = 3; c</a:t>
            </a:r>
            <a:r>
              <a:rPr lang="en-US" altLang="en-US" sz="1600" b="1" baseline="-25000">
                <a:latin typeface="Comic Sans MS" panose="030F0702030302020204" pitchFamily="66" charset="0"/>
              </a:rPr>
              <a:t>f</a:t>
            </a:r>
            <a:r>
              <a:rPr lang="en-US" altLang="en-US" sz="1600" b="1">
                <a:latin typeface="Comic Sans MS" panose="030F0702030302020204" pitchFamily="66" charset="0"/>
              </a:rPr>
              <a:t>=2; c</a:t>
            </a:r>
            <a:r>
              <a:rPr lang="en-US" altLang="en-US" sz="1600" b="1" baseline="-25000">
                <a:latin typeface="Comic Sans MS" panose="030F0702030302020204" pitchFamily="66" charset="0"/>
              </a:rPr>
              <a:t>ef</a:t>
            </a:r>
            <a:r>
              <a:rPr lang="en-US" altLang="en-US" sz="1600" b="1">
                <a:latin typeface="Comic Sans MS" panose="030F0702030302020204" pitchFamily="66" charset="0"/>
              </a:rPr>
              <a:t>=3 ]</a:t>
            </a:r>
          </a:p>
        </p:txBody>
      </p:sp>
      <p:sp>
        <p:nvSpPr>
          <p:cNvPr id="1764410" name="AutoShape 58">
            <a:extLst>
              <a:ext uri="{FF2B5EF4-FFF2-40B4-BE49-F238E27FC236}">
                <a16:creationId xmlns:a16="http://schemas.microsoft.com/office/drawing/2014/main" xmlns="" id="{FE897AF7-C357-4138-BDC2-66EF4A72AF7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277100" y="3208338"/>
            <a:ext cx="463550" cy="279400"/>
          </a:xfrm>
          <a:prstGeom prst="rightArrow">
            <a:avLst>
              <a:gd name="adj1" fmla="val 50000"/>
              <a:gd name="adj2" fmla="val 41477"/>
            </a:avLst>
          </a:prstGeom>
          <a:solidFill>
            <a:schemeClr val="accent1"/>
          </a:solidFill>
          <a:ln w="19050" algn="ctr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4412" name="AutoShape 60">
            <a:extLst>
              <a:ext uri="{FF2B5EF4-FFF2-40B4-BE49-F238E27FC236}">
                <a16:creationId xmlns:a16="http://schemas.microsoft.com/office/drawing/2014/main" xmlns="" id="{7AA718A4-8587-4EEC-B751-8C25B6BB1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3695700"/>
            <a:ext cx="2201863" cy="1835150"/>
          </a:xfrm>
          <a:prstGeom prst="roundRect">
            <a:avLst>
              <a:gd name="adj" fmla="val 16667"/>
            </a:avLst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4413" name="Oval 61">
            <a:extLst>
              <a:ext uri="{FF2B5EF4-FFF2-40B4-BE49-F238E27FC236}">
                <a16:creationId xmlns:a16="http://schemas.microsoft.com/office/drawing/2014/main" xmlns="" id="{731C917C-21B1-428D-8AFE-FCB4490AC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42138" y="4192588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4414" name="Oval 62">
            <a:extLst>
              <a:ext uri="{FF2B5EF4-FFF2-40B4-BE49-F238E27FC236}">
                <a16:creationId xmlns:a16="http://schemas.microsoft.com/office/drawing/2014/main" xmlns="" id="{FF26788C-B95C-4168-ACF1-749F8C80D3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48538" y="3776663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4415" name="Oval 63">
            <a:extLst>
              <a:ext uri="{FF2B5EF4-FFF2-40B4-BE49-F238E27FC236}">
                <a16:creationId xmlns:a16="http://schemas.microsoft.com/office/drawing/2014/main" xmlns="" id="{A9BBC191-91A2-463D-A922-29F86C2F77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5575" y="3902075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4416" name="Oval 64">
            <a:extLst>
              <a:ext uri="{FF2B5EF4-FFF2-40B4-BE49-F238E27FC236}">
                <a16:creationId xmlns:a16="http://schemas.microsoft.com/office/drawing/2014/main" xmlns="" id="{2B575DF9-C209-44C5-A1B9-0FC49504B7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64338" y="4889500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4417" name="Oval 65">
            <a:extLst>
              <a:ext uri="{FF2B5EF4-FFF2-40B4-BE49-F238E27FC236}">
                <a16:creationId xmlns:a16="http://schemas.microsoft.com/office/drawing/2014/main" xmlns="" id="{9F36EFE8-DA31-473D-840A-C6CB43204D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00888" y="5253038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4418" name="Oval 66">
            <a:extLst>
              <a:ext uri="{FF2B5EF4-FFF2-40B4-BE49-F238E27FC236}">
                <a16:creationId xmlns:a16="http://schemas.microsoft.com/office/drawing/2014/main" xmlns="" id="{66A5DCBE-4084-45A4-9318-92FC8E7EE9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45475" y="4968875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4420" name="Oval 68">
            <a:extLst>
              <a:ext uri="{FF2B5EF4-FFF2-40B4-BE49-F238E27FC236}">
                <a16:creationId xmlns:a16="http://schemas.microsoft.com/office/drawing/2014/main" xmlns="" id="{82219F52-DB41-4DF8-8772-72C75E4580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48650" y="4171950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764421" name="AutoShape 69">
            <a:extLst>
              <a:ext uri="{FF2B5EF4-FFF2-40B4-BE49-F238E27FC236}">
                <a16:creationId xmlns:a16="http://schemas.microsoft.com/office/drawing/2014/main" xmlns="" id="{D8DE1616-D6C1-4ED8-986B-5D49CCDB6EDC}"/>
              </a:ext>
            </a:extLst>
          </p:cNvPr>
          <p:cNvCxnSpPr>
            <a:cxnSpLocks noChangeShapeType="1"/>
            <a:stCxn id="1764413" idx="7"/>
            <a:endCxn id="1764414" idx="3"/>
          </p:cNvCxnSpPr>
          <p:nvPr/>
        </p:nvCxnSpPr>
        <p:spPr bwMode="auto">
          <a:xfrm flipV="1">
            <a:off x="7067550" y="3911600"/>
            <a:ext cx="301625" cy="2921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4422" name="AutoShape 70">
            <a:extLst>
              <a:ext uri="{FF2B5EF4-FFF2-40B4-BE49-F238E27FC236}">
                <a16:creationId xmlns:a16="http://schemas.microsoft.com/office/drawing/2014/main" xmlns="" id="{21F0BDB0-2E8B-44CD-95D1-117A616BC27E}"/>
              </a:ext>
            </a:extLst>
          </p:cNvPr>
          <p:cNvCxnSpPr>
            <a:cxnSpLocks noChangeShapeType="1"/>
            <a:stCxn id="1764414" idx="6"/>
            <a:endCxn id="1764415" idx="1"/>
          </p:cNvCxnSpPr>
          <p:nvPr/>
        </p:nvCxnSpPr>
        <p:spPr bwMode="auto">
          <a:xfrm>
            <a:off x="7504113" y="3849688"/>
            <a:ext cx="292100" cy="635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4423" name="AutoShape 71">
            <a:extLst>
              <a:ext uri="{FF2B5EF4-FFF2-40B4-BE49-F238E27FC236}">
                <a16:creationId xmlns:a16="http://schemas.microsoft.com/office/drawing/2014/main" xmlns="" id="{EFFDA133-683F-4308-882E-59A4E1E221D1}"/>
              </a:ext>
            </a:extLst>
          </p:cNvPr>
          <p:cNvCxnSpPr>
            <a:cxnSpLocks noChangeShapeType="1"/>
            <a:stCxn id="1764413" idx="6"/>
            <a:endCxn id="1764415" idx="3"/>
          </p:cNvCxnSpPr>
          <p:nvPr/>
        </p:nvCxnSpPr>
        <p:spPr bwMode="auto">
          <a:xfrm flipV="1">
            <a:off x="7097713" y="4037013"/>
            <a:ext cx="698500" cy="2286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4424" name="AutoShape 72">
            <a:extLst>
              <a:ext uri="{FF2B5EF4-FFF2-40B4-BE49-F238E27FC236}">
                <a16:creationId xmlns:a16="http://schemas.microsoft.com/office/drawing/2014/main" xmlns="" id="{822787BD-A0F7-4F65-AAAB-7315C5406194}"/>
              </a:ext>
            </a:extLst>
          </p:cNvPr>
          <p:cNvCxnSpPr>
            <a:cxnSpLocks noChangeShapeType="1"/>
            <a:stCxn id="1764413" idx="3"/>
            <a:endCxn id="1764416" idx="0"/>
          </p:cNvCxnSpPr>
          <p:nvPr/>
        </p:nvCxnSpPr>
        <p:spPr bwMode="auto">
          <a:xfrm flipH="1">
            <a:off x="6837363" y="4327525"/>
            <a:ext cx="125412" cy="5524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4425" name="AutoShape 73">
            <a:extLst>
              <a:ext uri="{FF2B5EF4-FFF2-40B4-BE49-F238E27FC236}">
                <a16:creationId xmlns:a16="http://schemas.microsoft.com/office/drawing/2014/main" xmlns="" id="{3B4E4DD8-DA7E-4BF0-8D0F-E555B27C69D0}"/>
              </a:ext>
            </a:extLst>
          </p:cNvPr>
          <p:cNvCxnSpPr>
            <a:cxnSpLocks noChangeShapeType="1"/>
            <a:stCxn id="1764413" idx="4"/>
            <a:endCxn id="1764417" idx="0"/>
          </p:cNvCxnSpPr>
          <p:nvPr/>
        </p:nvCxnSpPr>
        <p:spPr bwMode="auto">
          <a:xfrm>
            <a:off x="7015163" y="4348163"/>
            <a:ext cx="158750" cy="8953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4427" name="AutoShape 75">
            <a:extLst>
              <a:ext uri="{FF2B5EF4-FFF2-40B4-BE49-F238E27FC236}">
                <a16:creationId xmlns:a16="http://schemas.microsoft.com/office/drawing/2014/main" xmlns="" id="{6B030702-9310-4270-AF84-C0020869B725}"/>
              </a:ext>
            </a:extLst>
          </p:cNvPr>
          <p:cNvCxnSpPr>
            <a:cxnSpLocks noChangeShapeType="1"/>
            <a:stCxn id="1764416" idx="7"/>
            <a:endCxn id="1764420" idx="2"/>
          </p:cNvCxnSpPr>
          <p:nvPr/>
        </p:nvCxnSpPr>
        <p:spPr bwMode="auto">
          <a:xfrm flipV="1">
            <a:off x="6889750" y="4244975"/>
            <a:ext cx="1349375" cy="65563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4429" name="AutoShape 77">
            <a:extLst>
              <a:ext uri="{FF2B5EF4-FFF2-40B4-BE49-F238E27FC236}">
                <a16:creationId xmlns:a16="http://schemas.microsoft.com/office/drawing/2014/main" xmlns="" id="{D7B6FD2E-4EB5-49AD-B9C3-C151A226D800}"/>
              </a:ext>
            </a:extLst>
          </p:cNvPr>
          <p:cNvCxnSpPr>
            <a:cxnSpLocks noChangeShapeType="1"/>
            <a:stCxn id="1764416" idx="5"/>
            <a:endCxn id="1764418" idx="2"/>
          </p:cNvCxnSpPr>
          <p:nvPr/>
        </p:nvCxnSpPr>
        <p:spPr bwMode="auto">
          <a:xfrm>
            <a:off x="6889750" y="5024438"/>
            <a:ext cx="1346200" cy="1746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4431" name="AutoShape 79">
            <a:extLst>
              <a:ext uri="{FF2B5EF4-FFF2-40B4-BE49-F238E27FC236}">
                <a16:creationId xmlns:a16="http://schemas.microsoft.com/office/drawing/2014/main" xmlns="" id="{E785127E-955A-426D-8B07-E2B38716570A}"/>
              </a:ext>
            </a:extLst>
          </p:cNvPr>
          <p:cNvCxnSpPr>
            <a:cxnSpLocks noChangeShapeType="1"/>
            <a:stCxn id="1764417" idx="6"/>
            <a:endCxn id="1764418" idx="2"/>
          </p:cNvCxnSpPr>
          <p:nvPr/>
        </p:nvCxnSpPr>
        <p:spPr bwMode="auto">
          <a:xfrm flipV="1">
            <a:off x="7256463" y="5041900"/>
            <a:ext cx="979487" cy="28416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64432" name="Text Box 80">
            <a:extLst>
              <a:ext uri="{FF2B5EF4-FFF2-40B4-BE49-F238E27FC236}">
                <a16:creationId xmlns:a16="http://schemas.microsoft.com/office/drawing/2014/main" xmlns="" id="{B59CC119-4E07-4320-AE12-ECC39D4C1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9413" y="4044950"/>
            <a:ext cx="112712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764433" name="Text Box 81">
            <a:extLst>
              <a:ext uri="{FF2B5EF4-FFF2-40B4-BE49-F238E27FC236}">
                <a16:creationId xmlns:a16="http://schemas.microsoft.com/office/drawing/2014/main" xmlns="" id="{DA814839-53A8-4F36-BD2A-8B3A4216C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2163" y="3721100"/>
            <a:ext cx="120650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764434" name="Text Box 82">
            <a:extLst>
              <a:ext uri="{FF2B5EF4-FFF2-40B4-BE49-F238E27FC236}">
                <a16:creationId xmlns:a16="http://schemas.microsoft.com/office/drawing/2014/main" xmlns="" id="{00DEB0F8-464E-49F5-A200-759EA7E73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7188" y="3859213"/>
            <a:ext cx="104775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764435" name="Text Box 83">
            <a:extLst>
              <a:ext uri="{FF2B5EF4-FFF2-40B4-BE49-F238E27FC236}">
                <a16:creationId xmlns:a16="http://schemas.microsoft.com/office/drawing/2014/main" xmlns="" id="{8D0D730E-DE6A-4905-A860-A6CD3FF06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2325" y="4143375"/>
            <a:ext cx="119063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764437" name="Text Box 85">
            <a:extLst>
              <a:ext uri="{FF2B5EF4-FFF2-40B4-BE49-F238E27FC236}">
                <a16:creationId xmlns:a16="http://schemas.microsoft.com/office/drawing/2014/main" xmlns="" id="{07F9409F-6C70-427B-955D-972D48FE9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4025" y="5164138"/>
            <a:ext cx="217488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ef</a:t>
            </a:r>
          </a:p>
        </p:txBody>
      </p:sp>
      <p:sp>
        <p:nvSpPr>
          <p:cNvPr id="1764438" name="Text Box 86">
            <a:extLst>
              <a:ext uri="{FF2B5EF4-FFF2-40B4-BE49-F238E27FC236}">
                <a16:creationId xmlns:a16="http://schemas.microsoft.com/office/drawing/2014/main" xmlns="" id="{7F09ED3A-B13F-4433-9B63-2ED7E63DE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0713" y="5264150"/>
            <a:ext cx="104775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g</a:t>
            </a:r>
          </a:p>
        </p:txBody>
      </p:sp>
      <p:sp>
        <p:nvSpPr>
          <p:cNvPr id="1764439" name="Text Box 87">
            <a:extLst>
              <a:ext uri="{FF2B5EF4-FFF2-40B4-BE49-F238E27FC236}">
                <a16:creationId xmlns:a16="http://schemas.microsoft.com/office/drawing/2014/main" xmlns="" id="{FE251E0F-6DD2-456A-8F6D-0198C1259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1450" y="4859338"/>
            <a:ext cx="117475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1764440" name="AutoShape 88">
            <a:extLst>
              <a:ext uri="{FF2B5EF4-FFF2-40B4-BE49-F238E27FC236}">
                <a16:creationId xmlns:a16="http://schemas.microsoft.com/office/drawing/2014/main" xmlns="" id="{E1AC822E-C0C4-47A9-B31C-20418BC28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572125"/>
            <a:ext cx="1331912" cy="439738"/>
          </a:xfrm>
          <a:prstGeom prst="roundRect">
            <a:avLst>
              <a:gd name="adj" fmla="val 16667"/>
            </a:avLst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Comic Sans MS" panose="030F0702030302020204" pitchFamily="66" charset="0"/>
              </a:rPr>
              <a:t>C = {+(a,e)}</a:t>
            </a:r>
            <a:endParaRPr lang="en-US" altLang="en-US" sz="1600">
              <a:latin typeface="Comic Sans MS" panose="030F0702030302020204" pitchFamily="66" charset="0"/>
            </a:endParaRPr>
          </a:p>
        </p:txBody>
      </p:sp>
      <p:sp>
        <p:nvSpPr>
          <p:cNvPr id="58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29/140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05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186" name="Rectangle 2">
            <a:extLst>
              <a:ext uri="{FF2B5EF4-FFF2-40B4-BE49-F238E27FC236}">
                <a16:creationId xmlns:a16="http://schemas.microsoft.com/office/drawing/2014/main" xmlns="" id="{874B7750-2552-4591-8D02-DD5262E210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951" y="-635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sz="4000" b="1" dirty="0"/>
              <a:t>Approximate Representation R</a:t>
            </a:r>
            <a:r>
              <a:rPr lang="ru-RU" altLang="en-US" sz="4000" b="1" baseline="-25000" dirty="0">
                <a:latin typeface="Arial" panose="020B0604020202020204" pitchFamily="34" charset="0"/>
              </a:rPr>
              <a:t>є</a:t>
            </a:r>
            <a:endParaRPr lang="en-US" altLang="en-US" sz="4000" b="1" baseline="-25000" dirty="0">
              <a:latin typeface="Arial" panose="020B0604020202020204" pitchFamily="34" charset="0"/>
            </a:endParaRPr>
          </a:p>
        </p:txBody>
      </p:sp>
      <p:sp>
        <p:nvSpPr>
          <p:cNvPr id="1757187" name="Rectangle 3">
            <a:extLst>
              <a:ext uri="{FF2B5EF4-FFF2-40B4-BE49-F238E27FC236}">
                <a16:creationId xmlns:a16="http://schemas.microsoft.com/office/drawing/2014/main" xmlns="" id="{ED247100-4CB3-4BD0-9B0A-E9FB2E1E89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6700" y="1181100"/>
            <a:ext cx="6275388" cy="49768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000" dirty="0"/>
              <a:t>Approximate representation</a:t>
            </a:r>
          </a:p>
          <a:p>
            <a:pPr lvl="1">
              <a:lnSpc>
                <a:spcPct val="80000"/>
              </a:lnSpc>
            </a:pPr>
            <a:r>
              <a:rPr lang="en-US" altLang="en-US" sz="1600" dirty="0"/>
              <a:t>Recreating the input graph </a:t>
            </a:r>
            <a:r>
              <a:rPr lang="en-US" altLang="en-US" sz="1600" i="1" dirty="0"/>
              <a:t>exactly </a:t>
            </a:r>
            <a:r>
              <a:rPr lang="en-US" altLang="en-US" sz="1600" dirty="0"/>
              <a:t>is not always necessary</a:t>
            </a:r>
          </a:p>
          <a:p>
            <a:pPr lvl="1">
              <a:lnSpc>
                <a:spcPct val="80000"/>
              </a:lnSpc>
            </a:pPr>
            <a:r>
              <a:rPr lang="en-US" altLang="en-US" sz="1600" dirty="0"/>
              <a:t>Reasonable approximation enough: to compute communities, anomalous traffic patterns, etc.</a:t>
            </a:r>
          </a:p>
          <a:p>
            <a:pPr lvl="1">
              <a:lnSpc>
                <a:spcPct val="80000"/>
              </a:lnSpc>
            </a:pPr>
            <a:r>
              <a:rPr lang="en-US" altLang="en-US" sz="1600" dirty="0"/>
              <a:t>Use approximation leeway to get further cost reduction</a:t>
            </a:r>
          </a:p>
          <a:p>
            <a:pPr>
              <a:lnSpc>
                <a:spcPct val="80000"/>
              </a:lnSpc>
            </a:pPr>
            <a:endParaRPr lang="en-US" altLang="en-US" sz="2000" dirty="0"/>
          </a:p>
          <a:p>
            <a:pPr>
              <a:lnSpc>
                <a:spcPct val="80000"/>
              </a:lnSpc>
            </a:pPr>
            <a:r>
              <a:rPr lang="en-US" altLang="en-US" sz="2000" dirty="0"/>
              <a:t>Generic Neighbor Query</a:t>
            </a:r>
          </a:p>
          <a:p>
            <a:pPr lvl="1">
              <a:lnSpc>
                <a:spcPct val="80000"/>
              </a:lnSpc>
            </a:pPr>
            <a:r>
              <a:rPr lang="en-US" altLang="en-US" sz="1600" dirty="0"/>
              <a:t>Given node v, find its neighbors </a:t>
            </a:r>
            <a:r>
              <a:rPr lang="en-US" altLang="en-US" sz="1600" dirty="0" err="1"/>
              <a:t>N</a:t>
            </a:r>
            <a:r>
              <a:rPr lang="en-US" altLang="en-US" sz="1600" baseline="-25000" dirty="0" err="1"/>
              <a:t>v</a:t>
            </a:r>
            <a:r>
              <a:rPr lang="en-US" altLang="en-US" sz="1600" dirty="0"/>
              <a:t> in G</a:t>
            </a:r>
          </a:p>
          <a:p>
            <a:pPr lvl="1">
              <a:lnSpc>
                <a:spcPct val="80000"/>
              </a:lnSpc>
            </a:pPr>
            <a:r>
              <a:rPr lang="en-US" altLang="en-US" sz="1600" dirty="0" err="1"/>
              <a:t>Apx-nbr</a:t>
            </a:r>
            <a:r>
              <a:rPr lang="en-US" altLang="en-US" sz="1600" dirty="0"/>
              <a:t> set </a:t>
            </a:r>
            <a:r>
              <a:rPr lang="en-US" altLang="en-US" sz="1600" dirty="0" err="1"/>
              <a:t>N’</a:t>
            </a:r>
            <a:r>
              <a:rPr lang="en-US" altLang="en-US" sz="1600" baseline="-25000" dirty="0" err="1"/>
              <a:t>v</a:t>
            </a:r>
            <a:r>
              <a:rPr lang="en-US" altLang="en-US" sz="1600" baseline="-25000" dirty="0"/>
              <a:t> </a:t>
            </a:r>
            <a:r>
              <a:rPr lang="en-US" altLang="en-US" sz="1600" dirty="0"/>
              <a:t>estimates </a:t>
            </a:r>
            <a:r>
              <a:rPr lang="en-US" altLang="en-US" sz="1600" dirty="0" err="1"/>
              <a:t>N</a:t>
            </a:r>
            <a:r>
              <a:rPr lang="en-US" altLang="en-US" sz="1600" baseline="-25000" dirty="0" err="1"/>
              <a:t>v</a:t>
            </a:r>
            <a:r>
              <a:rPr lang="en-US" altLang="en-US" sz="1600" dirty="0"/>
              <a:t> with </a:t>
            </a:r>
            <a:r>
              <a:rPr lang="ru-RU" altLang="en-US" sz="1600" dirty="0">
                <a:latin typeface="Arial" panose="020B0604020202020204" pitchFamily="34" charset="0"/>
              </a:rPr>
              <a:t>є</a:t>
            </a:r>
            <a:r>
              <a:rPr lang="en-US" altLang="en-US" sz="1600" dirty="0"/>
              <a:t>-accuracy</a:t>
            </a:r>
          </a:p>
          <a:p>
            <a:pPr lvl="1">
              <a:lnSpc>
                <a:spcPct val="80000"/>
              </a:lnSpc>
            </a:pPr>
            <a:r>
              <a:rPr lang="en-US" altLang="en-US" sz="1600" dirty="0">
                <a:solidFill>
                  <a:schemeClr val="hlink"/>
                </a:solidFill>
              </a:rPr>
              <a:t>Bounded error: error(v) = |</a:t>
            </a:r>
            <a:r>
              <a:rPr lang="en-US" altLang="en-US" sz="1600" dirty="0" err="1">
                <a:solidFill>
                  <a:schemeClr val="hlink"/>
                </a:solidFill>
              </a:rPr>
              <a:t>N’</a:t>
            </a:r>
            <a:r>
              <a:rPr lang="en-US" altLang="en-US" sz="1600" baseline="-25000" dirty="0" err="1">
                <a:solidFill>
                  <a:schemeClr val="hlink"/>
                </a:solidFill>
              </a:rPr>
              <a:t>v</a:t>
            </a:r>
            <a:r>
              <a:rPr lang="en-US" altLang="en-US" sz="1600" baseline="-25000" dirty="0">
                <a:solidFill>
                  <a:schemeClr val="hlink"/>
                </a:solidFill>
              </a:rPr>
              <a:t> </a:t>
            </a:r>
            <a:r>
              <a:rPr lang="en-US" altLang="en-US" sz="1600" dirty="0">
                <a:solidFill>
                  <a:schemeClr val="hlink"/>
                </a:solidFill>
              </a:rPr>
              <a:t>\</a:t>
            </a:r>
            <a:r>
              <a:rPr lang="en-US" altLang="en-US" sz="1600" dirty="0" err="1">
                <a:solidFill>
                  <a:schemeClr val="hlink"/>
                </a:solidFill>
              </a:rPr>
              <a:t>N</a:t>
            </a:r>
            <a:r>
              <a:rPr lang="en-US" altLang="en-US" sz="1600" baseline="-25000" dirty="0" err="1">
                <a:solidFill>
                  <a:schemeClr val="hlink"/>
                </a:solidFill>
              </a:rPr>
              <a:t>v</a:t>
            </a:r>
            <a:r>
              <a:rPr lang="en-US" altLang="en-US" sz="1600" dirty="0">
                <a:solidFill>
                  <a:schemeClr val="hlink"/>
                </a:solidFill>
              </a:rPr>
              <a:t>| + |</a:t>
            </a:r>
            <a:r>
              <a:rPr lang="en-US" altLang="en-US" sz="1600" dirty="0" err="1">
                <a:solidFill>
                  <a:schemeClr val="hlink"/>
                </a:solidFill>
              </a:rPr>
              <a:t>N</a:t>
            </a:r>
            <a:r>
              <a:rPr lang="en-US" altLang="en-US" sz="1600" baseline="-25000" dirty="0" err="1">
                <a:solidFill>
                  <a:schemeClr val="hlink"/>
                </a:solidFill>
              </a:rPr>
              <a:t>v</a:t>
            </a:r>
            <a:r>
              <a:rPr lang="en-US" altLang="en-US" sz="1600" baseline="-25000" dirty="0">
                <a:solidFill>
                  <a:schemeClr val="hlink"/>
                </a:solidFill>
              </a:rPr>
              <a:t> </a:t>
            </a:r>
            <a:r>
              <a:rPr lang="en-US" altLang="en-US" sz="1600" dirty="0">
                <a:solidFill>
                  <a:schemeClr val="hlink"/>
                </a:solidFill>
              </a:rPr>
              <a:t>\</a:t>
            </a:r>
            <a:r>
              <a:rPr lang="en-US" altLang="en-US" sz="1600" dirty="0" err="1">
                <a:solidFill>
                  <a:schemeClr val="hlink"/>
                </a:solidFill>
              </a:rPr>
              <a:t>N’</a:t>
            </a:r>
            <a:r>
              <a:rPr lang="en-US" altLang="en-US" sz="1600" baseline="-25000" dirty="0" err="1">
                <a:solidFill>
                  <a:schemeClr val="hlink"/>
                </a:solidFill>
              </a:rPr>
              <a:t>v</a:t>
            </a:r>
            <a:r>
              <a:rPr lang="en-US" altLang="en-US" sz="1600" dirty="0">
                <a:solidFill>
                  <a:schemeClr val="hlink"/>
                </a:solidFill>
              </a:rPr>
              <a:t>| &lt; </a:t>
            </a:r>
            <a:r>
              <a:rPr lang="ru-RU" altLang="en-US" sz="1600" dirty="0">
                <a:solidFill>
                  <a:schemeClr val="hlink"/>
                </a:solidFill>
                <a:latin typeface="Arial" panose="020B0604020202020204" pitchFamily="34" charset="0"/>
              </a:rPr>
              <a:t>є </a:t>
            </a:r>
            <a:r>
              <a:rPr lang="en-US" altLang="en-US" sz="1600" dirty="0">
                <a:solidFill>
                  <a:schemeClr val="hlink"/>
                </a:solidFill>
              </a:rPr>
              <a:t>|</a:t>
            </a:r>
            <a:r>
              <a:rPr lang="en-US" altLang="en-US" sz="1600" dirty="0" err="1">
                <a:solidFill>
                  <a:schemeClr val="hlink"/>
                </a:solidFill>
              </a:rPr>
              <a:t>N</a:t>
            </a:r>
            <a:r>
              <a:rPr lang="en-US" altLang="en-US" sz="1600" baseline="-25000" dirty="0" err="1">
                <a:solidFill>
                  <a:schemeClr val="hlink"/>
                </a:solidFill>
              </a:rPr>
              <a:t>v</a:t>
            </a:r>
            <a:r>
              <a:rPr lang="en-US" altLang="en-US" sz="1600" dirty="0">
                <a:solidFill>
                  <a:schemeClr val="hlink"/>
                </a:solidFill>
              </a:rPr>
              <a:t>|</a:t>
            </a:r>
          </a:p>
          <a:p>
            <a:pPr lvl="1">
              <a:lnSpc>
                <a:spcPct val="80000"/>
              </a:lnSpc>
            </a:pPr>
            <a:r>
              <a:rPr lang="en-US" altLang="en-US" sz="1600" dirty="0"/>
              <a:t>Number of neighbors added or deleted is at most </a:t>
            </a:r>
            <a:r>
              <a:rPr lang="ru-RU" altLang="en-US" sz="1600" dirty="0"/>
              <a:t>є</a:t>
            </a:r>
            <a:r>
              <a:rPr lang="en-US" altLang="en-US" sz="1600" dirty="0"/>
              <a:t>-fraction of the true neighbors </a:t>
            </a:r>
          </a:p>
          <a:p>
            <a:pPr>
              <a:lnSpc>
                <a:spcPct val="80000"/>
              </a:lnSpc>
            </a:pPr>
            <a:endParaRPr lang="en-US" altLang="en-US" sz="2000" dirty="0"/>
          </a:p>
          <a:p>
            <a:pPr>
              <a:lnSpc>
                <a:spcPct val="80000"/>
              </a:lnSpc>
            </a:pPr>
            <a:r>
              <a:rPr lang="en-US" altLang="en-US" sz="2000" dirty="0"/>
              <a:t>Intuition for computing R</a:t>
            </a:r>
            <a:r>
              <a:rPr lang="ru-RU" altLang="en-US" sz="2000" baseline="-25000" dirty="0">
                <a:latin typeface="Arial" panose="020B0604020202020204" pitchFamily="34" charset="0"/>
              </a:rPr>
              <a:t>є</a:t>
            </a:r>
            <a:endParaRPr lang="en-US" altLang="en-US" sz="2000" dirty="0"/>
          </a:p>
          <a:p>
            <a:pPr lvl="1">
              <a:lnSpc>
                <a:spcPct val="80000"/>
              </a:lnSpc>
            </a:pPr>
            <a:r>
              <a:rPr lang="en-US" altLang="en-US" sz="1600" dirty="0"/>
              <a:t>If correction (</a:t>
            </a:r>
            <a:r>
              <a:rPr lang="en-US" altLang="en-US" sz="1600" dirty="0" err="1"/>
              <a:t>a,d</a:t>
            </a:r>
            <a:r>
              <a:rPr lang="en-US" altLang="en-US" sz="1600" dirty="0"/>
              <a:t>) is deleted, it adds error for both a and d</a:t>
            </a:r>
          </a:p>
          <a:p>
            <a:pPr lvl="1">
              <a:lnSpc>
                <a:spcPct val="80000"/>
              </a:lnSpc>
            </a:pPr>
            <a:r>
              <a:rPr lang="en-US" altLang="en-US" sz="1600" dirty="0"/>
              <a:t>From exact representation R for G, remove (maximum) corrections </a:t>
            </a:r>
            <a:r>
              <a:rPr lang="en-US" altLang="en-US" sz="1600" dirty="0" err="1"/>
              <a:t>s.t.</a:t>
            </a:r>
            <a:r>
              <a:rPr lang="en-US" altLang="en-US" sz="1600" dirty="0"/>
              <a:t> </a:t>
            </a:r>
            <a:r>
              <a:rPr lang="ru-RU" altLang="en-US" sz="1600" dirty="0">
                <a:latin typeface="Arial" panose="020B0604020202020204" pitchFamily="34" charset="0"/>
              </a:rPr>
              <a:t>є</a:t>
            </a:r>
            <a:r>
              <a:rPr lang="en-US" altLang="en-US" sz="1600" dirty="0"/>
              <a:t>-error guarantees still hold</a:t>
            </a:r>
          </a:p>
        </p:txBody>
      </p:sp>
      <p:sp>
        <p:nvSpPr>
          <p:cNvPr id="1757188" name="AutoShape 4">
            <a:extLst>
              <a:ext uri="{FF2B5EF4-FFF2-40B4-BE49-F238E27FC236}">
                <a16:creationId xmlns:a16="http://schemas.microsoft.com/office/drawing/2014/main" xmlns="" id="{6541230B-4093-4468-B168-4295E063F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0525" y="2668588"/>
            <a:ext cx="2043113" cy="1371600"/>
          </a:xfrm>
          <a:prstGeom prst="roundRect">
            <a:avLst>
              <a:gd name="adj" fmla="val 16667"/>
            </a:avLst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57189" name="AutoShape 5">
            <a:extLst>
              <a:ext uri="{FF2B5EF4-FFF2-40B4-BE49-F238E27FC236}">
                <a16:creationId xmlns:a16="http://schemas.microsoft.com/office/drawing/2014/main" xmlns="" id="{3BCB0A52-ADB4-4CE0-B362-3617E7103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0225" y="2038350"/>
            <a:ext cx="1782763" cy="344488"/>
          </a:xfrm>
          <a:prstGeom prst="roundRect">
            <a:avLst>
              <a:gd name="adj" fmla="val 16667"/>
            </a:avLst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400">
                <a:latin typeface="Comic Sans MS" panose="030F0702030302020204" pitchFamily="66" charset="0"/>
              </a:rPr>
              <a:t>C = {-(a,d), -(a,f)}</a:t>
            </a:r>
          </a:p>
        </p:txBody>
      </p:sp>
      <p:sp>
        <p:nvSpPr>
          <p:cNvPr id="1757190" name="AutoShape 6">
            <a:extLst>
              <a:ext uri="{FF2B5EF4-FFF2-40B4-BE49-F238E27FC236}">
                <a16:creationId xmlns:a16="http://schemas.microsoft.com/office/drawing/2014/main" xmlns="" id="{4BBCB7B4-27A4-4824-B1CF-F8026B1FD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595312"/>
            <a:ext cx="1981200" cy="1371600"/>
          </a:xfrm>
          <a:prstGeom prst="roundRect">
            <a:avLst>
              <a:gd name="adj" fmla="val 16667"/>
            </a:avLst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57191" name="Oval 7">
            <a:extLst>
              <a:ext uri="{FF2B5EF4-FFF2-40B4-BE49-F238E27FC236}">
                <a16:creationId xmlns:a16="http://schemas.microsoft.com/office/drawing/2014/main" xmlns="" id="{CC9A35B3-606E-473A-904C-AAA3D31C4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1513" y="1422400"/>
            <a:ext cx="1371600" cy="3810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 b="1">
                <a:latin typeface="Comic Sans MS" panose="030F0702030302020204" pitchFamily="66" charset="0"/>
              </a:rPr>
              <a:t>Y = {a,b}</a:t>
            </a:r>
          </a:p>
        </p:txBody>
      </p:sp>
      <p:sp>
        <p:nvSpPr>
          <p:cNvPr id="1757192" name="Line 8">
            <a:extLst>
              <a:ext uri="{FF2B5EF4-FFF2-40B4-BE49-F238E27FC236}">
                <a16:creationId xmlns:a16="http://schemas.microsoft.com/office/drawing/2014/main" xmlns="" id="{76EE2EAC-3E84-4FC8-B89E-AD23B53CAF2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05725" y="1033463"/>
            <a:ext cx="11113" cy="3889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57197" name="Oval 13">
            <a:extLst>
              <a:ext uri="{FF2B5EF4-FFF2-40B4-BE49-F238E27FC236}">
                <a16:creationId xmlns:a16="http://schemas.microsoft.com/office/drawing/2014/main" xmlns="" id="{E285C6E6-B712-4172-8CDF-814D3CB71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9750" y="682624"/>
            <a:ext cx="1893888" cy="433387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 b="1">
                <a:latin typeface="Comic Sans MS" panose="030F0702030302020204" pitchFamily="66" charset="0"/>
              </a:rPr>
              <a:t>X = {d,e,f,g}</a:t>
            </a:r>
          </a:p>
        </p:txBody>
      </p:sp>
      <p:sp>
        <p:nvSpPr>
          <p:cNvPr id="1757206" name="Oval 22">
            <a:extLst>
              <a:ext uri="{FF2B5EF4-FFF2-40B4-BE49-F238E27FC236}">
                <a16:creationId xmlns:a16="http://schemas.microsoft.com/office/drawing/2014/main" xmlns="" id="{95DA1EE4-29C2-46BD-9DF4-4FA48BA9A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8325" y="2813050"/>
            <a:ext cx="304800" cy="3048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757207" name="Oval 23">
            <a:extLst>
              <a:ext uri="{FF2B5EF4-FFF2-40B4-BE49-F238E27FC236}">
                <a16:creationId xmlns:a16="http://schemas.microsoft.com/office/drawing/2014/main" xmlns="" id="{614A24FE-9877-4162-AF5B-1774AACA1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5525" y="2813050"/>
            <a:ext cx="304800" cy="3048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757208" name="Oval 24">
            <a:extLst>
              <a:ext uri="{FF2B5EF4-FFF2-40B4-BE49-F238E27FC236}">
                <a16:creationId xmlns:a16="http://schemas.microsoft.com/office/drawing/2014/main" xmlns="" id="{E94F9F1E-D037-4282-8A5D-6FF3114A1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2725" y="2813050"/>
            <a:ext cx="304800" cy="3048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f</a:t>
            </a:r>
          </a:p>
        </p:txBody>
      </p:sp>
      <p:sp>
        <p:nvSpPr>
          <p:cNvPr id="1757209" name="Oval 25">
            <a:extLst>
              <a:ext uri="{FF2B5EF4-FFF2-40B4-BE49-F238E27FC236}">
                <a16:creationId xmlns:a16="http://schemas.microsoft.com/office/drawing/2014/main" xmlns="" id="{62EE7876-3C81-4456-9D76-125A59D0E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9925" y="2813050"/>
            <a:ext cx="304800" cy="3048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g</a:t>
            </a:r>
          </a:p>
        </p:txBody>
      </p:sp>
      <p:sp>
        <p:nvSpPr>
          <p:cNvPr id="1757210" name="Oval 26">
            <a:extLst>
              <a:ext uri="{FF2B5EF4-FFF2-40B4-BE49-F238E27FC236}">
                <a16:creationId xmlns:a16="http://schemas.microsoft.com/office/drawing/2014/main" xmlns="" id="{639A9693-ADE4-47FA-BAC2-BDCE3571A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0725" y="3651250"/>
            <a:ext cx="304800" cy="3048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757212" name="Oval 28">
            <a:extLst>
              <a:ext uri="{FF2B5EF4-FFF2-40B4-BE49-F238E27FC236}">
                <a16:creationId xmlns:a16="http://schemas.microsoft.com/office/drawing/2014/main" xmlns="" id="{D3EF60BB-37A2-4A43-9156-AA7182B85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5125" y="3651250"/>
            <a:ext cx="304800" cy="3048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757214" name="Line 30">
            <a:extLst>
              <a:ext uri="{FF2B5EF4-FFF2-40B4-BE49-F238E27FC236}">
                <a16:creationId xmlns:a16="http://schemas.microsoft.com/office/drawing/2014/main" xmlns="" id="{BC44E5A0-E3C7-445E-AA14-DF6C580F6E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37525" y="3117850"/>
            <a:ext cx="3048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57215" name="Line 31">
            <a:extLst>
              <a:ext uri="{FF2B5EF4-FFF2-40B4-BE49-F238E27FC236}">
                <a16:creationId xmlns:a16="http://schemas.microsoft.com/office/drawing/2014/main" xmlns="" id="{1875590A-ED56-41E9-9289-25BB1987367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985125" y="3117850"/>
            <a:ext cx="1524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57216" name="Line 32">
            <a:extLst>
              <a:ext uri="{FF2B5EF4-FFF2-40B4-BE49-F238E27FC236}">
                <a16:creationId xmlns:a16="http://schemas.microsoft.com/office/drawing/2014/main" xmlns="" id="{43ED5303-E9EE-4228-8382-292135B1CE6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27925" y="3117850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57217" name="Line 33">
            <a:extLst>
              <a:ext uri="{FF2B5EF4-FFF2-40B4-BE49-F238E27FC236}">
                <a16:creationId xmlns:a16="http://schemas.microsoft.com/office/drawing/2014/main" xmlns="" id="{2EB807C2-E228-45B7-8520-3AB1C975921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146925" y="3117850"/>
            <a:ext cx="990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57222" name="Line 38">
            <a:extLst>
              <a:ext uri="{FF2B5EF4-FFF2-40B4-BE49-F238E27FC236}">
                <a16:creationId xmlns:a16="http://schemas.microsoft.com/office/drawing/2014/main" xmlns="" id="{4AC410B1-AEAA-4656-9485-D727DE1A73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23125" y="3117850"/>
            <a:ext cx="12192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57224" name="Line 40">
            <a:extLst>
              <a:ext uri="{FF2B5EF4-FFF2-40B4-BE49-F238E27FC236}">
                <a16:creationId xmlns:a16="http://schemas.microsoft.com/office/drawing/2014/main" xmlns="" id="{63862DEF-7F03-4CEE-A1BE-94ADE94ABB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23125" y="3117850"/>
            <a:ext cx="3048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57244" name="Text Box 60">
            <a:extLst>
              <a:ext uri="{FF2B5EF4-FFF2-40B4-BE49-F238E27FC236}">
                <a16:creationId xmlns:a16="http://schemas.microsoft.com/office/drawing/2014/main" xmlns="" id="{7EBF9A6D-07B4-425D-BF3F-D9B7FD8AD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3362" y="4405312"/>
            <a:ext cx="24987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l"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en-US" altLang="en-US" dirty="0">
                <a:latin typeface="Comic Sans MS" panose="030F0702030302020204" pitchFamily="66" charset="0"/>
              </a:rPr>
              <a:t>For </a:t>
            </a:r>
            <a:r>
              <a:rPr lang="ru-RU" altLang="en-US" dirty="0"/>
              <a:t>є</a:t>
            </a:r>
            <a:r>
              <a:rPr lang="en-US" altLang="en-US" dirty="0"/>
              <a:t>=.5, </a:t>
            </a:r>
            <a:r>
              <a:rPr lang="en-US" altLang="en-US" dirty="0">
                <a:latin typeface="Comic Sans MS" panose="030F0702030302020204" pitchFamily="66" charset="0"/>
              </a:rPr>
              <a:t>we can remove </a:t>
            </a:r>
            <a:br>
              <a:rPr lang="en-US" altLang="en-US" dirty="0">
                <a:latin typeface="Comic Sans MS" panose="030F0702030302020204" pitchFamily="66" charset="0"/>
              </a:rPr>
            </a:br>
            <a:r>
              <a:rPr lang="en-US" altLang="en-US" dirty="0">
                <a:latin typeface="Comic Sans MS" panose="030F0702030302020204" pitchFamily="66" charset="0"/>
              </a:rPr>
              <a:t>one correction of a</a:t>
            </a:r>
          </a:p>
        </p:txBody>
      </p:sp>
      <p:sp>
        <p:nvSpPr>
          <p:cNvPr id="1757245" name="AutoShape 61">
            <a:extLst>
              <a:ext uri="{FF2B5EF4-FFF2-40B4-BE49-F238E27FC236}">
                <a16:creationId xmlns:a16="http://schemas.microsoft.com/office/drawing/2014/main" xmlns="" id="{24A1D639-5168-4437-9C8E-E5CCA4F99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0525" y="4983163"/>
            <a:ext cx="2043113" cy="1371600"/>
          </a:xfrm>
          <a:prstGeom prst="roundRect">
            <a:avLst>
              <a:gd name="adj" fmla="val 16667"/>
            </a:avLst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57246" name="Oval 62">
            <a:extLst>
              <a:ext uri="{FF2B5EF4-FFF2-40B4-BE49-F238E27FC236}">
                <a16:creationId xmlns:a16="http://schemas.microsoft.com/office/drawing/2014/main" xmlns="" id="{743248BF-45BA-407E-8390-D2B4E7A5E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8325" y="5127625"/>
            <a:ext cx="304800" cy="3048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757247" name="Oval 63">
            <a:extLst>
              <a:ext uri="{FF2B5EF4-FFF2-40B4-BE49-F238E27FC236}">
                <a16:creationId xmlns:a16="http://schemas.microsoft.com/office/drawing/2014/main" xmlns="" id="{A4638428-0E63-4CEF-8DF4-991A7601D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5525" y="5127625"/>
            <a:ext cx="304800" cy="3048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757248" name="Oval 64">
            <a:extLst>
              <a:ext uri="{FF2B5EF4-FFF2-40B4-BE49-F238E27FC236}">
                <a16:creationId xmlns:a16="http://schemas.microsoft.com/office/drawing/2014/main" xmlns="" id="{3812C8A8-FE4F-45D8-B180-6CD712202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2725" y="5127625"/>
            <a:ext cx="304800" cy="3048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f</a:t>
            </a:r>
          </a:p>
        </p:txBody>
      </p:sp>
      <p:sp>
        <p:nvSpPr>
          <p:cNvPr id="1757249" name="Oval 65">
            <a:extLst>
              <a:ext uri="{FF2B5EF4-FFF2-40B4-BE49-F238E27FC236}">
                <a16:creationId xmlns:a16="http://schemas.microsoft.com/office/drawing/2014/main" xmlns="" id="{D3E516B7-71A3-451C-AC54-D30A3C4B3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9925" y="5127625"/>
            <a:ext cx="304800" cy="3048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g</a:t>
            </a:r>
          </a:p>
        </p:txBody>
      </p:sp>
      <p:sp>
        <p:nvSpPr>
          <p:cNvPr id="1757250" name="Oval 66">
            <a:extLst>
              <a:ext uri="{FF2B5EF4-FFF2-40B4-BE49-F238E27FC236}">
                <a16:creationId xmlns:a16="http://schemas.microsoft.com/office/drawing/2014/main" xmlns="" id="{CDC6622F-00AE-4195-B45E-5692F4477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0725" y="5965825"/>
            <a:ext cx="304800" cy="3048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757251" name="Oval 67">
            <a:extLst>
              <a:ext uri="{FF2B5EF4-FFF2-40B4-BE49-F238E27FC236}">
                <a16:creationId xmlns:a16="http://schemas.microsoft.com/office/drawing/2014/main" xmlns="" id="{B8BD4B19-E0C9-4DDD-AECD-A1567420F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5125" y="5965825"/>
            <a:ext cx="304800" cy="3048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757252" name="Line 68">
            <a:extLst>
              <a:ext uri="{FF2B5EF4-FFF2-40B4-BE49-F238E27FC236}">
                <a16:creationId xmlns:a16="http://schemas.microsoft.com/office/drawing/2014/main" xmlns="" id="{29A17A34-6E5A-4740-999D-66F0E56DC2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37525" y="5432425"/>
            <a:ext cx="3048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57253" name="Line 69">
            <a:extLst>
              <a:ext uri="{FF2B5EF4-FFF2-40B4-BE49-F238E27FC236}">
                <a16:creationId xmlns:a16="http://schemas.microsoft.com/office/drawing/2014/main" xmlns="" id="{55103314-B1E0-47C8-9BF7-BD8939C834B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985125" y="5432425"/>
            <a:ext cx="1524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57254" name="Line 70">
            <a:extLst>
              <a:ext uri="{FF2B5EF4-FFF2-40B4-BE49-F238E27FC236}">
                <a16:creationId xmlns:a16="http://schemas.microsoft.com/office/drawing/2014/main" xmlns="" id="{497A6EB3-2A01-4E6F-BD06-23A60F558EB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27925" y="5432425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57255" name="Line 71">
            <a:extLst>
              <a:ext uri="{FF2B5EF4-FFF2-40B4-BE49-F238E27FC236}">
                <a16:creationId xmlns:a16="http://schemas.microsoft.com/office/drawing/2014/main" xmlns="" id="{278CFB18-3769-4F21-B4B7-1A99D4737E6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146925" y="5432425"/>
            <a:ext cx="990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57256" name="Line 72">
            <a:extLst>
              <a:ext uri="{FF2B5EF4-FFF2-40B4-BE49-F238E27FC236}">
                <a16:creationId xmlns:a16="http://schemas.microsoft.com/office/drawing/2014/main" xmlns="" id="{0402F964-F7B4-432D-A082-013744024E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23125" y="5432425"/>
            <a:ext cx="12192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57257" name="Line 73">
            <a:extLst>
              <a:ext uri="{FF2B5EF4-FFF2-40B4-BE49-F238E27FC236}">
                <a16:creationId xmlns:a16="http://schemas.microsoft.com/office/drawing/2014/main" xmlns="" id="{E3BBB822-9203-424D-A703-1BC6518491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23125" y="5432425"/>
            <a:ext cx="3048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57259" name="Line 75">
            <a:extLst>
              <a:ext uri="{FF2B5EF4-FFF2-40B4-BE49-F238E27FC236}">
                <a16:creationId xmlns:a16="http://schemas.microsoft.com/office/drawing/2014/main" xmlns="" id="{62DB390B-B745-4D0A-812F-A1FB478B413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085013" y="5426075"/>
            <a:ext cx="71437" cy="5334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37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30/140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999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402" name="Rectangle 2">
            <a:extLst>
              <a:ext uri="{FF2B5EF4-FFF2-40B4-BE49-F238E27FC236}">
                <a16:creationId xmlns:a16="http://schemas.microsoft.com/office/drawing/2014/main" xmlns="" id="{93A97FE4-2690-47C2-89E8-3F0DE1C2F3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813" y="0"/>
            <a:ext cx="8229600" cy="1143000"/>
          </a:xfrm>
        </p:spPr>
        <p:txBody>
          <a:bodyPr/>
          <a:lstStyle/>
          <a:p>
            <a:r>
              <a:rPr lang="en-US" altLang="en-US" b="1" dirty="0"/>
              <a:t>Computing </a:t>
            </a:r>
            <a:r>
              <a:rPr lang="en-US" altLang="en-US" b="1" dirty="0" err="1"/>
              <a:t>approx</a:t>
            </a:r>
            <a:r>
              <a:rPr lang="en-US" altLang="en-US" b="1" dirty="0"/>
              <a:t> representation</a:t>
            </a:r>
          </a:p>
        </p:txBody>
      </p:sp>
      <p:sp>
        <p:nvSpPr>
          <p:cNvPr id="1766403" name="Rectangle 3">
            <a:extLst>
              <a:ext uri="{FF2B5EF4-FFF2-40B4-BE49-F238E27FC236}">
                <a16:creationId xmlns:a16="http://schemas.microsoft.com/office/drawing/2014/main" xmlns="" id="{4A515BCB-0455-48BA-AC0F-ED694D5758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4956" y="1178364"/>
            <a:ext cx="7067550" cy="49609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dirty="0"/>
              <a:t>Reducing size of corrections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C</a:t>
            </a:r>
            <a:r>
              <a:rPr lang="en-US" altLang="en-US" sz="1600" i="1" dirty="0"/>
              <a:t>orrection graph </a:t>
            </a:r>
            <a:r>
              <a:rPr lang="en-US" altLang="en-US" sz="1600" dirty="0"/>
              <a:t>H: For every (+</a:t>
            </a:r>
            <a:r>
              <a:rPr lang="en-US" altLang="en-US" sz="1600" dirty="0" err="1"/>
              <a:t>ve</a:t>
            </a:r>
            <a:r>
              <a:rPr lang="en-US" altLang="en-US" sz="1600" dirty="0"/>
              <a:t> or –</a:t>
            </a:r>
            <a:r>
              <a:rPr lang="en-US" altLang="en-US" sz="1600" dirty="0" err="1"/>
              <a:t>ve</a:t>
            </a:r>
            <a:r>
              <a:rPr lang="en-US" altLang="en-US" sz="1600" dirty="0"/>
              <a:t>) correction (</a:t>
            </a:r>
            <a:r>
              <a:rPr lang="en-US" altLang="en-US" sz="1600" dirty="0" err="1"/>
              <a:t>a,b</a:t>
            </a:r>
            <a:r>
              <a:rPr lang="en-US" altLang="en-US" sz="1600" dirty="0"/>
              <a:t>) in C, add edge (</a:t>
            </a:r>
            <a:r>
              <a:rPr lang="en-US" altLang="en-US" sz="1600" dirty="0" err="1"/>
              <a:t>a,b</a:t>
            </a:r>
            <a:r>
              <a:rPr lang="en-US" altLang="en-US" sz="1600" dirty="0"/>
              <a:t>) to H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Removing (</a:t>
            </a:r>
            <a:r>
              <a:rPr lang="en-US" altLang="en-US" sz="1600" dirty="0" err="1"/>
              <a:t>a,b</a:t>
            </a:r>
            <a:r>
              <a:rPr lang="en-US" altLang="en-US" sz="1600" dirty="0"/>
              <a:t>) reduces size of C, but adds error of 1 to a and b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Recall bounded error: error(v) = |</a:t>
            </a:r>
            <a:r>
              <a:rPr lang="en-US" altLang="en-US" sz="1600" dirty="0" err="1"/>
              <a:t>N’</a:t>
            </a:r>
            <a:r>
              <a:rPr lang="en-US" altLang="en-US" sz="1600" baseline="-25000" dirty="0" err="1"/>
              <a:t>v</a:t>
            </a:r>
            <a:r>
              <a:rPr lang="en-US" altLang="en-US" sz="1600" baseline="-25000" dirty="0"/>
              <a:t> </a:t>
            </a:r>
            <a:r>
              <a:rPr lang="en-US" altLang="en-US" sz="1600" dirty="0"/>
              <a:t>\</a:t>
            </a:r>
            <a:r>
              <a:rPr lang="en-US" altLang="en-US" sz="1600" dirty="0" err="1"/>
              <a:t>N</a:t>
            </a:r>
            <a:r>
              <a:rPr lang="en-US" altLang="en-US" sz="1600" baseline="-25000" dirty="0" err="1"/>
              <a:t>v</a:t>
            </a:r>
            <a:r>
              <a:rPr lang="en-US" altLang="en-US" sz="1600" dirty="0"/>
              <a:t>| + |</a:t>
            </a:r>
            <a:r>
              <a:rPr lang="en-US" altLang="en-US" sz="1600" dirty="0" err="1"/>
              <a:t>N</a:t>
            </a:r>
            <a:r>
              <a:rPr lang="en-US" altLang="en-US" sz="1600" baseline="-25000" dirty="0" err="1"/>
              <a:t>v</a:t>
            </a:r>
            <a:r>
              <a:rPr lang="en-US" altLang="en-US" sz="1600" baseline="-25000" dirty="0"/>
              <a:t> </a:t>
            </a:r>
            <a:r>
              <a:rPr lang="en-US" altLang="en-US" sz="1600" dirty="0"/>
              <a:t>\</a:t>
            </a:r>
            <a:r>
              <a:rPr lang="en-US" altLang="en-US" sz="1600" dirty="0" err="1"/>
              <a:t>N’</a:t>
            </a:r>
            <a:r>
              <a:rPr lang="en-US" altLang="en-US" sz="1600" baseline="-25000" dirty="0" err="1"/>
              <a:t>v</a:t>
            </a:r>
            <a:r>
              <a:rPr lang="en-US" altLang="en-US" sz="1600" dirty="0"/>
              <a:t>| &lt; </a:t>
            </a:r>
            <a:r>
              <a:rPr lang="ru-RU" altLang="en-US" sz="1600" dirty="0">
                <a:latin typeface="Arial" panose="020B0604020202020204" pitchFamily="34" charset="0"/>
              </a:rPr>
              <a:t>є </a:t>
            </a:r>
            <a:r>
              <a:rPr lang="en-US" altLang="en-US" sz="1600" dirty="0"/>
              <a:t>|</a:t>
            </a:r>
            <a:r>
              <a:rPr lang="en-US" altLang="en-US" sz="1600" dirty="0" err="1"/>
              <a:t>N</a:t>
            </a:r>
            <a:r>
              <a:rPr lang="en-US" altLang="en-US" sz="1600" baseline="-25000" dirty="0" err="1"/>
              <a:t>v</a:t>
            </a:r>
            <a:r>
              <a:rPr lang="en-US" altLang="en-US" sz="1600" dirty="0"/>
              <a:t>|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Implies in H, we can remove up to </a:t>
            </a:r>
            <a:r>
              <a:rPr lang="en-US" altLang="en-US" sz="1600" dirty="0" err="1"/>
              <a:t>b</a:t>
            </a:r>
            <a:r>
              <a:rPr lang="en-US" altLang="en-US" sz="1600" baseline="-25000" dirty="0" err="1"/>
              <a:t>v</a:t>
            </a:r>
            <a:r>
              <a:rPr lang="en-US" altLang="en-US" sz="1600" dirty="0"/>
              <a:t> = </a:t>
            </a:r>
            <a:r>
              <a:rPr lang="ru-RU" altLang="en-US" sz="1600" dirty="0">
                <a:latin typeface="Arial" panose="020B0604020202020204" pitchFamily="34" charset="0"/>
              </a:rPr>
              <a:t>є </a:t>
            </a:r>
            <a:r>
              <a:rPr lang="en-US" altLang="en-US" sz="1600" dirty="0"/>
              <a:t>|</a:t>
            </a:r>
            <a:r>
              <a:rPr lang="en-US" altLang="en-US" sz="1600" dirty="0" err="1"/>
              <a:t>N</a:t>
            </a:r>
            <a:r>
              <a:rPr lang="en-US" altLang="en-US" sz="1600" baseline="-25000" dirty="0" err="1"/>
              <a:t>v</a:t>
            </a:r>
            <a:r>
              <a:rPr lang="en-US" altLang="en-US" sz="1600" dirty="0"/>
              <a:t>| edges incident on v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>
                <a:solidFill>
                  <a:schemeClr val="hlink"/>
                </a:solidFill>
              </a:rPr>
              <a:t>Maximum cost reduction: remove subset M of E</a:t>
            </a:r>
            <a:r>
              <a:rPr lang="en-US" altLang="en-US" sz="1600" baseline="-25000" dirty="0">
                <a:solidFill>
                  <a:schemeClr val="hlink"/>
                </a:solidFill>
              </a:rPr>
              <a:t>H</a:t>
            </a:r>
            <a:r>
              <a:rPr lang="en-US" altLang="en-US" sz="1600" dirty="0">
                <a:solidFill>
                  <a:schemeClr val="hlink"/>
                </a:solidFill>
              </a:rPr>
              <a:t> of max size s. t. M has at most </a:t>
            </a:r>
            <a:r>
              <a:rPr lang="en-US" altLang="en-US" sz="1600" dirty="0" err="1">
                <a:solidFill>
                  <a:schemeClr val="hlink"/>
                </a:solidFill>
              </a:rPr>
              <a:t>b</a:t>
            </a:r>
            <a:r>
              <a:rPr lang="en-US" altLang="en-US" sz="1600" baseline="-25000" dirty="0" err="1">
                <a:solidFill>
                  <a:schemeClr val="hlink"/>
                </a:solidFill>
              </a:rPr>
              <a:t>v</a:t>
            </a:r>
            <a:r>
              <a:rPr lang="en-US" altLang="en-US" sz="1600" dirty="0">
                <a:solidFill>
                  <a:schemeClr val="hlink"/>
                </a:solidFill>
              </a:rPr>
              <a:t> edges incident on v</a:t>
            </a:r>
          </a:p>
          <a:p>
            <a:pPr lvl="2">
              <a:lnSpc>
                <a:spcPct val="90000"/>
              </a:lnSpc>
            </a:pPr>
            <a:endParaRPr lang="en-US" altLang="en-US" sz="1400" dirty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sz="2000" dirty="0"/>
              <a:t>Same as the b-matching problem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Find the matching M </a:t>
            </a:r>
            <a:r>
              <a:rPr lang="en-US" altLang="en-US" sz="1600" dirty="0">
                <a:sym typeface="Symbol" panose="05050102010706020507" pitchFamily="18" charset="2"/>
              </a:rPr>
              <a:t></a:t>
            </a:r>
            <a:r>
              <a:rPr lang="en-US" altLang="en-US" sz="1600" dirty="0"/>
              <a:t> E</a:t>
            </a:r>
            <a:r>
              <a:rPr lang="en-US" altLang="en-US" sz="1600" baseline="-25000" dirty="0"/>
              <a:t>G</a:t>
            </a:r>
            <a:r>
              <a:rPr lang="en-US" altLang="en-US" sz="1600" dirty="0"/>
              <a:t> </a:t>
            </a:r>
            <a:r>
              <a:rPr lang="en-US" altLang="en-US" sz="1600" dirty="0" err="1"/>
              <a:t>s.t.</a:t>
            </a:r>
            <a:r>
              <a:rPr lang="en-US" altLang="en-US" sz="1600" dirty="0"/>
              <a:t> at most </a:t>
            </a:r>
            <a:r>
              <a:rPr lang="en-US" altLang="en-US" sz="1600" dirty="0" err="1"/>
              <a:t>b</a:t>
            </a:r>
            <a:r>
              <a:rPr lang="en-US" altLang="en-US" sz="1600" baseline="-25000" dirty="0" err="1"/>
              <a:t>v</a:t>
            </a:r>
            <a:r>
              <a:rPr lang="en-US" altLang="en-US" sz="1600" dirty="0"/>
              <a:t> edges incident on v are in M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For all </a:t>
            </a:r>
            <a:r>
              <a:rPr lang="en-US" altLang="en-US" sz="1600" dirty="0" err="1"/>
              <a:t>b</a:t>
            </a:r>
            <a:r>
              <a:rPr lang="en-US" altLang="en-US" sz="1600" baseline="-25000" dirty="0" err="1"/>
              <a:t>v</a:t>
            </a:r>
            <a:r>
              <a:rPr lang="en-US" altLang="en-US" sz="1600" dirty="0"/>
              <a:t> = 1, traditional matching problem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Solvable in time O(mn</a:t>
            </a:r>
            <a:r>
              <a:rPr lang="en-US" altLang="en-US" sz="1600" baseline="30000" dirty="0"/>
              <a:t>2</a:t>
            </a:r>
            <a:r>
              <a:rPr lang="en-US" altLang="en-US" sz="1600" dirty="0"/>
              <a:t>) [Gabow-STOC-83] (for graph with n nodes and m edges)</a:t>
            </a:r>
          </a:p>
        </p:txBody>
      </p:sp>
      <p:sp>
        <p:nvSpPr>
          <p:cNvPr id="1766404" name="AutoShape 4">
            <a:extLst>
              <a:ext uri="{FF2B5EF4-FFF2-40B4-BE49-F238E27FC236}">
                <a16:creationId xmlns:a16="http://schemas.microsoft.com/office/drawing/2014/main" xmlns="" id="{34734328-BAE2-4DAC-9E57-14E5CE677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9038" y="895350"/>
            <a:ext cx="1271587" cy="1398588"/>
          </a:xfrm>
          <a:prstGeom prst="roundRect">
            <a:avLst>
              <a:gd name="adj" fmla="val 16667"/>
            </a:avLst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6405" name="Oval 5">
            <a:extLst>
              <a:ext uri="{FF2B5EF4-FFF2-40B4-BE49-F238E27FC236}">
                <a16:creationId xmlns:a16="http://schemas.microsoft.com/office/drawing/2014/main" xmlns="" id="{B32ACED2-A25C-41FA-ADF5-0D7C63A0E8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42238" y="1535113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6406" name="Oval 6">
            <a:extLst>
              <a:ext uri="{FF2B5EF4-FFF2-40B4-BE49-F238E27FC236}">
                <a16:creationId xmlns:a16="http://schemas.microsoft.com/office/drawing/2014/main" xmlns="" id="{ED85C153-6014-4BC8-BB09-7D34F3AEC9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80400" y="1250950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6407" name="Oval 7">
            <a:extLst>
              <a:ext uri="{FF2B5EF4-FFF2-40B4-BE49-F238E27FC236}">
                <a16:creationId xmlns:a16="http://schemas.microsoft.com/office/drawing/2014/main" xmlns="" id="{DFEE790B-C6E4-43C6-AE87-4AFB230D1C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08888" y="2100263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6408" name="Oval 8">
            <a:extLst>
              <a:ext uri="{FF2B5EF4-FFF2-40B4-BE49-F238E27FC236}">
                <a16:creationId xmlns:a16="http://schemas.microsoft.com/office/drawing/2014/main" xmlns="" id="{7687DF7F-0DFB-4CDF-956C-8531DDCD16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26463" y="1995488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6409" name="Oval 9">
            <a:extLst>
              <a:ext uri="{FF2B5EF4-FFF2-40B4-BE49-F238E27FC236}">
                <a16:creationId xmlns:a16="http://schemas.microsoft.com/office/drawing/2014/main" xmlns="" id="{BA27CDB5-2AFA-4175-A6C8-3B45EDB0F7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26463" y="1587500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766410" name="AutoShape 10">
            <a:extLst>
              <a:ext uri="{FF2B5EF4-FFF2-40B4-BE49-F238E27FC236}">
                <a16:creationId xmlns:a16="http://schemas.microsoft.com/office/drawing/2014/main" xmlns="" id="{B247D4D2-EFA2-4A7E-B7F6-3AC7DDC28164}"/>
              </a:ext>
            </a:extLst>
          </p:cNvPr>
          <p:cNvCxnSpPr>
            <a:cxnSpLocks noChangeShapeType="1"/>
            <a:stCxn id="1766405" idx="7"/>
            <a:endCxn id="1766406" idx="3"/>
          </p:cNvCxnSpPr>
          <p:nvPr/>
        </p:nvCxnSpPr>
        <p:spPr bwMode="auto">
          <a:xfrm flipV="1">
            <a:off x="7867650" y="1385888"/>
            <a:ext cx="433388" cy="1603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6411" name="AutoShape 11">
            <a:extLst>
              <a:ext uri="{FF2B5EF4-FFF2-40B4-BE49-F238E27FC236}">
                <a16:creationId xmlns:a16="http://schemas.microsoft.com/office/drawing/2014/main" xmlns="" id="{FA7C4BDD-765B-4E41-B7BA-465B80FC6BC2}"/>
              </a:ext>
            </a:extLst>
          </p:cNvPr>
          <p:cNvCxnSpPr>
            <a:cxnSpLocks noChangeShapeType="1"/>
            <a:stCxn id="1766406" idx="5"/>
            <a:endCxn id="1766406" idx="7"/>
          </p:cNvCxnSpPr>
          <p:nvPr/>
        </p:nvCxnSpPr>
        <p:spPr bwMode="auto">
          <a:xfrm rot="5400000" flipH="1" flipV="1">
            <a:off x="8344694" y="1323182"/>
            <a:ext cx="123825" cy="1587"/>
          </a:xfrm>
          <a:prstGeom prst="curvedConnector5">
            <a:avLst>
              <a:gd name="adj1" fmla="val -64106"/>
              <a:gd name="adj2" fmla="val 17900000"/>
              <a:gd name="adj3" fmla="val 128204"/>
            </a:avLst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6412" name="AutoShape 12">
            <a:extLst>
              <a:ext uri="{FF2B5EF4-FFF2-40B4-BE49-F238E27FC236}">
                <a16:creationId xmlns:a16="http://schemas.microsoft.com/office/drawing/2014/main" xmlns="" id="{89AA4003-73D0-4DFC-8C6D-DF21AA3E8885}"/>
              </a:ext>
            </a:extLst>
          </p:cNvPr>
          <p:cNvCxnSpPr>
            <a:cxnSpLocks noChangeShapeType="1"/>
            <a:stCxn id="1766405" idx="3"/>
            <a:endCxn id="1766407" idx="0"/>
          </p:cNvCxnSpPr>
          <p:nvPr/>
        </p:nvCxnSpPr>
        <p:spPr bwMode="auto">
          <a:xfrm flipH="1">
            <a:off x="7681913" y="1670050"/>
            <a:ext cx="80962" cy="4206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6413" name="AutoShape 13">
            <a:extLst>
              <a:ext uri="{FF2B5EF4-FFF2-40B4-BE49-F238E27FC236}">
                <a16:creationId xmlns:a16="http://schemas.microsoft.com/office/drawing/2014/main" xmlns="" id="{29967534-0977-47A5-B93D-A3D19D016EC9}"/>
              </a:ext>
            </a:extLst>
          </p:cNvPr>
          <p:cNvCxnSpPr>
            <a:cxnSpLocks noChangeShapeType="1"/>
            <a:stCxn id="1766407" idx="6"/>
            <a:endCxn id="1766408" idx="2"/>
          </p:cNvCxnSpPr>
          <p:nvPr/>
        </p:nvCxnSpPr>
        <p:spPr bwMode="auto">
          <a:xfrm flipV="1">
            <a:off x="7764463" y="2068513"/>
            <a:ext cx="752475" cy="10477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66419" name="AutoShape 19">
            <a:extLst>
              <a:ext uri="{FF2B5EF4-FFF2-40B4-BE49-F238E27FC236}">
                <a16:creationId xmlns:a16="http://schemas.microsoft.com/office/drawing/2014/main" xmlns="" id="{058D676F-C3E5-4B68-BA77-8A34A75C1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4300" y="2632075"/>
            <a:ext cx="844550" cy="1427163"/>
          </a:xfrm>
          <a:prstGeom prst="roundRect">
            <a:avLst>
              <a:gd name="adj" fmla="val 16667"/>
            </a:avLst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spcAft>
                <a:spcPts val="1200"/>
              </a:spcAft>
              <a:buFont typeface="Times New Roman" panose="02020603050405020304" pitchFamily="18" charset="0"/>
              <a:buNone/>
            </a:pPr>
            <a:endParaRPr lang="en-US" altLang="en-US" sz="1600">
              <a:latin typeface="Comic Sans MS" panose="030F0702030302020204" pitchFamily="66" charset="0"/>
            </a:endParaRPr>
          </a:p>
        </p:txBody>
      </p:sp>
      <p:graphicFrame>
        <p:nvGraphicFramePr>
          <p:cNvPr id="1766445" name="Group 45">
            <a:extLst>
              <a:ext uri="{FF2B5EF4-FFF2-40B4-BE49-F238E27FC236}">
                <a16:creationId xmlns:a16="http://schemas.microsoft.com/office/drawing/2014/main" xmlns="" id="{70B80C6F-264F-4BB7-96FF-541323F21D00}"/>
              </a:ext>
            </a:extLst>
          </p:cNvPr>
          <p:cNvGraphicFramePr>
            <a:graphicFrameLocks noGrp="1"/>
          </p:cNvGraphicFramePr>
          <p:nvPr/>
        </p:nvGraphicFramePr>
        <p:xfrm>
          <a:off x="7848600" y="2978150"/>
          <a:ext cx="619125" cy="927101"/>
        </p:xfrm>
        <a:graphic>
          <a:graphicData uri="http://schemas.openxmlformats.org/drawingml/2006/table">
            <a:tbl>
              <a:tblPr/>
              <a:tblGrid>
                <a:gridCol w="619125">
                  <a:extLst>
                    <a:ext uri="{9D8B030D-6E8A-4147-A177-3AD203B41FA5}">
                      <a16:colId xmlns:a16="http://schemas.microsoft.com/office/drawing/2014/main" xmlns="" val="661090589"/>
                    </a:ext>
                  </a:extLst>
                </a:gridCol>
              </a:tblGrid>
              <a:tr h="303213">
                <a:tc>
                  <a:txBody>
                    <a:bodyPr/>
                    <a:lstStyle>
                      <a:lvl1pPr algn="l">
                        <a:buClr>
                          <a:srgbClr val="969696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169863" indent="287338" algn="l">
                        <a:buClr>
                          <a:srgbClr val="969696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000000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2pPr>
                      <a:lvl3pPr marL="409575" indent="504825" algn="l">
                        <a:spcAft>
                          <a:spcPts val="800"/>
                        </a:spcAft>
                        <a:buClr>
                          <a:srgbClr val="969696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3pPr>
                      <a:lvl4pPr marL="1338263" indent="33338" algn="l">
                        <a:lnSpc>
                          <a:spcPts val="1400"/>
                        </a:lnSpc>
                        <a:spcAft>
                          <a:spcPts val="600"/>
                        </a:spcAft>
                        <a:buClr>
                          <a:schemeClr val="tx1"/>
                        </a:buClr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1685925" indent="142875" algn="l">
                        <a:lnSpc>
                          <a:spcPts val="1400"/>
                        </a:lnSpc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1431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6003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0575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5147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+(a,b)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28572058"/>
                  </a:ext>
                </a:extLst>
              </a:tr>
              <a:tr h="309563">
                <a:tc>
                  <a:txBody>
                    <a:bodyPr/>
                    <a:lstStyle>
                      <a:lvl1pPr algn="l">
                        <a:buClr>
                          <a:srgbClr val="969696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169863" indent="287338" algn="l">
                        <a:buClr>
                          <a:srgbClr val="969696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000000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2pPr>
                      <a:lvl3pPr marL="409575" indent="504825" algn="l">
                        <a:spcAft>
                          <a:spcPts val="800"/>
                        </a:spcAft>
                        <a:buClr>
                          <a:srgbClr val="969696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3pPr>
                      <a:lvl4pPr marL="1338263" indent="33338" algn="l">
                        <a:lnSpc>
                          <a:spcPts val="1400"/>
                        </a:lnSpc>
                        <a:spcAft>
                          <a:spcPts val="600"/>
                        </a:spcAft>
                        <a:buClr>
                          <a:schemeClr val="tx1"/>
                        </a:buClr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1685925" indent="142875" algn="l">
                        <a:lnSpc>
                          <a:spcPts val="1400"/>
                        </a:lnSpc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1431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6003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0575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5147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+(.)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83993294"/>
                  </a:ext>
                </a:extLst>
              </a:tr>
              <a:tr h="314325">
                <a:tc>
                  <a:txBody>
                    <a:bodyPr/>
                    <a:lstStyle>
                      <a:lvl1pPr algn="l">
                        <a:buClr>
                          <a:srgbClr val="969696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169863" indent="287338" algn="l">
                        <a:buClr>
                          <a:srgbClr val="969696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000000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2pPr>
                      <a:lvl3pPr marL="409575" indent="504825" algn="l">
                        <a:spcAft>
                          <a:spcPts val="800"/>
                        </a:spcAft>
                        <a:buClr>
                          <a:srgbClr val="969696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3pPr>
                      <a:lvl4pPr marL="1338263" indent="33338" algn="l">
                        <a:lnSpc>
                          <a:spcPts val="1400"/>
                        </a:lnSpc>
                        <a:spcAft>
                          <a:spcPts val="600"/>
                        </a:spcAft>
                        <a:buClr>
                          <a:schemeClr val="tx1"/>
                        </a:buClr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1685925" indent="142875" algn="l">
                        <a:lnSpc>
                          <a:spcPts val="1400"/>
                        </a:lnSpc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1431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6003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0575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5147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-(.)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08618382"/>
                  </a:ext>
                </a:extLst>
              </a:tr>
            </a:tbl>
          </a:graphicData>
        </a:graphic>
      </p:graphicFrame>
      <p:sp>
        <p:nvSpPr>
          <p:cNvPr id="1766446" name="Text Box 46">
            <a:extLst>
              <a:ext uri="{FF2B5EF4-FFF2-40B4-BE49-F238E27FC236}">
                <a16:creationId xmlns:a16="http://schemas.microsoft.com/office/drawing/2014/main" xmlns="" id="{C66E5B1C-8C29-47BD-99CE-4BED66664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4663" y="2709863"/>
            <a:ext cx="122237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Trebuchet MS" panose="020B0603020202020204" pitchFamily="34" charset="0"/>
              </a:rPr>
              <a:t>C</a:t>
            </a:r>
          </a:p>
        </p:txBody>
      </p:sp>
      <p:cxnSp>
        <p:nvCxnSpPr>
          <p:cNvPr id="1766447" name="AutoShape 47">
            <a:extLst>
              <a:ext uri="{FF2B5EF4-FFF2-40B4-BE49-F238E27FC236}">
                <a16:creationId xmlns:a16="http://schemas.microsoft.com/office/drawing/2014/main" xmlns="" id="{44977FBE-69B3-4260-8116-46E3464564A3}"/>
              </a:ext>
            </a:extLst>
          </p:cNvPr>
          <p:cNvCxnSpPr>
            <a:cxnSpLocks noChangeShapeType="1"/>
            <a:stCxn id="1766405" idx="6"/>
            <a:endCxn id="1766409" idx="2"/>
          </p:cNvCxnSpPr>
          <p:nvPr/>
        </p:nvCxnSpPr>
        <p:spPr bwMode="auto">
          <a:xfrm>
            <a:off x="7897813" y="1608138"/>
            <a:ext cx="619125" cy="523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6448" name="AutoShape 48">
            <a:extLst>
              <a:ext uri="{FF2B5EF4-FFF2-40B4-BE49-F238E27FC236}">
                <a16:creationId xmlns:a16="http://schemas.microsoft.com/office/drawing/2014/main" xmlns="" id="{E1482D40-9E0E-40DF-97D7-A00F8AC03654}"/>
              </a:ext>
            </a:extLst>
          </p:cNvPr>
          <p:cNvCxnSpPr>
            <a:cxnSpLocks noChangeShapeType="1"/>
            <a:stCxn id="1766408" idx="1"/>
            <a:endCxn id="1766406" idx="5"/>
          </p:cNvCxnSpPr>
          <p:nvPr/>
        </p:nvCxnSpPr>
        <p:spPr bwMode="auto">
          <a:xfrm flipH="1" flipV="1">
            <a:off x="8405813" y="1385888"/>
            <a:ext cx="141287" cy="62071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66450" name="Text Box 50">
            <a:extLst>
              <a:ext uri="{FF2B5EF4-FFF2-40B4-BE49-F238E27FC236}">
                <a16:creationId xmlns:a16="http://schemas.microsoft.com/office/drawing/2014/main" xmlns="" id="{9D698B6E-83B2-4808-8A81-3853C2F87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088" y="962025"/>
            <a:ext cx="103187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Trebuchet MS" panose="020B0603020202020204" pitchFamily="34" charset="0"/>
              </a:rPr>
              <a:t>S</a:t>
            </a:r>
          </a:p>
        </p:txBody>
      </p:sp>
      <p:sp>
        <p:nvSpPr>
          <p:cNvPr id="1766452" name="AutoShape 52">
            <a:extLst>
              <a:ext uri="{FF2B5EF4-FFF2-40B4-BE49-F238E27FC236}">
                <a16:creationId xmlns:a16="http://schemas.microsoft.com/office/drawing/2014/main" xmlns="" id="{9019B460-1B8F-449E-A627-ADA41D756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4300" y="4802188"/>
            <a:ext cx="844550" cy="1049337"/>
          </a:xfrm>
          <a:prstGeom prst="roundRect">
            <a:avLst>
              <a:gd name="adj" fmla="val 16667"/>
            </a:avLst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spcAft>
                <a:spcPts val="1200"/>
              </a:spcAft>
              <a:buFont typeface="Times New Roman" panose="02020603050405020304" pitchFamily="18" charset="0"/>
              <a:buNone/>
            </a:pPr>
            <a:endParaRPr lang="en-US" altLang="en-US" sz="1600">
              <a:latin typeface="Comic Sans MS" panose="030F0702030302020204" pitchFamily="66" charset="0"/>
            </a:endParaRPr>
          </a:p>
        </p:txBody>
      </p:sp>
      <p:graphicFrame>
        <p:nvGraphicFramePr>
          <p:cNvPr id="1766464" name="Group 64">
            <a:extLst>
              <a:ext uri="{FF2B5EF4-FFF2-40B4-BE49-F238E27FC236}">
                <a16:creationId xmlns:a16="http://schemas.microsoft.com/office/drawing/2014/main" xmlns="" id="{0B7FE36B-BD45-40B0-B652-95DFE47ED092}"/>
              </a:ext>
            </a:extLst>
          </p:cNvPr>
          <p:cNvGraphicFramePr>
            <a:graphicFrameLocks noGrp="1"/>
          </p:cNvGraphicFramePr>
          <p:nvPr/>
        </p:nvGraphicFramePr>
        <p:xfrm>
          <a:off x="7848600" y="5148263"/>
          <a:ext cx="619125" cy="623888"/>
        </p:xfrm>
        <a:graphic>
          <a:graphicData uri="http://schemas.openxmlformats.org/drawingml/2006/table">
            <a:tbl>
              <a:tblPr/>
              <a:tblGrid>
                <a:gridCol w="619125">
                  <a:extLst>
                    <a:ext uri="{9D8B030D-6E8A-4147-A177-3AD203B41FA5}">
                      <a16:colId xmlns:a16="http://schemas.microsoft.com/office/drawing/2014/main" xmlns="" val="4282840186"/>
                    </a:ext>
                  </a:extLst>
                </a:gridCol>
              </a:tblGrid>
              <a:tr h="309563">
                <a:tc>
                  <a:txBody>
                    <a:bodyPr/>
                    <a:lstStyle>
                      <a:lvl1pPr algn="l">
                        <a:buClr>
                          <a:srgbClr val="969696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169863" indent="287338" algn="l">
                        <a:buClr>
                          <a:srgbClr val="969696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000000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2pPr>
                      <a:lvl3pPr marL="409575" indent="504825" algn="l">
                        <a:spcAft>
                          <a:spcPts val="800"/>
                        </a:spcAft>
                        <a:buClr>
                          <a:srgbClr val="969696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3pPr>
                      <a:lvl4pPr marL="1338263" indent="33338" algn="l">
                        <a:lnSpc>
                          <a:spcPts val="1400"/>
                        </a:lnSpc>
                        <a:spcAft>
                          <a:spcPts val="600"/>
                        </a:spcAft>
                        <a:buClr>
                          <a:schemeClr val="tx1"/>
                        </a:buClr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1685925" indent="142875" algn="l">
                        <a:lnSpc>
                          <a:spcPts val="1400"/>
                        </a:lnSpc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1431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6003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0575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5147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+(.)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6679993"/>
                  </a:ext>
                </a:extLst>
              </a:tr>
              <a:tr h="314325">
                <a:tc>
                  <a:txBody>
                    <a:bodyPr/>
                    <a:lstStyle>
                      <a:lvl1pPr algn="l">
                        <a:buClr>
                          <a:srgbClr val="969696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169863" indent="287338" algn="l">
                        <a:buClr>
                          <a:srgbClr val="969696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000000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2pPr>
                      <a:lvl3pPr marL="409575" indent="504825" algn="l">
                        <a:spcAft>
                          <a:spcPts val="800"/>
                        </a:spcAft>
                        <a:buClr>
                          <a:srgbClr val="969696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3pPr>
                      <a:lvl4pPr marL="1338263" indent="33338" algn="l">
                        <a:lnSpc>
                          <a:spcPts val="1400"/>
                        </a:lnSpc>
                        <a:spcAft>
                          <a:spcPts val="600"/>
                        </a:spcAft>
                        <a:buClr>
                          <a:schemeClr val="tx1"/>
                        </a:buClr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1685925" indent="142875" algn="l">
                        <a:lnSpc>
                          <a:spcPts val="1400"/>
                        </a:lnSpc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1431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6003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0575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5147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-(.)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25823338"/>
                  </a:ext>
                </a:extLst>
              </a:tr>
            </a:tbl>
          </a:graphicData>
        </a:graphic>
      </p:graphicFrame>
      <p:sp>
        <p:nvSpPr>
          <p:cNvPr id="1766463" name="Text Box 63">
            <a:extLst>
              <a:ext uri="{FF2B5EF4-FFF2-40B4-BE49-F238E27FC236}">
                <a16:creationId xmlns:a16="http://schemas.microsoft.com/office/drawing/2014/main" xmlns="" id="{5FBD99CD-75DF-4BD9-9995-6AF7162A8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9738" y="4879975"/>
            <a:ext cx="193675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Trebuchet MS" panose="020B0603020202020204" pitchFamily="34" charset="0"/>
              </a:rPr>
              <a:t>C</a:t>
            </a:r>
            <a:r>
              <a:rPr lang="ru-RU" altLang="en-US" sz="1600" baseline="-25000">
                <a:latin typeface="Trebuchet MS" panose="020B0603020202020204" pitchFamily="34" charset="0"/>
              </a:rPr>
              <a:t>є</a:t>
            </a:r>
            <a:endParaRPr lang="en-US" altLang="en-US" sz="1600" baseline="-25000">
              <a:latin typeface="Trebuchet MS" panose="020B0603020202020204" pitchFamily="34" charset="0"/>
            </a:endParaRPr>
          </a:p>
        </p:txBody>
      </p:sp>
      <p:sp>
        <p:nvSpPr>
          <p:cNvPr id="1766465" name="AutoShape 65">
            <a:extLst>
              <a:ext uri="{FF2B5EF4-FFF2-40B4-BE49-F238E27FC236}">
                <a16:creationId xmlns:a16="http://schemas.microsoft.com/office/drawing/2014/main" xmlns="" id="{2E5A80E3-E3B8-4ED1-8AAB-03F6A9190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6238" y="4149725"/>
            <a:ext cx="327025" cy="584200"/>
          </a:xfrm>
          <a:prstGeom prst="downArrow">
            <a:avLst>
              <a:gd name="adj1" fmla="val 50000"/>
              <a:gd name="adj2" fmla="val 44660"/>
            </a:avLst>
          </a:prstGeom>
          <a:solidFill>
            <a:schemeClr val="accent1"/>
          </a:solidFill>
          <a:ln w="19050" algn="ctr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4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31/140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597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450" name="Rectangle 2">
            <a:extLst>
              <a:ext uri="{FF2B5EF4-FFF2-40B4-BE49-F238E27FC236}">
                <a16:creationId xmlns:a16="http://schemas.microsoft.com/office/drawing/2014/main" xmlns="" id="{2D7300AE-2BEC-4DEE-8925-F53C2F6034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3025" y="-33337"/>
            <a:ext cx="8229600" cy="1143000"/>
          </a:xfrm>
        </p:spPr>
        <p:txBody>
          <a:bodyPr/>
          <a:lstStyle/>
          <a:p>
            <a:r>
              <a:rPr lang="en-US" altLang="en-US" b="1" dirty="0"/>
              <a:t>Computing </a:t>
            </a:r>
            <a:r>
              <a:rPr lang="en-US" altLang="en-US" b="1" dirty="0" err="1"/>
              <a:t>approx</a:t>
            </a:r>
            <a:r>
              <a:rPr lang="en-US" altLang="en-US" b="1" dirty="0"/>
              <a:t> representation</a:t>
            </a:r>
          </a:p>
        </p:txBody>
      </p:sp>
      <p:sp>
        <p:nvSpPr>
          <p:cNvPr id="1768451" name="Rectangle 3">
            <a:extLst>
              <a:ext uri="{FF2B5EF4-FFF2-40B4-BE49-F238E27FC236}">
                <a16:creationId xmlns:a16="http://schemas.microsoft.com/office/drawing/2014/main" xmlns="" id="{A99C2CD6-2C66-494D-AEEF-C23B4DC61C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6700" y="1181100"/>
            <a:ext cx="7067550" cy="4960938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dirty="0"/>
              <a:t>Reducing size of summary</a:t>
            </a:r>
          </a:p>
          <a:p>
            <a:pPr lvl="1"/>
            <a:r>
              <a:rPr lang="en-US" altLang="en-US" dirty="0"/>
              <a:t>Removing </a:t>
            </a:r>
            <a:r>
              <a:rPr lang="en-US" altLang="en-US" dirty="0" err="1"/>
              <a:t>superedge</a:t>
            </a:r>
            <a:r>
              <a:rPr lang="en-US" altLang="en-US" dirty="0"/>
              <a:t> (</a:t>
            </a:r>
            <a:r>
              <a:rPr lang="en-US" altLang="en-US" dirty="0" err="1"/>
              <a:t>a,b</a:t>
            </a:r>
            <a:r>
              <a:rPr lang="en-US" altLang="en-US" dirty="0"/>
              <a:t>) implies bulk removal of all pair edges </a:t>
            </a:r>
            <a:r>
              <a:rPr lang="el-GR" altLang="en-US" dirty="0"/>
              <a:t>π</a:t>
            </a:r>
            <a:r>
              <a:rPr lang="en-US" altLang="en-US" baseline="-25000" dirty="0" err="1"/>
              <a:t>uv</a:t>
            </a:r>
            <a:endParaRPr lang="en-US" altLang="en-US" baseline="-25000" dirty="0"/>
          </a:p>
          <a:p>
            <a:pPr lvl="1"/>
            <a:r>
              <a:rPr lang="en-US" altLang="en-US" dirty="0"/>
              <a:t>But, each node in A</a:t>
            </a:r>
            <a:r>
              <a:rPr lang="en-US" altLang="en-US" baseline="-25000" dirty="0"/>
              <a:t>u</a:t>
            </a:r>
            <a:r>
              <a:rPr lang="en-US" altLang="en-US" dirty="0"/>
              <a:t> and A</a:t>
            </a:r>
            <a:r>
              <a:rPr lang="en-US" altLang="en-US" baseline="-25000" dirty="0"/>
              <a:t>v</a:t>
            </a:r>
            <a:r>
              <a:rPr lang="en-US" altLang="en-US" dirty="0"/>
              <a:t> has different b value</a:t>
            </a:r>
          </a:p>
          <a:p>
            <a:pPr lvl="1"/>
            <a:r>
              <a:rPr lang="en-US" altLang="en-US" dirty="0"/>
              <a:t>Does not map to a clean matching-type problem</a:t>
            </a:r>
          </a:p>
          <a:p>
            <a:pPr lvl="2"/>
            <a:endParaRPr lang="en-US" altLang="en-US" dirty="0">
              <a:solidFill>
                <a:schemeClr val="hlink"/>
              </a:solidFill>
            </a:endParaRPr>
          </a:p>
          <a:p>
            <a:r>
              <a:rPr lang="en-US" altLang="en-US" dirty="0"/>
              <a:t>A greedy approach</a:t>
            </a:r>
          </a:p>
          <a:p>
            <a:pPr lvl="1"/>
            <a:r>
              <a:rPr lang="en-US" altLang="en-US" dirty="0"/>
              <a:t>Pick </a:t>
            </a:r>
            <a:r>
              <a:rPr lang="en-US" altLang="en-US" dirty="0" err="1"/>
              <a:t>superedges</a:t>
            </a:r>
            <a:r>
              <a:rPr lang="en-US" altLang="en-US" dirty="0"/>
              <a:t> by increasing |</a:t>
            </a:r>
            <a:r>
              <a:rPr lang="el-GR" altLang="en-US" dirty="0"/>
              <a:t>π</a:t>
            </a:r>
            <a:r>
              <a:rPr lang="en-US" altLang="en-US" baseline="-25000" dirty="0" err="1"/>
              <a:t>uv</a:t>
            </a:r>
            <a:r>
              <a:rPr lang="en-US" altLang="en-US" dirty="0"/>
              <a:t>| value</a:t>
            </a:r>
          </a:p>
          <a:p>
            <a:pPr lvl="1"/>
            <a:r>
              <a:rPr lang="en-US" altLang="en-US" dirty="0"/>
              <a:t>Delete (</a:t>
            </a:r>
            <a:r>
              <a:rPr lang="en-US" altLang="en-US" dirty="0" err="1"/>
              <a:t>u,v</a:t>
            </a:r>
            <a:r>
              <a:rPr lang="en-US" altLang="en-US" dirty="0"/>
              <a:t>) if that doesn’t violate </a:t>
            </a:r>
            <a:r>
              <a:rPr lang="ru-RU" altLang="en-US" dirty="0">
                <a:latin typeface="Arial" panose="020B0604020202020204" pitchFamily="34" charset="0"/>
              </a:rPr>
              <a:t>є</a:t>
            </a:r>
            <a:r>
              <a:rPr lang="en-US" altLang="en-US" dirty="0"/>
              <a:t>-bound for nodes in </a:t>
            </a:r>
            <a:r>
              <a:rPr lang="en-US" altLang="en-US" dirty="0" err="1"/>
              <a:t>A</a:t>
            </a:r>
            <a:r>
              <a:rPr lang="en-US" altLang="en-US" baseline="-25000" dirty="0" err="1"/>
              <a:t>u</a:t>
            </a:r>
            <a:r>
              <a:rPr lang="en-US" altLang="en-US" dirty="0" err="1"/>
              <a:t>UA</a:t>
            </a:r>
            <a:r>
              <a:rPr lang="en-US" altLang="en-US" baseline="-25000" dirty="0" err="1"/>
              <a:t>v</a:t>
            </a:r>
            <a:endParaRPr lang="en-US" altLang="en-US" dirty="0"/>
          </a:p>
          <a:p>
            <a:pPr lvl="1"/>
            <a:r>
              <a:rPr lang="en-US" altLang="en-US" dirty="0"/>
              <a:t>If there is correction (</a:t>
            </a:r>
            <a:r>
              <a:rPr lang="en-US" altLang="en-US" dirty="0" err="1"/>
              <a:t>a,b</a:t>
            </a:r>
            <a:r>
              <a:rPr lang="en-US" altLang="en-US" dirty="0"/>
              <a:t>) for </a:t>
            </a:r>
            <a:r>
              <a:rPr lang="el-GR" altLang="en-US" dirty="0"/>
              <a:t>π</a:t>
            </a:r>
            <a:r>
              <a:rPr lang="en-US" altLang="en-US" baseline="-25000" dirty="0" err="1"/>
              <a:t>uv</a:t>
            </a:r>
            <a:r>
              <a:rPr lang="en-US" altLang="en-US" dirty="0"/>
              <a:t> in C, we cannot remove (</a:t>
            </a:r>
            <a:r>
              <a:rPr lang="en-US" altLang="en-US" dirty="0" err="1"/>
              <a:t>u,v</a:t>
            </a:r>
            <a:r>
              <a:rPr lang="en-US" altLang="en-US" dirty="0"/>
              <a:t>); since removing (</a:t>
            </a:r>
            <a:r>
              <a:rPr lang="en-US" altLang="en-US" dirty="0" err="1"/>
              <a:t>u,v</a:t>
            </a:r>
            <a:r>
              <a:rPr lang="en-US" altLang="en-US" dirty="0"/>
              <a:t>) violates error bound for a or b</a:t>
            </a:r>
          </a:p>
        </p:txBody>
      </p:sp>
      <p:sp>
        <p:nvSpPr>
          <p:cNvPr id="1768452" name="AutoShape 4">
            <a:extLst>
              <a:ext uri="{FF2B5EF4-FFF2-40B4-BE49-F238E27FC236}">
                <a16:creationId xmlns:a16="http://schemas.microsoft.com/office/drawing/2014/main" xmlns="" id="{5F63DCE1-A522-4BF9-AA14-ACBF89E3B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9038" y="895350"/>
            <a:ext cx="1271587" cy="1398588"/>
          </a:xfrm>
          <a:prstGeom prst="roundRect">
            <a:avLst>
              <a:gd name="adj" fmla="val 16667"/>
            </a:avLst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8453" name="Oval 5">
            <a:extLst>
              <a:ext uri="{FF2B5EF4-FFF2-40B4-BE49-F238E27FC236}">
                <a16:creationId xmlns:a16="http://schemas.microsoft.com/office/drawing/2014/main" xmlns="" id="{A49DBA48-55C5-49D4-816A-36E9711A81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42238" y="1535113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8454" name="Oval 6">
            <a:extLst>
              <a:ext uri="{FF2B5EF4-FFF2-40B4-BE49-F238E27FC236}">
                <a16:creationId xmlns:a16="http://schemas.microsoft.com/office/drawing/2014/main" xmlns="" id="{59E8F18A-5B47-4AEB-AF10-34C2082A73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80400" y="1250950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8455" name="Oval 7">
            <a:extLst>
              <a:ext uri="{FF2B5EF4-FFF2-40B4-BE49-F238E27FC236}">
                <a16:creationId xmlns:a16="http://schemas.microsoft.com/office/drawing/2014/main" xmlns="" id="{8FED09E7-34FB-40AE-B6D2-F0B7591C0D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08888" y="2100263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8456" name="Oval 8">
            <a:extLst>
              <a:ext uri="{FF2B5EF4-FFF2-40B4-BE49-F238E27FC236}">
                <a16:creationId xmlns:a16="http://schemas.microsoft.com/office/drawing/2014/main" xmlns="" id="{6AD7B024-8F01-410A-8077-2140893E7E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26463" y="1995488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8457" name="Oval 9">
            <a:extLst>
              <a:ext uri="{FF2B5EF4-FFF2-40B4-BE49-F238E27FC236}">
                <a16:creationId xmlns:a16="http://schemas.microsoft.com/office/drawing/2014/main" xmlns="" id="{7A482F1A-FEDD-4C95-AC27-D1B1111391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26463" y="1587500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768458" name="AutoShape 10">
            <a:extLst>
              <a:ext uri="{FF2B5EF4-FFF2-40B4-BE49-F238E27FC236}">
                <a16:creationId xmlns:a16="http://schemas.microsoft.com/office/drawing/2014/main" xmlns="" id="{144CA61C-D9F0-4DD7-946E-C0AEFA66F078}"/>
              </a:ext>
            </a:extLst>
          </p:cNvPr>
          <p:cNvCxnSpPr>
            <a:cxnSpLocks noChangeShapeType="1"/>
            <a:stCxn id="1768453" idx="7"/>
            <a:endCxn id="1768454" idx="3"/>
          </p:cNvCxnSpPr>
          <p:nvPr/>
        </p:nvCxnSpPr>
        <p:spPr bwMode="auto">
          <a:xfrm flipV="1">
            <a:off x="7867650" y="1385888"/>
            <a:ext cx="433388" cy="1603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8459" name="AutoShape 11">
            <a:extLst>
              <a:ext uri="{FF2B5EF4-FFF2-40B4-BE49-F238E27FC236}">
                <a16:creationId xmlns:a16="http://schemas.microsoft.com/office/drawing/2014/main" xmlns="" id="{18128802-85E1-47CD-9250-1455D4F30B6D}"/>
              </a:ext>
            </a:extLst>
          </p:cNvPr>
          <p:cNvCxnSpPr>
            <a:cxnSpLocks noChangeShapeType="1"/>
            <a:stCxn id="1768454" idx="5"/>
            <a:endCxn id="1768454" idx="7"/>
          </p:cNvCxnSpPr>
          <p:nvPr/>
        </p:nvCxnSpPr>
        <p:spPr bwMode="auto">
          <a:xfrm rot="5400000" flipH="1" flipV="1">
            <a:off x="8344694" y="1323182"/>
            <a:ext cx="123825" cy="1587"/>
          </a:xfrm>
          <a:prstGeom prst="curvedConnector5">
            <a:avLst>
              <a:gd name="adj1" fmla="val -64106"/>
              <a:gd name="adj2" fmla="val 17900000"/>
              <a:gd name="adj3" fmla="val 128204"/>
            </a:avLst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8460" name="AutoShape 12">
            <a:extLst>
              <a:ext uri="{FF2B5EF4-FFF2-40B4-BE49-F238E27FC236}">
                <a16:creationId xmlns:a16="http://schemas.microsoft.com/office/drawing/2014/main" xmlns="" id="{3E9C562C-9F5F-42B9-B83F-2FAD67C6F8E3}"/>
              </a:ext>
            </a:extLst>
          </p:cNvPr>
          <p:cNvCxnSpPr>
            <a:cxnSpLocks noChangeShapeType="1"/>
            <a:stCxn id="1768453" idx="3"/>
            <a:endCxn id="1768455" idx="0"/>
          </p:cNvCxnSpPr>
          <p:nvPr/>
        </p:nvCxnSpPr>
        <p:spPr bwMode="auto">
          <a:xfrm flipH="1">
            <a:off x="7681913" y="1670050"/>
            <a:ext cx="80962" cy="4206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8461" name="AutoShape 13">
            <a:extLst>
              <a:ext uri="{FF2B5EF4-FFF2-40B4-BE49-F238E27FC236}">
                <a16:creationId xmlns:a16="http://schemas.microsoft.com/office/drawing/2014/main" xmlns="" id="{224AACF1-D52F-426B-9157-E4FB9EC546A6}"/>
              </a:ext>
            </a:extLst>
          </p:cNvPr>
          <p:cNvCxnSpPr>
            <a:cxnSpLocks noChangeShapeType="1"/>
            <a:stCxn id="1768455" idx="6"/>
            <a:endCxn id="1768456" idx="2"/>
          </p:cNvCxnSpPr>
          <p:nvPr/>
        </p:nvCxnSpPr>
        <p:spPr bwMode="auto">
          <a:xfrm flipV="1">
            <a:off x="7764463" y="2068513"/>
            <a:ext cx="752475" cy="10477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8474" name="AutoShape 26">
            <a:extLst>
              <a:ext uri="{FF2B5EF4-FFF2-40B4-BE49-F238E27FC236}">
                <a16:creationId xmlns:a16="http://schemas.microsoft.com/office/drawing/2014/main" xmlns="" id="{5B56F097-7D61-441C-AC3C-CD61E80AA473}"/>
              </a:ext>
            </a:extLst>
          </p:cNvPr>
          <p:cNvCxnSpPr>
            <a:cxnSpLocks noChangeShapeType="1"/>
            <a:stCxn id="1768453" idx="6"/>
            <a:endCxn id="1768457" idx="2"/>
          </p:cNvCxnSpPr>
          <p:nvPr/>
        </p:nvCxnSpPr>
        <p:spPr bwMode="auto">
          <a:xfrm>
            <a:off x="7897813" y="1608138"/>
            <a:ext cx="619125" cy="523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8475" name="AutoShape 27">
            <a:extLst>
              <a:ext uri="{FF2B5EF4-FFF2-40B4-BE49-F238E27FC236}">
                <a16:creationId xmlns:a16="http://schemas.microsoft.com/office/drawing/2014/main" xmlns="" id="{2503DC2F-2ADB-43E7-AB92-7EE3848DB9A9}"/>
              </a:ext>
            </a:extLst>
          </p:cNvPr>
          <p:cNvCxnSpPr>
            <a:cxnSpLocks noChangeShapeType="1"/>
            <a:stCxn id="1768456" idx="1"/>
            <a:endCxn id="1768454" idx="5"/>
          </p:cNvCxnSpPr>
          <p:nvPr/>
        </p:nvCxnSpPr>
        <p:spPr bwMode="auto">
          <a:xfrm flipH="1" flipV="1">
            <a:off x="8405813" y="1385888"/>
            <a:ext cx="141287" cy="62071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68476" name="Text Box 28">
            <a:extLst>
              <a:ext uri="{FF2B5EF4-FFF2-40B4-BE49-F238E27FC236}">
                <a16:creationId xmlns:a16="http://schemas.microsoft.com/office/drawing/2014/main" xmlns="" id="{77E42CA9-25CD-4AF4-B9DA-B5630771F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088" y="962025"/>
            <a:ext cx="103187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Trebuchet MS" panose="020B0603020202020204" pitchFamily="34" charset="0"/>
              </a:rPr>
              <a:t>S</a:t>
            </a:r>
          </a:p>
        </p:txBody>
      </p:sp>
      <p:sp>
        <p:nvSpPr>
          <p:cNvPr id="1768477" name="AutoShape 29">
            <a:extLst>
              <a:ext uri="{FF2B5EF4-FFF2-40B4-BE49-F238E27FC236}">
                <a16:creationId xmlns:a16="http://schemas.microsoft.com/office/drawing/2014/main" xmlns="" id="{AB4DC016-927B-4CA2-A8A3-1D6F211B4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4300" y="4802188"/>
            <a:ext cx="844550" cy="1049337"/>
          </a:xfrm>
          <a:prstGeom prst="roundRect">
            <a:avLst>
              <a:gd name="adj" fmla="val 16667"/>
            </a:avLst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spcAft>
                <a:spcPts val="1200"/>
              </a:spcAft>
              <a:buFont typeface="Times New Roman" panose="02020603050405020304" pitchFamily="18" charset="0"/>
              <a:buNone/>
            </a:pPr>
            <a:endParaRPr lang="en-US" altLang="en-US" sz="1600">
              <a:latin typeface="Comic Sans MS" panose="030F0702030302020204" pitchFamily="66" charset="0"/>
            </a:endParaRPr>
          </a:p>
        </p:txBody>
      </p:sp>
      <p:graphicFrame>
        <p:nvGraphicFramePr>
          <p:cNvPr id="1768478" name="Group 30">
            <a:extLst>
              <a:ext uri="{FF2B5EF4-FFF2-40B4-BE49-F238E27FC236}">
                <a16:creationId xmlns:a16="http://schemas.microsoft.com/office/drawing/2014/main" xmlns="" id="{135AE626-BFC6-4A3A-AF3C-0B19ECF629B8}"/>
              </a:ext>
            </a:extLst>
          </p:cNvPr>
          <p:cNvGraphicFramePr>
            <a:graphicFrameLocks noGrp="1"/>
          </p:cNvGraphicFramePr>
          <p:nvPr/>
        </p:nvGraphicFramePr>
        <p:xfrm>
          <a:off x="7848600" y="5148263"/>
          <a:ext cx="619125" cy="623888"/>
        </p:xfrm>
        <a:graphic>
          <a:graphicData uri="http://schemas.openxmlformats.org/drawingml/2006/table">
            <a:tbl>
              <a:tblPr/>
              <a:tblGrid>
                <a:gridCol w="619125">
                  <a:extLst>
                    <a:ext uri="{9D8B030D-6E8A-4147-A177-3AD203B41FA5}">
                      <a16:colId xmlns:a16="http://schemas.microsoft.com/office/drawing/2014/main" xmlns="" val="3869140754"/>
                    </a:ext>
                  </a:extLst>
                </a:gridCol>
              </a:tblGrid>
              <a:tr h="309563">
                <a:tc>
                  <a:txBody>
                    <a:bodyPr/>
                    <a:lstStyle>
                      <a:lvl1pPr algn="l">
                        <a:buClr>
                          <a:srgbClr val="969696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169863" indent="287338" algn="l">
                        <a:buClr>
                          <a:srgbClr val="969696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000000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2pPr>
                      <a:lvl3pPr marL="409575" indent="504825" algn="l">
                        <a:spcAft>
                          <a:spcPts val="800"/>
                        </a:spcAft>
                        <a:buClr>
                          <a:srgbClr val="969696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3pPr>
                      <a:lvl4pPr marL="1338263" indent="33338" algn="l">
                        <a:lnSpc>
                          <a:spcPts val="1400"/>
                        </a:lnSpc>
                        <a:spcAft>
                          <a:spcPts val="600"/>
                        </a:spcAft>
                        <a:buClr>
                          <a:schemeClr val="tx1"/>
                        </a:buClr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1685925" indent="142875" algn="l">
                        <a:lnSpc>
                          <a:spcPts val="1400"/>
                        </a:lnSpc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1431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6003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0575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5147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+(.)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39364407"/>
                  </a:ext>
                </a:extLst>
              </a:tr>
              <a:tr h="314325">
                <a:tc>
                  <a:txBody>
                    <a:bodyPr/>
                    <a:lstStyle>
                      <a:lvl1pPr algn="l">
                        <a:buClr>
                          <a:srgbClr val="969696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169863" indent="287338" algn="l">
                        <a:buClr>
                          <a:srgbClr val="969696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000000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2pPr>
                      <a:lvl3pPr marL="409575" indent="504825" algn="l">
                        <a:spcAft>
                          <a:spcPts val="800"/>
                        </a:spcAft>
                        <a:buClr>
                          <a:srgbClr val="969696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3pPr>
                      <a:lvl4pPr marL="1338263" indent="33338" algn="l">
                        <a:lnSpc>
                          <a:spcPts val="1400"/>
                        </a:lnSpc>
                        <a:spcAft>
                          <a:spcPts val="600"/>
                        </a:spcAft>
                        <a:buClr>
                          <a:schemeClr val="tx1"/>
                        </a:buClr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1685925" indent="142875" algn="l">
                        <a:lnSpc>
                          <a:spcPts val="1400"/>
                        </a:lnSpc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1431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6003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0575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5147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-(.)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29143253"/>
                  </a:ext>
                </a:extLst>
              </a:tr>
            </a:tbl>
          </a:graphicData>
        </a:graphic>
      </p:graphicFrame>
      <p:sp>
        <p:nvSpPr>
          <p:cNvPr id="1768486" name="Text Box 38">
            <a:extLst>
              <a:ext uri="{FF2B5EF4-FFF2-40B4-BE49-F238E27FC236}">
                <a16:creationId xmlns:a16="http://schemas.microsoft.com/office/drawing/2014/main" xmlns="" id="{9FB08E5B-1175-4F37-A5F4-53AF52198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9738" y="4865688"/>
            <a:ext cx="193675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Trebuchet MS" panose="020B0603020202020204" pitchFamily="34" charset="0"/>
              </a:rPr>
              <a:t>C</a:t>
            </a:r>
            <a:r>
              <a:rPr lang="ru-RU" altLang="en-US" sz="1600" baseline="-25000">
                <a:latin typeface="Trebuchet MS" panose="020B0603020202020204" pitchFamily="34" charset="0"/>
              </a:rPr>
              <a:t>є</a:t>
            </a:r>
            <a:endParaRPr lang="en-US" altLang="en-US" sz="1600" baseline="-25000">
              <a:latin typeface="Trebuchet MS" panose="020B0603020202020204" pitchFamily="34" charset="0"/>
            </a:endParaRPr>
          </a:p>
        </p:txBody>
      </p:sp>
      <p:sp>
        <p:nvSpPr>
          <p:cNvPr id="1768487" name="AutoShape 39">
            <a:extLst>
              <a:ext uri="{FF2B5EF4-FFF2-40B4-BE49-F238E27FC236}">
                <a16:creationId xmlns:a16="http://schemas.microsoft.com/office/drawing/2014/main" xmlns="" id="{78FF8D8D-B7B7-4B51-826A-B1FB341B5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1100" y="3201988"/>
            <a:ext cx="1271588" cy="1398587"/>
          </a:xfrm>
          <a:prstGeom prst="roundRect">
            <a:avLst>
              <a:gd name="adj" fmla="val 16667"/>
            </a:avLst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8488" name="Oval 40">
            <a:extLst>
              <a:ext uri="{FF2B5EF4-FFF2-40B4-BE49-F238E27FC236}">
                <a16:creationId xmlns:a16="http://schemas.microsoft.com/office/drawing/2014/main" xmlns="" id="{CC64353C-997D-4353-909C-2B667CB274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34300" y="3841750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8489" name="Oval 41">
            <a:extLst>
              <a:ext uri="{FF2B5EF4-FFF2-40B4-BE49-F238E27FC236}">
                <a16:creationId xmlns:a16="http://schemas.microsoft.com/office/drawing/2014/main" xmlns="" id="{7FA96AFA-DF6F-40AA-AD27-83A6ED7F8F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72463" y="3557588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8490" name="Oval 42">
            <a:extLst>
              <a:ext uri="{FF2B5EF4-FFF2-40B4-BE49-F238E27FC236}">
                <a16:creationId xmlns:a16="http://schemas.microsoft.com/office/drawing/2014/main" xmlns="" id="{EF7C79BC-0311-47DC-AEE5-2E5890FE45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00950" y="4406900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8491" name="Oval 43">
            <a:extLst>
              <a:ext uri="{FF2B5EF4-FFF2-40B4-BE49-F238E27FC236}">
                <a16:creationId xmlns:a16="http://schemas.microsoft.com/office/drawing/2014/main" xmlns="" id="{4ACED799-8D28-4CEB-ABF1-01106C4566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8525" y="4302125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8492" name="Oval 44">
            <a:extLst>
              <a:ext uri="{FF2B5EF4-FFF2-40B4-BE49-F238E27FC236}">
                <a16:creationId xmlns:a16="http://schemas.microsoft.com/office/drawing/2014/main" xmlns="" id="{BF2402A7-65B1-4C90-BF65-73A44D6BC1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8525" y="3894138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768493" name="AutoShape 45">
            <a:extLst>
              <a:ext uri="{FF2B5EF4-FFF2-40B4-BE49-F238E27FC236}">
                <a16:creationId xmlns:a16="http://schemas.microsoft.com/office/drawing/2014/main" xmlns="" id="{E798F65F-669D-428A-8EB1-A129A503BCA2}"/>
              </a:ext>
            </a:extLst>
          </p:cNvPr>
          <p:cNvCxnSpPr>
            <a:cxnSpLocks noChangeShapeType="1"/>
            <a:stCxn id="1768488" idx="7"/>
            <a:endCxn id="1768489" idx="3"/>
          </p:cNvCxnSpPr>
          <p:nvPr/>
        </p:nvCxnSpPr>
        <p:spPr bwMode="auto">
          <a:xfrm flipV="1">
            <a:off x="7859713" y="3692525"/>
            <a:ext cx="433387" cy="16033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8495" name="AutoShape 47">
            <a:extLst>
              <a:ext uri="{FF2B5EF4-FFF2-40B4-BE49-F238E27FC236}">
                <a16:creationId xmlns:a16="http://schemas.microsoft.com/office/drawing/2014/main" xmlns="" id="{36D35E5B-61C4-46FF-8577-5895A59D1F0E}"/>
              </a:ext>
            </a:extLst>
          </p:cNvPr>
          <p:cNvCxnSpPr>
            <a:cxnSpLocks noChangeShapeType="1"/>
            <a:stCxn id="1768488" idx="3"/>
            <a:endCxn id="1768490" idx="0"/>
          </p:cNvCxnSpPr>
          <p:nvPr/>
        </p:nvCxnSpPr>
        <p:spPr bwMode="auto">
          <a:xfrm flipH="1">
            <a:off x="7673975" y="3976688"/>
            <a:ext cx="80963" cy="4206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8497" name="AutoShape 49">
            <a:extLst>
              <a:ext uri="{FF2B5EF4-FFF2-40B4-BE49-F238E27FC236}">
                <a16:creationId xmlns:a16="http://schemas.microsoft.com/office/drawing/2014/main" xmlns="" id="{3A823769-794A-421F-8391-5194ED4EBA3B}"/>
              </a:ext>
            </a:extLst>
          </p:cNvPr>
          <p:cNvCxnSpPr>
            <a:cxnSpLocks noChangeShapeType="1"/>
            <a:stCxn id="1768488" idx="6"/>
            <a:endCxn id="1768492" idx="2"/>
          </p:cNvCxnSpPr>
          <p:nvPr/>
        </p:nvCxnSpPr>
        <p:spPr bwMode="auto">
          <a:xfrm>
            <a:off x="7889875" y="3914775"/>
            <a:ext cx="619125" cy="523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8498" name="AutoShape 50">
            <a:extLst>
              <a:ext uri="{FF2B5EF4-FFF2-40B4-BE49-F238E27FC236}">
                <a16:creationId xmlns:a16="http://schemas.microsoft.com/office/drawing/2014/main" xmlns="" id="{D2791526-5CC6-431E-9BA9-0BAEEB1BF74C}"/>
              </a:ext>
            </a:extLst>
          </p:cNvPr>
          <p:cNvCxnSpPr>
            <a:cxnSpLocks noChangeShapeType="1"/>
            <a:stCxn id="1768491" idx="1"/>
            <a:endCxn id="1768489" idx="5"/>
          </p:cNvCxnSpPr>
          <p:nvPr/>
        </p:nvCxnSpPr>
        <p:spPr bwMode="auto">
          <a:xfrm flipH="1" flipV="1">
            <a:off x="8397875" y="3692525"/>
            <a:ext cx="141288" cy="62071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68499" name="Text Box 51">
            <a:extLst>
              <a:ext uri="{FF2B5EF4-FFF2-40B4-BE49-F238E27FC236}">
                <a16:creationId xmlns:a16="http://schemas.microsoft.com/office/drawing/2014/main" xmlns="" id="{8D0266EF-B921-4D98-ABCC-D063A9C0D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7350" y="3268663"/>
            <a:ext cx="204788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Trebuchet MS" panose="020B0603020202020204" pitchFamily="34" charset="0"/>
              </a:rPr>
              <a:t>S</a:t>
            </a:r>
            <a:r>
              <a:rPr lang="ru-RU" altLang="en-US" sz="1600">
                <a:latin typeface="Trebuchet MS" panose="020B0603020202020204" pitchFamily="34" charset="0"/>
              </a:rPr>
              <a:t>є</a:t>
            </a:r>
            <a:endParaRPr lang="en-US" altLang="en-US" sz="1600">
              <a:latin typeface="Trebuchet MS" panose="020B0603020202020204" pitchFamily="34" charset="0"/>
            </a:endParaRPr>
          </a:p>
        </p:txBody>
      </p:sp>
      <p:sp>
        <p:nvSpPr>
          <p:cNvPr id="1768500" name="AutoShape 52">
            <a:extLst>
              <a:ext uri="{FF2B5EF4-FFF2-40B4-BE49-F238E27FC236}">
                <a16:creationId xmlns:a16="http://schemas.microsoft.com/office/drawing/2014/main" xmlns="" id="{5EA58E70-53BD-4831-8D38-712C49D68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6238" y="2466975"/>
            <a:ext cx="327025" cy="584200"/>
          </a:xfrm>
          <a:prstGeom prst="downArrow">
            <a:avLst>
              <a:gd name="adj1" fmla="val 50000"/>
              <a:gd name="adj2" fmla="val 44660"/>
            </a:avLst>
          </a:prstGeom>
          <a:solidFill>
            <a:schemeClr val="accent1"/>
          </a:solidFill>
          <a:ln w="19050" algn="ctr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32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32/140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186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474" name="Rectangle 2">
            <a:extLst>
              <a:ext uri="{FF2B5EF4-FFF2-40B4-BE49-F238E27FC236}">
                <a16:creationId xmlns:a16="http://schemas.microsoft.com/office/drawing/2014/main" xmlns="" id="{807DC67F-30A8-49BB-B125-D60DF2AA57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52400" y="-69056"/>
            <a:ext cx="3962400" cy="1143000"/>
          </a:xfrm>
        </p:spPr>
        <p:txBody>
          <a:bodyPr/>
          <a:lstStyle/>
          <a:p>
            <a:r>
              <a:rPr lang="en-US" altLang="en-US" b="1" dirty="0"/>
              <a:t>APXMDL</a:t>
            </a:r>
          </a:p>
        </p:txBody>
      </p:sp>
      <p:sp>
        <p:nvSpPr>
          <p:cNvPr id="1769475" name="Rectangle 3">
            <a:extLst>
              <a:ext uri="{FF2B5EF4-FFF2-40B4-BE49-F238E27FC236}">
                <a16:creationId xmlns:a16="http://schemas.microsoft.com/office/drawing/2014/main" xmlns="" id="{DB76874A-0513-40AA-B5A0-0CC2E9664A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6700" y="1181100"/>
            <a:ext cx="6211888" cy="4960938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/>
              <a:t>Compute the R(S,C) for G</a:t>
            </a:r>
            <a:endParaRPr lang="en-US" altLang="en-US" dirty="0">
              <a:solidFill>
                <a:schemeClr val="hlink"/>
              </a:solidFill>
            </a:endParaRPr>
          </a:p>
          <a:p>
            <a:r>
              <a:rPr lang="en-US" altLang="en-US" dirty="0"/>
              <a:t>Find C</a:t>
            </a:r>
            <a:r>
              <a:rPr lang="ru-RU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є</a:t>
            </a:r>
            <a:endParaRPr lang="en-US" altLang="en-US" dirty="0"/>
          </a:p>
          <a:p>
            <a:pPr lvl="1"/>
            <a:r>
              <a:rPr lang="en-US" altLang="en-US" dirty="0"/>
              <a:t>Compute H, with V</a:t>
            </a:r>
            <a:r>
              <a:rPr lang="en-US" altLang="en-US" baseline="-25000" dirty="0"/>
              <a:t>H</a:t>
            </a:r>
            <a:r>
              <a:rPr lang="en-US" altLang="en-US" dirty="0"/>
              <a:t>=C</a:t>
            </a:r>
          </a:p>
          <a:p>
            <a:pPr lvl="1"/>
            <a:r>
              <a:rPr lang="en-US" altLang="en-US" dirty="0"/>
              <a:t>Find maximum b-matching M for H; C</a:t>
            </a:r>
            <a:r>
              <a:rPr lang="ru-RU" altLang="en-US" baseline="-25000" dirty="0">
                <a:latin typeface="Arial" panose="020B0604020202020204" pitchFamily="34" charset="0"/>
              </a:rPr>
              <a:t>є</a:t>
            </a:r>
            <a:r>
              <a:rPr lang="en-US" altLang="en-US" dirty="0"/>
              <a:t>=C-M</a:t>
            </a:r>
          </a:p>
          <a:p>
            <a:r>
              <a:rPr lang="en-US" altLang="en-US" dirty="0"/>
              <a:t>Find S</a:t>
            </a:r>
            <a:r>
              <a:rPr lang="ru-RU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є</a:t>
            </a:r>
            <a:endParaRPr lang="en-US" altLang="en-US" dirty="0"/>
          </a:p>
          <a:p>
            <a:pPr lvl="1"/>
            <a:r>
              <a:rPr lang="en-US" altLang="en-US" dirty="0"/>
              <a:t>Pick </a:t>
            </a:r>
            <a:r>
              <a:rPr lang="en-US" altLang="en-US" dirty="0" err="1"/>
              <a:t>superedges</a:t>
            </a:r>
            <a:r>
              <a:rPr lang="en-US" altLang="en-US" dirty="0"/>
              <a:t> (</a:t>
            </a:r>
            <a:r>
              <a:rPr lang="en-US" altLang="en-US" dirty="0" err="1"/>
              <a:t>u,v</a:t>
            </a:r>
            <a:r>
              <a:rPr lang="en-US" altLang="en-US" dirty="0"/>
              <a:t>) in S having no correction in C</a:t>
            </a:r>
            <a:r>
              <a:rPr lang="ru-RU" altLang="en-US" baseline="-25000" dirty="0">
                <a:latin typeface="Arial" panose="020B0604020202020204" pitchFamily="34" charset="0"/>
              </a:rPr>
              <a:t>є</a:t>
            </a:r>
            <a:r>
              <a:rPr lang="en-US" altLang="en-US" dirty="0"/>
              <a:t> </a:t>
            </a:r>
            <a:br>
              <a:rPr lang="en-US" altLang="en-US" dirty="0"/>
            </a:br>
            <a:r>
              <a:rPr lang="en-US" altLang="en-US" dirty="0"/>
              <a:t>in increasing |</a:t>
            </a:r>
            <a:r>
              <a:rPr lang="el-GR" altLang="en-US" dirty="0"/>
              <a:t>π</a:t>
            </a:r>
            <a:r>
              <a:rPr lang="en-US" altLang="en-US" baseline="-25000" dirty="0" err="1"/>
              <a:t>uv</a:t>
            </a:r>
            <a:r>
              <a:rPr lang="en-US" altLang="en-US" dirty="0"/>
              <a:t>| value</a:t>
            </a:r>
          </a:p>
          <a:p>
            <a:pPr lvl="1"/>
            <a:r>
              <a:rPr lang="en-US" altLang="en-US" dirty="0"/>
              <a:t>Remove (</a:t>
            </a:r>
            <a:r>
              <a:rPr lang="en-US" altLang="en-US" dirty="0" err="1"/>
              <a:t>u,v</a:t>
            </a:r>
            <a:r>
              <a:rPr lang="en-US" altLang="en-US" dirty="0"/>
              <a:t>) if that doesn’t violate </a:t>
            </a:r>
            <a:r>
              <a:rPr lang="ru-RU" altLang="en-US" dirty="0">
                <a:latin typeface="Arial" panose="020B0604020202020204" pitchFamily="34" charset="0"/>
              </a:rPr>
              <a:t>є</a:t>
            </a:r>
            <a:r>
              <a:rPr lang="en-US" altLang="en-US" dirty="0"/>
              <a:t>-bound for any node in A</a:t>
            </a:r>
            <a:r>
              <a:rPr lang="en-US" altLang="en-US" baseline="-25000" dirty="0"/>
              <a:t>u</a:t>
            </a:r>
            <a:r>
              <a:rPr lang="en-US" altLang="en-US" dirty="0"/>
              <a:t> U A</a:t>
            </a:r>
            <a:r>
              <a:rPr lang="en-US" altLang="en-US" baseline="-25000" dirty="0"/>
              <a:t>v</a:t>
            </a:r>
          </a:p>
          <a:p>
            <a:r>
              <a:rPr lang="en-US" altLang="en-US" dirty="0" err="1"/>
              <a:t>Axp</a:t>
            </a:r>
            <a:r>
              <a:rPr lang="en-US" altLang="en-US" dirty="0"/>
              <a:t>-representation R</a:t>
            </a:r>
            <a:r>
              <a:rPr lang="ru-RU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є</a:t>
            </a:r>
            <a:r>
              <a:rPr lang="en-US" altLang="en-US" dirty="0"/>
              <a:t>=(C</a:t>
            </a:r>
            <a:r>
              <a:rPr lang="ru-RU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є</a:t>
            </a:r>
            <a:r>
              <a:rPr lang="en-US" altLang="en-US" dirty="0"/>
              <a:t>, S</a:t>
            </a:r>
            <a:r>
              <a:rPr lang="ru-RU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є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alt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9476" name="AutoShape 4">
            <a:extLst>
              <a:ext uri="{FF2B5EF4-FFF2-40B4-BE49-F238E27FC236}">
                <a16:creationId xmlns:a16="http://schemas.microsoft.com/office/drawing/2014/main" xmlns="" id="{C9DDD606-6F39-40F3-A776-F98D2DD68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5575" y="1084263"/>
            <a:ext cx="1271588" cy="1398587"/>
          </a:xfrm>
          <a:prstGeom prst="roundRect">
            <a:avLst>
              <a:gd name="adj" fmla="val 16667"/>
            </a:avLst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9477" name="Oval 5">
            <a:extLst>
              <a:ext uri="{FF2B5EF4-FFF2-40B4-BE49-F238E27FC236}">
                <a16:creationId xmlns:a16="http://schemas.microsoft.com/office/drawing/2014/main" xmlns="" id="{2B787172-EBB7-4B93-B3A7-B85929F364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8775" y="1724025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9478" name="Oval 6">
            <a:extLst>
              <a:ext uri="{FF2B5EF4-FFF2-40B4-BE49-F238E27FC236}">
                <a16:creationId xmlns:a16="http://schemas.microsoft.com/office/drawing/2014/main" xmlns="" id="{1C49D487-40A5-4F03-9FDD-0F4224A578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46938" y="1439863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9479" name="Oval 7">
            <a:extLst>
              <a:ext uri="{FF2B5EF4-FFF2-40B4-BE49-F238E27FC236}">
                <a16:creationId xmlns:a16="http://schemas.microsoft.com/office/drawing/2014/main" xmlns="" id="{F74085FB-2840-4448-B67F-050065EBD3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75425" y="2289175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9480" name="Oval 8">
            <a:extLst>
              <a:ext uri="{FF2B5EF4-FFF2-40B4-BE49-F238E27FC236}">
                <a16:creationId xmlns:a16="http://schemas.microsoft.com/office/drawing/2014/main" xmlns="" id="{3C74A052-859F-406E-A2DE-8E9AE60680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93000" y="2184400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9481" name="Oval 9">
            <a:extLst>
              <a:ext uri="{FF2B5EF4-FFF2-40B4-BE49-F238E27FC236}">
                <a16:creationId xmlns:a16="http://schemas.microsoft.com/office/drawing/2014/main" xmlns="" id="{EF5A84F9-30EB-434E-979D-B511F849FF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93000" y="1776413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769482" name="AutoShape 10">
            <a:extLst>
              <a:ext uri="{FF2B5EF4-FFF2-40B4-BE49-F238E27FC236}">
                <a16:creationId xmlns:a16="http://schemas.microsoft.com/office/drawing/2014/main" xmlns="" id="{12968C62-0CED-408E-9E93-DE7166FAE88A}"/>
              </a:ext>
            </a:extLst>
          </p:cNvPr>
          <p:cNvCxnSpPr>
            <a:cxnSpLocks noChangeShapeType="1"/>
            <a:stCxn id="1769477" idx="7"/>
            <a:endCxn id="1769478" idx="3"/>
          </p:cNvCxnSpPr>
          <p:nvPr/>
        </p:nvCxnSpPr>
        <p:spPr bwMode="auto">
          <a:xfrm flipV="1">
            <a:off x="6834188" y="1574800"/>
            <a:ext cx="433387" cy="16033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9483" name="AutoShape 11">
            <a:extLst>
              <a:ext uri="{FF2B5EF4-FFF2-40B4-BE49-F238E27FC236}">
                <a16:creationId xmlns:a16="http://schemas.microsoft.com/office/drawing/2014/main" xmlns="" id="{57232B88-B1D6-4275-A638-7CD9F565168A}"/>
              </a:ext>
            </a:extLst>
          </p:cNvPr>
          <p:cNvCxnSpPr>
            <a:cxnSpLocks noChangeShapeType="1"/>
            <a:stCxn id="1769478" idx="5"/>
            <a:endCxn id="1769478" idx="7"/>
          </p:cNvCxnSpPr>
          <p:nvPr/>
        </p:nvCxnSpPr>
        <p:spPr bwMode="auto">
          <a:xfrm rot="5400000" flipH="1" flipV="1">
            <a:off x="7311231" y="1512094"/>
            <a:ext cx="123825" cy="1588"/>
          </a:xfrm>
          <a:prstGeom prst="curvedConnector5">
            <a:avLst>
              <a:gd name="adj1" fmla="val -64106"/>
              <a:gd name="adj2" fmla="val 17900000"/>
              <a:gd name="adj3" fmla="val 128204"/>
            </a:avLst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9484" name="AutoShape 12">
            <a:extLst>
              <a:ext uri="{FF2B5EF4-FFF2-40B4-BE49-F238E27FC236}">
                <a16:creationId xmlns:a16="http://schemas.microsoft.com/office/drawing/2014/main" xmlns="" id="{108B0B4D-A5B7-40ED-AF10-D01D2F8550CB}"/>
              </a:ext>
            </a:extLst>
          </p:cNvPr>
          <p:cNvCxnSpPr>
            <a:cxnSpLocks noChangeShapeType="1"/>
            <a:stCxn id="1769477" idx="3"/>
            <a:endCxn id="1769479" idx="0"/>
          </p:cNvCxnSpPr>
          <p:nvPr/>
        </p:nvCxnSpPr>
        <p:spPr bwMode="auto">
          <a:xfrm flipH="1">
            <a:off x="6648450" y="1858963"/>
            <a:ext cx="80963" cy="4206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9485" name="AutoShape 13">
            <a:extLst>
              <a:ext uri="{FF2B5EF4-FFF2-40B4-BE49-F238E27FC236}">
                <a16:creationId xmlns:a16="http://schemas.microsoft.com/office/drawing/2014/main" xmlns="" id="{9346881F-2692-438B-8D44-DACA799B41F1}"/>
              </a:ext>
            </a:extLst>
          </p:cNvPr>
          <p:cNvCxnSpPr>
            <a:cxnSpLocks noChangeShapeType="1"/>
            <a:stCxn id="1769479" idx="6"/>
            <a:endCxn id="1769480" idx="2"/>
          </p:cNvCxnSpPr>
          <p:nvPr/>
        </p:nvCxnSpPr>
        <p:spPr bwMode="auto">
          <a:xfrm flipV="1">
            <a:off x="6731000" y="2257425"/>
            <a:ext cx="752475" cy="10477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9486" name="AutoShape 14">
            <a:extLst>
              <a:ext uri="{FF2B5EF4-FFF2-40B4-BE49-F238E27FC236}">
                <a16:creationId xmlns:a16="http://schemas.microsoft.com/office/drawing/2014/main" xmlns="" id="{C1700436-2790-47D2-9806-5F7ECE9AE762}"/>
              </a:ext>
            </a:extLst>
          </p:cNvPr>
          <p:cNvCxnSpPr>
            <a:cxnSpLocks noChangeShapeType="1"/>
            <a:stCxn id="1769477" idx="6"/>
            <a:endCxn id="1769481" idx="2"/>
          </p:cNvCxnSpPr>
          <p:nvPr/>
        </p:nvCxnSpPr>
        <p:spPr bwMode="auto">
          <a:xfrm>
            <a:off x="6864350" y="1797050"/>
            <a:ext cx="619125" cy="523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9487" name="AutoShape 15">
            <a:extLst>
              <a:ext uri="{FF2B5EF4-FFF2-40B4-BE49-F238E27FC236}">
                <a16:creationId xmlns:a16="http://schemas.microsoft.com/office/drawing/2014/main" xmlns="" id="{CF4AB566-BC2D-4835-AD40-4EE587EAF420}"/>
              </a:ext>
            </a:extLst>
          </p:cNvPr>
          <p:cNvCxnSpPr>
            <a:cxnSpLocks noChangeShapeType="1"/>
            <a:stCxn id="1769480" idx="1"/>
            <a:endCxn id="1769478" idx="5"/>
          </p:cNvCxnSpPr>
          <p:nvPr/>
        </p:nvCxnSpPr>
        <p:spPr bwMode="auto">
          <a:xfrm flipH="1" flipV="1">
            <a:off x="7372350" y="1574800"/>
            <a:ext cx="141288" cy="62071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69488" name="Text Box 16">
            <a:extLst>
              <a:ext uri="{FF2B5EF4-FFF2-40B4-BE49-F238E27FC236}">
                <a16:creationId xmlns:a16="http://schemas.microsoft.com/office/drawing/2014/main" xmlns="" id="{B7B62457-A963-4631-9F2E-10321D9B5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5" y="1150938"/>
            <a:ext cx="103188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Trebuchet MS" panose="020B0603020202020204" pitchFamily="34" charset="0"/>
              </a:rPr>
              <a:t>S</a:t>
            </a:r>
          </a:p>
        </p:txBody>
      </p:sp>
      <p:sp>
        <p:nvSpPr>
          <p:cNvPr id="1769489" name="AutoShape 17">
            <a:extLst>
              <a:ext uri="{FF2B5EF4-FFF2-40B4-BE49-F238E27FC236}">
                <a16:creationId xmlns:a16="http://schemas.microsoft.com/office/drawing/2014/main" xmlns="" id="{AAAAF666-0453-4C88-9290-BCEFDB7AA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4270375"/>
            <a:ext cx="844550" cy="1049338"/>
          </a:xfrm>
          <a:prstGeom prst="roundRect">
            <a:avLst>
              <a:gd name="adj" fmla="val 16667"/>
            </a:avLst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spcAft>
                <a:spcPts val="1200"/>
              </a:spcAft>
              <a:buFont typeface="Times New Roman" panose="02020603050405020304" pitchFamily="18" charset="0"/>
              <a:buNone/>
            </a:pPr>
            <a:endParaRPr lang="en-US" altLang="en-US" sz="1600">
              <a:latin typeface="Comic Sans MS" panose="030F0702030302020204" pitchFamily="66" charset="0"/>
            </a:endParaRPr>
          </a:p>
        </p:txBody>
      </p:sp>
      <p:graphicFrame>
        <p:nvGraphicFramePr>
          <p:cNvPr id="1769490" name="Group 18">
            <a:extLst>
              <a:ext uri="{FF2B5EF4-FFF2-40B4-BE49-F238E27FC236}">
                <a16:creationId xmlns:a16="http://schemas.microsoft.com/office/drawing/2014/main" xmlns="" id="{84D71974-15B1-4DB9-85D2-BF394F86CA08}"/>
              </a:ext>
            </a:extLst>
          </p:cNvPr>
          <p:cNvGraphicFramePr>
            <a:graphicFrameLocks noGrp="1"/>
          </p:cNvGraphicFramePr>
          <p:nvPr/>
        </p:nvGraphicFramePr>
        <p:xfrm>
          <a:off x="8367713" y="4616450"/>
          <a:ext cx="619125" cy="623888"/>
        </p:xfrm>
        <a:graphic>
          <a:graphicData uri="http://schemas.openxmlformats.org/drawingml/2006/table">
            <a:tbl>
              <a:tblPr/>
              <a:tblGrid>
                <a:gridCol w="619125">
                  <a:extLst>
                    <a:ext uri="{9D8B030D-6E8A-4147-A177-3AD203B41FA5}">
                      <a16:colId xmlns:a16="http://schemas.microsoft.com/office/drawing/2014/main" xmlns="" val="1091932251"/>
                    </a:ext>
                  </a:extLst>
                </a:gridCol>
              </a:tblGrid>
              <a:tr h="309563">
                <a:tc>
                  <a:txBody>
                    <a:bodyPr/>
                    <a:lstStyle>
                      <a:lvl1pPr algn="l">
                        <a:buClr>
                          <a:srgbClr val="969696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169863" indent="287338" algn="l">
                        <a:buClr>
                          <a:srgbClr val="969696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000000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2pPr>
                      <a:lvl3pPr marL="409575" indent="504825" algn="l">
                        <a:spcAft>
                          <a:spcPts val="800"/>
                        </a:spcAft>
                        <a:buClr>
                          <a:srgbClr val="969696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3pPr>
                      <a:lvl4pPr marL="1338263" indent="33338" algn="l">
                        <a:lnSpc>
                          <a:spcPts val="1400"/>
                        </a:lnSpc>
                        <a:spcAft>
                          <a:spcPts val="600"/>
                        </a:spcAft>
                        <a:buClr>
                          <a:schemeClr val="tx1"/>
                        </a:buClr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1685925" indent="142875" algn="l">
                        <a:lnSpc>
                          <a:spcPts val="1400"/>
                        </a:lnSpc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1431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6003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0575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5147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+(.)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40450547"/>
                  </a:ext>
                </a:extLst>
              </a:tr>
              <a:tr h="314325">
                <a:tc>
                  <a:txBody>
                    <a:bodyPr/>
                    <a:lstStyle>
                      <a:lvl1pPr algn="l">
                        <a:buClr>
                          <a:srgbClr val="969696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169863" indent="287338" algn="l">
                        <a:buClr>
                          <a:srgbClr val="969696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000000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2pPr>
                      <a:lvl3pPr marL="409575" indent="504825" algn="l">
                        <a:spcAft>
                          <a:spcPts val="800"/>
                        </a:spcAft>
                        <a:buClr>
                          <a:srgbClr val="969696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3pPr>
                      <a:lvl4pPr marL="1338263" indent="33338" algn="l">
                        <a:lnSpc>
                          <a:spcPts val="1400"/>
                        </a:lnSpc>
                        <a:spcAft>
                          <a:spcPts val="600"/>
                        </a:spcAft>
                        <a:buClr>
                          <a:schemeClr val="tx1"/>
                        </a:buClr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1685925" indent="142875" algn="l">
                        <a:lnSpc>
                          <a:spcPts val="1400"/>
                        </a:lnSpc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1431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6003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0575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5147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-(.)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04232609"/>
                  </a:ext>
                </a:extLst>
              </a:tr>
            </a:tbl>
          </a:graphicData>
        </a:graphic>
      </p:graphicFrame>
      <p:sp>
        <p:nvSpPr>
          <p:cNvPr id="1769498" name="Text Box 26">
            <a:extLst>
              <a:ext uri="{FF2B5EF4-FFF2-40B4-BE49-F238E27FC236}">
                <a16:creationId xmlns:a16="http://schemas.microsoft.com/office/drawing/2014/main" xmlns="" id="{61E8FC8C-2B37-49A5-8D67-10433EE49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4333875"/>
            <a:ext cx="193675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Trebuchet MS" panose="020B0603020202020204" pitchFamily="34" charset="0"/>
              </a:rPr>
              <a:t>C</a:t>
            </a:r>
            <a:r>
              <a:rPr lang="ru-RU" altLang="en-US" sz="1600" baseline="-25000">
                <a:latin typeface="Trebuchet MS" panose="020B0603020202020204" pitchFamily="34" charset="0"/>
              </a:rPr>
              <a:t>є</a:t>
            </a:r>
            <a:endParaRPr lang="en-US" altLang="en-US" sz="1600" baseline="-25000">
              <a:latin typeface="Trebuchet MS" panose="020B0603020202020204" pitchFamily="34" charset="0"/>
            </a:endParaRPr>
          </a:p>
        </p:txBody>
      </p:sp>
      <p:sp>
        <p:nvSpPr>
          <p:cNvPr id="1769499" name="AutoShape 27">
            <a:extLst>
              <a:ext uri="{FF2B5EF4-FFF2-40B4-BE49-F238E27FC236}">
                <a16:creationId xmlns:a16="http://schemas.microsoft.com/office/drawing/2014/main" xmlns="" id="{4B7D6216-2D3D-4D63-9105-8F4581278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6213" y="4106863"/>
            <a:ext cx="1271587" cy="1398587"/>
          </a:xfrm>
          <a:prstGeom prst="roundRect">
            <a:avLst>
              <a:gd name="adj" fmla="val 16667"/>
            </a:avLst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9500" name="Oval 28">
            <a:extLst>
              <a:ext uri="{FF2B5EF4-FFF2-40B4-BE49-F238E27FC236}">
                <a16:creationId xmlns:a16="http://schemas.microsoft.com/office/drawing/2014/main" xmlns="" id="{761CB880-95AB-4750-86B7-7057AA0917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29413" y="4746625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9501" name="Oval 29">
            <a:extLst>
              <a:ext uri="{FF2B5EF4-FFF2-40B4-BE49-F238E27FC236}">
                <a16:creationId xmlns:a16="http://schemas.microsoft.com/office/drawing/2014/main" xmlns="" id="{DEDB36E8-4521-4E22-8C31-9B8F9D3AF1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67575" y="4462463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9502" name="Oval 30">
            <a:extLst>
              <a:ext uri="{FF2B5EF4-FFF2-40B4-BE49-F238E27FC236}">
                <a16:creationId xmlns:a16="http://schemas.microsoft.com/office/drawing/2014/main" xmlns="" id="{8347EC7A-1688-4DF8-959A-F2E7820686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96063" y="5311775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9503" name="Oval 31">
            <a:extLst>
              <a:ext uri="{FF2B5EF4-FFF2-40B4-BE49-F238E27FC236}">
                <a16:creationId xmlns:a16="http://schemas.microsoft.com/office/drawing/2014/main" xmlns="" id="{20B21A6E-5356-4BE6-94FA-3DE7E83CE9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13638" y="5207000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9504" name="Oval 32">
            <a:extLst>
              <a:ext uri="{FF2B5EF4-FFF2-40B4-BE49-F238E27FC236}">
                <a16:creationId xmlns:a16="http://schemas.microsoft.com/office/drawing/2014/main" xmlns="" id="{1D963946-A7CC-430D-AD95-FA2FBD3D5D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13638" y="4799013"/>
            <a:ext cx="146050" cy="14605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769505" name="AutoShape 33">
            <a:extLst>
              <a:ext uri="{FF2B5EF4-FFF2-40B4-BE49-F238E27FC236}">
                <a16:creationId xmlns:a16="http://schemas.microsoft.com/office/drawing/2014/main" xmlns="" id="{B9717DC6-C858-41F1-9D53-2464422F1ECD}"/>
              </a:ext>
            </a:extLst>
          </p:cNvPr>
          <p:cNvCxnSpPr>
            <a:cxnSpLocks noChangeShapeType="1"/>
            <a:stCxn id="1769500" idx="7"/>
            <a:endCxn id="1769501" idx="3"/>
          </p:cNvCxnSpPr>
          <p:nvPr/>
        </p:nvCxnSpPr>
        <p:spPr bwMode="auto">
          <a:xfrm flipV="1">
            <a:off x="6854825" y="4597400"/>
            <a:ext cx="433388" cy="16033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9506" name="AutoShape 34">
            <a:extLst>
              <a:ext uri="{FF2B5EF4-FFF2-40B4-BE49-F238E27FC236}">
                <a16:creationId xmlns:a16="http://schemas.microsoft.com/office/drawing/2014/main" xmlns="" id="{BCC957E5-4F12-4E4C-86F3-8BEC94C665B4}"/>
              </a:ext>
            </a:extLst>
          </p:cNvPr>
          <p:cNvCxnSpPr>
            <a:cxnSpLocks noChangeShapeType="1"/>
            <a:stCxn id="1769500" idx="3"/>
            <a:endCxn id="1769502" idx="0"/>
          </p:cNvCxnSpPr>
          <p:nvPr/>
        </p:nvCxnSpPr>
        <p:spPr bwMode="auto">
          <a:xfrm flipH="1">
            <a:off x="6669088" y="4881563"/>
            <a:ext cx="80962" cy="4206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9507" name="AutoShape 35">
            <a:extLst>
              <a:ext uri="{FF2B5EF4-FFF2-40B4-BE49-F238E27FC236}">
                <a16:creationId xmlns:a16="http://schemas.microsoft.com/office/drawing/2014/main" xmlns="" id="{2DC09192-E53F-4A02-8595-117B08C22A1A}"/>
              </a:ext>
            </a:extLst>
          </p:cNvPr>
          <p:cNvCxnSpPr>
            <a:cxnSpLocks noChangeShapeType="1"/>
            <a:stCxn id="1769500" idx="6"/>
            <a:endCxn id="1769504" idx="2"/>
          </p:cNvCxnSpPr>
          <p:nvPr/>
        </p:nvCxnSpPr>
        <p:spPr bwMode="auto">
          <a:xfrm>
            <a:off x="6884988" y="4819650"/>
            <a:ext cx="619125" cy="523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9508" name="AutoShape 36">
            <a:extLst>
              <a:ext uri="{FF2B5EF4-FFF2-40B4-BE49-F238E27FC236}">
                <a16:creationId xmlns:a16="http://schemas.microsoft.com/office/drawing/2014/main" xmlns="" id="{7398DC5E-8AFB-41E4-83BD-647A7E91AB46}"/>
              </a:ext>
            </a:extLst>
          </p:cNvPr>
          <p:cNvCxnSpPr>
            <a:cxnSpLocks noChangeShapeType="1"/>
            <a:stCxn id="1769503" idx="1"/>
            <a:endCxn id="1769501" idx="5"/>
          </p:cNvCxnSpPr>
          <p:nvPr/>
        </p:nvCxnSpPr>
        <p:spPr bwMode="auto">
          <a:xfrm flipH="1" flipV="1">
            <a:off x="7392988" y="4597400"/>
            <a:ext cx="141287" cy="62071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69509" name="Text Box 37">
            <a:extLst>
              <a:ext uri="{FF2B5EF4-FFF2-40B4-BE49-F238E27FC236}">
                <a16:creationId xmlns:a16="http://schemas.microsoft.com/office/drawing/2014/main" xmlns="" id="{47E276ED-72C5-4E2C-AAD5-1F2513313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2463" y="4173538"/>
            <a:ext cx="204787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Trebuchet MS" panose="020B0603020202020204" pitchFamily="34" charset="0"/>
              </a:rPr>
              <a:t>S</a:t>
            </a:r>
            <a:r>
              <a:rPr lang="ru-RU" altLang="en-US" sz="1600">
                <a:latin typeface="Trebuchet MS" panose="020B0603020202020204" pitchFamily="34" charset="0"/>
              </a:rPr>
              <a:t>є</a:t>
            </a:r>
            <a:endParaRPr lang="en-US" altLang="en-US" sz="1600">
              <a:latin typeface="Trebuchet MS" panose="020B0603020202020204" pitchFamily="34" charset="0"/>
            </a:endParaRPr>
          </a:p>
        </p:txBody>
      </p:sp>
      <p:sp>
        <p:nvSpPr>
          <p:cNvPr id="1769510" name="AutoShape 38">
            <a:extLst>
              <a:ext uri="{FF2B5EF4-FFF2-40B4-BE49-F238E27FC236}">
                <a16:creationId xmlns:a16="http://schemas.microsoft.com/office/drawing/2014/main" xmlns="" id="{906BD298-3D51-47FF-8138-68DC85048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8250" y="2903538"/>
            <a:ext cx="327025" cy="584200"/>
          </a:xfrm>
          <a:prstGeom prst="downArrow">
            <a:avLst>
              <a:gd name="adj1" fmla="val 50000"/>
              <a:gd name="adj2" fmla="val 44660"/>
            </a:avLst>
          </a:prstGeom>
          <a:solidFill>
            <a:schemeClr val="accent1"/>
          </a:solidFill>
          <a:ln w="19050" algn="ctr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69511" name="AutoShape 39">
            <a:extLst>
              <a:ext uri="{FF2B5EF4-FFF2-40B4-BE49-F238E27FC236}">
                <a16:creationId xmlns:a16="http://schemas.microsoft.com/office/drawing/2014/main" xmlns="" id="{233D2CC1-B2C9-4DCA-804D-1E9CFB292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4838" y="1093788"/>
            <a:ext cx="844550" cy="1427162"/>
          </a:xfrm>
          <a:prstGeom prst="roundRect">
            <a:avLst>
              <a:gd name="adj" fmla="val 16667"/>
            </a:avLst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spcAft>
                <a:spcPts val="1200"/>
              </a:spcAft>
              <a:buFont typeface="Times New Roman" panose="02020603050405020304" pitchFamily="18" charset="0"/>
              <a:buNone/>
            </a:pPr>
            <a:endParaRPr lang="en-US" altLang="en-US" sz="1600">
              <a:latin typeface="Comic Sans MS" panose="030F0702030302020204" pitchFamily="66" charset="0"/>
            </a:endParaRPr>
          </a:p>
        </p:txBody>
      </p:sp>
      <p:graphicFrame>
        <p:nvGraphicFramePr>
          <p:cNvPr id="1769512" name="Group 40">
            <a:extLst>
              <a:ext uri="{FF2B5EF4-FFF2-40B4-BE49-F238E27FC236}">
                <a16:creationId xmlns:a16="http://schemas.microsoft.com/office/drawing/2014/main" xmlns="" id="{AA0E2433-E8DD-4251-8FC9-CDF96F6C4603}"/>
              </a:ext>
            </a:extLst>
          </p:cNvPr>
          <p:cNvGraphicFramePr>
            <a:graphicFrameLocks noGrp="1"/>
          </p:cNvGraphicFramePr>
          <p:nvPr/>
        </p:nvGraphicFramePr>
        <p:xfrm>
          <a:off x="8339138" y="1439863"/>
          <a:ext cx="619125" cy="927101"/>
        </p:xfrm>
        <a:graphic>
          <a:graphicData uri="http://schemas.openxmlformats.org/drawingml/2006/table">
            <a:tbl>
              <a:tblPr/>
              <a:tblGrid>
                <a:gridCol w="619125">
                  <a:extLst>
                    <a:ext uri="{9D8B030D-6E8A-4147-A177-3AD203B41FA5}">
                      <a16:colId xmlns:a16="http://schemas.microsoft.com/office/drawing/2014/main" xmlns="" val="1855761562"/>
                    </a:ext>
                  </a:extLst>
                </a:gridCol>
              </a:tblGrid>
              <a:tr h="303213">
                <a:tc>
                  <a:txBody>
                    <a:bodyPr/>
                    <a:lstStyle>
                      <a:lvl1pPr algn="l">
                        <a:buClr>
                          <a:srgbClr val="969696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169863" indent="287338" algn="l">
                        <a:buClr>
                          <a:srgbClr val="969696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000000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2pPr>
                      <a:lvl3pPr marL="409575" indent="504825" algn="l">
                        <a:spcAft>
                          <a:spcPts val="800"/>
                        </a:spcAft>
                        <a:buClr>
                          <a:srgbClr val="969696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3pPr>
                      <a:lvl4pPr marL="1338263" indent="33338" algn="l">
                        <a:lnSpc>
                          <a:spcPts val="1400"/>
                        </a:lnSpc>
                        <a:spcAft>
                          <a:spcPts val="600"/>
                        </a:spcAft>
                        <a:buClr>
                          <a:schemeClr val="tx1"/>
                        </a:buClr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1685925" indent="142875" algn="l">
                        <a:lnSpc>
                          <a:spcPts val="1400"/>
                        </a:lnSpc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1431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6003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0575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5147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+(a,b)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79081463"/>
                  </a:ext>
                </a:extLst>
              </a:tr>
              <a:tr h="309563">
                <a:tc>
                  <a:txBody>
                    <a:bodyPr/>
                    <a:lstStyle>
                      <a:lvl1pPr algn="l">
                        <a:buClr>
                          <a:srgbClr val="969696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169863" indent="287338" algn="l">
                        <a:buClr>
                          <a:srgbClr val="969696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000000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2pPr>
                      <a:lvl3pPr marL="409575" indent="504825" algn="l">
                        <a:spcAft>
                          <a:spcPts val="800"/>
                        </a:spcAft>
                        <a:buClr>
                          <a:srgbClr val="969696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3pPr>
                      <a:lvl4pPr marL="1338263" indent="33338" algn="l">
                        <a:lnSpc>
                          <a:spcPts val="1400"/>
                        </a:lnSpc>
                        <a:spcAft>
                          <a:spcPts val="600"/>
                        </a:spcAft>
                        <a:buClr>
                          <a:schemeClr val="tx1"/>
                        </a:buClr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1685925" indent="142875" algn="l">
                        <a:lnSpc>
                          <a:spcPts val="1400"/>
                        </a:lnSpc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1431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6003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0575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5147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+(.)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54103438"/>
                  </a:ext>
                </a:extLst>
              </a:tr>
              <a:tr h="314325">
                <a:tc>
                  <a:txBody>
                    <a:bodyPr/>
                    <a:lstStyle>
                      <a:lvl1pPr algn="l">
                        <a:buClr>
                          <a:srgbClr val="969696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169863" indent="287338" algn="l">
                        <a:buClr>
                          <a:srgbClr val="969696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000000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2pPr>
                      <a:lvl3pPr marL="409575" indent="504825" algn="l">
                        <a:spcAft>
                          <a:spcPts val="800"/>
                        </a:spcAft>
                        <a:buClr>
                          <a:srgbClr val="969696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3pPr>
                      <a:lvl4pPr marL="1338263" indent="33338" algn="l">
                        <a:lnSpc>
                          <a:spcPts val="1400"/>
                        </a:lnSpc>
                        <a:spcAft>
                          <a:spcPts val="600"/>
                        </a:spcAft>
                        <a:buClr>
                          <a:schemeClr val="tx1"/>
                        </a:buClr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1685925" indent="142875" algn="l">
                        <a:lnSpc>
                          <a:spcPts val="1400"/>
                        </a:lnSpc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1431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6003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0575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514725" indent="142875" eaLnBrk="0" fontAlgn="base" hangingPunct="0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Futura Md BT" pitchFamily="34" charset="0"/>
                        <a:defRPr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-(.)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12807902"/>
                  </a:ext>
                </a:extLst>
              </a:tr>
            </a:tbl>
          </a:graphicData>
        </a:graphic>
      </p:graphicFrame>
      <p:sp>
        <p:nvSpPr>
          <p:cNvPr id="1769522" name="Text Box 50">
            <a:extLst>
              <a:ext uri="{FF2B5EF4-FFF2-40B4-BE49-F238E27FC236}">
                <a16:creationId xmlns:a16="http://schemas.microsoft.com/office/drawing/2014/main" xmlns="" id="{99FA8265-BB08-45BA-922E-A015CFC1F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200" y="1171575"/>
            <a:ext cx="122238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latin typeface="Trebuchet MS" panose="020B0603020202020204" pitchFamily="34" charset="0"/>
              </a:rPr>
              <a:t>C</a:t>
            </a:r>
          </a:p>
        </p:txBody>
      </p:sp>
      <p:sp>
        <p:nvSpPr>
          <p:cNvPr id="35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33/140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980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3583" name="Picture 15">
            <a:extLst>
              <a:ext uri="{FF2B5EF4-FFF2-40B4-BE49-F238E27FC236}">
                <a16:creationId xmlns:a16="http://schemas.microsoft.com/office/drawing/2014/main" xmlns="" id="{6B7D798B-0399-4B49-84AF-5681905B0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5013" y="3425825"/>
            <a:ext cx="4254500" cy="300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73573" name="Picture 5">
            <a:extLst>
              <a:ext uri="{FF2B5EF4-FFF2-40B4-BE49-F238E27FC236}">
                <a16:creationId xmlns:a16="http://schemas.microsoft.com/office/drawing/2014/main" xmlns="" id="{E6A26B38-6EBA-4601-9424-29DB63CD1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4872038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73574" name="Oval 6">
            <a:extLst>
              <a:ext uri="{FF2B5EF4-FFF2-40B4-BE49-F238E27FC236}">
                <a16:creationId xmlns:a16="http://schemas.microsoft.com/office/drawing/2014/main" xmlns="" id="{147405D2-80FF-4701-A39D-7FED32428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713" y="1814513"/>
            <a:ext cx="508000" cy="1727200"/>
          </a:xfrm>
          <a:prstGeom prst="ellipse">
            <a:avLst/>
          </a:prstGeom>
          <a:noFill/>
          <a:ln w="31750" algn="ctr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73575" name="Oval 7">
            <a:extLst>
              <a:ext uri="{FF2B5EF4-FFF2-40B4-BE49-F238E27FC236}">
                <a16:creationId xmlns:a16="http://schemas.microsoft.com/office/drawing/2014/main" xmlns="" id="{D7659B8F-1EF5-4303-B5A9-DB8A86F94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9488" y="3757613"/>
            <a:ext cx="428625" cy="896937"/>
          </a:xfrm>
          <a:prstGeom prst="ellipse">
            <a:avLst/>
          </a:prstGeom>
          <a:noFill/>
          <a:ln w="31750" algn="ctr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73576" name="Text Box 8">
            <a:extLst>
              <a:ext uri="{FF2B5EF4-FFF2-40B4-BE49-F238E27FC236}">
                <a16:creationId xmlns:a16="http://schemas.microsoft.com/office/drawing/2014/main" xmlns="" id="{4E33A716-2B2C-4CAE-9DB5-55914F91E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7275" y="1235075"/>
            <a:ext cx="3051175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solidFill>
                  <a:schemeClr val="hlink"/>
                </a:solidFill>
                <a:latin typeface="Comic Sans MS" panose="030F0702030302020204" pitchFamily="66" charset="0"/>
              </a:rPr>
              <a:t>Reduces the cost down to 40%</a:t>
            </a:r>
          </a:p>
        </p:txBody>
      </p:sp>
      <p:sp>
        <p:nvSpPr>
          <p:cNvPr id="1773577" name="Text Box 9">
            <a:extLst>
              <a:ext uri="{FF2B5EF4-FFF2-40B4-BE49-F238E27FC236}">
                <a16:creationId xmlns:a16="http://schemas.microsoft.com/office/drawing/2014/main" xmlns="" id="{8C05F66F-A28E-4325-921E-2C35F8BF5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0" y="2273300"/>
            <a:ext cx="258127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solidFill>
                  <a:schemeClr val="hlink"/>
                </a:solidFill>
                <a:latin typeface="Comic Sans MS" panose="030F0702030302020204" pitchFamily="66" charset="0"/>
              </a:rPr>
              <a:t>Cost of GREEDY 20% </a:t>
            </a:r>
            <a:br>
              <a:rPr lang="en-US" altLang="en-US" sz="1600" b="1">
                <a:solidFill>
                  <a:schemeClr val="hlink"/>
                </a:solidFill>
                <a:latin typeface="Comic Sans MS" panose="030F0702030302020204" pitchFamily="66" charset="0"/>
              </a:rPr>
            </a:br>
            <a:r>
              <a:rPr lang="en-US" altLang="en-US" sz="1600" b="1">
                <a:solidFill>
                  <a:schemeClr val="hlink"/>
                </a:solidFill>
                <a:latin typeface="Comic Sans MS" panose="030F0702030302020204" pitchFamily="66" charset="0"/>
              </a:rPr>
              <a:t>lower than RANDOMIZED</a:t>
            </a:r>
          </a:p>
        </p:txBody>
      </p:sp>
      <p:sp>
        <p:nvSpPr>
          <p:cNvPr id="1773578" name="Oval 10">
            <a:extLst>
              <a:ext uri="{FF2B5EF4-FFF2-40B4-BE49-F238E27FC236}">
                <a16:creationId xmlns:a16="http://schemas.microsoft.com/office/drawing/2014/main" xmlns="" id="{10E6712F-41AC-45B2-83C4-A1E3B95FF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8738" y="2693988"/>
            <a:ext cx="333375" cy="593725"/>
          </a:xfrm>
          <a:prstGeom prst="ellipse">
            <a:avLst/>
          </a:prstGeom>
          <a:noFill/>
          <a:ln w="31750" algn="ctr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73579" name="Line 11">
            <a:extLst>
              <a:ext uri="{FF2B5EF4-FFF2-40B4-BE49-F238E27FC236}">
                <a16:creationId xmlns:a16="http://schemas.microsoft.com/office/drawing/2014/main" xmlns="" id="{60FD2E0A-2D81-4770-8242-0D828C7EB3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05138" y="1481138"/>
            <a:ext cx="1871662" cy="739775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73580" name="Line 12">
            <a:extLst>
              <a:ext uri="{FF2B5EF4-FFF2-40B4-BE49-F238E27FC236}">
                <a16:creationId xmlns:a16="http://schemas.microsoft.com/office/drawing/2014/main" xmlns="" id="{9611ADE8-484B-45E8-8005-4749FE2DB7E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87825" y="2549525"/>
            <a:ext cx="941388" cy="26035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73581" name="Text Box 13">
            <a:extLst>
              <a:ext uri="{FF2B5EF4-FFF2-40B4-BE49-F238E27FC236}">
                <a16:creationId xmlns:a16="http://schemas.microsoft.com/office/drawing/2014/main" xmlns="" id="{AA3613CD-22BB-477C-8EEF-54C8BA21B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250" y="5414963"/>
            <a:ext cx="2293938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1600" b="1">
                <a:solidFill>
                  <a:schemeClr val="hlink"/>
                </a:solidFill>
                <a:latin typeface="Comic Sans MS" panose="030F0702030302020204" pitchFamily="66" charset="0"/>
              </a:rPr>
              <a:t>RANDOMIZED is 60% </a:t>
            </a:r>
            <a:br>
              <a:rPr lang="en-US" altLang="en-US" sz="1600" b="1">
                <a:solidFill>
                  <a:schemeClr val="hlink"/>
                </a:solidFill>
                <a:latin typeface="Comic Sans MS" panose="030F0702030302020204" pitchFamily="66" charset="0"/>
              </a:rPr>
            </a:br>
            <a:r>
              <a:rPr lang="en-US" altLang="en-US" sz="1600" b="1">
                <a:solidFill>
                  <a:schemeClr val="hlink"/>
                </a:solidFill>
                <a:latin typeface="Comic Sans MS" panose="030F0702030302020204" pitchFamily="66" charset="0"/>
              </a:rPr>
              <a:t>faster than GREEDY</a:t>
            </a:r>
          </a:p>
        </p:txBody>
      </p:sp>
      <p:sp>
        <p:nvSpPr>
          <p:cNvPr id="1773582" name="Line 14">
            <a:extLst>
              <a:ext uri="{FF2B5EF4-FFF2-40B4-BE49-F238E27FC236}">
                <a16:creationId xmlns:a16="http://schemas.microsoft.com/office/drawing/2014/main" xmlns="" id="{812CE6AB-583E-4EB0-957E-ED53543FBD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48188" y="4295775"/>
            <a:ext cx="2708275" cy="1179513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4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34/140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194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4639EE9-C1FF-40E7-8F59-EFF48A1F8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4662"/>
            <a:ext cx="9144000" cy="17697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624E1F9-2E41-4EAA-A6C2-8DECEE520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43175"/>
            <a:ext cx="4963757" cy="131490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EE74F30-8AFC-44ED-87AA-A80367997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733800"/>
            <a:ext cx="2870910" cy="1937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21FF6D0-9920-48B1-926B-5D74BEFDF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2890" y="3733800"/>
            <a:ext cx="4193910" cy="191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DF28AB2-065A-480C-9814-E16ABF4AF877}"/>
              </a:ext>
            </a:extLst>
          </p:cNvPr>
          <p:cNvSpPr txBox="1"/>
          <p:nvPr/>
        </p:nvSpPr>
        <p:spPr>
          <a:xfrm>
            <a:off x="1219200" y="1926612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graph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1E0BC41-FF14-49C0-A25D-0CF65D60A2CA}"/>
              </a:ext>
            </a:extLst>
          </p:cNvPr>
          <p:cNvSpPr txBox="1"/>
          <p:nvPr/>
        </p:nvSpPr>
        <p:spPr>
          <a:xfrm>
            <a:off x="4343400" y="1886778"/>
            <a:ext cx="1764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Node partition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10012C7-78FD-4968-8A32-2887CF3F2603}"/>
              </a:ext>
            </a:extLst>
          </p:cNvPr>
          <p:cNvSpPr txBox="1"/>
          <p:nvPr/>
        </p:nvSpPr>
        <p:spPr>
          <a:xfrm>
            <a:off x="7391400" y="1585330"/>
            <a:ext cx="1764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258930F-8DD5-4291-8D93-112FBC51AE7E}"/>
              </a:ext>
            </a:extLst>
          </p:cNvPr>
          <p:cNvSpPr txBox="1"/>
          <p:nvPr/>
        </p:nvSpPr>
        <p:spPr>
          <a:xfrm>
            <a:off x="5361586" y="5763025"/>
            <a:ext cx="3215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Expected adjacency matrix resulting from the summary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320B802-860C-4295-BBFF-470CB0AFDA04}"/>
              </a:ext>
            </a:extLst>
          </p:cNvPr>
          <p:cNvSpPr txBox="1"/>
          <p:nvPr/>
        </p:nvSpPr>
        <p:spPr>
          <a:xfrm>
            <a:off x="1071561" y="5763024"/>
            <a:ext cx="2384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Adjacency matrix of the original graph</a:t>
            </a:r>
          </a:p>
        </p:txBody>
      </p:sp>
      <p:sp>
        <p:nvSpPr>
          <p:cNvPr id="14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35/140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190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601007" y="303591"/>
            <a:ext cx="4301693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4720C7-4E8C-42A2-A702-64AA98D84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85800"/>
            <a:ext cx="3845052" cy="17587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947132-FFE5-4B08-9AB2-CB95CEBB3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448" y="640263"/>
            <a:ext cx="3915950" cy="1344975"/>
          </a:xfrm>
        </p:spPr>
        <p:txBody>
          <a:bodyPr>
            <a:normAutofit/>
          </a:bodyPr>
          <a:lstStyle/>
          <a:p>
            <a:r>
              <a:rPr lang="it-IT" sz="3500" b="1"/>
              <a:t>Query answering</a:t>
            </a:r>
            <a:endParaRPr lang="en-US" sz="35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8C0333-E342-4161-B04E-FEDCF8663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927" y="2121763"/>
            <a:ext cx="3926617" cy="3773010"/>
          </a:xfrm>
        </p:spPr>
        <p:txBody>
          <a:bodyPr>
            <a:normAutofit/>
          </a:bodyPr>
          <a:lstStyle/>
          <a:p>
            <a:r>
              <a:rPr lang="it-IT" sz="2400" dirty="0"/>
              <a:t>Queries to the original graph can be approximated directly on the summary.</a:t>
            </a:r>
          </a:p>
          <a:p>
            <a:r>
              <a:rPr lang="it-IT" sz="2400" dirty="0"/>
              <a:t>The expected adjacency matrix can be seen as a probabilistic (uncertain) graph.</a:t>
            </a:r>
          </a:p>
          <a:p>
            <a:r>
              <a:rPr lang="it-IT" sz="2400" dirty="0"/>
              <a:t>Expected value sematics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770FA91-A4BD-41D2-94E4-B9977A1C5BAE}"/>
              </a:ext>
            </a:extLst>
          </p:cNvPr>
          <p:cNvSpPr txBox="1"/>
          <p:nvPr/>
        </p:nvSpPr>
        <p:spPr>
          <a:xfrm>
            <a:off x="381000" y="3048000"/>
            <a:ext cx="384505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u="sng" dirty="0"/>
              <a:t>Example:</a:t>
            </a:r>
          </a:p>
          <a:p>
            <a:endParaRPr lang="it-IT" sz="2000" dirty="0"/>
          </a:p>
          <a:p>
            <a:r>
              <a:rPr lang="it-IT" sz="2000" dirty="0"/>
              <a:t>Expected degree of node #2:</a:t>
            </a:r>
          </a:p>
          <a:p>
            <a:r>
              <a:rPr lang="it-IT" sz="2000" dirty="0"/>
              <a:t>2/3 + 2/3 + 1/3 + 1/3 = 2</a:t>
            </a:r>
          </a:p>
          <a:p>
            <a:endParaRPr lang="it-IT" sz="2000" dirty="0"/>
          </a:p>
          <a:p>
            <a:r>
              <a:rPr lang="it-IT" sz="2000" u="sng" dirty="0"/>
              <a:t>Other measures: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Expected eigenvector centrality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Expected number of triangles*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r>
              <a:rPr lang="it-IT" dirty="0"/>
              <a:t>* [Riondato et al., ICDM’14, DMKD]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endParaRPr lang="it-IT" dirty="0"/>
          </a:p>
          <a:p>
            <a:endParaRPr lang="en-US" dirty="0"/>
          </a:p>
        </p:txBody>
      </p:sp>
      <p:sp>
        <p:nvSpPr>
          <p:cNvPr id="7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36/140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410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24E7481-74C5-47F3-BDEE-0F7A011F7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240" y="3406748"/>
            <a:ext cx="4572000" cy="936652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252662" y="321176"/>
            <a:ext cx="4319338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6CEA31E-5899-4512-A7F2-F646C8A50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61" y="1905000"/>
            <a:ext cx="1916810" cy="1296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8A8CFB6-7A23-48E8-9E81-C85D881DF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871" y="2044744"/>
            <a:ext cx="2222903" cy="10167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F893DF-F9CF-407D-81D2-C2535E99C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137" y="640263"/>
            <a:ext cx="3683869" cy="1344975"/>
          </a:xfrm>
        </p:spPr>
        <p:txBody>
          <a:bodyPr>
            <a:normAutofit/>
          </a:bodyPr>
          <a:lstStyle/>
          <a:p>
            <a:r>
              <a:rPr lang="it-IT" sz="3200" b="1"/>
              <a:t>Minimize the reconstruction error</a:t>
            </a:r>
            <a:endParaRPr lang="en-US" sz="32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33E09A-092F-4959-8105-52B05532E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6" y="2121762"/>
            <a:ext cx="3683870" cy="3898038"/>
          </a:xfrm>
        </p:spPr>
        <p:txBody>
          <a:bodyPr>
            <a:normAutofit lnSpcReduction="10000"/>
          </a:bodyPr>
          <a:lstStyle/>
          <a:p>
            <a:r>
              <a:rPr lang="it-IT" sz="2100" dirty="0"/>
              <a:t>A summary is good when the expected adjacency matrix is close to the original adjacency matrix</a:t>
            </a:r>
          </a:p>
          <a:p>
            <a:r>
              <a:rPr lang="it-IT" sz="2100" dirty="0"/>
              <a:t>Define </a:t>
            </a:r>
            <a:r>
              <a:rPr lang="it-IT" sz="2100" i="1" dirty="0">
                <a:solidFill>
                  <a:schemeClr val="accent1">
                    <a:lumMod val="75000"/>
                  </a:schemeClr>
                </a:solidFill>
              </a:rPr>
              <a:t>reconstruction error </a:t>
            </a:r>
            <a:r>
              <a:rPr lang="it-IT" sz="2100" dirty="0"/>
              <a:t>as the difference between the two matrices.</a:t>
            </a:r>
          </a:p>
          <a:p>
            <a:r>
              <a:rPr lang="it-IT" sz="2100" b="1" u="sng" dirty="0"/>
              <a:t>Problem*:</a:t>
            </a:r>
            <a:r>
              <a:rPr lang="it-IT" sz="2100" b="1" dirty="0"/>
              <a:t> </a:t>
            </a:r>
            <a:r>
              <a:rPr lang="it-IT" sz="2100" dirty="0"/>
              <a:t>given an integer </a:t>
            </a:r>
            <a:r>
              <a:rPr lang="it-IT" sz="2100" i="1" dirty="0">
                <a:solidFill>
                  <a:srgbClr val="FF0000"/>
                </a:solidFill>
              </a:rPr>
              <a:t>k </a:t>
            </a:r>
            <a:r>
              <a:rPr lang="it-IT" sz="2100" dirty="0"/>
              <a:t>find a k-partiton of the nodes s.t. the corresponding summary minimizes reconstruction error. </a:t>
            </a:r>
            <a:endParaRPr lang="en-US" sz="2100" b="1" i="1" u="sng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F709CA1-EE50-41DF-9BB9-F8155C93A50A}"/>
              </a:ext>
            </a:extLst>
          </p:cNvPr>
          <p:cNvSpPr txBox="1"/>
          <p:nvPr/>
        </p:nvSpPr>
        <p:spPr>
          <a:xfrm>
            <a:off x="252662" y="6387258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* LeFevre &amp; Terzi also define a MDL-based variant with no </a:t>
            </a:r>
            <a:r>
              <a:rPr lang="it-IT" i="1" dirty="0">
                <a:solidFill>
                  <a:srgbClr val="FF0000"/>
                </a:solidFill>
              </a:rPr>
              <a:t>k </a:t>
            </a:r>
            <a:r>
              <a:rPr lang="it-IT" dirty="0"/>
              <a:t>parameter.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12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37/140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60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8CF93E-F209-4E58-8B3C-ED012B13B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b="1" dirty="0"/>
              <a:t>Greedy algorithm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23537D-6B54-44B0-B3CE-11783A8C7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i="1" dirty="0"/>
              <a:t>Greedy agglomerative hierarchical clustering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1) Put each vertex in a separate </a:t>
            </a:r>
            <a:r>
              <a:rPr lang="en-US" dirty="0" err="1"/>
              <a:t>supernode</a:t>
            </a:r>
            <a:r>
              <a:rPr lang="en-US" dirty="0"/>
              <a:t>;</a:t>
            </a:r>
          </a:p>
          <a:p>
            <a:pPr marL="0" indent="0">
              <a:buNone/>
            </a:pPr>
            <a:r>
              <a:rPr lang="en-US" dirty="0"/>
              <a:t>2) Until the number of </a:t>
            </a:r>
            <a:r>
              <a:rPr lang="en-US" dirty="0" err="1"/>
              <a:t>supernodes</a:t>
            </a:r>
            <a:r>
              <a:rPr lang="en-US" dirty="0"/>
              <a:t> is </a:t>
            </a:r>
            <a:r>
              <a:rPr lang="en-US" i="1" dirty="0"/>
              <a:t>k</a:t>
            </a:r>
            <a:r>
              <a:rPr lang="en-US" dirty="0"/>
              <a:t>:</a:t>
            </a:r>
          </a:p>
          <a:p>
            <a:pPr lvl="1"/>
            <a:r>
              <a:rPr lang="en-US" i="1" dirty="0"/>
              <a:t> Merge the two </a:t>
            </a:r>
            <a:r>
              <a:rPr lang="en-US" i="1" dirty="0" err="1"/>
              <a:t>supernodes</a:t>
            </a:r>
            <a:r>
              <a:rPr lang="en-US" i="1" dirty="0"/>
              <a:t> </a:t>
            </a:r>
            <a:r>
              <a:rPr lang="en-US" dirty="0"/>
              <a:t>whose merging minimizes the reconstruction error;</a:t>
            </a:r>
          </a:p>
          <a:p>
            <a:pPr marL="0" indent="0">
              <a:buNone/>
            </a:pPr>
            <a:r>
              <a:rPr lang="en-US" dirty="0"/>
              <a:t>3) Output the resulting </a:t>
            </a:r>
            <a:r>
              <a:rPr lang="en-US" i="1" dirty="0"/>
              <a:t>k </a:t>
            </a:r>
            <a:r>
              <a:rPr lang="en-US" dirty="0" err="1"/>
              <a:t>supernodes</a:t>
            </a:r>
            <a:r>
              <a:rPr lang="en-US" dirty="0"/>
              <a:t>;</a:t>
            </a:r>
          </a:p>
          <a:p>
            <a:endParaRPr lang="it-IT" dirty="0"/>
          </a:p>
          <a:p>
            <a:r>
              <a:rPr lang="it-IT" dirty="0"/>
              <a:t>M</a:t>
            </a:r>
            <a:r>
              <a:rPr lang="en-US" dirty="0" err="1"/>
              <a:t>ain</a:t>
            </a:r>
            <a:r>
              <a:rPr lang="en-US" dirty="0"/>
              <a:t> limitations:</a:t>
            </a:r>
          </a:p>
          <a:p>
            <a:pPr lvl="1"/>
            <a:r>
              <a:rPr lang="it-IT" dirty="0"/>
              <a:t>no quality guarantees</a:t>
            </a:r>
          </a:p>
          <a:p>
            <a:pPr lvl="1"/>
            <a:r>
              <a:rPr lang="it-IT" dirty="0"/>
              <a:t>very slow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6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38/140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33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8184D32-5EE4-4D66-BC26-745D6FE6A788}" type="slidenum">
              <a:rPr lang="en-US" altLang="en-US">
                <a:solidFill>
                  <a:srgbClr val="FFFFFF"/>
                </a:solidFill>
              </a:rPr>
              <a:pPr/>
              <a:t>4</a:t>
            </a:fld>
            <a:endParaRPr lang="en-US" altLang="en-US" sz="1800"/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458200" cy="1066800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Complex Graphs: Topology + Attributes 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6" name="Picture 15" descr="C:\Users\arijit\Desktop\human-network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069" y="1980564"/>
            <a:ext cx="2496326" cy="2062916"/>
          </a:xfrm>
          <a:prstGeom prst="rect">
            <a:avLst/>
          </a:prstGeom>
          <a:noFill/>
        </p:spPr>
      </p:pic>
      <p:sp>
        <p:nvSpPr>
          <p:cNvPr id="57" name="TextBox 56"/>
          <p:cNvSpPr txBox="1"/>
          <p:nvPr/>
        </p:nvSpPr>
        <p:spPr>
          <a:xfrm>
            <a:off x="1372702" y="4127381"/>
            <a:ext cx="1010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LinkedIn</a:t>
            </a:r>
            <a:endParaRPr lang="en-US" b="1" dirty="0"/>
          </a:p>
        </p:txBody>
      </p:sp>
      <p:pic>
        <p:nvPicPr>
          <p:cNvPr id="58" name="Picture 2" descr="C:\Users\arijit\Desktop\Untitl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1139" y="1447799"/>
            <a:ext cx="4877435" cy="5245625"/>
          </a:xfrm>
          <a:prstGeom prst="rect">
            <a:avLst/>
          </a:prstGeom>
          <a:noFill/>
        </p:spPr>
      </p:pic>
      <p:sp>
        <p:nvSpPr>
          <p:cNvPr id="59" name="Right Arrow 58"/>
          <p:cNvSpPr/>
          <p:nvPr/>
        </p:nvSpPr>
        <p:spPr bwMode="auto">
          <a:xfrm rot="21432802">
            <a:off x="3118630" y="3452657"/>
            <a:ext cx="984971" cy="484632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2536535" y="3160165"/>
            <a:ext cx="460860" cy="1036935"/>
          </a:xfrm>
          <a:prstGeom prst="ellipse">
            <a:avLst/>
          </a:prstGeom>
          <a:noFill/>
          <a:ln w="34925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62" name="Rectangle 61"/>
          <p:cNvSpPr/>
          <p:nvPr/>
        </p:nvSpPr>
        <p:spPr bwMode="auto">
          <a:xfrm>
            <a:off x="4149545" y="1371601"/>
            <a:ext cx="4800625" cy="5321824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75948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410ED2-51FB-43CB-BAF4-C06A56299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52800"/>
            <a:ext cx="8229600" cy="3352800"/>
          </a:xfrm>
        </p:spPr>
        <p:txBody>
          <a:bodyPr>
            <a:normAutofit/>
          </a:bodyPr>
          <a:lstStyle/>
          <a:p>
            <a:r>
              <a:rPr lang="it-IT" sz="2400" dirty="0"/>
              <a:t>Overcome GraSS limitations: fast algorithm with constant-factor approximation guarantee</a:t>
            </a:r>
          </a:p>
          <a:p>
            <a:r>
              <a:rPr lang="it-IT" sz="2400" dirty="0"/>
              <a:t>Generalize reconstruction error to </a:t>
            </a:r>
          </a:p>
          <a:p>
            <a:r>
              <a:rPr lang="it-IT" sz="2400" dirty="0"/>
              <a:t>Consider </a:t>
            </a:r>
            <a:r>
              <a:rPr lang="it-IT" sz="2400" dirty="0">
                <a:solidFill>
                  <a:srgbClr val="0033CC"/>
                </a:solidFill>
              </a:rPr>
              <a:t>cut-norm error</a:t>
            </a:r>
          </a:p>
          <a:p>
            <a:r>
              <a:rPr lang="en-US" sz="2400" dirty="0"/>
              <a:t>Among the contributions: a practical use of extreme graph theory, with the cut-norm and the algorithmic version of </a:t>
            </a:r>
            <a:r>
              <a:rPr lang="en-US" sz="2400" dirty="0" err="1"/>
              <a:t>Szemerédi’s</a:t>
            </a:r>
            <a:r>
              <a:rPr lang="en-US" sz="2400" dirty="0"/>
              <a:t> Regularity Lemma.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5BA6FD-75E9-492D-BD6E-9D674471C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119418"/>
            <a:ext cx="1822993" cy="275128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536FDB-494F-47B3-BED0-E33CB2B65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93" y="144167"/>
            <a:ext cx="5181600" cy="272950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4AE373B-24AE-4B66-932D-593B2D736580}"/>
              </a:ext>
            </a:extLst>
          </p:cNvPr>
          <p:cNvSpPr txBox="1"/>
          <p:nvPr/>
        </p:nvSpPr>
        <p:spPr>
          <a:xfrm>
            <a:off x="3228916" y="89972"/>
            <a:ext cx="3930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Riondato et al. ICDM’14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D0ED39E-B2AF-4263-9BFF-C4211CD03946}"/>
              </a:ext>
            </a:extLst>
          </p:cNvPr>
          <p:cNvSpPr txBox="1"/>
          <p:nvPr/>
        </p:nvSpPr>
        <p:spPr>
          <a:xfrm>
            <a:off x="7315200" y="685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DMKD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EB1781F-197A-41AE-8389-4A8AA6F5C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835" y="4191000"/>
            <a:ext cx="2819400" cy="453938"/>
          </a:xfrm>
          <a:prstGeom prst="rect">
            <a:avLst/>
          </a:prstGeom>
        </p:spPr>
      </p:pic>
      <p:sp>
        <p:nvSpPr>
          <p:cNvPr id="9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39/140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807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EB5863-E86C-4DA7-A0F0-4BBF5F305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it-IT" sz="3600" dirty="0"/>
              <a:t>Algorithm: just cluster the rows of the adjacency matrix!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1DF1C8-7CBD-49DF-B765-736394C38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6B6B15-285B-4AB2-AE04-99BC32AAB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524000"/>
            <a:ext cx="8458200" cy="16961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93AEC2B-D6CD-4F56-B1C8-837CA3C21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44" y="3351894"/>
            <a:ext cx="8537927" cy="348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708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EDBCAE-0849-44A3-9FCA-BDEE41865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8B66FE6-9450-4302-ACF7-C61DD66EC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84" y="1534800"/>
            <a:ext cx="7686631" cy="378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7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41/140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786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304800" y="2438400"/>
            <a:ext cx="3733800" cy="762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Roadmap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pic>
        <p:nvPicPr>
          <p:cNvPr id="24" name="Picture 2" descr="Image result for right sig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9743" y="1066800"/>
            <a:ext cx="573457" cy="54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6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7" name="Content Placeholder 2"/>
          <p:cNvSpPr txBox="1">
            <a:spLocks noChangeArrowheads="1"/>
          </p:cNvSpPr>
          <p:nvPr/>
        </p:nvSpPr>
        <p:spPr>
          <a:xfrm>
            <a:off x="304800" y="1219200"/>
            <a:ext cx="4419601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Content Placeholder 2"/>
          <p:cNvSpPr txBox="1">
            <a:spLocks noChangeArrowheads="1"/>
          </p:cNvSpPr>
          <p:nvPr/>
        </p:nvSpPr>
        <p:spPr>
          <a:xfrm>
            <a:off x="304800" y="19050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Summarizing Static Graphs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Content Placeholder 2"/>
          <p:cNvSpPr txBox="1">
            <a:spLocks noChangeArrowheads="1"/>
          </p:cNvSpPr>
          <p:nvPr/>
        </p:nvSpPr>
        <p:spPr>
          <a:xfrm>
            <a:off x="304800" y="26670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Summarizing Dynamic Graphs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Content Placeholder 2"/>
          <p:cNvSpPr txBox="1">
            <a:spLocks noChangeArrowheads="1"/>
          </p:cNvSpPr>
          <p:nvPr/>
        </p:nvSpPr>
        <p:spPr>
          <a:xfrm>
            <a:off x="304800" y="40386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Summarizing Graph Streams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Content Placeholder 2"/>
          <p:cNvSpPr txBox="1">
            <a:spLocks noChangeArrowheads="1"/>
          </p:cNvSpPr>
          <p:nvPr/>
        </p:nvSpPr>
        <p:spPr>
          <a:xfrm>
            <a:off x="304800" y="4876800"/>
            <a:ext cx="67818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Domain-dependent Graph Summarization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Content Placeholder 2"/>
          <p:cNvSpPr txBox="1">
            <a:spLocks noChangeArrowheads="1"/>
          </p:cNvSpPr>
          <p:nvPr/>
        </p:nvSpPr>
        <p:spPr>
          <a:xfrm>
            <a:off x="304800" y="33528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Summarizing Heterogeneous Graphs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Content Placeholder 2"/>
          <p:cNvSpPr txBox="1">
            <a:spLocks noChangeArrowheads="1"/>
          </p:cNvSpPr>
          <p:nvPr/>
        </p:nvSpPr>
        <p:spPr>
          <a:xfrm>
            <a:off x="304800" y="5638800"/>
            <a:ext cx="5029200" cy="685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Work and Conclusion</a:t>
            </a: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Picture 2" descr="Image result for right sig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9943" y="1739969"/>
            <a:ext cx="573457" cy="54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42/140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933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7FEA00-76D8-4970-976B-B4C4B2615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14" y="176574"/>
            <a:ext cx="4794595" cy="188082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FD6FBF3-7CDE-4FD8-A0B0-83E31ECF8913}"/>
              </a:ext>
            </a:extLst>
          </p:cNvPr>
          <p:cNvSpPr txBox="1"/>
          <p:nvPr/>
        </p:nvSpPr>
        <p:spPr>
          <a:xfrm>
            <a:off x="3318219" y="123747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IEEE </a:t>
            </a:r>
            <a:r>
              <a:rPr lang="en-US" dirty="0" err="1">
                <a:solidFill>
                  <a:schemeClr val="accent1"/>
                </a:solidFill>
              </a:rPr>
              <a:t>BigData</a:t>
            </a:r>
            <a:r>
              <a:rPr lang="en-US" dirty="0">
                <a:solidFill>
                  <a:schemeClr val="accent1"/>
                </a:solidFill>
              </a:rPr>
              <a:t> 2016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83DBB1-FD14-40CE-853F-451B89965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438400"/>
            <a:ext cx="2685690" cy="206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F627AAD-16F2-4FF9-8EE2-2BB168A1D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369" y="4517729"/>
            <a:ext cx="6687711" cy="22675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925B7FE-34FA-48BC-BCF5-68F676A9928F}"/>
              </a:ext>
            </a:extLst>
          </p:cNvPr>
          <p:cNvSpPr txBox="1"/>
          <p:nvPr/>
        </p:nvSpPr>
        <p:spPr>
          <a:xfrm>
            <a:off x="194019" y="2610933"/>
            <a:ext cx="502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Extends the </a:t>
            </a:r>
            <a:r>
              <a:rPr lang="en-US" dirty="0" err="1"/>
              <a:t>GraSS</a:t>
            </a:r>
            <a:r>
              <a:rPr lang="en-US" dirty="0"/>
              <a:t> framework to dynamic graphs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Dynamic graph = a tensor with one dimension increasing in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Potentially infinite stream of static graphs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Define a sliding tensor window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Summarize the tensor within the tensor window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10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43/140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814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3B6C09-A256-4CE2-B363-391FD7D24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52400"/>
            <a:ext cx="7543800" cy="1101725"/>
          </a:xfrm>
        </p:spPr>
        <p:txBody>
          <a:bodyPr/>
          <a:lstStyle/>
          <a:p>
            <a:pPr algn="l"/>
            <a:r>
              <a:rPr lang="it-IT" b="1" dirty="0"/>
              <a:t>Overview and contributions</a:t>
            </a: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14A6862-6132-4D66-9721-7CD7E165B18E}"/>
              </a:ext>
            </a:extLst>
          </p:cNvPr>
          <p:cNvSpPr txBox="1"/>
          <p:nvPr/>
        </p:nvSpPr>
        <p:spPr>
          <a:xfrm>
            <a:off x="304800" y="1219200"/>
            <a:ext cx="85344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At each time-stamp :</a:t>
            </a:r>
          </a:p>
          <a:p>
            <a:endParaRPr lang="en-US" sz="2400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 new adjacency matrix arrives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sliding window is updated (one adjacency matrix exits the window)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Summary is created for the current window, by clustering nodes to </a:t>
            </a:r>
            <a:r>
              <a:rPr lang="en-US" sz="2400" dirty="0" err="1"/>
              <a:t>creat</a:t>
            </a:r>
            <a:r>
              <a:rPr lang="en-US" sz="2400" dirty="0"/>
              <a:t> </a:t>
            </a:r>
            <a:r>
              <a:rPr lang="en-US" sz="2400" dirty="0" err="1"/>
              <a:t>supernodes</a:t>
            </a:r>
            <a:r>
              <a:rPr lang="en-US" sz="2400" dirty="0"/>
              <a:t> (following Riondato et al.)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Output:</a:t>
            </a:r>
            <a:r>
              <a:rPr lang="en-US" sz="2400" dirty="0"/>
              <a:t> one summary at every time-stamp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r>
              <a:rPr lang="en-US" sz="2400" u="sng" dirty="0"/>
              <a:t>Contributions:</a:t>
            </a:r>
          </a:p>
          <a:p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Two online algorithms for summarizing dynamic, large-scale graphs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Distributed, scalable algorithms, implemented in </a:t>
            </a:r>
            <a:r>
              <a:rPr lang="en-US" sz="2400" dirty="0">
                <a:solidFill>
                  <a:schemeClr val="accent1"/>
                </a:solidFill>
              </a:rPr>
              <a:t>Apache Spark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337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46BF4D-8025-41BA-8FAB-2135EA1F0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"/>
            <a:ext cx="7543800" cy="1101725"/>
          </a:xfrm>
        </p:spPr>
        <p:txBody>
          <a:bodyPr/>
          <a:lstStyle/>
          <a:p>
            <a:pPr algn="l"/>
            <a:r>
              <a:rPr lang="it-IT" b="1" dirty="0"/>
              <a:t>Algorithms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454FBEF-7EDC-4B11-9ADF-368A188AE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036532"/>
            <a:ext cx="4246830" cy="2709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A3AF16C-E02E-400D-B4A4-781A5CE11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4114800"/>
            <a:ext cx="4335362" cy="24751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BBBD0F2-F792-428A-A0F6-8D4FE47F75F2}"/>
              </a:ext>
            </a:extLst>
          </p:cNvPr>
          <p:cNvSpPr txBox="1"/>
          <p:nvPr/>
        </p:nvSpPr>
        <p:spPr>
          <a:xfrm>
            <a:off x="190500" y="1066800"/>
            <a:ext cx="4648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u="sng" dirty="0"/>
              <a:t>Baseline: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Standard k-means clustering at each timestamp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i="1" dirty="0"/>
              <a:t>N</a:t>
            </a:r>
            <a:r>
              <a:rPr lang="it-IT" sz="2400" dirty="0"/>
              <a:t> points each with </a:t>
            </a:r>
            <a:r>
              <a:rPr lang="it-IT" sz="2400" i="1" dirty="0"/>
              <a:t>wN</a:t>
            </a:r>
            <a:r>
              <a:rPr lang="it-IT" sz="2400" dirty="0"/>
              <a:t>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Observation: </a:t>
            </a:r>
            <a:r>
              <a:rPr lang="it-IT" sz="2400" i="1" dirty="0"/>
              <a:t>(w-1)N</a:t>
            </a:r>
            <a:r>
              <a:rPr lang="it-IT" sz="2400" i="1" baseline="30000" dirty="0"/>
              <a:t>2</a:t>
            </a:r>
            <a:r>
              <a:rPr lang="it-IT" sz="2400" i="1" dirty="0"/>
              <a:t> </a:t>
            </a:r>
            <a:r>
              <a:rPr lang="it-IT" sz="2400" dirty="0"/>
              <a:t>unchanged at every new timestamp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8EA1071-A28E-4C82-9F5B-D24C306B3872}"/>
              </a:ext>
            </a:extLst>
          </p:cNvPr>
          <p:cNvSpPr txBox="1"/>
          <p:nvPr/>
        </p:nvSpPr>
        <p:spPr>
          <a:xfrm>
            <a:off x="190500" y="3886200"/>
            <a:ext cx="48564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u="sng" dirty="0"/>
              <a:t>Two-level clustering: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adjacency matrix to micro-clusters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keep statistics in the micro-clusters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run maintenance algorithm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micro-clusters to </a:t>
            </a:r>
            <a:r>
              <a:rPr lang="en-US" sz="2400" dirty="0" err="1"/>
              <a:t>supernodes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07603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8A3323-EF03-4C9A-B3C1-20BB0DA18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7025131" cy="204600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956B073-13AE-4B3A-8F14-E1931BBF25F3}"/>
              </a:ext>
            </a:extLst>
          </p:cNvPr>
          <p:cNvSpPr txBox="1"/>
          <p:nvPr/>
        </p:nvSpPr>
        <p:spPr>
          <a:xfrm>
            <a:off x="6248400" y="195409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KDD’15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xmlns="" id="{45A90FC8-7303-426F-BA6F-697C0A90252F}"/>
              </a:ext>
            </a:extLst>
          </p:cNvPr>
          <p:cNvSpPr txBox="1">
            <a:spLocks/>
          </p:cNvSpPr>
          <p:nvPr/>
        </p:nvSpPr>
        <p:spPr>
          <a:xfrm>
            <a:off x="260987" y="2443307"/>
            <a:ext cx="8382000" cy="50593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arenR"/>
            </a:pPr>
            <a:r>
              <a:rPr lang="en-US" sz="2800" dirty="0"/>
              <a:t>Use a dictionary of </a:t>
            </a:r>
            <a:r>
              <a:rPr lang="en-US" sz="2800" b="1" dirty="0"/>
              <a:t>temporal templates:</a:t>
            </a:r>
            <a:r>
              <a:rPr lang="en-US" sz="2800" i="1" dirty="0"/>
              <a:t> </a:t>
            </a:r>
          </a:p>
          <a:p>
            <a:pPr marL="0" indent="0">
              <a:buNone/>
            </a:pPr>
            <a:r>
              <a:rPr lang="en-US" sz="2800" i="1" dirty="0"/>
              <a:t>- Static templates</a:t>
            </a:r>
            <a:br>
              <a:rPr lang="en-US" sz="2800" i="1" dirty="0"/>
            </a:br>
            <a:r>
              <a:rPr lang="en-US" sz="2800" i="1" dirty="0"/>
              <a:t>		</a:t>
            </a:r>
            <a:br>
              <a:rPr lang="en-US" sz="2800" i="1" dirty="0"/>
            </a:br>
            <a:r>
              <a:rPr lang="en-US" sz="2800" i="1" dirty="0"/>
              <a:t>	</a:t>
            </a:r>
          </a:p>
          <a:p>
            <a:pPr marL="0" indent="0">
              <a:buNone/>
            </a:pPr>
            <a:r>
              <a:rPr lang="en-US" sz="2800" i="1" dirty="0"/>
              <a:t>- Temporal signatures</a:t>
            </a:r>
            <a:br>
              <a:rPr lang="en-US" sz="2800" i="1" dirty="0"/>
            </a:br>
            <a:endParaRPr lang="en-US" sz="2800" i="1" dirty="0"/>
          </a:p>
          <a:p>
            <a:pPr marL="514350" indent="-514350">
              <a:buFont typeface="+mj-lt"/>
              <a:buAutoNum type="arabicParenR"/>
            </a:pPr>
            <a:endParaRPr lang="en-US" sz="2800" i="1" dirty="0"/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Get the shortest lossless description (MDL)</a:t>
            </a:r>
            <a:br>
              <a:rPr lang="en-US" sz="2800" dirty="0"/>
            </a:br>
            <a:r>
              <a:rPr lang="en-US" sz="2800" dirty="0"/>
              <a:t>	- Better compression </a:t>
            </a:r>
            <a:r>
              <a:rPr lang="en-US" sz="2800" dirty="0">
                <a:sym typeface="Wingdings" panose="05000000000000000000" pitchFamily="2" charset="2"/>
              </a:rPr>
              <a:t> better summary</a:t>
            </a:r>
            <a:endParaRPr lang="en-US" sz="28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60BF22D-4ACB-4B62-9B1D-37282F5F49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0144" y="3419025"/>
            <a:ext cx="853251" cy="7646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4629AB4-1B66-4A3F-A640-EF20EEE191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1744" y="3419026"/>
            <a:ext cx="850471" cy="7646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9566CD-539B-435D-9E3D-D80E5D0603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9173" y="3421704"/>
            <a:ext cx="847493" cy="76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68640D8-49F4-4536-8EAA-2CB2211EA0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8744" y="3355029"/>
            <a:ext cx="534937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6FA1497-DA70-4A7E-81D1-870D76DBD0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5544" y="3269304"/>
            <a:ext cx="669925" cy="1145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907A506-7948-47B6-A408-FA4ED33844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194066">
            <a:off x="7125353" y="3710838"/>
            <a:ext cx="1522577" cy="2027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CFCB145-003F-426C-B99F-075C205E9F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4804281"/>
            <a:ext cx="1490501" cy="11178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8B84CCA-A8C9-4F71-8E53-B382552457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2640" y="4812315"/>
            <a:ext cx="1479789" cy="11098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28B1718-AFF3-4E5A-B988-FE93BF6D04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8080" y="4824877"/>
            <a:ext cx="1463040" cy="1097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AC38205-34F1-4074-AEE2-B55C4B3D2A2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03520" y="4830116"/>
            <a:ext cx="1478280" cy="11087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5D80E04-8407-45FE-87CE-DFAAE3393C8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2760" y="4824877"/>
            <a:ext cx="1463040" cy="10972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7B4E4FD-5020-4052-89E9-56440A8ABEF2}"/>
              </a:ext>
            </a:extLst>
          </p:cNvPr>
          <p:cNvSpPr txBox="1"/>
          <p:nvPr/>
        </p:nvSpPr>
        <p:spPr>
          <a:xfrm>
            <a:off x="867616" y="3472543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star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1C0564C-877E-4CDB-91EF-F3230C972241}"/>
              </a:ext>
            </a:extLst>
          </p:cNvPr>
          <p:cNvSpPr txBox="1"/>
          <p:nvPr/>
        </p:nvSpPr>
        <p:spPr>
          <a:xfrm>
            <a:off x="2131694" y="3957247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clique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F425066-CC55-4569-A513-5380554C50A0}"/>
              </a:ext>
            </a:extLst>
          </p:cNvPr>
          <p:cNvSpPr txBox="1"/>
          <p:nvPr/>
        </p:nvSpPr>
        <p:spPr>
          <a:xfrm>
            <a:off x="3427094" y="3168118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near clique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94461E2-CC47-4FA6-BF82-E289C765DE06}"/>
              </a:ext>
            </a:extLst>
          </p:cNvPr>
          <p:cNvSpPr txBox="1"/>
          <p:nvPr/>
        </p:nvSpPr>
        <p:spPr>
          <a:xfrm>
            <a:off x="5049331" y="3094163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bip. core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7FC1CE0-DC81-4E7A-8EAF-DED9E5E726E7}"/>
              </a:ext>
            </a:extLst>
          </p:cNvPr>
          <p:cNvSpPr txBox="1"/>
          <p:nvPr/>
        </p:nvSpPr>
        <p:spPr>
          <a:xfrm>
            <a:off x="5830381" y="3699299"/>
            <a:ext cx="2067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near bip. core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EB876C6-3330-4CA1-8997-F93A8E409DF8}"/>
              </a:ext>
            </a:extLst>
          </p:cNvPr>
          <p:cNvSpPr txBox="1"/>
          <p:nvPr/>
        </p:nvSpPr>
        <p:spPr>
          <a:xfrm>
            <a:off x="7477443" y="3269304"/>
            <a:ext cx="2067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chain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7F34748-AE60-45C8-892D-6D091A06461F}"/>
              </a:ext>
            </a:extLst>
          </p:cNvPr>
          <p:cNvSpPr txBox="1"/>
          <p:nvPr/>
        </p:nvSpPr>
        <p:spPr>
          <a:xfrm>
            <a:off x="7400438" y="4711885"/>
            <a:ext cx="1204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flickering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B07DB20-8DEC-4ABE-BAD8-499E45E67353}"/>
              </a:ext>
            </a:extLst>
          </p:cNvPr>
          <p:cNvSpPr txBox="1"/>
          <p:nvPr/>
        </p:nvSpPr>
        <p:spPr>
          <a:xfrm>
            <a:off x="5823011" y="4788323"/>
            <a:ext cx="1204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periodic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B0F4C71-C6B5-4279-AB6C-8583005E2F9C}"/>
              </a:ext>
            </a:extLst>
          </p:cNvPr>
          <p:cNvSpPr txBox="1"/>
          <p:nvPr/>
        </p:nvSpPr>
        <p:spPr>
          <a:xfrm>
            <a:off x="4071920" y="4763441"/>
            <a:ext cx="1204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constant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DBEA561-853A-4CD1-8639-9072AD308F08}"/>
              </a:ext>
            </a:extLst>
          </p:cNvPr>
          <p:cNvSpPr txBox="1"/>
          <p:nvPr/>
        </p:nvSpPr>
        <p:spPr>
          <a:xfrm>
            <a:off x="2616955" y="4812315"/>
            <a:ext cx="1204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ranged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00BFD96-ABB5-45EC-8C78-22F7DD3461F3}"/>
              </a:ext>
            </a:extLst>
          </p:cNvPr>
          <p:cNvSpPr txBox="1"/>
          <p:nvPr/>
        </p:nvSpPr>
        <p:spPr>
          <a:xfrm>
            <a:off x="957245" y="4788323"/>
            <a:ext cx="1204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oneshot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D1FC09CF-A55A-47D2-A90C-E6DD145C5FDA}"/>
              </a:ext>
            </a:extLst>
          </p:cNvPr>
          <p:cNvCxnSpPr/>
          <p:nvPr/>
        </p:nvCxnSpPr>
        <p:spPr>
          <a:xfrm>
            <a:off x="2286000" y="5363219"/>
            <a:ext cx="261920" cy="10298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81EEFC0A-67DD-4B7C-AE47-3DF2700FA403}"/>
              </a:ext>
            </a:extLst>
          </p:cNvPr>
          <p:cNvCxnSpPr/>
          <p:nvPr/>
        </p:nvCxnSpPr>
        <p:spPr>
          <a:xfrm>
            <a:off x="3874775" y="5384471"/>
            <a:ext cx="1154425" cy="0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74B0E73F-6265-4852-BEF6-24FD1F34977B}"/>
              </a:ext>
            </a:extLst>
          </p:cNvPr>
          <p:cNvCxnSpPr/>
          <p:nvPr/>
        </p:nvCxnSpPr>
        <p:spPr>
          <a:xfrm>
            <a:off x="5562600" y="5533537"/>
            <a:ext cx="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1230034A-D666-4F92-9501-AA80E015608E}"/>
              </a:ext>
            </a:extLst>
          </p:cNvPr>
          <p:cNvCxnSpPr/>
          <p:nvPr/>
        </p:nvCxnSpPr>
        <p:spPr>
          <a:xfrm>
            <a:off x="5575300" y="5304937"/>
            <a:ext cx="228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A711E933-B753-45D8-82D6-DD28CE47F701}"/>
              </a:ext>
            </a:extLst>
          </p:cNvPr>
          <p:cNvCxnSpPr/>
          <p:nvPr/>
        </p:nvCxnSpPr>
        <p:spPr>
          <a:xfrm>
            <a:off x="5791200" y="5304937"/>
            <a:ext cx="228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0816F057-3FA5-417E-BB73-6364ED57A1ED}"/>
              </a:ext>
            </a:extLst>
          </p:cNvPr>
          <p:cNvCxnSpPr/>
          <p:nvPr/>
        </p:nvCxnSpPr>
        <p:spPr>
          <a:xfrm>
            <a:off x="6019800" y="5304937"/>
            <a:ext cx="228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8DC30448-7D07-4E76-AEE2-99476BBB0F76}"/>
              </a:ext>
            </a:extLst>
          </p:cNvPr>
          <p:cNvCxnSpPr/>
          <p:nvPr/>
        </p:nvCxnSpPr>
        <p:spPr>
          <a:xfrm>
            <a:off x="6248400" y="5304937"/>
            <a:ext cx="228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4947CFF-516E-4038-A1B5-F0866C36CFA2}"/>
              </a:ext>
            </a:extLst>
          </p:cNvPr>
          <p:cNvSpPr txBox="1"/>
          <p:nvPr/>
        </p:nvSpPr>
        <p:spPr>
          <a:xfrm>
            <a:off x="5581650" y="5038237"/>
            <a:ext cx="125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x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362BD9B-9B88-466E-86A3-E481BA7533C8}"/>
              </a:ext>
            </a:extLst>
          </p:cNvPr>
          <p:cNvSpPr txBox="1"/>
          <p:nvPr/>
        </p:nvSpPr>
        <p:spPr>
          <a:xfrm>
            <a:off x="5810250" y="5038237"/>
            <a:ext cx="125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637DD43-8EBA-4B97-97B9-F6FDB247A92F}"/>
              </a:ext>
            </a:extLst>
          </p:cNvPr>
          <p:cNvSpPr txBox="1"/>
          <p:nvPr/>
        </p:nvSpPr>
        <p:spPr>
          <a:xfrm>
            <a:off x="6040270" y="5035260"/>
            <a:ext cx="125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x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8468866-1CF3-4FFF-AD75-197DBD9E3690}"/>
              </a:ext>
            </a:extLst>
          </p:cNvPr>
          <p:cNvSpPr txBox="1"/>
          <p:nvPr/>
        </p:nvSpPr>
        <p:spPr>
          <a:xfrm>
            <a:off x="6268870" y="5044587"/>
            <a:ext cx="125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x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41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46/140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007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spy_plot_noisy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4753" y="4638676"/>
            <a:ext cx="1744547" cy="1782924"/>
          </a:xfrm>
          <a:prstGeom prst="rect">
            <a:avLst/>
          </a:prstGeom>
        </p:spPr>
      </p:pic>
      <p:pic>
        <p:nvPicPr>
          <p:cNvPr id="38" name="Picture 37" descr="noise 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 flipV="1">
            <a:off x="1386518" y="4604399"/>
            <a:ext cx="1771064" cy="1756228"/>
          </a:xfrm>
          <a:prstGeom prst="rect">
            <a:avLst/>
          </a:prstGeom>
        </p:spPr>
      </p:pic>
      <p:pic>
        <p:nvPicPr>
          <p:cNvPr id="35" name="Picture 34" descr="spy_plot_noisy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4022" y="4770277"/>
            <a:ext cx="1744547" cy="1782924"/>
          </a:xfrm>
          <a:prstGeom prst="rect">
            <a:avLst/>
          </a:prstGeom>
        </p:spPr>
      </p:pic>
      <p:pic>
        <p:nvPicPr>
          <p:cNvPr id="36" name="Picture 35" descr="noise 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 flipV="1">
            <a:off x="1284354" y="4731819"/>
            <a:ext cx="1771064" cy="1756228"/>
          </a:xfrm>
          <a:prstGeom prst="rect">
            <a:avLst/>
          </a:prstGeom>
        </p:spPr>
      </p:pic>
      <p:pic>
        <p:nvPicPr>
          <p:cNvPr id="33" name="Picture 32" descr="spy_plot_noisy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4815251"/>
            <a:ext cx="1744547" cy="1782924"/>
          </a:xfrm>
          <a:prstGeom prst="rect">
            <a:avLst/>
          </a:prstGeom>
        </p:spPr>
      </p:pic>
      <p:pic>
        <p:nvPicPr>
          <p:cNvPr id="34" name="Picture 33" descr="noise 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 flipV="1">
            <a:off x="1170054" y="4893744"/>
            <a:ext cx="1771064" cy="1756228"/>
          </a:xfrm>
          <a:prstGeom prst="rect">
            <a:avLst/>
          </a:prstGeom>
        </p:spPr>
      </p:pic>
      <p:pic>
        <p:nvPicPr>
          <p:cNvPr id="27" name="Picture 26" descr="spy_plo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4825" y="4591051"/>
            <a:ext cx="1744546" cy="1782924"/>
          </a:xfrm>
          <a:prstGeom prst="rect">
            <a:avLst/>
          </a:prstGeom>
        </p:spPr>
      </p:pic>
      <p:pic>
        <p:nvPicPr>
          <p:cNvPr id="24" name="Picture 23" descr="noise 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 flipV="1">
            <a:off x="7008878" y="4579639"/>
            <a:ext cx="1771066" cy="1756228"/>
          </a:xfrm>
          <a:prstGeom prst="rect">
            <a:avLst/>
          </a:prstGeom>
        </p:spPr>
      </p:pic>
      <p:pic>
        <p:nvPicPr>
          <p:cNvPr id="26" name="Picture 25" descr="spy_plo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8625" y="4657726"/>
            <a:ext cx="1744546" cy="1782924"/>
          </a:xfrm>
          <a:prstGeom prst="rect">
            <a:avLst/>
          </a:prstGeom>
        </p:spPr>
      </p:pic>
      <p:pic>
        <p:nvPicPr>
          <p:cNvPr id="25" name="Picture 24" descr="spy_plo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3500" y="4738106"/>
            <a:ext cx="1744546" cy="1782924"/>
          </a:xfrm>
          <a:prstGeom prst="rect">
            <a:avLst/>
          </a:prstGeom>
        </p:spPr>
      </p:pic>
      <p:pic>
        <p:nvPicPr>
          <p:cNvPr id="23" name="Picture 22" descr="noise 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 flipV="1">
            <a:off x="6936306" y="4627264"/>
            <a:ext cx="1771066" cy="175622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3451" y="1087444"/>
            <a:ext cx="8229600" cy="4525963"/>
          </a:xfrm>
        </p:spPr>
        <p:txBody>
          <a:bodyPr/>
          <a:lstStyle/>
          <a:p>
            <a:r>
              <a:rPr lang="en-US" b="1" dirty="0"/>
              <a:t>Given </a:t>
            </a:r>
            <a:r>
              <a:rPr lang="en-US" dirty="0"/>
              <a:t>a dynamic graph </a:t>
            </a:r>
            <a:r>
              <a:rPr lang="en-US" i="1" dirty="0"/>
              <a:t>G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	     temporal templates </a:t>
            </a:r>
            <a:r>
              <a:rPr lang="el-GR" b="1" dirty="0"/>
              <a:t>Φ</a:t>
            </a:r>
            <a:r>
              <a:rPr lang="en-US" b="1" dirty="0"/>
              <a:t>,</a:t>
            </a:r>
          </a:p>
          <a:p>
            <a:r>
              <a:rPr lang="en-US" b="1" dirty="0"/>
              <a:t>Find</a:t>
            </a:r>
            <a:r>
              <a:rPr lang="en-US" b="1" i="1" dirty="0"/>
              <a:t> </a:t>
            </a:r>
            <a:r>
              <a:rPr lang="en-US" dirty="0"/>
              <a:t>the smallest model </a:t>
            </a:r>
            <a:r>
              <a:rPr lang="en-US" i="1" dirty="0"/>
              <a:t>M</a:t>
            </a:r>
            <a:br>
              <a:rPr lang="en-US" i="1" dirty="0"/>
            </a:br>
            <a:r>
              <a:rPr lang="en-US" i="1" dirty="0"/>
              <a:t>	   s.t. </a:t>
            </a:r>
            <a:r>
              <a:rPr lang="en-US" dirty="0"/>
              <a:t>min L(G,M) = L(</a:t>
            </a:r>
            <a:r>
              <a:rPr lang="en-US" b="1" dirty="0">
                <a:solidFill>
                  <a:srgbClr val="00B050"/>
                </a:solidFill>
              </a:rPr>
              <a:t>M</a:t>
            </a:r>
            <a:r>
              <a:rPr lang="en-US" dirty="0"/>
              <a:t>) + L(</a:t>
            </a:r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4323" y="127763"/>
            <a:ext cx="8229600" cy="1143000"/>
          </a:xfrm>
        </p:spPr>
        <p:txBody>
          <a:bodyPr/>
          <a:lstStyle/>
          <a:p>
            <a:pPr algn="l"/>
            <a:r>
              <a:rPr lang="en-US" b="1" dirty="0"/>
              <a:t>Formal goal</a:t>
            </a:r>
          </a:p>
        </p:txBody>
      </p:sp>
      <p:pic>
        <p:nvPicPr>
          <p:cNvPr id="5" name="Picture 4" descr="spy_plo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0658" y="4815252"/>
            <a:ext cx="1744546" cy="17829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90600" y="4705935"/>
            <a:ext cx="7623629" cy="1999665"/>
            <a:chOff x="630459" y="4048038"/>
            <a:chExt cx="7938656" cy="2051118"/>
          </a:xfrm>
        </p:grpSpPr>
        <p:pic>
          <p:nvPicPr>
            <p:cNvPr id="15" name="Picture 14" descr="spy_plot_noisy 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09808" y="4270356"/>
              <a:ext cx="1816636" cy="1828800"/>
            </a:xfrm>
            <a:prstGeom prst="rect">
              <a:avLst/>
            </a:prstGeom>
          </p:spPr>
        </p:pic>
        <p:pic>
          <p:nvPicPr>
            <p:cNvPr id="16" name="Picture 15" descr="noise 3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5400000" flipV="1">
              <a:off x="636541" y="4270357"/>
              <a:ext cx="1816635" cy="1828800"/>
            </a:xfrm>
            <a:prstGeom prst="rect">
              <a:avLst/>
            </a:prstGeom>
          </p:spPr>
        </p:pic>
        <p:pic>
          <p:nvPicPr>
            <p:cNvPr id="18" name="Picture 17" descr="noise 3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5400000" flipV="1">
              <a:off x="6746397" y="4041956"/>
              <a:ext cx="1816636" cy="182880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6774852" y="4774372"/>
            <a:ext cx="1769072" cy="1804888"/>
            <a:chOff x="6336975" y="4165515"/>
            <a:chExt cx="1842175" cy="1851329"/>
          </a:xfrm>
        </p:grpSpPr>
        <p:pic>
          <p:nvPicPr>
            <p:cNvPr id="13" name="Picture 12" descr="noise 3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5400000" flipV="1">
              <a:off x="6356432" y="4177649"/>
              <a:ext cx="1816635" cy="1828800"/>
            </a:xfrm>
            <a:prstGeom prst="rect">
              <a:avLst/>
            </a:prstGeom>
          </p:spPr>
        </p:pic>
        <p:pic>
          <p:nvPicPr>
            <p:cNvPr id="14" name="Picture 13" descr="noise 3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336975" y="4188044"/>
              <a:ext cx="1816635" cy="1828800"/>
            </a:xfrm>
            <a:prstGeom prst="rect">
              <a:avLst/>
            </a:prstGeom>
          </p:spPr>
        </p:pic>
        <p:pic>
          <p:nvPicPr>
            <p:cNvPr id="19" name="Picture 18" descr="noise 3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336975" y="4165515"/>
              <a:ext cx="1816636" cy="182880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3208432" y="4057528"/>
            <a:ext cx="1733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404040"/>
                </a:solidFill>
                <a:latin typeface="Trebuchet MS"/>
              </a:rPr>
              <a:t>Model </a:t>
            </a:r>
            <a:r>
              <a:rPr lang="en-US" sz="2800" b="1" dirty="0">
                <a:solidFill>
                  <a:srgbClr val="00B050"/>
                </a:solidFill>
                <a:latin typeface="Trebuchet MS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8162" y="4050741"/>
            <a:ext cx="2219677" cy="51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404040"/>
                </a:solidFill>
                <a:latin typeface="Trebuchet MS"/>
              </a:rPr>
              <a:t>Adjacency 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36146" y="4048126"/>
            <a:ext cx="2219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Error </a:t>
            </a:r>
            <a:r>
              <a:rPr lang="en-US" sz="2800" b="1" dirty="0">
                <a:solidFill>
                  <a:srgbClr val="FF0000"/>
                </a:solidFill>
                <a:latin typeface="Trebuchet MS"/>
              </a:rPr>
              <a:t>E</a:t>
            </a:r>
          </a:p>
        </p:txBody>
      </p:sp>
      <p:sp>
        <p:nvSpPr>
          <p:cNvPr id="11" name="Summing Junction 57"/>
          <p:cNvSpPr/>
          <p:nvPr/>
        </p:nvSpPr>
        <p:spPr>
          <a:xfrm>
            <a:off x="6172200" y="5440976"/>
            <a:ext cx="402469" cy="396205"/>
          </a:xfrm>
          <a:prstGeom prst="flowChartSummingJunction">
            <a:avLst/>
          </a:prstGeom>
          <a:noFill/>
          <a:ln w="571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  <a:latin typeface="Trebuchet MS"/>
            </a:endParaRPr>
          </a:p>
        </p:txBody>
      </p:sp>
      <p:sp>
        <p:nvSpPr>
          <p:cNvPr id="12" name="Equal 11"/>
          <p:cNvSpPr/>
          <p:nvPr/>
        </p:nvSpPr>
        <p:spPr>
          <a:xfrm>
            <a:off x="3281694" y="5424774"/>
            <a:ext cx="473423" cy="396205"/>
          </a:xfrm>
          <a:prstGeom prst="mathEqual">
            <a:avLst>
              <a:gd name="adj1" fmla="val 23520"/>
              <a:gd name="adj2" fmla="val 36760"/>
            </a:avLst>
          </a:prstGeom>
          <a:noFill/>
          <a:ln w="571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  <a:latin typeface="Trebuchet MS"/>
            </a:endParaRPr>
          </a:p>
        </p:txBody>
      </p:sp>
      <p:pic>
        <p:nvPicPr>
          <p:cNvPr id="17" name="Picture 16" descr="spy_plo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9708" y="4831388"/>
            <a:ext cx="1744546" cy="178292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screen">
            <a:grayscl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5400000">
            <a:off x="6024560" y="1195388"/>
            <a:ext cx="762000" cy="8096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screen">
            <a:grayscl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5400000">
            <a:off x="7110413" y="1204913"/>
            <a:ext cx="762000" cy="8096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screen">
            <a:grayscl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5400000">
            <a:off x="8186737" y="1223963"/>
            <a:ext cx="762000" cy="809625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6096000" y="2009776"/>
            <a:ext cx="516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</a:t>
            </a:r>
            <a:r>
              <a:rPr lang="en-US" b="1" baseline="-25000" dirty="0"/>
              <a:t>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162800" y="2011918"/>
            <a:ext cx="516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</a:t>
            </a:r>
            <a:r>
              <a:rPr lang="en-US" b="1" baseline="-25000" dirty="0"/>
              <a:t>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322273" y="2030968"/>
            <a:ext cx="516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</a:t>
            </a:r>
            <a:r>
              <a:rPr lang="en-US" b="1" baseline="-25000" dirty="0"/>
              <a:t>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800024" y="1459468"/>
            <a:ext cx="516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…</a:t>
            </a:r>
            <a:endParaRPr lang="en-US" sz="1600" b="1" baseline="-25000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4648201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time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838200" y="4572001"/>
            <a:ext cx="415472" cy="50502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3452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796049" y="4617085"/>
            <a:ext cx="7180185" cy="1382228"/>
            <a:chOff x="1329449" y="2480868"/>
            <a:chExt cx="6415975" cy="1235113"/>
          </a:xfrm>
        </p:grpSpPr>
        <p:pic>
          <p:nvPicPr>
            <p:cNvPr id="28" name="Picture 27" descr="PermutationStarGraph_1000.gif"/>
            <p:cNvPicPr>
              <a:picLocks noChangeAspect="1"/>
            </p:cNvPicPr>
            <p:nvPr/>
          </p:nvPicPr>
          <p:blipFill>
            <a:blip r:embed="rId2" cstate="screen">
              <a:grayscl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39158" t="42947" r="39158" b="35368"/>
            <a:stretch>
              <a:fillRect/>
            </a:stretch>
          </p:blipFill>
          <p:spPr>
            <a:xfrm>
              <a:off x="1676400" y="3124200"/>
              <a:ext cx="481186" cy="481191"/>
            </a:xfrm>
            <a:prstGeom prst="rect">
              <a:avLst/>
            </a:prstGeom>
          </p:spPr>
        </p:pic>
        <p:pic>
          <p:nvPicPr>
            <p:cNvPr id="29" name="Picture 28" descr="StarGraphs_1001.gif"/>
            <p:cNvPicPr>
              <a:picLocks noChangeAspect="1"/>
            </p:cNvPicPr>
            <p:nvPr/>
          </p:nvPicPr>
          <p:blipFill>
            <a:blip r:embed="rId3" cstate="screen">
              <a:grayscl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52544" t="58300" r="26982"/>
            <a:stretch>
              <a:fillRect/>
            </a:stretch>
          </p:blipFill>
          <p:spPr>
            <a:xfrm rot="3081604">
              <a:off x="1907525" y="2591419"/>
              <a:ext cx="352862" cy="350135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1329449" y="2480868"/>
              <a:ext cx="405595" cy="304800"/>
              <a:chOff x="3491006" y="3675056"/>
              <a:chExt cx="815690" cy="606907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3491006" y="4260295"/>
                <a:ext cx="799643" cy="0"/>
              </a:xfrm>
              <a:prstGeom prst="line">
                <a:avLst/>
              </a:prstGeom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41" name="Picture 40" descr="Complete_bipartite_graph_K3,3.png"/>
              <p:cNvPicPr>
                <a:picLocks noChangeAspect="1"/>
              </p:cNvPicPr>
              <p:nvPr/>
            </p:nvPicPr>
            <p:blipFill>
              <a:blip r:embed="rId4" cstate="screen">
                <a:grayscl/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3507053" y="3675056"/>
                <a:ext cx="799643" cy="606907"/>
              </a:xfrm>
              <a:prstGeom prst="rect">
                <a:avLst/>
              </a:prstGeom>
            </p:spPr>
          </p:pic>
        </p:grpSp>
        <p:pic>
          <p:nvPicPr>
            <p:cNvPr id="31" name="Picture 30" descr="PermutationStarGraph_1000.gif"/>
            <p:cNvPicPr>
              <a:picLocks noChangeAspect="1"/>
            </p:cNvPicPr>
            <p:nvPr/>
          </p:nvPicPr>
          <p:blipFill>
            <a:blip r:embed="rId2" cstate="screen">
              <a:grayscl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39158" t="42947" r="39158" b="35368"/>
            <a:stretch>
              <a:fillRect/>
            </a:stretch>
          </p:blipFill>
          <p:spPr>
            <a:xfrm>
              <a:off x="4187696" y="3234790"/>
              <a:ext cx="481186" cy="481191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>
              <a:off x="3840745" y="2591459"/>
              <a:ext cx="405595" cy="304800"/>
              <a:chOff x="3491006" y="3675058"/>
              <a:chExt cx="815690" cy="606907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>
                <a:off x="3491006" y="4260295"/>
                <a:ext cx="799643" cy="0"/>
              </a:xfrm>
              <a:prstGeom prst="line">
                <a:avLst/>
              </a:prstGeom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39" name="Picture 38" descr="Complete_bipartite_graph_K3,3.png"/>
              <p:cNvPicPr>
                <a:picLocks noChangeAspect="1"/>
              </p:cNvPicPr>
              <p:nvPr/>
            </p:nvPicPr>
            <p:blipFill>
              <a:blip r:embed="rId4" cstate="screen">
                <a:grayscl/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3507053" y="3675058"/>
                <a:ext cx="799643" cy="606907"/>
              </a:xfrm>
              <a:prstGeom prst="rect">
                <a:avLst/>
              </a:prstGeom>
            </p:spPr>
          </p:pic>
        </p:grpSp>
        <p:pic>
          <p:nvPicPr>
            <p:cNvPr id="33" name="Picture 32" descr="PermutationStarGraph_1000.gif"/>
            <p:cNvPicPr>
              <a:picLocks noChangeAspect="1"/>
            </p:cNvPicPr>
            <p:nvPr/>
          </p:nvPicPr>
          <p:blipFill>
            <a:blip r:embed="rId2" cstate="screen">
              <a:grayscl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39158" t="42947" r="39158" b="35368"/>
            <a:stretch>
              <a:fillRect/>
            </a:stretch>
          </p:blipFill>
          <p:spPr>
            <a:xfrm>
              <a:off x="7162801" y="3124201"/>
              <a:ext cx="481186" cy="481191"/>
            </a:xfrm>
            <a:prstGeom prst="rect">
              <a:avLst/>
            </a:prstGeom>
          </p:spPr>
        </p:pic>
        <p:pic>
          <p:nvPicPr>
            <p:cNvPr id="34" name="Picture 33" descr="StarGraphs_1001.gif"/>
            <p:cNvPicPr>
              <a:picLocks noChangeAspect="1"/>
            </p:cNvPicPr>
            <p:nvPr/>
          </p:nvPicPr>
          <p:blipFill>
            <a:blip r:embed="rId3" cstate="screen">
              <a:grayscl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52544" t="58300" r="26982"/>
            <a:stretch>
              <a:fillRect/>
            </a:stretch>
          </p:blipFill>
          <p:spPr>
            <a:xfrm rot="3081604">
              <a:off x="7393926" y="2591420"/>
              <a:ext cx="352862" cy="350135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>
              <a:off x="6815850" y="2480869"/>
              <a:ext cx="405595" cy="304800"/>
              <a:chOff x="3491006" y="3675056"/>
              <a:chExt cx="815690" cy="606907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3491006" y="4260295"/>
                <a:ext cx="799643" cy="0"/>
              </a:xfrm>
              <a:prstGeom prst="line">
                <a:avLst/>
              </a:prstGeom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37" name="Picture 36" descr="Complete_bipartite_graph_K3,3.png"/>
              <p:cNvPicPr>
                <a:picLocks noChangeAspect="1"/>
              </p:cNvPicPr>
              <p:nvPr/>
            </p:nvPicPr>
            <p:blipFill>
              <a:blip r:embed="rId4" cstate="screen">
                <a:grayscl/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3507053" y="3675056"/>
                <a:ext cx="799643" cy="606907"/>
              </a:xfrm>
              <a:prstGeom prst="rect">
                <a:avLst/>
              </a:prstGeom>
            </p:spPr>
          </p:pic>
        </p:grpSp>
      </p:grp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2962" y="4712649"/>
            <a:ext cx="4476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036637"/>
            <a:ext cx="8382000" cy="5059363"/>
          </a:xfrm>
        </p:spPr>
        <p:txBody>
          <a:bodyPr/>
          <a:lstStyle/>
          <a:p>
            <a:r>
              <a:rPr lang="en-US" b="1" dirty="0"/>
              <a:t>Step 1: </a:t>
            </a:r>
            <a:r>
              <a:rPr lang="en-US" dirty="0"/>
              <a:t>Generate static subgraph instances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05" y="152400"/>
            <a:ext cx="8229600" cy="1143000"/>
          </a:xfrm>
        </p:spPr>
        <p:txBody>
          <a:bodyPr/>
          <a:lstStyle/>
          <a:p>
            <a:r>
              <a:rPr lang="en-US" dirty="0"/>
              <a:t>Proposed algorithm: </a:t>
            </a:r>
            <a:r>
              <a:rPr lang="en-US" b="1" dirty="0"/>
              <a:t>TimeCrunch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1000" y="4191000"/>
            <a:ext cx="8357074" cy="2119243"/>
            <a:chOff x="914400" y="2081280"/>
            <a:chExt cx="7467601" cy="18936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screen">
              <a:grayscl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 rot="5400000">
              <a:off x="972670" y="2023010"/>
              <a:ext cx="1864659" cy="19812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screen">
              <a:grayscl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 rot="5400000">
              <a:off x="3566651" y="2052036"/>
              <a:ext cx="1864659" cy="19812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screen">
              <a:grayscl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 rot="5400000">
              <a:off x="6459071" y="2023011"/>
              <a:ext cx="1864659" cy="1981200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838200" y="3679902"/>
            <a:ext cx="808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</a:t>
            </a:r>
            <a:r>
              <a:rPr lang="en-US" sz="2800" b="1" baseline="-25000" dirty="0"/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92174" y="3701095"/>
            <a:ext cx="808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</a:t>
            </a:r>
            <a:r>
              <a:rPr lang="en-US" sz="2800" b="1" baseline="-25000" dirty="0"/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77644" y="3708477"/>
            <a:ext cx="808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</a:t>
            </a:r>
            <a:r>
              <a:rPr lang="en-US" sz="2800" b="1" baseline="-25000" dirty="0"/>
              <a:t>3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21054" y="4467701"/>
            <a:ext cx="7455603" cy="1580674"/>
            <a:chOff x="721054" y="4439126"/>
            <a:chExt cx="7455603" cy="1580674"/>
          </a:xfrm>
        </p:grpSpPr>
        <p:sp>
          <p:nvSpPr>
            <p:cNvPr id="43" name="Rectangle 42"/>
            <p:cNvSpPr/>
            <p:nvPr/>
          </p:nvSpPr>
          <p:spPr>
            <a:xfrm>
              <a:off x="721054" y="4439126"/>
              <a:ext cx="574726" cy="30872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/>
                <a:t>bc</a:t>
              </a:r>
              <a:r>
                <a:rPr lang="en-US" sz="2800" b="1" dirty="0"/>
                <a:t> 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433327" y="4920809"/>
              <a:ext cx="615909" cy="30872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/>
                <a:t>st</a:t>
              </a:r>
              <a:endParaRPr lang="en-US" sz="2800" b="1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142284" y="5577724"/>
              <a:ext cx="622583" cy="30872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fc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538450" y="4572476"/>
              <a:ext cx="574726" cy="30872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/>
                <a:t>bc</a:t>
              </a:r>
              <a:r>
                <a:rPr lang="en-US" sz="2800" b="1" dirty="0"/>
                <a:t> 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959680" y="5711074"/>
              <a:ext cx="622583" cy="30872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fc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848475" y="4440812"/>
              <a:ext cx="574726" cy="3087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/>
                <a:t>bc</a:t>
              </a:r>
              <a:r>
                <a:rPr lang="en-US" sz="2800" b="1" dirty="0"/>
                <a:t> 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560748" y="4922495"/>
              <a:ext cx="615909" cy="3087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/>
                <a:t>st</a:t>
              </a:r>
              <a:endParaRPr lang="en-US" sz="2800" b="1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269705" y="5579410"/>
              <a:ext cx="622583" cy="3087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fc</a:t>
              </a:r>
            </a:p>
          </p:txBody>
        </p:sp>
      </p:grpSp>
      <p:sp>
        <p:nvSpPr>
          <p:cNvPr id="51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48/140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10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7848600" cy="685800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/>
              <a:t>Why Graph Summarization</a:t>
            </a:r>
            <a:endParaRPr lang="en-US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Content Placeholder 2"/>
          <p:cNvSpPr txBox="1">
            <a:spLocks noChangeArrowheads="1"/>
          </p:cNvSpPr>
          <p:nvPr/>
        </p:nvSpPr>
        <p:spPr>
          <a:xfrm>
            <a:off x="304800" y="1676400"/>
            <a:ext cx="4419601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20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Large-scale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graph data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- Summarization  is critical 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ontent Placeholder 2"/>
          <p:cNvSpPr txBox="1">
            <a:spLocks noChangeArrowheads="1"/>
          </p:cNvSpPr>
          <p:nvPr/>
        </p:nvSpPr>
        <p:spPr>
          <a:xfrm>
            <a:off x="304800" y="3352800"/>
            <a:ext cx="64770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20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Complex 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graph data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MT"/>
                <a:cs typeface="Calibri" panose="020F0502020204030204" pitchFamily="34" charset="0"/>
              </a:rPr>
              <a:t>- Interactive and exploratory analysis 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MT"/>
                <a:cs typeface="Calibri" panose="020F0502020204030204" pitchFamily="34" charset="0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MT"/>
                <a:cs typeface="Calibri" panose="020F0502020204030204" pitchFamily="34" charset="0"/>
              </a:rPr>
              <a:t>        - e.g., visualization, pattern mining, anomaly detection 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09800" y="4343400"/>
            <a:ext cx="4673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Oval 15"/>
          <p:cNvSpPr/>
          <p:nvPr/>
        </p:nvSpPr>
        <p:spPr>
          <a:xfrm>
            <a:off x="2667000" y="4953000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276600" y="4800600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4</a:t>
            </a:r>
            <a:r>
              <a:rPr lang="en-US" dirty="0" smtClean="0">
                <a:solidFill>
                  <a:schemeClr val="tx1"/>
                </a:solidFill>
              </a:rPr>
              <a:t>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4010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036637"/>
            <a:ext cx="8382000" cy="5059363"/>
          </a:xfrm>
        </p:spPr>
        <p:txBody>
          <a:bodyPr/>
          <a:lstStyle/>
          <a:p>
            <a:r>
              <a:rPr lang="en-US" b="1" dirty="0"/>
              <a:t>Step 1: </a:t>
            </a:r>
            <a:r>
              <a:rPr lang="en-US" dirty="0"/>
              <a:t>Generate static subgraph instances</a:t>
            </a:r>
          </a:p>
          <a:p>
            <a:r>
              <a:rPr lang="en-US" b="1" dirty="0"/>
              <a:t>Step 2: </a:t>
            </a:r>
            <a:r>
              <a:rPr lang="en-US" dirty="0"/>
              <a:t>Stitch </a:t>
            </a:r>
            <a:r>
              <a:rPr lang="en-US" i="1" dirty="0"/>
              <a:t>static instances</a:t>
            </a:r>
            <a:r>
              <a:rPr lang="en-US" dirty="0"/>
              <a:t> together to form </a:t>
            </a:r>
            <a:r>
              <a:rPr lang="en-US" i="1" dirty="0"/>
              <a:t>temporal instances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76200" y="-69432"/>
            <a:ext cx="8229600" cy="1143000"/>
          </a:xfrm>
        </p:spPr>
        <p:txBody>
          <a:bodyPr/>
          <a:lstStyle/>
          <a:p>
            <a:r>
              <a:rPr lang="en-US" dirty="0"/>
              <a:t>Proposed algorithm: </a:t>
            </a:r>
            <a:r>
              <a:rPr lang="en-US" b="1" dirty="0"/>
              <a:t>TimeCrunch</a:t>
            </a:r>
          </a:p>
        </p:txBody>
      </p:sp>
      <p:pic>
        <p:nvPicPr>
          <p:cNvPr id="8" name="Picture 7" descr="PermutationStarGraph_1000.gif"/>
          <p:cNvPicPr>
            <a:picLocks noChangeAspect="1"/>
          </p:cNvPicPr>
          <p:nvPr/>
        </p:nvPicPr>
        <p:blipFill>
          <a:blip r:embed="rId2" cstate="screen">
            <a:grayscl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9158" t="42947" r="39158" b="35368"/>
          <a:stretch>
            <a:fillRect/>
          </a:stretch>
        </p:blipFill>
        <p:spPr>
          <a:xfrm>
            <a:off x="1246939" y="5709894"/>
            <a:ext cx="538500" cy="538506"/>
          </a:xfrm>
          <a:prstGeom prst="rect">
            <a:avLst/>
          </a:prstGeom>
        </p:spPr>
      </p:pic>
      <p:pic>
        <p:nvPicPr>
          <p:cNvPr id="11" name="Picture 10" descr="StarGraphs_1001.gif"/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2544" t="58300" r="26982"/>
          <a:stretch>
            <a:fillRect/>
          </a:stretch>
        </p:blipFill>
        <p:spPr>
          <a:xfrm rot="3081604">
            <a:off x="1298075" y="5164096"/>
            <a:ext cx="394891" cy="391840"/>
          </a:xfrm>
          <a:prstGeom prst="rect">
            <a:avLst/>
          </a:prstGeom>
        </p:spPr>
      </p:pic>
      <p:pic>
        <p:nvPicPr>
          <p:cNvPr id="14" name="Picture 13" descr="Complete_bipartite_graph_K3,3.png"/>
          <p:cNvPicPr>
            <a:picLocks noChangeAspect="1"/>
          </p:cNvPicPr>
          <p:nvPr/>
        </p:nvPicPr>
        <p:blipFill>
          <a:blip r:embed="rId4" cstate="screen">
            <a:grayscl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293702" y="4622473"/>
            <a:ext cx="444975" cy="34110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932694" y="4642692"/>
            <a:ext cx="616668" cy="30872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bc</a:t>
            </a:r>
            <a:r>
              <a:rPr lang="en-US" sz="2800" b="1" dirty="0"/>
              <a:t>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882617" y="5164416"/>
            <a:ext cx="615909" cy="30872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st</a:t>
            </a:r>
            <a:endParaRPr lang="en-US" sz="2800" b="1" dirty="0"/>
          </a:p>
        </p:txBody>
      </p:sp>
      <p:sp>
        <p:nvSpPr>
          <p:cNvPr id="22" name="Rectangle 21"/>
          <p:cNvSpPr/>
          <p:nvPr/>
        </p:nvSpPr>
        <p:spPr>
          <a:xfrm>
            <a:off x="1903301" y="5824784"/>
            <a:ext cx="622583" cy="30872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fc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549362" y="4641523"/>
            <a:ext cx="610083" cy="3087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bc</a:t>
            </a:r>
            <a:r>
              <a:rPr lang="en-US" sz="2800" b="1" dirty="0"/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54459" y="5826753"/>
            <a:ext cx="622583" cy="3087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fc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181350" y="4642228"/>
            <a:ext cx="586278" cy="3149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bc</a:t>
            </a:r>
            <a:r>
              <a:rPr lang="en-US" sz="2800" b="1" dirty="0"/>
              <a:t>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164139" y="5167553"/>
            <a:ext cx="615909" cy="308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st</a:t>
            </a:r>
            <a:endParaRPr lang="en-US" sz="2800" b="1" dirty="0"/>
          </a:p>
        </p:txBody>
      </p:sp>
      <p:sp>
        <p:nvSpPr>
          <p:cNvPr id="27" name="Rectangle 26"/>
          <p:cNvSpPr/>
          <p:nvPr/>
        </p:nvSpPr>
        <p:spPr>
          <a:xfrm>
            <a:off x="3189176" y="5821154"/>
            <a:ext cx="622583" cy="308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fc</a:t>
            </a:r>
          </a:p>
        </p:txBody>
      </p:sp>
      <p:sp>
        <p:nvSpPr>
          <p:cNvPr id="39" name="Right Arrow 38"/>
          <p:cNvSpPr/>
          <p:nvPr/>
        </p:nvSpPr>
        <p:spPr>
          <a:xfrm>
            <a:off x="4400550" y="5794637"/>
            <a:ext cx="990600" cy="30136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0" name="Right Arrow 39"/>
          <p:cNvSpPr/>
          <p:nvPr/>
        </p:nvSpPr>
        <p:spPr>
          <a:xfrm>
            <a:off x="4400550" y="5181600"/>
            <a:ext cx="990600" cy="30136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1" name="Right Arrow 40"/>
          <p:cNvSpPr/>
          <p:nvPr/>
        </p:nvSpPr>
        <p:spPr>
          <a:xfrm>
            <a:off x="4400550" y="4635805"/>
            <a:ext cx="990600" cy="30136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4" name="Rectangle 43"/>
          <p:cNvSpPr/>
          <p:nvPr/>
        </p:nvSpPr>
        <p:spPr>
          <a:xfrm>
            <a:off x="6069727" y="4603423"/>
            <a:ext cx="1957546" cy="33374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constant</a:t>
            </a:r>
            <a:r>
              <a:rPr lang="en-US" sz="2800" b="1" dirty="0"/>
              <a:t> </a:t>
            </a:r>
            <a:r>
              <a:rPr lang="en-US" sz="2800" b="1" dirty="0" err="1"/>
              <a:t>bc</a:t>
            </a:r>
            <a:r>
              <a:rPr lang="en-US" sz="2800" b="1" dirty="0"/>
              <a:t> 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069727" y="5180143"/>
            <a:ext cx="1957546" cy="34110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flickering</a:t>
            </a:r>
            <a:r>
              <a:rPr lang="en-US" sz="2800" b="1" dirty="0"/>
              <a:t> </a:t>
            </a:r>
            <a:r>
              <a:rPr lang="en-US" sz="2800" b="1" dirty="0" err="1"/>
              <a:t>st</a:t>
            </a:r>
            <a:endParaRPr lang="en-US" sz="2800" b="1" dirty="0"/>
          </a:p>
        </p:txBody>
      </p:sp>
      <p:sp>
        <p:nvSpPr>
          <p:cNvPr id="46" name="Rectangle 45"/>
          <p:cNvSpPr/>
          <p:nvPr/>
        </p:nvSpPr>
        <p:spPr>
          <a:xfrm>
            <a:off x="6064404" y="5754895"/>
            <a:ext cx="1822929" cy="34110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constant</a:t>
            </a:r>
            <a:r>
              <a:rPr lang="en-US" sz="2800" b="1" dirty="0"/>
              <a:t> fc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58574" y="4002240"/>
            <a:ext cx="808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</a:t>
            </a:r>
            <a:r>
              <a:rPr lang="en-US" sz="2800" b="1" baseline="-25000" dirty="0"/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61537" y="4002240"/>
            <a:ext cx="808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</a:t>
            </a:r>
            <a:r>
              <a:rPr lang="en-US" sz="2800" b="1" baseline="-25000" dirty="0"/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96254" y="4000495"/>
            <a:ext cx="808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</a:t>
            </a:r>
            <a:r>
              <a:rPr lang="en-US" sz="2800" b="1" baseline="-25000" dirty="0"/>
              <a:t>3</a:t>
            </a:r>
          </a:p>
        </p:txBody>
      </p:sp>
      <p:sp>
        <p:nvSpPr>
          <p:cNvPr id="31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49/140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323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6069727" y="5247222"/>
            <a:ext cx="1957546" cy="341105"/>
          </a:xfrm>
          <a:prstGeom prst="rect">
            <a:avLst/>
          </a:prstGeom>
          <a:solidFill>
            <a:srgbClr val="7030A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flickering</a:t>
            </a:r>
            <a:r>
              <a:rPr lang="en-US" sz="2800" b="1" dirty="0"/>
              <a:t> </a:t>
            </a:r>
            <a:r>
              <a:rPr lang="en-US" sz="2800" b="1" dirty="0" err="1"/>
              <a:t>st</a:t>
            </a:r>
            <a:endParaRPr lang="en-US" sz="28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028907"/>
            <a:ext cx="8382000" cy="5059363"/>
          </a:xfrm>
        </p:spPr>
        <p:txBody>
          <a:bodyPr/>
          <a:lstStyle/>
          <a:p>
            <a:r>
              <a:rPr lang="en-US" b="1" dirty="0"/>
              <a:t>Step 1: </a:t>
            </a:r>
            <a:r>
              <a:rPr lang="en-US" dirty="0"/>
              <a:t>Generate static subgraph instances</a:t>
            </a:r>
          </a:p>
          <a:p>
            <a:r>
              <a:rPr lang="en-US" b="1" dirty="0"/>
              <a:t>Step 2: </a:t>
            </a:r>
            <a:r>
              <a:rPr lang="en-US" dirty="0"/>
              <a:t>Stitch </a:t>
            </a:r>
            <a:r>
              <a:rPr lang="en-US" i="1" dirty="0"/>
              <a:t>static instances</a:t>
            </a:r>
            <a:r>
              <a:rPr lang="en-US" dirty="0"/>
              <a:t> together to form </a:t>
            </a:r>
            <a:r>
              <a:rPr lang="en-US" i="1" dirty="0"/>
              <a:t>temporal instances</a:t>
            </a:r>
          </a:p>
          <a:p>
            <a:r>
              <a:rPr lang="en-US" b="1" dirty="0"/>
              <a:t>Step 3: </a:t>
            </a:r>
            <a:r>
              <a:rPr lang="en-US" dirty="0"/>
              <a:t>Compose the dynamic graph summary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52400" y="-114093"/>
            <a:ext cx="8229600" cy="1143000"/>
          </a:xfrm>
        </p:spPr>
        <p:txBody>
          <a:bodyPr/>
          <a:lstStyle/>
          <a:p>
            <a:r>
              <a:rPr lang="en-US" dirty="0"/>
              <a:t>Proposed algorithm: </a:t>
            </a:r>
            <a:r>
              <a:rPr lang="en-US" b="1" dirty="0"/>
              <a:t>TimeCrunch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19400" y="37338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MDL savings</a:t>
            </a:r>
          </a:p>
        </p:txBody>
      </p:sp>
      <p:sp>
        <p:nvSpPr>
          <p:cNvPr id="28" name="Right Arrow 27"/>
          <p:cNvSpPr/>
          <p:nvPr/>
        </p:nvSpPr>
        <p:spPr>
          <a:xfrm>
            <a:off x="4495800" y="4863679"/>
            <a:ext cx="914400" cy="91799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6530898" y="5092854"/>
            <a:ext cx="1143000" cy="6667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530898" y="5092854"/>
            <a:ext cx="1143000" cy="6667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64892" y="3712309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Temporal </a:t>
            </a:r>
            <a:r>
              <a:rPr lang="en-US" sz="2400" b="1" u="sng" dirty="0"/>
              <a:t>instances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96000" y="4072053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Summary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978982" y="4621959"/>
            <a:ext cx="204570" cy="48344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148230" y="4621959"/>
            <a:ext cx="204570" cy="48344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310155" y="4619625"/>
            <a:ext cx="204570" cy="48344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76625" y="4621959"/>
            <a:ext cx="204570" cy="48344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971800" y="5717334"/>
            <a:ext cx="204570" cy="48344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141048" y="5717334"/>
            <a:ext cx="204570" cy="48344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302973" y="5715000"/>
            <a:ext cx="204570" cy="48344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85800" y="4675966"/>
            <a:ext cx="1957546" cy="33374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constant</a:t>
            </a:r>
            <a:r>
              <a:rPr lang="en-US" sz="2800" b="1" dirty="0"/>
              <a:t> </a:t>
            </a:r>
            <a:r>
              <a:rPr lang="en-US" sz="2800" b="1" dirty="0" err="1"/>
              <a:t>bc</a:t>
            </a:r>
            <a:r>
              <a:rPr lang="en-US" sz="2800" b="1" dirty="0"/>
              <a:t>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85800" y="5252686"/>
            <a:ext cx="1957546" cy="34110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flickering</a:t>
            </a:r>
            <a:r>
              <a:rPr lang="en-US" sz="2800" b="1" dirty="0"/>
              <a:t> </a:t>
            </a:r>
            <a:r>
              <a:rPr lang="en-US" sz="2800" b="1" dirty="0" err="1"/>
              <a:t>st</a:t>
            </a:r>
            <a:endParaRPr lang="en-US" sz="2800" b="1" dirty="0"/>
          </a:p>
        </p:txBody>
      </p:sp>
      <p:sp>
        <p:nvSpPr>
          <p:cNvPr id="26" name="Rectangle 25"/>
          <p:cNvSpPr/>
          <p:nvPr/>
        </p:nvSpPr>
        <p:spPr>
          <a:xfrm>
            <a:off x="680477" y="5827438"/>
            <a:ext cx="1822929" cy="34110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constant</a:t>
            </a:r>
            <a:r>
              <a:rPr lang="en-US" sz="2800" b="1" dirty="0"/>
              <a:t> fc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069727" y="4670502"/>
            <a:ext cx="1957546" cy="33374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constant</a:t>
            </a:r>
            <a:r>
              <a:rPr lang="en-US" sz="2800" b="1" dirty="0"/>
              <a:t> </a:t>
            </a:r>
            <a:r>
              <a:rPr lang="en-US" sz="2800" b="1" dirty="0" err="1"/>
              <a:t>bc</a:t>
            </a:r>
            <a:r>
              <a:rPr lang="en-US" sz="2800" b="1" dirty="0"/>
              <a:t>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064404" y="5821974"/>
            <a:ext cx="1822929" cy="34110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constant</a:t>
            </a:r>
            <a:r>
              <a:rPr lang="en-US" sz="2800" b="1" dirty="0"/>
              <a:t> fc</a:t>
            </a:r>
          </a:p>
        </p:txBody>
      </p:sp>
      <p:sp>
        <p:nvSpPr>
          <p:cNvPr id="23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50/140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403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219200"/>
            <a:ext cx="8229600" cy="4525963"/>
          </a:xfrm>
        </p:spPr>
        <p:txBody>
          <a:bodyPr/>
          <a:lstStyle/>
          <a:p>
            <a:r>
              <a:rPr lang="en-US" dirty="0"/>
              <a:t>Communications between 100K users on Yahoo-IM over 4 weeks in April 2008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066800" y="-33659"/>
            <a:ext cx="8238015" cy="1094157"/>
          </a:xfrm>
        </p:spPr>
        <p:txBody>
          <a:bodyPr/>
          <a:lstStyle/>
          <a:p>
            <a:r>
              <a:rPr lang="en-US" dirty="0"/>
              <a:t>Application: </a:t>
            </a:r>
            <a:r>
              <a:rPr lang="en-US" i="1" dirty="0"/>
              <a:t>Yahoo-IM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99" y="2400946"/>
            <a:ext cx="6883281" cy="3923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58025" y="2432973"/>
            <a:ext cx="20373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Constant near-clique </a:t>
            </a:r>
            <a:r>
              <a:rPr lang="en-US" sz="2400" b="1" dirty="0"/>
              <a:t>of 40 users with 55% density</a:t>
            </a:r>
            <a:br>
              <a:rPr lang="en-US" sz="2400" b="1" dirty="0"/>
            </a:b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/>
              <a:t>botnet?</a:t>
            </a:r>
          </a:p>
          <a:p>
            <a:endParaRPr lang="en-US" sz="2400" b="1" dirty="0"/>
          </a:p>
          <a:p>
            <a:r>
              <a:rPr lang="en-US" sz="2400" b="1" dirty="0"/>
              <a:t>large group chat?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8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5</a:t>
            </a:r>
            <a:r>
              <a:rPr lang="en-US" dirty="0" smtClean="0">
                <a:solidFill>
                  <a:schemeClr val="tx1"/>
                </a:solidFill>
              </a:rPr>
              <a:t>1/140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430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Communications </a:t>
            </a:r>
            <a:r>
              <a:rPr lang="en-US"/>
              <a:t>between 100K </a:t>
            </a:r>
            <a:r>
              <a:rPr lang="en-US" dirty="0"/>
              <a:t>users on Yahoo-IM over 4 weeks in </a:t>
            </a:r>
            <a:r>
              <a:rPr lang="en-US"/>
              <a:t>April 2008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</a:t>
            </a:r>
            <a:r>
              <a:rPr lang="en-US" i="1" dirty="0"/>
              <a:t>Yahoo-IM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99" y="2209800"/>
            <a:ext cx="7073897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34200" y="2590800"/>
            <a:ext cx="2133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Constant star </a:t>
            </a:r>
            <a:r>
              <a:rPr lang="en-US" sz="2400" b="1" dirty="0"/>
              <a:t>of 82 users </a:t>
            </a:r>
          </a:p>
          <a:p>
            <a:endParaRPr lang="en-US" sz="2400" b="1" dirty="0"/>
          </a:p>
          <a:p>
            <a:r>
              <a:rPr lang="en-US" sz="2400" b="1" dirty="0"/>
              <a:t>boss and employees?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8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5</a:t>
            </a:r>
            <a:r>
              <a:rPr lang="en-US" dirty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807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156131"/>
            <a:ext cx="8229600" cy="4525963"/>
          </a:xfrm>
        </p:spPr>
        <p:txBody>
          <a:bodyPr/>
          <a:lstStyle/>
          <a:p>
            <a:r>
              <a:rPr lang="en-US" dirty="0"/>
              <a:t>Bipartite network of 372K attacker and victim nodes from Dec. 2013 – Jan. 2014</a:t>
            </a:r>
          </a:p>
          <a:p>
            <a:r>
              <a:rPr lang="en-US" dirty="0"/>
              <a:t>71% of attacks on Dec. 31 or Jan. 1</a:t>
            </a:r>
            <a:r>
              <a:rPr lang="en-US" baseline="30000" dirty="0"/>
              <a:t>st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533400" y="-152400"/>
            <a:ext cx="8229600" cy="1143000"/>
          </a:xfrm>
        </p:spPr>
        <p:txBody>
          <a:bodyPr/>
          <a:lstStyle/>
          <a:p>
            <a:r>
              <a:rPr lang="en-US" dirty="0"/>
              <a:t>Application: </a:t>
            </a:r>
            <a:r>
              <a:rPr lang="en-US" i="1" dirty="0"/>
              <a:t>Honeynet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6525069" cy="370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81800" y="3094672"/>
            <a:ext cx="2133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Ranged star </a:t>
            </a:r>
            <a:r>
              <a:rPr lang="en-US" sz="2400" b="1" dirty="0"/>
              <a:t>on 589 honeypot machines</a:t>
            </a:r>
          </a:p>
          <a:p>
            <a:endParaRPr lang="en-US" sz="2400" b="1" dirty="0"/>
          </a:p>
          <a:p>
            <a:r>
              <a:rPr lang="en-US" sz="2400" b="1" dirty="0"/>
              <a:t>attack lasting 2 weeks</a:t>
            </a:r>
          </a:p>
        </p:txBody>
      </p:sp>
      <p:sp>
        <p:nvSpPr>
          <p:cNvPr id="7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5</a:t>
            </a:r>
            <a:r>
              <a:rPr lang="en-US" dirty="0">
                <a:solidFill>
                  <a:schemeClr val="tx1"/>
                </a:solidFill>
              </a:rPr>
              <a:t>3</a:t>
            </a:r>
            <a:r>
              <a:rPr lang="en-US" dirty="0" smtClean="0">
                <a:solidFill>
                  <a:schemeClr val="tx1"/>
                </a:solidFill>
              </a:rPr>
              <a:t>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394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Who-calls-whom activity of 6.3M inhabitants of a large Asian city in Dec. 2007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</a:t>
            </a:r>
            <a:r>
              <a:rPr lang="en-US" i="1" dirty="0" err="1"/>
              <a:t>Phonecall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858000" y="2287012"/>
            <a:ext cx="22860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Oneshot near-bipartite core </a:t>
            </a:r>
            <a:r>
              <a:rPr lang="en-US" sz="2400" b="1" dirty="0"/>
              <a:t> of 792 callers on Dec. 31</a:t>
            </a:r>
          </a:p>
          <a:p>
            <a:endParaRPr lang="en-US" sz="2400" b="1" dirty="0"/>
          </a:p>
          <a:p>
            <a:r>
              <a:rPr lang="en-US" sz="2400" b="1" dirty="0"/>
              <a:t>“handshake” calls between well-wishers and receivers?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5" y="2209800"/>
            <a:ext cx="6542107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10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5</a:t>
            </a:r>
            <a:r>
              <a:rPr lang="en-US" dirty="0">
                <a:solidFill>
                  <a:schemeClr val="tx1"/>
                </a:solidFill>
              </a:rPr>
              <a:t>4</a:t>
            </a:r>
            <a:r>
              <a:rPr lang="en-US" dirty="0" smtClean="0">
                <a:solidFill>
                  <a:schemeClr val="tx1"/>
                </a:solidFill>
              </a:rPr>
              <a:t>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024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Roadmap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pic>
        <p:nvPicPr>
          <p:cNvPr id="24" name="Picture 2" descr="Image result for right sig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2143" y="1066800"/>
            <a:ext cx="573457" cy="54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304799" y="3200400"/>
            <a:ext cx="4419601" cy="6096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9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0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1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2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3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4" name="Content Placeholder 2"/>
          <p:cNvSpPr txBox="1">
            <a:spLocks noChangeArrowheads="1"/>
          </p:cNvSpPr>
          <p:nvPr/>
        </p:nvSpPr>
        <p:spPr>
          <a:xfrm>
            <a:off x="304800" y="1219200"/>
            <a:ext cx="4419601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Content Placeholder 2"/>
          <p:cNvSpPr txBox="1">
            <a:spLocks noChangeArrowheads="1"/>
          </p:cNvSpPr>
          <p:nvPr/>
        </p:nvSpPr>
        <p:spPr>
          <a:xfrm>
            <a:off x="304800" y="19050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Summarizing Static Graphs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Content Placeholder 2"/>
          <p:cNvSpPr txBox="1">
            <a:spLocks noChangeArrowheads="1"/>
          </p:cNvSpPr>
          <p:nvPr/>
        </p:nvSpPr>
        <p:spPr>
          <a:xfrm>
            <a:off x="304800" y="26670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Summarizing Dynamic Graphs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Content Placeholder 2"/>
          <p:cNvSpPr txBox="1">
            <a:spLocks noChangeArrowheads="1"/>
          </p:cNvSpPr>
          <p:nvPr/>
        </p:nvSpPr>
        <p:spPr>
          <a:xfrm>
            <a:off x="304800" y="40386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Summarizing Graph Streams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Content Placeholder 2"/>
          <p:cNvSpPr txBox="1">
            <a:spLocks noChangeArrowheads="1"/>
          </p:cNvSpPr>
          <p:nvPr/>
        </p:nvSpPr>
        <p:spPr>
          <a:xfrm>
            <a:off x="304800" y="4876800"/>
            <a:ext cx="67818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Domain-dependent Graph Summarization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Content Placeholder 2"/>
          <p:cNvSpPr txBox="1">
            <a:spLocks noChangeArrowheads="1"/>
          </p:cNvSpPr>
          <p:nvPr/>
        </p:nvSpPr>
        <p:spPr>
          <a:xfrm>
            <a:off x="304800" y="56388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Work and Conclusion</a:t>
            </a: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Content Placeholder 2"/>
          <p:cNvSpPr txBox="1">
            <a:spLocks noChangeArrowheads="1"/>
          </p:cNvSpPr>
          <p:nvPr/>
        </p:nvSpPr>
        <p:spPr>
          <a:xfrm>
            <a:off x="304800" y="33528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Summarizing Heterogeneous Graphs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Picture 2" descr="Image result for right sig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3743" y="1739969"/>
            <a:ext cx="573457" cy="54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mage result for right sig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4743" y="2501969"/>
            <a:ext cx="573457" cy="54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5</a:t>
            </a:r>
            <a:r>
              <a:rPr lang="en-US" dirty="0">
                <a:solidFill>
                  <a:schemeClr val="tx1"/>
                </a:solidFill>
              </a:rPr>
              <a:t>5</a:t>
            </a:r>
            <a:r>
              <a:rPr lang="en-US" dirty="0" smtClean="0">
                <a:solidFill>
                  <a:schemeClr val="tx1"/>
                </a:solidFill>
              </a:rPr>
              <a:t>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53378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Heterogeneous Graphs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pic>
        <p:nvPicPr>
          <p:cNvPr id="1026" name="Picture 2" descr="Image result for heterogeneous grap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3796285" cy="282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37161" y="3821668"/>
            <a:ext cx="2406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Collaboration Network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8" name="Picture 4" descr="Image result for graph OLA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9636" y="1592263"/>
            <a:ext cx="4556423" cy="258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518761" y="4507468"/>
            <a:ext cx="2406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Collaboration Network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30" name="Picture 6" descr="Image result for heterogeneous grap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6110" y="4343400"/>
            <a:ext cx="3659074" cy="239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648200" y="6324600"/>
            <a:ext cx="2406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Biological Network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67696" y="2895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81800" y="32882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44096" y="28310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5</a:t>
            </a:r>
            <a:r>
              <a:rPr lang="en-US" dirty="0">
                <a:solidFill>
                  <a:schemeClr val="tx1"/>
                </a:solidFill>
              </a:rPr>
              <a:t>6</a:t>
            </a:r>
            <a:r>
              <a:rPr lang="en-US" dirty="0" smtClean="0">
                <a:solidFill>
                  <a:schemeClr val="tx1"/>
                </a:solidFill>
              </a:rPr>
              <a:t>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65142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Roadmap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18" name="Content Placeholder 2"/>
          <p:cNvSpPr txBox="1">
            <a:spLocks noChangeArrowheads="1"/>
          </p:cNvSpPr>
          <p:nvPr/>
        </p:nvSpPr>
        <p:spPr>
          <a:xfrm>
            <a:off x="304800" y="15240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5"/>
              </a:buBlip>
              <a:tabLst/>
              <a:defRPr/>
            </a:pP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Summarizing Heterogeneous Graphs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endParaRPr lang="en-US" altLang="zh-CN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0" lvl="3" indent="-342900" defTabSz="914363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q"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Graph OLAP</a:t>
            </a:r>
          </a:p>
          <a:p>
            <a:pPr marL="1714500" lvl="3" indent="-342900" defTabSz="914363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q"/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0" lvl="3" indent="-342900" defTabSz="914363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q"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SNAP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ontent Placeholder 2"/>
          <p:cNvSpPr txBox="1">
            <a:spLocks noChangeArrowheads="1"/>
          </p:cNvSpPr>
          <p:nvPr/>
        </p:nvSpPr>
        <p:spPr>
          <a:xfrm>
            <a:off x="685800" y="4495800"/>
            <a:ext cx="7848600" cy="76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SG" sz="2000" b="1" dirty="0"/>
              <a:t>Graph OLAP: Towards Online Analytical Processing on </a:t>
            </a:r>
            <a:r>
              <a:rPr lang="en-SG" sz="2000" b="1" dirty="0" smtClean="0"/>
              <a:t>Graphs</a:t>
            </a:r>
            <a:r>
              <a:rPr lang="en-US" sz="2000" b="1" dirty="0" smtClean="0"/>
              <a:t>: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/>
              <a:t> </a:t>
            </a:r>
            <a:r>
              <a:rPr lang="en-US" sz="2000" dirty="0" smtClean="0"/>
              <a:t>      </a:t>
            </a:r>
            <a:r>
              <a:rPr lang="en-US" dirty="0" smtClean="0"/>
              <a:t>[</a:t>
            </a:r>
            <a:r>
              <a:rPr lang="en-US" dirty="0">
                <a:ea typeface="宋体" pitchFamily="2" charset="-122"/>
              </a:rPr>
              <a:t>C. Chen, X. Yan, F. Zhu, J. Han, P. S. Yu, ICDM 2008</a:t>
            </a:r>
            <a:r>
              <a:rPr lang="en-US" dirty="0" smtClean="0"/>
              <a:t>]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00" dirty="0" smtClean="0"/>
              <a:t> 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b="1" dirty="0" smtClean="0"/>
              <a:t>         </a:t>
            </a:r>
            <a:endParaRPr lang="en-US" dirty="0" smtClean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Content Placeholder 2"/>
          <p:cNvSpPr txBox="1">
            <a:spLocks noChangeArrowheads="1"/>
          </p:cNvSpPr>
          <p:nvPr/>
        </p:nvSpPr>
        <p:spPr>
          <a:xfrm>
            <a:off x="685800" y="5562600"/>
            <a:ext cx="8153400" cy="76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US" sz="2000" b="1" dirty="0" smtClean="0"/>
              <a:t>[SNAP] </a:t>
            </a:r>
            <a:r>
              <a:rPr lang="en-SG" sz="2000" b="1" dirty="0"/>
              <a:t>Efficient Aggregation for Graph </a:t>
            </a:r>
            <a:r>
              <a:rPr lang="en-SG" sz="2000" b="1" dirty="0" smtClean="0"/>
              <a:t>Summarization</a:t>
            </a:r>
            <a:r>
              <a:rPr lang="en-US" sz="2000" b="1" dirty="0" smtClean="0"/>
              <a:t>: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/>
              <a:t> </a:t>
            </a:r>
            <a:r>
              <a:rPr lang="en-US" sz="2000" dirty="0" smtClean="0"/>
              <a:t>      </a:t>
            </a:r>
            <a:r>
              <a:rPr lang="en-US" dirty="0" smtClean="0"/>
              <a:t>[</a:t>
            </a:r>
            <a:r>
              <a:rPr lang="en-US" dirty="0">
                <a:solidFill>
                  <a:prstClr val="black"/>
                </a:solidFill>
                <a:ea typeface="宋体" pitchFamily="2" charset="-122"/>
              </a:rPr>
              <a:t>Y. Tian, R. A. Hankins, J. M. Patel, SIGMOD 2008</a:t>
            </a:r>
            <a:r>
              <a:rPr lang="en-US" dirty="0" smtClean="0"/>
              <a:t>]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dirty="0" smtClean="0"/>
              <a:t> 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b="1" dirty="0" smtClean="0"/>
              <a:t>         </a:t>
            </a:r>
            <a:endParaRPr lang="en-US" dirty="0" smtClean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5</a:t>
            </a:r>
            <a:r>
              <a:rPr lang="en-US" dirty="0">
                <a:solidFill>
                  <a:schemeClr val="tx1"/>
                </a:solidFill>
              </a:rPr>
              <a:t>7</a:t>
            </a:r>
            <a:r>
              <a:rPr lang="en-US" dirty="0" smtClean="0">
                <a:solidFill>
                  <a:schemeClr val="tx1"/>
                </a:solidFill>
              </a:rPr>
              <a:t>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3467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47623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Graph OLAP </a:t>
            </a:r>
            <a:br>
              <a:rPr lang="en-US" sz="4000" b="1" dirty="0" smtClean="0"/>
            </a:br>
            <a:r>
              <a:rPr lang="en-US" sz="2000" dirty="0" smtClean="0">
                <a:ea typeface="宋体" pitchFamily="2" charset="-122"/>
              </a:rPr>
              <a:t>[C. </a:t>
            </a:r>
            <a:r>
              <a:rPr lang="en-US" sz="2000" dirty="0">
                <a:ea typeface="宋体" pitchFamily="2" charset="-122"/>
              </a:rPr>
              <a:t>Chen, </a:t>
            </a:r>
            <a:r>
              <a:rPr lang="en-US" sz="2000" dirty="0" smtClean="0">
                <a:ea typeface="宋体" pitchFamily="2" charset="-122"/>
              </a:rPr>
              <a:t>X. </a:t>
            </a:r>
            <a:r>
              <a:rPr lang="en-US" sz="2000" dirty="0">
                <a:ea typeface="宋体" pitchFamily="2" charset="-122"/>
              </a:rPr>
              <a:t>Yan, </a:t>
            </a:r>
            <a:r>
              <a:rPr lang="en-US" sz="2000" dirty="0" smtClean="0">
                <a:ea typeface="宋体" pitchFamily="2" charset="-122"/>
              </a:rPr>
              <a:t>F. </a:t>
            </a:r>
            <a:r>
              <a:rPr lang="en-US" sz="2000" dirty="0">
                <a:ea typeface="宋体" pitchFamily="2" charset="-122"/>
              </a:rPr>
              <a:t>Zhu, </a:t>
            </a:r>
            <a:r>
              <a:rPr lang="en-US" sz="2000" dirty="0" smtClean="0">
                <a:ea typeface="宋体" pitchFamily="2" charset="-122"/>
              </a:rPr>
              <a:t>J. </a:t>
            </a:r>
            <a:r>
              <a:rPr lang="en-US" sz="2000" dirty="0">
                <a:ea typeface="宋体" pitchFamily="2" charset="-122"/>
              </a:rPr>
              <a:t>Han, </a:t>
            </a:r>
            <a:r>
              <a:rPr lang="en-US" sz="2000" dirty="0" smtClean="0">
                <a:ea typeface="宋体" pitchFamily="2" charset="-122"/>
              </a:rPr>
              <a:t>P. </a:t>
            </a:r>
            <a:r>
              <a:rPr lang="en-US" sz="2000" dirty="0">
                <a:ea typeface="宋体" pitchFamily="2" charset="-122"/>
              </a:rPr>
              <a:t>S. </a:t>
            </a:r>
            <a:r>
              <a:rPr lang="en-US" sz="2000" dirty="0" smtClean="0">
                <a:ea typeface="宋体" pitchFamily="2" charset="-122"/>
              </a:rPr>
              <a:t>Yu, ICDM 2008]</a:t>
            </a:r>
            <a:r>
              <a:rPr lang="en-US" sz="2000" dirty="0">
                <a:ea typeface="宋体" pitchFamily="2" charset="-122"/>
              </a:rPr>
              <a:t/>
            </a:r>
            <a:br>
              <a:rPr lang="en-US" sz="2000" dirty="0">
                <a:ea typeface="宋体" pitchFamily="2" charset="-122"/>
              </a:rPr>
            </a:br>
            <a:endParaRPr lang="en-US" sz="2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pic>
        <p:nvPicPr>
          <p:cNvPr id="17" name="Picture 4" descr="C:\Documents and Settings\CHEN CHEN\Desktop\PPt\olap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0200" y="1905000"/>
            <a:ext cx="5472112" cy="3272237"/>
          </a:xfrm>
          <a:prstGeom prst="rect">
            <a:avLst/>
          </a:prstGeom>
          <a:noFill/>
        </p:spPr>
      </p:pic>
      <p:sp>
        <p:nvSpPr>
          <p:cNvPr id="18" name="Content Placeholder 2"/>
          <p:cNvSpPr txBox="1">
            <a:spLocks noChangeArrowheads="1"/>
          </p:cNvSpPr>
          <p:nvPr/>
        </p:nvSpPr>
        <p:spPr>
          <a:xfrm>
            <a:off x="304800" y="1295400"/>
            <a:ext cx="60198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6"/>
              </a:buBlip>
              <a:defRPr/>
            </a:pPr>
            <a:r>
              <a:rPr lang="en-US" sz="2000" dirty="0" smtClean="0"/>
              <a:t>OLAP </a:t>
            </a:r>
            <a:r>
              <a:rPr lang="en-US" sz="2000" dirty="0"/>
              <a:t>as a powerful analytical </a:t>
            </a:r>
            <a:r>
              <a:rPr lang="en-US" sz="2000" dirty="0" smtClean="0"/>
              <a:t>tool – 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Jim Gray</a:t>
            </a: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1997</a:t>
            </a:r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6"/>
              </a:buBlip>
              <a:defRPr/>
            </a:pPr>
            <a:endParaRPr lang="en-US" altLang="zh-CN" sz="2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99361" y="5029200"/>
            <a:ext cx="2406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OLAP Cube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5</a:t>
            </a:r>
            <a:r>
              <a:rPr lang="en-US" dirty="0">
                <a:solidFill>
                  <a:schemeClr val="tx1"/>
                </a:solidFill>
              </a:rPr>
              <a:t>8</a:t>
            </a:r>
            <a:r>
              <a:rPr lang="en-US" dirty="0" smtClean="0">
                <a:solidFill>
                  <a:schemeClr val="tx1"/>
                </a:solidFill>
              </a:rPr>
              <a:t>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64468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7848600" cy="685800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/>
              <a:t>Why Graph Summarization</a:t>
            </a:r>
            <a:endParaRPr lang="en-US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600200" y="24384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en-SG" sz="1600" dirty="0" smtClean="0">
                <a:latin typeface="ArialMT"/>
              </a:rPr>
              <a:t>Fast/ online query processing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ArialMT"/>
              </a:rPr>
              <a:t>F</a:t>
            </a:r>
            <a:r>
              <a:rPr lang="en-US" sz="1600" dirty="0" smtClean="0">
                <a:latin typeface="ArialMT"/>
              </a:rPr>
              <a:t>ewer </a:t>
            </a:r>
            <a:r>
              <a:rPr lang="en-US" sz="1600" dirty="0">
                <a:latin typeface="ArialMT"/>
              </a:rPr>
              <a:t>I/O </a:t>
            </a:r>
            <a:r>
              <a:rPr lang="en-US" sz="1600" dirty="0" smtClean="0">
                <a:latin typeface="ArialMT"/>
              </a:rPr>
              <a:t>operations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ArialMT"/>
              </a:rPr>
              <a:t>Less data transfer over network</a:t>
            </a:r>
            <a:endParaRPr lang="en-US" sz="1600" dirty="0"/>
          </a:p>
        </p:txBody>
      </p:sp>
      <p:sp>
        <p:nvSpPr>
          <p:cNvPr id="8" name="Content Placeholder 2"/>
          <p:cNvSpPr txBox="1">
            <a:spLocks noChangeArrowheads="1"/>
          </p:cNvSpPr>
          <p:nvPr/>
        </p:nvSpPr>
        <p:spPr>
          <a:xfrm>
            <a:off x="304800" y="1676400"/>
            <a:ext cx="4419601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20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Large-scale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graph data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- Summarization  is critical 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/>
          <p:cNvSpPr txBox="1">
            <a:spLocks noChangeArrowheads="1"/>
          </p:cNvSpPr>
          <p:nvPr/>
        </p:nvSpPr>
        <p:spPr>
          <a:xfrm>
            <a:off x="304800" y="3352800"/>
            <a:ext cx="64770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20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Complex 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graph data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MT"/>
                <a:cs typeface="Calibri" panose="020F0502020204030204" pitchFamily="34" charset="0"/>
              </a:rPr>
              <a:t>- Interactive and exploratory analysis 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MT"/>
                <a:cs typeface="Calibri" panose="020F0502020204030204" pitchFamily="34" charset="0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MT"/>
                <a:cs typeface="Calibri" panose="020F0502020204030204" pitchFamily="34" charset="0"/>
              </a:rPr>
              <a:t>        - e.g., visualization, pattern mining, anomaly detection 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ular Callout 2"/>
          <p:cNvSpPr/>
          <p:nvPr/>
        </p:nvSpPr>
        <p:spPr>
          <a:xfrm>
            <a:off x="5334000" y="1251347"/>
            <a:ext cx="3505200" cy="1110853"/>
          </a:xfrm>
          <a:prstGeom prst="wedgeRectCallout">
            <a:avLst>
              <a:gd name="adj1" fmla="val -95993"/>
              <a:gd name="adj2" fmla="val 322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1. Memory is getting cheaper</a:t>
            </a:r>
          </a:p>
          <a:p>
            <a:endParaRPr lang="en-US" dirty="0" smtClean="0"/>
          </a:p>
          <a:p>
            <a:r>
              <a:rPr lang="en-US" dirty="0" smtClean="0"/>
              <a:t>2. Distributed clusters, multi-cores</a:t>
            </a:r>
            <a:endParaRPr lang="en-US" dirty="0"/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4343400"/>
            <a:ext cx="4673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Oval 13"/>
          <p:cNvSpPr/>
          <p:nvPr/>
        </p:nvSpPr>
        <p:spPr>
          <a:xfrm>
            <a:off x="2667000" y="4953000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276600" y="4800600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5</a:t>
            </a:r>
            <a:r>
              <a:rPr lang="en-US" dirty="0" smtClean="0">
                <a:solidFill>
                  <a:schemeClr val="tx1"/>
                </a:solidFill>
              </a:rPr>
              <a:t>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9791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47623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Graph OLAP </a:t>
            </a:r>
            <a:br>
              <a:rPr lang="en-US" sz="4000" b="1" dirty="0" smtClean="0"/>
            </a:br>
            <a:r>
              <a:rPr lang="en-US" sz="2000" dirty="0" smtClean="0">
                <a:ea typeface="宋体" pitchFamily="2" charset="-122"/>
              </a:rPr>
              <a:t>[C. </a:t>
            </a:r>
            <a:r>
              <a:rPr lang="en-US" sz="2000" dirty="0">
                <a:ea typeface="宋体" pitchFamily="2" charset="-122"/>
              </a:rPr>
              <a:t>Chen, </a:t>
            </a:r>
            <a:r>
              <a:rPr lang="en-US" sz="2000" dirty="0" smtClean="0">
                <a:ea typeface="宋体" pitchFamily="2" charset="-122"/>
              </a:rPr>
              <a:t>X. </a:t>
            </a:r>
            <a:r>
              <a:rPr lang="en-US" sz="2000" dirty="0">
                <a:ea typeface="宋体" pitchFamily="2" charset="-122"/>
              </a:rPr>
              <a:t>Yan, </a:t>
            </a:r>
            <a:r>
              <a:rPr lang="en-US" sz="2000" dirty="0" smtClean="0">
                <a:ea typeface="宋体" pitchFamily="2" charset="-122"/>
              </a:rPr>
              <a:t>F. </a:t>
            </a:r>
            <a:r>
              <a:rPr lang="en-US" sz="2000" dirty="0">
                <a:ea typeface="宋体" pitchFamily="2" charset="-122"/>
              </a:rPr>
              <a:t>Zhu, </a:t>
            </a:r>
            <a:r>
              <a:rPr lang="en-US" sz="2000" dirty="0" smtClean="0">
                <a:ea typeface="宋体" pitchFamily="2" charset="-122"/>
              </a:rPr>
              <a:t>J. </a:t>
            </a:r>
            <a:r>
              <a:rPr lang="en-US" sz="2000" dirty="0">
                <a:ea typeface="宋体" pitchFamily="2" charset="-122"/>
              </a:rPr>
              <a:t>Han, </a:t>
            </a:r>
            <a:r>
              <a:rPr lang="en-US" sz="2000" dirty="0" smtClean="0">
                <a:ea typeface="宋体" pitchFamily="2" charset="-122"/>
              </a:rPr>
              <a:t>P. </a:t>
            </a:r>
            <a:r>
              <a:rPr lang="en-US" sz="2000" dirty="0">
                <a:ea typeface="宋体" pitchFamily="2" charset="-122"/>
              </a:rPr>
              <a:t>S. </a:t>
            </a:r>
            <a:r>
              <a:rPr lang="en-US" sz="2000" dirty="0" smtClean="0">
                <a:ea typeface="宋体" pitchFamily="2" charset="-122"/>
              </a:rPr>
              <a:t>Yu, ICDM 2008]</a:t>
            </a:r>
            <a:r>
              <a:rPr lang="en-US" sz="2000" dirty="0">
                <a:ea typeface="宋体" pitchFamily="2" charset="-122"/>
              </a:rPr>
              <a:t/>
            </a:r>
            <a:br>
              <a:rPr lang="en-US" sz="2000" dirty="0">
                <a:ea typeface="宋体" pitchFamily="2" charset="-122"/>
              </a:rPr>
            </a:br>
            <a:endParaRPr lang="en-US" sz="2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pic>
        <p:nvPicPr>
          <p:cNvPr id="17" name="Picture 4" descr="C:\Documents and Settings\CHEN CHEN\Desktop\PPt\olap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0200" y="1905000"/>
            <a:ext cx="5472112" cy="3272237"/>
          </a:xfrm>
          <a:prstGeom prst="rect">
            <a:avLst/>
          </a:prstGeom>
          <a:noFill/>
        </p:spPr>
      </p:pic>
      <p:sp>
        <p:nvSpPr>
          <p:cNvPr id="18" name="Content Placeholder 2"/>
          <p:cNvSpPr txBox="1">
            <a:spLocks noChangeArrowheads="1"/>
          </p:cNvSpPr>
          <p:nvPr/>
        </p:nvSpPr>
        <p:spPr>
          <a:xfrm>
            <a:off x="304800" y="1295400"/>
            <a:ext cx="60198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6"/>
              </a:buBlip>
              <a:defRPr/>
            </a:pPr>
            <a:r>
              <a:rPr lang="en-US" sz="2000" dirty="0" smtClean="0"/>
              <a:t>OLAP </a:t>
            </a:r>
            <a:r>
              <a:rPr lang="en-US" sz="2000" dirty="0"/>
              <a:t>as a powerful analytical </a:t>
            </a:r>
            <a:r>
              <a:rPr lang="en-US" sz="2000" dirty="0" smtClean="0"/>
              <a:t>tool – 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Jim Gray</a:t>
            </a: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1997</a:t>
            </a:r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6"/>
              </a:buBlip>
              <a:defRPr/>
            </a:pPr>
            <a:endParaRPr lang="en-US" altLang="zh-CN" sz="2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ontent Placeholder 2"/>
          <p:cNvSpPr txBox="1">
            <a:spLocks noChangeArrowheads="1"/>
          </p:cNvSpPr>
          <p:nvPr/>
        </p:nvSpPr>
        <p:spPr>
          <a:xfrm>
            <a:off x="304800" y="5562600"/>
            <a:ext cx="8458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6"/>
              </a:buBlip>
              <a:defRPr/>
            </a:pPr>
            <a:r>
              <a:rPr lang="en-SG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Multi-dimensional - Different </a:t>
            </a:r>
            <a:r>
              <a:rPr lang="en-SG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perspectives</a:t>
            </a:r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6"/>
              </a:buBlip>
              <a:defRPr/>
            </a:pPr>
            <a:r>
              <a:rPr lang="en-SG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Multi-level - Different </a:t>
            </a:r>
            <a:r>
              <a:rPr lang="en-SG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granularities</a:t>
            </a:r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6"/>
              </a:buBlip>
              <a:defRPr/>
            </a:pPr>
            <a:r>
              <a:rPr lang="en-SG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Roll-up/Drill-down </a:t>
            </a:r>
            <a:r>
              <a:rPr lang="en-SG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SG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Slice/Dice</a:t>
            </a:r>
            <a:endParaRPr lang="en-SG" altLang="zh-CN" sz="2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6"/>
              </a:buBlip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6"/>
              </a:buBlip>
              <a:defRPr/>
            </a:pPr>
            <a:endParaRPr lang="en-US" altLang="zh-CN" sz="2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99361" y="5029200"/>
            <a:ext cx="2406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OLAP Cube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5</a:t>
            </a:r>
            <a:r>
              <a:rPr lang="en-US" dirty="0">
                <a:solidFill>
                  <a:schemeClr val="tx1"/>
                </a:solidFill>
              </a:rPr>
              <a:t>9</a:t>
            </a:r>
            <a:r>
              <a:rPr lang="en-US" dirty="0" smtClean="0">
                <a:solidFill>
                  <a:schemeClr val="tx1"/>
                </a:solidFill>
              </a:rPr>
              <a:t>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62791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47623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Graph OLAP </a:t>
            </a:r>
            <a:br>
              <a:rPr lang="en-US" sz="4000" b="1" dirty="0" smtClean="0"/>
            </a:br>
            <a:r>
              <a:rPr lang="en-US" sz="2000" dirty="0" smtClean="0">
                <a:ea typeface="宋体" pitchFamily="2" charset="-122"/>
              </a:rPr>
              <a:t>[C. </a:t>
            </a:r>
            <a:r>
              <a:rPr lang="en-US" sz="2000" dirty="0">
                <a:ea typeface="宋体" pitchFamily="2" charset="-122"/>
              </a:rPr>
              <a:t>Chen, </a:t>
            </a:r>
            <a:r>
              <a:rPr lang="en-US" sz="2000" dirty="0" smtClean="0">
                <a:ea typeface="宋体" pitchFamily="2" charset="-122"/>
              </a:rPr>
              <a:t>X. </a:t>
            </a:r>
            <a:r>
              <a:rPr lang="en-US" sz="2000" dirty="0">
                <a:ea typeface="宋体" pitchFamily="2" charset="-122"/>
              </a:rPr>
              <a:t>Yan, </a:t>
            </a:r>
            <a:r>
              <a:rPr lang="en-US" sz="2000" dirty="0" smtClean="0">
                <a:ea typeface="宋体" pitchFamily="2" charset="-122"/>
              </a:rPr>
              <a:t>F. </a:t>
            </a:r>
            <a:r>
              <a:rPr lang="en-US" sz="2000" dirty="0">
                <a:ea typeface="宋体" pitchFamily="2" charset="-122"/>
              </a:rPr>
              <a:t>Zhu, </a:t>
            </a:r>
            <a:r>
              <a:rPr lang="en-US" sz="2000" dirty="0" smtClean="0">
                <a:ea typeface="宋体" pitchFamily="2" charset="-122"/>
              </a:rPr>
              <a:t>J. </a:t>
            </a:r>
            <a:r>
              <a:rPr lang="en-US" sz="2000" dirty="0">
                <a:ea typeface="宋体" pitchFamily="2" charset="-122"/>
              </a:rPr>
              <a:t>Han, </a:t>
            </a:r>
            <a:r>
              <a:rPr lang="en-US" sz="2000" dirty="0" smtClean="0">
                <a:ea typeface="宋体" pitchFamily="2" charset="-122"/>
              </a:rPr>
              <a:t>P. </a:t>
            </a:r>
            <a:r>
              <a:rPr lang="en-US" sz="2000" dirty="0">
                <a:ea typeface="宋体" pitchFamily="2" charset="-122"/>
              </a:rPr>
              <a:t>S. </a:t>
            </a:r>
            <a:r>
              <a:rPr lang="en-US" sz="2000" dirty="0" smtClean="0">
                <a:ea typeface="宋体" pitchFamily="2" charset="-122"/>
              </a:rPr>
              <a:t>Yu, ICDM 2008]</a:t>
            </a:r>
            <a:r>
              <a:rPr lang="en-US" sz="2000" dirty="0">
                <a:ea typeface="宋体" pitchFamily="2" charset="-122"/>
              </a:rPr>
              <a:t/>
            </a:r>
            <a:br>
              <a:rPr lang="en-US" sz="2000" dirty="0">
                <a:ea typeface="宋体" pitchFamily="2" charset="-122"/>
              </a:rPr>
            </a:br>
            <a:endParaRPr lang="en-US" sz="2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7751" y="1200365"/>
            <a:ext cx="4419600" cy="5441548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609600" y="1524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76400" y="1524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46314" y="1535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13114" y="1535668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43000" y="3352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38400" y="33644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24496" y="52694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60/140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07862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47623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Graph OLAP </a:t>
            </a:r>
            <a:br>
              <a:rPr lang="en-US" sz="4000" b="1" dirty="0" smtClean="0"/>
            </a:br>
            <a:r>
              <a:rPr lang="en-US" sz="2000" dirty="0" smtClean="0">
                <a:ea typeface="宋体" pitchFamily="2" charset="-122"/>
              </a:rPr>
              <a:t>[C. </a:t>
            </a:r>
            <a:r>
              <a:rPr lang="en-US" sz="2000" dirty="0">
                <a:ea typeface="宋体" pitchFamily="2" charset="-122"/>
              </a:rPr>
              <a:t>Chen, </a:t>
            </a:r>
            <a:r>
              <a:rPr lang="en-US" sz="2000" dirty="0" smtClean="0">
                <a:ea typeface="宋体" pitchFamily="2" charset="-122"/>
              </a:rPr>
              <a:t>X. </a:t>
            </a:r>
            <a:r>
              <a:rPr lang="en-US" sz="2000" dirty="0">
                <a:ea typeface="宋体" pitchFamily="2" charset="-122"/>
              </a:rPr>
              <a:t>Yan, </a:t>
            </a:r>
            <a:r>
              <a:rPr lang="en-US" sz="2000" dirty="0" smtClean="0">
                <a:ea typeface="宋体" pitchFamily="2" charset="-122"/>
              </a:rPr>
              <a:t>F. </a:t>
            </a:r>
            <a:r>
              <a:rPr lang="en-US" sz="2000" dirty="0">
                <a:ea typeface="宋体" pitchFamily="2" charset="-122"/>
              </a:rPr>
              <a:t>Zhu, </a:t>
            </a:r>
            <a:r>
              <a:rPr lang="en-US" sz="2000" dirty="0" smtClean="0">
                <a:ea typeface="宋体" pitchFamily="2" charset="-122"/>
              </a:rPr>
              <a:t>J. </a:t>
            </a:r>
            <a:r>
              <a:rPr lang="en-US" sz="2000" dirty="0">
                <a:ea typeface="宋体" pitchFamily="2" charset="-122"/>
              </a:rPr>
              <a:t>Han, </a:t>
            </a:r>
            <a:r>
              <a:rPr lang="en-US" sz="2000" dirty="0" smtClean="0">
                <a:ea typeface="宋体" pitchFamily="2" charset="-122"/>
              </a:rPr>
              <a:t>P. </a:t>
            </a:r>
            <a:r>
              <a:rPr lang="en-US" sz="2000" dirty="0">
                <a:ea typeface="宋体" pitchFamily="2" charset="-122"/>
              </a:rPr>
              <a:t>S. </a:t>
            </a:r>
            <a:r>
              <a:rPr lang="en-US" sz="2000" dirty="0" smtClean="0">
                <a:ea typeface="宋体" pitchFamily="2" charset="-122"/>
              </a:rPr>
              <a:t>Yu, ICDM 2008]</a:t>
            </a:r>
            <a:r>
              <a:rPr lang="en-US" sz="2000" dirty="0">
                <a:ea typeface="宋体" pitchFamily="2" charset="-122"/>
              </a:rPr>
              <a:t/>
            </a:r>
            <a:br>
              <a:rPr lang="en-US" sz="2000" dirty="0">
                <a:ea typeface="宋体" pitchFamily="2" charset="-122"/>
              </a:rPr>
            </a:br>
            <a:endParaRPr lang="en-US" sz="2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7751" y="1200365"/>
            <a:ext cx="4419600" cy="5441548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609600" y="1524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76400" y="1524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46314" y="1535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13114" y="1535668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43000" y="3352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38400" y="33644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24496" y="52694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33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76497" y="3200400"/>
            <a:ext cx="4673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6172200" y="2667000"/>
            <a:ext cx="2971800" cy="327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61/140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4700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47623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Graph OLAP </a:t>
            </a:r>
            <a:br>
              <a:rPr lang="en-US" sz="4000" b="1" dirty="0" smtClean="0"/>
            </a:br>
            <a:r>
              <a:rPr lang="en-US" sz="2000" dirty="0" smtClean="0">
                <a:ea typeface="宋体" pitchFamily="2" charset="-122"/>
              </a:rPr>
              <a:t>[C. </a:t>
            </a:r>
            <a:r>
              <a:rPr lang="en-US" sz="2000" dirty="0">
                <a:ea typeface="宋体" pitchFamily="2" charset="-122"/>
              </a:rPr>
              <a:t>Chen, </a:t>
            </a:r>
            <a:r>
              <a:rPr lang="en-US" sz="2000" dirty="0" smtClean="0">
                <a:ea typeface="宋体" pitchFamily="2" charset="-122"/>
              </a:rPr>
              <a:t>X. </a:t>
            </a:r>
            <a:r>
              <a:rPr lang="en-US" sz="2000" dirty="0">
                <a:ea typeface="宋体" pitchFamily="2" charset="-122"/>
              </a:rPr>
              <a:t>Yan, </a:t>
            </a:r>
            <a:r>
              <a:rPr lang="en-US" sz="2000" dirty="0" smtClean="0">
                <a:ea typeface="宋体" pitchFamily="2" charset="-122"/>
              </a:rPr>
              <a:t>F. </a:t>
            </a:r>
            <a:r>
              <a:rPr lang="en-US" sz="2000" dirty="0">
                <a:ea typeface="宋体" pitchFamily="2" charset="-122"/>
              </a:rPr>
              <a:t>Zhu, </a:t>
            </a:r>
            <a:r>
              <a:rPr lang="en-US" sz="2000" dirty="0" smtClean="0">
                <a:ea typeface="宋体" pitchFamily="2" charset="-122"/>
              </a:rPr>
              <a:t>J. </a:t>
            </a:r>
            <a:r>
              <a:rPr lang="en-US" sz="2000" dirty="0">
                <a:ea typeface="宋体" pitchFamily="2" charset="-122"/>
              </a:rPr>
              <a:t>Han, </a:t>
            </a:r>
            <a:r>
              <a:rPr lang="en-US" sz="2000" dirty="0" smtClean="0">
                <a:ea typeface="宋体" pitchFamily="2" charset="-122"/>
              </a:rPr>
              <a:t>P. </a:t>
            </a:r>
            <a:r>
              <a:rPr lang="en-US" sz="2000" dirty="0">
                <a:ea typeface="宋体" pitchFamily="2" charset="-122"/>
              </a:rPr>
              <a:t>S. </a:t>
            </a:r>
            <a:r>
              <a:rPr lang="en-US" sz="2000" dirty="0" smtClean="0">
                <a:ea typeface="宋体" pitchFamily="2" charset="-122"/>
              </a:rPr>
              <a:t>Yu, ICDM 2008]</a:t>
            </a:r>
            <a:r>
              <a:rPr lang="en-US" sz="2000" dirty="0">
                <a:ea typeface="宋体" pitchFamily="2" charset="-122"/>
              </a:rPr>
              <a:t/>
            </a:r>
            <a:br>
              <a:rPr lang="en-US" sz="2000" dirty="0">
                <a:ea typeface="宋体" pitchFamily="2" charset="-122"/>
              </a:rPr>
            </a:br>
            <a:endParaRPr lang="en-US" sz="2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7751" y="1200365"/>
            <a:ext cx="4419600" cy="5441548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609600" y="1524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76400" y="1524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46314" y="1535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13114" y="1535668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43000" y="3352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38400" y="33644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24496" y="52694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33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76497" y="3200400"/>
            <a:ext cx="4673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val 8"/>
          <p:cNvSpPr/>
          <p:nvPr/>
        </p:nvSpPr>
        <p:spPr>
          <a:xfrm>
            <a:off x="4838627" y="3821668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486400" y="3657600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62/140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4155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47623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Graph OLAP </a:t>
            </a:r>
            <a:br>
              <a:rPr lang="en-US" sz="4000" b="1" dirty="0" smtClean="0"/>
            </a:br>
            <a:r>
              <a:rPr lang="en-US" sz="2000" dirty="0" smtClean="0">
                <a:ea typeface="宋体" pitchFamily="2" charset="-122"/>
              </a:rPr>
              <a:t>[C. </a:t>
            </a:r>
            <a:r>
              <a:rPr lang="en-US" sz="2000" dirty="0">
                <a:ea typeface="宋体" pitchFamily="2" charset="-122"/>
              </a:rPr>
              <a:t>Chen, </a:t>
            </a:r>
            <a:r>
              <a:rPr lang="en-US" sz="2000" dirty="0" smtClean="0">
                <a:ea typeface="宋体" pitchFamily="2" charset="-122"/>
              </a:rPr>
              <a:t>X. </a:t>
            </a:r>
            <a:r>
              <a:rPr lang="en-US" sz="2000" dirty="0">
                <a:ea typeface="宋体" pitchFamily="2" charset="-122"/>
              </a:rPr>
              <a:t>Yan, </a:t>
            </a:r>
            <a:r>
              <a:rPr lang="en-US" sz="2000" dirty="0" smtClean="0">
                <a:ea typeface="宋体" pitchFamily="2" charset="-122"/>
              </a:rPr>
              <a:t>F. </a:t>
            </a:r>
            <a:r>
              <a:rPr lang="en-US" sz="2000" dirty="0">
                <a:ea typeface="宋体" pitchFamily="2" charset="-122"/>
              </a:rPr>
              <a:t>Zhu, </a:t>
            </a:r>
            <a:r>
              <a:rPr lang="en-US" sz="2000" dirty="0" smtClean="0">
                <a:ea typeface="宋体" pitchFamily="2" charset="-122"/>
              </a:rPr>
              <a:t>J. </a:t>
            </a:r>
            <a:r>
              <a:rPr lang="en-US" sz="2000" dirty="0">
                <a:ea typeface="宋体" pitchFamily="2" charset="-122"/>
              </a:rPr>
              <a:t>Han, </a:t>
            </a:r>
            <a:r>
              <a:rPr lang="en-US" sz="2000" dirty="0" smtClean="0">
                <a:ea typeface="宋体" pitchFamily="2" charset="-122"/>
              </a:rPr>
              <a:t>P. </a:t>
            </a:r>
            <a:r>
              <a:rPr lang="en-US" sz="2000" dirty="0">
                <a:ea typeface="宋体" pitchFamily="2" charset="-122"/>
              </a:rPr>
              <a:t>S. </a:t>
            </a:r>
            <a:r>
              <a:rPr lang="en-US" sz="2000" dirty="0" smtClean="0">
                <a:ea typeface="宋体" pitchFamily="2" charset="-122"/>
              </a:rPr>
              <a:t>Yu, ICDM 2008]</a:t>
            </a:r>
            <a:r>
              <a:rPr lang="en-US" sz="2000" dirty="0">
                <a:ea typeface="宋体" pitchFamily="2" charset="-122"/>
              </a:rPr>
              <a:t/>
            </a:r>
            <a:br>
              <a:rPr lang="en-US" sz="2000" dirty="0">
                <a:ea typeface="宋体" pitchFamily="2" charset="-122"/>
              </a:rPr>
            </a:br>
            <a:endParaRPr lang="en-US" sz="2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7751" y="1200365"/>
            <a:ext cx="4419600" cy="5441548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609600" y="1524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76400" y="1524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46314" y="1535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13114" y="1535668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43000" y="3352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38400" y="33644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24496" y="52694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33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76497" y="3200400"/>
            <a:ext cx="4673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TextBox 28"/>
          <p:cNvSpPr txBox="1"/>
          <p:nvPr/>
        </p:nvSpPr>
        <p:spPr>
          <a:xfrm>
            <a:off x="7162800" y="3745468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838627" y="3821668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486400" y="3657600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63/140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02164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47623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Graph OLAP </a:t>
            </a:r>
            <a:br>
              <a:rPr lang="en-US" sz="4000" b="1" dirty="0" smtClean="0"/>
            </a:br>
            <a:r>
              <a:rPr lang="en-US" sz="2000" dirty="0" smtClean="0">
                <a:ea typeface="宋体" pitchFamily="2" charset="-122"/>
              </a:rPr>
              <a:t>[C. </a:t>
            </a:r>
            <a:r>
              <a:rPr lang="en-US" sz="2000" dirty="0">
                <a:ea typeface="宋体" pitchFamily="2" charset="-122"/>
              </a:rPr>
              <a:t>Chen, </a:t>
            </a:r>
            <a:r>
              <a:rPr lang="en-US" sz="2000" dirty="0" smtClean="0">
                <a:ea typeface="宋体" pitchFamily="2" charset="-122"/>
              </a:rPr>
              <a:t>X. </a:t>
            </a:r>
            <a:r>
              <a:rPr lang="en-US" sz="2000" dirty="0">
                <a:ea typeface="宋体" pitchFamily="2" charset="-122"/>
              </a:rPr>
              <a:t>Yan, </a:t>
            </a:r>
            <a:r>
              <a:rPr lang="en-US" sz="2000" dirty="0" smtClean="0">
                <a:ea typeface="宋体" pitchFamily="2" charset="-122"/>
              </a:rPr>
              <a:t>F. </a:t>
            </a:r>
            <a:r>
              <a:rPr lang="en-US" sz="2000" dirty="0">
                <a:ea typeface="宋体" pitchFamily="2" charset="-122"/>
              </a:rPr>
              <a:t>Zhu, </a:t>
            </a:r>
            <a:r>
              <a:rPr lang="en-US" sz="2000" dirty="0" smtClean="0">
                <a:ea typeface="宋体" pitchFamily="2" charset="-122"/>
              </a:rPr>
              <a:t>J. </a:t>
            </a:r>
            <a:r>
              <a:rPr lang="en-US" sz="2000" dirty="0">
                <a:ea typeface="宋体" pitchFamily="2" charset="-122"/>
              </a:rPr>
              <a:t>Han, </a:t>
            </a:r>
            <a:r>
              <a:rPr lang="en-US" sz="2000" dirty="0" smtClean="0">
                <a:ea typeface="宋体" pitchFamily="2" charset="-122"/>
              </a:rPr>
              <a:t>P. </a:t>
            </a:r>
            <a:r>
              <a:rPr lang="en-US" sz="2000" dirty="0">
                <a:ea typeface="宋体" pitchFamily="2" charset="-122"/>
              </a:rPr>
              <a:t>S. </a:t>
            </a:r>
            <a:r>
              <a:rPr lang="en-US" sz="2000" dirty="0" smtClean="0">
                <a:ea typeface="宋体" pitchFamily="2" charset="-122"/>
              </a:rPr>
              <a:t>Yu, ICDM 2008]</a:t>
            </a:r>
            <a:r>
              <a:rPr lang="en-US" sz="2000" dirty="0">
                <a:ea typeface="宋体" pitchFamily="2" charset="-122"/>
              </a:rPr>
              <a:t/>
            </a:r>
            <a:br>
              <a:rPr lang="en-US" sz="2000" dirty="0">
                <a:ea typeface="宋体" pitchFamily="2" charset="-122"/>
              </a:rPr>
            </a:br>
            <a:endParaRPr lang="en-US" sz="2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31" name="Content Placeholder 2"/>
          <p:cNvSpPr txBox="1">
            <a:spLocks noChangeArrowheads="1"/>
          </p:cNvSpPr>
          <p:nvPr/>
        </p:nvSpPr>
        <p:spPr>
          <a:xfrm>
            <a:off x="460375" y="1219200"/>
            <a:ext cx="7845426" cy="4495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SG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Collection </a:t>
            </a:r>
            <a:r>
              <a:rPr lang="en-SG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network snapshots 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en-SG" altLang="zh-CN" sz="20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ll MT" panose="02020503060305020303" pitchFamily="18" charset="0"/>
                <a:cs typeface="Calibri" panose="020F0502020204030204" pitchFamily="34" charset="0"/>
              </a:rPr>
              <a:t>G </a:t>
            </a:r>
            <a:r>
              <a:rPr lang="en-SG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{</a:t>
            </a:r>
            <a:r>
              <a:rPr lang="en-SG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SG" altLang="zh-CN" sz="2000" b="1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SG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SG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SG" altLang="zh-CN" sz="2000" b="1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SG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. . . , </a:t>
            </a:r>
            <a:r>
              <a:rPr lang="en-SG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SG" altLang="zh-CN" sz="2000" b="1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SG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}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altLang="zh-CN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altLang="zh-CN" sz="2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SG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snapshot </a:t>
            </a:r>
            <a:r>
              <a:rPr lang="en-SG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SG" altLang="zh-CN" sz="2000" b="1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SG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(</a:t>
            </a:r>
            <a:r>
              <a:rPr lang="en-SG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SG" altLang="zh-CN" sz="20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1,i</a:t>
            </a:r>
            <a:r>
              <a:rPr lang="en-SG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SG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SG" altLang="zh-CN" sz="20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2,i</a:t>
            </a:r>
            <a:r>
              <a:rPr lang="en-SG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. . . , </a:t>
            </a:r>
            <a:r>
              <a:rPr lang="en-SG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SG" altLang="zh-CN" sz="20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k,i</a:t>
            </a:r>
            <a:r>
              <a:rPr lang="en-SG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G</a:t>
            </a:r>
            <a:r>
              <a:rPr lang="en-SG" altLang="zh-CN" sz="20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SG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altLang="zh-CN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altLang="zh-CN" sz="2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SG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SG" altLang="zh-CN" sz="20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1,i</a:t>
            </a:r>
            <a:r>
              <a:rPr lang="en-SG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SG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SG" altLang="zh-CN" sz="20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2,i</a:t>
            </a:r>
            <a:r>
              <a:rPr lang="en-SG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. . . , </a:t>
            </a:r>
            <a:r>
              <a:rPr lang="en-SG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SG" altLang="zh-CN" sz="20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k,i</a:t>
            </a:r>
            <a:r>
              <a:rPr lang="en-SG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k informational attributes describing the snapshot </a:t>
            </a:r>
            <a:endParaRPr lang="en-SG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altLang="zh-CN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altLang="zh-CN" sz="2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SG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SG" altLang="zh-CN" sz="20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SG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(V</a:t>
            </a:r>
            <a:r>
              <a:rPr lang="en-SG" altLang="zh-CN" sz="20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SG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</a:t>
            </a:r>
            <a:r>
              <a:rPr lang="en-SG" altLang="zh-CN" sz="20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SG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is an attributed graph, with attributes attached with its nodes V</a:t>
            </a:r>
            <a:r>
              <a:rPr lang="en-SG" altLang="zh-CN" sz="20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SG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edges </a:t>
            </a:r>
            <a:r>
              <a:rPr lang="en-SG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SG" altLang="zh-CN" sz="20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altLang="zh-CN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altLang="zh-CN" sz="2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SG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G</a:t>
            </a:r>
            <a:r>
              <a:rPr lang="en-SG" altLang="zh-CN" sz="20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SG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G</a:t>
            </a:r>
            <a:r>
              <a:rPr lang="en-SG" altLang="zh-CN" sz="20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SG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. . . , G</a:t>
            </a:r>
            <a:r>
              <a:rPr lang="en-SG" altLang="zh-CN" sz="20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SG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represent </a:t>
            </a:r>
            <a:r>
              <a:rPr lang="en-SG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observations of a network, </a:t>
            </a:r>
            <a:endParaRPr lang="en-SG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V</a:t>
            </a:r>
            <a:r>
              <a:rPr lang="en-SG" altLang="zh-CN" sz="20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SG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V</a:t>
            </a:r>
            <a:r>
              <a:rPr lang="en-SG" altLang="zh-CN" sz="20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SG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. . . , V</a:t>
            </a:r>
            <a:r>
              <a:rPr lang="en-SG" altLang="zh-CN" sz="20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SG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correspond </a:t>
            </a:r>
            <a:r>
              <a:rPr lang="en-SG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same set of objects</a:t>
            </a:r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endParaRPr lang="en-US" altLang="zh-CN" sz="2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64/140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64971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47623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Graph OLAP </a:t>
            </a:r>
            <a:br>
              <a:rPr lang="en-US" sz="4000" b="1" dirty="0" smtClean="0"/>
            </a:br>
            <a:r>
              <a:rPr lang="en-US" sz="2000" dirty="0" smtClean="0">
                <a:ea typeface="宋体" pitchFamily="2" charset="-122"/>
              </a:rPr>
              <a:t>[C. </a:t>
            </a:r>
            <a:r>
              <a:rPr lang="en-US" sz="2000" dirty="0">
                <a:ea typeface="宋体" pitchFamily="2" charset="-122"/>
              </a:rPr>
              <a:t>Chen, </a:t>
            </a:r>
            <a:r>
              <a:rPr lang="en-US" sz="2000" dirty="0" smtClean="0">
                <a:ea typeface="宋体" pitchFamily="2" charset="-122"/>
              </a:rPr>
              <a:t>X. </a:t>
            </a:r>
            <a:r>
              <a:rPr lang="en-US" sz="2000" dirty="0">
                <a:ea typeface="宋体" pitchFamily="2" charset="-122"/>
              </a:rPr>
              <a:t>Yan, </a:t>
            </a:r>
            <a:r>
              <a:rPr lang="en-US" sz="2000" dirty="0" smtClean="0">
                <a:ea typeface="宋体" pitchFamily="2" charset="-122"/>
              </a:rPr>
              <a:t>F. </a:t>
            </a:r>
            <a:r>
              <a:rPr lang="en-US" sz="2000" dirty="0">
                <a:ea typeface="宋体" pitchFamily="2" charset="-122"/>
              </a:rPr>
              <a:t>Zhu, </a:t>
            </a:r>
            <a:r>
              <a:rPr lang="en-US" sz="2000" dirty="0" smtClean="0">
                <a:ea typeface="宋体" pitchFamily="2" charset="-122"/>
              </a:rPr>
              <a:t>J. </a:t>
            </a:r>
            <a:r>
              <a:rPr lang="en-US" sz="2000" dirty="0">
                <a:ea typeface="宋体" pitchFamily="2" charset="-122"/>
              </a:rPr>
              <a:t>Han, </a:t>
            </a:r>
            <a:r>
              <a:rPr lang="en-US" sz="2000" dirty="0" smtClean="0">
                <a:ea typeface="宋体" pitchFamily="2" charset="-122"/>
              </a:rPr>
              <a:t>P. </a:t>
            </a:r>
            <a:r>
              <a:rPr lang="en-US" sz="2000" dirty="0">
                <a:ea typeface="宋体" pitchFamily="2" charset="-122"/>
              </a:rPr>
              <a:t>S. </a:t>
            </a:r>
            <a:r>
              <a:rPr lang="en-US" sz="2000" dirty="0" smtClean="0">
                <a:ea typeface="宋体" pitchFamily="2" charset="-122"/>
              </a:rPr>
              <a:t>Yu, ICDM 2008]</a:t>
            </a:r>
            <a:r>
              <a:rPr lang="en-US" sz="2000" dirty="0">
                <a:ea typeface="宋体" pitchFamily="2" charset="-122"/>
              </a:rPr>
              <a:t/>
            </a:r>
            <a:br>
              <a:rPr lang="en-US" sz="2000" dirty="0">
                <a:ea typeface="宋体" pitchFamily="2" charset="-122"/>
              </a:rPr>
            </a:br>
            <a:endParaRPr lang="en-US" sz="2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31" name="Content Placeholder 2"/>
          <p:cNvSpPr txBox="1">
            <a:spLocks noChangeArrowheads="1"/>
          </p:cNvSpPr>
          <p:nvPr/>
        </p:nvSpPr>
        <p:spPr>
          <a:xfrm>
            <a:off x="460375" y="1676400"/>
            <a:ext cx="7845426" cy="4495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US" sz="2000" dirty="0"/>
              <a:t>Two Types of </a:t>
            </a:r>
            <a:r>
              <a:rPr lang="en-US" sz="2000" dirty="0" smtClean="0"/>
              <a:t>OLAP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US" sz="2000" dirty="0" smtClean="0"/>
          </a:p>
          <a:p>
            <a:r>
              <a:rPr lang="en-US" dirty="0" smtClean="0"/>
              <a:t>           - Informational </a:t>
            </a:r>
            <a:r>
              <a:rPr lang="en-US" dirty="0"/>
              <a:t>OLAP </a:t>
            </a:r>
            <a:r>
              <a:rPr lang="en-US" dirty="0" smtClean="0"/>
              <a:t>(I-OLAP)</a:t>
            </a:r>
          </a:p>
          <a:p>
            <a:endParaRPr lang="en-US" dirty="0"/>
          </a:p>
          <a:p>
            <a:r>
              <a:rPr lang="en-US" dirty="0" smtClean="0"/>
              <a:t>           - Topological </a:t>
            </a:r>
            <a:r>
              <a:rPr lang="en-US" dirty="0"/>
              <a:t>OLAP </a:t>
            </a:r>
            <a:r>
              <a:rPr lang="en-US" dirty="0" smtClean="0"/>
              <a:t>(T-OLAP</a:t>
            </a:r>
            <a:r>
              <a:rPr lang="en-US" dirty="0"/>
              <a:t>)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endParaRPr lang="en-US" altLang="zh-CN" sz="2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65/140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63407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47623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Graph OLAP </a:t>
            </a:r>
            <a:br>
              <a:rPr lang="en-US" sz="4000" b="1" dirty="0" smtClean="0"/>
            </a:br>
            <a:r>
              <a:rPr lang="en-US" sz="2000" dirty="0" smtClean="0">
                <a:ea typeface="宋体" pitchFamily="2" charset="-122"/>
              </a:rPr>
              <a:t>[C. </a:t>
            </a:r>
            <a:r>
              <a:rPr lang="en-US" sz="2000" dirty="0">
                <a:ea typeface="宋体" pitchFamily="2" charset="-122"/>
              </a:rPr>
              <a:t>Chen, </a:t>
            </a:r>
            <a:r>
              <a:rPr lang="en-US" sz="2000" dirty="0" smtClean="0">
                <a:ea typeface="宋体" pitchFamily="2" charset="-122"/>
              </a:rPr>
              <a:t>X. </a:t>
            </a:r>
            <a:r>
              <a:rPr lang="en-US" sz="2000" dirty="0">
                <a:ea typeface="宋体" pitchFamily="2" charset="-122"/>
              </a:rPr>
              <a:t>Yan, </a:t>
            </a:r>
            <a:r>
              <a:rPr lang="en-US" sz="2000" dirty="0" smtClean="0">
                <a:ea typeface="宋体" pitchFamily="2" charset="-122"/>
              </a:rPr>
              <a:t>F. </a:t>
            </a:r>
            <a:r>
              <a:rPr lang="en-US" sz="2000" dirty="0">
                <a:ea typeface="宋体" pitchFamily="2" charset="-122"/>
              </a:rPr>
              <a:t>Zhu, </a:t>
            </a:r>
            <a:r>
              <a:rPr lang="en-US" sz="2000" dirty="0" smtClean="0">
                <a:ea typeface="宋体" pitchFamily="2" charset="-122"/>
              </a:rPr>
              <a:t>J. </a:t>
            </a:r>
            <a:r>
              <a:rPr lang="en-US" sz="2000" dirty="0">
                <a:ea typeface="宋体" pitchFamily="2" charset="-122"/>
              </a:rPr>
              <a:t>Han, </a:t>
            </a:r>
            <a:r>
              <a:rPr lang="en-US" sz="2000" dirty="0" smtClean="0">
                <a:ea typeface="宋体" pitchFamily="2" charset="-122"/>
              </a:rPr>
              <a:t>P. </a:t>
            </a:r>
            <a:r>
              <a:rPr lang="en-US" sz="2000" dirty="0">
                <a:ea typeface="宋体" pitchFamily="2" charset="-122"/>
              </a:rPr>
              <a:t>S. </a:t>
            </a:r>
            <a:r>
              <a:rPr lang="en-US" sz="2000" dirty="0" smtClean="0">
                <a:ea typeface="宋体" pitchFamily="2" charset="-122"/>
              </a:rPr>
              <a:t>Yu, ICDM 2008]</a:t>
            </a:r>
            <a:r>
              <a:rPr lang="en-US" sz="2000" dirty="0">
                <a:ea typeface="宋体" pitchFamily="2" charset="-122"/>
              </a:rPr>
              <a:t/>
            </a:r>
            <a:br>
              <a:rPr lang="en-US" sz="2000" dirty="0">
                <a:ea typeface="宋体" pitchFamily="2" charset="-122"/>
              </a:rPr>
            </a:br>
            <a:endParaRPr lang="en-US" sz="2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751" y="1035452"/>
            <a:ext cx="4419600" cy="5156354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609600" y="13716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76400" y="13716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46314" y="13716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13114" y="1535668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43000" y="3124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38400" y="3124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24496" y="4876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Content Placeholder 2"/>
          <p:cNvSpPr txBox="1">
            <a:spLocks noChangeArrowheads="1"/>
          </p:cNvSpPr>
          <p:nvPr/>
        </p:nvSpPr>
        <p:spPr>
          <a:xfrm>
            <a:off x="5184775" y="1295400"/>
            <a:ext cx="3578225" cy="475558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4"/>
              </a:buBlip>
              <a:defRPr/>
            </a:pPr>
            <a:r>
              <a:rPr lang="en-SG" sz="2000" dirty="0"/>
              <a:t>Dimensions come from informational attributes attached at the whole snapshot level, so-called </a:t>
            </a:r>
            <a:r>
              <a:rPr lang="en-SG" sz="2000" i="1" dirty="0" smtClean="0"/>
              <a:t>Info-Dims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sz="2000" i="1" dirty="0" smtClean="0"/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4"/>
              </a:buBlip>
              <a:defRPr/>
            </a:pPr>
            <a:r>
              <a:rPr lang="en-SG" sz="2000" dirty="0"/>
              <a:t>Overlay multiple pieces of </a:t>
            </a:r>
            <a:r>
              <a:rPr lang="en-SG" sz="2000" dirty="0" smtClean="0"/>
              <a:t>information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sz="2000" dirty="0"/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4"/>
              </a:buBlip>
              <a:defRPr/>
            </a:pPr>
            <a:r>
              <a:rPr lang="en-SG" sz="2000" dirty="0"/>
              <a:t>Do not change the objects whose interactions are being looked </a:t>
            </a:r>
            <a:r>
              <a:rPr lang="en-SG" sz="2000" dirty="0" smtClean="0"/>
              <a:t>at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sz="1000" dirty="0"/>
          </a:p>
          <a:p>
            <a:pPr marL="342900" indent="-342900" defTabSz="914363">
              <a:lnSpc>
                <a:spcPct val="900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SG" dirty="0" smtClean="0"/>
              <a:t>In </a:t>
            </a:r>
            <a:r>
              <a:rPr lang="en-SG" dirty="0"/>
              <a:t>the underlying snapshots, each node is a </a:t>
            </a:r>
            <a:r>
              <a:rPr lang="en-SG" dirty="0" smtClean="0"/>
              <a:t>researcher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sz="1000" dirty="0" smtClean="0"/>
          </a:p>
          <a:p>
            <a:pPr marL="342900" indent="-342900" defTabSz="914363">
              <a:lnSpc>
                <a:spcPct val="900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SG" dirty="0" smtClean="0"/>
              <a:t>In </a:t>
            </a:r>
            <a:r>
              <a:rPr lang="en-SG" dirty="0"/>
              <a:t>the summarized view, each node is still a researcher</a:t>
            </a:r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4"/>
              </a:buBlip>
              <a:defRPr/>
            </a:pPr>
            <a:endParaRPr lang="en-SG" sz="2000" i="1" dirty="0"/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4"/>
              </a:buBlip>
              <a:defRPr/>
            </a:pPr>
            <a:endParaRPr lang="en-SG" sz="2000" i="1" dirty="0" smtClean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4"/>
              </a:buBlip>
              <a:defRPr/>
            </a:pPr>
            <a:endParaRPr lang="en-US" altLang="zh-CN" sz="2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19200" y="6336268"/>
            <a:ext cx="3197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I-OLAP (Informational OLAP)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66/140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8395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47623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Graph OLAP </a:t>
            </a:r>
            <a:br>
              <a:rPr lang="en-US" sz="4000" b="1" dirty="0" smtClean="0"/>
            </a:br>
            <a:r>
              <a:rPr lang="en-US" sz="2000" dirty="0" smtClean="0">
                <a:ea typeface="宋体" pitchFamily="2" charset="-122"/>
              </a:rPr>
              <a:t>[C. </a:t>
            </a:r>
            <a:r>
              <a:rPr lang="en-US" sz="2000" dirty="0">
                <a:ea typeface="宋体" pitchFamily="2" charset="-122"/>
              </a:rPr>
              <a:t>Chen, </a:t>
            </a:r>
            <a:r>
              <a:rPr lang="en-US" sz="2000" dirty="0" smtClean="0">
                <a:ea typeface="宋体" pitchFamily="2" charset="-122"/>
              </a:rPr>
              <a:t>X. </a:t>
            </a:r>
            <a:r>
              <a:rPr lang="en-US" sz="2000" dirty="0">
                <a:ea typeface="宋体" pitchFamily="2" charset="-122"/>
              </a:rPr>
              <a:t>Yan, </a:t>
            </a:r>
            <a:r>
              <a:rPr lang="en-US" sz="2000" dirty="0" smtClean="0">
                <a:ea typeface="宋体" pitchFamily="2" charset="-122"/>
              </a:rPr>
              <a:t>F. </a:t>
            </a:r>
            <a:r>
              <a:rPr lang="en-US" sz="2000" dirty="0">
                <a:ea typeface="宋体" pitchFamily="2" charset="-122"/>
              </a:rPr>
              <a:t>Zhu, </a:t>
            </a:r>
            <a:r>
              <a:rPr lang="en-US" sz="2000" dirty="0" smtClean="0">
                <a:ea typeface="宋体" pitchFamily="2" charset="-122"/>
              </a:rPr>
              <a:t>J. </a:t>
            </a:r>
            <a:r>
              <a:rPr lang="en-US" sz="2000" dirty="0">
                <a:ea typeface="宋体" pitchFamily="2" charset="-122"/>
              </a:rPr>
              <a:t>Han, </a:t>
            </a:r>
            <a:r>
              <a:rPr lang="en-US" sz="2000" dirty="0" smtClean="0">
                <a:ea typeface="宋体" pitchFamily="2" charset="-122"/>
              </a:rPr>
              <a:t>P. </a:t>
            </a:r>
            <a:r>
              <a:rPr lang="en-US" sz="2000" dirty="0">
                <a:ea typeface="宋体" pitchFamily="2" charset="-122"/>
              </a:rPr>
              <a:t>S. </a:t>
            </a:r>
            <a:r>
              <a:rPr lang="en-US" sz="2000" dirty="0" smtClean="0">
                <a:ea typeface="宋体" pitchFamily="2" charset="-122"/>
              </a:rPr>
              <a:t>Yu, ICDM 2008]</a:t>
            </a:r>
            <a:r>
              <a:rPr lang="en-US" sz="2000" dirty="0">
                <a:ea typeface="宋体" pitchFamily="2" charset="-122"/>
              </a:rPr>
              <a:t/>
            </a:r>
            <a:br>
              <a:rPr lang="en-US" sz="2000" dirty="0">
                <a:ea typeface="宋体" pitchFamily="2" charset="-122"/>
              </a:rPr>
            </a:br>
            <a:endParaRPr lang="en-US" sz="2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1" name="Content Placeholder 2"/>
          <p:cNvSpPr txBox="1">
            <a:spLocks noChangeArrowheads="1"/>
          </p:cNvSpPr>
          <p:nvPr/>
        </p:nvSpPr>
        <p:spPr>
          <a:xfrm>
            <a:off x="5184775" y="1295400"/>
            <a:ext cx="3578225" cy="475558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  <a:defRPr/>
            </a:pPr>
            <a:r>
              <a:rPr lang="en-SG" sz="2000" dirty="0"/>
              <a:t>Dimensions come from the node/edge attributes inside individual networks, so-called </a:t>
            </a:r>
            <a:r>
              <a:rPr lang="en-SG" sz="2000" i="1" dirty="0" err="1"/>
              <a:t>Topo</a:t>
            </a:r>
            <a:r>
              <a:rPr lang="en-SG" sz="2000" i="1" dirty="0"/>
              <a:t>-Dims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sz="2000" i="1" dirty="0" smtClean="0"/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  <a:defRPr/>
            </a:pPr>
            <a:r>
              <a:rPr lang="en-SG" sz="2000" dirty="0"/>
              <a:t>Zoom in/Zoom </a:t>
            </a:r>
            <a:r>
              <a:rPr lang="en-SG" sz="2000" dirty="0" smtClean="0"/>
              <a:t>out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sz="2000" dirty="0"/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  <a:defRPr/>
            </a:pPr>
            <a:r>
              <a:rPr lang="en-SG" sz="2000" dirty="0"/>
              <a:t>Network topology changed: “generalized” nodes and “generalized” </a:t>
            </a:r>
            <a:r>
              <a:rPr lang="en-SG" sz="2000" dirty="0" smtClean="0"/>
              <a:t>edges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sz="1000" dirty="0"/>
          </a:p>
          <a:p>
            <a:pPr marL="342900" indent="-342900" defTabSz="914363">
              <a:lnSpc>
                <a:spcPct val="900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SG" dirty="0" smtClean="0"/>
              <a:t>In </a:t>
            </a:r>
            <a:r>
              <a:rPr lang="en-SG" dirty="0"/>
              <a:t>the underlying network, each node is a </a:t>
            </a:r>
            <a:r>
              <a:rPr lang="en-SG" dirty="0" smtClean="0"/>
              <a:t>researcher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sz="1000" dirty="0" smtClean="0"/>
          </a:p>
          <a:p>
            <a:pPr marL="342900" indent="-342900" defTabSz="914363">
              <a:lnSpc>
                <a:spcPct val="900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SG" dirty="0" smtClean="0"/>
              <a:t>In </a:t>
            </a:r>
            <a:r>
              <a:rPr lang="en-SG" dirty="0"/>
              <a:t>the summarized view, each node becomes an institute that comprises multiple researchers</a:t>
            </a:r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  <a:defRPr/>
            </a:pPr>
            <a:endParaRPr lang="en-SG" sz="2000" i="1" dirty="0"/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  <a:defRPr/>
            </a:pPr>
            <a:endParaRPr lang="en-SG" sz="2000" i="1" dirty="0" smtClean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  <a:defRPr/>
            </a:pPr>
            <a:endParaRPr lang="en-US" altLang="zh-CN" sz="2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47800" y="3974068"/>
            <a:ext cx="2787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T-OLAP (Topological OLAP)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3" name="Picture 3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371600"/>
            <a:ext cx="4673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TextBox 33"/>
          <p:cNvSpPr txBox="1"/>
          <p:nvPr/>
        </p:nvSpPr>
        <p:spPr>
          <a:xfrm>
            <a:off x="3014903" y="1916668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90730" y="1992868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338503" y="1828800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67/140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22991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47623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Graph OLAP </a:t>
            </a:r>
            <a:br>
              <a:rPr lang="en-US" sz="4000" b="1" dirty="0" smtClean="0"/>
            </a:br>
            <a:r>
              <a:rPr lang="en-US" sz="2000" dirty="0" smtClean="0">
                <a:ea typeface="宋体" pitchFamily="2" charset="-122"/>
              </a:rPr>
              <a:t>[C. </a:t>
            </a:r>
            <a:r>
              <a:rPr lang="en-US" sz="2000" dirty="0">
                <a:ea typeface="宋体" pitchFamily="2" charset="-122"/>
              </a:rPr>
              <a:t>Chen, </a:t>
            </a:r>
            <a:r>
              <a:rPr lang="en-US" sz="2000" dirty="0" smtClean="0">
                <a:ea typeface="宋体" pitchFamily="2" charset="-122"/>
              </a:rPr>
              <a:t>X. </a:t>
            </a:r>
            <a:r>
              <a:rPr lang="en-US" sz="2000" dirty="0">
                <a:ea typeface="宋体" pitchFamily="2" charset="-122"/>
              </a:rPr>
              <a:t>Yan, </a:t>
            </a:r>
            <a:r>
              <a:rPr lang="en-US" sz="2000" dirty="0" smtClean="0">
                <a:ea typeface="宋体" pitchFamily="2" charset="-122"/>
              </a:rPr>
              <a:t>F. </a:t>
            </a:r>
            <a:r>
              <a:rPr lang="en-US" sz="2000" dirty="0">
                <a:ea typeface="宋体" pitchFamily="2" charset="-122"/>
              </a:rPr>
              <a:t>Zhu, </a:t>
            </a:r>
            <a:r>
              <a:rPr lang="en-US" sz="2000" dirty="0" smtClean="0">
                <a:ea typeface="宋体" pitchFamily="2" charset="-122"/>
              </a:rPr>
              <a:t>J. </a:t>
            </a:r>
            <a:r>
              <a:rPr lang="en-US" sz="2000" dirty="0">
                <a:ea typeface="宋体" pitchFamily="2" charset="-122"/>
              </a:rPr>
              <a:t>Han, </a:t>
            </a:r>
            <a:r>
              <a:rPr lang="en-US" sz="2000" dirty="0" smtClean="0">
                <a:ea typeface="宋体" pitchFamily="2" charset="-122"/>
              </a:rPr>
              <a:t>P. </a:t>
            </a:r>
            <a:r>
              <a:rPr lang="en-US" sz="2000" dirty="0">
                <a:ea typeface="宋体" pitchFamily="2" charset="-122"/>
              </a:rPr>
              <a:t>S. </a:t>
            </a:r>
            <a:r>
              <a:rPr lang="en-US" sz="2000" dirty="0" smtClean="0">
                <a:ea typeface="宋体" pitchFamily="2" charset="-122"/>
              </a:rPr>
              <a:t>Yu, ICDM 2008]</a:t>
            </a:r>
            <a:r>
              <a:rPr lang="en-US" sz="2000" dirty="0">
                <a:ea typeface="宋体" pitchFamily="2" charset="-122"/>
              </a:rPr>
              <a:t/>
            </a:r>
            <a:br>
              <a:rPr lang="en-US" sz="2000" dirty="0">
                <a:ea typeface="宋体" pitchFamily="2" charset="-122"/>
              </a:rPr>
            </a:br>
            <a:endParaRPr lang="en-US" sz="2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9" name="Content Placeholder 2"/>
          <p:cNvSpPr txBox="1">
            <a:spLocks noChangeArrowheads="1"/>
          </p:cNvSpPr>
          <p:nvPr/>
        </p:nvSpPr>
        <p:spPr>
          <a:xfrm>
            <a:off x="304800" y="1143000"/>
            <a:ext cx="8458200" cy="838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  <a:defRPr/>
            </a:pPr>
            <a:r>
              <a:rPr lang="en-SG" sz="2000" dirty="0" smtClean="0"/>
              <a:t>Graph OLAP Measures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sz="2000" i="1" dirty="0"/>
              <a:t> </a:t>
            </a:r>
            <a:r>
              <a:rPr lang="en-SG" sz="2000" i="1" dirty="0" smtClean="0"/>
              <a:t>      </a:t>
            </a:r>
            <a:r>
              <a:rPr lang="en-SG" i="1" dirty="0" smtClean="0"/>
              <a:t>- Aggregated graph</a:t>
            </a:r>
            <a:r>
              <a:rPr lang="en-SG" i="1" dirty="0"/>
              <a:t>, node count, average </a:t>
            </a:r>
            <a:r>
              <a:rPr lang="en-SG" i="1" dirty="0" smtClean="0"/>
              <a:t>degree</a:t>
            </a:r>
            <a:r>
              <a:rPr lang="en-SG" i="1" dirty="0"/>
              <a:t>, maximum flow, </a:t>
            </a:r>
            <a:r>
              <a:rPr lang="en-SG" i="1" dirty="0" smtClean="0"/>
              <a:t>shortest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i="1" dirty="0"/>
              <a:t> </a:t>
            </a:r>
            <a:r>
              <a:rPr lang="en-SG" i="1" dirty="0" smtClean="0"/>
              <a:t>        </a:t>
            </a:r>
            <a:r>
              <a:rPr lang="en-SG" i="1" dirty="0"/>
              <a:t>path, </a:t>
            </a:r>
            <a:r>
              <a:rPr lang="en-SG" i="1" dirty="0" smtClean="0"/>
              <a:t>centrality, etc. </a:t>
            </a:r>
            <a:endParaRPr lang="en-SG" i="1" dirty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sz="2000" i="1" dirty="0" smtClean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sz="2000" i="1" dirty="0"/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  <a:defRPr/>
            </a:pPr>
            <a:endParaRPr lang="en-SG" sz="2000" i="1" dirty="0" smtClean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  <a:defRPr/>
            </a:pPr>
            <a:endParaRPr lang="en-US" altLang="zh-CN" sz="2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68/140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87107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7848600" cy="685800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/>
              <a:t>Why Graph Summarization</a:t>
            </a:r>
            <a:endParaRPr lang="en-US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Content Placeholder 2"/>
          <p:cNvSpPr txBox="1">
            <a:spLocks noChangeArrowheads="1"/>
          </p:cNvSpPr>
          <p:nvPr/>
        </p:nvSpPr>
        <p:spPr>
          <a:xfrm>
            <a:off x="304800" y="1981200"/>
            <a:ext cx="4419601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Interactive and exploratory analysis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/>
          <p:cNvSpPr txBox="1">
            <a:spLocks noChangeArrowheads="1"/>
          </p:cNvSpPr>
          <p:nvPr/>
        </p:nvSpPr>
        <p:spPr>
          <a:xfrm>
            <a:off x="304800" y="2743200"/>
            <a:ext cx="4419601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Approximate query processing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2"/>
          <p:cNvSpPr txBox="1">
            <a:spLocks noChangeArrowheads="1"/>
          </p:cNvSpPr>
          <p:nvPr/>
        </p:nvSpPr>
        <p:spPr>
          <a:xfrm>
            <a:off x="304800" y="35814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Visualization and visual query interface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/>
          <p:cNvSpPr txBox="1">
            <a:spLocks noChangeArrowheads="1"/>
          </p:cNvSpPr>
          <p:nvPr/>
        </p:nvSpPr>
        <p:spPr>
          <a:xfrm>
            <a:off x="304800" y="4419600"/>
            <a:ext cx="48768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 graph processing systems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/>
          <p:cNvSpPr txBox="1">
            <a:spLocks noChangeArrowheads="1"/>
          </p:cNvSpPr>
          <p:nvPr/>
        </p:nvSpPr>
        <p:spPr>
          <a:xfrm>
            <a:off x="304800" y="5257800"/>
            <a:ext cx="4419601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Processing in modern hardware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12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6</a:t>
            </a:r>
            <a:r>
              <a:rPr lang="en-US" dirty="0" smtClean="0">
                <a:solidFill>
                  <a:schemeClr val="tx1"/>
                </a:solidFill>
              </a:rPr>
              <a:t>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27260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47623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Graph OLAP </a:t>
            </a:r>
            <a:br>
              <a:rPr lang="en-US" sz="4000" b="1" dirty="0" smtClean="0"/>
            </a:br>
            <a:r>
              <a:rPr lang="en-US" sz="2000" dirty="0" smtClean="0">
                <a:ea typeface="宋体" pitchFamily="2" charset="-122"/>
              </a:rPr>
              <a:t>[C. </a:t>
            </a:r>
            <a:r>
              <a:rPr lang="en-US" sz="2000" dirty="0">
                <a:ea typeface="宋体" pitchFamily="2" charset="-122"/>
              </a:rPr>
              <a:t>Chen, </a:t>
            </a:r>
            <a:r>
              <a:rPr lang="en-US" sz="2000" dirty="0" smtClean="0">
                <a:ea typeface="宋体" pitchFamily="2" charset="-122"/>
              </a:rPr>
              <a:t>X. </a:t>
            </a:r>
            <a:r>
              <a:rPr lang="en-US" sz="2000" dirty="0">
                <a:ea typeface="宋体" pitchFamily="2" charset="-122"/>
              </a:rPr>
              <a:t>Yan, </a:t>
            </a:r>
            <a:r>
              <a:rPr lang="en-US" sz="2000" dirty="0" smtClean="0">
                <a:ea typeface="宋体" pitchFamily="2" charset="-122"/>
              </a:rPr>
              <a:t>F. </a:t>
            </a:r>
            <a:r>
              <a:rPr lang="en-US" sz="2000" dirty="0">
                <a:ea typeface="宋体" pitchFamily="2" charset="-122"/>
              </a:rPr>
              <a:t>Zhu, </a:t>
            </a:r>
            <a:r>
              <a:rPr lang="en-US" sz="2000" dirty="0" smtClean="0">
                <a:ea typeface="宋体" pitchFamily="2" charset="-122"/>
              </a:rPr>
              <a:t>J. </a:t>
            </a:r>
            <a:r>
              <a:rPr lang="en-US" sz="2000" dirty="0">
                <a:ea typeface="宋体" pitchFamily="2" charset="-122"/>
              </a:rPr>
              <a:t>Han, </a:t>
            </a:r>
            <a:r>
              <a:rPr lang="en-US" sz="2000" dirty="0" smtClean="0">
                <a:ea typeface="宋体" pitchFamily="2" charset="-122"/>
              </a:rPr>
              <a:t>P. </a:t>
            </a:r>
            <a:r>
              <a:rPr lang="en-US" sz="2000" dirty="0">
                <a:ea typeface="宋体" pitchFamily="2" charset="-122"/>
              </a:rPr>
              <a:t>S. </a:t>
            </a:r>
            <a:r>
              <a:rPr lang="en-US" sz="2000" dirty="0" smtClean="0">
                <a:ea typeface="宋体" pitchFamily="2" charset="-122"/>
              </a:rPr>
              <a:t>Yu, ICDM 2008]</a:t>
            </a:r>
            <a:r>
              <a:rPr lang="en-US" sz="2000" dirty="0">
                <a:ea typeface="宋体" pitchFamily="2" charset="-122"/>
              </a:rPr>
              <a:t/>
            </a:r>
            <a:br>
              <a:rPr lang="en-US" sz="2000" dirty="0">
                <a:ea typeface="宋体" pitchFamily="2" charset="-122"/>
              </a:rPr>
            </a:br>
            <a:endParaRPr lang="en-US" sz="2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1" name="Content Placeholder 2"/>
          <p:cNvSpPr txBox="1">
            <a:spLocks noChangeArrowheads="1"/>
          </p:cNvSpPr>
          <p:nvPr/>
        </p:nvSpPr>
        <p:spPr>
          <a:xfrm>
            <a:off x="304801" y="2362200"/>
            <a:ext cx="8458200" cy="838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  <a:defRPr/>
            </a:pPr>
            <a:r>
              <a:rPr lang="en-SG" sz="2000" dirty="0" smtClean="0"/>
              <a:t>Graph OLAP Operations</a:t>
            </a:r>
            <a:endParaRPr lang="en-SG" sz="2000" i="1" dirty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sz="2000" i="1" dirty="0" smtClean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sz="2000" i="1" dirty="0"/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  <a:defRPr/>
            </a:pPr>
            <a:endParaRPr lang="en-SG" sz="2000" i="1" dirty="0" smtClean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  <a:defRPr/>
            </a:pPr>
            <a:endParaRPr lang="en-US" altLang="zh-CN" sz="2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8" name="Content Placeholder 8"/>
          <p:cNvGraphicFramePr>
            <a:graphicFrameLocks/>
          </p:cNvGraphicFramePr>
          <p:nvPr>
            <p:extLst/>
          </p:nvPr>
        </p:nvGraphicFramePr>
        <p:xfrm>
          <a:off x="765175" y="2819400"/>
          <a:ext cx="7921625" cy="38100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3202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138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874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5887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/>
                        <a:t>Graph I-OLAP</a:t>
                      </a:r>
                      <a:endParaRPr lang="en-US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/>
                        <a:t>Graph T-OLAP</a:t>
                      </a:r>
                      <a:endParaRPr lang="en-US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928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/>
                        <a:t>Roll-up</a:t>
                      </a:r>
                      <a:endParaRPr lang="en-US" sz="18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/>
                        <a:t>Overlay multiple snapshots to form a higher-level summary via I-aggregated graph</a:t>
                      </a:r>
                      <a:endParaRPr lang="en-US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/>
                        <a:t>Shrink the topology and obtain a T-aggregated graph that represents a compressed view, whose topological elements (i.e., nodes and/or edges) have been merged and replaced by corresponding higher-level ones</a:t>
                      </a:r>
                      <a:endParaRPr lang="en-US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618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/>
                        <a:t>Drill-down</a:t>
                      </a:r>
                      <a:endParaRPr lang="en-US" sz="18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/>
                        <a:t>Return to the set of lower-level snapshots from the </a:t>
                      </a:r>
                      <a:r>
                        <a:rPr lang="en-US" sz="1600" kern="100" dirty="0" smtClean="0"/>
                        <a:t>higher-level </a:t>
                      </a:r>
                      <a:r>
                        <a:rPr lang="en-US" sz="1600" kern="100" dirty="0"/>
                        <a:t>overlaid (aggregated) graph</a:t>
                      </a:r>
                      <a:endParaRPr lang="en-US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/>
                        <a:t>A reverse operation of roll-up</a:t>
                      </a:r>
                      <a:endParaRPr lang="en-US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9641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/>
                        <a:t>Slice/dice</a:t>
                      </a:r>
                      <a:endParaRPr lang="en-US" sz="18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/>
                        <a:t>Select a subset of qualifying snapshots based on Info-Dims</a:t>
                      </a:r>
                      <a:endParaRPr lang="en-US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/>
                        <a:t>Select a subgraph of the network based on Topo-Dims</a:t>
                      </a:r>
                      <a:endParaRPr lang="en-US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9" name="Content Placeholder 2"/>
          <p:cNvSpPr txBox="1">
            <a:spLocks noChangeArrowheads="1"/>
          </p:cNvSpPr>
          <p:nvPr/>
        </p:nvSpPr>
        <p:spPr>
          <a:xfrm>
            <a:off x="304800" y="1143000"/>
            <a:ext cx="8458200" cy="838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  <a:defRPr/>
            </a:pPr>
            <a:r>
              <a:rPr lang="en-SG" sz="2000" dirty="0" smtClean="0"/>
              <a:t>Graph OLAP Measures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sz="2000" i="1" dirty="0"/>
              <a:t> </a:t>
            </a:r>
            <a:r>
              <a:rPr lang="en-SG" sz="2000" i="1" dirty="0" smtClean="0"/>
              <a:t>      </a:t>
            </a:r>
            <a:r>
              <a:rPr lang="en-SG" i="1" dirty="0" smtClean="0"/>
              <a:t>- Aggregated graph</a:t>
            </a:r>
            <a:r>
              <a:rPr lang="en-SG" i="1" dirty="0"/>
              <a:t>, node count, average </a:t>
            </a:r>
            <a:r>
              <a:rPr lang="en-SG" i="1" dirty="0" smtClean="0"/>
              <a:t>degree</a:t>
            </a:r>
            <a:r>
              <a:rPr lang="en-SG" i="1" dirty="0"/>
              <a:t>, maximum flow, </a:t>
            </a:r>
            <a:r>
              <a:rPr lang="en-SG" i="1" dirty="0" smtClean="0"/>
              <a:t>shortest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i="1" dirty="0"/>
              <a:t> </a:t>
            </a:r>
            <a:r>
              <a:rPr lang="en-SG" i="1" dirty="0" smtClean="0"/>
              <a:t>        </a:t>
            </a:r>
            <a:r>
              <a:rPr lang="en-SG" i="1" dirty="0"/>
              <a:t>path, </a:t>
            </a:r>
            <a:r>
              <a:rPr lang="en-SG" i="1" dirty="0" smtClean="0"/>
              <a:t>centrality, etc. </a:t>
            </a: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34193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47623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Graph OLAP </a:t>
            </a:r>
            <a:br>
              <a:rPr lang="en-US" sz="4000" b="1" dirty="0" smtClean="0"/>
            </a:br>
            <a:r>
              <a:rPr lang="en-US" sz="2000" dirty="0" smtClean="0">
                <a:ea typeface="宋体" pitchFamily="2" charset="-122"/>
              </a:rPr>
              <a:t>[C. </a:t>
            </a:r>
            <a:r>
              <a:rPr lang="en-US" sz="2000" dirty="0">
                <a:ea typeface="宋体" pitchFamily="2" charset="-122"/>
              </a:rPr>
              <a:t>Chen, </a:t>
            </a:r>
            <a:r>
              <a:rPr lang="en-US" sz="2000" dirty="0" smtClean="0">
                <a:ea typeface="宋体" pitchFamily="2" charset="-122"/>
              </a:rPr>
              <a:t>X. </a:t>
            </a:r>
            <a:r>
              <a:rPr lang="en-US" sz="2000" dirty="0">
                <a:ea typeface="宋体" pitchFamily="2" charset="-122"/>
              </a:rPr>
              <a:t>Yan, </a:t>
            </a:r>
            <a:r>
              <a:rPr lang="en-US" sz="2000" dirty="0" smtClean="0">
                <a:ea typeface="宋体" pitchFamily="2" charset="-122"/>
              </a:rPr>
              <a:t>F. </a:t>
            </a:r>
            <a:r>
              <a:rPr lang="en-US" sz="2000" dirty="0">
                <a:ea typeface="宋体" pitchFamily="2" charset="-122"/>
              </a:rPr>
              <a:t>Zhu, </a:t>
            </a:r>
            <a:r>
              <a:rPr lang="en-US" sz="2000" dirty="0" smtClean="0">
                <a:ea typeface="宋体" pitchFamily="2" charset="-122"/>
              </a:rPr>
              <a:t>J. </a:t>
            </a:r>
            <a:r>
              <a:rPr lang="en-US" sz="2000" dirty="0">
                <a:ea typeface="宋体" pitchFamily="2" charset="-122"/>
              </a:rPr>
              <a:t>Han, </a:t>
            </a:r>
            <a:r>
              <a:rPr lang="en-US" sz="2000" dirty="0" smtClean="0">
                <a:ea typeface="宋体" pitchFamily="2" charset="-122"/>
              </a:rPr>
              <a:t>P. </a:t>
            </a:r>
            <a:r>
              <a:rPr lang="en-US" sz="2000" dirty="0">
                <a:ea typeface="宋体" pitchFamily="2" charset="-122"/>
              </a:rPr>
              <a:t>S. </a:t>
            </a:r>
            <a:r>
              <a:rPr lang="en-US" sz="2000" dirty="0" smtClean="0">
                <a:ea typeface="宋体" pitchFamily="2" charset="-122"/>
              </a:rPr>
              <a:t>Yu, ICDM 2008]</a:t>
            </a:r>
            <a:r>
              <a:rPr lang="en-US" sz="2000" dirty="0">
                <a:ea typeface="宋体" pitchFamily="2" charset="-122"/>
              </a:rPr>
              <a:t/>
            </a:r>
            <a:br>
              <a:rPr lang="en-US" sz="2000" dirty="0">
                <a:ea typeface="宋体" pitchFamily="2" charset="-122"/>
              </a:rPr>
            </a:br>
            <a:endParaRPr lang="en-US" sz="2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9" name="Content Placeholder 2"/>
          <p:cNvSpPr txBox="1">
            <a:spLocks noChangeArrowheads="1"/>
          </p:cNvSpPr>
          <p:nvPr/>
        </p:nvSpPr>
        <p:spPr>
          <a:xfrm>
            <a:off x="228600" y="1295400"/>
            <a:ext cx="8305800" cy="502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  <a:defRPr/>
            </a:pPr>
            <a:r>
              <a:rPr lang="en-SG" sz="2000" dirty="0" smtClean="0"/>
              <a:t>Graph OLAP Measures Classification – </a:t>
            </a:r>
            <a:r>
              <a:rPr lang="en-SG" dirty="0" smtClean="0"/>
              <a:t>How to </a:t>
            </a:r>
            <a:r>
              <a:rPr lang="en-SG" dirty="0"/>
              <a:t>combine and leverage intermediate results</a:t>
            </a:r>
            <a:r>
              <a:rPr lang="en-SG" dirty="0" smtClean="0"/>
              <a:t>?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sz="2000" dirty="0"/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  <a:defRPr/>
            </a:pPr>
            <a:r>
              <a:rPr lang="en-SG" sz="2000" b="1" dirty="0"/>
              <a:t>Distributive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sz="2000" dirty="0" smtClean="0"/>
              <a:t>       - The </a:t>
            </a:r>
            <a:r>
              <a:rPr lang="en-SG" sz="2000" dirty="0"/>
              <a:t>computation of high-level cells can be directly built on low-level </a:t>
            </a:r>
            <a:r>
              <a:rPr lang="en-SG" sz="2000" dirty="0" smtClean="0"/>
              <a:t>cells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sz="2000" dirty="0"/>
              <a:t> </a:t>
            </a:r>
            <a:r>
              <a:rPr lang="en-SG" sz="2000" dirty="0" smtClean="0"/>
              <a:t>      - </a:t>
            </a:r>
            <a:r>
              <a:rPr lang="en-US" sz="2000" i="1" dirty="0"/>
              <a:t>collaboration frequency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sz="2000" dirty="0" smtClean="0"/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  <a:defRPr/>
            </a:pPr>
            <a:r>
              <a:rPr lang="en-SG" sz="2000" b="1" dirty="0" smtClean="0"/>
              <a:t>Algebraic</a:t>
            </a:r>
            <a:endParaRPr lang="en-SG" sz="2000" b="1" dirty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sz="2000" dirty="0" smtClean="0"/>
              <a:t>       - Not </a:t>
            </a:r>
            <a:r>
              <a:rPr lang="en-SG" sz="2000" dirty="0"/>
              <a:t>distributive, but can be easily derived from several </a:t>
            </a:r>
            <a:r>
              <a:rPr lang="en-SG" sz="2000" dirty="0" smtClean="0"/>
              <a:t>distributive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sz="2000" dirty="0"/>
              <a:t> </a:t>
            </a:r>
            <a:r>
              <a:rPr lang="en-SG" sz="2000" dirty="0" smtClean="0"/>
              <a:t>        measures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sz="2000" dirty="0"/>
              <a:t> </a:t>
            </a:r>
            <a:r>
              <a:rPr lang="en-SG" sz="2000" dirty="0" smtClean="0"/>
              <a:t>      - </a:t>
            </a:r>
            <a:r>
              <a:rPr lang="en-US" sz="2000" i="1" dirty="0"/>
              <a:t>maximum flow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sz="2000" dirty="0" smtClean="0"/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  <a:defRPr/>
            </a:pPr>
            <a:r>
              <a:rPr lang="en-SG" sz="2000" b="1" dirty="0" smtClean="0"/>
              <a:t>Holistic</a:t>
            </a:r>
            <a:endParaRPr lang="en-SG" sz="2000" b="1" dirty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sz="2000" dirty="0" smtClean="0"/>
              <a:t>       - Neither </a:t>
            </a:r>
            <a:r>
              <a:rPr lang="en-SG" sz="2000" dirty="0"/>
              <a:t>distributive nor </a:t>
            </a:r>
            <a:r>
              <a:rPr lang="en-SG" sz="2000" dirty="0" smtClean="0"/>
              <a:t>algebraic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sz="2000" dirty="0"/>
              <a:t> </a:t>
            </a:r>
            <a:r>
              <a:rPr lang="en-SG" sz="2000" dirty="0" smtClean="0"/>
              <a:t>      - </a:t>
            </a:r>
            <a:r>
              <a:rPr lang="en-US" sz="2000" i="1" dirty="0"/>
              <a:t>centrality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sz="2000" dirty="0"/>
          </a:p>
        </p:txBody>
      </p:sp>
      <p:sp>
        <p:nvSpPr>
          <p:cNvPr id="12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70/140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67589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47623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Graph OLAP </a:t>
            </a:r>
            <a:br>
              <a:rPr lang="en-US" sz="4000" b="1" dirty="0" smtClean="0"/>
            </a:br>
            <a:r>
              <a:rPr lang="en-US" sz="2000" dirty="0" smtClean="0">
                <a:ea typeface="宋体" pitchFamily="2" charset="-122"/>
              </a:rPr>
              <a:t>[C. </a:t>
            </a:r>
            <a:r>
              <a:rPr lang="en-US" sz="2000" dirty="0">
                <a:ea typeface="宋体" pitchFamily="2" charset="-122"/>
              </a:rPr>
              <a:t>Chen, </a:t>
            </a:r>
            <a:r>
              <a:rPr lang="en-US" sz="2000" dirty="0" smtClean="0">
                <a:ea typeface="宋体" pitchFamily="2" charset="-122"/>
              </a:rPr>
              <a:t>X. </a:t>
            </a:r>
            <a:r>
              <a:rPr lang="en-US" sz="2000" dirty="0">
                <a:ea typeface="宋体" pitchFamily="2" charset="-122"/>
              </a:rPr>
              <a:t>Yan, </a:t>
            </a:r>
            <a:r>
              <a:rPr lang="en-US" sz="2000" dirty="0" smtClean="0">
                <a:ea typeface="宋体" pitchFamily="2" charset="-122"/>
              </a:rPr>
              <a:t>F. </a:t>
            </a:r>
            <a:r>
              <a:rPr lang="en-US" sz="2000" dirty="0">
                <a:ea typeface="宋体" pitchFamily="2" charset="-122"/>
              </a:rPr>
              <a:t>Zhu, </a:t>
            </a:r>
            <a:r>
              <a:rPr lang="en-US" sz="2000" dirty="0" smtClean="0">
                <a:ea typeface="宋体" pitchFamily="2" charset="-122"/>
              </a:rPr>
              <a:t>J. </a:t>
            </a:r>
            <a:r>
              <a:rPr lang="en-US" sz="2000" dirty="0">
                <a:ea typeface="宋体" pitchFamily="2" charset="-122"/>
              </a:rPr>
              <a:t>Han, </a:t>
            </a:r>
            <a:r>
              <a:rPr lang="en-US" sz="2000" dirty="0" smtClean="0">
                <a:ea typeface="宋体" pitchFamily="2" charset="-122"/>
              </a:rPr>
              <a:t>P. </a:t>
            </a:r>
            <a:r>
              <a:rPr lang="en-US" sz="2000" dirty="0">
                <a:ea typeface="宋体" pitchFamily="2" charset="-122"/>
              </a:rPr>
              <a:t>S. </a:t>
            </a:r>
            <a:r>
              <a:rPr lang="en-US" sz="2000" dirty="0" smtClean="0">
                <a:ea typeface="宋体" pitchFamily="2" charset="-122"/>
              </a:rPr>
              <a:t>Yu, ICDM 2008]</a:t>
            </a:r>
            <a:r>
              <a:rPr lang="en-US" sz="2000" dirty="0">
                <a:ea typeface="宋体" pitchFamily="2" charset="-122"/>
              </a:rPr>
              <a:t/>
            </a:r>
            <a:br>
              <a:rPr lang="en-US" sz="2000" dirty="0">
                <a:ea typeface="宋体" pitchFamily="2" charset="-122"/>
              </a:rPr>
            </a:br>
            <a:endParaRPr lang="en-US" sz="2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9" name="Content Placeholder 2"/>
          <p:cNvSpPr txBox="1">
            <a:spLocks noChangeArrowheads="1"/>
          </p:cNvSpPr>
          <p:nvPr/>
        </p:nvSpPr>
        <p:spPr>
          <a:xfrm>
            <a:off x="228600" y="1295400"/>
            <a:ext cx="8305800" cy="502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  <a:defRPr/>
            </a:pPr>
            <a:r>
              <a:rPr lang="en-SG" sz="2000" dirty="0" smtClean="0"/>
              <a:t>Graph OLAP Measures Classification – </a:t>
            </a:r>
            <a:r>
              <a:rPr lang="en-SG" dirty="0" smtClean="0"/>
              <a:t>How to </a:t>
            </a:r>
            <a:r>
              <a:rPr lang="en-SG" dirty="0"/>
              <a:t>combine and leverage intermediate results</a:t>
            </a:r>
            <a:r>
              <a:rPr lang="en-SG" dirty="0" smtClean="0"/>
              <a:t>?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sz="2000" dirty="0"/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  <a:defRPr/>
            </a:pPr>
            <a:r>
              <a:rPr lang="en-SG" sz="2000" b="1" dirty="0"/>
              <a:t>Distributive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sz="2000" dirty="0" smtClean="0"/>
              <a:t>       - The </a:t>
            </a:r>
            <a:r>
              <a:rPr lang="en-SG" sz="2000" dirty="0"/>
              <a:t>computation of high-level cells can be directly built on low-level </a:t>
            </a:r>
            <a:r>
              <a:rPr lang="en-SG" sz="2000" dirty="0" smtClean="0"/>
              <a:t>cells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sz="2000" dirty="0"/>
              <a:t> </a:t>
            </a:r>
            <a:r>
              <a:rPr lang="en-SG" sz="2000" dirty="0" smtClean="0"/>
              <a:t>      - </a:t>
            </a:r>
            <a:r>
              <a:rPr lang="en-US" sz="2000" i="1" dirty="0"/>
              <a:t>collaboration frequency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sz="2000" dirty="0" smtClean="0"/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  <a:defRPr/>
            </a:pPr>
            <a:r>
              <a:rPr lang="en-SG" sz="2000" b="1" dirty="0" smtClean="0"/>
              <a:t>Algebraic</a:t>
            </a:r>
            <a:endParaRPr lang="en-SG" sz="2000" b="1" dirty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sz="2000" dirty="0" smtClean="0"/>
              <a:t>       - Not </a:t>
            </a:r>
            <a:r>
              <a:rPr lang="en-SG" sz="2000" dirty="0"/>
              <a:t>distributive, but can be easily derived from several </a:t>
            </a:r>
            <a:r>
              <a:rPr lang="en-SG" sz="2000" dirty="0" smtClean="0"/>
              <a:t>distributive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sz="2000" dirty="0"/>
              <a:t> </a:t>
            </a:r>
            <a:r>
              <a:rPr lang="en-SG" sz="2000" dirty="0" smtClean="0"/>
              <a:t>        measures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sz="2000" dirty="0"/>
              <a:t> </a:t>
            </a:r>
            <a:r>
              <a:rPr lang="en-SG" sz="2000" dirty="0" smtClean="0"/>
              <a:t>      - </a:t>
            </a:r>
            <a:r>
              <a:rPr lang="en-US" sz="2000" i="1" dirty="0"/>
              <a:t>maximum flow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sz="2000" dirty="0" smtClean="0"/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  <a:defRPr/>
            </a:pPr>
            <a:r>
              <a:rPr lang="en-SG" sz="2000" b="1" dirty="0" smtClean="0"/>
              <a:t>Holistic</a:t>
            </a:r>
            <a:endParaRPr lang="en-SG" sz="2000" b="1" dirty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sz="2000" dirty="0" smtClean="0"/>
              <a:t>       - Neither </a:t>
            </a:r>
            <a:r>
              <a:rPr lang="en-SG" sz="2000" dirty="0"/>
              <a:t>distributive nor </a:t>
            </a:r>
            <a:r>
              <a:rPr lang="en-SG" sz="2000" dirty="0" smtClean="0"/>
              <a:t>algebraic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sz="2000" dirty="0"/>
              <a:t> </a:t>
            </a:r>
            <a:r>
              <a:rPr lang="en-SG" sz="2000" dirty="0" smtClean="0"/>
              <a:t>      - </a:t>
            </a:r>
            <a:r>
              <a:rPr lang="en-US" sz="2000" i="1" dirty="0"/>
              <a:t>centrality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sz="2000" dirty="0"/>
          </a:p>
        </p:txBody>
      </p:sp>
      <p:sp>
        <p:nvSpPr>
          <p:cNvPr id="3" name="Left Arrow Callout 2"/>
          <p:cNvSpPr/>
          <p:nvPr/>
        </p:nvSpPr>
        <p:spPr>
          <a:xfrm>
            <a:off x="1981200" y="2057400"/>
            <a:ext cx="2438400" cy="6096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SUM, COUNT</a:t>
            </a:r>
            <a:endParaRPr lang="en-US" dirty="0"/>
          </a:p>
        </p:txBody>
      </p:sp>
      <p:sp>
        <p:nvSpPr>
          <p:cNvPr id="13" name="Left Arrow Callout 12"/>
          <p:cNvSpPr/>
          <p:nvPr/>
        </p:nvSpPr>
        <p:spPr>
          <a:xfrm>
            <a:off x="1905000" y="3429000"/>
            <a:ext cx="4038600" cy="6096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AVG = </a:t>
            </a:r>
            <a:r>
              <a:rPr lang="en-US" i="1" dirty="0" smtClean="0"/>
              <a:t>f </a:t>
            </a:r>
            <a:r>
              <a:rPr lang="en-US" dirty="0" smtClean="0"/>
              <a:t>(SUM, COUNT)</a:t>
            </a:r>
            <a:endParaRPr lang="en-US" dirty="0"/>
          </a:p>
        </p:txBody>
      </p:sp>
      <p:sp>
        <p:nvSpPr>
          <p:cNvPr id="14" name="Left Arrow Callout 13"/>
          <p:cNvSpPr/>
          <p:nvPr/>
        </p:nvSpPr>
        <p:spPr>
          <a:xfrm>
            <a:off x="1600200" y="5105400"/>
            <a:ext cx="3886200" cy="6096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MEDIAN, MODE, RANK</a:t>
            </a:r>
            <a:endParaRPr lang="en-US" dirty="0"/>
          </a:p>
        </p:txBody>
      </p:sp>
      <p:sp>
        <p:nvSpPr>
          <p:cNvPr id="15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71/140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0625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47623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Graph OLAP </a:t>
            </a:r>
            <a:br>
              <a:rPr lang="en-US" sz="4000" b="1" dirty="0" smtClean="0"/>
            </a:br>
            <a:r>
              <a:rPr lang="en-US" sz="2000" dirty="0" smtClean="0">
                <a:ea typeface="宋体" pitchFamily="2" charset="-122"/>
              </a:rPr>
              <a:t>[C. </a:t>
            </a:r>
            <a:r>
              <a:rPr lang="en-US" sz="2000" dirty="0">
                <a:ea typeface="宋体" pitchFamily="2" charset="-122"/>
              </a:rPr>
              <a:t>Chen, </a:t>
            </a:r>
            <a:r>
              <a:rPr lang="en-US" sz="2000" dirty="0" smtClean="0">
                <a:ea typeface="宋体" pitchFamily="2" charset="-122"/>
              </a:rPr>
              <a:t>X. </a:t>
            </a:r>
            <a:r>
              <a:rPr lang="en-US" sz="2000" dirty="0">
                <a:ea typeface="宋体" pitchFamily="2" charset="-122"/>
              </a:rPr>
              <a:t>Yan, </a:t>
            </a:r>
            <a:r>
              <a:rPr lang="en-US" sz="2000" dirty="0" smtClean="0">
                <a:ea typeface="宋体" pitchFamily="2" charset="-122"/>
              </a:rPr>
              <a:t>F. </a:t>
            </a:r>
            <a:r>
              <a:rPr lang="en-US" sz="2000" dirty="0">
                <a:ea typeface="宋体" pitchFamily="2" charset="-122"/>
              </a:rPr>
              <a:t>Zhu, </a:t>
            </a:r>
            <a:r>
              <a:rPr lang="en-US" sz="2000" dirty="0" smtClean="0">
                <a:ea typeface="宋体" pitchFamily="2" charset="-122"/>
              </a:rPr>
              <a:t>J. </a:t>
            </a:r>
            <a:r>
              <a:rPr lang="en-US" sz="2000" dirty="0">
                <a:ea typeface="宋体" pitchFamily="2" charset="-122"/>
              </a:rPr>
              <a:t>Han, </a:t>
            </a:r>
            <a:r>
              <a:rPr lang="en-US" sz="2000" dirty="0" smtClean="0">
                <a:ea typeface="宋体" pitchFamily="2" charset="-122"/>
              </a:rPr>
              <a:t>P. </a:t>
            </a:r>
            <a:r>
              <a:rPr lang="en-US" sz="2000" dirty="0">
                <a:ea typeface="宋体" pitchFamily="2" charset="-122"/>
              </a:rPr>
              <a:t>S. </a:t>
            </a:r>
            <a:r>
              <a:rPr lang="en-US" sz="2000" dirty="0" smtClean="0">
                <a:ea typeface="宋体" pitchFamily="2" charset="-122"/>
              </a:rPr>
              <a:t>Yu, ICDM 2008]</a:t>
            </a:r>
            <a:r>
              <a:rPr lang="en-US" sz="2000" dirty="0">
                <a:ea typeface="宋体" pitchFamily="2" charset="-122"/>
              </a:rPr>
              <a:t/>
            </a:r>
            <a:br>
              <a:rPr lang="en-US" sz="2000" dirty="0">
                <a:ea typeface="宋体" pitchFamily="2" charset="-122"/>
              </a:rPr>
            </a:br>
            <a:endParaRPr lang="en-US" sz="2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9" name="Content Placeholder 2"/>
          <p:cNvSpPr txBox="1">
            <a:spLocks noChangeArrowheads="1"/>
          </p:cNvSpPr>
          <p:nvPr/>
        </p:nvSpPr>
        <p:spPr>
          <a:xfrm>
            <a:off x="228600" y="1219200"/>
            <a:ext cx="8305800" cy="502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  <a:defRPr/>
            </a:pPr>
            <a:r>
              <a:rPr lang="en-SG" sz="2000" dirty="0" smtClean="0"/>
              <a:t>Optimal Computation of graph OLAP measures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sz="1000" dirty="0" smtClean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sz="2000" dirty="0"/>
              <a:t> </a:t>
            </a:r>
            <a:r>
              <a:rPr lang="en-SG" sz="2000" dirty="0" smtClean="0"/>
              <a:t>      </a:t>
            </a:r>
            <a:r>
              <a:rPr lang="en-SG" dirty="0" smtClean="0"/>
              <a:t>- Bottom up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dirty="0"/>
              <a:t> </a:t>
            </a:r>
            <a:r>
              <a:rPr lang="en-SG" dirty="0" smtClean="0"/>
              <a:t>       - Top down 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sz="2000" dirty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sz="2000" dirty="0"/>
          </a:p>
        </p:txBody>
      </p:sp>
      <p:sp>
        <p:nvSpPr>
          <p:cNvPr id="12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72/140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51360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47623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Graph OLAP </a:t>
            </a:r>
            <a:br>
              <a:rPr lang="en-US" sz="4000" b="1" dirty="0" smtClean="0"/>
            </a:br>
            <a:r>
              <a:rPr lang="en-US" sz="2000" dirty="0" smtClean="0">
                <a:ea typeface="宋体" pitchFamily="2" charset="-122"/>
              </a:rPr>
              <a:t>[C. </a:t>
            </a:r>
            <a:r>
              <a:rPr lang="en-US" sz="2000" dirty="0">
                <a:ea typeface="宋体" pitchFamily="2" charset="-122"/>
              </a:rPr>
              <a:t>Chen, </a:t>
            </a:r>
            <a:r>
              <a:rPr lang="en-US" sz="2000" dirty="0" smtClean="0">
                <a:ea typeface="宋体" pitchFamily="2" charset="-122"/>
              </a:rPr>
              <a:t>X. </a:t>
            </a:r>
            <a:r>
              <a:rPr lang="en-US" sz="2000" dirty="0">
                <a:ea typeface="宋体" pitchFamily="2" charset="-122"/>
              </a:rPr>
              <a:t>Yan, </a:t>
            </a:r>
            <a:r>
              <a:rPr lang="en-US" sz="2000" dirty="0" smtClean="0">
                <a:ea typeface="宋体" pitchFamily="2" charset="-122"/>
              </a:rPr>
              <a:t>F. </a:t>
            </a:r>
            <a:r>
              <a:rPr lang="en-US" sz="2000" dirty="0">
                <a:ea typeface="宋体" pitchFamily="2" charset="-122"/>
              </a:rPr>
              <a:t>Zhu, </a:t>
            </a:r>
            <a:r>
              <a:rPr lang="en-US" sz="2000" dirty="0" smtClean="0">
                <a:ea typeface="宋体" pitchFamily="2" charset="-122"/>
              </a:rPr>
              <a:t>J. </a:t>
            </a:r>
            <a:r>
              <a:rPr lang="en-US" sz="2000" dirty="0">
                <a:ea typeface="宋体" pitchFamily="2" charset="-122"/>
              </a:rPr>
              <a:t>Han, </a:t>
            </a:r>
            <a:r>
              <a:rPr lang="en-US" sz="2000" dirty="0" smtClean="0">
                <a:ea typeface="宋体" pitchFamily="2" charset="-122"/>
              </a:rPr>
              <a:t>P. </a:t>
            </a:r>
            <a:r>
              <a:rPr lang="en-US" sz="2000" dirty="0">
                <a:ea typeface="宋体" pitchFamily="2" charset="-122"/>
              </a:rPr>
              <a:t>S. </a:t>
            </a:r>
            <a:r>
              <a:rPr lang="en-US" sz="2000" dirty="0" smtClean="0">
                <a:ea typeface="宋体" pitchFamily="2" charset="-122"/>
              </a:rPr>
              <a:t>Yu, ICDM 2008]</a:t>
            </a:r>
            <a:r>
              <a:rPr lang="en-US" sz="2000" dirty="0">
                <a:ea typeface="宋体" pitchFamily="2" charset="-122"/>
              </a:rPr>
              <a:t/>
            </a:r>
            <a:br>
              <a:rPr lang="en-US" sz="2000" dirty="0">
                <a:ea typeface="宋体" pitchFamily="2" charset="-122"/>
              </a:rPr>
            </a:br>
            <a:endParaRPr lang="en-US" sz="2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9" name="Content Placeholder 2"/>
          <p:cNvSpPr txBox="1">
            <a:spLocks noChangeArrowheads="1"/>
          </p:cNvSpPr>
          <p:nvPr/>
        </p:nvSpPr>
        <p:spPr>
          <a:xfrm>
            <a:off x="228600" y="1219200"/>
            <a:ext cx="8305800" cy="502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  <a:defRPr/>
            </a:pPr>
            <a:r>
              <a:rPr lang="en-SG" sz="2000" dirty="0" smtClean="0"/>
              <a:t>Optimal Computation of graph OLAP measures</a:t>
            </a:r>
            <a:endParaRPr lang="en-SG" dirty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sz="1000" dirty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dirty="0"/>
              <a:t>       - Bottom up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dirty="0"/>
              <a:t>       </a:t>
            </a:r>
            <a:r>
              <a:rPr lang="en-SG" dirty="0" smtClean="0"/>
              <a:t>- </a:t>
            </a:r>
            <a:r>
              <a:rPr lang="en-SG" dirty="0"/>
              <a:t>Top down 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sz="2000" dirty="0"/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  <a:defRPr/>
            </a:pPr>
            <a:r>
              <a:rPr lang="en-SG" sz="2000" b="1" dirty="0"/>
              <a:t>Distributive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sz="2000" dirty="0" smtClean="0"/>
              <a:t>       - The </a:t>
            </a:r>
            <a:r>
              <a:rPr lang="en-SG" sz="2000" dirty="0"/>
              <a:t>computation of high-level cells can be directly built on low-level </a:t>
            </a:r>
            <a:r>
              <a:rPr lang="en-SG" sz="2000" dirty="0" smtClean="0"/>
              <a:t>cells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sz="2000" dirty="0"/>
              <a:t> </a:t>
            </a:r>
            <a:r>
              <a:rPr lang="en-SG" sz="2000" dirty="0" smtClean="0"/>
              <a:t>      - </a:t>
            </a:r>
            <a:r>
              <a:rPr lang="en-US" sz="2000" i="1" dirty="0"/>
              <a:t>collaboration frequency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sz="2000" dirty="0" smtClean="0"/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  <a:defRPr/>
            </a:pPr>
            <a:r>
              <a:rPr lang="en-SG" sz="2000" b="1" dirty="0" smtClean="0"/>
              <a:t>Algebraic</a:t>
            </a:r>
            <a:endParaRPr lang="en-SG" sz="2000" b="1" dirty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sz="2000" dirty="0" smtClean="0"/>
              <a:t>       - Not </a:t>
            </a:r>
            <a:r>
              <a:rPr lang="en-SG" sz="2000" dirty="0"/>
              <a:t>distributive, but can be easily derived from several </a:t>
            </a:r>
            <a:r>
              <a:rPr lang="en-SG" sz="2000" dirty="0" smtClean="0"/>
              <a:t>distributive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sz="2000" dirty="0"/>
              <a:t> </a:t>
            </a:r>
            <a:r>
              <a:rPr lang="en-SG" sz="2000" dirty="0" smtClean="0"/>
              <a:t>        measures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sz="2000" dirty="0"/>
              <a:t> </a:t>
            </a:r>
            <a:r>
              <a:rPr lang="en-SG" sz="2000" dirty="0" smtClean="0"/>
              <a:t>      - </a:t>
            </a:r>
            <a:r>
              <a:rPr lang="en-US" sz="2000" i="1" dirty="0"/>
              <a:t>maximum flow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sz="2000" dirty="0" smtClean="0"/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  <a:defRPr/>
            </a:pPr>
            <a:r>
              <a:rPr lang="en-SG" sz="2000" b="1" dirty="0" smtClean="0"/>
              <a:t>Holistic</a:t>
            </a:r>
            <a:endParaRPr lang="en-SG" sz="2000" b="1" dirty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sz="2000" dirty="0" smtClean="0"/>
              <a:t>       - Neither </a:t>
            </a:r>
            <a:r>
              <a:rPr lang="en-SG" sz="2000" dirty="0"/>
              <a:t>distributive nor </a:t>
            </a:r>
            <a:r>
              <a:rPr lang="en-SG" sz="2000" dirty="0" smtClean="0"/>
              <a:t>algebraic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sz="2000" dirty="0"/>
              <a:t> </a:t>
            </a:r>
            <a:r>
              <a:rPr lang="en-SG" sz="2000" dirty="0" smtClean="0"/>
              <a:t>      - </a:t>
            </a:r>
            <a:r>
              <a:rPr lang="en-US" sz="2000" i="1" dirty="0"/>
              <a:t>centrality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sz="2000" dirty="0"/>
          </a:p>
        </p:txBody>
      </p:sp>
      <p:sp>
        <p:nvSpPr>
          <p:cNvPr id="3" name="Left Arrow Callout 2"/>
          <p:cNvSpPr/>
          <p:nvPr/>
        </p:nvSpPr>
        <p:spPr>
          <a:xfrm>
            <a:off x="1981200" y="2514600"/>
            <a:ext cx="2438400" cy="6096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Localization</a:t>
            </a:r>
            <a:endParaRPr lang="en-US" dirty="0"/>
          </a:p>
        </p:txBody>
      </p:sp>
      <p:sp>
        <p:nvSpPr>
          <p:cNvPr id="13" name="Left Arrow Callout 12"/>
          <p:cNvSpPr/>
          <p:nvPr/>
        </p:nvSpPr>
        <p:spPr>
          <a:xfrm>
            <a:off x="1905000" y="3810000"/>
            <a:ext cx="2895600" cy="6096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Attenuation</a:t>
            </a:r>
            <a:endParaRPr lang="en-US" dirty="0"/>
          </a:p>
        </p:txBody>
      </p:sp>
      <p:sp>
        <p:nvSpPr>
          <p:cNvPr id="14" name="Left Arrow Callout 13"/>
          <p:cNvSpPr/>
          <p:nvPr/>
        </p:nvSpPr>
        <p:spPr>
          <a:xfrm>
            <a:off x="1600200" y="5486400"/>
            <a:ext cx="3429000" cy="6096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Constraint Pushing</a:t>
            </a:r>
            <a:endParaRPr lang="en-US" dirty="0"/>
          </a:p>
        </p:txBody>
      </p:sp>
      <p:sp>
        <p:nvSpPr>
          <p:cNvPr id="15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73/140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14254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576223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SNAP &amp; k-SNAP</a:t>
            </a:r>
            <a:br>
              <a:rPr lang="en-US" sz="4000" b="1" dirty="0" smtClean="0"/>
            </a:br>
            <a:r>
              <a:rPr lang="en-US" sz="2000" dirty="0" smtClean="0">
                <a:solidFill>
                  <a:prstClr val="black"/>
                </a:solidFill>
                <a:ea typeface="宋体" pitchFamily="2" charset="-122"/>
              </a:rPr>
              <a:t>[Y. Tian, R. A. Hankins, J. M. Patel, SIGMOD </a:t>
            </a:r>
            <a:r>
              <a:rPr lang="en-US" sz="2000" dirty="0">
                <a:solidFill>
                  <a:prstClr val="black"/>
                </a:solidFill>
                <a:ea typeface="宋体" pitchFamily="2" charset="-122"/>
              </a:rPr>
              <a:t>2008]</a:t>
            </a:r>
            <a:br>
              <a:rPr lang="en-US" sz="2000" dirty="0">
                <a:solidFill>
                  <a:prstClr val="black"/>
                </a:solidFill>
                <a:ea typeface="宋体" pitchFamily="2" charset="-122"/>
              </a:rPr>
            </a:b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 noChangeArrowheads="1"/>
          </p:cNvSpPr>
          <p:nvPr/>
        </p:nvSpPr>
        <p:spPr>
          <a:xfrm>
            <a:off x="304800" y="1524000"/>
            <a:ext cx="70104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US" sz="2000" dirty="0" smtClean="0"/>
              <a:t>SNAP – </a:t>
            </a:r>
            <a:r>
              <a:rPr lang="en-US" altLang="zh-CN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ummarization by Grouping </a:t>
            </a:r>
            <a:r>
              <a:rPr lang="en-US" altLang="zh-CN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odes on </a:t>
            </a:r>
            <a:r>
              <a:rPr lang="en-US" altLang="zh-CN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ttributes and </a:t>
            </a:r>
            <a:r>
              <a:rPr lang="en-US" altLang="zh-CN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airwise Relationships</a:t>
            </a:r>
            <a:endParaRPr lang="en-US" altLang="zh-CN" sz="2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endParaRPr lang="en-US" altLang="zh-CN" sz="2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ontent Placeholder 2"/>
          <p:cNvSpPr txBox="1">
            <a:spLocks noChangeArrowheads="1"/>
          </p:cNvSpPr>
          <p:nvPr/>
        </p:nvSpPr>
        <p:spPr>
          <a:xfrm>
            <a:off x="304800" y="2438400"/>
            <a:ext cx="70104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US" sz="2000" dirty="0" smtClean="0"/>
              <a:t>Similar to T-OLAP (Topological OLAP)</a:t>
            </a:r>
            <a:endParaRPr lang="en-US" altLang="zh-CN" sz="2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3143250"/>
            <a:ext cx="5486400" cy="3257550"/>
          </a:xfrm>
          <a:prstGeom prst="rect">
            <a:avLst/>
          </a:prstGeom>
        </p:spPr>
      </p:pic>
      <p:sp>
        <p:nvSpPr>
          <p:cNvPr id="19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74/140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59250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576223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SNAP &amp; k-SNAP</a:t>
            </a:r>
            <a:br>
              <a:rPr lang="en-US" sz="4000" b="1" dirty="0" smtClean="0"/>
            </a:br>
            <a:r>
              <a:rPr lang="en-US" sz="2000" dirty="0" smtClean="0">
                <a:solidFill>
                  <a:prstClr val="black"/>
                </a:solidFill>
                <a:ea typeface="宋体" pitchFamily="2" charset="-122"/>
              </a:rPr>
              <a:t>[Y. Tian, R. A. Hankins, J. M. Patel, SIGMOD </a:t>
            </a:r>
            <a:r>
              <a:rPr lang="en-US" sz="2000" dirty="0">
                <a:solidFill>
                  <a:prstClr val="black"/>
                </a:solidFill>
                <a:ea typeface="宋体" pitchFamily="2" charset="-122"/>
              </a:rPr>
              <a:t>2008]</a:t>
            </a:r>
            <a:br>
              <a:rPr lang="en-US" sz="2000" dirty="0">
                <a:solidFill>
                  <a:prstClr val="black"/>
                </a:solidFill>
                <a:ea typeface="宋体" pitchFamily="2" charset="-122"/>
              </a:rPr>
            </a:b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 noChangeArrowheads="1"/>
          </p:cNvSpPr>
          <p:nvPr/>
        </p:nvSpPr>
        <p:spPr>
          <a:xfrm>
            <a:off x="304800" y="1524000"/>
            <a:ext cx="70104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US" sz="2000" dirty="0" smtClean="0"/>
              <a:t>SNAP – </a:t>
            </a:r>
            <a:r>
              <a:rPr lang="en-US" altLang="zh-CN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ummarization by Grouping </a:t>
            </a:r>
            <a:r>
              <a:rPr lang="en-US" altLang="zh-CN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odes on </a:t>
            </a:r>
            <a:r>
              <a:rPr lang="en-US" altLang="zh-CN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ttributes and </a:t>
            </a:r>
            <a:r>
              <a:rPr lang="en-US" altLang="zh-CN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airwise Relationships</a:t>
            </a:r>
            <a:endParaRPr lang="en-US" altLang="zh-CN" sz="2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endParaRPr lang="en-US" altLang="zh-CN" sz="2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ontent Placeholder 2"/>
          <p:cNvSpPr txBox="1">
            <a:spLocks noChangeArrowheads="1"/>
          </p:cNvSpPr>
          <p:nvPr/>
        </p:nvSpPr>
        <p:spPr>
          <a:xfrm>
            <a:off x="304800" y="2438400"/>
            <a:ext cx="70104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US" sz="2000" dirty="0" smtClean="0"/>
              <a:t>Similar to T-OLAP (Topological OLAP)</a:t>
            </a:r>
            <a:endParaRPr lang="en-US" altLang="zh-CN" sz="2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3143250"/>
            <a:ext cx="5486400" cy="3257550"/>
          </a:xfrm>
          <a:prstGeom prst="rect">
            <a:avLst/>
          </a:prstGeom>
        </p:spPr>
      </p:pic>
      <p:sp>
        <p:nvSpPr>
          <p:cNvPr id="19" name="Content Placeholder 2"/>
          <p:cNvSpPr txBox="1">
            <a:spLocks noChangeArrowheads="1"/>
          </p:cNvSpPr>
          <p:nvPr/>
        </p:nvSpPr>
        <p:spPr>
          <a:xfrm>
            <a:off x="6019800" y="2438400"/>
            <a:ext cx="2895600" cy="381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SG" sz="2000" dirty="0">
                <a:solidFill>
                  <a:schemeClr val="bg1"/>
                </a:solidFill>
              </a:rPr>
              <a:t>Group nodes by user-selected node attributes &amp; </a:t>
            </a:r>
            <a:r>
              <a:rPr lang="en-SG" sz="2000" dirty="0" smtClean="0">
                <a:solidFill>
                  <a:schemeClr val="bg1"/>
                </a:solidFill>
              </a:rPr>
              <a:t>relationships</a:t>
            </a:r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endParaRPr lang="en-SG" sz="2000" dirty="0">
              <a:solidFill>
                <a:schemeClr val="bg1"/>
              </a:solidFill>
            </a:endParaRPr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SG" sz="2000" dirty="0" smtClean="0">
                <a:solidFill>
                  <a:schemeClr val="bg1"/>
                </a:solidFill>
              </a:rPr>
              <a:t>Nodes </a:t>
            </a:r>
            <a:r>
              <a:rPr lang="en-SG" sz="2000" dirty="0">
                <a:solidFill>
                  <a:schemeClr val="bg1"/>
                </a:solidFill>
              </a:rPr>
              <a:t>in each group are homogenous </a:t>
            </a:r>
            <a:endParaRPr lang="en-SG" sz="2000" dirty="0" smtClean="0">
              <a:solidFill>
                <a:schemeClr val="bg1"/>
              </a:solidFill>
            </a:endParaRP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sz="2000" dirty="0">
                <a:solidFill>
                  <a:schemeClr val="bg1"/>
                </a:solidFill>
              </a:rPr>
              <a:t> </a:t>
            </a:r>
            <a:r>
              <a:rPr lang="en-SG" sz="2000" dirty="0" smtClean="0">
                <a:solidFill>
                  <a:schemeClr val="bg1"/>
                </a:solidFill>
              </a:rPr>
              <a:t>      w.r.t</a:t>
            </a:r>
            <a:r>
              <a:rPr lang="en-SG" sz="2000" dirty="0">
                <a:solidFill>
                  <a:schemeClr val="bg1"/>
                </a:solidFill>
              </a:rPr>
              <a:t>. attributes </a:t>
            </a:r>
            <a:endParaRPr lang="en-SG" sz="2000" dirty="0" smtClean="0">
              <a:solidFill>
                <a:schemeClr val="bg1"/>
              </a:solidFill>
            </a:endParaRP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sz="2000" dirty="0">
                <a:solidFill>
                  <a:schemeClr val="bg1"/>
                </a:solidFill>
              </a:rPr>
              <a:t> </a:t>
            </a:r>
            <a:r>
              <a:rPr lang="en-SG" sz="2000" dirty="0" smtClean="0">
                <a:solidFill>
                  <a:schemeClr val="bg1"/>
                </a:solidFill>
              </a:rPr>
              <a:t>      &amp; relationships</a:t>
            </a:r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endParaRPr lang="en-SG" sz="2000" dirty="0">
              <a:solidFill>
                <a:schemeClr val="bg1"/>
              </a:solidFill>
            </a:endParaRPr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SG" sz="2000" dirty="0" smtClean="0">
                <a:solidFill>
                  <a:schemeClr val="bg1"/>
                </a:solidFill>
              </a:rPr>
              <a:t>The </a:t>
            </a:r>
            <a:r>
              <a:rPr lang="en-SG" sz="2000" dirty="0">
                <a:solidFill>
                  <a:schemeClr val="bg1"/>
                </a:solidFill>
              </a:rPr>
              <a:t>grouping with the minimum # groups</a:t>
            </a:r>
            <a:endParaRPr lang="en-US" altLang="zh-CN" sz="20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75/140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1347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576223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SNAP &amp; k-SNAP</a:t>
            </a:r>
            <a:br>
              <a:rPr lang="en-US" sz="4000" b="1" dirty="0" smtClean="0"/>
            </a:br>
            <a:r>
              <a:rPr lang="en-US" sz="2000" dirty="0" smtClean="0">
                <a:solidFill>
                  <a:prstClr val="black"/>
                </a:solidFill>
                <a:ea typeface="宋体" pitchFamily="2" charset="-122"/>
              </a:rPr>
              <a:t>[Y. Tian, R. A. Hankins, J. M. Patel, SIGMOD </a:t>
            </a:r>
            <a:r>
              <a:rPr lang="en-US" sz="2000" dirty="0">
                <a:solidFill>
                  <a:prstClr val="black"/>
                </a:solidFill>
                <a:ea typeface="宋体" pitchFamily="2" charset="-122"/>
              </a:rPr>
              <a:t>2008]</a:t>
            </a:r>
            <a:br>
              <a:rPr lang="en-US" sz="2000" dirty="0">
                <a:solidFill>
                  <a:prstClr val="black"/>
                </a:solidFill>
                <a:ea typeface="宋体" pitchFamily="2" charset="-122"/>
              </a:rPr>
            </a:b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 noChangeArrowheads="1"/>
          </p:cNvSpPr>
          <p:nvPr/>
        </p:nvSpPr>
        <p:spPr>
          <a:xfrm>
            <a:off x="304800" y="1524000"/>
            <a:ext cx="70104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US" sz="2000" dirty="0" smtClean="0"/>
              <a:t>Algorithm for SNAP – </a:t>
            </a:r>
            <a:r>
              <a:rPr lang="en-US" dirty="0" smtClean="0"/>
              <a:t>Top-Down approach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endParaRPr lang="en-US" altLang="zh-CN" sz="2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ontent Placeholder 2"/>
          <p:cNvSpPr txBox="1">
            <a:spLocks noChangeArrowheads="1"/>
          </p:cNvSpPr>
          <p:nvPr/>
        </p:nvSpPr>
        <p:spPr>
          <a:xfrm>
            <a:off x="304800" y="2286000"/>
            <a:ext cx="7543800" cy="1828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SG" sz="2000" b="1" dirty="0" smtClean="0"/>
              <a:t>Step </a:t>
            </a:r>
            <a:r>
              <a:rPr lang="en-SG" sz="2000" b="1" dirty="0"/>
              <a:t>1:</a:t>
            </a:r>
            <a:r>
              <a:rPr lang="en-SG" sz="2000" dirty="0"/>
              <a:t> group nodes just based on user-selected attributes.</a:t>
            </a:r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endParaRPr lang="en-SG" sz="2000" dirty="0" smtClean="0"/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SG" sz="2000" b="1" dirty="0" smtClean="0"/>
              <a:t>Iterative </a:t>
            </a:r>
            <a:r>
              <a:rPr lang="en-SG" sz="2000" b="1" dirty="0"/>
              <a:t>Step: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sz="2000" dirty="0" smtClean="0"/>
              <a:t>           </a:t>
            </a:r>
            <a:r>
              <a:rPr lang="en-SG" sz="2000" b="1" dirty="0" smtClean="0"/>
              <a:t>while</a:t>
            </a:r>
            <a:r>
              <a:rPr lang="en-SG" sz="2000" dirty="0" smtClean="0"/>
              <a:t> </a:t>
            </a:r>
            <a:r>
              <a:rPr lang="en-SG" sz="2000" dirty="0"/>
              <a:t>a group breaks homogeneity requirement for </a:t>
            </a:r>
            <a:r>
              <a:rPr lang="en-SG" sz="2000" dirty="0" smtClean="0"/>
              <a:t>relationships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sz="2000" dirty="0"/>
              <a:t> </a:t>
            </a:r>
            <a:r>
              <a:rPr lang="en-SG" sz="2000" dirty="0" smtClean="0"/>
              <a:t>                split </a:t>
            </a:r>
            <a:r>
              <a:rPr lang="en-SG" sz="2000" dirty="0"/>
              <a:t>the group based on its relationships with other groups</a:t>
            </a: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513" y="4222481"/>
            <a:ext cx="8345487" cy="2406919"/>
          </a:xfrm>
          <a:prstGeom prst="rect">
            <a:avLst/>
          </a:prstGeom>
        </p:spPr>
      </p:pic>
      <p:sp>
        <p:nvSpPr>
          <p:cNvPr id="19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76/140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63024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576223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SNAP &amp; k-SNAP</a:t>
            </a:r>
            <a:br>
              <a:rPr lang="en-US" sz="4000" b="1" dirty="0" smtClean="0"/>
            </a:br>
            <a:r>
              <a:rPr lang="en-US" sz="2000" dirty="0" smtClean="0">
                <a:solidFill>
                  <a:prstClr val="black"/>
                </a:solidFill>
                <a:ea typeface="宋体" pitchFamily="2" charset="-122"/>
              </a:rPr>
              <a:t>[Y. Tian, R. A. Hankins, J. M. Patel, SIGMOD </a:t>
            </a:r>
            <a:r>
              <a:rPr lang="en-US" sz="2000" dirty="0">
                <a:solidFill>
                  <a:prstClr val="black"/>
                </a:solidFill>
                <a:ea typeface="宋体" pitchFamily="2" charset="-122"/>
              </a:rPr>
              <a:t>2008]</a:t>
            </a:r>
            <a:br>
              <a:rPr lang="en-US" sz="2000" dirty="0">
                <a:solidFill>
                  <a:prstClr val="black"/>
                </a:solidFill>
                <a:ea typeface="宋体" pitchFamily="2" charset="-122"/>
              </a:rPr>
            </a:b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 noChangeArrowheads="1"/>
          </p:cNvSpPr>
          <p:nvPr/>
        </p:nvSpPr>
        <p:spPr>
          <a:xfrm>
            <a:off x="304800" y="1524000"/>
            <a:ext cx="70104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US" sz="2000" b="1" dirty="0" smtClean="0"/>
              <a:t>Problems with SNAP:</a:t>
            </a:r>
            <a:endParaRPr lang="en-US" altLang="zh-CN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endParaRPr lang="en-US" altLang="zh-CN" sz="2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ontent Placeholder 2"/>
          <p:cNvSpPr txBox="1">
            <a:spLocks noChangeArrowheads="1"/>
          </p:cNvSpPr>
          <p:nvPr/>
        </p:nvSpPr>
        <p:spPr>
          <a:xfrm>
            <a:off x="304800" y="2286000"/>
            <a:ext cx="7543800" cy="1828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US" sz="2000" dirty="0"/>
              <a:t>Homogeneity requirement for </a:t>
            </a:r>
            <a:r>
              <a:rPr lang="en-US" sz="2000" dirty="0" smtClean="0"/>
              <a:t>relationships</a:t>
            </a:r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endParaRPr lang="en-US" sz="2000" dirty="0"/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endParaRPr lang="en-US" sz="2000" dirty="0" smtClean="0"/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endParaRPr lang="en-US" sz="2000" dirty="0"/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endParaRPr lang="en-US" sz="2000" dirty="0" smtClean="0"/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endParaRPr lang="en-US" sz="2000" dirty="0"/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SG" sz="2000" dirty="0" smtClean="0"/>
              <a:t>Users </a:t>
            </a:r>
            <a:r>
              <a:rPr lang="en-SG" sz="2000" dirty="0"/>
              <a:t>have no control over the resolutions of </a:t>
            </a:r>
            <a:r>
              <a:rPr lang="en-SG" sz="2000" dirty="0" smtClean="0"/>
              <a:t>summaries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en-SG" altLang="zh-CN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SG" altLang="zh-CN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   -</a:t>
            </a:r>
            <a:r>
              <a:rPr kumimoji="0" lang="en-SG" altLang="zh-CN" sz="20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Large number of small groups</a:t>
            </a: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537" y="2797175"/>
            <a:ext cx="7769463" cy="1241425"/>
          </a:xfrm>
          <a:prstGeom prst="rect">
            <a:avLst/>
          </a:prstGeom>
        </p:spPr>
      </p:pic>
      <p:sp>
        <p:nvSpPr>
          <p:cNvPr id="19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77/140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7777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576223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SNAP &amp; k-SNAP</a:t>
            </a:r>
            <a:br>
              <a:rPr lang="en-US" sz="4000" b="1" dirty="0" smtClean="0"/>
            </a:br>
            <a:r>
              <a:rPr lang="en-US" sz="2000" dirty="0" smtClean="0">
                <a:solidFill>
                  <a:prstClr val="black"/>
                </a:solidFill>
                <a:ea typeface="宋体" pitchFamily="2" charset="-122"/>
              </a:rPr>
              <a:t>[Y. Tian, R. A. Hankins, J. M. Patel, SIGMOD </a:t>
            </a:r>
            <a:r>
              <a:rPr lang="en-US" sz="2000" dirty="0">
                <a:solidFill>
                  <a:prstClr val="black"/>
                </a:solidFill>
                <a:ea typeface="宋体" pitchFamily="2" charset="-122"/>
              </a:rPr>
              <a:t>2008]</a:t>
            </a:r>
            <a:br>
              <a:rPr lang="en-US" sz="2000" dirty="0">
                <a:solidFill>
                  <a:prstClr val="black"/>
                </a:solidFill>
                <a:ea typeface="宋体" pitchFamily="2" charset="-122"/>
              </a:rPr>
            </a:b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 noChangeArrowheads="1"/>
          </p:cNvSpPr>
          <p:nvPr/>
        </p:nvSpPr>
        <p:spPr>
          <a:xfrm>
            <a:off x="304800" y="1295400"/>
            <a:ext cx="70104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US" sz="2000" b="1" dirty="0"/>
              <a:t>k</a:t>
            </a:r>
            <a:r>
              <a:rPr lang="en-US" sz="2000" b="1" dirty="0" smtClean="0"/>
              <a:t>-SNAP:</a:t>
            </a:r>
            <a:endParaRPr lang="en-US" altLang="zh-CN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1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ontent Placeholder 2"/>
          <p:cNvSpPr txBox="1">
            <a:spLocks noChangeArrowheads="1"/>
          </p:cNvSpPr>
          <p:nvPr/>
        </p:nvSpPr>
        <p:spPr>
          <a:xfrm>
            <a:off x="304800" y="1752600"/>
            <a:ext cx="7543800" cy="1828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SG" sz="2000" dirty="0"/>
              <a:t>Relax the homogeneity requirement for </a:t>
            </a:r>
            <a:r>
              <a:rPr lang="en-SG" sz="2000" dirty="0" smtClean="0"/>
              <a:t>relationships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sz="2000" dirty="0"/>
              <a:t> </a:t>
            </a:r>
            <a:r>
              <a:rPr lang="en-SG" sz="2000" dirty="0" smtClean="0"/>
              <a:t>          </a:t>
            </a:r>
            <a:r>
              <a:rPr lang="en-SG" dirty="0" smtClean="0"/>
              <a:t>- </a:t>
            </a:r>
            <a:r>
              <a:rPr lang="en-SG" dirty="0"/>
              <a:t>Maintain homogeneity requirement for </a:t>
            </a:r>
            <a:r>
              <a:rPr lang="en-SG" dirty="0" smtClean="0"/>
              <a:t>node attributes</a:t>
            </a:r>
            <a:endParaRPr lang="en-US" dirty="0" smtClean="0"/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endParaRPr lang="en-US" sz="2000" dirty="0"/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SG" sz="2000" dirty="0"/>
              <a:t>Let users control the resolutions of </a:t>
            </a:r>
            <a:r>
              <a:rPr lang="en-SG" sz="2000" dirty="0" smtClean="0"/>
              <a:t>summaries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en-SG" altLang="zh-CN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SG" altLang="zh-CN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    -</a:t>
            </a:r>
            <a:r>
              <a:rPr kumimoji="0" lang="en-SG" altLang="zh-CN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Drill-down / Roll-up</a:t>
            </a:r>
            <a:endParaRPr kumimoji="0" lang="en-US" altLang="zh-CN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4725" y="3352800"/>
            <a:ext cx="1971675" cy="250507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971800" y="6096000"/>
            <a:ext cx="3396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k-SNAP (</a:t>
            </a:r>
            <a:r>
              <a:rPr lang="en-SG" dirty="0" smtClean="0"/>
              <a:t># </a:t>
            </a:r>
            <a:r>
              <a:rPr lang="en-SG" dirty="0"/>
              <a:t>groups in </a:t>
            </a:r>
            <a:r>
              <a:rPr lang="en-SG" dirty="0" smtClean="0"/>
              <a:t>summary = </a:t>
            </a:r>
            <a:r>
              <a:rPr lang="en-SG" dirty="0"/>
              <a:t>k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6368439" y="3962399"/>
            <a:ext cx="1937361" cy="1918130"/>
          </a:xfrm>
          <a:prstGeom prst="wedgeRoundRectCallout">
            <a:avLst>
              <a:gd name="adj1" fmla="val -54915"/>
              <a:gd name="adj2" fmla="val 7215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- Input parameter</a:t>
            </a:r>
          </a:p>
          <a:p>
            <a:endParaRPr lang="en-US" dirty="0" smtClean="0"/>
          </a:p>
          <a:p>
            <a:r>
              <a:rPr lang="en-US" dirty="0" smtClean="0"/>
              <a:t>- What is a meaningful range for k?</a:t>
            </a:r>
            <a:endParaRPr lang="en-US" dirty="0"/>
          </a:p>
        </p:txBody>
      </p:sp>
      <p:sp>
        <p:nvSpPr>
          <p:cNvPr id="21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78/140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601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304800" y="1036638"/>
            <a:ext cx="3733800" cy="762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Roadmap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24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5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6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7" name="Content Placeholder 2"/>
          <p:cNvSpPr txBox="1">
            <a:spLocks noChangeArrowheads="1"/>
          </p:cNvSpPr>
          <p:nvPr/>
        </p:nvSpPr>
        <p:spPr>
          <a:xfrm>
            <a:off x="304800" y="1219200"/>
            <a:ext cx="4419601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5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Content Placeholder 2"/>
          <p:cNvSpPr txBox="1">
            <a:spLocks noChangeArrowheads="1"/>
          </p:cNvSpPr>
          <p:nvPr/>
        </p:nvSpPr>
        <p:spPr>
          <a:xfrm>
            <a:off x="304800" y="19050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5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Summarizing Static Graphs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Content Placeholder 2"/>
          <p:cNvSpPr txBox="1">
            <a:spLocks noChangeArrowheads="1"/>
          </p:cNvSpPr>
          <p:nvPr/>
        </p:nvSpPr>
        <p:spPr>
          <a:xfrm>
            <a:off x="304800" y="26670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5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Summarizing Dynamic Graphs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Content Placeholder 2"/>
          <p:cNvSpPr txBox="1">
            <a:spLocks noChangeArrowheads="1"/>
          </p:cNvSpPr>
          <p:nvPr/>
        </p:nvSpPr>
        <p:spPr>
          <a:xfrm>
            <a:off x="304800" y="40386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5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Summarizing Graph Streams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Content Placeholder 2"/>
          <p:cNvSpPr txBox="1">
            <a:spLocks noChangeArrowheads="1"/>
          </p:cNvSpPr>
          <p:nvPr/>
        </p:nvSpPr>
        <p:spPr>
          <a:xfrm>
            <a:off x="304800" y="4876800"/>
            <a:ext cx="67818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5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Domain-dependent Graph Summarization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Content Placeholder 2"/>
          <p:cNvSpPr txBox="1">
            <a:spLocks noChangeArrowheads="1"/>
          </p:cNvSpPr>
          <p:nvPr/>
        </p:nvSpPr>
        <p:spPr>
          <a:xfrm>
            <a:off x="304800" y="56388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5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Work and Conclusion</a:t>
            </a: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Content Placeholder 2"/>
          <p:cNvSpPr txBox="1">
            <a:spLocks noChangeArrowheads="1"/>
          </p:cNvSpPr>
          <p:nvPr/>
        </p:nvSpPr>
        <p:spPr>
          <a:xfrm>
            <a:off x="304800" y="33528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5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Summarizing Heterogeneous Graphs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7</a:t>
            </a:r>
            <a:r>
              <a:rPr lang="en-US" dirty="0" smtClean="0">
                <a:solidFill>
                  <a:schemeClr val="tx1"/>
                </a:solidFill>
              </a:rPr>
              <a:t>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0210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576223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SNAP &amp; k-SNAP</a:t>
            </a:r>
            <a:br>
              <a:rPr lang="en-US" sz="4000" b="1" dirty="0" smtClean="0"/>
            </a:br>
            <a:r>
              <a:rPr lang="en-US" sz="2000" dirty="0" smtClean="0">
                <a:solidFill>
                  <a:prstClr val="black"/>
                </a:solidFill>
                <a:ea typeface="宋体" pitchFamily="2" charset="-122"/>
              </a:rPr>
              <a:t>[Y. Tian, R. A. Hankins, J. M. Patel, SIGMOD </a:t>
            </a:r>
            <a:r>
              <a:rPr lang="en-US" sz="2000" dirty="0">
                <a:solidFill>
                  <a:prstClr val="black"/>
                </a:solidFill>
                <a:ea typeface="宋体" pitchFamily="2" charset="-122"/>
              </a:rPr>
              <a:t>2008]</a:t>
            </a:r>
            <a:br>
              <a:rPr lang="en-US" sz="2000" dirty="0">
                <a:solidFill>
                  <a:prstClr val="black"/>
                </a:solidFill>
                <a:ea typeface="宋体" pitchFamily="2" charset="-122"/>
              </a:rPr>
            </a:b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 noChangeArrowheads="1"/>
          </p:cNvSpPr>
          <p:nvPr/>
        </p:nvSpPr>
        <p:spPr>
          <a:xfrm>
            <a:off x="304800" y="1295400"/>
            <a:ext cx="70104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US" sz="2000" b="1" dirty="0"/>
              <a:t>k</a:t>
            </a:r>
            <a:r>
              <a:rPr lang="en-US" sz="2000" b="1" dirty="0" smtClean="0"/>
              <a:t>-SNAP: </a:t>
            </a:r>
            <a:r>
              <a:rPr lang="en-US" sz="2000" dirty="0"/>
              <a:t>Asses the quality of a </a:t>
            </a:r>
            <a:r>
              <a:rPr lang="en-US" sz="2000" dirty="0" smtClean="0"/>
              <a:t>summary</a:t>
            </a:r>
            <a:r>
              <a:rPr lang="en-US" sz="2000" b="1" dirty="0" smtClean="0"/>
              <a:t> </a:t>
            </a:r>
            <a:endParaRPr kumimoji="0" lang="en-US" altLang="zh-CN" sz="1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1838325"/>
            <a:ext cx="5372100" cy="3038475"/>
          </a:xfrm>
          <a:prstGeom prst="rect">
            <a:avLst/>
          </a:prstGeom>
        </p:spPr>
      </p:pic>
      <p:sp>
        <p:nvSpPr>
          <p:cNvPr id="24" name="Content Placeholder 2"/>
          <p:cNvSpPr txBox="1">
            <a:spLocks noChangeArrowheads="1"/>
          </p:cNvSpPr>
          <p:nvPr/>
        </p:nvSpPr>
        <p:spPr>
          <a:xfrm>
            <a:off x="304800" y="5105400"/>
            <a:ext cx="80010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US" sz="2000" b="1" dirty="0" smtClean="0"/>
              <a:t>k-SNAP Objective: </a:t>
            </a:r>
            <a:r>
              <a:rPr lang="en-SG" sz="2000" dirty="0"/>
              <a:t>Find the summary of size k with </a:t>
            </a:r>
            <a:r>
              <a:rPr lang="en-SG" sz="2000" dirty="0" smtClean="0"/>
              <a:t>the minimum </a:t>
            </a:r>
            <a:r>
              <a:rPr lang="en-SG" sz="2000" dirty="0"/>
              <a:t>Δ </a:t>
            </a:r>
            <a:r>
              <a:rPr lang="en-SG" sz="2000" dirty="0" smtClean="0"/>
              <a:t>(</a:t>
            </a:r>
            <a:r>
              <a:rPr lang="en-SG" sz="2000" dirty="0"/>
              <a:t>best quality)</a:t>
            </a:r>
            <a:endParaRPr kumimoji="0" lang="en-US" altLang="zh-CN" sz="1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Content Placeholder 2"/>
          <p:cNvSpPr txBox="1">
            <a:spLocks noChangeArrowheads="1"/>
          </p:cNvSpPr>
          <p:nvPr/>
        </p:nvSpPr>
        <p:spPr>
          <a:xfrm>
            <a:off x="304800" y="5943600"/>
            <a:ext cx="7010400" cy="5334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US" sz="2000" dirty="0" smtClean="0">
                <a:solidFill>
                  <a:srgbClr val="FF0000"/>
                </a:solidFill>
              </a:rPr>
              <a:t>NP-hard </a:t>
            </a:r>
            <a:r>
              <a:rPr lang="en-US" dirty="0" smtClean="0"/>
              <a:t>– Heuristic algorithms</a:t>
            </a:r>
            <a:endParaRPr kumimoji="0" lang="en-US" altLang="zh-CN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79/140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32642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576223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SNAP &amp; k-SNAP</a:t>
            </a:r>
            <a:br>
              <a:rPr lang="en-US" sz="4000" b="1" dirty="0" smtClean="0"/>
            </a:br>
            <a:r>
              <a:rPr lang="en-US" sz="2000" dirty="0" smtClean="0">
                <a:solidFill>
                  <a:prstClr val="black"/>
                </a:solidFill>
                <a:ea typeface="宋体" pitchFamily="2" charset="-122"/>
              </a:rPr>
              <a:t>[Y. Tian, R. A. Hankins, J. M. Patel, SIGMOD </a:t>
            </a:r>
            <a:r>
              <a:rPr lang="en-US" sz="2000" dirty="0">
                <a:solidFill>
                  <a:prstClr val="black"/>
                </a:solidFill>
                <a:ea typeface="宋体" pitchFamily="2" charset="-122"/>
              </a:rPr>
              <a:t>2008]</a:t>
            </a:r>
            <a:br>
              <a:rPr lang="en-US" sz="2000" dirty="0">
                <a:solidFill>
                  <a:prstClr val="black"/>
                </a:solidFill>
                <a:ea typeface="宋体" pitchFamily="2" charset="-122"/>
              </a:rPr>
            </a:b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 noChangeArrowheads="1"/>
          </p:cNvSpPr>
          <p:nvPr/>
        </p:nvSpPr>
        <p:spPr>
          <a:xfrm>
            <a:off x="304800" y="1295400"/>
            <a:ext cx="70104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US" sz="2000" b="1" dirty="0"/>
              <a:t>k</a:t>
            </a:r>
            <a:r>
              <a:rPr lang="en-US" sz="2000" b="1" dirty="0" smtClean="0"/>
              <a:t>-SNAP: </a:t>
            </a:r>
            <a:r>
              <a:rPr lang="en-US" sz="2000" dirty="0"/>
              <a:t>Asses the quality of a </a:t>
            </a:r>
            <a:r>
              <a:rPr lang="en-US" sz="2000" dirty="0" smtClean="0"/>
              <a:t>summary</a:t>
            </a:r>
            <a:r>
              <a:rPr lang="en-US" sz="2000" b="1" dirty="0" smtClean="0"/>
              <a:t> </a:t>
            </a:r>
            <a:endParaRPr kumimoji="0" lang="en-US" altLang="zh-CN" sz="1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75" y="2093012"/>
            <a:ext cx="4024865" cy="2276475"/>
          </a:xfrm>
          <a:prstGeom prst="rect">
            <a:avLst/>
          </a:prstGeom>
        </p:spPr>
      </p:pic>
      <p:sp>
        <p:nvSpPr>
          <p:cNvPr id="24" name="Content Placeholder 2"/>
          <p:cNvSpPr txBox="1">
            <a:spLocks noChangeArrowheads="1"/>
          </p:cNvSpPr>
          <p:nvPr/>
        </p:nvSpPr>
        <p:spPr>
          <a:xfrm>
            <a:off x="304800" y="5105400"/>
            <a:ext cx="80010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US" sz="2000" b="1" dirty="0" smtClean="0"/>
              <a:t>k-SNAP Objective: </a:t>
            </a:r>
            <a:r>
              <a:rPr lang="en-SG" sz="2000" dirty="0"/>
              <a:t>Find the summary of size k with </a:t>
            </a:r>
            <a:r>
              <a:rPr lang="en-SG" sz="2000" dirty="0" smtClean="0"/>
              <a:t>the minimum </a:t>
            </a:r>
            <a:r>
              <a:rPr lang="en-SG" sz="2000" dirty="0"/>
              <a:t>Δ </a:t>
            </a:r>
            <a:r>
              <a:rPr lang="en-SG" sz="2000" dirty="0" smtClean="0"/>
              <a:t>(</a:t>
            </a:r>
            <a:r>
              <a:rPr lang="en-SG" sz="2000" dirty="0"/>
              <a:t>best quality)</a:t>
            </a:r>
            <a:endParaRPr kumimoji="0" lang="en-US" altLang="zh-CN" sz="1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Content Placeholder 2"/>
          <p:cNvSpPr txBox="1">
            <a:spLocks noChangeArrowheads="1"/>
          </p:cNvSpPr>
          <p:nvPr/>
        </p:nvSpPr>
        <p:spPr>
          <a:xfrm>
            <a:off x="304800" y="5943600"/>
            <a:ext cx="7010400" cy="5334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US" sz="2000" dirty="0" smtClean="0">
                <a:solidFill>
                  <a:srgbClr val="FF0000"/>
                </a:solidFill>
              </a:rPr>
              <a:t>NP-hard </a:t>
            </a:r>
            <a:r>
              <a:rPr lang="en-US" dirty="0" smtClean="0"/>
              <a:t>– Heuristic algorithms</a:t>
            </a:r>
            <a:endParaRPr kumimoji="0" lang="en-US" altLang="zh-CN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1237" y="2381369"/>
            <a:ext cx="4037963" cy="1504831"/>
          </a:xfrm>
          <a:prstGeom prst="rect">
            <a:avLst/>
          </a:prstGeom>
        </p:spPr>
      </p:pic>
      <p:sp>
        <p:nvSpPr>
          <p:cNvPr id="21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8</a:t>
            </a:r>
            <a:r>
              <a:rPr lang="en-US" dirty="0" smtClean="0">
                <a:solidFill>
                  <a:schemeClr val="tx1"/>
                </a:solidFill>
              </a:rPr>
              <a:t>0/140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8540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576223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SNAP &amp; k-SNAP</a:t>
            </a:r>
            <a:br>
              <a:rPr lang="en-US" sz="4000" b="1" dirty="0" smtClean="0"/>
            </a:br>
            <a:r>
              <a:rPr lang="en-US" sz="2000" dirty="0" smtClean="0">
                <a:solidFill>
                  <a:prstClr val="black"/>
                </a:solidFill>
                <a:ea typeface="宋体" pitchFamily="2" charset="-122"/>
              </a:rPr>
              <a:t>[Y. Tian, R. A. Hankins, J. M. Patel, SIGMOD </a:t>
            </a:r>
            <a:r>
              <a:rPr lang="en-US" sz="2000" dirty="0">
                <a:solidFill>
                  <a:prstClr val="black"/>
                </a:solidFill>
                <a:ea typeface="宋体" pitchFamily="2" charset="-122"/>
              </a:rPr>
              <a:t>2008]</a:t>
            </a:r>
            <a:br>
              <a:rPr lang="en-US" sz="2000" dirty="0">
                <a:solidFill>
                  <a:prstClr val="black"/>
                </a:solidFill>
                <a:ea typeface="宋体" pitchFamily="2" charset="-122"/>
              </a:rPr>
            </a:b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 noChangeArrowheads="1"/>
          </p:cNvSpPr>
          <p:nvPr/>
        </p:nvSpPr>
        <p:spPr>
          <a:xfrm>
            <a:off x="304800" y="1295400"/>
            <a:ext cx="70104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US" sz="2000" b="1" dirty="0"/>
              <a:t>k</a:t>
            </a:r>
            <a:r>
              <a:rPr lang="en-US" sz="2000" b="1" dirty="0" smtClean="0"/>
              <a:t>-SNAP: </a:t>
            </a:r>
            <a:r>
              <a:rPr lang="en-US" sz="2000" dirty="0" smtClean="0"/>
              <a:t>Heuristic Algorithms 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b="1" dirty="0" smtClean="0"/>
              <a:t>          </a:t>
            </a:r>
            <a:r>
              <a:rPr lang="en-US" dirty="0" smtClean="0"/>
              <a:t>- Top-Down approach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dirty="0"/>
              <a:t> </a:t>
            </a:r>
            <a:r>
              <a:rPr lang="en-US" dirty="0" smtClean="0"/>
              <a:t>          - Bottom-Up approach </a:t>
            </a:r>
            <a:endParaRPr kumimoji="0" lang="en-US" altLang="zh-CN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313038" y="2438400"/>
            <a:ext cx="2277762" cy="533400"/>
          </a:xfrm>
          <a:prstGeom prst="wedgeRoundRectCallout">
            <a:avLst>
              <a:gd name="adj1" fmla="val -20833"/>
              <a:gd name="adj2" fmla="val 492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Top-Down Approach</a:t>
            </a:r>
            <a:endParaRPr lang="en-US" dirty="0"/>
          </a:p>
        </p:txBody>
      </p:sp>
      <p:sp>
        <p:nvSpPr>
          <p:cNvPr id="22" name="Content Placeholder 2"/>
          <p:cNvSpPr txBox="1">
            <a:spLocks noChangeArrowheads="1"/>
          </p:cNvSpPr>
          <p:nvPr/>
        </p:nvSpPr>
        <p:spPr>
          <a:xfrm>
            <a:off x="304800" y="3200400"/>
            <a:ext cx="56388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SG" sz="2000" dirty="0"/>
              <a:t>Similar to the SNAP </a:t>
            </a:r>
            <a:r>
              <a:rPr lang="en-SG" sz="2000" dirty="0" smtClean="0"/>
              <a:t>algorithm </a:t>
            </a:r>
            <a:r>
              <a:rPr lang="en-SG" sz="2000" dirty="0"/>
              <a:t>(coarse </a:t>
            </a:r>
            <a:r>
              <a:rPr lang="en-SG" sz="2000" dirty="0" smtClean="0">
                <a:sym typeface="Wingdings" panose="05000000000000000000" pitchFamily="2" charset="2"/>
              </a:rPr>
              <a:t></a:t>
            </a:r>
            <a:r>
              <a:rPr lang="en-SG" sz="2000" dirty="0" smtClean="0"/>
              <a:t> </a:t>
            </a:r>
            <a:r>
              <a:rPr lang="en-SG" sz="2000" dirty="0"/>
              <a:t>fine</a:t>
            </a:r>
            <a:r>
              <a:rPr lang="en-SG" sz="2000" dirty="0" smtClean="0"/>
              <a:t>)</a:t>
            </a:r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endParaRPr lang="en-SG" sz="1000" dirty="0"/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SG" sz="2000" dirty="0" smtClean="0">
                <a:solidFill>
                  <a:srgbClr val="FF0000"/>
                </a:solidFill>
              </a:rPr>
              <a:t>(</a:t>
            </a:r>
            <a:r>
              <a:rPr lang="en-SG" sz="2000" b="1" dirty="0">
                <a:solidFill>
                  <a:srgbClr val="FF0000"/>
                </a:solidFill>
              </a:rPr>
              <a:t>Difference</a:t>
            </a:r>
            <a:r>
              <a:rPr lang="en-SG" sz="2000" dirty="0">
                <a:solidFill>
                  <a:srgbClr val="FF0000"/>
                </a:solidFill>
              </a:rPr>
              <a:t>) </a:t>
            </a:r>
            <a:r>
              <a:rPr lang="en-SG" sz="2000" dirty="0"/>
              <a:t>At each iteration, it needs to decide: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dirty="0"/>
              <a:t> </a:t>
            </a:r>
            <a:r>
              <a:rPr lang="en-SG" dirty="0" smtClean="0"/>
              <a:t>       - which </a:t>
            </a:r>
            <a:r>
              <a:rPr lang="en-SG" dirty="0"/>
              <a:t>group to split?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dirty="0"/>
              <a:t> </a:t>
            </a:r>
            <a:r>
              <a:rPr lang="en-SG" dirty="0" smtClean="0"/>
              <a:t>       - how </a:t>
            </a:r>
            <a:r>
              <a:rPr lang="en-SG" dirty="0"/>
              <a:t>to split the group</a:t>
            </a:r>
            <a:r>
              <a:rPr lang="en-SG" dirty="0" smtClean="0"/>
              <a:t>?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sz="1000" dirty="0"/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SG" sz="2000" b="1" dirty="0" smtClean="0">
                <a:solidFill>
                  <a:srgbClr val="FF0000"/>
                </a:solidFill>
              </a:rPr>
              <a:t>Heuristics</a:t>
            </a:r>
            <a:r>
              <a:rPr lang="en-SG" sz="2000" b="1" dirty="0">
                <a:solidFill>
                  <a:srgbClr val="FF0000"/>
                </a:solidFill>
              </a:rPr>
              <a:t>: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sz="2000" dirty="0"/>
              <a:t> </a:t>
            </a:r>
            <a:r>
              <a:rPr lang="en-SG" sz="2000" dirty="0" smtClean="0"/>
              <a:t>      </a:t>
            </a:r>
            <a:r>
              <a:rPr lang="en-SG" dirty="0" smtClean="0"/>
              <a:t>- Split </a:t>
            </a:r>
            <a:r>
              <a:rPr lang="en-SG" dirty="0"/>
              <a:t>a group g</a:t>
            </a:r>
            <a:r>
              <a:rPr lang="en-SG" baseline="-25000" dirty="0"/>
              <a:t>i</a:t>
            </a:r>
            <a:r>
              <a:rPr lang="en-SG" dirty="0"/>
              <a:t> </a:t>
            </a:r>
            <a:r>
              <a:rPr lang="en-SG" dirty="0" smtClean="0"/>
              <a:t>into </a:t>
            </a:r>
            <a:r>
              <a:rPr lang="en-SG" dirty="0"/>
              <a:t>two subgroups at each iteration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dirty="0" smtClean="0"/>
              <a:t>       - Find </a:t>
            </a:r>
            <a:r>
              <a:rPr lang="en-SG" dirty="0"/>
              <a:t>gi </a:t>
            </a:r>
            <a:r>
              <a:rPr lang="en-SG" dirty="0" smtClean="0"/>
              <a:t>(and a neighbor group g</a:t>
            </a:r>
            <a:r>
              <a:rPr lang="en-SG" baseline="-25000" dirty="0" smtClean="0"/>
              <a:t>j</a:t>
            </a:r>
            <a:r>
              <a:rPr lang="en-SG" dirty="0" smtClean="0"/>
              <a:t>) with </a:t>
            </a:r>
            <a:r>
              <a:rPr lang="en-SG" dirty="0"/>
              <a:t>the </a:t>
            </a:r>
            <a:r>
              <a:rPr lang="en-SG" dirty="0" smtClean="0"/>
              <a:t>maximum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dirty="0"/>
              <a:t> </a:t>
            </a:r>
            <a:r>
              <a:rPr lang="en-SG" dirty="0" smtClean="0"/>
              <a:t>        contribution </a:t>
            </a:r>
            <a:r>
              <a:rPr lang="en-SG" dirty="0"/>
              <a:t>to </a:t>
            </a:r>
            <a:r>
              <a:rPr lang="en-SG" dirty="0" smtClean="0"/>
              <a:t>Δ</a:t>
            </a:r>
            <a:endParaRPr lang="en-SG" dirty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dirty="0"/>
              <a:t> </a:t>
            </a:r>
            <a:r>
              <a:rPr lang="en-SG" dirty="0" smtClean="0"/>
              <a:t>      - Split </a:t>
            </a:r>
            <a:r>
              <a:rPr lang="en-SG" dirty="0"/>
              <a:t>group g</a:t>
            </a:r>
            <a:r>
              <a:rPr lang="en-SG" baseline="-25000" dirty="0"/>
              <a:t>i </a:t>
            </a:r>
            <a:r>
              <a:rPr lang="en-SG" dirty="0"/>
              <a:t>based on whether the nodes in </a:t>
            </a:r>
            <a:r>
              <a:rPr lang="en-SG" dirty="0" smtClean="0"/>
              <a:t>g</a:t>
            </a:r>
            <a:r>
              <a:rPr lang="en-SG" baseline="-25000" dirty="0" smtClean="0"/>
              <a:t>i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baseline="-25000" dirty="0"/>
              <a:t> </a:t>
            </a:r>
            <a:r>
              <a:rPr lang="en-SG" baseline="-25000" dirty="0" smtClean="0"/>
              <a:t>           </a:t>
            </a:r>
            <a:r>
              <a:rPr lang="en-SG" dirty="0" smtClean="0"/>
              <a:t> </a:t>
            </a:r>
            <a:r>
              <a:rPr lang="en-SG" dirty="0"/>
              <a:t>connect to </a:t>
            </a:r>
            <a:r>
              <a:rPr lang="en-SG" dirty="0" smtClean="0"/>
              <a:t>g</a:t>
            </a:r>
            <a:r>
              <a:rPr lang="en-SG" baseline="-25000" dirty="0" smtClean="0"/>
              <a:t>j</a:t>
            </a:r>
            <a:endParaRPr kumimoji="0" lang="en-US" altLang="zh-CN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00" y="4123618"/>
            <a:ext cx="3190792" cy="98178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433426" y="5221069"/>
            <a:ext cx="22533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k-SNAP split</a:t>
            </a:r>
          </a:p>
          <a:p>
            <a:pPr algn="ctr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(Top-Down approach)</a:t>
            </a:r>
            <a:endParaRPr lang="en-US" dirty="0"/>
          </a:p>
        </p:txBody>
      </p:sp>
      <p:sp>
        <p:nvSpPr>
          <p:cNvPr id="23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8</a:t>
            </a:r>
            <a:r>
              <a:rPr lang="en-US" dirty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83058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5734050"/>
            <a:ext cx="3667125" cy="895350"/>
          </a:xfrm>
          <a:prstGeom prst="rect">
            <a:avLst/>
          </a:prstGeom>
        </p:spPr>
      </p:pic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576223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SNAP &amp; k-SNAP</a:t>
            </a:r>
            <a:br>
              <a:rPr lang="en-US" sz="4000" b="1" dirty="0" smtClean="0"/>
            </a:br>
            <a:r>
              <a:rPr lang="en-US" sz="2000" dirty="0" smtClean="0">
                <a:solidFill>
                  <a:prstClr val="black"/>
                </a:solidFill>
                <a:ea typeface="宋体" pitchFamily="2" charset="-122"/>
              </a:rPr>
              <a:t>[Y. Tian, R. A. Hankins, J. M. Patel, SIGMOD </a:t>
            </a:r>
            <a:r>
              <a:rPr lang="en-US" sz="2000" dirty="0">
                <a:solidFill>
                  <a:prstClr val="black"/>
                </a:solidFill>
                <a:ea typeface="宋体" pitchFamily="2" charset="-122"/>
              </a:rPr>
              <a:t>2008]</a:t>
            </a:r>
            <a:br>
              <a:rPr lang="en-US" sz="2000" dirty="0">
                <a:solidFill>
                  <a:prstClr val="black"/>
                </a:solidFill>
                <a:ea typeface="宋体" pitchFamily="2" charset="-122"/>
              </a:rPr>
            </a:b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 noChangeArrowheads="1"/>
          </p:cNvSpPr>
          <p:nvPr/>
        </p:nvSpPr>
        <p:spPr>
          <a:xfrm>
            <a:off x="304800" y="1219200"/>
            <a:ext cx="70104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6"/>
              </a:buBlip>
              <a:defRPr/>
            </a:pPr>
            <a:r>
              <a:rPr lang="en-US" sz="2000" b="1" dirty="0"/>
              <a:t>k</a:t>
            </a:r>
            <a:r>
              <a:rPr lang="en-US" sz="2000" b="1" dirty="0" smtClean="0"/>
              <a:t>-SNAP: </a:t>
            </a:r>
            <a:r>
              <a:rPr lang="en-US" sz="2000" dirty="0" smtClean="0"/>
              <a:t>Heuristic Algorithms 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b="1" dirty="0" smtClean="0"/>
              <a:t>          </a:t>
            </a:r>
            <a:r>
              <a:rPr lang="en-US" dirty="0" smtClean="0"/>
              <a:t>- Top-Down approach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dirty="0"/>
              <a:t> </a:t>
            </a:r>
            <a:r>
              <a:rPr lang="en-US" dirty="0" smtClean="0"/>
              <a:t>          - Bottom-Up approach </a:t>
            </a:r>
            <a:endParaRPr kumimoji="0" lang="en-US" altLang="zh-CN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313038" y="2362200"/>
            <a:ext cx="2277762" cy="533400"/>
          </a:xfrm>
          <a:prstGeom prst="wedgeRoundRectCallout">
            <a:avLst>
              <a:gd name="adj1" fmla="val -20833"/>
              <a:gd name="adj2" fmla="val 492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Bottom-Up Approach</a:t>
            </a:r>
            <a:endParaRPr lang="en-US" dirty="0"/>
          </a:p>
        </p:txBody>
      </p:sp>
      <p:sp>
        <p:nvSpPr>
          <p:cNvPr id="22" name="Content Placeholder 2"/>
          <p:cNvSpPr txBox="1">
            <a:spLocks noChangeArrowheads="1"/>
          </p:cNvSpPr>
          <p:nvPr/>
        </p:nvSpPr>
        <p:spPr>
          <a:xfrm>
            <a:off x="304800" y="3124200"/>
            <a:ext cx="5626443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6"/>
              </a:buBlip>
              <a:defRPr/>
            </a:pPr>
            <a:r>
              <a:rPr lang="en-SG" sz="2000" dirty="0"/>
              <a:t>Compute </a:t>
            </a:r>
            <a:r>
              <a:rPr lang="en-SG" sz="2000" dirty="0" smtClean="0"/>
              <a:t>SNAP </a:t>
            </a:r>
            <a:r>
              <a:rPr lang="en-SG" sz="2000" dirty="0"/>
              <a:t>summary first (</a:t>
            </a:r>
            <a:r>
              <a:rPr lang="en-SG" sz="2000" dirty="0" smtClean="0"/>
              <a:t>fine </a:t>
            </a:r>
            <a:r>
              <a:rPr lang="en-SG" sz="2000" dirty="0" smtClean="0">
                <a:sym typeface="Wingdings" panose="05000000000000000000" pitchFamily="2" charset="2"/>
              </a:rPr>
              <a:t></a:t>
            </a:r>
            <a:r>
              <a:rPr lang="en-SG" sz="2000" dirty="0" smtClean="0"/>
              <a:t> </a:t>
            </a:r>
            <a:r>
              <a:rPr lang="en-SG" sz="2000" dirty="0"/>
              <a:t>coarse)</a:t>
            </a:r>
            <a:endParaRPr lang="en-SG" sz="1000" dirty="0" smtClean="0"/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6"/>
              </a:buBlip>
              <a:defRPr/>
            </a:pPr>
            <a:r>
              <a:rPr lang="en-SG" sz="2000" dirty="0"/>
              <a:t>Iteratively merge two groups until the # groups is </a:t>
            </a:r>
            <a:r>
              <a:rPr lang="en-SG" sz="2000" dirty="0" smtClean="0"/>
              <a:t>k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sz="2000" dirty="0">
                <a:solidFill>
                  <a:srgbClr val="FF0000"/>
                </a:solidFill>
              </a:rPr>
              <a:t> </a:t>
            </a:r>
            <a:r>
              <a:rPr lang="en-SG" sz="2000" dirty="0" smtClean="0">
                <a:solidFill>
                  <a:srgbClr val="FF0000"/>
                </a:solidFill>
              </a:rPr>
              <a:t>      </a:t>
            </a:r>
            <a:r>
              <a:rPr lang="en-SG" dirty="0" smtClean="0"/>
              <a:t>- which </a:t>
            </a:r>
            <a:r>
              <a:rPr lang="en-SG" dirty="0"/>
              <a:t>two groups to </a:t>
            </a:r>
            <a:r>
              <a:rPr lang="en-SG" dirty="0" smtClean="0"/>
              <a:t>merge?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sz="1000" dirty="0"/>
          </a:p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6"/>
              </a:buBlip>
              <a:defRPr/>
            </a:pPr>
            <a:r>
              <a:rPr lang="en-SG" sz="2000" b="1" dirty="0" smtClean="0">
                <a:solidFill>
                  <a:srgbClr val="FF0000"/>
                </a:solidFill>
              </a:rPr>
              <a:t>Heuristics</a:t>
            </a:r>
            <a:r>
              <a:rPr lang="en-SG" sz="2000" b="1" dirty="0">
                <a:solidFill>
                  <a:srgbClr val="FF0000"/>
                </a:solidFill>
              </a:rPr>
              <a:t>: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sz="2000" dirty="0" smtClean="0"/>
              <a:t>       </a:t>
            </a:r>
            <a:r>
              <a:rPr lang="en-SG" dirty="0" smtClean="0"/>
              <a:t>- </a:t>
            </a:r>
            <a:r>
              <a:rPr lang="en-SG" dirty="0"/>
              <a:t>Same attribute values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dirty="0"/>
              <a:t> </a:t>
            </a:r>
            <a:r>
              <a:rPr lang="en-SG" dirty="0" smtClean="0"/>
              <a:t>       - Similar </a:t>
            </a:r>
            <a:r>
              <a:rPr lang="en-SG" dirty="0"/>
              <a:t>neighbors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dirty="0"/>
              <a:t> </a:t>
            </a:r>
            <a:r>
              <a:rPr lang="en-SG" dirty="0" smtClean="0"/>
              <a:t>       - Similar </a:t>
            </a:r>
            <a:r>
              <a:rPr lang="en-SG" dirty="0"/>
              <a:t>participation </a:t>
            </a:r>
            <a:r>
              <a:rPr lang="en-SG" dirty="0" smtClean="0"/>
              <a:t>ratio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dirty="0" smtClean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lang="en-SG" dirty="0" smtClean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en-SG" altLang="zh-CN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SG" altLang="zh-CN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 -</a:t>
            </a:r>
            <a:r>
              <a:rPr kumimoji="0" lang="en-SG" altLang="zh-CN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dirty="0"/>
              <a:t>Merge two groups with the minimum </a:t>
            </a:r>
            <a:r>
              <a:rPr lang="en-SG" i="1" dirty="0" err="1" smtClean="0"/>
              <a:t>MergeDist</a:t>
            </a:r>
            <a:endParaRPr kumimoji="0" lang="en-US" altLang="zh-CN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88832" y="5297269"/>
            <a:ext cx="23425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k-SNAP merge</a:t>
            </a:r>
          </a:p>
          <a:p>
            <a:pPr algn="ctr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(Bottom-Up approach)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3059" y="3200399"/>
            <a:ext cx="2494749" cy="2020669"/>
          </a:xfrm>
          <a:prstGeom prst="rect">
            <a:avLst/>
          </a:prstGeom>
        </p:spPr>
      </p:pic>
      <p:sp>
        <p:nvSpPr>
          <p:cNvPr id="23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8</a:t>
            </a:r>
            <a:r>
              <a:rPr lang="en-US" dirty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83825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576223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More Graph Summaries</a:t>
            </a:r>
            <a:r>
              <a:rPr lang="en-US" sz="2000" dirty="0">
                <a:solidFill>
                  <a:prstClr val="black"/>
                </a:solidFill>
                <a:ea typeface="宋体" pitchFamily="2" charset="-122"/>
              </a:rPr>
              <a:t/>
            </a:r>
            <a:br>
              <a:rPr lang="en-US" sz="2000" dirty="0">
                <a:solidFill>
                  <a:prstClr val="black"/>
                </a:solidFill>
                <a:ea typeface="宋体" pitchFamily="2" charset="-122"/>
              </a:rPr>
            </a:b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 noChangeArrowheads="1"/>
          </p:cNvSpPr>
          <p:nvPr/>
        </p:nvSpPr>
        <p:spPr>
          <a:xfrm>
            <a:off x="304800" y="990600"/>
            <a:ext cx="70104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US" sz="2000" b="1" dirty="0" smtClean="0"/>
              <a:t>Discovery-Driven Graph Summarization: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/>
              <a:t> </a:t>
            </a:r>
            <a:r>
              <a:rPr lang="en-US" sz="2000" dirty="0" smtClean="0"/>
              <a:t>      [N. Zhang, Y. Tian, J. M. Patel, ICDE 2010]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00" dirty="0" smtClean="0"/>
              <a:t> 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b="1" dirty="0" smtClean="0"/>
              <a:t>          </a:t>
            </a:r>
            <a:r>
              <a:rPr lang="en-US" dirty="0" smtClean="0"/>
              <a:t>- Numerical node attributes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dirty="0"/>
              <a:t> </a:t>
            </a:r>
            <a:r>
              <a:rPr lang="en-US" dirty="0" smtClean="0"/>
              <a:t>         - Automatic discovery of interesting summaries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5800" y="2590800"/>
            <a:ext cx="5486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/>
              <a:t>Interestingness = (Diversity × Coverage) / Conciseness</a:t>
            </a:r>
          </a:p>
        </p:txBody>
      </p:sp>
      <p:sp>
        <p:nvSpPr>
          <p:cNvPr id="24" name="Content Placeholder 2"/>
          <p:cNvSpPr txBox="1">
            <a:spLocks noChangeArrowheads="1"/>
          </p:cNvSpPr>
          <p:nvPr/>
        </p:nvSpPr>
        <p:spPr>
          <a:xfrm>
            <a:off x="304800" y="3505200"/>
            <a:ext cx="70104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US" sz="2000" b="1" u="sng" dirty="0" smtClean="0"/>
              <a:t>Distributed</a:t>
            </a:r>
            <a:r>
              <a:rPr lang="en-US" sz="2000" b="1" dirty="0" smtClean="0"/>
              <a:t> Graph Summarization: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/>
              <a:t> </a:t>
            </a:r>
            <a:r>
              <a:rPr lang="en-US" sz="2000" dirty="0" smtClean="0"/>
              <a:t>      [X. Liu, Y. Tian, Q. He, W.-C. Lee, J. McPherson, CIKM 2014]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00" dirty="0" smtClean="0"/>
              <a:t> 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b="1" dirty="0" smtClean="0"/>
              <a:t>          </a:t>
            </a:r>
            <a:r>
              <a:rPr lang="en-US" dirty="0" smtClean="0"/>
              <a:t>- Super-node + edge-correction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dirty="0"/>
              <a:t> </a:t>
            </a:r>
            <a:r>
              <a:rPr lang="en-US" dirty="0" smtClean="0"/>
              <a:t>         -  Vertex-centric processing (e.g., </a:t>
            </a:r>
            <a:r>
              <a:rPr lang="en-US" dirty="0" err="1" smtClean="0"/>
              <a:t>Giraph</a:t>
            </a:r>
            <a:r>
              <a:rPr lang="en-US" dirty="0" smtClean="0"/>
              <a:t>, </a:t>
            </a:r>
            <a:r>
              <a:rPr lang="en-US" dirty="0" err="1" smtClean="0"/>
              <a:t>GraphLab</a:t>
            </a:r>
            <a:r>
              <a:rPr lang="en-US" dirty="0"/>
              <a:t>)</a:t>
            </a:r>
            <a:endParaRPr lang="en-US" dirty="0" smtClean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ontent Placeholder 2"/>
          <p:cNvSpPr txBox="1">
            <a:spLocks noChangeArrowheads="1"/>
          </p:cNvSpPr>
          <p:nvPr/>
        </p:nvSpPr>
        <p:spPr>
          <a:xfrm>
            <a:off x="304800" y="5257800"/>
            <a:ext cx="78486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US" sz="2000" b="1" u="sng" dirty="0" smtClean="0"/>
              <a:t>Distributed </a:t>
            </a:r>
            <a:r>
              <a:rPr lang="en-US" sz="2000" b="1" dirty="0" smtClean="0"/>
              <a:t>Grouping of Property Graphs with GRADOOP: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/>
              <a:t> </a:t>
            </a:r>
            <a:r>
              <a:rPr lang="en-US" sz="2000" dirty="0" smtClean="0"/>
              <a:t>      [M. </a:t>
            </a:r>
            <a:r>
              <a:rPr lang="en-US" sz="2000" dirty="0" err="1" smtClean="0"/>
              <a:t>Junghanns</a:t>
            </a:r>
            <a:r>
              <a:rPr lang="en-US" sz="2000" dirty="0" smtClean="0"/>
              <a:t>, A. </a:t>
            </a:r>
            <a:r>
              <a:rPr lang="en-US" sz="2000" dirty="0" err="1" smtClean="0"/>
              <a:t>Petermann</a:t>
            </a:r>
            <a:r>
              <a:rPr lang="en-US" sz="2000" dirty="0" smtClean="0"/>
              <a:t>, E. Rahm, BTW 2017]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00" dirty="0" smtClean="0"/>
              <a:t> 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b="1" dirty="0" smtClean="0"/>
              <a:t>          </a:t>
            </a:r>
            <a:r>
              <a:rPr lang="en-US" dirty="0" smtClean="0"/>
              <a:t>- Heterogeneous graphs, grouping based on node attributes and relations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dirty="0"/>
              <a:t> </a:t>
            </a:r>
            <a:r>
              <a:rPr lang="en-US" dirty="0" smtClean="0"/>
              <a:t>         -  Apache </a:t>
            </a:r>
            <a:r>
              <a:rPr lang="en-US" dirty="0" err="1" smtClean="0"/>
              <a:t>Flink</a:t>
            </a:r>
            <a:endParaRPr lang="en-US" dirty="0" smtClean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ontent Placeholder 2"/>
          <p:cNvSpPr txBox="1">
            <a:spLocks noChangeArrowheads="1"/>
          </p:cNvSpPr>
          <p:nvPr/>
        </p:nvSpPr>
        <p:spPr>
          <a:xfrm rot="21192436">
            <a:off x="5814937" y="4168843"/>
            <a:ext cx="3179775" cy="59007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We shall not discuss them </a:t>
            </a:r>
            <a:r>
              <a:rPr lang="en-US" sz="2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</a:t>
            </a:r>
            <a:endParaRPr lang="en-US" altLang="zh-CN" sz="20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8</a:t>
            </a:r>
            <a:r>
              <a:rPr lang="en-US" dirty="0">
                <a:solidFill>
                  <a:schemeClr val="tx1"/>
                </a:solidFill>
              </a:rPr>
              <a:t>3</a:t>
            </a:r>
            <a:r>
              <a:rPr lang="en-US" dirty="0" smtClean="0">
                <a:solidFill>
                  <a:schemeClr val="tx1"/>
                </a:solidFill>
              </a:rPr>
              <a:t>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1541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576223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More Graph Summaries</a:t>
            </a:r>
            <a:r>
              <a:rPr lang="en-US" sz="2000" dirty="0">
                <a:solidFill>
                  <a:prstClr val="black"/>
                </a:solidFill>
                <a:ea typeface="宋体" pitchFamily="2" charset="-122"/>
              </a:rPr>
              <a:t/>
            </a:r>
            <a:br>
              <a:rPr lang="en-US" sz="2000" dirty="0">
                <a:solidFill>
                  <a:prstClr val="black"/>
                </a:solidFill>
                <a:ea typeface="宋体" pitchFamily="2" charset="-122"/>
              </a:rPr>
            </a:b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 noChangeArrowheads="1"/>
          </p:cNvSpPr>
          <p:nvPr/>
        </p:nvSpPr>
        <p:spPr>
          <a:xfrm>
            <a:off x="304800" y="1143000"/>
            <a:ext cx="70104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US" sz="1600" b="1" dirty="0" smtClean="0"/>
              <a:t>Set-based Unified Approach for Summarization of a multi-attributed Graph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dirty="0"/>
              <a:t> </a:t>
            </a:r>
            <a:r>
              <a:rPr lang="en-US" sz="1600" dirty="0" smtClean="0"/>
              <a:t>      [K. U. Khan, W. Nawaz, and Y.-K. Lee, WWW 2016]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dirty="0" smtClean="0"/>
              <a:t> 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altLang="zh-CN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ontent Placeholder 2"/>
          <p:cNvSpPr txBox="1">
            <a:spLocks noChangeArrowheads="1"/>
          </p:cNvSpPr>
          <p:nvPr/>
        </p:nvSpPr>
        <p:spPr>
          <a:xfrm rot="21192436">
            <a:off x="5814937" y="3919778"/>
            <a:ext cx="3179775" cy="59007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We shall not discuss them </a:t>
            </a:r>
            <a:r>
              <a:rPr lang="en-US" sz="2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</a:t>
            </a:r>
            <a:endParaRPr lang="en-US" altLang="zh-CN" sz="20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ontent Placeholder 2"/>
          <p:cNvSpPr txBox="1">
            <a:spLocks noChangeArrowheads="1"/>
          </p:cNvSpPr>
          <p:nvPr/>
        </p:nvSpPr>
        <p:spPr>
          <a:xfrm>
            <a:off x="304800" y="1905000"/>
            <a:ext cx="78486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SG" sz="1600" b="1" dirty="0" err="1"/>
              <a:t>Apolo</a:t>
            </a:r>
            <a:r>
              <a:rPr lang="en-SG" sz="1600" b="1" dirty="0"/>
              <a:t>: Interactive Large Graph </a:t>
            </a:r>
            <a:r>
              <a:rPr lang="en-SG" sz="1600" b="1" dirty="0" smtClean="0"/>
              <a:t>Sense-making by Combining </a:t>
            </a:r>
            <a:r>
              <a:rPr lang="en-SG" sz="1600" b="1" dirty="0"/>
              <a:t>Machine Learning and Visualization</a:t>
            </a:r>
            <a:r>
              <a:rPr lang="en-US" sz="1600" dirty="0" smtClean="0"/>
              <a:t>     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dirty="0"/>
              <a:t> </a:t>
            </a:r>
            <a:r>
              <a:rPr lang="en-US" sz="1600" dirty="0" smtClean="0"/>
              <a:t>     </a:t>
            </a:r>
            <a:r>
              <a:rPr lang="en-US" sz="1600" dirty="0"/>
              <a:t>  [</a:t>
            </a:r>
            <a:r>
              <a:rPr lang="en-US" sz="1600" dirty="0" smtClean="0"/>
              <a:t>D. H. Chau</a:t>
            </a:r>
            <a:r>
              <a:rPr lang="en-US" sz="1600" dirty="0"/>
              <a:t>, </a:t>
            </a:r>
            <a:r>
              <a:rPr lang="en-US" sz="1600" dirty="0" smtClean="0"/>
              <a:t>A. </a:t>
            </a:r>
            <a:r>
              <a:rPr lang="en-US" sz="1600" dirty="0" err="1"/>
              <a:t>Kittur</a:t>
            </a:r>
            <a:r>
              <a:rPr lang="en-US" sz="1600" dirty="0"/>
              <a:t>, </a:t>
            </a:r>
            <a:r>
              <a:rPr lang="en-US" sz="1600" dirty="0" smtClean="0"/>
              <a:t>J. </a:t>
            </a:r>
            <a:r>
              <a:rPr lang="en-US" sz="1600" dirty="0"/>
              <a:t>I. Hong, </a:t>
            </a:r>
            <a:r>
              <a:rPr lang="en-US" sz="1600" dirty="0" smtClean="0"/>
              <a:t>C. </a:t>
            </a:r>
            <a:r>
              <a:rPr lang="en-US" sz="1600" dirty="0" err="1"/>
              <a:t>Faloutsos</a:t>
            </a:r>
            <a:r>
              <a:rPr lang="en-US" sz="1600" dirty="0"/>
              <a:t>, </a:t>
            </a:r>
            <a:r>
              <a:rPr lang="en-US" sz="1600" dirty="0" smtClean="0"/>
              <a:t>KDD 2011]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dirty="0" smtClean="0"/>
              <a:t> 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altLang="zh-CN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Content Placeholder 2"/>
          <p:cNvSpPr txBox="1">
            <a:spLocks noChangeArrowheads="1"/>
          </p:cNvSpPr>
          <p:nvPr/>
        </p:nvSpPr>
        <p:spPr>
          <a:xfrm>
            <a:off x="304800" y="2971800"/>
            <a:ext cx="78486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SG" sz="1600" b="1" dirty="0" err="1"/>
              <a:t>OPAvion</a:t>
            </a:r>
            <a:r>
              <a:rPr lang="en-SG" sz="1600" b="1" dirty="0"/>
              <a:t>: M</a:t>
            </a:r>
            <a:r>
              <a:rPr lang="en-SG" sz="1600" b="1" dirty="0" smtClean="0"/>
              <a:t>ining </a:t>
            </a:r>
            <a:r>
              <a:rPr lang="en-SG" sz="1600" b="1" dirty="0"/>
              <a:t>and </a:t>
            </a:r>
            <a:r>
              <a:rPr lang="en-SG" sz="1600" b="1" dirty="0" smtClean="0"/>
              <a:t>Visualization </a:t>
            </a:r>
            <a:r>
              <a:rPr lang="en-SG" sz="1600" b="1" dirty="0"/>
              <a:t>in </a:t>
            </a:r>
            <a:r>
              <a:rPr lang="en-SG" sz="1600" b="1" dirty="0" smtClean="0"/>
              <a:t>Large Graphs</a:t>
            </a:r>
            <a:r>
              <a:rPr lang="en-US" sz="1600" dirty="0" smtClean="0"/>
              <a:t>        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dirty="0"/>
              <a:t>       </a:t>
            </a:r>
            <a:r>
              <a:rPr lang="en-US" sz="1600" dirty="0" smtClean="0"/>
              <a:t>[L. </a:t>
            </a:r>
            <a:r>
              <a:rPr lang="en-US" sz="1600" dirty="0" err="1" smtClean="0"/>
              <a:t>Akoglu</a:t>
            </a:r>
            <a:r>
              <a:rPr lang="en-US" sz="1600" dirty="0" smtClean="0"/>
              <a:t>, D. H. Chau, U</a:t>
            </a:r>
            <a:r>
              <a:rPr lang="en-US" sz="1600" dirty="0"/>
              <a:t>. </a:t>
            </a:r>
            <a:r>
              <a:rPr lang="en-US" sz="1600" dirty="0" smtClean="0"/>
              <a:t>Kang, D. </a:t>
            </a:r>
            <a:r>
              <a:rPr lang="en-US" sz="1600" dirty="0" err="1" smtClean="0"/>
              <a:t>Koutra</a:t>
            </a:r>
            <a:r>
              <a:rPr lang="en-US" sz="1600" dirty="0" smtClean="0"/>
              <a:t>, C. </a:t>
            </a:r>
            <a:r>
              <a:rPr lang="en-US" sz="1600" dirty="0" err="1"/>
              <a:t>Faloutsos</a:t>
            </a:r>
            <a:r>
              <a:rPr lang="en-US" sz="1600" dirty="0"/>
              <a:t>, </a:t>
            </a:r>
            <a:r>
              <a:rPr lang="en-US" sz="1600" dirty="0" smtClean="0"/>
              <a:t>SIGMOD 2012]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dirty="0" smtClean="0"/>
              <a:t> 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altLang="zh-CN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Content Placeholder 2"/>
          <p:cNvSpPr txBox="1">
            <a:spLocks noChangeArrowheads="1"/>
          </p:cNvSpPr>
          <p:nvPr/>
        </p:nvSpPr>
        <p:spPr>
          <a:xfrm>
            <a:off x="304800" y="3886200"/>
            <a:ext cx="78486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SG" sz="1600" b="1" dirty="0"/>
              <a:t>VOG: Summarizing and Understanding Large Graphs</a:t>
            </a:r>
            <a:r>
              <a:rPr lang="en-US" sz="1600" dirty="0" smtClean="0"/>
              <a:t>       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dirty="0"/>
              <a:t>         [</a:t>
            </a:r>
            <a:r>
              <a:rPr lang="en-US" sz="1600" dirty="0" smtClean="0"/>
              <a:t>D. </a:t>
            </a:r>
            <a:r>
              <a:rPr lang="en-US" sz="1600" dirty="0" err="1"/>
              <a:t>Koutra</a:t>
            </a:r>
            <a:r>
              <a:rPr lang="en-US" sz="1600" dirty="0"/>
              <a:t>, U. Kang, </a:t>
            </a:r>
            <a:r>
              <a:rPr lang="en-US" sz="1600" dirty="0" smtClean="0"/>
              <a:t>J. </a:t>
            </a:r>
            <a:r>
              <a:rPr lang="en-US" sz="1600" dirty="0" err="1"/>
              <a:t>Vreeken</a:t>
            </a:r>
            <a:r>
              <a:rPr lang="en-US" sz="1600" dirty="0"/>
              <a:t>, </a:t>
            </a:r>
            <a:r>
              <a:rPr lang="en-US" sz="1600" dirty="0" smtClean="0"/>
              <a:t>C. </a:t>
            </a:r>
            <a:r>
              <a:rPr lang="en-US" sz="1600" dirty="0" err="1"/>
              <a:t>Faloutsos</a:t>
            </a:r>
            <a:r>
              <a:rPr lang="en-US" sz="1600" dirty="0"/>
              <a:t>, </a:t>
            </a:r>
            <a:r>
              <a:rPr lang="en-US" sz="1600" dirty="0" smtClean="0"/>
              <a:t>SDM 2014]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dirty="0" smtClean="0"/>
              <a:t> 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altLang="zh-CN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Content Placeholder 2"/>
          <p:cNvSpPr txBox="1">
            <a:spLocks noChangeArrowheads="1"/>
          </p:cNvSpPr>
          <p:nvPr/>
        </p:nvSpPr>
        <p:spPr>
          <a:xfrm>
            <a:off x="304800" y="4724400"/>
            <a:ext cx="78486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SG" sz="1600" b="1" dirty="0"/>
              <a:t>Motif S</a:t>
            </a:r>
            <a:r>
              <a:rPr lang="en-SG" sz="1600" b="1" dirty="0" smtClean="0"/>
              <a:t>implification</a:t>
            </a:r>
            <a:r>
              <a:rPr lang="en-SG" sz="1600" b="1" dirty="0"/>
              <a:t>: </a:t>
            </a:r>
            <a:r>
              <a:rPr lang="en-SG" sz="1600" b="1" dirty="0" smtClean="0"/>
              <a:t>Improving Network Visualization Readability </a:t>
            </a:r>
            <a:r>
              <a:rPr lang="en-SG" sz="1600" b="1" dirty="0"/>
              <a:t>with </a:t>
            </a:r>
            <a:r>
              <a:rPr lang="en-SG" sz="1600" b="1" dirty="0" smtClean="0"/>
              <a:t>Fan</a:t>
            </a:r>
            <a:r>
              <a:rPr lang="en-SG" sz="1600" b="1" dirty="0"/>
              <a:t>, </a:t>
            </a:r>
            <a:r>
              <a:rPr lang="en-SG" sz="1600" b="1" dirty="0" smtClean="0"/>
              <a:t>Connector</a:t>
            </a:r>
            <a:r>
              <a:rPr lang="en-SG" sz="1600" b="1" dirty="0"/>
              <a:t>, and </a:t>
            </a:r>
            <a:r>
              <a:rPr lang="en-SG" sz="1600" b="1" dirty="0" smtClean="0"/>
              <a:t>Clique Glyphs</a:t>
            </a:r>
            <a:r>
              <a:rPr lang="en-US" sz="1600" dirty="0" smtClean="0"/>
              <a:t>         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dirty="0"/>
              <a:t> </a:t>
            </a:r>
            <a:r>
              <a:rPr lang="en-US" sz="1600" dirty="0" smtClean="0"/>
              <a:t>       [</a:t>
            </a:r>
            <a:r>
              <a:rPr lang="en-SG" sz="1600" dirty="0" smtClean="0"/>
              <a:t>C. Dunne and B. </a:t>
            </a:r>
            <a:r>
              <a:rPr lang="en-SG" sz="1600" dirty="0" err="1"/>
              <a:t>Shneiderman</a:t>
            </a:r>
            <a:r>
              <a:rPr lang="en-US" sz="1600" dirty="0" smtClean="0"/>
              <a:t>, CHI 2013]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dirty="0" smtClean="0"/>
              <a:t> 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altLang="zh-CN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Content Placeholder 2"/>
          <p:cNvSpPr txBox="1">
            <a:spLocks noChangeArrowheads="1"/>
          </p:cNvSpPr>
          <p:nvPr/>
        </p:nvSpPr>
        <p:spPr>
          <a:xfrm>
            <a:off x="304800" y="5715000"/>
            <a:ext cx="83820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SG" sz="1600" b="1" dirty="0"/>
              <a:t>Visual Analysis of Large Heterogeneous Social Networks by Semantic and Structural </a:t>
            </a:r>
            <a:r>
              <a:rPr lang="en-SG" sz="1600" b="1" dirty="0" smtClean="0"/>
              <a:t>Abstraction</a:t>
            </a:r>
            <a:r>
              <a:rPr lang="en-US" sz="1600" dirty="0" smtClean="0"/>
              <a:t>       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dirty="0"/>
              <a:t> </a:t>
            </a:r>
            <a:r>
              <a:rPr lang="en-US" sz="1600" dirty="0" smtClean="0"/>
              <a:t>       [</a:t>
            </a:r>
            <a:r>
              <a:rPr lang="en-SG" sz="1600" dirty="0" smtClean="0"/>
              <a:t>Z. Shen, K.-L. Ma, and T. </a:t>
            </a:r>
            <a:r>
              <a:rPr lang="en-SG" sz="1600" dirty="0" err="1" smtClean="0"/>
              <a:t>Eliassi</a:t>
            </a:r>
            <a:r>
              <a:rPr lang="en-SG" sz="1600" dirty="0" smtClean="0"/>
              <a:t>-Rad, </a:t>
            </a:r>
            <a:r>
              <a:rPr lang="en-SG" sz="1600" dirty="0"/>
              <a:t>IEEE Transactions on Visualization and </a:t>
            </a:r>
            <a:r>
              <a:rPr lang="en-SG" sz="1600" dirty="0" smtClean="0"/>
              <a:t>Computer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sz="1600" dirty="0"/>
              <a:t> </a:t>
            </a:r>
            <a:r>
              <a:rPr lang="en-SG" sz="1600" dirty="0" smtClean="0"/>
              <a:t>        Graphics, 2006</a:t>
            </a:r>
            <a:r>
              <a:rPr lang="en-US" sz="1600" dirty="0" smtClean="0"/>
              <a:t>]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dirty="0" smtClean="0"/>
              <a:t> 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altLang="zh-CN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8</a:t>
            </a:r>
            <a:r>
              <a:rPr lang="en-US" dirty="0">
                <a:solidFill>
                  <a:schemeClr val="tx1"/>
                </a:solidFill>
              </a:rPr>
              <a:t>4</a:t>
            </a:r>
            <a:r>
              <a:rPr lang="en-US" dirty="0" smtClean="0">
                <a:solidFill>
                  <a:schemeClr val="tx1"/>
                </a:solidFill>
              </a:rPr>
              <a:t>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8557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576223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More Graph Summaries</a:t>
            </a:r>
            <a:r>
              <a:rPr lang="en-US" sz="2000" dirty="0">
                <a:solidFill>
                  <a:prstClr val="black"/>
                </a:solidFill>
                <a:ea typeface="宋体" pitchFamily="2" charset="-122"/>
              </a:rPr>
              <a:t/>
            </a:r>
            <a:br>
              <a:rPr lang="en-US" sz="2000" dirty="0">
                <a:solidFill>
                  <a:prstClr val="black"/>
                </a:solidFill>
                <a:ea typeface="宋体" pitchFamily="2" charset="-122"/>
              </a:rPr>
            </a:b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 noChangeArrowheads="1"/>
          </p:cNvSpPr>
          <p:nvPr/>
        </p:nvSpPr>
        <p:spPr>
          <a:xfrm>
            <a:off x="304800" y="1143000"/>
            <a:ext cx="70104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US" sz="1600" b="1" dirty="0" smtClean="0"/>
              <a:t>Set-based Unified Approach for Summarization of a multi-attributed Graph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dirty="0"/>
              <a:t> </a:t>
            </a:r>
            <a:r>
              <a:rPr lang="en-US" sz="1600" dirty="0" smtClean="0"/>
              <a:t>      [K. U. Khan, W. Nawaz, and Y.-K. Lee, WWW 2016]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dirty="0" smtClean="0"/>
              <a:t> 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altLang="zh-CN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ontent Placeholder 2"/>
          <p:cNvSpPr txBox="1">
            <a:spLocks noChangeArrowheads="1"/>
          </p:cNvSpPr>
          <p:nvPr/>
        </p:nvSpPr>
        <p:spPr>
          <a:xfrm rot="21192436">
            <a:off x="5814937" y="3919778"/>
            <a:ext cx="3179775" cy="59007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We shall not discuss them </a:t>
            </a:r>
            <a:r>
              <a:rPr lang="en-US" sz="2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</a:t>
            </a:r>
            <a:endParaRPr lang="en-US" altLang="zh-CN" sz="20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ontent Placeholder 2"/>
          <p:cNvSpPr txBox="1">
            <a:spLocks noChangeArrowheads="1"/>
          </p:cNvSpPr>
          <p:nvPr/>
        </p:nvSpPr>
        <p:spPr>
          <a:xfrm>
            <a:off x="304800" y="1905000"/>
            <a:ext cx="78486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SG" sz="1600" b="1" dirty="0" err="1"/>
              <a:t>Apolo</a:t>
            </a:r>
            <a:r>
              <a:rPr lang="en-SG" sz="1600" b="1" dirty="0"/>
              <a:t>: Interactive Large Graph </a:t>
            </a:r>
            <a:r>
              <a:rPr lang="en-SG" sz="1600" b="1" dirty="0" smtClean="0"/>
              <a:t>Sense-making by Combining </a:t>
            </a:r>
            <a:r>
              <a:rPr lang="en-SG" sz="1600" b="1" dirty="0"/>
              <a:t>Machine Learning and Visualization</a:t>
            </a:r>
            <a:r>
              <a:rPr lang="en-US" sz="1600" dirty="0" smtClean="0"/>
              <a:t>     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dirty="0"/>
              <a:t> </a:t>
            </a:r>
            <a:r>
              <a:rPr lang="en-US" sz="1600" dirty="0" smtClean="0"/>
              <a:t>     </a:t>
            </a:r>
            <a:r>
              <a:rPr lang="en-US" sz="1600" dirty="0"/>
              <a:t>  [</a:t>
            </a:r>
            <a:r>
              <a:rPr lang="en-US" sz="1600" dirty="0" smtClean="0"/>
              <a:t>D. H. Chau</a:t>
            </a:r>
            <a:r>
              <a:rPr lang="en-US" sz="1600" dirty="0"/>
              <a:t>, </a:t>
            </a:r>
            <a:r>
              <a:rPr lang="en-US" sz="1600" dirty="0" smtClean="0"/>
              <a:t>A. </a:t>
            </a:r>
            <a:r>
              <a:rPr lang="en-US" sz="1600" dirty="0" err="1"/>
              <a:t>Kittur</a:t>
            </a:r>
            <a:r>
              <a:rPr lang="en-US" sz="1600" dirty="0"/>
              <a:t>, </a:t>
            </a:r>
            <a:r>
              <a:rPr lang="en-US" sz="1600" dirty="0" smtClean="0"/>
              <a:t>J. </a:t>
            </a:r>
            <a:r>
              <a:rPr lang="en-US" sz="1600" dirty="0"/>
              <a:t>I. Hong, </a:t>
            </a:r>
            <a:r>
              <a:rPr lang="en-US" sz="1600" dirty="0" smtClean="0"/>
              <a:t>C. </a:t>
            </a:r>
            <a:r>
              <a:rPr lang="en-US" sz="1600" dirty="0" err="1"/>
              <a:t>Faloutsos</a:t>
            </a:r>
            <a:r>
              <a:rPr lang="en-US" sz="1600" dirty="0"/>
              <a:t>, </a:t>
            </a:r>
            <a:r>
              <a:rPr lang="en-US" sz="1600" dirty="0" smtClean="0"/>
              <a:t>KDD 2011]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dirty="0" smtClean="0"/>
              <a:t> 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altLang="zh-CN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Content Placeholder 2"/>
          <p:cNvSpPr txBox="1">
            <a:spLocks noChangeArrowheads="1"/>
          </p:cNvSpPr>
          <p:nvPr/>
        </p:nvSpPr>
        <p:spPr>
          <a:xfrm>
            <a:off x="304800" y="2971800"/>
            <a:ext cx="78486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SG" sz="1600" b="1" dirty="0" err="1"/>
              <a:t>OPAvion</a:t>
            </a:r>
            <a:r>
              <a:rPr lang="en-SG" sz="1600" b="1" dirty="0"/>
              <a:t>: M</a:t>
            </a:r>
            <a:r>
              <a:rPr lang="en-SG" sz="1600" b="1" dirty="0" smtClean="0"/>
              <a:t>ining </a:t>
            </a:r>
            <a:r>
              <a:rPr lang="en-SG" sz="1600" b="1" dirty="0"/>
              <a:t>and </a:t>
            </a:r>
            <a:r>
              <a:rPr lang="en-SG" sz="1600" b="1" dirty="0" smtClean="0"/>
              <a:t>Visualization </a:t>
            </a:r>
            <a:r>
              <a:rPr lang="en-SG" sz="1600" b="1" dirty="0"/>
              <a:t>in </a:t>
            </a:r>
            <a:r>
              <a:rPr lang="en-SG" sz="1600" b="1" dirty="0" smtClean="0"/>
              <a:t>Large Graphs</a:t>
            </a:r>
            <a:r>
              <a:rPr lang="en-US" sz="1600" dirty="0" smtClean="0"/>
              <a:t>        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dirty="0"/>
              <a:t>       </a:t>
            </a:r>
            <a:r>
              <a:rPr lang="en-US" sz="1600" dirty="0" smtClean="0"/>
              <a:t>[L. </a:t>
            </a:r>
            <a:r>
              <a:rPr lang="en-US" sz="1600" dirty="0" err="1" smtClean="0"/>
              <a:t>Akoglu</a:t>
            </a:r>
            <a:r>
              <a:rPr lang="en-US" sz="1600" dirty="0" smtClean="0"/>
              <a:t>, D. H. Chau, U</a:t>
            </a:r>
            <a:r>
              <a:rPr lang="en-US" sz="1600" dirty="0"/>
              <a:t>. </a:t>
            </a:r>
            <a:r>
              <a:rPr lang="en-US" sz="1600" dirty="0" smtClean="0"/>
              <a:t>Kang, D. </a:t>
            </a:r>
            <a:r>
              <a:rPr lang="en-US" sz="1600" dirty="0" err="1" smtClean="0"/>
              <a:t>Koutra</a:t>
            </a:r>
            <a:r>
              <a:rPr lang="en-US" sz="1600" dirty="0" smtClean="0"/>
              <a:t>, C. </a:t>
            </a:r>
            <a:r>
              <a:rPr lang="en-US" sz="1600" dirty="0" err="1"/>
              <a:t>Faloutsos</a:t>
            </a:r>
            <a:r>
              <a:rPr lang="en-US" sz="1600" dirty="0"/>
              <a:t>, </a:t>
            </a:r>
            <a:r>
              <a:rPr lang="en-US" sz="1600" dirty="0" smtClean="0"/>
              <a:t>SIGMOD 2012]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dirty="0" smtClean="0"/>
              <a:t> 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altLang="zh-CN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Content Placeholder 2"/>
          <p:cNvSpPr txBox="1">
            <a:spLocks noChangeArrowheads="1"/>
          </p:cNvSpPr>
          <p:nvPr/>
        </p:nvSpPr>
        <p:spPr>
          <a:xfrm>
            <a:off x="304800" y="3886200"/>
            <a:ext cx="78486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SG" sz="1600" b="1" dirty="0"/>
              <a:t>VOG: Summarizing and Understanding Large Graphs</a:t>
            </a:r>
            <a:r>
              <a:rPr lang="en-US" sz="1600" dirty="0" smtClean="0"/>
              <a:t>       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dirty="0"/>
              <a:t>         [</a:t>
            </a:r>
            <a:r>
              <a:rPr lang="en-US" sz="1600" dirty="0" smtClean="0"/>
              <a:t>D. </a:t>
            </a:r>
            <a:r>
              <a:rPr lang="en-US" sz="1600" dirty="0" err="1"/>
              <a:t>Koutra</a:t>
            </a:r>
            <a:r>
              <a:rPr lang="en-US" sz="1600" dirty="0"/>
              <a:t>, U. Kang, </a:t>
            </a:r>
            <a:r>
              <a:rPr lang="en-US" sz="1600" dirty="0" smtClean="0"/>
              <a:t>J. </a:t>
            </a:r>
            <a:r>
              <a:rPr lang="en-US" sz="1600" dirty="0" err="1"/>
              <a:t>Vreeken</a:t>
            </a:r>
            <a:r>
              <a:rPr lang="en-US" sz="1600" dirty="0"/>
              <a:t>, </a:t>
            </a:r>
            <a:r>
              <a:rPr lang="en-US" sz="1600" dirty="0" smtClean="0"/>
              <a:t>C. </a:t>
            </a:r>
            <a:r>
              <a:rPr lang="en-US" sz="1600" dirty="0" err="1"/>
              <a:t>Faloutsos</a:t>
            </a:r>
            <a:r>
              <a:rPr lang="en-US" sz="1600" dirty="0"/>
              <a:t>, </a:t>
            </a:r>
            <a:r>
              <a:rPr lang="en-US" sz="1600" dirty="0" smtClean="0"/>
              <a:t>SDM 2014]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dirty="0" smtClean="0"/>
              <a:t> 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altLang="zh-CN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Content Placeholder 2"/>
          <p:cNvSpPr txBox="1">
            <a:spLocks noChangeArrowheads="1"/>
          </p:cNvSpPr>
          <p:nvPr/>
        </p:nvSpPr>
        <p:spPr>
          <a:xfrm>
            <a:off x="304800" y="4724400"/>
            <a:ext cx="78486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SG" sz="1600" b="1" dirty="0"/>
              <a:t>Motif S</a:t>
            </a:r>
            <a:r>
              <a:rPr lang="en-SG" sz="1600" b="1" dirty="0" smtClean="0"/>
              <a:t>implification</a:t>
            </a:r>
            <a:r>
              <a:rPr lang="en-SG" sz="1600" b="1" dirty="0"/>
              <a:t>: </a:t>
            </a:r>
            <a:r>
              <a:rPr lang="en-SG" sz="1600" b="1" dirty="0" smtClean="0"/>
              <a:t>Improving Network Visualization Readability </a:t>
            </a:r>
            <a:r>
              <a:rPr lang="en-SG" sz="1600" b="1" dirty="0"/>
              <a:t>with </a:t>
            </a:r>
            <a:r>
              <a:rPr lang="en-SG" sz="1600" b="1" dirty="0" smtClean="0"/>
              <a:t>Fan</a:t>
            </a:r>
            <a:r>
              <a:rPr lang="en-SG" sz="1600" b="1" dirty="0"/>
              <a:t>, </a:t>
            </a:r>
            <a:r>
              <a:rPr lang="en-SG" sz="1600" b="1" dirty="0" smtClean="0"/>
              <a:t>Connector</a:t>
            </a:r>
            <a:r>
              <a:rPr lang="en-SG" sz="1600" b="1" dirty="0"/>
              <a:t>, and </a:t>
            </a:r>
            <a:r>
              <a:rPr lang="en-SG" sz="1600" b="1" dirty="0" smtClean="0"/>
              <a:t>Clique Glyphs</a:t>
            </a:r>
            <a:r>
              <a:rPr lang="en-US" sz="1600" dirty="0" smtClean="0"/>
              <a:t>         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dirty="0"/>
              <a:t> </a:t>
            </a:r>
            <a:r>
              <a:rPr lang="en-US" sz="1600" dirty="0" smtClean="0"/>
              <a:t>       [</a:t>
            </a:r>
            <a:r>
              <a:rPr lang="en-SG" sz="1600" dirty="0" smtClean="0"/>
              <a:t>C. Dunne and B. </a:t>
            </a:r>
            <a:r>
              <a:rPr lang="en-SG" sz="1600" dirty="0" err="1"/>
              <a:t>Shneiderman</a:t>
            </a:r>
            <a:r>
              <a:rPr lang="en-US" sz="1600" dirty="0" smtClean="0"/>
              <a:t>, CHI 2013]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dirty="0" smtClean="0"/>
              <a:t> 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altLang="zh-CN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Content Placeholder 2"/>
          <p:cNvSpPr txBox="1">
            <a:spLocks noChangeArrowheads="1"/>
          </p:cNvSpPr>
          <p:nvPr/>
        </p:nvSpPr>
        <p:spPr>
          <a:xfrm>
            <a:off x="304800" y="5715000"/>
            <a:ext cx="83820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SG" sz="1600" b="1" dirty="0"/>
              <a:t>Visual Analysis of Large Heterogeneous Social Networks by Semantic and Structural </a:t>
            </a:r>
            <a:r>
              <a:rPr lang="en-SG" sz="1600" b="1" dirty="0" smtClean="0"/>
              <a:t>Abstraction</a:t>
            </a:r>
            <a:r>
              <a:rPr lang="en-US" sz="1600" dirty="0" smtClean="0"/>
              <a:t>       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dirty="0"/>
              <a:t> </a:t>
            </a:r>
            <a:r>
              <a:rPr lang="en-US" sz="1600" dirty="0" smtClean="0"/>
              <a:t>       [</a:t>
            </a:r>
            <a:r>
              <a:rPr lang="en-SG" sz="1600" dirty="0" smtClean="0"/>
              <a:t>Z. Shen, K.-L. Ma, and T. </a:t>
            </a:r>
            <a:r>
              <a:rPr lang="en-SG" sz="1600" dirty="0" err="1" smtClean="0"/>
              <a:t>Eliassi</a:t>
            </a:r>
            <a:r>
              <a:rPr lang="en-SG" sz="1600" dirty="0" smtClean="0"/>
              <a:t>-Rad, </a:t>
            </a:r>
            <a:r>
              <a:rPr lang="en-SG" sz="1600" dirty="0"/>
              <a:t>IEEE Transactions on Visualization and </a:t>
            </a:r>
            <a:r>
              <a:rPr lang="en-SG" sz="1600" dirty="0" smtClean="0"/>
              <a:t>Computer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SG" sz="1600" dirty="0"/>
              <a:t> </a:t>
            </a:r>
            <a:r>
              <a:rPr lang="en-SG" sz="1600" dirty="0" smtClean="0"/>
              <a:t>        Graphics, 2006</a:t>
            </a:r>
            <a:r>
              <a:rPr lang="en-US" sz="1600" dirty="0" smtClean="0"/>
              <a:t>]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dirty="0" smtClean="0"/>
              <a:t> 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altLang="zh-CN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04800" y="1904999"/>
            <a:ext cx="76200" cy="48006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04800" y="1904999"/>
            <a:ext cx="457200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81000" y="6705599"/>
            <a:ext cx="457200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152400" y="990600"/>
            <a:ext cx="2179852" cy="7517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Mining-based graph summarization</a:t>
            </a:r>
            <a:endParaRPr lang="en-US" dirty="0"/>
          </a:p>
        </p:txBody>
      </p:sp>
      <p:sp>
        <p:nvSpPr>
          <p:cNvPr id="30" name="Down Arrow 29"/>
          <p:cNvSpPr/>
          <p:nvPr/>
        </p:nvSpPr>
        <p:spPr>
          <a:xfrm>
            <a:off x="304800" y="1752600"/>
            <a:ext cx="152400" cy="1523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8</a:t>
            </a:r>
            <a:r>
              <a:rPr lang="en-US" dirty="0">
                <a:solidFill>
                  <a:schemeClr val="tx1"/>
                </a:solidFill>
              </a:rPr>
              <a:t>5</a:t>
            </a:r>
            <a:r>
              <a:rPr lang="en-US" dirty="0" smtClean="0">
                <a:solidFill>
                  <a:schemeClr val="tx1"/>
                </a:solidFill>
              </a:rPr>
              <a:t>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8244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/>
          <p:cNvSpPr/>
          <p:nvPr/>
        </p:nvSpPr>
        <p:spPr>
          <a:xfrm>
            <a:off x="304800" y="3962400"/>
            <a:ext cx="4419601" cy="6096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Roadmap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pic>
        <p:nvPicPr>
          <p:cNvPr id="24" name="Picture 2" descr="Image result for right sig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2143" y="1066800"/>
            <a:ext cx="573457" cy="54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9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0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1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2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3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4" name="Content Placeholder 2"/>
          <p:cNvSpPr txBox="1">
            <a:spLocks noChangeArrowheads="1"/>
          </p:cNvSpPr>
          <p:nvPr/>
        </p:nvSpPr>
        <p:spPr>
          <a:xfrm>
            <a:off x="304800" y="1219200"/>
            <a:ext cx="4419601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Content Placeholder 2"/>
          <p:cNvSpPr txBox="1">
            <a:spLocks noChangeArrowheads="1"/>
          </p:cNvSpPr>
          <p:nvPr/>
        </p:nvSpPr>
        <p:spPr>
          <a:xfrm>
            <a:off x="304800" y="19050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Summarizing Static Graphs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Content Placeholder 2"/>
          <p:cNvSpPr txBox="1">
            <a:spLocks noChangeArrowheads="1"/>
          </p:cNvSpPr>
          <p:nvPr/>
        </p:nvSpPr>
        <p:spPr>
          <a:xfrm>
            <a:off x="304800" y="26670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Summarizing Dynamic Graphs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Content Placeholder 2"/>
          <p:cNvSpPr txBox="1">
            <a:spLocks noChangeArrowheads="1"/>
          </p:cNvSpPr>
          <p:nvPr/>
        </p:nvSpPr>
        <p:spPr>
          <a:xfrm>
            <a:off x="304800" y="40386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Summarizing Graph Streams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Content Placeholder 2"/>
          <p:cNvSpPr txBox="1">
            <a:spLocks noChangeArrowheads="1"/>
          </p:cNvSpPr>
          <p:nvPr/>
        </p:nvSpPr>
        <p:spPr>
          <a:xfrm>
            <a:off x="304800" y="4876800"/>
            <a:ext cx="67818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Domain-dependent Graph Summarization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Content Placeholder 2"/>
          <p:cNvSpPr txBox="1">
            <a:spLocks noChangeArrowheads="1"/>
          </p:cNvSpPr>
          <p:nvPr/>
        </p:nvSpPr>
        <p:spPr>
          <a:xfrm>
            <a:off x="304800" y="56388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Work and Conclusion</a:t>
            </a: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Content Placeholder 2"/>
          <p:cNvSpPr txBox="1">
            <a:spLocks noChangeArrowheads="1"/>
          </p:cNvSpPr>
          <p:nvPr/>
        </p:nvSpPr>
        <p:spPr>
          <a:xfrm>
            <a:off x="304800" y="33528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6"/>
              </a:buBlip>
              <a:tabLst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Summarizing Heterogeneous Graphs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Picture 2" descr="Image result for right sig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3743" y="1739969"/>
            <a:ext cx="573457" cy="54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mage result for right sig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4743" y="2501969"/>
            <a:ext cx="573457" cy="54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Image result for right sig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4343" y="3187769"/>
            <a:ext cx="573457" cy="54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8</a:t>
            </a:r>
            <a:r>
              <a:rPr lang="en-US" dirty="0">
                <a:solidFill>
                  <a:schemeClr val="tx1"/>
                </a:solidFill>
              </a:rPr>
              <a:t>6</a:t>
            </a:r>
            <a:r>
              <a:rPr lang="en-US" dirty="0" smtClean="0">
                <a:solidFill>
                  <a:schemeClr val="tx1"/>
                </a:solidFill>
              </a:rPr>
              <a:t>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0027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304800" y="1600200"/>
            <a:ext cx="4346575" cy="17526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7848600" cy="566777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Roadmap</a:t>
            </a:r>
            <a:endParaRPr lang="en-US" sz="4000" b="1" dirty="0"/>
          </a:p>
        </p:txBody>
      </p:sp>
      <p:sp>
        <p:nvSpPr>
          <p:cNvPr id="50" name="AutoShape 2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4" descr="data:image/jpeg;base64,/9j/4AAQSkZJRgABAQAAAQABAAD/2wCEAAkGBxQTEhMSExMWFRUXFh4ZGRgVGBsZIRwZHxwXHBgZFxobHCgiGhslHRgaJD0iJSkrLi4wGyAzODMsNygtLiwBCgoKDg0OGxAQGywlHyQsNC0sLCwsLSwsLzU0LDQsNCwsLywwLCwsLC8sLCwsLCwsLCwsLCw0LCwsLCwsLDQsLP/AABEIAMkA+wMBEQACEQEDEQH/xAAbAAACAwEBAQAAAAAAAAAAAAAABQMEBgIBB//EAEYQAAIBAwMCBAQDBQQHBwUBAAECEQADIQQSMQVBEyJRYQYycYEjQpEUUmKhsTOSwdEVFnKC0uHxByRDU5Oy8DRUY6LCF//EABoBAQADAQEBAAAAAAAAAAAAAAABAgMEBQb/xAA5EQACAQIEAwYFBAIABgMAAAAAAQIDEQQSITFBUWETcYGRofAiMrHB0QUUUuEj8TNCQ3Ky0mKSs//aAAwDAQACEQMRAD8A+40AUAUAUAUAUAUAUAUAUAUAUAUAUAUAUAUAUBz4gnbIn0nP6VNna4OqgBQBQBQBQBQBQBQBQBQBQBQBQBQBQBQBQBQBQBQBQBQBQBQBQBQBQBQBQEOsuFbbsollUkDJkgEgQMn7VK1YEd3q2p8Py2POVjcA4AO2d+0rMTjbz/Wtoxhm1envS/3IPnBvacZF6bsC54m/UA/m823dHiFwo9t3y4NewqmLztOPw3tlyq2217a8/Qxtre59I0PVtTtUPpzO0S3mydqSdoTEktj+H3rx6kaeZ5Xpc2Vx+hkAkQY49PasCTqgCgEPXPiVNO5RtghVYtduC2POboUAwZP4LntECtlTioKc5WTbS8LflFoQnUeWEW3vpqUum/G1q86qjWHlgD4OoW4RuZEB27RIDXEnOAansoS+WV3q9rbK5S5q6wJCgCgCgCgCgCgCgCgCgCgCgCgCgKWt6mlohX3ZGNqluZx5QT2NQ2kCr1DrirbJtgtcmApDYJn5iAYAg8elZVajUfgV373IbFXTPiW4XXxV8jCSQHlQd0MfwwAnlPOe/rXPTqV1JZ0mnyvp6LQqpO9h+Oq2pIDzHMAn0PYehB+4rtzIuXFYEAjIORUg9oAoAoAoAoAoBbf6TZDi74S7g4PHcmN0cTJmecVv+5q5cuZ296d3QiyGVYEhQBQFHXdWtWm2uSDAOFJ+YlVkgdyIq0YN7A+Yf9pOkOvd7aEL+FYulC3na2rapS20flBvCQSO+RGemVPNQirbSevC7UfXRkwqSg3ldrqz7iPoOh/Zl0Ci1GwFr7IsRcOq0u62oEl0TYwLZ+UEkZFRRptSbfJ+sWUbPp+l67ZubNpYh42nYwBmI5HuKwdOS3JuMqoSFAFAFAFAFAFAFAFAFAU+pXGAQKxUs4XcACQDMxIInHcGqVG0tCGLUuXCwHj3YJjAtTPfPhQfsa0eFlb535L8HKsQ3K1vf0GnS7xe0jMZJGT6wSJ/lWdOTlFNnUjvUaO25BdFYjiRPr/mf1qzSZJR1/QLNxCoRUJyGVRIMzJ9c9jzWdSlnjZaPmQ0Kuj/AAmqvvd2cbj5GMgnKjsIUCfIPLmsadCpmTnO6XCy9bJeX2IUR8Ol2c/hJnnA9uf0H6V1ZUWLaqAABgDipB7QBQBQBQBQBQHNxJBHqIoDyy8qCeYz9e4/WgO6AhTVIWKB1LDlQwJH1HNXdOaWZp2Fz27YRssqmO7AHH3qt2CC1o0OTbWPyjaOPWI5MD7AUuwSfsNv/wAtP7o/ypmYOl0lsGQiA+oUf5UuwTVACgCgCgCgCgCgCgCgCgM7qL+oJTfbIAuBgQm+DGFhGmORujt7ispXdrkEVr9pAWbRZQ24CFEfOf35xjESfatu1ldu25j2Nklydy30a5qFS2rWgB344OSQQ54k9sx71lTTUUjZDytCQoCLTfKD65/XP+NAS0AUBzcuBeSB9TFQ5Jbg6qQFAFAFAKOsfEum0zBL11VciQvePU+n3rqoYKtXV4LQq5JF3pvUbV+2Ltlw6Hgj1HIPofasatGdKWWasyU7klnBZfeR9Dn/AN26syTKf9pPVjYtWvJvUs7Mp4YJachT7byp/wB2vQwNJSU58UtPP8JmNebhG6PlvTW8O8t4pauqGBNnwbYG0+BOwDKwL5yP3feuqWLrSVnJ69ffI5Lyi732PsPwbrDf0dkmfKCrSZnaxVQSeZABP6d64cfSVLESiu/z1O+DvG5oq4ywUAUAUAUAUAUAUAUAUAUBW1GuRDDHMTABYx2JCgxwefQ+lVlOMdxcjXqlokDcRJAEqyiSYAkiMnH3qvaw5kXRdrQkKAhTynb2OR9e4/x/X0oCagPCaAj0w8i/7I/pQEtAcXrm1Wb0BP6VEnlTYPn2r1BtLYvX9NZvLeWFYFt7XmEpbMyAGYkbuBGYxXnKKlGM5xTbXry7j0cJg6GIpN3alHWXFZeMlzt/G66Njb4W6gTqXtDT+AoUiAzMrMpG4puVZALFZAgwK0pTy1uzUbK3PkzlxNGnSlFQle6u9Fp00b1tvy2NdXcYEd9SVYKdrEGDzBjBjvmpW4Eo6dq5P/ecQYwMEloJ8nmgFcSJ2e5rTNDkQZbren1GnvPc8B7pfafES7tV/nEPKwrqHESDIGI7dtKlHEQisy+F7Ph3c0/R+uc4p7oZ/C/TdR4RuJv0/ituIuPuZmjNxgVO3c0mJkgCY4GOIaUlFtSsrabLouf58y8VoXtT0zVllm+SGIBCuU4F0yGVN2SV7/k/iNYqcORJx1H4duXdrXLisbclSzEwCjqQfLBw55nir067ppqPHfzuRKKkrMSaD4LIuWbvh2wAsqPFcnduDq5Q29oKjGZwEHAAq8q8cujd+5fW/wBinZR2sPumdD1Ni2LS3xtXjge5Ji3kliTPvWdWsqs3NrVmiVh+bnh291xvkSWbjgSx/lWKTlKy4kmM1PxZfLwt3RWoRWZH8Zyu8BlVnVQobaQdvMEHgiu+FLDKTpyzuV7aWS+5lOplWZtJGk6J1Y3muW28LegVibL71KtuAOVBHmRxGeOa5atJRSnG+V33VtvF9DRMbVgSFAFAFAFAFAFARi8ufMPLzkY+vpQGS+KuqBReuWr5TatmXtAOQN2oJBGYEZn0HpV8JleIala1uO3E5cU5Km3C99Nu8Eualh4126racmyVBXawPjW928dogzWeMlB01GMdVJapt3+JF4RnfM5Ozto7aGvDD1FSbnVAcXUkR+h9D2NAeWXkZ5GCPf8Ay7/egMJ8a9YFrWbLur8C2NKHCi4bZZy14eWPmyqcngfWu2hCDp3a1vx8DDE1qlJRcNvivpd6JWto+LK2k+ILB1FldPrjcY3ba7PHa4Chcq0hu+yCRHlJxUuEcj0Xp+SaGIlVqZWtLN/LbnbWy6XR9IrhNhX1hbzFFsPtP5sKcSuTuU4gOMdyOYNUkm9gJdV8OXdtlQlm4toQni7H2mBJUvZJElVJg9vpWThKCSglZdf6JjKUdIss2Om6lbgY3EVipUbdoAB2syr+F6gn1M+1WVN3zPcrq3dmkX3rYk9oDzcOO9CbPc9oQL9br1sIxbMHyqOWLTAHpkN9As1rQourPKvHoQ3YyXUNRcuy11i3fYMIB6BfzfVpOTwMV7FOEKatBW68fPh4Gb13KWo06AAKoUtiUG07eWysHgH9a1dST0bv36+jFjQ9D6wwcJeO4OQqOYlSflR4wZON3MwDODXBiMLFxc6as1uvuvuvLkWUuZotbqltIXbgfTuYHNeald2LmY6t8Q27+mu2gIa7adAd6QNykDlgTzxHr9a6qCdKrGfJp+TKvVWM+tvToE2AHaCzWna0U8QqguXBufI4MGOJBXhtE5KcnHaT63398zCtQVSze657eRf6Hr7FjU3bgnY9q1bUDblhcuq7fOQFDEAZnn6m1WTnRjDjdt+nvyNYRUdEa/pXVkvyUnAByVPP+yxrhlBx3NBhVAFAFAFAFAFAKtX0C1cYs26T9P4uJH8bH7/SquCZFgfoNskkliTOTt7yD+X3NMqJOf8AV21O6Wn/AHf4e22Pyj9KjIiLEZ+GLMCC6kZBBHOc8ZOTnkdoNMiFhorlQAwJA/MJP6jn+v1q5JMrAiQZHqKAV9b1nhhtkm4UOBGBnaxJwIP659MY1K8YNJ7+9WL6mR13T7tx/HY/ihFVSXj5SGt7iijAdrhK5DbgCYxT93T219+JfPHbgQWujXEe2dxZUYOAWBO9bhYXJNvLEOwY8kbB+WSWMpx2T9+IjUjG9jc9Nu3GTzMrEn5lyAvb8olucRjv76qSkrx2KacC/btgcfc+p9TUg6oDm4gYQf8Ap6EUBzZc5B+Yc+/oR7H/ADoBV8V6kpYAXm5dt25BI8rOobI/hkfes6krI68FSVSo78E35LT1Mb0+5pXOq8TR2TesXdocA+YSwVjmQRt9f0p+tU6eBoRrxV821+ZyYf8AWMVJSpuXy6dPI13wnqCVv2zxavsq5J8phgM8RuIjsIqlCTcdTsxdNRyT/lFN94u+Lb//AHi0mTC4A7m4xUewjZEn9417WEtCi5vi7eSv9/Q4Jbim5fMSqOxjHlIGSoEkx3YfaTwCRv20OZFmVlVwVZlJVREbCDyoBOTJkr5Rz2Jg1WGIjLS1vIhXJt4uLy21hgqrcHghiIjvP861jWipaPUWNr0rUbrNp4m49tWP3AJluwn/AJV49eChVlBcG16mi1Ret24yTJ9f8AOwrIk4v6K25Be2jEcFlBI+hIxWkas4K0ZNdzIsiVLYWYAEmTAiT6n3rO5J1QCxevWDkOSOxVHII9QQsEe4rb9vU5EXRa0eut3Z2NMcgggieJBAMH19jVJ05Q+ZE3LNUAUAUBX1OtS2QGJkyQArMYESYUHGRVZTjHcXIf8AS1ruWHu1twPuSsD71XtYcyLl6tCQoAoAoCDUKqhnysAklfYd+xx61WUlFNvgDOKzZLZLGSR6/T0HH0Arybt6vdlCPp9pryIVvWAWAYJksvDbTD8jjjtW0KEpxUk1qWUW1dHl5WDlCyNChw1uc5dSvJz5Tmf6VnODhLK/fuxUa9DuwxQfKw3D2IgH9ZB+x9a3wkrScPH8kodV3ljG6/X39Q+o8O8tixYgHysWc+aWLK6kCVgAHPJ5gerTp06EY5o5pS7rLpZp89b93fm22Vk1eq0wN03RdRLwtXLTq+4ztyjNdeCAwI7HjEyNHGjiHky2bV01b1SS8eKGqNX1PTtdtqbbAHkNJGCD3AODivGkmnZm0Wk9RPd6VqLqC29wFAyNkiQUKnb/AGczuUGZPNUcb6M2hWUHmjvqvMTarot1L5LNpx4rhrrPdC74bcAUFoAYJHcnB3cg1xEnWjGnVs4xd0m/flsXpYWg05xjLM+UW19ffIcaTpt9A4tXV87FzDDzTgtu8PmNvERtHrm0Y2WhWpUzNKa2Vu4zvxPfYPEi4APCZ384VgTABgFmksCTw0CSZA+g/TsP/jtU70uNrf662u9jjqyTehn7jMRlo+ioIjuIXER/SvS7Gl/Fev5M7s96Uwt5uDepJLSBjcBPlAggDG0AD2Jqk8NCS+BJP3719AmaLYpjwkUliNhAGWPy7ceud3AEn1riyJP4tLb9CxN1T4gu2Nmm0yjw7cW98gMzKIJ8ykBfKRPJPoOfEUamLqzlBpa3d+r7mek1h8JThLEJty2S2XfrHXXmcdJ+MdSt3beSUgFpYFgpYKGTag3QTJB9DGcGK2Gq4eOebTV7af6RNKeExknToqUZWurpJPv+KX26n0QGqHCe0BW1Wttp5WcKSOCY5kf4VKTBi7uqH7HpUDTt0Sl0BAhStv8AEUlhNxdrQuZk8d/UlpiKjenxuz8Xo+jvqZ8EaLQ6tP2q75h5rVgD9b8f1/nXFNPsY97+xfiO65yQoAoDOdfLNcizeW3cW2SDuGSGXyt9atQqU4YhOorqz+qObFQqThalK0uH4Mho9Rfv3G1F99jIHBQsAoG2AFWeMqfqK8CpUqSxqtdxtf8A7eDT8fSzPboY6nP9KyOKU3ZPndO9/LyPpi7iJDKQf4Sf/wCq908092v+8v8AdP8AxUAbG/e/QCgDwj++36L/AMNAQ6zTM1t1DsSVIHy9wf4azqxzQcVxRDMk3UVHIb+8B6nOQRx6HkRJxXnRhmSd0VKvTCiKAjbGx5h4aw/hpaf5lB2GC85JJJ71102lCMb7afY3pVciate5B05rVrcLIueGAcXXgh9117kGZcM25pEiXgQMDGolUnmT0tb6mBougbXumCYVW/McSQIweMHjHFMPF9r3L39yVuOuoOtpDcMwCB87DlgskzgZr0Yq7sWMPodWbXjWz4aePGzxST+EMthlhzscCOCwInvXp1p9plkk9N7c7fld9ii0Ib+vY2Dp0Esbq3UDsTAADsshNzecMPlwWUZqaby1O0ktLWdl7WxD2sbno2pHhqhBXaAgmcwABkgZ9q86q803LnqXQn6x1NmdhbJVAYYqYLkYJBGQBxIyY9AJ45zb0R6+Gw0YJSmryfDgvy/Rd+yvw1G2ABJ7DnBz71nY7HJvdkOvvG0rPbJS5+Ur6nygsOGGe9a0I3qL3tqVnaUbTV11+3LwKmhuJctkMB5RBXsBkSvqDB83MgjkGvo6NeU/iekjwcRQVOVou8Xt+H1X4fES6vS3AXFtGuL3O62pUTtIO5x3xJiTxPNd6xVHacsr7n9lpc5HoQWdUGmOORPERySs4we3auiVo7v8+tiTTfCnUbdj5h4jSfDbcoCghyyqu4mZR/MYwQBHFfP/AKljFOWSOnB9Wve3PU6qdCVri/qO6SfKQGP50U7QGhstBBAnB7iuP9PrQoSk58Tf9Tg8TGChw+6X0JLi3BDMqwo24uW87WtuR80HC9zORV8diKdWnlp33uZ/plJ0a2ao9LW0u9zZaP4ktoqIY2jybt6E+XcskT6oeCeRzmOJOysXqQcpOXPUfG4T8o/3jx9hyf5D3q5zlTV9IW4QzsxIj93tJ9PerRk0Cl/qpZIhizDaVAO3CEztwvHAnkxmr9tIixL/AKtWdzNLywIORwYMARC5UHEZk8k1Hay2FhuiwAM4EZyfue9ZknVAFAL7vRrTMWIaSZ+ZvUHGfUCq5UDi30GyDIDA8Ydv4vf+Jv1plRFi/YshFCrwPv71YkqdS6mLRAKliRwIn7Dk8dqlK5KVzOfEfXrjWiqHwQzAbtwVoxKKxkK7cAwfTnNa00lK9rm1JJSva4j6TqTp79opqFYNO9DdtkNhC21UtgsVDhgTnB7HN3Nzh8a8r6efA07SdSL7SK6NX077mx/1jBjbaYz3JjEMe05x9JIzWGU5sp31LRFCXQSpMlRyCf3R3BPbmT3nHnVsO03KO3IzaFyXQMFgDyZMGfociuRyS0bII7twfMGAHG4kBQf4mOI9RzgQMVZfFt58PMF7Q6zTFfLettcBkwwBPYhMzEcR7T3rtw06SWWMk3xJTQ7G4cHeP0P2PB/l9a6yxxet27o2XEVu+11B+8H+oq8Kk4O8G0+gtcz3WOp2dLvt2Us2zgXHIAVZ4BiNzweCcSDng90IupFVMRJ24Jvf8L67LmTTpTqSyUo3fRGW13xChR51hZtpiLxE4x5UIE/bNdGelGPwxX/1v9U2dVP9OxLmlKDtcV6DrQUhLVzf2FttzT6BTG4Ht3+lcdWOFkvjWXqk16aJ92j6nouhioXk4t8XfX13Ha6p2jahQbVcFkZwdyM3lKGDiMep7V5Tg1Ky8+BnUxMYRTs3vorXVud2R9RuN4DFrVwEeaSpghG3TPYFVnPE1ei8s0374GnaweiYs1r6ldm4MoXA3WxiJIBJXzd4HrB7V6uDyVaqjLZ3POr06KpuUXrp9f7ILWruKqBCgReV8NMgKFUsQOVCjI5FerLA0227vzPOzMktXnWAGwoCgBUEAKVjbtgiCZ9Z7wKt+yo8vUZmMOhFlL3LbFWJCgjuVkksOCoLRB4jEGKnFKLjGnJXXXfz56X+tyI8zVjrGmuJF5Sby/OEBkHBkOI2qwgiSOI7GvFq/ps29Pl4N6f332OqliZ0vlfhw8tifo2p0u/8FNl1hAa9MkeiuxO7idoPasJ4GdJZrXXNa/2i1TFVKukn4bL00NAtruTuPvwPoO39fesDIkoAoCn1PqlrTqHvOEBMCeSfQAZNa0aE6rtBXIbSOeldXs6gE2XDbfmHBE8SDmDnPBg1NbD1KL+NBNMvViSFAFAFAFAFAFAQa3SJdRrdxQ6MIKng1MZOLui0ZOLutxd0r4Y02nfxLVoB4gN6D0H+fNaTrTmrM0qYic1ZsZtZHIlT/D/iOD9xWRiQktuyNwX0wd3bBMYHv3HpQEy3FbHf0Ig/oc1FgJ+r6kDU2VMQbT7cbpctbCgDuf8APOK5qkv88Yvazf0Jis0rGd6roPEbUafe1wBLb3PMfw3QXGfIAHnHhDaBtPnIAgwrU4uElbgd7ko0s+VLdLTe+3k767rQZ6T4oOxVS1uIUSXOwcCQogkwZGQMQQTNd1Ck504yk7XSZhTw90nJ/c8v/E7hWa5YRlUFvK5kQJwCvP3FdEMKpyUU93YtLDxSbT9DEdUvBxpBu3TrLIuBhkln8+71DS3qDJzXT+oylShKcNHGFRxa4WoztbushhqbVOspfxX/AOkBvprbXkDI1xjsDXI8BFUkSVT8BjAnkn9a+fx2PpYas6MaWbLu8079/wA55vaSb+Hh3fgQ/ELqbZKhyvkZGuramRdCMUa2i+UyR7we0V61OEOzU4rLmjNNXlb5MyupNq6aT6eZ6X6TU7TEQfX8lSyGZtrOfMJwAMr8vaY8xxMGuzFYWkoZ4qzT9NfA6KEtcrVxravELDAXBEeeN0EETu4OCRke0ivMlQg1pp6+/eh1WS4FGzaa473EDOkkkTLCSYmTlokxyNx9a9TAwjGqlKycVvzb9v0uceNajRst5PTuW/rb15Ej3BOcGOGBBPtB+le3Z8DxjrRAv2dU8vnZGAIPy7Sywd0rBOPMOeKznVhDim+Sa9fd+7cbju8BbtMUGVXB7ew9WEmffNckP8lRZuL1LbIh+FukW73iG4zFxeKDz3E3Dw7TAEo4g73YzBPmrL9SxVSlKKjazV9k+LXFckTCKY06voLKLbNvxATeVTN26/lNt3GGcw25QZGRFc+FxNSpKWa2ivslxS4Lk9iWka3omvNyxbYhmaCGMRJUlScwMkTXn4mmqdVxW351Lxd0XvEb9w/cj/AmsCQl/RR9yf8AAUBjPjixcV0vOhup5grKdvhghZB8pjeQRunuBXfhYOpB04ys+Wuvlrp/ZSfUg+A0uvd8fwyvkCu5YFWnJRAqKCQwJkYExHEa4yLpw7OUr63tx79dV3EQXI39eWaBQBQBQBQBQBQBQFbqWr8K09yJ2jAJiTwBPuYFUqTUIOT4AQr15mZiuq0ihSFIYMILTCkswyYOK5nOq3dOKXidDwWJTSyvVX01056cOo16Dr1uo0MjbHKlrbblYwG3A++79ZrelVVRO3B20MZwlCTjNNNbp6MsdS0fips3FcgyJ7GYwQf0IrRq5US3vhUMdxuSQ25QVbauFBCqHhZjJ5yazdJN3YV1sILmnfT3LloXMBVVoDBSTvLBgHySriWIGNoERWtLCyavJ6Phb+zohQc45pMotdKQiobjAAynOwEDJa4BmDiPX61vlVKzlN263OmnQle+Znmq14Ksr27iBhtLHZAnEmHJ7+lbUsXSVSLjK7v1/BtOi3FoQXbtubNy6xQ271tgQoI3K4JDMWEKNsk8QCZxnvxtKVb/ABJXUlJK27zU5LTfXK21zdlxOOnKqqdTKtLK/S04/ey7rju2UEAXALUAMBcsncsJz+PBxuGQeOD+bwqmHhUqdrlmpPd9nUT7vkuvCz6o81043vf1RQ6zetulpbjKgCrai21u4zbbocMFFwkSNxPIHvXbQpZYZIRlaKk7yjNLVZdXKK110W7Z2YGUqdWKpWbvor9/U8sdGfyX0NnwXX8NrtwWmaduSsGMkjn0OK769aCi6VRtSvrZXWniugo4p3uot9wa7SvZfZdVFYAMArFvKxb+EZlfpxntXBVglFSg7p3W1npbhd897r8+lhcRGvfRq3l5/ZJv1aodM1bIYVoDYMScic5x2j9PSumdSeS0bK2vN6829/JdxM6NKcs0k2+rsvBLbzffcZrr7vOGEg+acxB9eMen3rn7epaz19H78CksFRlteL815PX1OtIt51RfDsraARfKzg23UW8i3JU/2agccgkmM9VKNOV6kZPNfkr+Lv8A7PJrYeVGdpJdGuPd5fkY39PuVlPmkEFiSQPvxI+ldUJOMlJcDMXWL7WoshSjNcDAq6qGO22HcFkMghHIH+wDHaK2EnWbqXTSvz010X09d+MXWwydXuXT4bNcuM6uwdhAYBlUtttgIm13k/SATg89Ok6KzTso7ce/Tm/bstS2+x9D6XZW3bS2rBtoyRGT+ZoHqST968utU7SbnzLpWRaZgASTAGSTVEr6IkVaX4l0txxbS8pYmByAT6KxEH7HNdM8HWhHM4/T6blcyG1cpYKAKAKAKAKAKAi1WoW2pdjCj0BPsAAMkk4gVKVyUruyKX+mV/8ALv8A/oXP+GrZH080W7N815os6bXLcQ3F3EDcCCpBBUkMCrAEGRVWrblZRcXZme631YXbLoLbgjzSYPyODAAJZidpgAE8etcmIj2tNxXuzKPYQ9Xvrc1LaguigK4FkWwX3BXVbrN46jeIlTAw0AzBESlDM3fXlx79z0KePcKKpNXs779b2tbZ7tbX1GnQNTZ0YuW1EIWG1d6YAEZJbLEyxP8AFVqVNU5Sa4nFUqSqTlObu27s1djWqyhhug/wt/PFdKIOjqRIEGTxwP5MQamztcGI6veK370rE3AJJ7lLe0YB5kD649K7INZInoQklCPd9xLea6b0WkMvbGdpEAlyDLACYU8kVzYtdpBKPM1jVgovUoaqzf2qZZpYc22nb8x7cwK48PTcaqbRKnH+SLHVNIHYiIYgMyuGAZSCVPywGIU/3WBAK49+lXpyj2dVZo+fo90YxlKMs9GVpdHY91XRNulUnRENsRiwtKcDaWJZZjE859a2o4bBSq2UYNa8Eu7R24mNX9Rxik/8s9/5P8i+xohIPhIkCSxCiBDHAJBJhG9OPpOzp4Ki01CN+For620Mp47GTi4zqTs+cnr6jK7pGFiwdqk27HhMrlMMpYkgqx3d8R2xyK8jFrta8pR2bIwtVU42aOeoaV/FtBALgSylktKJ+IrGYVnn869zzMnmrf8ARjHim35pfhmmFrRhOcnpe33Klnpru4dSoBciHmZWNxMCACSB9T71i8RKzikuW/8AR3zr0qds19VfRL8o7KspXdtbcSJUk5EngjjB/lWUZybs16/0XpVadVPJfTmkvo2WtKYcTw3lYeoOBPrk/wAzXTSlkmnz0f29fuVxFPtKMly1Xhv5r6IeWz29P6dj/wDPSvTPCG3w50sXJvsPKRCYENPzPBwQYgGOJPBBrjxlbJ/ji9d3+Pz4cUWiuJorS7BGwBf4BH/6/wCU15spOTu2XKHVbN+4QbD2wsGQ0HzQ3qjdyuMcGrRcf+YgVdV6Rq3tMpcOuw7raMFLeVpC+QLJJWA2PLmZxtRnCM01o778vfQh7GStMb1xbC2bxJI4KqQ25CC/4asgQDkgREAGa9DsKlJOo5JLXi2vDdO/BL6GaSvfU297Sa4ssXRENwywDGJ/C4+x457HzE6fL35muo60KuEAuEFu5Gf57V/pWTtfQksVACgCgCgCgFfxHdVbPmYCXtxJA/8AEQn+VXhuXp/MZK9169qfGL3P2e1bu+RbU+JdVe4u7tgDSvOMjPE89pyvfTXTmepGGGouKj8Ta1b+VX6Wvp338dDU9CG5bpVzBv3CNu0iCxIMkGZronv4I8ypv4L6DPwB3LH/AHiP5CBVDM8OlQmSoJ9WEn9TUWQJQo4gVIMzZ6hqVYL4cDkDw7mQAZHBC5CjGAO01rkjzIMHfuWHe8dRd/GNx1lnvoQVJ8zorbVXAhcGI74HsqpiotdmrQstEk/W3L8mLWu4yu6tnWy1xyX8BCx2XdxG5SjMADLLLGRJO2e01xTj8cll47aac/fA7qMpZLZb8hTa1T4cNB5kFz69ywnk9hgnArXsYcj040YNaxJrGvK4uLuUiPKzA+h8pYz78fQ1V0Y8A8PDgXQw8slrttoBbc2QM7CScHP2B/eKh+atONFXtrwX37itOhd8Fb3/AK5vpdp1rNY97+0aVP5RIWPRUHz/AFafb0rynJt3ZtTpwp/IvHj58PCxlb2j8OVKiJIViAZ9Aewb279u8ehTcZq8V3r3wLOcr6tnliE+TB4iJwPbtn0jtWkJSh8rt9PL8GdSMav/ABFfrx8/zddCHRW9wCqi7gQPMUWGEcbiDyR78+hrnp1tLPdaGuLywm76p67cGKesdN1xNu5pWsgIGIDOoOSG/fIztGCBEVTPq2eXiodpNW4K3q+hb6V0nVWiRdu2Lm0C7IMQWW7uQsTEyp4nkGRMUU/iTZfDWpKV+Nl6jq1p7hurbAT5xDBywIDTPlUxgTByO9a9tC633XDr3nUqidOUv/i/VWXqzTvoAHtrjVXGVnFtWVLexSgbxGJJbLrjg5kV6X7lzi5R+FJpOT1et9rbbf2eFlL1v4jvotx9RpUS3btm4xt3g5CCSzBWVdwAByDmuXsaFSShRqXk+Di1f6++JpKE4q8loaeuMg4e0D7H1GDQCP4j3fhobjKp3kshZW8qEiSjKSJzAImuihopStqlxV+KXEhlO7pUVY8S/u2OVYanUZKorggG5EZ4PpV6daUpJNRs3/GP4IaNJobha3bY5JRSfqQJrmkrSaLE9VAUAUAUAUAUBBq9GlwAOCYMiCVz9VIP2qU7Ep2Kg6FYEQrY/wDyXPQD972FLsZmT6Dp6WgdskmJLGSYECft+vejdw3ct1BAUAUAE0Ak6pobDB772lKqpZmiC+0dvXAjcc+nY10U69VJQjJ+/oTGGaSXMytvcMtkky0evt6gcD2A5ro0WiPT0Wi2KGvs2DMkKx9DtJnEsBycHkdjV1OSNI1JIgGjtSGlnngbsR6krESR3qe0kS60jvpl2bjLHkIO1VAgQc7QTt83OPSvJryztzfd4HdKnlprnx8fxsMwDb9Ah5PzEfU+nvmuYwDVWxDBvNuI+bI47jgjy+lSm07oFX/RlvhQwPfaxgD05gf9eeK2WJqe0iLIo9V0qaUDUiBtMmSSfeJMkETP0niY56k5N5vQ7aMlODpydklu9l38rc+WhxpfjK0z+EsMwxsVmLwP4QnMVRSk9Uijp0V/1Y374/8AsaDTa5HUOCckiCCG3DBUrzuB7c1e6MpU5J28b8Lc78uoy6e1u1c3XiyXIhFCkkSVEtAgsdyiOQCeJMdNKjJ/EeXi8TFrs4PTi+fRdPq+64vbq865tSlts6LYpK4Zy5dBgmJW25g8bcxIr0Z3/ZumrZs9/S3v0PPp5e0TntxsRdV1gFnVIqXLgvad7VsvtlWNu8TaGYKnZMjiYnGObAUeyxEZt6Jp35a6nVicQqtJK1nd3S2fJ9/A1Gg6xat2EDMx8NArttYiUEOZjsQatVWepJri7rxORbDfT3g6h14IkSCP1ByKxatoSJuv9Lu3nUowCBGU+aDLAqSBsYfKefUCtKc1FNcyGrihfhvVEWS1zzWwRHiKQN4IuAHwAWEEwT7VoqsIybiva8SMpq+m22W1bV43KoB2zGMYmsJO7bRYs1UBQBQBQBQBQBQBQBQBQHF66FVmPCgk/QZNSld2JSu7HzfpNvW6+0L41dxJiFUlRuKhiPIuBnlq4f3OJdSpGmoWjJxV03e3Pke/Uhg8MoxnG7au9vv9EX/hHrlxr93Taq47lUVlDqJkM6uG2qJ/Jg+9bYOrOvQdSokmpOLS7k+Pezl/U8JSpZZ0tmaTrt5n095UtuSbbcgDsfU5+1ddJ2mu882i7VI35mLKOTvJAWZje+RNsgYIA4cYmd47rnqafM7mnzKdy3dVlK2/EPl3kuRuEiSVZ4WFDgLBneZZYzV0s3zPYyqUXO13tzLQ0wADeGFIyRvfcfkkswOWISTz5mYySSSUJLZllTklpIXdN3F7ZQdt0HzQsAHJZZgN94H1rz5NZdNj2a3aQg09Xez4DvxLsCV7+aAohdxkybhE7YPBE496ysjicqmtl6iXx7Y/Da5DkMA4tklc3AGULdMMNyEDmAIEcko2epnJYjtFNL4dNNLeduPeN/FKbQI2H8xCDsxn+2yZCjH73tSy5l1KpbWPqJviAG+Ldpio3ysAb4LFRlVY7sHicyR71lO6aa1Oum70Kilo7fZ/cyXQvhF71wT+zqlzUtcuMSCos22ESm6NjndAmf61pGSqfD035HgOEo6n1f4DFm340G0ADAK7VmLl75cyBt2Y9IqaEVG56GPnKVKmr8NvBfe5rLRtXZZdjwdpIhs91n7/AM66Uzymmtz25060wKm1bIOCCikH6iKspyTumQULfw3p7cmzYso3tbWMcDiQPYY9q0qYirU0nJvxISSIbfWdC3zXNMrDBDPa7YwZyMVZYeu9oS8mLob6LU27izadHQYm2Qwx2lcVjOEoO0k0+pJPVQFAFAFAFAFAFAFAFAFAYd/iYwpF64zsVDJat2yLZYFgCzjMKJ5J4nkUnVhF5Ur2PQhg7q8rJWbTbetui7y98LfEfj3byb3cWwAQ9sBlfdcVlOzykQqn9foJUoyjmS4teVvyZYnDulGMn/zK67rI0viMeE/vED+k1ByCrrF3Uz4dtFZWXPlnkPI3F1HZe3f6kWVty0bbmX0HT9TpLS2US64DHBtI4EIArSH5JC5BjBlRNZQw0M05X+aWbXg2+B31cU67TdlZW3tct9N6XqLF+5qvDZ7lxSp3hD+Z3HyXPLMqJiBA4kxpTjGnBwjxk5PvZjWxMqsFB7LbysbHxsAR5iJ2zx9T6e/tioOQxnVOmHTGT/ZfkYcJ/AfSOATyIHPPbTnnXU9GlU7Rdfev5K1sevJyf8quXOb94KMyZ4Cqzk4kwqgk49qAVdE1Athi9nUKT3axcgKMgTtgc5Jj+VefVw872jZpdV76Ho1asZJfEuuvHiOPmG5vl5AHf0+v/wA+/IZA6eZPUhv1MH+RUfpQHD6eYZcEHKgkZBDSI4O5QfeBUp2KyipKzOrOkF3ZaQuDML5jKZDMxBmSNu7MyVHrU3k9EVyUoJzktFr39PHbT7Dxvhdyf/qWAkwdpLCQRjc5Wc/ux7VpklzOH9xRt/w9f+7T6X9b9Rg/QLRAG64CO4uNnBBkExOeQJHaK0scvaO/Av6TSrbBVAQCZySc49SfSpKNtk9CCp1ZgLF4kx+G2T/smr0/mXeGZ/S6hUS7t8rJb3NmceECGzMGdvEDPFaVczqPv+5VF7od/e964oBVxaaBjm0pkdvtj61NbSEL8n/5MIdW7gPH3HcfUVzljugCgCgCgCgCgCgCgEmv1mpRyUtl1E4jnBgA/UL/AHj9rJIskjGn4SZtuz9oRSw37JtyxJFy4FIlSVAHckn0qkqcXJu9juWOlazSdlZXV7Llyt4Dfoeju6ZptaUqpthWk7iWDklyZklhcJzxs5zjRKKjlRz1arq/M9f626Wsa/RXGZQXXafT/rVDBk9CAoCHxC3y4H73/D6/Xj60BJbtgcf9fc+tARXRuO3kDLe/oP8AH7D1oCjc+HdOT/ZlfZHdB/dRgP5Vqq0+ZssRUXHzszI/GKtpr2mOjUA7boZwN7D+zEjdJuMFLwucz9KTnOVKVnroduEnTnm7d6aabeHRN2uxQlzVXmJtftNslvEd77kKLYDyu1mO6VIHpifpyU1JzVr7rc6M9KCSnlejSUeb43tol334DDpJYafT+KCv4SNubg4G3zcT3gwccVFZZZy7zf4ZyfZu/Rb+W/jt1Ld1xIMj9fdRWZFmd2QXb8NS84JX5Qe25/lH6zxANFrsRO1NXqO3fv4Lf7Gj6f0TwxvLfjH8w4A/cX2wMnkjIiFG8IZdeJ5WJxPa/DHSK9er96ebbC1qM7XEH+Xt9P6H6yBochZoAoAoCt1LRi9ba2SV3DkRIyDInvipi7O4EbfB1oks21pULDW1IETBHeYIGSRCqABBnXtmVyosaXpw0aO1sNcHlHhov8UAgAEwoMegVR6VSpUcty8I3diK91q4ysRpbgYYUlbgzCmR+H8st3idprK7NVTjdXehizfLEt+0brpDOtwu4lQcvi2YUEgQpjyMO+MFTunK/iel+4qxqZMiUOMba7dX9UbK11y8EA8Iu0CLiJcZWyo3Dbbg8k4MY5rZN2POnCLk2tFyHmh1BuIGKlDnDAjv7gH+VXRjJWdixQgKAKAKAKAKAKAKAXXergO6Jau3ChCsUAgMVVtvmYZ2spx61dQdrs0VN2u3a54nWBuRHtXbZclU3qPMwVm2jaxztVjnGDRw0uQ6btdO5c8Mt83H7v8Axev04+vNUKE1AVuo6k27ZYAEyqieJZlUE+w3TUN2RenDNKxmbHxNgkXUM+bNhxIJRVI/FyCXQD/kazzs6/20eT81+Og76NrG1FoO3lG5hABWYJEkHKzHy8+9Xi7q5z16XZzy9E/NXOtZ0S1cbeZBxxGNuViQcAgGOParpmak0K9L8I27ZLtfvOAOH8LGVM+W2D+Ue2OKvKpdaJLz/JpKqmrKKXn92POnaQW7YUe5Mx3zGMY4+1ZmVyvqtDblj4aTsJnaOf0quVcjTtqlrZn5svugIjt7f4VYyPLDyM8jB+v/AD5+9AL+uopFoOodTcAKkAyIYwQcESAfsPSs6slGN2dGHTcnZ2dtD538Pux1Nnx7ULduus+Dp7uncfibFtNbXfaPlBBcmYPrNdU40pRapRjole91Jd6ej8Ce2rR1lOXnp9T6P8OmdNZ/2Y/SRH2iK54fKiuJVq0u9jGrGAUByzgckD60Bz46/vL+ooA8df3h+ooBO3QdGz7zaTczE8naWByds7Tn2zWfZQvex1rH4hRyqX0v57+o7B9K0OQ9oAoAoAoAoAoAoAoCDU6y3bjxHRJ43MFn6TzyKWJSbML1VLdw6u7aNtr41KPZYvbAZRY0/JdgHtyr8TBBIyKjE03KMXFapfd7nrYPEqnlp1X/AI3FqS15va2z271o9Cv0tRb1OldtU7W1eIu3hdG79n1BuXGYOyKwY+HAI4PMgmaNNxUr32WniitfEqpTccsU9W2lbikorROySvxvfXU+jWbyuAyMGU8FSCPQ5HvQ8or9T13gpu2M+YhfoT/hH1IqG7FoxzMznXOqPfsultGRpwxzDK8q8D8vlkTE7k4nFZaqyOiilTqKUtV/Wwk/YWCXQbpXeFVmYQIL3twEmILOD64WearlN+2V1pt+F+B90rrDWrRBtFmLO4CMWB3F2UbioJMAZjkjmrR0RhWSqTunwS8kkaDp2sN1SSpWDHqDgTBgSPtVkc8lYlu5IX/eP+A+5/oakqTUBluu6q5+0tbW61tVtWjKheXbUBp3Kf8AylA47815+OxE6KvHp9/wephKNN0s8o5ndq2vBR5Nfy18Dq211LNu9491j41pIbYVZWvJbJwgOVYkZ5jmtMNVnUpRqS3f5sVqQpupKmoJaN8bq0W7atrhbbyGnWNI77Cl02vMA0Amc4mGB9R/vewI62efGSW6uUL/AMO3XVQ+pLbWDGUYgw0wVNyIjy/QnvmoymiqpXshdpvgVbWw2mQeGWKL+KoXcGB2TdYIYaJA4EYrRzm73e+/XvIzxfD6fgYr8O3FAVL4VIgpseCIIgg3YgyO3as8pLqp6ta++hd0+r8ILZIe5cVZO0AeWSAZZsjtyTjNRKajuQqbn8WyPW62oK7kdQSBJNs5YgLhXJ7jge/FM6LrDyaunfz4eB5qeoqGcXRtVDypZp8rNlQvGwMT9O9dkcO5xThq34cbc+ZxOqot5vfEH1NjiCxiYCucZWTjA7SeMVVYee7+qJ7WJX/0naYCEwApfcSu3fEDIye+YHHrWn7Rrd87W1vb31KdsnsTHqGnKjLDcMSrgndJwCJJME/p7VT9rUu1bbqi3bQ9pljQ9TS4xtrIK8SCJAVCeRgjeBBzUVMPKEVJ+9/xuTGqpOy9+7l+sDQKAKAKAKAKAKAKAr6rRpcjeJjjJH9D7UuTcpt8P6cgDw4gADzNiPljOIqczJzM7HRLMAbDAEfO3vP5vc/rS7IzMtaTRpbBCCJMnJMn7moDdyS68An+Xqew/WhAWkgZyeSffvQHdAFALv8AT2l/+5sf+qn+dVzx5m/7at/B+TJunalLil0dXBOSjBgOIWQcECMe9SmnsZThKDtJNPqVuq/tBYC1hYBJG3dPmkeYwB8vY9+KO5McttRK+j1fjtcEksEBDC2ZRDfYLhgDJuRwPriqZdbm3aRyKHJt6dbL7EWp6PqmfxI8xuIxHl2wly24EeJOPDA571pKUpQUdLL8laTp05uerumt+aty8R1on1TELeS2FIhtoj8omD4p7z2/zqFcpJQ4e/QaWGMQeRg+/ofuP8akzJaAg1erS0u522j+uCYAGSYBwKXJUW9jOdQ1envXWDMxR7SKCFcS25m2/KSPKc4wCZiuerRp1mlNXWj9+9jpSlGlZb3+wpt3rN8NrLlj9nvIy2lRmk+Gt22WfbAAwDkT5ADwRXRiKVOE/glm218S+HrVcnZP5fifi4tf6XM2IaxeJWEcnJBWcjy9xyMj9avGrOPyto4ZU1xRKem2efCTmflHPrxzVu3q/wAn5lezhyR63T7RIJtpI/hHaI/9o/QVCrVFpmfmOzjyOb/TbTiCi4AAgDAHAHtBI+hPrUxr1Iu6YdOLVrEtnSIuVRV+gA7AH+Sr+gqsqk5btv3/AGyVGK2RNVCwUAUAUAUAUAUAUAUAUAUBhP8Atfdv2W0FuPbm8JNtipICuYkdvaunCxUpNPl90S5uFOclukv/ACSPm2t6dssW7n7ZrBccyEa5+UcuCDIE4E85rqjTTk1w99Dm/eVLLXfoj710py1iyxMk21JJ7kqJNebLc6pfMy1UFSp1G4PCvCRItsSJ4EHJ9OKh7FofMj5BY1Ol02mT8FLrXdzMzySWLt+GpB8nlgg+hngV5k5TTilDNfd8j6SvUnTrKNJ2hf4rNKytfO0/nvK6tw20NV/2N7P2W94ZlPHbbJnEmM13UdLrqeV+otSlCSVrxvbk7u/qfQK2POIh85/2R/VqAloAoBH13ri6d1VVNy4RlQYhexY9smAIMyaznUynTRw6nFznJRiuJN0Trq3y6FTbuJBKNnB7qe4nBwINTGd9HuK1BQipwkpRezRe1lq2wC3ApBMAN3JBED3InHpNXOdNrYgXo9gGRbUHmRIzAE/WAB9AB2qLInPLmD9GsHm2p55k8iD37jFLIZ5cyfT6G2hlVg/fvzU2IcmyxQgKAKAKAKAKAKAKAKAKAKAKAKAKAKAzvxN8O/tbKHzbUAgG4y+aWk7VHoeZ/wCelOo4aonRxcXx/wB/VCm98EM1pbbvvC7ceLdAxztBnbiYGYxzzV1XkndfRFezp8jW9JsPbs27blSyqFJWYMYHOeIrFu7LSd3ct1BAs6h0Zbrbi7qf4QnpGNyE9h+gqGi8ZuIt1PwVp3VlZnIZQjYtgsqgAKzi3uIgDv2qMqLqvJE2j+E7NuQjMATOBaGZLYi2COe3HaKZUQ60nuW/ibqh02mu31TeUAhZiSWCj+tS2+AowU52bstX5K/2PlP/APsmpEP/AKPMNgZOYLcfef0qypVm7JK5o3hFq3L0/J9U+FernV6SzqCmwuDKgzBDFeftVIttalK9NU55U7rR+av9yE/DNvdu8S5yTB2ESQB3TPHfvnmmUjtXa1hR1n4WuKAdNFzJJW6EJViqqGQlYjyCVwTzMzNJRa1Wp00alKacart14eK37md9A+Gbm1jqNlsnAFtbcnJLM5KkcnAHEZJJxMU3urFa86UbKk7/AE8OPf7bbaT4cS24cXLhIbdB2R9MIIHsP8TNspzuq2rWHVWMwoAoAoAoAoAoAoAoAoAoAoAoAoAoAoAoAoAoAoAoAoAoAoCLU3giliCQPT/nQlK5lfiXqQ1GneyishZkBZoIADqSfIWk+XvH8qo3c6KSySu9dGvNNfczGp6QLii1sS3MtvEsyQRhXLlT/aESwJI3wJkjWNVxd09TnlhlKNnaxovhfqX7NprdkqG2b5IYH/xLjCAOcCI/eMcSRkm+PN/U6ayzyuuSXkkjZW3BAI4Ikdqucp1QBQBQBQBQBQBQBQBQBQBQBQBQBQBQBQBQBQBQBQBQBQBQBQBQBQBQBQBQBQFfT/Nc/wBof0FCWWKE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bl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Image result for arxiv.or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1" descr="Image result for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Image result for twitt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7" descr="Image result for last.f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20" descr="Image result for youtube socia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23" descr="Image result for youtube socia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26" descr="Image result for instagra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33" descr="Image result for yelp"/>
          <p:cNvSpPr>
            <a:spLocks noChangeAspect="1" noChangeArrowheads="1"/>
          </p:cNvSpPr>
          <p:nvPr/>
        </p:nvSpPr>
        <p:spPr bwMode="auto">
          <a:xfrm>
            <a:off x="1527175" y="1066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20" name="Content Placeholder 2"/>
          <p:cNvSpPr txBox="1">
            <a:spLocks noChangeArrowheads="1"/>
          </p:cNvSpPr>
          <p:nvPr/>
        </p:nvSpPr>
        <p:spPr>
          <a:xfrm>
            <a:off x="304800" y="1752600"/>
            <a:ext cx="50292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marR="0" lvl="0" indent="-396875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5"/>
              </a:buBlip>
              <a:tabLst/>
              <a:defRPr/>
            </a:pP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Summarizing Graph Streams</a:t>
            </a: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zh-CN" sz="10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0" lvl="3" indent="-342900" defTabSz="914363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q"/>
              <a:defRPr/>
            </a:pPr>
            <a:r>
              <a:rPr lang="en-US" altLang="zh-CN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gSketch</a:t>
            </a: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0" lvl="3" indent="-342900" defTabSz="914363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q"/>
              <a:defRPr/>
            </a:pPr>
            <a:r>
              <a:rPr lang="en-US" altLang="zh-CN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GMatrix</a:t>
            </a: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0" lvl="3" indent="-342900" defTabSz="914363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q"/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TCM</a:t>
            </a:r>
            <a:endParaRPr lang="en-US" altLang="zh-CN" sz="20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ontent Placeholder 2"/>
          <p:cNvSpPr txBox="1">
            <a:spLocks noChangeArrowheads="1"/>
          </p:cNvSpPr>
          <p:nvPr/>
        </p:nvSpPr>
        <p:spPr>
          <a:xfrm>
            <a:off x="304800" y="3733800"/>
            <a:ext cx="7010400" cy="76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US" sz="2000" b="1" dirty="0" err="1" smtClean="0"/>
              <a:t>gSketch</a:t>
            </a:r>
            <a:r>
              <a:rPr lang="en-US" sz="2000" b="1" dirty="0" smtClean="0"/>
              <a:t>: On Query Estimation in Graph Streams: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/>
              <a:t> </a:t>
            </a:r>
            <a:r>
              <a:rPr lang="en-US" sz="2000" dirty="0" smtClean="0"/>
              <a:t>      </a:t>
            </a:r>
            <a:r>
              <a:rPr lang="en-US" dirty="0" smtClean="0"/>
              <a:t>[P. Zhao, C. Aggarwal, M. Wang, VLDB 2012]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00" dirty="0" smtClean="0"/>
              <a:t> 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b="1" dirty="0" smtClean="0"/>
              <a:t>         </a:t>
            </a:r>
            <a:endParaRPr lang="en-US" dirty="0" smtClean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ontent Placeholder 2"/>
          <p:cNvSpPr txBox="1">
            <a:spLocks noChangeArrowheads="1"/>
          </p:cNvSpPr>
          <p:nvPr/>
        </p:nvSpPr>
        <p:spPr>
          <a:xfrm>
            <a:off x="304800" y="4800600"/>
            <a:ext cx="8153400" cy="76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US" sz="2000" b="1" dirty="0" smtClean="0"/>
              <a:t>[</a:t>
            </a:r>
            <a:r>
              <a:rPr lang="en-US" sz="2000" b="1" dirty="0" err="1" smtClean="0"/>
              <a:t>GMatrix</a:t>
            </a:r>
            <a:r>
              <a:rPr lang="en-US" sz="2000" b="1" dirty="0" smtClean="0"/>
              <a:t>] </a:t>
            </a:r>
            <a:r>
              <a:rPr lang="en-SG" sz="2000" b="1" dirty="0"/>
              <a:t>Toward Query-Friendly Compression of Rapid Graph Streams</a:t>
            </a:r>
            <a:r>
              <a:rPr lang="en-US" sz="2000" b="1" dirty="0" smtClean="0"/>
              <a:t>: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/>
              <a:t> </a:t>
            </a:r>
            <a:r>
              <a:rPr lang="en-US" sz="2000" dirty="0" smtClean="0"/>
              <a:t>      </a:t>
            </a:r>
            <a:r>
              <a:rPr lang="en-US" dirty="0" smtClean="0"/>
              <a:t>[A. Khan, C. Aggarwal, Social </a:t>
            </a:r>
            <a:r>
              <a:rPr lang="en-SG" dirty="0"/>
              <a:t>Network Analysis and Mining </a:t>
            </a:r>
            <a:r>
              <a:rPr lang="en-SG" dirty="0" smtClean="0"/>
              <a:t>Journal</a:t>
            </a:r>
            <a:r>
              <a:rPr lang="en-US" dirty="0" smtClean="0"/>
              <a:t> 2017]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dirty="0" smtClean="0"/>
              <a:t> 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b="1" dirty="0" smtClean="0"/>
              <a:t>         </a:t>
            </a:r>
            <a:endParaRPr lang="en-US" dirty="0" smtClean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ontent Placeholder 2"/>
          <p:cNvSpPr txBox="1">
            <a:spLocks noChangeArrowheads="1"/>
          </p:cNvSpPr>
          <p:nvPr/>
        </p:nvSpPr>
        <p:spPr>
          <a:xfrm>
            <a:off x="304800" y="5943600"/>
            <a:ext cx="8153400" cy="76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 defTabSz="914363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US" sz="2000" b="1" dirty="0" smtClean="0"/>
              <a:t>[TCM] </a:t>
            </a:r>
            <a:r>
              <a:rPr lang="en-SG" sz="2000" b="1" dirty="0"/>
              <a:t>Graph Stream Summarization: From Big Bang to Big Crunch</a:t>
            </a:r>
            <a:r>
              <a:rPr lang="en-US" sz="2000" b="1" dirty="0" smtClean="0"/>
              <a:t>: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/>
              <a:t> </a:t>
            </a:r>
            <a:r>
              <a:rPr lang="en-US" sz="2000" dirty="0" smtClean="0"/>
              <a:t>      </a:t>
            </a:r>
            <a:r>
              <a:rPr lang="en-US" dirty="0" smtClean="0"/>
              <a:t>[N. Tang, Q. Chen, P. </a:t>
            </a:r>
            <a:r>
              <a:rPr lang="en-US" dirty="0" err="1" smtClean="0"/>
              <a:t>Mitra</a:t>
            </a:r>
            <a:r>
              <a:rPr lang="en-US" dirty="0" smtClean="0"/>
              <a:t>, SIGMOD 2016]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00" dirty="0" smtClean="0"/>
              <a:t> </a:t>
            </a:r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b="1" dirty="0" smtClean="0"/>
              <a:t>         </a:t>
            </a:r>
            <a:endParaRPr lang="en-US" dirty="0" smtClean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8</a:t>
            </a:r>
            <a:r>
              <a:rPr lang="en-US" dirty="0">
                <a:solidFill>
                  <a:schemeClr val="tx1"/>
                </a:solidFill>
              </a:rPr>
              <a:t>7</a:t>
            </a:r>
            <a:r>
              <a:rPr lang="en-US" dirty="0" smtClean="0">
                <a:solidFill>
                  <a:schemeClr val="tx1"/>
                </a:solidFill>
              </a:rPr>
              <a:t>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1685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6858000" cy="1066800"/>
          </a:xfrm>
        </p:spPr>
        <p:txBody>
          <a:bodyPr/>
          <a:lstStyle/>
          <a:p>
            <a:pPr algn="l"/>
            <a:r>
              <a:rPr lang="en-US" sz="3200" b="1" dirty="0" smtClean="0"/>
              <a:t>Graph Streams</a:t>
            </a:r>
            <a:endParaRPr lang="en-US" sz="3200" b="1" dirty="0"/>
          </a:p>
        </p:txBody>
      </p:sp>
      <p:sp>
        <p:nvSpPr>
          <p:cNvPr id="8" name="Content Placeholder 2"/>
          <p:cNvSpPr txBox="1">
            <a:spLocks noChangeArrowheads="1"/>
          </p:cNvSpPr>
          <p:nvPr/>
        </p:nvSpPr>
        <p:spPr>
          <a:xfrm>
            <a:off x="596765" y="1787955"/>
            <a:ext cx="7861435" cy="879045"/>
          </a:xfrm>
          <a:prstGeom prst="rect">
            <a:avLst/>
          </a:prstGeom>
        </p:spPr>
        <p:txBody>
          <a:bodyPr/>
          <a:lstStyle/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Graph Stream:</a:t>
            </a:r>
            <a:r>
              <a:rPr kumimoji="0" lang="en-US" altLang="zh-CN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Continuous stream of graph edges </a:t>
            </a:r>
            <a:r>
              <a:rPr kumimoji="0" lang="en-US" altLang="zh-CN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Wingdings" pitchFamily="2" charset="2"/>
              </a:rPr>
              <a:t> </a:t>
            </a:r>
            <a:r>
              <a:rPr kumimoji="0" lang="en-US" altLang="zh-CN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Telephone network, communication network, social media data, IP traffic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Massive volume and high speed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Construct summary to support future queries</a:t>
            </a: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kumimoji="0" lang="en-US" altLang="zh-CN" sz="18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 noChangeArrowheads="1"/>
          </p:cNvSpPr>
          <p:nvPr/>
        </p:nvSpPr>
        <p:spPr>
          <a:xfrm>
            <a:off x="0" y="6400800"/>
            <a:ext cx="3886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 smtClean="0"/>
              <a:t>       </a:t>
            </a:r>
            <a:r>
              <a:rPr lang="en-US" dirty="0" smtClean="0"/>
              <a:t>[A. Khan, C. Aggarwal, S</a:t>
            </a:r>
            <a:r>
              <a:rPr lang="en-SG" dirty="0" smtClean="0"/>
              <a:t>NAM</a:t>
            </a:r>
            <a:r>
              <a:rPr lang="en-US" dirty="0" smtClean="0"/>
              <a:t> 2017]</a:t>
            </a:r>
            <a:r>
              <a:rPr lang="en-US" b="1" dirty="0" smtClean="0"/>
              <a:t>         </a:t>
            </a:r>
            <a:endParaRPr lang="en-US" dirty="0" smtClean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8</a:t>
            </a:r>
            <a:r>
              <a:rPr lang="en-US" dirty="0">
                <a:solidFill>
                  <a:schemeClr val="tx1"/>
                </a:solidFill>
              </a:rPr>
              <a:t>8</a:t>
            </a:r>
            <a:r>
              <a:rPr lang="en-US" dirty="0" smtClean="0">
                <a:solidFill>
                  <a:schemeClr val="tx1"/>
                </a:solidFill>
              </a:rPr>
              <a:t>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357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dirty="0" smtClean="0">
                <a:latin typeface="Calibri" pitchFamily="34" charset="0"/>
              </a:rPr>
              <a:t> 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2045" y="2135429"/>
            <a:ext cx="1906805" cy="8063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i="1" dirty="0" smtClean="0">
                <a:solidFill>
                  <a:schemeClr val="bg1"/>
                </a:solidFill>
                <a:latin typeface="Calibri" pitchFamily="34" charset="0"/>
              </a:rPr>
              <a:t>Graph Summarization</a:t>
            </a:r>
          </a:p>
        </p:txBody>
      </p:sp>
      <p:cxnSp>
        <p:nvCxnSpPr>
          <p:cNvPr id="75" name="Straight Arrow Connector 74"/>
          <p:cNvCxnSpPr/>
          <p:nvPr/>
        </p:nvCxnSpPr>
        <p:spPr>
          <a:xfrm flipV="1">
            <a:off x="2133600" y="2523749"/>
            <a:ext cx="228600" cy="1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7848600" cy="685800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/>
              <a:t>Categories of  </a:t>
            </a:r>
            <a:br>
              <a:rPr lang="en-US" b="1" dirty="0" smtClean="0"/>
            </a:br>
            <a:r>
              <a:rPr lang="en-US" b="1" dirty="0" smtClean="0"/>
              <a:t>Graph Summarization</a:t>
            </a:r>
            <a:endParaRPr lang="en-US" b="1" dirty="0"/>
          </a:p>
        </p:txBody>
      </p:sp>
      <p:sp>
        <p:nvSpPr>
          <p:cNvPr id="69" name="Rectangle 68"/>
          <p:cNvSpPr/>
          <p:nvPr/>
        </p:nvSpPr>
        <p:spPr>
          <a:xfrm>
            <a:off x="3046195" y="1555844"/>
            <a:ext cx="1906805" cy="57958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i="1" dirty="0" smtClean="0">
                <a:solidFill>
                  <a:schemeClr val="tx1"/>
                </a:solidFill>
                <a:latin typeface="Calibri" pitchFamily="34" charset="0"/>
              </a:rPr>
              <a:t>Lossless vs. Lossy</a:t>
            </a:r>
          </a:p>
        </p:txBody>
      </p:sp>
      <p:sp>
        <p:nvSpPr>
          <p:cNvPr id="70" name="Rectangle 69"/>
          <p:cNvSpPr/>
          <p:nvPr/>
        </p:nvSpPr>
        <p:spPr>
          <a:xfrm>
            <a:off x="3048000" y="2316015"/>
            <a:ext cx="1906805" cy="57958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i="1" dirty="0" smtClean="0">
                <a:solidFill>
                  <a:schemeClr val="tx1"/>
                </a:solidFill>
                <a:latin typeface="Calibri" pitchFamily="34" charset="0"/>
              </a:rPr>
              <a:t>Overlapping vs. Non-overlapping</a:t>
            </a:r>
          </a:p>
        </p:txBody>
      </p:sp>
      <p:sp>
        <p:nvSpPr>
          <p:cNvPr id="71" name="Rectangle 70"/>
          <p:cNvSpPr/>
          <p:nvPr/>
        </p:nvSpPr>
        <p:spPr>
          <a:xfrm>
            <a:off x="3048000" y="3078015"/>
            <a:ext cx="1906805" cy="57958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i="1" dirty="0" smtClean="0">
                <a:solidFill>
                  <a:schemeClr val="tx1"/>
                </a:solidFill>
                <a:latin typeface="Calibri" pitchFamily="34" charset="0"/>
              </a:rPr>
              <a:t>Categories of graphs</a:t>
            </a:r>
          </a:p>
        </p:txBody>
      </p:sp>
      <p:sp>
        <p:nvSpPr>
          <p:cNvPr id="72" name="Rectangle 71"/>
          <p:cNvSpPr/>
          <p:nvPr/>
        </p:nvSpPr>
        <p:spPr>
          <a:xfrm>
            <a:off x="3048000" y="4114799"/>
            <a:ext cx="1906805" cy="57958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i="1" dirty="0" smtClean="0">
                <a:solidFill>
                  <a:schemeClr val="tx1"/>
                </a:solidFill>
                <a:latin typeface="Calibri" pitchFamily="34" charset="0"/>
              </a:rPr>
              <a:t>Summarization techniques</a:t>
            </a:r>
          </a:p>
        </p:txBody>
      </p:sp>
      <p:sp>
        <p:nvSpPr>
          <p:cNvPr id="77" name="Rectangle 76"/>
          <p:cNvSpPr/>
          <p:nvPr/>
        </p:nvSpPr>
        <p:spPr>
          <a:xfrm>
            <a:off x="228600" y="5410200"/>
            <a:ext cx="1906805" cy="8063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i="1" dirty="0" smtClean="0">
                <a:solidFill>
                  <a:schemeClr val="bg1"/>
                </a:solidFill>
                <a:latin typeface="Calibri" pitchFamily="34" charset="0"/>
              </a:rPr>
              <a:t>Evaluation Metrics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2362200" y="1828800"/>
            <a:ext cx="0" cy="25908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362200" y="1828800"/>
            <a:ext cx="685800" cy="0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362200" y="2590800"/>
            <a:ext cx="685800" cy="0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362200" y="3352800"/>
            <a:ext cx="685800" cy="0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362200" y="4419600"/>
            <a:ext cx="685800" cy="0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19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8</a:t>
            </a:r>
            <a:r>
              <a:rPr lang="en-US" dirty="0" smtClean="0">
                <a:solidFill>
                  <a:schemeClr val="tx1"/>
                </a:solidFill>
              </a:rPr>
              <a:t>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86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6858000" cy="1066800"/>
          </a:xfrm>
        </p:spPr>
        <p:txBody>
          <a:bodyPr/>
          <a:lstStyle/>
          <a:p>
            <a:pPr algn="l"/>
            <a:r>
              <a:rPr lang="en-US" sz="3200" b="1" dirty="0" smtClean="0"/>
              <a:t>Challenges in Data Streams Summarization and Querying</a:t>
            </a:r>
            <a:endParaRPr lang="en-US" sz="3200" b="1" dirty="0"/>
          </a:p>
        </p:txBody>
      </p:sp>
      <p:sp>
        <p:nvSpPr>
          <p:cNvPr id="8" name="Content Placeholder 2"/>
          <p:cNvSpPr txBox="1">
            <a:spLocks noChangeArrowheads="1"/>
          </p:cNvSpPr>
          <p:nvPr/>
        </p:nvSpPr>
        <p:spPr>
          <a:xfrm>
            <a:off x="457200" y="1295400"/>
            <a:ext cx="7861435" cy="879045"/>
          </a:xfrm>
          <a:prstGeom prst="rect">
            <a:avLst/>
          </a:prstGeom>
        </p:spPr>
        <p:txBody>
          <a:bodyPr/>
          <a:lstStyle/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Trade-off among Space, Accuracy, and Efficiency: 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        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      -- Increasing space increases accuracy, but reduces throughput 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Other requirements: 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      -- Build summary in one pass over the stream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      --  Incremental updates in summary</a:t>
            </a: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kumimoji="0" lang="en-US" altLang="zh-CN" sz="18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 noChangeArrowheads="1"/>
          </p:cNvSpPr>
          <p:nvPr/>
        </p:nvSpPr>
        <p:spPr>
          <a:xfrm>
            <a:off x="0" y="6400800"/>
            <a:ext cx="3886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 smtClean="0"/>
              <a:t>       </a:t>
            </a:r>
            <a:r>
              <a:rPr lang="en-US" dirty="0" smtClean="0"/>
              <a:t>[A. Khan, C. Aggarwal, S</a:t>
            </a:r>
            <a:r>
              <a:rPr lang="en-SG" dirty="0" smtClean="0"/>
              <a:t>NAM</a:t>
            </a:r>
            <a:r>
              <a:rPr lang="en-US" dirty="0" smtClean="0"/>
              <a:t> 2017]</a:t>
            </a:r>
            <a:r>
              <a:rPr lang="en-US" b="1" dirty="0" smtClean="0"/>
              <a:t>         </a:t>
            </a:r>
            <a:endParaRPr lang="en-US" dirty="0" smtClean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8</a:t>
            </a:r>
            <a:r>
              <a:rPr lang="en-US" dirty="0">
                <a:solidFill>
                  <a:schemeClr val="tx1"/>
                </a:solidFill>
              </a:rPr>
              <a:t>9</a:t>
            </a:r>
            <a:r>
              <a:rPr lang="en-US" dirty="0" smtClean="0">
                <a:solidFill>
                  <a:schemeClr val="tx1"/>
                </a:solidFill>
              </a:rPr>
              <a:t>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555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1066800"/>
          </a:xfrm>
        </p:spPr>
        <p:txBody>
          <a:bodyPr/>
          <a:lstStyle/>
          <a:p>
            <a:pPr algn="l"/>
            <a:r>
              <a:rPr lang="en-US" sz="2800" b="1" dirty="0" smtClean="0"/>
              <a:t>Additional Challenges in Graph Streams </a:t>
            </a:r>
            <a:br>
              <a:rPr lang="en-US" sz="2800" b="1" dirty="0" smtClean="0"/>
            </a:br>
            <a:r>
              <a:rPr lang="en-US" sz="2800" b="1" dirty="0" smtClean="0"/>
              <a:t>Querying: Query Expressibility</a:t>
            </a:r>
            <a:endParaRPr lang="en-US" sz="2800" b="1" dirty="0"/>
          </a:p>
        </p:txBody>
      </p:sp>
      <p:sp>
        <p:nvSpPr>
          <p:cNvPr id="8" name="Content Placeholder 2"/>
          <p:cNvSpPr txBox="1">
            <a:spLocks noChangeArrowheads="1"/>
          </p:cNvSpPr>
          <p:nvPr/>
        </p:nvSpPr>
        <p:spPr>
          <a:xfrm>
            <a:off x="596765" y="1178355"/>
            <a:ext cx="7861435" cy="879045"/>
          </a:xfrm>
          <a:prstGeom prst="rect">
            <a:avLst/>
          </a:prstGeom>
        </p:spPr>
        <p:txBody>
          <a:bodyPr/>
          <a:lstStyle/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     </a:t>
            </a:r>
            <a:endParaRPr lang="en-US" altLang="zh-CN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Compute reachability formed by heavy-hitter edges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kumimoji="0" lang="en-US" altLang="zh-CN" sz="18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5486400" y="23622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6248400" y="25908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781800" y="31242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410200" y="35052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410200" y="41148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019800" y="38100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324600" y="33528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629400" y="38862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7239000" y="35814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7543800" y="42672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934200" y="43434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cxnSp>
        <p:nvCxnSpPr>
          <p:cNvPr id="21" name="Straight Connector 20"/>
          <p:cNvCxnSpPr>
            <a:stCxn id="5" idx="5"/>
          </p:cNvCxnSpPr>
          <p:nvPr/>
        </p:nvCxnSpPr>
        <p:spPr bwMode="auto">
          <a:xfrm rot="16200000" flipH="1">
            <a:off x="5670363" y="2698562"/>
            <a:ext cx="349437" cy="197037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Oval 6"/>
          <p:cNvSpPr/>
          <p:nvPr/>
        </p:nvSpPr>
        <p:spPr bwMode="auto">
          <a:xfrm>
            <a:off x="5867400" y="28956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cxnSp>
        <p:nvCxnSpPr>
          <p:cNvPr id="25" name="Straight Connector 24"/>
          <p:cNvCxnSpPr>
            <a:stCxn id="5" idx="6"/>
            <a:endCxn id="6" idx="1"/>
          </p:cNvCxnSpPr>
          <p:nvPr/>
        </p:nvCxnSpPr>
        <p:spPr bwMode="auto">
          <a:xfrm>
            <a:off x="5791200" y="2514600"/>
            <a:ext cx="501837" cy="120837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6" idx="3"/>
            <a:endCxn id="7" idx="7"/>
          </p:cNvCxnSpPr>
          <p:nvPr/>
        </p:nvCxnSpPr>
        <p:spPr bwMode="auto">
          <a:xfrm rot="5400000">
            <a:off x="6165663" y="2812863"/>
            <a:ext cx="89274" cy="165474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>
            <a:stCxn id="10" idx="7"/>
            <a:endCxn id="7" idx="3"/>
          </p:cNvCxnSpPr>
          <p:nvPr/>
        </p:nvCxnSpPr>
        <p:spPr bwMode="auto">
          <a:xfrm rot="5400000" flipH="1" flipV="1">
            <a:off x="5594163" y="3231963"/>
            <a:ext cx="394074" cy="241674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>
            <a:stCxn id="11" idx="0"/>
            <a:endCxn id="10" idx="4"/>
          </p:cNvCxnSpPr>
          <p:nvPr/>
        </p:nvCxnSpPr>
        <p:spPr bwMode="auto">
          <a:xfrm rot="5400000" flipH="1" flipV="1">
            <a:off x="5410200" y="3962400"/>
            <a:ext cx="304800" cy="1588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>
            <a:stCxn id="10" idx="6"/>
            <a:endCxn id="12" idx="1"/>
          </p:cNvCxnSpPr>
          <p:nvPr/>
        </p:nvCxnSpPr>
        <p:spPr bwMode="auto">
          <a:xfrm>
            <a:off x="5715000" y="3657600"/>
            <a:ext cx="349437" cy="197037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>
            <a:stCxn id="7" idx="5"/>
            <a:endCxn id="13" idx="1"/>
          </p:cNvCxnSpPr>
          <p:nvPr/>
        </p:nvCxnSpPr>
        <p:spPr bwMode="auto">
          <a:xfrm rot="16200000" flipH="1">
            <a:off x="6127563" y="3155763"/>
            <a:ext cx="241674" cy="241674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>
            <a:stCxn id="7" idx="4"/>
            <a:endCxn id="12" idx="0"/>
          </p:cNvCxnSpPr>
          <p:nvPr/>
        </p:nvCxnSpPr>
        <p:spPr bwMode="auto">
          <a:xfrm rot="16200000" flipH="1">
            <a:off x="5791200" y="3429000"/>
            <a:ext cx="609600" cy="152400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>
            <a:stCxn id="12" idx="6"/>
            <a:endCxn id="14" idx="2"/>
          </p:cNvCxnSpPr>
          <p:nvPr/>
        </p:nvCxnSpPr>
        <p:spPr bwMode="auto">
          <a:xfrm>
            <a:off x="6324600" y="3962400"/>
            <a:ext cx="304800" cy="76200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>
            <a:stCxn id="12" idx="5"/>
            <a:endCxn id="17" idx="2"/>
          </p:cNvCxnSpPr>
          <p:nvPr/>
        </p:nvCxnSpPr>
        <p:spPr bwMode="auto">
          <a:xfrm rot="16200000" flipH="1">
            <a:off x="6394263" y="3955862"/>
            <a:ext cx="425637" cy="654237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14" idx="5"/>
            <a:endCxn id="17" idx="1"/>
          </p:cNvCxnSpPr>
          <p:nvPr/>
        </p:nvCxnSpPr>
        <p:spPr bwMode="auto">
          <a:xfrm rot="16200000" flipH="1">
            <a:off x="6813363" y="4222563"/>
            <a:ext cx="241674" cy="89274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>
            <a:stCxn id="9" idx="3"/>
            <a:endCxn id="13" idx="6"/>
          </p:cNvCxnSpPr>
          <p:nvPr/>
        </p:nvCxnSpPr>
        <p:spPr bwMode="auto">
          <a:xfrm rot="5400000">
            <a:off x="6667501" y="3346263"/>
            <a:ext cx="120837" cy="197037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stCxn id="6" idx="5"/>
            <a:endCxn id="9" idx="1"/>
          </p:cNvCxnSpPr>
          <p:nvPr/>
        </p:nvCxnSpPr>
        <p:spPr bwMode="auto">
          <a:xfrm rot="16200000" flipH="1">
            <a:off x="6508563" y="2850963"/>
            <a:ext cx="317874" cy="317874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>
            <a:stCxn id="15" idx="5"/>
            <a:endCxn id="16" idx="0"/>
          </p:cNvCxnSpPr>
          <p:nvPr/>
        </p:nvCxnSpPr>
        <p:spPr bwMode="auto">
          <a:xfrm rot="16200000" flipH="1">
            <a:off x="7384863" y="3955862"/>
            <a:ext cx="425637" cy="197037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14" idx="7"/>
            <a:endCxn id="15" idx="2"/>
          </p:cNvCxnSpPr>
          <p:nvPr/>
        </p:nvCxnSpPr>
        <p:spPr bwMode="auto">
          <a:xfrm rot="5400000" flipH="1" flipV="1">
            <a:off x="6965763" y="3657601"/>
            <a:ext cx="197037" cy="349437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>
            <a:stCxn id="17" idx="6"/>
            <a:endCxn id="16" idx="2"/>
          </p:cNvCxnSpPr>
          <p:nvPr/>
        </p:nvCxnSpPr>
        <p:spPr bwMode="auto">
          <a:xfrm flipV="1">
            <a:off x="7239000" y="4419600"/>
            <a:ext cx="304800" cy="76200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3" name="Oval 72"/>
          <p:cNvSpPr/>
          <p:nvPr/>
        </p:nvSpPr>
        <p:spPr bwMode="auto">
          <a:xfrm>
            <a:off x="762000" y="28194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74" name="Oval 73"/>
          <p:cNvSpPr/>
          <p:nvPr/>
        </p:nvSpPr>
        <p:spPr bwMode="auto">
          <a:xfrm>
            <a:off x="762000" y="34290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cxnSp>
        <p:nvCxnSpPr>
          <p:cNvPr id="75" name="Straight Connector 74"/>
          <p:cNvCxnSpPr>
            <a:stCxn id="74" idx="0"/>
            <a:endCxn id="73" idx="4"/>
          </p:cNvCxnSpPr>
          <p:nvPr/>
        </p:nvCxnSpPr>
        <p:spPr bwMode="auto">
          <a:xfrm rot="5400000" flipH="1" flipV="1">
            <a:off x="762000" y="3276600"/>
            <a:ext cx="304800" cy="1588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6" name="Oval 75"/>
          <p:cNvSpPr/>
          <p:nvPr/>
        </p:nvSpPr>
        <p:spPr bwMode="auto">
          <a:xfrm>
            <a:off x="1371600" y="28194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77" name="Oval 76"/>
          <p:cNvSpPr/>
          <p:nvPr/>
        </p:nvSpPr>
        <p:spPr bwMode="auto">
          <a:xfrm>
            <a:off x="1371600" y="34290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cxnSp>
        <p:nvCxnSpPr>
          <p:cNvPr id="78" name="Straight Connector 77"/>
          <p:cNvCxnSpPr>
            <a:stCxn id="77" idx="0"/>
            <a:endCxn id="76" idx="4"/>
          </p:cNvCxnSpPr>
          <p:nvPr/>
        </p:nvCxnSpPr>
        <p:spPr bwMode="auto">
          <a:xfrm rot="5400000" flipH="1" flipV="1">
            <a:off x="1371600" y="3276600"/>
            <a:ext cx="304800" cy="1588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Oval 78"/>
          <p:cNvSpPr/>
          <p:nvPr/>
        </p:nvSpPr>
        <p:spPr bwMode="auto">
          <a:xfrm>
            <a:off x="1981200" y="28194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1981200" y="34290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cxnSp>
        <p:nvCxnSpPr>
          <p:cNvPr id="81" name="Straight Connector 80"/>
          <p:cNvCxnSpPr>
            <a:stCxn id="80" idx="0"/>
            <a:endCxn id="79" idx="4"/>
          </p:cNvCxnSpPr>
          <p:nvPr/>
        </p:nvCxnSpPr>
        <p:spPr bwMode="auto">
          <a:xfrm rot="5400000" flipH="1" flipV="1">
            <a:off x="1981200" y="3276600"/>
            <a:ext cx="304800" cy="1588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2" name="Oval 81"/>
          <p:cNvSpPr/>
          <p:nvPr/>
        </p:nvSpPr>
        <p:spPr bwMode="auto">
          <a:xfrm>
            <a:off x="2590800" y="28956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83" name="Oval 82"/>
          <p:cNvSpPr/>
          <p:nvPr/>
        </p:nvSpPr>
        <p:spPr bwMode="auto">
          <a:xfrm>
            <a:off x="2590800" y="35052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cxnSp>
        <p:nvCxnSpPr>
          <p:cNvPr id="84" name="Straight Connector 83"/>
          <p:cNvCxnSpPr>
            <a:stCxn id="83" idx="0"/>
            <a:endCxn id="82" idx="4"/>
          </p:cNvCxnSpPr>
          <p:nvPr/>
        </p:nvCxnSpPr>
        <p:spPr bwMode="auto">
          <a:xfrm rot="5400000" flipH="1" flipV="1">
            <a:off x="2590800" y="3352800"/>
            <a:ext cx="304800" cy="1588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5" name="Oval 84"/>
          <p:cNvSpPr/>
          <p:nvPr/>
        </p:nvSpPr>
        <p:spPr bwMode="auto">
          <a:xfrm>
            <a:off x="3124200" y="28956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86" name="Oval 85"/>
          <p:cNvSpPr/>
          <p:nvPr/>
        </p:nvSpPr>
        <p:spPr bwMode="auto">
          <a:xfrm>
            <a:off x="3124200" y="35052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cxnSp>
        <p:nvCxnSpPr>
          <p:cNvPr id="87" name="Straight Connector 86"/>
          <p:cNvCxnSpPr>
            <a:stCxn id="86" idx="0"/>
            <a:endCxn id="85" idx="4"/>
          </p:cNvCxnSpPr>
          <p:nvPr/>
        </p:nvCxnSpPr>
        <p:spPr bwMode="auto">
          <a:xfrm rot="5400000" flipH="1" flipV="1">
            <a:off x="3124200" y="3352800"/>
            <a:ext cx="304800" cy="1588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8" name="Right Arrow 87"/>
          <p:cNvSpPr/>
          <p:nvPr/>
        </p:nvSpPr>
        <p:spPr bwMode="auto">
          <a:xfrm>
            <a:off x="3810000" y="3276600"/>
            <a:ext cx="1219200" cy="381000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57200" y="3048000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2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090868" y="3048000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1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676400" y="3048000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5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286000" y="3048000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9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818679" y="3105090"/>
            <a:ext cx="534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11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867400" y="2190690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1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410200" y="2590800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2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172200" y="2800290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3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553200" y="2667000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4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410200" y="3028890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5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739068" y="3333690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6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577268" y="3333690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8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181600" y="3714690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9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562600" y="3657600"/>
            <a:ext cx="534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10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248400" y="3581400"/>
            <a:ext cx="534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11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272468" y="4114800"/>
            <a:ext cx="534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12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882068" y="3962400"/>
            <a:ext cx="534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13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491668" y="3714690"/>
            <a:ext cx="534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15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263068" y="4419600"/>
            <a:ext cx="534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16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18850" y="4114800"/>
            <a:ext cx="422455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Edge Stream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105400" y="4953000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Graph Data: </a:t>
            </a:r>
          </a:p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Red Edges are heavy-hitter edges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0" y="296733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….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100" name="Content Placeholder 2"/>
          <p:cNvSpPr txBox="1">
            <a:spLocks noChangeArrowheads="1"/>
          </p:cNvSpPr>
          <p:nvPr/>
        </p:nvSpPr>
        <p:spPr>
          <a:xfrm>
            <a:off x="0" y="6400800"/>
            <a:ext cx="3886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 smtClean="0"/>
              <a:t>       </a:t>
            </a:r>
            <a:r>
              <a:rPr lang="en-US" dirty="0" smtClean="0"/>
              <a:t>[A. Khan, C. Aggarwal, S</a:t>
            </a:r>
            <a:r>
              <a:rPr lang="en-SG" dirty="0" smtClean="0"/>
              <a:t>NAM</a:t>
            </a:r>
            <a:r>
              <a:rPr lang="en-US" dirty="0" smtClean="0"/>
              <a:t> 2017]</a:t>
            </a:r>
            <a:r>
              <a:rPr lang="en-US" b="1" dirty="0" smtClean="0"/>
              <a:t>         </a:t>
            </a:r>
            <a:endParaRPr lang="en-US" dirty="0" smtClean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90/140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704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1066800"/>
          </a:xfrm>
        </p:spPr>
        <p:txBody>
          <a:bodyPr/>
          <a:lstStyle/>
          <a:p>
            <a:pPr algn="l"/>
            <a:r>
              <a:rPr lang="en-US" sz="2800" b="1" dirty="0" smtClean="0"/>
              <a:t>Additional Challenges in Graph Streams </a:t>
            </a:r>
            <a:br>
              <a:rPr lang="en-US" sz="2800" b="1" dirty="0" smtClean="0"/>
            </a:br>
            <a:r>
              <a:rPr lang="en-US" sz="2800" b="1" dirty="0" smtClean="0"/>
              <a:t>Querying: Query Expressibility</a:t>
            </a:r>
            <a:endParaRPr lang="en-US" sz="2800" b="1" dirty="0"/>
          </a:p>
        </p:txBody>
      </p:sp>
      <p:sp>
        <p:nvSpPr>
          <p:cNvPr id="8" name="Content Placeholder 2"/>
          <p:cNvSpPr txBox="1">
            <a:spLocks noChangeArrowheads="1"/>
          </p:cNvSpPr>
          <p:nvPr/>
        </p:nvSpPr>
        <p:spPr>
          <a:xfrm>
            <a:off x="596765" y="1178355"/>
            <a:ext cx="7861435" cy="879045"/>
          </a:xfrm>
          <a:prstGeom prst="rect">
            <a:avLst/>
          </a:prstGeom>
        </p:spPr>
        <p:txBody>
          <a:bodyPr/>
          <a:lstStyle/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     </a:t>
            </a:r>
            <a:endParaRPr lang="en-US" altLang="zh-CN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Compute reachability formed by heavy-hitter edges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kumimoji="0" lang="en-US" altLang="zh-CN" sz="18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5486400" y="23622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6248400" y="2590800"/>
            <a:ext cx="304800" cy="30480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781800" y="31242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410200" y="35052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410200" y="4114800"/>
            <a:ext cx="304800" cy="30480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019800" y="38100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324600" y="33528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629400" y="38862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7239000" y="35814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7543800" y="42672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934200" y="43434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cxnSp>
        <p:nvCxnSpPr>
          <p:cNvPr id="21" name="Straight Connector 20"/>
          <p:cNvCxnSpPr>
            <a:stCxn id="5" idx="5"/>
          </p:cNvCxnSpPr>
          <p:nvPr/>
        </p:nvCxnSpPr>
        <p:spPr bwMode="auto">
          <a:xfrm rot="16200000" flipH="1">
            <a:off x="5670363" y="2698562"/>
            <a:ext cx="349437" cy="197037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Oval 6"/>
          <p:cNvSpPr/>
          <p:nvPr/>
        </p:nvSpPr>
        <p:spPr bwMode="auto">
          <a:xfrm>
            <a:off x="5867400" y="28956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cxnSp>
        <p:nvCxnSpPr>
          <p:cNvPr id="25" name="Straight Connector 24"/>
          <p:cNvCxnSpPr>
            <a:stCxn id="5" idx="6"/>
            <a:endCxn id="6" idx="1"/>
          </p:cNvCxnSpPr>
          <p:nvPr/>
        </p:nvCxnSpPr>
        <p:spPr bwMode="auto">
          <a:xfrm>
            <a:off x="5791200" y="2514600"/>
            <a:ext cx="501837" cy="120837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6" idx="3"/>
            <a:endCxn id="7" idx="7"/>
          </p:cNvCxnSpPr>
          <p:nvPr/>
        </p:nvCxnSpPr>
        <p:spPr bwMode="auto">
          <a:xfrm rot="5400000">
            <a:off x="6165663" y="2812863"/>
            <a:ext cx="89274" cy="165474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>
            <a:stCxn id="10" idx="7"/>
            <a:endCxn id="7" idx="3"/>
          </p:cNvCxnSpPr>
          <p:nvPr/>
        </p:nvCxnSpPr>
        <p:spPr bwMode="auto">
          <a:xfrm rot="5400000" flipH="1" flipV="1">
            <a:off x="5594163" y="3231963"/>
            <a:ext cx="394074" cy="241674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>
            <a:stCxn id="11" idx="0"/>
            <a:endCxn id="10" idx="4"/>
          </p:cNvCxnSpPr>
          <p:nvPr/>
        </p:nvCxnSpPr>
        <p:spPr bwMode="auto">
          <a:xfrm rot="5400000" flipH="1" flipV="1">
            <a:off x="5410200" y="3962400"/>
            <a:ext cx="304800" cy="1588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>
            <a:stCxn id="10" idx="6"/>
            <a:endCxn id="12" idx="1"/>
          </p:cNvCxnSpPr>
          <p:nvPr/>
        </p:nvCxnSpPr>
        <p:spPr bwMode="auto">
          <a:xfrm>
            <a:off x="5715000" y="3657600"/>
            <a:ext cx="349437" cy="197037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>
            <a:stCxn id="7" idx="5"/>
            <a:endCxn id="13" idx="1"/>
          </p:cNvCxnSpPr>
          <p:nvPr/>
        </p:nvCxnSpPr>
        <p:spPr bwMode="auto">
          <a:xfrm rot="16200000" flipH="1">
            <a:off x="6127563" y="3155763"/>
            <a:ext cx="241674" cy="241674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>
            <a:stCxn id="7" idx="4"/>
            <a:endCxn id="12" idx="0"/>
          </p:cNvCxnSpPr>
          <p:nvPr/>
        </p:nvCxnSpPr>
        <p:spPr bwMode="auto">
          <a:xfrm rot="16200000" flipH="1">
            <a:off x="5791200" y="3429000"/>
            <a:ext cx="609600" cy="152400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>
            <a:stCxn id="12" idx="6"/>
            <a:endCxn id="14" idx="2"/>
          </p:cNvCxnSpPr>
          <p:nvPr/>
        </p:nvCxnSpPr>
        <p:spPr bwMode="auto">
          <a:xfrm>
            <a:off x="6324600" y="3962400"/>
            <a:ext cx="304800" cy="76200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>
            <a:stCxn id="12" idx="5"/>
            <a:endCxn id="17" idx="2"/>
          </p:cNvCxnSpPr>
          <p:nvPr/>
        </p:nvCxnSpPr>
        <p:spPr bwMode="auto">
          <a:xfrm rot="16200000" flipH="1">
            <a:off x="6394263" y="3955862"/>
            <a:ext cx="425637" cy="654237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14" idx="5"/>
            <a:endCxn id="17" idx="1"/>
          </p:cNvCxnSpPr>
          <p:nvPr/>
        </p:nvCxnSpPr>
        <p:spPr bwMode="auto">
          <a:xfrm rot="16200000" flipH="1">
            <a:off x="6813363" y="4222563"/>
            <a:ext cx="241674" cy="89274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>
            <a:stCxn id="9" idx="3"/>
            <a:endCxn id="13" idx="6"/>
          </p:cNvCxnSpPr>
          <p:nvPr/>
        </p:nvCxnSpPr>
        <p:spPr bwMode="auto">
          <a:xfrm rot="5400000">
            <a:off x="6667501" y="3346263"/>
            <a:ext cx="120837" cy="197037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stCxn id="6" idx="5"/>
            <a:endCxn id="9" idx="1"/>
          </p:cNvCxnSpPr>
          <p:nvPr/>
        </p:nvCxnSpPr>
        <p:spPr bwMode="auto">
          <a:xfrm rot="16200000" flipH="1">
            <a:off x="6508563" y="2850963"/>
            <a:ext cx="317874" cy="317874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>
            <a:stCxn id="15" idx="5"/>
            <a:endCxn id="16" idx="0"/>
          </p:cNvCxnSpPr>
          <p:nvPr/>
        </p:nvCxnSpPr>
        <p:spPr bwMode="auto">
          <a:xfrm rot="16200000" flipH="1">
            <a:off x="7384863" y="3955862"/>
            <a:ext cx="425637" cy="197037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14" idx="7"/>
            <a:endCxn id="15" idx="2"/>
          </p:cNvCxnSpPr>
          <p:nvPr/>
        </p:nvCxnSpPr>
        <p:spPr bwMode="auto">
          <a:xfrm rot="5400000" flipH="1" flipV="1">
            <a:off x="6965763" y="3657601"/>
            <a:ext cx="197037" cy="349437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>
            <a:stCxn id="17" idx="6"/>
            <a:endCxn id="16" idx="2"/>
          </p:cNvCxnSpPr>
          <p:nvPr/>
        </p:nvCxnSpPr>
        <p:spPr bwMode="auto">
          <a:xfrm flipV="1">
            <a:off x="7239000" y="4419600"/>
            <a:ext cx="304800" cy="76200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3" name="Oval 72"/>
          <p:cNvSpPr/>
          <p:nvPr/>
        </p:nvSpPr>
        <p:spPr bwMode="auto">
          <a:xfrm>
            <a:off x="762000" y="28194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74" name="Oval 73"/>
          <p:cNvSpPr/>
          <p:nvPr/>
        </p:nvSpPr>
        <p:spPr bwMode="auto">
          <a:xfrm>
            <a:off x="762000" y="34290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cxnSp>
        <p:nvCxnSpPr>
          <p:cNvPr id="75" name="Straight Connector 74"/>
          <p:cNvCxnSpPr>
            <a:stCxn id="74" idx="0"/>
            <a:endCxn id="73" idx="4"/>
          </p:cNvCxnSpPr>
          <p:nvPr/>
        </p:nvCxnSpPr>
        <p:spPr bwMode="auto">
          <a:xfrm rot="5400000" flipH="1" flipV="1">
            <a:off x="762000" y="3276600"/>
            <a:ext cx="304800" cy="1588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6" name="Oval 75"/>
          <p:cNvSpPr/>
          <p:nvPr/>
        </p:nvSpPr>
        <p:spPr bwMode="auto">
          <a:xfrm>
            <a:off x="1371600" y="28194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77" name="Oval 76"/>
          <p:cNvSpPr/>
          <p:nvPr/>
        </p:nvSpPr>
        <p:spPr bwMode="auto">
          <a:xfrm>
            <a:off x="1371600" y="34290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cxnSp>
        <p:nvCxnSpPr>
          <p:cNvPr id="78" name="Straight Connector 77"/>
          <p:cNvCxnSpPr>
            <a:stCxn id="77" idx="0"/>
            <a:endCxn id="76" idx="4"/>
          </p:cNvCxnSpPr>
          <p:nvPr/>
        </p:nvCxnSpPr>
        <p:spPr bwMode="auto">
          <a:xfrm rot="5400000" flipH="1" flipV="1">
            <a:off x="1371600" y="3276600"/>
            <a:ext cx="304800" cy="1588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Oval 78"/>
          <p:cNvSpPr/>
          <p:nvPr/>
        </p:nvSpPr>
        <p:spPr bwMode="auto">
          <a:xfrm>
            <a:off x="1981200" y="28194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1981200" y="34290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cxnSp>
        <p:nvCxnSpPr>
          <p:cNvPr id="81" name="Straight Connector 80"/>
          <p:cNvCxnSpPr>
            <a:stCxn id="80" idx="0"/>
            <a:endCxn id="79" idx="4"/>
          </p:cNvCxnSpPr>
          <p:nvPr/>
        </p:nvCxnSpPr>
        <p:spPr bwMode="auto">
          <a:xfrm rot="5400000" flipH="1" flipV="1">
            <a:off x="1981200" y="3276600"/>
            <a:ext cx="304800" cy="1588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2" name="Oval 81"/>
          <p:cNvSpPr/>
          <p:nvPr/>
        </p:nvSpPr>
        <p:spPr bwMode="auto">
          <a:xfrm>
            <a:off x="2590800" y="28956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83" name="Oval 82"/>
          <p:cNvSpPr/>
          <p:nvPr/>
        </p:nvSpPr>
        <p:spPr bwMode="auto">
          <a:xfrm>
            <a:off x="2590800" y="35052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cxnSp>
        <p:nvCxnSpPr>
          <p:cNvPr id="84" name="Straight Connector 83"/>
          <p:cNvCxnSpPr>
            <a:stCxn id="83" idx="0"/>
            <a:endCxn id="82" idx="4"/>
          </p:cNvCxnSpPr>
          <p:nvPr/>
        </p:nvCxnSpPr>
        <p:spPr bwMode="auto">
          <a:xfrm rot="5400000" flipH="1" flipV="1">
            <a:off x="2590800" y="3352800"/>
            <a:ext cx="304800" cy="1588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5" name="Oval 84"/>
          <p:cNvSpPr/>
          <p:nvPr/>
        </p:nvSpPr>
        <p:spPr bwMode="auto">
          <a:xfrm>
            <a:off x="3124200" y="28956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86" name="Oval 85"/>
          <p:cNvSpPr/>
          <p:nvPr/>
        </p:nvSpPr>
        <p:spPr bwMode="auto">
          <a:xfrm>
            <a:off x="3124200" y="35052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cxnSp>
        <p:nvCxnSpPr>
          <p:cNvPr id="87" name="Straight Connector 86"/>
          <p:cNvCxnSpPr>
            <a:stCxn id="86" idx="0"/>
            <a:endCxn id="85" idx="4"/>
          </p:cNvCxnSpPr>
          <p:nvPr/>
        </p:nvCxnSpPr>
        <p:spPr bwMode="auto">
          <a:xfrm rot="5400000" flipH="1" flipV="1">
            <a:off x="3124200" y="3352800"/>
            <a:ext cx="304800" cy="1588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8" name="Right Arrow 87"/>
          <p:cNvSpPr/>
          <p:nvPr/>
        </p:nvSpPr>
        <p:spPr bwMode="auto">
          <a:xfrm>
            <a:off x="3810000" y="3276600"/>
            <a:ext cx="1219200" cy="381000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57200" y="3048000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2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090868" y="3048000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1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676400" y="3048000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5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286000" y="3048000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9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818679" y="3105090"/>
            <a:ext cx="534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11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867400" y="2190690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1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410200" y="2590800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2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172200" y="2800290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3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553200" y="2667000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4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410200" y="3028890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5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739068" y="3333690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6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577268" y="3333690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8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181600" y="3714690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9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562600" y="3657600"/>
            <a:ext cx="534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10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248400" y="3581400"/>
            <a:ext cx="534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11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272468" y="4114800"/>
            <a:ext cx="534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12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882068" y="3962400"/>
            <a:ext cx="534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13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491668" y="3714690"/>
            <a:ext cx="534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15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263068" y="4419600"/>
            <a:ext cx="534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16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18850" y="4114800"/>
            <a:ext cx="422455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Edge Stream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105400" y="4953000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Graph Data: </a:t>
            </a:r>
          </a:p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Red Edges are heavy-hitter edges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0" y="296733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….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400800" y="2158425"/>
            <a:ext cx="569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V</a:t>
            </a:r>
            <a:r>
              <a:rPr lang="en-US" sz="3200" baseline="-25000" dirty="0" smtClean="0"/>
              <a:t>1</a:t>
            </a:r>
            <a:endParaRPr lang="en-US" sz="3200" baseline="-25000" dirty="0"/>
          </a:p>
        </p:txBody>
      </p:sp>
      <p:sp>
        <p:nvSpPr>
          <p:cNvPr id="72" name="TextBox 71"/>
          <p:cNvSpPr txBox="1"/>
          <p:nvPr/>
        </p:nvSpPr>
        <p:spPr>
          <a:xfrm>
            <a:off x="4993213" y="4139625"/>
            <a:ext cx="569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V</a:t>
            </a:r>
            <a:r>
              <a:rPr lang="en-US" sz="3200" baseline="-25000" dirty="0" smtClean="0"/>
              <a:t>2</a:t>
            </a:r>
            <a:endParaRPr lang="en-US" sz="3200" baseline="-25000" dirty="0"/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113" name="Content Placeholder 2"/>
          <p:cNvSpPr txBox="1">
            <a:spLocks noChangeArrowheads="1"/>
          </p:cNvSpPr>
          <p:nvPr/>
        </p:nvSpPr>
        <p:spPr>
          <a:xfrm>
            <a:off x="0" y="6400800"/>
            <a:ext cx="3886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 smtClean="0"/>
              <a:t>       </a:t>
            </a:r>
            <a:r>
              <a:rPr lang="en-US" dirty="0" smtClean="0"/>
              <a:t>[A. Khan, C. Aggarwal, S</a:t>
            </a:r>
            <a:r>
              <a:rPr lang="en-SG" dirty="0" smtClean="0"/>
              <a:t>NAM</a:t>
            </a:r>
            <a:r>
              <a:rPr lang="en-US" dirty="0" smtClean="0"/>
              <a:t> 2017]</a:t>
            </a:r>
            <a:r>
              <a:rPr lang="en-US" b="1" dirty="0" smtClean="0"/>
              <a:t>         </a:t>
            </a:r>
            <a:endParaRPr lang="en-US" dirty="0" smtClean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4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91/140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237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1066800"/>
          </a:xfrm>
        </p:spPr>
        <p:txBody>
          <a:bodyPr/>
          <a:lstStyle/>
          <a:p>
            <a:pPr algn="l"/>
            <a:r>
              <a:rPr lang="en-US" sz="2800" b="1" dirty="0" smtClean="0"/>
              <a:t>Additional Challenges in Graph Streams </a:t>
            </a:r>
            <a:br>
              <a:rPr lang="en-US" sz="2800" b="1" dirty="0" smtClean="0"/>
            </a:br>
            <a:r>
              <a:rPr lang="en-US" sz="2800" b="1" dirty="0" smtClean="0"/>
              <a:t>Querying: Query Expressibility</a:t>
            </a:r>
            <a:endParaRPr lang="en-US" sz="2800" b="1" dirty="0"/>
          </a:p>
        </p:txBody>
      </p:sp>
      <p:sp>
        <p:nvSpPr>
          <p:cNvPr id="8" name="Content Placeholder 2"/>
          <p:cNvSpPr txBox="1">
            <a:spLocks noChangeArrowheads="1"/>
          </p:cNvSpPr>
          <p:nvPr/>
        </p:nvSpPr>
        <p:spPr>
          <a:xfrm>
            <a:off x="596765" y="1178355"/>
            <a:ext cx="7861435" cy="879045"/>
          </a:xfrm>
          <a:prstGeom prst="rect">
            <a:avLst/>
          </a:prstGeom>
        </p:spPr>
        <p:txBody>
          <a:bodyPr/>
          <a:lstStyle/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     </a:t>
            </a:r>
            <a:endParaRPr lang="en-US" altLang="zh-CN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Compute reachability formed by heavy-hitter edges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kumimoji="0" lang="en-US" altLang="zh-CN" sz="18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5486400" y="23622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6248400" y="2590800"/>
            <a:ext cx="304800" cy="30480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781800" y="31242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410200" y="35052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410200" y="4114800"/>
            <a:ext cx="304800" cy="30480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019800" y="38100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324600" y="33528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629400" y="38862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7239000" y="35814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7543800" y="42672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934200" y="43434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cxnSp>
        <p:nvCxnSpPr>
          <p:cNvPr id="21" name="Straight Connector 20"/>
          <p:cNvCxnSpPr>
            <a:stCxn id="5" idx="5"/>
          </p:cNvCxnSpPr>
          <p:nvPr/>
        </p:nvCxnSpPr>
        <p:spPr bwMode="auto">
          <a:xfrm rot="16200000" flipH="1">
            <a:off x="5670363" y="2698562"/>
            <a:ext cx="349437" cy="197037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Oval 6"/>
          <p:cNvSpPr/>
          <p:nvPr/>
        </p:nvSpPr>
        <p:spPr bwMode="auto">
          <a:xfrm>
            <a:off x="5867400" y="28956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cxnSp>
        <p:nvCxnSpPr>
          <p:cNvPr id="25" name="Straight Connector 24"/>
          <p:cNvCxnSpPr>
            <a:stCxn id="5" idx="6"/>
            <a:endCxn id="6" idx="1"/>
          </p:cNvCxnSpPr>
          <p:nvPr/>
        </p:nvCxnSpPr>
        <p:spPr bwMode="auto">
          <a:xfrm>
            <a:off x="5791200" y="2514600"/>
            <a:ext cx="501837" cy="120837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6" idx="3"/>
            <a:endCxn id="7" idx="7"/>
          </p:cNvCxnSpPr>
          <p:nvPr/>
        </p:nvCxnSpPr>
        <p:spPr bwMode="auto">
          <a:xfrm rot="5400000">
            <a:off x="6165663" y="2812863"/>
            <a:ext cx="89274" cy="165474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>
            <a:stCxn id="10" idx="7"/>
            <a:endCxn id="7" idx="3"/>
          </p:cNvCxnSpPr>
          <p:nvPr/>
        </p:nvCxnSpPr>
        <p:spPr bwMode="auto">
          <a:xfrm rot="5400000" flipH="1" flipV="1">
            <a:off x="5594163" y="3231963"/>
            <a:ext cx="394074" cy="241674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>
            <a:stCxn id="11" idx="0"/>
            <a:endCxn id="10" idx="4"/>
          </p:cNvCxnSpPr>
          <p:nvPr/>
        </p:nvCxnSpPr>
        <p:spPr bwMode="auto">
          <a:xfrm rot="5400000" flipH="1" flipV="1">
            <a:off x="5410200" y="3962400"/>
            <a:ext cx="304800" cy="1588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>
            <a:stCxn id="10" idx="6"/>
            <a:endCxn id="12" idx="1"/>
          </p:cNvCxnSpPr>
          <p:nvPr/>
        </p:nvCxnSpPr>
        <p:spPr bwMode="auto">
          <a:xfrm>
            <a:off x="5715000" y="3657600"/>
            <a:ext cx="349437" cy="197037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>
            <a:stCxn id="7" idx="5"/>
            <a:endCxn id="13" idx="1"/>
          </p:cNvCxnSpPr>
          <p:nvPr/>
        </p:nvCxnSpPr>
        <p:spPr bwMode="auto">
          <a:xfrm rot="16200000" flipH="1">
            <a:off x="6127563" y="3155763"/>
            <a:ext cx="241674" cy="241674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>
            <a:stCxn id="7" idx="4"/>
            <a:endCxn id="12" idx="0"/>
          </p:cNvCxnSpPr>
          <p:nvPr/>
        </p:nvCxnSpPr>
        <p:spPr bwMode="auto">
          <a:xfrm rot="16200000" flipH="1">
            <a:off x="5791200" y="3429000"/>
            <a:ext cx="609600" cy="152400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>
            <a:stCxn id="12" idx="6"/>
            <a:endCxn id="14" idx="2"/>
          </p:cNvCxnSpPr>
          <p:nvPr/>
        </p:nvCxnSpPr>
        <p:spPr bwMode="auto">
          <a:xfrm>
            <a:off x="6324600" y="3962400"/>
            <a:ext cx="304800" cy="76200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>
            <a:stCxn id="12" idx="5"/>
            <a:endCxn id="17" idx="2"/>
          </p:cNvCxnSpPr>
          <p:nvPr/>
        </p:nvCxnSpPr>
        <p:spPr bwMode="auto">
          <a:xfrm rot="16200000" flipH="1">
            <a:off x="6394263" y="3955862"/>
            <a:ext cx="425637" cy="654237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14" idx="5"/>
            <a:endCxn id="17" idx="1"/>
          </p:cNvCxnSpPr>
          <p:nvPr/>
        </p:nvCxnSpPr>
        <p:spPr bwMode="auto">
          <a:xfrm rot="16200000" flipH="1">
            <a:off x="6813363" y="4222563"/>
            <a:ext cx="241674" cy="89274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>
            <a:stCxn id="9" idx="3"/>
            <a:endCxn id="13" idx="6"/>
          </p:cNvCxnSpPr>
          <p:nvPr/>
        </p:nvCxnSpPr>
        <p:spPr bwMode="auto">
          <a:xfrm rot="5400000">
            <a:off x="6667501" y="3346263"/>
            <a:ext cx="120837" cy="197037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stCxn id="6" idx="5"/>
            <a:endCxn id="9" idx="1"/>
          </p:cNvCxnSpPr>
          <p:nvPr/>
        </p:nvCxnSpPr>
        <p:spPr bwMode="auto">
          <a:xfrm rot="16200000" flipH="1">
            <a:off x="6508563" y="2850963"/>
            <a:ext cx="317874" cy="317874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>
            <a:stCxn id="15" idx="5"/>
            <a:endCxn id="16" idx="0"/>
          </p:cNvCxnSpPr>
          <p:nvPr/>
        </p:nvCxnSpPr>
        <p:spPr bwMode="auto">
          <a:xfrm rot="16200000" flipH="1">
            <a:off x="7384863" y="3955862"/>
            <a:ext cx="425637" cy="197037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14" idx="7"/>
            <a:endCxn id="15" idx="2"/>
          </p:cNvCxnSpPr>
          <p:nvPr/>
        </p:nvCxnSpPr>
        <p:spPr bwMode="auto">
          <a:xfrm rot="5400000" flipH="1" flipV="1">
            <a:off x="6965763" y="3657601"/>
            <a:ext cx="197037" cy="349437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>
            <a:stCxn id="17" idx="6"/>
            <a:endCxn id="16" idx="2"/>
          </p:cNvCxnSpPr>
          <p:nvPr/>
        </p:nvCxnSpPr>
        <p:spPr bwMode="auto">
          <a:xfrm flipV="1">
            <a:off x="7239000" y="4419600"/>
            <a:ext cx="304800" cy="76200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3" name="Oval 72"/>
          <p:cNvSpPr/>
          <p:nvPr/>
        </p:nvSpPr>
        <p:spPr bwMode="auto">
          <a:xfrm>
            <a:off x="762000" y="28194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74" name="Oval 73"/>
          <p:cNvSpPr/>
          <p:nvPr/>
        </p:nvSpPr>
        <p:spPr bwMode="auto">
          <a:xfrm>
            <a:off x="762000" y="34290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cxnSp>
        <p:nvCxnSpPr>
          <p:cNvPr id="75" name="Straight Connector 74"/>
          <p:cNvCxnSpPr>
            <a:stCxn id="74" idx="0"/>
            <a:endCxn id="73" idx="4"/>
          </p:cNvCxnSpPr>
          <p:nvPr/>
        </p:nvCxnSpPr>
        <p:spPr bwMode="auto">
          <a:xfrm rot="5400000" flipH="1" flipV="1">
            <a:off x="762000" y="3276600"/>
            <a:ext cx="304800" cy="1588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6" name="Oval 75"/>
          <p:cNvSpPr/>
          <p:nvPr/>
        </p:nvSpPr>
        <p:spPr bwMode="auto">
          <a:xfrm>
            <a:off x="1371600" y="28194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77" name="Oval 76"/>
          <p:cNvSpPr/>
          <p:nvPr/>
        </p:nvSpPr>
        <p:spPr bwMode="auto">
          <a:xfrm>
            <a:off x="1371600" y="34290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cxnSp>
        <p:nvCxnSpPr>
          <p:cNvPr id="78" name="Straight Connector 77"/>
          <p:cNvCxnSpPr>
            <a:stCxn id="77" idx="0"/>
            <a:endCxn id="76" idx="4"/>
          </p:cNvCxnSpPr>
          <p:nvPr/>
        </p:nvCxnSpPr>
        <p:spPr bwMode="auto">
          <a:xfrm rot="5400000" flipH="1" flipV="1">
            <a:off x="1371600" y="3276600"/>
            <a:ext cx="304800" cy="1588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Oval 78"/>
          <p:cNvSpPr/>
          <p:nvPr/>
        </p:nvSpPr>
        <p:spPr bwMode="auto">
          <a:xfrm>
            <a:off x="1981200" y="28194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1981200" y="34290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cxnSp>
        <p:nvCxnSpPr>
          <p:cNvPr id="81" name="Straight Connector 80"/>
          <p:cNvCxnSpPr>
            <a:stCxn id="80" idx="0"/>
            <a:endCxn id="79" idx="4"/>
          </p:cNvCxnSpPr>
          <p:nvPr/>
        </p:nvCxnSpPr>
        <p:spPr bwMode="auto">
          <a:xfrm rot="5400000" flipH="1" flipV="1">
            <a:off x="1981200" y="3276600"/>
            <a:ext cx="304800" cy="1588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2" name="Oval 81"/>
          <p:cNvSpPr/>
          <p:nvPr/>
        </p:nvSpPr>
        <p:spPr bwMode="auto">
          <a:xfrm>
            <a:off x="2590800" y="28956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83" name="Oval 82"/>
          <p:cNvSpPr/>
          <p:nvPr/>
        </p:nvSpPr>
        <p:spPr bwMode="auto">
          <a:xfrm>
            <a:off x="2590800" y="35052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cxnSp>
        <p:nvCxnSpPr>
          <p:cNvPr id="84" name="Straight Connector 83"/>
          <p:cNvCxnSpPr>
            <a:stCxn id="83" idx="0"/>
            <a:endCxn id="82" idx="4"/>
          </p:cNvCxnSpPr>
          <p:nvPr/>
        </p:nvCxnSpPr>
        <p:spPr bwMode="auto">
          <a:xfrm rot="5400000" flipH="1" flipV="1">
            <a:off x="2590800" y="3352800"/>
            <a:ext cx="304800" cy="1588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5" name="Oval 84"/>
          <p:cNvSpPr/>
          <p:nvPr/>
        </p:nvSpPr>
        <p:spPr bwMode="auto">
          <a:xfrm>
            <a:off x="3124200" y="28956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86" name="Oval 85"/>
          <p:cNvSpPr/>
          <p:nvPr/>
        </p:nvSpPr>
        <p:spPr bwMode="auto">
          <a:xfrm>
            <a:off x="3124200" y="3505200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cxnSp>
        <p:nvCxnSpPr>
          <p:cNvPr id="87" name="Straight Connector 86"/>
          <p:cNvCxnSpPr>
            <a:stCxn id="86" idx="0"/>
            <a:endCxn id="85" idx="4"/>
          </p:cNvCxnSpPr>
          <p:nvPr/>
        </p:nvCxnSpPr>
        <p:spPr bwMode="auto">
          <a:xfrm rot="5400000" flipH="1" flipV="1">
            <a:off x="3124200" y="3352800"/>
            <a:ext cx="304800" cy="1588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8" name="Right Arrow 87"/>
          <p:cNvSpPr/>
          <p:nvPr/>
        </p:nvSpPr>
        <p:spPr bwMode="auto">
          <a:xfrm>
            <a:off x="3810000" y="3276600"/>
            <a:ext cx="1219200" cy="381000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57200" y="3048000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2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090868" y="3048000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1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676400" y="3048000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5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286000" y="3048000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9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818679" y="3105090"/>
            <a:ext cx="534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11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867400" y="2190690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1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410200" y="2590800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2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172200" y="2800290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3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553200" y="2667000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4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410200" y="3028890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5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739068" y="3333690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6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577268" y="3333690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8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181600" y="3714690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9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562600" y="3657600"/>
            <a:ext cx="534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10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248400" y="3581400"/>
            <a:ext cx="534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11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272468" y="4114800"/>
            <a:ext cx="534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12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882068" y="3962400"/>
            <a:ext cx="534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13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491668" y="3714690"/>
            <a:ext cx="534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15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263068" y="4419600"/>
            <a:ext cx="534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16</a:t>
            </a:r>
            <a:endParaRPr lang="en-US" sz="2000" b="1" baseline="-25000" dirty="0">
              <a:solidFill>
                <a:schemeClr val="tx1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18850" y="4114800"/>
            <a:ext cx="422455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Edge Stream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105400" y="4953000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Graph Data: </a:t>
            </a:r>
          </a:p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Red Edges are heavy-hitter edges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0" y="296733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….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400800" y="2158425"/>
            <a:ext cx="569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V</a:t>
            </a:r>
            <a:r>
              <a:rPr lang="en-US" sz="3200" baseline="-25000" dirty="0" smtClean="0"/>
              <a:t>1</a:t>
            </a:r>
            <a:endParaRPr lang="en-US" sz="3200" baseline="-25000" dirty="0"/>
          </a:p>
        </p:txBody>
      </p:sp>
      <p:sp>
        <p:nvSpPr>
          <p:cNvPr id="72" name="TextBox 71"/>
          <p:cNvSpPr txBox="1"/>
          <p:nvPr/>
        </p:nvSpPr>
        <p:spPr>
          <a:xfrm>
            <a:off x="4993213" y="4139625"/>
            <a:ext cx="569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V</a:t>
            </a:r>
            <a:r>
              <a:rPr lang="en-US" sz="3200" baseline="-25000" dirty="0" smtClean="0"/>
              <a:t>2</a:t>
            </a:r>
            <a:endParaRPr lang="en-US" sz="3200" baseline="-25000" dirty="0"/>
          </a:p>
        </p:txBody>
      </p:sp>
      <p:sp>
        <p:nvSpPr>
          <p:cNvPr id="100" name="Rounded Rectangle 99"/>
          <p:cNvSpPr/>
          <p:nvPr/>
        </p:nvSpPr>
        <p:spPr>
          <a:xfrm>
            <a:off x="152400" y="5105400"/>
            <a:ext cx="5517963" cy="10916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innerShdw blurRad="63500" dist="50800" dir="2700000">
              <a:srgbClr val="FF66CC">
                <a:alpha val="45000"/>
              </a:srgbClr>
            </a:innerShdw>
          </a:effectLst>
          <a:scene3d>
            <a:camera prst="orthographicFront"/>
            <a:lightRig rig="chilly" dir="t"/>
          </a:scene3d>
          <a:sp3d contourW="12700" prstMaterial="dkEdge">
            <a:bevelT prst="relaxedInset"/>
            <a:bevelB w="114300" prst="artDeco"/>
            <a:contourClr>
              <a:srgbClr val="FF66C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Need to preserve connectivity information of the edges in the graph</a:t>
            </a:r>
          </a:p>
        </p:txBody>
      </p:sp>
      <p:pic>
        <p:nvPicPr>
          <p:cNvPr id="112" name="Picture 1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114" name="Content Placeholder 2"/>
          <p:cNvSpPr txBox="1">
            <a:spLocks noChangeArrowheads="1"/>
          </p:cNvSpPr>
          <p:nvPr/>
        </p:nvSpPr>
        <p:spPr>
          <a:xfrm>
            <a:off x="0" y="6400800"/>
            <a:ext cx="3886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 smtClean="0"/>
              <a:t>       </a:t>
            </a:r>
            <a:r>
              <a:rPr lang="en-US" dirty="0" smtClean="0"/>
              <a:t>[A. Khan, C. Aggarwal, S</a:t>
            </a:r>
            <a:r>
              <a:rPr lang="en-SG" dirty="0" smtClean="0"/>
              <a:t>NAM</a:t>
            </a:r>
            <a:r>
              <a:rPr lang="en-US" dirty="0" smtClean="0"/>
              <a:t> 2017]</a:t>
            </a:r>
            <a:r>
              <a:rPr lang="en-US" b="1" dirty="0" smtClean="0"/>
              <a:t>         </a:t>
            </a:r>
            <a:endParaRPr lang="en-US" dirty="0" smtClean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92/140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986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1066800"/>
          </a:xfrm>
        </p:spPr>
        <p:txBody>
          <a:bodyPr/>
          <a:lstStyle/>
          <a:p>
            <a:r>
              <a:rPr lang="en-US" sz="3200" b="1" dirty="0" smtClean="0"/>
              <a:t>Related Work</a:t>
            </a:r>
            <a:endParaRPr lang="en-US" sz="3200" b="1" dirty="0"/>
          </a:p>
        </p:txBody>
      </p:sp>
      <p:sp>
        <p:nvSpPr>
          <p:cNvPr id="8" name="Content Placeholder 2"/>
          <p:cNvSpPr txBox="1">
            <a:spLocks noChangeArrowheads="1"/>
          </p:cNvSpPr>
          <p:nvPr/>
        </p:nvSpPr>
        <p:spPr>
          <a:xfrm>
            <a:off x="596765" y="1371600"/>
            <a:ext cx="7861435" cy="879045"/>
          </a:xfrm>
          <a:prstGeom prst="rect">
            <a:avLst/>
          </a:prstGeom>
        </p:spPr>
        <p:txBody>
          <a:bodyPr/>
          <a:lstStyle/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Graph Summarization:</a:t>
            </a:r>
            <a:r>
              <a:rPr kumimoji="0" lang="en-US" altLang="zh-CN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kumimoji="0" lang="en-US" altLang="zh-CN" sz="8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            </a:t>
            </a:r>
            <a:r>
              <a:rPr lang="en-US" altLang="zh-CN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- Query Preserving Graph Compression (SIGMOD 2012)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zh-CN" sz="18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              </a:t>
            </a:r>
            <a:r>
              <a:rPr lang="en-US" altLang="zh-CN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- Graph Summarization with Bounded Error (SIGMOD 2008)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zh-CN" sz="18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              </a:t>
            </a:r>
            <a:r>
              <a:rPr lang="en-US" altLang="zh-CN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- Representing Web Graphs (ICDE 2003)  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             - The Transitive Reduction of a Directed Graph (SIGCOMP 1972)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 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altLang="zh-CN" sz="8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Data Stream Summarization: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8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             - Sketches (SIGMOD 2002, VLDB 2002, SIGMOD 2004)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             - Histograms (SIGMOD 1996, VLDB 1998)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             - Wavelets (SIAM Rev. 1996)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             - Space Saving (ICDT 2005)             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8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Graph Streams Querying: 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 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8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             - </a:t>
            </a:r>
            <a:r>
              <a:rPr lang="en-US" altLang="zh-CN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gSketches</a:t>
            </a:r>
            <a:r>
              <a:rPr lang="en-US" altLang="zh-CN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(VLDB 2012)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             - Analyzing Graph Structure via Linear Measurements (SODA 2012)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zh-CN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              </a:t>
            </a:r>
            <a:r>
              <a:rPr lang="en-US" altLang="zh-CN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- Graph Sketches: </a:t>
            </a:r>
            <a:r>
              <a:rPr lang="en-US" altLang="zh-CN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Sparsification</a:t>
            </a:r>
            <a:r>
              <a:rPr lang="en-US" altLang="zh-CN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 Spanners, and </a:t>
            </a:r>
            <a:r>
              <a:rPr lang="en-US" altLang="zh-CN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Subgraphs</a:t>
            </a:r>
            <a:r>
              <a:rPr lang="en-US" altLang="zh-CN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(PODS 2012)</a:t>
            </a:r>
            <a:endParaRPr kumimoji="0" lang="en-US" altLang="zh-CN" sz="18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7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93/140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354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1066800"/>
          </a:xfrm>
        </p:spPr>
        <p:txBody>
          <a:bodyPr/>
          <a:lstStyle/>
          <a:p>
            <a:r>
              <a:rPr lang="en-US" sz="3200" b="1" dirty="0" smtClean="0"/>
              <a:t>Related Work</a:t>
            </a:r>
            <a:endParaRPr lang="en-US" sz="3200" b="1" dirty="0"/>
          </a:p>
        </p:txBody>
      </p:sp>
      <p:sp>
        <p:nvSpPr>
          <p:cNvPr id="8" name="Content Placeholder 2"/>
          <p:cNvSpPr txBox="1">
            <a:spLocks noChangeArrowheads="1"/>
          </p:cNvSpPr>
          <p:nvPr/>
        </p:nvSpPr>
        <p:spPr>
          <a:xfrm>
            <a:off x="596765" y="1371600"/>
            <a:ext cx="7861435" cy="879045"/>
          </a:xfrm>
          <a:prstGeom prst="rect">
            <a:avLst/>
          </a:prstGeom>
        </p:spPr>
        <p:txBody>
          <a:bodyPr/>
          <a:lstStyle/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Graph Summarization:</a:t>
            </a:r>
            <a:r>
              <a:rPr kumimoji="0" lang="en-US" altLang="zh-CN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kumimoji="0" lang="en-US" altLang="zh-CN" sz="8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             </a:t>
            </a:r>
            <a:r>
              <a:rPr lang="en-US" altLang="zh-CN" sz="18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- Query Preserving Graph Compression (SIGMOD 2012)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zh-CN" sz="180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              </a:t>
            </a:r>
            <a:r>
              <a:rPr lang="en-US" altLang="zh-CN" sz="18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- Graph Summarization with Bounded Error (SIGMOD 2008)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zh-CN" sz="180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              </a:t>
            </a:r>
            <a:r>
              <a:rPr lang="en-US" altLang="zh-CN" sz="18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- Representing Web Graphs (ICDE 2003)  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18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              - The Transitive Reduction of a Directed Graph (SIGCOMP 1972)</a:t>
            </a:r>
            <a:r>
              <a:rPr lang="en-US" altLang="zh-CN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  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altLang="zh-CN" sz="8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Data Stream Summarization: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8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             </a:t>
            </a:r>
            <a:r>
              <a:rPr lang="en-US" altLang="zh-CN" sz="18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- Sketches (SIGMOD 2002, VLDB 2002, SIGMOD 2004)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18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              - Histograms (SIGMOD 1996)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18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              - Wavelets (SIAM Rev. 1996)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18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              - Space Saving (ICDT 2005)             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800" b="1" dirty="0" smtClean="0">
              <a:solidFill>
                <a:schemeClr val="bg2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Graph Streams Querying: 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 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800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18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              - </a:t>
            </a:r>
            <a:r>
              <a:rPr lang="en-US" altLang="zh-CN" sz="18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gSketches</a:t>
            </a:r>
            <a:r>
              <a:rPr lang="en-US" altLang="zh-CN" sz="18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(VLDB 2012)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18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              - Analyzing Graph Structure via Linear Measurements (SODA 2012)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zh-CN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              </a:t>
            </a:r>
            <a:r>
              <a:rPr lang="en-US" altLang="zh-CN" sz="18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- Graph Sketches: </a:t>
            </a:r>
            <a:r>
              <a:rPr lang="en-US" altLang="zh-CN" sz="18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Sparsification</a:t>
            </a:r>
            <a:r>
              <a:rPr lang="en-US" altLang="zh-CN" sz="18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, Spanners, and </a:t>
            </a:r>
            <a:r>
              <a:rPr lang="en-US" altLang="zh-CN" sz="18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Subgraphs</a:t>
            </a:r>
            <a:r>
              <a:rPr lang="en-US" altLang="zh-CN" sz="18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(PODS 2012)</a:t>
            </a:r>
            <a:endParaRPr kumimoji="0" lang="en-US" altLang="zh-CN" sz="180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 rot="20238292">
            <a:off x="3504615" y="1624039"/>
            <a:ext cx="3091711" cy="101241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innerShdw blurRad="63500" dist="50800" dir="2700000">
              <a:srgbClr val="FF66CC">
                <a:alpha val="45000"/>
              </a:srgbClr>
            </a:innerShdw>
          </a:effectLst>
          <a:scene3d>
            <a:camera prst="orthographicFront"/>
            <a:lightRig rig="chilly" dir="t"/>
          </a:scene3d>
          <a:sp3d contourW="12700" prstMaterial="dkEdge">
            <a:bevelT prst="relaxedInset"/>
            <a:bevelB w="114300" prst="artDeco"/>
            <a:contourClr>
              <a:srgbClr val="FF66C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Not for stream setting</a:t>
            </a:r>
          </a:p>
        </p:txBody>
      </p:sp>
      <p:sp>
        <p:nvSpPr>
          <p:cNvPr id="6" name="Rounded Rectangle 5"/>
          <p:cNvSpPr/>
          <p:nvPr/>
        </p:nvSpPr>
        <p:spPr>
          <a:xfrm rot="20238292">
            <a:off x="3736073" y="3079618"/>
            <a:ext cx="3842010" cy="117780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innerShdw blurRad="63500" dist="50800" dir="2700000">
              <a:srgbClr val="FF66CC">
                <a:alpha val="45000"/>
              </a:srgbClr>
            </a:innerShdw>
          </a:effectLst>
          <a:scene3d>
            <a:camera prst="orthographicFront"/>
            <a:lightRig rig="chilly" dir="t"/>
          </a:scene3d>
          <a:sp3d contourW="12700" prstMaterial="dkEdge">
            <a:bevelT prst="relaxedInset"/>
            <a:bevelB w="114300" prst="artDeco"/>
            <a:contourClr>
              <a:srgbClr val="FF66C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Does not preserve graph structural information</a:t>
            </a:r>
          </a:p>
        </p:txBody>
      </p:sp>
      <p:sp>
        <p:nvSpPr>
          <p:cNvPr id="7" name="Rounded Rectangle 6"/>
          <p:cNvSpPr/>
          <p:nvPr/>
        </p:nvSpPr>
        <p:spPr>
          <a:xfrm rot="20238292">
            <a:off x="3920915" y="4354846"/>
            <a:ext cx="5116353" cy="158002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innerShdw blurRad="63500" dist="50800" dir="2700000">
              <a:srgbClr val="FF66CC">
                <a:alpha val="45000"/>
              </a:srgbClr>
            </a:innerShdw>
          </a:effectLst>
          <a:scene3d>
            <a:camera prst="orthographicFront"/>
            <a:lightRig rig="chilly" dir="t"/>
          </a:scene3d>
          <a:sp3d contourW="12700" prstMaterial="dkEdge">
            <a:bevelT prst="relaxedInset"/>
            <a:bevelB w="114300" prst="artDeco"/>
            <a:contourClr>
              <a:srgbClr val="FF66C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Cannot answer a combination of frequency and structure-based queries, e.g., find all connected components defined by heavy-hitter edges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11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94/140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384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1066800"/>
          </a:xfrm>
        </p:spPr>
        <p:txBody>
          <a:bodyPr/>
          <a:lstStyle/>
          <a:p>
            <a:r>
              <a:rPr lang="en-US" sz="3200" b="1" dirty="0" smtClean="0"/>
              <a:t>Count-Min Sketch</a:t>
            </a:r>
            <a:endParaRPr lang="en-US" sz="3200" b="1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568691" y="2082800"/>
          <a:ext cx="3429000" cy="1854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3568691" y="1676400"/>
            <a:ext cx="3429000" cy="0"/>
          </a:xfrm>
          <a:prstGeom prst="straightConnector1">
            <a:avLst/>
          </a:prstGeom>
          <a:ln w="2222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68891" y="1066800"/>
            <a:ext cx="42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</a:rPr>
              <a:t>h</a:t>
            </a:r>
            <a:endParaRPr lang="en-US" sz="3600" dirty="0">
              <a:solidFill>
                <a:schemeClr val="tx2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454891" y="2057400"/>
            <a:ext cx="12709" cy="1905000"/>
          </a:xfrm>
          <a:prstGeom prst="straightConnector1">
            <a:avLst/>
          </a:prstGeom>
          <a:ln w="2222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486115" y="2743200"/>
            <a:ext cx="514885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</a:rPr>
              <a:t>w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0" y="2514600"/>
            <a:ext cx="1673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( e, f ) </a:t>
            </a:r>
            <a:endParaRPr lang="en-US" sz="3600" dirty="0"/>
          </a:p>
        </p:txBody>
      </p:sp>
      <p:sp>
        <p:nvSpPr>
          <p:cNvPr id="15" name="Freeform 14"/>
          <p:cNvSpPr/>
          <p:nvPr/>
        </p:nvSpPr>
        <p:spPr>
          <a:xfrm>
            <a:off x="2209800" y="2247314"/>
            <a:ext cx="3352800" cy="541606"/>
          </a:xfrm>
          <a:custGeom>
            <a:avLst/>
            <a:gdLst>
              <a:gd name="connsiteX0" fmla="*/ 0 w 3559126"/>
              <a:gd name="connsiteY0" fmla="*/ 379828 h 541606"/>
              <a:gd name="connsiteX1" fmla="*/ 2560320 w 3559126"/>
              <a:gd name="connsiteY1" fmla="*/ 478301 h 541606"/>
              <a:gd name="connsiteX2" fmla="*/ 3559126 w 3559126"/>
              <a:gd name="connsiteY2" fmla="*/ 0 h 541606"/>
              <a:gd name="connsiteX3" fmla="*/ 3559126 w 3559126"/>
              <a:gd name="connsiteY3" fmla="*/ 0 h 541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9126" h="541606">
                <a:moveTo>
                  <a:pt x="0" y="379828"/>
                </a:moveTo>
                <a:cubicBezTo>
                  <a:pt x="983566" y="460717"/>
                  <a:pt x="1967132" y="541606"/>
                  <a:pt x="2560320" y="478301"/>
                </a:cubicBezTo>
                <a:cubicBezTo>
                  <a:pt x="3153508" y="414996"/>
                  <a:pt x="3559126" y="0"/>
                  <a:pt x="3559126" y="0"/>
                </a:cubicBezTo>
                <a:lnTo>
                  <a:pt x="3559126" y="0"/>
                </a:lnTo>
              </a:path>
            </a:pathLst>
          </a:cu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209800" y="2819400"/>
            <a:ext cx="2438400" cy="228601"/>
          </a:xfrm>
          <a:custGeom>
            <a:avLst/>
            <a:gdLst>
              <a:gd name="connsiteX0" fmla="*/ 0 w 2349304"/>
              <a:gd name="connsiteY0" fmla="*/ 0 h 112541"/>
              <a:gd name="connsiteX1" fmla="*/ 2349304 w 2349304"/>
              <a:gd name="connsiteY1" fmla="*/ 112541 h 112541"/>
              <a:gd name="connsiteX2" fmla="*/ 2349304 w 2349304"/>
              <a:gd name="connsiteY2" fmla="*/ 112541 h 112541"/>
              <a:gd name="connsiteX3" fmla="*/ 2349304 w 2349304"/>
              <a:gd name="connsiteY3" fmla="*/ 112541 h 11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9304" h="112541">
                <a:moveTo>
                  <a:pt x="0" y="0"/>
                </a:moveTo>
                <a:lnTo>
                  <a:pt x="2349304" y="112541"/>
                </a:lnTo>
                <a:lnTo>
                  <a:pt x="2349304" y="112541"/>
                </a:lnTo>
                <a:lnTo>
                  <a:pt x="2349304" y="112541"/>
                </a:lnTo>
              </a:path>
            </a:pathLst>
          </a:cu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2209800" y="3077308"/>
            <a:ext cx="4191000" cy="656492"/>
          </a:xfrm>
          <a:custGeom>
            <a:avLst/>
            <a:gdLst>
              <a:gd name="connsiteX0" fmla="*/ 0 w 4220308"/>
              <a:gd name="connsiteY0" fmla="*/ 0 h 717452"/>
              <a:gd name="connsiteX1" fmla="*/ 2236763 w 4220308"/>
              <a:gd name="connsiteY1" fmla="*/ 323557 h 717452"/>
              <a:gd name="connsiteX2" fmla="*/ 4220308 w 4220308"/>
              <a:gd name="connsiteY2" fmla="*/ 717452 h 717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0308" h="717452">
                <a:moveTo>
                  <a:pt x="0" y="0"/>
                </a:moveTo>
                <a:cubicBezTo>
                  <a:pt x="766689" y="101991"/>
                  <a:pt x="1533378" y="203982"/>
                  <a:pt x="2236763" y="323557"/>
                </a:cubicBezTo>
                <a:cubicBezTo>
                  <a:pt x="2940148" y="443132"/>
                  <a:pt x="3580228" y="580292"/>
                  <a:pt x="4220308" y="717452"/>
                </a:cubicBezTo>
              </a:path>
            </a:pathLst>
          </a:cu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86400" y="1981200"/>
            <a:ext cx="675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+ f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72000" y="2743200"/>
            <a:ext cx="675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+ f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24600" y="3453825"/>
            <a:ext cx="675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+ f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85800" y="2514600"/>
            <a:ext cx="15240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286000" y="2057400"/>
            <a:ext cx="1239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</a:rPr>
              <a:t>H</a:t>
            </a:r>
            <a:r>
              <a:rPr lang="en-US" sz="3600" baseline="-25000" dirty="0" smtClean="0">
                <a:solidFill>
                  <a:schemeClr val="tx2"/>
                </a:solidFill>
              </a:rPr>
              <a:t>1</a:t>
            </a:r>
            <a:r>
              <a:rPr lang="en-US" sz="3600" dirty="0" smtClean="0">
                <a:solidFill>
                  <a:schemeClr val="tx2"/>
                </a:solidFill>
              </a:rPr>
              <a:t>(e)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86000" y="3163669"/>
            <a:ext cx="1306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</a:rPr>
              <a:t>H</a:t>
            </a:r>
            <a:r>
              <a:rPr lang="en-US" sz="3600" baseline="-25000" dirty="0" smtClean="0">
                <a:solidFill>
                  <a:schemeClr val="tx2"/>
                </a:solidFill>
              </a:rPr>
              <a:t>w</a:t>
            </a:r>
            <a:r>
              <a:rPr lang="en-US" sz="3600" dirty="0" smtClean="0">
                <a:solidFill>
                  <a:schemeClr val="tx2"/>
                </a:solidFill>
              </a:rPr>
              <a:t>(e)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71408" y="4419600"/>
            <a:ext cx="74771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75" lvl="0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“h”  much smaller than total no of edges</a:t>
            </a:r>
          </a:p>
          <a:p>
            <a:pPr marL="396875" lvl="0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81000" y="4953000"/>
            <a:ext cx="8001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75" lvl="0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Estimate frequency of an edge, find heavy-hitter edges</a:t>
            </a:r>
          </a:p>
          <a:p>
            <a:pPr marL="396875" lvl="0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81000" y="5867400"/>
            <a:ext cx="8001000" cy="107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75" lvl="0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Cannot answer structural queries: are these two nodes connected by only high-frequency edges?</a:t>
            </a:r>
          </a:p>
          <a:p>
            <a:pPr marL="396875" lvl="0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29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95/140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204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105" y="0"/>
            <a:ext cx="7924800" cy="1066800"/>
          </a:xfrm>
        </p:spPr>
        <p:txBody>
          <a:bodyPr/>
          <a:lstStyle/>
          <a:p>
            <a:r>
              <a:rPr lang="en-US" sz="3200" b="1" dirty="0" smtClean="0"/>
              <a:t>Our Solution: GMatrix Synopsis</a:t>
            </a:r>
            <a:endParaRPr lang="en-US" sz="3200" b="1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3200400" y="2632502"/>
            <a:ext cx="2667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200400" y="4766102"/>
            <a:ext cx="2667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1866170" y="3966732"/>
            <a:ext cx="267004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2399570" y="3966732"/>
            <a:ext cx="267004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2932970" y="3966732"/>
            <a:ext cx="267004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3466370" y="3966732"/>
            <a:ext cx="267004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>
            <a:off x="3999770" y="3966732"/>
            <a:ext cx="267004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4533170" y="3966732"/>
            <a:ext cx="267004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3200400" y="3165902"/>
            <a:ext cx="2667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200400" y="3699302"/>
            <a:ext cx="2667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200400" y="4232702"/>
            <a:ext cx="2667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3733800" y="3699302"/>
            <a:ext cx="521208" cy="530352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3200400" y="5299502"/>
            <a:ext cx="2667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rot="5400000">
            <a:off x="1639094" y="3965208"/>
            <a:ext cx="2514600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10800000">
            <a:off x="3276600" y="5604302"/>
            <a:ext cx="2514600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5867400" y="1337102"/>
            <a:ext cx="1600200" cy="1295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>
            <a:off x="4991894" y="3584208"/>
            <a:ext cx="2514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5372100" y="3280202"/>
            <a:ext cx="2514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5753894" y="2975402"/>
            <a:ext cx="2513806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6211094" y="2594402"/>
            <a:ext cx="2361406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10800000">
            <a:off x="3505200" y="2327702"/>
            <a:ext cx="2743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rot="10800000">
            <a:off x="3886200" y="2022902"/>
            <a:ext cx="2743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rot="10800000">
            <a:off x="4267200" y="1718102"/>
            <a:ext cx="2743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rot="10800000">
            <a:off x="4648200" y="1413302"/>
            <a:ext cx="2743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2590800" y="3775502"/>
            <a:ext cx="304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Arial" pitchFamily="34" charset="0"/>
              </a:rPr>
              <a:t>h</a:t>
            </a:r>
            <a:endParaRPr lang="en-US" sz="200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343400" y="5604302"/>
            <a:ext cx="304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Arial" pitchFamily="34" charset="0"/>
              </a:rPr>
              <a:t>h</a:t>
            </a:r>
            <a:endParaRPr lang="en-US" sz="2000" dirty="0"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rot="5400000">
            <a:off x="2628900" y="4423202"/>
            <a:ext cx="1600200" cy="914400"/>
          </a:xfrm>
          <a:prstGeom prst="straightConnector1">
            <a:avLst/>
          </a:prstGeom>
          <a:ln w="9525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6096000" y="4613702"/>
            <a:ext cx="281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  <a:cs typeface="Arial" pitchFamily="34" charset="0"/>
              </a:rPr>
              <a:t> k-</a:t>
            </a:r>
            <a:r>
              <a:rPr lang="en-US" sz="2000" dirty="0" err="1" smtClean="0">
                <a:latin typeface="Calibri" pitchFamily="34" charset="0"/>
                <a:cs typeface="Arial" pitchFamily="34" charset="0"/>
              </a:rPr>
              <a:t>th</a:t>
            </a:r>
            <a:r>
              <a:rPr lang="en-US" sz="2000" dirty="0" smtClean="0">
                <a:latin typeface="Calibri" pitchFamily="34" charset="0"/>
                <a:cs typeface="Arial" pitchFamily="34" charset="0"/>
              </a:rPr>
              <a:t> Hash Function hashes into </a:t>
            </a:r>
          </a:p>
          <a:p>
            <a:pPr algn="ctr"/>
            <a:r>
              <a:rPr lang="en-US" sz="2000" dirty="0" smtClean="0">
                <a:latin typeface="Calibri" pitchFamily="34" charset="0"/>
                <a:cs typeface="Arial" pitchFamily="34" charset="0"/>
              </a:rPr>
              <a:t>( </a:t>
            </a:r>
            <a:r>
              <a:rPr lang="en-US" sz="2000" dirty="0" err="1" smtClean="0">
                <a:latin typeface="Calibri" pitchFamily="34" charset="0"/>
                <a:cs typeface="Arial" pitchFamily="34" charset="0"/>
              </a:rPr>
              <a:t>H</a:t>
            </a:r>
            <a:r>
              <a:rPr lang="en-US" sz="2000" baseline="-25000" dirty="0" err="1" smtClean="0">
                <a:latin typeface="Calibri" pitchFamily="34" charset="0"/>
                <a:cs typeface="Arial" pitchFamily="34" charset="0"/>
              </a:rPr>
              <a:t>k</a:t>
            </a:r>
            <a:r>
              <a:rPr lang="en-US" sz="2000" dirty="0" smtClean="0">
                <a:latin typeface="Calibri" pitchFamily="34" charset="0"/>
                <a:cs typeface="Arial" pitchFamily="34" charset="0"/>
              </a:rPr>
              <a:t>(</a:t>
            </a:r>
            <a:r>
              <a:rPr lang="en-US" sz="2000" dirty="0" err="1" smtClean="0">
                <a:latin typeface="Calibri" pitchFamily="34" charset="0"/>
                <a:cs typeface="Arial" pitchFamily="34" charset="0"/>
              </a:rPr>
              <a:t>i</a:t>
            </a:r>
            <a:r>
              <a:rPr lang="en-US" sz="2000" dirty="0" smtClean="0">
                <a:latin typeface="Calibri" pitchFamily="34" charset="0"/>
                <a:cs typeface="Arial" pitchFamily="34" charset="0"/>
              </a:rPr>
              <a:t>), </a:t>
            </a:r>
            <a:r>
              <a:rPr lang="en-US" sz="2000" dirty="0" err="1" smtClean="0">
                <a:latin typeface="Calibri" pitchFamily="34" charset="0"/>
                <a:cs typeface="Arial" pitchFamily="34" charset="0"/>
              </a:rPr>
              <a:t>H</a:t>
            </a:r>
            <a:r>
              <a:rPr lang="en-US" sz="2000" baseline="-25000" dirty="0" err="1" smtClean="0">
                <a:latin typeface="Calibri" pitchFamily="34" charset="0"/>
                <a:cs typeface="Arial" pitchFamily="34" charset="0"/>
              </a:rPr>
              <a:t>k</a:t>
            </a:r>
            <a:r>
              <a:rPr lang="en-US" sz="2000" dirty="0" smtClean="0">
                <a:latin typeface="Calibri" pitchFamily="34" charset="0"/>
                <a:cs typeface="Arial" pitchFamily="34" charset="0"/>
              </a:rPr>
              <a:t>(j))</a:t>
            </a:r>
            <a:endParaRPr lang="en-US" sz="2000" dirty="0"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88" name="Straight Arrow Connector 87"/>
          <p:cNvCxnSpPr/>
          <p:nvPr/>
        </p:nvCxnSpPr>
        <p:spPr>
          <a:xfrm rot="10800000">
            <a:off x="6324600" y="3394502"/>
            <a:ext cx="1295400" cy="1588"/>
          </a:xfrm>
          <a:prstGeom prst="straightConnector1">
            <a:avLst/>
          </a:prstGeom>
          <a:ln w="9525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rot="10800000" flipV="1">
            <a:off x="5486400" y="1260902"/>
            <a:ext cx="1752600" cy="12954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6019800" y="1641902"/>
            <a:ext cx="304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itchFamily="34" charset="0"/>
                <a:cs typeface="Arial" pitchFamily="34" charset="0"/>
              </a:rPr>
              <a:t>w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133600" y="5680502"/>
            <a:ext cx="1600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Arial" pitchFamily="34" charset="0"/>
              </a:rPr>
              <a:t>(H</a:t>
            </a:r>
            <a:r>
              <a:rPr lang="en-US" sz="2000" baseline="-25000" dirty="0" smtClean="0">
                <a:latin typeface="Calibri" pitchFamily="34" charset="0"/>
                <a:cs typeface="Arial" pitchFamily="34" charset="0"/>
              </a:rPr>
              <a:t>1</a:t>
            </a:r>
            <a:r>
              <a:rPr lang="en-US" sz="2000" dirty="0" smtClean="0">
                <a:latin typeface="Calibri" pitchFamily="34" charset="0"/>
                <a:cs typeface="Arial" pitchFamily="34" charset="0"/>
              </a:rPr>
              <a:t>(</a:t>
            </a:r>
            <a:r>
              <a:rPr lang="en-US" sz="2000" dirty="0" err="1" smtClean="0">
                <a:latin typeface="Calibri" pitchFamily="34" charset="0"/>
                <a:cs typeface="Arial" pitchFamily="34" charset="0"/>
              </a:rPr>
              <a:t>i</a:t>
            </a:r>
            <a:r>
              <a:rPr lang="en-US" sz="2000" dirty="0" smtClean="0">
                <a:latin typeface="Calibri" pitchFamily="34" charset="0"/>
                <a:cs typeface="Arial" pitchFamily="34" charset="0"/>
              </a:rPr>
              <a:t>), H</a:t>
            </a:r>
            <a:r>
              <a:rPr lang="en-US" sz="2000" baseline="-25000" dirty="0" smtClean="0">
                <a:latin typeface="Calibri" pitchFamily="34" charset="0"/>
                <a:cs typeface="Arial" pitchFamily="34" charset="0"/>
              </a:rPr>
              <a:t>1</a:t>
            </a:r>
            <a:r>
              <a:rPr lang="en-US" sz="2000" dirty="0" smtClean="0">
                <a:latin typeface="Calibri" pitchFamily="34" charset="0"/>
                <a:cs typeface="Arial" pitchFamily="34" charset="0"/>
              </a:rPr>
              <a:t>(j))</a:t>
            </a:r>
            <a:endParaRPr lang="en-US" sz="200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191000" y="2251502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Arial" pitchFamily="34" charset="0"/>
              </a:rPr>
              <a:t>H</a:t>
            </a:r>
            <a:r>
              <a:rPr lang="en-US" sz="2000" baseline="-25000" dirty="0" smtClean="0">
                <a:latin typeface="Calibri" pitchFamily="34" charset="0"/>
                <a:cs typeface="Arial" pitchFamily="34" charset="0"/>
              </a:rPr>
              <a:t>1</a:t>
            </a:r>
            <a:r>
              <a:rPr lang="en-US" sz="2000" baseline="30000" dirty="0" smtClean="0">
                <a:latin typeface="Calibri" pitchFamily="34" charset="0"/>
                <a:cs typeface="Arial" pitchFamily="34" charset="0"/>
              </a:rPr>
              <a:t>(</a:t>
            </a:r>
            <a:r>
              <a:rPr lang="en-US" sz="2000" b="1" baseline="30000" dirty="0" smtClean="0">
                <a:latin typeface="Calibri" pitchFamily="34" charset="0"/>
                <a:cs typeface="Arial" pitchFamily="34" charset="0"/>
              </a:rPr>
              <a:t>.</a:t>
            </a:r>
            <a:r>
              <a:rPr lang="en-US" sz="2000" baseline="30000" dirty="0" smtClean="0">
                <a:latin typeface="Calibri" pitchFamily="34" charset="0"/>
                <a:cs typeface="Arial" pitchFamily="34" charset="0"/>
              </a:rPr>
              <a:t>)</a:t>
            </a:r>
            <a:endParaRPr lang="en-US" sz="200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648200" y="1641902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Arial" pitchFamily="34" charset="0"/>
              </a:rPr>
              <a:t>H</a:t>
            </a:r>
            <a:r>
              <a:rPr lang="en-US" sz="2000" baseline="-25000" dirty="0" smtClean="0">
                <a:latin typeface="Calibri" pitchFamily="34" charset="0"/>
                <a:cs typeface="Arial" pitchFamily="34" charset="0"/>
              </a:rPr>
              <a:t>3</a:t>
            </a:r>
            <a:r>
              <a:rPr lang="en-US" sz="2000" baseline="30000" dirty="0" smtClean="0">
                <a:latin typeface="Calibri" pitchFamily="34" charset="0"/>
                <a:cs typeface="Arial" pitchFamily="34" charset="0"/>
              </a:rPr>
              <a:t>(</a:t>
            </a:r>
            <a:r>
              <a:rPr lang="en-US" sz="2000" b="1" baseline="30000" dirty="0" smtClean="0">
                <a:latin typeface="Calibri" pitchFamily="34" charset="0"/>
                <a:cs typeface="Arial" pitchFamily="34" charset="0"/>
              </a:rPr>
              <a:t>.</a:t>
            </a:r>
            <a:r>
              <a:rPr lang="en-US" sz="2000" baseline="30000" dirty="0" smtClean="0">
                <a:latin typeface="Calibri" pitchFamily="34" charset="0"/>
                <a:cs typeface="Arial" pitchFamily="34" charset="0"/>
              </a:rPr>
              <a:t>)</a:t>
            </a:r>
            <a:endParaRPr lang="en-US" sz="200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4876800" y="1337102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Arial" pitchFamily="34" charset="0"/>
              </a:rPr>
              <a:t>H</a:t>
            </a:r>
            <a:r>
              <a:rPr lang="en-US" sz="2000" baseline="-25000" dirty="0" smtClean="0">
                <a:latin typeface="Calibri" pitchFamily="34" charset="0"/>
                <a:cs typeface="Arial" pitchFamily="34" charset="0"/>
              </a:rPr>
              <a:t>4</a:t>
            </a:r>
            <a:r>
              <a:rPr lang="en-US" sz="2000" baseline="30000" dirty="0" smtClean="0">
                <a:latin typeface="Calibri" pitchFamily="34" charset="0"/>
                <a:cs typeface="Arial" pitchFamily="34" charset="0"/>
              </a:rPr>
              <a:t>(</a:t>
            </a:r>
            <a:r>
              <a:rPr lang="en-US" sz="2000" b="1" baseline="30000" dirty="0" smtClean="0">
                <a:latin typeface="Calibri" pitchFamily="34" charset="0"/>
                <a:cs typeface="Arial" pitchFamily="34" charset="0"/>
              </a:rPr>
              <a:t>.</a:t>
            </a:r>
            <a:r>
              <a:rPr lang="en-US" sz="2000" baseline="30000" dirty="0" smtClean="0">
                <a:latin typeface="Calibri" pitchFamily="34" charset="0"/>
                <a:cs typeface="Arial" pitchFamily="34" charset="0"/>
              </a:rPr>
              <a:t>)</a:t>
            </a:r>
            <a:endParaRPr lang="en-US" sz="2000" dirty="0"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 rot="5400000">
            <a:off x="6705600" y="3775502"/>
            <a:ext cx="1295400" cy="53340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4419600" y="1946702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Arial" pitchFamily="34" charset="0"/>
              </a:rPr>
              <a:t>H</a:t>
            </a:r>
            <a:r>
              <a:rPr lang="en-US" sz="2000" baseline="-25000" dirty="0" smtClean="0">
                <a:latin typeface="Calibri" pitchFamily="34" charset="0"/>
                <a:cs typeface="Arial" pitchFamily="34" charset="0"/>
              </a:rPr>
              <a:t>2</a:t>
            </a:r>
            <a:r>
              <a:rPr lang="en-US" sz="2000" baseline="30000" dirty="0" smtClean="0">
                <a:latin typeface="Calibri" pitchFamily="34" charset="0"/>
                <a:cs typeface="Arial" pitchFamily="34" charset="0"/>
              </a:rPr>
              <a:t>(</a:t>
            </a:r>
            <a:r>
              <a:rPr lang="en-US" sz="2000" b="1" baseline="30000" dirty="0" smtClean="0">
                <a:latin typeface="Calibri" pitchFamily="34" charset="0"/>
                <a:cs typeface="Arial" pitchFamily="34" charset="0"/>
              </a:rPr>
              <a:t>.</a:t>
            </a:r>
            <a:r>
              <a:rPr lang="en-US" sz="2000" baseline="30000" dirty="0" smtClean="0">
                <a:latin typeface="Calibri" pitchFamily="34" charset="0"/>
                <a:cs typeface="Arial" pitchFamily="34" charset="0"/>
              </a:rPr>
              <a:t>)</a:t>
            </a:r>
            <a:endParaRPr lang="en-US" sz="200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127539" y="1371600"/>
            <a:ext cx="30483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6875" lvl="0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incoming edge:  e = (</a:t>
            </a:r>
            <a:r>
              <a:rPr lang="en-US" altLang="zh-CN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i,j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marL="396875" lvl="0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147961" y="1929825"/>
            <a:ext cx="3052439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6875" lvl="0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“h”  much smaller than </a:t>
            </a:r>
          </a:p>
          <a:p>
            <a:pPr marL="396875" lvl="0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       total no of nodes</a:t>
            </a:r>
          </a:p>
          <a:p>
            <a:pPr marL="396875" lvl="0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62" name="Content Placeholder 2"/>
          <p:cNvSpPr txBox="1">
            <a:spLocks noChangeArrowheads="1"/>
          </p:cNvSpPr>
          <p:nvPr/>
        </p:nvSpPr>
        <p:spPr>
          <a:xfrm>
            <a:off x="0" y="6400800"/>
            <a:ext cx="3886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 smtClean="0"/>
              <a:t>       </a:t>
            </a:r>
            <a:r>
              <a:rPr lang="en-US" dirty="0" smtClean="0"/>
              <a:t>[A. Khan, C. Aggarwal, S</a:t>
            </a:r>
            <a:r>
              <a:rPr lang="en-SG" dirty="0" smtClean="0"/>
              <a:t>NAM</a:t>
            </a:r>
            <a:r>
              <a:rPr lang="en-US" dirty="0" smtClean="0"/>
              <a:t> 2017]</a:t>
            </a:r>
            <a:r>
              <a:rPr lang="en-US" b="1" dirty="0" smtClean="0"/>
              <a:t>         </a:t>
            </a:r>
            <a:endParaRPr lang="en-US" dirty="0" smtClean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96/140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924800" cy="1066800"/>
          </a:xfrm>
        </p:spPr>
        <p:txBody>
          <a:bodyPr/>
          <a:lstStyle/>
          <a:p>
            <a:r>
              <a:rPr lang="en-US" sz="3200" b="1" dirty="0" smtClean="0"/>
              <a:t>GMatrix Compression</a:t>
            </a:r>
            <a:endParaRPr lang="en-US" sz="3200" b="1" dirty="0"/>
          </a:p>
        </p:txBody>
      </p:sp>
      <p:sp>
        <p:nvSpPr>
          <p:cNvPr id="5" name="Content Placeholder 2"/>
          <p:cNvSpPr txBox="1">
            <a:spLocks noChangeArrowheads="1"/>
          </p:cNvSpPr>
          <p:nvPr/>
        </p:nvSpPr>
        <p:spPr>
          <a:xfrm>
            <a:off x="596765" y="1178355"/>
            <a:ext cx="7861435" cy="879045"/>
          </a:xfrm>
          <a:prstGeom prst="rect">
            <a:avLst/>
          </a:prstGeom>
        </p:spPr>
        <p:txBody>
          <a:bodyPr/>
          <a:lstStyle/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     </a:t>
            </a:r>
            <a:endParaRPr lang="en-US" altLang="zh-CN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Contract nodes into a total of h super-nodes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Different hash functions create different contractions ⇒ Holds key to effective query processing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A graph with 10</a:t>
            </a:r>
            <a:r>
              <a:rPr lang="en-US" altLang="zh-CN" sz="20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8 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nodes, 10</a:t>
            </a:r>
            <a:r>
              <a:rPr lang="en-US" altLang="zh-CN" sz="20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10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edges ⇒ Storage  40 GB	 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GMatrix with h = 10</a:t>
            </a:r>
            <a:r>
              <a:rPr lang="en-US" altLang="zh-CN" sz="20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3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and w = 10 ⇒ Storage  40 MB 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 noChangeArrowheads="1"/>
          </p:cNvSpPr>
          <p:nvPr/>
        </p:nvSpPr>
        <p:spPr>
          <a:xfrm>
            <a:off x="0" y="6400800"/>
            <a:ext cx="3886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 smtClean="0"/>
              <a:t>       </a:t>
            </a:r>
            <a:r>
              <a:rPr lang="en-US" dirty="0" smtClean="0"/>
              <a:t>[A. Khan, C. Aggarwal, S</a:t>
            </a:r>
            <a:r>
              <a:rPr lang="en-SG" dirty="0" smtClean="0"/>
              <a:t>NAM</a:t>
            </a:r>
            <a:r>
              <a:rPr lang="en-US" dirty="0" smtClean="0"/>
              <a:t> 2017]</a:t>
            </a:r>
            <a:r>
              <a:rPr lang="en-US" b="1" dirty="0" smtClean="0"/>
              <a:t>         </a:t>
            </a:r>
            <a:endParaRPr lang="en-US" dirty="0" smtClean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97/140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006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924800" cy="1066800"/>
          </a:xfrm>
        </p:spPr>
        <p:txBody>
          <a:bodyPr/>
          <a:lstStyle/>
          <a:p>
            <a:r>
              <a:rPr lang="en-US" sz="3200" b="1" dirty="0" smtClean="0"/>
              <a:t>Choice of Hash Functions</a:t>
            </a:r>
            <a:endParaRPr lang="en-US" sz="3200" b="1" dirty="0"/>
          </a:p>
        </p:txBody>
      </p:sp>
      <p:sp>
        <p:nvSpPr>
          <p:cNvPr id="4" name="Content Placeholder 2"/>
          <p:cNvSpPr txBox="1">
            <a:spLocks noChangeArrowheads="1"/>
          </p:cNvSpPr>
          <p:nvPr/>
        </p:nvSpPr>
        <p:spPr>
          <a:xfrm>
            <a:off x="596765" y="1178355"/>
            <a:ext cx="7861435" cy="879045"/>
          </a:xfrm>
          <a:prstGeom prst="rect">
            <a:avLst/>
          </a:prstGeom>
        </p:spPr>
        <p:txBody>
          <a:bodyPr/>
          <a:lstStyle/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     </a:t>
            </a:r>
            <a:endParaRPr lang="en-US" altLang="zh-CN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Pair-wise independent, e.g., modular hash function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P is a prime number larger than any node id:  (1, 2, … , n) 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a, b chosen uniformly from (1, P-1)</a:t>
            </a: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96875" indent="-396875" algn="just" defTabSz="9143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600200" y="2362200"/>
          <a:ext cx="5105400" cy="533400"/>
        </p:xfrm>
        <a:graphic>
          <a:graphicData uri="http://schemas.openxmlformats.org/presentationml/2006/ole">
            <p:oleObj spid="_x0000_s1038" name="Equation" r:id="rId4" imgW="1803400" imgH="215900" progId="Equation.3">
              <p:embed/>
            </p:oleObj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53400" y="0"/>
            <a:ext cx="990600" cy="638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01000" y="609600"/>
            <a:ext cx="1143000" cy="959418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 noChangeArrowheads="1"/>
          </p:cNvSpPr>
          <p:nvPr/>
        </p:nvSpPr>
        <p:spPr>
          <a:xfrm>
            <a:off x="0" y="6400800"/>
            <a:ext cx="3886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 smtClean="0"/>
              <a:t>       </a:t>
            </a:r>
            <a:r>
              <a:rPr lang="en-US" dirty="0" smtClean="0"/>
              <a:t>[A. Khan, C. Aggarwal, S</a:t>
            </a:r>
            <a:r>
              <a:rPr lang="en-SG" dirty="0" smtClean="0"/>
              <a:t>NAM</a:t>
            </a:r>
            <a:r>
              <a:rPr lang="en-US" dirty="0" smtClean="0"/>
              <a:t> 2017]</a:t>
            </a:r>
            <a:r>
              <a:rPr lang="en-US" b="1" dirty="0" smtClean="0"/>
              <a:t>         </a:t>
            </a:r>
            <a:endParaRPr lang="en-US" dirty="0" smtClean="0"/>
          </a:p>
          <a:p>
            <a:pPr defTabSz="914363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8090259" y="6497637"/>
            <a:ext cx="105809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98/140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544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1345</TotalTime>
  <Words>8521</Words>
  <Application>Microsoft Office PowerPoint</Application>
  <PresentationFormat>On-screen Show (4:3)</PresentationFormat>
  <Paragraphs>2082</Paragraphs>
  <Slides>142</Slides>
  <Notes>88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142</vt:i4>
      </vt:variant>
    </vt:vector>
  </HeadingPairs>
  <TitlesOfParts>
    <vt:vector size="144" baseType="lpstr">
      <vt:lpstr>Office Theme</vt:lpstr>
      <vt:lpstr>Equation</vt:lpstr>
      <vt:lpstr>Slide 1</vt:lpstr>
      <vt:lpstr>Big-Graphs</vt:lpstr>
      <vt:lpstr>Big-Graph Scales</vt:lpstr>
      <vt:lpstr>Complex Graphs: Topology + Attributes </vt:lpstr>
      <vt:lpstr>Why Graph Summarization</vt:lpstr>
      <vt:lpstr>Why Graph Summarization</vt:lpstr>
      <vt:lpstr>Why Graph Summarization</vt:lpstr>
      <vt:lpstr>Roadmap</vt:lpstr>
      <vt:lpstr>Categories of   Graph Summarization</vt:lpstr>
      <vt:lpstr>Categories of   Graph Summarization</vt:lpstr>
      <vt:lpstr>Categories of   Graph Summarization</vt:lpstr>
      <vt:lpstr>Categories of   Graph Summarization</vt:lpstr>
      <vt:lpstr>Graph Summary: Varieties of Graphs</vt:lpstr>
      <vt:lpstr>Graph Summary: Varieties of Graphs</vt:lpstr>
      <vt:lpstr>Graph Summary: Varieties of Graphs</vt:lpstr>
      <vt:lpstr>Graph Summarization Techniques</vt:lpstr>
      <vt:lpstr>Challenges in Graph Summarization</vt:lpstr>
      <vt:lpstr>This tutorial is not about …</vt:lpstr>
      <vt:lpstr>This tutorial is not about …</vt:lpstr>
      <vt:lpstr>Other Related Tutorials/ Surveys</vt:lpstr>
      <vt:lpstr>Other Related Tutorials/ Surveys</vt:lpstr>
      <vt:lpstr>Other Related Tutorials/ Surveys</vt:lpstr>
      <vt:lpstr>Roadmap</vt:lpstr>
      <vt:lpstr>Summarizing Static Graphs</vt:lpstr>
      <vt:lpstr>Slide 25</vt:lpstr>
      <vt:lpstr>Representation Structure R=(S,C)</vt:lpstr>
      <vt:lpstr>Greedy</vt:lpstr>
      <vt:lpstr>Greedy</vt:lpstr>
      <vt:lpstr>Randomized</vt:lpstr>
      <vt:lpstr>Randomized</vt:lpstr>
      <vt:lpstr>Approximate Representation Rє</vt:lpstr>
      <vt:lpstr>Computing approx representation</vt:lpstr>
      <vt:lpstr>Computing approx representation</vt:lpstr>
      <vt:lpstr>APXMDL</vt:lpstr>
      <vt:lpstr>Slide 35</vt:lpstr>
      <vt:lpstr>Slide 36</vt:lpstr>
      <vt:lpstr>Query answering</vt:lpstr>
      <vt:lpstr>Minimize the reconstruction error</vt:lpstr>
      <vt:lpstr>Greedy algorithm</vt:lpstr>
      <vt:lpstr>Slide 40</vt:lpstr>
      <vt:lpstr>Algorithm: just cluster the rows of the adjacency matrix!</vt:lpstr>
      <vt:lpstr>Slide 42</vt:lpstr>
      <vt:lpstr>Roadmap</vt:lpstr>
      <vt:lpstr>Slide 44</vt:lpstr>
      <vt:lpstr>Overview and contributions</vt:lpstr>
      <vt:lpstr>Algorithms</vt:lpstr>
      <vt:lpstr>Slide 47</vt:lpstr>
      <vt:lpstr>Formal goal</vt:lpstr>
      <vt:lpstr>Proposed algorithm: TimeCrunch</vt:lpstr>
      <vt:lpstr>Proposed algorithm: TimeCrunch</vt:lpstr>
      <vt:lpstr>Proposed algorithm: TimeCrunch</vt:lpstr>
      <vt:lpstr>Application: Yahoo-IM</vt:lpstr>
      <vt:lpstr>Application: Yahoo-IM</vt:lpstr>
      <vt:lpstr>Application: Honeynet</vt:lpstr>
      <vt:lpstr>Application: Phonecall</vt:lpstr>
      <vt:lpstr>Roadmap</vt:lpstr>
      <vt:lpstr>Heterogeneous Graphs</vt:lpstr>
      <vt:lpstr>Roadmap</vt:lpstr>
      <vt:lpstr>Graph OLAP  [C. Chen, X. Yan, F. Zhu, J. Han, P. S. Yu, ICDM 2008] </vt:lpstr>
      <vt:lpstr>Graph OLAP  [C. Chen, X. Yan, F. Zhu, J. Han, P. S. Yu, ICDM 2008] </vt:lpstr>
      <vt:lpstr>Graph OLAP  [C. Chen, X. Yan, F. Zhu, J. Han, P. S. Yu, ICDM 2008] </vt:lpstr>
      <vt:lpstr>Graph OLAP  [C. Chen, X. Yan, F. Zhu, J. Han, P. S. Yu, ICDM 2008] </vt:lpstr>
      <vt:lpstr>Graph OLAP  [C. Chen, X. Yan, F. Zhu, J. Han, P. S. Yu, ICDM 2008] </vt:lpstr>
      <vt:lpstr>Graph OLAP  [C. Chen, X. Yan, F. Zhu, J. Han, P. S. Yu, ICDM 2008] </vt:lpstr>
      <vt:lpstr>Graph OLAP  [C. Chen, X. Yan, F. Zhu, J. Han, P. S. Yu, ICDM 2008] </vt:lpstr>
      <vt:lpstr>Graph OLAP  [C. Chen, X. Yan, F. Zhu, J. Han, P. S. Yu, ICDM 2008] </vt:lpstr>
      <vt:lpstr>Graph OLAP  [C. Chen, X. Yan, F. Zhu, J. Han, P. S. Yu, ICDM 2008] </vt:lpstr>
      <vt:lpstr>Graph OLAP  [C. Chen, X. Yan, F. Zhu, J. Han, P. S. Yu, ICDM 2008] </vt:lpstr>
      <vt:lpstr>Graph OLAP  [C. Chen, X. Yan, F. Zhu, J. Han, P. S. Yu, ICDM 2008] </vt:lpstr>
      <vt:lpstr>Graph OLAP  [C. Chen, X. Yan, F. Zhu, J. Han, P. S. Yu, ICDM 2008] </vt:lpstr>
      <vt:lpstr>Graph OLAP  [C. Chen, X. Yan, F. Zhu, J. Han, P. S. Yu, ICDM 2008] </vt:lpstr>
      <vt:lpstr>Graph OLAP  [C. Chen, X. Yan, F. Zhu, J. Han, P. S. Yu, ICDM 2008] </vt:lpstr>
      <vt:lpstr>Graph OLAP  [C. Chen, X. Yan, F. Zhu, J. Han, P. S. Yu, ICDM 2008] </vt:lpstr>
      <vt:lpstr>Graph OLAP  [C. Chen, X. Yan, F. Zhu, J. Han, P. S. Yu, ICDM 2008] </vt:lpstr>
      <vt:lpstr>SNAP &amp; k-SNAP [Y. Tian, R. A. Hankins, J. M. Patel, SIGMOD 2008] </vt:lpstr>
      <vt:lpstr>SNAP &amp; k-SNAP [Y. Tian, R. A. Hankins, J. M. Patel, SIGMOD 2008] </vt:lpstr>
      <vt:lpstr>SNAP &amp; k-SNAP [Y. Tian, R. A. Hankins, J. M. Patel, SIGMOD 2008] </vt:lpstr>
      <vt:lpstr>SNAP &amp; k-SNAP [Y. Tian, R. A. Hankins, J. M. Patel, SIGMOD 2008] </vt:lpstr>
      <vt:lpstr>SNAP &amp; k-SNAP [Y. Tian, R. A. Hankins, J. M. Patel, SIGMOD 2008] </vt:lpstr>
      <vt:lpstr>SNAP &amp; k-SNAP [Y. Tian, R. A. Hankins, J. M. Patel, SIGMOD 2008] </vt:lpstr>
      <vt:lpstr>SNAP &amp; k-SNAP [Y. Tian, R. A. Hankins, J. M. Patel, SIGMOD 2008] </vt:lpstr>
      <vt:lpstr>SNAP &amp; k-SNAP [Y. Tian, R. A. Hankins, J. M. Patel, SIGMOD 2008] </vt:lpstr>
      <vt:lpstr>SNAP &amp; k-SNAP [Y. Tian, R. A. Hankins, J. M. Patel, SIGMOD 2008] </vt:lpstr>
      <vt:lpstr>More Graph Summaries </vt:lpstr>
      <vt:lpstr>More Graph Summaries </vt:lpstr>
      <vt:lpstr>More Graph Summaries </vt:lpstr>
      <vt:lpstr>Roadmap</vt:lpstr>
      <vt:lpstr>Roadmap</vt:lpstr>
      <vt:lpstr>Graph Streams</vt:lpstr>
      <vt:lpstr>Challenges in Data Streams Summarization and Querying</vt:lpstr>
      <vt:lpstr>Additional Challenges in Graph Streams  Querying: Query Expressibility</vt:lpstr>
      <vt:lpstr>Additional Challenges in Graph Streams  Querying: Query Expressibility</vt:lpstr>
      <vt:lpstr>Additional Challenges in Graph Streams  Querying: Query Expressibility</vt:lpstr>
      <vt:lpstr>Related Work</vt:lpstr>
      <vt:lpstr>Related Work</vt:lpstr>
      <vt:lpstr>Count-Min Sketch</vt:lpstr>
      <vt:lpstr>Our Solution: GMatrix Synopsis</vt:lpstr>
      <vt:lpstr>GMatrix Compression</vt:lpstr>
      <vt:lpstr>Choice of Hash Functions</vt:lpstr>
      <vt:lpstr>Reverse Hash Mapping</vt:lpstr>
      <vt:lpstr>Queries supported by GMatrix  (not a comprehensive list)</vt:lpstr>
      <vt:lpstr>Queries supported by GMatrix  (not a comprehensive list)</vt:lpstr>
      <vt:lpstr>Queries supported by GMatrix  (not a comprehensive list)</vt:lpstr>
      <vt:lpstr>Edge-Frequency Estimation Query</vt:lpstr>
      <vt:lpstr>Heavy-Hitter Edge Query</vt:lpstr>
      <vt:lpstr>Heavy-Hitter Edge Query: Optimization</vt:lpstr>
      <vt:lpstr>Reachability Query</vt:lpstr>
      <vt:lpstr>Experimental Results</vt:lpstr>
      <vt:lpstr>Heavy Hitter Edge Query</vt:lpstr>
      <vt:lpstr>Reachability Query</vt:lpstr>
      <vt:lpstr>GMatrix Summary</vt:lpstr>
      <vt:lpstr>gSketch [P. Zhao, C. Aggarwal, M. Wang, VLDB 2012]</vt:lpstr>
      <vt:lpstr>gSketch [P. Zhao, C. Aggarwal, M. Wang, VLDB 2012]</vt:lpstr>
      <vt:lpstr>gSketch [P. Zhao, C. Aggarwal, M. Wang, VLDB 2012]</vt:lpstr>
      <vt:lpstr>TCM [N. Tang, Q. Chen, P. Mitra, SIGMOD 2016]</vt:lpstr>
      <vt:lpstr>Roadmap</vt:lpstr>
      <vt:lpstr>Summarization for Graph Workloads</vt:lpstr>
      <vt:lpstr>Roadmap</vt:lpstr>
      <vt:lpstr>Summary Revisited</vt:lpstr>
      <vt:lpstr>Issues to a Good Summary</vt:lpstr>
      <vt:lpstr>Overview</vt:lpstr>
      <vt:lpstr>Manual Visual Graph Query Interfaces</vt:lpstr>
      <vt:lpstr>Classical Approach of Construction</vt:lpstr>
      <vt:lpstr>Data-driven Construction &amp; Maintenance</vt:lpstr>
      <vt:lpstr>DAVINCI: Initial Effort  [ICDE 15, VLDB 16]</vt:lpstr>
      <vt:lpstr>Graph Clustering as Summarizing Biological Networks</vt:lpstr>
      <vt:lpstr>Limitations</vt:lpstr>
      <vt:lpstr>FUSE: Functional Summarization of PPI Networks [BMC Bioinfo 12, BCB 11] </vt:lpstr>
      <vt:lpstr>Functional Clusters </vt:lpstr>
      <vt:lpstr>FUSE: Functional Summarization of PPI Networks</vt:lpstr>
      <vt:lpstr>The Main Idea</vt:lpstr>
      <vt:lpstr>FUSE: Functional Summarization of PPI Networks </vt:lpstr>
      <vt:lpstr>Case Study: DNA Polymerase</vt:lpstr>
      <vt:lpstr>Case Study: Alzheimer’s Disease Network (k=30)</vt:lpstr>
      <vt:lpstr>Epistasis Mini Array Profiles (E-MAPs)</vt:lpstr>
      <vt:lpstr>DE-MAP Network</vt:lpstr>
      <vt:lpstr>DiffNet: Automatic Functional Summarization of Differential Networks [Methods 14]</vt:lpstr>
      <vt:lpstr>References</vt:lpstr>
      <vt:lpstr>Roadmap</vt:lpstr>
      <vt:lpstr>Open Research Problems</vt:lpstr>
      <vt:lpstr>Final Words</vt:lpstr>
      <vt:lpstr>Slide 142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arijit</dc:creator>
  <cp:lastModifiedBy>arijit</cp:lastModifiedBy>
  <cp:revision>1488</cp:revision>
  <dcterms:created xsi:type="dcterms:W3CDTF">2006-08-16T00:00:00Z</dcterms:created>
  <dcterms:modified xsi:type="dcterms:W3CDTF">2017-09-06T00:43:51Z</dcterms:modified>
</cp:coreProperties>
</file>