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ags/tag1.xml" ContentType="application/vnd.openxmlformats-officedocument.presentationml.tags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charts/chart6.xml" ContentType="application/vnd.openxmlformats-officedocument.drawingml.chart+xml"/>
  <Override PartName="/ppt/notesSlides/notesSlide6.xml" ContentType="application/vnd.openxmlformats-officedocument.presentationml.notesSlide+xml"/>
  <Override PartName="/ppt/charts/chart3.xml" ContentType="application/vnd.openxmlformats-officedocument.drawingml.chart+xml"/>
  <Override PartName="/ppt/notesSlides/notesSlide7.xml" ContentType="application/vnd.openxmlformats-officedocument.presentationml.notesSlide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23"/>
  </p:notesMasterIdLst>
  <p:sldIdLst>
    <p:sldId id="342" r:id="rId2"/>
    <p:sldId id="421" r:id="rId3"/>
    <p:sldId id="435" r:id="rId4"/>
    <p:sldId id="422" r:id="rId5"/>
    <p:sldId id="423" r:id="rId6"/>
    <p:sldId id="424" r:id="rId7"/>
    <p:sldId id="349" r:id="rId8"/>
    <p:sldId id="350" r:id="rId9"/>
    <p:sldId id="351" r:id="rId10"/>
    <p:sldId id="425" r:id="rId11"/>
    <p:sldId id="426" r:id="rId12"/>
    <p:sldId id="427" r:id="rId13"/>
    <p:sldId id="428" r:id="rId14"/>
    <p:sldId id="429" r:id="rId15"/>
    <p:sldId id="379" r:id="rId16"/>
    <p:sldId id="380" r:id="rId17"/>
    <p:sldId id="432" r:id="rId18"/>
    <p:sldId id="436" r:id="rId19"/>
    <p:sldId id="381" r:id="rId20"/>
    <p:sldId id="416" r:id="rId21"/>
    <p:sldId id="382" r:id="rId2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F9B073"/>
    <a:srgbClr val="FBC497"/>
    <a:srgbClr val="F79443"/>
    <a:srgbClr val="F9A159"/>
    <a:srgbClr val="C5A43B"/>
    <a:srgbClr val="C0A240"/>
    <a:srgbClr val="466284"/>
    <a:srgbClr val="416289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9821" autoAdjust="0"/>
  </p:normalViewPr>
  <p:slideViewPr>
    <p:cSldViewPr>
      <p:cViewPr varScale="1">
        <p:scale>
          <a:sx n="73" d="100"/>
          <a:sy n="73" d="100"/>
        </p:scale>
        <p:origin x="-129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roypr\Desktop\FrequentItemPresentation\plots\forPlots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\\fs.alonso.inf.ethz.ch\roypr\thesis\plots\asketch-plots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\\fs.alonso.inf.ethz.ch\roypr\thesis\plots\asketch-plots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\\fs.alonso.inf.ethz.ch\roypr\Coding\CWorkspace\accurate-sketch\paper\plots-presentation\plots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\\fs.alonso.inf.ethz.ch\roypr\Coding\CWorkspace\accurate-sketch\paper\plots-presentation\an-plots.xlsx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\\fs.alonso.inf.ethz.ch\roypr\thesis\plots\asketch-plots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10"/>
  <c:chart>
    <c:autoTitleDeleted val="1"/>
    <c:plotArea>
      <c:layout>
        <c:manualLayout>
          <c:layoutTarget val="inner"/>
          <c:xMode val="edge"/>
          <c:yMode val="edge"/>
          <c:x val="8.7337544345418364E-2"/>
          <c:y val="0.11041790609507145"/>
          <c:w val="0.85804707103919808"/>
          <c:h val="0.75779148439778476"/>
        </c:manualLayout>
      </c:layout>
      <c:scatterChart>
        <c:scatterStyle val="smoothMarker"/>
        <c:ser>
          <c:idx val="0"/>
          <c:order val="0"/>
          <c:tx>
            <c:strRef>
              <c:f>'overall cost'!$B$1</c:f>
              <c:strCache>
                <c:ptCount val="1"/>
                <c:pt idx="0">
                  <c:v>Predicted throughput for Filter</c:v>
                </c:pt>
              </c:strCache>
            </c:strRef>
          </c:tx>
          <c:spPr>
            <a:ln>
              <a:solidFill>
                <a:srgbClr val="92D050"/>
              </a:solidFill>
            </a:ln>
          </c:spPr>
          <c:marker>
            <c:symbol val="none"/>
          </c:marker>
          <c:xVal>
            <c:numRef>
              <c:f>'overall cost'!$A$2:$A$27</c:f>
              <c:numCache>
                <c:formatCode>General</c:formatCode>
                <c:ptCount val="26"/>
                <c:pt idx="0">
                  <c:v>0</c:v>
                </c:pt>
                <c:pt idx="1">
                  <c:v>0.2</c:v>
                </c:pt>
                <c:pt idx="2">
                  <c:v>0.4</c:v>
                </c:pt>
                <c:pt idx="3">
                  <c:v>0.60000000000000064</c:v>
                </c:pt>
                <c:pt idx="4">
                  <c:v>0.8</c:v>
                </c:pt>
                <c:pt idx="5">
                  <c:v>1</c:v>
                </c:pt>
                <c:pt idx="6">
                  <c:v>1.2</c:v>
                </c:pt>
                <c:pt idx="7">
                  <c:v>1.4</c:v>
                </c:pt>
                <c:pt idx="8">
                  <c:v>1.6</c:v>
                </c:pt>
                <c:pt idx="9">
                  <c:v>1.8</c:v>
                </c:pt>
                <c:pt idx="10">
                  <c:v>2</c:v>
                </c:pt>
                <c:pt idx="11">
                  <c:v>2.2000000000000002</c:v>
                </c:pt>
                <c:pt idx="12">
                  <c:v>2.4</c:v>
                </c:pt>
                <c:pt idx="13">
                  <c:v>2.6</c:v>
                </c:pt>
                <c:pt idx="14">
                  <c:v>2.8</c:v>
                </c:pt>
                <c:pt idx="15">
                  <c:v>3</c:v>
                </c:pt>
                <c:pt idx="16">
                  <c:v>3.2</c:v>
                </c:pt>
                <c:pt idx="17">
                  <c:v>3.4</c:v>
                </c:pt>
                <c:pt idx="18">
                  <c:v>3.6</c:v>
                </c:pt>
                <c:pt idx="19">
                  <c:v>3.8</c:v>
                </c:pt>
                <c:pt idx="20">
                  <c:v>4</c:v>
                </c:pt>
                <c:pt idx="21">
                  <c:v>4.2</c:v>
                </c:pt>
                <c:pt idx="22">
                  <c:v>4.4000000000000004</c:v>
                </c:pt>
                <c:pt idx="23">
                  <c:v>4.5999999999999996</c:v>
                </c:pt>
                <c:pt idx="24">
                  <c:v>4.8</c:v>
                </c:pt>
                <c:pt idx="25">
                  <c:v>5</c:v>
                </c:pt>
              </c:numCache>
            </c:numRef>
          </c:xVal>
          <c:yVal>
            <c:numRef>
              <c:f>'overall cost'!$B$2:$B$27</c:f>
              <c:numCache>
                <c:formatCode>General</c:formatCode>
                <c:ptCount val="26"/>
                <c:pt idx="0">
                  <c:v>13.797261116799998</c:v>
                </c:pt>
                <c:pt idx="1">
                  <c:v>13.597650546000002</c:v>
                </c:pt>
                <c:pt idx="2">
                  <c:v>13.782062236800011</c:v>
                </c:pt>
                <c:pt idx="3">
                  <c:v>13.80494793540001</c:v>
                </c:pt>
                <c:pt idx="4">
                  <c:v>13.6900147166</c:v>
                </c:pt>
                <c:pt idx="5">
                  <c:v>15.260808535400002</c:v>
                </c:pt>
                <c:pt idx="6">
                  <c:v>25.5735779904</c:v>
                </c:pt>
                <c:pt idx="7">
                  <c:v>44.373526852299996</c:v>
                </c:pt>
                <c:pt idx="8">
                  <c:v>66.895982835999845</c:v>
                </c:pt>
                <c:pt idx="9">
                  <c:v>92.621498374999874</c:v>
                </c:pt>
                <c:pt idx="10">
                  <c:v>117.93199470320012</c:v>
                </c:pt>
                <c:pt idx="11">
                  <c:v>139.81568623339999</c:v>
                </c:pt>
                <c:pt idx="12">
                  <c:v>155.80573897140007</c:v>
                </c:pt>
                <c:pt idx="13">
                  <c:v>167.56456968859999</c:v>
                </c:pt>
                <c:pt idx="14">
                  <c:v>175.13475461039982</c:v>
                </c:pt>
                <c:pt idx="15">
                  <c:v>179.7807028739</c:v>
                </c:pt>
                <c:pt idx="16">
                  <c:v>182.58291543120001</c:v>
                </c:pt>
                <c:pt idx="17">
                  <c:v>184.32577040110002</c:v>
                </c:pt>
                <c:pt idx="18">
                  <c:v>185.3686777101</c:v>
                </c:pt>
                <c:pt idx="19">
                  <c:v>186.01156987989998</c:v>
                </c:pt>
                <c:pt idx="20">
                  <c:v>186.38845240750024</c:v>
                </c:pt>
                <c:pt idx="21">
                  <c:v>186.62983861000001</c:v>
                </c:pt>
                <c:pt idx="22">
                  <c:v>186.77114619510002</c:v>
                </c:pt>
                <c:pt idx="23">
                  <c:v>186.85888715790034</c:v>
                </c:pt>
                <c:pt idx="24">
                  <c:v>186.9133803377</c:v>
                </c:pt>
                <c:pt idx="25">
                  <c:v>186.9463646586</c:v>
                </c:pt>
              </c:numCache>
            </c:numRef>
          </c:yVal>
          <c:smooth val="1"/>
        </c:ser>
        <c:ser>
          <c:idx val="1"/>
          <c:order val="1"/>
          <c:tx>
            <c:strRef>
              <c:f>'overall cost'!$C$1</c:f>
              <c:strCache>
                <c:ptCount val="1"/>
                <c:pt idx="0">
                  <c:v>Space-Saving</c:v>
                </c:pt>
              </c:strCache>
            </c:strRef>
          </c:tx>
          <c:marker>
            <c:symbol val="none"/>
          </c:marker>
          <c:xVal>
            <c:numRef>
              <c:f>'overall cost'!$A$2:$A$27</c:f>
              <c:numCache>
                <c:formatCode>General</c:formatCode>
                <c:ptCount val="26"/>
                <c:pt idx="0">
                  <c:v>0</c:v>
                </c:pt>
                <c:pt idx="1">
                  <c:v>0.2</c:v>
                </c:pt>
                <c:pt idx="2">
                  <c:v>0.4</c:v>
                </c:pt>
                <c:pt idx="3">
                  <c:v>0.60000000000000064</c:v>
                </c:pt>
                <c:pt idx="4">
                  <c:v>0.8</c:v>
                </c:pt>
                <c:pt idx="5">
                  <c:v>1</c:v>
                </c:pt>
                <c:pt idx="6">
                  <c:v>1.2</c:v>
                </c:pt>
                <c:pt idx="7">
                  <c:v>1.4</c:v>
                </c:pt>
                <c:pt idx="8">
                  <c:v>1.6</c:v>
                </c:pt>
                <c:pt idx="9">
                  <c:v>1.8</c:v>
                </c:pt>
                <c:pt idx="10">
                  <c:v>2</c:v>
                </c:pt>
                <c:pt idx="11">
                  <c:v>2.2000000000000002</c:v>
                </c:pt>
                <c:pt idx="12">
                  <c:v>2.4</c:v>
                </c:pt>
                <c:pt idx="13">
                  <c:v>2.6</c:v>
                </c:pt>
                <c:pt idx="14">
                  <c:v>2.8</c:v>
                </c:pt>
                <c:pt idx="15">
                  <c:v>3</c:v>
                </c:pt>
                <c:pt idx="16">
                  <c:v>3.2</c:v>
                </c:pt>
                <c:pt idx="17">
                  <c:v>3.4</c:v>
                </c:pt>
                <c:pt idx="18">
                  <c:v>3.6</c:v>
                </c:pt>
                <c:pt idx="19">
                  <c:v>3.8</c:v>
                </c:pt>
                <c:pt idx="20">
                  <c:v>4</c:v>
                </c:pt>
                <c:pt idx="21">
                  <c:v>4.2</c:v>
                </c:pt>
                <c:pt idx="22">
                  <c:v>4.4000000000000004</c:v>
                </c:pt>
                <c:pt idx="23">
                  <c:v>4.5999999999999996</c:v>
                </c:pt>
                <c:pt idx="24">
                  <c:v>4.8</c:v>
                </c:pt>
                <c:pt idx="25">
                  <c:v>5</c:v>
                </c:pt>
              </c:numCache>
            </c:numRef>
          </c:xVal>
          <c:yVal>
            <c:numRef>
              <c:f>'overall cost'!$C$2:$C$27</c:f>
              <c:numCache>
                <c:formatCode>General</c:formatCode>
                <c:ptCount val="26"/>
                <c:pt idx="0">
                  <c:v>14.896321601699999</c:v>
                </c:pt>
                <c:pt idx="1">
                  <c:v>14.663616634400011</c:v>
                </c:pt>
                <c:pt idx="2">
                  <c:v>14.874459561300011</c:v>
                </c:pt>
                <c:pt idx="3">
                  <c:v>14.85619206090001</c:v>
                </c:pt>
                <c:pt idx="4">
                  <c:v>14.31598236270001</c:v>
                </c:pt>
                <c:pt idx="5">
                  <c:v>13.794625613899999</c:v>
                </c:pt>
                <c:pt idx="6">
                  <c:v>16.737335416200022</c:v>
                </c:pt>
                <c:pt idx="7">
                  <c:v>19.826583483099999</c:v>
                </c:pt>
                <c:pt idx="8">
                  <c:v>21.013112182</c:v>
                </c:pt>
                <c:pt idx="9">
                  <c:v>21.979310142699987</c:v>
                </c:pt>
                <c:pt idx="10">
                  <c:v>22.8102189781</c:v>
                </c:pt>
                <c:pt idx="11">
                  <c:v>23.719915240799999</c:v>
                </c:pt>
                <c:pt idx="12">
                  <c:v>24.058510297000002</c:v>
                </c:pt>
                <c:pt idx="13">
                  <c:v>25.086129042999964</c:v>
                </c:pt>
                <c:pt idx="14">
                  <c:v>26.036242449499987</c:v>
                </c:pt>
                <c:pt idx="15">
                  <c:v>26.717965159800052</c:v>
                </c:pt>
                <c:pt idx="16">
                  <c:v>27.05725314770002</c:v>
                </c:pt>
                <c:pt idx="17">
                  <c:v>27.604990982400022</c:v>
                </c:pt>
                <c:pt idx="18">
                  <c:v>27.918403811799973</c:v>
                </c:pt>
                <c:pt idx="19">
                  <c:v>28.434940855299999</c:v>
                </c:pt>
                <c:pt idx="20">
                  <c:v>28.386510730099989</c:v>
                </c:pt>
                <c:pt idx="21">
                  <c:v>29.007928833899999</c:v>
                </c:pt>
                <c:pt idx="22">
                  <c:v>29.065261199799988</c:v>
                </c:pt>
                <c:pt idx="23">
                  <c:v>29.246607393499989</c:v>
                </c:pt>
                <c:pt idx="24">
                  <c:v>29.610328082399999</c:v>
                </c:pt>
                <c:pt idx="25">
                  <c:v>29.760723780799957</c:v>
                </c:pt>
              </c:numCache>
            </c:numRef>
          </c:yVal>
          <c:smooth val="1"/>
        </c:ser>
        <c:axId val="67176704"/>
        <c:axId val="77099392"/>
      </c:scatterChart>
      <c:valAx>
        <c:axId val="67176704"/>
        <c:scaling>
          <c:orientation val="minMax"/>
          <c:max val="5"/>
        </c:scaling>
        <c:delete val="1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de-CH"/>
                  <a:t>Skew</a:t>
                </a:r>
              </a:p>
            </c:rich>
          </c:tx>
          <c:layout/>
        </c:title>
        <c:numFmt formatCode="General" sourceLinked="1"/>
        <c:majorTickMark val="none"/>
        <c:tickLblPos val="nextTo"/>
        <c:crossAx val="77099392"/>
        <c:crosses val="autoZero"/>
        <c:crossBetween val="midCat"/>
      </c:valAx>
      <c:valAx>
        <c:axId val="77099392"/>
        <c:scaling>
          <c:orientation val="minMax"/>
          <c:max val="220"/>
          <c:min val="0"/>
        </c:scaling>
        <c:delete val="1"/>
        <c:axPos val="l"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Throughput</a:t>
                </a:r>
              </a:p>
            </c:rich>
          </c:tx>
          <c:layout/>
        </c:title>
        <c:numFmt formatCode="General" sourceLinked="1"/>
        <c:majorTickMark val="none"/>
        <c:tickLblPos val="nextTo"/>
        <c:crossAx val="67176704"/>
        <c:crosses val="autoZero"/>
        <c:crossBetween val="midCat"/>
        <c:majorUnit val="20"/>
      </c:valAx>
      <c:spPr>
        <a:noFill/>
        <a:ln w="3175" cap="flat" cmpd="sng" algn="ctr">
          <a:solidFill>
            <a:schemeClr val="tx1"/>
          </a:solidFill>
          <a:prstDash val="solid"/>
        </a:ln>
        <a:effectLst/>
      </c:spPr>
    </c:plotArea>
    <c:plotVisOnly val="1"/>
    <c:dispBlanksAs val="gap"/>
  </c:chart>
  <c:txPr>
    <a:bodyPr/>
    <a:lstStyle/>
    <a:p>
      <a:pPr>
        <a:defRPr sz="2400"/>
      </a:pPr>
      <a:endParaRPr lang="en-US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10"/>
  <c:chart>
    <c:plotArea>
      <c:layout>
        <c:manualLayout>
          <c:layoutTarget val="inner"/>
          <c:xMode val="edge"/>
          <c:yMode val="edge"/>
          <c:x val="0.13325317791158442"/>
          <c:y val="4.2977097620861923E-2"/>
          <c:w val="0.76805812876331669"/>
          <c:h val="0.79672212344424698"/>
        </c:manualLayout>
      </c:layout>
      <c:scatterChart>
        <c:scatterStyle val="smoothMarker"/>
        <c:ser>
          <c:idx val="0"/>
          <c:order val="0"/>
          <c:tx>
            <c:strRef>
              <c:f>'[asketch-plots.xlsx]stream-processing-tp'!$B$22</c:f>
              <c:strCache>
                <c:ptCount val="1"/>
                <c:pt idx="0">
                  <c:v>Asketch</c:v>
                </c:pt>
              </c:strCache>
            </c:strRef>
          </c:tx>
          <c:xVal>
            <c:numRef>
              <c:f>'[asketch-plots.xlsx]stream-processing-tp'!$A$23:$A$38</c:f>
              <c:numCache>
                <c:formatCode>0.0</c:formatCode>
                <c:ptCount val="16"/>
                <c:pt idx="0">
                  <c:v>0</c:v>
                </c:pt>
                <c:pt idx="1">
                  <c:v>0.2</c:v>
                </c:pt>
                <c:pt idx="2">
                  <c:v>0.4</c:v>
                </c:pt>
                <c:pt idx="3">
                  <c:v>0.60000000000000064</c:v>
                </c:pt>
                <c:pt idx="4">
                  <c:v>0.8</c:v>
                </c:pt>
                <c:pt idx="5">
                  <c:v>1</c:v>
                </c:pt>
                <c:pt idx="6">
                  <c:v>1.2</c:v>
                </c:pt>
                <c:pt idx="7">
                  <c:v>1.4</c:v>
                </c:pt>
                <c:pt idx="8">
                  <c:v>1.6</c:v>
                </c:pt>
                <c:pt idx="9">
                  <c:v>1.8</c:v>
                </c:pt>
                <c:pt idx="10">
                  <c:v>2</c:v>
                </c:pt>
                <c:pt idx="11">
                  <c:v>2.2000000000000002</c:v>
                </c:pt>
                <c:pt idx="12">
                  <c:v>2.4</c:v>
                </c:pt>
                <c:pt idx="13">
                  <c:v>2.6</c:v>
                </c:pt>
                <c:pt idx="14">
                  <c:v>2.8</c:v>
                </c:pt>
                <c:pt idx="15">
                  <c:v>3</c:v>
                </c:pt>
              </c:numCache>
            </c:numRef>
          </c:xVal>
          <c:yVal>
            <c:numRef>
              <c:f>'[asketch-plots.xlsx]stream-processing-tp'!$B$23:$B$38</c:f>
              <c:numCache>
                <c:formatCode>0</c:formatCode>
                <c:ptCount val="16"/>
                <c:pt idx="0">
                  <c:v>5.4518195447730999</c:v>
                </c:pt>
                <c:pt idx="1">
                  <c:v>5.4501481759034993</c:v>
                </c:pt>
                <c:pt idx="2">
                  <c:v>5.4579566774688901</c:v>
                </c:pt>
                <c:pt idx="3">
                  <c:v>5.4822682885044047</c:v>
                </c:pt>
                <c:pt idx="4">
                  <c:v>5.6978027848010999</c:v>
                </c:pt>
                <c:pt idx="5">
                  <c:v>6.9291065783205941</c:v>
                </c:pt>
                <c:pt idx="6">
                  <c:v>10.9521527825313</c:v>
                </c:pt>
                <c:pt idx="7">
                  <c:v>19.824061454590538</c:v>
                </c:pt>
                <c:pt idx="8">
                  <c:v>34.423407917383805</c:v>
                </c:pt>
                <c:pt idx="9">
                  <c:v>55.710306406685206</c:v>
                </c:pt>
                <c:pt idx="10">
                  <c:v>74.418604651162937</c:v>
                </c:pt>
                <c:pt idx="11">
                  <c:v>99.688473520249119</c:v>
                </c:pt>
                <c:pt idx="12">
                  <c:v>105.68031704095092</c:v>
                </c:pt>
                <c:pt idx="13">
                  <c:v>126.18296529968501</c:v>
                </c:pt>
                <c:pt idx="14">
                  <c:v>128.30793905372934</c:v>
                </c:pt>
                <c:pt idx="15">
                  <c:v>129.16246215943517</c:v>
                </c:pt>
              </c:numCache>
            </c:numRef>
          </c:yVal>
          <c:smooth val="1"/>
        </c:ser>
        <c:ser>
          <c:idx val="1"/>
          <c:order val="1"/>
          <c:tx>
            <c:strRef>
              <c:f>'[asketch-plots.xlsx]stream-processing-tp'!$C$22</c:f>
              <c:strCache>
                <c:ptCount val="1"/>
                <c:pt idx="0">
                  <c:v>FCM</c:v>
                </c:pt>
              </c:strCache>
            </c:strRef>
          </c:tx>
          <c:spPr>
            <a:ln>
              <a:solidFill>
                <a:srgbClr val="C5A43B"/>
              </a:solidFill>
            </a:ln>
          </c:spPr>
          <c:marker>
            <c:spPr>
              <a:solidFill>
                <a:srgbClr val="C5A43B"/>
              </a:solidFill>
              <a:ln>
                <a:solidFill>
                  <a:srgbClr val="C5A43B"/>
                </a:solidFill>
              </a:ln>
            </c:spPr>
          </c:marker>
          <c:xVal>
            <c:numRef>
              <c:f>'[asketch-plots.xlsx]stream-processing-tp'!$A$23:$A$38</c:f>
              <c:numCache>
                <c:formatCode>0.0</c:formatCode>
                <c:ptCount val="16"/>
                <c:pt idx="0">
                  <c:v>0</c:v>
                </c:pt>
                <c:pt idx="1">
                  <c:v>0.2</c:v>
                </c:pt>
                <c:pt idx="2">
                  <c:v>0.4</c:v>
                </c:pt>
                <c:pt idx="3">
                  <c:v>0.60000000000000064</c:v>
                </c:pt>
                <c:pt idx="4">
                  <c:v>0.8</c:v>
                </c:pt>
                <c:pt idx="5">
                  <c:v>1</c:v>
                </c:pt>
                <c:pt idx="6">
                  <c:v>1.2</c:v>
                </c:pt>
                <c:pt idx="7">
                  <c:v>1.4</c:v>
                </c:pt>
                <c:pt idx="8">
                  <c:v>1.6</c:v>
                </c:pt>
                <c:pt idx="9">
                  <c:v>1.8</c:v>
                </c:pt>
                <c:pt idx="10">
                  <c:v>2</c:v>
                </c:pt>
                <c:pt idx="11">
                  <c:v>2.2000000000000002</c:v>
                </c:pt>
                <c:pt idx="12">
                  <c:v>2.4</c:v>
                </c:pt>
                <c:pt idx="13">
                  <c:v>2.6</c:v>
                </c:pt>
                <c:pt idx="14">
                  <c:v>2.8</c:v>
                </c:pt>
                <c:pt idx="15">
                  <c:v>3</c:v>
                </c:pt>
              </c:numCache>
            </c:numRef>
          </c:xVal>
          <c:yVal>
            <c:numRef>
              <c:f>'[asketch-plots.xlsx]stream-processing-tp'!$C$23:$C$38</c:f>
              <c:numCache>
                <c:formatCode>0</c:formatCode>
                <c:ptCount val="16"/>
                <c:pt idx="0">
                  <c:v>5.2950325975444006</c:v>
                </c:pt>
                <c:pt idx="1">
                  <c:v>5.2947697602462007</c:v>
                </c:pt>
                <c:pt idx="2">
                  <c:v>5.2960842077388932</c:v>
                </c:pt>
                <c:pt idx="3">
                  <c:v>5.2952078369075943</c:v>
                </c:pt>
                <c:pt idx="4">
                  <c:v>5.2886442890904997</c:v>
                </c:pt>
                <c:pt idx="5">
                  <c:v>5.2875082617316975</c:v>
                </c:pt>
                <c:pt idx="6">
                  <c:v>5.5461194495476995</c:v>
                </c:pt>
                <c:pt idx="7">
                  <c:v>5.9914995599992995</c:v>
                </c:pt>
                <c:pt idx="8">
                  <c:v>6.3396465647040063</c:v>
                </c:pt>
                <c:pt idx="9">
                  <c:v>6.5863949778738</c:v>
                </c:pt>
                <c:pt idx="10">
                  <c:v>6.7077516454952955</c:v>
                </c:pt>
                <c:pt idx="11">
                  <c:v>6.7473537721925014</c:v>
                </c:pt>
                <c:pt idx="12">
                  <c:v>6.8082209267690965</c:v>
                </c:pt>
                <c:pt idx="13">
                  <c:v>6.8301637104864001</c:v>
                </c:pt>
                <c:pt idx="14">
                  <c:v>6.6551587879291985</c:v>
                </c:pt>
                <c:pt idx="15">
                  <c:v>6.8367303337178997</c:v>
                </c:pt>
              </c:numCache>
            </c:numRef>
          </c:yVal>
          <c:smooth val="1"/>
        </c:ser>
        <c:ser>
          <c:idx val="2"/>
          <c:order val="2"/>
          <c:tx>
            <c:strRef>
              <c:f>'[asketch-plots.xlsx]stream-processing-tp'!$D$22</c:f>
              <c:strCache>
                <c:ptCount val="1"/>
                <c:pt idx="0">
                  <c:v>Count-Min</c:v>
                </c:pt>
              </c:strCache>
            </c:strRef>
          </c:tx>
          <c:spPr>
            <a:ln>
              <a:solidFill>
                <a:schemeClr val="bg1">
                  <a:lumMod val="50000"/>
                </a:schemeClr>
              </a:solidFill>
            </a:ln>
          </c:spPr>
          <c:marker>
            <c:spPr>
              <a:solidFill>
                <a:schemeClr val="bg1">
                  <a:lumMod val="50000"/>
                </a:schemeClr>
              </a:solidFill>
              <a:ln>
                <a:solidFill>
                  <a:schemeClr val="bg1">
                    <a:lumMod val="50000"/>
                  </a:schemeClr>
                </a:solidFill>
              </a:ln>
            </c:spPr>
          </c:marker>
          <c:xVal>
            <c:numRef>
              <c:f>'[asketch-plots.xlsx]stream-processing-tp'!$A$23:$A$38</c:f>
              <c:numCache>
                <c:formatCode>0.0</c:formatCode>
                <c:ptCount val="16"/>
                <c:pt idx="0">
                  <c:v>0</c:v>
                </c:pt>
                <c:pt idx="1">
                  <c:v>0.2</c:v>
                </c:pt>
                <c:pt idx="2">
                  <c:v>0.4</c:v>
                </c:pt>
                <c:pt idx="3">
                  <c:v>0.60000000000000064</c:v>
                </c:pt>
                <c:pt idx="4">
                  <c:v>0.8</c:v>
                </c:pt>
                <c:pt idx="5">
                  <c:v>1</c:v>
                </c:pt>
                <c:pt idx="6">
                  <c:v>1.2</c:v>
                </c:pt>
                <c:pt idx="7">
                  <c:v>1.4</c:v>
                </c:pt>
                <c:pt idx="8">
                  <c:v>1.6</c:v>
                </c:pt>
                <c:pt idx="9">
                  <c:v>1.8</c:v>
                </c:pt>
                <c:pt idx="10">
                  <c:v>2</c:v>
                </c:pt>
                <c:pt idx="11">
                  <c:v>2.2000000000000002</c:v>
                </c:pt>
                <c:pt idx="12">
                  <c:v>2.4</c:v>
                </c:pt>
                <c:pt idx="13">
                  <c:v>2.6</c:v>
                </c:pt>
                <c:pt idx="14">
                  <c:v>2.8</c:v>
                </c:pt>
                <c:pt idx="15">
                  <c:v>3</c:v>
                </c:pt>
              </c:numCache>
            </c:numRef>
          </c:xVal>
          <c:yVal>
            <c:numRef>
              <c:f>'[asketch-plots.xlsx]stream-processing-tp'!$D$23:$D$38</c:f>
              <c:numCache>
                <c:formatCode>0</c:formatCode>
                <c:ptCount val="16"/>
                <c:pt idx="0">
                  <c:v>6.1584650025981</c:v>
                </c:pt>
                <c:pt idx="1">
                  <c:v>6.1475803507962867</c:v>
                </c:pt>
                <c:pt idx="2">
                  <c:v>6.1475803507962867</c:v>
                </c:pt>
                <c:pt idx="3">
                  <c:v>6.1693882665946953</c:v>
                </c:pt>
                <c:pt idx="4">
                  <c:v>6.1715299608493996</c:v>
                </c:pt>
                <c:pt idx="5">
                  <c:v>6.2106979271796003</c:v>
                </c:pt>
                <c:pt idx="6">
                  <c:v>6.4607308701796944</c:v>
                </c:pt>
                <c:pt idx="7">
                  <c:v>6.4379841062266943</c:v>
                </c:pt>
                <c:pt idx="8">
                  <c:v>6.5240881567411941</c:v>
                </c:pt>
                <c:pt idx="9">
                  <c:v>6.7201478432526001</c:v>
                </c:pt>
                <c:pt idx="10">
                  <c:v>6.7568994277750996</c:v>
                </c:pt>
                <c:pt idx="11">
                  <c:v>6.6968022769127939</c:v>
                </c:pt>
                <c:pt idx="12">
                  <c:v>6.8128592718756931</c:v>
                </c:pt>
                <c:pt idx="13">
                  <c:v>6.3301155246082921</c:v>
                </c:pt>
                <c:pt idx="14">
                  <c:v>6.8266666666666955</c:v>
                </c:pt>
                <c:pt idx="15">
                  <c:v>6.3233608663003942</c:v>
                </c:pt>
              </c:numCache>
            </c:numRef>
          </c:yVal>
          <c:smooth val="1"/>
        </c:ser>
        <c:ser>
          <c:idx val="3"/>
          <c:order val="3"/>
          <c:tx>
            <c:strRef>
              <c:f>'[asketch-plots.xlsx]stream-processing-tp'!$E$22</c:f>
              <c:strCache>
                <c:ptCount val="1"/>
                <c:pt idx="0">
                  <c:v>holistic UDAFS</c:v>
                </c:pt>
              </c:strCache>
            </c:strRef>
          </c:tx>
          <c:xVal>
            <c:numRef>
              <c:f>'[asketch-plots.xlsx]stream-processing-tp'!$A$23:$A$38</c:f>
              <c:numCache>
                <c:formatCode>0.0</c:formatCode>
                <c:ptCount val="16"/>
                <c:pt idx="0">
                  <c:v>0</c:v>
                </c:pt>
                <c:pt idx="1">
                  <c:v>0.2</c:v>
                </c:pt>
                <c:pt idx="2">
                  <c:v>0.4</c:v>
                </c:pt>
                <c:pt idx="3">
                  <c:v>0.60000000000000064</c:v>
                </c:pt>
                <c:pt idx="4">
                  <c:v>0.8</c:v>
                </c:pt>
                <c:pt idx="5">
                  <c:v>1</c:v>
                </c:pt>
                <c:pt idx="6">
                  <c:v>1.2</c:v>
                </c:pt>
                <c:pt idx="7">
                  <c:v>1.4</c:v>
                </c:pt>
                <c:pt idx="8">
                  <c:v>1.6</c:v>
                </c:pt>
                <c:pt idx="9">
                  <c:v>1.8</c:v>
                </c:pt>
                <c:pt idx="10">
                  <c:v>2</c:v>
                </c:pt>
                <c:pt idx="11">
                  <c:v>2.2000000000000002</c:v>
                </c:pt>
                <c:pt idx="12">
                  <c:v>2.4</c:v>
                </c:pt>
                <c:pt idx="13">
                  <c:v>2.6</c:v>
                </c:pt>
                <c:pt idx="14">
                  <c:v>2.8</c:v>
                </c:pt>
                <c:pt idx="15">
                  <c:v>3</c:v>
                </c:pt>
              </c:numCache>
            </c:numRef>
          </c:xVal>
          <c:yVal>
            <c:numRef>
              <c:f>'[asketch-plots.xlsx]stream-processing-tp'!$E$23:$E$38</c:f>
              <c:numCache>
                <c:formatCode>0</c:formatCode>
                <c:ptCount val="16"/>
                <c:pt idx="0">
                  <c:v>5.3747186670697902</c:v>
                </c:pt>
                <c:pt idx="1">
                  <c:v>5.4540496318517002</c:v>
                </c:pt>
                <c:pt idx="2">
                  <c:v>5.4617761013159996</c:v>
                </c:pt>
                <c:pt idx="3">
                  <c:v>5.2707866649097008</c:v>
                </c:pt>
                <c:pt idx="4">
                  <c:v>5.2067231813079076</c:v>
                </c:pt>
                <c:pt idx="5">
                  <c:v>5.8837589865225004</c:v>
                </c:pt>
                <c:pt idx="6">
                  <c:v>7.8462142016476975</c:v>
                </c:pt>
                <c:pt idx="7">
                  <c:v>12.910513999838606</c:v>
                </c:pt>
                <c:pt idx="8">
                  <c:v>22.10555402044762</c:v>
                </c:pt>
                <c:pt idx="9">
                  <c:v>36.293523874333744</c:v>
                </c:pt>
                <c:pt idx="10">
                  <c:v>57.657657657657587</c:v>
                </c:pt>
                <c:pt idx="11">
                  <c:v>81.280162560325095</c:v>
                </c:pt>
                <c:pt idx="12">
                  <c:v>102.96010296010309</c:v>
                </c:pt>
                <c:pt idx="13">
                  <c:v>119.09192407889809</c:v>
                </c:pt>
                <c:pt idx="14">
                  <c:v>128.82447665056424</c:v>
                </c:pt>
                <c:pt idx="15">
                  <c:v>133.277800916285</c:v>
                </c:pt>
              </c:numCache>
            </c:numRef>
          </c:yVal>
          <c:smooth val="1"/>
        </c:ser>
        <c:axId val="77492608"/>
        <c:axId val="77494528"/>
      </c:scatterChart>
      <c:valAx>
        <c:axId val="77492608"/>
        <c:scaling>
          <c:orientation val="minMax"/>
          <c:max val="3"/>
        </c:scaling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Skew (Zipf parameter z)</a:t>
                </a:r>
              </a:p>
            </c:rich>
          </c:tx>
          <c:layout/>
        </c:title>
        <c:numFmt formatCode="0.0" sourceLinked="1"/>
        <c:tickLblPos val="nextTo"/>
        <c:crossAx val="77494528"/>
        <c:crosses val="autoZero"/>
        <c:crossBetween val="midCat"/>
      </c:valAx>
      <c:valAx>
        <c:axId val="77494528"/>
        <c:scaling>
          <c:logBase val="2"/>
          <c:orientation val="minMax"/>
          <c:max val="150"/>
          <c:min val="4"/>
        </c:scaling>
        <c:axPos val="l"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 dirty="0"/>
                  <a:t>T</a:t>
                </a:r>
                <a:r>
                  <a:rPr lang="en-US" dirty="0" smtClean="0"/>
                  <a:t>hroughput (</a:t>
                </a:r>
                <a:r>
                  <a:rPr lang="en-US" baseline="0" dirty="0" smtClean="0"/>
                  <a:t> million </a:t>
                </a:r>
                <a:r>
                  <a:rPr lang="en-US" dirty="0" smtClean="0"/>
                  <a:t>items/sec</a:t>
                </a:r>
                <a:r>
                  <a:rPr lang="en-US" dirty="0"/>
                  <a:t>)</a:t>
                </a:r>
              </a:p>
            </c:rich>
          </c:tx>
          <c:layout/>
        </c:title>
        <c:numFmt formatCode="0" sourceLinked="1"/>
        <c:tickLblPos val="nextTo"/>
        <c:crossAx val="77492608"/>
        <c:crosses val="autoZero"/>
        <c:crossBetween val="midCat"/>
      </c:valAx>
      <c:spPr>
        <a:ln>
          <a:solidFill>
            <a:schemeClr val="tx1"/>
          </a:solidFill>
        </a:ln>
      </c:spPr>
    </c:plotArea>
    <c:legend>
      <c:legendPos val="l"/>
      <c:layout>
        <c:manualLayout>
          <c:xMode val="edge"/>
          <c:yMode val="edge"/>
          <c:x val="0.15425734042151404"/>
          <c:y val="8.4234260822344753E-2"/>
          <c:w val="0.27458051706104142"/>
          <c:h val="0.45415552066486442"/>
        </c:manualLayout>
      </c:layout>
      <c:overlay val="1"/>
    </c:legend>
    <c:plotVisOnly val="1"/>
    <c:dispBlanksAs val="gap"/>
  </c:chart>
  <c:txPr>
    <a:bodyPr/>
    <a:lstStyle/>
    <a:p>
      <a:pPr>
        <a:defRPr sz="1800"/>
      </a:pPr>
      <a:endParaRPr lang="en-US"/>
    </a:p>
  </c:tx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10"/>
  <c:chart>
    <c:plotArea>
      <c:layout/>
      <c:scatterChart>
        <c:scatterStyle val="smoothMarker"/>
        <c:ser>
          <c:idx val="0"/>
          <c:order val="0"/>
          <c:tx>
            <c:strRef>
              <c:f>'[asketch-plots.xlsx]query-processing-throughput'!$B$22</c:f>
              <c:strCache>
                <c:ptCount val="1"/>
                <c:pt idx="0">
                  <c:v>Asketch</c:v>
                </c:pt>
              </c:strCache>
            </c:strRef>
          </c:tx>
          <c:xVal>
            <c:numRef>
              <c:f>'[asketch-plots.xlsx]query-processing-throughput'!$A$23:$A$38</c:f>
              <c:numCache>
                <c:formatCode>0.0</c:formatCode>
                <c:ptCount val="16"/>
                <c:pt idx="0">
                  <c:v>0</c:v>
                </c:pt>
                <c:pt idx="1">
                  <c:v>0.2</c:v>
                </c:pt>
                <c:pt idx="2">
                  <c:v>0.4</c:v>
                </c:pt>
                <c:pt idx="3">
                  <c:v>0.60000000000000064</c:v>
                </c:pt>
                <c:pt idx="4">
                  <c:v>0.8</c:v>
                </c:pt>
                <c:pt idx="5">
                  <c:v>1</c:v>
                </c:pt>
                <c:pt idx="6">
                  <c:v>1.2</c:v>
                </c:pt>
                <c:pt idx="7">
                  <c:v>1.4</c:v>
                </c:pt>
                <c:pt idx="8">
                  <c:v>1.6</c:v>
                </c:pt>
                <c:pt idx="9">
                  <c:v>1.8</c:v>
                </c:pt>
                <c:pt idx="10">
                  <c:v>2</c:v>
                </c:pt>
                <c:pt idx="11">
                  <c:v>2.2000000000000002</c:v>
                </c:pt>
                <c:pt idx="12">
                  <c:v>2.4</c:v>
                </c:pt>
                <c:pt idx="13">
                  <c:v>2.6</c:v>
                </c:pt>
                <c:pt idx="14">
                  <c:v>2.8</c:v>
                </c:pt>
                <c:pt idx="15">
                  <c:v>3</c:v>
                </c:pt>
              </c:numCache>
            </c:numRef>
          </c:xVal>
          <c:yVal>
            <c:numRef>
              <c:f>'[asketch-plots.xlsx]query-processing-throughput'!$B$23:$B$38</c:f>
              <c:numCache>
                <c:formatCode>0</c:formatCode>
                <c:ptCount val="16"/>
                <c:pt idx="0">
                  <c:v>6.4777327935223097</c:v>
                </c:pt>
                <c:pt idx="1">
                  <c:v>6.412311638345594</c:v>
                </c:pt>
                <c:pt idx="2">
                  <c:v>6.4766839378238066</c:v>
                </c:pt>
                <c:pt idx="3">
                  <c:v>6.4892926670993063</c:v>
                </c:pt>
                <c:pt idx="4">
                  <c:v>6.7499156260546975</c:v>
                </c:pt>
                <c:pt idx="5">
                  <c:v>8.1566068515498191</c:v>
                </c:pt>
                <c:pt idx="6">
                  <c:v>12.738853503184698</c:v>
                </c:pt>
                <c:pt idx="7">
                  <c:v>22.831050228310538</c:v>
                </c:pt>
                <c:pt idx="8">
                  <c:v>38.759689922480597</c:v>
                </c:pt>
                <c:pt idx="9">
                  <c:v>58.394160583941549</c:v>
                </c:pt>
                <c:pt idx="10">
                  <c:v>76.335877862595183</c:v>
                </c:pt>
                <c:pt idx="11">
                  <c:v>90.497737556560963</c:v>
                </c:pt>
                <c:pt idx="12">
                  <c:v>97.323600973235983</c:v>
                </c:pt>
                <c:pt idx="13">
                  <c:v>102.56410256410302</c:v>
                </c:pt>
                <c:pt idx="14">
                  <c:v>102.827763496144</c:v>
                </c:pt>
                <c:pt idx="15">
                  <c:v>107.238605898123</c:v>
                </c:pt>
              </c:numCache>
            </c:numRef>
          </c:yVal>
          <c:smooth val="1"/>
        </c:ser>
        <c:ser>
          <c:idx val="1"/>
          <c:order val="1"/>
          <c:tx>
            <c:strRef>
              <c:f>'[asketch-plots.xlsx]query-processing-throughput'!$C$22</c:f>
              <c:strCache>
                <c:ptCount val="1"/>
                <c:pt idx="0">
                  <c:v>FCM</c:v>
                </c:pt>
              </c:strCache>
            </c:strRef>
          </c:tx>
          <c:spPr>
            <a:ln>
              <a:solidFill>
                <a:srgbClr val="C5A43B"/>
              </a:solidFill>
            </a:ln>
          </c:spPr>
          <c:marker>
            <c:spPr>
              <a:solidFill>
                <a:srgbClr val="C5A43B"/>
              </a:solidFill>
              <a:ln>
                <a:solidFill>
                  <a:srgbClr val="C5A43B"/>
                </a:solidFill>
              </a:ln>
            </c:spPr>
          </c:marker>
          <c:xVal>
            <c:numRef>
              <c:f>'[asketch-plots.xlsx]query-processing-throughput'!$A$23:$A$38</c:f>
              <c:numCache>
                <c:formatCode>0.0</c:formatCode>
                <c:ptCount val="16"/>
                <c:pt idx="0">
                  <c:v>0</c:v>
                </c:pt>
                <c:pt idx="1">
                  <c:v>0.2</c:v>
                </c:pt>
                <c:pt idx="2">
                  <c:v>0.4</c:v>
                </c:pt>
                <c:pt idx="3">
                  <c:v>0.60000000000000064</c:v>
                </c:pt>
                <c:pt idx="4">
                  <c:v>0.8</c:v>
                </c:pt>
                <c:pt idx="5">
                  <c:v>1</c:v>
                </c:pt>
                <c:pt idx="6">
                  <c:v>1.2</c:v>
                </c:pt>
                <c:pt idx="7">
                  <c:v>1.4</c:v>
                </c:pt>
                <c:pt idx="8">
                  <c:v>1.6</c:v>
                </c:pt>
                <c:pt idx="9">
                  <c:v>1.8</c:v>
                </c:pt>
                <c:pt idx="10">
                  <c:v>2</c:v>
                </c:pt>
                <c:pt idx="11">
                  <c:v>2.2000000000000002</c:v>
                </c:pt>
                <c:pt idx="12">
                  <c:v>2.4</c:v>
                </c:pt>
                <c:pt idx="13">
                  <c:v>2.6</c:v>
                </c:pt>
                <c:pt idx="14">
                  <c:v>2.8</c:v>
                </c:pt>
                <c:pt idx="15">
                  <c:v>3</c:v>
                </c:pt>
              </c:numCache>
            </c:numRef>
          </c:xVal>
          <c:yVal>
            <c:numRef>
              <c:f>'[asketch-plots.xlsx]query-processing-throughput'!$C$23:$C$38</c:f>
              <c:numCache>
                <c:formatCode>0</c:formatCode>
                <c:ptCount val="16"/>
                <c:pt idx="0">
                  <c:v>7.4850299401197997</c:v>
                </c:pt>
                <c:pt idx="1">
                  <c:v>7.4850299401197997</c:v>
                </c:pt>
                <c:pt idx="2">
                  <c:v>7.4836295603367997</c:v>
                </c:pt>
                <c:pt idx="3">
                  <c:v>7.4822297044519095</c:v>
                </c:pt>
                <c:pt idx="4">
                  <c:v>7.4766355140187004</c:v>
                </c:pt>
                <c:pt idx="5">
                  <c:v>7.4990626171729033</c:v>
                </c:pt>
                <c:pt idx="6">
                  <c:v>7.5272864132479942</c:v>
                </c:pt>
                <c:pt idx="7">
                  <c:v>7.5457460856442093</c:v>
                </c:pt>
                <c:pt idx="8">
                  <c:v>7.5571509540902939</c:v>
                </c:pt>
                <c:pt idx="9">
                  <c:v>7.5500188750471944</c:v>
                </c:pt>
                <c:pt idx="10">
                  <c:v>7.5542965061378942</c:v>
                </c:pt>
                <c:pt idx="11">
                  <c:v>7.5585789871503986</c:v>
                </c:pt>
                <c:pt idx="12">
                  <c:v>7.5202105658958942</c:v>
                </c:pt>
                <c:pt idx="13">
                  <c:v>7.5485940743537006</c:v>
                </c:pt>
                <c:pt idx="14">
                  <c:v>7.5557234605214001</c:v>
                </c:pt>
                <c:pt idx="15">
                  <c:v>7.5628663263376952</c:v>
                </c:pt>
              </c:numCache>
            </c:numRef>
          </c:yVal>
          <c:smooth val="1"/>
        </c:ser>
        <c:ser>
          <c:idx val="2"/>
          <c:order val="2"/>
          <c:tx>
            <c:strRef>
              <c:f>'[asketch-plots.xlsx]query-processing-throughput'!$D$22</c:f>
              <c:strCache>
                <c:ptCount val="1"/>
                <c:pt idx="0">
                  <c:v>Count-Min</c:v>
                </c:pt>
              </c:strCache>
            </c:strRef>
          </c:tx>
          <c:spPr>
            <a:ln>
              <a:solidFill>
                <a:schemeClr val="bg1">
                  <a:lumMod val="50000"/>
                </a:schemeClr>
              </a:solidFill>
            </a:ln>
          </c:spPr>
          <c:marker>
            <c:spPr>
              <a:solidFill>
                <a:schemeClr val="bg1">
                  <a:lumMod val="50000"/>
                </a:schemeClr>
              </a:solidFill>
              <a:ln>
                <a:solidFill>
                  <a:schemeClr val="bg1">
                    <a:lumMod val="50000"/>
                  </a:schemeClr>
                </a:solidFill>
              </a:ln>
            </c:spPr>
          </c:marker>
          <c:xVal>
            <c:numRef>
              <c:f>'[asketch-plots.xlsx]query-processing-throughput'!$A$23:$A$38</c:f>
              <c:numCache>
                <c:formatCode>0.0</c:formatCode>
                <c:ptCount val="16"/>
                <c:pt idx="0">
                  <c:v>0</c:v>
                </c:pt>
                <c:pt idx="1">
                  <c:v>0.2</c:v>
                </c:pt>
                <c:pt idx="2">
                  <c:v>0.4</c:v>
                </c:pt>
                <c:pt idx="3">
                  <c:v>0.60000000000000064</c:v>
                </c:pt>
                <c:pt idx="4">
                  <c:v>0.8</c:v>
                </c:pt>
                <c:pt idx="5">
                  <c:v>1</c:v>
                </c:pt>
                <c:pt idx="6">
                  <c:v>1.2</c:v>
                </c:pt>
                <c:pt idx="7">
                  <c:v>1.4</c:v>
                </c:pt>
                <c:pt idx="8">
                  <c:v>1.6</c:v>
                </c:pt>
                <c:pt idx="9">
                  <c:v>1.8</c:v>
                </c:pt>
                <c:pt idx="10">
                  <c:v>2</c:v>
                </c:pt>
                <c:pt idx="11">
                  <c:v>2.2000000000000002</c:v>
                </c:pt>
                <c:pt idx="12">
                  <c:v>2.4</c:v>
                </c:pt>
                <c:pt idx="13">
                  <c:v>2.6</c:v>
                </c:pt>
                <c:pt idx="14">
                  <c:v>2.8</c:v>
                </c:pt>
                <c:pt idx="15">
                  <c:v>3</c:v>
                </c:pt>
              </c:numCache>
            </c:numRef>
          </c:xVal>
          <c:yVal>
            <c:numRef>
              <c:f>'[asketch-plots.xlsx]query-processing-throughput'!$D$23:$D$38</c:f>
              <c:numCache>
                <c:formatCode>0</c:formatCode>
                <c:ptCount val="16"/>
                <c:pt idx="0">
                  <c:v>6.8201193520886942</c:v>
                </c:pt>
                <c:pt idx="1">
                  <c:v>6.8189566996249944</c:v>
                </c:pt>
                <c:pt idx="2">
                  <c:v>6.8212824010914002</c:v>
                </c:pt>
                <c:pt idx="3">
                  <c:v>6.7658998646819946</c:v>
                </c:pt>
                <c:pt idx="4">
                  <c:v>6.8177944434974931</c:v>
                </c:pt>
                <c:pt idx="5">
                  <c:v>6.829434864264992</c:v>
                </c:pt>
                <c:pt idx="6">
                  <c:v>6.8610634648371063</c:v>
                </c:pt>
                <c:pt idx="7">
                  <c:v>6.8929863863518941</c:v>
                </c:pt>
                <c:pt idx="8">
                  <c:v>6.8917987594761998</c:v>
                </c:pt>
                <c:pt idx="9">
                  <c:v>6.8917987594761998</c:v>
                </c:pt>
                <c:pt idx="10">
                  <c:v>6.8977409898257944</c:v>
                </c:pt>
                <c:pt idx="11">
                  <c:v>6.8965517241378995</c:v>
                </c:pt>
                <c:pt idx="12">
                  <c:v>6.8775790921595998</c:v>
                </c:pt>
                <c:pt idx="13">
                  <c:v>6.8906115417742955</c:v>
                </c:pt>
                <c:pt idx="14">
                  <c:v>6.8752148504640944</c:v>
                </c:pt>
                <c:pt idx="15">
                  <c:v>6.9252077562327008</c:v>
                </c:pt>
              </c:numCache>
            </c:numRef>
          </c:yVal>
          <c:smooth val="1"/>
        </c:ser>
        <c:ser>
          <c:idx val="3"/>
          <c:order val="3"/>
          <c:tx>
            <c:strRef>
              <c:f>'[asketch-plots.xlsx]query-processing-throughput'!$E$22</c:f>
              <c:strCache>
                <c:ptCount val="1"/>
                <c:pt idx="0">
                  <c:v>holistic UDAFs</c:v>
                </c:pt>
              </c:strCache>
            </c:strRef>
          </c:tx>
          <c:xVal>
            <c:numRef>
              <c:f>'[asketch-plots.xlsx]query-processing-throughput'!$A$23:$A$38</c:f>
              <c:numCache>
                <c:formatCode>0.0</c:formatCode>
                <c:ptCount val="16"/>
                <c:pt idx="0">
                  <c:v>0</c:v>
                </c:pt>
                <c:pt idx="1">
                  <c:v>0.2</c:v>
                </c:pt>
                <c:pt idx="2">
                  <c:v>0.4</c:v>
                </c:pt>
                <c:pt idx="3">
                  <c:v>0.60000000000000064</c:v>
                </c:pt>
                <c:pt idx="4">
                  <c:v>0.8</c:v>
                </c:pt>
                <c:pt idx="5">
                  <c:v>1</c:v>
                </c:pt>
                <c:pt idx="6">
                  <c:v>1.2</c:v>
                </c:pt>
                <c:pt idx="7">
                  <c:v>1.4</c:v>
                </c:pt>
                <c:pt idx="8">
                  <c:v>1.6</c:v>
                </c:pt>
                <c:pt idx="9">
                  <c:v>1.8</c:v>
                </c:pt>
                <c:pt idx="10">
                  <c:v>2</c:v>
                </c:pt>
                <c:pt idx="11">
                  <c:v>2.2000000000000002</c:v>
                </c:pt>
                <c:pt idx="12">
                  <c:v>2.4</c:v>
                </c:pt>
                <c:pt idx="13">
                  <c:v>2.6</c:v>
                </c:pt>
                <c:pt idx="14">
                  <c:v>2.8</c:v>
                </c:pt>
                <c:pt idx="15">
                  <c:v>3</c:v>
                </c:pt>
              </c:numCache>
            </c:numRef>
          </c:xVal>
          <c:yVal>
            <c:numRef>
              <c:f>'[asketch-plots.xlsx]query-processing-throughput'!$E$23:$E$38</c:f>
              <c:numCache>
                <c:formatCode>0</c:formatCode>
                <c:ptCount val="16"/>
                <c:pt idx="0">
                  <c:v>6.4020486555698053</c:v>
                </c:pt>
                <c:pt idx="1">
                  <c:v>6.4020486555698053</c:v>
                </c:pt>
                <c:pt idx="2">
                  <c:v>6.4040986231187995</c:v>
                </c:pt>
                <c:pt idx="3">
                  <c:v>6.4010241638662002</c:v>
                </c:pt>
                <c:pt idx="4">
                  <c:v>6.3979526551503945</c:v>
                </c:pt>
                <c:pt idx="5">
                  <c:v>6.3745019920318997</c:v>
                </c:pt>
                <c:pt idx="6">
                  <c:v>6.2490235900641107</c:v>
                </c:pt>
                <c:pt idx="7">
                  <c:v>6.2646828504306944</c:v>
                </c:pt>
                <c:pt idx="8">
                  <c:v>6.3745019920318997</c:v>
                </c:pt>
                <c:pt idx="9">
                  <c:v>6.4861358845468002</c:v>
                </c:pt>
                <c:pt idx="10">
                  <c:v>6.560603575529</c:v>
                </c:pt>
                <c:pt idx="11">
                  <c:v>6.5821951620866006</c:v>
                </c:pt>
                <c:pt idx="12">
                  <c:v>6.6006600660065944</c:v>
                </c:pt>
                <c:pt idx="13">
                  <c:v>6.6006600660065944</c:v>
                </c:pt>
                <c:pt idx="14">
                  <c:v>6.618133686300494</c:v>
                </c:pt>
                <c:pt idx="15">
                  <c:v>6.6115702479338943</c:v>
                </c:pt>
              </c:numCache>
            </c:numRef>
          </c:yVal>
          <c:smooth val="1"/>
        </c:ser>
        <c:axId val="77679616"/>
        <c:axId val="77689984"/>
      </c:scatterChart>
      <c:valAx>
        <c:axId val="77679616"/>
        <c:scaling>
          <c:orientation val="minMax"/>
          <c:max val="3"/>
        </c:scaling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 dirty="0"/>
                  <a:t>Skew (</a:t>
                </a:r>
                <a:r>
                  <a:rPr lang="en-US" dirty="0" err="1"/>
                  <a:t>Zipf</a:t>
                </a:r>
                <a:r>
                  <a:rPr lang="en-US" dirty="0"/>
                  <a:t> parameter z)</a:t>
                </a:r>
              </a:p>
            </c:rich>
          </c:tx>
          <c:layout/>
        </c:title>
        <c:numFmt formatCode="0.0" sourceLinked="1"/>
        <c:tickLblPos val="nextTo"/>
        <c:crossAx val="77689984"/>
        <c:crossesAt val="1"/>
        <c:crossBetween val="midCat"/>
      </c:valAx>
      <c:valAx>
        <c:axId val="77689984"/>
        <c:scaling>
          <c:logBase val="2"/>
          <c:orientation val="minMax"/>
          <c:min val="4"/>
        </c:scaling>
        <c:axPos val="l"/>
        <c:majorGridlines>
          <c:spPr>
            <a:ln>
              <a:noFill/>
            </a:ln>
          </c:spPr>
        </c:majorGridlines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 dirty="0"/>
                  <a:t>Throughput </a:t>
                </a:r>
                <a:r>
                  <a:rPr lang="en-US" dirty="0" smtClean="0"/>
                  <a:t>(million items/sec</a:t>
                </a:r>
                <a:r>
                  <a:rPr lang="en-US" dirty="0"/>
                  <a:t>)</a:t>
                </a:r>
              </a:p>
            </c:rich>
          </c:tx>
          <c:layout/>
        </c:title>
        <c:numFmt formatCode="0" sourceLinked="1"/>
        <c:tickLblPos val="nextTo"/>
        <c:crossAx val="77679616"/>
        <c:crosses val="autoZero"/>
        <c:crossBetween val="midCat"/>
      </c:valAx>
      <c:spPr>
        <a:ln>
          <a:solidFill>
            <a:schemeClr val="tx1"/>
          </a:solidFill>
        </a:ln>
      </c:spPr>
    </c:plotArea>
    <c:legend>
      <c:legendPos val="l"/>
      <c:layout>
        <c:manualLayout>
          <c:xMode val="edge"/>
          <c:yMode val="edge"/>
          <c:x val="0.15390119203849556"/>
          <c:y val="8.7155344988656291E-2"/>
          <c:w val="0.29319463743502655"/>
          <c:h val="0.33607738548810467"/>
        </c:manualLayout>
      </c:layout>
      <c:overlay val="1"/>
    </c:legend>
    <c:plotVisOnly val="1"/>
    <c:dispBlanksAs val="gap"/>
  </c:chart>
  <c:txPr>
    <a:bodyPr/>
    <a:lstStyle/>
    <a:p>
      <a:pPr>
        <a:defRPr sz="1800"/>
      </a:pPr>
      <a:endParaRPr lang="en-US"/>
    </a:p>
  </c:txPr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autoTitleDeleted val="1"/>
    <c:plotArea>
      <c:layout>
        <c:manualLayout>
          <c:layoutTarget val="inner"/>
          <c:xMode val="edge"/>
          <c:yMode val="edge"/>
          <c:x val="0.11476327959005134"/>
          <c:y val="4.934407504617478E-2"/>
          <c:w val="0.86777640294963165"/>
          <c:h val="0.82750267327695148"/>
        </c:manualLayout>
      </c:layout>
      <c:barChart>
        <c:barDir val="col"/>
        <c:grouping val="clustered"/>
        <c:ser>
          <c:idx val="0"/>
          <c:order val="0"/>
          <c:tx>
            <c:strRef>
              <c:f>Observed_error_ip!$B$15</c:f>
              <c:strCache>
                <c:ptCount val="1"/>
                <c:pt idx="0">
                  <c:v>Observed Error (%)</c:v>
                </c:pt>
              </c:strCache>
            </c:strRef>
          </c:tx>
          <c:spPr>
            <a:solidFill>
              <a:srgbClr val="F9B073"/>
            </a:solidFill>
          </c:spPr>
          <c:cat>
            <c:strRef>
              <c:f>Observed_error_ip!$A$16:$A$20</c:f>
              <c:strCache>
                <c:ptCount val="5"/>
                <c:pt idx="0">
                  <c:v>Count-Min</c:v>
                </c:pt>
                <c:pt idx="1">
                  <c:v>ASketch</c:v>
                </c:pt>
                <c:pt idx="2">
                  <c:v>Holistic UDAFs</c:v>
                </c:pt>
                <c:pt idx="3">
                  <c:v>FCM</c:v>
                </c:pt>
                <c:pt idx="4">
                  <c:v>Asketch-FCM</c:v>
                </c:pt>
              </c:strCache>
            </c:strRef>
          </c:cat>
          <c:val>
            <c:numRef>
              <c:f>Observed_error_ip!$B$16:$B$20</c:f>
              <c:numCache>
                <c:formatCode>General</c:formatCode>
                <c:ptCount val="5"/>
                <c:pt idx="0">
                  <c:v>3.02</c:v>
                </c:pt>
                <c:pt idx="1">
                  <c:v>2.4699999999999998</c:v>
                </c:pt>
                <c:pt idx="2">
                  <c:v>2.96</c:v>
                </c:pt>
                <c:pt idx="3">
                  <c:v>1.5</c:v>
                </c:pt>
                <c:pt idx="4">
                  <c:v>1.1599999999999986</c:v>
                </c:pt>
              </c:numCache>
            </c:numRef>
          </c:val>
        </c:ser>
        <c:axId val="77725056"/>
        <c:axId val="78132352"/>
      </c:barChart>
      <c:catAx>
        <c:axId val="77725056"/>
        <c:scaling>
          <c:orientation val="minMax"/>
        </c:scaling>
        <c:axPos val="b"/>
        <c:numFmt formatCode="General" sourceLinked="0"/>
        <c:tickLblPos val="nextTo"/>
        <c:crossAx val="78132352"/>
        <c:crosses val="autoZero"/>
        <c:auto val="1"/>
        <c:lblAlgn val="ctr"/>
        <c:lblOffset val="100"/>
      </c:catAx>
      <c:valAx>
        <c:axId val="78132352"/>
        <c:scaling>
          <c:orientation val="minMax"/>
        </c:scaling>
        <c:axPos val="l"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 dirty="0"/>
                  <a:t>Observed </a:t>
                </a:r>
                <a:r>
                  <a:rPr lang="en-US" dirty="0" smtClean="0"/>
                  <a:t>error </a:t>
                </a:r>
                <a:r>
                  <a:rPr lang="en-US" dirty="0"/>
                  <a:t>(%)</a:t>
                </a:r>
              </a:p>
            </c:rich>
          </c:tx>
          <c:layout/>
        </c:title>
        <c:numFmt formatCode="General" sourceLinked="1"/>
        <c:tickLblPos val="nextTo"/>
        <c:crossAx val="77725056"/>
        <c:crosses val="autoZero"/>
        <c:crossBetween val="between"/>
        <c:majorUnit val="1"/>
      </c:valAx>
      <c:spPr>
        <a:ln>
          <a:solidFill>
            <a:schemeClr val="tx1"/>
          </a:solidFill>
        </a:ln>
      </c:spPr>
    </c:plotArea>
    <c:plotVisOnly val="1"/>
    <c:dispBlanksAs val="gap"/>
  </c:chart>
  <c:txPr>
    <a:bodyPr/>
    <a:lstStyle/>
    <a:p>
      <a:pPr>
        <a:defRPr sz="1800">
          <a:latin typeface="Calibri" panose="020F0502020204030204" pitchFamily="34" charset="0"/>
          <a:cs typeface="Calibri" panose="020F0502020204030204" pitchFamily="34" charset="0"/>
        </a:defRPr>
      </a:pPr>
      <a:endParaRPr lang="en-US"/>
    </a:p>
  </c:txPr>
  <c:externalData r:id="rId1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plotArea>
      <c:layout/>
      <c:barChart>
        <c:barDir val="col"/>
        <c:grouping val="clustered"/>
        <c:ser>
          <c:idx val="0"/>
          <c:order val="0"/>
          <c:tx>
            <c:strRef>
              <c:f>'Classification-error'!$B$10</c:f>
              <c:strCache>
                <c:ptCount val="1"/>
                <c:pt idx="0">
                  <c:v>Count-Min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</c:spPr>
          <c:cat>
            <c:strRef>
              <c:f>'Classification-error'!$A$11:$A$13</c:f>
              <c:strCache>
                <c:ptCount val="3"/>
                <c:pt idx="0">
                  <c:v>16KB</c:v>
                </c:pt>
                <c:pt idx="1">
                  <c:v>24KB</c:v>
                </c:pt>
                <c:pt idx="2">
                  <c:v>32KB</c:v>
                </c:pt>
              </c:strCache>
            </c:strRef>
          </c:cat>
          <c:val>
            <c:numRef>
              <c:f>'Classification-error'!$B$11:$B$13</c:f>
              <c:numCache>
                <c:formatCode>General</c:formatCode>
                <c:ptCount val="3"/>
                <c:pt idx="0">
                  <c:v>165817.75</c:v>
                </c:pt>
                <c:pt idx="1">
                  <c:v>1041486.2</c:v>
                </c:pt>
                <c:pt idx="2">
                  <c:v>335320</c:v>
                </c:pt>
              </c:numCache>
            </c:numRef>
          </c:val>
        </c:ser>
        <c:ser>
          <c:idx val="1"/>
          <c:order val="1"/>
          <c:tx>
            <c:strRef>
              <c:f>'Classification-error'!$C$10</c:f>
              <c:strCache>
                <c:ptCount val="1"/>
                <c:pt idx="0">
                  <c:v>ASketch</c:v>
                </c:pt>
              </c:strCache>
            </c:strRef>
          </c:tx>
          <c:spPr>
            <a:solidFill>
              <a:schemeClr val="accent1">
                <a:lumMod val="75000"/>
              </a:schemeClr>
            </a:solidFill>
          </c:spPr>
          <c:cat>
            <c:strRef>
              <c:f>'Classification-error'!$A$11:$A$13</c:f>
              <c:strCache>
                <c:ptCount val="3"/>
                <c:pt idx="0">
                  <c:v>16KB</c:v>
                </c:pt>
                <c:pt idx="1">
                  <c:v>24KB</c:v>
                </c:pt>
                <c:pt idx="2">
                  <c:v>32KB</c:v>
                </c:pt>
              </c:strCache>
            </c:strRef>
          </c:cat>
          <c:val>
            <c:numRef>
              <c:f>'Classification-error'!$C$11:$C$13</c:f>
              <c:numCache>
                <c:formatCode>General</c:formatCode>
                <c:ptCount val="3"/>
                <c:pt idx="0">
                  <c:v>726</c:v>
                </c:pt>
                <c:pt idx="1">
                  <c:v>499</c:v>
                </c:pt>
                <c:pt idx="2">
                  <c:v>301</c:v>
                </c:pt>
              </c:numCache>
            </c:numRef>
          </c:val>
        </c:ser>
        <c:axId val="78607488"/>
        <c:axId val="78609408"/>
      </c:barChart>
      <c:catAx>
        <c:axId val="78607488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 b="1"/>
                </a:pPr>
                <a:r>
                  <a:rPr lang="en-US" b="1" dirty="0" smtClean="0"/>
                  <a:t>Sketch Size</a:t>
                </a:r>
                <a:endParaRPr lang="en-US" b="1" dirty="0"/>
              </a:p>
            </c:rich>
          </c:tx>
          <c:layout/>
        </c:title>
        <c:numFmt formatCode="General" sourceLinked="0"/>
        <c:tickLblPos val="nextTo"/>
        <c:crossAx val="78609408"/>
        <c:crosses val="autoZero"/>
        <c:auto val="1"/>
        <c:lblAlgn val="ctr"/>
        <c:lblOffset val="100"/>
      </c:catAx>
      <c:valAx>
        <c:axId val="78609408"/>
        <c:scaling>
          <c:logBase val="10"/>
          <c:orientation val="minMax"/>
        </c:scaling>
        <c:axPos val="l"/>
        <c:title>
          <c:tx>
            <c:rich>
              <a:bodyPr rot="-5400000" vert="horz"/>
              <a:lstStyle/>
              <a:p>
                <a:pPr>
                  <a:defRPr b="1"/>
                </a:pPr>
                <a:r>
                  <a:rPr lang="en-US" b="1" dirty="0"/>
                  <a:t>Average </a:t>
                </a:r>
                <a:r>
                  <a:rPr lang="en-US" b="1" dirty="0" smtClean="0"/>
                  <a:t>relative </a:t>
                </a:r>
                <a:r>
                  <a:rPr lang="en-US" b="1" dirty="0"/>
                  <a:t>e</a:t>
                </a:r>
                <a:r>
                  <a:rPr lang="en-US" b="1" dirty="0" smtClean="0"/>
                  <a:t>rror</a:t>
                </a:r>
                <a:endParaRPr lang="en-US" b="1" dirty="0"/>
              </a:p>
            </c:rich>
          </c:tx>
          <c:layout/>
        </c:title>
        <c:numFmt formatCode="General" sourceLinked="1"/>
        <c:majorTickMark val="none"/>
        <c:tickLblPos val="nextTo"/>
        <c:crossAx val="78607488"/>
        <c:crosses val="autoZero"/>
        <c:crossBetween val="between"/>
        <c:majorUnit val="100"/>
      </c:valAx>
      <c:spPr>
        <a:noFill/>
        <a:ln w="25400">
          <a:solidFill>
            <a:schemeClr val="tx1"/>
          </a:solidFill>
        </a:ln>
      </c:spPr>
    </c:plotArea>
    <c:legend>
      <c:legendPos val="t"/>
      <c:layout>
        <c:manualLayout>
          <c:xMode val="edge"/>
          <c:yMode val="edge"/>
          <c:x val="0.38383798616082138"/>
          <c:y val="4.6874999999999986E-2"/>
          <c:w val="0.39730719266152337"/>
          <c:h val="7.856975885826771E-2"/>
        </c:manualLayout>
      </c:layout>
    </c:legend>
    <c:plotVisOnly val="1"/>
    <c:dispBlanksAs val="gap"/>
  </c:chart>
  <c:txPr>
    <a:bodyPr/>
    <a:lstStyle/>
    <a:p>
      <a:pPr>
        <a:defRPr sz="2000">
          <a:latin typeface="Calibri" panose="020F0502020204030204" pitchFamily="34" charset="0"/>
          <a:cs typeface="Calibri" panose="020F0502020204030204" pitchFamily="34" charset="0"/>
        </a:defRPr>
      </a:pPr>
      <a:endParaRPr lang="en-US"/>
    </a:p>
  </c:txPr>
  <c:externalData r:id="rId1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10"/>
  <c:chart>
    <c:plotArea>
      <c:layout/>
      <c:scatterChart>
        <c:scatterStyle val="smoothMarker"/>
        <c:ser>
          <c:idx val="0"/>
          <c:order val="0"/>
          <c:tx>
            <c:strRef>
              <c:f>'stream-processing-tp'!$B$22</c:f>
              <c:strCache>
                <c:ptCount val="1"/>
                <c:pt idx="0">
                  <c:v>ASketch</c:v>
                </c:pt>
              </c:strCache>
            </c:strRef>
          </c:tx>
          <c:xVal>
            <c:numRef>
              <c:f>'stream-processing-tp'!$A$23:$A$38</c:f>
              <c:numCache>
                <c:formatCode>0.0</c:formatCode>
                <c:ptCount val="16"/>
                <c:pt idx="0">
                  <c:v>0</c:v>
                </c:pt>
                <c:pt idx="1">
                  <c:v>0.2</c:v>
                </c:pt>
                <c:pt idx="2">
                  <c:v>0.4</c:v>
                </c:pt>
                <c:pt idx="3">
                  <c:v>0.60000000000000064</c:v>
                </c:pt>
                <c:pt idx="4">
                  <c:v>0.8</c:v>
                </c:pt>
                <c:pt idx="5">
                  <c:v>1</c:v>
                </c:pt>
                <c:pt idx="6">
                  <c:v>1.2</c:v>
                </c:pt>
                <c:pt idx="7">
                  <c:v>1.4</c:v>
                </c:pt>
                <c:pt idx="8">
                  <c:v>1.6</c:v>
                </c:pt>
                <c:pt idx="9">
                  <c:v>1.8</c:v>
                </c:pt>
                <c:pt idx="10">
                  <c:v>2</c:v>
                </c:pt>
                <c:pt idx="11">
                  <c:v>2.2000000000000002</c:v>
                </c:pt>
                <c:pt idx="12">
                  <c:v>2.4</c:v>
                </c:pt>
                <c:pt idx="13">
                  <c:v>2.6</c:v>
                </c:pt>
                <c:pt idx="14">
                  <c:v>2.8</c:v>
                </c:pt>
                <c:pt idx="15">
                  <c:v>3</c:v>
                </c:pt>
              </c:numCache>
            </c:numRef>
          </c:xVal>
          <c:yVal>
            <c:numRef>
              <c:f>'stream-processing-tp'!$B$23:$B$38</c:f>
              <c:numCache>
                <c:formatCode>0</c:formatCode>
                <c:ptCount val="16"/>
                <c:pt idx="0">
                  <c:v>5.4518195447730999</c:v>
                </c:pt>
                <c:pt idx="1">
                  <c:v>5.4501481759034993</c:v>
                </c:pt>
                <c:pt idx="2">
                  <c:v>5.4579566774688901</c:v>
                </c:pt>
                <c:pt idx="3">
                  <c:v>5.4822682885044047</c:v>
                </c:pt>
                <c:pt idx="4">
                  <c:v>5.6978027848010999</c:v>
                </c:pt>
                <c:pt idx="5">
                  <c:v>6.9291065783205941</c:v>
                </c:pt>
                <c:pt idx="6">
                  <c:v>10.9521527825313</c:v>
                </c:pt>
                <c:pt idx="7">
                  <c:v>19.824061454590538</c:v>
                </c:pt>
                <c:pt idx="8">
                  <c:v>34.423407917383805</c:v>
                </c:pt>
                <c:pt idx="9">
                  <c:v>55.710306406685206</c:v>
                </c:pt>
                <c:pt idx="10">
                  <c:v>74.418604651162937</c:v>
                </c:pt>
                <c:pt idx="11">
                  <c:v>99.688473520249119</c:v>
                </c:pt>
                <c:pt idx="12">
                  <c:v>105.68031704095092</c:v>
                </c:pt>
                <c:pt idx="13">
                  <c:v>126.18296529968501</c:v>
                </c:pt>
                <c:pt idx="14">
                  <c:v>128.30793905372934</c:v>
                </c:pt>
                <c:pt idx="15">
                  <c:v>129.16246215943517</c:v>
                </c:pt>
              </c:numCache>
            </c:numRef>
          </c:yVal>
          <c:smooth val="1"/>
        </c:ser>
        <c:ser>
          <c:idx val="1"/>
          <c:order val="1"/>
          <c:tx>
            <c:strRef>
              <c:f>'stream-processing-tp'!$F$22</c:f>
              <c:strCache>
                <c:ptCount val="1"/>
                <c:pt idx="0">
                  <c:v>Parallel-Asketch with 2 cores</c:v>
                </c:pt>
              </c:strCache>
            </c:strRef>
          </c:tx>
          <c:xVal>
            <c:numRef>
              <c:f>'stream-processing-tp'!$A$23:$A$38</c:f>
              <c:numCache>
                <c:formatCode>0.0</c:formatCode>
                <c:ptCount val="16"/>
                <c:pt idx="0">
                  <c:v>0</c:v>
                </c:pt>
                <c:pt idx="1">
                  <c:v>0.2</c:v>
                </c:pt>
                <c:pt idx="2">
                  <c:v>0.4</c:v>
                </c:pt>
                <c:pt idx="3">
                  <c:v>0.60000000000000064</c:v>
                </c:pt>
                <c:pt idx="4">
                  <c:v>0.8</c:v>
                </c:pt>
                <c:pt idx="5">
                  <c:v>1</c:v>
                </c:pt>
                <c:pt idx="6">
                  <c:v>1.2</c:v>
                </c:pt>
                <c:pt idx="7">
                  <c:v>1.4</c:v>
                </c:pt>
                <c:pt idx="8">
                  <c:v>1.6</c:v>
                </c:pt>
                <c:pt idx="9">
                  <c:v>1.8</c:v>
                </c:pt>
                <c:pt idx="10">
                  <c:v>2</c:v>
                </c:pt>
                <c:pt idx="11">
                  <c:v>2.2000000000000002</c:v>
                </c:pt>
                <c:pt idx="12">
                  <c:v>2.4</c:v>
                </c:pt>
                <c:pt idx="13">
                  <c:v>2.6</c:v>
                </c:pt>
                <c:pt idx="14">
                  <c:v>2.8</c:v>
                </c:pt>
                <c:pt idx="15">
                  <c:v>3</c:v>
                </c:pt>
              </c:numCache>
            </c:numRef>
          </c:xVal>
          <c:yVal>
            <c:numRef>
              <c:f>'stream-processing-tp'!$F$23:$F$38</c:f>
              <c:numCache>
                <c:formatCode>0</c:formatCode>
                <c:ptCount val="16"/>
                <c:pt idx="0">
                  <c:v>4.8504850121225944</c:v>
                </c:pt>
                <c:pt idx="1">
                  <c:v>4.8398621207979033</c:v>
                </c:pt>
                <c:pt idx="2">
                  <c:v>5.0420062142726998</c:v>
                </c:pt>
                <c:pt idx="3">
                  <c:v>5.1464506152389005</c:v>
                </c:pt>
                <c:pt idx="4">
                  <c:v>5.3797554221967001</c:v>
                </c:pt>
                <c:pt idx="5">
                  <c:v>6.7804893284209005</c:v>
                </c:pt>
                <c:pt idx="6">
                  <c:v>12.040771557590398</c:v>
                </c:pt>
                <c:pt idx="7">
                  <c:v>25.612359500200405</c:v>
                </c:pt>
                <c:pt idx="8">
                  <c:v>56.293904847820045</c:v>
                </c:pt>
                <c:pt idx="9">
                  <c:v>113.584089140793</c:v>
                </c:pt>
                <c:pt idx="10">
                  <c:v>133.29956411042485</c:v>
                </c:pt>
                <c:pt idx="11">
                  <c:v>140.90733757347027</c:v>
                </c:pt>
                <c:pt idx="12">
                  <c:v>153.35938525890401</c:v>
                </c:pt>
                <c:pt idx="13">
                  <c:v>159.17737134489002</c:v>
                </c:pt>
                <c:pt idx="14">
                  <c:v>171.55877228253601</c:v>
                </c:pt>
                <c:pt idx="15">
                  <c:v>172.62790379015382</c:v>
                </c:pt>
              </c:numCache>
            </c:numRef>
          </c:yVal>
          <c:smooth val="1"/>
        </c:ser>
        <c:axId val="78698368"/>
        <c:axId val="78725120"/>
      </c:scatterChart>
      <c:valAx>
        <c:axId val="78698368"/>
        <c:scaling>
          <c:orientation val="minMax"/>
          <c:max val="3"/>
          <c:min val="0"/>
        </c:scaling>
        <c:axPos val="b"/>
        <c:title>
          <c:tx>
            <c:rich>
              <a:bodyPr/>
              <a:lstStyle/>
              <a:p>
                <a:pPr marL="0" marR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 sz="1800" b="1" i="0" u="none" strike="noStrike" kern="1200" baseline="0">
                    <a:solidFill>
                      <a:prstClr val="black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800" b="1" i="0" baseline="0" dirty="0" smtClean="0">
                    <a:effectLst/>
                  </a:rPr>
                  <a:t>Skew (</a:t>
                </a:r>
                <a:r>
                  <a:rPr lang="en-US" sz="1800" b="1" i="0" baseline="0" dirty="0" err="1" smtClean="0">
                    <a:effectLst/>
                  </a:rPr>
                  <a:t>Zipf</a:t>
                </a:r>
                <a:r>
                  <a:rPr lang="en-US" sz="1800" b="1" i="0" baseline="0" dirty="0" smtClean="0">
                    <a:effectLst/>
                  </a:rPr>
                  <a:t> parameter </a:t>
                </a:r>
                <a:r>
                  <a:rPr lang="en-US" sz="1800" b="1" i="1" baseline="0" dirty="0" smtClean="0">
                    <a:effectLst/>
                  </a:rPr>
                  <a:t>z</a:t>
                </a:r>
                <a:r>
                  <a:rPr lang="en-US" sz="1800" b="1" i="0" baseline="0" dirty="0" smtClean="0">
                    <a:effectLst/>
                  </a:rPr>
                  <a:t>)</a:t>
                </a:r>
                <a:endParaRPr lang="en-US" dirty="0" smtClean="0">
                  <a:effectLst/>
                </a:endParaRPr>
              </a:p>
            </c:rich>
          </c:tx>
          <c:layout/>
        </c:title>
        <c:numFmt formatCode="0.0" sourceLinked="1"/>
        <c:tickLblPos val="nextTo"/>
        <c:crossAx val="78725120"/>
        <c:crosses val="autoZero"/>
        <c:crossBetween val="midCat"/>
      </c:valAx>
      <c:valAx>
        <c:axId val="78725120"/>
        <c:scaling>
          <c:logBase val="2"/>
          <c:orientation val="minMax"/>
          <c:min val="4"/>
        </c:scaling>
        <c:axPos val="l"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 dirty="0" smtClean="0"/>
                  <a:t>Throughput</a:t>
                </a:r>
                <a:r>
                  <a:rPr lang="en-US" baseline="0" dirty="0" smtClean="0"/>
                  <a:t> (million items/sec)</a:t>
                </a:r>
                <a:endParaRPr lang="en-US" dirty="0"/>
              </a:p>
            </c:rich>
          </c:tx>
          <c:layout/>
        </c:title>
        <c:numFmt formatCode="0" sourceLinked="1"/>
        <c:tickLblPos val="nextTo"/>
        <c:crossAx val="78698368"/>
        <c:crosses val="autoZero"/>
        <c:crossBetween val="midCat"/>
      </c:valAx>
      <c:spPr>
        <a:ln>
          <a:solidFill>
            <a:schemeClr val="tx1"/>
          </a:solidFill>
        </a:ln>
      </c:spPr>
    </c:plotArea>
    <c:plotVisOnly val="1"/>
    <c:dispBlanksAs val="gap"/>
  </c:chart>
  <c:txPr>
    <a:bodyPr/>
    <a:lstStyle/>
    <a:p>
      <a:pPr>
        <a:defRPr sz="1800"/>
      </a:pPr>
      <a:endParaRPr lang="en-US"/>
    </a:p>
  </c:txPr>
  <c:externalData r:id="rId1"/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4330492-35F8-4FBE-A050-E39585049053}" type="datetimeFigureOut">
              <a:rPr lang="en-US" smtClean="0"/>
              <a:pPr/>
              <a:t>6/29/2016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AB5F76A-C133-49FB-8D08-143285A4B57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3703212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AB5F76A-C133-49FB-8D08-143285A4B579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11878655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AB5F76A-C133-49FB-8D08-143285A4B579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961455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AB5F76A-C133-49FB-8D08-143285A4B579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72089645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457200" marR="0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GB" dirty="0" smtClean="0"/>
              <a:t>Data mining tasks often has to deal with skewed data and traditionally it is seen</a:t>
            </a:r>
            <a:r>
              <a:rPr lang="en-GB" baseline="0" dirty="0" smtClean="0"/>
              <a:t> as a performance bottleneck especially for parallelization</a:t>
            </a:r>
          </a:p>
          <a:p>
            <a:pPr marL="457200" marR="0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GB" baseline="0" dirty="0" smtClean="0"/>
              <a:t>A skewed distribution looks like this where few items have higher frequency</a:t>
            </a:r>
            <a:endParaRPr lang="en-GB" dirty="0" smtClean="0"/>
          </a:p>
          <a:p>
            <a:r>
              <a:rPr lang="en-GB" dirty="0" smtClean="0"/>
              <a:t>But if we look closely</a:t>
            </a:r>
            <a:r>
              <a:rPr lang="en-GB" baseline="0" dirty="0" smtClean="0"/>
              <a:t> then few items have significantly higher count then others</a:t>
            </a:r>
          </a:p>
          <a:p>
            <a:r>
              <a:rPr lang="en-GB" baseline="0" dirty="0" smtClean="0"/>
              <a:t>3. We want to design a framework to let the common case go faster without slowing down the others</a:t>
            </a:r>
            <a:endParaRPr lang="en-GB" dirty="0" smtClean="0"/>
          </a:p>
          <a:p>
            <a:pPr lvl="1"/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F6F399-8A54-41D0-97F9-5893D9269B13}" type="slidenum">
              <a:rPr lang="de-CH" smtClean="0"/>
              <a:pPr/>
              <a:t>7</a:t>
            </a:fld>
            <a:endParaRPr lang="de-CH" dirty="0"/>
          </a:p>
        </p:txBody>
      </p:sp>
    </p:spTree>
    <p:extLst>
      <p:ext uri="{BB962C8B-B14F-4D97-AF65-F5344CB8AC3E}">
        <p14:creationId xmlns="" xmlns:p14="http://schemas.microsoft.com/office/powerpoint/2010/main" val="367222732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-- </a:t>
            </a:r>
            <a:r>
              <a:rPr lang="en-US" baseline="0" dirty="0" smtClean="0"/>
              <a:t>-- We have designed an algorithm where we create a shortcut </a:t>
            </a:r>
            <a:r>
              <a:rPr lang="en-US" baseline="0" dirty="0" err="1" smtClean="0"/>
              <a:t>codepath</a:t>
            </a:r>
            <a:r>
              <a:rPr lang="en-US" baseline="0" dirty="0" smtClean="0"/>
              <a:t> that takes away the hot data.</a:t>
            </a:r>
          </a:p>
          <a:p>
            <a:r>
              <a:rPr lang="en-US" baseline="0" dirty="0" smtClean="0"/>
              <a:t>-- Shortcut Code path can be designed with SIMD instructions on modern multi-core machines</a:t>
            </a:r>
          </a:p>
          <a:p>
            <a:r>
              <a:rPr lang="en-US" baseline="0" dirty="0" smtClean="0"/>
              <a:t>-- Improvements can come in the form of throughput and accuracy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AB5F76A-C133-49FB-8D08-143285A4B579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415581494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Without</a:t>
            </a:r>
            <a:r>
              <a:rPr lang="en-US" baseline="0" dirty="0" smtClean="0"/>
              <a:t> going into too much detail, if we plot skew versus throughput of the state-of-the-art shown in red curve vs the proposed algorithm, then </a:t>
            </a:r>
          </a:p>
          <a:p>
            <a:pPr lvl="1"/>
            <a:r>
              <a:rPr lang="en-US" baseline="0" dirty="0" smtClean="0"/>
              <a:t>As we increase skew, more and more items will be processed by the optimized </a:t>
            </a:r>
            <a:r>
              <a:rPr lang="en-US" baseline="0" dirty="0" err="1" smtClean="0"/>
              <a:t>codepath</a:t>
            </a:r>
            <a:r>
              <a:rPr lang="en-US" baseline="0" dirty="0" smtClean="0"/>
              <a:t> and improve the throughput, </a:t>
            </a:r>
            <a:r>
              <a:rPr lang="en-US" baseline="0" dirty="0" err="1" smtClean="0"/>
              <a:t>upto</a:t>
            </a:r>
            <a:r>
              <a:rPr lang="en-US" baseline="0" dirty="0" smtClean="0"/>
              <a:t> the point where everything is processed by the optimized </a:t>
            </a:r>
            <a:r>
              <a:rPr lang="en-US" baseline="0" dirty="0" err="1" smtClean="0"/>
              <a:t>codepath</a:t>
            </a:r>
            <a:endParaRPr lang="en-US" baseline="0" dirty="0" smtClean="0"/>
          </a:p>
          <a:p>
            <a:pPr lvl="1"/>
            <a:r>
              <a:rPr lang="en-US" dirty="0" smtClean="0"/>
              <a:t>If</a:t>
            </a:r>
            <a:r>
              <a:rPr lang="en-US" baseline="0" dirty="0" smtClean="0"/>
              <a:t> you design the optimized </a:t>
            </a:r>
            <a:r>
              <a:rPr lang="en-US" baseline="0" dirty="0" err="1" smtClean="0"/>
              <a:t>codepath</a:t>
            </a:r>
            <a:r>
              <a:rPr lang="en-US" baseline="0" dirty="0" smtClean="0"/>
              <a:t> well, then you will loose only a little when there is no skew in the data</a:t>
            </a:r>
          </a:p>
          <a:p>
            <a:pPr lvl="1"/>
            <a:endParaRPr lang="en-US" baseline="0" dirty="0" smtClean="0"/>
          </a:p>
          <a:p>
            <a:pPr lvl="1"/>
            <a:r>
              <a:rPr lang="en-US" baseline="0" dirty="0" smtClean="0"/>
              <a:t>In addition, the separation of high-frequency and low-frequency items also result in improved accuracy as we will show later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F6F399-8A54-41D0-97F9-5893D9269B13}" type="slidenum">
              <a:rPr lang="de-CH" smtClean="0"/>
              <a:pPr/>
              <a:t>9</a:t>
            </a:fld>
            <a:endParaRPr lang="de-CH" dirty="0"/>
          </a:p>
        </p:txBody>
      </p:sp>
    </p:spTree>
    <p:extLst>
      <p:ext uri="{BB962C8B-B14F-4D97-AF65-F5344CB8AC3E}">
        <p14:creationId xmlns="" xmlns:p14="http://schemas.microsoft.com/office/powerpoint/2010/main" val="76897535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AB5F76A-C133-49FB-8D08-143285A4B579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8829781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 u="none">
                <a:latin typeface="+mn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 u="none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u="none">
                <a:latin typeface="+mn-lt"/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latin typeface="+mn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>
                <a:latin typeface="+mn-lt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latin typeface="+mn-lt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/>
          <a:lstStyle>
            <a:lvl1pPr>
              <a:defRPr>
                <a:latin typeface="+mn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>
              <a:defRPr>
                <a:latin typeface="+mn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bg>
      <p:bgPr>
        <a:solidFill>
          <a:srgbClr val="46628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857500"/>
            <a:ext cx="8229600" cy="1143000"/>
          </a:xfrm>
        </p:spPr>
        <p:txBody>
          <a:bodyPr/>
          <a:lstStyle>
            <a:lvl1pPr>
              <a:defRPr baseline="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 smtClean="0"/>
              <a:t>Add Title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43527263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 algn="l">
              <a:defRPr sz="4000">
                <a:solidFill>
                  <a:schemeClr val="accent6">
                    <a:lumMod val="75000"/>
                  </a:schemeClr>
                </a:solidFill>
                <a:latin typeface="+mj-lt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342900" indent="-342900">
              <a:buClr>
                <a:srgbClr val="C00000"/>
              </a:buClr>
              <a:buFont typeface="Wingdings" panose="05000000000000000000" pitchFamily="2" charset="2"/>
              <a:buChar char="§"/>
              <a:defRPr>
                <a:latin typeface="+mj-lt"/>
              </a:defRPr>
            </a:lvl1pPr>
            <a:lvl2pPr marL="742950" indent="-285750">
              <a:buClr>
                <a:schemeClr val="tx1"/>
              </a:buClr>
              <a:buFont typeface="Arial" panose="020B0604020202020204" pitchFamily="34" charset="0"/>
              <a:buChar char="•"/>
              <a:defRPr>
                <a:latin typeface="+mj-lt"/>
              </a:defRPr>
            </a:lvl2pPr>
            <a:lvl3pPr marL="1143000" indent="-228600">
              <a:buClr>
                <a:schemeClr val="tx1"/>
              </a:buClr>
              <a:buFont typeface="ETH Light" panose="02000403040000020004" pitchFamily="2" charset="0"/>
              <a:buChar char="–"/>
              <a:defRPr>
                <a:latin typeface="+mj-lt"/>
              </a:defRPr>
            </a:lvl3pPr>
            <a:lvl4pPr marL="1600200" indent="-228600">
              <a:buClr>
                <a:srgbClr val="C00000"/>
              </a:buClr>
              <a:buFont typeface="Arial" panose="020B0604020202020204" pitchFamily="34" charset="0"/>
              <a:buChar char="•"/>
              <a:defRPr>
                <a:latin typeface="+mj-lt"/>
              </a:defRPr>
            </a:lvl4pPr>
            <a:lvl5pPr marL="2057400" indent="-228600">
              <a:buClr>
                <a:srgbClr val="C00000"/>
              </a:buClr>
              <a:buFont typeface="Arial" panose="020B0604020202020204" pitchFamily="34" charset="0"/>
              <a:buChar char="•"/>
              <a:defRPr>
                <a:latin typeface="+mj-lt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Pratanu Roy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400">
                <a:solidFill>
                  <a:schemeClr val="tx1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latin typeface="+mj-lt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>
                <a:latin typeface="+mn-lt"/>
              </a:defRPr>
            </a:lvl1pPr>
            <a:lvl2pPr>
              <a:defRPr sz="2400">
                <a:latin typeface="+mn-lt"/>
              </a:defRPr>
            </a:lvl2pPr>
            <a:lvl3pPr>
              <a:defRPr sz="2000">
                <a:latin typeface="+mn-lt"/>
              </a:defRPr>
            </a:lvl3pPr>
            <a:lvl4pPr>
              <a:defRPr sz="1800">
                <a:latin typeface="+mn-lt"/>
              </a:defRPr>
            </a:lvl4pPr>
            <a:lvl5pPr>
              <a:defRPr sz="1800">
                <a:latin typeface="+mn-lt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>
                <a:latin typeface="+mn-lt"/>
              </a:defRPr>
            </a:lvl1pPr>
            <a:lvl2pPr>
              <a:defRPr sz="2400">
                <a:latin typeface="+mn-lt"/>
              </a:defRPr>
            </a:lvl2pPr>
            <a:lvl3pPr>
              <a:defRPr sz="2000">
                <a:latin typeface="+mn-lt"/>
              </a:defRPr>
            </a:lvl3pPr>
            <a:lvl4pPr>
              <a:defRPr sz="1800">
                <a:latin typeface="+mn-lt"/>
              </a:defRPr>
            </a:lvl4pPr>
            <a:lvl5pPr>
              <a:defRPr sz="1800">
                <a:latin typeface="+mn-lt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>
                <a:latin typeface="+mn-lt"/>
              </a:defRPr>
            </a:lvl1pPr>
            <a:lvl2pPr>
              <a:defRPr sz="2000">
                <a:latin typeface="+mn-lt"/>
              </a:defRPr>
            </a:lvl2pPr>
            <a:lvl3pPr>
              <a:defRPr sz="1800">
                <a:latin typeface="+mn-lt"/>
              </a:defRPr>
            </a:lvl3pPr>
            <a:lvl4pPr>
              <a:defRPr sz="1600">
                <a:latin typeface="+mn-lt"/>
              </a:defRPr>
            </a:lvl4pPr>
            <a:lvl5pPr>
              <a:defRPr sz="1600">
                <a:latin typeface="+mn-lt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>
                <a:latin typeface="+mn-lt"/>
              </a:defRPr>
            </a:lvl1pPr>
            <a:lvl2pPr>
              <a:defRPr sz="2000">
                <a:latin typeface="+mn-lt"/>
              </a:defRPr>
            </a:lvl2pPr>
            <a:lvl3pPr>
              <a:defRPr sz="1800">
                <a:latin typeface="+mn-lt"/>
              </a:defRPr>
            </a:lvl3pPr>
            <a:lvl4pPr>
              <a:defRPr sz="1600">
                <a:latin typeface="+mn-lt"/>
              </a:defRPr>
            </a:lvl4pPr>
            <a:lvl5pPr>
              <a:defRPr sz="1600">
                <a:latin typeface="+mn-lt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</a:lstStyle>
          <a:p>
            <a:r>
              <a:rPr lang="en-US" smtClean="0"/>
              <a:t>Pratanu Roy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</a:lstStyle>
          <a:p>
            <a:r>
              <a:rPr lang="en-US" smtClean="0"/>
              <a:t>Teaming up Join and Group-By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>
                <a:latin typeface="+mn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>
                <a:latin typeface="+mn-lt"/>
              </a:defRPr>
            </a:lvl1pPr>
            <a:lvl2pPr>
              <a:defRPr sz="2800">
                <a:latin typeface="+mn-lt"/>
              </a:defRPr>
            </a:lvl2pPr>
            <a:lvl3pPr>
              <a:defRPr sz="2400">
                <a:latin typeface="+mn-lt"/>
              </a:defRPr>
            </a:lvl3pPr>
            <a:lvl4pPr>
              <a:defRPr sz="2000">
                <a:latin typeface="+mn-lt"/>
              </a:defRPr>
            </a:lvl4pPr>
            <a:lvl5pPr>
              <a:defRPr sz="2000">
                <a:latin typeface="+mn-lt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latin typeface="+mn-lt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1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4800" y="1295400"/>
            <a:ext cx="8534400" cy="1752599"/>
          </a:xfrm>
        </p:spPr>
        <p:txBody>
          <a:bodyPr>
            <a:normAutofit/>
          </a:bodyPr>
          <a:lstStyle/>
          <a:p>
            <a:r>
              <a:rPr lang="en-US" sz="4000" dirty="0" smtClean="0">
                <a:solidFill>
                  <a:srgbClr val="C00000"/>
                </a:solidFill>
              </a:rPr>
              <a:t>Augmented Sketch: Faster and More Accurate Stream Processing</a:t>
            </a:r>
            <a:endParaRPr lang="en-US" sz="4000" dirty="0">
              <a:solidFill>
                <a:srgbClr val="C00000"/>
              </a:solidFill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3331403044"/>
              </p:ext>
            </p:extLst>
          </p:nvPr>
        </p:nvGraphicFramePr>
        <p:xfrm>
          <a:off x="609600" y="3810000"/>
          <a:ext cx="7696200" cy="190499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565400"/>
                <a:gridCol w="2736427"/>
                <a:gridCol w="2394373"/>
              </a:tblGrid>
              <a:tr h="503053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+mn-lt"/>
                        </a:rPr>
                        <a:t>Pratanu Roy</a:t>
                      </a:r>
                      <a:endParaRPr lang="en-US" sz="20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+mn-lt"/>
                        </a:rPr>
                        <a:t>Arijit Khan</a:t>
                      </a:r>
                      <a:endParaRPr lang="en-US" sz="20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+mn-lt"/>
                        </a:rPr>
                        <a:t>Gustavo Alonso</a:t>
                      </a:r>
                      <a:endParaRPr lang="en-US" sz="2000" dirty="0">
                        <a:latin typeface="+mn-lt"/>
                      </a:endParaRPr>
                    </a:p>
                  </a:txBody>
                  <a:tcPr/>
                </a:tc>
              </a:tr>
              <a:tr h="898892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+mn-lt"/>
                        </a:rPr>
                        <a:t>Systems Group</a:t>
                      </a:r>
                    </a:p>
                    <a:p>
                      <a:pPr algn="ctr"/>
                      <a:r>
                        <a:rPr lang="en-US" sz="1600" dirty="0" smtClean="0">
                          <a:latin typeface="+mn-lt"/>
                        </a:rPr>
                        <a:t>ETH</a:t>
                      </a:r>
                      <a:r>
                        <a:rPr lang="en-US" sz="1600" baseline="0" dirty="0" smtClean="0">
                          <a:latin typeface="+mn-lt"/>
                        </a:rPr>
                        <a:t> Zurich</a:t>
                      </a:r>
                      <a:endParaRPr lang="en-US" sz="16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+mn-lt"/>
                        </a:rPr>
                        <a:t>Nanyang Technical University</a:t>
                      </a:r>
                    </a:p>
                    <a:p>
                      <a:pPr algn="ctr"/>
                      <a:r>
                        <a:rPr lang="en-US" sz="1600" dirty="0" smtClean="0">
                          <a:latin typeface="+mn-lt"/>
                        </a:rPr>
                        <a:t>Singapore</a:t>
                      </a:r>
                      <a:endParaRPr lang="en-US" sz="16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+mn-lt"/>
                        </a:rPr>
                        <a:t>Systems Group</a:t>
                      </a:r>
                    </a:p>
                    <a:p>
                      <a:pPr algn="ctr"/>
                      <a:r>
                        <a:rPr lang="en-US" sz="1600" dirty="0" smtClean="0">
                          <a:latin typeface="+mn-lt"/>
                        </a:rPr>
                        <a:t>ETH</a:t>
                      </a:r>
                      <a:r>
                        <a:rPr lang="en-US" sz="1600" baseline="0" dirty="0" smtClean="0">
                          <a:latin typeface="+mn-lt"/>
                        </a:rPr>
                        <a:t> Zurich</a:t>
                      </a:r>
                      <a:endParaRPr lang="en-US" sz="1600" dirty="0">
                        <a:latin typeface="+mn-lt"/>
                      </a:endParaRPr>
                    </a:p>
                  </a:txBody>
                  <a:tcPr/>
                </a:tc>
              </a:tr>
              <a:tr h="503053"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 smtClean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+mn-lt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16848525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4847770" y="2188297"/>
            <a:ext cx="2249720" cy="1306285"/>
          </a:xfrm>
          <a:prstGeom prst="rect">
            <a:avLst/>
          </a:prstGeom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  <a:p>
            <a:pPr algn="ctr"/>
            <a:endParaRPr lang="de-CH" i="1" dirty="0" smtClean="0"/>
          </a:p>
        </p:txBody>
      </p:sp>
      <p:sp>
        <p:nvSpPr>
          <p:cNvPr id="6" name="Rounded Rectangle 5"/>
          <p:cNvSpPr/>
          <p:nvPr/>
        </p:nvSpPr>
        <p:spPr>
          <a:xfrm>
            <a:off x="2380341" y="2202813"/>
            <a:ext cx="1158713" cy="1306285"/>
          </a:xfrm>
          <a:prstGeom prst="roundRect">
            <a:avLst/>
          </a:prstGeom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CH" sz="1400" dirty="0" smtClean="0"/>
              <a:t>Filter</a:t>
            </a:r>
            <a:endParaRPr lang="de-CH" sz="1400" dirty="0"/>
          </a:p>
        </p:txBody>
      </p:sp>
      <p:sp>
        <p:nvSpPr>
          <p:cNvPr id="7" name="Right Arrow 6"/>
          <p:cNvSpPr/>
          <p:nvPr/>
        </p:nvSpPr>
        <p:spPr>
          <a:xfrm>
            <a:off x="914400" y="2376908"/>
            <a:ext cx="1278025" cy="958094"/>
          </a:xfrm>
          <a:prstGeom prst="rightArrow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CH" sz="1600" dirty="0" smtClean="0"/>
              <a:t>Input</a:t>
            </a:r>
            <a:endParaRPr lang="de-CH" sz="1600" dirty="0"/>
          </a:p>
        </p:txBody>
      </p:sp>
      <p:sp>
        <p:nvSpPr>
          <p:cNvPr id="8" name="Right Arrow 7"/>
          <p:cNvSpPr/>
          <p:nvPr/>
        </p:nvSpPr>
        <p:spPr>
          <a:xfrm>
            <a:off x="3869258" y="2577987"/>
            <a:ext cx="648309" cy="555935"/>
          </a:xfrm>
          <a:prstGeom prst="rightArrow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CH" sz="1600" dirty="0"/>
          </a:p>
        </p:txBody>
      </p:sp>
      <p:grpSp>
        <p:nvGrpSpPr>
          <p:cNvPr id="9" name="Group 8"/>
          <p:cNvGrpSpPr/>
          <p:nvPr/>
        </p:nvGrpSpPr>
        <p:grpSpPr>
          <a:xfrm>
            <a:off x="2859315" y="1118428"/>
            <a:ext cx="3657600" cy="997550"/>
            <a:chOff x="3887043" y="1290986"/>
            <a:chExt cx="2693715" cy="759856"/>
          </a:xfrm>
        </p:grpSpPr>
        <p:sp>
          <p:nvSpPr>
            <p:cNvPr id="10" name="Curved Down Arrow 9"/>
            <p:cNvSpPr/>
            <p:nvPr/>
          </p:nvSpPr>
          <p:spPr>
            <a:xfrm>
              <a:off x="3887043" y="1290986"/>
              <a:ext cx="2693715" cy="759856"/>
            </a:xfrm>
            <a:prstGeom prst="curvedDownArrow">
              <a:avLst/>
            </a:prstGeom>
            <a:ln>
              <a:noFill/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de-CH" dirty="0">
                <a:solidFill>
                  <a:schemeClr val="tx1"/>
                </a:solidFill>
              </a:endParaRP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4689528" y="1305582"/>
              <a:ext cx="1004783" cy="401612"/>
            </a:xfrm>
            <a:prstGeom prst="rect">
              <a:avLst/>
            </a:prstGeom>
            <a:ln>
              <a:noFill/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r>
                <a:rPr lang="de-CH" sz="1400" dirty="0" smtClean="0"/>
                <a:t>Items with</a:t>
              </a:r>
            </a:p>
            <a:p>
              <a:r>
                <a:rPr lang="de-CH" sz="1400" dirty="0" smtClean="0"/>
                <a:t>lower count</a:t>
              </a:r>
              <a:endParaRPr lang="de-CH" sz="1400" dirty="0"/>
            </a:p>
          </p:txBody>
        </p:sp>
      </p:grpSp>
      <p:grpSp>
        <p:nvGrpSpPr>
          <p:cNvPr id="17" name="Group 16"/>
          <p:cNvGrpSpPr/>
          <p:nvPr/>
        </p:nvGrpSpPr>
        <p:grpSpPr>
          <a:xfrm>
            <a:off x="2873833" y="3563778"/>
            <a:ext cx="3502173" cy="890972"/>
            <a:chOff x="2873833" y="4495800"/>
            <a:chExt cx="3502173" cy="890972"/>
          </a:xfrm>
        </p:grpSpPr>
        <p:sp>
          <p:nvSpPr>
            <p:cNvPr id="13" name="Curved Down Arrow 12"/>
            <p:cNvSpPr/>
            <p:nvPr/>
          </p:nvSpPr>
          <p:spPr>
            <a:xfrm rot="10800000">
              <a:off x="2873833" y="4495800"/>
              <a:ext cx="3502173" cy="890972"/>
            </a:xfrm>
            <a:prstGeom prst="curvedDownArrow">
              <a:avLst/>
            </a:prstGeom>
            <a:ln>
              <a:noFill/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de-CH" dirty="0">
                <a:solidFill>
                  <a:schemeClr val="tx1"/>
                </a:solidFill>
              </a:endParaRPr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3970695" y="4734580"/>
              <a:ext cx="1389117" cy="523220"/>
            </a:xfrm>
            <a:prstGeom prst="rect">
              <a:avLst/>
            </a:prstGeom>
            <a:ln>
              <a:noFill/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r>
                <a:rPr lang="de-CH" sz="1400" dirty="0" smtClean="0"/>
                <a:t>Items with</a:t>
              </a:r>
            </a:p>
            <a:p>
              <a:r>
                <a:rPr lang="de-CH" sz="1400" dirty="0" smtClean="0"/>
                <a:t>higher count</a:t>
              </a:r>
              <a:endParaRPr lang="de-CH" sz="1400" dirty="0"/>
            </a:p>
          </p:txBody>
        </p:sp>
      </p:grpSp>
      <p:sp>
        <p:nvSpPr>
          <p:cNvPr id="15" name="Content Placeholder 1"/>
          <p:cNvSpPr>
            <a:spLocks noGrp="1"/>
          </p:cNvSpPr>
          <p:nvPr>
            <p:ph idx="1"/>
          </p:nvPr>
        </p:nvSpPr>
        <p:spPr>
          <a:xfrm>
            <a:off x="2514600" y="5410200"/>
            <a:ext cx="5638800" cy="1194163"/>
          </a:xfrm>
        </p:spPr>
        <p:txBody>
          <a:bodyPr>
            <a:normAutofit fontScale="92500" lnSpcReduction="10000"/>
          </a:bodyPr>
          <a:lstStyle/>
          <a:p>
            <a:r>
              <a:rPr lang="en-US" sz="2600" i="1" dirty="0" smtClean="0"/>
              <a:t>Challenges</a:t>
            </a:r>
          </a:p>
          <a:p>
            <a:pPr marL="0" indent="0">
              <a:buNone/>
            </a:pPr>
            <a:r>
              <a:rPr lang="en-US" sz="2600" i="1" dirty="0" smtClean="0"/>
              <a:t>     -- </a:t>
            </a:r>
            <a:r>
              <a:rPr lang="en-US" sz="2200" i="1" dirty="0" smtClean="0"/>
              <a:t>Removing items from sketch</a:t>
            </a:r>
          </a:p>
          <a:p>
            <a:pPr marL="0" indent="0">
              <a:buNone/>
            </a:pPr>
            <a:r>
              <a:rPr lang="en-US" sz="2200" i="1" dirty="0"/>
              <a:t> </a:t>
            </a:r>
            <a:r>
              <a:rPr lang="en-US" sz="2200" i="1" dirty="0" smtClean="0"/>
              <a:t>     -- Cascading exchanges</a:t>
            </a:r>
          </a:p>
          <a:p>
            <a:endParaRPr lang="en-US" sz="2600" i="1" dirty="0" smtClean="0">
              <a:solidFill>
                <a:srgbClr val="C00000"/>
              </a:solidFill>
            </a:endParaRPr>
          </a:p>
          <a:p>
            <a:pPr marL="0" indent="0">
              <a:buNone/>
            </a:pPr>
            <a:endParaRPr lang="en-US" sz="2000" dirty="0" smtClean="0"/>
          </a:p>
        </p:txBody>
      </p:sp>
      <p:sp>
        <p:nvSpPr>
          <p:cNvPr id="3" name="Rectangle 2"/>
          <p:cNvSpPr/>
          <p:nvPr/>
        </p:nvSpPr>
        <p:spPr>
          <a:xfrm>
            <a:off x="6096000" y="3987224"/>
            <a:ext cx="2872646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600" i="1" dirty="0" smtClean="0"/>
              <a:t>estimate(k) &gt; minimum in (filter)</a:t>
            </a:r>
            <a:endParaRPr lang="en-US" sz="1600" dirty="0"/>
          </a:p>
        </p:txBody>
      </p:sp>
      <p:sp>
        <p:nvSpPr>
          <p:cNvPr id="18" name="TextBox 17"/>
          <p:cNvSpPr txBox="1"/>
          <p:nvPr/>
        </p:nvSpPr>
        <p:spPr>
          <a:xfrm>
            <a:off x="152400" y="3664803"/>
            <a:ext cx="2895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Very small (~0.3%) </a:t>
            </a:r>
          </a:p>
          <a:p>
            <a:r>
              <a:rPr lang="en-US" sz="1600" dirty="0" smtClean="0"/>
              <a:t>and make the processing very fast (with SIMD)</a:t>
            </a:r>
            <a:endParaRPr lang="en-US" sz="1600" dirty="0"/>
          </a:p>
        </p:txBody>
      </p:sp>
      <p:cxnSp>
        <p:nvCxnSpPr>
          <p:cNvPr id="19" name="Straight Arrow Connector 18"/>
          <p:cNvCxnSpPr>
            <a:stCxn id="18" idx="0"/>
          </p:cNvCxnSpPr>
          <p:nvPr/>
        </p:nvCxnSpPr>
        <p:spPr>
          <a:xfrm flipV="1">
            <a:off x="1600200" y="3335002"/>
            <a:ext cx="780142" cy="32980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aphicFrame>
        <p:nvGraphicFramePr>
          <p:cNvPr id="21" name="Table 20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1547659961"/>
              </p:ext>
            </p:extLst>
          </p:nvPr>
        </p:nvGraphicFramePr>
        <p:xfrm>
          <a:off x="4939352" y="2366108"/>
          <a:ext cx="2057400" cy="99737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42900"/>
                <a:gridCol w="342900"/>
                <a:gridCol w="342900"/>
                <a:gridCol w="342900"/>
                <a:gridCol w="342900"/>
                <a:gridCol w="342900"/>
              </a:tblGrid>
              <a:tr h="249344"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/>
                </a:tc>
              </a:tr>
              <a:tr h="249344"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/>
                </a:tc>
              </a:tr>
              <a:tr h="249344"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/>
                </a:tc>
              </a:tr>
              <a:tr h="249344"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2" name="Rectangle 11"/>
          <p:cNvSpPr/>
          <p:nvPr/>
        </p:nvSpPr>
        <p:spPr>
          <a:xfrm>
            <a:off x="5459272" y="2734704"/>
            <a:ext cx="1057643" cy="302624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i="1" dirty="0" smtClean="0">
                <a:solidFill>
                  <a:schemeClr val="tx1"/>
                </a:solidFill>
              </a:rPr>
              <a:t>Count Min</a:t>
            </a:r>
            <a:endParaRPr lang="en-US" sz="1600" i="1" dirty="0">
              <a:solidFill>
                <a:schemeClr val="tx1"/>
              </a:solidFill>
            </a:endParaRPr>
          </a:p>
        </p:txBody>
      </p:sp>
      <p:sp>
        <p:nvSpPr>
          <p:cNvPr id="20" name="Title 3"/>
          <p:cNvSpPr txBox="1">
            <a:spLocks/>
          </p:cNvSpPr>
          <p:nvPr/>
        </p:nvSpPr>
        <p:spPr>
          <a:xfrm>
            <a:off x="457200" y="0"/>
            <a:ext cx="8229600" cy="8382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kern="1200">
                <a:solidFill>
                  <a:schemeClr val="accent6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i="1" u="sng" dirty="0">
                <a:solidFill>
                  <a:srgbClr val="C00000"/>
                </a:solidFill>
              </a:rPr>
              <a:t>A</a:t>
            </a:r>
            <a:r>
              <a:rPr lang="en-US" i="1" dirty="0">
                <a:solidFill>
                  <a:srgbClr val="C00000"/>
                </a:solidFill>
              </a:rPr>
              <a:t>ugmented </a:t>
            </a:r>
            <a:r>
              <a:rPr lang="en-US" i="1" u="sng" dirty="0">
                <a:solidFill>
                  <a:srgbClr val="C00000"/>
                </a:solidFill>
              </a:rPr>
              <a:t>Sketch</a:t>
            </a:r>
            <a:r>
              <a:rPr lang="en-US" dirty="0">
                <a:solidFill>
                  <a:srgbClr val="C00000"/>
                </a:solidFill>
              </a:rPr>
              <a:t> (</a:t>
            </a:r>
            <a:r>
              <a:rPr lang="en-US" i="1" dirty="0" err="1">
                <a:solidFill>
                  <a:srgbClr val="C00000"/>
                </a:solidFill>
              </a:rPr>
              <a:t>ASketch</a:t>
            </a:r>
            <a:r>
              <a:rPr lang="en-US" dirty="0">
                <a:solidFill>
                  <a:srgbClr val="C00000"/>
                </a:solidFill>
              </a:rPr>
              <a:t>)</a:t>
            </a:r>
          </a:p>
        </p:txBody>
      </p:sp>
      <p:sp>
        <p:nvSpPr>
          <p:cNvPr id="22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7010400" y="6553200"/>
            <a:ext cx="2133600" cy="365125"/>
          </a:xfrm>
        </p:spPr>
        <p:txBody>
          <a:bodyPr/>
          <a:lstStyle/>
          <a:p>
            <a:r>
              <a:rPr lang="en-US" dirty="0" smtClean="0"/>
              <a:t>5/10</a:t>
            </a:r>
            <a:endParaRPr lang="en-US" dirty="0"/>
          </a:p>
        </p:txBody>
      </p:sp>
      <p:sp>
        <p:nvSpPr>
          <p:cNvPr id="23" name="Slide Number Placeholder 9"/>
          <p:cNvSpPr txBox="1">
            <a:spLocks/>
          </p:cNvSpPr>
          <p:nvPr/>
        </p:nvSpPr>
        <p:spPr bwMode="auto">
          <a:xfrm>
            <a:off x="0" y="6569075"/>
            <a:ext cx="44958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i="0" u="none" strike="noStrike" kern="1200" cap="none" spc="0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P. Roy, </a:t>
            </a:r>
            <a:r>
              <a:rPr kumimoji="0" lang="en-US" sz="1400" b="1" i="0" u="none" strike="noStrike" kern="1200" cap="none" spc="0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A.</a:t>
            </a:r>
            <a:r>
              <a:rPr kumimoji="0" lang="en-US" sz="1400" b="1" i="0" u="none" strike="noStrike" kern="1200" cap="none" spc="0" normalizeH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 Khan</a:t>
            </a:r>
            <a:r>
              <a:rPr kumimoji="0" lang="en-US" sz="1400" b="0" i="0" u="none" strike="noStrike" kern="1200" cap="none" spc="0" normalizeH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, G. Alonso</a:t>
            </a: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7528297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build="p"/>
      <p:bldP spid="3" grpId="0"/>
      <p:bldP spid="18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1977502890"/>
              </p:ext>
            </p:extLst>
          </p:nvPr>
        </p:nvGraphicFramePr>
        <p:xfrm>
          <a:off x="5029200" y="1014829"/>
          <a:ext cx="3733800" cy="14935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46760"/>
                <a:gridCol w="746760"/>
                <a:gridCol w="746760"/>
                <a:gridCol w="746760"/>
                <a:gridCol w="746760"/>
              </a:tblGrid>
              <a:tr h="426720">
                <a:tc gridSpan="4"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Count-Min</a:t>
                      </a:r>
                      <a:endParaRPr lang="en-US" sz="1600" b="1" dirty="0"/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b="1" dirty="0"/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3340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4</a:t>
                      </a:r>
                      <a:endParaRPr lang="en-US" sz="1800" dirty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3</a:t>
                      </a:r>
                      <a:endParaRPr lang="en-US" sz="1800" dirty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8</a:t>
                      </a:r>
                      <a:endParaRPr lang="en-US" sz="1800" dirty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7</a:t>
                      </a:r>
                      <a:endParaRPr lang="en-US" sz="1800" dirty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i="1" dirty="0" smtClean="0">
                          <a:latin typeface="ETH Light" panose="02000403040000020004" pitchFamily="2" charset="0"/>
                        </a:rPr>
                        <a:t>H</a:t>
                      </a:r>
                      <a:r>
                        <a:rPr lang="en-US" sz="1600" b="1" i="1" baseline="-25000" dirty="0" smtClean="0">
                          <a:latin typeface="ETH Light" panose="02000403040000020004" pitchFamily="2" charset="0"/>
                        </a:rPr>
                        <a:t>1</a:t>
                      </a:r>
                      <a:endParaRPr lang="en-US" sz="1600" b="1" i="1" baseline="-25000" dirty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53340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6</a:t>
                      </a:r>
                      <a:endParaRPr lang="en-US" sz="1800" dirty="0"/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4</a:t>
                      </a:r>
                      <a:endParaRPr lang="en-US" sz="1800" dirty="0"/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6</a:t>
                      </a:r>
                      <a:endParaRPr lang="en-US" sz="1800" dirty="0"/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9</a:t>
                      </a:r>
                      <a:endParaRPr lang="en-US" sz="1800" dirty="0"/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i="1" dirty="0" smtClean="0">
                          <a:latin typeface="ETH Light" panose="02000403040000020004" pitchFamily="2" charset="0"/>
                        </a:rPr>
                        <a:t>H</a:t>
                      </a:r>
                      <a:r>
                        <a:rPr lang="en-US" sz="1600" b="1" i="1" baseline="-25000" dirty="0" smtClean="0">
                          <a:latin typeface="ETH Light" panose="02000403040000020004" pitchFamily="2" charset="0"/>
                        </a:rPr>
                        <a:t>2</a:t>
                      </a:r>
                      <a:endParaRPr lang="en-US" sz="1600" b="1" i="1" baseline="-25000" dirty="0"/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3524633997"/>
              </p:ext>
            </p:extLst>
          </p:nvPr>
        </p:nvGraphicFramePr>
        <p:xfrm>
          <a:off x="1447800" y="1083409"/>
          <a:ext cx="2743200" cy="14325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14400"/>
                <a:gridCol w="914400"/>
                <a:gridCol w="914400"/>
              </a:tblGrid>
              <a:tr h="182880">
                <a:tc gridSpan="2"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filter</a:t>
                      </a:r>
                      <a:endParaRPr lang="en-US" sz="1600" b="1" dirty="0"/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5560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tx1"/>
                          </a:solidFill>
                        </a:rPr>
                        <a:t>A</a:t>
                      </a:r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tx1"/>
                          </a:solidFill>
                        </a:rPr>
                        <a:t>B</a:t>
                      </a:r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/>
                        <a:t>Items</a:t>
                      </a:r>
                      <a:endParaRPr lang="en-US" sz="1600" dirty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5560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7</a:t>
                      </a:r>
                      <a:endParaRPr lang="en-US" sz="1800" dirty="0"/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10</a:t>
                      </a:r>
                      <a:endParaRPr lang="en-US" sz="1800" dirty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/>
                        <a:t>new</a:t>
                      </a:r>
                      <a:endParaRPr lang="en-US" sz="1600" dirty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5560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2</a:t>
                      </a:r>
                      <a:endParaRPr lang="en-US" sz="1800" dirty="0"/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1</a:t>
                      </a:r>
                      <a:endParaRPr lang="en-US" sz="1800" dirty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/>
                        <a:t>old</a:t>
                      </a:r>
                      <a:endParaRPr lang="en-US" sz="1600" dirty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423244" y="1639669"/>
            <a:ext cx="41495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rgbClr val="C00000"/>
                </a:solidFill>
                <a:latin typeface="ETH Light" panose="02000403040000020004" pitchFamily="2" charset="0"/>
              </a:rPr>
              <a:t>A</a:t>
            </a:r>
            <a:endParaRPr lang="en-US" sz="3200" dirty="0">
              <a:solidFill>
                <a:srgbClr val="C00000"/>
              </a:solidFill>
              <a:latin typeface="ETH Light" panose="02000403040000020004" pitchFamily="2" charset="0"/>
            </a:endParaRPr>
          </a:p>
        </p:txBody>
      </p:sp>
      <p:sp>
        <p:nvSpPr>
          <p:cNvPr id="11" name="Oval 10"/>
          <p:cNvSpPr/>
          <p:nvPr/>
        </p:nvSpPr>
        <p:spPr>
          <a:xfrm>
            <a:off x="1563642" y="1827325"/>
            <a:ext cx="757614" cy="228600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8</a:t>
            </a:r>
          </a:p>
        </p:txBody>
      </p:sp>
      <p:sp>
        <p:nvSpPr>
          <p:cNvPr id="13" name="Right Arrow 12"/>
          <p:cNvSpPr/>
          <p:nvPr/>
        </p:nvSpPr>
        <p:spPr>
          <a:xfrm>
            <a:off x="4038600" y="1639669"/>
            <a:ext cx="648309" cy="555935"/>
          </a:xfrm>
          <a:prstGeom prst="rightArrow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CH" sz="1600" dirty="0">
              <a:latin typeface="ETH Light" panose="02000403040000020004" pitchFamily="2" charset="0"/>
            </a:endParaRPr>
          </a:p>
        </p:txBody>
      </p:sp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4065599527"/>
              </p:ext>
            </p:extLst>
          </p:nvPr>
        </p:nvGraphicFramePr>
        <p:xfrm>
          <a:off x="5029200" y="3535680"/>
          <a:ext cx="3733800" cy="14935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46760"/>
                <a:gridCol w="746760"/>
                <a:gridCol w="746760"/>
                <a:gridCol w="746760"/>
                <a:gridCol w="746760"/>
              </a:tblGrid>
              <a:tr h="426720">
                <a:tc gridSpan="4"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Count-Min</a:t>
                      </a:r>
                      <a:endParaRPr lang="en-US" sz="1600" b="1" dirty="0"/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b="1" dirty="0"/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3340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4</a:t>
                      </a:r>
                      <a:endParaRPr lang="en-US" sz="1800" dirty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3</a:t>
                      </a:r>
                      <a:endParaRPr lang="en-US" sz="1800" dirty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8</a:t>
                      </a:r>
                      <a:endParaRPr lang="en-US" sz="1800" dirty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7</a:t>
                      </a:r>
                      <a:endParaRPr lang="en-US" sz="1800" dirty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i="1" dirty="0" smtClean="0">
                          <a:latin typeface="ETH Light" panose="02000403040000020004" pitchFamily="2" charset="0"/>
                        </a:rPr>
                        <a:t>H</a:t>
                      </a:r>
                      <a:r>
                        <a:rPr lang="en-US" sz="1600" b="1" i="1" baseline="-25000" dirty="0" smtClean="0">
                          <a:latin typeface="ETH Light" panose="02000403040000020004" pitchFamily="2" charset="0"/>
                        </a:rPr>
                        <a:t>1</a:t>
                      </a:r>
                      <a:endParaRPr lang="en-US" sz="1600" b="1" i="1" baseline="-25000" dirty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53340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6</a:t>
                      </a:r>
                      <a:endParaRPr lang="en-US" sz="1800" dirty="0"/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4</a:t>
                      </a:r>
                      <a:endParaRPr lang="en-US" sz="1800" dirty="0"/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6</a:t>
                      </a:r>
                      <a:endParaRPr lang="en-US" sz="1800" dirty="0"/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9</a:t>
                      </a:r>
                      <a:endParaRPr lang="en-US" sz="1800" dirty="0"/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i="1" dirty="0" smtClean="0">
                          <a:latin typeface="ETH Light" panose="02000403040000020004" pitchFamily="2" charset="0"/>
                        </a:rPr>
                        <a:t>H</a:t>
                      </a:r>
                      <a:r>
                        <a:rPr lang="en-US" sz="1600" b="1" i="1" baseline="-25000" dirty="0" smtClean="0">
                          <a:latin typeface="ETH Light" panose="02000403040000020004" pitchFamily="2" charset="0"/>
                        </a:rPr>
                        <a:t>2</a:t>
                      </a:r>
                      <a:endParaRPr lang="en-US" sz="1600" b="1" i="1" baseline="-25000" dirty="0"/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5" name="Table 14"/>
          <p:cNvGraphicFramePr>
            <a:graphicFrameLocks noGrp="1"/>
          </p:cNvGraphicFramePr>
          <p:nvPr>
            <p:extLst/>
          </p:nvPr>
        </p:nvGraphicFramePr>
        <p:xfrm>
          <a:off x="1447800" y="3604260"/>
          <a:ext cx="2743200" cy="14325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14400"/>
                <a:gridCol w="914400"/>
                <a:gridCol w="914400"/>
              </a:tblGrid>
              <a:tr h="182880">
                <a:tc gridSpan="2"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filter</a:t>
                      </a:r>
                      <a:endParaRPr lang="en-US" sz="1600" b="1" dirty="0"/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5560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tx1"/>
                          </a:solidFill>
                        </a:rPr>
                        <a:t>A</a:t>
                      </a:r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tx1"/>
                          </a:solidFill>
                        </a:rPr>
                        <a:t>B</a:t>
                      </a:r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/>
                        <a:t>Items</a:t>
                      </a:r>
                      <a:endParaRPr lang="en-US" sz="1600" dirty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5560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8</a:t>
                      </a:r>
                      <a:endParaRPr lang="en-US" sz="1800" dirty="0"/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10</a:t>
                      </a:r>
                      <a:endParaRPr lang="en-US" sz="1800" dirty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/>
                        <a:t>new</a:t>
                      </a:r>
                      <a:endParaRPr lang="en-US" sz="1600" dirty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5560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2</a:t>
                      </a:r>
                      <a:endParaRPr lang="en-US" sz="1800" dirty="0"/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1</a:t>
                      </a:r>
                      <a:endParaRPr lang="en-US" sz="1800" dirty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/>
                        <a:t>old</a:t>
                      </a:r>
                      <a:endParaRPr lang="en-US" sz="1600" dirty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sp>
        <p:nvSpPr>
          <p:cNvPr id="16" name="Right Arrow 15"/>
          <p:cNvSpPr/>
          <p:nvPr/>
        </p:nvSpPr>
        <p:spPr>
          <a:xfrm>
            <a:off x="4038600" y="4160520"/>
            <a:ext cx="648309" cy="555935"/>
          </a:xfrm>
          <a:prstGeom prst="rightArrow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CH" sz="1600" dirty="0">
              <a:latin typeface="ETH Light" panose="02000403040000020004" pitchFamily="2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457200" y="4215825"/>
            <a:ext cx="41495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rgbClr val="C00000"/>
                </a:solidFill>
                <a:latin typeface="ETH Light" panose="02000403040000020004" pitchFamily="2" charset="0"/>
              </a:rPr>
              <a:t>C</a:t>
            </a:r>
            <a:endParaRPr lang="en-US" sz="3200" dirty="0">
              <a:solidFill>
                <a:srgbClr val="C00000"/>
              </a:solidFill>
              <a:latin typeface="ETH Light" panose="02000403040000020004" pitchFamily="2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3416233" y="2706469"/>
            <a:ext cx="159030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>
                <a:solidFill>
                  <a:srgbClr val="C00000"/>
                </a:solidFill>
              </a:rPr>
              <a:t>Found in filter</a:t>
            </a:r>
          </a:p>
          <a:p>
            <a:r>
              <a:rPr lang="en-US" i="1" dirty="0" smtClean="0">
                <a:solidFill>
                  <a:srgbClr val="C00000"/>
                </a:solidFill>
              </a:rPr>
              <a:t>Update in filter</a:t>
            </a:r>
            <a:endParaRPr lang="en-US" i="1" dirty="0">
              <a:solidFill>
                <a:srgbClr val="C00000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3386402" y="5269468"/>
            <a:ext cx="209999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>
                <a:solidFill>
                  <a:srgbClr val="C00000"/>
                </a:solidFill>
              </a:rPr>
              <a:t>Not found in filter</a:t>
            </a:r>
          </a:p>
          <a:p>
            <a:r>
              <a:rPr lang="en-US" i="1" dirty="0" smtClean="0">
                <a:solidFill>
                  <a:srgbClr val="C00000"/>
                </a:solidFill>
              </a:rPr>
              <a:t>Update in count-min</a:t>
            </a:r>
            <a:endParaRPr lang="en-US" i="1" dirty="0">
              <a:solidFill>
                <a:srgbClr val="C00000"/>
              </a:solidFill>
            </a:endParaRPr>
          </a:p>
        </p:txBody>
      </p:sp>
      <p:sp>
        <p:nvSpPr>
          <p:cNvPr id="20" name="Oval 19"/>
          <p:cNvSpPr/>
          <p:nvPr/>
        </p:nvSpPr>
        <p:spPr>
          <a:xfrm>
            <a:off x="6553200" y="4101525"/>
            <a:ext cx="757614" cy="228600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9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1" name="Oval 20"/>
          <p:cNvSpPr/>
          <p:nvPr/>
        </p:nvSpPr>
        <p:spPr>
          <a:xfrm>
            <a:off x="7211704" y="4672652"/>
            <a:ext cx="757614" cy="228600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10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1524000" y="6009697"/>
            <a:ext cx="656769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C00000"/>
                </a:solidFill>
                <a:latin typeface="+mj-lt"/>
              </a:rPr>
              <a:t>estimate (C) &gt; minimum count (filter) </a:t>
            </a:r>
            <a:r>
              <a:rPr lang="en-US" sz="2000" dirty="0" smtClean="0">
                <a:solidFill>
                  <a:srgbClr val="C00000"/>
                </a:solidFill>
                <a:latin typeface="+mj-lt"/>
                <a:sym typeface="Wingdings" panose="05000000000000000000" pitchFamily="2" charset="2"/>
              </a:rPr>
              <a:t> initiate an exchange</a:t>
            </a:r>
            <a:r>
              <a:rPr lang="en-US" sz="2000" dirty="0" smtClean="0">
                <a:solidFill>
                  <a:srgbClr val="C00000"/>
                </a:solidFill>
                <a:latin typeface="+mj-lt"/>
              </a:rPr>
              <a:t> </a:t>
            </a:r>
            <a:endParaRPr lang="en-US" sz="2000" dirty="0">
              <a:solidFill>
                <a:srgbClr val="C00000"/>
              </a:solidFill>
              <a:latin typeface="+mj-lt"/>
            </a:endParaRPr>
          </a:p>
        </p:txBody>
      </p:sp>
      <p:sp>
        <p:nvSpPr>
          <p:cNvPr id="26" name="Title 3"/>
          <p:cNvSpPr txBox="1">
            <a:spLocks/>
          </p:cNvSpPr>
          <p:nvPr/>
        </p:nvSpPr>
        <p:spPr>
          <a:xfrm>
            <a:off x="457200" y="0"/>
            <a:ext cx="8229600" cy="8382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kern="1200">
                <a:solidFill>
                  <a:schemeClr val="accent6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>
                <a:solidFill>
                  <a:srgbClr val="C00000"/>
                </a:solidFill>
              </a:rPr>
              <a:t>Exchange Mechanism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27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7010400" y="6553200"/>
            <a:ext cx="2133600" cy="365125"/>
          </a:xfrm>
        </p:spPr>
        <p:txBody>
          <a:bodyPr/>
          <a:lstStyle/>
          <a:p>
            <a:r>
              <a:rPr lang="en-US" dirty="0" smtClean="0"/>
              <a:t>6/10</a:t>
            </a:r>
            <a:endParaRPr lang="en-US" dirty="0"/>
          </a:p>
        </p:txBody>
      </p:sp>
      <p:sp>
        <p:nvSpPr>
          <p:cNvPr id="28" name="Slide Number Placeholder 9"/>
          <p:cNvSpPr txBox="1">
            <a:spLocks/>
          </p:cNvSpPr>
          <p:nvPr/>
        </p:nvSpPr>
        <p:spPr bwMode="auto">
          <a:xfrm>
            <a:off x="0" y="6569075"/>
            <a:ext cx="44958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i="0" u="none" strike="noStrike" kern="1200" cap="none" spc="0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P. Roy, </a:t>
            </a:r>
            <a:r>
              <a:rPr kumimoji="0" lang="en-US" sz="1400" b="1" i="0" u="none" strike="noStrike" kern="1200" cap="none" spc="0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A.</a:t>
            </a:r>
            <a:r>
              <a:rPr kumimoji="0" lang="en-US" sz="1400" b="1" i="0" u="none" strike="noStrike" kern="1200" cap="none" spc="0" normalizeH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 Khan</a:t>
            </a:r>
            <a:r>
              <a:rPr kumimoji="0" lang="en-US" sz="1400" b="0" i="0" u="none" strike="noStrike" kern="1200" cap="none" spc="0" normalizeH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, G. Alonso</a:t>
            </a: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104285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1" grpId="0" animBg="1"/>
      <p:bldP spid="16" grpId="0" animBg="1"/>
      <p:bldP spid="17" grpId="0"/>
      <p:bldP spid="18" grpId="0"/>
      <p:bldP spid="19" grpId="0"/>
      <p:bldP spid="20" grpId="0" animBg="1"/>
      <p:bldP spid="21" grpId="0" animBg="1"/>
      <p:bldP spid="2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3432470231"/>
              </p:ext>
            </p:extLst>
          </p:nvPr>
        </p:nvGraphicFramePr>
        <p:xfrm>
          <a:off x="5029200" y="1063228"/>
          <a:ext cx="3733800" cy="14935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46760"/>
                <a:gridCol w="746760"/>
                <a:gridCol w="746760"/>
                <a:gridCol w="746760"/>
                <a:gridCol w="746760"/>
              </a:tblGrid>
              <a:tr h="426720">
                <a:tc gridSpan="4"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Count-Min</a:t>
                      </a:r>
                      <a:endParaRPr lang="en-US" sz="1600" b="1" dirty="0"/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b="1" dirty="0"/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3340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4</a:t>
                      </a:r>
                      <a:endParaRPr lang="en-US" sz="1800" dirty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3</a:t>
                      </a:r>
                      <a:endParaRPr lang="en-US" sz="1800" dirty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9</a:t>
                      </a:r>
                      <a:endParaRPr lang="en-US" sz="1800" dirty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7</a:t>
                      </a:r>
                      <a:endParaRPr lang="en-US" sz="1800" dirty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i="1" dirty="0" smtClean="0">
                          <a:latin typeface="ETH Light" panose="02000403040000020004" pitchFamily="2" charset="0"/>
                        </a:rPr>
                        <a:t>H</a:t>
                      </a:r>
                      <a:r>
                        <a:rPr lang="en-US" sz="1600" b="1" i="1" baseline="-25000" dirty="0" smtClean="0">
                          <a:latin typeface="ETH Light" panose="02000403040000020004" pitchFamily="2" charset="0"/>
                        </a:rPr>
                        <a:t>1</a:t>
                      </a:r>
                      <a:endParaRPr lang="en-US" sz="1600" b="1" i="1" baseline="-25000" dirty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53340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6</a:t>
                      </a:r>
                      <a:endParaRPr lang="en-US" sz="1800" dirty="0"/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4</a:t>
                      </a:r>
                      <a:endParaRPr lang="en-US" sz="1800" dirty="0"/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6</a:t>
                      </a:r>
                      <a:endParaRPr lang="en-US" sz="1800" dirty="0"/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10</a:t>
                      </a:r>
                      <a:endParaRPr lang="en-US" sz="1800" dirty="0"/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i="1" dirty="0" smtClean="0">
                          <a:latin typeface="ETH Light" panose="02000403040000020004" pitchFamily="2" charset="0"/>
                        </a:rPr>
                        <a:t>H</a:t>
                      </a:r>
                      <a:r>
                        <a:rPr lang="en-US" sz="1600" b="1" i="1" baseline="-25000" dirty="0" smtClean="0">
                          <a:latin typeface="ETH Light" panose="02000403040000020004" pitchFamily="2" charset="0"/>
                        </a:rPr>
                        <a:t>2</a:t>
                      </a:r>
                      <a:endParaRPr lang="en-US" sz="1600" b="1" i="1" baseline="-25000" dirty="0"/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2693026770"/>
              </p:ext>
            </p:extLst>
          </p:nvPr>
        </p:nvGraphicFramePr>
        <p:xfrm>
          <a:off x="1447800" y="1131808"/>
          <a:ext cx="2743200" cy="14325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14400"/>
                <a:gridCol w="914400"/>
                <a:gridCol w="914400"/>
              </a:tblGrid>
              <a:tr h="182880">
                <a:tc gridSpan="2"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filter</a:t>
                      </a:r>
                      <a:endParaRPr lang="en-US" sz="1600" b="1" dirty="0"/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5560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tx1"/>
                          </a:solidFill>
                        </a:rPr>
                        <a:t>A</a:t>
                      </a:r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tx1"/>
                          </a:solidFill>
                        </a:rPr>
                        <a:t>B</a:t>
                      </a:r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/>
                        <a:t>Items</a:t>
                      </a:r>
                      <a:endParaRPr lang="en-US" sz="1600" dirty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5560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8</a:t>
                      </a:r>
                      <a:endParaRPr lang="en-US" sz="1800" dirty="0"/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10</a:t>
                      </a:r>
                      <a:endParaRPr lang="en-US" sz="1800" dirty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/>
                        <a:t>new</a:t>
                      </a:r>
                      <a:endParaRPr lang="en-US" sz="1600" dirty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5560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2</a:t>
                      </a:r>
                      <a:endParaRPr lang="en-US" sz="1800" dirty="0"/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1</a:t>
                      </a:r>
                      <a:endParaRPr lang="en-US" sz="1800" dirty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/>
                        <a:t>old</a:t>
                      </a:r>
                      <a:endParaRPr lang="en-US" sz="1600" dirty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sp>
        <p:nvSpPr>
          <p:cNvPr id="9" name="Right Arrow 8"/>
          <p:cNvSpPr/>
          <p:nvPr/>
        </p:nvSpPr>
        <p:spPr>
          <a:xfrm>
            <a:off x="4038600" y="1688068"/>
            <a:ext cx="648309" cy="555935"/>
          </a:xfrm>
          <a:prstGeom prst="rightArrow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CH" sz="1600" dirty="0">
              <a:latin typeface="ETH Light" panose="02000403040000020004" pitchFamily="2" charset="0"/>
            </a:endParaRPr>
          </a:p>
        </p:txBody>
      </p:sp>
      <p:graphicFrame>
        <p:nvGraphicFramePr>
          <p:cNvPr id="10" name="Table 9"/>
          <p:cNvGraphicFramePr>
            <a:graphicFrameLocks noGrp="1"/>
          </p:cNvGraphicFramePr>
          <p:nvPr>
            <p:extLst/>
          </p:nvPr>
        </p:nvGraphicFramePr>
        <p:xfrm>
          <a:off x="5029200" y="3535680"/>
          <a:ext cx="3733800" cy="14935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46760"/>
                <a:gridCol w="746760"/>
                <a:gridCol w="746760"/>
                <a:gridCol w="746760"/>
                <a:gridCol w="746760"/>
              </a:tblGrid>
              <a:tr h="426720">
                <a:tc gridSpan="4"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Count-Min</a:t>
                      </a:r>
                      <a:endParaRPr lang="en-US" sz="1600" b="1" dirty="0"/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b="1" dirty="0"/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3340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4</a:t>
                      </a:r>
                      <a:endParaRPr lang="en-US" sz="1800" dirty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3</a:t>
                      </a:r>
                      <a:endParaRPr lang="en-US" sz="1800" dirty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9</a:t>
                      </a:r>
                      <a:endParaRPr lang="en-US" sz="1800" dirty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7</a:t>
                      </a:r>
                      <a:endParaRPr lang="en-US" sz="1800" dirty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i="1" dirty="0" smtClean="0">
                          <a:latin typeface="ETH Light" panose="02000403040000020004" pitchFamily="2" charset="0"/>
                        </a:rPr>
                        <a:t>H</a:t>
                      </a:r>
                      <a:r>
                        <a:rPr lang="en-US" sz="1600" b="1" i="1" baseline="-25000" dirty="0" smtClean="0">
                          <a:latin typeface="ETH Light" panose="02000403040000020004" pitchFamily="2" charset="0"/>
                        </a:rPr>
                        <a:t>1</a:t>
                      </a:r>
                      <a:endParaRPr lang="en-US" sz="1600" b="1" i="1" baseline="-25000" dirty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53340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6</a:t>
                      </a:r>
                      <a:endParaRPr lang="en-US" sz="1800" dirty="0"/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4</a:t>
                      </a:r>
                      <a:endParaRPr lang="en-US" sz="1800" dirty="0"/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6</a:t>
                      </a:r>
                      <a:endParaRPr lang="en-US" sz="1800" dirty="0"/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10</a:t>
                      </a:r>
                      <a:endParaRPr lang="en-US" sz="1800" dirty="0"/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i="1" dirty="0" smtClean="0">
                          <a:latin typeface="ETH Light" panose="02000403040000020004" pitchFamily="2" charset="0"/>
                        </a:rPr>
                        <a:t>H</a:t>
                      </a:r>
                      <a:r>
                        <a:rPr lang="en-US" sz="1600" b="1" i="1" baseline="-25000" dirty="0" smtClean="0">
                          <a:latin typeface="ETH Light" panose="02000403040000020004" pitchFamily="2" charset="0"/>
                        </a:rPr>
                        <a:t>2</a:t>
                      </a:r>
                      <a:endParaRPr lang="en-US" sz="1600" b="1" i="1" baseline="-25000" dirty="0"/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1" name="Table 10"/>
          <p:cNvGraphicFramePr>
            <a:graphicFrameLocks noGrp="1"/>
          </p:cNvGraphicFramePr>
          <p:nvPr>
            <p:extLst/>
          </p:nvPr>
        </p:nvGraphicFramePr>
        <p:xfrm>
          <a:off x="1447800" y="3604260"/>
          <a:ext cx="2743200" cy="14325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14400"/>
                <a:gridCol w="914400"/>
                <a:gridCol w="914400"/>
              </a:tblGrid>
              <a:tr h="182880">
                <a:tc gridSpan="2"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filter</a:t>
                      </a:r>
                      <a:endParaRPr lang="en-US" sz="1600" b="1" dirty="0"/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5560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tx1"/>
                          </a:solidFill>
                        </a:rPr>
                        <a:t>C</a:t>
                      </a:r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tx1"/>
                          </a:solidFill>
                        </a:rPr>
                        <a:t>B</a:t>
                      </a:r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/>
                        <a:t>Items</a:t>
                      </a:r>
                      <a:endParaRPr lang="en-US" sz="1600" dirty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5560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9</a:t>
                      </a:r>
                      <a:endParaRPr lang="en-US" sz="1800" dirty="0"/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10</a:t>
                      </a:r>
                      <a:endParaRPr lang="en-US" sz="1800" dirty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/>
                        <a:t>new</a:t>
                      </a:r>
                      <a:endParaRPr lang="en-US" sz="1600" dirty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5560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9</a:t>
                      </a:r>
                      <a:endParaRPr lang="en-US" sz="1800" dirty="0"/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1</a:t>
                      </a:r>
                      <a:endParaRPr lang="en-US" sz="1800" dirty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/>
                        <a:t>old</a:t>
                      </a:r>
                      <a:endParaRPr lang="en-US" sz="1600" dirty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sp>
        <p:nvSpPr>
          <p:cNvPr id="12" name="Right Arrow 11"/>
          <p:cNvSpPr/>
          <p:nvPr/>
        </p:nvSpPr>
        <p:spPr>
          <a:xfrm>
            <a:off x="4038600" y="4160520"/>
            <a:ext cx="648309" cy="555935"/>
          </a:xfrm>
          <a:prstGeom prst="rightArrow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CH" sz="1600" dirty="0">
              <a:latin typeface="ETH Light" panose="02000403040000020004" pitchFamily="2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048000" y="2754868"/>
            <a:ext cx="23174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>
                <a:solidFill>
                  <a:srgbClr val="C00000"/>
                </a:solidFill>
              </a:rPr>
              <a:t>Step 1: Move C to filter</a:t>
            </a:r>
            <a:endParaRPr lang="en-US" i="1" dirty="0">
              <a:solidFill>
                <a:srgbClr val="C0000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2438400" y="5269468"/>
            <a:ext cx="41835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>
                <a:solidFill>
                  <a:srgbClr val="C00000"/>
                </a:solidFill>
              </a:rPr>
              <a:t>Step 2: Move A to Count-Min with (8-2) = 6</a:t>
            </a:r>
            <a:endParaRPr lang="en-US" i="1" dirty="0">
              <a:solidFill>
                <a:srgbClr val="C00000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2514600" y="5802868"/>
            <a:ext cx="424577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C00000"/>
                </a:solidFill>
                <a:latin typeface="+mj-lt"/>
              </a:rPr>
              <a:t>We do not perform multiple exchanges</a:t>
            </a:r>
            <a:endParaRPr lang="en-US" sz="2000" dirty="0">
              <a:solidFill>
                <a:srgbClr val="C00000"/>
              </a:solidFill>
              <a:latin typeface="+mj-lt"/>
            </a:endParaRPr>
          </a:p>
        </p:txBody>
      </p:sp>
      <p:sp>
        <p:nvSpPr>
          <p:cNvPr id="20" name="Oval 19"/>
          <p:cNvSpPr/>
          <p:nvPr/>
        </p:nvSpPr>
        <p:spPr>
          <a:xfrm>
            <a:off x="1534614" y="1890238"/>
            <a:ext cx="757614" cy="228600"/>
          </a:xfrm>
          <a:prstGeom prst="ellipse">
            <a:avLst/>
          </a:prstGeom>
          <a:solidFill>
            <a:srgbClr val="F9B073"/>
          </a:solidFill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9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1" name="Oval 20"/>
          <p:cNvSpPr/>
          <p:nvPr/>
        </p:nvSpPr>
        <p:spPr>
          <a:xfrm>
            <a:off x="1538514" y="2265010"/>
            <a:ext cx="757614" cy="228600"/>
          </a:xfrm>
          <a:prstGeom prst="ellipse">
            <a:avLst/>
          </a:prstGeom>
          <a:solidFill>
            <a:srgbClr val="F9B073"/>
          </a:solidFill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9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3" name="Oval 22"/>
          <p:cNvSpPr/>
          <p:nvPr/>
        </p:nvSpPr>
        <p:spPr>
          <a:xfrm>
            <a:off x="5638800" y="4648200"/>
            <a:ext cx="757614" cy="228600"/>
          </a:xfrm>
          <a:prstGeom prst="ellipse">
            <a:avLst/>
          </a:prstGeom>
          <a:solidFill>
            <a:srgbClr val="F9B073"/>
          </a:solidFill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10</a:t>
            </a:r>
            <a:endParaRPr lang="en-US" dirty="0"/>
          </a:p>
        </p:txBody>
      </p:sp>
      <p:sp>
        <p:nvSpPr>
          <p:cNvPr id="24" name="Oval 23"/>
          <p:cNvSpPr/>
          <p:nvPr/>
        </p:nvSpPr>
        <p:spPr>
          <a:xfrm>
            <a:off x="7162800" y="4114800"/>
            <a:ext cx="757614" cy="228600"/>
          </a:xfrm>
          <a:prstGeom prst="ellipse">
            <a:avLst/>
          </a:prstGeom>
          <a:solidFill>
            <a:srgbClr val="F9B073"/>
          </a:solidFill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13</a:t>
            </a:r>
            <a:endParaRPr lang="en-US" dirty="0"/>
          </a:p>
        </p:txBody>
      </p:sp>
      <p:sp>
        <p:nvSpPr>
          <p:cNvPr id="25" name="Oval 24"/>
          <p:cNvSpPr/>
          <p:nvPr/>
        </p:nvSpPr>
        <p:spPr>
          <a:xfrm>
            <a:off x="6553200" y="1600200"/>
            <a:ext cx="757614" cy="228600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9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6" name="Oval 25"/>
          <p:cNvSpPr/>
          <p:nvPr/>
        </p:nvSpPr>
        <p:spPr>
          <a:xfrm>
            <a:off x="7211704" y="2182995"/>
            <a:ext cx="757614" cy="228600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10</a:t>
            </a: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1238337437"/>
              </p:ext>
            </p:extLst>
          </p:nvPr>
        </p:nvGraphicFramePr>
        <p:xfrm>
          <a:off x="533400" y="1493520"/>
          <a:ext cx="609600" cy="1097280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609600"/>
              </a:tblGrid>
              <a:tr h="36576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</a:t>
                      </a:r>
                      <a:endParaRPr lang="en-US" dirty="0"/>
                    </a:p>
                  </a:txBody>
                  <a:tcPr/>
                </a:tc>
              </a:tr>
              <a:tr h="357889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8</a:t>
                      </a:r>
                      <a:endParaRPr lang="en-US" dirty="0"/>
                    </a:p>
                  </a:txBody>
                  <a:tcPr/>
                </a:tc>
              </a:tr>
              <a:tr h="357889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7" name="Title 3"/>
          <p:cNvSpPr txBox="1">
            <a:spLocks/>
          </p:cNvSpPr>
          <p:nvPr/>
        </p:nvSpPr>
        <p:spPr>
          <a:xfrm>
            <a:off x="457200" y="0"/>
            <a:ext cx="8229600" cy="8382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kern="1200">
                <a:solidFill>
                  <a:schemeClr val="accent6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>
                <a:solidFill>
                  <a:srgbClr val="C00000"/>
                </a:solidFill>
              </a:rPr>
              <a:t>Exchange Mechanism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28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7010400" y="6553200"/>
            <a:ext cx="2133600" cy="365125"/>
          </a:xfrm>
        </p:spPr>
        <p:txBody>
          <a:bodyPr/>
          <a:lstStyle/>
          <a:p>
            <a:r>
              <a:rPr lang="en-US" dirty="0" smtClean="0"/>
              <a:t>6/10</a:t>
            </a:r>
            <a:endParaRPr lang="en-US" dirty="0"/>
          </a:p>
        </p:txBody>
      </p:sp>
      <p:sp>
        <p:nvSpPr>
          <p:cNvPr id="29" name="Slide Number Placeholder 9"/>
          <p:cNvSpPr txBox="1">
            <a:spLocks/>
          </p:cNvSpPr>
          <p:nvPr/>
        </p:nvSpPr>
        <p:spPr bwMode="auto">
          <a:xfrm>
            <a:off x="0" y="6569075"/>
            <a:ext cx="44958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i="0" u="none" strike="noStrike" kern="1200" cap="none" spc="0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P. Roy, </a:t>
            </a:r>
            <a:r>
              <a:rPr kumimoji="0" lang="en-US" sz="1400" b="1" i="0" u="none" strike="noStrike" kern="1200" cap="none" spc="0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A.</a:t>
            </a:r>
            <a:r>
              <a:rPr kumimoji="0" lang="en-US" sz="1400" b="1" i="0" u="none" strike="noStrike" kern="1200" cap="none" spc="0" normalizeH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 Khan</a:t>
            </a:r>
            <a:r>
              <a:rPr kumimoji="0" lang="en-US" sz="1400" b="0" i="0" u="none" strike="noStrike" kern="1200" cap="none" spc="0" normalizeH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, G. Alonso</a:t>
            </a: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sp>
        <p:nvSpPr>
          <p:cNvPr id="22" name="Oval 21"/>
          <p:cNvSpPr/>
          <p:nvPr/>
        </p:nvSpPr>
        <p:spPr>
          <a:xfrm>
            <a:off x="1524000" y="1524000"/>
            <a:ext cx="757614" cy="228600"/>
          </a:xfrm>
          <a:prstGeom prst="ellipse">
            <a:avLst/>
          </a:prstGeom>
          <a:solidFill>
            <a:srgbClr val="F9B073"/>
          </a:solidFill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C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6491950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5" grpId="0"/>
      <p:bldP spid="18" grpId="0"/>
      <p:bldP spid="20" grpId="0" animBg="1"/>
      <p:bldP spid="21" grpId="0" animBg="1"/>
      <p:bldP spid="23" grpId="0" animBg="1"/>
      <p:bldP spid="24" grpId="0" animBg="1"/>
      <p:bldP spid="25" grpId="0" animBg="1"/>
      <p:bldP spid="26" grpId="0" animBg="1"/>
      <p:bldP spid="22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7696200" cy="4525963"/>
          </a:xfrm>
        </p:spPr>
        <p:txBody>
          <a:bodyPr>
            <a:normAutofit/>
          </a:bodyPr>
          <a:lstStyle/>
          <a:p>
            <a:r>
              <a:rPr lang="en-US" sz="2200" dirty="0" smtClean="0"/>
              <a:t>Theoretical Error Bounds</a:t>
            </a:r>
          </a:p>
          <a:p>
            <a:endParaRPr lang="en-US" sz="2200" dirty="0" smtClean="0"/>
          </a:p>
          <a:p>
            <a:r>
              <a:rPr lang="en-US" sz="2200" dirty="0" smtClean="0"/>
              <a:t>Four different filter implementation </a:t>
            </a:r>
          </a:p>
          <a:p>
            <a:pPr marL="0" indent="0">
              <a:buNone/>
            </a:pPr>
            <a:r>
              <a:rPr lang="en-US" sz="2200" dirty="0"/>
              <a:t> </a:t>
            </a:r>
            <a:r>
              <a:rPr lang="en-US" sz="2200" dirty="0" smtClean="0"/>
              <a:t>     -- Array, Strict Heap, Relaxed Heap, Stream Summary </a:t>
            </a:r>
            <a:endParaRPr lang="en-US" sz="2200" dirty="0"/>
          </a:p>
          <a:p>
            <a:endParaRPr lang="en-US" sz="2200" dirty="0" smtClean="0"/>
          </a:p>
          <a:p>
            <a:r>
              <a:rPr lang="en-US" sz="2200" dirty="0" smtClean="0"/>
              <a:t>Hardware-conscious filter (SIMD)</a:t>
            </a:r>
          </a:p>
          <a:p>
            <a:endParaRPr lang="en-US" sz="2200" dirty="0" smtClean="0"/>
          </a:p>
          <a:p>
            <a:r>
              <a:rPr lang="en-US" sz="2200" dirty="0" smtClean="0"/>
              <a:t>Pipeline parallelism</a:t>
            </a:r>
            <a:endParaRPr lang="en-US" sz="2200" dirty="0"/>
          </a:p>
          <a:p>
            <a:endParaRPr lang="en-US" sz="2200" dirty="0" smtClean="0"/>
          </a:p>
          <a:p>
            <a:r>
              <a:rPr lang="en-US" sz="2200" dirty="0" smtClean="0"/>
              <a:t>SPMD parallelism</a:t>
            </a:r>
            <a:endParaRPr lang="en-US" sz="2200" dirty="0"/>
          </a:p>
        </p:txBody>
      </p:sp>
      <p:sp>
        <p:nvSpPr>
          <p:cNvPr id="6" name="Title 3"/>
          <p:cNvSpPr txBox="1">
            <a:spLocks/>
          </p:cNvSpPr>
          <p:nvPr/>
        </p:nvSpPr>
        <p:spPr>
          <a:xfrm>
            <a:off x="457200" y="0"/>
            <a:ext cx="8229600" cy="8382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kern="1200">
                <a:solidFill>
                  <a:schemeClr val="accent6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>
                <a:solidFill>
                  <a:srgbClr val="C00000"/>
                </a:solidFill>
              </a:rPr>
              <a:t>Other Technical Contributions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7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7010400" y="6553200"/>
            <a:ext cx="2133600" cy="365125"/>
          </a:xfrm>
        </p:spPr>
        <p:txBody>
          <a:bodyPr/>
          <a:lstStyle/>
          <a:p>
            <a:r>
              <a:rPr lang="en-US" dirty="0" smtClean="0"/>
              <a:t>7/10</a:t>
            </a:r>
            <a:endParaRPr lang="en-US" dirty="0"/>
          </a:p>
        </p:txBody>
      </p:sp>
      <p:sp>
        <p:nvSpPr>
          <p:cNvPr id="8" name="Slide Number Placeholder 9"/>
          <p:cNvSpPr txBox="1">
            <a:spLocks/>
          </p:cNvSpPr>
          <p:nvPr/>
        </p:nvSpPr>
        <p:spPr bwMode="auto">
          <a:xfrm>
            <a:off x="0" y="6569075"/>
            <a:ext cx="44958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i="0" u="none" strike="noStrike" kern="1200" cap="none" spc="0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P. Roy, </a:t>
            </a:r>
            <a:r>
              <a:rPr kumimoji="0" lang="en-US" sz="1400" b="1" i="0" u="none" strike="noStrike" kern="1200" cap="none" spc="0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A.</a:t>
            </a:r>
            <a:r>
              <a:rPr kumimoji="0" lang="en-US" sz="1400" b="1" i="0" u="none" strike="noStrike" kern="1200" cap="none" spc="0" normalizeH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 Khan</a:t>
            </a:r>
            <a:r>
              <a:rPr kumimoji="0" lang="en-US" sz="1400" b="0" i="0" u="none" strike="noStrike" kern="1200" cap="none" spc="0" normalizeH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, G. Alonso</a:t>
            </a: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1604734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hart 4"/>
          <p:cNvGraphicFramePr>
            <a:graphicFrameLocks/>
          </p:cNvGraphicFramePr>
          <p:nvPr>
            <p:extLst>
              <p:ext uri="{D42A27DB-BD31-4B8C-83A1-F6EECF244321}">
                <p14:modId xmlns="" xmlns:p14="http://schemas.microsoft.com/office/powerpoint/2010/main" val="112127861"/>
              </p:ext>
            </p:extLst>
          </p:nvPr>
        </p:nvGraphicFramePr>
        <p:xfrm>
          <a:off x="675945" y="1022350"/>
          <a:ext cx="6486855" cy="42354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152400" y="5715000"/>
            <a:ext cx="8423396" cy="369332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dirty="0" smtClean="0"/>
              <a:t>Synthetic data, 8M data items, stream size: 32M, sketch size = 128 KB, filter size = 0.4 KB</a:t>
            </a:r>
            <a:endParaRPr lang="en-US" dirty="0"/>
          </a:p>
        </p:txBody>
      </p:sp>
      <p:sp>
        <p:nvSpPr>
          <p:cNvPr id="7" name="Title 3"/>
          <p:cNvSpPr txBox="1">
            <a:spLocks/>
          </p:cNvSpPr>
          <p:nvPr/>
        </p:nvSpPr>
        <p:spPr>
          <a:xfrm>
            <a:off x="457200" y="0"/>
            <a:ext cx="8229600" cy="8382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0000" lnSpcReduction="20000"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kern="1200">
                <a:solidFill>
                  <a:schemeClr val="accent6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>
                <a:solidFill>
                  <a:srgbClr val="C00000"/>
                </a:solidFill>
              </a:rPr>
              <a:t>Experimental Results: Stream Processing Throughput</a:t>
            </a:r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6629400" y="1981200"/>
            <a:ext cx="2514600" cy="1752600"/>
          </a:xfrm>
        </p:spPr>
        <p:txBody>
          <a:bodyPr>
            <a:normAutofit fontScale="85000" lnSpcReduction="10000"/>
          </a:bodyPr>
          <a:lstStyle/>
          <a:p>
            <a:r>
              <a:rPr lang="en-US" sz="1400" dirty="0" smtClean="0"/>
              <a:t>Count-Min </a:t>
            </a:r>
          </a:p>
          <a:p>
            <a:pPr marL="0" indent="0">
              <a:buNone/>
            </a:pPr>
            <a:r>
              <a:rPr lang="en-US" sz="1400" dirty="0"/>
              <a:t> </a:t>
            </a:r>
            <a:r>
              <a:rPr lang="en-US" sz="1400" dirty="0" smtClean="0"/>
              <a:t>         [</a:t>
            </a:r>
            <a:r>
              <a:rPr lang="en-US" sz="1400" dirty="0" err="1"/>
              <a:t>Cormode</a:t>
            </a:r>
            <a:r>
              <a:rPr lang="en-US" sz="1400" dirty="0"/>
              <a:t> et al.,  </a:t>
            </a:r>
            <a:r>
              <a:rPr lang="en-US" sz="1400" dirty="0" err="1"/>
              <a:t>Algo</a:t>
            </a:r>
            <a:r>
              <a:rPr lang="en-US" sz="1400" dirty="0"/>
              <a:t> 05</a:t>
            </a:r>
            <a:r>
              <a:rPr lang="en-US" sz="1400" dirty="0" smtClean="0"/>
              <a:t>]</a:t>
            </a:r>
          </a:p>
          <a:p>
            <a:pPr marL="0" indent="0">
              <a:buNone/>
            </a:pPr>
            <a:endParaRPr lang="en-US" sz="1400" dirty="0" smtClean="0"/>
          </a:p>
          <a:p>
            <a:r>
              <a:rPr lang="en-US" sz="1400" dirty="0" smtClean="0"/>
              <a:t>Frequency Aware Counting </a:t>
            </a:r>
          </a:p>
          <a:p>
            <a:pPr marL="0" indent="0">
              <a:buNone/>
            </a:pPr>
            <a:r>
              <a:rPr lang="en-US" sz="1400" dirty="0" smtClean="0"/>
              <a:t>          (FCM) [Thomas </a:t>
            </a:r>
            <a:r>
              <a:rPr lang="en-US" sz="1400" dirty="0"/>
              <a:t>et al, ICDE </a:t>
            </a:r>
            <a:r>
              <a:rPr lang="en-US" sz="1400" dirty="0" smtClean="0"/>
              <a:t>09]</a:t>
            </a:r>
          </a:p>
          <a:p>
            <a:pPr marL="0" indent="0">
              <a:buNone/>
            </a:pPr>
            <a:endParaRPr lang="en-US" sz="1400" dirty="0" smtClean="0"/>
          </a:p>
          <a:p>
            <a:r>
              <a:rPr lang="en-US" sz="1400" dirty="0" smtClean="0"/>
              <a:t>Holistic UDAFs </a:t>
            </a:r>
          </a:p>
          <a:p>
            <a:pPr marL="0" indent="0">
              <a:buNone/>
            </a:pPr>
            <a:r>
              <a:rPr lang="en-US" sz="1400" dirty="0" smtClean="0"/>
              <a:t>          [</a:t>
            </a:r>
            <a:r>
              <a:rPr lang="en-US" sz="1400" dirty="0" err="1" smtClean="0"/>
              <a:t>Cormode</a:t>
            </a:r>
            <a:r>
              <a:rPr lang="en-US" sz="1400" dirty="0" smtClean="0"/>
              <a:t> </a:t>
            </a:r>
            <a:r>
              <a:rPr lang="en-US" sz="1400" dirty="0"/>
              <a:t>et al, SIGMOD 04</a:t>
            </a:r>
            <a:r>
              <a:rPr lang="en-US" sz="1400" dirty="0" smtClean="0"/>
              <a:t>]</a:t>
            </a:r>
            <a:endParaRPr lang="en-US" sz="1400" dirty="0"/>
          </a:p>
        </p:txBody>
      </p:sp>
      <p:sp>
        <p:nvSpPr>
          <p:cNvPr id="9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7010400" y="6553200"/>
            <a:ext cx="2133600" cy="365125"/>
          </a:xfrm>
        </p:spPr>
        <p:txBody>
          <a:bodyPr/>
          <a:lstStyle/>
          <a:p>
            <a:r>
              <a:rPr lang="en-US" dirty="0" smtClean="0"/>
              <a:t>8/10</a:t>
            </a:r>
            <a:endParaRPr lang="en-US" dirty="0"/>
          </a:p>
        </p:txBody>
      </p:sp>
      <p:sp>
        <p:nvSpPr>
          <p:cNvPr id="10" name="Slide Number Placeholder 9"/>
          <p:cNvSpPr txBox="1">
            <a:spLocks/>
          </p:cNvSpPr>
          <p:nvPr/>
        </p:nvSpPr>
        <p:spPr bwMode="auto">
          <a:xfrm>
            <a:off x="0" y="6569075"/>
            <a:ext cx="44958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i="0" u="none" strike="noStrike" kern="1200" cap="none" spc="0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P. Roy, </a:t>
            </a:r>
            <a:r>
              <a:rPr kumimoji="0" lang="en-US" sz="1400" b="1" i="0" u="none" strike="noStrike" kern="1200" cap="none" spc="0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A.</a:t>
            </a:r>
            <a:r>
              <a:rPr kumimoji="0" lang="en-US" sz="1400" b="1" i="0" u="none" strike="noStrike" kern="1200" cap="none" spc="0" normalizeH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 Khan</a:t>
            </a:r>
            <a:r>
              <a:rPr kumimoji="0" lang="en-US" sz="1400" b="0" i="0" u="none" strike="noStrike" kern="1200" cap="none" spc="0" normalizeH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, G. Alonso</a:t>
            </a: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3725879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hart 4"/>
          <p:cNvGraphicFramePr>
            <a:graphicFrameLocks/>
          </p:cNvGraphicFramePr>
          <p:nvPr>
            <p:extLst>
              <p:ext uri="{D42A27DB-BD31-4B8C-83A1-F6EECF244321}">
                <p14:modId xmlns="" xmlns:p14="http://schemas.microsoft.com/office/powerpoint/2010/main" val="3219641054"/>
              </p:ext>
            </p:extLst>
          </p:nvPr>
        </p:nvGraphicFramePr>
        <p:xfrm>
          <a:off x="762000" y="914400"/>
          <a:ext cx="7315200" cy="4495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408256" y="5574268"/>
            <a:ext cx="8634993" cy="1077218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>
              <a:buFont typeface="Wingdings" pitchFamily="2" charset="2"/>
              <a:buChar char="§"/>
            </a:pPr>
            <a:r>
              <a:rPr lang="en-US" dirty="0" smtClean="0"/>
              <a:t>  Synthetic data, 8M data items, stream size: 32M, sketch size = 128 KB, filter size = 0.4 KB</a:t>
            </a:r>
          </a:p>
          <a:p>
            <a:pPr>
              <a:buFont typeface="Wingdings" pitchFamily="2" charset="2"/>
              <a:buChar char="§"/>
            </a:pPr>
            <a:endParaRPr lang="en-US" sz="1000" dirty="0" smtClean="0"/>
          </a:p>
          <a:p>
            <a:pPr>
              <a:buFont typeface="Wingdings" pitchFamily="2" charset="2"/>
              <a:buChar char="§"/>
            </a:pPr>
            <a:r>
              <a:rPr lang="en-US" dirty="0" smtClean="0"/>
              <a:t>  Queries are generated by sampling the input distribution</a:t>
            </a:r>
          </a:p>
          <a:p>
            <a:pPr>
              <a:buFont typeface="Wingdings" pitchFamily="2" charset="2"/>
              <a:buChar char="§"/>
            </a:pPr>
            <a:endParaRPr lang="en-US" dirty="0"/>
          </a:p>
        </p:txBody>
      </p:sp>
      <p:sp>
        <p:nvSpPr>
          <p:cNvPr id="7" name="Title 3"/>
          <p:cNvSpPr txBox="1">
            <a:spLocks/>
          </p:cNvSpPr>
          <p:nvPr/>
        </p:nvSpPr>
        <p:spPr>
          <a:xfrm>
            <a:off x="457200" y="0"/>
            <a:ext cx="8229600" cy="8382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0000" lnSpcReduction="20000"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kern="1200">
                <a:solidFill>
                  <a:schemeClr val="accent6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>
                <a:solidFill>
                  <a:srgbClr val="C00000"/>
                </a:solidFill>
              </a:rPr>
              <a:t>Experimental Results: </a:t>
            </a:r>
            <a:r>
              <a:rPr lang="en-US" dirty="0" smtClean="0">
                <a:solidFill>
                  <a:srgbClr val="C00000"/>
                </a:solidFill>
              </a:rPr>
              <a:t>Query </a:t>
            </a:r>
            <a:r>
              <a:rPr lang="en-US" dirty="0">
                <a:solidFill>
                  <a:srgbClr val="C00000"/>
                </a:solidFill>
              </a:rPr>
              <a:t>Processing Throughput</a:t>
            </a:r>
          </a:p>
        </p:txBody>
      </p:sp>
      <p:sp>
        <p:nvSpPr>
          <p:cNvPr id="8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7010400" y="6553200"/>
            <a:ext cx="2133600" cy="365125"/>
          </a:xfrm>
        </p:spPr>
        <p:txBody>
          <a:bodyPr/>
          <a:lstStyle/>
          <a:p>
            <a:r>
              <a:rPr lang="en-US" dirty="0"/>
              <a:t>9</a:t>
            </a:r>
            <a:r>
              <a:rPr lang="en-US" dirty="0" smtClean="0"/>
              <a:t>/10</a:t>
            </a:r>
            <a:endParaRPr lang="en-US" dirty="0"/>
          </a:p>
        </p:txBody>
      </p:sp>
      <p:sp>
        <p:nvSpPr>
          <p:cNvPr id="9" name="Slide Number Placeholder 9"/>
          <p:cNvSpPr txBox="1">
            <a:spLocks/>
          </p:cNvSpPr>
          <p:nvPr/>
        </p:nvSpPr>
        <p:spPr bwMode="auto">
          <a:xfrm>
            <a:off x="0" y="6569075"/>
            <a:ext cx="44958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i="0" u="none" strike="noStrike" kern="1200" cap="none" spc="0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P. Roy, </a:t>
            </a:r>
            <a:r>
              <a:rPr kumimoji="0" lang="en-US" sz="1400" b="1" i="0" u="none" strike="noStrike" kern="1200" cap="none" spc="0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A.</a:t>
            </a:r>
            <a:r>
              <a:rPr kumimoji="0" lang="en-US" sz="1400" b="1" i="0" u="none" strike="noStrike" kern="1200" cap="none" spc="0" normalizeH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 Khan</a:t>
            </a:r>
            <a:r>
              <a:rPr kumimoji="0" lang="en-US" sz="1400" b="0" i="0" u="none" strike="noStrike" kern="1200" cap="none" spc="0" normalizeH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, G. Alonso</a:t>
            </a: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7217646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hart 4"/>
          <p:cNvGraphicFramePr>
            <a:graphicFrameLocks/>
          </p:cNvGraphicFramePr>
          <p:nvPr>
            <p:extLst>
              <p:ext uri="{D42A27DB-BD31-4B8C-83A1-F6EECF244321}">
                <p14:modId xmlns="" xmlns:p14="http://schemas.microsoft.com/office/powerpoint/2010/main" val="287533014"/>
              </p:ext>
            </p:extLst>
          </p:nvPr>
        </p:nvGraphicFramePr>
        <p:xfrm>
          <a:off x="762000" y="672053"/>
          <a:ext cx="7315200" cy="4114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TextBox 2"/>
          <p:cNvSpPr txBox="1"/>
          <p:nvPr/>
        </p:nvSpPr>
        <p:spPr>
          <a:xfrm>
            <a:off x="457200" y="4954488"/>
            <a:ext cx="8656983" cy="1477328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accent2"/>
                </a:solidFill>
                <a:latin typeface="Trebuchet MS" pitchFamily="34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accent2"/>
                </a:solidFill>
                <a:latin typeface="Trebuchet MS" pitchFamily="34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accent2"/>
                </a:solidFill>
                <a:latin typeface="Trebuchet MS" pitchFamily="34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accent2"/>
                </a:solidFill>
                <a:latin typeface="Trebuchet MS" pitchFamily="34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accent2"/>
                </a:solidFill>
                <a:latin typeface="Trebuchet MS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accent2"/>
                </a:solidFill>
                <a:latin typeface="Trebuchet MS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accent2"/>
                </a:solidFill>
                <a:latin typeface="Trebuchet MS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accent2"/>
                </a:solidFill>
                <a:latin typeface="Trebuchet MS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accent2"/>
                </a:solidFill>
                <a:latin typeface="Trebuchet MS" pitchFamily="34" charset="0"/>
                <a:ea typeface="+mn-ea"/>
                <a:cs typeface="+mn-cs"/>
              </a:defRPr>
            </a:lvl9pPr>
          </a:lstStyle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 smtClean="0">
                <a:solidFill>
                  <a:schemeClr val="tx1"/>
                </a:solidFill>
                <a:latin typeface="+mn-lt"/>
              </a:rPr>
              <a:t>IP-Trace, 13M data items,  stream size = 461M, sketch size </a:t>
            </a:r>
            <a:r>
              <a:rPr lang="en-US" sz="2000" dirty="0">
                <a:solidFill>
                  <a:schemeClr val="tx1"/>
                </a:solidFill>
                <a:latin typeface="+mn-lt"/>
              </a:rPr>
              <a:t>= 128 </a:t>
            </a:r>
            <a:r>
              <a:rPr lang="en-US" sz="2000" dirty="0" smtClean="0">
                <a:solidFill>
                  <a:schemeClr val="tx1"/>
                </a:solidFill>
                <a:latin typeface="+mn-lt"/>
              </a:rPr>
              <a:t>KB,  </a:t>
            </a:r>
            <a:r>
              <a:rPr lang="en-US" sz="2000" dirty="0" err="1" smtClean="0">
                <a:solidFill>
                  <a:schemeClr val="tx1"/>
                </a:solidFill>
                <a:latin typeface="+mn-lt"/>
              </a:rPr>
              <a:t>zipf</a:t>
            </a:r>
            <a:r>
              <a:rPr lang="en-US" sz="2000" dirty="0" smtClean="0">
                <a:solidFill>
                  <a:schemeClr val="tx1"/>
                </a:solidFill>
                <a:latin typeface="+mn-lt"/>
              </a:rPr>
              <a:t> 0.9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500" dirty="0" smtClean="0">
              <a:solidFill>
                <a:schemeClr val="tx1"/>
              </a:solidFill>
              <a:latin typeface="+mn-lt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 smtClean="0">
                <a:solidFill>
                  <a:schemeClr val="tx1"/>
                </a:solidFill>
                <a:latin typeface="+mn-lt"/>
              </a:rPr>
              <a:t>Queries are generated by sampling the input distribution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500" dirty="0" smtClean="0">
              <a:solidFill>
                <a:schemeClr val="tx1"/>
              </a:solidFill>
              <a:latin typeface="+mn-lt"/>
            </a:endParaRPr>
          </a:p>
          <a:p>
            <a:endParaRPr lang="en-US" sz="2000" dirty="0" smtClean="0">
              <a:solidFill>
                <a:schemeClr val="tx1"/>
              </a:solidFill>
              <a:latin typeface="+mn-lt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000" dirty="0" smtClean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8" name="Title 3"/>
          <p:cNvSpPr txBox="1">
            <a:spLocks/>
          </p:cNvSpPr>
          <p:nvPr/>
        </p:nvSpPr>
        <p:spPr>
          <a:xfrm>
            <a:off x="457200" y="0"/>
            <a:ext cx="8229600" cy="8382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10000"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kern="1200">
                <a:solidFill>
                  <a:schemeClr val="accent6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>
                <a:solidFill>
                  <a:srgbClr val="C00000"/>
                </a:solidFill>
              </a:rPr>
              <a:t>Experimental Results: </a:t>
            </a:r>
            <a:r>
              <a:rPr lang="en-US" dirty="0" smtClean="0">
                <a:solidFill>
                  <a:srgbClr val="C00000"/>
                </a:solidFill>
              </a:rPr>
              <a:t>Accuracy Improvement</a:t>
            </a:r>
            <a:endParaRPr lang="en-US" dirty="0">
              <a:solidFill>
                <a:srgbClr val="C00000"/>
              </a:solidFill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819400" y="5791200"/>
            <a:ext cx="3505200" cy="1003959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3124200" y="5715000"/>
            <a:ext cx="3200400" cy="152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7010400" y="6553200"/>
            <a:ext cx="2133600" cy="365125"/>
          </a:xfrm>
        </p:spPr>
        <p:txBody>
          <a:bodyPr/>
          <a:lstStyle/>
          <a:p>
            <a:r>
              <a:rPr lang="en-US" dirty="0" smtClean="0"/>
              <a:t>10/10</a:t>
            </a:r>
            <a:endParaRPr lang="en-US" dirty="0"/>
          </a:p>
        </p:txBody>
      </p:sp>
      <p:sp>
        <p:nvSpPr>
          <p:cNvPr id="12" name="Slide Number Placeholder 9"/>
          <p:cNvSpPr txBox="1">
            <a:spLocks/>
          </p:cNvSpPr>
          <p:nvPr/>
        </p:nvSpPr>
        <p:spPr bwMode="auto">
          <a:xfrm>
            <a:off x="0" y="6569075"/>
            <a:ext cx="44958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i="0" u="none" strike="noStrike" kern="1200" cap="none" spc="0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P. Roy, </a:t>
            </a:r>
            <a:r>
              <a:rPr kumimoji="0" lang="en-US" sz="1400" b="1" i="0" u="none" strike="noStrike" kern="1200" cap="none" spc="0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A.</a:t>
            </a:r>
            <a:r>
              <a:rPr kumimoji="0" lang="en-US" sz="1400" b="1" i="0" u="none" strike="noStrike" kern="1200" cap="none" spc="0" normalizeH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 Khan</a:t>
            </a:r>
            <a:r>
              <a:rPr kumimoji="0" lang="en-US" sz="1400" b="0" i="0" u="none" strike="noStrike" kern="1200" cap="none" spc="0" normalizeH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, G. Alonso</a:t>
            </a: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3218804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34624" cy="4525963"/>
          </a:xfrm>
        </p:spPr>
        <p:txBody>
          <a:bodyPr>
            <a:normAutofit/>
          </a:bodyPr>
          <a:lstStyle/>
          <a:p>
            <a:r>
              <a:rPr lang="en-US" sz="2200" dirty="0" err="1" smtClean="0"/>
              <a:t>ASketch</a:t>
            </a:r>
            <a:r>
              <a:rPr lang="en-US" sz="2200" dirty="0" smtClean="0"/>
              <a:t>  dynamically identifies and aggregates most frequent items</a:t>
            </a:r>
          </a:p>
          <a:p>
            <a:pPr lvl="1"/>
            <a:endParaRPr lang="en-US" sz="2200" dirty="0" smtClean="0"/>
          </a:p>
          <a:p>
            <a:pPr marL="457200" lvl="1" indent="0">
              <a:buNone/>
            </a:pPr>
            <a:r>
              <a:rPr lang="en-US" sz="2200" dirty="0" smtClean="0"/>
              <a:t>-- Improves throughput and accuracy of  existing sketches</a:t>
            </a:r>
          </a:p>
          <a:p>
            <a:pPr lvl="1"/>
            <a:endParaRPr lang="en-US" sz="2200" dirty="0" smtClean="0"/>
          </a:p>
          <a:p>
            <a:pPr marL="457200" lvl="1" indent="0">
              <a:buNone/>
            </a:pPr>
            <a:r>
              <a:rPr lang="en-US" sz="2200" dirty="0" smtClean="0"/>
              <a:t>-- Allows efficient utilization of modern hardware features  such as</a:t>
            </a:r>
          </a:p>
          <a:p>
            <a:pPr marL="457200" lvl="1" indent="0">
              <a:buNone/>
            </a:pPr>
            <a:r>
              <a:rPr lang="en-US" sz="2200" dirty="0"/>
              <a:t> </a:t>
            </a:r>
            <a:r>
              <a:rPr lang="en-US" sz="2200" dirty="0" smtClean="0"/>
              <a:t>   SIMD, multi-cores, etc.</a:t>
            </a:r>
          </a:p>
          <a:p>
            <a:endParaRPr lang="en-US" sz="2200" dirty="0" smtClean="0"/>
          </a:p>
          <a:p>
            <a:endParaRPr lang="en-US" sz="2200" dirty="0"/>
          </a:p>
          <a:p>
            <a:r>
              <a:rPr lang="en-US" sz="2200" b="1" dirty="0" smtClean="0"/>
              <a:t>Future work:  </a:t>
            </a:r>
            <a:r>
              <a:rPr lang="en-US" sz="2200" dirty="0" smtClean="0"/>
              <a:t>investigate the use of </a:t>
            </a:r>
            <a:r>
              <a:rPr lang="en-US" sz="2200" dirty="0" err="1" smtClean="0"/>
              <a:t>Asketch</a:t>
            </a:r>
            <a:r>
              <a:rPr lang="en-US" sz="2200" dirty="0" smtClean="0"/>
              <a:t> in the context of machine learning and data mining applications</a:t>
            </a:r>
            <a:endParaRPr lang="en-US" sz="2200" dirty="0"/>
          </a:p>
        </p:txBody>
      </p:sp>
      <p:sp>
        <p:nvSpPr>
          <p:cNvPr id="6" name="Title 3"/>
          <p:cNvSpPr txBox="1">
            <a:spLocks/>
          </p:cNvSpPr>
          <p:nvPr/>
        </p:nvSpPr>
        <p:spPr>
          <a:xfrm>
            <a:off x="457200" y="0"/>
            <a:ext cx="8229600" cy="8382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kern="1200">
                <a:solidFill>
                  <a:schemeClr val="accent6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>
                <a:solidFill>
                  <a:srgbClr val="C00000"/>
                </a:solidFill>
              </a:rPr>
              <a:t>Conclusions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7" name="Slide Number Placeholder 9"/>
          <p:cNvSpPr txBox="1">
            <a:spLocks/>
          </p:cNvSpPr>
          <p:nvPr/>
        </p:nvSpPr>
        <p:spPr bwMode="auto">
          <a:xfrm>
            <a:off x="0" y="6569075"/>
            <a:ext cx="44958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i="0" u="none" strike="noStrike" kern="1200" cap="none" spc="0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P. Roy, </a:t>
            </a:r>
            <a:r>
              <a:rPr kumimoji="0" lang="en-US" sz="1400" b="1" i="0" u="none" strike="noStrike" kern="1200" cap="none" spc="0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A.</a:t>
            </a:r>
            <a:r>
              <a:rPr kumimoji="0" lang="en-US" sz="1400" b="1" i="0" u="none" strike="noStrike" kern="1200" cap="none" spc="0" normalizeH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 Khan</a:t>
            </a:r>
            <a:r>
              <a:rPr kumimoji="0" lang="en-US" sz="1400" b="0" i="0" u="none" strike="noStrike" kern="1200" cap="none" spc="0" normalizeH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, G. Alonso</a:t>
            </a: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0080831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Impact of Misclassifications</a:t>
            </a:r>
            <a:endParaRPr lang="en-US" dirty="0"/>
          </a:p>
        </p:txBody>
      </p:sp>
      <p:graphicFrame>
        <p:nvGraphicFramePr>
          <p:cNvPr id="5" name="Chart 4"/>
          <p:cNvGraphicFramePr>
            <a:graphicFrameLocks/>
          </p:cNvGraphicFramePr>
          <p:nvPr>
            <p:extLst>
              <p:ext uri="{D42A27DB-BD31-4B8C-83A1-F6EECF244321}">
                <p14:modId xmlns="" xmlns:p14="http://schemas.microsoft.com/office/powerpoint/2010/main" val="3439955069"/>
              </p:ext>
            </p:extLst>
          </p:nvPr>
        </p:nvGraphicFramePr>
        <p:xfrm>
          <a:off x="685800" y="1600200"/>
          <a:ext cx="7543800" cy="4876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TextBox 6"/>
          <p:cNvSpPr txBox="1"/>
          <p:nvPr/>
        </p:nvSpPr>
        <p:spPr>
          <a:xfrm>
            <a:off x="1295400" y="6324600"/>
            <a:ext cx="7543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accent2"/>
                </a:solidFill>
                <a:latin typeface="Trebuchet MS" pitchFamily="34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accent2"/>
                </a:solidFill>
                <a:latin typeface="Trebuchet MS" pitchFamily="34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accent2"/>
                </a:solidFill>
                <a:latin typeface="Trebuchet MS" pitchFamily="34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accent2"/>
                </a:solidFill>
                <a:latin typeface="Trebuchet MS" pitchFamily="34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accent2"/>
                </a:solidFill>
                <a:latin typeface="Trebuchet MS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accent2"/>
                </a:solidFill>
                <a:latin typeface="Trebuchet MS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accent2"/>
                </a:solidFill>
                <a:latin typeface="Trebuchet MS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accent2"/>
                </a:solidFill>
                <a:latin typeface="Trebuchet MS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accent2"/>
                </a:solidFill>
                <a:latin typeface="Trebuchet MS" pitchFamily="34" charset="0"/>
                <a:ea typeface="+mn-ea"/>
                <a:cs typeface="+mn-cs"/>
              </a:defRPr>
            </a:lvl9pPr>
          </a:lstStyle>
          <a:p>
            <a:pPr algn="ctr"/>
            <a:r>
              <a:rPr lang="en-US" sz="1800" dirty="0">
                <a:solidFill>
                  <a:schemeClr val="tx1"/>
                </a:solidFill>
                <a:latin typeface="+mj-lt"/>
              </a:rPr>
              <a:t>8</a:t>
            </a:r>
            <a:r>
              <a:rPr lang="en-US" sz="1800" dirty="0" smtClean="0">
                <a:solidFill>
                  <a:schemeClr val="tx1"/>
                </a:solidFill>
                <a:latin typeface="+mj-lt"/>
              </a:rPr>
              <a:t>M data items; stream size = 32M, filter size = 0.4 KB</a:t>
            </a:r>
            <a:endParaRPr lang="de-DE" sz="18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7" name="Slide Number Placeholder 9"/>
          <p:cNvSpPr txBox="1">
            <a:spLocks/>
          </p:cNvSpPr>
          <p:nvPr/>
        </p:nvSpPr>
        <p:spPr bwMode="auto">
          <a:xfrm>
            <a:off x="0" y="6569075"/>
            <a:ext cx="44958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i="0" u="none" strike="noStrike" kern="1200" cap="none" spc="0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P. Roy, </a:t>
            </a:r>
            <a:r>
              <a:rPr kumimoji="0" lang="en-US" sz="1400" b="1" i="0" u="none" strike="noStrike" kern="1200" cap="none" spc="0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A.</a:t>
            </a:r>
            <a:r>
              <a:rPr kumimoji="0" lang="en-US" sz="1400" b="1" i="0" u="none" strike="noStrike" kern="1200" cap="none" spc="0" normalizeH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 Khan</a:t>
            </a:r>
            <a:r>
              <a:rPr kumimoji="0" lang="en-US" sz="1400" b="0" i="0" u="none" strike="noStrike" kern="1200" cap="none" spc="0" normalizeH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, G. Alonso</a:t>
            </a: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6056974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838200"/>
          </a:xfrm>
        </p:spPr>
        <p:txBody>
          <a:bodyPr/>
          <a:lstStyle/>
          <a:p>
            <a:r>
              <a:rPr lang="en-US" dirty="0" smtClean="0">
                <a:solidFill>
                  <a:srgbClr val="C00000"/>
                </a:solidFill>
              </a:rPr>
              <a:t>Data Stream Processing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3533778"/>
            <a:ext cx="8229600" cy="2668586"/>
          </a:xfrm>
        </p:spPr>
        <p:txBody>
          <a:bodyPr>
            <a:normAutofit/>
          </a:bodyPr>
          <a:lstStyle/>
          <a:p>
            <a:r>
              <a:rPr lang="en-SG" sz="2200" dirty="0" smtClean="0"/>
              <a:t>IP </a:t>
            </a:r>
            <a:r>
              <a:rPr lang="en-SG" sz="2200" dirty="0"/>
              <a:t>traffic, phone calls, sensor measurements</a:t>
            </a:r>
            <a:r>
              <a:rPr lang="en-SG" sz="2200" dirty="0" smtClean="0"/>
              <a:t>, web </a:t>
            </a:r>
            <a:r>
              <a:rPr lang="en-SG" sz="2200" dirty="0"/>
              <a:t>clicks and </a:t>
            </a:r>
            <a:r>
              <a:rPr lang="en-SG" sz="2200" dirty="0" smtClean="0"/>
              <a:t>crawls</a:t>
            </a:r>
          </a:p>
          <a:p>
            <a:endParaRPr lang="en-US" sz="1100" dirty="0" smtClean="0"/>
          </a:p>
          <a:p>
            <a:endParaRPr lang="en-US" sz="1100" dirty="0" smtClean="0"/>
          </a:p>
          <a:p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7010400" y="6553200"/>
            <a:ext cx="2133600" cy="365125"/>
          </a:xfrm>
        </p:spPr>
        <p:txBody>
          <a:bodyPr/>
          <a:lstStyle/>
          <a:p>
            <a:r>
              <a:rPr lang="en-US" dirty="0" smtClean="0"/>
              <a:t>1/10</a:t>
            </a:r>
            <a:endParaRPr lang="en-US" dirty="0"/>
          </a:p>
        </p:txBody>
      </p:sp>
      <p:sp>
        <p:nvSpPr>
          <p:cNvPr id="6" name="Oval 5"/>
          <p:cNvSpPr/>
          <p:nvPr/>
        </p:nvSpPr>
        <p:spPr bwMode="auto">
          <a:xfrm>
            <a:off x="3733800" y="2239963"/>
            <a:ext cx="304800" cy="304800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smtClean="0">
              <a:ln>
                <a:noFill/>
              </a:ln>
              <a:solidFill>
                <a:schemeClr val="accent2"/>
              </a:solidFill>
              <a:effectLst/>
              <a:latin typeface="Trebuchet MS" pitchFamily="34" charset="0"/>
            </a:endParaRPr>
          </a:p>
        </p:txBody>
      </p:sp>
      <p:sp>
        <p:nvSpPr>
          <p:cNvPr id="9" name="Oval 8"/>
          <p:cNvSpPr/>
          <p:nvPr/>
        </p:nvSpPr>
        <p:spPr bwMode="auto">
          <a:xfrm>
            <a:off x="4267200" y="2239963"/>
            <a:ext cx="304800" cy="304800"/>
          </a:xfrm>
          <a:prstGeom prst="ellipse">
            <a:avLst/>
          </a:prstGeom>
          <a:solidFill>
            <a:srgbClr val="00B05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smtClean="0">
              <a:ln>
                <a:noFill/>
              </a:ln>
              <a:solidFill>
                <a:schemeClr val="accent2"/>
              </a:solidFill>
              <a:effectLst/>
              <a:latin typeface="Trebuchet MS" pitchFamily="34" charset="0"/>
            </a:endParaRPr>
          </a:p>
        </p:txBody>
      </p:sp>
      <p:sp>
        <p:nvSpPr>
          <p:cNvPr id="12" name="Oval 11"/>
          <p:cNvSpPr/>
          <p:nvPr/>
        </p:nvSpPr>
        <p:spPr bwMode="auto">
          <a:xfrm>
            <a:off x="4800600" y="2239963"/>
            <a:ext cx="304800" cy="304800"/>
          </a:xfrm>
          <a:prstGeom prst="ellipse">
            <a:avLst/>
          </a:prstGeom>
          <a:solidFill>
            <a:srgbClr val="00B05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smtClean="0">
              <a:ln>
                <a:noFill/>
              </a:ln>
              <a:solidFill>
                <a:schemeClr val="accent2"/>
              </a:solidFill>
              <a:effectLst/>
              <a:latin typeface="Trebuchet MS" pitchFamily="34" charset="0"/>
            </a:endParaRPr>
          </a:p>
        </p:txBody>
      </p:sp>
      <p:sp>
        <p:nvSpPr>
          <p:cNvPr id="15" name="Oval 14"/>
          <p:cNvSpPr/>
          <p:nvPr/>
        </p:nvSpPr>
        <p:spPr bwMode="auto">
          <a:xfrm>
            <a:off x="5334000" y="2239963"/>
            <a:ext cx="304800" cy="304800"/>
          </a:xfrm>
          <a:prstGeom prst="ellipse">
            <a:avLst/>
          </a:prstGeom>
          <a:solidFill>
            <a:srgbClr val="FF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smtClean="0">
              <a:ln>
                <a:noFill/>
              </a:ln>
              <a:solidFill>
                <a:schemeClr val="accent2"/>
              </a:solidFill>
              <a:effectLst/>
              <a:latin typeface="Trebuchet MS" pitchFamily="34" charset="0"/>
            </a:endParaRPr>
          </a:p>
        </p:txBody>
      </p:sp>
      <p:sp>
        <p:nvSpPr>
          <p:cNvPr id="18" name="Oval 17"/>
          <p:cNvSpPr/>
          <p:nvPr/>
        </p:nvSpPr>
        <p:spPr bwMode="auto">
          <a:xfrm>
            <a:off x="5867400" y="2239963"/>
            <a:ext cx="304800" cy="304800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smtClean="0">
              <a:ln>
                <a:noFill/>
              </a:ln>
              <a:solidFill>
                <a:schemeClr val="accent2"/>
              </a:solidFill>
              <a:effectLst/>
              <a:latin typeface="Trebuchet MS" pitchFamily="34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3200400" y="2087563"/>
            <a:ext cx="533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chemeClr val="tx1"/>
                </a:solidFill>
              </a:rPr>
              <a:t>….</a:t>
            </a:r>
            <a:endParaRPr lang="en-US" sz="2400" b="1" dirty="0">
              <a:solidFill>
                <a:schemeClr val="tx1"/>
              </a:solidFill>
            </a:endParaRPr>
          </a:p>
        </p:txBody>
      </p:sp>
      <p:sp>
        <p:nvSpPr>
          <p:cNvPr id="28" name="Oval 27"/>
          <p:cNvSpPr/>
          <p:nvPr/>
        </p:nvSpPr>
        <p:spPr bwMode="auto">
          <a:xfrm>
            <a:off x="6324600" y="2239963"/>
            <a:ext cx="304800" cy="304800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smtClean="0">
              <a:ln>
                <a:noFill/>
              </a:ln>
              <a:solidFill>
                <a:schemeClr val="accent2"/>
              </a:solidFill>
              <a:effectLst/>
              <a:latin typeface="Trebuchet MS" pitchFamily="34" charset="0"/>
            </a:endParaRPr>
          </a:p>
        </p:txBody>
      </p:sp>
      <p:sp>
        <p:nvSpPr>
          <p:cNvPr id="2" name="Down Arrow 1"/>
          <p:cNvSpPr/>
          <p:nvPr/>
        </p:nvSpPr>
        <p:spPr>
          <a:xfrm>
            <a:off x="3810000" y="1477963"/>
            <a:ext cx="152400" cy="6096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Content Placeholder 4"/>
          <p:cNvSpPr txBox="1">
            <a:spLocks/>
          </p:cNvSpPr>
          <p:nvPr/>
        </p:nvSpPr>
        <p:spPr>
          <a:xfrm>
            <a:off x="5562600" y="946149"/>
            <a:ext cx="2209800" cy="73025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Clr>
                <a:srgbClr val="C00000"/>
              </a:buClr>
              <a:buFont typeface="Wingdings" panose="05000000000000000000" pitchFamily="2" charset="2"/>
              <a:buChar char="§"/>
              <a:defRPr sz="32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Clr>
                <a:schemeClr val="tx1"/>
              </a:buClr>
              <a:buFont typeface="ETH Light" panose="02000403040000020004" pitchFamily="2" charset="0"/>
              <a:buChar char="–"/>
              <a:defRPr sz="24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Clr>
                <a:srgbClr val="C00000"/>
              </a:buClr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Clr>
                <a:srgbClr val="C00000"/>
              </a:buClr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i="1" dirty="0" smtClean="0"/>
              <a:t>f</a:t>
            </a:r>
            <a:r>
              <a:rPr lang="en-US" dirty="0" smtClean="0"/>
              <a:t>(   ) = 2</a:t>
            </a:r>
          </a:p>
          <a:p>
            <a:endParaRPr lang="en-US" dirty="0"/>
          </a:p>
        </p:txBody>
      </p:sp>
      <p:sp>
        <p:nvSpPr>
          <p:cNvPr id="30" name="Oval 29"/>
          <p:cNvSpPr/>
          <p:nvPr/>
        </p:nvSpPr>
        <p:spPr bwMode="auto">
          <a:xfrm>
            <a:off x="5867400" y="1096963"/>
            <a:ext cx="304800" cy="304800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smtClean="0">
              <a:ln>
                <a:noFill/>
              </a:ln>
              <a:solidFill>
                <a:schemeClr val="accent2"/>
              </a:solidFill>
              <a:effectLst/>
              <a:latin typeface="Trebuchet MS" pitchFamily="34" charset="0"/>
            </a:endParaRPr>
          </a:p>
        </p:txBody>
      </p:sp>
      <p:sp>
        <p:nvSpPr>
          <p:cNvPr id="31" name="Content Placeholder 4"/>
          <p:cNvSpPr txBox="1">
            <a:spLocks/>
          </p:cNvSpPr>
          <p:nvPr/>
        </p:nvSpPr>
        <p:spPr>
          <a:xfrm>
            <a:off x="3429000" y="914401"/>
            <a:ext cx="1524000" cy="762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Clr>
                <a:srgbClr val="C00000"/>
              </a:buClr>
              <a:buFont typeface="Wingdings" panose="05000000000000000000" pitchFamily="2" charset="2"/>
              <a:buChar char="§"/>
              <a:defRPr sz="32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Clr>
                <a:schemeClr val="tx1"/>
              </a:buClr>
              <a:buFont typeface="ETH Light" panose="02000403040000020004" pitchFamily="2" charset="0"/>
              <a:buChar char="–"/>
              <a:defRPr sz="24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Clr>
                <a:srgbClr val="C00000"/>
              </a:buClr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Clr>
                <a:srgbClr val="C00000"/>
              </a:buClr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i="1" dirty="0" smtClean="0"/>
              <a:t>f</a:t>
            </a:r>
            <a:r>
              <a:rPr lang="en-US" dirty="0" smtClean="0"/>
              <a:t>(   ) = 3</a:t>
            </a:r>
          </a:p>
          <a:p>
            <a:endParaRPr lang="en-US" dirty="0"/>
          </a:p>
        </p:txBody>
      </p:sp>
      <p:sp>
        <p:nvSpPr>
          <p:cNvPr id="32" name="Oval 31"/>
          <p:cNvSpPr/>
          <p:nvPr/>
        </p:nvSpPr>
        <p:spPr bwMode="auto">
          <a:xfrm>
            <a:off x="3733800" y="1096963"/>
            <a:ext cx="304800" cy="304800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smtClean="0">
              <a:ln>
                <a:noFill/>
              </a:ln>
              <a:solidFill>
                <a:schemeClr val="accent2"/>
              </a:solidFill>
              <a:effectLst/>
              <a:latin typeface="Trebuchet MS" pitchFamily="34" charset="0"/>
            </a:endParaRPr>
          </a:p>
        </p:txBody>
      </p:sp>
      <p:sp>
        <p:nvSpPr>
          <p:cNvPr id="33" name="Down Arrow 32"/>
          <p:cNvSpPr/>
          <p:nvPr/>
        </p:nvSpPr>
        <p:spPr>
          <a:xfrm>
            <a:off x="5943600" y="1477963"/>
            <a:ext cx="152400" cy="6096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5" name="Straight Arrow Connector 34"/>
          <p:cNvCxnSpPr/>
          <p:nvPr/>
        </p:nvCxnSpPr>
        <p:spPr>
          <a:xfrm>
            <a:off x="2362200" y="2849563"/>
            <a:ext cx="2133600" cy="0"/>
          </a:xfrm>
          <a:prstGeom prst="straightConnector1">
            <a:avLst/>
          </a:prstGeom>
          <a:ln w="3492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Box 35"/>
          <p:cNvSpPr txBox="1"/>
          <p:nvPr/>
        </p:nvSpPr>
        <p:spPr>
          <a:xfrm>
            <a:off x="3048000" y="2861231"/>
            <a:ext cx="13437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Data Stream</a:t>
            </a:r>
            <a:endParaRPr lang="en-US" dirty="0"/>
          </a:p>
        </p:txBody>
      </p:sp>
      <p:sp>
        <p:nvSpPr>
          <p:cNvPr id="37" name="Slide Number Placeholder 9"/>
          <p:cNvSpPr txBox="1">
            <a:spLocks/>
          </p:cNvSpPr>
          <p:nvPr/>
        </p:nvSpPr>
        <p:spPr bwMode="auto">
          <a:xfrm>
            <a:off x="0" y="6569075"/>
            <a:ext cx="44958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i="0" u="none" strike="noStrike" kern="1200" cap="none" spc="0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P. Roy, </a:t>
            </a:r>
            <a:r>
              <a:rPr kumimoji="0" lang="en-US" sz="1400" b="1" i="0" u="none" strike="noStrike" kern="1200" cap="none" spc="0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A.</a:t>
            </a:r>
            <a:r>
              <a:rPr kumimoji="0" lang="en-US" sz="1400" b="1" i="0" u="none" strike="noStrike" kern="1200" cap="none" spc="0" normalizeH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 Khan</a:t>
            </a:r>
            <a:r>
              <a:rPr kumimoji="0" lang="en-US" sz="1400" b="0" i="0" u="none" strike="noStrike" kern="1200" cap="none" spc="0" normalizeH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, G. Alonso</a:t>
            </a: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3728156" y="2082225"/>
            <a:ext cx="378630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000" b="1" dirty="0" smtClean="0"/>
              <a:t>e</a:t>
            </a:r>
            <a:endParaRPr lang="en-US" sz="3000" b="1" dirty="0"/>
          </a:p>
        </p:txBody>
      </p:sp>
      <p:sp>
        <p:nvSpPr>
          <p:cNvPr id="39" name="TextBox 38"/>
          <p:cNvSpPr txBox="1"/>
          <p:nvPr/>
        </p:nvSpPr>
        <p:spPr>
          <a:xfrm>
            <a:off x="4274380" y="2113002"/>
            <a:ext cx="373820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000" b="1" dirty="0" smtClean="0"/>
              <a:t>a</a:t>
            </a:r>
            <a:endParaRPr lang="en-US" sz="3000" b="1" dirty="0"/>
          </a:p>
        </p:txBody>
      </p:sp>
      <p:sp>
        <p:nvSpPr>
          <p:cNvPr id="40" name="TextBox 39"/>
          <p:cNvSpPr txBox="1"/>
          <p:nvPr/>
        </p:nvSpPr>
        <p:spPr>
          <a:xfrm>
            <a:off x="4807780" y="2113002"/>
            <a:ext cx="373820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000" b="1" dirty="0" smtClean="0"/>
              <a:t>a</a:t>
            </a:r>
            <a:endParaRPr lang="en-US" sz="3000" b="1" dirty="0"/>
          </a:p>
        </p:txBody>
      </p:sp>
      <p:sp>
        <p:nvSpPr>
          <p:cNvPr id="41" name="TextBox 40"/>
          <p:cNvSpPr txBox="1"/>
          <p:nvPr/>
        </p:nvSpPr>
        <p:spPr>
          <a:xfrm>
            <a:off x="5341180" y="2113002"/>
            <a:ext cx="344966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000" b="1" dirty="0"/>
              <a:t>c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5874580" y="2113002"/>
            <a:ext cx="378630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000" b="1" dirty="0" smtClean="0"/>
              <a:t>e</a:t>
            </a:r>
            <a:endParaRPr lang="en-US" sz="3000" b="1" dirty="0"/>
          </a:p>
        </p:txBody>
      </p:sp>
      <p:sp>
        <p:nvSpPr>
          <p:cNvPr id="43" name="TextBox 42"/>
          <p:cNvSpPr txBox="1"/>
          <p:nvPr/>
        </p:nvSpPr>
        <p:spPr>
          <a:xfrm>
            <a:off x="6331780" y="2113002"/>
            <a:ext cx="378630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000" b="1" dirty="0"/>
              <a:t>e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3736170" y="914400"/>
            <a:ext cx="378630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000" b="1" dirty="0" smtClean="0"/>
              <a:t>e</a:t>
            </a:r>
            <a:endParaRPr lang="en-US" sz="3000" b="1" dirty="0"/>
          </a:p>
        </p:txBody>
      </p:sp>
      <p:sp>
        <p:nvSpPr>
          <p:cNvPr id="46" name="TextBox 45"/>
          <p:cNvSpPr txBox="1"/>
          <p:nvPr/>
        </p:nvSpPr>
        <p:spPr>
          <a:xfrm>
            <a:off x="5869770" y="914400"/>
            <a:ext cx="378630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000" b="1" dirty="0" smtClean="0"/>
              <a:t>e</a:t>
            </a:r>
            <a:endParaRPr lang="en-US" sz="3000" b="1" dirty="0"/>
          </a:p>
        </p:txBody>
      </p:sp>
    </p:spTree>
    <p:extLst>
      <p:ext uri="{BB962C8B-B14F-4D97-AF65-F5344CB8AC3E}">
        <p14:creationId xmlns="" xmlns:p14="http://schemas.microsoft.com/office/powerpoint/2010/main" val="14737543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5587991" y="2176896"/>
            <a:ext cx="2249720" cy="1306285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CH" i="1" dirty="0" smtClean="0">
                <a:latin typeface="+mj-lt"/>
              </a:rPr>
              <a:t>Count-Min</a:t>
            </a:r>
            <a:endParaRPr lang="de-CH" i="1" dirty="0">
              <a:latin typeface="+mj-lt"/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2627085" y="2191412"/>
            <a:ext cx="1103086" cy="1306285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CH" sz="1400" dirty="0" smtClean="0">
                <a:latin typeface="+mj-lt"/>
              </a:rPr>
              <a:t>Optimized</a:t>
            </a:r>
          </a:p>
          <a:p>
            <a:pPr algn="ctr"/>
            <a:r>
              <a:rPr lang="de-CH" sz="1400" dirty="0" smtClean="0">
                <a:latin typeface="+mj-lt"/>
              </a:rPr>
              <a:t>codepath</a:t>
            </a:r>
            <a:endParaRPr lang="de-CH" sz="1400" dirty="0">
              <a:latin typeface="+mj-lt"/>
            </a:endParaRPr>
          </a:p>
        </p:txBody>
      </p:sp>
      <p:sp>
        <p:nvSpPr>
          <p:cNvPr id="7" name="Right Arrow 6"/>
          <p:cNvSpPr/>
          <p:nvPr/>
        </p:nvSpPr>
        <p:spPr>
          <a:xfrm>
            <a:off x="609600" y="2365507"/>
            <a:ext cx="1278025" cy="958094"/>
          </a:xfrm>
          <a:prstGeom prst="rightArrow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CH" sz="1600" dirty="0" smtClean="0">
                <a:latin typeface="+mj-lt"/>
              </a:rPr>
              <a:t>Input</a:t>
            </a:r>
            <a:endParaRPr lang="de-CH" sz="1600" dirty="0">
              <a:latin typeface="+mj-lt"/>
            </a:endParaRPr>
          </a:p>
        </p:txBody>
      </p:sp>
      <p:sp>
        <p:nvSpPr>
          <p:cNvPr id="8" name="Right Arrow 7"/>
          <p:cNvSpPr/>
          <p:nvPr/>
        </p:nvSpPr>
        <p:spPr>
          <a:xfrm>
            <a:off x="4572000" y="2566586"/>
            <a:ext cx="539879" cy="555935"/>
          </a:xfrm>
          <a:prstGeom prst="rightArrow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CH" sz="1600" dirty="0">
              <a:latin typeface="+mj-lt"/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5442851" y="1524000"/>
            <a:ext cx="2536718" cy="2757715"/>
          </a:xfrm>
          <a:prstGeom prst="roundRect">
            <a:avLst/>
          </a:prstGeom>
          <a:noFill/>
          <a:ln>
            <a:solidFill>
              <a:srgbClr val="92D050"/>
            </a:solidFill>
            <a:prstDash val="sysDash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latin typeface="+mj-lt"/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2000547" y="1538264"/>
            <a:ext cx="2356162" cy="2757715"/>
          </a:xfrm>
          <a:prstGeom prst="roundRect">
            <a:avLst/>
          </a:prstGeom>
          <a:noFill/>
          <a:ln>
            <a:solidFill>
              <a:srgbClr val="92D050"/>
            </a:solidFill>
            <a:prstDash val="sysDash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latin typeface="+mj-lt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544610" y="4857367"/>
            <a:ext cx="697537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>
                <a:latin typeface="+mj-lt"/>
              </a:rPr>
              <a:t>Use message passing to communicate across the cores</a:t>
            </a:r>
            <a:endParaRPr lang="en-US" sz="2400" dirty="0">
              <a:latin typeface="+mj-lt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2819400" y="1688068"/>
            <a:ext cx="79239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CH" dirty="0">
                <a:latin typeface="+mj-lt"/>
              </a:rPr>
              <a:t>Core 1</a:t>
            </a:r>
          </a:p>
        </p:txBody>
      </p:sp>
      <p:sp>
        <p:nvSpPr>
          <p:cNvPr id="13" name="Rectangle 12"/>
          <p:cNvSpPr/>
          <p:nvPr/>
        </p:nvSpPr>
        <p:spPr>
          <a:xfrm>
            <a:off x="6288304" y="1688068"/>
            <a:ext cx="79239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CH" dirty="0">
                <a:latin typeface="+mj-lt"/>
              </a:rPr>
              <a:t>Core </a:t>
            </a:r>
            <a:r>
              <a:rPr lang="de-CH" dirty="0" smtClean="0">
                <a:latin typeface="+mj-lt"/>
              </a:rPr>
              <a:t>2</a:t>
            </a:r>
            <a:endParaRPr lang="de-CH" dirty="0">
              <a:latin typeface="+mj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Dataflow with Pipeline Parallelism</a:t>
            </a:r>
          </a:p>
        </p:txBody>
      </p:sp>
      <p:sp>
        <p:nvSpPr>
          <p:cNvPr id="14" name="Slide Number Placeholder 9"/>
          <p:cNvSpPr txBox="1">
            <a:spLocks/>
          </p:cNvSpPr>
          <p:nvPr/>
        </p:nvSpPr>
        <p:spPr bwMode="auto">
          <a:xfrm>
            <a:off x="0" y="6569075"/>
            <a:ext cx="44958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i="0" u="none" strike="noStrike" kern="1200" cap="none" spc="0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P. Roy, </a:t>
            </a:r>
            <a:r>
              <a:rPr kumimoji="0" lang="en-US" sz="1400" b="1" i="0" u="none" strike="noStrike" kern="1200" cap="none" spc="0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A.</a:t>
            </a:r>
            <a:r>
              <a:rPr kumimoji="0" lang="en-US" sz="1400" b="1" i="0" u="none" strike="noStrike" kern="1200" cap="none" spc="0" normalizeH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 Khan</a:t>
            </a:r>
            <a:r>
              <a:rPr kumimoji="0" lang="en-US" sz="1400" b="0" i="0" u="none" strike="noStrike" kern="1200" cap="none" spc="0" normalizeH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, G. Alonso</a:t>
            </a: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6176523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1" grpId="0"/>
      <p:bldP spid="12" grpId="0"/>
      <p:bldP spid="13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smtClean="0"/>
              <a:t>Parallel-</a:t>
            </a:r>
            <a:r>
              <a:rPr lang="en-US" i="1" dirty="0" err="1" smtClean="0"/>
              <a:t>ASketch</a:t>
            </a:r>
            <a:r>
              <a:rPr lang="en-US" dirty="0" smtClean="0"/>
              <a:t> vs </a:t>
            </a:r>
            <a:r>
              <a:rPr lang="en-US" i="1" dirty="0" err="1" smtClean="0"/>
              <a:t>ASketch</a:t>
            </a:r>
            <a:endParaRPr lang="en-US" i="1" dirty="0"/>
          </a:p>
        </p:txBody>
      </p:sp>
      <p:graphicFrame>
        <p:nvGraphicFramePr>
          <p:cNvPr id="6" name="Chart 5"/>
          <p:cNvGraphicFramePr>
            <a:graphicFrameLocks/>
          </p:cNvGraphicFramePr>
          <p:nvPr>
            <p:extLst>
              <p:ext uri="{D42A27DB-BD31-4B8C-83A1-F6EECF244321}">
                <p14:modId xmlns="" xmlns:p14="http://schemas.microsoft.com/office/powerpoint/2010/main" val="812091343"/>
              </p:ext>
            </p:extLst>
          </p:nvPr>
        </p:nvGraphicFramePr>
        <p:xfrm>
          <a:off x="457200" y="1371600"/>
          <a:ext cx="8001000" cy="45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388547" y="6019800"/>
            <a:ext cx="8423396" cy="369332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dirty="0" smtClean="0">
                <a:latin typeface="+mj-lt"/>
              </a:rPr>
              <a:t>Synthetic data, 8M data items, stream size: 32M, sketch size = 128 KB, filter size = 0.4 KB</a:t>
            </a:r>
            <a:endParaRPr lang="en-US" dirty="0">
              <a:latin typeface="+mj-lt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932743" y="1809690"/>
            <a:ext cx="185845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i="1" dirty="0" smtClean="0"/>
              <a:t>Parallel-</a:t>
            </a:r>
            <a:r>
              <a:rPr lang="en-US" sz="2000" i="1" dirty="0" err="1" smtClean="0"/>
              <a:t>ASketch</a:t>
            </a:r>
            <a:endParaRPr lang="en-US" sz="2000" i="1" dirty="0"/>
          </a:p>
        </p:txBody>
      </p:sp>
      <p:sp>
        <p:nvSpPr>
          <p:cNvPr id="8" name="TextBox 7"/>
          <p:cNvSpPr txBox="1"/>
          <p:nvPr/>
        </p:nvSpPr>
        <p:spPr>
          <a:xfrm>
            <a:off x="6400800" y="2286000"/>
            <a:ext cx="100065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i="1" dirty="0" err="1" smtClean="0"/>
              <a:t>ASketch</a:t>
            </a:r>
            <a:endParaRPr lang="en-US" sz="2000" dirty="0"/>
          </a:p>
        </p:txBody>
      </p:sp>
      <p:sp>
        <p:nvSpPr>
          <p:cNvPr id="9" name="Slide Number Placeholder 9"/>
          <p:cNvSpPr txBox="1">
            <a:spLocks/>
          </p:cNvSpPr>
          <p:nvPr/>
        </p:nvSpPr>
        <p:spPr bwMode="auto">
          <a:xfrm>
            <a:off x="0" y="6569075"/>
            <a:ext cx="44958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i="0" u="none" strike="noStrike" kern="1200" cap="none" spc="0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P. Roy, </a:t>
            </a:r>
            <a:r>
              <a:rPr kumimoji="0" lang="en-US" sz="1400" b="1" i="0" u="none" strike="noStrike" kern="1200" cap="none" spc="0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A.</a:t>
            </a:r>
            <a:r>
              <a:rPr kumimoji="0" lang="en-US" sz="1400" b="1" i="0" u="none" strike="noStrike" kern="1200" cap="none" spc="0" normalizeH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 Khan</a:t>
            </a:r>
            <a:r>
              <a:rPr kumimoji="0" lang="en-US" sz="1400" b="0" i="0" u="none" strike="noStrike" kern="1200" cap="none" spc="0" normalizeH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, G. Alonso</a:t>
            </a: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3706608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838200"/>
          </a:xfrm>
        </p:spPr>
        <p:txBody>
          <a:bodyPr/>
          <a:lstStyle/>
          <a:p>
            <a:r>
              <a:rPr lang="en-US" dirty="0" smtClean="0">
                <a:solidFill>
                  <a:srgbClr val="C00000"/>
                </a:solidFill>
              </a:rPr>
              <a:t>Data Stream Processing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3533778"/>
            <a:ext cx="8229600" cy="2668586"/>
          </a:xfrm>
        </p:spPr>
        <p:txBody>
          <a:bodyPr>
            <a:normAutofit lnSpcReduction="10000"/>
          </a:bodyPr>
          <a:lstStyle/>
          <a:p>
            <a:r>
              <a:rPr lang="en-SG" sz="2200" dirty="0" smtClean="0"/>
              <a:t>IP </a:t>
            </a:r>
            <a:r>
              <a:rPr lang="en-SG" sz="2200" dirty="0"/>
              <a:t>traffic, phone calls, sensor measurements</a:t>
            </a:r>
            <a:r>
              <a:rPr lang="en-SG" sz="2200" dirty="0" smtClean="0"/>
              <a:t>, web </a:t>
            </a:r>
            <a:r>
              <a:rPr lang="en-SG" sz="2200" dirty="0"/>
              <a:t>clicks and </a:t>
            </a:r>
            <a:r>
              <a:rPr lang="en-SG" sz="2200" dirty="0" smtClean="0"/>
              <a:t>crawls</a:t>
            </a:r>
          </a:p>
          <a:p>
            <a:endParaRPr lang="en-US" sz="1100" dirty="0" smtClean="0"/>
          </a:p>
          <a:p>
            <a:endParaRPr lang="en-US" sz="1100" dirty="0" smtClean="0"/>
          </a:p>
          <a:p>
            <a:r>
              <a:rPr lang="en-US" sz="2200" dirty="0" smtClean="0"/>
              <a:t>Applications</a:t>
            </a:r>
            <a:r>
              <a:rPr lang="en-US" sz="2200" dirty="0"/>
              <a:t>: </a:t>
            </a:r>
          </a:p>
          <a:p>
            <a:pPr lvl="1"/>
            <a:r>
              <a:rPr lang="en-US" sz="2200" dirty="0"/>
              <a:t>Load balancing</a:t>
            </a:r>
          </a:p>
          <a:p>
            <a:pPr lvl="1"/>
            <a:r>
              <a:rPr lang="en-US" sz="2200" dirty="0"/>
              <a:t>Ranking </a:t>
            </a:r>
          </a:p>
          <a:p>
            <a:pPr lvl="1"/>
            <a:r>
              <a:rPr lang="en-US" sz="2200" dirty="0"/>
              <a:t>Frequent </a:t>
            </a:r>
            <a:r>
              <a:rPr lang="en-US" sz="2200" dirty="0" err="1"/>
              <a:t>itemsets</a:t>
            </a:r>
            <a:r>
              <a:rPr lang="en-US" sz="2200" dirty="0"/>
              <a:t> mining</a:t>
            </a:r>
          </a:p>
          <a:p>
            <a:pPr lvl="1"/>
            <a:r>
              <a:rPr lang="en-US" sz="2200" dirty="0"/>
              <a:t>Classification</a:t>
            </a:r>
          </a:p>
          <a:p>
            <a:endParaRPr lang="en-US" dirty="0"/>
          </a:p>
        </p:txBody>
      </p:sp>
      <p:sp>
        <p:nvSpPr>
          <p:cNvPr id="37" name="Slide Number Placeholder 9"/>
          <p:cNvSpPr txBox="1">
            <a:spLocks/>
          </p:cNvSpPr>
          <p:nvPr/>
        </p:nvSpPr>
        <p:spPr bwMode="auto">
          <a:xfrm>
            <a:off x="0" y="6569075"/>
            <a:ext cx="44958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i="0" u="none" strike="noStrike" kern="1200" cap="none" spc="0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P. Roy, </a:t>
            </a:r>
            <a:r>
              <a:rPr kumimoji="0" lang="en-US" sz="1400" b="1" i="0" u="none" strike="noStrike" kern="1200" cap="none" spc="0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A.</a:t>
            </a:r>
            <a:r>
              <a:rPr kumimoji="0" lang="en-US" sz="1400" b="1" i="0" u="none" strike="noStrike" kern="1200" cap="none" spc="0" normalizeH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 Khan</a:t>
            </a:r>
            <a:r>
              <a:rPr kumimoji="0" lang="en-US" sz="1400" b="0" i="0" u="none" strike="noStrike" kern="1200" cap="none" spc="0" normalizeH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, G. Alonso</a:t>
            </a: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sp>
        <p:nvSpPr>
          <p:cNvPr id="21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7010400" y="6553200"/>
            <a:ext cx="2133600" cy="365125"/>
          </a:xfrm>
        </p:spPr>
        <p:txBody>
          <a:bodyPr/>
          <a:lstStyle/>
          <a:p>
            <a:r>
              <a:rPr lang="en-US" dirty="0" smtClean="0"/>
              <a:t>1/10</a:t>
            </a:r>
            <a:endParaRPr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3733800" y="2239963"/>
            <a:ext cx="304800" cy="304800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smtClean="0">
              <a:ln>
                <a:noFill/>
              </a:ln>
              <a:solidFill>
                <a:schemeClr val="accent2"/>
              </a:solidFill>
              <a:effectLst/>
              <a:latin typeface="Trebuchet MS" pitchFamily="34" charset="0"/>
            </a:endParaRPr>
          </a:p>
        </p:txBody>
      </p:sp>
      <p:sp>
        <p:nvSpPr>
          <p:cNvPr id="23" name="Oval 22"/>
          <p:cNvSpPr/>
          <p:nvPr/>
        </p:nvSpPr>
        <p:spPr bwMode="auto">
          <a:xfrm>
            <a:off x="4267200" y="2239963"/>
            <a:ext cx="304800" cy="304800"/>
          </a:xfrm>
          <a:prstGeom prst="ellipse">
            <a:avLst/>
          </a:prstGeom>
          <a:solidFill>
            <a:srgbClr val="00B05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smtClean="0">
              <a:ln>
                <a:noFill/>
              </a:ln>
              <a:solidFill>
                <a:schemeClr val="accent2"/>
              </a:solidFill>
              <a:effectLst/>
              <a:latin typeface="Trebuchet MS" pitchFamily="34" charset="0"/>
            </a:endParaRPr>
          </a:p>
        </p:txBody>
      </p:sp>
      <p:sp>
        <p:nvSpPr>
          <p:cNvPr id="24" name="Oval 23"/>
          <p:cNvSpPr/>
          <p:nvPr/>
        </p:nvSpPr>
        <p:spPr bwMode="auto">
          <a:xfrm>
            <a:off x="4800600" y="2239963"/>
            <a:ext cx="304800" cy="304800"/>
          </a:xfrm>
          <a:prstGeom prst="ellipse">
            <a:avLst/>
          </a:prstGeom>
          <a:solidFill>
            <a:srgbClr val="00B05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smtClean="0">
              <a:ln>
                <a:noFill/>
              </a:ln>
              <a:solidFill>
                <a:schemeClr val="accent2"/>
              </a:solidFill>
              <a:effectLst/>
              <a:latin typeface="Trebuchet MS" pitchFamily="34" charset="0"/>
            </a:endParaRPr>
          </a:p>
        </p:txBody>
      </p:sp>
      <p:sp>
        <p:nvSpPr>
          <p:cNvPr id="25" name="Oval 24"/>
          <p:cNvSpPr/>
          <p:nvPr/>
        </p:nvSpPr>
        <p:spPr bwMode="auto">
          <a:xfrm>
            <a:off x="5334000" y="2239963"/>
            <a:ext cx="304800" cy="304800"/>
          </a:xfrm>
          <a:prstGeom prst="ellipse">
            <a:avLst/>
          </a:prstGeom>
          <a:solidFill>
            <a:srgbClr val="FF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smtClean="0">
              <a:ln>
                <a:noFill/>
              </a:ln>
              <a:solidFill>
                <a:schemeClr val="accent2"/>
              </a:solidFill>
              <a:effectLst/>
              <a:latin typeface="Trebuchet MS" pitchFamily="34" charset="0"/>
            </a:endParaRPr>
          </a:p>
        </p:txBody>
      </p:sp>
      <p:sp>
        <p:nvSpPr>
          <p:cNvPr id="27" name="Oval 26"/>
          <p:cNvSpPr/>
          <p:nvPr/>
        </p:nvSpPr>
        <p:spPr bwMode="auto">
          <a:xfrm>
            <a:off x="5867400" y="2239963"/>
            <a:ext cx="304800" cy="304800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smtClean="0">
              <a:ln>
                <a:noFill/>
              </a:ln>
              <a:solidFill>
                <a:schemeClr val="accent2"/>
              </a:solidFill>
              <a:effectLst/>
              <a:latin typeface="Trebuchet MS" pitchFamily="34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3200400" y="2087563"/>
            <a:ext cx="533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chemeClr val="tx1"/>
                </a:solidFill>
              </a:rPr>
              <a:t>….</a:t>
            </a:r>
            <a:endParaRPr lang="en-US" sz="2400" b="1" dirty="0">
              <a:solidFill>
                <a:schemeClr val="tx1"/>
              </a:solidFill>
            </a:endParaRPr>
          </a:p>
        </p:txBody>
      </p:sp>
      <p:sp>
        <p:nvSpPr>
          <p:cNvPr id="38" name="Oval 37"/>
          <p:cNvSpPr/>
          <p:nvPr/>
        </p:nvSpPr>
        <p:spPr bwMode="auto">
          <a:xfrm>
            <a:off x="6324600" y="2239963"/>
            <a:ext cx="304800" cy="304800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smtClean="0">
              <a:ln>
                <a:noFill/>
              </a:ln>
              <a:solidFill>
                <a:schemeClr val="accent2"/>
              </a:solidFill>
              <a:effectLst/>
              <a:latin typeface="Trebuchet MS" pitchFamily="34" charset="0"/>
            </a:endParaRPr>
          </a:p>
        </p:txBody>
      </p:sp>
      <p:sp>
        <p:nvSpPr>
          <p:cNvPr id="39" name="Down Arrow 38"/>
          <p:cNvSpPr/>
          <p:nvPr/>
        </p:nvSpPr>
        <p:spPr>
          <a:xfrm>
            <a:off x="3810000" y="1477963"/>
            <a:ext cx="152400" cy="6096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Content Placeholder 4"/>
          <p:cNvSpPr txBox="1">
            <a:spLocks/>
          </p:cNvSpPr>
          <p:nvPr/>
        </p:nvSpPr>
        <p:spPr>
          <a:xfrm>
            <a:off x="5562600" y="946149"/>
            <a:ext cx="2209800" cy="73025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Clr>
                <a:srgbClr val="C00000"/>
              </a:buClr>
              <a:buFont typeface="Wingdings" panose="05000000000000000000" pitchFamily="2" charset="2"/>
              <a:buChar char="§"/>
              <a:defRPr sz="32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Clr>
                <a:schemeClr val="tx1"/>
              </a:buClr>
              <a:buFont typeface="ETH Light" panose="02000403040000020004" pitchFamily="2" charset="0"/>
              <a:buChar char="–"/>
              <a:defRPr sz="24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Clr>
                <a:srgbClr val="C00000"/>
              </a:buClr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Clr>
                <a:srgbClr val="C00000"/>
              </a:buClr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i="1" dirty="0" smtClean="0"/>
              <a:t>f</a:t>
            </a:r>
            <a:r>
              <a:rPr lang="en-US" dirty="0" smtClean="0"/>
              <a:t>(   ) = 2</a:t>
            </a:r>
          </a:p>
          <a:p>
            <a:endParaRPr lang="en-US" dirty="0"/>
          </a:p>
        </p:txBody>
      </p:sp>
      <p:sp>
        <p:nvSpPr>
          <p:cNvPr id="41" name="Oval 40"/>
          <p:cNvSpPr/>
          <p:nvPr/>
        </p:nvSpPr>
        <p:spPr bwMode="auto">
          <a:xfrm>
            <a:off x="5867400" y="1096963"/>
            <a:ext cx="304800" cy="304800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smtClean="0">
              <a:ln>
                <a:noFill/>
              </a:ln>
              <a:solidFill>
                <a:schemeClr val="accent2"/>
              </a:solidFill>
              <a:effectLst/>
              <a:latin typeface="Trebuchet MS" pitchFamily="34" charset="0"/>
            </a:endParaRPr>
          </a:p>
        </p:txBody>
      </p:sp>
      <p:sp>
        <p:nvSpPr>
          <p:cNvPr id="42" name="Content Placeholder 4"/>
          <p:cNvSpPr txBox="1">
            <a:spLocks/>
          </p:cNvSpPr>
          <p:nvPr/>
        </p:nvSpPr>
        <p:spPr>
          <a:xfrm>
            <a:off x="3429000" y="914401"/>
            <a:ext cx="1524000" cy="762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Clr>
                <a:srgbClr val="C00000"/>
              </a:buClr>
              <a:buFont typeface="Wingdings" panose="05000000000000000000" pitchFamily="2" charset="2"/>
              <a:buChar char="§"/>
              <a:defRPr sz="32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Clr>
                <a:schemeClr val="tx1"/>
              </a:buClr>
              <a:buFont typeface="ETH Light" panose="02000403040000020004" pitchFamily="2" charset="0"/>
              <a:buChar char="–"/>
              <a:defRPr sz="24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Clr>
                <a:srgbClr val="C00000"/>
              </a:buClr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Clr>
                <a:srgbClr val="C00000"/>
              </a:buClr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i="1" dirty="0" smtClean="0"/>
              <a:t>f</a:t>
            </a:r>
            <a:r>
              <a:rPr lang="en-US" dirty="0" smtClean="0"/>
              <a:t>(   ) = 3</a:t>
            </a:r>
          </a:p>
          <a:p>
            <a:endParaRPr lang="en-US" dirty="0"/>
          </a:p>
        </p:txBody>
      </p:sp>
      <p:sp>
        <p:nvSpPr>
          <p:cNvPr id="43" name="Oval 42"/>
          <p:cNvSpPr/>
          <p:nvPr/>
        </p:nvSpPr>
        <p:spPr bwMode="auto">
          <a:xfrm>
            <a:off x="3733800" y="1096963"/>
            <a:ext cx="304800" cy="304800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smtClean="0">
              <a:ln>
                <a:noFill/>
              </a:ln>
              <a:solidFill>
                <a:schemeClr val="accent2"/>
              </a:solidFill>
              <a:effectLst/>
              <a:latin typeface="Trebuchet MS" pitchFamily="34" charset="0"/>
            </a:endParaRPr>
          </a:p>
        </p:txBody>
      </p:sp>
      <p:sp>
        <p:nvSpPr>
          <p:cNvPr id="44" name="Down Arrow 43"/>
          <p:cNvSpPr/>
          <p:nvPr/>
        </p:nvSpPr>
        <p:spPr>
          <a:xfrm>
            <a:off x="5943600" y="1477963"/>
            <a:ext cx="152400" cy="6096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5" name="Straight Arrow Connector 44"/>
          <p:cNvCxnSpPr/>
          <p:nvPr/>
        </p:nvCxnSpPr>
        <p:spPr>
          <a:xfrm>
            <a:off x="2362200" y="2849563"/>
            <a:ext cx="2133600" cy="0"/>
          </a:xfrm>
          <a:prstGeom prst="straightConnector1">
            <a:avLst/>
          </a:prstGeom>
          <a:ln w="3492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TextBox 45"/>
          <p:cNvSpPr txBox="1"/>
          <p:nvPr/>
        </p:nvSpPr>
        <p:spPr>
          <a:xfrm>
            <a:off x="3048000" y="2861231"/>
            <a:ext cx="13437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Data Stream</a:t>
            </a:r>
            <a:endParaRPr lang="en-US" dirty="0"/>
          </a:p>
        </p:txBody>
      </p:sp>
      <p:sp>
        <p:nvSpPr>
          <p:cNvPr id="47" name="TextBox 46"/>
          <p:cNvSpPr txBox="1"/>
          <p:nvPr/>
        </p:nvSpPr>
        <p:spPr>
          <a:xfrm>
            <a:off x="3728156" y="2082225"/>
            <a:ext cx="378630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000" b="1" dirty="0" smtClean="0"/>
              <a:t>e</a:t>
            </a:r>
            <a:endParaRPr lang="en-US" sz="3000" b="1" dirty="0"/>
          </a:p>
        </p:txBody>
      </p:sp>
      <p:sp>
        <p:nvSpPr>
          <p:cNvPr id="48" name="TextBox 47"/>
          <p:cNvSpPr txBox="1"/>
          <p:nvPr/>
        </p:nvSpPr>
        <p:spPr>
          <a:xfrm>
            <a:off x="4274380" y="2113002"/>
            <a:ext cx="373820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000" b="1" dirty="0" smtClean="0"/>
              <a:t>a</a:t>
            </a:r>
            <a:endParaRPr lang="en-US" sz="3000" b="1" dirty="0"/>
          </a:p>
        </p:txBody>
      </p:sp>
      <p:sp>
        <p:nvSpPr>
          <p:cNvPr id="49" name="TextBox 48"/>
          <p:cNvSpPr txBox="1"/>
          <p:nvPr/>
        </p:nvSpPr>
        <p:spPr>
          <a:xfrm>
            <a:off x="4807780" y="2113002"/>
            <a:ext cx="373820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000" b="1" dirty="0" smtClean="0"/>
              <a:t>a</a:t>
            </a:r>
            <a:endParaRPr lang="en-US" sz="3000" b="1" dirty="0"/>
          </a:p>
        </p:txBody>
      </p:sp>
      <p:sp>
        <p:nvSpPr>
          <p:cNvPr id="50" name="TextBox 49"/>
          <p:cNvSpPr txBox="1"/>
          <p:nvPr/>
        </p:nvSpPr>
        <p:spPr>
          <a:xfrm>
            <a:off x="5341180" y="2113002"/>
            <a:ext cx="344966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000" b="1" dirty="0"/>
              <a:t>c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5874580" y="2113002"/>
            <a:ext cx="378630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000" b="1" dirty="0" smtClean="0"/>
              <a:t>e</a:t>
            </a:r>
            <a:endParaRPr lang="en-US" sz="3000" b="1" dirty="0"/>
          </a:p>
        </p:txBody>
      </p:sp>
      <p:sp>
        <p:nvSpPr>
          <p:cNvPr id="52" name="TextBox 51"/>
          <p:cNvSpPr txBox="1"/>
          <p:nvPr/>
        </p:nvSpPr>
        <p:spPr>
          <a:xfrm>
            <a:off x="6331780" y="2113002"/>
            <a:ext cx="378630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000" b="1" dirty="0"/>
              <a:t>e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3736170" y="914400"/>
            <a:ext cx="378630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000" b="1" dirty="0" smtClean="0"/>
              <a:t>e</a:t>
            </a:r>
            <a:endParaRPr lang="en-US" sz="3000" b="1" dirty="0"/>
          </a:p>
        </p:txBody>
      </p:sp>
      <p:sp>
        <p:nvSpPr>
          <p:cNvPr id="54" name="TextBox 53"/>
          <p:cNvSpPr txBox="1"/>
          <p:nvPr/>
        </p:nvSpPr>
        <p:spPr>
          <a:xfrm>
            <a:off x="5869770" y="914400"/>
            <a:ext cx="378630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000" b="1" dirty="0" smtClean="0"/>
              <a:t>e</a:t>
            </a:r>
            <a:endParaRPr lang="en-US" sz="3000" b="1" dirty="0"/>
          </a:p>
        </p:txBody>
      </p:sp>
    </p:spTree>
    <p:extLst>
      <p:ext uri="{BB962C8B-B14F-4D97-AF65-F5344CB8AC3E}">
        <p14:creationId xmlns="" xmlns:p14="http://schemas.microsoft.com/office/powerpoint/2010/main" val="27270701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SG" sz="2200" b="1" dirty="0"/>
              <a:t>Trade-off among Space, Accuracy, and Efficiency</a:t>
            </a:r>
            <a:r>
              <a:rPr lang="en-SG" sz="2200" b="1" dirty="0" smtClean="0"/>
              <a:t>:</a:t>
            </a:r>
          </a:p>
          <a:p>
            <a:pPr marL="0" indent="0">
              <a:buNone/>
            </a:pPr>
            <a:r>
              <a:rPr lang="en-SG" sz="2200" b="1" dirty="0" smtClean="0"/>
              <a:t> </a:t>
            </a:r>
            <a:endParaRPr lang="en-SG" sz="2200" b="1" dirty="0"/>
          </a:p>
          <a:p>
            <a:pPr marL="0" indent="0">
              <a:buNone/>
            </a:pPr>
            <a:r>
              <a:rPr lang="en-SG" sz="2200" dirty="0" smtClean="0"/>
              <a:t>     -- </a:t>
            </a:r>
            <a:r>
              <a:rPr lang="en-SG" sz="2200" dirty="0"/>
              <a:t>Increasing space increases accuracy, but </a:t>
            </a:r>
            <a:r>
              <a:rPr lang="en-SG" sz="2200" dirty="0" smtClean="0"/>
              <a:t>reduces</a:t>
            </a:r>
          </a:p>
          <a:p>
            <a:pPr marL="0" indent="0">
              <a:buNone/>
            </a:pPr>
            <a:r>
              <a:rPr lang="en-SG" sz="2200" dirty="0"/>
              <a:t> </a:t>
            </a:r>
            <a:r>
              <a:rPr lang="en-SG" sz="2200" dirty="0" smtClean="0"/>
              <a:t>        </a:t>
            </a:r>
            <a:r>
              <a:rPr lang="en-SG" sz="2200" dirty="0"/>
              <a:t>throughput </a:t>
            </a:r>
          </a:p>
          <a:p>
            <a:endParaRPr lang="en-SG" sz="2200" dirty="0" smtClean="0"/>
          </a:p>
          <a:p>
            <a:endParaRPr lang="en-SG" sz="2200" dirty="0"/>
          </a:p>
          <a:p>
            <a:r>
              <a:rPr lang="en-SG" sz="2200" b="1" dirty="0" smtClean="0"/>
              <a:t>Other </a:t>
            </a:r>
            <a:r>
              <a:rPr lang="en-SG" sz="2200" b="1" dirty="0"/>
              <a:t>requirements: </a:t>
            </a:r>
            <a:endParaRPr lang="en-SG" sz="2200" b="1" dirty="0" smtClean="0"/>
          </a:p>
          <a:p>
            <a:endParaRPr lang="en-SG" sz="2200" b="1" dirty="0" smtClean="0"/>
          </a:p>
          <a:p>
            <a:pPr marL="0" indent="0">
              <a:buNone/>
            </a:pPr>
            <a:r>
              <a:rPr lang="en-SG" sz="2200" dirty="0" smtClean="0"/>
              <a:t>    </a:t>
            </a:r>
            <a:r>
              <a:rPr lang="en-SG" sz="2200" dirty="0"/>
              <a:t>-- Build summary in one pass over the </a:t>
            </a:r>
            <a:r>
              <a:rPr lang="en-SG" sz="2200" dirty="0" smtClean="0"/>
              <a:t>stream</a:t>
            </a:r>
          </a:p>
          <a:p>
            <a:pPr marL="0" indent="0">
              <a:buNone/>
            </a:pPr>
            <a:endParaRPr lang="en-SG" sz="1200" dirty="0"/>
          </a:p>
          <a:p>
            <a:pPr marL="0" indent="0">
              <a:buNone/>
            </a:pPr>
            <a:r>
              <a:rPr lang="en-SG" sz="2200" dirty="0" smtClean="0"/>
              <a:t>    -- Incremental </a:t>
            </a:r>
            <a:r>
              <a:rPr lang="en-SG" sz="2200" dirty="0"/>
              <a:t>updates in summary</a:t>
            </a:r>
          </a:p>
          <a:p>
            <a:pPr lvl="1"/>
            <a:endParaRPr lang="en-US" sz="2200" dirty="0"/>
          </a:p>
        </p:txBody>
      </p:sp>
      <p:sp>
        <p:nvSpPr>
          <p:cNvPr id="6" name="Title 3"/>
          <p:cNvSpPr txBox="1">
            <a:spLocks/>
          </p:cNvSpPr>
          <p:nvPr/>
        </p:nvSpPr>
        <p:spPr>
          <a:xfrm>
            <a:off x="457200" y="0"/>
            <a:ext cx="8229600" cy="8382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kern="1200">
                <a:solidFill>
                  <a:schemeClr val="accent6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>
                <a:solidFill>
                  <a:srgbClr val="C00000"/>
                </a:solidFill>
              </a:rPr>
              <a:t>Challenges in Stream Processing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7" name="Slide Number Placeholder 9"/>
          <p:cNvSpPr txBox="1">
            <a:spLocks/>
          </p:cNvSpPr>
          <p:nvPr/>
        </p:nvSpPr>
        <p:spPr bwMode="auto">
          <a:xfrm>
            <a:off x="0" y="6569075"/>
            <a:ext cx="44958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i="0" u="none" strike="noStrike" kern="1200" cap="none" spc="0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P. Roy, </a:t>
            </a:r>
            <a:r>
              <a:rPr kumimoji="0" lang="en-US" sz="1400" b="1" i="0" u="none" strike="noStrike" kern="1200" cap="none" spc="0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A.</a:t>
            </a:r>
            <a:r>
              <a:rPr kumimoji="0" lang="en-US" sz="1400" b="1" i="0" u="none" strike="noStrike" kern="1200" cap="none" spc="0" normalizeH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 Khan</a:t>
            </a:r>
            <a:r>
              <a:rPr kumimoji="0" lang="en-US" sz="1400" b="0" i="0" u="none" strike="noStrike" kern="1200" cap="none" spc="0" normalizeH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, G. Alonso</a:t>
            </a: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sp>
        <p:nvSpPr>
          <p:cNvPr id="8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7010400" y="6553200"/>
            <a:ext cx="2133600" cy="365125"/>
          </a:xfrm>
        </p:spPr>
        <p:txBody>
          <a:bodyPr/>
          <a:lstStyle/>
          <a:p>
            <a:r>
              <a:rPr lang="en-US" dirty="0"/>
              <a:t>2</a:t>
            </a:r>
            <a:r>
              <a:rPr lang="en-US" dirty="0" smtClean="0"/>
              <a:t>/10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6204088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89037"/>
            <a:ext cx="8229600" cy="4525963"/>
          </a:xfrm>
        </p:spPr>
        <p:txBody>
          <a:bodyPr>
            <a:normAutofit/>
          </a:bodyPr>
          <a:lstStyle/>
          <a:p>
            <a:r>
              <a:rPr lang="en-US" sz="2200" dirty="0" smtClean="0"/>
              <a:t>Sketch</a:t>
            </a:r>
          </a:p>
          <a:p>
            <a:r>
              <a:rPr lang="en-US" sz="2200" dirty="0" smtClean="0"/>
              <a:t>Space-saving</a:t>
            </a:r>
          </a:p>
          <a:p>
            <a:r>
              <a:rPr lang="en-US" sz="2200" dirty="0" smtClean="0"/>
              <a:t>Wavelets</a:t>
            </a:r>
          </a:p>
          <a:p>
            <a:r>
              <a:rPr lang="en-US" sz="2200" dirty="0" smtClean="0"/>
              <a:t>Sampling</a:t>
            </a:r>
            <a:endParaRPr lang="en-US" sz="2200" dirty="0"/>
          </a:p>
        </p:txBody>
      </p:sp>
      <p:sp>
        <p:nvSpPr>
          <p:cNvPr id="22" name="Title 3"/>
          <p:cNvSpPr txBox="1">
            <a:spLocks/>
          </p:cNvSpPr>
          <p:nvPr/>
        </p:nvSpPr>
        <p:spPr>
          <a:xfrm>
            <a:off x="457200" y="0"/>
            <a:ext cx="8229600" cy="8382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kern="1200">
                <a:solidFill>
                  <a:schemeClr val="accent6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>
                <a:solidFill>
                  <a:srgbClr val="C00000"/>
                </a:solidFill>
              </a:rPr>
              <a:t>Related Work</a:t>
            </a:r>
            <a:endParaRPr lang="en-US" dirty="0">
              <a:solidFill>
                <a:srgbClr val="C00000"/>
              </a:solidFill>
            </a:endParaRPr>
          </a:p>
        </p:txBody>
      </p:sp>
      <p:graphicFrame>
        <p:nvGraphicFramePr>
          <p:cNvPr id="23" name="Table 22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3922270839"/>
              </p:ext>
            </p:extLst>
          </p:nvPr>
        </p:nvGraphicFramePr>
        <p:xfrm>
          <a:off x="3797291" y="3759200"/>
          <a:ext cx="3429000" cy="1854200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tableStyleId>{5940675A-B579-460E-94D1-54222C63F5DA}</a:tableStyleId>
              </a:tblPr>
              <a:tblGrid>
                <a:gridCol w="914400"/>
                <a:gridCol w="838200"/>
                <a:gridCol w="914400"/>
                <a:gridCol w="762000"/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24" name="Straight Arrow Connector 23"/>
          <p:cNvCxnSpPr/>
          <p:nvPr/>
        </p:nvCxnSpPr>
        <p:spPr>
          <a:xfrm>
            <a:off x="3797291" y="3352800"/>
            <a:ext cx="3429000" cy="0"/>
          </a:xfrm>
          <a:prstGeom prst="straightConnector1">
            <a:avLst/>
          </a:prstGeom>
          <a:ln w="22225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5397491" y="2743200"/>
            <a:ext cx="42672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>
                <a:solidFill>
                  <a:schemeClr val="tx2"/>
                </a:solidFill>
              </a:rPr>
              <a:t>h</a:t>
            </a:r>
            <a:endParaRPr lang="en-US" sz="3600" dirty="0">
              <a:solidFill>
                <a:schemeClr val="tx2"/>
              </a:solidFill>
            </a:endParaRPr>
          </a:p>
        </p:txBody>
      </p:sp>
      <p:cxnSp>
        <p:nvCxnSpPr>
          <p:cNvPr id="26" name="Straight Arrow Connector 25"/>
          <p:cNvCxnSpPr/>
          <p:nvPr/>
        </p:nvCxnSpPr>
        <p:spPr>
          <a:xfrm>
            <a:off x="7683491" y="3733800"/>
            <a:ext cx="12709" cy="1905000"/>
          </a:xfrm>
          <a:prstGeom prst="straightConnector1">
            <a:avLst/>
          </a:prstGeom>
          <a:ln w="22225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>
            <a:off x="7714715" y="4419600"/>
            <a:ext cx="514885" cy="646331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3600" dirty="0" smtClean="0">
                <a:solidFill>
                  <a:schemeClr val="tx2"/>
                </a:solidFill>
              </a:rPr>
              <a:t>w</a:t>
            </a:r>
            <a:endParaRPr lang="en-US" sz="3600" dirty="0">
              <a:solidFill>
                <a:schemeClr val="tx2"/>
              </a:solidFill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1301973" y="4191000"/>
            <a:ext cx="106022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/>
              <a:t>(</a:t>
            </a:r>
            <a:r>
              <a:rPr lang="en-US" sz="3600" dirty="0" err="1" smtClean="0"/>
              <a:t>e,f</a:t>
            </a:r>
            <a:r>
              <a:rPr lang="en-US" sz="3600" dirty="0" smtClean="0"/>
              <a:t>) </a:t>
            </a:r>
            <a:endParaRPr lang="en-US" sz="3600" dirty="0"/>
          </a:p>
        </p:txBody>
      </p:sp>
      <p:sp>
        <p:nvSpPr>
          <p:cNvPr id="29" name="Freeform 28"/>
          <p:cNvSpPr/>
          <p:nvPr/>
        </p:nvSpPr>
        <p:spPr>
          <a:xfrm>
            <a:off x="2438400" y="3923714"/>
            <a:ext cx="3352800" cy="541606"/>
          </a:xfrm>
          <a:custGeom>
            <a:avLst/>
            <a:gdLst>
              <a:gd name="connsiteX0" fmla="*/ 0 w 3559126"/>
              <a:gd name="connsiteY0" fmla="*/ 379828 h 541606"/>
              <a:gd name="connsiteX1" fmla="*/ 2560320 w 3559126"/>
              <a:gd name="connsiteY1" fmla="*/ 478301 h 541606"/>
              <a:gd name="connsiteX2" fmla="*/ 3559126 w 3559126"/>
              <a:gd name="connsiteY2" fmla="*/ 0 h 541606"/>
              <a:gd name="connsiteX3" fmla="*/ 3559126 w 3559126"/>
              <a:gd name="connsiteY3" fmla="*/ 0 h 5416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59126" h="541606">
                <a:moveTo>
                  <a:pt x="0" y="379828"/>
                </a:moveTo>
                <a:cubicBezTo>
                  <a:pt x="983566" y="460717"/>
                  <a:pt x="1967132" y="541606"/>
                  <a:pt x="2560320" y="478301"/>
                </a:cubicBezTo>
                <a:cubicBezTo>
                  <a:pt x="3153508" y="414996"/>
                  <a:pt x="3559126" y="0"/>
                  <a:pt x="3559126" y="0"/>
                </a:cubicBezTo>
                <a:lnTo>
                  <a:pt x="3559126" y="0"/>
                </a:lnTo>
              </a:path>
            </a:pathLst>
          </a:custGeom>
          <a:ln w="2222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  <p:sp>
        <p:nvSpPr>
          <p:cNvPr id="30" name="Freeform 29"/>
          <p:cNvSpPr/>
          <p:nvPr/>
        </p:nvSpPr>
        <p:spPr>
          <a:xfrm>
            <a:off x="2438400" y="4495800"/>
            <a:ext cx="2438400" cy="228601"/>
          </a:xfrm>
          <a:custGeom>
            <a:avLst/>
            <a:gdLst>
              <a:gd name="connsiteX0" fmla="*/ 0 w 2349304"/>
              <a:gd name="connsiteY0" fmla="*/ 0 h 112541"/>
              <a:gd name="connsiteX1" fmla="*/ 2349304 w 2349304"/>
              <a:gd name="connsiteY1" fmla="*/ 112541 h 112541"/>
              <a:gd name="connsiteX2" fmla="*/ 2349304 w 2349304"/>
              <a:gd name="connsiteY2" fmla="*/ 112541 h 112541"/>
              <a:gd name="connsiteX3" fmla="*/ 2349304 w 2349304"/>
              <a:gd name="connsiteY3" fmla="*/ 112541 h 1125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349304" h="112541">
                <a:moveTo>
                  <a:pt x="0" y="0"/>
                </a:moveTo>
                <a:lnTo>
                  <a:pt x="2349304" y="112541"/>
                </a:lnTo>
                <a:lnTo>
                  <a:pt x="2349304" y="112541"/>
                </a:lnTo>
                <a:lnTo>
                  <a:pt x="2349304" y="112541"/>
                </a:lnTo>
              </a:path>
            </a:pathLst>
          </a:custGeom>
          <a:ln w="2222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  <p:sp>
        <p:nvSpPr>
          <p:cNvPr id="31" name="Freeform 30"/>
          <p:cNvSpPr/>
          <p:nvPr/>
        </p:nvSpPr>
        <p:spPr>
          <a:xfrm>
            <a:off x="2438400" y="4753708"/>
            <a:ext cx="4191000" cy="656492"/>
          </a:xfrm>
          <a:custGeom>
            <a:avLst/>
            <a:gdLst>
              <a:gd name="connsiteX0" fmla="*/ 0 w 4220308"/>
              <a:gd name="connsiteY0" fmla="*/ 0 h 717452"/>
              <a:gd name="connsiteX1" fmla="*/ 2236763 w 4220308"/>
              <a:gd name="connsiteY1" fmla="*/ 323557 h 717452"/>
              <a:gd name="connsiteX2" fmla="*/ 4220308 w 4220308"/>
              <a:gd name="connsiteY2" fmla="*/ 717452 h 7174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4220308" h="717452">
                <a:moveTo>
                  <a:pt x="0" y="0"/>
                </a:moveTo>
                <a:cubicBezTo>
                  <a:pt x="766689" y="101991"/>
                  <a:pt x="1533378" y="203982"/>
                  <a:pt x="2236763" y="323557"/>
                </a:cubicBezTo>
                <a:cubicBezTo>
                  <a:pt x="2940148" y="443132"/>
                  <a:pt x="3580228" y="580292"/>
                  <a:pt x="4220308" y="717452"/>
                </a:cubicBezTo>
              </a:path>
            </a:pathLst>
          </a:cu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5715000" y="3657600"/>
            <a:ext cx="67518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srgbClr val="FF0000"/>
                </a:solidFill>
              </a:rPr>
              <a:t>+ f</a:t>
            </a: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4800600" y="4419600"/>
            <a:ext cx="67518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srgbClr val="FF0000"/>
                </a:solidFill>
              </a:rPr>
              <a:t>+ f</a:t>
            </a: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6553200" y="5130225"/>
            <a:ext cx="67518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srgbClr val="FF0000"/>
                </a:solidFill>
              </a:rPr>
              <a:t>+ f</a:t>
            </a: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35" name="Rounded Rectangle 34"/>
          <p:cNvSpPr/>
          <p:nvPr/>
        </p:nvSpPr>
        <p:spPr>
          <a:xfrm>
            <a:off x="1143000" y="4242374"/>
            <a:ext cx="1295400" cy="634425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TextBox 35"/>
          <p:cNvSpPr txBox="1"/>
          <p:nvPr/>
        </p:nvSpPr>
        <p:spPr>
          <a:xfrm>
            <a:off x="2514600" y="3733800"/>
            <a:ext cx="123944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>
                <a:solidFill>
                  <a:schemeClr val="tx2"/>
                </a:solidFill>
              </a:rPr>
              <a:t>H</a:t>
            </a:r>
            <a:r>
              <a:rPr lang="en-US" sz="3600" baseline="-25000" dirty="0" smtClean="0">
                <a:solidFill>
                  <a:schemeClr val="tx2"/>
                </a:solidFill>
              </a:rPr>
              <a:t>1</a:t>
            </a:r>
            <a:r>
              <a:rPr lang="en-US" sz="3600" dirty="0" smtClean="0">
                <a:solidFill>
                  <a:schemeClr val="tx2"/>
                </a:solidFill>
              </a:rPr>
              <a:t>(e)</a:t>
            </a:r>
            <a:endParaRPr lang="en-US" sz="3600" dirty="0">
              <a:solidFill>
                <a:schemeClr val="tx2"/>
              </a:solidFill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2514600" y="4840069"/>
            <a:ext cx="130676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>
                <a:solidFill>
                  <a:schemeClr val="tx2"/>
                </a:solidFill>
              </a:rPr>
              <a:t>H</a:t>
            </a:r>
            <a:r>
              <a:rPr lang="en-US" sz="3600" baseline="-25000" dirty="0" smtClean="0">
                <a:solidFill>
                  <a:schemeClr val="tx2"/>
                </a:solidFill>
              </a:rPr>
              <a:t>w</a:t>
            </a:r>
            <a:r>
              <a:rPr lang="en-US" sz="3600" dirty="0" smtClean="0">
                <a:solidFill>
                  <a:schemeClr val="tx2"/>
                </a:solidFill>
              </a:rPr>
              <a:t>(e)</a:t>
            </a:r>
            <a:endParaRPr lang="en-US" sz="3600" dirty="0">
              <a:solidFill>
                <a:schemeClr val="tx2"/>
              </a:solidFill>
            </a:endParaRPr>
          </a:p>
        </p:txBody>
      </p:sp>
      <p:sp>
        <p:nvSpPr>
          <p:cNvPr id="39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7010400" y="6553200"/>
            <a:ext cx="2133600" cy="365125"/>
          </a:xfrm>
        </p:spPr>
        <p:txBody>
          <a:bodyPr/>
          <a:lstStyle/>
          <a:p>
            <a:r>
              <a:rPr lang="en-US" dirty="0" smtClean="0"/>
              <a:t>3/10</a:t>
            </a:r>
            <a:endParaRPr lang="en-US" dirty="0"/>
          </a:p>
        </p:txBody>
      </p:sp>
      <p:sp>
        <p:nvSpPr>
          <p:cNvPr id="40" name="Slide Number Placeholder 9"/>
          <p:cNvSpPr txBox="1">
            <a:spLocks/>
          </p:cNvSpPr>
          <p:nvPr/>
        </p:nvSpPr>
        <p:spPr bwMode="auto">
          <a:xfrm>
            <a:off x="0" y="6569075"/>
            <a:ext cx="44958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i="0" u="none" strike="noStrike" kern="1200" cap="none" spc="0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P. Roy, </a:t>
            </a:r>
            <a:r>
              <a:rPr kumimoji="0" lang="en-US" sz="1400" b="1" i="0" u="none" strike="noStrike" kern="1200" cap="none" spc="0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A.</a:t>
            </a:r>
            <a:r>
              <a:rPr kumimoji="0" lang="en-US" sz="1400" b="1" i="0" u="none" strike="noStrike" kern="1200" cap="none" spc="0" normalizeH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 Khan</a:t>
            </a:r>
            <a:r>
              <a:rPr kumimoji="0" lang="en-US" sz="1400" b="0" i="0" u="none" strike="noStrike" kern="1200" cap="none" spc="0" normalizeH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, G. Alonso</a:t>
            </a: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4876800" y="5879068"/>
            <a:ext cx="18542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Count-Min Sketch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7430868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4754563"/>
          </a:xfrm>
        </p:spPr>
        <p:txBody>
          <a:bodyPr>
            <a:normAutofit fontScale="92500" lnSpcReduction="20000"/>
          </a:bodyPr>
          <a:lstStyle/>
          <a:p>
            <a:r>
              <a:rPr lang="en-US" sz="2200" b="1" dirty="0" smtClean="0"/>
              <a:t>Improve accuracy for frequent items</a:t>
            </a:r>
          </a:p>
          <a:p>
            <a:endParaRPr lang="en-US" sz="1800" b="1" dirty="0" smtClean="0"/>
          </a:p>
          <a:p>
            <a:pPr marL="0" indent="0">
              <a:buNone/>
            </a:pPr>
            <a:r>
              <a:rPr lang="en-SG" sz="2200" dirty="0" smtClean="0"/>
              <a:t>      -- Critical </a:t>
            </a:r>
            <a:r>
              <a:rPr lang="en-SG" sz="2200" dirty="0"/>
              <a:t>for threshold checking (</a:t>
            </a:r>
            <a:r>
              <a:rPr lang="en-SG" sz="2200" dirty="0" smtClean="0"/>
              <a:t>service-level agreement </a:t>
            </a:r>
            <a:r>
              <a:rPr lang="en-SG" sz="2200" dirty="0"/>
              <a:t>) , ranking, </a:t>
            </a:r>
            <a:endParaRPr lang="en-SG" sz="2200" dirty="0" smtClean="0"/>
          </a:p>
          <a:p>
            <a:pPr marL="0" indent="0">
              <a:buNone/>
            </a:pPr>
            <a:r>
              <a:rPr lang="en-SG" sz="2200" dirty="0" smtClean="0"/>
              <a:t>          load-balancing </a:t>
            </a:r>
            <a:endParaRPr lang="en-SG" sz="2200" dirty="0"/>
          </a:p>
          <a:p>
            <a:endParaRPr lang="en-US" sz="2200" dirty="0" smtClean="0"/>
          </a:p>
          <a:p>
            <a:endParaRPr lang="en-US" sz="2200" dirty="0" smtClean="0"/>
          </a:p>
          <a:p>
            <a:r>
              <a:rPr lang="en-US" sz="2200" b="1" dirty="0" smtClean="0"/>
              <a:t>Reduce misclassification</a:t>
            </a:r>
          </a:p>
          <a:p>
            <a:endParaRPr lang="en-US" sz="2200" dirty="0" smtClean="0"/>
          </a:p>
          <a:p>
            <a:pPr marL="0" indent="0" algn="just" defTabSz="914363">
              <a:lnSpc>
                <a:spcPct val="90000"/>
              </a:lnSpc>
              <a:buNone/>
              <a:defRPr/>
            </a:pPr>
            <a:r>
              <a:rPr lang="en-US" sz="2200" dirty="0" smtClean="0"/>
              <a:t>      -- </a:t>
            </a:r>
            <a:r>
              <a:rPr lang="en-US" altLang="zh-CN" sz="2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alibri" pitchFamily="34" charset="0"/>
                <a:cs typeface="Calibri" pitchFamily="34" charset="0"/>
              </a:rPr>
              <a:t>Frequent </a:t>
            </a:r>
            <a:r>
              <a:rPr lang="en-US" altLang="zh-CN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itchFamily="34" charset="0"/>
                <a:cs typeface="Calibri" pitchFamily="34" charset="0"/>
              </a:rPr>
              <a:t>items mining the first step of frequent </a:t>
            </a:r>
            <a:r>
              <a:rPr lang="en-US" altLang="zh-CN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alibri" pitchFamily="34" charset="0"/>
                <a:cs typeface="Calibri" pitchFamily="34" charset="0"/>
              </a:rPr>
              <a:t>itemsets</a:t>
            </a:r>
            <a:r>
              <a:rPr lang="en-US" altLang="zh-CN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altLang="zh-CN" sz="2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alibri" pitchFamily="34" charset="0"/>
                <a:cs typeface="Calibri" pitchFamily="34" charset="0"/>
              </a:rPr>
              <a:t>mining</a:t>
            </a:r>
          </a:p>
          <a:p>
            <a:pPr marL="0" indent="0" algn="just" defTabSz="914363">
              <a:lnSpc>
                <a:spcPct val="90000"/>
              </a:lnSpc>
              <a:buNone/>
              <a:defRPr/>
            </a:pPr>
            <a:endParaRPr lang="en-US" altLang="zh-CN" sz="2400" dirty="0">
              <a:solidFill>
                <a:schemeClr val="tx1">
                  <a:lumMod val="95000"/>
                  <a:lumOff val="5000"/>
                </a:schemeClr>
              </a:solidFill>
              <a:latin typeface="Calibri" pitchFamily="34" charset="0"/>
              <a:cs typeface="Calibri" pitchFamily="34" charset="0"/>
            </a:endParaRPr>
          </a:p>
          <a:p>
            <a:pPr marL="0" indent="0" algn="just" defTabSz="914363">
              <a:lnSpc>
                <a:spcPct val="90000"/>
              </a:lnSpc>
              <a:buNone/>
              <a:defRPr/>
            </a:pPr>
            <a:r>
              <a:rPr lang="en-US" altLang="zh-CN" sz="2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alibri" pitchFamily="34" charset="0"/>
                <a:cs typeface="Calibri" pitchFamily="34" charset="0"/>
              </a:rPr>
              <a:t>     -- Even </a:t>
            </a:r>
            <a:r>
              <a:rPr lang="en-US" altLang="zh-CN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itchFamily="34" charset="0"/>
                <a:cs typeface="Calibri" pitchFamily="34" charset="0"/>
              </a:rPr>
              <a:t>a small number of misclassified items lead to a large number </a:t>
            </a:r>
          </a:p>
          <a:p>
            <a:pPr marL="0" indent="0" algn="just" defTabSz="914363">
              <a:lnSpc>
                <a:spcPct val="90000"/>
              </a:lnSpc>
              <a:buNone/>
              <a:defRPr/>
            </a:pPr>
            <a:r>
              <a:rPr lang="en-US" altLang="zh-CN" sz="2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alibri" pitchFamily="34" charset="0"/>
                <a:cs typeface="Calibri" pitchFamily="34" charset="0"/>
              </a:rPr>
              <a:t>         </a:t>
            </a:r>
            <a:r>
              <a:rPr lang="en-US" altLang="zh-CN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itchFamily="34" charset="0"/>
                <a:cs typeface="Calibri" pitchFamily="34" charset="0"/>
              </a:rPr>
              <a:t>of false-positive </a:t>
            </a:r>
            <a:r>
              <a:rPr lang="en-US" altLang="zh-CN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alibri" pitchFamily="34" charset="0"/>
                <a:cs typeface="Calibri" pitchFamily="34" charset="0"/>
              </a:rPr>
              <a:t>itemsets</a:t>
            </a:r>
            <a:r>
              <a:rPr lang="en-US" altLang="zh-CN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</a:p>
          <a:p>
            <a:pPr marL="0" indent="0">
              <a:buNone/>
            </a:pPr>
            <a:endParaRPr lang="en-US" sz="2200" dirty="0"/>
          </a:p>
          <a:p>
            <a:endParaRPr lang="en-US" sz="2200" dirty="0" smtClean="0"/>
          </a:p>
          <a:p>
            <a:r>
              <a:rPr lang="en-US" sz="2200" b="1" dirty="0" smtClean="0"/>
              <a:t>Improve throughput</a:t>
            </a:r>
          </a:p>
          <a:p>
            <a:pPr marL="0" indent="0">
              <a:buNone/>
            </a:pPr>
            <a:endParaRPr lang="en-US" sz="2200" dirty="0" smtClean="0"/>
          </a:p>
          <a:p>
            <a:endParaRPr lang="en-US" sz="2200" dirty="0"/>
          </a:p>
        </p:txBody>
      </p:sp>
      <p:sp>
        <p:nvSpPr>
          <p:cNvPr id="6" name="Title 3"/>
          <p:cNvSpPr txBox="1">
            <a:spLocks/>
          </p:cNvSpPr>
          <p:nvPr/>
        </p:nvSpPr>
        <p:spPr>
          <a:xfrm>
            <a:off x="457200" y="0"/>
            <a:ext cx="8229600" cy="8382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kern="1200">
                <a:solidFill>
                  <a:schemeClr val="accent6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>
                <a:solidFill>
                  <a:srgbClr val="C00000"/>
                </a:solidFill>
              </a:rPr>
              <a:t>Our Motivation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9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7010400" y="6553200"/>
            <a:ext cx="2133600" cy="365125"/>
          </a:xfrm>
        </p:spPr>
        <p:txBody>
          <a:bodyPr/>
          <a:lstStyle/>
          <a:p>
            <a:r>
              <a:rPr lang="en-US" dirty="0" smtClean="0"/>
              <a:t>3/10</a:t>
            </a:r>
            <a:endParaRPr lang="en-US" dirty="0"/>
          </a:p>
        </p:txBody>
      </p:sp>
      <p:sp>
        <p:nvSpPr>
          <p:cNvPr id="10" name="Slide Number Placeholder 9"/>
          <p:cNvSpPr txBox="1">
            <a:spLocks/>
          </p:cNvSpPr>
          <p:nvPr/>
        </p:nvSpPr>
        <p:spPr bwMode="auto">
          <a:xfrm>
            <a:off x="0" y="6569075"/>
            <a:ext cx="44958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i="0" u="none" strike="noStrike" kern="1200" cap="none" spc="0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P. Roy, </a:t>
            </a:r>
            <a:r>
              <a:rPr kumimoji="0" lang="en-US" sz="1400" b="1" i="0" u="none" strike="noStrike" kern="1200" cap="none" spc="0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A.</a:t>
            </a:r>
            <a:r>
              <a:rPr kumimoji="0" lang="en-US" sz="1400" b="1" i="0" u="none" strike="noStrike" kern="1200" cap="none" spc="0" normalizeH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 Khan</a:t>
            </a:r>
            <a:r>
              <a:rPr kumimoji="0" lang="en-US" sz="1400" b="0" i="0" u="none" strike="noStrike" kern="1200" cap="none" spc="0" normalizeH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, G. Alonso</a:t>
            </a: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40980328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Group 14"/>
          <p:cNvGrpSpPr/>
          <p:nvPr/>
        </p:nvGrpSpPr>
        <p:grpSpPr>
          <a:xfrm>
            <a:off x="1776900" y="1969350"/>
            <a:ext cx="4912916" cy="2646882"/>
            <a:chOff x="3284113" y="1281859"/>
            <a:chExt cx="2215166" cy="1873467"/>
          </a:xfrm>
        </p:grpSpPr>
        <p:cxnSp>
          <p:nvCxnSpPr>
            <p:cNvPr id="16" name="Straight Arrow Connector 15"/>
            <p:cNvCxnSpPr/>
            <p:nvPr/>
          </p:nvCxnSpPr>
          <p:spPr>
            <a:xfrm>
              <a:off x="3284113" y="3155325"/>
              <a:ext cx="2215166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7" name="Straight Arrow Connector 16"/>
            <p:cNvCxnSpPr/>
            <p:nvPr/>
          </p:nvCxnSpPr>
          <p:spPr>
            <a:xfrm flipV="1">
              <a:off x="3284113" y="1281859"/>
              <a:ext cx="0" cy="1873467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9" name="TextBox 18"/>
          <p:cNvSpPr txBox="1"/>
          <p:nvPr/>
        </p:nvSpPr>
        <p:spPr>
          <a:xfrm rot="16200000">
            <a:off x="879037" y="3347888"/>
            <a:ext cx="12020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CH" dirty="0"/>
              <a:t>F</a:t>
            </a:r>
            <a:r>
              <a:rPr lang="de-CH" dirty="0" smtClean="0"/>
              <a:t>requency</a:t>
            </a:r>
            <a:endParaRPr lang="de-CH" dirty="0"/>
          </a:p>
        </p:txBody>
      </p:sp>
      <p:cxnSp>
        <p:nvCxnSpPr>
          <p:cNvPr id="20" name="Straight Connector 19"/>
          <p:cNvCxnSpPr/>
          <p:nvPr/>
        </p:nvCxnSpPr>
        <p:spPr>
          <a:xfrm>
            <a:off x="2438400" y="1905000"/>
            <a:ext cx="0" cy="2677483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 flipH="1">
            <a:off x="2173736" y="2019432"/>
            <a:ext cx="1559168" cy="718264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3732904" y="1857319"/>
            <a:ext cx="9956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Hot data</a:t>
            </a:r>
            <a:endParaRPr lang="en-US" dirty="0"/>
          </a:p>
        </p:txBody>
      </p:sp>
      <p:sp>
        <p:nvSpPr>
          <p:cNvPr id="2" name="TextBox 1"/>
          <p:cNvSpPr txBox="1"/>
          <p:nvPr/>
        </p:nvSpPr>
        <p:spPr>
          <a:xfrm>
            <a:off x="1905000" y="5486400"/>
            <a:ext cx="464313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Let the </a:t>
            </a:r>
            <a:r>
              <a:rPr lang="en-US" sz="2800" dirty="0" smtClean="0">
                <a:solidFill>
                  <a:srgbClr val="C00000"/>
                </a:solidFill>
              </a:rPr>
              <a:t>common case go faster</a:t>
            </a:r>
            <a:endParaRPr lang="en-US" sz="2800" dirty="0">
              <a:solidFill>
                <a:srgbClr val="C00000"/>
              </a:solidFill>
            </a:endParaRPr>
          </a:p>
        </p:txBody>
      </p:sp>
      <p:cxnSp>
        <p:nvCxnSpPr>
          <p:cNvPr id="23" name="Straight Arrow Connector 22"/>
          <p:cNvCxnSpPr/>
          <p:nvPr/>
        </p:nvCxnSpPr>
        <p:spPr>
          <a:xfrm flipH="1">
            <a:off x="4038600" y="3632210"/>
            <a:ext cx="1013954" cy="48259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5041634" y="3364468"/>
            <a:ext cx="10726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Cold data</a:t>
            </a:r>
            <a:endParaRPr lang="en-US" dirty="0"/>
          </a:p>
        </p:txBody>
      </p:sp>
      <p:sp>
        <p:nvSpPr>
          <p:cNvPr id="9" name="Freeform 8"/>
          <p:cNvSpPr/>
          <p:nvPr/>
        </p:nvSpPr>
        <p:spPr>
          <a:xfrm>
            <a:off x="2006600" y="2209800"/>
            <a:ext cx="4165600" cy="2198914"/>
          </a:xfrm>
          <a:custGeom>
            <a:avLst/>
            <a:gdLst>
              <a:gd name="connsiteX0" fmla="*/ 0 w 4165600"/>
              <a:gd name="connsiteY0" fmla="*/ 0 h 1944914"/>
              <a:gd name="connsiteX1" fmla="*/ 449943 w 4165600"/>
              <a:gd name="connsiteY1" fmla="*/ 1088571 h 1944914"/>
              <a:gd name="connsiteX2" fmla="*/ 449943 w 4165600"/>
              <a:gd name="connsiteY2" fmla="*/ 1088571 h 1944914"/>
              <a:gd name="connsiteX3" fmla="*/ 1204685 w 4165600"/>
              <a:gd name="connsiteY3" fmla="*/ 1582057 h 1944914"/>
              <a:gd name="connsiteX4" fmla="*/ 4165600 w 4165600"/>
              <a:gd name="connsiteY4" fmla="*/ 1944914 h 1944914"/>
              <a:gd name="connsiteX5" fmla="*/ 4165600 w 4165600"/>
              <a:gd name="connsiteY5" fmla="*/ 1944914 h 19449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165600" h="1944914">
                <a:moveTo>
                  <a:pt x="0" y="0"/>
                </a:moveTo>
                <a:lnTo>
                  <a:pt x="449943" y="1088571"/>
                </a:lnTo>
                <a:lnTo>
                  <a:pt x="449943" y="1088571"/>
                </a:lnTo>
                <a:cubicBezTo>
                  <a:pt x="575733" y="1170819"/>
                  <a:pt x="585409" y="1439333"/>
                  <a:pt x="1204685" y="1582057"/>
                </a:cubicBezTo>
                <a:cubicBezTo>
                  <a:pt x="1823961" y="1724781"/>
                  <a:pt x="4165600" y="1944914"/>
                  <a:pt x="4165600" y="1944914"/>
                </a:cubicBezTo>
                <a:lnTo>
                  <a:pt x="4165600" y="1944914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3124200" y="4648200"/>
            <a:ext cx="7015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Items</a:t>
            </a:r>
            <a:endParaRPr lang="en-US" dirty="0"/>
          </a:p>
        </p:txBody>
      </p:sp>
      <p:sp>
        <p:nvSpPr>
          <p:cNvPr id="18" name="Title 3"/>
          <p:cNvSpPr txBox="1">
            <a:spLocks/>
          </p:cNvSpPr>
          <p:nvPr/>
        </p:nvSpPr>
        <p:spPr>
          <a:xfrm>
            <a:off x="457200" y="0"/>
            <a:ext cx="8229600" cy="8382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kern="1200">
                <a:solidFill>
                  <a:schemeClr val="accent6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>
                <a:solidFill>
                  <a:srgbClr val="C00000"/>
                </a:solidFill>
              </a:rPr>
              <a:t>Main Takeaway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21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7010400" y="6553200"/>
            <a:ext cx="2133600" cy="365125"/>
          </a:xfrm>
        </p:spPr>
        <p:txBody>
          <a:bodyPr/>
          <a:lstStyle/>
          <a:p>
            <a:r>
              <a:rPr lang="en-US" dirty="0"/>
              <a:t>4</a:t>
            </a:r>
            <a:r>
              <a:rPr lang="en-US" dirty="0" smtClean="0"/>
              <a:t>/10</a:t>
            </a:r>
            <a:endParaRPr lang="en-US" dirty="0"/>
          </a:p>
        </p:txBody>
      </p:sp>
      <p:sp>
        <p:nvSpPr>
          <p:cNvPr id="22" name="Slide Number Placeholder 9"/>
          <p:cNvSpPr txBox="1">
            <a:spLocks/>
          </p:cNvSpPr>
          <p:nvPr/>
        </p:nvSpPr>
        <p:spPr bwMode="auto">
          <a:xfrm>
            <a:off x="0" y="6569075"/>
            <a:ext cx="44958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i="0" u="none" strike="noStrike" kern="1200" cap="none" spc="0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P. Roy, </a:t>
            </a:r>
            <a:r>
              <a:rPr kumimoji="0" lang="en-US" sz="1400" b="1" i="0" u="none" strike="noStrike" kern="1200" cap="none" spc="0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A.</a:t>
            </a:r>
            <a:r>
              <a:rPr kumimoji="0" lang="en-US" sz="1400" b="1" i="0" u="none" strike="noStrike" kern="1200" cap="none" spc="0" normalizeH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 Khan</a:t>
            </a:r>
            <a:r>
              <a:rPr kumimoji="0" lang="en-US" sz="1400" b="0" i="0" u="none" strike="noStrike" kern="1200" cap="none" spc="0" normalizeH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, G. Alonso</a:t>
            </a: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</p:spTree>
    <p:custDataLst>
      <p:tags r:id="rId1"/>
    </p:custDataLst>
    <p:extLst>
      <p:ext uri="{BB962C8B-B14F-4D97-AF65-F5344CB8AC3E}">
        <p14:creationId xmlns="" xmlns:p14="http://schemas.microsoft.com/office/powerpoint/2010/main" val="864591820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/>
          <p:cNvSpPr/>
          <p:nvPr/>
        </p:nvSpPr>
        <p:spPr>
          <a:xfrm>
            <a:off x="2602831" y="2060567"/>
            <a:ext cx="1103086" cy="1306285"/>
          </a:xfrm>
          <a:prstGeom prst="roundRect">
            <a:avLst/>
          </a:prstGeom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CH" sz="1400" dirty="0" smtClean="0">
                <a:solidFill>
                  <a:schemeClr val="tx1"/>
                </a:solidFill>
              </a:rPr>
              <a:t>Optimized</a:t>
            </a:r>
          </a:p>
          <a:p>
            <a:pPr algn="ctr"/>
            <a:r>
              <a:rPr lang="de-CH" sz="1400" dirty="0" smtClean="0">
                <a:solidFill>
                  <a:schemeClr val="tx1"/>
                </a:solidFill>
              </a:rPr>
              <a:t>Codepath (Filter)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590800" y="1685167"/>
            <a:ext cx="9956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Hot data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4783403" y="2060566"/>
            <a:ext cx="2249720" cy="1306285"/>
          </a:xfrm>
          <a:prstGeom prst="rect">
            <a:avLst/>
          </a:prstGeom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CH" i="1" dirty="0" smtClean="0"/>
              <a:t>State-of-the-art Sketch Algorithms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296274" y="1676400"/>
            <a:ext cx="10726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Cold data</a:t>
            </a:r>
            <a:endParaRPr lang="en-US" dirty="0"/>
          </a:p>
        </p:txBody>
      </p:sp>
      <p:sp>
        <p:nvSpPr>
          <p:cNvPr id="9" name="Right Arrow 8"/>
          <p:cNvSpPr/>
          <p:nvPr/>
        </p:nvSpPr>
        <p:spPr>
          <a:xfrm>
            <a:off x="1066800" y="2234661"/>
            <a:ext cx="1278025" cy="958094"/>
          </a:xfrm>
          <a:prstGeom prst="rightArrow">
            <a:avLst/>
          </a:prstGeom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CH" sz="1600" dirty="0" smtClean="0"/>
              <a:t>Input</a:t>
            </a:r>
            <a:endParaRPr lang="de-CH" sz="1600" dirty="0"/>
          </a:p>
        </p:txBody>
      </p:sp>
      <p:sp>
        <p:nvSpPr>
          <p:cNvPr id="10" name="Right Arrow 9"/>
          <p:cNvSpPr/>
          <p:nvPr/>
        </p:nvSpPr>
        <p:spPr>
          <a:xfrm>
            <a:off x="3903036" y="2435740"/>
            <a:ext cx="648309" cy="555935"/>
          </a:xfrm>
          <a:prstGeom prst="rightArrow">
            <a:avLst/>
          </a:prstGeom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CH" sz="1600" dirty="0"/>
          </a:p>
        </p:txBody>
      </p:sp>
      <p:sp>
        <p:nvSpPr>
          <p:cNvPr id="12" name="Content Placeholder 2"/>
          <p:cNvSpPr>
            <a:spLocks noGrp="1"/>
          </p:cNvSpPr>
          <p:nvPr>
            <p:ph idx="1"/>
          </p:nvPr>
        </p:nvSpPr>
        <p:spPr>
          <a:xfrm>
            <a:off x="1049603" y="4343400"/>
            <a:ext cx="7865797" cy="1981200"/>
          </a:xfrm>
        </p:spPr>
        <p:txBody>
          <a:bodyPr>
            <a:normAutofit/>
          </a:bodyPr>
          <a:lstStyle/>
          <a:p>
            <a:r>
              <a:rPr lang="en-US" sz="2200" dirty="0" smtClean="0"/>
              <a:t>Optimized </a:t>
            </a:r>
            <a:r>
              <a:rPr lang="en-US" sz="2200" dirty="0" err="1" smtClean="0"/>
              <a:t>codepath</a:t>
            </a:r>
            <a:r>
              <a:rPr lang="en-US" sz="2200" dirty="0" smtClean="0"/>
              <a:t> acts like a  </a:t>
            </a:r>
            <a:r>
              <a:rPr lang="en-US" sz="2200" i="1" dirty="0" smtClean="0">
                <a:solidFill>
                  <a:srgbClr val="C00000"/>
                </a:solidFill>
              </a:rPr>
              <a:t>filter </a:t>
            </a:r>
            <a:r>
              <a:rPr lang="en-US" sz="2200" dirty="0" smtClean="0"/>
              <a:t>for hot data</a:t>
            </a:r>
          </a:p>
          <a:p>
            <a:pPr marL="0" indent="0">
              <a:buNone/>
            </a:pPr>
            <a:endParaRPr lang="en-US" sz="2200" i="1" dirty="0" smtClean="0">
              <a:solidFill>
                <a:srgbClr val="C00000"/>
              </a:solidFill>
            </a:endParaRPr>
          </a:p>
          <a:p>
            <a:r>
              <a:rPr lang="en-US" sz="2200" dirty="0" smtClean="0"/>
              <a:t>Improvements: </a:t>
            </a:r>
            <a:r>
              <a:rPr lang="en-US" sz="2200" i="1" dirty="0" smtClean="0">
                <a:solidFill>
                  <a:srgbClr val="C00000"/>
                </a:solidFill>
              </a:rPr>
              <a:t>accuracy, throughput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2374026" y="1600200"/>
            <a:ext cx="4864974" cy="2133600"/>
          </a:xfrm>
          <a:prstGeom prst="roundRect">
            <a:avLst/>
          </a:prstGeom>
          <a:noFill/>
          <a:ln>
            <a:solidFill>
              <a:srgbClr val="92D050"/>
            </a:solidFill>
            <a:prstDash val="sysDash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itle 3"/>
          <p:cNvSpPr txBox="1">
            <a:spLocks/>
          </p:cNvSpPr>
          <p:nvPr/>
        </p:nvSpPr>
        <p:spPr>
          <a:xfrm>
            <a:off x="457200" y="0"/>
            <a:ext cx="8229600" cy="8382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kern="1200">
                <a:solidFill>
                  <a:schemeClr val="accent6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>
                <a:solidFill>
                  <a:srgbClr val="C00000"/>
                </a:solidFill>
              </a:rPr>
              <a:t>Main Takeaway: Solution Framework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14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7010400" y="6553200"/>
            <a:ext cx="2133600" cy="365125"/>
          </a:xfrm>
        </p:spPr>
        <p:txBody>
          <a:bodyPr/>
          <a:lstStyle/>
          <a:p>
            <a:r>
              <a:rPr lang="en-US" dirty="0"/>
              <a:t>4</a:t>
            </a:r>
            <a:r>
              <a:rPr lang="en-US" dirty="0" smtClean="0"/>
              <a:t>/10</a:t>
            </a:r>
            <a:endParaRPr lang="en-US" dirty="0"/>
          </a:p>
        </p:txBody>
      </p:sp>
      <p:sp>
        <p:nvSpPr>
          <p:cNvPr id="15" name="Slide Number Placeholder 9"/>
          <p:cNvSpPr txBox="1">
            <a:spLocks/>
          </p:cNvSpPr>
          <p:nvPr/>
        </p:nvSpPr>
        <p:spPr bwMode="auto">
          <a:xfrm>
            <a:off x="0" y="6569075"/>
            <a:ext cx="44958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i="0" u="none" strike="noStrike" kern="1200" cap="none" spc="0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P. Roy, </a:t>
            </a:r>
            <a:r>
              <a:rPr kumimoji="0" lang="en-US" sz="1400" b="1" i="0" u="none" strike="noStrike" kern="1200" cap="none" spc="0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A.</a:t>
            </a:r>
            <a:r>
              <a:rPr kumimoji="0" lang="en-US" sz="1400" b="1" i="0" u="none" strike="noStrike" kern="1200" cap="none" spc="0" normalizeH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 Khan</a:t>
            </a:r>
            <a:r>
              <a:rPr kumimoji="0" lang="en-US" sz="1400" b="0" i="0" u="none" strike="noStrike" kern="1200" cap="none" spc="0" normalizeH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, G. Alonso</a:t>
            </a: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7642832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/>
          </p:cNvGraphicFramePr>
          <p:nvPr>
            <p:extLst>
              <p:ext uri="{D42A27DB-BD31-4B8C-83A1-F6EECF244321}">
                <p14:modId xmlns="" xmlns:p14="http://schemas.microsoft.com/office/powerpoint/2010/main" val="661339338"/>
              </p:ext>
            </p:extLst>
          </p:nvPr>
        </p:nvGraphicFramePr>
        <p:xfrm>
          <a:off x="762000" y="1600200"/>
          <a:ext cx="7467600" cy="4267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5747230" y="2554069"/>
            <a:ext cx="202517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/>
              <a:t>Solution framework</a:t>
            </a:r>
            <a:endParaRPr lang="en-US" i="1" dirty="0"/>
          </a:p>
          <a:p>
            <a:endParaRPr lang="en-US" dirty="0"/>
          </a:p>
        </p:txBody>
      </p:sp>
      <p:sp>
        <p:nvSpPr>
          <p:cNvPr id="6" name="TextBox 8"/>
          <p:cNvSpPr txBox="1"/>
          <p:nvPr/>
        </p:nvSpPr>
        <p:spPr>
          <a:xfrm>
            <a:off x="5943600" y="4419600"/>
            <a:ext cx="15944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800" i="1" dirty="0" smtClean="0"/>
              <a:t>State of the art</a:t>
            </a:r>
            <a:endParaRPr lang="en-US" sz="1800" i="1" dirty="0"/>
          </a:p>
        </p:txBody>
      </p:sp>
      <p:sp>
        <p:nvSpPr>
          <p:cNvPr id="10" name="Title 3"/>
          <p:cNvSpPr txBox="1">
            <a:spLocks/>
          </p:cNvSpPr>
          <p:nvPr/>
        </p:nvSpPr>
        <p:spPr>
          <a:xfrm>
            <a:off x="457200" y="0"/>
            <a:ext cx="8229600" cy="8382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kern="1200">
                <a:solidFill>
                  <a:schemeClr val="accent6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>
                <a:solidFill>
                  <a:srgbClr val="C00000"/>
                </a:solidFill>
              </a:rPr>
              <a:t>Main Takeaway: Desired Outcome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11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7010400" y="6553200"/>
            <a:ext cx="2133600" cy="365125"/>
          </a:xfrm>
        </p:spPr>
        <p:txBody>
          <a:bodyPr/>
          <a:lstStyle/>
          <a:p>
            <a:r>
              <a:rPr lang="en-US" dirty="0"/>
              <a:t>4</a:t>
            </a:r>
            <a:r>
              <a:rPr lang="en-US" dirty="0" smtClean="0"/>
              <a:t>/10</a:t>
            </a:r>
            <a:endParaRPr lang="en-US" dirty="0"/>
          </a:p>
        </p:txBody>
      </p:sp>
      <p:sp>
        <p:nvSpPr>
          <p:cNvPr id="12" name="Slide Number Placeholder 9"/>
          <p:cNvSpPr txBox="1">
            <a:spLocks/>
          </p:cNvSpPr>
          <p:nvPr/>
        </p:nvSpPr>
        <p:spPr bwMode="auto">
          <a:xfrm>
            <a:off x="0" y="6569075"/>
            <a:ext cx="44958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i="0" u="none" strike="noStrike" kern="1200" cap="none" spc="0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P. Roy, </a:t>
            </a:r>
            <a:r>
              <a:rPr kumimoji="0" lang="en-US" sz="1400" b="1" i="0" u="none" strike="noStrike" kern="1200" cap="none" spc="0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A.</a:t>
            </a:r>
            <a:r>
              <a:rPr kumimoji="0" lang="en-US" sz="1400" b="1" i="0" u="none" strike="noStrike" kern="1200" cap="none" spc="0" normalizeH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 Khan</a:t>
            </a:r>
            <a:r>
              <a:rPr kumimoji="0" lang="en-US" sz="1400" b="0" i="0" u="none" strike="noStrike" kern="1200" cap="none" spc="0" normalizeH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, G. Alonso</a:t>
            </a: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384632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2|0.3|0.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1972</TotalTime>
  <Words>1269</Words>
  <Application>Microsoft Office PowerPoint</Application>
  <PresentationFormat>On-screen Show (4:3)</PresentationFormat>
  <Paragraphs>348</Paragraphs>
  <Slides>21</Slides>
  <Notes>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Office Theme</vt:lpstr>
      <vt:lpstr>Augmented Sketch: Faster and More Accurate Stream Processing</vt:lpstr>
      <vt:lpstr>Data Stream Processing</vt:lpstr>
      <vt:lpstr>Data Stream Processing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Impact of Misclassifications</vt:lpstr>
      <vt:lpstr>Dataflow with Pipeline Parallelism</vt:lpstr>
      <vt:lpstr>Parallel-ASketch vs ASketch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Low-Latency Handshake Join</dc:title>
  <dc:creator>Pratanu Roy</dc:creator>
  <cp:lastModifiedBy>arijit</cp:lastModifiedBy>
  <cp:revision>1069</cp:revision>
  <dcterms:created xsi:type="dcterms:W3CDTF">2006-08-16T00:00:00Z</dcterms:created>
  <dcterms:modified xsi:type="dcterms:W3CDTF">2016-06-30T12:59:04Z</dcterms:modified>
</cp:coreProperties>
</file>