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4" r:id="rId1"/>
  </p:sldMasterIdLst>
  <p:notesMasterIdLst>
    <p:notesMasterId r:id="rId30"/>
  </p:notesMasterIdLst>
  <p:handoutMasterIdLst>
    <p:handoutMasterId r:id="rId31"/>
  </p:handoutMasterIdLst>
  <p:sldIdLst>
    <p:sldId id="370" r:id="rId2"/>
    <p:sldId id="953" r:id="rId3"/>
    <p:sldId id="1042" r:id="rId4"/>
    <p:sldId id="981" r:id="rId5"/>
    <p:sldId id="982" r:id="rId6"/>
    <p:sldId id="1026" r:id="rId7"/>
    <p:sldId id="1027" r:id="rId8"/>
    <p:sldId id="983" r:id="rId9"/>
    <p:sldId id="985" r:id="rId10"/>
    <p:sldId id="1043" r:id="rId11"/>
    <p:sldId id="1019" r:id="rId12"/>
    <p:sldId id="954" r:id="rId13"/>
    <p:sldId id="991" r:id="rId14"/>
    <p:sldId id="1020" r:id="rId15"/>
    <p:sldId id="1021" r:id="rId16"/>
    <p:sldId id="1040" r:id="rId17"/>
    <p:sldId id="990" r:id="rId18"/>
    <p:sldId id="992" r:id="rId19"/>
    <p:sldId id="1041" r:id="rId20"/>
    <p:sldId id="1022" r:id="rId21"/>
    <p:sldId id="995" r:id="rId22"/>
    <p:sldId id="1023" r:id="rId23"/>
    <p:sldId id="998" r:id="rId24"/>
    <p:sldId id="999" r:id="rId25"/>
    <p:sldId id="1024" r:id="rId26"/>
    <p:sldId id="1025" r:id="rId27"/>
    <p:sldId id="1000" r:id="rId28"/>
    <p:sldId id="1001" r:id="rId2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2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">
          <p15:clr>
            <a:srgbClr val="A4A3A4"/>
          </p15:clr>
        </p15:guide>
        <p15:guide id="2" pos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3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B08F"/>
    <a:srgbClr val="00FF00"/>
    <a:srgbClr val="0000FF"/>
    <a:srgbClr val="FBFBD1"/>
    <a:srgbClr val="883399"/>
    <a:srgbClr val="9DEEEE"/>
    <a:srgbClr val="B78115"/>
    <a:srgbClr val="E7EE91"/>
    <a:srgbClr val="990000"/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600" autoAdjust="0"/>
    <p:restoredTop sz="86749" autoAdjust="0"/>
  </p:normalViewPr>
  <p:slideViewPr>
    <p:cSldViewPr>
      <p:cViewPr varScale="1">
        <p:scale>
          <a:sx n="73" d="100"/>
          <a:sy n="73" d="100"/>
        </p:scale>
        <p:origin x="-1164" y="-102"/>
      </p:cViewPr>
      <p:guideLst>
        <p:guide orient="horz" pos="7"/>
        <p:guide pos="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08" y="-108"/>
      </p:cViewPr>
      <p:guideLst>
        <p:guide orient="horz" pos="3023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I:\1)%20Education\6)%20Faculty%20Application\2.%20job_talk\post_job_talk\plo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I:\1)%20Education\6)%20Faculty%20Application\2.%20job_talk\post_job_talk\plo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v>GMatrix</c:v>
          </c:tx>
          <c:cat>
            <c:numLit>
              <c:formatCode>General</c:formatCode>
              <c:ptCount val="3"/>
              <c:pt idx="0">
                <c:v>1</c:v>
              </c:pt>
              <c:pt idx="1">
                <c:v>1.2</c:v>
              </c:pt>
              <c:pt idx="2">
                <c:v>1.4</c:v>
              </c:pt>
            </c:numLit>
          </c:cat>
          <c:val>
            <c:numRef>
              <c:f>Sheet1!$A$9:$A$11</c:f>
              <c:numCache>
                <c:formatCode>General</c:formatCode>
                <c:ptCount val="3"/>
                <c:pt idx="0">
                  <c:v>5.4600000000000037E-4</c:v>
                </c:pt>
                <c:pt idx="1">
                  <c:v>2.900000000000002E-5</c:v>
                </c:pt>
                <c:pt idx="2">
                  <c:v>1.6000000000000012E-6</c:v>
                </c:pt>
              </c:numCache>
            </c:numRef>
          </c:val>
        </c:ser>
        <c:ser>
          <c:idx val="1"/>
          <c:order val="1"/>
          <c:tx>
            <c:v>Count-Min Sketch</c:v>
          </c:tx>
          <c:cat>
            <c:numLit>
              <c:formatCode>General</c:formatCode>
              <c:ptCount val="3"/>
              <c:pt idx="0">
                <c:v>1</c:v>
              </c:pt>
              <c:pt idx="1">
                <c:v>1.2</c:v>
              </c:pt>
              <c:pt idx="2">
                <c:v>1.4</c:v>
              </c:pt>
            </c:numLit>
          </c:cat>
          <c:val>
            <c:numRef>
              <c:f>Sheet1!$B$9:$B$11</c:f>
              <c:numCache>
                <c:formatCode>General</c:formatCode>
                <c:ptCount val="3"/>
                <c:pt idx="0">
                  <c:v>6.150000000000002E-4</c:v>
                </c:pt>
                <c:pt idx="1">
                  <c:v>3.3000000000000023E-5</c:v>
                </c:pt>
                <c:pt idx="2">
                  <c:v>1.9000000000000013E-6</c:v>
                </c:pt>
              </c:numCache>
            </c:numRef>
          </c:val>
        </c:ser>
        <c:dLbls/>
        <c:axId val="97834112"/>
        <c:axId val="97836032"/>
      </c:barChart>
      <c:catAx>
        <c:axId val="978341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Skew (</a:t>
                </a:r>
                <a:r>
                  <a:rPr lang="en-US" dirty="0" err="1" smtClean="0"/>
                  <a:t>Zipf</a:t>
                </a:r>
                <a:r>
                  <a:rPr lang="en-US" dirty="0" smtClean="0"/>
                  <a:t>)</a:t>
                </a:r>
                <a:endParaRPr lang="en-US" dirty="0"/>
              </a:p>
            </c:rich>
          </c:tx>
          <c:layout/>
        </c:title>
        <c:numFmt formatCode="General" sourceLinked="1"/>
        <c:majorTickMark val="none"/>
        <c:tickLblPos val="nextTo"/>
        <c:crossAx val="97836032"/>
        <c:crosses val="autoZero"/>
        <c:auto val="1"/>
        <c:lblAlgn val="ctr"/>
        <c:lblOffset val="100"/>
      </c:catAx>
      <c:valAx>
        <c:axId val="97836032"/>
        <c:scaling>
          <c:orientation val="minMax"/>
          <c:min val="1.0000000000000025E-7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Observed Error</a:t>
                </a:r>
              </a:p>
            </c:rich>
          </c:tx>
          <c:layout/>
        </c:title>
        <c:numFmt formatCode="0.0E+00" sourceLinked="0"/>
        <c:tickLblPos val="nextTo"/>
        <c:crossAx val="9783411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2000">
          <a:latin typeface="Calibri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v>Count-Min</c:v>
          </c:tx>
          <c:cat>
            <c:numLit>
              <c:formatCode>General</c:formatCode>
              <c:ptCount val="3"/>
              <c:pt idx="0">
                <c:v>3</c:v>
              </c:pt>
              <c:pt idx="1">
                <c:v>5</c:v>
              </c:pt>
              <c:pt idx="2">
                <c:v>10</c:v>
              </c:pt>
            </c:numLit>
          </c:cat>
          <c:val>
            <c:numRef>
              <c:f>Sheet1!$A$20:$A$22</c:f>
              <c:numCache>
                <c:formatCode>General</c:formatCode>
                <c:ptCount val="3"/>
                <c:pt idx="0">
                  <c:v>2.0099999999999998</c:v>
                </c:pt>
                <c:pt idx="1">
                  <c:v>2.8099999999999992</c:v>
                </c:pt>
                <c:pt idx="2">
                  <c:v>3.8899999999999997</c:v>
                </c:pt>
              </c:numCache>
            </c:numRef>
          </c:val>
        </c:ser>
        <c:ser>
          <c:idx val="1"/>
          <c:order val="1"/>
          <c:tx>
            <c:v>GMatrix</c:v>
          </c:tx>
          <c:cat>
            <c:numLit>
              <c:formatCode>General</c:formatCode>
              <c:ptCount val="3"/>
              <c:pt idx="0">
                <c:v>3</c:v>
              </c:pt>
              <c:pt idx="1">
                <c:v>5</c:v>
              </c:pt>
              <c:pt idx="2">
                <c:v>10</c:v>
              </c:pt>
            </c:numLit>
          </c:cat>
          <c:val>
            <c:numRef>
              <c:f>Sheet1!$B$20:$B$22</c:f>
              <c:numCache>
                <c:formatCode>General</c:formatCode>
                <c:ptCount val="3"/>
                <c:pt idx="0">
                  <c:v>1.41</c:v>
                </c:pt>
                <c:pt idx="1">
                  <c:v>1.9200000000000004</c:v>
                </c:pt>
                <c:pt idx="2">
                  <c:v>2.58</c:v>
                </c:pt>
              </c:numCache>
            </c:numRef>
          </c:val>
        </c:ser>
        <c:dLbls/>
        <c:gapWidth val="300"/>
        <c:axId val="98034048"/>
        <c:axId val="98035968"/>
      </c:barChart>
      <c:catAx>
        <c:axId val="980340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</a:t>
                </a:r>
                <a:r>
                  <a:rPr lang="en-US" baseline="0" dirty="0" smtClean="0"/>
                  <a:t> </a:t>
                </a:r>
                <a:r>
                  <a:rPr lang="en-US" dirty="0" smtClean="0"/>
                  <a:t>Hash </a:t>
                </a:r>
                <a:r>
                  <a:rPr lang="en-US" dirty="0"/>
                  <a:t>Functions (w)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98035968"/>
        <c:crosses val="autoZero"/>
        <c:auto val="1"/>
        <c:lblAlgn val="ctr"/>
        <c:lblOffset val="100"/>
      </c:catAx>
      <c:valAx>
        <c:axId val="980359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Stream Update Time (micro seconds)</a:t>
                </a:r>
              </a:p>
            </c:rich>
          </c:tx>
          <c:layout/>
        </c:title>
        <c:numFmt formatCode="General" sourceLinked="1"/>
        <c:tickLblPos val="nextTo"/>
        <c:crossAx val="9803404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2000">
          <a:latin typeface="Calibri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GMatrix</c:v>
          </c:tx>
          <c:spPr>
            <a:solidFill>
              <a:srgbClr val="FF0000"/>
            </a:solidFill>
          </c:spPr>
          <c:cat>
            <c:numLit>
              <c:formatCode>General</c:formatCode>
              <c:ptCount val="3"/>
              <c:pt idx="0">
                <c:v>1</c:v>
              </c:pt>
              <c:pt idx="1">
                <c:v>1.2</c:v>
              </c:pt>
              <c:pt idx="2">
                <c:v>1.4</c:v>
              </c:pt>
            </c:numLit>
          </c:cat>
          <c:val>
            <c:numRef>
              <c:f>Sheet1!$A$1:$A$3</c:f>
              <c:numCache>
                <c:formatCode>General</c:formatCode>
                <c:ptCount val="3"/>
                <c:pt idx="0">
                  <c:v>2.0000000000000042E-2</c:v>
                </c:pt>
                <c:pt idx="1">
                  <c:v>1.0000000000000021E-2</c:v>
                </c:pt>
                <c:pt idx="2">
                  <c:v>1.0000000000000021E-2</c:v>
                </c:pt>
              </c:numCache>
            </c:numRef>
          </c:val>
        </c:ser>
        <c:ser>
          <c:idx val="1"/>
          <c:order val="1"/>
          <c:tx>
            <c:v>Count Min Sketch</c:v>
          </c:tx>
          <c:dPt>
            <c:idx val="0"/>
            <c:spPr>
              <a:solidFill>
                <a:srgbClr val="00FF00"/>
              </a:solidFill>
            </c:spPr>
          </c:dPt>
          <c:dPt>
            <c:idx val="1"/>
            <c:spPr>
              <a:solidFill>
                <a:srgbClr val="00FF00"/>
              </a:solidFill>
            </c:spPr>
          </c:dPt>
          <c:dPt>
            <c:idx val="2"/>
            <c:spPr>
              <a:solidFill>
                <a:srgbClr val="00FF00"/>
              </a:solidFill>
            </c:spPr>
          </c:dPt>
          <c:cat>
            <c:numLit>
              <c:formatCode>General</c:formatCode>
              <c:ptCount val="3"/>
              <c:pt idx="0">
                <c:v>1</c:v>
              </c:pt>
              <c:pt idx="1">
                <c:v>1.2</c:v>
              </c:pt>
              <c:pt idx="2">
                <c:v>1.4</c:v>
              </c:pt>
            </c:numLit>
          </c:cat>
          <c:val>
            <c:numRef>
              <c:f>Sheet1!$B$1:$B$3</c:f>
              <c:numCache>
                <c:formatCode>General</c:formatCode>
                <c:ptCount val="3"/>
                <c:pt idx="0">
                  <c:v>10</c:v>
                </c:pt>
                <c:pt idx="1">
                  <c:v>10</c:v>
                </c:pt>
                <c:pt idx="2">
                  <c:v>9</c:v>
                </c:pt>
              </c:numCache>
            </c:numRef>
          </c:val>
        </c:ser>
        <c:dLbls/>
        <c:shape val="cylinder"/>
        <c:axId val="98095872"/>
        <c:axId val="98097792"/>
        <c:axId val="0"/>
      </c:bar3DChart>
      <c:catAx>
        <c:axId val="98095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de-DE"/>
                </a:pPr>
                <a:r>
                  <a:rPr lang="en-US"/>
                  <a:t>Skew (ZipF)</a:t>
                </a:r>
              </a:p>
            </c:rich>
          </c:tx>
          <c:layout>
            <c:manualLayout>
              <c:xMode val="edge"/>
              <c:yMode val="edge"/>
              <c:x val="0.32731306842458657"/>
              <c:y val="0.79883742473367303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de-DE"/>
            </a:pPr>
            <a:endParaRPr lang="en-US"/>
          </a:p>
        </c:txPr>
        <c:crossAx val="98097792"/>
        <c:crosses val="autoZero"/>
        <c:auto val="1"/>
        <c:lblAlgn val="ctr"/>
        <c:lblOffset val="100"/>
        <c:tickLblSkip val="1"/>
      </c:catAx>
      <c:valAx>
        <c:axId val="98097792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 lang="de-DE"/>
                </a:pPr>
                <a:r>
                  <a:rPr lang="de-DE"/>
                  <a:t>False </a:t>
                </a:r>
              </a:p>
              <a:p>
                <a:pPr>
                  <a:defRPr lang="de-DE"/>
                </a:pPr>
                <a:r>
                  <a:rPr lang="de-DE"/>
                  <a:t>Positive </a:t>
                </a:r>
              </a:p>
              <a:p>
                <a:pPr>
                  <a:defRPr lang="de-DE"/>
                </a:pPr>
                <a:r>
                  <a:rPr lang="de-DE"/>
                  <a:t>Rate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de-DE"/>
            </a:pPr>
            <a:endParaRPr lang="en-US"/>
          </a:p>
        </c:txPr>
        <c:crossAx val="98095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623939449429449"/>
          <c:y val="0.5245789588801395"/>
          <c:w val="0.31794665201733502"/>
          <c:h val="0.24713837853601667"/>
        </c:manualLayout>
      </c:layout>
      <c:txPr>
        <a:bodyPr/>
        <a:lstStyle/>
        <a:p>
          <a:pPr>
            <a:defRPr lang="de-DE"/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t" anchorCtr="0" compatLnSpc="1">
            <a:prstTxWarp prst="textNoShape">
              <a:avLst/>
            </a:prstTxWarp>
          </a:bodyPr>
          <a:lstStyle>
            <a:lvl1pPr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003" y="0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t" anchorCtr="0" compatLnSpc="1">
            <a:prstTxWarp prst="textNoShape">
              <a:avLst/>
            </a:prstTxWarp>
          </a:bodyPr>
          <a:lstStyle>
            <a:lvl1pPr algn="r"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551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b" anchorCtr="0" compatLnSpc="1">
            <a:prstTxWarp prst="textNoShape">
              <a:avLst/>
            </a:prstTxWarp>
          </a:bodyPr>
          <a:lstStyle>
            <a:lvl1pPr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003" y="9121551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b" anchorCtr="0" compatLnSpc="1">
            <a:prstTxWarp prst="textNoShape">
              <a:avLst/>
            </a:prstTxWarp>
          </a:bodyPr>
          <a:lstStyle>
            <a:lvl1pPr algn="r"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A43B97A-FF32-4453-9B29-40DEDAEA8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4400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t" anchorCtr="0" compatLnSpc="1">
            <a:prstTxWarp prst="textNoShape">
              <a:avLst/>
            </a:prstTxWarp>
          </a:bodyPr>
          <a:lstStyle>
            <a:lvl1pPr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003" y="0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t" anchorCtr="0" compatLnSpc="1">
            <a:prstTxWarp prst="textNoShape">
              <a:avLst/>
            </a:prstTxWarp>
          </a:bodyPr>
          <a:lstStyle>
            <a:lvl1pPr algn="r"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807" y="4559955"/>
            <a:ext cx="5365587" cy="4321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551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b" anchorCtr="0" compatLnSpc="1">
            <a:prstTxWarp prst="textNoShape">
              <a:avLst/>
            </a:prstTxWarp>
          </a:bodyPr>
          <a:lstStyle>
            <a:lvl1pPr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003" y="9121551"/>
            <a:ext cx="3170197" cy="47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76" tIns="48338" rIns="96676" bIns="48338" numCol="1" anchor="b" anchorCtr="0" compatLnSpc="1">
            <a:prstTxWarp prst="textNoShape">
              <a:avLst/>
            </a:prstTxWarp>
          </a:bodyPr>
          <a:lstStyle>
            <a:lvl1pPr algn="r" defTabSz="9673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DE1D2C5-694F-4F2C-AE65-428169928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831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E1D2C5-694F-4F2C-AE65-4281699286A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3870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57150" cmpd="thickThin">
            <a:solidFill>
              <a:srgbClr val="4D4D4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6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  <a:latin typeface="+mj-lt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685800"/>
          </a:xfrm>
        </p:spPr>
        <p:txBody>
          <a:bodyPr/>
          <a:lstStyle>
            <a:lvl1pPr marL="0" indent="0" algn="ctr">
              <a:buNone/>
              <a:defRPr>
                <a:solidFill>
                  <a:srgbClr val="99000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96338" y="6553200"/>
            <a:ext cx="347662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2B916-136C-4511-ADE4-58A38DACAF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B6233-F117-4F98-871D-66FC677F1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0"/>
            <a:ext cx="21336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2484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253E8-9F31-4B75-85C6-CB0B0EB18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945" y="1355130"/>
            <a:ext cx="8458200" cy="495300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/>
            </a:lvl1pPr>
            <a:lvl2pPr>
              <a:spcBef>
                <a:spcPts val="0"/>
              </a:spcBef>
              <a:spcAft>
                <a:spcPts val="300"/>
              </a:spcAft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755A4-E50A-4450-859E-95F74E0950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6A444-7989-48E1-951D-46D64E035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524000"/>
            <a:ext cx="41529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3900" y="1524000"/>
            <a:ext cx="41529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4B43A-D68D-4F57-BED1-CF127D0E9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C38D-1EC4-4221-A5FE-18FFAF0C5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72839-4547-44AB-9274-0607957AC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A7C27-258C-4191-85E3-CC868FD94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2BEA-FB23-47DC-8DC8-B851E714D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CS300 Fall '00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C80AF-1144-4A9A-A2A1-E54ECC29D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447800"/>
            <a:ext cx="8458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5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/>
              <a:t>J. Widom</a:t>
            </a:r>
          </a:p>
        </p:txBody>
      </p:sp>
      <p:sp>
        <p:nvSpPr>
          <p:cNvPr id="315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/>
              <a:t>Title</a:t>
            </a:r>
          </a:p>
        </p:txBody>
      </p:sp>
      <p:sp>
        <p:nvSpPr>
          <p:cNvPr id="315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532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Aft>
                <a:spcPct val="100000"/>
              </a:spcAft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A69672DF-01AA-4D8C-83D2-9F26A10A5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15399" name="Line 7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 cmpd="thickThin">
            <a:solidFill>
              <a:srgbClr val="4D4D4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39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10000"/>
        </a:spcAft>
        <a:buFont typeface="Wingdings" pitchFamily="2" charset="2"/>
        <a:buChar char="§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15000"/>
        </a:spcAft>
        <a:buFont typeface="Trebuchet MS" pitchFamily="34" charset="0"/>
        <a:buChar char="—"/>
        <a:defRPr sz="2400">
          <a:solidFill>
            <a:srgbClr val="990000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2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5855" y="1295400"/>
            <a:ext cx="8525910" cy="914400"/>
          </a:xfrm>
        </p:spPr>
        <p:txBody>
          <a:bodyPr/>
          <a:lstStyle/>
          <a:p>
            <a:pPr eaLnBrk="1" hangingPunct="1"/>
            <a:r>
              <a:rPr lang="en-SG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Query-Friendly Compression </a:t>
            </a:r>
            <a:r>
              <a:rPr lang="en-SG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of </a:t>
            </a:r>
            <a:r>
              <a:rPr lang="en-SG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Graph Streams</a:t>
            </a:r>
            <a:endParaRPr lang="en-US" dirty="0" smtClean="0">
              <a:solidFill>
                <a:schemeClr val="tx1"/>
              </a:solidFill>
              <a:ea typeface="Calibri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37365100"/>
              </p:ext>
            </p:extLst>
          </p:nvPr>
        </p:nvGraphicFramePr>
        <p:xfrm>
          <a:off x="609600" y="3810000"/>
          <a:ext cx="7696200" cy="1904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2800"/>
                <a:gridCol w="457200"/>
                <a:gridCol w="3886200"/>
              </a:tblGrid>
              <a:tr h="5030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Arijit Khan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+mn-lt"/>
                        </a:rPr>
                        <a:t>Charu</a:t>
                      </a:r>
                      <a:r>
                        <a:rPr lang="en-US" sz="2000" dirty="0" smtClean="0">
                          <a:latin typeface="+mn-lt"/>
                        </a:rPr>
                        <a:t> C. Aggarwal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</a:tr>
              <a:tr h="89889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Nanyang Technical University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Singapore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IBM</a:t>
                      </a:r>
                      <a:r>
                        <a:rPr lang="en-US" sz="1600" baseline="0" dirty="0" smtClean="0">
                          <a:latin typeface="+mn-lt"/>
                        </a:rPr>
                        <a:t> T. J. Watson Research Lab</a:t>
                      </a:r>
                      <a:endParaRPr lang="en-US" sz="1600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US" sz="1600" dirty="0" smtClean="0">
                          <a:latin typeface="+mn-lt"/>
                        </a:rPr>
                        <a:t>NY,</a:t>
                      </a:r>
                      <a:r>
                        <a:rPr lang="en-US" sz="1600" baseline="0" dirty="0" smtClean="0">
                          <a:latin typeface="+mn-lt"/>
                        </a:rPr>
                        <a:t> USA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503053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/>
          <a:lstStyle/>
          <a:p>
            <a:r>
              <a:rPr lang="en-US" sz="3200" dirty="0" smtClean="0"/>
              <a:t>Related Work</a:t>
            </a:r>
            <a:endParaRPr lang="en-US" sz="32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6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596765" y="13716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TCM Sketch (SIGMOD 2016):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</a:t>
            </a:r>
            <a:r>
              <a:rPr lang="en-US" altLang="zh-CN" sz="1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- Does not provide theoretical error bounds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 </a:t>
            </a:r>
            <a:endParaRPr lang="en-US" altLang="zh-CN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- Difficult to answer reachability over heavy-hitter edges</a:t>
            </a: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944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/>
          <a:lstStyle/>
          <a:p>
            <a:r>
              <a:rPr lang="en-US" sz="3200" dirty="0" smtClean="0"/>
              <a:t>Count-Min Sketch</a:t>
            </a:r>
            <a:endParaRPr lang="en-US" sz="32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68691" y="2082800"/>
          <a:ext cx="3429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14400"/>
                <a:gridCol w="838200"/>
                <a:gridCol w="9144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3568691" y="1676400"/>
            <a:ext cx="3429000" cy="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68891" y="1066800"/>
            <a:ext cx="426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endParaRPr lang="en-US" sz="3600" dirty="0">
              <a:solidFill>
                <a:schemeClr val="tx2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454891" y="2057400"/>
            <a:ext cx="12709" cy="19050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486115" y="2743200"/>
            <a:ext cx="514885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w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" y="2514600"/>
            <a:ext cx="1673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 e, f ) </a:t>
            </a:r>
            <a:endParaRPr lang="en-US" sz="3600" dirty="0"/>
          </a:p>
        </p:txBody>
      </p:sp>
      <p:sp>
        <p:nvSpPr>
          <p:cNvPr id="15" name="Freeform 14"/>
          <p:cNvSpPr/>
          <p:nvPr/>
        </p:nvSpPr>
        <p:spPr>
          <a:xfrm>
            <a:off x="2209800" y="2247314"/>
            <a:ext cx="3352800" cy="541606"/>
          </a:xfrm>
          <a:custGeom>
            <a:avLst/>
            <a:gdLst>
              <a:gd name="connsiteX0" fmla="*/ 0 w 3559126"/>
              <a:gd name="connsiteY0" fmla="*/ 379828 h 541606"/>
              <a:gd name="connsiteX1" fmla="*/ 2560320 w 3559126"/>
              <a:gd name="connsiteY1" fmla="*/ 478301 h 541606"/>
              <a:gd name="connsiteX2" fmla="*/ 3559126 w 3559126"/>
              <a:gd name="connsiteY2" fmla="*/ 0 h 541606"/>
              <a:gd name="connsiteX3" fmla="*/ 3559126 w 3559126"/>
              <a:gd name="connsiteY3" fmla="*/ 0 h 541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9126" h="541606">
                <a:moveTo>
                  <a:pt x="0" y="379828"/>
                </a:moveTo>
                <a:cubicBezTo>
                  <a:pt x="983566" y="460717"/>
                  <a:pt x="1967132" y="541606"/>
                  <a:pt x="2560320" y="478301"/>
                </a:cubicBezTo>
                <a:cubicBezTo>
                  <a:pt x="3153508" y="414996"/>
                  <a:pt x="3559126" y="0"/>
                  <a:pt x="3559126" y="0"/>
                </a:cubicBezTo>
                <a:lnTo>
                  <a:pt x="3559126" y="0"/>
                </a:lnTo>
              </a:path>
            </a:pathLst>
          </a:cu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2209800" y="2819400"/>
            <a:ext cx="2438400" cy="228601"/>
          </a:xfrm>
          <a:custGeom>
            <a:avLst/>
            <a:gdLst>
              <a:gd name="connsiteX0" fmla="*/ 0 w 2349304"/>
              <a:gd name="connsiteY0" fmla="*/ 0 h 112541"/>
              <a:gd name="connsiteX1" fmla="*/ 2349304 w 2349304"/>
              <a:gd name="connsiteY1" fmla="*/ 112541 h 112541"/>
              <a:gd name="connsiteX2" fmla="*/ 2349304 w 2349304"/>
              <a:gd name="connsiteY2" fmla="*/ 112541 h 112541"/>
              <a:gd name="connsiteX3" fmla="*/ 2349304 w 2349304"/>
              <a:gd name="connsiteY3" fmla="*/ 112541 h 11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9304" h="112541">
                <a:moveTo>
                  <a:pt x="0" y="0"/>
                </a:moveTo>
                <a:lnTo>
                  <a:pt x="2349304" y="112541"/>
                </a:lnTo>
                <a:lnTo>
                  <a:pt x="2349304" y="112541"/>
                </a:lnTo>
                <a:lnTo>
                  <a:pt x="2349304" y="112541"/>
                </a:lnTo>
              </a:path>
            </a:pathLst>
          </a:cu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2209800" y="3077308"/>
            <a:ext cx="4191000" cy="656492"/>
          </a:xfrm>
          <a:custGeom>
            <a:avLst/>
            <a:gdLst>
              <a:gd name="connsiteX0" fmla="*/ 0 w 4220308"/>
              <a:gd name="connsiteY0" fmla="*/ 0 h 717452"/>
              <a:gd name="connsiteX1" fmla="*/ 2236763 w 4220308"/>
              <a:gd name="connsiteY1" fmla="*/ 323557 h 717452"/>
              <a:gd name="connsiteX2" fmla="*/ 4220308 w 4220308"/>
              <a:gd name="connsiteY2" fmla="*/ 717452 h 717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08" h="717452">
                <a:moveTo>
                  <a:pt x="0" y="0"/>
                </a:moveTo>
                <a:cubicBezTo>
                  <a:pt x="766689" y="101991"/>
                  <a:pt x="1533378" y="203982"/>
                  <a:pt x="2236763" y="323557"/>
                </a:cubicBezTo>
                <a:cubicBezTo>
                  <a:pt x="2940148" y="443132"/>
                  <a:pt x="3580228" y="580292"/>
                  <a:pt x="4220308" y="717452"/>
                </a:cubicBezTo>
              </a:path>
            </a:pathLst>
          </a:cu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86400" y="1981200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0" y="2743200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24600" y="3453825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85800" y="2514600"/>
            <a:ext cx="15240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286000" y="2057400"/>
            <a:ext cx="1239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r>
              <a:rPr lang="en-US" sz="3600" baseline="-25000" dirty="0" smtClean="0">
                <a:solidFill>
                  <a:schemeClr val="tx2"/>
                </a:solidFill>
              </a:rPr>
              <a:t>1</a:t>
            </a:r>
            <a:r>
              <a:rPr lang="en-US" sz="3600" dirty="0" smtClean="0">
                <a:solidFill>
                  <a:schemeClr val="tx2"/>
                </a:solidFill>
              </a:rPr>
              <a:t>(e)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6000" y="3163669"/>
            <a:ext cx="1306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r>
              <a:rPr lang="en-US" sz="3600" baseline="-25000" dirty="0" smtClean="0">
                <a:solidFill>
                  <a:schemeClr val="tx2"/>
                </a:solidFill>
              </a:rPr>
              <a:t>w</a:t>
            </a:r>
            <a:r>
              <a:rPr lang="en-US" sz="3600" dirty="0" smtClean="0">
                <a:solidFill>
                  <a:schemeClr val="tx2"/>
                </a:solidFill>
              </a:rPr>
              <a:t>(e)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1408" y="4419600"/>
            <a:ext cx="74771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“h”  much smaller than total no of edges</a:t>
            </a:r>
          </a:p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1000" y="49530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Estimate frequency of an edge, find heavy-hitter edges</a:t>
            </a:r>
          </a:p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81000" y="5867400"/>
            <a:ext cx="8001000" cy="107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Cannot answer structural queries: are these two nodes connected by only high-frequency edges?</a:t>
            </a:r>
          </a:p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29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>
                <a:solidFill>
                  <a:schemeClr val="tx1"/>
                </a:solidFill>
                <a:latin typeface="+mj-lt"/>
              </a:rPr>
              <a:t>7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105" y="0"/>
            <a:ext cx="7924800" cy="1066800"/>
          </a:xfrm>
        </p:spPr>
        <p:txBody>
          <a:bodyPr/>
          <a:lstStyle/>
          <a:p>
            <a:r>
              <a:rPr lang="en-US" sz="3200" dirty="0" smtClean="0"/>
              <a:t>Our Solution: GMatrix Synopsis</a:t>
            </a:r>
            <a:endParaRPr lang="en-US" sz="3200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3200400" y="2632502"/>
            <a:ext cx="2667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200400" y="4766102"/>
            <a:ext cx="2667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1866170" y="3966732"/>
            <a:ext cx="26700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2399570" y="3966732"/>
            <a:ext cx="26700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2932970" y="3966732"/>
            <a:ext cx="26700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466370" y="3966732"/>
            <a:ext cx="26700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3999770" y="3966732"/>
            <a:ext cx="26700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4533170" y="3966732"/>
            <a:ext cx="26700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200400" y="3165902"/>
            <a:ext cx="2667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200400" y="3699302"/>
            <a:ext cx="2667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200400" y="4232702"/>
            <a:ext cx="2667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733800" y="3699302"/>
            <a:ext cx="521208" cy="530352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3200400" y="5299502"/>
            <a:ext cx="2667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1639094" y="3965208"/>
            <a:ext cx="25146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0800000">
            <a:off x="3276600" y="5604302"/>
            <a:ext cx="25146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5867400" y="1337102"/>
            <a:ext cx="1600200" cy="1295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4991894" y="3584208"/>
            <a:ext cx="2514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5372100" y="3280202"/>
            <a:ext cx="2514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>
            <a:off x="5753894" y="2975402"/>
            <a:ext cx="251380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>
            <a:off x="6211094" y="2594402"/>
            <a:ext cx="2361406" cy="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3505200" y="2327702"/>
            <a:ext cx="2743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0800000">
            <a:off x="3886200" y="2022902"/>
            <a:ext cx="2743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0800000">
            <a:off x="4267200" y="1718102"/>
            <a:ext cx="2743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0800000">
            <a:off x="4648200" y="1413302"/>
            <a:ext cx="2743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590800" y="3775502"/>
            <a:ext cx="304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Arial" pitchFamily="34" charset="0"/>
              </a:rPr>
              <a:t>h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43400" y="5604302"/>
            <a:ext cx="304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Arial" pitchFamily="34" charset="0"/>
              </a:rPr>
              <a:t>h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 rot="5400000">
            <a:off x="2628900" y="4423202"/>
            <a:ext cx="1600200" cy="914400"/>
          </a:xfrm>
          <a:prstGeom prst="straightConnector1">
            <a:avLst/>
          </a:prstGeom>
          <a:ln w="9525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096000" y="4613702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itchFamily="34" charset="0"/>
                <a:cs typeface="Arial" pitchFamily="34" charset="0"/>
              </a:rPr>
              <a:t> k-</a:t>
            </a:r>
            <a:r>
              <a:rPr lang="en-US" sz="2000" dirty="0" err="1" smtClean="0">
                <a:latin typeface="Calibri" pitchFamily="34" charset="0"/>
                <a:cs typeface="Arial" pitchFamily="34" charset="0"/>
              </a:rPr>
              <a:t>th</a:t>
            </a:r>
            <a:r>
              <a:rPr lang="en-US" sz="2000" dirty="0" smtClean="0">
                <a:latin typeface="Calibri" pitchFamily="34" charset="0"/>
                <a:cs typeface="Arial" pitchFamily="34" charset="0"/>
              </a:rPr>
              <a:t> Hash Function hashes into </a:t>
            </a:r>
          </a:p>
          <a:p>
            <a:pPr algn="ctr"/>
            <a:r>
              <a:rPr lang="en-US" sz="2000" dirty="0" smtClean="0">
                <a:latin typeface="Calibri" pitchFamily="34" charset="0"/>
                <a:cs typeface="Arial" pitchFamily="34" charset="0"/>
              </a:rPr>
              <a:t>( </a:t>
            </a:r>
            <a:r>
              <a:rPr lang="en-US" sz="2000" dirty="0" err="1" smtClean="0">
                <a:latin typeface="Calibri" pitchFamily="34" charset="0"/>
                <a:cs typeface="Arial" pitchFamily="34" charset="0"/>
              </a:rPr>
              <a:t>H</a:t>
            </a:r>
            <a:r>
              <a:rPr lang="en-US" sz="2000" baseline="-25000" dirty="0" err="1" smtClean="0">
                <a:latin typeface="Calibri" pitchFamily="34" charset="0"/>
                <a:cs typeface="Arial" pitchFamily="34" charset="0"/>
              </a:rPr>
              <a:t>k</a:t>
            </a:r>
            <a:r>
              <a:rPr lang="en-US" sz="2000" dirty="0" smtClean="0">
                <a:latin typeface="Calibri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latin typeface="Calibri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Calibri" pitchFamily="34" charset="0"/>
                <a:cs typeface="Arial" pitchFamily="34" charset="0"/>
              </a:rPr>
              <a:t>), </a:t>
            </a:r>
            <a:r>
              <a:rPr lang="en-US" sz="2000" dirty="0" err="1" smtClean="0">
                <a:latin typeface="Calibri" pitchFamily="34" charset="0"/>
                <a:cs typeface="Arial" pitchFamily="34" charset="0"/>
              </a:rPr>
              <a:t>H</a:t>
            </a:r>
            <a:r>
              <a:rPr lang="en-US" sz="2000" baseline="-25000" dirty="0" err="1" smtClean="0">
                <a:latin typeface="Calibri" pitchFamily="34" charset="0"/>
                <a:cs typeface="Arial" pitchFamily="34" charset="0"/>
              </a:rPr>
              <a:t>k</a:t>
            </a:r>
            <a:r>
              <a:rPr lang="en-US" sz="2000" dirty="0" smtClean="0">
                <a:latin typeface="Calibri" pitchFamily="34" charset="0"/>
                <a:cs typeface="Arial" pitchFamily="34" charset="0"/>
              </a:rPr>
              <a:t>(j))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 rot="10800000">
            <a:off x="6324600" y="3394502"/>
            <a:ext cx="1295400" cy="1588"/>
          </a:xfrm>
          <a:prstGeom prst="straightConnector1">
            <a:avLst/>
          </a:prstGeom>
          <a:ln w="9525">
            <a:solidFill>
              <a:schemeClr val="tx1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rot="10800000" flipV="1">
            <a:off x="5486400" y="1260902"/>
            <a:ext cx="1752600" cy="12954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019800" y="1641902"/>
            <a:ext cx="304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libri" pitchFamily="34" charset="0"/>
                <a:cs typeface="Arial" pitchFamily="34" charset="0"/>
              </a:rPr>
              <a:t>w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133600" y="5680502"/>
            <a:ext cx="1600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Arial" pitchFamily="34" charset="0"/>
              </a:rPr>
              <a:t>(H</a:t>
            </a:r>
            <a:r>
              <a:rPr lang="en-US" sz="2000" baseline="-25000" dirty="0" smtClean="0">
                <a:latin typeface="Calibri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Calibri" pitchFamily="34" charset="0"/>
                <a:cs typeface="Arial" pitchFamily="34" charset="0"/>
              </a:rPr>
              <a:t>(</a:t>
            </a:r>
            <a:r>
              <a:rPr lang="en-US" sz="2000" dirty="0" err="1" smtClean="0">
                <a:latin typeface="Calibri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Calibri" pitchFamily="34" charset="0"/>
                <a:cs typeface="Arial" pitchFamily="34" charset="0"/>
              </a:rPr>
              <a:t>), H</a:t>
            </a:r>
            <a:r>
              <a:rPr lang="en-US" sz="2000" baseline="-25000" dirty="0" smtClean="0">
                <a:latin typeface="Calibri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Calibri" pitchFamily="34" charset="0"/>
                <a:cs typeface="Arial" pitchFamily="34" charset="0"/>
              </a:rPr>
              <a:t>(j))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191000" y="225150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Arial" pitchFamily="34" charset="0"/>
              </a:rPr>
              <a:t>H</a:t>
            </a:r>
            <a:r>
              <a:rPr lang="en-US" sz="2000" baseline="-25000" dirty="0" smtClean="0">
                <a:latin typeface="Calibri" pitchFamily="34" charset="0"/>
                <a:cs typeface="Arial" pitchFamily="34" charset="0"/>
              </a:rPr>
              <a:t>1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(</a:t>
            </a:r>
            <a:r>
              <a:rPr lang="en-US" sz="2000" b="1" baseline="30000" dirty="0" smtClean="0">
                <a:latin typeface="Calibri" pitchFamily="34" charset="0"/>
                <a:cs typeface="Arial" pitchFamily="34" charset="0"/>
              </a:rPr>
              <a:t>.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)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4648200" y="164190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Arial" pitchFamily="34" charset="0"/>
              </a:rPr>
              <a:t>H</a:t>
            </a:r>
            <a:r>
              <a:rPr lang="en-US" sz="2000" baseline="-25000" dirty="0" smtClean="0">
                <a:latin typeface="Calibri" pitchFamily="34" charset="0"/>
                <a:cs typeface="Arial" pitchFamily="34" charset="0"/>
              </a:rPr>
              <a:t>3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(</a:t>
            </a:r>
            <a:r>
              <a:rPr lang="en-US" sz="2000" b="1" baseline="30000" dirty="0" smtClean="0">
                <a:latin typeface="Calibri" pitchFamily="34" charset="0"/>
                <a:cs typeface="Arial" pitchFamily="34" charset="0"/>
              </a:rPr>
              <a:t>.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)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4876800" y="133710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Arial" pitchFamily="34" charset="0"/>
              </a:rPr>
              <a:t>H</a:t>
            </a:r>
            <a:r>
              <a:rPr lang="en-US" sz="2000" baseline="-25000" dirty="0" smtClean="0">
                <a:latin typeface="Calibri" pitchFamily="34" charset="0"/>
                <a:cs typeface="Arial" pitchFamily="34" charset="0"/>
              </a:rPr>
              <a:t>4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(</a:t>
            </a:r>
            <a:r>
              <a:rPr lang="en-US" sz="2000" b="1" baseline="30000" dirty="0" smtClean="0">
                <a:latin typeface="Calibri" pitchFamily="34" charset="0"/>
                <a:cs typeface="Arial" pitchFamily="34" charset="0"/>
              </a:rPr>
              <a:t>.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)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 rot="5400000">
            <a:off x="6705600" y="3775502"/>
            <a:ext cx="1295400" cy="53340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4419600" y="1946702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Arial" pitchFamily="34" charset="0"/>
              </a:rPr>
              <a:t>H</a:t>
            </a:r>
            <a:r>
              <a:rPr lang="en-US" sz="2000" baseline="-25000" dirty="0" smtClean="0">
                <a:latin typeface="Calibri" pitchFamily="34" charset="0"/>
                <a:cs typeface="Arial" pitchFamily="34" charset="0"/>
              </a:rPr>
              <a:t>2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(</a:t>
            </a:r>
            <a:r>
              <a:rPr lang="en-US" sz="2000" b="1" baseline="30000" dirty="0" smtClean="0">
                <a:latin typeface="Calibri" pitchFamily="34" charset="0"/>
                <a:cs typeface="Arial" pitchFamily="34" charset="0"/>
              </a:rPr>
              <a:t>.</a:t>
            </a:r>
            <a:r>
              <a:rPr lang="en-US" sz="2000" baseline="30000" dirty="0" smtClean="0">
                <a:latin typeface="Calibri" pitchFamily="34" charset="0"/>
                <a:cs typeface="Arial" pitchFamily="34" charset="0"/>
              </a:rPr>
              <a:t>)</a:t>
            </a:r>
            <a:endParaRPr lang="en-US" sz="2000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27539" y="1371600"/>
            <a:ext cx="30483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incoming edge:  e = (</a:t>
            </a:r>
            <a:r>
              <a:rPr lang="en-US" altLang="zh-CN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i,j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47961" y="1929825"/>
            <a:ext cx="3052439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“h”  much smaller than </a:t>
            </a:r>
          </a:p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total no of nodes</a:t>
            </a:r>
          </a:p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43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8/23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4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3200" dirty="0" smtClean="0"/>
              <a:t>GMatrix Compression</a:t>
            </a:r>
            <a:endParaRPr lang="en-US" sz="3200" dirty="0"/>
          </a:p>
        </p:txBody>
      </p:sp>
      <p:sp>
        <p:nvSpPr>
          <p:cNvPr id="5" name="Content Placeholder 2"/>
          <p:cNvSpPr txBox="1">
            <a:spLocks noChangeArrowheads="1"/>
          </p:cNvSpPr>
          <p:nvPr/>
        </p:nvSpPr>
        <p:spPr>
          <a:xfrm>
            <a:off x="596765" y="11783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Contract nodes into a total of h super-nodes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Different hash functions create different contractions ⇒ Holds key to effective query processing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 graph with 10</a:t>
            </a:r>
            <a:r>
              <a:rPr lang="en-US" altLang="zh-CN" sz="20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8 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nodes, 10</a:t>
            </a:r>
            <a:r>
              <a:rPr lang="en-US" altLang="zh-CN" sz="20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10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edges ⇒ Storage  40 GB	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GMatrix with h = 10</a:t>
            </a:r>
            <a:r>
              <a:rPr lang="en-US" altLang="zh-CN" sz="20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and w = 10 ⇒ Storage  40 MB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>
                <a:solidFill>
                  <a:schemeClr val="tx1"/>
                </a:solidFill>
                <a:latin typeface="+mj-lt"/>
              </a:rPr>
              <a:t>9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3200" dirty="0" smtClean="0"/>
              <a:t>Choice of Hash Functions</a:t>
            </a:r>
            <a:endParaRPr lang="en-US" sz="32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10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596765" y="11783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Pair-wise independent, e.g., modular hash function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 is a prime number larger than any node id:  (1, 2, … , n)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a, b chosen uniformly from (1, P-1)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00200" y="2362200"/>
          <a:ext cx="5105400" cy="533400"/>
        </p:xfrm>
        <a:graphic>
          <a:graphicData uri="http://schemas.openxmlformats.org/presentationml/2006/ole">
            <p:oleObj spid="_x0000_s11281" name="Equation" r:id="rId4" imgW="1803400" imgH="215900" progId="Equation.3">
              <p:embed/>
            </p:oleObj>
          </a:graphicData>
        </a:graphic>
      </p:graphicFrame>
      <p:sp>
        <p:nvSpPr>
          <p:cNvPr id="6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3200" dirty="0" smtClean="0"/>
              <a:t>Reverse Hash Mapping</a:t>
            </a:r>
            <a:endParaRPr lang="en-US" sz="32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11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215765" y="49883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Modular hash function:    reverse hash mapping size ⌊P/h⌋ </a:t>
            </a:r>
          </a:p>
        </p:txBody>
      </p:sp>
      <p:sp>
        <p:nvSpPr>
          <p:cNvPr id="12" name="Content Placeholder 2"/>
          <p:cNvSpPr txBox="1">
            <a:spLocks noChangeArrowheads="1"/>
          </p:cNvSpPr>
          <p:nvPr/>
        </p:nvSpPr>
        <p:spPr>
          <a:xfrm>
            <a:off x="215765" y="40386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Reverse hash mapping ⇒ small size and computed efficiently</a:t>
            </a: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2157413" y="1433513"/>
          <a:ext cx="3990975" cy="563562"/>
        </p:xfrm>
        <a:graphic>
          <a:graphicData uri="http://schemas.openxmlformats.org/presentationml/2006/ole">
            <p:oleObj spid="_x0000_s10257" name="Equation" r:id="rId4" imgW="1409700" imgH="228600" progId="Equation.3">
              <p:embed/>
            </p:oleObj>
          </a:graphicData>
        </a:graphic>
      </p:graphicFrame>
      <p:sp>
        <p:nvSpPr>
          <p:cNvPr id="13" name="Content Placeholder 2"/>
          <p:cNvSpPr txBox="1">
            <a:spLocks noChangeArrowheads="1"/>
          </p:cNvSpPr>
          <p:nvPr/>
        </p:nvSpPr>
        <p:spPr>
          <a:xfrm>
            <a:off x="202930" y="23622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mod 9 = 1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= 4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7*4 = 3*9 + 1</a:t>
            </a:r>
          </a:p>
        </p:txBody>
      </p:sp>
      <p:sp>
        <p:nvSpPr>
          <p:cNvPr id="14" name="Content Placeholder 2"/>
          <p:cNvSpPr txBox="1">
            <a:spLocks noChangeArrowheads="1"/>
          </p:cNvSpPr>
          <p:nvPr/>
        </p:nvSpPr>
        <p:spPr>
          <a:xfrm>
            <a:off x="228600" y="5791200"/>
            <a:ext cx="8610600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Can be computed in time O(⌊P/h⌋  log P) using extended Euclidean algorithm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pPr algn="l"/>
            <a:r>
              <a:rPr lang="en-US" sz="3200" dirty="0" smtClean="0"/>
              <a:t>Other Synopsis Options with Same Functionality as GMatrix</a:t>
            </a:r>
            <a:endParaRPr lang="en-US" sz="32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12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 noChangeArrowheads="1"/>
          </p:cNvSpPr>
          <p:nvPr/>
        </p:nvSpPr>
        <p:spPr>
          <a:xfrm>
            <a:off x="228600" y="4683555"/>
            <a:ext cx="8610600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Reverse hash mapping computes   w . n</a:t>
            </a:r>
            <a:r>
              <a:rPr lang="en-US" altLang="zh-CN" sz="20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/h</a:t>
            </a:r>
            <a:r>
              <a:rPr lang="en-US" altLang="zh-CN" sz="20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intersections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68691" y="2082800"/>
          <a:ext cx="3429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914400"/>
                <a:gridCol w="838200"/>
                <a:gridCol w="9144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3568691" y="1676400"/>
            <a:ext cx="3429000" cy="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68891" y="1066800"/>
            <a:ext cx="5982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r>
              <a:rPr lang="en-US" sz="3600" baseline="30000" dirty="0" smtClean="0">
                <a:solidFill>
                  <a:schemeClr val="tx2"/>
                </a:solidFill>
              </a:rPr>
              <a:t>2</a:t>
            </a:r>
            <a:endParaRPr lang="en-US" sz="3600" baseline="30000" dirty="0">
              <a:solidFill>
                <a:schemeClr val="tx2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454891" y="2057400"/>
            <a:ext cx="12709" cy="19050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486115" y="2743200"/>
            <a:ext cx="514885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w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2514600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( </a:t>
            </a:r>
            <a:r>
              <a:rPr lang="en-US" sz="3600" dirty="0" err="1" smtClean="0"/>
              <a:t>ij</a:t>
            </a:r>
            <a:r>
              <a:rPr lang="en-US" sz="3600" dirty="0" smtClean="0"/>
              <a:t>, f ) </a:t>
            </a:r>
            <a:endParaRPr lang="en-US" sz="3600" dirty="0"/>
          </a:p>
        </p:txBody>
      </p:sp>
      <p:sp>
        <p:nvSpPr>
          <p:cNvPr id="18" name="Freeform 17"/>
          <p:cNvSpPr/>
          <p:nvPr/>
        </p:nvSpPr>
        <p:spPr>
          <a:xfrm>
            <a:off x="2209800" y="2247314"/>
            <a:ext cx="3352800" cy="541606"/>
          </a:xfrm>
          <a:custGeom>
            <a:avLst/>
            <a:gdLst>
              <a:gd name="connsiteX0" fmla="*/ 0 w 3559126"/>
              <a:gd name="connsiteY0" fmla="*/ 379828 h 541606"/>
              <a:gd name="connsiteX1" fmla="*/ 2560320 w 3559126"/>
              <a:gd name="connsiteY1" fmla="*/ 478301 h 541606"/>
              <a:gd name="connsiteX2" fmla="*/ 3559126 w 3559126"/>
              <a:gd name="connsiteY2" fmla="*/ 0 h 541606"/>
              <a:gd name="connsiteX3" fmla="*/ 3559126 w 3559126"/>
              <a:gd name="connsiteY3" fmla="*/ 0 h 541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59126" h="541606">
                <a:moveTo>
                  <a:pt x="0" y="379828"/>
                </a:moveTo>
                <a:cubicBezTo>
                  <a:pt x="983566" y="460717"/>
                  <a:pt x="1967132" y="541606"/>
                  <a:pt x="2560320" y="478301"/>
                </a:cubicBezTo>
                <a:cubicBezTo>
                  <a:pt x="3153508" y="414996"/>
                  <a:pt x="3559126" y="0"/>
                  <a:pt x="3559126" y="0"/>
                </a:cubicBezTo>
                <a:lnTo>
                  <a:pt x="3559126" y="0"/>
                </a:lnTo>
              </a:path>
            </a:pathLst>
          </a:cu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2209800" y="2819400"/>
            <a:ext cx="2438400" cy="228601"/>
          </a:xfrm>
          <a:custGeom>
            <a:avLst/>
            <a:gdLst>
              <a:gd name="connsiteX0" fmla="*/ 0 w 2349304"/>
              <a:gd name="connsiteY0" fmla="*/ 0 h 112541"/>
              <a:gd name="connsiteX1" fmla="*/ 2349304 w 2349304"/>
              <a:gd name="connsiteY1" fmla="*/ 112541 h 112541"/>
              <a:gd name="connsiteX2" fmla="*/ 2349304 w 2349304"/>
              <a:gd name="connsiteY2" fmla="*/ 112541 h 112541"/>
              <a:gd name="connsiteX3" fmla="*/ 2349304 w 2349304"/>
              <a:gd name="connsiteY3" fmla="*/ 112541 h 112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9304" h="112541">
                <a:moveTo>
                  <a:pt x="0" y="0"/>
                </a:moveTo>
                <a:lnTo>
                  <a:pt x="2349304" y="112541"/>
                </a:lnTo>
                <a:lnTo>
                  <a:pt x="2349304" y="112541"/>
                </a:lnTo>
                <a:lnTo>
                  <a:pt x="2349304" y="112541"/>
                </a:lnTo>
              </a:path>
            </a:pathLst>
          </a:cu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2209800" y="3077308"/>
            <a:ext cx="4191000" cy="656492"/>
          </a:xfrm>
          <a:custGeom>
            <a:avLst/>
            <a:gdLst>
              <a:gd name="connsiteX0" fmla="*/ 0 w 4220308"/>
              <a:gd name="connsiteY0" fmla="*/ 0 h 717452"/>
              <a:gd name="connsiteX1" fmla="*/ 2236763 w 4220308"/>
              <a:gd name="connsiteY1" fmla="*/ 323557 h 717452"/>
              <a:gd name="connsiteX2" fmla="*/ 4220308 w 4220308"/>
              <a:gd name="connsiteY2" fmla="*/ 717452 h 717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08" h="717452">
                <a:moveTo>
                  <a:pt x="0" y="0"/>
                </a:moveTo>
                <a:cubicBezTo>
                  <a:pt x="766689" y="101991"/>
                  <a:pt x="1533378" y="203982"/>
                  <a:pt x="2236763" y="323557"/>
                </a:cubicBezTo>
                <a:cubicBezTo>
                  <a:pt x="2940148" y="443132"/>
                  <a:pt x="3580228" y="580292"/>
                  <a:pt x="4220308" y="717452"/>
                </a:cubicBezTo>
              </a:path>
            </a:pathLst>
          </a:cu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0" y="1981200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2743200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24600" y="3453825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+ f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85800" y="2514600"/>
            <a:ext cx="15240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2057400"/>
            <a:ext cx="1289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r>
              <a:rPr lang="en-US" sz="3600" baseline="-25000" dirty="0" smtClean="0">
                <a:solidFill>
                  <a:schemeClr val="tx2"/>
                </a:solidFill>
              </a:rPr>
              <a:t>1</a:t>
            </a:r>
            <a:r>
              <a:rPr lang="en-US" sz="3600" dirty="0" smtClean="0">
                <a:solidFill>
                  <a:schemeClr val="tx2"/>
                </a:solidFill>
              </a:rPr>
              <a:t>(</a:t>
            </a:r>
            <a:r>
              <a:rPr lang="en-US" sz="3600" dirty="0" err="1" smtClean="0">
                <a:solidFill>
                  <a:schemeClr val="tx2"/>
                </a:solidFill>
              </a:rPr>
              <a:t>ij</a:t>
            </a:r>
            <a:r>
              <a:rPr lang="en-US" sz="3600" dirty="0" smtClean="0">
                <a:solidFill>
                  <a:schemeClr val="tx2"/>
                </a:solidFill>
              </a:rPr>
              <a:t>)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0" y="3163669"/>
            <a:ext cx="1356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H</a:t>
            </a:r>
            <a:r>
              <a:rPr lang="en-US" sz="3600" baseline="-25000" dirty="0" smtClean="0">
                <a:solidFill>
                  <a:schemeClr val="tx2"/>
                </a:solidFill>
              </a:rPr>
              <a:t>w</a:t>
            </a:r>
            <a:r>
              <a:rPr lang="en-US" sz="3600" dirty="0" smtClean="0">
                <a:solidFill>
                  <a:schemeClr val="tx2"/>
                </a:solidFill>
              </a:rPr>
              <a:t>(</a:t>
            </a:r>
            <a:r>
              <a:rPr lang="en-US" sz="3600" dirty="0" err="1" smtClean="0">
                <a:solidFill>
                  <a:schemeClr val="tx2"/>
                </a:solidFill>
              </a:rPr>
              <a:t>ij</a:t>
            </a:r>
            <a:r>
              <a:rPr lang="en-US" sz="3600" dirty="0" smtClean="0">
                <a:solidFill>
                  <a:schemeClr val="tx2"/>
                </a:solidFill>
              </a:rPr>
              <a:t>)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27" name="Content Placeholder 2"/>
          <p:cNvSpPr txBox="1">
            <a:spLocks noChangeArrowheads="1"/>
          </p:cNvSpPr>
          <p:nvPr/>
        </p:nvSpPr>
        <p:spPr>
          <a:xfrm>
            <a:off x="228600" y="5445555"/>
            <a:ext cx="8610600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In GMatrix, reverse hash mapping computes  2. w . n/h  intersections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pPr algn="l"/>
            <a:r>
              <a:rPr lang="en-US" sz="3200" dirty="0" smtClean="0"/>
              <a:t>Queries supported by GMatrix </a:t>
            </a:r>
            <a:br>
              <a:rPr lang="en-US" sz="3200" dirty="0" smtClean="0"/>
            </a:br>
            <a:r>
              <a:rPr lang="en-US" sz="2800" dirty="0" smtClean="0"/>
              <a:t>(not a comprehensive list)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762000" y="12545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Edge Frequency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Heavy-hitter Edge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Node Frequency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Sub-graph Edge Frequency Query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Heavy-hitter Node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Reachability Query over High-frequency Edges</a:t>
            </a: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pPr algn="l"/>
            <a:r>
              <a:rPr lang="en-US" sz="3200" dirty="0" smtClean="0"/>
              <a:t>Queries supported by GMatrix </a:t>
            </a:r>
            <a:br>
              <a:rPr lang="en-US" sz="3200" dirty="0" smtClean="0"/>
            </a:br>
            <a:r>
              <a:rPr lang="en-US" sz="2800" dirty="0" smtClean="0"/>
              <a:t>(not a comprehensive list)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 noChangeArrowheads="1"/>
          </p:cNvSpPr>
          <p:nvPr/>
        </p:nvSpPr>
        <p:spPr>
          <a:xfrm>
            <a:off x="762000" y="12545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Edge Frequency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Heavy-hitter Edge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Node Frequency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Sub-graph Edge Frequency Query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Heavy-hitter Node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Reachability Query over High-frequency Edges</a:t>
            </a:r>
          </a:p>
        </p:txBody>
      </p:sp>
      <p:sp>
        <p:nvSpPr>
          <p:cNvPr id="7" name="Rounded Rectangle 6"/>
          <p:cNvSpPr/>
          <p:nvPr/>
        </p:nvSpPr>
        <p:spPr>
          <a:xfrm rot="20565624">
            <a:off x="1059925" y="2211090"/>
            <a:ext cx="7239246" cy="359931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50800" dir="2700000">
              <a:srgbClr val="FF66CC">
                <a:alpha val="45000"/>
              </a:srgbClr>
            </a:innerShdw>
          </a:effectLst>
          <a:scene3d>
            <a:camera prst="orthographicFront"/>
            <a:lightRig rig="chilly" dir="t"/>
          </a:scene3d>
          <a:sp3d contourW="12700" prstMaterial="dkEdge">
            <a:bevelT prst="relaxedInset"/>
            <a:bevelB w="114300" prst="artDeco"/>
            <a:contourClr>
              <a:srgbClr val="FF66CC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• Last four queries combine graph structure with edge frequency</a:t>
            </a:r>
          </a:p>
          <a:p>
            <a:endParaRPr lang="en-US" sz="2000" b="1" dirty="0" smtClean="0">
              <a:solidFill>
                <a:schemeClr val="tx1"/>
              </a:solidFill>
            </a:endParaRPr>
          </a:p>
          <a:p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b="1" dirty="0" smtClean="0">
                <a:solidFill>
                  <a:schemeClr val="tx1"/>
                </a:solidFill>
              </a:rPr>
              <a:t>• Possible to define analogous graph mining algorithms, e.g., frequent sub-graphs mining</a:t>
            </a: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Edge-Frequency Estimation Query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14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228600" y="1025955"/>
            <a:ext cx="8153400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For edge (i, j), compute the frequencies of w different cells: (H</a:t>
            </a:r>
            <a:r>
              <a:rPr lang="en-US" altLang="zh-CN" sz="20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</a:t>
            </a: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altLang="zh-CN" sz="2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), H</a:t>
            </a:r>
            <a:r>
              <a:rPr lang="en-US" altLang="zh-CN" sz="20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</a:t>
            </a: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(j), k)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minimum of these values is returned as the estimated frequency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Estimation is good for high-frequency edges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If true frequency is significant fraction of total stream size, then relative error is small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652588" y="5367337"/>
          <a:ext cx="4748212" cy="576263"/>
        </p:xfrm>
        <a:graphic>
          <a:graphicData uri="http://schemas.openxmlformats.org/presentationml/2006/ole">
            <p:oleObj spid="_x0000_s77842" name="Equation" r:id="rId4" imgW="1879600" imgH="228600" progId="Equation.3">
              <p:embed/>
            </p:oleObj>
          </a:graphicData>
        </a:graphic>
      </p:graphicFrame>
      <p:sp>
        <p:nvSpPr>
          <p:cNvPr id="6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 noChangeArrowheads="1"/>
          </p:cNvSpPr>
          <p:nvPr/>
        </p:nvSpPr>
        <p:spPr>
          <a:xfrm>
            <a:off x="152400" y="1216827"/>
            <a:ext cx="8534400" cy="1219200"/>
          </a:xfrm>
          <a:prstGeom prst="rect">
            <a:avLst/>
          </a:prstGeom>
        </p:spPr>
        <p:txBody>
          <a:bodyPr/>
          <a:lstStyle/>
          <a:p>
            <a:pPr marL="396875" marR="0" lvl="0" indent="-396875" algn="just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CN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858000" cy="1066800"/>
          </a:xfrm>
        </p:spPr>
        <p:txBody>
          <a:bodyPr/>
          <a:lstStyle/>
          <a:p>
            <a:pPr algn="l"/>
            <a:r>
              <a:rPr lang="en-US" sz="3200" dirty="0" smtClean="0"/>
              <a:t>Graph Streams</a:t>
            </a:r>
            <a:endParaRPr lang="en-US" sz="32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582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1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457200" y="16002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Graph Stream: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Continuous stream of graph edges 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  <a:sym typeface="Wingdings" pitchFamily="2" charset="2"/>
              </a:rPr>
              <a:t> 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Telephone network, communication network, social media data, IP traffic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5715000" y="2539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477000" y="27680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7010400" y="3301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638800" y="3682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638800" y="42920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248400" y="3987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553200" y="35300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858000" y="4063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7467600" y="3758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7772400" y="4444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162800" y="4520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6" name="Straight Connector 25"/>
          <p:cNvCxnSpPr>
            <a:stCxn id="13" idx="5"/>
          </p:cNvCxnSpPr>
          <p:nvPr/>
        </p:nvCxnSpPr>
        <p:spPr bwMode="auto">
          <a:xfrm rot="16200000" flipH="1">
            <a:off x="5898963" y="2875787"/>
            <a:ext cx="349437" cy="1970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6096000" y="30728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8" name="Straight Connector 27"/>
          <p:cNvCxnSpPr>
            <a:stCxn id="13" idx="6"/>
            <a:endCxn id="14" idx="1"/>
          </p:cNvCxnSpPr>
          <p:nvPr/>
        </p:nvCxnSpPr>
        <p:spPr bwMode="auto">
          <a:xfrm>
            <a:off x="6019800" y="2691825"/>
            <a:ext cx="501837" cy="1208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4" idx="3"/>
            <a:endCxn id="27" idx="7"/>
          </p:cNvCxnSpPr>
          <p:nvPr/>
        </p:nvCxnSpPr>
        <p:spPr bwMode="auto">
          <a:xfrm rot="5400000">
            <a:off x="6394263" y="2990088"/>
            <a:ext cx="89274" cy="165474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6" idx="7"/>
            <a:endCxn id="27" idx="3"/>
          </p:cNvCxnSpPr>
          <p:nvPr/>
        </p:nvCxnSpPr>
        <p:spPr bwMode="auto">
          <a:xfrm rot="5400000" flipH="1" flipV="1">
            <a:off x="5822763" y="3409188"/>
            <a:ext cx="394074" cy="2416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0"/>
            <a:endCxn id="16" idx="4"/>
          </p:cNvCxnSpPr>
          <p:nvPr/>
        </p:nvCxnSpPr>
        <p:spPr bwMode="auto">
          <a:xfrm rot="5400000" flipH="1" flipV="1">
            <a:off x="5638800" y="4139625"/>
            <a:ext cx="304800" cy="1588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16" idx="6"/>
            <a:endCxn id="19" idx="1"/>
          </p:cNvCxnSpPr>
          <p:nvPr/>
        </p:nvCxnSpPr>
        <p:spPr bwMode="auto">
          <a:xfrm>
            <a:off x="5943600" y="3834825"/>
            <a:ext cx="3494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7" idx="5"/>
            <a:endCxn id="21" idx="1"/>
          </p:cNvCxnSpPr>
          <p:nvPr/>
        </p:nvCxnSpPr>
        <p:spPr bwMode="auto">
          <a:xfrm rot="16200000" flipH="1">
            <a:off x="6356163" y="3332988"/>
            <a:ext cx="241674" cy="2416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7" idx="4"/>
            <a:endCxn id="19" idx="0"/>
          </p:cNvCxnSpPr>
          <p:nvPr/>
        </p:nvCxnSpPr>
        <p:spPr bwMode="auto">
          <a:xfrm rot="16200000" flipH="1">
            <a:off x="6019800" y="3606225"/>
            <a:ext cx="609600" cy="1524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9" idx="6"/>
            <a:endCxn id="22" idx="2"/>
          </p:cNvCxnSpPr>
          <p:nvPr/>
        </p:nvCxnSpPr>
        <p:spPr bwMode="auto">
          <a:xfrm>
            <a:off x="6553200" y="4139625"/>
            <a:ext cx="304800" cy="7620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5"/>
            <a:endCxn id="25" idx="2"/>
          </p:cNvCxnSpPr>
          <p:nvPr/>
        </p:nvCxnSpPr>
        <p:spPr bwMode="auto">
          <a:xfrm rot="16200000" flipH="1">
            <a:off x="6622863" y="4133087"/>
            <a:ext cx="425637" cy="6542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22" idx="5"/>
            <a:endCxn id="25" idx="1"/>
          </p:cNvCxnSpPr>
          <p:nvPr/>
        </p:nvCxnSpPr>
        <p:spPr bwMode="auto">
          <a:xfrm rot="16200000" flipH="1">
            <a:off x="7041963" y="4399788"/>
            <a:ext cx="241674" cy="892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15" idx="3"/>
            <a:endCxn id="21" idx="6"/>
          </p:cNvCxnSpPr>
          <p:nvPr/>
        </p:nvCxnSpPr>
        <p:spPr bwMode="auto">
          <a:xfrm rot="5400000">
            <a:off x="6896101" y="3523488"/>
            <a:ext cx="1208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4" idx="5"/>
            <a:endCxn id="15" idx="1"/>
          </p:cNvCxnSpPr>
          <p:nvPr/>
        </p:nvCxnSpPr>
        <p:spPr bwMode="auto">
          <a:xfrm rot="16200000" flipH="1">
            <a:off x="6737163" y="3028188"/>
            <a:ext cx="317874" cy="3178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3" idx="5"/>
            <a:endCxn id="24" idx="0"/>
          </p:cNvCxnSpPr>
          <p:nvPr/>
        </p:nvCxnSpPr>
        <p:spPr bwMode="auto">
          <a:xfrm rot="16200000" flipH="1">
            <a:off x="7613463" y="4133087"/>
            <a:ext cx="4256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2" idx="7"/>
            <a:endCxn id="23" idx="2"/>
          </p:cNvCxnSpPr>
          <p:nvPr/>
        </p:nvCxnSpPr>
        <p:spPr bwMode="auto">
          <a:xfrm rot="5400000" flipH="1" flipV="1">
            <a:off x="7194363" y="3834826"/>
            <a:ext cx="197037" cy="3494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25" idx="6"/>
            <a:endCxn id="24" idx="2"/>
          </p:cNvCxnSpPr>
          <p:nvPr/>
        </p:nvCxnSpPr>
        <p:spPr bwMode="auto">
          <a:xfrm flipV="1">
            <a:off x="7467600" y="4596825"/>
            <a:ext cx="304800" cy="762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990600" y="2996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990600" y="3606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45" name="Straight Connector 44"/>
          <p:cNvCxnSpPr>
            <a:stCxn id="44" idx="0"/>
            <a:endCxn id="43" idx="4"/>
          </p:cNvCxnSpPr>
          <p:nvPr/>
        </p:nvCxnSpPr>
        <p:spPr bwMode="auto">
          <a:xfrm rot="5400000" flipH="1" flipV="1">
            <a:off x="990600" y="34538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1600200" y="2996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1600200" y="3606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48" name="Straight Connector 47"/>
          <p:cNvCxnSpPr>
            <a:stCxn id="47" idx="0"/>
            <a:endCxn id="46" idx="4"/>
          </p:cNvCxnSpPr>
          <p:nvPr/>
        </p:nvCxnSpPr>
        <p:spPr bwMode="auto">
          <a:xfrm rot="5400000" flipH="1" flipV="1">
            <a:off x="1600200" y="34538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Oval 48"/>
          <p:cNvSpPr/>
          <p:nvPr/>
        </p:nvSpPr>
        <p:spPr bwMode="auto">
          <a:xfrm>
            <a:off x="2209800" y="2996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2209800" y="3606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51" name="Straight Connector 50"/>
          <p:cNvCxnSpPr>
            <a:stCxn id="50" idx="0"/>
            <a:endCxn id="49" idx="4"/>
          </p:cNvCxnSpPr>
          <p:nvPr/>
        </p:nvCxnSpPr>
        <p:spPr bwMode="auto">
          <a:xfrm rot="5400000" flipH="1" flipV="1">
            <a:off x="2209800" y="34538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2819400" y="30728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2819400" y="3682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54" name="Straight Connector 53"/>
          <p:cNvCxnSpPr>
            <a:stCxn id="53" idx="0"/>
            <a:endCxn id="52" idx="4"/>
          </p:cNvCxnSpPr>
          <p:nvPr/>
        </p:nvCxnSpPr>
        <p:spPr bwMode="auto">
          <a:xfrm rot="5400000" flipH="1" flipV="1">
            <a:off x="2819400" y="35300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Oval 54"/>
          <p:cNvSpPr/>
          <p:nvPr/>
        </p:nvSpPr>
        <p:spPr bwMode="auto">
          <a:xfrm>
            <a:off x="3352800" y="30728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3352800" y="3682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57" name="Straight Connector 56"/>
          <p:cNvCxnSpPr>
            <a:stCxn id="56" idx="0"/>
            <a:endCxn id="55" idx="4"/>
          </p:cNvCxnSpPr>
          <p:nvPr/>
        </p:nvCxnSpPr>
        <p:spPr bwMode="auto">
          <a:xfrm rot="5400000" flipH="1" flipV="1">
            <a:off x="3352800" y="35300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Right Arrow 57"/>
          <p:cNvSpPr/>
          <p:nvPr/>
        </p:nvSpPr>
        <p:spPr bwMode="auto">
          <a:xfrm>
            <a:off x="4038600" y="3453825"/>
            <a:ext cx="1219200" cy="38100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5800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19468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905000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14600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047279" y="328231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096000" y="2367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638800" y="27680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400800" y="29775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781800" y="2844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4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638800" y="32061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67668" y="3510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805868" y="3510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8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410200" y="3891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791200" y="38348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10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477000" y="37586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01068" y="42920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110668" y="41396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720268" y="389191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491668" y="45968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7450" y="4292025"/>
            <a:ext cx="422455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Edge Stream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334000" y="5130225"/>
            <a:ext cx="4572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Graph Structure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With Edge Frequency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28600" y="314456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1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Heavy-Hitter Edge Query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15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762000" y="9497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Find all edges with frequency greater than F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 false negative, but false positive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Find all hash-edges with frequency at least F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Reverse hash mapping to find real edges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Intersection of edge sets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560513" y="4267200"/>
          <a:ext cx="5486400" cy="609600"/>
        </p:xfrm>
        <a:graphic>
          <a:graphicData uri="http://schemas.openxmlformats.org/presentationml/2006/ole">
            <p:oleObj spid="_x0000_s3185" name="Equation" r:id="rId4" imgW="2171700" imgH="241300" progId="Equation.3">
              <p:embed/>
            </p:oleObj>
          </a:graphicData>
        </a:graphic>
      </p:graphicFrame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305175" y="5486400"/>
          <a:ext cx="962025" cy="1079500"/>
        </p:xfrm>
        <a:graphic>
          <a:graphicData uri="http://schemas.openxmlformats.org/presentationml/2006/ole">
            <p:oleObj spid="_x0000_s3186" name="Equation" r:id="rId5" imgW="380835" imgH="431613" progId="Equation.3">
              <p:embed/>
            </p:oleObj>
          </a:graphicData>
        </a:graphic>
      </p:graphicFrame>
      <p:graphicFrame>
        <p:nvGraphicFramePr>
          <p:cNvPr id="3139" name="Object 67"/>
          <p:cNvGraphicFramePr>
            <a:graphicFrameLocks noChangeAspect="1"/>
          </p:cNvGraphicFramePr>
          <p:nvPr/>
        </p:nvGraphicFramePr>
        <p:xfrm>
          <a:off x="1993900" y="3081337"/>
          <a:ext cx="3721100" cy="576263"/>
        </p:xfrm>
        <a:graphic>
          <a:graphicData uri="http://schemas.openxmlformats.org/presentationml/2006/ole">
            <p:oleObj spid="_x0000_s3187" name="Equation" r:id="rId6" imgW="1473200" imgH="228600" progId="Equation.3">
              <p:embed/>
            </p:oleObj>
          </a:graphicData>
        </a:graphic>
      </p:graphicFrame>
      <p:sp>
        <p:nvSpPr>
          <p:cNvPr id="8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Heavy-Hitter Edge Query: Optimization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16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762000" y="18641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 a node does not appear as the source node of some potential frequent edge in at least one of the w hash functions, that node and its outgoing edges can be safely eliminated.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04800" y="1371600"/>
            <a:ext cx="2057400" cy="381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rPr>
              <a:t>First Optimization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04800" y="3429000"/>
            <a:ext cx="2133600" cy="381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Second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rPr>
              <a:t> Optimization</a:t>
            </a:r>
          </a:p>
        </p:txBody>
      </p:sp>
      <p:graphicFrame>
        <p:nvGraphicFramePr>
          <p:cNvPr id="53249" name="Object 1"/>
          <p:cNvGraphicFramePr>
            <a:graphicFrameLocks noChangeAspect="1"/>
          </p:cNvGraphicFramePr>
          <p:nvPr/>
        </p:nvGraphicFramePr>
        <p:xfrm>
          <a:off x="2112963" y="4254500"/>
          <a:ext cx="5068887" cy="546100"/>
        </p:xfrm>
        <a:graphic>
          <a:graphicData uri="http://schemas.openxmlformats.org/presentationml/2006/ole">
            <p:oleObj spid="_x0000_s53281" name="Equation" r:id="rId4" imgW="2005729" imgH="215806" progId="Equation.3">
              <p:embed/>
            </p:oleObj>
          </a:graphicData>
        </a:graphic>
      </p:graphicFrame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503363" y="5168900"/>
          <a:ext cx="6448425" cy="546100"/>
        </p:xfrm>
        <a:graphic>
          <a:graphicData uri="http://schemas.openxmlformats.org/presentationml/2006/ole">
            <p:oleObj spid="_x0000_s53282" name="Equation" r:id="rId5" imgW="2552700" imgH="215900" progId="Equation.3">
              <p:embed/>
            </p:oleObj>
          </a:graphicData>
        </a:graphic>
      </p:graphicFrame>
      <p:sp>
        <p:nvSpPr>
          <p:cNvPr id="9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pPr algn="l"/>
            <a:r>
              <a:rPr lang="en-US" sz="2800" dirty="0" smtClean="0"/>
              <a:t>Heavy-Hitter Edge Query: Time Complexity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17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66888" y="1797050"/>
          <a:ext cx="4557712" cy="946150"/>
        </p:xfrm>
        <a:graphic>
          <a:graphicData uri="http://schemas.openxmlformats.org/presentationml/2006/ole">
            <p:oleObj spid="_x0000_s2129" name="Equation" r:id="rId3" imgW="1689100" imgH="457200" progId="Equation.3">
              <p:embed/>
            </p:oleObj>
          </a:graphicData>
        </a:graphic>
      </p:graphicFrame>
      <p:sp>
        <p:nvSpPr>
          <p:cNvPr id="6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Reachability Query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18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762001" y="1295400"/>
            <a:ext cx="7467600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Find if two query nodes are connected by a path with edges having frequency at least F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Determine all edges for which frequency is at least F using heavy-hitter edge query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Answer reachability query with these edges</a:t>
            </a: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Experimental Results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19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3505200"/>
            <a:ext cx="77724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Friendster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Stream (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Zipf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Frequency Distribution with Varying Skew)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28800" y="4516120"/>
          <a:ext cx="4889119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0719"/>
                <a:gridCol w="24384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GMatrix</a:t>
                      </a:r>
                      <a:r>
                        <a:rPr lang="en-US" b="1" baseline="0" dirty="0" smtClean="0"/>
                        <a:t> Size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40MB (h=1000,</a:t>
                      </a:r>
                      <a:r>
                        <a:rPr lang="en-US" baseline="0" dirty="0" smtClean="0"/>
                        <a:t> w=10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GMatrix Update Time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-6</a:t>
                      </a:r>
                      <a:r>
                        <a:rPr lang="en-US" dirty="0" smtClean="0"/>
                        <a:t> sec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63365" y="5562600"/>
            <a:ext cx="83186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Experiments were performed on a single core of 10GB, 2.4GHz Xeon server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2176046"/>
            <a:ext cx="12192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Skew 1.0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557046"/>
            <a:ext cx="12192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Skew 1.2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938046"/>
            <a:ext cx="12192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Skew 1.4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219201" y="1524000"/>
          <a:ext cx="7772399" cy="180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589"/>
                <a:gridCol w="944310"/>
                <a:gridCol w="1234867"/>
                <a:gridCol w="1307506"/>
                <a:gridCol w="1551966"/>
                <a:gridCol w="16441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#Nodes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#Edges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Agg</a:t>
                      </a:r>
                      <a:r>
                        <a:rPr lang="en-US" dirty="0" smtClean="0"/>
                        <a:t>. Edge Freq.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Max.</a:t>
                      </a:r>
                      <a:r>
                        <a:rPr lang="en-US" baseline="0" dirty="0" smtClean="0"/>
                        <a:t> Edge Freq.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Flat Stream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Compressed Stream Size</a:t>
                      </a:r>
                      <a:endParaRPr lang="en-US" dirty="0"/>
                    </a:p>
                  </a:txBody>
                  <a:tcPr/>
                </a:tc>
              </a:tr>
              <a:tr h="304800">
                <a:tc rowSpan="5"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66M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3612M</a:t>
                      </a:r>
                      <a:endParaRPr lang="en-US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10</a:t>
                      </a:r>
                      <a:r>
                        <a:rPr lang="en-US" baseline="30000" dirty="0" smtClean="0"/>
                        <a:t>10</a:t>
                      </a:r>
                      <a:endParaRPr lang="en-US" baseline="30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4.43 × 10</a:t>
                      </a:r>
                      <a:r>
                        <a:rPr lang="en-US" baseline="30000" dirty="0" smtClean="0"/>
                        <a:t>8</a:t>
                      </a:r>
                      <a:endParaRPr lang="en-US" baseline="300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80GB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16.47 GB</a:t>
                      </a:r>
                      <a:endParaRPr lang="en-US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2.37 GB</a:t>
                      </a:r>
                      <a:endParaRPr lang="en-US" dirty="0"/>
                    </a:p>
                  </a:txBody>
                  <a:tcPr/>
                </a:tc>
              </a:tr>
              <a:tr h="243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1.81 × 10</a:t>
                      </a:r>
                      <a:r>
                        <a:rPr lang="en-US" baseline="30000" dirty="0" smtClean="0"/>
                        <a:t>9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250 MB</a:t>
                      </a:r>
                      <a:endParaRPr lang="en-US" dirty="0"/>
                    </a:p>
                  </a:txBody>
                  <a:tcPr/>
                </a:tc>
              </a:tr>
              <a:tr h="1236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3.22 × 10</a:t>
                      </a:r>
                      <a:r>
                        <a:rPr lang="en-US" baseline="30000" dirty="0" smtClean="0"/>
                        <a:t>9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Edge Frequency Estimation Query</a:t>
            </a:r>
            <a:endParaRPr lang="en-US" sz="28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00025" y="4953000"/>
          <a:ext cx="5819775" cy="1295400"/>
        </p:xfrm>
        <a:graphic>
          <a:graphicData uri="http://schemas.openxmlformats.org/presentationml/2006/ole">
            <p:oleObj spid="_x0000_s82962" name="Equation" r:id="rId3" imgW="2844800" imgH="698500" progId="Equation.3">
              <p:embed/>
            </p:oleObj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0" y="1676400"/>
          <a:ext cx="4876800" cy="2990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800600" y="1676400"/>
          <a:ext cx="43434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14287" y="5435025"/>
            <a:ext cx="20249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over top-500 </a:t>
            </a:r>
          </a:p>
          <a:p>
            <a:r>
              <a:rPr lang="en-US" dirty="0" smtClean="0"/>
              <a:t>frequent edges</a:t>
            </a:r>
            <a:endParaRPr lang="en-US" dirty="0"/>
          </a:p>
        </p:txBody>
      </p:sp>
      <p:sp>
        <p:nvSpPr>
          <p:cNvPr id="7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20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Heavy Hitter Edge Query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21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24260389"/>
              </p:ext>
            </p:extLst>
          </p:nvPr>
        </p:nvGraphicFramePr>
        <p:xfrm>
          <a:off x="60278" y="1066800"/>
          <a:ext cx="65532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49083" y="1226403"/>
            <a:ext cx="31039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Frequency Threshold 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= 0.01% of Total Stream Size</a:t>
            </a:r>
          </a:p>
          <a:p>
            <a:endParaRPr lang="de-DE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72000" y="2819400"/>
            <a:ext cx="152400" cy="152400"/>
          </a:xfrm>
          <a:prstGeom prst="rect">
            <a:avLst/>
          </a:prstGeom>
          <a:solidFill>
            <a:srgbClr val="00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graphicFrame>
        <p:nvGraphicFramePr>
          <p:cNvPr id="128001" name="Object 1"/>
          <p:cNvGraphicFramePr>
            <a:graphicFrameLocks noChangeAspect="1"/>
          </p:cNvGraphicFramePr>
          <p:nvPr/>
        </p:nvGraphicFramePr>
        <p:xfrm>
          <a:off x="838201" y="3581400"/>
          <a:ext cx="7467599" cy="777875"/>
        </p:xfrm>
        <a:graphic>
          <a:graphicData uri="http://schemas.openxmlformats.org/presentationml/2006/ole">
            <p:oleObj spid="_x0000_s128017" name="Equation" r:id="rId4" imgW="3911600" imgH="419100" progId="Equation.3">
              <p:embed/>
            </p:oleObj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57200" y="4572000"/>
          <a:ext cx="6400801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1447800"/>
                <a:gridCol w="21336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</a:t>
                      </a:r>
                      <a:r>
                        <a:rPr lang="en-US" baseline="0" dirty="0" smtClean="0"/>
                        <a:t> Threshold (% of Total Stream Size)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GMatrix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Count-Min Sketch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dirty="0" smtClean="0"/>
                        <a:t>1 sec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149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en-US" dirty="0" smtClean="0"/>
                        <a:t>2 sec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771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sec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514600" y="6324600"/>
            <a:ext cx="2556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>
                <a:solidFill>
                  <a:schemeClr val="tx1"/>
                </a:solidFill>
                <a:latin typeface="Calibri" pitchFamily="34" charset="0"/>
              </a:rPr>
              <a:t>Query Answering Time</a:t>
            </a:r>
            <a:endParaRPr lang="de-DE" sz="2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Reachability Query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22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8421092"/>
              </p:ext>
            </p:extLst>
          </p:nvPr>
        </p:nvGraphicFramePr>
        <p:xfrm>
          <a:off x="609600" y="1524000"/>
          <a:ext cx="4267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133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Skew (</a:t>
                      </a:r>
                      <a:r>
                        <a:rPr lang="en-US" dirty="0" err="1" smtClean="0"/>
                        <a:t>ZipF</a:t>
                      </a:r>
                      <a:r>
                        <a:rPr lang="en-US" dirty="0" smtClean="0"/>
                        <a:t>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Reachability Error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0.012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0.008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0.004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457200" y="5597955"/>
            <a:ext cx="83186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3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Each reachability query can be processed in 0.1 sec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43654" y="1531203"/>
            <a:ext cx="31039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Frequency Threshold 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Calibri" pitchFamily="34" charset="0"/>
              </a:rPr>
              <a:t>= 0.01% of Total Stream Size</a:t>
            </a:r>
          </a:p>
          <a:p>
            <a:endParaRPr lang="de-DE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132098" name="Object 2"/>
          <p:cNvGraphicFramePr>
            <a:graphicFrameLocks noChangeAspect="1"/>
          </p:cNvGraphicFramePr>
          <p:nvPr/>
        </p:nvGraphicFramePr>
        <p:xfrm>
          <a:off x="598488" y="4165600"/>
          <a:ext cx="7351712" cy="774700"/>
        </p:xfrm>
        <a:graphic>
          <a:graphicData uri="http://schemas.openxmlformats.org/presentationml/2006/ole">
            <p:oleObj spid="_x0000_s132114" name="Equation" r:id="rId4" imgW="3936960" imgH="419040" progId="Equation.3">
              <p:embed/>
            </p:oleObj>
          </a:graphicData>
        </a:graphic>
      </p:graphicFrame>
      <p:sp>
        <p:nvSpPr>
          <p:cNvPr id="10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762000" y="1524000"/>
            <a:ext cx="7696200" cy="22098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924800" cy="1066800"/>
          </a:xfrm>
        </p:spPr>
        <p:txBody>
          <a:bodyPr/>
          <a:lstStyle/>
          <a:p>
            <a:r>
              <a:rPr lang="en-US" sz="2800" dirty="0" smtClean="0"/>
              <a:t>Conclusions</a:t>
            </a:r>
            <a:endParaRPr lang="en-US" sz="2800" dirty="0"/>
          </a:p>
        </p:txBody>
      </p:sp>
      <p:sp>
        <p:nvSpPr>
          <p:cNvPr id="45" name="Slide Number Placeholder 9"/>
          <p:cNvSpPr txBox="1">
            <a:spLocks/>
          </p:cNvSpPr>
          <p:nvPr/>
        </p:nvSpPr>
        <p:spPr bwMode="auto">
          <a:xfrm>
            <a:off x="83820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23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 noChangeArrowheads="1"/>
          </p:cNvSpPr>
          <p:nvPr/>
        </p:nvSpPr>
        <p:spPr>
          <a:xfrm>
            <a:off x="990600" y="1559355"/>
            <a:ext cx="7467600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GMatrix synopsis for summarizing rapid graph streams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Can be leveraged for a variety of frequency and structural queries</a:t>
            </a:r>
          </a:p>
        </p:txBody>
      </p:sp>
      <p:sp>
        <p:nvSpPr>
          <p:cNvPr id="6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 noChangeArrowheads="1"/>
          </p:cNvSpPr>
          <p:nvPr/>
        </p:nvSpPr>
        <p:spPr>
          <a:xfrm>
            <a:off x="996065" y="4495800"/>
            <a:ext cx="7919335" cy="990600"/>
          </a:xfrm>
          <a:prstGeom prst="rect">
            <a:avLst/>
          </a:prstGeom>
        </p:spPr>
        <p:txBody>
          <a:bodyPr/>
          <a:lstStyle/>
          <a:p>
            <a:pPr marL="396875" lvl="0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ea typeface="宋体"/>
              </a:rPr>
              <a:t>Future Work: 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ea typeface="宋体"/>
              </a:rPr>
              <a:t>Improving accuracy by hashing high- and low-frequency edges separately</a:t>
            </a:r>
            <a:r>
              <a:rPr kumimoji="0" lang="en-US" altLang="zh-CN" sz="200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itchFamily="34" charset="0"/>
                <a:ea typeface="宋体"/>
              </a:rPr>
              <a:t>?</a:t>
            </a: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itchFamily="34" charset="0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385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 noChangeArrowheads="1"/>
          </p:cNvSpPr>
          <p:nvPr/>
        </p:nvSpPr>
        <p:spPr>
          <a:xfrm>
            <a:off x="152400" y="1216827"/>
            <a:ext cx="8534400" cy="1219200"/>
          </a:xfrm>
          <a:prstGeom prst="rect">
            <a:avLst/>
          </a:prstGeom>
        </p:spPr>
        <p:txBody>
          <a:bodyPr/>
          <a:lstStyle/>
          <a:p>
            <a:pPr marL="396875" marR="0" lvl="0" indent="-396875" algn="just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CN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858000" cy="1066800"/>
          </a:xfrm>
        </p:spPr>
        <p:txBody>
          <a:bodyPr/>
          <a:lstStyle/>
          <a:p>
            <a:pPr algn="l"/>
            <a:r>
              <a:rPr lang="en-US" sz="3200" dirty="0" smtClean="0"/>
              <a:t>Graph Streams</a:t>
            </a:r>
            <a:endParaRPr lang="en-US" sz="32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58200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1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457200" y="16002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kumimoji="0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Graph Stream: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Continuous stream of graph edges 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  <a:sym typeface="Wingdings" pitchFamily="2" charset="2"/>
              </a:rPr>
              <a:t> 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Telephone network, communication network, social media data, IP traffic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kumimoji="0" lang="en-US" altLang="zh-CN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Massive volume and high speed</a:t>
            </a: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Construct summary to support future queries</a:t>
            </a: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5715000" y="2539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477000" y="27680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7010400" y="3301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5638800" y="3682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638800" y="42920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248400" y="3987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553200" y="35300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6858000" y="4063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7467600" y="3758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7772400" y="4444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162800" y="4520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6" name="Straight Connector 25"/>
          <p:cNvCxnSpPr>
            <a:stCxn id="13" idx="5"/>
          </p:cNvCxnSpPr>
          <p:nvPr/>
        </p:nvCxnSpPr>
        <p:spPr bwMode="auto">
          <a:xfrm rot="16200000" flipH="1">
            <a:off x="5898963" y="2875787"/>
            <a:ext cx="349437" cy="1970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6096000" y="30728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8" name="Straight Connector 27"/>
          <p:cNvCxnSpPr>
            <a:stCxn id="13" idx="6"/>
            <a:endCxn id="14" idx="1"/>
          </p:cNvCxnSpPr>
          <p:nvPr/>
        </p:nvCxnSpPr>
        <p:spPr bwMode="auto">
          <a:xfrm>
            <a:off x="6019800" y="2691825"/>
            <a:ext cx="501837" cy="1208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4" idx="3"/>
            <a:endCxn id="27" idx="7"/>
          </p:cNvCxnSpPr>
          <p:nvPr/>
        </p:nvCxnSpPr>
        <p:spPr bwMode="auto">
          <a:xfrm rot="5400000">
            <a:off x="6394263" y="2990088"/>
            <a:ext cx="89274" cy="165474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6" idx="7"/>
            <a:endCxn id="27" idx="3"/>
          </p:cNvCxnSpPr>
          <p:nvPr/>
        </p:nvCxnSpPr>
        <p:spPr bwMode="auto">
          <a:xfrm rot="5400000" flipH="1" flipV="1">
            <a:off x="5822763" y="3409188"/>
            <a:ext cx="394074" cy="2416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7" idx="0"/>
            <a:endCxn id="16" idx="4"/>
          </p:cNvCxnSpPr>
          <p:nvPr/>
        </p:nvCxnSpPr>
        <p:spPr bwMode="auto">
          <a:xfrm rot="5400000" flipH="1" flipV="1">
            <a:off x="5638800" y="4139625"/>
            <a:ext cx="304800" cy="1588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16" idx="6"/>
            <a:endCxn id="19" idx="1"/>
          </p:cNvCxnSpPr>
          <p:nvPr/>
        </p:nvCxnSpPr>
        <p:spPr bwMode="auto">
          <a:xfrm>
            <a:off x="5943600" y="3834825"/>
            <a:ext cx="3494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7" idx="5"/>
            <a:endCxn id="21" idx="1"/>
          </p:cNvCxnSpPr>
          <p:nvPr/>
        </p:nvCxnSpPr>
        <p:spPr bwMode="auto">
          <a:xfrm rot="16200000" flipH="1">
            <a:off x="6356163" y="3332988"/>
            <a:ext cx="241674" cy="2416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7" idx="4"/>
            <a:endCxn id="19" idx="0"/>
          </p:cNvCxnSpPr>
          <p:nvPr/>
        </p:nvCxnSpPr>
        <p:spPr bwMode="auto">
          <a:xfrm rot="16200000" flipH="1">
            <a:off x="6019800" y="3606225"/>
            <a:ext cx="609600" cy="1524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9" idx="6"/>
            <a:endCxn id="22" idx="2"/>
          </p:cNvCxnSpPr>
          <p:nvPr/>
        </p:nvCxnSpPr>
        <p:spPr bwMode="auto">
          <a:xfrm>
            <a:off x="6553200" y="4139625"/>
            <a:ext cx="304800" cy="7620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9" idx="5"/>
            <a:endCxn id="25" idx="2"/>
          </p:cNvCxnSpPr>
          <p:nvPr/>
        </p:nvCxnSpPr>
        <p:spPr bwMode="auto">
          <a:xfrm rot="16200000" flipH="1">
            <a:off x="6622863" y="4133087"/>
            <a:ext cx="425637" cy="6542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22" idx="5"/>
            <a:endCxn id="25" idx="1"/>
          </p:cNvCxnSpPr>
          <p:nvPr/>
        </p:nvCxnSpPr>
        <p:spPr bwMode="auto">
          <a:xfrm rot="16200000" flipH="1">
            <a:off x="7041963" y="4399788"/>
            <a:ext cx="241674" cy="892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15" idx="3"/>
            <a:endCxn id="21" idx="6"/>
          </p:cNvCxnSpPr>
          <p:nvPr/>
        </p:nvCxnSpPr>
        <p:spPr bwMode="auto">
          <a:xfrm rot="5400000">
            <a:off x="6896101" y="3523488"/>
            <a:ext cx="1208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4" idx="5"/>
            <a:endCxn id="15" idx="1"/>
          </p:cNvCxnSpPr>
          <p:nvPr/>
        </p:nvCxnSpPr>
        <p:spPr bwMode="auto">
          <a:xfrm rot="16200000" flipH="1">
            <a:off x="6737163" y="3028188"/>
            <a:ext cx="317874" cy="3178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3" idx="5"/>
            <a:endCxn id="24" idx="0"/>
          </p:cNvCxnSpPr>
          <p:nvPr/>
        </p:nvCxnSpPr>
        <p:spPr bwMode="auto">
          <a:xfrm rot="16200000" flipH="1">
            <a:off x="7613463" y="4133087"/>
            <a:ext cx="4256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2" idx="7"/>
            <a:endCxn id="23" idx="2"/>
          </p:cNvCxnSpPr>
          <p:nvPr/>
        </p:nvCxnSpPr>
        <p:spPr bwMode="auto">
          <a:xfrm rot="5400000" flipH="1" flipV="1">
            <a:off x="7194363" y="3834826"/>
            <a:ext cx="197037" cy="3494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25" idx="6"/>
            <a:endCxn id="24" idx="2"/>
          </p:cNvCxnSpPr>
          <p:nvPr/>
        </p:nvCxnSpPr>
        <p:spPr bwMode="auto">
          <a:xfrm flipV="1">
            <a:off x="7467600" y="4596825"/>
            <a:ext cx="304800" cy="762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990600" y="2996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990600" y="3606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45" name="Straight Connector 44"/>
          <p:cNvCxnSpPr>
            <a:stCxn id="44" idx="0"/>
            <a:endCxn id="43" idx="4"/>
          </p:cNvCxnSpPr>
          <p:nvPr/>
        </p:nvCxnSpPr>
        <p:spPr bwMode="auto">
          <a:xfrm rot="5400000" flipH="1" flipV="1">
            <a:off x="990600" y="34538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1600200" y="2996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1600200" y="3606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48" name="Straight Connector 47"/>
          <p:cNvCxnSpPr>
            <a:stCxn id="47" idx="0"/>
            <a:endCxn id="46" idx="4"/>
          </p:cNvCxnSpPr>
          <p:nvPr/>
        </p:nvCxnSpPr>
        <p:spPr bwMode="auto">
          <a:xfrm rot="5400000" flipH="1" flipV="1">
            <a:off x="1600200" y="34538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Oval 48"/>
          <p:cNvSpPr/>
          <p:nvPr/>
        </p:nvSpPr>
        <p:spPr bwMode="auto">
          <a:xfrm>
            <a:off x="2209800" y="29966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2209800" y="36062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51" name="Straight Connector 50"/>
          <p:cNvCxnSpPr>
            <a:stCxn id="50" idx="0"/>
            <a:endCxn id="49" idx="4"/>
          </p:cNvCxnSpPr>
          <p:nvPr/>
        </p:nvCxnSpPr>
        <p:spPr bwMode="auto">
          <a:xfrm rot="5400000" flipH="1" flipV="1">
            <a:off x="2209800" y="34538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2819400" y="30728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2819400" y="3682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54" name="Straight Connector 53"/>
          <p:cNvCxnSpPr>
            <a:stCxn id="53" idx="0"/>
            <a:endCxn id="52" idx="4"/>
          </p:cNvCxnSpPr>
          <p:nvPr/>
        </p:nvCxnSpPr>
        <p:spPr bwMode="auto">
          <a:xfrm rot="5400000" flipH="1" flipV="1">
            <a:off x="2819400" y="35300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Oval 54"/>
          <p:cNvSpPr/>
          <p:nvPr/>
        </p:nvSpPr>
        <p:spPr bwMode="auto">
          <a:xfrm>
            <a:off x="3352800" y="30728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3352800" y="3682425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57" name="Straight Connector 56"/>
          <p:cNvCxnSpPr>
            <a:stCxn id="56" idx="0"/>
            <a:endCxn id="55" idx="4"/>
          </p:cNvCxnSpPr>
          <p:nvPr/>
        </p:nvCxnSpPr>
        <p:spPr bwMode="auto">
          <a:xfrm rot="5400000" flipH="1" flipV="1">
            <a:off x="3352800" y="3530025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Right Arrow 57"/>
          <p:cNvSpPr/>
          <p:nvPr/>
        </p:nvSpPr>
        <p:spPr bwMode="auto">
          <a:xfrm>
            <a:off x="4038600" y="3453825"/>
            <a:ext cx="1219200" cy="38100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85800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19468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905000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514600" y="3225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047279" y="328231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096000" y="2367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638800" y="27680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400800" y="29775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781800" y="284422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4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638800" y="32061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67668" y="3510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805868" y="3510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8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410200" y="3891915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791200" y="38348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10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477000" y="37586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01068" y="42920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110668" y="41396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720268" y="389191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491668" y="4596825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7450" y="4292025"/>
            <a:ext cx="422455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Edge Stream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334000" y="5130225"/>
            <a:ext cx="4572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Graph Structure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With Edge Frequency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28600" y="314456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838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858000" cy="1066800"/>
          </a:xfrm>
        </p:spPr>
        <p:txBody>
          <a:bodyPr/>
          <a:lstStyle/>
          <a:p>
            <a:pPr algn="l"/>
            <a:r>
              <a:rPr lang="en-US" sz="3200" dirty="0" smtClean="0"/>
              <a:t>Challenges in Data Streams Querying</a:t>
            </a:r>
            <a:endParaRPr lang="en-US" sz="32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457200" y="12954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Trade-off among Space, Accuracy, and Efficiency: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      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      -- Increasing space increases accuracy, but reduces throughput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Other requirements: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      -- Build summary in one pass over the stream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      --  Incremental updates in summary</a:t>
            </a: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/>
          <a:lstStyle/>
          <a:p>
            <a:pPr algn="l"/>
            <a:r>
              <a:rPr lang="en-US" sz="2800" dirty="0" smtClean="0"/>
              <a:t>Additional Challenges in Graph Streams </a:t>
            </a:r>
            <a:br>
              <a:rPr lang="en-US" sz="2800" dirty="0" smtClean="0"/>
            </a:br>
            <a:r>
              <a:rPr lang="en-US" sz="2800" dirty="0" smtClean="0"/>
              <a:t>Querying: Query Expressibility</a:t>
            </a:r>
            <a:endParaRPr lang="en-US" sz="28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596765" y="11783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Compute reachability formed by heavy-hitter edges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486400" y="2362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248400" y="25908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81800" y="3124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4102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410200" y="41148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019800" y="3810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324600" y="33528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629400" y="3886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7239000" y="3581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543800" y="4267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934200" y="4343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1" name="Straight Connector 20"/>
          <p:cNvCxnSpPr>
            <a:stCxn id="5" idx="5"/>
          </p:cNvCxnSpPr>
          <p:nvPr/>
        </p:nvCxnSpPr>
        <p:spPr bwMode="auto">
          <a:xfrm rot="16200000" flipH="1">
            <a:off x="5670363" y="2698562"/>
            <a:ext cx="349437" cy="1970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Oval 6"/>
          <p:cNvSpPr/>
          <p:nvPr/>
        </p:nvSpPr>
        <p:spPr bwMode="auto">
          <a:xfrm>
            <a:off x="58674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5" name="Straight Connector 24"/>
          <p:cNvCxnSpPr>
            <a:stCxn id="5" idx="6"/>
            <a:endCxn id="6" idx="1"/>
          </p:cNvCxnSpPr>
          <p:nvPr/>
        </p:nvCxnSpPr>
        <p:spPr bwMode="auto">
          <a:xfrm>
            <a:off x="5791200" y="2514600"/>
            <a:ext cx="501837" cy="1208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6" idx="3"/>
            <a:endCxn id="7" idx="7"/>
          </p:cNvCxnSpPr>
          <p:nvPr/>
        </p:nvCxnSpPr>
        <p:spPr bwMode="auto">
          <a:xfrm rot="5400000">
            <a:off x="6165663" y="2812863"/>
            <a:ext cx="89274" cy="165474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0" idx="7"/>
            <a:endCxn id="7" idx="3"/>
          </p:cNvCxnSpPr>
          <p:nvPr/>
        </p:nvCxnSpPr>
        <p:spPr bwMode="auto">
          <a:xfrm rot="5400000" flipH="1" flipV="1">
            <a:off x="5594163" y="3231963"/>
            <a:ext cx="394074" cy="2416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1" idx="0"/>
            <a:endCxn id="10" idx="4"/>
          </p:cNvCxnSpPr>
          <p:nvPr/>
        </p:nvCxnSpPr>
        <p:spPr bwMode="auto">
          <a:xfrm rot="5400000" flipH="1" flipV="1">
            <a:off x="5410200" y="3962400"/>
            <a:ext cx="304800" cy="1588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2" idx="1"/>
          </p:cNvCxnSpPr>
          <p:nvPr/>
        </p:nvCxnSpPr>
        <p:spPr bwMode="auto">
          <a:xfrm>
            <a:off x="5715000" y="3657600"/>
            <a:ext cx="3494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7" idx="5"/>
            <a:endCxn id="13" idx="1"/>
          </p:cNvCxnSpPr>
          <p:nvPr/>
        </p:nvCxnSpPr>
        <p:spPr bwMode="auto">
          <a:xfrm rot="16200000" flipH="1">
            <a:off x="6127563" y="3155763"/>
            <a:ext cx="241674" cy="2416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7" idx="4"/>
            <a:endCxn id="12" idx="0"/>
          </p:cNvCxnSpPr>
          <p:nvPr/>
        </p:nvCxnSpPr>
        <p:spPr bwMode="auto">
          <a:xfrm rot="16200000" flipH="1">
            <a:off x="5791200" y="3429000"/>
            <a:ext cx="609600" cy="1524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2" idx="6"/>
            <a:endCxn id="14" idx="2"/>
          </p:cNvCxnSpPr>
          <p:nvPr/>
        </p:nvCxnSpPr>
        <p:spPr bwMode="auto">
          <a:xfrm>
            <a:off x="6324600" y="3962400"/>
            <a:ext cx="304800" cy="7620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12" idx="5"/>
            <a:endCxn id="17" idx="2"/>
          </p:cNvCxnSpPr>
          <p:nvPr/>
        </p:nvCxnSpPr>
        <p:spPr bwMode="auto">
          <a:xfrm rot="16200000" flipH="1">
            <a:off x="6394263" y="3955862"/>
            <a:ext cx="425637" cy="6542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14" idx="5"/>
            <a:endCxn id="17" idx="1"/>
          </p:cNvCxnSpPr>
          <p:nvPr/>
        </p:nvCxnSpPr>
        <p:spPr bwMode="auto">
          <a:xfrm rot="16200000" flipH="1">
            <a:off x="6813363" y="4222563"/>
            <a:ext cx="241674" cy="892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9" idx="3"/>
            <a:endCxn id="13" idx="6"/>
          </p:cNvCxnSpPr>
          <p:nvPr/>
        </p:nvCxnSpPr>
        <p:spPr bwMode="auto">
          <a:xfrm rot="5400000">
            <a:off x="6667501" y="3346263"/>
            <a:ext cx="1208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6" idx="5"/>
            <a:endCxn id="9" idx="1"/>
          </p:cNvCxnSpPr>
          <p:nvPr/>
        </p:nvCxnSpPr>
        <p:spPr bwMode="auto">
          <a:xfrm rot="16200000" flipH="1">
            <a:off x="6508563" y="2850963"/>
            <a:ext cx="317874" cy="3178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15" idx="5"/>
            <a:endCxn id="16" idx="0"/>
          </p:cNvCxnSpPr>
          <p:nvPr/>
        </p:nvCxnSpPr>
        <p:spPr bwMode="auto">
          <a:xfrm rot="16200000" flipH="1">
            <a:off x="7384863" y="3955862"/>
            <a:ext cx="4256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14" idx="7"/>
            <a:endCxn id="15" idx="2"/>
          </p:cNvCxnSpPr>
          <p:nvPr/>
        </p:nvCxnSpPr>
        <p:spPr bwMode="auto">
          <a:xfrm rot="5400000" flipH="1" flipV="1">
            <a:off x="6965763" y="3657601"/>
            <a:ext cx="197037" cy="3494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17" idx="6"/>
            <a:endCxn id="16" idx="2"/>
          </p:cNvCxnSpPr>
          <p:nvPr/>
        </p:nvCxnSpPr>
        <p:spPr bwMode="auto">
          <a:xfrm flipV="1">
            <a:off x="7239000" y="4419600"/>
            <a:ext cx="304800" cy="762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Oval 72"/>
          <p:cNvSpPr/>
          <p:nvPr/>
        </p:nvSpPr>
        <p:spPr bwMode="auto">
          <a:xfrm>
            <a:off x="7620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7620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75" name="Straight Connector 74"/>
          <p:cNvCxnSpPr>
            <a:stCxn id="74" idx="0"/>
            <a:endCxn id="73" idx="4"/>
          </p:cNvCxnSpPr>
          <p:nvPr/>
        </p:nvCxnSpPr>
        <p:spPr bwMode="auto">
          <a:xfrm rot="5400000" flipH="1" flipV="1">
            <a:off x="7620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Oval 75"/>
          <p:cNvSpPr/>
          <p:nvPr/>
        </p:nvSpPr>
        <p:spPr bwMode="auto">
          <a:xfrm>
            <a:off x="13716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13716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78" name="Straight Connector 77"/>
          <p:cNvCxnSpPr>
            <a:stCxn id="77" idx="0"/>
            <a:endCxn id="76" idx="4"/>
          </p:cNvCxnSpPr>
          <p:nvPr/>
        </p:nvCxnSpPr>
        <p:spPr bwMode="auto">
          <a:xfrm rot="5400000" flipH="1" flipV="1">
            <a:off x="13716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>
            <a:off x="19812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19812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1" name="Straight Connector 80"/>
          <p:cNvCxnSpPr>
            <a:stCxn id="80" idx="0"/>
            <a:endCxn id="79" idx="4"/>
          </p:cNvCxnSpPr>
          <p:nvPr/>
        </p:nvCxnSpPr>
        <p:spPr bwMode="auto">
          <a:xfrm rot="5400000" flipH="1" flipV="1">
            <a:off x="19812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Oval 81"/>
          <p:cNvSpPr/>
          <p:nvPr/>
        </p:nvSpPr>
        <p:spPr bwMode="auto">
          <a:xfrm>
            <a:off x="25908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25908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4" name="Straight Connector 83"/>
          <p:cNvCxnSpPr>
            <a:stCxn id="83" idx="0"/>
            <a:endCxn id="82" idx="4"/>
          </p:cNvCxnSpPr>
          <p:nvPr/>
        </p:nvCxnSpPr>
        <p:spPr bwMode="auto">
          <a:xfrm rot="5400000" flipH="1" flipV="1">
            <a:off x="2590800" y="33528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31242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1242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7" name="Straight Connector 86"/>
          <p:cNvCxnSpPr>
            <a:stCxn id="86" idx="0"/>
            <a:endCxn id="85" idx="4"/>
          </p:cNvCxnSpPr>
          <p:nvPr/>
        </p:nvCxnSpPr>
        <p:spPr bwMode="auto">
          <a:xfrm rot="5400000" flipH="1" flipV="1">
            <a:off x="3124200" y="33528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Right Arrow 87"/>
          <p:cNvSpPr/>
          <p:nvPr/>
        </p:nvSpPr>
        <p:spPr bwMode="auto">
          <a:xfrm>
            <a:off x="3810000" y="3276600"/>
            <a:ext cx="1219200" cy="38100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72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090868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6764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2860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818679" y="310509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867400" y="2190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10200" y="25908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172200" y="28002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53200" y="2667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4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410200" y="30288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739068" y="3333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577268" y="3333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8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181600" y="3714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562600" y="3657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10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248400" y="35814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272468" y="41148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882068" y="39624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491668" y="371469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263068" y="4419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18850" y="4114800"/>
            <a:ext cx="422455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Edge Stream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105400" y="4953000"/>
            <a:ext cx="4572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Graph Data: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Red Edges are heavy-hitter edges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0" y="29673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1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/>
          <a:lstStyle/>
          <a:p>
            <a:pPr algn="l"/>
            <a:r>
              <a:rPr lang="en-US" sz="2800" dirty="0" smtClean="0"/>
              <a:t>Additional Challenges in Graph Streams </a:t>
            </a:r>
            <a:br>
              <a:rPr lang="en-US" sz="2800" dirty="0" smtClean="0"/>
            </a:br>
            <a:r>
              <a:rPr lang="en-US" sz="2800" dirty="0" smtClean="0"/>
              <a:t>Querying: Query Expressibility</a:t>
            </a:r>
            <a:endParaRPr lang="en-US" sz="28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596765" y="11783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Compute reachability formed by heavy-hitter edges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486400" y="2362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248400" y="2590800"/>
            <a:ext cx="304800" cy="3048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81800" y="3124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4102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410200" y="4114800"/>
            <a:ext cx="304800" cy="3048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019800" y="3810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324600" y="33528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629400" y="3886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7239000" y="3581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543800" y="4267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934200" y="4343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1" name="Straight Connector 20"/>
          <p:cNvCxnSpPr>
            <a:stCxn id="5" idx="5"/>
          </p:cNvCxnSpPr>
          <p:nvPr/>
        </p:nvCxnSpPr>
        <p:spPr bwMode="auto">
          <a:xfrm rot="16200000" flipH="1">
            <a:off x="5670363" y="2698562"/>
            <a:ext cx="349437" cy="1970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Oval 6"/>
          <p:cNvSpPr/>
          <p:nvPr/>
        </p:nvSpPr>
        <p:spPr bwMode="auto">
          <a:xfrm>
            <a:off x="58674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5" name="Straight Connector 24"/>
          <p:cNvCxnSpPr>
            <a:stCxn id="5" idx="6"/>
            <a:endCxn id="6" idx="1"/>
          </p:cNvCxnSpPr>
          <p:nvPr/>
        </p:nvCxnSpPr>
        <p:spPr bwMode="auto">
          <a:xfrm>
            <a:off x="5791200" y="2514600"/>
            <a:ext cx="501837" cy="1208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6" idx="3"/>
            <a:endCxn id="7" idx="7"/>
          </p:cNvCxnSpPr>
          <p:nvPr/>
        </p:nvCxnSpPr>
        <p:spPr bwMode="auto">
          <a:xfrm rot="5400000">
            <a:off x="6165663" y="2812863"/>
            <a:ext cx="89274" cy="165474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0" idx="7"/>
            <a:endCxn id="7" idx="3"/>
          </p:cNvCxnSpPr>
          <p:nvPr/>
        </p:nvCxnSpPr>
        <p:spPr bwMode="auto">
          <a:xfrm rot="5400000" flipH="1" flipV="1">
            <a:off x="5594163" y="3231963"/>
            <a:ext cx="394074" cy="2416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1" idx="0"/>
            <a:endCxn id="10" idx="4"/>
          </p:cNvCxnSpPr>
          <p:nvPr/>
        </p:nvCxnSpPr>
        <p:spPr bwMode="auto">
          <a:xfrm rot="5400000" flipH="1" flipV="1">
            <a:off x="5410200" y="3962400"/>
            <a:ext cx="304800" cy="1588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2" idx="1"/>
          </p:cNvCxnSpPr>
          <p:nvPr/>
        </p:nvCxnSpPr>
        <p:spPr bwMode="auto">
          <a:xfrm>
            <a:off x="5715000" y="3657600"/>
            <a:ext cx="3494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7" idx="5"/>
            <a:endCxn id="13" idx="1"/>
          </p:cNvCxnSpPr>
          <p:nvPr/>
        </p:nvCxnSpPr>
        <p:spPr bwMode="auto">
          <a:xfrm rot="16200000" flipH="1">
            <a:off x="6127563" y="3155763"/>
            <a:ext cx="241674" cy="2416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7" idx="4"/>
            <a:endCxn id="12" idx="0"/>
          </p:cNvCxnSpPr>
          <p:nvPr/>
        </p:nvCxnSpPr>
        <p:spPr bwMode="auto">
          <a:xfrm rot="16200000" flipH="1">
            <a:off x="5791200" y="3429000"/>
            <a:ext cx="609600" cy="1524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2" idx="6"/>
            <a:endCxn id="14" idx="2"/>
          </p:cNvCxnSpPr>
          <p:nvPr/>
        </p:nvCxnSpPr>
        <p:spPr bwMode="auto">
          <a:xfrm>
            <a:off x="6324600" y="3962400"/>
            <a:ext cx="304800" cy="7620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12" idx="5"/>
            <a:endCxn id="17" idx="2"/>
          </p:cNvCxnSpPr>
          <p:nvPr/>
        </p:nvCxnSpPr>
        <p:spPr bwMode="auto">
          <a:xfrm rot="16200000" flipH="1">
            <a:off x="6394263" y="3955862"/>
            <a:ext cx="425637" cy="6542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14" idx="5"/>
            <a:endCxn id="17" idx="1"/>
          </p:cNvCxnSpPr>
          <p:nvPr/>
        </p:nvCxnSpPr>
        <p:spPr bwMode="auto">
          <a:xfrm rot="16200000" flipH="1">
            <a:off x="6813363" y="4222563"/>
            <a:ext cx="241674" cy="892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9" idx="3"/>
            <a:endCxn id="13" idx="6"/>
          </p:cNvCxnSpPr>
          <p:nvPr/>
        </p:nvCxnSpPr>
        <p:spPr bwMode="auto">
          <a:xfrm rot="5400000">
            <a:off x="6667501" y="3346263"/>
            <a:ext cx="1208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6" idx="5"/>
            <a:endCxn id="9" idx="1"/>
          </p:cNvCxnSpPr>
          <p:nvPr/>
        </p:nvCxnSpPr>
        <p:spPr bwMode="auto">
          <a:xfrm rot="16200000" flipH="1">
            <a:off x="6508563" y="2850963"/>
            <a:ext cx="317874" cy="3178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15" idx="5"/>
            <a:endCxn id="16" idx="0"/>
          </p:cNvCxnSpPr>
          <p:nvPr/>
        </p:nvCxnSpPr>
        <p:spPr bwMode="auto">
          <a:xfrm rot="16200000" flipH="1">
            <a:off x="7384863" y="3955862"/>
            <a:ext cx="4256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14" idx="7"/>
            <a:endCxn id="15" idx="2"/>
          </p:cNvCxnSpPr>
          <p:nvPr/>
        </p:nvCxnSpPr>
        <p:spPr bwMode="auto">
          <a:xfrm rot="5400000" flipH="1" flipV="1">
            <a:off x="6965763" y="3657601"/>
            <a:ext cx="197037" cy="3494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17" idx="6"/>
            <a:endCxn id="16" idx="2"/>
          </p:cNvCxnSpPr>
          <p:nvPr/>
        </p:nvCxnSpPr>
        <p:spPr bwMode="auto">
          <a:xfrm flipV="1">
            <a:off x="7239000" y="4419600"/>
            <a:ext cx="304800" cy="762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Oval 72"/>
          <p:cNvSpPr/>
          <p:nvPr/>
        </p:nvSpPr>
        <p:spPr bwMode="auto">
          <a:xfrm>
            <a:off x="7620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7620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75" name="Straight Connector 74"/>
          <p:cNvCxnSpPr>
            <a:stCxn id="74" idx="0"/>
            <a:endCxn id="73" idx="4"/>
          </p:cNvCxnSpPr>
          <p:nvPr/>
        </p:nvCxnSpPr>
        <p:spPr bwMode="auto">
          <a:xfrm rot="5400000" flipH="1" flipV="1">
            <a:off x="7620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Oval 75"/>
          <p:cNvSpPr/>
          <p:nvPr/>
        </p:nvSpPr>
        <p:spPr bwMode="auto">
          <a:xfrm>
            <a:off x="13716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13716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78" name="Straight Connector 77"/>
          <p:cNvCxnSpPr>
            <a:stCxn id="77" idx="0"/>
            <a:endCxn id="76" idx="4"/>
          </p:cNvCxnSpPr>
          <p:nvPr/>
        </p:nvCxnSpPr>
        <p:spPr bwMode="auto">
          <a:xfrm rot="5400000" flipH="1" flipV="1">
            <a:off x="13716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>
            <a:off x="19812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19812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1" name="Straight Connector 80"/>
          <p:cNvCxnSpPr>
            <a:stCxn id="80" idx="0"/>
            <a:endCxn id="79" idx="4"/>
          </p:cNvCxnSpPr>
          <p:nvPr/>
        </p:nvCxnSpPr>
        <p:spPr bwMode="auto">
          <a:xfrm rot="5400000" flipH="1" flipV="1">
            <a:off x="19812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Oval 81"/>
          <p:cNvSpPr/>
          <p:nvPr/>
        </p:nvSpPr>
        <p:spPr bwMode="auto">
          <a:xfrm>
            <a:off x="25908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25908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4" name="Straight Connector 83"/>
          <p:cNvCxnSpPr>
            <a:stCxn id="83" idx="0"/>
            <a:endCxn id="82" idx="4"/>
          </p:cNvCxnSpPr>
          <p:nvPr/>
        </p:nvCxnSpPr>
        <p:spPr bwMode="auto">
          <a:xfrm rot="5400000" flipH="1" flipV="1">
            <a:off x="2590800" y="33528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31242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1242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7" name="Straight Connector 86"/>
          <p:cNvCxnSpPr>
            <a:stCxn id="86" idx="0"/>
            <a:endCxn id="85" idx="4"/>
          </p:cNvCxnSpPr>
          <p:nvPr/>
        </p:nvCxnSpPr>
        <p:spPr bwMode="auto">
          <a:xfrm rot="5400000" flipH="1" flipV="1">
            <a:off x="3124200" y="33528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Right Arrow 87"/>
          <p:cNvSpPr/>
          <p:nvPr/>
        </p:nvSpPr>
        <p:spPr bwMode="auto">
          <a:xfrm>
            <a:off x="3810000" y="3276600"/>
            <a:ext cx="1219200" cy="38100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72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090868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6764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2860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818679" y="310509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867400" y="2190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10200" y="25908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172200" y="28002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53200" y="2667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4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410200" y="30288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739068" y="3333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577268" y="3333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8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181600" y="3714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562600" y="3657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10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248400" y="35814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272468" y="41148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882068" y="39624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491668" y="371469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263068" y="4419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18850" y="4114800"/>
            <a:ext cx="422455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Edge Stream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105400" y="4953000"/>
            <a:ext cx="4572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Graph Data: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Red Edges are heavy-hitter edges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0" y="29673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400800" y="2158425"/>
            <a:ext cx="569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72" name="TextBox 71"/>
          <p:cNvSpPr txBox="1"/>
          <p:nvPr/>
        </p:nvSpPr>
        <p:spPr>
          <a:xfrm>
            <a:off x="4993213" y="4139625"/>
            <a:ext cx="569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</a:t>
            </a:r>
            <a:r>
              <a:rPr lang="en-US" sz="3200" baseline="-25000" dirty="0" smtClean="0"/>
              <a:t>2</a:t>
            </a:r>
            <a:endParaRPr lang="en-US" sz="3200" baseline="-25000" dirty="0"/>
          </a:p>
        </p:txBody>
      </p:sp>
      <p:sp>
        <p:nvSpPr>
          <p:cNvPr id="100" name="Slide Number Placeholder 9"/>
          <p:cNvSpPr txBox="1">
            <a:spLocks/>
          </p:cNvSpPr>
          <p:nvPr/>
        </p:nvSpPr>
        <p:spPr bwMode="auto">
          <a:xfrm>
            <a:off x="0" y="6569075"/>
            <a:ext cx="4495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A.</a:t>
            </a:r>
            <a:r>
              <a:rPr kumimoji="0" lang="en-US" sz="14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Khan</a:t>
            </a:r>
            <a:r>
              <a:rPr kumimoji="0" lang="en-US" sz="1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C. Aggarwal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/>
          <a:lstStyle/>
          <a:p>
            <a:pPr algn="l"/>
            <a:r>
              <a:rPr lang="en-US" sz="2800" dirty="0" smtClean="0"/>
              <a:t>Additional Challenges in Graph Streams </a:t>
            </a:r>
            <a:br>
              <a:rPr lang="en-US" sz="2800" dirty="0" smtClean="0"/>
            </a:br>
            <a:r>
              <a:rPr lang="en-US" sz="2800" dirty="0" smtClean="0"/>
              <a:t>Querying: Query Expressibility</a:t>
            </a:r>
            <a:endParaRPr lang="en-US" sz="28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3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596765" y="1178355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</a:t>
            </a:r>
            <a:endParaRPr lang="en-US" altLang="zh-CN" sz="1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Compute reachability formed by heavy-hitter edges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486400" y="2362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248400" y="2590800"/>
            <a:ext cx="304800" cy="3048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81800" y="3124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4102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410200" y="4114800"/>
            <a:ext cx="304800" cy="3048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019800" y="3810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324600" y="33528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629400" y="3886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7239000" y="3581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7543800" y="4267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934200" y="4343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1" name="Straight Connector 20"/>
          <p:cNvCxnSpPr>
            <a:stCxn id="5" idx="5"/>
          </p:cNvCxnSpPr>
          <p:nvPr/>
        </p:nvCxnSpPr>
        <p:spPr bwMode="auto">
          <a:xfrm rot="16200000" flipH="1">
            <a:off x="5670363" y="2698562"/>
            <a:ext cx="349437" cy="1970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Oval 6"/>
          <p:cNvSpPr/>
          <p:nvPr/>
        </p:nvSpPr>
        <p:spPr bwMode="auto">
          <a:xfrm>
            <a:off x="58674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25" name="Straight Connector 24"/>
          <p:cNvCxnSpPr>
            <a:stCxn id="5" idx="6"/>
            <a:endCxn id="6" idx="1"/>
          </p:cNvCxnSpPr>
          <p:nvPr/>
        </p:nvCxnSpPr>
        <p:spPr bwMode="auto">
          <a:xfrm>
            <a:off x="5791200" y="2514600"/>
            <a:ext cx="501837" cy="1208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6" idx="3"/>
            <a:endCxn id="7" idx="7"/>
          </p:cNvCxnSpPr>
          <p:nvPr/>
        </p:nvCxnSpPr>
        <p:spPr bwMode="auto">
          <a:xfrm rot="5400000">
            <a:off x="6165663" y="2812863"/>
            <a:ext cx="89274" cy="165474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10" idx="7"/>
            <a:endCxn id="7" idx="3"/>
          </p:cNvCxnSpPr>
          <p:nvPr/>
        </p:nvCxnSpPr>
        <p:spPr bwMode="auto">
          <a:xfrm rot="5400000" flipH="1" flipV="1">
            <a:off x="5594163" y="3231963"/>
            <a:ext cx="394074" cy="2416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1" idx="0"/>
            <a:endCxn id="10" idx="4"/>
          </p:cNvCxnSpPr>
          <p:nvPr/>
        </p:nvCxnSpPr>
        <p:spPr bwMode="auto">
          <a:xfrm rot="5400000" flipH="1" flipV="1">
            <a:off x="5410200" y="3962400"/>
            <a:ext cx="304800" cy="1588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2" idx="1"/>
          </p:cNvCxnSpPr>
          <p:nvPr/>
        </p:nvCxnSpPr>
        <p:spPr bwMode="auto">
          <a:xfrm>
            <a:off x="5715000" y="3657600"/>
            <a:ext cx="3494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7" idx="5"/>
            <a:endCxn id="13" idx="1"/>
          </p:cNvCxnSpPr>
          <p:nvPr/>
        </p:nvCxnSpPr>
        <p:spPr bwMode="auto">
          <a:xfrm rot="16200000" flipH="1">
            <a:off x="6127563" y="3155763"/>
            <a:ext cx="241674" cy="2416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7" idx="4"/>
            <a:endCxn id="12" idx="0"/>
          </p:cNvCxnSpPr>
          <p:nvPr/>
        </p:nvCxnSpPr>
        <p:spPr bwMode="auto">
          <a:xfrm rot="16200000" flipH="1">
            <a:off x="5791200" y="3429000"/>
            <a:ext cx="609600" cy="1524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2" idx="6"/>
            <a:endCxn id="14" idx="2"/>
          </p:cNvCxnSpPr>
          <p:nvPr/>
        </p:nvCxnSpPr>
        <p:spPr bwMode="auto">
          <a:xfrm>
            <a:off x="6324600" y="3962400"/>
            <a:ext cx="304800" cy="76200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12" idx="5"/>
            <a:endCxn id="17" idx="2"/>
          </p:cNvCxnSpPr>
          <p:nvPr/>
        </p:nvCxnSpPr>
        <p:spPr bwMode="auto">
          <a:xfrm rot="16200000" flipH="1">
            <a:off x="6394263" y="3955862"/>
            <a:ext cx="425637" cy="6542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14" idx="5"/>
            <a:endCxn id="17" idx="1"/>
          </p:cNvCxnSpPr>
          <p:nvPr/>
        </p:nvCxnSpPr>
        <p:spPr bwMode="auto">
          <a:xfrm rot="16200000" flipH="1">
            <a:off x="6813363" y="4222563"/>
            <a:ext cx="241674" cy="89274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9" idx="3"/>
            <a:endCxn id="13" idx="6"/>
          </p:cNvCxnSpPr>
          <p:nvPr/>
        </p:nvCxnSpPr>
        <p:spPr bwMode="auto">
          <a:xfrm rot="5400000">
            <a:off x="6667501" y="3346263"/>
            <a:ext cx="1208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6" idx="5"/>
            <a:endCxn id="9" idx="1"/>
          </p:cNvCxnSpPr>
          <p:nvPr/>
        </p:nvCxnSpPr>
        <p:spPr bwMode="auto">
          <a:xfrm rot="16200000" flipH="1">
            <a:off x="6508563" y="2850963"/>
            <a:ext cx="317874" cy="317874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15" idx="5"/>
            <a:endCxn id="16" idx="0"/>
          </p:cNvCxnSpPr>
          <p:nvPr/>
        </p:nvCxnSpPr>
        <p:spPr bwMode="auto">
          <a:xfrm rot="16200000" flipH="1">
            <a:off x="7384863" y="3955862"/>
            <a:ext cx="425637" cy="197037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14" idx="7"/>
            <a:endCxn id="15" idx="2"/>
          </p:cNvCxnSpPr>
          <p:nvPr/>
        </p:nvCxnSpPr>
        <p:spPr bwMode="auto">
          <a:xfrm rot="5400000" flipH="1" flipV="1">
            <a:off x="6965763" y="3657601"/>
            <a:ext cx="197037" cy="349437"/>
          </a:xfrm>
          <a:prstGeom prst="line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17" idx="6"/>
            <a:endCxn id="16" idx="2"/>
          </p:cNvCxnSpPr>
          <p:nvPr/>
        </p:nvCxnSpPr>
        <p:spPr bwMode="auto">
          <a:xfrm flipV="1">
            <a:off x="7239000" y="4419600"/>
            <a:ext cx="304800" cy="76200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Oval 72"/>
          <p:cNvSpPr/>
          <p:nvPr/>
        </p:nvSpPr>
        <p:spPr bwMode="auto">
          <a:xfrm>
            <a:off x="7620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7620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75" name="Straight Connector 74"/>
          <p:cNvCxnSpPr>
            <a:stCxn id="74" idx="0"/>
            <a:endCxn id="73" idx="4"/>
          </p:cNvCxnSpPr>
          <p:nvPr/>
        </p:nvCxnSpPr>
        <p:spPr bwMode="auto">
          <a:xfrm rot="5400000" flipH="1" flipV="1">
            <a:off x="7620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Oval 75"/>
          <p:cNvSpPr/>
          <p:nvPr/>
        </p:nvSpPr>
        <p:spPr bwMode="auto">
          <a:xfrm>
            <a:off x="13716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13716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78" name="Straight Connector 77"/>
          <p:cNvCxnSpPr>
            <a:stCxn id="77" idx="0"/>
            <a:endCxn id="76" idx="4"/>
          </p:cNvCxnSpPr>
          <p:nvPr/>
        </p:nvCxnSpPr>
        <p:spPr bwMode="auto">
          <a:xfrm rot="5400000" flipH="1" flipV="1">
            <a:off x="13716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Oval 78"/>
          <p:cNvSpPr/>
          <p:nvPr/>
        </p:nvSpPr>
        <p:spPr bwMode="auto">
          <a:xfrm>
            <a:off x="1981200" y="28194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1981200" y="34290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1" name="Straight Connector 80"/>
          <p:cNvCxnSpPr>
            <a:stCxn id="80" idx="0"/>
            <a:endCxn id="79" idx="4"/>
          </p:cNvCxnSpPr>
          <p:nvPr/>
        </p:nvCxnSpPr>
        <p:spPr bwMode="auto">
          <a:xfrm rot="5400000" flipH="1" flipV="1">
            <a:off x="1981200" y="32766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Oval 81"/>
          <p:cNvSpPr/>
          <p:nvPr/>
        </p:nvSpPr>
        <p:spPr bwMode="auto">
          <a:xfrm>
            <a:off x="25908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25908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4" name="Straight Connector 83"/>
          <p:cNvCxnSpPr>
            <a:stCxn id="83" idx="0"/>
            <a:endCxn id="82" idx="4"/>
          </p:cNvCxnSpPr>
          <p:nvPr/>
        </p:nvCxnSpPr>
        <p:spPr bwMode="auto">
          <a:xfrm rot="5400000" flipH="1" flipV="1">
            <a:off x="2590800" y="33528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Oval 84"/>
          <p:cNvSpPr/>
          <p:nvPr/>
        </p:nvSpPr>
        <p:spPr bwMode="auto">
          <a:xfrm>
            <a:off x="3124200" y="28956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3124200" y="3505200"/>
            <a:ext cx="304800" cy="304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87" name="Straight Connector 86"/>
          <p:cNvCxnSpPr>
            <a:stCxn id="86" idx="0"/>
            <a:endCxn id="85" idx="4"/>
          </p:cNvCxnSpPr>
          <p:nvPr/>
        </p:nvCxnSpPr>
        <p:spPr bwMode="auto">
          <a:xfrm rot="5400000" flipH="1" flipV="1">
            <a:off x="3124200" y="3352800"/>
            <a:ext cx="304800" cy="1588"/>
          </a:xfrm>
          <a:prstGeom prst="line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Right Arrow 87"/>
          <p:cNvSpPr/>
          <p:nvPr/>
        </p:nvSpPr>
        <p:spPr bwMode="auto">
          <a:xfrm>
            <a:off x="3810000" y="3276600"/>
            <a:ext cx="1219200" cy="38100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72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090868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6764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286000" y="3048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818679" y="310509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867400" y="2190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10200" y="25908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172200" y="28002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53200" y="266700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4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410200" y="30288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739068" y="3333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577268" y="3333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8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181600" y="3714690"/>
            <a:ext cx="433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9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562600" y="3657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10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248400" y="35814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11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272468" y="41148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12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882068" y="39624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13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491668" y="371469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15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263068" y="4419600"/>
            <a:ext cx="534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16</a:t>
            </a:r>
            <a:endParaRPr lang="en-US" sz="2000" b="1" baseline="-25000" dirty="0">
              <a:solidFill>
                <a:schemeClr val="tx1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18850" y="4114800"/>
            <a:ext cx="422455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Edge Stream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105400" y="4953000"/>
            <a:ext cx="4572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Graph Data: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Red Edges are heavy-hitter edges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0" y="29673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….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400800" y="2158425"/>
            <a:ext cx="569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</a:t>
            </a:r>
            <a:r>
              <a:rPr lang="en-US" sz="3200" baseline="-25000" dirty="0" smtClean="0"/>
              <a:t>1</a:t>
            </a:r>
            <a:endParaRPr lang="en-US" sz="3200" baseline="-25000" dirty="0"/>
          </a:p>
        </p:txBody>
      </p:sp>
      <p:sp>
        <p:nvSpPr>
          <p:cNvPr id="72" name="TextBox 71"/>
          <p:cNvSpPr txBox="1"/>
          <p:nvPr/>
        </p:nvSpPr>
        <p:spPr>
          <a:xfrm>
            <a:off x="4993213" y="4139625"/>
            <a:ext cx="569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</a:t>
            </a:r>
            <a:r>
              <a:rPr lang="en-US" sz="3200" baseline="-25000" dirty="0" smtClean="0"/>
              <a:t>2</a:t>
            </a:r>
            <a:endParaRPr lang="en-US" sz="3200" baseline="-25000" dirty="0"/>
          </a:p>
        </p:txBody>
      </p:sp>
      <p:sp>
        <p:nvSpPr>
          <p:cNvPr id="100" name="Rounded Rectangle 99"/>
          <p:cNvSpPr/>
          <p:nvPr/>
        </p:nvSpPr>
        <p:spPr>
          <a:xfrm>
            <a:off x="152400" y="5105400"/>
            <a:ext cx="5334000" cy="14557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50800" dir="2700000">
              <a:srgbClr val="FF66CC">
                <a:alpha val="45000"/>
              </a:srgbClr>
            </a:innerShdw>
          </a:effectLst>
          <a:scene3d>
            <a:camera prst="orthographicFront"/>
            <a:lightRig rig="chilly" dir="t"/>
          </a:scene3d>
          <a:sp3d contourW="12700" prstMaterial="dkEdge">
            <a:bevelT prst="relaxedInset"/>
            <a:bevelB w="114300" prst="artDeco"/>
            <a:contourClr>
              <a:srgbClr val="FF66CC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Need to preserve connectivity information of the edges in the graph data</a:t>
            </a: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/>
          <a:lstStyle/>
          <a:p>
            <a:r>
              <a:rPr lang="en-US" sz="3200" dirty="0" smtClean="0"/>
              <a:t>Related Work</a:t>
            </a:r>
            <a:endParaRPr lang="en-US" sz="32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4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596765" y="13716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Graph Summarization: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</a:t>
            </a: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- Query Preserving Graph Compression (SIGMOD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- Graph Summarization with Bounded Error (SIGMOD 2008)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- Representing Web Graphs (ICDE 2003)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- The Transitive Reduction of a Directed Graph (SIGCOMP 1972)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Data Stream Summarization: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- Sketches (SIGMOD 2002, VLDB 2002, SIGMOD 2004)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- Histograms (SIGMOD 1996, VLDB 1998)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- Wavelets (SIAM Rev. 1996)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- Space Saving (ICDT 2005)           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Graph Streams Querying: 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- </a:t>
            </a:r>
            <a:r>
              <a:rPr lang="en-US" altLang="zh-CN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gSketches</a:t>
            </a: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(VLDB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- Analyzing Graph Structure via Linear Measurements (SODA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- Graph Sketches: </a:t>
            </a:r>
            <a:r>
              <a:rPr lang="en-US" altLang="zh-CN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Sparsification</a:t>
            </a: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, Spanners, and Subgraphs (PODS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altLang="zh-CN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-</a:t>
            </a:r>
            <a:r>
              <a:rPr kumimoji="0" lang="en-US" altLang="zh-CN" sz="18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altLang="zh-CN" sz="18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TCM Sketch (SIGMOD 2016)</a:t>
            </a: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/>
          <a:lstStyle/>
          <a:p>
            <a:r>
              <a:rPr lang="en-US" sz="3200" dirty="0" smtClean="0"/>
              <a:t>Related Work</a:t>
            </a:r>
            <a:endParaRPr lang="en-US" sz="3200" dirty="0"/>
          </a:p>
        </p:txBody>
      </p:sp>
      <p:sp>
        <p:nvSpPr>
          <p:cNvPr id="18" name="Slide Number Placeholder 9"/>
          <p:cNvSpPr txBox="1">
            <a:spLocks/>
          </p:cNvSpPr>
          <p:nvPr/>
        </p:nvSpPr>
        <p:spPr bwMode="auto">
          <a:xfrm>
            <a:off x="8489335" y="6492875"/>
            <a:ext cx="84488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noProof="0" dirty="0" smtClean="0">
                <a:solidFill>
                  <a:schemeClr val="tx1"/>
                </a:solidFill>
                <a:latin typeface="+mj-lt"/>
              </a:rPr>
              <a:t>5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/23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 noChangeArrowheads="1"/>
          </p:cNvSpPr>
          <p:nvPr/>
        </p:nvSpPr>
        <p:spPr>
          <a:xfrm>
            <a:off x="596765" y="1371600"/>
            <a:ext cx="7861435" cy="879045"/>
          </a:xfrm>
          <a:prstGeom prst="rect">
            <a:avLst/>
          </a:prstGeom>
        </p:spPr>
        <p:txBody>
          <a:bodyPr/>
          <a:lstStyle/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Graph Summarization:</a:t>
            </a:r>
            <a:r>
              <a:rPr kumimoji="0" lang="en-US" altLang="zh-CN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kumimoji="0" lang="en-US" altLang="zh-CN" sz="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2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- Query Preserving Graph Compression (SIGMOD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- Graph Summarization with Bounded Error (SIGMOD 2008)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- Representing Web Graphs (ICDE 2003)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 - The Transitive Reduction of a Directed Graph (SIGCOMP 1972)</a:t>
            </a:r>
            <a:r>
              <a:rPr lang="en-US" altLang="zh-CN" sz="2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zh-CN" sz="8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Data Stream Summarization: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- Sketches (SIGMOD 2002, VLDB 2002, SIGMOD 2004)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 - Histograms (SIGMOD 1996)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 - Wavelets (SIAM Rev. 1996)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 - Space Saving (ICDT 2005)           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b="1" dirty="0" smtClean="0">
              <a:solidFill>
                <a:schemeClr val="bg2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0"/>
              <a:sym typeface="Wingdings" pitchFamily="2" charset="2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en-US" altLang="zh-CN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Graph Streams Querying: </a:t>
            </a:r>
            <a:r>
              <a:rPr lang="en-US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  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en-US" altLang="zh-CN" sz="800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- </a:t>
            </a:r>
            <a:r>
              <a:rPr lang="en-US" altLang="zh-CN" sz="1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gSketches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(VLDB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 - Analyzing Graph Structure via Linear Measurements (SODA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- Graph Sketches: </a:t>
            </a:r>
            <a:r>
              <a:rPr lang="en-US" altLang="zh-CN" sz="18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Sparsification</a:t>
            </a:r>
            <a:r>
              <a:rPr lang="en-US" altLang="zh-CN" sz="18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, Spanners, and Subgraphs (PODS 2012)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en-US" altLang="zh-CN" sz="180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altLang="zh-CN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              - </a:t>
            </a:r>
            <a:r>
              <a:rPr lang="en-US" altLang="zh-CN" sz="1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TCM </a:t>
            </a:r>
            <a:r>
              <a:rPr lang="en-US" altLang="zh-CN" sz="1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Sketch (SIGMOD 2016)</a:t>
            </a:r>
          </a:p>
          <a:p>
            <a:pPr marL="396875" indent="-396875" algn="just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kumimoji="0" lang="en-US" altLang="zh-CN" sz="180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 rot="20238292">
            <a:off x="3504615" y="1624039"/>
            <a:ext cx="3091711" cy="101241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50800" dir="2700000">
              <a:srgbClr val="FF66CC">
                <a:alpha val="45000"/>
              </a:srgbClr>
            </a:innerShdw>
          </a:effectLst>
          <a:scene3d>
            <a:camera prst="orthographicFront"/>
            <a:lightRig rig="chilly" dir="t"/>
          </a:scene3d>
          <a:sp3d contourW="12700" prstMaterial="dkEdge">
            <a:bevelT prst="relaxedInset"/>
            <a:bevelB w="114300" prst="artDeco"/>
            <a:contourClr>
              <a:srgbClr val="FF66CC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Not for stream setting</a:t>
            </a:r>
          </a:p>
        </p:txBody>
      </p:sp>
      <p:sp>
        <p:nvSpPr>
          <p:cNvPr id="6" name="Rounded Rectangle 5"/>
          <p:cNvSpPr/>
          <p:nvPr/>
        </p:nvSpPr>
        <p:spPr>
          <a:xfrm rot="20238292">
            <a:off x="3736073" y="3079618"/>
            <a:ext cx="3842010" cy="11778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50800" dir="2700000">
              <a:srgbClr val="FF66CC">
                <a:alpha val="45000"/>
              </a:srgbClr>
            </a:innerShdw>
          </a:effectLst>
          <a:scene3d>
            <a:camera prst="orthographicFront"/>
            <a:lightRig rig="chilly" dir="t"/>
          </a:scene3d>
          <a:sp3d contourW="12700" prstMaterial="dkEdge">
            <a:bevelT prst="relaxedInset"/>
            <a:bevelB w="114300" prst="artDeco"/>
            <a:contourClr>
              <a:srgbClr val="FF66CC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Does not preserve graph structural information</a:t>
            </a:r>
          </a:p>
        </p:txBody>
      </p:sp>
      <p:sp>
        <p:nvSpPr>
          <p:cNvPr id="7" name="Rounded Rectangle 6"/>
          <p:cNvSpPr/>
          <p:nvPr/>
        </p:nvSpPr>
        <p:spPr>
          <a:xfrm rot="20238292">
            <a:off x="3920915" y="4354846"/>
            <a:ext cx="5116353" cy="158002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50800" dir="2700000">
              <a:srgbClr val="FF66CC">
                <a:alpha val="45000"/>
              </a:srgbClr>
            </a:innerShdw>
          </a:effectLst>
          <a:scene3d>
            <a:camera prst="orthographicFront"/>
            <a:lightRig rig="chilly" dir="t"/>
          </a:scene3d>
          <a:sp3d contourW="12700" prstMaterial="dkEdge">
            <a:bevelT prst="relaxedInset"/>
            <a:bevelB w="114300" prst="artDeco"/>
            <a:contourClr>
              <a:srgbClr val="FF66CC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Cannot answer a combination of frequency and structure-based queries, e.g., find all connected components defined by heavy-hitter edges</a:t>
            </a:r>
          </a:p>
        </p:txBody>
      </p:sp>
    </p:spTree>
    <p:extLst>
      <p:ext uri="{BB962C8B-B14F-4D97-AF65-F5344CB8AC3E}">
        <p14:creationId xmlns:p14="http://schemas.microsoft.com/office/powerpoint/2010/main" xmlns="" val="375852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>
            <a:lumMod val="60000"/>
            <a:lumOff val="40000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blurRad="50800" dist="38100" dir="2700000" algn="tl" rotWithShape="0">
            <a:srgbClr val="000000">
              <a:alpha val="43000"/>
            </a:srgbClr>
          </a:outerShdw>
        </a:effec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</TotalTime>
  <Words>1602</Words>
  <Application>Microsoft Office PowerPoint</Application>
  <PresentationFormat>On-screen Show (4:3)</PresentationFormat>
  <Paragraphs>527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3_Default Design</vt:lpstr>
      <vt:lpstr>Equation</vt:lpstr>
      <vt:lpstr>Microsoft Equation 3.0</vt:lpstr>
      <vt:lpstr>Query-Friendly Compression of Graph Streams</vt:lpstr>
      <vt:lpstr>Graph Streams</vt:lpstr>
      <vt:lpstr>Graph Streams</vt:lpstr>
      <vt:lpstr>Challenges in Data Streams Querying</vt:lpstr>
      <vt:lpstr>Additional Challenges in Graph Streams  Querying: Query Expressibility</vt:lpstr>
      <vt:lpstr>Additional Challenges in Graph Streams  Querying: Query Expressibility</vt:lpstr>
      <vt:lpstr>Additional Challenges in Graph Streams  Querying: Query Expressibility</vt:lpstr>
      <vt:lpstr>Related Work</vt:lpstr>
      <vt:lpstr>Related Work</vt:lpstr>
      <vt:lpstr>Related Work</vt:lpstr>
      <vt:lpstr>Count-Min Sketch</vt:lpstr>
      <vt:lpstr>Our Solution: GMatrix Synopsis</vt:lpstr>
      <vt:lpstr>GMatrix Compression</vt:lpstr>
      <vt:lpstr>Choice of Hash Functions</vt:lpstr>
      <vt:lpstr>Reverse Hash Mapping</vt:lpstr>
      <vt:lpstr>Other Synopsis Options with Same Functionality as GMatrix</vt:lpstr>
      <vt:lpstr>Queries supported by GMatrix  (not a comprehensive list)</vt:lpstr>
      <vt:lpstr>Queries supported by GMatrix  (not a comprehensive list)</vt:lpstr>
      <vt:lpstr>Edge-Frequency Estimation Query</vt:lpstr>
      <vt:lpstr>Heavy-Hitter Edge Query</vt:lpstr>
      <vt:lpstr>Heavy-Hitter Edge Query: Optimization</vt:lpstr>
      <vt:lpstr>Heavy-Hitter Edge Query: Time Complexity</vt:lpstr>
      <vt:lpstr>Reachability Query</vt:lpstr>
      <vt:lpstr>Experimental Results</vt:lpstr>
      <vt:lpstr>Edge Frequency Estimation Query</vt:lpstr>
      <vt:lpstr>Heavy Hitter Edge Query</vt:lpstr>
      <vt:lpstr>Reachability Query</vt:lpstr>
      <vt:lpstr>Conclusions</vt:lpstr>
    </vt:vector>
  </TitlesOfParts>
  <Company>Stanford University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:creator>Jennifer Widom</dc:creator>
  <cp:lastModifiedBy>arijit</cp:lastModifiedBy>
  <cp:revision>4524</cp:revision>
  <dcterms:created xsi:type="dcterms:W3CDTF">2000-09-26T05:57:16Z</dcterms:created>
  <dcterms:modified xsi:type="dcterms:W3CDTF">2016-08-19T13:04:19Z</dcterms:modified>
</cp:coreProperties>
</file>